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256" r:id="rId3"/>
    <p:sldId id="259" r:id="rId4"/>
    <p:sldId id="262" r:id="rId5"/>
    <p:sldId id="263" r:id="rId6"/>
    <p:sldId id="291" r:id="rId7"/>
    <p:sldId id="292" r:id="rId8"/>
    <p:sldId id="293" r:id="rId9"/>
    <p:sldId id="294" r:id="rId10"/>
    <p:sldId id="295" r:id="rId11"/>
    <p:sldId id="296" r:id="rId12"/>
    <p:sldId id="297" r:id="rId13"/>
    <p:sldId id="298" r:id="rId14"/>
    <p:sldId id="299" r:id="rId15"/>
    <p:sldId id="300" r:id="rId16"/>
    <p:sldId id="301" r:id="rId17"/>
    <p:sldId id="266" r:id="rId18"/>
    <p:sldId id="267" r:id="rId19"/>
    <p:sldId id="269" r:id="rId20"/>
    <p:sldId id="270" r:id="rId21"/>
    <p:sldId id="271" r:id="rId22"/>
    <p:sldId id="272" r:id="rId23"/>
    <p:sldId id="289" r:id="rId24"/>
    <p:sldId id="273" r:id="rId25"/>
    <p:sldId id="274" r:id="rId26"/>
    <p:sldId id="281" r:id="rId27"/>
    <p:sldId id="282" r:id="rId28"/>
    <p:sldId id="283" r:id="rId29"/>
    <p:sldId id="284" r:id="rId30"/>
    <p:sldId id="290" r:id="rId31"/>
    <p:sldId id="285" r:id="rId32"/>
    <p:sldId id="286" r:id="rId33"/>
    <p:sldId id="287"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94660"/>
  </p:normalViewPr>
  <p:slideViewPr>
    <p:cSldViewPr snapToGrid="0" snapToObjects="1">
      <p:cViewPr>
        <p:scale>
          <a:sx n="104" d="100"/>
          <a:sy n="104" d="100"/>
        </p:scale>
        <p:origin x="-1842"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3BCCE-F168-4542-88E3-324CC6DEEC1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84764C6-0C2F-48ED-83CD-40B8FEF976DD}">
      <dgm:prSet/>
      <dgm:spPr>
        <a:solidFill>
          <a:srgbClr val="1879B4"/>
        </a:solidFill>
      </dgm:spPr>
      <dgm:t>
        <a:bodyPr/>
        <a:lstStyle/>
        <a:p>
          <a:pPr rtl="0"/>
          <a:r>
            <a:rPr lang="en-US" b="1" dirty="0" smtClean="0">
              <a:latin typeface="Arial Narrow"/>
              <a:cs typeface="Arial Narrow"/>
            </a:rPr>
            <a:t>Market Understanding</a:t>
          </a:r>
          <a:endParaRPr lang="en-US" dirty="0">
            <a:latin typeface="Arial Narrow"/>
            <a:cs typeface="Arial Narrow"/>
          </a:endParaRPr>
        </a:p>
      </dgm:t>
    </dgm:pt>
    <dgm:pt modelId="{6A880BE9-4DD4-42F1-93F3-9F94118CEEF9}" type="parTrans" cxnId="{BB45E847-E9B4-49D7-84F9-348692C27674}">
      <dgm:prSet/>
      <dgm:spPr/>
      <dgm:t>
        <a:bodyPr/>
        <a:lstStyle/>
        <a:p>
          <a:endParaRPr lang="en-US"/>
        </a:p>
      </dgm:t>
    </dgm:pt>
    <dgm:pt modelId="{34D83F6A-DF36-4424-9C19-EB078A4BC569}" type="sibTrans" cxnId="{BB45E847-E9B4-49D7-84F9-348692C27674}">
      <dgm:prSet/>
      <dgm:spPr/>
      <dgm:t>
        <a:bodyPr/>
        <a:lstStyle/>
        <a:p>
          <a:endParaRPr lang="en-US"/>
        </a:p>
      </dgm:t>
    </dgm:pt>
    <dgm:pt modelId="{80C21F9B-F579-4636-A436-97AC9CAC43B7}">
      <dgm:prSet custT="1"/>
      <dgm:spPr/>
      <dgm:t>
        <a:bodyPr/>
        <a:lstStyle/>
        <a:p>
          <a:pPr rtl="0"/>
          <a:r>
            <a:rPr lang="en-US" sz="1400" b="1" i="0" dirty="0" smtClean="0">
              <a:latin typeface="Arial Narrow"/>
              <a:cs typeface="Arial Narrow"/>
            </a:rPr>
            <a:t>Information, perspectives, input and analysis done to identify the opportunities for the center in developing and adopting an Innovation Management System </a:t>
          </a:r>
          <a:r>
            <a:rPr lang="en-US" sz="1200" i="0" dirty="0" smtClean="0">
              <a:latin typeface="Arial Narrow"/>
              <a:cs typeface="Arial Narrow"/>
            </a:rPr>
            <a:t>(includes client challenges from surveys, independent surveys, Board conversations, with client firms, etc.)</a:t>
          </a:r>
          <a:endParaRPr lang="en-US" sz="1200" i="0" dirty="0">
            <a:latin typeface="Arial Narrow"/>
            <a:cs typeface="Arial Narrow"/>
          </a:endParaRPr>
        </a:p>
      </dgm:t>
    </dgm:pt>
    <dgm:pt modelId="{40F7E028-303D-4051-95D8-D4D9DB69FE4C}" type="parTrans" cxnId="{91A6264B-F3D8-440A-ADAF-BE0D397EDDDE}">
      <dgm:prSet/>
      <dgm:spPr/>
      <dgm:t>
        <a:bodyPr/>
        <a:lstStyle/>
        <a:p>
          <a:endParaRPr lang="en-US"/>
        </a:p>
      </dgm:t>
    </dgm:pt>
    <dgm:pt modelId="{9C2F0038-E56C-4FDA-9911-FC097CB36A57}" type="sibTrans" cxnId="{91A6264B-F3D8-440A-ADAF-BE0D397EDDDE}">
      <dgm:prSet/>
      <dgm:spPr/>
      <dgm:t>
        <a:bodyPr/>
        <a:lstStyle/>
        <a:p>
          <a:endParaRPr lang="en-US"/>
        </a:p>
      </dgm:t>
    </dgm:pt>
    <dgm:pt modelId="{84D574D2-B049-493A-B4F5-7678F4C0CB8D}">
      <dgm:prSet/>
      <dgm:spPr>
        <a:solidFill>
          <a:srgbClr val="1879B4"/>
        </a:solidFill>
      </dgm:spPr>
      <dgm:t>
        <a:bodyPr/>
        <a:lstStyle/>
        <a:p>
          <a:pPr rtl="0"/>
          <a:r>
            <a:rPr lang="en-US" b="1" dirty="0" smtClean="0">
              <a:latin typeface="Arial Narrow"/>
              <a:cs typeface="Arial Narrow"/>
            </a:rPr>
            <a:t>Business Model</a:t>
          </a:r>
          <a:endParaRPr lang="en-US" dirty="0">
            <a:latin typeface="Arial Narrow"/>
            <a:cs typeface="Arial Narrow"/>
          </a:endParaRPr>
        </a:p>
      </dgm:t>
    </dgm:pt>
    <dgm:pt modelId="{4DBF18C2-50BF-41E2-95AD-448B06DA5A9A}" type="parTrans" cxnId="{E0E672EC-0BC1-4EA7-822E-8E758006855F}">
      <dgm:prSet/>
      <dgm:spPr/>
      <dgm:t>
        <a:bodyPr/>
        <a:lstStyle/>
        <a:p>
          <a:endParaRPr lang="en-US"/>
        </a:p>
      </dgm:t>
    </dgm:pt>
    <dgm:pt modelId="{CD00969E-7B0C-4745-AE1D-C2F1899B9F1E}" type="sibTrans" cxnId="{E0E672EC-0BC1-4EA7-822E-8E758006855F}">
      <dgm:prSet/>
      <dgm:spPr/>
      <dgm:t>
        <a:bodyPr/>
        <a:lstStyle/>
        <a:p>
          <a:endParaRPr lang="en-US"/>
        </a:p>
      </dgm:t>
    </dgm:pt>
    <dgm:pt modelId="{F74E3D6C-AC20-4229-A282-EB45E27F9CCB}">
      <dgm:prSet/>
      <dgm:spPr>
        <a:solidFill>
          <a:srgbClr val="1879B4"/>
        </a:solidFill>
      </dgm:spPr>
      <dgm:t>
        <a:bodyPr/>
        <a:lstStyle/>
        <a:p>
          <a:pPr rtl="0"/>
          <a:r>
            <a:rPr lang="en-US" b="1" dirty="0" smtClean="0">
              <a:latin typeface="Arial Narrow"/>
              <a:cs typeface="Arial Narrow"/>
            </a:rPr>
            <a:t>Partnerships</a:t>
          </a:r>
          <a:endParaRPr lang="en-US" dirty="0">
            <a:latin typeface="Arial Narrow"/>
            <a:cs typeface="Arial Narrow"/>
          </a:endParaRPr>
        </a:p>
      </dgm:t>
    </dgm:pt>
    <dgm:pt modelId="{EA8C7CB8-69BB-490D-A186-8423C69A4802}" type="parTrans" cxnId="{C9D69D1D-0172-4B92-B23A-53245A75B3D0}">
      <dgm:prSet/>
      <dgm:spPr/>
      <dgm:t>
        <a:bodyPr/>
        <a:lstStyle/>
        <a:p>
          <a:endParaRPr lang="en-US"/>
        </a:p>
      </dgm:t>
    </dgm:pt>
    <dgm:pt modelId="{C2341D7E-40B9-4BEF-BB61-DC6E475ABE53}" type="sibTrans" cxnId="{C9D69D1D-0172-4B92-B23A-53245A75B3D0}">
      <dgm:prSet/>
      <dgm:spPr/>
      <dgm:t>
        <a:bodyPr/>
        <a:lstStyle/>
        <a:p>
          <a:endParaRPr lang="en-US"/>
        </a:p>
      </dgm:t>
    </dgm:pt>
    <dgm:pt modelId="{AE4BF375-B6FA-48EB-AB64-6AF938C35B45}">
      <dgm:prSet/>
      <dgm:spPr>
        <a:solidFill>
          <a:srgbClr val="1879B4"/>
        </a:solidFill>
      </dgm:spPr>
      <dgm:t>
        <a:bodyPr/>
        <a:lstStyle/>
        <a:p>
          <a:pPr rtl="0"/>
          <a:r>
            <a:rPr lang="en-US" b="1" dirty="0" smtClean="0">
              <a:latin typeface="Arial Narrow"/>
              <a:cs typeface="Arial Narrow"/>
            </a:rPr>
            <a:t>Financial Viability</a:t>
          </a:r>
          <a:endParaRPr lang="en-US" dirty="0">
            <a:latin typeface="Arial Narrow"/>
            <a:cs typeface="Arial Narrow"/>
          </a:endParaRPr>
        </a:p>
      </dgm:t>
    </dgm:pt>
    <dgm:pt modelId="{0589A862-824B-47F8-A0F8-3B96D2CA3481}" type="parTrans" cxnId="{3E6B2E20-CB1E-4EBD-9031-DD22A71675CB}">
      <dgm:prSet/>
      <dgm:spPr/>
      <dgm:t>
        <a:bodyPr/>
        <a:lstStyle/>
        <a:p>
          <a:endParaRPr lang="en-US"/>
        </a:p>
      </dgm:t>
    </dgm:pt>
    <dgm:pt modelId="{097A43E6-051E-4BC8-B03D-9CDEE8F30053}" type="sibTrans" cxnId="{3E6B2E20-CB1E-4EBD-9031-DD22A71675CB}">
      <dgm:prSet/>
      <dgm:spPr/>
      <dgm:t>
        <a:bodyPr/>
        <a:lstStyle/>
        <a:p>
          <a:endParaRPr lang="en-US"/>
        </a:p>
      </dgm:t>
    </dgm:pt>
    <dgm:pt modelId="{1260E961-2602-4362-AE8B-22FFFE31A052}">
      <dgm:prSet/>
      <dgm:spPr>
        <a:solidFill>
          <a:srgbClr val="1879B4"/>
        </a:solidFill>
      </dgm:spPr>
      <dgm:t>
        <a:bodyPr/>
        <a:lstStyle/>
        <a:p>
          <a:pPr rtl="0"/>
          <a:r>
            <a:rPr lang="en-US" b="1" dirty="0" smtClean="0">
              <a:latin typeface="Arial Narrow"/>
              <a:cs typeface="Arial Narrow"/>
            </a:rPr>
            <a:t>Performance Metrics</a:t>
          </a:r>
          <a:endParaRPr lang="en-US" dirty="0">
            <a:latin typeface="Arial Narrow"/>
            <a:cs typeface="Arial Narrow"/>
          </a:endParaRPr>
        </a:p>
      </dgm:t>
    </dgm:pt>
    <dgm:pt modelId="{E7B0C09C-7886-47E0-8149-8D7781597FF6}" type="parTrans" cxnId="{D9E52855-9E02-4C0F-884D-0746C9CFBD99}">
      <dgm:prSet/>
      <dgm:spPr/>
      <dgm:t>
        <a:bodyPr/>
        <a:lstStyle/>
        <a:p>
          <a:endParaRPr lang="en-US"/>
        </a:p>
      </dgm:t>
    </dgm:pt>
    <dgm:pt modelId="{6DA55D4C-DB04-4F65-8C9D-4FA493FC9B01}" type="sibTrans" cxnId="{D9E52855-9E02-4C0F-884D-0746C9CFBD99}">
      <dgm:prSet/>
      <dgm:spPr/>
      <dgm:t>
        <a:bodyPr/>
        <a:lstStyle/>
        <a:p>
          <a:endParaRPr lang="en-US"/>
        </a:p>
      </dgm:t>
    </dgm:pt>
    <dgm:pt modelId="{3A00EFE3-35D7-43D8-88BE-03BE59FBB071}">
      <dgm:prSet custT="1"/>
      <dgm:spPr/>
      <dgm:t>
        <a:bodyPr/>
        <a:lstStyle/>
        <a:p>
          <a:pPr rtl="0"/>
          <a:r>
            <a:rPr lang="en-US" sz="1400" b="1" i="0" dirty="0" smtClean="0">
              <a:latin typeface="Arial Narrow"/>
              <a:cs typeface="Arial Narrow"/>
            </a:rPr>
            <a:t>Metrics to be used by the center in understanding the success of </a:t>
          </a:r>
          <a:r>
            <a:rPr lang="en-US" sz="1400" b="1" i="0" smtClean="0">
              <a:latin typeface="Arial Narrow"/>
              <a:cs typeface="Arial Narrow"/>
            </a:rPr>
            <a:t>implementing an </a:t>
          </a:r>
          <a:r>
            <a:rPr lang="en-US" sz="1400" b="1" i="0" dirty="0" smtClean="0">
              <a:latin typeface="Arial Narrow"/>
              <a:cs typeface="Arial Narrow"/>
            </a:rPr>
            <a:t>Innovation Management System </a:t>
          </a:r>
          <a:br>
            <a:rPr lang="en-US" sz="1400" b="1" i="0" dirty="0" smtClean="0">
              <a:latin typeface="Arial Narrow"/>
              <a:cs typeface="Arial Narrow"/>
            </a:rPr>
          </a:br>
          <a:r>
            <a:rPr lang="en-US" sz="1200" i="0" dirty="0" smtClean="0">
              <a:latin typeface="Arial Narrow"/>
              <a:cs typeface="Arial Narrow"/>
            </a:rPr>
            <a:t>(including anticipated milestones for implementation, outcome measures relating to CORE metrics and other performance measures)</a:t>
          </a:r>
          <a:endParaRPr lang="en-US" sz="1200" i="0" dirty="0">
            <a:latin typeface="Arial Narrow"/>
            <a:cs typeface="Arial Narrow"/>
          </a:endParaRPr>
        </a:p>
      </dgm:t>
    </dgm:pt>
    <dgm:pt modelId="{06C1BE9A-49AD-47D5-AF8C-891995F8C157}" type="parTrans" cxnId="{8E26B7A9-3474-4DFA-8FB9-F2D27DA9AB33}">
      <dgm:prSet/>
      <dgm:spPr/>
      <dgm:t>
        <a:bodyPr/>
        <a:lstStyle/>
        <a:p>
          <a:endParaRPr lang="en-US"/>
        </a:p>
      </dgm:t>
    </dgm:pt>
    <dgm:pt modelId="{86A97F28-1408-49E4-90AC-9156941D34CF}" type="sibTrans" cxnId="{8E26B7A9-3474-4DFA-8FB9-F2D27DA9AB33}">
      <dgm:prSet/>
      <dgm:spPr/>
      <dgm:t>
        <a:bodyPr/>
        <a:lstStyle/>
        <a:p>
          <a:endParaRPr lang="en-US"/>
        </a:p>
      </dgm:t>
    </dgm:pt>
    <dgm:pt modelId="{D8239A95-DF1F-4C8C-B593-D523768B71B3}">
      <dgm:prSet custT="1"/>
      <dgm:spPr/>
      <dgm:t>
        <a:bodyPr/>
        <a:lstStyle/>
        <a:p>
          <a:pPr rtl="0"/>
          <a:r>
            <a:rPr lang="en-US" sz="1400" b="1" i="0" dirty="0" smtClean="0">
              <a:latin typeface="Arial Narrow"/>
              <a:cs typeface="Arial Narrow"/>
            </a:rPr>
            <a:t>Changes in the centers business model that will be necessary for success in implementing an Innovation Management System </a:t>
          </a:r>
          <a:r>
            <a:rPr lang="en-US" sz="1200" i="0" dirty="0" smtClean="0">
              <a:latin typeface="Arial Narrow"/>
              <a:cs typeface="Arial Narrow"/>
            </a:rPr>
            <a:t>(such as use of broker approach, in-house, anticipated fee-for-service structure, new or modified products and services, staff deployment or other necessary key changes)</a:t>
          </a:r>
          <a:endParaRPr lang="en-US" sz="1200" i="0" dirty="0">
            <a:latin typeface="Arial Narrow"/>
            <a:cs typeface="Arial Narrow"/>
          </a:endParaRPr>
        </a:p>
      </dgm:t>
    </dgm:pt>
    <dgm:pt modelId="{9166E85A-72BC-4C4A-B5D2-EB45EADFE358}" type="parTrans" cxnId="{CC81DC6D-5C97-4175-9E3D-DACCD9041141}">
      <dgm:prSet/>
      <dgm:spPr/>
      <dgm:t>
        <a:bodyPr/>
        <a:lstStyle/>
        <a:p>
          <a:endParaRPr lang="en-US"/>
        </a:p>
      </dgm:t>
    </dgm:pt>
    <dgm:pt modelId="{E17F343C-A6D1-4421-BD58-4BA19464F55E}" type="sibTrans" cxnId="{CC81DC6D-5C97-4175-9E3D-DACCD9041141}">
      <dgm:prSet/>
      <dgm:spPr/>
      <dgm:t>
        <a:bodyPr/>
        <a:lstStyle/>
        <a:p>
          <a:endParaRPr lang="en-US"/>
        </a:p>
      </dgm:t>
    </dgm:pt>
    <dgm:pt modelId="{222257F1-0B2F-421D-803F-B4ECD771AADF}">
      <dgm:prSet custT="1"/>
      <dgm:spPr/>
      <dgm:t>
        <a:bodyPr/>
        <a:lstStyle/>
        <a:p>
          <a:pPr rtl="0"/>
          <a:r>
            <a:rPr lang="en-US" sz="1400" b="1" i="0" dirty="0" smtClean="0">
              <a:latin typeface="Arial Narrow"/>
              <a:cs typeface="Arial Narrow"/>
            </a:rPr>
            <a:t>Changes in partnerships that will be necessary to successfully implement an Innovation Management System </a:t>
          </a:r>
          <a:br>
            <a:rPr lang="en-US" sz="1400" b="1" i="0" dirty="0" smtClean="0">
              <a:latin typeface="Arial Narrow"/>
              <a:cs typeface="Arial Narrow"/>
            </a:rPr>
          </a:br>
          <a:r>
            <a:rPr lang="en-US" sz="1200" b="0" i="0" dirty="0" smtClean="0">
              <a:latin typeface="Arial Narrow"/>
              <a:cs typeface="Arial Narrow"/>
            </a:rPr>
            <a:t>(including key partners, partner types and roles or the role current partnerships are playing to support an Innovation Management System)</a:t>
          </a:r>
          <a:endParaRPr lang="en-US" sz="1200" b="0" i="0" dirty="0">
            <a:latin typeface="Arial Narrow"/>
            <a:cs typeface="Arial Narrow"/>
          </a:endParaRPr>
        </a:p>
      </dgm:t>
    </dgm:pt>
    <dgm:pt modelId="{58327D53-BAE3-4E5D-9143-F7DCAF386D52}" type="parTrans" cxnId="{33DBECE8-E927-4C9A-B9EF-6B155C363E4F}">
      <dgm:prSet/>
      <dgm:spPr/>
      <dgm:t>
        <a:bodyPr/>
        <a:lstStyle/>
        <a:p>
          <a:endParaRPr lang="en-US"/>
        </a:p>
      </dgm:t>
    </dgm:pt>
    <dgm:pt modelId="{81FD186E-D49F-4991-B955-E55C8F06EE3D}" type="sibTrans" cxnId="{33DBECE8-E927-4C9A-B9EF-6B155C363E4F}">
      <dgm:prSet/>
      <dgm:spPr/>
      <dgm:t>
        <a:bodyPr/>
        <a:lstStyle/>
        <a:p>
          <a:endParaRPr lang="en-US"/>
        </a:p>
      </dgm:t>
    </dgm:pt>
    <dgm:pt modelId="{B8BCB6CE-6BDE-4E3E-A92D-24E87AFAD14D}">
      <dgm:prSet custT="1"/>
      <dgm:spPr/>
      <dgm:t>
        <a:bodyPr/>
        <a:lstStyle/>
        <a:p>
          <a:pPr rtl="0"/>
          <a:r>
            <a:rPr lang="en-US" sz="1400" b="1" i="0" dirty="0" smtClean="0">
              <a:latin typeface="Arial Narrow"/>
              <a:cs typeface="Arial Narrow"/>
            </a:rPr>
            <a:t>Anticipated financial requirements and outcomes in implementing an Innovation Management System </a:t>
          </a:r>
          <a:br>
            <a:rPr lang="en-US" sz="1400" b="1" i="0" dirty="0" smtClean="0">
              <a:latin typeface="Arial Narrow"/>
              <a:cs typeface="Arial Narrow"/>
            </a:rPr>
          </a:br>
          <a:r>
            <a:rPr lang="en-US" sz="1200" i="0" dirty="0" smtClean="0">
              <a:latin typeface="Arial Narrow"/>
              <a:cs typeface="Arial Narrow"/>
            </a:rPr>
            <a:t>(such as investment, client fees, other revenue or working capital required over the next 2 – 5 years)</a:t>
          </a:r>
          <a:endParaRPr lang="en-US" sz="1200" i="0" dirty="0">
            <a:latin typeface="Arial Narrow"/>
            <a:cs typeface="Arial Narrow"/>
          </a:endParaRPr>
        </a:p>
      </dgm:t>
    </dgm:pt>
    <dgm:pt modelId="{5E502326-9A5A-45BA-8F2B-D86CF02B305D}" type="parTrans" cxnId="{0E4A0877-9D51-4BB8-9CEF-90DA3819F1CC}">
      <dgm:prSet/>
      <dgm:spPr/>
      <dgm:t>
        <a:bodyPr/>
        <a:lstStyle/>
        <a:p>
          <a:endParaRPr lang="en-US"/>
        </a:p>
      </dgm:t>
    </dgm:pt>
    <dgm:pt modelId="{EE764784-4E3E-4BF4-9DAC-D99AC191758B}" type="sibTrans" cxnId="{0E4A0877-9D51-4BB8-9CEF-90DA3819F1CC}">
      <dgm:prSet/>
      <dgm:spPr/>
      <dgm:t>
        <a:bodyPr/>
        <a:lstStyle/>
        <a:p>
          <a:endParaRPr lang="en-US"/>
        </a:p>
      </dgm:t>
    </dgm:pt>
    <dgm:pt modelId="{EF77B888-4928-4C9B-840A-EBF23E4FF5F8}" type="pres">
      <dgm:prSet presAssocID="{4003BCCE-F168-4542-88E3-324CC6DEEC17}" presName="Name0" presStyleCnt="0">
        <dgm:presLayoutVars>
          <dgm:dir/>
          <dgm:animLvl val="lvl"/>
          <dgm:resizeHandles val="exact"/>
        </dgm:presLayoutVars>
      </dgm:prSet>
      <dgm:spPr/>
      <dgm:t>
        <a:bodyPr/>
        <a:lstStyle/>
        <a:p>
          <a:endParaRPr lang="en-US"/>
        </a:p>
      </dgm:t>
    </dgm:pt>
    <dgm:pt modelId="{0D758603-8B29-4A1E-8D8F-F3F44C9965EF}" type="pres">
      <dgm:prSet presAssocID="{184764C6-0C2F-48ED-83CD-40B8FEF976DD}" presName="linNode" presStyleCnt="0"/>
      <dgm:spPr/>
    </dgm:pt>
    <dgm:pt modelId="{33A769CC-E4E7-4A58-A85D-2E0591BC45FD}" type="pres">
      <dgm:prSet presAssocID="{184764C6-0C2F-48ED-83CD-40B8FEF976DD}" presName="parentText" presStyleLbl="node1" presStyleIdx="0" presStyleCnt="5">
        <dgm:presLayoutVars>
          <dgm:chMax val="1"/>
          <dgm:bulletEnabled val="1"/>
        </dgm:presLayoutVars>
      </dgm:prSet>
      <dgm:spPr/>
      <dgm:t>
        <a:bodyPr/>
        <a:lstStyle/>
        <a:p>
          <a:endParaRPr lang="en-US"/>
        </a:p>
      </dgm:t>
    </dgm:pt>
    <dgm:pt modelId="{850DBE71-3AB7-41EF-BDE8-9EA220C4A22C}" type="pres">
      <dgm:prSet presAssocID="{184764C6-0C2F-48ED-83CD-40B8FEF976DD}" presName="descendantText" presStyleLbl="alignAccFollowNode1" presStyleIdx="0" presStyleCnt="5" custScaleY="123959">
        <dgm:presLayoutVars>
          <dgm:bulletEnabled val="1"/>
        </dgm:presLayoutVars>
      </dgm:prSet>
      <dgm:spPr/>
      <dgm:t>
        <a:bodyPr/>
        <a:lstStyle/>
        <a:p>
          <a:endParaRPr lang="en-US"/>
        </a:p>
      </dgm:t>
    </dgm:pt>
    <dgm:pt modelId="{DB23A0D2-3066-4F72-BA98-970B75F5A82E}" type="pres">
      <dgm:prSet presAssocID="{34D83F6A-DF36-4424-9C19-EB078A4BC569}" presName="sp" presStyleCnt="0"/>
      <dgm:spPr/>
    </dgm:pt>
    <dgm:pt modelId="{0AD2F932-5024-4D79-9B89-2B011D057258}" type="pres">
      <dgm:prSet presAssocID="{84D574D2-B049-493A-B4F5-7678F4C0CB8D}" presName="linNode" presStyleCnt="0"/>
      <dgm:spPr/>
    </dgm:pt>
    <dgm:pt modelId="{81C61D84-5661-4119-8812-A35681E0B027}" type="pres">
      <dgm:prSet presAssocID="{84D574D2-B049-493A-B4F5-7678F4C0CB8D}" presName="parentText" presStyleLbl="node1" presStyleIdx="1" presStyleCnt="5">
        <dgm:presLayoutVars>
          <dgm:chMax val="1"/>
          <dgm:bulletEnabled val="1"/>
        </dgm:presLayoutVars>
      </dgm:prSet>
      <dgm:spPr/>
      <dgm:t>
        <a:bodyPr/>
        <a:lstStyle/>
        <a:p>
          <a:endParaRPr lang="en-US"/>
        </a:p>
      </dgm:t>
    </dgm:pt>
    <dgm:pt modelId="{B1891F7F-17EC-4843-A744-2F657A642629}" type="pres">
      <dgm:prSet presAssocID="{84D574D2-B049-493A-B4F5-7678F4C0CB8D}" presName="descendantText" presStyleLbl="alignAccFollowNode1" presStyleIdx="1" presStyleCnt="5" custScaleY="123959">
        <dgm:presLayoutVars>
          <dgm:bulletEnabled val="1"/>
        </dgm:presLayoutVars>
      </dgm:prSet>
      <dgm:spPr/>
      <dgm:t>
        <a:bodyPr/>
        <a:lstStyle/>
        <a:p>
          <a:endParaRPr lang="en-US"/>
        </a:p>
      </dgm:t>
    </dgm:pt>
    <dgm:pt modelId="{EBF567D7-E5B6-42C0-B3B0-8F122DB4093A}" type="pres">
      <dgm:prSet presAssocID="{CD00969E-7B0C-4745-AE1D-C2F1899B9F1E}" presName="sp" presStyleCnt="0"/>
      <dgm:spPr/>
    </dgm:pt>
    <dgm:pt modelId="{26D7E995-8D9C-4E2E-A995-03CEFB6472B6}" type="pres">
      <dgm:prSet presAssocID="{F74E3D6C-AC20-4229-A282-EB45E27F9CCB}" presName="linNode" presStyleCnt="0"/>
      <dgm:spPr/>
    </dgm:pt>
    <dgm:pt modelId="{4EB614C6-A61C-4CCD-BE6B-B753611B1E4C}" type="pres">
      <dgm:prSet presAssocID="{F74E3D6C-AC20-4229-A282-EB45E27F9CCB}" presName="parentText" presStyleLbl="node1" presStyleIdx="2" presStyleCnt="5">
        <dgm:presLayoutVars>
          <dgm:chMax val="1"/>
          <dgm:bulletEnabled val="1"/>
        </dgm:presLayoutVars>
      </dgm:prSet>
      <dgm:spPr/>
      <dgm:t>
        <a:bodyPr/>
        <a:lstStyle/>
        <a:p>
          <a:endParaRPr lang="en-US"/>
        </a:p>
      </dgm:t>
    </dgm:pt>
    <dgm:pt modelId="{6C61DB53-96F9-4F4E-A81A-8A4F5E6C961F}" type="pres">
      <dgm:prSet presAssocID="{F74E3D6C-AC20-4229-A282-EB45E27F9CCB}" presName="descendantText" presStyleLbl="alignAccFollowNode1" presStyleIdx="2" presStyleCnt="5" custScaleY="123959">
        <dgm:presLayoutVars>
          <dgm:bulletEnabled val="1"/>
        </dgm:presLayoutVars>
      </dgm:prSet>
      <dgm:spPr/>
      <dgm:t>
        <a:bodyPr/>
        <a:lstStyle/>
        <a:p>
          <a:endParaRPr lang="en-US"/>
        </a:p>
      </dgm:t>
    </dgm:pt>
    <dgm:pt modelId="{E79DACEF-F340-4798-AF8B-BCEAD337852C}" type="pres">
      <dgm:prSet presAssocID="{C2341D7E-40B9-4BEF-BB61-DC6E475ABE53}" presName="sp" presStyleCnt="0"/>
      <dgm:spPr/>
    </dgm:pt>
    <dgm:pt modelId="{F3C6DB73-F8C2-4B97-A831-D9CA52D126FC}" type="pres">
      <dgm:prSet presAssocID="{AE4BF375-B6FA-48EB-AB64-6AF938C35B45}" presName="linNode" presStyleCnt="0"/>
      <dgm:spPr/>
    </dgm:pt>
    <dgm:pt modelId="{D6379ED0-2E80-41FB-B45F-31A2CCBEDD1D}" type="pres">
      <dgm:prSet presAssocID="{AE4BF375-B6FA-48EB-AB64-6AF938C35B45}" presName="parentText" presStyleLbl="node1" presStyleIdx="3" presStyleCnt="5">
        <dgm:presLayoutVars>
          <dgm:chMax val="1"/>
          <dgm:bulletEnabled val="1"/>
        </dgm:presLayoutVars>
      </dgm:prSet>
      <dgm:spPr/>
      <dgm:t>
        <a:bodyPr/>
        <a:lstStyle/>
        <a:p>
          <a:endParaRPr lang="en-US"/>
        </a:p>
      </dgm:t>
    </dgm:pt>
    <dgm:pt modelId="{D84DBF59-5206-499F-AE45-02D01BF35837}" type="pres">
      <dgm:prSet presAssocID="{AE4BF375-B6FA-48EB-AB64-6AF938C35B45}" presName="descendantText" presStyleLbl="alignAccFollowNode1" presStyleIdx="3" presStyleCnt="5" custScaleY="123959">
        <dgm:presLayoutVars>
          <dgm:bulletEnabled val="1"/>
        </dgm:presLayoutVars>
      </dgm:prSet>
      <dgm:spPr/>
      <dgm:t>
        <a:bodyPr/>
        <a:lstStyle/>
        <a:p>
          <a:endParaRPr lang="en-US"/>
        </a:p>
      </dgm:t>
    </dgm:pt>
    <dgm:pt modelId="{621505E1-06D2-4164-8B92-04AE02700D9E}" type="pres">
      <dgm:prSet presAssocID="{097A43E6-051E-4BC8-B03D-9CDEE8F30053}" presName="sp" presStyleCnt="0"/>
      <dgm:spPr/>
    </dgm:pt>
    <dgm:pt modelId="{BF89BC89-7B36-48C8-B0CA-EC290AA0956E}" type="pres">
      <dgm:prSet presAssocID="{1260E961-2602-4362-AE8B-22FFFE31A052}" presName="linNode" presStyleCnt="0"/>
      <dgm:spPr/>
    </dgm:pt>
    <dgm:pt modelId="{0572D46E-1C85-4673-8192-2C3433FA7B8D}" type="pres">
      <dgm:prSet presAssocID="{1260E961-2602-4362-AE8B-22FFFE31A052}" presName="parentText" presStyleLbl="node1" presStyleIdx="4" presStyleCnt="5">
        <dgm:presLayoutVars>
          <dgm:chMax val="1"/>
          <dgm:bulletEnabled val="1"/>
        </dgm:presLayoutVars>
      </dgm:prSet>
      <dgm:spPr/>
      <dgm:t>
        <a:bodyPr/>
        <a:lstStyle/>
        <a:p>
          <a:endParaRPr lang="en-US"/>
        </a:p>
      </dgm:t>
    </dgm:pt>
    <dgm:pt modelId="{C7415EAE-CAEC-4732-AC73-4DB8AE89BDB4}" type="pres">
      <dgm:prSet presAssocID="{1260E961-2602-4362-AE8B-22FFFE31A052}" presName="descendantText" presStyleLbl="alignAccFollowNode1" presStyleIdx="4" presStyleCnt="5" custScaleY="123959">
        <dgm:presLayoutVars>
          <dgm:bulletEnabled val="1"/>
        </dgm:presLayoutVars>
      </dgm:prSet>
      <dgm:spPr/>
      <dgm:t>
        <a:bodyPr/>
        <a:lstStyle/>
        <a:p>
          <a:endParaRPr lang="en-US"/>
        </a:p>
      </dgm:t>
    </dgm:pt>
  </dgm:ptLst>
  <dgm:cxnLst>
    <dgm:cxn modelId="{A1DB1629-9755-4AD2-A759-069E5B3CDB9C}" type="presOf" srcId="{84D574D2-B049-493A-B4F5-7678F4C0CB8D}" destId="{81C61D84-5661-4119-8812-A35681E0B027}" srcOrd="0" destOrd="0" presId="urn:microsoft.com/office/officeart/2005/8/layout/vList5"/>
    <dgm:cxn modelId="{096DBF2F-CAF3-4913-84AB-11E55EDDDD67}" type="presOf" srcId="{3A00EFE3-35D7-43D8-88BE-03BE59FBB071}" destId="{C7415EAE-CAEC-4732-AC73-4DB8AE89BDB4}" srcOrd="0" destOrd="0" presId="urn:microsoft.com/office/officeart/2005/8/layout/vList5"/>
    <dgm:cxn modelId="{D456F2C0-5D34-4A66-BA73-BD39D2116895}" type="presOf" srcId="{1260E961-2602-4362-AE8B-22FFFE31A052}" destId="{0572D46E-1C85-4673-8192-2C3433FA7B8D}" srcOrd="0" destOrd="0" presId="urn:microsoft.com/office/officeart/2005/8/layout/vList5"/>
    <dgm:cxn modelId="{0E4A0877-9D51-4BB8-9CEF-90DA3819F1CC}" srcId="{AE4BF375-B6FA-48EB-AB64-6AF938C35B45}" destId="{B8BCB6CE-6BDE-4E3E-A92D-24E87AFAD14D}" srcOrd="0" destOrd="0" parTransId="{5E502326-9A5A-45BA-8F2B-D86CF02B305D}" sibTransId="{EE764784-4E3E-4BF4-9DAC-D99AC191758B}"/>
    <dgm:cxn modelId="{2C0DDC35-97CC-4F0D-89FA-54EADCEE528C}" type="presOf" srcId="{4003BCCE-F168-4542-88E3-324CC6DEEC17}" destId="{EF77B888-4928-4C9B-840A-EBF23E4FF5F8}" srcOrd="0" destOrd="0" presId="urn:microsoft.com/office/officeart/2005/8/layout/vList5"/>
    <dgm:cxn modelId="{0177F1D6-6852-479C-A34B-DD7367A6FEB7}" type="presOf" srcId="{184764C6-0C2F-48ED-83CD-40B8FEF976DD}" destId="{33A769CC-E4E7-4A58-A85D-2E0591BC45FD}" srcOrd="0" destOrd="0" presId="urn:microsoft.com/office/officeart/2005/8/layout/vList5"/>
    <dgm:cxn modelId="{DB03B054-3D24-4EAB-9BC4-E72B1533E533}" type="presOf" srcId="{B8BCB6CE-6BDE-4E3E-A92D-24E87AFAD14D}" destId="{D84DBF59-5206-499F-AE45-02D01BF35837}" srcOrd="0" destOrd="0" presId="urn:microsoft.com/office/officeart/2005/8/layout/vList5"/>
    <dgm:cxn modelId="{DB1A4D8D-B1B6-483D-A795-615985C1661E}" type="presOf" srcId="{D8239A95-DF1F-4C8C-B593-D523768B71B3}" destId="{B1891F7F-17EC-4843-A744-2F657A642629}" srcOrd="0" destOrd="0" presId="urn:microsoft.com/office/officeart/2005/8/layout/vList5"/>
    <dgm:cxn modelId="{C9D69D1D-0172-4B92-B23A-53245A75B3D0}" srcId="{4003BCCE-F168-4542-88E3-324CC6DEEC17}" destId="{F74E3D6C-AC20-4229-A282-EB45E27F9CCB}" srcOrd="2" destOrd="0" parTransId="{EA8C7CB8-69BB-490D-A186-8423C69A4802}" sibTransId="{C2341D7E-40B9-4BEF-BB61-DC6E475ABE53}"/>
    <dgm:cxn modelId="{33DBECE8-E927-4C9A-B9EF-6B155C363E4F}" srcId="{F74E3D6C-AC20-4229-A282-EB45E27F9CCB}" destId="{222257F1-0B2F-421D-803F-B4ECD771AADF}" srcOrd="0" destOrd="0" parTransId="{58327D53-BAE3-4E5D-9143-F7DCAF386D52}" sibTransId="{81FD186E-D49F-4991-B955-E55C8F06EE3D}"/>
    <dgm:cxn modelId="{3E6B2E20-CB1E-4EBD-9031-DD22A71675CB}" srcId="{4003BCCE-F168-4542-88E3-324CC6DEEC17}" destId="{AE4BF375-B6FA-48EB-AB64-6AF938C35B45}" srcOrd="3" destOrd="0" parTransId="{0589A862-824B-47F8-A0F8-3B96D2CA3481}" sibTransId="{097A43E6-051E-4BC8-B03D-9CDEE8F30053}"/>
    <dgm:cxn modelId="{CC81DC6D-5C97-4175-9E3D-DACCD9041141}" srcId="{84D574D2-B049-493A-B4F5-7678F4C0CB8D}" destId="{D8239A95-DF1F-4C8C-B593-D523768B71B3}" srcOrd="0" destOrd="0" parTransId="{9166E85A-72BC-4C4A-B5D2-EB45EADFE358}" sibTransId="{E17F343C-A6D1-4421-BD58-4BA19464F55E}"/>
    <dgm:cxn modelId="{8E26B7A9-3474-4DFA-8FB9-F2D27DA9AB33}" srcId="{1260E961-2602-4362-AE8B-22FFFE31A052}" destId="{3A00EFE3-35D7-43D8-88BE-03BE59FBB071}" srcOrd="0" destOrd="0" parTransId="{06C1BE9A-49AD-47D5-AF8C-891995F8C157}" sibTransId="{86A97F28-1408-49E4-90AC-9156941D34CF}"/>
    <dgm:cxn modelId="{88AC0ABC-120D-4450-9CBF-95F69935D25C}" type="presOf" srcId="{AE4BF375-B6FA-48EB-AB64-6AF938C35B45}" destId="{D6379ED0-2E80-41FB-B45F-31A2CCBEDD1D}" srcOrd="0" destOrd="0" presId="urn:microsoft.com/office/officeart/2005/8/layout/vList5"/>
    <dgm:cxn modelId="{D9E52855-9E02-4C0F-884D-0746C9CFBD99}" srcId="{4003BCCE-F168-4542-88E3-324CC6DEEC17}" destId="{1260E961-2602-4362-AE8B-22FFFE31A052}" srcOrd="4" destOrd="0" parTransId="{E7B0C09C-7886-47E0-8149-8D7781597FF6}" sibTransId="{6DA55D4C-DB04-4F65-8C9D-4FA493FC9B01}"/>
    <dgm:cxn modelId="{4CF0ADE2-3CA9-41C5-A59B-BE1CCA8CC546}" type="presOf" srcId="{222257F1-0B2F-421D-803F-B4ECD771AADF}" destId="{6C61DB53-96F9-4F4E-A81A-8A4F5E6C961F}" srcOrd="0" destOrd="0" presId="urn:microsoft.com/office/officeart/2005/8/layout/vList5"/>
    <dgm:cxn modelId="{E0E672EC-0BC1-4EA7-822E-8E758006855F}" srcId="{4003BCCE-F168-4542-88E3-324CC6DEEC17}" destId="{84D574D2-B049-493A-B4F5-7678F4C0CB8D}" srcOrd="1" destOrd="0" parTransId="{4DBF18C2-50BF-41E2-95AD-448B06DA5A9A}" sibTransId="{CD00969E-7B0C-4745-AE1D-C2F1899B9F1E}"/>
    <dgm:cxn modelId="{BB45E847-E9B4-49D7-84F9-348692C27674}" srcId="{4003BCCE-F168-4542-88E3-324CC6DEEC17}" destId="{184764C6-0C2F-48ED-83CD-40B8FEF976DD}" srcOrd="0" destOrd="0" parTransId="{6A880BE9-4DD4-42F1-93F3-9F94118CEEF9}" sibTransId="{34D83F6A-DF36-4424-9C19-EB078A4BC569}"/>
    <dgm:cxn modelId="{C7C3627B-9CF1-46D3-BA04-92897D3949BF}" type="presOf" srcId="{F74E3D6C-AC20-4229-A282-EB45E27F9CCB}" destId="{4EB614C6-A61C-4CCD-BE6B-B753611B1E4C}" srcOrd="0" destOrd="0" presId="urn:microsoft.com/office/officeart/2005/8/layout/vList5"/>
    <dgm:cxn modelId="{91A6264B-F3D8-440A-ADAF-BE0D397EDDDE}" srcId="{184764C6-0C2F-48ED-83CD-40B8FEF976DD}" destId="{80C21F9B-F579-4636-A436-97AC9CAC43B7}" srcOrd="0" destOrd="0" parTransId="{40F7E028-303D-4051-95D8-D4D9DB69FE4C}" sibTransId="{9C2F0038-E56C-4FDA-9911-FC097CB36A57}"/>
    <dgm:cxn modelId="{8CEA39DB-06B6-4D65-B861-FFA0E07EE606}" type="presOf" srcId="{80C21F9B-F579-4636-A436-97AC9CAC43B7}" destId="{850DBE71-3AB7-41EF-BDE8-9EA220C4A22C}" srcOrd="0" destOrd="0" presId="urn:microsoft.com/office/officeart/2005/8/layout/vList5"/>
    <dgm:cxn modelId="{3B34B567-E0CA-4F28-BE1E-96CCCF065678}" type="presParOf" srcId="{EF77B888-4928-4C9B-840A-EBF23E4FF5F8}" destId="{0D758603-8B29-4A1E-8D8F-F3F44C9965EF}" srcOrd="0" destOrd="0" presId="urn:microsoft.com/office/officeart/2005/8/layout/vList5"/>
    <dgm:cxn modelId="{65877A2B-BB50-485C-9B47-216DA5F5B8E7}" type="presParOf" srcId="{0D758603-8B29-4A1E-8D8F-F3F44C9965EF}" destId="{33A769CC-E4E7-4A58-A85D-2E0591BC45FD}" srcOrd="0" destOrd="0" presId="urn:microsoft.com/office/officeart/2005/8/layout/vList5"/>
    <dgm:cxn modelId="{89F84811-9A94-4022-A5A6-F8EC24F161A9}" type="presParOf" srcId="{0D758603-8B29-4A1E-8D8F-F3F44C9965EF}" destId="{850DBE71-3AB7-41EF-BDE8-9EA220C4A22C}" srcOrd="1" destOrd="0" presId="urn:microsoft.com/office/officeart/2005/8/layout/vList5"/>
    <dgm:cxn modelId="{5EFE7F4A-0224-4879-AA31-AE29DE2E143D}" type="presParOf" srcId="{EF77B888-4928-4C9B-840A-EBF23E4FF5F8}" destId="{DB23A0D2-3066-4F72-BA98-970B75F5A82E}" srcOrd="1" destOrd="0" presId="urn:microsoft.com/office/officeart/2005/8/layout/vList5"/>
    <dgm:cxn modelId="{5534D475-745D-4702-BC20-4276D9396D06}" type="presParOf" srcId="{EF77B888-4928-4C9B-840A-EBF23E4FF5F8}" destId="{0AD2F932-5024-4D79-9B89-2B011D057258}" srcOrd="2" destOrd="0" presId="urn:microsoft.com/office/officeart/2005/8/layout/vList5"/>
    <dgm:cxn modelId="{DF516243-D4C4-4428-B50C-C84071622269}" type="presParOf" srcId="{0AD2F932-5024-4D79-9B89-2B011D057258}" destId="{81C61D84-5661-4119-8812-A35681E0B027}" srcOrd="0" destOrd="0" presId="urn:microsoft.com/office/officeart/2005/8/layout/vList5"/>
    <dgm:cxn modelId="{9BB28028-CDB3-47EA-B9B3-9BF03C2B5C54}" type="presParOf" srcId="{0AD2F932-5024-4D79-9B89-2B011D057258}" destId="{B1891F7F-17EC-4843-A744-2F657A642629}" srcOrd="1" destOrd="0" presId="urn:microsoft.com/office/officeart/2005/8/layout/vList5"/>
    <dgm:cxn modelId="{0856D432-E0A4-4797-A4EC-5DFCFE8739E9}" type="presParOf" srcId="{EF77B888-4928-4C9B-840A-EBF23E4FF5F8}" destId="{EBF567D7-E5B6-42C0-B3B0-8F122DB4093A}" srcOrd="3" destOrd="0" presId="urn:microsoft.com/office/officeart/2005/8/layout/vList5"/>
    <dgm:cxn modelId="{E02BABE2-41F6-4620-B57A-7F8B81A1B59F}" type="presParOf" srcId="{EF77B888-4928-4C9B-840A-EBF23E4FF5F8}" destId="{26D7E995-8D9C-4E2E-A995-03CEFB6472B6}" srcOrd="4" destOrd="0" presId="urn:microsoft.com/office/officeart/2005/8/layout/vList5"/>
    <dgm:cxn modelId="{4F5B76EE-ACC6-4888-889C-DC75AF69935D}" type="presParOf" srcId="{26D7E995-8D9C-4E2E-A995-03CEFB6472B6}" destId="{4EB614C6-A61C-4CCD-BE6B-B753611B1E4C}" srcOrd="0" destOrd="0" presId="urn:microsoft.com/office/officeart/2005/8/layout/vList5"/>
    <dgm:cxn modelId="{92DD928D-9382-49C3-B51C-3757384BF6FA}" type="presParOf" srcId="{26D7E995-8D9C-4E2E-A995-03CEFB6472B6}" destId="{6C61DB53-96F9-4F4E-A81A-8A4F5E6C961F}" srcOrd="1" destOrd="0" presId="urn:microsoft.com/office/officeart/2005/8/layout/vList5"/>
    <dgm:cxn modelId="{970EDA5F-841D-45EE-98F2-54E16A7EB26A}" type="presParOf" srcId="{EF77B888-4928-4C9B-840A-EBF23E4FF5F8}" destId="{E79DACEF-F340-4798-AF8B-BCEAD337852C}" srcOrd="5" destOrd="0" presId="urn:microsoft.com/office/officeart/2005/8/layout/vList5"/>
    <dgm:cxn modelId="{5545718C-94F9-4A13-9A01-58B189065629}" type="presParOf" srcId="{EF77B888-4928-4C9B-840A-EBF23E4FF5F8}" destId="{F3C6DB73-F8C2-4B97-A831-D9CA52D126FC}" srcOrd="6" destOrd="0" presId="urn:microsoft.com/office/officeart/2005/8/layout/vList5"/>
    <dgm:cxn modelId="{85054A6D-8F20-4BD7-911A-AC978B9E1AB2}" type="presParOf" srcId="{F3C6DB73-F8C2-4B97-A831-D9CA52D126FC}" destId="{D6379ED0-2E80-41FB-B45F-31A2CCBEDD1D}" srcOrd="0" destOrd="0" presId="urn:microsoft.com/office/officeart/2005/8/layout/vList5"/>
    <dgm:cxn modelId="{E0A3BF5E-002A-4B67-BD4A-2A0879D7061F}" type="presParOf" srcId="{F3C6DB73-F8C2-4B97-A831-D9CA52D126FC}" destId="{D84DBF59-5206-499F-AE45-02D01BF35837}" srcOrd="1" destOrd="0" presId="urn:microsoft.com/office/officeart/2005/8/layout/vList5"/>
    <dgm:cxn modelId="{F6627999-57BB-4C54-9862-C1B4A452E193}" type="presParOf" srcId="{EF77B888-4928-4C9B-840A-EBF23E4FF5F8}" destId="{621505E1-06D2-4164-8B92-04AE02700D9E}" srcOrd="7" destOrd="0" presId="urn:microsoft.com/office/officeart/2005/8/layout/vList5"/>
    <dgm:cxn modelId="{4D6797E2-6287-4F64-9E68-2389F8A68F93}" type="presParOf" srcId="{EF77B888-4928-4C9B-840A-EBF23E4FF5F8}" destId="{BF89BC89-7B36-48C8-B0CA-EC290AA0956E}" srcOrd="8" destOrd="0" presId="urn:microsoft.com/office/officeart/2005/8/layout/vList5"/>
    <dgm:cxn modelId="{2E6F2F1B-F1C6-4EF5-B562-4A2A03C335B4}" type="presParOf" srcId="{BF89BC89-7B36-48C8-B0CA-EC290AA0956E}" destId="{0572D46E-1C85-4673-8192-2C3433FA7B8D}" srcOrd="0" destOrd="0" presId="urn:microsoft.com/office/officeart/2005/8/layout/vList5"/>
    <dgm:cxn modelId="{2210D954-B7F3-453F-AD1E-56DA32A565A8}" type="presParOf" srcId="{BF89BC89-7B36-48C8-B0CA-EC290AA0956E}" destId="{C7415EAE-CAEC-4732-AC73-4DB8AE89BD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0DBE71-3AB7-41EF-BDE8-9EA220C4A22C}">
      <dsp:nvSpPr>
        <dsp:cNvPr id="0" name=""/>
        <dsp:cNvSpPr/>
      </dsp:nvSpPr>
      <dsp:spPr>
        <a:xfrm rot="5400000">
          <a:off x="4991303" y="-2085020"/>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Information, perspectives, input and analysis done to identify the opportunities for the center in developing and adopting an Innovation Management System </a:t>
          </a:r>
          <a:r>
            <a:rPr lang="en-US" sz="1200" i="0" kern="1200" dirty="0" smtClean="0">
              <a:latin typeface="Arial Narrow"/>
              <a:cs typeface="Arial Narrow"/>
            </a:rPr>
            <a:t>(includes client challenges from surveys, independent surveys, Board conversations, with client firms, etc.)</a:t>
          </a:r>
          <a:endParaRPr lang="en-US" sz="1200" i="0" kern="1200" dirty="0">
            <a:latin typeface="Arial Narrow"/>
            <a:cs typeface="Arial Narrow"/>
          </a:endParaRPr>
        </a:p>
      </dsp:txBody>
      <dsp:txXfrm rot="-5400000">
        <a:off x="2899955" y="53815"/>
        <a:ext cx="5107986" cy="877801"/>
      </dsp:txXfrm>
    </dsp:sp>
    <dsp:sp modelId="{33A769CC-E4E7-4A58-A85D-2E0591BC45FD}">
      <dsp:nvSpPr>
        <dsp:cNvPr id="0" name=""/>
        <dsp:cNvSpPr/>
      </dsp:nvSpPr>
      <dsp:spPr>
        <a:xfrm>
          <a:off x="0" y="2243"/>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Market Understanding</a:t>
          </a:r>
          <a:endParaRPr lang="en-US" sz="2900" kern="1200" dirty="0">
            <a:latin typeface="Arial Narrow"/>
            <a:cs typeface="Arial Narrow"/>
          </a:endParaRPr>
        </a:p>
      </dsp:txBody>
      <dsp:txXfrm>
        <a:off x="47886" y="50129"/>
        <a:ext cx="2804182" cy="885172"/>
      </dsp:txXfrm>
    </dsp:sp>
    <dsp:sp modelId="{B1891F7F-17EC-4843-A744-2F657A642629}">
      <dsp:nvSpPr>
        <dsp:cNvPr id="0" name=""/>
        <dsp:cNvSpPr/>
      </dsp:nvSpPr>
      <dsp:spPr>
        <a:xfrm rot="5400000">
          <a:off x="4991303" y="-1055028"/>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Changes in the centers business model that will be necessary for success in implementing an Innovation Management System </a:t>
          </a:r>
          <a:r>
            <a:rPr lang="en-US" sz="1200" i="0" kern="1200" dirty="0" smtClean="0">
              <a:latin typeface="Arial Narrow"/>
              <a:cs typeface="Arial Narrow"/>
            </a:rPr>
            <a:t>(such as use of broker approach, in-house, anticipated fee-for-service structure, new or modified products and services, staff deployment or other necessary key changes)</a:t>
          </a:r>
          <a:endParaRPr lang="en-US" sz="1200" i="0" kern="1200" dirty="0">
            <a:latin typeface="Arial Narrow"/>
            <a:cs typeface="Arial Narrow"/>
          </a:endParaRPr>
        </a:p>
      </dsp:txBody>
      <dsp:txXfrm rot="-5400000">
        <a:off x="2899955" y="1083807"/>
        <a:ext cx="5107986" cy="877801"/>
      </dsp:txXfrm>
    </dsp:sp>
    <dsp:sp modelId="{81C61D84-5661-4119-8812-A35681E0B027}">
      <dsp:nvSpPr>
        <dsp:cNvPr id="0" name=""/>
        <dsp:cNvSpPr/>
      </dsp:nvSpPr>
      <dsp:spPr>
        <a:xfrm>
          <a:off x="0" y="1032235"/>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Business Model</a:t>
          </a:r>
          <a:endParaRPr lang="en-US" sz="2900" kern="1200" dirty="0">
            <a:latin typeface="Arial Narrow"/>
            <a:cs typeface="Arial Narrow"/>
          </a:endParaRPr>
        </a:p>
      </dsp:txBody>
      <dsp:txXfrm>
        <a:off x="47886" y="1080121"/>
        <a:ext cx="2804182" cy="885172"/>
      </dsp:txXfrm>
    </dsp:sp>
    <dsp:sp modelId="{6C61DB53-96F9-4F4E-A81A-8A4F5E6C961F}">
      <dsp:nvSpPr>
        <dsp:cNvPr id="0" name=""/>
        <dsp:cNvSpPr/>
      </dsp:nvSpPr>
      <dsp:spPr>
        <a:xfrm rot="5400000">
          <a:off x="4991303" y="-25036"/>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Changes in partnerships that will be necessary to successfully implement an Innovation Management System </a:t>
          </a:r>
          <a:br>
            <a:rPr lang="en-US" sz="1400" b="1" i="0" kern="1200" dirty="0" smtClean="0">
              <a:latin typeface="Arial Narrow"/>
              <a:cs typeface="Arial Narrow"/>
            </a:rPr>
          </a:br>
          <a:r>
            <a:rPr lang="en-US" sz="1200" b="0" i="0" kern="1200" dirty="0" smtClean="0">
              <a:latin typeface="Arial Narrow"/>
              <a:cs typeface="Arial Narrow"/>
            </a:rPr>
            <a:t>(including key partners, partner types and roles or the role current partnerships are playing to support an Innovation Management System)</a:t>
          </a:r>
          <a:endParaRPr lang="en-US" sz="1200" b="0" i="0" kern="1200" dirty="0">
            <a:latin typeface="Arial Narrow"/>
            <a:cs typeface="Arial Narrow"/>
          </a:endParaRPr>
        </a:p>
      </dsp:txBody>
      <dsp:txXfrm rot="-5400000">
        <a:off x="2899955" y="2113799"/>
        <a:ext cx="5107986" cy="877801"/>
      </dsp:txXfrm>
    </dsp:sp>
    <dsp:sp modelId="{4EB614C6-A61C-4CCD-BE6B-B753611B1E4C}">
      <dsp:nvSpPr>
        <dsp:cNvPr id="0" name=""/>
        <dsp:cNvSpPr/>
      </dsp:nvSpPr>
      <dsp:spPr>
        <a:xfrm>
          <a:off x="0" y="2062228"/>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Partnerships</a:t>
          </a:r>
          <a:endParaRPr lang="en-US" sz="2900" kern="1200" dirty="0">
            <a:latin typeface="Arial Narrow"/>
            <a:cs typeface="Arial Narrow"/>
          </a:endParaRPr>
        </a:p>
      </dsp:txBody>
      <dsp:txXfrm>
        <a:off x="47886" y="2110114"/>
        <a:ext cx="2804182" cy="885172"/>
      </dsp:txXfrm>
    </dsp:sp>
    <dsp:sp modelId="{D84DBF59-5206-499F-AE45-02D01BF35837}">
      <dsp:nvSpPr>
        <dsp:cNvPr id="0" name=""/>
        <dsp:cNvSpPr/>
      </dsp:nvSpPr>
      <dsp:spPr>
        <a:xfrm rot="5400000">
          <a:off x="4991303" y="1004955"/>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Anticipated financial requirements and outcomes in implementing an Innovation Management System </a:t>
          </a:r>
          <a:br>
            <a:rPr lang="en-US" sz="1400" b="1" i="0" kern="1200" dirty="0" smtClean="0">
              <a:latin typeface="Arial Narrow"/>
              <a:cs typeface="Arial Narrow"/>
            </a:rPr>
          </a:br>
          <a:r>
            <a:rPr lang="en-US" sz="1200" i="0" kern="1200" dirty="0" smtClean="0">
              <a:latin typeface="Arial Narrow"/>
              <a:cs typeface="Arial Narrow"/>
            </a:rPr>
            <a:t>(such as investment, client fees, other revenue or working capital required over the next 2 – 5 years)</a:t>
          </a:r>
          <a:endParaRPr lang="en-US" sz="1200" i="0" kern="1200" dirty="0">
            <a:latin typeface="Arial Narrow"/>
            <a:cs typeface="Arial Narrow"/>
          </a:endParaRPr>
        </a:p>
      </dsp:txBody>
      <dsp:txXfrm rot="-5400000">
        <a:off x="2899955" y="3143791"/>
        <a:ext cx="5107986" cy="877801"/>
      </dsp:txXfrm>
    </dsp:sp>
    <dsp:sp modelId="{D6379ED0-2E80-41FB-B45F-31A2CCBEDD1D}">
      <dsp:nvSpPr>
        <dsp:cNvPr id="0" name=""/>
        <dsp:cNvSpPr/>
      </dsp:nvSpPr>
      <dsp:spPr>
        <a:xfrm>
          <a:off x="0" y="3092220"/>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Financial Viability</a:t>
          </a:r>
          <a:endParaRPr lang="en-US" sz="2900" kern="1200" dirty="0">
            <a:latin typeface="Arial Narrow"/>
            <a:cs typeface="Arial Narrow"/>
          </a:endParaRPr>
        </a:p>
      </dsp:txBody>
      <dsp:txXfrm>
        <a:off x="47886" y="3140106"/>
        <a:ext cx="2804182" cy="885172"/>
      </dsp:txXfrm>
    </dsp:sp>
    <dsp:sp modelId="{C7415EAE-CAEC-4732-AC73-4DB8AE89BDB4}">
      <dsp:nvSpPr>
        <dsp:cNvPr id="0" name=""/>
        <dsp:cNvSpPr/>
      </dsp:nvSpPr>
      <dsp:spPr>
        <a:xfrm rot="5400000">
          <a:off x="4991303" y="2034947"/>
          <a:ext cx="972775" cy="515547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rtl="0">
            <a:lnSpc>
              <a:spcPct val="90000"/>
            </a:lnSpc>
            <a:spcBef>
              <a:spcPct val="0"/>
            </a:spcBef>
            <a:spcAft>
              <a:spcPct val="15000"/>
            </a:spcAft>
            <a:buChar char="••"/>
          </a:pPr>
          <a:r>
            <a:rPr lang="en-US" sz="1400" b="1" i="0" kern="1200" dirty="0" smtClean="0">
              <a:latin typeface="Arial Narrow"/>
              <a:cs typeface="Arial Narrow"/>
            </a:rPr>
            <a:t>Metrics to be used by the center in understanding the success of </a:t>
          </a:r>
          <a:r>
            <a:rPr lang="en-US" sz="1400" b="1" i="0" kern="1200" smtClean="0">
              <a:latin typeface="Arial Narrow"/>
              <a:cs typeface="Arial Narrow"/>
            </a:rPr>
            <a:t>implementing an </a:t>
          </a:r>
          <a:r>
            <a:rPr lang="en-US" sz="1400" b="1" i="0" kern="1200" dirty="0" smtClean="0">
              <a:latin typeface="Arial Narrow"/>
              <a:cs typeface="Arial Narrow"/>
            </a:rPr>
            <a:t>Innovation Management System </a:t>
          </a:r>
          <a:br>
            <a:rPr lang="en-US" sz="1400" b="1" i="0" kern="1200" dirty="0" smtClean="0">
              <a:latin typeface="Arial Narrow"/>
              <a:cs typeface="Arial Narrow"/>
            </a:rPr>
          </a:br>
          <a:r>
            <a:rPr lang="en-US" sz="1200" i="0" kern="1200" dirty="0" smtClean="0">
              <a:latin typeface="Arial Narrow"/>
              <a:cs typeface="Arial Narrow"/>
            </a:rPr>
            <a:t>(including anticipated milestones for implementation, outcome measures relating to CORE metrics and other performance measures)</a:t>
          </a:r>
          <a:endParaRPr lang="en-US" sz="1200" i="0" kern="1200" dirty="0">
            <a:latin typeface="Arial Narrow"/>
            <a:cs typeface="Arial Narrow"/>
          </a:endParaRPr>
        </a:p>
      </dsp:txBody>
      <dsp:txXfrm rot="-5400000">
        <a:off x="2899955" y="4173783"/>
        <a:ext cx="5107986" cy="877801"/>
      </dsp:txXfrm>
    </dsp:sp>
    <dsp:sp modelId="{0572D46E-1C85-4673-8192-2C3433FA7B8D}">
      <dsp:nvSpPr>
        <dsp:cNvPr id="0" name=""/>
        <dsp:cNvSpPr/>
      </dsp:nvSpPr>
      <dsp:spPr>
        <a:xfrm>
          <a:off x="0" y="4122212"/>
          <a:ext cx="2899954" cy="980944"/>
        </a:xfrm>
        <a:prstGeom prst="roundRect">
          <a:avLst/>
        </a:prstGeom>
        <a:solidFill>
          <a:srgbClr val="1879B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latin typeface="Arial Narrow"/>
              <a:cs typeface="Arial Narrow"/>
            </a:rPr>
            <a:t>Performance Metrics</a:t>
          </a:r>
          <a:endParaRPr lang="en-US" sz="2900" kern="1200" dirty="0">
            <a:latin typeface="Arial Narrow"/>
            <a:cs typeface="Arial Narrow"/>
          </a:endParaRPr>
        </a:p>
      </dsp:txBody>
      <dsp:txXfrm>
        <a:off x="47886" y="4170098"/>
        <a:ext cx="2804182" cy="88517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C0CD8-3010-714E-8AF8-DF19DBEE5D98}" type="datetime1">
              <a:rPr lang="en-US" smtClean="0"/>
              <a:pPr/>
              <a:t>7/19/2012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E5A25E5-1EEB-7F42-ADA8-08A2B7F7DDB2}" type="slidenum">
              <a:rPr lang="en-US" smtClean="0"/>
              <a:pPr/>
              <a:t>‹#›</a:t>
            </a:fld>
            <a:endParaRPr lang="en-US" dirty="0"/>
          </a:p>
        </p:txBody>
      </p:sp>
    </p:spTree>
    <p:extLst>
      <p:ext uri="{BB962C8B-B14F-4D97-AF65-F5344CB8AC3E}">
        <p14:creationId xmlns:p14="http://schemas.microsoft.com/office/powerpoint/2010/main" val="6682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83B90D-534E-3A4F-8E5F-DC86F4836318}" type="datetime1">
              <a:rPr lang="en-US" smtClean="0"/>
              <a:pPr/>
              <a:t>7/19/2012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1EF6-47D2-4F44-B30F-9B52DF5A2C64}" type="slidenum">
              <a:rPr lang="en-US" smtClean="0"/>
              <a:pPr/>
              <a:t>‹#›</a:t>
            </a:fld>
            <a:endParaRPr lang="en-US" dirty="0"/>
          </a:p>
        </p:txBody>
      </p:sp>
    </p:spTree>
    <p:extLst>
      <p:ext uri="{BB962C8B-B14F-4D97-AF65-F5344CB8AC3E}">
        <p14:creationId xmlns:p14="http://schemas.microsoft.com/office/powerpoint/2010/main" val="7114508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690288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31F3FC-A521-433E-B23C-C3C4F1397B3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920613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9F1EF6-47D2-4F44-B30F-9B52DF5A2C64}" type="slidenum">
              <a:rPr lang="en-US" smtClean="0"/>
              <a:pPr/>
              <a:t>31</a:t>
            </a:fld>
            <a:endParaRPr lang="en-US" dirty="0"/>
          </a:p>
        </p:txBody>
      </p:sp>
    </p:spTree>
    <p:extLst>
      <p:ext uri="{BB962C8B-B14F-4D97-AF65-F5344CB8AC3E}">
        <p14:creationId xmlns:p14="http://schemas.microsoft.com/office/powerpoint/2010/main" val="1437758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823492" y="2708476"/>
            <a:ext cx="7634707" cy="2252103"/>
          </a:xfrm>
          <a:prstGeom prst="rect">
            <a:avLst/>
          </a:prstGeom>
        </p:spPr>
        <p:txBody>
          <a:bodyPr/>
          <a:lstStyle>
            <a:lvl1pPr algn="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823492" y="5168923"/>
            <a:ext cx="6287406" cy="762178"/>
          </a:xfrm>
          <a:prstGeom prst="rect">
            <a:avLst/>
          </a:prstGeo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3964" y="674638"/>
            <a:ext cx="2701549" cy="760461"/>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74638"/>
            <a:ext cx="5111750" cy="54515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63964" y="1435100"/>
            <a:ext cx="270154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4560"/>
            <a:ext cx="2057400" cy="5441603"/>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84560"/>
            <a:ext cx="6019800" cy="544160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Date Placeholder 10"/>
          <p:cNvSpPr>
            <a:spLocks noGrp="1"/>
          </p:cNvSpPr>
          <p:nvPr>
            <p:ph type="dt" sz="half" idx="10"/>
          </p:nvPr>
        </p:nvSpPr>
        <p:spPr/>
        <p:txBody>
          <a:bodyPr/>
          <a:lstStyle/>
          <a:p>
            <a:endParaRPr lang="en-US" dirty="0"/>
          </a:p>
        </p:txBody>
      </p:sp>
      <p:sp>
        <p:nvSpPr>
          <p:cNvPr id="12" name="Slide Number Placeholder 11"/>
          <p:cNvSpPr>
            <a:spLocks noGrp="1"/>
          </p:cNvSpPr>
          <p:nvPr>
            <p:ph type="sldNum" sz="quarter" idx="11"/>
          </p:nvPr>
        </p:nvSpPr>
        <p:spPr/>
        <p:txBody>
          <a:bodyPr/>
          <a:lstStyle/>
          <a:p>
            <a:fld id="{7C690F11-132E-E54B-AD6C-C5C68F5B319F}"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3492" y="2130425"/>
            <a:ext cx="7634707"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9"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9" name="Footer Placeholder 8"/>
          <p:cNvSpPr>
            <a:spLocks noGrp="1"/>
          </p:cNvSpPr>
          <p:nvPr>
            <p:ph type="ftr" sz="quarter" idx="12"/>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8275" y="1600200"/>
            <a:ext cx="388882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8484" y="1600200"/>
            <a:ext cx="387831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8"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88276" y="1535113"/>
            <a:ext cx="405346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88276" y="2174875"/>
            <a:ext cx="405346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41744" y="1535113"/>
            <a:ext cx="402817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41744" y="2174875"/>
            <a:ext cx="402817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10" name="Slide Number Placeholder 16"/>
          <p:cNvSpPr>
            <a:spLocks noGrp="1"/>
          </p:cNvSpPr>
          <p:nvPr>
            <p:ph type="sldNum" sz="quarter" idx="12"/>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6"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3124200" y="6498897"/>
            <a:ext cx="2895600" cy="222578"/>
          </a:xfrm>
          <a:custGeom>
            <a:avLst/>
            <a:gdLst>
              <a:gd name="connsiteX0" fmla="*/ 0 w 2895600"/>
              <a:gd name="connsiteY0" fmla="*/ 0 h 222578"/>
              <a:gd name="connsiteX1" fmla="*/ 2895600 w 2895600"/>
              <a:gd name="connsiteY1" fmla="*/ 0 h 222578"/>
              <a:gd name="connsiteX2" fmla="*/ 2895600 w 2895600"/>
              <a:gd name="connsiteY2" fmla="*/ 222578 h 222578"/>
              <a:gd name="connsiteX3" fmla="*/ 0 w 2895600"/>
              <a:gd name="connsiteY3" fmla="*/ 222578 h 222578"/>
              <a:gd name="connsiteX4" fmla="*/ 0 w 2895600"/>
              <a:gd name="connsiteY4" fmla="*/ 0 h 222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5600" h="222578">
                <a:moveTo>
                  <a:pt x="0" y="0"/>
                </a:moveTo>
                <a:lnTo>
                  <a:pt x="2895600" y="0"/>
                </a:lnTo>
                <a:lnTo>
                  <a:pt x="2895600" y="222578"/>
                </a:lnTo>
                <a:lnTo>
                  <a:pt x="0" y="222578"/>
                </a:lnTo>
                <a:lnTo>
                  <a:pt x="0" y="0"/>
                </a:lnTo>
                <a:close/>
              </a:path>
            </a:pathLst>
          </a:custGeom>
        </p:spPr>
        <p:txBody>
          <a:bodyPr/>
          <a:lstStyle/>
          <a:p>
            <a:endParaRPr lang="en-US" dirty="0"/>
          </a:p>
        </p:txBody>
      </p:sp>
      <p:sp>
        <p:nvSpPr>
          <p:cNvPr id="5"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MEP-lines.png"/>
          <p:cNvPicPr>
            <a:picLocks noChangeAspect="1"/>
          </p:cNvPicPr>
          <p:nvPr/>
        </p:nvPicPr>
        <p:blipFill>
          <a:blip r:embed="rId3"/>
          <a:stretch>
            <a:fillRect/>
          </a:stretch>
        </p:blipFill>
        <p:spPr>
          <a:xfrm>
            <a:off x="2331706" y="481719"/>
            <a:ext cx="6812294" cy="6391669"/>
          </a:xfrm>
          <a:prstGeom prst="rect">
            <a:avLst/>
          </a:prstGeom>
        </p:spPr>
      </p:pic>
      <p:pic>
        <p:nvPicPr>
          <p:cNvPr id="8" name="Picture 7" descr="MEP_logo_text_nist_logo_3015.png"/>
          <p:cNvPicPr>
            <a:picLocks noChangeAspect="1"/>
          </p:cNvPicPr>
          <p:nvPr/>
        </p:nvPicPr>
        <p:blipFill>
          <a:blip r:embed="rId4"/>
          <a:stretch>
            <a:fillRect/>
          </a:stretch>
        </p:blipFill>
        <p:spPr>
          <a:xfrm>
            <a:off x="788276" y="723900"/>
            <a:ext cx="3819526" cy="1263650"/>
          </a:xfrm>
          <a:prstGeom prst="rect">
            <a:avLst/>
          </a:prstGeom>
        </p:spPr>
      </p:pic>
      <p:pic>
        <p:nvPicPr>
          <p:cNvPr id="9" name="Picture 8" descr="Untitled-1.png"/>
          <p:cNvPicPr>
            <a:picLocks noChangeAspect="1"/>
          </p:cNvPicPr>
          <p:nvPr/>
        </p:nvPicPr>
        <p:blipFill>
          <a:blip r:embed="rId5"/>
          <a:stretch>
            <a:fillRect/>
          </a:stretch>
        </p:blipFill>
        <p:spPr>
          <a:xfrm>
            <a:off x="649727" y="6675094"/>
            <a:ext cx="7916150" cy="114582"/>
          </a:xfrm>
          <a:prstGeom prst="rect">
            <a:avLst/>
          </a:prstGeom>
        </p:spPr>
      </p:pic>
      <p:pic>
        <p:nvPicPr>
          <p:cNvPr id="10" name="Picture 9" descr="MEP-LOGO-MEP.png"/>
          <p:cNvPicPr>
            <a:picLocks noChangeAspect="1"/>
          </p:cNvPicPr>
          <p:nvPr/>
        </p:nvPicPr>
        <p:blipFill>
          <a:blip r:embed="rId6"/>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7"/>
          <a:stretch>
            <a:fillRect/>
          </a:stretch>
        </p:blipFill>
        <p:spPr>
          <a:xfrm>
            <a:off x="137473" y="122622"/>
            <a:ext cx="556881" cy="2934138"/>
          </a:xfrm>
          <a:prstGeom prst="rect">
            <a:avLst/>
          </a:prstGeom>
        </p:spPr>
      </p:pic>
      <p:sp>
        <p:nvSpPr>
          <p:cNvPr id="12" name="Rectangle 11"/>
          <p:cNvSpPr/>
          <p:nvPr/>
        </p:nvSpPr>
        <p:spPr>
          <a:xfrm>
            <a:off x="761999" y="122622"/>
            <a:ext cx="8171793" cy="481723"/>
          </a:xfrm>
          <a:prstGeom prst="rect">
            <a:avLst/>
          </a:prstGeom>
          <a:solidFill>
            <a:srgbClr val="0D73A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49"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8276" y="683172"/>
            <a:ext cx="7898524" cy="73446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88276" y="1600200"/>
            <a:ext cx="7898524"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98897"/>
            <a:ext cx="2133600" cy="22257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cxnSp>
        <p:nvCxnSpPr>
          <p:cNvPr id="7" name="Straight Connector 6"/>
          <p:cNvCxnSpPr/>
          <p:nvPr/>
        </p:nvCxnSpPr>
        <p:spPr>
          <a:xfrm>
            <a:off x="0" y="6417662"/>
            <a:ext cx="91440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8002987" y="6638229"/>
            <a:ext cx="441131"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MEP-WORDING-PPT.jpg"/>
          <p:cNvPicPr>
            <a:picLocks noChangeAspect="1"/>
          </p:cNvPicPr>
          <p:nvPr/>
        </p:nvPicPr>
        <p:blipFill>
          <a:blip r:embed="rId14"/>
          <a:stretch>
            <a:fillRect/>
          </a:stretch>
        </p:blipFill>
        <p:spPr>
          <a:xfrm>
            <a:off x="788276" y="262939"/>
            <a:ext cx="7216497" cy="159548"/>
          </a:xfrm>
          <a:prstGeom prst="rect">
            <a:avLst/>
          </a:prstGeom>
        </p:spPr>
      </p:pic>
      <p:pic>
        <p:nvPicPr>
          <p:cNvPr id="10" name="Picture 9" descr="MEP-LOGO-MEP.png"/>
          <p:cNvPicPr>
            <a:picLocks noChangeAspect="1"/>
          </p:cNvPicPr>
          <p:nvPr/>
        </p:nvPicPr>
        <p:blipFill>
          <a:blip r:embed="rId15"/>
          <a:stretch>
            <a:fillRect/>
          </a:stretch>
        </p:blipFill>
        <p:spPr>
          <a:xfrm>
            <a:off x="8686800" y="6447033"/>
            <a:ext cx="273269" cy="385485"/>
          </a:xfrm>
          <a:prstGeom prst="rect">
            <a:avLst/>
          </a:prstGeom>
        </p:spPr>
      </p:pic>
      <p:pic>
        <p:nvPicPr>
          <p:cNvPr id="11" name="Picture 10" descr="MEP-NEW-LOOK-LEFT-SIDE.png"/>
          <p:cNvPicPr>
            <a:picLocks noChangeAspect="1"/>
          </p:cNvPicPr>
          <p:nvPr/>
        </p:nvPicPr>
        <p:blipFill>
          <a:blip r:embed="rId16"/>
          <a:stretch>
            <a:fillRect/>
          </a:stretch>
        </p:blipFill>
        <p:spPr>
          <a:xfrm>
            <a:off x="137473" y="122622"/>
            <a:ext cx="556881" cy="2934138"/>
          </a:xfrm>
          <a:prstGeom prst="rect">
            <a:avLst/>
          </a:prstGeom>
        </p:spPr>
      </p:pic>
      <p:sp>
        <p:nvSpPr>
          <p:cNvPr id="15" name="Footer Placeholder 14"/>
          <p:cNvSpPr>
            <a:spLocks noGrp="1"/>
          </p:cNvSpPr>
          <p:nvPr>
            <p:ph type="ftr" sz="quarter" idx="3"/>
          </p:nvPr>
        </p:nvSpPr>
        <p:spPr>
          <a:xfrm>
            <a:off x="3124200" y="6498897"/>
            <a:ext cx="2895600" cy="222578"/>
          </a:xfrm>
          <a:prstGeom prst="rect">
            <a:avLst/>
          </a:prstGeom>
        </p:spPr>
        <p:txBody>
          <a:bodyPr vert="horz" lIns="91440" tIns="45720" rIns="91440" bIns="45720" rtlCol="0" anchor="ctr"/>
          <a:lstStyle>
            <a:lvl1pPr marL="0" algn="ctr" defTabSz="457200" rtl="0" eaLnBrk="1" latinLnBrk="0" hangingPunct="1">
              <a:defRPr lang="en-US" sz="1000" kern="1200" dirty="0">
                <a:solidFill>
                  <a:schemeClr val="tx1">
                    <a:tint val="75000"/>
                  </a:schemeClr>
                </a:solidFill>
                <a:latin typeface="+mn-lt"/>
                <a:ea typeface="+mn-ea"/>
                <a:cs typeface="+mn-cs"/>
              </a:defRPr>
            </a:lvl1pPr>
          </a:lstStyle>
          <a:p>
            <a:endParaRPr lang="en-US" dirty="0"/>
          </a:p>
        </p:txBody>
      </p:sp>
      <p:sp>
        <p:nvSpPr>
          <p:cNvPr id="17" name="Slide Number Placeholder 16"/>
          <p:cNvSpPr>
            <a:spLocks noGrp="1"/>
          </p:cNvSpPr>
          <p:nvPr>
            <p:ph type="sldNum" sz="quarter" idx="4"/>
          </p:nvPr>
        </p:nvSpPr>
        <p:spPr>
          <a:xfrm>
            <a:off x="6553200" y="6498897"/>
            <a:ext cx="2133600" cy="222578"/>
          </a:xfrm>
          <a:prstGeom prst="rect">
            <a:avLst/>
          </a:prstGeom>
        </p:spPr>
        <p:txBody>
          <a:bodyPr vert="horz" lIns="91440" tIns="45720" rIns="91440" bIns="45720" rtlCol="0" anchor="ctr"/>
          <a:lstStyle>
            <a:lvl1pPr algn="r">
              <a:defRPr sz="1000">
                <a:solidFill>
                  <a:schemeClr val="tx1">
                    <a:tint val="75000"/>
                  </a:schemeClr>
                </a:solidFill>
              </a:defRPr>
            </a:lvl1pPr>
          </a:lstStyle>
          <a:p>
            <a:fld id="{7C690F11-132E-E54B-AD6C-C5C68F5B319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nist.gov/mep/innovation.cfm" TargetMode="Externa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hyperlink" Target="http://www.osec.doc.gov/oam/grants_management/policy/doc_grants_manual/default.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ist.gov/mep"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ms.treas.gov/asap/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hristopher.hunton@nist.gov" TargetMode="External"/><Relationship Id="rId2" Type="http://schemas.openxmlformats.org/officeDocument/2006/relationships/hyperlink" Target="mailto:diane.henderson@nist.gov" TargetMode="External"/><Relationship Id="rId1" Type="http://schemas.openxmlformats.org/officeDocument/2006/relationships/slideLayout" Target="../slideLayouts/slideLayout2.xml"/><Relationship Id="rId4" Type="http://schemas.openxmlformats.org/officeDocument/2006/relationships/hyperlink" Target="mailto:melinda.chukran@nist.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066800"/>
            <a:ext cx="6781800" cy="2133600"/>
          </a:xfrm>
          <a:prstGeom prst="rect">
            <a:avLst/>
          </a:prstGeom>
        </p:spPr>
        <p:txBody>
          <a:bodyPr wrap="square">
            <a:normAutofit fontScale="97500" lnSpcReduction="10000"/>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defRPr/>
            </a:pP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r>
              <a:rPr lang="en-US" sz="3100" dirty="0" smtClean="0"/>
              <a:t/>
            </a:r>
            <a:br>
              <a:rPr lang="en-US" sz="3100" dirty="0" smtClean="0"/>
            </a:br>
            <a:endParaRPr lang="en-US" sz="2000" dirty="0"/>
          </a:p>
        </p:txBody>
      </p:sp>
      <p:sp>
        <p:nvSpPr>
          <p:cNvPr id="2" name="Title 1"/>
          <p:cNvSpPr>
            <a:spLocks noGrp="1"/>
          </p:cNvSpPr>
          <p:nvPr>
            <p:ph type="ctrTitle"/>
          </p:nvPr>
        </p:nvSpPr>
        <p:spPr>
          <a:xfrm>
            <a:off x="1285149" y="2362234"/>
            <a:ext cx="6749142" cy="3763357"/>
          </a:xfrm>
        </p:spPr>
        <p:txBody>
          <a:bodyPr/>
          <a:lstStyle/>
          <a:p>
            <a:pPr algn="ctr"/>
            <a:r>
              <a:rPr lang="en-US" sz="2000" dirty="0">
                <a:latin typeface="Arial Narrow" pitchFamily="34" charset="0"/>
              </a:rPr>
              <a:t>WELCOME </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Informational Webinar – </a:t>
            </a:r>
            <a:r>
              <a:rPr lang="en-US" sz="2000" dirty="0" smtClean="0">
                <a:latin typeface="Arial Narrow" pitchFamily="34" charset="0"/>
              </a:rPr>
              <a:t>July 18, 2012</a:t>
            </a:r>
            <a:r>
              <a:rPr lang="en-US" sz="2000" dirty="0">
                <a:latin typeface="Arial Narrow" pitchFamily="34" charset="0"/>
              </a:rPr>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Federal Funding Opportunity: 2012-NIST-MEP-AZ-MD-RI-01</a:t>
            </a:r>
            <a:r>
              <a:rPr lang="en-US" sz="2000" dirty="0" smtClean="0">
                <a:latin typeface="Arial Narrow" pitchFamily="34" charset="0"/>
              </a:rPr>
              <a:t/>
            </a:r>
            <a:br>
              <a:rPr lang="en-US" sz="2000" dirty="0" smtClean="0">
                <a:latin typeface="Arial Narrow" pitchFamily="34" charset="0"/>
              </a:rPr>
            </a:br>
            <a:r>
              <a:rPr lang="en-US" sz="2000" dirty="0">
                <a:latin typeface="Arial Narrow" pitchFamily="34" charset="0"/>
              </a:rPr>
              <a:t/>
            </a:r>
            <a:br>
              <a:rPr lang="en-US" sz="2000" dirty="0">
                <a:latin typeface="Arial Narrow" pitchFamily="34" charset="0"/>
              </a:rPr>
            </a:br>
            <a:r>
              <a:rPr lang="en-US" sz="2000" dirty="0">
                <a:latin typeface="Arial Narrow" pitchFamily="34" charset="0"/>
              </a:rPr>
              <a:t>National Institute of Standards and Technology (NIST)</a:t>
            </a:r>
            <a:br>
              <a:rPr lang="en-US" sz="2000" dirty="0">
                <a:latin typeface="Arial Narrow" pitchFamily="34" charset="0"/>
              </a:rPr>
            </a:br>
            <a:r>
              <a:rPr lang="en-US" sz="2000" dirty="0">
                <a:latin typeface="Arial Narrow" pitchFamily="34" charset="0"/>
              </a:rPr>
              <a:t>Manufacturing Extension Partnership (MEP) </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r>
              <a:rPr lang="en-US" sz="2000" dirty="0" smtClean="0">
                <a:latin typeface="Arial Narrow" pitchFamily="34" charset="0"/>
              </a:rPr>
              <a:t>Aimee </a:t>
            </a:r>
            <a:r>
              <a:rPr lang="en-US" sz="2000" dirty="0">
                <a:latin typeface="Arial Narrow" pitchFamily="34" charset="0"/>
              </a:rPr>
              <a:t>Dobrzeniecki, </a:t>
            </a:r>
            <a:r>
              <a:rPr lang="en-US" sz="2000" dirty="0" smtClean="0">
                <a:latin typeface="Arial Narrow" pitchFamily="34" charset="0"/>
              </a:rPr>
              <a:t>Deputy Director, NIST MEP</a:t>
            </a:r>
            <a:br>
              <a:rPr lang="en-US" sz="2000" dirty="0" smtClean="0">
                <a:latin typeface="Arial Narrow" pitchFamily="34" charset="0"/>
              </a:rPr>
            </a:br>
            <a:r>
              <a:rPr lang="en-US" sz="2000" dirty="0" smtClean="0">
                <a:latin typeface="Arial Narrow" pitchFamily="34" charset="0"/>
              </a:rPr>
              <a:t>Bill </a:t>
            </a:r>
            <a:r>
              <a:rPr lang="en-US" sz="2000" dirty="0">
                <a:latin typeface="Arial Narrow" pitchFamily="34" charset="0"/>
              </a:rPr>
              <a:t>Kinser, Director, Center Operations, NIST </a:t>
            </a:r>
            <a:r>
              <a:rPr lang="en-US" sz="2000" dirty="0" smtClean="0">
                <a:latin typeface="Arial Narrow" pitchFamily="34" charset="0"/>
              </a:rPr>
              <a:t>MEP</a:t>
            </a:r>
            <a:br>
              <a:rPr lang="en-US" sz="2000" dirty="0" smtClean="0">
                <a:latin typeface="Arial Narrow" pitchFamily="34" charset="0"/>
              </a:rPr>
            </a:br>
            <a:r>
              <a:rPr lang="en-US" sz="2000" dirty="0" smtClean="0">
                <a:latin typeface="Arial Narrow" pitchFamily="34" charset="0"/>
              </a:rPr>
              <a:t>Diane </a:t>
            </a:r>
            <a:r>
              <a:rPr lang="en-US" sz="2000" dirty="0">
                <a:latin typeface="Arial Narrow" pitchFamily="34" charset="0"/>
              </a:rPr>
              <a:t>Henderson, Federal Program Officer, NIST MEP</a:t>
            </a:r>
            <a:br>
              <a:rPr lang="en-US" sz="2000" dirty="0">
                <a:latin typeface="Arial Narrow" pitchFamily="34" charset="0"/>
              </a:rPr>
            </a:br>
            <a:r>
              <a:rPr lang="en-US" sz="2000" dirty="0">
                <a:latin typeface="Arial Narrow" pitchFamily="34" charset="0"/>
              </a:rPr>
              <a:t/>
            </a:r>
            <a:br>
              <a:rPr lang="en-US" sz="2000" dirty="0">
                <a:latin typeface="Arial Narrow" pitchFamily="34" charset="0"/>
              </a:rPr>
            </a:br>
            <a:endParaRPr lang="en-US" sz="2000" dirty="0">
              <a:latin typeface="Arial Narrow" pitchFamily="34" charset="0"/>
            </a:endParaRPr>
          </a:p>
        </p:txBody>
      </p:sp>
      <p:sp>
        <p:nvSpPr>
          <p:cNvPr id="6" name="Title 1"/>
          <p:cNvSpPr txBox="1">
            <a:spLocks/>
          </p:cNvSpPr>
          <p:nvPr/>
        </p:nvSpPr>
        <p:spPr>
          <a:xfrm>
            <a:off x="1427076" y="4280639"/>
            <a:ext cx="6172112" cy="1765876"/>
          </a:xfrm>
          <a:prstGeom prst="rect">
            <a:avLst/>
          </a:prstGeom>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eaLnBrk="0" hangingPunct="0">
              <a:lnSpc>
                <a:spcPct val="90000"/>
              </a:lnSpc>
              <a:spcBef>
                <a:spcPct val="30000"/>
              </a:spcBef>
              <a:spcAft>
                <a:spcPct val="0"/>
              </a:spcAft>
              <a:defRPr/>
            </a:pPr>
            <a:endParaRPr 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8077200" cy="861774"/>
          </a:xfrm>
          <a:prstGeom prst="rect">
            <a:avLst/>
          </a:prstGeom>
          <a:noFill/>
        </p:spPr>
        <p:txBody>
          <a:bodyPr wrap="square" rtlCol="0">
            <a:spAutoFit/>
          </a:bodyPr>
          <a:lstStyle/>
          <a:p>
            <a:r>
              <a:rPr lang="en-US" sz="3200" b="1" dirty="0" smtClean="0">
                <a:solidFill>
                  <a:prstClr val="black"/>
                </a:solidFill>
                <a:latin typeface="Arial Narrow" pitchFamily="34" charset="0"/>
              </a:rPr>
              <a:t>Five Components of the Center Innovation Plan</a:t>
            </a:r>
          </a:p>
          <a:p>
            <a:endParaRPr lang="en-US" dirty="0">
              <a:solidFill>
                <a:prstClr val="black"/>
              </a:solidFill>
            </a:endParaRPr>
          </a:p>
        </p:txBody>
      </p:sp>
      <p:graphicFrame>
        <p:nvGraphicFramePr>
          <p:cNvPr id="6" name="Content Placeholder 1"/>
          <p:cNvGraphicFramePr>
            <a:graphicFrameLocks/>
          </p:cNvGraphicFramePr>
          <p:nvPr>
            <p:extLst>
              <p:ext uri="{D42A27DB-BD31-4B8C-83A1-F6EECF244321}">
                <p14:modId xmlns:p14="http://schemas.microsoft.com/office/powerpoint/2010/main" val="255437010"/>
              </p:ext>
            </p:extLst>
          </p:nvPr>
        </p:nvGraphicFramePr>
        <p:xfrm>
          <a:off x="762000" y="1219200"/>
          <a:ext cx="8055428" cy="5105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Slide Number Placeholder 6"/>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cs typeface="Arial"/>
              </a:rPr>
              <a:pPr/>
              <a:t>10</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2396655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9708" y="644850"/>
            <a:ext cx="6205491" cy="584775"/>
          </a:xfrm>
          <a:prstGeom prst="rect">
            <a:avLst/>
          </a:prstGeom>
          <a:noFill/>
        </p:spPr>
        <p:txBody>
          <a:bodyPr wrap="square" rtlCol="0">
            <a:spAutoFit/>
          </a:bodyPr>
          <a:lstStyle/>
          <a:p>
            <a:r>
              <a:rPr lang="en-US" sz="3200" b="1" dirty="0">
                <a:solidFill>
                  <a:prstClr val="black"/>
                </a:solidFill>
              </a:rPr>
              <a:t>MEP Innovation </a:t>
            </a:r>
            <a:r>
              <a:rPr lang="en-US" sz="3200" b="1" dirty="0" smtClean="0">
                <a:solidFill>
                  <a:prstClr val="black"/>
                </a:solidFill>
              </a:rPr>
              <a:t>Approach</a:t>
            </a:r>
            <a:endParaRPr lang="en-US" sz="3200" b="1" dirty="0">
              <a:solidFill>
                <a:prstClr val="black"/>
              </a:solidFill>
            </a:endParaRPr>
          </a:p>
        </p:txBody>
      </p:sp>
      <p:sp>
        <p:nvSpPr>
          <p:cNvPr id="5" name="TextBox 4"/>
          <p:cNvSpPr txBox="1"/>
          <p:nvPr/>
        </p:nvSpPr>
        <p:spPr>
          <a:xfrm>
            <a:off x="1109708" y="1207363"/>
            <a:ext cx="7509191" cy="2816156"/>
          </a:xfrm>
          <a:prstGeom prst="rect">
            <a:avLst/>
          </a:prstGeom>
          <a:noFill/>
        </p:spPr>
        <p:txBody>
          <a:bodyPr wrap="square" rtlCol="0">
            <a:spAutoFit/>
          </a:bodyPr>
          <a:lstStyle/>
          <a:p>
            <a:r>
              <a:rPr lang="en-US" b="1" dirty="0" smtClean="0">
                <a:solidFill>
                  <a:prstClr val="black"/>
                </a:solidFill>
              </a:rPr>
              <a:t>Innovation Engineering Leadership Institute (IELI)</a:t>
            </a:r>
            <a:r>
              <a:rPr lang="en-US" dirty="0" smtClean="0">
                <a:solidFill>
                  <a:prstClr val="black"/>
                </a:solidFill>
              </a:rPr>
              <a:t>:</a:t>
            </a:r>
          </a:p>
          <a:p>
            <a:pPr>
              <a:spcAft>
                <a:spcPts val="1800"/>
              </a:spcAft>
            </a:pPr>
            <a:r>
              <a:rPr lang="en-US" dirty="0" smtClean="0">
                <a:solidFill>
                  <a:prstClr val="black"/>
                </a:solidFill>
                <a:hlinkClick r:id="rId2"/>
              </a:rPr>
              <a:t>www.nist.gov/mep/innovation.cfm</a:t>
            </a:r>
            <a:endParaRPr lang="en-US" dirty="0">
              <a:solidFill>
                <a:prstClr val="black"/>
              </a:solidFill>
            </a:endParaRPr>
          </a:p>
          <a:p>
            <a:r>
              <a:rPr lang="en-US" b="1" dirty="0" smtClean="0">
                <a:solidFill>
                  <a:prstClr val="black"/>
                </a:solidFill>
              </a:rPr>
              <a:t>Innovation </a:t>
            </a:r>
            <a:r>
              <a:rPr lang="en-US" b="1" dirty="0">
                <a:solidFill>
                  <a:prstClr val="black"/>
                </a:solidFill>
              </a:rPr>
              <a:t>Engineering Management System</a:t>
            </a:r>
            <a:r>
              <a:rPr lang="en-US" dirty="0">
                <a:solidFill>
                  <a:prstClr val="black"/>
                </a:solidFill>
              </a:rPr>
              <a:t> accelerates a </a:t>
            </a:r>
            <a:r>
              <a:rPr lang="en-US" dirty="0" smtClean="0">
                <a:solidFill>
                  <a:prstClr val="black"/>
                </a:solidFill>
              </a:rPr>
              <a:t>company’s continuous </a:t>
            </a:r>
            <a:r>
              <a:rPr lang="en-US" dirty="0">
                <a:solidFill>
                  <a:prstClr val="black"/>
                </a:solidFill>
              </a:rPr>
              <a:t>flow of innovations </a:t>
            </a:r>
            <a:r>
              <a:rPr lang="en-US" dirty="0" smtClean="0">
                <a:solidFill>
                  <a:prstClr val="black"/>
                </a:solidFill>
              </a:rPr>
              <a:t>– turning new ideas into cash. </a:t>
            </a:r>
          </a:p>
          <a:p>
            <a:pPr marL="742950" lvl="1" indent="-285750">
              <a:buFont typeface="Arial" pitchFamily="34" charset="0"/>
              <a:buChar char="•"/>
            </a:pPr>
            <a:r>
              <a:rPr lang="en-US" dirty="0" smtClean="0">
                <a:solidFill>
                  <a:prstClr val="black"/>
                </a:solidFill>
              </a:rPr>
              <a:t>Major </a:t>
            </a:r>
            <a:r>
              <a:rPr lang="en-US" dirty="0">
                <a:solidFill>
                  <a:prstClr val="black"/>
                </a:solidFill>
              </a:rPr>
              <a:t>innovation projects </a:t>
            </a:r>
            <a:r>
              <a:rPr lang="en-US" dirty="0" smtClean="0">
                <a:solidFill>
                  <a:prstClr val="black"/>
                </a:solidFill>
              </a:rPr>
              <a:t>impact sales </a:t>
            </a:r>
            <a:r>
              <a:rPr lang="en-US" dirty="0">
                <a:solidFill>
                  <a:prstClr val="black"/>
                </a:solidFill>
              </a:rPr>
              <a:t>and profits. </a:t>
            </a:r>
            <a:endParaRPr lang="en-US" dirty="0" smtClean="0">
              <a:solidFill>
                <a:prstClr val="black"/>
              </a:solidFill>
            </a:endParaRPr>
          </a:p>
          <a:p>
            <a:pPr marL="742950" lvl="1" indent="-285750">
              <a:buFont typeface="Arial" pitchFamily="34" charset="0"/>
              <a:buChar char="•"/>
            </a:pPr>
            <a:r>
              <a:rPr lang="en-US" dirty="0" smtClean="0">
                <a:solidFill>
                  <a:prstClr val="black"/>
                </a:solidFill>
              </a:rPr>
              <a:t>Minor </a:t>
            </a:r>
            <a:r>
              <a:rPr lang="en-US" dirty="0">
                <a:solidFill>
                  <a:prstClr val="black"/>
                </a:solidFill>
              </a:rPr>
              <a:t>projects help transform the culture. </a:t>
            </a:r>
            <a:endParaRPr lang="en-US" dirty="0" smtClean="0">
              <a:solidFill>
                <a:prstClr val="black"/>
              </a:solidFill>
            </a:endParaRPr>
          </a:p>
          <a:p>
            <a:r>
              <a:rPr lang="en-US" dirty="0" smtClean="0">
                <a:solidFill>
                  <a:prstClr val="black"/>
                </a:solidFill>
              </a:rPr>
              <a:t>A </a:t>
            </a:r>
            <a:r>
              <a:rPr lang="en-US" dirty="0">
                <a:solidFill>
                  <a:prstClr val="black"/>
                </a:solidFill>
              </a:rPr>
              <a:t>four-stage process of Define, Discover, Develop and </a:t>
            </a:r>
            <a:r>
              <a:rPr lang="en-US" dirty="0" smtClean="0">
                <a:solidFill>
                  <a:prstClr val="black"/>
                </a:solidFill>
              </a:rPr>
              <a:t>Deliver – a system that support with </a:t>
            </a:r>
            <a:r>
              <a:rPr lang="en-US" dirty="0">
                <a:solidFill>
                  <a:prstClr val="black"/>
                </a:solidFill>
              </a:rPr>
              <a:t>classic project management </a:t>
            </a:r>
            <a:r>
              <a:rPr lang="en-US" dirty="0" smtClean="0">
                <a:solidFill>
                  <a:prstClr val="black"/>
                </a:solidFill>
              </a:rPr>
              <a:t>such </a:t>
            </a:r>
            <a:r>
              <a:rPr lang="en-US" dirty="0">
                <a:solidFill>
                  <a:prstClr val="black"/>
                </a:solidFill>
              </a:rPr>
              <a:t>as Compression Planning, Stage-Gate, Design for 6 Sigma or </a:t>
            </a:r>
            <a:r>
              <a:rPr lang="en-US" dirty="0" err="1">
                <a:solidFill>
                  <a:prstClr val="black"/>
                </a:solidFill>
              </a:rPr>
              <a:t>Hoshin</a:t>
            </a:r>
            <a:r>
              <a:rPr lang="en-US" dirty="0">
                <a:solidFill>
                  <a:prstClr val="black"/>
                </a:solidFill>
              </a:rPr>
              <a:t> Planning. </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6207" y="4391949"/>
            <a:ext cx="5830955" cy="1997513"/>
          </a:xfrm>
          <a:prstGeom prst="rect">
            <a:avLst/>
          </a:prstGeom>
        </p:spPr>
      </p:pic>
      <p:sp>
        <p:nvSpPr>
          <p:cNvPr id="6" name="Slide Number Placeholder 6"/>
          <p:cNvSpPr>
            <a:spLocks noGrp="1"/>
          </p:cNvSpPr>
          <p:nvPr>
            <p:ph type="sldNum" sz="quarter" idx="4"/>
          </p:nvPr>
        </p:nvSpPr>
        <p:spPr>
          <a:xfrm>
            <a:off x="6553200" y="6498897"/>
            <a:ext cx="2133600" cy="222578"/>
          </a:xfrm>
        </p:spPr>
        <p:txBody>
          <a:bodyPr/>
          <a:lstStyle/>
          <a:p>
            <a:fld id="{7C690F11-132E-E54B-AD6C-C5C68F5B319F}" type="slidenum">
              <a:rPr lang="en-US" sz="1800" b="1" smtClean="0">
                <a:solidFill>
                  <a:prstClr val="black">
                    <a:tint val="75000"/>
                  </a:prstClr>
                </a:solidFill>
                <a:latin typeface="Arial Narrow Bold" pitchFamily="34" charset="0"/>
                <a:cs typeface="Arial"/>
              </a:rPr>
              <a:pPr/>
              <a:t>11</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33397219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a:solidFill>
                <a:prstClr val="black">
                  <a:tint val="75000"/>
                </a:prstClr>
              </a:solidFill>
            </a:endParaRPr>
          </a:p>
        </p:txBody>
      </p:sp>
      <p:sp>
        <p:nvSpPr>
          <p:cNvPr id="3" name="Slide Number Placeholder 2"/>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12</a:t>
            </a:fld>
            <a:endParaRPr lang="en-US" sz="1800" b="1" dirty="0">
              <a:solidFill>
                <a:prstClr val="black">
                  <a:tint val="75000"/>
                </a:prstClr>
              </a:solidFill>
              <a:latin typeface="Arial Narrow Bold" pitchFamily="34" charset="0"/>
            </a:endParaRPr>
          </a:p>
        </p:txBody>
      </p:sp>
      <p:sp>
        <p:nvSpPr>
          <p:cNvPr id="4" name="Rectangle 3"/>
          <p:cNvSpPr/>
          <p:nvPr/>
        </p:nvSpPr>
        <p:spPr>
          <a:xfrm>
            <a:off x="2570871" y="6103531"/>
            <a:ext cx="3768404" cy="369332"/>
          </a:xfrm>
          <a:prstGeom prst="rect">
            <a:avLst/>
          </a:prstGeom>
        </p:spPr>
        <p:txBody>
          <a:bodyPr wrap="none">
            <a:spAutoFit/>
          </a:bodyPr>
          <a:lstStyle/>
          <a:p>
            <a:r>
              <a:rPr lang="en-US" dirty="0">
                <a:solidFill>
                  <a:prstClr val="black"/>
                </a:solidFill>
              </a:rPr>
              <a:t>http://</a:t>
            </a:r>
            <a:r>
              <a:rPr lang="en-US" dirty="0" smtClean="0">
                <a:solidFill>
                  <a:prstClr val="black"/>
                </a:solidFill>
              </a:rPr>
              <a:t>innovationengineeringlabs.com</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950" r="24050" b="36824"/>
          <a:stretch/>
        </p:blipFill>
        <p:spPr bwMode="auto">
          <a:xfrm>
            <a:off x="18288" y="-9144"/>
            <a:ext cx="9102981" cy="6103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55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1"/>
          <p:cNvSpPr>
            <a:spLocks noChangeShapeType="1"/>
          </p:cNvSpPr>
          <p:nvPr/>
        </p:nvSpPr>
        <p:spPr bwMode="auto">
          <a:xfrm flipH="1">
            <a:off x="685354" y="6400354"/>
            <a:ext cx="8458646" cy="0"/>
          </a:xfrm>
          <a:prstGeom prst="line">
            <a:avLst/>
          </a:prstGeom>
          <a:noFill/>
          <a:ln w="13546">
            <a:solidFill>
              <a:srgbClr val="EEEC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5363" name="Line 2"/>
          <p:cNvSpPr>
            <a:spLocks noChangeShapeType="1"/>
          </p:cNvSpPr>
          <p:nvPr/>
        </p:nvSpPr>
        <p:spPr bwMode="auto">
          <a:xfrm>
            <a:off x="8247683" y="6409284"/>
            <a:ext cx="0" cy="502295"/>
          </a:xfrm>
          <a:prstGeom prst="line">
            <a:avLst/>
          </a:prstGeom>
          <a:noFill/>
          <a:ln w="13546">
            <a:solidFill>
              <a:srgbClr val="EEECE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5365" name="Rectangle 5"/>
          <p:cNvSpPr>
            <a:spLocks/>
          </p:cNvSpPr>
          <p:nvPr/>
        </p:nvSpPr>
        <p:spPr bwMode="auto">
          <a:xfrm>
            <a:off x="3123158" y="6478489"/>
            <a:ext cx="2896568" cy="2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nchor="ctr"/>
          <a:lstStyle/>
          <a:p>
            <a:pPr defTabSz="456514"/>
            <a:endParaRPr lang="en-US">
              <a:solidFill>
                <a:prstClr val="black"/>
              </a:solidFill>
            </a:endParaRPr>
          </a:p>
        </p:txBody>
      </p:sp>
      <p:pic>
        <p:nvPicPr>
          <p:cNvPr id="15366" name="Picture 6" descr="image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86354" y="6446119"/>
            <a:ext cx="273472" cy="386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Slide Number Placeholder 2"/>
          <p:cNvSpPr>
            <a:spLocks noGrp="1"/>
          </p:cNvSpPr>
          <p:nvPr>
            <p:ph type="sldNum" sz="quarter" idx="4294967295"/>
          </p:nvPr>
        </p:nvSpPr>
        <p:spPr>
          <a:xfrm>
            <a:off x="6553200" y="6498897"/>
            <a:ext cx="2133600" cy="222578"/>
          </a:xfrm>
          <a:prstGeom prst="rect">
            <a:avLst/>
          </a:prstGeom>
        </p:spPr>
        <p:txBody>
          <a:bodyPr/>
          <a:lstStyle/>
          <a:p>
            <a:pPr algn="r"/>
            <a:fld id="{7C690F11-132E-E54B-AD6C-C5C68F5B319F}" type="slidenum">
              <a:rPr lang="en-US" sz="1800" b="1" smtClean="0">
                <a:solidFill>
                  <a:prstClr val="black">
                    <a:tint val="75000"/>
                  </a:prstClr>
                </a:solidFill>
                <a:latin typeface="Arial Narrow Bold" pitchFamily="34" charset="0"/>
              </a:rPr>
              <a:pPr algn="r"/>
              <a:t>13</a:t>
            </a:fld>
            <a:endParaRPr lang="en-US" sz="1800" b="1" dirty="0">
              <a:solidFill>
                <a:prstClr val="black">
                  <a:tint val="75000"/>
                </a:prstClr>
              </a:solidFill>
              <a:latin typeface="Arial Narrow Bold"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3800" t="15999" r="23950" b="18639"/>
          <a:stretch/>
        </p:blipFill>
        <p:spPr bwMode="auto">
          <a:xfrm>
            <a:off x="137159" y="109726"/>
            <a:ext cx="8498753" cy="5980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570871" y="6103531"/>
            <a:ext cx="3482877" cy="369332"/>
          </a:xfrm>
          <a:prstGeom prst="rect">
            <a:avLst/>
          </a:prstGeom>
        </p:spPr>
        <p:txBody>
          <a:bodyPr wrap="none">
            <a:spAutoFit/>
          </a:bodyPr>
          <a:lstStyle/>
          <a:p>
            <a:r>
              <a:rPr lang="en-US" dirty="0" smtClean="0">
                <a:solidFill>
                  <a:prstClr val="black"/>
                </a:solidFill>
              </a:rPr>
              <a:t>http</a:t>
            </a:r>
            <a:r>
              <a:rPr lang="en-US" dirty="0">
                <a:solidFill>
                  <a:prstClr val="black"/>
                </a:solidFill>
              </a:rPr>
              <a:t>://innovationsupplychain.com/</a:t>
            </a:r>
            <a:endParaRPr lang="en-US" dirty="0" smtClean="0">
              <a:solidFill>
                <a:prstClr val="black"/>
              </a:solidFill>
            </a:endParaRPr>
          </a:p>
        </p:txBody>
      </p:sp>
    </p:spTree>
    <p:extLst>
      <p:ext uri="{BB962C8B-B14F-4D97-AF65-F5344CB8AC3E}">
        <p14:creationId xmlns:p14="http://schemas.microsoft.com/office/powerpoint/2010/main" val="337156551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1"/>
          <p:cNvSpPr>
            <a:spLocks noChangeShapeType="1"/>
          </p:cNvSpPr>
          <p:nvPr/>
        </p:nvSpPr>
        <p:spPr bwMode="auto">
          <a:xfrm>
            <a:off x="0" y="6417097"/>
            <a:ext cx="9144000" cy="0"/>
          </a:xfrm>
          <a:prstGeom prst="line">
            <a:avLst/>
          </a:prstGeom>
          <a:noFill/>
          <a:ln w="13546">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sp>
        <p:nvSpPr>
          <p:cNvPr id="16387" name="Line 2"/>
          <p:cNvSpPr>
            <a:spLocks noChangeShapeType="1"/>
          </p:cNvSpPr>
          <p:nvPr/>
        </p:nvSpPr>
        <p:spPr bwMode="auto">
          <a:xfrm flipH="1">
            <a:off x="8222010" y="6418213"/>
            <a:ext cx="2232" cy="440904"/>
          </a:xfrm>
          <a:prstGeom prst="line">
            <a:avLst/>
          </a:prstGeom>
          <a:noFill/>
          <a:ln w="13546">
            <a:solidFill>
              <a:srgbClr val="4A7EB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4291" tIns="32146" rIns="64291" bIns="32146"/>
          <a:lstStyle/>
          <a:p>
            <a:endParaRPr lang="en-US">
              <a:solidFill>
                <a:prstClr val="black"/>
              </a:solidFill>
            </a:endParaRPr>
          </a:p>
        </p:txBody>
      </p:sp>
      <p:pic>
        <p:nvPicPr>
          <p:cNvPr id="16388" name="Picture 3" descr="image9-smal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8045" y="262310"/>
            <a:ext cx="7216304" cy="1596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9" name="Picture 4" descr="image1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6354" y="6446119"/>
            <a:ext cx="273472" cy="386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90" name="Picture 5" descr="image11-small.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294" y="121668"/>
            <a:ext cx="556989" cy="2934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91" name="Rectangle 6"/>
          <p:cNvSpPr>
            <a:spLocks noGrp="1" noChangeArrowheads="1"/>
          </p:cNvSpPr>
          <p:nvPr>
            <p:ph type="title"/>
          </p:nvPr>
        </p:nvSpPr>
        <p:spPr>
          <a:xfrm>
            <a:off x="788045" y="610984"/>
            <a:ext cx="7898309" cy="514573"/>
          </a:xfrm>
        </p:spPr>
        <p:txBody>
          <a:bodyPr lIns="88896" tIns="50798" rIns="88896" bIns="50798"/>
          <a:lstStyle/>
          <a:p>
            <a:pPr defTabSz="456514"/>
            <a:r>
              <a:rPr lang="en-US" sz="2600" b="1" dirty="0">
                <a:latin typeface="Helvetica" charset="0"/>
                <a:ea typeface="Helvetica" charset="0"/>
                <a:cs typeface="Helvetica" charset="0"/>
                <a:sym typeface="Helvetica" charset="0"/>
              </a:rPr>
              <a:t>National Innovation Marketplace (NIM)</a:t>
            </a:r>
            <a:endParaRPr lang="en-US" b="1" dirty="0" smtClean="0"/>
          </a:p>
        </p:txBody>
      </p:sp>
      <p:sp>
        <p:nvSpPr>
          <p:cNvPr id="16392" name="Rectangle 7"/>
          <p:cNvSpPr>
            <a:spLocks/>
          </p:cNvSpPr>
          <p:nvPr/>
        </p:nvSpPr>
        <p:spPr bwMode="auto">
          <a:xfrm>
            <a:off x="3123158" y="6478489"/>
            <a:ext cx="3277195" cy="262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nchor="ctr"/>
          <a:lstStyle/>
          <a:p>
            <a:pPr defTabSz="456514"/>
            <a:endParaRPr lang="en-US">
              <a:solidFill>
                <a:prstClr val="black"/>
              </a:solidFill>
            </a:endParaRPr>
          </a:p>
        </p:txBody>
      </p:sp>
      <p:sp>
        <p:nvSpPr>
          <p:cNvPr id="16393" name="Rectangle 8"/>
          <p:cNvSpPr>
            <a:spLocks/>
          </p:cNvSpPr>
          <p:nvPr/>
        </p:nvSpPr>
        <p:spPr bwMode="auto">
          <a:xfrm>
            <a:off x="957709" y="1279646"/>
            <a:ext cx="7591487" cy="4118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8896" tIns="50798" rIns="88896" bIns="50798"/>
          <a:lstStyle/>
          <a:p>
            <a:pPr marL="338200" indent="-338200" defTabSz="456514">
              <a:lnSpc>
                <a:spcPct val="85000"/>
              </a:lnSpc>
              <a:spcBef>
                <a:spcPts val="600"/>
              </a:spcBef>
              <a:spcAft>
                <a:spcPts val="600"/>
              </a:spcAft>
              <a:buClr>
                <a:srgbClr val="000000"/>
              </a:buClr>
              <a:buSzPct val="100000"/>
              <a:buFont typeface="ArialMT" charset="0"/>
              <a:buChar char="•"/>
            </a:pPr>
            <a:r>
              <a:rPr lang="en-US" sz="2000" dirty="0" smtClean="0">
                <a:solidFill>
                  <a:prstClr val="black"/>
                </a:solidFill>
                <a:latin typeface="Helvetica" charset="0"/>
                <a:ea typeface="Helvetica" charset="0"/>
                <a:cs typeface="Helvetica" charset="0"/>
                <a:sym typeface="Helvetica" charset="0"/>
              </a:rPr>
              <a:t>Connect </a:t>
            </a:r>
            <a:r>
              <a:rPr lang="en-US" sz="2000" dirty="0">
                <a:solidFill>
                  <a:prstClr val="black"/>
                </a:solidFill>
                <a:latin typeface="Helvetica" charset="0"/>
                <a:ea typeface="Helvetica" charset="0"/>
                <a:cs typeface="Helvetica" charset="0"/>
                <a:sym typeface="Helvetica" charset="0"/>
              </a:rPr>
              <a:t>manufacturers to </a:t>
            </a:r>
            <a:r>
              <a:rPr lang="en-US" sz="2000" b="1" dirty="0" smtClean="0">
                <a:solidFill>
                  <a:prstClr val="black"/>
                </a:solidFill>
                <a:latin typeface="Helvetica" charset="0"/>
                <a:ea typeface="Helvetica" charset="0"/>
                <a:cs typeface="Helvetica" charset="0"/>
                <a:sym typeface="Helvetica" charset="0"/>
              </a:rPr>
              <a:t>requests for innovation</a:t>
            </a:r>
            <a:endParaRPr lang="en-US" sz="2000" b="1" dirty="0">
              <a:solidFill>
                <a:prstClr val="black"/>
              </a:solidFill>
              <a:latin typeface="Helvetica" charset="0"/>
              <a:ea typeface="Helvetica" charset="0"/>
              <a:cs typeface="Helvetica" charset="0"/>
              <a:sym typeface="Helvetica" charset="0"/>
            </a:endParaRPr>
          </a:p>
          <a:p>
            <a:pPr marL="338200" indent="-338200" defTabSz="456514">
              <a:lnSpc>
                <a:spcPct val="85000"/>
              </a:lnSpc>
              <a:spcBef>
                <a:spcPts val="600"/>
              </a:spcBef>
              <a:spcAft>
                <a:spcPts val="600"/>
              </a:spcAft>
              <a:buClr>
                <a:srgbClr val="000000"/>
              </a:buClr>
              <a:buSzPct val="100000"/>
              <a:buFont typeface="ArialMT" charset="0"/>
              <a:buChar char="•"/>
            </a:pPr>
            <a:r>
              <a:rPr lang="en-US" sz="2000" dirty="0" smtClean="0">
                <a:solidFill>
                  <a:prstClr val="black"/>
                </a:solidFill>
                <a:latin typeface="Helvetica" charset="0"/>
                <a:ea typeface="Helvetica" charset="0"/>
                <a:cs typeface="Helvetica" charset="0"/>
                <a:sym typeface="Helvetica" charset="0"/>
              </a:rPr>
              <a:t>Translates </a:t>
            </a:r>
            <a:r>
              <a:rPr lang="en-US" sz="2000" dirty="0">
                <a:solidFill>
                  <a:prstClr val="black"/>
                </a:solidFill>
                <a:latin typeface="Helvetica" charset="0"/>
                <a:ea typeface="Helvetica" charset="0"/>
                <a:cs typeface="Helvetica" charset="0"/>
                <a:sym typeface="Helvetica" charset="0"/>
              </a:rPr>
              <a:t>emerging technologies </a:t>
            </a:r>
            <a:r>
              <a:rPr lang="en-US" sz="2000" dirty="0" smtClean="0">
                <a:solidFill>
                  <a:prstClr val="black"/>
                </a:solidFill>
                <a:latin typeface="Helvetica" charset="0"/>
                <a:ea typeface="Helvetica" charset="0"/>
                <a:cs typeface="Helvetica" charset="0"/>
                <a:sym typeface="Helvetica" charset="0"/>
              </a:rPr>
              <a:t>into (1) business </a:t>
            </a:r>
            <a:r>
              <a:rPr lang="en-US" sz="2000" dirty="0">
                <a:solidFill>
                  <a:prstClr val="black"/>
                </a:solidFill>
                <a:latin typeface="Helvetica" charset="0"/>
                <a:ea typeface="Helvetica" charset="0"/>
                <a:cs typeface="Helvetica" charset="0"/>
                <a:sym typeface="Helvetica" charset="0"/>
              </a:rPr>
              <a:t>applications, </a:t>
            </a:r>
            <a:r>
              <a:rPr lang="en-US" sz="2000" dirty="0" smtClean="0">
                <a:solidFill>
                  <a:prstClr val="black"/>
                </a:solidFill>
                <a:latin typeface="Helvetica" charset="0"/>
                <a:ea typeface="Helvetica" charset="0"/>
                <a:cs typeface="Helvetica" charset="0"/>
                <a:sym typeface="Helvetica" charset="0"/>
              </a:rPr>
              <a:t>(2) market </a:t>
            </a:r>
            <a:r>
              <a:rPr lang="en-US" sz="2000" dirty="0">
                <a:solidFill>
                  <a:prstClr val="black"/>
                </a:solidFill>
                <a:latin typeface="Helvetica" charset="0"/>
                <a:ea typeface="Helvetica" charset="0"/>
                <a:cs typeface="Helvetica" charset="0"/>
                <a:sym typeface="Helvetica" charset="0"/>
              </a:rPr>
              <a:t>opportunities, and </a:t>
            </a:r>
            <a:r>
              <a:rPr lang="en-US" sz="2000" dirty="0" smtClean="0">
                <a:solidFill>
                  <a:prstClr val="black"/>
                </a:solidFill>
                <a:latin typeface="Helvetica" charset="0"/>
                <a:ea typeface="Helvetica" charset="0"/>
                <a:cs typeface="Helvetica" charset="0"/>
                <a:sym typeface="Helvetica" charset="0"/>
              </a:rPr>
              <a:t>(3) possible new </a:t>
            </a:r>
            <a:r>
              <a:rPr lang="en-US" sz="2000" dirty="0">
                <a:solidFill>
                  <a:prstClr val="black"/>
                </a:solidFill>
                <a:latin typeface="Helvetica" charset="0"/>
                <a:ea typeface="Helvetica" charset="0"/>
                <a:cs typeface="Helvetica" charset="0"/>
                <a:sym typeface="Helvetica" charset="0"/>
              </a:rPr>
              <a:t>products.</a:t>
            </a:r>
            <a:endParaRPr lang="en-US" dirty="0">
              <a:solidFill>
                <a:prstClr val="black"/>
              </a:solidFill>
              <a:latin typeface="Helvetica" charset="0"/>
              <a:ea typeface="Helvetica" charset="0"/>
              <a:cs typeface="Helvetica" charset="0"/>
              <a:sym typeface="Helvetica" charset="0"/>
            </a:endParaRPr>
          </a:p>
          <a:p>
            <a:pPr marL="338200" indent="-338200" defTabSz="456514">
              <a:lnSpc>
                <a:spcPct val="85000"/>
              </a:lnSpc>
              <a:spcBef>
                <a:spcPts val="600"/>
              </a:spcBef>
              <a:spcAft>
                <a:spcPts val="600"/>
              </a:spcAft>
              <a:buClr>
                <a:srgbClr val="000000"/>
              </a:buClr>
              <a:buSzPct val="100000"/>
              <a:buFont typeface="ArialMT" charset="0"/>
              <a:buChar char="•"/>
            </a:pPr>
            <a:r>
              <a:rPr lang="en-US" sz="2000" dirty="0">
                <a:solidFill>
                  <a:prstClr val="black"/>
                </a:solidFill>
                <a:latin typeface="Helvetica" charset="0"/>
                <a:ea typeface="Helvetica" charset="0"/>
                <a:cs typeface="Helvetica" charset="0"/>
                <a:sym typeface="Helvetica" charset="0"/>
              </a:rPr>
              <a:t>Uses open innovation </a:t>
            </a:r>
            <a:r>
              <a:rPr lang="en-US" sz="2000" dirty="0" smtClean="0">
                <a:solidFill>
                  <a:prstClr val="black"/>
                </a:solidFill>
                <a:latin typeface="Helvetica" charset="0"/>
                <a:ea typeface="Helvetica" charset="0"/>
                <a:cs typeface="Helvetica" charset="0"/>
                <a:sym typeface="Helvetica" charset="0"/>
              </a:rPr>
              <a:t>approach which </a:t>
            </a:r>
            <a:r>
              <a:rPr lang="en-US" sz="2000" dirty="0">
                <a:solidFill>
                  <a:prstClr val="black"/>
                </a:solidFill>
                <a:latin typeface="Helvetica" charset="0"/>
                <a:ea typeface="Helvetica" charset="0"/>
                <a:cs typeface="Helvetica" charset="0"/>
                <a:sym typeface="Helvetica" charset="0"/>
              </a:rPr>
              <a:t>includes partnering, licensing, and co-developing </a:t>
            </a:r>
            <a:r>
              <a:rPr lang="en-US" sz="2000" dirty="0" smtClean="0">
                <a:solidFill>
                  <a:prstClr val="black"/>
                </a:solidFill>
                <a:latin typeface="Helvetica" charset="0"/>
                <a:ea typeface="Helvetica" charset="0"/>
                <a:cs typeface="Helvetica" charset="0"/>
                <a:sym typeface="Helvetica" charset="0"/>
              </a:rPr>
              <a:t>innovations </a:t>
            </a:r>
            <a:r>
              <a:rPr lang="en-US" sz="2000" dirty="0">
                <a:solidFill>
                  <a:prstClr val="black"/>
                </a:solidFill>
                <a:latin typeface="Helvetica" charset="0"/>
                <a:ea typeface="Helvetica" charset="0"/>
                <a:cs typeface="Helvetica" charset="0"/>
                <a:sym typeface="Helvetica" charset="0"/>
              </a:rPr>
              <a:t>with partners outside of a company instead of the traditional, internal research and development.  </a:t>
            </a:r>
          </a:p>
          <a:p>
            <a:pPr marL="338200" indent="-338200" defTabSz="456514">
              <a:lnSpc>
                <a:spcPct val="85000"/>
              </a:lnSpc>
              <a:spcBef>
                <a:spcPts val="600"/>
              </a:spcBef>
              <a:spcAft>
                <a:spcPts val="600"/>
              </a:spcAft>
              <a:buClr>
                <a:srgbClr val="000000"/>
              </a:buClr>
              <a:buSzPct val="100000"/>
              <a:buFont typeface="ArialMT" charset="0"/>
              <a:buChar char="•"/>
            </a:pPr>
            <a:r>
              <a:rPr lang="en-US" sz="2000" dirty="0">
                <a:solidFill>
                  <a:prstClr val="black"/>
                </a:solidFill>
                <a:latin typeface="Helvetica" charset="0"/>
                <a:ea typeface="Helvetica" charset="0"/>
                <a:cs typeface="Helvetica" charset="0"/>
                <a:sym typeface="Helvetica" charset="0"/>
              </a:rPr>
              <a:t>Connects innovation research, technology experts with buying opportunities and manufacturers.</a:t>
            </a:r>
          </a:p>
          <a:p>
            <a:pPr marL="338200" indent="-338200" defTabSz="456514">
              <a:lnSpc>
                <a:spcPct val="85000"/>
              </a:lnSpc>
              <a:spcBef>
                <a:spcPts val="352"/>
              </a:spcBef>
            </a:pPr>
            <a:endParaRPr lang="en-US" dirty="0">
              <a:solidFill>
                <a:prstClr val="black"/>
              </a:solidFill>
              <a:latin typeface="Helvetica" charset="0"/>
              <a:ea typeface="Helvetica" charset="0"/>
              <a:cs typeface="Helvetica" charset="0"/>
              <a:sym typeface="Helvetica" charset="0"/>
            </a:endParaRPr>
          </a:p>
          <a:p>
            <a:pPr marL="338200" indent="-338200" algn="ctr" defTabSz="456514">
              <a:lnSpc>
                <a:spcPct val="85000"/>
              </a:lnSpc>
              <a:spcBef>
                <a:spcPts val="352"/>
              </a:spcBef>
            </a:pPr>
            <a:r>
              <a:rPr lang="en-US" sz="2700" b="1" dirty="0">
                <a:solidFill>
                  <a:srgbClr val="0073B1"/>
                </a:solidFill>
                <a:latin typeface="Helvetica" charset="0"/>
                <a:ea typeface="Helvetica" charset="0"/>
                <a:cs typeface="Helvetica" charset="0"/>
                <a:sym typeface="Helvetica" charset="0"/>
              </a:rPr>
              <a:t>www.usainnovation.org</a:t>
            </a:r>
            <a:endParaRPr lang="en-US" dirty="0">
              <a:solidFill>
                <a:prstClr val="black"/>
              </a:solidFill>
            </a:endParaRPr>
          </a:p>
        </p:txBody>
      </p:sp>
      <p:pic>
        <p:nvPicPr>
          <p:cNvPr id="16394" name="Picture 4" descr="image25.jpg"/>
          <p:cNvPicPr>
            <a:picLocks noChangeAspect="1"/>
          </p:cNvPicPr>
          <p:nvPr/>
        </p:nvPicPr>
        <p:blipFill>
          <a:blip r:embed="rId5">
            <a:extLst>
              <a:ext uri="{28A0092B-C50C-407E-A947-70E740481C1C}">
                <a14:useLocalDpi xmlns:a14="http://schemas.microsoft.com/office/drawing/2010/main" val="0"/>
              </a:ext>
            </a:extLst>
          </a:blip>
          <a:srcRect b="85310"/>
          <a:stretch>
            <a:fillRect/>
          </a:stretch>
        </p:blipFill>
        <p:spPr bwMode="auto">
          <a:xfrm>
            <a:off x="416347" y="5304234"/>
            <a:ext cx="8486551" cy="9342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Slide Number Placeholder 2"/>
          <p:cNvSpPr>
            <a:spLocks noGrp="1"/>
          </p:cNvSpPr>
          <p:nvPr>
            <p:ph type="sldNum" sz="quarter" idx="4294967295"/>
          </p:nvPr>
        </p:nvSpPr>
        <p:spPr>
          <a:xfrm>
            <a:off x="6553200" y="6498897"/>
            <a:ext cx="2133600" cy="222578"/>
          </a:xfrm>
          <a:prstGeom prst="rect">
            <a:avLst/>
          </a:prstGeom>
        </p:spPr>
        <p:txBody>
          <a:bodyPr/>
          <a:lstStyle/>
          <a:p>
            <a:pPr algn="r"/>
            <a:fld id="{7C690F11-132E-E54B-AD6C-C5C68F5B319F}" type="slidenum">
              <a:rPr lang="en-US" sz="1800" b="1" smtClean="0">
                <a:solidFill>
                  <a:prstClr val="black">
                    <a:tint val="75000"/>
                  </a:prstClr>
                </a:solidFill>
                <a:latin typeface="Arial Narrow Bold" pitchFamily="34" charset="0"/>
              </a:rPr>
              <a:pPr algn="r"/>
              <a:t>14</a:t>
            </a:fld>
            <a:endParaRPr lang="en-US" sz="1800" b="1" dirty="0">
              <a:solidFill>
                <a:prstClr val="black">
                  <a:tint val="75000"/>
                </a:prstClr>
              </a:solidFill>
              <a:latin typeface="Arial Narrow Bold" pitchFamily="34" charset="0"/>
            </a:endParaRPr>
          </a:p>
        </p:txBody>
      </p:sp>
    </p:spTree>
    <p:extLst>
      <p:ext uri="{BB962C8B-B14F-4D97-AF65-F5344CB8AC3E}">
        <p14:creationId xmlns:p14="http://schemas.microsoft.com/office/powerpoint/2010/main" val="161002860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85800" y="609600"/>
            <a:ext cx="8077200" cy="838200"/>
          </a:xfrm>
        </p:spPr>
        <p:txBody>
          <a:bodyPr>
            <a:normAutofit fontScale="90000"/>
          </a:bodyPr>
          <a:lstStyle/>
          <a:p>
            <a:r>
              <a:rPr lang="en-US" sz="2800" dirty="0" smtClean="0">
                <a:effectLst/>
              </a:rPr>
              <a:t>Funding Opportunity Overview (2)</a:t>
            </a:r>
            <a:br>
              <a:rPr lang="en-US" sz="2800" dirty="0" smtClean="0">
                <a:effectLst/>
              </a:rPr>
            </a:br>
            <a:endParaRPr lang="en-US" sz="2800" dirty="0" smtClean="0">
              <a:effectLst/>
            </a:endParaRPr>
          </a:p>
        </p:txBody>
      </p:sp>
      <p:sp>
        <p:nvSpPr>
          <p:cNvPr id="7171" name="Content Placeholder 2"/>
          <p:cNvSpPr>
            <a:spLocks noGrp="1"/>
          </p:cNvSpPr>
          <p:nvPr>
            <p:ph idx="1"/>
          </p:nvPr>
        </p:nvSpPr>
        <p:spPr>
          <a:xfrm>
            <a:off x="825622" y="1225296"/>
            <a:ext cx="7504562" cy="4946904"/>
          </a:xfrm>
        </p:spPr>
        <p:txBody>
          <a:bodyPr wrap="square">
            <a:normAutofit/>
          </a:bodyPr>
          <a:lstStyle/>
          <a:p>
            <a:pPr>
              <a:lnSpc>
                <a:spcPct val="150000"/>
              </a:lnSpc>
              <a:defRPr/>
            </a:pPr>
            <a:r>
              <a:rPr lang="en-US" sz="2000" b="1" dirty="0" smtClean="0">
                <a:effectLst/>
                <a:latin typeface="Arial Narrow" pitchFamily="34" charset="0"/>
              </a:rPr>
              <a:t>Authority:  </a:t>
            </a:r>
            <a:r>
              <a:rPr lang="en-US" sz="2000" dirty="0" smtClean="0">
                <a:latin typeface="Arial Narrow" pitchFamily="34" charset="0"/>
              </a:rPr>
              <a:t>The </a:t>
            </a:r>
            <a:r>
              <a:rPr lang="en-US" sz="2000" dirty="0">
                <a:latin typeface="Arial Narrow" pitchFamily="34" charset="0"/>
              </a:rPr>
              <a:t>statutory authority for the MEP Program is 15 U.S.C. 278k, as implemented in 15 C.F.R. part 290. </a:t>
            </a:r>
            <a:endParaRPr lang="en-US" sz="2000" dirty="0">
              <a:effectLst/>
              <a:latin typeface="Arial Narrow" pitchFamily="34" charset="0"/>
            </a:endParaRPr>
          </a:p>
          <a:p>
            <a:pPr>
              <a:lnSpc>
                <a:spcPct val="150000"/>
              </a:lnSpc>
              <a:defRPr/>
            </a:pPr>
            <a:r>
              <a:rPr lang="en-US" sz="2000" b="1" dirty="0" smtClean="0">
                <a:effectLst/>
                <a:latin typeface="Arial Narrow" pitchFamily="34" charset="0"/>
              </a:rPr>
              <a:t>Funding Instrument:  </a:t>
            </a:r>
            <a:r>
              <a:rPr lang="en-US" sz="2000" dirty="0" smtClean="0">
                <a:effectLst/>
                <a:latin typeface="Arial Narrow" pitchFamily="34" charset="0"/>
              </a:rPr>
              <a:t>Cooperative Agreement</a:t>
            </a:r>
          </a:p>
          <a:p>
            <a:pPr lvl="1">
              <a:lnSpc>
                <a:spcPct val="150000"/>
              </a:lnSpc>
              <a:defRPr/>
            </a:pPr>
            <a:r>
              <a:rPr lang="en-US" sz="2000" dirty="0">
                <a:latin typeface="Arial Narrow" pitchFamily="34" charset="0"/>
              </a:rPr>
              <a:t>The funding instrument that will be used for each award is a cooperative agreement. The nature of NIST’s “substantial involvement” will generally be collaboration between MEP and the recipient organizations. This includes MEP collaboration with a recipient on its progress and approving changes in the statement of work</a:t>
            </a:r>
            <a:r>
              <a:rPr lang="en-US" sz="2000" dirty="0" smtClean="0">
                <a:latin typeface="Arial Narrow" pitchFamily="34" charset="0"/>
              </a:rPr>
              <a:t>. </a:t>
            </a:r>
          </a:p>
          <a:p>
            <a:pPr lvl="1">
              <a:lnSpc>
                <a:spcPct val="150000"/>
              </a:lnSpc>
              <a:defRPr/>
            </a:pPr>
            <a:r>
              <a:rPr lang="en-US" sz="2000" dirty="0" smtClean="0">
                <a:latin typeface="Arial Narrow" pitchFamily="34" charset="0"/>
              </a:rPr>
              <a:t>Reference: </a:t>
            </a:r>
            <a:r>
              <a:rPr lang="en-US" sz="1600" dirty="0" smtClean="0">
                <a:latin typeface="Arial Narrow" pitchFamily="34" charset="0"/>
                <a:hlinkClick r:id="rId2"/>
              </a:rPr>
              <a:t>http</a:t>
            </a:r>
            <a:r>
              <a:rPr lang="en-US" sz="1600" dirty="0">
                <a:latin typeface="Arial Narrow" pitchFamily="34" charset="0"/>
                <a:hlinkClick r:id="rId2"/>
              </a:rPr>
              <a:t>://</a:t>
            </a:r>
            <a:r>
              <a:rPr lang="en-US" sz="1600" dirty="0" smtClean="0">
                <a:latin typeface="Arial Narrow" pitchFamily="34" charset="0"/>
                <a:hlinkClick r:id="rId2"/>
              </a:rPr>
              <a:t>www.osec.doc.gov/oam/grants_management/policy/doc_grants_manual/default.htm</a:t>
            </a:r>
            <a:endParaRPr lang="en-US" sz="1600" dirty="0" smtClean="0">
              <a:latin typeface="Arial Narrow" pitchFamily="34" charset="0"/>
            </a:endParaRPr>
          </a:p>
          <a:p>
            <a:pPr lvl="1">
              <a:defRPr/>
            </a:pPr>
            <a:endParaRPr lang="en-US" sz="1600" dirty="0" smtClean="0">
              <a:effectLst/>
              <a:latin typeface="Arial Narrow" pitchFamily="34" charset="0"/>
            </a:endParaRPr>
          </a:p>
        </p:txBody>
      </p:sp>
      <p:sp>
        <p:nvSpPr>
          <p:cNvPr id="922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8AC1F41-6897-437D-9259-7BAD39E63568}" type="slidenum">
              <a:rPr lang="en-US" sz="1800" smtClean="0">
                <a:solidFill>
                  <a:prstClr val="black"/>
                </a:solidFill>
              </a:rPr>
              <a:pPr/>
              <a:t>15</a:t>
            </a:fld>
            <a:endParaRPr lang="en-US" sz="1800" dirty="0" smtClean="0">
              <a:solidFill>
                <a:prstClr val="black"/>
              </a:solidFill>
            </a:endParaRPr>
          </a:p>
        </p:txBody>
      </p:sp>
    </p:spTree>
    <p:extLst>
      <p:ext uri="{BB962C8B-B14F-4D97-AF65-F5344CB8AC3E}">
        <p14:creationId xmlns:p14="http://schemas.microsoft.com/office/powerpoint/2010/main" val="1948206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85800" y="546390"/>
            <a:ext cx="8077200" cy="609600"/>
          </a:xfrm>
        </p:spPr>
        <p:txBody>
          <a:bodyPr/>
          <a:lstStyle/>
          <a:p>
            <a:r>
              <a:rPr lang="en-US" sz="2800" dirty="0" smtClean="0">
                <a:effectLst/>
                <a:latin typeface="Arial Narrow" pitchFamily="34" charset="0"/>
              </a:rPr>
              <a:t>Funding Opportunity Overview (3)</a:t>
            </a:r>
          </a:p>
        </p:txBody>
      </p:sp>
      <p:sp>
        <p:nvSpPr>
          <p:cNvPr id="10243" name="Content Placeholder 2"/>
          <p:cNvSpPr>
            <a:spLocks noGrp="1"/>
          </p:cNvSpPr>
          <p:nvPr>
            <p:ph idx="1"/>
          </p:nvPr>
        </p:nvSpPr>
        <p:spPr>
          <a:xfrm>
            <a:off x="728471" y="1164336"/>
            <a:ext cx="7540101" cy="5105400"/>
          </a:xfrm>
        </p:spPr>
        <p:txBody>
          <a:bodyPr wrap="square">
            <a:noAutofit/>
          </a:bodyPr>
          <a:lstStyle/>
          <a:p>
            <a:pPr>
              <a:spcBef>
                <a:spcPts val="0"/>
              </a:spcBef>
            </a:pPr>
            <a:r>
              <a:rPr lang="en-US" sz="1600" b="1" dirty="0" smtClean="0">
                <a:effectLst/>
                <a:latin typeface="Arial Narrow" pitchFamily="34" charset="0"/>
              </a:rPr>
              <a:t>Cost Share</a:t>
            </a:r>
            <a:r>
              <a:rPr lang="en-US" sz="1600" b="1" dirty="0">
                <a:latin typeface="Arial Narrow" pitchFamily="34" charset="0"/>
              </a:rPr>
              <a:t>:  </a:t>
            </a:r>
            <a:endParaRPr lang="en-US" sz="1600" b="1" dirty="0" smtClean="0">
              <a:latin typeface="Arial Narrow" pitchFamily="34" charset="0"/>
            </a:endParaRPr>
          </a:p>
          <a:p>
            <a:pPr lvl="1">
              <a:spcBef>
                <a:spcPts val="0"/>
              </a:spcBef>
            </a:pPr>
            <a:r>
              <a:rPr lang="en-US" sz="1600" dirty="0" smtClean="0">
                <a:latin typeface="Arial Narrow" pitchFamily="34" charset="0"/>
              </a:rPr>
              <a:t>Non-Federal </a:t>
            </a:r>
            <a:r>
              <a:rPr lang="en-US" sz="1600" dirty="0">
                <a:latin typeface="Arial Narrow" pitchFamily="34" charset="0"/>
              </a:rPr>
              <a:t>cost sharing of at least 50 percent of the total project costs is required for the first year of operation</a:t>
            </a:r>
            <a:r>
              <a:rPr lang="en-US" sz="1600" dirty="0" smtClean="0">
                <a:latin typeface="Arial Narrow" pitchFamily="34" charset="0"/>
              </a:rPr>
              <a:t>.</a:t>
            </a:r>
          </a:p>
          <a:p>
            <a:pPr lvl="1">
              <a:spcBef>
                <a:spcPts val="0"/>
              </a:spcBef>
            </a:pPr>
            <a:r>
              <a:rPr lang="en-US" sz="1600" dirty="0">
                <a:latin typeface="Arial Narrow" pitchFamily="34" charset="0"/>
              </a:rPr>
              <a:t>The proposer’s share of the MEP center expenses may include cash, services, and third party in-kind contributions, as described at 15 C.F.R. Sec. 14.23 or 24.24, as applicable, and the MEP program rule, 15 C.F.R. Sec. 290.4(c</a:t>
            </a:r>
            <a:r>
              <a:rPr lang="en-US" sz="1600" dirty="0" smtClean="0">
                <a:latin typeface="Arial Narrow" pitchFamily="34" charset="0"/>
              </a:rPr>
              <a:t>). (See FFO for further information)</a:t>
            </a:r>
          </a:p>
          <a:p>
            <a:pPr lvl="1">
              <a:spcBef>
                <a:spcPts val="0"/>
              </a:spcBef>
            </a:pPr>
            <a:endParaRPr lang="en-US" sz="1600" dirty="0" smtClean="0">
              <a:effectLst/>
              <a:latin typeface="Arial Narrow" pitchFamily="34" charset="0"/>
            </a:endParaRPr>
          </a:p>
          <a:p>
            <a:pPr>
              <a:spcBef>
                <a:spcPts val="0"/>
              </a:spcBef>
            </a:pPr>
            <a:r>
              <a:rPr lang="en-US" sz="1600" b="1" dirty="0" smtClean="0">
                <a:effectLst/>
                <a:latin typeface="Arial Narrow" pitchFamily="34" charset="0"/>
              </a:rPr>
              <a:t>Funding Available:</a:t>
            </a:r>
          </a:p>
          <a:p>
            <a:pPr lvl="1">
              <a:spcBef>
                <a:spcPts val="0"/>
              </a:spcBef>
            </a:pPr>
            <a:r>
              <a:rPr lang="en-US" sz="1600" dirty="0">
                <a:latin typeface="Arial Narrow" pitchFamily="34" charset="0"/>
              </a:rPr>
              <a:t>NIST anticipates funding three (3) proposals: one (1) at the level of up to $1,000,000 for an MEP Center in the state of Arizona, one (1) proposal at the level of up to $1,000,000 for an MEP Center in the state of Maryland, and one (1) proposal at the level of up to $1,000,000 for an MEP Center in the state of Rhode Island. </a:t>
            </a:r>
            <a:endParaRPr lang="en-US" sz="1600" dirty="0" smtClean="0">
              <a:latin typeface="Arial Narrow" pitchFamily="34" charset="0"/>
            </a:endParaRPr>
          </a:p>
          <a:p>
            <a:pPr lvl="1">
              <a:spcBef>
                <a:spcPts val="0"/>
              </a:spcBef>
            </a:pPr>
            <a:endParaRPr lang="en-US" sz="1600" dirty="0">
              <a:latin typeface="Arial Narrow" pitchFamily="34" charset="0"/>
            </a:endParaRPr>
          </a:p>
          <a:p>
            <a:pPr>
              <a:spcBef>
                <a:spcPts val="0"/>
              </a:spcBef>
            </a:pPr>
            <a:r>
              <a:rPr lang="en-US" sz="1600" b="1" dirty="0" smtClean="0">
                <a:latin typeface="Arial Narrow" pitchFamily="34" charset="0"/>
              </a:rPr>
              <a:t>Eligible </a:t>
            </a:r>
            <a:r>
              <a:rPr lang="en-US" sz="1600" b="1" dirty="0">
                <a:latin typeface="Arial Narrow" pitchFamily="34" charset="0"/>
              </a:rPr>
              <a:t>Applicants:  Existing MEP Centers</a:t>
            </a:r>
          </a:p>
          <a:p>
            <a:pPr lvl="1">
              <a:spcBef>
                <a:spcPts val="0"/>
              </a:spcBef>
            </a:pPr>
            <a:r>
              <a:rPr lang="en-US" sz="1600" dirty="0">
                <a:latin typeface="Arial Narrow" pitchFamily="34" charset="0"/>
              </a:rPr>
              <a:t>The eligibility requirements given in this section will be used in lieu of those published in the MEP regulations found at 15 C.F.R. part 290, specifically 15 C.F.R. § 290.5(a)(1). Each award recipient must be a U.S.-based nonprofit institution or organization. For the purpose of this FFO, nonprofit organizations include, but are not limited to, universities and state and local governments. An eligible organization may work individually or include proposed subawards or contracts with others in a project proposal, effectively forming a team. Existing MEP centers are eligible</a:t>
            </a:r>
            <a:r>
              <a:rPr lang="en-US" sz="1600" dirty="0" smtClean="0">
                <a:latin typeface="Arial Narrow" pitchFamily="34" charset="0"/>
              </a:rPr>
              <a:t>.</a:t>
            </a:r>
          </a:p>
          <a:p>
            <a:pPr>
              <a:lnSpc>
                <a:spcPct val="120000"/>
              </a:lnSpc>
              <a:buFont typeface="Wingdings" pitchFamily="2" charset="2"/>
              <a:buNone/>
            </a:pPr>
            <a:endParaRPr lang="en-US" sz="1600" dirty="0" smtClean="0">
              <a:effectLst/>
            </a:endParaRPr>
          </a:p>
        </p:txBody>
      </p:sp>
      <p:sp>
        <p:nvSpPr>
          <p:cNvPr id="102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F738FBE6-A06D-43F0-A871-A464ECF8B991}" type="slidenum">
              <a:rPr lang="en-US" sz="1800" smtClean="0"/>
              <a:pPr/>
              <a:t>16</a:t>
            </a:fld>
            <a:endParaRPr lang="en-US" sz="1800" dirty="0" smtClean="0"/>
          </a:p>
        </p:txBody>
      </p:sp>
    </p:spTree>
    <p:extLst>
      <p:ext uri="{BB962C8B-B14F-4D97-AF65-F5344CB8AC3E}">
        <p14:creationId xmlns:p14="http://schemas.microsoft.com/office/powerpoint/2010/main" val="3128357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162800" cy="762000"/>
          </a:xfrm>
        </p:spPr>
        <p:txBody>
          <a:bodyPr>
            <a:normAutofit fontScale="90000"/>
          </a:bodyPr>
          <a:lstStyle/>
          <a:p>
            <a:pPr>
              <a:defRPr/>
            </a:pPr>
            <a:r>
              <a:rPr lang="en-US" sz="2800" dirty="0" smtClean="0">
                <a:effectLst/>
                <a:latin typeface="Arial Narrow" pitchFamily="34" charset="0"/>
              </a:rPr>
              <a:t>Funding Opportunity Overview (4)</a:t>
            </a:r>
            <a:br>
              <a:rPr lang="en-US" sz="2800" dirty="0" smtClean="0">
                <a:effectLst/>
                <a:latin typeface="Arial Narrow" pitchFamily="34" charset="0"/>
              </a:rPr>
            </a:br>
            <a:endParaRPr lang="en-US" sz="2800" dirty="0">
              <a:latin typeface="Arial Narrow" pitchFamily="34" charset="0"/>
            </a:endParaRPr>
          </a:p>
        </p:txBody>
      </p:sp>
      <p:sp>
        <p:nvSpPr>
          <p:cNvPr id="3" name="Content Placeholder 2"/>
          <p:cNvSpPr>
            <a:spLocks noGrp="1"/>
          </p:cNvSpPr>
          <p:nvPr>
            <p:ph idx="1"/>
          </p:nvPr>
        </p:nvSpPr>
        <p:spPr>
          <a:xfrm>
            <a:off x="763480" y="1371600"/>
            <a:ext cx="7315200" cy="4922668"/>
          </a:xfrm>
        </p:spPr>
        <p:txBody>
          <a:bodyPr wrap="square">
            <a:normAutofit/>
          </a:bodyPr>
          <a:lstStyle/>
          <a:p>
            <a:pPr>
              <a:lnSpc>
                <a:spcPct val="120000"/>
              </a:lnSpc>
              <a:defRPr/>
            </a:pPr>
            <a:r>
              <a:rPr lang="en-US" sz="1800" b="1" dirty="0">
                <a:latin typeface="Arial Narrow" pitchFamily="34" charset="0"/>
              </a:rPr>
              <a:t>Period of Performance: </a:t>
            </a:r>
          </a:p>
          <a:p>
            <a:pPr lvl="1">
              <a:lnSpc>
                <a:spcPct val="120000"/>
              </a:lnSpc>
              <a:defRPr/>
            </a:pPr>
            <a:r>
              <a:rPr lang="en-US" sz="1800" dirty="0">
                <a:latin typeface="Arial Narrow" pitchFamily="34" charset="0"/>
              </a:rPr>
              <a:t>The projects awarded under this FFO will have a budget and performance period of one (1) year</a:t>
            </a:r>
            <a:r>
              <a:rPr lang="en-US" sz="1800" dirty="0" smtClean="0">
                <a:latin typeface="Arial Narrow" pitchFamily="34" charset="0"/>
              </a:rPr>
              <a:t>.</a:t>
            </a:r>
          </a:p>
          <a:p>
            <a:pPr lvl="1">
              <a:lnSpc>
                <a:spcPct val="120000"/>
              </a:lnSpc>
              <a:defRPr/>
            </a:pPr>
            <a:r>
              <a:rPr lang="en-US" sz="1800" dirty="0">
                <a:latin typeface="Arial Narrow" pitchFamily="34" charset="0"/>
              </a:rPr>
              <a:t>Each award may be renewed on an annual basis subject to the review requirements described in 15 C.F.R. 290.8. </a:t>
            </a:r>
            <a:endParaRPr lang="en-US" sz="1800" dirty="0" smtClean="0">
              <a:latin typeface="Arial Narrow" pitchFamily="34" charset="0"/>
            </a:endParaRPr>
          </a:p>
          <a:p>
            <a:pPr lvl="1">
              <a:lnSpc>
                <a:spcPct val="120000"/>
              </a:lnSpc>
              <a:defRPr/>
            </a:pPr>
            <a:r>
              <a:rPr lang="en-US" sz="1800" dirty="0" smtClean="0">
                <a:latin typeface="Arial Narrow" pitchFamily="34" charset="0"/>
              </a:rPr>
              <a:t>Renewal </a:t>
            </a:r>
            <a:r>
              <a:rPr lang="en-US" sz="1800" dirty="0">
                <a:latin typeface="Arial Narrow" pitchFamily="34" charset="0"/>
              </a:rPr>
              <a:t>of each project shall be at the sole discretion </a:t>
            </a:r>
            <a:r>
              <a:rPr lang="en-US" sz="1800" dirty="0" smtClean="0">
                <a:latin typeface="Arial Narrow" pitchFamily="34" charset="0"/>
              </a:rPr>
              <a:t>of NIST </a:t>
            </a:r>
            <a:r>
              <a:rPr lang="en-US" sz="1800" dirty="0">
                <a:latin typeface="Arial Narrow" pitchFamily="34" charset="0"/>
              </a:rPr>
              <a:t>and shall be based upon satisfactory performance, priority of the need for the service, existing legislative authority, and availability of funds</a:t>
            </a:r>
            <a:r>
              <a:rPr lang="en-US" sz="1800" dirty="0" smtClean="0">
                <a:latin typeface="Arial Narrow" pitchFamily="34" charset="0"/>
              </a:rPr>
              <a:t>.</a:t>
            </a:r>
          </a:p>
          <a:p>
            <a:pPr marL="0" indent="0">
              <a:lnSpc>
                <a:spcPct val="120000"/>
              </a:lnSpc>
              <a:buNone/>
              <a:defRPr/>
            </a:pPr>
            <a:endParaRPr lang="en-US" sz="1800" dirty="0" smtClean="0">
              <a:solidFill>
                <a:srgbClr val="002060"/>
              </a:solidFill>
              <a:effectLst/>
            </a:endParaRPr>
          </a:p>
        </p:txBody>
      </p:sp>
      <p:sp>
        <p:nvSpPr>
          <p:cNvPr id="1126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B8A7CECE-1182-402A-9D33-8406F3E48C6F}" type="slidenum">
              <a:rPr lang="en-US" sz="1800" smtClean="0"/>
              <a:pPr/>
              <a:t>17</a:t>
            </a:fld>
            <a:endParaRPr lang="en-US" sz="1800" dirty="0" smtClean="0"/>
          </a:p>
        </p:txBody>
      </p:sp>
    </p:spTree>
    <p:extLst>
      <p:ext uri="{BB962C8B-B14F-4D97-AF65-F5344CB8AC3E}">
        <p14:creationId xmlns:p14="http://schemas.microsoft.com/office/powerpoint/2010/main" val="9047701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620000" cy="457200"/>
          </a:xfrm>
        </p:spPr>
        <p:txBody>
          <a:bodyPr>
            <a:normAutofit fontScale="90000"/>
          </a:bodyPr>
          <a:lstStyle/>
          <a:p>
            <a:pPr>
              <a:defRPr/>
            </a:pPr>
            <a:r>
              <a:rPr lang="en-US" sz="2800" dirty="0" smtClean="0">
                <a:effectLst/>
                <a:latin typeface="Arial Narrow" pitchFamily="34" charset="0"/>
              </a:rPr>
              <a:t>Application/Proposal</a:t>
            </a:r>
            <a:r>
              <a:rPr lang="en-US" sz="2800" dirty="0" smtClean="0">
                <a:latin typeface="Arial Narrow" pitchFamily="34" charset="0"/>
              </a:rPr>
              <a:t> </a:t>
            </a:r>
            <a:r>
              <a:rPr lang="en-US" sz="2800" dirty="0" smtClean="0">
                <a:effectLst/>
                <a:latin typeface="Arial Narrow" pitchFamily="34" charset="0"/>
              </a:rPr>
              <a:t>Submission</a:t>
            </a:r>
            <a:endParaRPr lang="en-US" sz="2800" dirty="0">
              <a:effectLst/>
              <a:latin typeface="Arial Narrow" pitchFamily="34" charset="0"/>
            </a:endParaRPr>
          </a:p>
        </p:txBody>
      </p:sp>
      <p:sp>
        <p:nvSpPr>
          <p:cNvPr id="3" name="Content Placeholder 2"/>
          <p:cNvSpPr>
            <a:spLocks noGrp="1"/>
          </p:cNvSpPr>
          <p:nvPr>
            <p:ph idx="1"/>
          </p:nvPr>
        </p:nvSpPr>
        <p:spPr>
          <a:xfrm>
            <a:off x="813786" y="1447800"/>
            <a:ext cx="7593367" cy="4855346"/>
          </a:xfrm>
        </p:spPr>
        <p:txBody>
          <a:bodyPr>
            <a:normAutofit fontScale="92500" lnSpcReduction="10000"/>
          </a:bodyPr>
          <a:lstStyle/>
          <a:p>
            <a:pPr>
              <a:lnSpc>
                <a:spcPct val="100000"/>
              </a:lnSpc>
              <a:spcAft>
                <a:spcPts val="600"/>
              </a:spcAft>
              <a:defRPr/>
            </a:pPr>
            <a:r>
              <a:rPr lang="en-US" sz="1800" b="1" dirty="0" smtClean="0">
                <a:effectLst/>
                <a:latin typeface="Arial Narrow" pitchFamily="34" charset="0"/>
              </a:rPr>
              <a:t>Dates: </a:t>
            </a:r>
          </a:p>
          <a:p>
            <a:pPr lvl="1">
              <a:spcAft>
                <a:spcPts val="600"/>
              </a:spcAft>
              <a:defRPr/>
            </a:pPr>
            <a:r>
              <a:rPr lang="en-US" sz="1800" dirty="0" smtClean="0">
                <a:effectLst/>
                <a:latin typeface="Arial Narrow" pitchFamily="34" charset="0"/>
              </a:rPr>
              <a:t>All applications must be received or postmarked on </a:t>
            </a:r>
            <a:r>
              <a:rPr lang="en-US" sz="1800" b="1" u="sng" dirty="0" smtClean="0">
                <a:effectLst/>
                <a:latin typeface="Arial Narrow" pitchFamily="34" charset="0"/>
              </a:rPr>
              <a:t>August 20, 2012 NLT 5:00 pm (EST)</a:t>
            </a:r>
            <a:r>
              <a:rPr lang="en-US" sz="1800" b="1" dirty="0" smtClean="0">
                <a:effectLst/>
                <a:latin typeface="Arial Narrow" pitchFamily="34" charset="0"/>
              </a:rPr>
              <a:t>.</a:t>
            </a:r>
            <a:r>
              <a:rPr lang="en-US" sz="1800" dirty="0" smtClean="0">
                <a:effectLst/>
                <a:latin typeface="Arial Narrow" pitchFamily="34" charset="0"/>
              </a:rPr>
              <a:t>  </a:t>
            </a:r>
          </a:p>
          <a:p>
            <a:pPr lvl="1">
              <a:spcAft>
                <a:spcPts val="600"/>
              </a:spcAft>
              <a:defRPr/>
            </a:pPr>
            <a:r>
              <a:rPr lang="en-US" sz="1800" dirty="0" smtClean="0">
                <a:effectLst/>
                <a:latin typeface="Arial Narrow" pitchFamily="34" charset="0"/>
              </a:rPr>
              <a:t>Late proposals will not be reviewed. </a:t>
            </a:r>
          </a:p>
          <a:p>
            <a:pPr lvl="1">
              <a:spcAft>
                <a:spcPts val="600"/>
              </a:spcAft>
              <a:defRPr/>
            </a:pPr>
            <a:r>
              <a:rPr lang="en-US" sz="1800" dirty="0" smtClean="0">
                <a:effectLst/>
                <a:latin typeface="Arial Narrow" pitchFamily="34" charset="0"/>
              </a:rPr>
              <a:t>No exceptions allowed.</a:t>
            </a:r>
          </a:p>
          <a:p>
            <a:pPr>
              <a:lnSpc>
                <a:spcPct val="100000"/>
              </a:lnSpc>
              <a:spcBef>
                <a:spcPts val="1200"/>
              </a:spcBef>
              <a:spcAft>
                <a:spcPts val="600"/>
              </a:spcAft>
              <a:defRPr/>
            </a:pPr>
            <a:r>
              <a:rPr lang="en-US" sz="1800" b="1" dirty="0" smtClean="0">
                <a:effectLst/>
                <a:latin typeface="Arial Narrow" pitchFamily="34" charset="0"/>
              </a:rPr>
              <a:t>Proposal Submission:</a:t>
            </a:r>
          </a:p>
          <a:p>
            <a:pPr lvl="1">
              <a:lnSpc>
                <a:spcPct val="100000"/>
              </a:lnSpc>
              <a:spcAft>
                <a:spcPts val="0"/>
              </a:spcAft>
              <a:defRPr/>
            </a:pPr>
            <a:r>
              <a:rPr lang="en-US" sz="1800" b="1" dirty="0" smtClean="0">
                <a:effectLst/>
                <a:latin typeface="Arial Narrow" pitchFamily="34" charset="0"/>
              </a:rPr>
              <a:t>Electronic submission:  </a:t>
            </a:r>
            <a:r>
              <a:rPr lang="en-US" sz="1800" dirty="0" smtClean="0">
                <a:effectLst/>
                <a:latin typeface="Arial Narrow" pitchFamily="34" charset="0"/>
              </a:rPr>
              <a:t>Applicants should follow application instructions </a:t>
            </a:r>
          </a:p>
          <a:p>
            <a:pPr lvl="1">
              <a:lnSpc>
                <a:spcPct val="100000"/>
              </a:lnSpc>
              <a:spcAft>
                <a:spcPts val="0"/>
              </a:spcAft>
              <a:buFont typeface="Times" pitchFamily="18" charset="0"/>
              <a:buNone/>
              <a:defRPr/>
            </a:pPr>
            <a:r>
              <a:rPr lang="en-US" sz="1800" dirty="0" smtClean="0">
                <a:effectLst/>
                <a:latin typeface="Arial Narrow" pitchFamily="34" charset="0"/>
              </a:rPr>
              <a:t>	provided at: </a:t>
            </a:r>
            <a:r>
              <a:rPr lang="en-US" sz="1800" dirty="0" smtClean="0">
                <a:effectLst/>
                <a:latin typeface="Arial Narrow" pitchFamily="34" charset="0"/>
                <a:hlinkClick r:id="rId2"/>
              </a:rPr>
              <a:t>www.grants.gov</a:t>
            </a:r>
            <a:endParaRPr lang="en-US" sz="1800" dirty="0" smtClean="0">
              <a:effectLst/>
              <a:latin typeface="Arial Narrow" pitchFamily="34" charset="0"/>
            </a:endParaRPr>
          </a:p>
          <a:p>
            <a:pPr lvl="1">
              <a:lnSpc>
                <a:spcPct val="100000"/>
              </a:lnSpc>
              <a:spcAft>
                <a:spcPts val="0"/>
              </a:spcAft>
              <a:buFontTx/>
              <a:buChar char="-"/>
              <a:defRPr/>
            </a:pPr>
            <a:endParaRPr lang="en-US" sz="1800" b="1" dirty="0" smtClean="0">
              <a:effectLst/>
              <a:latin typeface="Arial Narrow" pitchFamily="34" charset="0"/>
            </a:endParaRPr>
          </a:p>
          <a:p>
            <a:pPr lvl="1">
              <a:lnSpc>
                <a:spcPct val="100000"/>
              </a:lnSpc>
              <a:spcAft>
                <a:spcPts val="0"/>
              </a:spcAft>
              <a:buFontTx/>
              <a:buChar char="-"/>
              <a:defRPr/>
            </a:pPr>
            <a:r>
              <a:rPr lang="en-US" sz="1800" b="1" dirty="0" smtClean="0">
                <a:effectLst/>
                <a:latin typeface="Arial Narrow" pitchFamily="34" charset="0"/>
              </a:rPr>
              <a:t>Paper submission: </a:t>
            </a:r>
            <a:r>
              <a:rPr lang="en-US" sz="1800" dirty="0" smtClean="0">
                <a:effectLst/>
                <a:latin typeface="Arial Narrow" pitchFamily="34" charset="0"/>
              </a:rPr>
              <a:t>NIST requires </a:t>
            </a:r>
            <a:r>
              <a:rPr lang="en-US" sz="1800" b="1" u="sng" dirty="0" smtClean="0">
                <a:effectLst/>
                <a:latin typeface="Arial Narrow" pitchFamily="34" charset="0"/>
              </a:rPr>
              <a:t>an original and two (2) copies </a:t>
            </a:r>
            <a:r>
              <a:rPr lang="en-US" sz="1800" dirty="0" smtClean="0">
                <a:effectLst/>
                <a:latin typeface="Arial Narrow" pitchFamily="34" charset="0"/>
              </a:rPr>
              <a:t>be sent to:</a:t>
            </a:r>
          </a:p>
          <a:p>
            <a:pPr lvl="1">
              <a:lnSpc>
                <a:spcPct val="100000"/>
              </a:lnSpc>
              <a:spcAft>
                <a:spcPts val="0"/>
              </a:spcAft>
              <a:buFont typeface="Times" pitchFamily="18" charset="0"/>
              <a:buNone/>
              <a:defRPr/>
            </a:pPr>
            <a:r>
              <a:rPr lang="en-US" sz="1800" dirty="0" smtClean="0">
                <a:effectLst/>
                <a:latin typeface="Arial Narrow" pitchFamily="34" charset="0"/>
              </a:rPr>
              <a:t> </a:t>
            </a:r>
            <a:endParaRPr lang="en-US" sz="1800" b="1" dirty="0" smtClean="0">
              <a:effectLst/>
              <a:latin typeface="Arial Narrow" pitchFamily="34" charset="0"/>
            </a:endParaRPr>
          </a:p>
          <a:p>
            <a:pPr lvl="3" indent="-91440">
              <a:lnSpc>
                <a:spcPct val="100000"/>
              </a:lnSpc>
              <a:spcBef>
                <a:spcPts val="0"/>
              </a:spcBef>
              <a:spcAft>
                <a:spcPts val="0"/>
              </a:spcAft>
              <a:buFontTx/>
              <a:buNone/>
              <a:defRPr/>
            </a:pPr>
            <a:r>
              <a:rPr lang="en-US" sz="1800" dirty="0" smtClean="0">
                <a:effectLst/>
                <a:latin typeface="Arial Narrow" pitchFamily="34" charset="0"/>
              </a:rPr>
              <a:t>		National Institute of Standards and Technology</a:t>
            </a:r>
          </a:p>
          <a:p>
            <a:pPr lvl="3" indent="-91440">
              <a:lnSpc>
                <a:spcPct val="100000"/>
              </a:lnSpc>
              <a:spcBef>
                <a:spcPts val="0"/>
              </a:spcBef>
              <a:spcAft>
                <a:spcPts val="0"/>
              </a:spcAft>
              <a:buFontTx/>
              <a:buNone/>
              <a:defRPr/>
            </a:pPr>
            <a:r>
              <a:rPr lang="en-US" sz="1800" dirty="0" smtClean="0">
                <a:effectLst/>
                <a:latin typeface="Arial Narrow" pitchFamily="34" charset="0"/>
              </a:rPr>
              <a:t>		Manufacturing Extension Partnership</a:t>
            </a:r>
          </a:p>
          <a:p>
            <a:pPr lvl="3" indent="-91440">
              <a:lnSpc>
                <a:spcPct val="100000"/>
              </a:lnSpc>
              <a:spcBef>
                <a:spcPts val="0"/>
              </a:spcBef>
              <a:spcAft>
                <a:spcPts val="0"/>
              </a:spcAft>
              <a:buFontTx/>
              <a:buNone/>
              <a:defRPr/>
            </a:pPr>
            <a:r>
              <a:rPr lang="en-US" sz="1800" dirty="0" smtClean="0">
                <a:effectLst/>
                <a:latin typeface="Arial Narrow" pitchFamily="34" charset="0"/>
              </a:rPr>
              <a:t>		c/o </a:t>
            </a:r>
            <a:r>
              <a:rPr lang="en-US" sz="1800" b="1" dirty="0" smtClean="0">
                <a:effectLst/>
                <a:latin typeface="Arial Narrow" pitchFamily="34" charset="0"/>
              </a:rPr>
              <a:t>Diane Henderson</a:t>
            </a:r>
          </a:p>
          <a:p>
            <a:pPr lvl="3" indent="-91440">
              <a:lnSpc>
                <a:spcPct val="100000"/>
              </a:lnSpc>
              <a:spcBef>
                <a:spcPts val="0"/>
              </a:spcBef>
              <a:spcAft>
                <a:spcPts val="0"/>
              </a:spcAft>
              <a:buFontTx/>
              <a:buNone/>
              <a:defRPr/>
            </a:pPr>
            <a:r>
              <a:rPr lang="en-US" sz="1800" dirty="0" smtClean="0">
                <a:effectLst/>
                <a:latin typeface="Arial Narrow" pitchFamily="34" charset="0"/>
              </a:rPr>
              <a:t>		100 Bureau Drive, MS 4800</a:t>
            </a:r>
          </a:p>
          <a:p>
            <a:pPr lvl="3" indent="-91440">
              <a:lnSpc>
                <a:spcPct val="100000"/>
              </a:lnSpc>
              <a:spcBef>
                <a:spcPts val="0"/>
              </a:spcBef>
              <a:spcAft>
                <a:spcPts val="0"/>
              </a:spcAft>
              <a:buFontTx/>
              <a:buNone/>
              <a:defRPr/>
            </a:pPr>
            <a:r>
              <a:rPr lang="en-US" sz="1800" dirty="0" smtClean="0">
                <a:effectLst/>
                <a:latin typeface="Arial Narrow" pitchFamily="34" charset="0"/>
              </a:rPr>
              <a:t>		Gaithersburg, MD 20899-4800</a:t>
            </a:r>
          </a:p>
          <a:p>
            <a:pPr lvl="1">
              <a:lnSpc>
                <a:spcPct val="100000"/>
              </a:lnSpc>
              <a:spcAft>
                <a:spcPts val="0"/>
              </a:spcAft>
              <a:defRPr/>
            </a:pPr>
            <a:endParaRPr lang="en-US" sz="1400" dirty="0" smtClean="0">
              <a:latin typeface="Arial Narrow" pitchFamily="34" charset="0"/>
            </a:endParaRPr>
          </a:p>
          <a:p>
            <a:pPr lvl="3" indent="-91440">
              <a:lnSpc>
                <a:spcPct val="100000"/>
              </a:lnSpc>
              <a:spcBef>
                <a:spcPts val="0"/>
              </a:spcBef>
              <a:spcAft>
                <a:spcPts val="0"/>
              </a:spcAft>
              <a:buFontTx/>
              <a:buNone/>
              <a:defRPr/>
            </a:pPr>
            <a:endParaRPr lang="en-US" sz="1400" dirty="0" smtClean="0">
              <a:latin typeface="Arial Narrow" pitchFamily="34" charset="0"/>
            </a:endParaRPr>
          </a:p>
          <a:p>
            <a:pPr lvl="4">
              <a:defRPr/>
            </a:pPr>
            <a:endParaRPr lang="en-US" sz="1400" dirty="0">
              <a:latin typeface="Arial Narrow" pitchFamily="34" charset="0"/>
            </a:endParaRPr>
          </a:p>
        </p:txBody>
      </p:sp>
      <p:sp>
        <p:nvSpPr>
          <p:cNvPr id="1331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8BCE705-83E3-45A6-8E20-C7E6AAD99FC2}" type="slidenum">
              <a:rPr lang="en-US" sz="1800" smtClean="0"/>
              <a:pPr/>
              <a:t>18</a:t>
            </a:fld>
            <a:endParaRPr lang="en-US" sz="1800" dirty="0" smtClean="0"/>
          </a:p>
        </p:txBody>
      </p:sp>
    </p:spTree>
    <p:extLst>
      <p:ext uri="{BB962C8B-B14F-4D97-AF65-F5344CB8AC3E}">
        <p14:creationId xmlns:p14="http://schemas.microsoft.com/office/powerpoint/2010/main" val="3858762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6011662" cy="533400"/>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dirty="0" smtClean="0">
                <a:latin typeface="Arial Narrow" pitchFamily="34" charset="0"/>
              </a:rPr>
              <a:t>Application </a:t>
            </a:r>
            <a:r>
              <a:rPr lang="en-US" sz="2800" dirty="0">
                <a:latin typeface="Arial Narrow" pitchFamily="34" charset="0"/>
              </a:rPr>
              <a:t>Package Details (1):</a:t>
            </a:r>
            <a:r>
              <a:rPr lang="en-US" sz="2800" dirty="0" smtClean="0">
                <a:effectLst/>
                <a:latin typeface="Arial Narrow" pitchFamily="34" charset="0"/>
              </a:rPr>
              <a:t/>
            </a:r>
            <a:br>
              <a:rPr lang="en-US" sz="2800" dirty="0" smtClean="0">
                <a:effectLst/>
                <a:latin typeface="Arial Narrow" pitchFamily="34" charset="0"/>
              </a:rPr>
            </a:br>
            <a:endParaRPr lang="en-US" sz="2800" dirty="0">
              <a:latin typeface="Arial Narrow" pitchFamily="34" charset="0"/>
            </a:endParaRPr>
          </a:p>
        </p:txBody>
      </p:sp>
      <p:sp>
        <p:nvSpPr>
          <p:cNvPr id="14339" name="Content Placeholder 2"/>
          <p:cNvSpPr>
            <a:spLocks noGrp="1"/>
          </p:cNvSpPr>
          <p:nvPr>
            <p:ph idx="1"/>
          </p:nvPr>
        </p:nvSpPr>
        <p:spPr>
          <a:xfrm>
            <a:off x="664346" y="1245833"/>
            <a:ext cx="7538621" cy="5128334"/>
          </a:xfrm>
        </p:spPr>
        <p:txBody>
          <a:bodyPr wrap="square">
            <a:noAutofit/>
          </a:bodyPr>
          <a:lstStyle/>
          <a:p>
            <a:r>
              <a:rPr lang="en-US" sz="1600" dirty="0" smtClean="0">
                <a:effectLst/>
                <a:latin typeface="Arial Narrow" pitchFamily="34" charset="0"/>
              </a:rPr>
              <a:t>Complete applications/proposals must, at a minimum, include the following forms and documents and meet the following requirements identified in the FFO which are:</a:t>
            </a:r>
          </a:p>
          <a:p>
            <a:pPr marL="0" indent="0">
              <a:buNone/>
            </a:pPr>
            <a:endParaRPr lang="en-US" sz="1600" b="1" dirty="0" smtClean="0">
              <a:effectLst/>
              <a:latin typeface="Arial Narrow" pitchFamily="34" charset="0"/>
            </a:endParaRPr>
          </a:p>
          <a:p>
            <a:r>
              <a:rPr lang="en-US" sz="1600" b="1" dirty="0" smtClean="0">
                <a:effectLst/>
                <a:latin typeface="Arial Narrow" pitchFamily="34" charset="0"/>
              </a:rPr>
              <a:t>Required Forms*:</a:t>
            </a:r>
          </a:p>
          <a:p>
            <a:pPr lvl="1">
              <a:buFont typeface="Arial" pitchFamily="34" charset="0"/>
              <a:buChar char="•"/>
            </a:pPr>
            <a:r>
              <a:rPr lang="en-US" sz="1600" dirty="0" smtClean="0">
                <a:effectLst/>
                <a:latin typeface="Arial Narrow" pitchFamily="34" charset="0"/>
              </a:rPr>
              <a:t>SF-424 	          Application for Federal Assistance</a:t>
            </a:r>
          </a:p>
          <a:p>
            <a:pPr lvl="1">
              <a:buFont typeface="Arial" pitchFamily="34" charset="0"/>
              <a:buChar char="•"/>
            </a:pPr>
            <a:r>
              <a:rPr lang="en-US" sz="1600" dirty="0" smtClean="0">
                <a:effectLst/>
                <a:latin typeface="Arial Narrow" pitchFamily="34" charset="0"/>
              </a:rPr>
              <a:t>SF-424A	Budget Information Non-Constructions</a:t>
            </a:r>
          </a:p>
          <a:p>
            <a:pPr lvl="1">
              <a:buFont typeface="Arial" pitchFamily="34" charset="0"/>
              <a:buChar char="•"/>
            </a:pPr>
            <a:r>
              <a:rPr lang="en-US" sz="1600" dirty="0" smtClean="0">
                <a:effectLst/>
                <a:latin typeface="Arial Narrow" pitchFamily="34" charset="0"/>
              </a:rPr>
              <a:t>SF-424B	Assurances Non-construction</a:t>
            </a:r>
          </a:p>
          <a:p>
            <a:pPr lvl="1">
              <a:buFont typeface="Arial" pitchFamily="34" charset="0"/>
              <a:buChar char="•"/>
            </a:pPr>
            <a:r>
              <a:rPr lang="en-US" sz="1600" dirty="0" smtClean="0">
                <a:effectLst/>
                <a:latin typeface="Arial Narrow" pitchFamily="34" charset="0"/>
              </a:rPr>
              <a:t>CD-511	          Certification Regarding Lobbying</a:t>
            </a:r>
          </a:p>
          <a:p>
            <a:pPr lvl="1">
              <a:buFont typeface="Arial" pitchFamily="34" charset="0"/>
              <a:buChar char="•"/>
            </a:pPr>
            <a:r>
              <a:rPr lang="en-US" sz="1600" dirty="0" smtClean="0">
                <a:effectLst/>
                <a:latin typeface="Arial Narrow" pitchFamily="34" charset="0"/>
              </a:rPr>
              <a:t>SF-LLL	          Disclosure of Lobbying Activities (if applicable)</a:t>
            </a:r>
          </a:p>
          <a:p>
            <a:pPr marL="457200" lvl="1" indent="0">
              <a:buNone/>
            </a:pPr>
            <a:r>
              <a:rPr lang="en-US" sz="1600" b="1" dirty="0">
                <a:latin typeface="Arial Narrow" pitchFamily="34" charset="0"/>
              </a:rPr>
              <a:t>*Forms are available as part of the Grants.gov application kit</a:t>
            </a:r>
          </a:p>
          <a:p>
            <a:pPr lvl="1">
              <a:buFont typeface="Arial" pitchFamily="34" charset="0"/>
              <a:buChar char="•"/>
            </a:pPr>
            <a:endParaRPr lang="en-US" sz="1600" dirty="0" smtClean="0">
              <a:effectLst/>
              <a:latin typeface="Arial Narrow" pitchFamily="34" charset="0"/>
            </a:endParaRPr>
          </a:p>
          <a:p>
            <a:pPr lvl="1">
              <a:buFont typeface="Arial" pitchFamily="34" charset="0"/>
              <a:buChar char="•"/>
            </a:pPr>
            <a:r>
              <a:rPr lang="en-US" sz="1600" dirty="0" smtClean="0">
                <a:effectLst/>
                <a:latin typeface="Arial Narrow" pitchFamily="34" charset="0"/>
              </a:rPr>
              <a:t>Technical Proposal</a:t>
            </a:r>
          </a:p>
          <a:p>
            <a:pPr lvl="2">
              <a:buFont typeface="Arial" pitchFamily="34" charset="0"/>
              <a:buChar char="•"/>
            </a:pPr>
            <a:r>
              <a:rPr lang="en-US" sz="1600" dirty="0" smtClean="0">
                <a:effectLst/>
                <a:latin typeface="Arial Narrow" pitchFamily="34" charset="0"/>
              </a:rPr>
              <a:t>The Technical Proposal is a word-processed document of no more than twenty-five (25) pages responsive to the program description (see Section IV.2. of the FFO) and the evaluation criteria (see Section V.1. of the FFO). It should contain the following information:</a:t>
            </a:r>
          </a:p>
          <a:p>
            <a:pPr lvl="1"/>
            <a:endParaRPr lang="en-US" sz="1600" dirty="0" smtClean="0">
              <a:effectLst/>
              <a:latin typeface="Arial Narrow" pitchFamily="34" charset="0"/>
            </a:endParaRPr>
          </a:p>
          <a:p>
            <a:endParaRPr lang="en-US" sz="1600" dirty="0" smtClean="0">
              <a:effectLst/>
              <a:latin typeface="Arial Narrow" pitchFamily="34" charset="0"/>
            </a:endParaRPr>
          </a:p>
          <a:p>
            <a:endParaRPr lang="en-US" sz="1600" dirty="0" smtClean="0">
              <a:effectLst/>
              <a:latin typeface="Arial Narrow" pitchFamily="34" charset="0"/>
            </a:endParaRPr>
          </a:p>
          <a:p>
            <a:pPr lvl="1"/>
            <a:endParaRPr lang="en-US" sz="1600" dirty="0" smtClean="0">
              <a:effectLst/>
              <a:latin typeface="Arial Narrow" pitchFamily="34" charset="0"/>
            </a:endParaRPr>
          </a:p>
        </p:txBody>
      </p:sp>
      <p:sp>
        <p:nvSpPr>
          <p:cNvPr id="1434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B000A66-27CF-43EA-AB5D-8BF2EF5F4104}" type="slidenum">
              <a:rPr lang="en-US" sz="1800" smtClean="0"/>
              <a:pPr/>
              <a:t>19</a:t>
            </a:fld>
            <a:endParaRPr lang="en-US" sz="1800" dirty="0" smtClean="0"/>
          </a:p>
        </p:txBody>
      </p:sp>
    </p:spTree>
    <p:extLst>
      <p:ext uri="{BB962C8B-B14F-4D97-AF65-F5344CB8AC3E}">
        <p14:creationId xmlns:p14="http://schemas.microsoft.com/office/powerpoint/2010/main" val="40504470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1"/>
          </p:nvPr>
        </p:nvSpPr>
        <p:spPr/>
        <p:txBody>
          <a:bodyPr/>
          <a:lstStyle/>
          <a:p>
            <a:fld id="{7C690F11-132E-E54B-AD6C-C5C68F5B319F}" type="slidenum">
              <a:rPr lang="en-US" sz="1800" b="1" smtClean="0">
                <a:solidFill>
                  <a:schemeClr val="tx1"/>
                </a:solidFill>
                <a:latin typeface="Arial Narrow" pitchFamily="34" charset="0"/>
              </a:rPr>
              <a:pPr/>
              <a:t>2</a:t>
            </a:fld>
            <a:endParaRPr lang="en-US" sz="1800" b="1" dirty="0">
              <a:solidFill>
                <a:schemeClr val="tx1"/>
              </a:solidFill>
              <a:latin typeface="Arial Narrow" pitchFamily="34" charset="0"/>
            </a:endParaRPr>
          </a:p>
        </p:txBody>
      </p:sp>
      <p:sp>
        <p:nvSpPr>
          <p:cNvPr id="8" name="Footer Placeholder 7"/>
          <p:cNvSpPr>
            <a:spLocks noGrp="1"/>
          </p:cNvSpPr>
          <p:nvPr>
            <p:ph type="ftr" sz="quarter" idx="12"/>
          </p:nvPr>
        </p:nvSpPr>
        <p:spPr/>
        <p:txBody>
          <a:bodyPr/>
          <a:lstStyle/>
          <a:p>
            <a:endParaRPr lang="en-US" dirty="0"/>
          </a:p>
        </p:txBody>
      </p:sp>
      <p:sp>
        <p:nvSpPr>
          <p:cNvPr id="6" name="Title 1"/>
          <p:cNvSpPr txBox="1">
            <a:spLocks/>
          </p:cNvSpPr>
          <p:nvPr/>
        </p:nvSpPr>
        <p:spPr>
          <a:xfrm>
            <a:off x="735306" y="685801"/>
            <a:ext cx="8229600" cy="533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latin typeface="Arial Narrow" pitchFamily="34" charset="0"/>
              </a:rPr>
              <a:t>Information Webinar and Communication Protocols</a:t>
            </a:r>
          </a:p>
        </p:txBody>
      </p:sp>
      <p:sp>
        <p:nvSpPr>
          <p:cNvPr id="12" name="Content Placeholder 2"/>
          <p:cNvSpPr>
            <a:spLocks noGrp="1"/>
          </p:cNvSpPr>
          <p:nvPr>
            <p:ph idx="1"/>
          </p:nvPr>
        </p:nvSpPr>
        <p:spPr>
          <a:xfrm>
            <a:off x="952140" y="1740024"/>
            <a:ext cx="7241949" cy="4279036"/>
          </a:xfrm>
        </p:spPr>
        <p:txBody>
          <a:bodyPr wrap="square">
            <a:normAutofit/>
          </a:bodyPr>
          <a:lstStyle/>
          <a:p>
            <a:pPr>
              <a:lnSpc>
                <a:spcPct val="100000"/>
              </a:lnSpc>
            </a:pPr>
            <a:r>
              <a:rPr lang="en-US" sz="2000" dirty="0" smtClean="0">
                <a:effectLst/>
                <a:latin typeface="Arial Narrow" pitchFamily="34" charset="0"/>
              </a:rPr>
              <a:t>Webinar serves as a communication vehicle to provide an overview of the funding opportunity.</a:t>
            </a:r>
          </a:p>
          <a:p>
            <a:pPr>
              <a:lnSpc>
                <a:spcPct val="100000"/>
              </a:lnSpc>
            </a:pPr>
            <a:r>
              <a:rPr lang="en-US" sz="2000" dirty="0" smtClean="0">
                <a:effectLst/>
                <a:latin typeface="Arial Narrow" pitchFamily="34" charset="0"/>
              </a:rPr>
              <a:t>No questions will be taken as part of this webinar.</a:t>
            </a:r>
          </a:p>
          <a:p>
            <a:pPr>
              <a:lnSpc>
                <a:spcPct val="100000"/>
              </a:lnSpc>
            </a:pPr>
            <a:r>
              <a:rPr lang="en-US" sz="2000" dirty="0" smtClean="0">
                <a:effectLst/>
                <a:latin typeface="Arial Narrow" pitchFamily="34" charset="0"/>
              </a:rPr>
              <a:t>All questions should be presented in writing and submitted to Diane Henderson at NIST MEP, </a:t>
            </a:r>
            <a:r>
              <a:rPr lang="en-US" sz="2000" dirty="0" smtClean="0">
                <a:effectLst/>
                <a:latin typeface="Arial Narrow" pitchFamily="34" charset="0"/>
                <a:hlinkClick r:id="rId2"/>
              </a:rPr>
              <a:t>Diane.Henderson@nist.gov</a:t>
            </a:r>
            <a:endParaRPr lang="en-US" sz="2000" dirty="0" smtClean="0">
              <a:effectLst/>
              <a:latin typeface="Arial Narrow" pitchFamily="34" charset="0"/>
            </a:endParaRPr>
          </a:p>
          <a:p>
            <a:pPr lvl="1">
              <a:lnSpc>
                <a:spcPct val="100000"/>
              </a:lnSpc>
            </a:pPr>
            <a:r>
              <a:rPr lang="en-US" sz="2000" dirty="0" smtClean="0">
                <a:effectLst/>
                <a:latin typeface="Arial Narrow" pitchFamily="34" charset="0"/>
              </a:rPr>
              <a:t>Provides for transparency and ensures all answers are documented.</a:t>
            </a:r>
          </a:p>
          <a:p>
            <a:pPr lvl="1">
              <a:lnSpc>
                <a:spcPct val="100000"/>
              </a:lnSpc>
            </a:pPr>
            <a:r>
              <a:rPr lang="en-US" sz="2000" dirty="0" smtClean="0">
                <a:effectLst/>
                <a:latin typeface="Arial Narrow" pitchFamily="34" charset="0"/>
              </a:rPr>
              <a:t>Assures questions and answers are handled consistently.</a:t>
            </a:r>
          </a:p>
          <a:p>
            <a:pPr>
              <a:lnSpc>
                <a:spcPct val="100000"/>
              </a:lnSpc>
            </a:pPr>
            <a:r>
              <a:rPr lang="en-US" sz="2000" dirty="0" smtClean="0">
                <a:effectLst/>
                <a:latin typeface="Arial Narrow" pitchFamily="34" charset="0"/>
              </a:rPr>
              <a:t>Questions and Answers will be posted regularly on the NIST MEP Public Site, </a:t>
            </a:r>
            <a:r>
              <a:rPr lang="en-US" sz="2000" dirty="0" smtClean="0">
                <a:effectLst/>
                <a:latin typeface="Arial Narrow" pitchFamily="34" charset="0"/>
                <a:hlinkClick r:id="rId3"/>
              </a:rPr>
              <a:t>www.nist.gov/mep</a:t>
            </a:r>
            <a:endParaRPr lang="en-US" sz="2000" dirty="0" smtClean="0">
              <a:effectLst/>
              <a:latin typeface="Arial Narrow" pitchFamily="34" charset="0"/>
            </a:endParaRPr>
          </a:p>
          <a:p>
            <a:endParaRPr lang="en-US" sz="2000" dirty="0" smtClean="0">
              <a:effectLst/>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5800" y="685800"/>
            <a:ext cx="6781800" cy="533400"/>
          </a:xfrm>
        </p:spPr>
        <p:txBody>
          <a:bodyPr/>
          <a:lstStyle/>
          <a:p>
            <a:r>
              <a:rPr lang="en-US" sz="2800" dirty="0" smtClean="0">
                <a:effectLst/>
                <a:latin typeface="Arial Narrow" pitchFamily="34" charset="0"/>
              </a:rPr>
              <a:t>Application Package Details (2):</a:t>
            </a:r>
          </a:p>
        </p:txBody>
      </p:sp>
      <p:sp>
        <p:nvSpPr>
          <p:cNvPr id="3" name="Content Placeholder 2"/>
          <p:cNvSpPr>
            <a:spLocks noGrp="1"/>
          </p:cNvSpPr>
          <p:nvPr>
            <p:ph idx="1"/>
          </p:nvPr>
        </p:nvSpPr>
        <p:spPr>
          <a:xfrm>
            <a:off x="689502" y="1371600"/>
            <a:ext cx="7543800" cy="4876800"/>
          </a:xfrm>
        </p:spPr>
        <p:txBody>
          <a:bodyPr wrap="square">
            <a:normAutofit/>
          </a:bodyPr>
          <a:lstStyle/>
          <a:p>
            <a:pPr>
              <a:lnSpc>
                <a:spcPct val="100000"/>
              </a:lnSpc>
              <a:buFont typeface="Wingdings" pitchFamily="2" charset="2"/>
              <a:buNone/>
              <a:defRPr/>
            </a:pPr>
            <a:r>
              <a:rPr lang="en-US" sz="1800" b="1" dirty="0" smtClean="0">
                <a:effectLst/>
                <a:latin typeface="Arial Narrow" pitchFamily="34" charset="0"/>
              </a:rPr>
              <a:t>Proposal Requirements:  </a:t>
            </a:r>
          </a:p>
          <a:p>
            <a:pPr>
              <a:lnSpc>
                <a:spcPct val="100000"/>
              </a:lnSpc>
              <a:buFont typeface="Wingdings" pitchFamily="2" charset="2"/>
              <a:buNone/>
              <a:defRPr/>
            </a:pPr>
            <a:endParaRPr lang="en-US" sz="1800" b="1" dirty="0" smtClean="0">
              <a:effectLst/>
              <a:latin typeface="Arial Narrow" pitchFamily="34" charset="0"/>
            </a:endParaRPr>
          </a:p>
          <a:p>
            <a:pPr>
              <a:lnSpc>
                <a:spcPct val="100000"/>
              </a:lnSpc>
              <a:defRPr/>
            </a:pPr>
            <a:r>
              <a:rPr lang="en-US" sz="1800" b="1" dirty="0" smtClean="0">
                <a:effectLst/>
                <a:latin typeface="Arial Narrow" pitchFamily="34" charset="0"/>
              </a:rPr>
              <a:t>In addition to the required forms the proposal must include:</a:t>
            </a:r>
          </a:p>
          <a:p>
            <a:pPr marL="0" indent="0">
              <a:lnSpc>
                <a:spcPct val="100000"/>
              </a:lnSpc>
              <a:buFont typeface="Wingdings" pitchFamily="2" charset="2"/>
              <a:buNone/>
              <a:defRPr/>
            </a:pPr>
            <a:endParaRPr lang="en-US" sz="1800" b="1" dirty="0" smtClean="0">
              <a:effectLst/>
              <a:latin typeface="Arial Narrow" pitchFamily="34" charset="0"/>
            </a:endParaRPr>
          </a:p>
          <a:p>
            <a:pPr lvl="1">
              <a:lnSpc>
                <a:spcPct val="100000"/>
              </a:lnSpc>
              <a:defRPr/>
            </a:pPr>
            <a:r>
              <a:rPr lang="en-US" sz="1600" b="1" dirty="0" smtClean="0">
                <a:effectLst/>
                <a:latin typeface="Arial Narrow" pitchFamily="34" charset="0"/>
              </a:rPr>
              <a:t>Executive Summary</a:t>
            </a:r>
          </a:p>
          <a:p>
            <a:pPr lvl="2">
              <a:lnSpc>
                <a:spcPct val="100000"/>
              </a:lnSpc>
              <a:defRPr/>
            </a:pPr>
            <a:r>
              <a:rPr lang="en-US" sz="1600" dirty="0">
                <a:latin typeface="Arial Narrow" pitchFamily="34" charset="0"/>
              </a:rPr>
              <a:t>The executive summary should briefly describe the proposed project, consistent with the evaluation criteria (see Section </a:t>
            </a:r>
            <a:r>
              <a:rPr lang="en-US" sz="1600" dirty="0" smtClean="0">
                <a:latin typeface="Arial Narrow" pitchFamily="34" charset="0"/>
              </a:rPr>
              <a:t>IV.2. </a:t>
            </a:r>
            <a:r>
              <a:rPr lang="en-US" sz="1600" dirty="0">
                <a:latin typeface="Arial Narrow" pitchFamily="34" charset="0"/>
              </a:rPr>
              <a:t>of </a:t>
            </a:r>
            <a:r>
              <a:rPr lang="en-US" sz="1600" dirty="0" smtClean="0">
                <a:latin typeface="Arial Narrow" pitchFamily="34" charset="0"/>
              </a:rPr>
              <a:t>the </a:t>
            </a:r>
            <a:r>
              <a:rPr lang="en-US" sz="1600" dirty="0">
                <a:latin typeface="Arial Narrow" pitchFamily="34" charset="0"/>
              </a:rPr>
              <a:t>FFO</a:t>
            </a:r>
            <a:r>
              <a:rPr lang="en-US" sz="1600" dirty="0" smtClean="0">
                <a:latin typeface="Arial Narrow" pitchFamily="34" charset="0"/>
              </a:rPr>
              <a:t>).</a:t>
            </a:r>
          </a:p>
          <a:p>
            <a:pPr lvl="1">
              <a:defRPr/>
            </a:pPr>
            <a:r>
              <a:rPr lang="en-US" sz="1600" b="1" dirty="0" smtClean="0">
                <a:effectLst/>
                <a:latin typeface="Arial Narrow" pitchFamily="34" charset="0"/>
              </a:rPr>
              <a:t>Project </a:t>
            </a:r>
            <a:r>
              <a:rPr lang="en-US" sz="1600" b="1" dirty="0">
                <a:effectLst/>
                <a:latin typeface="Arial Narrow" pitchFamily="34" charset="0"/>
              </a:rPr>
              <a:t>Narrative/Statement of </a:t>
            </a:r>
            <a:r>
              <a:rPr lang="en-US" sz="1600" b="1" dirty="0" smtClean="0">
                <a:effectLst/>
                <a:latin typeface="Arial Narrow" pitchFamily="34" charset="0"/>
              </a:rPr>
              <a:t>Work</a:t>
            </a:r>
          </a:p>
          <a:p>
            <a:pPr lvl="2">
              <a:lnSpc>
                <a:spcPct val="100000"/>
              </a:lnSpc>
              <a:defRPr/>
            </a:pPr>
            <a:r>
              <a:rPr lang="en-US" sz="1600" dirty="0">
                <a:latin typeface="Arial Narrow" pitchFamily="34" charset="0"/>
              </a:rPr>
              <a:t>A description of the proposed project, sufficient to permit evaluation of the proposal, in accordance with the evaluation criteria (see Section </a:t>
            </a:r>
            <a:r>
              <a:rPr lang="en-US" sz="1600" dirty="0" smtClean="0">
                <a:latin typeface="Arial Narrow" pitchFamily="34" charset="0"/>
              </a:rPr>
              <a:t>IV.2. </a:t>
            </a:r>
            <a:r>
              <a:rPr lang="en-US" sz="1600" dirty="0">
                <a:latin typeface="Arial Narrow" pitchFamily="34" charset="0"/>
              </a:rPr>
              <a:t>of </a:t>
            </a:r>
            <a:r>
              <a:rPr lang="en-US" sz="1600" dirty="0" smtClean="0">
                <a:latin typeface="Arial Narrow" pitchFamily="34" charset="0"/>
              </a:rPr>
              <a:t>the </a:t>
            </a:r>
            <a:r>
              <a:rPr lang="en-US" sz="1600" dirty="0">
                <a:latin typeface="Arial Narrow" pitchFamily="34" charset="0"/>
              </a:rPr>
              <a:t>FFO</a:t>
            </a:r>
            <a:r>
              <a:rPr lang="en-US" sz="1600" dirty="0" smtClean="0">
                <a:latin typeface="Arial Narrow" pitchFamily="34" charset="0"/>
              </a:rPr>
              <a:t>).</a:t>
            </a:r>
          </a:p>
          <a:p>
            <a:pPr lvl="1">
              <a:defRPr/>
            </a:pPr>
            <a:r>
              <a:rPr lang="en-US" sz="1600" b="1" dirty="0" smtClean="0">
                <a:effectLst/>
                <a:latin typeface="Arial Narrow" pitchFamily="34" charset="0"/>
              </a:rPr>
              <a:t>Qualifications</a:t>
            </a:r>
          </a:p>
          <a:p>
            <a:pPr lvl="2">
              <a:lnSpc>
                <a:spcPct val="100000"/>
              </a:lnSpc>
              <a:defRPr/>
            </a:pPr>
            <a:r>
              <a:rPr lang="en-US" sz="1600" dirty="0">
                <a:latin typeface="Arial Narrow" pitchFamily="34" charset="0"/>
              </a:rPr>
              <a:t>A description of the qualifications and proposed center operational or management activities of key personnel who will be assigned to work on the proposed project.</a:t>
            </a:r>
            <a:endParaRPr lang="en-US" sz="1600" dirty="0" smtClean="0">
              <a:effectLst/>
              <a:latin typeface="Arial Narrow" pitchFamily="34" charset="0"/>
            </a:endParaRPr>
          </a:p>
        </p:txBody>
      </p:sp>
      <p:sp>
        <p:nvSpPr>
          <p:cNvPr id="1536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2299E56-E593-4998-A5F9-160C7B134D8C}" type="slidenum">
              <a:rPr lang="en-US" sz="1800" smtClean="0"/>
              <a:pPr/>
              <a:t>20</a:t>
            </a:fld>
            <a:endParaRPr lang="en-US" sz="1800" dirty="0" smtClean="0"/>
          </a:p>
        </p:txBody>
      </p:sp>
    </p:spTree>
    <p:extLst>
      <p:ext uri="{BB962C8B-B14F-4D97-AF65-F5344CB8AC3E}">
        <p14:creationId xmlns:p14="http://schemas.microsoft.com/office/powerpoint/2010/main" val="37441459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85800" y="685800"/>
            <a:ext cx="6781800" cy="533400"/>
          </a:xfrm>
        </p:spPr>
        <p:txBody>
          <a:bodyPr/>
          <a:lstStyle/>
          <a:p>
            <a:r>
              <a:rPr lang="en-US" sz="2800" dirty="0" smtClean="0">
                <a:effectLst/>
                <a:latin typeface="Arial Narrow" pitchFamily="34" charset="0"/>
              </a:rPr>
              <a:t>Application Package Details (3):</a:t>
            </a:r>
          </a:p>
        </p:txBody>
      </p:sp>
      <p:sp>
        <p:nvSpPr>
          <p:cNvPr id="3" name="Content Placeholder 2"/>
          <p:cNvSpPr>
            <a:spLocks noGrp="1"/>
          </p:cNvSpPr>
          <p:nvPr>
            <p:ph idx="1"/>
          </p:nvPr>
        </p:nvSpPr>
        <p:spPr>
          <a:xfrm>
            <a:off x="751643" y="1371600"/>
            <a:ext cx="7584489" cy="5038078"/>
          </a:xfrm>
        </p:spPr>
        <p:txBody>
          <a:bodyPr wrap="square">
            <a:noAutofit/>
          </a:bodyPr>
          <a:lstStyle/>
          <a:p>
            <a:pPr>
              <a:defRPr/>
            </a:pPr>
            <a:r>
              <a:rPr lang="en-US" sz="1500" b="1" dirty="0">
                <a:latin typeface="Arial Narrow" pitchFamily="34" charset="0"/>
              </a:rPr>
              <a:t>Statement of </a:t>
            </a:r>
            <a:r>
              <a:rPr lang="en-US" sz="1500" b="1" dirty="0" smtClean="0">
                <a:latin typeface="Arial Narrow" pitchFamily="34" charset="0"/>
              </a:rPr>
              <a:t>Work</a:t>
            </a:r>
          </a:p>
          <a:p>
            <a:pPr lvl="2">
              <a:defRPr/>
            </a:pPr>
            <a:r>
              <a:rPr lang="en-US" sz="1400" dirty="0" smtClean="0">
                <a:latin typeface="Arial Narrow" pitchFamily="34" charset="0"/>
              </a:rPr>
              <a:t>The </a:t>
            </a:r>
            <a:r>
              <a:rPr lang="en-US" sz="1400" dirty="0">
                <a:latin typeface="Arial Narrow" pitchFamily="34" charset="0"/>
              </a:rPr>
              <a:t>statement of work should discuss the specific tasks to be carried out, including a schedule of measurable events and milestones</a:t>
            </a:r>
            <a:r>
              <a:rPr lang="en-US" sz="1400" dirty="0" smtClean="0">
                <a:latin typeface="Arial Narrow" pitchFamily="34" charset="0"/>
              </a:rPr>
              <a:t>.</a:t>
            </a:r>
          </a:p>
          <a:p>
            <a:pPr>
              <a:defRPr/>
            </a:pPr>
            <a:r>
              <a:rPr lang="en-US" sz="1500" b="1" dirty="0">
                <a:latin typeface="Arial Narrow" pitchFamily="34" charset="0"/>
              </a:rPr>
              <a:t>Integration </a:t>
            </a:r>
            <a:r>
              <a:rPr lang="en-US" sz="1500" b="1" dirty="0" smtClean="0">
                <a:latin typeface="Arial Narrow" pitchFamily="34" charset="0"/>
              </a:rPr>
              <a:t>Plans</a:t>
            </a:r>
          </a:p>
          <a:p>
            <a:pPr lvl="2">
              <a:defRPr/>
            </a:pPr>
            <a:r>
              <a:rPr lang="en-US" sz="1400" dirty="0" smtClean="0">
                <a:latin typeface="Arial Narrow" pitchFamily="34" charset="0"/>
              </a:rPr>
              <a:t>Include </a:t>
            </a:r>
            <a:r>
              <a:rPr lang="en-US" sz="1400" dirty="0">
                <a:latin typeface="Arial Narrow" pitchFamily="34" charset="0"/>
              </a:rPr>
              <a:t>plans for integration into the MEP national system and linkages to appropriate national resources</a:t>
            </a:r>
            <a:r>
              <a:rPr lang="en-US" sz="1400" dirty="0" smtClean="0">
                <a:latin typeface="Arial Narrow" pitchFamily="34" charset="0"/>
              </a:rPr>
              <a:t>.</a:t>
            </a:r>
          </a:p>
          <a:p>
            <a:pPr>
              <a:defRPr/>
            </a:pPr>
            <a:r>
              <a:rPr lang="en-US" sz="1500" b="1" dirty="0">
                <a:latin typeface="Arial Narrow" pitchFamily="34" charset="0"/>
              </a:rPr>
              <a:t>Past Performance (for existing or previous MEP center proposers </a:t>
            </a:r>
            <a:r>
              <a:rPr lang="en-US" sz="1500" b="1" dirty="0" smtClean="0">
                <a:latin typeface="Arial Narrow" pitchFamily="34" charset="0"/>
              </a:rPr>
              <a:t>only)</a:t>
            </a:r>
          </a:p>
          <a:p>
            <a:pPr lvl="2">
              <a:defRPr/>
            </a:pPr>
            <a:r>
              <a:rPr lang="en-US" sz="1400" dirty="0" smtClean="0">
                <a:latin typeface="Arial Narrow" pitchFamily="34" charset="0"/>
              </a:rPr>
              <a:t>Proposals </a:t>
            </a:r>
            <a:r>
              <a:rPr lang="en-US" sz="1400" dirty="0">
                <a:latin typeface="Arial Narrow" pitchFamily="34" charset="0"/>
              </a:rPr>
              <a:t>from existing or previous MEP centers or partners must provide specific information that addresses whether the proposer’s past performance with the program is indicative of expected performance under a possible new award and describing how and why performance is expected to be the same or different.</a:t>
            </a:r>
          </a:p>
          <a:p>
            <a:pPr>
              <a:defRPr/>
            </a:pPr>
            <a:r>
              <a:rPr lang="en-US" sz="1500" b="1" dirty="0" smtClean="0">
                <a:effectLst/>
                <a:latin typeface="Arial Narrow" pitchFamily="34" charset="0"/>
              </a:rPr>
              <a:t>Budget </a:t>
            </a:r>
            <a:r>
              <a:rPr lang="en-US" sz="1500" b="1" dirty="0">
                <a:effectLst/>
                <a:latin typeface="Arial Narrow" pitchFamily="34" charset="0"/>
              </a:rPr>
              <a:t>Narrative</a:t>
            </a:r>
          </a:p>
          <a:p>
            <a:pPr lvl="2">
              <a:defRPr/>
            </a:pPr>
            <a:r>
              <a:rPr lang="en-US" sz="1400" dirty="0">
                <a:latin typeface="Arial Narrow" pitchFamily="34" charset="0"/>
              </a:rPr>
              <a:t>There is no set format for the Budget Narrative; however, it should provide a detailed breakdown of each of the object class categories as reflected on the SF-424A. It should include:</a:t>
            </a:r>
          </a:p>
          <a:p>
            <a:pPr lvl="2">
              <a:defRPr/>
            </a:pPr>
            <a:r>
              <a:rPr lang="en-US" sz="1400" dirty="0">
                <a:latin typeface="Arial Narrow" pitchFamily="34" charset="0"/>
              </a:rPr>
              <a:t>(a) All expenses for year one (1) of operation and identify all sources of funds to pay these expenses.</a:t>
            </a:r>
          </a:p>
          <a:p>
            <a:pPr lvl="2">
              <a:defRPr/>
            </a:pPr>
            <a:r>
              <a:rPr lang="en-US" sz="1400" dirty="0">
                <a:latin typeface="Arial Narrow" pitchFamily="34" charset="0"/>
              </a:rPr>
              <a:t>(b) A budget outline for annual costs and sources of funds for potential years two (2) through five (5) at no more than </a:t>
            </a:r>
            <a:r>
              <a:rPr lang="en-US" sz="1400" dirty="0" smtClean="0">
                <a:latin typeface="Arial Narrow" pitchFamily="34" charset="0"/>
              </a:rPr>
              <a:t>$1,000,000 </a:t>
            </a:r>
            <a:r>
              <a:rPr lang="en-US" sz="1400" dirty="0">
                <a:latin typeface="Arial Narrow" pitchFamily="34" charset="0"/>
              </a:rPr>
              <a:t>per year in NIST support for an MEP center in </a:t>
            </a:r>
            <a:r>
              <a:rPr lang="en-US" sz="1400" dirty="0" smtClean="0">
                <a:latin typeface="Arial Narrow" pitchFamily="34" charset="0"/>
              </a:rPr>
              <a:t>Arizona, no more than $1,000,000 per year in NIST support for an MEP center in Maryland and </a:t>
            </a:r>
            <a:r>
              <a:rPr lang="en-US" sz="1400" dirty="0">
                <a:latin typeface="Arial Narrow" pitchFamily="34" charset="0"/>
              </a:rPr>
              <a:t>at no more than </a:t>
            </a:r>
            <a:r>
              <a:rPr lang="en-US" sz="1400" dirty="0" smtClean="0">
                <a:latin typeface="Arial Narrow" pitchFamily="34" charset="0"/>
              </a:rPr>
              <a:t>$1,000,000 </a:t>
            </a:r>
            <a:r>
              <a:rPr lang="en-US" sz="1400" dirty="0">
                <a:latin typeface="Arial Narrow" pitchFamily="34" charset="0"/>
              </a:rPr>
              <a:t>per year in NIST support for an MEP center in </a:t>
            </a:r>
            <a:r>
              <a:rPr lang="en-US" sz="1400" dirty="0" smtClean="0">
                <a:latin typeface="Arial Narrow" pitchFamily="34" charset="0"/>
              </a:rPr>
              <a:t>Rhode Island.</a:t>
            </a:r>
          </a:p>
          <a:p>
            <a:pPr lvl="1">
              <a:buFont typeface="Times" pitchFamily="18" charset="0"/>
              <a:buNone/>
              <a:defRPr/>
            </a:pPr>
            <a:endParaRPr lang="en-US" sz="1000" dirty="0" smtClean="0">
              <a:latin typeface="Arial Narrow" pitchFamily="34" charset="0"/>
            </a:endParaRPr>
          </a:p>
          <a:p>
            <a:pPr>
              <a:defRPr/>
            </a:pPr>
            <a:endParaRPr lang="en-US" sz="1000" dirty="0" smtClean="0">
              <a:latin typeface="Arial Narrow" pitchFamily="34" charset="0"/>
            </a:endParaRPr>
          </a:p>
          <a:p>
            <a:pPr>
              <a:defRPr/>
            </a:pPr>
            <a:endParaRPr lang="en-US" sz="1000" dirty="0" smtClean="0">
              <a:latin typeface="Arial Narrow" pitchFamily="34" charset="0"/>
            </a:endParaRPr>
          </a:p>
          <a:p>
            <a:pPr lvl="1">
              <a:defRPr/>
            </a:pPr>
            <a:endParaRPr lang="en-US" sz="1000" dirty="0" smtClean="0">
              <a:latin typeface="Arial Narrow" pitchFamily="34" charset="0"/>
            </a:endParaRPr>
          </a:p>
          <a:p>
            <a:pPr>
              <a:defRPr/>
            </a:pPr>
            <a:endParaRPr lang="en-US" sz="1000" dirty="0">
              <a:latin typeface="Arial Narrow" pitchFamily="34" charset="0"/>
            </a:endParaRPr>
          </a:p>
        </p:txBody>
      </p:sp>
      <p:sp>
        <p:nvSpPr>
          <p:cNvPr id="1638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3636F200-9280-483F-8EBC-C2E005F86199}" type="slidenum">
              <a:rPr lang="en-US" sz="1800" smtClean="0"/>
              <a:pPr/>
              <a:t>21</a:t>
            </a:fld>
            <a:endParaRPr lang="en-US" sz="1800" dirty="0" smtClean="0"/>
          </a:p>
        </p:txBody>
      </p:sp>
    </p:spTree>
    <p:extLst>
      <p:ext uri="{BB962C8B-B14F-4D97-AF65-F5344CB8AC3E}">
        <p14:creationId xmlns:p14="http://schemas.microsoft.com/office/powerpoint/2010/main" val="985508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3492" y="1491449"/>
            <a:ext cx="6948908" cy="4776186"/>
          </a:xfrm>
        </p:spPr>
        <p:txBody>
          <a:bodyPr>
            <a:normAutofit/>
          </a:bodyPr>
          <a:lstStyle/>
          <a:p>
            <a:pPr marL="285750" indent="-285750" algn="l">
              <a:lnSpc>
                <a:spcPct val="120000"/>
              </a:lnSpc>
              <a:buFont typeface="Arial" pitchFamily="34" charset="0"/>
              <a:buChar char="•"/>
              <a:defRPr/>
            </a:pPr>
            <a:r>
              <a:rPr lang="en-US" sz="1500" b="1" dirty="0">
                <a:solidFill>
                  <a:schemeClr val="tx1"/>
                </a:solidFill>
                <a:latin typeface="Arial Narrow" pitchFamily="34" charset="0"/>
              </a:rPr>
              <a:t>Letters of Commitment for Non-Federal Cost Sharing</a:t>
            </a:r>
          </a:p>
          <a:p>
            <a:pPr marL="742950" lvl="1" indent="-285750" algn="l">
              <a:lnSpc>
                <a:spcPct val="120000"/>
              </a:lnSpc>
              <a:buFont typeface="Calibri" pitchFamily="34" charset="0"/>
              <a:buChar char="—"/>
              <a:defRPr/>
            </a:pPr>
            <a:r>
              <a:rPr lang="en-US" sz="1500" dirty="0">
                <a:solidFill>
                  <a:schemeClr val="tx1"/>
                </a:solidFill>
                <a:latin typeface="Arial Narrow" pitchFamily="34" charset="0"/>
              </a:rPr>
              <a:t>Letters of commitment from all sources of the non-Federal cost sharing are required. Letters of commitment do not count toward the page </a:t>
            </a:r>
            <a:r>
              <a:rPr lang="en-US" sz="1500" dirty="0" smtClean="0">
                <a:solidFill>
                  <a:schemeClr val="tx1"/>
                </a:solidFill>
                <a:latin typeface="Arial Narrow" pitchFamily="34" charset="0"/>
              </a:rPr>
              <a:t>limit.</a:t>
            </a:r>
          </a:p>
          <a:p>
            <a:pPr marL="742950" lvl="1" indent="-285750" algn="l">
              <a:lnSpc>
                <a:spcPct val="120000"/>
              </a:lnSpc>
              <a:buFont typeface="Calibri" pitchFamily="34" charset="0"/>
              <a:buChar char="—"/>
              <a:defRPr/>
            </a:pPr>
            <a:r>
              <a:rPr lang="en-US" sz="1500" dirty="0" smtClean="0">
                <a:solidFill>
                  <a:schemeClr val="tx1"/>
                </a:solidFill>
                <a:latin typeface="Arial Narrow" pitchFamily="34" charset="0"/>
              </a:rPr>
              <a:t>General </a:t>
            </a:r>
            <a:r>
              <a:rPr lang="en-US" sz="1500" dirty="0">
                <a:solidFill>
                  <a:schemeClr val="tx1"/>
                </a:solidFill>
                <a:latin typeface="Arial Narrow" pitchFamily="34" charset="0"/>
              </a:rPr>
              <a:t>“letters of support” are not required and will be counted toward the page limit for the Technical Proposal if included in the proposal.</a:t>
            </a:r>
          </a:p>
          <a:p>
            <a:pPr marL="285750" indent="-285750" algn="l">
              <a:lnSpc>
                <a:spcPct val="120000"/>
              </a:lnSpc>
              <a:buFont typeface="Arial" pitchFamily="34" charset="0"/>
              <a:buChar char="•"/>
              <a:defRPr/>
            </a:pPr>
            <a:r>
              <a:rPr lang="en-US" sz="1500" b="1" dirty="0">
                <a:solidFill>
                  <a:schemeClr val="tx1"/>
                </a:solidFill>
                <a:latin typeface="Arial Narrow" pitchFamily="34" charset="0"/>
              </a:rPr>
              <a:t>Indirect Cost Rate Agreement</a:t>
            </a:r>
          </a:p>
          <a:p>
            <a:pPr marL="742950" lvl="1" indent="-285750" algn="l">
              <a:lnSpc>
                <a:spcPct val="120000"/>
              </a:lnSpc>
              <a:buFont typeface="Calibri" pitchFamily="34" charset="0"/>
              <a:buChar char="—"/>
              <a:defRPr/>
            </a:pPr>
            <a:r>
              <a:rPr lang="en-US" sz="1500" dirty="0">
                <a:solidFill>
                  <a:schemeClr val="tx1"/>
                </a:solidFill>
                <a:latin typeface="Arial Narrow" pitchFamily="34" charset="0"/>
              </a:rPr>
              <a:t> If indirect costs are included in the proposed budget, provide a copy of the approved negotiated agreement if this rate was negotiated with a cognizant Federal audit agency. If the rate was not established by a cognizant Federal audit agency, provide a statement to this effect. </a:t>
            </a:r>
            <a:endParaRPr lang="en-US" dirty="0">
              <a:latin typeface="Arial Narrow" pitchFamily="34" charset="0"/>
            </a:endParaRP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22</a:t>
            </a:fld>
            <a:endParaRPr lang="en-US" sz="1800" b="1" dirty="0">
              <a:solidFill>
                <a:schemeClr val="tx1"/>
              </a:solidFill>
              <a:latin typeface="Arial Narrow Bold" pitchFamily="34" charset="0"/>
            </a:endParaRPr>
          </a:p>
        </p:txBody>
      </p:sp>
      <p:sp>
        <p:nvSpPr>
          <p:cNvPr id="6" name="Title 1"/>
          <p:cNvSpPr>
            <a:spLocks noGrp="1"/>
          </p:cNvSpPr>
          <p:nvPr>
            <p:ph type="ctrTitle"/>
          </p:nvPr>
        </p:nvSpPr>
        <p:spPr>
          <a:xfrm>
            <a:off x="823492" y="594589"/>
            <a:ext cx="7530395" cy="737062"/>
          </a:xfrm>
        </p:spPr>
        <p:txBody>
          <a:bodyPr/>
          <a:lstStyle/>
          <a:p>
            <a:pPr algn="l"/>
            <a:r>
              <a:rPr lang="en-US" sz="2800" dirty="0" smtClean="0">
                <a:effectLst/>
                <a:latin typeface="Arial Narrow" pitchFamily="34" charset="0"/>
              </a:rPr>
              <a:t>Application Package Details (4):</a:t>
            </a:r>
          </a:p>
        </p:txBody>
      </p:sp>
    </p:spTree>
    <p:extLst>
      <p:ext uri="{BB962C8B-B14F-4D97-AF65-F5344CB8AC3E}">
        <p14:creationId xmlns:p14="http://schemas.microsoft.com/office/powerpoint/2010/main" val="42467713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7162800" cy="533400"/>
          </a:xfrm>
        </p:spPr>
        <p:txBody>
          <a:bodyPr/>
          <a:lstStyle/>
          <a:p>
            <a:r>
              <a:rPr lang="en-US" sz="2800" dirty="0" smtClean="0">
                <a:effectLst/>
                <a:latin typeface="Arial Narrow" pitchFamily="34" charset="0"/>
              </a:rPr>
              <a:t>Application Package Details (5):</a:t>
            </a:r>
          </a:p>
        </p:txBody>
      </p:sp>
      <p:sp>
        <p:nvSpPr>
          <p:cNvPr id="17411" name="Content Placeholder 2"/>
          <p:cNvSpPr>
            <a:spLocks noGrp="1"/>
          </p:cNvSpPr>
          <p:nvPr>
            <p:ph idx="1"/>
          </p:nvPr>
        </p:nvSpPr>
        <p:spPr>
          <a:xfrm>
            <a:off x="685800" y="1447800"/>
            <a:ext cx="7452360" cy="4876800"/>
          </a:xfrm>
        </p:spPr>
        <p:txBody>
          <a:bodyPr wrap="square">
            <a:normAutofit/>
          </a:bodyPr>
          <a:lstStyle/>
          <a:p>
            <a:pPr>
              <a:lnSpc>
                <a:spcPct val="100000"/>
              </a:lnSpc>
            </a:pPr>
            <a:r>
              <a:rPr lang="en-US" sz="1800" b="1" dirty="0" smtClean="0">
                <a:effectLst/>
                <a:latin typeface="Arial Narrow" pitchFamily="34" charset="0"/>
              </a:rPr>
              <a:t>Proposal Format:</a:t>
            </a:r>
          </a:p>
          <a:p>
            <a:pPr lvl="1">
              <a:lnSpc>
                <a:spcPct val="100000"/>
              </a:lnSpc>
            </a:pPr>
            <a:r>
              <a:rPr lang="en-US" sz="1600" dirty="0" smtClean="0">
                <a:effectLst/>
                <a:latin typeface="Arial Narrow" pitchFamily="34" charset="0"/>
              </a:rPr>
              <a:t>The proposal must not exceed 25 typewritten pages (double-sided/counts as 2 pages) in length for the basic proposal document</a:t>
            </a:r>
          </a:p>
          <a:p>
            <a:pPr lvl="3">
              <a:lnSpc>
                <a:spcPct val="100000"/>
              </a:lnSpc>
            </a:pPr>
            <a:r>
              <a:rPr lang="en-US" sz="1600" dirty="0" smtClean="0">
                <a:effectLst/>
                <a:latin typeface="Arial Narrow" pitchFamily="34" charset="0"/>
              </a:rPr>
              <a:t>The proposal must be responsive to the criteria outlined in the FFO.</a:t>
            </a:r>
          </a:p>
          <a:p>
            <a:pPr marL="1371600" lvl="3" indent="0">
              <a:lnSpc>
                <a:spcPct val="100000"/>
              </a:lnSpc>
              <a:buNone/>
            </a:pPr>
            <a:endParaRPr lang="en-US" sz="1600" dirty="0" smtClean="0">
              <a:effectLst/>
              <a:latin typeface="Arial Narrow" pitchFamily="34" charset="0"/>
            </a:endParaRPr>
          </a:p>
          <a:p>
            <a:pPr lvl="1">
              <a:lnSpc>
                <a:spcPct val="100000"/>
              </a:lnSpc>
            </a:pPr>
            <a:r>
              <a:rPr lang="en-US" sz="1600" dirty="0" smtClean="0">
                <a:effectLst/>
                <a:latin typeface="Arial Narrow" pitchFamily="34" charset="0"/>
              </a:rPr>
              <a:t>The proposal must contain both technical and cost information.  </a:t>
            </a:r>
          </a:p>
          <a:p>
            <a:pPr marL="457200" lvl="1" indent="0">
              <a:lnSpc>
                <a:spcPct val="100000"/>
              </a:lnSpc>
              <a:buNone/>
            </a:pPr>
            <a:endParaRPr lang="en-US" sz="1600" dirty="0" smtClean="0">
              <a:effectLst/>
              <a:latin typeface="Arial Narrow" pitchFamily="34" charset="0"/>
            </a:endParaRPr>
          </a:p>
          <a:p>
            <a:pPr lvl="1">
              <a:lnSpc>
                <a:spcPct val="100000"/>
              </a:lnSpc>
            </a:pPr>
            <a:r>
              <a:rPr lang="en-US" sz="1600" b="1" dirty="0" smtClean="0">
                <a:effectLst/>
                <a:latin typeface="Arial Narrow" pitchFamily="34" charset="0"/>
              </a:rPr>
              <a:t>The proposal page count </a:t>
            </a:r>
            <a:r>
              <a:rPr lang="en-US" sz="1600" b="1" u="sng" dirty="0" smtClean="0">
                <a:effectLst/>
                <a:latin typeface="Arial Narrow" pitchFamily="34" charset="0"/>
              </a:rPr>
              <a:t>includes</a:t>
            </a:r>
            <a:r>
              <a:rPr lang="en-US" sz="1600" dirty="0" smtClean="0">
                <a:effectLst/>
                <a:latin typeface="Arial Narrow" pitchFamily="34" charset="0"/>
              </a:rPr>
              <a:t>:</a:t>
            </a:r>
          </a:p>
          <a:p>
            <a:pPr lvl="2">
              <a:lnSpc>
                <a:spcPct val="100000"/>
              </a:lnSpc>
            </a:pPr>
            <a:r>
              <a:rPr lang="en-US" sz="1600" dirty="0" smtClean="0">
                <a:effectLst/>
                <a:latin typeface="Arial Narrow" pitchFamily="34" charset="0"/>
              </a:rPr>
              <a:t>Table of contents (if included), Technical Proposal with all required sections, resumes, figures, graphs, tables, images, and pictures.</a:t>
            </a:r>
          </a:p>
          <a:p>
            <a:pPr marL="914400" lvl="2" indent="0">
              <a:lnSpc>
                <a:spcPct val="100000"/>
              </a:lnSpc>
              <a:buNone/>
            </a:pPr>
            <a:endParaRPr lang="en-US" sz="1600" dirty="0" smtClean="0">
              <a:effectLst/>
              <a:latin typeface="Arial Narrow" pitchFamily="34" charset="0"/>
            </a:endParaRPr>
          </a:p>
          <a:p>
            <a:pPr lvl="1">
              <a:lnSpc>
                <a:spcPct val="100000"/>
              </a:lnSpc>
            </a:pPr>
            <a:r>
              <a:rPr lang="en-US" sz="1600" b="1" dirty="0" smtClean="0">
                <a:effectLst/>
                <a:latin typeface="Arial Narrow" pitchFamily="34" charset="0"/>
              </a:rPr>
              <a:t>The proposal page count </a:t>
            </a:r>
            <a:r>
              <a:rPr lang="en-US" sz="1600" b="1" u="sng" dirty="0" smtClean="0">
                <a:effectLst/>
                <a:latin typeface="Arial Narrow" pitchFamily="34" charset="0"/>
              </a:rPr>
              <a:t>does not  </a:t>
            </a:r>
            <a:r>
              <a:rPr lang="en-US" sz="1600" b="1" dirty="0" smtClean="0">
                <a:effectLst/>
                <a:latin typeface="Arial Narrow" pitchFamily="34" charset="0"/>
              </a:rPr>
              <a:t>include</a:t>
            </a:r>
            <a:r>
              <a:rPr lang="en-US" sz="1600" dirty="0" smtClean="0">
                <a:effectLst/>
                <a:latin typeface="Arial Narrow" pitchFamily="34" charset="0"/>
              </a:rPr>
              <a:t>:</a:t>
            </a:r>
          </a:p>
          <a:p>
            <a:pPr lvl="2">
              <a:lnSpc>
                <a:spcPct val="100000"/>
              </a:lnSpc>
            </a:pPr>
            <a:r>
              <a:rPr lang="en-US" sz="1600" dirty="0" smtClean="0">
                <a:effectLst/>
                <a:latin typeface="Arial Narrow" pitchFamily="34" charset="0"/>
              </a:rPr>
              <a:t>SF-424, Application for Federal Assistance; SF-424A, Budget Information – Non-Construction Programs; SF-424B, Assurances – Non-Construction Programs; SF-LLL, Disclosure of Lobbying Activities; CD-511, Certification Regarding Lobbying; Budget Narrative; and Indirect Cost Rate Agreement.</a:t>
            </a:r>
          </a:p>
          <a:p>
            <a:pPr lvl="1">
              <a:lnSpc>
                <a:spcPct val="100000"/>
              </a:lnSpc>
              <a:buFont typeface="Times" pitchFamily="18" charset="0"/>
              <a:buNone/>
            </a:pPr>
            <a:endParaRPr lang="en-US" sz="1600" dirty="0" smtClean="0">
              <a:effectLst/>
              <a:latin typeface="Arial Narrow" pitchFamily="34" charset="0"/>
            </a:endParaRPr>
          </a:p>
          <a:p>
            <a:pPr>
              <a:lnSpc>
                <a:spcPct val="100000"/>
              </a:lnSpc>
              <a:buFont typeface="Wingdings" pitchFamily="2" charset="2"/>
              <a:buNone/>
            </a:pPr>
            <a:endParaRPr lang="en-US" sz="2800" dirty="0" smtClean="0">
              <a:effectLst/>
              <a:latin typeface="Arial Narrow" pitchFamily="34" charset="0"/>
            </a:endParaRPr>
          </a:p>
        </p:txBody>
      </p:sp>
      <p:sp>
        <p:nvSpPr>
          <p:cNvPr id="1741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4054990-6990-46A0-B45D-B5A76AF6BCC4}" type="slidenum">
              <a:rPr lang="en-US" sz="1800" smtClean="0"/>
              <a:pPr/>
              <a:t>23</a:t>
            </a:fld>
            <a:endParaRPr lang="en-US" sz="1800" dirty="0" smtClean="0"/>
          </a:p>
        </p:txBody>
      </p:sp>
    </p:spTree>
    <p:extLst>
      <p:ext uri="{BB962C8B-B14F-4D97-AF65-F5344CB8AC3E}">
        <p14:creationId xmlns:p14="http://schemas.microsoft.com/office/powerpoint/2010/main" val="38107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94815"/>
            <a:ext cx="7772400" cy="355107"/>
          </a:xfrm>
        </p:spPr>
        <p:txBody>
          <a:bodyPr>
            <a:normAutofit fontScale="90000"/>
          </a:bodyPr>
          <a:lstStyle/>
          <a:p>
            <a:pPr>
              <a:defRPr/>
            </a:pPr>
            <a:r>
              <a:rPr lang="en-US" sz="2800" dirty="0" smtClean="0">
                <a:effectLst/>
                <a:latin typeface="Arial Narrow" pitchFamily="34" charset="0"/>
              </a:rPr>
              <a:t/>
            </a:r>
            <a:br>
              <a:rPr lang="en-US" sz="2800" dirty="0" smtClean="0">
                <a:effectLst/>
                <a:latin typeface="Arial Narrow" pitchFamily="34" charset="0"/>
              </a:rPr>
            </a:br>
            <a:r>
              <a:rPr lang="en-US" sz="2800" b="1" dirty="0">
                <a:latin typeface="Arial Narrow" pitchFamily="34" charset="0"/>
              </a:rPr>
              <a:t>Review Criteria:</a:t>
            </a:r>
            <a:r>
              <a:rPr lang="en-US" sz="2800" dirty="0" smtClean="0">
                <a:latin typeface="Arial Narrow" pitchFamily="34" charset="0"/>
              </a:rPr>
              <a:t/>
            </a:r>
            <a:br>
              <a:rPr lang="en-US" sz="2800" dirty="0" smtClean="0">
                <a:latin typeface="Arial Narrow" pitchFamily="34" charset="0"/>
              </a:rPr>
            </a:br>
            <a:endParaRPr lang="en-US" sz="1800" dirty="0">
              <a:effectLst/>
              <a:latin typeface="Arial Narrow" pitchFamily="34" charset="0"/>
            </a:endParaRPr>
          </a:p>
        </p:txBody>
      </p:sp>
      <p:sp>
        <p:nvSpPr>
          <p:cNvPr id="3" name="Content Placeholder 2"/>
          <p:cNvSpPr>
            <a:spLocks noGrp="1"/>
          </p:cNvSpPr>
          <p:nvPr>
            <p:ph idx="1"/>
          </p:nvPr>
        </p:nvSpPr>
        <p:spPr>
          <a:xfrm>
            <a:off x="685800" y="1295400"/>
            <a:ext cx="7467600" cy="5029200"/>
          </a:xfrm>
        </p:spPr>
        <p:txBody>
          <a:bodyPr wrap="square">
            <a:normAutofit fontScale="85000" lnSpcReduction="10000"/>
          </a:bodyPr>
          <a:lstStyle/>
          <a:p>
            <a:pPr marL="168275" indent="-168275">
              <a:lnSpc>
                <a:spcPct val="100000"/>
              </a:lnSpc>
              <a:defRPr/>
            </a:pPr>
            <a:r>
              <a:rPr lang="en-US" sz="1800" dirty="0" smtClean="0">
                <a:effectLst/>
                <a:latin typeface="Arial Narrow" pitchFamily="34" charset="0"/>
              </a:rPr>
              <a:t>The </a:t>
            </a:r>
            <a:r>
              <a:rPr lang="en-US" sz="1800" dirty="0">
                <a:effectLst/>
                <a:latin typeface="Arial Narrow" pitchFamily="34" charset="0"/>
              </a:rPr>
              <a:t>proposals will be evaluated based on the evaluation criteria described below, </a:t>
            </a:r>
            <a:r>
              <a:rPr lang="en-US" sz="1800" dirty="0" smtClean="0">
                <a:effectLst/>
                <a:latin typeface="Arial Narrow" pitchFamily="34" charset="0"/>
              </a:rPr>
              <a:t>which are </a:t>
            </a:r>
            <a:r>
              <a:rPr lang="en-US" sz="1800" dirty="0">
                <a:effectLst/>
                <a:latin typeface="Arial Narrow" pitchFamily="34" charset="0"/>
              </a:rPr>
              <a:t>assigned equal </a:t>
            </a:r>
            <a:r>
              <a:rPr lang="en-US" sz="1800" dirty="0" smtClean="0">
                <a:effectLst/>
                <a:latin typeface="Arial Narrow" pitchFamily="34" charset="0"/>
              </a:rPr>
              <a:t>weighting:</a:t>
            </a:r>
          </a:p>
          <a:p>
            <a:pPr marL="0" lvl="1" indent="0">
              <a:lnSpc>
                <a:spcPct val="100000"/>
              </a:lnSpc>
              <a:buFont typeface="Times" pitchFamily="18" charset="0"/>
              <a:buNone/>
              <a:defRPr/>
            </a:pPr>
            <a:endParaRPr lang="en-US" sz="1800" dirty="0" smtClean="0">
              <a:effectLst/>
              <a:latin typeface="Arial Narrow" pitchFamily="34" charset="0"/>
            </a:endParaRPr>
          </a:p>
          <a:p>
            <a:pPr marL="738188" lvl="1" indent="-457200">
              <a:lnSpc>
                <a:spcPct val="100000"/>
              </a:lnSpc>
              <a:buFont typeface="+mj-lt"/>
              <a:buAutoNum type="arabicPeriod"/>
              <a:defRPr/>
            </a:pPr>
            <a:r>
              <a:rPr lang="en-US" sz="1900" dirty="0">
                <a:latin typeface="Arial Narrow" pitchFamily="34" charset="0"/>
              </a:rPr>
              <a:t>Identification of Target Firms in Proposed Region</a:t>
            </a:r>
            <a:r>
              <a:rPr lang="en-US" sz="1900" dirty="0" smtClean="0">
                <a:latin typeface="Arial Narrow" pitchFamily="34" charset="0"/>
              </a:rPr>
              <a:t>.</a:t>
            </a:r>
          </a:p>
          <a:p>
            <a:pPr marL="1423988" lvl="3">
              <a:defRPr/>
            </a:pPr>
            <a:r>
              <a:rPr lang="en-US" sz="1900" dirty="0">
                <a:latin typeface="Arial Narrow" pitchFamily="34" charset="0"/>
              </a:rPr>
              <a:t>Market </a:t>
            </a:r>
            <a:r>
              <a:rPr lang="en-US" sz="1900" dirty="0" smtClean="0">
                <a:latin typeface="Arial Narrow" pitchFamily="34" charset="0"/>
              </a:rPr>
              <a:t>Analysis</a:t>
            </a:r>
          </a:p>
          <a:p>
            <a:pPr marL="1423988" lvl="3">
              <a:defRPr/>
            </a:pPr>
            <a:r>
              <a:rPr lang="en-US" sz="1900" dirty="0">
                <a:latin typeface="Arial Narrow" pitchFamily="34" charset="0"/>
              </a:rPr>
              <a:t>Geographical </a:t>
            </a:r>
            <a:r>
              <a:rPr lang="en-US" sz="1900" dirty="0" smtClean="0">
                <a:latin typeface="Arial Narrow" pitchFamily="34" charset="0"/>
              </a:rPr>
              <a:t>Location</a:t>
            </a:r>
          </a:p>
          <a:p>
            <a:pPr marL="795338" lvl="1" indent="-514350">
              <a:buFont typeface="+mj-lt"/>
              <a:buAutoNum type="arabicPeriod"/>
              <a:defRPr/>
            </a:pPr>
            <a:r>
              <a:rPr lang="en-US" sz="1900" dirty="0">
                <a:latin typeface="Arial Narrow" pitchFamily="34" charset="0"/>
              </a:rPr>
              <a:t>Technology Resources</a:t>
            </a:r>
          </a:p>
          <a:p>
            <a:pPr marL="795338" lvl="1" indent="-514350">
              <a:buFont typeface="+mj-lt"/>
              <a:buAutoNum type="arabicPeriod"/>
              <a:defRPr/>
            </a:pPr>
            <a:r>
              <a:rPr lang="en-US" sz="1900" dirty="0">
                <a:latin typeface="Arial Narrow" pitchFamily="34" charset="0"/>
              </a:rPr>
              <a:t>Technology Delivery </a:t>
            </a:r>
            <a:r>
              <a:rPr lang="en-US" sz="1900" dirty="0" smtClean="0">
                <a:latin typeface="Arial Narrow" pitchFamily="34" charset="0"/>
              </a:rPr>
              <a:t>Mechanisms</a:t>
            </a:r>
          </a:p>
          <a:p>
            <a:pPr marL="1428750" lvl="3" indent="-290513">
              <a:defRPr/>
            </a:pPr>
            <a:r>
              <a:rPr lang="en-US" sz="1900" dirty="0" smtClean="0">
                <a:latin typeface="Arial Narrow" pitchFamily="34" charset="0"/>
              </a:rPr>
              <a:t>Linkages</a:t>
            </a:r>
          </a:p>
          <a:p>
            <a:pPr marL="1428750" lvl="3" indent="-290513">
              <a:defRPr/>
            </a:pPr>
            <a:r>
              <a:rPr lang="en-US" sz="1900" dirty="0">
                <a:latin typeface="Arial Narrow" pitchFamily="34" charset="0"/>
              </a:rPr>
              <a:t>Program </a:t>
            </a:r>
            <a:r>
              <a:rPr lang="en-US" sz="1900" dirty="0" smtClean="0">
                <a:latin typeface="Arial Narrow" pitchFamily="34" charset="0"/>
              </a:rPr>
              <a:t>Leverage</a:t>
            </a:r>
          </a:p>
          <a:p>
            <a:pPr marL="795337" lvl="1" indent="-514350">
              <a:buFont typeface="+mj-lt"/>
              <a:buAutoNum type="arabicPeriod"/>
              <a:defRPr/>
            </a:pPr>
            <a:r>
              <a:rPr lang="en-US" sz="1900" dirty="0">
                <a:latin typeface="Arial Narrow" pitchFamily="34" charset="0"/>
              </a:rPr>
              <a:t>Management and Financial </a:t>
            </a:r>
            <a:r>
              <a:rPr lang="en-US" sz="1900" dirty="0" smtClean="0">
                <a:latin typeface="Arial Narrow" pitchFamily="34" charset="0"/>
              </a:rPr>
              <a:t>Plan</a:t>
            </a:r>
          </a:p>
          <a:p>
            <a:pPr marL="1481137" lvl="3" indent="-342900">
              <a:defRPr/>
            </a:pPr>
            <a:r>
              <a:rPr lang="en-US" sz="1900" dirty="0" smtClean="0">
                <a:latin typeface="Arial Narrow" pitchFamily="34" charset="0"/>
              </a:rPr>
              <a:t>Organizational Structure</a:t>
            </a:r>
          </a:p>
          <a:p>
            <a:pPr marL="1481137" lvl="3" indent="-342900">
              <a:defRPr/>
            </a:pPr>
            <a:r>
              <a:rPr lang="en-US" sz="1900" dirty="0" smtClean="0">
                <a:latin typeface="Arial Narrow" pitchFamily="34" charset="0"/>
              </a:rPr>
              <a:t>Program Management</a:t>
            </a:r>
          </a:p>
          <a:p>
            <a:pPr marL="1481137" lvl="3" indent="-342900">
              <a:defRPr/>
            </a:pPr>
            <a:r>
              <a:rPr lang="en-US" sz="1900" dirty="0" smtClean="0">
                <a:latin typeface="Arial Narrow" pitchFamily="34" charset="0"/>
              </a:rPr>
              <a:t>Internal Evaluation</a:t>
            </a:r>
          </a:p>
          <a:p>
            <a:pPr marL="1481137" lvl="3" indent="-342900">
              <a:defRPr/>
            </a:pPr>
            <a:r>
              <a:rPr lang="en-US" sz="1900" dirty="0" smtClean="0">
                <a:latin typeface="Arial Narrow" pitchFamily="34" charset="0"/>
              </a:rPr>
              <a:t>Plans for Financial Cost Share</a:t>
            </a:r>
          </a:p>
          <a:p>
            <a:pPr marL="1481137" lvl="3" indent="-342900">
              <a:defRPr/>
            </a:pPr>
            <a:r>
              <a:rPr lang="en-US" sz="1900" dirty="0" smtClean="0">
                <a:latin typeface="Arial Narrow" pitchFamily="34" charset="0"/>
              </a:rPr>
              <a:t>Budget</a:t>
            </a:r>
            <a:endParaRPr lang="en-US" sz="1900" dirty="0">
              <a:latin typeface="Arial Narrow" pitchFamily="34" charset="0"/>
            </a:endParaRPr>
          </a:p>
          <a:p>
            <a:pPr marL="749300" lvl="1" indent="-457200">
              <a:lnSpc>
                <a:spcPct val="100000"/>
              </a:lnSpc>
              <a:buFont typeface="Times" pitchFamily="18" charset="0"/>
              <a:buNone/>
              <a:defRPr/>
            </a:pPr>
            <a:r>
              <a:rPr lang="en-US" sz="1800" dirty="0" smtClean="0">
                <a:effectLst/>
                <a:latin typeface="Arial Narrow" pitchFamily="34" charset="0"/>
              </a:rPr>
              <a:t>	</a:t>
            </a:r>
          </a:p>
          <a:p>
            <a:pPr marL="571500" indent="-561975">
              <a:lnSpc>
                <a:spcPct val="100000"/>
              </a:lnSpc>
              <a:buFont typeface="Wingdings" pitchFamily="2" charset="2"/>
              <a:buNone/>
              <a:defRPr/>
            </a:pPr>
            <a:r>
              <a:rPr lang="en-US" sz="1400" b="1" dirty="0" smtClean="0">
                <a:effectLst/>
                <a:latin typeface="Arial Narrow" pitchFamily="34" charset="0"/>
              </a:rPr>
              <a:t>NOTE:	</a:t>
            </a:r>
            <a:r>
              <a:rPr lang="en-US" sz="1400" dirty="0" smtClean="0">
                <a:effectLst/>
                <a:latin typeface="Arial Narrow" pitchFamily="34" charset="0"/>
              </a:rPr>
              <a:t>Proposers </a:t>
            </a:r>
            <a:r>
              <a:rPr lang="en-US" sz="1400" dirty="0">
                <a:effectLst/>
                <a:latin typeface="Arial Narrow" pitchFamily="34" charset="0"/>
              </a:rPr>
              <a:t>may not submit replacement pages and/or missing documents once a proposal has been submitted. Any revisions must be made by submission of a new proposal that must be received by NIST by the submission deadline.</a:t>
            </a:r>
            <a:endParaRPr lang="en-US" sz="1400" dirty="0" smtClean="0">
              <a:effectLst/>
              <a:latin typeface="Arial Narrow" pitchFamily="34" charset="0"/>
            </a:endParaRPr>
          </a:p>
        </p:txBody>
      </p:sp>
      <p:sp>
        <p:nvSpPr>
          <p:cNvPr id="1843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19419C06-39ED-46A8-AE63-3BA27377F36C}" type="slidenum">
              <a:rPr lang="en-US" sz="1800" smtClean="0"/>
              <a:pPr/>
              <a:t>24</a:t>
            </a:fld>
            <a:endParaRPr lang="en-US" sz="1800" dirty="0" smtClean="0"/>
          </a:p>
        </p:txBody>
      </p:sp>
    </p:spTree>
    <p:extLst>
      <p:ext uri="{BB962C8B-B14F-4D97-AF65-F5344CB8AC3E}">
        <p14:creationId xmlns:p14="http://schemas.microsoft.com/office/powerpoint/2010/main" val="1498506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85800" y="685800"/>
            <a:ext cx="5715000" cy="533400"/>
          </a:xfrm>
        </p:spPr>
        <p:txBody>
          <a:bodyPr/>
          <a:lstStyle/>
          <a:p>
            <a:r>
              <a:rPr lang="en-US" sz="2800" dirty="0" smtClean="0">
                <a:effectLst/>
                <a:latin typeface="Arial Narrow" pitchFamily="34" charset="0"/>
              </a:rPr>
              <a:t>Selection Factors</a:t>
            </a:r>
          </a:p>
        </p:txBody>
      </p:sp>
      <p:sp>
        <p:nvSpPr>
          <p:cNvPr id="3" name="Content Placeholder 2"/>
          <p:cNvSpPr>
            <a:spLocks noGrp="1"/>
          </p:cNvSpPr>
          <p:nvPr>
            <p:ph idx="1"/>
          </p:nvPr>
        </p:nvSpPr>
        <p:spPr>
          <a:xfrm>
            <a:off x="685800" y="1447800"/>
            <a:ext cx="7467600" cy="4944122"/>
          </a:xfrm>
        </p:spPr>
        <p:txBody>
          <a:bodyPr wrap="square">
            <a:normAutofit/>
          </a:bodyPr>
          <a:lstStyle/>
          <a:p>
            <a:pPr>
              <a:lnSpc>
                <a:spcPct val="100000"/>
              </a:lnSpc>
              <a:spcAft>
                <a:spcPts val="1200"/>
              </a:spcAft>
              <a:defRPr/>
            </a:pPr>
            <a:r>
              <a:rPr lang="en-US" sz="1800" dirty="0">
                <a:effectLst/>
                <a:latin typeface="Arial Narrow" pitchFamily="34" charset="0"/>
              </a:rPr>
              <a:t>The Selecting Official shall select proposals for award based upon the rank order of the proposals, and may select a proposal out of rank based on one or more of the following selection factors</a:t>
            </a:r>
            <a:r>
              <a:rPr lang="en-US" sz="1800" dirty="0" smtClean="0">
                <a:effectLst/>
                <a:latin typeface="Arial Narrow" pitchFamily="34" charset="0"/>
              </a:rPr>
              <a:t>:</a:t>
            </a:r>
          </a:p>
          <a:p>
            <a:pPr lvl="1">
              <a:spcAft>
                <a:spcPts val="1200"/>
              </a:spcAft>
              <a:defRPr/>
            </a:pPr>
            <a:r>
              <a:rPr lang="en-US" sz="1400" dirty="0" smtClean="0">
                <a:effectLst/>
                <a:latin typeface="Arial Narrow" pitchFamily="34" charset="0"/>
              </a:rPr>
              <a:t>Availability of Federal funds.</a:t>
            </a:r>
          </a:p>
          <a:p>
            <a:pPr lvl="1">
              <a:defRPr/>
            </a:pPr>
            <a:r>
              <a:rPr lang="en-US" sz="1400" dirty="0">
                <a:latin typeface="Arial Narrow" pitchFamily="34" charset="0"/>
              </a:rPr>
              <a:t>The need to assure appropriate regional distribution</a:t>
            </a:r>
            <a:r>
              <a:rPr lang="en-US" sz="1400" dirty="0" smtClean="0">
                <a:latin typeface="Arial Narrow" pitchFamily="34" charset="0"/>
              </a:rPr>
              <a:t>.</a:t>
            </a:r>
          </a:p>
          <a:p>
            <a:pPr marL="457200" lvl="1" indent="0">
              <a:buNone/>
              <a:defRPr/>
            </a:pPr>
            <a:endParaRPr lang="en-US" sz="1400" dirty="0">
              <a:latin typeface="Arial Narrow" pitchFamily="34" charset="0"/>
            </a:endParaRPr>
          </a:p>
          <a:p>
            <a:pPr lvl="1">
              <a:defRPr/>
            </a:pPr>
            <a:r>
              <a:rPr lang="en-US" sz="1400" dirty="0" smtClean="0">
                <a:latin typeface="Arial Narrow" pitchFamily="34" charset="0"/>
              </a:rPr>
              <a:t>Whether </a:t>
            </a:r>
            <a:r>
              <a:rPr lang="en-US" sz="1400" dirty="0">
                <a:latin typeface="Arial Narrow" pitchFamily="34" charset="0"/>
              </a:rPr>
              <a:t>the project duplicates other projects funded by DoC or by other Federal agencies</a:t>
            </a:r>
            <a:r>
              <a:rPr lang="en-US" sz="1400" dirty="0" smtClean="0">
                <a:latin typeface="Arial Narrow" pitchFamily="34" charset="0"/>
              </a:rPr>
              <a:t>.</a:t>
            </a:r>
          </a:p>
          <a:p>
            <a:pPr marL="457200" lvl="1" indent="0">
              <a:buNone/>
              <a:defRPr/>
            </a:pPr>
            <a:endParaRPr lang="en-US" sz="1400" dirty="0">
              <a:latin typeface="Arial Narrow" pitchFamily="34" charset="0"/>
            </a:endParaRPr>
          </a:p>
          <a:p>
            <a:pPr lvl="1">
              <a:defRPr/>
            </a:pPr>
            <a:r>
              <a:rPr lang="en-US" sz="1400" dirty="0" smtClean="0">
                <a:latin typeface="Arial Narrow" pitchFamily="34" charset="0"/>
              </a:rPr>
              <a:t>Proposer’s </a:t>
            </a:r>
            <a:r>
              <a:rPr lang="en-US" sz="1400" dirty="0">
                <a:latin typeface="Arial Narrow" pitchFamily="34" charset="0"/>
              </a:rPr>
              <a:t>performance under current or previous Federal financial assistance awards. </a:t>
            </a:r>
            <a:endParaRPr lang="en-US" sz="1400" dirty="0" smtClean="0">
              <a:latin typeface="Arial Narrow" pitchFamily="34" charset="0"/>
            </a:endParaRPr>
          </a:p>
          <a:p>
            <a:pPr lvl="1">
              <a:defRPr/>
            </a:pPr>
            <a:endParaRPr lang="en-US" sz="1400" dirty="0">
              <a:latin typeface="Arial Narrow" pitchFamily="34" charset="0"/>
            </a:endParaRPr>
          </a:p>
          <a:p>
            <a:pPr>
              <a:defRPr/>
            </a:pPr>
            <a:r>
              <a:rPr lang="en-US" sz="1400" b="1" i="1" dirty="0" smtClean="0">
                <a:latin typeface="Arial Narrow" pitchFamily="34" charset="0"/>
              </a:rPr>
              <a:t>Note</a:t>
            </a:r>
            <a:r>
              <a:rPr lang="en-US" sz="1400" b="1" i="1" dirty="0">
                <a:latin typeface="Arial Narrow" pitchFamily="34" charset="0"/>
              </a:rPr>
              <a:t>: </a:t>
            </a:r>
            <a:r>
              <a:rPr lang="en-US" sz="1400" i="1" dirty="0">
                <a:latin typeface="Arial Narrow" pitchFamily="34" charset="0"/>
              </a:rPr>
              <a:t>Proposals from existing or previous MEP centers or partners must contain specific information that addresses whether the proposer’s past performance with the program is indicative of expected performance under a possible new award and describing how and why performance is expected to be the same or different.</a:t>
            </a:r>
          </a:p>
        </p:txBody>
      </p:sp>
      <p:sp>
        <p:nvSpPr>
          <p:cNvPr id="2560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DCE77A92-E558-4CF5-AEB7-C760B50D0A40}" type="slidenum">
              <a:rPr lang="en-US" sz="1800" smtClean="0"/>
              <a:pPr/>
              <a:t>25</a:t>
            </a:fld>
            <a:endParaRPr lang="en-US" sz="1800" dirty="0" smtClean="0"/>
          </a:p>
        </p:txBody>
      </p:sp>
    </p:spTree>
    <p:extLst>
      <p:ext uri="{BB962C8B-B14F-4D97-AF65-F5344CB8AC3E}">
        <p14:creationId xmlns:p14="http://schemas.microsoft.com/office/powerpoint/2010/main" val="108798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600"/>
            <a:ext cx="7403592" cy="4953000"/>
          </a:xfrm>
        </p:spPr>
        <p:txBody>
          <a:bodyPr wrap="square">
            <a:normAutofit/>
          </a:bodyPr>
          <a:lstStyle/>
          <a:p>
            <a:pPr>
              <a:spcBef>
                <a:spcPts val="600"/>
              </a:spcBef>
              <a:defRPr/>
            </a:pPr>
            <a:r>
              <a:rPr lang="en-US" sz="1800" b="1" dirty="0">
                <a:effectLst/>
                <a:latin typeface="Arial Narrow" pitchFamily="34" charset="0"/>
              </a:rPr>
              <a:t>Initial Administrative Review of </a:t>
            </a:r>
            <a:r>
              <a:rPr lang="en-US" sz="1800" b="1" dirty="0" smtClean="0">
                <a:effectLst/>
                <a:latin typeface="Arial Narrow" pitchFamily="34" charset="0"/>
              </a:rPr>
              <a:t>Proposals </a:t>
            </a:r>
          </a:p>
          <a:p>
            <a:pPr lvl="1">
              <a:spcBef>
                <a:spcPts val="600"/>
              </a:spcBef>
              <a:defRPr/>
            </a:pPr>
            <a:r>
              <a:rPr lang="en-US" sz="1400" dirty="0" smtClean="0">
                <a:effectLst/>
                <a:latin typeface="Arial Narrow" pitchFamily="34" charset="0"/>
              </a:rPr>
              <a:t>An </a:t>
            </a:r>
            <a:r>
              <a:rPr lang="en-US" sz="1400" dirty="0">
                <a:effectLst/>
                <a:latin typeface="Arial Narrow" pitchFamily="34" charset="0"/>
              </a:rPr>
              <a:t>initial review of timely received proposals will be conducted to determine eligibility, completeness, and responsiveness to </a:t>
            </a:r>
            <a:r>
              <a:rPr lang="en-US" sz="1400" dirty="0" smtClean="0">
                <a:effectLst/>
                <a:latin typeface="Arial Narrow" pitchFamily="34" charset="0"/>
              </a:rPr>
              <a:t>the </a:t>
            </a:r>
            <a:r>
              <a:rPr lang="en-US" sz="1400" dirty="0">
                <a:effectLst/>
                <a:latin typeface="Arial Narrow" pitchFamily="34" charset="0"/>
              </a:rPr>
              <a:t>FFO and the scope of the stated program objectives. Proposals determined to be ineligible, incomplete, and/or non-responsive may be eliminated from further review.</a:t>
            </a:r>
            <a:endParaRPr lang="en-US" sz="1400" dirty="0" smtClean="0">
              <a:latin typeface="Arial Narrow" pitchFamily="34" charset="0"/>
            </a:endParaRPr>
          </a:p>
          <a:p>
            <a:pPr>
              <a:spcBef>
                <a:spcPts val="600"/>
              </a:spcBef>
              <a:defRPr/>
            </a:pPr>
            <a:r>
              <a:rPr lang="en-US" sz="1800" b="1" dirty="0">
                <a:effectLst/>
                <a:latin typeface="Arial Narrow" pitchFamily="34" charset="0"/>
              </a:rPr>
              <a:t>Full Review of Eligible, Complete, and Responsive </a:t>
            </a:r>
            <a:r>
              <a:rPr lang="en-US" sz="1800" b="1" dirty="0" smtClean="0">
                <a:effectLst/>
                <a:latin typeface="Arial Narrow" pitchFamily="34" charset="0"/>
              </a:rPr>
              <a:t>Proposals</a:t>
            </a:r>
          </a:p>
          <a:p>
            <a:pPr lvl="1">
              <a:spcBef>
                <a:spcPts val="600"/>
              </a:spcBef>
              <a:defRPr/>
            </a:pPr>
            <a:r>
              <a:rPr lang="en-US" sz="1400" dirty="0" smtClean="0">
                <a:effectLst/>
                <a:latin typeface="Arial Narrow" pitchFamily="34" charset="0"/>
              </a:rPr>
              <a:t>Proposals </a:t>
            </a:r>
            <a:r>
              <a:rPr lang="en-US" sz="1400" dirty="0">
                <a:effectLst/>
                <a:latin typeface="Arial Narrow" pitchFamily="34" charset="0"/>
              </a:rPr>
              <a:t>that are determined to be eligible, complete, and responsive will proceed for full reviews in accordance with the </a:t>
            </a:r>
            <a:r>
              <a:rPr lang="en-US" sz="1400" dirty="0" smtClean="0">
                <a:effectLst/>
                <a:latin typeface="Arial Narrow" pitchFamily="34" charset="0"/>
              </a:rPr>
              <a:t>review </a:t>
            </a:r>
            <a:r>
              <a:rPr lang="en-US" sz="1400" dirty="0">
                <a:effectLst/>
                <a:latin typeface="Arial Narrow" pitchFamily="34" charset="0"/>
              </a:rPr>
              <a:t>and selection processes </a:t>
            </a:r>
            <a:r>
              <a:rPr lang="en-US" sz="1400" dirty="0" smtClean="0">
                <a:effectLst/>
                <a:latin typeface="Arial Narrow" pitchFamily="34" charset="0"/>
              </a:rPr>
              <a:t>below:</a:t>
            </a:r>
          </a:p>
          <a:p>
            <a:pPr lvl="2">
              <a:spcBef>
                <a:spcPts val="600"/>
              </a:spcBef>
              <a:defRPr/>
            </a:pPr>
            <a:r>
              <a:rPr lang="en-US" sz="1400" b="1" dirty="0" smtClean="0">
                <a:effectLst/>
                <a:latin typeface="Arial Narrow" pitchFamily="34" charset="0"/>
              </a:rPr>
              <a:t>Evaluation/Review </a:t>
            </a:r>
            <a:r>
              <a:rPr lang="en-US" sz="1400" b="1" dirty="0">
                <a:effectLst/>
                <a:latin typeface="Arial Narrow" pitchFamily="34" charset="0"/>
              </a:rPr>
              <a:t>and Ranking</a:t>
            </a:r>
            <a:r>
              <a:rPr lang="en-US" sz="1400" dirty="0">
                <a:effectLst/>
                <a:latin typeface="Arial Narrow" pitchFamily="34" charset="0"/>
              </a:rPr>
              <a:t>. NIST will appoint an evaluation panel, consisting of at least three technically qualified reviewers, to conduct independent and objective reviews and evaluations of each proposal based on the evaluation criteria (see Section V.1. of the FFO) and assign a numeric score for each proposal. If more than one non-Federal employee reviewer is used on the panel, the panel member reviewers may discuss the proposals with each other, but scores will be determined on an individual basis, not as a consensus. Based on the average of the panel member reviewers’ scores, a rank order will be prepared and provided to the Selecting Official for further consideration.</a:t>
            </a:r>
          </a:p>
          <a:p>
            <a:pPr marL="292100" lvl="1" indent="0">
              <a:spcBef>
                <a:spcPts val="600"/>
              </a:spcBef>
              <a:buFont typeface="Times" pitchFamily="18" charset="0"/>
              <a:buNone/>
              <a:defRPr/>
            </a:pPr>
            <a:endParaRPr lang="en-US" sz="1800" dirty="0" smtClean="0">
              <a:effectLst/>
              <a:latin typeface="Arial Narrow" pitchFamily="34" charset="0"/>
            </a:endParaRPr>
          </a:p>
        </p:txBody>
      </p:sp>
      <p:sp>
        <p:nvSpPr>
          <p:cNvPr id="2662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3787F2A-1E95-4ED5-B8FC-A670ACF711D4}" type="slidenum">
              <a:rPr lang="en-US" sz="1800" smtClean="0"/>
              <a:pPr/>
              <a:t>26</a:t>
            </a:fld>
            <a:endParaRPr lang="en-US" sz="1800" dirty="0" smtClean="0"/>
          </a:p>
        </p:txBody>
      </p:sp>
    </p:spTree>
    <p:extLst>
      <p:ext uri="{BB962C8B-B14F-4D97-AF65-F5344CB8AC3E}">
        <p14:creationId xmlns:p14="http://schemas.microsoft.com/office/powerpoint/2010/main" val="305667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09600"/>
            <a:ext cx="7543800" cy="609600"/>
          </a:xfrm>
        </p:spPr>
        <p:txBody>
          <a:bodyPr/>
          <a:lstStyle/>
          <a:p>
            <a:r>
              <a:rPr lang="en-US" sz="2800" dirty="0" smtClean="0">
                <a:effectLst/>
                <a:latin typeface="Arial Narrow" pitchFamily="34" charset="0"/>
              </a:rPr>
              <a:t>Review and Selection Process – 3 Phases</a:t>
            </a:r>
            <a:endParaRPr lang="en-US" sz="2000" dirty="0" smtClean="0">
              <a:effectLst/>
              <a:latin typeface="Arial Narrow" pitchFamily="34" charset="0"/>
            </a:endParaRPr>
          </a:p>
        </p:txBody>
      </p:sp>
      <p:sp>
        <p:nvSpPr>
          <p:cNvPr id="3" name="Content Placeholder 2"/>
          <p:cNvSpPr>
            <a:spLocks noGrp="1"/>
          </p:cNvSpPr>
          <p:nvPr>
            <p:ph idx="1"/>
          </p:nvPr>
        </p:nvSpPr>
        <p:spPr>
          <a:xfrm>
            <a:off x="762000" y="1371599"/>
            <a:ext cx="7130249" cy="4993689"/>
          </a:xfrm>
        </p:spPr>
        <p:txBody>
          <a:bodyPr wrap="square"/>
          <a:lstStyle/>
          <a:p>
            <a:pPr marL="520700" lvl="1" indent="-239713">
              <a:lnSpc>
                <a:spcPct val="100000"/>
              </a:lnSpc>
              <a:spcBef>
                <a:spcPts val="600"/>
              </a:spcBef>
              <a:defRPr/>
            </a:pPr>
            <a:r>
              <a:rPr lang="en-US" sz="1800" b="1" dirty="0">
                <a:latin typeface="Arial Narrow" pitchFamily="34" charset="0"/>
              </a:rPr>
              <a:t>Site </a:t>
            </a:r>
            <a:r>
              <a:rPr lang="en-US" sz="1800" b="1" dirty="0" smtClean="0">
                <a:latin typeface="Arial Narrow" pitchFamily="34" charset="0"/>
              </a:rPr>
              <a:t>Visits</a:t>
            </a:r>
          </a:p>
          <a:p>
            <a:pPr marL="920750" lvl="2" indent="-239713">
              <a:spcBef>
                <a:spcPts val="600"/>
              </a:spcBef>
              <a:defRPr/>
            </a:pPr>
            <a:r>
              <a:rPr lang="en-US" sz="1400" dirty="0" smtClean="0">
                <a:latin typeface="Arial Narrow" pitchFamily="34" charset="0"/>
              </a:rPr>
              <a:t>Site </a:t>
            </a:r>
            <a:r>
              <a:rPr lang="en-US" sz="1400" dirty="0">
                <a:latin typeface="Arial Narrow" pitchFamily="34" charset="0"/>
              </a:rPr>
              <a:t>visits may be required to make full evaluation of a proposal that has been determined to be a finalist. If site visits are deemed necessary, all finalists will receive site visits conducted by the same evaluation panel reviewers referenced in the preceding paragraph. </a:t>
            </a:r>
            <a:endParaRPr lang="en-US" sz="1400" dirty="0" smtClean="0">
              <a:latin typeface="Arial Narrow" pitchFamily="34" charset="0"/>
            </a:endParaRPr>
          </a:p>
          <a:p>
            <a:pPr marL="520700" lvl="1" indent="-239713">
              <a:spcBef>
                <a:spcPts val="600"/>
              </a:spcBef>
              <a:defRPr/>
            </a:pPr>
            <a:r>
              <a:rPr lang="en-US" sz="1800" b="1" dirty="0" smtClean="0">
                <a:effectLst/>
                <a:latin typeface="Arial Narrow" pitchFamily="34" charset="0"/>
              </a:rPr>
              <a:t>Ranking and Selection</a:t>
            </a:r>
          </a:p>
          <a:p>
            <a:pPr marL="920750" lvl="2" indent="-239713">
              <a:spcBef>
                <a:spcPts val="600"/>
              </a:spcBef>
              <a:defRPr/>
            </a:pPr>
            <a:r>
              <a:rPr lang="en-US" sz="1400" dirty="0" smtClean="0">
                <a:effectLst/>
                <a:latin typeface="Arial Narrow" pitchFamily="34" charset="0"/>
              </a:rPr>
              <a:t>The </a:t>
            </a:r>
            <a:r>
              <a:rPr lang="en-US" sz="1400" dirty="0">
                <a:effectLst/>
                <a:latin typeface="Arial Narrow" pitchFamily="34" charset="0"/>
              </a:rPr>
              <a:t>Selecting Official, who is the Director of the NIST MEP Program, will then select funding recipients based upon the rank order and the selection factors (see Section V.2. of </a:t>
            </a:r>
            <a:r>
              <a:rPr lang="en-US" sz="1400" dirty="0" smtClean="0">
                <a:effectLst/>
                <a:latin typeface="Arial Narrow" pitchFamily="34" charset="0"/>
              </a:rPr>
              <a:t>the </a:t>
            </a:r>
            <a:r>
              <a:rPr lang="en-US" sz="1400" dirty="0">
                <a:effectLst/>
                <a:latin typeface="Arial Narrow" pitchFamily="34" charset="0"/>
              </a:rPr>
              <a:t>FFO).</a:t>
            </a:r>
            <a:endParaRPr lang="en-US" sz="2000" dirty="0" smtClean="0">
              <a:latin typeface="Arial Narrow" pitchFamily="34" charset="0"/>
            </a:endParaRPr>
          </a:p>
        </p:txBody>
      </p:sp>
      <p:sp>
        <p:nvSpPr>
          <p:cNvPr id="2765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E5256C87-045E-4F88-9A0A-8757FE24E32F}" type="slidenum">
              <a:rPr lang="en-US" sz="1800" smtClean="0"/>
              <a:pPr/>
              <a:t>27</a:t>
            </a:fld>
            <a:endParaRPr lang="en-US" sz="1800" dirty="0" smtClean="0"/>
          </a:p>
        </p:txBody>
      </p:sp>
    </p:spTree>
    <p:extLst>
      <p:ext uri="{BB962C8B-B14F-4D97-AF65-F5344CB8AC3E}">
        <p14:creationId xmlns:p14="http://schemas.microsoft.com/office/powerpoint/2010/main" val="2668671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685800"/>
            <a:ext cx="6477000" cy="533400"/>
          </a:xfrm>
        </p:spPr>
        <p:txBody>
          <a:bodyPr/>
          <a:lstStyle/>
          <a:p>
            <a:r>
              <a:rPr lang="en-US" sz="2800" dirty="0" smtClean="0">
                <a:effectLst/>
                <a:latin typeface="Arial Narrow" pitchFamily="34" charset="0"/>
              </a:rPr>
              <a:t>Award Administration Information</a:t>
            </a:r>
          </a:p>
        </p:txBody>
      </p:sp>
      <p:sp>
        <p:nvSpPr>
          <p:cNvPr id="28675" name="Content Placeholder 2"/>
          <p:cNvSpPr>
            <a:spLocks noGrp="1"/>
          </p:cNvSpPr>
          <p:nvPr>
            <p:ph idx="1"/>
          </p:nvPr>
        </p:nvSpPr>
        <p:spPr>
          <a:xfrm>
            <a:off x="685799" y="1447800"/>
            <a:ext cx="7570433" cy="4899734"/>
          </a:xfrm>
        </p:spPr>
        <p:txBody>
          <a:bodyPr wrap="square">
            <a:normAutofit lnSpcReduction="10000"/>
          </a:bodyPr>
          <a:lstStyle/>
          <a:p>
            <a:pPr>
              <a:lnSpc>
                <a:spcPct val="100000"/>
              </a:lnSpc>
              <a:spcBef>
                <a:spcPts val="600"/>
              </a:spcBef>
            </a:pPr>
            <a:r>
              <a:rPr lang="en-US" sz="2000" b="1" dirty="0" smtClean="0">
                <a:effectLst/>
                <a:latin typeface="Arial Narrow" pitchFamily="34" charset="0"/>
              </a:rPr>
              <a:t>Anticipated Announcement and Award date   </a:t>
            </a:r>
          </a:p>
          <a:p>
            <a:pPr lvl="1">
              <a:lnSpc>
                <a:spcPct val="100000"/>
              </a:lnSpc>
              <a:spcBef>
                <a:spcPts val="600"/>
              </a:spcBef>
            </a:pPr>
            <a:r>
              <a:rPr lang="en-US" sz="1600" dirty="0">
                <a:latin typeface="Arial Narrow" pitchFamily="34" charset="0"/>
              </a:rPr>
              <a:t>Review, selection, and award processing is expected to be completed in </a:t>
            </a:r>
            <a:r>
              <a:rPr lang="en-US" sz="1600" dirty="0" smtClean="0">
                <a:latin typeface="Arial Narrow" pitchFamily="34" charset="0"/>
              </a:rPr>
              <a:t>September </a:t>
            </a:r>
            <a:r>
              <a:rPr lang="en-US" sz="1600" dirty="0">
                <a:latin typeface="Arial Narrow" pitchFamily="34" charset="0"/>
              </a:rPr>
              <a:t>2012. </a:t>
            </a:r>
            <a:endParaRPr lang="en-US" sz="1600" dirty="0" smtClean="0">
              <a:latin typeface="Arial Narrow" pitchFamily="34" charset="0"/>
            </a:endParaRPr>
          </a:p>
          <a:p>
            <a:pPr lvl="1">
              <a:lnSpc>
                <a:spcPct val="100000"/>
              </a:lnSpc>
              <a:spcBef>
                <a:spcPts val="600"/>
              </a:spcBef>
            </a:pPr>
            <a:r>
              <a:rPr lang="en-US" sz="1600" dirty="0" smtClean="0">
                <a:latin typeface="Arial Narrow" pitchFamily="34" charset="0"/>
              </a:rPr>
              <a:t>The </a:t>
            </a:r>
            <a:r>
              <a:rPr lang="en-US" sz="1600" dirty="0">
                <a:latin typeface="Arial Narrow" pitchFamily="34" charset="0"/>
              </a:rPr>
              <a:t>earliest anticipated start date for awards made under this FFO is expected to be </a:t>
            </a:r>
            <a:r>
              <a:rPr lang="en-US" sz="1600" dirty="0" smtClean="0">
                <a:latin typeface="Arial Narrow" pitchFamily="34" charset="0"/>
              </a:rPr>
              <a:t>October </a:t>
            </a:r>
            <a:r>
              <a:rPr lang="en-US" sz="1600" dirty="0">
                <a:latin typeface="Arial Narrow" pitchFamily="34" charset="0"/>
              </a:rPr>
              <a:t>1, 2012</a:t>
            </a:r>
            <a:r>
              <a:rPr lang="en-US" sz="1600" dirty="0" smtClean="0">
                <a:latin typeface="Arial Narrow" pitchFamily="34" charset="0"/>
              </a:rPr>
              <a:t>.</a:t>
            </a:r>
          </a:p>
          <a:p>
            <a:pPr>
              <a:spcBef>
                <a:spcPts val="600"/>
              </a:spcBef>
            </a:pPr>
            <a:r>
              <a:rPr lang="en-US" sz="1900" b="1" dirty="0" smtClean="0">
                <a:effectLst/>
                <a:latin typeface="Arial Narrow" pitchFamily="34" charset="0"/>
              </a:rPr>
              <a:t>Award Notices</a:t>
            </a:r>
          </a:p>
          <a:p>
            <a:pPr lvl="1">
              <a:spcBef>
                <a:spcPts val="600"/>
              </a:spcBef>
            </a:pPr>
            <a:r>
              <a:rPr lang="en-US" sz="1700" dirty="0" smtClean="0">
                <a:effectLst/>
                <a:latin typeface="Arial Narrow" pitchFamily="34" charset="0"/>
              </a:rPr>
              <a:t>Each successful finalist will receive a cooperative agreement award document from the NIST Grants Officer</a:t>
            </a:r>
          </a:p>
          <a:p>
            <a:pPr>
              <a:lnSpc>
                <a:spcPct val="100000"/>
              </a:lnSpc>
              <a:spcBef>
                <a:spcPts val="600"/>
              </a:spcBef>
            </a:pPr>
            <a:r>
              <a:rPr lang="en-US" sz="1900" b="1" dirty="0">
                <a:latin typeface="Arial Narrow" pitchFamily="34" charset="0"/>
              </a:rPr>
              <a:t>Employer/Taxpayer Identification Number (EIN/TIN), Dun and Bradstreet Data Universal Numbering System (DUNS), and Central Contractor Registration (CCR</a:t>
            </a:r>
            <a:r>
              <a:rPr lang="en-US" sz="1900" b="1" dirty="0" smtClean="0">
                <a:latin typeface="Arial Narrow" pitchFamily="34" charset="0"/>
              </a:rPr>
              <a:t>)</a:t>
            </a:r>
          </a:p>
          <a:p>
            <a:pPr lvl="1">
              <a:spcBef>
                <a:spcPts val="600"/>
              </a:spcBef>
            </a:pPr>
            <a:r>
              <a:rPr lang="en-US" sz="1700" dirty="0">
                <a:latin typeface="Arial Narrow" pitchFamily="34" charset="0"/>
              </a:rPr>
              <a:t>All proposers for Federal financial assistance are required to obtain a universal identifier in the form of DUNS number and maintain a current registration in the CCR database.</a:t>
            </a:r>
          </a:p>
          <a:p>
            <a:pPr>
              <a:lnSpc>
                <a:spcPct val="100000"/>
              </a:lnSpc>
              <a:spcBef>
                <a:spcPts val="600"/>
              </a:spcBef>
            </a:pPr>
            <a:r>
              <a:rPr lang="en-US" sz="1900" b="1" dirty="0" smtClean="0">
                <a:effectLst/>
                <a:latin typeface="Arial Narrow" pitchFamily="34" charset="0"/>
              </a:rPr>
              <a:t>Funding Availability and Limitation of Liability </a:t>
            </a:r>
          </a:p>
          <a:p>
            <a:pPr lvl="1">
              <a:spcBef>
                <a:spcPts val="600"/>
              </a:spcBef>
            </a:pPr>
            <a:r>
              <a:rPr lang="en-US" sz="1700" dirty="0" smtClean="0">
                <a:effectLst/>
                <a:latin typeface="Arial Narrow" pitchFamily="34" charset="0"/>
              </a:rPr>
              <a:t>The funding periods and funding amounts reference in this notice and request for proposals are subject to the availability of funds and DOC and NIST priorities  at the time of award </a:t>
            </a:r>
            <a:endParaRPr lang="en-US" sz="1700" b="1" dirty="0" smtClean="0">
              <a:effectLst/>
              <a:latin typeface="Arial Narrow" pitchFamily="34" charset="0"/>
            </a:endParaRPr>
          </a:p>
          <a:p>
            <a:endParaRPr lang="en-US" sz="2000" dirty="0" smtClean="0">
              <a:effectLst/>
              <a:latin typeface="Arial Narrow" pitchFamily="34" charset="0"/>
            </a:endParaRPr>
          </a:p>
          <a:p>
            <a:endParaRPr lang="en-US" sz="2000" dirty="0" smtClean="0">
              <a:effectLst/>
              <a:latin typeface="Arial Narrow" pitchFamily="34" charset="0"/>
            </a:endParaRPr>
          </a:p>
        </p:txBody>
      </p:sp>
      <p:sp>
        <p:nvSpPr>
          <p:cNvPr id="2867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7DB574DA-5A7F-44D4-B892-765574AF1986}" type="slidenum">
              <a:rPr lang="en-US" sz="1800" smtClean="0"/>
              <a:pPr/>
              <a:t>28</a:t>
            </a:fld>
            <a:endParaRPr lang="en-US" sz="1800" dirty="0" smtClean="0"/>
          </a:p>
        </p:txBody>
      </p:sp>
    </p:spTree>
    <p:extLst>
      <p:ext uri="{BB962C8B-B14F-4D97-AF65-F5344CB8AC3E}">
        <p14:creationId xmlns:p14="http://schemas.microsoft.com/office/powerpoint/2010/main" val="3819489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493" y="674484"/>
            <a:ext cx="6882324" cy="657163"/>
          </a:xfrm>
        </p:spPr>
        <p:txBody>
          <a:bodyPr/>
          <a:lstStyle/>
          <a:p>
            <a:pPr algn="l"/>
            <a:r>
              <a:rPr lang="en-US" sz="2800" dirty="0">
                <a:solidFill>
                  <a:prstClr val="black"/>
                </a:solidFill>
                <a:latin typeface="Arial Narrow" pitchFamily="34" charset="0"/>
              </a:rPr>
              <a:t>Award Administration </a:t>
            </a:r>
            <a:r>
              <a:rPr lang="en-US" sz="2800" dirty="0" smtClean="0">
                <a:solidFill>
                  <a:prstClr val="black"/>
                </a:solidFill>
                <a:latin typeface="Arial Narrow" pitchFamily="34" charset="0"/>
              </a:rPr>
              <a:t>Information (2)</a:t>
            </a:r>
            <a:endParaRPr lang="en-US" dirty="0">
              <a:latin typeface="Arial Narrow" pitchFamily="34" charset="0"/>
            </a:endParaRPr>
          </a:p>
        </p:txBody>
      </p:sp>
      <p:sp>
        <p:nvSpPr>
          <p:cNvPr id="3" name="Subtitle 2"/>
          <p:cNvSpPr>
            <a:spLocks noGrp="1"/>
          </p:cNvSpPr>
          <p:nvPr>
            <p:ph type="subTitle" idx="1"/>
          </p:nvPr>
        </p:nvSpPr>
        <p:spPr>
          <a:xfrm>
            <a:off x="823492" y="1569129"/>
            <a:ext cx="7272943" cy="4760650"/>
          </a:xfrm>
        </p:spPr>
        <p:txBody>
          <a:bodyPr>
            <a:noAutofit/>
          </a:bodyPr>
          <a:lstStyle/>
          <a:p>
            <a:pPr marL="342900" lvl="0" indent="-342900" algn="l">
              <a:spcBef>
                <a:spcPts val="600"/>
              </a:spcBef>
              <a:buFont typeface="Arial"/>
              <a:buChar char="•"/>
            </a:pPr>
            <a:r>
              <a:rPr lang="en-US" sz="1800" b="1" dirty="0">
                <a:solidFill>
                  <a:prstClr val="black"/>
                </a:solidFill>
                <a:latin typeface="Arial Narrow" pitchFamily="34" charset="0"/>
              </a:rPr>
              <a:t>Award </a:t>
            </a:r>
            <a:r>
              <a:rPr lang="en-US" sz="1800" b="1" dirty="0" smtClean="0">
                <a:solidFill>
                  <a:prstClr val="black"/>
                </a:solidFill>
                <a:latin typeface="Arial Narrow" pitchFamily="34" charset="0"/>
              </a:rPr>
              <a:t>Implementation</a:t>
            </a:r>
          </a:p>
          <a:p>
            <a:pPr marL="800100" lvl="1" indent="-342900" algn="l">
              <a:spcBef>
                <a:spcPts val="600"/>
              </a:spcBef>
              <a:buFont typeface="Calibri" pitchFamily="34" charset="0"/>
              <a:buChar char="—"/>
            </a:pPr>
            <a:r>
              <a:rPr lang="en-US" sz="1600" dirty="0">
                <a:solidFill>
                  <a:prstClr val="black"/>
                </a:solidFill>
                <a:latin typeface="Arial Narrow" pitchFamily="34" charset="0"/>
              </a:rPr>
              <a:t>Given the partnership nature of MEP Centers, and to clarify and support the project activities and budget, including cost sharing, NIST may ask recipients to provide copies of sub-tier agreements, including subawards and contracts over $100,000</a:t>
            </a:r>
            <a:r>
              <a:rPr lang="en-US" sz="1600" dirty="0" smtClean="0">
                <a:solidFill>
                  <a:prstClr val="black"/>
                </a:solidFill>
                <a:latin typeface="Arial Narrow" pitchFamily="34" charset="0"/>
              </a:rPr>
              <a:t>.</a:t>
            </a:r>
          </a:p>
          <a:p>
            <a:pPr marL="800100" lvl="1" indent="-342900" algn="l">
              <a:spcBef>
                <a:spcPts val="600"/>
              </a:spcBef>
              <a:buFont typeface="Calibri" pitchFamily="34" charset="0"/>
              <a:buChar char="—"/>
            </a:pPr>
            <a:r>
              <a:rPr lang="en-US" sz="1600" dirty="0">
                <a:solidFill>
                  <a:schemeClr val="tx1"/>
                </a:solidFill>
                <a:latin typeface="Arial Narrow" pitchFamily="34" charset="0"/>
              </a:rPr>
              <a:t>In addition, to better understand and implement the national manufacturing extension network and partnership, NIST may ask recipients to provide an Operating Plan and Budget showing manufacturing extension service activity and costs in which the Center is engaged outside the Federal share and cost share for the project.</a:t>
            </a: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schemeClr val="tx1"/>
                </a:solidFill>
                <a:latin typeface="Arial Narrow Bold" pitchFamily="34" charset="0"/>
              </a:rPr>
              <a:pPr/>
              <a:t>29</a:t>
            </a:fld>
            <a:endParaRPr lang="en-US" sz="1800" b="1" dirty="0">
              <a:solidFill>
                <a:schemeClr val="tx1"/>
              </a:solidFill>
              <a:latin typeface="Arial Narrow Bold" pitchFamily="34" charset="0"/>
            </a:endParaRPr>
          </a:p>
        </p:txBody>
      </p:sp>
    </p:spTree>
    <p:extLst>
      <p:ext uri="{BB962C8B-B14F-4D97-AF65-F5344CB8AC3E}">
        <p14:creationId xmlns:p14="http://schemas.microsoft.com/office/powerpoint/2010/main" val="363036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1312" y="685800"/>
            <a:ext cx="5715000" cy="533400"/>
          </a:xfrm>
        </p:spPr>
        <p:txBody>
          <a:bodyPr/>
          <a:lstStyle/>
          <a:p>
            <a:r>
              <a:rPr lang="en-US" sz="2800" dirty="0" smtClean="0">
                <a:effectLst/>
                <a:latin typeface="Arial Narrow" pitchFamily="34" charset="0"/>
              </a:rPr>
              <a:t>Information Webinar Agenda</a:t>
            </a:r>
          </a:p>
        </p:txBody>
      </p:sp>
      <p:sp>
        <p:nvSpPr>
          <p:cNvPr id="3" name="Content Placeholder 2"/>
          <p:cNvSpPr>
            <a:spLocks noGrp="1"/>
          </p:cNvSpPr>
          <p:nvPr>
            <p:ph idx="1"/>
          </p:nvPr>
        </p:nvSpPr>
        <p:spPr>
          <a:xfrm>
            <a:off x="792336" y="1676400"/>
            <a:ext cx="7206449" cy="4495800"/>
          </a:xfrm>
        </p:spPr>
        <p:txBody>
          <a:bodyPr/>
          <a:lstStyle/>
          <a:p>
            <a:pPr>
              <a:defRPr/>
            </a:pPr>
            <a:r>
              <a:rPr lang="en-US" sz="2000" dirty="0" smtClean="0">
                <a:effectLst/>
                <a:latin typeface="Arial Narrow" pitchFamily="34" charset="0"/>
              </a:rPr>
              <a:t>Funding Opportunity Overview</a:t>
            </a:r>
          </a:p>
          <a:p>
            <a:pPr>
              <a:defRPr/>
            </a:pPr>
            <a:r>
              <a:rPr lang="en-US" sz="2000" dirty="0" smtClean="0">
                <a:effectLst/>
                <a:latin typeface="Arial Narrow" pitchFamily="34" charset="0"/>
              </a:rPr>
              <a:t>Eligibility and Cost Share</a:t>
            </a:r>
          </a:p>
          <a:p>
            <a:pPr>
              <a:defRPr/>
            </a:pPr>
            <a:r>
              <a:rPr lang="en-US" sz="2000" dirty="0" smtClean="0">
                <a:effectLst/>
                <a:latin typeface="Arial Narrow" pitchFamily="34" charset="0"/>
              </a:rPr>
              <a:t>Application/Proposal Submission</a:t>
            </a:r>
          </a:p>
          <a:p>
            <a:pPr>
              <a:defRPr/>
            </a:pPr>
            <a:r>
              <a:rPr lang="en-US" sz="2000" dirty="0" smtClean="0">
                <a:effectLst/>
                <a:latin typeface="Arial Narrow" pitchFamily="34" charset="0"/>
              </a:rPr>
              <a:t>Application Package Details</a:t>
            </a:r>
          </a:p>
          <a:p>
            <a:pPr>
              <a:defRPr/>
            </a:pPr>
            <a:r>
              <a:rPr lang="en-US" sz="2000" dirty="0" smtClean="0">
                <a:effectLst/>
                <a:latin typeface="Arial Narrow" pitchFamily="34" charset="0"/>
              </a:rPr>
              <a:t>Review Criteria</a:t>
            </a:r>
          </a:p>
          <a:p>
            <a:pPr>
              <a:defRPr/>
            </a:pPr>
            <a:r>
              <a:rPr lang="en-US" sz="2000" dirty="0" smtClean="0">
                <a:effectLst/>
                <a:latin typeface="Arial Narrow" pitchFamily="34" charset="0"/>
              </a:rPr>
              <a:t>Selection Factors</a:t>
            </a:r>
          </a:p>
          <a:p>
            <a:pPr>
              <a:defRPr/>
            </a:pPr>
            <a:r>
              <a:rPr lang="en-US" sz="2000" dirty="0" smtClean="0">
                <a:effectLst/>
                <a:latin typeface="Arial Narrow" pitchFamily="34" charset="0"/>
              </a:rPr>
              <a:t>Review and Selection Process</a:t>
            </a:r>
          </a:p>
          <a:p>
            <a:pPr>
              <a:defRPr/>
            </a:pPr>
            <a:r>
              <a:rPr lang="en-US" sz="2000" dirty="0" smtClean="0">
                <a:effectLst/>
                <a:latin typeface="Arial Narrow" pitchFamily="34" charset="0"/>
              </a:rPr>
              <a:t>Award Administration Information</a:t>
            </a:r>
          </a:p>
          <a:p>
            <a:pPr>
              <a:defRPr/>
            </a:pPr>
            <a:r>
              <a:rPr lang="en-US" sz="2000" dirty="0" smtClean="0">
                <a:effectLst/>
                <a:latin typeface="Arial Narrow" pitchFamily="34" charset="0"/>
              </a:rPr>
              <a:t>Reporting Requirements</a:t>
            </a:r>
          </a:p>
          <a:p>
            <a:pPr>
              <a:defRPr/>
            </a:pPr>
            <a:r>
              <a:rPr lang="en-US" sz="2000" dirty="0" smtClean="0">
                <a:effectLst/>
                <a:latin typeface="Arial Narrow" pitchFamily="34" charset="0"/>
              </a:rPr>
              <a:t>NIST MEP Points of Contact</a:t>
            </a:r>
            <a:endParaRPr lang="en-US" sz="2000" dirty="0" smtClean="0">
              <a:latin typeface="Arial Narrow" pitchFamily="34" charset="0"/>
            </a:endParaRPr>
          </a:p>
          <a:p>
            <a:pPr>
              <a:defRPr/>
            </a:pPr>
            <a:endParaRPr lang="en-US" sz="1800" dirty="0">
              <a:latin typeface="Arial Narrow" pitchFamily="34" charset="0"/>
            </a:endParaRPr>
          </a:p>
        </p:txBody>
      </p:sp>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B8E2E62-89A8-4E78-BF4C-23D2C37FB511}" type="slidenum">
              <a:rPr lang="en-US" sz="1800" smtClean="0"/>
              <a:pPr/>
              <a:t>3</a:t>
            </a:fld>
            <a:endParaRPr lang="en-US" sz="1800" dirty="0" smtClean="0"/>
          </a:p>
        </p:txBody>
      </p:sp>
    </p:spTree>
    <p:extLst>
      <p:ext uri="{BB962C8B-B14F-4D97-AF65-F5344CB8AC3E}">
        <p14:creationId xmlns:p14="http://schemas.microsoft.com/office/powerpoint/2010/main" val="42629528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85800" y="548640"/>
            <a:ext cx="7467600" cy="533400"/>
          </a:xfrm>
        </p:spPr>
        <p:txBody>
          <a:bodyPr/>
          <a:lstStyle/>
          <a:p>
            <a:r>
              <a:rPr lang="en-US" sz="2400" b="1" dirty="0" smtClean="0">
                <a:effectLst/>
                <a:latin typeface="Arial Narrow" pitchFamily="34" charset="0"/>
              </a:rPr>
              <a:t>Reporting Requirements</a:t>
            </a:r>
          </a:p>
        </p:txBody>
      </p:sp>
      <p:sp>
        <p:nvSpPr>
          <p:cNvPr id="3" name="Content Placeholder 2"/>
          <p:cNvSpPr>
            <a:spLocks noGrp="1"/>
          </p:cNvSpPr>
          <p:nvPr>
            <p:ph idx="1"/>
          </p:nvPr>
        </p:nvSpPr>
        <p:spPr>
          <a:xfrm>
            <a:off x="832104" y="1317297"/>
            <a:ext cx="7391400" cy="5181600"/>
          </a:xfrm>
        </p:spPr>
        <p:txBody>
          <a:bodyPr wrap="square">
            <a:normAutofit/>
          </a:bodyPr>
          <a:lstStyle/>
          <a:p>
            <a:pPr>
              <a:lnSpc>
                <a:spcPct val="100000"/>
              </a:lnSpc>
              <a:defRPr/>
            </a:pPr>
            <a:r>
              <a:rPr lang="en-US" sz="1400" dirty="0">
                <a:effectLst/>
                <a:latin typeface="Arial Narrow" pitchFamily="34" charset="0"/>
              </a:rPr>
              <a:t>In lieu of the reporting requirements described in sections A.01 Financial Reports and B.01 Performance (Technical) Reports of the DoC Financial Assistance Standard Terms and Conditions dated March 2008 (http://www.osec.doc.gov/oam/archive/docs/GRANTS/DOC%20STCsMAR08Rev.pdf), the following reporting requirements shall apply</a:t>
            </a:r>
            <a:r>
              <a:rPr lang="en-US" sz="1400" dirty="0" smtClean="0">
                <a:effectLst/>
                <a:latin typeface="Arial Narrow" pitchFamily="34" charset="0"/>
              </a:rPr>
              <a:t>:</a:t>
            </a:r>
          </a:p>
          <a:p>
            <a:pPr marL="0" indent="0">
              <a:lnSpc>
                <a:spcPct val="100000"/>
              </a:lnSpc>
              <a:buFont typeface="Wingdings" pitchFamily="2" charset="2"/>
              <a:buNone/>
              <a:defRPr/>
            </a:pPr>
            <a:endParaRPr lang="en-US" sz="1400" dirty="0" smtClean="0">
              <a:effectLst/>
              <a:latin typeface="Arial Narrow" pitchFamily="34" charset="0"/>
            </a:endParaRPr>
          </a:p>
          <a:p>
            <a:pPr lvl="1">
              <a:lnSpc>
                <a:spcPct val="100000"/>
              </a:lnSpc>
              <a:defRPr/>
            </a:pPr>
            <a:r>
              <a:rPr lang="en-US" sz="1400" b="1" dirty="0" smtClean="0">
                <a:effectLst/>
                <a:latin typeface="Arial Narrow" pitchFamily="34" charset="0"/>
              </a:rPr>
              <a:t>SF-425 Federal Financial Report   - </a:t>
            </a:r>
            <a:r>
              <a:rPr lang="en-US" sz="1400" dirty="0">
                <a:effectLst/>
                <a:latin typeface="Arial Narrow" pitchFamily="34" charset="0"/>
              </a:rPr>
              <a:t>Each award recipient will be required to submit an SF-425, Federal Financial Report in triplicate (an original and two (2) copies), on a quarterly basis for the periods ending March 31, June 30, September 30, and December 31 of each year. Reports will be due within 30 days after the end of the reporting </a:t>
            </a:r>
            <a:r>
              <a:rPr lang="en-US" sz="1400" dirty="0" smtClean="0">
                <a:effectLst/>
                <a:latin typeface="Arial Narrow" pitchFamily="34" charset="0"/>
              </a:rPr>
              <a:t>period</a:t>
            </a:r>
          </a:p>
          <a:p>
            <a:pPr marL="292100" lvl="1" indent="0">
              <a:lnSpc>
                <a:spcPct val="100000"/>
              </a:lnSpc>
              <a:buFont typeface="Times" pitchFamily="18" charset="0"/>
              <a:buNone/>
              <a:defRPr/>
            </a:pPr>
            <a:endParaRPr lang="en-US" sz="1400" b="1" dirty="0" smtClean="0">
              <a:effectLst/>
              <a:latin typeface="Arial Narrow" pitchFamily="34" charset="0"/>
            </a:endParaRPr>
          </a:p>
          <a:p>
            <a:pPr lvl="1">
              <a:lnSpc>
                <a:spcPct val="100000"/>
              </a:lnSpc>
              <a:defRPr/>
            </a:pPr>
            <a:r>
              <a:rPr lang="en-US" sz="1400" b="1" dirty="0" smtClean="0">
                <a:effectLst/>
                <a:latin typeface="Arial Narrow" pitchFamily="34" charset="0"/>
              </a:rPr>
              <a:t>Performance (Technical ) Reports- </a:t>
            </a:r>
            <a:r>
              <a:rPr lang="en-US" sz="1400" dirty="0">
                <a:effectLst/>
                <a:latin typeface="Arial Narrow" pitchFamily="34" charset="0"/>
              </a:rPr>
              <a:t>Each award recipient will be required to submit a technical progress report in triplicate (an original and two (2) copies), on a quarterly basis for the periods ending March 31, June 30, September 30, and December 31 of each year. (Please refer to 15 C.F.R. § </a:t>
            </a:r>
            <a:r>
              <a:rPr lang="en-US" sz="1400" dirty="0" smtClean="0">
                <a:effectLst/>
                <a:latin typeface="Arial Narrow" pitchFamily="34" charset="0"/>
              </a:rPr>
              <a:t>14.51 for further information)</a:t>
            </a:r>
          </a:p>
          <a:p>
            <a:pPr marL="0" indent="0">
              <a:lnSpc>
                <a:spcPct val="100000"/>
              </a:lnSpc>
              <a:buFont typeface="Wingdings" pitchFamily="2" charset="2"/>
              <a:buNone/>
              <a:defRPr/>
            </a:pPr>
            <a:endParaRPr lang="en-US" sz="1400" dirty="0">
              <a:effectLst/>
              <a:latin typeface="Arial Narrow" pitchFamily="34" charset="0"/>
            </a:endParaRPr>
          </a:p>
          <a:p>
            <a:pPr lvl="1">
              <a:lnSpc>
                <a:spcPct val="100000"/>
              </a:lnSpc>
              <a:defRPr/>
            </a:pPr>
            <a:r>
              <a:rPr lang="en-US" sz="1400" b="1" dirty="0" smtClean="0">
                <a:effectLst/>
                <a:latin typeface="Arial Narrow" pitchFamily="34" charset="0"/>
              </a:rPr>
              <a:t>Post client Project Follow-up - </a:t>
            </a:r>
            <a:r>
              <a:rPr lang="en-US" sz="1400" dirty="0" smtClean="0">
                <a:effectLst/>
                <a:latin typeface="Arial Narrow" pitchFamily="34" charset="0"/>
              </a:rPr>
              <a:t>For demonstration activities, as applicable, the recipient shall provide client and project data in the specified format to the organization identified by NIST/MEP in order for post-project follow-up data to be obtained.</a:t>
            </a:r>
          </a:p>
          <a:p>
            <a:pPr lvl="1">
              <a:lnSpc>
                <a:spcPct val="100000"/>
              </a:lnSpc>
              <a:defRPr/>
            </a:pPr>
            <a:endParaRPr lang="en-US" sz="1400" b="1" dirty="0" smtClean="0">
              <a:effectLst/>
              <a:latin typeface="Arial Narrow" pitchFamily="34" charset="0"/>
            </a:endParaRPr>
          </a:p>
        </p:txBody>
      </p:sp>
      <p:sp>
        <p:nvSpPr>
          <p:cNvPr id="297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44ACF6C4-B950-4D4C-B779-70071EED9794}" type="slidenum">
              <a:rPr lang="en-US" sz="1800" smtClean="0"/>
              <a:pPr/>
              <a:t>30</a:t>
            </a:fld>
            <a:endParaRPr lang="en-US" sz="1800" dirty="0" smtClean="0"/>
          </a:p>
        </p:txBody>
      </p:sp>
    </p:spTree>
    <p:extLst>
      <p:ext uri="{BB962C8B-B14F-4D97-AF65-F5344CB8AC3E}">
        <p14:creationId xmlns:p14="http://schemas.microsoft.com/office/powerpoint/2010/main" val="3456387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685800"/>
            <a:ext cx="7467600" cy="533400"/>
          </a:xfrm>
        </p:spPr>
        <p:txBody>
          <a:bodyPr/>
          <a:lstStyle/>
          <a:p>
            <a:r>
              <a:rPr lang="en-US" sz="2400" dirty="0" smtClean="0">
                <a:effectLst/>
                <a:latin typeface="Arial Narrow" pitchFamily="34" charset="0"/>
              </a:rPr>
              <a:t>Reporting Requirements (2)</a:t>
            </a:r>
          </a:p>
        </p:txBody>
      </p:sp>
      <p:sp>
        <p:nvSpPr>
          <p:cNvPr id="3" name="Content Placeholder 2"/>
          <p:cNvSpPr>
            <a:spLocks noGrp="1"/>
          </p:cNvSpPr>
          <p:nvPr>
            <p:ph idx="1"/>
          </p:nvPr>
        </p:nvSpPr>
        <p:spPr>
          <a:xfrm>
            <a:off x="685800" y="1219200"/>
            <a:ext cx="7543800" cy="5105400"/>
          </a:xfrm>
        </p:spPr>
        <p:txBody>
          <a:bodyPr wrap="square"/>
          <a:lstStyle/>
          <a:p>
            <a:pPr>
              <a:lnSpc>
                <a:spcPct val="100000"/>
              </a:lnSpc>
              <a:defRPr/>
            </a:pPr>
            <a:r>
              <a:rPr lang="en-US" sz="1800" b="1" dirty="0" smtClean="0">
                <a:effectLst/>
                <a:latin typeface="Arial Narrow" pitchFamily="34" charset="0"/>
              </a:rPr>
              <a:t>Automated Standardized Application for Payment System (ASAP</a:t>
            </a:r>
            <a:r>
              <a:rPr lang="en-US" sz="1800" dirty="0" smtClean="0">
                <a:effectLst/>
                <a:latin typeface="Arial Narrow" pitchFamily="34" charset="0"/>
              </a:rPr>
              <a:t>) </a:t>
            </a:r>
          </a:p>
          <a:p>
            <a:pPr lvl="1">
              <a:defRPr/>
            </a:pPr>
            <a:r>
              <a:rPr lang="en-US" sz="1600" dirty="0" smtClean="0">
                <a:effectLst/>
                <a:latin typeface="Arial Narrow" pitchFamily="34" charset="0"/>
              </a:rPr>
              <a:t>(For those awarded) In order to receive payments for services, recipients will be required to register to the Dept of Treasury. More information regarding ASAP can be found on-line at </a:t>
            </a:r>
            <a:r>
              <a:rPr lang="en-US" sz="1600" u="sng" dirty="0" smtClean="0">
                <a:effectLst/>
                <a:latin typeface="Arial Narrow" pitchFamily="34" charset="0"/>
                <a:hlinkClick r:id="rId3"/>
              </a:rPr>
              <a:t>www.fms.treas.gov/asap/index.html</a:t>
            </a:r>
            <a:r>
              <a:rPr lang="en-US" sz="1600" dirty="0" smtClean="0">
                <a:effectLst/>
                <a:latin typeface="Arial Narrow" pitchFamily="34" charset="0"/>
              </a:rPr>
              <a:t>.</a:t>
            </a:r>
          </a:p>
          <a:p>
            <a:pPr>
              <a:lnSpc>
                <a:spcPct val="100000"/>
              </a:lnSpc>
              <a:defRPr/>
            </a:pPr>
            <a:endParaRPr lang="en-US" sz="1600" dirty="0" smtClean="0">
              <a:effectLst/>
              <a:latin typeface="Arial Narrow" pitchFamily="34" charset="0"/>
            </a:endParaRPr>
          </a:p>
          <a:p>
            <a:pPr lvl="1">
              <a:lnSpc>
                <a:spcPct val="100000"/>
              </a:lnSpc>
              <a:defRPr/>
            </a:pPr>
            <a:endParaRPr lang="en-US" sz="1600" dirty="0" smtClean="0">
              <a:effectLst/>
              <a:latin typeface="Arial Narrow" pitchFamily="34" charset="0"/>
            </a:endParaRPr>
          </a:p>
          <a:p>
            <a:pPr lvl="1">
              <a:lnSpc>
                <a:spcPct val="100000"/>
              </a:lnSpc>
              <a:defRPr/>
            </a:pPr>
            <a:endParaRPr lang="en-US" sz="1600" dirty="0" smtClean="0">
              <a:effectLst/>
              <a:latin typeface="Arial Narrow" pitchFamily="34" charset="0"/>
            </a:endParaRPr>
          </a:p>
          <a:p>
            <a:pPr>
              <a:lnSpc>
                <a:spcPct val="100000"/>
              </a:lnSpc>
              <a:buFont typeface="Wingdings" pitchFamily="2" charset="2"/>
              <a:buNone/>
              <a:defRPr/>
            </a:pPr>
            <a:r>
              <a:rPr lang="en-US" sz="1600" dirty="0" smtClean="0">
                <a:effectLst/>
                <a:latin typeface="Arial Narrow" pitchFamily="34" charset="0"/>
              </a:rPr>
              <a:t>  </a:t>
            </a:r>
          </a:p>
          <a:p>
            <a:pPr>
              <a:lnSpc>
                <a:spcPct val="100000"/>
              </a:lnSpc>
              <a:buFont typeface="Wingdings" pitchFamily="2" charset="2"/>
              <a:buNone/>
              <a:defRPr/>
            </a:pPr>
            <a:r>
              <a:rPr lang="en-US" sz="1600" dirty="0" smtClean="0">
                <a:effectLst/>
                <a:latin typeface="Arial Narrow" pitchFamily="34" charset="0"/>
              </a:rPr>
              <a:t>	</a:t>
            </a:r>
          </a:p>
          <a:p>
            <a:pPr>
              <a:lnSpc>
                <a:spcPct val="100000"/>
              </a:lnSpc>
              <a:buFont typeface="Wingdings" pitchFamily="2" charset="2"/>
              <a:buNone/>
              <a:defRPr/>
            </a:pPr>
            <a:endParaRPr lang="en-US" sz="1600" dirty="0" smtClean="0">
              <a:effectLst/>
              <a:latin typeface="Arial Narrow" pitchFamily="34" charset="0"/>
            </a:endParaRPr>
          </a:p>
          <a:p>
            <a:pPr>
              <a:lnSpc>
                <a:spcPct val="100000"/>
              </a:lnSpc>
              <a:buFont typeface="Wingdings" pitchFamily="2" charset="2"/>
              <a:buNone/>
              <a:defRPr/>
            </a:pPr>
            <a:endParaRPr lang="en-US" sz="2000" dirty="0">
              <a:latin typeface="Arial Narrow" pitchFamily="34" charset="0"/>
            </a:endParaRPr>
          </a:p>
        </p:txBody>
      </p:sp>
      <p:sp>
        <p:nvSpPr>
          <p:cNvPr id="3072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21943A4B-740E-4C2F-BDAE-2A8364C083AF}" type="slidenum">
              <a:rPr lang="en-US" sz="1800" smtClean="0"/>
              <a:pPr/>
              <a:t>31</a:t>
            </a:fld>
            <a:endParaRPr lang="en-US" sz="1800" dirty="0" smtClean="0"/>
          </a:p>
        </p:txBody>
      </p:sp>
    </p:spTree>
    <p:extLst>
      <p:ext uri="{BB962C8B-B14F-4D97-AF65-F5344CB8AC3E}">
        <p14:creationId xmlns:p14="http://schemas.microsoft.com/office/powerpoint/2010/main" val="31846677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85800" y="609600"/>
            <a:ext cx="8305800" cy="838200"/>
          </a:xfrm>
        </p:spPr>
        <p:txBody>
          <a:bodyPr>
            <a:normAutofit/>
          </a:bodyPr>
          <a:lstStyle/>
          <a:p>
            <a:r>
              <a:rPr lang="en-US" sz="2500" dirty="0" smtClean="0">
                <a:effectLst/>
                <a:latin typeface="Arial Narrow" pitchFamily="34" charset="0"/>
              </a:rPr>
              <a:t>NIST MEP Points of Contacts Regarding this Funding Opportunity</a:t>
            </a:r>
          </a:p>
        </p:txBody>
      </p:sp>
      <p:sp>
        <p:nvSpPr>
          <p:cNvPr id="3174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92099E70-B99F-4967-AB80-5F8F25FF41E2}" type="slidenum">
              <a:rPr lang="en-US" sz="1800" smtClean="0"/>
              <a:pPr/>
              <a:t>32</a:t>
            </a:fld>
            <a:endParaRPr lang="en-US" sz="1800" dirty="0" smtClean="0"/>
          </a:p>
        </p:txBody>
      </p:sp>
      <p:graphicFrame>
        <p:nvGraphicFramePr>
          <p:cNvPr id="6" name="Table 5"/>
          <p:cNvGraphicFramePr>
            <a:graphicFrameLocks noGrp="1"/>
          </p:cNvGraphicFramePr>
          <p:nvPr>
            <p:extLst>
              <p:ext uri="{D42A27DB-BD31-4B8C-83A1-F6EECF244321}">
                <p14:modId xmlns:p14="http://schemas.microsoft.com/office/powerpoint/2010/main" val="1891711729"/>
              </p:ext>
            </p:extLst>
          </p:nvPr>
        </p:nvGraphicFramePr>
        <p:xfrm>
          <a:off x="1961039" y="2019141"/>
          <a:ext cx="5553710" cy="3688080"/>
        </p:xfrm>
        <a:graphic>
          <a:graphicData uri="http://schemas.openxmlformats.org/drawingml/2006/table">
            <a:tbl>
              <a:tblPr/>
              <a:tblGrid>
                <a:gridCol w="2639060"/>
                <a:gridCol w="2914650"/>
              </a:tblGrid>
              <a:tr h="0">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Subject Area</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a:txBody>
                    <a:bodyPr/>
                    <a:lstStyle/>
                    <a:p>
                      <a:pPr marL="0" marR="0" algn="ctr">
                        <a:spcBef>
                          <a:spcPts val="0"/>
                        </a:spcBef>
                        <a:spcAft>
                          <a:spcPts val="0"/>
                        </a:spcAft>
                        <a:tabLst>
                          <a:tab pos="-685800" algn="l"/>
                          <a:tab pos="-457200" algn="l"/>
                          <a:tab pos="635" algn="l"/>
                          <a:tab pos="285750" algn="l"/>
                          <a:tab pos="457200" algn="l"/>
                          <a:tab pos="742950" algn="l"/>
                          <a:tab pos="1371600" algn="l"/>
                          <a:tab pos="1828800" algn="l"/>
                          <a:tab pos="2286000" algn="l"/>
                          <a:tab pos="257175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en-US" sz="1100" b="0" i="0" dirty="0">
                          <a:solidFill>
                            <a:srgbClr val="FFFFFF"/>
                          </a:solidFill>
                          <a:effectLst/>
                          <a:latin typeface="Arial"/>
                          <a:cs typeface="Times New Roman"/>
                        </a:rPr>
                        <a:t>Point of Contact</a:t>
                      </a:r>
                      <a:endParaRPr lang="en-US" sz="1000" b="1" i="1" dirty="0">
                        <a:effectLst/>
                        <a:latin typeface="Times"/>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r>
              <a:tr h="0">
                <a:tc>
                  <a:txBody>
                    <a:bodyPr/>
                    <a:lstStyle/>
                    <a:p>
                      <a:pPr marL="0" marR="0">
                        <a:spcBef>
                          <a:spcPts val="0"/>
                        </a:spcBef>
                        <a:spcAft>
                          <a:spcPts val="0"/>
                        </a:spcAft>
                      </a:pPr>
                      <a:r>
                        <a:rPr lang="en-US" sz="1100" dirty="0">
                          <a:effectLst/>
                          <a:latin typeface="Arial"/>
                          <a:ea typeface="Times New Roman"/>
                          <a:cs typeface="Times New Roman"/>
                        </a:rPr>
                        <a:t>Administrative, budget, cost-sharing, eligibility questions, and other programmatic questions.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Diane Henderson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Manufacturing Extension Partnership</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301-975-5105</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301-963-6556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2"/>
                        </a:rPr>
                        <a:t>diane.henderson@nist.gov</a:t>
                      </a:r>
                      <a:r>
                        <a:rPr lang="en-US" sz="1100" dirty="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Grants.gov - Proposal submission</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a:ea typeface="Times New Roman"/>
                          <a:cs typeface="Times New Roman"/>
                        </a:rPr>
                        <a:t>Christopher Hunton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301–975–5718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301–840-5976</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a:solidFill>
                            <a:srgbClr val="0000FF"/>
                          </a:solidFill>
                          <a:effectLst/>
                          <a:latin typeface="Arial"/>
                          <a:ea typeface="Times New Roman"/>
                          <a:cs typeface="Times New Roman"/>
                          <a:hlinkClick r:id="rId3"/>
                        </a:rPr>
                        <a:t>christopher.hunton@nist.gov</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1100" dirty="0">
                          <a:effectLst/>
                          <a:latin typeface="Arial"/>
                          <a:ea typeface="Times New Roman"/>
                          <a:cs typeface="Times New Roman"/>
                        </a:rPr>
                        <a:t>Grant rules and regulations</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smtClean="0">
                          <a:effectLst/>
                          <a:latin typeface="Arial"/>
                          <a:ea typeface="Times New Roman"/>
                          <a:cs typeface="Times New Roman"/>
                        </a:rPr>
                        <a:t>Jannet</a:t>
                      </a:r>
                      <a:r>
                        <a:rPr lang="en-US" sz="1100" baseline="0" dirty="0" smtClean="0">
                          <a:effectLst/>
                          <a:latin typeface="Arial"/>
                          <a:ea typeface="Times New Roman"/>
                          <a:cs typeface="Times New Roman"/>
                        </a:rPr>
                        <a:t> Cancino</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Grants &amp; Agreements Management  Division</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NIST</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Phone: </a:t>
                      </a:r>
                      <a:r>
                        <a:rPr lang="en-US" sz="1100" dirty="0" smtClean="0">
                          <a:effectLst/>
                          <a:latin typeface="Arial"/>
                          <a:ea typeface="Times New Roman"/>
                          <a:cs typeface="Times New Roman"/>
                        </a:rPr>
                        <a:t>301-975-6544</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Fax: 301-926-6458</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E-mail: </a:t>
                      </a:r>
                      <a:r>
                        <a:rPr lang="en-US" sz="1100" u="sng" dirty="0" smtClean="0">
                          <a:solidFill>
                            <a:srgbClr val="0000FF"/>
                          </a:solidFill>
                          <a:effectLst/>
                          <a:latin typeface="Arial"/>
                          <a:ea typeface="Times New Roman"/>
                          <a:cs typeface="Times New Roman"/>
                          <a:hlinkClick r:id="rId4"/>
                        </a:rPr>
                        <a:t>jannet.cancino</a:t>
                      </a:r>
                      <a:r>
                        <a:rPr lang="en-US" sz="1100" u="sng" dirty="0" smtClean="0">
                          <a:solidFill>
                            <a:srgbClr val="0000FF"/>
                          </a:solidFill>
                          <a:effectLst/>
                          <a:latin typeface="Arial"/>
                          <a:ea typeface="Times New Roman"/>
                          <a:cs typeface="Times New Roman"/>
                        </a:rPr>
                        <a:t>@nist.gov</a:t>
                      </a:r>
                      <a:r>
                        <a:rPr lang="en-US" sz="1100" dirty="0" smtClean="0">
                          <a:effectLst/>
                          <a:latin typeface="Arial"/>
                          <a:ea typeface="Times New Roman"/>
                          <a:cs typeface="Times New Roman"/>
                        </a:rPr>
                        <a:t>  </a:t>
                      </a:r>
                      <a:endParaRPr lang="en-US" sz="1000" dirty="0">
                        <a:effectLst/>
                        <a:latin typeface="Times"/>
                        <a:ea typeface="Times New Roman"/>
                        <a:cs typeface="Times New Roman"/>
                      </a:endParaRPr>
                    </a:p>
                    <a:p>
                      <a:pPr marL="0" marR="0">
                        <a:spcBef>
                          <a:spcPts val="0"/>
                        </a:spcBef>
                        <a:spcAft>
                          <a:spcPts val="0"/>
                        </a:spcAft>
                      </a:pPr>
                      <a:r>
                        <a:rPr lang="en-US" sz="1100" dirty="0">
                          <a:effectLst/>
                          <a:latin typeface="Arial"/>
                          <a:ea typeface="Times New Roman"/>
                          <a:cs typeface="Times New Roman"/>
                        </a:rPr>
                        <a:t> </a:t>
                      </a:r>
                      <a:endParaRPr lang="en-US" sz="1000" dirty="0">
                        <a:effectLst/>
                        <a:latin typeface="Times"/>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953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5800" y="609600"/>
            <a:ext cx="8077200" cy="685800"/>
          </a:xfrm>
        </p:spPr>
        <p:txBody>
          <a:bodyPr>
            <a:normAutofit fontScale="90000"/>
          </a:bodyPr>
          <a:lstStyle/>
          <a:p>
            <a:r>
              <a:rPr lang="en-US" sz="2800" dirty="0" smtClean="0">
                <a:effectLst/>
                <a:latin typeface="Arial Narrow" pitchFamily="34" charset="0"/>
              </a:rPr>
              <a:t>Funding Opportunity Overview (1)</a:t>
            </a:r>
            <a:br>
              <a:rPr lang="en-US" sz="2800" dirty="0" smtClean="0">
                <a:effectLst/>
                <a:latin typeface="Arial Narrow" pitchFamily="34" charset="0"/>
              </a:rPr>
            </a:br>
            <a:endParaRPr lang="en-US" sz="2800" dirty="0" smtClean="0">
              <a:effectLst/>
              <a:latin typeface="Arial Narrow" pitchFamily="34" charset="0"/>
            </a:endParaRPr>
          </a:p>
        </p:txBody>
      </p:sp>
      <p:sp>
        <p:nvSpPr>
          <p:cNvPr id="7171" name="Content Placeholder 2"/>
          <p:cNvSpPr>
            <a:spLocks noGrp="1"/>
          </p:cNvSpPr>
          <p:nvPr>
            <p:ph idx="1"/>
          </p:nvPr>
        </p:nvSpPr>
        <p:spPr>
          <a:xfrm>
            <a:off x="707258" y="1447800"/>
            <a:ext cx="7595494" cy="4916424"/>
          </a:xfrm>
        </p:spPr>
        <p:txBody>
          <a:bodyPr wrap="square"/>
          <a:lstStyle/>
          <a:p>
            <a:r>
              <a:rPr lang="en-US" sz="1800" b="1" dirty="0" smtClean="0">
                <a:effectLst/>
                <a:latin typeface="Arial Narrow" pitchFamily="34" charset="0"/>
                <a:cs typeface="Calibri" pitchFamily="34" charset="0"/>
              </a:rPr>
              <a:t>Funding Opportunity Title</a:t>
            </a:r>
            <a:r>
              <a:rPr lang="en-US" sz="1800" b="1" dirty="0">
                <a:latin typeface="Arial Narrow" pitchFamily="34" charset="0"/>
                <a:cs typeface="Calibri" pitchFamily="34" charset="0"/>
              </a:rPr>
              <a:t>:</a:t>
            </a:r>
            <a:r>
              <a:rPr lang="en-US" sz="1800" dirty="0">
                <a:latin typeface="Arial Narrow" pitchFamily="34" charset="0"/>
                <a:cs typeface="Calibri" pitchFamily="34" charset="0"/>
              </a:rPr>
              <a:t>  </a:t>
            </a:r>
            <a:r>
              <a:rPr lang="en-US" sz="1800" dirty="0">
                <a:latin typeface="Arial Narrow" pitchFamily="34" charset="0"/>
                <a:ea typeface="Times New Roman"/>
              </a:rPr>
              <a:t>Manufacturing Extension Partnership (MEP) Centers for Arizona, Maryland and Rhode </a:t>
            </a:r>
            <a:r>
              <a:rPr lang="en-US" sz="1800" dirty="0" smtClean="0">
                <a:latin typeface="Arial Narrow" pitchFamily="34" charset="0"/>
                <a:ea typeface="Times New Roman"/>
              </a:rPr>
              <a:t>Island</a:t>
            </a:r>
          </a:p>
          <a:p>
            <a:pPr marL="0" indent="0">
              <a:buNone/>
            </a:pPr>
            <a:endParaRPr lang="en-US" sz="1800" dirty="0" smtClean="0">
              <a:effectLst/>
              <a:latin typeface="Arial Narrow" pitchFamily="34" charset="0"/>
              <a:cs typeface="Calibri" pitchFamily="34" charset="0"/>
            </a:endParaRPr>
          </a:p>
          <a:p>
            <a:pPr>
              <a:lnSpc>
                <a:spcPct val="100000"/>
              </a:lnSpc>
            </a:pPr>
            <a:r>
              <a:rPr lang="en-US" sz="1800" b="1" dirty="0" smtClean="0">
                <a:effectLst/>
                <a:latin typeface="Arial Narrow" pitchFamily="34" charset="0"/>
                <a:cs typeface="Calibri" pitchFamily="34" charset="0"/>
              </a:rPr>
              <a:t>Funding Opportunity Description:  </a:t>
            </a:r>
            <a:r>
              <a:rPr lang="en-US" sz="1800" dirty="0">
                <a:latin typeface="Arial Narrow" pitchFamily="34" charset="0"/>
              </a:rPr>
              <a:t>NIST invites proposals from eligible proposers for funding projects that provide manufacturing extension services to primarily small- and medium-sized manufacturers in the United States.  Specifically, NIST seeks proposals for projects to establish MEP centers in Arizona, Maryland and Rhode Island. </a:t>
            </a:r>
            <a:endParaRPr lang="en-US" sz="1800" dirty="0" smtClean="0">
              <a:latin typeface="Arial Narrow" pitchFamily="34" charset="0"/>
            </a:endParaRPr>
          </a:p>
          <a:p>
            <a:pPr marL="0" indent="0">
              <a:lnSpc>
                <a:spcPct val="100000"/>
              </a:lnSpc>
              <a:buNone/>
            </a:pPr>
            <a:endParaRPr lang="en-US" sz="1800" dirty="0" smtClean="0">
              <a:latin typeface="Arial Narrow" pitchFamily="34" charset="0"/>
              <a:cs typeface="Calibri" pitchFamily="34" charset="0"/>
            </a:endParaRPr>
          </a:p>
          <a:p>
            <a:pPr lvl="1"/>
            <a:r>
              <a:rPr lang="en-US" sz="1600" dirty="0">
                <a:latin typeface="Arial Narrow" pitchFamily="34" charset="0"/>
              </a:rPr>
              <a:t>The objective of an MEP center is to provide manufacturing extension services that enhance productivity, innovative capacity, and technological performance, and strengthen the global competitiveness of primarily small- and medium-sized U.S.-based manufacturing firms in its service region. </a:t>
            </a:r>
            <a:endParaRPr lang="en-US" sz="2000" dirty="0" smtClean="0">
              <a:effectLst/>
              <a:latin typeface="Arial Narrow" pitchFamily="34" charset="0"/>
            </a:endParaRPr>
          </a:p>
          <a:p>
            <a:pPr>
              <a:buFont typeface="Wingdings" pitchFamily="2" charset="2"/>
              <a:buNone/>
            </a:pPr>
            <a:endParaRPr lang="en-US" sz="1800" dirty="0" smtClean="0">
              <a:effectLst/>
              <a:latin typeface="Arial Narrow" pitchFamily="34" charset="0"/>
            </a:endParaRP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4</a:t>
            </a:fld>
            <a:endParaRPr lang="en-US" sz="1800" dirty="0" smtClean="0"/>
          </a:p>
        </p:txBody>
      </p:sp>
    </p:spTree>
    <p:extLst>
      <p:ext uri="{BB962C8B-B14F-4D97-AF65-F5344CB8AC3E}">
        <p14:creationId xmlns:p14="http://schemas.microsoft.com/office/powerpoint/2010/main" val="46277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558" y="598578"/>
            <a:ext cx="7148361" cy="541538"/>
          </a:xfrm>
        </p:spPr>
        <p:txBody>
          <a:bodyPr>
            <a:noAutofit/>
          </a:bodyPr>
          <a:lstStyle/>
          <a:p>
            <a:r>
              <a:rPr lang="en-US" sz="4000" dirty="0">
                <a:cs typeface="Arial" charset="0"/>
              </a:rPr>
              <a:t>Next Generation MEP Strategy</a:t>
            </a:r>
            <a:endParaRPr lang="en-US" sz="4000" b="1" dirty="0">
              <a:latin typeface="Arial Narrow" pitchFamily="34" charset="0"/>
            </a:endParaRPr>
          </a:p>
        </p:txBody>
      </p:sp>
      <p:sp>
        <p:nvSpPr>
          <p:cNvPr id="3" name="Content Placeholder 2"/>
          <p:cNvSpPr>
            <a:spLocks noGrp="1"/>
          </p:cNvSpPr>
          <p:nvPr>
            <p:ph idx="1"/>
          </p:nvPr>
        </p:nvSpPr>
        <p:spPr>
          <a:xfrm>
            <a:off x="788276" y="1310481"/>
            <a:ext cx="7898524" cy="4791061"/>
          </a:xfrm>
        </p:spPr>
        <p:txBody>
          <a:bodyPr>
            <a:normAutofit/>
          </a:bodyPr>
          <a:lstStyle/>
          <a:p>
            <a:pPr>
              <a:lnSpc>
                <a:spcPct val="85000"/>
              </a:lnSpc>
            </a:pPr>
            <a:r>
              <a:rPr lang="en-US" sz="2000" dirty="0">
                <a:latin typeface="Arial Narrow" pitchFamily="34" charset="0"/>
              </a:rPr>
              <a:t>Increasing manufacturers’ </a:t>
            </a:r>
            <a:r>
              <a:rPr lang="en-US" sz="2000" b="1" i="1" u="sng" dirty="0">
                <a:latin typeface="Arial Narrow" pitchFamily="34" charset="0"/>
              </a:rPr>
              <a:t>capacity for innovation resulting in profitable sales growth</a:t>
            </a:r>
            <a:r>
              <a:rPr lang="en-US" sz="2000" dirty="0">
                <a:latin typeface="Arial Narrow" pitchFamily="34" charset="0"/>
              </a:rPr>
              <a:t> is the overarching strategy for the MEP.</a:t>
            </a:r>
          </a:p>
          <a:p>
            <a:pPr>
              <a:lnSpc>
                <a:spcPct val="85000"/>
              </a:lnSpc>
              <a:buNone/>
            </a:pPr>
            <a:endParaRPr lang="en-US" sz="2000" dirty="0">
              <a:latin typeface="Arial Narrow" pitchFamily="34" charset="0"/>
            </a:endParaRPr>
          </a:p>
          <a:p>
            <a:pPr>
              <a:lnSpc>
                <a:spcPct val="85000"/>
              </a:lnSpc>
            </a:pPr>
            <a:r>
              <a:rPr lang="en-US" sz="2000" dirty="0">
                <a:latin typeface="Arial Narrow" pitchFamily="34" charset="0"/>
              </a:rPr>
              <a:t>The approach is to provide a framework for manufacturers that:</a:t>
            </a:r>
          </a:p>
          <a:p>
            <a:pPr lvl="1">
              <a:lnSpc>
                <a:spcPct val="95000"/>
              </a:lnSpc>
              <a:spcBef>
                <a:spcPct val="15000"/>
              </a:spcBef>
              <a:buFont typeface="Courier New" pitchFamily="49" charset="0"/>
              <a:buChar char="­"/>
            </a:pPr>
            <a:r>
              <a:rPr lang="en-US" sz="1600" u="sng" dirty="0">
                <a:latin typeface="Arial Narrow" pitchFamily="34" charset="0"/>
              </a:rPr>
              <a:t>Reduces bottom line expenses </a:t>
            </a:r>
            <a:r>
              <a:rPr lang="en-US" sz="1600" dirty="0">
                <a:latin typeface="Arial Narrow" pitchFamily="34" charset="0"/>
              </a:rPr>
              <a:t>through lean, quality, &amp; other programs targeting plant efficiencies – which frees up capacity for business growth.</a:t>
            </a:r>
          </a:p>
          <a:p>
            <a:pPr lvl="1">
              <a:lnSpc>
                <a:spcPct val="95000"/>
              </a:lnSpc>
              <a:spcBef>
                <a:spcPct val="15000"/>
              </a:spcBef>
              <a:buFont typeface="Courier New" pitchFamily="49" charset="0"/>
              <a:buChar char="­"/>
            </a:pPr>
            <a:r>
              <a:rPr lang="en-US" sz="1600" u="sng" dirty="0">
                <a:latin typeface="Arial Narrow" pitchFamily="34" charset="0"/>
              </a:rPr>
              <a:t>Adds to top line sales </a:t>
            </a:r>
            <a:r>
              <a:rPr lang="en-US" sz="1600" dirty="0">
                <a:latin typeface="Arial Narrow" pitchFamily="34" charset="0"/>
              </a:rPr>
              <a:t>through business growth services focused on the development of new sales, new markets, and new products.</a:t>
            </a:r>
          </a:p>
          <a:p>
            <a:pPr lvl="1">
              <a:lnSpc>
                <a:spcPct val="95000"/>
              </a:lnSpc>
              <a:spcBef>
                <a:spcPct val="15000"/>
              </a:spcBef>
              <a:buNone/>
            </a:pPr>
            <a:endParaRPr lang="en-US" sz="1600" dirty="0">
              <a:latin typeface="Arial Narrow" pitchFamily="34" charset="0"/>
            </a:endParaRPr>
          </a:p>
          <a:p>
            <a:pPr>
              <a:lnSpc>
                <a:spcPct val="85000"/>
              </a:lnSpc>
            </a:pPr>
            <a:r>
              <a:rPr lang="en-US" sz="2000" dirty="0">
                <a:latin typeface="Arial Narrow" pitchFamily="34" charset="0"/>
              </a:rPr>
              <a:t>Next Generation Strategies (NGS) – 5 key areas:</a:t>
            </a:r>
          </a:p>
          <a:p>
            <a:pPr lvl="2">
              <a:lnSpc>
                <a:spcPct val="85000"/>
              </a:lnSpc>
            </a:pPr>
            <a:r>
              <a:rPr lang="en-US" sz="2000" b="1" dirty="0">
                <a:solidFill>
                  <a:srgbClr val="0073B1"/>
                </a:solidFill>
                <a:latin typeface="Arial Narrow" pitchFamily="34" charset="0"/>
              </a:rPr>
              <a:t>Continuous Improvement</a:t>
            </a:r>
          </a:p>
          <a:p>
            <a:pPr lvl="2">
              <a:lnSpc>
                <a:spcPct val="85000"/>
              </a:lnSpc>
            </a:pPr>
            <a:r>
              <a:rPr lang="en-US" sz="2000" b="1" dirty="0">
                <a:solidFill>
                  <a:srgbClr val="0073B1"/>
                </a:solidFill>
                <a:latin typeface="Arial Narrow" pitchFamily="34" charset="0"/>
              </a:rPr>
              <a:t>Technology Acceleration</a:t>
            </a:r>
          </a:p>
          <a:p>
            <a:pPr lvl="2">
              <a:lnSpc>
                <a:spcPct val="85000"/>
              </a:lnSpc>
            </a:pPr>
            <a:r>
              <a:rPr lang="en-US" sz="2000" b="1" dirty="0">
                <a:solidFill>
                  <a:srgbClr val="0073B1"/>
                </a:solidFill>
                <a:latin typeface="Arial Narrow" pitchFamily="34" charset="0"/>
              </a:rPr>
              <a:t>Supply Chain</a:t>
            </a:r>
          </a:p>
          <a:p>
            <a:pPr lvl="2">
              <a:lnSpc>
                <a:spcPct val="85000"/>
              </a:lnSpc>
            </a:pPr>
            <a:r>
              <a:rPr lang="en-US" sz="2000" b="1" dirty="0">
                <a:solidFill>
                  <a:srgbClr val="0073B1"/>
                </a:solidFill>
                <a:latin typeface="Arial Narrow" pitchFamily="34" charset="0"/>
              </a:rPr>
              <a:t>Sustainability</a:t>
            </a:r>
          </a:p>
          <a:p>
            <a:pPr lvl="2">
              <a:lnSpc>
                <a:spcPct val="85000"/>
              </a:lnSpc>
            </a:pPr>
            <a:r>
              <a:rPr lang="en-US" sz="2000" b="1" dirty="0" smtClean="0">
                <a:solidFill>
                  <a:srgbClr val="0073B1"/>
                </a:solidFill>
                <a:latin typeface="Arial Narrow" pitchFamily="34" charset="0"/>
              </a:rPr>
              <a:t>Workforce</a:t>
            </a:r>
            <a:endParaRPr lang="en-US" sz="2000" dirty="0">
              <a:solidFill>
                <a:srgbClr val="0073B1"/>
              </a:solidFill>
              <a:latin typeface="Arial Narrow" pitchFamily="34" charset="0"/>
            </a:endParaRPr>
          </a:p>
        </p:txBody>
      </p:sp>
      <p:pic>
        <p:nvPicPr>
          <p:cNvPr id="7" name="Picture 6" descr="MEP_next_gen_graphic_2011_CS4.png"/>
          <p:cNvPicPr>
            <a:picLocks noChangeAspect="1"/>
          </p:cNvPicPr>
          <p:nvPr/>
        </p:nvPicPr>
        <p:blipFill>
          <a:blip r:embed="rId3"/>
          <a:stretch>
            <a:fillRect/>
          </a:stretch>
        </p:blipFill>
        <p:spPr>
          <a:xfrm>
            <a:off x="6178374" y="3372879"/>
            <a:ext cx="2633117" cy="3407749"/>
          </a:xfrm>
          <a:prstGeom prst="rect">
            <a:avLst/>
          </a:prstGeom>
        </p:spPr>
      </p:pic>
      <p:sp>
        <p:nvSpPr>
          <p:cNvPr id="5" name="Slide Number Placeholder 4"/>
          <p:cNvSpPr>
            <a:spLocks noGrp="1"/>
          </p:cNvSpPr>
          <p:nvPr>
            <p:ph type="sldNum" sz="quarter" idx="11"/>
          </p:nvPr>
        </p:nvSpPr>
        <p:spPr>
          <a:xfrm>
            <a:off x="6553200" y="6498897"/>
            <a:ext cx="2133600" cy="2225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Narrow Bold"/>
              </a:defRPr>
            </a:lvl1pPr>
            <a:lvl2pPr marL="742950" indent="-285750" eaLnBrk="0" hangingPunct="0">
              <a:defRPr sz="2400">
                <a:solidFill>
                  <a:schemeClr val="tx1"/>
                </a:solidFill>
                <a:latin typeface="Arial Narrow Bold"/>
              </a:defRPr>
            </a:lvl2pPr>
            <a:lvl3pPr marL="1143000" indent="-228600" eaLnBrk="0" hangingPunct="0">
              <a:defRPr sz="2400">
                <a:solidFill>
                  <a:schemeClr val="tx1"/>
                </a:solidFill>
                <a:latin typeface="Arial Narrow Bold"/>
              </a:defRPr>
            </a:lvl3pPr>
            <a:lvl4pPr marL="1600200" indent="-228600" eaLnBrk="0" hangingPunct="0">
              <a:defRPr sz="2400">
                <a:solidFill>
                  <a:schemeClr val="tx1"/>
                </a:solidFill>
                <a:latin typeface="Arial Narrow Bold"/>
              </a:defRPr>
            </a:lvl4pPr>
            <a:lvl5pPr marL="2057400" indent="-228600" eaLnBrk="0" hangingPunct="0">
              <a:defRPr sz="2400">
                <a:solidFill>
                  <a:schemeClr val="tx1"/>
                </a:solidFill>
                <a:latin typeface="Arial Narrow Bold"/>
              </a:defRPr>
            </a:lvl5pPr>
            <a:lvl6pPr marL="25146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6pPr>
            <a:lvl7pPr marL="29718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7pPr>
            <a:lvl8pPr marL="34290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8pPr>
            <a:lvl9pPr marL="3886200" indent="-228600" eaLnBrk="0" fontAlgn="base" hangingPunct="0">
              <a:lnSpc>
                <a:spcPct val="80000"/>
              </a:lnSpc>
              <a:spcBef>
                <a:spcPct val="0"/>
              </a:spcBef>
              <a:spcAft>
                <a:spcPct val="25000"/>
              </a:spcAft>
              <a:buClr>
                <a:srgbClr val="0000FF"/>
              </a:buClr>
              <a:buFont typeface="Wingdings" pitchFamily="2" charset="2"/>
              <a:buChar char="§"/>
              <a:defRPr sz="2400">
                <a:solidFill>
                  <a:schemeClr val="tx1"/>
                </a:solidFill>
                <a:latin typeface="Arial Narrow Bold"/>
              </a:defRPr>
            </a:lvl9pPr>
          </a:lstStyle>
          <a:p>
            <a:fld id="{64488BD7-82B2-4614-AE6D-CDDA5492E8C1}" type="slidenum">
              <a:rPr lang="en-US" sz="1800" smtClean="0"/>
              <a:pPr/>
              <a:t>5</a:t>
            </a:fld>
            <a:endParaRPr lang="en-US" sz="1800" dirty="0" smtClean="0"/>
          </a:p>
        </p:txBody>
      </p:sp>
    </p:spTree>
    <p:extLst>
      <p:ext uri="{BB962C8B-B14F-4D97-AF65-F5344CB8AC3E}">
        <p14:creationId xmlns:p14="http://schemas.microsoft.com/office/powerpoint/2010/main" val="249721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74213" y="533400"/>
            <a:ext cx="7897812" cy="735013"/>
          </a:xfrm>
        </p:spPr>
        <p:txBody>
          <a:bodyPr>
            <a:normAutofit fontScale="90000"/>
          </a:bodyPr>
          <a:lstStyle/>
          <a:p>
            <a:pPr eaLnBrk="1" hangingPunct="1"/>
            <a:r>
              <a:rPr lang="en-US" dirty="0" smtClean="0"/>
              <a:t>MEP Program Evolution</a:t>
            </a:r>
          </a:p>
        </p:txBody>
      </p:sp>
      <p:grpSp>
        <p:nvGrpSpPr>
          <p:cNvPr id="2" name="Group 27"/>
          <p:cNvGrpSpPr>
            <a:grpSpLocks/>
          </p:cNvGrpSpPr>
          <p:nvPr/>
        </p:nvGrpSpPr>
        <p:grpSpPr bwMode="auto">
          <a:xfrm>
            <a:off x="356494" y="1733039"/>
            <a:ext cx="7888979" cy="4592637"/>
            <a:chOff x="797883" y="1579571"/>
            <a:chExt cx="7888916" cy="4592628"/>
          </a:xfrm>
          <a:noFill/>
        </p:grpSpPr>
        <p:sp>
          <p:nvSpPr>
            <p:cNvPr id="24583" name="Rectangle 16"/>
            <p:cNvSpPr>
              <a:spLocks noChangeArrowheads="1"/>
            </p:cNvSpPr>
            <p:nvPr/>
          </p:nvSpPr>
          <p:spPr bwMode="auto">
            <a:xfrm>
              <a:off x="950975" y="1579571"/>
              <a:ext cx="7735824" cy="4592628"/>
            </a:xfrm>
            <a:prstGeom prst="rect">
              <a:avLst/>
            </a:prstGeom>
            <a:grpFill/>
            <a:ln w="9525">
              <a:noFill/>
              <a:miter lim="800000"/>
              <a:headEnd/>
              <a:tailEnd/>
            </a:ln>
          </p:spPr>
          <p:txBody>
            <a:bodyPr/>
            <a:lstStyle/>
            <a:p>
              <a:pPr fontAlgn="base">
                <a:spcBef>
                  <a:spcPct val="0"/>
                </a:spcBef>
                <a:spcAft>
                  <a:spcPct val="0"/>
                </a:spcAft>
              </a:pPr>
              <a:endParaRPr lang="en-US" dirty="0">
                <a:solidFill>
                  <a:prstClr val="black"/>
                </a:solidFill>
                <a:latin typeface="Arial" charset="0"/>
                <a:ea typeface="ヒラギノ角ゴ Pro W3" pitchFamily="32" charset="-128"/>
              </a:endParaRPr>
            </a:p>
          </p:txBody>
        </p:sp>
        <p:sp>
          <p:nvSpPr>
            <p:cNvPr id="18" name="Right Arrow 17"/>
            <p:cNvSpPr>
              <a:spLocks noChangeArrowheads="1"/>
            </p:cNvSpPr>
            <p:nvPr/>
          </p:nvSpPr>
          <p:spPr bwMode="auto">
            <a:xfrm>
              <a:off x="950975" y="1579571"/>
              <a:ext cx="7735824" cy="4592628"/>
            </a:xfrm>
            <a:prstGeom prst="rightArrow">
              <a:avLst>
                <a:gd name="adj1" fmla="val 50000"/>
                <a:gd name="adj2" fmla="val 50002"/>
              </a:avLst>
            </a:prstGeom>
            <a:noFill/>
            <a:ln w="50800" cap="flat" cmpd="sng" algn="ctr">
              <a:solidFill>
                <a:srgbClr val="0073B1"/>
              </a:solidFill>
              <a:prstDash val="solid"/>
              <a:miter lim="800000"/>
              <a:headEnd type="none" w="med" len="med"/>
              <a:tailEnd type="none" w="med" len="med"/>
            </a:ln>
            <a:effectLst>
              <a:outerShdw blurRad="63500" dist="23000" dir="5400000" rotWithShape="0">
                <a:srgbClr val="000000">
                  <a:alpha val="34999"/>
                </a:srgbClr>
              </a:outerShdw>
            </a:effectLst>
          </p:spPr>
          <p:txBody>
            <a:bodyPr/>
            <a:lstStyle/>
            <a:p>
              <a:pPr fontAlgn="base">
                <a:spcBef>
                  <a:spcPct val="0"/>
                </a:spcBef>
                <a:spcAft>
                  <a:spcPct val="0"/>
                </a:spcAft>
                <a:defRPr/>
              </a:pPr>
              <a:endParaRPr lang="en-US" dirty="0">
                <a:solidFill>
                  <a:prstClr val="black"/>
                </a:solidFill>
                <a:latin typeface="Arial" pitchFamily="32" charset="0"/>
                <a:ea typeface="ヒラギノ角ゴ Pro W3" pitchFamily="32" charset="-128"/>
                <a:cs typeface="ヒラギノ角ゴ Pro W3" pitchFamily="32" charset="-128"/>
              </a:endParaRPr>
            </a:p>
          </p:txBody>
        </p:sp>
        <p:sp>
          <p:nvSpPr>
            <p:cNvPr id="19" name="Freeform 18"/>
            <p:cNvSpPr>
              <a:spLocks noChangeArrowheads="1"/>
            </p:cNvSpPr>
            <p:nvPr/>
          </p:nvSpPr>
          <p:spPr bwMode="auto">
            <a:xfrm>
              <a:off x="797883" y="2865443"/>
              <a:ext cx="1371589" cy="2057396"/>
            </a:xfrm>
            <a:custGeom>
              <a:avLst/>
              <a:gdLst>
                <a:gd name="T0" fmla="*/ 0 w 1298847"/>
                <a:gd name="T1" fmla="*/ 220404 h 2020756"/>
                <a:gd name="T2" fmla="*/ 66956 w 1298847"/>
                <a:gd name="T3" fmla="*/ 64555 h 2020756"/>
                <a:gd name="T4" fmla="*/ 228603 w 1298847"/>
                <a:gd name="T5" fmla="*/ 0 h 2020756"/>
                <a:gd name="T6" fmla="*/ 1142986 w 1298847"/>
                <a:gd name="T7" fmla="*/ 0 h 2020756"/>
                <a:gd name="T8" fmla="*/ 1304633 w 1298847"/>
                <a:gd name="T9" fmla="*/ 64555 h 2020756"/>
                <a:gd name="T10" fmla="*/ 1371589 w 1298847"/>
                <a:gd name="T11" fmla="*/ 220404 h 2020756"/>
                <a:gd name="T12" fmla="*/ 1371589 w 1298847"/>
                <a:gd name="T13" fmla="*/ 1836992 h 2020756"/>
                <a:gd name="T14" fmla="*/ 1304633 w 1298847"/>
                <a:gd name="T15" fmla="*/ 1992841 h 2020756"/>
                <a:gd name="T16" fmla="*/ 1142986 w 1298847"/>
                <a:gd name="T17" fmla="*/ 2057396 h 2020756"/>
                <a:gd name="T18" fmla="*/ 228603 w 1298847"/>
                <a:gd name="T19" fmla="*/ 2057396 h 2020756"/>
                <a:gd name="T20" fmla="*/ 66956 w 1298847"/>
                <a:gd name="T21" fmla="*/ 1992841 h 2020756"/>
                <a:gd name="T22" fmla="*/ 0 w 1298847"/>
                <a:gd name="T23" fmla="*/ 1836992 h 2020756"/>
                <a:gd name="T24" fmla="*/ 0 w 1298847"/>
                <a:gd name="T25" fmla="*/ 220404 h 20207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8847"/>
                <a:gd name="T40" fmla="*/ 0 h 2020756"/>
                <a:gd name="T41" fmla="*/ 1298847 w 1298847"/>
                <a:gd name="T42" fmla="*/ 2020756 h 20207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8847" h="2020756">
                  <a:moveTo>
                    <a:pt x="0" y="216479"/>
                  </a:moveTo>
                  <a:cubicBezTo>
                    <a:pt x="0" y="159065"/>
                    <a:pt x="22808" y="104003"/>
                    <a:pt x="63405" y="63405"/>
                  </a:cubicBezTo>
                  <a:cubicBezTo>
                    <a:pt x="104003" y="22807"/>
                    <a:pt x="159065" y="0"/>
                    <a:pt x="216479" y="0"/>
                  </a:cubicBezTo>
                  <a:lnTo>
                    <a:pt x="1082368" y="0"/>
                  </a:lnTo>
                  <a:cubicBezTo>
                    <a:pt x="1139782" y="0"/>
                    <a:pt x="1194844" y="22808"/>
                    <a:pt x="1235442" y="63405"/>
                  </a:cubicBezTo>
                  <a:cubicBezTo>
                    <a:pt x="1276040" y="104003"/>
                    <a:pt x="1298847" y="159065"/>
                    <a:pt x="1298847" y="216479"/>
                  </a:cubicBezTo>
                  <a:lnTo>
                    <a:pt x="1298847" y="1804277"/>
                  </a:lnTo>
                  <a:cubicBezTo>
                    <a:pt x="1298847" y="1861691"/>
                    <a:pt x="1276039" y="1916753"/>
                    <a:pt x="1235442" y="1957351"/>
                  </a:cubicBezTo>
                  <a:cubicBezTo>
                    <a:pt x="1194844" y="1997949"/>
                    <a:pt x="1139782" y="2020756"/>
                    <a:pt x="1082368" y="2020756"/>
                  </a:cubicBezTo>
                  <a:lnTo>
                    <a:pt x="216479" y="2020756"/>
                  </a:lnTo>
                  <a:cubicBezTo>
                    <a:pt x="159065" y="2020756"/>
                    <a:pt x="104003" y="1997948"/>
                    <a:pt x="63405" y="1957351"/>
                  </a:cubicBezTo>
                  <a:cubicBezTo>
                    <a:pt x="22807" y="1916753"/>
                    <a:pt x="0" y="1861691"/>
                    <a:pt x="0" y="1804277"/>
                  </a:cubicBezTo>
                  <a:lnTo>
                    <a:pt x="0" y="21647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0554" tIns="383444" rIns="120554" bIns="120554"/>
            <a:lstStyle/>
            <a:p>
              <a:pPr algn="ctr" defTabSz="666750" fontAlgn="base">
                <a:lnSpc>
                  <a:spcPct val="90000"/>
                </a:lnSpc>
                <a:spcBef>
                  <a:spcPct val="0"/>
                </a:spcBef>
                <a:spcAft>
                  <a:spcPts val="625"/>
                </a:spcAft>
                <a:defRPr/>
              </a:pPr>
              <a:r>
                <a:rPr lang="en-US" sz="1500" b="1" dirty="0">
                  <a:solidFill>
                    <a:prstClr val="black"/>
                  </a:solidFill>
                  <a:latin typeface="Arial Narrow"/>
                  <a:ea typeface="ヒラギノ角ゴ Pro W3" pitchFamily="32" charset="-128"/>
                  <a:cs typeface="Arial Narrow"/>
                </a:rPr>
                <a:t>Build a System</a:t>
              </a:r>
              <a:endParaRPr lang="en-US" sz="800" i="1" dirty="0">
                <a:solidFill>
                  <a:prstClr val="black"/>
                </a:solidFill>
                <a:latin typeface="Arial Narrow"/>
                <a:ea typeface="ヒラギノ角ゴ Pro W3" pitchFamily="32" charset="-128"/>
                <a:cs typeface="Arial Narrow"/>
              </a:endParaRPr>
            </a:p>
            <a:p>
              <a:pPr algn="ctr" defTabSz="666750" fontAlgn="base">
                <a:lnSpc>
                  <a:spcPct val="90000"/>
                </a:lnSpc>
                <a:spcBef>
                  <a:spcPct val="0"/>
                </a:spcBef>
                <a:spcAft>
                  <a:spcPct val="0"/>
                </a:spcAft>
                <a:defRPr/>
              </a:pPr>
              <a:r>
                <a:rPr lang="en-US" sz="1200" b="1" i="1" dirty="0">
                  <a:solidFill>
                    <a:prstClr val="black"/>
                  </a:solidFill>
                  <a:latin typeface="Arial Narrow"/>
                  <a:ea typeface="ヒラギノ角ゴ Pro W3" pitchFamily="32" charset="-128"/>
                  <a:cs typeface="Arial Narrow"/>
                </a:rPr>
                <a:t>Optimize Performance and Accountability</a:t>
              </a:r>
              <a:endParaRPr lang="en-US" sz="800" i="1" dirty="0">
                <a:solidFill>
                  <a:prstClr val="black"/>
                </a:solidFill>
                <a:latin typeface="Arial Narrow"/>
                <a:ea typeface="ヒラギノ角ゴ Pro W3" pitchFamily="32" charset="-128"/>
                <a:cs typeface="Arial Narrow"/>
              </a:endParaRPr>
            </a:p>
          </p:txBody>
        </p:sp>
        <p:sp>
          <p:nvSpPr>
            <p:cNvPr id="20" name="Freeform 19"/>
            <p:cNvSpPr>
              <a:spLocks noChangeArrowheads="1"/>
            </p:cNvSpPr>
            <p:nvPr/>
          </p:nvSpPr>
          <p:spPr bwMode="auto">
            <a:xfrm>
              <a:off x="2352481" y="2865443"/>
              <a:ext cx="1368414" cy="2036758"/>
            </a:xfrm>
            <a:custGeom>
              <a:avLst/>
              <a:gdLst>
                <a:gd name="T0" fmla="*/ 0 w 1368052"/>
                <a:gd name="T1" fmla="*/ 227883 h 2053804"/>
                <a:gd name="T2" fmla="*/ 66802 w 1368052"/>
                <a:gd name="T3" fmla="*/ 66745 h 2053804"/>
                <a:gd name="T4" fmla="*/ 228074 w 1368052"/>
                <a:gd name="T5" fmla="*/ 0 h 2053804"/>
                <a:gd name="T6" fmla="*/ 1140341 w 1368052"/>
                <a:gd name="T7" fmla="*/ 0 h 2053804"/>
                <a:gd name="T8" fmla="*/ 1301613 w 1368052"/>
                <a:gd name="T9" fmla="*/ 66746 h 2053804"/>
                <a:gd name="T10" fmla="*/ 1368414 w 1368052"/>
                <a:gd name="T11" fmla="*/ 227884 h 2053804"/>
                <a:gd name="T12" fmla="*/ 1368414 w 1368052"/>
                <a:gd name="T13" fmla="*/ 1824750 h 2053804"/>
                <a:gd name="T14" fmla="*/ 1301612 w 1368052"/>
                <a:gd name="T15" fmla="*/ 1985888 h 2053804"/>
                <a:gd name="T16" fmla="*/ 1140340 w 1368052"/>
                <a:gd name="T17" fmla="*/ 2052633 h 2053804"/>
                <a:gd name="T18" fmla="*/ 228073 w 1368052"/>
                <a:gd name="T19" fmla="*/ 2052633 h 2053804"/>
                <a:gd name="T20" fmla="*/ 66801 w 1368052"/>
                <a:gd name="T21" fmla="*/ 1985887 h 2053804"/>
                <a:gd name="T22" fmla="*/ 0 w 1368052"/>
                <a:gd name="T23" fmla="*/ 1824749 h 2053804"/>
                <a:gd name="T24" fmla="*/ 0 w 1368052"/>
                <a:gd name="T25" fmla="*/ 227883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8052"/>
                <a:gd name="T40" fmla="*/ 0 h 2053804"/>
                <a:gd name="T41" fmla="*/ 1368052 w 136805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8052" h="2053804">
                  <a:moveTo>
                    <a:pt x="0" y="228013"/>
                  </a:moveTo>
                  <a:cubicBezTo>
                    <a:pt x="0" y="167540"/>
                    <a:pt x="24023" y="109544"/>
                    <a:pt x="66784" y="66783"/>
                  </a:cubicBezTo>
                  <a:cubicBezTo>
                    <a:pt x="109545" y="24022"/>
                    <a:pt x="167541" y="0"/>
                    <a:pt x="228014" y="0"/>
                  </a:cubicBezTo>
                  <a:lnTo>
                    <a:pt x="1140039" y="0"/>
                  </a:lnTo>
                  <a:cubicBezTo>
                    <a:pt x="1200512" y="0"/>
                    <a:pt x="1258508" y="24023"/>
                    <a:pt x="1301269" y="66784"/>
                  </a:cubicBezTo>
                  <a:cubicBezTo>
                    <a:pt x="1344030" y="109545"/>
                    <a:pt x="1368052" y="167541"/>
                    <a:pt x="1368052" y="228014"/>
                  </a:cubicBezTo>
                  <a:lnTo>
                    <a:pt x="1368052" y="1825791"/>
                  </a:lnTo>
                  <a:cubicBezTo>
                    <a:pt x="1368052" y="1886264"/>
                    <a:pt x="1344029" y="1944260"/>
                    <a:pt x="1301268" y="1987021"/>
                  </a:cubicBezTo>
                  <a:cubicBezTo>
                    <a:pt x="1258507" y="2029782"/>
                    <a:pt x="1200511" y="2053804"/>
                    <a:pt x="1140038" y="2053804"/>
                  </a:cubicBezTo>
                  <a:lnTo>
                    <a:pt x="228013" y="2053804"/>
                  </a:lnTo>
                  <a:cubicBezTo>
                    <a:pt x="167540" y="2053804"/>
                    <a:pt x="109544" y="2029781"/>
                    <a:pt x="66783" y="1987020"/>
                  </a:cubicBezTo>
                  <a:cubicBezTo>
                    <a:pt x="24022" y="1944259"/>
                    <a:pt x="0" y="1886263"/>
                    <a:pt x="0" y="1825790"/>
                  </a:cubicBezTo>
                  <a:lnTo>
                    <a:pt x="0" y="228013"/>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3933" tIns="386823" rIns="123933" bIns="123933"/>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Deliver Higher Value-Added Services</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Deliver High Value</a:t>
              </a:r>
              <a:endParaRPr lang="en-US" sz="1200" i="1" dirty="0">
                <a:solidFill>
                  <a:srgbClr val="000000"/>
                </a:solidFill>
                <a:latin typeface="Arial Narrow"/>
                <a:ea typeface="ヒラギノ角ゴ Pro W3" pitchFamily="32" charset="-128"/>
                <a:cs typeface="Arial Narrow"/>
              </a:endParaRPr>
            </a:p>
          </p:txBody>
        </p:sp>
        <p:sp>
          <p:nvSpPr>
            <p:cNvPr id="21" name="Freeform 20"/>
            <p:cNvSpPr>
              <a:spLocks noChangeArrowheads="1"/>
            </p:cNvSpPr>
            <p:nvPr/>
          </p:nvSpPr>
          <p:spPr bwMode="auto">
            <a:xfrm>
              <a:off x="3909439" y="2865443"/>
              <a:ext cx="1371589" cy="2057396"/>
            </a:xfrm>
            <a:custGeom>
              <a:avLst/>
              <a:gdLst>
                <a:gd name="T0" fmla="*/ 0 w 1342099"/>
                <a:gd name="T1" fmla="*/ 226124 h 2035232"/>
                <a:gd name="T2" fmla="*/ 66957 w 1342099"/>
                <a:gd name="T3" fmla="*/ 66230 h 2035232"/>
                <a:gd name="T4" fmla="*/ 228603 w 1342099"/>
                <a:gd name="T5" fmla="*/ 1 h 2035232"/>
                <a:gd name="T6" fmla="*/ 1142986 w 1342099"/>
                <a:gd name="T7" fmla="*/ 0 h 2035232"/>
                <a:gd name="T8" fmla="*/ 1304632 w 1342099"/>
                <a:gd name="T9" fmla="*/ 66230 h 2035232"/>
                <a:gd name="T10" fmla="*/ 1371588 w 1342099"/>
                <a:gd name="T11" fmla="*/ 226124 h 2035232"/>
                <a:gd name="T12" fmla="*/ 1371589 w 1342099"/>
                <a:gd name="T13" fmla="*/ 1831272 h 2035232"/>
                <a:gd name="T14" fmla="*/ 1304632 w 1342099"/>
                <a:gd name="T15" fmla="*/ 1991166 h 2035232"/>
                <a:gd name="T16" fmla="*/ 1142986 w 1342099"/>
                <a:gd name="T17" fmla="*/ 2057396 h 2035232"/>
                <a:gd name="T18" fmla="*/ 228603 w 1342099"/>
                <a:gd name="T19" fmla="*/ 2057396 h 2035232"/>
                <a:gd name="T20" fmla="*/ 66957 w 1342099"/>
                <a:gd name="T21" fmla="*/ 1991166 h 2035232"/>
                <a:gd name="T22" fmla="*/ 0 w 1342099"/>
                <a:gd name="T23" fmla="*/ 1831272 h 2035232"/>
                <a:gd name="T24" fmla="*/ 0 w 1342099"/>
                <a:gd name="T25" fmla="*/ 226124 h 20352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2099"/>
                <a:gd name="T40" fmla="*/ 0 h 2035232"/>
                <a:gd name="T41" fmla="*/ 1342099 w 1342099"/>
                <a:gd name="T42" fmla="*/ 2035232 h 20352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2099" h="2035232">
                  <a:moveTo>
                    <a:pt x="0" y="223688"/>
                  </a:moveTo>
                  <a:cubicBezTo>
                    <a:pt x="0" y="164362"/>
                    <a:pt x="23567" y="107466"/>
                    <a:pt x="65517" y="65517"/>
                  </a:cubicBezTo>
                  <a:cubicBezTo>
                    <a:pt x="107467" y="23567"/>
                    <a:pt x="164363" y="0"/>
                    <a:pt x="223688" y="1"/>
                  </a:cubicBezTo>
                  <a:lnTo>
                    <a:pt x="1118411" y="0"/>
                  </a:lnTo>
                  <a:cubicBezTo>
                    <a:pt x="1177737" y="0"/>
                    <a:pt x="1234633" y="23567"/>
                    <a:pt x="1276582" y="65517"/>
                  </a:cubicBezTo>
                  <a:cubicBezTo>
                    <a:pt x="1318532" y="107467"/>
                    <a:pt x="1342099" y="164363"/>
                    <a:pt x="1342098" y="223688"/>
                  </a:cubicBezTo>
                  <a:cubicBezTo>
                    <a:pt x="1342098" y="752973"/>
                    <a:pt x="1342099" y="1282259"/>
                    <a:pt x="1342099" y="1811544"/>
                  </a:cubicBezTo>
                  <a:cubicBezTo>
                    <a:pt x="1342099" y="1870870"/>
                    <a:pt x="1318532" y="1927766"/>
                    <a:pt x="1276582" y="1969715"/>
                  </a:cubicBezTo>
                  <a:cubicBezTo>
                    <a:pt x="1234632" y="2011665"/>
                    <a:pt x="1177736" y="2035232"/>
                    <a:pt x="1118411" y="2035232"/>
                  </a:cubicBezTo>
                  <a:lnTo>
                    <a:pt x="223688" y="2035232"/>
                  </a:lnTo>
                  <a:cubicBezTo>
                    <a:pt x="164362" y="2035232"/>
                    <a:pt x="107466" y="2011665"/>
                    <a:pt x="65517" y="1969715"/>
                  </a:cubicBezTo>
                  <a:cubicBezTo>
                    <a:pt x="23567" y="1927765"/>
                    <a:pt x="0" y="1870869"/>
                    <a:pt x="0" y="1811544"/>
                  </a:cubicBezTo>
                  <a:lnTo>
                    <a:pt x="0" y="223688"/>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2666" tIns="385556" rIns="122666" bIns="122666"/>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Focus on Strategic Management</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Developing Leaders</a:t>
              </a:r>
              <a:endParaRPr lang="en-US" sz="1200" i="1" dirty="0">
                <a:solidFill>
                  <a:srgbClr val="000000"/>
                </a:solidFill>
                <a:latin typeface="Arial Narrow"/>
                <a:ea typeface="ヒラギノ角ゴ Pro W3" pitchFamily="32" charset="-128"/>
                <a:cs typeface="Arial Narrow"/>
              </a:endParaRPr>
            </a:p>
          </p:txBody>
        </p:sp>
        <p:sp>
          <p:nvSpPr>
            <p:cNvPr id="22" name="Freeform 21"/>
            <p:cNvSpPr>
              <a:spLocks noChangeArrowheads="1"/>
            </p:cNvSpPr>
            <p:nvPr/>
          </p:nvSpPr>
          <p:spPr bwMode="auto">
            <a:xfrm>
              <a:off x="5492775" y="2870206"/>
              <a:ext cx="1371589" cy="2052633"/>
            </a:xfrm>
            <a:custGeom>
              <a:avLst/>
              <a:gdLst>
                <a:gd name="T0" fmla="*/ 0 w 1387452"/>
                <a:gd name="T1" fmla="*/ 231115 h 2053804"/>
                <a:gd name="T2" fmla="*/ 66957 w 1387452"/>
                <a:gd name="T3" fmla="*/ 67692 h 2053804"/>
                <a:gd name="T4" fmla="*/ 228603 w 1387452"/>
                <a:gd name="T5" fmla="*/ 1 h 2053804"/>
                <a:gd name="T6" fmla="*/ 1142986 w 1387452"/>
                <a:gd name="T7" fmla="*/ 0 h 2053804"/>
                <a:gd name="T8" fmla="*/ 1304632 w 1387452"/>
                <a:gd name="T9" fmla="*/ 67692 h 2053804"/>
                <a:gd name="T10" fmla="*/ 1371588 w 1387452"/>
                <a:gd name="T11" fmla="*/ 231115 h 2053804"/>
                <a:gd name="T12" fmla="*/ 1371589 w 1387452"/>
                <a:gd name="T13" fmla="*/ 1821518 h 2053804"/>
                <a:gd name="T14" fmla="*/ 1304632 w 1387452"/>
                <a:gd name="T15" fmla="*/ 1984941 h 2053804"/>
                <a:gd name="T16" fmla="*/ 1142986 w 1387452"/>
                <a:gd name="T17" fmla="*/ 2052633 h 2053804"/>
                <a:gd name="T18" fmla="*/ 228603 w 1387452"/>
                <a:gd name="T19" fmla="*/ 2052633 h 2053804"/>
                <a:gd name="T20" fmla="*/ 66957 w 1387452"/>
                <a:gd name="T21" fmla="*/ 1984941 h 2053804"/>
                <a:gd name="T22" fmla="*/ 0 w 1387452"/>
                <a:gd name="T23" fmla="*/ 1821518 h 2053804"/>
                <a:gd name="T24" fmla="*/ 0 w 1387452"/>
                <a:gd name="T25" fmla="*/ 231115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7452"/>
                <a:gd name="T40" fmla="*/ 0 h 2053804"/>
                <a:gd name="T41" fmla="*/ 1387452 w 138745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7452" h="2053804">
                  <a:moveTo>
                    <a:pt x="0" y="231247"/>
                  </a:moveTo>
                  <a:cubicBezTo>
                    <a:pt x="0" y="169916"/>
                    <a:pt x="24364" y="111098"/>
                    <a:pt x="67731" y="67731"/>
                  </a:cubicBezTo>
                  <a:cubicBezTo>
                    <a:pt x="111098" y="24364"/>
                    <a:pt x="169917" y="0"/>
                    <a:pt x="231247" y="1"/>
                  </a:cubicBezTo>
                  <a:lnTo>
                    <a:pt x="1156205" y="0"/>
                  </a:lnTo>
                  <a:cubicBezTo>
                    <a:pt x="1217536" y="0"/>
                    <a:pt x="1276354" y="24364"/>
                    <a:pt x="1319721" y="67731"/>
                  </a:cubicBezTo>
                  <a:cubicBezTo>
                    <a:pt x="1363088" y="111098"/>
                    <a:pt x="1387452" y="169917"/>
                    <a:pt x="1387451" y="231247"/>
                  </a:cubicBezTo>
                  <a:cubicBezTo>
                    <a:pt x="1387451" y="761684"/>
                    <a:pt x="1387452" y="1292120"/>
                    <a:pt x="1387452" y="1822557"/>
                  </a:cubicBezTo>
                  <a:cubicBezTo>
                    <a:pt x="1387452" y="1883888"/>
                    <a:pt x="1363089" y="1942706"/>
                    <a:pt x="1319721" y="1986073"/>
                  </a:cubicBezTo>
                  <a:cubicBezTo>
                    <a:pt x="1276354" y="2029440"/>
                    <a:pt x="1217535" y="2053804"/>
                    <a:pt x="1156205" y="2053804"/>
                  </a:cubicBezTo>
                  <a:lnTo>
                    <a:pt x="231247" y="2053804"/>
                  </a:lnTo>
                  <a:cubicBezTo>
                    <a:pt x="169916" y="2053804"/>
                    <a:pt x="111098" y="2029440"/>
                    <a:pt x="67731" y="1986073"/>
                  </a:cubicBezTo>
                  <a:cubicBezTo>
                    <a:pt x="24364" y="1942706"/>
                    <a:pt x="0" y="1883887"/>
                    <a:pt x="0" y="1822557"/>
                  </a:cubicBezTo>
                  <a:lnTo>
                    <a:pt x="0" y="231247"/>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24880" tIns="387770" rIns="124880" bIns="124880"/>
            <a:lstStyle/>
            <a:p>
              <a:pPr algn="ctr" defTabSz="666750" fontAlgn="base">
                <a:lnSpc>
                  <a:spcPct val="90000"/>
                </a:lnSpc>
                <a:spcBef>
                  <a:spcPct val="0"/>
                </a:spcBef>
                <a:spcAft>
                  <a:spcPct val="35000"/>
                </a:spcAft>
                <a:defRPr/>
              </a:pPr>
              <a:r>
                <a:rPr lang="en-US" sz="1500" b="1" dirty="0">
                  <a:solidFill>
                    <a:srgbClr val="000000"/>
                  </a:solidFill>
                  <a:latin typeface="Arial Narrow"/>
                  <a:ea typeface="ヒラギノ角ゴ Pro W3" pitchFamily="32" charset="-128"/>
                  <a:cs typeface="Arial Narrow"/>
                </a:rPr>
                <a:t>Develop and Deploy Technology</a:t>
              </a:r>
            </a:p>
            <a:p>
              <a:pPr algn="ctr" defTabSz="666750" fontAlgn="base">
                <a:lnSpc>
                  <a:spcPct val="90000"/>
                </a:lnSpc>
                <a:spcBef>
                  <a:spcPct val="0"/>
                </a:spcBef>
                <a:spcAft>
                  <a:spcPct val="35000"/>
                </a:spcAft>
                <a:defRPr/>
              </a:pPr>
              <a:r>
                <a:rPr lang="en-US" sz="1200" b="1" i="1" dirty="0">
                  <a:solidFill>
                    <a:srgbClr val="000000"/>
                  </a:solidFill>
                  <a:latin typeface="Arial Narrow"/>
                  <a:ea typeface="ヒラギノ角ゴ Pro W3" pitchFamily="32" charset="-128"/>
                  <a:cs typeface="Arial Narrow"/>
                </a:rPr>
                <a:t>Foster Innovation</a:t>
              </a:r>
              <a:endParaRPr lang="en-US" sz="1300" b="1" i="1" dirty="0">
                <a:solidFill>
                  <a:srgbClr val="000000"/>
                </a:solidFill>
                <a:latin typeface="Arial Narrow"/>
                <a:ea typeface="ヒラギノ角ゴ Pro W3" pitchFamily="32" charset="-128"/>
                <a:cs typeface="Arial Narrow"/>
              </a:endParaRPr>
            </a:p>
          </p:txBody>
        </p:sp>
        <p:sp>
          <p:nvSpPr>
            <p:cNvPr id="23" name="Freeform 22"/>
            <p:cNvSpPr>
              <a:spLocks noChangeArrowheads="1"/>
            </p:cNvSpPr>
            <p:nvPr/>
          </p:nvSpPr>
          <p:spPr bwMode="auto">
            <a:xfrm>
              <a:off x="7026287" y="2849569"/>
              <a:ext cx="1371589" cy="2052633"/>
            </a:xfrm>
            <a:custGeom>
              <a:avLst/>
              <a:gdLst>
                <a:gd name="T0" fmla="*/ 0 w 1547872"/>
                <a:gd name="T1" fmla="*/ 257837 h 2053804"/>
                <a:gd name="T2" fmla="*/ 66956 w 1547872"/>
                <a:gd name="T3" fmla="*/ 75519 h 2053804"/>
                <a:gd name="T4" fmla="*/ 228603 w 1547872"/>
                <a:gd name="T5" fmla="*/ 1 h 2053804"/>
                <a:gd name="T6" fmla="*/ 1142986 w 1547872"/>
                <a:gd name="T7" fmla="*/ 0 h 2053804"/>
                <a:gd name="T8" fmla="*/ 1304633 w 1547872"/>
                <a:gd name="T9" fmla="*/ 75519 h 2053804"/>
                <a:gd name="T10" fmla="*/ 1371588 w 1547872"/>
                <a:gd name="T11" fmla="*/ 257837 h 2053804"/>
                <a:gd name="T12" fmla="*/ 1371589 w 1547872"/>
                <a:gd name="T13" fmla="*/ 1794796 h 2053804"/>
                <a:gd name="T14" fmla="*/ 1304633 w 1547872"/>
                <a:gd name="T15" fmla="*/ 1977114 h 2053804"/>
                <a:gd name="T16" fmla="*/ 1142986 w 1547872"/>
                <a:gd name="T17" fmla="*/ 2052633 h 2053804"/>
                <a:gd name="T18" fmla="*/ 228603 w 1547872"/>
                <a:gd name="T19" fmla="*/ 2052633 h 2053804"/>
                <a:gd name="T20" fmla="*/ 66956 w 1547872"/>
                <a:gd name="T21" fmla="*/ 1977114 h 2053804"/>
                <a:gd name="T22" fmla="*/ 0 w 1547872"/>
                <a:gd name="T23" fmla="*/ 1794796 h 2053804"/>
                <a:gd name="T24" fmla="*/ 0 w 1547872"/>
                <a:gd name="T25" fmla="*/ 257837 h 2053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7872"/>
                <a:gd name="T40" fmla="*/ 0 h 2053804"/>
                <a:gd name="T41" fmla="*/ 1547872 w 1547872"/>
                <a:gd name="T42" fmla="*/ 2053804 h 2053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7872" h="2053804">
                  <a:moveTo>
                    <a:pt x="0" y="257984"/>
                  </a:moveTo>
                  <a:cubicBezTo>
                    <a:pt x="0" y="189562"/>
                    <a:pt x="27181" y="123943"/>
                    <a:pt x="75562" y="75562"/>
                  </a:cubicBezTo>
                  <a:cubicBezTo>
                    <a:pt x="123943" y="27181"/>
                    <a:pt x="189563" y="0"/>
                    <a:pt x="257984" y="1"/>
                  </a:cubicBezTo>
                  <a:lnTo>
                    <a:pt x="1289888" y="0"/>
                  </a:lnTo>
                  <a:cubicBezTo>
                    <a:pt x="1358310" y="0"/>
                    <a:pt x="1423929" y="27181"/>
                    <a:pt x="1472310" y="75562"/>
                  </a:cubicBezTo>
                  <a:cubicBezTo>
                    <a:pt x="1520691" y="123943"/>
                    <a:pt x="1547872" y="189563"/>
                    <a:pt x="1547871" y="257984"/>
                  </a:cubicBezTo>
                  <a:cubicBezTo>
                    <a:pt x="1547871" y="770596"/>
                    <a:pt x="1547872" y="1283208"/>
                    <a:pt x="1547872" y="1795820"/>
                  </a:cubicBezTo>
                  <a:cubicBezTo>
                    <a:pt x="1547872" y="1864242"/>
                    <a:pt x="1520692" y="1929861"/>
                    <a:pt x="1472310" y="1978242"/>
                  </a:cubicBezTo>
                  <a:cubicBezTo>
                    <a:pt x="1423929" y="2026623"/>
                    <a:pt x="1358309" y="2053804"/>
                    <a:pt x="1289888" y="2053804"/>
                  </a:cubicBezTo>
                  <a:lnTo>
                    <a:pt x="257984" y="2053804"/>
                  </a:lnTo>
                  <a:cubicBezTo>
                    <a:pt x="189562" y="2053804"/>
                    <a:pt x="123943" y="2026624"/>
                    <a:pt x="75562" y="1978242"/>
                  </a:cubicBezTo>
                  <a:cubicBezTo>
                    <a:pt x="27181" y="1929861"/>
                    <a:pt x="0" y="1864241"/>
                    <a:pt x="0" y="1795820"/>
                  </a:cubicBezTo>
                  <a:lnTo>
                    <a:pt x="0" y="257984"/>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lIns="132711" tIns="395601" rIns="132711" bIns="132711"/>
            <a:lstStyle/>
            <a:p>
              <a:pPr algn="ctr" defTabSz="666750" fontAlgn="base">
                <a:lnSpc>
                  <a:spcPct val="90000"/>
                </a:lnSpc>
                <a:spcBef>
                  <a:spcPct val="0"/>
                </a:spcBef>
                <a:spcAft>
                  <a:spcPts val="625"/>
                </a:spcAft>
                <a:defRPr/>
              </a:pPr>
              <a:r>
                <a:rPr lang="en-US" sz="1500" b="1" dirty="0">
                  <a:solidFill>
                    <a:srgbClr val="000000"/>
                  </a:solidFill>
                  <a:latin typeface="Arial Narrow"/>
                  <a:ea typeface="ヒラギノ角ゴ Pro W3" pitchFamily="32" charset="-128"/>
                  <a:cs typeface="Arial Narrow"/>
                </a:rPr>
                <a:t>Increase Economic Impact</a:t>
              </a:r>
              <a:endParaRPr lang="en-US" sz="800" b="1" i="1" dirty="0">
                <a:solidFill>
                  <a:srgbClr val="000000"/>
                </a:solidFill>
                <a:latin typeface="Arial Narrow"/>
                <a:ea typeface="ヒラギノ角ゴ Pro W3" pitchFamily="32" charset="-128"/>
                <a:cs typeface="Arial Narrow"/>
              </a:endParaRPr>
            </a:p>
            <a:p>
              <a:pPr algn="ctr" defTabSz="666750" fontAlgn="base">
                <a:lnSpc>
                  <a:spcPct val="90000"/>
                </a:lnSpc>
                <a:spcBef>
                  <a:spcPct val="0"/>
                </a:spcBef>
                <a:spcAft>
                  <a:spcPct val="0"/>
                </a:spcAft>
                <a:defRPr/>
              </a:pPr>
              <a:r>
                <a:rPr lang="en-US" sz="1200" b="1" i="1" dirty="0">
                  <a:solidFill>
                    <a:srgbClr val="000000"/>
                  </a:solidFill>
                  <a:latin typeface="Arial Narrow"/>
                  <a:ea typeface="ヒラギノ角ゴ Pro W3" pitchFamily="32" charset="-128"/>
                  <a:cs typeface="Arial Narrow"/>
                </a:rPr>
                <a:t>Technology Based Economic Development</a:t>
              </a:r>
              <a:endParaRPr lang="en-US" sz="1200" i="1" dirty="0">
                <a:solidFill>
                  <a:srgbClr val="000000"/>
                </a:solidFill>
                <a:latin typeface="Arial Narrow"/>
                <a:ea typeface="ヒラギノ角ゴ Pro W3" pitchFamily="32" charset="-128"/>
                <a:cs typeface="Arial Narrow"/>
              </a:endParaRPr>
            </a:p>
          </p:txBody>
        </p:sp>
        <p:sp>
          <p:nvSpPr>
            <p:cNvPr id="9" name="TextBox 8"/>
            <p:cNvSpPr txBox="1"/>
            <p:nvPr/>
          </p:nvSpPr>
          <p:spPr>
            <a:xfrm>
              <a:off x="1047811" y="5326749"/>
              <a:ext cx="1182678" cy="338137"/>
            </a:xfrm>
            <a:prstGeom prst="rect">
              <a:avLst/>
            </a:prstGeom>
            <a:grpFill/>
          </p:spPr>
          <p:txBody>
            <a:bodyPr>
              <a:spAutoFit/>
            </a:bodyPr>
            <a:lstStyle/>
            <a:p>
              <a:pPr algn="ctr" fontAlgn="base">
                <a:spcBef>
                  <a:spcPct val="0"/>
                </a:spcBef>
                <a:spcAft>
                  <a:spcPct val="0"/>
                </a:spcAft>
                <a:defRPr/>
              </a:pPr>
              <a:r>
                <a:rPr lang="en-US" sz="1600" b="1" i="1" dirty="0">
                  <a:solidFill>
                    <a:prstClr val="black"/>
                  </a:solidFill>
                  <a:latin typeface="Arial Narrow"/>
                  <a:ea typeface="ヒラギノ角ゴ Pro W3" pitchFamily="-109" charset="-128"/>
                  <a:cs typeface="Arial Narrow"/>
                </a:rPr>
                <a:t>1988-1999</a:t>
              </a:r>
            </a:p>
          </p:txBody>
        </p:sp>
        <p:grpSp>
          <p:nvGrpSpPr>
            <p:cNvPr id="3" name="Group 23"/>
            <p:cNvGrpSpPr>
              <a:grpSpLocks/>
            </p:cNvGrpSpPr>
            <p:nvPr/>
          </p:nvGrpSpPr>
          <p:grpSpPr bwMode="auto">
            <a:xfrm>
              <a:off x="2503537" y="5326749"/>
              <a:ext cx="1211252" cy="338137"/>
              <a:chOff x="2437715" y="5326749"/>
              <a:chExt cx="1211252" cy="338137"/>
            </a:xfrm>
            <a:grpFill/>
          </p:grpSpPr>
          <p:sp>
            <p:nvSpPr>
              <p:cNvPr id="7" name="TextBox 6"/>
              <p:cNvSpPr txBox="1"/>
              <p:nvPr/>
            </p:nvSpPr>
            <p:spPr>
              <a:xfrm>
                <a:off x="2437715" y="5326749"/>
                <a:ext cx="736594"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2000 </a:t>
                </a:r>
              </a:p>
            </p:txBody>
          </p:sp>
          <p:sp>
            <p:nvSpPr>
              <p:cNvPr id="11" name="Right Arrow 10"/>
              <p:cNvSpPr/>
              <p:nvPr/>
            </p:nvSpPr>
            <p:spPr bwMode="auto">
              <a:xfrm>
                <a:off x="3174309" y="5344212"/>
                <a:ext cx="474658" cy="303211"/>
              </a:xfrm>
              <a:prstGeom prst="rightArrow">
                <a:avLst/>
              </a:prstGeom>
              <a:solidFill>
                <a:schemeClr val="tx1"/>
              </a:solidFill>
              <a:ln w="222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2000" dirty="0">
                  <a:solidFill>
                    <a:prstClr val="black"/>
                  </a:solidFill>
                  <a:latin typeface="Arial" charset="0"/>
                  <a:ea typeface="ヒラギノ角ゴ Pro W3" pitchFamily="-109" charset="-128"/>
                </a:endParaRPr>
              </a:p>
            </p:txBody>
          </p:sp>
        </p:grpSp>
        <p:grpSp>
          <p:nvGrpSpPr>
            <p:cNvPr id="5" name="Group 25"/>
            <p:cNvGrpSpPr>
              <a:grpSpLocks/>
            </p:cNvGrpSpPr>
            <p:nvPr/>
          </p:nvGrpSpPr>
          <p:grpSpPr bwMode="auto">
            <a:xfrm>
              <a:off x="5513413" y="5326749"/>
              <a:ext cx="1173745" cy="338137"/>
              <a:chOff x="5485780" y="5326749"/>
              <a:chExt cx="1173745" cy="338137"/>
            </a:xfrm>
            <a:grpFill/>
          </p:grpSpPr>
          <p:sp>
            <p:nvSpPr>
              <p:cNvPr id="8" name="TextBox 7"/>
              <p:cNvSpPr txBox="1"/>
              <p:nvPr/>
            </p:nvSpPr>
            <p:spPr>
              <a:xfrm>
                <a:off x="5485780" y="5326749"/>
                <a:ext cx="665156"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2008</a:t>
                </a:r>
              </a:p>
            </p:txBody>
          </p:sp>
          <p:sp>
            <p:nvSpPr>
              <p:cNvPr id="24600" name="Right Arrow 11"/>
              <p:cNvSpPr>
                <a:spLocks noChangeArrowheads="1"/>
              </p:cNvSpPr>
              <p:nvPr/>
            </p:nvSpPr>
            <p:spPr bwMode="auto">
              <a:xfrm>
                <a:off x="6185392"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nvGrpSpPr>
            <p:cNvPr id="6" name="Group 24"/>
            <p:cNvGrpSpPr>
              <a:grpSpLocks/>
            </p:cNvGrpSpPr>
            <p:nvPr/>
          </p:nvGrpSpPr>
          <p:grpSpPr bwMode="auto">
            <a:xfrm>
              <a:off x="4016412" y="5326749"/>
              <a:ext cx="1206653" cy="338137"/>
              <a:chOff x="3962739" y="5326749"/>
              <a:chExt cx="1206653" cy="338137"/>
            </a:xfrm>
            <a:grpFill/>
          </p:grpSpPr>
          <p:sp>
            <p:nvSpPr>
              <p:cNvPr id="10" name="TextBox 9"/>
              <p:cNvSpPr txBox="1"/>
              <p:nvPr/>
            </p:nvSpPr>
            <p:spPr>
              <a:xfrm>
                <a:off x="3962739" y="5326749"/>
                <a:ext cx="731832"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2006</a:t>
                </a:r>
              </a:p>
            </p:txBody>
          </p:sp>
          <p:sp>
            <p:nvSpPr>
              <p:cNvPr id="24598" name="Right Arrow 12"/>
              <p:cNvSpPr>
                <a:spLocks noChangeArrowheads="1"/>
              </p:cNvSpPr>
              <p:nvPr/>
            </p:nvSpPr>
            <p:spPr bwMode="auto">
              <a:xfrm>
                <a:off x="4695259"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nvGrpSpPr>
            <p:cNvPr id="12" name="Group 26"/>
            <p:cNvGrpSpPr>
              <a:grpSpLocks/>
            </p:cNvGrpSpPr>
            <p:nvPr/>
          </p:nvGrpSpPr>
          <p:grpSpPr bwMode="auto">
            <a:xfrm>
              <a:off x="7026288" y="5326749"/>
              <a:ext cx="1159828" cy="338137"/>
              <a:chOff x="7010505" y="5326749"/>
              <a:chExt cx="1159828" cy="338137"/>
            </a:xfrm>
            <a:grpFill/>
          </p:grpSpPr>
          <p:sp>
            <p:nvSpPr>
              <p:cNvPr id="14" name="TextBox 13"/>
              <p:cNvSpPr txBox="1"/>
              <p:nvPr/>
            </p:nvSpPr>
            <p:spPr>
              <a:xfrm>
                <a:off x="7010505" y="5326749"/>
                <a:ext cx="685795" cy="338137"/>
              </a:xfrm>
              <a:prstGeom prst="rect">
                <a:avLst/>
              </a:prstGeom>
              <a:grpFill/>
            </p:spPr>
            <p:txBody>
              <a:bodyPr>
                <a:spAutoFit/>
              </a:bodyPr>
              <a:lstStyle/>
              <a:p>
                <a:pPr algn="ctr" fontAlgn="base">
                  <a:spcBef>
                    <a:spcPct val="0"/>
                  </a:spcBef>
                  <a:spcAft>
                    <a:spcPct val="0"/>
                  </a:spcAft>
                  <a:defRPr/>
                </a:pPr>
                <a:r>
                  <a:rPr lang="en-US" sz="1600" b="1" i="1" dirty="0">
                    <a:solidFill>
                      <a:srgbClr val="000000"/>
                    </a:solidFill>
                    <a:latin typeface="Arial Narrow"/>
                    <a:ea typeface="ヒラギノ角ゴ Pro W3" pitchFamily="-109" charset="-128"/>
                    <a:cs typeface="Arial Narrow"/>
                  </a:rPr>
                  <a:t>2010</a:t>
                </a:r>
              </a:p>
            </p:txBody>
          </p:sp>
          <p:sp>
            <p:nvSpPr>
              <p:cNvPr id="24596" name="Right Arrow 14"/>
              <p:cNvSpPr>
                <a:spLocks noChangeArrowheads="1"/>
              </p:cNvSpPr>
              <p:nvPr/>
            </p:nvSpPr>
            <p:spPr bwMode="auto">
              <a:xfrm>
                <a:off x="7696200" y="5342887"/>
                <a:ext cx="474133" cy="304800"/>
              </a:xfrm>
              <a:prstGeom prst="rightArrow">
                <a:avLst>
                  <a:gd name="adj1" fmla="val 50000"/>
                  <a:gd name="adj2" fmla="val 50001"/>
                </a:avLst>
              </a:prstGeom>
              <a:solidFill>
                <a:schemeClr val="tx1"/>
              </a:solidFill>
              <a:ln w="22225" cap="flat" cmpd="sng" algn="ctr">
                <a:noFill/>
                <a:prstDash val="solid"/>
                <a:round/>
                <a:headEnd type="none" w="med" len="med"/>
                <a:tailEnd type="none" w="med" len="med"/>
              </a:ln>
            </p:spPr>
            <p:txBody>
              <a:bodyPr/>
              <a:lstStyle/>
              <a:p>
                <a:pPr eaLnBrk="0" fontAlgn="base" hangingPunct="0">
                  <a:spcBef>
                    <a:spcPct val="0"/>
                  </a:spcBef>
                  <a:spcAft>
                    <a:spcPct val="0"/>
                  </a:spcAft>
                </a:pPr>
                <a:endParaRPr lang="en-US" sz="2000" dirty="0">
                  <a:solidFill>
                    <a:prstClr val="black"/>
                  </a:solidFill>
                  <a:latin typeface="Arial" charset="0"/>
                  <a:ea typeface="ヒラギノ角ゴ Pro W3" pitchFamily="32" charset="-128"/>
                </a:endParaRPr>
              </a:p>
            </p:txBody>
          </p:sp>
        </p:grpSp>
      </p:grpSp>
      <p:sp>
        <p:nvSpPr>
          <p:cNvPr id="27" name="TextBox 26"/>
          <p:cNvSpPr txBox="1"/>
          <p:nvPr/>
        </p:nvSpPr>
        <p:spPr>
          <a:xfrm>
            <a:off x="735012" y="1440648"/>
            <a:ext cx="1695450" cy="1117229"/>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Pre-Minimally Acceptable Impact Metrics</a:t>
            </a:r>
            <a:endParaRPr lang="en-US" b="1" kern="0" dirty="0">
              <a:solidFill>
                <a:sysClr val="windowText" lastClr="000000"/>
              </a:solidFill>
              <a:latin typeface="Arial Narrow" pitchFamily="34" charset="0"/>
            </a:endParaRPr>
          </a:p>
        </p:txBody>
      </p:sp>
      <p:cxnSp>
        <p:nvCxnSpPr>
          <p:cNvPr id="28" name="Straight Connector 27"/>
          <p:cNvCxnSpPr/>
          <p:nvPr/>
        </p:nvCxnSpPr>
        <p:spPr>
          <a:xfrm>
            <a:off x="2743200" y="1341574"/>
            <a:ext cx="0" cy="1497381"/>
          </a:xfrm>
          <a:prstGeom prst="line">
            <a:avLst/>
          </a:prstGeom>
          <a:noFill/>
          <a:ln w="34925" cap="flat" cmpd="sng" algn="ctr">
            <a:solidFill>
              <a:schemeClr val="accent2">
                <a:lumMod val="75000"/>
              </a:schemeClr>
            </a:solidFill>
            <a:prstDash val="solid"/>
          </a:ln>
          <a:effectLst/>
        </p:spPr>
      </p:cxnSp>
      <p:sp>
        <p:nvSpPr>
          <p:cNvPr id="30" name="TextBox 29"/>
          <p:cNvSpPr txBox="1"/>
          <p:nvPr/>
        </p:nvSpPr>
        <p:spPr>
          <a:xfrm>
            <a:off x="3246074" y="1425729"/>
            <a:ext cx="1695450" cy="1117229"/>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Minimally Acceptable Impact Metrics</a:t>
            </a:r>
            <a:endParaRPr lang="en-US" b="1" kern="0" dirty="0">
              <a:solidFill>
                <a:sysClr val="windowText" lastClr="000000"/>
              </a:solidFill>
              <a:latin typeface="Arial Narrow" pitchFamily="34" charset="0"/>
            </a:endParaRPr>
          </a:p>
        </p:txBody>
      </p:sp>
      <p:sp>
        <p:nvSpPr>
          <p:cNvPr id="31" name="TextBox 30"/>
          <p:cNvSpPr txBox="1"/>
          <p:nvPr/>
        </p:nvSpPr>
        <p:spPr>
          <a:xfrm>
            <a:off x="8010530" y="1455180"/>
            <a:ext cx="1198033" cy="1477328"/>
          </a:xfrm>
          <a:prstGeom prst="rect">
            <a:avLst/>
          </a:prstGeom>
          <a:solidFill>
            <a:schemeClr val="accent1">
              <a:lumMod val="20000"/>
              <a:lumOff val="80000"/>
            </a:schemeClr>
          </a:solidFill>
        </p:spPr>
        <p:txBody>
          <a:bodyPr wrap="square" rtlCol="0">
            <a:spAutoFit/>
          </a:bodyPr>
          <a:lstStyle/>
          <a:p>
            <a:pPr algn="ctr" defTabSz="914400">
              <a:defRPr/>
            </a:pPr>
            <a:r>
              <a:rPr lang="en-US" b="1" kern="0" dirty="0" smtClean="0">
                <a:solidFill>
                  <a:sysClr val="windowText" lastClr="000000"/>
                </a:solidFill>
                <a:latin typeface="Arial Narrow" pitchFamily="34" charset="0"/>
              </a:rPr>
              <a:t>Center Operations Reporting and Evaluation </a:t>
            </a:r>
            <a:endParaRPr lang="en-US" b="1" kern="0" dirty="0">
              <a:solidFill>
                <a:sysClr val="windowText" lastClr="000000"/>
              </a:solidFill>
              <a:latin typeface="Arial Narrow"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2344" y="1148918"/>
            <a:ext cx="40147" cy="517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Slide Number Placeholder 5"/>
          <p:cNvSpPr>
            <a:spLocks noGrp="1"/>
          </p:cNvSpPr>
          <p:nvPr>
            <p:ph type="sldNum" sz="quarter" idx="4294967295"/>
          </p:nvPr>
        </p:nvSpPr>
        <p:spPr>
          <a:xfrm>
            <a:off x="6553200" y="6498897"/>
            <a:ext cx="2133600" cy="222578"/>
          </a:xfrm>
          <a:prstGeom prst="rect">
            <a:avLst/>
          </a:prstGeom>
        </p:spPr>
        <p:txBody>
          <a:bodyPr/>
          <a:lstStyle/>
          <a:p>
            <a:fld id="{7C690F11-132E-E54B-AD6C-C5C68F5B319F}" type="slidenum">
              <a:rPr lang="en-US" sz="1800" b="1" smtClean="0">
                <a:solidFill>
                  <a:prstClr val="black">
                    <a:tint val="75000"/>
                  </a:prstClr>
                </a:solidFill>
                <a:latin typeface="Arial Narrow Bold" pitchFamily="34" charset="0"/>
                <a:cs typeface="Arial"/>
              </a:rPr>
              <a:pPr/>
              <a:t>6</a:t>
            </a:fld>
            <a:endParaRPr lang="en-US" sz="1800" b="1" dirty="0">
              <a:solidFill>
                <a:prstClr val="black">
                  <a:tint val="75000"/>
                </a:prstClr>
              </a:solidFill>
              <a:latin typeface="Arial Narrow Bold" pitchFamily="34" charset="0"/>
              <a:cs typeface="Arial"/>
            </a:endParaRPr>
          </a:p>
        </p:txBody>
      </p:sp>
    </p:spTree>
    <p:extLst>
      <p:ext uri="{BB962C8B-B14F-4D97-AF65-F5344CB8AC3E}">
        <p14:creationId xmlns:p14="http://schemas.microsoft.com/office/powerpoint/2010/main" val="2009373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035" y="2663567"/>
            <a:ext cx="6533965" cy="375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823492" y="603467"/>
            <a:ext cx="7796725" cy="1012269"/>
          </a:xfrm>
        </p:spPr>
        <p:txBody>
          <a:bodyPr>
            <a:noAutofit/>
          </a:bodyPr>
          <a:lstStyle/>
          <a:p>
            <a:pPr algn="l"/>
            <a:r>
              <a:rPr lang="en-US" sz="2400" b="1" dirty="0">
                <a:latin typeface="Arial Narrow" pitchFamily="34" charset="0"/>
              </a:rPr>
              <a:t>F</a:t>
            </a:r>
            <a:r>
              <a:rPr lang="en-US" sz="2400" b="1" dirty="0" smtClean="0">
                <a:latin typeface="Arial Narrow" pitchFamily="34" charset="0"/>
              </a:rPr>
              <a:t>Y </a:t>
            </a:r>
            <a:r>
              <a:rPr lang="en-US" sz="2400" b="1" dirty="0">
                <a:latin typeface="Arial Narrow" pitchFamily="34" charset="0"/>
              </a:rPr>
              <a:t>2012 Focus:</a:t>
            </a:r>
            <a:br>
              <a:rPr lang="en-US" sz="2400" b="1" dirty="0">
                <a:latin typeface="Arial Narrow" pitchFamily="34" charset="0"/>
              </a:rPr>
            </a:br>
            <a:r>
              <a:rPr lang="en-US" sz="2400" b="1" dirty="0">
                <a:latin typeface="Arial Narrow" pitchFamily="34" charset="0"/>
              </a:rPr>
              <a:t>Making the MEP Innovation System a Reality</a:t>
            </a:r>
          </a:p>
        </p:txBody>
      </p:sp>
      <p:sp>
        <p:nvSpPr>
          <p:cNvPr id="3" name="Subtitle 2"/>
          <p:cNvSpPr>
            <a:spLocks noGrp="1"/>
          </p:cNvSpPr>
          <p:nvPr>
            <p:ph type="subTitle" idx="1"/>
          </p:nvPr>
        </p:nvSpPr>
        <p:spPr>
          <a:xfrm>
            <a:off x="894525" y="1882072"/>
            <a:ext cx="4088955" cy="2889690"/>
          </a:xfrm>
        </p:spPr>
        <p:txBody>
          <a:bodyPr>
            <a:normAutofit fontScale="32500" lnSpcReduction="20000"/>
          </a:bodyPr>
          <a:lstStyle/>
          <a:p>
            <a:pPr marL="115888" lvl="1" indent="-115888" algn="l"/>
            <a:r>
              <a:rPr lang="en-US" sz="6800" dirty="0" smtClean="0">
                <a:solidFill>
                  <a:schemeClr val="tx1"/>
                </a:solidFill>
                <a:latin typeface="Arial Narrow" pitchFamily="34" charset="0"/>
              </a:rPr>
              <a:t>• </a:t>
            </a:r>
            <a:r>
              <a:rPr lang="en-US" sz="5600" dirty="0">
                <a:solidFill>
                  <a:schemeClr val="tx1"/>
                </a:solidFill>
                <a:latin typeface="Arial Narrow" pitchFamily="34" charset="0"/>
              </a:rPr>
              <a:t>Make the technology </a:t>
            </a:r>
            <a:r>
              <a:rPr lang="en-US" sz="5600" dirty="0" smtClean="0">
                <a:solidFill>
                  <a:schemeClr val="tx1"/>
                </a:solidFill>
                <a:latin typeface="Arial Narrow" pitchFamily="34" charset="0"/>
              </a:rPr>
              <a:t>acceleration framework </a:t>
            </a:r>
            <a:r>
              <a:rPr lang="en-US" sz="5600" dirty="0">
                <a:solidFill>
                  <a:schemeClr val="tx1"/>
                </a:solidFill>
                <a:latin typeface="Arial Narrow" pitchFamily="34" charset="0"/>
              </a:rPr>
              <a:t>a </a:t>
            </a:r>
            <a:r>
              <a:rPr lang="en-US" sz="5600" dirty="0" smtClean="0">
                <a:solidFill>
                  <a:schemeClr val="tx1"/>
                </a:solidFill>
                <a:latin typeface="Arial Narrow" pitchFamily="34" charset="0"/>
              </a:rPr>
              <a:t>reality</a:t>
            </a:r>
          </a:p>
          <a:p>
            <a:pPr marL="115888" lvl="1" indent="-115888" algn="l"/>
            <a:endParaRPr lang="en-US" sz="5600" dirty="0">
              <a:solidFill>
                <a:schemeClr val="tx1"/>
              </a:solidFill>
              <a:latin typeface="Arial Narrow" pitchFamily="34" charset="0"/>
            </a:endParaRPr>
          </a:p>
          <a:p>
            <a:pPr marL="115888" lvl="1" indent="-115888" algn="l"/>
            <a:r>
              <a:rPr lang="en-US" sz="5600" dirty="0">
                <a:solidFill>
                  <a:schemeClr val="tx1"/>
                </a:solidFill>
                <a:latin typeface="Arial Narrow" pitchFamily="34" charset="0"/>
              </a:rPr>
              <a:t>• Engage at the CEO level to </a:t>
            </a:r>
            <a:r>
              <a:rPr lang="en-US" sz="5600" dirty="0" smtClean="0">
                <a:solidFill>
                  <a:schemeClr val="tx1"/>
                </a:solidFill>
                <a:latin typeface="Arial Narrow" pitchFamily="34" charset="0"/>
              </a:rPr>
              <a:t>transform Firms</a:t>
            </a:r>
          </a:p>
          <a:p>
            <a:pPr marL="115888" lvl="1" indent="-115888" algn="l"/>
            <a:endParaRPr lang="en-US" sz="5600" dirty="0">
              <a:solidFill>
                <a:schemeClr val="tx1"/>
              </a:solidFill>
              <a:latin typeface="Arial Narrow" pitchFamily="34" charset="0"/>
            </a:endParaRPr>
          </a:p>
          <a:p>
            <a:pPr marL="115888" lvl="1" indent="-115888" algn="l"/>
            <a:r>
              <a:rPr lang="en-US" sz="5600" dirty="0">
                <a:solidFill>
                  <a:schemeClr val="tx1"/>
                </a:solidFill>
                <a:latin typeface="Arial Narrow" pitchFamily="34" charset="0"/>
              </a:rPr>
              <a:t>• Partner with community leaders in </a:t>
            </a:r>
            <a:r>
              <a:rPr lang="en-US" sz="5600" dirty="0" smtClean="0">
                <a:solidFill>
                  <a:schemeClr val="tx1"/>
                </a:solidFill>
                <a:latin typeface="Arial Narrow" pitchFamily="34" charset="0"/>
              </a:rPr>
              <a:t>regional innovation </a:t>
            </a:r>
            <a:r>
              <a:rPr lang="en-US" sz="5600" dirty="0">
                <a:solidFill>
                  <a:schemeClr val="tx1"/>
                </a:solidFill>
                <a:latin typeface="Arial Narrow" pitchFamily="34" charset="0"/>
              </a:rPr>
              <a:t>initiatives </a:t>
            </a:r>
            <a:r>
              <a:rPr lang="en-US" sz="5500" dirty="0">
                <a:solidFill>
                  <a:schemeClr val="tx1"/>
                </a:solidFill>
                <a:latin typeface="Arial Narrow" pitchFamily="34" charset="0"/>
              </a:rPr>
              <a:t>to encourage </a:t>
            </a:r>
            <a:r>
              <a:rPr lang="en-US" sz="5500" dirty="0" smtClean="0">
                <a:solidFill>
                  <a:schemeClr val="tx1"/>
                </a:solidFill>
                <a:latin typeface="Arial Narrow" pitchFamily="34" charset="0"/>
              </a:rPr>
              <a:t>new business </a:t>
            </a:r>
            <a:r>
              <a:rPr lang="en-US" sz="5500" dirty="0">
                <a:solidFill>
                  <a:schemeClr val="tx1"/>
                </a:solidFill>
                <a:latin typeface="Arial Narrow" pitchFamily="34" charset="0"/>
              </a:rPr>
              <a:t>models/services/products, and to</a:t>
            </a:r>
          </a:p>
          <a:p>
            <a:pPr marL="115888" indent="-115888" algn="l"/>
            <a:r>
              <a:rPr lang="en-US" sz="5500" dirty="0" smtClean="0">
                <a:solidFill>
                  <a:schemeClr val="tx1"/>
                </a:solidFill>
                <a:latin typeface="Arial Narrow" pitchFamily="34" charset="0"/>
              </a:rPr>
              <a:t>	commercialize technology</a:t>
            </a:r>
            <a:endParaRPr lang="en-US" sz="5500" dirty="0">
              <a:solidFill>
                <a:schemeClr val="tx1"/>
              </a:solidFill>
              <a:latin typeface="Arial Narrow" pitchFamily="34" charset="0"/>
            </a:endParaRPr>
          </a:p>
        </p:txBody>
      </p:sp>
      <p:sp>
        <p:nvSpPr>
          <p:cNvPr id="5" name="Slide Number Placeholder 4"/>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7</a:t>
            </a:fld>
            <a:endParaRPr lang="en-US" sz="1800" b="1" dirty="0">
              <a:solidFill>
                <a:prstClr val="black">
                  <a:tint val="75000"/>
                </a:prstClr>
              </a:solidFill>
              <a:latin typeface="Arial Narrow Bold" pitchFamily="34" charset="0"/>
            </a:endParaRPr>
          </a:p>
        </p:txBody>
      </p:sp>
    </p:spTree>
    <p:extLst>
      <p:ext uri="{BB962C8B-B14F-4D97-AF65-F5344CB8AC3E}">
        <p14:creationId xmlns:p14="http://schemas.microsoft.com/office/powerpoint/2010/main" val="4154068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rPr>
              <a:pPr/>
              <a:t>8</a:t>
            </a:fld>
            <a:endParaRPr lang="en-US" sz="1800" b="1" dirty="0">
              <a:solidFill>
                <a:prstClr val="black">
                  <a:tint val="75000"/>
                </a:prstClr>
              </a:solidFill>
              <a:latin typeface="Arial Narrow Bold" pitchFamily="34" charset="0"/>
            </a:endParaRPr>
          </a:p>
        </p:txBody>
      </p:sp>
      <p:sp>
        <p:nvSpPr>
          <p:cNvPr id="7" name="Rectangle 6"/>
          <p:cNvSpPr/>
          <p:nvPr/>
        </p:nvSpPr>
        <p:spPr>
          <a:xfrm>
            <a:off x="803428" y="1376349"/>
            <a:ext cx="7230863" cy="4247317"/>
          </a:xfrm>
          <a:prstGeom prst="rect">
            <a:avLst/>
          </a:prstGeom>
        </p:spPr>
        <p:txBody>
          <a:bodyPr wrap="square">
            <a:spAutoFit/>
          </a:bodyPr>
          <a:lstStyle/>
          <a:p>
            <a:pPr marL="342900" indent="-342900">
              <a:buFont typeface="Arial" pitchFamily="34" charset="0"/>
              <a:buChar char="•"/>
            </a:pPr>
            <a:r>
              <a:rPr lang="en-US" dirty="0" smtClean="0">
                <a:solidFill>
                  <a:prstClr val="black"/>
                </a:solidFill>
                <a:latin typeface="Arial Narrow" pitchFamily="34" charset="0"/>
              </a:rPr>
              <a:t>Developing </a:t>
            </a:r>
            <a:r>
              <a:rPr lang="en-US" dirty="0">
                <a:solidFill>
                  <a:prstClr val="black"/>
                </a:solidFill>
                <a:latin typeface="Arial Narrow" pitchFamily="34" charset="0"/>
              </a:rPr>
              <a:t>an Innovation </a:t>
            </a:r>
            <a:r>
              <a:rPr lang="en-US" dirty="0" smtClean="0">
                <a:solidFill>
                  <a:prstClr val="black"/>
                </a:solidFill>
                <a:latin typeface="Arial Narrow" pitchFamily="34" charset="0"/>
              </a:rPr>
              <a:t>Plan that will then be translated into your Center’s future Annual Operating Plans</a:t>
            </a:r>
          </a:p>
          <a:p>
            <a:endParaRPr lang="en-US" dirty="0">
              <a:solidFill>
                <a:prstClr val="black"/>
              </a:solidFill>
              <a:latin typeface="Arial Narrow" pitchFamily="34" charset="0"/>
            </a:endParaRPr>
          </a:p>
          <a:p>
            <a:pPr marL="342900" indent="-342900">
              <a:buFont typeface="Arial" pitchFamily="34" charset="0"/>
              <a:buChar char="•"/>
            </a:pPr>
            <a:r>
              <a:rPr lang="en-US" dirty="0" smtClean="0">
                <a:solidFill>
                  <a:prstClr val="black"/>
                </a:solidFill>
                <a:latin typeface="Arial Narrow" pitchFamily="34" charset="0"/>
              </a:rPr>
              <a:t>Integrating </a:t>
            </a:r>
            <a:r>
              <a:rPr lang="en-US" dirty="0">
                <a:solidFill>
                  <a:prstClr val="black"/>
                </a:solidFill>
                <a:latin typeface="Arial Narrow" pitchFamily="34" charset="0"/>
              </a:rPr>
              <a:t>Services that Address Next Generation Strategies </a:t>
            </a:r>
            <a:r>
              <a:rPr lang="en-US" dirty="0" smtClean="0">
                <a:solidFill>
                  <a:prstClr val="black"/>
                </a:solidFill>
                <a:latin typeface="Arial Narrow" pitchFamily="34" charset="0"/>
              </a:rPr>
              <a:t>into Your </a:t>
            </a:r>
            <a:r>
              <a:rPr lang="en-US" dirty="0">
                <a:solidFill>
                  <a:prstClr val="black"/>
                </a:solidFill>
                <a:latin typeface="Arial Narrow" pitchFamily="34" charset="0"/>
              </a:rPr>
              <a:t>Innovation </a:t>
            </a:r>
            <a:r>
              <a:rPr lang="en-US" dirty="0" smtClean="0">
                <a:solidFill>
                  <a:prstClr val="black"/>
                </a:solidFill>
                <a:latin typeface="Arial Narrow" pitchFamily="34" charset="0"/>
              </a:rPr>
              <a:t>Plan</a:t>
            </a:r>
          </a:p>
          <a:p>
            <a:endParaRPr lang="en-US" dirty="0">
              <a:solidFill>
                <a:prstClr val="black"/>
              </a:solidFill>
              <a:latin typeface="Arial Narrow" pitchFamily="34" charset="0"/>
            </a:endParaRPr>
          </a:p>
          <a:p>
            <a:pPr marL="342900" indent="-342900">
              <a:buFont typeface="Arial" pitchFamily="34" charset="0"/>
              <a:buChar char="•"/>
            </a:pPr>
            <a:r>
              <a:rPr lang="en-US" dirty="0" smtClean="0">
                <a:solidFill>
                  <a:prstClr val="black"/>
                </a:solidFill>
                <a:latin typeface="Arial Narrow" pitchFamily="34" charset="0"/>
              </a:rPr>
              <a:t>Developing </a:t>
            </a:r>
            <a:r>
              <a:rPr lang="en-US" dirty="0">
                <a:solidFill>
                  <a:prstClr val="black"/>
                </a:solidFill>
                <a:latin typeface="Arial Narrow" pitchFamily="34" charset="0"/>
              </a:rPr>
              <a:t>Sales and </a:t>
            </a:r>
            <a:r>
              <a:rPr lang="en-US" dirty="0" smtClean="0">
                <a:solidFill>
                  <a:prstClr val="black"/>
                </a:solidFill>
                <a:latin typeface="Arial Narrow" pitchFamily="34" charset="0"/>
              </a:rPr>
              <a:t>Executive Level Coaching </a:t>
            </a:r>
            <a:r>
              <a:rPr lang="en-US" dirty="0">
                <a:solidFill>
                  <a:prstClr val="black"/>
                </a:solidFill>
                <a:latin typeface="Arial Narrow" pitchFamily="34" charset="0"/>
              </a:rPr>
              <a:t>Capabilities </a:t>
            </a:r>
            <a:r>
              <a:rPr lang="en-US" dirty="0" smtClean="0">
                <a:solidFill>
                  <a:prstClr val="black"/>
                </a:solidFill>
                <a:latin typeface="Arial Narrow" pitchFamily="34" charset="0"/>
              </a:rPr>
              <a:t>within your Center to </a:t>
            </a:r>
            <a:r>
              <a:rPr lang="en-US" dirty="0">
                <a:solidFill>
                  <a:prstClr val="black"/>
                </a:solidFill>
                <a:latin typeface="Arial Narrow" pitchFamily="34" charset="0"/>
              </a:rPr>
              <a:t>Reach </a:t>
            </a:r>
            <a:r>
              <a:rPr lang="en-US" dirty="0" smtClean="0">
                <a:solidFill>
                  <a:prstClr val="black"/>
                </a:solidFill>
                <a:latin typeface="Arial Narrow" pitchFamily="34" charset="0"/>
              </a:rPr>
              <a:t>Decision Makers within Manufacturing Firms</a:t>
            </a:r>
          </a:p>
          <a:p>
            <a:endParaRPr lang="en-US" dirty="0">
              <a:solidFill>
                <a:prstClr val="black"/>
              </a:solidFill>
              <a:latin typeface="Arial Narrow" pitchFamily="34" charset="0"/>
            </a:endParaRPr>
          </a:p>
          <a:p>
            <a:pPr marL="342900" indent="-342900">
              <a:buFont typeface="Arial" pitchFamily="34" charset="0"/>
              <a:buChar char="•"/>
            </a:pPr>
            <a:r>
              <a:rPr lang="en-US" dirty="0" smtClean="0">
                <a:solidFill>
                  <a:prstClr val="black"/>
                </a:solidFill>
                <a:latin typeface="Arial Narrow" pitchFamily="34" charset="0"/>
              </a:rPr>
              <a:t>Developing </a:t>
            </a:r>
            <a:r>
              <a:rPr lang="en-US" dirty="0">
                <a:solidFill>
                  <a:prstClr val="black"/>
                </a:solidFill>
                <a:latin typeface="Arial Narrow" pitchFamily="34" charset="0"/>
              </a:rPr>
              <a:t>Transformation Plans for your </a:t>
            </a:r>
            <a:r>
              <a:rPr lang="en-US" dirty="0" smtClean="0">
                <a:solidFill>
                  <a:prstClr val="black"/>
                </a:solidFill>
                <a:latin typeface="Arial Narrow" pitchFamily="34" charset="0"/>
              </a:rPr>
              <a:t>Manufacturing Clients</a:t>
            </a:r>
          </a:p>
          <a:p>
            <a:pPr lvl="1"/>
            <a:r>
              <a:rPr lang="en-US" dirty="0" smtClean="0">
                <a:solidFill>
                  <a:prstClr val="black"/>
                </a:solidFill>
                <a:latin typeface="Arial Narrow" pitchFamily="34" charset="0"/>
              </a:rPr>
              <a:t>How </a:t>
            </a:r>
            <a:r>
              <a:rPr lang="en-US" dirty="0">
                <a:solidFill>
                  <a:prstClr val="black"/>
                </a:solidFill>
                <a:latin typeface="Arial Narrow" pitchFamily="34" charset="0"/>
              </a:rPr>
              <a:t>to move a company from </a:t>
            </a:r>
            <a:r>
              <a:rPr lang="en-US" dirty="0" smtClean="0">
                <a:solidFill>
                  <a:prstClr val="black"/>
                </a:solidFill>
                <a:latin typeface="Arial Narrow" pitchFamily="34" charset="0"/>
              </a:rPr>
              <a:t>point “A” </a:t>
            </a:r>
            <a:r>
              <a:rPr lang="en-US" dirty="0">
                <a:solidFill>
                  <a:prstClr val="black"/>
                </a:solidFill>
                <a:latin typeface="Arial Narrow" pitchFamily="34" charset="0"/>
              </a:rPr>
              <a:t>to </a:t>
            </a:r>
            <a:r>
              <a:rPr lang="en-US" dirty="0" smtClean="0">
                <a:solidFill>
                  <a:prstClr val="black"/>
                </a:solidFill>
                <a:latin typeface="Arial Narrow" pitchFamily="34" charset="0"/>
              </a:rPr>
              <a:t>“B” resulting in new business opportunities, for example:</a:t>
            </a:r>
            <a:endParaRPr lang="en-US" dirty="0">
              <a:solidFill>
                <a:prstClr val="black"/>
              </a:solidFill>
              <a:latin typeface="Arial Narrow" pitchFamily="34" charset="0"/>
            </a:endParaRPr>
          </a:p>
          <a:p>
            <a:pPr marL="1257300" lvl="2" indent="-342900">
              <a:buFont typeface="Calibri" pitchFamily="34" charset="0"/>
              <a:buChar char="—"/>
            </a:pPr>
            <a:r>
              <a:rPr lang="en-US" dirty="0" smtClean="0">
                <a:solidFill>
                  <a:prstClr val="black"/>
                </a:solidFill>
                <a:latin typeface="Arial Narrow" pitchFamily="34" charset="0"/>
              </a:rPr>
              <a:t>Opening new domestic or international </a:t>
            </a:r>
            <a:r>
              <a:rPr lang="en-US" dirty="0">
                <a:solidFill>
                  <a:prstClr val="black"/>
                </a:solidFill>
                <a:latin typeface="Arial Narrow" pitchFamily="34" charset="0"/>
              </a:rPr>
              <a:t>markets</a:t>
            </a:r>
          </a:p>
          <a:p>
            <a:pPr marL="1257300" lvl="2" indent="-342900">
              <a:buFont typeface="Calibri" pitchFamily="34" charset="0"/>
              <a:buChar char="—"/>
            </a:pPr>
            <a:r>
              <a:rPr lang="en-US" dirty="0" smtClean="0">
                <a:solidFill>
                  <a:prstClr val="black"/>
                </a:solidFill>
                <a:latin typeface="Arial Narrow" pitchFamily="34" charset="0"/>
              </a:rPr>
              <a:t>Managing </a:t>
            </a:r>
            <a:r>
              <a:rPr lang="en-US" dirty="0">
                <a:solidFill>
                  <a:prstClr val="black"/>
                </a:solidFill>
                <a:latin typeface="Arial Narrow" pitchFamily="34" charset="0"/>
              </a:rPr>
              <a:t>ownership changes</a:t>
            </a:r>
          </a:p>
          <a:p>
            <a:pPr marL="1257300" lvl="2" indent="-342900">
              <a:buFont typeface="Calibri" pitchFamily="34" charset="0"/>
              <a:buChar char="—"/>
            </a:pPr>
            <a:r>
              <a:rPr lang="en-US" dirty="0" smtClean="0">
                <a:solidFill>
                  <a:prstClr val="black"/>
                </a:solidFill>
                <a:latin typeface="Arial Narrow" pitchFamily="34" charset="0"/>
              </a:rPr>
              <a:t>Adopting </a:t>
            </a:r>
            <a:r>
              <a:rPr lang="en-US" dirty="0">
                <a:solidFill>
                  <a:prstClr val="black"/>
                </a:solidFill>
                <a:latin typeface="Arial Narrow" pitchFamily="34" charset="0"/>
              </a:rPr>
              <a:t>environmentally sustainable practices</a:t>
            </a:r>
          </a:p>
        </p:txBody>
      </p:sp>
      <p:sp>
        <p:nvSpPr>
          <p:cNvPr id="8" name="Title 1"/>
          <p:cNvSpPr txBox="1">
            <a:spLocks/>
          </p:cNvSpPr>
          <p:nvPr/>
        </p:nvSpPr>
        <p:spPr>
          <a:xfrm>
            <a:off x="685800" y="609600"/>
            <a:ext cx="8077200" cy="838200"/>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prstClr val="black"/>
                </a:solidFill>
                <a:latin typeface="Arial Narrow" pitchFamily="34" charset="0"/>
              </a:rPr>
              <a:t>What does this mean for your center?</a:t>
            </a:r>
          </a:p>
          <a:p>
            <a:r>
              <a:rPr lang="en-US" sz="1600" dirty="0" smtClean="0">
                <a:solidFill>
                  <a:prstClr val="black"/>
                </a:solidFill>
                <a:latin typeface="Arial Narrow" pitchFamily="34" charset="0"/>
              </a:rPr>
              <a:t/>
            </a:r>
            <a:br>
              <a:rPr lang="en-US" sz="1600" dirty="0" smtClean="0">
                <a:solidFill>
                  <a:prstClr val="black"/>
                </a:solidFill>
                <a:latin typeface="Arial Narrow" pitchFamily="34" charset="0"/>
              </a:rPr>
            </a:br>
            <a:endParaRPr lang="en-US" sz="1600" dirty="0" smtClean="0">
              <a:solidFill>
                <a:prstClr val="black"/>
              </a:solidFill>
              <a:latin typeface="Arial Narrow" pitchFamily="34" charset="0"/>
            </a:endParaRPr>
          </a:p>
        </p:txBody>
      </p:sp>
    </p:spTree>
    <p:extLst>
      <p:ext uri="{BB962C8B-B14F-4D97-AF65-F5344CB8AC3E}">
        <p14:creationId xmlns:p14="http://schemas.microsoft.com/office/powerpoint/2010/main" val="384994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09800" y="3200400"/>
            <a:ext cx="1752600" cy="1143000"/>
          </a:xfrm>
          <a:prstGeom prst="roundRect">
            <a:avLst/>
          </a:prstGeom>
          <a:solidFill>
            <a:srgbClr val="0573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Narrow"/>
                <a:cs typeface="Arial Narrow"/>
              </a:rPr>
              <a:t>Strategic Plan</a:t>
            </a:r>
            <a:endParaRPr lang="en-US" sz="2400" dirty="0">
              <a:solidFill>
                <a:prstClr val="white"/>
              </a:solidFill>
              <a:latin typeface="Arial Narrow"/>
              <a:cs typeface="Arial Narrow"/>
            </a:endParaRPr>
          </a:p>
        </p:txBody>
      </p:sp>
      <p:sp>
        <p:nvSpPr>
          <p:cNvPr id="5" name="Rounded Rectangle 4"/>
          <p:cNvSpPr/>
          <p:nvPr/>
        </p:nvSpPr>
        <p:spPr>
          <a:xfrm>
            <a:off x="4800600" y="3200400"/>
            <a:ext cx="1752600" cy="1143000"/>
          </a:xfrm>
          <a:prstGeom prst="roundRect">
            <a:avLst/>
          </a:prstGeom>
          <a:solidFill>
            <a:srgbClr val="0573AE"/>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prstClr val="white"/>
                </a:solidFill>
                <a:latin typeface="Arial Narrow"/>
                <a:cs typeface="Arial Narrow"/>
              </a:rPr>
              <a:t>1-Year Operating Plan</a:t>
            </a:r>
            <a:endParaRPr lang="en-US" sz="2400" dirty="0">
              <a:solidFill>
                <a:prstClr val="white"/>
              </a:solidFill>
              <a:latin typeface="Arial Narrow"/>
              <a:cs typeface="Arial Narrow"/>
            </a:endParaRPr>
          </a:p>
        </p:txBody>
      </p:sp>
      <p:sp>
        <p:nvSpPr>
          <p:cNvPr id="8" name="Pentagon 7"/>
          <p:cNvSpPr/>
          <p:nvPr/>
        </p:nvSpPr>
        <p:spPr>
          <a:xfrm rot="3900866">
            <a:off x="2914977" y="2033260"/>
            <a:ext cx="2295190" cy="739663"/>
          </a:xfrm>
          <a:prstGeom prst="homePlate">
            <a:avLst/>
          </a:prstGeom>
          <a:solidFill>
            <a:schemeClr val="bg1"/>
          </a:solidFill>
          <a:ln w="63500" cap="flat" cmpd="sng" algn="ctr">
            <a:solidFill>
              <a:srgbClr val="0573AE"/>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prstClr val="black"/>
                </a:solidFill>
                <a:latin typeface="Arial Narrow"/>
                <a:cs typeface="Arial Narrow"/>
              </a:rPr>
              <a:t>Innovation Plan</a:t>
            </a:r>
            <a:endParaRPr lang="en-US" sz="2400" b="1" dirty="0">
              <a:solidFill>
                <a:prstClr val="black"/>
              </a:solidFill>
              <a:latin typeface="Arial Narrow"/>
              <a:cs typeface="Arial Narrow"/>
            </a:endParaRPr>
          </a:p>
        </p:txBody>
      </p:sp>
      <p:sp>
        <p:nvSpPr>
          <p:cNvPr id="9" name="TextBox 8"/>
          <p:cNvSpPr txBox="1"/>
          <p:nvPr/>
        </p:nvSpPr>
        <p:spPr>
          <a:xfrm>
            <a:off x="533400" y="4715470"/>
            <a:ext cx="8305800" cy="1354217"/>
          </a:xfrm>
          <a:prstGeom prst="rect">
            <a:avLst/>
          </a:prstGeom>
          <a:noFill/>
        </p:spPr>
        <p:txBody>
          <a:bodyPr wrap="square" rtlCol="0">
            <a:spAutoFit/>
          </a:bodyPr>
          <a:lstStyle/>
          <a:p>
            <a:pPr marL="285750" indent="-285750">
              <a:spcAft>
                <a:spcPts val="600"/>
              </a:spcAft>
              <a:buFont typeface="Arial" pitchFamily="34" charset="0"/>
              <a:buChar char="•"/>
            </a:pPr>
            <a:r>
              <a:rPr lang="en-US" sz="2400" b="1" dirty="0" smtClean="0">
                <a:solidFill>
                  <a:prstClr val="black"/>
                </a:solidFill>
                <a:latin typeface="Arial Narrow"/>
                <a:cs typeface="Arial Narrow"/>
              </a:rPr>
              <a:t>Innovation Plan </a:t>
            </a:r>
            <a:r>
              <a:rPr lang="en-US" sz="2400" dirty="0" smtClean="0">
                <a:solidFill>
                  <a:prstClr val="black"/>
                </a:solidFill>
                <a:latin typeface="Arial Narrow"/>
                <a:cs typeface="Arial Narrow"/>
              </a:rPr>
              <a:t>is a hybrid of your strategic &amp; operating plans</a:t>
            </a:r>
          </a:p>
          <a:p>
            <a:pPr marL="285750" indent="-285750">
              <a:spcAft>
                <a:spcPts val="600"/>
              </a:spcAft>
              <a:buFont typeface="Arial" pitchFamily="34" charset="0"/>
              <a:buChar char="•"/>
            </a:pPr>
            <a:r>
              <a:rPr lang="en-US" sz="2400" dirty="0" smtClean="0">
                <a:solidFill>
                  <a:prstClr val="black"/>
                </a:solidFill>
                <a:latin typeface="Arial Narrow"/>
                <a:cs typeface="Arial Narrow"/>
              </a:rPr>
              <a:t>Focused on the transition to an </a:t>
            </a:r>
            <a:r>
              <a:rPr lang="en-US" sz="2400" b="1" dirty="0" smtClean="0">
                <a:solidFill>
                  <a:prstClr val="black"/>
                </a:solidFill>
                <a:latin typeface="Arial Narrow"/>
                <a:cs typeface="Arial Narrow"/>
              </a:rPr>
              <a:t>innovation practice </a:t>
            </a:r>
            <a:r>
              <a:rPr lang="en-US" sz="2400" dirty="0" smtClean="0">
                <a:solidFill>
                  <a:prstClr val="black"/>
                </a:solidFill>
                <a:latin typeface="Arial Narrow"/>
                <a:cs typeface="Arial Narrow"/>
              </a:rPr>
              <a:t>in your center</a:t>
            </a:r>
          </a:p>
          <a:p>
            <a:pPr marL="285750" indent="-285750">
              <a:spcAft>
                <a:spcPts val="600"/>
              </a:spcAft>
              <a:buFont typeface="Arial" pitchFamily="34" charset="0"/>
              <a:buChar char="•"/>
            </a:pPr>
            <a:r>
              <a:rPr lang="en-US" sz="2400" dirty="0" smtClean="0">
                <a:solidFill>
                  <a:prstClr val="black"/>
                </a:solidFill>
                <a:latin typeface="Arial Narrow"/>
                <a:cs typeface="Arial Narrow"/>
              </a:rPr>
              <a:t>Temporary plan to encourage the transition to innovation services</a:t>
            </a:r>
          </a:p>
        </p:txBody>
      </p:sp>
      <p:sp>
        <p:nvSpPr>
          <p:cNvPr id="10" name="Slide Number Placeholder 9"/>
          <p:cNvSpPr>
            <a:spLocks noGrp="1"/>
          </p:cNvSpPr>
          <p:nvPr>
            <p:ph type="sldNum" sz="quarter" idx="4"/>
          </p:nvPr>
        </p:nvSpPr>
        <p:spPr/>
        <p:txBody>
          <a:bodyPr/>
          <a:lstStyle/>
          <a:p>
            <a:fld id="{7C690F11-132E-E54B-AD6C-C5C68F5B319F}" type="slidenum">
              <a:rPr lang="en-US" sz="1800" b="1" smtClean="0">
                <a:solidFill>
                  <a:prstClr val="black">
                    <a:tint val="75000"/>
                  </a:prstClr>
                </a:solidFill>
                <a:latin typeface="Arial Narrow Bold" pitchFamily="34" charset="0"/>
                <a:cs typeface="Arial"/>
              </a:rPr>
              <a:pPr/>
              <a:t>9</a:t>
            </a:fld>
            <a:endParaRPr lang="en-US" sz="1800" b="1" dirty="0">
              <a:solidFill>
                <a:prstClr val="black">
                  <a:tint val="75000"/>
                </a:prstClr>
              </a:solidFill>
              <a:latin typeface="Arial Narrow Bold" pitchFamily="34" charset="0"/>
              <a:cs typeface="Arial"/>
            </a:endParaRPr>
          </a:p>
        </p:txBody>
      </p:sp>
      <p:sp>
        <p:nvSpPr>
          <p:cNvPr id="11" name="TextBox 10"/>
          <p:cNvSpPr txBox="1"/>
          <p:nvPr/>
        </p:nvSpPr>
        <p:spPr>
          <a:xfrm>
            <a:off x="890726" y="609600"/>
            <a:ext cx="7391400" cy="584775"/>
          </a:xfrm>
          <a:prstGeom prst="rect">
            <a:avLst/>
          </a:prstGeom>
          <a:noFill/>
        </p:spPr>
        <p:txBody>
          <a:bodyPr wrap="square" rtlCol="0">
            <a:spAutoFit/>
          </a:bodyPr>
          <a:lstStyle/>
          <a:p>
            <a:r>
              <a:rPr lang="en-US" sz="3200" b="1" dirty="0" smtClean="0">
                <a:solidFill>
                  <a:prstClr val="black"/>
                </a:solidFill>
                <a:latin typeface="Arial Narrow" pitchFamily="34" charset="0"/>
              </a:rPr>
              <a:t>How the Plans Fit Together</a:t>
            </a:r>
            <a:endParaRPr lang="en-US" sz="3200" b="1" dirty="0">
              <a:solidFill>
                <a:prstClr val="black"/>
              </a:solidFill>
              <a:latin typeface="Arial Narrow" pitchFamily="34" charset="0"/>
            </a:endParaRPr>
          </a:p>
        </p:txBody>
      </p:sp>
    </p:spTree>
    <p:extLst>
      <p:ext uri="{BB962C8B-B14F-4D97-AF65-F5344CB8AC3E}">
        <p14:creationId xmlns:p14="http://schemas.microsoft.com/office/powerpoint/2010/main" val="1497217626"/>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MEP-Slide-Template-v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NEW-MEP-Slide-Template-v3.potx</Template>
  <TotalTime>715</TotalTime>
  <Words>3154</Words>
  <Application>Microsoft Office PowerPoint</Application>
  <PresentationFormat>On-screen Show (4:3)</PresentationFormat>
  <Paragraphs>337</Paragraphs>
  <Slides>32</Slides>
  <Notes>3</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NEW-MEP-Slide-Template-v3</vt:lpstr>
      <vt:lpstr>Office Theme</vt:lpstr>
      <vt:lpstr>WELCOME   Informational Webinar – July 18, 2012  Federal Funding Opportunity: 2012-NIST-MEP-AZ-MD-RI-01  National Institute of Standards and Technology (NIST) Manufacturing Extension Partnership (MEP)   Aimee Dobrzeniecki, Deputy Director, NIST MEP Bill Kinser, Director, Center Operations, NIST MEP Diane Henderson, Federal Program Officer, NIST MEP  </vt:lpstr>
      <vt:lpstr>PowerPoint Presentation</vt:lpstr>
      <vt:lpstr>Information Webinar Agenda</vt:lpstr>
      <vt:lpstr>Funding Opportunity Overview (1) </vt:lpstr>
      <vt:lpstr>Next Generation MEP Strategy</vt:lpstr>
      <vt:lpstr>MEP Program Evolution</vt:lpstr>
      <vt:lpstr>FY 2012 Focus: Making the MEP Innovation System a Reality</vt:lpstr>
      <vt:lpstr>PowerPoint Presentation</vt:lpstr>
      <vt:lpstr>PowerPoint Presentation</vt:lpstr>
      <vt:lpstr>PowerPoint Presentation</vt:lpstr>
      <vt:lpstr>PowerPoint Presentation</vt:lpstr>
      <vt:lpstr>PowerPoint Presentation</vt:lpstr>
      <vt:lpstr>PowerPoint Presentation</vt:lpstr>
      <vt:lpstr>National Innovation Marketplace (NIM)</vt:lpstr>
      <vt:lpstr>Funding Opportunity Overview (2) </vt:lpstr>
      <vt:lpstr>Funding Opportunity Overview (3)</vt:lpstr>
      <vt:lpstr>Funding Opportunity Overview (4) </vt:lpstr>
      <vt:lpstr>Application/Proposal Submission</vt:lpstr>
      <vt:lpstr> Application Package Details (1): </vt:lpstr>
      <vt:lpstr>Application Package Details (2):</vt:lpstr>
      <vt:lpstr>Application Package Details (3):</vt:lpstr>
      <vt:lpstr>Application Package Details (4):</vt:lpstr>
      <vt:lpstr>Application Package Details (5):</vt:lpstr>
      <vt:lpstr> Review Criteria: </vt:lpstr>
      <vt:lpstr>Selection Factors</vt:lpstr>
      <vt:lpstr>Review and Selection Process</vt:lpstr>
      <vt:lpstr>Review and Selection Process – 3 Phases</vt:lpstr>
      <vt:lpstr>Award Administration Information</vt:lpstr>
      <vt:lpstr>Award Administration Information (2)</vt:lpstr>
      <vt:lpstr>Reporting Requirements</vt:lpstr>
      <vt:lpstr>Reporting Requirements (2)</vt:lpstr>
      <vt:lpstr>NIST MEP Points of Contacts Regarding this Funding Opportunity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MEP Program Review Roger Kilmer, Director</dc:title>
  <dc:creator>Jaclyn Gardner</dc:creator>
  <cp:lastModifiedBy>  Diane</cp:lastModifiedBy>
  <cp:revision>39</cp:revision>
  <dcterms:created xsi:type="dcterms:W3CDTF">2011-12-08T15:36:51Z</dcterms:created>
  <dcterms:modified xsi:type="dcterms:W3CDTF">2012-07-19T15:39:58Z</dcterms:modified>
</cp:coreProperties>
</file>