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 id="2147483701" r:id="rId5"/>
    <p:sldMasterId id="2147483713" r:id="rId6"/>
  </p:sldMasterIdLst>
  <p:notesMasterIdLst>
    <p:notesMasterId r:id="rId36"/>
  </p:notesMasterIdLst>
  <p:handoutMasterIdLst>
    <p:handoutMasterId r:id="rId37"/>
  </p:handoutMasterIdLst>
  <p:sldIdLst>
    <p:sldId id="385" r:id="rId7"/>
    <p:sldId id="392" r:id="rId8"/>
    <p:sldId id="386" r:id="rId9"/>
    <p:sldId id="389" r:id="rId10"/>
    <p:sldId id="391" r:id="rId11"/>
    <p:sldId id="393" r:id="rId12"/>
    <p:sldId id="394" r:id="rId13"/>
    <p:sldId id="404" r:id="rId14"/>
    <p:sldId id="390" r:id="rId15"/>
    <p:sldId id="395" r:id="rId16"/>
    <p:sldId id="396" r:id="rId17"/>
    <p:sldId id="397" r:id="rId18"/>
    <p:sldId id="403" r:id="rId19"/>
    <p:sldId id="398" r:id="rId20"/>
    <p:sldId id="399" r:id="rId21"/>
    <p:sldId id="401" r:id="rId22"/>
    <p:sldId id="402" r:id="rId23"/>
    <p:sldId id="388" r:id="rId24"/>
    <p:sldId id="409" r:id="rId25"/>
    <p:sldId id="312" r:id="rId26"/>
    <p:sldId id="375" r:id="rId27"/>
    <p:sldId id="376" r:id="rId28"/>
    <p:sldId id="377" r:id="rId29"/>
    <p:sldId id="378" r:id="rId30"/>
    <p:sldId id="381" r:id="rId31"/>
    <p:sldId id="382" r:id="rId32"/>
    <p:sldId id="383" r:id="rId33"/>
    <p:sldId id="374" r:id="rId34"/>
    <p:sldId id="408"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17" autoAdjust="0"/>
  </p:normalViewPr>
  <p:slideViewPr>
    <p:cSldViewPr snapToGrid="0" snapToObjects="1">
      <p:cViewPr>
        <p:scale>
          <a:sx n="76" d="100"/>
          <a:sy n="76" d="100"/>
        </p:scale>
        <p:origin x="-1808" y="-80"/>
      </p:cViewPr>
      <p:guideLst>
        <p:guide orient="horz" pos="2804"/>
        <p:guide pos="2152"/>
      </p:guideLst>
    </p:cSldViewPr>
  </p:slideViewPr>
  <p:notesTextViewPr>
    <p:cViewPr>
      <p:scale>
        <a:sx n="100" d="100"/>
        <a:sy n="100" d="100"/>
      </p:scale>
      <p:origin x="0" y="0"/>
    </p:cViewPr>
  </p:notesTextViewPr>
  <p:sorterViewPr>
    <p:cViewPr>
      <p:scale>
        <a:sx n="100" d="100"/>
        <a:sy n="100" d="100"/>
      </p:scale>
      <p:origin x="0" y="341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notesMaster" Target="notesMasters/notesMaster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0C0CD8-3010-714E-8AF8-DF19DBEE5D98}" type="datetime1">
              <a:rPr lang="en-US" smtClean="0"/>
              <a:pPr/>
              <a:t>10/22/13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5A25E5-1EEB-7F42-ADA8-08A2B7F7DDB2}" type="slidenum">
              <a:rPr lang="en-US" smtClean="0"/>
              <a:pPr/>
              <a:t>‹#›</a:t>
            </a:fld>
            <a:endParaRPr lang="en-US"/>
          </a:p>
        </p:txBody>
      </p:sp>
    </p:spTree>
    <p:extLst>
      <p:ext uri="{BB962C8B-B14F-4D97-AF65-F5344CB8AC3E}">
        <p14:creationId xmlns:p14="http://schemas.microsoft.com/office/powerpoint/2010/main" val="4110136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3B90D-534E-3A4F-8E5F-DC86F4836318}" type="datetime1">
              <a:rPr lang="en-US" smtClean="0"/>
              <a:pPr/>
              <a:t>10/22/13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9F1EF6-47D2-4F44-B30F-9B52DF5A2C64}" type="slidenum">
              <a:rPr lang="en-US" smtClean="0"/>
              <a:pPr/>
              <a:t>‹#›</a:t>
            </a:fld>
            <a:endParaRPr lang="en-US"/>
          </a:p>
        </p:txBody>
      </p:sp>
    </p:spTree>
    <p:extLst>
      <p:ext uri="{BB962C8B-B14F-4D97-AF65-F5344CB8AC3E}">
        <p14:creationId xmlns:p14="http://schemas.microsoft.com/office/powerpoint/2010/main" val="3554657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27080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gn="l">
              <a:buFont typeface="Arial"/>
              <a:buChar char="•"/>
            </a:pPr>
            <a:r>
              <a:rPr lang="en-US" sz="1600" dirty="0" smtClean="0">
                <a:solidFill>
                  <a:srgbClr val="000000"/>
                </a:solidFill>
              </a:rPr>
              <a:t>In 2011, a major expansion was announced for Skills For America's Future, an industry-led partnership to improve industry partnerships </a:t>
            </a:r>
            <a:r>
              <a:rPr lang="en-US" sz="2000" dirty="0" smtClean="0">
                <a:solidFill>
                  <a:srgbClr val="000000"/>
                </a:solidFill>
              </a:rPr>
              <a:t>with community colleges and help understand the skills needed for the 21st century. A big part of that is the NAM's skills certification system and MEP provides information and guidance to centers on the value and utility of skill certifications in manufacturing.</a:t>
            </a:r>
          </a:p>
          <a:p>
            <a:r>
              <a:rPr lang="en-US" sz="2000" dirty="0" smtClean="0"/>
              <a:t>&gt; </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pPr/>
              <a:t>15</a:t>
            </a:fld>
            <a:endParaRPr lang="en-US"/>
          </a:p>
        </p:txBody>
      </p:sp>
    </p:spTree>
    <p:extLst>
      <p:ext uri="{BB962C8B-B14F-4D97-AF65-F5344CB8AC3E}">
        <p14:creationId xmlns:p14="http://schemas.microsoft.com/office/powerpoint/2010/main" val="19673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465C-86BC-48A0-9EF5-B19A495E71C2}" type="slidenum">
              <a:rPr lang="en-US" smtClean="0"/>
              <a:t>19</a:t>
            </a:fld>
            <a:endParaRPr lang="en-US" dirty="0"/>
          </a:p>
        </p:txBody>
      </p:sp>
    </p:spTree>
    <p:extLst>
      <p:ext uri="{BB962C8B-B14F-4D97-AF65-F5344CB8AC3E}">
        <p14:creationId xmlns:p14="http://schemas.microsoft.com/office/powerpoint/2010/main" val="289555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9F1EF6-47D2-4F44-B30F-9B52DF5A2C64}" type="slidenum">
              <a:rPr lang="en-US" smtClean="0"/>
              <a:pPr/>
              <a:t>20</a:t>
            </a:fld>
            <a:endParaRPr lang="en-US"/>
          </a:p>
        </p:txBody>
      </p:sp>
    </p:spTree>
    <p:extLst>
      <p:ext uri="{BB962C8B-B14F-4D97-AF65-F5344CB8AC3E}">
        <p14:creationId xmlns:p14="http://schemas.microsoft.com/office/powerpoint/2010/main" val="280005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9F1EF6-47D2-4F44-B30F-9B52DF5A2C64}" type="slidenum">
              <a:rPr lang="en-US" smtClean="0"/>
              <a:pPr/>
              <a:t>28</a:t>
            </a:fld>
            <a:endParaRPr lang="en-US"/>
          </a:p>
        </p:txBody>
      </p:sp>
    </p:spTree>
    <p:extLst>
      <p:ext uri="{BB962C8B-B14F-4D97-AF65-F5344CB8AC3E}">
        <p14:creationId xmlns:p14="http://schemas.microsoft.com/office/powerpoint/2010/main" val="67046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13" name="Footer Placeholder 12"/>
          <p:cNvSpPr>
            <a:spLocks noGrp="1"/>
          </p:cNvSpPr>
          <p:nvPr>
            <p:ph type="ftr" sz="quarter" idx="12"/>
          </p:nvPr>
        </p:nvSpPr>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364751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9458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52950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6246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97795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455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smtClean="0"/>
              <a:t>MEP Advisory Board</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Arial Narrow"/>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1570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8454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9757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14537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845732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570557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4831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9419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307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778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9107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9747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0880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6795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8015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3802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2839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4"/>
          <p:cNvSpPr>
            <a:spLocks noGrp="1"/>
          </p:cNvSpPr>
          <p:nvPr>
            <p:ph type="ftr" sz="quarter" idx="11"/>
          </p:nvPr>
        </p:nvSpPr>
        <p:spPr>
          <a:xfrm>
            <a:off x="152400" y="6477000"/>
            <a:ext cx="2895600" cy="222250"/>
          </a:xfrm>
          <a:prstGeom prst="rect">
            <a:avLst/>
          </a:pr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defRPr/>
            </a:lvl1pPr>
          </a:lstStyle>
          <a:p>
            <a:pPr>
              <a:defRPr/>
            </a:pPr>
            <a:fld id="{6413E811-4280-43D7-8299-28D5CA727FF5}"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709090988"/>
      </p:ext>
    </p:extLst>
  </p:cSld>
  <p:clrMapOvr>
    <a:masterClrMapping/>
  </p:clrMapOvr>
  <p:transition xmlns:p14="http://schemas.microsoft.com/office/powerpoint/2010/main" advTm="24000">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3ADE5CB4-92D8-4B83-B818-0AC341D107F7}"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99993145"/>
      </p:ext>
    </p:extLst>
  </p:cSld>
  <p:clrMapOvr>
    <a:masterClrMapping/>
  </p:clrMapOvr>
  <p:transition xmlns:p14="http://schemas.microsoft.com/office/powerpoint/2010/main" advTm="24000">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8A429CC8-B8C2-4672-9DC9-0418F257FEC1}"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217839454"/>
      </p:ext>
    </p:extLst>
  </p:cSld>
  <p:clrMapOvr>
    <a:masterClrMapping/>
  </p:clrMapOvr>
  <p:transition xmlns:p14="http://schemas.microsoft.com/office/powerpoint/2010/main" advTm="24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9"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CF54AE0B-1EE7-4954-B20E-820F35C82633}"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43934032"/>
      </p:ext>
    </p:extLst>
  </p:cSld>
  <p:clrMapOvr>
    <a:masterClrMapping/>
  </p:clrMapOvr>
  <p:transition xmlns:p14="http://schemas.microsoft.com/office/powerpoint/2010/main" advTm="24000">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4"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52D8993C-912E-49FC-8CD7-19E89C51B987}"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01058068"/>
      </p:ext>
    </p:extLst>
  </p:cSld>
  <p:clrMapOvr>
    <a:masterClrMapping/>
  </p:clrMapOvr>
  <p:transition xmlns:p14="http://schemas.microsoft.com/office/powerpoint/2010/main" advTm="24000">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7"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DAE3CCF2-95A1-4990-AC80-962A38EC320D}"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48352563"/>
      </p:ext>
    </p:extLst>
  </p:cSld>
  <p:clrMapOvr>
    <a:masterClrMapping/>
  </p:clrMapOvr>
  <p:transition xmlns:p14="http://schemas.microsoft.com/office/powerpoint/2010/main" advTm="24000">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7"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9476ABAF-9CD2-4BF4-A795-C8A9B90BB99D}"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79786229"/>
      </p:ext>
    </p:extLst>
  </p:cSld>
  <p:clrMapOvr>
    <a:masterClrMapping/>
  </p:clrMapOvr>
  <p:transition xmlns:p14="http://schemas.microsoft.com/office/powerpoint/2010/main" advTm="24000">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306CEED7-7D4C-4BE6-B93B-490AEAC5B3D6}"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27882363"/>
      </p:ext>
    </p:extLst>
  </p:cSld>
  <p:clrMapOvr>
    <a:masterClrMapping/>
  </p:clrMapOvr>
  <p:transition xmlns:p14="http://schemas.microsoft.com/office/powerpoint/2010/main" advTm="24000">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B30865B0-9C2D-4CF6-ADE1-F20AB5F11013}"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928726436"/>
      </p:ext>
    </p:extLst>
  </p:cSld>
  <p:clrMapOvr>
    <a:masterClrMapping/>
  </p:clrMapOvr>
  <p:transition xmlns:p14="http://schemas.microsoft.com/office/powerpoint/2010/main" advTm="24000">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8897"/>
            <a:ext cx="2133600" cy="222578"/>
          </a:xfrm>
          <a:prstGeom prst="rect">
            <a:avLst/>
          </a:prstGeom>
        </p:spPr>
        <p:txBody>
          <a:bodyPr/>
          <a:lstStyle/>
          <a:p>
            <a:pPr defTabSz="914400"/>
            <a:endParaRPr lang="en-US" dirty="0">
              <a:solidFill>
                <a:prstClr val="black"/>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solidFill>
                <a:latin typeface="Arial Narrow"/>
              </a:rPr>
              <a:t>MEP Advisory Board</a:t>
            </a:r>
            <a:endParaRPr lang="en-US" dirty="0">
              <a:solidFill>
                <a:prstClr val="black"/>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226272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a:endParaRPr lang="en-US">
              <a:solidFill>
                <a:prstClr val="black"/>
              </a:solidFill>
              <a:latin typeface="Arial Narrow"/>
            </a:endParaRPr>
          </a:p>
        </p:txBody>
      </p:sp>
      <p:sp>
        <p:nvSpPr>
          <p:cNvPr id="4" name="Footer Placeholder 3"/>
          <p:cNvSpPr>
            <a:spLocks noGrp="1"/>
          </p:cNvSpPr>
          <p:nvPr>
            <p:ph type="ftr" sz="quarter" idx="11"/>
          </p:nvPr>
        </p:nvSpPr>
        <p:spPr/>
        <p:txBody>
          <a:bodyPr/>
          <a:lstStyle/>
          <a:p>
            <a:r>
              <a:rPr lang="en-US" smtClean="0">
                <a:solidFill>
                  <a:prstClr val="black"/>
                </a:solidFill>
                <a:latin typeface="Arial Narrow"/>
              </a:rPr>
              <a:t>MEP Advisory Board</a:t>
            </a:r>
            <a:endParaRPr lang="en-US">
              <a:solidFill>
                <a:prstClr val="black"/>
              </a:solidFill>
              <a:latin typeface="Arial Narrow"/>
            </a:endParaRPr>
          </a:p>
        </p:txBody>
      </p:sp>
      <p:sp>
        <p:nvSpPr>
          <p:cNvPr id="5" name="Slide Number Placeholder 4"/>
          <p:cNvSpPr>
            <a:spLocks noGrp="1"/>
          </p:cNvSpPr>
          <p:nvPr>
            <p:ph type="sldNum" sz="quarter" idx="12"/>
          </p:nvPr>
        </p:nvSpPr>
        <p:spPr/>
        <p:txBody>
          <a:bodyPr/>
          <a:lstStyle/>
          <a:p>
            <a:fld id="{E83F14CA-AF4E-42D7-B9D1-A2C9B4D1DC64}"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grpSp>
        <p:nvGrpSpPr>
          <p:cNvPr id="14" name="Group 13"/>
          <p:cNvGrpSpPr/>
          <p:nvPr userDrawn="1"/>
        </p:nvGrpSpPr>
        <p:grpSpPr>
          <a:xfrm>
            <a:off x="11113" y="228600"/>
            <a:ext cx="9097963" cy="234950"/>
            <a:chOff x="11113" y="228600"/>
            <a:chExt cx="9097962" cy="234950"/>
          </a:xfrm>
        </p:grpSpPr>
        <p:cxnSp>
          <p:nvCxnSpPr>
            <p:cNvPr id="15" name="Straight Connector 14"/>
            <p:cNvCxnSpPr/>
            <p:nvPr userDrawn="1"/>
          </p:nvCxnSpPr>
          <p:spPr>
            <a:xfrm>
              <a:off x="155575" y="341313"/>
              <a:ext cx="8824913" cy="1587"/>
            </a:xfrm>
            <a:prstGeom prst="line">
              <a:avLst/>
            </a:prstGeom>
            <a:ln w="38100">
              <a:solidFill>
                <a:srgbClr val="2A6D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49225" y="409575"/>
              <a:ext cx="8824913" cy="0"/>
            </a:xfrm>
            <a:prstGeom prst="line">
              <a:avLst/>
            </a:prstGeom>
            <a:ln w="38100">
              <a:solidFill>
                <a:srgbClr val="004C7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49225" y="273050"/>
              <a:ext cx="8824913" cy="0"/>
            </a:xfrm>
            <a:prstGeom prst="line">
              <a:avLst/>
            </a:prstGeom>
            <a:ln w="38100">
              <a:solidFill>
                <a:srgbClr val="004C7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11113" y="2349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Narrow"/>
              </a:endParaRPr>
            </a:p>
          </p:txBody>
        </p:sp>
        <p:sp>
          <p:nvSpPr>
            <p:cNvPr id="19" name="Rectangle 18"/>
            <p:cNvSpPr/>
            <p:nvPr userDrawn="1"/>
          </p:nvSpPr>
          <p:spPr>
            <a:xfrm>
              <a:off x="8956675" y="2286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Narrow"/>
              </a:endParaRPr>
            </a:p>
          </p:txBody>
        </p:sp>
      </p:grpSp>
    </p:spTree>
    <p:extLst>
      <p:ext uri="{BB962C8B-B14F-4D97-AF65-F5344CB8AC3E}">
        <p14:creationId xmlns:p14="http://schemas.microsoft.com/office/powerpoint/2010/main" val="3772770423"/>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13" name="Footer Placeholder 12"/>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2122587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5747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781340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67139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31752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015745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Arial Narrow"/>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35906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366166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111639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694590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62218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02381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theme" Target="../theme/theme2.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5.xml"/><Relationship Id="rId13" Type="http://schemas.openxmlformats.org/officeDocument/2006/relationships/image" Target="../media/image7.jpeg"/><Relationship Id="rId14" Type="http://schemas.openxmlformats.org/officeDocument/2006/relationships/image" Target="../media/image8.png"/><Relationship Id="rId15" Type="http://schemas.openxmlformats.org/officeDocument/2006/relationships/image" Target="../media/image9.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6.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t>MEP Advisory Board</a:t>
            </a:r>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latin typeface="Arial Narrow"/>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858246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E39198-1915-4776-B96E-2386A2A30942}"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9106657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5" name="Picture 8" descr="MEP-WORDING-PPT.jpg"/>
          <p:cNvPicPr>
            <a:picLocks noChangeAspect="1"/>
          </p:cNvPicPr>
          <p:nvPr/>
        </p:nvPicPr>
        <p:blipFill>
          <a:blip r:embed="rId13" cstate="print"/>
          <a:srcRect/>
          <a:stretch>
            <a:fillRect/>
          </a:stretch>
        </p:blipFill>
        <p:spPr bwMode="auto">
          <a:xfrm>
            <a:off x="788988" y="263525"/>
            <a:ext cx="7215187" cy="158750"/>
          </a:xfrm>
          <a:prstGeom prst="rect">
            <a:avLst/>
          </a:prstGeom>
          <a:noFill/>
          <a:ln w="9525">
            <a:noFill/>
            <a:miter lim="800000"/>
            <a:headEnd/>
            <a:tailEnd/>
          </a:ln>
        </p:spPr>
      </p:pic>
      <p:pic>
        <p:nvPicPr>
          <p:cNvPr id="2056" name="Picture 9" descr="MEP-LOGO-MEP.png"/>
          <p:cNvPicPr>
            <a:picLocks noChangeAspect="1"/>
          </p:cNvPicPr>
          <p:nvPr/>
        </p:nvPicPr>
        <p:blipFill>
          <a:blip r:embed="rId14" cstate="print"/>
          <a:srcRect/>
          <a:stretch>
            <a:fillRect/>
          </a:stretch>
        </p:blipFill>
        <p:spPr bwMode="auto">
          <a:xfrm>
            <a:off x="8686800" y="6446838"/>
            <a:ext cx="273050" cy="385762"/>
          </a:xfrm>
          <a:prstGeom prst="rect">
            <a:avLst/>
          </a:prstGeom>
          <a:noFill/>
          <a:ln w="9525">
            <a:noFill/>
            <a:miter lim="800000"/>
            <a:headEnd/>
            <a:tailEnd/>
          </a:ln>
        </p:spPr>
      </p:pic>
      <p:pic>
        <p:nvPicPr>
          <p:cNvPr id="2057" name="Picture 10" descr="MEP-NEW-LOOK-LEFT-SIDE.png"/>
          <p:cNvPicPr>
            <a:picLocks noChangeAspect="1"/>
          </p:cNvPicPr>
          <p:nvPr/>
        </p:nvPicPr>
        <p:blipFill>
          <a:blip r:embed="rId15" cstate="print"/>
          <a:srcRect/>
          <a:stretch>
            <a:fillRect/>
          </a:stretch>
        </p:blipFill>
        <p:spPr bwMode="auto">
          <a:xfrm>
            <a:off x="138113" y="122238"/>
            <a:ext cx="555625" cy="2935287"/>
          </a:xfrm>
          <a:prstGeom prst="rect">
            <a:avLst/>
          </a:prstGeom>
          <a:noFill/>
          <a:ln w="9525">
            <a:noFill/>
            <a:miter lim="800000"/>
            <a:headEnd/>
            <a:tailEnd/>
          </a:ln>
        </p:spPr>
      </p:pic>
      <p:sp>
        <p:nvSpPr>
          <p:cNvPr id="17" name="Slide Number Placeholder 16"/>
          <p:cNvSpPr>
            <a:spLocks noGrp="1"/>
          </p:cNvSpPr>
          <p:nvPr>
            <p:ph type="sldNum" sz="quarter" idx="4"/>
          </p:nvPr>
        </p:nvSpPr>
        <p:spPr>
          <a:xfrm>
            <a:off x="6553200" y="6499225"/>
            <a:ext cx="2133600" cy="222250"/>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fld id="{97AC73DA-1699-4CEB-977F-DC44597B1D51}"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
        <p:nvSpPr>
          <p:cNvPr id="11" name="Footer Placeholder 14"/>
          <p:cNvSpPr>
            <a:spLocks noGrp="1"/>
          </p:cNvSpPr>
          <p:nvPr>
            <p:ph type="ftr" sz="quarter" idx="3"/>
          </p:nvPr>
        </p:nvSpPr>
        <p:spPr>
          <a:xfrm>
            <a:off x="152400" y="6477000"/>
            <a:ext cx="2895600" cy="222250"/>
          </a:xfrm>
          <a:prstGeom prst="rect">
            <a:avLst/>
          </a:prstGeom>
        </p:spPr>
        <p:txBody>
          <a:bodyPr/>
          <a:lstStyle>
            <a:lvl1pPr>
              <a:defRPr/>
            </a:lvl1pPr>
          </a:lstStyle>
          <a:p>
            <a:pPr defTabSz="914400">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Tree>
    <p:extLst>
      <p:ext uri="{BB962C8B-B14F-4D97-AF65-F5344CB8AC3E}">
        <p14:creationId xmlns:p14="http://schemas.microsoft.com/office/powerpoint/2010/main" val="19118976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advTm="24000">
    <p:wipe dir="d"/>
  </p:transition>
  <p:hf hdr="0" dt="0"/>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latin typeface="Arial Narrow"/>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69871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nist.gov/mep/workforce-initiatives.cfm%23on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hyperlink" Target="http://e3.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a:xfrm>
            <a:off x="676405" y="2445621"/>
            <a:ext cx="8104339" cy="2252103"/>
          </a:xfrm>
        </p:spPr>
        <p:txBody>
          <a:bodyPr/>
          <a:lstStyle/>
          <a:p>
            <a:pPr algn="ctr"/>
            <a:r>
              <a:rPr lang="en-US" sz="3600" dirty="0" smtClean="0"/>
              <a:t>NIST MEP Response to MEP Advisory Board Recommendations</a:t>
            </a:r>
            <a:endParaRPr lang="en-US" sz="3600" b="1" dirty="0">
              <a:latin typeface="Arial Narrow"/>
              <a:cs typeface="Arial Narrow"/>
            </a:endParaRPr>
          </a:p>
        </p:txBody>
      </p:sp>
      <p:sp>
        <p:nvSpPr>
          <p:cNvPr id="30" name="Subtitle 29"/>
          <p:cNvSpPr>
            <a:spLocks noGrp="1"/>
          </p:cNvSpPr>
          <p:nvPr>
            <p:ph type="subTitle" idx="1"/>
          </p:nvPr>
        </p:nvSpPr>
        <p:spPr>
          <a:xfrm>
            <a:off x="1562528" y="4937795"/>
            <a:ext cx="6287406" cy="762178"/>
          </a:xfrm>
        </p:spPr>
        <p:txBody>
          <a:bodyPr/>
          <a:lstStyle/>
          <a:p>
            <a:pPr algn="ctr"/>
            <a:r>
              <a:rPr lang="en-US" sz="2400" dirty="0" smtClean="0"/>
              <a:t>MEP </a:t>
            </a:r>
            <a:r>
              <a:rPr lang="en-US" sz="2400" dirty="0"/>
              <a:t>Advisory Board</a:t>
            </a:r>
            <a:br>
              <a:rPr lang="en-US" sz="2400" dirty="0"/>
            </a:br>
            <a:r>
              <a:rPr lang="en-US" sz="2400" dirty="0" smtClean="0"/>
              <a:t>September  27, </a:t>
            </a:r>
            <a:r>
              <a:rPr lang="en-US" sz="2400" dirty="0"/>
              <a:t>2013</a:t>
            </a:r>
            <a:endParaRPr lang="en-US" sz="2400" dirty="0">
              <a:latin typeface="Arial Narrow"/>
              <a:cs typeface="Arial Narrow"/>
            </a:endParaRPr>
          </a:p>
        </p:txBody>
      </p:sp>
    </p:spTree>
    <p:extLst>
      <p:ext uri="{BB962C8B-B14F-4D97-AF65-F5344CB8AC3E}">
        <p14:creationId xmlns:p14="http://schemas.microsoft.com/office/powerpoint/2010/main" val="17869910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2983308"/>
          </a:xfrm>
        </p:spPr>
        <p:style>
          <a:lnRef idx="1">
            <a:schemeClr val="dk1"/>
          </a:lnRef>
          <a:fillRef idx="2">
            <a:schemeClr val="dk1"/>
          </a:fillRef>
          <a:effectRef idx="1">
            <a:schemeClr val="dk1"/>
          </a:effectRef>
          <a:fontRef idx="minor">
            <a:schemeClr val="dk1"/>
          </a:fontRef>
        </p:style>
        <p:txBody>
          <a:bodyPr>
            <a:normAutofit/>
          </a:bodyPr>
          <a:lstStyle/>
          <a:p>
            <a:pPr marL="342900" indent="-342900"/>
            <a:r>
              <a:rPr lang="en-US" sz="2400" dirty="0" smtClean="0">
                <a:solidFill>
                  <a:prstClr val="black"/>
                </a:solidFill>
              </a:rPr>
              <a:t>     Recommendation </a:t>
            </a:r>
            <a:r>
              <a:rPr lang="en-US" sz="2400" dirty="0">
                <a:solidFill>
                  <a:prstClr val="black"/>
                </a:solidFill>
              </a:rPr>
              <a:t>that MEP strategic efforts in the area of workforce development be expanded by looking for collaborative efforts with other Federal Agencies that address specific workforce gaps of interest to SMEs.</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10</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66230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820" y="242015"/>
            <a:ext cx="7634707" cy="927788"/>
          </a:xfrm>
        </p:spPr>
        <p:txBody>
          <a:bodyPr>
            <a:normAutofit/>
          </a:bodyPr>
          <a:lstStyle/>
          <a:p>
            <a:r>
              <a:rPr lang="en-US" sz="3200" b="1" dirty="0"/>
              <a:t>MEP’s </a:t>
            </a:r>
            <a:r>
              <a:rPr lang="en-US" sz="3200" b="1" dirty="0" smtClean="0"/>
              <a:t>Strategic Approach to Workforce</a:t>
            </a:r>
            <a:endParaRPr lang="en-US" sz="3200" dirty="0"/>
          </a:p>
        </p:txBody>
      </p:sp>
      <p:sp>
        <p:nvSpPr>
          <p:cNvPr id="3" name="Subtitle 2"/>
          <p:cNvSpPr>
            <a:spLocks noGrp="1"/>
          </p:cNvSpPr>
          <p:nvPr>
            <p:ph type="subTitle" idx="1"/>
          </p:nvPr>
        </p:nvSpPr>
        <p:spPr>
          <a:xfrm>
            <a:off x="885577" y="1169803"/>
            <a:ext cx="7986902" cy="5197295"/>
          </a:xfrm>
        </p:spPr>
        <p:txBody>
          <a:bodyPr>
            <a:normAutofit fontScale="70000" lnSpcReduction="20000"/>
          </a:bodyPr>
          <a:lstStyle/>
          <a:p>
            <a:pPr algn="l"/>
            <a:r>
              <a:rPr lang="en-US" dirty="0" smtClean="0">
                <a:solidFill>
                  <a:srgbClr val="000000"/>
                </a:solidFill>
              </a:rPr>
              <a:t>MEP </a:t>
            </a:r>
            <a:r>
              <a:rPr lang="en-US" dirty="0">
                <a:solidFill>
                  <a:srgbClr val="000000"/>
                </a:solidFill>
              </a:rPr>
              <a:t>has been working proactively on several levels and through leveraged partnerships to accelerate the up-skilling and employment of the manufacturing workforce.   </a:t>
            </a:r>
            <a:r>
              <a:rPr lang="en-US" dirty="0" smtClean="0">
                <a:solidFill>
                  <a:srgbClr val="000000"/>
                </a:solidFill>
              </a:rPr>
              <a:t>Specifically, MEP </a:t>
            </a:r>
            <a:r>
              <a:rPr lang="en-US" dirty="0">
                <a:solidFill>
                  <a:srgbClr val="000000"/>
                </a:solidFill>
              </a:rPr>
              <a:t>works at three broad levels to encourage America’s manufacturers to enhance worker skills and to approach workforce issues more strategically:  </a:t>
            </a:r>
          </a:p>
          <a:p>
            <a:pPr algn="l"/>
            <a:r>
              <a:rPr lang="en-US" dirty="0">
                <a:solidFill>
                  <a:srgbClr val="000000"/>
                </a:solidFill>
              </a:rPr>
              <a:t> </a:t>
            </a:r>
          </a:p>
          <a:p>
            <a:pPr marL="457200" lvl="0" indent="-457200" algn="l">
              <a:buFont typeface="Arial"/>
              <a:buChar char="•"/>
            </a:pPr>
            <a:r>
              <a:rPr lang="en-US" b="1" dirty="0">
                <a:solidFill>
                  <a:srgbClr val="000000"/>
                </a:solidFill>
              </a:rPr>
              <a:t>Direct Client Engagements </a:t>
            </a:r>
            <a:r>
              <a:rPr lang="en-US" dirty="0">
                <a:solidFill>
                  <a:srgbClr val="000000"/>
                </a:solidFill>
              </a:rPr>
              <a:t>- MEP centers work directly with small manufacturers to help them with their competitiveness issues, including addressing workforce strategy and training needs.  </a:t>
            </a:r>
          </a:p>
          <a:p>
            <a:pPr marL="457200" lvl="0" indent="-457200" algn="l">
              <a:buFont typeface="Arial"/>
              <a:buChar char="•"/>
            </a:pPr>
            <a:r>
              <a:rPr lang="en-US" b="1" dirty="0">
                <a:solidFill>
                  <a:srgbClr val="000000"/>
                </a:solidFill>
              </a:rPr>
              <a:t>State and Local Level </a:t>
            </a:r>
            <a:r>
              <a:rPr lang="en-US" dirty="0">
                <a:solidFill>
                  <a:srgbClr val="000000"/>
                </a:solidFill>
              </a:rPr>
              <a:t>- MEP centers are engaged </a:t>
            </a:r>
            <a:r>
              <a:rPr lang="en-US" dirty="0" smtClean="0">
                <a:solidFill>
                  <a:srgbClr val="000000"/>
                </a:solidFill>
              </a:rPr>
              <a:t>with </a:t>
            </a:r>
            <a:r>
              <a:rPr lang="en-US" dirty="0">
                <a:solidFill>
                  <a:srgbClr val="000000"/>
                </a:solidFill>
              </a:rPr>
              <a:t>educational institutions, workforce boards, and other stakeholders and service providers to strengthen the manufacturing ecosystem that will support and address expressed manufacturers’ needs.  </a:t>
            </a:r>
          </a:p>
          <a:p>
            <a:pPr marL="457200" lvl="0" indent="-457200" algn="l">
              <a:buFont typeface="Arial"/>
              <a:buChar char="•"/>
            </a:pPr>
            <a:r>
              <a:rPr lang="en-US" b="1" dirty="0">
                <a:solidFill>
                  <a:srgbClr val="000000"/>
                </a:solidFill>
              </a:rPr>
              <a:t>National Level </a:t>
            </a:r>
            <a:r>
              <a:rPr lang="en-US" dirty="0">
                <a:solidFill>
                  <a:srgbClr val="000000"/>
                </a:solidFill>
              </a:rPr>
              <a:t>- NIST MEP collaborates with trade associations, other federal agencies and other manufacturing allies to support and promote the growth of manufacturing.  </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11</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6110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492690"/>
            <a:ext cx="7634707" cy="844230"/>
          </a:xfrm>
        </p:spPr>
        <p:txBody>
          <a:bodyPr/>
          <a:lstStyle/>
          <a:p>
            <a:r>
              <a:rPr lang="en-US" dirty="0" smtClean="0"/>
              <a:t>Direct Client Engagements</a:t>
            </a:r>
            <a:endParaRPr lang="en-US" dirty="0"/>
          </a:p>
        </p:txBody>
      </p:sp>
      <p:sp>
        <p:nvSpPr>
          <p:cNvPr id="3" name="Subtitle 2"/>
          <p:cNvSpPr>
            <a:spLocks noGrp="1"/>
          </p:cNvSpPr>
          <p:nvPr>
            <p:ph type="subTitle" idx="1"/>
          </p:nvPr>
        </p:nvSpPr>
        <p:spPr>
          <a:xfrm>
            <a:off x="823492" y="1537464"/>
            <a:ext cx="7863308" cy="4913197"/>
          </a:xfrm>
        </p:spPr>
        <p:txBody>
          <a:bodyPr>
            <a:normAutofit fontScale="70000" lnSpcReduction="20000"/>
          </a:bodyPr>
          <a:lstStyle/>
          <a:p>
            <a:pPr marL="457200" indent="-457200" algn="l">
              <a:buFont typeface="Arial"/>
              <a:buChar char="•"/>
            </a:pPr>
            <a:r>
              <a:rPr lang="en-US" dirty="0">
                <a:solidFill>
                  <a:srgbClr val="000000"/>
                </a:solidFill>
              </a:rPr>
              <a:t>MEP Centers continue to collaborate with local partners to deliver </a:t>
            </a:r>
            <a:r>
              <a:rPr lang="en-US" dirty="0" smtClean="0">
                <a:solidFill>
                  <a:srgbClr val="000000"/>
                </a:solidFill>
              </a:rPr>
              <a:t> </a:t>
            </a:r>
            <a:r>
              <a:rPr lang="en-US" dirty="0">
                <a:solidFill>
                  <a:srgbClr val="000000"/>
                </a:solidFill>
              </a:rPr>
              <a:t>critical workforce related training and services to companies that </a:t>
            </a:r>
            <a:r>
              <a:rPr lang="en-US" dirty="0" smtClean="0">
                <a:solidFill>
                  <a:srgbClr val="000000"/>
                </a:solidFill>
              </a:rPr>
              <a:t>include </a:t>
            </a:r>
            <a:r>
              <a:rPr lang="en-US" dirty="0">
                <a:solidFill>
                  <a:srgbClr val="000000"/>
                </a:solidFill>
              </a:rPr>
              <a:t>lean, quality, six sigma, environmental safety and health, </a:t>
            </a:r>
            <a:r>
              <a:rPr lang="en-US" dirty="0" smtClean="0">
                <a:solidFill>
                  <a:srgbClr val="000000"/>
                </a:solidFill>
              </a:rPr>
              <a:t>etc. </a:t>
            </a:r>
          </a:p>
          <a:p>
            <a:pPr marL="457200" indent="-457200" algn="l">
              <a:buFont typeface="Arial"/>
              <a:buChar char="•"/>
            </a:pPr>
            <a:endParaRPr lang="en-US" dirty="0">
              <a:solidFill>
                <a:srgbClr val="000000"/>
              </a:solidFill>
            </a:endParaRPr>
          </a:p>
          <a:p>
            <a:pPr marL="457200" indent="-457200" algn="l">
              <a:buFont typeface="Arial"/>
              <a:buChar char="•"/>
            </a:pPr>
            <a:r>
              <a:rPr lang="en-US" dirty="0" smtClean="0">
                <a:solidFill>
                  <a:srgbClr val="000000"/>
                </a:solidFill>
              </a:rPr>
              <a:t>To </a:t>
            </a:r>
            <a:r>
              <a:rPr lang="en-US" dirty="0">
                <a:solidFill>
                  <a:srgbClr val="000000"/>
                </a:solidFill>
              </a:rPr>
              <a:t>position organizations for the future and to strategically respond to growth opportunities, </a:t>
            </a:r>
            <a:r>
              <a:rPr lang="en-US" dirty="0" smtClean="0">
                <a:solidFill>
                  <a:srgbClr val="000000"/>
                </a:solidFill>
              </a:rPr>
              <a:t>NIST </a:t>
            </a:r>
            <a:r>
              <a:rPr lang="en-US" dirty="0">
                <a:solidFill>
                  <a:srgbClr val="000000"/>
                </a:solidFill>
              </a:rPr>
              <a:t>MEP, in collaboration with MEP </a:t>
            </a:r>
            <a:r>
              <a:rPr lang="en-US" dirty="0" smtClean="0">
                <a:solidFill>
                  <a:srgbClr val="000000"/>
                </a:solidFill>
              </a:rPr>
              <a:t>centers, is developing a </a:t>
            </a:r>
            <a:r>
              <a:rPr lang="en-US" dirty="0">
                <a:solidFill>
                  <a:srgbClr val="000000"/>
                </a:solidFill>
              </a:rPr>
              <a:t>talent management system - Strategic Management Acquisition and Retention of Talent (</a:t>
            </a:r>
            <a:r>
              <a:rPr lang="en-US" u="sng" dirty="0">
                <a:solidFill>
                  <a:srgbClr val="000000"/>
                </a:solidFill>
                <a:hlinkClick r:id="rId2"/>
              </a:rPr>
              <a:t>SMARTalent</a:t>
            </a:r>
            <a:r>
              <a:rPr lang="en-US" dirty="0">
                <a:solidFill>
                  <a:srgbClr val="000000"/>
                </a:solidFill>
              </a:rPr>
              <a:t>).  </a:t>
            </a:r>
            <a:endParaRPr lang="en-US" dirty="0" smtClean="0">
              <a:solidFill>
                <a:srgbClr val="000000"/>
              </a:solidFill>
            </a:endParaRPr>
          </a:p>
          <a:p>
            <a:pPr algn="l"/>
            <a:r>
              <a:rPr lang="en-US" dirty="0">
                <a:solidFill>
                  <a:srgbClr val="000000"/>
                </a:solidFill>
              </a:rPr>
              <a:t>	</a:t>
            </a:r>
            <a:endParaRPr lang="en-US" dirty="0" smtClean="0">
              <a:solidFill>
                <a:srgbClr val="000000"/>
              </a:solidFill>
            </a:endParaRPr>
          </a:p>
          <a:p>
            <a:pPr algn="l"/>
            <a:r>
              <a:rPr lang="en-US" dirty="0">
                <a:solidFill>
                  <a:srgbClr val="000000"/>
                </a:solidFill>
              </a:rPr>
              <a:t>	</a:t>
            </a:r>
            <a:r>
              <a:rPr lang="en-US" dirty="0" err="1" smtClean="0">
                <a:solidFill>
                  <a:srgbClr val="000000"/>
                </a:solidFill>
              </a:rPr>
              <a:t>SMARTalent</a:t>
            </a:r>
            <a:r>
              <a:rPr lang="en-US" dirty="0" smtClean="0">
                <a:solidFill>
                  <a:srgbClr val="000000"/>
                </a:solidFill>
              </a:rPr>
              <a:t> </a:t>
            </a:r>
            <a:r>
              <a:rPr lang="en-US" dirty="0">
                <a:solidFill>
                  <a:srgbClr val="000000"/>
                </a:solidFill>
              </a:rPr>
              <a:t>is </a:t>
            </a:r>
            <a:r>
              <a:rPr lang="en-US" dirty="0" smtClean="0">
                <a:solidFill>
                  <a:srgbClr val="000000"/>
                </a:solidFill>
              </a:rPr>
              <a:t>a system to </a:t>
            </a:r>
            <a:r>
              <a:rPr lang="en-US" dirty="0">
                <a:solidFill>
                  <a:srgbClr val="000000"/>
                </a:solidFill>
              </a:rPr>
              <a:t>help manufacturers operationalize their </a:t>
            </a:r>
            <a:r>
              <a:rPr lang="en-US" dirty="0" smtClean="0">
                <a:solidFill>
                  <a:srgbClr val="000000"/>
                </a:solidFill>
              </a:rPr>
              <a:t>	workforce </a:t>
            </a:r>
            <a:r>
              <a:rPr lang="en-US" dirty="0">
                <a:solidFill>
                  <a:srgbClr val="000000"/>
                </a:solidFill>
              </a:rPr>
              <a:t>development strategies. As manufacturers focus </a:t>
            </a:r>
            <a:r>
              <a:rPr lang="en-US">
                <a:solidFill>
                  <a:srgbClr val="000000"/>
                </a:solidFill>
              </a:rPr>
              <a:t>on </a:t>
            </a:r>
            <a:r>
              <a:rPr lang="en-US" smtClean="0">
                <a:solidFill>
                  <a:srgbClr val="000000"/>
                </a:solidFill>
              </a:rPr>
              <a:t>	workforce </a:t>
            </a:r>
            <a:r>
              <a:rPr lang="en-US" dirty="0">
                <a:solidFill>
                  <a:srgbClr val="000000"/>
                </a:solidFill>
              </a:rPr>
              <a:t>planning and investment, this resource, in combination </a:t>
            </a:r>
            <a:r>
              <a:rPr lang="en-US">
                <a:solidFill>
                  <a:srgbClr val="000000"/>
                </a:solidFill>
              </a:rPr>
              <a:t>with </a:t>
            </a:r>
            <a:r>
              <a:rPr lang="en-US" smtClean="0">
                <a:solidFill>
                  <a:srgbClr val="000000"/>
                </a:solidFill>
              </a:rPr>
              <a:t>	the </a:t>
            </a:r>
            <a:r>
              <a:rPr lang="en-US" dirty="0">
                <a:solidFill>
                  <a:srgbClr val="000000"/>
                </a:solidFill>
              </a:rPr>
              <a:t>expertise of the local MEP center, can help most </a:t>
            </a:r>
            <a:r>
              <a:rPr lang="en-US">
                <a:solidFill>
                  <a:srgbClr val="000000"/>
                </a:solidFill>
              </a:rPr>
              <a:t>effectively </a:t>
            </a:r>
            <a:r>
              <a:rPr lang="en-US" smtClean="0">
                <a:solidFill>
                  <a:srgbClr val="000000"/>
                </a:solidFill>
              </a:rPr>
              <a:t>	operationalize </a:t>
            </a:r>
            <a:r>
              <a:rPr lang="en-US" dirty="0">
                <a:solidFill>
                  <a:srgbClr val="000000"/>
                </a:solidFill>
              </a:rPr>
              <a:t>investments </a:t>
            </a:r>
            <a:r>
              <a:rPr lang="en-US" dirty="0" smtClean="0">
                <a:solidFill>
                  <a:srgbClr val="000000"/>
                </a:solidFill>
              </a:rPr>
              <a:t>to help manufacturers eliminate </a:t>
            </a:r>
            <a:r>
              <a:rPr lang="en-US">
                <a:solidFill>
                  <a:srgbClr val="000000"/>
                </a:solidFill>
              </a:rPr>
              <a:t>task </a:t>
            </a:r>
            <a:r>
              <a:rPr lang="en-US" smtClean="0">
                <a:solidFill>
                  <a:srgbClr val="000000"/>
                </a:solidFill>
              </a:rPr>
              <a:t>	redundancies </a:t>
            </a:r>
            <a:r>
              <a:rPr lang="en-US" dirty="0">
                <a:solidFill>
                  <a:srgbClr val="000000"/>
                </a:solidFill>
              </a:rPr>
              <a:t>and </a:t>
            </a:r>
            <a:r>
              <a:rPr lang="en-US" dirty="0" smtClean="0">
                <a:solidFill>
                  <a:srgbClr val="000000"/>
                </a:solidFill>
              </a:rPr>
              <a:t>streamline </a:t>
            </a:r>
            <a:r>
              <a:rPr lang="en-US" dirty="0">
                <a:solidFill>
                  <a:srgbClr val="000000"/>
                </a:solidFill>
              </a:rPr>
              <a:t>processes.</a:t>
            </a:r>
          </a:p>
          <a:p>
            <a:pPr marL="457200" indent="-457200" algn="l">
              <a:buFont typeface="Arial"/>
              <a:buChar char="•"/>
            </a:pPr>
            <a:endParaRPr lang="en-US" dirty="0" smtClean="0">
              <a:solidFill>
                <a:srgbClr val="0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12</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7402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71" y="653143"/>
            <a:ext cx="7772400" cy="1470025"/>
          </a:xfrm>
        </p:spPr>
        <p:txBody>
          <a:bodyPr>
            <a:normAutofit/>
          </a:bodyPr>
          <a:lstStyle/>
          <a:p>
            <a:r>
              <a:rPr lang="en-US" sz="2700" dirty="0" smtClean="0"/>
              <a:t>SMARTalent</a:t>
            </a:r>
            <a:endParaRPr lang="en-US" sz="2700" dirty="0"/>
          </a:p>
        </p:txBody>
      </p:sp>
      <p:pic>
        <p:nvPicPr>
          <p:cNvPr id="5" name="Picture 4"/>
          <p:cNvPicPr>
            <a:picLocks noChangeAspect="1"/>
          </p:cNvPicPr>
          <p:nvPr/>
        </p:nvPicPr>
        <p:blipFill>
          <a:blip r:embed="rId2" cstate="print"/>
          <a:stretch>
            <a:fillRect/>
          </a:stretch>
        </p:blipFill>
        <p:spPr>
          <a:xfrm>
            <a:off x="304800" y="63499"/>
            <a:ext cx="8750300" cy="1493641"/>
          </a:xfrm>
          <a:prstGeom prst="rect">
            <a:avLst/>
          </a:prstGeom>
        </p:spPr>
      </p:pic>
      <p:pic>
        <p:nvPicPr>
          <p:cNvPr id="6" name="Picture 2" descr="C:\Users\saw1\AppData\Local\Microsoft\Windows\Temporary Internet Files\Content.Outlook\BL625ZKF\SmarTalent-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133600"/>
            <a:ext cx="5423647" cy="419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1828800"/>
            <a:ext cx="2971800" cy="4493538"/>
          </a:xfrm>
          <a:prstGeom prst="rect">
            <a:avLst/>
          </a:prstGeom>
        </p:spPr>
        <p:txBody>
          <a:bodyPr wrap="square">
            <a:spAutoFit/>
          </a:bodyPr>
          <a:lstStyle/>
          <a:p>
            <a:pPr defTabSz="914400"/>
            <a:r>
              <a:rPr lang="en-US" sz="2200" i="1" dirty="0" smtClean="0">
                <a:solidFill>
                  <a:prstClr val="black"/>
                </a:solidFill>
                <a:latin typeface="Calibri"/>
              </a:rPr>
              <a:t>SMARTalent</a:t>
            </a:r>
            <a:r>
              <a:rPr lang="en-US" sz="2200" b="1" i="1" dirty="0" smtClean="0">
                <a:solidFill>
                  <a:srgbClr val="FF0000"/>
                </a:solidFill>
                <a:latin typeface="Calibri"/>
              </a:rPr>
              <a:t> </a:t>
            </a:r>
            <a:r>
              <a:rPr lang="en-US" sz="2200" dirty="0" smtClean="0">
                <a:solidFill>
                  <a:prstClr val="black"/>
                </a:solidFill>
                <a:latin typeface="Calibri"/>
              </a:rPr>
              <a:t>helps CEOs understand their current practices and gaps; the modules manage and implement talent planning decisions as they align to business goals. </a:t>
            </a:r>
            <a:r>
              <a:rPr lang="en-US" sz="2200" i="1" dirty="0" smtClean="0">
                <a:solidFill>
                  <a:prstClr val="black"/>
                </a:solidFill>
                <a:latin typeface="Calibri"/>
              </a:rPr>
              <a:t>SMARTalent</a:t>
            </a:r>
            <a:r>
              <a:rPr lang="en-US" sz="2200" dirty="0" smtClean="0">
                <a:solidFill>
                  <a:prstClr val="black"/>
                </a:solidFill>
                <a:latin typeface="Calibri"/>
              </a:rPr>
              <a:t> is a knowledge management and process implementation tool.</a:t>
            </a:r>
            <a:endParaRPr lang="en-US" sz="2200" dirty="0">
              <a:solidFill>
                <a:prstClr val="black"/>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MEP Advisory Board</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EE39198-1915-4776-B96E-2386A2A30942}"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Tree>
    <p:extLst>
      <p:ext uri="{BB962C8B-B14F-4D97-AF65-F5344CB8AC3E}">
        <p14:creationId xmlns:p14="http://schemas.microsoft.com/office/powerpoint/2010/main" val="6968731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75433"/>
            <a:ext cx="7634707" cy="944498"/>
          </a:xfrm>
        </p:spPr>
        <p:txBody>
          <a:bodyPr>
            <a:normAutofit/>
          </a:bodyPr>
          <a:lstStyle/>
          <a:p>
            <a:r>
              <a:rPr lang="en-US" sz="3200" dirty="0" smtClean="0"/>
              <a:t>State and Local Efforts</a:t>
            </a:r>
            <a:endParaRPr lang="en-US" sz="3200" dirty="0"/>
          </a:p>
        </p:txBody>
      </p:sp>
      <p:sp>
        <p:nvSpPr>
          <p:cNvPr id="3" name="Subtitle 2"/>
          <p:cNvSpPr>
            <a:spLocks noGrp="1"/>
          </p:cNvSpPr>
          <p:nvPr>
            <p:ph type="subTitle" idx="1"/>
          </p:nvPr>
        </p:nvSpPr>
        <p:spPr>
          <a:xfrm>
            <a:off x="823491" y="1019405"/>
            <a:ext cx="8082405" cy="4619396"/>
          </a:xfrm>
        </p:spPr>
        <p:txBody>
          <a:bodyPr>
            <a:noAutofit/>
          </a:bodyPr>
          <a:lstStyle/>
          <a:p>
            <a:pPr marL="342900" indent="-342900" algn="l">
              <a:buFont typeface="Arial"/>
              <a:buChar char="•"/>
            </a:pPr>
            <a:r>
              <a:rPr lang="en-US" sz="2400" dirty="0" smtClean="0">
                <a:solidFill>
                  <a:srgbClr val="000000"/>
                </a:solidFill>
              </a:rPr>
              <a:t>MEP </a:t>
            </a:r>
            <a:r>
              <a:rPr lang="en-US" sz="2400" dirty="0">
                <a:solidFill>
                  <a:srgbClr val="000000"/>
                </a:solidFill>
              </a:rPr>
              <a:t>centers </a:t>
            </a:r>
            <a:r>
              <a:rPr lang="en-US" sz="2400" dirty="0" smtClean="0">
                <a:solidFill>
                  <a:srgbClr val="000000"/>
                </a:solidFill>
              </a:rPr>
              <a:t>engage </a:t>
            </a:r>
            <a:r>
              <a:rPr lang="en-US" sz="2400" dirty="0">
                <a:solidFill>
                  <a:srgbClr val="000000"/>
                </a:solidFill>
              </a:rPr>
              <a:t>with educational institutions, workforce boards, and other stakeholders </a:t>
            </a:r>
            <a:r>
              <a:rPr lang="en-US" sz="2400" dirty="0" smtClean="0">
                <a:solidFill>
                  <a:srgbClr val="000000"/>
                </a:solidFill>
              </a:rPr>
              <a:t>to support the </a:t>
            </a:r>
            <a:r>
              <a:rPr lang="en-US" sz="2400" dirty="0">
                <a:solidFill>
                  <a:srgbClr val="000000"/>
                </a:solidFill>
              </a:rPr>
              <a:t>manufacturing </a:t>
            </a:r>
            <a:r>
              <a:rPr lang="en-US" sz="2400" dirty="0" smtClean="0">
                <a:solidFill>
                  <a:srgbClr val="000000"/>
                </a:solidFill>
              </a:rPr>
              <a:t>ecosystem and address manufacturers</a:t>
            </a:r>
            <a:r>
              <a:rPr lang="en-US" sz="2400" dirty="0">
                <a:solidFill>
                  <a:srgbClr val="000000"/>
                </a:solidFill>
              </a:rPr>
              <a:t>’ needs. </a:t>
            </a:r>
            <a:endParaRPr lang="en-US" sz="2400" dirty="0" smtClean="0">
              <a:solidFill>
                <a:srgbClr val="000000"/>
              </a:solidFill>
            </a:endParaRPr>
          </a:p>
          <a:p>
            <a:pPr marL="342900" indent="-342900" algn="l">
              <a:buFont typeface="Arial"/>
              <a:buChar char="•"/>
            </a:pPr>
            <a:r>
              <a:rPr lang="en-US" sz="2400" dirty="0" smtClean="0">
                <a:solidFill>
                  <a:srgbClr val="000000"/>
                </a:solidFill>
              </a:rPr>
              <a:t>Since </a:t>
            </a:r>
            <a:r>
              <a:rPr lang="en-US" sz="2400" dirty="0">
                <a:solidFill>
                  <a:srgbClr val="000000"/>
                </a:solidFill>
              </a:rPr>
              <a:t>2012, nearly 150 community college/MEP partnerships have </a:t>
            </a:r>
            <a:r>
              <a:rPr lang="en-US" sz="2400" dirty="0" smtClean="0">
                <a:solidFill>
                  <a:srgbClr val="000000"/>
                </a:solidFill>
              </a:rPr>
              <a:t>resulted in high</a:t>
            </a:r>
            <a:r>
              <a:rPr lang="en-US" sz="2400" dirty="0">
                <a:solidFill>
                  <a:srgbClr val="000000"/>
                </a:solidFill>
              </a:rPr>
              <a:t>-quality, job focused training and MEP centers have provided over 6,000 unique training opportunities.</a:t>
            </a:r>
          </a:p>
          <a:p>
            <a:pPr marL="342900" indent="-342900" algn="l">
              <a:buFont typeface="Arial"/>
              <a:buChar char="•"/>
            </a:pPr>
            <a:r>
              <a:rPr lang="en-US" sz="2400" dirty="0">
                <a:solidFill>
                  <a:srgbClr val="000000"/>
                </a:solidFill>
              </a:rPr>
              <a:t>In recent years, Centers have increasingly partnered with local workforce investment boards (WIBs), and play an integral role in lay-off aversion activities, which are intended to prevent job losses and plant </a:t>
            </a:r>
            <a:r>
              <a:rPr lang="en-US" sz="2400" dirty="0" smtClean="0">
                <a:solidFill>
                  <a:srgbClr val="000000"/>
                </a:solidFill>
              </a:rPr>
              <a:t>closures. </a:t>
            </a:r>
          </a:p>
          <a:p>
            <a:pPr marL="342900" indent="-342900" algn="l">
              <a:buFont typeface="Arial"/>
              <a:buChar char="•"/>
            </a:pPr>
            <a:r>
              <a:rPr lang="en-US" sz="2400" dirty="0" smtClean="0">
                <a:solidFill>
                  <a:srgbClr val="000000"/>
                </a:solidFill>
              </a:rPr>
              <a:t>Over </a:t>
            </a:r>
            <a:r>
              <a:rPr lang="en-US" sz="2400" dirty="0">
                <a:solidFill>
                  <a:srgbClr val="000000"/>
                </a:solidFill>
              </a:rPr>
              <a:t>the last two </a:t>
            </a:r>
            <a:r>
              <a:rPr lang="en-US" sz="2400" dirty="0" smtClean="0">
                <a:solidFill>
                  <a:srgbClr val="000000"/>
                </a:solidFill>
              </a:rPr>
              <a:t>years, </a:t>
            </a:r>
            <a:r>
              <a:rPr lang="en-US" sz="2400" dirty="0">
                <a:solidFill>
                  <a:srgbClr val="000000"/>
                </a:solidFill>
              </a:rPr>
              <a:t>MEP centers have assessed over 200 at risk manufacturers and </a:t>
            </a:r>
            <a:r>
              <a:rPr lang="en-US" sz="2400" dirty="0" smtClean="0">
                <a:solidFill>
                  <a:srgbClr val="000000"/>
                </a:solidFill>
              </a:rPr>
              <a:t>helped with </a:t>
            </a:r>
            <a:r>
              <a:rPr lang="en-US" sz="2400" dirty="0">
                <a:solidFill>
                  <a:srgbClr val="000000"/>
                </a:solidFill>
              </a:rPr>
              <a:t>cost savings, training, re-training and redeployment opportunities to ensure that the companies and the local economies do not lose revenue or skills.  </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14</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18640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529" y="442557"/>
            <a:ext cx="7634707" cy="810806"/>
          </a:xfrm>
        </p:spPr>
        <p:txBody>
          <a:bodyPr>
            <a:normAutofit/>
          </a:bodyPr>
          <a:lstStyle/>
          <a:p>
            <a:r>
              <a:rPr lang="en-US" sz="2800" dirty="0" smtClean="0"/>
              <a:t>Federal Partnerships </a:t>
            </a:r>
            <a:r>
              <a:rPr lang="en-US" sz="2800" smtClean="0"/>
              <a:t>and Related Collaborations</a:t>
            </a:r>
            <a:endParaRPr lang="en-US" sz="2800" dirty="0"/>
          </a:p>
        </p:txBody>
      </p:sp>
      <p:sp>
        <p:nvSpPr>
          <p:cNvPr id="3" name="Subtitle 2"/>
          <p:cNvSpPr>
            <a:spLocks noGrp="1"/>
          </p:cNvSpPr>
          <p:nvPr>
            <p:ph type="subTitle" idx="1"/>
          </p:nvPr>
        </p:nvSpPr>
        <p:spPr>
          <a:xfrm>
            <a:off x="852159" y="1253363"/>
            <a:ext cx="8053738" cy="5134911"/>
          </a:xfrm>
        </p:spPr>
        <p:txBody>
          <a:bodyPr>
            <a:noAutofit/>
          </a:bodyPr>
          <a:lstStyle/>
          <a:p>
            <a:pPr marL="457200" indent="-457200" algn="l">
              <a:buFont typeface="Arial"/>
              <a:buChar char="•"/>
            </a:pPr>
            <a:r>
              <a:rPr lang="en-US" sz="2000" dirty="0" smtClean="0">
                <a:solidFill>
                  <a:srgbClr val="000000"/>
                </a:solidFill>
              </a:rPr>
              <a:t>MEP has a number of Federal partnerships that support workforce activities.  Three </a:t>
            </a:r>
            <a:r>
              <a:rPr lang="en-US" sz="2000" dirty="0">
                <a:solidFill>
                  <a:srgbClr val="000000"/>
                </a:solidFill>
              </a:rPr>
              <a:t>multi-agency federal funding partnerships that include manufacturing-specific training are:</a:t>
            </a:r>
          </a:p>
          <a:p>
            <a:pPr marL="914400" lvl="1" indent="-457200" algn="l">
              <a:buFont typeface="Arial"/>
              <a:buChar char="•"/>
            </a:pPr>
            <a:r>
              <a:rPr lang="en-US" sz="2000" dirty="0">
                <a:solidFill>
                  <a:srgbClr val="000000"/>
                </a:solidFill>
              </a:rPr>
              <a:t>Advanced Manufacturing Jobs and Innovation Accelerator Challenge (AMJIAC), </a:t>
            </a:r>
          </a:p>
          <a:p>
            <a:pPr marL="914400" lvl="1" indent="-457200" algn="l">
              <a:buFont typeface="Arial"/>
              <a:buChar char="•"/>
            </a:pPr>
            <a:r>
              <a:rPr lang="en-US" sz="2000" dirty="0">
                <a:solidFill>
                  <a:srgbClr val="000000"/>
                </a:solidFill>
              </a:rPr>
              <a:t>Building Construction Education Technology Program (BCTEP), </a:t>
            </a:r>
          </a:p>
          <a:p>
            <a:pPr marL="914400" lvl="1" indent="-457200" algn="l">
              <a:buFont typeface="Arial"/>
              <a:buChar char="•"/>
            </a:pPr>
            <a:r>
              <a:rPr lang="en-US" sz="2000" dirty="0">
                <a:solidFill>
                  <a:srgbClr val="000000"/>
                </a:solidFill>
              </a:rPr>
              <a:t>Energy, Economy and Environment (</a:t>
            </a:r>
            <a:r>
              <a:rPr lang="en-US" sz="2000" u="sng" dirty="0">
                <a:solidFill>
                  <a:srgbClr val="000000"/>
                </a:solidFill>
                <a:hlinkClick r:id="rId3"/>
              </a:rPr>
              <a:t>E3</a:t>
            </a:r>
            <a:r>
              <a:rPr lang="en-US" sz="2000" dirty="0">
                <a:solidFill>
                  <a:srgbClr val="000000"/>
                </a:solidFill>
              </a:rPr>
              <a:t>).  </a:t>
            </a:r>
          </a:p>
          <a:p>
            <a:pPr marL="457200" indent="-457200" algn="l">
              <a:buFont typeface="Arial"/>
              <a:buChar char="•"/>
            </a:pPr>
            <a:r>
              <a:rPr lang="en-US" sz="2000" dirty="0">
                <a:solidFill>
                  <a:srgbClr val="000000"/>
                </a:solidFill>
              </a:rPr>
              <a:t>Federal </a:t>
            </a:r>
            <a:r>
              <a:rPr lang="en-US" sz="2000" dirty="0" smtClean="0">
                <a:solidFill>
                  <a:srgbClr val="000000"/>
                </a:solidFill>
              </a:rPr>
              <a:t>Partners include </a:t>
            </a:r>
            <a:r>
              <a:rPr lang="en-US" sz="2000" dirty="0">
                <a:solidFill>
                  <a:srgbClr val="000000"/>
                </a:solidFill>
              </a:rPr>
              <a:t>EDA, Energy, USDA, Labor, EPA, and SBA. </a:t>
            </a:r>
            <a:endParaRPr lang="en-US" sz="2000" dirty="0" smtClean="0">
              <a:solidFill>
                <a:srgbClr val="000000"/>
              </a:solidFill>
            </a:endParaRPr>
          </a:p>
          <a:p>
            <a:pPr marL="457200" indent="-457200" algn="l">
              <a:buFont typeface="Arial"/>
              <a:buChar char="•"/>
            </a:pPr>
            <a:r>
              <a:rPr lang="en-US" sz="2000" dirty="0" smtClean="0">
                <a:solidFill>
                  <a:srgbClr val="000000"/>
                </a:solidFill>
              </a:rPr>
              <a:t>~ 30 </a:t>
            </a:r>
            <a:r>
              <a:rPr lang="en-US" sz="2000" dirty="0">
                <a:solidFill>
                  <a:srgbClr val="000000"/>
                </a:solidFill>
              </a:rPr>
              <a:t>Centers currently participate in these </a:t>
            </a:r>
            <a:r>
              <a:rPr lang="en-US" sz="2000" dirty="0" smtClean="0">
                <a:solidFill>
                  <a:srgbClr val="000000"/>
                </a:solidFill>
              </a:rPr>
              <a:t>opportunities and work </a:t>
            </a:r>
            <a:r>
              <a:rPr lang="en-US" sz="2000" dirty="0">
                <a:solidFill>
                  <a:srgbClr val="000000"/>
                </a:solidFill>
              </a:rPr>
              <a:t>directly with their local manufacturers, </a:t>
            </a:r>
            <a:r>
              <a:rPr lang="en-US" sz="2000" dirty="0" smtClean="0">
                <a:solidFill>
                  <a:srgbClr val="000000"/>
                </a:solidFill>
              </a:rPr>
              <a:t>to </a:t>
            </a:r>
            <a:r>
              <a:rPr lang="en-US" sz="2000" dirty="0">
                <a:solidFill>
                  <a:srgbClr val="000000"/>
                </a:solidFill>
              </a:rPr>
              <a:t>deliver assessments and/or arrange the most suitable training in environmental, sustainability, and operational </a:t>
            </a:r>
            <a:r>
              <a:rPr lang="en-US" sz="2000" dirty="0" smtClean="0">
                <a:solidFill>
                  <a:srgbClr val="000000"/>
                </a:solidFill>
              </a:rPr>
              <a:t>skills.  </a:t>
            </a:r>
            <a:endParaRPr lang="en-US" sz="2000" dirty="0">
              <a:solidFill>
                <a:srgbClr val="000000"/>
              </a:solidFill>
            </a:endParaRPr>
          </a:p>
          <a:p>
            <a:pPr marL="457200" indent="-457200" algn="l">
              <a:buFont typeface="Arial"/>
              <a:buChar char="•"/>
            </a:pPr>
            <a:r>
              <a:rPr lang="en-US" sz="2000" dirty="0" smtClean="0">
                <a:solidFill>
                  <a:srgbClr val="000000"/>
                </a:solidFill>
              </a:rPr>
              <a:t>Skills for America’s Future </a:t>
            </a:r>
          </a:p>
          <a:p>
            <a:pPr marL="914400" lvl="1" indent="-457200" algn="l">
              <a:buFont typeface="Arial"/>
              <a:buChar char="•"/>
            </a:pPr>
            <a:r>
              <a:rPr lang="en-US" sz="2000" dirty="0" smtClean="0">
                <a:solidFill>
                  <a:srgbClr val="000000"/>
                </a:solidFill>
              </a:rPr>
              <a:t>National Association of Manufacturers (NAM) </a:t>
            </a:r>
            <a:r>
              <a:rPr lang="en-US" sz="2000" dirty="0">
                <a:solidFill>
                  <a:srgbClr val="000000"/>
                </a:solidFill>
              </a:rPr>
              <a:t>s</a:t>
            </a:r>
            <a:r>
              <a:rPr lang="en-US" sz="2000" dirty="0" smtClean="0">
                <a:solidFill>
                  <a:srgbClr val="000000"/>
                </a:solidFill>
              </a:rPr>
              <a:t>kills </a:t>
            </a:r>
            <a:r>
              <a:rPr lang="en-US" sz="2000" dirty="0">
                <a:solidFill>
                  <a:srgbClr val="000000"/>
                </a:solidFill>
              </a:rPr>
              <a:t>c</a:t>
            </a:r>
            <a:r>
              <a:rPr lang="en-US" sz="2000" dirty="0" smtClean="0">
                <a:solidFill>
                  <a:srgbClr val="000000"/>
                </a:solidFill>
              </a:rPr>
              <a:t>ertification system </a:t>
            </a:r>
          </a:p>
          <a:p>
            <a:pPr marL="914400" lvl="1" indent="-457200" algn="l">
              <a:buFont typeface="Arial"/>
              <a:buChar char="•"/>
            </a:pPr>
            <a:r>
              <a:rPr lang="en-US" sz="2000" dirty="0" smtClean="0">
                <a:solidFill>
                  <a:srgbClr val="000000"/>
                </a:solidFill>
              </a:rPr>
              <a:t>MEP </a:t>
            </a:r>
            <a:r>
              <a:rPr lang="en-US" sz="2000" dirty="0">
                <a:solidFill>
                  <a:srgbClr val="000000"/>
                </a:solidFill>
              </a:rPr>
              <a:t>provides information and guidance to centers on the value and utility of skill certifications in manufacturing</a:t>
            </a:r>
            <a:r>
              <a:rPr lang="en-US" sz="2000" dirty="0" smtClean="0">
                <a:solidFill>
                  <a:srgbClr val="000000"/>
                </a:solidFill>
              </a:rPr>
              <a:t>.</a:t>
            </a:r>
            <a:endParaRPr lang="en-US" sz="2000" dirty="0">
              <a:solidFill>
                <a:srgbClr val="000000"/>
              </a:solidFill>
            </a:endParaRPr>
          </a:p>
          <a:p>
            <a:pPr algn="l"/>
            <a:endParaRPr lang="en-US" sz="2000" dirty="0" smtClean="0">
              <a:solidFill>
                <a:srgbClr val="0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15</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01517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5577" y="1487328"/>
            <a:ext cx="7986902" cy="4853357"/>
          </a:xfrm>
        </p:spPr>
        <p:txBody>
          <a:bodyPr>
            <a:normAutofit fontScale="77500" lnSpcReduction="20000"/>
          </a:bodyPr>
          <a:lstStyle/>
          <a:p>
            <a:pPr algn="l"/>
            <a:endParaRPr lang="en-US" dirty="0" smtClean="0">
              <a:solidFill>
                <a:srgbClr val="000000"/>
              </a:solidFill>
            </a:endParaRPr>
          </a:p>
          <a:p>
            <a:pPr marL="457200" lvl="0" indent="-457200" algn="l">
              <a:buFont typeface="Arial"/>
              <a:buChar char="•"/>
            </a:pPr>
            <a:r>
              <a:rPr lang="en-US" dirty="0" smtClean="0">
                <a:solidFill>
                  <a:srgbClr val="000000"/>
                </a:solidFill>
              </a:rPr>
              <a:t>Centers in New </a:t>
            </a:r>
            <a:r>
              <a:rPr lang="en-US" dirty="0">
                <a:solidFill>
                  <a:srgbClr val="000000"/>
                </a:solidFill>
              </a:rPr>
              <a:t>York, Pennsylvania and California are offering “building re-tuning” training, which finds quick, but inexpensive fixes to building energy costs.  </a:t>
            </a:r>
          </a:p>
          <a:p>
            <a:pPr marL="457200" lvl="0" indent="-457200" algn="l">
              <a:buFont typeface="Arial"/>
              <a:buChar char="•"/>
            </a:pPr>
            <a:r>
              <a:rPr lang="en-US" dirty="0" smtClean="0">
                <a:solidFill>
                  <a:srgbClr val="000000"/>
                </a:solidFill>
              </a:rPr>
              <a:t>Centers in Alabama</a:t>
            </a:r>
            <a:r>
              <a:rPr lang="en-US" dirty="0">
                <a:solidFill>
                  <a:srgbClr val="000000"/>
                </a:solidFill>
              </a:rPr>
              <a:t>, North Carolina, Ohio and twelve other states provide manufacturers with assessments, training and recommendations on how to reduce their environmental footprint and embrace sustainability as a business driver through the E3 program. </a:t>
            </a:r>
          </a:p>
          <a:p>
            <a:pPr marL="457200" indent="-457200" algn="l">
              <a:buFont typeface="Arial"/>
              <a:buChar char="•"/>
            </a:pPr>
            <a:r>
              <a:rPr lang="en-US" dirty="0">
                <a:solidFill>
                  <a:srgbClr val="000000"/>
                </a:solidFill>
              </a:rPr>
              <a:t>Nine Centers across the nation will spur job creation and economic growth through public and private partnerships, catalyze and leverage private capital, build an entrepreneurial ecosystem, and promote advanced manufacturing and cluster-based development through AMJIAC. </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16</a:t>
            </a:fld>
            <a:endParaRPr lang="en-US" dirty="0">
              <a:solidFill>
                <a:prstClr val="black">
                  <a:tint val="75000"/>
                </a:prstClr>
              </a:solidFill>
              <a:latin typeface="Arial Narrow"/>
            </a:endParaRPr>
          </a:p>
        </p:txBody>
      </p:sp>
      <p:sp>
        <p:nvSpPr>
          <p:cNvPr id="7" name="TextBox 6"/>
          <p:cNvSpPr txBox="1"/>
          <p:nvPr/>
        </p:nvSpPr>
        <p:spPr>
          <a:xfrm>
            <a:off x="885576" y="551476"/>
            <a:ext cx="8095585" cy="538609"/>
          </a:xfrm>
          <a:prstGeom prst="rect">
            <a:avLst/>
          </a:prstGeom>
          <a:noFill/>
        </p:spPr>
        <p:txBody>
          <a:bodyPr wrap="square" rtlCol="0">
            <a:spAutoFit/>
          </a:bodyPr>
          <a:lstStyle/>
          <a:p>
            <a:r>
              <a:rPr lang="en-US" sz="2900" dirty="0" smtClean="0">
                <a:solidFill>
                  <a:srgbClr val="000000"/>
                </a:solidFill>
                <a:latin typeface="+mj-lt"/>
              </a:rPr>
              <a:t>Local examples </a:t>
            </a:r>
            <a:r>
              <a:rPr lang="en-US" sz="2900" dirty="0">
                <a:solidFill>
                  <a:srgbClr val="000000"/>
                </a:solidFill>
                <a:latin typeface="+mj-lt"/>
              </a:rPr>
              <a:t>of how these are being deployed include:</a:t>
            </a:r>
          </a:p>
        </p:txBody>
      </p:sp>
    </p:spTree>
    <p:extLst>
      <p:ext uri="{BB962C8B-B14F-4D97-AF65-F5344CB8AC3E}">
        <p14:creationId xmlns:p14="http://schemas.microsoft.com/office/powerpoint/2010/main" val="405077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534765"/>
            <a:ext cx="7957253" cy="885716"/>
          </a:xfrm>
        </p:spPr>
        <p:txBody>
          <a:bodyPr>
            <a:normAutofit/>
          </a:bodyPr>
          <a:lstStyle/>
          <a:p>
            <a:r>
              <a:rPr lang="en-US" sz="2300" b="1" dirty="0"/>
              <a:t>MEP WORKFORCE ACTIVITIES </a:t>
            </a:r>
            <a:r>
              <a:rPr lang="en-US" sz="2300" b="1" dirty="0" smtClean="0"/>
              <a:t>- FEDERAL </a:t>
            </a:r>
            <a:r>
              <a:rPr lang="en-US" sz="2300" b="1" dirty="0"/>
              <a:t>AGENCIES SYNOPSIS</a:t>
            </a:r>
            <a:r>
              <a:rPr lang="en-US" sz="2300" dirty="0"/>
              <a:t/>
            </a:r>
            <a:br>
              <a:rPr lang="en-US" sz="2300" dirty="0"/>
            </a:br>
            <a:endParaRPr lang="en-US" sz="23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17</a:t>
            </a:fld>
            <a:endParaRPr lang="en-US" dirty="0">
              <a:solidFill>
                <a:prstClr val="black">
                  <a:tint val="75000"/>
                </a:prstClr>
              </a:solidFill>
              <a:latin typeface="Arial Narrow"/>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52155097"/>
              </p:ext>
            </p:extLst>
          </p:nvPr>
        </p:nvGraphicFramePr>
        <p:xfrm>
          <a:off x="823492" y="1404535"/>
          <a:ext cx="7496196" cy="5094362"/>
        </p:xfrm>
        <a:graphic>
          <a:graphicData uri="http://schemas.openxmlformats.org/presentationml/2006/ole">
            <mc:AlternateContent xmlns:mc="http://schemas.openxmlformats.org/markup-compatibility/2006">
              <mc:Choice xmlns:v="urn:schemas-microsoft-com:vml" Requires="v">
                <p:oleObj spid="_x0000_s1067" name="Document" r:id="rId4" imgW="7030520" imgH="5796374" progId="Word.Document.12">
                  <p:embed/>
                </p:oleObj>
              </mc:Choice>
              <mc:Fallback>
                <p:oleObj name="Document" r:id="rId4" imgW="7030520" imgH="5796374" progId="Word.Document.12">
                  <p:embed/>
                  <p:pic>
                    <p:nvPicPr>
                      <p:cNvPr id="0" name=""/>
                      <p:cNvPicPr/>
                      <p:nvPr/>
                    </p:nvPicPr>
                    <p:blipFill>
                      <a:blip r:embed="rId5"/>
                      <a:stretch>
                        <a:fillRect/>
                      </a:stretch>
                    </p:blipFill>
                    <p:spPr>
                      <a:xfrm>
                        <a:off x="823492" y="1404535"/>
                        <a:ext cx="7496196" cy="5094362"/>
                      </a:xfrm>
                      <a:prstGeom prst="rect">
                        <a:avLst/>
                      </a:prstGeom>
                    </p:spPr>
                  </p:pic>
                </p:oleObj>
              </mc:Fallback>
            </mc:AlternateContent>
          </a:graphicData>
        </a:graphic>
      </p:graphicFrame>
    </p:spTree>
    <p:extLst>
      <p:ext uri="{BB962C8B-B14F-4D97-AF65-F5344CB8AC3E}">
        <p14:creationId xmlns:p14="http://schemas.microsoft.com/office/powerpoint/2010/main" val="159285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2983308"/>
          </a:xfrm>
        </p:spPr>
        <p:style>
          <a:lnRef idx="1">
            <a:schemeClr val="dk1"/>
          </a:lnRef>
          <a:fillRef idx="2">
            <a:schemeClr val="dk1"/>
          </a:fillRef>
          <a:effectRef idx="1">
            <a:schemeClr val="dk1"/>
          </a:effectRef>
          <a:fontRef idx="minor">
            <a:schemeClr val="dk1"/>
          </a:fontRef>
        </p:style>
        <p:txBody>
          <a:bodyPr>
            <a:normAutofit/>
          </a:bodyPr>
          <a:lstStyle/>
          <a:p>
            <a:r>
              <a:rPr lang="en-US" sz="2400" dirty="0" smtClean="0"/>
              <a:t>Recommendation that MEP develop specific metrics for the Innovation Engineering program and that MEP continue its effort to more directly brand the Innovation Engineering program as an MEP activity while considering options to broaden the range of service providers under this program.  </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18</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54780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988" y="1572144"/>
            <a:ext cx="7897812" cy="4711397"/>
          </a:xfrm>
        </p:spPr>
        <p:txBody>
          <a:bodyPr>
            <a:normAutofit fontScale="62500" lnSpcReduction="20000"/>
          </a:bodyPr>
          <a:lstStyle/>
          <a:p>
            <a:pPr marL="0" indent="0">
              <a:buNone/>
            </a:pPr>
            <a:r>
              <a:rPr lang="en-US" b="1" dirty="0"/>
              <a:t>Innovation Engineering </a:t>
            </a:r>
            <a:r>
              <a:rPr lang="en-US" dirty="0"/>
              <a:t>is a systematic approach </a:t>
            </a:r>
            <a:r>
              <a:rPr lang="en-US" dirty="0" smtClean="0"/>
              <a:t>to create a culture </a:t>
            </a:r>
            <a:r>
              <a:rPr lang="en-US" dirty="0"/>
              <a:t>of innovation within an </a:t>
            </a:r>
            <a:r>
              <a:rPr lang="en-US" dirty="0" smtClean="0"/>
              <a:t>organization. The </a:t>
            </a:r>
            <a:r>
              <a:rPr lang="en-US" dirty="0"/>
              <a:t>components of Innovation Engineering </a:t>
            </a:r>
            <a:r>
              <a:rPr lang="en-US" dirty="0" smtClean="0"/>
              <a:t>include</a:t>
            </a:r>
            <a:r>
              <a:rPr lang="en-US" dirty="0"/>
              <a:t>:</a:t>
            </a:r>
            <a:endParaRPr lang="en-US" sz="3600" dirty="0" smtClean="0"/>
          </a:p>
          <a:p>
            <a:pPr marL="0" indent="0">
              <a:buNone/>
            </a:pPr>
            <a:r>
              <a:rPr lang="en-US" dirty="0" smtClean="0"/>
              <a:t> </a:t>
            </a:r>
            <a:endParaRPr lang="en-US" sz="3600" dirty="0" smtClean="0"/>
          </a:p>
          <a:p>
            <a:pPr lvl="1"/>
            <a:r>
              <a:rPr lang="en-US" b="1" dirty="0" smtClean="0"/>
              <a:t>Innovation </a:t>
            </a:r>
            <a:r>
              <a:rPr lang="en-US" b="1" dirty="0"/>
              <a:t>Engineering Management System (IEMS) </a:t>
            </a:r>
            <a:r>
              <a:rPr lang="en-US" b="1" dirty="0" smtClean="0"/>
              <a:t> </a:t>
            </a:r>
            <a:r>
              <a:rPr lang="en-US" dirty="0" smtClean="0"/>
              <a:t>- The </a:t>
            </a:r>
            <a:r>
              <a:rPr lang="en-US" dirty="0"/>
              <a:t>methodology used </a:t>
            </a:r>
            <a:r>
              <a:rPr lang="en-US" dirty="0" smtClean="0"/>
              <a:t>to </a:t>
            </a:r>
            <a:r>
              <a:rPr lang="en-US" dirty="0"/>
              <a:t>increase the speed of innovation in a manufacturer, while reducing the risk of failure</a:t>
            </a:r>
            <a:r>
              <a:rPr lang="en-US" dirty="0" smtClean="0"/>
              <a:t>.</a:t>
            </a:r>
          </a:p>
          <a:p>
            <a:pPr lvl="1"/>
            <a:endParaRPr lang="en-US" sz="3200" dirty="0"/>
          </a:p>
          <a:p>
            <a:pPr lvl="1"/>
            <a:r>
              <a:rPr lang="en-US" b="1" dirty="0"/>
              <a:t>Innovation College </a:t>
            </a:r>
            <a:r>
              <a:rPr lang="en-US" b="1" dirty="0" smtClean="0"/>
              <a:t> - </a:t>
            </a:r>
            <a:r>
              <a:rPr lang="en-US" dirty="0" smtClean="0"/>
              <a:t>Provides </a:t>
            </a:r>
            <a:r>
              <a:rPr lang="en-US" dirty="0"/>
              <a:t>MEP Center staff working with manufacturers the resources and tools to sustain an innovation culture within a manufacturing organization.  </a:t>
            </a:r>
            <a:endParaRPr lang="en-US" dirty="0" smtClean="0"/>
          </a:p>
          <a:p>
            <a:pPr lvl="1"/>
            <a:endParaRPr lang="en-US" sz="3200" dirty="0"/>
          </a:p>
          <a:p>
            <a:pPr lvl="1"/>
            <a:r>
              <a:rPr lang="en-US" b="1" dirty="0"/>
              <a:t>Innovation Engineering Black Belt </a:t>
            </a:r>
            <a:r>
              <a:rPr lang="en-US" dirty="0" smtClean="0"/>
              <a:t>- MEP </a:t>
            </a:r>
            <a:r>
              <a:rPr lang="en-US" dirty="0"/>
              <a:t>Staff who complete all the Innovation College Program, </a:t>
            </a:r>
            <a:r>
              <a:rPr lang="en-US" dirty="0" smtClean="0"/>
              <a:t>as well as complete manufacturer </a:t>
            </a:r>
            <a:r>
              <a:rPr lang="en-US" dirty="0"/>
              <a:t>specific projects, and </a:t>
            </a:r>
            <a:r>
              <a:rPr lang="en-US" dirty="0" smtClean="0"/>
              <a:t>finally</a:t>
            </a:r>
          </a:p>
          <a:p>
            <a:pPr lvl="1"/>
            <a:endParaRPr lang="en-US" sz="3200" dirty="0"/>
          </a:p>
          <a:p>
            <a:pPr lvl="1"/>
            <a:r>
              <a:rPr lang="en-US" b="1" dirty="0"/>
              <a:t>Innovation Engineering Labs </a:t>
            </a:r>
            <a:r>
              <a:rPr lang="en-US" b="1" dirty="0" smtClean="0"/>
              <a:t>– </a:t>
            </a:r>
            <a:r>
              <a:rPr lang="en-US" dirty="0" smtClean="0"/>
              <a:t>The portal </a:t>
            </a:r>
            <a:r>
              <a:rPr lang="en-US" dirty="0"/>
              <a:t>for project management, tools management, and knowledge exchange.</a:t>
            </a:r>
            <a:endParaRPr lang="en-US" sz="3200" dirty="0"/>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mtClean="0"/>
              <a:pPr/>
              <a:t>19</a:t>
            </a:fld>
            <a:endParaRPr lang="en-US" dirty="0"/>
          </a:p>
        </p:txBody>
      </p:sp>
      <p:sp>
        <p:nvSpPr>
          <p:cNvPr id="4" name="Title 3"/>
          <p:cNvSpPr>
            <a:spLocks noGrp="1"/>
          </p:cNvSpPr>
          <p:nvPr>
            <p:ph type="title"/>
          </p:nvPr>
        </p:nvSpPr>
        <p:spPr>
          <a:xfrm>
            <a:off x="788276" y="582900"/>
            <a:ext cx="7898524" cy="734466"/>
          </a:xfrm>
        </p:spPr>
        <p:txBody>
          <a:bodyPr/>
          <a:lstStyle/>
          <a:p>
            <a:pPr algn="ctr"/>
            <a:r>
              <a:rPr lang="en-US" dirty="0" smtClean="0"/>
              <a:t>Innovation Engineering</a:t>
            </a:r>
            <a:endParaRPr lang="en-US" dirty="0"/>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Tree>
    <p:extLst>
      <p:ext uri="{BB962C8B-B14F-4D97-AF65-F5344CB8AC3E}">
        <p14:creationId xmlns:p14="http://schemas.microsoft.com/office/powerpoint/2010/main" val="2488686044"/>
      </p:ext>
    </p:extLst>
  </p:cSld>
  <p:clrMapOvr>
    <a:masterClrMapping/>
  </p:clrMapOvr>
  <mc:AlternateContent xmlns:mc="http://schemas.openxmlformats.org/markup-compatibility/2006" xmlns:p14="http://schemas.microsoft.com/office/powerpoint/2010/main">
    <mc:Choice Requires="p14">
      <p:transition p14:dur="0" advTm="24000"/>
    </mc:Choice>
    <mc:Fallback xmlns="">
      <p:transition advTm="24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2</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2" name="Rectangle 1"/>
          <p:cNvSpPr/>
          <p:nvPr/>
        </p:nvSpPr>
        <p:spPr>
          <a:xfrm>
            <a:off x="818741" y="1331889"/>
            <a:ext cx="8120574" cy="5324535"/>
          </a:xfrm>
          <a:prstGeom prst="rect">
            <a:avLst/>
          </a:prstGeom>
        </p:spPr>
        <p:txBody>
          <a:bodyPr wrap="square">
            <a:spAutoFit/>
          </a:bodyPr>
          <a:lstStyle/>
          <a:p>
            <a:r>
              <a:rPr lang="en-US" sz="2000" dirty="0" smtClean="0">
                <a:solidFill>
                  <a:prstClr val="black"/>
                </a:solidFill>
              </a:rPr>
              <a:t>At the June 2013 meeting, the Board asked for an update on the following recommendations:  </a:t>
            </a:r>
          </a:p>
          <a:p>
            <a:endParaRPr lang="en-US" sz="2000" dirty="0">
              <a:solidFill>
                <a:prstClr val="black"/>
              </a:solidFill>
            </a:endParaRPr>
          </a:p>
          <a:p>
            <a:pPr marL="342900" indent="-342900">
              <a:buAutoNum type="arabicPeriod"/>
            </a:pPr>
            <a:r>
              <a:rPr lang="en-US" sz="2000" dirty="0" smtClean="0">
                <a:solidFill>
                  <a:prstClr val="black"/>
                </a:solidFill>
              </a:rPr>
              <a:t>Recommendation </a:t>
            </a:r>
            <a:r>
              <a:rPr lang="en-US" sz="2000" dirty="0">
                <a:solidFill>
                  <a:prstClr val="black"/>
                </a:solidFill>
              </a:rPr>
              <a:t>that NIST MEP initiate a personnel exchange program with the MEP Centers so that Federal staff and MEP Center staff can deepen their understanding of their respective roles in this public private partnership and provide more effective services to U.S. manufacturers. </a:t>
            </a:r>
            <a:endParaRPr lang="en-US" sz="2000" dirty="0" smtClean="0">
              <a:solidFill>
                <a:prstClr val="black"/>
              </a:solidFill>
            </a:endParaRPr>
          </a:p>
          <a:p>
            <a:pPr marL="342900" indent="-342900">
              <a:buAutoNum type="arabicPeriod"/>
            </a:pPr>
            <a:endParaRPr lang="en-US" sz="2000" dirty="0">
              <a:solidFill>
                <a:prstClr val="black"/>
              </a:solidFill>
            </a:endParaRPr>
          </a:p>
          <a:p>
            <a:pPr marL="342900" indent="-342900">
              <a:buAutoNum type="arabicPeriod"/>
            </a:pPr>
            <a:r>
              <a:rPr lang="en-US" sz="2000" dirty="0" smtClean="0">
                <a:solidFill>
                  <a:prstClr val="black"/>
                </a:solidFill>
              </a:rPr>
              <a:t>Recommendation that MEP strategic efforts in the area of workforce development be expanded by looking for collaborative efforts with other Federal Agencies that address specific workforce gaps of interest to SMEs.</a:t>
            </a:r>
          </a:p>
          <a:p>
            <a:pPr marL="342900" indent="-342900">
              <a:buAutoNum type="arabicPeriod"/>
            </a:pPr>
            <a:endParaRPr lang="en-US" sz="2000" dirty="0" smtClean="0">
              <a:solidFill>
                <a:prstClr val="black"/>
              </a:solidFill>
            </a:endParaRPr>
          </a:p>
          <a:p>
            <a:pPr marL="342900" indent="-342900">
              <a:buAutoNum type="arabicPeriod"/>
            </a:pPr>
            <a:r>
              <a:rPr lang="en-US" sz="2000" dirty="0"/>
              <a:t>Recommendation that MEP develop specific metrics for the Innovation Engineering program and that MEP continue its effort to more directly brand the Innovation Engineering program as an MEP activity while considering options to broaden the range of service providers under this program. </a:t>
            </a:r>
            <a:endParaRPr lang="en-US" sz="2000" dirty="0" smtClean="0">
              <a:solidFill>
                <a:prstClr val="black"/>
              </a:solidFill>
            </a:endParaRPr>
          </a:p>
          <a:p>
            <a:pPr marL="342900" indent="-342900">
              <a:buAutoNum type="arabicPeriod"/>
            </a:pPr>
            <a:endParaRPr lang="en-US" sz="2000" dirty="0">
              <a:solidFill>
                <a:prstClr val="black"/>
              </a:solidFill>
            </a:endParaRPr>
          </a:p>
        </p:txBody>
      </p:sp>
      <p:sp>
        <p:nvSpPr>
          <p:cNvPr id="3" name="TextBox 2"/>
          <p:cNvSpPr txBox="1"/>
          <p:nvPr/>
        </p:nvSpPr>
        <p:spPr>
          <a:xfrm>
            <a:off x="802032" y="551476"/>
            <a:ext cx="7784514" cy="584776"/>
          </a:xfrm>
          <a:prstGeom prst="rect">
            <a:avLst/>
          </a:prstGeom>
          <a:noFill/>
        </p:spPr>
        <p:txBody>
          <a:bodyPr wrap="square" rtlCol="0">
            <a:spAutoFit/>
          </a:bodyPr>
          <a:lstStyle/>
          <a:p>
            <a:r>
              <a:rPr lang="en-US" sz="3200" dirty="0" smtClean="0"/>
              <a:t>Board Recommendations</a:t>
            </a:r>
            <a:endParaRPr lang="en-US" sz="3200" dirty="0"/>
          </a:p>
        </p:txBody>
      </p:sp>
    </p:spTree>
    <p:extLst>
      <p:ext uri="{BB962C8B-B14F-4D97-AF65-F5344CB8AC3E}">
        <p14:creationId xmlns:p14="http://schemas.microsoft.com/office/powerpoint/2010/main" val="424661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8276" y="781312"/>
            <a:ext cx="7898524" cy="4525963"/>
          </a:xfrm>
        </p:spPr>
        <p:txBody>
          <a:bodyPr>
            <a:normAutofit fontScale="92500" lnSpcReduction="10000"/>
          </a:bodyPr>
          <a:lstStyle/>
          <a:p>
            <a:r>
              <a:rPr lang="en-US" dirty="0" smtClean="0"/>
              <a:t>Innovation Engineering (IE) Metrics</a:t>
            </a:r>
          </a:p>
          <a:p>
            <a:pPr lvl="1"/>
            <a:r>
              <a:rPr lang="en-US" dirty="0" smtClean="0"/>
              <a:t>Challenges – Collection and Analysis</a:t>
            </a:r>
          </a:p>
          <a:p>
            <a:pPr lvl="1"/>
            <a:r>
              <a:rPr lang="en-US" dirty="0" smtClean="0"/>
              <a:t>Available Data and Intelligence</a:t>
            </a:r>
          </a:p>
          <a:p>
            <a:pPr lvl="1"/>
            <a:r>
              <a:rPr lang="en-US" dirty="0" smtClean="0"/>
              <a:t>Plans for Moving Forward </a:t>
            </a:r>
          </a:p>
          <a:p>
            <a:endParaRPr lang="en-US" dirty="0" smtClean="0"/>
          </a:p>
          <a:p>
            <a:r>
              <a:rPr lang="en-US" dirty="0"/>
              <a:t>Program Evaluation and Management</a:t>
            </a:r>
          </a:p>
          <a:p>
            <a:pPr lvl="1"/>
            <a:r>
              <a:rPr lang="en-US" dirty="0"/>
              <a:t>Programmatic Need</a:t>
            </a:r>
          </a:p>
          <a:p>
            <a:pPr lvl="2"/>
            <a:r>
              <a:rPr lang="en-US" dirty="0"/>
              <a:t>Establish a Decision Framework Methodology</a:t>
            </a:r>
          </a:p>
          <a:p>
            <a:pPr lvl="2"/>
            <a:r>
              <a:rPr lang="en-US" dirty="0"/>
              <a:t>Codify and Align Contract Management with Program Evaluation</a:t>
            </a:r>
          </a:p>
          <a:p>
            <a:pPr lvl="1"/>
            <a:r>
              <a:rPr lang="en-US" dirty="0"/>
              <a:t>Next Steps</a:t>
            </a:r>
          </a:p>
          <a:p>
            <a:pPr marL="914400" lvl="2" indent="0">
              <a:buNone/>
            </a:pPr>
            <a:endParaRPr lang="en-US" dirty="0" smtClean="0"/>
          </a:p>
          <a:p>
            <a:pPr lvl="1"/>
            <a:endParaRPr lang="en-US" dirty="0" smtClean="0"/>
          </a:p>
        </p:txBody>
      </p:sp>
      <p:sp>
        <p:nvSpPr>
          <p:cNvPr id="2" name="Footer Placeholder 1"/>
          <p:cNvSpPr>
            <a:spLocks noGrp="1"/>
          </p:cNvSpPr>
          <p:nvPr>
            <p:ph type="ftr" sz="quarter" idx="12"/>
          </p:nvPr>
        </p:nvSpPr>
        <p:spPr/>
        <p:txBody>
          <a:bodyPr/>
          <a:lstStyle/>
          <a:p>
            <a:r>
              <a:rPr lang="en-US" smtClean="0"/>
              <a:t>MEP Advisory Board</a:t>
            </a:r>
            <a:endParaRPr lang="en-US" dirty="0"/>
          </a:p>
        </p:txBody>
      </p:sp>
      <p:sp>
        <p:nvSpPr>
          <p:cNvPr id="3" name="Slide Number Placeholder 2"/>
          <p:cNvSpPr>
            <a:spLocks noGrp="1"/>
          </p:cNvSpPr>
          <p:nvPr>
            <p:ph type="sldNum" sz="quarter" idx="11"/>
          </p:nvPr>
        </p:nvSpPr>
        <p:spPr/>
        <p:txBody>
          <a:bodyPr/>
          <a:lstStyle/>
          <a:p>
            <a:fld id="{7C690F11-132E-E54B-AD6C-C5C68F5B319F}" type="slidenum">
              <a:rPr lang="en-US" smtClean="0"/>
              <a:pPr/>
              <a:t>20</a:t>
            </a:fld>
            <a:endParaRPr lang="en-US" dirty="0"/>
          </a:p>
        </p:txBody>
      </p:sp>
    </p:spTree>
    <p:extLst>
      <p:ext uri="{BB962C8B-B14F-4D97-AF65-F5344CB8AC3E}">
        <p14:creationId xmlns:p14="http://schemas.microsoft.com/office/powerpoint/2010/main" val="8794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n-US" sz="4000" kern="1200" dirty="0">
                <a:solidFill>
                  <a:schemeClr val="tx1"/>
                </a:solidFill>
                <a:latin typeface="+mj-lt"/>
                <a:ea typeface="+mj-ea"/>
                <a:cs typeface="+mj-cs"/>
              </a:rPr>
              <a:t>Challenges – Collection and Analysis</a:t>
            </a:r>
          </a:p>
        </p:txBody>
      </p:sp>
      <p:sp>
        <p:nvSpPr>
          <p:cNvPr id="3" name="Content Placeholder 2"/>
          <p:cNvSpPr>
            <a:spLocks noGrp="1"/>
          </p:cNvSpPr>
          <p:nvPr>
            <p:ph idx="1"/>
          </p:nvPr>
        </p:nvSpPr>
        <p:spPr/>
        <p:txBody>
          <a:bodyPr/>
          <a:lstStyle/>
          <a:p>
            <a:r>
              <a:rPr lang="en-US" dirty="0" smtClean="0"/>
              <a:t>Survey</a:t>
            </a:r>
          </a:p>
          <a:p>
            <a:pPr lvl="1"/>
            <a:r>
              <a:rPr lang="en-US" dirty="0" smtClean="0"/>
              <a:t>Survey focuses </a:t>
            </a:r>
            <a:r>
              <a:rPr lang="en-US" dirty="0"/>
              <a:t>on “services received over the prior 12 months” </a:t>
            </a:r>
            <a:endParaRPr lang="en-US" dirty="0" smtClean="0"/>
          </a:p>
          <a:p>
            <a:pPr lvl="1"/>
            <a:r>
              <a:rPr lang="en-US" dirty="0" smtClean="0"/>
              <a:t>Multiple </a:t>
            </a:r>
            <a:r>
              <a:rPr lang="en-US" dirty="0"/>
              <a:t>projects can be part of that </a:t>
            </a:r>
            <a:r>
              <a:rPr lang="en-US" dirty="0" smtClean="0"/>
              <a:t>survey</a:t>
            </a:r>
          </a:p>
          <a:p>
            <a:pPr lvl="1"/>
            <a:r>
              <a:rPr lang="en-US" dirty="0"/>
              <a:t>Client based survey rather than project </a:t>
            </a:r>
            <a:r>
              <a:rPr lang="en-US" dirty="0" smtClean="0"/>
              <a:t>based</a:t>
            </a:r>
          </a:p>
          <a:p>
            <a:pPr lvl="1"/>
            <a:r>
              <a:rPr lang="en-US" dirty="0"/>
              <a:t>Substance Codes do not focus on specific </a:t>
            </a:r>
            <a:r>
              <a:rPr lang="en-US" dirty="0" smtClean="0"/>
              <a:t>initiatives</a:t>
            </a:r>
          </a:p>
          <a:p>
            <a:r>
              <a:rPr lang="en-US" dirty="0" smtClean="0"/>
              <a:t>Evolving Product and Service Mix</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pPr/>
              <a:t>21</a:t>
            </a:fld>
            <a:endParaRPr lang="en-US" dirty="0"/>
          </a:p>
        </p:txBody>
      </p:sp>
      <p:sp>
        <p:nvSpPr>
          <p:cNvPr id="5" name="Footer Placeholder 4"/>
          <p:cNvSpPr>
            <a:spLocks noGrp="1"/>
          </p:cNvSpPr>
          <p:nvPr>
            <p:ph type="ftr" sz="quarter" idx="12"/>
          </p:nvPr>
        </p:nvSpPr>
        <p:spPr/>
        <p:txBody>
          <a:bodyPr/>
          <a:lstStyle/>
          <a:p>
            <a:r>
              <a:rPr lang="en-US" smtClean="0"/>
              <a:t>MEP Advisory Board</a:t>
            </a:r>
            <a:endParaRPr lang="en-US" dirty="0"/>
          </a:p>
        </p:txBody>
      </p:sp>
    </p:spTree>
    <p:extLst>
      <p:ext uri="{BB962C8B-B14F-4D97-AF65-F5344CB8AC3E}">
        <p14:creationId xmlns:p14="http://schemas.microsoft.com/office/powerpoint/2010/main" val="356472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n-US" sz="4000" kern="1200" dirty="0">
                <a:solidFill>
                  <a:schemeClr val="tx1"/>
                </a:solidFill>
                <a:latin typeface="+mj-lt"/>
                <a:ea typeface="+mj-ea"/>
                <a:cs typeface="+mj-cs"/>
              </a:rPr>
              <a:t>Available Data and Intelligence</a:t>
            </a:r>
          </a:p>
        </p:txBody>
      </p:sp>
      <p:sp>
        <p:nvSpPr>
          <p:cNvPr id="3" name="Content Placeholder 2"/>
          <p:cNvSpPr>
            <a:spLocks noGrp="1"/>
          </p:cNvSpPr>
          <p:nvPr>
            <p:ph idx="1"/>
          </p:nvPr>
        </p:nvSpPr>
        <p:spPr>
          <a:xfrm>
            <a:off x="788276" y="1600200"/>
            <a:ext cx="7898524" cy="4775548"/>
          </a:xfrm>
        </p:spPr>
        <p:txBody>
          <a:bodyPr>
            <a:normAutofit fontScale="85000" lnSpcReduction="10000"/>
          </a:bodyPr>
          <a:lstStyle/>
          <a:p>
            <a:pPr lvl="0"/>
            <a:r>
              <a:rPr lang="en-US" dirty="0"/>
              <a:t>709 unique, individual field staff participated in various programs and services including regular evolutions of the offerings including Eureka! Winning Ways, Jump Start, Innovation Engineering Leadership Institutes, and Innovation Black Belt Training </a:t>
            </a:r>
            <a:endParaRPr lang="en-US" dirty="0" smtClean="0"/>
          </a:p>
          <a:p>
            <a:pPr lvl="0"/>
            <a:r>
              <a:rPr lang="en-US" dirty="0" smtClean="0"/>
              <a:t>Represents </a:t>
            </a:r>
            <a:r>
              <a:rPr lang="en-US" dirty="0"/>
              <a:t>more than half of the MEP field staff, which averages about 1,200 per </a:t>
            </a:r>
            <a:r>
              <a:rPr lang="en-US" dirty="0" smtClean="0"/>
              <a:t>year.</a:t>
            </a:r>
            <a:endParaRPr lang="en-US" dirty="0"/>
          </a:p>
          <a:p>
            <a:pPr lvl="0"/>
            <a:r>
              <a:rPr lang="en-US" dirty="0" smtClean="0"/>
              <a:t>Black Belt Status</a:t>
            </a:r>
          </a:p>
          <a:p>
            <a:pPr lvl="1"/>
            <a:r>
              <a:rPr lang="en-US" dirty="0" smtClean="0"/>
              <a:t>41 </a:t>
            </a:r>
            <a:r>
              <a:rPr lang="en-US" dirty="0"/>
              <a:t>staff </a:t>
            </a:r>
            <a:r>
              <a:rPr lang="en-US" dirty="0" smtClean="0"/>
              <a:t>received </a:t>
            </a:r>
            <a:r>
              <a:rPr lang="en-US" dirty="0"/>
              <a:t>their Innovation Black Belt </a:t>
            </a:r>
            <a:endParaRPr lang="en-US" dirty="0" smtClean="0"/>
          </a:p>
          <a:p>
            <a:pPr lvl="1"/>
            <a:r>
              <a:rPr lang="en-US" dirty="0" smtClean="0"/>
              <a:t>Includes 22 center staff who received their Innovation Black Belt as a result of the e-CAR award to ten centers to develop and implement the black belt certification.    </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pPr/>
              <a:t>22</a:t>
            </a:fld>
            <a:endParaRPr lang="en-US" dirty="0"/>
          </a:p>
        </p:txBody>
      </p:sp>
      <p:sp>
        <p:nvSpPr>
          <p:cNvPr id="5" name="Footer Placeholder 4"/>
          <p:cNvSpPr>
            <a:spLocks noGrp="1"/>
          </p:cNvSpPr>
          <p:nvPr>
            <p:ph type="ftr" sz="quarter" idx="12"/>
          </p:nvPr>
        </p:nvSpPr>
        <p:spPr/>
        <p:txBody>
          <a:bodyPr/>
          <a:lstStyle/>
          <a:p>
            <a:r>
              <a:rPr lang="en-US" smtClean="0"/>
              <a:t>MEP Advisory Board</a:t>
            </a:r>
            <a:endParaRPr lang="en-US" dirty="0"/>
          </a:p>
        </p:txBody>
      </p:sp>
    </p:spTree>
    <p:extLst>
      <p:ext uri="{BB962C8B-B14F-4D97-AF65-F5344CB8AC3E}">
        <p14:creationId xmlns:p14="http://schemas.microsoft.com/office/powerpoint/2010/main" val="734511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616324"/>
            <a:ext cx="7898524" cy="734466"/>
          </a:xfrm>
        </p:spPr>
        <p:txBody>
          <a:bodyPr>
            <a:normAutofit/>
          </a:bodyPr>
          <a:lstStyle/>
          <a:p>
            <a:pPr lvl="1" algn="l" defTabSz="457200" rtl="0">
              <a:spcBef>
                <a:spcPct val="0"/>
              </a:spcBef>
            </a:pPr>
            <a:r>
              <a:rPr lang="en-US" sz="4000" kern="1200" dirty="0">
                <a:solidFill>
                  <a:schemeClr val="tx1"/>
                </a:solidFill>
                <a:latin typeface="+mj-lt"/>
                <a:ea typeface="+mj-ea"/>
                <a:cs typeface="+mj-cs"/>
              </a:rPr>
              <a:t>Available Data and </a:t>
            </a:r>
            <a:r>
              <a:rPr lang="en-US" sz="4000" kern="1200" dirty="0" smtClean="0">
                <a:solidFill>
                  <a:schemeClr val="tx1"/>
                </a:solidFill>
                <a:latin typeface="+mj-lt"/>
                <a:ea typeface="+mj-ea"/>
                <a:cs typeface="+mj-cs"/>
              </a:rPr>
              <a:t>Intelligence, cont.</a:t>
            </a:r>
            <a:endParaRPr lang="en-US" sz="40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lnSpcReduction="10000"/>
          </a:bodyPr>
          <a:lstStyle/>
          <a:p>
            <a:pPr lvl="0"/>
            <a:r>
              <a:rPr lang="en-US" dirty="0" smtClean="0"/>
              <a:t>258 </a:t>
            </a:r>
            <a:r>
              <a:rPr lang="en-US" dirty="0"/>
              <a:t>additional staff are currently enrolled in Black Belt training, </a:t>
            </a:r>
            <a:endParaRPr lang="en-US" dirty="0" smtClean="0"/>
          </a:p>
          <a:p>
            <a:pPr lvl="0"/>
            <a:r>
              <a:rPr lang="en-US" dirty="0" smtClean="0"/>
              <a:t>Anticipate 10% to 20% will become certified, resulting in additional 25 to 50 certified black belts across the system (in addition to the 41 current.)</a:t>
            </a:r>
          </a:p>
          <a:p>
            <a:pPr lvl="0"/>
            <a:r>
              <a:rPr lang="en-US" dirty="0" smtClean="0"/>
              <a:t>CY 2010-2012 </a:t>
            </a:r>
            <a:r>
              <a:rPr lang="en-US" dirty="0"/>
              <a:t>MEP sponsored 29 Innovation Engineering Leadership </a:t>
            </a:r>
            <a:r>
              <a:rPr lang="en-US" dirty="0" smtClean="0"/>
              <a:t>Institutes</a:t>
            </a:r>
          </a:p>
          <a:p>
            <a:pPr lvl="1"/>
            <a:r>
              <a:rPr lang="en-US" dirty="0" smtClean="0"/>
              <a:t>~ 1,700 attendees</a:t>
            </a:r>
          </a:p>
          <a:p>
            <a:pPr lvl="1"/>
            <a:r>
              <a:rPr lang="en-US" dirty="0" smtClean="0"/>
              <a:t>~ </a:t>
            </a:r>
            <a:r>
              <a:rPr lang="en-US" dirty="0"/>
              <a:t>416 (24%) </a:t>
            </a:r>
            <a:r>
              <a:rPr lang="en-US" dirty="0" smtClean="0"/>
              <a:t>were </a:t>
            </a:r>
            <a:r>
              <a:rPr lang="en-US" dirty="0"/>
              <a:t>manufacturers.</a:t>
            </a:r>
          </a:p>
          <a:p>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pPr/>
              <a:t>23</a:t>
            </a:fld>
            <a:endParaRPr lang="en-US" dirty="0"/>
          </a:p>
        </p:txBody>
      </p:sp>
      <p:sp>
        <p:nvSpPr>
          <p:cNvPr id="5" name="Footer Placeholder 4"/>
          <p:cNvSpPr>
            <a:spLocks noGrp="1"/>
          </p:cNvSpPr>
          <p:nvPr>
            <p:ph type="ftr" sz="quarter" idx="12"/>
          </p:nvPr>
        </p:nvSpPr>
        <p:spPr/>
        <p:txBody>
          <a:bodyPr/>
          <a:lstStyle/>
          <a:p>
            <a:r>
              <a:rPr lang="en-US" smtClean="0"/>
              <a:t>MEP Advisory Board</a:t>
            </a:r>
            <a:endParaRPr lang="en-US" dirty="0"/>
          </a:p>
        </p:txBody>
      </p:sp>
    </p:spTree>
    <p:extLst>
      <p:ext uri="{BB962C8B-B14F-4D97-AF65-F5344CB8AC3E}">
        <p14:creationId xmlns:p14="http://schemas.microsoft.com/office/powerpoint/2010/main" val="336357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Moving Forward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Center </a:t>
            </a:r>
            <a:r>
              <a:rPr lang="en-US" dirty="0"/>
              <a:t>Operations Reporting and Evaluation (“CORE”) Scorecard includes both quantitative data (client survey impact metrics) and qualitative assessment of center activities and approaches.  </a:t>
            </a:r>
            <a:endParaRPr lang="en-US" dirty="0" smtClean="0"/>
          </a:p>
          <a:p>
            <a:pPr lvl="1"/>
            <a:r>
              <a:rPr lang="en-US" dirty="0" smtClean="0"/>
              <a:t>Innovation </a:t>
            </a:r>
            <a:r>
              <a:rPr lang="en-US" dirty="0"/>
              <a:t>Engineering has been a part of our CORE Scorecard in the past with particular emphasis on center directors and staff becoming certified Black Belts in Innovation Engineering, </a:t>
            </a:r>
            <a:endParaRPr lang="en-US" dirty="0" smtClean="0"/>
          </a:p>
          <a:p>
            <a:pPr lvl="1"/>
            <a:r>
              <a:rPr lang="en-US" dirty="0" smtClean="0"/>
              <a:t>As of August </a:t>
            </a:r>
            <a:r>
              <a:rPr lang="en-US" dirty="0"/>
              <a:t>1, 2013 the qualitative metrics no longer reference any requirements in regards to Innovation Engineering or Black Belt certifications.  </a:t>
            </a:r>
            <a:endParaRPr lang="en-US" dirty="0" smtClean="0"/>
          </a:p>
          <a:p>
            <a:pPr lvl="1"/>
            <a:r>
              <a:rPr lang="en-US" dirty="0" smtClean="0"/>
              <a:t>Reflected </a:t>
            </a:r>
            <a:r>
              <a:rPr lang="en-US" dirty="0"/>
              <a:t>in the next available center Scorecard for Second Quarter 2013, available October 5, 2013.</a:t>
            </a:r>
          </a:p>
          <a:p>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pPr/>
              <a:t>24</a:t>
            </a:fld>
            <a:endParaRPr lang="en-US" dirty="0"/>
          </a:p>
        </p:txBody>
      </p:sp>
      <p:sp>
        <p:nvSpPr>
          <p:cNvPr id="5" name="Footer Placeholder 4"/>
          <p:cNvSpPr>
            <a:spLocks noGrp="1"/>
          </p:cNvSpPr>
          <p:nvPr>
            <p:ph type="ftr" sz="quarter" idx="12"/>
          </p:nvPr>
        </p:nvSpPr>
        <p:spPr/>
        <p:txBody>
          <a:bodyPr/>
          <a:lstStyle/>
          <a:p>
            <a:r>
              <a:rPr lang="en-US" smtClean="0"/>
              <a:t>MEP Advisory Board</a:t>
            </a:r>
            <a:endParaRPr lang="en-US" dirty="0"/>
          </a:p>
        </p:txBody>
      </p:sp>
    </p:spTree>
    <p:extLst>
      <p:ext uri="{BB962C8B-B14F-4D97-AF65-F5344CB8AC3E}">
        <p14:creationId xmlns:p14="http://schemas.microsoft.com/office/powerpoint/2010/main" val="10391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276" y="802154"/>
            <a:ext cx="7898524" cy="5324009"/>
          </a:xfrm>
        </p:spPr>
        <p:txBody>
          <a:bodyPr/>
          <a:lstStyle/>
          <a:p>
            <a:pPr marL="0" indent="0">
              <a:buNone/>
            </a:pPr>
            <a:r>
              <a:rPr lang="en-US" sz="4000" dirty="0"/>
              <a:t>Program Evaluation and </a:t>
            </a:r>
            <a:r>
              <a:rPr lang="en-US" sz="4000" dirty="0" smtClean="0"/>
              <a:t>Management</a:t>
            </a:r>
          </a:p>
          <a:p>
            <a:pPr lvl="1"/>
            <a:endParaRPr lang="en-US" dirty="0" smtClean="0"/>
          </a:p>
          <a:p>
            <a:pPr lvl="1"/>
            <a:r>
              <a:rPr lang="en-US" dirty="0" smtClean="0"/>
              <a:t>Programmatic Need</a:t>
            </a:r>
            <a:endParaRPr lang="en-US" dirty="0"/>
          </a:p>
          <a:p>
            <a:pPr lvl="2"/>
            <a:r>
              <a:rPr lang="en-US" dirty="0"/>
              <a:t>Establish a Decision Framework </a:t>
            </a:r>
            <a:r>
              <a:rPr lang="en-US" dirty="0" smtClean="0"/>
              <a:t>Methodology</a:t>
            </a:r>
            <a:endParaRPr lang="en-US" dirty="0"/>
          </a:p>
          <a:p>
            <a:pPr lvl="2"/>
            <a:r>
              <a:rPr lang="en-US" dirty="0"/>
              <a:t>Codify and Align Contract Management with Program Evaluation</a:t>
            </a:r>
          </a:p>
          <a:p>
            <a:pPr lvl="1"/>
            <a:r>
              <a:rPr lang="en-US" dirty="0"/>
              <a:t>Next Steps</a:t>
            </a:r>
          </a:p>
          <a:p>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pPr/>
              <a:t>25</a:t>
            </a:fld>
            <a:endParaRPr lang="en-US" dirty="0"/>
          </a:p>
        </p:txBody>
      </p:sp>
      <p:sp>
        <p:nvSpPr>
          <p:cNvPr id="5" name="Footer Placeholder 4"/>
          <p:cNvSpPr>
            <a:spLocks noGrp="1"/>
          </p:cNvSpPr>
          <p:nvPr>
            <p:ph type="ftr" sz="quarter" idx="12"/>
          </p:nvPr>
        </p:nvSpPr>
        <p:spPr/>
        <p:txBody>
          <a:bodyPr/>
          <a:lstStyle/>
          <a:p>
            <a:r>
              <a:rPr lang="en-US" smtClean="0"/>
              <a:t>MEP Advisory Board</a:t>
            </a:r>
            <a:endParaRPr lang="en-US" dirty="0"/>
          </a:p>
        </p:txBody>
      </p:sp>
    </p:spTree>
    <p:extLst>
      <p:ext uri="{BB962C8B-B14F-4D97-AF65-F5344CB8AC3E}">
        <p14:creationId xmlns:p14="http://schemas.microsoft.com/office/powerpoint/2010/main" val="370707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5" y="801666"/>
            <a:ext cx="8117729" cy="1061580"/>
          </a:xfrm>
        </p:spPr>
        <p:txBody>
          <a:bodyPr>
            <a:normAutofit fontScale="90000"/>
          </a:bodyPr>
          <a:lstStyle/>
          <a:p>
            <a:r>
              <a:rPr lang="en-US" dirty="0" smtClean="0"/>
              <a:t>Programmatic Need</a:t>
            </a:r>
            <a:r>
              <a:rPr lang="en-US" dirty="0"/>
              <a:t/>
            </a:r>
            <a:br>
              <a:rPr lang="en-US" dirty="0"/>
            </a:br>
            <a:r>
              <a:rPr lang="en-US" sz="2000" dirty="0" smtClean="0"/>
              <a:t/>
            </a:r>
            <a:br>
              <a:rPr lang="en-US" sz="2000" dirty="0" smtClean="0"/>
            </a:br>
            <a:r>
              <a:rPr lang="en-US" sz="3600" dirty="0">
                <a:latin typeface="+mn-lt"/>
                <a:ea typeface="+mn-ea"/>
                <a:cs typeface="+mn-cs"/>
              </a:rPr>
              <a:t>Establish a Decision </a:t>
            </a:r>
            <a:r>
              <a:rPr lang="en-US" sz="3600" dirty="0" smtClean="0">
                <a:latin typeface="+mn-lt"/>
                <a:ea typeface="+mn-ea"/>
                <a:cs typeface="+mn-cs"/>
              </a:rPr>
              <a:t>Framework Methodology</a:t>
            </a:r>
            <a:endParaRPr lang="en-US" sz="3600" dirty="0">
              <a:latin typeface="+mn-lt"/>
              <a:ea typeface="+mn-ea"/>
              <a:cs typeface="+mn-cs"/>
            </a:endParaRPr>
          </a:p>
        </p:txBody>
      </p:sp>
      <p:sp>
        <p:nvSpPr>
          <p:cNvPr id="4" name="Content Placeholder 3"/>
          <p:cNvSpPr>
            <a:spLocks noGrp="1"/>
          </p:cNvSpPr>
          <p:nvPr>
            <p:ph sz="half" idx="2"/>
          </p:nvPr>
        </p:nvSpPr>
        <p:spPr>
          <a:xfrm>
            <a:off x="4808484" y="2213976"/>
            <a:ext cx="3878316" cy="4525963"/>
          </a:xfrm>
        </p:spPr>
        <p:txBody>
          <a:bodyPr/>
          <a:lstStyle/>
          <a:p>
            <a:r>
              <a:rPr lang="en-US" dirty="0" smtClean="0"/>
              <a:t>Methodology to:</a:t>
            </a:r>
          </a:p>
          <a:p>
            <a:pPr lvl="1"/>
            <a:r>
              <a:rPr lang="en-US" dirty="0" smtClean="0"/>
              <a:t>Effectively support strategic initiatives</a:t>
            </a:r>
          </a:p>
          <a:p>
            <a:pPr lvl="1"/>
            <a:r>
              <a:rPr lang="en-US" dirty="0" smtClean="0"/>
              <a:t>Efficiently allocate resources </a:t>
            </a:r>
          </a:p>
          <a:p>
            <a:pPr lvl="1"/>
            <a:r>
              <a:rPr lang="en-US" dirty="0" smtClean="0"/>
              <a:t>Transparently communicate decisions</a:t>
            </a:r>
          </a:p>
          <a:p>
            <a:r>
              <a:rPr lang="en-US" dirty="0" smtClean="0"/>
              <a:t>DRAFT methodology under review</a:t>
            </a:r>
            <a:endParaRPr lang="en-US" dirty="0"/>
          </a:p>
        </p:txBody>
      </p:sp>
      <p:sp>
        <p:nvSpPr>
          <p:cNvPr id="5" name="Footer Placeholder 4"/>
          <p:cNvSpPr>
            <a:spLocks noGrp="1"/>
          </p:cNvSpPr>
          <p:nvPr>
            <p:ph type="ftr" sz="quarter" idx="11"/>
          </p:nvPr>
        </p:nvSpPr>
        <p:spPr/>
        <p:txBody>
          <a:bodyPr/>
          <a:lstStyle/>
          <a:p>
            <a:r>
              <a:rPr lang="en-US" smtClean="0"/>
              <a:t>MEP Advisory Board</a:t>
            </a:r>
            <a:endParaRPr lang="en-US" dirty="0"/>
          </a:p>
        </p:txBody>
      </p:sp>
      <p:sp>
        <p:nvSpPr>
          <p:cNvPr id="6" name="Slide Number Placeholder 5"/>
          <p:cNvSpPr>
            <a:spLocks noGrp="1"/>
          </p:cNvSpPr>
          <p:nvPr>
            <p:ph type="sldNum" sz="quarter" idx="4"/>
          </p:nvPr>
        </p:nvSpPr>
        <p:spPr/>
        <p:txBody>
          <a:bodyPr/>
          <a:lstStyle/>
          <a:p>
            <a:fld id="{7C690F11-132E-E54B-AD6C-C5C68F5B319F}" type="slidenum">
              <a:rPr lang="en-US" smtClean="0"/>
              <a:pPr/>
              <a:t>26</a:t>
            </a:fld>
            <a:endParaRPr lang="en-US" dirty="0"/>
          </a:p>
        </p:txBody>
      </p:sp>
      <p:pic>
        <p:nvPicPr>
          <p:cNvPr id="7"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55940" y="2213976"/>
            <a:ext cx="4911523" cy="389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29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Programmatic </a:t>
            </a:r>
            <a:r>
              <a:rPr lang="en-US" dirty="0" smtClean="0"/>
              <a:t>Need</a:t>
            </a:r>
            <a:r>
              <a:rPr lang="en-US" dirty="0"/>
              <a:t/>
            </a:r>
            <a:br>
              <a:rPr lang="en-US" dirty="0"/>
            </a:br>
            <a:endParaRPr lang="en-US" dirty="0"/>
          </a:p>
        </p:txBody>
      </p:sp>
      <p:sp>
        <p:nvSpPr>
          <p:cNvPr id="3" name="Content Placeholder 2"/>
          <p:cNvSpPr>
            <a:spLocks noGrp="1"/>
          </p:cNvSpPr>
          <p:nvPr>
            <p:ph idx="1"/>
          </p:nvPr>
        </p:nvSpPr>
        <p:spPr>
          <a:xfrm>
            <a:off x="788276" y="1417638"/>
            <a:ext cx="7898524" cy="4525963"/>
          </a:xfrm>
        </p:spPr>
        <p:txBody>
          <a:bodyPr/>
          <a:lstStyle/>
          <a:p>
            <a:pPr marL="0" indent="0">
              <a:buNone/>
            </a:pPr>
            <a:r>
              <a:rPr lang="en-US" dirty="0"/>
              <a:t>Codify and Align Contract Management with Program </a:t>
            </a:r>
            <a:r>
              <a:rPr lang="en-US" dirty="0" smtClean="0"/>
              <a:t>Evaluation</a:t>
            </a:r>
          </a:p>
          <a:p>
            <a:r>
              <a:rPr lang="en-US" dirty="0" smtClean="0"/>
              <a:t>Document a Contract Management Procedure consistent with Acquisitions Management Division requirements and regulations – DRAFT</a:t>
            </a:r>
          </a:p>
          <a:p>
            <a:r>
              <a:rPr lang="en-US" dirty="0" smtClean="0"/>
              <a:t>Integrate the Program Management Evaluation Process – DRAFT</a:t>
            </a:r>
          </a:p>
          <a:p>
            <a:r>
              <a:rPr lang="en-US" dirty="0" smtClean="0"/>
              <a:t>Validating to current contract (RTI)</a:t>
            </a:r>
          </a:p>
        </p:txBody>
      </p:sp>
      <p:sp>
        <p:nvSpPr>
          <p:cNvPr id="4" name="Slide Number Placeholder 3"/>
          <p:cNvSpPr>
            <a:spLocks noGrp="1"/>
          </p:cNvSpPr>
          <p:nvPr>
            <p:ph type="sldNum" sz="quarter" idx="11"/>
          </p:nvPr>
        </p:nvSpPr>
        <p:spPr/>
        <p:txBody>
          <a:bodyPr/>
          <a:lstStyle/>
          <a:p>
            <a:fld id="{7C690F11-132E-E54B-AD6C-C5C68F5B319F}" type="slidenum">
              <a:rPr lang="en-US" smtClean="0"/>
              <a:pPr/>
              <a:t>27</a:t>
            </a:fld>
            <a:endParaRPr lang="en-US" dirty="0"/>
          </a:p>
        </p:txBody>
      </p:sp>
      <p:sp>
        <p:nvSpPr>
          <p:cNvPr id="5" name="Footer Placeholder 4"/>
          <p:cNvSpPr>
            <a:spLocks noGrp="1"/>
          </p:cNvSpPr>
          <p:nvPr>
            <p:ph type="ftr" sz="quarter" idx="12"/>
          </p:nvPr>
        </p:nvSpPr>
        <p:spPr/>
        <p:txBody>
          <a:bodyPr/>
          <a:lstStyle/>
          <a:p>
            <a:r>
              <a:rPr lang="en-US" smtClean="0"/>
              <a:t>MEP Advisory Board</a:t>
            </a:r>
            <a:endParaRPr lang="en-US" dirty="0"/>
          </a:p>
        </p:txBody>
      </p:sp>
    </p:spTree>
    <p:extLst>
      <p:ext uri="{BB962C8B-B14F-4D97-AF65-F5344CB8AC3E}">
        <p14:creationId xmlns:p14="http://schemas.microsoft.com/office/powerpoint/2010/main" val="305210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dirty="0" smtClean="0"/>
              <a:t>Contract and Program Evaluations</a:t>
            </a:r>
          </a:p>
          <a:p>
            <a:pPr lvl="1"/>
            <a:r>
              <a:rPr lang="en-US" dirty="0" smtClean="0"/>
              <a:t>Complete NIM Evaluation – October 2013</a:t>
            </a:r>
          </a:p>
          <a:p>
            <a:pPr lvl="1"/>
            <a:r>
              <a:rPr lang="en-US" dirty="0" smtClean="0"/>
              <a:t>Complete IE Evaluation – November 2013</a:t>
            </a:r>
          </a:p>
          <a:p>
            <a:pPr lvl="1"/>
            <a:r>
              <a:rPr lang="en-US" dirty="0" smtClean="0"/>
              <a:t>Complete TS/TDMI Evaluation – November 2013</a:t>
            </a:r>
          </a:p>
          <a:p>
            <a:r>
              <a:rPr lang="en-US" dirty="0" smtClean="0"/>
              <a:t>Fully Implement Contract and Performance Management Protocols – November 2013</a:t>
            </a:r>
          </a:p>
          <a:p>
            <a:r>
              <a:rPr lang="en-US" dirty="0" smtClean="0"/>
              <a:t>Incorporate and align Decision Framework Methodology with Strategic Planning activity</a:t>
            </a:r>
          </a:p>
        </p:txBody>
      </p:sp>
      <p:sp>
        <p:nvSpPr>
          <p:cNvPr id="4" name="Slide Number Placeholder 3"/>
          <p:cNvSpPr>
            <a:spLocks noGrp="1"/>
          </p:cNvSpPr>
          <p:nvPr>
            <p:ph type="sldNum" sz="quarter" idx="11"/>
          </p:nvPr>
        </p:nvSpPr>
        <p:spPr/>
        <p:txBody>
          <a:bodyPr/>
          <a:lstStyle/>
          <a:p>
            <a:fld id="{7C690F11-132E-E54B-AD6C-C5C68F5B319F}" type="slidenum">
              <a:rPr lang="en-US" smtClean="0"/>
              <a:pPr/>
              <a:t>28</a:t>
            </a:fld>
            <a:endParaRPr lang="en-US" dirty="0"/>
          </a:p>
        </p:txBody>
      </p:sp>
      <p:sp>
        <p:nvSpPr>
          <p:cNvPr id="5" name="Footer Placeholder 4"/>
          <p:cNvSpPr>
            <a:spLocks noGrp="1"/>
          </p:cNvSpPr>
          <p:nvPr>
            <p:ph type="ftr" sz="quarter" idx="12"/>
          </p:nvPr>
        </p:nvSpPr>
        <p:spPr/>
        <p:txBody>
          <a:bodyPr/>
          <a:lstStyle/>
          <a:p>
            <a:r>
              <a:rPr lang="en-US" smtClean="0"/>
              <a:t>MEP Advisory Board</a:t>
            </a:r>
            <a:endParaRPr lang="en-US" dirty="0"/>
          </a:p>
        </p:txBody>
      </p:sp>
    </p:spTree>
    <p:extLst>
      <p:ext uri="{BB962C8B-B14F-4D97-AF65-F5344CB8AC3E}">
        <p14:creationId xmlns:p14="http://schemas.microsoft.com/office/powerpoint/2010/main" val="32910111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MEP Advisory Board</a:t>
            </a:r>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29</a:t>
            </a:fld>
            <a:endParaRPr lang="en-US" dirty="0"/>
          </a:p>
        </p:txBody>
      </p:sp>
      <p:sp>
        <p:nvSpPr>
          <p:cNvPr id="6" name="Title 1"/>
          <p:cNvSpPr>
            <a:spLocks noGrp="1"/>
          </p:cNvSpPr>
          <p:nvPr>
            <p:ph type="ctrTitle"/>
          </p:nvPr>
        </p:nvSpPr>
        <p:spPr/>
        <p:txBody>
          <a:bodyPr/>
          <a:lstStyle/>
          <a:p>
            <a:r>
              <a:rPr lang="en-US" dirty="0" smtClean="0"/>
              <a:t>Questions/Discussion</a:t>
            </a:r>
            <a:endParaRPr lang="en-US" dirty="0"/>
          </a:p>
        </p:txBody>
      </p:sp>
    </p:spTree>
    <p:extLst>
      <p:ext uri="{BB962C8B-B14F-4D97-AF65-F5344CB8AC3E}">
        <p14:creationId xmlns:p14="http://schemas.microsoft.com/office/powerpoint/2010/main" val="141512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3</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lang="en-US" dirty="0"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8" name="Title 1"/>
          <p:cNvSpPr txBox="1">
            <a:spLocks/>
          </p:cNvSpPr>
          <p:nvPr/>
        </p:nvSpPr>
        <p:spPr>
          <a:xfrm>
            <a:off x="823492" y="2130425"/>
            <a:ext cx="7634707" cy="298330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457200" rtl="0" eaLnBrk="1" latinLnBrk="0" hangingPunct="1">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smtClean="0">
                <a:solidFill>
                  <a:prstClr val="black"/>
                </a:solidFill>
                <a:latin typeface="Arial Narrow"/>
              </a:rPr>
              <a:t>Recommendation that NIST MEP initiate a personnel exchange program with the MEP Centers so that Federal staff and MEP Center staff can deepen their understanding of their respective roles in this public private partnership and provide more effective services to U.S. manufacturers. </a:t>
            </a:r>
            <a:endParaRPr lang="en-US" sz="2400" dirty="0">
              <a:solidFill>
                <a:prstClr val="black"/>
              </a:solidFill>
              <a:latin typeface="Arial Narrow"/>
            </a:endParaRPr>
          </a:p>
        </p:txBody>
      </p:sp>
    </p:spTree>
    <p:extLst>
      <p:ext uri="{BB962C8B-B14F-4D97-AF65-F5344CB8AC3E}">
        <p14:creationId xmlns:p14="http://schemas.microsoft.com/office/powerpoint/2010/main" val="13229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82870"/>
            <a:ext cx="7634707" cy="936454"/>
          </a:xfrm>
        </p:spPr>
        <p:txBody>
          <a:bodyPr>
            <a:normAutofit/>
          </a:bodyPr>
          <a:lstStyle/>
          <a:p>
            <a:r>
              <a:rPr lang="en-US" sz="3600" dirty="0" smtClean="0"/>
              <a:t>Employee Exchange Program</a:t>
            </a:r>
            <a:endParaRPr lang="en-US" sz="3600" dirty="0"/>
          </a:p>
        </p:txBody>
      </p:sp>
      <p:sp>
        <p:nvSpPr>
          <p:cNvPr id="3" name="Subtitle 2"/>
          <p:cNvSpPr>
            <a:spLocks noGrp="1"/>
          </p:cNvSpPr>
          <p:nvPr>
            <p:ph type="subTitle" idx="1"/>
          </p:nvPr>
        </p:nvSpPr>
        <p:spPr>
          <a:xfrm>
            <a:off x="685068" y="1119675"/>
            <a:ext cx="8337791" cy="5264136"/>
          </a:xfrm>
        </p:spPr>
        <p:txBody>
          <a:bodyPr>
            <a:noAutofit/>
          </a:bodyPr>
          <a:lstStyle/>
          <a:p>
            <a:pPr algn="l">
              <a:lnSpc>
                <a:spcPct val="80000"/>
              </a:lnSpc>
            </a:pPr>
            <a:r>
              <a:rPr lang="en-US" sz="2000" dirty="0">
                <a:solidFill>
                  <a:schemeClr val="tx1"/>
                </a:solidFill>
              </a:rPr>
              <a:t>A personnel exchange program could be used for the professional development of staff at both the MEP centers and NIST </a:t>
            </a:r>
            <a:r>
              <a:rPr lang="en-US" sz="2000" dirty="0" smtClean="0">
                <a:solidFill>
                  <a:schemeClr val="tx1"/>
                </a:solidFill>
              </a:rPr>
              <a:t>MEP and offer specific benefits for the individual candidates and both organizations. </a:t>
            </a:r>
          </a:p>
          <a:p>
            <a:pPr algn="l">
              <a:lnSpc>
                <a:spcPct val="80000"/>
              </a:lnSpc>
            </a:pPr>
            <a:endParaRPr lang="en-US" sz="2000" dirty="0" smtClean="0">
              <a:solidFill>
                <a:schemeClr val="tx1"/>
              </a:solidFill>
            </a:endParaRPr>
          </a:p>
          <a:p>
            <a:pPr algn="l">
              <a:lnSpc>
                <a:spcPct val="80000"/>
              </a:lnSpc>
            </a:pPr>
            <a:r>
              <a:rPr lang="en-US" sz="2000" dirty="0" smtClean="0">
                <a:solidFill>
                  <a:schemeClr val="tx1"/>
                </a:solidFill>
              </a:rPr>
              <a:t>The benefits to NIST MEP include:</a:t>
            </a:r>
          </a:p>
          <a:p>
            <a:pPr marL="457200" indent="-457200" algn="l">
              <a:lnSpc>
                <a:spcPct val="80000"/>
              </a:lnSpc>
              <a:buFont typeface="Arial"/>
              <a:buChar char="•"/>
            </a:pPr>
            <a:r>
              <a:rPr lang="en-US" sz="2000" dirty="0" smtClean="0">
                <a:solidFill>
                  <a:schemeClr val="tx1"/>
                </a:solidFill>
              </a:rPr>
              <a:t>A </a:t>
            </a:r>
            <a:r>
              <a:rPr lang="en-US" sz="2000" dirty="0">
                <a:solidFill>
                  <a:schemeClr val="tx1"/>
                </a:solidFill>
              </a:rPr>
              <a:t>broader understanding of the complexities of operating a MEP </a:t>
            </a:r>
            <a:r>
              <a:rPr lang="en-US" sz="2000" dirty="0" smtClean="0">
                <a:solidFill>
                  <a:schemeClr val="tx1"/>
                </a:solidFill>
              </a:rPr>
              <a:t>center</a:t>
            </a:r>
            <a:endParaRPr lang="en-US" sz="2000" dirty="0">
              <a:solidFill>
                <a:schemeClr val="tx1"/>
              </a:solidFill>
            </a:endParaRPr>
          </a:p>
          <a:p>
            <a:pPr marL="457200" lvl="0" indent="-457200" algn="l">
              <a:lnSpc>
                <a:spcPct val="80000"/>
              </a:lnSpc>
              <a:buFont typeface="Arial"/>
              <a:buChar char="•"/>
            </a:pPr>
            <a:r>
              <a:rPr lang="en-US" sz="2000" dirty="0">
                <a:solidFill>
                  <a:schemeClr val="tx1"/>
                </a:solidFill>
              </a:rPr>
              <a:t>Stronger connections to a Center’s partner organizations and better understanding of center relationships with key stakeholders including state government </a:t>
            </a:r>
            <a:r>
              <a:rPr lang="en-US" sz="2000" dirty="0" smtClean="0">
                <a:solidFill>
                  <a:schemeClr val="tx1"/>
                </a:solidFill>
              </a:rPr>
              <a:t>leaders</a:t>
            </a:r>
            <a:endParaRPr lang="en-US" sz="2000" dirty="0">
              <a:solidFill>
                <a:schemeClr val="tx1"/>
              </a:solidFill>
            </a:endParaRPr>
          </a:p>
          <a:p>
            <a:pPr marL="457200" lvl="0" indent="-457200" algn="l">
              <a:lnSpc>
                <a:spcPct val="80000"/>
              </a:lnSpc>
              <a:buFont typeface="Arial"/>
              <a:buChar char="•"/>
            </a:pPr>
            <a:r>
              <a:rPr lang="en-US" sz="2000" dirty="0">
                <a:solidFill>
                  <a:schemeClr val="tx1"/>
                </a:solidFill>
              </a:rPr>
              <a:t>Opportunities to better explore and understand the needs, challenges, and growth opportunities for U.S. </a:t>
            </a:r>
            <a:r>
              <a:rPr lang="en-US" sz="2000" dirty="0" smtClean="0">
                <a:solidFill>
                  <a:schemeClr val="tx1"/>
                </a:solidFill>
              </a:rPr>
              <a:t>manufacturers</a:t>
            </a:r>
            <a:endParaRPr lang="en-US" sz="2000" dirty="0">
              <a:solidFill>
                <a:schemeClr val="tx1"/>
              </a:solidFill>
            </a:endParaRPr>
          </a:p>
          <a:p>
            <a:pPr>
              <a:lnSpc>
                <a:spcPct val="80000"/>
              </a:lnSpc>
            </a:pPr>
            <a:r>
              <a:rPr lang="en-US" sz="2000" dirty="0">
                <a:solidFill>
                  <a:schemeClr val="tx1"/>
                </a:solidFill>
              </a:rPr>
              <a:t> </a:t>
            </a:r>
          </a:p>
          <a:p>
            <a:pPr algn="l">
              <a:lnSpc>
                <a:spcPct val="80000"/>
              </a:lnSpc>
            </a:pPr>
            <a:r>
              <a:rPr lang="en-US" sz="2000" dirty="0">
                <a:solidFill>
                  <a:schemeClr val="tx1"/>
                </a:solidFill>
              </a:rPr>
              <a:t>The benefits for the MEP centers include:</a:t>
            </a:r>
          </a:p>
          <a:p>
            <a:pPr marL="457200" lvl="0" indent="-457200" algn="l">
              <a:lnSpc>
                <a:spcPct val="80000"/>
              </a:lnSpc>
              <a:buFont typeface="Arial"/>
              <a:buChar char="•"/>
            </a:pPr>
            <a:r>
              <a:rPr lang="en-US" sz="2000" dirty="0">
                <a:solidFill>
                  <a:schemeClr val="tx1"/>
                </a:solidFill>
              </a:rPr>
              <a:t>An understanding of the role of NIST MEP in maintaining a networked system of </a:t>
            </a:r>
            <a:r>
              <a:rPr lang="en-US" sz="2000" dirty="0" smtClean="0">
                <a:solidFill>
                  <a:schemeClr val="tx1"/>
                </a:solidFill>
              </a:rPr>
              <a:t>centers</a:t>
            </a:r>
            <a:endParaRPr lang="en-US" sz="2000" dirty="0">
              <a:solidFill>
                <a:schemeClr val="tx1"/>
              </a:solidFill>
            </a:endParaRPr>
          </a:p>
          <a:p>
            <a:pPr marL="457200" lvl="0" indent="-457200" algn="l">
              <a:lnSpc>
                <a:spcPct val="80000"/>
              </a:lnSpc>
              <a:buFont typeface="Arial"/>
              <a:buChar char="•"/>
            </a:pPr>
            <a:r>
              <a:rPr lang="en-US" sz="2000" dirty="0">
                <a:solidFill>
                  <a:schemeClr val="tx1"/>
                </a:solidFill>
              </a:rPr>
              <a:t>Stronger connections with NIST MEP and its various divisions, teams, and staff</a:t>
            </a:r>
            <a:r>
              <a:rPr lang="en-US" sz="2000" dirty="0" smtClean="0">
                <a:solidFill>
                  <a:schemeClr val="tx1"/>
                </a:solidFill>
              </a:rPr>
              <a:t>.</a:t>
            </a:r>
            <a:endParaRPr lang="en-US" sz="2000" dirty="0">
              <a:solidFill>
                <a:schemeClr val="tx1"/>
              </a:solidFill>
            </a:endParaRPr>
          </a:p>
          <a:p>
            <a:pPr marL="457200" lvl="0" indent="-457200" algn="l">
              <a:lnSpc>
                <a:spcPct val="80000"/>
              </a:lnSpc>
              <a:buFont typeface="Arial"/>
              <a:buChar char="•"/>
            </a:pPr>
            <a:r>
              <a:rPr lang="en-US" sz="2000" dirty="0">
                <a:solidFill>
                  <a:schemeClr val="tx1"/>
                </a:solidFill>
              </a:rPr>
              <a:t>A greater </a:t>
            </a:r>
            <a:r>
              <a:rPr lang="en-US" sz="2000" dirty="0" smtClean="0">
                <a:solidFill>
                  <a:schemeClr val="tx1"/>
                </a:solidFill>
              </a:rPr>
              <a:t>appreciation for </a:t>
            </a:r>
            <a:r>
              <a:rPr lang="en-US" sz="2000" dirty="0">
                <a:solidFill>
                  <a:schemeClr val="tx1"/>
                </a:solidFill>
              </a:rPr>
              <a:t>the complexities of operating within the federal government environment including MEP relationships with NIST, DOC, other federal agencies, the White House, and Congress.</a:t>
            </a:r>
          </a:p>
          <a:p>
            <a:pPr marL="457200" indent="-457200" algn="l">
              <a:lnSpc>
                <a:spcPct val="80000"/>
              </a:lnSpc>
              <a:buFont typeface="Arial"/>
              <a:buChar char="•"/>
            </a:pP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4</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99085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442555"/>
            <a:ext cx="7634707" cy="1094903"/>
          </a:xfrm>
        </p:spPr>
        <p:txBody>
          <a:bodyPr>
            <a:normAutofit/>
          </a:bodyPr>
          <a:lstStyle/>
          <a:p>
            <a:r>
              <a:rPr lang="en-US" sz="3600" dirty="0" smtClean="0"/>
              <a:t>Candidates for the Exchange Program</a:t>
            </a:r>
            <a:endParaRPr lang="en-US" sz="3600" dirty="0"/>
          </a:p>
        </p:txBody>
      </p:sp>
      <p:sp>
        <p:nvSpPr>
          <p:cNvPr id="3" name="Subtitle 2"/>
          <p:cNvSpPr>
            <a:spLocks noGrp="1"/>
          </p:cNvSpPr>
          <p:nvPr>
            <p:ph type="subTitle" idx="1"/>
          </p:nvPr>
        </p:nvSpPr>
        <p:spPr>
          <a:xfrm>
            <a:off x="823492" y="1654441"/>
            <a:ext cx="7998860" cy="4395137"/>
          </a:xfrm>
        </p:spPr>
        <p:txBody>
          <a:bodyPr>
            <a:normAutofit/>
          </a:bodyPr>
          <a:lstStyle/>
          <a:p>
            <a:pPr algn="l"/>
            <a:r>
              <a:rPr lang="en-US" sz="2800" dirty="0" smtClean="0">
                <a:solidFill>
                  <a:srgbClr val="000000"/>
                </a:solidFill>
              </a:rPr>
              <a:t>From NIST MEP:  Employees that have been with the program for less than 3 years would be given the first opportunity.</a:t>
            </a:r>
          </a:p>
          <a:p>
            <a:pPr algn="l"/>
            <a:endParaRPr lang="en-US" sz="2800" dirty="0">
              <a:solidFill>
                <a:srgbClr val="000000"/>
              </a:solidFill>
            </a:endParaRPr>
          </a:p>
          <a:p>
            <a:pPr algn="l"/>
            <a:r>
              <a:rPr lang="en-US" sz="2800" dirty="0" smtClean="0">
                <a:solidFill>
                  <a:srgbClr val="000000"/>
                </a:solidFill>
              </a:rPr>
              <a:t>From the MEP Centers:  Participants in the Emerging Leaders 2.0 program (the MEP system leadership development program) would have the opportunity to participate in the exchange.</a:t>
            </a:r>
            <a:endParaRPr lang="en-US" sz="2800"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5</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79749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191834"/>
            <a:ext cx="7634707" cy="1111654"/>
          </a:xfrm>
        </p:spPr>
        <p:txBody>
          <a:bodyPr>
            <a:normAutofit/>
          </a:bodyPr>
          <a:lstStyle/>
          <a:p>
            <a:r>
              <a:rPr lang="en-US" sz="3600" dirty="0" smtClean="0"/>
              <a:t>Sample Program focus:</a:t>
            </a:r>
            <a:endParaRPr lang="en-US" sz="3600" dirty="0"/>
          </a:p>
        </p:txBody>
      </p:sp>
      <p:sp>
        <p:nvSpPr>
          <p:cNvPr id="3" name="Subtitle 2"/>
          <p:cNvSpPr>
            <a:spLocks noGrp="1"/>
          </p:cNvSpPr>
          <p:nvPr>
            <p:ph type="subTitle" idx="1"/>
          </p:nvPr>
        </p:nvSpPr>
        <p:spPr>
          <a:xfrm>
            <a:off x="823492" y="1470613"/>
            <a:ext cx="8048987" cy="4134768"/>
          </a:xfrm>
        </p:spPr>
        <p:txBody>
          <a:bodyPr>
            <a:normAutofit fontScale="70000" lnSpcReduction="20000"/>
          </a:bodyPr>
          <a:lstStyle/>
          <a:p>
            <a:pPr algn="l"/>
            <a:r>
              <a:rPr lang="en-US" dirty="0" smtClean="0">
                <a:solidFill>
                  <a:srgbClr val="000000"/>
                </a:solidFill>
              </a:rPr>
              <a:t>For NIST MEP, a detail would include</a:t>
            </a:r>
            <a:r>
              <a:rPr lang="en-US" dirty="0">
                <a:solidFill>
                  <a:srgbClr val="000000"/>
                </a:solidFill>
              </a:rPr>
              <a:t> </a:t>
            </a:r>
            <a:r>
              <a:rPr lang="en-US" dirty="0" smtClean="0">
                <a:solidFill>
                  <a:srgbClr val="000000"/>
                </a:solidFill>
              </a:rPr>
              <a:t>the opportunity to:</a:t>
            </a:r>
          </a:p>
          <a:p>
            <a:pPr algn="l"/>
            <a:endParaRPr lang="en-US" dirty="0" smtClean="0">
              <a:solidFill>
                <a:srgbClr val="000000"/>
              </a:solidFill>
            </a:endParaRPr>
          </a:p>
          <a:p>
            <a:pPr marL="457200" lvl="0" indent="-457200" algn="l">
              <a:buFont typeface="Arial"/>
              <a:buChar char="•"/>
            </a:pPr>
            <a:r>
              <a:rPr lang="en-US" dirty="0" smtClean="0">
                <a:solidFill>
                  <a:srgbClr val="000000"/>
                </a:solidFill>
              </a:rPr>
              <a:t>Participate </a:t>
            </a:r>
            <a:r>
              <a:rPr lang="en-US" dirty="0">
                <a:solidFill>
                  <a:srgbClr val="000000"/>
                </a:solidFill>
              </a:rPr>
              <a:t>in </a:t>
            </a:r>
            <a:r>
              <a:rPr lang="en-US" dirty="0" smtClean="0">
                <a:solidFill>
                  <a:srgbClr val="000000"/>
                </a:solidFill>
              </a:rPr>
              <a:t>visits </a:t>
            </a:r>
            <a:r>
              <a:rPr lang="en-US" dirty="0">
                <a:solidFill>
                  <a:srgbClr val="000000"/>
                </a:solidFill>
              </a:rPr>
              <a:t>to manufacturers</a:t>
            </a:r>
          </a:p>
          <a:p>
            <a:r>
              <a:rPr lang="en-US" dirty="0">
                <a:solidFill>
                  <a:srgbClr val="000000"/>
                </a:solidFill>
              </a:rPr>
              <a:t> </a:t>
            </a:r>
          </a:p>
          <a:p>
            <a:pPr marL="457200" lvl="0" indent="-457200" algn="l">
              <a:buFont typeface="Arial"/>
              <a:buChar char="•"/>
            </a:pPr>
            <a:r>
              <a:rPr lang="en-US" dirty="0" smtClean="0">
                <a:solidFill>
                  <a:srgbClr val="000000"/>
                </a:solidFill>
              </a:rPr>
              <a:t>Participate </a:t>
            </a:r>
            <a:r>
              <a:rPr lang="en-US" dirty="0">
                <a:solidFill>
                  <a:srgbClr val="000000"/>
                </a:solidFill>
              </a:rPr>
              <a:t>in project activity with a client</a:t>
            </a:r>
          </a:p>
          <a:p>
            <a:r>
              <a:rPr lang="en-US" dirty="0">
                <a:solidFill>
                  <a:srgbClr val="000000"/>
                </a:solidFill>
              </a:rPr>
              <a:t> </a:t>
            </a:r>
          </a:p>
          <a:p>
            <a:pPr marL="457200" lvl="0" indent="-457200" algn="l">
              <a:buFont typeface="Arial"/>
              <a:buChar char="•"/>
            </a:pPr>
            <a:r>
              <a:rPr lang="en-US" dirty="0">
                <a:solidFill>
                  <a:srgbClr val="000000"/>
                </a:solidFill>
              </a:rPr>
              <a:t>Develop an understanding of the Center partners and </a:t>
            </a:r>
            <a:r>
              <a:rPr lang="en-US" dirty="0" smtClean="0">
                <a:solidFill>
                  <a:srgbClr val="000000"/>
                </a:solidFill>
              </a:rPr>
              <a:t>stakeholders</a:t>
            </a:r>
          </a:p>
          <a:p>
            <a:pPr marL="457200" lvl="0" indent="-457200" algn="l">
              <a:buFont typeface="Arial"/>
              <a:buChar char="•"/>
            </a:pPr>
            <a:endParaRPr lang="en-US" dirty="0">
              <a:solidFill>
                <a:srgbClr val="000000"/>
              </a:solidFill>
            </a:endParaRPr>
          </a:p>
          <a:p>
            <a:pPr marL="457200" lvl="0" indent="-457200" algn="l">
              <a:buFont typeface="Arial"/>
              <a:buChar char="•"/>
            </a:pPr>
            <a:r>
              <a:rPr lang="en-US" dirty="0" smtClean="0">
                <a:solidFill>
                  <a:srgbClr val="000000"/>
                </a:solidFill>
              </a:rPr>
              <a:t>Attend Center Board meetings</a:t>
            </a:r>
            <a:endParaRPr lang="en-US" dirty="0">
              <a:solidFill>
                <a:srgbClr val="000000"/>
              </a:solidFill>
            </a:endParaRPr>
          </a:p>
          <a:p>
            <a:r>
              <a:rPr lang="en-US" dirty="0">
                <a:solidFill>
                  <a:srgbClr val="000000"/>
                </a:solidFill>
              </a:rPr>
              <a:t> </a:t>
            </a:r>
          </a:p>
          <a:p>
            <a:pPr marL="457200" lvl="0" indent="-457200" algn="l">
              <a:buFont typeface="Arial"/>
              <a:buChar char="•"/>
            </a:pPr>
            <a:r>
              <a:rPr lang="en-US" dirty="0">
                <a:solidFill>
                  <a:srgbClr val="000000"/>
                </a:solidFill>
              </a:rPr>
              <a:t>Develop first-hand appreciation for the Center’s operating environment (reporting requirements, operating structure, business environment, etc.)</a:t>
            </a:r>
          </a:p>
          <a:p>
            <a:pPr algn="l"/>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6</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02575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191834"/>
            <a:ext cx="7634707" cy="1111654"/>
          </a:xfrm>
        </p:spPr>
        <p:txBody>
          <a:bodyPr>
            <a:normAutofit/>
          </a:bodyPr>
          <a:lstStyle/>
          <a:p>
            <a:r>
              <a:rPr lang="en-US" sz="3600" dirty="0" smtClean="0"/>
              <a:t>Sample Program focus:</a:t>
            </a:r>
            <a:endParaRPr lang="en-US" sz="3600" dirty="0"/>
          </a:p>
        </p:txBody>
      </p:sp>
      <p:sp>
        <p:nvSpPr>
          <p:cNvPr id="3" name="Subtitle 2"/>
          <p:cNvSpPr>
            <a:spLocks noGrp="1"/>
          </p:cNvSpPr>
          <p:nvPr>
            <p:ph type="subTitle" idx="1"/>
          </p:nvPr>
        </p:nvSpPr>
        <p:spPr>
          <a:xfrm>
            <a:off x="823492" y="1303488"/>
            <a:ext cx="8048987" cy="4963341"/>
          </a:xfrm>
        </p:spPr>
        <p:txBody>
          <a:bodyPr>
            <a:normAutofit fontScale="92500" lnSpcReduction="20000"/>
          </a:bodyPr>
          <a:lstStyle/>
          <a:p>
            <a:pPr algn="l"/>
            <a:r>
              <a:rPr lang="en-US" dirty="0" smtClean="0">
                <a:solidFill>
                  <a:srgbClr val="000000"/>
                </a:solidFill>
              </a:rPr>
              <a:t>For Center Staff, a detail would include</a:t>
            </a:r>
            <a:r>
              <a:rPr lang="en-US" dirty="0">
                <a:solidFill>
                  <a:srgbClr val="000000"/>
                </a:solidFill>
              </a:rPr>
              <a:t> </a:t>
            </a:r>
            <a:r>
              <a:rPr lang="en-US" dirty="0" smtClean="0">
                <a:solidFill>
                  <a:srgbClr val="000000"/>
                </a:solidFill>
              </a:rPr>
              <a:t>the opportunity to:</a:t>
            </a:r>
          </a:p>
          <a:p>
            <a:pPr algn="l"/>
            <a:endParaRPr lang="en-US" dirty="0" smtClean="0">
              <a:solidFill>
                <a:srgbClr val="000000"/>
              </a:solidFill>
            </a:endParaRPr>
          </a:p>
          <a:p>
            <a:pPr marL="457200" lvl="0" indent="-457200" algn="l">
              <a:buFont typeface="Arial"/>
              <a:buChar char="•"/>
            </a:pPr>
            <a:r>
              <a:rPr lang="en-US" dirty="0" smtClean="0">
                <a:solidFill>
                  <a:srgbClr val="000000"/>
                </a:solidFill>
              </a:rPr>
              <a:t>Address a issue or challenge defined by NIST MEP</a:t>
            </a:r>
          </a:p>
          <a:p>
            <a:pPr marL="914400" lvl="1" indent="-457200" algn="l">
              <a:buFont typeface="Arial"/>
              <a:buChar char="•"/>
            </a:pPr>
            <a:r>
              <a:rPr lang="en-US" dirty="0" smtClean="0">
                <a:solidFill>
                  <a:srgbClr val="000000"/>
                </a:solidFill>
              </a:rPr>
              <a:t>For example, how best to integrate a national initiative into a center business model</a:t>
            </a:r>
            <a:endParaRPr lang="en-US" dirty="0">
              <a:solidFill>
                <a:srgbClr val="000000"/>
              </a:solidFill>
            </a:endParaRPr>
          </a:p>
          <a:p>
            <a:r>
              <a:rPr lang="en-US" dirty="0">
                <a:solidFill>
                  <a:srgbClr val="000000"/>
                </a:solidFill>
              </a:rPr>
              <a:t> </a:t>
            </a:r>
          </a:p>
          <a:p>
            <a:pPr marL="457200" lvl="0" indent="-457200" algn="l">
              <a:buFont typeface="Arial"/>
              <a:buChar char="•"/>
            </a:pPr>
            <a:r>
              <a:rPr lang="en-US" dirty="0" smtClean="0">
                <a:solidFill>
                  <a:srgbClr val="000000"/>
                </a:solidFill>
              </a:rPr>
              <a:t>Address a Center specific challenge with application to the entire MEP system</a:t>
            </a:r>
          </a:p>
          <a:p>
            <a:pPr lvl="0" algn="l"/>
            <a:endParaRPr lang="en-US" dirty="0" smtClean="0">
              <a:solidFill>
                <a:srgbClr val="000000"/>
              </a:solidFill>
            </a:endParaRPr>
          </a:p>
          <a:p>
            <a:pPr marL="914400" lvl="1" indent="-457200" algn="l">
              <a:buFont typeface="Arial"/>
              <a:buChar char="•"/>
            </a:pPr>
            <a:r>
              <a:rPr lang="en-US" dirty="0" smtClean="0">
                <a:solidFill>
                  <a:srgbClr val="000000"/>
                </a:solidFill>
              </a:rPr>
              <a:t>For example, work with NIST MEP on opportunities to reduce administrative burden</a:t>
            </a:r>
          </a:p>
          <a:p>
            <a:pPr marL="457200" lvl="0" indent="-457200" algn="l">
              <a:buFont typeface="Arial"/>
              <a:buChar char="•"/>
            </a:pPr>
            <a:endParaRPr lang="en-US" dirty="0" smtClean="0">
              <a:solidFill>
                <a:srgbClr val="000000"/>
              </a:solidFill>
            </a:endParaRPr>
          </a:p>
          <a:p>
            <a:pPr marL="914400" lvl="1" indent="-457200" algn="l">
              <a:buFont typeface="Arial"/>
              <a:buChar char="•"/>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7</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05090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601616"/>
            <a:ext cx="7634707" cy="1060295"/>
          </a:xfrm>
        </p:spPr>
        <p:txBody>
          <a:bodyPr/>
          <a:lstStyle/>
          <a:p>
            <a:r>
              <a:rPr lang="en-US" dirty="0" smtClean="0"/>
              <a:t>Cost to NIST MEP</a:t>
            </a:r>
            <a:endParaRPr lang="en-US" dirty="0"/>
          </a:p>
        </p:txBody>
      </p:sp>
      <p:sp>
        <p:nvSpPr>
          <p:cNvPr id="3" name="Subtitle 2"/>
          <p:cNvSpPr>
            <a:spLocks noGrp="1"/>
          </p:cNvSpPr>
          <p:nvPr>
            <p:ph type="subTitle" idx="1"/>
          </p:nvPr>
        </p:nvSpPr>
        <p:spPr>
          <a:xfrm>
            <a:off x="823492" y="1661911"/>
            <a:ext cx="7863308" cy="3976889"/>
          </a:xfrm>
        </p:spPr>
        <p:txBody>
          <a:bodyPr>
            <a:normAutofit/>
          </a:bodyPr>
          <a:lstStyle/>
          <a:p>
            <a:pPr marL="457200" indent="-457200" algn="l">
              <a:buFont typeface="Arial"/>
              <a:buChar char="•"/>
            </a:pPr>
            <a:r>
              <a:rPr lang="en-US" dirty="0" smtClean="0">
                <a:solidFill>
                  <a:srgbClr val="000000"/>
                </a:solidFill>
              </a:rPr>
              <a:t>Using Philadelphia as a base, it would cost approximately $7200 for a NIST MEP staff person to complete a 30-day detail</a:t>
            </a:r>
          </a:p>
          <a:p>
            <a:pPr marL="457200" indent="-457200" algn="l">
              <a:buFont typeface="Arial"/>
              <a:buChar char="•"/>
            </a:pPr>
            <a:r>
              <a:rPr lang="en-US" dirty="0" smtClean="0">
                <a:solidFill>
                  <a:srgbClr val="000000"/>
                </a:solidFill>
              </a:rPr>
              <a:t>NIST MEP would continue to pay all salary and benefits.</a:t>
            </a:r>
          </a:p>
          <a:p>
            <a:pPr marL="457200" indent="-457200" algn="l">
              <a:buFont typeface="Arial"/>
              <a:buChar char="•"/>
            </a:pPr>
            <a:r>
              <a:rPr lang="en-US" dirty="0" smtClean="0">
                <a:solidFill>
                  <a:srgbClr val="000000"/>
                </a:solidFill>
              </a:rPr>
              <a:t>There would be no direct cost to the MEP center related to host a NIST MEP </a:t>
            </a:r>
            <a:r>
              <a:rPr lang="en-US" dirty="0" err="1" smtClean="0">
                <a:solidFill>
                  <a:srgbClr val="000000"/>
                </a:solidFill>
              </a:rPr>
              <a:t>detailee</a:t>
            </a:r>
            <a:r>
              <a:rPr lang="en-US" dirty="0" smtClean="0">
                <a:solidFill>
                  <a:srgbClr val="000000"/>
                </a:solidFill>
              </a:rPr>
              <a:t>.</a:t>
            </a: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8</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1124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409090"/>
            <a:ext cx="7634707" cy="994676"/>
          </a:xfrm>
        </p:spPr>
        <p:txBody>
          <a:bodyPr/>
          <a:lstStyle/>
          <a:p>
            <a:r>
              <a:rPr lang="en-US" dirty="0" smtClean="0"/>
              <a:t>Next Steps</a:t>
            </a:r>
            <a:endParaRPr lang="en-US" dirty="0"/>
          </a:p>
        </p:txBody>
      </p:sp>
      <p:sp>
        <p:nvSpPr>
          <p:cNvPr id="3" name="Subtitle 2"/>
          <p:cNvSpPr>
            <a:spLocks noGrp="1"/>
          </p:cNvSpPr>
          <p:nvPr>
            <p:ph type="subTitle" idx="1"/>
          </p:nvPr>
        </p:nvSpPr>
        <p:spPr>
          <a:xfrm>
            <a:off x="823492" y="1554174"/>
            <a:ext cx="7863308" cy="4235034"/>
          </a:xfrm>
        </p:spPr>
        <p:txBody>
          <a:bodyPr>
            <a:normAutofit fontScale="77500" lnSpcReduction="20000"/>
          </a:bodyPr>
          <a:lstStyle/>
          <a:p>
            <a:pPr marL="457200" indent="-457200" algn="l">
              <a:buFont typeface="Arial"/>
              <a:buChar char="•"/>
            </a:pPr>
            <a:r>
              <a:rPr lang="en-US" dirty="0">
                <a:solidFill>
                  <a:srgbClr val="000000"/>
                </a:solidFill>
              </a:rPr>
              <a:t>NIST </a:t>
            </a:r>
            <a:r>
              <a:rPr lang="en-US" dirty="0" smtClean="0">
                <a:solidFill>
                  <a:srgbClr val="000000"/>
                </a:solidFill>
              </a:rPr>
              <a:t>MEP will share the concept with a group of Centers that have been convened to offer advice and counsel on a number of reporting and administrative changes and their feedback will be incorporated.</a:t>
            </a:r>
          </a:p>
          <a:p>
            <a:pPr marL="457200" indent="-457200" algn="l">
              <a:buFont typeface="Arial"/>
              <a:buChar char="•"/>
            </a:pPr>
            <a:endParaRPr lang="en-US" dirty="0" smtClean="0">
              <a:solidFill>
                <a:srgbClr val="000000"/>
              </a:solidFill>
            </a:endParaRPr>
          </a:p>
          <a:p>
            <a:pPr marL="457200" indent="-457200" algn="l">
              <a:buFont typeface="Arial"/>
              <a:buChar char="•"/>
            </a:pPr>
            <a:r>
              <a:rPr lang="en-US" dirty="0" smtClean="0">
                <a:solidFill>
                  <a:srgbClr val="000000"/>
                </a:solidFill>
              </a:rPr>
              <a:t>The concept will be refined and specific topics will be identified.</a:t>
            </a:r>
          </a:p>
          <a:p>
            <a:pPr marL="457200" indent="-457200" algn="l">
              <a:buFont typeface="Arial"/>
              <a:buChar char="•"/>
            </a:pPr>
            <a:endParaRPr lang="en-US" dirty="0">
              <a:solidFill>
                <a:srgbClr val="000000"/>
              </a:solidFill>
            </a:endParaRPr>
          </a:p>
          <a:p>
            <a:pPr marL="457200" indent="-457200" algn="l">
              <a:buFont typeface="Arial"/>
              <a:buChar char="•"/>
            </a:pPr>
            <a:r>
              <a:rPr lang="en-US" dirty="0" smtClean="0">
                <a:solidFill>
                  <a:srgbClr val="000000"/>
                </a:solidFill>
              </a:rPr>
              <a:t>The employee exchange opportunity will be shared with the MEP System during the January 2014 update meeting with plans to accept applicants as early as February / March 2014.  </a:t>
            </a:r>
            <a:endParaRPr lang="en-US" dirty="0">
              <a:solidFill>
                <a:srgbClr val="000000"/>
              </a:solidFill>
            </a:endParaRPr>
          </a:p>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Narrow"/>
              </a:rPr>
              <a:t>MEP Advisory Board</a:t>
            </a:r>
            <a:endParaRPr lang="en-US">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9</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766492191"/>
      </p:ext>
    </p:extLst>
  </p:cSld>
  <p:clrMapOvr>
    <a:masterClrMapping/>
  </p:clrMapOvr>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4346</TotalTime>
  <Words>1996</Words>
  <Application>Microsoft Macintosh PowerPoint</Application>
  <PresentationFormat>On-screen Show (4:3)</PresentationFormat>
  <Paragraphs>227</Paragraphs>
  <Slides>29</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36" baseType="lpstr">
      <vt:lpstr>NEW-MEP-Slide-Template-v3</vt:lpstr>
      <vt:lpstr>Office Theme</vt:lpstr>
      <vt:lpstr>1_Office Theme</vt:lpstr>
      <vt:lpstr>2_Office Theme</vt:lpstr>
      <vt:lpstr>3_Office Theme</vt:lpstr>
      <vt:lpstr>4_Office Theme</vt:lpstr>
      <vt:lpstr>Document</vt:lpstr>
      <vt:lpstr>NIST MEP Response to MEP Advisory Board Recommendations</vt:lpstr>
      <vt:lpstr>PowerPoint Presentation</vt:lpstr>
      <vt:lpstr>PowerPoint Presentation</vt:lpstr>
      <vt:lpstr>Employee Exchange Program</vt:lpstr>
      <vt:lpstr>Candidates for the Exchange Program</vt:lpstr>
      <vt:lpstr>Sample Program focus:</vt:lpstr>
      <vt:lpstr>Sample Program focus:</vt:lpstr>
      <vt:lpstr>Cost to NIST MEP</vt:lpstr>
      <vt:lpstr>Next Steps</vt:lpstr>
      <vt:lpstr>     Recommendation that MEP strategic efforts in the area of workforce development be expanded by looking for collaborative efforts with other Federal Agencies that address specific workforce gaps of interest to SMEs.</vt:lpstr>
      <vt:lpstr>MEP’s Strategic Approach to Workforce</vt:lpstr>
      <vt:lpstr>Direct Client Engagements</vt:lpstr>
      <vt:lpstr>SMARTalent</vt:lpstr>
      <vt:lpstr>State and Local Efforts</vt:lpstr>
      <vt:lpstr>Federal Partnerships and Related Collaborations</vt:lpstr>
      <vt:lpstr>PowerPoint Presentation</vt:lpstr>
      <vt:lpstr>MEP WORKFORCE ACTIVITIES - FEDERAL AGENCIES SYNOPSIS </vt:lpstr>
      <vt:lpstr>Recommendation that MEP develop specific metrics for the Innovation Engineering program and that MEP continue its effort to more directly brand the Innovation Engineering program as an MEP activity while considering options to broaden the range of service providers under this program.  </vt:lpstr>
      <vt:lpstr>Innovation Engineering</vt:lpstr>
      <vt:lpstr>PowerPoint Presentation</vt:lpstr>
      <vt:lpstr>Challenges – Collection and Analysis</vt:lpstr>
      <vt:lpstr>Available Data and Intelligence</vt:lpstr>
      <vt:lpstr>Available Data and Intelligence, cont.</vt:lpstr>
      <vt:lpstr>Plans Moving Forward</vt:lpstr>
      <vt:lpstr>PowerPoint Presentation</vt:lpstr>
      <vt:lpstr>Programmatic Need  Establish a Decision Framework Methodology</vt:lpstr>
      <vt:lpstr>Programmatic Need </vt:lpstr>
      <vt:lpstr>Next Steps</vt:lpstr>
      <vt:lpstr>Questions/Discussion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subject/>
  <dc:creator>Cindy Orellana</dc:creator>
  <cp:keywords/>
  <dc:description/>
  <cp:lastModifiedBy>Cindy Orellana</cp:lastModifiedBy>
  <cp:revision>201</cp:revision>
  <cp:lastPrinted>2013-09-26T17:12:36Z</cp:lastPrinted>
  <dcterms:created xsi:type="dcterms:W3CDTF">2011-12-08T15:36:51Z</dcterms:created>
  <dcterms:modified xsi:type="dcterms:W3CDTF">2013-10-22T17:41:53Z</dcterms:modified>
  <cp:category/>
</cp:coreProperties>
</file>