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60" r:id="rId2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1E0C3"/>
    <a:srgbClr val="DAE0A7"/>
    <a:srgbClr val="D9CDE0"/>
    <a:srgbClr val="E0D7C8"/>
    <a:srgbClr val="F6F6F6"/>
    <a:srgbClr val="E9EAEE"/>
    <a:srgbClr val="E8E9ED"/>
    <a:srgbClr val="E0E0E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579" autoAdjust="0"/>
    <p:restoredTop sz="90929"/>
  </p:normalViewPr>
  <p:slideViewPr>
    <p:cSldViewPr>
      <p:cViewPr varScale="1">
        <p:scale>
          <a:sx n="102" d="100"/>
          <a:sy n="102" d="100"/>
        </p:scale>
        <p:origin x="966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104" d="100"/>
          <a:sy n="104" d="100"/>
        </p:scale>
        <p:origin x="-3240" y="-11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Relationship Id="rId9" Type="http://schemas.microsoft.com/office/2015/10/relationships/revisionInfo" Target="revisionInfo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C940B4F4-134E-4144-B1B9-FEBFA9101DAE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en-US"/>
          </a:p>
        </p:txBody>
      </p:sp>
      <p:sp>
        <p:nvSpPr>
          <p:cNvPr id="6147" name="Rectangle 3">
            <a:extLst>
              <a:ext uri="{FF2B5EF4-FFF2-40B4-BE49-F238E27FC236}">
                <a16:creationId xmlns:a16="http://schemas.microsoft.com/office/drawing/2014/main" id="{633D6888-53D6-47E7-900D-CAC6C245B10C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 altLang="en-US"/>
          </a:p>
        </p:txBody>
      </p:sp>
      <p:sp>
        <p:nvSpPr>
          <p:cNvPr id="6148" name="Rectangle 4">
            <a:extLst>
              <a:ext uri="{FF2B5EF4-FFF2-40B4-BE49-F238E27FC236}">
                <a16:creationId xmlns:a16="http://schemas.microsoft.com/office/drawing/2014/main" id="{12C58C13-409E-413F-894E-D969A42D4DC8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en-US"/>
          </a:p>
        </p:txBody>
      </p:sp>
      <p:sp>
        <p:nvSpPr>
          <p:cNvPr id="6149" name="Rectangle 5">
            <a:extLst>
              <a:ext uri="{FF2B5EF4-FFF2-40B4-BE49-F238E27FC236}">
                <a16:creationId xmlns:a16="http://schemas.microsoft.com/office/drawing/2014/main" id="{000C3825-FAB2-4C7A-83C8-0D6650B6FBC6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90F0A9E8-DE4E-4147-9EB3-6D8AFD09B260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B6FFCC5A-188E-45DB-B447-BA361797B51A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en-US"/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D6D88033-76F4-4989-BF80-F99656DD534B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 altLang="en-US"/>
          </a:p>
        </p:txBody>
      </p:sp>
      <p:sp>
        <p:nvSpPr>
          <p:cNvPr id="4100" name="Rectangle 4">
            <a:extLst>
              <a:ext uri="{FF2B5EF4-FFF2-40B4-BE49-F238E27FC236}">
                <a16:creationId xmlns:a16="http://schemas.microsoft.com/office/drawing/2014/main" id="{2BBB5898-FD80-4F3F-83AD-23F2D66EBB5B}"/>
              </a:ext>
            </a:extLst>
          </p:cNvPr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4101" name="Rectangle 5">
            <a:extLst>
              <a:ext uri="{FF2B5EF4-FFF2-40B4-BE49-F238E27FC236}">
                <a16:creationId xmlns:a16="http://schemas.microsoft.com/office/drawing/2014/main" id="{055C41B5-D748-442D-87B5-19F5BA4AC8AE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102" name="Rectangle 6">
            <a:extLst>
              <a:ext uri="{FF2B5EF4-FFF2-40B4-BE49-F238E27FC236}">
                <a16:creationId xmlns:a16="http://schemas.microsoft.com/office/drawing/2014/main" id="{6EDDB7CD-B304-42FF-B4E5-95F19E2BF70F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en-US"/>
          </a:p>
        </p:txBody>
      </p:sp>
      <p:sp>
        <p:nvSpPr>
          <p:cNvPr id="4103" name="Rectangle 7">
            <a:extLst>
              <a:ext uri="{FF2B5EF4-FFF2-40B4-BE49-F238E27FC236}">
                <a16:creationId xmlns:a16="http://schemas.microsoft.com/office/drawing/2014/main" id="{0677F9B9-6513-4421-83FD-7C39B3A82AA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2C0663E9-DE94-4482-A4CB-47DBC8EFA7EA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C5A6EDCD-8735-40E1-AB71-8B596E7F9E4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5BCFF5C-8059-4D4C-B81E-88EC5DF828DC}" type="slidenum">
              <a:rPr lang="en-US" altLang="en-US"/>
              <a:pPr/>
              <a:t>1</a:t>
            </a:fld>
            <a:endParaRPr lang="en-US" altLang="en-US"/>
          </a:p>
        </p:txBody>
      </p:sp>
      <p:sp>
        <p:nvSpPr>
          <p:cNvPr id="12290" name="Rectangle 2">
            <a:extLst>
              <a:ext uri="{FF2B5EF4-FFF2-40B4-BE49-F238E27FC236}">
                <a16:creationId xmlns:a16="http://schemas.microsoft.com/office/drawing/2014/main" id="{8A7341C0-F4AC-4601-AE7F-073522784B04}"/>
              </a:ext>
            </a:extLst>
          </p:cNvPr>
          <p:cNvSpPr>
            <a:spLocks noChangeArrowheads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291" name="Rectangle 3">
            <a:extLst>
              <a:ext uri="{FF2B5EF4-FFF2-40B4-BE49-F238E27FC236}">
                <a16:creationId xmlns:a16="http://schemas.microsoft.com/office/drawing/2014/main" id="{DE37DC15-FB4D-4AE6-8E55-2C597A977900}"/>
              </a:ext>
            </a:extLst>
          </p:cNvPr>
          <p:cNvSpPr>
            <a:spLocks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txBody>
          <a:bodyPr/>
          <a:lstStyle/>
          <a:p>
            <a:pPr marL="39688">
              <a:spcBef>
                <a:spcPts val="413"/>
              </a:spcBef>
            </a:pPr>
            <a:endParaRPr lang="en-US" altLang="en-US">
              <a:solidFill>
                <a:srgbClr val="000000"/>
              </a:solidFill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893AC2-CC13-4ECE-904F-3A27B7C195C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A2F426F-616C-437A-9767-6B534111A3A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54701F-F6D0-4030-B8FF-95F0B9E0FE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32F5FF-F059-46CA-987C-BEECCDE590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B2A9E08-0E80-4FD9-8D55-56FB3580AB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DC97452-5255-446B-88E1-AF6CBFB26AB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340583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D07357-6A1D-4210-A422-48C30643CE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8E7B7BB-9501-44EA-A6D6-1A44575953F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21B9E1-D354-47FB-8948-1800D30CC7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49CA57A-C506-4674-BDE2-A2D7B24A28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578852-5F22-46D0-A808-0CA2075E1E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7213326-FA78-4FE9-9D95-6BE2A2A5D17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696522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B4AD3A4-18AC-4ABE-87D3-D354422F096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1BE6620-ED2B-49DA-B59E-0F5247563F3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C63BA3-77A1-4A77-AEAC-1DB65B5284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2520C3-AF8F-4E44-9A05-874EACD10F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3FACF1-C05A-429A-BCA1-B951D3219D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36693F4-2074-4CA0-9ADD-32D2D202F18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405168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FE4C69-3139-4C0D-8569-A27F1CDE81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AA39AE-B09C-40E7-9A14-CC53EC383ED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AEADEE1-DECD-4D12-9DDE-211635DC77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15E4D9-1FBC-4FF8-8F3F-AE1B13442A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3C34809-F0E9-4E06-B4E4-B1A260128F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0902EA8-F032-490F-B2AF-FC92D7ED010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182685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D66155-19FA-46F2-BE2F-A2CF27BD33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09B7BE8-DF4D-4697-A5D9-ADCCE029B9D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867EDDB-02BD-4D90-83F1-CB748DDF3D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E91A40C-CBFB-4EDB-A27A-349B67D789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C9CFA3E-8A5E-46B4-8E73-78B0E1156D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B9AFE91-3AF3-49C9-8631-C37B7013284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280395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F1F3C0-9E61-4FC2-9E88-5EC8205AFE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6FCBD7-1334-4E7E-AFD6-D9EE90CCAE1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FF1BB53-F7DF-40DB-A3B7-E885E6F87C0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9302649-E7F4-446B-968E-6B9996EE0D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9B39853-FD74-4D3B-82E7-F64EBB260F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10C5E38-7F50-4193-8FD8-8EB505D48F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74E1E83-EB03-4A32-900F-D253BCAD548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473826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6ED890-FA01-4AEC-928C-FB89D8C9CE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EADD003-2EB4-4E88-BE58-A2C59000012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6B32275-0C07-4123-BB6C-7F38B6F1D27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71F1C43-E692-4AFB-B779-8D301DF6A79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F003BC8-7ADA-463C-95D6-12FBBD5ACBC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BF7CB37-DE94-402E-9D4D-C8427BE59F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56F393C-CFBD-4CB6-9297-84A470760D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5F923AA-855B-4EE2-9B7E-524FA6DAB4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A1DDD29-5368-4911-AD32-DBD0104330F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976038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DB4ABC-D794-432A-8244-8D6730B87C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2AD43E8-666E-4310-805A-EE45837351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6308FBA-FFFA-45B9-B9C9-8F0360C0B7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7C241D9-F518-4DAC-BEE1-D1B03823F8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BBCC836-6967-4837-96B5-D500A809BBA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714829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6D37C2D-A791-4903-8E72-992598EE23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1B169AB-94A4-444A-806E-435632443E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8FDF094-E665-48F5-AD12-4B4CAE3C19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0AF6B56-61D0-4C61-9199-3C407F7D55F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5024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9F808C-9F17-4BF4-BE76-6F2C8CC5BD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C848D5-FF61-475E-8382-6B73254639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81E15CC-2656-49A8-8ED0-2AF3CF080CD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50407D0-8160-470E-B1AD-DF26BFB776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B1E3F78-BA4C-4B45-86F6-8818D31DFD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5267B9B-0240-4F31-910E-6C04CD2F94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48FF0FD-BFFE-4004-8C0E-FAC5C796341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879027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5D7001-AE71-4DFA-8907-E5F9A3710C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9658CA8-AD2A-4B88-84BF-67B8017FFA5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9A685D0-9E9D-4DBC-A55F-B722D77E6F4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D061512-EF20-4F26-A40C-9F50C6B3EF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365228F-C95C-4FA8-8581-D7B78ED373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136B929-80D5-4ED3-8228-89B899B79B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9876C9D-1D8E-47F6-96C4-A64B560F0A0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648859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34929AEA-BA0B-4FAB-B402-C4448690AFE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8F00797A-0EEC-4C81-9B31-356A00DD34B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F9AF40FB-76B3-42D1-B274-5D7520B68A12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 alt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E92C3E1C-F2F2-44AB-B9FC-303E800936B4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 alt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0729FC96-23FF-422D-A49A-D0D6B7512A03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FA5E5131-FB8D-4E17-9FD3-C65A1A775CF7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34" charset="-128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34" charset="-128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34" charset="-128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34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34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34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34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34" charset="-128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1E0C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>
            <a:extLst>
              <a:ext uri="{FF2B5EF4-FFF2-40B4-BE49-F238E27FC236}">
                <a16:creationId xmlns:a16="http://schemas.microsoft.com/office/drawing/2014/main" id="{C24B708D-53B1-4880-B10E-7565F48D24B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76200"/>
            <a:ext cx="9144000" cy="488950"/>
          </a:xfrm>
          <a:ln/>
        </p:spPr>
        <p:txBody>
          <a:bodyPr/>
          <a:lstStyle/>
          <a:p>
            <a:r>
              <a:rPr lang="en-US" altLang="en-US" sz="3000" b="1" i="1" baseline="30000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3</a:t>
            </a:r>
            <a:r>
              <a:rPr lang="en-US" altLang="en-US" sz="3000" b="1" i="1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He </a:t>
            </a:r>
            <a:r>
              <a:rPr lang="en-US" altLang="en-US" sz="3000" b="1" i="1">
                <a:solidFill>
                  <a:srgbClr val="0000FF"/>
                </a:solidFill>
                <a:latin typeface="Times New Roman" panose="02020603050405020304" pitchFamily="18" charset="0"/>
              </a:rPr>
              <a:t>NSF</a:t>
            </a:r>
            <a:r>
              <a:rPr lang="en-US" altLang="en-US" sz="3000" b="1" i="1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polarization analysis for diffuse reflectometry</a:t>
            </a:r>
            <a:endParaRPr lang="en-US" altLang="en-US" sz="3200" b="1" i="1">
              <a:solidFill>
                <a:srgbClr val="0000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</a:endParaRPr>
          </a:p>
        </p:txBody>
      </p:sp>
      <p:sp>
        <p:nvSpPr>
          <p:cNvPr id="11275" name="Text Box 11">
            <a:extLst>
              <a:ext uri="{FF2B5EF4-FFF2-40B4-BE49-F238E27FC236}">
                <a16:creationId xmlns:a16="http://schemas.microsoft.com/office/drawing/2014/main" id="{CAFFB12E-DA00-43D8-882F-41D4BFBB18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6248400"/>
            <a:ext cx="4800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lnSpc>
                <a:spcPct val="75000"/>
              </a:lnSpc>
              <a:spcBef>
                <a:spcPct val="50000"/>
              </a:spcBef>
            </a:pPr>
            <a:r>
              <a:rPr lang="en-US" altLang="en-US" sz="1200">
                <a:latin typeface="Times New Roman" panose="02020603050405020304" pitchFamily="18" charset="0"/>
              </a:rPr>
              <a:t>W.C. Chen </a:t>
            </a:r>
            <a:r>
              <a:rPr lang="en-US" altLang="en-US" sz="1200" i="1">
                <a:latin typeface="Times New Roman" panose="02020603050405020304" pitchFamily="18" charset="0"/>
              </a:rPr>
              <a:t>et al</a:t>
            </a:r>
            <a:r>
              <a:rPr lang="en-US" altLang="en-US" sz="1200">
                <a:latin typeface="Times New Roman" panose="02020603050405020304" pitchFamily="18" charset="0"/>
              </a:rPr>
              <a:t>, Rev. Sci. Instrum </a:t>
            </a:r>
            <a:r>
              <a:rPr lang="en-US" altLang="en-US" sz="1200" b="1">
                <a:latin typeface="Times New Roman" panose="02020603050405020304" pitchFamily="18" charset="0"/>
              </a:rPr>
              <a:t>75,</a:t>
            </a:r>
            <a:r>
              <a:rPr lang="en-US" altLang="en-US" sz="1200">
                <a:latin typeface="Times New Roman" panose="02020603050405020304" pitchFamily="18" charset="0"/>
              </a:rPr>
              <a:t> 3256 (2004)</a:t>
            </a:r>
          </a:p>
          <a:p>
            <a:pPr>
              <a:lnSpc>
                <a:spcPct val="75000"/>
              </a:lnSpc>
              <a:spcBef>
                <a:spcPct val="50000"/>
              </a:spcBef>
            </a:pPr>
            <a:r>
              <a:rPr lang="en-US" altLang="en-US" sz="1200">
                <a:latin typeface="Times New Roman" panose="02020603050405020304" pitchFamily="18" charset="0"/>
              </a:rPr>
              <a:t>http://www.ncnr.nist.gov/equipment/he3nsf/index.html</a:t>
            </a:r>
          </a:p>
        </p:txBody>
      </p:sp>
      <p:sp>
        <p:nvSpPr>
          <p:cNvPr id="11276" name="Text Box 12">
            <a:extLst>
              <a:ext uri="{FF2B5EF4-FFF2-40B4-BE49-F238E27FC236}">
                <a16:creationId xmlns:a16="http://schemas.microsoft.com/office/drawing/2014/main" id="{6D3BA26E-1521-4239-8199-E5B148DC830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38800" y="609600"/>
            <a:ext cx="3105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altLang="en-US" b="1" baseline="30000">
                <a:latin typeface="Times New Roman" panose="02020603050405020304" pitchFamily="18" charset="0"/>
              </a:rPr>
              <a:t>3</a:t>
            </a:r>
            <a:r>
              <a:rPr lang="en-US" altLang="en-US" b="1">
                <a:latin typeface="Times New Roman" panose="02020603050405020304" pitchFamily="18" charset="0"/>
              </a:rPr>
              <a:t>He neutron spin filter</a:t>
            </a:r>
            <a:endParaRPr lang="en-US" altLang="en-US" baseline="30000"/>
          </a:p>
        </p:txBody>
      </p:sp>
      <p:sp>
        <p:nvSpPr>
          <p:cNvPr id="11288" name="Text Box 24">
            <a:extLst>
              <a:ext uri="{FF2B5EF4-FFF2-40B4-BE49-F238E27FC236}">
                <a16:creationId xmlns:a16="http://schemas.microsoft.com/office/drawing/2014/main" id="{58A8CFB9-90E2-437B-9AFF-A9B2F52938C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10200" y="990600"/>
            <a:ext cx="3429000" cy="3113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2286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buClr>
                <a:srgbClr val="FF0000"/>
              </a:buClr>
              <a:buFont typeface="Times" panose="02020603050405020304" pitchFamily="18" charset="0"/>
              <a:buChar char="•"/>
            </a:pPr>
            <a:r>
              <a:rPr lang="en-US" altLang="en-US" sz="1800">
                <a:latin typeface="Times" panose="02020603050405020304" pitchFamily="18" charset="0"/>
              </a:rPr>
              <a:t>Four cross sections measured</a:t>
            </a:r>
          </a:p>
          <a:p>
            <a:pPr>
              <a:buClr>
                <a:srgbClr val="FF0000"/>
              </a:buClr>
              <a:buFont typeface="Times" panose="02020603050405020304" pitchFamily="18" charset="0"/>
              <a:buChar char="•"/>
            </a:pPr>
            <a:r>
              <a:rPr lang="en-US" altLang="en-US" sz="1800">
                <a:latin typeface="Times" panose="02020603050405020304" pitchFamily="18" charset="0"/>
              </a:rPr>
              <a:t>No Q range blockage </a:t>
            </a:r>
          </a:p>
          <a:p>
            <a:pPr>
              <a:buClr>
                <a:srgbClr val="FF0000"/>
              </a:buClr>
              <a:buFont typeface="Times" panose="02020603050405020304" pitchFamily="18" charset="0"/>
              <a:buChar char="•"/>
            </a:pPr>
            <a:r>
              <a:rPr lang="en-US" altLang="en-US" sz="1800" baseline="30000">
                <a:latin typeface="Times" panose="02020603050405020304" pitchFamily="18" charset="0"/>
              </a:rPr>
              <a:t>3</a:t>
            </a:r>
            <a:r>
              <a:rPr lang="en-US" altLang="en-US" sz="1800">
                <a:latin typeface="Times" panose="02020603050405020304" pitchFamily="18" charset="0"/>
              </a:rPr>
              <a:t>He neutron transmission 45% (for desired spin state)</a:t>
            </a:r>
          </a:p>
          <a:p>
            <a:pPr>
              <a:buClr>
                <a:srgbClr val="FF0000"/>
              </a:buClr>
              <a:buFont typeface="Times" panose="02020603050405020304" pitchFamily="18" charset="0"/>
              <a:buChar char="•"/>
            </a:pPr>
            <a:r>
              <a:rPr lang="en-US" altLang="en-US" sz="1800">
                <a:latin typeface="Times" panose="02020603050405020304" pitchFamily="18" charset="0"/>
              </a:rPr>
              <a:t>Initial flipping ratio of 70</a:t>
            </a:r>
          </a:p>
          <a:p>
            <a:pPr>
              <a:buClr>
                <a:srgbClr val="FF0000"/>
              </a:buClr>
              <a:buFont typeface="Times" panose="02020603050405020304" pitchFamily="18" charset="0"/>
              <a:buChar char="•"/>
            </a:pPr>
            <a:r>
              <a:rPr lang="en-US" altLang="en-US" sz="1800">
                <a:latin typeface="Times" panose="02020603050405020304" pitchFamily="18" charset="0"/>
              </a:rPr>
              <a:t>Supermirror efficiency above 0.98</a:t>
            </a:r>
          </a:p>
          <a:p>
            <a:pPr>
              <a:buClr>
                <a:srgbClr val="FF0000"/>
              </a:buClr>
              <a:buFont typeface="Times" panose="02020603050405020304" pitchFamily="18" charset="0"/>
              <a:buChar char="•"/>
            </a:pPr>
            <a:r>
              <a:rPr lang="en-US" altLang="en-US" sz="1800">
                <a:latin typeface="Times" panose="02020603050405020304" pitchFamily="18" charset="0"/>
              </a:rPr>
              <a:t>Nearly perfect flipper efficiency</a:t>
            </a:r>
          </a:p>
          <a:p>
            <a:pPr>
              <a:buClr>
                <a:srgbClr val="FF0000"/>
              </a:buClr>
              <a:buFont typeface="Times" panose="02020603050405020304" pitchFamily="18" charset="0"/>
              <a:buChar char="•"/>
            </a:pPr>
            <a:r>
              <a:rPr lang="en-US" altLang="en-US" sz="1800" baseline="30000">
                <a:latin typeface="Times" panose="02020603050405020304" pitchFamily="18" charset="0"/>
              </a:rPr>
              <a:t>3</a:t>
            </a:r>
            <a:r>
              <a:rPr lang="en-US" altLang="en-US" sz="1800">
                <a:latin typeface="Times" panose="02020603050405020304" pitchFamily="18" charset="0"/>
              </a:rPr>
              <a:t>He NMR based neutron spin flipping capability</a:t>
            </a:r>
          </a:p>
          <a:p>
            <a:pPr>
              <a:buClr>
                <a:srgbClr val="FF0000"/>
              </a:buClr>
              <a:buFont typeface="Times" panose="02020603050405020304" pitchFamily="18" charset="0"/>
              <a:buChar char="•"/>
            </a:pPr>
            <a:r>
              <a:rPr lang="en-US" altLang="en-US" sz="1800">
                <a:latin typeface="Times" panose="02020603050405020304" pitchFamily="18" charset="0"/>
              </a:rPr>
              <a:t>Sample field up to 0.7 T</a:t>
            </a:r>
          </a:p>
        </p:txBody>
      </p:sp>
      <p:grpSp>
        <p:nvGrpSpPr>
          <p:cNvPr id="11394" name="Group 130">
            <a:extLst>
              <a:ext uri="{FF2B5EF4-FFF2-40B4-BE49-F238E27FC236}">
                <a16:creationId xmlns:a16="http://schemas.microsoft.com/office/drawing/2014/main" id="{39FF56FD-ABA0-4FA3-A939-73E92CB45A06}"/>
              </a:ext>
            </a:extLst>
          </p:cNvPr>
          <p:cNvGrpSpPr>
            <a:grpSpLocks/>
          </p:cNvGrpSpPr>
          <p:nvPr/>
        </p:nvGrpSpPr>
        <p:grpSpPr bwMode="auto">
          <a:xfrm>
            <a:off x="381000" y="4038600"/>
            <a:ext cx="7491413" cy="2073275"/>
            <a:chOff x="240" y="2640"/>
            <a:chExt cx="4719" cy="1306"/>
          </a:xfrm>
        </p:grpSpPr>
        <p:grpSp>
          <p:nvGrpSpPr>
            <p:cNvPr id="11295" name="Group 31">
              <a:extLst>
                <a:ext uri="{FF2B5EF4-FFF2-40B4-BE49-F238E27FC236}">
                  <a16:creationId xmlns:a16="http://schemas.microsoft.com/office/drawing/2014/main" id="{DEB0F308-0F31-404D-B438-70555F8903F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211" y="2793"/>
              <a:ext cx="533" cy="499"/>
              <a:chOff x="2352" y="528"/>
              <a:chExt cx="1248" cy="1142"/>
            </a:xfrm>
          </p:grpSpPr>
          <p:sp>
            <p:nvSpPr>
              <p:cNvPr id="11296" name="AutoShape 32">
                <a:extLst>
                  <a:ext uri="{FF2B5EF4-FFF2-40B4-BE49-F238E27FC236}">
                    <a16:creationId xmlns:a16="http://schemas.microsoft.com/office/drawing/2014/main" id="{82D6608D-04B4-42E8-947F-66528234F3F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00" y="528"/>
                <a:ext cx="1200" cy="1097"/>
              </a:xfrm>
              <a:prstGeom prst="cube">
                <a:avLst>
                  <a:gd name="adj" fmla="val 3977"/>
                </a:avLst>
              </a:prstGeom>
              <a:solidFill>
                <a:schemeClr val="hlink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97" name="AutoShape 33">
                <a:extLst>
                  <a:ext uri="{FF2B5EF4-FFF2-40B4-BE49-F238E27FC236}">
                    <a16:creationId xmlns:a16="http://schemas.microsoft.com/office/drawing/2014/main" id="{CC61E78D-7920-4C61-9E5D-BE5B3244AA6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352" y="571"/>
                <a:ext cx="1200" cy="1099"/>
              </a:xfrm>
              <a:prstGeom prst="cube">
                <a:avLst>
                  <a:gd name="adj" fmla="val 3977"/>
                </a:avLst>
              </a:prstGeom>
              <a:solidFill>
                <a:srgbClr val="FF00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98" name="Rectangle 34">
                <a:extLst>
                  <a:ext uri="{FF2B5EF4-FFF2-40B4-BE49-F238E27FC236}">
                    <a16:creationId xmlns:a16="http://schemas.microsoft.com/office/drawing/2014/main" id="{D3F50BFC-B1B7-451A-A9CC-2BCF7801B6D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640" y="758"/>
                <a:ext cx="96" cy="96"/>
              </a:xfrm>
              <a:prstGeom prst="rect">
                <a:avLst/>
              </a:prstGeom>
              <a:solidFill>
                <a:schemeClr val="hlink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99" name="Rectangle 35">
                <a:extLst>
                  <a:ext uri="{FF2B5EF4-FFF2-40B4-BE49-F238E27FC236}">
                    <a16:creationId xmlns:a16="http://schemas.microsoft.com/office/drawing/2014/main" id="{67F2834E-0A78-4F99-AA72-3CE500403FA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84" y="758"/>
                <a:ext cx="96" cy="96"/>
              </a:xfrm>
              <a:prstGeom prst="rect">
                <a:avLst/>
              </a:prstGeom>
              <a:solidFill>
                <a:schemeClr val="hlink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300" name="Rectangle 36">
                <a:extLst>
                  <a:ext uri="{FF2B5EF4-FFF2-40B4-BE49-F238E27FC236}">
                    <a16:creationId xmlns:a16="http://schemas.microsoft.com/office/drawing/2014/main" id="{E8EA25CE-6CC4-4EC8-A6C4-4CDE2D4706E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28" y="758"/>
                <a:ext cx="96" cy="96"/>
              </a:xfrm>
              <a:prstGeom prst="rect">
                <a:avLst/>
              </a:prstGeom>
              <a:solidFill>
                <a:schemeClr val="hlink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301" name="Rectangle 37">
                <a:extLst>
                  <a:ext uri="{FF2B5EF4-FFF2-40B4-BE49-F238E27FC236}">
                    <a16:creationId xmlns:a16="http://schemas.microsoft.com/office/drawing/2014/main" id="{CA9551DC-126D-4F17-92C3-AB0BD3DCFC8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72" y="758"/>
                <a:ext cx="96" cy="96"/>
              </a:xfrm>
              <a:prstGeom prst="rect">
                <a:avLst/>
              </a:prstGeom>
              <a:solidFill>
                <a:schemeClr val="hlink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302" name="Rectangle 38">
                <a:extLst>
                  <a:ext uri="{FF2B5EF4-FFF2-40B4-BE49-F238E27FC236}">
                    <a16:creationId xmlns:a16="http://schemas.microsoft.com/office/drawing/2014/main" id="{FC3DAE28-7453-482A-ABF0-F051167044A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216" y="758"/>
                <a:ext cx="96" cy="96"/>
              </a:xfrm>
              <a:prstGeom prst="rect">
                <a:avLst/>
              </a:prstGeom>
              <a:solidFill>
                <a:schemeClr val="hlink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303" name="Rectangle 39">
                <a:extLst>
                  <a:ext uri="{FF2B5EF4-FFF2-40B4-BE49-F238E27FC236}">
                    <a16:creationId xmlns:a16="http://schemas.microsoft.com/office/drawing/2014/main" id="{F4CDFB00-3F3D-4C54-97CD-1AA7AAB59CC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216" y="1046"/>
                <a:ext cx="96" cy="96"/>
              </a:xfrm>
              <a:prstGeom prst="rect">
                <a:avLst/>
              </a:prstGeom>
              <a:solidFill>
                <a:schemeClr val="hlink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304" name="Rectangle 40">
                <a:extLst>
                  <a:ext uri="{FF2B5EF4-FFF2-40B4-BE49-F238E27FC236}">
                    <a16:creationId xmlns:a16="http://schemas.microsoft.com/office/drawing/2014/main" id="{319A58C5-6A14-4B6C-8DFF-D609F098A80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640" y="1190"/>
                <a:ext cx="96" cy="96"/>
              </a:xfrm>
              <a:prstGeom prst="rect">
                <a:avLst/>
              </a:prstGeom>
              <a:solidFill>
                <a:schemeClr val="hlink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305" name="Rectangle 41">
                <a:extLst>
                  <a:ext uri="{FF2B5EF4-FFF2-40B4-BE49-F238E27FC236}">
                    <a16:creationId xmlns:a16="http://schemas.microsoft.com/office/drawing/2014/main" id="{2F61EF4E-5DA3-457F-A2AA-65BEF9B3CB9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84" y="1190"/>
                <a:ext cx="96" cy="96"/>
              </a:xfrm>
              <a:prstGeom prst="rect">
                <a:avLst/>
              </a:prstGeom>
              <a:solidFill>
                <a:schemeClr val="hlink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306" name="Rectangle 42">
                <a:extLst>
                  <a:ext uri="{FF2B5EF4-FFF2-40B4-BE49-F238E27FC236}">
                    <a16:creationId xmlns:a16="http://schemas.microsoft.com/office/drawing/2014/main" id="{FA3CA631-5DA2-428E-B8D5-4F1AC3EBC4C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640" y="902"/>
                <a:ext cx="96" cy="96"/>
              </a:xfrm>
              <a:prstGeom prst="rect">
                <a:avLst/>
              </a:prstGeom>
              <a:solidFill>
                <a:schemeClr val="hlink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307" name="Rectangle 43">
                <a:extLst>
                  <a:ext uri="{FF2B5EF4-FFF2-40B4-BE49-F238E27FC236}">
                    <a16:creationId xmlns:a16="http://schemas.microsoft.com/office/drawing/2014/main" id="{5E4A9FB2-3C44-45B3-932E-80155CE7745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84" y="902"/>
                <a:ext cx="96" cy="96"/>
              </a:xfrm>
              <a:prstGeom prst="rect">
                <a:avLst/>
              </a:prstGeom>
              <a:solidFill>
                <a:schemeClr val="hlink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308" name="Rectangle 44">
                <a:extLst>
                  <a:ext uri="{FF2B5EF4-FFF2-40B4-BE49-F238E27FC236}">
                    <a16:creationId xmlns:a16="http://schemas.microsoft.com/office/drawing/2014/main" id="{4855B132-5C34-4562-A421-7ABDF5D3F1B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28" y="902"/>
                <a:ext cx="96" cy="96"/>
              </a:xfrm>
              <a:prstGeom prst="rect">
                <a:avLst/>
              </a:prstGeom>
              <a:solidFill>
                <a:schemeClr val="hlink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309" name="Rectangle 45">
                <a:extLst>
                  <a:ext uri="{FF2B5EF4-FFF2-40B4-BE49-F238E27FC236}">
                    <a16:creationId xmlns:a16="http://schemas.microsoft.com/office/drawing/2014/main" id="{A25B5B35-ECCF-4EAA-9DF5-320349BABD4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72" y="902"/>
                <a:ext cx="96" cy="96"/>
              </a:xfrm>
              <a:prstGeom prst="rect">
                <a:avLst/>
              </a:prstGeom>
              <a:solidFill>
                <a:schemeClr val="hlink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310" name="Rectangle 46">
                <a:extLst>
                  <a:ext uri="{FF2B5EF4-FFF2-40B4-BE49-F238E27FC236}">
                    <a16:creationId xmlns:a16="http://schemas.microsoft.com/office/drawing/2014/main" id="{F3E2A54A-54EC-490B-9245-AC2A2774DB4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216" y="902"/>
                <a:ext cx="96" cy="96"/>
              </a:xfrm>
              <a:prstGeom prst="rect">
                <a:avLst/>
              </a:prstGeom>
              <a:solidFill>
                <a:schemeClr val="hlink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311" name="Rectangle 47">
                <a:extLst>
                  <a:ext uri="{FF2B5EF4-FFF2-40B4-BE49-F238E27FC236}">
                    <a16:creationId xmlns:a16="http://schemas.microsoft.com/office/drawing/2014/main" id="{DD7F07C8-61C4-42AB-8823-EE4F0F21313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72" y="1046"/>
                <a:ext cx="96" cy="96"/>
              </a:xfrm>
              <a:prstGeom prst="rect">
                <a:avLst/>
              </a:prstGeom>
              <a:solidFill>
                <a:schemeClr val="hlink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312" name="Rectangle 48">
                <a:extLst>
                  <a:ext uri="{FF2B5EF4-FFF2-40B4-BE49-F238E27FC236}">
                    <a16:creationId xmlns:a16="http://schemas.microsoft.com/office/drawing/2014/main" id="{3EFBEDF2-33D4-4873-A5F3-49D413EB590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28" y="1190"/>
                <a:ext cx="96" cy="96"/>
              </a:xfrm>
              <a:prstGeom prst="rect">
                <a:avLst/>
              </a:prstGeom>
              <a:solidFill>
                <a:schemeClr val="hlink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313" name="Rectangle 49">
                <a:extLst>
                  <a:ext uri="{FF2B5EF4-FFF2-40B4-BE49-F238E27FC236}">
                    <a16:creationId xmlns:a16="http://schemas.microsoft.com/office/drawing/2014/main" id="{DA63C38D-DA46-427E-BAFD-C403F50B042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640" y="1046"/>
                <a:ext cx="96" cy="96"/>
              </a:xfrm>
              <a:prstGeom prst="rect">
                <a:avLst/>
              </a:prstGeom>
              <a:solidFill>
                <a:schemeClr val="hlink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314" name="Rectangle 50">
                <a:extLst>
                  <a:ext uri="{FF2B5EF4-FFF2-40B4-BE49-F238E27FC236}">
                    <a16:creationId xmlns:a16="http://schemas.microsoft.com/office/drawing/2014/main" id="{4E23F8D0-F0C2-4039-9A86-8E91BF6B794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84" y="1046"/>
                <a:ext cx="96" cy="96"/>
              </a:xfrm>
              <a:prstGeom prst="rect">
                <a:avLst/>
              </a:prstGeom>
              <a:solidFill>
                <a:schemeClr val="hlink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315" name="Rectangle 51">
                <a:extLst>
                  <a:ext uri="{FF2B5EF4-FFF2-40B4-BE49-F238E27FC236}">
                    <a16:creationId xmlns:a16="http://schemas.microsoft.com/office/drawing/2014/main" id="{6BCD703B-BED9-4E05-95F5-85B0FB09000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28" y="1046"/>
                <a:ext cx="96" cy="96"/>
              </a:xfrm>
              <a:prstGeom prst="rect">
                <a:avLst/>
              </a:prstGeom>
              <a:solidFill>
                <a:schemeClr val="hlink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316" name="Rectangle 52">
                <a:extLst>
                  <a:ext uri="{FF2B5EF4-FFF2-40B4-BE49-F238E27FC236}">
                    <a16:creationId xmlns:a16="http://schemas.microsoft.com/office/drawing/2014/main" id="{2A30FBD1-0EF9-4275-A08D-4FDC0C62F37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72" y="1334"/>
                <a:ext cx="96" cy="96"/>
              </a:xfrm>
              <a:prstGeom prst="rect">
                <a:avLst/>
              </a:prstGeom>
              <a:solidFill>
                <a:schemeClr val="hlink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317" name="Rectangle 53">
                <a:extLst>
                  <a:ext uri="{FF2B5EF4-FFF2-40B4-BE49-F238E27FC236}">
                    <a16:creationId xmlns:a16="http://schemas.microsoft.com/office/drawing/2014/main" id="{C2281A07-858B-42B6-AE55-67EB7C13470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28" y="1334"/>
                <a:ext cx="96" cy="96"/>
              </a:xfrm>
              <a:prstGeom prst="rect">
                <a:avLst/>
              </a:prstGeom>
              <a:solidFill>
                <a:schemeClr val="hlink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318" name="Rectangle 54">
                <a:extLst>
                  <a:ext uri="{FF2B5EF4-FFF2-40B4-BE49-F238E27FC236}">
                    <a16:creationId xmlns:a16="http://schemas.microsoft.com/office/drawing/2014/main" id="{E2696341-A873-40C7-8B0F-44DF7CA0908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84" y="1334"/>
                <a:ext cx="96" cy="96"/>
              </a:xfrm>
              <a:prstGeom prst="rect">
                <a:avLst/>
              </a:prstGeom>
              <a:solidFill>
                <a:schemeClr val="hlink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319" name="Rectangle 55">
                <a:extLst>
                  <a:ext uri="{FF2B5EF4-FFF2-40B4-BE49-F238E27FC236}">
                    <a16:creationId xmlns:a16="http://schemas.microsoft.com/office/drawing/2014/main" id="{D7C843DC-015D-4AD7-8CF3-B9392B140DA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640" y="1334"/>
                <a:ext cx="96" cy="96"/>
              </a:xfrm>
              <a:prstGeom prst="rect">
                <a:avLst/>
              </a:prstGeom>
              <a:solidFill>
                <a:schemeClr val="hlink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320" name="Rectangle 56">
                <a:extLst>
                  <a:ext uri="{FF2B5EF4-FFF2-40B4-BE49-F238E27FC236}">
                    <a16:creationId xmlns:a16="http://schemas.microsoft.com/office/drawing/2014/main" id="{8A67168D-4A6C-4336-B3AC-D4D231BA74F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72" y="1190"/>
                <a:ext cx="96" cy="96"/>
              </a:xfrm>
              <a:prstGeom prst="rect">
                <a:avLst/>
              </a:prstGeom>
              <a:solidFill>
                <a:schemeClr val="hlink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321" name="Rectangle 57">
                <a:extLst>
                  <a:ext uri="{FF2B5EF4-FFF2-40B4-BE49-F238E27FC236}">
                    <a16:creationId xmlns:a16="http://schemas.microsoft.com/office/drawing/2014/main" id="{0D567F97-73F2-478E-B406-6A78AA26E2C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216" y="1190"/>
                <a:ext cx="96" cy="96"/>
              </a:xfrm>
              <a:prstGeom prst="rect">
                <a:avLst/>
              </a:prstGeom>
              <a:solidFill>
                <a:schemeClr val="hlink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322" name="Rectangle 58">
                <a:extLst>
                  <a:ext uri="{FF2B5EF4-FFF2-40B4-BE49-F238E27FC236}">
                    <a16:creationId xmlns:a16="http://schemas.microsoft.com/office/drawing/2014/main" id="{B89DDD34-FA31-46F5-A2A2-9F6E219DF37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216" y="1334"/>
                <a:ext cx="96" cy="96"/>
              </a:xfrm>
              <a:prstGeom prst="rect">
                <a:avLst/>
              </a:prstGeom>
              <a:solidFill>
                <a:schemeClr val="hlink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1323" name="Line 59">
              <a:extLst>
                <a:ext uri="{FF2B5EF4-FFF2-40B4-BE49-F238E27FC236}">
                  <a16:creationId xmlns:a16="http://schemas.microsoft.com/office/drawing/2014/main" id="{6E35502E-28A1-48CA-B44A-B4DF032EEFE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96" y="3036"/>
              <a:ext cx="2336" cy="0"/>
            </a:xfrm>
            <a:prstGeom prst="line">
              <a:avLst/>
            </a:prstGeom>
            <a:noFill/>
            <a:ln w="57150">
              <a:solidFill>
                <a:srgbClr val="0000FF">
                  <a:alpha val="25000"/>
                </a:srgbClr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24" name="Line 60">
              <a:extLst>
                <a:ext uri="{FF2B5EF4-FFF2-40B4-BE49-F238E27FC236}">
                  <a16:creationId xmlns:a16="http://schemas.microsoft.com/office/drawing/2014/main" id="{FE1B1961-ADEC-4AB5-B9A9-5EF80F4FEE8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31" y="3036"/>
              <a:ext cx="2107" cy="220"/>
            </a:xfrm>
            <a:prstGeom prst="line">
              <a:avLst/>
            </a:prstGeom>
            <a:noFill/>
            <a:ln w="57150">
              <a:solidFill>
                <a:srgbClr val="0000FF">
                  <a:alpha val="25000"/>
                </a:srgbClr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25" name="Text Box 61">
              <a:extLst>
                <a:ext uri="{FF2B5EF4-FFF2-40B4-BE49-F238E27FC236}">
                  <a16:creationId xmlns:a16="http://schemas.microsoft.com/office/drawing/2014/main" id="{65A4B995-B2ED-44C0-A4F3-9B0F7F46C85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546" y="2757"/>
              <a:ext cx="410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sz="2000">
                  <a:latin typeface="Times" panose="02020603050405020304" pitchFamily="18" charset="0"/>
                </a:rPr>
                <a:t>PSD</a:t>
              </a:r>
            </a:p>
          </p:txBody>
        </p:sp>
        <p:sp>
          <p:nvSpPr>
            <p:cNvPr id="11326" name="Line 62">
              <a:extLst>
                <a:ext uri="{FF2B5EF4-FFF2-40B4-BE49-F238E27FC236}">
                  <a16:creationId xmlns:a16="http://schemas.microsoft.com/office/drawing/2014/main" id="{63A90D16-16D4-4785-B044-89D92CD0A246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40" y="3024"/>
              <a:ext cx="2258" cy="114"/>
            </a:xfrm>
            <a:prstGeom prst="line">
              <a:avLst/>
            </a:prstGeom>
            <a:noFill/>
            <a:ln w="57150">
              <a:solidFill>
                <a:srgbClr val="0066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27" name="Text Box 63">
              <a:extLst>
                <a:ext uri="{FF2B5EF4-FFF2-40B4-BE49-F238E27FC236}">
                  <a16:creationId xmlns:a16="http://schemas.microsoft.com/office/drawing/2014/main" id="{017C5C49-C5DF-405E-8EF3-9B3BFECB2A8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3" y="3417"/>
              <a:ext cx="956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sz="2000">
                  <a:effectLst>
                    <a:outerShdw blurRad="38100" dist="38100" dir="2700000" algn="tl">
                      <a:srgbClr val="FFFFFF"/>
                    </a:outerShdw>
                  </a:effectLst>
                  <a:latin typeface="Times" panose="02020603050405020304" pitchFamily="18" charset="0"/>
                </a:rPr>
                <a:t>SM polarizer</a:t>
              </a:r>
              <a:endParaRPr lang="en-US" altLang="en-US" sz="2800">
                <a:latin typeface="Times" panose="02020603050405020304" pitchFamily="18" charset="0"/>
              </a:endParaRPr>
            </a:p>
          </p:txBody>
        </p:sp>
        <p:sp>
          <p:nvSpPr>
            <p:cNvPr id="11328" name="AutoShape 64">
              <a:extLst>
                <a:ext uri="{FF2B5EF4-FFF2-40B4-BE49-F238E27FC236}">
                  <a16:creationId xmlns:a16="http://schemas.microsoft.com/office/drawing/2014/main" id="{1E829170-6C82-4620-B4F5-1027FF143B8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18" y="2640"/>
              <a:ext cx="328" cy="767"/>
            </a:xfrm>
            <a:prstGeom prst="cube">
              <a:avLst>
                <a:gd name="adj" fmla="val 80417"/>
              </a:avLst>
            </a:prstGeom>
            <a:solidFill>
              <a:srgbClr val="00FFFF"/>
            </a:solidFill>
            <a:ln w="19050">
              <a:solidFill>
                <a:srgbClr val="FF99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29" name="AutoShape 65">
              <a:extLst>
                <a:ext uri="{FF2B5EF4-FFF2-40B4-BE49-F238E27FC236}">
                  <a16:creationId xmlns:a16="http://schemas.microsoft.com/office/drawing/2014/main" id="{49D31E2C-4721-4AA8-BCE8-0DF2D09C6D7A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-192919">
              <a:off x="568" y="2831"/>
              <a:ext cx="946" cy="536"/>
            </a:xfrm>
            <a:prstGeom prst="cube">
              <a:avLst>
                <a:gd name="adj" fmla="val 5361"/>
              </a:avLst>
            </a:prstGeom>
            <a:solidFill>
              <a:srgbClr val="66FF33"/>
            </a:solidFill>
            <a:ln w="19050">
              <a:solidFill>
                <a:srgbClr val="FF99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30" name="Line 66">
              <a:extLst>
                <a:ext uri="{FF2B5EF4-FFF2-40B4-BE49-F238E27FC236}">
                  <a16:creationId xmlns:a16="http://schemas.microsoft.com/office/drawing/2014/main" id="{9ADDE0A4-E540-4388-A430-87BC610FAB4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27" y="3100"/>
              <a:ext cx="493" cy="38"/>
            </a:xfrm>
            <a:prstGeom prst="line">
              <a:avLst/>
            </a:prstGeom>
            <a:noFill/>
            <a:ln w="5715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31" name="Text Box 67">
              <a:extLst>
                <a:ext uri="{FF2B5EF4-FFF2-40B4-BE49-F238E27FC236}">
                  <a16:creationId xmlns:a16="http://schemas.microsoft.com/office/drawing/2014/main" id="{F7D86AF5-472A-44FA-B5DA-C9B19BC033F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95" y="3436"/>
              <a:ext cx="534" cy="4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sz="2000">
                  <a:latin typeface="Times" panose="02020603050405020304" pitchFamily="18" charset="0"/>
                </a:rPr>
                <a:t>Spin</a:t>
              </a:r>
            </a:p>
            <a:p>
              <a:r>
                <a:rPr lang="en-US" altLang="en-US" sz="2000">
                  <a:latin typeface="Times" panose="02020603050405020304" pitchFamily="18" charset="0"/>
                </a:rPr>
                <a:t>flipper</a:t>
              </a:r>
              <a:endParaRPr lang="en-US" altLang="en-US" sz="2000" b="1">
                <a:latin typeface="Times" panose="02020603050405020304" pitchFamily="18" charset="0"/>
              </a:endParaRPr>
            </a:p>
          </p:txBody>
        </p:sp>
        <p:sp>
          <p:nvSpPr>
            <p:cNvPr id="11332" name="Text Box 68">
              <a:extLst>
                <a:ext uri="{FF2B5EF4-FFF2-40B4-BE49-F238E27FC236}">
                  <a16:creationId xmlns:a16="http://schemas.microsoft.com/office/drawing/2014/main" id="{C77DB5AA-5687-475F-A4D3-A945442CD1A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129" y="3360"/>
              <a:ext cx="596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sz="2000">
                  <a:latin typeface="Times" panose="02020603050405020304" pitchFamily="18" charset="0"/>
                </a:rPr>
                <a:t>Sample</a:t>
              </a:r>
            </a:p>
          </p:txBody>
        </p:sp>
        <p:sp>
          <p:nvSpPr>
            <p:cNvPr id="11334" name="Line 70">
              <a:extLst>
                <a:ext uri="{FF2B5EF4-FFF2-40B4-BE49-F238E27FC236}">
                  <a16:creationId xmlns:a16="http://schemas.microsoft.com/office/drawing/2014/main" id="{462D9691-6B62-49A7-82FA-08B0180DB37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923" y="3062"/>
              <a:ext cx="165" cy="0"/>
            </a:xfrm>
            <a:prstGeom prst="line">
              <a:avLst/>
            </a:prstGeom>
            <a:noFill/>
            <a:ln w="5715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36" name="AutoShape 72">
              <a:extLst>
                <a:ext uri="{FF2B5EF4-FFF2-40B4-BE49-F238E27FC236}">
                  <a16:creationId xmlns:a16="http://schemas.microsoft.com/office/drawing/2014/main" id="{A9EA833D-DA8B-4DB9-AE7D-4C38BFC6B487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212057">
              <a:off x="3489" y="2727"/>
              <a:ext cx="1054" cy="748"/>
            </a:xfrm>
            <a:prstGeom prst="flowChartMagneticDrum">
              <a:avLst/>
            </a:prstGeom>
            <a:solidFill>
              <a:schemeClr val="folHlink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37" name="AutoShape 73">
              <a:extLst>
                <a:ext uri="{FF2B5EF4-FFF2-40B4-BE49-F238E27FC236}">
                  <a16:creationId xmlns:a16="http://schemas.microsoft.com/office/drawing/2014/main" id="{5CDD4D2D-2664-4EF3-BBE4-B772BC5A1B5A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212057">
              <a:off x="3779" y="2942"/>
              <a:ext cx="354" cy="311"/>
            </a:xfrm>
            <a:prstGeom prst="flowChartMagneticDrum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00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38" name="Oval 74">
              <a:extLst>
                <a:ext uri="{FF2B5EF4-FFF2-40B4-BE49-F238E27FC236}">
                  <a16:creationId xmlns:a16="http://schemas.microsoft.com/office/drawing/2014/main" id="{6F0ED740-79CE-4CDC-A6E1-976C81B255DD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212057">
              <a:off x="4290" y="2966"/>
              <a:ext cx="157" cy="31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39" name="AutoShape 75">
              <a:extLst>
                <a:ext uri="{FF2B5EF4-FFF2-40B4-BE49-F238E27FC236}">
                  <a16:creationId xmlns:a16="http://schemas.microsoft.com/office/drawing/2014/main" id="{AC17449D-1ADD-4191-BB91-1B35D71579F1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-307575">
              <a:off x="4546" y="2992"/>
              <a:ext cx="321" cy="440"/>
            </a:xfrm>
            <a:prstGeom prst="cube">
              <a:avLst>
                <a:gd name="adj" fmla="val 85255"/>
              </a:avLst>
            </a:prstGeom>
            <a:solidFill>
              <a:srgbClr val="66FF33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 altLang="en-US">
                <a:solidFill>
                  <a:schemeClr val="accent2"/>
                </a:solidFill>
                <a:latin typeface="Times" panose="02020603050405020304" pitchFamily="18" charset="0"/>
              </a:endParaRPr>
            </a:p>
          </p:txBody>
        </p:sp>
        <p:sp>
          <p:nvSpPr>
            <p:cNvPr id="11340" name="Line 76">
              <a:extLst>
                <a:ext uri="{FF2B5EF4-FFF2-40B4-BE49-F238E27FC236}">
                  <a16:creationId xmlns:a16="http://schemas.microsoft.com/office/drawing/2014/main" id="{169D9B19-6325-43D0-A679-1754E9940B0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409" y="3036"/>
              <a:ext cx="164" cy="0"/>
            </a:xfrm>
            <a:prstGeom prst="line">
              <a:avLst/>
            </a:prstGeom>
            <a:noFill/>
            <a:ln w="57150">
              <a:solidFill>
                <a:srgbClr val="0000FF">
                  <a:alpha val="25000"/>
                </a:srgbClr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41" name="Line 77">
              <a:extLst>
                <a:ext uri="{FF2B5EF4-FFF2-40B4-BE49-F238E27FC236}">
                  <a16:creationId xmlns:a16="http://schemas.microsoft.com/office/drawing/2014/main" id="{5783E09A-AE5C-4E84-9B93-4FEB1B89CEA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081" y="3036"/>
              <a:ext cx="164" cy="0"/>
            </a:xfrm>
            <a:prstGeom prst="line">
              <a:avLst/>
            </a:prstGeom>
            <a:noFill/>
            <a:ln w="5715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43" name="Line 79">
              <a:extLst>
                <a:ext uri="{FF2B5EF4-FFF2-40B4-BE49-F238E27FC236}">
                  <a16:creationId xmlns:a16="http://schemas.microsoft.com/office/drawing/2014/main" id="{2C1ED766-9C21-4B80-B5D6-C859544DF66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92" y="3036"/>
              <a:ext cx="963" cy="0"/>
            </a:xfrm>
            <a:prstGeom prst="line">
              <a:avLst/>
            </a:prstGeom>
            <a:noFill/>
            <a:ln w="57150">
              <a:solidFill>
                <a:srgbClr val="0000FF">
                  <a:alpha val="25000"/>
                </a:srgbClr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44" name="Line 80">
              <a:extLst>
                <a:ext uri="{FF2B5EF4-FFF2-40B4-BE49-F238E27FC236}">
                  <a16:creationId xmlns:a16="http://schemas.microsoft.com/office/drawing/2014/main" id="{4FCFDE3D-F4E2-452F-B3EF-344ECAF267C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92" y="3124"/>
              <a:ext cx="1054" cy="132"/>
            </a:xfrm>
            <a:prstGeom prst="line">
              <a:avLst/>
            </a:prstGeom>
            <a:noFill/>
            <a:ln w="57150">
              <a:solidFill>
                <a:srgbClr val="0000FF">
                  <a:alpha val="25000"/>
                </a:srgbClr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45" name="Line 81">
              <a:extLst>
                <a:ext uri="{FF2B5EF4-FFF2-40B4-BE49-F238E27FC236}">
                  <a16:creationId xmlns:a16="http://schemas.microsoft.com/office/drawing/2014/main" id="{5EAE1485-15F9-4FEA-88F8-2D38924F362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77" y="3036"/>
              <a:ext cx="2107" cy="88"/>
            </a:xfrm>
            <a:prstGeom prst="line">
              <a:avLst/>
            </a:prstGeom>
            <a:noFill/>
            <a:ln w="57150">
              <a:solidFill>
                <a:srgbClr val="0000FF">
                  <a:alpha val="25000"/>
                </a:srgbClr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46" name="Line 82">
              <a:extLst>
                <a:ext uri="{FF2B5EF4-FFF2-40B4-BE49-F238E27FC236}">
                  <a16:creationId xmlns:a16="http://schemas.microsoft.com/office/drawing/2014/main" id="{D8EA01A5-DA55-4F56-A578-FB5106B7A47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31" y="3036"/>
              <a:ext cx="2199" cy="44"/>
            </a:xfrm>
            <a:prstGeom prst="line">
              <a:avLst/>
            </a:prstGeom>
            <a:noFill/>
            <a:ln w="57150">
              <a:solidFill>
                <a:srgbClr val="0000FF">
                  <a:alpha val="25000"/>
                </a:srgbClr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47" name="Line 83">
              <a:extLst>
                <a:ext uri="{FF2B5EF4-FFF2-40B4-BE49-F238E27FC236}">
                  <a16:creationId xmlns:a16="http://schemas.microsoft.com/office/drawing/2014/main" id="{6DD5160F-A5F7-40ED-919D-436CBDF5B1C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31" y="3036"/>
              <a:ext cx="2107" cy="132"/>
            </a:xfrm>
            <a:prstGeom prst="line">
              <a:avLst/>
            </a:prstGeom>
            <a:noFill/>
            <a:ln w="57150">
              <a:solidFill>
                <a:srgbClr val="0000FF">
                  <a:alpha val="25000"/>
                </a:srgbClr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48" name="Text Box 84">
              <a:extLst>
                <a:ext uri="{FF2B5EF4-FFF2-40B4-BE49-F238E27FC236}">
                  <a16:creationId xmlns:a16="http://schemas.microsoft.com/office/drawing/2014/main" id="{538FBAF9-9624-46A7-BD2E-8C9E203C649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585" y="3206"/>
              <a:ext cx="634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sz="2000" b="1" baseline="30000">
                  <a:effectLst>
                    <a:outerShdw blurRad="38100" dist="38100" dir="2700000" algn="tl">
                      <a:srgbClr val="FFFFFF"/>
                    </a:outerShdw>
                  </a:effectLst>
                  <a:latin typeface="Times" panose="02020603050405020304" pitchFamily="18" charset="0"/>
                </a:rPr>
                <a:t>3</a:t>
              </a:r>
              <a:r>
                <a:rPr lang="en-US" altLang="en-US" sz="2000" b="1">
                  <a:effectLst>
                    <a:outerShdw blurRad="38100" dist="38100" dir="2700000" algn="tl">
                      <a:srgbClr val="FFFFFF"/>
                    </a:outerShdw>
                  </a:effectLst>
                  <a:latin typeface="Times" panose="02020603050405020304" pitchFamily="18" charset="0"/>
                </a:rPr>
                <a:t>He cell</a:t>
              </a:r>
              <a:endParaRPr lang="en-US" altLang="en-US" sz="2000">
                <a:latin typeface="Times" panose="02020603050405020304" pitchFamily="18" charset="0"/>
              </a:endParaRPr>
            </a:p>
          </p:txBody>
        </p:sp>
        <p:sp>
          <p:nvSpPr>
            <p:cNvPr id="11349" name="Text Box 85">
              <a:extLst>
                <a:ext uri="{FF2B5EF4-FFF2-40B4-BE49-F238E27FC236}">
                  <a16:creationId xmlns:a16="http://schemas.microsoft.com/office/drawing/2014/main" id="{9B9448BA-0DF6-4365-8100-1F8F02C8472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168" y="3504"/>
              <a:ext cx="1231" cy="4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sz="2000">
                  <a:latin typeface="Times" panose="02020603050405020304" pitchFamily="18" charset="0"/>
                </a:rPr>
                <a:t>Magnetically</a:t>
              </a:r>
            </a:p>
            <a:p>
              <a:r>
                <a:rPr lang="en-US" altLang="en-US" sz="2000">
                  <a:latin typeface="Times" panose="02020603050405020304" pitchFamily="18" charset="0"/>
                </a:rPr>
                <a:t>shielded solenoid</a:t>
              </a:r>
              <a:endParaRPr lang="en-US" altLang="en-US">
                <a:latin typeface="Times" panose="02020603050405020304" pitchFamily="18" charset="0"/>
              </a:endParaRPr>
            </a:p>
          </p:txBody>
        </p:sp>
        <p:sp>
          <p:nvSpPr>
            <p:cNvPr id="11350" name="Line 86">
              <a:extLst>
                <a:ext uri="{FF2B5EF4-FFF2-40B4-BE49-F238E27FC236}">
                  <a16:creationId xmlns:a16="http://schemas.microsoft.com/office/drawing/2014/main" id="{E7DD1233-0570-4CE1-AC79-98C751E4538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684" y="3256"/>
              <a:ext cx="275" cy="352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51" name="Line 87">
              <a:extLst>
                <a:ext uri="{FF2B5EF4-FFF2-40B4-BE49-F238E27FC236}">
                  <a16:creationId xmlns:a16="http://schemas.microsoft.com/office/drawing/2014/main" id="{056BFC30-C733-4427-9172-A690DAC0E78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776" y="3124"/>
              <a:ext cx="45" cy="308"/>
            </a:xfrm>
            <a:prstGeom prst="line">
              <a:avLst/>
            </a:prstGeom>
            <a:noFill/>
            <a:ln w="28575">
              <a:solidFill>
                <a:srgbClr val="FF33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52" name="Line 88">
              <a:extLst>
                <a:ext uri="{FF2B5EF4-FFF2-40B4-BE49-F238E27FC236}">
                  <a16:creationId xmlns:a16="http://schemas.microsoft.com/office/drawing/2014/main" id="{E697CBA0-733A-49DB-A4DE-3174B2B9CFD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776" y="3432"/>
              <a:ext cx="0" cy="44"/>
            </a:xfrm>
            <a:prstGeom prst="line">
              <a:avLst/>
            </a:prstGeom>
            <a:noFill/>
            <a:ln w="28575">
              <a:solidFill>
                <a:srgbClr val="FF33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53" name="Line 89">
              <a:extLst>
                <a:ext uri="{FF2B5EF4-FFF2-40B4-BE49-F238E27FC236}">
                  <a16:creationId xmlns:a16="http://schemas.microsoft.com/office/drawing/2014/main" id="{58BB3ED2-A5CD-4131-82B6-61C96F5E62B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867" y="3300"/>
              <a:ext cx="0" cy="44"/>
            </a:xfrm>
            <a:prstGeom prst="line">
              <a:avLst/>
            </a:prstGeom>
            <a:noFill/>
            <a:ln w="28575">
              <a:solidFill>
                <a:srgbClr val="FF33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54" name="Line 90">
              <a:extLst>
                <a:ext uri="{FF2B5EF4-FFF2-40B4-BE49-F238E27FC236}">
                  <a16:creationId xmlns:a16="http://schemas.microsoft.com/office/drawing/2014/main" id="{D13532CB-2F17-4DAA-AB7A-1595A08A170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730" y="3520"/>
              <a:ext cx="0" cy="44"/>
            </a:xfrm>
            <a:prstGeom prst="line">
              <a:avLst/>
            </a:prstGeom>
            <a:noFill/>
            <a:ln w="28575">
              <a:solidFill>
                <a:srgbClr val="FF33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55" name="Line 91">
              <a:extLst>
                <a:ext uri="{FF2B5EF4-FFF2-40B4-BE49-F238E27FC236}">
                  <a16:creationId xmlns:a16="http://schemas.microsoft.com/office/drawing/2014/main" id="{12068D98-C244-47C2-9A34-ECCFD80EA18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913" y="3256"/>
              <a:ext cx="0" cy="44"/>
            </a:xfrm>
            <a:prstGeom prst="line">
              <a:avLst/>
            </a:prstGeom>
            <a:noFill/>
            <a:ln w="28575">
              <a:solidFill>
                <a:srgbClr val="FF33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1356" name="Group 92">
              <a:extLst>
                <a:ext uri="{FF2B5EF4-FFF2-40B4-BE49-F238E27FC236}">
                  <a16:creationId xmlns:a16="http://schemas.microsoft.com/office/drawing/2014/main" id="{C8836D5C-1627-4C24-9DCE-003261A20713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84" y="2920"/>
              <a:ext cx="87" cy="359"/>
              <a:chOff x="288" y="2496"/>
              <a:chExt cx="96" cy="432"/>
            </a:xfrm>
          </p:grpSpPr>
          <p:sp>
            <p:nvSpPr>
              <p:cNvPr id="11357" name="Line 93">
                <a:extLst>
                  <a:ext uri="{FF2B5EF4-FFF2-40B4-BE49-F238E27FC236}">
                    <a16:creationId xmlns:a16="http://schemas.microsoft.com/office/drawing/2014/main" id="{C0BC658B-D7AD-4161-A785-4A9787F20A3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336" y="2496"/>
                <a:ext cx="0" cy="432"/>
              </a:xfrm>
              <a:prstGeom prst="line">
                <a:avLst/>
              </a:prstGeom>
              <a:noFill/>
              <a:ln w="57150">
                <a:solidFill>
                  <a:srgbClr val="FF3300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358" name="Oval 94">
                <a:extLst>
                  <a:ext uri="{FF2B5EF4-FFF2-40B4-BE49-F238E27FC236}">
                    <a16:creationId xmlns:a16="http://schemas.microsoft.com/office/drawing/2014/main" id="{47AB7C74-B0DB-4E12-986E-751504573B5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8" y="2688"/>
                <a:ext cx="96" cy="96"/>
              </a:xfrm>
              <a:prstGeom prst="ellipse">
                <a:avLst/>
              </a:prstGeom>
              <a:solidFill>
                <a:srgbClr val="CC6600"/>
              </a:solidFill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1359" name="Group 95">
              <a:extLst>
                <a:ext uri="{FF2B5EF4-FFF2-40B4-BE49-F238E27FC236}">
                  <a16:creationId xmlns:a16="http://schemas.microsoft.com/office/drawing/2014/main" id="{528F4472-2425-4876-9C7A-A42485318DE8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14" y="2960"/>
              <a:ext cx="87" cy="359"/>
              <a:chOff x="192" y="2304"/>
              <a:chExt cx="96" cy="432"/>
            </a:xfrm>
          </p:grpSpPr>
          <p:sp>
            <p:nvSpPr>
              <p:cNvPr id="11360" name="Line 96">
                <a:extLst>
                  <a:ext uri="{FF2B5EF4-FFF2-40B4-BE49-F238E27FC236}">
                    <a16:creationId xmlns:a16="http://schemas.microsoft.com/office/drawing/2014/main" id="{C7BC806A-FC26-42CB-B00C-98744FB50F4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40" y="2304"/>
                <a:ext cx="0" cy="432"/>
              </a:xfrm>
              <a:prstGeom prst="line">
                <a:avLst/>
              </a:prstGeom>
              <a:noFill/>
              <a:ln w="57150">
                <a:solidFill>
                  <a:srgbClr val="FF3300"/>
                </a:solidFill>
                <a:round/>
                <a:headEnd type="triangle" w="med" len="med"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361" name="Oval 97">
                <a:extLst>
                  <a:ext uri="{FF2B5EF4-FFF2-40B4-BE49-F238E27FC236}">
                    <a16:creationId xmlns:a16="http://schemas.microsoft.com/office/drawing/2014/main" id="{4B3CBA81-966E-49A1-820B-224F34EAE47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92" y="2448"/>
                <a:ext cx="96" cy="96"/>
              </a:xfrm>
              <a:prstGeom prst="ellipse">
                <a:avLst/>
              </a:prstGeom>
              <a:solidFill>
                <a:srgbClr val="CC6600"/>
              </a:solidFill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1362" name="Group 98">
              <a:extLst>
                <a:ext uri="{FF2B5EF4-FFF2-40B4-BE49-F238E27FC236}">
                  <a16:creationId xmlns:a16="http://schemas.microsoft.com/office/drawing/2014/main" id="{2BFE6F5A-7C5F-4E76-9CBC-532E892E55D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111" y="2880"/>
              <a:ext cx="87" cy="359"/>
              <a:chOff x="192" y="2304"/>
              <a:chExt cx="96" cy="432"/>
            </a:xfrm>
          </p:grpSpPr>
          <p:sp>
            <p:nvSpPr>
              <p:cNvPr id="11363" name="Line 99">
                <a:extLst>
                  <a:ext uri="{FF2B5EF4-FFF2-40B4-BE49-F238E27FC236}">
                    <a16:creationId xmlns:a16="http://schemas.microsoft.com/office/drawing/2014/main" id="{54CF990C-09D5-449C-A9E8-4D398C0172D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40" y="2304"/>
                <a:ext cx="0" cy="432"/>
              </a:xfrm>
              <a:prstGeom prst="line">
                <a:avLst/>
              </a:prstGeom>
              <a:noFill/>
              <a:ln w="57150">
                <a:solidFill>
                  <a:srgbClr val="FF3300"/>
                </a:solidFill>
                <a:round/>
                <a:headEnd type="triangle" w="med" len="med"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364" name="Oval 100">
                <a:extLst>
                  <a:ext uri="{FF2B5EF4-FFF2-40B4-BE49-F238E27FC236}">
                    <a16:creationId xmlns:a16="http://schemas.microsoft.com/office/drawing/2014/main" id="{D5846C49-7B29-4952-805D-7F1A42892BF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92" y="2448"/>
                <a:ext cx="96" cy="96"/>
              </a:xfrm>
              <a:prstGeom prst="ellipse">
                <a:avLst/>
              </a:prstGeom>
              <a:solidFill>
                <a:srgbClr val="CC6600"/>
              </a:solidFill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1365" name="Group 101">
              <a:extLst>
                <a:ext uri="{FF2B5EF4-FFF2-40B4-BE49-F238E27FC236}">
                  <a16:creationId xmlns:a16="http://schemas.microsoft.com/office/drawing/2014/main" id="{D1A016AB-B284-4DFC-AA14-1BAA1A9F84D2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807" y="2880"/>
              <a:ext cx="87" cy="359"/>
              <a:chOff x="192" y="2304"/>
              <a:chExt cx="96" cy="432"/>
            </a:xfrm>
          </p:grpSpPr>
          <p:sp>
            <p:nvSpPr>
              <p:cNvPr id="11366" name="Line 102">
                <a:extLst>
                  <a:ext uri="{FF2B5EF4-FFF2-40B4-BE49-F238E27FC236}">
                    <a16:creationId xmlns:a16="http://schemas.microsoft.com/office/drawing/2014/main" id="{ABEFBCB1-DE57-413E-AD93-46761A1FE55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40" y="2304"/>
                <a:ext cx="0" cy="432"/>
              </a:xfrm>
              <a:prstGeom prst="line">
                <a:avLst/>
              </a:prstGeom>
              <a:noFill/>
              <a:ln w="57150">
                <a:solidFill>
                  <a:srgbClr val="FF3300"/>
                </a:solidFill>
                <a:round/>
                <a:headEnd type="triangle" w="med" len="med"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367" name="Oval 103">
                <a:extLst>
                  <a:ext uri="{FF2B5EF4-FFF2-40B4-BE49-F238E27FC236}">
                    <a16:creationId xmlns:a16="http://schemas.microsoft.com/office/drawing/2014/main" id="{BC005B03-C214-40A5-97A4-03C37F155BC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92" y="2448"/>
                <a:ext cx="96" cy="96"/>
              </a:xfrm>
              <a:prstGeom prst="ellipse">
                <a:avLst/>
              </a:prstGeom>
              <a:solidFill>
                <a:srgbClr val="CC6600"/>
              </a:solidFill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1371" name="Group 107">
              <a:extLst>
                <a:ext uri="{FF2B5EF4-FFF2-40B4-BE49-F238E27FC236}">
                  <a16:creationId xmlns:a16="http://schemas.microsoft.com/office/drawing/2014/main" id="{236926FC-D455-485A-B44D-19AE3225029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545" y="2880"/>
              <a:ext cx="87" cy="359"/>
              <a:chOff x="288" y="2496"/>
              <a:chExt cx="96" cy="432"/>
            </a:xfrm>
          </p:grpSpPr>
          <p:sp>
            <p:nvSpPr>
              <p:cNvPr id="11372" name="Line 108">
                <a:extLst>
                  <a:ext uri="{FF2B5EF4-FFF2-40B4-BE49-F238E27FC236}">
                    <a16:creationId xmlns:a16="http://schemas.microsoft.com/office/drawing/2014/main" id="{E5BB8806-F518-464B-941D-96BA87C9CDD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336" y="2496"/>
                <a:ext cx="0" cy="432"/>
              </a:xfrm>
              <a:prstGeom prst="line">
                <a:avLst/>
              </a:prstGeom>
              <a:noFill/>
              <a:ln w="57150">
                <a:solidFill>
                  <a:srgbClr val="FF3300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373" name="Oval 109">
                <a:extLst>
                  <a:ext uri="{FF2B5EF4-FFF2-40B4-BE49-F238E27FC236}">
                    <a16:creationId xmlns:a16="http://schemas.microsoft.com/office/drawing/2014/main" id="{0C7F5049-8583-4F34-8AD1-68640325163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8" y="2688"/>
                <a:ext cx="96" cy="96"/>
              </a:xfrm>
              <a:prstGeom prst="ellipse">
                <a:avLst/>
              </a:prstGeom>
              <a:solidFill>
                <a:srgbClr val="CC6600"/>
              </a:solidFill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1374" name="Group 110">
              <a:extLst>
                <a:ext uri="{FF2B5EF4-FFF2-40B4-BE49-F238E27FC236}">
                  <a16:creationId xmlns:a16="http://schemas.microsoft.com/office/drawing/2014/main" id="{707C0D8C-AA7D-4AB0-BE37-AEEB376325A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980" y="2840"/>
              <a:ext cx="87" cy="359"/>
              <a:chOff x="288" y="2496"/>
              <a:chExt cx="96" cy="432"/>
            </a:xfrm>
          </p:grpSpPr>
          <p:sp>
            <p:nvSpPr>
              <p:cNvPr id="11375" name="Line 111">
                <a:extLst>
                  <a:ext uri="{FF2B5EF4-FFF2-40B4-BE49-F238E27FC236}">
                    <a16:creationId xmlns:a16="http://schemas.microsoft.com/office/drawing/2014/main" id="{78FBEC2B-2A0D-428B-8F4B-BE05142CCF3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336" y="2496"/>
                <a:ext cx="0" cy="432"/>
              </a:xfrm>
              <a:prstGeom prst="line">
                <a:avLst/>
              </a:prstGeom>
              <a:noFill/>
              <a:ln w="57150">
                <a:solidFill>
                  <a:srgbClr val="FF3300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376" name="Oval 112">
                <a:extLst>
                  <a:ext uri="{FF2B5EF4-FFF2-40B4-BE49-F238E27FC236}">
                    <a16:creationId xmlns:a16="http://schemas.microsoft.com/office/drawing/2014/main" id="{D782C7FD-DAC3-4B99-BABC-1B91C23B81B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8" y="2688"/>
                <a:ext cx="96" cy="96"/>
              </a:xfrm>
              <a:prstGeom prst="ellipse">
                <a:avLst/>
              </a:prstGeom>
              <a:solidFill>
                <a:srgbClr val="CC6600"/>
              </a:solidFill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1377" name="Group 113">
              <a:extLst>
                <a:ext uri="{FF2B5EF4-FFF2-40B4-BE49-F238E27FC236}">
                  <a16:creationId xmlns:a16="http://schemas.microsoft.com/office/drawing/2014/main" id="{53448A55-17E7-43A9-B727-2D88835163E2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720" y="2840"/>
              <a:ext cx="87" cy="359"/>
              <a:chOff x="288" y="2496"/>
              <a:chExt cx="96" cy="432"/>
            </a:xfrm>
          </p:grpSpPr>
          <p:sp>
            <p:nvSpPr>
              <p:cNvPr id="11378" name="Line 114">
                <a:extLst>
                  <a:ext uri="{FF2B5EF4-FFF2-40B4-BE49-F238E27FC236}">
                    <a16:creationId xmlns:a16="http://schemas.microsoft.com/office/drawing/2014/main" id="{C62052B1-4E41-4EB6-AD9E-CFAD9399C3D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336" y="2496"/>
                <a:ext cx="0" cy="432"/>
              </a:xfrm>
              <a:prstGeom prst="line">
                <a:avLst/>
              </a:prstGeom>
              <a:noFill/>
              <a:ln w="57150">
                <a:solidFill>
                  <a:srgbClr val="FF3300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379" name="Oval 115">
                <a:extLst>
                  <a:ext uri="{FF2B5EF4-FFF2-40B4-BE49-F238E27FC236}">
                    <a16:creationId xmlns:a16="http://schemas.microsoft.com/office/drawing/2014/main" id="{48832D6E-CFFA-4E98-B6F7-BB2862C143E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8" y="2688"/>
                <a:ext cx="96" cy="96"/>
              </a:xfrm>
              <a:prstGeom prst="ellipse">
                <a:avLst/>
              </a:prstGeom>
              <a:solidFill>
                <a:srgbClr val="CC6600"/>
              </a:solidFill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1380" name="Group 116">
              <a:extLst>
                <a:ext uri="{FF2B5EF4-FFF2-40B4-BE49-F238E27FC236}">
                  <a16:creationId xmlns:a16="http://schemas.microsoft.com/office/drawing/2014/main" id="{49BF62E5-9574-448B-9D33-E10A1B5C88F6}"/>
                </a:ext>
              </a:extLst>
            </p:cNvPr>
            <p:cNvGrpSpPr>
              <a:grpSpLocks/>
            </p:cNvGrpSpPr>
            <p:nvPr/>
          </p:nvGrpSpPr>
          <p:grpSpPr bwMode="auto">
            <a:xfrm rot="5440377">
              <a:off x="3256" y="2888"/>
              <a:ext cx="87" cy="359"/>
              <a:chOff x="288" y="2496"/>
              <a:chExt cx="96" cy="432"/>
            </a:xfrm>
          </p:grpSpPr>
          <p:sp>
            <p:nvSpPr>
              <p:cNvPr id="11381" name="Line 117">
                <a:extLst>
                  <a:ext uri="{FF2B5EF4-FFF2-40B4-BE49-F238E27FC236}">
                    <a16:creationId xmlns:a16="http://schemas.microsoft.com/office/drawing/2014/main" id="{E4F792FC-6350-401E-BBAA-CCA794CFD93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336" y="2496"/>
                <a:ext cx="0" cy="432"/>
              </a:xfrm>
              <a:prstGeom prst="line">
                <a:avLst/>
              </a:prstGeom>
              <a:noFill/>
              <a:ln w="57150">
                <a:solidFill>
                  <a:srgbClr val="FF3300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382" name="Oval 118">
                <a:extLst>
                  <a:ext uri="{FF2B5EF4-FFF2-40B4-BE49-F238E27FC236}">
                    <a16:creationId xmlns:a16="http://schemas.microsoft.com/office/drawing/2014/main" id="{8FCC142F-1952-480D-B05E-34AB6512700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8" y="2688"/>
                <a:ext cx="96" cy="96"/>
              </a:xfrm>
              <a:prstGeom prst="ellipse">
                <a:avLst/>
              </a:prstGeom>
              <a:solidFill>
                <a:srgbClr val="CC6600"/>
              </a:solidFill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1390" name="Group 126">
              <a:extLst>
                <a:ext uri="{FF2B5EF4-FFF2-40B4-BE49-F238E27FC236}">
                  <a16:creationId xmlns:a16="http://schemas.microsoft.com/office/drawing/2014/main" id="{80CF7D44-29F2-4C03-B56E-9A2070461AC4}"/>
                </a:ext>
              </a:extLst>
            </p:cNvPr>
            <p:cNvGrpSpPr>
              <a:grpSpLocks/>
            </p:cNvGrpSpPr>
            <p:nvPr/>
          </p:nvGrpSpPr>
          <p:grpSpPr bwMode="auto">
            <a:xfrm rot="2866850">
              <a:off x="3016" y="2840"/>
              <a:ext cx="87" cy="359"/>
              <a:chOff x="288" y="2496"/>
              <a:chExt cx="96" cy="432"/>
            </a:xfrm>
          </p:grpSpPr>
          <p:sp>
            <p:nvSpPr>
              <p:cNvPr id="11391" name="Line 127">
                <a:extLst>
                  <a:ext uri="{FF2B5EF4-FFF2-40B4-BE49-F238E27FC236}">
                    <a16:creationId xmlns:a16="http://schemas.microsoft.com/office/drawing/2014/main" id="{61BCAD4B-9C1E-4B6C-B20D-BBAE330611F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336" y="2496"/>
                <a:ext cx="0" cy="432"/>
              </a:xfrm>
              <a:prstGeom prst="line">
                <a:avLst/>
              </a:prstGeom>
              <a:noFill/>
              <a:ln w="57150">
                <a:solidFill>
                  <a:srgbClr val="FF3300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392" name="Oval 128">
                <a:extLst>
                  <a:ext uri="{FF2B5EF4-FFF2-40B4-BE49-F238E27FC236}">
                    <a16:creationId xmlns:a16="http://schemas.microsoft.com/office/drawing/2014/main" id="{E43C5A78-5D78-4285-9F4D-489470DD8A3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8" y="2688"/>
                <a:ext cx="96" cy="96"/>
              </a:xfrm>
              <a:prstGeom prst="ellipse">
                <a:avLst/>
              </a:prstGeom>
              <a:solidFill>
                <a:srgbClr val="CC6600"/>
              </a:solidFill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pic>
        <p:nvPicPr>
          <p:cNvPr id="11396" name="Picture 132" descr="Picture1">
            <a:extLst>
              <a:ext uri="{FF2B5EF4-FFF2-40B4-BE49-F238E27FC236}">
                <a16:creationId xmlns:a16="http://schemas.microsoft.com/office/drawing/2014/main" id="{11A153EF-E497-490C-9715-ED1693E5C7A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990600"/>
            <a:ext cx="5108575" cy="2819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spd="med">
    <p:circle/>
  </p:transition>
</p:sld>
</file>

<file path=ppt/theme/theme1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 Presentation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ＭＳ Ｐゴシック" panose="020B0600070205080204" pitchFamily="34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ＭＳ Ｐゴシック" panose="020B0600070205080204" pitchFamily="34" charset="-128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265</TotalTime>
  <Words>104</Words>
  <Application>Microsoft Office PowerPoint</Application>
  <PresentationFormat>On-screen Show (4:3)</PresentationFormat>
  <Paragraphs>21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ＭＳ Ｐゴシック</vt:lpstr>
      <vt:lpstr>Times New Roman</vt:lpstr>
      <vt:lpstr>Times</vt:lpstr>
      <vt:lpstr>Blank Presentation</vt:lpstr>
      <vt:lpstr>3He NSF polarization analysis for diffuse reflectometry</vt:lpstr>
    </vt:vector>
  </TitlesOfParts>
  <Company>Ivelisse Cabrera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Ivelisse Cabrera</dc:creator>
  <cp:lastModifiedBy>Watson, Shannon (Fed)</cp:lastModifiedBy>
  <cp:revision>23</cp:revision>
  <dcterms:created xsi:type="dcterms:W3CDTF">2010-01-16T17:05:50Z</dcterms:created>
  <dcterms:modified xsi:type="dcterms:W3CDTF">2018-05-11T21:12:45Z</dcterms:modified>
</cp:coreProperties>
</file>