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0C3"/>
    <a:srgbClr val="DAE0A7"/>
    <a:srgbClr val="D9CDE0"/>
    <a:srgbClr val="E0D7C8"/>
    <a:srgbClr val="F6F6F6"/>
    <a:srgbClr val="E9EAEE"/>
    <a:srgbClr val="E8E9ED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0929"/>
  </p:normalViewPr>
  <p:slideViewPr>
    <p:cSldViewPr>
      <p:cViewPr varScale="1">
        <p:scale>
          <a:sx n="102" d="100"/>
          <a:sy n="102" d="100"/>
        </p:scale>
        <p:origin x="9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2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40B4F4-134E-4144-B1B9-FEBFA9101D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3D6888-53D6-47E7-900D-CAC6C245B1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2C58C13-409E-413F-894E-D969A42D4D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00C3825-FAB2-4C7A-83C8-0D6650B6FB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F0A9E8-DE4E-4147-9EB3-6D8AFD09B2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FFCC5A-188E-45DB-B447-BA361797B5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D88033-76F4-4989-BF80-F99656DD53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BBB5898-FD80-4F3F-83AD-23F2D66EBB5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55C41B5-D748-442D-87B5-19F5BA4AC8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EDDB7CD-B304-42FF-B4E5-95F19E2BF7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677F9B9-6513-4421-83FD-7C39B3A82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0663E9-DE94-4482-A4CB-47DBC8EFA7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A6EDCD-8735-40E1-AB71-8B596E7F9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CFF5C-8059-4D4C-B81E-88EC5DF828D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A7341C0-F4AC-4601-AE7F-073522784B04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E37DC15-FB4D-4AE6-8E55-2C597A9779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3AC2-CC13-4ECE-904F-3A27B7C19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F426F-616C-437A-9767-6B534111A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701F-F6D0-4030-B8FF-95F0B9E0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2F5FF-F059-46CA-987C-BEECCDE5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A9E08-0E80-4FD9-8D55-56FB3580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97452-5255-446B-88E1-AF6CBFB26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5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7357-6A1D-4210-A422-48C30643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7B7BB-9501-44EA-A6D6-1A4457595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1B9E1-D354-47FB-8948-1800D30C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A57A-C506-4674-BDE2-A2D7B24A2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8852-5F22-46D0-A808-0CA2075E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13326-FA78-4FE9-9D95-6BE2A2A5D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65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AD3A4-18AC-4ABE-87D3-D354422F0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6620-ED2B-49DA-B59E-0F5247563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63BA3-77A1-4A77-AEAC-1DB65B52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520C3-AF8F-4E44-9A05-874EACD1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FACF1-C05A-429A-BCA1-B951D321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93F4-2074-4CA0-9ADD-32D2D202F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4C69-3139-4C0D-8569-A27F1CDE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A39AE-B09C-40E7-9A14-CC53EC383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ADEE1-DECD-4D12-9DDE-211635DC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5E4D9-1FBC-4FF8-8F3F-AE1B134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34809-F0E9-4E06-B4E4-B1A26012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2EA8-F032-490F-B2AF-FC92D7ED0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26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6155-19FA-46F2-BE2F-A2CF27BD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B7BE8-DF4D-4697-A5D9-ADCCE029B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7EDDB-02BD-4D90-83F1-CB748DDF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1A40C-CBFB-4EDB-A27A-349B67D7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CFA3E-8A5E-46B4-8E73-78B0E115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AFE91-3AF3-49C9-8631-C37B70132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3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1F3C0-9E61-4FC2-9E88-5EC8205A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FCBD7-1334-4E7E-AFD6-D9EE90CCA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1BB53-F7DF-40DB-A3B7-E885E6F8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02649-E7F4-446B-968E-6B9996EE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39853-FD74-4D3B-82E7-F64EBB26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C5E38-7F50-4193-8FD8-8EB505D4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1E83-EB03-4A32-900F-D253BCAD5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3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D890-FA01-4AEC-928C-FB89D8C9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D003-2EB4-4E88-BE58-A2C590000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32275-0C07-4123-BB6C-7F38B6F1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F1C43-E692-4AFB-B779-8D301DF6A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03BC8-7ADA-463C-95D6-12FBBD5AC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7CB37-DE94-402E-9D4D-C8427BE5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F393C-CFBD-4CB6-9297-84A47076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923AA-855B-4EE2-9B7E-524FA6DA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DD29-5368-4911-AD32-DBD010433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60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4ABC-D794-432A-8244-8D6730B8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D43E8-666E-4310-805A-EE458373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08FBA-FFFA-45B9-B9C9-8F0360C0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241D9-F518-4DAC-BEE1-D1B03823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CC836-6967-4837-96B5-D500A809B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4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37C2D-A791-4903-8E72-992598EE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B169AB-94A4-444A-806E-43563244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DF094-E665-48F5-AD12-4B4CAE3C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F6B56-61D0-4C61-9199-3C407F7D5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808C-9F17-4BF4-BE76-6F2C8CC5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48D5-FF61-475E-8382-6B7325463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E15CC-2656-49A8-8ED0-2AF3CF080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407D0-8160-470E-B1AD-DF26BFB7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E3F78-BA4C-4B45-86F6-8818D31D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67B9B-0240-4F31-910E-6C04CD2F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FF0FD-BFFE-4004-8C0E-FAC5C7963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7001-AE71-4DFA-8907-E5F9A371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58CA8-AD2A-4B88-84BF-67B8017FF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85D0-9E9D-4DBC-A55F-B722D77E6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61512-EF20-4F26-A40C-9F50C6B3E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5228F-C95C-4FA8-8581-D7B78ED3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6B929-80D5-4ED3-8228-89B899B7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76C9D-1D8E-47F6-96C4-A64B560F0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8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929AEA-BA0B-4FAB-B402-C4448690A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00797A-0EEC-4C81-9B31-356A00DD3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AF40FB-76B3-42D1-B274-5D7520B68A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2C3E1C-F2F2-44AB-B9FC-303E800936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29FC96-23FF-422D-A49A-D0D6B7512A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5E5131-FB8D-4E17-9FD3-C65A1A775C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24B708D-53B1-4880-B10E-7565F48D2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88950"/>
          </a:xfrm>
          <a:ln/>
        </p:spPr>
        <p:txBody>
          <a:bodyPr/>
          <a:lstStyle/>
          <a:p>
            <a:r>
              <a:rPr lang="en-US" altLang="en-US" sz="3000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en-US" sz="3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He </a:t>
            </a:r>
            <a:r>
              <a:rPr lang="en-US" altLang="en-US" sz="3000" b="1" i="1">
                <a:solidFill>
                  <a:srgbClr val="0000FF"/>
                </a:solidFill>
                <a:latin typeface="Times New Roman" panose="02020603050405020304" pitchFamily="18" charset="0"/>
              </a:rPr>
              <a:t>NSF</a:t>
            </a:r>
            <a:r>
              <a:rPr lang="en-US" altLang="en-US" sz="3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polarization analysis for diffuse reflectometry</a:t>
            </a:r>
            <a:endParaRPr lang="en-US" altLang="en-US" sz="3200" b="1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CAFFB12E-DA00-43D8-882F-41D4BFBB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248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W.C. Chen </a:t>
            </a:r>
            <a:r>
              <a:rPr lang="en-US" altLang="en-US" sz="1200" i="1">
                <a:latin typeface="Times New Roman" panose="02020603050405020304" pitchFamily="18" charset="0"/>
              </a:rPr>
              <a:t>et al</a:t>
            </a:r>
            <a:r>
              <a:rPr lang="en-US" altLang="en-US" sz="1200">
                <a:latin typeface="Times New Roman" panose="02020603050405020304" pitchFamily="18" charset="0"/>
              </a:rPr>
              <a:t>, Rev. Sci. Instrum </a:t>
            </a:r>
            <a:r>
              <a:rPr lang="en-US" altLang="en-US" sz="1200" b="1">
                <a:latin typeface="Times New Roman" panose="02020603050405020304" pitchFamily="18" charset="0"/>
              </a:rPr>
              <a:t>75,</a:t>
            </a:r>
            <a:r>
              <a:rPr lang="en-US" altLang="en-US" sz="1200">
                <a:latin typeface="Times New Roman" panose="02020603050405020304" pitchFamily="18" charset="0"/>
              </a:rPr>
              <a:t> 3256 (2004)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http://www.ncnr.nist.gov/equipment/he3nsf/index.html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6D3BA26E-1521-4239-8199-E5B148DC8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09600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 baseline="30000">
                <a:latin typeface="Times New Roman" panose="02020603050405020304" pitchFamily="18" charset="0"/>
              </a:rPr>
              <a:t>3</a:t>
            </a:r>
            <a:r>
              <a:rPr lang="en-US" altLang="en-US" b="1">
                <a:latin typeface="Times New Roman" panose="02020603050405020304" pitchFamily="18" charset="0"/>
              </a:rPr>
              <a:t>He neutron spin filter</a:t>
            </a:r>
            <a:endParaRPr lang="en-US" altLang="en-US" baseline="30000"/>
          </a:p>
        </p:txBody>
      </p:sp>
      <p:sp>
        <p:nvSpPr>
          <p:cNvPr id="11288" name="Text Box 24">
            <a:extLst>
              <a:ext uri="{FF2B5EF4-FFF2-40B4-BE49-F238E27FC236}">
                <a16:creationId xmlns:a16="http://schemas.microsoft.com/office/drawing/2014/main" id="{58A8CFB9-90E2-437B-9AFF-A9B2F5293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990600"/>
            <a:ext cx="34290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Four cross sections measured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No Q range blockage 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>
                <a:latin typeface="Times" panose="02020603050405020304" pitchFamily="18" charset="0"/>
              </a:rPr>
              <a:t>3</a:t>
            </a:r>
            <a:r>
              <a:rPr lang="en-US" altLang="en-US" sz="1800">
                <a:latin typeface="Times" panose="02020603050405020304" pitchFamily="18" charset="0"/>
              </a:rPr>
              <a:t>He neutron transmission 45% (for desired spin state)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Initial flipping ratio of 70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Supermirror efficiency above 0.98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Nearly perfect flipper efficiency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>
                <a:latin typeface="Times" panose="02020603050405020304" pitchFamily="18" charset="0"/>
              </a:rPr>
              <a:t>3</a:t>
            </a:r>
            <a:r>
              <a:rPr lang="en-US" altLang="en-US" sz="1800">
                <a:latin typeface="Times" panose="02020603050405020304" pitchFamily="18" charset="0"/>
              </a:rPr>
              <a:t>He NMR based neutron spin flipping capability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>
                <a:latin typeface="Times" panose="02020603050405020304" pitchFamily="18" charset="0"/>
              </a:rPr>
              <a:t>Sample field up to 0.7 T</a:t>
            </a:r>
          </a:p>
        </p:txBody>
      </p:sp>
      <p:grpSp>
        <p:nvGrpSpPr>
          <p:cNvPr id="11394" name="Group 130">
            <a:extLst>
              <a:ext uri="{FF2B5EF4-FFF2-40B4-BE49-F238E27FC236}">
                <a16:creationId xmlns:a16="http://schemas.microsoft.com/office/drawing/2014/main" id="{39FF56FD-ABA0-4FA3-A939-73E92CB45A0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38600"/>
            <a:ext cx="7491413" cy="2073275"/>
            <a:chOff x="240" y="2640"/>
            <a:chExt cx="4719" cy="1306"/>
          </a:xfrm>
        </p:grpSpPr>
        <p:grpSp>
          <p:nvGrpSpPr>
            <p:cNvPr id="11295" name="Group 31">
              <a:extLst>
                <a:ext uri="{FF2B5EF4-FFF2-40B4-BE49-F238E27FC236}">
                  <a16:creationId xmlns:a16="http://schemas.microsoft.com/office/drawing/2014/main" id="{DEB0F308-0F31-404D-B438-70555F8903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1" y="2793"/>
              <a:ext cx="533" cy="499"/>
              <a:chOff x="2352" y="528"/>
              <a:chExt cx="1248" cy="1142"/>
            </a:xfrm>
          </p:grpSpPr>
          <p:sp>
            <p:nvSpPr>
              <p:cNvPr id="11296" name="AutoShape 32">
                <a:extLst>
                  <a:ext uri="{FF2B5EF4-FFF2-40B4-BE49-F238E27FC236}">
                    <a16:creationId xmlns:a16="http://schemas.microsoft.com/office/drawing/2014/main" id="{82D6608D-04B4-42E8-947F-66528234F3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528"/>
                <a:ext cx="1200" cy="1097"/>
              </a:xfrm>
              <a:prstGeom prst="cube">
                <a:avLst>
                  <a:gd name="adj" fmla="val 397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AutoShape 33">
                <a:extLst>
                  <a:ext uri="{FF2B5EF4-FFF2-40B4-BE49-F238E27FC236}">
                    <a16:creationId xmlns:a16="http://schemas.microsoft.com/office/drawing/2014/main" id="{CC61E78D-7920-4C61-9E5D-BE5B3244A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571"/>
                <a:ext cx="1200" cy="1099"/>
              </a:xfrm>
              <a:prstGeom prst="cube">
                <a:avLst>
                  <a:gd name="adj" fmla="val 3977"/>
                </a:avLst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Rectangle 34">
                <a:extLst>
                  <a:ext uri="{FF2B5EF4-FFF2-40B4-BE49-F238E27FC236}">
                    <a16:creationId xmlns:a16="http://schemas.microsoft.com/office/drawing/2014/main" id="{D3F50BFC-B1B7-451A-A9CC-2BCF7801B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758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Rectangle 35">
                <a:extLst>
                  <a:ext uri="{FF2B5EF4-FFF2-40B4-BE49-F238E27FC236}">
                    <a16:creationId xmlns:a16="http://schemas.microsoft.com/office/drawing/2014/main" id="{67F2834E-0A78-4F99-AA72-3CE500403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758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Rectangle 36">
                <a:extLst>
                  <a:ext uri="{FF2B5EF4-FFF2-40B4-BE49-F238E27FC236}">
                    <a16:creationId xmlns:a16="http://schemas.microsoft.com/office/drawing/2014/main" id="{E8EA25CE-6CC4-4EC8-A6C4-4CDE2D470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758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Rectangle 37">
                <a:extLst>
                  <a:ext uri="{FF2B5EF4-FFF2-40B4-BE49-F238E27FC236}">
                    <a16:creationId xmlns:a16="http://schemas.microsoft.com/office/drawing/2014/main" id="{CA9551DC-126D-4F17-92C3-AB0BD3DCF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758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>
                <a:extLst>
                  <a:ext uri="{FF2B5EF4-FFF2-40B4-BE49-F238E27FC236}">
                    <a16:creationId xmlns:a16="http://schemas.microsoft.com/office/drawing/2014/main" id="{FC3DAE28-7453-482A-ABF0-F05116704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758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Rectangle 39">
                <a:extLst>
                  <a:ext uri="{FF2B5EF4-FFF2-40B4-BE49-F238E27FC236}">
                    <a16:creationId xmlns:a16="http://schemas.microsoft.com/office/drawing/2014/main" id="{F4CDFB00-3F3D-4C54-97CD-1AA7AAB59C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104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Rectangle 40">
                <a:extLst>
                  <a:ext uri="{FF2B5EF4-FFF2-40B4-BE49-F238E27FC236}">
                    <a16:creationId xmlns:a16="http://schemas.microsoft.com/office/drawing/2014/main" id="{319A58C5-6A14-4B6C-8DFF-D609F098A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19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Rectangle 41">
                <a:extLst>
                  <a:ext uri="{FF2B5EF4-FFF2-40B4-BE49-F238E27FC236}">
                    <a16:creationId xmlns:a16="http://schemas.microsoft.com/office/drawing/2014/main" id="{2F61EF4E-5DA3-457F-A2AA-65BEF9B3C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19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Rectangle 42">
                <a:extLst>
                  <a:ext uri="{FF2B5EF4-FFF2-40B4-BE49-F238E27FC236}">
                    <a16:creationId xmlns:a16="http://schemas.microsoft.com/office/drawing/2014/main" id="{FA3CA631-5DA2-428E-B8D5-4F1AC3EBC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90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Rectangle 43">
                <a:extLst>
                  <a:ext uri="{FF2B5EF4-FFF2-40B4-BE49-F238E27FC236}">
                    <a16:creationId xmlns:a16="http://schemas.microsoft.com/office/drawing/2014/main" id="{5E4A9FB2-3C44-45B3-932E-80155CE77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90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Rectangle 44">
                <a:extLst>
                  <a:ext uri="{FF2B5EF4-FFF2-40B4-BE49-F238E27FC236}">
                    <a16:creationId xmlns:a16="http://schemas.microsoft.com/office/drawing/2014/main" id="{4855B132-5C34-4562-A421-7ABDF5D3F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90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Rectangle 45">
                <a:extLst>
                  <a:ext uri="{FF2B5EF4-FFF2-40B4-BE49-F238E27FC236}">
                    <a16:creationId xmlns:a16="http://schemas.microsoft.com/office/drawing/2014/main" id="{A25B5B35-ECCF-4EAA-9DF5-320349BAB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90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Rectangle 46">
                <a:extLst>
                  <a:ext uri="{FF2B5EF4-FFF2-40B4-BE49-F238E27FC236}">
                    <a16:creationId xmlns:a16="http://schemas.microsoft.com/office/drawing/2014/main" id="{F3E2A54A-54EC-490B-9245-AC2A2774D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90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Rectangle 47">
                <a:extLst>
                  <a:ext uri="{FF2B5EF4-FFF2-40B4-BE49-F238E27FC236}">
                    <a16:creationId xmlns:a16="http://schemas.microsoft.com/office/drawing/2014/main" id="{DD7F07C8-61C4-42AB-8823-EE4F0F213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04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Rectangle 48">
                <a:extLst>
                  <a:ext uri="{FF2B5EF4-FFF2-40B4-BE49-F238E27FC236}">
                    <a16:creationId xmlns:a16="http://schemas.microsoft.com/office/drawing/2014/main" id="{3EFBEDF2-33D4-4873-A5F3-49D413EB5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19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Rectangle 49">
                <a:extLst>
                  <a:ext uri="{FF2B5EF4-FFF2-40B4-BE49-F238E27FC236}">
                    <a16:creationId xmlns:a16="http://schemas.microsoft.com/office/drawing/2014/main" id="{DA63C38D-DA46-427E-BAFD-C403F50B0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04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Rectangle 50">
                <a:extLst>
                  <a:ext uri="{FF2B5EF4-FFF2-40B4-BE49-F238E27FC236}">
                    <a16:creationId xmlns:a16="http://schemas.microsoft.com/office/drawing/2014/main" id="{4E23F8D0-F0C2-4039-9A86-8E91BF6B7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04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Rectangle 51">
                <a:extLst>
                  <a:ext uri="{FF2B5EF4-FFF2-40B4-BE49-F238E27FC236}">
                    <a16:creationId xmlns:a16="http://schemas.microsoft.com/office/drawing/2014/main" id="{6BCD703B-BED9-4E05-95F5-85B0FB090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04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6" name="Rectangle 52">
                <a:extLst>
                  <a:ext uri="{FF2B5EF4-FFF2-40B4-BE49-F238E27FC236}">
                    <a16:creationId xmlns:a16="http://schemas.microsoft.com/office/drawing/2014/main" id="{2A30FBD1-0EF9-4275-A08D-4FDC0C62F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33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Rectangle 53">
                <a:extLst>
                  <a:ext uri="{FF2B5EF4-FFF2-40B4-BE49-F238E27FC236}">
                    <a16:creationId xmlns:a16="http://schemas.microsoft.com/office/drawing/2014/main" id="{C2281A07-858B-42B6-AE55-67EB7C134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33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Rectangle 54">
                <a:extLst>
                  <a:ext uri="{FF2B5EF4-FFF2-40B4-BE49-F238E27FC236}">
                    <a16:creationId xmlns:a16="http://schemas.microsoft.com/office/drawing/2014/main" id="{E2696341-A873-40C7-8B0F-44DF7CA09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33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Rectangle 55">
                <a:extLst>
                  <a:ext uri="{FF2B5EF4-FFF2-40B4-BE49-F238E27FC236}">
                    <a16:creationId xmlns:a16="http://schemas.microsoft.com/office/drawing/2014/main" id="{D7C843DC-015D-4AD7-8CF3-B9392B140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33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56">
                <a:extLst>
                  <a:ext uri="{FF2B5EF4-FFF2-40B4-BE49-F238E27FC236}">
                    <a16:creationId xmlns:a16="http://schemas.microsoft.com/office/drawing/2014/main" id="{8A67168D-4A6C-4336-B3AC-D4D231BA7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19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Rectangle 57">
                <a:extLst>
                  <a:ext uri="{FF2B5EF4-FFF2-40B4-BE49-F238E27FC236}">
                    <a16:creationId xmlns:a16="http://schemas.microsoft.com/office/drawing/2014/main" id="{0D567F97-73F2-478E-B406-6A78AA26E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119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Rectangle 58">
                <a:extLst>
                  <a:ext uri="{FF2B5EF4-FFF2-40B4-BE49-F238E27FC236}">
                    <a16:creationId xmlns:a16="http://schemas.microsoft.com/office/drawing/2014/main" id="{B89DDD34-FA31-46F5-A2A2-9F6E219DF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" y="133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23" name="Line 59">
              <a:extLst>
                <a:ext uri="{FF2B5EF4-FFF2-40B4-BE49-F238E27FC236}">
                  <a16:creationId xmlns:a16="http://schemas.microsoft.com/office/drawing/2014/main" id="{6E35502E-28A1-48CA-B44A-B4DF032EE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36"/>
              <a:ext cx="2336" cy="0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Line 60">
              <a:extLst>
                <a:ext uri="{FF2B5EF4-FFF2-40B4-BE49-F238E27FC236}">
                  <a16:creationId xmlns:a16="http://schemas.microsoft.com/office/drawing/2014/main" id="{FE1B1961-ADEC-4AB5-B9A9-5EF80F4FE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3036"/>
              <a:ext cx="2107" cy="220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Text Box 61">
              <a:extLst>
                <a:ext uri="{FF2B5EF4-FFF2-40B4-BE49-F238E27FC236}">
                  <a16:creationId xmlns:a16="http://schemas.microsoft.com/office/drawing/2014/main" id="{65A4B995-B2ED-44C0-A4F3-9B0F7F46C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6" y="2757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" panose="02020603050405020304" pitchFamily="18" charset="0"/>
                </a:rPr>
                <a:t>PSD</a:t>
              </a:r>
            </a:p>
          </p:txBody>
        </p:sp>
        <p:sp>
          <p:nvSpPr>
            <p:cNvPr id="11326" name="Line 62">
              <a:extLst>
                <a:ext uri="{FF2B5EF4-FFF2-40B4-BE49-F238E27FC236}">
                  <a16:creationId xmlns:a16="http://schemas.microsoft.com/office/drawing/2014/main" id="{63A90D16-16D4-4785-B044-89D92CD0A2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" y="3024"/>
              <a:ext cx="2258" cy="11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Text Box 63">
              <a:extLst>
                <a:ext uri="{FF2B5EF4-FFF2-40B4-BE49-F238E27FC236}">
                  <a16:creationId xmlns:a16="http://schemas.microsoft.com/office/drawing/2014/main" id="{017C5C49-C5DF-405E-8EF3-9B3BFECB2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3417"/>
              <a:ext cx="9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rPr>
                <a:t>SM polarizer</a:t>
              </a:r>
              <a:endParaRPr lang="en-US" altLang="en-US" sz="2800">
                <a:latin typeface="Times" panose="02020603050405020304" pitchFamily="18" charset="0"/>
              </a:endParaRPr>
            </a:p>
          </p:txBody>
        </p:sp>
        <p:sp>
          <p:nvSpPr>
            <p:cNvPr id="11328" name="AutoShape 64">
              <a:extLst>
                <a:ext uri="{FF2B5EF4-FFF2-40B4-BE49-F238E27FC236}">
                  <a16:creationId xmlns:a16="http://schemas.microsoft.com/office/drawing/2014/main" id="{1E829170-6C82-4620-B4F5-1027FF143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2640"/>
              <a:ext cx="328" cy="767"/>
            </a:xfrm>
            <a:prstGeom prst="cube">
              <a:avLst>
                <a:gd name="adj" fmla="val 80417"/>
              </a:avLst>
            </a:prstGeom>
            <a:solidFill>
              <a:srgbClr val="00FFFF"/>
            </a:solidFill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AutoShape 65">
              <a:extLst>
                <a:ext uri="{FF2B5EF4-FFF2-40B4-BE49-F238E27FC236}">
                  <a16:creationId xmlns:a16="http://schemas.microsoft.com/office/drawing/2014/main" id="{49D31E2C-4721-4AA8-BCE8-0DF2D09C6D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2919">
              <a:off x="568" y="2831"/>
              <a:ext cx="946" cy="536"/>
            </a:xfrm>
            <a:prstGeom prst="cube">
              <a:avLst>
                <a:gd name="adj" fmla="val 5361"/>
              </a:avLst>
            </a:prstGeom>
            <a:solidFill>
              <a:srgbClr val="66FF33"/>
            </a:solidFill>
            <a:ln w="1905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Line 66">
              <a:extLst>
                <a:ext uri="{FF2B5EF4-FFF2-40B4-BE49-F238E27FC236}">
                  <a16:creationId xmlns:a16="http://schemas.microsoft.com/office/drawing/2014/main" id="{9ADDE0A4-E540-4388-A430-87BC610FA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" y="3100"/>
              <a:ext cx="493" cy="3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Text Box 67">
              <a:extLst>
                <a:ext uri="{FF2B5EF4-FFF2-40B4-BE49-F238E27FC236}">
                  <a16:creationId xmlns:a16="http://schemas.microsoft.com/office/drawing/2014/main" id="{F7D86AF5-472A-44FA-B5DA-C9B19BC03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5" y="3436"/>
              <a:ext cx="53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" panose="02020603050405020304" pitchFamily="18" charset="0"/>
                </a:rPr>
                <a:t>Spin</a:t>
              </a:r>
            </a:p>
            <a:p>
              <a:r>
                <a:rPr lang="en-US" altLang="en-US" sz="2000">
                  <a:latin typeface="Times" panose="02020603050405020304" pitchFamily="18" charset="0"/>
                </a:rPr>
                <a:t>flipper</a:t>
              </a:r>
              <a:endParaRPr lang="en-US" altLang="en-US" sz="2000" b="1">
                <a:latin typeface="Times" panose="02020603050405020304" pitchFamily="18" charset="0"/>
              </a:endParaRPr>
            </a:p>
          </p:txBody>
        </p:sp>
        <p:sp>
          <p:nvSpPr>
            <p:cNvPr id="11332" name="Text Box 68">
              <a:extLst>
                <a:ext uri="{FF2B5EF4-FFF2-40B4-BE49-F238E27FC236}">
                  <a16:creationId xmlns:a16="http://schemas.microsoft.com/office/drawing/2014/main" id="{C77DB5AA-5687-475F-A4D3-A945442CD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9" y="3360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" panose="02020603050405020304" pitchFamily="18" charset="0"/>
                </a:rPr>
                <a:t>Sample</a:t>
              </a:r>
            </a:p>
          </p:txBody>
        </p:sp>
        <p:sp>
          <p:nvSpPr>
            <p:cNvPr id="11334" name="Line 70">
              <a:extLst>
                <a:ext uri="{FF2B5EF4-FFF2-40B4-BE49-F238E27FC236}">
                  <a16:creationId xmlns:a16="http://schemas.microsoft.com/office/drawing/2014/main" id="{462D9691-6B62-49A7-82FA-08B0180DB3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3" y="3062"/>
              <a:ext cx="16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AutoShape 72">
              <a:extLst>
                <a:ext uri="{FF2B5EF4-FFF2-40B4-BE49-F238E27FC236}">
                  <a16:creationId xmlns:a16="http://schemas.microsoft.com/office/drawing/2014/main" id="{A9EA833D-DA8B-4DB9-AE7D-4C38BFC6B4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057">
              <a:off x="3489" y="2727"/>
              <a:ext cx="1054" cy="748"/>
            </a:xfrm>
            <a:prstGeom prst="flowChartMagneticDrum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AutoShape 73">
              <a:extLst>
                <a:ext uri="{FF2B5EF4-FFF2-40B4-BE49-F238E27FC236}">
                  <a16:creationId xmlns:a16="http://schemas.microsoft.com/office/drawing/2014/main" id="{5CDD4D2D-2664-4EF3-BBE4-B772BC5A1B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057">
              <a:off x="3779" y="2942"/>
              <a:ext cx="354" cy="311"/>
            </a:xfrm>
            <a:prstGeom prst="flowChartMagneticDrum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Oval 74">
              <a:extLst>
                <a:ext uri="{FF2B5EF4-FFF2-40B4-BE49-F238E27FC236}">
                  <a16:creationId xmlns:a16="http://schemas.microsoft.com/office/drawing/2014/main" id="{6F0ED740-79CE-4CDC-A6E1-976C81B255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057">
              <a:off x="4290" y="2966"/>
              <a:ext cx="157" cy="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AutoShape 75">
              <a:extLst>
                <a:ext uri="{FF2B5EF4-FFF2-40B4-BE49-F238E27FC236}">
                  <a16:creationId xmlns:a16="http://schemas.microsoft.com/office/drawing/2014/main" id="{AC17449D-1ADD-4191-BB91-1B35D71579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07575">
              <a:off x="4546" y="2992"/>
              <a:ext cx="321" cy="440"/>
            </a:xfrm>
            <a:prstGeom prst="cube">
              <a:avLst>
                <a:gd name="adj" fmla="val 85255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accent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11340" name="Line 76">
              <a:extLst>
                <a:ext uri="{FF2B5EF4-FFF2-40B4-BE49-F238E27FC236}">
                  <a16:creationId xmlns:a16="http://schemas.microsoft.com/office/drawing/2014/main" id="{169D9B19-6325-43D0-A679-1754E9940B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9" y="3036"/>
              <a:ext cx="164" cy="0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Line 77">
              <a:extLst>
                <a:ext uri="{FF2B5EF4-FFF2-40B4-BE49-F238E27FC236}">
                  <a16:creationId xmlns:a16="http://schemas.microsoft.com/office/drawing/2014/main" id="{5783E09A-AE5C-4E84-9B93-4FEB1B89CE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1" y="3036"/>
              <a:ext cx="16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Line 79">
              <a:extLst>
                <a:ext uri="{FF2B5EF4-FFF2-40B4-BE49-F238E27FC236}">
                  <a16:creationId xmlns:a16="http://schemas.microsoft.com/office/drawing/2014/main" id="{2C1ED766-9C21-4B80-B5D6-C859544DF6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2" y="3036"/>
              <a:ext cx="963" cy="0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>
              <a:extLst>
                <a:ext uri="{FF2B5EF4-FFF2-40B4-BE49-F238E27FC236}">
                  <a16:creationId xmlns:a16="http://schemas.microsoft.com/office/drawing/2014/main" id="{4FCFDE3D-F4E2-452F-B3EF-344ECAF26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2" y="3124"/>
              <a:ext cx="1054" cy="132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Line 81">
              <a:extLst>
                <a:ext uri="{FF2B5EF4-FFF2-40B4-BE49-F238E27FC236}">
                  <a16:creationId xmlns:a16="http://schemas.microsoft.com/office/drawing/2014/main" id="{5EAE1485-15F9-4FEA-88F8-2D38924F3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" y="3036"/>
              <a:ext cx="2107" cy="88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Line 82">
              <a:extLst>
                <a:ext uri="{FF2B5EF4-FFF2-40B4-BE49-F238E27FC236}">
                  <a16:creationId xmlns:a16="http://schemas.microsoft.com/office/drawing/2014/main" id="{D8EA01A5-DA55-4F56-A578-FB5106B7A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3036"/>
              <a:ext cx="2199" cy="44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83">
              <a:extLst>
                <a:ext uri="{FF2B5EF4-FFF2-40B4-BE49-F238E27FC236}">
                  <a16:creationId xmlns:a16="http://schemas.microsoft.com/office/drawing/2014/main" id="{6DD5160F-A5F7-40ED-919D-436CBDF5B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3036"/>
              <a:ext cx="2107" cy="132"/>
            </a:xfrm>
            <a:prstGeom prst="line">
              <a:avLst/>
            </a:prstGeom>
            <a:noFill/>
            <a:ln w="57150">
              <a:solidFill>
                <a:srgbClr val="0000FF">
                  <a:alpha val="25000"/>
                </a:srgb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Text Box 84">
              <a:extLst>
                <a:ext uri="{FF2B5EF4-FFF2-40B4-BE49-F238E27FC236}">
                  <a16:creationId xmlns:a16="http://schemas.microsoft.com/office/drawing/2014/main" id="{538FBAF9-9624-46A7-BD2E-8C9E203C6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5" y="3206"/>
              <a:ext cx="6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baseline="30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rPr>
                <a:t>3</a:t>
              </a:r>
              <a:r>
                <a:rPr lang="en-US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anose="02020603050405020304" pitchFamily="18" charset="0"/>
                </a:rPr>
                <a:t>He cell</a:t>
              </a:r>
              <a:endParaRPr lang="en-US" altLang="en-US" sz="2000">
                <a:latin typeface="Times" panose="02020603050405020304" pitchFamily="18" charset="0"/>
              </a:endParaRPr>
            </a:p>
          </p:txBody>
        </p:sp>
        <p:sp>
          <p:nvSpPr>
            <p:cNvPr id="11349" name="Text Box 85">
              <a:extLst>
                <a:ext uri="{FF2B5EF4-FFF2-40B4-BE49-F238E27FC236}">
                  <a16:creationId xmlns:a16="http://schemas.microsoft.com/office/drawing/2014/main" id="{9B9448BA-0DF6-4365-8100-1F8F02C84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504"/>
              <a:ext cx="12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" panose="02020603050405020304" pitchFamily="18" charset="0"/>
                </a:rPr>
                <a:t>Magnetically</a:t>
              </a:r>
            </a:p>
            <a:p>
              <a:r>
                <a:rPr lang="en-US" altLang="en-US" sz="2000">
                  <a:latin typeface="Times" panose="02020603050405020304" pitchFamily="18" charset="0"/>
                </a:rPr>
                <a:t>shielded solenoid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350" name="Line 86">
              <a:extLst>
                <a:ext uri="{FF2B5EF4-FFF2-40B4-BE49-F238E27FC236}">
                  <a16:creationId xmlns:a16="http://schemas.microsoft.com/office/drawing/2014/main" id="{E7DD1233-0570-4CE1-AC79-98C751E453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4" y="3256"/>
              <a:ext cx="275" cy="3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Line 87">
              <a:extLst>
                <a:ext uri="{FF2B5EF4-FFF2-40B4-BE49-F238E27FC236}">
                  <a16:creationId xmlns:a16="http://schemas.microsoft.com/office/drawing/2014/main" id="{056BFC30-C733-4427-9172-A690DAC0E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6" y="3124"/>
              <a:ext cx="45" cy="30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Line 88">
              <a:extLst>
                <a:ext uri="{FF2B5EF4-FFF2-40B4-BE49-F238E27FC236}">
                  <a16:creationId xmlns:a16="http://schemas.microsoft.com/office/drawing/2014/main" id="{E697CBA0-733A-49DB-A4DE-3174B2B9C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6" y="3432"/>
              <a:ext cx="0" cy="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Line 89">
              <a:extLst>
                <a:ext uri="{FF2B5EF4-FFF2-40B4-BE49-F238E27FC236}">
                  <a16:creationId xmlns:a16="http://schemas.microsoft.com/office/drawing/2014/main" id="{58BB3ED2-A5CD-4131-82B6-61C96F5E6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7" y="3300"/>
              <a:ext cx="0" cy="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Line 90">
              <a:extLst>
                <a:ext uri="{FF2B5EF4-FFF2-40B4-BE49-F238E27FC236}">
                  <a16:creationId xmlns:a16="http://schemas.microsoft.com/office/drawing/2014/main" id="{D13532CB-2F17-4DAA-AB7A-1595A08A1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0" y="3520"/>
              <a:ext cx="0" cy="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Line 91">
              <a:extLst>
                <a:ext uri="{FF2B5EF4-FFF2-40B4-BE49-F238E27FC236}">
                  <a16:creationId xmlns:a16="http://schemas.microsoft.com/office/drawing/2014/main" id="{12068D98-C244-47C2-9A34-ECCFD80EA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3" y="3256"/>
              <a:ext cx="0" cy="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56" name="Group 92">
              <a:extLst>
                <a:ext uri="{FF2B5EF4-FFF2-40B4-BE49-F238E27FC236}">
                  <a16:creationId xmlns:a16="http://schemas.microsoft.com/office/drawing/2014/main" id="{C8836D5C-1627-4C24-9DCE-003261A207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" y="2920"/>
              <a:ext cx="87" cy="359"/>
              <a:chOff x="288" y="2496"/>
              <a:chExt cx="96" cy="432"/>
            </a:xfrm>
          </p:grpSpPr>
          <p:sp>
            <p:nvSpPr>
              <p:cNvPr id="11357" name="Line 93">
                <a:extLst>
                  <a:ext uri="{FF2B5EF4-FFF2-40B4-BE49-F238E27FC236}">
                    <a16:creationId xmlns:a16="http://schemas.microsoft.com/office/drawing/2014/main" id="{C0BC658B-D7AD-4161-A785-4A9787F20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8" name="Oval 94">
                <a:extLst>
                  <a:ext uri="{FF2B5EF4-FFF2-40B4-BE49-F238E27FC236}">
                    <a16:creationId xmlns:a16="http://schemas.microsoft.com/office/drawing/2014/main" id="{47AB7C74-B0DB-4E12-986E-751504573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59" name="Group 95">
              <a:extLst>
                <a:ext uri="{FF2B5EF4-FFF2-40B4-BE49-F238E27FC236}">
                  <a16:creationId xmlns:a16="http://schemas.microsoft.com/office/drawing/2014/main" id="{528F4472-2425-4876-9C7A-A42485318D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" y="2960"/>
              <a:ext cx="87" cy="359"/>
              <a:chOff x="192" y="2304"/>
              <a:chExt cx="96" cy="432"/>
            </a:xfrm>
          </p:grpSpPr>
          <p:sp>
            <p:nvSpPr>
              <p:cNvPr id="11360" name="Line 96">
                <a:extLst>
                  <a:ext uri="{FF2B5EF4-FFF2-40B4-BE49-F238E27FC236}">
                    <a16:creationId xmlns:a16="http://schemas.microsoft.com/office/drawing/2014/main" id="{C7BC806A-FC26-42CB-B00C-98744FB50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" y="2304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Oval 97">
                <a:extLst>
                  <a:ext uri="{FF2B5EF4-FFF2-40B4-BE49-F238E27FC236}">
                    <a16:creationId xmlns:a16="http://schemas.microsoft.com/office/drawing/2014/main" id="{4B3CBA81-966E-49A1-820B-224F34EAE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62" name="Group 98">
              <a:extLst>
                <a:ext uri="{FF2B5EF4-FFF2-40B4-BE49-F238E27FC236}">
                  <a16:creationId xmlns:a16="http://schemas.microsoft.com/office/drawing/2014/main" id="{2BFE6F5A-7C5F-4E76-9CBC-532E892E55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1" y="2880"/>
              <a:ext cx="87" cy="359"/>
              <a:chOff x="192" y="2304"/>
              <a:chExt cx="96" cy="432"/>
            </a:xfrm>
          </p:grpSpPr>
          <p:sp>
            <p:nvSpPr>
              <p:cNvPr id="11363" name="Line 99">
                <a:extLst>
                  <a:ext uri="{FF2B5EF4-FFF2-40B4-BE49-F238E27FC236}">
                    <a16:creationId xmlns:a16="http://schemas.microsoft.com/office/drawing/2014/main" id="{54CF990C-09D5-449C-A9E8-4D398C0172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" y="2304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4" name="Oval 100">
                <a:extLst>
                  <a:ext uri="{FF2B5EF4-FFF2-40B4-BE49-F238E27FC236}">
                    <a16:creationId xmlns:a16="http://schemas.microsoft.com/office/drawing/2014/main" id="{D5846C49-7B29-4952-805D-7F1A42892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65" name="Group 101">
              <a:extLst>
                <a:ext uri="{FF2B5EF4-FFF2-40B4-BE49-F238E27FC236}">
                  <a16:creationId xmlns:a16="http://schemas.microsoft.com/office/drawing/2014/main" id="{D1A016AB-B284-4DFC-AA14-1BAA1A9F8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7" y="2880"/>
              <a:ext cx="87" cy="359"/>
              <a:chOff x="192" y="2304"/>
              <a:chExt cx="96" cy="432"/>
            </a:xfrm>
          </p:grpSpPr>
          <p:sp>
            <p:nvSpPr>
              <p:cNvPr id="11366" name="Line 102">
                <a:extLst>
                  <a:ext uri="{FF2B5EF4-FFF2-40B4-BE49-F238E27FC236}">
                    <a16:creationId xmlns:a16="http://schemas.microsoft.com/office/drawing/2014/main" id="{ABEFBCB1-DE57-413E-AD93-46761A1FE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" y="2304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7" name="Oval 103">
                <a:extLst>
                  <a:ext uri="{FF2B5EF4-FFF2-40B4-BE49-F238E27FC236}">
                    <a16:creationId xmlns:a16="http://schemas.microsoft.com/office/drawing/2014/main" id="{BC005B03-C214-40A5-97A4-03C37F155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71" name="Group 107">
              <a:extLst>
                <a:ext uri="{FF2B5EF4-FFF2-40B4-BE49-F238E27FC236}">
                  <a16:creationId xmlns:a16="http://schemas.microsoft.com/office/drawing/2014/main" id="{236926FC-D455-485A-B44D-19AE32250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45" y="2880"/>
              <a:ext cx="87" cy="359"/>
              <a:chOff x="288" y="2496"/>
              <a:chExt cx="96" cy="432"/>
            </a:xfrm>
          </p:grpSpPr>
          <p:sp>
            <p:nvSpPr>
              <p:cNvPr id="11372" name="Line 108">
                <a:extLst>
                  <a:ext uri="{FF2B5EF4-FFF2-40B4-BE49-F238E27FC236}">
                    <a16:creationId xmlns:a16="http://schemas.microsoft.com/office/drawing/2014/main" id="{E5BB8806-F518-464B-941D-96BA87C9C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Oval 109">
                <a:extLst>
                  <a:ext uri="{FF2B5EF4-FFF2-40B4-BE49-F238E27FC236}">
                    <a16:creationId xmlns:a16="http://schemas.microsoft.com/office/drawing/2014/main" id="{0C7F5049-8583-4F34-8AD1-686403251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74" name="Group 110">
              <a:extLst>
                <a:ext uri="{FF2B5EF4-FFF2-40B4-BE49-F238E27FC236}">
                  <a16:creationId xmlns:a16="http://schemas.microsoft.com/office/drawing/2014/main" id="{707C0D8C-AA7D-4AB0-BE37-AEEB376325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0" y="2840"/>
              <a:ext cx="87" cy="359"/>
              <a:chOff x="288" y="2496"/>
              <a:chExt cx="96" cy="432"/>
            </a:xfrm>
          </p:grpSpPr>
          <p:sp>
            <p:nvSpPr>
              <p:cNvPr id="11375" name="Line 111">
                <a:extLst>
                  <a:ext uri="{FF2B5EF4-FFF2-40B4-BE49-F238E27FC236}">
                    <a16:creationId xmlns:a16="http://schemas.microsoft.com/office/drawing/2014/main" id="{78FBEC2B-2A0D-428B-8F4B-BE05142CCF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Oval 112">
                <a:extLst>
                  <a:ext uri="{FF2B5EF4-FFF2-40B4-BE49-F238E27FC236}">
                    <a16:creationId xmlns:a16="http://schemas.microsoft.com/office/drawing/2014/main" id="{D782C7FD-DAC3-4B99-BABC-1B91C23B8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77" name="Group 113">
              <a:extLst>
                <a:ext uri="{FF2B5EF4-FFF2-40B4-BE49-F238E27FC236}">
                  <a16:creationId xmlns:a16="http://schemas.microsoft.com/office/drawing/2014/main" id="{53448A55-17E7-43A9-B727-2D88835163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2840"/>
              <a:ext cx="87" cy="359"/>
              <a:chOff x="288" y="2496"/>
              <a:chExt cx="96" cy="432"/>
            </a:xfrm>
          </p:grpSpPr>
          <p:sp>
            <p:nvSpPr>
              <p:cNvPr id="11378" name="Line 114">
                <a:extLst>
                  <a:ext uri="{FF2B5EF4-FFF2-40B4-BE49-F238E27FC236}">
                    <a16:creationId xmlns:a16="http://schemas.microsoft.com/office/drawing/2014/main" id="{C62052B1-4E41-4EB6-AD9E-CFAD9399C3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" name="Oval 115">
                <a:extLst>
                  <a:ext uri="{FF2B5EF4-FFF2-40B4-BE49-F238E27FC236}">
                    <a16:creationId xmlns:a16="http://schemas.microsoft.com/office/drawing/2014/main" id="{48832D6E-CFFA-4E98-B6F7-BB2862C14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80" name="Group 116">
              <a:extLst>
                <a:ext uri="{FF2B5EF4-FFF2-40B4-BE49-F238E27FC236}">
                  <a16:creationId xmlns:a16="http://schemas.microsoft.com/office/drawing/2014/main" id="{49BF62E5-9574-448B-9D33-E10A1B5C88F6}"/>
                </a:ext>
              </a:extLst>
            </p:cNvPr>
            <p:cNvGrpSpPr>
              <a:grpSpLocks/>
            </p:cNvGrpSpPr>
            <p:nvPr/>
          </p:nvGrpSpPr>
          <p:grpSpPr bwMode="auto">
            <a:xfrm rot="5440377">
              <a:off x="3256" y="2888"/>
              <a:ext cx="87" cy="359"/>
              <a:chOff x="288" y="2496"/>
              <a:chExt cx="96" cy="432"/>
            </a:xfrm>
          </p:grpSpPr>
          <p:sp>
            <p:nvSpPr>
              <p:cNvPr id="11381" name="Line 117">
                <a:extLst>
                  <a:ext uri="{FF2B5EF4-FFF2-40B4-BE49-F238E27FC236}">
                    <a16:creationId xmlns:a16="http://schemas.microsoft.com/office/drawing/2014/main" id="{E4F792FC-6350-401E-BBAA-CCA794CFD9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2" name="Oval 118">
                <a:extLst>
                  <a:ext uri="{FF2B5EF4-FFF2-40B4-BE49-F238E27FC236}">
                    <a16:creationId xmlns:a16="http://schemas.microsoft.com/office/drawing/2014/main" id="{8FCC142F-1952-480D-B05E-34AB65127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90" name="Group 126">
              <a:extLst>
                <a:ext uri="{FF2B5EF4-FFF2-40B4-BE49-F238E27FC236}">
                  <a16:creationId xmlns:a16="http://schemas.microsoft.com/office/drawing/2014/main" id="{80CF7D44-29F2-4C03-B56E-9A2070461AC4}"/>
                </a:ext>
              </a:extLst>
            </p:cNvPr>
            <p:cNvGrpSpPr>
              <a:grpSpLocks/>
            </p:cNvGrpSpPr>
            <p:nvPr/>
          </p:nvGrpSpPr>
          <p:grpSpPr bwMode="auto">
            <a:xfrm rot="2866850">
              <a:off x="3016" y="2840"/>
              <a:ext cx="87" cy="359"/>
              <a:chOff x="288" y="2496"/>
              <a:chExt cx="96" cy="432"/>
            </a:xfrm>
          </p:grpSpPr>
          <p:sp>
            <p:nvSpPr>
              <p:cNvPr id="11391" name="Line 127">
                <a:extLst>
                  <a:ext uri="{FF2B5EF4-FFF2-40B4-BE49-F238E27FC236}">
                    <a16:creationId xmlns:a16="http://schemas.microsoft.com/office/drawing/2014/main" id="{61BCAD4B-9C1E-4B6C-B20D-BBAE33061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496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2" name="Oval 128">
                <a:extLst>
                  <a:ext uri="{FF2B5EF4-FFF2-40B4-BE49-F238E27FC236}">
                    <a16:creationId xmlns:a16="http://schemas.microsoft.com/office/drawing/2014/main" id="{E43C5A78-5D78-4285-9F4D-489470DD8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688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1396" name="Picture 132" descr="Picture1">
            <a:extLst>
              <a:ext uri="{FF2B5EF4-FFF2-40B4-BE49-F238E27FC236}">
                <a16:creationId xmlns:a16="http://schemas.microsoft.com/office/drawing/2014/main" id="{11A153EF-E497-490C-9715-ED1693E5C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51085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Times New Roman</vt:lpstr>
      <vt:lpstr>Times</vt:lpstr>
      <vt:lpstr>Blank Presentation</vt:lpstr>
      <vt:lpstr>3He NSF polarization analysis for diffuse reflectometry</vt:lpstr>
    </vt:vector>
  </TitlesOfParts>
  <Company>Ivelisse Cabrera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Ivelisse Cabrera</dc:creator>
  <cp:lastModifiedBy>Watson, Shannon (Fed)</cp:lastModifiedBy>
  <cp:revision>23</cp:revision>
  <dcterms:created xsi:type="dcterms:W3CDTF">2010-01-16T17:05:50Z</dcterms:created>
  <dcterms:modified xsi:type="dcterms:W3CDTF">2018-05-11T21:12:45Z</dcterms:modified>
</cp:coreProperties>
</file>