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56" r:id="rId2"/>
    <p:sldId id="433" r:id="rId3"/>
    <p:sldId id="422" r:id="rId4"/>
    <p:sldId id="443" r:id="rId5"/>
    <p:sldId id="437" r:id="rId6"/>
    <p:sldId id="434" r:id="rId7"/>
    <p:sldId id="404" r:id="rId8"/>
    <p:sldId id="427" r:id="rId9"/>
    <p:sldId id="425" r:id="rId10"/>
    <p:sldId id="391" r:id="rId11"/>
    <p:sldId id="392" r:id="rId12"/>
    <p:sldId id="429" r:id="rId13"/>
    <p:sldId id="432" r:id="rId14"/>
    <p:sldId id="410" r:id="rId15"/>
    <p:sldId id="396" r:id="rId16"/>
    <p:sldId id="397" r:id="rId17"/>
    <p:sldId id="430" r:id="rId18"/>
    <p:sldId id="431" r:id="rId19"/>
    <p:sldId id="409" r:id="rId20"/>
    <p:sldId id="436" r:id="rId21"/>
    <p:sldId id="442" r:id="rId22"/>
    <p:sldId id="440" r:id="rId23"/>
    <p:sldId id="441" r:id="rId24"/>
    <p:sldId id="435" r:id="rId2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CB2"/>
    <a:srgbClr val="FCDCF4"/>
    <a:srgbClr val="FBCDEF"/>
    <a:srgbClr val="4E30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7" autoAdjust="0"/>
    <p:restoredTop sz="88509" autoAdjust="0"/>
  </p:normalViewPr>
  <p:slideViewPr>
    <p:cSldViewPr>
      <p:cViewPr varScale="1">
        <p:scale>
          <a:sx n="81" d="100"/>
          <a:sy n="81" d="100"/>
        </p:scale>
        <p:origin x="102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447AA45-C1BA-4E2D-8FED-F4D109BCA1AE}" type="datetimeFigureOut">
              <a:rPr lang="en-US"/>
              <a:pPr>
                <a:defRPr/>
              </a:pPr>
              <a:t>1/28/2021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868F1E0-0C78-419C-AEB9-F4DF2D0160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493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Lucida Sans Unicod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Lucida Sans Unicode" pitchFamily="34" charset="0"/>
              </a:defRPr>
            </a:lvl1pPr>
          </a:lstStyle>
          <a:p>
            <a:pPr>
              <a:defRPr/>
            </a:pPr>
            <a:fld id="{A77D69B5-7A71-414B-9991-47A8339C3CD5}" type="datetimeFigureOut">
              <a:rPr lang="en-US"/>
              <a:pPr>
                <a:defRPr/>
              </a:pPr>
              <a:t>1/28/2021</a:t>
            </a:fld>
            <a:endParaRPr 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Lucida Sans Unicod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Lucida Sans Unicode" pitchFamily="34" charset="0"/>
              </a:defRPr>
            </a:lvl1pPr>
          </a:lstStyle>
          <a:p>
            <a:pPr>
              <a:defRPr/>
            </a:pPr>
            <a:fld id="{697F37B5-B534-4D22-8C3D-BD58ED307A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3388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94EBB5-4356-4658-BD29-951DF0315965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24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4191000" y="6248400"/>
            <a:ext cx="4953000" cy="609600"/>
          </a:xfrm>
          <a:prstGeom prst="rtTriangle">
            <a:avLst/>
          </a:prstGeom>
          <a:gradFill>
            <a:gsLst>
              <a:gs pos="0">
                <a:schemeClr val="bg1"/>
              </a:gs>
              <a:gs pos="39999">
                <a:schemeClr val="bg2"/>
              </a:gs>
              <a:gs pos="70000">
                <a:schemeClr val="tx2"/>
              </a:gs>
              <a:gs pos="100000">
                <a:schemeClr val="tx2"/>
              </a:gs>
            </a:gsLst>
            <a:lin ang="8400000" scaled="0"/>
          </a:gradFill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ight Triangle 4"/>
          <p:cNvSpPr/>
          <p:nvPr/>
        </p:nvSpPr>
        <p:spPr>
          <a:xfrm>
            <a:off x="8839200" y="0"/>
            <a:ext cx="304800" cy="6858000"/>
          </a:xfrm>
          <a:prstGeom prst="rtTriangle">
            <a:avLst/>
          </a:prstGeom>
          <a:gradFill flip="none" rotWithShape="1">
            <a:gsLst>
              <a:gs pos="0">
                <a:schemeClr val="accent1"/>
              </a:gs>
              <a:gs pos="39999">
                <a:schemeClr val="tx2"/>
              </a:gs>
              <a:gs pos="70000">
                <a:schemeClr val="bg2"/>
              </a:gs>
              <a:gs pos="100000">
                <a:schemeClr val="accent1"/>
              </a:gs>
            </a:gsLst>
            <a:lin ang="19800000" scaled="0"/>
            <a:tileRect/>
          </a:gradFill>
          <a:ln w="31750"/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>
            <a:off x="0" y="6324600"/>
            <a:ext cx="6629400" cy="533400"/>
          </a:xfrm>
          <a:prstGeom prst="rtTriangle">
            <a:avLst/>
          </a:prstGeom>
          <a:gradFill>
            <a:gsLst>
              <a:gs pos="0">
                <a:schemeClr val="bg1"/>
              </a:gs>
              <a:gs pos="39999">
                <a:schemeClr val="bg2"/>
              </a:gs>
              <a:gs pos="70000">
                <a:schemeClr val="accent1"/>
              </a:gs>
              <a:gs pos="100000">
                <a:schemeClr val="accent1"/>
              </a:gs>
            </a:gsLst>
            <a:lin ang="27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11" descr="NIST_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7338" y="6400800"/>
            <a:ext cx="1236662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Elbow Connector 7"/>
          <p:cNvCxnSpPr/>
          <p:nvPr/>
        </p:nvCxnSpPr>
        <p:spPr>
          <a:xfrm rot="10800000" flipV="1">
            <a:off x="76200" y="76200"/>
            <a:ext cx="8305800" cy="381000"/>
          </a:xfrm>
          <a:prstGeom prst="bentConnector3">
            <a:avLst>
              <a:gd name="adj1" fmla="val 100053"/>
            </a:avLst>
          </a:prstGeom>
          <a:ln w="38100" cmpd="thickThin">
            <a:gradFill flip="none" rotWithShape="1">
              <a:gsLst>
                <a:gs pos="0">
                  <a:schemeClr val="tx2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14" descr="logo color high res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28600"/>
            <a:ext cx="3352800" cy="167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>
              <a:defRPr sz="3900" smtClean="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8678" name="Text Placeholder 29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109538" indent="0" algn="ctr">
              <a:buFont typeface="Wingdings 3" pitchFamily="18" charset="2"/>
              <a:buNone/>
              <a:defRPr sz="2500" smtClean="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90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204B0-BD8F-40E9-A9E8-8AC327AE6E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0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C875D-9336-497C-9E74-7CEB9F96EC66}" type="datetime1">
              <a:rPr lang="en-US"/>
              <a:pPr>
                <a:defRPr/>
              </a:pPr>
              <a:t>1/28/2021</a:t>
            </a:fld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FD738-D178-4F19-9CD3-6D838DB4FC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3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3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3C09D-5744-4CEF-BF61-6084AEBA31CD}" type="datetime1">
              <a:rPr lang="en-US"/>
              <a:pPr>
                <a:defRPr/>
              </a:pPr>
              <a:t>1/28/2021</a:t>
            </a:fld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FB74B-847F-4421-B451-F25EBEDFC3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3CCF6-F174-4987-B365-CC01D392DF55}" type="datetime1">
              <a:rPr lang="en-US"/>
              <a:pPr>
                <a:defRPr/>
              </a:pPr>
              <a:t>1/28/2021</a:t>
            </a:fld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DD857-056E-4E3F-99A2-2C45E13B8A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D0FB7-C020-4E97-97AA-6A16A9F46B78}" type="datetime1">
              <a:rPr lang="en-US"/>
              <a:pPr>
                <a:defRPr/>
              </a:pPr>
              <a:t>1/28/2021</a:t>
            </a:fld>
            <a:endParaRPr lang="en-US"/>
          </a:p>
        </p:txBody>
      </p:sp>
      <p:sp>
        <p:nvSpPr>
          <p:cNvPr id="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2A29F-CA54-4827-867C-1775A4813C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31"/>
            <a:ext cx="8229600" cy="43860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5BB90-718E-4156-974D-35DF17231DE0}" type="datetime1">
              <a:rPr lang="en-US"/>
              <a:pPr>
                <a:defRPr/>
              </a:pPr>
              <a:t>1/28/2021</a:t>
            </a:fld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0B918-7CB3-4083-8C24-7727FEEA6E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2"/>
            <a:ext cx="1777470" cy="55927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040FC-2A58-40E6-83AF-208F81A20730}" type="datetime1">
              <a:rPr lang="en-US"/>
              <a:pPr>
                <a:defRPr/>
              </a:pPr>
              <a:t>1/28/2021</a:t>
            </a:fld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3E273-7DD6-493F-B591-4F97E10A5E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405E8-5422-42A5-9C0F-C491DF2391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0FC8B-0ED8-46DF-910C-AA0C55E23F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250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 cstate="print">
            <a:lum bright="6000" contrast="-8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ight Triangle 20"/>
          <p:cNvSpPr/>
          <p:nvPr/>
        </p:nvSpPr>
        <p:spPr>
          <a:xfrm>
            <a:off x="4191000" y="6248400"/>
            <a:ext cx="4953000" cy="609600"/>
          </a:xfrm>
          <a:prstGeom prst="rtTriangle">
            <a:avLst/>
          </a:prstGeom>
          <a:gradFill>
            <a:gsLst>
              <a:gs pos="0">
                <a:schemeClr val="bg1"/>
              </a:gs>
              <a:gs pos="39999">
                <a:schemeClr val="bg2"/>
              </a:gs>
              <a:gs pos="70000">
                <a:schemeClr val="tx2"/>
              </a:gs>
              <a:gs pos="100000">
                <a:schemeClr val="tx2"/>
              </a:gs>
            </a:gsLst>
            <a:lin ang="8400000" scaled="0"/>
          </a:gradFill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Right Triangle 16"/>
          <p:cNvSpPr/>
          <p:nvPr/>
        </p:nvSpPr>
        <p:spPr>
          <a:xfrm>
            <a:off x="8839200" y="0"/>
            <a:ext cx="304800" cy="6858000"/>
          </a:xfrm>
          <a:prstGeom prst="rtTriangle">
            <a:avLst/>
          </a:prstGeom>
          <a:gradFill flip="none" rotWithShape="1">
            <a:gsLst>
              <a:gs pos="0">
                <a:schemeClr val="accent1"/>
              </a:gs>
              <a:gs pos="39999">
                <a:schemeClr val="tx2"/>
              </a:gs>
              <a:gs pos="70000">
                <a:schemeClr val="bg2"/>
              </a:gs>
              <a:gs pos="100000">
                <a:schemeClr val="accent1"/>
              </a:gs>
            </a:gsLst>
            <a:lin ang="19800000" scaled="0"/>
            <a:tileRect/>
          </a:gradFill>
          <a:ln w="31750"/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ight Triangle 10"/>
          <p:cNvSpPr/>
          <p:nvPr/>
        </p:nvSpPr>
        <p:spPr>
          <a:xfrm>
            <a:off x="0" y="6324600"/>
            <a:ext cx="6629400" cy="533400"/>
          </a:xfrm>
          <a:prstGeom prst="rtTriangle">
            <a:avLst/>
          </a:prstGeom>
          <a:gradFill>
            <a:gsLst>
              <a:gs pos="0">
                <a:schemeClr val="bg1"/>
              </a:gs>
              <a:gs pos="39999">
                <a:schemeClr val="bg2"/>
              </a:gs>
              <a:gs pos="70000">
                <a:schemeClr val="accent1"/>
              </a:gs>
              <a:gs pos="100000">
                <a:schemeClr val="accent1"/>
              </a:gs>
            </a:gsLst>
            <a:lin ang="27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4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629400"/>
            <a:ext cx="1828800" cy="228600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B40873C0-506B-41ED-A741-0993C6455FA7}" type="datetime1">
              <a:rPr lang="en-US"/>
              <a:pPr>
                <a:defRPr/>
              </a:pPr>
              <a:t>1/28/2021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86800" y="76200"/>
            <a:ext cx="457200" cy="228600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A9AEC18-2FA2-432F-8F79-8D751D3E2D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057" name="Picture 19" descr="logo color high res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52400" y="6400800"/>
            <a:ext cx="76358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1" descr="NIST_Logo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907338" y="6400800"/>
            <a:ext cx="1236662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Elbow Connector 22"/>
          <p:cNvCxnSpPr/>
          <p:nvPr/>
        </p:nvCxnSpPr>
        <p:spPr>
          <a:xfrm rot="10800000" flipV="1">
            <a:off x="76200" y="76200"/>
            <a:ext cx="8305800" cy="381000"/>
          </a:xfrm>
          <a:prstGeom prst="bentConnector3">
            <a:avLst>
              <a:gd name="adj1" fmla="val 100053"/>
            </a:avLst>
          </a:prstGeom>
          <a:ln w="38100" cmpd="thickThin">
            <a:gradFill flip="none" rotWithShape="1">
              <a:gsLst>
                <a:gs pos="0">
                  <a:schemeClr val="tx2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9" r:id="rId8"/>
    <p:sldLayoutId id="2147483880" r:id="rId9"/>
    <p:sldLayoutId id="2147483881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Lucida Sans Unicode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Lucida Sans Unicode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Lucida Sans Unicode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Lucida Sans Unicode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robert.williams@nist.gov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nr.nist.gov/NCNRHistory_Rush_Cappelletti.pdf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ctrTitle"/>
          </p:nvPr>
        </p:nvSpPr>
        <p:spPr bwMode="auto">
          <a:xfrm>
            <a:off x="304800" y="2514600"/>
            <a:ext cx="8534400" cy="838200"/>
          </a:xfrm>
          <a:noFill/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4400" dirty="0">
                <a:solidFill>
                  <a:srgbClr val="C00000"/>
                </a:solidFill>
              </a:rPr>
              <a:t>How Neutrons Are Produced: </a:t>
            </a:r>
            <a:br>
              <a:rPr lang="en-US" altLang="en-US" sz="4400" dirty="0">
                <a:solidFill>
                  <a:srgbClr val="C00000"/>
                </a:solidFill>
              </a:rPr>
            </a:br>
            <a:r>
              <a:rPr lang="en-US" altLang="en-US" sz="3600" dirty="0">
                <a:solidFill>
                  <a:srgbClr val="C00000"/>
                </a:solidFill>
              </a:rPr>
              <a:t>The NIST Research Reactor and Cold Neutron Sources</a:t>
            </a:r>
            <a:r>
              <a:rPr lang="en-US" altLang="en-US" sz="4400" dirty="0">
                <a:solidFill>
                  <a:srgbClr val="C00000"/>
                </a:solidFill>
              </a:rPr>
              <a:t> </a:t>
            </a:r>
            <a:br>
              <a:rPr lang="en-US" sz="2800" dirty="0">
                <a:solidFill>
                  <a:srgbClr val="C00000"/>
                </a:solidFill>
              </a:rPr>
            </a:b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7171" name="Rectangle 3"/>
          <p:cNvSpPr>
            <a:spLocks noGrp="1"/>
          </p:cNvSpPr>
          <p:nvPr>
            <p:ph type="subTitle" idx="1"/>
          </p:nvPr>
        </p:nvSpPr>
        <p:spPr>
          <a:xfrm>
            <a:off x="457200" y="3810000"/>
            <a:ext cx="8153400" cy="2590800"/>
          </a:xfrm>
        </p:spPr>
        <p:txBody>
          <a:bodyPr/>
          <a:lstStyle/>
          <a:p>
            <a:pPr eaLnBrk="1" hangingPunct="1"/>
            <a:r>
              <a:rPr lang="en-US" sz="2400" b="1" dirty="0"/>
              <a:t>Robert Williams</a:t>
            </a:r>
          </a:p>
          <a:p>
            <a:pPr eaLnBrk="1" hangingPunct="1"/>
            <a:r>
              <a:rPr lang="en-US" sz="2400" b="1" dirty="0"/>
              <a:t>NIST Center for Neutron Research</a:t>
            </a:r>
          </a:p>
          <a:p>
            <a:pPr eaLnBrk="1" hangingPunct="1"/>
            <a:endParaRPr lang="en-US" sz="2400" b="1" dirty="0"/>
          </a:p>
          <a:p>
            <a:pPr eaLnBrk="1" hangingPunct="1"/>
            <a:r>
              <a:rPr lang="en-US" sz="2400" b="1" dirty="0"/>
              <a:t>February 3, 2021</a:t>
            </a:r>
          </a:p>
          <a:p>
            <a:pPr eaLnBrk="1" hangingPunct="1"/>
            <a:endParaRPr lang="en-US" sz="2400" b="1" dirty="0"/>
          </a:p>
          <a:p>
            <a:pPr eaLnBrk="1" hangingPunct="1"/>
            <a:r>
              <a:rPr lang="en-US" sz="2400" b="1" dirty="0">
                <a:hlinkClick r:id="rId2"/>
              </a:rPr>
              <a:t>robert.williams@nist.gov</a:t>
            </a:r>
            <a:endParaRPr lang="en-US" sz="2400" b="1" dirty="0"/>
          </a:p>
          <a:p>
            <a:pPr eaLnBrk="1" hangingPunct="1"/>
            <a:endParaRPr lang="en-US" sz="2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3200" dirty="0"/>
              <a:t>The LH</a:t>
            </a:r>
            <a:r>
              <a:rPr lang="en-US" altLang="en-US" sz="3200" baseline="-25000" dirty="0"/>
              <a:t>2</a:t>
            </a:r>
            <a:r>
              <a:rPr lang="en-US" altLang="en-US" sz="3200" dirty="0"/>
              <a:t> CNS, Unit 1,  installed in 1995, had a </a:t>
            </a:r>
            <a:r>
              <a:rPr lang="en-US" altLang="en-US" sz="3200" i="1" u="sng" dirty="0">
                <a:solidFill>
                  <a:srgbClr val="C00000"/>
                </a:solidFill>
              </a:rPr>
              <a:t>gain of 6 </a:t>
            </a:r>
            <a:r>
              <a:rPr lang="en-US" altLang="en-US" sz="3200" dirty="0"/>
              <a:t>times the D</a:t>
            </a:r>
            <a:r>
              <a:rPr lang="en-US" altLang="en-US" sz="3200" baseline="-25000" dirty="0"/>
              <a:t>2</a:t>
            </a:r>
            <a:r>
              <a:rPr lang="en-US" altLang="en-US" sz="3200" dirty="0"/>
              <a:t>O source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257800" y="1524000"/>
            <a:ext cx="3733800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en-US" sz="1800" b="1" dirty="0"/>
              <a:t>To fully illuminate the beam ports, the source had to have a very large area.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en-US" sz="1800" b="1" dirty="0"/>
              <a:t>A 320-mm spherical annulus, 20 mm thick, with a 200-mm diameter exit hole was chosen:</a:t>
            </a:r>
          </a:p>
          <a:p>
            <a:pPr lvl="1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en-US" sz="1600" b="1" dirty="0"/>
              <a:t>Low heat load (850 W)</a:t>
            </a:r>
          </a:p>
          <a:p>
            <a:pPr lvl="1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en-US" sz="1600" b="1" dirty="0"/>
              <a:t>Ease of fabrication.  Material:  Al 6061-T6</a:t>
            </a:r>
          </a:p>
          <a:p>
            <a:pPr lvl="1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en-US" sz="1600" b="1" dirty="0"/>
              <a:t>Composed of concentric Al spheres  (5 liters of LH</a:t>
            </a:r>
            <a:r>
              <a:rPr lang="en-US" altLang="en-US" sz="1600" b="1" baseline="-25000" dirty="0"/>
              <a:t>2</a:t>
            </a:r>
            <a:r>
              <a:rPr lang="en-US" altLang="en-US" sz="1600" b="1" dirty="0"/>
              <a:t>)</a:t>
            </a:r>
          </a:p>
          <a:p>
            <a:pPr lvl="1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en-US" sz="1600" b="1" dirty="0"/>
              <a:t>Hydrogen vapor filled the inner sphere, which was open at the bottom. </a:t>
            </a:r>
          </a:p>
        </p:txBody>
      </p:sp>
      <p:pic>
        <p:nvPicPr>
          <p:cNvPr id="14340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406525"/>
            <a:ext cx="5334000" cy="3790950"/>
          </a:xfrm>
          <a:noFill/>
        </p:spPr>
      </p:pic>
      <p:sp>
        <p:nvSpPr>
          <p:cNvPr id="2" name="TextBox 1"/>
          <p:cNvSpPr txBox="1"/>
          <p:nvPr/>
        </p:nvSpPr>
        <p:spPr>
          <a:xfrm>
            <a:off x="466915" y="5030857"/>
            <a:ext cx="4543426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Thermal-hydraulic tests with LH</a:t>
            </a:r>
            <a:r>
              <a:rPr lang="en-US" sz="2000" b="1" baseline="-25000" dirty="0">
                <a:solidFill>
                  <a:schemeClr val="tx2"/>
                </a:solidFill>
              </a:rPr>
              <a:t>2</a:t>
            </a:r>
            <a:r>
              <a:rPr lang="en-US" sz="2000" b="1" dirty="0">
                <a:solidFill>
                  <a:schemeClr val="tx2"/>
                </a:solidFill>
              </a:rPr>
              <a:t> conducted at NIST Boulder.</a:t>
            </a:r>
          </a:p>
        </p:txBody>
      </p:sp>
    </p:spTree>
    <p:extLst>
      <p:ext uri="{BB962C8B-B14F-4D97-AF65-F5344CB8AC3E}">
        <p14:creationId xmlns:p14="http://schemas.microsoft.com/office/powerpoint/2010/main" val="48198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ryostat_comparison"/>
          <p:cNvPicPr>
            <a:picLocks noChangeAspect="1" noChangeArrowheads="1"/>
          </p:cNvPicPr>
          <p:nvPr/>
        </p:nvPicPr>
        <p:blipFill>
          <a:blip r:embed="rId2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2"/>
            <a:ext cx="4014788" cy="650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5334000" y="228602"/>
            <a:ext cx="3429000" cy="2277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i="1" dirty="0">
                <a:solidFill>
                  <a:srgbClr val="C00000"/>
                </a:solidFill>
              </a:rPr>
              <a:t>Unit 1 had too much empty space next to the reactor core.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dirty="0"/>
              <a:t>Vapor in the inner sphere scattered cold neutrons from the beam.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4724400" y="2743202"/>
            <a:ext cx="3657600" cy="3613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altLang="en-US" sz="2000" b="1" i="1" dirty="0">
                <a:solidFill>
                  <a:schemeClr val="tx2"/>
                </a:solidFill>
              </a:rPr>
              <a:t>Much more D</a:t>
            </a:r>
            <a:r>
              <a:rPr lang="en-US" altLang="en-US" sz="2000" b="1" i="1" baseline="-25000" dirty="0">
                <a:solidFill>
                  <a:schemeClr val="tx2"/>
                </a:solidFill>
              </a:rPr>
              <a:t>2</a:t>
            </a:r>
            <a:r>
              <a:rPr lang="en-US" altLang="en-US" sz="2000" b="1" i="1" dirty="0">
                <a:solidFill>
                  <a:schemeClr val="tx2"/>
                </a:solidFill>
              </a:rPr>
              <a:t>O in Unit 2 results in a higher neutron flux in the CNS region and the adjacent fuel elements.</a:t>
            </a:r>
          </a:p>
          <a:p>
            <a:pPr eaLnBrk="1" hangingPunct="1">
              <a:lnSpc>
                <a:spcPct val="110000"/>
              </a:lnSpc>
            </a:pPr>
            <a:endParaRPr lang="en-US" altLang="en-US" sz="2000" dirty="0"/>
          </a:p>
          <a:p>
            <a:pPr eaLnBrk="1" hangingPunct="1">
              <a:lnSpc>
                <a:spcPct val="110000"/>
              </a:lnSpc>
            </a:pPr>
            <a:r>
              <a:rPr lang="en-US" altLang="en-US" sz="2000" dirty="0"/>
              <a:t>32 x 24 cm ellipsoid allowed more D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O and a thicker LH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 annulus.</a:t>
            </a:r>
          </a:p>
          <a:p>
            <a:pPr eaLnBrk="1" hangingPunct="1">
              <a:lnSpc>
                <a:spcPct val="110000"/>
              </a:lnSpc>
            </a:pPr>
            <a:endParaRPr lang="en-US" altLang="en-US" sz="2000" dirty="0"/>
          </a:p>
          <a:p>
            <a:pPr eaLnBrk="1" hangingPunct="1">
              <a:lnSpc>
                <a:spcPct val="110000"/>
              </a:lnSpc>
            </a:pPr>
            <a:r>
              <a:rPr lang="en-US" altLang="en-US" sz="2800" b="1" dirty="0">
                <a:solidFill>
                  <a:srgbClr val="C00000"/>
                </a:solidFill>
              </a:rPr>
              <a:t>Gain ~ 2  (2002)</a:t>
            </a:r>
          </a:p>
        </p:txBody>
      </p:sp>
    </p:spTree>
    <p:extLst>
      <p:ext uri="{BB962C8B-B14F-4D97-AF65-F5344CB8AC3E}">
        <p14:creationId xmlns:p14="http://schemas.microsoft.com/office/powerpoint/2010/main" val="1905885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 dirty="0">
                <a:solidFill>
                  <a:srgbClr val="C00000"/>
                </a:solidFill>
              </a:rPr>
              <a:t>The liquid hydrogen cold source is passively safe, simple to operate, and very reliable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524000"/>
            <a:ext cx="42672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en-US" sz="1800" b="1" dirty="0"/>
              <a:t>A </a:t>
            </a:r>
            <a:r>
              <a:rPr lang="en-US" altLang="en-US" sz="1800" b="1" i="1" dirty="0">
                <a:solidFill>
                  <a:srgbClr val="FF0000"/>
                </a:solidFill>
              </a:rPr>
              <a:t>thermosiphon</a:t>
            </a:r>
            <a:r>
              <a:rPr lang="en-US" altLang="en-US" sz="1800" b="1" dirty="0"/>
              <a:t> is the simplest way to supply the source with LH</a:t>
            </a:r>
            <a:r>
              <a:rPr lang="en-US" altLang="en-US" sz="1800" b="1" baseline="-25000" dirty="0"/>
              <a:t>2</a:t>
            </a:r>
            <a:r>
              <a:rPr lang="en-US" altLang="en-US" sz="1800" b="1" dirty="0"/>
              <a:t>.  </a:t>
            </a:r>
          </a:p>
          <a:p>
            <a:pPr lvl="1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en-US" sz="1600" b="1" dirty="0"/>
              <a:t>Cold helium gas cools the condenser below 20 K.</a:t>
            </a:r>
          </a:p>
          <a:p>
            <a:pPr lvl="1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en-US" sz="1600" b="1" dirty="0"/>
              <a:t>Hydrogen liquefies and flows by gravity to the moderator chamber.  </a:t>
            </a:r>
          </a:p>
          <a:p>
            <a:pPr lvl="1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en-US" sz="1600" b="1" dirty="0"/>
              <a:t>Vapor rises to the condenser and a naturally circulating system is  established.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en-US" sz="1800" b="1" i="1" dirty="0">
                <a:solidFill>
                  <a:srgbClr val="C00000"/>
                </a:solidFill>
              </a:rPr>
              <a:t>The system is closed to minimize hydrogen gas handling.</a:t>
            </a:r>
            <a:r>
              <a:rPr lang="en-US" altLang="en-US" sz="1800" dirty="0">
                <a:solidFill>
                  <a:srgbClr val="C00000"/>
                </a:solidFill>
              </a:rPr>
              <a:t>  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en-US" sz="1800" b="1" i="1" dirty="0">
                <a:solidFill>
                  <a:srgbClr val="C00000"/>
                </a:solidFill>
              </a:rPr>
              <a:t>All system components are surrounded by He containments.</a:t>
            </a:r>
          </a:p>
        </p:txBody>
      </p:sp>
      <p:graphicFrame>
        <p:nvGraphicFramePr>
          <p:cNvPr id="17412" name="Object 4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594173699"/>
              </p:ext>
            </p:extLst>
          </p:nvPr>
        </p:nvGraphicFramePr>
        <p:xfrm>
          <a:off x="4648200" y="1143000"/>
          <a:ext cx="4038600" cy="533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0" name="Photo Editor Photo" r:id="rId3" imgW="9647619" imgH="12742857" progId="MSPhotoEd.3">
                  <p:embed/>
                </p:oleObj>
              </mc:Choice>
              <mc:Fallback>
                <p:oleObj name="Photo Editor Photo" r:id="rId3" imgW="9647619" imgH="12742857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1143000"/>
                        <a:ext cx="4038600" cy="533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1107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5E2A29F-CA54-4827-867C-1775A4813C1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2050" name="Picture 2" descr="E:\NIST_cs\PB230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85800"/>
            <a:ext cx="7543800" cy="565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196336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Insertion of Unit 2 Cold source – November 2001</a:t>
            </a:r>
          </a:p>
        </p:txBody>
      </p:sp>
    </p:spTree>
    <p:extLst>
      <p:ext uri="{BB962C8B-B14F-4D97-AF65-F5344CB8AC3E}">
        <p14:creationId xmlns:p14="http://schemas.microsoft.com/office/powerpoint/2010/main" val="1172357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Unit 2 - guid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85802"/>
            <a:ext cx="7924800" cy="578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04800" y="228602"/>
            <a:ext cx="838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C00000"/>
                </a:solidFill>
                <a:latin typeface="Arial" charset="0"/>
              </a:rPr>
              <a:t>Existing LH</a:t>
            </a:r>
            <a:r>
              <a:rPr lang="en-US" altLang="en-US" sz="2800" b="1" baseline="-18000">
                <a:solidFill>
                  <a:srgbClr val="C00000"/>
                </a:solidFill>
                <a:latin typeface="Arial" charset="0"/>
              </a:rPr>
              <a:t>2</a:t>
            </a:r>
            <a:r>
              <a:rPr lang="en-US" altLang="en-US" sz="2800" b="1">
                <a:solidFill>
                  <a:srgbClr val="C00000"/>
                </a:solidFill>
                <a:latin typeface="Arial" charset="0"/>
              </a:rPr>
              <a:t> CNS, In-pile Guides as of April 2011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 rot="-940888">
            <a:off x="6994527" y="1541465"/>
            <a:ext cx="1914525" cy="708025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4000" b="1">
                <a:latin typeface="Arial" charset="0"/>
              </a:rPr>
              <a:t>MACS</a:t>
            </a:r>
          </a:p>
        </p:txBody>
      </p:sp>
      <p:sp>
        <p:nvSpPr>
          <p:cNvPr id="7173" name="TextBox 6"/>
          <p:cNvSpPr txBox="1">
            <a:spLocks noChangeArrowheads="1"/>
          </p:cNvSpPr>
          <p:nvPr/>
        </p:nvSpPr>
        <p:spPr bwMode="auto">
          <a:xfrm>
            <a:off x="8077200" y="28194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charset="0"/>
              </a:rPr>
              <a:t>NG-1</a:t>
            </a:r>
          </a:p>
        </p:txBody>
      </p:sp>
      <p:sp>
        <p:nvSpPr>
          <p:cNvPr id="7174" name="TextBox 7"/>
          <p:cNvSpPr txBox="1">
            <a:spLocks noChangeArrowheads="1"/>
          </p:cNvSpPr>
          <p:nvPr/>
        </p:nvSpPr>
        <p:spPr bwMode="auto">
          <a:xfrm>
            <a:off x="8077200" y="32766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charset="0"/>
              </a:rPr>
              <a:t>NG-2</a:t>
            </a:r>
          </a:p>
        </p:txBody>
      </p:sp>
      <p:sp>
        <p:nvSpPr>
          <p:cNvPr id="7175" name="TextBox 8"/>
          <p:cNvSpPr txBox="1">
            <a:spLocks noChangeArrowheads="1"/>
          </p:cNvSpPr>
          <p:nvPr/>
        </p:nvSpPr>
        <p:spPr bwMode="auto">
          <a:xfrm>
            <a:off x="8153400" y="3657600"/>
            <a:ext cx="838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charset="0"/>
              </a:rPr>
              <a:t>NG-3</a:t>
            </a:r>
          </a:p>
        </p:txBody>
      </p:sp>
      <p:sp>
        <p:nvSpPr>
          <p:cNvPr id="7176" name="TextBox 10"/>
          <p:cNvSpPr txBox="1">
            <a:spLocks noChangeArrowheads="1"/>
          </p:cNvSpPr>
          <p:nvPr/>
        </p:nvSpPr>
        <p:spPr bwMode="auto">
          <a:xfrm>
            <a:off x="8153400" y="4038600"/>
            <a:ext cx="838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charset="0"/>
              </a:rPr>
              <a:t>NG-4</a:t>
            </a:r>
          </a:p>
        </p:txBody>
      </p:sp>
      <p:sp>
        <p:nvSpPr>
          <p:cNvPr id="7177" name="TextBox 11"/>
          <p:cNvSpPr txBox="1">
            <a:spLocks noChangeArrowheads="1"/>
          </p:cNvSpPr>
          <p:nvPr/>
        </p:nvSpPr>
        <p:spPr bwMode="auto">
          <a:xfrm>
            <a:off x="7924800" y="4800600"/>
            <a:ext cx="76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charset="0"/>
              </a:rPr>
              <a:t>NG-5</a:t>
            </a:r>
          </a:p>
        </p:txBody>
      </p:sp>
      <p:sp>
        <p:nvSpPr>
          <p:cNvPr id="7178" name="TextBox 12"/>
          <p:cNvSpPr txBox="1">
            <a:spLocks noChangeArrowheads="1"/>
          </p:cNvSpPr>
          <p:nvPr/>
        </p:nvSpPr>
        <p:spPr bwMode="auto">
          <a:xfrm>
            <a:off x="7924800" y="5105400"/>
            <a:ext cx="76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charset="0"/>
              </a:rPr>
              <a:t>NG-6</a:t>
            </a:r>
          </a:p>
        </p:txBody>
      </p:sp>
      <p:sp>
        <p:nvSpPr>
          <p:cNvPr id="7179" name="TextBox 13"/>
          <p:cNvSpPr txBox="1">
            <a:spLocks noChangeArrowheads="1"/>
          </p:cNvSpPr>
          <p:nvPr/>
        </p:nvSpPr>
        <p:spPr bwMode="auto">
          <a:xfrm>
            <a:off x="7848600" y="5486400"/>
            <a:ext cx="76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charset="0"/>
              </a:rPr>
              <a:t>NG-7</a:t>
            </a:r>
          </a:p>
        </p:txBody>
      </p:sp>
      <p:sp>
        <p:nvSpPr>
          <p:cNvPr id="7180" name="TextBox 14"/>
          <p:cNvSpPr txBox="1">
            <a:spLocks noChangeArrowheads="1"/>
          </p:cNvSpPr>
          <p:nvPr/>
        </p:nvSpPr>
        <p:spPr bwMode="auto">
          <a:xfrm>
            <a:off x="3124200" y="914400"/>
            <a:ext cx="2514600" cy="15700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latin typeface="Arial" charset="0"/>
              </a:rPr>
              <a:t>CTW Beam Port (now has inpile piece for new guides)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4800600" y="2286000"/>
            <a:ext cx="1066800" cy="304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82" name="TextBox 1"/>
          <p:cNvSpPr txBox="1">
            <a:spLocks noChangeArrowheads="1"/>
          </p:cNvSpPr>
          <p:nvPr/>
        </p:nvSpPr>
        <p:spPr bwMode="auto">
          <a:xfrm>
            <a:off x="5595938" y="5154613"/>
            <a:ext cx="762000" cy="4000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>
                <a:latin typeface="Arial" charset="0"/>
              </a:rPr>
              <a:t>CTE</a:t>
            </a:r>
          </a:p>
        </p:txBody>
      </p:sp>
    </p:spTree>
    <p:extLst>
      <p:ext uri="{BB962C8B-B14F-4D97-AF65-F5344CB8AC3E}">
        <p14:creationId xmlns:p14="http://schemas.microsoft.com/office/powerpoint/2010/main" val="3294653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8610600" cy="1143000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solidFill>
                  <a:srgbClr val="C00000"/>
                </a:solidFill>
              </a:rPr>
              <a:t>A second LH</a:t>
            </a:r>
            <a:r>
              <a:rPr lang="en-US" altLang="en-US" sz="2800" baseline="-20000" dirty="0">
                <a:solidFill>
                  <a:srgbClr val="C00000"/>
                </a:solidFill>
              </a:rPr>
              <a:t>2</a:t>
            </a:r>
            <a:r>
              <a:rPr lang="en-US" altLang="en-US" sz="2800" dirty="0">
                <a:solidFill>
                  <a:srgbClr val="C00000"/>
                </a:solidFill>
              </a:rPr>
              <a:t> source was installed in BT-9 (2012) as part of the NCNR Expansion Initiative</a:t>
            </a:r>
          </a:p>
        </p:txBody>
      </p:sp>
      <p:sp>
        <p:nvSpPr>
          <p:cNvPr id="1945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2"/>
            <a:ext cx="3276600" cy="4525963"/>
          </a:xfrm>
        </p:spPr>
        <p:txBody>
          <a:bodyPr/>
          <a:lstStyle/>
          <a:p>
            <a:pPr eaLnBrk="1" hangingPunct="1"/>
            <a:r>
              <a:rPr lang="en-US" altLang="en-US" sz="2000" b="1" dirty="0">
                <a:solidFill>
                  <a:srgbClr val="C00000"/>
                </a:solidFill>
              </a:rPr>
              <a:t>5 new guides have been</a:t>
            </a:r>
            <a:r>
              <a:rPr lang="en-US" altLang="en-US" sz="2000" b="1" dirty="0"/>
              <a:t> </a:t>
            </a:r>
            <a:r>
              <a:rPr lang="en-US" altLang="en-US" sz="2000" b="1" dirty="0">
                <a:solidFill>
                  <a:srgbClr val="C00000"/>
                </a:solidFill>
              </a:rPr>
              <a:t>installed for the guide hall expansion.</a:t>
            </a:r>
          </a:p>
          <a:p>
            <a:pPr eaLnBrk="1" hangingPunct="1"/>
            <a:r>
              <a:rPr lang="en-US" altLang="en-US" sz="2000" b="1" dirty="0"/>
              <a:t>MACS has moved to BT-9 and has its own small LH</a:t>
            </a:r>
            <a:r>
              <a:rPr lang="en-US" altLang="en-US" sz="2000" b="1" baseline="-20000" dirty="0"/>
              <a:t>2 </a:t>
            </a:r>
            <a:r>
              <a:rPr lang="en-US" altLang="en-US" sz="2000" b="1" dirty="0"/>
              <a:t>source. </a:t>
            </a:r>
          </a:p>
          <a:p>
            <a:pPr eaLnBrk="1" hangingPunct="1"/>
            <a:r>
              <a:rPr lang="en-US" altLang="en-US" sz="2000" b="1" dirty="0"/>
              <a:t>“Peewee” : 11-cm ID, and a 0.5-l volume.</a:t>
            </a:r>
          </a:p>
          <a:p>
            <a:pPr eaLnBrk="1" hangingPunct="1"/>
            <a:r>
              <a:rPr lang="en-US" altLang="en-US" sz="2000" b="1" dirty="0"/>
              <a:t>It has a gain of about 1.7 over Unit 2.</a:t>
            </a:r>
          </a:p>
          <a:p>
            <a:pPr eaLnBrk="1" hangingPunct="1"/>
            <a:r>
              <a:rPr lang="en-US" altLang="en-US" sz="2000" b="1" dirty="0"/>
              <a:t>MCNP code used to estimate performance and heat load.</a:t>
            </a:r>
          </a:p>
        </p:txBody>
      </p:sp>
      <p:sp>
        <p:nvSpPr>
          <p:cNvPr id="19460" name="Rectangle 6"/>
          <p:cNvSpPr>
            <a:spLocks noGrp="1" noChangeArrowheads="1" noTextEdit="1"/>
          </p:cNvSpPr>
          <p:nvPr>
            <p:ph type="clipArt" sz="half" idx="2"/>
          </p:nvPr>
        </p:nvSpPr>
        <p:spPr/>
      </p:sp>
      <p:sp>
        <p:nvSpPr>
          <p:cNvPr id="19461" name="Rectangle 8"/>
          <p:cNvSpPr>
            <a:spLocks noChangeArrowheads="1"/>
          </p:cNvSpPr>
          <p:nvPr/>
        </p:nvSpPr>
        <p:spPr bwMode="auto">
          <a:xfrm>
            <a:off x="1" y="6487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9462" name="Object 7"/>
          <p:cNvGraphicFramePr>
            <a:graphicFrameLocks noChangeAspect="1"/>
          </p:cNvGraphicFramePr>
          <p:nvPr/>
        </p:nvGraphicFramePr>
        <p:xfrm>
          <a:off x="3667127" y="1666877"/>
          <a:ext cx="5476875" cy="519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Photo Editor Photo" r:id="rId3" imgW="15518391" imgH="14714286" progId="MSPhotoEd.3">
                  <p:embed/>
                </p:oleObj>
              </mc:Choice>
              <mc:Fallback>
                <p:oleObj name="Photo Editor Photo" r:id="rId3" imgW="15518391" imgH="14714286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7127" y="1666877"/>
                        <a:ext cx="5476875" cy="5191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4609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5"/>
          <p:cNvSpPr txBox="1">
            <a:spLocks noChangeArrowheads="1"/>
          </p:cNvSpPr>
          <p:nvPr/>
        </p:nvSpPr>
        <p:spPr bwMode="auto">
          <a:xfrm>
            <a:off x="1371602" y="304802"/>
            <a:ext cx="55784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C00000"/>
                </a:solidFill>
              </a:rPr>
              <a:t>Side View of BT-9 Cold Source</a:t>
            </a:r>
          </a:p>
        </p:txBody>
      </p:sp>
      <p:sp>
        <p:nvSpPr>
          <p:cNvPr id="9219" name="Text Box 6"/>
          <p:cNvSpPr txBox="1">
            <a:spLocks noChangeArrowheads="1"/>
          </p:cNvSpPr>
          <p:nvPr/>
        </p:nvSpPr>
        <p:spPr bwMode="auto">
          <a:xfrm>
            <a:off x="5638800" y="990600"/>
            <a:ext cx="32766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 dirty="0"/>
              <a:t>Peewee:</a:t>
            </a:r>
          </a:p>
          <a:p>
            <a:pPr>
              <a:spcBef>
                <a:spcPct val="50000"/>
              </a:spcBef>
              <a:defRPr/>
            </a:pPr>
            <a:r>
              <a:rPr lang="en-US" dirty="0"/>
              <a:t>14.6-cm OD water jacket</a:t>
            </a:r>
          </a:p>
          <a:p>
            <a:pPr>
              <a:spcBef>
                <a:spcPct val="50000"/>
              </a:spcBef>
              <a:defRPr/>
            </a:pPr>
            <a:r>
              <a:rPr lang="en-US" dirty="0"/>
              <a:t>It has its own H</a:t>
            </a:r>
            <a:r>
              <a:rPr lang="en-US" baseline="-18000" dirty="0"/>
              <a:t>2</a:t>
            </a:r>
            <a:r>
              <a:rPr lang="en-US" dirty="0"/>
              <a:t> tank, but the condenser is cooled in parallel with Unit 2.</a:t>
            </a:r>
          </a:p>
          <a:p>
            <a:pPr>
              <a:spcBef>
                <a:spcPct val="50000"/>
              </a:spcBef>
              <a:defRPr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Piccolo “phase separator” </a:t>
            </a:r>
          </a:p>
          <a:p>
            <a:pPr>
              <a:spcBef>
                <a:spcPct val="50000"/>
              </a:spcBef>
              <a:defRPr/>
            </a:pPr>
            <a:r>
              <a:rPr lang="en-US" dirty="0"/>
              <a:t>Operating successfully since April 2012.</a:t>
            </a:r>
          </a:p>
        </p:txBody>
      </p:sp>
      <p:pic>
        <p:nvPicPr>
          <p:cNvPr id="20484" name="Picture 5" descr="PW amodcham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42" y="914400"/>
            <a:ext cx="4962418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62600" y="5812393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Reference:</a:t>
            </a:r>
            <a:r>
              <a:rPr lang="en-US" b="1" dirty="0"/>
              <a:t> IGORR 2009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2819400" y="1752600"/>
            <a:ext cx="2743200" cy="1219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257800" y="3962400"/>
            <a:ext cx="3505200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Thermal-hydraulic tests of thermosiphon used  R-134.</a:t>
            </a:r>
          </a:p>
        </p:txBody>
      </p:sp>
    </p:spTree>
    <p:extLst>
      <p:ext uri="{BB962C8B-B14F-4D97-AF65-F5344CB8AC3E}">
        <p14:creationId xmlns:p14="http://schemas.microsoft.com/office/powerpoint/2010/main" val="3527128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PW In-pile Assembl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7200"/>
            <a:ext cx="86106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1219200" y="1752602"/>
            <a:ext cx="4114800" cy="13382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The plug provides shielding and supports the cryostat assembly.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b="1"/>
              <a:t>A diverging beam of cold neutrons is provided for MACS.</a:t>
            </a:r>
          </a:p>
        </p:txBody>
      </p:sp>
    </p:spTree>
    <p:extLst>
      <p:ext uri="{BB962C8B-B14F-4D97-AF65-F5344CB8AC3E}">
        <p14:creationId xmlns:p14="http://schemas.microsoft.com/office/powerpoint/2010/main" val="3222817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rew\Pictures\_MG_49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38200"/>
            <a:ext cx="792480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Box 1"/>
          <p:cNvSpPr txBox="1">
            <a:spLocks noChangeArrowheads="1"/>
          </p:cNvSpPr>
          <p:nvPr/>
        </p:nvSpPr>
        <p:spPr bwMode="auto">
          <a:xfrm>
            <a:off x="228600" y="228602"/>
            <a:ext cx="8686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C00000"/>
                </a:solidFill>
              </a:rPr>
              <a:t>CNS Team installed Peewee in BT-9 in September 2011.</a:t>
            </a:r>
          </a:p>
        </p:txBody>
      </p:sp>
    </p:spTree>
    <p:extLst>
      <p:ext uri="{BB962C8B-B14F-4D97-AF65-F5344CB8AC3E}">
        <p14:creationId xmlns:p14="http://schemas.microsoft.com/office/powerpoint/2010/main" val="3773723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ontent Placeholder 1"/>
          <p:cNvSpPr>
            <a:spLocks noGrp="1"/>
          </p:cNvSpPr>
          <p:nvPr>
            <p:ph idx="1"/>
          </p:nvPr>
        </p:nvSpPr>
        <p:spPr>
          <a:xfrm>
            <a:off x="381000" y="1066800"/>
            <a:ext cx="8382000" cy="5181600"/>
          </a:xfrm>
        </p:spPr>
        <p:txBody>
          <a:bodyPr/>
          <a:lstStyle/>
          <a:p>
            <a:r>
              <a:rPr lang="en-US" sz="2800" b="1" dirty="0"/>
              <a:t>The LH</a:t>
            </a:r>
            <a:r>
              <a:rPr lang="en-US" sz="2800" b="1" baseline="-25000" dirty="0"/>
              <a:t>2</a:t>
            </a:r>
            <a:r>
              <a:rPr lang="en-US" sz="2800" b="1" dirty="0"/>
              <a:t> cold sources at NIST have made NCNR a world class cold neutron facility.</a:t>
            </a:r>
          </a:p>
          <a:p>
            <a:r>
              <a:rPr lang="en-US" sz="2800" b="1" dirty="0"/>
              <a:t>About 70% of experiments use cold neutrons.</a:t>
            </a:r>
          </a:p>
          <a:p>
            <a:r>
              <a:rPr lang="en-US" sz="2800" b="1" dirty="0">
                <a:solidFill>
                  <a:schemeClr val="tx2"/>
                </a:solidFill>
              </a:rPr>
              <a:t>LD</a:t>
            </a:r>
            <a:r>
              <a:rPr lang="en-US" sz="2800" b="1" baseline="-25000" dirty="0">
                <a:solidFill>
                  <a:schemeClr val="tx2"/>
                </a:solidFill>
              </a:rPr>
              <a:t>2</a:t>
            </a:r>
            <a:r>
              <a:rPr lang="en-US" sz="2800" b="1" dirty="0">
                <a:solidFill>
                  <a:schemeClr val="tx2"/>
                </a:solidFill>
              </a:rPr>
              <a:t> source planned for 2023(?), to replace Unit 2 (</a:t>
            </a:r>
            <a:r>
              <a:rPr lang="en-US" sz="2800" b="1" i="1" dirty="0">
                <a:solidFill>
                  <a:schemeClr val="tx2"/>
                </a:solidFill>
              </a:rPr>
              <a:t>reference:</a:t>
            </a:r>
            <a:r>
              <a:rPr lang="en-US" sz="2800" b="1" dirty="0">
                <a:solidFill>
                  <a:schemeClr val="tx2"/>
                </a:solidFill>
              </a:rPr>
              <a:t> IGORR 2016, Berlin).</a:t>
            </a:r>
          </a:p>
          <a:p>
            <a:r>
              <a:rPr lang="en-US" sz="2800" b="1" i="1" dirty="0">
                <a:solidFill>
                  <a:srgbClr val="FF0000"/>
                </a:solidFill>
              </a:rPr>
              <a:t>Relicensed in 2009 for 20 more years!!</a:t>
            </a:r>
          </a:p>
          <a:p>
            <a:r>
              <a:rPr lang="en-US" sz="2800" b="1" i="1" dirty="0">
                <a:solidFill>
                  <a:srgbClr val="FF0000"/>
                </a:solidFill>
              </a:rPr>
              <a:t>Plan to relicense again in 2029.</a:t>
            </a:r>
          </a:p>
          <a:p>
            <a:r>
              <a:rPr lang="en-US" sz="2800" b="1" dirty="0">
                <a:solidFill>
                  <a:schemeClr val="tx2"/>
                </a:solidFill>
              </a:rPr>
              <a:t>Studies have been initiated for a new reactor optimized for cold neutron production.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43200" y="152400"/>
            <a:ext cx="2971800" cy="685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dirty="0">
                <a:solidFill>
                  <a:srgbClr val="C00000"/>
                </a:solidFill>
              </a:rPr>
              <a:t>Conclusion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866BE7-98C0-4FE6-8C82-C116EEDFB41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23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905000"/>
            <a:ext cx="7848600" cy="2286000"/>
          </a:xfrm>
        </p:spPr>
        <p:txBody>
          <a:bodyPr/>
          <a:lstStyle/>
          <a:p>
            <a:pPr lvl="2"/>
            <a:r>
              <a:rPr lang="en-US" sz="2800" b="1" dirty="0"/>
              <a:t>Basics</a:t>
            </a:r>
          </a:p>
          <a:p>
            <a:pPr lvl="2"/>
            <a:r>
              <a:rPr lang="en-US" sz="2800" b="1" dirty="0"/>
              <a:t>NBSR History, Description</a:t>
            </a:r>
          </a:p>
          <a:p>
            <a:pPr lvl="2"/>
            <a:r>
              <a:rPr lang="en-US" sz="2800" b="1" dirty="0"/>
              <a:t>Cold Source Development</a:t>
            </a:r>
          </a:p>
          <a:p>
            <a:pPr lvl="2"/>
            <a:r>
              <a:rPr lang="en-US" sz="2800" b="1" dirty="0"/>
              <a:t>Conclusion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Outline: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C5FD738-D178-4F19-9CD3-6D838DB4FC2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38200" y="4800600"/>
            <a:ext cx="708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Informal History on the NCNR Web Site under About NCNR:</a:t>
            </a:r>
          </a:p>
          <a:p>
            <a:r>
              <a:rPr lang="en-US" dirty="0">
                <a:hlinkClick r:id="rId2"/>
              </a:rPr>
              <a:t>https://www.ncnr.nist.gov/NCNRHistory_Rush_Cappelletti.pdf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2396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DEBC64E-F4BA-4AC7-9FAE-23814D1D0086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5123" name="Picture 2" descr="C:\Users\rew\Documents\IGORR-2014\NCNR2010air 008_cro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44527"/>
            <a:ext cx="8763000" cy="537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Box 2"/>
          <p:cNvSpPr txBox="1">
            <a:spLocks noChangeArrowheads="1"/>
          </p:cNvSpPr>
          <p:nvPr/>
        </p:nvSpPr>
        <p:spPr bwMode="auto">
          <a:xfrm>
            <a:off x="6400800" y="4191002"/>
            <a:ext cx="2362200" cy="64611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latin typeface="Arial" charset="0"/>
              </a:rPr>
              <a:t>Technical Support Building</a:t>
            </a:r>
          </a:p>
        </p:txBody>
      </p:sp>
      <p:sp>
        <p:nvSpPr>
          <p:cNvPr id="5125" name="TextBox 3"/>
          <p:cNvSpPr txBox="1">
            <a:spLocks noChangeArrowheads="1"/>
          </p:cNvSpPr>
          <p:nvPr/>
        </p:nvSpPr>
        <p:spPr bwMode="auto">
          <a:xfrm>
            <a:off x="6248400" y="2209802"/>
            <a:ext cx="1752600" cy="64611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latin typeface="Arial" charset="0"/>
              </a:rPr>
              <a:t>Guide Hall Addition</a:t>
            </a:r>
          </a:p>
        </p:txBody>
      </p:sp>
      <p:cxnSp>
        <p:nvCxnSpPr>
          <p:cNvPr id="6" name="Straight Arrow Connector 5"/>
          <p:cNvCxnSpPr>
            <a:stCxn id="5125" idx="1"/>
          </p:cNvCxnSpPr>
          <p:nvPr/>
        </p:nvCxnSpPr>
        <p:spPr>
          <a:xfrm flipH="1" flipV="1">
            <a:off x="4724400" y="2514600"/>
            <a:ext cx="1524000" cy="190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1066800" y="4514850"/>
            <a:ext cx="3276600" cy="3683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latin typeface="Arial" charset="0"/>
              </a:rPr>
              <a:t>Original Building 1963-1967</a:t>
            </a:r>
          </a:p>
        </p:txBody>
      </p:sp>
      <p:cxnSp>
        <p:nvCxnSpPr>
          <p:cNvPr id="9" name="Straight Arrow Connector 8"/>
          <p:cNvCxnSpPr>
            <a:stCxn id="5127" idx="0"/>
          </p:cNvCxnSpPr>
          <p:nvPr/>
        </p:nvCxnSpPr>
        <p:spPr>
          <a:xfrm flipH="1" flipV="1">
            <a:off x="1981200" y="3581400"/>
            <a:ext cx="723900" cy="9334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9" name="TextBox 9"/>
          <p:cNvSpPr txBox="1">
            <a:spLocks noChangeArrowheads="1"/>
          </p:cNvSpPr>
          <p:nvPr/>
        </p:nvSpPr>
        <p:spPr bwMode="auto">
          <a:xfrm>
            <a:off x="1711325" y="180975"/>
            <a:ext cx="457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>
                <a:solidFill>
                  <a:srgbClr val="C00000"/>
                </a:solidFill>
                <a:latin typeface="Arial" charset="0"/>
              </a:rPr>
              <a:t>NCNR Expansion – Fall 2010</a:t>
            </a:r>
          </a:p>
        </p:txBody>
      </p:sp>
    </p:spTree>
    <p:extLst>
      <p:ext uri="{BB962C8B-B14F-4D97-AF65-F5344CB8AC3E}">
        <p14:creationId xmlns:p14="http://schemas.microsoft.com/office/powerpoint/2010/main" val="25477654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2951E1-89E6-412E-95E1-03EAB4A587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5E2A29F-CA54-4827-867C-1775A4813C1D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6146" name="Picture 2" descr="Layout of Neutron Instruments at NCNR in late 2017 (projected)">
            <a:extLst>
              <a:ext uri="{FF2B5EF4-FFF2-40B4-BE49-F238E27FC236}">
                <a16:creationId xmlns:a16="http://schemas.microsoft.com/office/drawing/2014/main" id="{1F6A9862-7064-46EE-B162-024A8A213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0575"/>
            <a:ext cx="9144000" cy="527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251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57200" y="990600"/>
            <a:ext cx="8229600" cy="4953000"/>
          </a:xfrm>
          <a:blipFill rotWithShape="1">
            <a:blip r:embed="rId2"/>
            <a:stretch>
              <a:fillRect t="-985" b="-2586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ctr">
              <a:defRPr/>
            </a:pPr>
            <a:r>
              <a:rPr lang="en-US" sz="3200" dirty="0">
                <a:solidFill>
                  <a:srgbClr val="C00000"/>
                </a:solidFill>
              </a:rPr>
              <a:t>Xenon Poisoning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D256A20-41D3-4EB7-899E-187B136AA49A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85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7BFCB-AB13-4773-B222-DD402618C591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19200"/>
            <a:ext cx="7010400" cy="528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TextBox 2"/>
          <p:cNvSpPr txBox="1">
            <a:spLocks noChangeArrowheads="1"/>
          </p:cNvSpPr>
          <p:nvPr/>
        </p:nvSpPr>
        <p:spPr bwMode="auto">
          <a:xfrm>
            <a:off x="457200" y="381002"/>
            <a:ext cx="7924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rgbClr val="C00000"/>
                </a:solidFill>
              </a:rPr>
              <a:t>The buildup of </a:t>
            </a:r>
            <a:r>
              <a:rPr lang="en-US" altLang="en-US" b="1" baseline="30000">
                <a:solidFill>
                  <a:srgbClr val="C00000"/>
                </a:solidFill>
              </a:rPr>
              <a:t>135</a:t>
            </a:r>
            <a:r>
              <a:rPr lang="en-US" altLang="en-US" b="1">
                <a:solidFill>
                  <a:srgbClr val="C00000"/>
                </a:solidFill>
              </a:rPr>
              <a:t>Xe can overwhelm the available excess reactivity and keep the NBSR shutdown 30 – 40 hours.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0" y="1295400"/>
            <a:ext cx="3200400" cy="2586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After an unplanned shutdown the operators are very busy:</a:t>
            </a:r>
          </a:p>
          <a:p>
            <a:pPr lvl="1">
              <a:defRPr/>
            </a:pPr>
            <a:r>
              <a:rPr lang="en-US" dirty="0"/>
              <a:t>- Find the cause, fix it</a:t>
            </a:r>
          </a:p>
          <a:p>
            <a:pPr lvl="1">
              <a:defRPr/>
            </a:pPr>
            <a:r>
              <a:rPr lang="en-US" dirty="0"/>
              <a:t>- Reduce cooling flow</a:t>
            </a:r>
          </a:p>
          <a:p>
            <a:pPr lvl="1">
              <a:defRPr/>
            </a:pPr>
            <a:r>
              <a:rPr lang="en-US" dirty="0"/>
              <a:t>- Commence restart</a:t>
            </a:r>
          </a:p>
          <a:p>
            <a:pPr marL="742950" lvl="1" indent="-285750">
              <a:buFontTx/>
              <a:buChar char="-"/>
              <a:defRPr/>
            </a:pPr>
            <a:endParaRPr lang="en-US" dirty="0"/>
          </a:p>
          <a:p>
            <a:pPr>
              <a:defRPr/>
            </a:pPr>
            <a:r>
              <a:rPr lang="en-US" b="1" i="1" dirty="0">
                <a:solidFill>
                  <a:srgbClr val="C00000"/>
                </a:solidFill>
              </a:rPr>
              <a:t>The Xe clock is ticking, so please refrain from calling the control room!</a:t>
            </a:r>
          </a:p>
        </p:txBody>
      </p:sp>
    </p:spTree>
    <p:extLst>
      <p:ext uri="{BB962C8B-B14F-4D97-AF65-F5344CB8AC3E}">
        <p14:creationId xmlns:p14="http://schemas.microsoft.com/office/powerpoint/2010/main" val="26455794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07A21BA-1EBE-436E-8B93-553AC0A0A5BD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pic>
        <p:nvPicPr>
          <p:cNvPr id="614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22288"/>
            <a:ext cx="8310562" cy="526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3429000" y="2743200"/>
            <a:ext cx="5181600" cy="0"/>
          </a:xfrm>
          <a:prstGeom prst="line">
            <a:avLst/>
          </a:prstGeom>
          <a:ln w="190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9" name="TextBox 5"/>
          <p:cNvSpPr txBox="1">
            <a:spLocks noChangeArrowheads="1"/>
          </p:cNvSpPr>
          <p:nvPr/>
        </p:nvSpPr>
        <p:spPr bwMode="auto">
          <a:xfrm>
            <a:off x="6553200" y="2254250"/>
            <a:ext cx="1905000" cy="3683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latin typeface="Arial" charset="0"/>
              </a:rPr>
              <a:t>New Guide Hall</a:t>
            </a:r>
          </a:p>
        </p:txBody>
      </p:sp>
      <p:sp>
        <p:nvSpPr>
          <p:cNvPr id="6152" name="TextBox 9"/>
          <p:cNvSpPr txBox="1">
            <a:spLocks noChangeArrowheads="1"/>
          </p:cNvSpPr>
          <p:nvPr/>
        </p:nvSpPr>
        <p:spPr bwMode="auto">
          <a:xfrm>
            <a:off x="838200" y="228602"/>
            <a:ext cx="6629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>
                <a:solidFill>
                  <a:srgbClr val="C00000"/>
                </a:solidFill>
                <a:latin typeface="Arial" charset="0"/>
              </a:rPr>
              <a:t>Existing Instrument Layout – Nov 2014</a:t>
            </a:r>
          </a:p>
        </p:txBody>
      </p:sp>
    </p:spTree>
    <p:extLst>
      <p:ext uri="{BB962C8B-B14F-4D97-AF65-F5344CB8AC3E}">
        <p14:creationId xmlns:p14="http://schemas.microsoft.com/office/powerpoint/2010/main" val="2118563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2800" dirty="0">
                <a:solidFill>
                  <a:srgbClr val="C00000"/>
                </a:solidFill>
              </a:rPr>
              <a:t>NIST Research Reactor History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90600"/>
            <a:ext cx="7772400" cy="5334000"/>
          </a:xfrm>
        </p:spPr>
        <p:txBody>
          <a:bodyPr/>
          <a:lstStyle/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en-US" altLang="en-US" b="1" dirty="0"/>
              <a:t>Designed in the 1960’s and included a beam port for a cold neutron source.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en-US" altLang="en-US" b="1" i="1" dirty="0">
                <a:solidFill>
                  <a:srgbClr val="FF0000"/>
                </a:solidFill>
              </a:rPr>
              <a:t>NBSR First Critical, December 7, 1967.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en-US" altLang="en-US" b="1" dirty="0"/>
              <a:t>10 MW until 1985, 20 MW since.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en-US" altLang="en-US" b="1" dirty="0"/>
              <a:t>Cold Neutron Facility Development:</a:t>
            </a:r>
          </a:p>
          <a:p>
            <a:pPr lvl="1" eaLnBrk="1" hangingPunct="1">
              <a:lnSpc>
                <a:spcPct val="75000"/>
              </a:lnSpc>
              <a:spcBef>
                <a:spcPct val="50000"/>
              </a:spcBef>
            </a:pPr>
            <a:r>
              <a:rPr lang="en-US" altLang="en-US" b="1" dirty="0"/>
              <a:t>D</a:t>
            </a:r>
            <a:r>
              <a:rPr lang="en-US" altLang="en-US" b="1" baseline="-25000" dirty="0"/>
              <a:t>2</a:t>
            </a:r>
            <a:r>
              <a:rPr lang="en-US" altLang="en-US" b="1" dirty="0"/>
              <a:t>O Cold Neutron Source installed, 1987. </a:t>
            </a:r>
          </a:p>
          <a:p>
            <a:pPr lvl="1" eaLnBrk="1" hangingPunct="1">
              <a:lnSpc>
                <a:spcPct val="75000"/>
              </a:lnSpc>
              <a:spcBef>
                <a:spcPct val="50000"/>
              </a:spcBef>
            </a:pPr>
            <a:r>
              <a:rPr lang="en-US" altLang="en-US" b="1" dirty="0">
                <a:solidFill>
                  <a:srgbClr val="FF0000"/>
                </a:solidFill>
              </a:rPr>
              <a:t>First neutrons in the guide hall in 1990.</a:t>
            </a:r>
          </a:p>
          <a:p>
            <a:pPr lvl="1" eaLnBrk="1" hangingPunct="1">
              <a:lnSpc>
                <a:spcPct val="75000"/>
              </a:lnSpc>
              <a:spcBef>
                <a:spcPct val="50000"/>
              </a:spcBef>
            </a:pPr>
            <a:r>
              <a:rPr lang="en-US" altLang="en-US" b="1" dirty="0"/>
              <a:t>LH</a:t>
            </a:r>
            <a:r>
              <a:rPr lang="en-US" altLang="en-US" b="1" baseline="-25000" dirty="0"/>
              <a:t>2</a:t>
            </a:r>
            <a:r>
              <a:rPr lang="en-US" altLang="en-US" b="1" dirty="0"/>
              <a:t> Source installed September 1995.</a:t>
            </a:r>
          </a:p>
          <a:p>
            <a:pPr lvl="1" eaLnBrk="1" hangingPunct="1">
              <a:lnSpc>
                <a:spcPct val="75000"/>
              </a:lnSpc>
              <a:spcBef>
                <a:spcPct val="50000"/>
              </a:spcBef>
            </a:pPr>
            <a:r>
              <a:rPr lang="en-US" altLang="en-US" b="1" dirty="0"/>
              <a:t>Advanced LH</a:t>
            </a:r>
            <a:r>
              <a:rPr lang="en-US" altLang="en-US" b="1" baseline="-25000" dirty="0"/>
              <a:t>2</a:t>
            </a:r>
            <a:r>
              <a:rPr lang="en-US" altLang="en-US" b="1" dirty="0"/>
              <a:t> CNS, Unit 2, installed 2002.</a:t>
            </a:r>
          </a:p>
          <a:p>
            <a:pPr lvl="1" eaLnBrk="1" hangingPunct="1">
              <a:lnSpc>
                <a:spcPct val="75000"/>
              </a:lnSpc>
              <a:spcBef>
                <a:spcPct val="50000"/>
              </a:spcBef>
            </a:pPr>
            <a:r>
              <a:rPr lang="en-US" altLang="en-US" b="1" dirty="0">
                <a:solidFill>
                  <a:srgbClr val="FF0000"/>
                </a:solidFill>
              </a:rPr>
              <a:t>NCNR Expansion Project – 5 more guides. </a:t>
            </a:r>
          </a:p>
          <a:p>
            <a:pPr lvl="1" eaLnBrk="1" hangingPunct="1">
              <a:lnSpc>
                <a:spcPct val="75000"/>
              </a:lnSpc>
              <a:spcBef>
                <a:spcPct val="50000"/>
              </a:spcBef>
            </a:pPr>
            <a:r>
              <a:rPr lang="en-US" altLang="en-US" b="1" dirty="0"/>
              <a:t>“Peewee” CNS installed 2012 in BT-9.</a:t>
            </a:r>
          </a:p>
        </p:txBody>
      </p:sp>
    </p:spTree>
    <p:extLst>
      <p:ext uri="{BB962C8B-B14F-4D97-AF65-F5344CB8AC3E}">
        <p14:creationId xmlns:p14="http://schemas.microsoft.com/office/powerpoint/2010/main" val="3352173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028F03-47E2-4177-9212-40A4CAAA5A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5E2A29F-CA54-4827-867C-1775A4813C1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AA8A5F-07FE-4777-91C5-DC979A4860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4000"/>
            <a:ext cx="4409056" cy="3505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9F87FF-EA34-4ED5-B6E1-78E1057DA25B}"/>
              </a:ext>
            </a:extLst>
          </p:cNvPr>
          <p:cNvSpPr txBox="1"/>
          <p:nvPr/>
        </p:nvSpPr>
        <p:spPr>
          <a:xfrm>
            <a:off x="5029200" y="1371600"/>
            <a:ext cx="3886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en-US" altLang="en-US" sz="2000" b="1" i="1" u="sng" dirty="0"/>
              <a:t>Fissile</a:t>
            </a:r>
            <a:r>
              <a:rPr lang="en-US" altLang="en-US" sz="2000" b="1" dirty="0"/>
              <a:t> </a:t>
            </a:r>
            <a:r>
              <a:rPr lang="en-US" altLang="en-US" sz="2000" b="1" i="1" u="sng" dirty="0"/>
              <a:t>fuel</a:t>
            </a:r>
            <a:r>
              <a:rPr lang="en-US" altLang="en-US" sz="2000" b="1" dirty="0"/>
              <a:t> material, such as </a:t>
            </a:r>
            <a:r>
              <a:rPr lang="en-US" altLang="en-US" sz="2000" b="1" baseline="30000" dirty="0"/>
              <a:t>235</a:t>
            </a:r>
            <a:r>
              <a:rPr lang="en-US" altLang="en-US" sz="2000" b="1" dirty="0"/>
              <a:t>U, only 0.7% abundant, or </a:t>
            </a:r>
            <a:r>
              <a:rPr lang="en-US" altLang="en-US" sz="2000" b="1" baseline="30000" dirty="0"/>
              <a:t>239</a:t>
            </a:r>
            <a:r>
              <a:rPr lang="en-US" altLang="en-US" sz="2000" b="1" dirty="0"/>
              <a:t>Pu.</a:t>
            </a:r>
          </a:p>
          <a:p>
            <a:pPr marL="457200" indent="-457200">
              <a:buFontTx/>
              <a:buAutoNum type="arabicPeriod"/>
            </a:pPr>
            <a:r>
              <a:rPr lang="en-US" altLang="en-US" sz="2000" b="1" i="1" u="sng" dirty="0"/>
              <a:t>Moderator</a:t>
            </a:r>
            <a:r>
              <a:rPr lang="en-US" altLang="en-US" sz="2000" b="1" dirty="0"/>
              <a:t> to slow neutrons (D</a:t>
            </a:r>
            <a:r>
              <a:rPr lang="en-US" altLang="en-US" sz="2000" b="1" baseline="-25000" dirty="0"/>
              <a:t>2</a:t>
            </a:r>
            <a:r>
              <a:rPr lang="en-US" altLang="en-US" sz="2000" b="1" dirty="0"/>
              <a:t>O, H</a:t>
            </a:r>
            <a:r>
              <a:rPr lang="en-US" altLang="en-US" sz="2000" b="1" baseline="-25000" dirty="0"/>
              <a:t>2</a:t>
            </a:r>
            <a:r>
              <a:rPr lang="en-US" altLang="en-US" sz="2000" b="1" dirty="0"/>
              <a:t>O, Graphite)</a:t>
            </a:r>
          </a:p>
          <a:p>
            <a:pPr marL="457200" indent="-457200">
              <a:buFontTx/>
              <a:buAutoNum type="arabicPeriod"/>
            </a:pPr>
            <a:r>
              <a:rPr lang="en-US" altLang="en-US" sz="2000" b="1" i="1" u="sng" dirty="0"/>
              <a:t>Control Elements </a:t>
            </a:r>
            <a:r>
              <a:rPr lang="en-US" altLang="en-US" sz="2000" b="1" dirty="0"/>
              <a:t>(Cd, B)</a:t>
            </a:r>
          </a:p>
          <a:p>
            <a:pPr marL="457200" indent="-457200">
              <a:buFontTx/>
              <a:buAutoNum type="arabicPeriod"/>
            </a:pPr>
            <a:r>
              <a:rPr lang="en-US" altLang="en-US" sz="2000" b="1" i="1" u="sng" dirty="0"/>
              <a:t>Other Stuff: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en-US" sz="2000" b="1" dirty="0"/>
              <a:t>Shielding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en-US" sz="2000" b="1" dirty="0"/>
              <a:t>Coolant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en-US" sz="2000" b="1" dirty="0"/>
              <a:t>Neutron Source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en-US" sz="2000" b="1" dirty="0"/>
              <a:t>Neutron Detectors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9A2482-2C62-4F92-B50B-3F6C8F880889}"/>
              </a:ext>
            </a:extLst>
          </p:cNvPr>
          <p:cNvSpPr txBox="1"/>
          <p:nvPr/>
        </p:nvSpPr>
        <p:spPr>
          <a:xfrm>
            <a:off x="1524000" y="304800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Thermal Reactor Components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5C49C8-3AEE-4D02-B73B-0004F5306D58}"/>
              </a:ext>
            </a:extLst>
          </p:cNvPr>
          <p:cNvSpPr txBox="1"/>
          <p:nvPr/>
        </p:nvSpPr>
        <p:spPr>
          <a:xfrm>
            <a:off x="457200" y="5281492"/>
            <a:ext cx="144780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Moderator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95049B5-C8BE-4FEC-A5E4-E31D4D6CDD5E}"/>
              </a:ext>
            </a:extLst>
          </p:cNvPr>
          <p:cNvCxnSpPr>
            <a:stCxn id="7" idx="0"/>
          </p:cNvCxnSpPr>
          <p:nvPr/>
        </p:nvCxnSpPr>
        <p:spPr>
          <a:xfrm flipV="1">
            <a:off x="1181100" y="4495800"/>
            <a:ext cx="190500" cy="78569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B64DCB6-9007-4B2F-A45E-7E8648B1FCBD}"/>
              </a:ext>
            </a:extLst>
          </p:cNvPr>
          <p:cNvSpPr txBox="1"/>
          <p:nvPr/>
        </p:nvSpPr>
        <p:spPr>
          <a:xfrm>
            <a:off x="2895600" y="5334000"/>
            <a:ext cx="213360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Biological Shield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F7EF294-9831-4FCA-80A9-0A002F219997}"/>
              </a:ext>
            </a:extLst>
          </p:cNvPr>
          <p:cNvCxnSpPr>
            <a:stCxn id="10" idx="0"/>
          </p:cNvCxnSpPr>
          <p:nvPr/>
        </p:nvCxnSpPr>
        <p:spPr>
          <a:xfrm flipH="1" flipV="1">
            <a:off x="2971800" y="4419600"/>
            <a:ext cx="990600" cy="914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8185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altLang="en-US" sz="3600" dirty="0">
                <a:solidFill>
                  <a:srgbClr val="C00000"/>
                </a:solidFill>
              </a:rPr>
              <a:t>NBSR Core Characteristics</a:t>
            </a: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b="1" dirty="0"/>
              <a:t>HEU</a:t>
            </a:r>
            <a:r>
              <a:rPr lang="en-US" altLang="en-US" sz="2800" b="1" dirty="0">
                <a:solidFill>
                  <a:srgbClr val="FF0000"/>
                </a:solidFill>
              </a:rPr>
              <a:t>**</a:t>
            </a:r>
            <a:r>
              <a:rPr lang="en-US" altLang="en-US" sz="2800" b="1" dirty="0"/>
              <a:t> Fuel: 93%  </a:t>
            </a:r>
            <a:r>
              <a:rPr lang="en-US" altLang="en-US" sz="2800" b="1" baseline="30000" dirty="0"/>
              <a:t>235</a:t>
            </a:r>
            <a:r>
              <a:rPr lang="en-US" altLang="en-US" sz="2800" b="1" dirty="0"/>
              <a:t>U</a:t>
            </a:r>
            <a:r>
              <a:rPr lang="en-US" altLang="en-US" sz="2800" b="1" baseline="-25000" dirty="0"/>
              <a:t>3</a:t>
            </a:r>
            <a:r>
              <a:rPr lang="en-US" altLang="en-US" sz="2800" b="1" dirty="0"/>
              <a:t>O</a:t>
            </a:r>
            <a:r>
              <a:rPr lang="en-US" altLang="en-US" sz="2800" b="1" baseline="-25000" dirty="0"/>
              <a:t>8</a:t>
            </a:r>
            <a:r>
              <a:rPr lang="en-US" altLang="en-US" sz="2800" b="1" dirty="0"/>
              <a:t> + Al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b="1" dirty="0"/>
              <a:t>350 g </a:t>
            </a:r>
            <a:r>
              <a:rPr lang="en-US" altLang="en-US" b="1" baseline="30000" dirty="0"/>
              <a:t>235</a:t>
            </a:r>
            <a:r>
              <a:rPr lang="en-US" altLang="en-US" b="1" dirty="0"/>
              <a:t>U per Fuel Element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b="1" dirty="0"/>
              <a:t>34 plates: 11 in x 2.5 in x .02 in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b="1" dirty="0"/>
              <a:t>Heavy water coolant (D</a:t>
            </a:r>
            <a:r>
              <a:rPr lang="en-US" altLang="en-US" b="1" baseline="-25000" dirty="0"/>
              <a:t>2</a:t>
            </a:r>
            <a:r>
              <a:rPr lang="en-US" altLang="en-US" b="1" dirty="0"/>
              <a:t>O)</a:t>
            </a:r>
          </a:p>
          <a:p>
            <a:pPr marL="392113" lvl="1" indent="0" eaLnBrk="1" hangingPunct="1">
              <a:lnSpc>
                <a:spcPct val="90000"/>
              </a:lnSpc>
              <a:buNone/>
              <a:defRPr/>
            </a:pPr>
            <a:endParaRPr lang="en-US" altLang="en-US" b="1" baseline="300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b="1" dirty="0"/>
              <a:t>30 Fuel Elements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400" b="1" dirty="0"/>
              <a:t>Fuel cycle ~38 days @ 20 MW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400" b="1" dirty="0"/>
              <a:t>Load 4 fresh elements, reposition the others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400" b="1" dirty="0"/>
              <a:t>About 960 g </a:t>
            </a:r>
            <a:r>
              <a:rPr lang="en-US" altLang="en-US" sz="2400" b="1" baseline="30000" dirty="0"/>
              <a:t>235</a:t>
            </a:r>
            <a:r>
              <a:rPr lang="en-US" altLang="en-US" sz="2400" b="1" dirty="0"/>
              <a:t>U consumed per cycle</a:t>
            </a:r>
          </a:p>
          <a:p>
            <a:pPr marL="109537" indent="0" eaLnBrk="1" hangingPunct="1">
              <a:lnSpc>
                <a:spcPct val="90000"/>
              </a:lnSpc>
              <a:buNone/>
              <a:defRPr/>
            </a:pPr>
            <a:endParaRPr lang="en-US" altLang="en-US" sz="2800" b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b="1" dirty="0"/>
              <a:t>Split Core – No Fuel at Mid-plane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b="1" dirty="0"/>
              <a:t>The BTs and CNS are at this elevation.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b="1" dirty="0"/>
              <a:t>Thermal neutron “flux trap”.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b="1" dirty="0"/>
              <a:t>BT fluxes ~ 1.5 x 10</a:t>
            </a:r>
            <a:r>
              <a:rPr lang="en-US" altLang="en-US" b="1" baseline="30000" dirty="0"/>
              <a:t>14</a:t>
            </a:r>
            <a:r>
              <a:rPr lang="en-US" altLang="en-US" b="1" dirty="0"/>
              <a:t> n/cm</a:t>
            </a:r>
            <a:r>
              <a:rPr lang="en-US" altLang="en-US" b="1" baseline="30000" dirty="0"/>
              <a:t>2</a:t>
            </a:r>
            <a:r>
              <a:rPr lang="en-US" altLang="en-US" b="1" dirty="0"/>
              <a:t>-s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990600" y="6028492"/>
            <a:ext cx="73705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**</a:t>
            </a:r>
            <a:r>
              <a:rPr lang="en-US" sz="2000" dirty="0"/>
              <a:t> </a:t>
            </a:r>
            <a:r>
              <a:rPr lang="en-US" sz="2000" b="1" i="1" dirty="0">
                <a:solidFill>
                  <a:srgbClr val="FF0000"/>
                </a:solidFill>
              </a:rPr>
              <a:t>Need to convert to LEU (U-10Mo) when fuel is qualified.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5565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48495D6-98A4-40C3-9610-8D3F16B8F1C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15363" name="Picture 4" descr="Co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8600"/>
            <a:ext cx="81534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5840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 descr="NBSR cutou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838200"/>
            <a:ext cx="3841750" cy="540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Box 2"/>
          <p:cNvSpPr txBox="1">
            <a:spLocks noChangeArrowheads="1"/>
          </p:cNvSpPr>
          <p:nvPr/>
        </p:nvSpPr>
        <p:spPr bwMode="auto">
          <a:xfrm>
            <a:off x="1143000" y="228602"/>
            <a:ext cx="5943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charset="0"/>
              </a:rPr>
              <a:t>Cut-away View of the NBSR Core</a:t>
            </a:r>
          </a:p>
        </p:txBody>
      </p:sp>
      <p:sp>
        <p:nvSpPr>
          <p:cNvPr id="33796" name="TextBox 3"/>
          <p:cNvSpPr txBox="1">
            <a:spLocks noChangeArrowheads="1"/>
          </p:cNvSpPr>
          <p:nvPr/>
        </p:nvSpPr>
        <p:spPr bwMode="auto">
          <a:xfrm>
            <a:off x="6629400" y="990600"/>
            <a:ext cx="1905000" cy="3698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latin typeface="Arial" charset="0"/>
              </a:rPr>
              <a:t>Top Grid Plate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724400" y="1295400"/>
            <a:ext cx="1905000" cy="10668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98" name="TextBox 6"/>
          <p:cNvSpPr txBox="1">
            <a:spLocks noChangeArrowheads="1"/>
          </p:cNvSpPr>
          <p:nvPr/>
        </p:nvSpPr>
        <p:spPr bwMode="auto">
          <a:xfrm>
            <a:off x="6477000" y="1676400"/>
            <a:ext cx="2209800" cy="3698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latin typeface="Arial" charset="0"/>
              </a:rPr>
              <a:t>Fuel Elements (30)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5410200" y="1981200"/>
            <a:ext cx="1066800" cy="3810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105400" y="2057400"/>
            <a:ext cx="1371600" cy="4572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1" name="TextBox 11"/>
          <p:cNvSpPr txBox="1">
            <a:spLocks noChangeArrowheads="1"/>
          </p:cNvSpPr>
          <p:nvPr/>
        </p:nvSpPr>
        <p:spPr bwMode="auto">
          <a:xfrm>
            <a:off x="6477000" y="2209800"/>
            <a:ext cx="1600200" cy="3698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latin typeface="Arial" charset="0"/>
              </a:rPr>
              <a:t>Fuel Plates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4419600" y="2514600"/>
            <a:ext cx="2057400" cy="10668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4419600" y="2590800"/>
            <a:ext cx="2057400" cy="17526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4" name="TextBox 16"/>
          <p:cNvSpPr txBox="1">
            <a:spLocks noChangeArrowheads="1"/>
          </p:cNvSpPr>
          <p:nvPr/>
        </p:nvSpPr>
        <p:spPr bwMode="auto">
          <a:xfrm>
            <a:off x="6553200" y="3505202"/>
            <a:ext cx="2133600" cy="9239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Arial" charset="0"/>
              </a:rPr>
              <a:t>Liquid Hydrogen Cold Neutron Source</a:t>
            </a:r>
          </a:p>
        </p:txBody>
      </p:sp>
      <p:cxnSp>
        <p:nvCxnSpPr>
          <p:cNvPr id="19" name="Straight Arrow Connector 18"/>
          <p:cNvCxnSpPr>
            <a:stCxn id="33804" idx="1"/>
          </p:cNvCxnSpPr>
          <p:nvPr/>
        </p:nvCxnSpPr>
        <p:spPr>
          <a:xfrm flipH="1">
            <a:off x="5715000" y="3967165"/>
            <a:ext cx="838200" cy="7143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6" name="TextBox 19"/>
          <p:cNvSpPr txBox="1">
            <a:spLocks noChangeArrowheads="1"/>
          </p:cNvSpPr>
          <p:nvPr/>
        </p:nvSpPr>
        <p:spPr bwMode="auto">
          <a:xfrm>
            <a:off x="6400800" y="4495800"/>
            <a:ext cx="2286000" cy="3698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latin typeface="Arial" charset="0"/>
              </a:rPr>
              <a:t>Bottom Grid Plate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4800600" y="4876800"/>
            <a:ext cx="1600200" cy="3810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8" name="TextBox 22"/>
          <p:cNvSpPr txBox="1">
            <a:spLocks noChangeArrowheads="1"/>
          </p:cNvSpPr>
          <p:nvPr/>
        </p:nvSpPr>
        <p:spPr bwMode="auto">
          <a:xfrm>
            <a:off x="6629400" y="5105402"/>
            <a:ext cx="1752600" cy="64611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latin typeface="Arial" charset="0"/>
              </a:rPr>
              <a:t>D</a:t>
            </a:r>
            <a:r>
              <a:rPr lang="en-US" altLang="en-US" sz="1800" b="1" baseline="-25000">
                <a:latin typeface="Arial" charset="0"/>
              </a:rPr>
              <a:t>2</a:t>
            </a:r>
            <a:r>
              <a:rPr lang="en-US" altLang="en-US" sz="1800" b="1">
                <a:latin typeface="Arial" charset="0"/>
              </a:rPr>
              <a:t>O Primary Inlet Plenums</a:t>
            </a:r>
          </a:p>
        </p:txBody>
      </p:sp>
      <p:cxnSp>
        <p:nvCxnSpPr>
          <p:cNvPr id="25" name="Straight Arrow Connector 24"/>
          <p:cNvCxnSpPr>
            <a:stCxn id="33808" idx="1"/>
          </p:cNvCxnSpPr>
          <p:nvPr/>
        </p:nvCxnSpPr>
        <p:spPr>
          <a:xfrm flipH="1">
            <a:off x="4800600" y="5429250"/>
            <a:ext cx="1828800" cy="5715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33808" idx="1"/>
          </p:cNvCxnSpPr>
          <p:nvPr/>
        </p:nvCxnSpPr>
        <p:spPr>
          <a:xfrm flipH="1">
            <a:off x="4419600" y="5429250"/>
            <a:ext cx="2209800" cy="59055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11" name="TextBox 27"/>
          <p:cNvSpPr txBox="1">
            <a:spLocks noChangeArrowheads="1"/>
          </p:cNvSpPr>
          <p:nvPr/>
        </p:nvSpPr>
        <p:spPr bwMode="auto">
          <a:xfrm>
            <a:off x="457200" y="1295402"/>
            <a:ext cx="1905000" cy="64611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latin typeface="Arial" charset="0"/>
              </a:rPr>
              <a:t>Cd Shim Safety Arms (4)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2362200" y="1905000"/>
            <a:ext cx="990600" cy="8382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13" name="TextBox 30"/>
          <p:cNvSpPr txBox="1">
            <a:spLocks noChangeArrowheads="1"/>
          </p:cNvSpPr>
          <p:nvPr/>
        </p:nvSpPr>
        <p:spPr bwMode="auto">
          <a:xfrm>
            <a:off x="381000" y="2514600"/>
            <a:ext cx="1981200" cy="3698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latin typeface="Arial" charset="0"/>
              </a:rPr>
              <a:t>Reactor Vessel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2362200" y="2895600"/>
            <a:ext cx="304800" cy="3810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15" name="TextBox 33"/>
          <p:cNvSpPr txBox="1">
            <a:spLocks noChangeArrowheads="1"/>
          </p:cNvSpPr>
          <p:nvPr/>
        </p:nvSpPr>
        <p:spPr bwMode="auto">
          <a:xfrm>
            <a:off x="381000" y="3200402"/>
            <a:ext cx="1828800" cy="64611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latin typeface="Arial" charset="0"/>
              </a:rPr>
              <a:t>Radial Beam Tubes (9)</a:t>
            </a:r>
          </a:p>
        </p:txBody>
      </p:sp>
      <p:cxnSp>
        <p:nvCxnSpPr>
          <p:cNvPr id="36" name="Straight Arrow Connector 35"/>
          <p:cNvCxnSpPr>
            <a:stCxn id="33815" idx="3"/>
          </p:cNvCxnSpPr>
          <p:nvPr/>
        </p:nvCxnSpPr>
        <p:spPr>
          <a:xfrm>
            <a:off x="2209800" y="3524250"/>
            <a:ext cx="838200" cy="20955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33815" idx="3"/>
          </p:cNvCxnSpPr>
          <p:nvPr/>
        </p:nvCxnSpPr>
        <p:spPr>
          <a:xfrm>
            <a:off x="2209800" y="3524250"/>
            <a:ext cx="838200" cy="43815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18" name="TextBox 38"/>
          <p:cNvSpPr txBox="1">
            <a:spLocks noChangeArrowheads="1"/>
          </p:cNvSpPr>
          <p:nvPr/>
        </p:nvSpPr>
        <p:spPr bwMode="auto">
          <a:xfrm>
            <a:off x="228600" y="4191002"/>
            <a:ext cx="2209800" cy="10156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Arial" charset="0"/>
              </a:rPr>
              <a:t>Split Core: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Arial" charset="0"/>
              </a:rPr>
              <a:t>18-cm Unfueled Gap – Flux Trap</a:t>
            </a:r>
          </a:p>
        </p:txBody>
      </p:sp>
      <p:cxnSp>
        <p:nvCxnSpPr>
          <p:cNvPr id="41" name="Straight Arrow Connector 40"/>
          <p:cNvCxnSpPr>
            <a:stCxn id="33818" idx="3"/>
          </p:cNvCxnSpPr>
          <p:nvPr/>
        </p:nvCxnSpPr>
        <p:spPr>
          <a:xfrm flipV="1">
            <a:off x="2438400" y="3962403"/>
            <a:ext cx="2057400" cy="73643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20" name="TextBox 41"/>
          <p:cNvSpPr txBox="1">
            <a:spLocks noChangeArrowheads="1"/>
          </p:cNvSpPr>
          <p:nvPr/>
        </p:nvSpPr>
        <p:spPr bwMode="auto">
          <a:xfrm>
            <a:off x="304800" y="5257800"/>
            <a:ext cx="2133600" cy="3698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latin typeface="Arial" charset="0"/>
              </a:rPr>
              <a:t>Primary Outlet (2)</a:t>
            </a:r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2438400" y="5638800"/>
            <a:ext cx="609600" cy="3810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22" name="TextBox 44"/>
          <p:cNvSpPr txBox="1">
            <a:spLocks noChangeArrowheads="1"/>
          </p:cNvSpPr>
          <p:nvPr/>
        </p:nvSpPr>
        <p:spPr bwMode="auto">
          <a:xfrm>
            <a:off x="6629400" y="6019800"/>
            <a:ext cx="1828800" cy="381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0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latin typeface="Arial" charset="0"/>
              </a:rPr>
              <a:t>Thermal Shield</a:t>
            </a:r>
          </a:p>
        </p:txBody>
      </p:sp>
      <p:cxnSp>
        <p:nvCxnSpPr>
          <p:cNvPr id="47" name="Straight Arrow Connector 46"/>
          <p:cNvCxnSpPr>
            <a:stCxn id="33822" idx="1"/>
          </p:cNvCxnSpPr>
          <p:nvPr/>
        </p:nvCxnSpPr>
        <p:spPr>
          <a:xfrm flipH="1" flipV="1">
            <a:off x="6324600" y="6019800"/>
            <a:ext cx="304800" cy="1905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977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CNS Thimble"/>
          <p:cNvPicPr>
            <a:picLocks noChangeAspect="1" noChangeArrowheads="1"/>
          </p:cNvPicPr>
          <p:nvPr/>
        </p:nvPicPr>
        <p:blipFill>
          <a:blip r:embed="rId2" cstate="print">
            <a:lum bright="18000"/>
          </a:blip>
          <a:srcRect/>
          <a:stretch>
            <a:fillRect/>
          </a:stretch>
        </p:blipFill>
        <p:spPr bwMode="auto">
          <a:xfrm>
            <a:off x="520551" y="1412876"/>
            <a:ext cx="4838998" cy="4073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 Box 9"/>
          <p:cNvSpPr txBox="1">
            <a:spLocks noChangeArrowheads="1"/>
          </p:cNvSpPr>
          <p:nvPr/>
        </p:nvSpPr>
        <p:spPr bwMode="auto">
          <a:xfrm>
            <a:off x="381000" y="228602"/>
            <a:ext cx="8305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The NBSR was designed with a 55-cm diameter cryogenic beam port for a D</a:t>
            </a:r>
            <a:r>
              <a:rPr lang="en-US" sz="2800" b="1" baseline="-16000" dirty="0">
                <a:solidFill>
                  <a:srgbClr val="C00000"/>
                </a:solidFill>
              </a:rPr>
              <a:t>2</a:t>
            </a:r>
            <a:r>
              <a:rPr lang="en-US" sz="2800" b="1" dirty="0">
                <a:solidFill>
                  <a:srgbClr val="C00000"/>
                </a:solidFill>
              </a:rPr>
              <a:t>O-ice CNS.</a:t>
            </a:r>
          </a:p>
          <a:p>
            <a:endParaRPr lang="en-US" sz="2400" b="1" dirty="0">
              <a:solidFill>
                <a:schemeClr val="folHlin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62600" y="2200277"/>
            <a:ext cx="3124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chemeClr val="accent1"/>
                </a:solidFill>
              </a:rPr>
              <a:t>History:</a:t>
            </a:r>
          </a:p>
          <a:p>
            <a:endParaRPr lang="en-US" sz="2400" dirty="0">
              <a:solidFill>
                <a:schemeClr val="accent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b="1" dirty="0">
                <a:solidFill>
                  <a:schemeClr val="accent1"/>
                </a:solidFill>
              </a:rPr>
              <a:t>D</a:t>
            </a:r>
            <a:r>
              <a:rPr lang="en-US" sz="2400" b="1" baseline="-25000" dirty="0">
                <a:solidFill>
                  <a:schemeClr val="accent1"/>
                </a:solidFill>
              </a:rPr>
              <a:t>2</a:t>
            </a:r>
            <a:r>
              <a:rPr lang="en-US" sz="2400" b="1" dirty="0">
                <a:solidFill>
                  <a:schemeClr val="accent1"/>
                </a:solidFill>
              </a:rPr>
              <a:t>O Tank (1967)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b="1" dirty="0">
                <a:solidFill>
                  <a:schemeClr val="accent1"/>
                </a:solidFill>
              </a:rPr>
              <a:t>D</a:t>
            </a:r>
            <a:r>
              <a:rPr lang="en-US" sz="2400" b="1" baseline="-25000" dirty="0">
                <a:solidFill>
                  <a:schemeClr val="accent1"/>
                </a:solidFill>
              </a:rPr>
              <a:t>2</a:t>
            </a:r>
            <a:r>
              <a:rPr lang="en-US" sz="2400" b="1" dirty="0">
                <a:solidFill>
                  <a:schemeClr val="accent1"/>
                </a:solidFill>
              </a:rPr>
              <a:t>O Ice (1987) with </a:t>
            </a:r>
            <a:r>
              <a:rPr lang="en-US" sz="2400" b="1" dirty="0">
                <a:solidFill>
                  <a:srgbClr val="C00000"/>
                </a:solidFill>
              </a:rPr>
              <a:t>gain 3-5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b="1" dirty="0">
                <a:solidFill>
                  <a:schemeClr val="accent1"/>
                </a:solidFill>
              </a:rPr>
              <a:t>Unit 1 LH</a:t>
            </a:r>
            <a:r>
              <a:rPr lang="en-US" sz="2400" b="1" baseline="-25000" dirty="0">
                <a:solidFill>
                  <a:schemeClr val="accent1"/>
                </a:solidFill>
              </a:rPr>
              <a:t>2</a:t>
            </a:r>
            <a:r>
              <a:rPr lang="en-US" sz="2400" b="1" dirty="0">
                <a:solidFill>
                  <a:schemeClr val="accent1"/>
                </a:solidFill>
              </a:rPr>
              <a:t> (1995), </a:t>
            </a:r>
            <a:r>
              <a:rPr lang="en-US" sz="2400" b="1" dirty="0">
                <a:solidFill>
                  <a:srgbClr val="C00000"/>
                </a:solidFill>
              </a:rPr>
              <a:t>gain ~ 6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b="1" dirty="0">
                <a:solidFill>
                  <a:schemeClr val="accent1"/>
                </a:solidFill>
              </a:rPr>
              <a:t>Unit 2 LH</a:t>
            </a:r>
            <a:r>
              <a:rPr lang="en-US" sz="2400" b="1" baseline="-25000" dirty="0">
                <a:solidFill>
                  <a:schemeClr val="accent1"/>
                </a:solidFill>
              </a:rPr>
              <a:t>2</a:t>
            </a:r>
            <a:r>
              <a:rPr lang="en-US" sz="2400" b="1" dirty="0">
                <a:solidFill>
                  <a:schemeClr val="accent1"/>
                </a:solidFill>
              </a:rPr>
              <a:t> (2002</a:t>
            </a:r>
            <a:r>
              <a:rPr lang="en-US" sz="2000" b="1" dirty="0">
                <a:solidFill>
                  <a:schemeClr val="accent1"/>
                </a:solidFill>
              </a:rPr>
              <a:t>), </a:t>
            </a:r>
            <a:r>
              <a:rPr lang="en-US" sz="2400" b="1" dirty="0">
                <a:solidFill>
                  <a:srgbClr val="C00000"/>
                </a:solidFill>
              </a:rPr>
              <a:t>gain ~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19200" y="5835134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Reference:</a:t>
            </a:r>
            <a:r>
              <a:rPr lang="en-US" b="1" dirty="0"/>
              <a:t> Kopetka et. al., NISTIR 7352 </a:t>
            </a:r>
          </a:p>
        </p:txBody>
      </p:sp>
    </p:spTree>
    <p:extLst>
      <p:ext uri="{BB962C8B-B14F-4D97-AF65-F5344CB8AC3E}">
        <p14:creationId xmlns:p14="http://schemas.microsoft.com/office/powerpoint/2010/main" val="3394834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2800" dirty="0">
                <a:solidFill>
                  <a:srgbClr val="C00000"/>
                </a:solidFill>
              </a:rPr>
              <a:t>Production of Cold Neutrons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838200"/>
            <a:ext cx="8229600" cy="6096000"/>
          </a:xfrm>
        </p:spPr>
        <p:txBody>
          <a:bodyPr/>
          <a:lstStyle/>
          <a:p>
            <a:pPr eaLnBrk="1" hangingPunct="1"/>
            <a:r>
              <a:rPr lang="en-US" altLang="en-US" b="1" dirty="0"/>
              <a:t>The neutrons born in fission have an average kinetic energy of about 2 </a:t>
            </a:r>
            <a:r>
              <a:rPr lang="en-US" altLang="en-US" b="1" i="1" dirty="0"/>
              <a:t>Mega</a:t>
            </a:r>
            <a:r>
              <a:rPr lang="en-US" altLang="en-US" b="1" dirty="0"/>
              <a:t>-electron volts, 2 MeV. </a:t>
            </a:r>
          </a:p>
          <a:p>
            <a:pPr eaLnBrk="1" hangingPunct="1"/>
            <a:r>
              <a:rPr lang="en-US" altLang="en-US" b="1" dirty="0"/>
              <a:t>They are slowed to thermal energies (20 – 400 </a:t>
            </a:r>
            <a:r>
              <a:rPr lang="en-US" altLang="en-US" b="1" i="1" dirty="0" err="1"/>
              <a:t>milli</a:t>
            </a:r>
            <a:r>
              <a:rPr lang="en-US" altLang="en-US" b="1" dirty="0"/>
              <a:t>-eV) by scattering from the molecules of the heavy water (D</a:t>
            </a:r>
            <a:r>
              <a:rPr lang="en-US" altLang="en-US" b="1" baseline="-25000" dirty="0"/>
              <a:t>2</a:t>
            </a:r>
            <a:r>
              <a:rPr lang="en-US" altLang="en-US" b="1" dirty="0"/>
              <a:t>O) moderator in the reactor.  The D</a:t>
            </a:r>
            <a:r>
              <a:rPr lang="en-US" altLang="en-US" b="1" baseline="-25000" dirty="0"/>
              <a:t>2</a:t>
            </a:r>
            <a:r>
              <a:rPr lang="en-US" altLang="en-US" b="1" dirty="0"/>
              <a:t>O is about 115 °F, or 320 Kelvin.</a:t>
            </a:r>
          </a:p>
          <a:p>
            <a:pPr eaLnBrk="1" hangingPunct="1"/>
            <a:r>
              <a:rPr lang="en-US" altLang="en-US" b="1" i="1" dirty="0">
                <a:solidFill>
                  <a:srgbClr val="FF0000"/>
                </a:solidFill>
              </a:rPr>
              <a:t>In thermal equilibrium, the neutron energy spectrum is determined solely by the temperature of the moderator </a:t>
            </a:r>
            <a:r>
              <a:rPr lang="en-US" altLang="en-US" b="1" dirty="0"/>
              <a:t>(a Maxwell-Boltzmann distribution), analogous to the motion of atoms in an ideal gas.</a:t>
            </a:r>
          </a:p>
          <a:p>
            <a:pPr eaLnBrk="1" hangingPunct="1">
              <a:buFontTx/>
              <a:buNone/>
            </a:pPr>
            <a:r>
              <a:rPr lang="en-US" altLang="en-US" b="1" i="1" dirty="0">
                <a:solidFill>
                  <a:schemeClr val="accent1"/>
                </a:solidFill>
              </a:rPr>
              <a:t>To reach lower energies, therefore, we introduce a cold moderator, such as liquid hydrogen at 20 K.</a:t>
            </a:r>
          </a:p>
        </p:txBody>
      </p:sp>
    </p:spTree>
    <p:extLst>
      <p:ext uri="{BB962C8B-B14F-4D97-AF65-F5344CB8AC3E}">
        <p14:creationId xmlns:p14="http://schemas.microsoft.com/office/powerpoint/2010/main" val="32736482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CNR template rev 2">
  <a:themeElements>
    <a:clrScheme name="Custom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BD0D9"/>
      </a:hlink>
      <a:folHlink>
        <a:srgbClr val="85DFD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NCNR template rev 2</Template>
  <TotalTime>12121</TotalTime>
  <Words>1177</Words>
  <Application>Microsoft Office PowerPoint</Application>
  <PresentationFormat>On-screen Show (4:3)</PresentationFormat>
  <Paragraphs>164</Paragraphs>
  <Slides>24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Lucida Sans Unicode</vt:lpstr>
      <vt:lpstr>Verdana</vt:lpstr>
      <vt:lpstr>Wingdings 2</vt:lpstr>
      <vt:lpstr>Wingdings 3</vt:lpstr>
      <vt:lpstr>NCNR template rev 2</vt:lpstr>
      <vt:lpstr>Photo Editor Photo</vt:lpstr>
      <vt:lpstr>How Neutrons Are Produced:  The NIST Research Reactor and Cold Neutron Sources  </vt:lpstr>
      <vt:lpstr>Outline:</vt:lpstr>
      <vt:lpstr>NIST Research Reactor History</vt:lpstr>
      <vt:lpstr>PowerPoint Presentation</vt:lpstr>
      <vt:lpstr>NBSR Core Characteristics</vt:lpstr>
      <vt:lpstr>PowerPoint Presentation</vt:lpstr>
      <vt:lpstr>PowerPoint Presentation</vt:lpstr>
      <vt:lpstr>PowerPoint Presentation</vt:lpstr>
      <vt:lpstr>Production of Cold Neutrons</vt:lpstr>
      <vt:lpstr>The LH2 CNS, Unit 1,  installed in 1995, had a gain of 6 times the D2O source</vt:lpstr>
      <vt:lpstr>PowerPoint Presentation</vt:lpstr>
      <vt:lpstr>The liquid hydrogen cold source is passively safe, simple to operate, and very reliable</vt:lpstr>
      <vt:lpstr>PowerPoint Presentation</vt:lpstr>
      <vt:lpstr>PowerPoint Presentation</vt:lpstr>
      <vt:lpstr>A second LH2 source was installed in BT-9 (2012) as part of the NCNR Expansion Initiative</vt:lpstr>
      <vt:lpstr>PowerPoint Presentation</vt:lpstr>
      <vt:lpstr>PowerPoint Presentation</vt:lpstr>
      <vt:lpstr>PowerPoint Presentation</vt:lpstr>
      <vt:lpstr>Conclusion</vt:lpstr>
      <vt:lpstr>PowerPoint Presentation</vt:lpstr>
      <vt:lpstr>PowerPoint Presentation</vt:lpstr>
      <vt:lpstr>Xenon Poisoning</vt:lpstr>
      <vt:lpstr>PowerPoint Presentation</vt:lpstr>
      <vt:lpstr>PowerPoint Presentation</vt:lpstr>
    </vt:vector>
  </TitlesOfParts>
  <Company>NIST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Robert Williams</dc:creator>
  <cp:lastModifiedBy>Williams, Robert E. (Fed)</cp:lastModifiedBy>
  <cp:revision>343</cp:revision>
  <cp:lastPrinted>2019-07-17T17:44:42Z</cp:lastPrinted>
  <dcterms:created xsi:type="dcterms:W3CDTF">2010-09-12T20:07:45Z</dcterms:created>
  <dcterms:modified xsi:type="dcterms:W3CDTF">2021-01-28T22:50:18Z</dcterms:modified>
</cp:coreProperties>
</file>