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433" r:id="rId3"/>
    <p:sldId id="422" r:id="rId4"/>
    <p:sldId id="443" r:id="rId5"/>
    <p:sldId id="437" r:id="rId6"/>
    <p:sldId id="434" r:id="rId7"/>
    <p:sldId id="404" r:id="rId8"/>
    <p:sldId id="427" r:id="rId9"/>
    <p:sldId id="425" r:id="rId10"/>
    <p:sldId id="391" r:id="rId11"/>
    <p:sldId id="392" r:id="rId12"/>
    <p:sldId id="429" r:id="rId13"/>
    <p:sldId id="432" r:id="rId14"/>
    <p:sldId id="410" r:id="rId15"/>
    <p:sldId id="396" r:id="rId16"/>
    <p:sldId id="397" r:id="rId17"/>
    <p:sldId id="430" r:id="rId18"/>
    <p:sldId id="431" r:id="rId19"/>
    <p:sldId id="409" r:id="rId20"/>
    <p:sldId id="436" r:id="rId21"/>
    <p:sldId id="442" r:id="rId22"/>
    <p:sldId id="440" r:id="rId23"/>
    <p:sldId id="441" r:id="rId24"/>
    <p:sldId id="435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CB2"/>
    <a:srgbClr val="FCDCF4"/>
    <a:srgbClr val="FBCDEF"/>
    <a:srgbClr val="4E3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7" autoAdjust="0"/>
    <p:restoredTop sz="88509" autoAdjust="0"/>
  </p:normalViewPr>
  <p:slideViewPr>
    <p:cSldViewPr>
      <p:cViewPr varScale="1">
        <p:scale>
          <a:sx n="81" d="100"/>
          <a:sy n="81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47AA45-C1BA-4E2D-8FED-F4D109BCA1AE}" type="datetimeFigureOut">
              <a:rPr lang="en-US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68F1E0-0C78-419C-AEB9-F4DF2D016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49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fld id="{A77D69B5-7A71-414B-9991-47A8339C3CD5}" type="datetimeFigureOut">
              <a:rPr lang="en-US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fld id="{697F37B5-B534-4D22-8C3D-BD58ED307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8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94EBB5-4356-4658-BD29-951DF031596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2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4191000" y="6248400"/>
            <a:ext cx="4953000" cy="609600"/>
          </a:xfrm>
          <a:prstGeom prst="rtTriangle">
            <a:avLst/>
          </a:prstGeom>
          <a:gradFill>
            <a:gsLst>
              <a:gs pos="0">
                <a:schemeClr val="bg1"/>
              </a:gs>
              <a:gs pos="39999">
                <a:schemeClr val="bg2"/>
              </a:gs>
              <a:gs pos="70000">
                <a:schemeClr val="tx2"/>
              </a:gs>
              <a:gs pos="100000">
                <a:schemeClr val="tx2"/>
              </a:gs>
            </a:gsLst>
            <a:lin ang="8400000" scaled="0"/>
          </a:gra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8839200" y="0"/>
            <a:ext cx="304800" cy="6858000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39999">
                <a:schemeClr val="tx2"/>
              </a:gs>
              <a:gs pos="70000">
                <a:schemeClr val="bg2"/>
              </a:gs>
              <a:gs pos="100000">
                <a:schemeClr val="accent1"/>
              </a:gs>
            </a:gsLst>
            <a:lin ang="19800000" scaled="0"/>
            <a:tileRect/>
          </a:gradFill>
          <a:ln w="31750"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0" y="6324600"/>
            <a:ext cx="6629400" cy="533400"/>
          </a:xfrm>
          <a:prstGeom prst="rtTriangle">
            <a:avLst/>
          </a:prstGeom>
          <a:gradFill>
            <a:gsLst>
              <a:gs pos="0">
                <a:schemeClr val="bg1"/>
              </a:gs>
              <a:gs pos="39999">
                <a:schemeClr val="bg2"/>
              </a:gs>
              <a:gs pos="70000">
                <a:schemeClr val="accent1"/>
              </a:gs>
              <a:gs pos="100000">
                <a:schemeClr val="accent1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 descr="NIST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7338" y="6400800"/>
            <a:ext cx="123666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Elbow Connector 7"/>
          <p:cNvCxnSpPr/>
          <p:nvPr/>
        </p:nvCxnSpPr>
        <p:spPr>
          <a:xfrm rot="10800000" flipV="1">
            <a:off x="76200" y="76200"/>
            <a:ext cx="8305800" cy="381000"/>
          </a:xfrm>
          <a:prstGeom prst="bentConnector3">
            <a:avLst>
              <a:gd name="adj1" fmla="val 100053"/>
            </a:avLst>
          </a:prstGeom>
          <a:ln w="38100" cmpd="thickThin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 descr="logo color high r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33528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3900" smtClean="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8" name="Text Placeholder 29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109538" indent="0" algn="ctr">
              <a:buFont typeface="Wingdings 3" pitchFamily="18" charset="2"/>
              <a:buNone/>
              <a:defRPr sz="2500" smtClean="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04B0-BD8F-40E9-A9E8-8AC327AE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0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C875D-9336-497C-9E74-7CEB9F96EC66}" type="datetime1">
              <a:rPr lang="en-US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FD738-D178-4F19-9CD3-6D838DB4F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3C09D-5744-4CEF-BF61-6084AEBA31CD}" type="datetime1">
              <a:rPr lang="en-US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B74B-847F-4421-B451-F25EBEDFC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CCF6-F174-4987-B365-CC01D392DF55}" type="datetime1">
              <a:rPr lang="en-US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D857-056E-4E3F-99A2-2C45E13B8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D0FB7-C020-4E97-97AA-6A16A9F46B78}" type="datetime1">
              <a:rPr lang="en-US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A29F-CA54-4827-867C-1775A4813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5BB90-718E-4156-974D-35DF17231DE0}" type="datetime1">
              <a:rPr lang="en-US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B918-7CB3-4083-8C24-7727FEEA6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40FC-2A58-40E6-83AF-208F81A20730}" type="datetime1">
              <a:rPr lang="en-US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E273-7DD6-493F-B591-4F97E10A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405E8-5422-42A5-9C0F-C491DF239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0FC8B-0ED8-46DF-910C-AA0C55E23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5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 bright="6000" contrast="-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/>
          <p:cNvSpPr/>
          <p:nvPr/>
        </p:nvSpPr>
        <p:spPr>
          <a:xfrm>
            <a:off x="4191000" y="6248400"/>
            <a:ext cx="4953000" cy="609600"/>
          </a:xfrm>
          <a:prstGeom prst="rtTriangle">
            <a:avLst/>
          </a:prstGeom>
          <a:gradFill>
            <a:gsLst>
              <a:gs pos="0">
                <a:schemeClr val="bg1"/>
              </a:gs>
              <a:gs pos="39999">
                <a:schemeClr val="bg2"/>
              </a:gs>
              <a:gs pos="70000">
                <a:schemeClr val="tx2"/>
              </a:gs>
              <a:gs pos="100000">
                <a:schemeClr val="tx2"/>
              </a:gs>
            </a:gsLst>
            <a:lin ang="8400000" scaled="0"/>
          </a:gra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ight Triangle 16"/>
          <p:cNvSpPr/>
          <p:nvPr/>
        </p:nvSpPr>
        <p:spPr>
          <a:xfrm>
            <a:off x="8839200" y="0"/>
            <a:ext cx="304800" cy="6858000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39999">
                <a:schemeClr val="tx2"/>
              </a:gs>
              <a:gs pos="70000">
                <a:schemeClr val="bg2"/>
              </a:gs>
              <a:gs pos="100000">
                <a:schemeClr val="accent1"/>
              </a:gs>
            </a:gsLst>
            <a:lin ang="19800000" scaled="0"/>
            <a:tileRect/>
          </a:gradFill>
          <a:ln w="31750"/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Triangle 10"/>
          <p:cNvSpPr/>
          <p:nvPr/>
        </p:nvSpPr>
        <p:spPr>
          <a:xfrm>
            <a:off x="0" y="6324600"/>
            <a:ext cx="6629400" cy="533400"/>
          </a:xfrm>
          <a:prstGeom prst="rtTriangle">
            <a:avLst/>
          </a:prstGeom>
          <a:gradFill>
            <a:gsLst>
              <a:gs pos="0">
                <a:schemeClr val="bg1"/>
              </a:gs>
              <a:gs pos="39999">
                <a:schemeClr val="bg2"/>
              </a:gs>
              <a:gs pos="70000">
                <a:schemeClr val="accent1"/>
              </a:gs>
              <a:gs pos="100000">
                <a:schemeClr val="accent1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629400"/>
            <a:ext cx="1828800" cy="228600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40873C0-506B-41ED-A741-0993C6455FA7}" type="datetime1">
              <a:rPr lang="en-US"/>
              <a:pPr>
                <a:defRPr/>
              </a:pPr>
              <a:t>1/28/2021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86800" y="76200"/>
            <a:ext cx="457200" cy="228600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A9AEC18-2FA2-432F-8F79-8D751D3E2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7" name="Picture 19" descr="logo color high res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400800"/>
            <a:ext cx="7635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NIST_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07338" y="6400800"/>
            <a:ext cx="123666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Elbow Connector 22"/>
          <p:cNvCxnSpPr/>
          <p:nvPr/>
        </p:nvCxnSpPr>
        <p:spPr>
          <a:xfrm rot="10800000" flipV="1">
            <a:off x="76200" y="76200"/>
            <a:ext cx="8305800" cy="381000"/>
          </a:xfrm>
          <a:prstGeom prst="bentConnector3">
            <a:avLst>
              <a:gd name="adj1" fmla="val 100053"/>
            </a:avLst>
          </a:prstGeom>
          <a:ln w="38100" cmpd="thickThin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9" r:id="rId8"/>
    <p:sldLayoutId id="2147483880" r:id="rId9"/>
    <p:sldLayoutId id="2147483881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.williams@nist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nr.nist.gov/NCNRHistory_Rush_Cappelletti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ctrTitle"/>
          </p:nvPr>
        </p:nvSpPr>
        <p:spPr bwMode="auto">
          <a:xfrm>
            <a:off x="304800" y="2514600"/>
            <a:ext cx="8534400" cy="838200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dirty="0">
                <a:solidFill>
                  <a:srgbClr val="C00000"/>
                </a:solidFill>
              </a:rPr>
              <a:t>How Neutrons Are Produced: </a:t>
            </a:r>
            <a:br>
              <a:rPr lang="en-US" altLang="en-US" sz="4400" dirty="0">
                <a:solidFill>
                  <a:srgbClr val="C00000"/>
                </a:solidFill>
              </a:rPr>
            </a:br>
            <a:r>
              <a:rPr lang="en-US" altLang="en-US" sz="3600" dirty="0">
                <a:solidFill>
                  <a:srgbClr val="C00000"/>
                </a:solidFill>
              </a:rPr>
              <a:t>The NIST Research Reactor and Cold Neutron Sources</a:t>
            </a:r>
            <a:r>
              <a:rPr lang="en-US" altLang="en-US" sz="4400" dirty="0">
                <a:solidFill>
                  <a:srgbClr val="C00000"/>
                </a:solidFill>
              </a:rPr>
              <a:t> </a:t>
            </a:r>
            <a:br>
              <a:rPr lang="en-US" sz="2800" dirty="0">
                <a:solidFill>
                  <a:srgbClr val="C00000"/>
                </a:solidFill>
              </a:rPr>
            </a:b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8153400" cy="2590800"/>
          </a:xfrm>
        </p:spPr>
        <p:txBody>
          <a:bodyPr/>
          <a:lstStyle/>
          <a:p>
            <a:pPr eaLnBrk="1" hangingPunct="1"/>
            <a:r>
              <a:rPr lang="en-US" sz="2400" b="1" dirty="0"/>
              <a:t>Robert Williams</a:t>
            </a:r>
          </a:p>
          <a:p>
            <a:pPr eaLnBrk="1" hangingPunct="1"/>
            <a:r>
              <a:rPr lang="en-US" sz="2400" b="1" dirty="0"/>
              <a:t>NIST Center for Neutron Research</a:t>
            </a:r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/>
              <a:t>February 3, 2021</a:t>
            </a:r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>
                <a:hlinkClick r:id="rId2"/>
              </a:rPr>
              <a:t>robert.williams@nist.gov</a:t>
            </a:r>
            <a:endParaRPr lang="en-US" sz="2400" b="1" dirty="0"/>
          </a:p>
          <a:p>
            <a:pPr eaLnBrk="1" hangingPunct="1"/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/>
              <a:t>The LH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CNS, Unit 1,  installed in 1995, had a </a:t>
            </a:r>
            <a:r>
              <a:rPr lang="en-US" altLang="en-US" sz="3200" i="1" u="sng" dirty="0">
                <a:solidFill>
                  <a:srgbClr val="C00000"/>
                </a:solidFill>
              </a:rPr>
              <a:t>gain of 6 </a:t>
            </a:r>
            <a:r>
              <a:rPr lang="en-US" altLang="en-US" sz="3200" dirty="0"/>
              <a:t>times the D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O source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524000"/>
            <a:ext cx="3733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1" dirty="0"/>
              <a:t>To fully illuminate the beam ports, the source had to have a very large area.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1" dirty="0"/>
              <a:t>A 320-mm spherical annulus, 20 mm thick, with a 200-mm diameter exit hole was chosen: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1" dirty="0"/>
              <a:t>Low heat load (850 W)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1" dirty="0"/>
              <a:t>Ease of fabrication.  Material:  Al 6061-T6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1" dirty="0"/>
              <a:t>Composed of concentric Al spheres  (5 liters of LH</a:t>
            </a:r>
            <a:r>
              <a:rPr lang="en-US" altLang="en-US" sz="1600" b="1" baseline="-25000" dirty="0"/>
              <a:t>2</a:t>
            </a:r>
            <a:r>
              <a:rPr lang="en-US" altLang="en-US" sz="1600" b="1" dirty="0"/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1" dirty="0"/>
              <a:t>Hydrogen vapor filled the inner sphere, which was open at the bottom. 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06525"/>
            <a:ext cx="5334000" cy="379095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66915" y="5030857"/>
            <a:ext cx="454342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Thermal-hydraulic tests with LH</a:t>
            </a:r>
            <a:r>
              <a:rPr lang="en-US" sz="2000" b="1" baseline="-25000" dirty="0">
                <a:solidFill>
                  <a:schemeClr val="tx2"/>
                </a:solidFill>
              </a:rPr>
              <a:t>2</a:t>
            </a:r>
            <a:r>
              <a:rPr lang="en-US" sz="2000" b="1" dirty="0">
                <a:solidFill>
                  <a:schemeClr val="tx2"/>
                </a:solidFill>
              </a:rPr>
              <a:t> conducted at NIST Boulder.</a:t>
            </a:r>
          </a:p>
        </p:txBody>
      </p:sp>
    </p:spTree>
    <p:extLst>
      <p:ext uri="{BB962C8B-B14F-4D97-AF65-F5344CB8AC3E}">
        <p14:creationId xmlns:p14="http://schemas.microsoft.com/office/powerpoint/2010/main" val="4819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ryostat_comparison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2"/>
            <a:ext cx="4014788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0" y="228602"/>
            <a:ext cx="34290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C00000"/>
                </a:solidFill>
              </a:rPr>
              <a:t>Unit 1 had too much empty space next to the reactor core.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Vapor in the inner sphere scattered cold neutrons from the beam.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724400" y="2743202"/>
            <a:ext cx="3657600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000" b="1" i="1" dirty="0">
                <a:solidFill>
                  <a:schemeClr val="tx2"/>
                </a:solidFill>
              </a:rPr>
              <a:t>Much more D</a:t>
            </a:r>
            <a:r>
              <a:rPr lang="en-US" altLang="en-US" sz="2000" b="1" i="1" baseline="-25000" dirty="0">
                <a:solidFill>
                  <a:schemeClr val="tx2"/>
                </a:solidFill>
              </a:rPr>
              <a:t>2</a:t>
            </a:r>
            <a:r>
              <a:rPr lang="en-US" altLang="en-US" sz="2000" b="1" i="1" dirty="0">
                <a:solidFill>
                  <a:schemeClr val="tx2"/>
                </a:solidFill>
              </a:rPr>
              <a:t>O in Unit 2 results in a higher neutron flux in the CNS region and the adjacent fuel elements.</a:t>
            </a:r>
          </a:p>
          <a:p>
            <a:pPr eaLnBrk="1" hangingPunct="1">
              <a:lnSpc>
                <a:spcPct val="110000"/>
              </a:lnSpc>
            </a:pPr>
            <a:endParaRPr lang="en-US" altLang="en-US" sz="2000" dirty="0"/>
          </a:p>
          <a:p>
            <a:pPr eaLnBrk="1" hangingPunct="1">
              <a:lnSpc>
                <a:spcPct val="110000"/>
              </a:lnSpc>
            </a:pPr>
            <a:r>
              <a:rPr lang="en-US" altLang="en-US" sz="2000" dirty="0"/>
              <a:t>32 x 24 cm ellipsoid allowed more D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O and a thicker LH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annulus.</a:t>
            </a:r>
          </a:p>
          <a:p>
            <a:pPr eaLnBrk="1" hangingPunct="1">
              <a:lnSpc>
                <a:spcPct val="110000"/>
              </a:lnSpc>
            </a:pPr>
            <a:endParaRPr lang="en-US" altLang="en-US" sz="2000" dirty="0"/>
          </a:p>
          <a:p>
            <a:pPr eaLnBrk="1" hangingPunct="1">
              <a:lnSpc>
                <a:spcPct val="110000"/>
              </a:lnSpc>
            </a:pPr>
            <a:r>
              <a:rPr lang="en-US" altLang="en-US" sz="2800" b="1" dirty="0">
                <a:solidFill>
                  <a:srgbClr val="C00000"/>
                </a:solidFill>
              </a:rPr>
              <a:t>Gain ~ 2  (2002)</a:t>
            </a:r>
          </a:p>
        </p:txBody>
      </p:sp>
    </p:spTree>
    <p:extLst>
      <p:ext uri="{BB962C8B-B14F-4D97-AF65-F5344CB8AC3E}">
        <p14:creationId xmlns:p14="http://schemas.microsoft.com/office/powerpoint/2010/main" val="190588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rgbClr val="C00000"/>
                </a:solidFill>
              </a:rPr>
              <a:t>The liquid hydrogen cold source is passively safe, simple to operate, and very reliable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267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1" dirty="0"/>
              <a:t>A </a:t>
            </a:r>
            <a:r>
              <a:rPr lang="en-US" altLang="en-US" sz="1800" b="1" i="1" dirty="0">
                <a:solidFill>
                  <a:srgbClr val="FF0000"/>
                </a:solidFill>
              </a:rPr>
              <a:t>thermosiphon</a:t>
            </a:r>
            <a:r>
              <a:rPr lang="en-US" altLang="en-US" sz="1800" b="1" dirty="0"/>
              <a:t> is the simplest way to supply the source with LH</a:t>
            </a:r>
            <a:r>
              <a:rPr lang="en-US" altLang="en-US" sz="1800" b="1" baseline="-25000" dirty="0"/>
              <a:t>2</a:t>
            </a:r>
            <a:r>
              <a:rPr lang="en-US" altLang="en-US" sz="1800" b="1" dirty="0"/>
              <a:t>.  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1" dirty="0"/>
              <a:t>Cold helium gas cools the condenser below 20 K.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1" dirty="0"/>
              <a:t>Hydrogen liquefies and flows by gravity to the moderator chamber.  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600" b="1" dirty="0"/>
              <a:t>Vapor rises to the condenser and a naturally circulating system is  established.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1" i="1" dirty="0">
                <a:solidFill>
                  <a:srgbClr val="C00000"/>
                </a:solidFill>
              </a:rPr>
              <a:t>The system is closed to minimize hydrogen gas handling.</a:t>
            </a:r>
            <a:r>
              <a:rPr lang="en-US" altLang="en-US" sz="1800" dirty="0">
                <a:solidFill>
                  <a:srgbClr val="C00000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1800" b="1" i="1" dirty="0">
                <a:solidFill>
                  <a:srgbClr val="C00000"/>
                </a:solidFill>
              </a:rPr>
              <a:t>All system components are surrounded by He containments.</a:t>
            </a: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594173699"/>
              </p:ext>
            </p:extLst>
          </p:nvPr>
        </p:nvGraphicFramePr>
        <p:xfrm>
          <a:off x="4648200" y="1143000"/>
          <a:ext cx="40386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Photo Editor Photo" r:id="rId3" imgW="9647619" imgH="12742857" progId="MSPhotoEd.3">
                  <p:embed/>
                </p:oleObj>
              </mc:Choice>
              <mc:Fallback>
                <p:oleObj name="Photo Editor Photo" r:id="rId3" imgW="9647619" imgH="127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43000"/>
                        <a:ext cx="40386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107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2A29F-CA54-4827-867C-1775A4813C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050" name="Picture 2" descr="E:\NIST_cs\PB23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96336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Insertion of Unit 2 Cold source – November 2001</a:t>
            </a:r>
          </a:p>
        </p:txBody>
      </p:sp>
    </p:spTree>
    <p:extLst>
      <p:ext uri="{BB962C8B-B14F-4D97-AF65-F5344CB8AC3E}">
        <p14:creationId xmlns:p14="http://schemas.microsoft.com/office/powerpoint/2010/main" val="1172357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it 2 - gu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2"/>
            <a:ext cx="79248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228602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charset="0"/>
              </a:rPr>
              <a:t>Existing LH</a:t>
            </a:r>
            <a:r>
              <a:rPr lang="en-US" altLang="en-US" sz="2800" b="1" baseline="-18000">
                <a:solidFill>
                  <a:srgbClr val="C00000"/>
                </a:solidFill>
                <a:latin typeface="Arial" charset="0"/>
              </a:rPr>
              <a:t>2</a:t>
            </a:r>
            <a:r>
              <a:rPr lang="en-US" altLang="en-US" sz="2800" b="1">
                <a:solidFill>
                  <a:srgbClr val="C00000"/>
                </a:solidFill>
                <a:latin typeface="Arial" charset="0"/>
              </a:rPr>
              <a:t> CNS, In-pile Guides as of April 2011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940888">
            <a:off x="6994527" y="1541465"/>
            <a:ext cx="1914525" cy="7080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latin typeface="Arial" charset="0"/>
              </a:rPr>
              <a:t>MACS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8077200" y="2819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NG-1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8077200" y="3276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NG-2</a:t>
            </a: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8153400" y="36576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NG-3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8153400" y="40386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NG-4</a:t>
            </a: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7924800" y="48006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NG-5</a:t>
            </a:r>
          </a:p>
        </p:txBody>
      </p:sp>
      <p:sp>
        <p:nvSpPr>
          <p:cNvPr id="7178" name="TextBox 12"/>
          <p:cNvSpPr txBox="1">
            <a:spLocks noChangeArrowheads="1"/>
          </p:cNvSpPr>
          <p:nvPr/>
        </p:nvSpPr>
        <p:spPr bwMode="auto">
          <a:xfrm>
            <a:off x="7924800" y="51054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NG-6</a:t>
            </a:r>
          </a:p>
        </p:txBody>
      </p:sp>
      <p:sp>
        <p:nvSpPr>
          <p:cNvPr id="7179" name="TextBox 13"/>
          <p:cNvSpPr txBox="1">
            <a:spLocks noChangeArrowheads="1"/>
          </p:cNvSpPr>
          <p:nvPr/>
        </p:nvSpPr>
        <p:spPr bwMode="auto">
          <a:xfrm>
            <a:off x="7848600" y="54864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NG-7</a:t>
            </a:r>
          </a:p>
        </p:txBody>
      </p:sp>
      <p:sp>
        <p:nvSpPr>
          <p:cNvPr id="7180" name="TextBox 14"/>
          <p:cNvSpPr txBox="1">
            <a:spLocks noChangeArrowheads="1"/>
          </p:cNvSpPr>
          <p:nvPr/>
        </p:nvSpPr>
        <p:spPr bwMode="auto">
          <a:xfrm>
            <a:off x="3124200" y="914400"/>
            <a:ext cx="2514600" cy="157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latin typeface="Arial" charset="0"/>
              </a:rPr>
              <a:t>CTW Beam Port (now has inpile piece for new guides)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00600" y="2286000"/>
            <a:ext cx="1066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TextBox 1"/>
          <p:cNvSpPr txBox="1">
            <a:spLocks noChangeArrowheads="1"/>
          </p:cNvSpPr>
          <p:nvPr/>
        </p:nvSpPr>
        <p:spPr bwMode="auto">
          <a:xfrm>
            <a:off x="5595938" y="5154613"/>
            <a:ext cx="76200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charset="0"/>
              </a:rPr>
              <a:t>CTE</a:t>
            </a:r>
          </a:p>
        </p:txBody>
      </p:sp>
    </p:spTree>
    <p:extLst>
      <p:ext uri="{BB962C8B-B14F-4D97-AF65-F5344CB8AC3E}">
        <p14:creationId xmlns:p14="http://schemas.microsoft.com/office/powerpoint/2010/main" val="3294653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C00000"/>
                </a:solidFill>
              </a:rPr>
              <a:t>A second LH</a:t>
            </a:r>
            <a:r>
              <a:rPr lang="en-US" altLang="en-US" sz="2800" baseline="-20000" dirty="0">
                <a:solidFill>
                  <a:srgbClr val="C00000"/>
                </a:solidFill>
              </a:rPr>
              <a:t>2</a:t>
            </a:r>
            <a:r>
              <a:rPr lang="en-US" altLang="en-US" sz="2800" dirty="0">
                <a:solidFill>
                  <a:srgbClr val="C00000"/>
                </a:solidFill>
              </a:rPr>
              <a:t> source was installed in BT-9 (2012) as part of the NCNR Expansion Initiative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2"/>
            <a:ext cx="3276600" cy="4525963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</a:rPr>
              <a:t>5 new guides have been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C00000"/>
                </a:solidFill>
              </a:rPr>
              <a:t>installed for the guide hall expansion.</a:t>
            </a:r>
          </a:p>
          <a:p>
            <a:pPr eaLnBrk="1" hangingPunct="1"/>
            <a:r>
              <a:rPr lang="en-US" altLang="en-US" sz="2000" b="1" dirty="0"/>
              <a:t>MACS has moved to BT-9 and has its own small LH</a:t>
            </a:r>
            <a:r>
              <a:rPr lang="en-US" altLang="en-US" sz="2000" b="1" baseline="-20000" dirty="0"/>
              <a:t>2 </a:t>
            </a:r>
            <a:r>
              <a:rPr lang="en-US" altLang="en-US" sz="2000" b="1" dirty="0"/>
              <a:t>source. </a:t>
            </a:r>
          </a:p>
          <a:p>
            <a:pPr eaLnBrk="1" hangingPunct="1"/>
            <a:r>
              <a:rPr lang="en-US" altLang="en-US" sz="2000" b="1" dirty="0"/>
              <a:t>“Peewee” : 11-cm ID, and a 0.5-l volume.</a:t>
            </a:r>
          </a:p>
          <a:p>
            <a:pPr eaLnBrk="1" hangingPunct="1"/>
            <a:r>
              <a:rPr lang="en-US" altLang="en-US" sz="2000" b="1" dirty="0"/>
              <a:t>It has a gain of about 1.7 over Unit 2.</a:t>
            </a:r>
          </a:p>
          <a:p>
            <a:pPr eaLnBrk="1" hangingPunct="1"/>
            <a:r>
              <a:rPr lang="en-US" altLang="en-US" sz="2000" b="1" dirty="0"/>
              <a:t>MCNP code used to estimate performance and heat load.</a:t>
            </a:r>
          </a:p>
        </p:txBody>
      </p:sp>
      <p:sp>
        <p:nvSpPr>
          <p:cNvPr id="19460" name="Rectangle 6"/>
          <p:cNvSpPr>
            <a:spLocks noGrp="1" noChangeArrowheads="1" noTextEdit="1"/>
          </p:cNvSpPr>
          <p:nvPr>
            <p:ph type="clipArt" sz="half" idx="2"/>
          </p:nvPr>
        </p:nvSpPr>
        <p:spPr/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1" y="648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9462" name="Object 7"/>
          <p:cNvGraphicFramePr>
            <a:graphicFrameLocks noChangeAspect="1"/>
          </p:cNvGraphicFramePr>
          <p:nvPr/>
        </p:nvGraphicFramePr>
        <p:xfrm>
          <a:off x="3667127" y="1666877"/>
          <a:ext cx="5476875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Photo Editor Photo" r:id="rId3" imgW="15518391" imgH="14714286" progId="MSPhotoEd.3">
                  <p:embed/>
                </p:oleObj>
              </mc:Choice>
              <mc:Fallback>
                <p:oleObj name="Photo Editor Photo" r:id="rId3" imgW="15518391" imgH="147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7" y="1666877"/>
                        <a:ext cx="5476875" cy="51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60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371602" y="304802"/>
            <a:ext cx="5578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</a:rPr>
              <a:t>Side View of BT-9 Cold Source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5638800" y="990600"/>
            <a:ext cx="327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/>
              <a:t>Peewee: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14.6-cm OD water jacket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It has its own H</a:t>
            </a:r>
            <a:r>
              <a:rPr lang="en-US" baseline="-18000" dirty="0"/>
              <a:t>2</a:t>
            </a:r>
            <a:r>
              <a:rPr lang="en-US" dirty="0"/>
              <a:t> tank, but the condenser is cooled in parallel with Unit 2.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Piccolo “phase separator” 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Operating successfully since April 2012.</a:t>
            </a:r>
          </a:p>
        </p:txBody>
      </p:sp>
      <p:pic>
        <p:nvPicPr>
          <p:cNvPr id="20484" name="Picture 5" descr="PW amodcham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2" y="914400"/>
            <a:ext cx="496241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581239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Reference:</a:t>
            </a:r>
            <a:r>
              <a:rPr lang="en-US" b="1" dirty="0"/>
              <a:t> IGORR 2009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819400" y="1752600"/>
            <a:ext cx="27432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57800" y="3962400"/>
            <a:ext cx="35052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Thermal-hydraulic tests of thermosiphon used  R-134.</a:t>
            </a:r>
          </a:p>
        </p:txBody>
      </p:sp>
    </p:spTree>
    <p:extLst>
      <p:ext uri="{BB962C8B-B14F-4D97-AF65-F5344CB8AC3E}">
        <p14:creationId xmlns:p14="http://schemas.microsoft.com/office/powerpoint/2010/main" val="3527128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W In-pile Assemb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6106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219200" y="1752602"/>
            <a:ext cx="4114800" cy="1338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The plug provides shielding and supports the cryostat assembly.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A diverging beam of cold neutrons is provided for MACS.</a:t>
            </a:r>
          </a:p>
        </p:txBody>
      </p:sp>
    </p:spTree>
    <p:extLst>
      <p:ext uri="{BB962C8B-B14F-4D97-AF65-F5344CB8AC3E}">
        <p14:creationId xmlns:p14="http://schemas.microsoft.com/office/powerpoint/2010/main" val="3222817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rew\Pictures\_MG_4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9248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28600" y="228602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C00000"/>
                </a:solidFill>
              </a:rPr>
              <a:t>CNS Team installed Peewee in BT-9 in September 2011.</a:t>
            </a:r>
          </a:p>
        </p:txBody>
      </p:sp>
    </p:spTree>
    <p:extLst>
      <p:ext uri="{BB962C8B-B14F-4D97-AF65-F5344CB8AC3E}">
        <p14:creationId xmlns:p14="http://schemas.microsoft.com/office/powerpoint/2010/main" val="3773723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181600"/>
          </a:xfrm>
        </p:spPr>
        <p:txBody>
          <a:bodyPr/>
          <a:lstStyle/>
          <a:p>
            <a:r>
              <a:rPr lang="en-US" sz="2800" b="1" dirty="0"/>
              <a:t>The LH</a:t>
            </a:r>
            <a:r>
              <a:rPr lang="en-US" sz="2800" b="1" baseline="-25000" dirty="0"/>
              <a:t>2</a:t>
            </a:r>
            <a:r>
              <a:rPr lang="en-US" sz="2800" b="1" dirty="0"/>
              <a:t> cold sources at NIST have made NCNR a world class cold neutron facility.</a:t>
            </a:r>
          </a:p>
          <a:p>
            <a:r>
              <a:rPr lang="en-US" sz="2800" b="1" dirty="0"/>
              <a:t>About 70% of experiments use cold neutrons.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LD</a:t>
            </a:r>
            <a:r>
              <a:rPr lang="en-US" sz="2800" b="1" baseline="-25000" dirty="0">
                <a:solidFill>
                  <a:schemeClr val="tx2"/>
                </a:solidFill>
              </a:rPr>
              <a:t>2</a:t>
            </a:r>
            <a:r>
              <a:rPr lang="en-US" sz="2800" b="1" dirty="0">
                <a:solidFill>
                  <a:schemeClr val="tx2"/>
                </a:solidFill>
              </a:rPr>
              <a:t> source planned for 2023(?), to replace Unit 2 (</a:t>
            </a:r>
            <a:r>
              <a:rPr lang="en-US" sz="2800" b="1" i="1" dirty="0">
                <a:solidFill>
                  <a:schemeClr val="tx2"/>
                </a:solidFill>
              </a:rPr>
              <a:t>reference:</a:t>
            </a:r>
            <a:r>
              <a:rPr lang="en-US" sz="2800" b="1" dirty="0">
                <a:solidFill>
                  <a:schemeClr val="tx2"/>
                </a:solidFill>
              </a:rPr>
              <a:t> IGORR 2016, Berlin).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Relicensed in 2009 for 20 more years!!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Plan to relicense again in 2029.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Studies have been initiated for a new reactor optimized for cold neutron production.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152400"/>
            <a:ext cx="29718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866BE7-98C0-4FE6-8C82-C116EEDFB41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2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848600" cy="2286000"/>
          </a:xfrm>
        </p:spPr>
        <p:txBody>
          <a:bodyPr/>
          <a:lstStyle/>
          <a:p>
            <a:pPr lvl="2"/>
            <a:r>
              <a:rPr lang="en-US" sz="2800" b="1" dirty="0"/>
              <a:t>Basics</a:t>
            </a:r>
          </a:p>
          <a:p>
            <a:pPr lvl="2"/>
            <a:r>
              <a:rPr lang="en-US" sz="2800" b="1" dirty="0"/>
              <a:t>NBSR History, Description</a:t>
            </a:r>
          </a:p>
          <a:p>
            <a:pPr lvl="2"/>
            <a:r>
              <a:rPr lang="en-US" sz="2800" b="1" dirty="0"/>
              <a:t>Cold Source Development</a:t>
            </a:r>
          </a:p>
          <a:p>
            <a:pPr lvl="2"/>
            <a:r>
              <a:rPr lang="en-US" sz="2800" b="1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Outline: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5FD738-D178-4F19-9CD3-6D838DB4FC2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48006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Informal History on the NCNR Web Site under About NCNR:</a:t>
            </a:r>
          </a:p>
          <a:p>
            <a:r>
              <a:rPr lang="en-US" dirty="0">
                <a:hlinkClick r:id="rId2"/>
              </a:rPr>
              <a:t>https://www.ncnr.nist.gov/NCNRHistory_Rush_Cappelletti.pdf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39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EBC64E-F4BA-4AC7-9FAE-23814D1D008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123" name="Picture 2" descr="C:\Users\rew\Documents\IGORR-2014\NCNR2010air 008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527"/>
            <a:ext cx="8763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6400800" y="4191002"/>
            <a:ext cx="236220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Technical Support Building</a:t>
            </a: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6248400" y="2209802"/>
            <a:ext cx="175260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Guide Hall Addition</a:t>
            </a:r>
          </a:p>
        </p:txBody>
      </p:sp>
      <p:cxnSp>
        <p:nvCxnSpPr>
          <p:cNvPr id="6" name="Straight Arrow Connector 5"/>
          <p:cNvCxnSpPr>
            <a:stCxn id="5125" idx="1"/>
          </p:cNvCxnSpPr>
          <p:nvPr/>
        </p:nvCxnSpPr>
        <p:spPr>
          <a:xfrm flipH="1" flipV="1">
            <a:off x="4724400" y="2514600"/>
            <a:ext cx="1524000" cy="19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1066800" y="4514850"/>
            <a:ext cx="3276600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Original Building 1963-1967</a:t>
            </a:r>
          </a:p>
        </p:txBody>
      </p:sp>
      <p:cxnSp>
        <p:nvCxnSpPr>
          <p:cNvPr id="9" name="Straight Arrow Connector 8"/>
          <p:cNvCxnSpPr>
            <a:stCxn id="5127" idx="0"/>
          </p:cNvCxnSpPr>
          <p:nvPr/>
        </p:nvCxnSpPr>
        <p:spPr>
          <a:xfrm flipH="1" flipV="1">
            <a:off x="1981200" y="3581400"/>
            <a:ext cx="723900" cy="9334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1711325" y="180975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Arial" charset="0"/>
              </a:rPr>
              <a:t>NCNR Expansion – Fall 2010</a:t>
            </a:r>
          </a:p>
        </p:txBody>
      </p:sp>
    </p:spTree>
    <p:extLst>
      <p:ext uri="{BB962C8B-B14F-4D97-AF65-F5344CB8AC3E}">
        <p14:creationId xmlns:p14="http://schemas.microsoft.com/office/powerpoint/2010/main" val="2547765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2951E1-89E6-412E-95E1-03EAB4A587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2A29F-CA54-4827-867C-1775A4813C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146" name="Picture 2" descr="Layout of Neutron Instruments at NCNR in late 2017 (projected)">
            <a:extLst>
              <a:ext uri="{FF2B5EF4-FFF2-40B4-BE49-F238E27FC236}">
                <a16:creationId xmlns:a16="http://schemas.microsoft.com/office/drawing/2014/main" id="{1F6A9862-7064-46EE-B162-024A8A213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9144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51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90600"/>
            <a:ext cx="8229600" cy="4953000"/>
          </a:xfrm>
          <a:blipFill rotWithShape="1">
            <a:blip r:embed="rId2"/>
            <a:stretch>
              <a:fillRect t="-985" b="-258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</a:rPr>
              <a:t>Xenon Poisoning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256A20-41D3-4EB7-899E-187B136AA49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5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87BFCB-AB13-4773-B222-DD402618C59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70104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457200" y="381002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The buildup of </a:t>
            </a:r>
            <a:r>
              <a:rPr lang="en-US" altLang="en-US" b="1" baseline="30000">
                <a:solidFill>
                  <a:srgbClr val="C00000"/>
                </a:solidFill>
              </a:rPr>
              <a:t>135</a:t>
            </a:r>
            <a:r>
              <a:rPr lang="en-US" altLang="en-US" b="1">
                <a:solidFill>
                  <a:srgbClr val="C00000"/>
                </a:solidFill>
              </a:rPr>
              <a:t>Xe can overwhelm the available excess reactivity and keep the NBSR shutdown 30 – 40 hours.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295400"/>
            <a:ext cx="32004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After an unplanned shutdown the operators are very busy:</a:t>
            </a:r>
          </a:p>
          <a:p>
            <a:pPr lvl="1">
              <a:defRPr/>
            </a:pPr>
            <a:r>
              <a:rPr lang="en-US" dirty="0"/>
              <a:t>- Find the cause, fix it</a:t>
            </a:r>
          </a:p>
          <a:p>
            <a:pPr lvl="1">
              <a:defRPr/>
            </a:pPr>
            <a:r>
              <a:rPr lang="en-US" dirty="0"/>
              <a:t>- Reduce cooling flow</a:t>
            </a:r>
          </a:p>
          <a:p>
            <a:pPr lvl="1">
              <a:defRPr/>
            </a:pPr>
            <a:r>
              <a:rPr lang="en-US" dirty="0"/>
              <a:t>- Commence restart</a:t>
            </a:r>
          </a:p>
          <a:p>
            <a:pPr marL="742950" lvl="1" indent="-285750">
              <a:buFontTx/>
              <a:buChar char="-"/>
              <a:defRPr/>
            </a:pPr>
            <a:endParaRPr lang="en-US" dirty="0"/>
          </a:p>
          <a:p>
            <a:pPr>
              <a:defRPr/>
            </a:pPr>
            <a:r>
              <a:rPr lang="en-US" b="1" i="1" dirty="0">
                <a:solidFill>
                  <a:srgbClr val="C00000"/>
                </a:solidFill>
              </a:rPr>
              <a:t>The Xe clock is ticking, so please refrain from calling the control room!</a:t>
            </a:r>
          </a:p>
        </p:txBody>
      </p:sp>
    </p:spTree>
    <p:extLst>
      <p:ext uri="{BB962C8B-B14F-4D97-AF65-F5344CB8AC3E}">
        <p14:creationId xmlns:p14="http://schemas.microsoft.com/office/powerpoint/2010/main" val="2645579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7A21BA-1EBE-436E-8B93-553AC0A0A5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22288"/>
            <a:ext cx="8310562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429000" y="2743200"/>
            <a:ext cx="5181600" cy="0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553200" y="2254250"/>
            <a:ext cx="1905000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New Guide Hall</a:t>
            </a:r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838200" y="228602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Arial" charset="0"/>
              </a:rPr>
              <a:t>Existing Instrument Layout – Nov 2014</a:t>
            </a:r>
          </a:p>
        </p:txBody>
      </p:sp>
    </p:spTree>
    <p:extLst>
      <p:ext uri="{BB962C8B-B14F-4D97-AF65-F5344CB8AC3E}">
        <p14:creationId xmlns:p14="http://schemas.microsoft.com/office/powerpoint/2010/main" val="211856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NIST Research Reactor History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 dirty="0"/>
              <a:t>Designed in the 1960’s and included a beam port for a cold neutron source.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 i="1" dirty="0">
                <a:solidFill>
                  <a:srgbClr val="FF0000"/>
                </a:solidFill>
              </a:rPr>
              <a:t>NBSR First Critical, December 7, 1967.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 dirty="0"/>
              <a:t>10 MW until 1985, 20 MW since.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 dirty="0"/>
              <a:t>Cold Neutron Facility Development:</a:t>
            </a:r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 dirty="0"/>
              <a:t>D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 Cold Neutron Source installed, 1987. </a:t>
            </a:r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First neutrons in the guide hall in 1990.</a:t>
            </a:r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 dirty="0"/>
              <a:t>LH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 Source installed September 1995.</a:t>
            </a:r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 dirty="0"/>
              <a:t>Advanced LH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 CNS, Unit 2, installed 2002.</a:t>
            </a:r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NCNR Expansion Project – 5 more guides. </a:t>
            </a:r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b="1" dirty="0"/>
              <a:t>“Peewee” CNS installed 2012 in BT-9.</a:t>
            </a:r>
          </a:p>
        </p:txBody>
      </p:sp>
    </p:spTree>
    <p:extLst>
      <p:ext uri="{BB962C8B-B14F-4D97-AF65-F5344CB8AC3E}">
        <p14:creationId xmlns:p14="http://schemas.microsoft.com/office/powerpoint/2010/main" val="335217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028F03-47E2-4177-9212-40A4CAAA5A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E2A29F-CA54-4827-867C-1775A4813C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A8A5F-07FE-4777-91C5-DC979A486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409056" cy="350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9F87FF-EA34-4ED5-B6E1-78E1057DA25B}"/>
              </a:ext>
            </a:extLst>
          </p:cNvPr>
          <p:cNvSpPr txBox="1"/>
          <p:nvPr/>
        </p:nvSpPr>
        <p:spPr>
          <a:xfrm>
            <a:off x="5029200" y="137160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en-US" sz="2000" b="1" i="1" u="sng" dirty="0"/>
              <a:t>Fissile</a:t>
            </a:r>
            <a:r>
              <a:rPr lang="en-US" altLang="en-US" sz="2000" b="1" dirty="0"/>
              <a:t> </a:t>
            </a:r>
            <a:r>
              <a:rPr lang="en-US" altLang="en-US" sz="2000" b="1" i="1" u="sng" dirty="0"/>
              <a:t>fuel</a:t>
            </a:r>
            <a:r>
              <a:rPr lang="en-US" altLang="en-US" sz="2000" b="1" dirty="0"/>
              <a:t> material, such as </a:t>
            </a:r>
            <a:r>
              <a:rPr lang="en-US" altLang="en-US" sz="2000" b="1" baseline="30000" dirty="0"/>
              <a:t>235</a:t>
            </a:r>
            <a:r>
              <a:rPr lang="en-US" altLang="en-US" sz="2000" b="1" dirty="0"/>
              <a:t>U, only 0.7% abundant, or </a:t>
            </a:r>
            <a:r>
              <a:rPr lang="en-US" altLang="en-US" sz="2000" b="1" baseline="30000" dirty="0"/>
              <a:t>239</a:t>
            </a:r>
            <a:r>
              <a:rPr lang="en-US" altLang="en-US" sz="2000" b="1" dirty="0"/>
              <a:t>Pu.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b="1" i="1" u="sng" dirty="0"/>
              <a:t>Moderator</a:t>
            </a:r>
            <a:r>
              <a:rPr lang="en-US" altLang="en-US" sz="2000" b="1" dirty="0"/>
              <a:t> to slow neutrons (D</a:t>
            </a:r>
            <a:r>
              <a:rPr lang="en-US" altLang="en-US" sz="2000" b="1" baseline="-25000" dirty="0"/>
              <a:t>2</a:t>
            </a:r>
            <a:r>
              <a:rPr lang="en-US" altLang="en-US" sz="2000" b="1" dirty="0"/>
              <a:t>O, H</a:t>
            </a:r>
            <a:r>
              <a:rPr lang="en-US" altLang="en-US" sz="2000" b="1" baseline="-25000" dirty="0"/>
              <a:t>2</a:t>
            </a:r>
            <a:r>
              <a:rPr lang="en-US" altLang="en-US" sz="2000" b="1" dirty="0"/>
              <a:t>O, Graphite)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b="1" i="1" u="sng" dirty="0"/>
              <a:t>Control Elements </a:t>
            </a:r>
            <a:r>
              <a:rPr lang="en-US" altLang="en-US" sz="2000" b="1" dirty="0"/>
              <a:t>(Cd, B)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000" b="1" i="1" u="sng" dirty="0"/>
              <a:t>Other Stuff: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Shielding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Coolant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Neutron Source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000" b="1" dirty="0"/>
              <a:t>Neutron Detectors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A2482-2C62-4F92-B50B-3F6C8F880889}"/>
              </a:ext>
            </a:extLst>
          </p:cNvPr>
          <p:cNvSpPr txBox="1"/>
          <p:nvPr/>
        </p:nvSpPr>
        <p:spPr>
          <a:xfrm>
            <a:off x="1524000" y="304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Thermal Reactor Components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C49C8-3AEE-4D02-B73B-0004F5306D58}"/>
              </a:ext>
            </a:extLst>
          </p:cNvPr>
          <p:cNvSpPr txBox="1"/>
          <p:nvPr/>
        </p:nvSpPr>
        <p:spPr>
          <a:xfrm>
            <a:off x="457200" y="5281492"/>
            <a:ext cx="14478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Moderator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5049B5-C8BE-4FEC-A5E4-E31D4D6CDD5E}"/>
              </a:ext>
            </a:extLst>
          </p:cNvPr>
          <p:cNvCxnSpPr>
            <a:stCxn id="7" idx="0"/>
          </p:cNvCxnSpPr>
          <p:nvPr/>
        </p:nvCxnSpPr>
        <p:spPr>
          <a:xfrm flipV="1">
            <a:off x="1181100" y="4495800"/>
            <a:ext cx="190500" cy="785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B64DCB6-9007-4B2F-A45E-7E8648B1FCBD}"/>
              </a:ext>
            </a:extLst>
          </p:cNvPr>
          <p:cNvSpPr txBox="1"/>
          <p:nvPr/>
        </p:nvSpPr>
        <p:spPr>
          <a:xfrm>
            <a:off x="2895600" y="5334000"/>
            <a:ext cx="21336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Biological Shield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7EF294-9831-4FCA-80A9-0A002F219997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2971800" y="4419600"/>
            <a:ext cx="9906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18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en-US" sz="3600" dirty="0">
                <a:solidFill>
                  <a:srgbClr val="C00000"/>
                </a:solidFill>
              </a:rPr>
              <a:t>NBSR Core Characteristics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/>
              <a:t>HEU</a:t>
            </a:r>
            <a:r>
              <a:rPr lang="en-US" altLang="en-US" sz="2800" b="1" dirty="0">
                <a:solidFill>
                  <a:srgbClr val="FF0000"/>
                </a:solidFill>
              </a:rPr>
              <a:t>**</a:t>
            </a:r>
            <a:r>
              <a:rPr lang="en-US" altLang="en-US" sz="2800" b="1" dirty="0"/>
              <a:t> Fuel: 93%  </a:t>
            </a:r>
            <a:r>
              <a:rPr lang="en-US" altLang="en-US" sz="2800" b="1" baseline="30000" dirty="0"/>
              <a:t>235</a:t>
            </a:r>
            <a:r>
              <a:rPr lang="en-US" altLang="en-US" sz="2800" b="1" dirty="0"/>
              <a:t>U</a:t>
            </a:r>
            <a:r>
              <a:rPr lang="en-US" altLang="en-US" sz="2800" b="1" baseline="-25000" dirty="0"/>
              <a:t>3</a:t>
            </a:r>
            <a:r>
              <a:rPr lang="en-US" altLang="en-US" sz="2800" b="1" dirty="0"/>
              <a:t>O</a:t>
            </a:r>
            <a:r>
              <a:rPr lang="en-US" altLang="en-US" sz="2800" b="1" baseline="-25000" dirty="0"/>
              <a:t>8</a:t>
            </a:r>
            <a:r>
              <a:rPr lang="en-US" altLang="en-US" sz="2800" b="1" dirty="0"/>
              <a:t> + 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dirty="0"/>
              <a:t>350 g </a:t>
            </a:r>
            <a:r>
              <a:rPr lang="en-US" altLang="en-US" b="1" baseline="30000" dirty="0"/>
              <a:t>235</a:t>
            </a:r>
            <a:r>
              <a:rPr lang="en-US" altLang="en-US" b="1" dirty="0"/>
              <a:t>U per Fuel Element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dirty="0"/>
              <a:t>34 plates: 11 in x 2.5 in x .02 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dirty="0"/>
              <a:t>Heavy water coolant (D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O)</a:t>
            </a:r>
          </a:p>
          <a:p>
            <a:pPr marL="392113" lvl="1" indent="0" eaLnBrk="1" hangingPunct="1">
              <a:lnSpc>
                <a:spcPct val="90000"/>
              </a:lnSpc>
              <a:buNone/>
              <a:defRPr/>
            </a:pPr>
            <a:endParaRPr lang="en-US" altLang="en-US" b="1" baseline="30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/>
              <a:t>30 Fuel Elements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b="1" dirty="0"/>
              <a:t>Fuel cycle ~38 days @ 20 MW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b="1" dirty="0"/>
              <a:t>Load 4 fresh elements, reposition the others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b="1" dirty="0"/>
              <a:t>About 960 g </a:t>
            </a:r>
            <a:r>
              <a:rPr lang="en-US" altLang="en-US" sz="2400" b="1" baseline="30000" dirty="0"/>
              <a:t>235</a:t>
            </a:r>
            <a:r>
              <a:rPr lang="en-US" altLang="en-US" sz="2400" b="1" dirty="0"/>
              <a:t>U consumed per cycle</a:t>
            </a:r>
          </a:p>
          <a:p>
            <a:pPr marL="109537" indent="0" eaLnBrk="1" hangingPunct="1">
              <a:lnSpc>
                <a:spcPct val="90000"/>
              </a:lnSpc>
              <a:buNone/>
              <a:defRPr/>
            </a:pPr>
            <a:endParaRPr lang="en-US" alt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dirty="0"/>
              <a:t>Split Core – No Fuel at Mid-plane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dirty="0"/>
              <a:t>The BTs and CNS are at this elevation.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dirty="0"/>
              <a:t>Thermal neutron “flux trap”.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dirty="0"/>
              <a:t>BT fluxes ~ 1.5 x 10</a:t>
            </a:r>
            <a:r>
              <a:rPr lang="en-US" altLang="en-US" b="1" baseline="30000" dirty="0"/>
              <a:t>14</a:t>
            </a:r>
            <a:r>
              <a:rPr lang="en-US" altLang="en-US" b="1" dirty="0"/>
              <a:t> n/cm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-s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6028492"/>
            <a:ext cx="73705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**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Need to convert to LEU (U-10Mo) when fuel is qualified.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556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495D6-98A4-40C3-9610-8D3F16B8F1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5363" name="Picture 4" descr="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153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84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NBSR cut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384175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143000" y="228602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charset="0"/>
              </a:rPr>
              <a:t>Cut-away View of the NBSR Core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629400" y="990600"/>
            <a:ext cx="19050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Top Grid Plate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24400" y="1295400"/>
            <a:ext cx="19050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6477000" y="1676400"/>
            <a:ext cx="22098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Fuel Elements (30)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10200" y="1981200"/>
            <a:ext cx="10668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05400" y="20574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TextBox 11"/>
          <p:cNvSpPr txBox="1">
            <a:spLocks noChangeArrowheads="1"/>
          </p:cNvSpPr>
          <p:nvPr/>
        </p:nvSpPr>
        <p:spPr bwMode="auto">
          <a:xfrm>
            <a:off x="6477000" y="2209800"/>
            <a:ext cx="16002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Fuel Plates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19600" y="2514600"/>
            <a:ext cx="205740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19600" y="2590800"/>
            <a:ext cx="2057400" cy="1752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TextBox 16"/>
          <p:cNvSpPr txBox="1">
            <a:spLocks noChangeArrowheads="1"/>
          </p:cNvSpPr>
          <p:nvPr/>
        </p:nvSpPr>
        <p:spPr bwMode="auto">
          <a:xfrm>
            <a:off x="6553200" y="3505202"/>
            <a:ext cx="2133600" cy="923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Arial" charset="0"/>
              </a:rPr>
              <a:t>Liquid Hydrogen Cold Neutron Source</a:t>
            </a:r>
          </a:p>
        </p:txBody>
      </p:sp>
      <p:cxnSp>
        <p:nvCxnSpPr>
          <p:cNvPr id="19" name="Straight Arrow Connector 18"/>
          <p:cNvCxnSpPr>
            <a:stCxn id="33804" idx="1"/>
          </p:cNvCxnSpPr>
          <p:nvPr/>
        </p:nvCxnSpPr>
        <p:spPr>
          <a:xfrm flipH="1">
            <a:off x="5715000" y="3967165"/>
            <a:ext cx="838200" cy="71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6" name="TextBox 19"/>
          <p:cNvSpPr txBox="1">
            <a:spLocks noChangeArrowheads="1"/>
          </p:cNvSpPr>
          <p:nvPr/>
        </p:nvSpPr>
        <p:spPr bwMode="auto">
          <a:xfrm>
            <a:off x="6400800" y="4495800"/>
            <a:ext cx="22860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Bottom Grid Plate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800600" y="4876800"/>
            <a:ext cx="1600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TextBox 22"/>
          <p:cNvSpPr txBox="1">
            <a:spLocks noChangeArrowheads="1"/>
          </p:cNvSpPr>
          <p:nvPr/>
        </p:nvSpPr>
        <p:spPr bwMode="auto">
          <a:xfrm>
            <a:off x="6629400" y="5105402"/>
            <a:ext cx="175260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D</a:t>
            </a:r>
            <a:r>
              <a:rPr lang="en-US" altLang="en-US" sz="1800" b="1" baseline="-25000">
                <a:latin typeface="Arial" charset="0"/>
              </a:rPr>
              <a:t>2</a:t>
            </a:r>
            <a:r>
              <a:rPr lang="en-US" altLang="en-US" sz="1800" b="1">
                <a:latin typeface="Arial" charset="0"/>
              </a:rPr>
              <a:t>O Primary Inlet Plenums</a:t>
            </a:r>
          </a:p>
        </p:txBody>
      </p:sp>
      <p:cxnSp>
        <p:nvCxnSpPr>
          <p:cNvPr id="25" name="Straight Arrow Connector 24"/>
          <p:cNvCxnSpPr>
            <a:stCxn id="33808" idx="1"/>
          </p:cNvCxnSpPr>
          <p:nvPr/>
        </p:nvCxnSpPr>
        <p:spPr>
          <a:xfrm flipH="1">
            <a:off x="4800600" y="5429250"/>
            <a:ext cx="1828800" cy="57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3808" idx="1"/>
          </p:cNvCxnSpPr>
          <p:nvPr/>
        </p:nvCxnSpPr>
        <p:spPr>
          <a:xfrm flipH="1">
            <a:off x="4419600" y="5429250"/>
            <a:ext cx="2209800" cy="5905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1" name="TextBox 27"/>
          <p:cNvSpPr txBox="1">
            <a:spLocks noChangeArrowheads="1"/>
          </p:cNvSpPr>
          <p:nvPr/>
        </p:nvSpPr>
        <p:spPr bwMode="auto">
          <a:xfrm>
            <a:off x="457200" y="1295402"/>
            <a:ext cx="190500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Cd Shim Safety Arms (4)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62200" y="1905000"/>
            <a:ext cx="9906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3" name="TextBox 30"/>
          <p:cNvSpPr txBox="1">
            <a:spLocks noChangeArrowheads="1"/>
          </p:cNvSpPr>
          <p:nvPr/>
        </p:nvSpPr>
        <p:spPr bwMode="auto">
          <a:xfrm>
            <a:off x="381000" y="25146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Reactor Vessel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362200" y="2895600"/>
            <a:ext cx="3048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5" name="TextBox 33"/>
          <p:cNvSpPr txBox="1">
            <a:spLocks noChangeArrowheads="1"/>
          </p:cNvSpPr>
          <p:nvPr/>
        </p:nvSpPr>
        <p:spPr bwMode="auto">
          <a:xfrm>
            <a:off x="381000" y="3200402"/>
            <a:ext cx="182880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Radial Beam Tubes (9)</a:t>
            </a:r>
          </a:p>
        </p:txBody>
      </p:sp>
      <p:cxnSp>
        <p:nvCxnSpPr>
          <p:cNvPr id="36" name="Straight Arrow Connector 35"/>
          <p:cNvCxnSpPr>
            <a:stCxn id="33815" idx="3"/>
          </p:cNvCxnSpPr>
          <p:nvPr/>
        </p:nvCxnSpPr>
        <p:spPr>
          <a:xfrm>
            <a:off x="2209800" y="3524250"/>
            <a:ext cx="838200" cy="2095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3815" idx="3"/>
          </p:cNvCxnSpPr>
          <p:nvPr/>
        </p:nvCxnSpPr>
        <p:spPr>
          <a:xfrm>
            <a:off x="2209800" y="3524250"/>
            <a:ext cx="838200" cy="438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8" name="TextBox 38"/>
          <p:cNvSpPr txBox="1">
            <a:spLocks noChangeArrowheads="1"/>
          </p:cNvSpPr>
          <p:nvPr/>
        </p:nvSpPr>
        <p:spPr bwMode="auto">
          <a:xfrm>
            <a:off x="228600" y="4191002"/>
            <a:ext cx="2209800" cy="10156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Split Core: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18-cm Unfueled Gap – Flux Trap</a:t>
            </a:r>
          </a:p>
        </p:txBody>
      </p:sp>
      <p:cxnSp>
        <p:nvCxnSpPr>
          <p:cNvPr id="41" name="Straight Arrow Connector 40"/>
          <p:cNvCxnSpPr>
            <a:stCxn id="33818" idx="3"/>
          </p:cNvCxnSpPr>
          <p:nvPr/>
        </p:nvCxnSpPr>
        <p:spPr>
          <a:xfrm flipV="1">
            <a:off x="2438400" y="3962403"/>
            <a:ext cx="2057400" cy="7364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0" name="TextBox 41"/>
          <p:cNvSpPr txBox="1">
            <a:spLocks noChangeArrowheads="1"/>
          </p:cNvSpPr>
          <p:nvPr/>
        </p:nvSpPr>
        <p:spPr bwMode="auto">
          <a:xfrm>
            <a:off x="304800" y="5257800"/>
            <a:ext cx="2133600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Primary Outlet (2)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438400" y="5638800"/>
            <a:ext cx="6096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2" name="TextBox 44"/>
          <p:cNvSpPr txBox="1">
            <a:spLocks noChangeArrowheads="1"/>
          </p:cNvSpPr>
          <p:nvPr/>
        </p:nvSpPr>
        <p:spPr bwMode="auto">
          <a:xfrm>
            <a:off x="6629400" y="6019800"/>
            <a:ext cx="182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0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charset="0"/>
              </a:rPr>
              <a:t>Thermal Shield</a:t>
            </a:r>
          </a:p>
        </p:txBody>
      </p:sp>
      <p:cxnSp>
        <p:nvCxnSpPr>
          <p:cNvPr id="47" name="Straight Arrow Connector 46"/>
          <p:cNvCxnSpPr>
            <a:stCxn id="33822" idx="1"/>
          </p:cNvCxnSpPr>
          <p:nvPr/>
        </p:nvCxnSpPr>
        <p:spPr>
          <a:xfrm flipH="1" flipV="1">
            <a:off x="6324600" y="6019800"/>
            <a:ext cx="304800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97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NS Thimble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520551" y="1412876"/>
            <a:ext cx="4838998" cy="407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381000" y="228602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 NBSR was designed with a 55-cm diameter cryogenic beam port for a D</a:t>
            </a:r>
            <a:r>
              <a:rPr lang="en-US" sz="2800" b="1" baseline="-16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O-ice CNS.</a:t>
            </a:r>
          </a:p>
          <a:p>
            <a:endParaRPr lang="en-US" sz="2400" b="1" dirty="0">
              <a:solidFill>
                <a:schemeClr val="folHlin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2600" y="2200277"/>
            <a:ext cx="312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</a:rPr>
              <a:t>History: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chemeClr val="accent1"/>
                </a:solidFill>
              </a:rPr>
              <a:t>D</a:t>
            </a:r>
            <a:r>
              <a:rPr lang="en-US" sz="2400" b="1" baseline="-25000" dirty="0">
                <a:solidFill>
                  <a:schemeClr val="accent1"/>
                </a:solidFill>
              </a:rPr>
              <a:t>2</a:t>
            </a:r>
            <a:r>
              <a:rPr lang="en-US" sz="2400" b="1" dirty="0">
                <a:solidFill>
                  <a:schemeClr val="accent1"/>
                </a:solidFill>
              </a:rPr>
              <a:t>O Tank (1967)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chemeClr val="accent1"/>
                </a:solidFill>
              </a:rPr>
              <a:t>D</a:t>
            </a:r>
            <a:r>
              <a:rPr lang="en-US" sz="2400" b="1" baseline="-25000" dirty="0">
                <a:solidFill>
                  <a:schemeClr val="accent1"/>
                </a:solidFill>
              </a:rPr>
              <a:t>2</a:t>
            </a:r>
            <a:r>
              <a:rPr lang="en-US" sz="2400" b="1" dirty="0">
                <a:solidFill>
                  <a:schemeClr val="accent1"/>
                </a:solidFill>
              </a:rPr>
              <a:t>O Ice (1987) with </a:t>
            </a:r>
            <a:r>
              <a:rPr lang="en-US" sz="2400" b="1" dirty="0">
                <a:solidFill>
                  <a:srgbClr val="C00000"/>
                </a:solidFill>
              </a:rPr>
              <a:t>gain 3-5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chemeClr val="accent1"/>
                </a:solidFill>
              </a:rPr>
              <a:t>Unit 1 LH</a:t>
            </a:r>
            <a:r>
              <a:rPr lang="en-US" sz="2400" b="1" baseline="-25000" dirty="0">
                <a:solidFill>
                  <a:schemeClr val="accent1"/>
                </a:solidFill>
              </a:rPr>
              <a:t>2</a:t>
            </a:r>
            <a:r>
              <a:rPr lang="en-US" sz="2400" b="1" dirty="0">
                <a:solidFill>
                  <a:schemeClr val="accent1"/>
                </a:solidFill>
              </a:rPr>
              <a:t> (1995), </a:t>
            </a:r>
            <a:r>
              <a:rPr lang="en-US" sz="2400" b="1" dirty="0">
                <a:solidFill>
                  <a:srgbClr val="C00000"/>
                </a:solidFill>
              </a:rPr>
              <a:t>gain ~ 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chemeClr val="accent1"/>
                </a:solidFill>
              </a:rPr>
              <a:t>Unit 2 LH</a:t>
            </a:r>
            <a:r>
              <a:rPr lang="en-US" sz="2400" b="1" baseline="-25000" dirty="0">
                <a:solidFill>
                  <a:schemeClr val="accent1"/>
                </a:solidFill>
              </a:rPr>
              <a:t>2</a:t>
            </a:r>
            <a:r>
              <a:rPr lang="en-US" sz="2400" b="1" dirty="0">
                <a:solidFill>
                  <a:schemeClr val="accent1"/>
                </a:solidFill>
              </a:rPr>
              <a:t> (2002</a:t>
            </a:r>
            <a:r>
              <a:rPr lang="en-US" sz="2000" b="1" dirty="0">
                <a:solidFill>
                  <a:schemeClr val="accent1"/>
                </a:solidFill>
              </a:rPr>
              <a:t>), </a:t>
            </a:r>
            <a:r>
              <a:rPr lang="en-US" sz="2400" b="1" dirty="0">
                <a:solidFill>
                  <a:srgbClr val="C00000"/>
                </a:solidFill>
              </a:rPr>
              <a:t>gain ~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583513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Reference:</a:t>
            </a:r>
            <a:r>
              <a:rPr lang="en-US" b="1" dirty="0"/>
              <a:t> Kopetka et. al., NISTIR 7352 </a:t>
            </a:r>
          </a:p>
        </p:txBody>
      </p:sp>
    </p:spTree>
    <p:extLst>
      <p:ext uri="{BB962C8B-B14F-4D97-AF65-F5344CB8AC3E}">
        <p14:creationId xmlns:p14="http://schemas.microsoft.com/office/powerpoint/2010/main" val="339483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>
                <a:solidFill>
                  <a:srgbClr val="C00000"/>
                </a:solidFill>
              </a:rPr>
              <a:t>Production of Cold Neutrons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229600" cy="6096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The neutrons born in fission have an average kinetic energy of about 2 </a:t>
            </a:r>
            <a:r>
              <a:rPr lang="en-US" altLang="en-US" b="1" i="1" dirty="0"/>
              <a:t>Mega</a:t>
            </a:r>
            <a:r>
              <a:rPr lang="en-US" altLang="en-US" b="1" dirty="0"/>
              <a:t>-electron volts, 2 MeV. </a:t>
            </a:r>
          </a:p>
          <a:p>
            <a:pPr eaLnBrk="1" hangingPunct="1"/>
            <a:r>
              <a:rPr lang="en-US" altLang="en-US" b="1" dirty="0"/>
              <a:t>They are slowed to thermal energies (20 – 400 </a:t>
            </a:r>
            <a:r>
              <a:rPr lang="en-US" altLang="en-US" b="1" i="1" dirty="0" err="1"/>
              <a:t>milli</a:t>
            </a:r>
            <a:r>
              <a:rPr lang="en-US" altLang="en-US" b="1" dirty="0"/>
              <a:t>-eV) by scattering from the molecules of the heavy water (D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O) moderator in the reactor.  The D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O is about 115 °F, or 320 Kelvin.</a:t>
            </a:r>
          </a:p>
          <a:p>
            <a:pPr eaLnBrk="1" hangingPunct="1"/>
            <a:r>
              <a:rPr lang="en-US" altLang="en-US" b="1" i="1" dirty="0">
                <a:solidFill>
                  <a:srgbClr val="FF0000"/>
                </a:solidFill>
              </a:rPr>
              <a:t>In thermal equilibrium, the neutron energy spectrum is determined solely by the temperature of the moderator </a:t>
            </a:r>
            <a:r>
              <a:rPr lang="en-US" altLang="en-US" b="1" dirty="0"/>
              <a:t>(a Maxwell-Boltzmann distribution), analogous to the motion of atoms in an ideal gas.</a:t>
            </a:r>
          </a:p>
          <a:p>
            <a:pPr eaLnBrk="1" hangingPunct="1">
              <a:buFontTx/>
              <a:buNone/>
            </a:pPr>
            <a:r>
              <a:rPr lang="en-US" altLang="en-US" b="1" i="1" dirty="0">
                <a:solidFill>
                  <a:schemeClr val="accent1"/>
                </a:solidFill>
              </a:rPr>
              <a:t>To reach lower energies, therefore, we introduce a cold moderator, such as liquid hydrogen at 20 K.</a:t>
            </a:r>
          </a:p>
        </p:txBody>
      </p:sp>
    </p:spTree>
    <p:extLst>
      <p:ext uri="{BB962C8B-B14F-4D97-AF65-F5344CB8AC3E}">
        <p14:creationId xmlns:p14="http://schemas.microsoft.com/office/powerpoint/2010/main" val="3273648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CNR template rev 2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D0D9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NCNR template rev 2</Template>
  <TotalTime>12121</TotalTime>
  <Words>1177</Words>
  <Application>Microsoft Office PowerPoint</Application>
  <PresentationFormat>On-screen Show (4:3)</PresentationFormat>
  <Paragraphs>164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Lucida Sans Unicode</vt:lpstr>
      <vt:lpstr>Verdana</vt:lpstr>
      <vt:lpstr>Wingdings 2</vt:lpstr>
      <vt:lpstr>Wingdings 3</vt:lpstr>
      <vt:lpstr>NCNR template rev 2</vt:lpstr>
      <vt:lpstr>Photo Editor Photo</vt:lpstr>
      <vt:lpstr>How Neutrons Are Produced:  The NIST Research Reactor and Cold Neutron Sources  </vt:lpstr>
      <vt:lpstr>Outline:</vt:lpstr>
      <vt:lpstr>NIST Research Reactor History</vt:lpstr>
      <vt:lpstr>PowerPoint Presentation</vt:lpstr>
      <vt:lpstr>NBSR Core Characteristics</vt:lpstr>
      <vt:lpstr>PowerPoint Presentation</vt:lpstr>
      <vt:lpstr>PowerPoint Presentation</vt:lpstr>
      <vt:lpstr>PowerPoint Presentation</vt:lpstr>
      <vt:lpstr>Production of Cold Neutrons</vt:lpstr>
      <vt:lpstr>The LH2 CNS, Unit 1,  installed in 1995, had a gain of 6 times the D2O source</vt:lpstr>
      <vt:lpstr>PowerPoint Presentation</vt:lpstr>
      <vt:lpstr>The liquid hydrogen cold source is passively safe, simple to operate, and very reliable</vt:lpstr>
      <vt:lpstr>PowerPoint Presentation</vt:lpstr>
      <vt:lpstr>PowerPoint Presentation</vt:lpstr>
      <vt:lpstr>A second LH2 source was installed in BT-9 (2012) as part of the NCNR Expansion Initiative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Xenon Poisoning</vt:lpstr>
      <vt:lpstr>PowerPoint Presentation</vt:lpstr>
      <vt:lpstr>PowerPoint Presentation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Williams</dc:creator>
  <cp:lastModifiedBy>Williams, Robert E. (Fed)</cp:lastModifiedBy>
  <cp:revision>343</cp:revision>
  <cp:lastPrinted>2019-07-17T17:44:42Z</cp:lastPrinted>
  <dcterms:created xsi:type="dcterms:W3CDTF">2010-09-12T20:07:45Z</dcterms:created>
  <dcterms:modified xsi:type="dcterms:W3CDTF">2021-01-28T22:50:18Z</dcterms:modified>
</cp:coreProperties>
</file>