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2" r:id="rId3"/>
    <p:sldMasterId id="2147483674" r:id="rId4"/>
    <p:sldMasterId id="2147483681" r:id="rId5"/>
  </p:sldMasterIdLst>
  <p:notesMasterIdLst>
    <p:notesMasterId r:id="rId34"/>
  </p:notesMasterIdLst>
  <p:sldIdLst>
    <p:sldId id="791" r:id="rId6"/>
    <p:sldId id="805" r:id="rId7"/>
    <p:sldId id="730" r:id="rId8"/>
    <p:sldId id="731" r:id="rId9"/>
    <p:sldId id="732" r:id="rId10"/>
    <p:sldId id="725" r:id="rId11"/>
    <p:sldId id="726" r:id="rId12"/>
    <p:sldId id="689" r:id="rId13"/>
    <p:sldId id="790" r:id="rId14"/>
    <p:sldId id="629" r:id="rId15"/>
    <p:sldId id="741" r:id="rId16"/>
    <p:sldId id="742" r:id="rId17"/>
    <p:sldId id="736" r:id="rId18"/>
    <p:sldId id="806" r:id="rId19"/>
    <p:sldId id="792" r:id="rId20"/>
    <p:sldId id="793" r:id="rId21"/>
    <p:sldId id="794" r:id="rId22"/>
    <p:sldId id="795" r:id="rId23"/>
    <p:sldId id="796" r:id="rId24"/>
    <p:sldId id="797" r:id="rId25"/>
    <p:sldId id="807" r:id="rId26"/>
    <p:sldId id="808" r:id="rId27"/>
    <p:sldId id="799" r:id="rId28"/>
    <p:sldId id="803" r:id="rId29"/>
    <p:sldId id="802" r:id="rId30"/>
    <p:sldId id="800" r:id="rId31"/>
    <p:sldId id="801" r:id="rId32"/>
    <p:sldId id="810" r:id="rId3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7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059" y="-8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19622"/>
          <c:y val="0.0480004"/>
          <c:w val="0.972007"/>
          <c:h val="0.7889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Members</c:v>
                </c:pt>
              </c:strCache>
            </c:strRef>
          </c:tx>
          <c:spPr>
            <a:ln w="76200" cap="flat">
              <a:solidFill>
                <a:srgbClr val="006D78"/>
              </a:solidFill>
              <a:prstDash val="solid"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marker>
            <c:symbol val="diamond"/>
            <c:size val="21"/>
            <c:spPr>
              <a:solidFill>
                <a:srgbClr val="FFFFFF"/>
              </a:solidFill>
              <a:ln w="76200" cap="flat">
                <a:solidFill>
                  <a:srgbClr val="006D78"/>
                </a:solidFill>
                <a:prstDash val="solid"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 lvl="0">
                  <a:defRPr sz="2800" b="0" i="0" u="none" strike="noStrik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July 13</c:v>
                </c:pt>
                <c:pt idx="1">
                  <c:v>Oct 13</c:v>
                </c:pt>
                <c:pt idx="2">
                  <c:v>Jan 14</c:v>
                </c:pt>
                <c:pt idx="3">
                  <c:v>Apr 14</c:v>
                </c:pt>
                <c:pt idx="4">
                  <c:v>July 14</c:v>
                </c:pt>
                <c:pt idx="5">
                  <c:v>Oct 14</c:v>
                </c:pt>
                <c:pt idx="6">
                  <c:v>Jan 15</c:v>
                </c:pt>
                <c:pt idx="7">
                  <c:v>Mar 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393.0</c:v>
                </c:pt>
                <c:pt idx="1">
                  <c:v>993.0</c:v>
                </c:pt>
                <c:pt idx="2">
                  <c:v>1276.0</c:v>
                </c:pt>
                <c:pt idx="3">
                  <c:v>1658.0</c:v>
                </c:pt>
                <c:pt idx="4">
                  <c:v>2051.0</c:v>
                </c:pt>
                <c:pt idx="5">
                  <c:v>2407.0</c:v>
                </c:pt>
                <c:pt idx="6">
                  <c:v>2645.0</c:v>
                </c:pt>
                <c:pt idx="7">
                  <c:v>2778.0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459672"/>
        <c:axId val="2123456312"/>
      </c:lineChart>
      <c:catAx>
        <c:axId val="212345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A8B89"/>
            </a:solidFill>
            <a:prstDash val="solid"/>
            <a:miter lim="400000"/>
          </a:ln>
        </c:spPr>
        <c:txPr>
          <a:bodyPr rot="-2700000"/>
          <a:lstStyle/>
          <a:p>
            <a:pPr lvl="0">
              <a:defRPr sz="2200" b="0" i="0" u="none" strike="noStrike">
                <a:solidFill>
                  <a:srgbClr val="000000"/>
                </a:solidFill>
                <a:effectLst/>
                <a:latin typeface="Helvetica Neue"/>
              </a:defRPr>
            </a:pPr>
            <a:endParaRPr lang="en-US"/>
          </a:p>
        </c:txPr>
        <c:crossAx val="2123456312"/>
        <c:crosses val="autoZero"/>
        <c:auto val="1"/>
        <c:lblAlgn val="ctr"/>
        <c:lblOffset val="100"/>
        <c:noMultiLvlLbl val="1"/>
      </c:catAx>
      <c:valAx>
        <c:axId val="212345631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A8B89"/>
              </a:solidFill>
              <a:prstDash val="solid"/>
              <a:miter lim="400000"/>
            </a:ln>
          </c:spPr>
        </c:majorGridlines>
        <c:numFmt formatCode="0;0;&quot; &quot;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00" b="0" i="0" u="none" strike="noStrike">
                <a:solidFill>
                  <a:srgbClr val="000000"/>
                </a:solidFill>
                <a:effectLst/>
                <a:latin typeface="Helvetica Neue"/>
              </a:defRPr>
            </a:pPr>
            <a:endParaRPr lang="en-US"/>
          </a:p>
        </c:txPr>
        <c:crossAx val="2123459672"/>
        <c:crosses val="autoZero"/>
        <c:crossBetween val="between"/>
        <c:majorUnit val="750.0"/>
        <c:minorUnit val="375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30" cy="462274"/>
          </a:xfrm>
          <a:prstGeom prst="rect">
            <a:avLst/>
          </a:prstGeom>
        </p:spPr>
        <p:txBody>
          <a:bodyPr vert="horz" lIns="90187" tIns="45094" rIns="90187" bIns="450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282" y="1"/>
            <a:ext cx="3011229" cy="462274"/>
          </a:xfrm>
          <a:prstGeom prst="rect">
            <a:avLst/>
          </a:prstGeom>
        </p:spPr>
        <p:txBody>
          <a:bodyPr vert="horz" lIns="90187" tIns="45094" rIns="90187" bIns="45094" rtlCol="0"/>
          <a:lstStyle>
            <a:lvl1pPr algn="r">
              <a:defRPr sz="1200"/>
            </a:lvl1pPr>
          </a:lstStyle>
          <a:p>
            <a:fld id="{828E9D69-B4BE-4FC1-B0D5-6387E0355FA3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7" tIns="45094" rIns="90187" bIns="450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38" y="4387684"/>
            <a:ext cx="5560999" cy="4155764"/>
          </a:xfrm>
          <a:prstGeom prst="rect">
            <a:avLst/>
          </a:prstGeom>
        </p:spPr>
        <p:txBody>
          <a:bodyPr vert="horz" lIns="90187" tIns="45094" rIns="90187" bIns="450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235"/>
            <a:ext cx="3011230" cy="462274"/>
          </a:xfrm>
          <a:prstGeom prst="rect">
            <a:avLst/>
          </a:prstGeom>
        </p:spPr>
        <p:txBody>
          <a:bodyPr vert="horz" lIns="90187" tIns="45094" rIns="90187" bIns="450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282" y="8772235"/>
            <a:ext cx="3011229" cy="462274"/>
          </a:xfrm>
          <a:prstGeom prst="rect">
            <a:avLst/>
          </a:prstGeom>
        </p:spPr>
        <p:txBody>
          <a:bodyPr vert="horz" lIns="90187" tIns="45094" rIns="90187" bIns="45094" rtlCol="0" anchor="b"/>
          <a:lstStyle>
            <a:lvl1pPr algn="r">
              <a:defRPr sz="1200"/>
            </a:lvl1pPr>
          </a:lstStyle>
          <a:p>
            <a:fld id="{2C8B384E-45B4-49F4-AC83-44C2AE02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8521-7BB3-314E-B3B5-8F6A890351C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9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638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http://38.100.130.12/DOIProxyHelper/index.html</a:t>
            </a:r>
          </a:p>
          <a:p>
            <a:endParaRPr lang="en-US" dirty="0" smtClean="0"/>
          </a:p>
          <a:p>
            <a:r>
              <a:rPr lang="en-US" dirty="0" smtClean="0"/>
              <a:t>http://hecot1.doregistry.org:8081/registrar/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8521-7BB3-314E-B3B5-8F6A890351C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376F-1385-B04F-A164-311B0DD5AC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376F-1385-B04F-A164-311B0DD5AC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376F-1385-B04F-A164-311B0DD5AC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55414" y="3339704"/>
            <a:ext cx="8233187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" name="Shape 8"/>
          <p:cNvSpPr/>
          <p:nvPr/>
        </p:nvSpPr>
        <p:spPr>
          <a:xfrm>
            <a:off x="964406" y="6717030"/>
            <a:ext cx="6232475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defTabSz="647700"/>
          </a:lstStyle>
          <a:p>
            <a:pPr lvl="0">
              <a:defRPr sz="1800"/>
            </a:pPr>
            <a:r>
              <a:rPr sz="800"/>
              <a:t>Unless otherwise noted, the slides in this presentation are licensed by Mark A. Parsons under a Creative Commons Attribution-Share Alike 3.0 License</a:t>
            </a:r>
          </a:p>
        </p:txBody>
      </p:sp>
      <p:pic>
        <p:nvPicPr>
          <p:cNvPr id="9" name="droppedImage-1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9094" y="6366867"/>
            <a:ext cx="785813" cy="27682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01836" y="928687"/>
            <a:ext cx="8340328" cy="2232422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01836" y="3527227"/>
            <a:ext cx="8340328" cy="2232422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65052112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61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29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2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4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1158" y="294155"/>
            <a:ext cx="1687698" cy="101100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01836" y="232172"/>
            <a:ext cx="7090172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01836" y="1634133"/>
            <a:ext cx="8340328" cy="461664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187517" indent="-187517" defTabSz="410751">
              <a:spcBef>
                <a:spcPts val="1687"/>
              </a:spcBef>
              <a:buClrTx/>
              <a:buFontTx/>
              <a:buChar char="•"/>
              <a:defRPr sz="1800" i="1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500045" indent="-187517" defTabSz="410751">
              <a:spcBef>
                <a:spcPts val="1687"/>
              </a:spcBef>
              <a:buClrTx/>
              <a:buFontTx/>
              <a:buChar char="•"/>
              <a:defRPr sz="1800" i="1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812573" indent="-187517" defTabSz="410751">
              <a:spcBef>
                <a:spcPts val="1687"/>
              </a:spcBef>
              <a:buClrTx/>
              <a:buFontTx/>
              <a:buChar char="•"/>
              <a:defRPr sz="1800" i="1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125101" indent="-187517" defTabSz="410751">
              <a:spcBef>
                <a:spcPts val="1687"/>
              </a:spcBef>
              <a:buClrTx/>
              <a:buFontTx/>
              <a:buChar char="•"/>
              <a:defRPr sz="1800" i="1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1437629" indent="-187517" defTabSz="410751">
              <a:spcBef>
                <a:spcPts val="1687"/>
              </a:spcBef>
              <a:buClrTx/>
              <a:buFontTx/>
              <a:buChar char="•"/>
              <a:defRPr sz="1800" i="1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800" i="1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1800" i="1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1800" i="1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1800" i="1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1800" i="1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5913869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9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1158" y="294155"/>
            <a:ext cx="1687698" cy="101100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01836" y="232172"/>
            <a:ext cx="7090172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03401534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01836" y="2607469"/>
            <a:ext cx="8340328" cy="1643063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97528676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304235" y="5607843"/>
            <a:ext cx="1" cy="100021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991195" y="5473899"/>
            <a:ext cx="4071938" cy="119657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algn="r"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518547" y="5956101"/>
            <a:ext cx="3482578" cy="35718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Five</a:t>
            </a:r>
          </a:p>
        </p:txBody>
      </p:sp>
      <p:pic>
        <p:nvPicPr>
          <p:cNvPr id="27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60" y="6235100"/>
            <a:ext cx="1371308" cy="6301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928909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55414" y="3339704"/>
            <a:ext cx="343274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01836" y="928687"/>
            <a:ext cx="3571875" cy="2232422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01836" y="3527227"/>
            <a:ext cx="3571875" cy="2232422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31623955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55414" y="1384102"/>
            <a:ext cx="3429047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1836" y="232172"/>
            <a:ext cx="3571875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01836" y="1634133"/>
            <a:ext cx="3571875" cy="461664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187517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500045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812573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125101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1437629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80178485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>
            <a:off x="4572000" y="1268016"/>
            <a:ext cx="1" cy="3036094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38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7" y="6076652"/>
            <a:ext cx="1713951" cy="78767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92778911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3116460" y="1250156"/>
            <a:ext cx="1" cy="3554016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42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8065" y="6107906"/>
            <a:ext cx="1713951" cy="78767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50079655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4563070" y="357188"/>
            <a:ext cx="1" cy="5634655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46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7" y="6076652"/>
            <a:ext cx="1713951" cy="78767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87419174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flipH="1">
            <a:off x="3125389" y="1250134"/>
            <a:ext cx="1" cy="356300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50" name="Shape 50"/>
          <p:cNvSpPr/>
          <p:nvPr/>
        </p:nvSpPr>
        <p:spPr>
          <a:xfrm flipH="1">
            <a:off x="6009678" y="1250134"/>
            <a:ext cx="1" cy="356300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51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7" y="6076652"/>
            <a:ext cx="1713951" cy="78767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99921251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4563069" y="366095"/>
            <a:ext cx="1" cy="559895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563068" y="3147715"/>
            <a:ext cx="4214818" cy="8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59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7" y="6076652"/>
            <a:ext cx="1713951" cy="78767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15262827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6375796" y="366095"/>
            <a:ext cx="1" cy="559895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6375794" y="2174379"/>
            <a:ext cx="2411032" cy="8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375794" y="4129981"/>
            <a:ext cx="2411032" cy="8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65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7" y="6076652"/>
            <a:ext cx="1713951" cy="78767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54823868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69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1427" y="317003"/>
            <a:ext cx="1713951" cy="787674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01836" y="232172"/>
            <a:ext cx="7090172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01836" y="1634133"/>
            <a:ext cx="3571875" cy="461664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187517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500045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812573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125101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1437629" indent="-187517" defTabSz="410751">
              <a:spcBef>
                <a:spcPts val="337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99052866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74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6748" y="317003"/>
            <a:ext cx="1713951" cy="78767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01836" y="232172"/>
            <a:ext cx="7090172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01836" y="1634133"/>
            <a:ext cx="4116586" cy="461664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187517" indent="-187517" defTabSz="410751">
              <a:spcBef>
                <a:spcPts val="1687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500045" indent="-187517" defTabSz="410751">
              <a:spcBef>
                <a:spcPts val="1687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812573" indent="-187517" defTabSz="410751">
              <a:spcBef>
                <a:spcPts val="1687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125101" indent="-187517" defTabSz="410751">
              <a:spcBef>
                <a:spcPts val="1687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1437629" indent="-187517" defTabSz="410751">
              <a:spcBef>
                <a:spcPts val="1687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7937904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6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55414" y="1384102"/>
            <a:ext cx="3429000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10766" y="232172"/>
            <a:ext cx="3571875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700"/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10766" y="1634133"/>
            <a:ext cx="3571875" cy="462557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187517" indent="-187517" defTabSz="410751">
              <a:spcBef>
                <a:spcPts val="3375"/>
              </a:spcBef>
              <a:buClrTx/>
              <a:buFontTx/>
              <a:buChar char="•"/>
              <a:defRPr sz="17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500045" indent="-187517" defTabSz="410751">
              <a:spcBef>
                <a:spcPts val="3375"/>
              </a:spcBef>
              <a:buClrTx/>
              <a:buFontTx/>
              <a:buChar char="•"/>
              <a:defRPr sz="17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812573" indent="-187517" defTabSz="410751">
              <a:spcBef>
                <a:spcPts val="3375"/>
              </a:spcBef>
              <a:buClrTx/>
              <a:buFontTx/>
              <a:buChar char="•"/>
              <a:defRPr sz="17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125101" indent="-187517" defTabSz="410751">
              <a:spcBef>
                <a:spcPts val="3375"/>
              </a:spcBef>
              <a:buClrTx/>
              <a:buFontTx/>
              <a:buChar char="•"/>
              <a:defRPr sz="17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1437629" indent="-187517" defTabSz="410751">
              <a:spcBef>
                <a:spcPts val="3375"/>
              </a:spcBef>
              <a:buClrTx/>
              <a:buFontTx/>
              <a:buChar char="•"/>
              <a:defRPr sz="1700"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01177430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 flipH="1">
            <a:off x="6375796" y="366095"/>
            <a:ext cx="1" cy="559895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6375794" y="2174379"/>
            <a:ext cx="2411032" cy="8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6375794" y="4129981"/>
            <a:ext cx="2411032" cy="8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85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7" y="6076652"/>
            <a:ext cx="1713951" cy="78767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61704320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01836" y="2607469"/>
            <a:ext cx="8340328" cy="1643063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07169623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631065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</a:rP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22368" indent="-200911">
              <a:spcBef>
                <a:spcPts val="562"/>
              </a:spcBef>
              <a:defRPr sz="2400"/>
            </a:lvl2pPr>
            <a:lvl3pPr marL="803643" indent="-160729">
              <a:spcBef>
                <a:spcPts val="562"/>
              </a:spcBef>
              <a:defRPr sz="2400"/>
            </a:lvl3pPr>
            <a:lvl4pPr marL="1125101" indent="-160729">
              <a:spcBef>
                <a:spcPts val="422"/>
              </a:spcBef>
              <a:defRPr sz="2000"/>
            </a:lvl4pPr>
            <a:lvl5pPr marL="1446558" indent="-160729">
              <a:spcBef>
                <a:spcPts val="422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16035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</a:rP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22368" indent="-200911">
              <a:spcBef>
                <a:spcPts val="562"/>
              </a:spcBef>
              <a:defRPr sz="2400"/>
            </a:lvl2pPr>
            <a:lvl3pPr marL="803643" indent="-160729">
              <a:spcBef>
                <a:spcPts val="562"/>
              </a:spcBef>
              <a:defRPr sz="2400"/>
            </a:lvl3pPr>
            <a:lvl4pPr marL="1125101" indent="-160729">
              <a:spcBef>
                <a:spcPts val="422"/>
              </a:spcBef>
              <a:defRPr sz="2000"/>
            </a:lvl4pPr>
            <a:lvl5pPr marL="1446558" indent="-160729">
              <a:spcBef>
                <a:spcPts val="422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944047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22368" indent="-200911">
              <a:spcBef>
                <a:spcPts val="562"/>
              </a:spcBef>
              <a:defRPr sz="2400"/>
            </a:lvl2pPr>
            <a:lvl3pPr marL="803643" indent="-160729">
              <a:spcBef>
                <a:spcPts val="562"/>
              </a:spcBef>
              <a:defRPr sz="2400"/>
            </a:lvl3pPr>
            <a:lvl4pPr marL="1125101" indent="-160729">
              <a:spcBef>
                <a:spcPts val="422"/>
              </a:spcBef>
              <a:defRPr sz="2000"/>
            </a:lvl4pPr>
            <a:lvl5pPr marL="1446558" indent="-160729">
              <a:spcBef>
                <a:spcPts val="422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699736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</a:rP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22368" indent="-200911">
              <a:spcBef>
                <a:spcPts val="562"/>
              </a:spcBef>
              <a:defRPr sz="2400"/>
            </a:lvl2pPr>
            <a:lvl3pPr marL="803643" indent="-160729">
              <a:spcBef>
                <a:spcPts val="562"/>
              </a:spcBef>
              <a:defRPr sz="2400"/>
            </a:lvl3pPr>
            <a:lvl4pPr marL="1125101" indent="-160729">
              <a:spcBef>
                <a:spcPts val="422"/>
              </a:spcBef>
              <a:defRPr sz="2000"/>
            </a:lvl4pPr>
            <a:lvl5pPr marL="1446558" indent="-160729">
              <a:spcBef>
                <a:spcPts val="422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632856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</a:rP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8137600" cy="4836071"/>
          </a:xfrm>
          <a:prstGeom prst="rect">
            <a:avLst/>
          </a:prstGeom>
        </p:spPr>
        <p:txBody>
          <a:bodyPr/>
          <a:lstStyle>
            <a:lvl2pPr marL="522368" indent="-200911">
              <a:spcBef>
                <a:spcPts val="562"/>
              </a:spcBef>
              <a:defRPr sz="2400"/>
            </a:lvl2pPr>
            <a:lvl3pPr marL="803643" indent="-160729">
              <a:spcBef>
                <a:spcPts val="562"/>
              </a:spcBef>
              <a:defRPr sz="2400"/>
            </a:lvl3pPr>
            <a:lvl4pPr marL="1125101" indent="-160729">
              <a:spcBef>
                <a:spcPts val="422"/>
              </a:spcBef>
              <a:defRPr sz="2000"/>
            </a:lvl4pPr>
            <a:lvl5pPr marL="1446558" indent="-160729">
              <a:spcBef>
                <a:spcPts val="422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710268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7" y="6085582"/>
            <a:ext cx="1713951" cy="78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RPI_red_head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789" y="54638"/>
            <a:ext cx="1053703" cy="19949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91957709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1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RPI_red_head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5" y="6260587"/>
            <a:ext cx="2375297" cy="44971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04480521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 flipH="1">
            <a:off x="6375796" y="366095"/>
            <a:ext cx="1" cy="559895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375794" y="2174379"/>
            <a:ext cx="2411032" cy="8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6375794" y="4129981"/>
            <a:ext cx="2411032" cy="8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29" name="RPI_red_head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5" y="6260587"/>
            <a:ext cx="2375297" cy="44971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7" cy="571500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868686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90875019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304235" y="5607843"/>
            <a:ext cx="1" cy="100021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91195" y="5473899"/>
            <a:ext cx="4071938" cy="119657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algn="r"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5518547" y="5956101"/>
            <a:ext cx="3482578" cy="35718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410751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A9A9A9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A9A9A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30420655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37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1158" y="294155"/>
            <a:ext cx="1687698" cy="1011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01836" y="232172"/>
            <a:ext cx="7090172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01836" y="1634133"/>
            <a:ext cx="8340328" cy="461664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173092" indent="-173092" defTabSz="410751">
              <a:spcBef>
                <a:spcPts val="1055"/>
              </a:spcBef>
              <a:buClr>
                <a:srgbClr val="844F36"/>
              </a:buClr>
              <a:buFontTx/>
              <a:buChar char="•"/>
              <a:def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lvl1pPr>
            <a:lvl2pPr marL="485620" indent="-173092" defTabSz="410751">
              <a:spcBef>
                <a:spcPts val="1055"/>
              </a:spcBef>
              <a:buClr>
                <a:srgbClr val="844F36"/>
              </a:buClr>
              <a:buFontTx/>
              <a:buChar char="•"/>
              <a:def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lvl2pPr>
            <a:lvl3pPr marL="798148" indent="-173092" defTabSz="410751">
              <a:spcBef>
                <a:spcPts val="1055"/>
              </a:spcBef>
              <a:buClr>
                <a:srgbClr val="844F36"/>
              </a:buClr>
              <a:buFontTx/>
              <a:buChar char="•"/>
              <a:def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lvl3pPr>
            <a:lvl4pPr marL="1110676" indent="-173092" defTabSz="410751">
              <a:spcBef>
                <a:spcPts val="1055"/>
              </a:spcBef>
              <a:buClr>
                <a:srgbClr val="844F36"/>
              </a:buClr>
              <a:buFontTx/>
              <a:buChar char="•"/>
              <a:def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lvl4pPr>
            <a:lvl5pPr marL="1423204" indent="-173092" defTabSz="410751">
              <a:spcBef>
                <a:spcPts val="1055"/>
              </a:spcBef>
              <a:buClr>
                <a:srgbClr val="844F36"/>
              </a:buClr>
              <a:buFontTx/>
              <a:buChar char="•"/>
              <a:def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30626698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447801"/>
          </a:xfrm>
          <a:prstGeom prst="rect">
            <a:avLst/>
          </a:prstGeom>
          <a:ln>
            <a:miter lim="400000"/>
          </a:ln>
        </p:spPr>
        <p:txBody>
          <a:bodyPr lIns="45718" tIns="45718" rIns="45718" bIns="45718"/>
          <a:lstStyle>
            <a:lvl1pPr algn="ctr" defTabSz="642915">
              <a:defRPr sz="4400">
                <a:solidFill>
                  <a:srgbClr val="027C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27C00"/>
                </a:solidFill>
              </a:rP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1" cy="5410201"/>
          </a:xfrm>
          <a:prstGeom prst="rect">
            <a:avLst/>
          </a:prstGeom>
          <a:ln>
            <a:miter lim="400000"/>
          </a:ln>
        </p:spPr>
        <p:txBody>
          <a:bodyPr lIns="45718" tIns="45718" rIns="45718" bIns="45718"/>
          <a:lstStyle>
            <a:lvl1pPr marL="331503" indent="-331503" defTabSz="642915">
              <a:spcBef>
                <a:spcPts val="492"/>
              </a:spcBef>
              <a:buClrTx/>
              <a:buFont typeface="Arial"/>
              <a:buChar char="•"/>
              <a:defRPr sz="3100">
                <a:solidFill>
                  <a:srgbClr val="027C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637174" indent="-315717" defTabSz="642915">
              <a:spcBef>
                <a:spcPts val="492"/>
              </a:spcBef>
              <a:buClrTx/>
              <a:buFont typeface="Arial"/>
              <a:buChar char="–"/>
              <a:defRPr sz="3100">
                <a:solidFill>
                  <a:srgbClr val="027C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937584" indent="-294669" defTabSz="642915">
              <a:spcBef>
                <a:spcPts val="492"/>
              </a:spcBef>
              <a:buClrTx/>
              <a:buFont typeface="Arial"/>
              <a:buChar char="•"/>
              <a:defRPr sz="3100">
                <a:solidFill>
                  <a:srgbClr val="027C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317975" indent="-353603" defTabSz="642915">
              <a:spcBef>
                <a:spcPts val="492"/>
              </a:spcBef>
              <a:buClrTx/>
              <a:buFont typeface="Arial"/>
              <a:buChar char="–"/>
              <a:defRPr sz="3100">
                <a:solidFill>
                  <a:srgbClr val="027C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639432" indent="-353603" defTabSz="642915">
              <a:spcBef>
                <a:spcPts val="492"/>
              </a:spcBef>
              <a:buClrTx/>
              <a:buFont typeface="Arial"/>
              <a:buChar char="»"/>
              <a:defRPr sz="3100">
                <a:solidFill>
                  <a:srgbClr val="027C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27C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27C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27C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27C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27C00"/>
                </a:solidFill>
              </a:rP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6553200" y="6408360"/>
            <a:ext cx="2133600" cy="26110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defTabSz="642915">
              <a:defRPr sz="11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900259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755575" y="1340767"/>
            <a:ext cx="8137600" cy="5517233"/>
          </a:xfrm>
          <a:prstGeom prst="rect">
            <a:avLst/>
          </a:prstGeom>
          <a:ln>
            <a:miter lim="400000"/>
          </a:ln>
        </p:spPr>
        <p:txBody>
          <a:bodyPr lIns="45718" tIns="45718" rIns="45718" bIns="45718">
            <a:noAutofit/>
          </a:bodyPr>
          <a:lstStyle>
            <a:lvl1pPr marL="341548" indent="-341548" defTabSz="642915">
              <a:spcBef>
                <a:spcPts val="352"/>
              </a:spcBef>
              <a:buClr>
                <a:srgbClr val="58A618"/>
              </a:buClr>
              <a:buChar char="▪"/>
              <a:defRPr sz="2400">
                <a:solidFill>
                  <a:srgbClr val="373737"/>
                </a:solidFill>
                <a:uFillTx/>
              </a:defRPr>
            </a:lvl1pPr>
            <a:lvl2pPr marL="700956" indent="-379498" defTabSz="642915">
              <a:spcBef>
                <a:spcPts val="352"/>
              </a:spcBef>
              <a:buClr>
                <a:srgbClr val="58A618"/>
              </a:buClr>
              <a:buChar char="▪"/>
              <a:defRPr sz="2400">
                <a:solidFill>
                  <a:srgbClr val="373737"/>
                </a:solidFill>
                <a:uFillTx/>
              </a:defRPr>
            </a:lvl2pPr>
            <a:lvl3pPr marL="984463" indent="-341548" defTabSz="642915">
              <a:spcBef>
                <a:spcPts val="352"/>
              </a:spcBef>
              <a:buClr>
                <a:srgbClr val="58A618"/>
              </a:buClr>
              <a:buChar char="▪"/>
              <a:defRPr sz="2400">
                <a:solidFill>
                  <a:srgbClr val="373737"/>
                </a:solidFill>
                <a:uFillTx/>
              </a:defRPr>
            </a:lvl3pPr>
            <a:lvl4pPr marL="1305920" indent="-341548" defTabSz="642915">
              <a:spcBef>
                <a:spcPts val="352"/>
              </a:spcBef>
              <a:buClr>
                <a:srgbClr val="58A618"/>
              </a:buClr>
              <a:buChar char="▪"/>
              <a:defRPr sz="2400">
                <a:solidFill>
                  <a:srgbClr val="373737"/>
                </a:solidFill>
                <a:uFillTx/>
              </a:defRPr>
            </a:lvl4pPr>
            <a:lvl5pPr marL="1627378" indent="-341548" defTabSz="642915">
              <a:spcBef>
                <a:spcPts val="352"/>
              </a:spcBef>
              <a:buClr>
                <a:srgbClr val="58A618"/>
              </a:buClr>
              <a:buChar char="▪"/>
              <a:defRPr sz="2400">
                <a:solidFill>
                  <a:srgbClr val="373737"/>
                </a:solidFill>
                <a:uFillTx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7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7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7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7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73737"/>
                </a:solidFill>
              </a:rPr>
              <a:t>Body Level Five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55575" y="-1"/>
            <a:ext cx="7560841" cy="981076"/>
          </a:xfrm>
          <a:prstGeom prst="rect">
            <a:avLst/>
          </a:prstGeom>
          <a:ln>
            <a:miter lim="400000"/>
          </a:ln>
        </p:spPr>
        <p:txBody>
          <a:bodyPr lIns="45718" tIns="45718" rIns="45718" bIns="45718">
            <a:noAutofit/>
          </a:bodyPr>
          <a:lstStyle>
            <a:lvl1pPr defTabSz="642915">
              <a:defRPr sz="1700" b="1">
                <a:solidFill>
                  <a:srgbClr val="58A6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700" b="1">
                <a:solidFill>
                  <a:srgbClr val="58A618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74210067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8316416" y="307973"/>
            <a:ext cx="58420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914400">
              <a:defRPr sz="140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000" kern="0"/>
              <a:t>‹#›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755575" y="1340767"/>
            <a:ext cx="8137600" cy="5517233"/>
          </a:xfrm>
          <a:prstGeom prst="rect">
            <a:avLst/>
          </a:prstGeom>
          <a:ln>
            <a:miter lim="400000"/>
          </a:ln>
        </p:spPr>
        <p:txBody>
          <a:bodyPr lIns="45718" tIns="45718" rIns="45718" bIns="45718">
            <a:noAutofit/>
          </a:bodyPr>
          <a:lstStyle>
            <a:lvl1pPr marL="331503" indent="-331503" defTabSz="642915">
              <a:spcBef>
                <a:spcPts val="492"/>
              </a:spcBef>
              <a:buClr>
                <a:srgbClr val="58A618"/>
              </a:buClr>
              <a:buChar char="▪"/>
              <a:defRPr sz="3100">
                <a:solidFill>
                  <a:srgbClr val="373737"/>
                </a:solidFill>
                <a:uFillTx/>
              </a:defRPr>
            </a:lvl1pPr>
            <a:lvl2pPr marL="689794" indent="-368337" defTabSz="642915">
              <a:spcBef>
                <a:spcPts val="492"/>
              </a:spcBef>
              <a:buClr>
                <a:srgbClr val="58A618"/>
              </a:buClr>
              <a:buChar char="▪"/>
              <a:defRPr sz="3100">
                <a:solidFill>
                  <a:srgbClr val="373737"/>
                </a:solidFill>
                <a:uFillTx/>
              </a:defRPr>
            </a:lvl2pPr>
            <a:lvl3pPr marL="1035807" indent="-392892" defTabSz="642915">
              <a:spcBef>
                <a:spcPts val="492"/>
              </a:spcBef>
              <a:buClr>
                <a:srgbClr val="58A618"/>
              </a:buClr>
              <a:buChar char="▪"/>
              <a:defRPr sz="3100">
                <a:solidFill>
                  <a:srgbClr val="373737"/>
                </a:solidFill>
                <a:uFillTx/>
              </a:defRPr>
            </a:lvl3pPr>
            <a:lvl4pPr marL="1406376" indent="-442004" defTabSz="642915">
              <a:spcBef>
                <a:spcPts val="492"/>
              </a:spcBef>
              <a:buClr>
                <a:srgbClr val="58A618"/>
              </a:buClr>
              <a:buChar char="▪"/>
              <a:defRPr sz="3100">
                <a:solidFill>
                  <a:srgbClr val="373737"/>
                </a:solidFill>
                <a:uFillTx/>
              </a:defRPr>
            </a:lvl4pPr>
            <a:lvl5pPr marL="1727833" indent="-442004" defTabSz="642915">
              <a:spcBef>
                <a:spcPts val="492"/>
              </a:spcBef>
              <a:buClr>
                <a:srgbClr val="58A618"/>
              </a:buClr>
              <a:buChar char="▪"/>
              <a:defRPr sz="3100">
                <a:solidFill>
                  <a:srgbClr val="373737"/>
                </a:solidFill>
                <a:uFillTx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37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37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37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37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373737"/>
                </a:solidFill>
              </a:rPr>
              <a:t>Body Level Five</a:t>
            </a:r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755575" y="-1"/>
            <a:ext cx="7560841" cy="981076"/>
          </a:xfrm>
          <a:prstGeom prst="rect">
            <a:avLst/>
          </a:prstGeom>
          <a:ln>
            <a:miter lim="400000"/>
          </a:ln>
        </p:spPr>
        <p:txBody>
          <a:bodyPr lIns="45718" tIns="45718" rIns="45718" bIns="45718">
            <a:noAutofit/>
          </a:bodyPr>
          <a:lstStyle>
            <a:lvl1pPr defTabSz="642915">
              <a:defRPr sz="3500" b="1">
                <a:solidFill>
                  <a:srgbClr val="58A6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58A618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28399657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303609" y="6197203"/>
            <a:ext cx="5804298" cy="660798"/>
          </a:xfrm>
          <a:prstGeom prst="rect">
            <a:avLst/>
          </a:prstGeom>
          <a:ln>
            <a:miter lim="400000"/>
          </a:ln>
        </p:spPr>
        <p:txBody>
          <a:bodyPr lIns="45718" tIns="45718" rIns="45718" bIns="45718"/>
          <a:lstStyle>
            <a:lvl1pPr marL="0" indent="0" defTabSz="642915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 defTabSz="642915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 defTabSz="642915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 defTabSz="642915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 defTabSz="642915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868686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68686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68686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68686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68686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6868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02229617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defTabSz="321457"/>
            <a:endParaRPr sz="8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66" name="RDA_Logotype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1158" y="294155"/>
            <a:ext cx="1687698" cy="101100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01836" y="232172"/>
            <a:ext cx="7090172" cy="982266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/>
          <a:lstStyle>
            <a:lvl1pPr defTabSz="410751">
              <a:defRPr sz="3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01836" y="1634133"/>
            <a:ext cx="8340328" cy="461664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 marL="187517" indent="-187517" defTabSz="410751">
              <a:spcBef>
                <a:spcPts val="112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500045" indent="-187517" defTabSz="410751">
              <a:spcBef>
                <a:spcPts val="112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812573" indent="-187517" defTabSz="410751">
              <a:spcBef>
                <a:spcPts val="112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125101" indent="-187517" defTabSz="410751">
              <a:spcBef>
                <a:spcPts val="112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1437629" indent="-187517" defTabSz="410751">
              <a:spcBef>
                <a:spcPts val="1125"/>
              </a:spcBef>
              <a:buClrTx/>
              <a:buFontTx/>
              <a:buChar char="•"/>
              <a:defRPr sz="1800"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40023572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3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47.xml"/><Relationship Id="rId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8.xml"/><Relationship Id="rId34" Type="http://schemas.openxmlformats.org/officeDocument/2006/relationships/theme" Target="../theme/theme5.xml"/><Relationship Id="rId35" Type="http://schemas.openxmlformats.org/officeDocument/2006/relationships/image" Target="../media/image4.jpe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3C55-FAAC-49D2-AAD2-54695105575A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B94E-412F-41AD-B372-0E8E053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8316913" y="333375"/>
            <a:ext cx="5842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CAA0BCC-4C7B-4A9F-881A-2BD7264CF9CC}" type="slidenum">
              <a:rPr lang="en-AU" altLang="en-US" sz="1000" b="0" smtClean="0">
                <a:solidFill>
                  <a:srgbClr val="58A618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sz="1000" b="0" smtClean="0">
              <a:solidFill>
                <a:srgbClr val="58A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8316913" y="333375"/>
            <a:ext cx="5842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D8A9BE8-6CF8-42A3-A5DE-0A11F79099DC}" type="slidenum">
              <a:rPr lang="en-AU" altLang="en-US" sz="1000" b="0" smtClean="0">
                <a:solidFill>
                  <a:srgbClr val="58A618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sz="1000" b="0" smtClean="0">
              <a:solidFill>
                <a:srgbClr val="58A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0325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8316913" y="333375"/>
            <a:ext cx="5842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69A04C5-749C-4C0E-8708-952586D4812B}" type="slidenum">
              <a:rPr lang="en-AU" altLang="en-US" sz="1000" b="0" smtClean="0">
                <a:solidFill>
                  <a:srgbClr val="58A618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sz="1000" b="0" smtClean="0">
              <a:solidFill>
                <a:srgbClr val="58A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866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/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round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8137600" cy="551723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>
            <a:normAutofit/>
          </a:bodyPr>
          <a:lstStyle>
            <a:lvl2pPr marL="742950" indent="-285750">
              <a:spcBef>
                <a:spcPts val="800"/>
              </a:spcBef>
              <a:defRPr sz="3400"/>
            </a:lvl2pPr>
            <a:lvl3pPr marL="1143000" indent="-228600">
              <a:spcBef>
                <a:spcPts val="800"/>
              </a:spcBef>
              <a:defRPr sz="3400"/>
            </a:lvl3pPr>
            <a:lvl4pPr marL="1600200" indent="-228600">
              <a:spcBef>
                <a:spcPts val="600"/>
              </a:spcBef>
              <a:defRPr sz="2800"/>
            </a:lvl4pPr>
            <a:lvl5pPr marL="2057400" indent="-228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7545C"/>
                </a:solidFill>
                <a:uFill>
                  <a:solidFill>
                    <a:srgbClr val="47545C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699052" y="333510"/>
            <a:ext cx="201564" cy="192364"/>
          </a:xfrm>
          <a:prstGeom prst="rect">
            <a:avLst/>
          </a:prstGeom>
          <a:ln>
            <a:round/>
          </a:ln>
        </p:spPr>
        <p:txBody>
          <a:bodyPr wrap="none" lIns="26788" tIns="26788" rIns="26788" bIns="26788" anchor="ctr">
            <a:normAutofit/>
          </a:bodyPr>
          <a:lstStyle>
            <a:lvl1pPr algn="r" defTabSz="910796">
              <a:defRPr sz="10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3758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6" r:id="rId30"/>
    <p:sldLayoutId id="2147483718" r:id="rId31"/>
    <p:sldLayoutId id="2147483719" r:id="rId32"/>
    <p:sldLayoutId id="2147483720" r:id="rId33"/>
  </p:sldLayoutIdLst>
  <p:transition xmlns:p14="http://schemas.microsoft.com/office/powerpoint/2010/main" spd="med"/>
  <p:txStyles>
    <p:titleStyle>
      <a:lvl1pPr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1pPr>
      <a:lvl2pPr indent="160729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2pPr>
      <a:lvl3pPr indent="321457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3pPr>
      <a:lvl4pPr indent="482186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4pPr>
      <a:lvl5pPr indent="642915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5pPr>
      <a:lvl6pPr indent="803643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6pPr>
      <a:lvl7pPr indent="964372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7pPr>
      <a:lvl8pPr indent="1125101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8pPr>
      <a:lvl9pPr indent="1285829" defTabSz="910796">
        <a:defRPr sz="2700">
          <a:solidFill>
            <a:srgbClr val="68B11E"/>
          </a:solidFill>
          <a:uFill>
            <a:solidFill>
              <a:srgbClr val="68B11E"/>
            </a:solidFill>
          </a:uFill>
          <a:latin typeface="Gill Sans SemiBold"/>
          <a:ea typeface="Gill Sans SemiBold"/>
          <a:cs typeface="Gill Sans SemiBold"/>
          <a:sym typeface="Gill Sans SemiBold"/>
        </a:defRPr>
      </a:lvl9pPr>
    </p:titleStyle>
    <p:bodyStyle>
      <a:lvl1pPr marL="241092" indent="-241092" defTabSz="910796">
        <a:spcBef>
          <a:spcPts val="633"/>
        </a:spcBef>
        <a:buClr>
          <a:srgbClr val="7BA04A"/>
        </a:buClr>
        <a:buSzPct val="100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1pPr>
      <a:lvl2pPr marL="546004" indent="-224547" defTabSz="910796">
        <a:spcBef>
          <a:spcPts val="633"/>
        </a:spcBef>
        <a:buClr>
          <a:srgbClr val="7BA04A"/>
        </a:buClr>
        <a:buSzPct val="100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2pPr>
      <a:lvl3pPr marL="822552" indent="-179638" defTabSz="910796">
        <a:spcBef>
          <a:spcPts val="633"/>
        </a:spcBef>
        <a:buClr>
          <a:srgbClr val="7BA04A"/>
        </a:buClr>
        <a:buSzPct val="100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3pPr>
      <a:lvl4pPr marL="1182503" indent="-218131" defTabSz="910796">
        <a:spcBef>
          <a:spcPts val="633"/>
        </a:spcBef>
        <a:buClr>
          <a:srgbClr val="7BA04A"/>
        </a:buClr>
        <a:buSzPct val="100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4pPr>
      <a:lvl5pPr marL="1503960" indent="-218131" defTabSz="910796">
        <a:spcBef>
          <a:spcPts val="633"/>
        </a:spcBef>
        <a:buClr>
          <a:srgbClr val="7BA04A"/>
        </a:buClr>
        <a:buSzPct val="100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5pPr>
      <a:lvl6pPr marL="2268698" indent="-545329" defTabSz="910796">
        <a:spcBef>
          <a:spcPts val="633"/>
        </a:spcBef>
        <a:buClr>
          <a:srgbClr val="7BA04A"/>
        </a:buClr>
        <a:buSzPct val="171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6pPr>
      <a:lvl7pPr marL="2518719" indent="-545329" defTabSz="910796">
        <a:spcBef>
          <a:spcPts val="633"/>
        </a:spcBef>
        <a:buClr>
          <a:srgbClr val="7BA04A"/>
        </a:buClr>
        <a:buSzPct val="171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7pPr>
      <a:lvl8pPr marL="2768742" indent="-545329" defTabSz="910796">
        <a:spcBef>
          <a:spcPts val="633"/>
        </a:spcBef>
        <a:buClr>
          <a:srgbClr val="7BA04A"/>
        </a:buClr>
        <a:buSzPct val="171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8pPr>
      <a:lvl9pPr marL="3018764" indent="-545329" defTabSz="910796">
        <a:spcBef>
          <a:spcPts val="633"/>
        </a:spcBef>
        <a:buClr>
          <a:srgbClr val="7BA04A"/>
        </a:buClr>
        <a:buSzPct val="171000"/>
        <a:buFont typeface="Wingdings"/>
        <a:buChar char=""/>
        <a:defRPr sz="2700">
          <a:solidFill>
            <a:srgbClr val="47545C"/>
          </a:solidFill>
          <a:uFill>
            <a:solidFill>
              <a:srgbClr val="47545C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1pPr>
      <a:lvl2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2pPr>
      <a:lvl3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3pPr>
      <a:lvl4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4pPr>
      <a:lvl5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5pPr>
      <a:lvl6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6pPr>
      <a:lvl7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7pPr>
      <a:lvl8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8pPr>
      <a:lvl9pPr algn="r" defTabSz="910796">
        <a:defRPr sz="1000">
          <a:solidFill>
            <a:schemeClr val="tx1"/>
          </a:solidFill>
          <a:uFill>
            <a:solidFill>
              <a:srgbClr val="68B11E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d-alliance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yperegistry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66800" y="-304800"/>
            <a:ext cx="6934200" cy="80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RDA, </a:t>
            </a:r>
          </a:p>
          <a:p>
            <a:pPr algn="ctr"/>
            <a:r>
              <a:rPr lang="en-US" sz="3200" dirty="0" smtClean="0">
                <a:latin typeface="+mn-lt"/>
              </a:rPr>
              <a:t>Data Type Registries (DTR),</a:t>
            </a:r>
          </a:p>
          <a:p>
            <a:pPr algn="ctr"/>
            <a:r>
              <a:rPr lang="en-US" sz="3200" dirty="0" smtClean="0">
                <a:latin typeface="+mn-lt"/>
              </a:rPr>
              <a:t>&amp; DEMONSTRATION PROJECT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b="1" dirty="0" smtClean="0"/>
              <a:t>CNRI (part of RDA DTR WG)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+mn-lt"/>
              </a:rPr>
              <a:t>Larry </a:t>
            </a:r>
            <a:r>
              <a:rPr lang="en-US" dirty="0" err="1" smtClean="0">
                <a:latin typeface="+mn-lt"/>
              </a:rPr>
              <a:t>Lannom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Giridhar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Manipalli</a:t>
            </a:r>
            <a:r>
              <a:rPr lang="en-US" dirty="0" smtClean="0">
                <a:latin typeface="+mn-lt"/>
              </a:rPr>
              <a:t> , Allison Powell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b="1" i="1" u="sng" dirty="0" smtClean="0">
                <a:latin typeface="+mn-lt"/>
              </a:rPr>
              <a:t>KSU (part of RDA MDII IG)</a:t>
            </a:r>
          </a:p>
          <a:p>
            <a:pPr algn="ctr"/>
            <a:r>
              <a:rPr lang="en-US" i="1" u="sng" dirty="0" smtClean="0">
                <a:latin typeface="+mn-lt"/>
              </a:rPr>
              <a:t>Laura Bartolo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NIST MML</a:t>
            </a:r>
          </a:p>
          <a:p>
            <a:pPr algn="ctr"/>
            <a:r>
              <a:rPr lang="en-US" dirty="0">
                <a:latin typeface="+mn-lt"/>
              </a:rPr>
              <a:t>Zachary </a:t>
            </a:r>
            <a:r>
              <a:rPr lang="en-US" dirty="0" err="1">
                <a:latin typeface="+mn-lt"/>
              </a:rPr>
              <a:t>Trautt</a:t>
            </a:r>
            <a:r>
              <a:rPr lang="en-US" dirty="0">
                <a:latin typeface="+mn-lt"/>
              </a:rPr>
              <a:t>, Sara Barron, John Henry Scott, </a:t>
            </a:r>
            <a:r>
              <a:rPr lang="en-US" dirty="0" err="1">
                <a:latin typeface="+mn-lt"/>
              </a:rPr>
              <a:t>Carelyn</a:t>
            </a:r>
            <a:r>
              <a:rPr lang="en-US" dirty="0">
                <a:latin typeface="+mn-lt"/>
              </a:rPr>
              <a:t> Campbell, Chandler </a:t>
            </a:r>
            <a:r>
              <a:rPr lang="en-US" dirty="0" smtClean="0">
                <a:latin typeface="+mn-lt"/>
              </a:rPr>
              <a:t>Becker</a:t>
            </a:r>
          </a:p>
          <a:p>
            <a:pPr algn="ctr"/>
            <a:endParaRPr lang="en-US" dirty="0" smtClean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NIST ITL </a:t>
            </a:r>
          </a:p>
          <a:p>
            <a:pPr algn="ctr"/>
            <a:r>
              <a:rPr lang="en-US" dirty="0">
                <a:latin typeface="+mn-lt"/>
              </a:rPr>
              <a:t>Alden </a:t>
            </a:r>
            <a:r>
              <a:rPr lang="en-US" dirty="0" err="1" smtClean="0">
                <a:latin typeface="+mn-lt"/>
              </a:rPr>
              <a:t>Dima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Sharief</a:t>
            </a:r>
            <a:r>
              <a:rPr lang="en-US" dirty="0" smtClean="0">
                <a:latin typeface="+mn-lt"/>
              </a:rPr>
              <a:t> Youssef, Sunil </a:t>
            </a:r>
            <a:r>
              <a:rPr lang="en-US" dirty="0" err="1">
                <a:latin typeface="+mn-lt"/>
              </a:rPr>
              <a:t>Bhaskarla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algn="ctr"/>
            <a:r>
              <a:rPr lang="en-US" b="1" dirty="0">
                <a:latin typeface="+mn-lt"/>
              </a:rPr>
              <a:t>Dakota Consulting, Inc.</a:t>
            </a:r>
          </a:p>
          <a:p>
            <a:pPr algn="ctr"/>
            <a:r>
              <a:rPr lang="en-US" dirty="0">
                <a:latin typeface="+mn-lt"/>
              </a:rPr>
              <a:t>Antoine </a:t>
            </a:r>
            <a:r>
              <a:rPr lang="en-US" dirty="0" err="1" smtClean="0">
                <a:latin typeface="+mn-lt"/>
              </a:rPr>
              <a:t>Fillinger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Usha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Laham</a:t>
            </a:r>
            <a:endParaRPr lang="en-US" dirty="0">
              <a:latin typeface="+mn-lt"/>
            </a:endParaRPr>
          </a:p>
          <a:p>
            <a:pPr algn="ctr"/>
            <a:endParaRPr lang="en-US" dirty="0" smtClean="0">
              <a:latin typeface="+mn-lt"/>
            </a:endParaRP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pPr algn="ctr"/>
            <a:endParaRPr lang="en-US" dirty="0">
              <a:latin typeface="+mn-lt"/>
            </a:endParaRPr>
          </a:p>
          <a:p>
            <a:pPr algn="ctr"/>
            <a:endParaRPr lang="en-US" dirty="0" smtClean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64008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2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25560"/>
            <a:ext cx="46482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688"/>
              </a:spcBef>
              <a:buNone/>
              <a:defRPr/>
            </a:pPr>
            <a:r>
              <a:rPr lang="en-US" altLang="en-US" sz="2800" dirty="0">
                <a:cs typeface="Gisha" pitchFamily="34" charset="-79"/>
              </a:rPr>
              <a:t>RDA/US Goals:</a:t>
            </a:r>
          </a:p>
          <a:p>
            <a:pPr>
              <a:lnSpc>
                <a:spcPct val="110000"/>
              </a:lnSpc>
              <a:spcBef>
                <a:spcPts val="1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en-US" sz="1900" dirty="0">
                <a:solidFill>
                  <a:schemeClr val="accent5">
                    <a:lumMod val="50000"/>
                  </a:schemeClr>
                </a:solidFill>
              </a:rPr>
              <a:t>Contribute to RDA “international” efforts and leadership </a:t>
            </a:r>
          </a:p>
          <a:p>
            <a:pPr>
              <a:lnSpc>
                <a:spcPct val="110000"/>
              </a:lnSpc>
              <a:spcBef>
                <a:spcPts val="1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en-US" sz="1900" dirty="0">
                <a:solidFill>
                  <a:schemeClr val="accent5">
                    <a:lumMod val="50000"/>
                  </a:schemeClr>
                </a:solidFill>
              </a:rPr>
              <a:t>Bring US efforts to broader RDA community</a:t>
            </a:r>
          </a:p>
          <a:p>
            <a:pPr>
              <a:lnSpc>
                <a:spcPct val="110000"/>
              </a:lnSpc>
              <a:spcBef>
                <a:spcPts val="1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en-US" sz="1900" dirty="0">
                <a:solidFill>
                  <a:srgbClr val="FF3300"/>
                </a:solidFill>
              </a:rPr>
              <a:t>Build the RDA community within </a:t>
            </a:r>
            <a:br>
              <a:rPr lang="en-US" altLang="en-US" sz="1900" dirty="0">
                <a:solidFill>
                  <a:srgbClr val="FF3300"/>
                </a:solidFill>
              </a:rPr>
            </a:br>
            <a:r>
              <a:rPr lang="en-US" altLang="en-US" sz="1900" dirty="0">
                <a:solidFill>
                  <a:srgbClr val="FF3300"/>
                </a:solidFill>
              </a:rPr>
              <a:t>the US</a:t>
            </a:r>
          </a:p>
          <a:p>
            <a:pPr>
              <a:lnSpc>
                <a:spcPct val="110000"/>
              </a:lnSpc>
              <a:spcBef>
                <a:spcPts val="1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en-US" sz="1900" dirty="0">
                <a:solidFill>
                  <a:srgbClr val="FF3300"/>
                </a:solidFill>
              </a:rPr>
              <a:t>Leverage and implement RDA deliverables in the US to amplify impact</a:t>
            </a:r>
          </a:p>
          <a:p>
            <a:pPr>
              <a:lnSpc>
                <a:spcPct val="110000"/>
              </a:lnSpc>
              <a:spcBef>
                <a:spcPts val="1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en-US" sz="1900" dirty="0">
                <a:solidFill>
                  <a:srgbClr val="373737"/>
                </a:solidFill>
              </a:rPr>
              <a:t>Collaborate closely with other RDA “regions” on key programs and initiatives</a:t>
            </a:r>
          </a:p>
          <a:p>
            <a:pPr lvl="1">
              <a:spcBef>
                <a:spcPts val="1500"/>
              </a:spcBef>
              <a:buFont typeface="Wingdings" pitchFamily="2" charset="2"/>
              <a:buChar char="§"/>
              <a:defRPr/>
            </a:pPr>
            <a:endParaRPr lang="en-US" altLang="en-US" sz="1900" dirty="0">
              <a:solidFill>
                <a:srgbClr val="373737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138194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cs typeface="Gisha" pitchFamily="34" charset="-79"/>
                <a:sym typeface="Helvetica Neue Light" charset="0"/>
              </a:rPr>
              <a:t>RDA/US:  Collaborate Globally, </a:t>
            </a:r>
            <a:br>
              <a:rPr lang="en-US" altLang="en-US" sz="2800" dirty="0">
                <a:cs typeface="Gisha" pitchFamily="34" charset="-79"/>
                <a:sym typeface="Helvetica Neue Light" charset="0"/>
              </a:rPr>
            </a:br>
            <a:r>
              <a:rPr lang="en-US" altLang="en-US" sz="2800" dirty="0">
                <a:cs typeface="Gisha" pitchFamily="34" charset="-79"/>
                <a:sym typeface="Helvetica Neue Light" charset="0"/>
              </a:rPr>
              <a:t>Contribute Locally</a:t>
            </a:r>
            <a:endParaRPr lang="en-US" sz="1400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336745" y="2355422"/>
            <a:ext cx="317500" cy="1825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323850" y="3194332"/>
            <a:ext cx="317500" cy="1825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9250" y="4013273"/>
            <a:ext cx="317500" cy="18097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6744" y="4856432"/>
            <a:ext cx="317500" cy="18097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27025" y="5667899"/>
            <a:ext cx="361950" cy="195263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4" descr="RDAUS_Logotype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34315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9588" y="3135313"/>
            <a:ext cx="3402012" cy="329321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cs typeface="Gisha" panose="020B0502040204020203" pitchFamily="34" charset="-79"/>
              </a:rPr>
              <a:t>NSF-supported RDA/US initiatives: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cs typeface="Gisha" panose="020B0502040204020203" pitchFamily="34" charset="-79"/>
              </a:rPr>
              <a:t>Outreach (RDA </a:t>
            </a:r>
            <a:r>
              <a:rPr lang="en-US" sz="1800" b="0" dirty="0">
                <a:solidFill>
                  <a:schemeClr val="tx1"/>
                </a:solidFill>
                <a:cs typeface="Gisha" panose="020B0502040204020203" pitchFamily="34" charset="-79"/>
                <a:sym typeface="Wingdings" panose="05000000000000000000" pitchFamily="2" charset="2"/>
              </a:rPr>
              <a:t> RDA/US)</a:t>
            </a:r>
            <a:endParaRPr lang="en-US" sz="1800" b="0" dirty="0">
              <a:solidFill>
                <a:schemeClr val="tx1"/>
              </a:solidFill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cs typeface="Gisha" panose="020B0502040204020203" pitchFamily="34" charset="-79"/>
              </a:rPr>
              <a:t>RDA Deliverables Amplification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cs typeface="Gisha" panose="020B0502040204020203" pitchFamily="34" charset="-79"/>
              </a:rPr>
              <a:t>Student / Early Career Engagement</a:t>
            </a:r>
          </a:p>
          <a:p>
            <a:pPr>
              <a:spcBef>
                <a:spcPts val="1200"/>
              </a:spcBef>
              <a:defRPr/>
            </a:pPr>
            <a:r>
              <a:rPr lang="en-US" sz="1800" dirty="0">
                <a:solidFill>
                  <a:schemeClr val="tx1"/>
                </a:solidFill>
                <a:cs typeface="Gisha" panose="020B0502040204020203" pitchFamily="34" charset="-79"/>
              </a:rPr>
              <a:t>RDA/US Steering Committee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cs typeface="Gisha" panose="020B0502040204020203" pitchFamily="34" charset="-79"/>
              </a:rPr>
              <a:t>Fran Berman, RPI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cs typeface="Gisha" panose="020B0502040204020203" pitchFamily="34" charset="-79"/>
              </a:rPr>
              <a:t>Larry Lannom, CNRI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cs typeface="Gisha" panose="020B0502040204020203" pitchFamily="34" charset="-79"/>
              </a:rPr>
              <a:t>Mark Parsons, RPI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cs typeface="Gisha" panose="020B0502040204020203" pitchFamily="34" charset="-79"/>
              </a:rPr>
              <a:t>Beth Plale, IU</a:t>
            </a:r>
          </a:p>
        </p:txBody>
      </p:sp>
    </p:spTree>
    <p:extLst>
      <p:ext uri="{BB962C8B-B14F-4D97-AF65-F5344CB8AC3E}">
        <p14:creationId xmlns:p14="http://schemas.microsoft.com/office/powerpoint/2010/main" val="347323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dirty="0"/>
              <a:t>RDA Interest Groups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416980">
            <a:normAutofit/>
          </a:bodyPr>
          <a:lstStyle/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Agricultural Data Interoperability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Active Data Management Plans*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Big Data Analytics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Biodiversity Data Integration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Brokering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Community Capability Model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Fabric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for Development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Foundations and Terminology IG*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in Context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Development of cloud computing capacity and education in developing world research*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Development of cloud computing capacity and education in developing world research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Digital Practices in History and Ethnography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Domain Repositories Interest Group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Education and Training on handling of research data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ELIXIR Bridging Force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Engagement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Federated Identity Management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Geospatial IG*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Libraries for Research Data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Long tail of research data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Marine Data Harmonization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Metabolomics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Metadata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PID Interest Group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Preservation e-Infrastructure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Quality of Urban Life Interest Group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RDA/CODATA Legal Interoperability IG</a:t>
            </a:r>
          </a:p>
          <a:p>
            <a:pPr marL="528443" lvl="1" indent="-211377" defTabSz="275189">
              <a:spcBef>
                <a:spcPts val="352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100" b="1" dirty="0">
                <a:solidFill>
                  <a:srgbClr val="FF0000"/>
                </a:solidFill>
                <a:uFill>
                  <a:solidFill>
                    <a:srgbClr val="474747"/>
                  </a:solidFill>
                </a:uFill>
              </a:rPr>
              <a:t>RDA/CODATA Materials Data, Infrastructure &amp; Interoperability IG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Certification of Digital Repositories IG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Publishing Data Cost Recovery for Data Centres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Publishing Data IG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Reproducibility IG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Research data needs of the Photon and Neutron Science community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Research Data Provenance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Service Management IG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Structural Biology IG</a:t>
            </a:r>
          </a:p>
          <a:p>
            <a:pPr marL="858194" lvl="2" indent="-228600" defTabSz="275189">
              <a:spcBef>
                <a:spcPts val="352"/>
              </a:spcBef>
              <a:buFont typeface="+mj-lt"/>
              <a:buAutoNum type="arabicPeriod" startAt="30"/>
              <a:defRPr sz="1800">
                <a:solidFill>
                  <a:srgbClr val="000000"/>
                </a:solidFill>
                <a:uFillTx/>
              </a:defRPr>
            </a:pPr>
            <a:r>
              <a:rPr sz="1100" dirty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Toxicogenomics Interoperability IG</a:t>
            </a:r>
          </a:p>
        </p:txBody>
      </p:sp>
      <p:sp>
        <p:nvSpPr>
          <p:cNvPr id="246" name="Shape 246"/>
          <p:cNvSpPr/>
          <p:nvPr/>
        </p:nvSpPr>
        <p:spPr>
          <a:xfrm>
            <a:off x="4037527" y="6427279"/>
            <a:ext cx="841569" cy="27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2400">
                <a:solidFill>
                  <a:srgbClr val="5C5C5C"/>
                </a:solidFill>
              </a:defRPr>
            </a:lvl1pPr>
          </a:lstStyle>
          <a:p>
            <a:pPr defTabSz="321440">
              <a:defRPr sz="1800">
                <a:solidFill>
                  <a:srgbClr val="000000"/>
                </a:solidFill>
              </a:defRPr>
            </a:pPr>
            <a:r>
              <a:rPr sz="1300" ker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* in review</a:t>
            </a:r>
          </a:p>
        </p:txBody>
      </p:sp>
    </p:spTree>
    <p:extLst>
      <p:ext uri="{BB962C8B-B14F-4D97-AF65-F5344CB8AC3E}">
        <p14:creationId xmlns:p14="http://schemas.microsoft.com/office/powerpoint/2010/main" val="1936615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RDA Working Groups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416980"/>
          <a:lstStyle/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Brokering Governance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Data Citation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Data Description Registry Interoperability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Data Foundation and Terminology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FF0000"/>
                </a:solidFill>
                <a:uFill>
                  <a:solidFill>
                    <a:srgbClr val="474747"/>
                  </a:solidFill>
                </a:uFill>
              </a:rPr>
              <a:t>Data Type Registries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Metadata Standards Directory Working Group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PID Information Types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Practical Policy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RDA/CODATA Summer Schools in Data Science and Cloud Computing in the Developing World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RDA/WDS Publishing Data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Bibliometrics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RDA/WDS Publishing Data Services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RDA/WDS Publishing Data Workflows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Repository Audit and Certification DSA–WDS Partnership WG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Repository Platforms for Research Data*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The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BioSharing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 Registry: connecting data policies, standards &amp; databases in life sciences*</a:t>
            </a:r>
          </a:p>
          <a:p>
            <a:pPr marL="699431" lvl="1" indent="-279773" defTabSz="386086">
              <a:spcBef>
                <a:spcPts val="984"/>
              </a:spcBef>
              <a:buAutoNum type="arabicPeriod"/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00000"/>
                </a:solidFill>
                <a:uFill>
                  <a:solidFill>
                    <a:srgbClr val="474747"/>
                  </a:solidFill>
                </a:uFill>
              </a:rPr>
              <a:t>Wheat Data Interoperability WG</a:t>
            </a:r>
          </a:p>
        </p:txBody>
      </p:sp>
    </p:spTree>
    <p:extLst>
      <p:ext uri="{BB962C8B-B14F-4D97-AF65-F5344CB8AC3E}">
        <p14:creationId xmlns:p14="http://schemas.microsoft.com/office/powerpoint/2010/main" val="37752229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Evolving focus for RDA “Deliverables”:</a:t>
            </a:r>
            <a:br>
              <a:rPr lang="en-US" sz="3600" dirty="0" smtClean="0"/>
            </a:br>
            <a:r>
              <a:rPr lang="en-US" sz="3600" dirty="0" smtClean="0"/>
              <a:t>CREATE</a:t>
            </a:r>
            <a:r>
              <a:rPr lang="en-US" sz="3600" dirty="0" smtClean="0">
                <a:sym typeface="Wingdings" panose="05000000000000000000" pitchFamily="2" charset="2"/>
              </a:rPr>
              <a:t> ADOPT USE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5344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altLang="en-US" sz="1800" b="1" dirty="0" smtClean="0">
                <a:ea typeface="Arial Unicode MS" pitchFamily="34" charset="-128"/>
                <a:cs typeface="Arial Unicode MS" pitchFamily="34" charset="-128"/>
              </a:rPr>
              <a:t>RDA Members come together as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1800" b="1" dirty="0" smtClean="0">
                <a:solidFill>
                  <a:srgbClr val="CC6600"/>
                </a:solidFill>
                <a:ea typeface="Arial Unicode MS" pitchFamily="34" charset="-128"/>
                <a:cs typeface="Arial Unicode MS" pitchFamily="34" charset="-128"/>
              </a:rPr>
              <a:t>Working Groups </a:t>
            </a:r>
            <a:r>
              <a:rPr lang="en-US" altLang="en-US" sz="1800" dirty="0" smtClean="0">
                <a:ea typeface="Arial Unicode MS" pitchFamily="34" charset="-128"/>
                <a:cs typeface="Arial Unicode MS" pitchFamily="34" charset="-128"/>
              </a:rPr>
              <a:t>– 12-18 month efforts to build, adopt, and use specific pieces of infrastructure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1800" b="1" dirty="0" smtClean="0">
                <a:solidFill>
                  <a:srgbClr val="CC6600"/>
                </a:solidFill>
                <a:ea typeface="Arial Unicode MS" pitchFamily="34" charset="-128"/>
                <a:cs typeface="Arial Unicode MS" pitchFamily="34" charset="-128"/>
              </a:rPr>
              <a:t>Interest Groups </a:t>
            </a:r>
            <a:r>
              <a:rPr lang="en-US" altLang="en-US" sz="1800" dirty="0" smtClean="0">
                <a:ea typeface="Arial Unicode MS" pitchFamily="34" charset="-128"/>
                <a:cs typeface="Arial Unicode MS" pitchFamily="34" charset="-128"/>
              </a:rPr>
              <a:t>– longer-lived discussion forums that spawn Working Groups as specific pieces of needed infrastructure are identified.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altLang="en-US" sz="1800" b="1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Working Group efforts focus on the development and use of data sharing infrastructure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1800" b="1" dirty="0" smtClean="0">
                <a:solidFill>
                  <a:srgbClr val="5786B0"/>
                </a:solidFill>
                <a:ea typeface="Arial Unicode MS" pitchFamily="34" charset="-128"/>
                <a:cs typeface="Arial Unicode MS" pitchFamily="34" charset="-128"/>
              </a:rPr>
              <a:t>Code, policy, infrastructure, standards, or best practices that are adopted and used </a:t>
            </a:r>
            <a:r>
              <a:rPr lang="en-US" altLang="en-US" sz="1800" dirty="0" smtClean="0">
                <a:ea typeface="Arial Unicode MS" pitchFamily="34" charset="-128"/>
                <a:cs typeface="Arial Unicode MS" pitchFamily="34" charset="-128"/>
              </a:rPr>
              <a:t>by communities to enable data sharing</a:t>
            </a:r>
            <a:endParaRPr lang="en-US" altLang="en-US" sz="1800" i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1800" b="1" dirty="0" smtClean="0">
                <a:solidFill>
                  <a:srgbClr val="5786B0"/>
                </a:solidFill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ja-JP" sz="1800" b="1" dirty="0" smtClean="0">
                <a:solidFill>
                  <a:srgbClr val="5786B0"/>
                </a:solidFill>
                <a:ea typeface="ＭＳ Ｐゴシック" pitchFamily="34" charset="-128"/>
                <a:cs typeface="Gisha" pitchFamily="34" charset="-79"/>
              </a:rPr>
              <a:t>Harvestable</a:t>
            </a:r>
            <a:r>
              <a:rPr lang="en-US" altLang="en-US" sz="1800" b="1" dirty="0" smtClean="0">
                <a:solidFill>
                  <a:srgbClr val="5786B0"/>
                </a:solidFill>
                <a:ea typeface="ＭＳ Ｐゴシック" pitchFamily="34" charset="-128"/>
                <a:cs typeface="Gisha" pitchFamily="34" charset="-79"/>
              </a:rPr>
              <a:t>”</a:t>
            </a:r>
            <a:r>
              <a:rPr lang="en-US" altLang="ja-JP" sz="1800" b="1" dirty="0" smtClean="0">
                <a:solidFill>
                  <a:srgbClr val="5786B0"/>
                </a:solidFill>
                <a:ea typeface="ＭＳ Ｐゴシック" pitchFamily="34" charset="-128"/>
                <a:cs typeface="Gisha" pitchFamily="34" charset="-79"/>
              </a:rPr>
              <a:t> efforts </a:t>
            </a:r>
            <a:r>
              <a:rPr lang="en-US" altLang="ja-JP" sz="1800" dirty="0" smtClean="0">
                <a:ea typeface="ＭＳ Ｐゴシック" pitchFamily="34" charset="-128"/>
                <a:cs typeface="Gisha" pitchFamily="34" charset="-79"/>
              </a:rPr>
              <a:t>for which 12-18 months of work can eliminate a roadblock 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1800" b="1" dirty="0" smtClean="0">
                <a:solidFill>
                  <a:srgbClr val="5786B0"/>
                </a:solidFill>
                <a:ea typeface="ＭＳ Ｐゴシック" pitchFamily="34" charset="-128"/>
                <a:cs typeface="Gisha" pitchFamily="34" charset="-79"/>
              </a:rPr>
              <a:t>Efforts that have substantive applicability </a:t>
            </a:r>
            <a:r>
              <a:rPr lang="en-US" altLang="en-US" sz="1800" dirty="0" smtClean="0">
                <a:ea typeface="ＭＳ Ｐゴシック" pitchFamily="34" charset="-128"/>
                <a:cs typeface="Gisha" pitchFamily="34" charset="-79"/>
              </a:rPr>
              <a:t>to groups within the data community, but may not apply to everyone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1800" b="1" dirty="0" smtClean="0">
                <a:solidFill>
                  <a:srgbClr val="5786B0"/>
                </a:solidFill>
                <a:ea typeface="ＭＳ Ｐゴシック" pitchFamily="34" charset="-128"/>
                <a:cs typeface="Gisha" pitchFamily="34" charset="-79"/>
              </a:rPr>
              <a:t>Efforts for which working scientists and researchers can start today</a:t>
            </a:r>
          </a:p>
        </p:txBody>
      </p:sp>
    </p:spTree>
    <p:extLst>
      <p:ext uri="{BB962C8B-B14F-4D97-AF65-F5344CB8AC3E}">
        <p14:creationId xmlns:p14="http://schemas.microsoft.com/office/powerpoint/2010/main" val="277832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Type Registries &amp; </a:t>
            </a:r>
            <a:br>
              <a:rPr lang="en-US" dirty="0" smtClean="0"/>
            </a:br>
            <a:r>
              <a:rPr lang="en-US" dirty="0" smtClean="0"/>
              <a:t>Demonstration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8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51173"/>
            <a:ext cx="8137599" cy="5073427"/>
          </a:xfrm>
        </p:spPr>
        <p:txBody>
          <a:bodyPr>
            <a:noAutofit/>
          </a:bodyPr>
          <a:lstStyle/>
          <a:p>
            <a:r>
              <a:rPr lang="en-US" sz="2200" dirty="0" smtClean="0"/>
              <a:t>Data sharing requires that </a:t>
            </a:r>
            <a:r>
              <a:rPr lang="en-US" sz="2200" b="1" dirty="0" smtClean="0"/>
              <a:t>data can be parsed, understood, and reused by people and applications </a:t>
            </a:r>
            <a:r>
              <a:rPr lang="en-US" sz="2200" dirty="0" smtClean="0"/>
              <a:t>other than those that created the data </a:t>
            </a:r>
          </a:p>
          <a:p>
            <a:r>
              <a:rPr lang="en-US" sz="2200" dirty="0" smtClean="0"/>
              <a:t>How do we do this now?</a:t>
            </a:r>
          </a:p>
          <a:p>
            <a:pPr lvl="1"/>
            <a:r>
              <a:rPr lang="en-US" sz="2200" dirty="0" smtClean="0"/>
              <a:t>For documents – formats are enough, e.g., PDF, and then the document explains itself to humans</a:t>
            </a:r>
          </a:p>
          <a:p>
            <a:pPr lvl="1"/>
            <a:r>
              <a:rPr lang="en-US" sz="2200" dirty="0" smtClean="0"/>
              <a:t>This doesn’t work well with data – numbers are not self-explanatory</a:t>
            </a:r>
          </a:p>
          <a:p>
            <a:pPr lvl="2"/>
            <a:r>
              <a:rPr lang="en-US" sz="2200" b="1" dirty="0" smtClean="0"/>
              <a:t>What does the number 7 mean in cell B27?</a:t>
            </a:r>
          </a:p>
          <a:p>
            <a:r>
              <a:rPr lang="en-US" sz="2200" dirty="0" smtClean="0"/>
              <a:t>Data producers may not have explicitly specified certain details in the data: measurement units, coordinate systems, variable names, etc. </a:t>
            </a:r>
          </a:p>
          <a:p>
            <a:r>
              <a:rPr lang="en-US" sz="2200" dirty="0" smtClean="0"/>
              <a:t>Need a way to precisely characterize those assumptions such that </a:t>
            </a:r>
            <a:r>
              <a:rPr lang="en-US" sz="2200" b="1" dirty="0" smtClean="0"/>
              <a:t>they can be identified by humans and machines that were not closely involved in its creation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2800" u="sng" dirty="0"/>
              <a:t>CNRI &amp; RDA </a:t>
            </a:r>
            <a:r>
              <a:rPr lang="en-US" sz="2800" u="sng" dirty="0" smtClean="0"/>
              <a:t>DTR WG</a:t>
            </a:r>
            <a:br>
              <a:rPr lang="en-US" sz="2800" u="sng" dirty="0" smtClean="0"/>
            </a:br>
            <a:r>
              <a:rPr lang="en-US" sz="2800" dirty="0" smtClean="0"/>
              <a:t>Problem: Implicit Assumptions in Data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8515" y="960438"/>
            <a:ext cx="83169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137599" cy="4968552"/>
          </a:xfrm>
        </p:spPr>
        <p:txBody>
          <a:bodyPr/>
          <a:lstStyle/>
          <a:p>
            <a:r>
              <a:rPr lang="en-US" sz="2200" b="1" dirty="0" smtClean="0"/>
              <a:t>Evaluate and identify a few assumptions </a:t>
            </a:r>
            <a:r>
              <a:rPr lang="en-US" sz="2200" dirty="0" smtClean="0"/>
              <a:t>in data that can be codified and shared in order to…</a:t>
            </a:r>
          </a:p>
          <a:p>
            <a:r>
              <a:rPr lang="en-US" sz="2200" b="1" dirty="0" smtClean="0"/>
              <a:t>Produce a functioning Registry system </a:t>
            </a:r>
            <a:r>
              <a:rPr lang="en-US" sz="2200" dirty="0" smtClean="0"/>
              <a:t>that can easily be evaluated by organizations before adoption</a:t>
            </a:r>
          </a:p>
          <a:p>
            <a:pPr lvl="1"/>
            <a:r>
              <a:rPr lang="en-US" sz="2200" dirty="0" smtClean="0"/>
              <a:t>Highly configurable for </a:t>
            </a:r>
            <a:r>
              <a:rPr lang="en-US" sz="2200" b="1" dirty="0" smtClean="0"/>
              <a:t>changing scope of captured and shared assumptions</a:t>
            </a:r>
            <a:r>
              <a:rPr lang="en-US" sz="2200" dirty="0" smtClean="0"/>
              <a:t> depending on the domain or organization</a:t>
            </a:r>
          </a:p>
          <a:p>
            <a:pPr lvl="1"/>
            <a:r>
              <a:rPr lang="en-US" sz="2200" b="1" dirty="0" smtClean="0"/>
              <a:t>Supports several Type record dissemination </a:t>
            </a:r>
            <a:r>
              <a:rPr lang="en-US" sz="2200" dirty="0" smtClean="0"/>
              <a:t>variations</a:t>
            </a:r>
          </a:p>
          <a:p>
            <a:r>
              <a:rPr lang="en-US" sz="2200" dirty="0" smtClean="0"/>
              <a:t>Design for </a:t>
            </a:r>
            <a:r>
              <a:rPr lang="en-US" sz="2200" b="1" dirty="0" smtClean="0"/>
              <a:t>allowing federation between multiple Registry </a:t>
            </a:r>
            <a:r>
              <a:rPr lang="en-US" sz="2200" dirty="0" smtClean="0"/>
              <a:t>instances</a:t>
            </a:r>
          </a:p>
          <a:p>
            <a:r>
              <a:rPr lang="en-US" sz="2200" dirty="0" smtClean="0"/>
              <a:t>The emphasis is </a:t>
            </a:r>
            <a:r>
              <a:rPr lang="en-US" sz="2200" b="1" dirty="0" smtClean="0"/>
              <a:t>not</a:t>
            </a:r>
            <a:r>
              <a:rPr lang="en-US" sz="2200" dirty="0" smtClean="0"/>
              <a:t> on</a:t>
            </a:r>
          </a:p>
          <a:p>
            <a:pPr lvl="1"/>
            <a:r>
              <a:rPr lang="en-US" sz="2200" dirty="0" smtClean="0"/>
              <a:t>Identifying every possible assumption and data characteristic applicable for all domains</a:t>
            </a:r>
          </a:p>
          <a:p>
            <a:pPr lvl="1"/>
            <a:r>
              <a:rPr lang="en-US" sz="2200" dirty="0" smtClean="0"/>
              <a:t>Technology</a:t>
            </a:r>
            <a:endParaRPr lang="en-US" sz="2200" dirty="0"/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170" y="152400"/>
            <a:ext cx="8229600" cy="1143000"/>
          </a:xfrm>
        </p:spPr>
        <p:txBody>
          <a:bodyPr/>
          <a:lstStyle/>
          <a:p>
            <a:pPr algn="ctr"/>
            <a:r>
              <a:rPr lang="en-US" sz="2400" dirty="0" smtClean="0"/>
              <a:t>Goal of the DTR Effort: Explicate and Share Assumptions using Types and Type Registries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8515" y="1295400"/>
            <a:ext cx="83169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9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unique and resolvable identifier</a:t>
            </a:r>
          </a:p>
          <a:p>
            <a:pPr lvl="1"/>
            <a:r>
              <a:rPr lang="en-US" sz="2000" dirty="0" smtClean="0"/>
              <a:t>Which resolves </a:t>
            </a:r>
            <a:r>
              <a:rPr lang="en-US" sz="2000" b="1" dirty="0" smtClean="0"/>
              <a:t>to characterization of structures, conventions, semantics, and representations of data</a:t>
            </a:r>
          </a:p>
          <a:p>
            <a:pPr lvl="1"/>
            <a:r>
              <a:rPr lang="en-US" sz="2000" dirty="0" smtClean="0"/>
              <a:t>Serves as a shortcut for humans and machines to understand and process data</a:t>
            </a:r>
          </a:p>
          <a:p>
            <a:r>
              <a:rPr lang="en-US" sz="2400" dirty="0" smtClean="0"/>
              <a:t>File formats and mime types have solved the ‘representation’ problem at a ‘unit’ level</a:t>
            </a:r>
          </a:p>
          <a:p>
            <a:r>
              <a:rPr lang="en-US" sz="2400" dirty="0" smtClean="0"/>
              <a:t>Examples of problems we aim to solve with data types:</a:t>
            </a:r>
          </a:p>
          <a:p>
            <a:pPr lvl="1"/>
            <a:r>
              <a:rPr lang="en-US" sz="2000" dirty="0" smtClean="0"/>
              <a:t>It is a number in cell A3, but is it temperature? If so, in Celsius?</a:t>
            </a:r>
          </a:p>
          <a:p>
            <a:pPr lvl="1"/>
            <a:r>
              <a:rPr lang="en-US" sz="2000" dirty="0" smtClean="0"/>
              <a:t>It is a dataset consisting of location, temperature, and time, but what variable names should I look for?</a:t>
            </a:r>
          </a:p>
          <a:p>
            <a:pPr lvl="1"/>
            <a:r>
              <a:rPr lang="en-US" sz="2000" dirty="0" smtClean="0"/>
              <a:t>Is it all packaged as CSV or </a:t>
            </a:r>
            <a:r>
              <a:rPr lang="en-US" sz="2000" dirty="0" err="1" smtClean="0"/>
              <a:t>NetCDF</a:t>
            </a:r>
            <a:r>
              <a:rPr lang="en-US" sz="2000" dirty="0" smtClean="0"/>
              <a:t>? And as a single unit or a collection of units?</a:t>
            </a:r>
          </a:p>
          <a:p>
            <a:r>
              <a:rPr lang="en-US" sz="2400" b="1" dirty="0" smtClean="0"/>
              <a:t>Type record structure will continue to evolve </a:t>
            </a:r>
            <a:r>
              <a:rPr lang="en-US" sz="2400" dirty="0" smtClean="0"/>
              <a:t>– not finished, but functioning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8515" y="762000"/>
            <a:ext cx="83169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What is a Data Type?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87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low-level infrastructure</a:t>
            </a:r>
            <a:r>
              <a:rPr lang="en-US" sz="2800" dirty="0" smtClean="0"/>
              <a:t> with wide applicability to record and disseminate type records</a:t>
            </a:r>
          </a:p>
          <a:p>
            <a:pPr lvl="1"/>
            <a:r>
              <a:rPr lang="en-US" sz="2400" dirty="0" smtClean="0"/>
              <a:t>Not an immediate ROI application</a:t>
            </a:r>
          </a:p>
          <a:p>
            <a:r>
              <a:rPr lang="en-US" sz="2800" b="1" dirty="0" smtClean="0"/>
              <a:t>Assigns unique and resolvable identifi</a:t>
            </a:r>
            <a:r>
              <a:rPr lang="en-US" sz="2800" dirty="0" smtClean="0"/>
              <a:t>ers to type records</a:t>
            </a:r>
          </a:p>
          <a:p>
            <a:r>
              <a:rPr lang="en-US" sz="2800" b="1" dirty="0" smtClean="0"/>
              <a:t>Enforces and validates common data model </a:t>
            </a:r>
            <a:r>
              <a:rPr lang="en-US" sz="2800" dirty="0" smtClean="0"/>
              <a:t>&amp; expression for interoperation between multiple instances of Registries</a:t>
            </a:r>
          </a:p>
          <a:p>
            <a:r>
              <a:rPr lang="en-US" sz="2800" b="1" dirty="0" smtClean="0"/>
              <a:t>API</a:t>
            </a:r>
            <a:r>
              <a:rPr lang="en-US" sz="2800" dirty="0" smtClean="0"/>
              <a:t> for machine consumption</a:t>
            </a:r>
          </a:p>
          <a:p>
            <a:r>
              <a:rPr lang="en-US" sz="2800" b="1" dirty="0" smtClean="0"/>
              <a:t>UI </a:t>
            </a:r>
            <a:r>
              <a:rPr lang="en-US" sz="2800" dirty="0" smtClean="0"/>
              <a:t>for human use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8515" y="914400"/>
            <a:ext cx="83169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What is a Data Type Registry?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7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Handle Types</a:t>
            </a:r>
            <a:r>
              <a:rPr lang="en-US" sz="2000" dirty="0" smtClean="0"/>
              <a:t> – 0.Type/SomeType</a:t>
            </a:r>
          </a:p>
          <a:p>
            <a:pPr lvl="1"/>
            <a:r>
              <a:rPr lang="en-US" sz="2000" dirty="0" smtClean="0"/>
              <a:t>Good idea, limited applicability</a:t>
            </a:r>
          </a:p>
          <a:p>
            <a:pPr lvl="1"/>
            <a:r>
              <a:rPr lang="en-US" sz="2000" dirty="0" smtClean="0"/>
              <a:t>Profiles – ‘type’ the whole set of handle/type/value triples. No traction</a:t>
            </a:r>
          </a:p>
          <a:p>
            <a:r>
              <a:rPr lang="en-US" sz="2000" b="1" dirty="0" smtClean="0"/>
              <a:t>Sloan Grant</a:t>
            </a:r>
            <a:r>
              <a:rPr lang="en-US" sz="2000" dirty="0" smtClean="0"/>
              <a:t>: 2012 -2014</a:t>
            </a:r>
          </a:p>
          <a:p>
            <a:pPr lvl="1"/>
            <a:r>
              <a:rPr lang="en-US" sz="2000" dirty="0" smtClean="0"/>
              <a:t>Generic Registry system using Type Registry as a use case</a:t>
            </a:r>
          </a:p>
          <a:p>
            <a:r>
              <a:rPr lang="en-US" sz="2000" b="1" dirty="0" smtClean="0"/>
              <a:t>NSF Gran</a:t>
            </a:r>
            <a:r>
              <a:rPr lang="en-US" sz="2000" dirty="0" smtClean="0"/>
              <a:t>t: 2013 -2014</a:t>
            </a:r>
          </a:p>
          <a:p>
            <a:pPr lvl="1"/>
            <a:r>
              <a:rPr lang="en-US" sz="2000" dirty="0" smtClean="0"/>
              <a:t>Included support for Type Registry</a:t>
            </a:r>
          </a:p>
          <a:p>
            <a:r>
              <a:rPr lang="en-US" sz="2000" dirty="0" smtClean="0"/>
              <a:t>Research Data Alliance (</a:t>
            </a:r>
            <a:r>
              <a:rPr lang="en-US" sz="2000" b="1" dirty="0" smtClean="0"/>
              <a:t>RDA) Data Type Registries Working Group</a:t>
            </a:r>
          </a:p>
          <a:p>
            <a:pPr lvl="1"/>
            <a:r>
              <a:rPr lang="en-US" sz="2000" dirty="0" smtClean="0"/>
              <a:t>One of first two </a:t>
            </a:r>
            <a:r>
              <a:rPr lang="en-US" sz="2000" dirty="0" err="1" smtClean="0"/>
              <a:t>WGs</a:t>
            </a:r>
            <a:r>
              <a:rPr lang="en-US" sz="2000" dirty="0" smtClean="0"/>
              <a:t> approved at Plenary 1 – March 2013</a:t>
            </a:r>
          </a:p>
          <a:p>
            <a:pPr lvl="1"/>
            <a:r>
              <a:rPr lang="en-US" sz="2000" dirty="0" smtClean="0"/>
              <a:t>International representation, &gt; 50 members</a:t>
            </a:r>
          </a:p>
          <a:p>
            <a:pPr lvl="1"/>
            <a:r>
              <a:rPr lang="en-US" sz="2000" dirty="0" smtClean="0"/>
              <a:t>Co-chairs </a:t>
            </a:r>
            <a:r>
              <a:rPr lang="en-US" sz="2000" dirty="0" err="1" smtClean="0"/>
              <a:t>Lannom</a:t>
            </a:r>
            <a:r>
              <a:rPr lang="en-US" sz="2000" dirty="0" smtClean="0"/>
              <a:t> (CNRI), </a:t>
            </a:r>
            <a:r>
              <a:rPr lang="en-US" sz="2000" dirty="0" err="1" smtClean="0"/>
              <a:t>Broeder</a:t>
            </a:r>
            <a:r>
              <a:rPr lang="en-US" sz="2000" dirty="0" smtClean="0"/>
              <a:t> (Max Planck Psycholinguistics Institute)</a:t>
            </a:r>
          </a:p>
          <a:p>
            <a:pPr lvl="1"/>
            <a:r>
              <a:rPr lang="en-US" sz="2000" dirty="0" smtClean="0"/>
              <a:t>Should result in an </a:t>
            </a:r>
            <a:r>
              <a:rPr lang="en-US" sz="2000" b="1" dirty="0" smtClean="0"/>
              <a:t>RDA Recommendation </a:t>
            </a:r>
            <a:r>
              <a:rPr lang="en-US" sz="2000" dirty="0" smtClean="0"/>
              <a:t>(2015?)</a:t>
            </a:r>
          </a:p>
          <a:p>
            <a:r>
              <a:rPr lang="en-US" sz="2000" b="1" dirty="0" smtClean="0"/>
              <a:t>International DOI Foundation</a:t>
            </a:r>
          </a:p>
          <a:p>
            <a:pPr lvl="1"/>
            <a:r>
              <a:rPr lang="en-US" sz="2000" dirty="0" smtClean="0"/>
              <a:t>Proposed set of standard types for certain functions, e.g., resolve to license</a:t>
            </a:r>
          </a:p>
          <a:p>
            <a:pPr lvl="1"/>
            <a:r>
              <a:rPr lang="en-US" sz="2000" dirty="0" smtClean="0"/>
              <a:t>IDF-specific Type Registry</a:t>
            </a:r>
          </a:p>
          <a:p>
            <a:pPr lvl="2">
              <a:buNone/>
            </a:pPr>
            <a:r>
              <a:rPr lang="en-US" sz="1200" dirty="0" smtClean="0"/>
              <a:t>			</a:t>
            </a:r>
            <a:endParaRPr lang="en-US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8515" y="914400"/>
            <a:ext cx="83169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Type Registry History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45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Data </a:t>
            </a:r>
            <a:r>
              <a:rPr lang="en-US" dirty="0"/>
              <a:t>Alliance</a:t>
            </a:r>
            <a:br>
              <a:rPr lang="en-US" dirty="0"/>
            </a:br>
            <a:r>
              <a:rPr lang="en-US" dirty="0">
                <a:hlinkClick r:id="rId2"/>
              </a:rPr>
              <a:t>https://rd-alliance.org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3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2400" dirty="0"/>
              <a:t>A prototype is</a:t>
            </a:r>
            <a:r>
              <a:rPr lang="en-US" sz="2400" dirty="0" smtClean="0"/>
              <a:t> at: </a:t>
            </a:r>
            <a:r>
              <a:rPr lang="en-US" sz="2400" dirty="0">
                <a:hlinkClick r:id="rId3"/>
              </a:rPr>
              <a:t>http://typeregistry.org/</a:t>
            </a:r>
            <a:endParaRPr lang="en-US" sz="2400" dirty="0"/>
          </a:p>
          <a:p>
            <a:pPr>
              <a:spcAft>
                <a:spcPts val="500"/>
              </a:spcAft>
            </a:pPr>
            <a:r>
              <a:rPr lang="en-US" sz="2400" dirty="0" smtClean="0"/>
              <a:t>Implementation supports notions </a:t>
            </a:r>
            <a:r>
              <a:rPr lang="en-US" sz="2400" dirty="0"/>
              <a:t>of primitives and derived </a:t>
            </a:r>
            <a:r>
              <a:rPr lang="en-US" sz="2400" dirty="0" smtClean="0"/>
              <a:t>types</a:t>
            </a:r>
            <a:endParaRPr lang="en-US" sz="2400" dirty="0"/>
          </a:p>
          <a:p>
            <a:pPr>
              <a:spcAft>
                <a:spcPts val="500"/>
              </a:spcAft>
            </a:pPr>
            <a:r>
              <a:rPr lang="en-US" sz="2400" dirty="0"/>
              <a:t>Primitives are fundamental </a:t>
            </a:r>
            <a:r>
              <a:rPr lang="en-US" sz="2400" dirty="0" smtClean="0"/>
              <a:t>types </a:t>
            </a:r>
            <a:r>
              <a:rPr lang="en-US" sz="2400" dirty="0"/>
              <a:t>that we expect humans and software to parse and understand</a:t>
            </a:r>
          </a:p>
          <a:p>
            <a:pPr lvl="1">
              <a:spcAft>
                <a:spcPts val="500"/>
              </a:spcAft>
            </a:pPr>
            <a:r>
              <a:rPr lang="en-US" sz="2000" dirty="0"/>
              <a:t>Integer, floating point, </a:t>
            </a:r>
            <a:r>
              <a:rPr lang="en-US" sz="2000" dirty="0" err="1"/>
              <a:t>boolean</a:t>
            </a:r>
            <a:r>
              <a:rPr lang="en-US" sz="2000" dirty="0"/>
              <a:t> value, string, date, timestamp, etc.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Derived </a:t>
            </a:r>
            <a:r>
              <a:rPr lang="en-US" sz="2400" dirty="0" smtClean="0"/>
              <a:t>types </a:t>
            </a:r>
            <a:r>
              <a:rPr lang="en-US" sz="2400" dirty="0"/>
              <a:t>depend on primitives to describe something complex</a:t>
            </a:r>
          </a:p>
          <a:p>
            <a:pPr lvl="1">
              <a:spcAft>
                <a:spcPts val="500"/>
              </a:spcAft>
            </a:pPr>
            <a:r>
              <a:rPr lang="en-US" sz="2000" dirty="0"/>
              <a:t>Stream gauge, </a:t>
            </a:r>
            <a:r>
              <a:rPr lang="en-US" sz="2000" dirty="0" err="1"/>
              <a:t>Lidar</a:t>
            </a:r>
            <a:r>
              <a:rPr lang="en-US" sz="2000" dirty="0"/>
              <a:t>, Spatial bounding box, etc.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Registered </a:t>
            </a:r>
            <a:r>
              <a:rPr lang="en-US" sz="2400" dirty="0" smtClean="0"/>
              <a:t>types </a:t>
            </a:r>
            <a:r>
              <a:rPr lang="en-US" sz="2400" dirty="0"/>
              <a:t>are assigned unique </a:t>
            </a:r>
            <a:r>
              <a:rPr lang="en-US" sz="2400" dirty="0" smtClean="0"/>
              <a:t>identifiers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8515" y="914400"/>
            <a:ext cx="83169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Current State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9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/>
              <a:t>RDA DTR Infrastructure </a:t>
            </a:r>
            <a:r>
              <a:rPr lang="en-US" i="1" dirty="0"/>
              <a:t>&amp;</a:t>
            </a:r>
            <a:r>
              <a:rPr lang="en-US" i="1" dirty="0" smtClean="0"/>
              <a:t> MGI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974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Broad Aim: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ntegrate </a:t>
            </a:r>
            <a:r>
              <a:rPr lang="en-US" dirty="0"/>
              <a:t>of RDA Data Type </a:t>
            </a:r>
            <a:r>
              <a:rPr lang="en-US" dirty="0" smtClean="0"/>
              <a:t>Registry + PID Concepts into Materials Genome Initiative’s Materials Innovation Infrastructure</a:t>
            </a:r>
          </a:p>
          <a:p>
            <a:pPr lvl="1"/>
            <a:endParaRPr lang="en-US" dirty="0"/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/>
              <a:t>Work closely with NIST:  Datasets, guidance, </a:t>
            </a:r>
            <a:r>
              <a:rPr lang="en-US" dirty="0" smtClean="0"/>
              <a:t>feedback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Build Use Case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Test Data </a:t>
            </a:r>
            <a:r>
              <a:rPr lang="en-US" dirty="0"/>
              <a:t>Type </a:t>
            </a:r>
            <a:r>
              <a:rPr lang="en-US" dirty="0" smtClean="0"/>
              <a:t>Registry </a:t>
            </a:r>
            <a:r>
              <a:rPr lang="en-US" dirty="0"/>
              <a:t>+ PID Information </a:t>
            </a:r>
            <a:r>
              <a:rPr lang="en-US" dirty="0" smtClean="0"/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144861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Demonstration </a:t>
            </a:r>
            <a:r>
              <a:rPr lang="en-US" dirty="0" smtClean="0"/>
              <a:t>Project </a:t>
            </a:r>
            <a:br>
              <a:rPr lang="en-US" dirty="0" smtClean="0"/>
            </a:br>
            <a:r>
              <a:rPr lang="en-US" dirty="0" smtClean="0"/>
              <a:t>Meetings &amp; 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CNRI, KSU, NIST MML, ITL &amp; Dakota Consulting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 planned F2F meetings:</a:t>
            </a:r>
          </a:p>
          <a:p>
            <a:r>
              <a:rPr lang="en-US" dirty="0" smtClean="0"/>
              <a:t>2/4, NIST: lay out overall goals &amp; contributions.</a:t>
            </a:r>
          </a:p>
          <a:p>
            <a:r>
              <a:rPr lang="en-US" dirty="0" smtClean="0"/>
              <a:t>4/13, NIST: identify use case &amp; datasets.</a:t>
            </a:r>
          </a:p>
          <a:p>
            <a:r>
              <a:rPr lang="en-US" i="1" dirty="0" smtClean="0"/>
              <a:t>6/16, NIST: review phase 1 of demonstration project</a:t>
            </a:r>
          </a:p>
          <a:p>
            <a:endParaRPr lang="en-US" i="1" dirty="0"/>
          </a:p>
          <a:p>
            <a:r>
              <a:rPr lang="en-US" i="1" dirty="0" smtClean="0"/>
              <a:t>9/22, RDA P6:present finalized demonstration project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CNRI &amp; NIST ITL</a:t>
            </a:r>
          </a:p>
          <a:p>
            <a:endParaRPr lang="en-US" dirty="0" smtClean="0"/>
          </a:p>
          <a:p>
            <a:r>
              <a:rPr lang="en-US" dirty="0" smtClean="0"/>
              <a:t>Met </a:t>
            </a:r>
            <a:r>
              <a:rPr lang="en-US" dirty="0"/>
              <a:t>at CNRI Reston, Virginia to discuss collaborations. </a:t>
            </a:r>
          </a:p>
          <a:p>
            <a:r>
              <a:rPr lang="en-US" dirty="0"/>
              <a:t>Use metadata registry component of DTR in NIST Materials Resource Registry.</a:t>
            </a:r>
          </a:p>
          <a:p>
            <a:r>
              <a:rPr lang="en-US" dirty="0"/>
              <a:t>Communication will happen via the REST API.</a:t>
            </a:r>
          </a:p>
          <a:p>
            <a:r>
              <a:rPr lang="en-US" dirty="0"/>
              <a:t>Will add support for OAI-PMH to harvest metadata from data providers periodically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CNRI Meeting Use Case for RDA Demo</a:t>
            </a:r>
            <a:endParaRPr lang="en-US" dirty="0"/>
          </a:p>
        </p:txBody>
      </p:sp>
      <p:pic>
        <p:nvPicPr>
          <p:cNvPr id="5" name="Picture 4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3" y="2674174"/>
            <a:ext cx="3334512" cy="2042160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7337552" y="1506440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93706" y="1832307"/>
            <a:ext cx="3084913" cy="14006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6" y="2845401"/>
            <a:ext cx="1816777" cy="122712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931521" y="2631366"/>
            <a:ext cx="2722584" cy="122712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134670">
            <a:off x="2978874" y="1409784"/>
            <a:ext cx="3852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Search for Datasets using metadata</a:t>
            </a:r>
          </a:p>
          <a:p>
            <a:r>
              <a:rPr lang="en-US" dirty="0" smtClean="0"/>
              <a:t>    describing resources discoverable at </a:t>
            </a:r>
          </a:p>
          <a:p>
            <a:r>
              <a:rPr lang="en-US" dirty="0"/>
              <a:t> </a:t>
            </a:r>
            <a:r>
              <a:rPr lang="en-US" dirty="0" smtClean="0"/>
              <a:t>  various repositories and registered at </a:t>
            </a:r>
          </a:p>
          <a:p>
            <a:r>
              <a:rPr lang="en-US" dirty="0"/>
              <a:t> </a:t>
            </a:r>
            <a:r>
              <a:rPr lang="en-US" dirty="0" smtClean="0"/>
              <a:t>   NIST Registry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20134670">
            <a:off x="3632655" y="2435257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Dataset results returned with PID &amp;</a:t>
            </a:r>
          </a:p>
          <a:p>
            <a:r>
              <a:rPr lang="en-US" dirty="0"/>
              <a:t> </a:t>
            </a:r>
            <a:r>
              <a:rPr lang="en-US" dirty="0" smtClean="0"/>
              <a:t>   protocol to fetch resource</a:t>
            </a:r>
            <a:r>
              <a:rPr lang="en-US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493" y="254575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NIST Registry</a:t>
            </a:r>
            <a:endParaRPr lang="en-US" sz="2400" dirty="0"/>
          </a:p>
        </p:txBody>
      </p:sp>
      <p:sp>
        <p:nvSpPr>
          <p:cNvPr id="33" name="Can 32"/>
          <p:cNvSpPr/>
          <p:nvPr/>
        </p:nvSpPr>
        <p:spPr>
          <a:xfrm>
            <a:off x="7337552" y="3486703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489952" y="3639103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35493" y="4560206"/>
            <a:ext cx="16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Repositories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50580" y="4260557"/>
            <a:ext cx="3084913" cy="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09356" y="3801418"/>
            <a:ext cx="1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Fetch Datasets</a:t>
            </a:r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6062875" y="5383028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147113" y="5488312"/>
            <a:ext cx="1435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Type </a:t>
            </a:r>
          </a:p>
          <a:p>
            <a:r>
              <a:rPr lang="en-US" sz="2400" dirty="0" smtClean="0"/>
              <a:t>Registry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693706" y="4971469"/>
            <a:ext cx="2143042" cy="78479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245213">
            <a:off x="3793658" y="4932652"/>
            <a:ext cx="198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Fetch Data Types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693706" y="4462064"/>
            <a:ext cx="3204834" cy="2224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24400" y="4467502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Datasets Returned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3345451" y="5061722"/>
            <a:ext cx="2205882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245213">
            <a:off x="3157173" y="5513122"/>
            <a:ext cx="227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Data Types returned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6042" y="5279821"/>
            <a:ext cx="120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Visualize</a:t>
            </a:r>
            <a:endParaRPr lang="en-US" dirty="0"/>
          </a:p>
        </p:txBody>
      </p:sp>
      <p:sp>
        <p:nvSpPr>
          <p:cNvPr id="60" name="Double Brace 59"/>
          <p:cNvSpPr/>
          <p:nvPr/>
        </p:nvSpPr>
        <p:spPr>
          <a:xfrm>
            <a:off x="784895" y="5122031"/>
            <a:ext cx="1740938" cy="634230"/>
          </a:xfrm>
          <a:prstGeom prst="bracePair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013226" y="2027401"/>
            <a:ext cx="163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RDA Demo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562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Interface Mockup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076264"/>
            <a:ext cx="3733799" cy="5324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1 - User searches the NIST Materials Resource Registry for datasets of interest using metadata. User </a:t>
            </a:r>
            <a:r>
              <a:rPr lang="en-US" dirty="0"/>
              <a:t>clicks </a:t>
            </a:r>
            <a:r>
              <a:rPr lang="en-US" dirty="0" smtClean="0"/>
              <a:t>“</a:t>
            </a:r>
            <a:r>
              <a:rPr lang="en-US" i="1" dirty="0" smtClean="0"/>
              <a:t>Find Data</a:t>
            </a:r>
            <a:r>
              <a:rPr lang="en-US" dirty="0" smtClean="0"/>
              <a:t>”.</a:t>
            </a:r>
          </a:p>
          <a:p>
            <a:endParaRPr lang="en-US" sz="800" dirty="0"/>
          </a:p>
          <a:p>
            <a:r>
              <a:rPr lang="en-US" dirty="0" smtClean="0"/>
              <a:t>2 - Application fetches the Data available and populates the list of “</a:t>
            </a:r>
            <a:r>
              <a:rPr lang="en-US" i="1" dirty="0" smtClean="0"/>
              <a:t>Select Data Instance</a:t>
            </a:r>
            <a:r>
              <a:rPr lang="en-US" dirty="0" smtClean="0"/>
              <a:t>”. Status information on fetching data from repositories are displayed.</a:t>
            </a:r>
          </a:p>
          <a:p>
            <a:endParaRPr lang="en-US" sz="800" dirty="0"/>
          </a:p>
          <a:p>
            <a:r>
              <a:rPr lang="en-US" dirty="0"/>
              <a:t>3</a:t>
            </a:r>
            <a:r>
              <a:rPr lang="en-US" dirty="0" smtClean="0"/>
              <a:t> - User select the specific data type instance for the dataset and click on the “</a:t>
            </a:r>
            <a:r>
              <a:rPr lang="en-US" i="1" dirty="0" smtClean="0"/>
              <a:t>Display</a:t>
            </a:r>
            <a:r>
              <a:rPr lang="en-US" dirty="0" smtClean="0"/>
              <a:t>” button.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- Application fetches the data type and displays a visual of the dataset with extra info. Status information on fetching data type from DTR are displayed.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666"/>
            <a:ext cx="4973436" cy="57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0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Revised </a:t>
            </a:r>
            <a:r>
              <a:rPr lang="en-US" dirty="0" smtClean="0"/>
              <a:t>Use </a:t>
            </a:r>
            <a:r>
              <a:rPr lang="en-US" dirty="0"/>
              <a:t>Case for RDA </a:t>
            </a: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Discovery Visualization Tool (DVT) </a:t>
            </a:r>
            <a:r>
              <a:rPr lang="en-US" sz="2400" dirty="0"/>
              <a:t>to </a:t>
            </a:r>
            <a:r>
              <a:rPr lang="en-US" sz="2400" b="1" dirty="0"/>
              <a:t>query</a:t>
            </a:r>
            <a:r>
              <a:rPr lang="en-US" sz="2400" dirty="0"/>
              <a:t> resource registry for </a:t>
            </a:r>
            <a:r>
              <a:rPr lang="en-US" sz="2400" b="1" dirty="0"/>
              <a:t>looking for all data containing Al2O3</a:t>
            </a:r>
          </a:p>
          <a:p>
            <a:r>
              <a:rPr lang="en-US" sz="2400" b="1" dirty="0"/>
              <a:t>DVT</a:t>
            </a:r>
            <a:r>
              <a:rPr lang="en-US" sz="2400" dirty="0"/>
              <a:t> to </a:t>
            </a:r>
            <a:r>
              <a:rPr lang="en-US" sz="2400" b="1" dirty="0"/>
              <a:t>narrow the results </a:t>
            </a:r>
            <a:r>
              <a:rPr lang="en-US" sz="2400" dirty="0"/>
              <a:t>by: </a:t>
            </a:r>
            <a:r>
              <a:rPr lang="en-US" sz="2400" b="1" i="1" dirty="0"/>
              <a:t>is-a </a:t>
            </a:r>
            <a:r>
              <a:rPr lang="en-US" sz="2400" b="1" i="1" dirty="0" err="1"/>
              <a:t>diffractogram</a:t>
            </a:r>
            <a:r>
              <a:rPr lang="en-US" sz="2400" b="1" i="1" dirty="0"/>
              <a:t> </a:t>
            </a:r>
            <a:r>
              <a:rPr lang="en-US" sz="2400" b="1" i="1" dirty="0" err="1"/>
              <a:t>datatype</a:t>
            </a:r>
            <a:r>
              <a:rPr lang="en-US" sz="2400" b="1" i="1" dirty="0"/>
              <a:t> of any representation</a:t>
            </a:r>
          </a:p>
          <a:p>
            <a:r>
              <a:rPr lang="en-US" sz="2400" dirty="0"/>
              <a:t>This will </a:t>
            </a:r>
            <a:r>
              <a:rPr lang="en-US" sz="2400" b="1" dirty="0"/>
              <a:t>result in 11 </a:t>
            </a:r>
            <a:r>
              <a:rPr lang="en-US" sz="2400" b="1" dirty="0" smtClean="0"/>
              <a:t>results</a:t>
            </a:r>
            <a:r>
              <a:rPr lang="en-US" sz="2400" dirty="0" smtClean="0"/>
              <a:t> </a:t>
            </a:r>
            <a:r>
              <a:rPr lang="en-US" sz="2400" dirty="0"/>
              <a:t>conforming </a:t>
            </a:r>
            <a:r>
              <a:rPr lang="en-US" sz="2400" b="1" dirty="0"/>
              <a:t>to 5 different representation </a:t>
            </a:r>
            <a:r>
              <a:rPr lang="en-US" sz="2400" b="1" dirty="0" err="1"/>
              <a:t>datatypes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gss,dat,cpi,prn,xda</a:t>
            </a:r>
            <a:r>
              <a:rPr lang="en-US" sz="2400" dirty="0"/>
              <a:t>)</a:t>
            </a:r>
          </a:p>
          <a:p>
            <a:r>
              <a:rPr lang="en-US" sz="2400" b="1" dirty="0"/>
              <a:t>DVT </a:t>
            </a:r>
            <a:r>
              <a:rPr lang="en-US" sz="2400" dirty="0"/>
              <a:t>to </a:t>
            </a:r>
            <a:r>
              <a:rPr lang="en-US" sz="2400" b="1" dirty="0"/>
              <a:t>query resource registry </a:t>
            </a:r>
            <a:r>
              <a:rPr lang="en-US" sz="2400" dirty="0" smtClean="0"/>
              <a:t>for </a:t>
            </a:r>
            <a:r>
              <a:rPr lang="en-US" sz="2400" dirty="0"/>
              <a:t>a </a:t>
            </a:r>
            <a:r>
              <a:rPr lang="en-US" sz="2400" b="1" dirty="0"/>
              <a:t>resource than can convert from</a:t>
            </a:r>
            <a:r>
              <a:rPr lang="en-US" sz="2400" dirty="0"/>
              <a:t> </a:t>
            </a:r>
            <a:r>
              <a:rPr lang="en-US" sz="2400" b="1" dirty="0" smtClean="0"/>
              <a:t>representation type </a:t>
            </a:r>
            <a:r>
              <a:rPr lang="en-US" sz="2400" dirty="0" smtClean="0"/>
              <a:t>(</a:t>
            </a:r>
            <a:r>
              <a:rPr lang="en-US" sz="2400" dirty="0" err="1"/>
              <a:t>gss,dat,cpi,prn,xda</a:t>
            </a:r>
            <a:r>
              <a:rPr lang="en-US" sz="2400" dirty="0"/>
              <a:t>) </a:t>
            </a:r>
            <a:r>
              <a:rPr lang="en-US" sz="2400" dirty="0" smtClean="0"/>
              <a:t> </a:t>
            </a:r>
            <a:r>
              <a:rPr lang="en-US" sz="2400" b="1" dirty="0"/>
              <a:t>to </a:t>
            </a:r>
            <a:r>
              <a:rPr lang="en-US" sz="2400" b="1" dirty="0" smtClean="0"/>
              <a:t>canonical </a:t>
            </a:r>
            <a:r>
              <a:rPr lang="en-US" sz="2400" b="1" dirty="0"/>
              <a:t>2D figure representation type</a:t>
            </a:r>
            <a:r>
              <a:rPr lang="en-US" sz="2400" dirty="0"/>
              <a:t>. </a:t>
            </a:r>
          </a:p>
          <a:p>
            <a:r>
              <a:rPr lang="en-US" sz="2400" b="1" dirty="0"/>
              <a:t>DVT to render generated </a:t>
            </a:r>
            <a:r>
              <a:rPr lang="en-US" sz="2400" b="1" dirty="0" err="1"/>
              <a:t>json</a:t>
            </a:r>
            <a:r>
              <a:rPr lang="en-US" sz="2400" b="1" dirty="0"/>
              <a:t> representation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Revised Use Case for RDA Demo</a:t>
            </a:r>
            <a:endParaRPr lang="en-US" dirty="0"/>
          </a:p>
        </p:txBody>
      </p:sp>
      <p:pic>
        <p:nvPicPr>
          <p:cNvPr id="5" name="Picture 4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3" y="2674174"/>
            <a:ext cx="3334512" cy="2042160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7337552" y="1506440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93706" y="1832307"/>
            <a:ext cx="3084913" cy="14006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6" y="2845401"/>
            <a:ext cx="1816777" cy="122712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931521" y="2631366"/>
            <a:ext cx="2722584" cy="122712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134670">
            <a:off x="4493634" y="2032902"/>
            <a:ext cx="111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20134670">
            <a:off x="3689416" y="2802845"/>
            <a:ext cx="296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Check Resource A and J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35493" y="254575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NIST Registry</a:t>
            </a:r>
            <a:endParaRPr lang="en-US" sz="2400" dirty="0"/>
          </a:p>
        </p:txBody>
      </p:sp>
      <p:sp>
        <p:nvSpPr>
          <p:cNvPr id="33" name="Can 32"/>
          <p:cNvSpPr/>
          <p:nvPr/>
        </p:nvSpPr>
        <p:spPr>
          <a:xfrm>
            <a:off x="7337552" y="3486703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489952" y="3639103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35493" y="4560206"/>
            <a:ext cx="16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Repositories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50580" y="4260557"/>
            <a:ext cx="3084913" cy="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09356" y="3801418"/>
            <a:ext cx="1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Fetch Datasets</a:t>
            </a:r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6062875" y="5383028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147113" y="5488312"/>
            <a:ext cx="1435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Type </a:t>
            </a:r>
          </a:p>
          <a:p>
            <a:r>
              <a:rPr lang="en-US" sz="2400" dirty="0" smtClean="0"/>
              <a:t>Registry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693706" y="4971469"/>
            <a:ext cx="2143042" cy="78479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245213">
            <a:off x="3793658" y="4932652"/>
            <a:ext cx="198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Fetch Data Types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693706" y="4462064"/>
            <a:ext cx="3204834" cy="2224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48200" y="4419600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Datasets Returned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3345451" y="5061722"/>
            <a:ext cx="2205882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245213">
            <a:off x="3157173" y="5513122"/>
            <a:ext cx="227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Data Types returned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1219200"/>
            <a:ext cx="25908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 Discovered 11 datasets, conforming to 5 data types. Unable to </a:t>
            </a:r>
            <a:r>
              <a:rPr lang="en-US" dirty="0" smtClean="0"/>
              <a:t>plot any. </a:t>
            </a:r>
            <a:r>
              <a:rPr lang="en-US" dirty="0"/>
              <a:t>Searching for conversion resource.</a:t>
            </a:r>
          </a:p>
        </p:txBody>
      </p:sp>
      <p:sp>
        <p:nvSpPr>
          <p:cNvPr id="29" name="Double Brace 28"/>
          <p:cNvSpPr/>
          <p:nvPr/>
        </p:nvSpPr>
        <p:spPr>
          <a:xfrm>
            <a:off x="304800" y="1219200"/>
            <a:ext cx="3048000" cy="1524000"/>
          </a:xfrm>
          <a:prstGeom prst="bracePair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Revised Use </a:t>
            </a:r>
            <a:r>
              <a:rPr lang="en-US" dirty="0" smtClean="0"/>
              <a:t>Case for RDA Demo</a:t>
            </a:r>
            <a:endParaRPr lang="en-US" dirty="0"/>
          </a:p>
        </p:txBody>
      </p:sp>
      <p:pic>
        <p:nvPicPr>
          <p:cNvPr id="5" name="Picture 4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3" y="2674174"/>
            <a:ext cx="3334512" cy="2042160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7337552" y="1506440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93706" y="1832307"/>
            <a:ext cx="3084913" cy="14006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6" y="2845401"/>
            <a:ext cx="1816777" cy="122712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931521" y="2631366"/>
            <a:ext cx="2722584" cy="122712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134670">
            <a:off x="3380411" y="1731990"/>
            <a:ext cx="407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</a:t>
            </a:r>
            <a:r>
              <a:rPr lang="en-US" dirty="0"/>
              <a:t>Conversion </a:t>
            </a:r>
            <a:r>
              <a:rPr lang="en-US" dirty="0" smtClean="0"/>
              <a:t>resources?: </a:t>
            </a:r>
            <a:br>
              <a:rPr lang="en-US" dirty="0" smtClean="0"/>
            </a:br>
            <a:r>
              <a:rPr lang="en-US" dirty="0" smtClean="0"/>
              <a:t>11314.3</a:t>
            </a:r>
            <a:r>
              <a:rPr lang="en-US" dirty="0"/>
              <a:t>/368d to 11314.3/</a:t>
            </a:r>
            <a:r>
              <a:rPr lang="en-US" dirty="0" smtClean="0"/>
              <a:t>74b5 and...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20134670">
            <a:off x="3965556" y="2802845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</a:t>
            </a:r>
            <a:r>
              <a:rPr lang="en-US" dirty="0"/>
              <a:t>Check </a:t>
            </a:r>
            <a:r>
              <a:rPr lang="en-US" dirty="0" smtClean="0"/>
              <a:t>Resource-M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35493" y="254575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NIST Registry</a:t>
            </a:r>
            <a:endParaRPr lang="en-US" sz="2400" dirty="0"/>
          </a:p>
        </p:txBody>
      </p:sp>
      <p:sp>
        <p:nvSpPr>
          <p:cNvPr id="33" name="Can 32"/>
          <p:cNvSpPr/>
          <p:nvPr/>
        </p:nvSpPr>
        <p:spPr>
          <a:xfrm>
            <a:off x="7337552" y="3486703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489952" y="3639103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239000" y="4495800"/>
            <a:ext cx="165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Resources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50580" y="4260557"/>
            <a:ext cx="3084913" cy="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09356" y="3801418"/>
            <a:ext cx="249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 Proprietary Format</a:t>
            </a:r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6062875" y="5383028"/>
            <a:ext cx="822960" cy="822960"/>
          </a:xfrm>
          <a:prstGeom prst="can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147113" y="5488312"/>
            <a:ext cx="1435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Type </a:t>
            </a:r>
          </a:p>
          <a:p>
            <a:r>
              <a:rPr lang="en-US" sz="2400" dirty="0" smtClean="0"/>
              <a:t>Registry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693706" y="4462064"/>
            <a:ext cx="3204834" cy="2224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48200" y="4467502"/>
            <a:ext cx="237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 Canonical Format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1219200"/>
            <a:ext cx="25908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 Discovered 11 datasets, conforming to 5 data types. Unable to </a:t>
            </a:r>
            <a:r>
              <a:rPr lang="en-US" dirty="0" smtClean="0"/>
              <a:t>plot any. </a:t>
            </a:r>
            <a:r>
              <a:rPr lang="en-US" dirty="0"/>
              <a:t>Searching for conversion resource.</a:t>
            </a:r>
          </a:p>
        </p:txBody>
      </p:sp>
      <p:sp>
        <p:nvSpPr>
          <p:cNvPr id="60" name="Double Brace 59"/>
          <p:cNvSpPr/>
          <p:nvPr/>
        </p:nvSpPr>
        <p:spPr>
          <a:xfrm>
            <a:off x="304800" y="1219200"/>
            <a:ext cx="3048000" cy="1524000"/>
          </a:xfrm>
          <a:prstGeom prst="bracePair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5257800"/>
            <a:ext cx="148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 Visualize</a:t>
            </a:r>
            <a:endParaRPr lang="en-US" dirty="0"/>
          </a:p>
        </p:txBody>
      </p:sp>
      <p:sp>
        <p:nvSpPr>
          <p:cNvPr id="24" name="Double Brace 23"/>
          <p:cNvSpPr/>
          <p:nvPr/>
        </p:nvSpPr>
        <p:spPr>
          <a:xfrm>
            <a:off x="784895" y="5122031"/>
            <a:ext cx="1740938" cy="634230"/>
          </a:xfrm>
          <a:prstGeom prst="bracePair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43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Data Alliance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9"/>
          <a:stretch>
            <a:fillRect/>
          </a:stretch>
        </p:blipFill>
        <p:spPr bwMode="auto">
          <a:xfrm>
            <a:off x="4759325" y="1143000"/>
            <a:ext cx="3889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341438"/>
            <a:ext cx="54864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  <a:t>Global community-driven </a:t>
            </a:r>
            <a:b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</a:br>
            <a: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  <a:t>organization launched in </a:t>
            </a:r>
            <a:b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</a:br>
            <a: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  <a:t>March 2013 to accelerate </a:t>
            </a:r>
            <a:b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</a:br>
            <a: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  <a:t>data-driven innovation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  <a:t>RDA focus is on building the </a:t>
            </a:r>
            <a:r>
              <a:rPr lang="en-US" altLang="en-US" sz="2400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social, organizational and technical infrastructure  </a:t>
            </a:r>
            <a:r>
              <a:rPr lang="en-US" altLang="en-US" sz="2400" dirty="0" smtClean="0">
                <a:solidFill>
                  <a:srgbClr val="373737"/>
                </a:solidFill>
                <a:ea typeface="Arial Unicode MS" pitchFamily="34" charset="-128"/>
                <a:cs typeface="Arial" pitchFamily="34" charset="0"/>
              </a:rPr>
              <a:t>to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i="1" dirty="0" smtClean="0">
                <a:solidFill>
                  <a:srgbClr val="373737"/>
                </a:solidFill>
                <a:ea typeface="Arial Unicode MS" pitchFamily="34" charset="-128"/>
                <a:cs typeface="Trebuchet MS" pitchFamily="34" charset="0"/>
              </a:rPr>
              <a:t>reduce barriers to data sharing and exchange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i="1" dirty="0" smtClean="0">
                <a:solidFill>
                  <a:srgbClr val="373737"/>
                </a:solidFill>
                <a:ea typeface="Arial Unicode MS" pitchFamily="34" charset="-128"/>
                <a:cs typeface="Trebuchet MS" pitchFamily="34" charset="0"/>
              </a:rPr>
              <a:t>accelerate the development of coordinated global data infrastructure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6005817" y="3581400"/>
            <a:ext cx="2846180" cy="2133599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324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 Vision and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Research Data Alliance Vision:</a:t>
            </a:r>
            <a:r>
              <a:rPr lang="en-US" altLang="en-US" sz="28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en-US" sz="2800" i="1" dirty="0">
                <a:solidFill>
                  <a:srgbClr val="373737"/>
                </a:solidFill>
                <a:ea typeface="ＭＳ Ｐゴシック" pitchFamily="34" charset="-128"/>
                <a:cs typeface="Arial" pitchFamily="34" charset="0"/>
              </a:rPr>
              <a:t>Researchers and innovators openly share data across technologies, disciplines, and countries to address the grand challenges of society. </a:t>
            </a:r>
            <a:endParaRPr lang="en-US" altLang="en-US" sz="2800" dirty="0">
              <a:solidFill>
                <a:srgbClr val="373737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Research Data </a:t>
            </a:r>
            <a:b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Alliance Mission:</a:t>
            </a:r>
            <a:r>
              <a:rPr lang="en-US" altLang="en-US" sz="28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 </a:t>
            </a:r>
            <a:br>
              <a:rPr lang="en-US" altLang="en-US" sz="28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en-US" sz="2800" dirty="0">
                <a:solidFill>
                  <a:srgbClr val="373737"/>
                </a:solidFill>
                <a:ea typeface="ＭＳ Ｐゴシック" pitchFamily="34" charset="-128"/>
                <a:cs typeface="Arial" pitchFamily="34" charset="0"/>
              </a:rPr>
              <a:t>RDA builds the social </a:t>
            </a:r>
            <a:br>
              <a:rPr lang="en-US" altLang="en-US" sz="2800" dirty="0">
                <a:solidFill>
                  <a:srgbClr val="373737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en-US" sz="2800" dirty="0">
                <a:solidFill>
                  <a:srgbClr val="373737"/>
                </a:solidFill>
                <a:ea typeface="ＭＳ Ｐゴシック" pitchFamily="34" charset="-128"/>
                <a:cs typeface="Arial" pitchFamily="34" charset="0"/>
              </a:rPr>
              <a:t>and technical bridges </a:t>
            </a:r>
            <a:br>
              <a:rPr lang="en-US" altLang="en-US" sz="2800" dirty="0">
                <a:solidFill>
                  <a:srgbClr val="373737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en-US" sz="2800" dirty="0">
                <a:solidFill>
                  <a:srgbClr val="373737"/>
                </a:solidFill>
                <a:ea typeface="ＭＳ Ｐゴシック" pitchFamily="34" charset="-128"/>
                <a:cs typeface="Arial" pitchFamily="34" charset="0"/>
              </a:rPr>
              <a:t>that enable data sharing.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429000"/>
            <a:ext cx="3419872" cy="2564904"/>
          </a:xfrm>
          <a:prstGeom prst="rect">
            <a:avLst/>
          </a:prstGeom>
          <a:ln>
            <a:solidFill>
              <a:srgbClr val="FF33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542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latin typeface="+mn-lt"/>
                <a:ea typeface="ＭＳ Ｐゴシック" pitchFamily="34" charset="-128"/>
                <a:cs typeface="Gisha" pitchFamily="34" charset="-79"/>
              </a:rPr>
              <a:t>Goal of RDA Infrastructure:  Support Data Sharing and Interoperability Across Cultures, Scales, Technologies</a:t>
            </a:r>
            <a:endParaRPr lang="en-US" sz="2800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618457"/>
            <a:ext cx="4040188" cy="4856162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373737"/>
                </a:solidFill>
                <a:ea typeface="Arial Unicode MS" pitchFamily="34" charset="-128"/>
              </a:rPr>
              <a:t>Common data types for data Interoperability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373737"/>
                </a:solidFill>
                <a:ea typeface="Arial Unicode MS" pitchFamily="34" charset="-128"/>
              </a:rPr>
              <a:t>Persistent identifiers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373737"/>
                </a:solidFill>
                <a:ea typeface="Arial Unicode MS" pitchFamily="34" charset="-128"/>
              </a:rPr>
              <a:t>Domain-focused portals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373737"/>
                </a:solidFill>
                <a:ea typeface="Arial Unicode MS" pitchFamily="34" charset="-128"/>
              </a:rPr>
              <a:t>Harmonized standards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373737"/>
                </a:solidFill>
                <a:ea typeface="Arial Unicode MS" pitchFamily="34" charset="-128"/>
              </a:rPr>
              <a:t>Data access and preservation policy and practice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373737"/>
                </a:solidFill>
                <a:ea typeface="Arial Unicode MS" pitchFamily="34" charset="-128"/>
              </a:rPr>
              <a:t>Tools for data discoverability, …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2000" dirty="0" smtClean="0">
              <a:solidFill>
                <a:srgbClr val="373737"/>
              </a:solidFill>
              <a:ea typeface="Arial Unicode MS" pitchFamily="34" charset="-128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1600" dirty="0" smtClean="0">
              <a:solidFill>
                <a:srgbClr val="373737"/>
              </a:solidFill>
              <a:ea typeface="Arial Unicode MS" pitchFamily="34" charset="-128"/>
            </a:endParaRPr>
          </a:p>
        </p:txBody>
      </p:sp>
      <p:pic>
        <p:nvPicPr>
          <p:cNvPr id="5" name="Picture 2" descr="http://images.frys.com/art/product/300x300/1769513.01.prod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722735" y="1618457"/>
            <a:ext cx="2232248" cy="22322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 l="4444" t="8889" r="5000" b="15000"/>
          <a:stretch/>
        </p:blipFill>
        <p:spPr>
          <a:xfrm>
            <a:off x="6305539" y="4570785"/>
            <a:ext cx="1985155" cy="1668505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451475" y="3986089"/>
            <a:ext cx="27209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a typeface="Arial Unicode MS" pitchFamily="34" charset="-128"/>
                <a:cs typeface="Gisha" panose="020B0502040204020203" pitchFamily="34" charset="-79"/>
              </a:rPr>
              <a:t>Harmonized standards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7388" y="5167189"/>
            <a:ext cx="167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a typeface="Arial Unicode MS" pitchFamily="34" charset="-128"/>
                <a:cs typeface="Gisha" panose="020B0502040204020203" pitchFamily="34" charset="-79"/>
              </a:rPr>
              <a:t>Policy and Practice</a:t>
            </a:r>
          </a:p>
        </p:txBody>
      </p:sp>
    </p:spTree>
    <p:extLst>
      <p:ext uri="{BB962C8B-B14F-4D97-AF65-F5344CB8AC3E}">
        <p14:creationId xmlns:p14="http://schemas.microsoft.com/office/powerpoint/2010/main" val="353297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4.png" descr="communit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032" y="1124745"/>
            <a:ext cx="3131841" cy="313184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>
                <a:solidFill>
                  <a:srgbClr val="29323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/>
              <a:t>RDA Community Today</a:t>
            </a:r>
            <a:endParaRPr sz="4000" dirty="0"/>
          </a:p>
        </p:txBody>
      </p:sp>
      <p:graphicFrame>
        <p:nvGraphicFramePr>
          <p:cNvPr id="208" name="Chart 208"/>
          <p:cNvGraphicFramePr/>
          <p:nvPr>
            <p:extLst>
              <p:ext uri="{D42A27DB-BD31-4B8C-83A1-F6EECF244321}">
                <p14:modId xmlns:p14="http://schemas.microsoft.com/office/powerpoint/2010/main" val="4292442122"/>
              </p:ext>
            </p:extLst>
          </p:nvPr>
        </p:nvGraphicFramePr>
        <p:xfrm>
          <a:off x="278486" y="1603498"/>
          <a:ext cx="8107336" cy="490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" name="Shape 209"/>
          <p:cNvSpPr/>
          <p:nvPr/>
        </p:nvSpPr>
        <p:spPr>
          <a:xfrm>
            <a:off x="3275857" y="1424351"/>
            <a:ext cx="6444209" cy="56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6" tIns="45716" rIns="45716" bIns="45716">
            <a:spAutoFit/>
          </a:bodyPr>
          <a:lstStyle/>
          <a:p>
            <a:pPr defTabSz="642882">
              <a:defRPr sz="1800"/>
            </a:pPr>
            <a:r>
              <a:rPr sz="2400" b="1" kern="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Total RDA Community Members: </a:t>
            </a:r>
            <a:r>
              <a:rPr sz="3100" b="1" kern="0">
                <a:solidFill>
                  <a:srgbClr val="E4D700"/>
                </a:solidFill>
                <a:latin typeface="Arial"/>
                <a:ea typeface="Arial"/>
                <a:cs typeface="Arial"/>
                <a:sym typeface="Arial"/>
              </a:rPr>
              <a:t>2778</a:t>
            </a:r>
          </a:p>
        </p:txBody>
      </p:sp>
    </p:spTree>
    <p:extLst>
      <p:ext uri="{BB962C8B-B14F-4D97-AF65-F5344CB8AC3E}">
        <p14:creationId xmlns:p14="http://schemas.microsoft.com/office/powerpoint/2010/main" val="37091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>
                <a:solidFill>
                  <a:srgbClr val="29323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 smtClean="0"/>
              <a:t>RDA Community Spans 95+ Countries</a:t>
            </a:r>
            <a:endParaRPr sz="3600" dirty="0"/>
          </a:p>
        </p:txBody>
      </p:sp>
      <p:pic>
        <p:nvPicPr>
          <p:cNvPr id="212" name="image5.png" descr="Worldwide 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770" y="1093261"/>
            <a:ext cx="5662872" cy="3079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76216" y="2683197"/>
            <a:ext cx="6152555" cy="4152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05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395535" y="188639"/>
            <a:ext cx="8229601" cy="563563"/>
          </a:xfrm>
          <a:prstGeom prst="rect">
            <a:avLst/>
          </a:prstGeom>
        </p:spPr>
        <p:txBody>
          <a:bodyPr>
            <a:normAutofit/>
          </a:bodyPr>
          <a:lstStyle>
            <a:lvl1pPr defTabSz="896111">
              <a:defRPr sz="4312">
                <a:latin typeface="Gisha"/>
                <a:ea typeface="Gisha"/>
                <a:cs typeface="Gisha"/>
                <a:sym typeface="Gish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000" b="1" dirty="0" smtClean="0">
                <a:solidFill>
                  <a:srgbClr val="58A618"/>
                </a:solidFill>
              </a:rPr>
              <a:t>Going forward:  Focus on impact</a:t>
            </a:r>
            <a:endParaRPr sz="3000" b="1" dirty="0">
              <a:solidFill>
                <a:srgbClr val="58A618"/>
              </a:solidFill>
            </a:endParaRP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3707904" y="1280318"/>
            <a:ext cx="5105400" cy="47545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636485">
              <a:spcBef>
                <a:spcPts val="1617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7424A"/>
                </a:solidFill>
                <a:latin typeface="Gisha"/>
                <a:ea typeface="Gisha"/>
                <a:cs typeface="Gisha"/>
                <a:sym typeface="Gisha"/>
              </a:rPr>
              <a:t>Continuing pipeline of infrastructure deliverables adopted and used to accelerate data sharing</a:t>
            </a:r>
          </a:p>
          <a:p>
            <a:pPr marL="0" indent="0" defTabSz="636485">
              <a:spcBef>
                <a:spcPts val="352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7424A"/>
                </a:solidFill>
                <a:latin typeface="Gisha"/>
                <a:ea typeface="Gisha"/>
                <a:cs typeface="Gisha"/>
                <a:sym typeface="Gisha"/>
              </a:rPr>
              <a:t>Increasing coordination of infrastructure </a:t>
            </a:r>
          </a:p>
          <a:p>
            <a:pPr marL="0" indent="0" defTabSz="636485">
              <a:spcBef>
                <a:spcPts val="352"/>
              </a:spcBef>
              <a:buNone/>
              <a:defRPr sz="1800">
                <a:solidFill>
                  <a:srgbClr val="000000"/>
                </a:solidFill>
              </a:defRPr>
            </a:pPr>
            <a:endParaRPr sz="1700">
              <a:solidFill>
                <a:srgbClr val="37424A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indent="0" defTabSz="636485">
              <a:spcBef>
                <a:spcPts val="2039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7424A"/>
                </a:solidFill>
                <a:latin typeface="Gisha"/>
                <a:ea typeface="Gisha"/>
                <a:cs typeface="Gisha"/>
                <a:sym typeface="Gisha"/>
              </a:rPr>
              <a:t>Increasing cross-boundary collaborations between domains, sectors, organizations</a:t>
            </a:r>
          </a:p>
          <a:p>
            <a:pPr marL="0" indent="0" defTabSz="636485">
              <a:spcBef>
                <a:spcPts val="3445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7424A"/>
                </a:solidFill>
                <a:latin typeface="Gisha"/>
                <a:ea typeface="Gisha"/>
                <a:cs typeface="Gisha"/>
                <a:sym typeface="Gisha"/>
              </a:rPr>
              <a:t>International and regional programs focusing on workforce, outreach, expansion of infrastructure impact</a:t>
            </a:r>
          </a:p>
          <a:p>
            <a:pPr marL="0" indent="0" defTabSz="636485">
              <a:spcBef>
                <a:spcPts val="2039"/>
              </a:spcBef>
              <a:buNone/>
              <a:defRPr sz="1800">
                <a:solidFill>
                  <a:srgbClr val="000000"/>
                </a:solidFill>
              </a:defRPr>
            </a:pPr>
            <a:endParaRPr sz="1700">
              <a:solidFill>
                <a:srgbClr val="37424A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indent="0" defTabSz="636485">
              <a:spcBef>
                <a:spcPts val="2039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7424A"/>
                </a:solidFill>
                <a:latin typeface="Gisha"/>
                <a:ea typeface="Gisha"/>
                <a:cs typeface="Gisha"/>
                <a:sym typeface="Gisha"/>
              </a:rPr>
              <a:t>New partners in the Organizational Assembly</a:t>
            </a:r>
          </a:p>
          <a:p>
            <a:pPr marL="0" indent="0" defTabSz="636485">
              <a:spcBef>
                <a:spcPts val="352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7424A"/>
                </a:solidFill>
                <a:latin typeface="Gisha"/>
                <a:ea typeface="Gisha"/>
                <a:cs typeface="Gisha"/>
                <a:sym typeface="Gisha"/>
              </a:rPr>
              <a:t>Focused strategy to support development of industry infrastructure for data sharing</a:t>
            </a:r>
          </a:p>
        </p:txBody>
      </p:sp>
      <p:grpSp>
        <p:nvGrpSpPr>
          <p:cNvPr id="321" name="Group 321"/>
          <p:cNvGrpSpPr/>
          <p:nvPr/>
        </p:nvGrpSpPr>
        <p:grpSpPr>
          <a:xfrm>
            <a:off x="975359" y="1066799"/>
            <a:ext cx="2515145" cy="934572"/>
            <a:chOff x="-1" y="0"/>
            <a:chExt cx="3577094" cy="1329168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3577093" cy="1329168"/>
            </a:xfrm>
            <a:prstGeom prst="rightArrow">
              <a:avLst>
                <a:gd name="adj1" fmla="val 50000"/>
                <a:gd name="adj2" fmla="val 35156"/>
              </a:avLst>
            </a:prstGeom>
            <a:solidFill>
              <a:srgbClr val="69923A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642915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-1" y="407057"/>
              <a:ext cx="3244803" cy="515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914400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00"/>
                <a:t>More Infrastructure</a:t>
              </a:r>
            </a:p>
          </p:txBody>
        </p:sp>
      </p:grpSp>
      <p:grpSp>
        <p:nvGrpSpPr>
          <p:cNvPr id="324" name="Group 324"/>
          <p:cNvGrpSpPr/>
          <p:nvPr/>
        </p:nvGrpSpPr>
        <p:grpSpPr>
          <a:xfrm>
            <a:off x="960119" y="4941168"/>
            <a:ext cx="2591360" cy="1059181"/>
            <a:chOff x="0" y="0"/>
            <a:chExt cx="3685488" cy="1506390"/>
          </a:xfrm>
        </p:grpSpPr>
        <p:sp>
          <p:nvSpPr>
            <p:cNvPr id="322" name="Shape 322"/>
            <p:cNvSpPr/>
            <p:nvPr/>
          </p:nvSpPr>
          <p:spPr>
            <a:xfrm>
              <a:off x="0" y="0"/>
              <a:ext cx="3685488" cy="1506390"/>
            </a:xfrm>
            <a:prstGeom prst="rightArrow">
              <a:avLst>
                <a:gd name="adj1" fmla="val 50000"/>
                <a:gd name="adj2" fmla="val 38192"/>
              </a:avLst>
            </a:prstGeom>
            <a:solidFill>
              <a:srgbClr val="7C8F9E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642915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0" y="495667"/>
              <a:ext cx="3276375" cy="515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914400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00"/>
                <a:t>Partnership with Industry</a:t>
              </a:r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1037383" y="3657600"/>
            <a:ext cx="2591360" cy="1040132"/>
            <a:chOff x="-1" y="0"/>
            <a:chExt cx="3685490" cy="1479297"/>
          </a:xfrm>
        </p:grpSpPr>
        <p:sp>
          <p:nvSpPr>
            <p:cNvPr id="325" name="Shape 325"/>
            <p:cNvSpPr/>
            <p:nvPr/>
          </p:nvSpPr>
          <p:spPr>
            <a:xfrm>
              <a:off x="0" y="0"/>
              <a:ext cx="3685489" cy="1479297"/>
            </a:xfrm>
            <a:prstGeom prst="rightArrow">
              <a:avLst>
                <a:gd name="adj1" fmla="val 50000"/>
                <a:gd name="adj2" fmla="val 40307"/>
              </a:avLst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642915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-1" y="482121"/>
              <a:ext cx="3261480" cy="515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914400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00"/>
                <a:t>Synergistic Programs</a:t>
              </a:r>
            </a:p>
          </p:txBody>
        </p:sp>
      </p:grpSp>
      <p:grpSp>
        <p:nvGrpSpPr>
          <p:cNvPr id="330" name="Group 330"/>
          <p:cNvGrpSpPr/>
          <p:nvPr/>
        </p:nvGrpSpPr>
        <p:grpSpPr>
          <a:xfrm>
            <a:off x="1051571" y="2492896"/>
            <a:ext cx="2530388" cy="1041473"/>
            <a:chOff x="-1" y="0"/>
            <a:chExt cx="3598773" cy="1481205"/>
          </a:xfrm>
        </p:grpSpPr>
        <p:sp>
          <p:nvSpPr>
            <p:cNvPr id="328" name="Shape 328"/>
            <p:cNvSpPr/>
            <p:nvPr/>
          </p:nvSpPr>
          <p:spPr>
            <a:xfrm>
              <a:off x="0" y="0"/>
              <a:ext cx="3598772" cy="1481205"/>
            </a:xfrm>
            <a:prstGeom prst="rightArrow">
              <a:avLst>
                <a:gd name="adj1" fmla="val 50000"/>
                <a:gd name="adj2" fmla="val 35156"/>
              </a:avLst>
            </a:prstGeom>
            <a:solidFill>
              <a:srgbClr val="93B1CC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642915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-1" y="483076"/>
              <a:ext cx="3228471" cy="515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914400">
                <a:defRPr sz="2200" b="1">
                  <a:solidFill>
                    <a:srgbClr val="FFFFFF"/>
                  </a:solidFill>
                  <a:latin typeface="Gisha"/>
                  <a:ea typeface="Gisha"/>
                  <a:cs typeface="Gisha"/>
                  <a:sym typeface="Gish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00"/>
                <a:t>Effective Community</a:t>
              </a:r>
            </a:p>
          </p:txBody>
        </p:sp>
      </p:grpSp>
      <p:sp>
        <p:nvSpPr>
          <p:cNvPr id="331" name="Shape 331"/>
          <p:cNvSpPr/>
          <p:nvPr/>
        </p:nvSpPr>
        <p:spPr>
          <a:xfrm>
            <a:off x="7739692" y="6682194"/>
            <a:ext cx="1207058" cy="195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800"/>
              <a:t>slide courtesy Fran Berman</a:t>
            </a:r>
          </a:p>
        </p:txBody>
      </p:sp>
    </p:spTree>
    <p:extLst>
      <p:ext uri="{BB962C8B-B14F-4D97-AF65-F5344CB8AC3E}">
        <p14:creationId xmlns:p14="http://schemas.microsoft.com/office/powerpoint/2010/main" val="33379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 bwMode="auto">
          <a:xfrm>
            <a:off x="996950" y="304800"/>
            <a:ext cx="676910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dirty="0" smtClean="0">
                <a:latin typeface="+mn-lt"/>
                <a:cs typeface="Gisha" pitchFamily="34" charset="-79"/>
              </a:rPr>
              <a:t>How RDA is Organized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19425" y="5826207"/>
            <a:ext cx="7488238" cy="717550"/>
          </a:xfrm>
          <a:prstGeom prst="roundRect">
            <a:avLst/>
          </a:prstGeom>
          <a:solidFill>
            <a:srgbClr val="FFCC99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Funder’s Forum</a:t>
            </a:r>
          </a:p>
          <a:p>
            <a:pPr algn="ctr">
              <a:defRPr/>
            </a:pPr>
            <a:r>
              <a:rPr lang="en-US" sz="1400" b="0" i="1" dirty="0" smtClean="0">
                <a:latin typeface="Arial" charset="0"/>
              </a:rPr>
              <a:t>Public Sector Organizational and Community Support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8883" y="1239872"/>
            <a:ext cx="8360318" cy="42815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anchor="b"/>
          <a:lstStyle/>
          <a:p>
            <a:pPr algn="ctr">
              <a:defRPr/>
            </a:pPr>
            <a:endParaRPr lang="en-US" sz="18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3558" name="Rounded Rectangle 6"/>
          <p:cNvSpPr>
            <a:spLocks noChangeArrowheads="1"/>
          </p:cNvSpPr>
          <p:nvPr/>
        </p:nvSpPr>
        <p:spPr bwMode="auto">
          <a:xfrm>
            <a:off x="953067" y="1372746"/>
            <a:ext cx="7344602" cy="6275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CC6600"/>
                </a:solidFill>
              </a:rPr>
              <a:t>Interest Groups</a:t>
            </a:r>
            <a:br>
              <a:rPr lang="en-US" altLang="en-US" sz="1600" dirty="0">
                <a:solidFill>
                  <a:srgbClr val="CC6600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  <a:sym typeface="Helvetica Neue Light"/>
              </a:rPr>
              <a:t>domain coordination, idea generation, maintenance</a:t>
            </a:r>
            <a:r>
              <a:rPr lang="en-US" sz="1400" i="1" dirty="0">
                <a:sym typeface="Helvetica Neue Light"/>
              </a:rPr>
              <a:t>,</a:t>
            </a:r>
            <a:endParaRPr lang="en-US" altLang="en-US" sz="1400" b="0" i="1" dirty="0">
              <a:solidFill>
                <a:schemeClr val="tx1"/>
              </a:solidFill>
            </a:endParaRPr>
          </a:p>
        </p:txBody>
      </p:sp>
      <p:sp>
        <p:nvSpPr>
          <p:cNvPr id="23559" name="Rounded Rectangle 7"/>
          <p:cNvSpPr>
            <a:spLocks noChangeArrowheads="1"/>
          </p:cNvSpPr>
          <p:nvPr/>
        </p:nvSpPr>
        <p:spPr bwMode="auto">
          <a:xfrm>
            <a:off x="996950" y="3006807"/>
            <a:ext cx="2282781" cy="13433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CC6600"/>
                </a:solidFill>
              </a:rPr>
              <a:t>Technical Advisory Board</a:t>
            </a:r>
          </a:p>
          <a:p>
            <a:pPr algn="ctr" eaLnBrk="1" hangingPunct="1"/>
            <a:r>
              <a:rPr lang="en-US" altLang="en-US" sz="1400" b="0" i="1" dirty="0" smtClean="0">
                <a:solidFill>
                  <a:schemeClr val="tx1"/>
                </a:solidFill>
              </a:rPr>
              <a:t>Socio-technical vision and strategy</a:t>
            </a:r>
            <a:endParaRPr lang="en-US" altLang="en-US" sz="1400" b="0" i="1" dirty="0">
              <a:solidFill>
                <a:schemeClr val="tx1"/>
              </a:solidFill>
            </a:endParaRPr>
          </a:p>
        </p:txBody>
      </p:sp>
      <p:sp>
        <p:nvSpPr>
          <p:cNvPr id="23560" name="Rounded Rectangle 8"/>
          <p:cNvSpPr>
            <a:spLocks noChangeArrowheads="1"/>
          </p:cNvSpPr>
          <p:nvPr/>
        </p:nvSpPr>
        <p:spPr bwMode="auto">
          <a:xfrm>
            <a:off x="3483977" y="3006807"/>
            <a:ext cx="2282781" cy="13433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CC6600"/>
                </a:solidFill>
              </a:rPr>
              <a:t>Secretary-General and Secretariat</a:t>
            </a:r>
          </a:p>
          <a:p>
            <a:pPr algn="ctr" eaLnBrk="1" hangingPunct="1"/>
            <a:r>
              <a:rPr lang="en-US" altLang="en-US" sz="1400" b="0" i="1" dirty="0" smtClean="0">
                <a:solidFill>
                  <a:schemeClr val="tx1"/>
                </a:solidFill>
              </a:rPr>
              <a:t>Administration and operations</a:t>
            </a:r>
            <a:endParaRPr lang="en-US" altLang="en-US" sz="1400" b="0" i="1" dirty="0">
              <a:solidFill>
                <a:schemeClr val="tx1"/>
              </a:solidFill>
            </a:endParaRPr>
          </a:p>
        </p:txBody>
      </p:sp>
      <p:sp>
        <p:nvSpPr>
          <p:cNvPr id="23561" name="Rounded Rectangle 9"/>
          <p:cNvSpPr>
            <a:spLocks noChangeArrowheads="1"/>
          </p:cNvSpPr>
          <p:nvPr/>
        </p:nvSpPr>
        <p:spPr bwMode="auto">
          <a:xfrm>
            <a:off x="5998938" y="3006807"/>
            <a:ext cx="2414326" cy="136507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CC6600"/>
                </a:solidFill>
              </a:rPr>
              <a:t>Organizational Advisory Board and Organizational Assembly</a:t>
            </a:r>
          </a:p>
          <a:p>
            <a:pPr algn="ctr" eaLnBrk="1" hangingPunct="1"/>
            <a:r>
              <a:rPr lang="en-US" altLang="en-US" sz="1400" b="0" i="1" dirty="0" smtClean="0">
                <a:solidFill>
                  <a:schemeClr val="tx1"/>
                </a:solidFill>
              </a:rPr>
              <a:t>Needs, adoption, business advice</a:t>
            </a:r>
            <a:endParaRPr lang="en-US" altLang="en-US" sz="1400" b="0" i="1" dirty="0">
              <a:solidFill>
                <a:schemeClr val="tx1"/>
              </a:solidFill>
            </a:endParaRPr>
          </a:p>
        </p:txBody>
      </p:sp>
      <p:sp>
        <p:nvSpPr>
          <p:cNvPr id="23564" name="TextBox 1"/>
          <p:cNvSpPr txBox="1">
            <a:spLocks noChangeArrowheads="1"/>
          </p:cNvSpPr>
          <p:nvPr/>
        </p:nvSpPr>
        <p:spPr bwMode="auto">
          <a:xfrm rot="16200000">
            <a:off x="-298675" y="3384592"/>
            <a:ext cx="1885810" cy="3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C6600"/>
                </a:solidFill>
              </a:rPr>
              <a:t>RDA Membership</a:t>
            </a:r>
          </a:p>
        </p:txBody>
      </p:sp>
      <p:sp>
        <p:nvSpPr>
          <p:cNvPr id="14" name="Rounded Rectangle 12"/>
          <p:cNvSpPr>
            <a:spLocks noChangeArrowheads="1"/>
          </p:cNvSpPr>
          <p:nvPr/>
        </p:nvSpPr>
        <p:spPr bwMode="auto">
          <a:xfrm>
            <a:off x="920262" y="4521198"/>
            <a:ext cx="7493002" cy="63713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CC6600"/>
                </a:solidFill>
              </a:rPr>
              <a:t>RDA Council </a:t>
            </a:r>
            <a:br>
              <a:rPr lang="en-US" altLang="en-US" sz="1400" dirty="0">
                <a:solidFill>
                  <a:srgbClr val="CC6600"/>
                </a:solidFill>
              </a:rPr>
            </a:br>
            <a:r>
              <a:rPr lang="en-US" altLang="en-US" sz="1400" b="0" i="1" dirty="0" smtClean="0">
                <a:solidFill>
                  <a:schemeClr val="tx1"/>
                </a:solidFill>
              </a:rPr>
              <a:t>Organizational mission and strategy</a:t>
            </a:r>
            <a:endParaRPr lang="en-US" altLang="en-US" sz="1400" b="0" i="1" dirty="0">
              <a:solidFill>
                <a:schemeClr val="tx1"/>
              </a:solidFill>
            </a:endParaRPr>
          </a:p>
        </p:txBody>
      </p:sp>
      <p:sp>
        <p:nvSpPr>
          <p:cNvPr id="15" name="Rounded Rectangle 11"/>
          <p:cNvSpPr>
            <a:spLocks noChangeArrowheads="1"/>
          </p:cNvSpPr>
          <p:nvPr/>
        </p:nvSpPr>
        <p:spPr bwMode="auto">
          <a:xfrm>
            <a:off x="936211" y="2168607"/>
            <a:ext cx="7449507" cy="58919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10751">
              <a:defRPr sz="1800"/>
            </a:pPr>
            <a:r>
              <a:rPr lang="en-US" altLang="en-US" sz="1400" dirty="0">
                <a:solidFill>
                  <a:srgbClr val="CC6600"/>
                </a:solidFill>
              </a:rPr>
              <a:t>Working Groups</a:t>
            </a:r>
            <a:br>
              <a:rPr lang="en-US" altLang="en-US" sz="1400" dirty="0">
                <a:solidFill>
                  <a:srgbClr val="CC6600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  <a:sym typeface="Helvetica Neue Light"/>
              </a:rPr>
              <a:t>implementable, impactful outcomes</a:t>
            </a:r>
          </a:p>
        </p:txBody>
      </p:sp>
      <p:sp>
        <p:nvSpPr>
          <p:cNvPr id="16" name="Shape 189"/>
          <p:cNvSpPr/>
          <p:nvPr/>
        </p:nvSpPr>
        <p:spPr>
          <a:xfrm>
            <a:off x="6553200" y="4988007"/>
            <a:ext cx="2162343" cy="679614"/>
          </a:xfrm>
          <a:prstGeom prst="roundRect">
            <a:avLst>
              <a:gd name="adj" fmla="val 29196"/>
            </a:avLst>
          </a:prstGeom>
          <a:solidFill>
            <a:schemeClr val="accent4">
              <a:lumMod val="40000"/>
              <a:lumOff val="60000"/>
            </a:schemeClr>
          </a:solidFill>
          <a:ln w="9525" cap="flat">
            <a:solidFill>
              <a:srgbClr val="000000"/>
            </a:solidFill>
            <a:prstDash val="lgDash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600" b="1" dirty="0">
                <a:solidFill>
                  <a:schemeClr val="accent6">
                    <a:lumMod val="75000"/>
                  </a:schemeClr>
                </a:solidFill>
              </a:rPr>
              <a:t>RDA </a:t>
            </a:r>
            <a:r>
              <a:rPr sz="1600" b="1" dirty="0" smtClean="0">
                <a:solidFill>
                  <a:schemeClr val="accent6">
                    <a:lumMod val="75000"/>
                  </a:schemeClr>
                </a:solidFill>
              </a:rPr>
              <a:t>Foundation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defRPr sz="1800"/>
            </a:pPr>
            <a:r>
              <a:rPr lang="en-US" sz="1400" i="1" dirty="0" smtClean="0"/>
              <a:t>Legal entity</a:t>
            </a:r>
            <a:endParaRPr sz="1400" i="1" dirty="0"/>
          </a:p>
        </p:txBody>
      </p:sp>
    </p:spTree>
    <p:extLst>
      <p:ext uri="{BB962C8B-B14F-4D97-AF65-F5344CB8AC3E}">
        <p14:creationId xmlns:p14="http://schemas.microsoft.com/office/powerpoint/2010/main" val="154602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</TotalTime>
  <Words>2043</Words>
  <Application>Microsoft Macintosh PowerPoint</Application>
  <PresentationFormat>On-screen Show (4:3)</PresentationFormat>
  <Paragraphs>305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Standard Content Slide</vt:lpstr>
      <vt:lpstr>2_Standard Content Slide</vt:lpstr>
      <vt:lpstr>1_Standard Content Slide</vt:lpstr>
      <vt:lpstr>ModernPortfolio</vt:lpstr>
      <vt:lpstr>PowerPoint Presentation</vt:lpstr>
      <vt:lpstr>Research Data Alliance https://rd-alliance.org/ </vt:lpstr>
      <vt:lpstr>Research Data Alliance</vt:lpstr>
      <vt:lpstr>RDA Vision and Mission</vt:lpstr>
      <vt:lpstr>Goal of RDA Infrastructure:  Support Data Sharing and Interoperability Across Cultures, Scales, Technologies</vt:lpstr>
      <vt:lpstr>RDA Community Today</vt:lpstr>
      <vt:lpstr>RDA Community Spans 95+ Countries</vt:lpstr>
      <vt:lpstr>Going forward:  Focus on impact</vt:lpstr>
      <vt:lpstr>How RDA is Organized</vt:lpstr>
      <vt:lpstr>RDA/US:  Collaborate Globally,  Contribute Locally</vt:lpstr>
      <vt:lpstr>RDA Interest Groups</vt:lpstr>
      <vt:lpstr>RDA Working Groups</vt:lpstr>
      <vt:lpstr>Evolving focus for RDA “Deliverables”: CREATE ADOPT USE</vt:lpstr>
      <vt:lpstr>Data Type Registries &amp;  Demonstration Project </vt:lpstr>
      <vt:lpstr>CNRI &amp; RDA DTR WG Problem: Implicit Assumptions in Data</vt:lpstr>
      <vt:lpstr>Goal of the DTR Effort: Explicate and Share Assumptions using Types and Type Registries</vt:lpstr>
      <vt:lpstr>PowerPoint Presentation</vt:lpstr>
      <vt:lpstr>PowerPoint Presentation</vt:lpstr>
      <vt:lpstr>PowerPoint Presentation</vt:lpstr>
      <vt:lpstr>PowerPoint Presentation</vt:lpstr>
      <vt:lpstr>RDA DTR Infrastructure &amp; MGI</vt:lpstr>
      <vt:lpstr>Demonstration Project  Meetings &amp; Timeframe</vt:lpstr>
      <vt:lpstr>CNRI Meeting Use Case for RDA Demo</vt:lpstr>
      <vt:lpstr>User Interface Mockup</vt:lpstr>
      <vt:lpstr>Revised Use Case for RDA Demo</vt:lpstr>
      <vt:lpstr>Revised Use Case for RDA Demo</vt:lpstr>
      <vt:lpstr>Revised Use Case for RDA Demo</vt:lpstr>
      <vt:lpstr>Thanks!  Questions?</vt:lpstr>
    </vt:vector>
  </TitlesOfParts>
  <Company>VPR, RPI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Berman</dc:creator>
  <cp:lastModifiedBy>Laura Bartolo</cp:lastModifiedBy>
  <cp:revision>268</cp:revision>
  <cp:lastPrinted>2015-03-25T16:48:40Z</cp:lastPrinted>
  <dcterms:created xsi:type="dcterms:W3CDTF">2013-10-30T21:04:19Z</dcterms:created>
  <dcterms:modified xsi:type="dcterms:W3CDTF">2015-05-14T11:28:59Z</dcterms:modified>
</cp:coreProperties>
</file>