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tif" ContentType="image/t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2" r:id="rId2"/>
    <p:sldMasterId id="2147483672" r:id="rId3"/>
    <p:sldMasterId id="2147483674" r:id="rId4"/>
    <p:sldMasterId id="2147483681" r:id="rId5"/>
  </p:sldMasterIdLst>
  <p:notesMasterIdLst>
    <p:notesMasterId r:id="rId34"/>
  </p:notesMasterIdLst>
  <p:sldIdLst>
    <p:sldId id="791" r:id="rId6"/>
    <p:sldId id="805" r:id="rId7"/>
    <p:sldId id="730" r:id="rId8"/>
    <p:sldId id="731" r:id="rId9"/>
    <p:sldId id="732" r:id="rId10"/>
    <p:sldId id="725" r:id="rId11"/>
    <p:sldId id="726" r:id="rId12"/>
    <p:sldId id="689" r:id="rId13"/>
    <p:sldId id="790" r:id="rId14"/>
    <p:sldId id="629" r:id="rId15"/>
    <p:sldId id="741" r:id="rId16"/>
    <p:sldId id="742" r:id="rId17"/>
    <p:sldId id="736" r:id="rId18"/>
    <p:sldId id="806" r:id="rId19"/>
    <p:sldId id="792" r:id="rId20"/>
    <p:sldId id="793" r:id="rId21"/>
    <p:sldId id="794" r:id="rId22"/>
    <p:sldId id="795" r:id="rId23"/>
    <p:sldId id="796" r:id="rId24"/>
    <p:sldId id="797" r:id="rId25"/>
    <p:sldId id="807" r:id="rId26"/>
    <p:sldId id="808" r:id="rId27"/>
    <p:sldId id="799" r:id="rId28"/>
    <p:sldId id="803" r:id="rId29"/>
    <p:sldId id="802" r:id="rId30"/>
    <p:sldId id="800" r:id="rId31"/>
    <p:sldId id="801" r:id="rId32"/>
    <p:sldId id="810" r:id="rId33"/>
  </p:sldIdLst>
  <p:sldSz cx="9144000" cy="6858000" type="screen4x3"/>
  <p:notesSz cx="6950075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 vertBarState="minimized" horzBarState="maximized">
    <p:restoredLeft sz="15620"/>
    <p:restoredTop sz="94660"/>
  </p:normalViewPr>
  <p:slideViewPr>
    <p:cSldViewPr>
      <p:cViewPr>
        <p:scale>
          <a:sx n="70" d="100"/>
          <a:sy n="70" d="100"/>
        </p:scale>
        <p:origin x="72" y="-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>
      <p:cViewPr varScale="1">
        <p:scale>
          <a:sx n="40" d="100"/>
          <a:sy n="40" d="100"/>
        </p:scale>
        <p:origin x="-2059" y="-82"/>
      </p:cViewPr>
      <p:guideLst>
        <p:guide orient="horz" pos="2909"/>
        <p:guide pos="2189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9" Type="http://schemas.openxmlformats.org/officeDocument/2006/relationships/slide" Target="slides/slide4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3" Type="http://schemas.openxmlformats.org/officeDocument/2006/relationships/slide" Target="slides/slide28.xml"/><Relationship Id="rId34" Type="http://schemas.openxmlformats.org/officeDocument/2006/relationships/notesMaster" Target="notesMasters/notesMaster1.xml"/><Relationship Id="rId35" Type="http://schemas.openxmlformats.org/officeDocument/2006/relationships/printerSettings" Target="printerSettings/printerSettings1.bin"/><Relationship Id="rId36" Type="http://schemas.openxmlformats.org/officeDocument/2006/relationships/presProps" Target="presProps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37" Type="http://schemas.openxmlformats.org/officeDocument/2006/relationships/viewProps" Target="viewProps.xml"/><Relationship Id="rId38" Type="http://schemas.openxmlformats.org/officeDocument/2006/relationships/theme" Target="theme/theme1.xml"/><Relationship Id="rId3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/>
          <a:lstStyle/>
          <a:p>
            <a:pPr lvl="0"/>
            <a:endParaRPr lang="en-US"/>
          </a:p>
        </c:rich>
      </c:tx>
      <c:layout/>
      <c:overlay val="1"/>
    </c:title>
    <c:autoTitleDeleted val="0"/>
    <c:plotArea>
      <c:layout>
        <c:manualLayout>
          <c:layoutTarget val="inner"/>
          <c:xMode val="edge"/>
          <c:yMode val="edge"/>
          <c:x val="0.019622"/>
          <c:y val="0.0480004"/>
          <c:w val="0.972007"/>
          <c:h val="0.788941"/>
        </c:manualLayout>
      </c:layout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Members</c:v>
                </c:pt>
              </c:strCache>
            </c:strRef>
          </c:tx>
          <c:spPr>
            <a:ln w="76200" cap="flat">
              <a:solidFill>
                <a:srgbClr val="006D78"/>
              </a:solidFill>
              <a:prstDash val="solid"/>
              <a:miter lim="400000"/>
            </a:ln>
            <a:effectLst>
              <a:outerShdw blurRad="50800" dist="25400" dir="5400000" algn="tl">
                <a:srgbClr val="000000">
                  <a:alpha val="50000"/>
                </a:srgbClr>
              </a:outerShdw>
            </a:effectLst>
          </c:spPr>
          <c:marker>
            <c:symbol val="diamond"/>
            <c:size val="21"/>
            <c:spPr>
              <a:solidFill>
                <a:srgbClr val="FFFFFF"/>
              </a:solidFill>
              <a:ln w="76200" cap="flat">
                <a:solidFill>
                  <a:srgbClr val="006D78"/>
                </a:solidFill>
                <a:prstDash val="solid"/>
                <a:miter lim="400000"/>
              </a:ln>
              <a:effectLst/>
            </c:spPr>
          </c:marker>
          <c:dLbls>
            <c:numFmt formatCode="0" sourceLinked="0"/>
            <c:txPr>
              <a:bodyPr/>
              <a:lstStyle/>
              <a:p>
                <a:pPr lvl="0">
                  <a:defRPr sz="2800" b="0" i="0" u="none" strike="noStrike">
                    <a:solidFill>
                      <a:srgbClr val="000000"/>
                    </a:solidFill>
                    <a:effectLst/>
                    <a:latin typeface="Helvetica Neue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Sheet1!$B$1:$I$1</c:f>
              <c:strCache>
                <c:ptCount val="8"/>
                <c:pt idx="0">
                  <c:v>July 13</c:v>
                </c:pt>
                <c:pt idx="1">
                  <c:v>Oct 13</c:v>
                </c:pt>
                <c:pt idx="2">
                  <c:v>Jan 14</c:v>
                </c:pt>
                <c:pt idx="3">
                  <c:v>Apr 14</c:v>
                </c:pt>
                <c:pt idx="4">
                  <c:v>July 14</c:v>
                </c:pt>
                <c:pt idx="5">
                  <c:v>Oct 14</c:v>
                </c:pt>
                <c:pt idx="6">
                  <c:v>Jan 15</c:v>
                </c:pt>
                <c:pt idx="7">
                  <c:v>Mar 15</c:v>
                </c:pt>
              </c:strCache>
            </c:strRef>
          </c:cat>
          <c:val>
            <c:numRef>
              <c:f>Sheet1!$B$2:$I$2</c:f>
              <c:numCache>
                <c:formatCode>General</c:formatCode>
                <c:ptCount val="8"/>
                <c:pt idx="0">
                  <c:v>393.0</c:v>
                </c:pt>
                <c:pt idx="1">
                  <c:v>993.0</c:v>
                </c:pt>
                <c:pt idx="2">
                  <c:v>1276.0</c:v>
                </c:pt>
                <c:pt idx="3">
                  <c:v>1658.0</c:v>
                </c:pt>
                <c:pt idx="4">
                  <c:v>2051.0</c:v>
                </c:pt>
                <c:pt idx="5">
                  <c:v>2407.0</c:v>
                </c:pt>
                <c:pt idx="6">
                  <c:v>2645.0</c:v>
                </c:pt>
                <c:pt idx="7">
                  <c:v>2778.0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23459672"/>
        <c:axId val="2123456312"/>
      </c:lineChart>
      <c:catAx>
        <c:axId val="21234596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A8B89"/>
            </a:solidFill>
            <a:prstDash val="solid"/>
            <a:miter lim="400000"/>
          </a:ln>
        </c:spPr>
        <c:txPr>
          <a:bodyPr rot="-2700000"/>
          <a:lstStyle/>
          <a:p>
            <a:pPr lvl="0">
              <a:defRPr sz="2200" b="0" i="0" u="none" strike="noStrike">
                <a:solidFill>
                  <a:srgbClr val="000000"/>
                </a:solidFill>
                <a:effectLst/>
                <a:latin typeface="Helvetica Neue"/>
              </a:defRPr>
            </a:pPr>
            <a:endParaRPr lang="en-US"/>
          </a:p>
        </c:txPr>
        <c:crossAx val="2123456312"/>
        <c:crosses val="autoZero"/>
        <c:auto val="1"/>
        <c:lblAlgn val="ctr"/>
        <c:lblOffset val="100"/>
        <c:noMultiLvlLbl val="1"/>
      </c:catAx>
      <c:valAx>
        <c:axId val="2123456312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8A8B89"/>
              </a:solidFill>
              <a:prstDash val="solid"/>
              <a:miter lim="400000"/>
            </a:ln>
          </c:spPr>
        </c:majorGridlines>
        <c:numFmt formatCode="0;0;&quot; &quot;" sourceLinked="0"/>
        <c:majorTickMark val="none"/>
        <c:minorTickMark val="none"/>
        <c:tickLblPos val="none"/>
        <c:spPr>
          <a:ln w="12700" cap="flat">
            <a:noFill/>
            <a:prstDash val="solid"/>
            <a:miter lim="400000"/>
          </a:ln>
        </c:spPr>
        <c:txPr>
          <a:bodyPr rot="0"/>
          <a:lstStyle/>
          <a:p>
            <a:pPr lvl="0">
              <a:defRPr sz="2200" b="0" i="0" u="none" strike="noStrike">
                <a:solidFill>
                  <a:srgbClr val="000000"/>
                </a:solidFill>
                <a:effectLst/>
                <a:latin typeface="Helvetica Neue"/>
              </a:defRPr>
            </a:pPr>
            <a:endParaRPr lang="en-US"/>
          </a:p>
        </c:txPr>
        <c:crossAx val="2123459672"/>
        <c:crosses val="autoZero"/>
        <c:crossBetween val="between"/>
        <c:majorUnit val="750.0"/>
        <c:minorUnit val="375.0"/>
      </c:valAx>
      <c:spPr>
        <a:noFill/>
        <a:ln w="12700" cap="flat">
          <a:noFill/>
          <a:miter lim="400000"/>
        </a:ln>
        <a:effectLst/>
      </c:spPr>
    </c:plotArea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11230" cy="462274"/>
          </a:xfrm>
          <a:prstGeom prst="rect">
            <a:avLst/>
          </a:prstGeom>
        </p:spPr>
        <p:txBody>
          <a:bodyPr vert="horz" lIns="90187" tIns="45094" rIns="90187" bIns="4509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7282" y="1"/>
            <a:ext cx="3011229" cy="462274"/>
          </a:xfrm>
          <a:prstGeom prst="rect">
            <a:avLst/>
          </a:prstGeom>
        </p:spPr>
        <p:txBody>
          <a:bodyPr vert="horz" lIns="90187" tIns="45094" rIns="90187" bIns="45094" rtlCol="0"/>
          <a:lstStyle>
            <a:lvl1pPr algn="r">
              <a:defRPr sz="1200"/>
            </a:lvl1pPr>
          </a:lstStyle>
          <a:p>
            <a:fld id="{828E9D69-B4BE-4FC1-B0D5-6387E0355FA3}" type="datetimeFigureOut">
              <a:rPr lang="en-US" smtClean="0"/>
              <a:t>5/14/15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692150"/>
            <a:ext cx="4618037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187" tIns="45094" rIns="90187" bIns="4509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4538" y="4387684"/>
            <a:ext cx="5560999" cy="4155764"/>
          </a:xfrm>
          <a:prstGeom prst="rect">
            <a:avLst/>
          </a:prstGeom>
        </p:spPr>
        <p:txBody>
          <a:bodyPr vert="horz" lIns="90187" tIns="45094" rIns="90187" bIns="45094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235"/>
            <a:ext cx="3011230" cy="462274"/>
          </a:xfrm>
          <a:prstGeom prst="rect">
            <a:avLst/>
          </a:prstGeom>
        </p:spPr>
        <p:txBody>
          <a:bodyPr vert="horz" lIns="90187" tIns="45094" rIns="90187" bIns="4509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7282" y="8772235"/>
            <a:ext cx="3011229" cy="462274"/>
          </a:xfrm>
          <a:prstGeom prst="rect">
            <a:avLst/>
          </a:prstGeom>
        </p:spPr>
        <p:txBody>
          <a:bodyPr vert="horz" lIns="90187" tIns="45094" rIns="90187" bIns="45094" rtlCol="0" anchor="b"/>
          <a:lstStyle>
            <a:lvl1pPr algn="r">
              <a:defRPr sz="1200"/>
            </a:lvl1pPr>
          </a:lstStyle>
          <a:p>
            <a:fld id="{2C8B384E-45B4-49F4-AC83-44C2AE022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7358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7C8521-7BB3-314E-B3B5-8F6A890351C7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45960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FA21091-5BA2-AC44-833F-B265DB045E52}" type="slidenum">
              <a:rPr lang="en-AU" smtClean="0"/>
              <a:pPr>
                <a:defRPr/>
              </a:pPr>
              <a:t>15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163896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http://38.100.130.12/DOIProxyHelper/index.html</a:t>
            </a:r>
          </a:p>
          <a:p>
            <a:endParaRPr lang="en-US" dirty="0" smtClean="0"/>
          </a:p>
          <a:p>
            <a:r>
              <a:rPr lang="en-US" dirty="0" smtClean="0"/>
              <a:t>http://hecot1.doregistry.org:8081/registrar/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7C8521-7BB3-314E-B3B5-8F6A890351C7}" type="slidenum">
              <a:rPr lang="en-US" smtClean="0"/>
              <a:pPr/>
              <a:t>20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38376F-1385-B04F-A164-311B0DD5AC54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9132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38376F-1385-B04F-A164-311B0DD5AC54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9132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38376F-1385-B04F-A164-311B0DD5AC54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9132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tif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jpe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5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5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6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7.png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7.pn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7.pn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7.png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7.png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7.png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7.png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7.png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8.png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8.png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5.png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9.jpeg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0.jpeg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33C55-FAAC-49D2-AAD2-54695105575A}" type="datetimeFigureOut">
              <a:rPr lang="en-US" smtClean="0"/>
              <a:t>5/14/15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0B94E-412F-41AD-B372-0E8E053583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9323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33C55-FAAC-49D2-AAD2-54695105575A}" type="datetimeFigureOut">
              <a:rPr lang="en-US" smtClean="0"/>
              <a:t>5/14/15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0B94E-412F-41AD-B372-0E8E053583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0092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33C55-FAAC-49D2-AAD2-54695105575A}" type="datetimeFigureOut">
              <a:rPr lang="en-US" smtClean="0"/>
              <a:t>5/14/15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0B94E-412F-41AD-B372-0E8E053583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0656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7"/>
          <p:cNvSpPr/>
          <p:nvPr/>
        </p:nvSpPr>
        <p:spPr>
          <a:xfrm>
            <a:off x="455414" y="3339704"/>
            <a:ext cx="8233187" cy="89"/>
          </a:xfrm>
          <a:prstGeom prst="line">
            <a:avLst/>
          </a:prstGeom>
          <a:ln w="12700">
            <a:solidFill>
              <a:srgbClr val="9A9A9A"/>
            </a:solidFill>
            <a:miter lim="400000"/>
          </a:ln>
        </p:spPr>
        <p:txBody>
          <a:bodyPr lIns="0" tIns="0" rIns="0" bIns="0" anchor="ctr"/>
          <a:lstStyle/>
          <a:p>
            <a:pPr lvl="0"/>
            <a:endParaRPr/>
          </a:p>
        </p:txBody>
      </p:sp>
      <p:sp>
        <p:nvSpPr>
          <p:cNvPr id="8" name="Shape 8"/>
          <p:cNvSpPr/>
          <p:nvPr/>
        </p:nvSpPr>
        <p:spPr>
          <a:xfrm>
            <a:off x="964406" y="6717030"/>
            <a:ext cx="6232475" cy="1231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 anchor="b">
            <a:spAutoFit/>
          </a:bodyPr>
          <a:lstStyle>
            <a:lvl1pPr defTabSz="647700"/>
          </a:lstStyle>
          <a:p>
            <a:pPr lvl="0">
              <a:defRPr sz="1800"/>
            </a:pPr>
            <a:r>
              <a:rPr sz="800"/>
              <a:t>Unless otherwise noted, the slides in this presentation are licensed by Mark A. Parsons under a Creative Commons Attribution-Share Alike 3.0 License</a:t>
            </a:r>
          </a:p>
        </p:txBody>
      </p:sp>
      <p:pic>
        <p:nvPicPr>
          <p:cNvPr id="9" name="droppedImage-1.tif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179094" y="6366867"/>
            <a:ext cx="785813" cy="276820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Shape 10"/>
          <p:cNvSpPr>
            <a:spLocks noGrp="1"/>
          </p:cNvSpPr>
          <p:nvPr>
            <p:ph type="title"/>
          </p:nvPr>
        </p:nvSpPr>
        <p:spPr>
          <a:xfrm>
            <a:off x="401836" y="928687"/>
            <a:ext cx="8340328" cy="2232422"/>
          </a:xfrm>
          <a:prstGeom prst="rect">
            <a:avLst/>
          </a:prstGeom>
          <a:ln>
            <a:miter lim="400000"/>
          </a:ln>
        </p:spPr>
        <p:txBody>
          <a:bodyPr lIns="0" tIns="0" rIns="0" bIns="0" anchor="b"/>
          <a:lstStyle>
            <a:lvl1pPr defTabSz="410751">
              <a:defRPr sz="300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Light"/>
              </a:defRPr>
            </a:lvl1pPr>
          </a:lstStyle>
          <a:p>
            <a:pPr lvl="0">
              <a:defRPr sz="1800"/>
            </a:pPr>
            <a:r>
              <a:rPr sz="3000"/>
              <a:t>Title Text</a:t>
            </a:r>
          </a:p>
        </p:txBody>
      </p:sp>
      <p:sp>
        <p:nvSpPr>
          <p:cNvPr id="11" name="Shape 11"/>
          <p:cNvSpPr>
            <a:spLocks noGrp="1"/>
          </p:cNvSpPr>
          <p:nvPr>
            <p:ph type="body" idx="1"/>
          </p:nvPr>
        </p:nvSpPr>
        <p:spPr>
          <a:xfrm>
            <a:off x="401836" y="3527227"/>
            <a:ext cx="8340328" cy="2232422"/>
          </a:xfrm>
          <a:prstGeom prst="rect">
            <a:avLst/>
          </a:prstGeom>
          <a:ln>
            <a:miter lim="400000"/>
          </a:ln>
        </p:spPr>
        <p:txBody>
          <a:bodyPr lIns="0" tIns="0" rIns="0" bIns="0"/>
          <a:lstStyle>
            <a:lvl1pPr marL="0" indent="0" defTabSz="410751">
              <a:spcBef>
                <a:spcPts val="0"/>
              </a:spcBef>
              <a:buClrTx/>
              <a:buSzTx/>
              <a:buFontTx/>
              <a:buNone/>
              <a:defRPr sz="1800">
                <a:solidFill>
                  <a:srgbClr val="747474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1pPr>
            <a:lvl2pPr marL="0" indent="0" defTabSz="410751">
              <a:spcBef>
                <a:spcPts val="0"/>
              </a:spcBef>
              <a:buClrTx/>
              <a:buSzTx/>
              <a:buFontTx/>
              <a:buNone/>
              <a:defRPr sz="1800">
                <a:solidFill>
                  <a:srgbClr val="747474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2pPr>
            <a:lvl3pPr marL="0" indent="0" defTabSz="410751">
              <a:spcBef>
                <a:spcPts val="0"/>
              </a:spcBef>
              <a:buClrTx/>
              <a:buSzTx/>
              <a:buFontTx/>
              <a:buNone/>
              <a:defRPr sz="1800">
                <a:solidFill>
                  <a:srgbClr val="747474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3pPr>
            <a:lvl4pPr marL="0" indent="0" defTabSz="410751">
              <a:spcBef>
                <a:spcPts val="0"/>
              </a:spcBef>
              <a:buClrTx/>
              <a:buSzTx/>
              <a:buFontTx/>
              <a:buNone/>
              <a:defRPr sz="1800">
                <a:solidFill>
                  <a:srgbClr val="747474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4pPr>
            <a:lvl5pPr marL="0" indent="0" defTabSz="410751">
              <a:spcBef>
                <a:spcPts val="0"/>
              </a:spcBef>
              <a:buClrTx/>
              <a:buSzTx/>
              <a:buFontTx/>
              <a:buNone/>
              <a:defRPr sz="1800">
                <a:solidFill>
                  <a:srgbClr val="747474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800">
                <a:solidFill>
                  <a:srgbClr val="747474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1800">
                <a:solidFill>
                  <a:srgbClr val="747474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1800">
                <a:solidFill>
                  <a:srgbClr val="747474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1800">
                <a:solidFill>
                  <a:srgbClr val="747474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1800">
                <a:solidFill>
                  <a:srgbClr val="747474"/>
                </a:solidFill>
              </a:rPr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2865052112"/>
      </p:ext>
    </p:extLst>
  </p:cSld>
  <p:clrMapOvr>
    <a:masterClrMapping/>
  </p:clrMapOvr>
  <p:transition xmlns:p14="http://schemas.microsoft.com/office/powerpoint/2010/main"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9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971601" y="2132856"/>
            <a:ext cx="7272808" cy="2232248"/>
          </a:xfrm>
          <a:prstGeom prst="rect">
            <a:avLst/>
          </a:prstGeom>
        </p:spPr>
        <p:txBody>
          <a:bodyPr anchor="ctr"/>
          <a:lstStyle>
            <a:lvl1pPr algn="ctr">
              <a:defRPr sz="3000" b="1" i="0">
                <a:solidFill>
                  <a:schemeClr val="bg1"/>
                </a:solidFill>
                <a:latin typeface=""/>
                <a:cs typeface="Trebuchet MS"/>
              </a:defRPr>
            </a:lvl1pPr>
          </a:lstStyle>
          <a:p>
            <a:pPr lvl="0"/>
            <a:r>
              <a:rPr lang="en-AU" noProof="0" dirty="0" smtClean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686134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576" y="1340768"/>
            <a:ext cx="8137599" cy="4785395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rgbClr val="58A618"/>
              </a:buClr>
              <a:buFont typeface="Wingdings" charset="2"/>
              <a:buChar char="§"/>
              <a:defRPr sz="2400">
                <a:solidFill>
                  <a:schemeClr val="accent4">
                    <a:lumMod val="90000"/>
                    <a:lumOff val="10000"/>
                  </a:schemeClr>
                </a:solidFill>
                <a:latin typeface="Arial"/>
                <a:cs typeface="Arial"/>
              </a:defRPr>
            </a:lvl1pPr>
            <a:lvl2pPr marL="742950" indent="-285750">
              <a:buClr>
                <a:srgbClr val="703D29"/>
              </a:buClr>
              <a:buFont typeface="Wingdings" charset="2"/>
              <a:buChar char="§"/>
              <a:defRPr sz="1800">
                <a:solidFill>
                  <a:schemeClr val="accent4">
                    <a:lumMod val="90000"/>
                    <a:lumOff val="10000"/>
                  </a:schemeClr>
                </a:solidFill>
                <a:latin typeface="+mj-lt"/>
                <a:cs typeface="Trebuchet MS"/>
              </a:defRPr>
            </a:lvl2pPr>
            <a:lvl3pPr marL="1143000" indent="-228600">
              <a:buClr>
                <a:srgbClr val="E4D700"/>
              </a:buClr>
              <a:buFont typeface="Wingdings" charset="2"/>
              <a:buChar char="§"/>
              <a:defRPr sz="1600">
                <a:solidFill>
                  <a:schemeClr val="accent4">
                    <a:lumMod val="90000"/>
                    <a:lumOff val="10000"/>
                  </a:schemeClr>
                </a:solidFill>
                <a:latin typeface=""/>
                <a:cs typeface="Trebuchet MS"/>
              </a:defRPr>
            </a:lvl3pPr>
            <a:lvl4pPr marL="1600200" indent="-228600">
              <a:buClr>
                <a:schemeClr val="accent5"/>
              </a:buClr>
              <a:buFont typeface="Wingdings" charset="2"/>
              <a:buChar char="§"/>
              <a:defRPr sz="1600">
                <a:solidFill>
                  <a:schemeClr val="accent4">
                    <a:lumMod val="90000"/>
                    <a:lumOff val="10000"/>
                  </a:schemeClr>
                </a:solidFill>
                <a:latin typeface=""/>
                <a:cs typeface="Trebuchet MS"/>
              </a:defRPr>
            </a:lvl4pPr>
            <a:lvl5pPr marL="2057400" indent="-228600">
              <a:buClr>
                <a:schemeClr val="accent5"/>
              </a:buClr>
              <a:buFont typeface="Wingdings" charset="2"/>
              <a:buChar char="§"/>
              <a:defRPr sz="1600">
                <a:solidFill>
                  <a:schemeClr val="accent4">
                    <a:lumMod val="90000"/>
                    <a:lumOff val="10000"/>
                  </a:schemeClr>
                </a:solidFill>
                <a:latin typeface=""/>
                <a:cs typeface="Trebuchet MS"/>
              </a:defRPr>
            </a:lvl5pPr>
          </a:lstStyle>
          <a:p>
            <a:pPr lvl="0"/>
            <a:r>
              <a:rPr lang="en-AU" dirty="0" smtClean="0"/>
              <a:t>Click to edit Master text styles</a:t>
            </a:r>
          </a:p>
          <a:p>
            <a:pPr lvl="1"/>
            <a:r>
              <a:rPr lang="en-AU" dirty="0" smtClean="0"/>
              <a:t>Second level</a:t>
            </a:r>
          </a:p>
          <a:p>
            <a:pPr lvl="2"/>
            <a:r>
              <a:rPr lang="en-AU" dirty="0" smtClean="0"/>
              <a:t>Third level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55576" y="0"/>
            <a:ext cx="7560840" cy="981075"/>
          </a:xfrm>
          <a:prstGeom prst="rect">
            <a:avLst/>
          </a:prstGeom>
        </p:spPr>
        <p:txBody>
          <a:bodyPr anchor="ctr"/>
          <a:lstStyle>
            <a:lvl1pPr>
              <a:defRPr sz="2800">
                <a:solidFill>
                  <a:srgbClr val="58A618"/>
                </a:solidFill>
                <a:latin typeface=""/>
                <a:cs typeface="Trebuchet MS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8522983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5576" y="2132856"/>
            <a:ext cx="3888432" cy="3456384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rgbClr val="58A618"/>
              </a:buClr>
              <a:buFont typeface="Wingdings" charset="2"/>
              <a:buChar char="§"/>
              <a:defRPr sz="1800">
                <a:solidFill>
                  <a:schemeClr val="accent4">
                    <a:lumMod val="90000"/>
                    <a:lumOff val="10000"/>
                  </a:schemeClr>
                </a:solidFill>
                <a:latin typeface=""/>
                <a:cs typeface="Trebuchet MS"/>
              </a:defRPr>
            </a:lvl1pPr>
            <a:lvl2pPr marL="742950" indent="-285750">
              <a:buClr>
                <a:srgbClr val="703D29"/>
              </a:buClr>
              <a:buFont typeface="Wingdings" charset="2"/>
              <a:buChar char="§"/>
              <a:defRPr sz="1600">
                <a:solidFill>
                  <a:schemeClr val="accent4">
                    <a:lumMod val="90000"/>
                    <a:lumOff val="10000"/>
                  </a:schemeClr>
                </a:solidFill>
                <a:latin typeface=""/>
                <a:cs typeface="Trebuchet MS"/>
              </a:defRPr>
            </a:lvl2pPr>
            <a:lvl3pPr marL="1143000" indent="-228600">
              <a:buClr>
                <a:srgbClr val="E4D700"/>
              </a:buClr>
              <a:buFont typeface="Wingdings" charset="2"/>
              <a:buChar char="§"/>
              <a:defRPr sz="1600">
                <a:solidFill>
                  <a:schemeClr val="accent4">
                    <a:lumMod val="90000"/>
                    <a:lumOff val="10000"/>
                  </a:schemeClr>
                </a:solidFill>
                <a:latin typeface=""/>
                <a:cs typeface="Trebuchet MS"/>
              </a:defRPr>
            </a:lvl3pPr>
            <a:lvl4pPr marL="1600200" indent="-228600">
              <a:buClr>
                <a:schemeClr val="accent5"/>
              </a:buClr>
              <a:buFont typeface="Wingdings" charset="2"/>
              <a:buChar char="§"/>
              <a:defRPr sz="1800">
                <a:solidFill>
                  <a:schemeClr val="tx1"/>
                </a:solidFill>
                <a:latin typeface="Trebuchet MS"/>
                <a:cs typeface="Trebuchet MS"/>
              </a:defRPr>
            </a:lvl4pPr>
            <a:lvl5pPr marL="2057400" indent="-228600">
              <a:buClr>
                <a:schemeClr val="accent5"/>
              </a:buClr>
              <a:buFont typeface="Wingdings" charset="2"/>
              <a:buChar char="§"/>
              <a:defRPr sz="1800">
                <a:solidFill>
                  <a:schemeClr val="tx1"/>
                </a:solidFill>
                <a:latin typeface="Trebuchet MS"/>
                <a:cs typeface="Trebuchet M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dirty="0" smtClean="0"/>
              <a:t>Click to edit Master text styles</a:t>
            </a:r>
          </a:p>
          <a:p>
            <a:pPr lvl="1"/>
            <a:r>
              <a:rPr lang="en-AU" dirty="0" smtClean="0"/>
              <a:t>Second level</a:t>
            </a:r>
          </a:p>
          <a:p>
            <a:pPr lvl="2"/>
            <a:r>
              <a:rPr lang="en-AU" dirty="0" smtClean="0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6016" y="2132856"/>
            <a:ext cx="3889127" cy="3456384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rgbClr val="58A618"/>
              </a:buClr>
              <a:buFont typeface="Wingdings" charset="2"/>
              <a:buChar char="§"/>
              <a:defRPr sz="1800">
                <a:latin typeface=""/>
                <a:cs typeface="Trebuchet MS"/>
              </a:defRPr>
            </a:lvl1pPr>
            <a:lvl2pPr marL="742950" indent="-285750">
              <a:buClr>
                <a:srgbClr val="703D29"/>
              </a:buClr>
              <a:buFont typeface="Wingdings" charset="2"/>
              <a:buChar char="§"/>
              <a:defRPr sz="1600">
                <a:latin typeface=""/>
                <a:cs typeface="Trebuchet MS"/>
              </a:defRPr>
            </a:lvl2pPr>
            <a:lvl3pPr marL="1143000" indent="-228600">
              <a:buClr>
                <a:srgbClr val="E4D700"/>
              </a:buClr>
              <a:buFont typeface="Wingdings" charset="2"/>
              <a:buChar char="§"/>
              <a:defRPr sz="1600">
                <a:latin typeface=""/>
                <a:cs typeface="Trebuchet MS"/>
              </a:defRPr>
            </a:lvl3pPr>
            <a:lvl4pPr marL="1600200" indent="-228600">
              <a:buClr>
                <a:schemeClr val="accent5"/>
              </a:buClr>
              <a:buFont typeface="Wingdings" charset="2"/>
              <a:buChar char="§"/>
              <a:defRPr sz="1800">
                <a:latin typeface="Trebuchet MS"/>
                <a:cs typeface="Trebuchet MS"/>
              </a:defRPr>
            </a:lvl4pPr>
            <a:lvl5pPr marL="2057400" indent="-228600">
              <a:buClr>
                <a:schemeClr val="accent5"/>
              </a:buClr>
              <a:buFont typeface="Wingdings" charset="2"/>
              <a:buChar char="§"/>
              <a:defRPr sz="1800">
                <a:latin typeface="Trebuchet MS"/>
                <a:cs typeface="Trebuchet M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dirty="0" smtClean="0"/>
              <a:t>Click to edit Master text styles</a:t>
            </a:r>
          </a:p>
          <a:p>
            <a:pPr lvl="1"/>
            <a:r>
              <a:rPr lang="en-AU" dirty="0" smtClean="0"/>
              <a:t>Second level</a:t>
            </a:r>
          </a:p>
          <a:p>
            <a:pPr lvl="2"/>
            <a:r>
              <a:rPr lang="en-AU" dirty="0" smtClean="0"/>
              <a:t>Third level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idx="10"/>
          </p:nvPr>
        </p:nvSpPr>
        <p:spPr>
          <a:xfrm>
            <a:off x="755576" y="1349078"/>
            <a:ext cx="3888432" cy="6397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>
                <a:solidFill>
                  <a:schemeClr val="accent4">
                    <a:lumMod val="90000"/>
                    <a:lumOff val="10000"/>
                  </a:schemeClr>
                </a:solidFill>
                <a:latin typeface=""/>
                <a:cs typeface="Trebuchet M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6017" y="1349078"/>
            <a:ext cx="3888432" cy="6397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>
                <a:solidFill>
                  <a:schemeClr val="accent4">
                    <a:lumMod val="90000"/>
                    <a:lumOff val="10000"/>
                  </a:schemeClr>
                </a:solidFill>
                <a:latin typeface="Arial"/>
                <a:cs typeface="Trebuchet M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755576" y="0"/>
            <a:ext cx="7560840" cy="981075"/>
          </a:xfrm>
          <a:prstGeom prst="rect">
            <a:avLst/>
          </a:prstGeom>
        </p:spPr>
        <p:txBody>
          <a:bodyPr anchor="ctr"/>
          <a:lstStyle>
            <a:lvl1pPr>
              <a:defRPr sz="1800">
                <a:solidFill>
                  <a:srgbClr val="58A618"/>
                </a:solidFill>
                <a:latin typeface=""/>
                <a:cs typeface="Trebuchet MS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912740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/>
          <p:nvPr/>
        </p:nvSpPr>
        <p:spPr>
          <a:xfrm>
            <a:off x="455414" y="1384102"/>
            <a:ext cx="8233172" cy="89"/>
          </a:xfrm>
          <a:prstGeom prst="line">
            <a:avLst/>
          </a:prstGeom>
          <a:ln w="12700">
            <a:solidFill>
              <a:srgbClr val="9A9A9A"/>
            </a:solidFill>
            <a:miter lim="400000"/>
          </a:ln>
        </p:spPr>
        <p:txBody>
          <a:bodyPr lIns="0" tIns="0" rIns="0" bIns="0" anchor="ctr"/>
          <a:lstStyle/>
          <a:p>
            <a:pPr defTabSz="321457"/>
            <a:endParaRPr sz="800" kern="0">
              <a:solidFill>
                <a:sysClr val="windowText" lastClr="000000"/>
              </a:solidFill>
              <a:latin typeface="Helvetica"/>
              <a:cs typeface="Helvetica"/>
              <a:sym typeface="Helvetica"/>
            </a:endParaRPr>
          </a:p>
        </p:txBody>
      </p:sp>
      <p:pic>
        <p:nvPicPr>
          <p:cNvPr id="14" name="RDA_Logotype_RGB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041158" y="294155"/>
            <a:ext cx="1687698" cy="1011009"/>
          </a:xfrm>
          <a:prstGeom prst="rect">
            <a:avLst/>
          </a:prstGeom>
          <a:ln w="12700">
            <a:miter lim="400000"/>
          </a:ln>
        </p:spPr>
      </p:pic>
      <p:sp>
        <p:nvSpPr>
          <p:cNvPr id="15" name="Shape 15"/>
          <p:cNvSpPr>
            <a:spLocks noGrp="1"/>
          </p:cNvSpPr>
          <p:nvPr>
            <p:ph type="title"/>
          </p:nvPr>
        </p:nvSpPr>
        <p:spPr>
          <a:xfrm>
            <a:off x="401836" y="232172"/>
            <a:ext cx="7090172" cy="982266"/>
          </a:xfrm>
          <a:prstGeom prst="rect">
            <a:avLst/>
          </a:prstGeom>
          <a:ln>
            <a:miter lim="400000"/>
          </a:ln>
        </p:spPr>
        <p:txBody>
          <a:bodyPr lIns="0" tIns="0" rIns="0" bIns="0" anchor="b"/>
          <a:lstStyle>
            <a:lvl1pPr defTabSz="410751">
              <a:defRPr sz="300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Light"/>
              </a:defRPr>
            </a:lvl1pPr>
          </a:lstStyle>
          <a:p>
            <a:pPr lvl="0">
              <a:defRPr sz="1800"/>
            </a:pPr>
            <a:r>
              <a:rPr sz="3000"/>
              <a:t>Title Text</a:t>
            </a:r>
          </a:p>
        </p:txBody>
      </p:sp>
      <p:sp>
        <p:nvSpPr>
          <p:cNvPr id="16" name="Shape 16"/>
          <p:cNvSpPr>
            <a:spLocks noGrp="1"/>
          </p:cNvSpPr>
          <p:nvPr>
            <p:ph type="body" idx="1"/>
          </p:nvPr>
        </p:nvSpPr>
        <p:spPr>
          <a:xfrm>
            <a:off x="401836" y="1634133"/>
            <a:ext cx="8340328" cy="4616648"/>
          </a:xfrm>
          <a:prstGeom prst="rect">
            <a:avLst/>
          </a:prstGeom>
          <a:ln>
            <a:miter lim="400000"/>
          </a:ln>
        </p:spPr>
        <p:txBody>
          <a:bodyPr lIns="0" tIns="0" rIns="0" bIns="0"/>
          <a:lstStyle>
            <a:lvl1pPr marL="187517" indent="-187517" defTabSz="410751">
              <a:spcBef>
                <a:spcPts val="1687"/>
              </a:spcBef>
              <a:buClrTx/>
              <a:buFontTx/>
              <a:buChar char="•"/>
              <a:defRPr sz="1800" i="1">
                <a:solidFill>
                  <a:srgbClr val="747474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1pPr>
            <a:lvl2pPr marL="500045" indent="-187517" defTabSz="410751">
              <a:spcBef>
                <a:spcPts val="1687"/>
              </a:spcBef>
              <a:buClrTx/>
              <a:buFontTx/>
              <a:buChar char="•"/>
              <a:defRPr sz="1800" i="1">
                <a:solidFill>
                  <a:srgbClr val="747474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2pPr>
            <a:lvl3pPr marL="812573" indent="-187517" defTabSz="410751">
              <a:spcBef>
                <a:spcPts val="1687"/>
              </a:spcBef>
              <a:buClrTx/>
              <a:buFontTx/>
              <a:buChar char="•"/>
              <a:defRPr sz="1800" i="1">
                <a:solidFill>
                  <a:srgbClr val="747474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3pPr>
            <a:lvl4pPr marL="1125101" indent="-187517" defTabSz="410751">
              <a:spcBef>
                <a:spcPts val="1687"/>
              </a:spcBef>
              <a:buClrTx/>
              <a:buFontTx/>
              <a:buChar char="•"/>
              <a:defRPr sz="1800" i="1">
                <a:solidFill>
                  <a:srgbClr val="747474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4pPr>
            <a:lvl5pPr marL="1437629" indent="-187517" defTabSz="410751">
              <a:spcBef>
                <a:spcPts val="1687"/>
              </a:spcBef>
              <a:buClrTx/>
              <a:buFontTx/>
              <a:buChar char="•"/>
              <a:defRPr sz="1800" i="1">
                <a:solidFill>
                  <a:srgbClr val="747474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5pPr>
          </a:lstStyle>
          <a:p>
            <a:pPr lvl="0">
              <a:defRPr sz="1800" i="0">
                <a:solidFill>
                  <a:srgbClr val="000000"/>
                </a:solidFill>
              </a:defRPr>
            </a:pPr>
            <a:r>
              <a:rPr sz="1800" i="1">
                <a:solidFill>
                  <a:srgbClr val="747474"/>
                </a:solidFill>
              </a:rPr>
              <a:t>Body Level One</a:t>
            </a:r>
          </a:p>
          <a:p>
            <a:pPr lvl="1">
              <a:defRPr sz="1800" i="0">
                <a:solidFill>
                  <a:srgbClr val="000000"/>
                </a:solidFill>
              </a:defRPr>
            </a:pPr>
            <a:r>
              <a:rPr sz="1800" i="1">
                <a:solidFill>
                  <a:srgbClr val="747474"/>
                </a:solidFill>
              </a:rPr>
              <a:t>Body Level Two</a:t>
            </a:r>
          </a:p>
          <a:p>
            <a:pPr lvl="2">
              <a:defRPr sz="1800" i="0">
                <a:solidFill>
                  <a:srgbClr val="000000"/>
                </a:solidFill>
              </a:defRPr>
            </a:pPr>
            <a:r>
              <a:rPr sz="1800" i="1">
                <a:solidFill>
                  <a:srgbClr val="747474"/>
                </a:solidFill>
              </a:rPr>
              <a:t>Body Level Three</a:t>
            </a:r>
          </a:p>
          <a:p>
            <a:pPr lvl="3">
              <a:defRPr sz="1800" i="0">
                <a:solidFill>
                  <a:srgbClr val="000000"/>
                </a:solidFill>
              </a:defRPr>
            </a:pPr>
            <a:r>
              <a:rPr sz="1800" i="1">
                <a:solidFill>
                  <a:srgbClr val="747474"/>
                </a:solidFill>
              </a:rPr>
              <a:t>Body Level Four</a:t>
            </a:r>
          </a:p>
          <a:p>
            <a:pPr lvl="4">
              <a:defRPr sz="1800" i="0">
                <a:solidFill>
                  <a:srgbClr val="000000"/>
                </a:solidFill>
              </a:defRPr>
            </a:pPr>
            <a:r>
              <a:rPr sz="1800" i="1">
                <a:solidFill>
                  <a:srgbClr val="747474"/>
                </a:solidFill>
              </a:rPr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315913869"/>
      </p:ext>
    </p:extLst>
  </p:cSld>
  <p:clrMapOvr>
    <a:masterClrMapping/>
  </p:clrMapOvr>
  <p:transition xmlns:p14="http://schemas.microsoft.com/office/powerpoint/2010/main"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/>
          <p:nvPr/>
        </p:nvSpPr>
        <p:spPr>
          <a:xfrm>
            <a:off x="455414" y="1384102"/>
            <a:ext cx="8233172" cy="89"/>
          </a:xfrm>
          <a:prstGeom prst="line">
            <a:avLst/>
          </a:prstGeom>
          <a:ln w="12700">
            <a:solidFill>
              <a:srgbClr val="9A9A9A"/>
            </a:solidFill>
            <a:miter lim="400000"/>
          </a:ln>
        </p:spPr>
        <p:txBody>
          <a:bodyPr lIns="0" tIns="0" rIns="0" bIns="0" anchor="ctr"/>
          <a:lstStyle/>
          <a:p>
            <a:pPr defTabSz="321457"/>
            <a:endParaRPr sz="800" kern="0">
              <a:solidFill>
                <a:sysClr val="windowText" lastClr="000000"/>
              </a:solidFill>
              <a:latin typeface="Helvetica"/>
              <a:cs typeface="Helvetica"/>
              <a:sym typeface="Helvetica"/>
            </a:endParaRPr>
          </a:p>
        </p:txBody>
      </p:sp>
      <p:pic>
        <p:nvPicPr>
          <p:cNvPr id="19" name="RDA_Logotype_RGB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041158" y="294155"/>
            <a:ext cx="1687698" cy="1011009"/>
          </a:xfrm>
          <a:prstGeom prst="rect">
            <a:avLst/>
          </a:prstGeom>
          <a:ln w="12700">
            <a:miter lim="400000"/>
          </a:ln>
        </p:spPr>
      </p:pic>
      <p:sp>
        <p:nvSpPr>
          <p:cNvPr id="20" name="Shape 20"/>
          <p:cNvSpPr>
            <a:spLocks noGrp="1"/>
          </p:cNvSpPr>
          <p:nvPr>
            <p:ph type="title"/>
          </p:nvPr>
        </p:nvSpPr>
        <p:spPr>
          <a:xfrm>
            <a:off x="401836" y="232172"/>
            <a:ext cx="7090172" cy="982266"/>
          </a:xfrm>
          <a:prstGeom prst="rect">
            <a:avLst/>
          </a:prstGeom>
          <a:ln>
            <a:miter lim="400000"/>
          </a:ln>
        </p:spPr>
        <p:txBody>
          <a:bodyPr lIns="0" tIns="0" rIns="0" bIns="0" anchor="b"/>
          <a:lstStyle>
            <a:lvl1pPr defTabSz="410751">
              <a:defRPr sz="300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Light"/>
              </a:defRPr>
            </a:lvl1pPr>
          </a:lstStyle>
          <a:p>
            <a:pPr lvl="0">
              <a:defRPr sz="1800"/>
            </a:pPr>
            <a:r>
              <a:rPr sz="3000"/>
              <a:t>Title Text</a:t>
            </a:r>
          </a:p>
        </p:txBody>
      </p:sp>
    </p:spTree>
    <p:extLst>
      <p:ext uri="{BB962C8B-B14F-4D97-AF65-F5344CB8AC3E}">
        <p14:creationId xmlns:p14="http://schemas.microsoft.com/office/powerpoint/2010/main" val="4103401534"/>
      </p:ext>
    </p:extLst>
  </p:cSld>
  <p:clrMapOvr>
    <a:masterClrMapping/>
  </p:clrMapOvr>
  <p:transition xmlns:p14="http://schemas.microsoft.com/office/powerpoint/2010/main"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>
            <a:spLocks noGrp="1"/>
          </p:cNvSpPr>
          <p:nvPr>
            <p:ph type="title"/>
          </p:nvPr>
        </p:nvSpPr>
        <p:spPr>
          <a:xfrm>
            <a:off x="401836" y="2607469"/>
            <a:ext cx="8340328" cy="1643063"/>
          </a:xfrm>
          <a:prstGeom prst="rect">
            <a:avLst/>
          </a:prstGeom>
          <a:ln>
            <a:miter lim="400000"/>
          </a:ln>
        </p:spPr>
        <p:txBody>
          <a:bodyPr lIns="0" tIns="0" rIns="0" bIns="0"/>
          <a:lstStyle>
            <a:lvl1pPr defTabSz="410751">
              <a:defRPr sz="300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Light"/>
              </a:defRPr>
            </a:lvl1pPr>
          </a:lstStyle>
          <a:p>
            <a:pPr lvl="0">
              <a:defRPr sz="1800"/>
            </a:pPr>
            <a:r>
              <a:rPr sz="3000"/>
              <a:t>Title Text</a:t>
            </a:r>
          </a:p>
        </p:txBody>
      </p:sp>
    </p:spTree>
    <p:extLst>
      <p:ext uri="{BB962C8B-B14F-4D97-AF65-F5344CB8AC3E}">
        <p14:creationId xmlns:p14="http://schemas.microsoft.com/office/powerpoint/2010/main" val="1797528676"/>
      </p:ext>
    </p:extLst>
  </p:cSld>
  <p:clrMapOvr>
    <a:masterClrMapping/>
  </p:clrMapOvr>
  <p:transition xmlns:p14="http://schemas.microsoft.com/office/powerpoint/2010/main"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/>
          <p:nvPr/>
        </p:nvSpPr>
        <p:spPr>
          <a:xfrm>
            <a:off x="5304235" y="5607843"/>
            <a:ext cx="1" cy="1000216"/>
          </a:xfrm>
          <a:prstGeom prst="line">
            <a:avLst/>
          </a:prstGeom>
          <a:ln w="12700">
            <a:solidFill>
              <a:srgbClr val="9A9A9A"/>
            </a:solidFill>
            <a:miter lim="400000"/>
          </a:ln>
        </p:spPr>
        <p:txBody>
          <a:bodyPr lIns="0" tIns="0" rIns="0" bIns="0" anchor="ctr"/>
          <a:lstStyle/>
          <a:p>
            <a:pPr defTabSz="321457"/>
            <a:endParaRPr sz="800" kern="0">
              <a:solidFill>
                <a:sysClr val="windowText" lastClr="000000"/>
              </a:solidFill>
              <a:latin typeface="Helvetica"/>
              <a:cs typeface="Helvetica"/>
              <a:sym typeface="Helvetica"/>
            </a:endParaRPr>
          </a:p>
        </p:txBody>
      </p:sp>
      <p:sp>
        <p:nvSpPr>
          <p:cNvPr id="25" name="Shape 25"/>
          <p:cNvSpPr>
            <a:spLocks noGrp="1"/>
          </p:cNvSpPr>
          <p:nvPr>
            <p:ph type="title"/>
          </p:nvPr>
        </p:nvSpPr>
        <p:spPr>
          <a:xfrm>
            <a:off x="991195" y="5473899"/>
            <a:ext cx="4071938" cy="1196578"/>
          </a:xfrm>
          <a:prstGeom prst="rect">
            <a:avLst/>
          </a:prstGeom>
          <a:ln>
            <a:miter lim="400000"/>
          </a:ln>
        </p:spPr>
        <p:txBody>
          <a:bodyPr lIns="0" tIns="0" rIns="0" bIns="0"/>
          <a:lstStyle>
            <a:lvl1pPr algn="r" defTabSz="410751">
              <a:defRPr sz="300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Light"/>
              </a:defRPr>
            </a:lvl1pPr>
          </a:lstStyle>
          <a:p>
            <a:pPr lvl="0">
              <a:defRPr sz="1800"/>
            </a:pPr>
            <a:r>
              <a:rPr sz="3000"/>
              <a:t>Title Text</a:t>
            </a:r>
          </a:p>
        </p:txBody>
      </p:sp>
      <p:sp>
        <p:nvSpPr>
          <p:cNvPr id="26" name="Shape 26"/>
          <p:cNvSpPr>
            <a:spLocks noGrp="1"/>
          </p:cNvSpPr>
          <p:nvPr>
            <p:ph type="body" idx="1"/>
          </p:nvPr>
        </p:nvSpPr>
        <p:spPr>
          <a:xfrm>
            <a:off x="5518547" y="5956101"/>
            <a:ext cx="3482578" cy="357188"/>
          </a:xfrm>
          <a:prstGeom prst="rect">
            <a:avLst/>
          </a:prstGeom>
          <a:ln>
            <a:miter lim="400000"/>
          </a:ln>
        </p:spPr>
        <p:txBody>
          <a:bodyPr lIns="0" tIns="0" rIns="0" bIns="0"/>
          <a:lstStyle>
            <a:lvl1pPr marL="0" indent="0" defTabSz="410751">
              <a:spcBef>
                <a:spcPts val="0"/>
              </a:spcBef>
              <a:buClrTx/>
              <a:buSzTx/>
              <a:buFontTx/>
              <a:buNone/>
              <a:defRPr sz="1800">
                <a:solidFill>
                  <a:srgbClr val="A9A9A9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1pPr>
            <a:lvl2pPr marL="0" indent="0" defTabSz="410751">
              <a:spcBef>
                <a:spcPts val="0"/>
              </a:spcBef>
              <a:buClrTx/>
              <a:buSzTx/>
              <a:buFontTx/>
              <a:buNone/>
              <a:defRPr sz="1800">
                <a:solidFill>
                  <a:srgbClr val="A9A9A9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2pPr>
            <a:lvl3pPr marL="0" indent="0" defTabSz="410751">
              <a:spcBef>
                <a:spcPts val="0"/>
              </a:spcBef>
              <a:buClrTx/>
              <a:buSzTx/>
              <a:buFontTx/>
              <a:buNone/>
              <a:defRPr sz="1800">
                <a:solidFill>
                  <a:srgbClr val="A9A9A9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3pPr>
            <a:lvl4pPr marL="0" indent="0" defTabSz="410751">
              <a:spcBef>
                <a:spcPts val="0"/>
              </a:spcBef>
              <a:buClrTx/>
              <a:buSzTx/>
              <a:buFontTx/>
              <a:buNone/>
              <a:defRPr sz="1800">
                <a:solidFill>
                  <a:srgbClr val="A9A9A9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4pPr>
            <a:lvl5pPr marL="0" indent="0" defTabSz="410751">
              <a:spcBef>
                <a:spcPts val="0"/>
              </a:spcBef>
              <a:buClrTx/>
              <a:buSzTx/>
              <a:buFontTx/>
              <a:buNone/>
              <a:defRPr sz="1800">
                <a:solidFill>
                  <a:srgbClr val="A9A9A9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800">
                <a:solidFill>
                  <a:srgbClr val="A9A9A9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1800">
                <a:solidFill>
                  <a:srgbClr val="A9A9A9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1800">
                <a:solidFill>
                  <a:srgbClr val="A9A9A9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1800">
                <a:solidFill>
                  <a:srgbClr val="A9A9A9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1800">
                <a:solidFill>
                  <a:srgbClr val="A9A9A9"/>
                </a:solidFill>
              </a:rPr>
              <a:t>Body Level Five</a:t>
            </a:r>
          </a:p>
        </p:txBody>
      </p:sp>
      <p:pic>
        <p:nvPicPr>
          <p:cNvPr id="27" name="RDA_Logotype_RGB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8060" y="6235100"/>
            <a:ext cx="1371308" cy="63014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709289096"/>
      </p:ext>
    </p:extLst>
  </p:cSld>
  <p:clrMapOvr>
    <a:masterClrMapping/>
  </p:clrMapOvr>
  <p:transition xmlns:p14="http://schemas.microsoft.com/office/powerpoint/2010/main"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33C55-FAAC-49D2-AAD2-54695105575A}" type="datetimeFigureOut">
              <a:rPr lang="en-US" smtClean="0"/>
              <a:t>5/14/15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0B94E-412F-41AD-B372-0E8E053583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96145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/>
          <p:nvPr/>
        </p:nvSpPr>
        <p:spPr>
          <a:xfrm>
            <a:off x="455414" y="3339704"/>
            <a:ext cx="3432742" cy="89"/>
          </a:xfrm>
          <a:prstGeom prst="line">
            <a:avLst/>
          </a:prstGeom>
          <a:ln w="12700">
            <a:solidFill>
              <a:srgbClr val="9A9A9A"/>
            </a:solidFill>
            <a:miter lim="400000"/>
          </a:ln>
        </p:spPr>
        <p:txBody>
          <a:bodyPr lIns="0" tIns="0" rIns="0" bIns="0" anchor="ctr"/>
          <a:lstStyle/>
          <a:p>
            <a:pPr defTabSz="321457"/>
            <a:endParaRPr sz="800" kern="0">
              <a:solidFill>
                <a:sysClr val="windowText" lastClr="000000"/>
              </a:solidFill>
              <a:latin typeface="Helvetica"/>
              <a:cs typeface="Helvetica"/>
              <a:sym typeface="Helvetica"/>
            </a:endParaRPr>
          </a:p>
        </p:txBody>
      </p:sp>
      <p:sp>
        <p:nvSpPr>
          <p:cNvPr id="30" name="Shape 30"/>
          <p:cNvSpPr>
            <a:spLocks noGrp="1"/>
          </p:cNvSpPr>
          <p:nvPr>
            <p:ph type="title"/>
          </p:nvPr>
        </p:nvSpPr>
        <p:spPr>
          <a:xfrm>
            <a:off x="401836" y="928687"/>
            <a:ext cx="3571875" cy="2232422"/>
          </a:xfrm>
          <a:prstGeom prst="rect">
            <a:avLst/>
          </a:prstGeom>
          <a:ln>
            <a:miter lim="400000"/>
          </a:ln>
        </p:spPr>
        <p:txBody>
          <a:bodyPr lIns="0" tIns="0" rIns="0" bIns="0" anchor="b"/>
          <a:lstStyle>
            <a:lvl1pPr defTabSz="410751">
              <a:defRPr sz="300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Light"/>
              </a:defRPr>
            </a:lvl1pPr>
          </a:lstStyle>
          <a:p>
            <a:pPr lvl="0">
              <a:defRPr sz="1800"/>
            </a:pPr>
            <a:r>
              <a:rPr sz="3000"/>
              <a:t>Title Text</a:t>
            </a:r>
          </a:p>
        </p:txBody>
      </p:sp>
      <p:sp>
        <p:nvSpPr>
          <p:cNvPr id="31" name="Shape 31"/>
          <p:cNvSpPr>
            <a:spLocks noGrp="1"/>
          </p:cNvSpPr>
          <p:nvPr>
            <p:ph type="body" idx="1"/>
          </p:nvPr>
        </p:nvSpPr>
        <p:spPr>
          <a:xfrm>
            <a:off x="401836" y="3527227"/>
            <a:ext cx="3571875" cy="2232422"/>
          </a:xfrm>
          <a:prstGeom prst="rect">
            <a:avLst/>
          </a:prstGeom>
          <a:ln>
            <a:miter lim="400000"/>
          </a:ln>
        </p:spPr>
        <p:txBody>
          <a:bodyPr lIns="0" tIns="0" rIns="0" bIns="0"/>
          <a:lstStyle>
            <a:lvl1pPr marL="0" indent="0" defTabSz="410751">
              <a:spcBef>
                <a:spcPts val="0"/>
              </a:spcBef>
              <a:buClrTx/>
              <a:buSzTx/>
              <a:buFontTx/>
              <a:buNone/>
              <a:defRPr sz="1800">
                <a:solidFill>
                  <a:srgbClr val="747474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1pPr>
            <a:lvl2pPr marL="0" indent="0" defTabSz="410751">
              <a:spcBef>
                <a:spcPts val="0"/>
              </a:spcBef>
              <a:buClrTx/>
              <a:buSzTx/>
              <a:buFontTx/>
              <a:buNone/>
              <a:defRPr sz="1800">
                <a:solidFill>
                  <a:srgbClr val="747474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2pPr>
            <a:lvl3pPr marL="0" indent="0" defTabSz="410751">
              <a:spcBef>
                <a:spcPts val="0"/>
              </a:spcBef>
              <a:buClrTx/>
              <a:buSzTx/>
              <a:buFontTx/>
              <a:buNone/>
              <a:defRPr sz="1800">
                <a:solidFill>
                  <a:srgbClr val="747474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3pPr>
            <a:lvl4pPr marL="0" indent="0" defTabSz="410751">
              <a:spcBef>
                <a:spcPts val="0"/>
              </a:spcBef>
              <a:buClrTx/>
              <a:buSzTx/>
              <a:buFontTx/>
              <a:buNone/>
              <a:defRPr sz="1800">
                <a:solidFill>
                  <a:srgbClr val="747474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4pPr>
            <a:lvl5pPr marL="0" indent="0" defTabSz="410751">
              <a:spcBef>
                <a:spcPts val="0"/>
              </a:spcBef>
              <a:buClrTx/>
              <a:buSzTx/>
              <a:buFontTx/>
              <a:buNone/>
              <a:defRPr sz="1800">
                <a:solidFill>
                  <a:srgbClr val="747474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800">
                <a:solidFill>
                  <a:srgbClr val="747474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1800">
                <a:solidFill>
                  <a:srgbClr val="747474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1800">
                <a:solidFill>
                  <a:srgbClr val="747474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1800">
                <a:solidFill>
                  <a:srgbClr val="747474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1800">
                <a:solidFill>
                  <a:srgbClr val="747474"/>
                </a:solidFill>
              </a:rPr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2531623955"/>
      </p:ext>
    </p:extLst>
  </p:cSld>
  <p:clrMapOvr>
    <a:masterClrMapping/>
  </p:clrMapOvr>
  <p:transition xmlns:p14="http://schemas.microsoft.com/office/powerpoint/2010/main"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/>
          <p:nvPr/>
        </p:nvSpPr>
        <p:spPr>
          <a:xfrm>
            <a:off x="455414" y="1384102"/>
            <a:ext cx="3429047" cy="89"/>
          </a:xfrm>
          <a:prstGeom prst="line">
            <a:avLst/>
          </a:prstGeom>
          <a:ln w="12700">
            <a:solidFill>
              <a:srgbClr val="9A9A9A"/>
            </a:solidFill>
            <a:miter lim="400000"/>
          </a:ln>
        </p:spPr>
        <p:txBody>
          <a:bodyPr lIns="0" tIns="0" rIns="0" bIns="0" anchor="ctr"/>
          <a:lstStyle/>
          <a:p>
            <a:pPr defTabSz="321457"/>
            <a:endParaRPr sz="800" kern="0">
              <a:solidFill>
                <a:sysClr val="windowText" lastClr="000000"/>
              </a:solidFill>
              <a:latin typeface="Helvetica"/>
              <a:cs typeface="Helvetica"/>
              <a:sym typeface="Helvetica"/>
            </a:endParaRPr>
          </a:p>
        </p:txBody>
      </p:sp>
      <p:sp>
        <p:nvSpPr>
          <p:cNvPr id="34" name="Shape 34"/>
          <p:cNvSpPr>
            <a:spLocks noGrp="1"/>
          </p:cNvSpPr>
          <p:nvPr>
            <p:ph type="title"/>
          </p:nvPr>
        </p:nvSpPr>
        <p:spPr>
          <a:xfrm>
            <a:off x="401836" y="232172"/>
            <a:ext cx="3571875" cy="982266"/>
          </a:xfrm>
          <a:prstGeom prst="rect">
            <a:avLst/>
          </a:prstGeom>
          <a:ln>
            <a:miter lim="400000"/>
          </a:ln>
        </p:spPr>
        <p:txBody>
          <a:bodyPr lIns="0" tIns="0" rIns="0" bIns="0" anchor="b"/>
          <a:lstStyle>
            <a:lvl1pPr defTabSz="410751">
              <a:defRPr sz="300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Light"/>
              </a:defRPr>
            </a:lvl1pPr>
          </a:lstStyle>
          <a:p>
            <a:pPr lvl="0">
              <a:defRPr sz="1800"/>
            </a:pPr>
            <a:r>
              <a:rPr sz="3000"/>
              <a:t>Title Text</a:t>
            </a:r>
          </a:p>
        </p:txBody>
      </p:sp>
      <p:sp>
        <p:nvSpPr>
          <p:cNvPr id="35" name="Shape 35"/>
          <p:cNvSpPr>
            <a:spLocks noGrp="1"/>
          </p:cNvSpPr>
          <p:nvPr>
            <p:ph type="body" idx="1"/>
          </p:nvPr>
        </p:nvSpPr>
        <p:spPr>
          <a:xfrm>
            <a:off x="401836" y="1634133"/>
            <a:ext cx="3571875" cy="4616648"/>
          </a:xfrm>
          <a:prstGeom prst="rect">
            <a:avLst/>
          </a:prstGeom>
          <a:ln>
            <a:miter lim="400000"/>
          </a:ln>
        </p:spPr>
        <p:txBody>
          <a:bodyPr lIns="0" tIns="0" rIns="0" bIns="0"/>
          <a:lstStyle>
            <a:lvl1pPr marL="187517" indent="-187517" defTabSz="410751">
              <a:spcBef>
                <a:spcPts val="3375"/>
              </a:spcBef>
              <a:buClrTx/>
              <a:buFontTx/>
              <a:buChar char="•"/>
              <a:defRPr sz="1800">
                <a:solidFill>
                  <a:srgbClr val="747474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1pPr>
            <a:lvl2pPr marL="500045" indent="-187517" defTabSz="410751">
              <a:spcBef>
                <a:spcPts val="3375"/>
              </a:spcBef>
              <a:buClrTx/>
              <a:buFontTx/>
              <a:buChar char="•"/>
              <a:defRPr sz="1800">
                <a:solidFill>
                  <a:srgbClr val="747474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2pPr>
            <a:lvl3pPr marL="812573" indent="-187517" defTabSz="410751">
              <a:spcBef>
                <a:spcPts val="3375"/>
              </a:spcBef>
              <a:buClrTx/>
              <a:buFontTx/>
              <a:buChar char="•"/>
              <a:defRPr sz="1800">
                <a:solidFill>
                  <a:srgbClr val="747474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3pPr>
            <a:lvl4pPr marL="1125101" indent="-187517" defTabSz="410751">
              <a:spcBef>
                <a:spcPts val="3375"/>
              </a:spcBef>
              <a:buClrTx/>
              <a:buFontTx/>
              <a:buChar char="•"/>
              <a:defRPr sz="1800">
                <a:solidFill>
                  <a:srgbClr val="747474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4pPr>
            <a:lvl5pPr marL="1437629" indent="-187517" defTabSz="410751">
              <a:spcBef>
                <a:spcPts val="3375"/>
              </a:spcBef>
              <a:buClrTx/>
              <a:buFontTx/>
              <a:buChar char="•"/>
              <a:defRPr sz="1800">
                <a:solidFill>
                  <a:srgbClr val="747474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800">
                <a:solidFill>
                  <a:srgbClr val="747474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1800">
                <a:solidFill>
                  <a:srgbClr val="747474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1800">
                <a:solidFill>
                  <a:srgbClr val="747474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1800">
                <a:solidFill>
                  <a:srgbClr val="747474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1800">
                <a:solidFill>
                  <a:srgbClr val="747474"/>
                </a:solidFill>
              </a:rPr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2580178485"/>
      </p:ext>
    </p:extLst>
  </p:cSld>
  <p:clrMapOvr>
    <a:masterClrMapping/>
  </p:clrMapOvr>
  <p:transition xmlns:p14="http://schemas.microsoft.com/office/powerpoint/2010/main"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 - 2 Up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/>
          <p:nvPr/>
        </p:nvSpPr>
        <p:spPr>
          <a:xfrm flipH="1">
            <a:off x="4572000" y="1268016"/>
            <a:ext cx="1" cy="3036094"/>
          </a:xfrm>
          <a:prstGeom prst="line">
            <a:avLst/>
          </a:prstGeom>
          <a:ln w="12700">
            <a:solidFill>
              <a:srgbClr val="ABABAB"/>
            </a:solidFill>
            <a:miter lim="400000"/>
          </a:ln>
        </p:spPr>
        <p:txBody>
          <a:bodyPr lIns="0" tIns="0" rIns="0" bIns="0" anchor="ctr"/>
          <a:lstStyle/>
          <a:p>
            <a:pPr defTabSz="321457"/>
            <a:endParaRPr sz="800" kern="0">
              <a:solidFill>
                <a:sysClr val="windowText" lastClr="000000"/>
              </a:solidFill>
              <a:latin typeface="Helvetica"/>
              <a:cs typeface="Helvetica"/>
              <a:sym typeface="Helvetica"/>
            </a:endParaRPr>
          </a:p>
        </p:txBody>
      </p:sp>
      <p:pic>
        <p:nvPicPr>
          <p:cNvPr id="38" name="RDA_Logotype_RGB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124607" y="6076652"/>
            <a:ext cx="1713951" cy="787673"/>
          </a:xfrm>
          <a:prstGeom prst="rect">
            <a:avLst/>
          </a:prstGeom>
          <a:ln w="12700">
            <a:miter lim="400000"/>
          </a:ln>
        </p:spPr>
      </p:pic>
      <p:sp>
        <p:nvSpPr>
          <p:cNvPr id="39" name="Shape 39"/>
          <p:cNvSpPr>
            <a:spLocks noGrp="1"/>
          </p:cNvSpPr>
          <p:nvPr>
            <p:ph type="body" idx="1"/>
          </p:nvPr>
        </p:nvSpPr>
        <p:spPr>
          <a:xfrm>
            <a:off x="303609" y="6197203"/>
            <a:ext cx="5804297" cy="571500"/>
          </a:xfrm>
          <a:prstGeom prst="rect">
            <a:avLst/>
          </a:prstGeom>
          <a:ln>
            <a:miter lim="400000"/>
          </a:ln>
        </p:spPr>
        <p:txBody>
          <a:bodyPr lIns="0" tIns="0" rIns="0" bIns="0"/>
          <a:lstStyle>
            <a:lvl1pPr marL="0" indent="0" defTabSz="410751">
              <a:spcBef>
                <a:spcPts val="0"/>
              </a:spcBef>
              <a:buClrTx/>
              <a:buSzTx/>
              <a:buFontTx/>
              <a:buNone/>
              <a:defRPr sz="1400">
                <a:solidFill>
                  <a:srgbClr val="868686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1pPr>
            <a:lvl2pPr marL="0" indent="0" defTabSz="410751">
              <a:spcBef>
                <a:spcPts val="0"/>
              </a:spcBef>
              <a:buClrTx/>
              <a:buSzTx/>
              <a:buFontTx/>
              <a:buNone/>
              <a:defRPr sz="1400">
                <a:solidFill>
                  <a:srgbClr val="868686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2pPr>
            <a:lvl3pPr marL="0" indent="0" defTabSz="410751">
              <a:spcBef>
                <a:spcPts val="0"/>
              </a:spcBef>
              <a:buClrTx/>
              <a:buSzTx/>
              <a:buFontTx/>
              <a:buNone/>
              <a:defRPr sz="1400">
                <a:solidFill>
                  <a:srgbClr val="868686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3pPr>
            <a:lvl4pPr marL="0" indent="0" defTabSz="410751">
              <a:spcBef>
                <a:spcPts val="0"/>
              </a:spcBef>
              <a:buClrTx/>
              <a:buSzTx/>
              <a:buFontTx/>
              <a:buNone/>
              <a:defRPr sz="1400">
                <a:solidFill>
                  <a:srgbClr val="868686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4pPr>
            <a:lvl5pPr marL="0" indent="0" defTabSz="410751">
              <a:spcBef>
                <a:spcPts val="0"/>
              </a:spcBef>
              <a:buClrTx/>
              <a:buSzTx/>
              <a:buFontTx/>
              <a:buNone/>
              <a:defRPr sz="1400">
                <a:solidFill>
                  <a:srgbClr val="868686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868686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868686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868686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868686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868686"/>
                </a:solidFill>
              </a:rPr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1692778911"/>
      </p:ext>
    </p:extLst>
  </p:cSld>
  <p:clrMapOvr>
    <a:masterClrMapping/>
  </p:clrMapOvr>
  <p:transition xmlns:p14="http://schemas.microsoft.com/office/powerpoint/2010/main"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 - 2 Up Portrait &amp;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/>
          <p:nvPr/>
        </p:nvSpPr>
        <p:spPr>
          <a:xfrm flipH="1">
            <a:off x="3116460" y="1250156"/>
            <a:ext cx="1" cy="3554016"/>
          </a:xfrm>
          <a:prstGeom prst="line">
            <a:avLst/>
          </a:prstGeom>
          <a:ln w="12700">
            <a:solidFill>
              <a:srgbClr val="ABABAB"/>
            </a:solidFill>
            <a:miter lim="400000"/>
          </a:ln>
        </p:spPr>
        <p:txBody>
          <a:bodyPr lIns="0" tIns="0" rIns="0" bIns="0" anchor="ctr"/>
          <a:lstStyle/>
          <a:p>
            <a:pPr defTabSz="321457"/>
            <a:endParaRPr sz="800" kern="0">
              <a:solidFill>
                <a:sysClr val="windowText" lastClr="000000"/>
              </a:solidFill>
              <a:latin typeface="Helvetica"/>
              <a:cs typeface="Helvetica"/>
              <a:sym typeface="Helvetica"/>
            </a:endParaRPr>
          </a:p>
        </p:txBody>
      </p:sp>
      <p:pic>
        <p:nvPicPr>
          <p:cNvPr id="42" name="RDA_Logotype_RGB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218065" y="6107906"/>
            <a:ext cx="1713951" cy="787673"/>
          </a:xfrm>
          <a:prstGeom prst="rect">
            <a:avLst/>
          </a:prstGeom>
          <a:ln w="12700">
            <a:miter lim="400000"/>
          </a:ln>
        </p:spPr>
      </p:pic>
      <p:sp>
        <p:nvSpPr>
          <p:cNvPr id="43" name="Shape 43"/>
          <p:cNvSpPr>
            <a:spLocks noGrp="1"/>
          </p:cNvSpPr>
          <p:nvPr>
            <p:ph type="body" idx="1"/>
          </p:nvPr>
        </p:nvSpPr>
        <p:spPr>
          <a:xfrm>
            <a:off x="303609" y="6197203"/>
            <a:ext cx="5804297" cy="571500"/>
          </a:xfrm>
          <a:prstGeom prst="rect">
            <a:avLst/>
          </a:prstGeom>
          <a:ln>
            <a:miter lim="400000"/>
          </a:ln>
        </p:spPr>
        <p:txBody>
          <a:bodyPr lIns="0" tIns="0" rIns="0" bIns="0"/>
          <a:lstStyle>
            <a:lvl1pPr marL="0" indent="0" defTabSz="410751">
              <a:spcBef>
                <a:spcPts val="0"/>
              </a:spcBef>
              <a:buClrTx/>
              <a:buSzTx/>
              <a:buFontTx/>
              <a:buNone/>
              <a:defRPr sz="1400">
                <a:solidFill>
                  <a:srgbClr val="868686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1pPr>
            <a:lvl2pPr marL="0" indent="0" defTabSz="410751">
              <a:spcBef>
                <a:spcPts val="0"/>
              </a:spcBef>
              <a:buClrTx/>
              <a:buSzTx/>
              <a:buFontTx/>
              <a:buNone/>
              <a:defRPr sz="1400">
                <a:solidFill>
                  <a:srgbClr val="868686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2pPr>
            <a:lvl3pPr marL="0" indent="0" defTabSz="410751">
              <a:spcBef>
                <a:spcPts val="0"/>
              </a:spcBef>
              <a:buClrTx/>
              <a:buSzTx/>
              <a:buFontTx/>
              <a:buNone/>
              <a:defRPr sz="1400">
                <a:solidFill>
                  <a:srgbClr val="868686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3pPr>
            <a:lvl4pPr marL="0" indent="0" defTabSz="410751">
              <a:spcBef>
                <a:spcPts val="0"/>
              </a:spcBef>
              <a:buClrTx/>
              <a:buSzTx/>
              <a:buFontTx/>
              <a:buNone/>
              <a:defRPr sz="1400">
                <a:solidFill>
                  <a:srgbClr val="868686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4pPr>
            <a:lvl5pPr marL="0" indent="0" defTabSz="410751">
              <a:spcBef>
                <a:spcPts val="0"/>
              </a:spcBef>
              <a:buClrTx/>
              <a:buSzTx/>
              <a:buFontTx/>
              <a:buNone/>
              <a:defRPr sz="1400">
                <a:solidFill>
                  <a:srgbClr val="868686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868686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868686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868686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868686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868686"/>
                </a:solidFill>
              </a:rPr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3750079655"/>
      </p:ext>
    </p:extLst>
  </p:cSld>
  <p:clrMapOvr>
    <a:masterClrMapping/>
  </p:clrMapOvr>
  <p:transition xmlns:p14="http://schemas.microsoft.com/office/powerpoint/2010/main"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 - 2 Up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/>
          <p:nvPr/>
        </p:nvSpPr>
        <p:spPr>
          <a:xfrm flipH="1">
            <a:off x="4563070" y="357188"/>
            <a:ext cx="1" cy="5634655"/>
          </a:xfrm>
          <a:prstGeom prst="line">
            <a:avLst/>
          </a:prstGeom>
          <a:ln w="12700">
            <a:solidFill>
              <a:srgbClr val="ABABAB"/>
            </a:solidFill>
            <a:miter lim="400000"/>
          </a:ln>
        </p:spPr>
        <p:txBody>
          <a:bodyPr lIns="0" tIns="0" rIns="0" bIns="0" anchor="ctr"/>
          <a:lstStyle/>
          <a:p>
            <a:pPr defTabSz="321457"/>
            <a:endParaRPr sz="800" kern="0">
              <a:solidFill>
                <a:sysClr val="windowText" lastClr="000000"/>
              </a:solidFill>
              <a:latin typeface="Helvetica"/>
              <a:cs typeface="Helvetica"/>
              <a:sym typeface="Helvetica"/>
            </a:endParaRPr>
          </a:p>
        </p:txBody>
      </p:sp>
      <p:pic>
        <p:nvPicPr>
          <p:cNvPr id="46" name="RDA_Logotype_RGB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124607" y="6076652"/>
            <a:ext cx="1713951" cy="787673"/>
          </a:xfrm>
          <a:prstGeom prst="rect">
            <a:avLst/>
          </a:prstGeom>
          <a:ln w="12700">
            <a:miter lim="400000"/>
          </a:ln>
        </p:spPr>
      </p:pic>
      <p:sp>
        <p:nvSpPr>
          <p:cNvPr id="47" name="Shape 47"/>
          <p:cNvSpPr>
            <a:spLocks noGrp="1"/>
          </p:cNvSpPr>
          <p:nvPr>
            <p:ph type="body" idx="1"/>
          </p:nvPr>
        </p:nvSpPr>
        <p:spPr>
          <a:xfrm>
            <a:off x="303609" y="6197203"/>
            <a:ext cx="5804297" cy="571500"/>
          </a:xfrm>
          <a:prstGeom prst="rect">
            <a:avLst/>
          </a:prstGeom>
          <a:ln>
            <a:miter lim="400000"/>
          </a:ln>
        </p:spPr>
        <p:txBody>
          <a:bodyPr lIns="0" tIns="0" rIns="0" bIns="0"/>
          <a:lstStyle>
            <a:lvl1pPr marL="0" indent="0" defTabSz="410751">
              <a:spcBef>
                <a:spcPts val="0"/>
              </a:spcBef>
              <a:buClrTx/>
              <a:buSzTx/>
              <a:buFontTx/>
              <a:buNone/>
              <a:defRPr sz="1400">
                <a:solidFill>
                  <a:srgbClr val="868686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1pPr>
            <a:lvl2pPr marL="0" indent="0" defTabSz="410751">
              <a:spcBef>
                <a:spcPts val="0"/>
              </a:spcBef>
              <a:buClrTx/>
              <a:buSzTx/>
              <a:buFontTx/>
              <a:buNone/>
              <a:defRPr sz="1400">
                <a:solidFill>
                  <a:srgbClr val="868686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2pPr>
            <a:lvl3pPr marL="0" indent="0" defTabSz="410751">
              <a:spcBef>
                <a:spcPts val="0"/>
              </a:spcBef>
              <a:buClrTx/>
              <a:buSzTx/>
              <a:buFontTx/>
              <a:buNone/>
              <a:defRPr sz="1400">
                <a:solidFill>
                  <a:srgbClr val="868686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3pPr>
            <a:lvl4pPr marL="0" indent="0" defTabSz="410751">
              <a:spcBef>
                <a:spcPts val="0"/>
              </a:spcBef>
              <a:buClrTx/>
              <a:buSzTx/>
              <a:buFontTx/>
              <a:buNone/>
              <a:defRPr sz="1400">
                <a:solidFill>
                  <a:srgbClr val="868686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4pPr>
            <a:lvl5pPr marL="0" indent="0" defTabSz="410751">
              <a:spcBef>
                <a:spcPts val="0"/>
              </a:spcBef>
              <a:buClrTx/>
              <a:buSzTx/>
              <a:buFontTx/>
              <a:buNone/>
              <a:defRPr sz="1400">
                <a:solidFill>
                  <a:srgbClr val="868686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868686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868686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868686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868686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868686"/>
                </a:solidFill>
              </a:rPr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787419174"/>
      </p:ext>
    </p:extLst>
  </p:cSld>
  <p:clrMapOvr>
    <a:masterClrMapping/>
  </p:clrMapOvr>
  <p:transition xmlns:p14="http://schemas.microsoft.com/office/powerpoint/2010/main"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 - 3 Up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/>
          <p:nvPr/>
        </p:nvSpPr>
        <p:spPr>
          <a:xfrm flipH="1">
            <a:off x="3125389" y="1250134"/>
            <a:ext cx="1" cy="3563002"/>
          </a:xfrm>
          <a:prstGeom prst="line">
            <a:avLst/>
          </a:prstGeom>
          <a:ln w="12700">
            <a:solidFill>
              <a:srgbClr val="ABABAB"/>
            </a:solidFill>
            <a:miter lim="400000"/>
          </a:ln>
        </p:spPr>
        <p:txBody>
          <a:bodyPr lIns="0" tIns="0" rIns="0" bIns="0" anchor="ctr"/>
          <a:lstStyle/>
          <a:p>
            <a:pPr defTabSz="321457"/>
            <a:endParaRPr sz="800" kern="0">
              <a:solidFill>
                <a:sysClr val="windowText" lastClr="000000"/>
              </a:solidFill>
              <a:latin typeface="Helvetica"/>
              <a:cs typeface="Helvetica"/>
              <a:sym typeface="Helvetica"/>
            </a:endParaRPr>
          </a:p>
        </p:txBody>
      </p:sp>
      <p:sp>
        <p:nvSpPr>
          <p:cNvPr id="50" name="Shape 50"/>
          <p:cNvSpPr/>
          <p:nvPr/>
        </p:nvSpPr>
        <p:spPr>
          <a:xfrm flipH="1">
            <a:off x="6009678" y="1250134"/>
            <a:ext cx="1" cy="3563002"/>
          </a:xfrm>
          <a:prstGeom prst="line">
            <a:avLst/>
          </a:prstGeom>
          <a:ln w="12700">
            <a:solidFill>
              <a:srgbClr val="ABABAB"/>
            </a:solidFill>
            <a:miter lim="400000"/>
          </a:ln>
        </p:spPr>
        <p:txBody>
          <a:bodyPr lIns="0" tIns="0" rIns="0" bIns="0" anchor="ctr"/>
          <a:lstStyle/>
          <a:p>
            <a:pPr defTabSz="321457"/>
            <a:endParaRPr sz="800" kern="0">
              <a:solidFill>
                <a:sysClr val="windowText" lastClr="000000"/>
              </a:solidFill>
              <a:latin typeface="Helvetica"/>
              <a:cs typeface="Helvetica"/>
              <a:sym typeface="Helvetica"/>
            </a:endParaRPr>
          </a:p>
        </p:txBody>
      </p:sp>
      <p:pic>
        <p:nvPicPr>
          <p:cNvPr id="51" name="RDA_Logotype_RGB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124607" y="6076652"/>
            <a:ext cx="1713951" cy="787673"/>
          </a:xfrm>
          <a:prstGeom prst="rect">
            <a:avLst/>
          </a:prstGeom>
          <a:ln w="12700">
            <a:miter lim="400000"/>
          </a:ln>
        </p:spPr>
      </p:pic>
      <p:sp>
        <p:nvSpPr>
          <p:cNvPr id="52" name="Shape 52"/>
          <p:cNvSpPr>
            <a:spLocks noGrp="1"/>
          </p:cNvSpPr>
          <p:nvPr>
            <p:ph type="body" idx="1"/>
          </p:nvPr>
        </p:nvSpPr>
        <p:spPr>
          <a:xfrm>
            <a:off x="303609" y="6197203"/>
            <a:ext cx="5804297" cy="571500"/>
          </a:xfrm>
          <a:prstGeom prst="rect">
            <a:avLst/>
          </a:prstGeom>
          <a:ln>
            <a:miter lim="400000"/>
          </a:ln>
        </p:spPr>
        <p:txBody>
          <a:bodyPr lIns="0" tIns="0" rIns="0" bIns="0"/>
          <a:lstStyle>
            <a:lvl1pPr marL="0" indent="0" defTabSz="410751">
              <a:spcBef>
                <a:spcPts val="0"/>
              </a:spcBef>
              <a:buClrTx/>
              <a:buSzTx/>
              <a:buFontTx/>
              <a:buNone/>
              <a:defRPr sz="1400">
                <a:solidFill>
                  <a:srgbClr val="868686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1pPr>
            <a:lvl2pPr marL="0" indent="0" defTabSz="410751">
              <a:spcBef>
                <a:spcPts val="0"/>
              </a:spcBef>
              <a:buClrTx/>
              <a:buSzTx/>
              <a:buFontTx/>
              <a:buNone/>
              <a:defRPr sz="1400">
                <a:solidFill>
                  <a:srgbClr val="868686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2pPr>
            <a:lvl3pPr marL="0" indent="0" defTabSz="410751">
              <a:spcBef>
                <a:spcPts val="0"/>
              </a:spcBef>
              <a:buClrTx/>
              <a:buSzTx/>
              <a:buFontTx/>
              <a:buNone/>
              <a:defRPr sz="1400">
                <a:solidFill>
                  <a:srgbClr val="868686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3pPr>
            <a:lvl4pPr marL="0" indent="0" defTabSz="410751">
              <a:spcBef>
                <a:spcPts val="0"/>
              </a:spcBef>
              <a:buClrTx/>
              <a:buSzTx/>
              <a:buFontTx/>
              <a:buNone/>
              <a:defRPr sz="1400">
                <a:solidFill>
                  <a:srgbClr val="868686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4pPr>
            <a:lvl5pPr marL="0" indent="0" defTabSz="410751">
              <a:spcBef>
                <a:spcPts val="0"/>
              </a:spcBef>
              <a:buClrTx/>
              <a:buSzTx/>
              <a:buFontTx/>
              <a:buNone/>
              <a:defRPr sz="1400">
                <a:solidFill>
                  <a:srgbClr val="868686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868686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868686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868686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868686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868686"/>
                </a:solidFill>
              </a:rPr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1599921251"/>
      </p:ext>
    </p:extLst>
  </p:cSld>
  <p:clrMapOvr>
    <a:masterClrMapping/>
  </p:clrMapOvr>
  <p:transition xmlns:p14="http://schemas.microsoft.com/office/powerpoint/2010/main"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/>
          <p:nvPr/>
        </p:nvSpPr>
        <p:spPr>
          <a:xfrm flipH="1">
            <a:off x="4563069" y="366095"/>
            <a:ext cx="1" cy="5598958"/>
          </a:xfrm>
          <a:prstGeom prst="line">
            <a:avLst/>
          </a:prstGeom>
          <a:ln w="12700">
            <a:solidFill>
              <a:srgbClr val="ABABAB"/>
            </a:solidFill>
            <a:miter lim="400000"/>
          </a:ln>
        </p:spPr>
        <p:txBody>
          <a:bodyPr lIns="0" tIns="0" rIns="0" bIns="0" anchor="ctr"/>
          <a:lstStyle/>
          <a:p>
            <a:pPr defTabSz="321457"/>
            <a:endParaRPr sz="800" kern="0">
              <a:solidFill>
                <a:sysClr val="windowText" lastClr="000000"/>
              </a:solidFill>
              <a:latin typeface="Helvetica"/>
              <a:cs typeface="Helvetica"/>
              <a:sym typeface="Helvetica"/>
            </a:endParaRPr>
          </a:p>
        </p:txBody>
      </p:sp>
      <p:sp>
        <p:nvSpPr>
          <p:cNvPr id="58" name="Shape 58"/>
          <p:cNvSpPr/>
          <p:nvPr/>
        </p:nvSpPr>
        <p:spPr>
          <a:xfrm>
            <a:off x="4563068" y="3147715"/>
            <a:ext cx="4214818" cy="89"/>
          </a:xfrm>
          <a:prstGeom prst="line">
            <a:avLst/>
          </a:prstGeom>
          <a:ln w="12700">
            <a:solidFill>
              <a:srgbClr val="ABABAB"/>
            </a:solidFill>
            <a:miter lim="400000"/>
          </a:ln>
        </p:spPr>
        <p:txBody>
          <a:bodyPr lIns="0" tIns="0" rIns="0" bIns="0" anchor="ctr"/>
          <a:lstStyle/>
          <a:p>
            <a:pPr defTabSz="321457"/>
            <a:endParaRPr sz="800" kern="0">
              <a:solidFill>
                <a:sysClr val="windowText" lastClr="000000"/>
              </a:solidFill>
              <a:latin typeface="Helvetica"/>
              <a:cs typeface="Helvetica"/>
              <a:sym typeface="Helvetica"/>
            </a:endParaRPr>
          </a:p>
        </p:txBody>
      </p:sp>
      <p:pic>
        <p:nvPicPr>
          <p:cNvPr id="59" name="RDA_Logotype_RGB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124607" y="6076652"/>
            <a:ext cx="1713951" cy="787673"/>
          </a:xfrm>
          <a:prstGeom prst="rect">
            <a:avLst/>
          </a:prstGeom>
          <a:ln w="12700">
            <a:miter lim="400000"/>
          </a:ln>
        </p:spPr>
      </p:pic>
      <p:sp>
        <p:nvSpPr>
          <p:cNvPr id="60" name="Shape 60"/>
          <p:cNvSpPr>
            <a:spLocks noGrp="1"/>
          </p:cNvSpPr>
          <p:nvPr>
            <p:ph type="body" idx="1"/>
          </p:nvPr>
        </p:nvSpPr>
        <p:spPr>
          <a:xfrm>
            <a:off x="303609" y="6197203"/>
            <a:ext cx="5804297" cy="571500"/>
          </a:xfrm>
          <a:prstGeom prst="rect">
            <a:avLst/>
          </a:prstGeom>
          <a:ln>
            <a:miter lim="400000"/>
          </a:ln>
        </p:spPr>
        <p:txBody>
          <a:bodyPr lIns="0" tIns="0" rIns="0" bIns="0"/>
          <a:lstStyle>
            <a:lvl1pPr marL="0" indent="0" defTabSz="410751">
              <a:spcBef>
                <a:spcPts val="0"/>
              </a:spcBef>
              <a:buClrTx/>
              <a:buSzTx/>
              <a:buFontTx/>
              <a:buNone/>
              <a:defRPr sz="1400">
                <a:solidFill>
                  <a:srgbClr val="868686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1pPr>
            <a:lvl2pPr marL="0" indent="0" defTabSz="410751">
              <a:spcBef>
                <a:spcPts val="0"/>
              </a:spcBef>
              <a:buClrTx/>
              <a:buSzTx/>
              <a:buFontTx/>
              <a:buNone/>
              <a:defRPr sz="1400">
                <a:solidFill>
                  <a:srgbClr val="868686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2pPr>
            <a:lvl3pPr marL="0" indent="0" defTabSz="410751">
              <a:spcBef>
                <a:spcPts val="0"/>
              </a:spcBef>
              <a:buClrTx/>
              <a:buSzTx/>
              <a:buFontTx/>
              <a:buNone/>
              <a:defRPr sz="1400">
                <a:solidFill>
                  <a:srgbClr val="868686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3pPr>
            <a:lvl4pPr marL="0" indent="0" defTabSz="410751">
              <a:spcBef>
                <a:spcPts val="0"/>
              </a:spcBef>
              <a:buClrTx/>
              <a:buSzTx/>
              <a:buFontTx/>
              <a:buNone/>
              <a:defRPr sz="1400">
                <a:solidFill>
                  <a:srgbClr val="868686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4pPr>
            <a:lvl5pPr marL="0" indent="0" defTabSz="410751">
              <a:spcBef>
                <a:spcPts val="0"/>
              </a:spcBef>
              <a:buClrTx/>
              <a:buSzTx/>
              <a:buFontTx/>
              <a:buNone/>
              <a:defRPr sz="1400">
                <a:solidFill>
                  <a:srgbClr val="868686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868686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868686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868686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868686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868686"/>
                </a:solidFill>
              </a:rPr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1915262827"/>
      </p:ext>
    </p:extLst>
  </p:cSld>
  <p:clrMapOvr>
    <a:masterClrMapping/>
  </p:clrMapOvr>
  <p:transition xmlns:p14="http://schemas.microsoft.com/office/powerpoint/2010/main"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 - 4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/>
          <p:nvPr/>
        </p:nvSpPr>
        <p:spPr>
          <a:xfrm flipH="1">
            <a:off x="6375796" y="366095"/>
            <a:ext cx="1" cy="5598958"/>
          </a:xfrm>
          <a:prstGeom prst="line">
            <a:avLst/>
          </a:prstGeom>
          <a:ln w="12700">
            <a:solidFill>
              <a:srgbClr val="ABABAB"/>
            </a:solidFill>
            <a:miter lim="400000"/>
          </a:ln>
        </p:spPr>
        <p:txBody>
          <a:bodyPr lIns="0" tIns="0" rIns="0" bIns="0" anchor="ctr"/>
          <a:lstStyle/>
          <a:p>
            <a:pPr defTabSz="321457"/>
            <a:endParaRPr sz="800" kern="0">
              <a:solidFill>
                <a:sysClr val="windowText" lastClr="000000"/>
              </a:solidFill>
              <a:latin typeface="Helvetica"/>
              <a:cs typeface="Helvetica"/>
              <a:sym typeface="Helvetica"/>
            </a:endParaRPr>
          </a:p>
        </p:txBody>
      </p:sp>
      <p:sp>
        <p:nvSpPr>
          <p:cNvPr id="63" name="Shape 63"/>
          <p:cNvSpPr/>
          <p:nvPr/>
        </p:nvSpPr>
        <p:spPr>
          <a:xfrm>
            <a:off x="6375794" y="2174379"/>
            <a:ext cx="2411032" cy="89"/>
          </a:xfrm>
          <a:prstGeom prst="line">
            <a:avLst/>
          </a:prstGeom>
          <a:ln w="12700">
            <a:solidFill>
              <a:srgbClr val="ABABAB"/>
            </a:solidFill>
            <a:miter lim="400000"/>
          </a:ln>
        </p:spPr>
        <p:txBody>
          <a:bodyPr lIns="0" tIns="0" rIns="0" bIns="0" anchor="ctr"/>
          <a:lstStyle/>
          <a:p>
            <a:pPr defTabSz="321457"/>
            <a:endParaRPr sz="800" kern="0">
              <a:solidFill>
                <a:sysClr val="windowText" lastClr="000000"/>
              </a:solidFill>
              <a:latin typeface="Helvetica"/>
              <a:cs typeface="Helvetica"/>
              <a:sym typeface="Helvetica"/>
            </a:endParaRPr>
          </a:p>
        </p:txBody>
      </p:sp>
      <p:sp>
        <p:nvSpPr>
          <p:cNvPr id="64" name="Shape 64"/>
          <p:cNvSpPr/>
          <p:nvPr/>
        </p:nvSpPr>
        <p:spPr>
          <a:xfrm>
            <a:off x="6375794" y="4129981"/>
            <a:ext cx="2411032" cy="89"/>
          </a:xfrm>
          <a:prstGeom prst="line">
            <a:avLst/>
          </a:prstGeom>
          <a:ln w="12700">
            <a:solidFill>
              <a:srgbClr val="ABABAB"/>
            </a:solidFill>
            <a:miter lim="400000"/>
          </a:ln>
        </p:spPr>
        <p:txBody>
          <a:bodyPr lIns="0" tIns="0" rIns="0" bIns="0" anchor="ctr"/>
          <a:lstStyle/>
          <a:p>
            <a:pPr defTabSz="321457"/>
            <a:endParaRPr sz="800" kern="0">
              <a:solidFill>
                <a:sysClr val="windowText" lastClr="000000"/>
              </a:solidFill>
              <a:latin typeface="Helvetica"/>
              <a:cs typeface="Helvetica"/>
              <a:sym typeface="Helvetica"/>
            </a:endParaRPr>
          </a:p>
        </p:txBody>
      </p:sp>
      <p:pic>
        <p:nvPicPr>
          <p:cNvPr id="65" name="RDA_Logotype_RGB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124607" y="6076652"/>
            <a:ext cx="1713951" cy="787673"/>
          </a:xfrm>
          <a:prstGeom prst="rect">
            <a:avLst/>
          </a:prstGeom>
          <a:ln w="12700">
            <a:miter lim="400000"/>
          </a:ln>
        </p:spPr>
      </p:pic>
      <p:sp>
        <p:nvSpPr>
          <p:cNvPr id="66" name="Shape 66"/>
          <p:cNvSpPr>
            <a:spLocks noGrp="1"/>
          </p:cNvSpPr>
          <p:nvPr>
            <p:ph type="body" idx="1"/>
          </p:nvPr>
        </p:nvSpPr>
        <p:spPr>
          <a:xfrm>
            <a:off x="303609" y="6197203"/>
            <a:ext cx="5804297" cy="571500"/>
          </a:xfrm>
          <a:prstGeom prst="rect">
            <a:avLst/>
          </a:prstGeom>
          <a:ln>
            <a:miter lim="400000"/>
          </a:ln>
        </p:spPr>
        <p:txBody>
          <a:bodyPr lIns="0" tIns="0" rIns="0" bIns="0"/>
          <a:lstStyle>
            <a:lvl1pPr marL="0" indent="0" defTabSz="410751">
              <a:spcBef>
                <a:spcPts val="0"/>
              </a:spcBef>
              <a:buClrTx/>
              <a:buSzTx/>
              <a:buFontTx/>
              <a:buNone/>
              <a:defRPr sz="1400">
                <a:solidFill>
                  <a:srgbClr val="868686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1pPr>
            <a:lvl2pPr marL="0" indent="0" defTabSz="410751">
              <a:spcBef>
                <a:spcPts val="0"/>
              </a:spcBef>
              <a:buClrTx/>
              <a:buSzTx/>
              <a:buFontTx/>
              <a:buNone/>
              <a:defRPr sz="1400">
                <a:solidFill>
                  <a:srgbClr val="868686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2pPr>
            <a:lvl3pPr marL="0" indent="0" defTabSz="410751">
              <a:spcBef>
                <a:spcPts val="0"/>
              </a:spcBef>
              <a:buClrTx/>
              <a:buSzTx/>
              <a:buFontTx/>
              <a:buNone/>
              <a:defRPr sz="1400">
                <a:solidFill>
                  <a:srgbClr val="868686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3pPr>
            <a:lvl4pPr marL="0" indent="0" defTabSz="410751">
              <a:spcBef>
                <a:spcPts val="0"/>
              </a:spcBef>
              <a:buClrTx/>
              <a:buSzTx/>
              <a:buFontTx/>
              <a:buNone/>
              <a:defRPr sz="1400">
                <a:solidFill>
                  <a:srgbClr val="868686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4pPr>
            <a:lvl5pPr marL="0" indent="0" defTabSz="410751">
              <a:spcBef>
                <a:spcPts val="0"/>
              </a:spcBef>
              <a:buClrTx/>
              <a:buSzTx/>
              <a:buFontTx/>
              <a:buNone/>
              <a:defRPr sz="1400">
                <a:solidFill>
                  <a:srgbClr val="868686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868686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868686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868686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868686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868686"/>
                </a:solidFill>
              </a:rPr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2754823868"/>
      </p:ext>
    </p:extLst>
  </p:cSld>
  <p:clrMapOvr>
    <a:masterClrMapping/>
  </p:clrMapOvr>
  <p:transition xmlns:p14="http://schemas.microsoft.com/office/powerpoint/2010/main"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&amp; Bullets -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/>
          <p:nvPr/>
        </p:nvSpPr>
        <p:spPr>
          <a:xfrm>
            <a:off x="455414" y="1384102"/>
            <a:ext cx="8233172" cy="89"/>
          </a:xfrm>
          <a:prstGeom prst="line">
            <a:avLst/>
          </a:prstGeom>
          <a:ln w="12700">
            <a:solidFill>
              <a:srgbClr val="9A9A9A"/>
            </a:solidFill>
            <a:miter lim="400000"/>
          </a:ln>
        </p:spPr>
        <p:txBody>
          <a:bodyPr lIns="0" tIns="0" rIns="0" bIns="0" anchor="ctr"/>
          <a:lstStyle/>
          <a:p>
            <a:pPr defTabSz="321457"/>
            <a:endParaRPr sz="800" kern="0">
              <a:solidFill>
                <a:sysClr val="windowText" lastClr="000000"/>
              </a:solidFill>
              <a:latin typeface="Helvetica"/>
              <a:cs typeface="Helvetica"/>
              <a:sym typeface="Helvetica"/>
            </a:endParaRPr>
          </a:p>
        </p:txBody>
      </p:sp>
      <p:pic>
        <p:nvPicPr>
          <p:cNvPr id="69" name="RDA_Logotype_RGB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401427" y="317003"/>
            <a:ext cx="1713951" cy="787674"/>
          </a:xfrm>
          <a:prstGeom prst="rect">
            <a:avLst/>
          </a:prstGeom>
          <a:ln w="12700">
            <a:miter lim="400000"/>
          </a:ln>
        </p:spPr>
      </p:pic>
      <p:sp>
        <p:nvSpPr>
          <p:cNvPr id="70" name="Shape 70"/>
          <p:cNvSpPr>
            <a:spLocks noGrp="1"/>
          </p:cNvSpPr>
          <p:nvPr>
            <p:ph type="title"/>
          </p:nvPr>
        </p:nvSpPr>
        <p:spPr>
          <a:xfrm>
            <a:off x="401836" y="232172"/>
            <a:ext cx="7090172" cy="982266"/>
          </a:xfrm>
          <a:prstGeom prst="rect">
            <a:avLst/>
          </a:prstGeom>
          <a:ln>
            <a:miter lim="400000"/>
          </a:ln>
        </p:spPr>
        <p:txBody>
          <a:bodyPr lIns="0" tIns="0" rIns="0" bIns="0" anchor="b"/>
          <a:lstStyle>
            <a:lvl1pPr defTabSz="410751">
              <a:defRPr sz="300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Light"/>
              </a:defRPr>
            </a:lvl1pPr>
          </a:lstStyle>
          <a:p>
            <a:pPr lvl="0">
              <a:defRPr sz="1800"/>
            </a:pPr>
            <a:r>
              <a:rPr sz="3000"/>
              <a:t>Title Text</a:t>
            </a:r>
          </a:p>
        </p:txBody>
      </p:sp>
      <p:sp>
        <p:nvSpPr>
          <p:cNvPr id="71" name="Shape 71"/>
          <p:cNvSpPr>
            <a:spLocks noGrp="1"/>
          </p:cNvSpPr>
          <p:nvPr>
            <p:ph type="body" idx="1"/>
          </p:nvPr>
        </p:nvSpPr>
        <p:spPr>
          <a:xfrm>
            <a:off x="401836" y="1634133"/>
            <a:ext cx="3571875" cy="4616648"/>
          </a:xfrm>
          <a:prstGeom prst="rect">
            <a:avLst/>
          </a:prstGeom>
          <a:ln>
            <a:miter lim="400000"/>
          </a:ln>
        </p:spPr>
        <p:txBody>
          <a:bodyPr lIns="0" tIns="0" rIns="0" bIns="0"/>
          <a:lstStyle>
            <a:lvl1pPr marL="187517" indent="-187517" defTabSz="410751">
              <a:spcBef>
                <a:spcPts val="3375"/>
              </a:spcBef>
              <a:buClrTx/>
              <a:buFontTx/>
              <a:buChar char="•"/>
              <a:defRPr sz="1800">
                <a:solidFill>
                  <a:srgbClr val="747474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1pPr>
            <a:lvl2pPr marL="500045" indent="-187517" defTabSz="410751">
              <a:spcBef>
                <a:spcPts val="3375"/>
              </a:spcBef>
              <a:buClrTx/>
              <a:buFontTx/>
              <a:buChar char="•"/>
              <a:defRPr sz="1800">
                <a:solidFill>
                  <a:srgbClr val="747474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2pPr>
            <a:lvl3pPr marL="812573" indent="-187517" defTabSz="410751">
              <a:spcBef>
                <a:spcPts val="3375"/>
              </a:spcBef>
              <a:buClrTx/>
              <a:buFontTx/>
              <a:buChar char="•"/>
              <a:defRPr sz="1800">
                <a:solidFill>
                  <a:srgbClr val="747474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3pPr>
            <a:lvl4pPr marL="1125101" indent="-187517" defTabSz="410751">
              <a:spcBef>
                <a:spcPts val="3375"/>
              </a:spcBef>
              <a:buClrTx/>
              <a:buFontTx/>
              <a:buChar char="•"/>
              <a:defRPr sz="1800">
                <a:solidFill>
                  <a:srgbClr val="747474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4pPr>
            <a:lvl5pPr marL="1437629" indent="-187517" defTabSz="410751">
              <a:spcBef>
                <a:spcPts val="3375"/>
              </a:spcBef>
              <a:buClrTx/>
              <a:buFontTx/>
              <a:buChar char="•"/>
              <a:defRPr sz="1800">
                <a:solidFill>
                  <a:srgbClr val="747474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800">
                <a:solidFill>
                  <a:srgbClr val="747474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1800">
                <a:solidFill>
                  <a:srgbClr val="747474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1800">
                <a:solidFill>
                  <a:srgbClr val="747474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1800">
                <a:solidFill>
                  <a:srgbClr val="747474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1800">
                <a:solidFill>
                  <a:srgbClr val="747474"/>
                </a:solidFill>
              </a:rPr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1299052866"/>
      </p:ext>
    </p:extLst>
  </p:cSld>
  <p:clrMapOvr>
    <a:masterClrMapping/>
  </p:clrMapOvr>
  <p:transition xmlns:p14="http://schemas.microsoft.com/office/powerpoint/2010/main"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&amp; Bullets - Left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/>
          <p:nvPr/>
        </p:nvSpPr>
        <p:spPr>
          <a:xfrm>
            <a:off x="455414" y="1384102"/>
            <a:ext cx="8233172" cy="89"/>
          </a:xfrm>
          <a:prstGeom prst="line">
            <a:avLst/>
          </a:prstGeom>
          <a:ln w="12700">
            <a:solidFill>
              <a:srgbClr val="9A9A9A"/>
            </a:solidFill>
            <a:miter lim="400000"/>
          </a:ln>
        </p:spPr>
        <p:txBody>
          <a:bodyPr lIns="0" tIns="0" rIns="0" bIns="0" anchor="ctr"/>
          <a:lstStyle/>
          <a:p>
            <a:pPr defTabSz="321457"/>
            <a:endParaRPr sz="800" kern="0">
              <a:solidFill>
                <a:sysClr val="windowText" lastClr="000000"/>
              </a:solidFill>
              <a:latin typeface="Helvetica"/>
              <a:cs typeface="Helvetica"/>
              <a:sym typeface="Helvetica"/>
            </a:endParaRPr>
          </a:p>
        </p:txBody>
      </p:sp>
      <p:pic>
        <p:nvPicPr>
          <p:cNvPr id="74" name="RDA_Logotype_RGB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106748" y="317003"/>
            <a:ext cx="1713951" cy="787674"/>
          </a:xfrm>
          <a:prstGeom prst="rect">
            <a:avLst/>
          </a:prstGeom>
          <a:ln w="12700">
            <a:miter lim="400000"/>
          </a:ln>
        </p:spPr>
      </p:pic>
      <p:sp>
        <p:nvSpPr>
          <p:cNvPr id="75" name="Shape 75"/>
          <p:cNvSpPr>
            <a:spLocks noGrp="1"/>
          </p:cNvSpPr>
          <p:nvPr>
            <p:ph type="title"/>
          </p:nvPr>
        </p:nvSpPr>
        <p:spPr>
          <a:xfrm>
            <a:off x="401836" y="232172"/>
            <a:ext cx="7090172" cy="982266"/>
          </a:xfrm>
          <a:prstGeom prst="rect">
            <a:avLst/>
          </a:prstGeom>
          <a:ln>
            <a:miter lim="400000"/>
          </a:ln>
        </p:spPr>
        <p:txBody>
          <a:bodyPr lIns="0" tIns="0" rIns="0" bIns="0" anchor="b"/>
          <a:lstStyle>
            <a:lvl1pPr defTabSz="410751">
              <a:defRPr sz="300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Light"/>
              </a:defRPr>
            </a:lvl1pPr>
          </a:lstStyle>
          <a:p>
            <a:pPr lvl="0">
              <a:defRPr sz="1800"/>
            </a:pPr>
            <a:r>
              <a:rPr sz="3000"/>
              <a:t>Title Text</a:t>
            </a:r>
          </a:p>
        </p:txBody>
      </p:sp>
      <p:sp>
        <p:nvSpPr>
          <p:cNvPr id="76" name="Shape 76"/>
          <p:cNvSpPr>
            <a:spLocks noGrp="1"/>
          </p:cNvSpPr>
          <p:nvPr>
            <p:ph type="body" idx="1"/>
          </p:nvPr>
        </p:nvSpPr>
        <p:spPr>
          <a:xfrm>
            <a:off x="401836" y="1634133"/>
            <a:ext cx="4116586" cy="4616648"/>
          </a:xfrm>
          <a:prstGeom prst="rect">
            <a:avLst/>
          </a:prstGeom>
          <a:ln>
            <a:miter lim="400000"/>
          </a:ln>
        </p:spPr>
        <p:txBody>
          <a:bodyPr lIns="0" tIns="0" rIns="0" bIns="0"/>
          <a:lstStyle>
            <a:lvl1pPr marL="187517" indent="-187517" defTabSz="410751">
              <a:spcBef>
                <a:spcPts val="1687"/>
              </a:spcBef>
              <a:buClrTx/>
              <a:buFontTx/>
              <a:buChar char="•"/>
              <a:defRPr sz="1800">
                <a:solidFill>
                  <a:srgbClr val="747474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1pPr>
            <a:lvl2pPr marL="500045" indent="-187517" defTabSz="410751">
              <a:spcBef>
                <a:spcPts val="1687"/>
              </a:spcBef>
              <a:buClrTx/>
              <a:buFontTx/>
              <a:buChar char="•"/>
              <a:defRPr sz="1800">
                <a:solidFill>
                  <a:srgbClr val="747474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2pPr>
            <a:lvl3pPr marL="812573" indent="-187517" defTabSz="410751">
              <a:spcBef>
                <a:spcPts val="1687"/>
              </a:spcBef>
              <a:buClrTx/>
              <a:buFontTx/>
              <a:buChar char="•"/>
              <a:defRPr sz="1800">
                <a:solidFill>
                  <a:srgbClr val="747474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3pPr>
            <a:lvl4pPr marL="1125101" indent="-187517" defTabSz="410751">
              <a:spcBef>
                <a:spcPts val="1687"/>
              </a:spcBef>
              <a:buClrTx/>
              <a:buFontTx/>
              <a:buChar char="•"/>
              <a:defRPr sz="1800">
                <a:solidFill>
                  <a:srgbClr val="747474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4pPr>
            <a:lvl5pPr marL="1437629" indent="-187517" defTabSz="410751">
              <a:spcBef>
                <a:spcPts val="1687"/>
              </a:spcBef>
              <a:buClrTx/>
              <a:buFontTx/>
              <a:buChar char="•"/>
              <a:defRPr sz="1800">
                <a:solidFill>
                  <a:srgbClr val="747474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800">
                <a:solidFill>
                  <a:srgbClr val="747474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1800">
                <a:solidFill>
                  <a:srgbClr val="747474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1800">
                <a:solidFill>
                  <a:srgbClr val="747474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1800">
                <a:solidFill>
                  <a:srgbClr val="747474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1800">
                <a:solidFill>
                  <a:srgbClr val="747474"/>
                </a:solidFill>
              </a:rPr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2279379045"/>
      </p:ext>
    </p:extLst>
  </p:cSld>
  <p:clrMapOvr>
    <a:masterClrMapping/>
  </p:clrMapOvr>
  <p:transition xmlns:p14="http://schemas.microsoft.com/office/powerpoint/2010/main"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33C55-FAAC-49D2-AAD2-54695105575A}" type="datetimeFigureOut">
              <a:rPr lang="en-US" smtClean="0"/>
              <a:t>5/14/15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0B94E-412F-41AD-B372-0E8E053583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90682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/>
          <p:nvPr/>
        </p:nvSpPr>
        <p:spPr>
          <a:xfrm>
            <a:off x="455414" y="1384102"/>
            <a:ext cx="3429000" cy="0"/>
          </a:xfrm>
          <a:prstGeom prst="line">
            <a:avLst/>
          </a:prstGeom>
          <a:ln w="12700">
            <a:solidFill>
              <a:srgbClr val="9A9A9A"/>
            </a:solidFill>
            <a:miter lim="400000"/>
          </a:ln>
        </p:spPr>
        <p:txBody>
          <a:bodyPr lIns="0" tIns="0" rIns="0" bIns="0" anchor="ctr"/>
          <a:lstStyle/>
          <a:p>
            <a:pPr defTabSz="321457"/>
            <a:endParaRPr sz="800" kern="0">
              <a:solidFill>
                <a:sysClr val="windowText" lastClr="000000"/>
              </a:solidFill>
              <a:latin typeface="Helvetica"/>
              <a:cs typeface="Helvetica"/>
              <a:sym typeface="Helvetica"/>
            </a:endParaRPr>
          </a:p>
        </p:txBody>
      </p:sp>
      <p:sp>
        <p:nvSpPr>
          <p:cNvPr id="79" name="Shape 79"/>
          <p:cNvSpPr>
            <a:spLocks noGrp="1"/>
          </p:cNvSpPr>
          <p:nvPr>
            <p:ph type="title"/>
          </p:nvPr>
        </p:nvSpPr>
        <p:spPr>
          <a:xfrm>
            <a:off x="410766" y="232172"/>
            <a:ext cx="3571875" cy="982266"/>
          </a:xfrm>
          <a:prstGeom prst="rect">
            <a:avLst/>
          </a:prstGeom>
          <a:ln>
            <a:miter lim="400000"/>
          </a:ln>
        </p:spPr>
        <p:txBody>
          <a:bodyPr lIns="0" tIns="0" rIns="0" bIns="0" anchor="b"/>
          <a:lstStyle>
            <a:lvl1pPr defTabSz="410751">
              <a:defRPr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Light"/>
              </a:defRPr>
            </a:lvl1pPr>
          </a:lstStyle>
          <a:p>
            <a:pPr lvl="0">
              <a:defRPr sz="1800"/>
            </a:pPr>
            <a:r>
              <a:rPr sz="2700"/>
              <a:t>Title Text</a:t>
            </a:r>
          </a:p>
        </p:txBody>
      </p:sp>
      <p:sp>
        <p:nvSpPr>
          <p:cNvPr id="80" name="Shape 80"/>
          <p:cNvSpPr>
            <a:spLocks noGrp="1"/>
          </p:cNvSpPr>
          <p:nvPr>
            <p:ph type="body" idx="1"/>
          </p:nvPr>
        </p:nvSpPr>
        <p:spPr>
          <a:xfrm>
            <a:off x="410766" y="1634133"/>
            <a:ext cx="3571875" cy="4625578"/>
          </a:xfrm>
          <a:prstGeom prst="rect">
            <a:avLst/>
          </a:prstGeom>
          <a:ln>
            <a:miter lim="400000"/>
          </a:ln>
        </p:spPr>
        <p:txBody>
          <a:bodyPr lIns="0" tIns="0" rIns="0" bIns="0"/>
          <a:lstStyle>
            <a:lvl1pPr marL="187517" indent="-187517" defTabSz="410751">
              <a:spcBef>
                <a:spcPts val="3375"/>
              </a:spcBef>
              <a:buClrTx/>
              <a:buFontTx/>
              <a:buChar char="•"/>
              <a:defRPr sz="1700">
                <a:solidFill>
                  <a:srgbClr val="747474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1pPr>
            <a:lvl2pPr marL="500045" indent="-187517" defTabSz="410751">
              <a:spcBef>
                <a:spcPts val="3375"/>
              </a:spcBef>
              <a:buClrTx/>
              <a:buFontTx/>
              <a:buChar char="•"/>
              <a:defRPr sz="1700">
                <a:solidFill>
                  <a:srgbClr val="747474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2pPr>
            <a:lvl3pPr marL="812573" indent="-187517" defTabSz="410751">
              <a:spcBef>
                <a:spcPts val="3375"/>
              </a:spcBef>
              <a:buClrTx/>
              <a:buFontTx/>
              <a:buChar char="•"/>
              <a:defRPr sz="1700">
                <a:solidFill>
                  <a:srgbClr val="747474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3pPr>
            <a:lvl4pPr marL="1125101" indent="-187517" defTabSz="410751">
              <a:spcBef>
                <a:spcPts val="3375"/>
              </a:spcBef>
              <a:buClrTx/>
              <a:buFontTx/>
              <a:buChar char="•"/>
              <a:defRPr sz="1700">
                <a:solidFill>
                  <a:srgbClr val="747474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4pPr>
            <a:lvl5pPr marL="1437629" indent="-187517" defTabSz="410751">
              <a:spcBef>
                <a:spcPts val="3375"/>
              </a:spcBef>
              <a:buClrTx/>
              <a:buFontTx/>
              <a:buChar char="•"/>
              <a:defRPr sz="1700">
                <a:solidFill>
                  <a:srgbClr val="747474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700">
                <a:solidFill>
                  <a:srgbClr val="747474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1700">
                <a:solidFill>
                  <a:srgbClr val="747474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1700">
                <a:solidFill>
                  <a:srgbClr val="747474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1700">
                <a:solidFill>
                  <a:srgbClr val="747474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1700">
                <a:solidFill>
                  <a:srgbClr val="747474"/>
                </a:solidFill>
              </a:rPr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2901177430"/>
      </p:ext>
    </p:extLst>
  </p:cSld>
  <p:clrMapOvr>
    <a:masterClrMapping/>
  </p:clrMapOvr>
  <p:transition xmlns:p14="http://schemas.microsoft.com/office/powerpoint/2010/main"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Photo - 4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/>
          <p:nvPr/>
        </p:nvSpPr>
        <p:spPr>
          <a:xfrm flipH="1">
            <a:off x="6375796" y="366095"/>
            <a:ext cx="1" cy="5598958"/>
          </a:xfrm>
          <a:prstGeom prst="line">
            <a:avLst/>
          </a:prstGeom>
          <a:ln w="12700">
            <a:solidFill>
              <a:srgbClr val="ABABAB"/>
            </a:solidFill>
            <a:miter lim="400000"/>
          </a:ln>
        </p:spPr>
        <p:txBody>
          <a:bodyPr lIns="0" tIns="0" rIns="0" bIns="0" anchor="ctr"/>
          <a:lstStyle/>
          <a:p>
            <a:pPr defTabSz="321457"/>
            <a:endParaRPr sz="800" kern="0">
              <a:solidFill>
                <a:sysClr val="windowText" lastClr="000000"/>
              </a:solidFill>
              <a:latin typeface="Helvetica"/>
              <a:cs typeface="Helvetica"/>
              <a:sym typeface="Helvetica"/>
            </a:endParaRPr>
          </a:p>
        </p:txBody>
      </p:sp>
      <p:sp>
        <p:nvSpPr>
          <p:cNvPr id="83" name="Shape 83"/>
          <p:cNvSpPr/>
          <p:nvPr/>
        </p:nvSpPr>
        <p:spPr>
          <a:xfrm>
            <a:off x="6375794" y="2174379"/>
            <a:ext cx="2411032" cy="89"/>
          </a:xfrm>
          <a:prstGeom prst="line">
            <a:avLst/>
          </a:prstGeom>
          <a:ln w="12700">
            <a:solidFill>
              <a:srgbClr val="ABABAB"/>
            </a:solidFill>
            <a:miter lim="400000"/>
          </a:ln>
        </p:spPr>
        <p:txBody>
          <a:bodyPr lIns="0" tIns="0" rIns="0" bIns="0" anchor="ctr"/>
          <a:lstStyle/>
          <a:p>
            <a:pPr defTabSz="321457"/>
            <a:endParaRPr sz="800" kern="0">
              <a:solidFill>
                <a:sysClr val="windowText" lastClr="000000"/>
              </a:solidFill>
              <a:latin typeface="Helvetica"/>
              <a:cs typeface="Helvetica"/>
              <a:sym typeface="Helvetica"/>
            </a:endParaRPr>
          </a:p>
        </p:txBody>
      </p:sp>
      <p:sp>
        <p:nvSpPr>
          <p:cNvPr id="84" name="Shape 84"/>
          <p:cNvSpPr/>
          <p:nvPr/>
        </p:nvSpPr>
        <p:spPr>
          <a:xfrm>
            <a:off x="6375794" y="4129981"/>
            <a:ext cx="2411032" cy="89"/>
          </a:xfrm>
          <a:prstGeom prst="line">
            <a:avLst/>
          </a:prstGeom>
          <a:ln w="12700">
            <a:solidFill>
              <a:srgbClr val="ABABAB"/>
            </a:solidFill>
            <a:miter lim="400000"/>
          </a:ln>
        </p:spPr>
        <p:txBody>
          <a:bodyPr lIns="0" tIns="0" rIns="0" bIns="0" anchor="ctr"/>
          <a:lstStyle/>
          <a:p>
            <a:pPr defTabSz="321457"/>
            <a:endParaRPr sz="800" kern="0">
              <a:solidFill>
                <a:sysClr val="windowText" lastClr="000000"/>
              </a:solidFill>
              <a:latin typeface="Helvetica"/>
              <a:cs typeface="Helvetica"/>
              <a:sym typeface="Helvetica"/>
            </a:endParaRPr>
          </a:p>
        </p:txBody>
      </p:sp>
      <p:pic>
        <p:nvPicPr>
          <p:cNvPr id="85" name="RDA_Logotype_RGB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124607" y="6076652"/>
            <a:ext cx="1713951" cy="787673"/>
          </a:xfrm>
          <a:prstGeom prst="rect">
            <a:avLst/>
          </a:prstGeom>
          <a:ln w="12700">
            <a:miter lim="400000"/>
          </a:ln>
        </p:spPr>
      </p:pic>
      <p:sp>
        <p:nvSpPr>
          <p:cNvPr id="86" name="Shape 86"/>
          <p:cNvSpPr>
            <a:spLocks noGrp="1"/>
          </p:cNvSpPr>
          <p:nvPr>
            <p:ph type="body" idx="1"/>
          </p:nvPr>
        </p:nvSpPr>
        <p:spPr>
          <a:xfrm>
            <a:off x="303609" y="6197203"/>
            <a:ext cx="5804297" cy="571500"/>
          </a:xfrm>
          <a:prstGeom prst="rect">
            <a:avLst/>
          </a:prstGeom>
          <a:ln>
            <a:miter lim="400000"/>
          </a:ln>
        </p:spPr>
        <p:txBody>
          <a:bodyPr lIns="0" tIns="0" rIns="0" bIns="0"/>
          <a:lstStyle>
            <a:lvl1pPr marL="0" indent="0" defTabSz="410751">
              <a:spcBef>
                <a:spcPts val="0"/>
              </a:spcBef>
              <a:buClrTx/>
              <a:buSzTx/>
              <a:buFontTx/>
              <a:buNone/>
              <a:defRPr sz="1400">
                <a:solidFill>
                  <a:srgbClr val="868686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1pPr>
            <a:lvl2pPr marL="0" indent="0" defTabSz="410751">
              <a:spcBef>
                <a:spcPts val="0"/>
              </a:spcBef>
              <a:buClrTx/>
              <a:buSzTx/>
              <a:buFontTx/>
              <a:buNone/>
              <a:defRPr sz="1400">
                <a:solidFill>
                  <a:srgbClr val="868686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2pPr>
            <a:lvl3pPr marL="0" indent="0" defTabSz="410751">
              <a:spcBef>
                <a:spcPts val="0"/>
              </a:spcBef>
              <a:buClrTx/>
              <a:buSzTx/>
              <a:buFontTx/>
              <a:buNone/>
              <a:defRPr sz="1400">
                <a:solidFill>
                  <a:srgbClr val="868686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3pPr>
            <a:lvl4pPr marL="0" indent="0" defTabSz="410751">
              <a:spcBef>
                <a:spcPts val="0"/>
              </a:spcBef>
              <a:buClrTx/>
              <a:buSzTx/>
              <a:buFontTx/>
              <a:buNone/>
              <a:defRPr sz="1400">
                <a:solidFill>
                  <a:srgbClr val="868686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4pPr>
            <a:lvl5pPr marL="0" indent="0" defTabSz="410751">
              <a:spcBef>
                <a:spcPts val="0"/>
              </a:spcBef>
              <a:buClrTx/>
              <a:buSzTx/>
              <a:buFontTx/>
              <a:buNone/>
              <a:defRPr sz="1400">
                <a:solidFill>
                  <a:srgbClr val="868686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868686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868686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868686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868686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868686"/>
                </a:solidFill>
              </a:rPr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1361704320"/>
      </p:ext>
    </p:extLst>
  </p:cSld>
  <p:clrMapOvr>
    <a:masterClrMapping/>
  </p:clrMapOvr>
  <p:transition xmlns:p14="http://schemas.microsoft.com/office/powerpoint/2010/main"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>
            <a:spLocks noGrp="1"/>
          </p:cNvSpPr>
          <p:nvPr>
            <p:ph type="title"/>
          </p:nvPr>
        </p:nvSpPr>
        <p:spPr>
          <a:xfrm>
            <a:off x="401836" y="2607469"/>
            <a:ext cx="8340328" cy="1643063"/>
          </a:xfrm>
          <a:prstGeom prst="rect">
            <a:avLst/>
          </a:prstGeom>
          <a:ln>
            <a:miter lim="400000"/>
          </a:ln>
        </p:spPr>
        <p:txBody>
          <a:bodyPr lIns="0" tIns="0" rIns="0" bIns="0"/>
          <a:lstStyle>
            <a:lvl1pPr defTabSz="410751">
              <a:defRPr sz="300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Light"/>
              </a:defRPr>
            </a:lvl1pPr>
          </a:lstStyle>
          <a:p>
            <a:pPr lvl="0">
              <a:defRPr sz="1800"/>
            </a:pPr>
            <a:r>
              <a:rPr sz="3000"/>
              <a:t>Title Text</a:t>
            </a:r>
          </a:p>
        </p:txBody>
      </p:sp>
    </p:spTree>
    <p:extLst>
      <p:ext uri="{BB962C8B-B14F-4D97-AF65-F5344CB8AC3E}">
        <p14:creationId xmlns:p14="http://schemas.microsoft.com/office/powerpoint/2010/main" val="2407169623"/>
      </p:ext>
    </p:extLst>
  </p:cSld>
  <p:clrMapOvr>
    <a:masterClrMapping/>
  </p:clrMapOvr>
  <p:transition xmlns:p14="http://schemas.microsoft.com/office/powerpoint/2010/main"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4631065"/>
      </p:ext>
    </p:extLst>
  </p:cSld>
  <p:clrMapOvr>
    <a:masterClrMapping/>
  </p:clrMapOvr>
  <p:transition xmlns:p14="http://schemas.microsoft.com/office/powerpoint/2010/main"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 -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700">
                <a:solidFill>
                  <a:srgbClr val="68B11E"/>
                </a:solidFill>
                <a:uFill>
                  <a:solidFill>
                    <a:srgbClr val="68B11E"/>
                  </a:solidFill>
                </a:uFill>
              </a:rPr>
              <a:t>Title Text</a:t>
            </a:r>
          </a:p>
        </p:txBody>
      </p:sp>
      <p:sp>
        <p:nvSpPr>
          <p:cNvPr id="100" name="Shape 100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2pPr marL="522368" indent="-200911">
              <a:spcBef>
                <a:spcPts val="562"/>
              </a:spcBef>
              <a:defRPr sz="2400"/>
            </a:lvl2pPr>
            <a:lvl3pPr marL="803643" indent="-160729">
              <a:spcBef>
                <a:spcPts val="562"/>
              </a:spcBef>
              <a:defRPr sz="2400"/>
            </a:lvl3pPr>
            <a:lvl4pPr marL="1125101" indent="-160729">
              <a:spcBef>
                <a:spcPts val="422"/>
              </a:spcBef>
              <a:defRPr sz="2000"/>
            </a:lvl4pPr>
            <a:lvl5pPr marL="1446558" indent="-160729">
              <a:spcBef>
                <a:spcPts val="422"/>
              </a:spcBef>
              <a:defRPr sz="2000"/>
            </a:lvl5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700">
                <a:solidFill>
                  <a:srgbClr val="47545C"/>
                </a:solidFill>
                <a:uFill>
                  <a:solidFill>
                    <a:srgbClr val="47545C"/>
                  </a:solidFill>
                </a:u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47545C"/>
                </a:solidFill>
                <a:uFill>
                  <a:solidFill>
                    <a:srgbClr val="47545C"/>
                  </a:solidFill>
                </a:u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47545C"/>
                </a:solidFill>
                <a:uFill>
                  <a:solidFill>
                    <a:srgbClr val="47545C"/>
                  </a:solidFill>
                </a:u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  <a:uFillTx/>
              </a:defRPr>
            </a:pPr>
            <a:r>
              <a:rPr sz="2000">
                <a:solidFill>
                  <a:srgbClr val="47545C"/>
                </a:solidFill>
                <a:uFill>
                  <a:solidFill>
                    <a:srgbClr val="47545C"/>
                  </a:solidFill>
                </a:u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  <a:uFillTx/>
              </a:defRPr>
            </a:pPr>
            <a:r>
              <a:rPr sz="2000">
                <a:solidFill>
                  <a:srgbClr val="47545C"/>
                </a:solidFill>
                <a:uFill>
                  <a:solidFill>
                    <a:srgbClr val="47545C"/>
                  </a:solidFill>
                </a:uFill>
              </a:rPr>
              <a:t>Body Level Five</a:t>
            </a:r>
          </a:p>
        </p:txBody>
      </p:sp>
      <p:sp>
        <p:nvSpPr>
          <p:cNvPr id="101" name="Shape 10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7516035"/>
      </p:ext>
    </p:extLst>
  </p:cSld>
  <p:clrMapOvr>
    <a:masterClrMapping/>
  </p:clrMapOvr>
  <p:transition xmlns:p14="http://schemas.microsoft.com/office/powerpoint/2010/main"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 - Title and Content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700">
                <a:solidFill>
                  <a:srgbClr val="68B11E"/>
                </a:solidFill>
                <a:uFill>
                  <a:solidFill>
                    <a:srgbClr val="68B11E"/>
                  </a:solidFill>
                </a:uFill>
              </a:rPr>
              <a:t>Title Text</a:t>
            </a:r>
          </a:p>
        </p:txBody>
      </p:sp>
      <p:sp>
        <p:nvSpPr>
          <p:cNvPr id="104" name="Shape 104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2pPr marL="522368" indent="-200911">
              <a:spcBef>
                <a:spcPts val="562"/>
              </a:spcBef>
              <a:defRPr sz="2400"/>
            </a:lvl2pPr>
            <a:lvl3pPr marL="803643" indent="-160729">
              <a:spcBef>
                <a:spcPts val="562"/>
              </a:spcBef>
              <a:defRPr sz="2400"/>
            </a:lvl3pPr>
            <a:lvl4pPr marL="1125101" indent="-160729">
              <a:spcBef>
                <a:spcPts val="422"/>
              </a:spcBef>
              <a:defRPr sz="2000"/>
            </a:lvl4pPr>
            <a:lvl5pPr marL="1446558" indent="-160729">
              <a:spcBef>
                <a:spcPts val="422"/>
              </a:spcBef>
              <a:defRPr sz="2000"/>
            </a:lvl5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700">
                <a:solidFill>
                  <a:srgbClr val="47545C"/>
                </a:solidFill>
                <a:uFill>
                  <a:solidFill>
                    <a:srgbClr val="47545C"/>
                  </a:solidFill>
                </a:u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47545C"/>
                </a:solidFill>
                <a:uFill>
                  <a:solidFill>
                    <a:srgbClr val="47545C"/>
                  </a:solidFill>
                </a:u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47545C"/>
                </a:solidFill>
                <a:uFill>
                  <a:solidFill>
                    <a:srgbClr val="47545C"/>
                  </a:solidFill>
                </a:u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  <a:uFillTx/>
              </a:defRPr>
            </a:pPr>
            <a:r>
              <a:rPr sz="2000">
                <a:solidFill>
                  <a:srgbClr val="47545C"/>
                </a:solidFill>
                <a:uFill>
                  <a:solidFill>
                    <a:srgbClr val="47545C"/>
                  </a:solidFill>
                </a:u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  <a:uFillTx/>
              </a:defRPr>
            </a:pPr>
            <a:r>
              <a:rPr sz="2000">
                <a:solidFill>
                  <a:srgbClr val="47545C"/>
                </a:solidFill>
                <a:uFill>
                  <a:solidFill>
                    <a:srgbClr val="47545C"/>
                  </a:solidFill>
                </a:uFill>
              </a:rPr>
              <a:t>Body Level Five</a:t>
            </a:r>
          </a:p>
        </p:txBody>
      </p:sp>
      <p:sp>
        <p:nvSpPr>
          <p:cNvPr id="105" name="Shape 10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52944047"/>
      </p:ext>
    </p:extLst>
  </p:cSld>
  <p:clrMapOvr>
    <a:masterClrMapping/>
  </p:clrMapOvr>
  <p:transition xmlns:p14="http://schemas.microsoft.com/office/powerpoint/2010/main" spd="med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 - Title and Content copy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700">
                <a:solidFill>
                  <a:srgbClr val="68B11E"/>
                </a:solidFill>
                <a:uFill>
                  <a:solidFill>
                    <a:srgbClr val="68B11E"/>
                  </a:solidFill>
                </a:uFill>
              </a:rPr>
              <a:t>Title Text</a:t>
            </a:r>
          </a:p>
        </p:txBody>
      </p:sp>
      <p:sp>
        <p:nvSpPr>
          <p:cNvPr id="108" name="Shape 108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2pPr marL="522368" indent="-200911">
              <a:spcBef>
                <a:spcPts val="562"/>
              </a:spcBef>
              <a:defRPr sz="2400"/>
            </a:lvl2pPr>
            <a:lvl3pPr marL="803643" indent="-160729">
              <a:spcBef>
                <a:spcPts val="562"/>
              </a:spcBef>
              <a:defRPr sz="2400"/>
            </a:lvl3pPr>
            <a:lvl4pPr marL="1125101" indent="-160729">
              <a:spcBef>
                <a:spcPts val="422"/>
              </a:spcBef>
              <a:defRPr sz="2000"/>
            </a:lvl4pPr>
            <a:lvl5pPr marL="1446558" indent="-160729">
              <a:spcBef>
                <a:spcPts val="422"/>
              </a:spcBef>
              <a:defRPr sz="2000"/>
            </a:lvl5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700">
                <a:solidFill>
                  <a:srgbClr val="47545C"/>
                </a:solidFill>
                <a:uFill>
                  <a:solidFill>
                    <a:srgbClr val="47545C"/>
                  </a:solidFill>
                </a:u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47545C"/>
                </a:solidFill>
                <a:uFill>
                  <a:solidFill>
                    <a:srgbClr val="47545C"/>
                  </a:solidFill>
                </a:u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47545C"/>
                </a:solidFill>
                <a:uFill>
                  <a:solidFill>
                    <a:srgbClr val="47545C"/>
                  </a:solidFill>
                </a:u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  <a:uFillTx/>
              </a:defRPr>
            </a:pPr>
            <a:r>
              <a:rPr sz="2000">
                <a:solidFill>
                  <a:srgbClr val="47545C"/>
                </a:solidFill>
                <a:uFill>
                  <a:solidFill>
                    <a:srgbClr val="47545C"/>
                  </a:solidFill>
                </a:u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  <a:uFillTx/>
              </a:defRPr>
            </a:pPr>
            <a:r>
              <a:rPr sz="2000">
                <a:solidFill>
                  <a:srgbClr val="47545C"/>
                </a:solidFill>
                <a:uFill>
                  <a:solidFill>
                    <a:srgbClr val="47545C"/>
                  </a:solidFill>
                </a:uFill>
              </a:rPr>
              <a:t>Body Level Five</a:t>
            </a:r>
          </a:p>
        </p:txBody>
      </p:sp>
      <p:sp>
        <p:nvSpPr>
          <p:cNvPr id="109" name="Shape 10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10699736"/>
      </p:ext>
    </p:extLst>
  </p:cSld>
  <p:clrMapOvr>
    <a:masterClrMapping/>
  </p:clrMapOvr>
  <p:transition xmlns:p14="http://schemas.microsoft.com/office/powerpoint/2010/main" spd="med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 - Title and Content cop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700">
                <a:solidFill>
                  <a:srgbClr val="68B11E"/>
                </a:solidFill>
                <a:uFill>
                  <a:solidFill>
                    <a:srgbClr val="68B11E"/>
                  </a:solidFill>
                </a:uFill>
              </a:rPr>
              <a:t>Title Text</a:t>
            </a:r>
          </a:p>
        </p:txBody>
      </p:sp>
      <p:sp>
        <p:nvSpPr>
          <p:cNvPr id="112" name="Shape 112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2pPr marL="522368" indent="-200911">
              <a:spcBef>
                <a:spcPts val="562"/>
              </a:spcBef>
              <a:defRPr sz="2400"/>
            </a:lvl2pPr>
            <a:lvl3pPr marL="803643" indent="-160729">
              <a:spcBef>
                <a:spcPts val="562"/>
              </a:spcBef>
              <a:defRPr sz="2400"/>
            </a:lvl3pPr>
            <a:lvl4pPr marL="1125101" indent="-160729">
              <a:spcBef>
                <a:spcPts val="422"/>
              </a:spcBef>
              <a:defRPr sz="2000"/>
            </a:lvl4pPr>
            <a:lvl5pPr marL="1446558" indent="-160729">
              <a:spcBef>
                <a:spcPts val="422"/>
              </a:spcBef>
              <a:defRPr sz="2000"/>
            </a:lvl5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700">
                <a:solidFill>
                  <a:srgbClr val="47545C"/>
                </a:solidFill>
                <a:uFill>
                  <a:solidFill>
                    <a:srgbClr val="47545C"/>
                  </a:solidFill>
                </a:u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47545C"/>
                </a:solidFill>
                <a:uFill>
                  <a:solidFill>
                    <a:srgbClr val="47545C"/>
                  </a:solidFill>
                </a:u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47545C"/>
                </a:solidFill>
                <a:uFill>
                  <a:solidFill>
                    <a:srgbClr val="47545C"/>
                  </a:solidFill>
                </a:u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  <a:uFillTx/>
              </a:defRPr>
            </a:pPr>
            <a:r>
              <a:rPr sz="2000">
                <a:solidFill>
                  <a:srgbClr val="47545C"/>
                </a:solidFill>
                <a:uFill>
                  <a:solidFill>
                    <a:srgbClr val="47545C"/>
                  </a:solidFill>
                </a:u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  <a:uFillTx/>
              </a:defRPr>
            </a:pPr>
            <a:r>
              <a:rPr sz="2000">
                <a:solidFill>
                  <a:srgbClr val="47545C"/>
                </a:solidFill>
                <a:uFill>
                  <a:solidFill>
                    <a:srgbClr val="47545C"/>
                  </a:solidFill>
                </a:uFill>
              </a:rPr>
              <a:t>Body Level Five</a:t>
            </a:r>
          </a:p>
        </p:txBody>
      </p:sp>
      <p:sp>
        <p:nvSpPr>
          <p:cNvPr id="113" name="Shape 11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77632856"/>
      </p:ext>
    </p:extLst>
  </p:cSld>
  <p:clrMapOvr>
    <a:masterClrMapping/>
  </p:clrMapOvr>
  <p:transition xmlns:p14="http://schemas.microsoft.com/office/powerpoint/2010/main" spd="med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 - Title and Content copy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700">
                <a:solidFill>
                  <a:srgbClr val="68B11E"/>
                </a:solidFill>
                <a:uFill>
                  <a:solidFill>
                    <a:srgbClr val="68B11E"/>
                  </a:solidFill>
                </a:uFill>
              </a:rPr>
              <a:t>Title Text</a:t>
            </a:r>
          </a:p>
        </p:txBody>
      </p:sp>
      <p:sp>
        <p:nvSpPr>
          <p:cNvPr id="116" name="Shape 116"/>
          <p:cNvSpPr>
            <a:spLocks noGrp="1"/>
          </p:cNvSpPr>
          <p:nvPr>
            <p:ph type="body" idx="1"/>
          </p:nvPr>
        </p:nvSpPr>
        <p:spPr>
          <a:xfrm>
            <a:off x="755576" y="1340768"/>
            <a:ext cx="8137600" cy="4836071"/>
          </a:xfrm>
          <a:prstGeom prst="rect">
            <a:avLst/>
          </a:prstGeom>
        </p:spPr>
        <p:txBody>
          <a:bodyPr/>
          <a:lstStyle>
            <a:lvl2pPr marL="522368" indent="-200911">
              <a:spcBef>
                <a:spcPts val="562"/>
              </a:spcBef>
              <a:defRPr sz="2400"/>
            </a:lvl2pPr>
            <a:lvl3pPr marL="803643" indent="-160729">
              <a:spcBef>
                <a:spcPts val="562"/>
              </a:spcBef>
              <a:defRPr sz="2400"/>
            </a:lvl3pPr>
            <a:lvl4pPr marL="1125101" indent="-160729">
              <a:spcBef>
                <a:spcPts val="422"/>
              </a:spcBef>
              <a:defRPr sz="2000"/>
            </a:lvl4pPr>
            <a:lvl5pPr marL="1446558" indent="-160729">
              <a:spcBef>
                <a:spcPts val="422"/>
              </a:spcBef>
              <a:defRPr sz="2000"/>
            </a:lvl5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700">
                <a:solidFill>
                  <a:srgbClr val="47545C"/>
                </a:solidFill>
                <a:uFill>
                  <a:solidFill>
                    <a:srgbClr val="47545C"/>
                  </a:solidFill>
                </a:u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47545C"/>
                </a:solidFill>
                <a:uFill>
                  <a:solidFill>
                    <a:srgbClr val="47545C"/>
                  </a:solidFill>
                </a:u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47545C"/>
                </a:solidFill>
                <a:uFill>
                  <a:solidFill>
                    <a:srgbClr val="47545C"/>
                  </a:solidFill>
                </a:u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  <a:uFillTx/>
              </a:defRPr>
            </a:pPr>
            <a:r>
              <a:rPr sz="2000">
                <a:solidFill>
                  <a:srgbClr val="47545C"/>
                </a:solidFill>
                <a:uFill>
                  <a:solidFill>
                    <a:srgbClr val="47545C"/>
                  </a:solidFill>
                </a:u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  <a:uFillTx/>
              </a:defRPr>
            </a:pPr>
            <a:r>
              <a:rPr sz="2000">
                <a:solidFill>
                  <a:srgbClr val="47545C"/>
                </a:solidFill>
                <a:uFill>
                  <a:solidFill>
                    <a:srgbClr val="47545C"/>
                  </a:solidFill>
                </a:uFill>
              </a:rPr>
              <a:t>Body Level Five</a:t>
            </a:r>
          </a:p>
        </p:txBody>
      </p:sp>
      <p:sp>
        <p:nvSpPr>
          <p:cNvPr id="117" name="Shape 11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04710268"/>
      </p:ext>
    </p:extLst>
  </p:cSld>
  <p:clrMapOvr>
    <a:masterClrMapping/>
  </p:clrMapOvr>
  <p:transition xmlns:p14="http://schemas.microsoft.com/office/powerpoint/2010/main" spd="med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Photo - B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RDA_Logotype_RGB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124607" y="6085582"/>
            <a:ext cx="1713951" cy="787673"/>
          </a:xfrm>
          <a:prstGeom prst="rect">
            <a:avLst/>
          </a:prstGeom>
          <a:ln w="12700">
            <a:miter lim="400000"/>
          </a:ln>
        </p:spPr>
      </p:pic>
      <p:pic>
        <p:nvPicPr>
          <p:cNvPr id="120" name="RPI_red_header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027789" y="54638"/>
            <a:ext cx="1053703" cy="199497"/>
          </a:xfrm>
          <a:prstGeom prst="rect">
            <a:avLst/>
          </a:prstGeom>
          <a:ln w="12700">
            <a:miter lim="400000"/>
          </a:ln>
        </p:spPr>
      </p:pic>
      <p:sp>
        <p:nvSpPr>
          <p:cNvPr id="121" name="Shape 121"/>
          <p:cNvSpPr>
            <a:spLocks noGrp="1"/>
          </p:cNvSpPr>
          <p:nvPr>
            <p:ph type="body" idx="1"/>
          </p:nvPr>
        </p:nvSpPr>
        <p:spPr>
          <a:xfrm>
            <a:off x="303609" y="6197203"/>
            <a:ext cx="5804297" cy="571500"/>
          </a:xfrm>
          <a:prstGeom prst="rect">
            <a:avLst/>
          </a:prstGeom>
          <a:ln>
            <a:miter lim="400000"/>
          </a:ln>
        </p:spPr>
        <p:txBody>
          <a:bodyPr lIns="0" tIns="0" rIns="0" bIns="0"/>
          <a:lstStyle>
            <a:lvl1pPr marL="0" indent="0" defTabSz="410751">
              <a:spcBef>
                <a:spcPts val="0"/>
              </a:spcBef>
              <a:buClrTx/>
              <a:buSzTx/>
              <a:buFontTx/>
              <a:buNone/>
              <a:defRPr sz="1400">
                <a:solidFill>
                  <a:srgbClr val="868686"/>
                </a:solidFill>
                <a:uFillTx/>
                <a:latin typeface="+mn-lt"/>
                <a:ea typeface="+mn-ea"/>
                <a:cs typeface="+mn-cs"/>
                <a:sym typeface="Helvetica Neue Light"/>
              </a:defRPr>
            </a:lvl1pPr>
            <a:lvl2pPr marL="0" indent="0" defTabSz="410751">
              <a:spcBef>
                <a:spcPts val="0"/>
              </a:spcBef>
              <a:buClrTx/>
              <a:buSzTx/>
              <a:buFontTx/>
              <a:buNone/>
              <a:defRPr sz="1400">
                <a:solidFill>
                  <a:srgbClr val="868686"/>
                </a:solidFill>
                <a:uFillTx/>
                <a:latin typeface="+mn-lt"/>
                <a:ea typeface="+mn-ea"/>
                <a:cs typeface="+mn-cs"/>
                <a:sym typeface="Helvetica Neue Light"/>
              </a:defRPr>
            </a:lvl2pPr>
            <a:lvl3pPr marL="0" indent="0" defTabSz="410751">
              <a:spcBef>
                <a:spcPts val="0"/>
              </a:spcBef>
              <a:buClrTx/>
              <a:buSzTx/>
              <a:buFontTx/>
              <a:buNone/>
              <a:defRPr sz="1400">
                <a:solidFill>
                  <a:srgbClr val="868686"/>
                </a:solidFill>
                <a:uFillTx/>
                <a:latin typeface="+mn-lt"/>
                <a:ea typeface="+mn-ea"/>
                <a:cs typeface="+mn-cs"/>
                <a:sym typeface="Helvetica Neue Light"/>
              </a:defRPr>
            </a:lvl3pPr>
            <a:lvl4pPr marL="0" indent="0" defTabSz="410751">
              <a:spcBef>
                <a:spcPts val="0"/>
              </a:spcBef>
              <a:buClrTx/>
              <a:buSzTx/>
              <a:buFontTx/>
              <a:buNone/>
              <a:defRPr sz="1400">
                <a:solidFill>
                  <a:srgbClr val="868686"/>
                </a:solidFill>
                <a:uFillTx/>
                <a:latin typeface="+mn-lt"/>
                <a:ea typeface="+mn-ea"/>
                <a:cs typeface="+mn-cs"/>
                <a:sym typeface="Helvetica Neue Light"/>
              </a:defRPr>
            </a:lvl4pPr>
            <a:lvl5pPr marL="0" indent="0" defTabSz="410751">
              <a:spcBef>
                <a:spcPts val="0"/>
              </a:spcBef>
              <a:buClrTx/>
              <a:buSzTx/>
              <a:buFontTx/>
              <a:buNone/>
              <a:defRPr sz="1400">
                <a:solidFill>
                  <a:srgbClr val="868686"/>
                </a:solidFill>
                <a:uFillTx/>
                <a:latin typeface="+mn-lt"/>
                <a:ea typeface="+mn-ea"/>
                <a:cs typeface="+mn-cs"/>
                <a:sym typeface="Helvetica Neue Light"/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868686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868686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868686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868686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868686"/>
                </a:solidFill>
              </a:rPr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3091957709"/>
      </p:ext>
    </p:extLst>
  </p:cSld>
  <p:clrMapOvr>
    <a:masterClrMapping/>
  </p:clrMapOvr>
  <p:transition xmlns:p14="http://schemas.microsoft.com/office/powerpoint/2010/main"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33C55-FAAC-49D2-AAD2-54695105575A}" type="datetimeFigureOut">
              <a:rPr lang="en-US" smtClean="0"/>
              <a:t>5/14/15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0B94E-412F-41AD-B372-0E8E053583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11843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_Photo - B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RPI_red_header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429375" y="6260587"/>
            <a:ext cx="2375297" cy="449712"/>
          </a:xfrm>
          <a:prstGeom prst="rect">
            <a:avLst/>
          </a:prstGeom>
          <a:ln w="12700">
            <a:miter lim="400000"/>
          </a:ln>
        </p:spPr>
      </p:pic>
      <p:sp>
        <p:nvSpPr>
          <p:cNvPr id="124" name="Shape 124"/>
          <p:cNvSpPr>
            <a:spLocks noGrp="1"/>
          </p:cNvSpPr>
          <p:nvPr>
            <p:ph type="body" idx="1"/>
          </p:nvPr>
        </p:nvSpPr>
        <p:spPr>
          <a:xfrm>
            <a:off x="303609" y="6197203"/>
            <a:ext cx="5804297" cy="571500"/>
          </a:xfrm>
          <a:prstGeom prst="rect">
            <a:avLst/>
          </a:prstGeom>
          <a:ln>
            <a:miter lim="400000"/>
          </a:ln>
        </p:spPr>
        <p:txBody>
          <a:bodyPr lIns="0" tIns="0" rIns="0" bIns="0"/>
          <a:lstStyle>
            <a:lvl1pPr marL="0" indent="0" defTabSz="410751">
              <a:spcBef>
                <a:spcPts val="0"/>
              </a:spcBef>
              <a:buClrTx/>
              <a:buSzTx/>
              <a:buFontTx/>
              <a:buNone/>
              <a:defRPr sz="1400">
                <a:solidFill>
                  <a:srgbClr val="868686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1pPr>
            <a:lvl2pPr marL="0" indent="0" defTabSz="410751">
              <a:spcBef>
                <a:spcPts val="0"/>
              </a:spcBef>
              <a:buClrTx/>
              <a:buSzTx/>
              <a:buFontTx/>
              <a:buNone/>
              <a:defRPr sz="1400">
                <a:solidFill>
                  <a:srgbClr val="868686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2pPr>
            <a:lvl3pPr marL="0" indent="0" defTabSz="410751">
              <a:spcBef>
                <a:spcPts val="0"/>
              </a:spcBef>
              <a:buClrTx/>
              <a:buSzTx/>
              <a:buFontTx/>
              <a:buNone/>
              <a:defRPr sz="1400">
                <a:solidFill>
                  <a:srgbClr val="868686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3pPr>
            <a:lvl4pPr marL="0" indent="0" defTabSz="410751">
              <a:spcBef>
                <a:spcPts val="0"/>
              </a:spcBef>
              <a:buClrTx/>
              <a:buSzTx/>
              <a:buFontTx/>
              <a:buNone/>
              <a:defRPr sz="1400">
                <a:solidFill>
                  <a:srgbClr val="868686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4pPr>
            <a:lvl5pPr marL="0" indent="0" defTabSz="410751">
              <a:spcBef>
                <a:spcPts val="0"/>
              </a:spcBef>
              <a:buClrTx/>
              <a:buSzTx/>
              <a:buFontTx/>
              <a:buNone/>
              <a:defRPr sz="1400">
                <a:solidFill>
                  <a:srgbClr val="868686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868686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868686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868686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868686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868686"/>
                </a:solidFill>
              </a:rPr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2204480521"/>
      </p:ext>
    </p:extLst>
  </p:cSld>
  <p:clrMapOvr>
    <a:masterClrMapping/>
  </p:clrMapOvr>
  <p:transition xmlns:p14="http://schemas.microsoft.com/office/powerpoint/2010/main" spd="med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 - 4 Up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/>
          <p:nvPr/>
        </p:nvSpPr>
        <p:spPr>
          <a:xfrm flipH="1">
            <a:off x="6375796" y="366095"/>
            <a:ext cx="1" cy="5598958"/>
          </a:xfrm>
          <a:prstGeom prst="line">
            <a:avLst/>
          </a:prstGeom>
          <a:ln w="12700">
            <a:solidFill>
              <a:srgbClr val="ABABAB"/>
            </a:solidFill>
            <a:miter lim="400000"/>
          </a:ln>
        </p:spPr>
        <p:txBody>
          <a:bodyPr lIns="0" tIns="0" rIns="0" bIns="0" anchor="ctr"/>
          <a:lstStyle/>
          <a:p>
            <a:pPr defTabSz="321457"/>
            <a:endParaRPr sz="800" kern="0">
              <a:solidFill>
                <a:sysClr val="windowText" lastClr="000000"/>
              </a:solidFill>
              <a:latin typeface="Helvetica"/>
              <a:cs typeface="Helvetica"/>
              <a:sym typeface="Helvetica"/>
            </a:endParaRPr>
          </a:p>
        </p:txBody>
      </p:sp>
      <p:sp>
        <p:nvSpPr>
          <p:cNvPr id="127" name="Shape 127"/>
          <p:cNvSpPr/>
          <p:nvPr/>
        </p:nvSpPr>
        <p:spPr>
          <a:xfrm>
            <a:off x="6375794" y="2174379"/>
            <a:ext cx="2411032" cy="89"/>
          </a:xfrm>
          <a:prstGeom prst="line">
            <a:avLst/>
          </a:prstGeom>
          <a:ln w="12700">
            <a:solidFill>
              <a:srgbClr val="ABABAB"/>
            </a:solidFill>
            <a:miter lim="400000"/>
          </a:ln>
        </p:spPr>
        <p:txBody>
          <a:bodyPr lIns="0" tIns="0" rIns="0" bIns="0" anchor="ctr"/>
          <a:lstStyle/>
          <a:p>
            <a:pPr defTabSz="321457"/>
            <a:endParaRPr sz="800" kern="0">
              <a:solidFill>
                <a:sysClr val="windowText" lastClr="000000"/>
              </a:solidFill>
              <a:latin typeface="Helvetica"/>
              <a:cs typeface="Helvetica"/>
              <a:sym typeface="Helvetica"/>
            </a:endParaRPr>
          </a:p>
        </p:txBody>
      </p:sp>
      <p:sp>
        <p:nvSpPr>
          <p:cNvPr id="128" name="Shape 128"/>
          <p:cNvSpPr/>
          <p:nvPr/>
        </p:nvSpPr>
        <p:spPr>
          <a:xfrm>
            <a:off x="6375794" y="4129981"/>
            <a:ext cx="2411032" cy="89"/>
          </a:xfrm>
          <a:prstGeom prst="line">
            <a:avLst/>
          </a:prstGeom>
          <a:ln w="12700">
            <a:solidFill>
              <a:srgbClr val="ABABAB"/>
            </a:solidFill>
            <a:miter lim="400000"/>
          </a:ln>
        </p:spPr>
        <p:txBody>
          <a:bodyPr lIns="0" tIns="0" rIns="0" bIns="0" anchor="ctr"/>
          <a:lstStyle/>
          <a:p>
            <a:pPr defTabSz="321457"/>
            <a:endParaRPr sz="800" kern="0">
              <a:solidFill>
                <a:sysClr val="windowText" lastClr="000000"/>
              </a:solidFill>
              <a:latin typeface="Helvetica"/>
              <a:cs typeface="Helvetica"/>
              <a:sym typeface="Helvetica"/>
            </a:endParaRPr>
          </a:p>
        </p:txBody>
      </p:sp>
      <p:pic>
        <p:nvPicPr>
          <p:cNvPr id="129" name="RPI_red_header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429375" y="6260587"/>
            <a:ext cx="2375297" cy="449712"/>
          </a:xfrm>
          <a:prstGeom prst="rect">
            <a:avLst/>
          </a:prstGeom>
          <a:ln w="12700">
            <a:miter lim="400000"/>
          </a:ln>
        </p:spPr>
      </p:pic>
      <p:sp>
        <p:nvSpPr>
          <p:cNvPr id="130" name="Shape 130"/>
          <p:cNvSpPr>
            <a:spLocks noGrp="1"/>
          </p:cNvSpPr>
          <p:nvPr>
            <p:ph type="body" idx="1"/>
          </p:nvPr>
        </p:nvSpPr>
        <p:spPr>
          <a:xfrm>
            <a:off x="303609" y="6197203"/>
            <a:ext cx="5804297" cy="571500"/>
          </a:xfrm>
          <a:prstGeom prst="rect">
            <a:avLst/>
          </a:prstGeom>
          <a:ln>
            <a:miter lim="400000"/>
          </a:ln>
        </p:spPr>
        <p:txBody>
          <a:bodyPr lIns="0" tIns="0" rIns="0" bIns="0"/>
          <a:lstStyle>
            <a:lvl1pPr marL="0" indent="0" defTabSz="410751">
              <a:spcBef>
                <a:spcPts val="0"/>
              </a:spcBef>
              <a:buClrTx/>
              <a:buSzTx/>
              <a:buFontTx/>
              <a:buNone/>
              <a:defRPr sz="1400">
                <a:solidFill>
                  <a:srgbClr val="868686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1pPr>
            <a:lvl2pPr marL="0" indent="0" defTabSz="410751">
              <a:spcBef>
                <a:spcPts val="0"/>
              </a:spcBef>
              <a:buClrTx/>
              <a:buSzTx/>
              <a:buFontTx/>
              <a:buNone/>
              <a:defRPr sz="1400">
                <a:solidFill>
                  <a:srgbClr val="868686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2pPr>
            <a:lvl3pPr marL="0" indent="0" defTabSz="410751">
              <a:spcBef>
                <a:spcPts val="0"/>
              </a:spcBef>
              <a:buClrTx/>
              <a:buSzTx/>
              <a:buFontTx/>
              <a:buNone/>
              <a:defRPr sz="1400">
                <a:solidFill>
                  <a:srgbClr val="868686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3pPr>
            <a:lvl4pPr marL="0" indent="0" defTabSz="410751">
              <a:spcBef>
                <a:spcPts val="0"/>
              </a:spcBef>
              <a:buClrTx/>
              <a:buSzTx/>
              <a:buFontTx/>
              <a:buNone/>
              <a:defRPr sz="1400">
                <a:solidFill>
                  <a:srgbClr val="868686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4pPr>
            <a:lvl5pPr marL="0" indent="0" defTabSz="410751">
              <a:spcBef>
                <a:spcPts val="0"/>
              </a:spcBef>
              <a:buClrTx/>
              <a:buSzTx/>
              <a:buFontTx/>
              <a:buNone/>
              <a:defRPr sz="1400">
                <a:solidFill>
                  <a:srgbClr val="868686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868686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868686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868686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868686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868686"/>
                </a:solidFill>
              </a:rPr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690875019"/>
      </p:ext>
    </p:extLst>
  </p:cSld>
  <p:clrMapOvr>
    <a:masterClrMapping/>
  </p:clrMapOvr>
  <p:transition xmlns:p14="http://schemas.microsoft.com/office/powerpoint/2010/main" spd="med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/>
          <p:nvPr/>
        </p:nvSpPr>
        <p:spPr>
          <a:xfrm>
            <a:off x="5304235" y="5607843"/>
            <a:ext cx="1" cy="1000216"/>
          </a:xfrm>
          <a:prstGeom prst="line">
            <a:avLst/>
          </a:prstGeom>
          <a:ln w="12700">
            <a:solidFill>
              <a:srgbClr val="9A9A9A"/>
            </a:solidFill>
            <a:miter lim="400000"/>
          </a:ln>
        </p:spPr>
        <p:txBody>
          <a:bodyPr lIns="0" tIns="0" rIns="0" bIns="0" anchor="ctr"/>
          <a:lstStyle/>
          <a:p>
            <a:pPr defTabSz="321457"/>
            <a:endParaRPr sz="800" kern="0">
              <a:solidFill>
                <a:sysClr val="windowText" lastClr="000000"/>
              </a:solidFill>
              <a:latin typeface="Helvetica"/>
              <a:cs typeface="Helvetica"/>
              <a:sym typeface="Helvetica"/>
            </a:endParaRPr>
          </a:p>
        </p:txBody>
      </p:sp>
      <p:sp>
        <p:nvSpPr>
          <p:cNvPr id="133" name="Shape 133"/>
          <p:cNvSpPr>
            <a:spLocks noGrp="1"/>
          </p:cNvSpPr>
          <p:nvPr>
            <p:ph type="title"/>
          </p:nvPr>
        </p:nvSpPr>
        <p:spPr>
          <a:xfrm>
            <a:off x="991195" y="5473899"/>
            <a:ext cx="4071938" cy="1196578"/>
          </a:xfrm>
          <a:prstGeom prst="rect">
            <a:avLst/>
          </a:prstGeom>
          <a:ln>
            <a:miter lim="400000"/>
          </a:ln>
        </p:spPr>
        <p:txBody>
          <a:bodyPr lIns="0" tIns="0" rIns="0" bIns="0"/>
          <a:lstStyle>
            <a:lvl1pPr algn="r" defTabSz="410751">
              <a:defRPr sz="300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Light"/>
              </a:defRPr>
            </a:lvl1pPr>
          </a:lstStyle>
          <a:p>
            <a:pPr lvl="0">
              <a:defRPr sz="1800"/>
            </a:pPr>
            <a:r>
              <a:rPr sz="3000"/>
              <a:t>Title Text</a:t>
            </a:r>
          </a:p>
        </p:txBody>
      </p:sp>
      <p:sp>
        <p:nvSpPr>
          <p:cNvPr id="134" name="Shape 134"/>
          <p:cNvSpPr>
            <a:spLocks noGrp="1"/>
          </p:cNvSpPr>
          <p:nvPr>
            <p:ph type="body" idx="1"/>
          </p:nvPr>
        </p:nvSpPr>
        <p:spPr>
          <a:xfrm>
            <a:off x="5518547" y="5956101"/>
            <a:ext cx="3482578" cy="357188"/>
          </a:xfrm>
          <a:prstGeom prst="rect">
            <a:avLst/>
          </a:prstGeom>
          <a:ln>
            <a:miter lim="400000"/>
          </a:ln>
        </p:spPr>
        <p:txBody>
          <a:bodyPr lIns="0" tIns="0" rIns="0" bIns="0"/>
          <a:lstStyle>
            <a:lvl1pPr marL="0" indent="0" defTabSz="410751">
              <a:spcBef>
                <a:spcPts val="0"/>
              </a:spcBef>
              <a:buClrTx/>
              <a:buSzTx/>
              <a:buFontTx/>
              <a:buNone/>
              <a:defRPr sz="1800">
                <a:solidFill>
                  <a:srgbClr val="A9A9A9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1pPr>
            <a:lvl2pPr marL="0" indent="0" defTabSz="410751">
              <a:spcBef>
                <a:spcPts val="0"/>
              </a:spcBef>
              <a:buClrTx/>
              <a:buSzTx/>
              <a:buFontTx/>
              <a:buNone/>
              <a:defRPr sz="1800">
                <a:solidFill>
                  <a:srgbClr val="A9A9A9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2pPr>
            <a:lvl3pPr marL="0" indent="0" defTabSz="410751">
              <a:spcBef>
                <a:spcPts val="0"/>
              </a:spcBef>
              <a:buClrTx/>
              <a:buSzTx/>
              <a:buFontTx/>
              <a:buNone/>
              <a:defRPr sz="1800">
                <a:solidFill>
                  <a:srgbClr val="A9A9A9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3pPr>
            <a:lvl4pPr marL="0" indent="0" defTabSz="410751">
              <a:spcBef>
                <a:spcPts val="0"/>
              </a:spcBef>
              <a:buClrTx/>
              <a:buSzTx/>
              <a:buFontTx/>
              <a:buNone/>
              <a:defRPr sz="1800">
                <a:solidFill>
                  <a:srgbClr val="A9A9A9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4pPr>
            <a:lvl5pPr marL="0" indent="0" defTabSz="410751">
              <a:spcBef>
                <a:spcPts val="0"/>
              </a:spcBef>
              <a:buClrTx/>
              <a:buSzTx/>
              <a:buFontTx/>
              <a:buNone/>
              <a:defRPr sz="1800">
                <a:solidFill>
                  <a:srgbClr val="A9A9A9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800">
                <a:solidFill>
                  <a:srgbClr val="A9A9A9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1800">
                <a:solidFill>
                  <a:srgbClr val="A9A9A9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1800">
                <a:solidFill>
                  <a:srgbClr val="A9A9A9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1800">
                <a:solidFill>
                  <a:srgbClr val="A9A9A9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1800">
                <a:solidFill>
                  <a:srgbClr val="A9A9A9"/>
                </a:solidFill>
              </a:rPr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1830420655"/>
      </p:ext>
    </p:extLst>
  </p:cSld>
  <p:clrMapOvr>
    <a:masterClrMapping/>
  </p:clrMapOvr>
  <p:transition xmlns:p14="http://schemas.microsoft.com/office/powerpoint/2010/main" spd="med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/>
          <p:nvPr/>
        </p:nvSpPr>
        <p:spPr>
          <a:xfrm>
            <a:off x="455414" y="1384102"/>
            <a:ext cx="8233172" cy="89"/>
          </a:xfrm>
          <a:prstGeom prst="line">
            <a:avLst/>
          </a:prstGeom>
          <a:ln w="12700">
            <a:solidFill>
              <a:srgbClr val="9A9A9A"/>
            </a:solidFill>
            <a:miter lim="400000"/>
          </a:ln>
        </p:spPr>
        <p:txBody>
          <a:bodyPr lIns="0" tIns="0" rIns="0" bIns="0" anchor="ctr"/>
          <a:lstStyle/>
          <a:p>
            <a:pPr defTabSz="321457"/>
            <a:endParaRPr sz="800" kern="0">
              <a:solidFill>
                <a:sysClr val="windowText" lastClr="000000"/>
              </a:solidFill>
              <a:latin typeface="Helvetica"/>
              <a:cs typeface="Helvetica"/>
              <a:sym typeface="Helvetica"/>
            </a:endParaRPr>
          </a:p>
        </p:txBody>
      </p:sp>
      <p:pic>
        <p:nvPicPr>
          <p:cNvPr id="137" name="RDA_Logotype_RGB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041158" y="294155"/>
            <a:ext cx="1687698" cy="1011009"/>
          </a:xfrm>
          <a:prstGeom prst="rect">
            <a:avLst/>
          </a:prstGeom>
          <a:ln w="12700">
            <a:miter lim="400000"/>
          </a:ln>
        </p:spPr>
      </p:pic>
      <p:sp>
        <p:nvSpPr>
          <p:cNvPr id="138" name="Shape 138"/>
          <p:cNvSpPr>
            <a:spLocks noGrp="1"/>
          </p:cNvSpPr>
          <p:nvPr>
            <p:ph type="title"/>
          </p:nvPr>
        </p:nvSpPr>
        <p:spPr>
          <a:xfrm>
            <a:off x="401836" y="232172"/>
            <a:ext cx="7090172" cy="982266"/>
          </a:xfrm>
          <a:prstGeom prst="rect">
            <a:avLst/>
          </a:prstGeom>
          <a:ln>
            <a:miter lim="400000"/>
          </a:ln>
        </p:spPr>
        <p:txBody>
          <a:bodyPr lIns="0" tIns="0" rIns="0" bIns="0" anchor="b"/>
          <a:lstStyle>
            <a:lvl1pPr defTabSz="410751">
              <a:defRPr sz="300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Light"/>
              </a:defRPr>
            </a:lvl1pPr>
          </a:lstStyle>
          <a:p>
            <a:pPr lvl="0">
              <a:defRPr sz="1800"/>
            </a:pPr>
            <a:r>
              <a:rPr sz="3000"/>
              <a:t>Title Text</a:t>
            </a:r>
          </a:p>
        </p:txBody>
      </p:sp>
      <p:sp>
        <p:nvSpPr>
          <p:cNvPr id="139" name="Shape 139"/>
          <p:cNvSpPr>
            <a:spLocks noGrp="1"/>
          </p:cNvSpPr>
          <p:nvPr>
            <p:ph type="body" idx="1"/>
          </p:nvPr>
        </p:nvSpPr>
        <p:spPr>
          <a:xfrm>
            <a:off x="401836" y="1634133"/>
            <a:ext cx="8340328" cy="4616648"/>
          </a:xfrm>
          <a:prstGeom prst="rect">
            <a:avLst/>
          </a:prstGeom>
          <a:ln>
            <a:miter lim="400000"/>
          </a:ln>
        </p:spPr>
        <p:txBody>
          <a:bodyPr lIns="0" tIns="0" rIns="0" bIns="0"/>
          <a:lstStyle>
            <a:lvl1pPr marL="173092" indent="-173092" defTabSz="410751">
              <a:spcBef>
                <a:spcPts val="1055"/>
              </a:spcBef>
              <a:buClr>
                <a:srgbClr val="844F36"/>
              </a:buClr>
              <a:buFontTx/>
              <a:buChar char="•"/>
              <a:defRPr sz="1700">
                <a:solidFill>
                  <a:srgbClr val="474747"/>
                </a:solidFill>
                <a:uFill>
                  <a:solidFill>
                    <a:srgbClr val="474747"/>
                  </a:solidFill>
                </a:uFill>
                <a:latin typeface="+mj-lt"/>
                <a:ea typeface="+mj-ea"/>
                <a:cs typeface="+mj-cs"/>
                <a:sym typeface="Helvetica Neue"/>
              </a:defRPr>
            </a:lvl1pPr>
            <a:lvl2pPr marL="485620" indent="-173092" defTabSz="410751">
              <a:spcBef>
                <a:spcPts val="1055"/>
              </a:spcBef>
              <a:buClr>
                <a:srgbClr val="844F36"/>
              </a:buClr>
              <a:buFontTx/>
              <a:buChar char="•"/>
              <a:defRPr sz="1700">
                <a:solidFill>
                  <a:srgbClr val="474747"/>
                </a:solidFill>
                <a:uFill>
                  <a:solidFill>
                    <a:srgbClr val="474747"/>
                  </a:solidFill>
                </a:uFill>
                <a:latin typeface="+mj-lt"/>
                <a:ea typeface="+mj-ea"/>
                <a:cs typeface="+mj-cs"/>
                <a:sym typeface="Helvetica Neue"/>
              </a:defRPr>
            </a:lvl2pPr>
            <a:lvl3pPr marL="798148" indent="-173092" defTabSz="410751">
              <a:spcBef>
                <a:spcPts val="1055"/>
              </a:spcBef>
              <a:buClr>
                <a:srgbClr val="844F36"/>
              </a:buClr>
              <a:buFontTx/>
              <a:buChar char="•"/>
              <a:defRPr sz="1700">
                <a:solidFill>
                  <a:srgbClr val="474747"/>
                </a:solidFill>
                <a:uFill>
                  <a:solidFill>
                    <a:srgbClr val="474747"/>
                  </a:solidFill>
                </a:uFill>
                <a:latin typeface="+mj-lt"/>
                <a:ea typeface="+mj-ea"/>
                <a:cs typeface="+mj-cs"/>
                <a:sym typeface="Helvetica Neue"/>
              </a:defRPr>
            </a:lvl3pPr>
            <a:lvl4pPr marL="1110676" indent="-173092" defTabSz="410751">
              <a:spcBef>
                <a:spcPts val="1055"/>
              </a:spcBef>
              <a:buClr>
                <a:srgbClr val="844F36"/>
              </a:buClr>
              <a:buFontTx/>
              <a:buChar char="•"/>
              <a:defRPr sz="1700">
                <a:solidFill>
                  <a:srgbClr val="474747"/>
                </a:solidFill>
                <a:uFill>
                  <a:solidFill>
                    <a:srgbClr val="474747"/>
                  </a:solidFill>
                </a:uFill>
                <a:latin typeface="+mj-lt"/>
                <a:ea typeface="+mj-ea"/>
                <a:cs typeface="+mj-cs"/>
                <a:sym typeface="Helvetica Neue"/>
              </a:defRPr>
            </a:lvl4pPr>
            <a:lvl5pPr marL="1423204" indent="-173092" defTabSz="410751">
              <a:spcBef>
                <a:spcPts val="1055"/>
              </a:spcBef>
              <a:buClr>
                <a:srgbClr val="844F36"/>
              </a:buClr>
              <a:buFontTx/>
              <a:buChar char="•"/>
              <a:defRPr sz="1700">
                <a:solidFill>
                  <a:srgbClr val="474747"/>
                </a:solidFill>
                <a:uFill>
                  <a:solidFill>
                    <a:srgbClr val="474747"/>
                  </a:solidFill>
                </a:uFill>
                <a:latin typeface="+mj-lt"/>
                <a:ea typeface="+mj-ea"/>
                <a:cs typeface="+mj-cs"/>
                <a:sym typeface="Helvetica Neue"/>
              </a:defRPr>
            </a:lvl5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1700">
                <a:solidFill>
                  <a:srgbClr val="474747"/>
                </a:solidFill>
                <a:uFill>
                  <a:solidFill>
                    <a:srgbClr val="474747"/>
                  </a:solidFill>
                </a:u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  <a:uFillTx/>
              </a:defRPr>
            </a:pPr>
            <a:r>
              <a:rPr sz="1700">
                <a:solidFill>
                  <a:srgbClr val="474747"/>
                </a:solidFill>
                <a:uFill>
                  <a:solidFill>
                    <a:srgbClr val="474747"/>
                  </a:solidFill>
                </a:u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  <a:uFillTx/>
              </a:defRPr>
            </a:pPr>
            <a:r>
              <a:rPr sz="1700">
                <a:solidFill>
                  <a:srgbClr val="474747"/>
                </a:solidFill>
                <a:uFill>
                  <a:solidFill>
                    <a:srgbClr val="474747"/>
                  </a:solidFill>
                </a:u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  <a:uFillTx/>
              </a:defRPr>
            </a:pPr>
            <a:r>
              <a:rPr sz="1700">
                <a:solidFill>
                  <a:srgbClr val="474747"/>
                </a:solidFill>
                <a:uFill>
                  <a:solidFill>
                    <a:srgbClr val="474747"/>
                  </a:solidFill>
                </a:u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  <a:uFillTx/>
              </a:defRPr>
            </a:pPr>
            <a:r>
              <a:rPr sz="1700">
                <a:solidFill>
                  <a:srgbClr val="474747"/>
                </a:solidFill>
                <a:uFill>
                  <a:solidFill>
                    <a:srgbClr val="474747"/>
                  </a:solidFill>
                </a:uFill>
              </a:rPr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2130626698"/>
      </p:ext>
    </p:extLst>
  </p:cSld>
  <p:clrMapOvr>
    <a:masterClrMapping/>
  </p:clrMapOvr>
  <p:transition xmlns:p14="http://schemas.microsoft.com/office/powerpoint/2010/main" spd="med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Content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1" cy="1447801"/>
          </a:xfrm>
          <a:prstGeom prst="rect">
            <a:avLst/>
          </a:prstGeom>
          <a:ln>
            <a:miter lim="400000"/>
          </a:ln>
        </p:spPr>
        <p:txBody>
          <a:bodyPr lIns="45718" tIns="45718" rIns="45718" bIns="45718"/>
          <a:lstStyle>
            <a:lvl1pPr algn="ctr" defTabSz="642915">
              <a:defRPr sz="4400">
                <a:solidFill>
                  <a:srgbClr val="027C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4400">
                <a:solidFill>
                  <a:srgbClr val="027C00"/>
                </a:solidFill>
              </a:rPr>
              <a:t>Title Text</a:t>
            </a:r>
          </a:p>
        </p:txBody>
      </p:sp>
      <p:sp>
        <p:nvSpPr>
          <p:cNvPr id="142" name="Shape 142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1" cy="5410201"/>
          </a:xfrm>
          <a:prstGeom prst="rect">
            <a:avLst/>
          </a:prstGeom>
          <a:ln>
            <a:miter lim="400000"/>
          </a:ln>
        </p:spPr>
        <p:txBody>
          <a:bodyPr lIns="45718" tIns="45718" rIns="45718" bIns="45718"/>
          <a:lstStyle>
            <a:lvl1pPr marL="331503" indent="-331503" defTabSz="642915">
              <a:spcBef>
                <a:spcPts val="492"/>
              </a:spcBef>
              <a:buClrTx/>
              <a:buFont typeface="Arial"/>
              <a:buChar char="•"/>
              <a:defRPr sz="3100">
                <a:solidFill>
                  <a:srgbClr val="027C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1pPr>
            <a:lvl2pPr marL="637174" indent="-315717" defTabSz="642915">
              <a:spcBef>
                <a:spcPts val="492"/>
              </a:spcBef>
              <a:buClrTx/>
              <a:buFont typeface="Arial"/>
              <a:buChar char="–"/>
              <a:defRPr sz="3100">
                <a:solidFill>
                  <a:srgbClr val="027C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2pPr>
            <a:lvl3pPr marL="937584" indent="-294669" defTabSz="642915">
              <a:spcBef>
                <a:spcPts val="492"/>
              </a:spcBef>
              <a:buClrTx/>
              <a:buFont typeface="Arial"/>
              <a:buChar char="•"/>
              <a:defRPr sz="3100">
                <a:solidFill>
                  <a:srgbClr val="027C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3pPr>
            <a:lvl4pPr marL="1317975" indent="-353603" defTabSz="642915">
              <a:spcBef>
                <a:spcPts val="492"/>
              </a:spcBef>
              <a:buClrTx/>
              <a:buFont typeface="Arial"/>
              <a:buChar char="–"/>
              <a:defRPr sz="3100">
                <a:solidFill>
                  <a:srgbClr val="027C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4pPr>
            <a:lvl5pPr marL="1639432" indent="-353603" defTabSz="642915">
              <a:spcBef>
                <a:spcPts val="492"/>
              </a:spcBef>
              <a:buClrTx/>
              <a:buFont typeface="Arial"/>
              <a:buChar char="»"/>
              <a:defRPr sz="3100">
                <a:solidFill>
                  <a:srgbClr val="027C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100">
                <a:solidFill>
                  <a:srgbClr val="027C00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100">
                <a:solidFill>
                  <a:srgbClr val="027C00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100">
                <a:solidFill>
                  <a:srgbClr val="027C00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100">
                <a:solidFill>
                  <a:srgbClr val="027C00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100">
                <a:solidFill>
                  <a:srgbClr val="027C00"/>
                </a:solidFill>
              </a:rPr>
              <a:t>Body Level Five</a:t>
            </a:r>
          </a:p>
        </p:txBody>
      </p:sp>
      <p:sp>
        <p:nvSpPr>
          <p:cNvPr id="143" name="Shape 143"/>
          <p:cNvSpPr>
            <a:spLocks noGrp="1"/>
          </p:cNvSpPr>
          <p:nvPr>
            <p:ph type="sldNum" sz="quarter" idx="2"/>
          </p:nvPr>
        </p:nvSpPr>
        <p:spPr>
          <a:xfrm>
            <a:off x="6553200" y="6408360"/>
            <a:ext cx="2133600" cy="261105"/>
          </a:xfrm>
          <a:prstGeom prst="rect">
            <a:avLst/>
          </a:prstGeom>
          <a:ln w="12700">
            <a:miter lim="400000"/>
          </a:ln>
        </p:spPr>
        <p:txBody>
          <a:bodyPr wrap="square" lIns="45718" tIns="45718" rIns="45718" bIns="45718">
            <a:spAutoFit/>
          </a:bodyPr>
          <a:lstStyle>
            <a:lvl1pPr defTabSz="642915">
              <a:defRPr sz="1100">
                <a:solidFill>
                  <a:srgbClr val="888888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20900259"/>
      </p:ext>
    </p:extLst>
  </p:cSld>
  <p:clrMapOvr>
    <a:masterClrMapping/>
  </p:clrMapOvr>
  <p:transition xmlns:p14="http://schemas.microsoft.com/office/powerpoint/2010/main" spd="med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image1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" y="-1"/>
            <a:ext cx="9144001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150" name="Shape 150"/>
          <p:cNvSpPr>
            <a:spLocks noGrp="1"/>
          </p:cNvSpPr>
          <p:nvPr>
            <p:ph type="body" idx="1"/>
          </p:nvPr>
        </p:nvSpPr>
        <p:spPr>
          <a:xfrm>
            <a:off x="755575" y="1340767"/>
            <a:ext cx="8137600" cy="5517233"/>
          </a:xfrm>
          <a:prstGeom prst="rect">
            <a:avLst/>
          </a:prstGeom>
          <a:ln>
            <a:miter lim="400000"/>
          </a:ln>
        </p:spPr>
        <p:txBody>
          <a:bodyPr lIns="45718" tIns="45718" rIns="45718" bIns="45718">
            <a:noAutofit/>
          </a:bodyPr>
          <a:lstStyle>
            <a:lvl1pPr marL="341548" indent="-341548" defTabSz="642915">
              <a:spcBef>
                <a:spcPts val="352"/>
              </a:spcBef>
              <a:buClr>
                <a:srgbClr val="58A618"/>
              </a:buClr>
              <a:buChar char="▪"/>
              <a:defRPr sz="2400">
                <a:solidFill>
                  <a:srgbClr val="373737"/>
                </a:solidFill>
                <a:uFillTx/>
              </a:defRPr>
            </a:lvl1pPr>
            <a:lvl2pPr marL="700956" indent="-379498" defTabSz="642915">
              <a:spcBef>
                <a:spcPts val="352"/>
              </a:spcBef>
              <a:buClr>
                <a:srgbClr val="58A618"/>
              </a:buClr>
              <a:buChar char="▪"/>
              <a:defRPr sz="2400">
                <a:solidFill>
                  <a:srgbClr val="373737"/>
                </a:solidFill>
                <a:uFillTx/>
              </a:defRPr>
            </a:lvl2pPr>
            <a:lvl3pPr marL="984463" indent="-341548" defTabSz="642915">
              <a:spcBef>
                <a:spcPts val="352"/>
              </a:spcBef>
              <a:buClr>
                <a:srgbClr val="58A618"/>
              </a:buClr>
              <a:buChar char="▪"/>
              <a:defRPr sz="2400">
                <a:solidFill>
                  <a:srgbClr val="373737"/>
                </a:solidFill>
                <a:uFillTx/>
              </a:defRPr>
            </a:lvl3pPr>
            <a:lvl4pPr marL="1305920" indent="-341548" defTabSz="642915">
              <a:spcBef>
                <a:spcPts val="352"/>
              </a:spcBef>
              <a:buClr>
                <a:srgbClr val="58A618"/>
              </a:buClr>
              <a:buChar char="▪"/>
              <a:defRPr sz="2400">
                <a:solidFill>
                  <a:srgbClr val="373737"/>
                </a:solidFill>
                <a:uFillTx/>
              </a:defRPr>
            </a:lvl4pPr>
            <a:lvl5pPr marL="1627378" indent="-341548" defTabSz="642915">
              <a:spcBef>
                <a:spcPts val="352"/>
              </a:spcBef>
              <a:buClr>
                <a:srgbClr val="58A618"/>
              </a:buClr>
              <a:buChar char="▪"/>
              <a:defRPr sz="2400">
                <a:solidFill>
                  <a:srgbClr val="373737"/>
                </a:solidFill>
                <a:uFillTx/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373737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373737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373737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373737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373737"/>
                </a:solidFill>
              </a:rPr>
              <a:t>Body Level Five</a:t>
            </a:r>
          </a:p>
        </p:txBody>
      </p:sp>
      <p:sp>
        <p:nvSpPr>
          <p:cNvPr id="151" name="Shape 151"/>
          <p:cNvSpPr>
            <a:spLocks noGrp="1"/>
          </p:cNvSpPr>
          <p:nvPr>
            <p:ph type="title"/>
          </p:nvPr>
        </p:nvSpPr>
        <p:spPr>
          <a:xfrm>
            <a:off x="755575" y="-1"/>
            <a:ext cx="7560841" cy="981076"/>
          </a:xfrm>
          <a:prstGeom prst="rect">
            <a:avLst/>
          </a:prstGeom>
          <a:ln>
            <a:miter lim="400000"/>
          </a:ln>
        </p:spPr>
        <p:txBody>
          <a:bodyPr lIns="45718" tIns="45718" rIns="45718" bIns="45718">
            <a:noAutofit/>
          </a:bodyPr>
          <a:lstStyle>
            <a:lvl1pPr defTabSz="642915">
              <a:defRPr sz="1700" b="1">
                <a:solidFill>
                  <a:srgbClr val="58A618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1700" b="1">
                <a:solidFill>
                  <a:srgbClr val="58A618"/>
                </a:solidFill>
              </a:rPr>
              <a:t>Title Text</a:t>
            </a:r>
          </a:p>
        </p:txBody>
      </p:sp>
    </p:spTree>
    <p:extLst>
      <p:ext uri="{BB962C8B-B14F-4D97-AF65-F5344CB8AC3E}">
        <p14:creationId xmlns:p14="http://schemas.microsoft.com/office/powerpoint/2010/main" val="474210067"/>
      </p:ext>
    </p:extLst>
  </p:cSld>
  <p:clrMapOvr>
    <a:masterClrMapping/>
  </p:clrMapOvr>
  <p:transition xmlns:p14="http://schemas.microsoft.com/office/powerpoint/2010/main" spd="med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image1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" y="-1"/>
            <a:ext cx="9144001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159" name="Shape 159"/>
          <p:cNvSpPr/>
          <p:nvPr/>
        </p:nvSpPr>
        <p:spPr>
          <a:xfrm>
            <a:off x="8316416" y="307973"/>
            <a:ext cx="584201" cy="2462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 anchor="ctr">
            <a:spAutoFit/>
          </a:bodyPr>
          <a:lstStyle>
            <a:lvl1pPr algn="r" defTabSz="914400">
              <a:defRPr sz="1400">
                <a:solidFill>
                  <a:srgbClr val="58A61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>
              <a:defRPr sz="1800">
                <a:solidFill>
                  <a:srgbClr val="000000"/>
                </a:solidFill>
              </a:defRPr>
            </a:pPr>
            <a:r>
              <a:rPr sz="1000" kern="0"/>
              <a:t>‹#›</a:t>
            </a:r>
          </a:p>
        </p:txBody>
      </p:sp>
      <p:sp>
        <p:nvSpPr>
          <p:cNvPr id="160" name="Shape 160"/>
          <p:cNvSpPr>
            <a:spLocks noGrp="1"/>
          </p:cNvSpPr>
          <p:nvPr>
            <p:ph type="body" idx="1"/>
          </p:nvPr>
        </p:nvSpPr>
        <p:spPr>
          <a:xfrm>
            <a:off x="755575" y="1340767"/>
            <a:ext cx="8137600" cy="5517233"/>
          </a:xfrm>
          <a:prstGeom prst="rect">
            <a:avLst/>
          </a:prstGeom>
          <a:ln>
            <a:miter lim="400000"/>
          </a:ln>
        </p:spPr>
        <p:txBody>
          <a:bodyPr lIns="45718" tIns="45718" rIns="45718" bIns="45718">
            <a:noAutofit/>
          </a:bodyPr>
          <a:lstStyle>
            <a:lvl1pPr marL="331503" indent="-331503" defTabSz="642915">
              <a:spcBef>
                <a:spcPts val="492"/>
              </a:spcBef>
              <a:buClr>
                <a:srgbClr val="58A618"/>
              </a:buClr>
              <a:buChar char="▪"/>
              <a:defRPr sz="3100">
                <a:solidFill>
                  <a:srgbClr val="373737"/>
                </a:solidFill>
                <a:uFillTx/>
              </a:defRPr>
            </a:lvl1pPr>
            <a:lvl2pPr marL="689794" indent="-368337" defTabSz="642915">
              <a:spcBef>
                <a:spcPts val="492"/>
              </a:spcBef>
              <a:buClr>
                <a:srgbClr val="58A618"/>
              </a:buClr>
              <a:buChar char="▪"/>
              <a:defRPr sz="3100">
                <a:solidFill>
                  <a:srgbClr val="373737"/>
                </a:solidFill>
                <a:uFillTx/>
              </a:defRPr>
            </a:lvl2pPr>
            <a:lvl3pPr marL="1035807" indent="-392892" defTabSz="642915">
              <a:spcBef>
                <a:spcPts val="492"/>
              </a:spcBef>
              <a:buClr>
                <a:srgbClr val="58A618"/>
              </a:buClr>
              <a:buChar char="▪"/>
              <a:defRPr sz="3100">
                <a:solidFill>
                  <a:srgbClr val="373737"/>
                </a:solidFill>
                <a:uFillTx/>
              </a:defRPr>
            </a:lvl3pPr>
            <a:lvl4pPr marL="1406376" indent="-442004" defTabSz="642915">
              <a:spcBef>
                <a:spcPts val="492"/>
              </a:spcBef>
              <a:buClr>
                <a:srgbClr val="58A618"/>
              </a:buClr>
              <a:buChar char="▪"/>
              <a:defRPr sz="3100">
                <a:solidFill>
                  <a:srgbClr val="373737"/>
                </a:solidFill>
                <a:uFillTx/>
              </a:defRPr>
            </a:lvl4pPr>
            <a:lvl5pPr marL="1727833" indent="-442004" defTabSz="642915">
              <a:spcBef>
                <a:spcPts val="492"/>
              </a:spcBef>
              <a:buClr>
                <a:srgbClr val="58A618"/>
              </a:buClr>
              <a:buChar char="▪"/>
              <a:defRPr sz="3100">
                <a:solidFill>
                  <a:srgbClr val="373737"/>
                </a:solidFill>
                <a:uFillTx/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100">
                <a:solidFill>
                  <a:srgbClr val="373737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100">
                <a:solidFill>
                  <a:srgbClr val="373737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100">
                <a:solidFill>
                  <a:srgbClr val="373737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100">
                <a:solidFill>
                  <a:srgbClr val="373737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100">
                <a:solidFill>
                  <a:srgbClr val="373737"/>
                </a:solidFill>
              </a:rPr>
              <a:t>Body Level Five</a:t>
            </a:r>
          </a:p>
        </p:txBody>
      </p:sp>
      <p:sp>
        <p:nvSpPr>
          <p:cNvPr id="161" name="Shape 161"/>
          <p:cNvSpPr>
            <a:spLocks noGrp="1"/>
          </p:cNvSpPr>
          <p:nvPr>
            <p:ph type="title"/>
          </p:nvPr>
        </p:nvSpPr>
        <p:spPr>
          <a:xfrm>
            <a:off x="755575" y="-1"/>
            <a:ext cx="7560841" cy="981076"/>
          </a:xfrm>
          <a:prstGeom prst="rect">
            <a:avLst/>
          </a:prstGeom>
          <a:ln>
            <a:miter lim="400000"/>
          </a:ln>
        </p:spPr>
        <p:txBody>
          <a:bodyPr lIns="45718" tIns="45718" rIns="45718" bIns="45718">
            <a:noAutofit/>
          </a:bodyPr>
          <a:lstStyle>
            <a:lvl1pPr defTabSz="642915">
              <a:defRPr sz="3500" b="1">
                <a:solidFill>
                  <a:srgbClr val="58A618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3500" b="1">
                <a:solidFill>
                  <a:srgbClr val="58A618"/>
                </a:solidFill>
              </a:rPr>
              <a:t>Title Text</a:t>
            </a:r>
          </a:p>
        </p:txBody>
      </p:sp>
    </p:spTree>
    <p:extLst>
      <p:ext uri="{BB962C8B-B14F-4D97-AF65-F5344CB8AC3E}">
        <p14:creationId xmlns:p14="http://schemas.microsoft.com/office/powerpoint/2010/main" val="3328399657"/>
      </p:ext>
    </p:extLst>
  </p:cSld>
  <p:clrMapOvr>
    <a:masterClrMapping/>
  </p:clrMapOvr>
  <p:transition xmlns:p14="http://schemas.microsoft.com/office/powerpoint/2010/main" spd="med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_Photo - B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>
            <a:spLocks noGrp="1"/>
          </p:cNvSpPr>
          <p:nvPr>
            <p:ph type="body" idx="1"/>
          </p:nvPr>
        </p:nvSpPr>
        <p:spPr>
          <a:xfrm>
            <a:off x="303609" y="6197203"/>
            <a:ext cx="5804298" cy="660798"/>
          </a:xfrm>
          <a:prstGeom prst="rect">
            <a:avLst/>
          </a:prstGeom>
          <a:ln>
            <a:miter lim="400000"/>
          </a:ln>
        </p:spPr>
        <p:txBody>
          <a:bodyPr lIns="45718" tIns="45718" rIns="45718" bIns="45718"/>
          <a:lstStyle>
            <a:lvl1pPr marL="0" indent="0" defTabSz="642915">
              <a:spcBef>
                <a:spcPts val="0"/>
              </a:spcBef>
              <a:buClrTx/>
              <a:buSzTx/>
              <a:buFontTx/>
              <a:buNone/>
              <a:defRPr sz="1300">
                <a:solidFill>
                  <a:srgbClr val="868686"/>
                </a:solidFill>
                <a:uFillTx/>
                <a:latin typeface="+mn-lt"/>
                <a:ea typeface="+mn-ea"/>
                <a:cs typeface="+mn-cs"/>
                <a:sym typeface="Helvetica Neue Light"/>
              </a:defRPr>
            </a:lvl1pPr>
            <a:lvl2pPr marL="0" indent="0" defTabSz="642915">
              <a:spcBef>
                <a:spcPts val="0"/>
              </a:spcBef>
              <a:buClrTx/>
              <a:buSzTx/>
              <a:buFontTx/>
              <a:buNone/>
              <a:defRPr sz="1300">
                <a:solidFill>
                  <a:srgbClr val="868686"/>
                </a:solidFill>
                <a:uFillTx/>
                <a:latin typeface="+mn-lt"/>
                <a:ea typeface="+mn-ea"/>
                <a:cs typeface="+mn-cs"/>
                <a:sym typeface="Helvetica Neue Light"/>
              </a:defRPr>
            </a:lvl2pPr>
            <a:lvl3pPr marL="0" indent="0" defTabSz="642915">
              <a:spcBef>
                <a:spcPts val="0"/>
              </a:spcBef>
              <a:buClrTx/>
              <a:buSzTx/>
              <a:buFontTx/>
              <a:buNone/>
              <a:defRPr sz="1300">
                <a:solidFill>
                  <a:srgbClr val="868686"/>
                </a:solidFill>
                <a:uFillTx/>
                <a:latin typeface="+mn-lt"/>
                <a:ea typeface="+mn-ea"/>
                <a:cs typeface="+mn-cs"/>
                <a:sym typeface="Helvetica Neue Light"/>
              </a:defRPr>
            </a:lvl3pPr>
            <a:lvl4pPr marL="0" indent="0" defTabSz="642915">
              <a:spcBef>
                <a:spcPts val="0"/>
              </a:spcBef>
              <a:buClrTx/>
              <a:buSzTx/>
              <a:buFontTx/>
              <a:buNone/>
              <a:defRPr sz="1300">
                <a:solidFill>
                  <a:srgbClr val="868686"/>
                </a:solidFill>
                <a:uFillTx/>
                <a:latin typeface="+mn-lt"/>
                <a:ea typeface="+mn-ea"/>
                <a:cs typeface="+mn-cs"/>
                <a:sym typeface="Helvetica Neue Light"/>
              </a:defRPr>
            </a:lvl4pPr>
            <a:lvl5pPr marL="0" indent="0" defTabSz="642915">
              <a:spcBef>
                <a:spcPts val="0"/>
              </a:spcBef>
              <a:buClrTx/>
              <a:buSzTx/>
              <a:buFontTx/>
              <a:buNone/>
              <a:defRPr sz="1300">
                <a:solidFill>
                  <a:srgbClr val="868686"/>
                </a:solidFill>
                <a:uFillTx/>
                <a:latin typeface="+mn-lt"/>
                <a:ea typeface="+mn-ea"/>
                <a:cs typeface="+mn-cs"/>
                <a:sym typeface="Helvetica Neue Light"/>
              </a:defRPr>
            </a:lvl5pPr>
          </a:lstStyle>
          <a:p>
            <a:pPr lvl="0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868686"/>
                </a:solidFill>
              </a:rPr>
              <a:t>Body Level One</a:t>
            </a:r>
          </a:p>
          <a:p>
            <a:pPr lvl="1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868686"/>
                </a:solidFill>
              </a:rPr>
              <a:t>Body Level Two</a:t>
            </a:r>
          </a:p>
          <a:p>
            <a:pPr lvl="2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868686"/>
                </a:solidFill>
              </a:rPr>
              <a:t>Body Level Three</a:t>
            </a:r>
          </a:p>
          <a:p>
            <a:pPr lvl="3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868686"/>
                </a:solidFill>
              </a:rPr>
              <a:t>Body Level Four</a:t>
            </a:r>
          </a:p>
          <a:p>
            <a:pPr lvl="4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868686"/>
                </a:solidFill>
              </a:rPr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602229617"/>
      </p:ext>
    </p:extLst>
  </p:cSld>
  <p:clrMapOvr>
    <a:masterClrMapping/>
  </p:clrMapOvr>
  <p:transition xmlns:p14="http://schemas.microsoft.com/office/powerpoint/2010/main" spd="med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_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/>
          <p:nvPr/>
        </p:nvSpPr>
        <p:spPr>
          <a:xfrm>
            <a:off x="455414" y="1384102"/>
            <a:ext cx="8233172" cy="89"/>
          </a:xfrm>
          <a:prstGeom prst="line">
            <a:avLst/>
          </a:prstGeom>
          <a:ln w="12700">
            <a:solidFill>
              <a:srgbClr val="9A9A9A"/>
            </a:solidFill>
            <a:miter lim="400000"/>
          </a:ln>
        </p:spPr>
        <p:txBody>
          <a:bodyPr lIns="0" tIns="0" rIns="0" bIns="0" anchor="ctr"/>
          <a:lstStyle/>
          <a:p>
            <a:pPr defTabSz="321457"/>
            <a:endParaRPr sz="800" kern="0">
              <a:solidFill>
                <a:sysClr val="windowText" lastClr="000000"/>
              </a:solidFill>
              <a:latin typeface="Helvetica"/>
              <a:cs typeface="Helvetica"/>
              <a:sym typeface="Helvetica"/>
            </a:endParaRPr>
          </a:p>
        </p:txBody>
      </p:sp>
      <p:pic>
        <p:nvPicPr>
          <p:cNvPr id="166" name="RDA_Logotype_RGB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041158" y="294155"/>
            <a:ext cx="1687698" cy="1011009"/>
          </a:xfrm>
          <a:prstGeom prst="rect">
            <a:avLst/>
          </a:prstGeom>
          <a:ln w="12700">
            <a:miter lim="400000"/>
          </a:ln>
        </p:spPr>
      </p:pic>
      <p:sp>
        <p:nvSpPr>
          <p:cNvPr id="167" name="Shape 167"/>
          <p:cNvSpPr>
            <a:spLocks noGrp="1"/>
          </p:cNvSpPr>
          <p:nvPr>
            <p:ph type="title"/>
          </p:nvPr>
        </p:nvSpPr>
        <p:spPr>
          <a:xfrm>
            <a:off x="401836" y="232172"/>
            <a:ext cx="7090172" cy="982266"/>
          </a:xfrm>
          <a:prstGeom prst="rect">
            <a:avLst/>
          </a:prstGeom>
          <a:ln>
            <a:miter lim="400000"/>
          </a:ln>
        </p:spPr>
        <p:txBody>
          <a:bodyPr lIns="0" tIns="0" rIns="0" bIns="0" anchor="b"/>
          <a:lstStyle>
            <a:lvl1pPr defTabSz="410751">
              <a:defRPr sz="300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Light"/>
              </a:defRPr>
            </a:lvl1pPr>
          </a:lstStyle>
          <a:p>
            <a:pPr lvl="0">
              <a:defRPr sz="1800"/>
            </a:pPr>
            <a:r>
              <a:rPr sz="3000"/>
              <a:t>Title Text</a:t>
            </a:r>
          </a:p>
        </p:txBody>
      </p:sp>
      <p:sp>
        <p:nvSpPr>
          <p:cNvPr id="168" name="Shape 168"/>
          <p:cNvSpPr>
            <a:spLocks noGrp="1"/>
          </p:cNvSpPr>
          <p:nvPr>
            <p:ph type="body" idx="1"/>
          </p:nvPr>
        </p:nvSpPr>
        <p:spPr>
          <a:xfrm>
            <a:off x="401836" y="1634133"/>
            <a:ext cx="8340328" cy="4616648"/>
          </a:xfrm>
          <a:prstGeom prst="rect">
            <a:avLst/>
          </a:prstGeom>
          <a:ln>
            <a:miter lim="400000"/>
          </a:ln>
        </p:spPr>
        <p:txBody>
          <a:bodyPr lIns="0" tIns="0" rIns="0" bIns="0"/>
          <a:lstStyle>
            <a:lvl1pPr marL="187517" indent="-187517" defTabSz="410751">
              <a:spcBef>
                <a:spcPts val="1125"/>
              </a:spcBef>
              <a:buClrTx/>
              <a:buFontTx/>
              <a:buChar char="•"/>
              <a:defRPr sz="1800">
                <a:solidFill>
                  <a:srgbClr val="747474"/>
                </a:solidFill>
                <a:uFillTx/>
                <a:latin typeface="+mn-lt"/>
                <a:ea typeface="+mn-ea"/>
                <a:cs typeface="+mn-cs"/>
                <a:sym typeface="Helvetica Neue Light"/>
              </a:defRPr>
            </a:lvl1pPr>
            <a:lvl2pPr marL="500045" indent="-187517" defTabSz="410751">
              <a:spcBef>
                <a:spcPts val="1125"/>
              </a:spcBef>
              <a:buClrTx/>
              <a:buFontTx/>
              <a:buChar char="•"/>
              <a:defRPr sz="1800">
                <a:solidFill>
                  <a:srgbClr val="747474"/>
                </a:solidFill>
                <a:uFillTx/>
                <a:latin typeface="+mn-lt"/>
                <a:ea typeface="+mn-ea"/>
                <a:cs typeface="+mn-cs"/>
                <a:sym typeface="Helvetica Neue Light"/>
              </a:defRPr>
            </a:lvl2pPr>
            <a:lvl3pPr marL="812573" indent="-187517" defTabSz="410751">
              <a:spcBef>
                <a:spcPts val="1125"/>
              </a:spcBef>
              <a:buClrTx/>
              <a:buFontTx/>
              <a:buChar char="•"/>
              <a:defRPr sz="1800">
                <a:solidFill>
                  <a:srgbClr val="747474"/>
                </a:solidFill>
                <a:uFillTx/>
                <a:latin typeface="+mn-lt"/>
                <a:ea typeface="+mn-ea"/>
                <a:cs typeface="+mn-cs"/>
                <a:sym typeface="Helvetica Neue Light"/>
              </a:defRPr>
            </a:lvl3pPr>
            <a:lvl4pPr marL="1125101" indent="-187517" defTabSz="410751">
              <a:spcBef>
                <a:spcPts val="1125"/>
              </a:spcBef>
              <a:buClrTx/>
              <a:buFontTx/>
              <a:buChar char="•"/>
              <a:defRPr sz="1800">
                <a:solidFill>
                  <a:srgbClr val="747474"/>
                </a:solidFill>
                <a:uFillTx/>
                <a:latin typeface="+mn-lt"/>
                <a:ea typeface="+mn-ea"/>
                <a:cs typeface="+mn-cs"/>
                <a:sym typeface="Helvetica Neue Light"/>
              </a:defRPr>
            </a:lvl4pPr>
            <a:lvl5pPr marL="1437629" indent="-187517" defTabSz="410751">
              <a:spcBef>
                <a:spcPts val="1125"/>
              </a:spcBef>
              <a:buClrTx/>
              <a:buFontTx/>
              <a:buChar char="•"/>
              <a:defRPr sz="1800">
                <a:solidFill>
                  <a:srgbClr val="747474"/>
                </a:solidFill>
                <a:uFillTx/>
                <a:latin typeface="+mn-lt"/>
                <a:ea typeface="+mn-ea"/>
                <a:cs typeface="+mn-cs"/>
                <a:sym typeface="Helvetica Neue Light"/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800">
                <a:solidFill>
                  <a:srgbClr val="747474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1800">
                <a:solidFill>
                  <a:srgbClr val="747474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1800">
                <a:solidFill>
                  <a:srgbClr val="747474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1800">
                <a:solidFill>
                  <a:srgbClr val="747474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1800">
                <a:solidFill>
                  <a:srgbClr val="747474"/>
                </a:solidFill>
              </a:rPr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2740023572"/>
      </p:ext>
    </p:extLst>
  </p:cSld>
  <p:clrMapOvr>
    <a:masterClrMapping/>
  </p:clrMapOvr>
  <p:transition xmlns:p14="http://schemas.microsoft.com/office/powerpoint/2010/main"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33C55-FAAC-49D2-AAD2-54695105575A}" type="datetimeFigureOut">
              <a:rPr lang="en-US" smtClean="0"/>
              <a:t>5/14/15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0B94E-412F-41AD-B372-0E8E053583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695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33C55-FAAC-49D2-AAD2-54695105575A}" type="datetimeFigureOut">
              <a:rPr lang="en-US" smtClean="0"/>
              <a:t>5/14/15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0B94E-412F-41AD-B372-0E8E053583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7691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33C55-FAAC-49D2-AAD2-54695105575A}" type="datetimeFigureOut">
              <a:rPr lang="en-US" smtClean="0"/>
              <a:t>5/14/15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0B94E-412F-41AD-B372-0E8E053583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732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33C55-FAAC-49D2-AAD2-54695105575A}" type="datetimeFigureOut">
              <a:rPr lang="en-US" smtClean="0"/>
              <a:t>5/14/15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0B94E-412F-41AD-B372-0E8E053583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4281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33C55-FAAC-49D2-AAD2-54695105575A}" type="datetimeFigureOut">
              <a:rPr lang="en-US" smtClean="0"/>
              <a:t>5/14/15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0B94E-412F-41AD-B372-0E8E053583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7001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4" Type="http://schemas.openxmlformats.org/officeDocument/2006/relationships/theme" Target="../theme/theme2.xml"/><Relationship Id="rId5" Type="http://schemas.openxmlformats.org/officeDocument/2006/relationships/image" Target="../media/image2.jpeg"/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2.jpeg"/></Relationships>
</file>

<file path=ppt/slideMasters/_rels/slideMaster4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image" Target="../media/image2.jpeg"/></Relationships>
</file>

<file path=ppt/slideMasters/_rels/slideMaster5.xml.rels><?xml version="1.0" encoding="UTF-8" standalone="yes"?>
<Relationships xmlns="http://schemas.openxmlformats.org/package/2006/relationships"><Relationship Id="rId20" Type="http://schemas.openxmlformats.org/officeDocument/2006/relationships/slideLayout" Target="../slideLayouts/slideLayout35.xml"/><Relationship Id="rId21" Type="http://schemas.openxmlformats.org/officeDocument/2006/relationships/slideLayout" Target="../slideLayouts/slideLayout36.xml"/><Relationship Id="rId22" Type="http://schemas.openxmlformats.org/officeDocument/2006/relationships/slideLayout" Target="../slideLayouts/slideLayout37.xml"/><Relationship Id="rId23" Type="http://schemas.openxmlformats.org/officeDocument/2006/relationships/slideLayout" Target="../slideLayouts/slideLayout38.xml"/><Relationship Id="rId24" Type="http://schemas.openxmlformats.org/officeDocument/2006/relationships/slideLayout" Target="../slideLayouts/slideLayout39.xml"/><Relationship Id="rId25" Type="http://schemas.openxmlformats.org/officeDocument/2006/relationships/slideLayout" Target="../slideLayouts/slideLayout40.xml"/><Relationship Id="rId26" Type="http://schemas.openxmlformats.org/officeDocument/2006/relationships/slideLayout" Target="../slideLayouts/slideLayout41.xml"/><Relationship Id="rId27" Type="http://schemas.openxmlformats.org/officeDocument/2006/relationships/slideLayout" Target="../slideLayouts/slideLayout42.xml"/><Relationship Id="rId28" Type="http://schemas.openxmlformats.org/officeDocument/2006/relationships/slideLayout" Target="../slideLayouts/slideLayout43.xml"/><Relationship Id="rId29" Type="http://schemas.openxmlformats.org/officeDocument/2006/relationships/slideLayout" Target="../slideLayouts/slideLayout44.xml"/><Relationship Id="rId1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9.xml"/><Relationship Id="rId5" Type="http://schemas.openxmlformats.org/officeDocument/2006/relationships/slideLayout" Target="../slideLayouts/slideLayout20.xml"/><Relationship Id="rId30" Type="http://schemas.openxmlformats.org/officeDocument/2006/relationships/slideLayout" Target="../slideLayouts/slideLayout45.xml"/><Relationship Id="rId31" Type="http://schemas.openxmlformats.org/officeDocument/2006/relationships/slideLayout" Target="../slideLayouts/slideLayout46.xml"/><Relationship Id="rId32" Type="http://schemas.openxmlformats.org/officeDocument/2006/relationships/slideLayout" Target="../slideLayouts/slideLayout47.xml"/><Relationship Id="rId9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2.xml"/><Relationship Id="rId8" Type="http://schemas.openxmlformats.org/officeDocument/2006/relationships/slideLayout" Target="../slideLayouts/slideLayout23.xml"/><Relationship Id="rId33" Type="http://schemas.openxmlformats.org/officeDocument/2006/relationships/slideLayout" Target="../slideLayouts/slideLayout48.xml"/><Relationship Id="rId34" Type="http://schemas.openxmlformats.org/officeDocument/2006/relationships/theme" Target="../theme/theme5.xml"/><Relationship Id="rId35" Type="http://schemas.openxmlformats.org/officeDocument/2006/relationships/image" Target="../media/image4.jpeg"/><Relationship Id="rId10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29.xml"/><Relationship Id="rId15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31.xml"/><Relationship Id="rId17" Type="http://schemas.openxmlformats.org/officeDocument/2006/relationships/slideLayout" Target="../slideLayouts/slideLayout32.xml"/><Relationship Id="rId18" Type="http://schemas.openxmlformats.org/officeDocument/2006/relationships/slideLayout" Target="../slideLayouts/slideLayout33.xml"/><Relationship Id="rId19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233C55-FAAC-49D2-AAD2-54695105575A}" type="datetimeFigureOut">
              <a:rPr lang="en-US" smtClean="0"/>
              <a:t>5/14/15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90B94E-412F-41AD-B372-0E8E053583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678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8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11"/>
          <p:cNvSpPr>
            <a:spLocks noChangeArrowheads="1"/>
          </p:cNvSpPr>
          <p:nvPr/>
        </p:nvSpPr>
        <p:spPr bwMode="auto">
          <a:xfrm>
            <a:off x="8316913" y="333375"/>
            <a:ext cx="584200" cy="19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lvl1pPr eaLnBrk="0" hangingPunct="0"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1pPr>
            <a:lvl2pPr marL="37931725" indent="-37474525" eaLnBrk="0" hangingPunct="0"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2pPr>
            <a:lvl3pPr eaLnBrk="0" hangingPunct="0"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3pPr>
            <a:lvl4pPr eaLnBrk="0" hangingPunct="0"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4pPr>
            <a:lvl5pPr eaLnBrk="0" hangingPunct="0"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fld id="{DCAA0BCC-4C7B-4A9F-881A-2BD7264CF9CC}" type="slidenum">
              <a:rPr lang="en-AU" altLang="en-US" sz="1000" b="0" smtClean="0">
                <a:solidFill>
                  <a:srgbClr val="58A618"/>
                </a:solidFill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AU" altLang="en-US" sz="1000" b="0" smtClean="0">
              <a:solidFill>
                <a:srgbClr val="58A61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5482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8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Rectangle 11"/>
          <p:cNvSpPr>
            <a:spLocks noChangeArrowheads="1"/>
          </p:cNvSpPr>
          <p:nvPr/>
        </p:nvSpPr>
        <p:spPr bwMode="auto">
          <a:xfrm>
            <a:off x="8316913" y="333375"/>
            <a:ext cx="584200" cy="19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lvl1pPr eaLnBrk="0" hangingPunct="0"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1pPr>
            <a:lvl2pPr marL="37931725" indent="-37474525" eaLnBrk="0" hangingPunct="0"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2pPr>
            <a:lvl3pPr eaLnBrk="0" hangingPunct="0"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3pPr>
            <a:lvl4pPr eaLnBrk="0" hangingPunct="0"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4pPr>
            <a:lvl5pPr eaLnBrk="0" hangingPunct="0"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fld id="{6D8A9BE8-6CF8-42A3-A5DE-0A11F79099DC}" type="slidenum">
              <a:rPr lang="en-AU" altLang="en-US" sz="1000" b="0" smtClean="0">
                <a:solidFill>
                  <a:srgbClr val="58A618"/>
                </a:solidFill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AU" altLang="en-US" sz="1000" b="0" smtClean="0">
              <a:solidFill>
                <a:srgbClr val="58A61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080325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8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Rectangle 11"/>
          <p:cNvSpPr>
            <a:spLocks noChangeArrowheads="1"/>
          </p:cNvSpPr>
          <p:nvPr/>
        </p:nvSpPr>
        <p:spPr bwMode="auto">
          <a:xfrm>
            <a:off x="8316913" y="333375"/>
            <a:ext cx="584200" cy="19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lvl1pPr eaLnBrk="0" hangingPunct="0"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1pPr>
            <a:lvl2pPr marL="37931725" indent="-37474525" eaLnBrk="0" hangingPunct="0"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2pPr>
            <a:lvl3pPr eaLnBrk="0" hangingPunct="0"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3pPr>
            <a:lvl4pPr eaLnBrk="0" hangingPunct="0"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4pPr>
            <a:lvl5pPr eaLnBrk="0" hangingPunct="0"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fld id="{B69A04C5-749C-4C0E-8708-952586D4812B}" type="slidenum">
              <a:rPr lang="en-AU" altLang="en-US" sz="1000" b="0" smtClean="0">
                <a:solidFill>
                  <a:srgbClr val="58A618"/>
                </a:solidFill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AU" altLang="en-US" sz="1000" b="0" smtClean="0">
              <a:solidFill>
                <a:srgbClr val="58A61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6886680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8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1.jpg"/>
          <p:cNvPicPr/>
          <p:nvPr/>
        </p:nvPicPr>
        <p:blipFill>
          <a:blip r:embed="rId35">
            <a:extLst/>
          </a:blip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  <a:ln>
            <a:round/>
          </a:ln>
        </p:spPr>
      </p:pic>
      <p:sp>
        <p:nvSpPr>
          <p:cNvPr id="3" name="Shape 3"/>
          <p:cNvSpPr>
            <a:spLocks noGrp="1"/>
          </p:cNvSpPr>
          <p:nvPr>
            <p:ph type="title"/>
          </p:nvPr>
        </p:nvSpPr>
        <p:spPr>
          <a:xfrm>
            <a:off x="755576" y="0"/>
            <a:ext cx="7560840" cy="981075"/>
          </a:xfrm>
          <a:prstGeom prst="rect">
            <a:avLst/>
          </a:prstGeom>
          <a:ln w="12700">
            <a:round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6788" tIns="26788" rIns="26788" bIns="26788" anchor="ctr">
            <a:normAutofit/>
          </a:bodyPr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700">
                <a:solidFill>
                  <a:srgbClr val="68B11E"/>
                </a:solidFill>
                <a:uFill>
                  <a:solidFill>
                    <a:srgbClr val="68B11E"/>
                  </a:solidFill>
                </a:uFill>
              </a:rPr>
              <a:t>Title Text</a:t>
            </a:r>
          </a:p>
        </p:txBody>
      </p:sp>
      <p:sp>
        <p:nvSpPr>
          <p:cNvPr id="4" name="Shape 4"/>
          <p:cNvSpPr>
            <a:spLocks noGrp="1"/>
          </p:cNvSpPr>
          <p:nvPr>
            <p:ph type="body" idx="1"/>
          </p:nvPr>
        </p:nvSpPr>
        <p:spPr>
          <a:xfrm>
            <a:off x="755576" y="1340768"/>
            <a:ext cx="8137600" cy="5517232"/>
          </a:xfrm>
          <a:prstGeom prst="rect">
            <a:avLst/>
          </a:prstGeom>
          <a:ln w="12700">
            <a:round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6788" tIns="26788" rIns="26788" bIns="26788">
            <a:normAutofit/>
          </a:bodyPr>
          <a:lstStyle>
            <a:lvl2pPr marL="742950" indent="-285750">
              <a:spcBef>
                <a:spcPts val="800"/>
              </a:spcBef>
              <a:defRPr sz="3400"/>
            </a:lvl2pPr>
            <a:lvl3pPr marL="1143000" indent="-228600">
              <a:spcBef>
                <a:spcPts val="800"/>
              </a:spcBef>
              <a:defRPr sz="3400"/>
            </a:lvl3pPr>
            <a:lvl4pPr marL="1600200" indent="-228600">
              <a:spcBef>
                <a:spcPts val="600"/>
              </a:spcBef>
              <a:defRPr sz="2800"/>
            </a:lvl4pPr>
            <a:lvl5pPr marL="2057400" indent="-228600">
              <a:spcBef>
                <a:spcPts val="600"/>
              </a:spcBef>
              <a:defRPr sz="2800"/>
            </a:lvl5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700">
                <a:solidFill>
                  <a:srgbClr val="47545C"/>
                </a:solidFill>
                <a:uFill>
                  <a:solidFill>
                    <a:srgbClr val="47545C"/>
                  </a:solidFill>
                </a:u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47545C"/>
                </a:solidFill>
                <a:uFill>
                  <a:solidFill>
                    <a:srgbClr val="47545C"/>
                  </a:solidFill>
                </a:u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47545C"/>
                </a:solidFill>
                <a:uFill>
                  <a:solidFill>
                    <a:srgbClr val="47545C"/>
                  </a:solidFill>
                </a:u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  <a:uFillTx/>
              </a:defRPr>
            </a:pPr>
            <a:r>
              <a:rPr sz="2000">
                <a:solidFill>
                  <a:srgbClr val="47545C"/>
                </a:solidFill>
                <a:uFill>
                  <a:solidFill>
                    <a:srgbClr val="47545C"/>
                  </a:solidFill>
                </a:u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  <a:uFillTx/>
              </a:defRPr>
            </a:pPr>
            <a:r>
              <a:rPr sz="2000">
                <a:solidFill>
                  <a:srgbClr val="47545C"/>
                </a:solidFill>
                <a:uFill>
                  <a:solidFill>
                    <a:srgbClr val="47545C"/>
                  </a:solidFill>
                </a:uFill>
              </a:rPr>
              <a:t>Body Level Five</a:t>
            </a:r>
          </a:p>
        </p:txBody>
      </p:sp>
      <p:sp>
        <p:nvSpPr>
          <p:cNvPr id="5" name="Shape 5"/>
          <p:cNvSpPr>
            <a:spLocks noGrp="1"/>
          </p:cNvSpPr>
          <p:nvPr>
            <p:ph type="sldNum" sz="quarter" idx="2"/>
          </p:nvPr>
        </p:nvSpPr>
        <p:spPr>
          <a:xfrm>
            <a:off x="8699052" y="333510"/>
            <a:ext cx="201564" cy="192364"/>
          </a:xfrm>
          <a:prstGeom prst="rect">
            <a:avLst/>
          </a:prstGeom>
          <a:ln>
            <a:round/>
          </a:ln>
        </p:spPr>
        <p:txBody>
          <a:bodyPr wrap="none" lIns="26788" tIns="26788" rIns="26788" bIns="26788" anchor="ctr">
            <a:normAutofit/>
          </a:bodyPr>
          <a:lstStyle>
            <a:lvl1pPr algn="r" defTabSz="910796">
              <a:defRPr sz="1000">
                <a:solidFill>
                  <a:srgbClr val="68B11E"/>
                </a:solidFill>
                <a:uFill>
                  <a:solidFill>
                    <a:srgbClr val="68B11E"/>
                  </a:solidFill>
                </a:u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rPr kern="0"/>
              <a:pPr/>
              <a:t>‹#›</a:t>
            </a:fld>
            <a:endParaRPr kern="0"/>
          </a:p>
        </p:txBody>
      </p:sp>
    </p:spTree>
    <p:extLst>
      <p:ext uri="{BB962C8B-B14F-4D97-AF65-F5344CB8AC3E}">
        <p14:creationId xmlns:p14="http://schemas.microsoft.com/office/powerpoint/2010/main" val="2837584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4" r:id="rId11"/>
    <p:sldLayoutId id="2147483695" r:id="rId12"/>
    <p:sldLayoutId id="2147483696" r:id="rId13"/>
    <p:sldLayoutId id="2147483697" r:id="rId14"/>
    <p:sldLayoutId id="2147483698" r:id="rId15"/>
    <p:sldLayoutId id="2147483699" r:id="rId16"/>
    <p:sldLayoutId id="2147483700" r:id="rId17"/>
    <p:sldLayoutId id="2147483701" r:id="rId18"/>
    <p:sldLayoutId id="2147483704" r:id="rId19"/>
    <p:sldLayoutId id="2147483705" r:id="rId20"/>
    <p:sldLayoutId id="2147483706" r:id="rId21"/>
    <p:sldLayoutId id="2147483707" r:id="rId22"/>
    <p:sldLayoutId id="2147483708" r:id="rId23"/>
    <p:sldLayoutId id="2147483709" r:id="rId24"/>
    <p:sldLayoutId id="2147483710" r:id="rId25"/>
    <p:sldLayoutId id="2147483711" r:id="rId26"/>
    <p:sldLayoutId id="2147483712" r:id="rId27"/>
    <p:sldLayoutId id="2147483713" r:id="rId28"/>
    <p:sldLayoutId id="2147483714" r:id="rId29"/>
    <p:sldLayoutId id="2147483716" r:id="rId30"/>
    <p:sldLayoutId id="2147483718" r:id="rId31"/>
    <p:sldLayoutId id="2147483719" r:id="rId32"/>
    <p:sldLayoutId id="2147483720" r:id="rId33"/>
  </p:sldLayoutIdLst>
  <p:transition xmlns:p14="http://schemas.microsoft.com/office/powerpoint/2010/main" spd="med"/>
  <p:txStyles>
    <p:titleStyle>
      <a:lvl1pPr defTabSz="910796">
        <a:defRPr sz="2700">
          <a:solidFill>
            <a:srgbClr val="68B11E"/>
          </a:solidFill>
          <a:uFill>
            <a:solidFill>
              <a:srgbClr val="68B11E"/>
            </a:solidFill>
          </a:uFill>
          <a:latin typeface="Gill Sans SemiBold"/>
          <a:ea typeface="Gill Sans SemiBold"/>
          <a:cs typeface="Gill Sans SemiBold"/>
          <a:sym typeface="Gill Sans SemiBold"/>
        </a:defRPr>
      </a:lvl1pPr>
      <a:lvl2pPr indent="160729" defTabSz="910796">
        <a:defRPr sz="2700">
          <a:solidFill>
            <a:srgbClr val="68B11E"/>
          </a:solidFill>
          <a:uFill>
            <a:solidFill>
              <a:srgbClr val="68B11E"/>
            </a:solidFill>
          </a:uFill>
          <a:latin typeface="Gill Sans SemiBold"/>
          <a:ea typeface="Gill Sans SemiBold"/>
          <a:cs typeface="Gill Sans SemiBold"/>
          <a:sym typeface="Gill Sans SemiBold"/>
        </a:defRPr>
      </a:lvl2pPr>
      <a:lvl3pPr indent="321457" defTabSz="910796">
        <a:defRPr sz="2700">
          <a:solidFill>
            <a:srgbClr val="68B11E"/>
          </a:solidFill>
          <a:uFill>
            <a:solidFill>
              <a:srgbClr val="68B11E"/>
            </a:solidFill>
          </a:uFill>
          <a:latin typeface="Gill Sans SemiBold"/>
          <a:ea typeface="Gill Sans SemiBold"/>
          <a:cs typeface="Gill Sans SemiBold"/>
          <a:sym typeface="Gill Sans SemiBold"/>
        </a:defRPr>
      </a:lvl3pPr>
      <a:lvl4pPr indent="482186" defTabSz="910796">
        <a:defRPr sz="2700">
          <a:solidFill>
            <a:srgbClr val="68B11E"/>
          </a:solidFill>
          <a:uFill>
            <a:solidFill>
              <a:srgbClr val="68B11E"/>
            </a:solidFill>
          </a:uFill>
          <a:latin typeface="Gill Sans SemiBold"/>
          <a:ea typeface="Gill Sans SemiBold"/>
          <a:cs typeface="Gill Sans SemiBold"/>
          <a:sym typeface="Gill Sans SemiBold"/>
        </a:defRPr>
      </a:lvl4pPr>
      <a:lvl5pPr indent="642915" defTabSz="910796">
        <a:defRPr sz="2700">
          <a:solidFill>
            <a:srgbClr val="68B11E"/>
          </a:solidFill>
          <a:uFill>
            <a:solidFill>
              <a:srgbClr val="68B11E"/>
            </a:solidFill>
          </a:uFill>
          <a:latin typeface="Gill Sans SemiBold"/>
          <a:ea typeface="Gill Sans SemiBold"/>
          <a:cs typeface="Gill Sans SemiBold"/>
          <a:sym typeface="Gill Sans SemiBold"/>
        </a:defRPr>
      </a:lvl5pPr>
      <a:lvl6pPr indent="803643" defTabSz="910796">
        <a:defRPr sz="2700">
          <a:solidFill>
            <a:srgbClr val="68B11E"/>
          </a:solidFill>
          <a:uFill>
            <a:solidFill>
              <a:srgbClr val="68B11E"/>
            </a:solidFill>
          </a:uFill>
          <a:latin typeface="Gill Sans SemiBold"/>
          <a:ea typeface="Gill Sans SemiBold"/>
          <a:cs typeface="Gill Sans SemiBold"/>
          <a:sym typeface="Gill Sans SemiBold"/>
        </a:defRPr>
      </a:lvl6pPr>
      <a:lvl7pPr indent="964372" defTabSz="910796">
        <a:defRPr sz="2700">
          <a:solidFill>
            <a:srgbClr val="68B11E"/>
          </a:solidFill>
          <a:uFill>
            <a:solidFill>
              <a:srgbClr val="68B11E"/>
            </a:solidFill>
          </a:uFill>
          <a:latin typeface="Gill Sans SemiBold"/>
          <a:ea typeface="Gill Sans SemiBold"/>
          <a:cs typeface="Gill Sans SemiBold"/>
          <a:sym typeface="Gill Sans SemiBold"/>
        </a:defRPr>
      </a:lvl7pPr>
      <a:lvl8pPr indent="1125101" defTabSz="910796">
        <a:defRPr sz="2700">
          <a:solidFill>
            <a:srgbClr val="68B11E"/>
          </a:solidFill>
          <a:uFill>
            <a:solidFill>
              <a:srgbClr val="68B11E"/>
            </a:solidFill>
          </a:uFill>
          <a:latin typeface="Gill Sans SemiBold"/>
          <a:ea typeface="Gill Sans SemiBold"/>
          <a:cs typeface="Gill Sans SemiBold"/>
          <a:sym typeface="Gill Sans SemiBold"/>
        </a:defRPr>
      </a:lvl8pPr>
      <a:lvl9pPr indent="1285829" defTabSz="910796">
        <a:defRPr sz="2700">
          <a:solidFill>
            <a:srgbClr val="68B11E"/>
          </a:solidFill>
          <a:uFill>
            <a:solidFill>
              <a:srgbClr val="68B11E"/>
            </a:solidFill>
          </a:uFill>
          <a:latin typeface="Gill Sans SemiBold"/>
          <a:ea typeface="Gill Sans SemiBold"/>
          <a:cs typeface="Gill Sans SemiBold"/>
          <a:sym typeface="Gill Sans SemiBold"/>
        </a:defRPr>
      </a:lvl9pPr>
    </p:titleStyle>
    <p:bodyStyle>
      <a:lvl1pPr marL="241092" indent="-241092" defTabSz="910796">
        <a:spcBef>
          <a:spcPts val="633"/>
        </a:spcBef>
        <a:buClr>
          <a:srgbClr val="7BA04A"/>
        </a:buClr>
        <a:buSzPct val="100000"/>
        <a:buFont typeface="Wingdings"/>
        <a:buChar char=""/>
        <a:defRPr sz="2700">
          <a:solidFill>
            <a:srgbClr val="47545C"/>
          </a:solidFill>
          <a:uFill>
            <a:solidFill>
              <a:srgbClr val="47545C"/>
            </a:solidFill>
          </a:uFill>
          <a:latin typeface="Arial"/>
          <a:ea typeface="Arial"/>
          <a:cs typeface="Arial"/>
          <a:sym typeface="Arial"/>
        </a:defRPr>
      </a:lvl1pPr>
      <a:lvl2pPr marL="546004" indent="-224547" defTabSz="910796">
        <a:spcBef>
          <a:spcPts val="633"/>
        </a:spcBef>
        <a:buClr>
          <a:srgbClr val="7BA04A"/>
        </a:buClr>
        <a:buSzPct val="100000"/>
        <a:buFont typeface="Wingdings"/>
        <a:buChar char=""/>
        <a:defRPr sz="2700">
          <a:solidFill>
            <a:srgbClr val="47545C"/>
          </a:solidFill>
          <a:uFill>
            <a:solidFill>
              <a:srgbClr val="47545C"/>
            </a:solidFill>
          </a:uFill>
          <a:latin typeface="Arial"/>
          <a:ea typeface="Arial"/>
          <a:cs typeface="Arial"/>
          <a:sym typeface="Arial"/>
        </a:defRPr>
      </a:lvl2pPr>
      <a:lvl3pPr marL="822552" indent="-179638" defTabSz="910796">
        <a:spcBef>
          <a:spcPts val="633"/>
        </a:spcBef>
        <a:buClr>
          <a:srgbClr val="7BA04A"/>
        </a:buClr>
        <a:buSzPct val="100000"/>
        <a:buFont typeface="Wingdings"/>
        <a:buChar char=""/>
        <a:defRPr sz="2700">
          <a:solidFill>
            <a:srgbClr val="47545C"/>
          </a:solidFill>
          <a:uFill>
            <a:solidFill>
              <a:srgbClr val="47545C"/>
            </a:solidFill>
          </a:uFill>
          <a:latin typeface="Arial"/>
          <a:ea typeface="Arial"/>
          <a:cs typeface="Arial"/>
          <a:sym typeface="Arial"/>
        </a:defRPr>
      </a:lvl3pPr>
      <a:lvl4pPr marL="1182503" indent="-218131" defTabSz="910796">
        <a:spcBef>
          <a:spcPts val="633"/>
        </a:spcBef>
        <a:buClr>
          <a:srgbClr val="7BA04A"/>
        </a:buClr>
        <a:buSzPct val="100000"/>
        <a:buFont typeface="Wingdings"/>
        <a:buChar char=""/>
        <a:defRPr sz="2700">
          <a:solidFill>
            <a:srgbClr val="47545C"/>
          </a:solidFill>
          <a:uFill>
            <a:solidFill>
              <a:srgbClr val="47545C"/>
            </a:solidFill>
          </a:uFill>
          <a:latin typeface="Arial"/>
          <a:ea typeface="Arial"/>
          <a:cs typeface="Arial"/>
          <a:sym typeface="Arial"/>
        </a:defRPr>
      </a:lvl4pPr>
      <a:lvl5pPr marL="1503960" indent="-218131" defTabSz="910796">
        <a:spcBef>
          <a:spcPts val="633"/>
        </a:spcBef>
        <a:buClr>
          <a:srgbClr val="7BA04A"/>
        </a:buClr>
        <a:buSzPct val="100000"/>
        <a:buFont typeface="Wingdings"/>
        <a:buChar char=""/>
        <a:defRPr sz="2700">
          <a:solidFill>
            <a:srgbClr val="47545C"/>
          </a:solidFill>
          <a:uFill>
            <a:solidFill>
              <a:srgbClr val="47545C"/>
            </a:solidFill>
          </a:uFill>
          <a:latin typeface="Arial"/>
          <a:ea typeface="Arial"/>
          <a:cs typeface="Arial"/>
          <a:sym typeface="Arial"/>
        </a:defRPr>
      </a:lvl5pPr>
      <a:lvl6pPr marL="2268698" indent="-545329" defTabSz="910796">
        <a:spcBef>
          <a:spcPts val="633"/>
        </a:spcBef>
        <a:buClr>
          <a:srgbClr val="7BA04A"/>
        </a:buClr>
        <a:buSzPct val="171000"/>
        <a:buFont typeface="Wingdings"/>
        <a:buChar char=""/>
        <a:defRPr sz="2700">
          <a:solidFill>
            <a:srgbClr val="47545C"/>
          </a:solidFill>
          <a:uFill>
            <a:solidFill>
              <a:srgbClr val="47545C"/>
            </a:solidFill>
          </a:uFill>
          <a:latin typeface="Arial"/>
          <a:ea typeface="Arial"/>
          <a:cs typeface="Arial"/>
          <a:sym typeface="Arial"/>
        </a:defRPr>
      </a:lvl6pPr>
      <a:lvl7pPr marL="2518719" indent="-545329" defTabSz="910796">
        <a:spcBef>
          <a:spcPts val="633"/>
        </a:spcBef>
        <a:buClr>
          <a:srgbClr val="7BA04A"/>
        </a:buClr>
        <a:buSzPct val="171000"/>
        <a:buFont typeface="Wingdings"/>
        <a:buChar char=""/>
        <a:defRPr sz="2700">
          <a:solidFill>
            <a:srgbClr val="47545C"/>
          </a:solidFill>
          <a:uFill>
            <a:solidFill>
              <a:srgbClr val="47545C"/>
            </a:solidFill>
          </a:uFill>
          <a:latin typeface="Arial"/>
          <a:ea typeface="Arial"/>
          <a:cs typeface="Arial"/>
          <a:sym typeface="Arial"/>
        </a:defRPr>
      </a:lvl7pPr>
      <a:lvl8pPr marL="2768742" indent="-545329" defTabSz="910796">
        <a:spcBef>
          <a:spcPts val="633"/>
        </a:spcBef>
        <a:buClr>
          <a:srgbClr val="7BA04A"/>
        </a:buClr>
        <a:buSzPct val="171000"/>
        <a:buFont typeface="Wingdings"/>
        <a:buChar char=""/>
        <a:defRPr sz="2700">
          <a:solidFill>
            <a:srgbClr val="47545C"/>
          </a:solidFill>
          <a:uFill>
            <a:solidFill>
              <a:srgbClr val="47545C"/>
            </a:solidFill>
          </a:uFill>
          <a:latin typeface="Arial"/>
          <a:ea typeface="Arial"/>
          <a:cs typeface="Arial"/>
          <a:sym typeface="Arial"/>
        </a:defRPr>
      </a:lvl8pPr>
      <a:lvl9pPr marL="3018764" indent="-545329" defTabSz="910796">
        <a:spcBef>
          <a:spcPts val="633"/>
        </a:spcBef>
        <a:buClr>
          <a:srgbClr val="7BA04A"/>
        </a:buClr>
        <a:buSzPct val="171000"/>
        <a:buFont typeface="Wingdings"/>
        <a:buChar char=""/>
        <a:defRPr sz="2700">
          <a:solidFill>
            <a:srgbClr val="47545C"/>
          </a:solidFill>
          <a:uFill>
            <a:solidFill>
              <a:srgbClr val="47545C"/>
            </a:solidFill>
          </a:uFill>
          <a:latin typeface="Arial"/>
          <a:ea typeface="Arial"/>
          <a:cs typeface="Arial"/>
          <a:sym typeface="Arial"/>
        </a:defRPr>
      </a:lvl9pPr>
    </p:bodyStyle>
    <p:otherStyle>
      <a:lvl1pPr algn="r" defTabSz="910796">
        <a:defRPr sz="1000">
          <a:solidFill>
            <a:schemeClr val="tx1"/>
          </a:solidFill>
          <a:uFill>
            <a:solidFill>
              <a:srgbClr val="68B11E"/>
            </a:solidFill>
          </a:uFill>
          <a:latin typeface="+mn-lt"/>
          <a:ea typeface="+mn-ea"/>
          <a:cs typeface="+mn-cs"/>
          <a:sym typeface="Arial"/>
        </a:defRPr>
      </a:lvl1pPr>
      <a:lvl2pPr algn="r" defTabSz="910796">
        <a:defRPr sz="1000">
          <a:solidFill>
            <a:schemeClr val="tx1"/>
          </a:solidFill>
          <a:uFill>
            <a:solidFill>
              <a:srgbClr val="68B11E"/>
            </a:solidFill>
          </a:uFill>
          <a:latin typeface="+mn-lt"/>
          <a:ea typeface="+mn-ea"/>
          <a:cs typeface="+mn-cs"/>
          <a:sym typeface="Arial"/>
        </a:defRPr>
      </a:lvl2pPr>
      <a:lvl3pPr algn="r" defTabSz="910796">
        <a:defRPr sz="1000">
          <a:solidFill>
            <a:schemeClr val="tx1"/>
          </a:solidFill>
          <a:uFill>
            <a:solidFill>
              <a:srgbClr val="68B11E"/>
            </a:solidFill>
          </a:uFill>
          <a:latin typeface="+mn-lt"/>
          <a:ea typeface="+mn-ea"/>
          <a:cs typeface="+mn-cs"/>
          <a:sym typeface="Arial"/>
        </a:defRPr>
      </a:lvl3pPr>
      <a:lvl4pPr algn="r" defTabSz="910796">
        <a:defRPr sz="1000">
          <a:solidFill>
            <a:schemeClr val="tx1"/>
          </a:solidFill>
          <a:uFill>
            <a:solidFill>
              <a:srgbClr val="68B11E"/>
            </a:solidFill>
          </a:uFill>
          <a:latin typeface="+mn-lt"/>
          <a:ea typeface="+mn-ea"/>
          <a:cs typeface="+mn-cs"/>
          <a:sym typeface="Arial"/>
        </a:defRPr>
      </a:lvl4pPr>
      <a:lvl5pPr algn="r" defTabSz="910796">
        <a:defRPr sz="1000">
          <a:solidFill>
            <a:schemeClr val="tx1"/>
          </a:solidFill>
          <a:uFill>
            <a:solidFill>
              <a:srgbClr val="68B11E"/>
            </a:solidFill>
          </a:uFill>
          <a:latin typeface="+mn-lt"/>
          <a:ea typeface="+mn-ea"/>
          <a:cs typeface="+mn-cs"/>
          <a:sym typeface="Arial"/>
        </a:defRPr>
      </a:lvl5pPr>
      <a:lvl6pPr algn="r" defTabSz="910796">
        <a:defRPr sz="1000">
          <a:solidFill>
            <a:schemeClr val="tx1"/>
          </a:solidFill>
          <a:uFill>
            <a:solidFill>
              <a:srgbClr val="68B11E"/>
            </a:solidFill>
          </a:uFill>
          <a:latin typeface="+mn-lt"/>
          <a:ea typeface="+mn-ea"/>
          <a:cs typeface="+mn-cs"/>
          <a:sym typeface="Arial"/>
        </a:defRPr>
      </a:lvl6pPr>
      <a:lvl7pPr algn="r" defTabSz="910796">
        <a:defRPr sz="1000">
          <a:solidFill>
            <a:schemeClr val="tx1"/>
          </a:solidFill>
          <a:uFill>
            <a:solidFill>
              <a:srgbClr val="68B11E"/>
            </a:solidFill>
          </a:uFill>
          <a:latin typeface="+mn-lt"/>
          <a:ea typeface="+mn-ea"/>
          <a:cs typeface="+mn-cs"/>
          <a:sym typeface="Arial"/>
        </a:defRPr>
      </a:lvl7pPr>
      <a:lvl8pPr algn="r" defTabSz="910796">
        <a:defRPr sz="1000">
          <a:solidFill>
            <a:schemeClr val="tx1"/>
          </a:solidFill>
          <a:uFill>
            <a:solidFill>
              <a:srgbClr val="68B11E"/>
            </a:solidFill>
          </a:uFill>
          <a:latin typeface="+mn-lt"/>
          <a:ea typeface="+mn-ea"/>
          <a:cs typeface="+mn-cs"/>
          <a:sym typeface="Arial"/>
        </a:defRPr>
      </a:lvl8pPr>
      <a:lvl9pPr algn="r" defTabSz="910796">
        <a:defRPr sz="1000">
          <a:solidFill>
            <a:schemeClr val="tx1"/>
          </a:solidFill>
          <a:uFill>
            <a:solidFill>
              <a:srgbClr val="68B11E"/>
            </a:solidFill>
          </a:uFill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hyperlink" Target="https://rd-alliance.org/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hyperlink" Target="http://typeregistry.org/" TargetMode="Externa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eg"/><Relationship Id="rId3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eg"/><Relationship Id="rId3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Relationship Id="rId3" Type="http://schemas.openxmlformats.org/officeDocument/2006/relationships/chart" Target="../charts/char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7.png"/><Relationship Id="rId3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5"/>
          <p:cNvSpPr>
            <a:spLocks noChangeArrowheads="1"/>
          </p:cNvSpPr>
          <p:nvPr/>
        </p:nvSpPr>
        <p:spPr bwMode="auto">
          <a:xfrm>
            <a:off x="1066800" y="-304800"/>
            <a:ext cx="6934200" cy="8094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en-US" sz="4000" dirty="0" smtClean="0">
              <a:latin typeface="+mn-lt"/>
            </a:endParaRPr>
          </a:p>
          <a:p>
            <a:pPr algn="ctr"/>
            <a:r>
              <a:rPr lang="en-US" sz="3200" dirty="0" smtClean="0">
                <a:latin typeface="+mn-lt"/>
              </a:rPr>
              <a:t>RDA, </a:t>
            </a:r>
          </a:p>
          <a:p>
            <a:pPr algn="ctr"/>
            <a:r>
              <a:rPr lang="en-US" sz="3200" dirty="0" smtClean="0">
                <a:latin typeface="+mn-lt"/>
              </a:rPr>
              <a:t>Data Type Registries (DTR),</a:t>
            </a:r>
          </a:p>
          <a:p>
            <a:pPr algn="ctr"/>
            <a:r>
              <a:rPr lang="en-US" sz="3200" dirty="0" smtClean="0">
                <a:latin typeface="+mn-lt"/>
              </a:rPr>
              <a:t>&amp; DEMONSTRATION PROJECT</a:t>
            </a:r>
          </a:p>
          <a:p>
            <a:pPr algn="ctr"/>
            <a:endParaRPr lang="en-US" sz="2400" dirty="0" smtClean="0">
              <a:latin typeface="+mn-lt"/>
            </a:endParaRPr>
          </a:p>
          <a:p>
            <a:pPr algn="ctr"/>
            <a:r>
              <a:rPr lang="en-US" b="1" dirty="0" smtClean="0"/>
              <a:t>CNRI (part of RDA DTR WG)</a:t>
            </a:r>
            <a:endParaRPr lang="en-US" dirty="0">
              <a:latin typeface="Calibri" pitchFamily="34" charset="0"/>
            </a:endParaRPr>
          </a:p>
          <a:p>
            <a:pPr algn="ctr"/>
            <a:r>
              <a:rPr lang="en-US" dirty="0" smtClean="0">
                <a:latin typeface="+mn-lt"/>
              </a:rPr>
              <a:t>Larry </a:t>
            </a:r>
            <a:r>
              <a:rPr lang="en-US" dirty="0" err="1" smtClean="0">
                <a:latin typeface="+mn-lt"/>
              </a:rPr>
              <a:t>Lannom</a:t>
            </a:r>
            <a:r>
              <a:rPr lang="en-US" dirty="0" smtClean="0">
                <a:latin typeface="+mn-lt"/>
              </a:rPr>
              <a:t>, </a:t>
            </a:r>
            <a:r>
              <a:rPr lang="en-US" dirty="0" err="1" smtClean="0">
                <a:latin typeface="+mn-lt"/>
              </a:rPr>
              <a:t>Giridhar</a:t>
            </a:r>
            <a:r>
              <a:rPr lang="en-US" dirty="0" smtClean="0">
                <a:latin typeface="+mn-lt"/>
              </a:rPr>
              <a:t> </a:t>
            </a:r>
            <a:r>
              <a:rPr lang="en-US" dirty="0" err="1" smtClean="0">
                <a:latin typeface="+mn-lt"/>
              </a:rPr>
              <a:t>Manipalli</a:t>
            </a:r>
            <a:r>
              <a:rPr lang="en-US" dirty="0" smtClean="0">
                <a:latin typeface="+mn-lt"/>
              </a:rPr>
              <a:t> , Allison Powell</a:t>
            </a:r>
          </a:p>
          <a:p>
            <a:pPr algn="ctr"/>
            <a:endParaRPr lang="en-US" dirty="0">
              <a:latin typeface="+mn-lt"/>
            </a:endParaRPr>
          </a:p>
          <a:p>
            <a:pPr algn="ctr"/>
            <a:r>
              <a:rPr lang="en-US" b="1" i="1" u="sng" dirty="0" smtClean="0">
                <a:latin typeface="+mn-lt"/>
              </a:rPr>
              <a:t>KSU (part of RDA MDII IG)</a:t>
            </a:r>
          </a:p>
          <a:p>
            <a:pPr algn="ctr"/>
            <a:r>
              <a:rPr lang="en-US" i="1" u="sng" dirty="0" smtClean="0">
                <a:latin typeface="+mn-lt"/>
              </a:rPr>
              <a:t>Laura Bartolo</a:t>
            </a:r>
          </a:p>
          <a:p>
            <a:pPr algn="ctr"/>
            <a:endParaRPr lang="en-US" dirty="0">
              <a:latin typeface="+mn-lt"/>
            </a:endParaRPr>
          </a:p>
          <a:p>
            <a:pPr algn="ctr"/>
            <a:r>
              <a:rPr lang="en-US" b="1" dirty="0" smtClean="0">
                <a:latin typeface="+mn-lt"/>
              </a:rPr>
              <a:t>NIST MML</a:t>
            </a:r>
          </a:p>
          <a:p>
            <a:pPr algn="ctr"/>
            <a:r>
              <a:rPr lang="en-US" dirty="0">
                <a:latin typeface="+mn-lt"/>
              </a:rPr>
              <a:t>Zachary </a:t>
            </a:r>
            <a:r>
              <a:rPr lang="en-US" dirty="0" err="1">
                <a:latin typeface="+mn-lt"/>
              </a:rPr>
              <a:t>Trautt</a:t>
            </a:r>
            <a:r>
              <a:rPr lang="en-US" dirty="0">
                <a:latin typeface="+mn-lt"/>
              </a:rPr>
              <a:t>, Sara Barron, John Henry Scott, </a:t>
            </a:r>
            <a:r>
              <a:rPr lang="en-US" dirty="0" err="1">
                <a:latin typeface="+mn-lt"/>
              </a:rPr>
              <a:t>Carelyn</a:t>
            </a:r>
            <a:r>
              <a:rPr lang="en-US" dirty="0">
                <a:latin typeface="+mn-lt"/>
              </a:rPr>
              <a:t> Campbell, Chandler </a:t>
            </a:r>
            <a:r>
              <a:rPr lang="en-US" dirty="0" smtClean="0">
                <a:latin typeface="+mn-lt"/>
              </a:rPr>
              <a:t>Becker</a:t>
            </a:r>
          </a:p>
          <a:p>
            <a:pPr algn="ctr"/>
            <a:endParaRPr lang="en-US" dirty="0" smtClean="0">
              <a:latin typeface="+mn-lt"/>
            </a:endParaRPr>
          </a:p>
          <a:p>
            <a:pPr algn="ctr"/>
            <a:r>
              <a:rPr lang="en-US" b="1" dirty="0" smtClean="0">
                <a:latin typeface="+mn-lt"/>
              </a:rPr>
              <a:t>NIST ITL </a:t>
            </a:r>
          </a:p>
          <a:p>
            <a:pPr algn="ctr"/>
            <a:r>
              <a:rPr lang="en-US" dirty="0">
                <a:latin typeface="+mn-lt"/>
              </a:rPr>
              <a:t>Alden </a:t>
            </a:r>
            <a:r>
              <a:rPr lang="en-US" dirty="0" err="1" smtClean="0">
                <a:latin typeface="+mn-lt"/>
              </a:rPr>
              <a:t>Dima</a:t>
            </a:r>
            <a:r>
              <a:rPr lang="en-US" dirty="0" smtClean="0">
                <a:latin typeface="+mn-lt"/>
              </a:rPr>
              <a:t>, </a:t>
            </a:r>
            <a:r>
              <a:rPr lang="en-US" dirty="0" err="1" smtClean="0">
                <a:latin typeface="+mn-lt"/>
              </a:rPr>
              <a:t>Sharief</a:t>
            </a:r>
            <a:r>
              <a:rPr lang="en-US" dirty="0" smtClean="0">
                <a:latin typeface="+mn-lt"/>
              </a:rPr>
              <a:t> Youssef, Sunil </a:t>
            </a:r>
            <a:r>
              <a:rPr lang="en-US" dirty="0" err="1">
                <a:latin typeface="+mn-lt"/>
              </a:rPr>
              <a:t>Bhaskarla</a:t>
            </a:r>
            <a:endParaRPr lang="en-US" dirty="0">
              <a:latin typeface="+mn-lt"/>
            </a:endParaRPr>
          </a:p>
          <a:p>
            <a:endParaRPr lang="en-US" dirty="0">
              <a:latin typeface="+mn-lt"/>
            </a:endParaRPr>
          </a:p>
          <a:p>
            <a:pPr algn="ctr"/>
            <a:r>
              <a:rPr lang="en-US" b="1" dirty="0">
                <a:latin typeface="+mn-lt"/>
              </a:rPr>
              <a:t>Dakota Consulting, Inc.</a:t>
            </a:r>
          </a:p>
          <a:p>
            <a:pPr algn="ctr"/>
            <a:r>
              <a:rPr lang="en-US" dirty="0">
                <a:latin typeface="+mn-lt"/>
              </a:rPr>
              <a:t>Antoine </a:t>
            </a:r>
            <a:r>
              <a:rPr lang="en-US" dirty="0" err="1" smtClean="0">
                <a:latin typeface="+mn-lt"/>
              </a:rPr>
              <a:t>Fillinger</a:t>
            </a:r>
            <a:r>
              <a:rPr lang="en-US" dirty="0" smtClean="0">
                <a:latin typeface="+mn-lt"/>
              </a:rPr>
              <a:t>, </a:t>
            </a:r>
            <a:r>
              <a:rPr lang="en-US" dirty="0" err="1" smtClean="0">
                <a:latin typeface="+mn-lt"/>
              </a:rPr>
              <a:t>Usha</a:t>
            </a:r>
            <a:r>
              <a:rPr lang="en-US" dirty="0" smtClean="0">
                <a:latin typeface="+mn-lt"/>
              </a:rPr>
              <a:t> </a:t>
            </a:r>
            <a:r>
              <a:rPr lang="en-US" dirty="0" err="1">
                <a:latin typeface="+mn-lt"/>
              </a:rPr>
              <a:t>Laham</a:t>
            </a:r>
            <a:endParaRPr lang="en-US" dirty="0">
              <a:latin typeface="+mn-lt"/>
            </a:endParaRPr>
          </a:p>
          <a:p>
            <a:pPr algn="ctr"/>
            <a:endParaRPr lang="en-US" dirty="0" smtClean="0">
              <a:latin typeface="+mn-lt"/>
            </a:endParaRPr>
          </a:p>
          <a:p>
            <a:pPr algn="ctr"/>
            <a:endParaRPr lang="en-US" b="1" dirty="0" smtClean="0">
              <a:latin typeface="+mn-lt"/>
            </a:endParaRPr>
          </a:p>
          <a:p>
            <a:pPr algn="ctr"/>
            <a:endParaRPr lang="en-US" b="1" dirty="0">
              <a:latin typeface="+mn-lt"/>
            </a:endParaRPr>
          </a:p>
          <a:p>
            <a:pPr algn="ctr"/>
            <a:endParaRPr lang="en-US" dirty="0">
              <a:latin typeface="+mn-lt"/>
            </a:endParaRPr>
          </a:p>
          <a:p>
            <a:pPr algn="ctr"/>
            <a:endParaRPr lang="en-US" dirty="0" smtClean="0">
              <a:latin typeface="+mn-lt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533400" y="6400800"/>
            <a:ext cx="8077200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23233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2600" y="1625560"/>
            <a:ext cx="4648200" cy="4525963"/>
          </a:xfrm>
        </p:spPr>
        <p:txBody>
          <a:bodyPr>
            <a:noAutofit/>
          </a:bodyPr>
          <a:lstStyle/>
          <a:p>
            <a:pPr marL="0" indent="0">
              <a:spcBef>
                <a:spcPts val="1688"/>
              </a:spcBef>
              <a:buNone/>
              <a:defRPr/>
            </a:pPr>
            <a:r>
              <a:rPr lang="en-US" altLang="en-US" sz="2800" dirty="0">
                <a:cs typeface="Gisha" pitchFamily="34" charset="-79"/>
              </a:rPr>
              <a:t>RDA/US Goals:</a:t>
            </a:r>
          </a:p>
          <a:p>
            <a:pPr>
              <a:lnSpc>
                <a:spcPct val="110000"/>
              </a:lnSpc>
              <a:spcBef>
                <a:spcPts val="1500"/>
              </a:spcBef>
              <a:buClr>
                <a:schemeClr val="bg1"/>
              </a:buClr>
              <a:buFont typeface="Wingdings" pitchFamily="2" charset="2"/>
              <a:buChar char="§"/>
              <a:defRPr/>
            </a:pPr>
            <a:r>
              <a:rPr lang="en-US" altLang="en-US" sz="1900" dirty="0">
                <a:solidFill>
                  <a:schemeClr val="accent5">
                    <a:lumMod val="50000"/>
                  </a:schemeClr>
                </a:solidFill>
              </a:rPr>
              <a:t>Contribute to RDA “international” efforts and leadership </a:t>
            </a:r>
          </a:p>
          <a:p>
            <a:pPr>
              <a:lnSpc>
                <a:spcPct val="110000"/>
              </a:lnSpc>
              <a:spcBef>
                <a:spcPts val="1500"/>
              </a:spcBef>
              <a:buClr>
                <a:schemeClr val="bg1"/>
              </a:buClr>
              <a:buFont typeface="Wingdings" pitchFamily="2" charset="2"/>
              <a:buChar char="§"/>
              <a:defRPr/>
            </a:pPr>
            <a:r>
              <a:rPr lang="en-US" altLang="en-US" sz="1900" dirty="0">
                <a:solidFill>
                  <a:schemeClr val="accent5">
                    <a:lumMod val="50000"/>
                  </a:schemeClr>
                </a:solidFill>
              </a:rPr>
              <a:t>Bring US efforts to broader RDA community</a:t>
            </a:r>
          </a:p>
          <a:p>
            <a:pPr>
              <a:lnSpc>
                <a:spcPct val="110000"/>
              </a:lnSpc>
              <a:spcBef>
                <a:spcPts val="1500"/>
              </a:spcBef>
              <a:buClr>
                <a:schemeClr val="bg1"/>
              </a:buClr>
              <a:buFont typeface="Wingdings" pitchFamily="2" charset="2"/>
              <a:buChar char="§"/>
              <a:defRPr/>
            </a:pPr>
            <a:r>
              <a:rPr lang="en-US" altLang="en-US" sz="1900" dirty="0">
                <a:solidFill>
                  <a:srgbClr val="FF3300"/>
                </a:solidFill>
              </a:rPr>
              <a:t>Build the RDA community within </a:t>
            </a:r>
            <a:br>
              <a:rPr lang="en-US" altLang="en-US" sz="1900" dirty="0">
                <a:solidFill>
                  <a:srgbClr val="FF3300"/>
                </a:solidFill>
              </a:rPr>
            </a:br>
            <a:r>
              <a:rPr lang="en-US" altLang="en-US" sz="1900" dirty="0">
                <a:solidFill>
                  <a:srgbClr val="FF3300"/>
                </a:solidFill>
              </a:rPr>
              <a:t>the US</a:t>
            </a:r>
          </a:p>
          <a:p>
            <a:pPr>
              <a:lnSpc>
                <a:spcPct val="110000"/>
              </a:lnSpc>
              <a:spcBef>
                <a:spcPts val="1500"/>
              </a:spcBef>
              <a:buClr>
                <a:schemeClr val="bg1"/>
              </a:buClr>
              <a:buFont typeface="Wingdings" pitchFamily="2" charset="2"/>
              <a:buChar char="§"/>
              <a:defRPr/>
            </a:pPr>
            <a:r>
              <a:rPr lang="en-US" altLang="en-US" sz="1900" dirty="0">
                <a:solidFill>
                  <a:srgbClr val="FF3300"/>
                </a:solidFill>
              </a:rPr>
              <a:t>Leverage and implement RDA deliverables in the US to amplify impact</a:t>
            </a:r>
          </a:p>
          <a:p>
            <a:pPr>
              <a:lnSpc>
                <a:spcPct val="110000"/>
              </a:lnSpc>
              <a:spcBef>
                <a:spcPts val="1500"/>
              </a:spcBef>
              <a:buClr>
                <a:schemeClr val="bg1"/>
              </a:buClr>
              <a:buFont typeface="Wingdings" pitchFamily="2" charset="2"/>
              <a:buChar char="§"/>
              <a:defRPr/>
            </a:pPr>
            <a:r>
              <a:rPr lang="en-US" altLang="en-US" sz="1900" dirty="0">
                <a:solidFill>
                  <a:srgbClr val="373737"/>
                </a:solidFill>
              </a:rPr>
              <a:t>Collaborate closely with other RDA “regions” on key programs and initiatives</a:t>
            </a:r>
          </a:p>
          <a:p>
            <a:pPr lvl="1">
              <a:spcBef>
                <a:spcPts val="1500"/>
              </a:spcBef>
              <a:buFont typeface="Wingdings" pitchFamily="2" charset="2"/>
              <a:buChar char="§"/>
              <a:defRPr/>
            </a:pPr>
            <a:endParaRPr lang="en-US" altLang="en-US" sz="1900" dirty="0">
              <a:solidFill>
                <a:srgbClr val="373737"/>
              </a:solidFill>
            </a:endParaRPr>
          </a:p>
          <a:p>
            <a:pPr marL="0" indent="0">
              <a:spcBef>
                <a:spcPts val="1200"/>
              </a:spcBef>
              <a:buNone/>
            </a:pPr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7138194" cy="1143000"/>
          </a:xfrm>
        </p:spPr>
        <p:txBody>
          <a:bodyPr>
            <a:normAutofit/>
          </a:bodyPr>
          <a:lstStyle/>
          <a:p>
            <a:r>
              <a:rPr lang="en-US" altLang="en-US" sz="2800" dirty="0">
                <a:cs typeface="Gisha" pitchFamily="34" charset="-79"/>
                <a:sym typeface="Helvetica Neue Light" charset="0"/>
              </a:rPr>
              <a:t>RDA/US:  Collaborate Globally, </a:t>
            </a:r>
            <a:br>
              <a:rPr lang="en-US" altLang="en-US" sz="2800" dirty="0">
                <a:cs typeface="Gisha" pitchFamily="34" charset="-79"/>
                <a:sym typeface="Helvetica Neue Light" charset="0"/>
              </a:rPr>
            </a:br>
            <a:r>
              <a:rPr lang="en-US" altLang="en-US" sz="2800" dirty="0">
                <a:cs typeface="Gisha" pitchFamily="34" charset="-79"/>
                <a:sym typeface="Helvetica Neue Light" charset="0"/>
              </a:rPr>
              <a:t>Contribute Locally</a:t>
            </a:r>
            <a:endParaRPr lang="en-US" sz="1400" dirty="0"/>
          </a:p>
        </p:txBody>
      </p:sp>
      <p:sp>
        <p:nvSpPr>
          <p:cNvPr id="4" name="Right Arrow 3"/>
          <p:cNvSpPr/>
          <p:nvPr/>
        </p:nvSpPr>
        <p:spPr>
          <a:xfrm rot="10800000">
            <a:off x="336745" y="2355422"/>
            <a:ext cx="317500" cy="182563"/>
          </a:xfrm>
          <a:prstGeom prst="rightArrow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5" name="Right Arrow 4"/>
          <p:cNvSpPr/>
          <p:nvPr/>
        </p:nvSpPr>
        <p:spPr>
          <a:xfrm rot="10800000">
            <a:off x="323850" y="3194332"/>
            <a:ext cx="317500" cy="182562"/>
          </a:xfrm>
          <a:prstGeom prst="rightArrow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349250" y="4013273"/>
            <a:ext cx="317500" cy="180975"/>
          </a:xfrm>
          <a:prstGeom prst="rightArrow">
            <a:avLst/>
          </a:prstGeom>
          <a:solidFill>
            <a:srgbClr val="FF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0000"/>
              </a:solidFill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336744" y="4856432"/>
            <a:ext cx="317500" cy="180975"/>
          </a:xfrm>
          <a:prstGeom prst="rightArrow">
            <a:avLst/>
          </a:prstGeom>
          <a:solidFill>
            <a:srgbClr val="FF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0000"/>
              </a:solidFill>
            </a:endParaRPr>
          </a:p>
        </p:txBody>
      </p:sp>
      <p:sp>
        <p:nvSpPr>
          <p:cNvPr id="8" name="Left-Right Arrow 7"/>
          <p:cNvSpPr/>
          <p:nvPr/>
        </p:nvSpPr>
        <p:spPr>
          <a:xfrm>
            <a:off x="327025" y="5667899"/>
            <a:ext cx="361950" cy="195263"/>
          </a:xfrm>
          <a:prstGeom prst="left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9" name="Picture 4" descr="RDAUS_Logotype_CMYK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914400"/>
            <a:ext cx="2343150" cy="172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589588" y="3135313"/>
            <a:ext cx="3402012" cy="3293210"/>
          </a:xfrm>
          <a:prstGeom prst="rect">
            <a:avLst/>
          </a:prstGeom>
          <a:solidFill>
            <a:srgbClr val="FFFFCC"/>
          </a:solidFill>
          <a:ln>
            <a:solidFill>
              <a:srgbClr val="FF0000"/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1800" dirty="0">
                <a:solidFill>
                  <a:schemeClr val="tx1"/>
                </a:solidFill>
                <a:cs typeface="Gisha" panose="020B0502040204020203" pitchFamily="34" charset="-79"/>
              </a:rPr>
              <a:t>NSF-supported RDA/US initiatives: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800" b="0" dirty="0">
                <a:solidFill>
                  <a:schemeClr val="tx1"/>
                </a:solidFill>
                <a:cs typeface="Gisha" panose="020B0502040204020203" pitchFamily="34" charset="-79"/>
              </a:rPr>
              <a:t>Outreach (RDA </a:t>
            </a:r>
            <a:r>
              <a:rPr lang="en-US" sz="1800" b="0" dirty="0">
                <a:solidFill>
                  <a:schemeClr val="tx1"/>
                </a:solidFill>
                <a:cs typeface="Gisha" panose="020B0502040204020203" pitchFamily="34" charset="-79"/>
                <a:sym typeface="Wingdings" panose="05000000000000000000" pitchFamily="2" charset="2"/>
              </a:rPr>
              <a:t> RDA/US)</a:t>
            </a:r>
            <a:endParaRPr lang="en-US" sz="1800" b="0" dirty="0">
              <a:solidFill>
                <a:schemeClr val="tx1"/>
              </a:solidFill>
              <a:cs typeface="Gisha" panose="020B0502040204020203" pitchFamily="34" charset="-79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800" b="1" dirty="0">
                <a:solidFill>
                  <a:schemeClr val="tx1"/>
                </a:solidFill>
                <a:cs typeface="Gisha" panose="020B0502040204020203" pitchFamily="34" charset="-79"/>
              </a:rPr>
              <a:t>RDA Deliverables Amplification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800" b="0" dirty="0">
                <a:solidFill>
                  <a:schemeClr val="tx1"/>
                </a:solidFill>
                <a:cs typeface="Gisha" panose="020B0502040204020203" pitchFamily="34" charset="-79"/>
              </a:rPr>
              <a:t>Student / Early Career Engagement</a:t>
            </a:r>
          </a:p>
          <a:p>
            <a:pPr>
              <a:spcBef>
                <a:spcPts val="1200"/>
              </a:spcBef>
              <a:defRPr/>
            </a:pPr>
            <a:r>
              <a:rPr lang="en-US" sz="1800" dirty="0">
                <a:solidFill>
                  <a:schemeClr val="tx1"/>
                </a:solidFill>
                <a:cs typeface="Gisha" panose="020B0502040204020203" pitchFamily="34" charset="-79"/>
              </a:rPr>
              <a:t>RDA/US Steering Committee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800" b="0" dirty="0">
                <a:solidFill>
                  <a:schemeClr val="tx1"/>
                </a:solidFill>
                <a:cs typeface="Gisha" panose="020B0502040204020203" pitchFamily="34" charset="-79"/>
              </a:rPr>
              <a:t>Fran Berman, RPI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800" b="1" dirty="0">
                <a:solidFill>
                  <a:schemeClr val="tx1"/>
                </a:solidFill>
                <a:cs typeface="Gisha" panose="020B0502040204020203" pitchFamily="34" charset="-79"/>
              </a:rPr>
              <a:t>Larry Lannom, CNRI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800" b="0" dirty="0">
                <a:solidFill>
                  <a:schemeClr val="tx1"/>
                </a:solidFill>
                <a:cs typeface="Gisha" panose="020B0502040204020203" pitchFamily="34" charset="-79"/>
              </a:rPr>
              <a:t>Mark Parsons, RPI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800" b="0" dirty="0">
                <a:solidFill>
                  <a:schemeClr val="tx1"/>
                </a:solidFill>
                <a:cs typeface="Gisha" panose="020B0502040204020203" pitchFamily="34" charset="-79"/>
              </a:rPr>
              <a:t>Beth Plale, IU</a:t>
            </a:r>
          </a:p>
        </p:txBody>
      </p:sp>
    </p:spTree>
    <p:extLst>
      <p:ext uri="{BB962C8B-B14F-4D97-AF65-F5344CB8AC3E}">
        <p14:creationId xmlns:p14="http://schemas.microsoft.com/office/powerpoint/2010/main" val="34732359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Shape 24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dirty="0"/>
              <a:t>RDA Interest Groups</a:t>
            </a:r>
          </a:p>
        </p:txBody>
      </p:sp>
      <p:sp>
        <p:nvSpPr>
          <p:cNvPr id="245" name="Shape 245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numCol="2" spcCol="416980">
            <a:normAutofit/>
          </a:bodyPr>
          <a:lstStyle/>
          <a:p>
            <a:pPr marL="528443" lvl="1" indent="-211377" defTabSz="275189">
              <a:spcBef>
                <a:spcPts val="352"/>
              </a:spcBef>
              <a:buAutoNum type="arabicPeriod"/>
              <a:defRPr sz="1800">
                <a:solidFill>
                  <a:srgbClr val="000000"/>
                </a:solidFill>
                <a:uFillTx/>
              </a:defRPr>
            </a:pPr>
            <a:r>
              <a:rPr sz="1100" dirty="0">
                <a:solidFill>
                  <a:srgbClr val="474747"/>
                </a:solidFill>
                <a:uFill>
                  <a:solidFill>
                    <a:srgbClr val="474747"/>
                  </a:solidFill>
                </a:uFill>
              </a:rPr>
              <a:t>Agricultural Data Interoperability IG</a:t>
            </a:r>
          </a:p>
          <a:p>
            <a:pPr marL="528443" lvl="1" indent="-211377" defTabSz="275189">
              <a:spcBef>
                <a:spcPts val="352"/>
              </a:spcBef>
              <a:buAutoNum type="arabicPeriod"/>
              <a:defRPr sz="1800">
                <a:solidFill>
                  <a:srgbClr val="000000"/>
                </a:solidFill>
                <a:uFillTx/>
              </a:defRPr>
            </a:pPr>
            <a:r>
              <a:rPr sz="1100" dirty="0">
                <a:solidFill>
                  <a:srgbClr val="474747"/>
                </a:solidFill>
                <a:uFill>
                  <a:solidFill>
                    <a:srgbClr val="474747"/>
                  </a:solidFill>
                </a:uFill>
              </a:rPr>
              <a:t>Active Data Management Plans*</a:t>
            </a:r>
          </a:p>
          <a:p>
            <a:pPr marL="528443" lvl="1" indent="-211377" defTabSz="275189">
              <a:spcBef>
                <a:spcPts val="352"/>
              </a:spcBef>
              <a:buAutoNum type="arabicPeriod"/>
              <a:defRPr sz="1800">
                <a:solidFill>
                  <a:srgbClr val="000000"/>
                </a:solidFill>
                <a:uFillTx/>
              </a:defRPr>
            </a:pPr>
            <a:r>
              <a:rPr sz="1100" dirty="0">
                <a:solidFill>
                  <a:srgbClr val="474747"/>
                </a:solidFill>
                <a:uFill>
                  <a:solidFill>
                    <a:srgbClr val="474747"/>
                  </a:solidFill>
                </a:uFill>
              </a:rPr>
              <a:t>Big Data Analytics IG</a:t>
            </a:r>
          </a:p>
          <a:p>
            <a:pPr marL="528443" lvl="1" indent="-211377" defTabSz="275189">
              <a:spcBef>
                <a:spcPts val="352"/>
              </a:spcBef>
              <a:buAutoNum type="arabicPeriod"/>
              <a:defRPr sz="1800">
                <a:solidFill>
                  <a:srgbClr val="000000"/>
                </a:solidFill>
                <a:uFillTx/>
              </a:defRPr>
            </a:pPr>
            <a:r>
              <a:rPr sz="1100" dirty="0">
                <a:solidFill>
                  <a:srgbClr val="474747"/>
                </a:solidFill>
                <a:uFill>
                  <a:solidFill>
                    <a:srgbClr val="474747"/>
                  </a:solidFill>
                </a:uFill>
              </a:rPr>
              <a:t>Biodiversity Data Integration IG</a:t>
            </a:r>
          </a:p>
          <a:p>
            <a:pPr marL="528443" lvl="1" indent="-211377" defTabSz="275189">
              <a:spcBef>
                <a:spcPts val="352"/>
              </a:spcBef>
              <a:buAutoNum type="arabicPeriod"/>
              <a:defRPr sz="1800">
                <a:solidFill>
                  <a:srgbClr val="000000"/>
                </a:solidFill>
                <a:uFillTx/>
              </a:defRPr>
            </a:pPr>
            <a:r>
              <a:rPr sz="1100" dirty="0">
                <a:solidFill>
                  <a:srgbClr val="474747"/>
                </a:solidFill>
                <a:uFill>
                  <a:solidFill>
                    <a:srgbClr val="474747"/>
                  </a:solidFill>
                </a:uFill>
              </a:rPr>
              <a:t>Brokering IG</a:t>
            </a:r>
          </a:p>
          <a:p>
            <a:pPr marL="528443" lvl="1" indent="-211377" defTabSz="275189">
              <a:spcBef>
                <a:spcPts val="352"/>
              </a:spcBef>
              <a:buAutoNum type="arabicPeriod"/>
              <a:defRPr sz="1800">
                <a:solidFill>
                  <a:srgbClr val="000000"/>
                </a:solidFill>
                <a:uFillTx/>
              </a:defRPr>
            </a:pPr>
            <a:r>
              <a:rPr sz="1100" dirty="0">
                <a:solidFill>
                  <a:srgbClr val="474747"/>
                </a:solidFill>
                <a:uFill>
                  <a:solidFill>
                    <a:srgbClr val="474747"/>
                  </a:solidFill>
                </a:uFill>
              </a:rPr>
              <a:t>Community Capability Model IG</a:t>
            </a:r>
          </a:p>
          <a:p>
            <a:pPr marL="528443" lvl="1" indent="-211377" defTabSz="275189">
              <a:spcBef>
                <a:spcPts val="352"/>
              </a:spcBef>
              <a:buAutoNum type="arabicPeriod"/>
              <a:defRPr sz="1800">
                <a:solidFill>
                  <a:srgbClr val="000000"/>
                </a:solidFill>
                <a:uFillTx/>
              </a:defRPr>
            </a:pPr>
            <a:r>
              <a:rPr sz="1100" dirty="0">
                <a:solidFill>
                  <a:srgbClr val="474747"/>
                </a:solidFill>
                <a:uFill>
                  <a:solidFill>
                    <a:srgbClr val="474747"/>
                  </a:solidFill>
                </a:uFill>
              </a:rPr>
              <a:t>Data Fabric IG</a:t>
            </a:r>
          </a:p>
          <a:p>
            <a:pPr marL="528443" lvl="1" indent="-211377" defTabSz="275189">
              <a:spcBef>
                <a:spcPts val="352"/>
              </a:spcBef>
              <a:buAutoNum type="arabicPeriod"/>
              <a:defRPr sz="1800">
                <a:solidFill>
                  <a:srgbClr val="000000"/>
                </a:solidFill>
                <a:uFillTx/>
              </a:defRPr>
            </a:pPr>
            <a:r>
              <a:rPr sz="1100" dirty="0">
                <a:solidFill>
                  <a:srgbClr val="474747"/>
                </a:solidFill>
                <a:uFill>
                  <a:solidFill>
                    <a:srgbClr val="474747"/>
                  </a:solidFill>
                </a:uFill>
              </a:rPr>
              <a:t>Data for Development</a:t>
            </a:r>
          </a:p>
          <a:p>
            <a:pPr marL="528443" lvl="1" indent="-211377" defTabSz="275189">
              <a:spcBef>
                <a:spcPts val="352"/>
              </a:spcBef>
              <a:buAutoNum type="arabicPeriod"/>
              <a:defRPr sz="1800">
                <a:solidFill>
                  <a:srgbClr val="000000"/>
                </a:solidFill>
                <a:uFillTx/>
              </a:defRPr>
            </a:pPr>
            <a:r>
              <a:rPr sz="1100" dirty="0">
                <a:solidFill>
                  <a:srgbClr val="474747"/>
                </a:solidFill>
                <a:uFill>
                  <a:solidFill>
                    <a:srgbClr val="474747"/>
                  </a:solidFill>
                </a:uFill>
              </a:rPr>
              <a:t>Data Foundations and Terminology IG*</a:t>
            </a:r>
          </a:p>
          <a:p>
            <a:pPr marL="528443" lvl="1" indent="-211377" defTabSz="275189">
              <a:spcBef>
                <a:spcPts val="352"/>
              </a:spcBef>
              <a:buAutoNum type="arabicPeriod"/>
              <a:defRPr sz="1800">
                <a:solidFill>
                  <a:srgbClr val="000000"/>
                </a:solidFill>
                <a:uFillTx/>
              </a:defRPr>
            </a:pPr>
            <a:r>
              <a:rPr sz="1100" dirty="0">
                <a:solidFill>
                  <a:srgbClr val="474747"/>
                </a:solidFill>
                <a:uFill>
                  <a:solidFill>
                    <a:srgbClr val="474747"/>
                  </a:solidFill>
                </a:uFill>
              </a:rPr>
              <a:t>Data in Context IG</a:t>
            </a:r>
          </a:p>
          <a:p>
            <a:pPr marL="528443" lvl="1" indent="-211377" defTabSz="275189">
              <a:spcBef>
                <a:spcPts val="352"/>
              </a:spcBef>
              <a:buAutoNum type="arabicPeriod"/>
              <a:defRPr sz="1800">
                <a:solidFill>
                  <a:srgbClr val="000000"/>
                </a:solidFill>
                <a:uFillTx/>
              </a:defRPr>
            </a:pPr>
            <a:r>
              <a:rPr sz="1100" dirty="0">
                <a:solidFill>
                  <a:srgbClr val="474747"/>
                </a:solidFill>
                <a:uFill>
                  <a:solidFill>
                    <a:srgbClr val="474747"/>
                  </a:solidFill>
                </a:uFill>
              </a:rPr>
              <a:t>Development of cloud computing capacity and education in developing world research*</a:t>
            </a:r>
          </a:p>
          <a:p>
            <a:pPr marL="528443" lvl="1" indent="-211377" defTabSz="275189">
              <a:spcBef>
                <a:spcPts val="352"/>
              </a:spcBef>
              <a:buAutoNum type="arabicPeriod"/>
              <a:defRPr sz="1800">
                <a:solidFill>
                  <a:srgbClr val="000000"/>
                </a:solidFill>
                <a:uFillTx/>
              </a:defRPr>
            </a:pPr>
            <a:r>
              <a:rPr sz="1100" dirty="0">
                <a:solidFill>
                  <a:srgbClr val="474747"/>
                </a:solidFill>
                <a:uFill>
                  <a:solidFill>
                    <a:srgbClr val="474747"/>
                  </a:solidFill>
                </a:uFill>
              </a:rPr>
              <a:t>Development of cloud computing capacity and education in developing world research</a:t>
            </a:r>
          </a:p>
          <a:p>
            <a:pPr marL="528443" lvl="1" indent="-211377" defTabSz="275189">
              <a:spcBef>
                <a:spcPts val="352"/>
              </a:spcBef>
              <a:buAutoNum type="arabicPeriod"/>
              <a:defRPr sz="1800">
                <a:solidFill>
                  <a:srgbClr val="000000"/>
                </a:solidFill>
                <a:uFillTx/>
              </a:defRPr>
            </a:pPr>
            <a:r>
              <a:rPr sz="1100" dirty="0">
                <a:solidFill>
                  <a:srgbClr val="474747"/>
                </a:solidFill>
                <a:uFill>
                  <a:solidFill>
                    <a:srgbClr val="474747"/>
                  </a:solidFill>
                </a:uFill>
              </a:rPr>
              <a:t>Digital Practices in History and Ethnography IG</a:t>
            </a:r>
          </a:p>
          <a:p>
            <a:pPr marL="528443" lvl="1" indent="-211377" defTabSz="275189">
              <a:spcBef>
                <a:spcPts val="352"/>
              </a:spcBef>
              <a:buAutoNum type="arabicPeriod"/>
              <a:defRPr sz="1800">
                <a:solidFill>
                  <a:srgbClr val="000000"/>
                </a:solidFill>
                <a:uFillTx/>
              </a:defRPr>
            </a:pPr>
            <a:r>
              <a:rPr sz="1100" dirty="0">
                <a:solidFill>
                  <a:srgbClr val="474747"/>
                </a:solidFill>
                <a:uFill>
                  <a:solidFill>
                    <a:srgbClr val="474747"/>
                  </a:solidFill>
                </a:uFill>
              </a:rPr>
              <a:t>Domain Repositories Interest Group</a:t>
            </a:r>
          </a:p>
          <a:p>
            <a:pPr marL="528443" lvl="1" indent="-211377" defTabSz="275189">
              <a:spcBef>
                <a:spcPts val="352"/>
              </a:spcBef>
              <a:buAutoNum type="arabicPeriod"/>
              <a:defRPr sz="1800">
                <a:solidFill>
                  <a:srgbClr val="000000"/>
                </a:solidFill>
                <a:uFillTx/>
              </a:defRPr>
            </a:pPr>
            <a:r>
              <a:rPr sz="1100" dirty="0">
                <a:solidFill>
                  <a:srgbClr val="474747"/>
                </a:solidFill>
                <a:uFill>
                  <a:solidFill>
                    <a:srgbClr val="474747"/>
                  </a:solidFill>
                </a:uFill>
              </a:rPr>
              <a:t>Education and Training on handling of research data</a:t>
            </a:r>
          </a:p>
          <a:p>
            <a:pPr marL="528443" lvl="1" indent="-211377" defTabSz="275189">
              <a:spcBef>
                <a:spcPts val="352"/>
              </a:spcBef>
              <a:buAutoNum type="arabicPeriod"/>
              <a:defRPr sz="1800">
                <a:solidFill>
                  <a:srgbClr val="000000"/>
                </a:solidFill>
                <a:uFillTx/>
              </a:defRPr>
            </a:pPr>
            <a:r>
              <a:rPr sz="1100" dirty="0">
                <a:solidFill>
                  <a:srgbClr val="474747"/>
                </a:solidFill>
                <a:uFill>
                  <a:solidFill>
                    <a:srgbClr val="474747"/>
                  </a:solidFill>
                </a:uFill>
              </a:rPr>
              <a:t>ELIXIR Bridging Force IG</a:t>
            </a:r>
          </a:p>
          <a:p>
            <a:pPr marL="528443" lvl="1" indent="-211377" defTabSz="275189">
              <a:spcBef>
                <a:spcPts val="352"/>
              </a:spcBef>
              <a:buAutoNum type="arabicPeriod"/>
              <a:defRPr sz="1800">
                <a:solidFill>
                  <a:srgbClr val="000000"/>
                </a:solidFill>
                <a:uFillTx/>
              </a:defRPr>
            </a:pPr>
            <a:r>
              <a:rPr sz="1100" dirty="0">
                <a:solidFill>
                  <a:srgbClr val="474747"/>
                </a:solidFill>
                <a:uFill>
                  <a:solidFill>
                    <a:srgbClr val="474747"/>
                  </a:solidFill>
                </a:uFill>
              </a:rPr>
              <a:t>Engagement IG</a:t>
            </a:r>
          </a:p>
          <a:p>
            <a:pPr marL="528443" lvl="1" indent="-211377" defTabSz="275189">
              <a:spcBef>
                <a:spcPts val="352"/>
              </a:spcBef>
              <a:buAutoNum type="arabicPeriod"/>
              <a:defRPr sz="1800">
                <a:solidFill>
                  <a:srgbClr val="000000"/>
                </a:solidFill>
                <a:uFillTx/>
              </a:defRPr>
            </a:pPr>
            <a:r>
              <a:rPr sz="1100" dirty="0">
                <a:solidFill>
                  <a:srgbClr val="474747"/>
                </a:solidFill>
                <a:uFill>
                  <a:solidFill>
                    <a:srgbClr val="474747"/>
                  </a:solidFill>
                </a:uFill>
              </a:rPr>
              <a:t>Federated Identity Management</a:t>
            </a:r>
          </a:p>
          <a:p>
            <a:pPr marL="528443" lvl="1" indent="-211377" defTabSz="275189">
              <a:spcBef>
                <a:spcPts val="352"/>
              </a:spcBef>
              <a:buAutoNum type="arabicPeriod"/>
              <a:defRPr sz="1800">
                <a:solidFill>
                  <a:srgbClr val="000000"/>
                </a:solidFill>
                <a:uFillTx/>
              </a:defRPr>
            </a:pPr>
            <a:r>
              <a:rPr sz="1100" dirty="0">
                <a:solidFill>
                  <a:srgbClr val="474747"/>
                </a:solidFill>
                <a:uFill>
                  <a:solidFill>
                    <a:srgbClr val="474747"/>
                  </a:solidFill>
                </a:uFill>
              </a:rPr>
              <a:t>Geospatial IG*</a:t>
            </a:r>
          </a:p>
          <a:p>
            <a:pPr marL="528443" lvl="1" indent="-211377" defTabSz="275189">
              <a:spcBef>
                <a:spcPts val="352"/>
              </a:spcBef>
              <a:buAutoNum type="arabicPeriod"/>
              <a:defRPr sz="1800">
                <a:solidFill>
                  <a:srgbClr val="000000"/>
                </a:solidFill>
                <a:uFillTx/>
              </a:defRPr>
            </a:pPr>
            <a:r>
              <a:rPr sz="1100" dirty="0">
                <a:solidFill>
                  <a:srgbClr val="474747"/>
                </a:solidFill>
                <a:uFill>
                  <a:solidFill>
                    <a:srgbClr val="474747"/>
                  </a:solidFill>
                </a:uFill>
              </a:rPr>
              <a:t>Libraries for Research Data</a:t>
            </a:r>
          </a:p>
          <a:p>
            <a:pPr marL="528443" lvl="1" indent="-211377" defTabSz="275189">
              <a:spcBef>
                <a:spcPts val="352"/>
              </a:spcBef>
              <a:buAutoNum type="arabicPeriod"/>
              <a:defRPr sz="1800">
                <a:solidFill>
                  <a:srgbClr val="000000"/>
                </a:solidFill>
                <a:uFillTx/>
              </a:defRPr>
            </a:pPr>
            <a:r>
              <a:rPr sz="1100" dirty="0">
                <a:solidFill>
                  <a:srgbClr val="474747"/>
                </a:solidFill>
                <a:uFill>
                  <a:solidFill>
                    <a:srgbClr val="474747"/>
                  </a:solidFill>
                </a:uFill>
              </a:rPr>
              <a:t>Long tail of research data IG</a:t>
            </a:r>
          </a:p>
          <a:p>
            <a:pPr marL="528443" lvl="1" indent="-211377" defTabSz="275189">
              <a:spcBef>
                <a:spcPts val="352"/>
              </a:spcBef>
              <a:buAutoNum type="arabicPeriod"/>
              <a:defRPr sz="1800">
                <a:solidFill>
                  <a:srgbClr val="000000"/>
                </a:solidFill>
                <a:uFillTx/>
              </a:defRPr>
            </a:pPr>
            <a:r>
              <a:rPr sz="1100" dirty="0">
                <a:solidFill>
                  <a:srgbClr val="474747"/>
                </a:solidFill>
                <a:uFill>
                  <a:solidFill>
                    <a:srgbClr val="474747"/>
                  </a:solidFill>
                </a:uFill>
              </a:rPr>
              <a:t>Marine Data Harmonization IG</a:t>
            </a:r>
          </a:p>
          <a:p>
            <a:pPr marL="528443" lvl="1" indent="-211377" defTabSz="275189">
              <a:spcBef>
                <a:spcPts val="352"/>
              </a:spcBef>
              <a:buAutoNum type="arabicPeriod"/>
              <a:defRPr sz="1800">
                <a:solidFill>
                  <a:srgbClr val="000000"/>
                </a:solidFill>
                <a:uFillTx/>
              </a:defRPr>
            </a:pPr>
            <a:r>
              <a:rPr sz="1100" dirty="0">
                <a:solidFill>
                  <a:srgbClr val="474747"/>
                </a:solidFill>
                <a:uFill>
                  <a:solidFill>
                    <a:srgbClr val="474747"/>
                  </a:solidFill>
                </a:uFill>
              </a:rPr>
              <a:t>Metabolomics</a:t>
            </a:r>
          </a:p>
          <a:p>
            <a:pPr marL="528443" lvl="1" indent="-211377" defTabSz="275189">
              <a:spcBef>
                <a:spcPts val="352"/>
              </a:spcBef>
              <a:buAutoNum type="arabicPeriod"/>
              <a:defRPr sz="1800">
                <a:solidFill>
                  <a:srgbClr val="000000"/>
                </a:solidFill>
                <a:uFillTx/>
              </a:defRPr>
            </a:pPr>
            <a:r>
              <a:rPr sz="1100" dirty="0">
                <a:solidFill>
                  <a:srgbClr val="474747"/>
                </a:solidFill>
                <a:uFill>
                  <a:solidFill>
                    <a:srgbClr val="474747"/>
                  </a:solidFill>
                </a:uFill>
              </a:rPr>
              <a:t>Metadata IG</a:t>
            </a:r>
          </a:p>
          <a:p>
            <a:pPr marL="528443" lvl="1" indent="-211377" defTabSz="275189">
              <a:spcBef>
                <a:spcPts val="352"/>
              </a:spcBef>
              <a:buAutoNum type="arabicPeriod"/>
              <a:defRPr sz="1800">
                <a:solidFill>
                  <a:srgbClr val="000000"/>
                </a:solidFill>
                <a:uFillTx/>
              </a:defRPr>
            </a:pPr>
            <a:r>
              <a:rPr sz="1100" dirty="0">
                <a:solidFill>
                  <a:srgbClr val="474747"/>
                </a:solidFill>
                <a:uFill>
                  <a:solidFill>
                    <a:srgbClr val="474747"/>
                  </a:solidFill>
                </a:uFill>
              </a:rPr>
              <a:t>PID Interest Group</a:t>
            </a:r>
          </a:p>
          <a:p>
            <a:pPr marL="528443" lvl="1" indent="-211377" defTabSz="275189">
              <a:spcBef>
                <a:spcPts val="352"/>
              </a:spcBef>
              <a:buAutoNum type="arabicPeriod"/>
              <a:defRPr sz="1800">
                <a:solidFill>
                  <a:srgbClr val="000000"/>
                </a:solidFill>
                <a:uFillTx/>
              </a:defRPr>
            </a:pPr>
            <a:r>
              <a:rPr sz="1100" dirty="0">
                <a:solidFill>
                  <a:srgbClr val="474747"/>
                </a:solidFill>
                <a:uFill>
                  <a:solidFill>
                    <a:srgbClr val="474747"/>
                  </a:solidFill>
                </a:uFill>
              </a:rPr>
              <a:t>Preservation e-Infrastructure IG</a:t>
            </a:r>
          </a:p>
          <a:p>
            <a:pPr marL="528443" lvl="1" indent="-211377" defTabSz="275189">
              <a:spcBef>
                <a:spcPts val="352"/>
              </a:spcBef>
              <a:buAutoNum type="arabicPeriod"/>
              <a:defRPr sz="1800">
                <a:solidFill>
                  <a:srgbClr val="000000"/>
                </a:solidFill>
                <a:uFillTx/>
              </a:defRPr>
            </a:pPr>
            <a:r>
              <a:rPr sz="1100" dirty="0">
                <a:solidFill>
                  <a:srgbClr val="474747"/>
                </a:solidFill>
                <a:uFill>
                  <a:solidFill>
                    <a:srgbClr val="474747"/>
                  </a:solidFill>
                </a:uFill>
              </a:rPr>
              <a:t>Quality of Urban Life Interest Group</a:t>
            </a:r>
          </a:p>
          <a:p>
            <a:pPr marL="528443" lvl="1" indent="-211377" defTabSz="275189">
              <a:spcBef>
                <a:spcPts val="352"/>
              </a:spcBef>
              <a:buAutoNum type="arabicPeriod"/>
              <a:defRPr sz="1800">
                <a:solidFill>
                  <a:srgbClr val="000000"/>
                </a:solidFill>
                <a:uFillTx/>
              </a:defRPr>
            </a:pPr>
            <a:r>
              <a:rPr sz="1100" dirty="0">
                <a:solidFill>
                  <a:srgbClr val="474747"/>
                </a:solidFill>
                <a:uFill>
                  <a:solidFill>
                    <a:srgbClr val="474747"/>
                  </a:solidFill>
                </a:uFill>
              </a:rPr>
              <a:t>RDA/CODATA Legal Interoperability IG</a:t>
            </a:r>
          </a:p>
          <a:p>
            <a:pPr marL="528443" lvl="1" indent="-211377" defTabSz="275189">
              <a:spcBef>
                <a:spcPts val="352"/>
              </a:spcBef>
              <a:buAutoNum type="arabicPeriod"/>
              <a:defRPr sz="1800">
                <a:solidFill>
                  <a:srgbClr val="000000"/>
                </a:solidFill>
                <a:uFillTx/>
              </a:defRPr>
            </a:pPr>
            <a:r>
              <a:rPr sz="1100" b="1" dirty="0">
                <a:solidFill>
                  <a:srgbClr val="FF0000"/>
                </a:solidFill>
                <a:uFill>
                  <a:solidFill>
                    <a:srgbClr val="474747"/>
                  </a:solidFill>
                </a:uFill>
              </a:rPr>
              <a:t>RDA/CODATA Materials Data, Infrastructure &amp; Interoperability IG</a:t>
            </a:r>
          </a:p>
          <a:p>
            <a:pPr marL="858194" lvl="2" indent="-228600" defTabSz="275189">
              <a:spcBef>
                <a:spcPts val="352"/>
              </a:spcBef>
              <a:buFont typeface="+mj-lt"/>
              <a:buAutoNum type="arabicPeriod" startAt="30"/>
              <a:defRPr sz="1800">
                <a:solidFill>
                  <a:srgbClr val="000000"/>
                </a:solidFill>
                <a:uFillTx/>
              </a:defRPr>
            </a:pPr>
            <a:r>
              <a:rPr sz="1100" dirty="0">
                <a:solidFill>
                  <a:srgbClr val="474747"/>
                </a:solidFill>
                <a:uFill>
                  <a:solidFill>
                    <a:srgbClr val="474747"/>
                  </a:solidFill>
                </a:uFill>
              </a:rPr>
              <a:t>RDA/WDS Certification of Digital Repositories IG</a:t>
            </a:r>
          </a:p>
          <a:p>
            <a:pPr marL="858194" lvl="2" indent="-228600" defTabSz="275189">
              <a:spcBef>
                <a:spcPts val="352"/>
              </a:spcBef>
              <a:buFont typeface="+mj-lt"/>
              <a:buAutoNum type="arabicPeriod" startAt="30"/>
              <a:defRPr sz="1800">
                <a:solidFill>
                  <a:srgbClr val="000000"/>
                </a:solidFill>
                <a:uFillTx/>
              </a:defRPr>
            </a:pPr>
            <a:r>
              <a:rPr sz="1100" dirty="0">
                <a:solidFill>
                  <a:srgbClr val="474747"/>
                </a:solidFill>
                <a:uFill>
                  <a:solidFill>
                    <a:srgbClr val="474747"/>
                  </a:solidFill>
                </a:uFill>
              </a:rPr>
              <a:t>RDA/WDS Publishing Data Cost Recovery for Data Centres</a:t>
            </a:r>
          </a:p>
          <a:p>
            <a:pPr marL="858194" lvl="2" indent="-228600" defTabSz="275189">
              <a:spcBef>
                <a:spcPts val="352"/>
              </a:spcBef>
              <a:buFont typeface="+mj-lt"/>
              <a:buAutoNum type="arabicPeriod" startAt="30"/>
              <a:defRPr sz="1800">
                <a:solidFill>
                  <a:srgbClr val="000000"/>
                </a:solidFill>
                <a:uFillTx/>
              </a:defRPr>
            </a:pPr>
            <a:r>
              <a:rPr sz="1100" dirty="0">
                <a:solidFill>
                  <a:srgbClr val="474747"/>
                </a:solidFill>
                <a:uFill>
                  <a:solidFill>
                    <a:srgbClr val="474747"/>
                  </a:solidFill>
                </a:uFill>
              </a:rPr>
              <a:t>RDA/WDS Publishing Data IG</a:t>
            </a:r>
          </a:p>
          <a:p>
            <a:pPr marL="858194" lvl="2" indent="-228600" defTabSz="275189">
              <a:spcBef>
                <a:spcPts val="352"/>
              </a:spcBef>
              <a:buFont typeface="+mj-lt"/>
              <a:buAutoNum type="arabicPeriod" startAt="30"/>
              <a:defRPr sz="1800">
                <a:solidFill>
                  <a:srgbClr val="000000"/>
                </a:solidFill>
                <a:uFillTx/>
              </a:defRPr>
            </a:pPr>
            <a:r>
              <a:rPr sz="1100" dirty="0">
                <a:solidFill>
                  <a:srgbClr val="474747"/>
                </a:solidFill>
                <a:uFill>
                  <a:solidFill>
                    <a:srgbClr val="474747"/>
                  </a:solidFill>
                </a:uFill>
              </a:rPr>
              <a:t>Reproducibility IG</a:t>
            </a:r>
          </a:p>
          <a:p>
            <a:pPr marL="858194" lvl="2" indent="-228600" defTabSz="275189">
              <a:spcBef>
                <a:spcPts val="352"/>
              </a:spcBef>
              <a:buFont typeface="+mj-lt"/>
              <a:buAutoNum type="arabicPeriod" startAt="30"/>
              <a:defRPr sz="1800">
                <a:solidFill>
                  <a:srgbClr val="000000"/>
                </a:solidFill>
                <a:uFillTx/>
              </a:defRPr>
            </a:pPr>
            <a:r>
              <a:rPr sz="1100" dirty="0">
                <a:solidFill>
                  <a:srgbClr val="474747"/>
                </a:solidFill>
                <a:uFill>
                  <a:solidFill>
                    <a:srgbClr val="474747"/>
                  </a:solidFill>
                </a:uFill>
              </a:rPr>
              <a:t>Research data needs of the Photon and Neutron Science community</a:t>
            </a:r>
          </a:p>
          <a:p>
            <a:pPr marL="858194" lvl="2" indent="-228600" defTabSz="275189">
              <a:spcBef>
                <a:spcPts val="352"/>
              </a:spcBef>
              <a:buFont typeface="+mj-lt"/>
              <a:buAutoNum type="arabicPeriod" startAt="30"/>
              <a:defRPr sz="1800">
                <a:solidFill>
                  <a:srgbClr val="000000"/>
                </a:solidFill>
                <a:uFillTx/>
              </a:defRPr>
            </a:pPr>
            <a:r>
              <a:rPr sz="1100" dirty="0">
                <a:solidFill>
                  <a:srgbClr val="474747"/>
                </a:solidFill>
                <a:uFill>
                  <a:solidFill>
                    <a:srgbClr val="474747"/>
                  </a:solidFill>
                </a:uFill>
              </a:rPr>
              <a:t>Research Data Provenance</a:t>
            </a:r>
          </a:p>
          <a:p>
            <a:pPr marL="858194" lvl="2" indent="-228600" defTabSz="275189">
              <a:spcBef>
                <a:spcPts val="352"/>
              </a:spcBef>
              <a:buFont typeface="+mj-lt"/>
              <a:buAutoNum type="arabicPeriod" startAt="30"/>
              <a:defRPr sz="1800">
                <a:solidFill>
                  <a:srgbClr val="000000"/>
                </a:solidFill>
                <a:uFillTx/>
              </a:defRPr>
            </a:pPr>
            <a:r>
              <a:rPr sz="1100" dirty="0">
                <a:solidFill>
                  <a:srgbClr val="474747"/>
                </a:solidFill>
                <a:uFill>
                  <a:solidFill>
                    <a:srgbClr val="474747"/>
                  </a:solidFill>
                </a:uFill>
              </a:rPr>
              <a:t>Service Management IG</a:t>
            </a:r>
          </a:p>
          <a:p>
            <a:pPr marL="858194" lvl="2" indent="-228600" defTabSz="275189">
              <a:spcBef>
                <a:spcPts val="352"/>
              </a:spcBef>
              <a:buFont typeface="+mj-lt"/>
              <a:buAutoNum type="arabicPeriod" startAt="30"/>
              <a:defRPr sz="1800">
                <a:solidFill>
                  <a:srgbClr val="000000"/>
                </a:solidFill>
                <a:uFillTx/>
              </a:defRPr>
            </a:pPr>
            <a:r>
              <a:rPr sz="1100" dirty="0">
                <a:solidFill>
                  <a:srgbClr val="474747"/>
                </a:solidFill>
                <a:uFill>
                  <a:solidFill>
                    <a:srgbClr val="474747"/>
                  </a:solidFill>
                </a:uFill>
              </a:rPr>
              <a:t>Structural Biology IG</a:t>
            </a:r>
          </a:p>
          <a:p>
            <a:pPr marL="858194" lvl="2" indent="-228600" defTabSz="275189">
              <a:spcBef>
                <a:spcPts val="352"/>
              </a:spcBef>
              <a:buFont typeface="+mj-lt"/>
              <a:buAutoNum type="arabicPeriod" startAt="30"/>
              <a:defRPr sz="1800">
                <a:solidFill>
                  <a:srgbClr val="000000"/>
                </a:solidFill>
                <a:uFillTx/>
              </a:defRPr>
            </a:pPr>
            <a:r>
              <a:rPr sz="1100" dirty="0">
                <a:solidFill>
                  <a:srgbClr val="474747"/>
                </a:solidFill>
                <a:uFill>
                  <a:solidFill>
                    <a:srgbClr val="474747"/>
                  </a:solidFill>
                </a:uFill>
              </a:rPr>
              <a:t>Toxicogenomics Interoperability IG</a:t>
            </a:r>
          </a:p>
        </p:txBody>
      </p:sp>
      <p:sp>
        <p:nvSpPr>
          <p:cNvPr id="246" name="Shape 246"/>
          <p:cNvSpPr/>
          <p:nvPr/>
        </p:nvSpPr>
        <p:spPr>
          <a:xfrm>
            <a:off x="4037527" y="6427279"/>
            <a:ext cx="841569" cy="2721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5" tIns="35715" rIns="35715" bIns="35715" anchor="ctr">
            <a:spAutoFit/>
          </a:bodyPr>
          <a:lstStyle>
            <a:lvl1pPr>
              <a:defRPr sz="2400">
                <a:solidFill>
                  <a:srgbClr val="5C5C5C"/>
                </a:solidFill>
              </a:defRPr>
            </a:lvl1pPr>
          </a:lstStyle>
          <a:p>
            <a:pPr defTabSz="321440">
              <a:defRPr sz="1800">
                <a:solidFill>
                  <a:srgbClr val="000000"/>
                </a:solidFill>
              </a:defRPr>
            </a:pPr>
            <a:r>
              <a:rPr sz="1300" kern="0">
                <a:solidFill>
                  <a:srgbClr val="000000"/>
                </a:solidFill>
                <a:latin typeface="Helvetica"/>
                <a:cs typeface="Helvetica"/>
                <a:sym typeface="Helvetica"/>
              </a:rPr>
              <a:t>* in review</a:t>
            </a:r>
          </a:p>
        </p:txBody>
      </p:sp>
    </p:spTree>
    <p:extLst>
      <p:ext uri="{BB962C8B-B14F-4D97-AF65-F5344CB8AC3E}">
        <p14:creationId xmlns:p14="http://schemas.microsoft.com/office/powerpoint/2010/main" val="1936615614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Shape 24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/>
              <a:t>RDA Working Groups</a:t>
            </a:r>
          </a:p>
        </p:txBody>
      </p:sp>
      <p:sp>
        <p:nvSpPr>
          <p:cNvPr id="249" name="Shape 249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numCol="2" spcCol="416980"/>
          <a:lstStyle/>
          <a:p>
            <a:pPr marL="699431" lvl="1" indent="-279773" defTabSz="386086">
              <a:spcBef>
                <a:spcPts val="984"/>
              </a:spcBef>
              <a:buAutoNum type="arabicPeriod"/>
              <a:defRPr sz="1800">
                <a:solidFill>
                  <a:srgbClr val="000000"/>
                </a:solidFill>
                <a:uFillTx/>
              </a:defRPr>
            </a:pPr>
            <a:r>
              <a:rPr sz="1600" dirty="0">
                <a:solidFill>
                  <a:srgbClr val="000000"/>
                </a:solidFill>
                <a:uFill>
                  <a:solidFill>
                    <a:srgbClr val="474747"/>
                  </a:solidFill>
                </a:uFill>
              </a:rPr>
              <a:t>Brokering Governance</a:t>
            </a:r>
          </a:p>
          <a:p>
            <a:pPr marL="699431" lvl="1" indent="-279773" defTabSz="386086">
              <a:spcBef>
                <a:spcPts val="984"/>
              </a:spcBef>
              <a:buAutoNum type="arabicPeriod"/>
              <a:defRPr sz="1800">
                <a:solidFill>
                  <a:srgbClr val="000000"/>
                </a:solidFill>
                <a:uFillTx/>
              </a:defRPr>
            </a:pPr>
            <a:r>
              <a:rPr sz="1600" dirty="0">
                <a:solidFill>
                  <a:srgbClr val="000000"/>
                </a:solidFill>
                <a:uFill>
                  <a:solidFill>
                    <a:srgbClr val="474747"/>
                  </a:solidFill>
                </a:uFill>
              </a:rPr>
              <a:t>Data Citation WG</a:t>
            </a:r>
          </a:p>
          <a:p>
            <a:pPr marL="699431" lvl="1" indent="-279773" defTabSz="386086">
              <a:spcBef>
                <a:spcPts val="984"/>
              </a:spcBef>
              <a:buAutoNum type="arabicPeriod"/>
              <a:defRPr sz="1800">
                <a:solidFill>
                  <a:srgbClr val="000000"/>
                </a:solidFill>
                <a:uFillTx/>
              </a:defRPr>
            </a:pPr>
            <a:r>
              <a:rPr sz="1600" dirty="0">
                <a:solidFill>
                  <a:srgbClr val="000000"/>
                </a:solidFill>
                <a:uFill>
                  <a:solidFill>
                    <a:srgbClr val="474747"/>
                  </a:solidFill>
                </a:uFill>
              </a:rPr>
              <a:t>Data Description Registry Interoperability</a:t>
            </a:r>
          </a:p>
          <a:p>
            <a:pPr marL="699431" lvl="1" indent="-279773" defTabSz="386086">
              <a:spcBef>
                <a:spcPts val="984"/>
              </a:spcBef>
              <a:buAutoNum type="arabicPeriod"/>
              <a:defRPr sz="1800">
                <a:solidFill>
                  <a:srgbClr val="000000"/>
                </a:solidFill>
                <a:uFillTx/>
              </a:defRPr>
            </a:pPr>
            <a:r>
              <a:rPr sz="1600" dirty="0">
                <a:solidFill>
                  <a:srgbClr val="000000"/>
                </a:solidFill>
                <a:uFill>
                  <a:solidFill>
                    <a:srgbClr val="474747"/>
                  </a:solidFill>
                </a:uFill>
              </a:rPr>
              <a:t>Data Foundation and Terminology WG</a:t>
            </a:r>
          </a:p>
          <a:p>
            <a:pPr marL="699431" lvl="1" indent="-279773" defTabSz="386086">
              <a:spcBef>
                <a:spcPts val="984"/>
              </a:spcBef>
              <a:buAutoNum type="arabicPeriod"/>
              <a:defRPr sz="1800">
                <a:solidFill>
                  <a:srgbClr val="000000"/>
                </a:solidFill>
                <a:uFillTx/>
              </a:defRPr>
            </a:pPr>
            <a:r>
              <a:rPr sz="1600" dirty="0">
                <a:solidFill>
                  <a:srgbClr val="FF0000"/>
                </a:solidFill>
                <a:uFill>
                  <a:solidFill>
                    <a:srgbClr val="474747"/>
                  </a:solidFill>
                </a:uFill>
              </a:rPr>
              <a:t>Data Type Registries WG</a:t>
            </a:r>
          </a:p>
          <a:p>
            <a:pPr marL="699431" lvl="1" indent="-279773" defTabSz="386086">
              <a:spcBef>
                <a:spcPts val="984"/>
              </a:spcBef>
              <a:buAutoNum type="arabicPeriod"/>
              <a:defRPr sz="1800">
                <a:solidFill>
                  <a:srgbClr val="000000"/>
                </a:solidFill>
                <a:uFillTx/>
              </a:defRPr>
            </a:pPr>
            <a:r>
              <a:rPr sz="1600" dirty="0">
                <a:solidFill>
                  <a:srgbClr val="000000"/>
                </a:solidFill>
                <a:uFill>
                  <a:solidFill>
                    <a:srgbClr val="474747"/>
                  </a:solidFill>
                </a:uFill>
              </a:rPr>
              <a:t>Metadata Standards Directory Working Group</a:t>
            </a:r>
          </a:p>
          <a:p>
            <a:pPr marL="699431" lvl="1" indent="-279773" defTabSz="386086">
              <a:spcBef>
                <a:spcPts val="984"/>
              </a:spcBef>
              <a:buAutoNum type="arabicPeriod"/>
              <a:defRPr sz="1800">
                <a:solidFill>
                  <a:srgbClr val="000000"/>
                </a:solidFill>
                <a:uFillTx/>
              </a:defRPr>
            </a:pPr>
            <a:r>
              <a:rPr sz="1600" dirty="0">
                <a:solidFill>
                  <a:srgbClr val="000000"/>
                </a:solidFill>
                <a:uFill>
                  <a:solidFill>
                    <a:srgbClr val="474747"/>
                  </a:solidFill>
                </a:uFill>
              </a:rPr>
              <a:t>PID Information Types WG</a:t>
            </a:r>
          </a:p>
          <a:p>
            <a:pPr marL="699431" lvl="1" indent="-279773" defTabSz="386086">
              <a:spcBef>
                <a:spcPts val="984"/>
              </a:spcBef>
              <a:buAutoNum type="arabicPeriod"/>
              <a:defRPr sz="1800">
                <a:solidFill>
                  <a:srgbClr val="000000"/>
                </a:solidFill>
                <a:uFillTx/>
              </a:defRPr>
            </a:pPr>
            <a:r>
              <a:rPr sz="1600" dirty="0">
                <a:solidFill>
                  <a:srgbClr val="000000"/>
                </a:solidFill>
                <a:uFill>
                  <a:solidFill>
                    <a:srgbClr val="474747"/>
                  </a:solidFill>
                </a:uFill>
              </a:rPr>
              <a:t>Practical Policy WG</a:t>
            </a:r>
          </a:p>
          <a:p>
            <a:pPr marL="699431" lvl="1" indent="-279773" defTabSz="386086">
              <a:spcBef>
                <a:spcPts val="984"/>
              </a:spcBef>
              <a:buAutoNum type="arabicPeriod"/>
              <a:defRPr sz="1800">
                <a:solidFill>
                  <a:srgbClr val="000000"/>
                </a:solidFill>
                <a:uFillTx/>
              </a:defRPr>
            </a:pPr>
            <a:r>
              <a:rPr sz="1600" dirty="0">
                <a:solidFill>
                  <a:srgbClr val="000000"/>
                </a:solidFill>
                <a:uFill>
                  <a:solidFill>
                    <a:srgbClr val="474747"/>
                  </a:solidFill>
                </a:uFill>
              </a:rPr>
              <a:t>RDA/CODATA Summer Schools in Data Science and Cloud Computing in the Developing World</a:t>
            </a:r>
          </a:p>
          <a:p>
            <a:pPr marL="699431" lvl="1" indent="-279773" defTabSz="386086">
              <a:spcBef>
                <a:spcPts val="984"/>
              </a:spcBef>
              <a:buAutoNum type="arabicPeriod"/>
              <a:defRPr sz="1800">
                <a:solidFill>
                  <a:srgbClr val="000000"/>
                </a:solidFill>
                <a:uFillTx/>
              </a:defRPr>
            </a:pPr>
            <a:r>
              <a:rPr sz="1600" dirty="0">
                <a:solidFill>
                  <a:srgbClr val="000000"/>
                </a:solidFill>
                <a:uFill>
                  <a:solidFill>
                    <a:srgbClr val="474747"/>
                  </a:solidFill>
                </a:uFill>
              </a:rPr>
              <a:t>RDA/WDS Publishing Data </a:t>
            </a:r>
            <a:r>
              <a:rPr sz="1600" dirty="0" err="1">
                <a:solidFill>
                  <a:srgbClr val="000000"/>
                </a:solidFill>
                <a:uFill>
                  <a:solidFill>
                    <a:srgbClr val="474747"/>
                  </a:solidFill>
                </a:uFill>
              </a:rPr>
              <a:t>Bibliometrics</a:t>
            </a:r>
            <a:r>
              <a:rPr sz="1600" dirty="0">
                <a:solidFill>
                  <a:srgbClr val="000000"/>
                </a:solidFill>
                <a:uFill>
                  <a:solidFill>
                    <a:srgbClr val="474747"/>
                  </a:solidFill>
                </a:uFill>
              </a:rPr>
              <a:t> WG</a:t>
            </a:r>
          </a:p>
          <a:p>
            <a:pPr marL="699431" lvl="1" indent="-279773" defTabSz="386086">
              <a:spcBef>
                <a:spcPts val="984"/>
              </a:spcBef>
              <a:buAutoNum type="arabicPeriod"/>
              <a:defRPr sz="1800">
                <a:solidFill>
                  <a:srgbClr val="000000"/>
                </a:solidFill>
                <a:uFillTx/>
              </a:defRPr>
            </a:pPr>
            <a:r>
              <a:rPr sz="1600" dirty="0">
                <a:solidFill>
                  <a:srgbClr val="000000"/>
                </a:solidFill>
                <a:uFill>
                  <a:solidFill>
                    <a:srgbClr val="474747"/>
                  </a:solidFill>
                </a:uFill>
              </a:rPr>
              <a:t>RDA/WDS Publishing Data Services WG</a:t>
            </a:r>
          </a:p>
          <a:p>
            <a:pPr marL="699431" lvl="1" indent="-279773" defTabSz="386086">
              <a:spcBef>
                <a:spcPts val="984"/>
              </a:spcBef>
              <a:buAutoNum type="arabicPeriod"/>
              <a:defRPr sz="1800">
                <a:solidFill>
                  <a:srgbClr val="000000"/>
                </a:solidFill>
                <a:uFillTx/>
              </a:defRPr>
            </a:pPr>
            <a:r>
              <a:rPr sz="1600" dirty="0">
                <a:solidFill>
                  <a:srgbClr val="000000"/>
                </a:solidFill>
                <a:uFill>
                  <a:solidFill>
                    <a:srgbClr val="474747"/>
                  </a:solidFill>
                </a:uFill>
              </a:rPr>
              <a:t>RDA/WDS Publishing Data Workflows WG</a:t>
            </a:r>
          </a:p>
          <a:p>
            <a:pPr marL="699431" lvl="1" indent="-279773" defTabSz="386086">
              <a:spcBef>
                <a:spcPts val="984"/>
              </a:spcBef>
              <a:buAutoNum type="arabicPeriod"/>
              <a:defRPr sz="1800">
                <a:solidFill>
                  <a:srgbClr val="000000"/>
                </a:solidFill>
                <a:uFillTx/>
              </a:defRPr>
            </a:pPr>
            <a:r>
              <a:rPr sz="1600" dirty="0">
                <a:solidFill>
                  <a:srgbClr val="000000"/>
                </a:solidFill>
                <a:uFill>
                  <a:solidFill>
                    <a:srgbClr val="474747"/>
                  </a:solidFill>
                </a:uFill>
              </a:rPr>
              <a:t>Repository Audit and Certification DSA–WDS Partnership WG</a:t>
            </a:r>
          </a:p>
          <a:p>
            <a:pPr marL="699431" lvl="1" indent="-279773" defTabSz="386086">
              <a:spcBef>
                <a:spcPts val="984"/>
              </a:spcBef>
              <a:buAutoNum type="arabicPeriod"/>
              <a:defRPr sz="1800">
                <a:solidFill>
                  <a:srgbClr val="000000"/>
                </a:solidFill>
                <a:uFillTx/>
              </a:defRPr>
            </a:pPr>
            <a:r>
              <a:rPr sz="1600" dirty="0">
                <a:solidFill>
                  <a:srgbClr val="000000"/>
                </a:solidFill>
                <a:uFill>
                  <a:solidFill>
                    <a:srgbClr val="474747"/>
                  </a:solidFill>
                </a:uFill>
              </a:rPr>
              <a:t>Repository Platforms for Research Data*</a:t>
            </a:r>
          </a:p>
          <a:p>
            <a:pPr marL="699431" lvl="1" indent="-279773" defTabSz="386086">
              <a:spcBef>
                <a:spcPts val="984"/>
              </a:spcBef>
              <a:buAutoNum type="arabicPeriod"/>
              <a:defRPr sz="1800">
                <a:solidFill>
                  <a:srgbClr val="000000"/>
                </a:solidFill>
                <a:uFillTx/>
              </a:defRPr>
            </a:pPr>
            <a:r>
              <a:rPr sz="1600" dirty="0">
                <a:solidFill>
                  <a:srgbClr val="000000"/>
                </a:solidFill>
                <a:uFill>
                  <a:solidFill>
                    <a:srgbClr val="474747"/>
                  </a:solidFill>
                </a:uFill>
              </a:rPr>
              <a:t>The </a:t>
            </a:r>
            <a:r>
              <a:rPr sz="1600" dirty="0" err="1">
                <a:solidFill>
                  <a:srgbClr val="000000"/>
                </a:solidFill>
                <a:uFill>
                  <a:solidFill>
                    <a:srgbClr val="474747"/>
                  </a:solidFill>
                </a:uFill>
              </a:rPr>
              <a:t>BioSharing</a:t>
            </a:r>
            <a:r>
              <a:rPr sz="1600" dirty="0">
                <a:solidFill>
                  <a:srgbClr val="000000"/>
                </a:solidFill>
                <a:uFill>
                  <a:solidFill>
                    <a:srgbClr val="474747"/>
                  </a:solidFill>
                </a:uFill>
              </a:rPr>
              <a:t> Registry: connecting data policies, standards &amp; databases in life sciences*</a:t>
            </a:r>
          </a:p>
          <a:p>
            <a:pPr marL="699431" lvl="1" indent="-279773" defTabSz="386086">
              <a:spcBef>
                <a:spcPts val="984"/>
              </a:spcBef>
              <a:buAutoNum type="arabicPeriod"/>
              <a:defRPr sz="1800">
                <a:solidFill>
                  <a:srgbClr val="000000"/>
                </a:solidFill>
                <a:uFillTx/>
              </a:defRPr>
            </a:pPr>
            <a:r>
              <a:rPr sz="1600" dirty="0">
                <a:solidFill>
                  <a:srgbClr val="000000"/>
                </a:solidFill>
                <a:uFill>
                  <a:solidFill>
                    <a:srgbClr val="474747"/>
                  </a:solidFill>
                </a:uFill>
              </a:rPr>
              <a:t>Wheat Data Interoperability WG</a:t>
            </a:r>
          </a:p>
        </p:txBody>
      </p:sp>
    </p:spTree>
    <p:extLst>
      <p:ext uri="{BB962C8B-B14F-4D97-AF65-F5344CB8AC3E}">
        <p14:creationId xmlns:p14="http://schemas.microsoft.com/office/powerpoint/2010/main" val="3775222972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 smtClean="0"/>
              <a:t>Evolving focus for RDA “Deliverables”:</a:t>
            </a:r>
            <a:br>
              <a:rPr lang="en-US" sz="3600" dirty="0" smtClean="0"/>
            </a:br>
            <a:r>
              <a:rPr lang="en-US" sz="3600" dirty="0" smtClean="0"/>
              <a:t>CREATE</a:t>
            </a:r>
            <a:r>
              <a:rPr lang="en-US" sz="3600" dirty="0" smtClean="0">
                <a:sym typeface="Wingdings" panose="05000000000000000000" pitchFamily="2" charset="2"/>
              </a:rPr>
              <a:t> ADOPT USE</a:t>
            </a:r>
            <a:endParaRPr lang="en-US" sz="3600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 bwMode="auto">
          <a:xfrm>
            <a:off x="457200" y="1600200"/>
            <a:ext cx="8534400" cy="4525963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0" indent="0">
              <a:lnSpc>
                <a:spcPct val="110000"/>
              </a:lnSpc>
              <a:spcBef>
                <a:spcPts val="1200"/>
              </a:spcBef>
              <a:buFont typeface="Wingdings" pitchFamily="2" charset="2"/>
              <a:buNone/>
              <a:defRPr/>
            </a:pPr>
            <a:r>
              <a:rPr lang="en-US" altLang="en-US" sz="1800" b="1" dirty="0" smtClean="0">
                <a:ea typeface="Arial Unicode MS" pitchFamily="34" charset="-128"/>
                <a:cs typeface="Arial Unicode MS" pitchFamily="34" charset="-128"/>
              </a:rPr>
              <a:t>RDA Members come together as</a:t>
            </a:r>
          </a:p>
          <a:p>
            <a:pPr>
              <a:lnSpc>
                <a:spcPct val="110000"/>
              </a:lnSpc>
              <a:spcBef>
                <a:spcPts val="1200"/>
              </a:spcBef>
              <a:defRPr/>
            </a:pPr>
            <a:r>
              <a:rPr lang="en-US" altLang="en-US" sz="1800" b="1" dirty="0" smtClean="0">
                <a:solidFill>
                  <a:srgbClr val="CC6600"/>
                </a:solidFill>
                <a:ea typeface="Arial Unicode MS" pitchFamily="34" charset="-128"/>
                <a:cs typeface="Arial Unicode MS" pitchFamily="34" charset="-128"/>
              </a:rPr>
              <a:t>Working Groups </a:t>
            </a:r>
            <a:r>
              <a:rPr lang="en-US" altLang="en-US" sz="1800" dirty="0" smtClean="0">
                <a:ea typeface="Arial Unicode MS" pitchFamily="34" charset="-128"/>
                <a:cs typeface="Arial Unicode MS" pitchFamily="34" charset="-128"/>
              </a:rPr>
              <a:t>– 12-18 month efforts to build, adopt, and use specific pieces of infrastructure</a:t>
            </a:r>
          </a:p>
          <a:p>
            <a:pPr>
              <a:lnSpc>
                <a:spcPct val="110000"/>
              </a:lnSpc>
              <a:spcBef>
                <a:spcPts val="1200"/>
              </a:spcBef>
              <a:defRPr/>
            </a:pPr>
            <a:r>
              <a:rPr lang="en-US" altLang="en-US" sz="1800" b="1" dirty="0" smtClean="0">
                <a:solidFill>
                  <a:srgbClr val="CC6600"/>
                </a:solidFill>
                <a:ea typeface="Arial Unicode MS" pitchFamily="34" charset="-128"/>
                <a:cs typeface="Arial Unicode MS" pitchFamily="34" charset="-128"/>
              </a:rPr>
              <a:t>Interest Groups </a:t>
            </a:r>
            <a:r>
              <a:rPr lang="en-US" altLang="en-US" sz="1800" dirty="0" smtClean="0">
                <a:ea typeface="Arial Unicode MS" pitchFamily="34" charset="-128"/>
                <a:cs typeface="Arial Unicode MS" pitchFamily="34" charset="-128"/>
              </a:rPr>
              <a:t>– longer-lived discussion forums that spawn Working Groups as specific pieces of needed infrastructure are identified.</a:t>
            </a:r>
          </a:p>
          <a:p>
            <a:pPr marL="0" indent="0">
              <a:lnSpc>
                <a:spcPct val="110000"/>
              </a:lnSpc>
              <a:spcBef>
                <a:spcPts val="1200"/>
              </a:spcBef>
              <a:buFont typeface="Wingdings" pitchFamily="2" charset="2"/>
              <a:buNone/>
              <a:defRPr/>
            </a:pPr>
            <a:r>
              <a:rPr lang="en-US" altLang="en-US" sz="1800" b="1" dirty="0" smtClean="0">
                <a:ea typeface="Arial Unicode MS" pitchFamily="34" charset="-128"/>
                <a:cs typeface="Arial Unicode MS" pitchFamily="34" charset="-128"/>
                <a:sym typeface="Wingdings" pitchFamily="2" charset="2"/>
              </a:rPr>
              <a:t>Working Group efforts focus on the development and use of data sharing infrastructure</a:t>
            </a:r>
          </a:p>
          <a:p>
            <a:pPr>
              <a:lnSpc>
                <a:spcPct val="110000"/>
              </a:lnSpc>
              <a:spcBef>
                <a:spcPts val="1200"/>
              </a:spcBef>
              <a:defRPr/>
            </a:pPr>
            <a:r>
              <a:rPr lang="en-US" altLang="en-US" sz="1800" b="1" dirty="0" smtClean="0">
                <a:solidFill>
                  <a:srgbClr val="5786B0"/>
                </a:solidFill>
                <a:ea typeface="Arial Unicode MS" pitchFamily="34" charset="-128"/>
                <a:cs typeface="Arial Unicode MS" pitchFamily="34" charset="-128"/>
              </a:rPr>
              <a:t>Code, policy, infrastructure, standards, or best practices that are adopted and used </a:t>
            </a:r>
            <a:r>
              <a:rPr lang="en-US" altLang="en-US" sz="1800" dirty="0" smtClean="0">
                <a:ea typeface="Arial Unicode MS" pitchFamily="34" charset="-128"/>
                <a:cs typeface="Arial Unicode MS" pitchFamily="34" charset="-128"/>
              </a:rPr>
              <a:t>by communities to enable data sharing</a:t>
            </a:r>
            <a:endParaRPr lang="en-US" altLang="en-US" sz="1800" i="1" dirty="0" smtClean="0">
              <a:ea typeface="Arial Unicode MS" pitchFamily="34" charset="-128"/>
              <a:cs typeface="Arial Unicode MS" pitchFamily="34" charset="-128"/>
            </a:endParaRPr>
          </a:p>
          <a:p>
            <a:pPr>
              <a:lnSpc>
                <a:spcPct val="110000"/>
              </a:lnSpc>
              <a:spcBef>
                <a:spcPts val="1200"/>
              </a:spcBef>
              <a:defRPr/>
            </a:pPr>
            <a:r>
              <a:rPr lang="en-US" altLang="en-US" sz="1800" b="1" dirty="0" smtClean="0">
                <a:solidFill>
                  <a:srgbClr val="5786B0"/>
                </a:solidFill>
                <a:ea typeface="Arial Unicode MS" pitchFamily="34" charset="-128"/>
                <a:cs typeface="Arial Unicode MS" pitchFamily="34" charset="-128"/>
              </a:rPr>
              <a:t>“</a:t>
            </a:r>
            <a:r>
              <a:rPr lang="en-US" altLang="ja-JP" sz="1800" b="1" dirty="0" smtClean="0">
                <a:solidFill>
                  <a:srgbClr val="5786B0"/>
                </a:solidFill>
                <a:ea typeface="ＭＳ Ｐゴシック" pitchFamily="34" charset="-128"/>
                <a:cs typeface="Gisha" pitchFamily="34" charset="-79"/>
              </a:rPr>
              <a:t>Harvestable</a:t>
            </a:r>
            <a:r>
              <a:rPr lang="en-US" altLang="en-US" sz="1800" b="1" dirty="0" smtClean="0">
                <a:solidFill>
                  <a:srgbClr val="5786B0"/>
                </a:solidFill>
                <a:ea typeface="ＭＳ Ｐゴシック" pitchFamily="34" charset="-128"/>
                <a:cs typeface="Gisha" pitchFamily="34" charset="-79"/>
              </a:rPr>
              <a:t>”</a:t>
            </a:r>
            <a:r>
              <a:rPr lang="en-US" altLang="ja-JP" sz="1800" b="1" dirty="0" smtClean="0">
                <a:solidFill>
                  <a:srgbClr val="5786B0"/>
                </a:solidFill>
                <a:ea typeface="ＭＳ Ｐゴシック" pitchFamily="34" charset="-128"/>
                <a:cs typeface="Gisha" pitchFamily="34" charset="-79"/>
              </a:rPr>
              <a:t> efforts </a:t>
            </a:r>
            <a:r>
              <a:rPr lang="en-US" altLang="ja-JP" sz="1800" dirty="0" smtClean="0">
                <a:ea typeface="ＭＳ Ｐゴシック" pitchFamily="34" charset="-128"/>
                <a:cs typeface="Gisha" pitchFamily="34" charset="-79"/>
              </a:rPr>
              <a:t>for which 12-18 months of work can eliminate a roadblock </a:t>
            </a:r>
          </a:p>
          <a:p>
            <a:pPr>
              <a:lnSpc>
                <a:spcPct val="110000"/>
              </a:lnSpc>
              <a:spcBef>
                <a:spcPts val="1200"/>
              </a:spcBef>
              <a:defRPr/>
            </a:pPr>
            <a:r>
              <a:rPr lang="en-US" altLang="en-US" sz="1800" b="1" dirty="0" smtClean="0">
                <a:solidFill>
                  <a:srgbClr val="5786B0"/>
                </a:solidFill>
                <a:ea typeface="ＭＳ Ｐゴシック" pitchFamily="34" charset="-128"/>
                <a:cs typeface="Gisha" pitchFamily="34" charset="-79"/>
              </a:rPr>
              <a:t>Efforts that have substantive applicability </a:t>
            </a:r>
            <a:r>
              <a:rPr lang="en-US" altLang="en-US" sz="1800" dirty="0" smtClean="0">
                <a:ea typeface="ＭＳ Ｐゴシック" pitchFamily="34" charset="-128"/>
                <a:cs typeface="Gisha" pitchFamily="34" charset="-79"/>
              </a:rPr>
              <a:t>to groups within the data community, but may not apply to everyone</a:t>
            </a:r>
          </a:p>
          <a:p>
            <a:pPr>
              <a:lnSpc>
                <a:spcPct val="110000"/>
              </a:lnSpc>
              <a:spcBef>
                <a:spcPts val="1200"/>
              </a:spcBef>
              <a:defRPr/>
            </a:pPr>
            <a:r>
              <a:rPr lang="en-US" altLang="en-US" sz="1800" b="1" dirty="0" smtClean="0">
                <a:solidFill>
                  <a:srgbClr val="5786B0"/>
                </a:solidFill>
                <a:ea typeface="ＭＳ Ｐゴシック" pitchFamily="34" charset="-128"/>
                <a:cs typeface="Gisha" pitchFamily="34" charset="-79"/>
              </a:rPr>
              <a:t>Efforts for which working scientists and researchers can start today</a:t>
            </a:r>
          </a:p>
        </p:txBody>
      </p:sp>
    </p:spTree>
    <p:extLst>
      <p:ext uri="{BB962C8B-B14F-4D97-AF65-F5344CB8AC3E}">
        <p14:creationId xmlns:p14="http://schemas.microsoft.com/office/powerpoint/2010/main" val="27783212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362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Data Type Registries &amp; </a:t>
            </a:r>
            <a:br>
              <a:rPr lang="en-US" dirty="0" smtClean="0"/>
            </a:br>
            <a:r>
              <a:rPr lang="en-US" dirty="0" smtClean="0"/>
              <a:t>Demonstration Project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8876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09600" y="1251173"/>
            <a:ext cx="8137599" cy="5073427"/>
          </a:xfrm>
        </p:spPr>
        <p:txBody>
          <a:bodyPr>
            <a:noAutofit/>
          </a:bodyPr>
          <a:lstStyle/>
          <a:p>
            <a:r>
              <a:rPr lang="en-US" sz="2200" dirty="0" smtClean="0"/>
              <a:t>Data sharing requires that </a:t>
            </a:r>
            <a:r>
              <a:rPr lang="en-US" sz="2200" b="1" dirty="0" smtClean="0"/>
              <a:t>data can be parsed, understood, and reused by people and applications </a:t>
            </a:r>
            <a:r>
              <a:rPr lang="en-US" sz="2200" dirty="0" smtClean="0"/>
              <a:t>other than those that created the data </a:t>
            </a:r>
          </a:p>
          <a:p>
            <a:r>
              <a:rPr lang="en-US" sz="2200" dirty="0" smtClean="0"/>
              <a:t>How do we do this now?</a:t>
            </a:r>
          </a:p>
          <a:p>
            <a:pPr lvl="1"/>
            <a:r>
              <a:rPr lang="en-US" sz="2200" dirty="0" smtClean="0"/>
              <a:t>For documents – formats are enough, e.g., PDF, and then the document explains itself to humans</a:t>
            </a:r>
          </a:p>
          <a:p>
            <a:pPr lvl="1"/>
            <a:r>
              <a:rPr lang="en-US" sz="2200" dirty="0" smtClean="0"/>
              <a:t>This doesn’t work well with data – numbers are not self-explanatory</a:t>
            </a:r>
          </a:p>
          <a:p>
            <a:pPr lvl="2"/>
            <a:r>
              <a:rPr lang="en-US" sz="2200" b="1" dirty="0" smtClean="0"/>
              <a:t>What does the number 7 mean in cell B27?</a:t>
            </a:r>
          </a:p>
          <a:p>
            <a:r>
              <a:rPr lang="en-US" sz="2200" dirty="0" smtClean="0"/>
              <a:t>Data producers may not have explicitly specified certain details in the data: measurement units, coordinate systems, variable names, etc. </a:t>
            </a:r>
          </a:p>
          <a:p>
            <a:r>
              <a:rPr lang="en-US" sz="2200" dirty="0" smtClean="0"/>
              <a:t>Need a way to precisely characterize those assumptions such that </a:t>
            </a:r>
            <a:r>
              <a:rPr lang="en-US" sz="2200" b="1" dirty="0" smtClean="0"/>
              <a:t>they can be identified by humans and machines that were not closely involved in its creation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/>
          <a:lstStyle/>
          <a:p>
            <a:r>
              <a:rPr lang="en-US" sz="2800" u="sng" dirty="0"/>
              <a:t>CNRI &amp; RDA </a:t>
            </a:r>
            <a:r>
              <a:rPr lang="en-US" sz="2800" u="sng" dirty="0" smtClean="0"/>
              <a:t>DTR WG</a:t>
            </a:r>
            <a:br>
              <a:rPr lang="en-US" sz="2800" u="sng" dirty="0" smtClean="0"/>
            </a:br>
            <a:r>
              <a:rPr lang="en-US" sz="2800" dirty="0" smtClean="0"/>
              <a:t>Problem: Implicit Assumptions in Data</a:t>
            </a:r>
            <a:endParaRPr lang="en-US" sz="2800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378515" y="960438"/>
            <a:ext cx="8316911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48427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33400" y="1447800"/>
            <a:ext cx="8137599" cy="4968552"/>
          </a:xfrm>
        </p:spPr>
        <p:txBody>
          <a:bodyPr/>
          <a:lstStyle/>
          <a:p>
            <a:r>
              <a:rPr lang="en-US" sz="2200" b="1" dirty="0" smtClean="0"/>
              <a:t>Evaluate and identify a few assumptions </a:t>
            </a:r>
            <a:r>
              <a:rPr lang="en-US" sz="2200" dirty="0" smtClean="0"/>
              <a:t>in data that can be codified and shared in order to…</a:t>
            </a:r>
          </a:p>
          <a:p>
            <a:r>
              <a:rPr lang="en-US" sz="2200" b="1" dirty="0" smtClean="0"/>
              <a:t>Produce a functioning Registry system </a:t>
            </a:r>
            <a:r>
              <a:rPr lang="en-US" sz="2200" dirty="0" smtClean="0"/>
              <a:t>that can easily be evaluated by organizations before adoption</a:t>
            </a:r>
          </a:p>
          <a:p>
            <a:pPr lvl="1"/>
            <a:r>
              <a:rPr lang="en-US" sz="2200" dirty="0" smtClean="0"/>
              <a:t>Highly configurable for </a:t>
            </a:r>
            <a:r>
              <a:rPr lang="en-US" sz="2200" b="1" dirty="0" smtClean="0"/>
              <a:t>changing scope of captured and shared assumptions</a:t>
            </a:r>
            <a:r>
              <a:rPr lang="en-US" sz="2200" dirty="0" smtClean="0"/>
              <a:t> depending on the domain or organization</a:t>
            </a:r>
          </a:p>
          <a:p>
            <a:pPr lvl="1"/>
            <a:r>
              <a:rPr lang="en-US" sz="2200" b="1" dirty="0" smtClean="0"/>
              <a:t>Supports several Type record dissemination </a:t>
            </a:r>
            <a:r>
              <a:rPr lang="en-US" sz="2200" dirty="0" smtClean="0"/>
              <a:t>variations</a:t>
            </a:r>
          </a:p>
          <a:p>
            <a:r>
              <a:rPr lang="en-US" sz="2200" dirty="0" smtClean="0"/>
              <a:t>Design for </a:t>
            </a:r>
            <a:r>
              <a:rPr lang="en-US" sz="2200" b="1" dirty="0" smtClean="0"/>
              <a:t>allowing federation between multiple Registry </a:t>
            </a:r>
            <a:r>
              <a:rPr lang="en-US" sz="2200" dirty="0" smtClean="0"/>
              <a:t>instances</a:t>
            </a:r>
          </a:p>
          <a:p>
            <a:r>
              <a:rPr lang="en-US" sz="2200" dirty="0" smtClean="0"/>
              <a:t>The emphasis is </a:t>
            </a:r>
            <a:r>
              <a:rPr lang="en-US" sz="2200" b="1" dirty="0" smtClean="0"/>
              <a:t>not</a:t>
            </a:r>
            <a:r>
              <a:rPr lang="en-US" sz="2200" dirty="0" smtClean="0"/>
              <a:t> on</a:t>
            </a:r>
          </a:p>
          <a:p>
            <a:pPr lvl="1"/>
            <a:r>
              <a:rPr lang="en-US" sz="2200" dirty="0" smtClean="0"/>
              <a:t>Identifying every possible assumption and data characteristic applicable for all domains</a:t>
            </a:r>
          </a:p>
          <a:p>
            <a:pPr lvl="1"/>
            <a:r>
              <a:rPr lang="en-US" sz="2200" dirty="0" smtClean="0"/>
              <a:t>Technology</a:t>
            </a:r>
            <a:endParaRPr lang="en-US" sz="2200" dirty="0"/>
          </a:p>
          <a:p>
            <a:pPr lvl="1"/>
            <a:endParaRPr lang="en-US" sz="2000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22170" y="152400"/>
            <a:ext cx="8229600" cy="1143000"/>
          </a:xfrm>
        </p:spPr>
        <p:txBody>
          <a:bodyPr/>
          <a:lstStyle/>
          <a:p>
            <a:pPr algn="ctr"/>
            <a:r>
              <a:rPr lang="en-US" sz="2400" dirty="0" smtClean="0"/>
              <a:t>Goal of the DTR Effort: Explicate and Share Assumptions using Types and Type Registries</a:t>
            </a:r>
            <a:endParaRPr lang="en-US" sz="2400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378515" y="1295400"/>
            <a:ext cx="8316911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33993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838200"/>
            <a:ext cx="8229600" cy="5638800"/>
          </a:xfrm>
        </p:spPr>
        <p:txBody>
          <a:bodyPr/>
          <a:lstStyle/>
          <a:p>
            <a:r>
              <a:rPr lang="en-US" sz="2400" dirty="0" smtClean="0"/>
              <a:t>A </a:t>
            </a:r>
            <a:r>
              <a:rPr lang="en-US" sz="2400" b="1" dirty="0" smtClean="0"/>
              <a:t>unique and resolvable identifier</a:t>
            </a:r>
          </a:p>
          <a:p>
            <a:pPr lvl="1"/>
            <a:r>
              <a:rPr lang="en-US" sz="2000" dirty="0" smtClean="0"/>
              <a:t>Which resolves </a:t>
            </a:r>
            <a:r>
              <a:rPr lang="en-US" sz="2000" b="1" dirty="0" smtClean="0"/>
              <a:t>to characterization of structures, conventions, semantics, and representations of data</a:t>
            </a:r>
          </a:p>
          <a:p>
            <a:pPr lvl="1"/>
            <a:r>
              <a:rPr lang="en-US" sz="2000" dirty="0" smtClean="0"/>
              <a:t>Serves as a shortcut for humans and machines to understand and process data</a:t>
            </a:r>
          </a:p>
          <a:p>
            <a:r>
              <a:rPr lang="en-US" sz="2400" dirty="0" smtClean="0"/>
              <a:t>File formats and mime types have solved the ‘representation’ problem at a ‘unit’ level</a:t>
            </a:r>
          </a:p>
          <a:p>
            <a:r>
              <a:rPr lang="en-US" sz="2400" dirty="0" smtClean="0"/>
              <a:t>Examples of problems we aim to solve with data types:</a:t>
            </a:r>
          </a:p>
          <a:p>
            <a:pPr lvl="1"/>
            <a:r>
              <a:rPr lang="en-US" sz="2000" dirty="0" smtClean="0"/>
              <a:t>It is a number in cell A3, but is it temperature? If so, in Celsius?</a:t>
            </a:r>
          </a:p>
          <a:p>
            <a:pPr lvl="1"/>
            <a:r>
              <a:rPr lang="en-US" sz="2000" dirty="0" smtClean="0"/>
              <a:t>It is a dataset consisting of location, temperature, and time, but what variable names should I look for?</a:t>
            </a:r>
          </a:p>
          <a:p>
            <a:pPr lvl="1"/>
            <a:r>
              <a:rPr lang="en-US" sz="2000" dirty="0" smtClean="0"/>
              <a:t>Is it all packaged as CSV or </a:t>
            </a:r>
            <a:r>
              <a:rPr lang="en-US" sz="2000" dirty="0" err="1" smtClean="0"/>
              <a:t>NetCDF</a:t>
            </a:r>
            <a:r>
              <a:rPr lang="en-US" sz="2000" dirty="0" smtClean="0"/>
              <a:t>? And as a single unit or a collection of units?</a:t>
            </a:r>
          </a:p>
          <a:p>
            <a:r>
              <a:rPr lang="en-US" sz="2400" b="1" dirty="0" smtClean="0"/>
              <a:t>Type record structure will continue to evolve </a:t>
            </a:r>
            <a:r>
              <a:rPr lang="en-US" sz="2400" dirty="0" smtClean="0"/>
              <a:t>– not finished, but functioning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378515" y="762000"/>
            <a:ext cx="8316911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 txBox="1">
            <a:spLocks/>
          </p:cNvSpPr>
          <p:nvPr/>
        </p:nvSpPr>
        <p:spPr>
          <a:xfrm>
            <a:off x="457200" y="152400"/>
            <a:ext cx="8229600" cy="6096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3200" dirty="0" smtClean="0"/>
              <a:t>What is a Data Type?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8218766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410200"/>
          </a:xfrm>
        </p:spPr>
        <p:txBody>
          <a:bodyPr/>
          <a:lstStyle/>
          <a:p>
            <a:r>
              <a:rPr lang="en-US" sz="2800" dirty="0" smtClean="0"/>
              <a:t>A </a:t>
            </a:r>
            <a:r>
              <a:rPr lang="en-US" sz="2800" b="1" dirty="0" smtClean="0"/>
              <a:t>low-level infrastructure</a:t>
            </a:r>
            <a:r>
              <a:rPr lang="en-US" sz="2800" dirty="0" smtClean="0"/>
              <a:t> with wide applicability to record and disseminate type records</a:t>
            </a:r>
          </a:p>
          <a:p>
            <a:pPr lvl="1"/>
            <a:r>
              <a:rPr lang="en-US" sz="2400" dirty="0" smtClean="0"/>
              <a:t>Not an immediate ROI application</a:t>
            </a:r>
          </a:p>
          <a:p>
            <a:r>
              <a:rPr lang="en-US" sz="2800" b="1" dirty="0" smtClean="0"/>
              <a:t>Assigns unique and resolvable identifi</a:t>
            </a:r>
            <a:r>
              <a:rPr lang="en-US" sz="2800" dirty="0" smtClean="0"/>
              <a:t>ers to type records</a:t>
            </a:r>
          </a:p>
          <a:p>
            <a:r>
              <a:rPr lang="en-US" sz="2800" b="1" dirty="0" smtClean="0"/>
              <a:t>Enforces and validates common data model </a:t>
            </a:r>
            <a:r>
              <a:rPr lang="en-US" sz="2800" dirty="0" smtClean="0"/>
              <a:t>&amp; expression for interoperation between multiple instances of Registries</a:t>
            </a:r>
          </a:p>
          <a:p>
            <a:r>
              <a:rPr lang="en-US" sz="2800" b="1" dirty="0" smtClean="0"/>
              <a:t>API</a:t>
            </a:r>
            <a:r>
              <a:rPr lang="en-US" sz="2800" dirty="0" smtClean="0"/>
              <a:t> for machine consumption</a:t>
            </a:r>
          </a:p>
          <a:p>
            <a:r>
              <a:rPr lang="en-US" sz="2800" b="1" dirty="0" smtClean="0"/>
              <a:t>UI </a:t>
            </a:r>
            <a:r>
              <a:rPr lang="en-US" sz="2800" dirty="0" smtClean="0"/>
              <a:t>for human use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378515" y="914400"/>
            <a:ext cx="8316911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 txBox="1">
            <a:spLocks/>
          </p:cNvSpPr>
          <p:nvPr/>
        </p:nvSpPr>
        <p:spPr>
          <a:xfrm>
            <a:off x="457200" y="228600"/>
            <a:ext cx="8229600" cy="6858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3200" dirty="0" smtClean="0"/>
              <a:t>What is a Data Type Registry?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884709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143000"/>
            <a:ext cx="8229600" cy="5867400"/>
          </a:xfrm>
        </p:spPr>
        <p:txBody>
          <a:bodyPr>
            <a:normAutofit lnSpcReduction="10000"/>
          </a:bodyPr>
          <a:lstStyle/>
          <a:p>
            <a:r>
              <a:rPr lang="en-US" sz="2000" b="1" dirty="0" smtClean="0"/>
              <a:t>Handle Types</a:t>
            </a:r>
            <a:r>
              <a:rPr lang="en-US" sz="2000" dirty="0" smtClean="0"/>
              <a:t> – 0.Type/SomeType</a:t>
            </a:r>
          </a:p>
          <a:p>
            <a:pPr lvl="1"/>
            <a:r>
              <a:rPr lang="en-US" sz="2000" dirty="0" smtClean="0"/>
              <a:t>Good idea, limited applicability</a:t>
            </a:r>
          </a:p>
          <a:p>
            <a:pPr lvl="1"/>
            <a:r>
              <a:rPr lang="en-US" sz="2000" dirty="0" smtClean="0"/>
              <a:t>Profiles – ‘type’ the whole set of handle/type/value triples. No traction</a:t>
            </a:r>
          </a:p>
          <a:p>
            <a:r>
              <a:rPr lang="en-US" sz="2000" b="1" dirty="0" smtClean="0"/>
              <a:t>Sloan Grant</a:t>
            </a:r>
            <a:r>
              <a:rPr lang="en-US" sz="2000" dirty="0" smtClean="0"/>
              <a:t>: 2012 -2014</a:t>
            </a:r>
          </a:p>
          <a:p>
            <a:pPr lvl="1"/>
            <a:r>
              <a:rPr lang="en-US" sz="2000" dirty="0" smtClean="0"/>
              <a:t>Generic Registry system using Type Registry as a use case</a:t>
            </a:r>
          </a:p>
          <a:p>
            <a:r>
              <a:rPr lang="en-US" sz="2000" b="1" dirty="0" smtClean="0"/>
              <a:t>NSF Gran</a:t>
            </a:r>
            <a:r>
              <a:rPr lang="en-US" sz="2000" dirty="0" smtClean="0"/>
              <a:t>t: 2013 -2014</a:t>
            </a:r>
          </a:p>
          <a:p>
            <a:pPr lvl="1"/>
            <a:r>
              <a:rPr lang="en-US" sz="2000" dirty="0" smtClean="0"/>
              <a:t>Included support for Type Registry</a:t>
            </a:r>
          </a:p>
          <a:p>
            <a:r>
              <a:rPr lang="en-US" sz="2000" dirty="0" smtClean="0"/>
              <a:t>Research Data Alliance (</a:t>
            </a:r>
            <a:r>
              <a:rPr lang="en-US" sz="2000" b="1" dirty="0" smtClean="0"/>
              <a:t>RDA) Data Type Registries Working Group</a:t>
            </a:r>
          </a:p>
          <a:p>
            <a:pPr lvl="1"/>
            <a:r>
              <a:rPr lang="en-US" sz="2000" dirty="0" smtClean="0"/>
              <a:t>One of first two </a:t>
            </a:r>
            <a:r>
              <a:rPr lang="en-US" sz="2000" dirty="0" err="1" smtClean="0"/>
              <a:t>WGs</a:t>
            </a:r>
            <a:r>
              <a:rPr lang="en-US" sz="2000" dirty="0" smtClean="0"/>
              <a:t> approved at Plenary 1 – March 2013</a:t>
            </a:r>
          </a:p>
          <a:p>
            <a:pPr lvl="1"/>
            <a:r>
              <a:rPr lang="en-US" sz="2000" dirty="0" smtClean="0"/>
              <a:t>International representation, &gt; 50 members</a:t>
            </a:r>
          </a:p>
          <a:p>
            <a:pPr lvl="1"/>
            <a:r>
              <a:rPr lang="en-US" sz="2000" dirty="0" smtClean="0"/>
              <a:t>Co-chairs </a:t>
            </a:r>
            <a:r>
              <a:rPr lang="en-US" sz="2000" dirty="0" err="1" smtClean="0"/>
              <a:t>Lannom</a:t>
            </a:r>
            <a:r>
              <a:rPr lang="en-US" sz="2000" dirty="0" smtClean="0"/>
              <a:t> (CNRI), </a:t>
            </a:r>
            <a:r>
              <a:rPr lang="en-US" sz="2000" dirty="0" err="1" smtClean="0"/>
              <a:t>Broeder</a:t>
            </a:r>
            <a:r>
              <a:rPr lang="en-US" sz="2000" dirty="0" smtClean="0"/>
              <a:t> (Max Planck Psycholinguistics Institute)</a:t>
            </a:r>
          </a:p>
          <a:p>
            <a:pPr lvl="1"/>
            <a:r>
              <a:rPr lang="en-US" sz="2000" dirty="0" smtClean="0"/>
              <a:t>Should result in an </a:t>
            </a:r>
            <a:r>
              <a:rPr lang="en-US" sz="2000" b="1" dirty="0" smtClean="0"/>
              <a:t>RDA Recommendation </a:t>
            </a:r>
            <a:r>
              <a:rPr lang="en-US" sz="2000" dirty="0" smtClean="0"/>
              <a:t>(2015?)</a:t>
            </a:r>
          </a:p>
          <a:p>
            <a:r>
              <a:rPr lang="en-US" sz="2000" b="1" dirty="0" smtClean="0"/>
              <a:t>International DOI Foundation</a:t>
            </a:r>
          </a:p>
          <a:p>
            <a:pPr lvl="1"/>
            <a:r>
              <a:rPr lang="en-US" sz="2000" dirty="0" smtClean="0"/>
              <a:t>Proposed set of standard types for certain functions, e.g., resolve to license</a:t>
            </a:r>
          </a:p>
          <a:p>
            <a:pPr lvl="1"/>
            <a:r>
              <a:rPr lang="en-US" sz="2000" dirty="0" smtClean="0"/>
              <a:t>IDF-specific Type Registry</a:t>
            </a:r>
          </a:p>
          <a:p>
            <a:pPr lvl="2">
              <a:buNone/>
            </a:pPr>
            <a:r>
              <a:rPr lang="en-US" sz="1200" dirty="0" smtClean="0"/>
              <a:t>			</a:t>
            </a:r>
            <a:endParaRPr lang="en-US" sz="2000" dirty="0" smtClean="0"/>
          </a:p>
        </p:txBody>
      </p:sp>
      <p:cxnSp>
        <p:nvCxnSpPr>
          <p:cNvPr id="5" name="Straight Connector 4"/>
          <p:cNvCxnSpPr/>
          <p:nvPr/>
        </p:nvCxnSpPr>
        <p:spPr>
          <a:xfrm>
            <a:off x="378515" y="914400"/>
            <a:ext cx="8316911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 txBox="1">
            <a:spLocks/>
          </p:cNvSpPr>
          <p:nvPr/>
        </p:nvSpPr>
        <p:spPr>
          <a:xfrm>
            <a:off x="457200" y="228600"/>
            <a:ext cx="82296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3200" dirty="0" smtClean="0"/>
              <a:t>Type Registry History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2564559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67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Research Data </a:t>
            </a:r>
            <a:r>
              <a:rPr lang="en-US" dirty="0"/>
              <a:t>Alliance</a:t>
            </a:r>
            <a:br>
              <a:rPr lang="en-US" dirty="0"/>
            </a:br>
            <a:r>
              <a:rPr lang="en-US" dirty="0">
                <a:hlinkClick r:id="rId2"/>
              </a:rPr>
              <a:t>https://rd-alliance.org</a:t>
            </a:r>
            <a:r>
              <a:rPr lang="en-US" dirty="0" smtClean="0">
                <a:hlinkClick r:id="rId2"/>
              </a:rPr>
              <a:t>/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45388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181600"/>
          </a:xfrm>
        </p:spPr>
        <p:txBody>
          <a:bodyPr/>
          <a:lstStyle/>
          <a:p>
            <a:pPr>
              <a:spcAft>
                <a:spcPts val="500"/>
              </a:spcAft>
            </a:pPr>
            <a:r>
              <a:rPr lang="en-US" sz="2400" dirty="0"/>
              <a:t>A prototype is</a:t>
            </a:r>
            <a:r>
              <a:rPr lang="en-US" sz="2400" dirty="0" smtClean="0"/>
              <a:t> at: </a:t>
            </a:r>
            <a:r>
              <a:rPr lang="en-US" sz="2400" dirty="0">
                <a:hlinkClick r:id="rId3"/>
              </a:rPr>
              <a:t>http://typeregistry.org/</a:t>
            </a:r>
            <a:endParaRPr lang="en-US" sz="2400" dirty="0"/>
          </a:p>
          <a:p>
            <a:pPr>
              <a:spcAft>
                <a:spcPts val="500"/>
              </a:spcAft>
            </a:pPr>
            <a:r>
              <a:rPr lang="en-US" sz="2400" dirty="0" smtClean="0"/>
              <a:t>Implementation supports notions </a:t>
            </a:r>
            <a:r>
              <a:rPr lang="en-US" sz="2400" dirty="0"/>
              <a:t>of primitives and derived </a:t>
            </a:r>
            <a:r>
              <a:rPr lang="en-US" sz="2400" dirty="0" smtClean="0"/>
              <a:t>types</a:t>
            </a:r>
            <a:endParaRPr lang="en-US" sz="2400" dirty="0"/>
          </a:p>
          <a:p>
            <a:pPr>
              <a:spcAft>
                <a:spcPts val="500"/>
              </a:spcAft>
            </a:pPr>
            <a:r>
              <a:rPr lang="en-US" sz="2400" dirty="0"/>
              <a:t>Primitives are fundamental </a:t>
            </a:r>
            <a:r>
              <a:rPr lang="en-US" sz="2400" dirty="0" smtClean="0"/>
              <a:t>types </a:t>
            </a:r>
            <a:r>
              <a:rPr lang="en-US" sz="2400" dirty="0"/>
              <a:t>that we expect humans and software to parse and understand</a:t>
            </a:r>
          </a:p>
          <a:p>
            <a:pPr lvl="1">
              <a:spcAft>
                <a:spcPts val="500"/>
              </a:spcAft>
            </a:pPr>
            <a:r>
              <a:rPr lang="en-US" sz="2000" dirty="0"/>
              <a:t>Integer, floating point, </a:t>
            </a:r>
            <a:r>
              <a:rPr lang="en-US" sz="2000" dirty="0" err="1"/>
              <a:t>boolean</a:t>
            </a:r>
            <a:r>
              <a:rPr lang="en-US" sz="2000" dirty="0"/>
              <a:t> value, string, date, timestamp, etc.</a:t>
            </a:r>
          </a:p>
          <a:p>
            <a:pPr>
              <a:spcAft>
                <a:spcPts val="500"/>
              </a:spcAft>
            </a:pPr>
            <a:r>
              <a:rPr lang="en-US" sz="2400" dirty="0"/>
              <a:t>Derived </a:t>
            </a:r>
            <a:r>
              <a:rPr lang="en-US" sz="2400" dirty="0" smtClean="0"/>
              <a:t>types </a:t>
            </a:r>
            <a:r>
              <a:rPr lang="en-US" sz="2400" dirty="0"/>
              <a:t>depend on primitives to describe something complex</a:t>
            </a:r>
          </a:p>
          <a:p>
            <a:pPr lvl="1">
              <a:spcAft>
                <a:spcPts val="500"/>
              </a:spcAft>
            </a:pPr>
            <a:r>
              <a:rPr lang="en-US" sz="2000" dirty="0"/>
              <a:t>Stream gauge, </a:t>
            </a:r>
            <a:r>
              <a:rPr lang="en-US" sz="2000" dirty="0" err="1"/>
              <a:t>Lidar</a:t>
            </a:r>
            <a:r>
              <a:rPr lang="en-US" sz="2000" dirty="0"/>
              <a:t>, Spatial bounding box, etc.</a:t>
            </a:r>
          </a:p>
          <a:p>
            <a:pPr>
              <a:spcAft>
                <a:spcPts val="500"/>
              </a:spcAft>
            </a:pPr>
            <a:r>
              <a:rPr lang="en-US" sz="2400" dirty="0"/>
              <a:t>Registered </a:t>
            </a:r>
            <a:r>
              <a:rPr lang="en-US" sz="2400" dirty="0" smtClean="0"/>
              <a:t>types </a:t>
            </a:r>
            <a:r>
              <a:rPr lang="en-US" sz="2400" dirty="0"/>
              <a:t>are assigned unique </a:t>
            </a:r>
            <a:r>
              <a:rPr lang="en-US" sz="2400" dirty="0" smtClean="0"/>
              <a:t>identifiers</a:t>
            </a:r>
            <a:endParaRPr lang="en-US" sz="2400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378515" y="914400"/>
            <a:ext cx="8316911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/>
          <p:cNvSpPr txBox="1">
            <a:spLocks/>
          </p:cNvSpPr>
          <p:nvPr/>
        </p:nvSpPr>
        <p:spPr>
          <a:xfrm>
            <a:off x="457200" y="228600"/>
            <a:ext cx="82296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3600" dirty="0" smtClean="0">
                <a:solidFill>
                  <a:prstClr val="black"/>
                </a:solidFill>
                <a:latin typeface="Calibri"/>
              </a:rPr>
              <a:t>Current State</a:t>
            </a:r>
            <a:endParaRPr lang="en-US" sz="3600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041931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i="1" dirty="0" smtClean="0"/>
              <a:t>RDA DTR Infrastructure </a:t>
            </a:r>
            <a:r>
              <a:rPr lang="en-US" i="1" dirty="0"/>
              <a:t>&amp;</a:t>
            </a:r>
            <a:r>
              <a:rPr lang="en-US" i="1" dirty="0" smtClean="0"/>
              <a:t> MGI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00200"/>
            <a:ext cx="8539747" cy="48768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Broad Aim:</a:t>
            </a:r>
          </a:p>
          <a:p>
            <a:pPr lvl="1"/>
            <a:r>
              <a:rPr lang="en-US" dirty="0"/>
              <a:t>I</a:t>
            </a:r>
            <a:r>
              <a:rPr lang="en-US" dirty="0" smtClean="0"/>
              <a:t>ntegrate </a:t>
            </a:r>
            <a:r>
              <a:rPr lang="en-US" dirty="0"/>
              <a:t>of RDA Data Type </a:t>
            </a:r>
            <a:r>
              <a:rPr lang="en-US" dirty="0" smtClean="0"/>
              <a:t>Registry + PID Concepts into Materials Genome Initiative’s Materials Innovation Infrastructure</a:t>
            </a:r>
          </a:p>
          <a:p>
            <a:pPr lvl="1"/>
            <a:endParaRPr lang="en-US" dirty="0"/>
          </a:p>
          <a:p>
            <a:r>
              <a:rPr lang="en-US" dirty="0" smtClean="0"/>
              <a:t>Objectives:</a:t>
            </a:r>
          </a:p>
          <a:p>
            <a:pPr lvl="1"/>
            <a:r>
              <a:rPr lang="en-US" dirty="0"/>
              <a:t>Work closely with NIST:  Datasets, guidance, </a:t>
            </a:r>
            <a:r>
              <a:rPr lang="en-US" dirty="0" smtClean="0"/>
              <a:t>feedback </a:t>
            </a:r>
          </a:p>
          <a:p>
            <a:pPr lvl="1"/>
            <a:endParaRPr lang="en-US" dirty="0"/>
          </a:p>
          <a:p>
            <a:pPr lvl="1"/>
            <a:r>
              <a:rPr lang="en-US" dirty="0" smtClean="0"/>
              <a:t>Build Use Case</a:t>
            </a:r>
          </a:p>
          <a:p>
            <a:pPr lvl="1"/>
            <a:endParaRPr lang="en-US" dirty="0"/>
          </a:p>
          <a:p>
            <a:pPr lvl="1"/>
            <a:r>
              <a:rPr lang="en-US" dirty="0" smtClean="0"/>
              <a:t>Test Data </a:t>
            </a:r>
            <a:r>
              <a:rPr lang="en-US" dirty="0"/>
              <a:t>Type </a:t>
            </a:r>
            <a:r>
              <a:rPr lang="en-US" dirty="0" smtClean="0"/>
              <a:t>Registry </a:t>
            </a:r>
            <a:r>
              <a:rPr lang="en-US" dirty="0"/>
              <a:t>+ PID Information </a:t>
            </a:r>
            <a:r>
              <a:rPr lang="en-US" dirty="0" smtClean="0"/>
              <a:t>Types</a:t>
            </a:r>
          </a:p>
        </p:txBody>
      </p:sp>
    </p:spTree>
    <p:extLst>
      <p:ext uri="{BB962C8B-B14F-4D97-AF65-F5344CB8AC3E}">
        <p14:creationId xmlns:p14="http://schemas.microsoft.com/office/powerpoint/2010/main" val="14486170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Demonstration </a:t>
            </a:r>
            <a:r>
              <a:rPr lang="en-US" dirty="0" smtClean="0"/>
              <a:t>Project </a:t>
            </a:r>
            <a:br>
              <a:rPr lang="en-US" dirty="0" smtClean="0"/>
            </a:br>
            <a:r>
              <a:rPr lang="en-US" dirty="0" smtClean="0"/>
              <a:t>Meetings &amp; Timeframe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495800" cy="452596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u="sng" dirty="0" smtClean="0"/>
              <a:t>CNRI, KSU, NIST MML, ITL &amp; Dakota Consulting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3 planned F2F meetings:</a:t>
            </a:r>
          </a:p>
          <a:p>
            <a:r>
              <a:rPr lang="en-US" dirty="0" smtClean="0"/>
              <a:t>2/4, NIST: lay out overall goals &amp; contributions.</a:t>
            </a:r>
          </a:p>
          <a:p>
            <a:r>
              <a:rPr lang="en-US" dirty="0" smtClean="0"/>
              <a:t>4/13, NIST: identify use case &amp; datasets.</a:t>
            </a:r>
          </a:p>
          <a:p>
            <a:r>
              <a:rPr lang="en-US" i="1" dirty="0" smtClean="0"/>
              <a:t>6/16, NIST: review phase 1 of demonstration project</a:t>
            </a:r>
          </a:p>
          <a:p>
            <a:endParaRPr lang="en-US" i="1" dirty="0"/>
          </a:p>
          <a:p>
            <a:r>
              <a:rPr lang="en-US" i="1" dirty="0" smtClean="0"/>
              <a:t>9/22, RDA P6:present finalized demonstration project</a:t>
            </a:r>
            <a:endParaRPr lang="en-US" i="1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87680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u="sng" dirty="0" smtClean="0"/>
              <a:t>CNRI &amp; NIST ITL</a:t>
            </a:r>
          </a:p>
          <a:p>
            <a:endParaRPr lang="en-US" dirty="0" smtClean="0"/>
          </a:p>
          <a:p>
            <a:r>
              <a:rPr lang="en-US" dirty="0" smtClean="0"/>
              <a:t>Met </a:t>
            </a:r>
            <a:r>
              <a:rPr lang="en-US" dirty="0"/>
              <a:t>at CNRI Reston, Virginia to discuss collaborations. </a:t>
            </a:r>
          </a:p>
          <a:p>
            <a:r>
              <a:rPr lang="en-US" dirty="0"/>
              <a:t>Use metadata registry component of DTR in NIST Materials Resource Registry.</a:t>
            </a:r>
          </a:p>
          <a:p>
            <a:r>
              <a:rPr lang="en-US" dirty="0"/>
              <a:t>Communication will happen via the REST API.</a:t>
            </a:r>
          </a:p>
          <a:p>
            <a:r>
              <a:rPr lang="en-US" dirty="0"/>
              <a:t>Will add support for OAI-PMH to harvest metadata from data providers periodically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50482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CNRI Meeting Use Case for RDA Demo</a:t>
            </a:r>
            <a:endParaRPr lang="en-US" dirty="0"/>
          </a:p>
        </p:txBody>
      </p:sp>
      <p:pic>
        <p:nvPicPr>
          <p:cNvPr id="5" name="Picture 4" descr="72883965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213" y="2674174"/>
            <a:ext cx="3334512" cy="2042160"/>
          </a:xfrm>
          <a:prstGeom prst="rect">
            <a:avLst/>
          </a:prstGeom>
        </p:spPr>
      </p:pic>
      <p:sp>
        <p:nvSpPr>
          <p:cNvPr id="8" name="Can 7"/>
          <p:cNvSpPr/>
          <p:nvPr/>
        </p:nvSpPr>
        <p:spPr>
          <a:xfrm>
            <a:off x="7337552" y="1506440"/>
            <a:ext cx="822960" cy="822960"/>
          </a:xfrm>
          <a:prstGeom prst="can">
            <a:avLst/>
          </a:prstGeom>
          <a:solidFill>
            <a:srgbClr val="C0504D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3693706" y="1832307"/>
            <a:ext cx="3084913" cy="1400675"/>
          </a:xfrm>
          <a:prstGeom prst="line">
            <a:avLst/>
          </a:prstGeom>
          <a:ln>
            <a:tailEnd type="triangle" w="lg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6676" y="2845401"/>
            <a:ext cx="1816777" cy="1227128"/>
          </a:xfrm>
          <a:prstGeom prst="rect">
            <a:avLst/>
          </a:prstGeom>
        </p:spPr>
      </p:pic>
      <p:cxnSp>
        <p:nvCxnSpPr>
          <p:cNvPr id="20" name="Straight Connector 19"/>
          <p:cNvCxnSpPr/>
          <p:nvPr/>
        </p:nvCxnSpPr>
        <p:spPr>
          <a:xfrm flipH="1">
            <a:off x="3931521" y="2631366"/>
            <a:ext cx="2722584" cy="1227128"/>
          </a:xfrm>
          <a:prstGeom prst="line">
            <a:avLst/>
          </a:prstGeom>
          <a:ln>
            <a:tailEnd type="triangle" w="lg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 rot="20134670">
            <a:off x="2978874" y="1409784"/>
            <a:ext cx="385233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1. Search for Datasets using metadata</a:t>
            </a:r>
          </a:p>
          <a:p>
            <a:r>
              <a:rPr lang="en-US" dirty="0" smtClean="0"/>
              <a:t>    describing resources discoverable at </a:t>
            </a:r>
          </a:p>
          <a:p>
            <a:r>
              <a:rPr lang="en-US" dirty="0"/>
              <a:t> </a:t>
            </a:r>
            <a:r>
              <a:rPr lang="en-US" dirty="0" smtClean="0"/>
              <a:t>  various repositories and registered at </a:t>
            </a:r>
          </a:p>
          <a:p>
            <a:r>
              <a:rPr lang="en-US" dirty="0"/>
              <a:t> </a:t>
            </a:r>
            <a:r>
              <a:rPr lang="en-US" dirty="0" smtClean="0"/>
              <a:t>   NIST Registry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 rot="20134670">
            <a:off x="3632655" y="2435257"/>
            <a:ext cx="37497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2. Dataset results returned with PID &amp;</a:t>
            </a:r>
          </a:p>
          <a:p>
            <a:r>
              <a:rPr lang="en-US" dirty="0"/>
              <a:t> </a:t>
            </a:r>
            <a:r>
              <a:rPr lang="en-US" dirty="0" smtClean="0"/>
              <a:t>   protocol to fetch resource</a:t>
            </a:r>
            <a:r>
              <a:rPr lang="en-US" dirty="0"/>
              <a:t>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035493" y="2545753"/>
            <a:ext cx="19159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NIST Registry</a:t>
            </a:r>
            <a:endParaRPr lang="en-US" sz="2400" dirty="0"/>
          </a:p>
        </p:txBody>
      </p:sp>
      <p:sp>
        <p:nvSpPr>
          <p:cNvPr id="33" name="Can 32"/>
          <p:cNvSpPr/>
          <p:nvPr/>
        </p:nvSpPr>
        <p:spPr>
          <a:xfrm>
            <a:off x="7337552" y="3486703"/>
            <a:ext cx="822960" cy="822960"/>
          </a:xfrm>
          <a:prstGeom prst="can">
            <a:avLst/>
          </a:prstGeom>
          <a:solidFill>
            <a:srgbClr val="C0504D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5" name="Can 34"/>
          <p:cNvSpPr/>
          <p:nvPr/>
        </p:nvSpPr>
        <p:spPr>
          <a:xfrm>
            <a:off x="7489952" y="3639103"/>
            <a:ext cx="822960" cy="822960"/>
          </a:xfrm>
          <a:prstGeom prst="can">
            <a:avLst/>
          </a:prstGeom>
          <a:solidFill>
            <a:srgbClr val="C0504D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6" name="TextBox 35"/>
          <p:cNvSpPr txBox="1"/>
          <p:nvPr/>
        </p:nvSpPr>
        <p:spPr>
          <a:xfrm>
            <a:off x="7035493" y="4560206"/>
            <a:ext cx="16769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Repositories</a:t>
            </a:r>
            <a:endParaRPr lang="en-US" sz="2400" dirty="0"/>
          </a:p>
        </p:txBody>
      </p:sp>
      <p:cxnSp>
        <p:nvCxnSpPr>
          <p:cNvPr id="37" name="Straight Connector 36"/>
          <p:cNvCxnSpPr/>
          <p:nvPr/>
        </p:nvCxnSpPr>
        <p:spPr>
          <a:xfrm flipV="1">
            <a:off x="3950580" y="4260557"/>
            <a:ext cx="3084913" cy="1"/>
          </a:xfrm>
          <a:prstGeom prst="line">
            <a:avLst/>
          </a:prstGeom>
          <a:ln>
            <a:tailEnd type="triangle" w="lg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4709356" y="3801418"/>
            <a:ext cx="17256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3. Fetch Datasets</a:t>
            </a:r>
            <a:endParaRPr lang="en-US" dirty="0"/>
          </a:p>
        </p:txBody>
      </p:sp>
      <p:sp>
        <p:nvSpPr>
          <p:cNvPr id="40" name="Can 39"/>
          <p:cNvSpPr/>
          <p:nvPr/>
        </p:nvSpPr>
        <p:spPr>
          <a:xfrm>
            <a:off x="6062875" y="5383028"/>
            <a:ext cx="822960" cy="822960"/>
          </a:xfrm>
          <a:prstGeom prst="can">
            <a:avLst/>
          </a:prstGeom>
          <a:solidFill>
            <a:srgbClr val="C0504D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7147113" y="5488312"/>
            <a:ext cx="143576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Data Type </a:t>
            </a:r>
          </a:p>
          <a:p>
            <a:r>
              <a:rPr lang="en-US" sz="2400" dirty="0" smtClean="0"/>
              <a:t>Registry</a:t>
            </a:r>
            <a:endParaRPr lang="en-US" sz="2400" dirty="0"/>
          </a:p>
        </p:txBody>
      </p:sp>
      <p:cxnSp>
        <p:nvCxnSpPr>
          <p:cNvPr id="42" name="Straight Connector 41"/>
          <p:cNvCxnSpPr/>
          <p:nvPr/>
        </p:nvCxnSpPr>
        <p:spPr>
          <a:xfrm>
            <a:off x="3693706" y="4971469"/>
            <a:ext cx="2143042" cy="784791"/>
          </a:xfrm>
          <a:prstGeom prst="line">
            <a:avLst/>
          </a:prstGeom>
          <a:ln>
            <a:tailEnd type="triangle" w="lg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 rot="1245213">
            <a:off x="3793658" y="4932652"/>
            <a:ext cx="19816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5. Fetch Data Types</a:t>
            </a:r>
            <a:endParaRPr lang="en-US" dirty="0"/>
          </a:p>
        </p:txBody>
      </p:sp>
      <p:cxnSp>
        <p:nvCxnSpPr>
          <p:cNvPr id="47" name="Straight Connector 46"/>
          <p:cNvCxnSpPr/>
          <p:nvPr/>
        </p:nvCxnSpPr>
        <p:spPr>
          <a:xfrm flipH="1" flipV="1">
            <a:off x="3693706" y="4462064"/>
            <a:ext cx="3204834" cy="22240"/>
          </a:xfrm>
          <a:prstGeom prst="line">
            <a:avLst/>
          </a:prstGeom>
          <a:ln>
            <a:tailEnd type="triangle" w="lg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4724400" y="4467502"/>
            <a:ext cx="21600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4. Datasets Returned</a:t>
            </a:r>
            <a:endParaRPr lang="en-US" dirty="0"/>
          </a:p>
        </p:txBody>
      </p:sp>
      <p:cxnSp>
        <p:nvCxnSpPr>
          <p:cNvPr id="51" name="Straight Connector 50"/>
          <p:cNvCxnSpPr/>
          <p:nvPr/>
        </p:nvCxnSpPr>
        <p:spPr>
          <a:xfrm flipH="1" flipV="1">
            <a:off x="3345451" y="5061722"/>
            <a:ext cx="2205882" cy="822960"/>
          </a:xfrm>
          <a:prstGeom prst="line">
            <a:avLst/>
          </a:prstGeom>
          <a:ln>
            <a:tailEnd type="triangle" w="lg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 rot="1245213">
            <a:off x="3157173" y="5513122"/>
            <a:ext cx="22750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6. Data Types returned</a:t>
            </a:r>
            <a:endParaRPr lang="en-US" dirty="0"/>
          </a:p>
        </p:txBody>
      </p:sp>
      <p:sp>
        <p:nvSpPr>
          <p:cNvPr id="59" name="TextBox 58"/>
          <p:cNvSpPr txBox="1"/>
          <p:nvPr/>
        </p:nvSpPr>
        <p:spPr>
          <a:xfrm>
            <a:off x="1056042" y="5279821"/>
            <a:ext cx="12062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7. Visualize</a:t>
            </a:r>
            <a:endParaRPr lang="en-US" dirty="0"/>
          </a:p>
        </p:txBody>
      </p:sp>
      <p:sp>
        <p:nvSpPr>
          <p:cNvPr id="60" name="Double Brace 59"/>
          <p:cNvSpPr/>
          <p:nvPr/>
        </p:nvSpPr>
        <p:spPr>
          <a:xfrm>
            <a:off x="784895" y="5122031"/>
            <a:ext cx="1740938" cy="634230"/>
          </a:xfrm>
          <a:prstGeom prst="bracePair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65" name="TextBox 64"/>
          <p:cNvSpPr txBox="1"/>
          <p:nvPr/>
        </p:nvSpPr>
        <p:spPr>
          <a:xfrm>
            <a:off x="1013226" y="2027401"/>
            <a:ext cx="16380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RDA Demo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756255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558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User Interface Mockup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410200" y="1076264"/>
            <a:ext cx="3733799" cy="532453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1 - User searches the NIST Materials Resource Registry for datasets of interest using metadata. User </a:t>
            </a:r>
            <a:r>
              <a:rPr lang="en-US" dirty="0"/>
              <a:t>clicks </a:t>
            </a:r>
            <a:r>
              <a:rPr lang="en-US" dirty="0" smtClean="0"/>
              <a:t>“</a:t>
            </a:r>
            <a:r>
              <a:rPr lang="en-US" i="1" dirty="0" smtClean="0"/>
              <a:t>Find Data</a:t>
            </a:r>
            <a:r>
              <a:rPr lang="en-US" dirty="0" smtClean="0"/>
              <a:t>”.</a:t>
            </a:r>
          </a:p>
          <a:p>
            <a:endParaRPr lang="en-US" sz="800" dirty="0"/>
          </a:p>
          <a:p>
            <a:r>
              <a:rPr lang="en-US" dirty="0" smtClean="0"/>
              <a:t>2 - Application fetches the Data available and populates the list of “</a:t>
            </a:r>
            <a:r>
              <a:rPr lang="en-US" i="1" dirty="0" smtClean="0"/>
              <a:t>Select Data Instance</a:t>
            </a:r>
            <a:r>
              <a:rPr lang="en-US" dirty="0" smtClean="0"/>
              <a:t>”. Status information on fetching data from repositories are displayed.</a:t>
            </a:r>
          </a:p>
          <a:p>
            <a:endParaRPr lang="en-US" sz="800" dirty="0"/>
          </a:p>
          <a:p>
            <a:r>
              <a:rPr lang="en-US" dirty="0"/>
              <a:t>3</a:t>
            </a:r>
            <a:r>
              <a:rPr lang="en-US" dirty="0" smtClean="0"/>
              <a:t> - User select the specific data type instance for the dataset and click on the “</a:t>
            </a:r>
            <a:r>
              <a:rPr lang="en-US" i="1" dirty="0" smtClean="0"/>
              <a:t>Display</a:t>
            </a:r>
            <a:r>
              <a:rPr lang="en-US" dirty="0" smtClean="0"/>
              <a:t>” button.</a:t>
            </a:r>
          </a:p>
          <a:p>
            <a:endParaRPr lang="en-US" dirty="0"/>
          </a:p>
          <a:p>
            <a:r>
              <a:rPr lang="en-US" dirty="0"/>
              <a:t>4</a:t>
            </a:r>
            <a:r>
              <a:rPr lang="en-US" dirty="0" smtClean="0"/>
              <a:t> - Application fetches the data type and displays a visual of the dataset with extra info. Status information on fetching data type from DTR are displayed.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919666"/>
            <a:ext cx="4973436" cy="5745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7009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Revised </a:t>
            </a:r>
            <a:r>
              <a:rPr lang="en-US" dirty="0" smtClean="0"/>
              <a:t>Use </a:t>
            </a:r>
            <a:r>
              <a:rPr lang="en-US" dirty="0"/>
              <a:t>Case for RDA </a:t>
            </a:r>
            <a:r>
              <a:rPr lang="en-US" dirty="0" smtClean="0"/>
              <a:t>Demo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b="1" dirty="0"/>
              <a:t>Discovery Visualization Tool (DVT) </a:t>
            </a:r>
            <a:r>
              <a:rPr lang="en-US" sz="2400" dirty="0"/>
              <a:t>to </a:t>
            </a:r>
            <a:r>
              <a:rPr lang="en-US" sz="2400" b="1" dirty="0"/>
              <a:t>query</a:t>
            </a:r>
            <a:r>
              <a:rPr lang="en-US" sz="2400" dirty="0"/>
              <a:t> resource registry for </a:t>
            </a:r>
            <a:r>
              <a:rPr lang="en-US" sz="2400" b="1" dirty="0"/>
              <a:t>looking for all data containing Al2O3</a:t>
            </a:r>
          </a:p>
          <a:p>
            <a:r>
              <a:rPr lang="en-US" sz="2400" b="1" dirty="0"/>
              <a:t>DVT</a:t>
            </a:r>
            <a:r>
              <a:rPr lang="en-US" sz="2400" dirty="0"/>
              <a:t> to </a:t>
            </a:r>
            <a:r>
              <a:rPr lang="en-US" sz="2400" b="1" dirty="0"/>
              <a:t>narrow the results </a:t>
            </a:r>
            <a:r>
              <a:rPr lang="en-US" sz="2400" dirty="0"/>
              <a:t>by: </a:t>
            </a:r>
            <a:r>
              <a:rPr lang="en-US" sz="2400" b="1" i="1" dirty="0"/>
              <a:t>is-a </a:t>
            </a:r>
            <a:r>
              <a:rPr lang="en-US" sz="2400" b="1" i="1" dirty="0" err="1"/>
              <a:t>diffractogram</a:t>
            </a:r>
            <a:r>
              <a:rPr lang="en-US" sz="2400" b="1" i="1" dirty="0"/>
              <a:t> </a:t>
            </a:r>
            <a:r>
              <a:rPr lang="en-US" sz="2400" b="1" i="1" dirty="0" err="1"/>
              <a:t>datatype</a:t>
            </a:r>
            <a:r>
              <a:rPr lang="en-US" sz="2400" b="1" i="1" dirty="0"/>
              <a:t> of any representation</a:t>
            </a:r>
          </a:p>
          <a:p>
            <a:r>
              <a:rPr lang="en-US" sz="2400" dirty="0"/>
              <a:t>This will </a:t>
            </a:r>
            <a:r>
              <a:rPr lang="en-US" sz="2400" b="1" dirty="0"/>
              <a:t>result in 11 </a:t>
            </a:r>
            <a:r>
              <a:rPr lang="en-US" sz="2400" b="1" dirty="0" smtClean="0"/>
              <a:t>results</a:t>
            </a:r>
            <a:r>
              <a:rPr lang="en-US" sz="2400" dirty="0" smtClean="0"/>
              <a:t> </a:t>
            </a:r>
            <a:r>
              <a:rPr lang="en-US" sz="2400" dirty="0"/>
              <a:t>conforming </a:t>
            </a:r>
            <a:r>
              <a:rPr lang="en-US" sz="2400" b="1" dirty="0"/>
              <a:t>to 5 different representation </a:t>
            </a:r>
            <a:r>
              <a:rPr lang="en-US" sz="2400" b="1" dirty="0" err="1"/>
              <a:t>datatypes</a:t>
            </a:r>
            <a:r>
              <a:rPr lang="en-US" sz="2400" b="1" dirty="0"/>
              <a:t> </a:t>
            </a:r>
            <a:r>
              <a:rPr lang="en-US" sz="2400" dirty="0"/>
              <a:t>(</a:t>
            </a:r>
            <a:r>
              <a:rPr lang="en-US" sz="2400" dirty="0" err="1"/>
              <a:t>gss,dat,cpi,prn,xda</a:t>
            </a:r>
            <a:r>
              <a:rPr lang="en-US" sz="2400" dirty="0"/>
              <a:t>)</a:t>
            </a:r>
          </a:p>
          <a:p>
            <a:r>
              <a:rPr lang="en-US" sz="2400" b="1" dirty="0"/>
              <a:t>DVT </a:t>
            </a:r>
            <a:r>
              <a:rPr lang="en-US" sz="2400" dirty="0"/>
              <a:t>to </a:t>
            </a:r>
            <a:r>
              <a:rPr lang="en-US" sz="2400" b="1" dirty="0"/>
              <a:t>query resource registry </a:t>
            </a:r>
            <a:r>
              <a:rPr lang="en-US" sz="2400" dirty="0" smtClean="0"/>
              <a:t>for </a:t>
            </a:r>
            <a:r>
              <a:rPr lang="en-US" sz="2400" dirty="0"/>
              <a:t>a </a:t>
            </a:r>
            <a:r>
              <a:rPr lang="en-US" sz="2400" b="1" dirty="0"/>
              <a:t>resource than can convert from</a:t>
            </a:r>
            <a:r>
              <a:rPr lang="en-US" sz="2400" dirty="0"/>
              <a:t> </a:t>
            </a:r>
            <a:r>
              <a:rPr lang="en-US" sz="2400" b="1" dirty="0" smtClean="0"/>
              <a:t>representation type </a:t>
            </a:r>
            <a:r>
              <a:rPr lang="en-US" sz="2400" dirty="0" smtClean="0"/>
              <a:t>(</a:t>
            </a:r>
            <a:r>
              <a:rPr lang="en-US" sz="2400" dirty="0" err="1"/>
              <a:t>gss,dat,cpi,prn,xda</a:t>
            </a:r>
            <a:r>
              <a:rPr lang="en-US" sz="2400" dirty="0"/>
              <a:t>) </a:t>
            </a:r>
            <a:r>
              <a:rPr lang="en-US" sz="2400" dirty="0" smtClean="0"/>
              <a:t> </a:t>
            </a:r>
            <a:r>
              <a:rPr lang="en-US" sz="2400" b="1" dirty="0"/>
              <a:t>to </a:t>
            </a:r>
            <a:r>
              <a:rPr lang="en-US" sz="2400" b="1" dirty="0" smtClean="0"/>
              <a:t>canonical </a:t>
            </a:r>
            <a:r>
              <a:rPr lang="en-US" sz="2400" b="1" dirty="0"/>
              <a:t>2D figure representation type</a:t>
            </a:r>
            <a:r>
              <a:rPr lang="en-US" sz="2400" dirty="0"/>
              <a:t>. </a:t>
            </a:r>
          </a:p>
          <a:p>
            <a:r>
              <a:rPr lang="en-US" sz="2400" b="1" dirty="0"/>
              <a:t>DVT to render generated </a:t>
            </a:r>
            <a:r>
              <a:rPr lang="en-US" sz="2400" b="1" dirty="0" err="1"/>
              <a:t>json</a:t>
            </a:r>
            <a:r>
              <a:rPr lang="en-US" sz="2400" b="1" dirty="0"/>
              <a:t> representation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91936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/>
          <a:lstStyle/>
          <a:p>
            <a:r>
              <a:rPr lang="en-US" dirty="0" smtClean="0"/>
              <a:t>Revised Use Case for RDA Demo</a:t>
            </a:r>
            <a:endParaRPr lang="en-US" dirty="0"/>
          </a:p>
        </p:txBody>
      </p:sp>
      <p:pic>
        <p:nvPicPr>
          <p:cNvPr id="5" name="Picture 4" descr="72883965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213" y="2674174"/>
            <a:ext cx="3334512" cy="2042160"/>
          </a:xfrm>
          <a:prstGeom prst="rect">
            <a:avLst/>
          </a:prstGeom>
        </p:spPr>
      </p:pic>
      <p:sp>
        <p:nvSpPr>
          <p:cNvPr id="8" name="Can 7"/>
          <p:cNvSpPr/>
          <p:nvPr/>
        </p:nvSpPr>
        <p:spPr>
          <a:xfrm>
            <a:off x="7337552" y="1506440"/>
            <a:ext cx="822960" cy="822960"/>
          </a:xfrm>
          <a:prstGeom prst="can">
            <a:avLst/>
          </a:prstGeom>
          <a:solidFill>
            <a:srgbClr val="C0504D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3693706" y="1832307"/>
            <a:ext cx="3084913" cy="1400675"/>
          </a:xfrm>
          <a:prstGeom prst="line">
            <a:avLst/>
          </a:prstGeom>
          <a:ln>
            <a:tailEnd type="triangle" w="lg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6676" y="2845401"/>
            <a:ext cx="1816777" cy="1227128"/>
          </a:xfrm>
          <a:prstGeom prst="rect">
            <a:avLst/>
          </a:prstGeom>
        </p:spPr>
      </p:pic>
      <p:cxnSp>
        <p:nvCxnSpPr>
          <p:cNvPr id="20" name="Straight Connector 19"/>
          <p:cNvCxnSpPr/>
          <p:nvPr/>
        </p:nvCxnSpPr>
        <p:spPr>
          <a:xfrm flipH="1">
            <a:off x="3931521" y="2631366"/>
            <a:ext cx="2722584" cy="1227128"/>
          </a:xfrm>
          <a:prstGeom prst="line">
            <a:avLst/>
          </a:prstGeom>
          <a:ln>
            <a:tailEnd type="triangle" w="lg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 rot="20134670">
            <a:off x="4493634" y="2032902"/>
            <a:ext cx="11129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1. Al</a:t>
            </a:r>
            <a:r>
              <a:rPr lang="en-US" baseline="-25000" dirty="0" smtClean="0"/>
              <a:t>2</a:t>
            </a:r>
            <a:r>
              <a:rPr lang="en-US" dirty="0" smtClean="0"/>
              <a:t>O</a:t>
            </a:r>
            <a:r>
              <a:rPr lang="en-US" baseline="-25000" dirty="0" smtClean="0"/>
              <a:t>3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 rot="20134670">
            <a:off x="3689416" y="2802845"/>
            <a:ext cx="2969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2. Check Resource A and J</a:t>
            </a:r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7035493" y="2545753"/>
            <a:ext cx="19159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NIST Registry</a:t>
            </a:r>
            <a:endParaRPr lang="en-US" sz="2400" dirty="0"/>
          </a:p>
        </p:txBody>
      </p:sp>
      <p:sp>
        <p:nvSpPr>
          <p:cNvPr id="33" name="Can 32"/>
          <p:cNvSpPr/>
          <p:nvPr/>
        </p:nvSpPr>
        <p:spPr>
          <a:xfrm>
            <a:off x="7337552" y="3486703"/>
            <a:ext cx="822960" cy="822960"/>
          </a:xfrm>
          <a:prstGeom prst="can">
            <a:avLst/>
          </a:prstGeom>
          <a:solidFill>
            <a:srgbClr val="C0504D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5" name="Can 34"/>
          <p:cNvSpPr/>
          <p:nvPr/>
        </p:nvSpPr>
        <p:spPr>
          <a:xfrm>
            <a:off x="7489952" y="3639103"/>
            <a:ext cx="822960" cy="822960"/>
          </a:xfrm>
          <a:prstGeom prst="can">
            <a:avLst/>
          </a:prstGeom>
          <a:solidFill>
            <a:srgbClr val="C0504D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6" name="TextBox 35"/>
          <p:cNvSpPr txBox="1"/>
          <p:nvPr/>
        </p:nvSpPr>
        <p:spPr>
          <a:xfrm>
            <a:off x="7035493" y="4560206"/>
            <a:ext cx="16769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Repositories</a:t>
            </a:r>
            <a:endParaRPr lang="en-US" sz="2400" dirty="0"/>
          </a:p>
        </p:txBody>
      </p:sp>
      <p:cxnSp>
        <p:nvCxnSpPr>
          <p:cNvPr id="37" name="Straight Connector 36"/>
          <p:cNvCxnSpPr/>
          <p:nvPr/>
        </p:nvCxnSpPr>
        <p:spPr>
          <a:xfrm flipV="1">
            <a:off x="3950580" y="4260557"/>
            <a:ext cx="3084913" cy="1"/>
          </a:xfrm>
          <a:prstGeom prst="line">
            <a:avLst/>
          </a:prstGeom>
          <a:ln>
            <a:tailEnd type="triangle" w="lg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4709356" y="3801418"/>
            <a:ext cx="17256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3. Fetch Datasets</a:t>
            </a:r>
            <a:endParaRPr lang="en-US" dirty="0"/>
          </a:p>
        </p:txBody>
      </p:sp>
      <p:sp>
        <p:nvSpPr>
          <p:cNvPr id="40" name="Can 39"/>
          <p:cNvSpPr/>
          <p:nvPr/>
        </p:nvSpPr>
        <p:spPr>
          <a:xfrm>
            <a:off x="6062875" y="5383028"/>
            <a:ext cx="822960" cy="822960"/>
          </a:xfrm>
          <a:prstGeom prst="can">
            <a:avLst/>
          </a:prstGeom>
          <a:solidFill>
            <a:srgbClr val="C0504D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7147113" y="5488312"/>
            <a:ext cx="143576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Data Type </a:t>
            </a:r>
          </a:p>
          <a:p>
            <a:r>
              <a:rPr lang="en-US" sz="2400" dirty="0" smtClean="0"/>
              <a:t>Registry</a:t>
            </a:r>
            <a:endParaRPr lang="en-US" sz="2400" dirty="0"/>
          </a:p>
        </p:txBody>
      </p:sp>
      <p:cxnSp>
        <p:nvCxnSpPr>
          <p:cNvPr id="42" name="Straight Connector 41"/>
          <p:cNvCxnSpPr/>
          <p:nvPr/>
        </p:nvCxnSpPr>
        <p:spPr>
          <a:xfrm>
            <a:off x="3693706" y="4971469"/>
            <a:ext cx="2143042" cy="784791"/>
          </a:xfrm>
          <a:prstGeom prst="line">
            <a:avLst/>
          </a:prstGeom>
          <a:ln>
            <a:tailEnd type="triangle" w="lg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 rot="1245213">
            <a:off x="3793658" y="4932652"/>
            <a:ext cx="19816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5. Fetch Data Types</a:t>
            </a:r>
            <a:endParaRPr lang="en-US" dirty="0"/>
          </a:p>
        </p:txBody>
      </p:sp>
      <p:cxnSp>
        <p:nvCxnSpPr>
          <p:cNvPr id="47" name="Straight Connector 46"/>
          <p:cNvCxnSpPr/>
          <p:nvPr/>
        </p:nvCxnSpPr>
        <p:spPr>
          <a:xfrm flipH="1" flipV="1">
            <a:off x="3693706" y="4462064"/>
            <a:ext cx="3204834" cy="22240"/>
          </a:xfrm>
          <a:prstGeom prst="line">
            <a:avLst/>
          </a:prstGeom>
          <a:ln>
            <a:tailEnd type="triangle" w="lg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4648200" y="4419600"/>
            <a:ext cx="21600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4. Datasets Returned</a:t>
            </a:r>
            <a:endParaRPr lang="en-US" dirty="0"/>
          </a:p>
        </p:txBody>
      </p:sp>
      <p:cxnSp>
        <p:nvCxnSpPr>
          <p:cNvPr id="51" name="Straight Connector 50"/>
          <p:cNvCxnSpPr/>
          <p:nvPr/>
        </p:nvCxnSpPr>
        <p:spPr>
          <a:xfrm flipH="1" flipV="1">
            <a:off x="3345451" y="5061722"/>
            <a:ext cx="2205882" cy="822960"/>
          </a:xfrm>
          <a:prstGeom prst="line">
            <a:avLst/>
          </a:prstGeom>
          <a:ln>
            <a:tailEnd type="triangle" w="lg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 rot="1245213">
            <a:off x="3157173" y="5513122"/>
            <a:ext cx="22750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6. Data Types returned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609600" y="1219200"/>
            <a:ext cx="2590800" cy="1524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7.  Discovered 11 datasets, conforming to 5 data types. Unable to </a:t>
            </a:r>
            <a:r>
              <a:rPr lang="en-US" dirty="0" smtClean="0"/>
              <a:t>plot any. </a:t>
            </a:r>
            <a:r>
              <a:rPr lang="en-US" dirty="0"/>
              <a:t>Searching for conversion resource.</a:t>
            </a:r>
          </a:p>
        </p:txBody>
      </p:sp>
      <p:sp>
        <p:nvSpPr>
          <p:cNvPr id="29" name="Double Brace 28"/>
          <p:cNvSpPr/>
          <p:nvPr/>
        </p:nvSpPr>
        <p:spPr>
          <a:xfrm>
            <a:off x="304800" y="1219200"/>
            <a:ext cx="3048000" cy="1524000"/>
          </a:xfrm>
          <a:prstGeom prst="bracePair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0312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/>
          <a:lstStyle/>
          <a:p>
            <a:r>
              <a:rPr lang="en-US" dirty="0"/>
              <a:t>Revised Use </a:t>
            </a:r>
            <a:r>
              <a:rPr lang="en-US" dirty="0" smtClean="0"/>
              <a:t>Case for RDA Demo</a:t>
            </a:r>
            <a:endParaRPr lang="en-US" dirty="0"/>
          </a:p>
        </p:txBody>
      </p:sp>
      <p:pic>
        <p:nvPicPr>
          <p:cNvPr id="5" name="Picture 4" descr="72883965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213" y="2674174"/>
            <a:ext cx="3334512" cy="2042160"/>
          </a:xfrm>
          <a:prstGeom prst="rect">
            <a:avLst/>
          </a:prstGeom>
        </p:spPr>
      </p:pic>
      <p:sp>
        <p:nvSpPr>
          <p:cNvPr id="8" name="Can 7"/>
          <p:cNvSpPr/>
          <p:nvPr/>
        </p:nvSpPr>
        <p:spPr>
          <a:xfrm>
            <a:off x="7337552" y="1506440"/>
            <a:ext cx="822960" cy="822960"/>
          </a:xfrm>
          <a:prstGeom prst="can">
            <a:avLst/>
          </a:prstGeom>
          <a:solidFill>
            <a:srgbClr val="C0504D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3693706" y="1832307"/>
            <a:ext cx="3084913" cy="1400675"/>
          </a:xfrm>
          <a:prstGeom prst="line">
            <a:avLst/>
          </a:prstGeom>
          <a:ln>
            <a:tailEnd type="triangle" w="lg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6676" y="2845401"/>
            <a:ext cx="1816777" cy="1227128"/>
          </a:xfrm>
          <a:prstGeom prst="rect">
            <a:avLst/>
          </a:prstGeom>
        </p:spPr>
      </p:pic>
      <p:cxnSp>
        <p:nvCxnSpPr>
          <p:cNvPr id="20" name="Straight Connector 19"/>
          <p:cNvCxnSpPr/>
          <p:nvPr/>
        </p:nvCxnSpPr>
        <p:spPr>
          <a:xfrm flipH="1">
            <a:off x="3931521" y="2631366"/>
            <a:ext cx="2722584" cy="1227128"/>
          </a:xfrm>
          <a:prstGeom prst="line">
            <a:avLst/>
          </a:prstGeom>
          <a:ln>
            <a:tailEnd type="triangle" w="lg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 rot="20134670">
            <a:off x="3380411" y="1731990"/>
            <a:ext cx="40726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8. </a:t>
            </a:r>
            <a:r>
              <a:rPr lang="en-US" dirty="0"/>
              <a:t>Conversion </a:t>
            </a:r>
            <a:r>
              <a:rPr lang="en-US" dirty="0" smtClean="0"/>
              <a:t>resources?: </a:t>
            </a:r>
            <a:br>
              <a:rPr lang="en-US" dirty="0" smtClean="0"/>
            </a:br>
            <a:r>
              <a:rPr lang="en-US" dirty="0" smtClean="0"/>
              <a:t>11314.3</a:t>
            </a:r>
            <a:r>
              <a:rPr lang="en-US" dirty="0"/>
              <a:t>/368d to 11314.3/</a:t>
            </a:r>
            <a:r>
              <a:rPr lang="en-US" dirty="0" smtClean="0"/>
              <a:t>74b5 and...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 rot="20134670">
            <a:off x="3965556" y="2802845"/>
            <a:ext cx="24167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9. </a:t>
            </a:r>
            <a:r>
              <a:rPr lang="en-US" dirty="0"/>
              <a:t>Check </a:t>
            </a:r>
            <a:r>
              <a:rPr lang="en-US" dirty="0" smtClean="0"/>
              <a:t>Resource-M</a:t>
            </a:r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7035493" y="2545753"/>
            <a:ext cx="19159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NIST Registry</a:t>
            </a:r>
            <a:endParaRPr lang="en-US" sz="2400" dirty="0"/>
          </a:p>
        </p:txBody>
      </p:sp>
      <p:sp>
        <p:nvSpPr>
          <p:cNvPr id="33" name="Can 32"/>
          <p:cNvSpPr/>
          <p:nvPr/>
        </p:nvSpPr>
        <p:spPr>
          <a:xfrm>
            <a:off x="7337552" y="3486703"/>
            <a:ext cx="822960" cy="822960"/>
          </a:xfrm>
          <a:prstGeom prst="can">
            <a:avLst/>
          </a:prstGeom>
          <a:solidFill>
            <a:srgbClr val="C0504D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5" name="Can 34"/>
          <p:cNvSpPr/>
          <p:nvPr/>
        </p:nvSpPr>
        <p:spPr>
          <a:xfrm>
            <a:off x="7489952" y="3639103"/>
            <a:ext cx="822960" cy="822960"/>
          </a:xfrm>
          <a:prstGeom prst="can">
            <a:avLst/>
          </a:prstGeom>
          <a:solidFill>
            <a:srgbClr val="C0504D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6" name="TextBox 35"/>
          <p:cNvSpPr txBox="1"/>
          <p:nvPr/>
        </p:nvSpPr>
        <p:spPr>
          <a:xfrm>
            <a:off x="7239000" y="4495800"/>
            <a:ext cx="165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Resources</a:t>
            </a:r>
            <a:endParaRPr lang="en-US" sz="2400" dirty="0"/>
          </a:p>
        </p:txBody>
      </p:sp>
      <p:cxnSp>
        <p:nvCxnSpPr>
          <p:cNvPr id="37" name="Straight Connector 36"/>
          <p:cNvCxnSpPr/>
          <p:nvPr/>
        </p:nvCxnSpPr>
        <p:spPr>
          <a:xfrm flipV="1">
            <a:off x="3950580" y="4260557"/>
            <a:ext cx="3084913" cy="1"/>
          </a:xfrm>
          <a:prstGeom prst="line">
            <a:avLst/>
          </a:prstGeom>
          <a:ln>
            <a:tailEnd type="triangle" w="lg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4709356" y="3801418"/>
            <a:ext cx="24937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10. Proprietary Format</a:t>
            </a:r>
            <a:endParaRPr lang="en-US" dirty="0"/>
          </a:p>
        </p:txBody>
      </p:sp>
      <p:sp>
        <p:nvSpPr>
          <p:cNvPr id="40" name="Can 39"/>
          <p:cNvSpPr/>
          <p:nvPr/>
        </p:nvSpPr>
        <p:spPr>
          <a:xfrm>
            <a:off x="6062875" y="5383028"/>
            <a:ext cx="822960" cy="822960"/>
          </a:xfrm>
          <a:prstGeom prst="can">
            <a:avLst/>
          </a:prstGeom>
          <a:solidFill>
            <a:srgbClr val="C0504D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7147113" y="5488312"/>
            <a:ext cx="143576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Data Type </a:t>
            </a:r>
          </a:p>
          <a:p>
            <a:r>
              <a:rPr lang="en-US" sz="2400" dirty="0" smtClean="0"/>
              <a:t>Registry</a:t>
            </a:r>
            <a:endParaRPr lang="en-US" sz="2400" dirty="0"/>
          </a:p>
        </p:txBody>
      </p:sp>
      <p:cxnSp>
        <p:nvCxnSpPr>
          <p:cNvPr id="47" name="Straight Connector 46"/>
          <p:cNvCxnSpPr/>
          <p:nvPr/>
        </p:nvCxnSpPr>
        <p:spPr>
          <a:xfrm flipH="1" flipV="1">
            <a:off x="3693706" y="4462064"/>
            <a:ext cx="3204834" cy="22240"/>
          </a:xfrm>
          <a:prstGeom prst="line">
            <a:avLst/>
          </a:prstGeom>
          <a:ln>
            <a:tailEnd type="triangle" w="lg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4648200" y="4467502"/>
            <a:ext cx="23735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11. Canonical Format</a:t>
            </a:r>
            <a:endParaRPr lang="en-US" dirty="0"/>
          </a:p>
        </p:txBody>
      </p:sp>
      <p:sp>
        <p:nvSpPr>
          <p:cNvPr id="59" name="TextBox 58"/>
          <p:cNvSpPr txBox="1"/>
          <p:nvPr/>
        </p:nvSpPr>
        <p:spPr>
          <a:xfrm>
            <a:off x="609600" y="1219200"/>
            <a:ext cx="2590800" cy="1524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7.  Discovered 11 datasets, conforming to 5 data types. Unable to </a:t>
            </a:r>
            <a:r>
              <a:rPr lang="en-US" dirty="0" smtClean="0"/>
              <a:t>plot any. </a:t>
            </a:r>
            <a:r>
              <a:rPr lang="en-US" dirty="0"/>
              <a:t>Searching for conversion resource.</a:t>
            </a:r>
          </a:p>
        </p:txBody>
      </p:sp>
      <p:sp>
        <p:nvSpPr>
          <p:cNvPr id="60" name="Double Brace 59"/>
          <p:cNvSpPr/>
          <p:nvPr/>
        </p:nvSpPr>
        <p:spPr>
          <a:xfrm>
            <a:off x="304800" y="1219200"/>
            <a:ext cx="3048000" cy="1524000"/>
          </a:xfrm>
          <a:prstGeom prst="bracePair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914400" y="5257800"/>
            <a:ext cx="14892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12. Visualize</a:t>
            </a:r>
            <a:endParaRPr lang="en-US" dirty="0"/>
          </a:p>
        </p:txBody>
      </p:sp>
      <p:sp>
        <p:nvSpPr>
          <p:cNvPr id="24" name="Double Brace 23"/>
          <p:cNvSpPr/>
          <p:nvPr/>
        </p:nvSpPr>
        <p:spPr>
          <a:xfrm>
            <a:off x="784895" y="5122031"/>
            <a:ext cx="1740938" cy="634230"/>
          </a:xfrm>
          <a:prstGeom prst="bracePair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2402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Thanks!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Questions?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043602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Research Data Alliance</a:t>
            </a:r>
            <a:endParaRPr lang="en-US" dirty="0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69"/>
          <a:stretch>
            <a:fillRect/>
          </a:stretch>
        </p:blipFill>
        <p:spPr bwMode="auto">
          <a:xfrm>
            <a:off x="4759325" y="1143000"/>
            <a:ext cx="3889375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304800" y="1341438"/>
            <a:ext cx="5486400" cy="4479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1200"/>
              </a:spcBef>
              <a:buFont typeface="Wingdings" pitchFamily="2" charset="2"/>
              <a:buChar char="§"/>
            </a:pPr>
            <a:r>
              <a:rPr lang="en-US" altLang="en-US" sz="2400" dirty="0" smtClean="0">
                <a:solidFill>
                  <a:srgbClr val="373737"/>
                </a:solidFill>
                <a:ea typeface="Arial Unicode MS" pitchFamily="34" charset="-128"/>
                <a:cs typeface="Arial" pitchFamily="34" charset="0"/>
              </a:rPr>
              <a:t>Global community-driven </a:t>
            </a:r>
            <a:br>
              <a:rPr lang="en-US" altLang="en-US" sz="2400" dirty="0" smtClean="0">
                <a:solidFill>
                  <a:srgbClr val="373737"/>
                </a:solidFill>
                <a:ea typeface="Arial Unicode MS" pitchFamily="34" charset="-128"/>
                <a:cs typeface="Arial" pitchFamily="34" charset="0"/>
              </a:rPr>
            </a:br>
            <a:r>
              <a:rPr lang="en-US" altLang="en-US" sz="2400" dirty="0" smtClean="0">
                <a:solidFill>
                  <a:srgbClr val="373737"/>
                </a:solidFill>
                <a:ea typeface="Arial Unicode MS" pitchFamily="34" charset="-128"/>
                <a:cs typeface="Arial" pitchFamily="34" charset="0"/>
              </a:rPr>
              <a:t>organization launched in </a:t>
            </a:r>
            <a:br>
              <a:rPr lang="en-US" altLang="en-US" sz="2400" dirty="0" smtClean="0">
                <a:solidFill>
                  <a:srgbClr val="373737"/>
                </a:solidFill>
                <a:ea typeface="Arial Unicode MS" pitchFamily="34" charset="-128"/>
                <a:cs typeface="Arial" pitchFamily="34" charset="0"/>
              </a:rPr>
            </a:br>
            <a:r>
              <a:rPr lang="en-US" altLang="en-US" sz="2400" dirty="0" smtClean="0">
                <a:solidFill>
                  <a:srgbClr val="373737"/>
                </a:solidFill>
                <a:ea typeface="Arial Unicode MS" pitchFamily="34" charset="-128"/>
                <a:cs typeface="Arial" pitchFamily="34" charset="0"/>
              </a:rPr>
              <a:t>March 2013 to accelerate </a:t>
            </a:r>
            <a:br>
              <a:rPr lang="en-US" altLang="en-US" sz="2400" dirty="0" smtClean="0">
                <a:solidFill>
                  <a:srgbClr val="373737"/>
                </a:solidFill>
                <a:ea typeface="Arial Unicode MS" pitchFamily="34" charset="-128"/>
                <a:cs typeface="Arial" pitchFamily="34" charset="0"/>
              </a:rPr>
            </a:br>
            <a:r>
              <a:rPr lang="en-US" altLang="en-US" sz="2400" dirty="0" smtClean="0">
                <a:solidFill>
                  <a:srgbClr val="373737"/>
                </a:solidFill>
                <a:ea typeface="Arial Unicode MS" pitchFamily="34" charset="-128"/>
                <a:cs typeface="Arial" pitchFamily="34" charset="0"/>
              </a:rPr>
              <a:t>data-driven innovation</a:t>
            </a:r>
          </a:p>
          <a:p>
            <a:pPr>
              <a:lnSpc>
                <a:spcPct val="120000"/>
              </a:lnSpc>
              <a:spcBef>
                <a:spcPts val="2400"/>
              </a:spcBef>
              <a:buFont typeface="Wingdings" pitchFamily="2" charset="2"/>
              <a:buChar char="§"/>
            </a:pPr>
            <a:r>
              <a:rPr lang="en-US" altLang="en-US" sz="2400" dirty="0" smtClean="0">
                <a:solidFill>
                  <a:srgbClr val="373737"/>
                </a:solidFill>
                <a:ea typeface="Arial Unicode MS" pitchFamily="34" charset="-128"/>
                <a:cs typeface="Arial" pitchFamily="34" charset="0"/>
              </a:rPr>
              <a:t>RDA focus is on building the </a:t>
            </a:r>
            <a:r>
              <a:rPr lang="en-US" altLang="en-US" sz="2400" dirty="0" smtClean="0">
                <a:solidFill>
                  <a:srgbClr val="FF0000"/>
                </a:solidFill>
                <a:ea typeface="Arial Unicode MS" pitchFamily="34" charset="-128"/>
                <a:cs typeface="Arial" pitchFamily="34" charset="0"/>
              </a:rPr>
              <a:t>social, organizational and technical infrastructure  </a:t>
            </a:r>
            <a:r>
              <a:rPr lang="en-US" altLang="en-US" sz="2400" dirty="0" smtClean="0">
                <a:solidFill>
                  <a:srgbClr val="373737"/>
                </a:solidFill>
                <a:ea typeface="Arial Unicode MS" pitchFamily="34" charset="-128"/>
                <a:cs typeface="Arial" pitchFamily="34" charset="0"/>
              </a:rPr>
              <a:t>to 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buFont typeface="Wingdings" pitchFamily="2" charset="2"/>
              <a:buChar char="§"/>
            </a:pPr>
            <a:r>
              <a:rPr lang="en-US" altLang="en-US" sz="2000" i="1" dirty="0" smtClean="0">
                <a:solidFill>
                  <a:srgbClr val="373737"/>
                </a:solidFill>
                <a:ea typeface="Arial Unicode MS" pitchFamily="34" charset="-128"/>
                <a:cs typeface="Trebuchet MS" pitchFamily="34" charset="0"/>
              </a:rPr>
              <a:t>reduce barriers to data sharing and exchange 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buFont typeface="Wingdings" pitchFamily="2" charset="2"/>
              <a:buChar char="§"/>
            </a:pPr>
            <a:r>
              <a:rPr lang="en-US" altLang="en-US" sz="2000" i="1" dirty="0" smtClean="0">
                <a:solidFill>
                  <a:srgbClr val="373737"/>
                </a:solidFill>
                <a:ea typeface="Arial Unicode MS" pitchFamily="34" charset="-128"/>
                <a:cs typeface="Trebuchet MS" pitchFamily="34" charset="0"/>
              </a:rPr>
              <a:t>accelerate the development of coordinated global data infrastructure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email">
            <a:extLst/>
          </a:blip>
          <a:stretch>
            <a:fillRect/>
          </a:stretch>
        </p:blipFill>
        <p:spPr>
          <a:xfrm>
            <a:off x="6005817" y="3581400"/>
            <a:ext cx="2846180" cy="2133599"/>
          </a:xfrm>
          <a:prstGeom prst="rect">
            <a:avLst/>
          </a:prstGeom>
          <a:ln>
            <a:solidFill>
              <a:srgbClr val="FF000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3332496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RDA Vision and Mission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en-US" sz="2800" b="1" dirty="0">
                <a:solidFill>
                  <a:srgbClr val="FF0000"/>
                </a:solidFill>
                <a:ea typeface="ＭＳ Ｐゴシック" pitchFamily="34" charset="-128"/>
                <a:cs typeface="Arial" pitchFamily="34" charset="0"/>
              </a:rPr>
              <a:t>Research Data Alliance Vision:</a:t>
            </a:r>
            <a:r>
              <a:rPr lang="en-US" altLang="en-US" sz="2800" dirty="0">
                <a:solidFill>
                  <a:srgbClr val="FF0000"/>
                </a:solidFill>
                <a:ea typeface="ＭＳ Ｐゴシック" pitchFamily="34" charset="-128"/>
                <a:cs typeface="Arial" pitchFamily="34" charset="0"/>
              </a:rPr>
              <a:t>  </a:t>
            </a:r>
            <a:r>
              <a:rPr lang="en-US" altLang="en-US" sz="2800" i="1" dirty="0">
                <a:solidFill>
                  <a:srgbClr val="373737"/>
                </a:solidFill>
                <a:ea typeface="ＭＳ Ｐゴシック" pitchFamily="34" charset="-128"/>
                <a:cs typeface="Arial" pitchFamily="34" charset="0"/>
              </a:rPr>
              <a:t>Researchers and innovators openly share data across technologies, disciplines, and countries to address the grand challenges of society. </a:t>
            </a:r>
            <a:endParaRPr lang="en-US" altLang="en-US" sz="2800" dirty="0">
              <a:solidFill>
                <a:srgbClr val="373737"/>
              </a:solidFill>
              <a:ea typeface="ＭＳ Ｐゴシック" pitchFamily="34" charset="-128"/>
              <a:cs typeface="Arial" pitchFamily="34" charset="0"/>
            </a:endParaRPr>
          </a:p>
          <a:p>
            <a:pPr>
              <a:spcBef>
                <a:spcPts val="3600"/>
              </a:spcBef>
              <a:buFont typeface="Wingdings" pitchFamily="2" charset="2"/>
              <a:buChar char="§"/>
            </a:pPr>
            <a:r>
              <a:rPr lang="en-US" altLang="en-US" sz="2800" b="1" dirty="0">
                <a:solidFill>
                  <a:srgbClr val="FF0000"/>
                </a:solidFill>
                <a:ea typeface="ＭＳ Ｐゴシック" pitchFamily="34" charset="-128"/>
                <a:cs typeface="Arial" pitchFamily="34" charset="0"/>
              </a:rPr>
              <a:t>Research Data </a:t>
            </a:r>
            <a:br>
              <a:rPr lang="en-US" altLang="en-US" sz="2800" b="1" dirty="0">
                <a:solidFill>
                  <a:srgbClr val="FF0000"/>
                </a:solidFill>
                <a:ea typeface="ＭＳ Ｐゴシック" pitchFamily="34" charset="-128"/>
                <a:cs typeface="Arial" pitchFamily="34" charset="0"/>
              </a:rPr>
            </a:br>
            <a:r>
              <a:rPr lang="en-US" altLang="en-US" sz="2800" b="1" dirty="0">
                <a:solidFill>
                  <a:srgbClr val="FF0000"/>
                </a:solidFill>
                <a:ea typeface="ＭＳ Ｐゴシック" pitchFamily="34" charset="-128"/>
                <a:cs typeface="Arial" pitchFamily="34" charset="0"/>
              </a:rPr>
              <a:t>Alliance Mission:</a:t>
            </a:r>
            <a:r>
              <a:rPr lang="en-US" altLang="en-US" sz="2800" dirty="0">
                <a:solidFill>
                  <a:srgbClr val="FF0000"/>
                </a:solidFill>
                <a:ea typeface="ＭＳ Ｐゴシック" pitchFamily="34" charset="-128"/>
                <a:cs typeface="Arial" pitchFamily="34" charset="0"/>
              </a:rPr>
              <a:t>  </a:t>
            </a:r>
            <a:br>
              <a:rPr lang="en-US" altLang="en-US" sz="2800" dirty="0">
                <a:solidFill>
                  <a:srgbClr val="FF0000"/>
                </a:solidFill>
                <a:ea typeface="ＭＳ Ｐゴシック" pitchFamily="34" charset="-128"/>
                <a:cs typeface="Arial" pitchFamily="34" charset="0"/>
              </a:rPr>
            </a:br>
            <a:r>
              <a:rPr lang="en-US" altLang="en-US" sz="2800" dirty="0">
                <a:solidFill>
                  <a:srgbClr val="373737"/>
                </a:solidFill>
                <a:ea typeface="ＭＳ Ｐゴシック" pitchFamily="34" charset="-128"/>
                <a:cs typeface="Arial" pitchFamily="34" charset="0"/>
              </a:rPr>
              <a:t>RDA builds the social </a:t>
            </a:r>
            <a:br>
              <a:rPr lang="en-US" altLang="en-US" sz="2800" dirty="0">
                <a:solidFill>
                  <a:srgbClr val="373737"/>
                </a:solidFill>
                <a:ea typeface="ＭＳ Ｐゴシック" pitchFamily="34" charset="-128"/>
                <a:cs typeface="Arial" pitchFamily="34" charset="0"/>
              </a:rPr>
            </a:br>
            <a:r>
              <a:rPr lang="en-US" altLang="en-US" sz="2800" dirty="0">
                <a:solidFill>
                  <a:srgbClr val="373737"/>
                </a:solidFill>
                <a:ea typeface="ＭＳ Ｐゴシック" pitchFamily="34" charset="-128"/>
                <a:cs typeface="Arial" pitchFamily="34" charset="0"/>
              </a:rPr>
              <a:t>and technical bridges </a:t>
            </a:r>
            <a:br>
              <a:rPr lang="en-US" altLang="en-US" sz="2800" dirty="0">
                <a:solidFill>
                  <a:srgbClr val="373737"/>
                </a:solidFill>
                <a:ea typeface="ＭＳ Ｐゴシック" pitchFamily="34" charset="-128"/>
                <a:cs typeface="Arial" pitchFamily="34" charset="0"/>
              </a:rPr>
            </a:br>
            <a:r>
              <a:rPr lang="en-US" altLang="en-US" sz="2800" dirty="0">
                <a:solidFill>
                  <a:srgbClr val="373737"/>
                </a:solidFill>
                <a:ea typeface="ＭＳ Ｐゴシック" pitchFamily="34" charset="-128"/>
                <a:cs typeface="Arial" pitchFamily="34" charset="0"/>
              </a:rPr>
              <a:t>that enable data sharing.</a:t>
            </a:r>
          </a:p>
          <a:p>
            <a:endParaRPr lang="en-US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53000" y="3429000"/>
            <a:ext cx="3419872" cy="2564904"/>
          </a:xfrm>
          <a:prstGeom prst="rect">
            <a:avLst/>
          </a:prstGeom>
          <a:ln>
            <a:solidFill>
              <a:srgbClr val="FF330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5654270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en-US" sz="2800" dirty="0">
                <a:latin typeface="+mn-lt"/>
                <a:ea typeface="ＭＳ Ｐゴシック" pitchFamily="34" charset="-128"/>
                <a:cs typeface="Gisha" pitchFamily="34" charset="-79"/>
              </a:rPr>
              <a:t>Goal of RDA Infrastructure:  Support Data Sharing and Interoperability Across Cultures, Scales, Technologies</a:t>
            </a:r>
            <a:endParaRPr lang="en-US" sz="2800" dirty="0">
              <a:latin typeface="+mn-lt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85800" y="1618457"/>
            <a:ext cx="4040188" cy="4856162"/>
          </a:xfrm>
          <a:prstGeom prst="rect">
            <a:avLst/>
          </a:prstGeom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800"/>
              </a:spcBef>
              <a:buFont typeface="Wingdings" pitchFamily="2" charset="2"/>
              <a:buChar char="§"/>
              <a:defRPr/>
            </a:pPr>
            <a:r>
              <a:rPr lang="en-US" altLang="en-US" sz="2200" dirty="0" smtClean="0">
                <a:solidFill>
                  <a:srgbClr val="373737"/>
                </a:solidFill>
                <a:ea typeface="Arial Unicode MS" pitchFamily="34" charset="-128"/>
              </a:rPr>
              <a:t>Common data types for data Interoperability </a:t>
            </a:r>
          </a:p>
          <a:p>
            <a:pPr>
              <a:spcBef>
                <a:spcPts val="1800"/>
              </a:spcBef>
              <a:buFont typeface="Wingdings" pitchFamily="2" charset="2"/>
              <a:buChar char="§"/>
              <a:defRPr/>
            </a:pPr>
            <a:r>
              <a:rPr lang="en-US" altLang="en-US" sz="2200" dirty="0" smtClean="0">
                <a:solidFill>
                  <a:srgbClr val="373737"/>
                </a:solidFill>
                <a:ea typeface="Arial Unicode MS" pitchFamily="34" charset="-128"/>
              </a:rPr>
              <a:t>Persistent identifiers</a:t>
            </a:r>
          </a:p>
          <a:p>
            <a:pPr>
              <a:spcBef>
                <a:spcPts val="1800"/>
              </a:spcBef>
              <a:buFont typeface="Wingdings" pitchFamily="2" charset="2"/>
              <a:buChar char="§"/>
              <a:defRPr/>
            </a:pPr>
            <a:r>
              <a:rPr lang="en-US" altLang="en-US" sz="2200" dirty="0" smtClean="0">
                <a:solidFill>
                  <a:srgbClr val="373737"/>
                </a:solidFill>
                <a:ea typeface="Arial Unicode MS" pitchFamily="34" charset="-128"/>
              </a:rPr>
              <a:t>Domain-focused portals</a:t>
            </a:r>
          </a:p>
          <a:p>
            <a:pPr>
              <a:spcBef>
                <a:spcPts val="1800"/>
              </a:spcBef>
              <a:buFont typeface="Wingdings" pitchFamily="2" charset="2"/>
              <a:buChar char="§"/>
              <a:defRPr/>
            </a:pPr>
            <a:r>
              <a:rPr lang="en-US" altLang="en-US" sz="2200" dirty="0" smtClean="0">
                <a:solidFill>
                  <a:srgbClr val="373737"/>
                </a:solidFill>
                <a:ea typeface="Arial Unicode MS" pitchFamily="34" charset="-128"/>
              </a:rPr>
              <a:t>Harmonized standards</a:t>
            </a:r>
          </a:p>
          <a:p>
            <a:pPr>
              <a:spcBef>
                <a:spcPts val="1800"/>
              </a:spcBef>
              <a:buFont typeface="Wingdings" pitchFamily="2" charset="2"/>
              <a:buChar char="§"/>
              <a:defRPr/>
            </a:pPr>
            <a:r>
              <a:rPr lang="en-US" altLang="en-US" sz="2200" dirty="0" smtClean="0">
                <a:solidFill>
                  <a:srgbClr val="373737"/>
                </a:solidFill>
                <a:ea typeface="Arial Unicode MS" pitchFamily="34" charset="-128"/>
              </a:rPr>
              <a:t>Data access and preservation policy and practice </a:t>
            </a:r>
          </a:p>
          <a:p>
            <a:pPr>
              <a:spcBef>
                <a:spcPts val="1800"/>
              </a:spcBef>
              <a:buFont typeface="Wingdings" pitchFamily="2" charset="2"/>
              <a:buChar char="§"/>
              <a:defRPr/>
            </a:pPr>
            <a:r>
              <a:rPr lang="en-US" altLang="en-US" sz="2200" dirty="0" smtClean="0">
                <a:solidFill>
                  <a:srgbClr val="373737"/>
                </a:solidFill>
                <a:ea typeface="Arial Unicode MS" pitchFamily="34" charset="-128"/>
              </a:rPr>
              <a:t>Tools for data discoverability, …</a:t>
            </a:r>
          </a:p>
          <a:p>
            <a:pPr>
              <a:spcBef>
                <a:spcPts val="1800"/>
              </a:spcBef>
              <a:buFont typeface="Wingdings" pitchFamily="2" charset="2"/>
              <a:buChar char="§"/>
              <a:defRPr/>
            </a:pPr>
            <a:endParaRPr lang="en-US" altLang="en-US" sz="2000" dirty="0" smtClean="0">
              <a:solidFill>
                <a:srgbClr val="373737"/>
              </a:solidFill>
              <a:ea typeface="Arial Unicode MS" pitchFamily="34" charset="-128"/>
            </a:endParaRPr>
          </a:p>
          <a:p>
            <a:pPr lvl="1">
              <a:spcBef>
                <a:spcPts val="1800"/>
              </a:spcBef>
              <a:buFont typeface="Wingdings" pitchFamily="2" charset="2"/>
              <a:buChar char="§"/>
              <a:defRPr/>
            </a:pPr>
            <a:endParaRPr lang="en-US" altLang="en-US" sz="1600" dirty="0" smtClean="0">
              <a:solidFill>
                <a:srgbClr val="373737"/>
              </a:solidFill>
              <a:ea typeface="Arial Unicode MS" pitchFamily="34" charset="-128"/>
            </a:endParaRPr>
          </a:p>
        </p:txBody>
      </p:sp>
      <p:pic>
        <p:nvPicPr>
          <p:cNvPr id="5" name="Picture 2" descr="http://images.frys.com/art/product/300x300/1769513.01.prod.jpg"/>
          <p:cNvPicPr>
            <a:picLocks noChangeAspect="1" noChangeArrowheads="1"/>
          </p:cNvPicPr>
          <p:nvPr/>
        </p:nvPicPr>
        <p:blipFill>
          <a:blip r:embed="rId2" cstate="email">
            <a:extLst/>
          </a:blip>
          <a:srcRect/>
          <a:stretch>
            <a:fillRect/>
          </a:stretch>
        </p:blipFill>
        <p:spPr bwMode="auto">
          <a:xfrm>
            <a:off x="5722735" y="1618457"/>
            <a:ext cx="2232248" cy="2232248"/>
          </a:xfrm>
          <a:prstGeom prst="rect">
            <a:avLst/>
          </a:prstGeom>
          <a:noFill/>
          <a:ln>
            <a:solidFill>
              <a:srgbClr val="FF000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extLst/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email">
            <a:extLst/>
          </a:blip>
          <a:srcRect l="4444" t="8889" r="5000" b="15000"/>
          <a:stretch/>
        </p:blipFill>
        <p:spPr>
          <a:xfrm>
            <a:off x="6305539" y="4570785"/>
            <a:ext cx="1985155" cy="1668505"/>
          </a:xfrm>
          <a:prstGeom prst="roundRect">
            <a:avLst/>
          </a:prstGeom>
          <a:ln>
            <a:solidFill>
              <a:srgbClr val="FF000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7" name="TextBox 6"/>
          <p:cNvSpPr txBox="1"/>
          <p:nvPr/>
        </p:nvSpPr>
        <p:spPr>
          <a:xfrm>
            <a:off x="5451475" y="3986089"/>
            <a:ext cx="2720975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dirty="0">
                <a:solidFill>
                  <a:srgbClr val="FF0000"/>
                </a:solidFill>
                <a:ea typeface="Arial Unicode MS" pitchFamily="34" charset="-128"/>
                <a:cs typeface="Gisha" panose="020B0502040204020203" pitchFamily="34" charset="-79"/>
              </a:rPr>
              <a:t>Harmonized standards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497388" y="5167189"/>
            <a:ext cx="1676400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dirty="0">
                <a:solidFill>
                  <a:srgbClr val="FF0000"/>
                </a:solidFill>
                <a:ea typeface="Arial Unicode MS" pitchFamily="34" charset="-128"/>
                <a:cs typeface="Gisha" panose="020B0502040204020203" pitchFamily="34" charset="-79"/>
              </a:rPr>
              <a:t>Policy and Practice</a:t>
            </a:r>
          </a:p>
        </p:txBody>
      </p:sp>
    </p:spTree>
    <p:extLst>
      <p:ext uri="{BB962C8B-B14F-4D97-AF65-F5344CB8AC3E}">
        <p14:creationId xmlns:p14="http://schemas.microsoft.com/office/powerpoint/2010/main" val="35329718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" name="image4.png" descr="community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88032" y="1124745"/>
            <a:ext cx="3131841" cy="3131843"/>
          </a:xfrm>
          <a:prstGeom prst="rect">
            <a:avLst/>
          </a:prstGeom>
          <a:ln w="12700">
            <a:miter lim="400000"/>
          </a:ln>
        </p:spPr>
      </p:pic>
      <p:sp>
        <p:nvSpPr>
          <p:cNvPr id="207" name="Shape 20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algn="ctr">
              <a:defRPr sz="5000">
                <a:solidFill>
                  <a:srgbClr val="293238"/>
                </a:solidFill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lang="en-US" sz="4000" dirty="0" smtClean="0"/>
              <a:t>RDA Community Today</a:t>
            </a:r>
            <a:endParaRPr sz="4000" dirty="0"/>
          </a:p>
        </p:txBody>
      </p:sp>
      <p:graphicFrame>
        <p:nvGraphicFramePr>
          <p:cNvPr id="208" name="Chart 208"/>
          <p:cNvGraphicFramePr/>
          <p:nvPr>
            <p:extLst>
              <p:ext uri="{D42A27DB-BD31-4B8C-83A1-F6EECF244321}">
                <p14:modId xmlns:p14="http://schemas.microsoft.com/office/powerpoint/2010/main" val="4292442122"/>
              </p:ext>
            </p:extLst>
          </p:nvPr>
        </p:nvGraphicFramePr>
        <p:xfrm>
          <a:off x="278486" y="1603498"/>
          <a:ext cx="8107336" cy="49083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09" name="Shape 209"/>
          <p:cNvSpPr/>
          <p:nvPr/>
        </p:nvSpPr>
        <p:spPr>
          <a:xfrm>
            <a:off x="3275857" y="1424351"/>
            <a:ext cx="6444209" cy="5693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6" tIns="45716" rIns="45716" bIns="45716">
            <a:spAutoFit/>
          </a:bodyPr>
          <a:lstStyle/>
          <a:p>
            <a:pPr defTabSz="642882">
              <a:defRPr sz="1800"/>
            </a:pPr>
            <a:r>
              <a:rPr sz="2400" b="1" kern="0">
                <a:solidFill>
                  <a:srgbClr val="37424A"/>
                </a:solidFill>
                <a:latin typeface="Arial"/>
                <a:ea typeface="Arial"/>
                <a:cs typeface="Arial"/>
                <a:sym typeface="Arial"/>
              </a:rPr>
              <a:t>Total RDA Community Members: </a:t>
            </a:r>
            <a:r>
              <a:rPr sz="3100" b="1" kern="0">
                <a:solidFill>
                  <a:srgbClr val="E4D700"/>
                </a:solidFill>
                <a:latin typeface="Arial"/>
                <a:ea typeface="Arial"/>
                <a:cs typeface="Arial"/>
                <a:sym typeface="Arial"/>
              </a:rPr>
              <a:t>2778</a:t>
            </a:r>
          </a:p>
        </p:txBody>
      </p:sp>
    </p:spTree>
    <p:extLst>
      <p:ext uri="{BB962C8B-B14F-4D97-AF65-F5344CB8AC3E}">
        <p14:creationId xmlns:p14="http://schemas.microsoft.com/office/powerpoint/2010/main" val="3709196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Shape 21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algn="ctr">
              <a:defRPr sz="5000">
                <a:solidFill>
                  <a:srgbClr val="293238"/>
                </a:solidFill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lang="en-US" sz="3600" dirty="0" smtClean="0"/>
              <a:t>RDA Community Spans 95+ Countries</a:t>
            </a:r>
            <a:endParaRPr sz="3600" dirty="0"/>
          </a:p>
        </p:txBody>
      </p:sp>
      <p:pic>
        <p:nvPicPr>
          <p:cNvPr id="212" name="image5.png" descr="Worldwide Map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620770" y="1093261"/>
            <a:ext cx="5662872" cy="3079280"/>
          </a:xfrm>
          <a:prstGeom prst="rect">
            <a:avLst/>
          </a:prstGeom>
          <a:ln w="12700">
            <a:miter lim="400000"/>
          </a:ln>
        </p:spPr>
      </p:pic>
      <p:pic>
        <p:nvPicPr>
          <p:cNvPr id="213" name="pasted-image.pdf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876216" y="2683197"/>
            <a:ext cx="6152555" cy="4152305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620537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Shape 317"/>
          <p:cNvSpPr>
            <a:spLocks noGrp="1"/>
          </p:cNvSpPr>
          <p:nvPr>
            <p:ph type="title"/>
          </p:nvPr>
        </p:nvSpPr>
        <p:spPr>
          <a:xfrm>
            <a:off x="395535" y="188639"/>
            <a:ext cx="8229601" cy="563563"/>
          </a:xfrm>
          <a:prstGeom prst="rect">
            <a:avLst/>
          </a:prstGeom>
        </p:spPr>
        <p:txBody>
          <a:bodyPr>
            <a:normAutofit/>
          </a:bodyPr>
          <a:lstStyle>
            <a:lvl1pPr defTabSz="896111">
              <a:defRPr sz="4312">
                <a:latin typeface="Gisha"/>
                <a:ea typeface="Gisha"/>
                <a:cs typeface="Gisha"/>
                <a:sym typeface="Gisha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lang="en-US" sz="3000" b="1" dirty="0" smtClean="0">
                <a:solidFill>
                  <a:srgbClr val="58A618"/>
                </a:solidFill>
              </a:rPr>
              <a:t>Going forward:  Focus on impact</a:t>
            </a:r>
            <a:endParaRPr sz="3000" b="1" dirty="0">
              <a:solidFill>
                <a:srgbClr val="58A618"/>
              </a:solidFill>
            </a:endParaRPr>
          </a:p>
        </p:txBody>
      </p:sp>
      <p:sp>
        <p:nvSpPr>
          <p:cNvPr id="318" name="Shape 318"/>
          <p:cNvSpPr>
            <a:spLocks noGrp="1"/>
          </p:cNvSpPr>
          <p:nvPr>
            <p:ph type="body" idx="1"/>
          </p:nvPr>
        </p:nvSpPr>
        <p:spPr>
          <a:xfrm>
            <a:off x="3707904" y="1280318"/>
            <a:ext cx="5105400" cy="4754564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0" indent="0" defTabSz="636485">
              <a:spcBef>
                <a:spcPts val="1617"/>
              </a:spcBef>
              <a:buNone/>
              <a:defRPr sz="1800">
                <a:solidFill>
                  <a:srgbClr val="000000"/>
                </a:solidFill>
              </a:defRPr>
            </a:pPr>
            <a:r>
              <a:rPr sz="1700">
                <a:solidFill>
                  <a:srgbClr val="37424A"/>
                </a:solidFill>
                <a:latin typeface="Gisha"/>
                <a:ea typeface="Gisha"/>
                <a:cs typeface="Gisha"/>
                <a:sym typeface="Gisha"/>
              </a:rPr>
              <a:t>Continuing pipeline of infrastructure deliverables adopted and used to accelerate data sharing</a:t>
            </a:r>
          </a:p>
          <a:p>
            <a:pPr marL="0" indent="0" defTabSz="636485">
              <a:spcBef>
                <a:spcPts val="352"/>
              </a:spcBef>
              <a:buNone/>
              <a:defRPr sz="1800">
                <a:solidFill>
                  <a:srgbClr val="000000"/>
                </a:solidFill>
              </a:defRPr>
            </a:pPr>
            <a:r>
              <a:rPr sz="1700">
                <a:solidFill>
                  <a:srgbClr val="37424A"/>
                </a:solidFill>
                <a:latin typeface="Gisha"/>
                <a:ea typeface="Gisha"/>
                <a:cs typeface="Gisha"/>
                <a:sym typeface="Gisha"/>
              </a:rPr>
              <a:t>Increasing coordination of infrastructure </a:t>
            </a:r>
          </a:p>
          <a:p>
            <a:pPr marL="0" indent="0" defTabSz="636485">
              <a:spcBef>
                <a:spcPts val="352"/>
              </a:spcBef>
              <a:buNone/>
              <a:defRPr sz="1800">
                <a:solidFill>
                  <a:srgbClr val="000000"/>
                </a:solidFill>
              </a:defRPr>
            </a:pPr>
            <a:endParaRPr sz="1700">
              <a:solidFill>
                <a:srgbClr val="37424A"/>
              </a:solidFill>
              <a:latin typeface="Gisha"/>
              <a:ea typeface="Gisha"/>
              <a:cs typeface="Gisha"/>
              <a:sym typeface="Gisha"/>
            </a:endParaRPr>
          </a:p>
          <a:p>
            <a:pPr marL="0" indent="0" defTabSz="636485">
              <a:spcBef>
                <a:spcPts val="2039"/>
              </a:spcBef>
              <a:buNone/>
              <a:defRPr sz="1800">
                <a:solidFill>
                  <a:srgbClr val="000000"/>
                </a:solidFill>
              </a:defRPr>
            </a:pPr>
            <a:r>
              <a:rPr sz="1700">
                <a:solidFill>
                  <a:srgbClr val="37424A"/>
                </a:solidFill>
                <a:latin typeface="Gisha"/>
                <a:ea typeface="Gisha"/>
                <a:cs typeface="Gisha"/>
                <a:sym typeface="Gisha"/>
              </a:rPr>
              <a:t>Increasing cross-boundary collaborations between domains, sectors, organizations</a:t>
            </a:r>
          </a:p>
          <a:p>
            <a:pPr marL="0" indent="0" defTabSz="636485">
              <a:spcBef>
                <a:spcPts val="3445"/>
              </a:spcBef>
              <a:buNone/>
              <a:defRPr sz="1800">
                <a:solidFill>
                  <a:srgbClr val="000000"/>
                </a:solidFill>
              </a:defRPr>
            </a:pPr>
            <a:r>
              <a:rPr sz="1700">
                <a:solidFill>
                  <a:srgbClr val="37424A"/>
                </a:solidFill>
                <a:latin typeface="Gisha"/>
                <a:ea typeface="Gisha"/>
                <a:cs typeface="Gisha"/>
                <a:sym typeface="Gisha"/>
              </a:rPr>
              <a:t>International and regional programs focusing on workforce, outreach, expansion of infrastructure impact</a:t>
            </a:r>
          </a:p>
          <a:p>
            <a:pPr marL="0" indent="0" defTabSz="636485">
              <a:spcBef>
                <a:spcPts val="2039"/>
              </a:spcBef>
              <a:buNone/>
              <a:defRPr sz="1800">
                <a:solidFill>
                  <a:srgbClr val="000000"/>
                </a:solidFill>
              </a:defRPr>
            </a:pPr>
            <a:endParaRPr sz="1700">
              <a:solidFill>
                <a:srgbClr val="37424A"/>
              </a:solidFill>
              <a:latin typeface="Gisha"/>
              <a:ea typeface="Gisha"/>
              <a:cs typeface="Gisha"/>
              <a:sym typeface="Gisha"/>
            </a:endParaRPr>
          </a:p>
          <a:p>
            <a:pPr marL="0" indent="0" defTabSz="636485">
              <a:spcBef>
                <a:spcPts val="2039"/>
              </a:spcBef>
              <a:buNone/>
              <a:defRPr sz="1800">
                <a:solidFill>
                  <a:srgbClr val="000000"/>
                </a:solidFill>
              </a:defRPr>
            </a:pPr>
            <a:r>
              <a:rPr sz="1700">
                <a:solidFill>
                  <a:srgbClr val="37424A"/>
                </a:solidFill>
                <a:latin typeface="Gisha"/>
                <a:ea typeface="Gisha"/>
                <a:cs typeface="Gisha"/>
                <a:sym typeface="Gisha"/>
              </a:rPr>
              <a:t>New partners in the Organizational Assembly</a:t>
            </a:r>
          </a:p>
          <a:p>
            <a:pPr marL="0" indent="0" defTabSz="636485">
              <a:spcBef>
                <a:spcPts val="352"/>
              </a:spcBef>
              <a:buNone/>
              <a:defRPr sz="1800">
                <a:solidFill>
                  <a:srgbClr val="000000"/>
                </a:solidFill>
              </a:defRPr>
            </a:pPr>
            <a:r>
              <a:rPr sz="1700">
                <a:solidFill>
                  <a:srgbClr val="37424A"/>
                </a:solidFill>
                <a:latin typeface="Gisha"/>
                <a:ea typeface="Gisha"/>
                <a:cs typeface="Gisha"/>
                <a:sym typeface="Gisha"/>
              </a:rPr>
              <a:t>Focused strategy to support development of industry infrastructure for data sharing</a:t>
            </a:r>
          </a:p>
        </p:txBody>
      </p:sp>
      <p:grpSp>
        <p:nvGrpSpPr>
          <p:cNvPr id="321" name="Group 321"/>
          <p:cNvGrpSpPr/>
          <p:nvPr/>
        </p:nvGrpSpPr>
        <p:grpSpPr>
          <a:xfrm>
            <a:off x="975359" y="1066799"/>
            <a:ext cx="2515145" cy="934572"/>
            <a:chOff x="-1" y="0"/>
            <a:chExt cx="3577094" cy="1329168"/>
          </a:xfrm>
        </p:grpSpPr>
        <p:sp>
          <p:nvSpPr>
            <p:cNvPr id="319" name="Shape 319"/>
            <p:cNvSpPr/>
            <p:nvPr/>
          </p:nvSpPr>
          <p:spPr>
            <a:xfrm>
              <a:off x="0" y="0"/>
              <a:ext cx="3577093" cy="1329168"/>
            </a:xfrm>
            <a:prstGeom prst="rightArrow">
              <a:avLst>
                <a:gd name="adj1" fmla="val 50000"/>
                <a:gd name="adj2" fmla="val 35156"/>
              </a:avLst>
            </a:prstGeom>
            <a:solidFill>
              <a:srgbClr val="69923A"/>
            </a:soli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ctr">
              <a:noAutofit/>
            </a:bodyPr>
            <a:lstStyle/>
            <a:p>
              <a:pPr algn="ctr" defTabSz="642915">
                <a:defRPr sz="2200" b="1">
                  <a:solidFill>
                    <a:srgbClr val="FFFFFF"/>
                  </a:solidFill>
                  <a:latin typeface="Gisha"/>
                  <a:ea typeface="Gisha"/>
                  <a:cs typeface="Gisha"/>
                  <a:sym typeface="Gisha"/>
                </a:defRPr>
              </a:pPr>
              <a:endParaRPr/>
            </a:p>
          </p:txBody>
        </p:sp>
        <p:sp>
          <p:nvSpPr>
            <p:cNvPr id="320" name="Shape 320"/>
            <p:cNvSpPr/>
            <p:nvPr/>
          </p:nvSpPr>
          <p:spPr>
            <a:xfrm>
              <a:off x="-1" y="407057"/>
              <a:ext cx="3244803" cy="51505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65023" tIns="65023" rIns="65023" bIns="65023" numCol="1" anchor="ctr">
              <a:spAutoFit/>
            </a:bodyPr>
            <a:lstStyle>
              <a:lvl1pPr algn="ctr" defTabSz="914400">
                <a:defRPr sz="2200" b="1">
                  <a:solidFill>
                    <a:srgbClr val="FFFFFF"/>
                  </a:solidFill>
                  <a:latin typeface="Gisha"/>
                  <a:ea typeface="Gisha"/>
                  <a:cs typeface="Gisha"/>
                  <a:sym typeface="Gisha"/>
                </a:defRPr>
              </a:lvl1pPr>
            </a:lstStyle>
            <a:p>
              <a:pPr lvl="0">
                <a:defRPr sz="1800" b="0">
                  <a:solidFill>
                    <a:srgbClr val="000000"/>
                  </a:solidFill>
                </a:defRPr>
              </a:pPr>
              <a:r>
                <a:rPr sz="1500"/>
                <a:t>More Infrastructure</a:t>
              </a:r>
            </a:p>
          </p:txBody>
        </p:sp>
      </p:grpSp>
      <p:grpSp>
        <p:nvGrpSpPr>
          <p:cNvPr id="324" name="Group 324"/>
          <p:cNvGrpSpPr/>
          <p:nvPr/>
        </p:nvGrpSpPr>
        <p:grpSpPr>
          <a:xfrm>
            <a:off x="960119" y="4941168"/>
            <a:ext cx="2591360" cy="1059181"/>
            <a:chOff x="0" y="0"/>
            <a:chExt cx="3685488" cy="1506390"/>
          </a:xfrm>
        </p:grpSpPr>
        <p:sp>
          <p:nvSpPr>
            <p:cNvPr id="322" name="Shape 322"/>
            <p:cNvSpPr/>
            <p:nvPr/>
          </p:nvSpPr>
          <p:spPr>
            <a:xfrm>
              <a:off x="0" y="0"/>
              <a:ext cx="3685488" cy="1506390"/>
            </a:xfrm>
            <a:prstGeom prst="rightArrow">
              <a:avLst>
                <a:gd name="adj1" fmla="val 50000"/>
                <a:gd name="adj2" fmla="val 38192"/>
              </a:avLst>
            </a:prstGeom>
            <a:solidFill>
              <a:srgbClr val="7C8F9E"/>
            </a:soli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ctr">
              <a:noAutofit/>
            </a:bodyPr>
            <a:lstStyle/>
            <a:p>
              <a:pPr algn="ctr" defTabSz="642915">
                <a:defRPr sz="2200" b="1">
                  <a:solidFill>
                    <a:srgbClr val="FFFFFF"/>
                  </a:solidFill>
                  <a:latin typeface="Gisha"/>
                  <a:ea typeface="Gisha"/>
                  <a:cs typeface="Gisha"/>
                  <a:sym typeface="Gisha"/>
                </a:defRPr>
              </a:pPr>
              <a:endParaRPr/>
            </a:p>
          </p:txBody>
        </p:sp>
        <p:sp>
          <p:nvSpPr>
            <p:cNvPr id="323" name="Shape 323"/>
            <p:cNvSpPr/>
            <p:nvPr/>
          </p:nvSpPr>
          <p:spPr>
            <a:xfrm>
              <a:off x="0" y="495667"/>
              <a:ext cx="3276375" cy="51505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65023" tIns="65023" rIns="65023" bIns="65023" numCol="1" anchor="ctr">
              <a:spAutoFit/>
            </a:bodyPr>
            <a:lstStyle>
              <a:lvl1pPr algn="ctr" defTabSz="914400">
                <a:defRPr sz="2200" b="1">
                  <a:solidFill>
                    <a:srgbClr val="FFFFFF"/>
                  </a:solidFill>
                  <a:latin typeface="Gisha"/>
                  <a:ea typeface="Gisha"/>
                  <a:cs typeface="Gisha"/>
                  <a:sym typeface="Gisha"/>
                </a:defRPr>
              </a:lvl1pPr>
            </a:lstStyle>
            <a:p>
              <a:pPr lvl="0">
                <a:defRPr sz="1800" b="0">
                  <a:solidFill>
                    <a:srgbClr val="000000"/>
                  </a:solidFill>
                </a:defRPr>
              </a:pPr>
              <a:r>
                <a:rPr sz="1500"/>
                <a:t>Partnership with Industry</a:t>
              </a:r>
            </a:p>
          </p:txBody>
        </p:sp>
      </p:grpSp>
      <p:grpSp>
        <p:nvGrpSpPr>
          <p:cNvPr id="327" name="Group 327"/>
          <p:cNvGrpSpPr/>
          <p:nvPr/>
        </p:nvGrpSpPr>
        <p:grpSpPr>
          <a:xfrm>
            <a:off x="1037383" y="3657600"/>
            <a:ext cx="2591360" cy="1040132"/>
            <a:chOff x="-1" y="0"/>
            <a:chExt cx="3685490" cy="1479297"/>
          </a:xfrm>
        </p:grpSpPr>
        <p:sp>
          <p:nvSpPr>
            <p:cNvPr id="325" name="Shape 325"/>
            <p:cNvSpPr/>
            <p:nvPr/>
          </p:nvSpPr>
          <p:spPr>
            <a:xfrm>
              <a:off x="0" y="0"/>
              <a:ext cx="3685489" cy="1479297"/>
            </a:xfrm>
            <a:prstGeom prst="rightArrow">
              <a:avLst>
                <a:gd name="adj1" fmla="val 50000"/>
                <a:gd name="adj2" fmla="val 40307"/>
              </a:avLst>
            </a:prstGeom>
            <a:solidFill>
              <a:srgbClr val="A6A6A6"/>
            </a:soli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ctr">
              <a:noAutofit/>
            </a:bodyPr>
            <a:lstStyle/>
            <a:p>
              <a:pPr algn="ctr" defTabSz="642915">
                <a:defRPr sz="2200" b="1">
                  <a:solidFill>
                    <a:srgbClr val="FFFFFF"/>
                  </a:solidFill>
                  <a:latin typeface="Gisha"/>
                  <a:ea typeface="Gisha"/>
                  <a:cs typeface="Gisha"/>
                  <a:sym typeface="Gisha"/>
                </a:defRPr>
              </a:pPr>
              <a:endParaRPr/>
            </a:p>
          </p:txBody>
        </p:sp>
        <p:sp>
          <p:nvSpPr>
            <p:cNvPr id="326" name="Shape 326"/>
            <p:cNvSpPr/>
            <p:nvPr/>
          </p:nvSpPr>
          <p:spPr>
            <a:xfrm>
              <a:off x="-1" y="482121"/>
              <a:ext cx="3261480" cy="51505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65023" tIns="65023" rIns="65023" bIns="65023" numCol="1" anchor="ctr">
              <a:spAutoFit/>
            </a:bodyPr>
            <a:lstStyle>
              <a:lvl1pPr algn="ctr" defTabSz="914400">
                <a:defRPr sz="2200" b="1">
                  <a:solidFill>
                    <a:srgbClr val="FFFFFF"/>
                  </a:solidFill>
                  <a:latin typeface="Gisha"/>
                  <a:ea typeface="Gisha"/>
                  <a:cs typeface="Gisha"/>
                  <a:sym typeface="Gisha"/>
                </a:defRPr>
              </a:lvl1pPr>
            </a:lstStyle>
            <a:p>
              <a:pPr lvl="0">
                <a:defRPr sz="1800" b="0">
                  <a:solidFill>
                    <a:srgbClr val="000000"/>
                  </a:solidFill>
                </a:defRPr>
              </a:pPr>
              <a:r>
                <a:rPr sz="1500"/>
                <a:t>Synergistic Programs</a:t>
              </a:r>
            </a:p>
          </p:txBody>
        </p:sp>
      </p:grpSp>
      <p:grpSp>
        <p:nvGrpSpPr>
          <p:cNvPr id="330" name="Group 330"/>
          <p:cNvGrpSpPr/>
          <p:nvPr/>
        </p:nvGrpSpPr>
        <p:grpSpPr>
          <a:xfrm>
            <a:off x="1051571" y="2492896"/>
            <a:ext cx="2530388" cy="1041473"/>
            <a:chOff x="-1" y="0"/>
            <a:chExt cx="3598773" cy="1481205"/>
          </a:xfrm>
        </p:grpSpPr>
        <p:sp>
          <p:nvSpPr>
            <p:cNvPr id="328" name="Shape 328"/>
            <p:cNvSpPr/>
            <p:nvPr/>
          </p:nvSpPr>
          <p:spPr>
            <a:xfrm>
              <a:off x="0" y="0"/>
              <a:ext cx="3598772" cy="1481205"/>
            </a:xfrm>
            <a:prstGeom prst="rightArrow">
              <a:avLst>
                <a:gd name="adj1" fmla="val 50000"/>
                <a:gd name="adj2" fmla="val 35156"/>
              </a:avLst>
            </a:prstGeom>
            <a:solidFill>
              <a:srgbClr val="93B1CC"/>
            </a:soli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ctr">
              <a:noAutofit/>
            </a:bodyPr>
            <a:lstStyle/>
            <a:p>
              <a:pPr algn="ctr" defTabSz="642915">
                <a:defRPr sz="2200" b="1">
                  <a:solidFill>
                    <a:srgbClr val="FFFFFF"/>
                  </a:solidFill>
                  <a:latin typeface="Gisha"/>
                  <a:ea typeface="Gisha"/>
                  <a:cs typeface="Gisha"/>
                  <a:sym typeface="Gisha"/>
                </a:defRPr>
              </a:pPr>
              <a:endParaRPr/>
            </a:p>
          </p:txBody>
        </p:sp>
        <p:sp>
          <p:nvSpPr>
            <p:cNvPr id="329" name="Shape 329"/>
            <p:cNvSpPr/>
            <p:nvPr/>
          </p:nvSpPr>
          <p:spPr>
            <a:xfrm>
              <a:off x="-1" y="483076"/>
              <a:ext cx="3228471" cy="51505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65023" tIns="65023" rIns="65023" bIns="65023" numCol="1" anchor="ctr">
              <a:spAutoFit/>
            </a:bodyPr>
            <a:lstStyle>
              <a:lvl1pPr algn="ctr" defTabSz="914400">
                <a:defRPr sz="2200" b="1">
                  <a:solidFill>
                    <a:srgbClr val="FFFFFF"/>
                  </a:solidFill>
                  <a:latin typeface="Gisha"/>
                  <a:ea typeface="Gisha"/>
                  <a:cs typeface="Gisha"/>
                  <a:sym typeface="Gisha"/>
                </a:defRPr>
              </a:lvl1pPr>
            </a:lstStyle>
            <a:p>
              <a:pPr lvl="0">
                <a:defRPr sz="1800" b="0">
                  <a:solidFill>
                    <a:srgbClr val="000000"/>
                  </a:solidFill>
                </a:defRPr>
              </a:pPr>
              <a:r>
                <a:rPr sz="1500"/>
                <a:t>Effective Community</a:t>
              </a:r>
            </a:p>
          </p:txBody>
        </p:sp>
      </p:grpSp>
      <p:sp>
        <p:nvSpPr>
          <p:cNvPr id="331" name="Shape 331"/>
          <p:cNvSpPr/>
          <p:nvPr/>
        </p:nvSpPr>
        <p:spPr>
          <a:xfrm>
            <a:off x="7739692" y="6682194"/>
            <a:ext cx="1207058" cy="1952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spAutoFit/>
          </a:bodyPr>
          <a:lstStyle/>
          <a:p>
            <a:pPr lvl="0">
              <a:defRPr sz="1800"/>
            </a:pPr>
            <a:r>
              <a:rPr sz="800"/>
              <a:t>slide courtesy Fran Berman</a:t>
            </a:r>
          </a:p>
        </p:txBody>
      </p:sp>
    </p:spTree>
    <p:extLst>
      <p:ext uri="{BB962C8B-B14F-4D97-AF65-F5344CB8AC3E}">
        <p14:creationId xmlns:p14="http://schemas.microsoft.com/office/powerpoint/2010/main" val="3337936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2"/>
          <p:cNvSpPr>
            <a:spLocks noGrp="1"/>
          </p:cNvSpPr>
          <p:nvPr>
            <p:ph type="title"/>
          </p:nvPr>
        </p:nvSpPr>
        <p:spPr bwMode="auto">
          <a:xfrm>
            <a:off x="996950" y="304800"/>
            <a:ext cx="6769100" cy="7651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Autofit/>
          </a:bodyPr>
          <a:lstStyle/>
          <a:p>
            <a:r>
              <a:rPr lang="en-US" altLang="en-US" sz="3200" dirty="0" smtClean="0">
                <a:latin typeface="+mn-lt"/>
                <a:cs typeface="Gisha" pitchFamily="34" charset="-79"/>
              </a:rPr>
              <a:t>How RDA is Organized</a:t>
            </a:r>
          </a:p>
        </p:txBody>
      </p:sp>
      <p:sp>
        <p:nvSpPr>
          <p:cNvPr id="5" name="Rounded Rectangle 4"/>
          <p:cNvSpPr/>
          <p:nvPr/>
        </p:nvSpPr>
        <p:spPr bwMode="auto">
          <a:xfrm>
            <a:off x="1019425" y="5826207"/>
            <a:ext cx="7488238" cy="717550"/>
          </a:xfrm>
          <a:prstGeom prst="roundRect">
            <a:avLst/>
          </a:prstGeom>
          <a:solidFill>
            <a:srgbClr val="FFCC99"/>
          </a:solidFill>
          <a:ln w="28575">
            <a:solidFill>
              <a:schemeClr val="bg1">
                <a:lumMod val="50000"/>
              </a:schemeClr>
            </a:solidFill>
            <a:prstDash val="sysDash"/>
          </a:ln>
          <a:effectLst/>
          <a:extLst/>
        </p:spPr>
        <p:txBody>
          <a:bodyPr anchor="ctr"/>
          <a:lstStyle/>
          <a:p>
            <a:pPr algn="ctr">
              <a:defRPr/>
            </a:pPr>
            <a:r>
              <a:rPr lang="en-US" sz="1400" dirty="0" smtClean="0">
                <a:solidFill>
                  <a:schemeClr val="tx1"/>
                </a:solidFill>
                <a:latin typeface="Arial" charset="0"/>
              </a:rPr>
              <a:t>Funder’s Forum</a:t>
            </a:r>
          </a:p>
          <a:p>
            <a:pPr algn="ctr">
              <a:defRPr/>
            </a:pPr>
            <a:r>
              <a:rPr lang="en-US" sz="1400" b="0" i="1" dirty="0" smtClean="0">
                <a:latin typeface="Arial" charset="0"/>
              </a:rPr>
              <a:t>Public Sector Organizational and Community Support</a:t>
            </a:r>
            <a:endParaRPr lang="en-US" sz="1200" b="0" i="1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 bwMode="auto">
          <a:xfrm>
            <a:off x="478883" y="1239872"/>
            <a:ext cx="8360318" cy="4281535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  <a:extLst/>
        </p:spPr>
        <p:txBody>
          <a:bodyPr anchor="b"/>
          <a:lstStyle/>
          <a:p>
            <a:pPr algn="ctr">
              <a:defRPr/>
            </a:pPr>
            <a:endParaRPr lang="en-US" sz="1800" dirty="0">
              <a:solidFill>
                <a:srgbClr val="FFFF00"/>
              </a:solidFill>
            </a:endParaRPr>
          </a:p>
          <a:p>
            <a:pPr algn="ctr">
              <a:defRPr/>
            </a:pPr>
            <a:endParaRPr lang="en-US" sz="1800" dirty="0">
              <a:solidFill>
                <a:srgbClr val="FFFF00"/>
              </a:solidFill>
            </a:endParaRPr>
          </a:p>
          <a:p>
            <a:pPr algn="ctr">
              <a:defRPr/>
            </a:pPr>
            <a:endParaRPr lang="en-US" sz="1800" dirty="0">
              <a:solidFill>
                <a:srgbClr val="FFFF00"/>
              </a:solidFill>
            </a:endParaRPr>
          </a:p>
          <a:p>
            <a:pPr algn="ctr">
              <a:defRPr/>
            </a:pPr>
            <a:endParaRPr lang="en-US" sz="1800" dirty="0">
              <a:solidFill>
                <a:srgbClr val="FFFF00"/>
              </a:solidFill>
            </a:endParaRPr>
          </a:p>
        </p:txBody>
      </p:sp>
      <p:sp>
        <p:nvSpPr>
          <p:cNvPr id="23558" name="Rounded Rectangle 6"/>
          <p:cNvSpPr>
            <a:spLocks noChangeArrowheads="1"/>
          </p:cNvSpPr>
          <p:nvPr/>
        </p:nvSpPr>
        <p:spPr bwMode="auto">
          <a:xfrm>
            <a:off x="953067" y="1372746"/>
            <a:ext cx="7344602" cy="627546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28575">
            <a:solidFill>
              <a:srgbClr val="FFCC99"/>
            </a:solidFill>
            <a:round/>
            <a:headEnd/>
            <a:tailEnd/>
          </a:ln>
        </p:spPr>
        <p:txBody>
          <a:bodyPr anchor="ctr"/>
          <a:lstStyle>
            <a:lvl1pPr eaLnBrk="0" hangingPunct="0"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en-US" altLang="en-US" sz="1600" dirty="0">
                <a:solidFill>
                  <a:srgbClr val="CC6600"/>
                </a:solidFill>
              </a:rPr>
              <a:t>Interest Groups</a:t>
            </a:r>
            <a:br>
              <a:rPr lang="en-US" altLang="en-US" sz="1600" dirty="0">
                <a:solidFill>
                  <a:srgbClr val="CC6600"/>
                </a:solidFill>
              </a:rPr>
            </a:br>
            <a:r>
              <a:rPr lang="en-US" sz="1400" b="0" i="1" dirty="0">
                <a:solidFill>
                  <a:schemeClr val="tx1"/>
                </a:solidFill>
                <a:sym typeface="Helvetica Neue Light"/>
              </a:rPr>
              <a:t>domain coordination, idea generation, maintenance</a:t>
            </a:r>
            <a:r>
              <a:rPr lang="en-US" sz="1400" i="1" dirty="0">
                <a:sym typeface="Helvetica Neue Light"/>
              </a:rPr>
              <a:t>,</a:t>
            </a:r>
            <a:endParaRPr lang="en-US" altLang="en-US" sz="1400" b="0" i="1" dirty="0">
              <a:solidFill>
                <a:schemeClr val="tx1"/>
              </a:solidFill>
            </a:endParaRPr>
          </a:p>
        </p:txBody>
      </p:sp>
      <p:sp>
        <p:nvSpPr>
          <p:cNvPr id="23559" name="Rounded Rectangle 7"/>
          <p:cNvSpPr>
            <a:spLocks noChangeArrowheads="1"/>
          </p:cNvSpPr>
          <p:nvPr/>
        </p:nvSpPr>
        <p:spPr bwMode="auto">
          <a:xfrm>
            <a:off x="996950" y="3006807"/>
            <a:ext cx="2282781" cy="1343352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28575">
            <a:solidFill>
              <a:srgbClr val="FFCC99"/>
            </a:solidFill>
            <a:round/>
            <a:headEnd/>
            <a:tailEnd/>
          </a:ln>
        </p:spPr>
        <p:txBody>
          <a:bodyPr anchor="ctr"/>
          <a:lstStyle>
            <a:lvl1pPr eaLnBrk="0" hangingPunct="0"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en-US" altLang="en-US" sz="1400" dirty="0">
                <a:solidFill>
                  <a:srgbClr val="CC6600"/>
                </a:solidFill>
              </a:rPr>
              <a:t>Technical Advisory Board</a:t>
            </a:r>
          </a:p>
          <a:p>
            <a:pPr algn="ctr" eaLnBrk="1" hangingPunct="1"/>
            <a:r>
              <a:rPr lang="en-US" altLang="en-US" sz="1400" b="0" i="1" dirty="0" smtClean="0">
                <a:solidFill>
                  <a:schemeClr val="tx1"/>
                </a:solidFill>
              </a:rPr>
              <a:t>Socio-technical vision and strategy</a:t>
            </a:r>
            <a:endParaRPr lang="en-US" altLang="en-US" sz="1400" b="0" i="1" dirty="0">
              <a:solidFill>
                <a:schemeClr val="tx1"/>
              </a:solidFill>
            </a:endParaRPr>
          </a:p>
        </p:txBody>
      </p:sp>
      <p:sp>
        <p:nvSpPr>
          <p:cNvPr id="23560" name="Rounded Rectangle 8"/>
          <p:cNvSpPr>
            <a:spLocks noChangeArrowheads="1"/>
          </p:cNvSpPr>
          <p:nvPr/>
        </p:nvSpPr>
        <p:spPr bwMode="auto">
          <a:xfrm>
            <a:off x="3483977" y="3006807"/>
            <a:ext cx="2282781" cy="1343352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28575">
            <a:solidFill>
              <a:srgbClr val="FFCC99"/>
            </a:solidFill>
            <a:round/>
            <a:headEnd/>
            <a:tailEnd/>
          </a:ln>
        </p:spPr>
        <p:txBody>
          <a:bodyPr anchor="ctr"/>
          <a:lstStyle>
            <a:lvl1pPr eaLnBrk="0" hangingPunct="0"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en-US" altLang="en-US" sz="1400" dirty="0">
                <a:solidFill>
                  <a:srgbClr val="CC6600"/>
                </a:solidFill>
              </a:rPr>
              <a:t>Secretary-General and Secretariat</a:t>
            </a:r>
          </a:p>
          <a:p>
            <a:pPr algn="ctr" eaLnBrk="1" hangingPunct="1"/>
            <a:r>
              <a:rPr lang="en-US" altLang="en-US" sz="1400" b="0" i="1" dirty="0" smtClean="0">
                <a:solidFill>
                  <a:schemeClr val="tx1"/>
                </a:solidFill>
              </a:rPr>
              <a:t>Administration and operations</a:t>
            </a:r>
            <a:endParaRPr lang="en-US" altLang="en-US" sz="1400" b="0" i="1" dirty="0">
              <a:solidFill>
                <a:schemeClr val="tx1"/>
              </a:solidFill>
            </a:endParaRPr>
          </a:p>
        </p:txBody>
      </p:sp>
      <p:sp>
        <p:nvSpPr>
          <p:cNvPr id="23561" name="Rounded Rectangle 9"/>
          <p:cNvSpPr>
            <a:spLocks noChangeArrowheads="1"/>
          </p:cNvSpPr>
          <p:nvPr/>
        </p:nvSpPr>
        <p:spPr bwMode="auto">
          <a:xfrm>
            <a:off x="5998938" y="3006807"/>
            <a:ext cx="2414326" cy="1365074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28575">
            <a:solidFill>
              <a:srgbClr val="FFCC99"/>
            </a:solidFill>
            <a:round/>
            <a:headEnd/>
            <a:tailEnd/>
          </a:ln>
        </p:spPr>
        <p:txBody>
          <a:bodyPr anchor="ctr"/>
          <a:lstStyle>
            <a:lvl1pPr eaLnBrk="0" hangingPunct="0"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en-US" altLang="en-US" sz="1400" dirty="0">
                <a:solidFill>
                  <a:srgbClr val="CC6600"/>
                </a:solidFill>
              </a:rPr>
              <a:t>Organizational Advisory Board and Organizational Assembly</a:t>
            </a:r>
          </a:p>
          <a:p>
            <a:pPr algn="ctr" eaLnBrk="1" hangingPunct="1"/>
            <a:r>
              <a:rPr lang="en-US" altLang="en-US" sz="1400" b="0" i="1" dirty="0" smtClean="0">
                <a:solidFill>
                  <a:schemeClr val="tx1"/>
                </a:solidFill>
              </a:rPr>
              <a:t>Needs, adoption, business advice</a:t>
            </a:r>
            <a:endParaRPr lang="en-US" altLang="en-US" sz="1400" b="0" i="1" dirty="0">
              <a:solidFill>
                <a:schemeClr val="tx1"/>
              </a:solidFill>
            </a:endParaRPr>
          </a:p>
        </p:txBody>
      </p:sp>
      <p:sp>
        <p:nvSpPr>
          <p:cNvPr id="23564" name="TextBox 1"/>
          <p:cNvSpPr txBox="1">
            <a:spLocks noChangeArrowheads="1"/>
          </p:cNvSpPr>
          <p:nvPr/>
        </p:nvSpPr>
        <p:spPr bwMode="auto">
          <a:xfrm rot="16200000">
            <a:off x="-298675" y="3384592"/>
            <a:ext cx="1885810" cy="3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en-US" sz="1600">
                <a:solidFill>
                  <a:srgbClr val="CC6600"/>
                </a:solidFill>
              </a:rPr>
              <a:t>RDA Membership</a:t>
            </a:r>
          </a:p>
        </p:txBody>
      </p:sp>
      <p:sp>
        <p:nvSpPr>
          <p:cNvPr id="14" name="Rounded Rectangle 12"/>
          <p:cNvSpPr>
            <a:spLocks noChangeArrowheads="1"/>
          </p:cNvSpPr>
          <p:nvPr/>
        </p:nvSpPr>
        <p:spPr bwMode="auto">
          <a:xfrm>
            <a:off x="920262" y="4521198"/>
            <a:ext cx="7493002" cy="637131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28575">
            <a:solidFill>
              <a:srgbClr val="FFCC99"/>
            </a:solidFill>
            <a:round/>
            <a:headEnd/>
            <a:tailEnd/>
          </a:ln>
        </p:spPr>
        <p:txBody>
          <a:bodyPr anchor="ctr"/>
          <a:lstStyle>
            <a:lvl1pPr eaLnBrk="0" hangingPunct="0"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en-US" altLang="en-US" sz="1400" dirty="0">
                <a:solidFill>
                  <a:srgbClr val="CC6600"/>
                </a:solidFill>
              </a:rPr>
              <a:t>RDA Council </a:t>
            </a:r>
            <a:br>
              <a:rPr lang="en-US" altLang="en-US" sz="1400" dirty="0">
                <a:solidFill>
                  <a:srgbClr val="CC6600"/>
                </a:solidFill>
              </a:rPr>
            </a:br>
            <a:r>
              <a:rPr lang="en-US" altLang="en-US" sz="1400" b="0" i="1" dirty="0" smtClean="0">
                <a:solidFill>
                  <a:schemeClr val="tx1"/>
                </a:solidFill>
              </a:rPr>
              <a:t>Organizational mission and strategy</a:t>
            </a:r>
            <a:endParaRPr lang="en-US" altLang="en-US" sz="1400" b="0" i="1" dirty="0">
              <a:solidFill>
                <a:schemeClr val="tx1"/>
              </a:solidFill>
            </a:endParaRPr>
          </a:p>
        </p:txBody>
      </p:sp>
      <p:sp>
        <p:nvSpPr>
          <p:cNvPr id="15" name="Rounded Rectangle 11"/>
          <p:cNvSpPr>
            <a:spLocks noChangeArrowheads="1"/>
          </p:cNvSpPr>
          <p:nvPr/>
        </p:nvSpPr>
        <p:spPr bwMode="auto">
          <a:xfrm>
            <a:off x="936211" y="2168607"/>
            <a:ext cx="7449507" cy="589197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28575">
            <a:solidFill>
              <a:srgbClr val="FFCC99"/>
            </a:solidFill>
            <a:round/>
            <a:headEnd/>
            <a:tailEnd/>
          </a:ln>
        </p:spPr>
        <p:txBody>
          <a:bodyPr anchor="ctr"/>
          <a:lstStyle>
            <a:lvl1pPr eaLnBrk="0" hangingPunct="0"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defTabSz="410751">
              <a:defRPr sz="1800"/>
            </a:pPr>
            <a:r>
              <a:rPr lang="en-US" altLang="en-US" sz="1400" dirty="0">
                <a:solidFill>
                  <a:srgbClr val="CC6600"/>
                </a:solidFill>
              </a:rPr>
              <a:t>Working Groups</a:t>
            </a:r>
            <a:br>
              <a:rPr lang="en-US" altLang="en-US" sz="1400" dirty="0">
                <a:solidFill>
                  <a:srgbClr val="CC6600"/>
                </a:solidFill>
              </a:rPr>
            </a:br>
            <a:r>
              <a:rPr lang="en-US" sz="1400" b="0" i="1" dirty="0">
                <a:solidFill>
                  <a:schemeClr val="tx1"/>
                </a:solidFill>
                <a:sym typeface="Helvetica Neue Light"/>
              </a:rPr>
              <a:t>implementable, impactful outcomes</a:t>
            </a:r>
          </a:p>
        </p:txBody>
      </p:sp>
      <p:sp>
        <p:nvSpPr>
          <p:cNvPr id="16" name="Shape 189"/>
          <p:cNvSpPr/>
          <p:nvPr/>
        </p:nvSpPr>
        <p:spPr>
          <a:xfrm>
            <a:off x="6553200" y="4988007"/>
            <a:ext cx="2162343" cy="679614"/>
          </a:xfrm>
          <a:prstGeom prst="roundRect">
            <a:avLst>
              <a:gd name="adj" fmla="val 29196"/>
            </a:avLst>
          </a:prstGeom>
          <a:solidFill>
            <a:schemeClr val="accent4">
              <a:lumMod val="40000"/>
              <a:lumOff val="60000"/>
            </a:schemeClr>
          </a:solidFill>
          <a:ln w="9525" cap="flat">
            <a:solidFill>
              <a:srgbClr val="000000"/>
            </a:solidFill>
            <a:prstDash val="lgDash"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0" tIns="0" rIns="0" bIns="0" numCol="1" anchor="ctr">
            <a:noAutofit/>
          </a:bodyPr>
          <a:lstStyle>
            <a:lvl1pPr algn="ctr" defTabSz="584200">
              <a:defRPr sz="2400">
                <a:latin typeface="+mn-lt"/>
                <a:ea typeface="+mn-ea"/>
                <a:cs typeface="+mn-cs"/>
                <a:sym typeface="Helvetica Neue Light"/>
              </a:defRPr>
            </a:lvl1pPr>
          </a:lstStyle>
          <a:p>
            <a:pPr lvl="0">
              <a:defRPr sz="1800"/>
            </a:pPr>
            <a:r>
              <a:rPr sz="1600" b="1" dirty="0">
                <a:solidFill>
                  <a:schemeClr val="accent6">
                    <a:lumMod val="75000"/>
                  </a:schemeClr>
                </a:solidFill>
              </a:rPr>
              <a:t>RDA </a:t>
            </a:r>
            <a:r>
              <a:rPr sz="1600" b="1" dirty="0" smtClean="0">
                <a:solidFill>
                  <a:schemeClr val="accent6">
                    <a:lumMod val="75000"/>
                  </a:schemeClr>
                </a:solidFill>
              </a:rPr>
              <a:t>Foundation</a:t>
            </a:r>
            <a:endParaRPr lang="en-US" sz="16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lvl="0">
              <a:defRPr sz="1800"/>
            </a:pPr>
            <a:r>
              <a:rPr lang="en-US" sz="1400" i="1" dirty="0" smtClean="0"/>
              <a:t>Legal entity</a:t>
            </a:r>
            <a:endParaRPr sz="1400" i="1" dirty="0"/>
          </a:p>
        </p:txBody>
      </p:sp>
    </p:spTree>
    <p:extLst>
      <p:ext uri="{BB962C8B-B14F-4D97-AF65-F5344CB8AC3E}">
        <p14:creationId xmlns:p14="http://schemas.microsoft.com/office/powerpoint/2010/main" val="15460216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tandard Content Slide">
  <a:themeElements>
    <a:clrScheme name="Custom 2">
      <a:dk1>
        <a:srgbClr val="37424A"/>
      </a:dk1>
      <a:lt1>
        <a:srgbClr val="FFFFFF"/>
      </a:lt1>
      <a:dk2>
        <a:srgbClr val="FFFFFF"/>
      </a:dk2>
      <a:lt2>
        <a:srgbClr val="FFFFFF"/>
      </a:lt2>
      <a:accent1>
        <a:srgbClr val="69923A"/>
      </a:accent1>
      <a:accent2>
        <a:srgbClr val="969696"/>
      </a:accent2>
      <a:accent3>
        <a:srgbClr val="FFFFFF"/>
      </a:accent3>
      <a:accent4>
        <a:srgbClr val="212121"/>
      </a:accent4>
      <a:accent5>
        <a:srgbClr val="93B1CC"/>
      </a:accent5>
      <a:accent6>
        <a:srgbClr val="878787"/>
      </a:accent6>
      <a:hlink>
        <a:srgbClr val="69923A"/>
      </a:hlink>
      <a:folHlink>
        <a:srgbClr val="69923A"/>
      </a:folHlink>
    </a:clrScheme>
    <a:fontScheme name="Standard Content Slid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AU" sz="28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AU" sz="28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tandard Content Slid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Content Slid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Content Slid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Content Slid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Content Slid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Content Slid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 Content Slid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 Content Slid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 Content Slid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 Content Slid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 Content Slid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 Content Slid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 Content Slide 13">
        <a:dk1>
          <a:srgbClr val="292929"/>
        </a:dk1>
        <a:lt1>
          <a:srgbClr val="FFFFFF"/>
        </a:lt1>
        <a:dk2>
          <a:srgbClr val="FFFFFF"/>
        </a:dk2>
        <a:lt2>
          <a:srgbClr val="FFFFFF"/>
        </a:lt2>
        <a:accent1>
          <a:srgbClr val="007F7B"/>
        </a:accent1>
        <a:accent2>
          <a:srgbClr val="969696"/>
        </a:accent2>
        <a:accent3>
          <a:srgbClr val="FFFFFF"/>
        </a:accent3>
        <a:accent4>
          <a:srgbClr val="212121"/>
        </a:accent4>
        <a:accent5>
          <a:srgbClr val="AAC0BF"/>
        </a:accent5>
        <a:accent6>
          <a:srgbClr val="878787"/>
        </a:accent6>
        <a:hlink>
          <a:srgbClr val="007F7B"/>
        </a:hlink>
        <a:folHlink>
          <a:srgbClr val="1C9D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Standard Content Slide">
  <a:themeElements>
    <a:clrScheme name="Custom 2">
      <a:dk1>
        <a:srgbClr val="37424A"/>
      </a:dk1>
      <a:lt1>
        <a:srgbClr val="FFFFFF"/>
      </a:lt1>
      <a:dk2>
        <a:srgbClr val="FFFFFF"/>
      </a:dk2>
      <a:lt2>
        <a:srgbClr val="FFFFFF"/>
      </a:lt2>
      <a:accent1>
        <a:srgbClr val="69923A"/>
      </a:accent1>
      <a:accent2>
        <a:srgbClr val="969696"/>
      </a:accent2>
      <a:accent3>
        <a:srgbClr val="FFFFFF"/>
      </a:accent3>
      <a:accent4>
        <a:srgbClr val="212121"/>
      </a:accent4>
      <a:accent5>
        <a:srgbClr val="93B1CC"/>
      </a:accent5>
      <a:accent6>
        <a:srgbClr val="878787"/>
      </a:accent6>
      <a:hlink>
        <a:srgbClr val="69923A"/>
      </a:hlink>
      <a:folHlink>
        <a:srgbClr val="69923A"/>
      </a:folHlink>
    </a:clrScheme>
    <a:fontScheme name="Standard Content Slid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AU" sz="28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AU" sz="28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tandard Content Slid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Content Slid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Content Slid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Content Slid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Content Slid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Content Slid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 Content Slid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 Content Slid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 Content Slid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 Content Slid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 Content Slid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 Content Slid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 Content Slide 13">
        <a:dk1>
          <a:srgbClr val="292929"/>
        </a:dk1>
        <a:lt1>
          <a:srgbClr val="FFFFFF"/>
        </a:lt1>
        <a:dk2>
          <a:srgbClr val="FFFFFF"/>
        </a:dk2>
        <a:lt2>
          <a:srgbClr val="FFFFFF"/>
        </a:lt2>
        <a:accent1>
          <a:srgbClr val="007F7B"/>
        </a:accent1>
        <a:accent2>
          <a:srgbClr val="969696"/>
        </a:accent2>
        <a:accent3>
          <a:srgbClr val="FFFFFF"/>
        </a:accent3>
        <a:accent4>
          <a:srgbClr val="212121"/>
        </a:accent4>
        <a:accent5>
          <a:srgbClr val="AAC0BF"/>
        </a:accent5>
        <a:accent6>
          <a:srgbClr val="878787"/>
        </a:accent6>
        <a:hlink>
          <a:srgbClr val="007F7B"/>
        </a:hlink>
        <a:folHlink>
          <a:srgbClr val="1C9D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Standard Content Slide">
  <a:themeElements>
    <a:clrScheme name="Custom 2">
      <a:dk1>
        <a:srgbClr val="37424A"/>
      </a:dk1>
      <a:lt1>
        <a:srgbClr val="FFFFFF"/>
      </a:lt1>
      <a:dk2>
        <a:srgbClr val="FFFFFF"/>
      </a:dk2>
      <a:lt2>
        <a:srgbClr val="FFFFFF"/>
      </a:lt2>
      <a:accent1>
        <a:srgbClr val="69923A"/>
      </a:accent1>
      <a:accent2>
        <a:srgbClr val="969696"/>
      </a:accent2>
      <a:accent3>
        <a:srgbClr val="FFFFFF"/>
      </a:accent3>
      <a:accent4>
        <a:srgbClr val="212121"/>
      </a:accent4>
      <a:accent5>
        <a:srgbClr val="93B1CC"/>
      </a:accent5>
      <a:accent6>
        <a:srgbClr val="878787"/>
      </a:accent6>
      <a:hlink>
        <a:srgbClr val="69923A"/>
      </a:hlink>
      <a:folHlink>
        <a:srgbClr val="69923A"/>
      </a:folHlink>
    </a:clrScheme>
    <a:fontScheme name="Standard Content Slid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AU" sz="28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AU" sz="28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tandard Content Slid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Content Slid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Content Slid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Content Slid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Content Slid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Content Slid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 Content Slid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 Content Slid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 Content Slid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 Content Slid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 Content Slid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 Content Slid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 Content Slide 13">
        <a:dk1>
          <a:srgbClr val="292929"/>
        </a:dk1>
        <a:lt1>
          <a:srgbClr val="FFFFFF"/>
        </a:lt1>
        <a:dk2>
          <a:srgbClr val="FFFFFF"/>
        </a:dk2>
        <a:lt2>
          <a:srgbClr val="FFFFFF"/>
        </a:lt2>
        <a:accent1>
          <a:srgbClr val="007F7B"/>
        </a:accent1>
        <a:accent2>
          <a:srgbClr val="969696"/>
        </a:accent2>
        <a:accent3>
          <a:srgbClr val="FFFFFF"/>
        </a:accent3>
        <a:accent4>
          <a:srgbClr val="212121"/>
        </a:accent4>
        <a:accent5>
          <a:srgbClr val="AAC0BF"/>
        </a:accent5>
        <a:accent6>
          <a:srgbClr val="878787"/>
        </a:accent6>
        <a:hlink>
          <a:srgbClr val="007F7B"/>
        </a:hlink>
        <a:folHlink>
          <a:srgbClr val="1C9D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ModernPortfolio">
  <a:themeElements>
    <a:clrScheme name="ModernPortfolio">
      <a:dk1>
        <a:srgbClr val="000000"/>
      </a:dk1>
      <a:lt1>
        <a:srgbClr val="FFFFFF"/>
      </a:lt1>
      <a:dk2>
        <a:srgbClr val="5C5C5C"/>
      </a:dk2>
      <a:lt2>
        <a:srgbClr val="CBCBCB"/>
      </a:lt2>
      <a:accent1>
        <a:srgbClr val="557E8A"/>
      </a:accent1>
      <a:accent2>
        <a:srgbClr val="88885A"/>
      </a:accent2>
      <a:accent3>
        <a:srgbClr val="B29E85"/>
      </a:accent3>
      <a:accent4>
        <a:srgbClr val="BB7B52"/>
      </a:accent4>
      <a:accent5>
        <a:srgbClr val="CF7F66"/>
      </a:accent5>
      <a:accent6>
        <a:srgbClr val="62647B"/>
      </a:accent6>
      <a:hlink>
        <a:srgbClr val="0000FF"/>
      </a:hlink>
      <a:folHlink>
        <a:srgbClr val="FF00FF"/>
      </a:folHlink>
    </a:clrScheme>
    <a:fontScheme name="ModernPortfolio">
      <a:majorFont>
        <a:latin typeface="Helvetica Neue"/>
        <a:ea typeface="Helvetica Neue"/>
        <a:cs typeface="Helvetica Neue"/>
      </a:majorFont>
      <a:minorFont>
        <a:latin typeface="Helvetica Neue Light"/>
        <a:ea typeface="Helvetica Neue Light"/>
        <a:cs typeface="Helvetica Neue Light"/>
      </a:minorFont>
    </a:fontScheme>
    <a:fmtScheme name="ModernPortfol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25D6B"/>
        </a:solidFill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rgbClr val="ABABAB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"/>
            <a:ea typeface="Helvetica"/>
            <a:cs typeface="Helvetica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9605</TotalTime>
  <Words>2043</Words>
  <Application>Microsoft Macintosh PowerPoint</Application>
  <PresentationFormat>On-screen Show (4:3)</PresentationFormat>
  <Paragraphs>305</Paragraphs>
  <Slides>28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28</vt:i4>
      </vt:variant>
    </vt:vector>
  </HeadingPairs>
  <TitlesOfParts>
    <vt:vector size="33" baseType="lpstr">
      <vt:lpstr>Office Theme</vt:lpstr>
      <vt:lpstr>Standard Content Slide</vt:lpstr>
      <vt:lpstr>2_Standard Content Slide</vt:lpstr>
      <vt:lpstr>1_Standard Content Slide</vt:lpstr>
      <vt:lpstr>ModernPortfolio</vt:lpstr>
      <vt:lpstr>PowerPoint Presentation</vt:lpstr>
      <vt:lpstr>Research Data Alliance https://rd-alliance.org/ </vt:lpstr>
      <vt:lpstr>Research Data Alliance</vt:lpstr>
      <vt:lpstr>RDA Vision and Mission</vt:lpstr>
      <vt:lpstr>Goal of RDA Infrastructure:  Support Data Sharing and Interoperability Across Cultures, Scales, Technologies</vt:lpstr>
      <vt:lpstr>RDA Community Today</vt:lpstr>
      <vt:lpstr>RDA Community Spans 95+ Countries</vt:lpstr>
      <vt:lpstr>Going forward:  Focus on impact</vt:lpstr>
      <vt:lpstr>How RDA is Organized</vt:lpstr>
      <vt:lpstr>RDA/US:  Collaborate Globally,  Contribute Locally</vt:lpstr>
      <vt:lpstr>RDA Interest Groups</vt:lpstr>
      <vt:lpstr>RDA Working Groups</vt:lpstr>
      <vt:lpstr>Evolving focus for RDA “Deliverables”: CREATE ADOPT USE</vt:lpstr>
      <vt:lpstr>Data Type Registries &amp;  Demonstration Project </vt:lpstr>
      <vt:lpstr>CNRI &amp; RDA DTR WG Problem: Implicit Assumptions in Data</vt:lpstr>
      <vt:lpstr>Goal of the DTR Effort: Explicate and Share Assumptions using Types and Type Registries</vt:lpstr>
      <vt:lpstr>PowerPoint Presentation</vt:lpstr>
      <vt:lpstr>PowerPoint Presentation</vt:lpstr>
      <vt:lpstr>PowerPoint Presentation</vt:lpstr>
      <vt:lpstr>PowerPoint Presentation</vt:lpstr>
      <vt:lpstr>RDA DTR Infrastructure &amp; MGI</vt:lpstr>
      <vt:lpstr>Demonstration Project  Meetings &amp; Timeframe</vt:lpstr>
      <vt:lpstr>CNRI Meeting Use Case for RDA Demo</vt:lpstr>
      <vt:lpstr>User Interface Mockup</vt:lpstr>
      <vt:lpstr>Revised Use Case for RDA Demo</vt:lpstr>
      <vt:lpstr>Revised Use Case for RDA Demo</vt:lpstr>
      <vt:lpstr>Revised Use Case for RDA Demo</vt:lpstr>
      <vt:lpstr>Thanks!  Questions?</vt:lpstr>
    </vt:vector>
  </TitlesOfParts>
  <Company>VPR, RPI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Fran Berman</dc:creator>
  <cp:lastModifiedBy>Laura Bartolo</cp:lastModifiedBy>
  <cp:revision>268</cp:revision>
  <cp:lastPrinted>2015-03-25T16:48:40Z</cp:lastPrinted>
  <dcterms:created xsi:type="dcterms:W3CDTF">2013-10-30T21:04:19Z</dcterms:created>
  <dcterms:modified xsi:type="dcterms:W3CDTF">2015-05-14T11:28:59Z</dcterms:modified>
</cp:coreProperties>
</file>