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3.xml" ContentType="application/vnd.openxmlformats-officedocument.presentationml.tags+xml"/>
  <Override PartName="/ppt/tags/tag4.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5.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ppt/tags/tag13.xml" ContentType="application/vnd.openxmlformats-officedocument.presentationml.tags+xml"/>
  <Override PartName="/docProps/app.xml" ContentType="application/vnd.openxmlformats-officedocument.extended-propertie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9" r:id="rId1"/>
  </p:sldMasterIdLst>
  <p:notesMasterIdLst>
    <p:notesMasterId r:id="rId21"/>
  </p:notesMasterIdLst>
  <p:handoutMasterIdLst>
    <p:handoutMasterId r:id="rId22"/>
  </p:handoutMasterIdLst>
  <p:sldIdLst>
    <p:sldId id="296" r:id="rId2"/>
    <p:sldId id="332" r:id="rId3"/>
    <p:sldId id="363" r:id="rId4"/>
    <p:sldId id="364" r:id="rId5"/>
    <p:sldId id="365" r:id="rId6"/>
    <p:sldId id="366" r:id="rId7"/>
    <p:sldId id="367" r:id="rId8"/>
    <p:sldId id="357" r:id="rId9"/>
    <p:sldId id="349" r:id="rId10"/>
    <p:sldId id="350" r:id="rId11"/>
    <p:sldId id="340" r:id="rId12"/>
    <p:sldId id="338" r:id="rId13"/>
    <p:sldId id="355" r:id="rId14"/>
    <p:sldId id="368" r:id="rId15"/>
    <p:sldId id="372" r:id="rId16"/>
    <p:sldId id="373" r:id="rId17"/>
    <p:sldId id="375" r:id="rId18"/>
    <p:sldId id="376" r:id="rId19"/>
    <p:sldId id="351" r:id="rId20"/>
  </p:sldIdLst>
  <p:sldSz cx="12192000" cy="6858000"/>
  <p:notesSz cx="9236075" cy="7010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C0"/>
    <a:srgbClr val="B8CFFC"/>
    <a:srgbClr val="FAFF35"/>
    <a:srgbClr val="0000FF"/>
    <a:srgbClr val="0066FF"/>
    <a:srgbClr val="858341"/>
    <a:srgbClr val="CCCC99"/>
    <a:srgbClr val="FFF8AD"/>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79" autoAdjust="0"/>
    <p:restoredTop sz="51609" autoAdjust="0"/>
  </p:normalViewPr>
  <p:slideViewPr>
    <p:cSldViewPr snapToGrid="0">
      <p:cViewPr varScale="1">
        <p:scale>
          <a:sx n="63" d="100"/>
          <a:sy n="63" d="100"/>
        </p:scale>
        <p:origin x="2004" y="72"/>
      </p:cViewPr>
      <p:guideLst>
        <p:guide orient="horz" pos="2112"/>
        <p:guide pos="3840"/>
      </p:guideLst>
    </p:cSldViewPr>
  </p:slideViewPr>
  <p:outlineViewPr>
    <p:cViewPr>
      <p:scale>
        <a:sx n="33" d="100"/>
        <a:sy n="33" d="100"/>
      </p:scale>
      <p:origin x="0" y="-5304"/>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99" d="100"/>
          <a:sy n="99" d="100"/>
        </p:scale>
        <p:origin x="3528" y="72"/>
      </p:cViewPr>
      <p:guideLst/>
    </p:cSldViewPr>
  </p:notesViewPr>
  <p:gridSpacing cx="91439" cy="91439"/>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02930" cy="352425"/>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en-US"/>
          </a:p>
        </p:txBody>
      </p:sp>
      <p:sp>
        <p:nvSpPr>
          <p:cNvPr id="3" name="Date Placeholder 2"/>
          <p:cNvSpPr>
            <a:spLocks noGrp="1"/>
          </p:cNvSpPr>
          <p:nvPr>
            <p:ph type="dt" sz="quarter" idx="1"/>
          </p:nvPr>
        </p:nvSpPr>
        <p:spPr>
          <a:xfrm>
            <a:off x="5231569" y="1"/>
            <a:ext cx="4002930" cy="352425"/>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3BE974ED-E69D-4DA0-A626-046090E1A76F}" type="datetimeFigureOut">
              <a:rPr lang="en-US"/>
              <a:pPr>
                <a:defRPr/>
              </a:pPr>
              <a:t>10/26/2023</a:t>
            </a:fld>
            <a:endParaRPr lang="en-US"/>
          </a:p>
        </p:txBody>
      </p:sp>
      <p:sp>
        <p:nvSpPr>
          <p:cNvPr id="4" name="Footer Placeholder 3"/>
          <p:cNvSpPr>
            <a:spLocks noGrp="1"/>
          </p:cNvSpPr>
          <p:nvPr>
            <p:ph type="ftr" sz="quarter" idx="2"/>
          </p:nvPr>
        </p:nvSpPr>
        <p:spPr>
          <a:xfrm>
            <a:off x="1" y="6657976"/>
            <a:ext cx="4002930" cy="352425"/>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en-US"/>
          </a:p>
        </p:txBody>
      </p:sp>
      <p:sp>
        <p:nvSpPr>
          <p:cNvPr id="5" name="Slide Number Placeholder 4"/>
          <p:cNvSpPr>
            <a:spLocks noGrp="1"/>
          </p:cNvSpPr>
          <p:nvPr>
            <p:ph type="sldNum" sz="quarter" idx="3"/>
          </p:nvPr>
        </p:nvSpPr>
        <p:spPr>
          <a:xfrm>
            <a:off x="5231569" y="6657976"/>
            <a:ext cx="4002930" cy="3524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6290BC0-89DE-42EB-8562-D41F1499EC34}" type="slidenum">
              <a:rPr lang="en-US" altLang="en-US"/>
              <a:pPr/>
              <a:t>‹#›</a:t>
            </a:fld>
            <a:endParaRPr lang="en-US" altLang="en-US"/>
          </a:p>
        </p:txBody>
      </p:sp>
    </p:spTree>
    <p:extLst>
      <p:ext uri="{BB962C8B-B14F-4D97-AF65-F5344CB8AC3E}">
        <p14:creationId xmlns:p14="http://schemas.microsoft.com/office/powerpoint/2010/main" val="231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02930" cy="352425"/>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5231569" y="1"/>
            <a:ext cx="4002930" cy="352425"/>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9B55A951-E132-45F6-82BB-425CAE41FB6E}" type="datetimeFigureOut">
              <a:rPr lang="en-US"/>
              <a:pPr>
                <a:defRPr/>
              </a:pPr>
              <a:t>10/26/2023</a:t>
            </a:fld>
            <a:endParaRPr lang="en-US"/>
          </a:p>
        </p:txBody>
      </p:sp>
      <p:sp>
        <p:nvSpPr>
          <p:cNvPr id="4" name="Slide Image Placeholder 3"/>
          <p:cNvSpPr>
            <a:spLocks noGrp="1" noRot="1" noChangeAspect="1"/>
          </p:cNvSpPr>
          <p:nvPr>
            <p:ph type="sldImg" idx="2"/>
          </p:nvPr>
        </p:nvSpPr>
        <p:spPr>
          <a:xfrm>
            <a:off x="2516188" y="876300"/>
            <a:ext cx="4203700" cy="23653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24239" y="3373438"/>
            <a:ext cx="7387598" cy="276066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6657976"/>
            <a:ext cx="4002930" cy="352425"/>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5231569" y="6657976"/>
            <a:ext cx="4002930" cy="3524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38D6A25-EF72-4010-BE44-5401C5FF23EE}" type="slidenum">
              <a:rPr lang="en-US" altLang="en-US"/>
              <a:pPr/>
              <a:t>‹#›</a:t>
            </a:fld>
            <a:endParaRPr lang="en-US" altLang="en-US"/>
          </a:p>
        </p:txBody>
      </p:sp>
    </p:spTree>
    <p:extLst>
      <p:ext uri="{BB962C8B-B14F-4D97-AF65-F5344CB8AC3E}">
        <p14:creationId xmlns:p14="http://schemas.microsoft.com/office/powerpoint/2010/main" val="42078014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mn-lt"/>
                <a:ea typeface="+mn-ea"/>
                <a:cs typeface="+mn-cs"/>
              </a:rPr>
              <a:t>This presentation provides an introduction to some of the features and terminology used in quality management systems for the analytical laboratory.  Each of the topics discussed shares the common features of a</a:t>
            </a:r>
            <a:r>
              <a:rPr lang="en-US" i="0" dirty="0"/>
              <a:t>chieving, maintaining, and improving measurement accuracy in chemical measurements.  This presentation is not intended to be comprehensive, but it may serve as a primer for further study.   Additional related information is provided in a separate tutorial on method validation.  </a:t>
            </a:r>
            <a:r>
              <a:rPr lang="en-US" b="0" i="0" normalizeH="0" baseline="0" dirty="0">
                <a:solidFill>
                  <a:srgbClr val="FF0000"/>
                </a:solidFill>
                <a:latin typeface="Century Schoolbook" panose="02040604050505020304" pitchFamily="18" charset="0"/>
              </a:rPr>
              <a:t>Finally, </a:t>
            </a:r>
            <a:r>
              <a:rPr kumimoji="0" lang="en-US" b="0" i="0" u="none" strike="noStrike" kern="1200" cap="none" spc="0" normalizeH="0" baseline="0" noProof="0" dirty="0">
                <a:ln>
                  <a:noFill/>
                </a:ln>
                <a:solidFill>
                  <a:srgbClr val="FF0000"/>
                </a:solidFill>
                <a:effectLst/>
                <a:uLnTx/>
                <a:uFillTx/>
                <a:latin typeface="Century Schoolbook" panose="02040604050505020304" pitchFamily="18" charset="0"/>
                <a:ea typeface="+mn-ea"/>
                <a:cs typeface="+mn-cs"/>
              </a:rPr>
              <a:t>t</a:t>
            </a:r>
            <a:r>
              <a:rPr lang="en-US" b="0" i="0" normalizeH="0" baseline="0" dirty="0">
                <a:solidFill>
                  <a:srgbClr val="FF0000"/>
                </a:solidFill>
                <a:latin typeface="Century Schoolbook" panose="02040604050505020304" pitchFamily="18" charset="0"/>
              </a:rPr>
              <a:t>his presentation reflects the views of the author and should not be construed as representing NIST’s views or policies. </a:t>
            </a:r>
            <a:endParaRPr kumimoji="0" lang="en-US" b="0" i="0" u="none" strike="noStrike" kern="1200" cap="none" spc="0" normalizeH="0" baseline="0" noProof="0" dirty="0">
              <a:ln>
                <a:noFill/>
              </a:ln>
              <a:solidFill>
                <a:srgbClr val="FF0000"/>
              </a:solidFill>
              <a:effectLst/>
              <a:uLnTx/>
              <a:uFillTx/>
              <a:latin typeface="Century Schoolbook" panose="020406040505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8D6A25-EF72-4010-BE44-5401C5FF23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2918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GLP and cGMP, Good Clinical Practice is not represented by a single statute in the Code of Federal Regulations.  The FDA does enforce a series of individual regulations that combined can be considered to constitute Good Clinical Practice.  These statutes cover aspects of Good Laboratory Practice, but also include topics more directly associated with clinical chemistry.  A few of these topics can be summarized:  Informed Consent, Institutional Review Boards, Financial Disclosure by Clinical Investigators, </a:t>
            </a:r>
            <a:r>
              <a:rPr lang="en-US" i="1" dirty="0"/>
              <a:t>Investigational</a:t>
            </a:r>
            <a:r>
              <a:rPr lang="en-US" dirty="0"/>
              <a:t> New Drug Applications, Applications for New Drugs, Bioavailability and Bioequivalence, Medical Devices, and Privacy.</a:t>
            </a:r>
          </a:p>
          <a:p>
            <a:endParaRPr lang="en-US" dirty="0"/>
          </a:p>
          <a:p>
            <a:pPr marL="228600" indent="-228600">
              <a:buAutoNum type="arabicParenR"/>
            </a:pPr>
            <a:r>
              <a:rPr lang="en-US" dirty="0"/>
              <a:t>A unified Guide for Good Clinical Practice E6(R1) has been produced by the International Conference on Harmonization.  This highly detailed standard was produced for use in the EU, Japan, and USA to facilitate mutual acceptance of clinical data in these jurisdictions.</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10</a:t>
            </a:fld>
            <a:endParaRPr lang="en-US" altLang="en-US"/>
          </a:p>
        </p:txBody>
      </p:sp>
    </p:spTree>
    <p:extLst>
      <p:ext uri="{BB962C8B-B14F-4D97-AF65-F5344CB8AC3E}">
        <p14:creationId xmlns:p14="http://schemas.microsoft.com/office/powerpoint/2010/main" val="4293853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sz="1200" b="0" i="0" kern="1200" dirty="0">
                <a:solidFill>
                  <a:schemeClr val="tx1"/>
                </a:solidFill>
                <a:effectLst/>
                <a:latin typeface="+mn-lt"/>
                <a:ea typeface="+mn-ea"/>
                <a:cs typeface="+mn-cs"/>
              </a:rPr>
              <a:t>Laboratory Developed Tests, are in vitro clinical tests manufactured and used within a single laboratory.  These tests are treated differently than other clinical tests that are for general use and that are subject to full oversight by the Food and Drug Administration.</a:t>
            </a:r>
          </a:p>
          <a:p>
            <a:pPr marL="228600" indent="-228600">
              <a:buAutoNum type="arabicParenR"/>
            </a:pPr>
            <a:endParaRPr lang="en-US" sz="1200" b="0" i="0" kern="1200" dirty="0">
              <a:solidFill>
                <a:schemeClr val="tx1"/>
              </a:solidFill>
              <a:effectLst/>
              <a:latin typeface="+mn-lt"/>
              <a:ea typeface="+mn-ea"/>
              <a:cs typeface="+mn-cs"/>
            </a:endParaRPr>
          </a:p>
          <a:p>
            <a:pPr marL="228600" indent="-228600">
              <a:buAutoNum type="arabicParenR"/>
            </a:pPr>
            <a:r>
              <a:rPr lang="en-US" sz="1200" b="0" i="0" kern="1200" dirty="0">
                <a:solidFill>
                  <a:schemeClr val="tx1"/>
                </a:solidFill>
                <a:effectLst/>
                <a:latin typeface="+mn-lt"/>
                <a:ea typeface="+mn-ea"/>
                <a:cs typeface="+mn-cs"/>
              </a:rPr>
              <a:t>Laboratory developed tests are regulated by both the FDA under the authority of the Federal Food, Drug, and Cosmetic Act and by Health and Human Services under the Clinical Laboratory Improvement Amendments.  </a:t>
            </a:r>
          </a:p>
          <a:p>
            <a:pPr marL="228600" indent="-228600">
              <a:buAutoNum type="arabicParenR"/>
            </a:pPr>
            <a:endParaRPr lang="en-US" sz="1200" b="0" i="0" kern="1200" dirty="0">
              <a:solidFill>
                <a:schemeClr val="tx1"/>
              </a:solidFill>
              <a:effectLst/>
              <a:latin typeface="+mn-lt"/>
              <a:ea typeface="+mn-ea"/>
              <a:cs typeface="+mn-cs"/>
            </a:endParaRPr>
          </a:p>
          <a:p>
            <a:pPr marL="228600" indent="-228600">
              <a:buAutoNum type="arabicParenR"/>
            </a:pPr>
            <a:r>
              <a:rPr lang="en-US" sz="1200" b="0" i="0" kern="1200" dirty="0">
                <a:solidFill>
                  <a:schemeClr val="tx1"/>
                </a:solidFill>
                <a:effectLst/>
                <a:latin typeface="+mn-lt"/>
                <a:ea typeface="+mn-ea"/>
                <a:cs typeface="+mn-cs"/>
              </a:rPr>
              <a:t>The FDA considers laboratory developed tests as medical devices, and can require both method validation and clinical validation of the test.</a:t>
            </a:r>
          </a:p>
          <a:p>
            <a:pPr marL="228600" indent="-228600">
              <a:buAutoNum type="arabicParenR"/>
            </a:pPr>
            <a:endParaRPr lang="en-US" sz="1200" b="0" i="0" kern="1200" dirty="0">
              <a:solidFill>
                <a:schemeClr val="tx1"/>
              </a:solidFill>
              <a:effectLst/>
              <a:latin typeface="+mn-lt"/>
              <a:ea typeface="+mn-ea"/>
              <a:cs typeface="+mn-cs"/>
            </a:endParaRPr>
          </a:p>
          <a:p>
            <a:pPr marL="228600" indent="-228600">
              <a:buAutoNum type="arabicParenR"/>
            </a:pPr>
            <a:r>
              <a:rPr lang="en-US" sz="1200" b="0" i="0" kern="1200" dirty="0">
                <a:solidFill>
                  <a:schemeClr val="tx1"/>
                </a:solidFill>
                <a:effectLst/>
                <a:latin typeface="+mn-lt"/>
                <a:ea typeface="+mn-ea"/>
                <a:cs typeface="+mn-cs"/>
              </a:rPr>
              <a:t>Under the Clinical Laboratory Improvement Amendments, </a:t>
            </a:r>
            <a:r>
              <a:rPr lang="en-US" dirty="0"/>
              <a:t>The Centers for Medicare &amp; Medicaid Services, </a:t>
            </a:r>
            <a:r>
              <a:rPr lang="en-US" sz="1200" b="0" i="0" kern="1200" dirty="0">
                <a:solidFill>
                  <a:schemeClr val="tx1"/>
                </a:solidFill>
                <a:effectLst/>
                <a:latin typeface="+mn-lt"/>
                <a:ea typeface="+mn-ea"/>
                <a:cs typeface="+mn-cs"/>
              </a:rPr>
              <a:t>Health and Human Services requires laboratory performance specifications be established for LDTs through method validation.</a:t>
            </a:r>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11</a:t>
            </a:fld>
            <a:endParaRPr lang="en-US" altLang="en-US"/>
          </a:p>
        </p:txBody>
      </p:sp>
    </p:spTree>
    <p:extLst>
      <p:ext uri="{BB962C8B-B14F-4D97-AF65-F5344CB8AC3E}">
        <p14:creationId xmlns:p14="http://schemas.microsoft.com/office/powerpoint/2010/main" val="3064289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eaLnBrk="0" fontAlgn="base" hangingPunct="0">
              <a:spcBef>
                <a:spcPct val="30000"/>
              </a:spcBef>
              <a:spcAft>
                <a:spcPct val="0"/>
              </a:spcAft>
              <a:buNone/>
            </a:pPr>
            <a:r>
              <a:rPr lang="en-US" sz="1200" kern="1200" dirty="0">
                <a:solidFill>
                  <a:schemeClr val="tx1"/>
                </a:solidFill>
                <a:latin typeface="+mn-lt"/>
                <a:ea typeface="+mn-ea"/>
                <a:cs typeface="+mn-cs"/>
              </a:rPr>
              <a:t>Laboratory proficiency testing is a quality assessment process by which participant laboratories test unknown samples for comparison with the results of a reference laboratory.  The goal of proficiency testing is to evaluate laboratory performance, usually in a regulatory environment.</a:t>
            </a:r>
          </a:p>
          <a:p>
            <a:pPr marL="0" indent="0" algn="l" rtl="0" eaLnBrk="0" fontAlgn="base" hangingPunct="0">
              <a:spcBef>
                <a:spcPct val="30000"/>
              </a:spcBef>
              <a:spcAft>
                <a:spcPct val="0"/>
              </a:spcAft>
              <a:buNone/>
            </a:pPr>
            <a:endParaRPr lang="en-US" sz="1200" kern="1200" dirty="0">
              <a:solidFill>
                <a:schemeClr val="tx1"/>
              </a:solidFill>
              <a:latin typeface="+mn-lt"/>
              <a:ea typeface="+mn-ea"/>
              <a:cs typeface="+mn-cs"/>
            </a:endParaRPr>
          </a:p>
          <a:p>
            <a:pPr marL="228600" indent="-228600" algn="l" rtl="0" eaLnBrk="0" fontAlgn="base" hangingPunct="0">
              <a:spcBef>
                <a:spcPct val="30000"/>
              </a:spcBef>
              <a:spcAft>
                <a:spcPct val="0"/>
              </a:spcAft>
              <a:buAutoNum type="arabicParenR"/>
            </a:pPr>
            <a:r>
              <a:rPr lang="en-US" sz="1200" kern="1200" dirty="0">
                <a:solidFill>
                  <a:schemeClr val="tx1"/>
                </a:solidFill>
                <a:latin typeface="+mn-lt"/>
                <a:ea typeface="+mn-ea"/>
                <a:cs typeface="+mn-cs"/>
              </a:rPr>
              <a:t>Proficiency Testing is frequently a requirement in laboratory certification and accreditation programs.   When participation is voluntary, the program is sometimes termed a proficiency survey or interlaboratory study, and it is essentially equivalent to participation in a quality assurance program.  The primary distinction is the consequences of performance.  When performance metrics are not achieved in a regulatory PT exercise, negative consequences may result for the participating laboratory.  With quality assurance programs, participating laboratories can self assess the adequacy of their performance, and if necessary, work to improve technical competence. </a:t>
            </a:r>
          </a:p>
          <a:p>
            <a:pPr marL="228600" indent="-228600" algn="l" rtl="0" eaLnBrk="0" fontAlgn="base" hangingPunct="0">
              <a:spcBef>
                <a:spcPct val="30000"/>
              </a:spcBef>
              <a:spcAft>
                <a:spcPct val="0"/>
              </a:spcAft>
              <a:buAutoNum type="arabicParenR"/>
            </a:pPr>
            <a:endParaRPr lang="en-US" sz="1200" kern="1200" dirty="0">
              <a:solidFill>
                <a:schemeClr val="tx1"/>
              </a:solidFill>
              <a:latin typeface="+mn-lt"/>
              <a:ea typeface="+mn-ea"/>
              <a:cs typeface="+mn-cs"/>
            </a:endParaRPr>
          </a:p>
          <a:p>
            <a:pPr marL="228600" indent="-228600" algn="l" rtl="0" eaLnBrk="0" fontAlgn="base" hangingPunct="0">
              <a:spcBef>
                <a:spcPct val="30000"/>
              </a:spcBef>
              <a:spcAft>
                <a:spcPct val="0"/>
              </a:spcAft>
              <a:buAutoNum type="arabicParenR"/>
            </a:pPr>
            <a:r>
              <a:rPr lang="en-US" sz="1200" kern="1200" dirty="0">
                <a:solidFill>
                  <a:schemeClr val="tx1"/>
                </a:solidFill>
                <a:latin typeface="+mn-lt"/>
                <a:ea typeface="+mn-ea"/>
                <a:cs typeface="+mn-cs"/>
              </a:rPr>
              <a:t>Usually, the regulatory authorities do not directly administer PT programs.  Instead, PT is administered by independent providers, which are </a:t>
            </a:r>
            <a:r>
              <a:rPr lang="en-US" sz="1200" i="0" kern="1200" dirty="0">
                <a:solidFill>
                  <a:schemeClr val="tx1"/>
                </a:solidFill>
                <a:latin typeface="+mn-lt"/>
                <a:ea typeface="+mn-ea"/>
                <a:cs typeface="+mn-cs"/>
              </a:rPr>
              <a:t>accepted</a:t>
            </a:r>
            <a:r>
              <a:rPr lang="en-US" sz="1200" kern="1200" dirty="0">
                <a:solidFill>
                  <a:schemeClr val="tx1"/>
                </a:solidFill>
                <a:latin typeface="+mn-lt"/>
                <a:ea typeface="+mn-ea"/>
                <a:cs typeface="+mn-cs"/>
              </a:rPr>
              <a:t> by the regulatory authorities.  Importantly, the regulatory authority sets the performance requirements for participants in the PT exercises.</a:t>
            </a:r>
          </a:p>
          <a:p>
            <a:pPr marL="0" indent="0" algn="l" rtl="0" eaLnBrk="0" fontAlgn="base" hangingPunct="0">
              <a:spcBef>
                <a:spcPct val="30000"/>
              </a:spcBef>
              <a:spcAft>
                <a:spcPct val="0"/>
              </a:spcAft>
              <a:buNone/>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12</a:t>
            </a:fld>
            <a:endParaRPr lang="en-US" altLang="en-US"/>
          </a:p>
        </p:txBody>
      </p:sp>
    </p:spTree>
    <p:extLst>
      <p:ext uri="{BB962C8B-B14F-4D97-AF65-F5344CB8AC3E}">
        <p14:creationId xmlns:p14="http://schemas.microsoft.com/office/powerpoint/2010/main" val="1358615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 Assurance Programs share many of the features of proficiency testing programs, except that participation is voluntary.  In some cases, funding agencies may require participation in QA programs as a condition of funding, and participants may use their participation in a QA program as evidence of their proficiency to a regulatory agency. Because QA programs are nonregulatory, the organizers can tailor the program to the needs of the participants.  For example, samples to be distributed should be relevant to the types of samples processed by participating laboratories, and they should represent similar analytical challenges to those encountered by the laboratories.</a:t>
            </a:r>
          </a:p>
          <a:p>
            <a:endParaRPr lang="en-US" dirty="0"/>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r>
              <a:rPr lang="en-US" dirty="0"/>
              <a:t>As with PT programs, samples are distributed to participants periodically for characterization; each individual study is referred to as an exercise.  Exercise performance is based on comparisons with the </a:t>
            </a:r>
            <a:r>
              <a:rPr lang="en-US" b="0" dirty="0"/>
              <a:t>exercise assigned values.</a:t>
            </a:r>
            <a:r>
              <a:rPr lang="en-US" dirty="0"/>
              <a:t>  The exercise assigned value can be a consensus of the results submitted by the participants, or it can be based on reference values assigned to the samples.  In the latter case, the samples distributed can be reference materials or samples that have values assigned by a reference laboratory.  After analyses are performed by the participants, results are submitted to the organizer, and results are reported with summary statistics for the exercise and with individual results for each participant.</a:t>
            </a: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Z-scores and P-scores can be calculated to represent trueness and precision metrics of the participant’s data.  These indices assess the difference between the results of the laboratory and the exercise assigned values and can be used to compare performance on different analytes and on different materials. </a:t>
            </a: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endParaRPr lang="en-US" dirty="0"/>
          </a:p>
          <a:p>
            <a:pPr marL="228600" marR="0" lvl="0" indent="-228600" algn="l" defTabSz="914400" rtl="0" eaLnBrk="0" fontAlgn="base" latinLnBrk="0" hangingPunct="0">
              <a:lnSpc>
                <a:spcPct val="100000"/>
              </a:lnSpc>
              <a:spcBef>
                <a:spcPct val="30000"/>
              </a:spcBef>
              <a:spcAft>
                <a:spcPct val="0"/>
              </a:spcAft>
              <a:buClrTx/>
              <a:buSzTx/>
              <a:buFont typeface="+mj-lt"/>
              <a:buAutoNum type="arabicParenR" startAt="2"/>
              <a:tabLst/>
              <a:defRPr/>
            </a:pPr>
            <a:r>
              <a:rPr lang="en-US" dirty="0"/>
              <a:t>An example of a QA report with summary statistics is shown in the figure.  In this example, the results of each laboratory are presented as a mean and standard deviation with box plots.  The central green band represents a 95% confidence interval about the mean; lines are drawn at 1, 2 and 3 standard deviations to represent Z-score intervals of 1, 2, and 3.  In this plot, the laboratories are ordered as a function of their means, from low to high.  </a:t>
            </a:r>
          </a:p>
          <a:p>
            <a:endParaRPr lang="en-US" dirty="0"/>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13</a:t>
            </a:fld>
            <a:endParaRPr lang="en-US" altLang="en-US"/>
          </a:p>
        </p:txBody>
      </p:sp>
    </p:spTree>
    <p:extLst>
      <p:ext uri="{BB962C8B-B14F-4D97-AF65-F5344CB8AC3E}">
        <p14:creationId xmlns:p14="http://schemas.microsoft.com/office/powerpoint/2010/main" val="1827115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Conformity assessment is the methodology used to evaluate compliance with voluntary consensus standards or technical regulations.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Independent entities that assess such compliance are called a Conformity Assessment Bodies (CAB).     Assessments are based on the requirements specified by the standard or regulation, but they typically include review of the organization’s quality system, site inspections (for laboratories or manufacturing facilities), assessment of personnel qualifications, and performance testing.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Two types on conformity can be distinguished:  voluntary and regulatory.   Conformity with voluntary consensus standards such as ISO 9001 are frequently business decisions that are made to increase productivity, and increase competitivity into markets that may demand certification to specific documentary standards.  In contrast, compliance with regulations is a requirement for activities covered by the regulations.  An example is compliance with the Clinical Laboratory Improvement Amendments that is required by laboratories that provide testing of human samples.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8D6A25-EF72-4010-BE44-5401C5FF23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9925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eaLnBrk="0" fontAlgn="base" hangingPunct="0">
              <a:spcBef>
                <a:spcPct val="30000"/>
              </a:spcBef>
              <a:spcAft>
                <a:spcPct val="0"/>
              </a:spcAft>
              <a:buNone/>
            </a:pPr>
            <a:r>
              <a:rPr lang="en-US" sz="1200" kern="1200" dirty="0">
                <a:solidFill>
                  <a:schemeClr val="tx1"/>
                </a:solidFill>
                <a:latin typeface="+mn-lt"/>
                <a:ea typeface="+mn-ea"/>
                <a:cs typeface="+mn-cs"/>
              </a:rPr>
              <a:t>Accreditation and certification are related but distinct aspects of laboratory quality performance.  </a:t>
            </a:r>
          </a:p>
          <a:p>
            <a:pPr marL="0" indent="0" algn="l" rtl="0" eaLnBrk="0" fontAlgn="base" hangingPunct="0">
              <a:spcBef>
                <a:spcPct val="30000"/>
              </a:spcBef>
              <a:spcAft>
                <a:spcPct val="0"/>
              </a:spcAft>
              <a:buNone/>
            </a:pPr>
            <a:endParaRPr lang="en-US" sz="1200" kern="1200" dirty="0">
              <a:solidFill>
                <a:schemeClr val="tx1"/>
              </a:solidFill>
              <a:latin typeface="+mn-lt"/>
              <a:ea typeface="+mn-ea"/>
              <a:cs typeface="+mn-cs"/>
            </a:endParaRPr>
          </a:p>
          <a:p>
            <a:pPr marL="228600" indent="-228600" algn="l" rtl="0" eaLnBrk="0" fontAlgn="base" hangingPunct="0">
              <a:spcBef>
                <a:spcPct val="30000"/>
              </a:spcBef>
              <a:spcAft>
                <a:spcPct val="0"/>
              </a:spcAft>
              <a:buAutoNum type="arabicParenR"/>
            </a:pPr>
            <a:r>
              <a:rPr lang="en-US" sz="1200" kern="1200" dirty="0">
                <a:solidFill>
                  <a:schemeClr val="tx1"/>
                </a:solidFill>
                <a:latin typeface="+mn-lt"/>
                <a:ea typeface="+mn-ea"/>
                <a:cs typeface="+mn-cs"/>
              </a:rPr>
              <a:t>Laboratory accreditation is a process for assessing the technical competence of a laboratory to perform specific types of testing and analyses.  Technical competence is demonstrated through proficiency testing, adherence to a quality management system, and test method validation and verification.   </a:t>
            </a:r>
          </a:p>
          <a:p>
            <a:pPr marL="228600" indent="-228600" algn="l" rtl="0" eaLnBrk="0" fontAlgn="base" hangingPunct="0">
              <a:spcBef>
                <a:spcPct val="30000"/>
              </a:spcBef>
              <a:spcAft>
                <a:spcPct val="0"/>
              </a:spcAft>
              <a:buAutoNum type="arabicParenR"/>
            </a:pPr>
            <a:endParaRPr lang="en-US" sz="1200" kern="1200" dirty="0">
              <a:solidFill>
                <a:schemeClr val="tx1"/>
              </a:solidFill>
              <a:latin typeface="+mn-lt"/>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r>
              <a:rPr lang="en-US" sz="1200" kern="1200" dirty="0">
                <a:solidFill>
                  <a:schemeClr val="tx1"/>
                </a:solidFill>
                <a:latin typeface="+mn-lt"/>
                <a:ea typeface="+mn-ea"/>
                <a:cs typeface="+mn-cs"/>
              </a:rPr>
              <a:t>Certification provides an assurance that a service or product conforms to </a:t>
            </a:r>
            <a:r>
              <a:rPr lang="en-US" sz="1200" b="0" i="0" kern="1200" dirty="0">
                <a:solidFill>
                  <a:schemeClr val="tx1"/>
                </a:solidFill>
                <a:effectLst/>
                <a:latin typeface="+mn-lt"/>
                <a:ea typeface="+mn-ea"/>
                <a:cs typeface="+mn-cs"/>
              </a:rPr>
              <a:t>specified requirements; certification is also referred to as conformity assessment.  Certification always references the standards or regulations that are enforced by the organization.  As an example of laboratory certification, after assessment by an appropriate authoritative body, the activities of an organization may be certified as compliant to a standard, such as ISO 17025.  The organization may then claim they are ISO 17025 certified.  It should be noted that ISO is not a certifying body, and it is not appropriate or meaningful to state that an organization is “ISO Certified”.</a:t>
            </a:r>
          </a:p>
          <a:p>
            <a:pPr marL="228600" indent="-228600" algn="l" rtl="0" eaLnBrk="0" fontAlgn="base" hangingPunct="0">
              <a:spcBef>
                <a:spcPct val="30000"/>
              </a:spcBef>
              <a:spcAft>
                <a:spcPct val="0"/>
              </a:spcAft>
              <a:buAutoNum type="arabicParenR"/>
            </a:pPr>
            <a:endParaRPr lang="en-US" sz="1200" b="0" i="0" kern="1200" dirty="0">
              <a:solidFill>
                <a:schemeClr val="tx1"/>
              </a:solidFill>
              <a:effectLst/>
              <a:latin typeface="+mn-lt"/>
              <a:ea typeface="+mn-ea"/>
              <a:cs typeface="+mn-cs"/>
            </a:endParaRPr>
          </a:p>
          <a:p>
            <a:pPr marL="228600" indent="-228600" algn="l" rtl="0" eaLnBrk="0" fontAlgn="base" hangingPunct="0">
              <a:spcBef>
                <a:spcPct val="30000"/>
              </a:spcBef>
              <a:spcAft>
                <a:spcPct val="0"/>
              </a:spcAft>
              <a:buAutoNum type="arabicParenR"/>
            </a:pPr>
            <a:r>
              <a:rPr lang="en-US" sz="1200" b="0" i="0" kern="1200" dirty="0">
                <a:solidFill>
                  <a:schemeClr val="tx1"/>
                </a:solidFill>
                <a:effectLst/>
                <a:latin typeface="+mn-lt"/>
                <a:ea typeface="+mn-ea"/>
                <a:cs typeface="+mn-cs"/>
              </a:rPr>
              <a:t>Both accreditation and certification involve an independent assessment of performance by a reputable authority.  Accreditation is typically required by regulatory authorities as a condition of licensing.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8D6A25-EF72-4010-BE44-5401C5FF23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6759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Organizations that provide laboratory accreditation offer specific Laboratory Accreditation Programs, depending on regulatory and commercial needs.  Stature and legal status are factors that enter into the selection of an accreditation provider, and this choice can be a business decision as well as a legal requirement.  Accreditation is a different approach to quality than the direct enforcement pathways of Good Laboratory Practice and Current Good Manufacturing Practice, but the goals are similar – namely, to promote accurate measurement results.  </a:t>
            </a:r>
          </a:p>
          <a:p>
            <a:endParaRPr lang="en-US" dirty="0"/>
          </a:p>
          <a:p>
            <a:r>
              <a:rPr lang="en-US" dirty="0"/>
              <a:t>A few examples of Laboratory Accreditation Programs can be provided.</a:t>
            </a:r>
          </a:p>
          <a:p>
            <a:endParaRPr lang="en-US" dirty="0"/>
          </a:p>
          <a:p>
            <a:pPr marL="228600" indent="-228600">
              <a:buAutoNum type="arabicParenR"/>
            </a:pPr>
            <a:r>
              <a:rPr lang="en-US" dirty="0"/>
              <a:t>The American Association for Laboratory Accreditation (referred to now as A2LA) is a third party nonprofit accreditation body that assesses the competence of organizations to carry out specific tasks.  The accreditation programs are based on a variety of international standards that depend on the tasks to be accredited.  For example, accreditation for reference material producers might be based on conformity with ISO 17034, whereas accreditation of a conformity assessment body might be based on conformity with ISO 17020 Inspection Bodies.  Other standards are provided in the list of types of accreditation.</a:t>
            </a:r>
          </a:p>
          <a:p>
            <a:pPr marL="228600" indent="-228600">
              <a:buAutoNum type="arabicParenR"/>
            </a:pPr>
            <a:endParaRPr lang="en-US" dirty="0"/>
          </a:p>
          <a:p>
            <a:pPr marL="228600" indent="-228600">
              <a:buAutoNum type="arabicParenR"/>
            </a:pPr>
            <a:r>
              <a:rPr lang="en-US" dirty="0"/>
              <a:t>NIST administers the National Voluntary Laboratory Accreditation Program (NVLAP) and provides specific LAPs based on public requests and needs.  Accreditation is based on an </a:t>
            </a:r>
            <a:r>
              <a:rPr lang="en-US" sz="1200" b="0" i="0" kern="1200" dirty="0">
                <a:solidFill>
                  <a:schemeClr val="tx1"/>
                </a:solidFill>
                <a:effectLst/>
                <a:latin typeface="+mn-lt"/>
                <a:ea typeface="+mn-ea"/>
                <a:cs typeface="+mn-cs"/>
              </a:rPr>
              <a:t>evaluation of technical qualifications and competence to carry out specific calibrations or tests.</a:t>
            </a:r>
            <a:r>
              <a:rPr lang="en-US" dirty="0"/>
              <a:t>   The evaluation consists of </a:t>
            </a:r>
            <a:r>
              <a:rPr lang="en-US" sz="1200" b="0" i="0" kern="1200" dirty="0">
                <a:solidFill>
                  <a:schemeClr val="tx1"/>
                </a:solidFill>
                <a:effectLst/>
                <a:latin typeface="+mn-lt"/>
                <a:ea typeface="+mn-ea"/>
                <a:cs typeface="+mn-cs"/>
              </a:rPr>
              <a:t>an on-site assessment of conformity to technical standards, participation in proficiency testing, and technical evaluation. </a:t>
            </a:r>
          </a:p>
          <a:p>
            <a:pPr marL="228600" indent="-228600">
              <a:buAutoNum type="arabicParenR"/>
            </a:pPr>
            <a:endParaRPr lang="en-US" sz="1200" b="0" i="0" kern="1200" dirty="0">
              <a:solidFill>
                <a:schemeClr val="tx1"/>
              </a:solidFill>
              <a:effectLst/>
              <a:latin typeface="+mn-lt"/>
              <a:ea typeface="+mn-ea"/>
              <a:cs typeface="+mn-cs"/>
            </a:endParaRPr>
          </a:p>
          <a:p>
            <a:pPr marL="228600" indent="-228600" algn="l" rtl="0" eaLnBrk="0" fontAlgn="base" hangingPunct="0">
              <a:spcBef>
                <a:spcPct val="30000"/>
              </a:spcBef>
              <a:spcAft>
                <a:spcPct val="0"/>
              </a:spcAft>
              <a:buAutoNum type="arabicParenR"/>
            </a:pPr>
            <a:r>
              <a:rPr lang="en-US" sz="1200" b="0" i="0" kern="1200" dirty="0">
                <a:solidFill>
                  <a:schemeClr val="tx1"/>
                </a:solidFill>
                <a:effectLst/>
                <a:latin typeface="+mn-lt"/>
                <a:ea typeface="+mn-ea"/>
                <a:cs typeface="+mn-cs"/>
              </a:rPr>
              <a:t>Under the authority of the Clinical Laboratory Improvement Amendments, laboratories must be accredited to be licensed to perform and report the results of clinical testing.  Currently, only seven organizations are authorized to carry out CLIA accreditation, shown in this list.  After accreditation by one of these organizations, CMS issues CLIA Certification to license clinical testing operations.</a:t>
            </a:r>
          </a:p>
          <a:p>
            <a:pPr marL="228600" indent="-228600" algn="l" rtl="0" eaLnBrk="0" fontAlgn="base" hangingPunct="0">
              <a:spcBef>
                <a:spcPct val="30000"/>
              </a:spcBef>
              <a:spcAft>
                <a:spcPct val="0"/>
              </a:spcAft>
              <a:buAutoNum type="arabicParenR"/>
            </a:pPr>
            <a:endParaRPr lang="en-US" sz="1200" b="0" i="0" kern="1200" dirty="0">
              <a:solidFill>
                <a:schemeClr val="tx1"/>
              </a:solidFill>
              <a:effectLst/>
              <a:latin typeface="+mn-lt"/>
              <a:ea typeface="+mn-ea"/>
              <a:cs typeface="+mn-cs"/>
            </a:endParaRPr>
          </a:p>
          <a:p>
            <a:pPr marL="228600" indent="-228600" algn="l" rtl="0" eaLnBrk="0" fontAlgn="base" hangingPunct="0">
              <a:spcBef>
                <a:spcPct val="30000"/>
              </a:spcBef>
              <a:spcAft>
                <a:spcPct val="0"/>
              </a:spcAft>
              <a:buAutoNum type="arabicParen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8D6A25-EF72-4010-BE44-5401C5FF23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503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An international framework for accreditation bodies exists with the designation “International Laboratory Accreditation Cooperation (abbreviated as ILAC).  The structure of this organization is markedly similarly to the BIPM, with recognition of  international, regional, and national functional divisions.  As with the BIPM, membership in the cooperation is through a Mutual Recognition Arrangement (ILAC-MRA).</a:t>
            </a:r>
          </a:p>
          <a:p>
            <a:pPr marL="228600" indent="-228600">
              <a:buAutoNum type="arabicParenR"/>
            </a:pPr>
            <a:endParaRPr lang="en-US" dirty="0"/>
          </a:p>
          <a:p>
            <a:pPr marL="228600" indent="-228600">
              <a:buAutoNum type="arabicParenR"/>
            </a:pPr>
            <a:r>
              <a:rPr lang="en-US" dirty="0"/>
              <a:t>Five regional cooperation bodies are recognized in this framework, representing the Americas, Europe, Asia-Pacific, Arab nations, and Africa.</a:t>
            </a:r>
          </a:p>
          <a:p>
            <a:pPr marL="228600" indent="-228600">
              <a:buAutoNum type="arabicParenR"/>
            </a:pPr>
            <a:endParaRPr lang="en-US" dirty="0"/>
          </a:p>
          <a:p>
            <a:pPr marL="228600" indent="-228600">
              <a:buAutoNum type="arabicParenR"/>
            </a:pPr>
            <a:r>
              <a:rPr lang="en-US" dirty="0"/>
              <a:t>Signatories to the (ILAC MRA) represent economies rather than nationalities, and multiple signatories per economy/nation are permitted.  Seven accreditation bodies within the US are signatories of the ILAC-MRA; notably one of these accreditation bodies is the National Voluntary Laboratory Accreditation Program, administered by NIST.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8D6A25-EF72-4010-BE44-5401C5FF23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6756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International Laboratory Accreditation Cooperation, the International Accreditation Forum provides similar functions for conformity assessment, but focuses on accreditation processes for management systems, products, services, and personnel rather than laboratory competence.  The figure in this slide highlights the functions of each organization. </a:t>
            </a:r>
          </a:p>
          <a:p>
            <a:endParaRPr lang="en-US" dirty="0"/>
          </a:p>
          <a:p>
            <a:r>
              <a:rPr lang="en-US" dirty="0"/>
              <a:t>Membership in the International Laboratory Accreditation Cooperation is primarily accreditation bodies.  These bodies provide laboratory </a:t>
            </a:r>
            <a:r>
              <a:rPr lang="en-US" b="0" dirty="0"/>
              <a:t>accreditation</a:t>
            </a:r>
            <a:r>
              <a:rPr lang="en-US" dirty="0"/>
              <a:t> by making a judgement of the competence of the laboratory to  provide specific services.  This assessment is based on the laboratory’s quality system, conformity to standards or regulation, laboratory inspections, and proficiency testing.  </a:t>
            </a:r>
          </a:p>
          <a:p>
            <a:endParaRPr lang="en-US" dirty="0"/>
          </a:p>
          <a:p>
            <a:r>
              <a:rPr lang="en-US" dirty="0"/>
              <a:t>Membership in the International Accreditation Forum is also primarily accreditation bodies; however, here the focus is on the accreditation process itself, and on accreditation of the assessors.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8D6A25-EF72-4010-BE44-5401C5FF23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793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learn more about the National Institute</a:t>
            </a:r>
            <a:r>
              <a:rPr lang="en-US" baseline="0" dirty="0"/>
              <a:t> of Standards and Technology, visit www.nist.gov</a:t>
            </a:r>
            <a:endParaRPr lang="en-US" dirty="0"/>
          </a:p>
        </p:txBody>
      </p:sp>
      <p:sp>
        <p:nvSpPr>
          <p:cNvPr id="4" name="Slide Number Placeholder 3"/>
          <p:cNvSpPr>
            <a:spLocks noGrp="1"/>
          </p:cNvSpPr>
          <p:nvPr>
            <p:ph type="sldNum" sz="quarter" idx="10"/>
          </p:nvPr>
        </p:nvSpPr>
        <p:spPr/>
        <p:txBody>
          <a:bodyPr/>
          <a:lstStyle/>
          <a:p>
            <a:fld id="{338D6A25-EF72-4010-BE44-5401C5FF23EE}" type="slidenum">
              <a:rPr lang="en-US" altLang="en-US" smtClean="0"/>
              <a:pPr/>
              <a:t>19</a:t>
            </a:fld>
            <a:endParaRPr lang="en-US" altLang="en-US"/>
          </a:p>
        </p:txBody>
      </p:sp>
    </p:spTree>
    <p:extLst>
      <p:ext uri="{BB962C8B-B14F-4D97-AF65-F5344CB8AC3E}">
        <p14:creationId xmlns:p14="http://schemas.microsoft.com/office/powerpoint/2010/main" val="3410518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eaLnBrk="0" fontAlgn="base" hangingPunct="0">
              <a:spcBef>
                <a:spcPct val="30000"/>
              </a:spcBef>
              <a:spcAft>
                <a:spcPct val="0"/>
              </a:spcAft>
              <a:buNone/>
            </a:pPr>
            <a:r>
              <a:rPr lang="en-US" sz="1200" i="0" kern="1200" dirty="0">
                <a:solidFill>
                  <a:schemeClr val="tx1"/>
                </a:solidFill>
                <a:latin typeface="+mn-lt"/>
                <a:ea typeface="+mn-ea"/>
                <a:cs typeface="+mn-cs"/>
              </a:rPr>
              <a:t>It may be useful to begin by considering some of the ways that measurements are sanctioned by the international community.  Numerous international, governmental, regulatory, commercial, and voluntary associations have come into being to advance measurement quality.  The scope of these efforts is vast, but a few details can be provided that are germane to chemical measurements. </a:t>
            </a:r>
          </a:p>
          <a:p>
            <a:pPr marL="0" indent="0" algn="l" rtl="0" eaLnBrk="0" fontAlgn="base" hangingPunct="0">
              <a:spcBef>
                <a:spcPct val="30000"/>
              </a:spcBef>
              <a:spcAft>
                <a:spcPct val="0"/>
              </a:spcAft>
              <a:buNone/>
            </a:pPr>
            <a:endParaRPr lang="en-US" sz="1200" i="0" kern="1200" dirty="0">
              <a:solidFill>
                <a:schemeClr val="tx1"/>
              </a:solidFill>
              <a:latin typeface="+mn-lt"/>
              <a:ea typeface="+mn-ea"/>
              <a:cs typeface="+mn-cs"/>
            </a:endParaRPr>
          </a:p>
          <a:p>
            <a:pPr marL="228600" indent="-228600" algn="l" rtl="0" eaLnBrk="0" fontAlgn="base" hangingPunct="0">
              <a:spcBef>
                <a:spcPct val="30000"/>
              </a:spcBef>
              <a:spcAft>
                <a:spcPct val="0"/>
              </a:spcAft>
              <a:buAutoNum type="arabicParenR"/>
            </a:pPr>
            <a:r>
              <a:rPr lang="en-US" sz="1200" i="0" kern="1200" dirty="0">
                <a:solidFill>
                  <a:schemeClr val="tx1"/>
                </a:solidFill>
                <a:latin typeface="+mn-lt"/>
                <a:ea typeface="+mn-ea"/>
                <a:cs typeface="+mn-cs"/>
              </a:rPr>
              <a:t>At the international level, the International Bureau of Weights and Measures (abbreviated BIPM) is an organization that acts through Member States on matters related to measurement science and measurement standards.  The BIPM coordinates the world-wide measurement system, to ensure it provides comparable and internationally accepted measurement results.  The BIPM is organized into several committees that advance specific tasks.  Two committees relevant to the discussion of chemical measurements are the Consultative Committee for Amount of Substance: Metrology in Chemistry and Biology (CCQM), and the Joint Committee for Traceability in Laboratory Medicine (JCTLM).  In addition, the Joint Committee for Guides in Metrology (JCGM) has published two guides pertinent to chemical measurements:  the Guide to the Expression of Uncertainty in Measurement (GUM), and the International Vocabulary of Metrology (referred to as the VIM).  </a:t>
            </a:r>
            <a:r>
              <a:rPr lang="en-US" sz="1200" b="0" i="0" kern="1200" dirty="0">
                <a:solidFill>
                  <a:srgbClr val="0070C0"/>
                </a:solidFill>
                <a:effectLst/>
                <a:latin typeface="+mn-lt"/>
                <a:ea typeface="+mn-ea"/>
                <a:cs typeface="+mn-cs"/>
              </a:rPr>
              <a:t>Several additional documents are under development to supplement the GUM; these documents are available on the JCGM website as they are completed.  The BIPM also provides the “SI Brochure”, a document that details the history and basis for the International System of Units (referred to as the SI).  </a:t>
            </a:r>
          </a:p>
          <a:p>
            <a:pPr marL="228600" indent="-228600" algn="l" rtl="0" eaLnBrk="0" fontAlgn="base" hangingPunct="0">
              <a:spcBef>
                <a:spcPct val="30000"/>
              </a:spcBef>
              <a:spcAft>
                <a:spcPct val="0"/>
              </a:spcAft>
              <a:buAutoNum type="arabicParenR"/>
            </a:pPr>
            <a:endParaRPr lang="en-US" sz="1200" i="0" kern="1200" dirty="0">
              <a:solidFill>
                <a:schemeClr val="tx1"/>
              </a:solidFill>
              <a:latin typeface="+mn-lt"/>
              <a:ea typeface="+mn-ea"/>
              <a:cs typeface="+mn-cs"/>
            </a:endParaRPr>
          </a:p>
          <a:p>
            <a:pPr marL="228600" indent="-228600" algn="l" rtl="0" eaLnBrk="0" fontAlgn="base" hangingPunct="0">
              <a:spcBef>
                <a:spcPct val="30000"/>
              </a:spcBef>
              <a:spcAft>
                <a:spcPct val="0"/>
              </a:spcAft>
              <a:buAutoNum type="arabicParenR"/>
            </a:pPr>
            <a:r>
              <a:rPr lang="en-US" sz="1200" i="0" kern="1200" dirty="0">
                <a:solidFill>
                  <a:schemeClr val="tx1"/>
                </a:solidFill>
                <a:latin typeface="+mn-lt"/>
                <a:ea typeface="+mn-ea"/>
                <a:cs typeface="+mn-cs"/>
              </a:rPr>
              <a:t>At the regional level, associations of member states are recognized by the BIPM to perform activities suited to the needs of the region.  Currently, six RMOs operate within the framework of the BIPM.</a:t>
            </a:r>
          </a:p>
          <a:p>
            <a:pPr marL="228600" indent="-228600" algn="l" rtl="0" eaLnBrk="0" fontAlgn="base" hangingPunct="0">
              <a:spcBef>
                <a:spcPct val="30000"/>
              </a:spcBef>
              <a:spcAft>
                <a:spcPct val="0"/>
              </a:spcAft>
              <a:buAutoNum type="arabicParenR"/>
            </a:pPr>
            <a:endParaRPr lang="en-US" sz="1200" i="0" kern="1200" dirty="0">
              <a:solidFill>
                <a:schemeClr val="tx1"/>
              </a:solidFill>
              <a:latin typeface="+mn-lt"/>
              <a:ea typeface="+mn-ea"/>
              <a:cs typeface="+mn-cs"/>
            </a:endParaRPr>
          </a:p>
          <a:p>
            <a:pPr marL="228600" indent="-228600" algn="l" rtl="0" eaLnBrk="0" fontAlgn="base" hangingPunct="0">
              <a:spcBef>
                <a:spcPct val="30000"/>
              </a:spcBef>
              <a:spcAft>
                <a:spcPct val="0"/>
              </a:spcAft>
              <a:buAutoNum type="arabicParenR"/>
            </a:pPr>
            <a:r>
              <a:rPr lang="en-US" sz="1200" i="0" kern="1200" dirty="0">
                <a:solidFill>
                  <a:schemeClr val="tx1"/>
                </a:solidFill>
                <a:latin typeface="+mn-lt"/>
                <a:ea typeface="+mn-ea"/>
                <a:cs typeface="+mn-cs"/>
              </a:rPr>
              <a:t>Finally, at the national level, National Metrology Institutes (abbreviated NMIs), carry out activities that support the measurement system of the country.  Examples of such activities can include the performance of research in metrology, participation in international measurement key comparisons, and delivery of measurement services through production of reference materials and through calibrations.  Recognition of an NMI’s measurement capabilities by the international community is made by participation in international measurement key comparisons, and inclusion of measurement claims in the </a:t>
            </a:r>
            <a:r>
              <a:rPr lang="en-US" sz="1200" b="0" i="0" kern="1200" dirty="0">
                <a:solidFill>
                  <a:schemeClr val="tx1"/>
                </a:solidFill>
                <a:effectLst/>
                <a:latin typeface="+mn-lt"/>
                <a:ea typeface="+mn-ea"/>
                <a:cs typeface="+mn-cs"/>
              </a:rPr>
              <a:t>calibration and measurement capabilities (CMCs) database maintained by the BIPM. </a:t>
            </a:r>
            <a:endParaRPr lang="en-US" sz="1200" i="0" kern="120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8D6A25-EF72-4010-BE44-5401C5FF23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2015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 quality management system, sometimes referred to as a quality system, is a collection of structured activities for management of quality within an organization.  Quality systems include descriptions of the organizational structure, roles and responsibilities of personnel, processes, procedures, and resources required to implement quality management.   The goal of quality management is to meet or exceed customer and regulatory requirements through the continuous improvement of product quality.</a:t>
            </a:r>
          </a:p>
          <a:p>
            <a:endParaRPr lang="en-US" i="0" dirty="0"/>
          </a:p>
          <a:p>
            <a:pPr marL="228600" indent="-228600">
              <a:buAutoNum type="arabicParenR"/>
            </a:pPr>
            <a:r>
              <a:rPr lang="en-US" i="0" dirty="0"/>
              <a:t>The International Standards Organization has developed perhaps the most widely recognized standard for quality management systems, ISO 9001.  This standard is not itself a quality management system, but it provides requirements for the development of a quality management system.  The focus of ISO 9001 is on the design, development, and delivery of a general product or service.</a:t>
            </a:r>
            <a:r>
              <a:rPr lang="en-US" b="0" i="0" baseline="0" dirty="0"/>
              <a:t>  Numerous other standards have been issued for specific sectors, such as ISO 17025 </a:t>
            </a:r>
            <a:r>
              <a:rPr lang="en-US" sz="1200" b="0" i="0" baseline="0" dirty="0"/>
              <a:t>Testing and Calibration Laboratories.  Additional discussion of documentary standards is provided later in this presentation.  </a:t>
            </a:r>
          </a:p>
          <a:p>
            <a:pPr marL="228600" indent="-228600">
              <a:buAutoNum type="arabicParenR"/>
            </a:pPr>
            <a:endParaRPr lang="en-US" sz="1200" b="0" i="0" dirty="0"/>
          </a:p>
          <a:p>
            <a:pPr marL="228600" indent="-228600">
              <a:buAutoNum type="arabicParenR"/>
            </a:pPr>
            <a:r>
              <a:rPr lang="en-US" i="0" dirty="0"/>
              <a:t>Quality systems are developed individually by an organization to reflect the activities of the organization, their products, and their customers.  Each quality system will differ, but a few broad categories of topics can be listed that are included in most quality manuals:  organizational structure, roles and responsibilities of personnel, training, facilities and equipment, procedures, processes, and record keeping, data management, customer satisfaction, and quality analysis.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8D6A25-EF72-4010-BE44-5401C5FF23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4265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In the context of metrology, the term Standard can refer to a document that describes a way of doing something, or a physical, well characterized artifact used as a reference for measurements.</a:t>
            </a:r>
          </a:p>
          <a:p>
            <a:endParaRPr lang="en-US" i="0" dirty="0"/>
          </a:p>
          <a:p>
            <a:pPr marL="228600" indent="-228600">
              <a:buAutoNum type="arabicParenR"/>
            </a:pPr>
            <a:r>
              <a:rPr lang="en-US" i="0" dirty="0"/>
              <a:t>Documentary standards are usually developed through the consensus of experts, and they typically include technical specifications and precise criteria to delineate a procedure sufficiently to make it reproducible.  Standards can be classified as performance standards or design standards.  Performance standards specify criteria that must be met for compliance, whereas design Standards specify the actual details for compliance.  As an example, a performance standard might require chromatographic separation at baseline resolution, with choice of the column left to the analyst, whereas a Design Standard might specify directly the column to be used.  </a:t>
            </a:r>
          </a:p>
          <a:p>
            <a:pPr marL="228600" indent="-228600">
              <a:buAutoNum type="arabicParenR"/>
            </a:pPr>
            <a:endParaRPr lang="en-US" i="0" dirty="0"/>
          </a:p>
          <a:p>
            <a:pPr marL="228600" indent="-228600">
              <a:buAutoNum type="arabicParenR"/>
            </a:pPr>
            <a:r>
              <a:rPr lang="en-US" i="0" dirty="0"/>
              <a:t>Reference materials are physical artifact standards that are used as references for measurements.  When used correctly, reference materials transfer knowledge through a measurement system to provide measurement traceability.  A hierarchy of traceability defines the fitness of a reference material for a specific application.  Each step in a traceability chain increases the uncertainty of the property value for the reference material.  A few types of reference materials can be defined:</a:t>
            </a:r>
          </a:p>
          <a:p>
            <a:endParaRPr lang="en-US" i="0" dirty="0"/>
          </a:p>
          <a:p>
            <a:r>
              <a:rPr lang="en-US" b="0" i="0" dirty="0"/>
              <a:t>A Primary Reference Standard is defined by the JCTLM as a neat high purity certified standard with the highest metrological order, for use as a calibrator with direct traceability to the SI unit with associated uncertainty.  </a:t>
            </a:r>
          </a:p>
          <a:p>
            <a:endParaRPr lang="en-US" b="0" i="0" dirty="0"/>
          </a:p>
          <a:p>
            <a:r>
              <a:rPr lang="en-US" b="0" i="0" dirty="0"/>
              <a:t>Certified Reference Materials (CRMs for short) are standards of the highest metrological order, and provide direct traceability to amount of substance units of the SI.  Standard Reference Materials are NIST CRMs.  </a:t>
            </a:r>
          </a:p>
          <a:p>
            <a:endParaRPr lang="en-US" b="0" i="0" dirty="0"/>
          </a:p>
          <a:p>
            <a:r>
              <a:rPr lang="en-US" b="0" i="0" dirty="0"/>
              <a:t>Recently NIST has issued the first in a new class of reference materials designated Primary Standard (PS), designed for calibration of nuclear magnetic resonance instrumentation.  This designation appears to be similar to primary reference standards.</a:t>
            </a:r>
          </a:p>
          <a:p>
            <a:endParaRPr lang="en-US" b="0" i="0" dirty="0"/>
          </a:p>
          <a:p>
            <a:r>
              <a:rPr lang="en-US" b="0" i="0" dirty="0"/>
              <a:t>In addition to its generic meaning, the designation “Reference Material (abbreviated RM)” can also refer to a NIST material that does not meet the full requirements for certification as a certified reference material.</a:t>
            </a:r>
          </a:p>
          <a:p>
            <a:endParaRPr lang="en-US" b="0" i="0" dirty="0"/>
          </a:p>
          <a:p>
            <a:r>
              <a:rPr lang="en-US" b="0" i="0" dirty="0"/>
              <a:t>NIST Traceable Reference Materials (NTRMs) </a:t>
            </a:r>
            <a:r>
              <a:rPr lang="en-US" sz="1200" b="0" i="0" kern="1200" dirty="0">
                <a:solidFill>
                  <a:schemeClr val="tx1"/>
                </a:solidFill>
                <a:effectLst/>
                <a:latin typeface="+mn-lt"/>
                <a:ea typeface="+mn-ea"/>
                <a:cs typeface="+mn-cs"/>
              </a:rPr>
              <a:t>are commercially produced reference materials with well-defined traceability linkages to existing NIST standards. This traceability linkage is established in part by NIST analysis of at least 10% of a Gas Mixture NTRM</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batch. </a:t>
            </a:r>
          </a:p>
          <a:p>
            <a:endParaRPr lang="en-US" sz="1200" b="0" i="0" kern="1200" dirty="0">
              <a:solidFill>
                <a:schemeClr val="tx1"/>
              </a:solidFill>
              <a:effectLst/>
              <a:latin typeface="+mn-lt"/>
              <a:ea typeface="+mn-ea"/>
              <a:cs typeface="+mn-cs"/>
            </a:endParaRPr>
          </a:p>
          <a:p>
            <a:endParaRPr lang="en-US" i="0" dirty="0"/>
          </a:p>
          <a:p>
            <a:endParaRPr lang="en-US" i="1" dirty="0"/>
          </a:p>
          <a:p>
            <a:endParaRPr lang="en-US" i="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8D6A25-EF72-4010-BE44-5401C5FF23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048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eaLnBrk="0" fontAlgn="base" hangingPunct="0">
              <a:spcBef>
                <a:spcPct val="30000"/>
              </a:spcBef>
              <a:spcAft>
                <a:spcPct val="0"/>
              </a:spcAft>
              <a:buNone/>
            </a:pPr>
            <a:r>
              <a:rPr lang="en-US" sz="1200" i="0" kern="1200" dirty="0">
                <a:solidFill>
                  <a:schemeClr val="tx1"/>
                </a:solidFill>
                <a:latin typeface="+mn-lt"/>
                <a:ea typeface="+mn-ea"/>
                <a:cs typeface="+mn-cs"/>
              </a:rPr>
              <a:t>Numerous voluntary consensus standards organizations fill the needs of clinical, pharmaceutical, and manufacturing sectors.  These standards are typically available through commercial channels.  A partial list of such organizations can be provided:</a:t>
            </a:r>
          </a:p>
          <a:p>
            <a:pPr marL="228600" indent="-228600" algn="l" rtl="0" eaLnBrk="0" fontAlgn="base" hangingPunct="0">
              <a:spcBef>
                <a:spcPct val="30000"/>
              </a:spcBef>
              <a:spcAft>
                <a:spcPct val="0"/>
              </a:spcAft>
              <a:buAutoNum type="arabicParenR"/>
            </a:pPr>
            <a:endParaRPr lang="en-US" sz="1200" i="0" kern="1200" dirty="0">
              <a:solidFill>
                <a:schemeClr val="tx1"/>
              </a:solidFill>
              <a:latin typeface="+mn-lt"/>
              <a:ea typeface="+mn-ea"/>
              <a:cs typeface="+mn-cs"/>
            </a:endParaRPr>
          </a:p>
          <a:p>
            <a:pPr marL="228600" indent="-228600" algn="l" rtl="0" eaLnBrk="0" fontAlgn="base" hangingPunct="0">
              <a:spcBef>
                <a:spcPct val="30000"/>
              </a:spcBef>
              <a:spcAft>
                <a:spcPct val="0"/>
              </a:spcAft>
              <a:buAutoNum type="arabicParenR"/>
            </a:pPr>
            <a:r>
              <a:rPr lang="en-US" sz="1200" i="0" kern="1200" dirty="0">
                <a:solidFill>
                  <a:schemeClr val="tx1"/>
                </a:solidFill>
                <a:latin typeface="+mn-lt"/>
                <a:ea typeface="+mn-ea"/>
                <a:cs typeface="+mn-cs"/>
              </a:rPr>
              <a:t>The International Organization for Standardization (ISO) offers a variety of documentary standards for quality management,</a:t>
            </a:r>
            <a:r>
              <a:rPr lang="en-US" sz="1200" b="0" i="0" kern="1200" baseline="0" dirty="0">
                <a:solidFill>
                  <a:schemeClr val="tx1"/>
                </a:solidFill>
                <a:latin typeface="+mn-lt"/>
                <a:ea typeface="+mn-ea"/>
                <a:cs typeface="+mn-cs"/>
              </a:rPr>
              <a:t> as well as standards for Environmental management, Health and safety, Energy, Food safety,  and IT security. </a:t>
            </a:r>
            <a:endParaRPr lang="en-US" sz="1200" i="0" strike="sngStrike" kern="1200" dirty="0">
              <a:solidFill>
                <a:schemeClr val="tx1"/>
              </a:solidFill>
              <a:latin typeface="+mn-lt"/>
              <a:ea typeface="+mn-ea"/>
              <a:cs typeface="+mn-cs"/>
            </a:endParaRPr>
          </a:p>
          <a:p>
            <a:pPr marL="457200" lvl="1" indent="0" algn="l" rtl="0" eaLnBrk="0" fontAlgn="base" hangingPunct="0">
              <a:spcBef>
                <a:spcPct val="30000"/>
              </a:spcBef>
              <a:spcAft>
                <a:spcPct val="0"/>
              </a:spcAft>
              <a:buNone/>
            </a:pPr>
            <a:endParaRPr lang="en-US" sz="1200" i="0" kern="1200" dirty="0">
              <a:solidFill>
                <a:schemeClr val="tx1"/>
              </a:solidFill>
              <a:latin typeface="+mn-lt"/>
              <a:ea typeface="+mn-ea"/>
              <a:cs typeface="+mn-cs"/>
            </a:endParaRPr>
          </a:p>
          <a:p>
            <a:pPr marL="228600" indent="-228600" algn="l" rtl="0" eaLnBrk="0" fontAlgn="base" hangingPunct="0">
              <a:spcBef>
                <a:spcPct val="30000"/>
              </a:spcBef>
              <a:spcAft>
                <a:spcPct val="0"/>
              </a:spcAft>
              <a:buAutoNum type="arabicParenR"/>
            </a:pPr>
            <a:r>
              <a:rPr lang="en-US" sz="1200" i="0" kern="1200" dirty="0">
                <a:solidFill>
                  <a:schemeClr val="tx1"/>
                </a:solidFill>
                <a:latin typeface="+mn-lt"/>
                <a:ea typeface="+mn-ea"/>
                <a:cs typeface="+mn-cs"/>
              </a:rPr>
              <a:t>The American Society for Testing and Materials (ASTM) produces over 12500 voluntary consensus technical standards </a:t>
            </a:r>
            <a:r>
              <a:rPr lang="en-US" sz="1200" b="0" i="0" kern="1200" baseline="0" dirty="0">
                <a:solidFill>
                  <a:schemeClr val="tx1"/>
                </a:solidFill>
                <a:latin typeface="+mn-lt"/>
                <a:ea typeface="+mn-ea"/>
                <a:cs typeface="+mn-cs"/>
              </a:rPr>
              <a:t>that encompass a broad range of applications.  Measurement sectors include metals, construction, fuels, paints and coatings, textiles, plastics and rubber, water and the environment, energy, medical devices, and general methods and products.</a:t>
            </a:r>
            <a:endParaRPr lang="en-US" sz="1200" i="0" strike="sngStrike" kern="1200" dirty="0">
              <a:solidFill>
                <a:schemeClr val="tx1"/>
              </a:solidFill>
              <a:latin typeface="+mn-lt"/>
              <a:ea typeface="+mn-ea"/>
              <a:cs typeface="+mn-cs"/>
            </a:endParaRPr>
          </a:p>
          <a:p>
            <a:pPr marL="228600" indent="-228600" algn="l" rtl="0" eaLnBrk="0" fontAlgn="base" hangingPunct="0">
              <a:spcBef>
                <a:spcPct val="30000"/>
              </a:spcBef>
              <a:spcAft>
                <a:spcPct val="0"/>
              </a:spcAft>
              <a:buAutoNum type="arabicParenR"/>
            </a:pPr>
            <a:endParaRPr lang="en-US" sz="1200" i="0" kern="1200" dirty="0">
              <a:solidFill>
                <a:schemeClr val="tx1"/>
              </a:solidFill>
              <a:latin typeface="+mn-lt"/>
              <a:ea typeface="+mn-ea"/>
              <a:cs typeface="+mn-cs"/>
            </a:endParaRPr>
          </a:p>
          <a:p>
            <a:pPr marL="228600" indent="-228600" algn="l" rtl="0" eaLnBrk="0" fontAlgn="base" hangingPunct="0">
              <a:spcBef>
                <a:spcPct val="30000"/>
              </a:spcBef>
              <a:spcAft>
                <a:spcPct val="0"/>
              </a:spcAft>
              <a:buAutoNum type="arabicParenR"/>
            </a:pPr>
            <a:r>
              <a:rPr lang="en-US" sz="1200" i="0" kern="1200" dirty="0">
                <a:solidFill>
                  <a:schemeClr val="tx1"/>
                </a:solidFill>
                <a:latin typeface="+mn-lt"/>
                <a:ea typeface="+mn-ea"/>
                <a:cs typeface="+mn-cs"/>
              </a:rPr>
              <a:t>AOAC International is a voluntary consensus standards organization that </a:t>
            </a:r>
            <a:r>
              <a:rPr lang="en-US" sz="1200" b="0" i="0" kern="1200" dirty="0">
                <a:solidFill>
                  <a:schemeClr val="tx1"/>
                </a:solidFill>
                <a:effectLst/>
                <a:latin typeface="+mn-lt"/>
                <a:ea typeface="+mn-ea"/>
                <a:cs typeface="+mn-cs"/>
              </a:rPr>
              <a:t>dedicated to developing and validating standards related to food safety and human health and to produce trusted, reliable testing methods and products.  As with other voluntary consensus standards organizations, AOAC International does not serve a regulatory role.</a:t>
            </a:r>
            <a:endParaRPr lang="en-US" sz="1200" i="0" kern="1200" dirty="0">
              <a:solidFill>
                <a:schemeClr val="tx1"/>
              </a:solidFill>
              <a:latin typeface="+mn-lt"/>
              <a:ea typeface="+mn-ea"/>
              <a:cs typeface="+mn-cs"/>
            </a:endParaRPr>
          </a:p>
          <a:p>
            <a:pPr marL="228600" indent="-228600" algn="l" rtl="0" eaLnBrk="0" fontAlgn="base" hangingPunct="0">
              <a:spcBef>
                <a:spcPct val="30000"/>
              </a:spcBef>
              <a:spcAft>
                <a:spcPct val="0"/>
              </a:spcAft>
              <a:buAutoNum type="arabicParenR"/>
            </a:pPr>
            <a:endParaRPr lang="en-US" sz="1200" i="0" kern="1200" dirty="0">
              <a:solidFill>
                <a:schemeClr val="tx1"/>
              </a:solidFill>
              <a:latin typeface="+mn-lt"/>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r>
              <a:rPr lang="en-US" sz="1200" i="0" kern="1200" dirty="0">
                <a:solidFill>
                  <a:schemeClr val="tx1"/>
                </a:solidFill>
                <a:latin typeface="+mn-lt"/>
                <a:ea typeface="+mn-ea"/>
                <a:cs typeface="+mn-cs"/>
              </a:rPr>
              <a:t>The clinical and Laboratory Standards Institute (CLSI) operates as a secretariat of the ISO Technical Committee 212 (ISO/TC 212), and is known formerly as the </a:t>
            </a:r>
            <a:r>
              <a:rPr lang="en-US" sz="1200" b="0" i="0" kern="1200" dirty="0">
                <a:solidFill>
                  <a:schemeClr val="tx1"/>
                </a:solidFill>
                <a:effectLst/>
                <a:latin typeface="+mn-lt"/>
                <a:ea typeface="+mn-ea"/>
                <a:cs typeface="+mn-cs"/>
              </a:rPr>
              <a:t>National Committee for Clinical Laboratory Standards (NCCLS).  The CLSI continues this function and has developed guidance for implementing a Quality Management System (QMS) in clinical laboratory settings.</a:t>
            </a:r>
            <a:r>
              <a:rPr lang="en-US" sz="1200" i="0" kern="1200" dirty="0">
                <a:solidFill>
                  <a:schemeClr val="tx1"/>
                </a:solidFill>
                <a:latin typeface="+mn-lt"/>
                <a:ea typeface="+mn-ea"/>
                <a:cs typeface="+mn-cs"/>
              </a:rPr>
              <a:t> </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mn-ea"/>
                <a:cs typeface="+mn-cs"/>
              </a:rPr>
              <a:t>QMS01-A4 Quality Management System: A Model for Laboratory Services; Approved Guidelines</a:t>
            </a:r>
          </a:p>
          <a:p>
            <a:pPr marL="457200" lvl="1" indent="0" algn="l" rtl="0" eaLnBrk="0" fontAlgn="base" hangingPunct="0">
              <a:spcBef>
                <a:spcPct val="30000"/>
              </a:spcBef>
              <a:spcAft>
                <a:spcPct val="0"/>
              </a:spcAft>
              <a:buNone/>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8D6A25-EF72-4010-BE44-5401C5FF23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448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latin typeface="+mn-lt"/>
                <a:ea typeface="+mn-ea"/>
                <a:cs typeface="+mn-cs"/>
              </a:rPr>
              <a:t>The terms “regulatory”, “official”, and “international”, as used in reference to standards or standards organizations is somewhat artificial, since considerable overlap exists between these designations.  The clearest distinction is with regulatory authorities from governmental agencies.</a:t>
            </a: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endParaRPr lang="en-US" sz="1200" i="0" kern="1200" dirty="0">
              <a:solidFill>
                <a:schemeClr val="tx1"/>
              </a:solidFill>
              <a:latin typeface="+mn-lt"/>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r>
              <a:rPr lang="en-US" sz="1200" i="0" kern="1200" dirty="0">
                <a:solidFill>
                  <a:schemeClr val="tx1"/>
                </a:solidFill>
                <a:latin typeface="+mn-lt"/>
                <a:ea typeface="+mn-ea"/>
                <a:cs typeface="+mn-cs"/>
              </a:rPr>
              <a:t>In the US, three regulatory agencies that enforce aspects of laboratory compliance are the Food and Drug Administration (FDA), the Environmental Protection Agency (EPA), and Health and Human Services (HHS).  The FDA enforces aspects of the Federal Food, Drug, and Cosmetic Act (referred to as FD&amp;C Act or FFDCA), Health and Human Services </a:t>
            </a:r>
            <a:r>
              <a:rPr lang="en-US" i="0" dirty="0"/>
              <a:t>certifies the operations of clinical laboratories </a:t>
            </a:r>
            <a:r>
              <a:rPr lang="en-US" sz="1200" i="0" kern="1200" dirty="0">
                <a:solidFill>
                  <a:schemeClr val="tx1"/>
                </a:solidFill>
                <a:latin typeface="+mn-lt"/>
                <a:ea typeface="+mn-ea"/>
                <a:cs typeface="+mn-cs"/>
              </a:rPr>
              <a:t>under the authority of </a:t>
            </a:r>
            <a:r>
              <a:rPr lang="en-US" i="0" dirty="0"/>
              <a:t>a broad reaching federal regulation known as the Clinical Laboratory Improvement Amendments (or CLIA for short),</a:t>
            </a:r>
            <a:r>
              <a:rPr lang="en-US" sz="1200" i="0" kern="1200" dirty="0">
                <a:solidFill>
                  <a:schemeClr val="tx1"/>
                </a:solidFill>
                <a:latin typeface="+mn-lt"/>
                <a:ea typeface="+mn-ea"/>
                <a:cs typeface="+mn-cs"/>
              </a:rPr>
              <a:t> and the Environmental Protection Agency enforces a variety of environmental statutes, including the Clean Air Act, and the Clean Water Act.  Quality Management Systems are frequently required by the statutes that are enforced by these agencies; examples include Good Laboratory Practices and Current Good Manufacturing Practices, enforced by the FDA. The FDA also regulates the manufacture of Laboratory Developed Tests as medical devices under the FFDCA.</a:t>
            </a:r>
            <a:endParaRPr lang="en-US" i="0" dirty="0"/>
          </a:p>
          <a:p>
            <a:pPr marL="228600" indent="-228600" algn="l" rtl="0" eaLnBrk="0" fontAlgn="base" hangingPunct="0">
              <a:spcBef>
                <a:spcPct val="30000"/>
              </a:spcBef>
              <a:spcAft>
                <a:spcPct val="0"/>
              </a:spcAft>
              <a:buAutoNum type="arabicParenR"/>
            </a:pPr>
            <a:endParaRPr lang="en-US" sz="1200" i="0" kern="1200" dirty="0">
              <a:solidFill>
                <a:schemeClr val="tx1"/>
              </a:solidFill>
              <a:latin typeface="+mn-lt"/>
              <a:ea typeface="+mn-ea"/>
              <a:cs typeface="+mn-cs"/>
            </a:endParaRPr>
          </a:p>
          <a:p>
            <a:pPr marL="228600" indent="-228600" algn="l" rtl="0" eaLnBrk="0" fontAlgn="base" hangingPunct="0">
              <a:spcBef>
                <a:spcPct val="30000"/>
              </a:spcBef>
              <a:spcAft>
                <a:spcPct val="0"/>
              </a:spcAft>
              <a:buAutoNum type="arabicParenR"/>
            </a:pPr>
            <a:r>
              <a:rPr lang="en-US" sz="1200" i="0" kern="1200" dirty="0">
                <a:solidFill>
                  <a:schemeClr val="tx1"/>
                </a:solidFill>
                <a:latin typeface="+mn-lt"/>
                <a:ea typeface="+mn-ea"/>
                <a:cs typeface="+mn-cs"/>
              </a:rPr>
              <a:t>So-called “Official” organizations are typically Voluntary Consensus Standards Organizations that offer documentary standards and are recognized by governmental agencies.  </a:t>
            </a:r>
          </a:p>
          <a:p>
            <a:pPr marL="228600" indent="-228600" algn="l" rtl="0" eaLnBrk="0" fontAlgn="base" hangingPunct="0">
              <a:spcBef>
                <a:spcPct val="30000"/>
              </a:spcBef>
              <a:spcAft>
                <a:spcPct val="0"/>
              </a:spcAft>
              <a:buAutoNum type="arabicParenR"/>
            </a:pPr>
            <a:endParaRPr lang="en-US" sz="1200" i="0" kern="1200" dirty="0">
              <a:solidFill>
                <a:schemeClr val="tx1"/>
              </a:solidFill>
              <a:latin typeface="+mn-lt"/>
              <a:ea typeface="+mn-ea"/>
              <a:cs typeface="+mn-cs"/>
            </a:endParaRPr>
          </a:p>
          <a:p>
            <a:pPr marL="228600" indent="-228600" algn="l" rtl="0" eaLnBrk="0" fontAlgn="base" hangingPunct="0">
              <a:spcBef>
                <a:spcPct val="30000"/>
              </a:spcBef>
              <a:spcAft>
                <a:spcPct val="0"/>
              </a:spcAft>
              <a:buAutoNum type="arabicParenR"/>
            </a:pPr>
            <a:r>
              <a:rPr lang="en-US" sz="1200" i="0" kern="1200" dirty="0">
                <a:solidFill>
                  <a:schemeClr val="tx1"/>
                </a:solidFill>
                <a:latin typeface="+mn-lt"/>
                <a:ea typeface="+mn-ea"/>
                <a:cs typeface="+mn-cs"/>
              </a:rPr>
              <a:t>For example, AOAC International is a voluntary consensus standards organization, however, aspects of its mission support official and regulatory actions.  AOAC International Official Methods of Analysis (OMA) are recognized in the U.S. Code of Federal Regulations and are legally defensible in courts worldwide.  AOAC Int. also offers a Laboratory Proficiency Testing Programs that help laboratories demonstrate that they meet international standards for accuracy, reliability, and compliance.</a:t>
            </a:r>
          </a:p>
          <a:p>
            <a:pPr marL="228600" indent="-228600" algn="l" rtl="0" eaLnBrk="0" fontAlgn="base" hangingPunct="0">
              <a:spcBef>
                <a:spcPct val="30000"/>
              </a:spcBef>
              <a:spcAft>
                <a:spcPct val="0"/>
              </a:spcAft>
              <a:buAutoNum type="arabicParenR"/>
            </a:pPr>
            <a:endParaRPr lang="en-US" sz="1200" i="0" kern="1200" dirty="0">
              <a:solidFill>
                <a:schemeClr val="tx1"/>
              </a:solidFill>
              <a:latin typeface="+mn-lt"/>
              <a:ea typeface="+mn-ea"/>
              <a:cs typeface="+mn-cs"/>
            </a:endParaRPr>
          </a:p>
          <a:p>
            <a:pPr marL="228600" indent="-228600" algn="l" rtl="0" eaLnBrk="0" fontAlgn="base" hangingPunct="0">
              <a:spcBef>
                <a:spcPct val="30000"/>
              </a:spcBef>
              <a:spcAft>
                <a:spcPct val="0"/>
              </a:spcAft>
              <a:buAutoNum type="arabicParenR"/>
            </a:pPr>
            <a:r>
              <a:rPr lang="en-US" sz="1200" i="0" kern="1200" dirty="0">
                <a:solidFill>
                  <a:schemeClr val="tx1"/>
                </a:solidFill>
                <a:latin typeface="+mn-lt"/>
                <a:ea typeface="+mn-ea"/>
                <a:cs typeface="+mn-cs"/>
              </a:rPr>
              <a:t>The U.S. Pharmacopeia is not a regulatory body; however it works with governmental agencies, and USP standards are legally recognized in the US and are used internationally.  A drug or drug ingredient listed in the USP-NF is considered “adulterated” if it does not conform to compendial standards for strength, quality or purity.   The USP also </a:t>
            </a:r>
            <a:r>
              <a:rPr lang="en-US" i="0" dirty="0"/>
              <a:t>offers guidance on validation of new analytical methods.  Chapter &lt;1225&gt; of the USP National Formulary entitled “Validation of Compendial Procedures is devoted to analytical method validation.  Additional guidance is provided in Chapter &lt;1226&gt; Verification of Compendial Methods; this chapter focuses on the implementation of compendial and standard methods. submitted for consideration.</a:t>
            </a:r>
          </a:p>
          <a:p>
            <a:pPr marL="228600" indent="-228600">
              <a:buAutoNum type="arabicParenR"/>
            </a:pPr>
            <a:endParaRPr lang="en-US" i="0" dirty="0"/>
          </a:p>
          <a:p>
            <a:pPr marL="228600" indent="-228600">
              <a:buAutoNum type="arabicParenR"/>
            </a:pPr>
            <a:r>
              <a:rPr lang="en-US" i="0" dirty="0"/>
              <a:t>The American Society for Testing and Materials (ASTM) and the International Organization for Standardization (ISO) produce voluntary consensus technical standards; these standards can be enforced if they are referenced by regulatory authorities.  </a:t>
            </a:r>
          </a:p>
          <a:p>
            <a:pPr marL="0" indent="0" algn="l" rtl="0" eaLnBrk="0" fontAlgn="base" hangingPunct="0">
              <a:spcBef>
                <a:spcPct val="30000"/>
              </a:spcBef>
              <a:spcAft>
                <a:spcPct val="0"/>
              </a:spcAft>
              <a:buNone/>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8D6A25-EF72-4010-BE44-5401C5FF23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7823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0" dirty="0"/>
              <a:t>Different regulations are enforced in the United States and in the European Union, but the requirements for the use of technical standards are often similar.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kern="1200" dirty="0">
                <a:solidFill>
                  <a:schemeClr val="tx1"/>
                </a:solidFill>
                <a:effectLst/>
                <a:latin typeface="+mn-lt"/>
                <a:ea typeface="+mn-ea"/>
                <a:cs typeface="+mn-cs"/>
              </a:rPr>
              <a:t>Most of the Voluntary Consensus Standards Organizations operate with an international scope, and a few operate with a focus on the needs of the European Union.</a:t>
            </a:r>
            <a:endParaRPr lang="en-US" i="0" dirty="0"/>
          </a:p>
          <a:p>
            <a:pPr marL="228600" indent="-228600">
              <a:buAutoNum type="arabicParenR"/>
            </a:pPr>
            <a:endParaRPr lang="en-US" i="0" dirty="0"/>
          </a:p>
          <a:p>
            <a:pPr marL="228600" indent="-228600">
              <a:buAutoNum type="arabicParenR"/>
            </a:pPr>
            <a:r>
              <a:rPr lang="en-US" sz="1200" b="0" i="0" kern="1200" dirty="0">
                <a:solidFill>
                  <a:schemeClr val="tx1"/>
                </a:solidFill>
                <a:effectLst/>
                <a:latin typeface="+mn-lt"/>
                <a:ea typeface="+mn-ea"/>
                <a:cs typeface="+mn-cs"/>
              </a:rPr>
              <a:t>The International Organization for Standardization (ISO) is a global network of national standards bodies.  Each member country is represented by a single voting member body; member countries adopt and sell ISO International Standards nationally.  </a:t>
            </a:r>
          </a:p>
          <a:p>
            <a:pPr marL="228600" indent="-228600">
              <a:buAutoNum type="arabicParenR"/>
            </a:pPr>
            <a:endParaRPr lang="en-US" sz="1200" b="0" i="0" kern="1200" dirty="0">
              <a:solidFill>
                <a:schemeClr val="tx1"/>
              </a:solidFill>
              <a:effectLst/>
              <a:latin typeface="+mn-lt"/>
              <a:ea typeface="+mn-ea"/>
              <a:cs typeface="+mn-cs"/>
            </a:endParaRPr>
          </a:p>
          <a:p>
            <a:pPr marL="228600" indent="-228600">
              <a:buAutoNum type="arabicParenR"/>
            </a:pPr>
            <a:r>
              <a:rPr lang="en-US" sz="1200" b="0" i="0" kern="1200" dirty="0">
                <a:solidFill>
                  <a:schemeClr val="tx1"/>
                </a:solidFill>
                <a:effectLst/>
                <a:latin typeface="+mn-lt"/>
                <a:ea typeface="+mn-ea"/>
                <a:cs typeface="+mn-cs"/>
              </a:rPr>
              <a:t>The International Conference on Harmonization of Technical Requirements for Pharmaceuticals for Human Use (abbreviated ICH) works with pharmaceutical industries and regulatory authorities in the European Union and world-wide to harmonize technical aspects of pharmaceutical products. </a:t>
            </a:r>
            <a:r>
              <a:rPr lang="en-US" sz="1200" i="0" kern="1200" dirty="0">
                <a:solidFill>
                  <a:schemeClr val="tx1"/>
                </a:solidFill>
                <a:latin typeface="+mn-lt"/>
                <a:ea typeface="+mn-ea"/>
                <a:cs typeface="+mn-cs"/>
              </a:rPr>
              <a:t>In this role, the ICH provides guidance for the validation of methods used in pharmaceutical and clinical applications. </a:t>
            </a:r>
            <a:r>
              <a:rPr lang="en-US" sz="1200" b="0" i="0" kern="1200" dirty="0">
                <a:solidFill>
                  <a:schemeClr val="tx1"/>
                </a:solidFill>
                <a:effectLst/>
                <a:latin typeface="+mn-lt"/>
                <a:ea typeface="+mn-ea"/>
                <a:cs typeface="+mn-cs"/>
              </a:rPr>
              <a:t>The ICH has published a guide for validation of analytical methods for pharmaceutical drugs sometimes referred to by its designation “Q2(R1)”. </a:t>
            </a:r>
            <a:endParaRPr lang="en-US" sz="1200" i="0" kern="1200" dirty="0">
              <a:solidFill>
                <a:schemeClr val="tx1"/>
              </a:solidFill>
              <a:latin typeface="+mn-lt"/>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endParaRPr lang="en-US" sz="1200" i="0" kern="1200" dirty="0">
              <a:solidFill>
                <a:schemeClr val="tx1"/>
              </a:solidFill>
              <a:latin typeface="+mn-lt"/>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r>
              <a:rPr lang="en-US" sz="1200" i="0" kern="1200" dirty="0">
                <a:solidFill>
                  <a:schemeClr val="tx1"/>
                </a:solidFill>
                <a:latin typeface="+mn-lt"/>
                <a:ea typeface="+mn-ea"/>
                <a:cs typeface="+mn-cs"/>
              </a:rPr>
              <a:t>The World Health Organization is the directing and coordinating authority on international health within the United Nations system.  In this capacity, WHO publishes numerous guides on laboratory quality, with a focus on human health.</a:t>
            </a: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endParaRPr lang="en-US" sz="1200" i="0" kern="1200" dirty="0">
              <a:solidFill>
                <a:schemeClr val="tx1"/>
              </a:solidFill>
              <a:latin typeface="+mn-lt"/>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r>
              <a:rPr lang="en-US" sz="1200" i="0" kern="1200" dirty="0">
                <a:solidFill>
                  <a:schemeClr val="tx1"/>
                </a:solidFill>
                <a:latin typeface="+mn-lt"/>
                <a:ea typeface="+mn-ea"/>
                <a:cs typeface="+mn-cs"/>
              </a:rPr>
              <a:t>The Food and Agriculture Organization is a specialized agency of the United Nations. Its mission is to end hunger and promote access to safe foods.  To achieve this goal, the FAO Food Standards Program and the WHO established the Codex Alimentarius Commission.  This commission established the Codex Alimentarius, a collection of standards, guidelines and codes of practice that </a:t>
            </a:r>
            <a:r>
              <a:rPr lang="en-US" sz="1200" b="0" i="0" kern="1200" dirty="0">
                <a:solidFill>
                  <a:schemeClr val="tx1"/>
                </a:solidFill>
                <a:effectLst/>
                <a:latin typeface="+mn-lt"/>
                <a:ea typeface="+mn-ea"/>
                <a:cs typeface="+mn-cs"/>
              </a:rPr>
              <a:t>protect consumer health and promote fair practices in food trade.</a:t>
            </a:r>
            <a:endParaRPr lang="en-US" sz="1200" i="0" kern="1200" dirty="0">
              <a:solidFill>
                <a:schemeClr val="tx1"/>
              </a:solidFill>
              <a:latin typeface="+mn-lt"/>
              <a:ea typeface="+mn-ea"/>
              <a:cs typeface="+mn-cs"/>
            </a:endParaRPr>
          </a:p>
          <a:p>
            <a:pPr marL="0" indent="0" algn="l" rtl="0" eaLnBrk="0" fontAlgn="base" hangingPunct="0">
              <a:spcBef>
                <a:spcPct val="30000"/>
              </a:spcBef>
              <a:spcAft>
                <a:spcPct val="0"/>
              </a:spcAft>
              <a:buNone/>
            </a:pPr>
            <a:endParaRPr lang="en-US" sz="1200" i="0" kern="1200" dirty="0">
              <a:solidFill>
                <a:schemeClr val="tx1"/>
              </a:solidFill>
              <a:latin typeface="+mn-lt"/>
              <a:ea typeface="+mn-ea"/>
              <a:cs typeface="+mn-cs"/>
            </a:endParaRPr>
          </a:p>
          <a:p>
            <a:pPr marL="228600" indent="-228600">
              <a:buAutoNum type="arabicParen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8D6A25-EF72-4010-BE44-5401C5FF23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1146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Laboratory Practice is a quality management system that was first implemented in the US by the Food and Drug Administration in 1979.  The GLP regulation 21 CFR 58 applies to nonclinical research laboratories that perform research or produce products that are regulated by the FDA.  Examples of such products are food, color additives, animal food additives, animal drugs, medical devices, biological products, and miscellaneous electronic products.</a:t>
            </a:r>
          </a:p>
          <a:p>
            <a:endParaRPr lang="en-US" dirty="0"/>
          </a:p>
          <a:p>
            <a:pPr marL="228600" indent="-228600">
              <a:buAutoNum type="arabicParenR"/>
            </a:pPr>
            <a:r>
              <a:rPr lang="en-US" dirty="0"/>
              <a:t>The world Health Organization (WHO) has also published a comprehensive handbook on Good Laboratory Practice that offers similar guidance in a nonregulatory context.</a:t>
            </a:r>
          </a:p>
          <a:p>
            <a:pPr marL="228600" indent="-228600">
              <a:buAutoNum type="arabicParenR"/>
            </a:pPr>
            <a:endParaRPr lang="en-US" dirty="0"/>
          </a:p>
          <a:p>
            <a:pPr marL="228600" indent="-228600">
              <a:buAutoNum type="arabicParenR"/>
            </a:pPr>
            <a:r>
              <a:rPr lang="en-US" dirty="0"/>
              <a:t>A few general aspects of good laboratory practice can be listed.  Specific requirements are listed in the code of federal regulations and the WHO Guide, and deal with:</a:t>
            </a:r>
          </a:p>
          <a:p>
            <a:r>
              <a:rPr lang="en-US" dirty="0"/>
              <a:t>Personnel</a:t>
            </a:r>
          </a:p>
          <a:p>
            <a:r>
              <a:rPr lang="en-US" dirty="0"/>
              <a:t>The laboratory facility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Compliance with a Quality System</a:t>
            </a:r>
          </a:p>
          <a:p>
            <a:r>
              <a:rPr lang="en-US" dirty="0"/>
              <a:t>Technical operations</a:t>
            </a:r>
          </a:p>
          <a:p>
            <a:r>
              <a:rPr lang="en-US" dirty="0"/>
              <a:t>Record keeping and reporting</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8D6A25-EF72-4010-BE44-5401C5FF23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2446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Good Manufacturing Practices (or cGMP for short) is a quality management system provided for in the Code of Federal Regulations that is enforced by the Food and Drug Administration.  The goal of cGMP is to ensure the quality of drugs products and medical devices.  The cGMP regulations apply to manufacturers of drugs, finished pharmaceuticals, dietary supplements, and medical devices regulated by the FDA.</a:t>
            </a:r>
          </a:p>
          <a:p>
            <a:endParaRPr lang="en-US" dirty="0"/>
          </a:p>
          <a:p>
            <a:pPr marL="228600" indent="-228600">
              <a:buAutoNum type="arabicParenR"/>
            </a:pPr>
            <a:r>
              <a:rPr lang="en-US" dirty="0"/>
              <a:t>General principles are similar to the requirements for Good Laboratory Practice, and are listed.  As with GLP, compliance with the cGMP requirements is evaluated through on-site inspection of the manufacturing facility.</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9</a:t>
            </a:fld>
            <a:endParaRPr lang="en-US" altLang="en-US"/>
          </a:p>
        </p:txBody>
      </p:sp>
    </p:spTree>
    <p:extLst>
      <p:ext uri="{BB962C8B-B14F-4D97-AF65-F5344CB8AC3E}">
        <p14:creationId xmlns:p14="http://schemas.microsoft.com/office/powerpoint/2010/main" val="2377152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userDrawn="1"/>
        </p:nvGrpSpPr>
        <p:grpSpPr bwMode="auto">
          <a:xfrm>
            <a:off x="0" y="0"/>
            <a:ext cx="11684000" cy="5943601"/>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userDrawn="1"/>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33131" name="Rectangle 11"/>
          <p:cNvSpPr>
            <a:spLocks noGrp="1" noChangeArrowheads="1"/>
          </p:cNvSpPr>
          <p:nvPr>
            <p:ph type="ctrTitle"/>
          </p:nvPr>
        </p:nvSpPr>
        <p:spPr>
          <a:xfrm>
            <a:off x="2743200" y="1143000"/>
            <a:ext cx="8839200" cy="2209800"/>
          </a:xfrm>
        </p:spPr>
        <p:txBody>
          <a:bodyPr/>
          <a:lstStyle>
            <a:lvl1pPr>
              <a:defRPr sz="4800"/>
            </a:lvl1pPr>
          </a:lstStyle>
          <a:p>
            <a:pPr lvl="0"/>
            <a:r>
              <a:rPr lang="en-US" noProof="0"/>
              <a:t>Click to edit Master title style</a:t>
            </a:r>
          </a:p>
        </p:txBody>
      </p:sp>
      <p:sp>
        <p:nvSpPr>
          <p:cNvPr id="133132"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itchFamily="2" charset="2"/>
              <a:buNone/>
              <a:defRPr/>
            </a:lvl1pPr>
          </a:lstStyle>
          <a:p>
            <a:pPr lvl="0"/>
            <a:r>
              <a:rPr lang="en-US" noProof="0"/>
              <a:t>Click to edit Master subtitle style</a:t>
            </a:r>
          </a:p>
        </p:txBody>
      </p:sp>
      <p:sp>
        <p:nvSpPr>
          <p:cNvPr id="13" name="Rectangle 13"/>
          <p:cNvSpPr>
            <a:spLocks noGrp="1" noChangeArrowheads="1"/>
          </p:cNvSpPr>
          <p:nvPr>
            <p:ph type="dt" sz="half" idx="10"/>
          </p:nvPr>
        </p:nvSpPr>
        <p:spPr>
          <a:xfrm>
            <a:off x="1217084" y="6251575"/>
            <a:ext cx="2540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4472517" y="6248400"/>
            <a:ext cx="38608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fld id="{74EAFD99-60B1-4ABB-88C9-926026C1FF66}" type="slidenum">
              <a:rPr lang="en-US" altLang="en-US"/>
              <a:pPr/>
              <a:t>‹#›</a:t>
            </a:fld>
            <a:endParaRPr lang="en-US" altLang="en-US"/>
          </a:p>
        </p:txBody>
      </p:sp>
    </p:spTree>
    <p:extLst>
      <p:ext uri="{BB962C8B-B14F-4D97-AF65-F5344CB8AC3E}">
        <p14:creationId xmlns:p14="http://schemas.microsoft.com/office/powerpoint/2010/main" val="390107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C0A5DE1F-77F1-4EE9-BDCF-ABD6517C8D96}" type="slidenum">
              <a:rPr lang="en-US" altLang="en-US"/>
              <a:pPr/>
              <a:t>‹#›</a:t>
            </a:fld>
            <a:endParaRPr lang="en-US" altLang="en-US"/>
          </a:p>
        </p:txBody>
      </p:sp>
    </p:spTree>
    <p:extLst>
      <p:ext uri="{BB962C8B-B14F-4D97-AF65-F5344CB8AC3E}">
        <p14:creationId xmlns:p14="http://schemas.microsoft.com/office/powerpoint/2010/main" val="43234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682CFF37-D01E-4097-868C-6A91C67C4825}" type="slidenum">
              <a:rPr lang="en-US" altLang="en-US"/>
              <a:pPr/>
              <a:t>‹#›</a:t>
            </a:fld>
            <a:endParaRPr lang="en-US" altLang="en-US"/>
          </a:p>
        </p:txBody>
      </p:sp>
    </p:spTree>
    <p:extLst>
      <p:ext uri="{BB962C8B-B14F-4D97-AF65-F5344CB8AC3E}">
        <p14:creationId xmlns:p14="http://schemas.microsoft.com/office/powerpoint/2010/main" val="2833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4"/>
            <a:ext cx="10363200" cy="636587"/>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DAB9DB02-A333-45AC-937F-9B645E049120}" type="slidenum">
              <a:rPr lang="en-US" altLang="en-US"/>
              <a:pPr/>
              <a:t>‹#›</a:t>
            </a:fld>
            <a:endParaRPr lang="en-US" altLang="en-US"/>
          </a:p>
        </p:txBody>
      </p:sp>
    </p:spTree>
    <p:extLst>
      <p:ext uri="{BB962C8B-B14F-4D97-AF65-F5344CB8AC3E}">
        <p14:creationId xmlns:p14="http://schemas.microsoft.com/office/powerpoint/2010/main" val="91098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4"/>
            <a:ext cx="10363200" cy="636587"/>
          </a:xfrm>
        </p:spPr>
        <p:txBody>
          <a:bodyPr/>
          <a:lstStyle/>
          <a:p>
            <a:r>
              <a:rPr lang="en-US"/>
              <a:t>Click to edit Master title style</a:t>
            </a:r>
          </a:p>
        </p:txBody>
      </p:sp>
      <p:sp>
        <p:nvSpPr>
          <p:cNvPr id="3" name="Content Placeholder 2"/>
          <p:cNvSpPr>
            <a:spLocks noGrp="1"/>
          </p:cNvSpPr>
          <p:nvPr>
            <p:ph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1"/>
            <a:ext cx="508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941763"/>
            <a:ext cx="508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p:cNvSpPr>
            <a:spLocks noGrp="1" noChangeArrowheads="1"/>
          </p:cNvSpPr>
          <p:nvPr>
            <p:ph type="dt" sz="half" idx="10"/>
          </p:nvPr>
        </p:nvSpPr>
        <p:spPr>
          <a:ln/>
        </p:spPr>
        <p:txBody>
          <a:bodyPr/>
          <a:lstStyle>
            <a:lvl1pPr>
              <a:defRPr/>
            </a:lvl1pPr>
          </a:lstStyle>
          <a:p>
            <a:pPr>
              <a:defRPr/>
            </a:pPr>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
        <p:nvSpPr>
          <p:cNvPr id="8" name="Rectangle 11"/>
          <p:cNvSpPr>
            <a:spLocks noGrp="1" noChangeArrowheads="1"/>
          </p:cNvSpPr>
          <p:nvPr>
            <p:ph type="sldNum" sz="quarter" idx="12"/>
          </p:nvPr>
        </p:nvSpPr>
        <p:spPr>
          <a:ln/>
        </p:spPr>
        <p:txBody>
          <a:bodyPr/>
          <a:lstStyle>
            <a:lvl1pPr>
              <a:defRPr/>
            </a:lvl1pPr>
          </a:lstStyle>
          <a:p>
            <a:fld id="{F0EE58BF-58CC-4FD0-96F3-3775CD46D602}" type="slidenum">
              <a:rPr lang="en-US" altLang="en-US"/>
              <a:pPr/>
              <a:t>‹#›</a:t>
            </a:fld>
            <a:endParaRPr lang="en-US" altLang="en-US"/>
          </a:p>
        </p:txBody>
      </p:sp>
    </p:spTree>
    <p:extLst>
      <p:ext uri="{BB962C8B-B14F-4D97-AF65-F5344CB8AC3E}">
        <p14:creationId xmlns:p14="http://schemas.microsoft.com/office/powerpoint/2010/main" val="169073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277814"/>
            <a:ext cx="10363200" cy="636587"/>
          </a:xfrm>
        </p:spPr>
        <p:txBody>
          <a:bodyPr/>
          <a:lstStyle/>
          <a:p>
            <a:r>
              <a:rPr lang="en-US"/>
              <a:t>Click to edit Master title style</a:t>
            </a:r>
          </a:p>
        </p:txBody>
      </p:sp>
      <p:sp>
        <p:nvSpPr>
          <p:cNvPr id="3" name="Content Placeholder 2"/>
          <p:cNvSpPr>
            <a:spLocks noGrp="1"/>
          </p:cNvSpPr>
          <p:nvPr>
            <p:ph sz="quarter" idx="1"/>
          </p:nvPr>
        </p:nvSpPr>
        <p:spPr>
          <a:xfrm>
            <a:off x="1219200" y="1600201"/>
            <a:ext cx="508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1"/>
            <a:ext cx="508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19200" y="3941763"/>
            <a:ext cx="508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502400" y="3941763"/>
            <a:ext cx="508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fld id="{60AC9AEF-5956-4A3B-870B-18C447B957AC}" type="slidenum">
              <a:rPr lang="en-US" altLang="en-US"/>
              <a:pPr/>
              <a:t>‹#›</a:t>
            </a:fld>
            <a:endParaRPr lang="en-US" altLang="en-US"/>
          </a:p>
        </p:txBody>
      </p:sp>
    </p:spTree>
    <p:extLst>
      <p:ext uri="{BB962C8B-B14F-4D97-AF65-F5344CB8AC3E}">
        <p14:creationId xmlns:p14="http://schemas.microsoft.com/office/powerpoint/2010/main" val="363793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4"/>
            <a:ext cx="10363200" cy="636587"/>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1"/>
            <a:ext cx="508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941763"/>
            <a:ext cx="508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p:cNvSpPr>
            <a:spLocks noGrp="1" noChangeArrowheads="1"/>
          </p:cNvSpPr>
          <p:nvPr>
            <p:ph type="dt" sz="half" idx="10"/>
          </p:nvPr>
        </p:nvSpPr>
        <p:spPr>
          <a:ln/>
        </p:spPr>
        <p:txBody>
          <a:bodyPr/>
          <a:lstStyle>
            <a:lvl1pPr>
              <a:defRPr/>
            </a:lvl1pPr>
          </a:lstStyle>
          <a:p>
            <a:pPr>
              <a:defRPr/>
            </a:pPr>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
        <p:nvSpPr>
          <p:cNvPr id="8" name="Rectangle 11"/>
          <p:cNvSpPr>
            <a:spLocks noGrp="1" noChangeArrowheads="1"/>
          </p:cNvSpPr>
          <p:nvPr>
            <p:ph type="sldNum" sz="quarter" idx="12"/>
          </p:nvPr>
        </p:nvSpPr>
        <p:spPr>
          <a:ln/>
        </p:spPr>
        <p:txBody>
          <a:bodyPr/>
          <a:lstStyle>
            <a:lvl1pPr>
              <a:defRPr/>
            </a:lvl1pPr>
          </a:lstStyle>
          <a:p>
            <a:fld id="{E225ED9E-5D9C-47D8-93E1-3495F81019A1}" type="slidenum">
              <a:rPr lang="en-US" altLang="en-US"/>
              <a:pPr/>
              <a:t>‹#›</a:t>
            </a:fld>
            <a:endParaRPr lang="en-US" altLang="en-US"/>
          </a:p>
        </p:txBody>
      </p:sp>
    </p:spTree>
    <p:extLst>
      <p:ext uri="{BB962C8B-B14F-4D97-AF65-F5344CB8AC3E}">
        <p14:creationId xmlns:p14="http://schemas.microsoft.com/office/powerpoint/2010/main" val="363130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5601D2FC-9E2F-43E7-9500-B935FB1DE9C8}" type="slidenum">
              <a:rPr lang="en-US" altLang="en-US"/>
              <a:pPr/>
              <a:t>‹#›</a:t>
            </a:fld>
            <a:endParaRPr lang="en-US" altLang="en-US"/>
          </a:p>
        </p:txBody>
      </p:sp>
    </p:spTree>
    <p:extLst>
      <p:ext uri="{BB962C8B-B14F-4D97-AF65-F5344CB8AC3E}">
        <p14:creationId xmlns:p14="http://schemas.microsoft.com/office/powerpoint/2010/main" val="344158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50476D93-475B-4DF4-8CDF-73B6636B5D86}" type="slidenum">
              <a:rPr lang="en-US" altLang="en-US"/>
              <a:pPr/>
              <a:t>‹#›</a:t>
            </a:fld>
            <a:endParaRPr lang="en-US" altLang="en-US"/>
          </a:p>
        </p:txBody>
      </p:sp>
    </p:spTree>
    <p:extLst>
      <p:ext uri="{BB962C8B-B14F-4D97-AF65-F5344CB8AC3E}">
        <p14:creationId xmlns:p14="http://schemas.microsoft.com/office/powerpoint/2010/main" val="19207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1"/>
            <a:ext cx="508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6C94F7E7-0230-4ADD-BF07-952B2E75E409}" type="slidenum">
              <a:rPr lang="en-US" altLang="en-US"/>
              <a:pPr/>
              <a:t>‹#›</a:t>
            </a:fld>
            <a:endParaRPr lang="en-US" altLang="en-US"/>
          </a:p>
        </p:txBody>
      </p:sp>
    </p:spTree>
    <p:extLst>
      <p:ext uri="{BB962C8B-B14F-4D97-AF65-F5344CB8AC3E}">
        <p14:creationId xmlns:p14="http://schemas.microsoft.com/office/powerpoint/2010/main" val="88593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fld id="{88A8A79D-1FCE-4FDB-AFEF-D83D230745FB}" type="slidenum">
              <a:rPr lang="en-US" altLang="en-US"/>
              <a:pPr/>
              <a:t>‹#›</a:t>
            </a:fld>
            <a:endParaRPr lang="en-US" altLang="en-US"/>
          </a:p>
        </p:txBody>
      </p:sp>
    </p:spTree>
    <p:extLst>
      <p:ext uri="{BB962C8B-B14F-4D97-AF65-F5344CB8AC3E}">
        <p14:creationId xmlns:p14="http://schemas.microsoft.com/office/powerpoint/2010/main" val="43997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fld id="{C92419D6-AA7C-4BA2-A1F7-C7FDF7819F43}" type="slidenum">
              <a:rPr lang="en-US" altLang="en-US"/>
              <a:pPr/>
              <a:t>‹#›</a:t>
            </a:fld>
            <a:endParaRPr lang="en-US" altLang="en-US"/>
          </a:p>
        </p:txBody>
      </p:sp>
    </p:spTree>
    <p:extLst>
      <p:ext uri="{BB962C8B-B14F-4D97-AF65-F5344CB8AC3E}">
        <p14:creationId xmlns:p14="http://schemas.microsoft.com/office/powerpoint/2010/main" val="66897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fld id="{7AFE21CC-40E6-4992-9549-E30BD19F317C}" type="slidenum">
              <a:rPr lang="en-US" altLang="en-US"/>
              <a:pPr/>
              <a:t>‹#›</a:t>
            </a:fld>
            <a:endParaRPr lang="en-US" altLang="en-US"/>
          </a:p>
        </p:txBody>
      </p:sp>
    </p:spTree>
    <p:extLst>
      <p:ext uri="{BB962C8B-B14F-4D97-AF65-F5344CB8AC3E}">
        <p14:creationId xmlns:p14="http://schemas.microsoft.com/office/powerpoint/2010/main" val="16971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A6F235E6-DD06-4F68-8B3E-19D5156E9411}" type="slidenum">
              <a:rPr lang="en-US" altLang="en-US"/>
              <a:pPr/>
              <a:t>‹#›</a:t>
            </a:fld>
            <a:endParaRPr lang="en-US" altLang="en-US"/>
          </a:p>
        </p:txBody>
      </p:sp>
    </p:spTree>
    <p:extLst>
      <p:ext uri="{BB962C8B-B14F-4D97-AF65-F5344CB8AC3E}">
        <p14:creationId xmlns:p14="http://schemas.microsoft.com/office/powerpoint/2010/main" val="30426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DF704ADD-1252-4CE8-A10F-09D3D4F72F14}" type="slidenum">
              <a:rPr lang="en-US" altLang="en-US"/>
              <a:pPr/>
              <a:t>‹#›</a:t>
            </a:fld>
            <a:endParaRPr lang="en-US" altLang="en-US"/>
          </a:p>
        </p:txBody>
      </p:sp>
    </p:spTree>
    <p:extLst>
      <p:ext uri="{BB962C8B-B14F-4D97-AF65-F5344CB8AC3E}">
        <p14:creationId xmlns:p14="http://schemas.microsoft.com/office/powerpoint/2010/main" val="102893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0" y="0"/>
            <a:ext cx="508000" cy="4876800"/>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nvGrpSpPr>
          <p:cNvPr id="1027" name="Group 4"/>
          <p:cNvGrpSpPr>
            <a:grpSpLocks/>
          </p:cNvGrpSpPr>
          <p:nvPr/>
        </p:nvGrpSpPr>
        <p:grpSpPr bwMode="auto">
          <a:xfrm>
            <a:off x="508000" y="990601"/>
            <a:ext cx="11684000" cy="182563"/>
            <a:chOff x="240" y="893"/>
            <a:chExt cx="5232" cy="115"/>
          </a:xfrm>
        </p:grpSpPr>
        <p:sp>
          <p:nvSpPr>
            <p:cNvPr id="1034"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5"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8" name="Rectangle 7"/>
          <p:cNvSpPr>
            <a:spLocks noGrp="1" noChangeArrowheads="1"/>
          </p:cNvSpPr>
          <p:nvPr>
            <p:ph type="title"/>
          </p:nvPr>
        </p:nvSpPr>
        <p:spPr bwMode="auto">
          <a:xfrm>
            <a:off x="1219200" y="277814"/>
            <a:ext cx="10363200"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8"/>
          <p:cNvSpPr>
            <a:spLocks noGrp="1" noChangeArrowheads="1"/>
          </p:cNvSpPr>
          <p:nvPr>
            <p:ph type="body" idx="1"/>
          </p:nvPr>
        </p:nvSpPr>
        <p:spPr bwMode="auto">
          <a:xfrm>
            <a:off x="1219200" y="1600201"/>
            <a:ext cx="10363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2105" name="Rectangle 9"/>
          <p:cNvSpPr>
            <a:spLocks noGrp="1" noChangeArrowheads="1"/>
          </p:cNvSpPr>
          <p:nvPr>
            <p:ph type="dt" sz="half" idx="2"/>
          </p:nvPr>
        </p:nvSpPr>
        <p:spPr bwMode="auto">
          <a:xfrm>
            <a:off x="1219200" y="6251575"/>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a:p>
        </p:txBody>
      </p:sp>
      <p:sp>
        <p:nvSpPr>
          <p:cNvPr id="132106" name="Rectangle 10"/>
          <p:cNvSpPr>
            <a:spLocks noGrp="1" noChangeArrowheads="1"/>
          </p:cNvSpPr>
          <p:nvPr>
            <p:ph type="ftr" sz="quarter" idx="3"/>
          </p:nvPr>
        </p:nvSpPr>
        <p:spPr bwMode="auto">
          <a:xfrm>
            <a:off x="4470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p>
        </p:txBody>
      </p:sp>
      <p:sp>
        <p:nvSpPr>
          <p:cNvPr id="132107" name="Rectangle 11"/>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fld id="{FB2B0DC4-8523-4CFB-B39D-D676D30C3E1E}" type="slidenum">
              <a:rPr lang="en-US" altLang="en-US"/>
              <a:pPr/>
              <a:t>‹#›</a:t>
            </a:fld>
            <a:endParaRPr lang="en-US" altLang="en-US"/>
          </a:p>
        </p:txBody>
      </p:sp>
      <p:sp>
        <p:nvSpPr>
          <p:cNvPr id="1033" name="Line 12"/>
          <p:cNvSpPr>
            <a:spLocks noChangeShapeType="1"/>
          </p:cNvSpPr>
          <p:nvPr/>
        </p:nvSpPr>
        <p:spPr bwMode="auto">
          <a:xfrm>
            <a:off x="0" y="4876800"/>
            <a:ext cx="5080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30"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m4a"/><Relationship Id="rId7" Type="http://schemas.openxmlformats.org/officeDocument/2006/relationships/hyperlink" Target="https://apps.who.int/medicinedocs/documents/s22154en/s22154en.pdf" TargetMode="External"/><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hyperlink" Target="https://www.fda.gov/science-research/clinical-trials-and-human-subject-protection/regulations-good-clinical-practice-and-clinical-trials" TargetMode="Externa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www.cms.gov/Regulations-and-Guidance/Legislation/CLIA/Downloads/AOList.pdf" TargetMode="External"/><Relationship Id="rId3" Type="http://schemas.openxmlformats.org/officeDocument/2006/relationships/audio" Target="../media/media16.m4a"/><Relationship Id="rId7" Type="http://schemas.openxmlformats.org/officeDocument/2006/relationships/hyperlink" Target="https://www.nist.gov/nvlap" TargetMode="External"/><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hyperlink" Target="https://www.a2la.org/" TargetMode="External"/><Relationship Id="rId5" Type="http://schemas.openxmlformats.org/officeDocument/2006/relationships/notesSlide" Target="../notesSlides/notesSlide16.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hyperlink" Target="http://www.european-accreditation.org/" TargetMode="External"/><Relationship Id="rId13" Type="http://schemas.openxmlformats.org/officeDocument/2006/relationships/hyperlink" Target="https://www.a2la.org/" TargetMode="External"/><Relationship Id="rId18" Type="http://schemas.openxmlformats.org/officeDocument/2006/relationships/hyperlink" Target="https://www.pjlabs.com/" TargetMode="External"/><Relationship Id="rId3" Type="http://schemas.openxmlformats.org/officeDocument/2006/relationships/audio" Target="../media/media17.m4a"/><Relationship Id="rId7" Type="http://schemas.openxmlformats.org/officeDocument/2006/relationships/hyperlink" Target="https://www.iaac.org.mx/index.php/en/" TargetMode="External"/><Relationship Id="rId12" Type="http://schemas.openxmlformats.org/officeDocument/2006/relationships/hyperlink" Target="https://www.aihaaccreditedlabs.org/" TargetMode="External"/><Relationship Id="rId17" Type="http://schemas.openxmlformats.org/officeDocument/2006/relationships/hyperlink" Target="https://www.nist.gov/nvlap" TargetMode="External"/><Relationship Id="rId2" Type="http://schemas.microsoft.com/office/2007/relationships/media" Target="../media/media17.m4a"/><Relationship Id="rId16" Type="http://schemas.openxmlformats.org/officeDocument/2006/relationships/hyperlink" Target="https://www.iasonline.org/" TargetMode="External"/><Relationship Id="rId1" Type="http://schemas.openxmlformats.org/officeDocument/2006/relationships/tags" Target="../tags/tag16.xml"/><Relationship Id="rId6" Type="http://schemas.openxmlformats.org/officeDocument/2006/relationships/hyperlink" Target="https://ilac.org/" TargetMode="External"/><Relationship Id="rId11" Type="http://schemas.openxmlformats.org/officeDocument/2006/relationships/hyperlink" Target="https://www.intra-afrac.com/" TargetMode="External"/><Relationship Id="rId5" Type="http://schemas.openxmlformats.org/officeDocument/2006/relationships/notesSlide" Target="../notesSlides/notesSlide17.xml"/><Relationship Id="rId15" Type="http://schemas.openxmlformats.org/officeDocument/2006/relationships/hyperlink" Target="http://www.anab.org/" TargetMode="External"/><Relationship Id="rId10" Type="http://schemas.openxmlformats.org/officeDocument/2006/relationships/hyperlink" Target="http://www.arac-accreditation.org/" TargetMode="External"/><Relationship Id="rId19"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hyperlink" Target="https://www.apac-accreditation.org/" TargetMode="External"/><Relationship Id="rId14" Type="http://schemas.openxmlformats.org/officeDocument/2006/relationships/hyperlink" Target="https://anab.ansi.org/"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hyperlink" Target="https://www.bipm.org/en/committees/cc/wg/jctlm-wg-tep.html" TargetMode="External"/><Relationship Id="rId13" Type="http://schemas.openxmlformats.org/officeDocument/2006/relationships/hyperlink" Target="https://www.bipm.org/en/worldwide-metrology/regional/" TargetMode="External"/><Relationship Id="rId18" Type="http://schemas.openxmlformats.org/officeDocument/2006/relationships/hyperlink" Target="https://www.coomet.net/" TargetMode="External"/><Relationship Id="rId3" Type="http://schemas.openxmlformats.org/officeDocument/2006/relationships/audio" Target="../media/media2.m4a"/><Relationship Id="rId21" Type="http://schemas.openxmlformats.org/officeDocument/2006/relationships/image" Target="../media/image3.png"/><Relationship Id="rId7" Type="http://schemas.openxmlformats.org/officeDocument/2006/relationships/hyperlink" Target="https://www.bipm.org/en/committees/cc/ccqm/" TargetMode="External"/><Relationship Id="rId12" Type="http://schemas.openxmlformats.org/officeDocument/2006/relationships/hyperlink" Target="https://www.bipm.org/utils/common/pdf/si-brochure/SI-Brochure-9-EN.pdf" TargetMode="External"/><Relationship Id="rId17" Type="http://schemas.openxmlformats.org/officeDocument/2006/relationships/hyperlink" Target="http://www.apmpweb.org/" TargetMode="External"/><Relationship Id="rId2" Type="http://schemas.microsoft.com/office/2007/relationships/media" Target="../media/media2.m4a"/><Relationship Id="rId16" Type="http://schemas.openxmlformats.org/officeDocument/2006/relationships/hyperlink" Target="http://www.afrimets.org/SitePages/Home.aspx" TargetMode="External"/><Relationship Id="rId20" Type="http://schemas.openxmlformats.org/officeDocument/2006/relationships/hyperlink" Target="https://www.bipm.org/jctlm/" TargetMode="External"/><Relationship Id="rId1" Type="http://schemas.openxmlformats.org/officeDocument/2006/relationships/tags" Target="../tags/tag1.xml"/><Relationship Id="rId6" Type="http://schemas.openxmlformats.org/officeDocument/2006/relationships/hyperlink" Target="https://www.bipm.org/en/about-us/" TargetMode="External"/><Relationship Id="rId11" Type="http://schemas.openxmlformats.org/officeDocument/2006/relationships/hyperlink" Target="https://www.bipm.org/utils/common/documents/jcgm/JCGM_200_2012.pdf" TargetMode="External"/><Relationship Id="rId5" Type="http://schemas.openxmlformats.org/officeDocument/2006/relationships/notesSlide" Target="../notesSlides/notesSlide2.xml"/><Relationship Id="rId15" Type="http://schemas.openxmlformats.org/officeDocument/2006/relationships/hyperlink" Target="https://eurachem.org/" TargetMode="External"/><Relationship Id="rId10" Type="http://schemas.openxmlformats.org/officeDocument/2006/relationships/hyperlink" Target="https://www.bipm.org/utils/common/documents/jcgm/JCGM_100_2008_E.pdf" TargetMode="External"/><Relationship Id="rId19" Type="http://schemas.openxmlformats.org/officeDocument/2006/relationships/hyperlink" Target="https://www.gso.org.sa/en/metrology/gulfmet/" TargetMode="External"/><Relationship Id="rId4" Type="http://schemas.openxmlformats.org/officeDocument/2006/relationships/slideLayout" Target="../slideLayouts/slideLayout2.xml"/><Relationship Id="rId9" Type="http://schemas.openxmlformats.org/officeDocument/2006/relationships/hyperlink" Target="https://www.iso.org/sites/JCGM/JCGM-introduction.htm" TargetMode="External"/><Relationship Id="rId14" Type="http://schemas.openxmlformats.org/officeDocument/2006/relationships/hyperlink" Target="https://sim-metrologia.org/about-us/" TargetMode="External"/><Relationship Id="rId2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hyperlink" Target="https://www.iso.org/iso-9001-quality-management.html" TargetMode="Externa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aoac.org/about-aoac-international/" TargetMode="External"/><Relationship Id="rId3" Type="http://schemas.openxmlformats.org/officeDocument/2006/relationships/audio" Target="../media/media5.m4a"/><Relationship Id="rId7" Type="http://schemas.openxmlformats.org/officeDocument/2006/relationships/hyperlink" Target="https://www.astm.org/ABOUT/overview.html" TargetMode="External"/><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hyperlink" Target="https://www.iso.org/standards.html" TargetMode="External"/><Relationship Id="rId11" Type="http://schemas.openxmlformats.org/officeDocument/2006/relationships/image" Target="../media/image2.png"/><Relationship Id="rId5" Type="http://schemas.openxmlformats.org/officeDocument/2006/relationships/notesSlide" Target="../notesSlides/notesSlide5.xml"/><Relationship Id="rId10" Type="http://schemas.openxmlformats.org/officeDocument/2006/relationships/hyperlink" Target="https://clsi.org/about/clsis-history/" TargetMode="External"/><Relationship Id="rId4" Type="http://schemas.openxmlformats.org/officeDocument/2006/relationships/slideLayout" Target="../slideLayouts/slideLayout2.xml"/><Relationship Id="rId9" Type="http://schemas.openxmlformats.org/officeDocument/2006/relationships/hyperlink" Target="https://clsi.org/"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cms.gov/" TargetMode="External"/><Relationship Id="rId13"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hyperlink" Target="https://www.hhs.gov/about/index.html" TargetMode="External"/><Relationship Id="rId12" Type="http://schemas.openxmlformats.org/officeDocument/2006/relationships/hyperlink" Target="https://www.astm.org/ABOUT/overview.html" TargetMode="External"/><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hyperlink" Target="https://www.fda.gov/home" TargetMode="External"/><Relationship Id="rId11" Type="http://schemas.openxmlformats.org/officeDocument/2006/relationships/hyperlink" Target="https://www.usp.org/" TargetMode="External"/><Relationship Id="rId5" Type="http://schemas.openxmlformats.org/officeDocument/2006/relationships/notesSlide" Target="../notesSlides/notesSlide6.xml"/><Relationship Id="rId10" Type="http://schemas.openxmlformats.org/officeDocument/2006/relationships/hyperlink" Target="https://www.aoac.org/about-aoac-international/" TargetMode="External"/><Relationship Id="rId4" Type="http://schemas.openxmlformats.org/officeDocument/2006/relationships/slideLayout" Target="../slideLayouts/slideLayout2.xml"/><Relationship Id="rId9" Type="http://schemas.openxmlformats.org/officeDocument/2006/relationships/hyperlink" Target="https://www.cms.gov/Regulations-and-Guidance/Legislation/CLIA"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who.int/" TargetMode="External"/><Relationship Id="rId3" Type="http://schemas.openxmlformats.org/officeDocument/2006/relationships/audio" Target="../media/media7.m4a"/><Relationship Id="rId7" Type="http://schemas.openxmlformats.org/officeDocument/2006/relationships/hyperlink" Target="https://www.ich.org/page/quality-guidelines" TargetMode="External"/><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hyperlink" Target="https://www.iso.org/standards.html" TargetMode="External"/><Relationship Id="rId11" Type="http://schemas.openxmlformats.org/officeDocument/2006/relationships/image" Target="../media/image2.png"/><Relationship Id="rId5" Type="http://schemas.openxmlformats.org/officeDocument/2006/relationships/notesSlide" Target="../notesSlides/notesSlide7.xml"/><Relationship Id="rId10" Type="http://schemas.openxmlformats.org/officeDocument/2006/relationships/hyperlink" Target="http://www.fao.org/fao-who-codexalimentarius/en/" TargetMode="External"/><Relationship Id="rId4" Type="http://schemas.openxmlformats.org/officeDocument/2006/relationships/slideLayout" Target="../slideLayouts/slideLayout2.xml"/><Relationship Id="rId9" Type="http://schemas.openxmlformats.org/officeDocument/2006/relationships/hyperlink" Target="http://www.fao.org/home/en/"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hyperlink" Target="https://www.who.int/tdr/publications/documents/glp-handbook.pdf" TargetMode="External"/><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hyperlink" Target="https://www.accessdata.fda.gov/scripts/cdrh/cfdocs/cfcfr/CFRSearch.cfm?CFRPart=58&amp;showFR=1&amp;subpartNode=21:1.0.1.1.23.1" TargetMode="External"/><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ecfr.io/Title-21/cfr820_main" TargetMode="External"/><Relationship Id="rId3" Type="http://schemas.openxmlformats.org/officeDocument/2006/relationships/audio" Target="../media/media9.m4a"/><Relationship Id="rId7" Type="http://schemas.openxmlformats.org/officeDocument/2006/relationships/hyperlink" Target="https://www.govinfo.gov/content/pkg/CFR-2011-title21-vol4/pdf/CFR-2011-title21-vol4-part211.pdf" TargetMode="External"/><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hyperlink" Target="https://www.govinfo.gov/content/pkg/CFR-2013-title21-vol4/pdf/CFR-2013-title21-vol4-part210.pdf" TargetMode="External"/><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04900" y="971854"/>
            <a:ext cx="10363200" cy="2336260"/>
          </a:xfrm>
        </p:spPr>
        <p:txBody>
          <a:bodyPr/>
          <a:lstStyle/>
          <a:p>
            <a:pPr algn="ctr"/>
            <a:r>
              <a:rPr lang="en-US" altLang="en-US" dirty="0"/>
              <a:t>Quality Management Systems</a:t>
            </a:r>
            <a:br>
              <a:rPr lang="en-US" altLang="en-US" dirty="0"/>
            </a:br>
            <a:r>
              <a:rPr lang="en-US" altLang="en-US" dirty="0"/>
              <a:t>in Analytical Chemistry</a:t>
            </a:r>
          </a:p>
        </p:txBody>
      </p:sp>
      <p:sp>
        <p:nvSpPr>
          <p:cNvPr id="6" name="TextBox 5"/>
          <p:cNvSpPr txBox="1"/>
          <p:nvPr/>
        </p:nvSpPr>
        <p:spPr>
          <a:xfrm>
            <a:off x="3429000" y="3383537"/>
            <a:ext cx="5715000" cy="147732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Lane C. Sander, Ph.D.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Chemical Sciences Division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Material Measurement Laboratory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National Institute of Standards and Technology</a:t>
            </a:r>
            <a:r>
              <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1</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7" name="Date Placeholder 1"/>
          <p:cNvSpPr>
            <a:spLocks noGrp="1"/>
          </p:cNvSpPr>
          <p:nvPr>
            <p:ph type="dt" sz="half" idx="10"/>
          </p:nvPr>
        </p:nvSpPr>
        <p:spPr>
          <a:xfrm>
            <a:off x="4965700" y="6400800"/>
            <a:ext cx="2641600" cy="4572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0E497D5D-72DA-4E9C-A52B-570FFA062F27}" type="datetime1">
              <a:rPr kumimoji="0" lang="en-US" sz="10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10/26/2023</a:t>
            </a:fld>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TextBox 7"/>
          <p:cNvSpPr txBox="1"/>
          <p:nvPr/>
        </p:nvSpPr>
        <p:spPr>
          <a:xfrm>
            <a:off x="571500" y="5200471"/>
            <a:ext cx="11430000" cy="1200329"/>
          </a:xfrm>
          <a:prstGeom prst="rect">
            <a:avLst/>
          </a:prstGeom>
          <a:noFill/>
        </p:spPr>
        <p:txBody>
          <a:bodyPr wrap="square" rtlCol="0">
            <a:spAutoFit/>
          </a:bodyPr>
          <a:lstStyle/>
          <a:p>
            <a:pPr lvl="0" algn="ctr">
              <a:defRPr/>
            </a:pPr>
            <a:r>
              <a:rPr lang="en-US" baseline="30000" dirty="0">
                <a:solidFill>
                  <a:srgbClr val="000000"/>
                </a:solidFill>
              </a:rPr>
              <a:t>1</a:t>
            </a:r>
            <a:r>
              <a:rPr lang="en-US" dirty="0">
                <a:solidFill>
                  <a:srgbClr val="000000"/>
                </a:solidFill>
              </a:rPr>
              <a:t>Contribution of the National Institute of Standards and Technology.  Not subject to copyright.  This presentation reflects the views of the author and should not be construed as representing NIST’s views or policies. </a:t>
            </a:r>
          </a:p>
          <a:p>
            <a:pPr lvl="0" algn="ctr">
              <a:defRPr/>
            </a:pPr>
            <a:endParaRPr lang="en-US" dirty="0">
              <a:solidFill>
                <a:srgbClr val="000000"/>
              </a:solidFill>
            </a:endParaRPr>
          </a:p>
          <a:p>
            <a:pPr lvl="0" algn="ctr">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This presentation is also available in a </a:t>
            </a:r>
            <a:r>
              <a:rPr lang="en-US" dirty="0">
                <a:solidFill>
                  <a:srgbClr val="000000"/>
                </a:solidFill>
              </a:rPr>
              <a:t>PowerPoint format with active links to relevant information.</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 name="1d">
            <a:hlinkClick r:id="" action="ppaction://media"/>
            <a:extLst>
              <a:ext uri="{FF2B5EF4-FFF2-40B4-BE49-F238E27FC236}">
                <a16:creationId xmlns:a16="http://schemas.microsoft.com/office/drawing/2014/main" id="{9DE5E99C-587F-4570-8CA9-AF41252024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94708" y="6400800"/>
            <a:ext cx="406400" cy="406400"/>
          </a:xfrm>
          <a:prstGeom prst="rect">
            <a:avLst/>
          </a:prstGeom>
        </p:spPr>
      </p:pic>
    </p:spTree>
    <p:extLst>
      <p:ext uri="{BB962C8B-B14F-4D97-AF65-F5344CB8AC3E}">
        <p14:creationId xmlns:p14="http://schemas.microsoft.com/office/powerpoint/2010/main" val="3770662566"/>
      </p:ext>
    </p:extLst>
  </p:cSld>
  <p:clrMapOvr>
    <a:masterClrMapping/>
  </p:clrMapOvr>
  <mc:AlternateContent xmlns:mc="http://schemas.openxmlformats.org/markup-compatibility/2006" xmlns:p14="http://schemas.microsoft.com/office/powerpoint/2010/main">
    <mc:Choice Requires="p14">
      <p:transition spd="med" p14:dur="700" advClick="0" advTm="39343">
        <p:fade/>
      </p:transition>
    </mc:Choice>
    <mc:Fallback xmlns="">
      <p:transition spd="med" advClick="0" advTm="393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8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1837">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4" objId="3"/>
        <p14:stopEvt time="39343"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FF36-BB49-4991-ADD8-6376C8D2552A}"/>
              </a:ext>
            </a:extLst>
          </p:cNvPr>
          <p:cNvSpPr>
            <a:spLocks noGrp="1"/>
          </p:cNvSpPr>
          <p:nvPr>
            <p:ph type="title"/>
          </p:nvPr>
        </p:nvSpPr>
        <p:spPr/>
        <p:txBody>
          <a:bodyPr/>
          <a:lstStyle/>
          <a:p>
            <a:r>
              <a:rPr lang="en-US" dirty="0"/>
              <a:t>Good Clinical Practice (GCP)</a:t>
            </a:r>
          </a:p>
        </p:txBody>
      </p:sp>
      <p:sp>
        <p:nvSpPr>
          <p:cNvPr id="3" name="Content Placeholder 2">
            <a:extLst>
              <a:ext uri="{FF2B5EF4-FFF2-40B4-BE49-F238E27FC236}">
                <a16:creationId xmlns:a16="http://schemas.microsoft.com/office/drawing/2014/main" id="{9AE71A19-A339-4E7E-B383-B198FFE046F8}"/>
              </a:ext>
            </a:extLst>
          </p:cNvPr>
          <p:cNvSpPr>
            <a:spLocks noGrp="1"/>
          </p:cNvSpPr>
          <p:nvPr>
            <p:ph idx="1"/>
          </p:nvPr>
        </p:nvSpPr>
        <p:spPr>
          <a:xfrm>
            <a:off x="1219200" y="1600201"/>
            <a:ext cx="7750629" cy="5257799"/>
          </a:xfrm>
        </p:spPr>
        <p:txBody>
          <a:bodyPr/>
          <a:lstStyle/>
          <a:p>
            <a:r>
              <a:rPr lang="en-US" sz="2400" dirty="0"/>
              <a:t>FDA enforcement of </a:t>
            </a:r>
            <a:r>
              <a:rPr lang="en-US" sz="2400" dirty="0">
                <a:solidFill>
                  <a:srgbClr val="0070C0"/>
                </a:solidFill>
                <a:hlinkClick r:id="rId6">
                  <a:extLst>
                    <a:ext uri="{A12FA001-AC4F-418D-AE19-62706E023703}">
                      <ahyp:hlinkClr xmlns:ahyp="http://schemas.microsoft.com/office/drawing/2018/hyperlinkcolor" val="tx"/>
                    </a:ext>
                  </a:extLst>
                </a:hlinkClick>
              </a:rPr>
              <a:t>individual regulations</a:t>
            </a:r>
            <a:endParaRPr lang="en-US" sz="2400" dirty="0">
              <a:solidFill>
                <a:srgbClr val="0070C0"/>
              </a:solidFill>
            </a:endParaRPr>
          </a:p>
          <a:p>
            <a:pPr lvl="1"/>
            <a:r>
              <a:rPr lang="en-US" sz="2000" dirty="0"/>
              <a:t>Informed Consent</a:t>
            </a:r>
          </a:p>
          <a:p>
            <a:pPr lvl="1"/>
            <a:r>
              <a:rPr lang="en-US" sz="2000" dirty="0"/>
              <a:t>Institutional Review Boards</a:t>
            </a:r>
          </a:p>
          <a:p>
            <a:pPr lvl="1"/>
            <a:r>
              <a:rPr lang="en-US" sz="2000" dirty="0"/>
              <a:t>Financial Disclosure</a:t>
            </a:r>
          </a:p>
          <a:p>
            <a:pPr lvl="1"/>
            <a:r>
              <a:rPr lang="en-US" sz="2000" dirty="0"/>
              <a:t>Investigational New Drug Applications</a:t>
            </a:r>
          </a:p>
          <a:p>
            <a:pPr lvl="1"/>
            <a:r>
              <a:rPr lang="en-US" sz="2000" dirty="0"/>
              <a:t>Applications for New Drugs</a:t>
            </a:r>
          </a:p>
          <a:p>
            <a:pPr lvl="1"/>
            <a:r>
              <a:rPr lang="en-US" sz="2000" dirty="0"/>
              <a:t>Bioavailability and Bioequivalence</a:t>
            </a:r>
          </a:p>
          <a:p>
            <a:pPr lvl="1"/>
            <a:r>
              <a:rPr lang="en-US" sz="2000" dirty="0"/>
              <a:t>Medical Devices</a:t>
            </a:r>
          </a:p>
          <a:p>
            <a:pPr lvl="1"/>
            <a:r>
              <a:rPr lang="en-US" sz="2000" dirty="0"/>
              <a:t>Privacy</a:t>
            </a:r>
          </a:p>
          <a:p>
            <a:pPr lvl="1"/>
            <a:endParaRPr lang="en-US" sz="2000" dirty="0"/>
          </a:p>
          <a:p>
            <a:r>
              <a:rPr lang="en-US" sz="2200" dirty="0"/>
              <a:t>ICH </a:t>
            </a:r>
            <a:r>
              <a:rPr lang="en-US" sz="2400" dirty="0"/>
              <a:t>Guide for Good Clinical Practice </a:t>
            </a:r>
            <a:r>
              <a:rPr lang="en-US" sz="2400" dirty="0">
                <a:solidFill>
                  <a:srgbClr val="0070C0"/>
                </a:solidFill>
                <a:hlinkClick r:id="rId7">
                  <a:extLst>
                    <a:ext uri="{A12FA001-AC4F-418D-AE19-62706E023703}">
                      <ahyp:hlinkClr xmlns:ahyp="http://schemas.microsoft.com/office/drawing/2018/hyperlinkcolor" val="tx"/>
                    </a:ext>
                  </a:extLst>
                </a:hlinkClick>
              </a:rPr>
              <a:t>E6(R1)</a:t>
            </a:r>
            <a:endParaRPr lang="en-US" sz="2400" dirty="0"/>
          </a:p>
          <a:p>
            <a:pPr lvl="1"/>
            <a:r>
              <a:rPr lang="en-US" sz="2000" dirty="0"/>
              <a:t>Ethical and scientific quality standard</a:t>
            </a:r>
          </a:p>
          <a:p>
            <a:pPr lvl="1"/>
            <a:r>
              <a:rPr lang="en-US" sz="2000" dirty="0"/>
              <a:t>Intended for EU, Japan, and USA to facilitate mutual acceptance of clinical data in these jurisdictions </a:t>
            </a:r>
          </a:p>
        </p:txBody>
      </p:sp>
      <p:pic>
        <p:nvPicPr>
          <p:cNvPr id="4" name="9">
            <a:hlinkClick r:id="" action="ppaction://media"/>
            <a:extLst>
              <a:ext uri="{FF2B5EF4-FFF2-40B4-BE49-F238E27FC236}">
                <a16:creationId xmlns:a16="http://schemas.microsoft.com/office/drawing/2014/main" id="{96763C8C-FBE5-4957-86E3-6CE91E7FAAF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3323888" y="6372225"/>
            <a:ext cx="487362" cy="487363"/>
          </a:xfrm>
          <a:prstGeom prst="rect">
            <a:avLst/>
          </a:prstGeom>
        </p:spPr>
      </p:pic>
    </p:spTree>
    <p:custDataLst>
      <p:tags r:id="rId1"/>
    </p:custDataLst>
    <p:extLst>
      <p:ext uri="{BB962C8B-B14F-4D97-AF65-F5344CB8AC3E}">
        <p14:creationId xmlns:p14="http://schemas.microsoft.com/office/powerpoint/2010/main" val="3393134391"/>
      </p:ext>
    </p:extLst>
  </p:cSld>
  <p:clrMapOvr>
    <a:masterClrMapping/>
  </p:clrMapOvr>
  <mc:AlternateContent xmlns:mc="http://schemas.openxmlformats.org/markup-compatibility/2006" xmlns:p14="http://schemas.microsoft.com/office/powerpoint/2010/main">
    <mc:Choice Requires="p14">
      <p:transition spd="med" p14:dur="700" advTm="76386">
        <p:fade/>
      </p:transition>
    </mc:Choice>
    <mc:Fallback xmlns="">
      <p:transition spd="med" advTm="763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6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75658"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AE6A5-2C84-457C-93FD-C01155227CBA}"/>
              </a:ext>
            </a:extLst>
          </p:cNvPr>
          <p:cNvSpPr>
            <a:spLocks noGrp="1"/>
          </p:cNvSpPr>
          <p:nvPr>
            <p:ph type="title"/>
          </p:nvPr>
        </p:nvSpPr>
        <p:spPr/>
        <p:txBody>
          <a:bodyPr/>
          <a:lstStyle/>
          <a:p>
            <a:r>
              <a:rPr lang="en-US" dirty="0"/>
              <a:t>Laboratory Developed Tests (LDTs)</a:t>
            </a:r>
          </a:p>
        </p:txBody>
      </p:sp>
      <p:sp>
        <p:nvSpPr>
          <p:cNvPr id="3" name="Content Placeholder 2">
            <a:extLst>
              <a:ext uri="{FF2B5EF4-FFF2-40B4-BE49-F238E27FC236}">
                <a16:creationId xmlns:a16="http://schemas.microsoft.com/office/drawing/2014/main" id="{E099A27C-2C71-4F92-A240-42F3851F6D11}"/>
              </a:ext>
            </a:extLst>
          </p:cNvPr>
          <p:cNvSpPr>
            <a:spLocks noGrp="1"/>
          </p:cNvSpPr>
          <p:nvPr>
            <p:ph idx="1"/>
          </p:nvPr>
        </p:nvSpPr>
        <p:spPr>
          <a:xfrm>
            <a:off x="1219200" y="1600201"/>
            <a:ext cx="10972800" cy="5257799"/>
          </a:xfrm>
        </p:spPr>
        <p:txBody>
          <a:bodyPr/>
          <a:lstStyle/>
          <a:p>
            <a:pPr>
              <a:spcAft>
                <a:spcPts val="1800"/>
              </a:spcAft>
            </a:pPr>
            <a:r>
              <a:rPr lang="en-US" sz="2400" dirty="0"/>
              <a:t>In vitro diagnostic test manufactured by and used within a single laboratory</a:t>
            </a:r>
          </a:p>
          <a:p>
            <a:pPr>
              <a:spcAft>
                <a:spcPts val="1800"/>
              </a:spcAft>
            </a:pPr>
            <a:r>
              <a:rPr lang="en-US" sz="2400" dirty="0"/>
              <a:t>Regulated by both FDA (under FFDCA) and HHS (under CLIA)</a:t>
            </a:r>
          </a:p>
          <a:p>
            <a:r>
              <a:rPr lang="en-US" sz="2400" dirty="0"/>
              <a:t>FDA </a:t>
            </a:r>
          </a:p>
          <a:p>
            <a:pPr lvl="1"/>
            <a:r>
              <a:rPr lang="en-US" sz="2200" dirty="0"/>
              <a:t>Considered a medical device under FFDCA</a:t>
            </a:r>
          </a:p>
          <a:p>
            <a:pPr lvl="1">
              <a:spcAft>
                <a:spcPts val="1800"/>
              </a:spcAft>
            </a:pPr>
            <a:r>
              <a:rPr lang="en-US" sz="2200" dirty="0"/>
              <a:t>Analytical validity (method validation) and clinical validity are assessed </a:t>
            </a:r>
          </a:p>
          <a:p>
            <a:r>
              <a:rPr lang="en-US" sz="2400" dirty="0"/>
              <a:t>Centers for Medicare &amp; Medicaid Services (CMS) </a:t>
            </a:r>
          </a:p>
          <a:p>
            <a:pPr lvl="1"/>
            <a:r>
              <a:rPr lang="en-US" sz="2200" dirty="0"/>
              <a:t>Use of LDTs regulated by clinical laboratory testing aspects of CLIA.</a:t>
            </a:r>
          </a:p>
          <a:p>
            <a:pPr lvl="1"/>
            <a:r>
              <a:rPr lang="en-US" sz="2200" dirty="0"/>
              <a:t>Laboratory performance specifications of LDTs established (method validation)</a:t>
            </a:r>
          </a:p>
          <a:p>
            <a:endParaRPr lang="en-US" sz="2400" dirty="0"/>
          </a:p>
        </p:txBody>
      </p:sp>
      <p:pic>
        <p:nvPicPr>
          <p:cNvPr id="7" name="10c">
            <a:hlinkClick r:id="" action="ppaction://media"/>
            <a:extLst>
              <a:ext uri="{FF2B5EF4-FFF2-40B4-BE49-F238E27FC236}">
                <a16:creationId xmlns:a16="http://schemas.microsoft.com/office/drawing/2014/main" id="{3A34A22C-3C3C-497F-A1E3-BBE4C885485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919393" y="6370637"/>
            <a:ext cx="487362" cy="487363"/>
          </a:xfrm>
          <a:prstGeom prst="rect">
            <a:avLst/>
          </a:prstGeom>
        </p:spPr>
      </p:pic>
    </p:spTree>
    <p:custDataLst>
      <p:tags r:id="rId1"/>
    </p:custDataLst>
    <p:extLst>
      <p:ext uri="{BB962C8B-B14F-4D97-AF65-F5344CB8AC3E}">
        <p14:creationId xmlns:p14="http://schemas.microsoft.com/office/powerpoint/2010/main" val="130955660"/>
      </p:ext>
    </p:extLst>
  </p:cSld>
  <p:clrMapOvr>
    <a:masterClrMapping/>
  </p:clrMapOvr>
  <mc:AlternateContent xmlns:mc="http://schemas.openxmlformats.org/markup-compatibility/2006" xmlns:p14="http://schemas.microsoft.com/office/powerpoint/2010/main">
    <mc:Choice Requires="p14">
      <p:transition spd="med" p14:dur="700" advTm="63344">
        <p:fade/>
      </p:transition>
    </mc:Choice>
    <mc:Fallback xmlns="">
      <p:transition spd="med" advTm="633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69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extLst>
    <p:ext uri="{E180D4A7-C9FB-4DFB-919C-405C955672EB}">
      <p14:showEvtLst xmlns:p14="http://schemas.microsoft.com/office/powerpoint/2010/main">
        <p14:playEvt time="3" objId="7"/>
        <p14:stopEvt time="62710" objId="7"/>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Testing (PT)</a:t>
            </a:r>
          </a:p>
        </p:txBody>
      </p:sp>
      <p:sp>
        <p:nvSpPr>
          <p:cNvPr id="3" name="Content Placeholder 2"/>
          <p:cNvSpPr>
            <a:spLocks noGrp="1"/>
          </p:cNvSpPr>
          <p:nvPr>
            <p:ph idx="1"/>
          </p:nvPr>
        </p:nvSpPr>
        <p:spPr>
          <a:xfrm>
            <a:off x="824937" y="1331687"/>
            <a:ext cx="11171119" cy="5526313"/>
          </a:xfrm>
        </p:spPr>
        <p:txBody>
          <a:bodyPr/>
          <a:lstStyle/>
          <a:p>
            <a:pPr lvl="1"/>
            <a:r>
              <a:rPr lang="en-US" sz="2400" dirty="0"/>
              <a:t>Laboratory performance is evaluated</a:t>
            </a:r>
          </a:p>
          <a:p>
            <a:pPr lvl="1"/>
            <a:endParaRPr lang="en-US" sz="2400" dirty="0"/>
          </a:p>
          <a:p>
            <a:pPr lvl="1"/>
            <a:r>
              <a:rPr lang="en-US" sz="2400" dirty="0"/>
              <a:t>Participation can be required or voluntary</a:t>
            </a:r>
          </a:p>
          <a:p>
            <a:pPr lvl="2"/>
            <a:r>
              <a:rPr lang="en-US" sz="2100" dirty="0"/>
              <a:t>Regulatory:  laboratory certification and accreditation programs</a:t>
            </a:r>
          </a:p>
          <a:p>
            <a:pPr lvl="2"/>
            <a:r>
              <a:rPr lang="en-US" sz="2100" dirty="0"/>
              <a:t>Voluntary:  proficiency survey and quality assurance programs</a:t>
            </a:r>
          </a:p>
          <a:p>
            <a:pPr lvl="2"/>
            <a:endParaRPr lang="en-US" sz="2100" dirty="0"/>
          </a:p>
          <a:p>
            <a:pPr lvl="1"/>
            <a:r>
              <a:rPr lang="en-US" sz="2400" dirty="0"/>
              <a:t>Proficiency testing providers</a:t>
            </a:r>
          </a:p>
          <a:p>
            <a:pPr lvl="2"/>
            <a:r>
              <a:rPr lang="en-US" sz="2100" dirty="0"/>
              <a:t>Regulatory authorities approve the PT provider programs and services</a:t>
            </a:r>
          </a:p>
          <a:p>
            <a:pPr lvl="2"/>
            <a:r>
              <a:rPr lang="en-US" sz="2100" dirty="0"/>
              <a:t>PT performance requirements are set by the regulatory authorities</a:t>
            </a:r>
          </a:p>
          <a:p>
            <a:pPr lvl="1"/>
            <a:endParaRPr lang="en-US" sz="2400" dirty="0"/>
          </a:p>
        </p:txBody>
      </p:sp>
      <p:pic>
        <p:nvPicPr>
          <p:cNvPr id="4" name="11b">
            <a:hlinkClick r:id="" action="ppaction://media"/>
            <a:extLst>
              <a:ext uri="{FF2B5EF4-FFF2-40B4-BE49-F238E27FC236}">
                <a16:creationId xmlns:a16="http://schemas.microsoft.com/office/drawing/2014/main" id="{241ECDB4-68B7-40C1-A0D4-622017A8284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693111" y="6476437"/>
            <a:ext cx="381563" cy="381563"/>
          </a:xfrm>
          <a:prstGeom prst="rect">
            <a:avLst/>
          </a:prstGeom>
        </p:spPr>
      </p:pic>
    </p:spTree>
    <p:custDataLst>
      <p:tags r:id="rId1"/>
    </p:custDataLst>
    <p:extLst>
      <p:ext uri="{BB962C8B-B14F-4D97-AF65-F5344CB8AC3E}">
        <p14:creationId xmlns:p14="http://schemas.microsoft.com/office/powerpoint/2010/main" val="2675241972"/>
      </p:ext>
    </p:extLst>
  </p:cSld>
  <p:clrMapOvr>
    <a:masterClrMapping/>
  </p:clrMapOvr>
  <mc:AlternateContent xmlns:mc="http://schemas.openxmlformats.org/markup-compatibility/2006" xmlns:p14="http://schemas.microsoft.com/office/powerpoint/2010/main">
    <mc:Choice Requires="p14">
      <p:transition spd="med" p14:dur="700" advTm="90832">
        <p:fade/>
      </p:transition>
    </mc:Choice>
    <mc:Fallback xmlns="">
      <p:transition spd="med" advTm="908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57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 objId="4"/>
        <p14:stopEvt time="90832"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4322-48D3-4EAB-910E-D66FCC7161A1}"/>
              </a:ext>
            </a:extLst>
          </p:cNvPr>
          <p:cNvSpPr>
            <a:spLocks noGrp="1"/>
          </p:cNvSpPr>
          <p:nvPr>
            <p:ph type="title"/>
          </p:nvPr>
        </p:nvSpPr>
        <p:spPr/>
        <p:txBody>
          <a:bodyPr/>
          <a:lstStyle/>
          <a:p>
            <a:r>
              <a:rPr lang="en-US" dirty="0"/>
              <a:t>Quality Assurance Programs (QA)</a:t>
            </a:r>
          </a:p>
        </p:txBody>
      </p:sp>
      <p:sp>
        <p:nvSpPr>
          <p:cNvPr id="3" name="Content Placeholder 2">
            <a:extLst>
              <a:ext uri="{FF2B5EF4-FFF2-40B4-BE49-F238E27FC236}">
                <a16:creationId xmlns:a16="http://schemas.microsoft.com/office/drawing/2014/main" id="{C3BFD48D-9D83-4869-9A38-0F37A59812A1}"/>
              </a:ext>
            </a:extLst>
          </p:cNvPr>
          <p:cNvSpPr>
            <a:spLocks noGrp="1"/>
          </p:cNvSpPr>
          <p:nvPr>
            <p:ph idx="1"/>
          </p:nvPr>
        </p:nvSpPr>
        <p:spPr>
          <a:xfrm>
            <a:off x="762000" y="1600201"/>
            <a:ext cx="6287836" cy="4979985"/>
          </a:xfrm>
        </p:spPr>
        <p:txBody>
          <a:bodyPr/>
          <a:lstStyle/>
          <a:p>
            <a:r>
              <a:rPr lang="en-US" sz="2000" dirty="0"/>
              <a:t>Quality Assurance Programs</a:t>
            </a:r>
          </a:p>
          <a:p>
            <a:pPr lvl="1"/>
            <a:r>
              <a:rPr lang="en-US" sz="1800" dirty="0"/>
              <a:t>Voluntary – self assessment</a:t>
            </a:r>
          </a:p>
          <a:p>
            <a:pPr lvl="1"/>
            <a:r>
              <a:rPr lang="en-US" sz="1800" dirty="0"/>
              <a:t>Evidence of proficiency</a:t>
            </a:r>
          </a:p>
          <a:p>
            <a:pPr lvl="1"/>
            <a:r>
              <a:rPr lang="en-US" sz="1800" dirty="0"/>
              <a:t>Requirement for funding</a:t>
            </a:r>
          </a:p>
          <a:p>
            <a:pPr lvl="1"/>
            <a:r>
              <a:rPr lang="en-US" sz="1800" dirty="0"/>
              <a:t>Samples should represent relevant analytical challenges</a:t>
            </a:r>
          </a:p>
          <a:p>
            <a:pPr lvl="1"/>
            <a:endParaRPr lang="en-US" sz="1800" dirty="0"/>
          </a:p>
          <a:p>
            <a:r>
              <a:rPr lang="en-US" sz="2000" dirty="0"/>
              <a:t>Exercise/Study</a:t>
            </a:r>
          </a:p>
          <a:p>
            <a:pPr lvl="1"/>
            <a:r>
              <a:rPr lang="en-US" sz="1800" dirty="0"/>
              <a:t>Exercise assigned values (consensus vs reference)</a:t>
            </a:r>
          </a:p>
          <a:p>
            <a:pPr lvl="1"/>
            <a:r>
              <a:rPr lang="en-US" sz="1800" dirty="0"/>
              <a:t>Z-score (index of trueness or bias)</a:t>
            </a:r>
          </a:p>
          <a:p>
            <a:pPr marL="1144588" lvl="2" indent="0">
              <a:buNone/>
            </a:pPr>
            <a:r>
              <a:rPr lang="en-US" sz="1400" dirty="0"/>
              <a:t>Z = bias estimate / performance criterion</a:t>
            </a:r>
          </a:p>
          <a:p>
            <a:pPr marL="1144588" lvl="2" indent="0">
              <a:buNone/>
            </a:pPr>
            <a:r>
              <a:rPr lang="en-US" sz="1400" dirty="0"/>
              <a:t>Z = (x –X)/</a:t>
            </a:r>
            <a:r>
              <a:rPr lang="el-GR" sz="1400" dirty="0"/>
              <a:t>σ</a:t>
            </a:r>
            <a:r>
              <a:rPr lang="en-US" sz="1400" dirty="0"/>
              <a:t> </a:t>
            </a:r>
          </a:p>
          <a:p>
            <a:pPr lvl="1"/>
            <a:r>
              <a:rPr lang="en-US" sz="1800" dirty="0"/>
              <a:t>p-score (index of reproducibility)</a:t>
            </a:r>
          </a:p>
          <a:p>
            <a:pPr marL="1144588" lvl="2" indent="0">
              <a:buNone/>
            </a:pPr>
            <a:r>
              <a:rPr lang="en-US" sz="1400" dirty="0"/>
              <a:t>p = </a:t>
            </a:r>
            <a:r>
              <a:rPr lang="el-GR" sz="1400" dirty="0"/>
              <a:t>σ</a:t>
            </a:r>
            <a:r>
              <a:rPr lang="en-US" sz="1400" baseline="-25000" dirty="0"/>
              <a:t>lab</a:t>
            </a:r>
            <a:r>
              <a:rPr lang="en-US" sz="1400" dirty="0"/>
              <a:t> / </a:t>
            </a:r>
            <a:r>
              <a:rPr lang="el-GR" sz="1400" dirty="0"/>
              <a:t>σ</a:t>
            </a:r>
            <a:r>
              <a:rPr lang="en-US" sz="1400" baseline="-25000" dirty="0"/>
              <a:t>target</a:t>
            </a:r>
          </a:p>
        </p:txBody>
      </p:sp>
      <p:pic>
        <p:nvPicPr>
          <p:cNvPr id="8" name="Picture 5">
            <a:extLst>
              <a:ext uri="{FF2B5EF4-FFF2-40B4-BE49-F238E27FC236}">
                <a16:creationId xmlns:a16="http://schemas.microsoft.com/office/drawing/2014/main" id="{5C64E944-ABE1-4268-8343-53C44C47E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9836" y="1600200"/>
            <a:ext cx="4958344" cy="341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12a">
            <a:hlinkClick r:id="" action="ppaction://media"/>
            <a:extLst>
              <a:ext uri="{FF2B5EF4-FFF2-40B4-BE49-F238E27FC236}">
                <a16:creationId xmlns:a16="http://schemas.microsoft.com/office/drawing/2014/main" id="{2E777955-BB15-4B5C-9EA9-1A7018E53E2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539963" y="6232314"/>
            <a:ext cx="406400" cy="406400"/>
          </a:xfrm>
          <a:prstGeom prst="rect">
            <a:avLst/>
          </a:prstGeom>
        </p:spPr>
      </p:pic>
    </p:spTree>
    <p:custDataLst>
      <p:tags r:id="rId1"/>
    </p:custDataLst>
    <p:extLst>
      <p:ext uri="{BB962C8B-B14F-4D97-AF65-F5344CB8AC3E}">
        <p14:creationId xmlns:p14="http://schemas.microsoft.com/office/powerpoint/2010/main" val="846400324"/>
      </p:ext>
    </p:extLst>
  </p:cSld>
  <p:clrMapOvr>
    <a:masterClrMapping/>
  </p:clrMapOvr>
  <mc:AlternateContent xmlns:mc="http://schemas.openxmlformats.org/markup-compatibility/2006" xmlns:p14="http://schemas.microsoft.com/office/powerpoint/2010/main">
    <mc:Choice Requires="p14">
      <p:transition spd="med" p14:dur="700" advTm="160421">
        <p:fade/>
      </p:transition>
    </mc:Choice>
    <mc:Fallback xmlns="">
      <p:transition spd="med" advTm="1604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07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 objId="5"/>
        <p14:stopEvt time="160094"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301A-A496-485E-BADC-661AD3DFAF44}"/>
              </a:ext>
            </a:extLst>
          </p:cNvPr>
          <p:cNvSpPr>
            <a:spLocks noGrp="1"/>
          </p:cNvSpPr>
          <p:nvPr>
            <p:ph type="title"/>
          </p:nvPr>
        </p:nvSpPr>
        <p:spPr/>
        <p:txBody>
          <a:bodyPr/>
          <a:lstStyle/>
          <a:p>
            <a:r>
              <a:rPr lang="en-US" dirty="0"/>
              <a:t>Conformity Assessment</a:t>
            </a:r>
          </a:p>
        </p:txBody>
      </p:sp>
      <p:sp>
        <p:nvSpPr>
          <p:cNvPr id="3" name="Content Placeholder 2">
            <a:extLst>
              <a:ext uri="{FF2B5EF4-FFF2-40B4-BE49-F238E27FC236}">
                <a16:creationId xmlns:a16="http://schemas.microsoft.com/office/drawing/2014/main" id="{44F80F67-3BBF-431B-BC68-2341AB54144C}"/>
              </a:ext>
            </a:extLst>
          </p:cNvPr>
          <p:cNvSpPr>
            <a:spLocks noGrp="1"/>
          </p:cNvSpPr>
          <p:nvPr>
            <p:ph idx="1"/>
          </p:nvPr>
        </p:nvSpPr>
        <p:spPr/>
        <p:txBody>
          <a:bodyPr/>
          <a:lstStyle/>
          <a:p>
            <a:r>
              <a:rPr lang="en-US" dirty="0"/>
              <a:t>Conformity Assessment Body (CAB)</a:t>
            </a:r>
          </a:p>
          <a:p>
            <a:r>
              <a:rPr lang="en-US" dirty="0"/>
              <a:t>Types of Conformity</a:t>
            </a:r>
          </a:p>
          <a:p>
            <a:pPr lvl="1"/>
            <a:r>
              <a:rPr lang="en-US" dirty="0"/>
              <a:t>Voluntary</a:t>
            </a:r>
          </a:p>
          <a:p>
            <a:pPr lvl="2"/>
            <a:r>
              <a:rPr lang="en-US" dirty="0"/>
              <a:t>Conformity with documentary standards</a:t>
            </a:r>
          </a:p>
          <a:p>
            <a:pPr lvl="1"/>
            <a:r>
              <a:rPr lang="en-US" dirty="0"/>
              <a:t>Regulatory</a:t>
            </a:r>
          </a:p>
          <a:p>
            <a:pPr lvl="2"/>
            <a:r>
              <a:rPr lang="en-US" dirty="0"/>
              <a:t>Compliance with technical statutes</a:t>
            </a:r>
          </a:p>
          <a:p>
            <a:pPr lvl="1"/>
            <a:endParaRPr lang="en-US" dirty="0"/>
          </a:p>
        </p:txBody>
      </p:sp>
      <p:pic>
        <p:nvPicPr>
          <p:cNvPr id="4" name="14new">
            <a:hlinkClick r:id="" action="ppaction://media"/>
            <a:extLst>
              <a:ext uri="{FF2B5EF4-FFF2-40B4-BE49-F238E27FC236}">
                <a16:creationId xmlns:a16="http://schemas.microsoft.com/office/drawing/2014/main" id="{3908D849-92A5-42C0-8AF1-8C22EF501C1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690661" y="6370637"/>
            <a:ext cx="487363" cy="487363"/>
          </a:xfrm>
          <a:prstGeom prst="rect">
            <a:avLst/>
          </a:prstGeom>
        </p:spPr>
      </p:pic>
    </p:spTree>
    <p:custDataLst>
      <p:tags r:id="rId1"/>
    </p:custDataLst>
    <p:extLst>
      <p:ext uri="{BB962C8B-B14F-4D97-AF65-F5344CB8AC3E}">
        <p14:creationId xmlns:p14="http://schemas.microsoft.com/office/powerpoint/2010/main" val="820345415"/>
      </p:ext>
    </p:extLst>
  </p:cSld>
  <p:clrMapOvr>
    <a:masterClrMapping/>
  </p:clrMapOvr>
  <mc:AlternateContent xmlns:mc="http://schemas.openxmlformats.org/markup-compatibility/2006" xmlns:p14="http://schemas.microsoft.com/office/powerpoint/2010/main">
    <mc:Choice Requires="p14">
      <p:transition spd="med" p14:dur="700" advTm="78408">
        <p:fade/>
      </p:transition>
    </mc:Choice>
    <mc:Fallback xmlns="">
      <p:transition spd="med" advTm="784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18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 objId="4"/>
        <p14:stopEvt time="77208"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Accreditation and Certification</a:t>
            </a:r>
          </a:p>
        </p:txBody>
      </p:sp>
      <p:sp>
        <p:nvSpPr>
          <p:cNvPr id="3" name="Content Placeholder 2"/>
          <p:cNvSpPr>
            <a:spLocks noGrp="1"/>
          </p:cNvSpPr>
          <p:nvPr>
            <p:ph idx="1"/>
          </p:nvPr>
        </p:nvSpPr>
        <p:spPr>
          <a:xfrm>
            <a:off x="193565" y="1331687"/>
            <a:ext cx="11998435" cy="5526313"/>
          </a:xfrm>
        </p:spPr>
        <p:txBody>
          <a:bodyPr/>
          <a:lstStyle/>
          <a:p>
            <a:pPr lvl="1"/>
            <a:r>
              <a:rPr lang="en-US" sz="2800" dirty="0"/>
              <a:t>Accreditation reflects the technical competence of a laboratory</a:t>
            </a:r>
          </a:p>
          <a:p>
            <a:pPr lvl="2"/>
            <a:r>
              <a:rPr lang="en-US" sz="2400" dirty="0"/>
              <a:t>Proficiency Testing</a:t>
            </a:r>
          </a:p>
          <a:p>
            <a:pPr lvl="2"/>
            <a:r>
              <a:rPr lang="en-US" sz="2400" dirty="0"/>
              <a:t>Quality Management</a:t>
            </a:r>
          </a:p>
          <a:p>
            <a:pPr lvl="2"/>
            <a:r>
              <a:rPr lang="en-US" sz="2400" dirty="0"/>
              <a:t>Test Method Validation and Verification</a:t>
            </a:r>
          </a:p>
          <a:p>
            <a:pPr lvl="2"/>
            <a:endParaRPr lang="en-US" sz="2400" dirty="0"/>
          </a:p>
          <a:p>
            <a:pPr lvl="1"/>
            <a:r>
              <a:rPr lang="en-US" sz="2800" dirty="0"/>
              <a:t>Certification is a documented assurance of conformity to specifications</a:t>
            </a:r>
          </a:p>
          <a:p>
            <a:pPr lvl="2"/>
            <a:r>
              <a:rPr lang="en-US" sz="2400" dirty="0"/>
              <a:t>Documentary Standards</a:t>
            </a:r>
          </a:p>
          <a:p>
            <a:pPr lvl="2"/>
            <a:r>
              <a:rPr lang="en-US" sz="2400" dirty="0"/>
              <a:t>Regulations</a:t>
            </a:r>
          </a:p>
          <a:p>
            <a:pPr lvl="2"/>
            <a:endParaRPr lang="en-US" sz="2400" dirty="0"/>
          </a:p>
          <a:p>
            <a:pPr lvl="1"/>
            <a:r>
              <a:rPr lang="en-US" sz="2800" dirty="0"/>
              <a:t>Accreditation and certification both involve independent assessment</a:t>
            </a:r>
          </a:p>
        </p:txBody>
      </p:sp>
      <p:pic>
        <p:nvPicPr>
          <p:cNvPr id="6" name="13a">
            <a:hlinkClick r:id="" action="ppaction://media"/>
            <a:extLst>
              <a:ext uri="{FF2B5EF4-FFF2-40B4-BE49-F238E27FC236}">
                <a16:creationId xmlns:a16="http://schemas.microsoft.com/office/drawing/2014/main" id="{7A4F2D8A-04D5-416F-86C3-8AC6A4B809E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420600" y="5588000"/>
            <a:ext cx="487363" cy="487363"/>
          </a:xfrm>
          <a:prstGeom prst="rect">
            <a:avLst/>
          </a:prstGeom>
        </p:spPr>
      </p:pic>
    </p:spTree>
    <p:custDataLst>
      <p:tags r:id="rId1"/>
    </p:custDataLst>
    <p:extLst>
      <p:ext uri="{BB962C8B-B14F-4D97-AF65-F5344CB8AC3E}">
        <p14:creationId xmlns:p14="http://schemas.microsoft.com/office/powerpoint/2010/main" val="779743795"/>
      </p:ext>
    </p:extLst>
  </p:cSld>
  <p:clrMapOvr>
    <a:masterClrMapping/>
  </p:clrMapOvr>
  <mc:AlternateContent xmlns:mc="http://schemas.openxmlformats.org/markup-compatibility/2006" xmlns:p14="http://schemas.microsoft.com/office/powerpoint/2010/main">
    <mc:Choice Requires="p14">
      <p:transition spd="med" p14:dur="700" advTm="94157">
        <p:fade/>
      </p:transition>
    </mc:Choice>
    <mc:Fallback xmlns="">
      <p:transition spd="med" advTm="941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43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 objId="6"/>
        <p14:stopEvt time="92457" objId="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2F52-EEED-4137-A78F-971E5BF1244C}"/>
              </a:ext>
            </a:extLst>
          </p:cNvPr>
          <p:cNvSpPr>
            <a:spLocks noGrp="1"/>
          </p:cNvSpPr>
          <p:nvPr>
            <p:ph type="title"/>
          </p:nvPr>
        </p:nvSpPr>
        <p:spPr/>
        <p:txBody>
          <a:bodyPr/>
          <a:lstStyle/>
          <a:p>
            <a:r>
              <a:rPr lang="en-US" dirty="0"/>
              <a:t>Laboratory Accreditation Programs (LAPs)</a:t>
            </a:r>
          </a:p>
        </p:txBody>
      </p:sp>
      <p:sp>
        <p:nvSpPr>
          <p:cNvPr id="3" name="Content Placeholder 2">
            <a:extLst>
              <a:ext uri="{FF2B5EF4-FFF2-40B4-BE49-F238E27FC236}">
                <a16:creationId xmlns:a16="http://schemas.microsoft.com/office/drawing/2014/main" id="{AAD80184-DFEF-4BB5-80D9-7DB57DE3653D}"/>
              </a:ext>
            </a:extLst>
          </p:cNvPr>
          <p:cNvSpPr>
            <a:spLocks noGrp="1"/>
          </p:cNvSpPr>
          <p:nvPr>
            <p:ph idx="1"/>
          </p:nvPr>
        </p:nvSpPr>
        <p:spPr>
          <a:xfrm>
            <a:off x="1219200" y="1370012"/>
            <a:ext cx="10668000" cy="5210174"/>
          </a:xfrm>
        </p:spPr>
        <p:txBody>
          <a:bodyPr/>
          <a:lstStyle/>
          <a:p>
            <a:r>
              <a:rPr lang="en-US" sz="1600" dirty="0"/>
              <a:t>Accreditation Providers</a:t>
            </a:r>
          </a:p>
          <a:p>
            <a:pPr lvl="1"/>
            <a:r>
              <a:rPr lang="en-US" sz="1200" dirty="0"/>
              <a:t>Stature and legal status</a:t>
            </a:r>
          </a:p>
          <a:p>
            <a:pPr lvl="1"/>
            <a:r>
              <a:rPr lang="en-US" sz="1200" dirty="0"/>
              <a:t>Business decision and/or legal requirement</a:t>
            </a:r>
          </a:p>
          <a:p>
            <a:pPr lvl="1"/>
            <a:endParaRPr lang="en-US" sz="1200" dirty="0"/>
          </a:p>
          <a:p>
            <a:r>
              <a:rPr lang="en-US" sz="1600" dirty="0"/>
              <a:t>American Association for Laboratory Accreditation </a:t>
            </a:r>
            <a:r>
              <a:rPr lang="en-US" sz="1600" dirty="0">
                <a:solidFill>
                  <a:srgbClr val="0070C0"/>
                </a:solidFill>
                <a:hlinkClick r:id="rId6">
                  <a:extLst>
                    <a:ext uri="{A12FA001-AC4F-418D-AE19-62706E023703}">
                      <ahyp:hlinkClr xmlns:ahyp="http://schemas.microsoft.com/office/drawing/2018/hyperlinkcolor" val="tx"/>
                    </a:ext>
                  </a:extLst>
                </a:hlinkClick>
              </a:rPr>
              <a:t>(A2LA)</a:t>
            </a:r>
            <a:endParaRPr lang="en-US" sz="1600" dirty="0">
              <a:solidFill>
                <a:srgbClr val="0070C0"/>
              </a:solidFill>
            </a:endParaRPr>
          </a:p>
          <a:p>
            <a:pPr lvl="1"/>
            <a:r>
              <a:rPr lang="en-US" sz="1200" dirty="0"/>
              <a:t>ISO 15189 and CLIA for Clinical Testing Laboratories</a:t>
            </a:r>
          </a:p>
          <a:p>
            <a:pPr lvl="1"/>
            <a:r>
              <a:rPr lang="en-US" sz="1200" dirty="0"/>
              <a:t>ISO/IEC 17020 for Inspection Bodies</a:t>
            </a:r>
          </a:p>
          <a:p>
            <a:pPr lvl="1"/>
            <a:r>
              <a:rPr lang="en-US" sz="1200" dirty="0"/>
              <a:t>ISO/IEC 17025 for Testing/Calibration Laboratories</a:t>
            </a:r>
          </a:p>
          <a:p>
            <a:pPr lvl="1"/>
            <a:r>
              <a:rPr lang="en-US" sz="1200" dirty="0"/>
              <a:t>ISO 17034 for Reference Material Producers</a:t>
            </a:r>
          </a:p>
          <a:p>
            <a:pPr lvl="1"/>
            <a:r>
              <a:rPr lang="en-US" sz="1200" dirty="0"/>
              <a:t>ISO/IEC 17043 for Proficiency Testing Providers</a:t>
            </a:r>
          </a:p>
          <a:p>
            <a:pPr lvl="1"/>
            <a:r>
              <a:rPr lang="en-US" sz="1200" dirty="0"/>
              <a:t>ISO/IEC 17065 for Product Certification Bodies</a:t>
            </a:r>
          </a:p>
          <a:p>
            <a:pPr marL="0" indent="0">
              <a:buNone/>
            </a:pPr>
            <a:endParaRPr lang="en-US" sz="1600" dirty="0"/>
          </a:p>
          <a:p>
            <a:r>
              <a:rPr lang="en-US" sz="1600" dirty="0"/>
              <a:t>National Voluntary Laboratory Accreditation Program </a:t>
            </a:r>
            <a:r>
              <a:rPr lang="en-US" sz="1600" dirty="0">
                <a:solidFill>
                  <a:srgbClr val="0070C0"/>
                </a:solidFill>
                <a:hlinkClick r:id="rId7">
                  <a:extLst>
                    <a:ext uri="{A12FA001-AC4F-418D-AE19-62706E023703}">
                      <ahyp:hlinkClr xmlns:ahyp="http://schemas.microsoft.com/office/drawing/2018/hyperlinkcolor" val="tx"/>
                    </a:ext>
                  </a:extLst>
                </a:hlinkClick>
              </a:rPr>
              <a:t>(NVLAP)</a:t>
            </a:r>
            <a:endParaRPr lang="en-US" sz="1600" dirty="0">
              <a:solidFill>
                <a:srgbClr val="0070C0"/>
              </a:solidFill>
            </a:endParaRPr>
          </a:p>
          <a:p>
            <a:endParaRPr lang="en-US" sz="1600" dirty="0">
              <a:solidFill>
                <a:srgbClr val="0070C0"/>
              </a:solidFill>
            </a:endParaRPr>
          </a:p>
          <a:p>
            <a:r>
              <a:rPr lang="en-US" sz="1600" dirty="0">
                <a:solidFill>
                  <a:srgbClr val="0070C0"/>
                </a:solidFill>
                <a:hlinkClick r:id="rId8">
                  <a:extLst>
                    <a:ext uri="{A12FA001-AC4F-418D-AE19-62706E023703}">
                      <ahyp:hlinkClr xmlns:ahyp="http://schemas.microsoft.com/office/drawing/2018/hyperlinkcolor" val="tx"/>
                    </a:ext>
                  </a:extLst>
                </a:hlinkClick>
              </a:rPr>
              <a:t>CLIA Accreditation Organizations</a:t>
            </a:r>
            <a:endParaRPr lang="en-US" sz="1600" dirty="0">
              <a:solidFill>
                <a:srgbClr val="0070C0"/>
              </a:solidFill>
            </a:endParaRPr>
          </a:p>
          <a:p>
            <a:pPr lvl="1"/>
            <a:r>
              <a:rPr lang="en-US" sz="1200" dirty="0"/>
              <a:t>AABB</a:t>
            </a:r>
          </a:p>
          <a:p>
            <a:pPr lvl="1"/>
            <a:r>
              <a:rPr lang="en-US" sz="1200" dirty="0"/>
              <a:t>American Association for Laboratory Accreditation</a:t>
            </a:r>
          </a:p>
          <a:p>
            <a:pPr lvl="1"/>
            <a:r>
              <a:rPr lang="en-US" sz="1200" dirty="0"/>
              <a:t>AAHHS/HFAP</a:t>
            </a:r>
          </a:p>
          <a:p>
            <a:pPr lvl="1"/>
            <a:r>
              <a:rPr lang="en-US" sz="1200" dirty="0"/>
              <a:t>American Society for Histocompatibility and Immunogenetics</a:t>
            </a:r>
          </a:p>
          <a:p>
            <a:pPr lvl="1"/>
            <a:r>
              <a:rPr lang="en-US" sz="1200" dirty="0"/>
              <a:t>COLA</a:t>
            </a:r>
          </a:p>
          <a:p>
            <a:pPr lvl="1"/>
            <a:r>
              <a:rPr lang="en-US" sz="1200" dirty="0"/>
              <a:t>College of American Pathologists</a:t>
            </a:r>
          </a:p>
          <a:p>
            <a:pPr lvl="1"/>
            <a:r>
              <a:rPr lang="en-US" sz="1200" dirty="0"/>
              <a:t>Joint Commission</a:t>
            </a:r>
          </a:p>
          <a:p>
            <a:endParaRPr lang="en-US" sz="1400" dirty="0"/>
          </a:p>
        </p:txBody>
      </p:sp>
      <p:pic>
        <p:nvPicPr>
          <p:cNvPr id="6" name="14e">
            <a:hlinkClick r:id="" action="ppaction://media"/>
            <a:extLst>
              <a:ext uri="{FF2B5EF4-FFF2-40B4-BE49-F238E27FC236}">
                <a16:creationId xmlns:a16="http://schemas.microsoft.com/office/drawing/2014/main" id="{8F91B215-ECA1-4D28-82A7-F2885592085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3487400" y="4770438"/>
            <a:ext cx="487363" cy="487362"/>
          </a:xfrm>
          <a:prstGeom prst="rect">
            <a:avLst/>
          </a:prstGeom>
        </p:spPr>
      </p:pic>
    </p:spTree>
    <p:custDataLst>
      <p:tags r:id="rId1"/>
    </p:custDataLst>
    <p:extLst>
      <p:ext uri="{BB962C8B-B14F-4D97-AF65-F5344CB8AC3E}">
        <p14:creationId xmlns:p14="http://schemas.microsoft.com/office/powerpoint/2010/main" val="655011180"/>
      </p:ext>
    </p:extLst>
  </p:cSld>
  <p:clrMapOvr>
    <a:masterClrMapping/>
  </p:clrMapOvr>
  <mc:AlternateContent xmlns:mc="http://schemas.openxmlformats.org/markup-compatibility/2006" xmlns:p14="http://schemas.microsoft.com/office/powerpoint/2010/main">
    <mc:Choice Requires="p14">
      <p:transition spd="med" p14:dur="700" advTm="149001">
        <p:fade/>
      </p:transition>
    </mc:Choice>
    <mc:Fallback xmlns="">
      <p:transition spd="med" advTm="149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6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8" end="1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9" end="1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0" end="2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147307"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8D087-BC9E-4CD5-952C-22E4CDF07843}"/>
              </a:ext>
            </a:extLst>
          </p:cNvPr>
          <p:cNvSpPr>
            <a:spLocks noGrp="1"/>
          </p:cNvSpPr>
          <p:nvPr>
            <p:ph type="title"/>
          </p:nvPr>
        </p:nvSpPr>
        <p:spPr>
          <a:xfrm>
            <a:off x="1219200" y="277814"/>
            <a:ext cx="12104914" cy="636587"/>
          </a:xfrm>
        </p:spPr>
        <p:txBody>
          <a:bodyPr/>
          <a:lstStyle/>
          <a:p>
            <a:r>
              <a:rPr lang="en-US" sz="4000" dirty="0"/>
              <a:t>Frameworks for International Accreditation Bodies</a:t>
            </a:r>
          </a:p>
        </p:txBody>
      </p:sp>
      <p:sp>
        <p:nvSpPr>
          <p:cNvPr id="3" name="Content Placeholder 2">
            <a:extLst>
              <a:ext uri="{FF2B5EF4-FFF2-40B4-BE49-F238E27FC236}">
                <a16:creationId xmlns:a16="http://schemas.microsoft.com/office/drawing/2014/main" id="{5C28A93B-8CA4-4825-B9AA-085A11DB3BF5}"/>
              </a:ext>
            </a:extLst>
          </p:cNvPr>
          <p:cNvSpPr>
            <a:spLocks noGrp="1"/>
          </p:cNvSpPr>
          <p:nvPr>
            <p:ph idx="1"/>
          </p:nvPr>
        </p:nvSpPr>
        <p:spPr>
          <a:xfrm>
            <a:off x="1219200" y="1600201"/>
            <a:ext cx="10972800" cy="5475513"/>
          </a:xfrm>
        </p:spPr>
        <p:txBody>
          <a:bodyPr/>
          <a:lstStyle/>
          <a:p>
            <a:r>
              <a:rPr lang="en-US" sz="1800" dirty="0"/>
              <a:t>International Laboratory Accreditation Cooperation </a:t>
            </a:r>
            <a:r>
              <a:rPr lang="en-US" sz="1800" dirty="0">
                <a:solidFill>
                  <a:srgbClr val="0070C0"/>
                </a:solidFill>
              </a:rPr>
              <a:t>(</a:t>
            </a:r>
            <a:r>
              <a:rPr lang="en-US" sz="1800" dirty="0">
                <a:solidFill>
                  <a:srgbClr val="0070C0"/>
                </a:solidFill>
                <a:hlinkClick r:id="rId6">
                  <a:extLst>
                    <a:ext uri="{A12FA001-AC4F-418D-AE19-62706E023703}">
                      <ahyp:hlinkClr xmlns:ahyp="http://schemas.microsoft.com/office/drawing/2018/hyperlinkcolor" val="tx"/>
                    </a:ext>
                  </a:extLst>
                </a:hlinkClick>
              </a:rPr>
              <a:t>ILAC</a:t>
            </a:r>
            <a:r>
              <a:rPr lang="en-US" sz="1800" dirty="0">
                <a:solidFill>
                  <a:srgbClr val="0070C0"/>
                </a:solidFill>
              </a:rPr>
              <a:t>)</a:t>
            </a:r>
          </a:p>
          <a:p>
            <a:endParaRPr lang="en-US" sz="1800" dirty="0"/>
          </a:p>
          <a:p>
            <a:r>
              <a:rPr lang="en-US" sz="1800" dirty="0"/>
              <a:t>Recognized Regional Cooperation Bodies</a:t>
            </a:r>
          </a:p>
          <a:p>
            <a:pPr lvl="1"/>
            <a:r>
              <a:rPr lang="en-US" sz="1600" dirty="0"/>
              <a:t>Inter American Accreditation Cooperation </a:t>
            </a:r>
            <a:r>
              <a:rPr lang="en-US" sz="1600" dirty="0">
                <a:solidFill>
                  <a:srgbClr val="0070C0"/>
                </a:solidFill>
                <a:hlinkClick r:id="rId7">
                  <a:extLst>
                    <a:ext uri="{A12FA001-AC4F-418D-AE19-62706E023703}">
                      <ahyp:hlinkClr xmlns:ahyp="http://schemas.microsoft.com/office/drawing/2018/hyperlinkcolor" val="tx"/>
                    </a:ext>
                  </a:extLst>
                </a:hlinkClick>
              </a:rPr>
              <a:t>(IAAC)</a:t>
            </a:r>
            <a:endParaRPr lang="en-US" sz="1600" dirty="0">
              <a:solidFill>
                <a:srgbClr val="0070C0"/>
              </a:solidFill>
            </a:endParaRPr>
          </a:p>
          <a:p>
            <a:pPr lvl="1"/>
            <a:r>
              <a:rPr lang="en-US" sz="1600" dirty="0"/>
              <a:t>European co-operation for Accreditation </a:t>
            </a:r>
            <a:r>
              <a:rPr lang="en-US" sz="1600" dirty="0">
                <a:solidFill>
                  <a:srgbClr val="0070C0"/>
                </a:solidFill>
                <a:hlinkClick r:id="rId8">
                  <a:extLst>
                    <a:ext uri="{A12FA001-AC4F-418D-AE19-62706E023703}">
                      <ahyp:hlinkClr xmlns:ahyp="http://schemas.microsoft.com/office/drawing/2018/hyperlinkcolor" val="tx"/>
                    </a:ext>
                  </a:extLst>
                </a:hlinkClick>
              </a:rPr>
              <a:t>(EA)</a:t>
            </a:r>
            <a:endParaRPr lang="en-US" sz="1600" dirty="0">
              <a:solidFill>
                <a:srgbClr val="0070C0"/>
              </a:solidFill>
            </a:endParaRPr>
          </a:p>
          <a:p>
            <a:pPr lvl="1"/>
            <a:r>
              <a:rPr lang="en-US" sz="1600" dirty="0"/>
              <a:t>Asia Pacific Accreditation Cooperation Incorporated </a:t>
            </a:r>
            <a:r>
              <a:rPr lang="en-US" sz="1600" dirty="0">
                <a:solidFill>
                  <a:srgbClr val="0070C0"/>
                </a:solidFill>
                <a:hlinkClick r:id="rId9">
                  <a:extLst>
                    <a:ext uri="{A12FA001-AC4F-418D-AE19-62706E023703}">
                      <ahyp:hlinkClr xmlns:ahyp="http://schemas.microsoft.com/office/drawing/2018/hyperlinkcolor" val="tx"/>
                    </a:ext>
                  </a:extLst>
                </a:hlinkClick>
              </a:rPr>
              <a:t>(APAC)</a:t>
            </a:r>
            <a:endParaRPr lang="en-US" sz="1600" dirty="0">
              <a:solidFill>
                <a:srgbClr val="0070C0"/>
              </a:solidFill>
            </a:endParaRPr>
          </a:p>
          <a:p>
            <a:pPr lvl="1"/>
            <a:r>
              <a:rPr lang="en-US" sz="1600" dirty="0"/>
              <a:t>Arab Accreditation Cooperation </a:t>
            </a:r>
            <a:r>
              <a:rPr lang="en-US" sz="1600" dirty="0">
                <a:solidFill>
                  <a:srgbClr val="0070C0"/>
                </a:solidFill>
                <a:hlinkClick r:id="rId10">
                  <a:extLst>
                    <a:ext uri="{A12FA001-AC4F-418D-AE19-62706E023703}">
                      <ahyp:hlinkClr xmlns:ahyp="http://schemas.microsoft.com/office/drawing/2018/hyperlinkcolor" val="tx"/>
                    </a:ext>
                  </a:extLst>
                </a:hlinkClick>
              </a:rPr>
              <a:t>(ARAC)</a:t>
            </a:r>
            <a:endParaRPr lang="en-US" sz="1600" dirty="0">
              <a:solidFill>
                <a:srgbClr val="0070C0"/>
              </a:solidFill>
            </a:endParaRPr>
          </a:p>
          <a:p>
            <a:pPr lvl="1"/>
            <a:r>
              <a:rPr lang="en-US" sz="1600" dirty="0"/>
              <a:t>African Accreditation Cooperation </a:t>
            </a:r>
            <a:r>
              <a:rPr lang="en-US" sz="1600" dirty="0">
                <a:solidFill>
                  <a:srgbClr val="0070C0"/>
                </a:solidFill>
                <a:hlinkClick r:id="rId11">
                  <a:extLst>
                    <a:ext uri="{A12FA001-AC4F-418D-AE19-62706E023703}">
                      <ahyp:hlinkClr xmlns:ahyp="http://schemas.microsoft.com/office/drawing/2018/hyperlinkcolor" val="tx"/>
                    </a:ext>
                  </a:extLst>
                </a:hlinkClick>
              </a:rPr>
              <a:t>(AFRAC)</a:t>
            </a:r>
            <a:endParaRPr lang="en-US" sz="1600" dirty="0">
              <a:solidFill>
                <a:srgbClr val="0070C0"/>
              </a:solidFill>
            </a:endParaRPr>
          </a:p>
          <a:p>
            <a:pPr lvl="1"/>
            <a:endParaRPr lang="en-US" sz="1800" dirty="0">
              <a:solidFill>
                <a:srgbClr val="0070C0"/>
              </a:solidFill>
            </a:endParaRPr>
          </a:p>
          <a:p>
            <a:r>
              <a:rPr lang="en-US" sz="1800" dirty="0"/>
              <a:t>USA Signatories to the ILAC-MRA</a:t>
            </a:r>
          </a:p>
          <a:p>
            <a:pPr lvl="1"/>
            <a:r>
              <a:rPr lang="en-US" sz="1600" dirty="0"/>
              <a:t>AIHA Laboratory Accreditation Programs, LLC </a:t>
            </a:r>
            <a:r>
              <a:rPr lang="en-US" sz="1600" dirty="0">
                <a:solidFill>
                  <a:srgbClr val="0070C0"/>
                </a:solidFill>
              </a:rPr>
              <a:t>(</a:t>
            </a:r>
            <a:r>
              <a:rPr lang="en-US" sz="1600" dirty="0">
                <a:solidFill>
                  <a:srgbClr val="0070C0"/>
                </a:solidFill>
                <a:hlinkClick r:id="rId12">
                  <a:extLst>
                    <a:ext uri="{A12FA001-AC4F-418D-AE19-62706E023703}">
                      <ahyp:hlinkClr xmlns:ahyp="http://schemas.microsoft.com/office/drawing/2018/hyperlinkcolor" val="tx"/>
                    </a:ext>
                  </a:extLst>
                </a:hlinkClick>
              </a:rPr>
              <a:t>AIHA-LAP, LLC</a:t>
            </a:r>
            <a:r>
              <a:rPr lang="en-US" sz="1600" dirty="0">
                <a:solidFill>
                  <a:srgbClr val="0070C0"/>
                </a:solidFill>
              </a:rPr>
              <a:t>)</a:t>
            </a:r>
          </a:p>
          <a:p>
            <a:pPr lvl="1"/>
            <a:r>
              <a:rPr lang="en-US" sz="1600" dirty="0"/>
              <a:t>American Association for Laboratory Accreditation </a:t>
            </a:r>
            <a:r>
              <a:rPr lang="en-US" sz="1600" dirty="0">
                <a:solidFill>
                  <a:srgbClr val="0070C0"/>
                </a:solidFill>
                <a:hlinkClick r:id="rId13">
                  <a:extLst>
                    <a:ext uri="{A12FA001-AC4F-418D-AE19-62706E023703}">
                      <ahyp:hlinkClr xmlns:ahyp="http://schemas.microsoft.com/office/drawing/2018/hyperlinkcolor" val="tx"/>
                    </a:ext>
                  </a:extLst>
                </a:hlinkClick>
              </a:rPr>
              <a:t>(A2LA)</a:t>
            </a:r>
            <a:endParaRPr lang="en-US" sz="1600" dirty="0">
              <a:solidFill>
                <a:srgbClr val="0070C0"/>
              </a:solidFill>
            </a:endParaRPr>
          </a:p>
          <a:p>
            <a:pPr lvl="1"/>
            <a:r>
              <a:rPr lang="en-US" sz="1600" dirty="0"/>
              <a:t>American Society of Crime Lab Directors/Laboratory Accreditation Board </a:t>
            </a:r>
            <a:r>
              <a:rPr lang="en-US" sz="1600" dirty="0">
                <a:solidFill>
                  <a:srgbClr val="0070C0"/>
                </a:solidFill>
                <a:hlinkClick r:id="rId14">
                  <a:extLst>
                    <a:ext uri="{A12FA001-AC4F-418D-AE19-62706E023703}">
                      <ahyp:hlinkClr xmlns:ahyp="http://schemas.microsoft.com/office/drawing/2018/hyperlinkcolor" val="tx"/>
                    </a:ext>
                  </a:extLst>
                </a:hlinkClick>
              </a:rPr>
              <a:t>(ASCLD/LAB)</a:t>
            </a:r>
            <a:endParaRPr lang="en-US" sz="1600" dirty="0">
              <a:solidFill>
                <a:srgbClr val="0070C0"/>
              </a:solidFill>
            </a:endParaRPr>
          </a:p>
          <a:p>
            <a:pPr lvl="1"/>
            <a:r>
              <a:rPr lang="en-US" sz="1600" dirty="0"/>
              <a:t>ANSI National Accreditation Board </a:t>
            </a:r>
            <a:r>
              <a:rPr lang="en-US" sz="1600" dirty="0">
                <a:solidFill>
                  <a:srgbClr val="0070C0"/>
                </a:solidFill>
                <a:hlinkClick r:id="rId15">
                  <a:extLst>
                    <a:ext uri="{A12FA001-AC4F-418D-AE19-62706E023703}">
                      <ahyp:hlinkClr xmlns:ahyp="http://schemas.microsoft.com/office/drawing/2018/hyperlinkcolor" val="tx"/>
                    </a:ext>
                  </a:extLst>
                </a:hlinkClick>
              </a:rPr>
              <a:t>(ANAB)</a:t>
            </a:r>
            <a:endParaRPr lang="en-US" sz="1600" dirty="0">
              <a:solidFill>
                <a:srgbClr val="0070C0"/>
              </a:solidFill>
            </a:endParaRPr>
          </a:p>
          <a:p>
            <a:pPr lvl="1"/>
            <a:r>
              <a:rPr lang="en-US" sz="1600" dirty="0"/>
              <a:t>International Accreditation Service, Inc </a:t>
            </a:r>
            <a:r>
              <a:rPr lang="en-US" sz="1600" dirty="0">
                <a:solidFill>
                  <a:srgbClr val="0070C0"/>
                </a:solidFill>
                <a:hlinkClick r:id="rId16">
                  <a:extLst>
                    <a:ext uri="{A12FA001-AC4F-418D-AE19-62706E023703}">
                      <ahyp:hlinkClr xmlns:ahyp="http://schemas.microsoft.com/office/drawing/2018/hyperlinkcolor" val="tx"/>
                    </a:ext>
                  </a:extLst>
                </a:hlinkClick>
              </a:rPr>
              <a:t>(IAS)</a:t>
            </a:r>
            <a:endParaRPr lang="en-US" sz="1600" dirty="0"/>
          </a:p>
          <a:p>
            <a:pPr lvl="1"/>
            <a:r>
              <a:rPr lang="en-US" sz="1600" dirty="0"/>
              <a:t>National Voluntary Laboratory Accreditation Program </a:t>
            </a:r>
            <a:r>
              <a:rPr lang="en-US" sz="1600" dirty="0">
                <a:solidFill>
                  <a:srgbClr val="0070C0"/>
                </a:solidFill>
                <a:hlinkClick r:id="rId17">
                  <a:extLst>
                    <a:ext uri="{A12FA001-AC4F-418D-AE19-62706E023703}">
                      <ahyp:hlinkClr xmlns:ahyp="http://schemas.microsoft.com/office/drawing/2018/hyperlinkcolor" val="tx"/>
                    </a:ext>
                  </a:extLst>
                </a:hlinkClick>
              </a:rPr>
              <a:t>(NVLAP)</a:t>
            </a:r>
            <a:endParaRPr lang="en-US" sz="1600" dirty="0">
              <a:solidFill>
                <a:srgbClr val="0070C0"/>
              </a:solidFill>
            </a:endParaRPr>
          </a:p>
          <a:p>
            <a:pPr lvl="1"/>
            <a:r>
              <a:rPr lang="en-US" sz="1600" dirty="0"/>
              <a:t>Perry Johnson Laboratory Accreditation, Inc </a:t>
            </a:r>
            <a:r>
              <a:rPr lang="en-US" sz="1600" dirty="0">
                <a:solidFill>
                  <a:srgbClr val="0070C0"/>
                </a:solidFill>
                <a:hlinkClick r:id="rId18">
                  <a:extLst>
                    <a:ext uri="{A12FA001-AC4F-418D-AE19-62706E023703}">
                      <ahyp:hlinkClr xmlns:ahyp="http://schemas.microsoft.com/office/drawing/2018/hyperlinkcolor" val="tx"/>
                    </a:ext>
                  </a:extLst>
                </a:hlinkClick>
              </a:rPr>
              <a:t>(PJLA)</a:t>
            </a:r>
            <a:endParaRPr lang="en-US" sz="1600" dirty="0">
              <a:solidFill>
                <a:srgbClr val="0070C0"/>
              </a:solidFill>
            </a:endParaRPr>
          </a:p>
          <a:p>
            <a:pPr lvl="1"/>
            <a:endParaRPr lang="en-US" sz="1600" dirty="0"/>
          </a:p>
        </p:txBody>
      </p:sp>
      <p:pic>
        <p:nvPicPr>
          <p:cNvPr id="6" name="15c">
            <a:hlinkClick r:id="" action="ppaction://media"/>
            <a:extLst>
              <a:ext uri="{FF2B5EF4-FFF2-40B4-BE49-F238E27FC236}">
                <a16:creationId xmlns:a16="http://schemas.microsoft.com/office/drawing/2014/main" id="{9D18E002-93D9-46E7-97A4-9601E6F3AB2B}"/>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12548286" y="6451600"/>
            <a:ext cx="406400" cy="406400"/>
          </a:xfrm>
          <a:prstGeom prst="rect">
            <a:avLst/>
          </a:prstGeom>
        </p:spPr>
      </p:pic>
    </p:spTree>
    <p:custDataLst>
      <p:tags r:id="rId1"/>
    </p:custDataLst>
    <p:extLst>
      <p:ext uri="{BB962C8B-B14F-4D97-AF65-F5344CB8AC3E}">
        <p14:creationId xmlns:p14="http://schemas.microsoft.com/office/powerpoint/2010/main" val="538828241"/>
      </p:ext>
    </p:extLst>
  </p:cSld>
  <p:clrMapOvr>
    <a:masterClrMapping/>
  </p:clrMapOvr>
  <mc:AlternateContent xmlns:mc="http://schemas.openxmlformats.org/markup-compatibility/2006" xmlns:p14="http://schemas.microsoft.com/office/powerpoint/2010/main">
    <mc:Choice Requires="p14">
      <p:transition spd="med" p14:dur="700" advTm="70171">
        <p:fade/>
      </p:transition>
    </mc:Choice>
    <mc:Fallback xmlns="">
      <p:transition spd="med" advTm="701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12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 objId="6"/>
        <p14:stopEvt time="70140" objId="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9EE625F-81C2-4AC7-B363-83B419461921}"/>
              </a:ext>
            </a:extLst>
          </p:cNvPr>
          <p:cNvSpPr/>
          <p:nvPr/>
        </p:nvSpPr>
        <p:spPr>
          <a:xfrm>
            <a:off x="813393" y="2724019"/>
            <a:ext cx="4343426" cy="716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E1"/>
              </a:solidFill>
              <a:effectLst/>
              <a:uLnTx/>
              <a:uFillTx/>
              <a:latin typeface="Arial"/>
              <a:ea typeface="+mn-ea"/>
              <a:cs typeface="+mn-cs"/>
            </a:endParaRPr>
          </a:p>
        </p:txBody>
      </p:sp>
      <p:sp>
        <p:nvSpPr>
          <p:cNvPr id="2" name="Title 1">
            <a:extLst>
              <a:ext uri="{FF2B5EF4-FFF2-40B4-BE49-F238E27FC236}">
                <a16:creationId xmlns:a16="http://schemas.microsoft.com/office/drawing/2014/main" id="{F7C34924-CCFD-40BE-AD59-D3EACC50DADB}"/>
              </a:ext>
            </a:extLst>
          </p:cNvPr>
          <p:cNvSpPr>
            <a:spLocks noGrp="1"/>
          </p:cNvSpPr>
          <p:nvPr>
            <p:ph type="title"/>
          </p:nvPr>
        </p:nvSpPr>
        <p:spPr/>
        <p:txBody>
          <a:bodyPr/>
          <a:lstStyle/>
          <a:p>
            <a:r>
              <a:rPr lang="en-US" sz="3600" dirty="0"/>
              <a:t>Frameworks for International Accreditation Bodies</a:t>
            </a:r>
          </a:p>
        </p:txBody>
      </p:sp>
      <p:sp>
        <p:nvSpPr>
          <p:cNvPr id="12" name="Rectangle 11">
            <a:extLst>
              <a:ext uri="{FF2B5EF4-FFF2-40B4-BE49-F238E27FC236}">
                <a16:creationId xmlns:a16="http://schemas.microsoft.com/office/drawing/2014/main" id="{04824986-5650-48A6-9F6F-99592DDE6070}"/>
              </a:ext>
            </a:extLst>
          </p:cNvPr>
          <p:cNvSpPr/>
          <p:nvPr/>
        </p:nvSpPr>
        <p:spPr>
          <a:xfrm>
            <a:off x="840205" y="1299112"/>
            <a:ext cx="4343426" cy="716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E1"/>
              </a:solidFill>
              <a:effectLst/>
              <a:uLnTx/>
              <a:uFillTx/>
              <a:latin typeface="Arial"/>
              <a:ea typeface="+mn-ea"/>
              <a:cs typeface="+mn-cs"/>
            </a:endParaRPr>
          </a:p>
        </p:txBody>
      </p:sp>
      <p:sp>
        <p:nvSpPr>
          <p:cNvPr id="4" name="Rectangle 3">
            <a:extLst>
              <a:ext uri="{FF2B5EF4-FFF2-40B4-BE49-F238E27FC236}">
                <a16:creationId xmlns:a16="http://schemas.microsoft.com/office/drawing/2014/main" id="{2D1A15CC-684B-411F-9071-2BC6078D26AD}"/>
              </a:ext>
            </a:extLst>
          </p:cNvPr>
          <p:cNvSpPr/>
          <p:nvPr/>
        </p:nvSpPr>
        <p:spPr>
          <a:xfrm>
            <a:off x="961075" y="1334314"/>
            <a:ext cx="4101686" cy="646331"/>
          </a:xfrm>
          <a:prstGeom prst="rect">
            <a:avLst/>
          </a:prstGeom>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International Laboratory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Accreditation Cooperation (ILAC)</a:t>
            </a:r>
          </a:p>
        </p:txBody>
      </p:sp>
      <p:grpSp>
        <p:nvGrpSpPr>
          <p:cNvPr id="15" name="Group 14">
            <a:extLst>
              <a:ext uri="{FF2B5EF4-FFF2-40B4-BE49-F238E27FC236}">
                <a16:creationId xmlns:a16="http://schemas.microsoft.com/office/drawing/2014/main" id="{8A1C286B-099D-469F-83E3-E55C621288F3}"/>
              </a:ext>
            </a:extLst>
          </p:cNvPr>
          <p:cNvGrpSpPr/>
          <p:nvPr/>
        </p:nvGrpSpPr>
        <p:grpSpPr>
          <a:xfrm>
            <a:off x="6421269" y="1314057"/>
            <a:ext cx="4873995" cy="716735"/>
            <a:chOff x="6334475" y="1314057"/>
            <a:chExt cx="4472122" cy="716735"/>
          </a:xfrm>
        </p:grpSpPr>
        <p:sp>
          <p:nvSpPr>
            <p:cNvPr id="13" name="Rectangle 12">
              <a:extLst>
                <a:ext uri="{FF2B5EF4-FFF2-40B4-BE49-F238E27FC236}">
                  <a16:creationId xmlns:a16="http://schemas.microsoft.com/office/drawing/2014/main" id="{77C7AAF7-BF80-4153-A731-99CDBAA3B117}"/>
                </a:ext>
              </a:extLst>
            </p:cNvPr>
            <p:cNvSpPr/>
            <p:nvPr/>
          </p:nvSpPr>
          <p:spPr>
            <a:xfrm>
              <a:off x="6459042" y="1314057"/>
              <a:ext cx="4222988" cy="716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E1"/>
                </a:solidFill>
                <a:effectLst/>
                <a:uLnTx/>
                <a:uFillTx/>
                <a:latin typeface="Arial"/>
                <a:ea typeface="+mn-ea"/>
                <a:cs typeface="+mn-cs"/>
              </a:endParaRPr>
            </a:p>
          </p:txBody>
        </p:sp>
        <p:sp>
          <p:nvSpPr>
            <p:cNvPr id="5" name="Rectangle 4">
              <a:extLst>
                <a:ext uri="{FF2B5EF4-FFF2-40B4-BE49-F238E27FC236}">
                  <a16:creationId xmlns:a16="http://schemas.microsoft.com/office/drawing/2014/main" id="{EE42BA53-D9D7-47AE-B210-0557F3CDA21A}"/>
                </a:ext>
              </a:extLst>
            </p:cNvPr>
            <p:cNvSpPr/>
            <p:nvPr/>
          </p:nvSpPr>
          <p:spPr>
            <a:xfrm>
              <a:off x="6334475" y="1487758"/>
              <a:ext cx="4472122"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International Accreditation Forum (IAF)</a:t>
              </a:r>
            </a:p>
          </p:txBody>
        </p:sp>
      </p:grpSp>
      <p:sp>
        <p:nvSpPr>
          <p:cNvPr id="6" name="Rectangle 5">
            <a:extLst>
              <a:ext uri="{FF2B5EF4-FFF2-40B4-BE49-F238E27FC236}">
                <a16:creationId xmlns:a16="http://schemas.microsoft.com/office/drawing/2014/main" id="{FC545771-1B88-4C9F-9613-DCFE7F82BB04}"/>
              </a:ext>
            </a:extLst>
          </p:cNvPr>
          <p:cNvSpPr/>
          <p:nvPr/>
        </p:nvSpPr>
        <p:spPr>
          <a:xfrm>
            <a:off x="1646800" y="2060195"/>
            <a:ext cx="2789546"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400" dirty="0">
                <a:solidFill>
                  <a:srgbClr val="000000"/>
                </a:solidFill>
              </a:rPr>
              <a:t>F</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ocus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on laboratory competence</a:t>
            </a:r>
          </a:p>
        </p:txBody>
      </p:sp>
      <p:sp>
        <p:nvSpPr>
          <p:cNvPr id="7" name="Rectangle 6">
            <a:extLst>
              <a:ext uri="{FF2B5EF4-FFF2-40B4-BE49-F238E27FC236}">
                <a16:creationId xmlns:a16="http://schemas.microsoft.com/office/drawing/2014/main" id="{8490659C-F12F-4A91-9A51-AB99FDD841B5}"/>
              </a:ext>
            </a:extLst>
          </p:cNvPr>
          <p:cNvSpPr/>
          <p:nvPr/>
        </p:nvSpPr>
        <p:spPr>
          <a:xfrm>
            <a:off x="7462692" y="2062100"/>
            <a:ext cx="2850460"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400" dirty="0">
                <a:solidFill>
                  <a:srgbClr val="000000"/>
                </a:solidFill>
              </a:rPr>
              <a:t>F</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ocus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on accreditation processes</a:t>
            </a:r>
          </a:p>
        </p:txBody>
      </p:sp>
      <p:sp>
        <p:nvSpPr>
          <p:cNvPr id="8" name="Rectangle 7">
            <a:extLst>
              <a:ext uri="{FF2B5EF4-FFF2-40B4-BE49-F238E27FC236}">
                <a16:creationId xmlns:a16="http://schemas.microsoft.com/office/drawing/2014/main" id="{A5F958C1-1E09-474F-A235-EB993969F043}"/>
              </a:ext>
            </a:extLst>
          </p:cNvPr>
          <p:cNvSpPr/>
          <p:nvPr/>
        </p:nvSpPr>
        <p:spPr>
          <a:xfrm>
            <a:off x="1998297" y="2934379"/>
            <a:ext cx="1973617"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Accreditation Bodies</a:t>
            </a:r>
          </a:p>
        </p:txBody>
      </p:sp>
      <p:sp>
        <p:nvSpPr>
          <p:cNvPr id="9" name="Rectangle 8">
            <a:extLst>
              <a:ext uri="{FF2B5EF4-FFF2-40B4-BE49-F238E27FC236}">
                <a16:creationId xmlns:a16="http://schemas.microsoft.com/office/drawing/2014/main" id="{B7495851-7C70-4B90-A330-AB768AB7CF4B}"/>
              </a:ext>
            </a:extLst>
          </p:cNvPr>
          <p:cNvSpPr/>
          <p:nvPr/>
        </p:nvSpPr>
        <p:spPr>
          <a:xfrm>
            <a:off x="1162840" y="3871945"/>
            <a:ext cx="4343426" cy="116955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Judgement of competence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Assessment of quality system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Conformity (certification) to standards or regulations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Laboratory inspections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Proficiency testing</a:t>
            </a:r>
          </a:p>
        </p:txBody>
      </p:sp>
      <p:grpSp>
        <p:nvGrpSpPr>
          <p:cNvPr id="19" name="Group 18">
            <a:extLst>
              <a:ext uri="{FF2B5EF4-FFF2-40B4-BE49-F238E27FC236}">
                <a16:creationId xmlns:a16="http://schemas.microsoft.com/office/drawing/2014/main" id="{B6E3CC5E-4A70-40B8-B795-6EF713584312}"/>
              </a:ext>
            </a:extLst>
          </p:cNvPr>
          <p:cNvGrpSpPr/>
          <p:nvPr/>
        </p:nvGrpSpPr>
        <p:grpSpPr>
          <a:xfrm>
            <a:off x="6557030" y="2724019"/>
            <a:ext cx="4602473" cy="716735"/>
            <a:chOff x="6459042" y="1314057"/>
            <a:chExt cx="4222988" cy="716735"/>
          </a:xfrm>
        </p:grpSpPr>
        <p:sp>
          <p:nvSpPr>
            <p:cNvPr id="20" name="Rectangle 19">
              <a:extLst>
                <a:ext uri="{FF2B5EF4-FFF2-40B4-BE49-F238E27FC236}">
                  <a16:creationId xmlns:a16="http://schemas.microsoft.com/office/drawing/2014/main" id="{41F707B6-F893-484B-B780-C33F7FD15FEE}"/>
                </a:ext>
              </a:extLst>
            </p:cNvPr>
            <p:cNvSpPr/>
            <p:nvPr/>
          </p:nvSpPr>
          <p:spPr>
            <a:xfrm>
              <a:off x="6459042" y="1314057"/>
              <a:ext cx="4222988" cy="716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E1"/>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64D42898-242C-4F8D-852F-A7172540B0AB}"/>
                </a:ext>
              </a:extLst>
            </p:cNvPr>
            <p:cNvSpPr/>
            <p:nvPr/>
          </p:nvSpPr>
          <p:spPr>
            <a:xfrm>
              <a:off x="6703403" y="1518535"/>
              <a:ext cx="3734264"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Conformity Assessment Accreditation Bodies</a:t>
              </a:r>
            </a:p>
          </p:txBody>
        </p:sp>
      </p:grpSp>
      <p:grpSp>
        <p:nvGrpSpPr>
          <p:cNvPr id="22" name="Group 21">
            <a:extLst>
              <a:ext uri="{FF2B5EF4-FFF2-40B4-BE49-F238E27FC236}">
                <a16:creationId xmlns:a16="http://schemas.microsoft.com/office/drawing/2014/main" id="{53C9B1BC-501D-4C9B-B6F5-8EDC4C1584A0}"/>
              </a:ext>
            </a:extLst>
          </p:cNvPr>
          <p:cNvGrpSpPr/>
          <p:nvPr/>
        </p:nvGrpSpPr>
        <p:grpSpPr>
          <a:xfrm>
            <a:off x="6557030" y="4133981"/>
            <a:ext cx="4602473" cy="716735"/>
            <a:chOff x="6459042" y="1314057"/>
            <a:chExt cx="4222988" cy="716735"/>
          </a:xfrm>
        </p:grpSpPr>
        <p:sp>
          <p:nvSpPr>
            <p:cNvPr id="23" name="Rectangle 22">
              <a:extLst>
                <a:ext uri="{FF2B5EF4-FFF2-40B4-BE49-F238E27FC236}">
                  <a16:creationId xmlns:a16="http://schemas.microsoft.com/office/drawing/2014/main" id="{34DAB9BD-3281-4C8C-BC7D-2C75C896E373}"/>
                </a:ext>
              </a:extLst>
            </p:cNvPr>
            <p:cNvSpPr/>
            <p:nvPr/>
          </p:nvSpPr>
          <p:spPr>
            <a:xfrm>
              <a:off x="6459042" y="1314057"/>
              <a:ext cx="4222988" cy="716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E1"/>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CDE9AC75-8E20-43CB-ADE6-C1FDEA2486B9}"/>
                </a:ext>
              </a:extLst>
            </p:cNvPr>
            <p:cNvSpPr/>
            <p:nvPr/>
          </p:nvSpPr>
          <p:spPr>
            <a:xfrm>
              <a:off x="7247492" y="1518535"/>
              <a:ext cx="2646084"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Conformity Assessment Bodies</a:t>
              </a:r>
            </a:p>
          </p:txBody>
        </p:sp>
      </p:grpSp>
      <p:grpSp>
        <p:nvGrpSpPr>
          <p:cNvPr id="25" name="Group 24">
            <a:extLst>
              <a:ext uri="{FF2B5EF4-FFF2-40B4-BE49-F238E27FC236}">
                <a16:creationId xmlns:a16="http://schemas.microsoft.com/office/drawing/2014/main" id="{B65B21FC-89DA-4996-AA7E-D629CC306BCB}"/>
              </a:ext>
            </a:extLst>
          </p:cNvPr>
          <p:cNvGrpSpPr/>
          <p:nvPr/>
        </p:nvGrpSpPr>
        <p:grpSpPr>
          <a:xfrm>
            <a:off x="6557030" y="5543943"/>
            <a:ext cx="4602473" cy="716735"/>
            <a:chOff x="6459042" y="1314057"/>
            <a:chExt cx="4222988" cy="716735"/>
          </a:xfrm>
        </p:grpSpPr>
        <p:sp>
          <p:nvSpPr>
            <p:cNvPr id="26" name="Rectangle 25">
              <a:extLst>
                <a:ext uri="{FF2B5EF4-FFF2-40B4-BE49-F238E27FC236}">
                  <a16:creationId xmlns:a16="http://schemas.microsoft.com/office/drawing/2014/main" id="{C2A0EE9D-B99B-45E3-8251-A826D4E6309A}"/>
                </a:ext>
              </a:extLst>
            </p:cNvPr>
            <p:cNvSpPr/>
            <p:nvPr/>
          </p:nvSpPr>
          <p:spPr>
            <a:xfrm>
              <a:off x="6459042" y="1314057"/>
              <a:ext cx="4222988" cy="716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E1"/>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53150D89-A9DA-4991-A6C9-E21F49688426}"/>
                </a:ext>
              </a:extLst>
            </p:cNvPr>
            <p:cNvSpPr/>
            <p:nvPr/>
          </p:nvSpPr>
          <p:spPr>
            <a:xfrm>
              <a:off x="8129874" y="1536660"/>
              <a:ext cx="881322"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Products</a:t>
              </a:r>
            </a:p>
          </p:txBody>
        </p:sp>
      </p:grpSp>
      <p:sp>
        <p:nvSpPr>
          <p:cNvPr id="28" name="Rectangle 27">
            <a:extLst>
              <a:ext uri="{FF2B5EF4-FFF2-40B4-BE49-F238E27FC236}">
                <a16:creationId xmlns:a16="http://schemas.microsoft.com/office/drawing/2014/main" id="{7C55E661-3113-4164-B7F2-7C491D3BC72A}"/>
              </a:ext>
            </a:extLst>
          </p:cNvPr>
          <p:cNvSpPr/>
          <p:nvPr/>
        </p:nvSpPr>
        <p:spPr>
          <a:xfrm>
            <a:off x="7053255" y="3482313"/>
            <a:ext cx="3610027" cy="30777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ccredits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the Conformity Assessment Body</a:t>
            </a:r>
          </a:p>
        </p:txBody>
      </p:sp>
      <p:sp>
        <p:nvSpPr>
          <p:cNvPr id="29" name="Rectangle 28">
            <a:extLst>
              <a:ext uri="{FF2B5EF4-FFF2-40B4-BE49-F238E27FC236}">
                <a16:creationId xmlns:a16="http://schemas.microsoft.com/office/drawing/2014/main" id="{0E97132F-E2BB-4421-B84A-FF1ABB868C4F}"/>
              </a:ext>
            </a:extLst>
          </p:cNvPr>
          <p:cNvSpPr/>
          <p:nvPr/>
        </p:nvSpPr>
        <p:spPr>
          <a:xfrm>
            <a:off x="6134133" y="6322738"/>
            <a:ext cx="5448267" cy="30777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Product Certification – demonstrates product is as intended</a:t>
            </a:r>
          </a:p>
        </p:txBody>
      </p:sp>
      <p:sp>
        <p:nvSpPr>
          <p:cNvPr id="30" name="Rectangle 29">
            <a:extLst>
              <a:ext uri="{FF2B5EF4-FFF2-40B4-BE49-F238E27FC236}">
                <a16:creationId xmlns:a16="http://schemas.microsoft.com/office/drawing/2014/main" id="{39AF5484-A885-49DE-B4E5-C86570164F96}"/>
              </a:ext>
            </a:extLst>
          </p:cNvPr>
          <p:cNvSpPr/>
          <p:nvPr/>
        </p:nvSpPr>
        <p:spPr>
          <a:xfrm>
            <a:off x="6831109" y="4902526"/>
            <a:ext cx="4054315"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Certifies conformity with standards or regulations</a:t>
            </a:r>
          </a:p>
        </p:txBody>
      </p:sp>
      <p:sp>
        <p:nvSpPr>
          <p:cNvPr id="36" name="Rectangle 35">
            <a:extLst>
              <a:ext uri="{FF2B5EF4-FFF2-40B4-BE49-F238E27FC236}">
                <a16:creationId xmlns:a16="http://schemas.microsoft.com/office/drawing/2014/main" id="{84E48714-3D9E-4835-BC06-1C9AAF5D990C}"/>
              </a:ext>
            </a:extLst>
          </p:cNvPr>
          <p:cNvSpPr/>
          <p:nvPr/>
        </p:nvSpPr>
        <p:spPr>
          <a:xfrm>
            <a:off x="969752" y="3564168"/>
            <a:ext cx="2114425"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Laboratory Accreditation</a:t>
            </a:r>
          </a:p>
        </p:txBody>
      </p:sp>
      <p:cxnSp>
        <p:nvCxnSpPr>
          <p:cNvPr id="11" name="Straight Connector 10">
            <a:extLst>
              <a:ext uri="{FF2B5EF4-FFF2-40B4-BE49-F238E27FC236}">
                <a16:creationId xmlns:a16="http://schemas.microsoft.com/office/drawing/2014/main" id="{23897DA1-2DDB-4D1E-A073-4A6D18FF89EB}"/>
              </a:ext>
            </a:extLst>
          </p:cNvPr>
          <p:cNvCxnSpPr>
            <a:cxnSpLocks/>
          </p:cNvCxnSpPr>
          <p:nvPr/>
        </p:nvCxnSpPr>
        <p:spPr>
          <a:xfrm>
            <a:off x="5830711" y="1299112"/>
            <a:ext cx="0" cy="518071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7" name="18new_a">
            <a:hlinkClick r:id="" action="ppaction://media"/>
            <a:extLst>
              <a:ext uri="{FF2B5EF4-FFF2-40B4-BE49-F238E27FC236}">
                <a16:creationId xmlns:a16="http://schemas.microsoft.com/office/drawing/2014/main" id="{82660CFA-033E-4D82-802E-E4F4FA75EB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76200" y="5299075"/>
            <a:ext cx="487363" cy="487363"/>
          </a:xfrm>
          <a:prstGeom prst="rect">
            <a:avLst/>
          </a:prstGeom>
        </p:spPr>
      </p:pic>
    </p:spTree>
    <p:extLst>
      <p:ext uri="{BB962C8B-B14F-4D97-AF65-F5344CB8AC3E}">
        <p14:creationId xmlns:p14="http://schemas.microsoft.com/office/powerpoint/2010/main" val="4023606332"/>
      </p:ext>
    </p:extLst>
  </p:cSld>
  <p:clrMapOvr>
    <a:masterClrMapping/>
  </p:clrMapOvr>
  <mc:AlternateContent xmlns:mc="http://schemas.openxmlformats.org/markup-compatibility/2006" xmlns:p14="http://schemas.microsoft.com/office/powerpoint/2010/main">
    <mc:Choice Requires="p14">
      <p:transition spd="med" p14:dur="700" advTm="70707">
        <p:fade/>
      </p:transition>
    </mc:Choice>
    <mc:Fallback xmlns="">
      <p:transition spd="med" advTm="707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94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13" objId="17"/>
        <p14:stopEvt time="68998" objId="17"/>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t sign.jpg"/>
          <p:cNvPicPr>
            <a:picLocks noChangeAspect="1"/>
          </p:cNvPicPr>
          <p:nvPr/>
        </p:nvPicPr>
        <p:blipFill>
          <a:blip r:embed="rId5" cstate="print"/>
          <a:stretch>
            <a:fillRect/>
          </a:stretch>
        </p:blipFill>
        <p:spPr>
          <a:xfrm>
            <a:off x="2257776" y="1262098"/>
            <a:ext cx="7665155" cy="5411309"/>
          </a:xfrm>
          <a:prstGeom prst="rect">
            <a:avLst/>
          </a:prstGeom>
        </p:spPr>
      </p:pic>
      <p:pic>
        <p:nvPicPr>
          <p:cNvPr id="7" name="slide12a.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423422" y="6553200"/>
            <a:ext cx="304800" cy="304800"/>
          </a:xfrm>
          <a:prstGeom prst="rect">
            <a:avLst/>
          </a:prstGeom>
        </p:spPr>
      </p:pic>
      <p:sp>
        <p:nvSpPr>
          <p:cNvPr id="8" name="Title 1"/>
          <p:cNvSpPr>
            <a:spLocks noGrp="1"/>
          </p:cNvSpPr>
          <p:nvPr>
            <p:ph type="title"/>
          </p:nvPr>
        </p:nvSpPr>
        <p:spPr>
          <a:xfrm>
            <a:off x="1219200" y="277814"/>
            <a:ext cx="8669867" cy="636587"/>
          </a:xfrm>
        </p:spPr>
        <p:txBody>
          <a:bodyPr/>
          <a:lstStyle/>
          <a:p>
            <a:pPr algn="ctr"/>
            <a:r>
              <a:rPr lang="en-US" dirty="0"/>
              <a:t>www.nist.gov</a:t>
            </a:r>
          </a:p>
        </p:txBody>
      </p:sp>
    </p:spTree>
    <p:extLst>
      <p:ext uri="{BB962C8B-B14F-4D97-AF65-F5344CB8AC3E}">
        <p14:creationId xmlns:p14="http://schemas.microsoft.com/office/powerpoint/2010/main" val="751068970"/>
      </p:ext>
    </p:extLst>
  </p:cSld>
  <p:clrMapOvr>
    <a:masterClrMapping/>
  </p:clrMapOvr>
  <p:transition spd="med" advTm="132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mute="1">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7"/>
        <p14:stopEvt time="12213" objId="7"/>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Frameworks for International Metrology</a:t>
            </a:r>
          </a:p>
        </p:txBody>
      </p:sp>
      <p:sp>
        <p:nvSpPr>
          <p:cNvPr id="3" name="Content Placeholder 2"/>
          <p:cNvSpPr>
            <a:spLocks noGrp="1"/>
          </p:cNvSpPr>
          <p:nvPr>
            <p:ph idx="1"/>
          </p:nvPr>
        </p:nvSpPr>
        <p:spPr>
          <a:xfrm>
            <a:off x="824938" y="1331687"/>
            <a:ext cx="7707086" cy="5526313"/>
          </a:xfrm>
        </p:spPr>
        <p:txBody>
          <a:bodyPr/>
          <a:lstStyle/>
          <a:p>
            <a:r>
              <a:rPr lang="en-US" sz="1400" dirty="0"/>
              <a:t>International Bureau of Weights and Measures</a:t>
            </a:r>
            <a:r>
              <a:rPr lang="en-US" sz="1400" dirty="0">
                <a:solidFill>
                  <a:srgbClr val="0070C0"/>
                </a:solidFill>
              </a:rPr>
              <a:t> </a:t>
            </a:r>
            <a:r>
              <a:rPr lang="en-US" sz="1400" dirty="0"/>
              <a:t>(</a:t>
            </a:r>
            <a:r>
              <a:rPr lang="en-US" sz="1400" dirty="0">
                <a:solidFill>
                  <a:srgbClr val="0070C0"/>
                </a:solidFill>
                <a:hlinkClick r:id="rId6">
                  <a:extLst>
                    <a:ext uri="{A12FA001-AC4F-418D-AE19-62706E023703}">
                      <ahyp:hlinkClr xmlns:ahyp="http://schemas.microsoft.com/office/drawing/2018/hyperlinkcolor" val="tx"/>
                    </a:ext>
                  </a:extLst>
                </a:hlinkClick>
              </a:rPr>
              <a:t>BIPM</a:t>
            </a:r>
            <a:r>
              <a:rPr lang="en-US" sz="1400" dirty="0"/>
              <a:t>)</a:t>
            </a:r>
          </a:p>
          <a:p>
            <a:pPr lvl="1"/>
            <a:r>
              <a:rPr lang="en-US" sz="1200" dirty="0"/>
              <a:t>Consultative Committee for Amount of Substance (</a:t>
            </a:r>
            <a:r>
              <a:rPr lang="en-US" sz="1200" dirty="0">
                <a:solidFill>
                  <a:srgbClr val="0070C0"/>
                </a:solidFill>
                <a:hlinkClick r:id="rId7">
                  <a:extLst>
                    <a:ext uri="{A12FA001-AC4F-418D-AE19-62706E023703}">
                      <ahyp:hlinkClr xmlns:ahyp="http://schemas.microsoft.com/office/drawing/2018/hyperlinkcolor" val="tx"/>
                    </a:ext>
                  </a:extLst>
                </a:hlinkClick>
              </a:rPr>
              <a:t>CCQM</a:t>
            </a:r>
            <a:r>
              <a:rPr lang="en-US" sz="1200" dirty="0"/>
              <a:t>)</a:t>
            </a:r>
          </a:p>
          <a:p>
            <a:pPr lvl="1"/>
            <a:r>
              <a:rPr lang="en-US" sz="1200" dirty="0"/>
              <a:t>Joint Committee for Traceability in Laboratory Medicine (</a:t>
            </a:r>
            <a:r>
              <a:rPr lang="en-US" sz="1200" dirty="0">
                <a:solidFill>
                  <a:srgbClr val="0070C0"/>
                </a:solidFill>
                <a:hlinkClick r:id="rId8">
                  <a:extLst>
                    <a:ext uri="{A12FA001-AC4F-418D-AE19-62706E023703}">
                      <ahyp:hlinkClr xmlns:ahyp="http://schemas.microsoft.com/office/drawing/2018/hyperlinkcolor" val="tx"/>
                    </a:ext>
                  </a:extLst>
                </a:hlinkClick>
              </a:rPr>
              <a:t>JCTLM</a:t>
            </a:r>
            <a:r>
              <a:rPr lang="en-US" sz="1200" dirty="0"/>
              <a:t>)</a:t>
            </a:r>
          </a:p>
          <a:p>
            <a:pPr lvl="1"/>
            <a:r>
              <a:rPr lang="en-US" sz="1200" dirty="0"/>
              <a:t>Joint Committee for Guides in Metrology (</a:t>
            </a:r>
            <a:r>
              <a:rPr lang="en-US" sz="1200" dirty="0">
                <a:solidFill>
                  <a:srgbClr val="0070C0"/>
                </a:solidFill>
                <a:hlinkClick r:id="rId9">
                  <a:extLst>
                    <a:ext uri="{A12FA001-AC4F-418D-AE19-62706E023703}">
                      <ahyp:hlinkClr xmlns:ahyp="http://schemas.microsoft.com/office/drawing/2018/hyperlinkcolor" val="tx"/>
                    </a:ext>
                  </a:extLst>
                </a:hlinkClick>
              </a:rPr>
              <a:t>JCGM</a:t>
            </a:r>
            <a:r>
              <a:rPr lang="en-US" sz="1200" dirty="0"/>
              <a:t>)</a:t>
            </a:r>
          </a:p>
          <a:p>
            <a:pPr lvl="2"/>
            <a:r>
              <a:rPr lang="en-US" sz="1050" dirty="0"/>
              <a:t>Guide to the Expression of Uncertainty in Measurement (</a:t>
            </a:r>
            <a:r>
              <a:rPr lang="en-US" sz="1050" dirty="0">
                <a:solidFill>
                  <a:srgbClr val="0070C0"/>
                </a:solidFill>
                <a:hlinkClick r:id="rId10">
                  <a:extLst>
                    <a:ext uri="{A12FA001-AC4F-418D-AE19-62706E023703}">
                      <ahyp:hlinkClr xmlns:ahyp="http://schemas.microsoft.com/office/drawing/2018/hyperlinkcolor" val="tx"/>
                    </a:ext>
                  </a:extLst>
                </a:hlinkClick>
              </a:rPr>
              <a:t>GUM</a:t>
            </a:r>
            <a:r>
              <a:rPr lang="en-US" sz="1050" dirty="0"/>
              <a:t>)</a:t>
            </a:r>
          </a:p>
          <a:p>
            <a:pPr lvl="2"/>
            <a:r>
              <a:rPr lang="en-US" sz="1050" dirty="0"/>
              <a:t>International Vocabulary of Metrology (</a:t>
            </a:r>
            <a:r>
              <a:rPr lang="en-US" sz="1050" dirty="0">
                <a:solidFill>
                  <a:srgbClr val="0070C0"/>
                </a:solidFill>
                <a:hlinkClick r:id="rId11">
                  <a:extLst>
                    <a:ext uri="{A12FA001-AC4F-418D-AE19-62706E023703}">
                      <ahyp:hlinkClr xmlns:ahyp="http://schemas.microsoft.com/office/drawing/2018/hyperlinkcolor" val="tx"/>
                    </a:ext>
                  </a:extLst>
                </a:hlinkClick>
              </a:rPr>
              <a:t>VIM</a:t>
            </a:r>
            <a:r>
              <a:rPr lang="en-US" sz="1050" dirty="0"/>
              <a:t>)</a:t>
            </a:r>
          </a:p>
          <a:p>
            <a:pPr lvl="2"/>
            <a:r>
              <a:rPr lang="en-US" sz="1050" dirty="0"/>
              <a:t>The International System of Units (</a:t>
            </a:r>
            <a:r>
              <a:rPr lang="en-US" sz="1050" dirty="0">
                <a:solidFill>
                  <a:srgbClr val="0070C0"/>
                </a:solidFill>
                <a:hlinkClick r:id="rId12">
                  <a:extLst>
                    <a:ext uri="{A12FA001-AC4F-418D-AE19-62706E023703}">
                      <ahyp:hlinkClr xmlns:ahyp="http://schemas.microsoft.com/office/drawing/2018/hyperlinkcolor" val="tx"/>
                    </a:ext>
                  </a:extLst>
                </a:hlinkClick>
              </a:rPr>
              <a:t>SI Brochure</a:t>
            </a:r>
            <a:r>
              <a:rPr lang="en-US" sz="1050" dirty="0"/>
              <a:t>)</a:t>
            </a:r>
          </a:p>
          <a:p>
            <a:pPr marL="914400" lvl="2" indent="0">
              <a:buNone/>
            </a:pPr>
            <a:endParaRPr lang="en-US" sz="1200" dirty="0"/>
          </a:p>
          <a:p>
            <a:r>
              <a:rPr lang="en-US" sz="1400" dirty="0"/>
              <a:t>Reginal Metrology Organizations (</a:t>
            </a:r>
            <a:r>
              <a:rPr lang="en-US" sz="1400" dirty="0">
                <a:solidFill>
                  <a:srgbClr val="0070C0"/>
                </a:solidFill>
                <a:hlinkClick r:id="rId13">
                  <a:extLst>
                    <a:ext uri="{A12FA001-AC4F-418D-AE19-62706E023703}">
                      <ahyp:hlinkClr xmlns:ahyp="http://schemas.microsoft.com/office/drawing/2018/hyperlinkcolor" val="tx"/>
                    </a:ext>
                  </a:extLst>
                </a:hlinkClick>
              </a:rPr>
              <a:t>RMOs</a:t>
            </a:r>
            <a:r>
              <a:rPr lang="en-US" sz="1400" dirty="0"/>
              <a:t>)</a:t>
            </a:r>
          </a:p>
          <a:p>
            <a:pPr lvl="1"/>
            <a:r>
              <a:rPr lang="en-US" sz="1200" dirty="0"/>
              <a:t>Inter-American Metrology System (</a:t>
            </a:r>
            <a:r>
              <a:rPr lang="en-US" sz="1200" dirty="0">
                <a:solidFill>
                  <a:srgbClr val="0070C0"/>
                </a:solidFill>
                <a:hlinkClick r:id="rId14">
                  <a:extLst>
                    <a:ext uri="{A12FA001-AC4F-418D-AE19-62706E023703}">
                      <ahyp:hlinkClr xmlns:ahyp="http://schemas.microsoft.com/office/drawing/2018/hyperlinkcolor" val="tx"/>
                    </a:ext>
                  </a:extLst>
                </a:hlinkClick>
              </a:rPr>
              <a:t>SIM</a:t>
            </a:r>
            <a:r>
              <a:rPr lang="en-US" sz="1200" dirty="0"/>
              <a:t>)</a:t>
            </a:r>
          </a:p>
          <a:p>
            <a:pPr lvl="1"/>
            <a:r>
              <a:rPr lang="en-US" sz="1200" dirty="0"/>
              <a:t>European Association of National Metrology Institutes (</a:t>
            </a:r>
            <a:r>
              <a:rPr lang="en-US" sz="1200" dirty="0">
                <a:solidFill>
                  <a:srgbClr val="0070C0"/>
                </a:solidFill>
                <a:hlinkClick r:id="rId15">
                  <a:extLst>
                    <a:ext uri="{A12FA001-AC4F-418D-AE19-62706E023703}">
                      <ahyp:hlinkClr xmlns:ahyp="http://schemas.microsoft.com/office/drawing/2018/hyperlinkcolor" val="tx"/>
                    </a:ext>
                  </a:extLst>
                </a:hlinkClick>
              </a:rPr>
              <a:t>EURAMET</a:t>
            </a:r>
            <a:r>
              <a:rPr lang="en-US" sz="1200" dirty="0"/>
              <a:t>)</a:t>
            </a:r>
          </a:p>
          <a:p>
            <a:pPr lvl="1"/>
            <a:r>
              <a:rPr lang="en-US" sz="1200" dirty="0"/>
              <a:t>Intra-Africa Metrology System (</a:t>
            </a:r>
            <a:r>
              <a:rPr lang="en-US" sz="1200" dirty="0">
                <a:solidFill>
                  <a:srgbClr val="0070C0"/>
                </a:solidFill>
                <a:hlinkClick r:id="rId16">
                  <a:extLst>
                    <a:ext uri="{A12FA001-AC4F-418D-AE19-62706E023703}">
                      <ahyp:hlinkClr xmlns:ahyp="http://schemas.microsoft.com/office/drawing/2018/hyperlinkcolor" val="tx"/>
                    </a:ext>
                  </a:extLst>
                </a:hlinkClick>
              </a:rPr>
              <a:t>AFRIMETS</a:t>
            </a:r>
            <a:r>
              <a:rPr lang="en-US" sz="1200" dirty="0"/>
              <a:t>)</a:t>
            </a:r>
          </a:p>
          <a:p>
            <a:pPr lvl="1"/>
            <a:r>
              <a:rPr lang="en-US" sz="1200" dirty="0"/>
              <a:t>Asia Pacific Metrology </a:t>
            </a:r>
            <a:r>
              <a:rPr lang="en-US" sz="1200" dirty="0" err="1"/>
              <a:t>Programme</a:t>
            </a:r>
            <a:r>
              <a:rPr lang="en-US" sz="1200" dirty="0"/>
              <a:t> (</a:t>
            </a:r>
            <a:r>
              <a:rPr lang="en-US" sz="1200" dirty="0">
                <a:solidFill>
                  <a:srgbClr val="0070C0"/>
                </a:solidFill>
                <a:hlinkClick r:id="rId17">
                  <a:extLst>
                    <a:ext uri="{A12FA001-AC4F-418D-AE19-62706E023703}">
                      <ahyp:hlinkClr xmlns:ahyp="http://schemas.microsoft.com/office/drawing/2018/hyperlinkcolor" val="tx"/>
                    </a:ext>
                  </a:extLst>
                </a:hlinkClick>
              </a:rPr>
              <a:t>APMP</a:t>
            </a:r>
            <a:r>
              <a:rPr lang="en-US" sz="1200" dirty="0"/>
              <a:t>)</a:t>
            </a:r>
          </a:p>
          <a:p>
            <a:pPr lvl="1"/>
            <a:r>
              <a:rPr lang="en-US" sz="1200" dirty="0"/>
              <a:t>Euro-Asian Cooperation of National Metrological Institutions (</a:t>
            </a:r>
            <a:r>
              <a:rPr lang="en-US" sz="1200" dirty="0">
                <a:solidFill>
                  <a:srgbClr val="0070C0"/>
                </a:solidFill>
                <a:hlinkClick r:id="rId18">
                  <a:extLst>
                    <a:ext uri="{A12FA001-AC4F-418D-AE19-62706E023703}">
                      <ahyp:hlinkClr xmlns:ahyp="http://schemas.microsoft.com/office/drawing/2018/hyperlinkcolor" val="tx"/>
                    </a:ext>
                  </a:extLst>
                </a:hlinkClick>
              </a:rPr>
              <a:t>COOMET</a:t>
            </a:r>
            <a:r>
              <a:rPr lang="en-US" sz="1200" dirty="0"/>
              <a:t>)</a:t>
            </a:r>
          </a:p>
          <a:p>
            <a:pPr lvl="1"/>
            <a:r>
              <a:rPr lang="en-US" sz="1200" dirty="0"/>
              <a:t>Gulf Association for Metrology (</a:t>
            </a:r>
            <a:r>
              <a:rPr lang="en-US" sz="1200" dirty="0">
                <a:solidFill>
                  <a:srgbClr val="0070C0"/>
                </a:solidFill>
                <a:hlinkClick r:id="rId19">
                  <a:extLst>
                    <a:ext uri="{A12FA001-AC4F-418D-AE19-62706E023703}">
                      <ahyp:hlinkClr xmlns:ahyp="http://schemas.microsoft.com/office/drawing/2018/hyperlinkcolor" val="tx"/>
                    </a:ext>
                  </a:extLst>
                </a:hlinkClick>
              </a:rPr>
              <a:t>GULFMET</a:t>
            </a:r>
            <a:r>
              <a:rPr lang="en-US" sz="1200" dirty="0"/>
              <a:t>)</a:t>
            </a:r>
          </a:p>
          <a:p>
            <a:endParaRPr lang="en-US" sz="1400" dirty="0"/>
          </a:p>
          <a:p>
            <a:r>
              <a:rPr lang="en-US" sz="1400" dirty="0"/>
              <a:t>National Metrology Institutes</a:t>
            </a:r>
          </a:p>
          <a:p>
            <a:pPr lvl="1"/>
            <a:r>
              <a:rPr lang="en-US" sz="1200" dirty="0"/>
              <a:t>Support of national measurement system</a:t>
            </a:r>
          </a:p>
          <a:p>
            <a:pPr lvl="1"/>
            <a:r>
              <a:rPr lang="en-US" sz="1200" dirty="0"/>
              <a:t>Research</a:t>
            </a:r>
          </a:p>
          <a:p>
            <a:pPr lvl="1"/>
            <a:r>
              <a:rPr lang="en-US" sz="1200" dirty="0"/>
              <a:t>Participation in key comparisons</a:t>
            </a:r>
          </a:p>
          <a:p>
            <a:pPr lvl="1"/>
            <a:r>
              <a:rPr lang="en-US" sz="1200" dirty="0"/>
              <a:t>Measurement services (reference materials, calibrations)</a:t>
            </a:r>
          </a:p>
          <a:p>
            <a:pPr lvl="1"/>
            <a:r>
              <a:rPr lang="en-US" sz="1200" dirty="0"/>
              <a:t>Calibration and Measurement Capabilities (CMCs) </a:t>
            </a:r>
            <a:r>
              <a:rPr lang="en-US" sz="1200" dirty="0">
                <a:solidFill>
                  <a:srgbClr val="0070C0"/>
                </a:solidFill>
                <a:hlinkClick r:id="rId20">
                  <a:extLst>
                    <a:ext uri="{A12FA001-AC4F-418D-AE19-62706E023703}">
                      <ahyp:hlinkClr xmlns:ahyp="http://schemas.microsoft.com/office/drawing/2018/hyperlinkcolor" val="tx"/>
                    </a:ext>
                  </a:extLst>
                </a:hlinkClick>
              </a:rPr>
              <a:t>database</a:t>
            </a:r>
            <a:endParaRPr lang="en-US" sz="1200" dirty="0">
              <a:solidFill>
                <a:srgbClr val="0070C0"/>
              </a:solidFill>
            </a:endParaRPr>
          </a:p>
        </p:txBody>
      </p:sp>
      <p:pic>
        <p:nvPicPr>
          <p:cNvPr id="7" name="Picture 6">
            <a:extLst>
              <a:ext uri="{FF2B5EF4-FFF2-40B4-BE49-F238E27FC236}">
                <a16:creationId xmlns:a16="http://schemas.microsoft.com/office/drawing/2014/main" id="{BD37ED5F-83D7-47D4-B42E-DCDF94E288E1}"/>
              </a:ext>
            </a:extLst>
          </p:cNvPr>
          <p:cNvPicPr>
            <a:picLocks noChangeAspect="1"/>
          </p:cNvPicPr>
          <p:nvPr/>
        </p:nvPicPr>
        <p:blipFill>
          <a:blip r:embed="rId21"/>
          <a:stretch>
            <a:fillRect/>
          </a:stretch>
        </p:blipFill>
        <p:spPr>
          <a:xfrm>
            <a:off x="6625086" y="2411950"/>
            <a:ext cx="5438326" cy="2711394"/>
          </a:xfrm>
          <a:prstGeom prst="rect">
            <a:avLst/>
          </a:prstGeom>
          <a:effectLst>
            <a:outerShdw blurRad="50800" dist="63500" dir="2700000" algn="tl" rotWithShape="0">
              <a:prstClr val="black">
                <a:alpha val="40000"/>
              </a:prstClr>
            </a:outerShdw>
          </a:effectLst>
        </p:spPr>
      </p:pic>
      <p:sp>
        <p:nvSpPr>
          <p:cNvPr id="8" name="TextBox 7">
            <a:extLst>
              <a:ext uri="{FF2B5EF4-FFF2-40B4-BE49-F238E27FC236}">
                <a16:creationId xmlns:a16="http://schemas.microsoft.com/office/drawing/2014/main" id="{00245973-F08F-40ED-93E2-127F9F8B70A3}"/>
              </a:ext>
            </a:extLst>
          </p:cNvPr>
          <p:cNvSpPr txBox="1"/>
          <p:nvPr/>
        </p:nvSpPr>
        <p:spPr>
          <a:xfrm>
            <a:off x="8769228" y="5123344"/>
            <a:ext cx="36695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Image Credit:  </a:t>
            </a:r>
            <a:r>
              <a:rPr kumimoji="0" lang="en-US" sz="12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hlinkClick r:id="rId13">
                  <a:extLst>
                    <a:ext uri="{A12FA001-AC4F-418D-AE19-62706E023703}">
                      <ahyp:hlinkClr xmlns:ahyp="http://schemas.microsoft.com/office/drawing/2018/hyperlinkcolor" val="tx"/>
                    </a:ext>
                  </a:extLst>
                </a:hlinkClick>
              </a:rPr>
              <a:t>BIPM website</a:t>
            </a:r>
            <a:endParaRPr kumimoji="0" lang="en-US" sz="12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pic>
        <p:nvPicPr>
          <p:cNvPr id="4" name="2d">
            <a:hlinkClick r:id="" action="ppaction://media"/>
            <a:extLst>
              <a:ext uri="{FF2B5EF4-FFF2-40B4-BE49-F238E27FC236}">
                <a16:creationId xmlns:a16="http://schemas.microsoft.com/office/drawing/2014/main" id="{3A7903CF-66C5-4165-87CF-21475058CD78}"/>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2490193" y="6370637"/>
            <a:ext cx="487362" cy="487363"/>
          </a:xfrm>
          <a:prstGeom prst="rect">
            <a:avLst/>
          </a:prstGeom>
        </p:spPr>
      </p:pic>
    </p:spTree>
    <p:custDataLst>
      <p:tags r:id="rId1"/>
    </p:custDataLst>
    <p:extLst>
      <p:ext uri="{BB962C8B-B14F-4D97-AF65-F5344CB8AC3E}">
        <p14:creationId xmlns:p14="http://schemas.microsoft.com/office/powerpoint/2010/main" val="2993016634"/>
      </p:ext>
    </p:extLst>
  </p:cSld>
  <p:clrMapOvr>
    <a:masterClrMapping/>
  </p:clrMapOvr>
  <mc:AlternateContent xmlns:mc="http://schemas.openxmlformats.org/markup-compatibility/2006" xmlns:p14="http://schemas.microsoft.com/office/powerpoint/2010/main">
    <mc:Choice Requires="p14">
      <p:transition spd="med" p14:dur="700" advTm="175544">
        <p:fade/>
      </p:transition>
    </mc:Choice>
    <mc:Fallback xmlns="">
      <p:transition spd="med" advTm="1755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340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7" end="17"/>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xEl>
                                              <p:pRg st="18" end="18"/>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xEl>
                                              <p:pRg st="19" end="19"/>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20" end="2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4"/>
                </p:tgtEl>
              </p:cMediaNode>
            </p:audio>
          </p:childTnLst>
        </p:cTn>
      </p:par>
    </p:tnLst>
    <p:bldLst>
      <p:bldP spid="3" grpId="0" uiExpand="1" build="p"/>
      <p:bldP spid="8" grpId="0"/>
    </p:bldLst>
  </p:timing>
  <p:extLst>
    <p:ext uri="{E180D4A7-C9FB-4DFB-919C-405C955672EB}">
      <p14:showEvtLst xmlns:p14="http://schemas.microsoft.com/office/powerpoint/2010/main">
        <p14:playEvt time="3" objId="5"/>
        <p14:stopEvt time="173426"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CA7A5-ECF9-4871-8C66-816A5FBCFB07}"/>
              </a:ext>
            </a:extLst>
          </p:cNvPr>
          <p:cNvSpPr>
            <a:spLocks noGrp="1"/>
          </p:cNvSpPr>
          <p:nvPr>
            <p:ph type="title"/>
          </p:nvPr>
        </p:nvSpPr>
        <p:spPr/>
        <p:txBody>
          <a:bodyPr/>
          <a:lstStyle/>
          <a:p>
            <a:r>
              <a:rPr lang="en-US" dirty="0"/>
              <a:t>Quality Management Systems</a:t>
            </a:r>
          </a:p>
        </p:txBody>
      </p:sp>
      <p:sp>
        <p:nvSpPr>
          <p:cNvPr id="3" name="Content Placeholder 2">
            <a:extLst>
              <a:ext uri="{FF2B5EF4-FFF2-40B4-BE49-F238E27FC236}">
                <a16:creationId xmlns:a16="http://schemas.microsoft.com/office/drawing/2014/main" id="{74F4672D-7F7F-4D52-8A03-44F6EA6F9090}"/>
              </a:ext>
            </a:extLst>
          </p:cNvPr>
          <p:cNvSpPr>
            <a:spLocks noGrp="1"/>
          </p:cNvSpPr>
          <p:nvPr>
            <p:ph idx="1"/>
          </p:nvPr>
        </p:nvSpPr>
        <p:spPr>
          <a:xfrm>
            <a:off x="981959" y="1254969"/>
            <a:ext cx="10837682" cy="5705668"/>
          </a:xfrm>
        </p:spPr>
        <p:txBody>
          <a:bodyPr/>
          <a:lstStyle/>
          <a:p>
            <a:r>
              <a:rPr lang="en-US" sz="1800" dirty="0"/>
              <a:t>Collection of structured activities to standardize processes</a:t>
            </a:r>
          </a:p>
          <a:p>
            <a:pPr marL="344488" indent="0">
              <a:buNone/>
            </a:pPr>
            <a:r>
              <a:rPr lang="en-US" sz="1800" dirty="0"/>
              <a:t>Goal:  meet or exceed customer and regulatory requirements</a:t>
            </a:r>
          </a:p>
          <a:p>
            <a:pPr marL="344488" indent="0">
              <a:buNone/>
            </a:pPr>
            <a:r>
              <a:rPr lang="en-US" sz="1800" dirty="0"/>
              <a:t>Goal:  continuous improvement of product quality</a:t>
            </a:r>
          </a:p>
          <a:p>
            <a:endParaRPr lang="en-US" sz="1800" dirty="0"/>
          </a:p>
          <a:p>
            <a:r>
              <a:rPr lang="en-US" sz="1800" dirty="0"/>
              <a:t>Quality management systems requirements</a:t>
            </a:r>
          </a:p>
          <a:p>
            <a:pPr lvl="1"/>
            <a:r>
              <a:rPr lang="en-US" sz="1600" dirty="0">
                <a:solidFill>
                  <a:srgbClr val="0070C0"/>
                </a:solidFill>
                <a:hlinkClick r:id="rId6">
                  <a:extLst>
                    <a:ext uri="{A12FA001-AC4F-418D-AE19-62706E023703}">
                      <ahyp:hlinkClr xmlns:ahyp="http://schemas.microsoft.com/office/drawing/2018/hyperlinkcolor" val="tx"/>
                    </a:ext>
                  </a:extLst>
                </a:hlinkClick>
              </a:rPr>
              <a:t>ISO 9001</a:t>
            </a:r>
            <a:r>
              <a:rPr lang="en-US" sz="1600" dirty="0">
                <a:solidFill>
                  <a:srgbClr val="0070C0"/>
                </a:solidFill>
              </a:rPr>
              <a:t> </a:t>
            </a:r>
            <a:r>
              <a:rPr lang="en-US" sz="1600" dirty="0"/>
              <a:t>Focus on the design, development, and delivery of a general product or service</a:t>
            </a:r>
          </a:p>
          <a:p>
            <a:pPr lvl="1"/>
            <a:r>
              <a:rPr lang="en-US" sz="1600" dirty="0"/>
              <a:t>Sector specific standards for quality management systems</a:t>
            </a:r>
          </a:p>
          <a:p>
            <a:pPr lvl="1"/>
            <a:endParaRPr lang="en-US" sz="1600" dirty="0"/>
          </a:p>
          <a:p>
            <a:r>
              <a:rPr lang="en-US" sz="1800" dirty="0"/>
              <a:t>Quality system components (typical)</a:t>
            </a:r>
          </a:p>
          <a:p>
            <a:pPr lvl="1"/>
            <a:r>
              <a:rPr lang="en-US" sz="1400" dirty="0"/>
              <a:t>Organizational structure</a:t>
            </a:r>
          </a:p>
          <a:p>
            <a:pPr lvl="1"/>
            <a:r>
              <a:rPr lang="en-US" sz="1400" dirty="0"/>
              <a:t>Roles and responsibilities</a:t>
            </a:r>
          </a:p>
          <a:p>
            <a:pPr lvl="1"/>
            <a:r>
              <a:rPr lang="en-US" sz="1400" dirty="0"/>
              <a:t>Training</a:t>
            </a:r>
          </a:p>
          <a:p>
            <a:pPr lvl="1"/>
            <a:r>
              <a:rPr lang="en-US" sz="1400" dirty="0"/>
              <a:t>Facilities and equipment</a:t>
            </a:r>
          </a:p>
          <a:p>
            <a:pPr lvl="1"/>
            <a:r>
              <a:rPr lang="en-US" sz="1400" dirty="0"/>
              <a:t>Procedures</a:t>
            </a:r>
          </a:p>
          <a:p>
            <a:pPr lvl="1"/>
            <a:r>
              <a:rPr lang="en-US" sz="1400" dirty="0"/>
              <a:t>Processes</a:t>
            </a:r>
          </a:p>
          <a:p>
            <a:pPr lvl="1"/>
            <a:r>
              <a:rPr lang="en-US" sz="1400" dirty="0"/>
              <a:t>Record keeping</a:t>
            </a:r>
          </a:p>
          <a:p>
            <a:pPr lvl="1"/>
            <a:r>
              <a:rPr lang="en-US" sz="1400" dirty="0"/>
              <a:t>Data management</a:t>
            </a:r>
          </a:p>
          <a:p>
            <a:pPr lvl="1"/>
            <a:r>
              <a:rPr lang="en-US" sz="1400" dirty="0"/>
              <a:t>Customer satisfaction</a:t>
            </a:r>
          </a:p>
          <a:p>
            <a:pPr lvl="1"/>
            <a:r>
              <a:rPr lang="en-US" sz="1400" dirty="0"/>
              <a:t>Quality analysis</a:t>
            </a:r>
          </a:p>
        </p:txBody>
      </p:sp>
      <p:pic>
        <p:nvPicPr>
          <p:cNvPr id="5" name="qms4">
            <a:hlinkClick r:id="" action="ppaction://media"/>
            <a:extLst>
              <a:ext uri="{FF2B5EF4-FFF2-40B4-BE49-F238E27FC236}">
                <a16:creationId xmlns:a16="http://schemas.microsoft.com/office/drawing/2014/main" id="{15844B54-F8A8-4750-8B87-9EF77EDF1B2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3274675" y="6180138"/>
            <a:ext cx="406400" cy="406400"/>
          </a:xfrm>
          <a:prstGeom prst="rect">
            <a:avLst/>
          </a:prstGeom>
        </p:spPr>
      </p:pic>
    </p:spTree>
    <p:custDataLst>
      <p:tags r:id="rId1"/>
    </p:custDataLst>
    <p:extLst>
      <p:ext uri="{BB962C8B-B14F-4D97-AF65-F5344CB8AC3E}">
        <p14:creationId xmlns:p14="http://schemas.microsoft.com/office/powerpoint/2010/main" val="2187212042"/>
      </p:ext>
    </p:extLst>
  </p:cSld>
  <p:clrMapOvr>
    <a:masterClrMapping/>
  </p:clrMapOvr>
  <mc:AlternateContent xmlns:mc="http://schemas.openxmlformats.org/markup-compatibility/2006" xmlns:p14="http://schemas.microsoft.com/office/powerpoint/2010/main">
    <mc:Choice Requires="p14">
      <p:transition spd="med" p14:dur="700" advTm="118237">
        <p:fade/>
      </p:transition>
    </mc:Choice>
    <mc:Fallback xmlns="">
      <p:transition spd="med" advTm="1182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63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 objId="5"/>
        <p14:stopEvt time="117656"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0FEB1-9086-48A5-B928-1AE75999891F}"/>
              </a:ext>
            </a:extLst>
          </p:cNvPr>
          <p:cNvSpPr>
            <a:spLocks noGrp="1"/>
          </p:cNvSpPr>
          <p:nvPr>
            <p:ph type="title"/>
          </p:nvPr>
        </p:nvSpPr>
        <p:spPr/>
        <p:txBody>
          <a:bodyPr/>
          <a:lstStyle/>
          <a:p>
            <a:r>
              <a:rPr lang="en-US" dirty="0"/>
              <a:t>Standards</a:t>
            </a:r>
          </a:p>
        </p:txBody>
      </p:sp>
      <p:sp>
        <p:nvSpPr>
          <p:cNvPr id="3" name="Content Placeholder 2">
            <a:extLst>
              <a:ext uri="{FF2B5EF4-FFF2-40B4-BE49-F238E27FC236}">
                <a16:creationId xmlns:a16="http://schemas.microsoft.com/office/drawing/2014/main" id="{17B31300-EA6E-4E12-A3B4-6C8B80E9B9E7}"/>
              </a:ext>
            </a:extLst>
          </p:cNvPr>
          <p:cNvSpPr>
            <a:spLocks noGrp="1"/>
          </p:cNvSpPr>
          <p:nvPr>
            <p:ph idx="1"/>
          </p:nvPr>
        </p:nvSpPr>
        <p:spPr>
          <a:xfrm>
            <a:off x="719579" y="1348885"/>
            <a:ext cx="7198937" cy="5488429"/>
          </a:xfrm>
        </p:spPr>
        <p:txBody>
          <a:bodyPr/>
          <a:lstStyle/>
          <a:p>
            <a:r>
              <a:rPr lang="en-US" sz="1600" dirty="0"/>
              <a:t>Documentary Standards</a:t>
            </a:r>
          </a:p>
          <a:p>
            <a:pPr lvl="1"/>
            <a:r>
              <a:rPr lang="en-US" sz="1600" dirty="0"/>
              <a:t>Examples of Documentary Standards</a:t>
            </a:r>
          </a:p>
          <a:p>
            <a:pPr lvl="2"/>
            <a:r>
              <a:rPr lang="en-US" sz="1050" dirty="0"/>
              <a:t>Test methods and sampling procedures</a:t>
            </a:r>
          </a:p>
          <a:p>
            <a:pPr lvl="2"/>
            <a:r>
              <a:rPr lang="en-US" sz="1050" dirty="0"/>
              <a:t>Processes</a:t>
            </a:r>
          </a:p>
          <a:p>
            <a:pPr lvl="2"/>
            <a:r>
              <a:rPr lang="en-US" sz="1050" dirty="0"/>
              <a:t>Services</a:t>
            </a:r>
          </a:p>
          <a:p>
            <a:pPr lvl="2"/>
            <a:r>
              <a:rPr lang="en-US" sz="1050" dirty="0"/>
              <a:t>Specifications</a:t>
            </a:r>
          </a:p>
          <a:p>
            <a:pPr lvl="2"/>
            <a:r>
              <a:rPr lang="en-US" sz="1050" dirty="0"/>
              <a:t>Classifications</a:t>
            </a:r>
          </a:p>
          <a:p>
            <a:pPr lvl="2"/>
            <a:r>
              <a:rPr lang="en-US" sz="1050" dirty="0"/>
              <a:t>Definition of terms</a:t>
            </a:r>
          </a:p>
          <a:p>
            <a:pPr lvl="1"/>
            <a:r>
              <a:rPr lang="en-US" sz="1600" dirty="0"/>
              <a:t>Performance Standards specify performance criteria for compliance</a:t>
            </a:r>
          </a:p>
          <a:p>
            <a:pPr lvl="1"/>
            <a:r>
              <a:rPr lang="en-US" sz="1600" dirty="0"/>
              <a:t>Design Standards specify actual details for compliance</a:t>
            </a:r>
          </a:p>
          <a:p>
            <a:pPr lvl="1"/>
            <a:endParaRPr lang="en-US" sz="1600" dirty="0"/>
          </a:p>
          <a:p>
            <a:r>
              <a:rPr lang="en-US" sz="1600" dirty="0"/>
              <a:t>Reference Materials</a:t>
            </a:r>
          </a:p>
          <a:p>
            <a:pPr lvl="1"/>
            <a:r>
              <a:rPr lang="en-US" sz="1600" dirty="0"/>
              <a:t>Primary Reference Standard</a:t>
            </a:r>
            <a:r>
              <a:rPr lang="en-US" sz="1600" baseline="30000" dirty="0"/>
              <a:t>1</a:t>
            </a:r>
            <a:endParaRPr lang="en-US" sz="1600" dirty="0"/>
          </a:p>
          <a:p>
            <a:pPr lvl="1"/>
            <a:r>
              <a:rPr lang="en-US" sz="1600" dirty="0"/>
              <a:t>Certified Reference Material (CRM)</a:t>
            </a:r>
            <a:r>
              <a:rPr lang="en-US" sz="1600" baseline="30000" dirty="0"/>
              <a:t>1,2</a:t>
            </a:r>
          </a:p>
          <a:p>
            <a:pPr lvl="1"/>
            <a:r>
              <a:rPr lang="en-US" sz="1600" dirty="0"/>
              <a:t>Standard Reference Material (SRM)</a:t>
            </a:r>
            <a:r>
              <a:rPr lang="en-US" sz="1600" baseline="30000" dirty="0"/>
              <a:t>2</a:t>
            </a:r>
            <a:endParaRPr lang="en-US" sz="1600" dirty="0"/>
          </a:p>
          <a:p>
            <a:pPr lvl="1"/>
            <a:r>
              <a:rPr lang="en-US" sz="1600" dirty="0"/>
              <a:t>Primary Standard (PS)</a:t>
            </a:r>
            <a:r>
              <a:rPr lang="en-US" sz="1600" baseline="30000" dirty="0"/>
              <a:t>2</a:t>
            </a:r>
            <a:endParaRPr lang="en-US" sz="1600" dirty="0"/>
          </a:p>
          <a:p>
            <a:pPr lvl="1"/>
            <a:r>
              <a:rPr lang="en-US" sz="1600" dirty="0"/>
              <a:t>Reference Material (RM)</a:t>
            </a:r>
            <a:r>
              <a:rPr lang="en-US" sz="1600" baseline="30000" dirty="0"/>
              <a:t>2</a:t>
            </a:r>
            <a:endParaRPr lang="en-US" sz="1600" dirty="0"/>
          </a:p>
          <a:p>
            <a:pPr lvl="1"/>
            <a:r>
              <a:rPr lang="en-US" sz="1600" dirty="0"/>
              <a:t>NIST Traceable Reference Material (NTRM)</a:t>
            </a:r>
            <a:r>
              <a:rPr lang="en-US" sz="1600" baseline="30000" dirty="0"/>
              <a:t>2</a:t>
            </a:r>
            <a:endParaRPr lang="en-US" sz="1600" dirty="0"/>
          </a:p>
        </p:txBody>
      </p:sp>
      <p:grpSp>
        <p:nvGrpSpPr>
          <p:cNvPr id="5" name="Group 4">
            <a:extLst>
              <a:ext uri="{FF2B5EF4-FFF2-40B4-BE49-F238E27FC236}">
                <a16:creationId xmlns:a16="http://schemas.microsoft.com/office/drawing/2014/main" id="{25A1A9BA-7F02-4062-95FC-D9901283CB85}"/>
              </a:ext>
            </a:extLst>
          </p:cNvPr>
          <p:cNvGrpSpPr>
            <a:grpSpLocks noChangeAspect="1"/>
          </p:cNvGrpSpPr>
          <p:nvPr/>
        </p:nvGrpSpPr>
        <p:grpSpPr bwMode="auto">
          <a:xfrm>
            <a:off x="7673419" y="3079610"/>
            <a:ext cx="4518581" cy="2819330"/>
            <a:chOff x="3754" y="1235"/>
            <a:chExt cx="3542" cy="2210"/>
          </a:xfrm>
        </p:grpSpPr>
        <p:sp>
          <p:nvSpPr>
            <p:cNvPr id="6" name="AutoShape 3">
              <a:extLst>
                <a:ext uri="{FF2B5EF4-FFF2-40B4-BE49-F238E27FC236}">
                  <a16:creationId xmlns:a16="http://schemas.microsoft.com/office/drawing/2014/main" id="{10725DE2-2169-45A2-8C8D-2F969D79DA20}"/>
                </a:ext>
              </a:extLst>
            </p:cNvPr>
            <p:cNvSpPr>
              <a:spLocks noChangeAspect="1" noChangeArrowheads="1" noTextEdit="1"/>
            </p:cNvSpPr>
            <p:nvPr/>
          </p:nvSpPr>
          <p:spPr bwMode="auto">
            <a:xfrm>
              <a:off x="3754" y="1235"/>
              <a:ext cx="3542" cy="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053" name="Picture 5">
              <a:extLst>
                <a:ext uri="{FF2B5EF4-FFF2-40B4-BE49-F238E27FC236}">
                  <a16:creationId xmlns:a16="http://schemas.microsoft.com/office/drawing/2014/main" id="{F5AE0914-189F-4E1D-A357-76BDF0D96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4" y="1235"/>
              <a:ext cx="3543" cy="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3BC58779-D5B7-41F5-AF74-EAE679E1ECEF}"/>
              </a:ext>
            </a:extLst>
          </p:cNvPr>
          <p:cNvSpPr txBox="1"/>
          <p:nvPr/>
        </p:nvSpPr>
        <p:spPr>
          <a:xfrm>
            <a:off x="6096000" y="6141807"/>
            <a:ext cx="1757082"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1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JCTLM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2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NIST</a:t>
            </a:r>
          </a:p>
        </p:txBody>
      </p:sp>
      <p:pic>
        <p:nvPicPr>
          <p:cNvPr id="8" name="3d">
            <a:hlinkClick r:id="" action="ppaction://media"/>
            <a:extLst>
              <a:ext uri="{FF2B5EF4-FFF2-40B4-BE49-F238E27FC236}">
                <a16:creationId xmlns:a16="http://schemas.microsoft.com/office/drawing/2014/main" id="{6074BD4B-C545-4A9B-85A6-3401D54D464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681480" y="6258627"/>
            <a:ext cx="406400" cy="406400"/>
          </a:xfrm>
          <a:prstGeom prst="rect">
            <a:avLst/>
          </a:prstGeom>
        </p:spPr>
      </p:pic>
    </p:spTree>
    <p:custDataLst>
      <p:tags r:id="rId1"/>
    </p:custDataLst>
    <p:extLst>
      <p:ext uri="{BB962C8B-B14F-4D97-AF65-F5344CB8AC3E}">
        <p14:creationId xmlns:p14="http://schemas.microsoft.com/office/powerpoint/2010/main" val="684210558"/>
      </p:ext>
    </p:extLst>
  </p:cSld>
  <p:clrMapOvr>
    <a:masterClrMapping/>
  </p:clrMapOvr>
  <mc:AlternateContent xmlns:mc="http://schemas.openxmlformats.org/markup-compatibility/2006" xmlns:p14="http://schemas.microsoft.com/office/powerpoint/2010/main">
    <mc:Choice Requires="p14">
      <p:transition spd="med" p14:dur="700" advTm="190344">
        <p:fade/>
      </p:transition>
    </mc:Choice>
    <mc:Fallback xmlns="">
      <p:transition spd="med" advTm="1903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70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7" end="1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8"/>
                </p:tgtEl>
              </p:cMediaNode>
            </p:audio>
          </p:childTnLst>
        </p:cTn>
      </p:par>
    </p:tnLst>
    <p:bldLst>
      <p:bldP spid="3" grpId="0" build="p"/>
      <p:bldP spid="7" grpId="0"/>
    </p:bldLst>
  </p:timing>
  <p:extLst>
    <p:ext uri="{E180D4A7-C9FB-4DFB-919C-405C955672EB}">
      <p14:showEvtLst xmlns:p14="http://schemas.microsoft.com/office/powerpoint/2010/main">
        <p14:playEvt time="3" objId="8"/>
        <p14:stopEvt time="190344" objId="8"/>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Voluntary Consensus Standards </a:t>
            </a:r>
          </a:p>
        </p:txBody>
      </p:sp>
      <p:sp>
        <p:nvSpPr>
          <p:cNvPr id="3" name="Content Placeholder 2"/>
          <p:cNvSpPr>
            <a:spLocks noGrp="1"/>
          </p:cNvSpPr>
          <p:nvPr>
            <p:ph idx="1"/>
          </p:nvPr>
        </p:nvSpPr>
        <p:spPr>
          <a:xfrm>
            <a:off x="824937" y="1331687"/>
            <a:ext cx="11367063" cy="5526313"/>
          </a:xfrm>
        </p:spPr>
        <p:txBody>
          <a:bodyPr/>
          <a:lstStyle/>
          <a:p>
            <a:r>
              <a:rPr lang="en-US" sz="1600" dirty="0"/>
              <a:t>International Organization for Standardization (</a:t>
            </a:r>
            <a:r>
              <a:rPr lang="en-US" sz="1600" dirty="0">
                <a:solidFill>
                  <a:srgbClr val="0070C0"/>
                </a:solidFill>
                <a:hlinkClick r:id="rId6">
                  <a:extLst>
                    <a:ext uri="{A12FA001-AC4F-418D-AE19-62706E023703}">
                      <ahyp:hlinkClr xmlns:ahyp="http://schemas.microsoft.com/office/drawing/2018/hyperlinkcolor" val="tx"/>
                    </a:ext>
                  </a:extLst>
                </a:hlinkClick>
              </a:rPr>
              <a:t>ISO</a:t>
            </a:r>
            <a:r>
              <a:rPr lang="en-US" sz="1600" dirty="0"/>
              <a:t>)</a:t>
            </a:r>
          </a:p>
          <a:p>
            <a:endParaRPr lang="en-US" sz="1600" dirty="0"/>
          </a:p>
          <a:p>
            <a:r>
              <a:rPr lang="en-US" sz="1600" dirty="0">
                <a:solidFill>
                  <a:srgbClr val="0070C0"/>
                </a:solidFill>
                <a:hlinkClick r:id="rId7">
                  <a:extLst>
                    <a:ext uri="{A12FA001-AC4F-418D-AE19-62706E023703}">
                      <ahyp:hlinkClr xmlns:ahyp="http://schemas.microsoft.com/office/drawing/2018/hyperlinkcolor" val="tx"/>
                    </a:ext>
                  </a:extLst>
                </a:hlinkClick>
              </a:rPr>
              <a:t>ASTM International</a:t>
            </a:r>
            <a:endParaRPr lang="en-US" sz="1600" dirty="0">
              <a:solidFill>
                <a:srgbClr val="0070C0"/>
              </a:solidFill>
            </a:endParaRPr>
          </a:p>
          <a:p>
            <a:pPr lvl="1"/>
            <a:endParaRPr lang="en-US" sz="1400" dirty="0">
              <a:solidFill>
                <a:srgbClr val="0070C0"/>
              </a:solidFill>
            </a:endParaRPr>
          </a:p>
          <a:p>
            <a:r>
              <a:rPr lang="en-US" sz="1600" dirty="0">
                <a:solidFill>
                  <a:srgbClr val="0070C0"/>
                </a:solidFill>
                <a:hlinkClick r:id="rId8">
                  <a:extLst>
                    <a:ext uri="{A12FA001-AC4F-418D-AE19-62706E023703}">
                      <ahyp:hlinkClr xmlns:ahyp="http://schemas.microsoft.com/office/drawing/2018/hyperlinkcolor" val="tx"/>
                    </a:ext>
                  </a:extLst>
                </a:hlinkClick>
              </a:rPr>
              <a:t>AOAC Int</a:t>
            </a:r>
            <a:endParaRPr lang="en-US" sz="1600" dirty="0">
              <a:solidFill>
                <a:srgbClr val="0070C0"/>
              </a:solidFill>
            </a:endParaRPr>
          </a:p>
          <a:p>
            <a:pPr lvl="1"/>
            <a:r>
              <a:rPr lang="en-US" sz="1400" dirty="0"/>
              <a:t>Originally (1884) Association of Official Agricultural Chemists</a:t>
            </a:r>
          </a:p>
          <a:p>
            <a:pPr lvl="1"/>
            <a:r>
              <a:rPr lang="en-US" sz="1400" dirty="0"/>
              <a:t>Later,  Association of Official Analytical Chemists</a:t>
            </a:r>
          </a:p>
          <a:p>
            <a:pPr lvl="1"/>
            <a:r>
              <a:rPr lang="en-US" sz="1400" dirty="0"/>
              <a:t>Currently (2019) Association of Official Analytical Collaboration International </a:t>
            </a:r>
          </a:p>
          <a:p>
            <a:pPr marL="0" indent="0">
              <a:buNone/>
            </a:pPr>
            <a:r>
              <a:rPr lang="en-US" sz="1600" dirty="0"/>
              <a:t>	</a:t>
            </a:r>
            <a:endParaRPr lang="en-US" sz="1400" dirty="0">
              <a:solidFill>
                <a:srgbClr val="0070C0"/>
              </a:solidFill>
            </a:endParaRPr>
          </a:p>
          <a:p>
            <a:r>
              <a:rPr lang="en-US" sz="1600" dirty="0"/>
              <a:t>Clinical and Laboratory Standards Institute (</a:t>
            </a:r>
            <a:r>
              <a:rPr lang="en-US" sz="1600" dirty="0">
                <a:solidFill>
                  <a:srgbClr val="0070C0"/>
                </a:solidFill>
                <a:hlinkClick r:id="rId9">
                  <a:extLst>
                    <a:ext uri="{A12FA001-AC4F-418D-AE19-62706E023703}">
                      <ahyp:hlinkClr xmlns:ahyp="http://schemas.microsoft.com/office/drawing/2018/hyperlinkcolor" val="tx"/>
                    </a:ext>
                  </a:extLst>
                </a:hlinkClick>
              </a:rPr>
              <a:t>CLSI</a:t>
            </a:r>
            <a:r>
              <a:rPr lang="en-US" sz="1600" dirty="0"/>
              <a:t>) [formerly </a:t>
            </a:r>
            <a:r>
              <a:rPr lang="en-US" sz="1600" dirty="0">
                <a:solidFill>
                  <a:srgbClr val="0070C0"/>
                </a:solidFill>
                <a:hlinkClick r:id="rId10">
                  <a:extLst>
                    <a:ext uri="{A12FA001-AC4F-418D-AE19-62706E023703}">
                      <ahyp:hlinkClr xmlns:ahyp="http://schemas.microsoft.com/office/drawing/2018/hyperlinkcolor" val="tx"/>
                    </a:ext>
                  </a:extLst>
                </a:hlinkClick>
              </a:rPr>
              <a:t>NCCLS</a:t>
            </a:r>
            <a:r>
              <a:rPr lang="en-US" sz="1600" dirty="0"/>
              <a:t>]</a:t>
            </a:r>
          </a:p>
          <a:p>
            <a:pPr lvl="1"/>
            <a:r>
              <a:rPr lang="en-US" sz="1400" dirty="0"/>
              <a:t>Secretariat of ISO Technical Committee 212 (ISO/TC 212)</a:t>
            </a:r>
          </a:p>
          <a:p>
            <a:pPr lvl="1"/>
            <a:r>
              <a:rPr lang="en-US" sz="1400" dirty="0"/>
              <a:t>QMS01-A4 Quality Management System: A Model for Laboratory Services; Approved Guidelines</a:t>
            </a:r>
          </a:p>
          <a:p>
            <a:pPr marL="0" indent="0">
              <a:buNone/>
            </a:pPr>
            <a:endParaRPr lang="en-US" sz="1600" dirty="0"/>
          </a:p>
          <a:p>
            <a:pPr marL="0" indent="0">
              <a:buNone/>
            </a:pPr>
            <a:endParaRPr lang="en-US" sz="1600" dirty="0"/>
          </a:p>
        </p:txBody>
      </p:sp>
      <p:sp>
        <p:nvSpPr>
          <p:cNvPr id="6" name="TextBox 5">
            <a:extLst>
              <a:ext uri="{FF2B5EF4-FFF2-40B4-BE49-F238E27FC236}">
                <a16:creationId xmlns:a16="http://schemas.microsoft.com/office/drawing/2014/main" id="{E88738CF-09D2-4E23-B705-778A14DA7FCC}"/>
              </a:ext>
            </a:extLst>
          </p:cNvPr>
          <p:cNvSpPr txBox="1"/>
          <p:nvPr/>
        </p:nvSpPr>
        <p:spPr>
          <a:xfrm>
            <a:off x="824937" y="5418957"/>
            <a:ext cx="9766863"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1</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Certain commercial equipment, instruments, or materials are identified to specify adequately the experimental procedure. Such identification does not imply recommendation or endorsement by the National Institute of Standards and Technology, nor does it imply that the materials or equipment identified are the best available for the purpose.</a:t>
            </a:r>
          </a:p>
        </p:txBody>
      </p:sp>
      <p:pic>
        <p:nvPicPr>
          <p:cNvPr id="4" name="4b">
            <a:hlinkClick r:id="" action="ppaction://media"/>
            <a:extLst>
              <a:ext uri="{FF2B5EF4-FFF2-40B4-BE49-F238E27FC236}">
                <a16:creationId xmlns:a16="http://schemas.microsoft.com/office/drawing/2014/main" id="{509D6D05-DAAB-4307-AE44-9EDA9B31E66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2562947" y="6281738"/>
            <a:ext cx="406400" cy="406400"/>
          </a:xfrm>
          <a:prstGeom prst="rect">
            <a:avLst/>
          </a:prstGeom>
        </p:spPr>
      </p:pic>
    </p:spTree>
    <p:custDataLst>
      <p:tags r:id="rId1"/>
    </p:custDataLst>
    <p:extLst>
      <p:ext uri="{BB962C8B-B14F-4D97-AF65-F5344CB8AC3E}">
        <p14:creationId xmlns:p14="http://schemas.microsoft.com/office/powerpoint/2010/main" val="1457160332"/>
      </p:ext>
    </p:extLst>
  </p:cSld>
  <p:clrMapOvr>
    <a:masterClrMapping/>
  </p:clrMapOvr>
  <mc:AlternateContent xmlns:mc="http://schemas.openxmlformats.org/markup-compatibility/2006" xmlns:p14="http://schemas.microsoft.com/office/powerpoint/2010/main">
    <mc:Choice Requires="p14">
      <p:transition spd="med" p14:dur="700" advTm="139705">
        <p:fade/>
      </p:transition>
    </mc:Choice>
    <mc:Fallback xmlns="">
      <p:transition spd="med" advTm="1397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75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extLst>
    <p:ext uri="{E180D4A7-C9FB-4DFB-919C-405C955672EB}">
      <p14:showEvtLst xmlns:p14="http://schemas.microsoft.com/office/powerpoint/2010/main">
        <p14:playEvt time="4" objId="4"/>
        <p14:stopEvt time="139705"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231" y="277814"/>
            <a:ext cx="11312769" cy="636587"/>
          </a:xfrm>
        </p:spPr>
        <p:txBody>
          <a:bodyPr/>
          <a:lstStyle/>
          <a:p>
            <a:r>
              <a:rPr lang="en-US" sz="4000" dirty="0"/>
              <a:t>Regulatory Roles and Official Organizations</a:t>
            </a:r>
          </a:p>
        </p:txBody>
      </p:sp>
      <p:sp>
        <p:nvSpPr>
          <p:cNvPr id="3" name="Content Placeholder 2"/>
          <p:cNvSpPr>
            <a:spLocks noGrp="1"/>
          </p:cNvSpPr>
          <p:nvPr>
            <p:ph idx="1"/>
          </p:nvPr>
        </p:nvSpPr>
        <p:spPr>
          <a:xfrm>
            <a:off x="1219200" y="1132904"/>
            <a:ext cx="10480964" cy="5526313"/>
          </a:xfrm>
        </p:spPr>
        <p:txBody>
          <a:bodyPr/>
          <a:lstStyle/>
          <a:p>
            <a:r>
              <a:rPr lang="en-US" sz="1800" dirty="0"/>
              <a:t>Government</a:t>
            </a:r>
          </a:p>
          <a:p>
            <a:pPr lvl="1"/>
            <a:r>
              <a:rPr lang="en-US" sz="1600" dirty="0"/>
              <a:t>Food and Drug Administration (</a:t>
            </a:r>
            <a:r>
              <a:rPr lang="en-US" sz="1600" dirty="0">
                <a:solidFill>
                  <a:srgbClr val="0070C0"/>
                </a:solidFill>
                <a:hlinkClick r:id="rId6">
                  <a:extLst>
                    <a:ext uri="{A12FA001-AC4F-418D-AE19-62706E023703}">
                      <ahyp:hlinkClr xmlns:ahyp="http://schemas.microsoft.com/office/drawing/2018/hyperlinkcolor" val="tx"/>
                    </a:ext>
                  </a:extLst>
                </a:hlinkClick>
              </a:rPr>
              <a:t>FDA</a:t>
            </a:r>
            <a:r>
              <a:rPr lang="en-US" sz="1600" dirty="0"/>
              <a:t>)</a:t>
            </a:r>
          </a:p>
          <a:p>
            <a:pPr lvl="2"/>
            <a:r>
              <a:rPr lang="en-US" sz="1400" dirty="0"/>
              <a:t>Good Laboratory Practice (GLP)</a:t>
            </a:r>
          </a:p>
          <a:p>
            <a:pPr lvl="2"/>
            <a:r>
              <a:rPr lang="en-US" sz="1400" dirty="0"/>
              <a:t>Current Good Manufacturing Practice (cGMP)</a:t>
            </a:r>
          </a:p>
          <a:p>
            <a:pPr lvl="2"/>
            <a:r>
              <a:rPr lang="en-US" sz="1400" dirty="0"/>
              <a:t>Laboratory Developed Tests (LDT)</a:t>
            </a:r>
          </a:p>
          <a:p>
            <a:pPr lvl="1"/>
            <a:r>
              <a:rPr lang="en-US" sz="1600" dirty="0"/>
              <a:t>Department of Health and Human Services (</a:t>
            </a:r>
            <a:r>
              <a:rPr lang="en-US" sz="1600" dirty="0">
                <a:solidFill>
                  <a:srgbClr val="0070C0"/>
                </a:solidFill>
                <a:hlinkClick r:id="rId7">
                  <a:extLst>
                    <a:ext uri="{A12FA001-AC4F-418D-AE19-62706E023703}">
                      <ahyp:hlinkClr xmlns:ahyp="http://schemas.microsoft.com/office/drawing/2018/hyperlinkcolor" val="tx"/>
                    </a:ext>
                  </a:extLst>
                </a:hlinkClick>
              </a:rPr>
              <a:t>HHS</a:t>
            </a:r>
            <a:r>
              <a:rPr lang="en-US" sz="1600" dirty="0"/>
              <a:t>) </a:t>
            </a:r>
          </a:p>
          <a:p>
            <a:pPr marL="747713" lvl="1" indent="0">
              <a:buNone/>
            </a:pPr>
            <a:r>
              <a:rPr lang="en-US" sz="1600" dirty="0"/>
              <a:t>Centers for Medicare &amp; Medicaid Services (</a:t>
            </a:r>
            <a:r>
              <a:rPr lang="en-US" sz="1600" dirty="0">
                <a:solidFill>
                  <a:srgbClr val="0070C0"/>
                </a:solidFill>
                <a:hlinkClick r:id="rId8">
                  <a:extLst>
                    <a:ext uri="{A12FA001-AC4F-418D-AE19-62706E023703}">
                      <ahyp:hlinkClr xmlns:ahyp="http://schemas.microsoft.com/office/drawing/2018/hyperlinkcolor" val="tx"/>
                    </a:ext>
                  </a:extLst>
                </a:hlinkClick>
              </a:rPr>
              <a:t>CMS</a:t>
            </a:r>
            <a:r>
              <a:rPr lang="en-US" sz="1600" dirty="0"/>
              <a:t>)</a:t>
            </a:r>
          </a:p>
          <a:p>
            <a:pPr lvl="2">
              <a:spcAft>
                <a:spcPts val="0"/>
              </a:spcAft>
            </a:pPr>
            <a:r>
              <a:rPr lang="en-US" sz="1400" dirty="0"/>
              <a:t>Clinical Laboratory Improvement Amendments (</a:t>
            </a:r>
            <a:r>
              <a:rPr lang="en-US" sz="1400" dirty="0">
                <a:solidFill>
                  <a:srgbClr val="0070C0"/>
                </a:solidFill>
                <a:hlinkClick r:id="rId9">
                  <a:extLst>
                    <a:ext uri="{A12FA001-AC4F-418D-AE19-62706E023703}">
                      <ahyp:hlinkClr xmlns:ahyp="http://schemas.microsoft.com/office/drawing/2018/hyperlinkcolor" val="tx"/>
                    </a:ext>
                  </a:extLst>
                </a:hlinkClick>
              </a:rPr>
              <a:t>CLIA</a:t>
            </a:r>
            <a:r>
              <a:rPr lang="en-US" sz="1400" dirty="0"/>
              <a:t>)</a:t>
            </a:r>
          </a:p>
          <a:p>
            <a:pPr lvl="1">
              <a:spcAft>
                <a:spcPts val="1800"/>
              </a:spcAft>
            </a:pPr>
            <a:r>
              <a:rPr lang="en-US" sz="1600" dirty="0"/>
              <a:t>Environmental Protection Agency (EPA)</a:t>
            </a:r>
          </a:p>
          <a:p>
            <a:r>
              <a:rPr lang="en-US" sz="1800" dirty="0"/>
              <a:t>“Official” Organizations</a:t>
            </a:r>
          </a:p>
          <a:p>
            <a:pPr lvl="1"/>
            <a:r>
              <a:rPr lang="en-US" sz="1600" dirty="0">
                <a:solidFill>
                  <a:srgbClr val="0070C0"/>
                </a:solidFill>
                <a:hlinkClick r:id="rId10">
                  <a:extLst>
                    <a:ext uri="{A12FA001-AC4F-418D-AE19-62706E023703}">
                      <ahyp:hlinkClr xmlns:ahyp="http://schemas.microsoft.com/office/drawing/2018/hyperlinkcolor" val="tx"/>
                    </a:ext>
                  </a:extLst>
                </a:hlinkClick>
              </a:rPr>
              <a:t>AOAC International</a:t>
            </a:r>
            <a:endParaRPr lang="en-US" sz="1600" dirty="0">
              <a:solidFill>
                <a:srgbClr val="0070C0"/>
              </a:solidFill>
            </a:endParaRPr>
          </a:p>
          <a:p>
            <a:pPr lvl="2"/>
            <a:r>
              <a:rPr lang="en-US" sz="1400" dirty="0"/>
              <a:t>Official Methods of Analysis</a:t>
            </a:r>
          </a:p>
          <a:p>
            <a:pPr lvl="2"/>
            <a:r>
              <a:rPr lang="en-US" sz="1400" dirty="0"/>
              <a:t>Proficiency Testing</a:t>
            </a:r>
            <a:endParaRPr lang="en-US" sz="1200" dirty="0"/>
          </a:p>
          <a:p>
            <a:pPr lvl="1"/>
            <a:r>
              <a:rPr lang="en-US" sz="1600" dirty="0">
                <a:solidFill>
                  <a:srgbClr val="0070C0"/>
                </a:solidFill>
                <a:hlinkClick r:id="rId11">
                  <a:extLst>
                    <a:ext uri="{A12FA001-AC4F-418D-AE19-62706E023703}">
                      <ahyp:hlinkClr xmlns:ahyp="http://schemas.microsoft.com/office/drawing/2018/hyperlinkcolor" val="tx"/>
                    </a:ext>
                  </a:extLst>
                </a:hlinkClick>
              </a:rPr>
              <a:t>U.S. Pharmacopeia</a:t>
            </a:r>
            <a:endParaRPr lang="en-US" sz="1600" dirty="0">
              <a:solidFill>
                <a:srgbClr val="0070C0"/>
              </a:solidFill>
            </a:endParaRPr>
          </a:p>
          <a:p>
            <a:pPr lvl="2"/>
            <a:r>
              <a:rPr lang="en-US" sz="1400" dirty="0"/>
              <a:t>USP National Formulary (USP-NF)</a:t>
            </a:r>
          </a:p>
          <a:p>
            <a:pPr lvl="2"/>
            <a:r>
              <a:rPr lang="en-US" sz="1400" dirty="0"/>
              <a:t>USP standards are legally recognized in the U.S, and are used internationally</a:t>
            </a:r>
          </a:p>
          <a:p>
            <a:pPr lvl="2"/>
            <a:r>
              <a:rPr lang="en-US" sz="1400" dirty="0"/>
              <a:t>Method validation and verification</a:t>
            </a:r>
          </a:p>
          <a:p>
            <a:pPr lvl="1"/>
            <a:r>
              <a:rPr lang="en-US" sz="1600" dirty="0"/>
              <a:t>American Society for Testing and Materials (</a:t>
            </a:r>
            <a:r>
              <a:rPr lang="en-US" sz="1600" dirty="0">
                <a:solidFill>
                  <a:srgbClr val="0070C0"/>
                </a:solidFill>
                <a:hlinkClick r:id="rId12">
                  <a:extLst>
                    <a:ext uri="{A12FA001-AC4F-418D-AE19-62706E023703}">
                      <ahyp:hlinkClr xmlns:ahyp="http://schemas.microsoft.com/office/drawing/2018/hyperlinkcolor" val="tx"/>
                    </a:ext>
                  </a:extLst>
                </a:hlinkClick>
              </a:rPr>
              <a:t>ASTM</a:t>
            </a:r>
            <a:r>
              <a:rPr lang="en-US" sz="1600" dirty="0"/>
              <a:t>)</a:t>
            </a:r>
          </a:p>
          <a:p>
            <a:pPr marL="914400" lvl="2" indent="0">
              <a:buNone/>
            </a:pPr>
            <a:endParaRPr lang="en-US" sz="1400" dirty="0"/>
          </a:p>
          <a:p>
            <a:pPr marL="0" indent="0">
              <a:buNone/>
            </a:pPr>
            <a:endParaRPr lang="en-US" sz="1600" dirty="0"/>
          </a:p>
        </p:txBody>
      </p:sp>
      <p:pic>
        <p:nvPicPr>
          <p:cNvPr id="7" name="6new_b">
            <a:hlinkClick r:id="" action="ppaction://media"/>
            <a:extLst>
              <a:ext uri="{FF2B5EF4-FFF2-40B4-BE49-F238E27FC236}">
                <a16:creationId xmlns:a16="http://schemas.microsoft.com/office/drawing/2014/main" id="{28167925-147A-4FC4-9AC1-B61B7E8EBC12}"/>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2715875" y="6279198"/>
            <a:ext cx="487363" cy="487362"/>
          </a:xfrm>
          <a:prstGeom prst="rect">
            <a:avLst/>
          </a:prstGeom>
        </p:spPr>
      </p:pic>
    </p:spTree>
    <p:custDataLst>
      <p:tags r:id="rId1"/>
    </p:custDataLst>
    <p:extLst>
      <p:ext uri="{BB962C8B-B14F-4D97-AF65-F5344CB8AC3E}">
        <p14:creationId xmlns:p14="http://schemas.microsoft.com/office/powerpoint/2010/main" val="2625421009"/>
      </p:ext>
    </p:extLst>
  </p:cSld>
  <p:clrMapOvr>
    <a:masterClrMapping/>
  </p:clrMapOvr>
  <mc:AlternateContent xmlns:mc="http://schemas.openxmlformats.org/markup-compatibility/2006" xmlns:p14="http://schemas.microsoft.com/office/powerpoint/2010/main">
    <mc:Choice Requires="p14">
      <p:transition spd="med" p14:dur="700" advTm="233912">
        <p:fade/>
      </p:transition>
    </mc:Choice>
    <mc:Fallback xmlns="">
      <p:transition spd="med" advTm="2339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136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extLst>
    <p:ext uri="{E180D4A7-C9FB-4DFB-919C-405C955672EB}">
      <p14:showEvtLst xmlns:p14="http://schemas.microsoft.com/office/powerpoint/2010/main">
        <p14:playEvt time="3" objId="5"/>
        <p14:stopEvt time="233392"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AE6A5-2C84-457C-93FD-C01155227CBA}"/>
              </a:ext>
            </a:extLst>
          </p:cNvPr>
          <p:cNvSpPr>
            <a:spLocks noGrp="1"/>
          </p:cNvSpPr>
          <p:nvPr>
            <p:ph type="title"/>
          </p:nvPr>
        </p:nvSpPr>
        <p:spPr>
          <a:xfrm>
            <a:off x="949569" y="277814"/>
            <a:ext cx="11242431" cy="636587"/>
          </a:xfrm>
        </p:spPr>
        <p:txBody>
          <a:bodyPr/>
          <a:lstStyle/>
          <a:p>
            <a:r>
              <a:rPr lang="en-US" sz="4000" dirty="0"/>
              <a:t>International Organizations</a:t>
            </a:r>
          </a:p>
        </p:txBody>
      </p:sp>
      <p:sp>
        <p:nvSpPr>
          <p:cNvPr id="3" name="Content Placeholder 2">
            <a:extLst>
              <a:ext uri="{FF2B5EF4-FFF2-40B4-BE49-F238E27FC236}">
                <a16:creationId xmlns:a16="http://schemas.microsoft.com/office/drawing/2014/main" id="{E099A27C-2C71-4F92-A240-42F3851F6D11}"/>
              </a:ext>
            </a:extLst>
          </p:cNvPr>
          <p:cNvSpPr>
            <a:spLocks noGrp="1"/>
          </p:cNvSpPr>
          <p:nvPr>
            <p:ph idx="1"/>
          </p:nvPr>
        </p:nvSpPr>
        <p:spPr>
          <a:xfrm>
            <a:off x="1219200" y="1322387"/>
            <a:ext cx="10363200" cy="5257799"/>
          </a:xfrm>
        </p:spPr>
        <p:txBody>
          <a:bodyPr/>
          <a:lstStyle/>
          <a:p>
            <a:r>
              <a:rPr lang="en-US" sz="2400" dirty="0"/>
              <a:t>International Organizations</a:t>
            </a:r>
          </a:p>
          <a:p>
            <a:pPr lvl="1"/>
            <a:r>
              <a:rPr lang="en-US" sz="2000" dirty="0"/>
              <a:t>International Organization for Standardization (</a:t>
            </a:r>
            <a:r>
              <a:rPr lang="en-US" sz="2000" dirty="0">
                <a:solidFill>
                  <a:srgbClr val="0070C0"/>
                </a:solidFill>
                <a:hlinkClick r:id="rId6">
                  <a:extLst>
                    <a:ext uri="{A12FA001-AC4F-418D-AE19-62706E023703}">
                      <ahyp:hlinkClr xmlns:ahyp="http://schemas.microsoft.com/office/drawing/2018/hyperlinkcolor" val="tx"/>
                    </a:ext>
                  </a:extLst>
                </a:hlinkClick>
              </a:rPr>
              <a:t>ISO</a:t>
            </a:r>
            <a:r>
              <a:rPr lang="en-US" sz="2000" dirty="0"/>
              <a:t>)</a:t>
            </a:r>
          </a:p>
          <a:p>
            <a:endParaRPr lang="en-US" sz="2000" dirty="0"/>
          </a:p>
          <a:p>
            <a:pPr lvl="1"/>
            <a:r>
              <a:rPr lang="en-US" sz="2000" dirty="0"/>
              <a:t>International Conference on Harmonization (</a:t>
            </a:r>
            <a:r>
              <a:rPr lang="en-US" sz="2000" dirty="0">
                <a:solidFill>
                  <a:srgbClr val="0070C0"/>
                </a:solidFill>
                <a:hlinkClick r:id="rId7">
                  <a:extLst>
                    <a:ext uri="{A12FA001-AC4F-418D-AE19-62706E023703}">
                      <ahyp:hlinkClr xmlns:ahyp="http://schemas.microsoft.com/office/drawing/2018/hyperlinkcolor" val="tx"/>
                    </a:ext>
                  </a:extLst>
                </a:hlinkClick>
              </a:rPr>
              <a:t>ICH</a:t>
            </a:r>
            <a:r>
              <a:rPr lang="en-US" sz="2000" dirty="0"/>
              <a:t>)</a:t>
            </a:r>
          </a:p>
          <a:p>
            <a:pPr lvl="2"/>
            <a:r>
              <a:rPr lang="en-US" sz="1600" dirty="0"/>
              <a:t>Joint regulatory-industry initiative in the EU</a:t>
            </a:r>
          </a:p>
          <a:p>
            <a:pPr lvl="2"/>
            <a:r>
              <a:rPr lang="en-US" sz="1600" dirty="0"/>
              <a:t>Validation of Analytical Procedures:  Q2(R1)</a:t>
            </a:r>
          </a:p>
          <a:p>
            <a:pPr lvl="2"/>
            <a:endParaRPr lang="en-US" sz="1600" dirty="0"/>
          </a:p>
          <a:p>
            <a:pPr lvl="1"/>
            <a:r>
              <a:rPr lang="en-US" sz="2000" dirty="0"/>
              <a:t>World Health Organization (</a:t>
            </a:r>
            <a:r>
              <a:rPr lang="en-US" sz="2000" dirty="0">
                <a:solidFill>
                  <a:srgbClr val="0070C0"/>
                </a:solidFill>
                <a:hlinkClick r:id="rId8">
                  <a:extLst>
                    <a:ext uri="{A12FA001-AC4F-418D-AE19-62706E023703}">
                      <ahyp:hlinkClr xmlns:ahyp="http://schemas.microsoft.com/office/drawing/2018/hyperlinkcolor" val="tx"/>
                    </a:ext>
                  </a:extLst>
                </a:hlinkClick>
              </a:rPr>
              <a:t>WHO</a:t>
            </a:r>
            <a:r>
              <a:rPr lang="en-US" sz="2000" dirty="0"/>
              <a:t>)</a:t>
            </a:r>
            <a:endParaRPr lang="en-US" sz="2000" u="sng" dirty="0"/>
          </a:p>
          <a:p>
            <a:pPr lvl="1"/>
            <a:endParaRPr lang="en-US" sz="2000" dirty="0"/>
          </a:p>
          <a:p>
            <a:pPr lvl="1"/>
            <a:r>
              <a:rPr lang="en-US" sz="2000" dirty="0"/>
              <a:t>Food and Agriculture Organization (</a:t>
            </a:r>
            <a:r>
              <a:rPr lang="en-US" sz="2000" dirty="0">
                <a:solidFill>
                  <a:srgbClr val="0070C0"/>
                </a:solidFill>
                <a:hlinkClick r:id="rId9">
                  <a:extLst>
                    <a:ext uri="{A12FA001-AC4F-418D-AE19-62706E023703}">
                      <ahyp:hlinkClr xmlns:ahyp="http://schemas.microsoft.com/office/drawing/2018/hyperlinkcolor" val="tx"/>
                    </a:ext>
                  </a:extLst>
                </a:hlinkClick>
              </a:rPr>
              <a:t>FAO</a:t>
            </a:r>
            <a:r>
              <a:rPr lang="en-US" sz="2000" dirty="0"/>
              <a:t>)</a:t>
            </a:r>
          </a:p>
          <a:p>
            <a:pPr lvl="2"/>
            <a:r>
              <a:rPr lang="en-US" sz="1700" dirty="0"/>
              <a:t>Codex Alimentarius Commission (</a:t>
            </a:r>
            <a:r>
              <a:rPr lang="en-US" sz="1700" dirty="0">
                <a:solidFill>
                  <a:srgbClr val="0070C0"/>
                </a:solidFill>
                <a:hlinkClick r:id="rId10">
                  <a:extLst>
                    <a:ext uri="{A12FA001-AC4F-418D-AE19-62706E023703}">
                      <ahyp:hlinkClr xmlns:ahyp="http://schemas.microsoft.com/office/drawing/2018/hyperlinkcolor" val="tx"/>
                    </a:ext>
                  </a:extLst>
                </a:hlinkClick>
              </a:rPr>
              <a:t>CAC</a:t>
            </a:r>
            <a:r>
              <a:rPr lang="en-US" sz="1700" dirty="0"/>
              <a:t>)</a:t>
            </a:r>
          </a:p>
        </p:txBody>
      </p:sp>
      <p:pic>
        <p:nvPicPr>
          <p:cNvPr id="5" name="7new_b">
            <a:hlinkClick r:id="" action="ppaction://media"/>
            <a:extLst>
              <a:ext uri="{FF2B5EF4-FFF2-40B4-BE49-F238E27FC236}">
                <a16:creationId xmlns:a16="http://schemas.microsoft.com/office/drawing/2014/main" id="{B73C828F-7293-48CC-8F6B-A8132219FE4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2468581" y="6451600"/>
            <a:ext cx="406400" cy="406400"/>
          </a:xfrm>
          <a:prstGeom prst="rect">
            <a:avLst/>
          </a:prstGeom>
        </p:spPr>
      </p:pic>
    </p:spTree>
    <p:custDataLst>
      <p:tags r:id="rId1"/>
    </p:custDataLst>
    <p:extLst>
      <p:ext uri="{BB962C8B-B14F-4D97-AF65-F5344CB8AC3E}">
        <p14:creationId xmlns:p14="http://schemas.microsoft.com/office/powerpoint/2010/main" val="4194217087"/>
      </p:ext>
    </p:extLst>
  </p:cSld>
  <p:clrMapOvr>
    <a:masterClrMapping/>
  </p:clrMapOvr>
  <mc:AlternateContent xmlns:mc="http://schemas.openxmlformats.org/markup-compatibility/2006" xmlns:p14="http://schemas.microsoft.com/office/powerpoint/2010/main">
    <mc:Choice Requires="p14">
      <p:transition spd="med" p14:dur="700" advTm="137975">
        <p:fade/>
      </p:transition>
    </mc:Choice>
    <mc:Fallback xmlns="">
      <p:transition spd="med" advTm="1379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64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 objId="5"/>
        <p14:stopEvt time="137677"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EF20B-D442-4D25-94A6-144A4F07133F}"/>
              </a:ext>
            </a:extLst>
          </p:cNvPr>
          <p:cNvSpPr>
            <a:spLocks noGrp="1"/>
          </p:cNvSpPr>
          <p:nvPr>
            <p:ph type="title"/>
          </p:nvPr>
        </p:nvSpPr>
        <p:spPr/>
        <p:txBody>
          <a:bodyPr/>
          <a:lstStyle/>
          <a:p>
            <a:r>
              <a:rPr lang="en-US" dirty="0"/>
              <a:t>Good Laboratory Practice (GLP)</a:t>
            </a:r>
          </a:p>
        </p:txBody>
      </p:sp>
      <p:sp>
        <p:nvSpPr>
          <p:cNvPr id="3" name="Content Placeholder 2">
            <a:extLst>
              <a:ext uri="{FF2B5EF4-FFF2-40B4-BE49-F238E27FC236}">
                <a16:creationId xmlns:a16="http://schemas.microsoft.com/office/drawing/2014/main" id="{9F223541-8BE4-40EE-9905-7508B8C32E07}"/>
              </a:ext>
            </a:extLst>
          </p:cNvPr>
          <p:cNvSpPr>
            <a:spLocks noGrp="1"/>
          </p:cNvSpPr>
          <p:nvPr>
            <p:ph idx="1"/>
          </p:nvPr>
        </p:nvSpPr>
        <p:spPr>
          <a:xfrm>
            <a:off x="1219200" y="1600201"/>
            <a:ext cx="10363200" cy="5257799"/>
          </a:xfrm>
        </p:spPr>
        <p:txBody>
          <a:bodyPr/>
          <a:lstStyle/>
          <a:p>
            <a:r>
              <a:rPr lang="en-US" sz="1800" dirty="0"/>
              <a:t>Food and Drug Administration: </a:t>
            </a:r>
            <a:r>
              <a:rPr lang="en-US" sz="1800" dirty="0">
                <a:solidFill>
                  <a:srgbClr val="0070C0"/>
                </a:solidFill>
                <a:hlinkClick r:id="rId6">
                  <a:extLst>
                    <a:ext uri="{A12FA001-AC4F-418D-AE19-62706E023703}">
                      <ahyp:hlinkClr xmlns:ahyp="http://schemas.microsoft.com/office/drawing/2018/hyperlinkcolor" val="tx"/>
                    </a:ext>
                  </a:extLst>
                </a:hlinkClick>
              </a:rPr>
              <a:t>21 CFR 58</a:t>
            </a:r>
            <a:endParaRPr lang="en-US" sz="1800" dirty="0"/>
          </a:p>
          <a:p>
            <a:pPr lvl="1"/>
            <a:r>
              <a:rPr lang="en-US" sz="1800" dirty="0"/>
              <a:t>Nonclinical research laboratories</a:t>
            </a:r>
          </a:p>
          <a:p>
            <a:pPr lvl="1"/>
            <a:r>
              <a:rPr lang="en-US" sz="1800" dirty="0"/>
              <a:t>Supports applications for products regulated by FDA</a:t>
            </a:r>
          </a:p>
          <a:p>
            <a:pPr lvl="2"/>
            <a:r>
              <a:rPr lang="en-US" sz="1600" dirty="0"/>
              <a:t>Food, color additives, animal food additives, animal drugs, medical devices, biological products, and electronic products</a:t>
            </a:r>
          </a:p>
          <a:p>
            <a:pPr lvl="2"/>
            <a:endParaRPr lang="en-US" sz="1600" dirty="0"/>
          </a:p>
          <a:p>
            <a:r>
              <a:rPr lang="en-US" sz="1800" dirty="0"/>
              <a:t>WHO Good Laboratory Practice: </a:t>
            </a:r>
            <a:r>
              <a:rPr lang="en-US" sz="1800" dirty="0">
                <a:solidFill>
                  <a:srgbClr val="0070C0"/>
                </a:solidFill>
                <a:hlinkClick r:id="rId7">
                  <a:extLst>
                    <a:ext uri="{A12FA001-AC4F-418D-AE19-62706E023703}">
                      <ahyp:hlinkClr xmlns:ahyp="http://schemas.microsoft.com/office/drawing/2018/hyperlinkcolor" val="tx"/>
                    </a:ext>
                  </a:extLst>
                </a:hlinkClick>
              </a:rPr>
              <a:t>handbook</a:t>
            </a:r>
            <a:endParaRPr lang="en-US" sz="1800" dirty="0">
              <a:solidFill>
                <a:srgbClr val="0070C0"/>
              </a:solidFill>
            </a:endParaRPr>
          </a:p>
          <a:p>
            <a:pPr lvl="1"/>
            <a:endParaRPr lang="en-US" sz="1800" dirty="0"/>
          </a:p>
          <a:p>
            <a:r>
              <a:rPr lang="en-US" sz="1800" dirty="0"/>
              <a:t>Overview -- Requirements</a:t>
            </a:r>
          </a:p>
          <a:p>
            <a:pPr lvl="1"/>
            <a:r>
              <a:rPr lang="en-US" sz="1800" dirty="0"/>
              <a:t>Personnel</a:t>
            </a:r>
          </a:p>
          <a:p>
            <a:pPr lvl="1"/>
            <a:r>
              <a:rPr lang="en-US" sz="1800" dirty="0"/>
              <a:t>Facility</a:t>
            </a:r>
          </a:p>
          <a:p>
            <a:pPr lvl="1"/>
            <a:r>
              <a:rPr lang="en-US" sz="1800" dirty="0"/>
              <a:t>Quality System</a:t>
            </a:r>
          </a:p>
          <a:p>
            <a:pPr lvl="1"/>
            <a:r>
              <a:rPr lang="en-US" sz="1800" dirty="0"/>
              <a:t>Technical Operations</a:t>
            </a:r>
          </a:p>
          <a:p>
            <a:pPr lvl="1"/>
            <a:r>
              <a:rPr lang="en-US" sz="1800" dirty="0"/>
              <a:t>Records</a:t>
            </a:r>
          </a:p>
          <a:p>
            <a:pPr lvl="1"/>
            <a:endParaRPr lang="en-US" sz="1800" dirty="0"/>
          </a:p>
          <a:p>
            <a:endParaRPr lang="en-US" sz="1800" dirty="0"/>
          </a:p>
        </p:txBody>
      </p:sp>
      <p:pic>
        <p:nvPicPr>
          <p:cNvPr id="4" name="7b">
            <a:hlinkClick r:id="" action="ppaction://media"/>
            <a:extLst>
              <a:ext uri="{FF2B5EF4-FFF2-40B4-BE49-F238E27FC236}">
                <a16:creationId xmlns:a16="http://schemas.microsoft.com/office/drawing/2014/main" id="{75E9FDCD-7810-49B0-A1D4-C45D4899631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591765" y="6451600"/>
            <a:ext cx="406400" cy="406400"/>
          </a:xfrm>
          <a:prstGeom prst="rect">
            <a:avLst/>
          </a:prstGeom>
        </p:spPr>
      </p:pic>
    </p:spTree>
    <p:custDataLst>
      <p:tags r:id="rId1"/>
    </p:custDataLst>
    <p:extLst>
      <p:ext uri="{BB962C8B-B14F-4D97-AF65-F5344CB8AC3E}">
        <p14:creationId xmlns:p14="http://schemas.microsoft.com/office/powerpoint/2010/main" val="3960179724"/>
      </p:ext>
    </p:extLst>
  </p:cSld>
  <p:clrMapOvr>
    <a:masterClrMapping/>
  </p:clrMapOvr>
  <mc:AlternateContent xmlns:mc="http://schemas.openxmlformats.org/markup-compatibility/2006" xmlns:p14="http://schemas.microsoft.com/office/powerpoint/2010/main">
    <mc:Choice Requires="p14">
      <p:transition spd="med" p14:dur="700" advTm="75957">
        <p:fade/>
      </p:transition>
    </mc:Choice>
    <mc:Fallback xmlns="">
      <p:transition spd="med" advTm="759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28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 objId="4"/>
        <p14:stopEvt time="74300"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EF20B-D442-4D25-94A6-144A4F07133F}"/>
              </a:ext>
            </a:extLst>
          </p:cNvPr>
          <p:cNvSpPr>
            <a:spLocks noGrp="1"/>
          </p:cNvSpPr>
          <p:nvPr>
            <p:ph type="title"/>
          </p:nvPr>
        </p:nvSpPr>
        <p:spPr>
          <a:xfrm>
            <a:off x="1219200" y="277814"/>
            <a:ext cx="10972800" cy="636587"/>
          </a:xfrm>
        </p:spPr>
        <p:txBody>
          <a:bodyPr/>
          <a:lstStyle/>
          <a:p>
            <a:r>
              <a:rPr lang="en-US" dirty="0"/>
              <a:t>Current Good Manufacturing Practice (cGMP)</a:t>
            </a:r>
          </a:p>
        </p:txBody>
      </p:sp>
      <p:sp>
        <p:nvSpPr>
          <p:cNvPr id="3" name="Content Placeholder 2">
            <a:extLst>
              <a:ext uri="{FF2B5EF4-FFF2-40B4-BE49-F238E27FC236}">
                <a16:creationId xmlns:a16="http://schemas.microsoft.com/office/drawing/2014/main" id="{9F223541-8BE4-40EE-9905-7508B8C32E07}"/>
              </a:ext>
            </a:extLst>
          </p:cNvPr>
          <p:cNvSpPr>
            <a:spLocks noGrp="1"/>
          </p:cNvSpPr>
          <p:nvPr>
            <p:ph idx="1"/>
          </p:nvPr>
        </p:nvSpPr>
        <p:spPr>
          <a:xfrm>
            <a:off x="1219200" y="1600201"/>
            <a:ext cx="10363200" cy="5257799"/>
          </a:xfrm>
        </p:spPr>
        <p:txBody>
          <a:bodyPr/>
          <a:lstStyle/>
          <a:p>
            <a:r>
              <a:rPr lang="en-US" sz="2000" dirty="0"/>
              <a:t>Food and Drug Administration: </a:t>
            </a:r>
            <a:r>
              <a:rPr lang="en-US" sz="2000" dirty="0">
                <a:solidFill>
                  <a:srgbClr val="0070C0"/>
                </a:solidFill>
                <a:hlinkClick r:id="rId6">
                  <a:extLst>
                    <a:ext uri="{A12FA001-AC4F-418D-AE19-62706E023703}">
                      <ahyp:hlinkClr xmlns:ahyp="http://schemas.microsoft.com/office/drawing/2018/hyperlinkcolor" val="tx"/>
                    </a:ext>
                  </a:extLst>
                </a:hlinkClick>
              </a:rPr>
              <a:t>21 CFR 210</a:t>
            </a:r>
            <a:r>
              <a:rPr lang="en-US" sz="2000" dirty="0">
                <a:solidFill>
                  <a:srgbClr val="0070C0"/>
                </a:solidFill>
              </a:rPr>
              <a:t>; </a:t>
            </a:r>
            <a:r>
              <a:rPr lang="en-US" sz="2000" dirty="0">
                <a:solidFill>
                  <a:srgbClr val="0070C0"/>
                </a:solidFill>
                <a:hlinkClick r:id="rId7">
                  <a:extLst>
                    <a:ext uri="{A12FA001-AC4F-418D-AE19-62706E023703}">
                      <ahyp:hlinkClr xmlns:ahyp="http://schemas.microsoft.com/office/drawing/2018/hyperlinkcolor" val="tx"/>
                    </a:ext>
                  </a:extLst>
                </a:hlinkClick>
              </a:rPr>
              <a:t>21 CFR 211</a:t>
            </a:r>
            <a:endParaRPr lang="en-US" sz="2000" dirty="0">
              <a:solidFill>
                <a:srgbClr val="0070C0"/>
              </a:solidFill>
            </a:endParaRPr>
          </a:p>
          <a:p>
            <a:pPr lvl="1"/>
            <a:r>
              <a:rPr lang="en-US" sz="2000" dirty="0"/>
              <a:t>Pharmaceutical drug manufacturers</a:t>
            </a:r>
          </a:p>
          <a:p>
            <a:pPr lvl="1"/>
            <a:r>
              <a:rPr lang="en-US" sz="2000" dirty="0"/>
              <a:t>Dietary Supplements manufacturers</a:t>
            </a:r>
          </a:p>
          <a:p>
            <a:pPr lvl="1"/>
            <a:r>
              <a:rPr lang="en-US" sz="2000" dirty="0"/>
              <a:t>Supports manufacture of drugs, finished pharmaceuticals, and dietary supplements regulated by FDA</a:t>
            </a:r>
          </a:p>
          <a:p>
            <a:pPr lvl="1"/>
            <a:r>
              <a:rPr lang="en-US" sz="2000" dirty="0"/>
              <a:t>Medical Devices </a:t>
            </a:r>
            <a:r>
              <a:rPr lang="en-US" sz="2000" dirty="0">
                <a:solidFill>
                  <a:srgbClr val="0070C0"/>
                </a:solidFill>
                <a:hlinkClick r:id="rId8">
                  <a:extLst>
                    <a:ext uri="{A12FA001-AC4F-418D-AE19-62706E023703}">
                      <ahyp:hlinkClr xmlns:ahyp="http://schemas.microsoft.com/office/drawing/2018/hyperlinkcolor" val="tx"/>
                    </a:ext>
                  </a:extLst>
                </a:hlinkClick>
              </a:rPr>
              <a:t>21 CFR 820</a:t>
            </a:r>
            <a:endParaRPr lang="en-US" sz="2000" dirty="0">
              <a:solidFill>
                <a:srgbClr val="0070C0"/>
              </a:solidFill>
            </a:endParaRPr>
          </a:p>
          <a:p>
            <a:pPr marL="457200" lvl="1" indent="0">
              <a:buNone/>
            </a:pPr>
            <a:endParaRPr lang="en-US" sz="2100" dirty="0"/>
          </a:p>
          <a:p>
            <a:r>
              <a:rPr lang="en-US" sz="2000" dirty="0"/>
              <a:t>Overview -- Requirements</a:t>
            </a:r>
          </a:p>
          <a:p>
            <a:pPr lvl="1"/>
            <a:r>
              <a:rPr lang="en-US" sz="2000" dirty="0"/>
              <a:t>Personnel</a:t>
            </a:r>
          </a:p>
          <a:p>
            <a:pPr lvl="1"/>
            <a:r>
              <a:rPr lang="en-US" sz="2000" dirty="0"/>
              <a:t>Facility</a:t>
            </a:r>
          </a:p>
          <a:p>
            <a:pPr lvl="1"/>
            <a:r>
              <a:rPr lang="en-US" sz="2000" dirty="0"/>
              <a:t>Quality System</a:t>
            </a:r>
          </a:p>
          <a:p>
            <a:pPr lvl="1"/>
            <a:r>
              <a:rPr lang="en-US" sz="2000" dirty="0"/>
              <a:t>Technical Operations</a:t>
            </a:r>
          </a:p>
          <a:p>
            <a:pPr lvl="1"/>
            <a:r>
              <a:rPr lang="en-US" sz="2000" dirty="0"/>
              <a:t>Records</a:t>
            </a:r>
          </a:p>
          <a:p>
            <a:pPr lvl="1"/>
            <a:r>
              <a:rPr lang="en-US" sz="2000" dirty="0"/>
              <a:t>On-site Inspection</a:t>
            </a:r>
          </a:p>
          <a:p>
            <a:pPr lvl="1"/>
            <a:endParaRPr lang="en-US" sz="2000" dirty="0"/>
          </a:p>
          <a:p>
            <a:endParaRPr lang="en-US" sz="2000" dirty="0"/>
          </a:p>
        </p:txBody>
      </p:sp>
      <p:pic>
        <p:nvPicPr>
          <p:cNvPr id="4" name="8">
            <a:hlinkClick r:id="" action="ppaction://media"/>
            <a:extLst>
              <a:ext uri="{FF2B5EF4-FFF2-40B4-BE49-F238E27FC236}">
                <a16:creationId xmlns:a16="http://schemas.microsoft.com/office/drawing/2014/main" id="{628ABCCA-F76B-4F87-B542-FC9029CFFB7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3168313" y="6196013"/>
            <a:ext cx="487362" cy="487362"/>
          </a:xfrm>
          <a:prstGeom prst="rect">
            <a:avLst/>
          </a:prstGeom>
        </p:spPr>
      </p:pic>
    </p:spTree>
    <p:custDataLst>
      <p:tags r:id="rId1"/>
    </p:custDataLst>
    <p:extLst>
      <p:ext uri="{BB962C8B-B14F-4D97-AF65-F5344CB8AC3E}">
        <p14:creationId xmlns:p14="http://schemas.microsoft.com/office/powerpoint/2010/main" val="837730285"/>
      </p:ext>
    </p:extLst>
  </p:cSld>
  <p:clrMapOvr>
    <a:masterClrMapping/>
  </p:clrMapOvr>
  <mc:AlternateContent xmlns:mc="http://schemas.openxmlformats.org/markup-compatibility/2006" xmlns:p14="http://schemas.microsoft.com/office/powerpoint/2010/main">
    <mc:Choice Requires="p14">
      <p:transition spd="med" p14:dur="700" advTm="53214">
        <p:fade/>
      </p:transition>
    </mc:Choice>
    <mc:Fallback xmlns="">
      <p:transition spd="med" advTm="532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8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51901"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3.1|86.1|16.7"/>
</p:tagLst>
</file>

<file path=ppt/tags/tag10.xml><?xml version="1.0" encoding="utf-8"?>
<p:tagLst xmlns:a="http://schemas.openxmlformats.org/drawingml/2006/main" xmlns:r="http://schemas.openxmlformats.org/officeDocument/2006/relationships" xmlns:p="http://schemas.openxmlformats.org/presentationml/2006/main">
  <p:tag name="TIMING" val="|1|17.7|15.7|10.8"/>
</p:tagLst>
</file>

<file path=ppt/tags/tag11.xml><?xml version="1.0" encoding="utf-8"?>
<p:tagLst xmlns:a="http://schemas.openxmlformats.org/drawingml/2006/main" xmlns:r="http://schemas.openxmlformats.org/officeDocument/2006/relationships" xmlns:p="http://schemas.openxmlformats.org/presentationml/2006/main">
  <p:tag name="TIMING" val="|20.9|48"/>
</p:tagLst>
</file>

<file path=ppt/tags/tag12.xml><?xml version="1.0" encoding="utf-8"?>
<p:tagLst xmlns:a="http://schemas.openxmlformats.org/drawingml/2006/main" xmlns:r="http://schemas.openxmlformats.org/officeDocument/2006/relationships" xmlns:p="http://schemas.openxmlformats.org/presentationml/2006/main">
  <p:tag name="TIMING" val="|48|78.1"/>
</p:tagLst>
</file>

<file path=ppt/tags/tag13.xml><?xml version="1.0" encoding="utf-8"?>
<p:tagLst xmlns:a="http://schemas.openxmlformats.org/drawingml/2006/main" xmlns:r="http://schemas.openxmlformats.org/officeDocument/2006/relationships" xmlns:p="http://schemas.openxmlformats.org/presentationml/2006/main">
  <p:tag name="TIMING" val="|10.2|26.3"/>
</p:tagLst>
</file>

<file path=ppt/tags/tag14.xml><?xml version="1.0" encoding="utf-8"?>
<p:tagLst xmlns:a="http://schemas.openxmlformats.org/drawingml/2006/main" xmlns:r="http://schemas.openxmlformats.org/officeDocument/2006/relationships" xmlns:p="http://schemas.openxmlformats.org/presentationml/2006/main">
  <p:tag name="TIMING" val="|8.3|19.5|49.5"/>
</p:tagLst>
</file>

<file path=ppt/tags/tag15.xml><?xml version="1.0" encoding="utf-8"?>
<p:tagLst xmlns:a="http://schemas.openxmlformats.org/drawingml/2006/main" xmlns:r="http://schemas.openxmlformats.org/officeDocument/2006/relationships" xmlns:p="http://schemas.openxmlformats.org/presentationml/2006/main">
  <p:tag name="TIMING" val="|40.7|46.6|31.6"/>
</p:tagLst>
</file>

<file path=ppt/tags/tag16.xml><?xml version="1.0" encoding="utf-8"?>
<p:tagLst xmlns:a="http://schemas.openxmlformats.org/drawingml/2006/main" xmlns:r="http://schemas.openxmlformats.org/officeDocument/2006/relationships" xmlns:p="http://schemas.openxmlformats.org/presentationml/2006/main">
  <p:tag name="TIMING" val="|31.9|12.3"/>
</p:tagLst>
</file>

<file path=ppt/tags/tag2.xml><?xml version="1.0" encoding="utf-8"?>
<p:tagLst xmlns:a="http://schemas.openxmlformats.org/drawingml/2006/main" xmlns:r="http://schemas.openxmlformats.org/officeDocument/2006/relationships" xmlns:p="http://schemas.openxmlformats.org/presentationml/2006/main">
  <p:tag name="TIMING" val="|33|43.7"/>
</p:tagLst>
</file>

<file path=ppt/tags/tag3.xml><?xml version="1.0" encoding="utf-8"?>
<p:tagLst xmlns:a="http://schemas.openxmlformats.org/drawingml/2006/main" xmlns:r="http://schemas.openxmlformats.org/officeDocument/2006/relationships" xmlns:p="http://schemas.openxmlformats.org/presentationml/2006/main">
  <p:tag name="TIMING" val="|13.6|45.5"/>
</p:tagLst>
</file>

<file path=ppt/tags/tag4.xml><?xml version="1.0" encoding="utf-8"?>
<p:tagLst xmlns:a="http://schemas.openxmlformats.org/drawingml/2006/main" xmlns:r="http://schemas.openxmlformats.org/officeDocument/2006/relationships" xmlns:p="http://schemas.openxmlformats.org/presentationml/2006/main">
  <p:tag name="TIMING" val="|17.1|20.4|30.1|26"/>
</p:tagLst>
</file>

<file path=ppt/tags/tag5.xml><?xml version="1.0" encoding="utf-8"?>
<p:tagLst xmlns:a="http://schemas.openxmlformats.org/drawingml/2006/main" xmlns:r="http://schemas.openxmlformats.org/officeDocument/2006/relationships" xmlns:p="http://schemas.openxmlformats.org/presentationml/2006/main">
  <p:tag name="TIMING" val="|20.9|76.6|13.6|37.4|63.9"/>
</p:tagLst>
</file>

<file path=ppt/tags/tag6.xml><?xml version="1.0" encoding="utf-8"?>
<p:tagLst xmlns:a="http://schemas.openxmlformats.org/drawingml/2006/main" xmlns:r="http://schemas.openxmlformats.org/officeDocument/2006/relationships" xmlns:p="http://schemas.openxmlformats.org/presentationml/2006/main">
  <p:tag name="TIMING" val="|23.1|21.5|41.3|18.6"/>
</p:tagLst>
</file>

<file path=ppt/tags/tag7.xml><?xml version="1.0" encoding="utf-8"?>
<p:tagLst xmlns:a="http://schemas.openxmlformats.org/drawingml/2006/main" xmlns:r="http://schemas.openxmlformats.org/officeDocument/2006/relationships" xmlns:p="http://schemas.openxmlformats.org/presentationml/2006/main">
  <p:tag name="TIMING" val="|36.8|14.1"/>
</p:tagLst>
</file>

<file path=ppt/tags/tag8.xml><?xml version="1.0" encoding="utf-8"?>
<p:tagLst xmlns:a="http://schemas.openxmlformats.org/drawingml/2006/main" xmlns:r="http://schemas.openxmlformats.org/officeDocument/2006/relationships" xmlns:p="http://schemas.openxmlformats.org/presentationml/2006/main">
  <p:tag name="TIMING" val="|34.6"/>
</p:tagLst>
</file>

<file path=ppt/tags/tag9.xml><?xml version="1.0" encoding="utf-8"?>
<p:tagLst xmlns:a="http://schemas.openxmlformats.org/drawingml/2006/main" xmlns:r="http://schemas.openxmlformats.org/officeDocument/2006/relationships" xmlns:p="http://schemas.openxmlformats.org/presentationml/2006/main">
  <p:tag name="TIMING" val="|55"/>
</p:tagLst>
</file>

<file path=ppt/theme/theme1.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1BB47715049B4FB0E9F7109D750F46" ma:contentTypeVersion="14" ma:contentTypeDescription="Create a new document." ma:contentTypeScope="" ma:versionID="eaffcd27885306e91030f86b8505536b">
  <xsd:schema xmlns:xsd="http://www.w3.org/2001/XMLSchema" xmlns:xs="http://www.w3.org/2001/XMLSchema" xmlns:p="http://schemas.microsoft.com/office/2006/metadata/properties" xmlns:ns2="d8b6637c-aa8b-4ba7-bff2-acc9e7649a01" xmlns:ns3="a2f07353-b056-49c0-8f5d-22e28dc8062c" targetNamespace="http://schemas.microsoft.com/office/2006/metadata/properties" ma:root="true" ma:fieldsID="e60c6216b753cf9aedb8d3bf24726e91" ns2:_="" ns3:_="">
    <xsd:import namespace="d8b6637c-aa8b-4ba7-bff2-acc9e7649a01"/>
    <xsd:import namespace="a2f07353-b056-49c0-8f5d-22e28dc806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6637c-aa8b-4ba7-bff2-acc9e7649a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e6a98a9-4721-402f-9b0e-578e6c49775b"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f07353-b056-49c0-8f5d-22e28dc8062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6617f69-ae01-4f5c-89ec-7ea9509725f3}" ma:internalName="TaxCatchAll" ma:showField="CatchAllData" ma:web="a2f07353-b056-49c0-8f5d-22e28dc8062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8F9ECE-01A1-4D0D-B3E3-B7FCDE8AA85A}"/>
</file>

<file path=customXml/itemProps2.xml><?xml version="1.0" encoding="utf-8"?>
<ds:datastoreItem xmlns:ds="http://schemas.openxmlformats.org/officeDocument/2006/customXml" ds:itemID="{D0CDAF2D-8CA3-4692-A809-85D262847806}"/>
</file>

<file path=docProps/app.xml><?xml version="1.0" encoding="utf-8"?>
<Properties xmlns="http://schemas.openxmlformats.org/officeDocument/2006/extended-properties" xmlns:vt="http://schemas.openxmlformats.org/officeDocument/2006/docPropsVTypes">
  <TotalTime>0</TotalTime>
  <Words>5714</Words>
  <Application>Microsoft Office PowerPoint</Application>
  <PresentationFormat>Widescreen</PresentationFormat>
  <Paragraphs>423</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Schoolbook</vt:lpstr>
      <vt:lpstr>Times New Roman</vt:lpstr>
      <vt:lpstr>Wingdings</vt:lpstr>
      <vt:lpstr>Layers</vt:lpstr>
      <vt:lpstr>Quality Management Systems in Analytical Chemistry</vt:lpstr>
      <vt:lpstr>Frameworks for International Metrology</vt:lpstr>
      <vt:lpstr>Quality Management Systems</vt:lpstr>
      <vt:lpstr>Standards</vt:lpstr>
      <vt:lpstr>Voluntary Consensus Standards </vt:lpstr>
      <vt:lpstr>Regulatory Roles and Official Organizations</vt:lpstr>
      <vt:lpstr>International Organizations</vt:lpstr>
      <vt:lpstr>Good Laboratory Practice (GLP)</vt:lpstr>
      <vt:lpstr>Current Good Manufacturing Practice (cGMP)</vt:lpstr>
      <vt:lpstr>Good Clinical Practice (GCP)</vt:lpstr>
      <vt:lpstr>Laboratory Developed Tests (LDTs)</vt:lpstr>
      <vt:lpstr>Proficiency Testing (PT)</vt:lpstr>
      <vt:lpstr>Quality Assurance Programs (QA)</vt:lpstr>
      <vt:lpstr>Conformity Assessment</vt:lpstr>
      <vt:lpstr>Accreditation and Certification</vt:lpstr>
      <vt:lpstr>Laboratory Accreditation Programs (LAPs)</vt:lpstr>
      <vt:lpstr>Frameworks for International Accreditation Bodies</vt:lpstr>
      <vt:lpstr>Frameworks for International Accreditation Bodies</vt:lpstr>
      <vt:lpstr>www.nist.gov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2020-03-26T21:34:18Z</dcterms:created>
  <dcterms:modified xsi:type="dcterms:W3CDTF">2023-10-26T14:51:10Z</dcterms:modified>
</cp:coreProperties>
</file>