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7" r:id="rId4"/>
  </p:sldMasterIdLst>
  <p:notesMasterIdLst>
    <p:notesMasterId r:id="rId6"/>
  </p:notesMasterIdLst>
  <p:handoutMasterIdLst>
    <p:handoutMasterId r:id="rId7"/>
  </p:handoutMasterIdLst>
  <p:sldIdLst>
    <p:sldId id="332" r:id="rId5"/>
  </p:sldIdLst>
  <p:sldSz cx="40233600" cy="31089600"/>
  <p:notesSz cx="6985000" cy="9283700"/>
  <p:defaultTextStyle>
    <a:lvl1pPr algn="ctr" defTabSz="1093590">
      <a:defRPr sz="9360">
        <a:latin typeface="+mn-lt"/>
        <a:ea typeface="+mn-ea"/>
        <a:cs typeface="+mn-cs"/>
        <a:sym typeface="Helvetica Light"/>
      </a:defRPr>
    </a:lvl1pPr>
    <a:lvl2pPr indent="427926" algn="ctr" defTabSz="1093590">
      <a:defRPr sz="9360">
        <a:latin typeface="+mn-lt"/>
        <a:ea typeface="+mn-ea"/>
        <a:cs typeface="+mn-cs"/>
        <a:sym typeface="Helvetica Light"/>
      </a:defRPr>
    </a:lvl2pPr>
    <a:lvl3pPr indent="855852" algn="ctr" defTabSz="1093590">
      <a:defRPr sz="9360">
        <a:latin typeface="+mn-lt"/>
        <a:ea typeface="+mn-ea"/>
        <a:cs typeface="+mn-cs"/>
        <a:sym typeface="Helvetica Light"/>
      </a:defRPr>
    </a:lvl3pPr>
    <a:lvl4pPr indent="1283779" algn="ctr" defTabSz="1093590">
      <a:defRPr sz="9360">
        <a:latin typeface="+mn-lt"/>
        <a:ea typeface="+mn-ea"/>
        <a:cs typeface="+mn-cs"/>
        <a:sym typeface="Helvetica Light"/>
      </a:defRPr>
    </a:lvl4pPr>
    <a:lvl5pPr indent="1711705" algn="ctr" defTabSz="1093590">
      <a:defRPr sz="9360">
        <a:latin typeface="+mn-lt"/>
        <a:ea typeface="+mn-ea"/>
        <a:cs typeface="+mn-cs"/>
        <a:sym typeface="Helvetica Light"/>
      </a:defRPr>
    </a:lvl5pPr>
    <a:lvl6pPr indent="2139631" algn="ctr" defTabSz="1093590">
      <a:defRPr sz="9360">
        <a:latin typeface="+mn-lt"/>
        <a:ea typeface="+mn-ea"/>
        <a:cs typeface="+mn-cs"/>
        <a:sym typeface="Helvetica Light"/>
      </a:defRPr>
    </a:lvl6pPr>
    <a:lvl7pPr indent="2567553" algn="ctr" defTabSz="1093590">
      <a:defRPr sz="9360">
        <a:latin typeface="+mn-lt"/>
        <a:ea typeface="+mn-ea"/>
        <a:cs typeface="+mn-cs"/>
        <a:sym typeface="Helvetica Light"/>
      </a:defRPr>
    </a:lvl7pPr>
    <a:lvl8pPr indent="2995479" algn="ctr" defTabSz="1093590">
      <a:defRPr sz="9360">
        <a:latin typeface="+mn-lt"/>
        <a:ea typeface="+mn-ea"/>
        <a:cs typeface="+mn-cs"/>
        <a:sym typeface="Helvetica Light"/>
      </a:defRPr>
    </a:lvl8pPr>
    <a:lvl9pPr indent="3423405" algn="ctr" defTabSz="1093590">
      <a:defRPr sz="9360">
        <a:latin typeface="+mn-lt"/>
        <a:ea typeface="+mn-ea"/>
        <a:cs typeface="+mn-cs"/>
        <a:sym typeface="Helvetica Light"/>
      </a:defRPr>
    </a:lvl9pPr>
  </p:defaultTextStyle>
  <p:extLst>
    <p:ext uri="{EFAFB233-063F-42B5-8137-9DF3F51BA10A}">
      <p15:sldGuideLst xmlns:p15="http://schemas.microsoft.com/office/powerpoint/2012/main">
        <p15:guide id="1" orient="horz" pos="16710" userDrawn="1">
          <p15:clr>
            <a:srgbClr val="A4A3A4"/>
          </p15:clr>
        </p15:guide>
        <p15:guide id="2" pos="12984" userDrawn="1">
          <p15:clr>
            <a:srgbClr val="A4A3A4"/>
          </p15:clr>
        </p15:guide>
        <p15:guide id="3" pos="937" userDrawn="1">
          <p15:clr>
            <a:srgbClr val="A4A3A4"/>
          </p15:clr>
        </p15:guide>
        <p15:guide id="4" pos="24464" userDrawn="1">
          <p15:clr>
            <a:srgbClr val="A4A3A4"/>
          </p15:clr>
        </p15:guide>
        <p15:guide id="5" orient="horz" pos="8876" userDrawn="1">
          <p15:clr>
            <a:srgbClr val="A4A3A4"/>
          </p15:clr>
        </p15:guide>
        <p15:guide id="6" orient="horz" pos="15622" userDrawn="1">
          <p15:clr>
            <a:srgbClr val="A4A3A4"/>
          </p15:clr>
        </p15:guide>
        <p15:guide id="7" orient="horz" pos="1913" userDrawn="1">
          <p15:clr>
            <a:srgbClr val="A4A3A4"/>
          </p15:clr>
        </p15:guide>
        <p15:guide id="8" pos="12773" userDrawn="1">
          <p15:clr>
            <a:srgbClr val="A4A3A4"/>
          </p15:clr>
        </p15:guide>
        <p15:guide id="9" pos="598" userDrawn="1">
          <p15:clr>
            <a:srgbClr val="A4A3A4"/>
          </p15:clr>
        </p15:guide>
      </p15:sldGuideLst>
    </p:ext>
    <p:ext uri="{2D200454-40CA-4A62-9FC3-DE9A4176ACB9}">
      <p15:notesGuideLst xmlns:p15="http://schemas.microsoft.com/office/powerpoint/2012/main">
        <p15:guide id="1" orient="horz" pos="2925" userDrawn="1">
          <p15:clr>
            <a:srgbClr val="A4A3A4"/>
          </p15:clr>
        </p15:guide>
        <p15:guide id="2" pos="220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 Chi Leung" initials="LCL" lastIdx="3" clrIdx="0">
    <p:extLst>
      <p:ext uri="{19B8F6BF-5375-455C-9EA6-DF929625EA0E}">
        <p15:presenceInfo xmlns:p15="http://schemas.microsoft.com/office/powerpoint/2012/main" userId="S-1-5-21-2516362485-2315034880-3496289929-21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FA9"/>
    <a:srgbClr val="13748B"/>
    <a:srgbClr val="1FD7A7"/>
    <a:srgbClr val="0A8C6E"/>
    <a:srgbClr val="11697D"/>
    <a:srgbClr val="1DC99C"/>
    <a:srgbClr val="1EBBE0"/>
    <a:srgbClr val="1999B7"/>
    <a:srgbClr val="0F3C69"/>
    <a:srgbClr val="005A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53" autoAdjust="0"/>
    <p:restoredTop sz="50067" autoAdjust="0"/>
  </p:normalViewPr>
  <p:slideViewPr>
    <p:cSldViewPr>
      <p:cViewPr>
        <p:scale>
          <a:sx n="44" d="100"/>
          <a:sy n="44" d="100"/>
        </p:scale>
        <p:origin x="30" y="-1986"/>
      </p:cViewPr>
      <p:guideLst>
        <p:guide orient="horz" pos="16710"/>
        <p:guide pos="12984"/>
        <p:guide pos="937"/>
        <p:guide pos="24464"/>
        <p:guide orient="horz" pos="8876"/>
        <p:guide orient="horz" pos="15622"/>
        <p:guide orient="horz" pos="1913"/>
        <p:guide pos="12773"/>
        <p:guide pos="598"/>
      </p:guideLst>
    </p:cSldViewPr>
  </p:slideViewPr>
  <p:outlineViewPr>
    <p:cViewPr>
      <p:scale>
        <a:sx n="33" d="100"/>
        <a:sy n="33" d="100"/>
      </p:scale>
      <p:origin x="0" y="0"/>
    </p:cViewPr>
  </p:outlineViewPr>
  <p:notesTextViewPr>
    <p:cViewPr>
      <p:scale>
        <a:sx n="3" d="2"/>
        <a:sy n="3" d="2"/>
      </p:scale>
      <p:origin x="0" y="0"/>
    </p:cViewPr>
  </p:notesTextViewPr>
  <p:sorterViewPr>
    <p:cViewPr>
      <p:scale>
        <a:sx n="92" d="100"/>
        <a:sy n="92" d="100"/>
      </p:scale>
      <p:origin x="0" y="0"/>
    </p:cViewPr>
  </p:sorterViewPr>
  <p:notesViewPr>
    <p:cSldViewPr snapToGrid="0">
      <p:cViewPr varScale="1">
        <p:scale>
          <a:sx n="67" d="100"/>
          <a:sy n="67" d="100"/>
        </p:scale>
        <p:origin x="2748" y="78"/>
      </p:cViewPr>
      <p:guideLst>
        <p:guide orient="horz" pos="2925"/>
        <p:guide pos="220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26939" cy="463711"/>
          </a:xfrm>
          <a:prstGeom prst="rect">
            <a:avLst/>
          </a:prstGeom>
        </p:spPr>
        <p:txBody>
          <a:bodyPr vert="horz" lIns="91039" tIns="45519" rIns="91039" bIns="45519" rtlCol="0"/>
          <a:lstStyle>
            <a:lvl1pPr algn="l">
              <a:defRPr sz="1300"/>
            </a:lvl1pPr>
          </a:lstStyle>
          <a:p>
            <a:endParaRPr lang="en-US" dirty="0"/>
          </a:p>
        </p:txBody>
      </p:sp>
      <p:sp>
        <p:nvSpPr>
          <p:cNvPr id="3" name="Date Placeholder 2"/>
          <p:cNvSpPr>
            <a:spLocks noGrp="1"/>
          </p:cNvSpPr>
          <p:nvPr>
            <p:ph type="dt" sz="quarter" idx="1"/>
          </p:nvPr>
        </p:nvSpPr>
        <p:spPr>
          <a:xfrm>
            <a:off x="3956485" y="2"/>
            <a:ext cx="3026939" cy="463711"/>
          </a:xfrm>
          <a:prstGeom prst="rect">
            <a:avLst/>
          </a:prstGeom>
        </p:spPr>
        <p:txBody>
          <a:bodyPr vert="horz" lIns="91039" tIns="45519" rIns="91039" bIns="45519" rtlCol="0"/>
          <a:lstStyle>
            <a:lvl1pPr algn="r">
              <a:defRPr sz="1300"/>
            </a:lvl1pPr>
          </a:lstStyle>
          <a:p>
            <a:fld id="{87976C30-C023-8648-B7CE-400C7B738C2C}" type="datetimeFigureOut">
              <a:rPr lang="en-US" smtClean="0"/>
              <a:pPr/>
              <a:t>6/8/2017</a:t>
            </a:fld>
            <a:endParaRPr lang="en-US" dirty="0"/>
          </a:p>
        </p:txBody>
      </p:sp>
      <p:sp>
        <p:nvSpPr>
          <p:cNvPr id="4" name="Footer Placeholder 3"/>
          <p:cNvSpPr>
            <a:spLocks noGrp="1"/>
          </p:cNvSpPr>
          <p:nvPr>
            <p:ph type="ftr" sz="quarter" idx="2"/>
          </p:nvPr>
        </p:nvSpPr>
        <p:spPr>
          <a:xfrm>
            <a:off x="2" y="8818409"/>
            <a:ext cx="3026939" cy="463711"/>
          </a:xfrm>
          <a:prstGeom prst="rect">
            <a:avLst/>
          </a:prstGeom>
        </p:spPr>
        <p:txBody>
          <a:bodyPr vert="horz" lIns="91039" tIns="45519" rIns="91039" bIns="45519"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56485" y="8818409"/>
            <a:ext cx="3026939" cy="463711"/>
          </a:xfrm>
          <a:prstGeom prst="rect">
            <a:avLst/>
          </a:prstGeom>
        </p:spPr>
        <p:txBody>
          <a:bodyPr vert="horz" lIns="91039" tIns="45519" rIns="91039" bIns="45519" rtlCol="0" anchor="b"/>
          <a:lstStyle>
            <a:lvl1pPr algn="r">
              <a:defRPr sz="1300"/>
            </a:lvl1pPr>
          </a:lstStyle>
          <a:p>
            <a:fld id="{B740320E-1F61-0147-AA38-15D1683DBFCA}" type="slidenum">
              <a:rPr lang="en-US" smtClean="0"/>
              <a:pPr/>
              <a:t>‹#›</a:t>
            </a:fld>
            <a:endParaRPr lang="en-US" dirty="0"/>
          </a:p>
        </p:txBody>
      </p:sp>
    </p:spTree>
    <p:extLst>
      <p:ext uri="{BB962C8B-B14F-4D97-AF65-F5344CB8AC3E}">
        <p14:creationId xmlns:p14="http://schemas.microsoft.com/office/powerpoint/2010/main" val="543428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xfrm>
            <a:off x="1239838" y="695325"/>
            <a:ext cx="4505325" cy="3481388"/>
          </a:xfrm>
          <a:prstGeom prst="rect">
            <a:avLst/>
          </a:prstGeom>
        </p:spPr>
        <p:txBody>
          <a:bodyPr lIns="92938" tIns="46468" rIns="92938" bIns="46468"/>
          <a:lstStyle/>
          <a:p>
            <a:pPr lvl="0"/>
            <a:endParaRPr dirty="0"/>
          </a:p>
        </p:txBody>
      </p:sp>
      <p:sp>
        <p:nvSpPr>
          <p:cNvPr id="36" name="Shape 36"/>
          <p:cNvSpPr>
            <a:spLocks noGrp="1"/>
          </p:cNvSpPr>
          <p:nvPr>
            <p:ph type="body" sz="quarter" idx="1"/>
          </p:nvPr>
        </p:nvSpPr>
        <p:spPr>
          <a:xfrm>
            <a:off x="931334" y="4409760"/>
            <a:ext cx="5122334" cy="4177665"/>
          </a:xfrm>
          <a:prstGeom prst="rect">
            <a:avLst/>
          </a:prstGeom>
        </p:spPr>
        <p:txBody>
          <a:bodyPr lIns="92938" tIns="46468" rIns="92938" bIns="46468"/>
          <a:lstStyle/>
          <a:p>
            <a:pPr lvl="0"/>
            <a:endParaRPr/>
          </a:p>
        </p:txBody>
      </p:sp>
    </p:spTree>
    <p:extLst>
      <p:ext uri="{BB962C8B-B14F-4D97-AF65-F5344CB8AC3E}">
        <p14:creationId xmlns:p14="http://schemas.microsoft.com/office/powerpoint/2010/main" val="894059478"/>
      </p:ext>
    </p:extLst>
  </p:cSld>
  <p:clrMap bg1="lt1" tx1="dk1" bg2="lt2" tx2="dk2" accent1="accent1" accent2="accent2" accent3="accent3" accent4="accent4" accent5="accent5" accent6="accent6" hlink="hlink" folHlink="folHlink"/>
  <p:hf hdr="0" ftr="0" dt="0"/>
  <p:notesStyle>
    <a:lvl1pPr defTabSz="855852">
      <a:lnSpc>
        <a:spcPct val="125000"/>
      </a:lnSpc>
      <a:defRPr sz="5794">
        <a:latin typeface="Helvetica"/>
        <a:ea typeface="Helvetica"/>
        <a:cs typeface="Helvetica"/>
        <a:sym typeface="Avenir Roman"/>
      </a:defRPr>
    </a:lvl1pPr>
    <a:lvl2pPr indent="427926" defTabSz="855852">
      <a:lnSpc>
        <a:spcPct val="125000"/>
      </a:lnSpc>
      <a:defRPr sz="5794">
        <a:latin typeface="Avenir Roman"/>
        <a:ea typeface="Avenir Roman"/>
        <a:cs typeface="Avenir Roman"/>
        <a:sym typeface="Avenir Roman"/>
      </a:defRPr>
    </a:lvl2pPr>
    <a:lvl3pPr indent="855852" defTabSz="855852">
      <a:lnSpc>
        <a:spcPct val="125000"/>
      </a:lnSpc>
      <a:defRPr sz="5794">
        <a:latin typeface="Avenir Roman"/>
        <a:ea typeface="Avenir Roman"/>
        <a:cs typeface="Avenir Roman"/>
        <a:sym typeface="Avenir Roman"/>
      </a:defRPr>
    </a:lvl3pPr>
    <a:lvl4pPr indent="1283779" defTabSz="855852">
      <a:lnSpc>
        <a:spcPct val="125000"/>
      </a:lnSpc>
      <a:defRPr sz="5794">
        <a:latin typeface="Avenir Roman"/>
        <a:ea typeface="Avenir Roman"/>
        <a:cs typeface="Avenir Roman"/>
        <a:sym typeface="Avenir Roman"/>
      </a:defRPr>
    </a:lvl4pPr>
    <a:lvl5pPr indent="1711705" defTabSz="855852">
      <a:lnSpc>
        <a:spcPct val="125000"/>
      </a:lnSpc>
      <a:defRPr sz="5794">
        <a:latin typeface="Avenir Roman"/>
        <a:ea typeface="Avenir Roman"/>
        <a:cs typeface="Avenir Roman"/>
        <a:sym typeface="Avenir Roman"/>
      </a:defRPr>
    </a:lvl5pPr>
    <a:lvl6pPr indent="2139631" defTabSz="855852">
      <a:lnSpc>
        <a:spcPct val="125000"/>
      </a:lnSpc>
      <a:defRPr sz="5794">
        <a:latin typeface="Avenir Roman"/>
        <a:ea typeface="Avenir Roman"/>
        <a:cs typeface="Avenir Roman"/>
        <a:sym typeface="Avenir Roman"/>
      </a:defRPr>
    </a:lvl6pPr>
    <a:lvl7pPr indent="2567553" defTabSz="855852">
      <a:lnSpc>
        <a:spcPct val="125000"/>
      </a:lnSpc>
      <a:defRPr sz="5794">
        <a:latin typeface="Avenir Roman"/>
        <a:ea typeface="Avenir Roman"/>
        <a:cs typeface="Avenir Roman"/>
        <a:sym typeface="Avenir Roman"/>
      </a:defRPr>
    </a:lvl7pPr>
    <a:lvl8pPr indent="2995479" defTabSz="855852">
      <a:lnSpc>
        <a:spcPct val="125000"/>
      </a:lnSpc>
      <a:defRPr sz="5794">
        <a:latin typeface="Avenir Roman"/>
        <a:ea typeface="Avenir Roman"/>
        <a:cs typeface="Avenir Roman"/>
        <a:sym typeface="Avenir Roman"/>
      </a:defRPr>
    </a:lvl8pPr>
    <a:lvl9pPr indent="3423405" defTabSz="855852">
      <a:lnSpc>
        <a:spcPct val="125000"/>
      </a:lnSpc>
      <a:defRPr sz="5794">
        <a:latin typeface="Avenir Roman"/>
        <a:ea typeface="Avenir Roman"/>
        <a:cs typeface="Avenir Roman"/>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695325"/>
            <a:ext cx="4505325" cy="3481388"/>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43038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24" name="Picture 23" descr="Vlabs_Cover_Imag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40233600" cy="31089600"/>
          </a:xfrm>
          <a:prstGeom prst="rect">
            <a:avLst/>
          </a:prstGeom>
        </p:spPr>
      </p:pic>
      <p:sp>
        <p:nvSpPr>
          <p:cNvPr id="2" name="Title 1"/>
          <p:cNvSpPr>
            <a:spLocks noGrp="1"/>
          </p:cNvSpPr>
          <p:nvPr>
            <p:ph type="ctrTitle"/>
          </p:nvPr>
        </p:nvSpPr>
        <p:spPr>
          <a:xfrm>
            <a:off x="21457920" y="4305327"/>
            <a:ext cx="18315933" cy="6751670"/>
          </a:xfrm>
          <a:prstGeom prst="rect">
            <a:avLst/>
          </a:prstGeom>
        </p:spPr>
        <p:txBody>
          <a:bodyPr anchor="t">
            <a:normAutofit/>
          </a:bodyPr>
          <a:lstStyle>
            <a:lvl1pPr algn="l">
              <a:lnSpc>
                <a:spcPct val="90000"/>
              </a:lnSpc>
              <a:defRPr sz="14080">
                <a:solidFill>
                  <a:srgbClr val="000000"/>
                </a:solidFill>
                <a:latin typeface="Calibri" panose="020F0502020204030204" pitchFamily="34" charset="0"/>
              </a:defRPr>
            </a:lvl1pPr>
          </a:lstStyle>
          <a:p>
            <a:endParaRPr lang="en-US" dirty="0"/>
          </a:p>
        </p:txBody>
      </p:sp>
      <p:sp>
        <p:nvSpPr>
          <p:cNvPr id="3" name="Subtitle 2"/>
          <p:cNvSpPr>
            <a:spLocks noGrp="1"/>
          </p:cNvSpPr>
          <p:nvPr>
            <p:ph type="subTitle" idx="1"/>
          </p:nvPr>
        </p:nvSpPr>
        <p:spPr>
          <a:xfrm>
            <a:off x="21493476" y="11675065"/>
            <a:ext cx="18315942" cy="3506742"/>
          </a:xfrm>
          <a:prstGeom prst="rect">
            <a:avLst/>
          </a:prstGeom>
        </p:spPr>
        <p:txBody>
          <a:bodyPr anchor="t">
            <a:normAutofit/>
          </a:bodyPr>
          <a:lstStyle>
            <a:lvl1pPr marL="0" indent="0" algn="l">
              <a:spcBef>
                <a:spcPts val="0"/>
              </a:spcBef>
              <a:buNone/>
              <a:defRPr sz="7920" i="1">
                <a:solidFill>
                  <a:srgbClr val="000000"/>
                </a:solidFill>
                <a:latin typeface="Calibri" panose="020F0502020204030204" pitchFamily="34" charset="0"/>
              </a:defRPr>
            </a:lvl1pPr>
            <a:lvl2pPr marL="2011680" indent="0" algn="ctr">
              <a:buNone/>
              <a:defRPr>
                <a:solidFill>
                  <a:schemeClr val="tx1">
                    <a:tint val="75000"/>
                  </a:schemeClr>
                </a:solidFill>
              </a:defRPr>
            </a:lvl2pPr>
            <a:lvl3pPr marL="4023360" indent="0" algn="ctr">
              <a:buNone/>
              <a:defRPr>
                <a:solidFill>
                  <a:schemeClr val="tx1">
                    <a:tint val="75000"/>
                  </a:schemeClr>
                </a:solidFill>
              </a:defRPr>
            </a:lvl3pPr>
            <a:lvl4pPr marL="6035040" indent="0" algn="ctr">
              <a:buNone/>
              <a:defRPr>
                <a:solidFill>
                  <a:schemeClr val="tx1">
                    <a:tint val="75000"/>
                  </a:schemeClr>
                </a:solidFill>
              </a:defRPr>
            </a:lvl4pPr>
            <a:lvl5pPr marL="8046720" indent="0" algn="ctr">
              <a:buNone/>
              <a:defRPr>
                <a:solidFill>
                  <a:schemeClr val="tx1">
                    <a:tint val="75000"/>
                  </a:schemeClr>
                </a:solidFill>
              </a:defRPr>
            </a:lvl5pPr>
            <a:lvl6pPr marL="10058400" indent="0" algn="ctr">
              <a:buNone/>
              <a:defRPr>
                <a:solidFill>
                  <a:schemeClr val="tx1">
                    <a:tint val="75000"/>
                  </a:schemeClr>
                </a:solidFill>
              </a:defRPr>
            </a:lvl6pPr>
            <a:lvl7pPr marL="12070080" indent="0" algn="ctr">
              <a:buNone/>
              <a:defRPr>
                <a:solidFill>
                  <a:schemeClr val="tx1">
                    <a:tint val="75000"/>
                  </a:schemeClr>
                </a:solidFill>
              </a:defRPr>
            </a:lvl7pPr>
            <a:lvl8pPr marL="14081760" indent="0" algn="ctr">
              <a:buNone/>
              <a:defRPr>
                <a:solidFill>
                  <a:schemeClr val="tx1">
                    <a:tint val="75000"/>
                  </a:schemeClr>
                </a:solidFill>
              </a:defRPr>
            </a:lvl8pPr>
            <a:lvl9pPr marL="16093440"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12"/>
          <p:cNvSpPr>
            <a:spLocks noGrp="1"/>
          </p:cNvSpPr>
          <p:nvPr>
            <p:ph type="body" sz="quarter" idx="16" hasCustomPrompt="1"/>
          </p:nvPr>
        </p:nvSpPr>
        <p:spPr>
          <a:xfrm>
            <a:off x="1084600" y="2001526"/>
            <a:ext cx="13088601" cy="1609895"/>
          </a:xfrm>
        </p:spPr>
        <p:txBody>
          <a:bodyPr>
            <a:normAutofit/>
          </a:bodyPr>
          <a:lstStyle>
            <a:lvl1pPr marL="0" indent="0" algn="l">
              <a:buNone/>
              <a:defRPr sz="5720" baseline="0">
                <a:solidFill>
                  <a:schemeClr val="bg1"/>
                </a:solidFill>
                <a:latin typeface="Calibri" panose="020F0502020204030204" pitchFamily="34" charset="0"/>
              </a:defRPr>
            </a:lvl1pPr>
          </a:lstStyle>
          <a:p>
            <a:pPr lvl="0"/>
            <a:r>
              <a:rPr lang="en-US" dirty="0" smtClean="0"/>
              <a:t>Presenter</a:t>
            </a:r>
          </a:p>
        </p:txBody>
      </p:sp>
      <p:sp>
        <p:nvSpPr>
          <p:cNvPr id="18" name="Text Placeholder 20"/>
          <p:cNvSpPr>
            <a:spLocks noGrp="1"/>
          </p:cNvSpPr>
          <p:nvPr>
            <p:ph type="body" sz="quarter" idx="18" hasCustomPrompt="1"/>
          </p:nvPr>
        </p:nvSpPr>
        <p:spPr>
          <a:xfrm>
            <a:off x="1084600" y="6346644"/>
            <a:ext cx="13240999" cy="3569547"/>
          </a:xfrm>
        </p:spPr>
        <p:txBody>
          <a:bodyPr>
            <a:normAutofit/>
          </a:bodyPr>
          <a:lstStyle>
            <a:lvl1pPr marL="0" indent="0">
              <a:buNone/>
              <a:defRPr sz="5720">
                <a:solidFill>
                  <a:srgbClr val="FFFFFF"/>
                </a:solidFill>
                <a:latin typeface="Calibri" panose="020F0502020204030204" pitchFamily="34" charset="0"/>
              </a:defRPr>
            </a:lvl1pPr>
          </a:lstStyle>
          <a:p>
            <a:pPr lvl="0"/>
            <a:r>
              <a:rPr lang="en-US" dirty="0" smtClean="0"/>
              <a:t>Other</a:t>
            </a:r>
            <a:endParaRPr lang="en-US" dirty="0"/>
          </a:p>
        </p:txBody>
      </p:sp>
      <p:sp>
        <p:nvSpPr>
          <p:cNvPr id="19" name="Text Placeholder 22"/>
          <p:cNvSpPr>
            <a:spLocks noGrp="1"/>
          </p:cNvSpPr>
          <p:nvPr>
            <p:ph type="body" sz="quarter" idx="19" hasCustomPrompt="1"/>
          </p:nvPr>
        </p:nvSpPr>
        <p:spPr>
          <a:xfrm>
            <a:off x="1084598" y="4305327"/>
            <a:ext cx="8415004" cy="1452022"/>
          </a:xfrm>
        </p:spPr>
        <p:txBody>
          <a:bodyPr>
            <a:normAutofit/>
          </a:bodyPr>
          <a:lstStyle>
            <a:lvl1pPr marL="0" indent="0">
              <a:buNone/>
              <a:defRPr sz="5720">
                <a:solidFill>
                  <a:srgbClr val="FFFFFF"/>
                </a:solidFill>
                <a:latin typeface="Calibri" panose="020F0502020204030204" pitchFamily="34" charset="0"/>
              </a:defRPr>
            </a:lvl1pPr>
          </a:lstStyle>
          <a:p>
            <a:pPr lvl="0"/>
            <a:r>
              <a:rPr lang="en-US" sz="5720" dirty="0" smtClean="0"/>
              <a:t>Date</a:t>
            </a:r>
            <a:endParaRPr lang="en-US"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481282" y="19896430"/>
            <a:ext cx="14020798" cy="2835632"/>
          </a:xfrm>
          <a:prstGeom prst="rect">
            <a:avLst/>
          </a:prstGeom>
        </p:spPr>
      </p:pic>
      <p:sp>
        <p:nvSpPr>
          <p:cNvPr id="11" name="Rectangle 8"/>
          <p:cNvSpPr>
            <a:spLocks noChangeArrowheads="1"/>
          </p:cNvSpPr>
          <p:nvPr userDrawn="1"/>
        </p:nvSpPr>
        <p:spPr bwMode="auto">
          <a:xfrm>
            <a:off x="13627108" y="23672955"/>
            <a:ext cx="26182314" cy="6592574"/>
          </a:xfrm>
          <a:prstGeom prst="rect">
            <a:avLst/>
          </a:prstGeom>
          <a:noFill/>
          <a:ln w="9525">
            <a:noFill/>
            <a:miter lim="800000"/>
            <a:headEnd/>
            <a:tailEnd/>
          </a:ln>
          <a:effectLst/>
        </p:spPr>
        <p:txBody>
          <a:bodyPr wrap="square">
            <a:spAutoFit/>
          </a:bodyPr>
          <a:lstStyle/>
          <a:p>
            <a:pPr marL="0" lvl="0" indent="0" algn="l" defTabSz="4368162" rtl="0" eaLnBrk="1" latinLnBrk="0" hangingPunct="1">
              <a:lnSpc>
                <a:spcPct val="100000"/>
              </a:lnSpc>
              <a:spcBef>
                <a:spcPts val="0"/>
              </a:spcBef>
              <a:buClr>
                <a:schemeClr val="accent2"/>
              </a:buClr>
              <a:buSzPct val="80000"/>
              <a:buFont typeface="Arial" pitchFamily="34" charset="0"/>
              <a:buNone/>
            </a:pPr>
            <a:r>
              <a:rPr lang="en-US" sz="3520" b="1" kern="1200" baseline="0" dirty="0" smtClean="0">
                <a:solidFill>
                  <a:schemeClr val="tx1"/>
                </a:solidFill>
                <a:latin typeface="+mn-lt"/>
                <a:ea typeface="+mn-ea"/>
                <a:cs typeface="+mn-cs"/>
              </a:rPr>
              <a:t>Disclosure of Data Legend</a:t>
            </a:r>
          </a:p>
          <a:p>
            <a:pPr marL="0" lvl="0" indent="0" algn="l" defTabSz="4368162" rtl="0" eaLnBrk="1" latinLnBrk="0" hangingPunct="1">
              <a:lnSpc>
                <a:spcPct val="100000"/>
              </a:lnSpc>
              <a:spcBef>
                <a:spcPts val="0"/>
              </a:spcBef>
              <a:buClr>
                <a:schemeClr val="accent2"/>
              </a:buClr>
              <a:buSzPct val="80000"/>
              <a:buFont typeface="Arial" pitchFamily="34" charset="0"/>
              <a:buNone/>
            </a:pPr>
            <a:r>
              <a:rPr lang="en-US" sz="3520" b="0" kern="1200" baseline="0" dirty="0" smtClean="0">
                <a:solidFill>
                  <a:schemeClr val="tx1"/>
                </a:solidFill>
                <a:latin typeface="+mn-lt"/>
                <a:ea typeface="+mn-ea"/>
                <a:cs typeface="+mn-cs"/>
              </a:rPr>
              <a:t>This presentation includes data that shall not be disclosed outside the Government and shall not be duplicated, used, or disclosed—in whole or in part—for any purpose other than to evaluate this study. If, however, a contract is awarded to this offeror as a result of—or in connection with—the submission of this data, the Government shall have the right to duplicate, use, or disclose the data to the extent provided in the resulting contract. This restriction does not limit the Government's right to use information contained in this data if it is obtained from another source without restriction. The data subject to this restriction are contained in the sheets marked with the following legend: “Use or disclosure of the data on this page is subject to the restriction on the title page of this presentation.”</a:t>
            </a:r>
          </a:p>
          <a:p>
            <a:pPr marL="0" lvl="0" indent="0" algn="l" defTabSz="4368162" rtl="0" eaLnBrk="1" latinLnBrk="0" hangingPunct="1">
              <a:lnSpc>
                <a:spcPct val="100000"/>
              </a:lnSpc>
              <a:spcBef>
                <a:spcPts val="0"/>
              </a:spcBef>
              <a:buClr>
                <a:schemeClr val="accent2"/>
              </a:buClr>
              <a:buSzPct val="80000"/>
              <a:buFont typeface="Arial" pitchFamily="34" charset="0"/>
              <a:buNone/>
            </a:pPr>
            <a:endParaRPr lang="en-US" sz="3520" b="0" kern="1200" baseline="0" dirty="0" smtClean="0">
              <a:solidFill>
                <a:schemeClr val="tx1"/>
              </a:solidFill>
              <a:latin typeface="+mn-lt"/>
              <a:ea typeface="+mn-ea"/>
              <a:cs typeface="+mn-cs"/>
            </a:endParaRPr>
          </a:p>
          <a:p>
            <a:pPr marL="0" lvl="0" indent="0" algn="l" defTabSz="4368162" rtl="0" eaLnBrk="1" latinLnBrk="0" hangingPunct="1">
              <a:lnSpc>
                <a:spcPct val="100000"/>
              </a:lnSpc>
              <a:spcBef>
                <a:spcPts val="0"/>
              </a:spcBef>
              <a:buClr>
                <a:schemeClr val="accent2"/>
              </a:buClr>
              <a:buSzPct val="80000"/>
              <a:buFont typeface="Arial" pitchFamily="34" charset="0"/>
              <a:buNone/>
            </a:pPr>
            <a:r>
              <a:rPr lang="en-US" sz="3520" b="1" kern="1200" baseline="0" dirty="0" smtClean="0">
                <a:solidFill>
                  <a:schemeClr val="tx1"/>
                </a:solidFill>
                <a:latin typeface="+mn-lt"/>
                <a:ea typeface="+mn-ea"/>
                <a:cs typeface="+mn-cs"/>
              </a:rPr>
              <a:t>Freedom of Information Act Exclusion</a:t>
            </a:r>
          </a:p>
          <a:p>
            <a:pPr marL="0" lvl="0" indent="0" algn="l" defTabSz="4368162" rtl="0" eaLnBrk="1" latinLnBrk="0" hangingPunct="1">
              <a:lnSpc>
                <a:spcPct val="100000"/>
              </a:lnSpc>
              <a:spcBef>
                <a:spcPts val="0"/>
              </a:spcBef>
              <a:buClr>
                <a:schemeClr val="accent2"/>
              </a:buClr>
              <a:buSzPct val="80000"/>
              <a:buFont typeface="Arial" pitchFamily="34" charset="0"/>
              <a:buNone/>
            </a:pPr>
            <a:r>
              <a:rPr lang="en-US" sz="3520" b="0" kern="1200" baseline="0" dirty="0" smtClean="0">
                <a:solidFill>
                  <a:schemeClr val="tx1"/>
                </a:solidFill>
                <a:latin typeface="+mn-lt"/>
                <a:ea typeface="+mn-ea"/>
                <a:cs typeface="+mn-cs"/>
              </a:rPr>
              <a:t>This response includes data that are deemed by Vencore, Inc., to contain trade secrets and commercial or financial information that is privileged and confidential under Title 5, United States Code, Section 552, and which shall not be disclosed outside the Government or duplicated, used, or disclosed–in whole or in part–for any purpose other than to evaluate this response or quotation.</a:t>
            </a:r>
          </a:p>
        </p:txBody>
      </p:sp>
    </p:spTree>
    <p:extLst>
      <p:ext uri="{BB962C8B-B14F-4D97-AF65-F5344CB8AC3E}">
        <p14:creationId xmlns:p14="http://schemas.microsoft.com/office/powerpoint/2010/main" val="323170219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Box">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30220" y="3454402"/>
            <a:ext cx="22910800" cy="24317539"/>
          </a:xfrm>
          <a:prstGeom prst="rect">
            <a:avLst/>
          </a:prstGeom>
        </p:spPr>
        <p:txBody>
          <a:bodyPr/>
          <a:lstStyle>
            <a:lvl1pPr>
              <a:defRPr sz="14080">
                <a:solidFill>
                  <a:srgbClr val="002F5A"/>
                </a:solidFill>
              </a:defRPr>
            </a:lvl1pPr>
            <a:lvl2pPr>
              <a:defRPr sz="12320">
                <a:solidFill>
                  <a:srgbClr val="002F5A"/>
                </a:solidFill>
              </a:defRPr>
            </a:lvl2pPr>
            <a:lvl3pPr>
              <a:defRPr sz="10560">
                <a:solidFill>
                  <a:srgbClr val="002F5A"/>
                </a:solidFill>
              </a:defRPr>
            </a:lvl3pPr>
            <a:lvl4pPr>
              <a:defRPr sz="8800">
                <a:solidFill>
                  <a:srgbClr val="002F5A"/>
                </a:solidFill>
              </a:defRPr>
            </a:lvl4pPr>
            <a:lvl5pPr>
              <a:defRPr sz="8800">
                <a:solidFill>
                  <a:srgbClr val="002F5A"/>
                </a:solidFill>
              </a:defRPr>
            </a:lvl5pPr>
            <a:lvl6pPr>
              <a:defRPr sz="8800"/>
            </a:lvl6pPr>
            <a:lvl7pPr>
              <a:defRPr sz="8800"/>
            </a:lvl7pPr>
            <a:lvl8pPr>
              <a:defRPr sz="8800"/>
            </a:lvl8pPr>
            <a:lvl9pPr>
              <a:defRPr sz="8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bwMode="gray">
          <a:xfrm>
            <a:off x="1550672" y="3454402"/>
            <a:ext cx="13236577" cy="24317539"/>
          </a:xfrm>
          <a:prstGeom prst="rect">
            <a:avLst/>
          </a:prstGeom>
          <a:solidFill>
            <a:srgbClr val="148C6E"/>
          </a:solidFill>
          <a:effectLst/>
        </p:spPr>
        <p:txBody>
          <a:bodyPr/>
          <a:lstStyle>
            <a:lvl1pPr marL="0" indent="0">
              <a:buNone/>
              <a:defRPr sz="7920" b="0">
                <a:solidFill>
                  <a:schemeClr val="bg1"/>
                </a:solidFill>
                <a:latin typeface="Calibri" panose="020F0502020204030204" pitchFamily="34" charset="0"/>
              </a:defRPr>
            </a:lvl1pPr>
            <a:lvl2pPr marL="2011680" indent="0">
              <a:buNone/>
              <a:defRPr sz="5280">
                <a:solidFill>
                  <a:schemeClr val="bg1"/>
                </a:solidFill>
                <a:latin typeface="Calibri" panose="020F0502020204030204" pitchFamily="34" charset="0"/>
              </a:defRPr>
            </a:lvl2pPr>
            <a:lvl3pPr marL="4023360" indent="0">
              <a:buNone/>
              <a:defRPr sz="4400"/>
            </a:lvl3pPr>
            <a:lvl4pPr marL="6035040" indent="0">
              <a:buNone/>
              <a:defRPr sz="3960"/>
            </a:lvl4pPr>
            <a:lvl5pPr marL="8046720" indent="0">
              <a:buNone/>
              <a:defRPr sz="3960"/>
            </a:lvl5pPr>
            <a:lvl6pPr marL="10058400" indent="0">
              <a:buNone/>
              <a:defRPr sz="3960"/>
            </a:lvl6pPr>
            <a:lvl7pPr marL="12070080" indent="0">
              <a:buNone/>
              <a:defRPr sz="3960"/>
            </a:lvl7pPr>
            <a:lvl8pPr marL="14081760" indent="0">
              <a:buNone/>
              <a:defRPr sz="3960"/>
            </a:lvl8pPr>
            <a:lvl9pPr marL="16093440" indent="0">
              <a:buNone/>
              <a:defRPr sz="3960"/>
            </a:lvl9pPr>
          </a:lstStyle>
          <a:p>
            <a:pPr lvl="0"/>
            <a:r>
              <a:rPr lang="en-US" dirty="0" smtClean="0"/>
              <a:t>Click to edit Master text styles</a:t>
            </a:r>
          </a:p>
          <a:p>
            <a:pPr lvl="1"/>
            <a:r>
              <a:rPr lang="en-US" dirty="0" smtClean="0"/>
              <a:t>Second level</a:t>
            </a:r>
          </a:p>
        </p:txBody>
      </p:sp>
      <p:sp>
        <p:nvSpPr>
          <p:cNvPr id="6" name="Footer Placeholder 5"/>
          <p:cNvSpPr>
            <a:spLocks noGrp="1"/>
          </p:cNvSpPr>
          <p:nvPr>
            <p:ph type="ftr" sz="quarter" idx="11"/>
          </p:nvPr>
        </p:nvSpPr>
        <p:spPr>
          <a:xfrm>
            <a:off x="13715972" y="29260348"/>
            <a:ext cx="12750800" cy="1410551"/>
          </a:xfrm>
          <a:prstGeom prst="rect">
            <a:avLst/>
          </a:prstGeom>
        </p:spPr>
        <p:txBody>
          <a:bodyPr/>
          <a:lstStyle/>
          <a:p>
            <a:endParaRPr lang="en-US" dirty="0"/>
          </a:p>
        </p:txBody>
      </p:sp>
      <p:sp>
        <p:nvSpPr>
          <p:cNvPr id="8" name="Title Placeholder 27"/>
          <p:cNvSpPr>
            <a:spLocks noGrp="1"/>
          </p:cNvSpPr>
          <p:nvPr>
            <p:ph type="title"/>
          </p:nvPr>
        </p:nvSpPr>
        <p:spPr>
          <a:xfrm>
            <a:off x="1131570" y="345442"/>
            <a:ext cx="36210240" cy="2119746"/>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138244331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ncoreProprietaryInformation">
    <p:spTree>
      <p:nvGrpSpPr>
        <p:cNvPr id="1" name=""/>
        <p:cNvGrpSpPr/>
        <p:nvPr/>
      </p:nvGrpSpPr>
      <p:grpSpPr>
        <a:xfrm>
          <a:off x="0" y="0"/>
          <a:ext cx="0" cy="0"/>
          <a:chOff x="0" y="0"/>
          <a:chExt cx="0" cy="0"/>
        </a:xfrm>
      </p:grpSpPr>
      <p:sp>
        <p:nvSpPr>
          <p:cNvPr id="6" name="Text Placeholder 28"/>
          <p:cNvSpPr>
            <a:spLocks noGrp="1"/>
          </p:cNvSpPr>
          <p:nvPr>
            <p:ph idx="1" hasCustomPrompt="1"/>
          </p:nvPr>
        </p:nvSpPr>
        <p:spPr>
          <a:xfrm>
            <a:off x="1592580" y="3454402"/>
            <a:ext cx="36629340" cy="24317539"/>
          </a:xfrm>
          <a:prstGeom prst="rect">
            <a:avLst/>
          </a:prstGeom>
        </p:spPr>
        <p:txBody>
          <a:bodyPr vert="horz" lIns="91440" tIns="45720" rIns="91440" bIns="45720" rtlCol="0">
            <a:normAutofit/>
          </a:bodyPr>
          <a:lstStyle>
            <a:lvl1pPr>
              <a:defRPr/>
            </a:lvl1pPr>
            <a:lvl2pPr marL="3520440" indent="-1508760">
              <a:defRPr/>
            </a:lvl2pPr>
          </a:lstStyle>
          <a:p>
            <a:pPr lvl="0"/>
            <a:r>
              <a:rPr lang="en-US" dirty="0" smtClean="0"/>
              <a:t>Click to edit Master text styles (Notice Footer marking)</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Placeholder 27"/>
          <p:cNvSpPr>
            <a:spLocks noGrp="1"/>
          </p:cNvSpPr>
          <p:nvPr>
            <p:ph type="title"/>
          </p:nvPr>
        </p:nvSpPr>
        <p:spPr>
          <a:xfrm>
            <a:off x="1131570" y="345442"/>
            <a:ext cx="36210240" cy="2119746"/>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2" name="Footer Placeholder 1"/>
          <p:cNvSpPr>
            <a:spLocks noGrp="1"/>
          </p:cNvSpPr>
          <p:nvPr>
            <p:ph type="ftr" sz="quarter" idx="10"/>
          </p:nvPr>
        </p:nvSpPr>
        <p:spPr>
          <a:xfrm>
            <a:off x="13715972" y="29260348"/>
            <a:ext cx="12750800" cy="1410551"/>
          </a:xfrm>
          <a:prstGeom prst="rect">
            <a:avLst/>
          </a:prstGeom>
        </p:spPr>
        <p:txBody>
          <a:bodyPr/>
          <a:lstStyle/>
          <a:p>
            <a:endParaRPr lang="en-US" dirty="0"/>
          </a:p>
        </p:txBody>
      </p:sp>
    </p:spTree>
    <p:extLst>
      <p:ext uri="{BB962C8B-B14F-4D97-AF65-F5344CB8AC3E}">
        <p14:creationId xmlns:p14="http://schemas.microsoft.com/office/powerpoint/2010/main" val="224449624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Dual Column slid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341120" y="4145282"/>
            <a:ext cx="17769840" cy="23626659"/>
          </a:xfrm>
          <a:prstGeom prst="rect">
            <a:avLst/>
          </a:prstGeom>
        </p:spPr>
        <p:txBody>
          <a:bodyPr/>
          <a:lstStyle>
            <a:lvl1pPr>
              <a:defRPr sz="12320"/>
            </a:lvl1pPr>
            <a:lvl2pPr>
              <a:defRPr sz="10560"/>
            </a:lvl2pPr>
            <a:lvl3pPr>
              <a:defRPr sz="8800"/>
            </a:lvl3pPr>
            <a:lvl4pPr>
              <a:defRPr sz="7920"/>
            </a:lvl4pPr>
            <a:lvl5pPr>
              <a:defRPr sz="7920"/>
            </a:lvl5pPr>
            <a:lvl6pPr>
              <a:defRPr sz="7920"/>
            </a:lvl6pPr>
            <a:lvl7pPr>
              <a:defRPr sz="7920"/>
            </a:lvl7pPr>
            <a:lvl8pPr>
              <a:defRPr sz="7920"/>
            </a:lvl8pPr>
            <a:lvl9pPr>
              <a:defRPr sz="792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0452080" y="4145282"/>
            <a:ext cx="17769840" cy="23626659"/>
          </a:xfrm>
          <a:prstGeom prst="rect">
            <a:avLst/>
          </a:prstGeom>
        </p:spPr>
        <p:txBody>
          <a:bodyPr/>
          <a:lstStyle>
            <a:lvl1pPr>
              <a:defRPr sz="12320"/>
            </a:lvl1pPr>
            <a:lvl2pPr>
              <a:defRPr sz="10560"/>
            </a:lvl2pPr>
            <a:lvl3pPr>
              <a:defRPr sz="8800"/>
            </a:lvl3pPr>
            <a:lvl4pPr>
              <a:defRPr sz="7920"/>
            </a:lvl4pPr>
            <a:lvl5pPr>
              <a:defRPr sz="7920"/>
            </a:lvl5pPr>
            <a:lvl6pPr>
              <a:defRPr sz="7920"/>
            </a:lvl6pPr>
            <a:lvl7pPr>
              <a:defRPr sz="7920"/>
            </a:lvl7pPr>
            <a:lvl8pPr>
              <a:defRPr sz="7920"/>
            </a:lvl8pPr>
            <a:lvl9pPr>
              <a:defRPr sz="792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Placeholder 27"/>
          <p:cNvSpPr>
            <a:spLocks noGrp="1"/>
          </p:cNvSpPr>
          <p:nvPr>
            <p:ph type="title"/>
          </p:nvPr>
        </p:nvSpPr>
        <p:spPr>
          <a:xfrm>
            <a:off x="1131570" y="345442"/>
            <a:ext cx="36210240" cy="2119746"/>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2" name="Footer Placeholder 1"/>
          <p:cNvSpPr>
            <a:spLocks noGrp="1"/>
          </p:cNvSpPr>
          <p:nvPr>
            <p:ph type="ftr" sz="quarter" idx="10"/>
          </p:nvPr>
        </p:nvSpPr>
        <p:spPr>
          <a:xfrm>
            <a:off x="13715972" y="29260348"/>
            <a:ext cx="12750800" cy="1410551"/>
          </a:xfrm>
          <a:prstGeom prst="rect">
            <a:avLst/>
          </a:prstGeom>
        </p:spPr>
        <p:txBody>
          <a:bodyPr/>
          <a:lstStyle/>
          <a:p>
            <a:endParaRPr lang="en-US" dirty="0"/>
          </a:p>
        </p:txBody>
      </p:sp>
    </p:spTree>
    <p:extLst>
      <p:ext uri="{BB962C8B-B14F-4D97-AF65-F5344CB8AC3E}">
        <p14:creationId xmlns:p14="http://schemas.microsoft.com/office/powerpoint/2010/main" val="426686654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 Dual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3756658"/>
            <a:ext cx="17776827" cy="2597994"/>
          </a:xfrm>
          <a:prstGeom prst="rect">
            <a:avLst/>
          </a:prstGeom>
        </p:spPr>
        <p:txBody>
          <a:bodyPr anchor="b">
            <a:normAutofit/>
          </a:bodyPr>
          <a:lstStyle>
            <a:lvl1pPr marL="0" indent="0">
              <a:buNone/>
              <a:defRPr sz="9680" b="0"/>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dirty="0" smtClean="0"/>
              <a:t>Click to edit Master text styles</a:t>
            </a:r>
          </a:p>
        </p:txBody>
      </p:sp>
      <p:sp>
        <p:nvSpPr>
          <p:cNvPr id="4" name="Content Placeholder 3"/>
          <p:cNvSpPr>
            <a:spLocks noGrp="1"/>
          </p:cNvSpPr>
          <p:nvPr>
            <p:ph sz="half" idx="2"/>
          </p:nvPr>
        </p:nvSpPr>
        <p:spPr>
          <a:xfrm>
            <a:off x="1341120" y="6563362"/>
            <a:ext cx="17776827" cy="21208579"/>
          </a:xfrm>
          <a:prstGeom prst="rect">
            <a:avLst/>
          </a:prstGeom>
        </p:spPr>
        <p:txBody>
          <a:bodyPr/>
          <a:lstStyle>
            <a:lvl1pPr marL="1005840" indent="-1005840">
              <a:defRPr sz="9680"/>
            </a:lvl1pPr>
            <a:lvl2pPr marL="2514600" indent="-1508760">
              <a:defRPr sz="8800"/>
            </a:lvl2pPr>
            <a:lvl3pPr marL="3520440" indent="-1005840">
              <a:defRPr sz="7920"/>
            </a:lvl3pPr>
            <a:lvl4pPr marL="5029200" indent="-1508760">
              <a:defRPr sz="7040"/>
            </a:lvl4pPr>
            <a:lvl5pPr marL="6286500" indent="-1257300">
              <a:defRPr sz="7040"/>
            </a:lvl5pPr>
            <a:lvl6pPr>
              <a:defRPr sz="7040"/>
            </a:lvl6pPr>
            <a:lvl7pPr>
              <a:defRPr sz="7040"/>
            </a:lvl7pPr>
            <a:lvl8pPr>
              <a:defRPr sz="7040"/>
            </a:lvl8pPr>
            <a:lvl9pPr>
              <a:defRPr sz="704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0438112" y="3756658"/>
            <a:ext cx="17783810" cy="2597994"/>
          </a:xfrm>
          <a:prstGeom prst="rect">
            <a:avLst/>
          </a:prstGeom>
        </p:spPr>
        <p:txBody>
          <a:bodyPr anchor="b">
            <a:normAutofit/>
          </a:bodyPr>
          <a:lstStyle>
            <a:lvl1pPr marL="0" indent="0">
              <a:buNone/>
              <a:defRPr sz="9680" b="0"/>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dirty="0" smtClean="0"/>
              <a:t>Click to edit Master text styles</a:t>
            </a:r>
          </a:p>
        </p:txBody>
      </p:sp>
      <p:sp>
        <p:nvSpPr>
          <p:cNvPr id="6" name="Content Placeholder 5"/>
          <p:cNvSpPr>
            <a:spLocks noGrp="1"/>
          </p:cNvSpPr>
          <p:nvPr>
            <p:ph sz="quarter" idx="4"/>
          </p:nvPr>
        </p:nvSpPr>
        <p:spPr>
          <a:xfrm>
            <a:off x="20438112" y="6563362"/>
            <a:ext cx="17783810" cy="21208579"/>
          </a:xfrm>
          <a:prstGeom prst="rect">
            <a:avLst/>
          </a:prstGeom>
        </p:spPr>
        <p:txBody>
          <a:bodyPr/>
          <a:lstStyle>
            <a:lvl1pPr marL="1005840" indent="-1005840">
              <a:defRPr sz="9680"/>
            </a:lvl1pPr>
            <a:lvl2pPr>
              <a:defRPr lang="en-US" sz="8800" kern="1200" dirty="0" smtClean="0">
                <a:solidFill>
                  <a:srgbClr val="002F5A"/>
                </a:solidFill>
                <a:latin typeface="HelveticaNeueLT Std Lt" pitchFamily="34" charset="0"/>
                <a:ea typeface="+mn-ea"/>
                <a:cs typeface="+mn-cs"/>
              </a:defRPr>
            </a:lvl2pPr>
            <a:lvl3pPr marL="3771900" indent="-1257300">
              <a:defRPr lang="en-US" sz="7920" kern="1200" dirty="0" smtClean="0">
                <a:solidFill>
                  <a:srgbClr val="002F5A"/>
                </a:solidFill>
                <a:latin typeface="HelveticaNeueLT Std Lt" pitchFamily="34" charset="0"/>
                <a:ea typeface="+mn-ea"/>
                <a:cs typeface="+mn-cs"/>
              </a:defRPr>
            </a:lvl3pPr>
            <a:lvl4pPr>
              <a:defRPr lang="en-US" sz="7040" kern="1200" dirty="0" smtClean="0">
                <a:solidFill>
                  <a:srgbClr val="002F5A"/>
                </a:solidFill>
                <a:latin typeface="HelveticaNeueLT Std Lt" pitchFamily="34" charset="0"/>
                <a:ea typeface="+mn-ea"/>
                <a:cs typeface="+mn-cs"/>
              </a:defRPr>
            </a:lvl4pPr>
            <a:lvl5pPr>
              <a:defRPr lang="en-US" sz="7040" kern="1200" dirty="0">
                <a:solidFill>
                  <a:srgbClr val="002F5A"/>
                </a:solidFill>
                <a:latin typeface="HelveticaNeueLT Std Lt" pitchFamily="34" charset="0"/>
                <a:ea typeface="+mn-ea"/>
                <a:cs typeface="+mn-cs"/>
              </a:defRPr>
            </a:lvl5pPr>
            <a:lvl6pPr>
              <a:defRPr sz="7040"/>
            </a:lvl6pPr>
            <a:lvl7pPr>
              <a:defRPr sz="7040"/>
            </a:lvl7pPr>
            <a:lvl8pPr>
              <a:defRPr sz="7040"/>
            </a:lvl8pPr>
            <a:lvl9pPr>
              <a:defRPr sz="704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Placeholder 27"/>
          <p:cNvSpPr>
            <a:spLocks noGrp="1"/>
          </p:cNvSpPr>
          <p:nvPr>
            <p:ph type="title"/>
          </p:nvPr>
        </p:nvSpPr>
        <p:spPr>
          <a:xfrm>
            <a:off x="1131570" y="345442"/>
            <a:ext cx="36210240" cy="2119746"/>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2" name="Footer Placeholder 1"/>
          <p:cNvSpPr>
            <a:spLocks noGrp="1"/>
          </p:cNvSpPr>
          <p:nvPr>
            <p:ph type="ftr" sz="quarter" idx="10"/>
          </p:nvPr>
        </p:nvSpPr>
        <p:spPr>
          <a:xfrm>
            <a:off x="13715972" y="29260348"/>
            <a:ext cx="12750800" cy="1410551"/>
          </a:xfrm>
          <a:prstGeom prst="rect">
            <a:avLst/>
          </a:prstGeom>
        </p:spPr>
        <p:txBody>
          <a:bodyPr/>
          <a:lstStyle/>
          <a:p>
            <a:endParaRPr lang="en-US" dirty="0"/>
          </a:p>
        </p:txBody>
      </p:sp>
    </p:spTree>
    <p:extLst>
      <p:ext uri="{BB962C8B-B14F-4D97-AF65-F5344CB8AC3E}">
        <p14:creationId xmlns:p14="http://schemas.microsoft.com/office/powerpoint/2010/main" val="131912097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886067" y="3799840"/>
            <a:ext cx="24140160" cy="20035520"/>
          </a:xfrm>
          <a:prstGeom prst="rect">
            <a:avLst/>
          </a:prstGeom>
        </p:spPr>
        <p:txBody>
          <a:bodyPr/>
          <a:lstStyle>
            <a:lvl1pPr marL="0" indent="0">
              <a:buNone/>
              <a:defRPr sz="14080"/>
            </a:lvl1pPr>
            <a:lvl2pPr marL="2011680" indent="0">
              <a:buNone/>
              <a:defRPr sz="12320"/>
            </a:lvl2pPr>
            <a:lvl3pPr marL="4023360" indent="0">
              <a:buNone/>
              <a:defRPr sz="10560"/>
            </a:lvl3pPr>
            <a:lvl4pPr marL="6035040" indent="0">
              <a:buNone/>
              <a:defRPr sz="8800"/>
            </a:lvl4pPr>
            <a:lvl5pPr marL="8046720" indent="0">
              <a:buNone/>
              <a:defRPr sz="8800"/>
            </a:lvl5pPr>
            <a:lvl6pPr marL="10058400" indent="0">
              <a:buNone/>
              <a:defRPr sz="8800"/>
            </a:lvl6pPr>
            <a:lvl7pPr marL="12070080" indent="0">
              <a:buNone/>
              <a:defRPr sz="8800"/>
            </a:lvl7pPr>
            <a:lvl8pPr marL="14081760" indent="0">
              <a:buNone/>
              <a:defRPr sz="8800"/>
            </a:lvl8pPr>
            <a:lvl9pPr marL="16093440" indent="0">
              <a:buNone/>
              <a:defRPr sz="8800"/>
            </a:lvl9pPr>
          </a:lstStyle>
          <a:p>
            <a:r>
              <a:rPr lang="en-US" dirty="0" smtClean="0"/>
              <a:t>Click icon to add picture</a:t>
            </a:r>
            <a:endParaRPr lang="en-US" dirty="0"/>
          </a:p>
        </p:txBody>
      </p:sp>
      <p:sp>
        <p:nvSpPr>
          <p:cNvPr id="4" name="Text Placeholder 3"/>
          <p:cNvSpPr>
            <a:spLocks noGrp="1"/>
          </p:cNvSpPr>
          <p:nvPr>
            <p:ph type="body" sz="half" idx="2"/>
          </p:nvPr>
        </p:nvSpPr>
        <p:spPr>
          <a:xfrm>
            <a:off x="7886067" y="24331932"/>
            <a:ext cx="24140160" cy="3648708"/>
          </a:xfrm>
          <a:prstGeom prst="rect">
            <a:avLst/>
          </a:prstGeom>
        </p:spPr>
        <p:txBody>
          <a:bodyPr/>
          <a:lstStyle>
            <a:lvl1pPr marL="0" indent="0">
              <a:buNone/>
              <a:defRPr sz="6160"/>
            </a:lvl1pPr>
            <a:lvl2pPr marL="2011680" indent="0">
              <a:buNone/>
              <a:defRPr sz="5280"/>
            </a:lvl2pPr>
            <a:lvl3pPr marL="4023360" indent="0">
              <a:buNone/>
              <a:defRPr sz="4400"/>
            </a:lvl3pPr>
            <a:lvl4pPr marL="6035040" indent="0">
              <a:buNone/>
              <a:defRPr sz="3960"/>
            </a:lvl4pPr>
            <a:lvl5pPr marL="8046720" indent="0">
              <a:buNone/>
              <a:defRPr sz="3960"/>
            </a:lvl5pPr>
            <a:lvl6pPr marL="10058400" indent="0">
              <a:buNone/>
              <a:defRPr sz="3960"/>
            </a:lvl6pPr>
            <a:lvl7pPr marL="12070080" indent="0">
              <a:buNone/>
              <a:defRPr sz="3960"/>
            </a:lvl7pPr>
            <a:lvl8pPr marL="14081760" indent="0">
              <a:buNone/>
              <a:defRPr sz="3960"/>
            </a:lvl8pPr>
            <a:lvl9pPr marL="16093440" indent="0">
              <a:buNone/>
              <a:defRPr sz="3960"/>
            </a:lvl9pPr>
          </a:lstStyle>
          <a:p>
            <a:pPr lvl="0"/>
            <a:r>
              <a:rPr lang="en-US" dirty="0" smtClean="0"/>
              <a:t>Click to edit Master text styles</a:t>
            </a:r>
          </a:p>
        </p:txBody>
      </p:sp>
      <p:sp>
        <p:nvSpPr>
          <p:cNvPr id="8" name="Title Placeholder 27"/>
          <p:cNvSpPr>
            <a:spLocks noGrp="1"/>
          </p:cNvSpPr>
          <p:nvPr>
            <p:ph type="title"/>
          </p:nvPr>
        </p:nvSpPr>
        <p:spPr>
          <a:xfrm>
            <a:off x="1131570" y="345442"/>
            <a:ext cx="36210240" cy="2119746"/>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2" name="Footer Placeholder 1"/>
          <p:cNvSpPr>
            <a:spLocks noGrp="1"/>
          </p:cNvSpPr>
          <p:nvPr>
            <p:ph type="ftr" sz="quarter" idx="10"/>
          </p:nvPr>
        </p:nvSpPr>
        <p:spPr>
          <a:xfrm>
            <a:off x="13715972" y="29260348"/>
            <a:ext cx="12750800" cy="1410551"/>
          </a:xfrm>
          <a:prstGeom prst="rect">
            <a:avLst/>
          </a:prstGeom>
        </p:spPr>
        <p:txBody>
          <a:bodyPr/>
          <a:lstStyle/>
          <a:p>
            <a:endParaRPr lang="en-US" dirty="0"/>
          </a:p>
        </p:txBody>
      </p:sp>
    </p:spTree>
    <p:extLst>
      <p:ext uri="{BB962C8B-B14F-4D97-AF65-F5344CB8AC3E}">
        <p14:creationId xmlns:p14="http://schemas.microsoft.com/office/powerpoint/2010/main" val="231397829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Caption Slide Layout">
    <p:spTree>
      <p:nvGrpSpPr>
        <p:cNvPr id="1" name=""/>
        <p:cNvGrpSpPr/>
        <p:nvPr/>
      </p:nvGrpSpPr>
      <p:grpSpPr>
        <a:xfrm>
          <a:off x="0" y="0"/>
          <a:ext cx="0" cy="0"/>
          <a:chOff x="0" y="0"/>
          <a:chExt cx="0" cy="0"/>
        </a:xfrm>
      </p:grpSpPr>
      <p:sp>
        <p:nvSpPr>
          <p:cNvPr id="4" name="Picture Placeholder 4"/>
          <p:cNvSpPr>
            <a:spLocks noGrp="1"/>
          </p:cNvSpPr>
          <p:nvPr>
            <p:ph type="pic" sz="quarter" idx="11"/>
          </p:nvPr>
        </p:nvSpPr>
        <p:spPr>
          <a:xfrm>
            <a:off x="20956848" y="5070647"/>
            <a:ext cx="17783251" cy="20228966"/>
          </a:xfrm>
        </p:spPr>
        <p:txBody>
          <a:bodyPr/>
          <a:lstStyle>
            <a:lvl1pPr marL="0" indent="0">
              <a:buFontTx/>
              <a:buNone/>
              <a:defRPr/>
            </a:lvl1pPr>
          </a:lstStyle>
          <a:p>
            <a:r>
              <a:rPr lang="en-US" dirty="0" smtClean="0"/>
              <a:t>Click icon to add picture</a:t>
            </a:r>
            <a:endParaRPr lang="en-US" dirty="0"/>
          </a:p>
        </p:txBody>
      </p:sp>
      <p:sp>
        <p:nvSpPr>
          <p:cNvPr id="5" name="Text Placeholder 6"/>
          <p:cNvSpPr>
            <a:spLocks noGrp="1"/>
          </p:cNvSpPr>
          <p:nvPr>
            <p:ph type="body" sz="quarter" idx="12" hasCustomPrompt="1"/>
          </p:nvPr>
        </p:nvSpPr>
        <p:spPr>
          <a:xfrm>
            <a:off x="1620518" y="5076345"/>
            <a:ext cx="18496284" cy="20228966"/>
          </a:xfrm>
        </p:spPr>
        <p:txBody>
          <a:bodyPr anchor="b">
            <a:normAutofit/>
          </a:bodyPr>
          <a:lstStyle>
            <a:lvl1pPr marL="0" indent="0" algn="r">
              <a:buFontTx/>
              <a:buNone/>
              <a:defRPr sz="15840">
                <a:solidFill>
                  <a:srgbClr val="007558"/>
                </a:solidFill>
              </a:defRPr>
            </a:lvl1pPr>
            <a:lvl2pPr marL="1955800" indent="0" algn="r">
              <a:buFontTx/>
              <a:buNone/>
              <a:defRPr sz="11000">
                <a:solidFill>
                  <a:schemeClr val="accent3"/>
                </a:solidFill>
              </a:defRPr>
            </a:lvl2pPr>
            <a:lvl3pPr marL="3911600" indent="0" algn="r">
              <a:buFontTx/>
              <a:buNone/>
              <a:defRPr sz="11000">
                <a:solidFill>
                  <a:schemeClr val="accent3"/>
                </a:solidFill>
              </a:defRPr>
            </a:lvl3pPr>
            <a:lvl4pPr marL="5867400" indent="0" algn="r">
              <a:buFontTx/>
              <a:buNone/>
              <a:defRPr sz="11000">
                <a:solidFill>
                  <a:schemeClr val="accent3"/>
                </a:solidFill>
              </a:defRPr>
            </a:lvl4pPr>
            <a:lvl5pPr marL="7823200" indent="0">
              <a:buFontTx/>
              <a:buNone/>
              <a:defRPr/>
            </a:lvl5pPr>
          </a:lstStyle>
          <a:p>
            <a:pPr lvl="0"/>
            <a:r>
              <a:rPr lang="en-US" dirty="0" smtClean="0"/>
              <a:t>Click to edit photo caption text</a:t>
            </a:r>
          </a:p>
        </p:txBody>
      </p:sp>
      <p:sp>
        <p:nvSpPr>
          <p:cNvPr id="6" name="Title Placeholder 27"/>
          <p:cNvSpPr>
            <a:spLocks noGrp="1"/>
          </p:cNvSpPr>
          <p:nvPr>
            <p:ph type="title"/>
          </p:nvPr>
        </p:nvSpPr>
        <p:spPr>
          <a:xfrm>
            <a:off x="1131570" y="345442"/>
            <a:ext cx="36210240" cy="2119746"/>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2" name="Footer Placeholder 1"/>
          <p:cNvSpPr>
            <a:spLocks noGrp="1"/>
          </p:cNvSpPr>
          <p:nvPr>
            <p:ph type="ftr" sz="quarter" idx="13"/>
          </p:nvPr>
        </p:nvSpPr>
        <p:spPr>
          <a:xfrm>
            <a:off x="13715972" y="29260348"/>
            <a:ext cx="12750800" cy="1410551"/>
          </a:xfrm>
          <a:prstGeom prst="rect">
            <a:avLst/>
          </a:prstGeom>
        </p:spPr>
        <p:txBody>
          <a:bodyPr/>
          <a:lstStyle/>
          <a:p>
            <a:endParaRPr lang="en-US" dirty="0"/>
          </a:p>
        </p:txBody>
      </p:sp>
    </p:spTree>
    <p:extLst>
      <p:ext uri="{BB962C8B-B14F-4D97-AF65-F5344CB8AC3E}">
        <p14:creationId xmlns:p14="http://schemas.microsoft.com/office/powerpoint/2010/main" val="6870969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Title Placeholder 27"/>
          <p:cNvSpPr>
            <a:spLocks noGrp="1"/>
          </p:cNvSpPr>
          <p:nvPr>
            <p:ph type="title"/>
          </p:nvPr>
        </p:nvSpPr>
        <p:spPr>
          <a:xfrm>
            <a:off x="1131570" y="345442"/>
            <a:ext cx="36210240" cy="2119746"/>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107364182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estion Slide">
    <p:spTree>
      <p:nvGrpSpPr>
        <p:cNvPr id="1" name=""/>
        <p:cNvGrpSpPr/>
        <p:nvPr/>
      </p:nvGrpSpPr>
      <p:grpSpPr>
        <a:xfrm>
          <a:off x="0" y="0"/>
          <a:ext cx="0" cy="0"/>
          <a:chOff x="0" y="0"/>
          <a:chExt cx="0" cy="0"/>
        </a:xfrm>
      </p:grpSpPr>
      <p:sp>
        <p:nvSpPr>
          <p:cNvPr id="4" name="TextBox 3"/>
          <p:cNvSpPr txBox="1"/>
          <p:nvPr/>
        </p:nvSpPr>
        <p:spPr>
          <a:xfrm>
            <a:off x="14001752" y="1244801"/>
            <a:ext cx="12192000" cy="26431851"/>
          </a:xfrm>
          <a:prstGeom prst="rect">
            <a:avLst/>
          </a:prstGeom>
          <a:noFill/>
        </p:spPr>
        <p:txBody>
          <a:bodyPr wrap="square" rtlCol="0">
            <a:spAutoFit/>
          </a:bodyPr>
          <a:lstStyle/>
          <a:p>
            <a:r>
              <a:rPr lang="en-US" sz="171160" dirty="0" smtClean="0">
                <a:solidFill>
                  <a:srgbClr val="0A5A6F"/>
                </a:solidFill>
                <a:latin typeface="Times New Roman" pitchFamily="18" charset="0"/>
                <a:cs typeface="Times New Roman" pitchFamily="18" charset="0"/>
              </a:rPr>
              <a:t>?</a:t>
            </a:r>
            <a:endParaRPr lang="en-US" sz="171160" dirty="0">
              <a:solidFill>
                <a:srgbClr val="0A5A6F"/>
              </a:solidFill>
              <a:latin typeface="Times New Roman" pitchFamily="18" charset="0"/>
              <a:cs typeface="Times New Roman" pitchFamily="18" charset="0"/>
            </a:endParaRPr>
          </a:p>
        </p:txBody>
      </p:sp>
      <p:sp>
        <p:nvSpPr>
          <p:cNvPr id="6" name="Title Placeholder 27"/>
          <p:cNvSpPr>
            <a:spLocks noGrp="1"/>
          </p:cNvSpPr>
          <p:nvPr>
            <p:ph type="title"/>
          </p:nvPr>
        </p:nvSpPr>
        <p:spPr>
          <a:xfrm>
            <a:off x="1131570" y="345442"/>
            <a:ext cx="36210240" cy="2119746"/>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2" name="Footer Placeholder 1"/>
          <p:cNvSpPr>
            <a:spLocks noGrp="1"/>
          </p:cNvSpPr>
          <p:nvPr>
            <p:ph type="ftr" sz="quarter" idx="10"/>
          </p:nvPr>
        </p:nvSpPr>
        <p:spPr>
          <a:xfrm>
            <a:off x="13715972" y="29260348"/>
            <a:ext cx="12750800" cy="1410551"/>
          </a:xfrm>
          <a:prstGeom prst="rect">
            <a:avLst/>
          </a:prstGeom>
        </p:spPr>
        <p:txBody>
          <a:bodyPr/>
          <a:lstStyle/>
          <a:p>
            <a:endParaRPr lang="en-US" dirty="0"/>
          </a:p>
        </p:txBody>
      </p:sp>
    </p:spTree>
    <p:extLst>
      <p:ext uri="{BB962C8B-B14F-4D97-AF65-F5344CB8AC3E}">
        <p14:creationId xmlns:p14="http://schemas.microsoft.com/office/powerpoint/2010/main" val="32360993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Vencore Core Values Slide">
    <p:spTree>
      <p:nvGrpSpPr>
        <p:cNvPr id="1" name=""/>
        <p:cNvGrpSpPr/>
        <p:nvPr/>
      </p:nvGrpSpPr>
      <p:grpSpPr>
        <a:xfrm>
          <a:off x="0" y="0"/>
          <a:ext cx="0" cy="0"/>
          <a:chOff x="0" y="0"/>
          <a:chExt cx="0" cy="0"/>
        </a:xfrm>
      </p:grpSpPr>
      <p:sp>
        <p:nvSpPr>
          <p:cNvPr id="17" name="Rectangle 6"/>
          <p:cNvSpPr>
            <a:spLocks/>
          </p:cNvSpPr>
          <p:nvPr userDrawn="1"/>
        </p:nvSpPr>
        <p:spPr>
          <a:xfrm>
            <a:off x="-103497" y="-52337"/>
            <a:ext cx="20065998" cy="31194284"/>
          </a:xfrm>
          <a:custGeom>
            <a:avLst/>
            <a:gdLst>
              <a:gd name="connsiteX0" fmla="*/ 2505364 w 5218545"/>
              <a:gd name="connsiteY0" fmla="*/ 11545 h 6869546"/>
              <a:gd name="connsiteX1" fmla="*/ 5218545 w 5218545"/>
              <a:gd name="connsiteY1" fmla="*/ 11545 h 6869546"/>
              <a:gd name="connsiteX2" fmla="*/ 2505364 w 5218545"/>
              <a:gd name="connsiteY2" fmla="*/ 6869545 h 6869546"/>
              <a:gd name="connsiteX3" fmla="*/ 2505364 w 5218545"/>
              <a:gd name="connsiteY3" fmla="*/ 6869546 h 6869546"/>
              <a:gd name="connsiteX4" fmla="*/ 0 w 5218545"/>
              <a:gd name="connsiteY4" fmla="*/ 6869546 h 6869546"/>
              <a:gd name="connsiteX5" fmla="*/ 658091 w 5218545"/>
              <a:gd name="connsiteY5" fmla="*/ 0 h 6869546"/>
              <a:gd name="connsiteX6" fmla="*/ 2505364 w 5218545"/>
              <a:gd name="connsiteY6" fmla="*/ 11546 h 6869546"/>
              <a:gd name="connsiteX7" fmla="*/ 2505364 w 5218545"/>
              <a:gd name="connsiteY7" fmla="*/ 11545 h 6869546"/>
              <a:gd name="connsiteX0" fmla="*/ 1847273 w 4560454"/>
              <a:gd name="connsiteY0" fmla="*/ 11545 h 6881092"/>
              <a:gd name="connsiteX1" fmla="*/ 4560454 w 4560454"/>
              <a:gd name="connsiteY1" fmla="*/ 11545 h 6881092"/>
              <a:gd name="connsiteX2" fmla="*/ 1847273 w 4560454"/>
              <a:gd name="connsiteY2" fmla="*/ 6869545 h 6881092"/>
              <a:gd name="connsiteX3" fmla="*/ 1847273 w 4560454"/>
              <a:gd name="connsiteY3" fmla="*/ 6869546 h 6881092"/>
              <a:gd name="connsiteX4" fmla="*/ 0 w 4560454"/>
              <a:gd name="connsiteY4" fmla="*/ 6881092 h 6881092"/>
              <a:gd name="connsiteX5" fmla="*/ 0 w 4560454"/>
              <a:gd name="connsiteY5" fmla="*/ 0 h 6881092"/>
              <a:gd name="connsiteX6" fmla="*/ 1847273 w 4560454"/>
              <a:gd name="connsiteY6" fmla="*/ 11546 h 6881092"/>
              <a:gd name="connsiteX7" fmla="*/ 1847273 w 4560454"/>
              <a:gd name="connsiteY7" fmla="*/ 11545 h 6881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60454" h="6881092">
                <a:moveTo>
                  <a:pt x="1847273" y="11545"/>
                </a:moveTo>
                <a:lnTo>
                  <a:pt x="4560454" y="11545"/>
                </a:lnTo>
                <a:lnTo>
                  <a:pt x="1847273" y="6869545"/>
                </a:lnTo>
                <a:lnTo>
                  <a:pt x="1847273" y="6869546"/>
                </a:lnTo>
                <a:lnTo>
                  <a:pt x="0" y="6881092"/>
                </a:lnTo>
                <a:lnTo>
                  <a:pt x="0" y="0"/>
                </a:lnTo>
                <a:lnTo>
                  <a:pt x="1847273" y="11546"/>
                </a:lnTo>
                <a:lnTo>
                  <a:pt x="1847273" y="11545"/>
                </a:lnTo>
                <a:close/>
              </a:path>
            </a:pathLst>
          </a:custGeom>
          <a:solidFill>
            <a:srgbClr val="007558"/>
          </a:solidFill>
          <a:ln>
            <a:noFill/>
          </a:ln>
          <a:effectLst/>
          <a:scene3d>
            <a:camera prst="orthographicFront"/>
            <a:lightRig rig="glow" dir="tl">
              <a:rot lat="0" lon="0" rev="1800000"/>
            </a:lightRig>
          </a:scene3d>
          <a:sp3d contourW="10160" prstMaterial="dkEdge">
            <a:bevelT w="0"/>
            <a:contourClr>
              <a:schemeClr val="accent1">
                <a:shade val="30000"/>
                <a:satMod val="15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1184" dirty="0">
              <a:ln>
                <a:noFill/>
              </a:ln>
              <a:noFill/>
            </a:endParaRPr>
          </a:p>
        </p:txBody>
      </p:sp>
      <p:sp>
        <p:nvSpPr>
          <p:cNvPr id="14" name="TextBox 13"/>
          <p:cNvSpPr txBox="1"/>
          <p:nvPr userDrawn="1"/>
        </p:nvSpPr>
        <p:spPr bwMode="black">
          <a:xfrm>
            <a:off x="1107436" y="29453522"/>
            <a:ext cx="8046720" cy="769441"/>
          </a:xfrm>
          <a:prstGeom prst="rect">
            <a:avLst/>
          </a:prstGeom>
          <a:noFill/>
        </p:spPr>
        <p:txBody>
          <a:bodyPr wrap="square" rtlCol="0">
            <a:spAutoFit/>
          </a:bodyPr>
          <a:lstStyle/>
          <a:p>
            <a:pPr marL="0" marR="0" lvl="0" indent="0" algn="l" defTabSz="402336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Slide </a:t>
            </a:r>
            <a:fld id="{C8396D57-E355-413E-B3F4-24E9B1A0F094}" type="slidenum">
              <a:rPr kumimoji="0" lang="en-US" sz="4400" b="0" i="0" u="none" strike="noStrike" kern="1200" cap="none" spc="0" normalizeH="0" baseline="0" noProof="0" smtClean="0">
                <a:ln>
                  <a:noFill/>
                </a:ln>
                <a:solidFill>
                  <a:schemeClr val="bg1"/>
                </a:solidFill>
                <a:effectLst/>
                <a:uLnTx/>
                <a:uFillTx/>
                <a:latin typeface="Arial" pitchFamily="34" charset="0"/>
                <a:ea typeface="+mn-ea"/>
                <a:cs typeface="Arial" pitchFamily="34" charset="0"/>
              </a:rPr>
              <a:pPr marL="0" marR="0" lvl="0" indent="0" algn="l" defTabSz="4023360" rtl="0" eaLnBrk="1" fontAlgn="auto" latinLnBrk="0" hangingPunct="1">
                <a:lnSpc>
                  <a:spcPct val="100000"/>
                </a:lnSpc>
                <a:spcBef>
                  <a:spcPts val="0"/>
                </a:spcBef>
                <a:spcAft>
                  <a:spcPts val="0"/>
                </a:spcAft>
                <a:buClrTx/>
                <a:buSzTx/>
                <a:buFontTx/>
                <a:buNone/>
                <a:tabLst/>
                <a:defRPr/>
              </a:pPr>
              <a:t>‹#›</a:t>
            </a:fld>
            <a:r>
              <a:rPr kumimoji="0" lang="en-US" sz="44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 </a:t>
            </a:r>
            <a:fld id="{9C94FE5A-90DE-466E-9A6C-5E433A8390B8}" type="datetimeFigureOut">
              <a:rPr kumimoji="0" lang="en-US" sz="4400" b="0" i="0" u="none" strike="noStrike" kern="1200" cap="none" spc="0" normalizeH="0" baseline="0" noProof="0" smtClean="0">
                <a:ln>
                  <a:noFill/>
                </a:ln>
                <a:solidFill>
                  <a:schemeClr val="bg1"/>
                </a:solidFill>
                <a:effectLst/>
                <a:uLnTx/>
                <a:uFillTx/>
                <a:latin typeface="Arial" pitchFamily="34" charset="0"/>
                <a:ea typeface="+mn-ea"/>
                <a:cs typeface="Arial" pitchFamily="34" charset="0"/>
              </a:rPr>
              <a:pPr marL="0" marR="0" lvl="0" indent="0" algn="l" defTabSz="4023360" rtl="0" eaLnBrk="1" fontAlgn="auto" latinLnBrk="0" hangingPunct="1">
                <a:lnSpc>
                  <a:spcPct val="100000"/>
                </a:lnSpc>
                <a:spcBef>
                  <a:spcPts val="0"/>
                </a:spcBef>
                <a:spcAft>
                  <a:spcPts val="0"/>
                </a:spcAft>
                <a:buClrTx/>
                <a:buSzTx/>
                <a:buFontTx/>
                <a:buNone/>
                <a:tabLst/>
                <a:defRPr/>
              </a:pPr>
              <a:t>6/8/2017</a:t>
            </a:fld>
            <a:endParaRPr kumimoji="0" lang="en-US" sz="44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4" name="Rectangle 8"/>
          <p:cNvSpPr>
            <a:spLocks noChangeArrowheads="1"/>
          </p:cNvSpPr>
          <p:nvPr userDrawn="1"/>
        </p:nvSpPr>
        <p:spPr bwMode="auto">
          <a:xfrm>
            <a:off x="14575823" y="29020770"/>
            <a:ext cx="12005470" cy="1311128"/>
          </a:xfrm>
          <a:prstGeom prst="rect">
            <a:avLst/>
          </a:prstGeom>
          <a:noFill/>
          <a:ln w="9525">
            <a:noFill/>
            <a:miter lim="800000"/>
            <a:headEnd/>
            <a:tailEnd/>
          </a:ln>
          <a:effectLst/>
        </p:spPr>
        <p:txBody>
          <a:bodyPr wrap="square">
            <a:spAutoFit/>
          </a:bodyPr>
          <a:lstStyle/>
          <a:p>
            <a:pPr marL="0" lvl="0" indent="0" algn="l" defTabSz="4368162" rtl="0" eaLnBrk="1" latinLnBrk="0" hangingPunct="1">
              <a:lnSpc>
                <a:spcPct val="100000"/>
              </a:lnSpc>
              <a:spcBef>
                <a:spcPts val="0"/>
              </a:spcBef>
              <a:buClr>
                <a:schemeClr val="accent2"/>
              </a:buClr>
              <a:buSzPct val="80000"/>
              <a:buFont typeface="Arial" pitchFamily="34" charset="0"/>
              <a:buNone/>
            </a:pPr>
            <a:r>
              <a:rPr lang="en-US" sz="3960" b="0" kern="1200" baseline="0" dirty="0" smtClean="0">
                <a:solidFill>
                  <a:schemeClr val="tx1"/>
                </a:solidFill>
                <a:latin typeface="+mn-lt"/>
                <a:ea typeface="+mn-ea"/>
                <a:cs typeface="+mn-cs"/>
              </a:rPr>
              <a:t>VENCORE LABS PROPRIETARY – INTERNAL USE ONLY </a:t>
            </a:r>
            <a:br>
              <a:rPr lang="en-US" sz="3960" b="0" kern="1200" baseline="0" dirty="0" smtClean="0">
                <a:solidFill>
                  <a:schemeClr val="tx1"/>
                </a:solidFill>
                <a:latin typeface="+mn-lt"/>
                <a:ea typeface="+mn-ea"/>
                <a:cs typeface="+mn-cs"/>
              </a:rPr>
            </a:br>
            <a:r>
              <a:rPr lang="en-US" sz="3960" b="0" kern="1200" baseline="0" dirty="0" smtClean="0">
                <a:solidFill>
                  <a:schemeClr val="tx1"/>
                </a:solidFill>
                <a:latin typeface="+mn-lt"/>
                <a:ea typeface="+mn-ea"/>
                <a:cs typeface="+mn-cs"/>
              </a:rPr>
              <a:t>See proprietary restrictions on title page.</a:t>
            </a:r>
            <a:endParaRPr lang="en-US" sz="3960" b="0" kern="1200" baseline="0" dirty="0">
              <a:solidFill>
                <a:schemeClr val="tx1"/>
              </a:solidFill>
              <a:latin typeface="+mn-lt"/>
              <a:ea typeface="+mn-ea"/>
              <a:cs typeface="+mn-cs"/>
            </a:endParaRPr>
          </a:p>
        </p:txBody>
      </p:sp>
    </p:spTree>
    <p:extLst>
      <p:ext uri="{BB962C8B-B14F-4D97-AF65-F5344CB8AC3E}">
        <p14:creationId xmlns:p14="http://schemas.microsoft.com/office/powerpoint/2010/main" val="222624605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Core Values Alternat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48261" y="9461037"/>
            <a:ext cx="19623371" cy="20218018"/>
          </a:xfrm>
          <a:prstGeom prst="rect">
            <a:avLst/>
          </a:prstGeom>
        </p:spPr>
      </p:pic>
      <p:sp>
        <p:nvSpPr>
          <p:cNvPr id="10" name="Rectangle 6"/>
          <p:cNvSpPr>
            <a:spLocks/>
          </p:cNvSpPr>
          <p:nvPr userDrawn="1"/>
        </p:nvSpPr>
        <p:spPr>
          <a:xfrm>
            <a:off x="-103497" y="-52337"/>
            <a:ext cx="20065998" cy="31194284"/>
          </a:xfrm>
          <a:custGeom>
            <a:avLst/>
            <a:gdLst>
              <a:gd name="connsiteX0" fmla="*/ 2505364 w 5218545"/>
              <a:gd name="connsiteY0" fmla="*/ 11545 h 6869546"/>
              <a:gd name="connsiteX1" fmla="*/ 5218545 w 5218545"/>
              <a:gd name="connsiteY1" fmla="*/ 11545 h 6869546"/>
              <a:gd name="connsiteX2" fmla="*/ 2505364 w 5218545"/>
              <a:gd name="connsiteY2" fmla="*/ 6869545 h 6869546"/>
              <a:gd name="connsiteX3" fmla="*/ 2505364 w 5218545"/>
              <a:gd name="connsiteY3" fmla="*/ 6869546 h 6869546"/>
              <a:gd name="connsiteX4" fmla="*/ 0 w 5218545"/>
              <a:gd name="connsiteY4" fmla="*/ 6869546 h 6869546"/>
              <a:gd name="connsiteX5" fmla="*/ 658091 w 5218545"/>
              <a:gd name="connsiteY5" fmla="*/ 0 h 6869546"/>
              <a:gd name="connsiteX6" fmla="*/ 2505364 w 5218545"/>
              <a:gd name="connsiteY6" fmla="*/ 11546 h 6869546"/>
              <a:gd name="connsiteX7" fmla="*/ 2505364 w 5218545"/>
              <a:gd name="connsiteY7" fmla="*/ 11545 h 6869546"/>
              <a:gd name="connsiteX0" fmla="*/ 1847273 w 4560454"/>
              <a:gd name="connsiteY0" fmla="*/ 11545 h 6881092"/>
              <a:gd name="connsiteX1" fmla="*/ 4560454 w 4560454"/>
              <a:gd name="connsiteY1" fmla="*/ 11545 h 6881092"/>
              <a:gd name="connsiteX2" fmla="*/ 1847273 w 4560454"/>
              <a:gd name="connsiteY2" fmla="*/ 6869545 h 6881092"/>
              <a:gd name="connsiteX3" fmla="*/ 1847273 w 4560454"/>
              <a:gd name="connsiteY3" fmla="*/ 6869546 h 6881092"/>
              <a:gd name="connsiteX4" fmla="*/ 0 w 4560454"/>
              <a:gd name="connsiteY4" fmla="*/ 6881092 h 6881092"/>
              <a:gd name="connsiteX5" fmla="*/ 0 w 4560454"/>
              <a:gd name="connsiteY5" fmla="*/ 0 h 6881092"/>
              <a:gd name="connsiteX6" fmla="*/ 1847273 w 4560454"/>
              <a:gd name="connsiteY6" fmla="*/ 11546 h 6881092"/>
              <a:gd name="connsiteX7" fmla="*/ 1847273 w 4560454"/>
              <a:gd name="connsiteY7" fmla="*/ 11545 h 6881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60454" h="6881092">
                <a:moveTo>
                  <a:pt x="1847273" y="11545"/>
                </a:moveTo>
                <a:lnTo>
                  <a:pt x="4560454" y="11545"/>
                </a:lnTo>
                <a:lnTo>
                  <a:pt x="1847273" y="6869545"/>
                </a:lnTo>
                <a:lnTo>
                  <a:pt x="1847273" y="6869546"/>
                </a:lnTo>
                <a:lnTo>
                  <a:pt x="0" y="6881092"/>
                </a:lnTo>
                <a:lnTo>
                  <a:pt x="0" y="0"/>
                </a:lnTo>
                <a:lnTo>
                  <a:pt x="1847273" y="11546"/>
                </a:lnTo>
                <a:lnTo>
                  <a:pt x="1847273" y="11545"/>
                </a:lnTo>
                <a:close/>
              </a:path>
            </a:pathLst>
          </a:custGeom>
          <a:solidFill>
            <a:srgbClr val="007558"/>
          </a:solidFill>
          <a:ln>
            <a:noFill/>
          </a:ln>
          <a:effectLst/>
          <a:scene3d>
            <a:camera prst="orthographicFront"/>
            <a:lightRig rig="glow" dir="tl">
              <a:rot lat="0" lon="0" rev="1800000"/>
            </a:lightRig>
          </a:scene3d>
          <a:sp3d contourW="10160" prstMaterial="dkEdge">
            <a:bevelT w="0"/>
            <a:contourClr>
              <a:schemeClr val="accent1">
                <a:shade val="30000"/>
                <a:satMod val="15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1184" dirty="0">
              <a:ln>
                <a:noFill/>
              </a:ln>
              <a:noFill/>
            </a:endParaRPr>
          </a:p>
        </p:txBody>
      </p:sp>
      <p:sp>
        <p:nvSpPr>
          <p:cNvPr id="13" name="TextBox 12"/>
          <p:cNvSpPr txBox="1"/>
          <p:nvPr userDrawn="1"/>
        </p:nvSpPr>
        <p:spPr>
          <a:xfrm>
            <a:off x="1132226" y="758237373"/>
            <a:ext cx="11923393" cy="253602758"/>
          </a:xfrm>
          <a:prstGeom prst="rect">
            <a:avLst/>
          </a:prstGeom>
          <a:noFill/>
        </p:spPr>
        <p:txBody>
          <a:bodyPr wrap="square" rtlCol="0">
            <a:spAutoFit/>
          </a:bodyPr>
          <a:lstStyle/>
          <a:p>
            <a:pPr algn="l">
              <a:lnSpc>
                <a:spcPct val="250000"/>
              </a:lnSpc>
            </a:pPr>
            <a:r>
              <a:rPr lang="en-US" sz="41184" spc="1320" dirty="0" smtClean="0">
                <a:solidFill>
                  <a:schemeClr val="bg1"/>
                </a:solidFill>
              </a:rPr>
              <a:t>RESPECT  ACCOUNTABILITY  DEDICATION  IMPROVEMENT  INTEGRITY</a:t>
            </a:r>
            <a:endParaRPr lang="en-US" sz="41184" spc="1320" dirty="0">
              <a:solidFill>
                <a:schemeClr val="bg1"/>
              </a:solidFill>
            </a:endParaRPr>
          </a:p>
        </p:txBody>
      </p:sp>
      <p:sp>
        <p:nvSpPr>
          <p:cNvPr id="14" name="TextBox 13"/>
          <p:cNvSpPr txBox="1"/>
          <p:nvPr userDrawn="1"/>
        </p:nvSpPr>
        <p:spPr bwMode="black">
          <a:xfrm>
            <a:off x="1107436" y="29453522"/>
            <a:ext cx="8046720" cy="769441"/>
          </a:xfrm>
          <a:prstGeom prst="rect">
            <a:avLst/>
          </a:prstGeom>
          <a:noFill/>
        </p:spPr>
        <p:txBody>
          <a:bodyPr wrap="square" rtlCol="0">
            <a:spAutoFit/>
          </a:bodyPr>
          <a:lstStyle/>
          <a:p>
            <a:pPr marL="0" marR="0" lvl="0" indent="0" algn="l" defTabSz="402336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Slide </a:t>
            </a:r>
            <a:fld id="{C8396D57-E355-413E-B3F4-24E9B1A0F094}" type="slidenum">
              <a:rPr kumimoji="0" lang="en-US" sz="4400" b="0" i="0" u="none" strike="noStrike" kern="1200" cap="none" spc="0" normalizeH="0" baseline="0" noProof="0" smtClean="0">
                <a:ln>
                  <a:noFill/>
                </a:ln>
                <a:solidFill>
                  <a:schemeClr val="bg1"/>
                </a:solidFill>
                <a:effectLst/>
                <a:uLnTx/>
                <a:uFillTx/>
                <a:latin typeface="Arial" pitchFamily="34" charset="0"/>
                <a:ea typeface="+mn-ea"/>
                <a:cs typeface="Arial" pitchFamily="34" charset="0"/>
              </a:rPr>
              <a:pPr marL="0" marR="0" lvl="0" indent="0" algn="l" defTabSz="4023360" rtl="0" eaLnBrk="1" fontAlgn="auto" latinLnBrk="0" hangingPunct="1">
                <a:lnSpc>
                  <a:spcPct val="100000"/>
                </a:lnSpc>
                <a:spcBef>
                  <a:spcPts val="0"/>
                </a:spcBef>
                <a:spcAft>
                  <a:spcPts val="0"/>
                </a:spcAft>
                <a:buClrTx/>
                <a:buSzTx/>
                <a:buFontTx/>
                <a:buNone/>
                <a:tabLst/>
                <a:defRPr/>
              </a:pPr>
              <a:t>‹#›</a:t>
            </a:fld>
            <a:r>
              <a:rPr kumimoji="0" lang="en-US" sz="44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 </a:t>
            </a:r>
            <a:fld id="{9C94FE5A-90DE-466E-9A6C-5E433A8390B8}" type="datetimeFigureOut">
              <a:rPr kumimoji="0" lang="en-US" sz="4400" b="0" i="0" u="none" strike="noStrike" kern="1200" cap="none" spc="0" normalizeH="0" baseline="0" noProof="0" smtClean="0">
                <a:ln>
                  <a:noFill/>
                </a:ln>
                <a:solidFill>
                  <a:schemeClr val="bg1"/>
                </a:solidFill>
                <a:effectLst/>
                <a:uLnTx/>
                <a:uFillTx/>
                <a:latin typeface="Arial" pitchFamily="34" charset="0"/>
                <a:ea typeface="+mn-ea"/>
                <a:cs typeface="Arial" pitchFamily="34" charset="0"/>
              </a:rPr>
              <a:pPr marL="0" marR="0" lvl="0" indent="0" algn="l" defTabSz="4023360" rtl="0" eaLnBrk="1" fontAlgn="auto" latinLnBrk="0" hangingPunct="1">
                <a:lnSpc>
                  <a:spcPct val="100000"/>
                </a:lnSpc>
                <a:spcBef>
                  <a:spcPts val="0"/>
                </a:spcBef>
                <a:spcAft>
                  <a:spcPts val="0"/>
                </a:spcAft>
                <a:buClrTx/>
                <a:buSzTx/>
                <a:buFontTx/>
                <a:buNone/>
                <a:tabLst/>
                <a:defRPr/>
              </a:pPr>
              <a:t>6/8/2017</a:t>
            </a:fld>
            <a:endParaRPr kumimoji="0" lang="en-US" sz="44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7" name="Rectangle 8"/>
          <p:cNvSpPr>
            <a:spLocks noChangeArrowheads="1"/>
          </p:cNvSpPr>
          <p:nvPr userDrawn="1"/>
        </p:nvSpPr>
        <p:spPr bwMode="auto">
          <a:xfrm>
            <a:off x="14575823" y="29020770"/>
            <a:ext cx="12005470" cy="1311128"/>
          </a:xfrm>
          <a:prstGeom prst="rect">
            <a:avLst/>
          </a:prstGeom>
          <a:noFill/>
          <a:ln w="9525">
            <a:noFill/>
            <a:miter lim="800000"/>
            <a:headEnd/>
            <a:tailEnd/>
          </a:ln>
          <a:effectLst/>
        </p:spPr>
        <p:txBody>
          <a:bodyPr wrap="square">
            <a:spAutoFit/>
          </a:bodyPr>
          <a:lstStyle/>
          <a:p>
            <a:pPr marL="0" lvl="0" indent="0" algn="l" defTabSz="4368162" rtl="0" eaLnBrk="1" latinLnBrk="0" hangingPunct="1">
              <a:lnSpc>
                <a:spcPct val="100000"/>
              </a:lnSpc>
              <a:spcBef>
                <a:spcPts val="0"/>
              </a:spcBef>
              <a:buClr>
                <a:schemeClr val="accent2"/>
              </a:buClr>
              <a:buSzPct val="80000"/>
              <a:buFont typeface="Arial" pitchFamily="34" charset="0"/>
              <a:buNone/>
            </a:pPr>
            <a:r>
              <a:rPr lang="en-US" sz="3960" b="0" kern="1200" baseline="0" dirty="0" smtClean="0">
                <a:solidFill>
                  <a:schemeClr val="tx1"/>
                </a:solidFill>
                <a:latin typeface="+mn-lt"/>
                <a:ea typeface="+mn-ea"/>
                <a:cs typeface="+mn-cs"/>
              </a:rPr>
              <a:t>VENCORE LABS PROPRIETARY – INTERNAL USE ONLY </a:t>
            </a:r>
            <a:br>
              <a:rPr lang="en-US" sz="3960" b="0" kern="1200" baseline="0" dirty="0" smtClean="0">
                <a:solidFill>
                  <a:schemeClr val="tx1"/>
                </a:solidFill>
                <a:latin typeface="+mn-lt"/>
                <a:ea typeface="+mn-ea"/>
                <a:cs typeface="+mn-cs"/>
              </a:rPr>
            </a:br>
            <a:r>
              <a:rPr lang="en-US" sz="3960" b="0" kern="1200" baseline="0" dirty="0" smtClean="0">
                <a:solidFill>
                  <a:schemeClr val="tx1"/>
                </a:solidFill>
                <a:latin typeface="+mn-lt"/>
                <a:ea typeface="+mn-ea"/>
                <a:cs typeface="+mn-cs"/>
              </a:rPr>
              <a:t>See proprietary restrictions on title page.</a:t>
            </a:r>
            <a:endParaRPr lang="en-US" sz="3960" b="0" kern="1200" baseline="0" dirty="0">
              <a:solidFill>
                <a:schemeClr val="tx1"/>
              </a:solidFill>
              <a:latin typeface="+mn-lt"/>
              <a:ea typeface="+mn-ea"/>
              <a:cs typeface="+mn-cs"/>
            </a:endParaRPr>
          </a:p>
        </p:txBody>
      </p:sp>
    </p:spTree>
    <p:extLst>
      <p:ext uri="{BB962C8B-B14F-4D97-AF65-F5344CB8AC3E}">
        <p14:creationId xmlns:p14="http://schemas.microsoft.com/office/powerpoint/2010/main" val="290325432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Picture Placeholder 2"/>
          <p:cNvSpPr>
            <a:spLocks noGrp="1"/>
          </p:cNvSpPr>
          <p:nvPr>
            <p:ph type="pic" sz="quarter" idx="20" hasCustomPrompt="1"/>
          </p:nvPr>
        </p:nvSpPr>
        <p:spPr>
          <a:xfrm>
            <a:off x="2" y="-52331"/>
            <a:ext cx="23012400" cy="31246621"/>
          </a:xfrm>
          <a:custGeom>
            <a:avLst/>
            <a:gdLst>
              <a:gd name="connsiteX0" fmla="*/ 0 w 4699000"/>
              <a:gd name="connsiteY0" fmla="*/ 0 h 5530272"/>
              <a:gd name="connsiteX1" fmla="*/ 4699000 w 4699000"/>
              <a:gd name="connsiteY1" fmla="*/ 0 h 5530272"/>
              <a:gd name="connsiteX2" fmla="*/ 4699000 w 4699000"/>
              <a:gd name="connsiteY2" fmla="*/ 5530272 h 5530272"/>
              <a:gd name="connsiteX3" fmla="*/ 0 w 4699000"/>
              <a:gd name="connsiteY3" fmla="*/ 5530272 h 5530272"/>
              <a:gd name="connsiteX4" fmla="*/ 0 w 4699000"/>
              <a:gd name="connsiteY4" fmla="*/ 0 h 5530272"/>
              <a:gd name="connsiteX0" fmla="*/ 0 w 5230091"/>
              <a:gd name="connsiteY0" fmla="*/ 11546 h 5541818"/>
              <a:gd name="connsiteX1" fmla="*/ 5230091 w 5230091"/>
              <a:gd name="connsiteY1" fmla="*/ 0 h 5541818"/>
              <a:gd name="connsiteX2" fmla="*/ 4699000 w 5230091"/>
              <a:gd name="connsiteY2" fmla="*/ 5541818 h 5541818"/>
              <a:gd name="connsiteX3" fmla="*/ 0 w 5230091"/>
              <a:gd name="connsiteY3" fmla="*/ 5541818 h 5541818"/>
              <a:gd name="connsiteX4" fmla="*/ 0 w 5230091"/>
              <a:gd name="connsiteY4" fmla="*/ 11546 h 5541818"/>
              <a:gd name="connsiteX0" fmla="*/ 0 w 5230091"/>
              <a:gd name="connsiteY0" fmla="*/ 11546 h 6915727"/>
              <a:gd name="connsiteX1" fmla="*/ 5230091 w 5230091"/>
              <a:gd name="connsiteY1" fmla="*/ 0 h 6915727"/>
              <a:gd name="connsiteX2" fmla="*/ 4699000 w 5230091"/>
              <a:gd name="connsiteY2" fmla="*/ 5541818 h 6915727"/>
              <a:gd name="connsiteX3" fmla="*/ 0 w 5230091"/>
              <a:gd name="connsiteY3" fmla="*/ 6915727 h 6915727"/>
              <a:gd name="connsiteX4" fmla="*/ 0 w 5230091"/>
              <a:gd name="connsiteY4" fmla="*/ 11546 h 6915727"/>
              <a:gd name="connsiteX0" fmla="*/ 0 w 5230091"/>
              <a:gd name="connsiteY0" fmla="*/ 11546 h 6915727"/>
              <a:gd name="connsiteX1" fmla="*/ 5230091 w 5230091"/>
              <a:gd name="connsiteY1" fmla="*/ 0 h 6915727"/>
              <a:gd name="connsiteX2" fmla="*/ 2516909 w 5230091"/>
              <a:gd name="connsiteY2" fmla="*/ 6881090 h 6915727"/>
              <a:gd name="connsiteX3" fmla="*/ 0 w 5230091"/>
              <a:gd name="connsiteY3" fmla="*/ 6915727 h 6915727"/>
              <a:gd name="connsiteX4" fmla="*/ 0 w 5230091"/>
              <a:gd name="connsiteY4" fmla="*/ 11546 h 6915727"/>
              <a:gd name="connsiteX0" fmla="*/ 0 w 5230091"/>
              <a:gd name="connsiteY0" fmla="*/ 11546 h 6904182"/>
              <a:gd name="connsiteX1" fmla="*/ 5230091 w 5230091"/>
              <a:gd name="connsiteY1" fmla="*/ 0 h 6904182"/>
              <a:gd name="connsiteX2" fmla="*/ 2516909 w 5230091"/>
              <a:gd name="connsiteY2" fmla="*/ 6881090 h 6904182"/>
              <a:gd name="connsiteX3" fmla="*/ 0 w 5230091"/>
              <a:gd name="connsiteY3" fmla="*/ 6904182 h 6904182"/>
              <a:gd name="connsiteX4" fmla="*/ 0 w 5230091"/>
              <a:gd name="connsiteY4" fmla="*/ 11546 h 6904182"/>
              <a:gd name="connsiteX0" fmla="*/ 0 w 5230091"/>
              <a:gd name="connsiteY0" fmla="*/ 11546 h 6904182"/>
              <a:gd name="connsiteX1" fmla="*/ 5230091 w 5230091"/>
              <a:gd name="connsiteY1" fmla="*/ 0 h 6904182"/>
              <a:gd name="connsiteX2" fmla="*/ 2516909 w 5230091"/>
              <a:gd name="connsiteY2" fmla="*/ 6881090 h 6904182"/>
              <a:gd name="connsiteX3" fmla="*/ 0 w 5230091"/>
              <a:gd name="connsiteY3" fmla="*/ 6904182 h 6904182"/>
              <a:gd name="connsiteX4" fmla="*/ 0 w 5230091"/>
              <a:gd name="connsiteY4" fmla="*/ 11546 h 6904182"/>
              <a:gd name="connsiteX0" fmla="*/ 0 w 5230091"/>
              <a:gd name="connsiteY0" fmla="*/ 11546 h 6881090"/>
              <a:gd name="connsiteX1" fmla="*/ 5230091 w 5230091"/>
              <a:gd name="connsiteY1" fmla="*/ 0 h 6881090"/>
              <a:gd name="connsiteX2" fmla="*/ 2516909 w 5230091"/>
              <a:gd name="connsiteY2" fmla="*/ 6881090 h 6881090"/>
              <a:gd name="connsiteX3" fmla="*/ 635000 w 5230091"/>
              <a:gd name="connsiteY3" fmla="*/ 6292273 h 6881090"/>
              <a:gd name="connsiteX4" fmla="*/ 0 w 5230091"/>
              <a:gd name="connsiteY4" fmla="*/ 11546 h 6881090"/>
              <a:gd name="connsiteX0" fmla="*/ 0 w 5230091"/>
              <a:gd name="connsiteY0" fmla="*/ 11546 h 6892637"/>
              <a:gd name="connsiteX1" fmla="*/ 5230091 w 5230091"/>
              <a:gd name="connsiteY1" fmla="*/ 0 h 6892637"/>
              <a:gd name="connsiteX2" fmla="*/ 2516909 w 5230091"/>
              <a:gd name="connsiteY2" fmla="*/ 6881090 h 6892637"/>
              <a:gd name="connsiteX3" fmla="*/ 11545 w 5230091"/>
              <a:gd name="connsiteY3" fmla="*/ 6892637 h 6892637"/>
              <a:gd name="connsiteX4" fmla="*/ 0 w 5230091"/>
              <a:gd name="connsiteY4" fmla="*/ 11546 h 6892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0091" h="6892637">
                <a:moveTo>
                  <a:pt x="0" y="11546"/>
                </a:moveTo>
                <a:lnTo>
                  <a:pt x="5230091" y="0"/>
                </a:lnTo>
                <a:lnTo>
                  <a:pt x="2516909" y="6881090"/>
                </a:lnTo>
                <a:lnTo>
                  <a:pt x="11545" y="6892637"/>
                </a:lnTo>
                <a:cubicBezTo>
                  <a:pt x="7697" y="4598940"/>
                  <a:pt x="3848" y="2305243"/>
                  <a:pt x="0" y="11546"/>
                </a:cubicBezTo>
                <a:close/>
              </a:path>
            </a:pathLst>
          </a:custGeom>
          <a:solidFill>
            <a:schemeClr val="bg2">
              <a:lumMod val="75000"/>
            </a:schemeClr>
          </a:solidFill>
        </p:spPr>
        <p:txBody>
          <a:bodyPr/>
          <a:lstStyle>
            <a:lvl1pPr>
              <a:defRPr/>
            </a:lvl1pPr>
          </a:lstStyle>
          <a:p>
            <a:r>
              <a:rPr lang="en-US" dirty="0" smtClean="0"/>
              <a:t>Insert picture</a:t>
            </a:r>
            <a:endParaRPr lang="en-US" dirty="0"/>
          </a:p>
        </p:txBody>
      </p:sp>
      <p:sp>
        <p:nvSpPr>
          <p:cNvPr id="12" name="Title 1"/>
          <p:cNvSpPr>
            <a:spLocks noGrp="1"/>
          </p:cNvSpPr>
          <p:nvPr>
            <p:ph type="ctrTitle"/>
          </p:nvPr>
        </p:nvSpPr>
        <p:spPr>
          <a:xfrm>
            <a:off x="20269207" y="12456891"/>
            <a:ext cx="18315933" cy="6751670"/>
          </a:xfrm>
          <a:prstGeom prst="rect">
            <a:avLst/>
          </a:prstGeom>
        </p:spPr>
        <p:txBody>
          <a:bodyPr anchor="t">
            <a:normAutofit/>
          </a:bodyPr>
          <a:lstStyle>
            <a:lvl1pPr algn="l">
              <a:lnSpc>
                <a:spcPct val="90000"/>
              </a:lnSpc>
              <a:defRPr sz="14080">
                <a:solidFill>
                  <a:srgbClr val="000000"/>
                </a:solidFill>
                <a:latin typeface="Calibri" panose="020F0502020204030204" pitchFamily="34" charset="0"/>
              </a:defRPr>
            </a:lvl1pPr>
          </a:lstStyle>
          <a:p>
            <a:r>
              <a:rPr lang="en-US" dirty="0" smtClean="0"/>
              <a:t>Click to edit Master title style</a:t>
            </a:r>
            <a:endParaRPr lang="en-US" dirty="0"/>
          </a:p>
        </p:txBody>
      </p:sp>
      <p:sp>
        <p:nvSpPr>
          <p:cNvPr id="13" name="Subtitle 2"/>
          <p:cNvSpPr>
            <a:spLocks noGrp="1"/>
          </p:cNvSpPr>
          <p:nvPr>
            <p:ph type="subTitle" idx="1"/>
          </p:nvPr>
        </p:nvSpPr>
        <p:spPr>
          <a:xfrm>
            <a:off x="20269203" y="19470254"/>
            <a:ext cx="18315942" cy="3506742"/>
          </a:xfrm>
          <a:prstGeom prst="rect">
            <a:avLst/>
          </a:prstGeom>
        </p:spPr>
        <p:txBody>
          <a:bodyPr anchor="t">
            <a:normAutofit/>
          </a:bodyPr>
          <a:lstStyle>
            <a:lvl1pPr marL="0" indent="0" algn="l">
              <a:spcBef>
                <a:spcPts val="0"/>
              </a:spcBef>
              <a:buNone/>
              <a:defRPr sz="7920" i="1">
                <a:solidFill>
                  <a:srgbClr val="000000"/>
                </a:solidFill>
                <a:latin typeface="Calibri" panose="020F0502020204030204" pitchFamily="34" charset="0"/>
              </a:defRPr>
            </a:lvl1pPr>
            <a:lvl2pPr marL="2011680" indent="0" algn="ctr">
              <a:buNone/>
              <a:defRPr>
                <a:solidFill>
                  <a:schemeClr val="tx1">
                    <a:tint val="75000"/>
                  </a:schemeClr>
                </a:solidFill>
              </a:defRPr>
            </a:lvl2pPr>
            <a:lvl3pPr marL="4023360" indent="0" algn="ctr">
              <a:buNone/>
              <a:defRPr>
                <a:solidFill>
                  <a:schemeClr val="tx1">
                    <a:tint val="75000"/>
                  </a:schemeClr>
                </a:solidFill>
              </a:defRPr>
            </a:lvl3pPr>
            <a:lvl4pPr marL="6035040" indent="0" algn="ctr">
              <a:buNone/>
              <a:defRPr>
                <a:solidFill>
                  <a:schemeClr val="tx1">
                    <a:tint val="75000"/>
                  </a:schemeClr>
                </a:solidFill>
              </a:defRPr>
            </a:lvl4pPr>
            <a:lvl5pPr marL="8046720" indent="0" algn="ctr">
              <a:buNone/>
              <a:defRPr>
                <a:solidFill>
                  <a:schemeClr val="tx1">
                    <a:tint val="75000"/>
                  </a:schemeClr>
                </a:solidFill>
              </a:defRPr>
            </a:lvl5pPr>
            <a:lvl6pPr marL="10058400" indent="0" algn="ctr">
              <a:buNone/>
              <a:defRPr>
                <a:solidFill>
                  <a:schemeClr val="tx1">
                    <a:tint val="75000"/>
                  </a:schemeClr>
                </a:solidFill>
              </a:defRPr>
            </a:lvl6pPr>
            <a:lvl7pPr marL="12070080" indent="0" algn="ctr">
              <a:buNone/>
              <a:defRPr>
                <a:solidFill>
                  <a:schemeClr val="tx1">
                    <a:tint val="75000"/>
                  </a:schemeClr>
                </a:solidFill>
              </a:defRPr>
            </a:lvl7pPr>
            <a:lvl8pPr marL="14081760" indent="0" algn="ctr">
              <a:buNone/>
              <a:defRPr>
                <a:solidFill>
                  <a:schemeClr val="tx1">
                    <a:tint val="75000"/>
                  </a:schemeClr>
                </a:solidFill>
              </a:defRPr>
            </a:lvl8pPr>
            <a:lvl9pPr marL="16093440" indent="0" algn="ctr">
              <a:buNone/>
              <a:defRPr>
                <a:solidFill>
                  <a:schemeClr val="tx1">
                    <a:tint val="75000"/>
                  </a:schemeClr>
                </a:solidFill>
              </a:defRPr>
            </a:lvl9pPr>
          </a:lstStyle>
          <a:p>
            <a:r>
              <a:rPr lang="en-US" dirty="0" smtClean="0"/>
              <a:t>Click to edit Master subtitle style</a:t>
            </a:r>
            <a:endParaRPr lang="en-US" dirty="0"/>
          </a:p>
        </p:txBody>
      </p:sp>
      <p:sp>
        <p:nvSpPr>
          <p:cNvPr id="21" name="Text Placeholder 12"/>
          <p:cNvSpPr>
            <a:spLocks noGrp="1"/>
          </p:cNvSpPr>
          <p:nvPr>
            <p:ph type="body" sz="quarter" idx="16" hasCustomPrompt="1"/>
          </p:nvPr>
        </p:nvSpPr>
        <p:spPr>
          <a:xfrm>
            <a:off x="1084600" y="2001526"/>
            <a:ext cx="13088601" cy="1609895"/>
          </a:xfrm>
        </p:spPr>
        <p:txBody>
          <a:bodyPr>
            <a:normAutofit/>
          </a:bodyPr>
          <a:lstStyle>
            <a:lvl1pPr marL="0" indent="0" algn="l">
              <a:buNone/>
              <a:defRPr sz="5720" baseline="0">
                <a:solidFill>
                  <a:schemeClr val="bg1"/>
                </a:solidFill>
                <a:latin typeface="Calibri" panose="020F0502020204030204" pitchFamily="34" charset="0"/>
              </a:defRPr>
            </a:lvl1pPr>
          </a:lstStyle>
          <a:p>
            <a:pPr lvl="0"/>
            <a:r>
              <a:rPr lang="en-US" dirty="0" smtClean="0"/>
              <a:t>Presenter</a:t>
            </a:r>
          </a:p>
        </p:txBody>
      </p:sp>
      <p:sp>
        <p:nvSpPr>
          <p:cNvPr id="22" name="Text Placeholder 20"/>
          <p:cNvSpPr>
            <a:spLocks noGrp="1"/>
          </p:cNvSpPr>
          <p:nvPr>
            <p:ph type="body" sz="quarter" idx="18" hasCustomPrompt="1"/>
          </p:nvPr>
        </p:nvSpPr>
        <p:spPr>
          <a:xfrm>
            <a:off x="1084600" y="6346644"/>
            <a:ext cx="13240999" cy="3569547"/>
          </a:xfrm>
        </p:spPr>
        <p:txBody>
          <a:bodyPr>
            <a:normAutofit/>
          </a:bodyPr>
          <a:lstStyle>
            <a:lvl1pPr marL="0" indent="0">
              <a:buNone/>
              <a:defRPr sz="5720">
                <a:solidFill>
                  <a:srgbClr val="FFFFFF"/>
                </a:solidFill>
                <a:latin typeface="Calibri" panose="020F0502020204030204" pitchFamily="34" charset="0"/>
              </a:defRPr>
            </a:lvl1pPr>
          </a:lstStyle>
          <a:p>
            <a:pPr lvl="0"/>
            <a:r>
              <a:rPr lang="en-US" dirty="0" smtClean="0"/>
              <a:t>Other</a:t>
            </a:r>
            <a:endParaRPr lang="en-US" dirty="0"/>
          </a:p>
        </p:txBody>
      </p:sp>
      <p:sp>
        <p:nvSpPr>
          <p:cNvPr id="23" name="Text Placeholder 22"/>
          <p:cNvSpPr>
            <a:spLocks noGrp="1"/>
          </p:cNvSpPr>
          <p:nvPr>
            <p:ph type="body" sz="quarter" idx="19" hasCustomPrompt="1"/>
          </p:nvPr>
        </p:nvSpPr>
        <p:spPr>
          <a:xfrm>
            <a:off x="1084598" y="4305327"/>
            <a:ext cx="8415004" cy="1452022"/>
          </a:xfrm>
        </p:spPr>
        <p:txBody>
          <a:bodyPr>
            <a:normAutofit/>
          </a:bodyPr>
          <a:lstStyle>
            <a:lvl1pPr marL="0" indent="0">
              <a:buNone/>
              <a:defRPr sz="5720">
                <a:solidFill>
                  <a:srgbClr val="FFFFFF"/>
                </a:solidFill>
                <a:latin typeface="Calibri" panose="020F0502020204030204" pitchFamily="34" charset="0"/>
              </a:defRPr>
            </a:lvl1pPr>
          </a:lstStyle>
          <a:p>
            <a:pPr lvl="0"/>
            <a:r>
              <a:rPr lang="en-US" sz="5720" dirty="0" smtClean="0"/>
              <a:t>Date</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20003" y="24447507"/>
            <a:ext cx="14020798" cy="2835632"/>
          </a:xfrm>
          <a:prstGeom prst="rect">
            <a:avLst/>
          </a:prstGeom>
        </p:spPr>
      </p:pic>
    </p:spTree>
    <p:extLst>
      <p:ext uri="{BB962C8B-B14F-4D97-AF65-F5344CB8AC3E}">
        <p14:creationId xmlns:p14="http://schemas.microsoft.com/office/powerpoint/2010/main" val="174813623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Alternate Title Slide">
    <p:spTree>
      <p:nvGrpSpPr>
        <p:cNvPr id="1" name=""/>
        <p:cNvGrpSpPr/>
        <p:nvPr/>
      </p:nvGrpSpPr>
      <p:grpSpPr>
        <a:xfrm>
          <a:off x="0" y="0"/>
          <a:ext cx="0" cy="0"/>
          <a:chOff x="0" y="0"/>
          <a:chExt cx="0" cy="0"/>
        </a:xfrm>
      </p:grpSpPr>
      <p:sp>
        <p:nvSpPr>
          <p:cNvPr id="34" name="Rectangle 6"/>
          <p:cNvSpPr>
            <a:spLocks/>
          </p:cNvSpPr>
          <p:nvPr userDrawn="1"/>
        </p:nvSpPr>
        <p:spPr>
          <a:xfrm>
            <a:off x="2" y="2"/>
            <a:ext cx="22961598" cy="31089605"/>
          </a:xfrm>
          <a:custGeom>
            <a:avLst/>
            <a:gdLst/>
            <a:ahLst/>
            <a:cxnLst/>
            <a:rect l="l" t="t" r="r" b="b"/>
            <a:pathLst>
              <a:path w="5218545" h="6858001">
                <a:moveTo>
                  <a:pt x="2505364" y="0"/>
                </a:moveTo>
                <a:lnTo>
                  <a:pt x="5218545" y="0"/>
                </a:lnTo>
                <a:lnTo>
                  <a:pt x="2505364" y="6858000"/>
                </a:lnTo>
                <a:lnTo>
                  <a:pt x="2505364" y="6858001"/>
                </a:lnTo>
                <a:lnTo>
                  <a:pt x="0" y="6858001"/>
                </a:lnTo>
                <a:lnTo>
                  <a:pt x="0" y="1"/>
                </a:lnTo>
                <a:lnTo>
                  <a:pt x="2505364" y="1"/>
                </a:lnTo>
                <a:close/>
              </a:path>
            </a:pathLst>
          </a:custGeom>
          <a:solidFill>
            <a:srgbClr val="007558"/>
          </a:solidFill>
          <a:ln>
            <a:noFill/>
          </a:ln>
          <a:effectLst/>
          <a:scene3d>
            <a:camera prst="orthographicFront"/>
            <a:lightRig rig="glow" dir="tl">
              <a:rot lat="0" lon="0" rev="1800000"/>
            </a:lightRig>
          </a:scene3d>
          <a:sp3d contourW="10160" prstMaterial="dkEdge">
            <a:bevelT w="0"/>
            <a:contourClr>
              <a:schemeClr val="accent1">
                <a:shade val="30000"/>
                <a:satMod val="15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1184" dirty="0">
              <a:ln>
                <a:noFill/>
              </a:ln>
              <a:noFill/>
            </a:endParaRPr>
          </a:p>
        </p:txBody>
      </p:sp>
      <p:sp>
        <p:nvSpPr>
          <p:cNvPr id="11" name="Title 1"/>
          <p:cNvSpPr>
            <a:spLocks noGrp="1"/>
          </p:cNvSpPr>
          <p:nvPr>
            <p:ph type="ctrTitle"/>
          </p:nvPr>
        </p:nvSpPr>
        <p:spPr>
          <a:xfrm>
            <a:off x="20269207" y="12456891"/>
            <a:ext cx="18315933" cy="6751670"/>
          </a:xfrm>
          <a:prstGeom prst="rect">
            <a:avLst/>
          </a:prstGeom>
        </p:spPr>
        <p:txBody>
          <a:bodyPr anchor="t">
            <a:normAutofit/>
          </a:bodyPr>
          <a:lstStyle>
            <a:lvl1pPr algn="l">
              <a:lnSpc>
                <a:spcPct val="90000"/>
              </a:lnSpc>
              <a:defRPr sz="14080">
                <a:solidFill>
                  <a:srgbClr val="000000"/>
                </a:solidFill>
                <a:latin typeface="Calibri" panose="020F0502020204030204" pitchFamily="34" charset="0"/>
              </a:defRPr>
            </a:lvl1pPr>
          </a:lstStyle>
          <a:p>
            <a:r>
              <a:rPr lang="en-US" dirty="0" smtClean="0"/>
              <a:t>Click to edit Master title style</a:t>
            </a:r>
            <a:endParaRPr lang="en-US" dirty="0"/>
          </a:p>
        </p:txBody>
      </p:sp>
      <p:sp>
        <p:nvSpPr>
          <p:cNvPr id="12" name="Subtitle 2"/>
          <p:cNvSpPr>
            <a:spLocks noGrp="1"/>
          </p:cNvSpPr>
          <p:nvPr>
            <p:ph type="subTitle" idx="1"/>
          </p:nvPr>
        </p:nvSpPr>
        <p:spPr>
          <a:xfrm>
            <a:off x="20269203" y="19470254"/>
            <a:ext cx="18315942" cy="3506742"/>
          </a:xfrm>
          <a:prstGeom prst="rect">
            <a:avLst/>
          </a:prstGeom>
        </p:spPr>
        <p:txBody>
          <a:bodyPr anchor="t">
            <a:normAutofit/>
          </a:bodyPr>
          <a:lstStyle>
            <a:lvl1pPr marL="0" indent="0" algn="l">
              <a:spcBef>
                <a:spcPts val="0"/>
              </a:spcBef>
              <a:buNone/>
              <a:defRPr sz="7920" i="1">
                <a:solidFill>
                  <a:srgbClr val="000000"/>
                </a:solidFill>
                <a:latin typeface="Calibri" panose="020F0502020204030204" pitchFamily="34" charset="0"/>
              </a:defRPr>
            </a:lvl1pPr>
            <a:lvl2pPr marL="2011680" indent="0" algn="ctr">
              <a:buNone/>
              <a:defRPr>
                <a:solidFill>
                  <a:schemeClr val="tx1">
                    <a:tint val="75000"/>
                  </a:schemeClr>
                </a:solidFill>
              </a:defRPr>
            </a:lvl2pPr>
            <a:lvl3pPr marL="4023360" indent="0" algn="ctr">
              <a:buNone/>
              <a:defRPr>
                <a:solidFill>
                  <a:schemeClr val="tx1">
                    <a:tint val="75000"/>
                  </a:schemeClr>
                </a:solidFill>
              </a:defRPr>
            </a:lvl3pPr>
            <a:lvl4pPr marL="6035040" indent="0" algn="ctr">
              <a:buNone/>
              <a:defRPr>
                <a:solidFill>
                  <a:schemeClr val="tx1">
                    <a:tint val="75000"/>
                  </a:schemeClr>
                </a:solidFill>
              </a:defRPr>
            </a:lvl4pPr>
            <a:lvl5pPr marL="8046720" indent="0" algn="ctr">
              <a:buNone/>
              <a:defRPr>
                <a:solidFill>
                  <a:schemeClr val="tx1">
                    <a:tint val="75000"/>
                  </a:schemeClr>
                </a:solidFill>
              </a:defRPr>
            </a:lvl5pPr>
            <a:lvl6pPr marL="10058400" indent="0" algn="ctr">
              <a:buNone/>
              <a:defRPr>
                <a:solidFill>
                  <a:schemeClr val="tx1">
                    <a:tint val="75000"/>
                  </a:schemeClr>
                </a:solidFill>
              </a:defRPr>
            </a:lvl6pPr>
            <a:lvl7pPr marL="12070080" indent="0" algn="ctr">
              <a:buNone/>
              <a:defRPr>
                <a:solidFill>
                  <a:schemeClr val="tx1">
                    <a:tint val="75000"/>
                  </a:schemeClr>
                </a:solidFill>
              </a:defRPr>
            </a:lvl7pPr>
            <a:lvl8pPr marL="14081760" indent="0" algn="ctr">
              <a:buNone/>
              <a:defRPr>
                <a:solidFill>
                  <a:schemeClr val="tx1">
                    <a:tint val="75000"/>
                  </a:schemeClr>
                </a:solidFill>
              </a:defRPr>
            </a:lvl8pPr>
            <a:lvl9pPr marL="16093440" indent="0" algn="ctr">
              <a:buNone/>
              <a:defRPr>
                <a:solidFill>
                  <a:schemeClr val="tx1">
                    <a:tint val="75000"/>
                  </a:schemeClr>
                </a:solidFill>
              </a:defRPr>
            </a:lvl9pPr>
          </a:lstStyle>
          <a:p>
            <a:r>
              <a:rPr lang="en-US" dirty="0" smtClean="0"/>
              <a:t>Click to edit Master subtitle style</a:t>
            </a:r>
            <a:endParaRPr lang="en-US" dirty="0"/>
          </a:p>
        </p:txBody>
      </p:sp>
      <p:sp>
        <p:nvSpPr>
          <p:cNvPr id="10" name="Text Placeholder 12"/>
          <p:cNvSpPr>
            <a:spLocks noGrp="1"/>
          </p:cNvSpPr>
          <p:nvPr>
            <p:ph type="body" sz="quarter" idx="16" hasCustomPrompt="1"/>
          </p:nvPr>
        </p:nvSpPr>
        <p:spPr>
          <a:xfrm>
            <a:off x="1084600" y="2001526"/>
            <a:ext cx="13088601" cy="1609895"/>
          </a:xfrm>
        </p:spPr>
        <p:txBody>
          <a:bodyPr>
            <a:normAutofit/>
          </a:bodyPr>
          <a:lstStyle>
            <a:lvl1pPr marL="0" indent="0" algn="l">
              <a:buNone/>
              <a:defRPr sz="5720" baseline="0">
                <a:solidFill>
                  <a:schemeClr val="bg1"/>
                </a:solidFill>
                <a:latin typeface="Calibri" panose="020F0502020204030204" pitchFamily="34" charset="0"/>
              </a:defRPr>
            </a:lvl1pPr>
          </a:lstStyle>
          <a:p>
            <a:pPr lvl="0"/>
            <a:r>
              <a:rPr lang="en-US" dirty="0" smtClean="0"/>
              <a:t>Presenter</a:t>
            </a:r>
          </a:p>
        </p:txBody>
      </p:sp>
      <p:sp>
        <p:nvSpPr>
          <p:cNvPr id="15" name="Text Placeholder 20"/>
          <p:cNvSpPr>
            <a:spLocks noGrp="1"/>
          </p:cNvSpPr>
          <p:nvPr>
            <p:ph type="body" sz="quarter" idx="18" hasCustomPrompt="1"/>
          </p:nvPr>
        </p:nvSpPr>
        <p:spPr>
          <a:xfrm>
            <a:off x="1084600" y="6346644"/>
            <a:ext cx="13240999" cy="3569547"/>
          </a:xfrm>
        </p:spPr>
        <p:txBody>
          <a:bodyPr>
            <a:normAutofit/>
          </a:bodyPr>
          <a:lstStyle>
            <a:lvl1pPr marL="0" indent="0">
              <a:buNone/>
              <a:defRPr sz="5720">
                <a:solidFill>
                  <a:srgbClr val="FFFFFF"/>
                </a:solidFill>
                <a:latin typeface="Calibri" panose="020F0502020204030204" pitchFamily="34" charset="0"/>
              </a:defRPr>
            </a:lvl1pPr>
          </a:lstStyle>
          <a:p>
            <a:pPr lvl="0"/>
            <a:r>
              <a:rPr lang="en-US" dirty="0" smtClean="0"/>
              <a:t>Other</a:t>
            </a:r>
            <a:endParaRPr lang="en-US" dirty="0"/>
          </a:p>
        </p:txBody>
      </p:sp>
      <p:sp>
        <p:nvSpPr>
          <p:cNvPr id="16" name="Text Placeholder 22"/>
          <p:cNvSpPr>
            <a:spLocks noGrp="1"/>
          </p:cNvSpPr>
          <p:nvPr>
            <p:ph type="body" sz="quarter" idx="19" hasCustomPrompt="1"/>
          </p:nvPr>
        </p:nvSpPr>
        <p:spPr>
          <a:xfrm>
            <a:off x="1084598" y="4305327"/>
            <a:ext cx="8415004" cy="1452022"/>
          </a:xfrm>
        </p:spPr>
        <p:txBody>
          <a:bodyPr>
            <a:normAutofit/>
          </a:bodyPr>
          <a:lstStyle>
            <a:lvl1pPr marL="0" indent="0">
              <a:buNone/>
              <a:defRPr sz="5720">
                <a:solidFill>
                  <a:srgbClr val="FFFFFF"/>
                </a:solidFill>
                <a:latin typeface="Calibri" panose="020F0502020204030204" pitchFamily="34" charset="0"/>
              </a:defRPr>
            </a:lvl1pPr>
          </a:lstStyle>
          <a:p>
            <a:pPr lvl="0"/>
            <a:r>
              <a:rPr lang="en-US" sz="5720" dirty="0" smtClean="0"/>
              <a:t>Date</a:t>
            </a: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20003" y="24447507"/>
            <a:ext cx="14020798" cy="2835632"/>
          </a:xfrm>
          <a:prstGeom prst="rect">
            <a:avLst/>
          </a:prstGeom>
        </p:spPr>
      </p:pic>
      <p:sp>
        <p:nvSpPr>
          <p:cNvPr id="13" name="Rectangle 8"/>
          <p:cNvSpPr>
            <a:spLocks noChangeArrowheads="1"/>
          </p:cNvSpPr>
          <p:nvPr userDrawn="1"/>
        </p:nvSpPr>
        <p:spPr bwMode="auto">
          <a:xfrm>
            <a:off x="15828712" y="28988248"/>
            <a:ext cx="18076005" cy="1717393"/>
          </a:xfrm>
          <a:prstGeom prst="rect">
            <a:avLst/>
          </a:prstGeom>
          <a:noFill/>
          <a:ln w="9525">
            <a:noFill/>
            <a:miter lim="800000"/>
            <a:headEnd/>
            <a:tailEnd/>
          </a:ln>
          <a:effectLst/>
        </p:spPr>
        <p:txBody>
          <a:bodyPr wrap="square">
            <a:spAutoFit/>
          </a:bodyPr>
          <a:lstStyle/>
          <a:p>
            <a:pPr marL="0" lvl="0" indent="0" algn="l" defTabSz="4368162" rtl="0" eaLnBrk="1" latinLnBrk="0" hangingPunct="1">
              <a:lnSpc>
                <a:spcPct val="100000"/>
              </a:lnSpc>
              <a:spcBef>
                <a:spcPts val="0"/>
              </a:spcBef>
              <a:buClr>
                <a:schemeClr val="accent2"/>
              </a:buClr>
              <a:buSzPct val="80000"/>
              <a:buFont typeface="Arial" pitchFamily="34" charset="0"/>
              <a:buNone/>
            </a:pPr>
            <a:r>
              <a:rPr lang="en-US" sz="3520" b="0" kern="1200" baseline="0" dirty="0" smtClean="0">
                <a:solidFill>
                  <a:schemeClr val="tx1"/>
                </a:solidFill>
                <a:latin typeface="+mn-lt"/>
                <a:ea typeface="+mn-ea"/>
                <a:cs typeface="+mn-cs"/>
              </a:rPr>
              <a:t>VENCORE LABS PROPRIETARY – INTERNAL USE ONLY       </a:t>
            </a:r>
            <a:br>
              <a:rPr lang="en-US" sz="3520" b="0" kern="1200" baseline="0" dirty="0" smtClean="0">
                <a:solidFill>
                  <a:schemeClr val="tx1"/>
                </a:solidFill>
                <a:latin typeface="+mn-lt"/>
                <a:ea typeface="+mn-ea"/>
                <a:cs typeface="+mn-cs"/>
              </a:rPr>
            </a:br>
            <a:r>
              <a:rPr lang="en-US" sz="3520" b="0" kern="1200" baseline="0" dirty="0" smtClean="0">
                <a:solidFill>
                  <a:schemeClr val="tx1"/>
                </a:solidFill>
                <a:latin typeface="+mn-lt"/>
                <a:ea typeface="+mn-ea"/>
                <a:cs typeface="+mn-cs"/>
              </a:rPr>
              <a:t>This document contains proprietary information that shall be distributed, routed or made available only within Vencore Labs, except with written permission of Vencore Labs.</a:t>
            </a:r>
            <a:endParaRPr lang="en-US" sz="3520" b="0" kern="1200" baseline="0" dirty="0">
              <a:solidFill>
                <a:schemeClr val="tx1"/>
              </a:solidFill>
              <a:latin typeface="+mn-lt"/>
              <a:ea typeface="+mn-ea"/>
              <a:cs typeface="+mn-cs"/>
            </a:endParaRPr>
          </a:p>
        </p:txBody>
      </p:sp>
    </p:spTree>
    <p:extLst>
      <p:ext uri="{BB962C8B-B14F-4D97-AF65-F5344CB8AC3E}">
        <p14:creationId xmlns:p14="http://schemas.microsoft.com/office/powerpoint/2010/main" val="222619283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504642" y="28671522"/>
            <a:ext cx="9465927" cy="1914431"/>
          </a:xfrm>
          <a:prstGeom prst="rect">
            <a:avLst/>
          </a:prstGeom>
        </p:spPr>
      </p:pic>
      <p:sp>
        <p:nvSpPr>
          <p:cNvPr id="22" name="Title 1"/>
          <p:cNvSpPr>
            <a:spLocks noGrp="1"/>
          </p:cNvSpPr>
          <p:nvPr>
            <p:ph type="title" hasCustomPrompt="1"/>
          </p:nvPr>
        </p:nvSpPr>
        <p:spPr>
          <a:xfrm>
            <a:off x="2514600" y="9413242"/>
            <a:ext cx="32186880" cy="6174740"/>
          </a:xfrm>
          <a:prstGeom prst="rect">
            <a:avLst/>
          </a:prstGeom>
        </p:spPr>
        <p:txBody>
          <a:bodyPr anchor="t"/>
          <a:lstStyle>
            <a:lvl1pPr algn="l">
              <a:defRPr sz="14080" b="0" cap="none">
                <a:solidFill>
                  <a:srgbClr val="000000"/>
                </a:solidFill>
                <a:latin typeface="Calibri" panose="020F0502020204030204" pitchFamily="34" charset="0"/>
              </a:defRPr>
            </a:lvl1pPr>
          </a:lstStyle>
          <a:p>
            <a:r>
              <a:rPr lang="en-US" dirty="0" smtClean="0"/>
              <a:t>Click to edit breaker page style</a:t>
            </a:r>
            <a:endParaRPr lang="en-US" dirty="0"/>
          </a:p>
        </p:txBody>
      </p:sp>
      <p:sp>
        <p:nvSpPr>
          <p:cNvPr id="23" name="Text Placeholder 2"/>
          <p:cNvSpPr>
            <a:spLocks noGrp="1"/>
          </p:cNvSpPr>
          <p:nvPr>
            <p:ph type="body" idx="1"/>
          </p:nvPr>
        </p:nvSpPr>
        <p:spPr>
          <a:xfrm>
            <a:off x="2514600" y="7103114"/>
            <a:ext cx="29169360" cy="2310128"/>
          </a:xfrm>
          <a:prstGeom prst="rect">
            <a:avLst/>
          </a:prstGeom>
        </p:spPr>
        <p:txBody>
          <a:bodyPr anchor="b"/>
          <a:lstStyle>
            <a:lvl1pPr marL="0" indent="0">
              <a:buNone/>
              <a:defRPr sz="8800" i="1">
                <a:solidFill>
                  <a:schemeClr val="tx1"/>
                </a:solidFill>
                <a:latin typeface="Calibri" panose="020F0502020204030204" pitchFamily="34" charset="0"/>
              </a:defRPr>
            </a:lvl1pPr>
            <a:lvl2pPr marL="2011680" indent="0">
              <a:buNone/>
              <a:defRPr sz="7920">
                <a:solidFill>
                  <a:schemeClr val="tx1">
                    <a:tint val="75000"/>
                  </a:schemeClr>
                </a:solidFill>
              </a:defRPr>
            </a:lvl2pPr>
            <a:lvl3pPr marL="4023360" indent="0">
              <a:buNone/>
              <a:defRPr sz="7040">
                <a:solidFill>
                  <a:schemeClr val="tx1">
                    <a:tint val="75000"/>
                  </a:schemeClr>
                </a:solidFill>
              </a:defRPr>
            </a:lvl3pPr>
            <a:lvl4pPr marL="6035040" indent="0">
              <a:buNone/>
              <a:defRPr sz="6160">
                <a:solidFill>
                  <a:schemeClr val="tx1">
                    <a:tint val="75000"/>
                  </a:schemeClr>
                </a:solidFill>
              </a:defRPr>
            </a:lvl4pPr>
            <a:lvl5pPr marL="8046720" indent="0">
              <a:buNone/>
              <a:defRPr sz="6160">
                <a:solidFill>
                  <a:schemeClr val="tx1">
                    <a:tint val="75000"/>
                  </a:schemeClr>
                </a:solidFill>
              </a:defRPr>
            </a:lvl5pPr>
            <a:lvl6pPr marL="10058400" indent="0">
              <a:buNone/>
              <a:defRPr sz="6160">
                <a:solidFill>
                  <a:schemeClr val="tx1">
                    <a:tint val="75000"/>
                  </a:schemeClr>
                </a:solidFill>
              </a:defRPr>
            </a:lvl6pPr>
            <a:lvl7pPr marL="12070080" indent="0">
              <a:buNone/>
              <a:defRPr sz="6160">
                <a:solidFill>
                  <a:schemeClr val="tx1">
                    <a:tint val="75000"/>
                  </a:schemeClr>
                </a:solidFill>
              </a:defRPr>
            </a:lvl7pPr>
            <a:lvl8pPr marL="14081760" indent="0">
              <a:buNone/>
              <a:defRPr sz="6160">
                <a:solidFill>
                  <a:schemeClr val="tx1">
                    <a:tint val="75000"/>
                  </a:schemeClr>
                </a:solidFill>
              </a:defRPr>
            </a:lvl8pPr>
            <a:lvl9pPr marL="16093440" indent="0">
              <a:buNone/>
              <a:defRPr sz="6160">
                <a:solidFill>
                  <a:schemeClr val="tx1">
                    <a:tint val="75000"/>
                  </a:schemeClr>
                </a:solidFill>
              </a:defRPr>
            </a:lvl9pPr>
          </a:lstStyle>
          <a:p>
            <a:pPr lvl="0"/>
            <a:r>
              <a:rPr lang="en-US" dirty="0" smtClean="0"/>
              <a:t>Click to edit Master text styles</a:t>
            </a:r>
          </a:p>
        </p:txBody>
      </p:sp>
      <p:sp>
        <p:nvSpPr>
          <p:cNvPr id="29" name="TextBox 28"/>
          <p:cNvSpPr txBox="1"/>
          <p:nvPr userDrawn="1"/>
        </p:nvSpPr>
        <p:spPr bwMode="black">
          <a:xfrm>
            <a:off x="670560" y="29362400"/>
            <a:ext cx="8046720" cy="769441"/>
          </a:xfrm>
          <a:prstGeom prst="rect">
            <a:avLst/>
          </a:prstGeom>
          <a:noFill/>
        </p:spPr>
        <p:txBody>
          <a:bodyPr wrap="square" rtlCol="0">
            <a:spAutoFit/>
          </a:bodyPr>
          <a:lstStyle/>
          <a:p>
            <a:pPr marL="0" marR="0" lvl="0" indent="0" algn="l" defTabSz="402336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6/12-14/2017</a:t>
            </a:r>
            <a:endParaRPr kumimoji="0" lang="en-US" sz="4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cxnSp>
        <p:nvCxnSpPr>
          <p:cNvPr id="31" name="Straight Connector 30"/>
          <p:cNvCxnSpPr/>
          <p:nvPr userDrawn="1"/>
        </p:nvCxnSpPr>
        <p:spPr>
          <a:xfrm>
            <a:off x="0" y="28419639"/>
            <a:ext cx="40233600" cy="0"/>
          </a:xfrm>
          <a:prstGeom prst="line">
            <a:avLst/>
          </a:prstGeom>
          <a:ln w="28575">
            <a:solidFill>
              <a:srgbClr val="148C6E"/>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3799840"/>
            <a:ext cx="40233600" cy="0"/>
          </a:xfrm>
          <a:prstGeom prst="line">
            <a:avLst/>
          </a:prstGeom>
          <a:ln w="28575">
            <a:solidFill>
              <a:srgbClr val="148C6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008720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7" name="Title Placeholder 27"/>
          <p:cNvSpPr>
            <a:spLocks noGrp="1"/>
          </p:cNvSpPr>
          <p:nvPr>
            <p:ph type="title"/>
          </p:nvPr>
        </p:nvSpPr>
        <p:spPr>
          <a:xfrm>
            <a:off x="1131570" y="345442"/>
            <a:ext cx="36210240" cy="2119746"/>
          </a:xfrm>
          <a:prstGeom prst="rect">
            <a:avLst/>
          </a:prstGeom>
        </p:spPr>
        <p:txBody>
          <a:bodyPr vert="horz" lIns="91440" tIns="45720" rIns="91440" bIns="45720" rtlCol="0" anchor="ctr">
            <a:noAutofit/>
          </a:bodyPr>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1840978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1"/>
          </p:nvPr>
        </p:nvSpPr>
        <p:spPr>
          <a:xfrm>
            <a:off x="1550672" y="3799847"/>
            <a:ext cx="36335970" cy="21935435"/>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Placeholder 27"/>
          <p:cNvSpPr>
            <a:spLocks noGrp="1"/>
          </p:cNvSpPr>
          <p:nvPr>
            <p:ph type="title"/>
          </p:nvPr>
        </p:nvSpPr>
        <p:spPr>
          <a:xfrm>
            <a:off x="1131570" y="345442"/>
            <a:ext cx="36210240" cy="2119746"/>
          </a:xfrm>
          <a:prstGeom prst="rect">
            <a:avLst/>
          </a:prstGeom>
        </p:spPr>
        <p:txBody>
          <a:bodyPr vert="horz" lIns="91440" tIns="45720" rIns="91440" bIns="45720" rtlCol="0" anchor="ctr">
            <a:noAutofit/>
          </a:bodyPr>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4142557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w callout box">
    <p:spTree>
      <p:nvGrpSpPr>
        <p:cNvPr id="1" name=""/>
        <p:cNvGrpSpPr/>
        <p:nvPr/>
      </p:nvGrpSpPr>
      <p:grpSpPr>
        <a:xfrm>
          <a:off x="0" y="0"/>
          <a:ext cx="0" cy="0"/>
          <a:chOff x="0" y="0"/>
          <a:chExt cx="0" cy="0"/>
        </a:xfrm>
      </p:grpSpPr>
      <p:sp>
        <p:nvSpPr>
          <p:cNvPr id="5" name="Table Placeholder 4"/>
          <p:cNvSpPr>
            <a:spLocks noGrp="1"/>
          </p:cNvSpPr>
          <p:nvPr>
            <p:ph type="tbl" sz="quarter" idx="13"/>
          </p:nvPr>
        </p:nvSpPr>
        <p:spPr>
          <a:xfrm>
            <a:off x="1550670" y="3799840"/>
            <a:ext cx="36964620" cy="21417280"/>
          </a:xfrm>
        </p:spPr>
        <p:txBody>
          <a:bodyPr/>
          <a:lstStyle>
            <a:lvl1pPr>
              <a:defRPr>
                <a:solidFill>
                  <a:srgbClr val="002F5A"/>
                </a:solidFill>
              </a:defRPr>
            </a:lvl1pPr>
          </a:lstStyle>
          <a:p>
            <a:r>
              <a:rPr lang="en-US" dirty="0" smtClean="0"/>
              <a:t>Click icon to add table</a:t>
            </a:r>
            <a:endParaRPr lang="en-US" dirty="0"/>
          </a:p>
        </p:txBody>
      </p:sp>
      <p:sp>
        <p:nvSpPr>
          <p:cNvPr id="6" name="Title Placeholder 27"/>
          <p:cNvSpPr>
            <a:spLocks noGrp="1"/>
          </p:cNvSpPr>
          <p:nvPr>
            <p:ph type="title"/>
          </p:nvPr>
        </p:nvSpPr>
        <p:spPr>
          <a:xfrm>
            <a:off x="1131570" y="345442"/>
            <a:ext cx="36210240" cy="2119746"/>
          </a:xfrm>
          <a:prstGeom prst="rect">
            <a:avLst/>
          </a:prstGeom>
        </p:spPr>
        <p:txBody>
          <a:bodyPr vert="horz" lIns="91440" tIns="45720" rIns="91440" bIns="45720" rtlCol="0" anchor="ctr">
            <a:noAutofit/>
          </a:bodyPr>
          <a:lstStyle>
            <a:lvl1pPr>
              <a:defRPr/>
            </a:lvl1pPr>
          </a:lstStyle>
          <a:p>
            <a:r>
              <a:rPr lang="en-US" dirty="0" smtClean="0"/>
              <a:t>Click to edit Master title style</a:t>
            </a:r>
            <a:endParaRPr lang="en-US" dirty="0"/>
          </a:p>
        </p:txBody>
      </p:sp>
      <p:sp>
        <p:nvSpPr>
          <p:cNvPr id="8" name="Rectangle 7"/>
          <p:cNvSpPr/>
          <p:nvPr userDrawn="1"/>
        </p:nvSpPr>
        <p:spPr>
          <a:xfrm>
            <a:off x="1594179" y="25849336"/>
            <a:ext cx="37083231" cy="2033531"/>
          </a:xfrm>
          <a:prstGeom prst="rect">
            <a:avLst/>
          </a:prstGeom>
          <a:solidFill>
            <a:srgbClr val="148C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1184" dirty="0">
              <a:solidFill>
                <a:srgbClr val="148C6E"/>
              </a:solidFill>
            </a:endParaRPr>
          </a:p>
        </p:txBody>
      </p:sp>
      <p:sp>
        <p:nvSpPr>
          <p:cNvPr id="9" name="Text Placeholder 8"/>
          <p:cNvSpPr>
            <a:spLocks noGrp="1"/>
          </p:cNvSpPr>
          <p:nvPr>
            <p:ph type="body" sz="quarter" idx="14"/>
          </p:nvPr>
        </p:nvSpPr>
        <p:spPr bwMode="white">
          <a:xfrm>
            <a:off x="1592580" y="25850429"/>
            <a:ext cx="37083367" cy="2029460"/>
          </a:xfrm>
        </p:spPr>
        <p:txBody>
          <a:bodyPr>
            <a:normAutofit/>
          </a:bodyPr>
          <a:lstStyle>
            <a:lvl1pPr marL="0" indent="0" algn="ctr">
              <a:buNone/>
              <a:defRPr sz="7920">
                <a:solidFill>
                  <a:schemeClr val="bg1"/>
                </a:solidFill>
              </a:defRPr>
            </a:lvl1pPr>
          </a:lstStyle>
          <a:p>
            <a:pPr lvl="0"/>
            <a:r>
              <a:rPr lang="en-US" dirty="0" smtClean="0"/>
              <a:t>Click to edit Master text styles</a:t>
            </a:r>
            <a:endParaRPr lang="en-US" dirty="0"/>
          </a:p>
        </p:txBody>
      </p:sp>
      <p:sp>
        <p:nvSpPr>
          <p:cNvPr id="2" name="Footer Placeholder 1"/>
          <p:cNvSpPr>
            <a:spLocks noGrp="1"/>
          </p:cNvSpPr>
          <p:nvPr>
            <p:ph type="ftr" sz="quarter" idx="15"/>
          </p:nvPr>
        </p:nvSpPr>
        <p:spPr>
          <a:xfrm>
            <a:off x="13715972" y="29260348"/>
            <a:ext cx="12750800" cy="1410551"/>
          </a:xfrm>
          <a:prstGeom prst="rect">
            <a:avLst/>
          </a:prstGeom>
        </p:spPr>
        <p:txBody>
          <a:bodyPr/>
          <a:lstStyle/>
          <a:p>
            <a:endParaRPr lang="en-US" dirty="0"/>
          </a:p>
        </p:txBody>
      </p:sp>
    </p:spTree>
    <p:extLst>
      <p:ext uri="{BB962C8B-B14F-4D97-AF65-F5344CB8AC3E}">
        <p14:creationId xmlns:p14="http://schemas.microsoft.com/office/powerpoint/2010/main" val="188605448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rtArt Graphic Slid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3715972" y="29260348"/>
            <a:ext cx="12750800" cy="1410551"/>
          </a:xfrm>
          <a:prstGeom prst="rect">
            <a:avLst/>
          </a:prstGeom>
        </p:spPr>
        <p:txBody>
          <a:bodyPr/>
          <a:lstStyle/>
          <a:p>
            <a:endParaRPr lang="en-US" dirty="0"/>
          </a:p>
        </p:txBody>
      </p:sp>
      <p:sp>
        <p:nvSpPr>
          <p:cNvPr id="4" name="SmartArt Placeholder 3"/>
          <p:cNvSpPr>
            <a:spLocks noGrp="1"/>
          </p:cNvSpPr>
          <p:nvPr>
            <p:ph type="dgm" sz="quarter" idx="13"/>
          </p:nvPr>
        </p:nvSpPr>
        <p:spPr>
          <a:xfrm>
            <a:off x="1550670" y="3799840"/>
            <a:ext cx="36964620" cy="21417280"/>
          </a:xfrm>
        </p:spPr>
        <p:txBody>
          <a:bodyPr/>
          <a:lstStyle/>
          <a:p>
            <a:r>
              <a:rPr lang="en-US" dirty="0" smtClean="0"/>
              <a:t>Click icon to add SmartArt graphic</a:t>
            </a:r>
            <a:endParaRPr lang="en-US" dirty="0"/>
          </a:p>
        </p:txBody>
      </p:sp>
      <p:sp>
        <p:nvSpPr>
          <p:cNvPr id="8" name="Title Placeholder 27"/>
          <p:cNvSpPr>
            <a:spLocks noGrp="1"/>
          </p:cNvSpPr>
          <p:nvPr>
            <p:ph type="title"/>
          </p:nvPr>
        </p:nvSpPr>
        <p:spPr>
          <a:xfrm>
            <a:off x="1131570" y="345442"/>
            <a:ext cx="36210240" cy="2119746"/>
          </a:xfrm>
          <a:prstGeom prst="rect">
            <a:avLst/>
          </a:prstGeom>
        </p:spPr>
        <p:txBody>
          <a:bodyPr vert="horz" lIns="91440" tIns="45720" rIns="91440" bIns="45720" rtlCol="0" anchor="ctr">
            <a:noAutofit/>
          </a:bodyPr>
          <a:lstStyle>
            <a:lvl1pPr>
              <a:defRPr/>
            </a:lvl1pPr>
          </a:lstStyle>
          <a:p>
            <a:r>
              <a:rPr lang="en-US" dirty="0" smtClean="0"/>
              <a:t>Click to edit Master title style</a:t>
            </a:r>
            <a:endParaRPr lang="en-US" dirty="0"/>
          </a:p>
        </p:txBody>
      </p:sp>
      <p:sp>
        <p:nvSpPr>
          <p:cNvPr id="10" name="Rectangle 9"/>
          <p:cNvSpPr/>
          <p:nvPr userDrawn="1"/>
        </p:nvSpPr>
        <p:spPr>
          <a:xfrm>
            <a:off x="1594179" y="25849336"/>
            <a:ext cx="37083231" cy="2033531"/>
          </a:xfrm>
          <a:prstGeom prst="rect">
            <a:avLst/>
          </a:prstGeom>
          <a:solidFill>
            <a:srgbClr val="005A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1184" dirty="0">
              <a:solidFill>
                <a:srgbClr val="005A6F"/>
              </a:solidFill>
            </a:endParaRPr>
          </a:p>
        </p:txBody>
      </p:sp>
      <p:sp>
        <p:nvSpPr>
          <p:cNvPr id="12" name="Text Placeholder 11"/>
          <p:cNvSpPr>
            <a:spLocks noGrp="1"/>
          </p:cNvSpPr>
          <p:nvPr>
            <p:ph type="body" sz="quarter" idx="14"/>
          </p:nvPr>
        </p:nvSpPr>
        <p:spPr bwMode="white">
          <a:xfrm>
            <a:off x="1592580" y="25850429"/>
            <a:ext cx="37083367" cy="2029460"/>
          </a:xfrm>
        </p:spPr>
        <p:txBody>
          <a:bodyPr>
            <a:normAutofit/>
          </a:bodyPr>
          <a:lstStyle>
            <a:lvl1pPr marL="0" indent="0" algn="ctr">
              <a:buNone/>
              <a:defRPr sz="7920">
                <a:solidFill>
                  <a:schemeClr val="bg1"/>
                </a:solidFill>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367525224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martArt Graphic Slid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3715972" y="29260348"/>
            <a:ext cx="12750800" cy="1410551"/>
          </a:xfrm>
          <a:prstGeom prst="rect">
            <a:avLst/>
          </a:prstGeom>
        </p:spPr>
        <p:txBody>
          <a:bodyPr/>
          <a:lstStyle/>
          <a:p>
            <a:endParaRPr lang="en-US" dirty="0"/>
          </a:p>
        </p:txBody>
      </p:sp>
      <p:sp>
        <p:nvSpPr>
          <p:cNvPr id="8" name="Title Placeholder 27"/>
          <p:cNvSpPr>
            <a:spLocks noGrp="1"/>
          </p:cNvSpPr>
          <p:nvPr>
            <p:ph type="title"/>
          </p:nvPr>
        </p:nvSpPr>
        <p:spPr>
          <a:xfrm>
            <a:off x="1131570" y="345442"/>
            <a:ext cx="36210240" cy="2119746"/>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2" name="Rectangle 1"/>
          <p:cNvSpPr/>
          <p:nvPr userDrawn="1"/>
        </p:nvSpPr>
        <p:spPr>
          <a:xfrm>
            <a:off x="1594179" y="25849336"/>
            <a:ext cx="37083231" cy="2033531"/>
          </a:xfrm>
          <a:prstGeom prst="rect">
            <a:avLst/>
          </a:prstGeom>
          <a:solidFill>
            <a:srgbClr val="0E5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1184" dirty="0"/>
          </a:p>
        </p:txBody>
      </p:sp>
      <p:sp>
        <p:nvSpPr>
          <p:cNvPr id="6" name="Text Placeholder 5"/>
          <p:cNvSpPr>
            <a:spLocks noGrp="1"/>
          </p:cNvSpPr>
          <p:nvPr>
            <p:ph type="body" sz="quarter" idx="15"/>
          </p:nvPr>
        </p:nvSpPr>
        <p:spPr>
          <a:xfrm>
            <a:off x="1592580" y="25850429"/>
            <a:ext cx="37083367" cy="2029460"/>
          </a:xfrm>
          <a:solidFill>
            <a:srgbClr val="0F3C69"/>
          </a:solidFill>
        </p:spPr>
        <p:txBody>
          <a:bodyPr>
            <a:normAutofit/>
          </a:bodyPr>
          <a:lstStyle>
            <a:lvl1pPr marL="0" indent="0" algn="ctr">
              <a:buNone/>
              <a:defRPr sz="7920">
                <a:solidFill>
                  <a:schemeClr val="bg1"/>
                </a:solidFill>
              </a:defRPr>
            </a:lvl1pPr>
          </a:lstStyle>
          <a:p>
            <a:pPr lvl="0"/>
            <a:r>
              <a:rPr lang="en-US" dirty="0" smtClean="0"/>
              <a:t>Click to edit Master text styles</a:t>
            </a:r>
            <a:endParaRPr lang="en-US" dirty="0"/>
          </a:p>
        </p:txBody>
      </p:sp>
      <p:sp>
        <p:nvSpPr>
          <p:cNvPr id="9" name="SmartArt Placeholder 3"/>
          <p:cNvSpPr>
            <a:spLocks noGrp="1"/>
          </p:cNvSpPr>
          <p:nvPr>
            <p:ph type="dgm" sz="quarter" idx="13"/>
          </p:nvPr>
        </p:nvSpPr>
        <p:spPr>
          <a:xfrm>
            <a:off x="1550670" y="3799840"/>
            <a:ext cx="36964620" cy="21417280"/>
          </a:xfrm>
        </p:spPr>
        <p:txBody>
          <a:bodyPr/>
          <a:lstStyle/>
          <a:p>
            <a:r>
              <a:rPr lang="en-US" dirty="0" smtClean="0"/>
              <a:t>Click icon to add SmartArt graphic</a:t>
            </a:r>
            <a:endParaRPr lang="en-US" dirty="0"/>
          </a:p>
        </p:txBody>
      </p:sp>
    </p:spTree>
    <p:extLst>
      <p:ext uri="{BB962C8B-B14F-4D97-AF65-F5344CB8AC3E}">
        <p14:creationId xmlns:p14="http://schemas.microsoft.com/office/powerpoint/2010/main" val="308225178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microsoft.com/office/2007/relationships/hdphoto" Target="../media/hdphoto1.wdp"/><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28618203" y="28700871"/>
            <a:ext cx="10260307" cy="2075093"/>
          </a:xfrm>
          <a:prstGeom prst="rect">
            <a:avLst/>
          </a:prstGeom>
        </p:spPr>
      </p:pic>
      <p:sp>
        <p:nvSpPr>
          <p:cNvPr id="28" name="Title Placeholder 27"/>
          <p:cNvSpPr>
            <a:spLocks noGrp="1"/>
          </p:cNvSpPr>
          <p:nvPr userDrawn="1">
            <p:ph type="title"/>
          </p:nvPr>
        </p:nvSpPr>
        <p:spPr>
          <a:xfrm>
            <a:off x="1131570" y="345442"/>
            <a:ext cx="36210240" cy="2119746"/>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29" name="Text Placeholder 28"/>
          <p:cNvSpPr>
            <a:spLocks noGrp="1"/>
          </p:cNvSpPr>
          <p:nvPr userDrawn="1">
            <p:ph type="body" idx="1"/>
          </p:nvPr>
        </p:nvSpPr>
        <p:spPr>
          <a:xfrm>
            <a:off x="1592580" y="3454402"/>
            <a:ext cx="36629340" cy="2431753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3" name="Straight Connector 2"/>
          <p:cNvCxnSpPr/>
          <p:nvPr userDrawn="1"/>
        </p:nvCxnSpPr>
        <p:spPr>
          <a:xfrm>
            <a:off x="0" y="2637906"/>
            <a:ext cx="40233600" cy="0"/>
          </a:xfrm>
          <a:prstGeom prst="line">
            <a:avLst/>
          </a:prstGeom>
          <a:ln w="12700">
            <a:solidFill>
              <a:srgbClr val="002F5A"/>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bwMode="black">
          <a:xfrm>
            <a:off x="1107436" y="29401185"/>
            <a:ext cx="8046720" cy="701731"/>
          </a:xfrm>
          <a:prstGeom prst="rect">
            <a:avLst/>
          </a:prstGeom>
          <a:noFill/>
        </p:spPr>
        <p:txBody>
          <a:bodyPr wrap="square" rtlCol="0">
            <a:spAutoFit/>
          </a:bodyPr>
          <a:lstStyle/>
          <a:p>
            <a:pPr marL="0" marR="0" lvl="0" indent="0" algn="l" defTabSz="4023360" rtl="0" eaLnBrk="1" fontAlgn="auto" latinLnBrk="0" hangingPunct="1">
              <a:lnSpc>
                <a:spcPct val="100000"/>
              </a:lnSpc>
              <a:spcBef>
                <a:spcPts val="0"/>
              </a:spcBef>
              <a:spcAft>
                <a:spcPts val="0"/>
              </a:spcAft>
              <a:buClrTx/>
              <a:buSzTx/>
              <a:buFontTx/>
              <a:buNone/>
              <a:tabLst/>
              <a:defRPr/>
            </a:pPr>
            <a:r>
              <a:rPr kumimoji="0" lang="en-US" sz="3960" b="0" i="0" u="none" strike="noStrike" kern="1200" cap="none" spc="0" normalizeH="0" baseline="0" noProof="0" dirty="0" smtClean="0">
                <a:ln>
                  <a:noFill/>
                </a:ln>
                <a:solidFill>
                  <a:srgbClr val="000000"/>
                </a:solidFill>
                <a:effectLst/>
                <a:uLnTx/>
                <a:uFillTx/>
                <a:latin typeface="+mn-lt"/>
                <a:ea typeface="+mn-ea"/>
                <a:cs typeface="Arial" pitchFamily="34" charset="0"/>
              </a:rPr>
              <a:t>Slide </a:t>
            </a:r>
            <a:fld id="{C8396D57-E355-413E-B3F4-24E9B1A0F094}" type="slidenum">
              <a:rPr kumimoji="0" lang="en-US" sz="3960" b="0" i="0" u="none" strike="noStrike" kern="1200" cap="none" spc="0" normalizeH="0" baseline="0" noProof="0" smtClean="0">
                <a:ln>
                  <a:noFill/>
                </a:ln>
                <a:solidFill>
                  <a:srgbClr val="000000"/>
                </a:solidFill>
                <a:effectLst/>
                <a:uLnTx/>
                <a:uFillTx/>
                <a:latin typeface="+mn-lt"/>
                <a:ea typeface="+mn-ea"/>
                <a:cs typeface="Arial" pitchFamily="34" charset="0"/>
              </a:rPr>
              <a:pPr marL="0" marR="0" lvl="0" indent="0" algn="l" defTabSz="4023360" rtl="0" eaLnBrk="1" fontAlgn="auto" latinLnBrk="0" hangingPunct="1">
                <a:lnSpc>
                  <a:spcPct val="100000"/>
                </a:lnSpc>
                <a:spcBef>
                  <a:spcPts val="0"/>
                </a:spcBef>
                <a:spcAft>
                  <a:spcPts val="0"/>
                </a:spcAft>
                <a:buClrTx/>
                <a:buSzTx/>
                <a:buFontTx/>
                <a:buNone/>
                <a:tabLst/>
                <a:defRPr/>
              </a:pPr>
              <a:t>‹#›</a:t>
            </a:fld>
            <a:r>
              <a:rPr kumimoji="0" lang="en-US" sz="3960" b="0" i="0" u="none" strike="noStrike" kern="1200" cap="none" spc="0" normalizeH="0" baseline="0" noProof="0" dirty="0" smtClean="0">
                <a:ln>
                  <a:noFill/>
                </a:ln>
                <a:solidFill>
                  <a:srgbClr val="000000"/>
                </a:solidFill>
                <a:effectLst/>
                <a:uLnTx/>
                <a:uFillTx/>
                <a:latin typeface="+mn-lt"/>
                <a:ea typeface="+mn-ea"/>
                <a:cs typeface="Arial" pitchFamily="34" charset="0"/>
              </a:rPr>
              <a:t> | 5/25/2016</a:t>
            </a:r>
            <a:endParaRPr kumimoji="0" lang="en-US" sz="3960" b="0" i="0" u="none" strike="noStrike" kern="1200" cap="none" spc="0" normalizeH="0" baseline="0" noProof="0" dirty="0">
              <a:ln>
                <a:noFill/>
              </a:ln>
              <a:solidFill>
                <a:srgbClr val="000000"/>
              </a:solidFill>
              <a:effectLst/>
              <a:uLnTx/>
              <a:uFillTx/>
              <a:latin typeface="+mn-lt"/>
              <a:ea typeface="+mn-ea"/>
              <a:cs typeface="Arial" pitchFamily="34" charset="0"/>
            </a:endParaRPr>
          </a:p>
        </p:txBody>
      </p:sp>
      <p:cxnSp>
        <p:nvCxnSpPr>
          <p:cNvPr id="10" name="Straight Connector 9"/>
          <p:cNvCxnSpPr/>
          <p:nvPr userDrawn="1"/>
        </p:nvCxnSpPr>
        <p:spPr>
          <a:xfrm>
            <a:off x="0" y="2637906"/>
            <a:ext cx="40233600" cy="0"/>
          </a:xfrm>
          <a:prstGeom prst="line">
            <a:avLst/>
          </a:prstGeom>
          <a:ln w="28575">
            <a:solidFill>
              <a:srgbClr val="148C6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0" y="28419639"/>
            <a:ext cx="40233600" cy="0"/>
          </a:xfrm>
          <a:prstGeom prst="line">
            <a:avLst/>
          </a:prstGeom>
          <a:ln w="28575">
            <a:solidFill>
              <a:srgbClr val="148C6E"/>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2" cstate="print">
            <a:extLst>
              <a:ext uri="{BEBA8EAE-BF5A-486C-A8C5-ECC9F3942E4B}">
                <a14:imgProps xmlns:a14="http://schemas.microsoft.com/office/drawing/2010/main">
                  <a14:imgLayer r:embed="rId23">
                    <a14:imgEffect>
                      <a14:saturation sat="0"/>
                    </a14:imgEffect>
                  </a14:imgLayer>
                </a14:imgProps>
              </a:ext>
              <a:ext uri="{28A0092B-C50C-407E-A947-70E740481C1C}">
                <a14:useLocalDpi xmlns:a14="http://schemas.microsoft.com/office/drawing/2010/main" val="0"/>
              </a:ext>
            </a:extLst>
          </a:blip>
          <a:stretch>
            <a:fillRect/>
          </a:stretch>
        </p:blipFill>
        <p:spPr>
          <a:xfrm>
            <a:off x="6921477" y="29260155"/>
            <a:ext cx="4626864" cy="1313959"/>
          </a:xfrm>
          <a:prstGeom prst="rect">
            <a:avLst/>
          </a:prstGeom>
        </p:spPr>
      </p:pic>
      <p:sp>
        <p:nvSpPr>
          <p:cNvPr id="15" name="Rectangle 8"/>
          <p:cNvSpPr>
            <a:spLocks noChangeArrowheads="1"/>
          </p:cNvSpPr>
          <p:nvPr userDrawn="1"/>
        </p:nvSpPr>
        <p:spPr bwMode="auto">
          <a:xfrm>
            <a:off x="14575823" y="29020770"/>
            <a:ext cx="12005470" cy="1311128"/>
          </a:xfrm>
          <a:prstGeom prst="rect">
            <a:avLst/>
          </a:prstGeom>
          <a:noFill/>
          <a:ln w="9525">
            <a:noFill/>
            <a:miter lim="800000"/>
            <a:headEnd/>
            <a:tailEnd/>
          </a:ln>
          <a:effectLst/>
        </p:spPr>
        <p:txBody>
          <a:bodyPr wrap="square">
            <a:spAutoFit/>
          </a:bodyPr>
          <a:lstStyle/>
          <a:p>
            <a:pPr marL="0" lvl="0" indent="0" algn="ctr" defTabSz="4368162" rtl="0" eaLnBrk="1" latinLnBrk="0" hangingPunct="1">
              <a:lnSpc>
                <a:spcPct val="100000"/>
              </a:lnSpc>
              <a:spcBef>
                <a:spcPts val="0"/>
              </a:spcBef>
              <a:buClr>
                <a:schemeClr val="accent2"/>
              </a:buClr>
              <a:buSzPct val="80000"/>
              <a:buFont typeface="Arial" pitchFamily="34" charset="0"/>
              <a:buNone/>
            </a:pPr>
            <a:r>
              <a:rPr lang="en-US" sz="3960" b="0" kern="1200" baseline="0" dirty="0" smtClean="0">
                <a:solidFill>
                  <a:schemeClr val="tx1"/>
                </a:solidFill>
                <a:latin typeface="+mn-lt"/>
                <a:ea typeface="+mn-ea"/>
                <a:cs typeface="+mn-cs"/>
              </a:rPr>
              <a:t>Use or disclosure of the data on this page is subject to the restriction on the title page of this presentation.</a:t>
            </a:r>
            <a:endParaRPr lang="en-US" sz="3960" b="0" kern="1200" baseline="0" dirty="0">
              <a:solidFill>
                <a:schemeClr val="tx1"/>
              </a:solidFill>
              <a:latin typeface="+mn-lt"/>
              <a:ea typeface="+mn-ea"/>
              <a:cs typeface="+mn-cs"/>
            </a:endParaRPr>
          </a:p>
        </p:txBody>
      </p:sp>
    </p:spTree>
    <p:extLst>
      <p:ext uri="{BB962C8B-B14F-4D97-AF65-F5344CB8AC3E}">
        <p14:creationId xmlns:p14="http://schemas.microsoft.com/office/powerpoint/2010/main" val="3628192742"/>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 id="2147483804" r:id="rId17"/>
    <p:sldLayoutId id="2147483805" r:id="rId18"/>
    <p:sldLayoutId id="2147483806" r:id="rId19"/>
  </p:sldLayoutIdLst>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hf sldNum="0" hdr="0" dt="0"/>
  <p:txStyles>
    <p:titleStyle>
      <a:lvl1pPr algn="l" defTabSz="4023360" rtl="0" eaLnBrk="1" latinLnBrk="0" hangingPunct="1">
        <a:spcBef>
          <a:spcPct val="0"/>
        </a:spcBef>
        <a:buNone/>
        <a:defRPr sz="12320" kern="1200">
          <a:solidFill>
            <a:schemeClr val="tx1"/>
          </a:solidFill>
          <a:latin typeface="Calibri" panose="020F0502020204030204" pitchFamily="34" charset="0"/>
          <a:ea typeface="+mj-ea"/>
          <a:cs typeface="+mj-cs"/>
        </a:defRPr>
      </a:lvl1pPr>
    </p:titleStyle>
    <p:bodyStyle>
      <a:lvl1pPr marL="1508760" indent="-1508760" algn="l" defTabSz="4023360" rtl="0" eaLnBrk="1" latinLnBrk="0" hangingPunct="1">
        <a:spcBef>
          <a:spcPct val="20000"/>
        </a:spcBef>
        <a:buFont typeface="Arial" pitchFamily="34" charset="0"/>
        <a:buChar char="•"/>
        <a:defRPr sz="10560" kern="1200">
          <a:solidFill>
            <a:schemeClr val="tx1"/>
          </a:solidFill>
          <a:latin typeface="Calibri" panose="020F0502020204030204" pitchFamily="34" charset="0"/>
          <a:ea typeface="+mn-ea"/>
          <a:cs typeface="+mn-cs"/>
        </a:defRPr>
      </a:lvl1pPr>
      <a:lvl2pPr marL="3520440" indent="-1508760" algn="l" defTabSz="4023360" rtl="0" eaLnBrk="1" latinLnBrk="0" hangingPunct="1">
        <a:spcBef>
          <a:spcPct val="20000"/>
        </a:spcBef>
        <a:buFont typeface="Arial" pitchFamily="34" charset="0"/>
        <a:buChar char="–"/>
        <a:defRPr sz="8800" kern="1200">
          <a:solidFill>
            <a:schemeClr val="tx1"/>
          </a:solidFill>
          <a:latin typeface="Calibri" panose="020F0502020204030204" pitchFamily="34" charset="0"/>
          <a:ea typeface="+mn-ea"/>
          <a:cs typeface="+mn-cs"/>
        </a:defRPr>
      </a:lvl2pPr>
      <a:lvl3pPr marL="5029200" indent="-1005840" algn="l" defTabSz="4023360" rtl="0" eaLnBrk="1" latinLnBrk="0" hangingPunct="1">
        <a:spcBef>
          <a:spcPct val="20000"/>
        </a:spcBef>
        <a:buFont typeface="Arial" pitchFamily="34" charset="0"/>
        <a:buChar char="•"/>
        <a:defRPr sz="7920" kern="1200">
          <a:solidFill>
            <a:schemeClr val="tx1"/>
          </a:solidFill>
          <a:latin typeface="Calibri" panose="020F0502020204030204" pitchFamily="34" charset="0"/>
          <a:ea typeface="+mn-ea"/>
          <a:cs typeface="+mn-cs"/>
        </a:defRPr>
      </a:lvl3pPr>
      <a:lvl4pPr marL="7040880" indent="-1005840" algn="l" defTabSz="4023360" rtl="0" eaLnBrk="1" latinLnBrk="0" hangingPunct="1">
        <a:spcBef>
          <a:spcPct val="20000"/>
        </a:spcBef>
        <a:buFont typeface="Arial" pitchFamily="34" charset="0"/>
        <a:buChar char="–"/>
        <a:defRPr sz="7040" kern="1200">
          <a:solidFill>
            <a:schemeClr val="tx1"/>
          </a:solidFill>
          <a:latin typeface="Calibri" panose="020F0502020204030204" pitchFamily="34" charset="0"/>
          <a:ea typeface="+mn-ea"/>
          <a:cs typeface="+mn-cs"/>
        </a:defRPr>
      </a:lvl4pPr>
      <a:lvl5pPr marL="9052560" indent="-1005840" algn="l" defTabSz="4023360" rtl="0" eaLnBrk="1" latinLnBrk="0" hangingPunct="1">
        <a:spcBef>
          <a:spcPct val="20000"/>
        </a:spcBef>
        <a:buFont typeface="Arial" pitchFamily="34" charset="0"/>
        <a:buChar char="»"/>
        <a:defRPr sz="6160" kern="1200">
          <a:solidFill>
            <a:schemeClr val="tx1"/>
          </a:solidFill>
          <a:latin typeface="Calibri" panose="020F0502020204030204" pitchFamily="34" charset="0"/>
          <a:ea typeface="+mn-ea"/>
          <a:cs typeface="+mn-cs"/>
        </a:defRPr>
      </a:lvl5pPr>
      <a:lvl6pPr marL="11064240" indent="-1005840" algn="l" defTabSz="4023360" rtl="0" eaLnBrk="1" latinLnBrk="0" hangingPunct="1">
        <a:spcBef>
          <a:spcPct val="20000"/>
        </a:spcBef>
        <a:buFont typeface="Arial" pitchFamily="34" charset="0"/>
        <a:buChar char="•"/>
        <a:defRPr sz="8800" kern="1200">
          <a:solidFill>
            <a:schemeClr val="tx1"/>
          </a:solidFill>
          <a:latin typeface="+mn-lt"/>
          <a:ea typeface="+mn-ea"/>
          <a:cs typeface="+mn-cs"/>
        </a:defRPr>
      </a:lvl6pPr>
      <a:lvl7pPr marL="13075920" indent="-1005840" algn="l" defTabSz="4023360" rtl="0" eaLnBrk="1" latinLnBrk="0" hangingPunct="1">
        <a:spcBef>
          <a:spcPct val="20000"/>
        </a:spcBef>
        <a:buFont typeface="Arial" pitchFamily="34" charset="0"/>
        <a:buChar char="•"/>
        <a:defRPr sz="8800" kern="1200">
          <a:solidFill>
            <a:schemeClr val="tx1"/>
          </a:solidFill>
          <a:latin typeface="+mn-lt"/>
          <a:ea typeface="+mn-ea"/>
          <a:cs typeface="+mn-cs"/>
        </a:defRPr>
      </a:lvl7pPr>
      <a:lvl8pPr marL="15087600" indent="-1005840" algn="l" defTabSz="4023360" rtl="0" eaLnBrk="1" latinLnBrk="0" hangingPunct="1">
        <a:spcBef>
          <a:spcPct val="20000"/>
        </a:spcBef>
        <a:buFont typeface="Arial" pitchFamily="34" charset="0"/>
        <a:buChar char="•"/>
        <a:defRPr sz="8800" kern="1200">
          <a:solidFill>
            <a:schemeClr val="tx1"/>
          </a:solidFill>
          <a:latin typeface="+mn-lt"/>
          <a:ea typeface="+mn-ea"/>
          <a:cs typeface="+mn-cs"/>
        </a:defRPr>
      </a:lvl8pPr>
      <a:lvl9pPr marL="17099280" indent="-1005840" algn="l" defTabSz="4023360" rtl="0" eaLnBrk="1" latinLnBrk="0" hangingPunct="1">
        <a:spcBef>
          <a:spcPct val="20000"/>
        </a:spcBef>
        <a:buFont typeface="Arial" pitchFamily="34" charset="0"/>
        <a:buChar char="•"/>
        <a:defRPr sz="8800" kern="1200">
          <a:solidFill>
            <a:schemeClr val="tx1"/>
          </a:solidFill>
          <a:latin typeface="+mn-lt"/>
          <a:ea typeface="+mn-ea"/>
          <a:cs typeface="+mn-cs"/>
        </a:defRPr>
      </a:lvl9pPr>
    </p:bodyStyle>
    <p:otherStyle>
      <a:defPPr>
        <a:defRPr lang="en-US"/>
      </a:defPPr>
      <a:lvl1pPr marL="0" algn="l" defTabSz="4023360" rtl="0" eaLnBrk="1" latinLnBrk="0" hangingPunct="1">
        <a:defRPr sz="7920" kern="1200">
          <a:solidFill>
            <a:schemeClr val="tx1"/>
          </a:solidFill>
          <a:latin typeface="+mn-lt"/>
          <a:ea typeface="+mn-ea"/>
          <a:cs typeface="+mn-cs"/>
        </a:defRPr>
      </a:lvl1pPr>
      <a:lvl2pPr marL="2011680" algn="l" defTabSz="4023360" rtl="0" eaLnBrk="1" latinLnBrk="0" hangingPunct="1">
        <a:defRPr sz="7920" kern="1200">
          <a:solidFill>
            <a:schemeClr val="tx1"/>
          </a:solidFill>
          <a:latin typeface="+mn-lt"/>
          <a:ea typeface="+mn-ea"/>
          <a:cs typeface="+mn-cs"/>
        </a:defRPr>
      </a:lvl2pPr>
      <a:lvl3pPr marL="4023360" algn="l" defTabSz="4023360" rtl="0" eaLnBrk="1" latinLnBrk="0" hangingPunct="1">
        <a:defRPr sz="7920" kern="1200">
          <a:solidFill>
            <a:schemeClr val="tx1"/>
          </a:solidFill>
          <a:latin typeface="+mn-lt"/>
          <a:ea typeface="+mn-ea"/>
          <a:cs typeface="+mn-cs"/>
        </a:defRPr>
      </a:lvl3pPr>
      <a:lvl4pPr marL="6035040" algn="l" defTabSz="4023360" rtl="0" eaLnBrk="1" latinLnBrk="0" hangingPunct="1">
        <a:defRPr sz="7920" kern="1200">
          <a:solidFill>
            <a:schemeClr val="tx1"/>
          </a:solidFill>
          <a:latin typeface="+mn-lt"/>
          <a:ea typeface="+mn-ea"/>
          <a:cs typeface="+mn-cs"/>
        </a:defRPr>
      </a:lvl4pPr>
      <a:lvl5pPr marL="8046720" algn="l" defTabSz="4023360" rtl="0" eaLnBrk="1" latinLnBrk="0" hangingPunct="1">
        <a:defRPr sz="7920" kern="1200">
          <a:solidFill>
            <a:schemeClr val="tx1"/>
          </a:solidFill>
          <a:latin typeface="+mn-lt"/>
          <a:ea typeface="+mn-ea"/>
          <a:cs typeface="+mn-cs"/>
        </a:defRPr>
      </a:lvl5pPr>
      <a:lvl6pPr marL="10058400" algn="l" defTabSz="4023360" rtl="0" eaLnBrk="1" latinLnBrk="0" hangingPunct="1">
        <a:defRPr sz="7920" kern="1200">
          <a:solidFill>
            <a:schemeClr val="tx1"/>
          </a:solidFill>
          <a:latin typeface="+mn-lt"/>
          <a:ea typeface="+mn-ea"/>
          <a:cs typeface="+mn-cs"/>
        </a:defRPr>
      </a:lvl6pPr>
      <a:lvl7pPr marL="12070080" algn="l" defTabSz="4023360" rtl="0" eaLnBrk="1" latinLnBrk="0" hangingPunct="1">
        <a:defRPr sz="7920" kern="1200">
          <a:solidFill>
            <a:schemeClr val="tx1"/>
          </a:solidFill>
          <a:latin typeface="+mn-lt"/>
          <a:ea typeface="+mn-ea"/>
          <a:cs typeface="+mn-cs"/>
        </a:defRPr>
      </a:lvl7pPr>
      <a:lvl8pPr marL="14081760" algn="l" defTabSz="4023360" rtl="0" eaLnBrk="1" latinLnBrk="0" hangingPunct="1">
        <a:defRPr sz="7920" kern="1200">
          <a:solidFill>
            <a:schemeClr val="tx1"/>
          </a:solidFill>
          <a:latin typeface="+mn-lt"/>
          <a:ea typeface="+mn-ea"/>
          <a:cs typeface="+mn-cs"/>
        </a:defRPr>
      </a:lvl8pPr>
      <a:lvl9pPr marL="16093440" algn="l" defTabSz="4023360" rtl="0" eaLnBrk="1" latinLnBrk="0" hangingPunct="1">
        <a:defRPr sz="7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NULL"/><Relationship Id="rId18" Type="http://schemas.openxmlformats.org/officeDocument/2006/relationships/image" Target="../media/image13.png"/><Relationship Id="rId3" Type="http://schemas.openxmlformats.org/officeDocument/2006/relationships/notesSlide" Target="../notesSlides/notesSlide1.xml"/><Relationship Id="rId12" Type="http://schemas.openxmlformats.org/officeDocument/2006/relationships/oleObject" Target="../embeddings/oleObject20.bin"/><Relationship Id="rId17" Type="http://schemas.openxmlformats.org/officeDocument/2006/relationships/image" Target="../media/image12.png"/><Relationship Id="rId2" Type="http://schemas.openxmlformats.org/officeDocument/2006/relationships/slideLayout" Target="../slideLayouts/slideLayout4.xml"/><Relationship Id="rId16" Type="http://schemas.openxmlformats.org/officeDocument/2006/relationships/image" Target="../media/image11.png"/><Relationship Id="rId1" Type="http://schemas.openxmlformats.org/officeDocument/2006/relationships/vmlDrawing" Target="../drawings/vmlDrawing1.vml"/><Relationship Id="rId11" Type="http://schemas.openxmlformats.org/officeDocument/2006/relationships/image" Target="../media/image9.emf"/><Relationship Id="rId5" Type="http://schemas.openxmlformats.org/officeDocument/2006/relationships/image" Target="../media/image8.emf"/><Relationship Id="rId15" Type="http://schemas.openxmlformats.org/officeDocument/2006/relationships/image" Target="../media/image10.png"/><Relationship Id="rId10" Type="http://schemas.openxmlformats.org/officeDocument/2006/relationships/oleObject" Target="../embeddings/oleObject2.bin"/><Relationship Id="rId4" Type="http://schemas.openxmlformats.org/officeDocument/2006/relationships/oleObject" Target="../embeddings/oleObject1.bin"/><Relationship Id="rId9" Type="http://schemas.openxmlformats.org/officeDocument/2006/relationships/image" Target="NULL"/><Relationship Id="rId1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276600" y="914400"/>
            <a:ext cx="31775400" cy="2933700"/>
          </a:xfrm>
        </p:spPr>
        <p:txBody>
          <a:bodyPr/>
          <a:lstStyle/>
          <a:p>
            <a:r>
              <a:rPr lang="en-US" dirty="0" smtClean="0"/>
              <a:t>Device-to-Device for Public Safety (DDPS)</a:t>
            </a:r>
            <a:endParaRPr lang="en-US" dirty="0"/>
          </a:p>
        </p:txBody>
      </p:sp>
      <p:sp>
        <p:nvSpPr>
          <p:cNvPr id="4" name="TextBox 3"/>
          <p:cNvSpPr txBox="1"/>
          <p:nvPr/>
        </p:nvSpPr>
        <p:spPr>
          <a:xfrm>
            <a:off x="12192000" y="28803600"/>
            <a:ext cx="15422880" cy="1988237"/>
          </a:xfrm>
          <a:prstGeom prst="rect">
            <a:avLst/>
          </a:prstGeom>
          <a:noFill/>
        </p:spPr>
        <p:txBody>
          <a:bodyPr wrap="square" rtlCol="0">
            <a:spAutoFit/>
          </a:bodyPr>
          <a:lstStyle/>
          <a:p>
            <a:pPr algn="l"/>
            <a:r>
              <a:rPr lang="en-US" sz="6160" b="1" i="1" dirty="0"/>
              <a:t>For more information, contact: Richard </a:t>
            </a:r>
            <a:r>
              <a:rPr lang="en-US" sz="6160" b="1" i="1" dirty="0" smtClean="0"/>
              <a:t>Lau (co-PI), </a:t>
            </a:r>
            <a:r>
              <a:rPr lang="en-US" sz="6160" b="1" i="1" dirty="0"/>
              <a:t>clau@appcomsci.com, 732.898.8476</a:t>
            </a:r>
          </a:p>
        </p:txBody>
      </p:sp>
      <p:sp>
        <p:nvSpPr>
          <p:cNvPr id="69" name="Rectangle 68"/>
          <p:cNvSpPr/>
          <p:nvPr/>
        </p:nvSpPr>
        <p:spPr>
          <a:xfrm>
            <a:off x="533400" y="15087600"/>
            <a:ext cx="24079200" cy="130302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2362200" y="15316200"/>
            <a:ext cx="9906000" cy="923330"/>
          </a:xfrm>
          <a:prstGeom prst="rect">
            <a:avLst/>
          </a:prstGeom>
          <a:noFill/>
        </p:spPr>
        <p:txBody>
          <a:bodyPr wrap="square" rtlCol="0">
            <a:spAutoFit/>
          </a:bodyPr>
          <a:lstStyle/>
          <a:p>
            <a:r>
              <a:rPr lang="en-US" sz="5400" b="1" i="1" dirty="0" smtClean="0"/>
              <a:t>CHALLENGES AND APPROACH</a:t>
            </a:r>
          </a:p>
        </p:txBody>
      </p:sp>
      <p:sp>
        <p:nvSpPr>
          <p:cNvPr id="19" name="TextBox 18"/>
          <p:cNvSpPr txBox="1"/>
          <p:nvPr/>
        </p:nvSpPr>
        <p:spPr>
          <a:xfrm>
            <a:off x="25374600" y="15011400"/>
            <a:ext cx="13868400" cy="12588061"/>
          </a:xfrm>
          <a:prstGeom prst="rect">
            <a:avLst/>
          </a:prstGeom>
          <a:noFill/>
        </p:spPr>
        <p:txBody>
          <a:bodyPr wrap="square" rtlCol="0">
            <a:spAutoFit/>
          </a:bodyPr>
          <a:lstStyle/>
          <a:p>
            <a:pPr marL="571500" indent="-571500" algn="l">
              <a:buFont typeface="Arial" panose="020B0604020202020204" pitchFamily="34" charset="0"/>
              <a:buChar char="•"/>
            </a:pPr>
            <a:r>
              <a:rPr lang="en-US" sz="4400" b="1" dirty="0" smtClean="0"/>
              <a:t>VENCORE LABS (VL)</a:t>
            </a:r>
          </a:p>
          <a:p>
            <a:pPr marL="548640" algn="l"/>
            <a:r>
              <a:rPr lang="en-US" sz="4000" dirty="0" smtClean="0"/>
              <a:t>-  Research lab for Vencore, 200+ researchers, main locations in New Jersey, 55% PHD., 60+ on-going </a:t>
            </a:r>
            <a:r>
              <a:rPr lang="en-US" sz="4000" dirty="0" err="1" smtClean="0"/>
              <a:t>govt</a:t>
            </a:r>
            <a:r>
              <a:rPr lang="en-US" sz="4000" dirty="0" smtClean="0"/>
              <a:t> programs, Bell heritage, 74% </a:t>
            </a:r>
            <a:r>
              <a:rPr lang="en-US" sz="4000" dirty="0" err="1" smtClean="0"/>
              <a:t>govt</a:t>
            </a:r>
            <a:r>
              <a:rPr lang="en-US" sz="4000" dirty="0" smtClean="0"/>
              <a:t> clearance, 460+ patents.</a:t>
            </a:r>
          </a:p>
          <a:p>
            <a:pPr marL="571500" indent="-571500" algn="l">
              <a:spcBef>
                <a:spcPts val="1200"/>
              </a:spcBef>
              <a:buFont typeface="Arial" panose="020B0604020202020204" pitchFamily="34" charset="0"/>
              <a:buChar char="•"/>
            </a:pPr>
            <a:r>
              <a:rPr lang="en-US" sz="4400" b="1" dirty="0" smtClean="0"/>
              <a:t>EURECOM</a:t>
            </a:r>
          </a:p>
          <a:p>
            <a:pPr marL="525780" lvl="3" indent="0" algn="l"/>
            <a:r>
              <a:rPr lang="en-US" sz="4000" dirty="0" smtClean="0"/>
              <a:t>-  DDPS </a:t>
            </a:r>
            <a:r>
              <a:rPr lang="en-US" sz="4000" dirty="0"/>
              <a:t>p</a:t>
            </a:r>
            <a:r>
              <a:rPr lang="en-US" sz="4000" dirty="0" smtClean="0"/>
              <a:t>artner, </a:t>
            </a:r>
            <a:r>
              <a:rPr lang="en-US" sz="4000" dirty="0"/>
              <a:t>established the OpenAirInterface</a:t>
            </a:r>
            <a:r>
              <a:rPr lang="en-US" sz="4000" baseline="30000" dirty="0"/>
              <a:t>TM</a:t>
            </a:r>
            <a:r>
              <a:rPr lang="en-US" sz="4000" dirty="0"/>
              <a:t> (OAI) Software Alliance (OSA) in 2014 as a non-profit </a:t>
            </a:r>
            <a:r>
              <a:rPr lang="en-US" sz="4000" dirty="0" smtClean="0"/>
              <a:t>consortium</a:t>
            </a:r>
          </a:p>
          <a:p>
            <a:pPr marL="571500" indent="-571500" algn="l">
              <a:spcBef>
                <a:spcPts val="1200"/>
              </a:spcBef>
              <a:buFont typeface="Arial" panose="020B0604020202020204" pitchFamily="34" charset="0"/>
              <a:buChar char="•"/>
            </a:pPr>
            <a:r>
              <a:rPr lang="en-US" sz="4400" b="1" dirty="0" smtClean="0"/>
              <a:t>RELEVANT EXPERIENCES</a:t>
            </a:r>
          </a:p>
          <a:p>
            <a:pPr marL="548640" lvl="2" indent="0" algn="l">
              <a:spcAft>
                <a:spcPts val="1200"/>
              </a:spcAft>
              <a:buFontTx/>
              <a:buChar char="-"/>
            </a:pPr>
            <a:r>
              <a:rPr lang="en-US" sz="4000" dirty="0" smtClean="0"/>
              <a:t>  VL is prime of the US </a:t>
            </a:r>
            <a:r>
              <a:rPr lang="en-US" sz="4000" dirty="0"/>
              <a:t>Army’s  Multi Access Cellular Extension (MACE)  program, </a:t>
            </a:r>
            <a:r>
              <a:rPr lang="en-US" sz="4000" dirty="0" smtClean="0"/>
              <a:t>which has </a:t>
            </a:r>
            <a:r>
              <a:rPr lang="en-US" sz="4000" dirty="0"/>
              <a:t>developed a secure ad hoc network based D2D solution for commercial smart phones </a:t>
            </a:r>
            <a:r>
              <a:rPr lang="en-US" sz="4000" dirty="0" smtClean="0"/>
              <a:t> </a:t>
            </a:r>
          </a:p>
          <a:p>
            <a:pPr marL="548640" lvl="2" indent="0" algn="l">
              <a:spcAft>
                <a:spcPts val="1200"/>
              </a:spcAft>
              <a:buFontTx/>
              <a:buChar char="-"/>
            </a:pPr>
            <a:r>
              <a:rPr lang="en-US" sz="4000" dirty="0"/>
              <a:t> VL is prime of the NSC Cellular Range Telemetry </a:t>
            </a:r>
            <a:r>
              <a:rPr lang="en-US" sz="4000" dirty="0" smtClean="0"/>
              <a:t>Network </a:t>
            </a:r>
            <a:r>
              <a:rPr lang="en-US" sz="4000" dirty="0"/>
              <a:t>(</a:t>
            </a:r>
            <a:r>
              <a:rPr lang="en-US" sz="4000" dirty="0" err="1"/>
              <a:t>CeRTN</a:t>
            </a:r>
            <a:r>
              <a:rPr lang="en-US" sz="4000" dirty="0"/>
              <a:t>) </a:t>
            </a:r>
            <a:r>
              <a:rPr lang="en-US" sz="4000" dirty="0" smtClean="0"/>
              <a:t>project, which adapts </a:t>
            </a:r>
            <a:r>
              <a:rPr lang="en-US" sz="4000" dirty="0"/>
              <a:t>commercial LTE for airborne mobile telemetry on military test ranges</a:t>
            </a:r>
            <a:r>
              <a:rPr lang="en-US" sz="4000" dirty="0" smtClean="0"/>
              <a:t>.</a:t>
            </a:r>
          </a:p>
          <a:p>
            <a:pPr marL="548640" lvl="2" indent="0" algn="l">
              <a:spcAft>
                <a:spcPts val="1200"/>
              </a:spcAft>
              <a:buFontTx/>
              <a:buChar char="-"/>
            </a:pPr>
            <a:r>
              <a:rPr lang="en-US" sz="4000" dirty="0" smtClean="0"/>
              <a:t> </a:t>
            </a:r>
            <a:r>
              <a:rPr lang="en-US" sz="4000" dirty="0"/>
              <a:t>EURECOM provides 3GPP LTE compliant soft implementation of UE, </a:t>
            </a:r>
            <a:r>
              <a:rPr lang="en-US" sz="4000" dirty="0" err="1"/>
              <a:t>eNodeB</a:t>
            </a:r>
            <a:r>
              <a:rPr lang="en-US" sz="4000" dirty="0"/>
              <a:t>, MME (Mobility Management Entity), HSS (Home Subscriber Server), SGW (Serving Gateway) and PGW (Packet Data Network Gateway) subsystems on standard Linux-based computing equipment</a:t>
            </a:r>
            <a:endParaRPr lang="en-US" sz="4000" dirty="0" smtClean="0"/>
          </a:p>
        </p:txBody>
      </p:sp>
      <p:sp>
        <p:nvSpPr>
          <p:cNvPr id="146" name="TextBox 145"/>
          <p:cNvSpPr txBox="1"/>
          <p:nvPr/>
        </p:nvSpPr>
        <p:spPr>
          <a:xfrm>
            <a:off x="26060400" y="4191000"/>
            <a:ext cx="9982200" cy="830997"/>
          </a:xfrm>
          <a:prstGeom prst="rect">
            <a:avLst/>
          </a:prstGeom>
          <a:noFill/>
        </p:spPr>
        <p:txBody>
          <a:bodyPr wrap="square" rtlCol="0">
            <a:spAutoFit/>
          </a:bodyPr>
          <a:lstStyle/>
          <a:p>
            <a:r>
              <a:rPr lang="en-US" sz="4800" b="1" dirty="0" smtClean="0"/>
              <a:t>SERVICE CONTINUITY SCENARIOS</a:t>
            </a:r>
            <a:endParaRPr lang="en-US" sz="4800" b="1" dirty="0"/>
          </a:p>
        </p:txBody>
      </p:sp>
      <p:sp>
        <p:nvSpPr>
          <p:cNvPr id="172" name="TextBox 171"/>
          <p:cNvSpPr txBox="1"/>
          <p:nvPr/>
        </p:nvSpPr>
        <p:spPr>
          <a:xfrm>
            <a:off x="2362200" y="4419600"/>
            <a:ext cx="10744200" cy="923330"/>
          </a:xfrm>
          <a:prstGeom prst="rect">
            <a:avLst/>
          </a:prstGeom>
          <a:noFill/>
        </p:spPr>
        <p:txBody>
          <a:bodyPr wrap="square" rtlCol="0">
            <a:spAutoFit/>
          </a:bodyPr>
          <a:lstStyle/>
          <a:p>
            <a:r>
              <a:rPr lang="en-US" sz="5400" b="1" dirty="0" smtClean="0"/>
              <a:t>PROBLEM SPACE &amp; STAKEHOLDERS</a:t>
            </a:r>
            <a:endParaRPr lang="en-US" sz="5400" b="1" dirty="0"/>
          </a:p>
        </p:txBody>
      </p:sp>
      <p:sp>
        <p:nvSpPr>
          <p:cNvPr id="61" name="Rectangle 60"/>
          <p:cNvSpPr/>
          <p:nvPr/>
        </p:nvSpPr>
        <p:spPr>
          <a:xfrm>
            <a:off x="14478000" y="4495800"/>
            <a:ext cx="8458200" cy="9402574"/>
          </a:xfrm>
          <a:prstGeom prst="rect">
            <a:avLst/>
          </a:prstGeom>
        </p:spPr>
        <p:txBody>
          <a:bodyPr wrap="square">
            <a:spAutoFit/>
          </a:bodyPr>
          <a:lstStyle/>
          <a:p>
            <a:pPr algn="l"/>
            <a:r>
              <a:rPr lang="en-US" sz="4000" b="1" dirty="0" smtClean="0"/>
              <a:t>Key Stakeholders:</a:t>
            </a:r>
          </a:p>
          <a:p>
            <a:pPr marL="342900" indent="-342900" algn="l">
              <a:buFont typeface="Arial" panose="020B0604020202020204" pitchFamily="34" charset="0"/>
              <a:buChar char="•"/>
            </a:pPr>
            <a:r>
              <a:rPr lang="en-US" sz="4000" dirty="0" smtClean="0"/>
              <a:t>Law enforcement </a:t>
            </a:r>
          </a:p>
          <a:p>
            <a:pPr marL="342900" indent="-342900" algn="l">
              <a:buFont typeface="Arial" panose="020B0604020202020204" pitchFamily="34" charset="0"/>
              <a:buChar char="•"/>
            </a:pPr>
            <a:r>
              <a:rPr lang="en-US" sz="4000" dirty="0"/>
              <a:t>F</a:t>
            </a:r>
            <a:r>
              <a:rPr lang="en-US" sz="4000" dirty="0" smtClean="0"/>
              <a:t>irefighters </a:t>
            </a:r>
          </a:p>
          <a:p>
            <a:pPr marL="342900" indent="-342900" algn="l">
              <a:buFont typeface="Arial" panose="020B0604020202020204" pitchFamily="34" charset="0"/>
              <a:buChar char="•"/>
            </a:pPr>
            <a:r>
              <a:rPr lang="en-US" sz="4000" dirty="0"/>
              <a:t>M</a:t>
            </a:r>
            <a:r>
              <a:rPr lang="en-US" sz="4000" dirty="0" smtClean="0"/>
              <a:t>edical personnel </a:t>
            </a:r>
          </a:p>
          <a:p>
            <a:pPr marL="342900" indent="-342900" algn="l">
              <a:buFont typeface="Arial" panose="020B0604020202020204" pitchFamily="34" charset="0"/>
              <a:buChar char="•"/>
            </a:pPr>
            <a:r>
              <a:rPr lang="en-US" sz="4000" dirty="0"/>
              <a:t>M</a:t>
            </a:r>
            <a:r>
              <a:rPr lang="en-US" sz="4000" dirty="0" smtClean="0"/>
              <a:t>ilitary organizations </a:t>
            </a:r>
            <a:endParaRPr lang="en-US" sz="4000" dirty="0"/>
          </a:p>
          <a:p>
            <a:pPr marL="342900" indent="-342900" algn="l">
              <a:buFont typeface="Arial" panose="020B0604020202020204" pitchFamily="34" charset="0"/>
              <a:buChar char="•"/>
            </a:pPr>
            <a:r>
              <a:rPr lang="en-US" sz="4000" dirty="0"/>
              <a:t>V</a:t>
            </a:r>
            <a:r>
              <a:rPr lang="en-US" sz="4000" dirty="0" smtClean="0"/>
              <a:t>olunteer groups</a:t>
            </a:r>
            <a:endParaRPr lang="en-US" sz="4000" b="1" dirty="0"/>
          </a:p>
          <a:p>
            <a:pPr algn="l">
              <a:spcBef>
                <a:spcPts val="600"/>
              </a:spcBef>
            </a:pPr>
            <a:r>
              <a:rPr lang="en-US" sz="4000" b="1" dirty="0" smtClean="0"/>
              <a:t>Key CONOPS for Public Safety:</a:t>
            </a:r>
          </a:p>
          <a:p>
            <a:pPr marL="285750" indent="-285750" algn="l">
              <a:buFont typeface="Arial" panose="020B0604020202020204" pitchFamily="34" charset="0"/>
              <a:buChar char="•"/>
            </a:pPr>
            <a:r>
              <a:rPr lang="en-US" sz="4000" dirty="0" smtClean="0"/>
              <a:t>Fall back in the event of complete LTE network failure, e.g. natural disasters</a:t>
            </a:r>
          </a:p>
          <a:p>
            <a:pPr marL="285750" indent="-285750" algn="l">
              <a:buFont typeface="Arial" panose="020B0604020202020204" pitchFamily="34" charset="0"/>
              <a:buChar char="•"/>
            </a:pPr>
            <a:r>
              <a:rPr lang="en-US" sz="4000" dirty="0" smtClean="0"/>
              <a:t>Support </a:t>
            </a:r>
            <a:r>
              <a:rPr lang="en-US" sz="4000" dirty="0"/>
              <a:t>communication among different emergency responder groups</a:t>
            </a:r>
            <a:r>
              <a:rPr lang="en-US" sz="4000" dirty="0" smtClean="0"/>
              <a:t>. </a:t>
            </a:r>
          </a:p>
          <a:p>
            <a:pPr marL="285750" indent="-285750" algn="l">
              <a:buFont typeface="Arial" panose="020B0604020202020204" pitchFamily="34" charset="0"/>
              <a:buChar char="•"/>
            </a:pPr>
            <a:r>
              <a:rPr lang="en-US" sz="4000" dirty="0" smtClean="0"/>
              <a:t>Service </a:t>
            </a:r>
            <a:r>
              <a:rPr lang="en-US" sz="4000" dirty="0"/>
              <a:t>continuity and seamless interworking between </a:t>
            </a:r>
            <a:r>
              <a:rPr lang="en-US" sz="4000" dirty="0" smtClean="0"/>
              <a:t>devices and </a:t>
            </a:r>
            <a:r>
              <a:rPr lang="en-US" sz="4000" dirty="0"/>
              <a:t>cellular network </a:t>
            </a:r>
          </a:p>
        </p:txBody>
      </p:sp>
      <p:sp>
        <p:nvSpPr>
          <p:cNvPr id="62" name="Content Placeholder 1"/>
          <p:cNvSpPr txBox="1">
            <a:spLocks/>
          </p:cNvSpPr>
          <p:nvPr/>
        </p:nvSpPr>
        <p:spPr>
          <a:xfrm>
            <a:off x="1219200" y="20802600"/>
            <a:ext cx="12496800" cy="6477000"/>
          </a:xfrm>
          <a:prstGeom prst="rect">
            <a:avLst/>
          </a:prstGeom>
        </p:spPr>
        <p:txBody>
          <a:bodyPr>
            <a:noAutofit/>
          </a:bodyPr>
          <a:lstStyle>
            <a:lvl1pPr marL="1508760" indent="-1508760" algn="l" defTabSz="4023360" rtl="0" eaLnBrk="1" latinLnBrk="0" hangingPunct="1">
              <a:spcBef>
                <a:spcPct val="20000"/>
              </a:spcBef>
              <a:buFont typeface="Arial" pitchFamily="34" charset="0"/>
              <a:buChar char="•"/>
              <a:defRPr sz="10560" kern="1200">
                <a:solidFill>
                  <a:schemeClr val="tx1"/>
                </a:solidFill>
                <a:latin typeface="Calibri" panose="020F0502020204030204" pitchFamily="34" charset="0"/>
                <a:ea typeface="+mn-ea"/>
                <a:cs typeface="+mn-cs"/>
              </a:defRPr>
            </a:lvl1pPr>
            <a:lvl2pPr marL="3520440" indent="-1508760" algn="l" defTabSz="4023360" rtl="0" eaLnBrk="1" latinLnBrk="0" hangingPunct="1">
              <a:spcBef>
                <a:spcPct val="20000"/>
              </a:spcBef>
              <a:buFont typeface="Arial" pitchFamily="34" charset="0"/>
              <a:buChar char="–"/>
              <a:defRPr sz="8800" kern="1200">
                <a:solidFill>
                  <a:schemeClr val="tx1"/>
                </a:solidFill>
                <a:latin typeface="Calibri" panose="020F0502020204030204" pitchFamily="34" charset="0"/>
                <a:ea typeface="+mn-ea"/>
                <a:cs typeface="+mn-cs"/>
              </a:defRPr>
            </a:lvl2pPr>
            <a:lvl3pPr marL="5029200" indent="-1005840" algn="l" defTabSz="4023360" rtl="0" eaLnBrk="1" latinLnBrk="0" hangingPunct="1">
              <a:spcBef>
                <a:spcPct val="20000"/>
              </a:spcBef>
              <a:buFont typeface="Arial" pitchFamily="34" charset="0"/>
              <a:buChar char="•"/>
              <a:defRPr sz="7920" kern="1200">
                <a:solidFill>
                  <a:schemeClr val="tx1"/>
                </a:solidFill>
                <a:latin typeface="Calibri" panose="020F0502020204030204" pitchFamily="34" charset="0"/>
                <a:ea typeface="+mn-ea"/>
                <a:cs typeface="+mn-cs"/>
              </a:defRPr>
            </a:lvl3pPr>
            <a:lvl4pPr marL="7040880" indent="-1005840" algn="l" defTabSz="4023360" rtl="0" eaLnBrk="1" latinLnBrk="0" hangingPunct="1">
              <a:spcBef>
                <a:spcPct val="20000"/>
              </a:spcBef>
              <a:buFont typeface="Arial" pitchFamily="34" charset="0"/>
              <a:buChar char="–"/>
              <a:defRPr sz="7040" kern="1200">
                <a:solidFill>
                  <a:schemeClr val="tx1"/>
                </a:solidFill>
                <a:latin typeface="Calibri" panose="020F0502020204030204" pitchFamily="34" charset="0"/>
                <a:ea typeface="+mn-ea"/>
                <a:cs typeface="+mn-cs"/>
              </a:defRPr>
            </a:lvl4pPr>
            <a:lvl5pPr marL="9052560" indent="-1005840" algn="l" defTabSz="4023360" rtl="0" eaLnBrk="1" latinLnBrk="0" hangingPunct="1">
              <a:spcBef>
                <a:spcPct val="20000"/>
              </a:spcBef>
              <a:buFont typeface="Arial" pitchFamily="34" charset="0"/>
              <a:buChar char="»"/>
              <a:defRPr sz="6160" kern="1200">
                <a:solidFill>
                  <a:schemeClr val="tx1"/>
                </a:solidFill>
                <a:latin typeface="Calibri" panose="020F0502020204030204" pitchFamily="34" charset="0"/>
                <a:ea typeface="+mn-ea"/>
                <a:cs typeface="+mn-cs"/>
              </a:defRPr>
            </a:lvl5pPr>
            <a:lvl6pPr marL="11064240" indent="-1005840" algn="l" defTabSz="4023360" rtl="0" eaLnBrk="1" latinLnBrk="0" hangingPunct="1">
              <a:spcBef>
                <a:spcPct val="20000"/>
              </a:spcBef>
              <a:buFont typeface="Arial" pitchFamily="34" charset="0"/>
              <a:buChar char="•"/>
              <a:defRPr sz="8800" kern="1200">
                <a:solidFill>
                  <a:schemeClr val="tx1"/>
                </a:solidFill>
                <a:latin typeface="+mn-lt"/>
                <a:ea typeface="+mn-ea"/>
                <a:cs typeface="+mn-cs"/>
              </a:defRPr>
            </a:lvl6pPr>
            <a:lvl7pPr marL="13075920" indent="-1005840" algn="l" defTabSz="4023360" rtl="0" eaLnBrk="1" latinLnBrk="0" hangingPunct="1">
              <a:spcBef>
                <a:spcPct val="20000"/>
              </a:spcBef>
              <a:buFont typeface="Arial" pitchFamily="34" charset="0"/>
              <a:buChar char="•"/>
              <a:defRPr sz="8800" kern="1200">
                <a:solidFill>
                  <a:schemeClr val="tx1"/>
                </a:solidFill>
                <a:latin typeface="+mn-lt"/>
                <a:ea typeface="+mn-ea"/>
                <a:cs typeface="+mn-cs"/>
              </a:defRPr>
            </a:lvl7pPr>
            <a:lvl8pPr marL="15087600" indent="-1005840" algn="l" defTabSz="4023360" rtl="0" eaLnBrk="1" latinLnBrk="0" hangingPunct="1">
              <a:spcBef>
                <a:spcPct val="20000"/>
              </a:spcBef>
              <a:buFont typeface="Arial" pitchFamily="34" charset="0"/>
              <a:buChar char="•"/>
              <a:defRPr sz="8800" kern="1200">
                <a:solidFill>
                  <a:schemeClr val="tx1"/>
                </a:solidFill>
                <a:latin typeface="+mn-lt"/>
                <a:ea typeface="+mn-ea"/>
                <a:cs typeface="+mn-cs"/>
              </a:defRPr>
            </a:lvl8pPr>
            <a:lvl9pPr marL="17099280" indent="-1005840" algn="l" defTabSz="4023360" rtl="0" eaLnBrk="1" latinLnBrk="0" hangingPunct="1">
              <a:spcBef>
                <a:spcPct val="20000"/>
              </a:spcBef>
              <a:buFont typeface="Arial" pitchFamily="34" charset="0"/>
              <a:buChar char="•"/>
              <a:defRPr sz="8800" kern="1200">
                <a:solidFill>
                  <a:schemeClr val="tx1"/>
                </a:solidFill>
                <a:latin typeface="+mn-lt"/>
                <a:ea typeface="+mn-ea"/>
                <a:cs typeface="+mn-cs"/>
              </a:defRPr>
            </a:lvl9pPr>
          </a:lstStyle>
          <a:p>
            <a:pPr marL="731520" indent="-640080"/>
            <a:r>
              <a:rPr lang="en-US" sz="4000" dirty="0" smtClean="0"/>
              <a:t>Build complete ProSe stack for Mission Critical Voice based on 3GPP standard and Open Source OAI and demonstrate in a hardware testbed.</a:t>
            </a:r>
          </a:p>
          <a:p>
            <a:pPr marL="731520" indent="-640080"/>
            <a:r>
              <a:rPr lang="en-US" sz="4000" dirty="0" smtClean="0"/>
              <a:t>Design and implement new scheduling algorithms for autonomous resource allocation, which improves on current baseline ProSe specification to minimize collision probability. </a:t>
            </a:r>
          </a:p>
          <a:p>
            <a:pPr marL="731520" indent="-640080"/>
            <a:r>
              <a:rPr lang="en-US" sz="4000" dirty="0"/>
              <a:t>Design and implement novel multi-antenna-based synchronization techniques to achieve significant improvement in UE autonomous synchronization</a:t>
            </a:r>
            <a:r>
              <a:rPr lang="en-US" sz="4000" dirty="0" smtClean="0"/>
              <a:t>.</a:t>
            </a:r>
            <a:endParaRPr lang="en-US" sz="4000" dirty="0"/>
          </a:p>
        </p:txBody>
      </p:sp>
      <p:sp>
        <p:nvSpPr>
          <p:cNvPr id="119" name="Rectangle 118"/>
          <p:cNvSpPr/>
          <p:nvPr/>
        </p:nvSpPr>
        <p:spPr>
          <a:xfrm>
            <a:off x="2131790" y="17848515"/>
            <a:ext cx="1770485" cy="1737602"/>
          </a:xfrm>
          <a:prstGeom prst="rect">
            <a:avLst/>
          </a:prstGeom>
          <a:noFill/>
          <a:ln w="19050">
            <a:solidFill>
              <a:schemeClr val="accent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120" name="Straight Connector 119"/>
          <p:cNvCxnSpPr/>
          <p:nvPr/>
        </p:nvCxnSpPr>
        <p:spPr>
          <a:xfrm>
            <a:off x="2120793" y="19162146"/>
            <a:ext cx="1781482" cy="0"/>
          </a:xfrm>
          <a:prstGeom prst="line">
            <a:avLst/>
          </a:prstGeom>
          <a:ln w="19050">
            <a:solidFill>
              <a:schemeClr val="accent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2131502" y="18737162"/>
            <a:ext cx="1781482" cy="0"/>
          </a:xfrm>
          <a:prstGeom prst="line">
            <a:avLst/>
          </a:prstGeom>
          <a:ln w="19050">
            <a:solidFill>
              <a:schemeClr val="accent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2122323" y="18358943"/>
            <a:ext cx="1781482" cy="0"/>
          </a:xfrm>
          <a:prstGeom prst="line">
            <a:avLst/>
          </a:prstGeom>
          <a:ln w="19050">
            <a:solidFill>
              <a:schemeClr val="accent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3" name="Rectangle 122"/>
          <p:cNvSpPr/>
          <p:nvPr/>
        </p:nvSpPr>
        <p:spPr>
          <a:xfrm>
            <a:off x="2438400" y="19202400"/>
            <a:ext cx="1098378" cy="400111"/>
          </a:xfrm>
          <a:prstGeom prst="rect">
            <a:avLst/>
          </a:prstGeom>
        </p:spPr>
        <p:txBody>
          <a:bodyPr wrap="none">
            <a:spAutoFit/>
          </a:bodyPr>
          <a:lstStyle/>
          <a:p>
            <a:r>
              <a:rPr lang="en-US" sz="2000" dirty="0" smtClean="0"/>
              <a:t>RF/USRP</a:t>
            </a:r>
            <a:endParaRPr lang="en-US" sz="2000" dirty="0"/>
          </a:p>
        </p:txBody>
      </p:sp>
      <p:sp>
        <p:nvSpPr>
          <p:cNvPr id="124" name="Rectangle 123"/>
          <p:cNvSpPr/>
          <p:nvPr/>
        </p:nvSpPr>
        <p:spPr>
          <a:xfrm>
            <a:off x="2420169" y="18785853"/>
            <a:ext cx="1085553" cy="400111"/>
          </a:xfrm>
          <a:prstGeom prst="rect">
            <a:avLst/>
          </a:prstGeom>
        </p:spPr>
        <p:txBody>
          <a:bodyPr wrap="none">
            <a:spAutoFit/>
          </a:bodyPr>
          <a:lstStyle/>
          <a:p>
            <a:r>
              <a:rPr lang="en-US" sz="2000" dirty="0" smtClean="0"/>
              <a:t>PHY/OAI</a:t>
            </a:r>
            <a:endParaRPr lang="en-US" sz="2000" dirty="0"/>
          </a:p>
        </p:txBody>
      </p:sp>
      <p:sp>
        <p:nvSpPr>
          <p:cNvPr id="125" name="Rectangle 124"/>
          <p:cNvSpPr/>
          <p:nvPr/>
        </p:nvSpPr>
        <p:spPr>
          <a:xfrm>
            <a:off x="2666557" y="18356650"/>
            <a:ext cx="689612" cy="400111"/>
          </a:xfrm>
          <a:prstGeom prst="rect">
            <a:avLst/>
          </a:prstGeom>
        </p:spPr>
        <p:txBody>
          <a:bodyPr wrap="none">
            <a:spAutoFit/>
          </a:bodyPr>
          <a:lstStyle/>
          <a:p>
            <a:r>
              <a:rPr lang="en-US" sz="2000" dirty="0" smtClean="0"/>
              <a:t>MAC</a:t>
            </a:r>
            <a:endParaRPr lang="en-US" sz="2000" dirty="0"/>
          </a:p>
        </p:txBody>
      </p:sp>
      <p:grpSp>
        <p:nvGrpSpPr>
          <p:cNvPr id="126" name="Group 125"/>
          <p:cNvGrpSpPr/>
          <p:nvPr/>
        </p:nvGrpSpPr>
        <p:grpSpPr>
          <a:xfrm>
            <a:off x="6363092" y="17487259"/>
            <a:ext cx="1830951" cy="2091673"/>
            <a:chOff x="988883" y="1427731"/>
            <a:chExt cx="1585899" cy="1363177"/>
          </a:xfrm>
        </p:grpSpPr>
        <p:sp>
          <p:nvSpPr>
            <p:cNvPr id="165" name="Rectangle 164"/>
            <p:cNvSpPr/>
            <p:nvPr/>
          </p:nvSpPr>
          <p:spPr>
            <a:xfrm>
              <a:off x="1000125" y="1457325"/>
              <a:ext cx="1533525" cy="1333583"/>
            </a:xfrm>
            <a:prstGeom prst="rect">
              <a:avLst/>
            </a:prstGeom>
            <a:noFill/>
            <a:ln w="19050">
              <a:solidFill>
                <a:schemeClr val="accent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166" name="Straight Connector 165"/>
            <p:cNvCxnSpPr/>
            <p:nvPr/>
          </p:nvCxnSpPr>
          <p:spPr>
            <a:xfrm>
              <a:off x="990600" y="2514600"/>
              <a:ext cx="1543050" cy="0"/>
            </a:xfrm>
            <a:prstGeom prst="line">
              <a:avLst/>
            </a:prstGeom>
            <a:ln w="19050">
              <a:solidFill>
                <a:schemeClr val="accent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999876" y="2237630"/>
              <a:ext cx="1543050" cy="0"/>
            </a:xfrm>
            <a:prstGeom prst="line">
              <a:avLst/>
            </a:prstGeom>
            <a:ln w="19050">
              <a:solidFill>
                <a:schemeClr val="accent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991926" y="1991139"/>
              <a:ext cx="1543051" cy="0"/>
            </a:xfrm>
            <a:prstGeom prst="line">
              <a:avLst/>
            </a:prstGeom>
            <a:ln w="19050">
              <a:solidFill>
                <a:schemeClr val="accent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1001201" y="1714168"/>
              <a:ext cx="1543051" cy="0"/>
            </a:xfrm>
            <a:prstGeom prst="line">
              <a:avLst/>
            </a:prstGeom>
            <a:ln w="19050">
              <a:solidFill>
                <a:schemeClr val="accent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0" name="Rectangle 169"/>
            <p:cNvSpPr/>
            <p:nvPr/>
          </p:nvSpPr>
          <p:spPr>
            <a:xfrm>
              <a:off x="1285550" y="2495855"/>
              <a:ext cx="951374" cy="260758"/>
            </a:xfrm>
            <a:prstGeom prst="rect">
              <a:avLst/>
            </a:prstGeom>
          </p:spPr>
          <p:txBody>
            <a:bodyPr wrap="none">
              <a:spAutoFit/>
            </a:bodyPr>
            <a:lstStyle/>
            <a:p>
              <a:r>
                <a:rPr lang="en-US" sz="2000" dirty="0" smtClean="0"/>
                <a:t>RF/USRP</a:t>
              </a:r>
              <a:endParaRPr lang="en-US" sz="2000" dirty="0"/>
            </a:p>
          </p:txBody>
        </p:sp>
        <p:sp>
          <p:nvSpPr>
            <p:cNvPr id="173" name="Rectangle 172"/>
            <p:cNvSpPr/>
            <p:nvPr/>
          </p:nvSpPr>
          <p:spPr>
            <a:xfrm>
              <a:off x="1269758" y="2224385"/>
              <a:ext cx="940266" cy="260758"/>
            </a:xfrm>
            <a:prstGeom prst="rect">
              <a:avLst/>
            </a:prstGeom>
          </p:spPr>
          <p:txBody>
            <a:bodyPr wrap="none">
              <a:spAutoFit/>
            </a:bodyPr>
            <a:lstStyle/>
            <a:p>
              <a:r>
                <a:rPr lang="en-US" sz="2000" dirty="0" smtClean="0"/>
                <a:t>PHY/OAI</a:t>
              </a:r>
              <a:endParaRPr lang="en-US" sz="2000" dirty="0"/>
            </a:p>
          </p:txBody>
        </p:sp>
        <p:sp>
          <p:nvSpPr>
            <p:cNvPr id="174" name="Rectangle 173"/>
            <p:cNvSpPr/>
            <p:nvPr/>
          </p:nvSpPr>
          <p:spPr>
            <a:xfrm>
              <a:off x="988883" y="1944665"/>
              <a:ext cx="1585899" cy="260758"/>
            </a:xfrm>
            <a:prstGeom prst="rect">
              <a:avLst/>
            </a:prstGeom>
          </p:spPr>
          <p:txBody>
            <a:bodyPr wrap="none">
              <a:spAutoFit/>
            </a:bodyPr>
            <a:lstStyle/>
            <a:p>
              <a:r>
                <a:rPr lang="en-US" sz="2000" dirty="0" smtClean="0"/>
                <a:t>MAC/RLC/PDCP</a:t>
              </a:r>
              <a:endParaRPr lang="en-US" sz="2000" dirty="0"/>
            </a:p>
          </p:txBody>
        </p:sp>
        <p:sp>
          <p:nvSpPr>
            <p:cNvPr id="175" name="Rectangle 174"/>
            <p:cNvSpPr/>
            <p:nvPr/>
          </p:nvSpPr>
          <p:spPr>
            <a:xfrm>
              <a:off x="1058579" y="1670147"/>
              <a:ext cx="1415119" cy="260758"/>
            </a:xfrm>
            <a:prstGeom prst="rect">
              <a:avLst/>
            </a:prstGeom>
          </p:spPr>
          <p:txBody>
            <a:bodyPr wrap="none">
              <a:spAutoFit/>
            </a:bodyPr>
            <a:lstStyle/>
            <a:p>
              <a:r>
                <a:rPr lang="en-US" sz="2000" dirty="0" smtClean="0"/>
                <a:t>Resource </a:t>
              </a:r>
              <a:r>
                <a:rPr lang="en-US" sz="2000" dirty="0" err="1" smtClean="0"/>
                <a:t>Mgt</a:t>
              </a:r>
              <a:endParaRPr lang="en-US" sz="2000" dirty="0"/>
            </a:p>
          </p:txBody>
        </p:sp>
        <p:sp>
          <p:nvSpPr>
            <p:cNvPr id="176" name="Rectangle 175"/>
            <p:cNvSpPr/>
            <p:nvPr/>
          </p:nvSpPr>
          <p:spPr>
            <a:xfrm>
              <a:off x="1581165" y="1427731"/>
              <a:ext cx="330732" cy="260758"/>
            </a:xfrm>
            <a:prstGeom prst="rect">
              <a:avLst/>
            </a:prstGeom>
          </p:spPr>
          <p:txBody>
            <a:bodyPr wrap="none">
              <a:spAutoFit/>
            </a:bodyPr>
            <a:lstStyle/>
            <a:p>
              <a:r>
                <a:rPr lang="en-US" sz="2000" dirty="0" smtClean="0"/>
                <a:t>IP</a:t>
              </a:r>
              <a:endParaRPr lang="en-US" sz="2000" dirty="0"/>
            </a:p>
          </p:txBody>
        </p:sp>
      </p:grpSp>
      <p:sp>
        <p:nvSpPr>
          <p:cNvPr id="127" name="Rectangle 126"/>
          <p:cNvSpPr/>
          <p:nvPr/>
        </p:nvSpPr>
        <p:spPr>
          <a:xfrm>
            <a:off x="4033868" y="19649103"/>
            <a:ext cx="1601721" cy="707886"/>
          </a:xfrm>
          <a:prstGeom prst="rect">
            <a:avLst/>
          </a:prstGeom>
        </p:spPr>
        <p:txBody>
          <a:bodyPr wrap="none">
            <a:spAutoFit/>
          </a:bodyPr>
          <a:lstStyle/>
          <a:p>
            <a:r>
              <a:rPr lang="en-US" sz="2000" dirty="0" smtClean="0"/>
              <a:t>ProSe </a:t>
            </a:r>
            <a:r>
              <a:rPr lang="en-US" sz="2000" dirty="0"/>
              <a:t> </a:t>
            </a:r>
            <a:r>
              <a:rPr lang="en-US" sz="2000" dirty="0" smtClean="0"/>
              <a:t>Device</a:t>
            </a:r>
          </a:p>
          <a:p>
            <a:r>
              <a:rPr lang="en-US" sz="2000" dirty="0" smtClean="0"/>
              <a:t>Management</a:t>
            </a:r>
            <a:endParaRPr lang="en-US" sz="2000" dirty="0"/>
          </a:p>
        </p:txBody>
      </p:sp>
      <p:sp>
        <p:nvSpPr>
          <p:cNvPr id="128" name="Rectangle 127"/>
          <p:cNvSpPr/>
          <p:nvPr/>
        </p:nvSpPr>
        <p:spPr>
          <a:xfrm>
            <a:off x="6896938" y="19674423"/>
            <a:ext cx="617477" cy="400111"/>
          </a:xfrm>
          <a:prstGeom prst="rect">
            <a:avLst/>
          </a:prstGeom>
        </p:spPr>
        <p:txBody>
          <a:bodyPr wrap="none">
            <a:spAutoFit/>
          </a:bodyPr>
          <a:lstStyle/>
          <a:p>
            <a:r>
              <a:rPr lang="en-US" sz="2000" dirty="0" err="1" smtClean="0"/>
              <a:t>eNB</a:t>
            </a:r>
            <a:endParaRPr lang="en-US" sz="2000" dirty="0"/>
          </a:p>
        </p:txBody>
      </p:sp>
      <p:sp>
        <p:nvSpPr>
          <p:cNvPr id="129" name="Rectangle 128"/>
          <p:cNvSpPr/>
          <p:nvPr/>
        </p:nvSpPr>
        <p:spPr>
          <a:xfrm>
            <a:off x="10626095" y="19729156"/>
            <a:ext cx="1758816" cy="400111"/>
          </a:xfrm>
          <a:prstGeom prst="rect">
            <a:avLst/>
          </a:prstGeom>
        </p:spPr>
        <p:txBody>
          <a:bodyPr wrap="none">
            <a:spAutoFit/>
          </a:bodyPr>
          <a:lstStyle/>
          <a:p>
            <a:r>
              <a:rPr lang="en-US" sz="2000" dirty="0" err="1" smtClean="0"/>
              <a:t>ProSe</a:t>
            </a:r>
            <a:r>
              <a:rPr lang="en-US" sz="2000" dirty="0" smtClean="0"/>
              <a:t> Function</a:t>
            </a:r>
          </a:p>
        </p:txBody>
      </p:sp>
      <p:sp>
        <p:nvSpPr>
          <p:cNvPr id="130" name="Rectangle 129"/>
          <p:cNvSpPr/>
          <p:nvPr/>
        </p:nvSpPr>
        <p:spPr>
          <a:xfrm>
            <a:off x="10639410" y="16884682"/>
            <a:ext cx="1770485" cy="2773478"/>
          </a:xfrm>
          <a:prstGeom prst="rect">
            <a:avLst/>
          </a:prstGeom>
          <a:noFill/>
          <a:ln w="19050">
            <a:solidFill>
              <a:schemeClr val="accent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131" name="Straight Connector 130"/>
          <p:cNvCxnSpPr/>
          <p:nvPr/>
        </p:nvCxnSpPr>
        <p:spPr>
          <a:xfrm>
            <a:off x="10612010" y="17483598"/>
            <a:ext cx="1781482" cy="0"/>
          </a:xfrm>
          <a:prstGeom prst="line">
            <a:avLst/>
          </a:prstGeom>
          <a:ln w="19050">
            <a:solidFill>
              <a:schemeClr val="accent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2" name="Rectangle 131"/>
          <p:cNvSpPr/>
          <p:nvPr/>
        </p:nvSpPr>
        <p:spPr>
          <a:xfrm>
            <a:off x="11260141" y="17842913"/>
            <a:ext cx="381837" cy="400111"/>
          </a:xfrm>
          <a:prstGeom prst="rect">
            <a:avLst/>
          </a:prstGeom>
        </p:spPr>
        <p:txBody>
          <a:bodyPr wrap="none">
            <a:spAutoFit/>
          </a:bodyPr>
          <a:lstStyle/>
          <a:p>
            <a:r>
              <a:rPr lang="en-US" sz="2000" dirty="0" smtClean="0"/>
              <a:t>IP</a:t>
            </a:r>
            <a:endParaRPr lang="en-US" sz="2000" dirty="0"/>
          </a:p>
        </p:txBody>
      </p:sp>
      <p:sp>
        <p:nvSpPr>
          <p:cNvPr id="133" name="Rectangle 132"/>
          <p:cNvSpPr/>
          <p:nvPr/>
        </p:nvSpPr>
        <p:spPr>
          <a:xfrm>
            <a:off x="2410693" y="17919406"/>
            <a:ext cx="1194558" cy="400111"/>
          </a:xfrm>
          <a:prstGeom prst="rect">
            <a:avLst/>
          </a:prstGeom>
        </p:spPr>
        <p:txBody>
          <a:bodyPr wrap="none">
            <a:spAutoFit/>
          </a:bodyPr>
          <a:lstStyle/>
          <a:p>
            <a:r>
              <a:rPr lang="en-US" sz="2000" dirty="0" smtClean="0"/>
              <a:t>Discovery</a:t>
            </a:r>
            <a:endParaRPr lang="en-US" sz="2000" dirty="0"/>
          </a:p>
        </p:txBody>
      </p:sp>
      <p:sp>
        <p:nvSpPr>
          <p:cNvPr id="134" name="Rectangle 133"/>
          <p:cNvSpPr/>
          <p:nvPr/>
        </p:nvSpPr>
        <p:spPr>
          <a:xfrm>
            <a:off x="4007857" y="16988338"/>
            <a:ext cx="1770485" cy="2617450"/>
          </a:xfrm>
          <a:prstGeom prst="rect">
            <a:avLst/>
          </a:prstGeom>
          <a:noFill/>
          <a:ln w="19050">
            <a:solidFill>
              <a:schemeClr val="accent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135" name="Straight Connector 134"/>
          <p:cNvCxnSpPr/>
          <p:nvPr/>
        </p:nvCxnSpPr>
        <p:spPr>
          <a:xfrm>
            <a:off x="3996860" y="19181817"/>
            <a:ext cx="1781482" cy="0"/>
          </a:xfrm>
          <a:prstGeom prst="line">
            <a:avLst/>
          </a:prstGeom>
          <a:ln w="19050">
            <a:solidFill>
              <a:schemeClr val="accent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4007570" y="18756832"/>
            <a:ext cx="1781482" cy="0"/>
          </a:xfrm>
          <a:prstGeom prst="line">
            <a:avLst/>
          </a:prstGeom>
          <a:ln w="19050">
            <a:solidFill>
              <a:schemeClr val="accent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3998391" y="18378613"/>
            <a:ext cx="1781482" cy="0"/>
          </a:xfrm>
          <a:prstGeom prst="line">
            <a:avLst/>
          </a:prstGeom>
          <a:ln w="19050">
            <a:solidFill>
              <a:schemeClr val="accent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4009099" y="17953626"/>
            <a:ext cx="1781482" cy="0"/>
          </a:xfrm>
          <a:prstGeom prst="line">
            <a:avLst/>
          </a:prstGeom>
          <a:ln w="19050">
            <a:solidFill>
              <a:schemeClr val="accent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9" name="Rectangle 138"/>
          <p:cNvSpPr/>
          <p:nvPr/>
        </p:nvSpPr>
        <p:spPr>
          <a:xfrm>
            <a:off x="4343400" y="19202400"/>
            <a:ext cx="1098378" cy="400111"/>
          </a:xfrm>
          <a:prstGeom prst="rect">
            <a:avLst/>
          </a:prstGeom>
        </p:spPr>
        <p:txBody>
          <a:bodyPr wrap="none">
            <a:spAutoFit/>
          </a:bodyPr>
          <a:lstStyle/>
          <a:p>
            <a:r>
              <a:rPr lang="en-US" sz="2000" dirty="0" smtClean="0"/>
              <a:t>RF/USRP</a:t>
            </a:r>
            <a:endParaRPr lang="en-US" sz="2000" dirty="0"/>
          </a:p>
        </p:txBody>
      </p:sp>
      <p:sp>
        <p:nvSpPr>
          <p:cNvPr id="140" name="Rectangle 139"/>
          <p:cNvSpPr/>
          <p:nvPr/>
        </p:nvSpPr>
        <p:spPr>
          <a:xfrm>
            <a:off x="4325169" y="18785853"/>
            <a:ext cx="1085553" cy="400111"/>
          </a:xfrm>
          <a:prstGeom prst="rect">
            <a:avLst/>
          </a:prstGeom>
        </p:spPr>
        <p:txBody>
          <a:bodyPr wrap="none">
            <a:spAutoFit/>
          </a:bodyPr>
          <a:lstStyle/>
          <a:p>
            <a:r>
              <a:rPr lang="en-US" sz="2000" dirty="0" smtClean="0"/>
              <a:t>PHY/OAI</a:t>
            </a:r>
            <a:endParaRPr lang="en-US" sz="2000" dirty="0"/>
          </a:p>
        </p:txBody>
      </p:sp>
      <p:sp>
        <p:nvSpPr>
          <p:cNvPr id="141" name="Rectangle 140"/>
          <p:cNvSpPr/>
          <p:nvPr/>
        </p:nvSpPr>
        <p:spPr>
          <a:xfrm>
            <a:off x="4000894" y="18356650"/>
            <a:ext cx="1830949" cy="400111"/>
          </a:xfrm>
          <a:prstGeom prst="rect">
            <a:avLst/>
          </a:prstGeom>
        </p:spPr>
        <p:txBody>
          <a:bodyPr wrap="none">
            <a:spAutoFit/>
          </a:bodyPr>
          <a:lstStyle/>
          <a:p>
            <a:r>
              <a:rPr lang="en-US" sz="2000" dirty="0" smtClean="0"/>
              <a:t>MAC/RLC/PDCP</a:t>
            </a:r>
            <a:endParaRPr lang="en-US" sz="2000" dirty="0"/>
          </a:p>
        </p:txBody>
      </p:sp>
      <p:sp>
        <p:nvSpPr>
          <p:cNvPr id="142" name="Rectangle 141"/>
          <p:cNvSpPr/>
          <p:nvPr/>
        </p:nvSpPr>
        <p:spPr>
          <a:xfrm>
            <a:off x="4069399" y="17928924"/>
            <a:ext cx="1633783" cy="400111"/>
          </a:xfrm>
          <a:prstGeom prst="rect">
            <a:avLst/>
          </a:prstGeom>
        </p:spPr>
        <p:txBody>
          <a:bodyPr wrap="none">
            <a:spAutoFit/>
          </a:bodyPr>
          <a:lstStyle/>
          <a:p>
            <a:r>
              <a:rPr lang="en-US" sz="2000" dirty="0" smtClean="0"/>
              <a:t>Resource </a:t>
            </a:r>
            <a:r>
              <a:rPr lang="en-US" sz="2000" dirty="0" err="1" smtClean="0"/>
              <a:t>Mgt</a:t>
            </a:r>
            <a:endParaRPr lang="en-US" sz="2000" dirty="0"/>
          </a:p>
        </p:txBody>
      </p:sp>
      <p:sp>
        <p:nvSpPr>
          <p:cNvPr id="143" name="Rectangle 142"/>
          <p:cNvSpPr/>
          <p:nvPr/>
        </p:nvSpPr>
        <p:spPr>
          <a:xfrm>
            <a:off x="4724400" y="17526000"/>
            <a:ext cx="381837" cy="400111"/>
          </a:xfrm>
          <a:prstGeom prst="rect">
            <a:avLst/>
          </a:prstGeom>
        </p:spPr>
        <p:txBody>
          <a:bodyPr wrap="none">
            <a:spAutoFit/>
          </a:bodyPr>
          <a:lstStyle/>
          <a:p>
            <a:r>
              <a:rPr lang="en-US" sz="2000" dirty="0" smtClean="0"/>
              <a:t>IP</a:t>
            </a:r>
            <a:endParaRPr lang="en-US" sz="2000" dirty="0"/>
          </a:p>
        </p:txBody>
      </p:sp>
      <p:sp>
        <p:nvSpPr>
          <p:cNvPr id="144" name="Rectangle 143"/>
          <p:cNvSpPr/>
          <p:nvPr/>
        </p:nvSpPr>
        <p:spPr>
          <a:xfrm>
            <a:off x="2066598" y="19635595"/>
            <a:ext cx="1856598" cy="400111"/>
          </a:xfrm>
          <a:prstGeom prst="rect">
            <a:avLst/>
          </a:prstGeom>
        </p:spPr>
        <p:txBody>
          <a:bodyPr wrap="none">
            <a:spAutoFit/>
          </a:bodyPr>
          <a:lstStyle/>
          <a:p>
            <a:r>
              <a:rPr lang="en-US" sz="2000" dirty="0" err="1" smtClean="0"/>
              <a:t>ProSe</a:t>
            </a:r>
            <a:r>
              <a:rPr lang="en-US" sz="2000" dirty="0" smtClean="0"/>
              <a:t> Discovery</a:t>
            </a:r>
            <a:endParaRPr lang="en-US" sz="2000" dirty="0"/>
          </a:p>
        </p:txBody>
      </p:sp>
      <p:cxnSp>
        <p:nvCxnSpPr>
          <p:cNvPr id="145" name="Straight Connector 144"/>
          <p:cNvCxnSpPr/>
          <p:nvPr/>
        </p:nvCxnSpPr>
        <p:spPr>
          <a:xfrm>
            <a:off x="3996770" y="17486848"/>
            <a:ext cx="1781482" cy="0"/>
          </a:xfrm>
          <a:prstGeom prst="line">
            <a:avLst/>
          </a:prstGeom>
          <a:ln w="19050">
            <a:solidFill>
              <a:schemeClr val="accent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7" name="Rectangle 146"/>
          <p:cNvSpPr/>
          <p:nvPr/>
        </p:nvSpPr>
        <p:spPr>
          <a:xfrm>
            <a:off x="4191000" y="17145000"/>
            <a:ext cx="1417376" cy="246222"/>
          </a:xfrm>
          <a:prstGeom prst="rect">
            <a:avLst/>
          </a:prstGeom>
        </p:spPr>
        <p:txBody>
          <a:bodyPr wrap="none">
            <a:spAutoFit/>
          </a:bodyPr>
          <a:lstStyle/>
          <a:p>
            <a:pPr>
              <a:lnSpc>
                <a:spcPts val="1200"/>
              </a:lnSpc>
            </a:pPr>
            <a:r>
              <a:rPr lang="en-US" sz="2000" dirty="0" smtClean="0"/>
              <a:t>PC3 Control</a:t>
            </a:r>
            <a:endParaRPr lang="en-US" sz="2000" dirty="0"/>
          </a:p>
        </p:txBody>
      </p:sp>
      <p:cxnSp>
        <p:nvCxnSpPr>
          <p:cNvPr id="148" name="Straight Connector 147"/>
          <p:cNvCxnSpPr/>
          <p:nvPr/>
        </p:nvCxnSpPr>
        <p:spPr>
          <a:xfrm>
            <a:off x="10628412" y="19242873"/>
            <a:ext cx="1781479" cy="0"/>
          </a:xfrm>
          <a:prstGeom prst="line">
            <a:avLst/>
          </a:prstGeom>
          <a:ln w="19050">
            <a:solidFill>
              <a:schemeClr val="accent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10639121" y="18817888"/>
            <a:ext cx="1781479" cy="0"/>
          </a:xfrm>
          <a:prstGeom prst="line">
            <a:avLst/>
          </a:prstGeom>
          <a:ln w="19050">
            <a:solidFill>
              <a:schemeClr val="accent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50" name="Rectangle 149"/>
          <p:cNvSpPr/>
          <p:nvPr/>
        </p:nvSpPr>
        <p:spPr>
          <a:xfrm>
            <a:off x="11263280" y="18885198"/>
            <a:ext cx="421910" cy="400111"/>
          </a:xfrm>
          <a:prstGeom prst="rect">
            <a:avLst/>
          </a:prstGeom>
        </p:spPr>
        <p:txBody>
          <a:bodyPr wrap="none">
            <a:spAutoFit/>
          </a:bodyPr>
          <a:lstStyle/>
          <a:p>
            <a:r>
              <a:rPr lang="en-US" sz="2000" dirty="0" smtClean="0"/>
              <a:t>L2</a:t>
            </a:r>
            <a:endParaRPr lang="en-US" sz="2000" dirty="0"/>
          </a:p>
        </p:txBody>
      </p:sp>
      <p:sp>
        <p:nvSpPr>
          <p:cNvPr id="151" name="Rectangle 150"/>
          <p:cNvSpPr/>
          <p:nvPr/>
        </p:nvSpPr>
        <p:spPr>
          <a:xfrm>
            <a:off x="11277600" y="19278600"/>
            <a:ext cx="421910" cy="400111"/>
          </a:xfrm>
          <a:prstGeom prst="rect">
            <a:avLst/>
          </a:prstGeom>
        </p:spPr>
        <p:txBody>
          <a:bodyPr wrap="none">
            <a:spAutoFit/>
          </a:bodyPr>
          <a:lstStyle/>
          <a:p>
            <a:r>
              <a:rPr lang="en-US" sz="2000" dirty="0" smtClean="0"/>
              <a:t>L1</a:t>
            </a:r>
            <a:endParaRPr lang="en-US" sz="2000" dirty="0"/>
          </a:p>
        </p:txBody>
      </p:sp>
      <p:sp>
        <p:nvSpPr>
          <p:cNvPr id="152" name="Rectangle 151"/>
          <p:cNvSpPr/>
          <p:nvPr/>
        </p:nvSpPr>
        <p:spPr>
          <a:xfrm>
            <a:off x="10756699" y="16977430"/>
            <a:ext cx="1417376" cy="400111"/>
          </a:xfrm>
          <a:prstGeom prst="rect">
            <a:avLst/>
          </a:prstGeom>
        </p:spPr>
        <p:txBody>
          <a:bodyPr wrap="none">
            <a:spAutoFit/>
          </a:bodyPr>
          <a:lstStyle/>
          <a:p>
            <a:r>
              <a:rPr lang="en-US" sz="2000" dirty="0" smtClean="0"/>
              <a:t>PC3 Control</a:t>
            </a:r>
            <a:endParaRPr lang="en-US" sz="2000" dirty="0"/>
          </a:p>
        </p:txBody>
      </p:sp>
      <p:sp>
        <p:nvSpPr>
          <p:cNvPr id="153" name="Rectangle 152"/>
          <p:cNvSpPr/>
          <p:nvPr/>
        </p:nvSpPr>
        <p:spPr>
          <a:xfrm>
            <a:off x="9045914" y="19765417"/>
            <a:ext cx="579006" cy="400111"/>
          </a:xfrm>
          <a:prstGeom prst="rect">
            <a:avLst/>
          </a:prstGeom>
        </p:spPr>
        <p:txBody>
          <a:bodyPr wrap="none">
            <a:spAutoFit/>
          </a:bodyPr>
          <a:lstStyle/>
          <a:p>
            <a:r>
              <a:rPr lang="en-US" sz="2000" dirty="0" smtClean="0"/>
              <a:t>EPC</a:t>
            </a:r>
            <a:endParaRPr lang="en-US" sz="2000" dirty="0"/>
          </a:p>
        </p:txBody>
      </p:sp>
      <p:sp>
        <p:nvSpPr>
          <p:cNvPr id="154" name="Rectangle 153"/>
          <p:cNvSpPr/>
          <p:nvPr/>
        </p:nvSpPr>
        <p:spPr>
          <a:xfrm>
            <a:off x="8476920" y="17494456"/>
            <a:ext cx="1770485" cy="2203046"/>
          </a:xfrm>
          <a:prstGeom prst="rect">
            <a:avLst/>
          </a:prstGeom>
          <a:noFill/>
          <a:ln w="19050">
            <a:solidFill>
              <a:schemeClr val="accent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55" name="Rectangle 154"/>
          <p:cNvSpPr/>
          <p:nvPr/>
        </p:nvSpPr>
        <p:spPr>
          <a:xfrm>
            <a:off x="9140860" y="17705222"/>
            <a:ext cx="381837" cy="400111"/>
          </a:xfrm>
          <a:prstGeom prst="rect">
            <a:avLst/>
          </a:prstGeom>
        </p:spPr>
        <p:txBody>
          <a:bodyPr wrap="none">
            <a:spAutoFit/>
          </a:bodyPr>
          <a:lstStyle/>
          <a:p>
            <a:r>
              <a:rPr lang="en-US" sz="2000" dirty="0" smtClean="0"/>
              <a:t>IP</a:t>
            </a:r>
            <a:endParaRPr lang="en-US" sz="2000" dirty="0"/>
          </a:p>
        </p:txBody>
      </p:sp>
      <p:cxnSp>
        <p:nvCxnSpPr>
          <p:cNvPr id="156" name="Straight Connector 155"/>
          <p:cNvCxnSpPr/>
          <p:nvPr/>
        </p:nvCxnSpPr>
        <p:spPr>
          <a:xfrm>
            <a:off x="8465922" y="19282213"/>
            <a:ext cx="1781479" cy="0"/>
          </a:xfrm>
          <a:prstGeom prst="line">
            <a:avLst/>
          </a:prstGeom>
          <a:ln w="19050">
            <a:solidFill>
              <a:schemeClr val="accent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8476631" y="18857229"/>
            <a:ext cx="1781479" cy="0"/>
          </a:xfrm>
          <a:prstGeom prst="line">
            <a:avLst/>
          </a:prstGeom>
          <a:ln w="19050">
            <a:solidFill>
              <a:schemeClr val="accent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58" name="Rectangle 157"/>
          <p:cNvSpPr/>
          <p:nvPr/>
        </p:nvSpPr>
        <p:spPr>
          <a:xfrm>
            <a:off x="9129680" y="18885199"/>
            <a:ext cx="421910" cy="400111"/>
          </a:xfrm>
          <a:prstGeom prst="rect">
            <a:avLst/>
          </a:prstGeom>
        </p:spPr>
        <p:txBody>
          <a:bodyPr wrap="none">
            <a:spAutoFit/>
          </a:bodyPr>
          <a:lstStyle/>
          <a:p>
            <a:r>
              <a:rPr lang="en-US" sz="2000" dirty="0" smtClean="0"/>
              <a:t>L2</a:t>
            </a:r>
            <a:endParaRPr lang="en-US" sz="2000" dirty="0"/>
          </a:p>
        </p:txBody>
      </p:sp>
      <p:sp>
        <p:nvSpPr>
          <p:cNvPr id="159" name="Rectangle 158"/>
          <p:cNvSpPr/>
          <p:nvPr/>
        </p:nvSpPr>
        <p:spPr>
          <a:xfrm>
            <a:off x="9144000" y="19278600"/>
            <a:ext cx="421910" cy="400111"/>
          </a:xfrm>
          <a:prstGeom prst="rect">
            <a:avLst/>
          </a:prstGeom>
        </p:spPr>
        <p:txBody>
          <a:bodyPr wrap="none">
            <a:spAutoFit/>
          </a:bodyPr>
          <a:lstStyle/>
          <a:p>
            <a:r>
              <a:rPr lang="en-US" sz="2000" dirty="0" smtClean="0"/>
              <a:t>L1</a:t>
            </a:r>
            <a:endParaRPr lang="en-US" sz="2000" dirty="0"/>
          </a:p>
        </p:txBody>
      </p:sp>
      <p:cxnSp>
        <p:nvCxnSpPr>
          <p:cNvPr id="160" name="Straight Connector 159"/>
          <p:cNvCxnSpPr/>
          <p:nvPr/>
        </p:nvCxnSpPr>
        <p:spPr>
          <a:xfrm>
            <a:off x="8462310" y="18404817"/>
            <a:ext cx="1781479" cy="0"/>
          </a:xfrm>
          <a:prstGeom prst="line">
            <a:avLst/>
          </a:prstGeom>
          <a:ln w="19050">
            <a:solidFill>
              <a:schemeClr val="accent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61" name="Rectangle 160"/>
          <p:cNvSpPr/>
          <p:nvPr/>
        </p:nvSpPr>
        <p:spPr>
          <a:xfrm>
            <a:off x="8921945" y="18413344"/>
            <a:ext cx="848310" cy="400111"/>
          </a:xfrm>
          <a:prstGeom prst="rect">
            <a:avLst/>
          </a:prstGeom>
        </p:spPr>
        <p:txBody>
          <a:bodyPr wrap="none">
            <a:spAutoFit/>
          </a:bodyPr>
          <a:lstStyle/>
          <a:p>
            <a:r>
              <a:rPr lang="en-US" sz="2000" dirty="0" smtClean="0"/>
              <a:t>GTP-U</a:t>
            </a:r>
            <a:endParaRPr lang="en-US" sz="2000" dirty="0"/>
          </a:p>
        </p:txBody>
      </p:sp>
      <p:cxnSp>
        <p:nvCxnSpPr>
          <p:cNvPr id="162" name="Straight Connector 161"/>
          <p:cNvCxnSpPr/>
          <p:nvPr/>
        </p:nvCxnSpPr>
        <p:spPr>
          <a:xfrm>
            <a:off x="10260054" y="17946865"/>
            <a:ext cx="38667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V="1">
            <a:off x="8154849" y="17744587"/>
            <a:ext cx="336439" cy="557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5777542" y="17730495"/>
            <a:ext cx="60020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78" name="Rectangle 177"/>
          <p:cNvSpPr/>
          <p:nvPr/>
        </p:nvSpPr>
        <p:spPr>
          <a:xfrm>
            <a:off x="15087600" y="16002000"/>
            <a:ext cx="7591486" cy="43531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79" name="Straight Connector 178"/>
          <p:cNvCxnSpPr/>
          <p:nvPr/>
        </p:nvCxnSpPr>
        <p:spPr>
          <a:xfrm>
            <a:off x="15072827" y="19928103"/>
            <a:ext cx="5974530" cy="10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5084950" y="19509761"/>
            <a:ext cx="5974530" cy="10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5084950" y="19117801"/>
            <a:ext cx="5974530" cy="10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5097072" y="18699459"/>
            <a:ext cx="5974530" cy="10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5084950" y="18311266"/>
            <a:ext cx="5974530" cy="10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5097072" y="17892924"/>
            <a:ext cx="5974530" cy="10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5076868" y="16728350"/>
            <a:ext cx="5974530" cy="10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5076868" y="16336389"/>
            <a:ext cx="5974530" cy="10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flipV="1">
            <a:off x="15583944" y="16009537"/>
            <a:ext cx="24245" cy="43417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flipV="1">
            <a:off x="16089068" y="15998230"/>
            <a:ext cx="24245" cy="43417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flipV="1">
            <a:off x="16582067" y="16013306"/>
            <a:ext cx="24245" cy="43417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flipV="1">
            <a:off x="17090505" y="16002000"/>
            <a:ext cx="20931" cy="4855544"/>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flipV="1">
            <a:off x="17584232" y="15998231"/>
            <a:ext cx="24245" cy="43417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flipV="1">
            <a:off x="18089356" y="15986924"/>
            <a:ext cx="24245" cy="43417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flipV="1">
            <a:off x="18582355" y="16002000"/>
            <a:ext cx="24245" cy="43417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flipV="1">
            <a:off x="19087479" y="15990692"/>
            <a:ext cx="24245" cy="4341717"/>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flipV="1">
            <a:off x="19584520" y="15986925"/>
            <a:ext cx="24245" cy="43417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flipV="1">
            <a:off x="20089643" y="15975618"/>
            <a:ext cx="24245" cy="43417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flipV="1">
            <a:off x="20582643" y="15990694"/>
            <a:ext cx="24245" cy="4341717"/>
          </a:xfrm>
          <a:prstGeom prst="line">
            <a:avLst/>
          </a:prstGeom>
        </p:spPr>
        <p:style>
          <a:lnRef idx="1">
            <a:schemeClr val="accent1"/>
          </a:lnRef>
          <a:fillRef idx="0">
            <a:schemeClr val="accent1"/>
          </a:fillRef>
          <a:effectRef idx="0">
            <a:schemeClr val="accent1"/>
          </a:effectRef>
          <a:fontRef idx="minor">
            <a:schemeClr val="tx1"/>
          </a:fontRef>
        </p:style>
      </p:cxnSp>
      <p:sp>
        <p:nvSpPr>
          <p:cNvPr id="198" name="Rectangle 197"/>
          <p:cNvSpPr/>
          <p:nvPr/>
        </p:nvSpPr>
        <p:spPr>
          <a:xfrm>
            <a:off x="15573112" y="18274722"/>
            <a:ext cx="520928" cy="341901"/>
          </a:xfrm>
          <a:prstGeom prst="rect">
            <a:avLst/>
          </a:prstGeom>
        </p:spPr>
        <p:txBody>
          <a:bodyPr wrap="none">
            <a:spAutoFit/>
          </a:bodyPr>
          <a:lstStyle/>
          <a:p>
            <a:pPr>
              <a:lnSpc>
                <a:spcPts val="1100"/>
              </a:lnSpc>
            </a:pPr>
            <a:r>
              <a:rPr lang="en-US" sz="1800" b="1" dirty="0" smtClean="0"/>
              <a:t>UE1</a:t>
            </a:r>
          </a:p>
          <a:p>
            <a:pPr>
              <a:lnSpc>
                <a:spcPts val="1100"/>
              </a:lnSpc>
            </a:pPr>
            <a:r>
              <a:rPr lang="en-US" sz="1800" b="1" dirty="0" smtClean="0"/>
              <a:t>UE2</a:t>
            </a:r>
            <a:endParaRPr lang="en-US" sz="1800" b="1" dirty="0"/>
          </a:p>
        </p:txBody>
      </p:sp>
      <p:sp>
        <p:nvSpPr>
          <p:cNvPr id="199" name="Rectangle 198"/>
          <p:cNvSpPr/>
          <p:nvPr/>
        </p:nvSpPr>
        <p:spPr>
          <a:xfrm>
            <a:off x="16579923" y="19594560"/>
            <a:ext cx="520928" cy="213104"/>
          </a:xfrm>
          <a:prstGeom prst="rect">
            <a:avLst/>
          </a:prstGeom>
        </p:spPr>
        <p:txBody>
          <a:bodyPr wrap="none">
            <a:spAutoFit/>
          </a:bodyPr>
          <a:lstStyle/>
          <a:p>
            <a:pPr>
              <a:lnSpc>
                <a:spcPts val="1100"/>
              </a:lnSpc>
            </a:pPr>
            <a:r>
              <a:rPr lang="en-US" sz="1800" b="1" dirty="0" smtClean="0"/>
              <a:t>UE3</a:t>
            </a:r>
          </a:p>
        </p:txBody>
      </p:sp>
      <p:sp>
        <p:nvSpPr>
          <p:cNvPr id="200" name="Rectangle 199"/>
          <p:cNvSpPr/>
          <p:nvPr/>
        </p:nvSpPr>
        <p:spPr>
          <a:xfrm>
            <a:off x="15581120" y="20007128"/>
            <a:ext cx="520928" cy="213104"/>
          </a:xfrm>
          <a:prstGeom prst="rect">
            <a:avLst/>
          </a:prstGeom>
        </p:spPr>
        <p:txBody>
          <a:bodyPr wrap="none">
            <a:spAutoFit/>
          </a:bodyPr>
          <a:lstStyle/>
          <a:p>
            <a:pPr>
              <a:lnSpc>
                <a:spcPts val="1100"/>
              </a:lnSpc>
            </a:pPr>
            <a:r>
              <a:rPr lang="en-US" sz="1800" b="1" dirty="0" smtClean="0"/>
              <a:t>UE4</a:t>
            </a:r>
          </a:p>
        </p:txBody>
      </p:sp>
      <p:sp>
        <p:nvSpPr>
          <p:cNvPr id="201" name="Rectangle 200"/>
          <p:cNvSpPr/>
          <p:nvPr/>
        </p:nvSpPr>
        <p:spPr>
          <a:xfrm>
            <a:off x="17548703" y="20005261"/>
            <a:ext cx="520928" cy="213104"/>
          </a:xfrm>
          <a:prstGeom prst="rect">
            <a:avLst/>
          </a:prstGeom>
        </p:spPr>
        <p:txBody>
          <a:bodyPr wrap="none">
            <a:spAutoFit/>
          </a:bodyPr>
          <a:lstStyle/>
          <a:p>
            <a:pPr>
              <a:lnSpc>
                <a:spcPts val="1100"/>
              </a:lnSpc>
            </a:pPr>
            <a:r>
              <a:rPr lang="en-US" sz="1800" b="1" dirty="0" smtClean="0"/>
              <a:t>UE4</a:t>
            </a:r>
          </a:p>
        </p:txBody>
      </p:sp>
      <p:sp>
        <p:nvSpPr>
          <p:cNvPr id="202" name="Rectangle 201"/>
          <p:cNvSpPr/>
          <p:nvPr/>
        </p:nvSpPr>
        <p:spPr>
          <a:xfrm>
            <a:off x="18571524" y="19615095"/>
            <a:ext cx="520928" cy="213104"/>
          </a:xfrm>
          <a:prstGeom prst="rect">
            <a:avLst/>
          </a:prstGeom>
        </p:spPr>
        <p:txBody>
          <a:bodyPr wrap="none">
            <a:spAutoFit/>
          </a:bodyPr>
          <a:lstStyle/>
          <a:p>
            <a:pPr>
              <a:lnSpc>
                <a:spcPts val="1100"/>
              </a:lnSpc>
            </a:pPr>
            <a:r>
              <a:rPr lang="en-US" sz="1800" b="1" dirty="0" smtClean="0"/>
              <a:t>UE3</a:t>
            </a:r>
          </a:p>
        </p:txBody>
      </p:sp>
      <p:sp>
        <p:nvSpPr>
          <p:cNvPr id="203" name="Rectangle 202"/>
          <p:cNvSpPr/>
          <p:nvPr/>
        </p:nvSpPr>
        <p:spPr>
          <a:xfrm>
            <a:off x="18573525" y="18765693"/>
            <a:ext cx="520928" cy="213104"/>
          </a:xfrm>
          <a:prstGeom prst="rect">
            <a:avLst/>
          </a:prstGeom>
        </p:spPr>
        <p:txBody>
          <a:bodyPr wrap="none">
            <a:spAutoFit/>
          </a:bodyPr>
          <a:lstStyle/>
          <a:p>
            <a:pPr>
              <a:lnSpc>
                <a:spcPts val="1100"/>
              </a:lnSpc>
            </a:pPr>
            <a:r>
              <a:rPr lang="en-US" sz="1800" b="1" dirty="0" smtClean="0"/>
              <a:t>UE2</a:t>
            </a:r>
            <a:endParaRPr lang="en-US" sz="1800" b="1" dirty="0"/>
          </a:p>
        </p:txBody>
      </p:sp>
      <p:sp>
        <p:nvSpPr>
          <p:cNvPr id="204" name="Rectangle 203"/>
          <p:cNvSpPr/>
          <p:nvPr/>
        </p:nvSpPr>
        <p:spPr>
          <a:xfrm>
            <a:off x="17082323" y="17979761"/>
            <a:ext cx="520928" cy="213104"/>
          </a:xfrm>
          <a:prstGeom prst="rect">
            <a:avLst/>
          </a:prstGeom>
        </p:spPr>
        <p:txBody>
          <a:bodyPr wrap="none">
            <a:spAutoFit/>
          </a:bodyPr>
          <a:lstStyle/>
          <a:p>
            <a:pPr>
              <a:lnSpc>
                <a:spcPts val="1100"/>
              </a:lnSpc>
            </a:pPr>
            <a:r>
              <a:rPr lang="en-US" sz="1800" b="1" dirty="0" smtClean="0"/>
              <a:t>UE1</a:t>
            </a:r>
          </a:p>
        </p:txBody>
      </p:sp>
      <p:sp>
        <p:nvSpPr>
          <p:cNvPr id="205" name="Freeform 204"/>
          <p:cNvSpPr/>
          <p:nvPr/>
        </p:nvSpPr>
        <p:spPr>
          <a:xfrm>
            <a:off x="15941666" y="17770419"/>
            <a:ext cx="1212975" cy="501627"/>
          </a:xfrm>
          <a:custGeom>
            <a:avLst/>
            <a:gdLst>
              <a:gd name="connsiteX0" fmla="*/ 0 w 863125"/>
              <a:gd name="connsiteY0" fmla="*/ 382720 h 382720"/>
              <a:gd name="connsiteX1" fmla="*/ 435835 w 863125"/>
              <a:gd name="connsiteY1" fmla="*/ 6705 h 382720"/>
              <a:gd name="connsiteX2" fmla="*/ 863125 w 863125"/>
              <a:gd name="connsiteY2" fmla="*/ 177621 h 382720"/>
            </a:gdLst>
            <a:ahLst/>
            <a:cxnLst>
              <a:cxn ang="0">
                <a:pos x="connsiteX0" y="connsiteY0"/>
              </a:cxn>
              <a:cxn ang="0">
                <a:pos x="connsiteX1" y="connsiteY1"/>
              </a:cxn>
              <a:cxn ang="0">
                <a:pos x="connsiteX2" y="connsiteY2"/>
              </a:cxn>
            </a:cxnLst>
            <a:rect l="l" t="t" r="r" b="b"/>
            <a:pathLst>
              <a:path w="863125" h="382720">
                <a:moveTo>
                  <a:pt x="0" y="382720"/>
                </a:moveTo>
                <a:cubicBezTo>
                  <a:pt x="145990" y="211804"/>
                  <a:pt x="291981" y="40888"/>
                  <a:pt x="435835" y="6705"/>
                </a:cubicBezTo>
                <a:cubicBezTo>
                  <a:pt x="579689" y="-27478"/>
                  <a:pt x="721407" y="75071"/>
                  <a:pt x="863125" y="177621"/>
                </a:cubicBez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6" name="Freeform 205"/>
          <p:cNvSpPr/>
          <p:nvPr/>
        </p:nvSpPr>
        <p:spPr>
          <a:xfrm>
            <a:off x="15821569" y="18742483"/>
            <a:ext cx="2930356" cy="634187"/>
          </a:xfrm>
          <a:custGeom>
            <a:avLst/>
            <a:gdLst>
              <a:gd name="connsiteX0" fmla="*/ 0 w 2085173"/>
              <a:gd name="connsiteY0" fmla="*/ 0 h 483857"/>
              <a:gd name="connsiteX1" fmla="*/ 1256231 w 2085173"/>
              <a:gd name="connsiteY1" fmla="*/ 478565 h 483857"/>
              <a:gd name="connsiteX2" fmla="*/ 2085173 w 2085173"/>
              <a:gd name="connsiteY2" fmla="*/ 213645 h 483857"/>
            </a:gdLst>
            <a:ahLst/>
            <a:cxnLst>
              <a:cxn ang="0">
                <a:pos x="connsiteX0" y="connsiteY0"/>
              </a:cxn>
              <a:cxn ang="0">
                <a:pos x="connsiteX1" y="connsiteY1"/>
              </a:cxn>
              <a:cxn ang="0">
                <a:pos x="connsiteX2" y="connsiteY2"/>
              </a:cxn>
            </a:cxnLst>
            <a:rect l="l" t="t" r="r" b="b"/>
            <a:pathLst>
              <a:path w="2085173" h="483857">
                <a:moveTo>
                  <a:pt x="0" y="0"/>
                </a:moveTo>
                <a:cubicBezTo>
                  <a:pt x="454351" y="221479"/>
                  <a:pt x="908702" y="442958"/>
                  <a:pt x="1256231" y="478565"/>
                </a:cubicBezTo>
                <a:cubicBezTo>
                  <a:pt x="1603760" y="514173"/>
                  <a:pt x="1844466" y="363909"/>
                  <a:pt x="2085173" y="213645"/>
                </a:cubicBez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7" name="Rectangle 206"/>
          <p:cNvSpPr/>
          <p:nvPr/>
        </p:nvSpPr>
        <p:spPr>
          <a:xfrm>
            <a:off x="21315851" y="17061290"/>
            <a:ext cx="436621" cy="213104"/>
          </a:xfrm>
          <a:prstGeom prst="rect">
            <a:avLst/>
          </a:prstGeom>
        </p:spPr>
        <p:txBody>
          <a:bodyPr wrap="none">
            <a:spAutoFit/>
          </a:bodyPr>
          <a:lstStyle/>
          <a:p>
            <a:pPr>
              <a:lnSpc>
                <a:spcPts val="1100"/>
              </a:lnSpc>
            </a:pPr>
            <a:r>
              <a:rPr lang="en-US" sz="1800" b="1" dirty="0" smtClean="0"/>
              <a:t>. . .</a:t>
            </a:r>
            <a:endParaRPr lang="en-US" sz="1800" b="1" dirty="0"/>
          </a:p>
        </p:txBody>
      </p:sp>
      <p:cxnSp>
        <p:nvCxnSpPr>
          <p:cNvPr id="208" name="Straight Connector 207"/>
          <p:cNvCxnSpPr/>
          <p:nvPr/>
        </p:nvCxnSpPr>
        <p:spPr>
          <a:xfrm flipV="1">
            <a:off x="21061027" y="16033630"/>
            <a:ext cx="24245" cy="4341717"/>
          </a:xfrm>
          <a:prstGeom prst="line">
            <a:avLst/>
          </a:prstGeom>
        </p:spPr>
        <p:style>
          <a:lnRef idx="1">
            <a:schemeClr val="accent1"/>
          </a:lnRef>
          <a:fillRef idx="0">
            <a:schemeClr val="accent1"/>
          </a:fillRef>
          <a:effectRef idx="0">
            <a:schemeClr val="accent1"/>
          </a:effectRef>
          <a:fontRef idx="minor">
            <a:schemeClr val="tx1"/>
          </a:fontRef>
        </p:style>
      </p:cxnSp>
      <p:sp>
        <p:nvSpPr>
          <p:cNvPr id="209" name="Rectangle 208"/>
          <p:cNvSpPr/>
          <p:nvPr/>
        </p:nvSpPr>
        <p:spPr>
          <a:xfrm>
            <a:off x="21253800" y="18873968"/>
            <a:ext cx="436621" cy="213104"/>
          </a:xfrm>
          <a:prstGeom prst="rect">
            <a:avLst/>
          </a:prstGeom>
        </p:spPr>
        <p:txBody>
          <a:bodyPr wrap="none">
            <a:spAutoFit/>
          </a:bodyPr>
          <a:lstStyle/>
          <a:p>
            <a:pPr>
              <a:lnSpc>
                <a:spcPts val="1100"/>
              </a:lnSpc>
            </a:pPr>
            <a:r>
              <a:rPr lang="en-US" sz="1800" b="1" dirty="0" smtClean="0"/>
              <a:t>. . .</a:t>
            </a:r>
            <a:endParaRPr lang="en-US" sz="1800" b="1" dirty="0"/>
          </a:p>
        </p:txBody>
      </p:sp>
      <p:sp>
        <p:nvSpPr>
          <p:cNvPr id="210" name="Rectangle 209"/>
          <p:cNvSpPr/>
          <p:nvPr/>
        </p:nvSpPr>
        <p:spPr>
          <a:xfrm>
            <a:off x="15219875" y="16945548"/>
            <a:ext cx="226594" cy="470702"/>
          </a:xfrm>
          <a:prstGeom prst="rect">
            <a:avLst/>
          </a:prstGeom>
        </p:spPr>
        <p:txBody>
          <a:bodyPr wrap="none">
            <a:spAutoFit/>
          </a:bodyPr>
          <a:lstStyle/>
          <a:p>
            <a:pPr>
              <a:lnSpc>
                <a:spcPts val="1100"/>
              </a:lnSpc>
            </a:pPr>
            <a:r>
              <a:rPr lang="en-US" sz="1800" b="1" dirty="0" smtClean="0"/>
              <a:t>.</a:t>
            </a:r>
          </a:p>
          <a:p>
            <a:pPr>
              <a:lnSpc>
                <a:spcPts val="1100"/>
              </a:lnSpc>
            </a:pPr>
            <a:r>
              <a:rPr lang="en-US" sz="1800" b="1" dirty="0" smtClean="0"/>
              <a:t>.</a:t>
            </a:r>
          </a:p>
          <a:p>
            <a:pPr>
              <a:lnSpc>
                <a:spcPts val="1100"/>
              </a:lnSpc>
            </a:pPr>
            <a:r>
              <a:rPr lang="en-US" sz="1800" b="1" dirty="0" smtClean="0"/>
              <a:t>.</a:t>
            </a:r>
            <a:endParaRPr lang="en-US" sz="1800" b="1" dirty="0"/>
          </a:p>
        </p:txBody>
      </p:sp>
      <p:sp>
        <p:nvSpPr>
          <p:cNvPr id="211" name="Rectangle 210"/>
          <p:cNvSpPr/>
          <p:nvPr/>
        </p:nvSpPr>
        <p:spPr>
          <a:xfrm>
            <a:off x="18211324" y="16887677"/>
            <a:ext cx="226594" cy="470702"/>
          </a:xfrm>
          <a:prstGeom prst="rect">
            <a:avLst/>
          </a:prstGeom>
        </p:spPr>
        <p:txBody>
          <a:bodyPr wrap="none">
            <a:spAutoFit/>
          </a:bodyPr>
          <a:lstStyle/>
          <a:p>
            <a:pPr>
              <a:lnSpc>
                <a:spcPts val="1100"/>
              </a:lnSpc>
            </a:pPr>
            <a:r>
              <a:rPr lang="en-US" sz="1800" b="1" dirty="0" smtClean="0"/>
              <a:t>.</a:t>
            </a:r>
          </a:p>
          <a:p>
            <a:pPr>
              <a:lnSpc>
                <a:spcPts val="1100"/>
              </a:lnSpc>
            </a:pPr>
            <a:r>
              <a:rPr lang="en-US" sz="1800" b="1" dirty="0" smtClean="0"/>
              <a:t>.</a:t>
            </a:r>
          </a:p>
          <a:p>
            <a:pPr>
              <a:lnSpc>
                <a:spcPts val="1100"/>
              </a:lnSpc>
            </a:pPr>
            <a:r>
              <a:rPr lang="en-US" sz="1800" b="1" dirty="0" smtClean="0"/>
              <a:t>.</a:t>
            </a:r>
            <a:endParaRPr lang="en-US" sz="1800" b="1" dirty="0"/>
          </a:p>
        </p:txBody>
      </p:sp>
      <p:sp>
        <p:nvSpPr>
          <p:cNvPr id="212" name="Explosion 2 211"/>
          <p:cNvSpPr/>
          <p:nvPr/>
        </p:nvSpPr>
        <p:spPr>
          <a:xfrm rot="20716113">
            <a:off x="15497310" y="18148835"/>
            <a:ext cx="744599" cy="672052"/>
          </a:xfrm>
          <a:prstGeom prst="irregularSeal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3" name="Rectangle 212"/>
          <p:cNvSpPr/>
          <p:nvPr/>
        </p:nvSpPr>
        <p:spPr>
          <a:xfrm>
            <a:off x="15442207" y="20493492"/>
            <a:ext cx="1205738" cy="213104"/>
          </a:xfrm>
          <a:prstGeom prst="rect">
            <a:avLst/>
          </a:prstGeom>
        </p:spPr>
        <p:txBody>
          <a:bodyPr wrap="none">
            <a:spAutoFit/>
          </a:bodyPr>
          <a:lstStyle/>
          <a:p>
            <a:pPr>
              <a:lnSpc>
                <a:spcPts val="1100"/>
              </a:lnSpc>
            </a:pPr>
            <a:r>
              <a:rPr lang="en-US" sz="1800" b="1" dirty="0" smtClean="0"/>
              <a:t>1</a:t>
            </a:r>
            <a:r>
              <a:rPr lang="en-US" sz="1800" b="1" baseline="30000" dirty="0" smtClean="0"/>
              <a:t>st</a:t>
            </a:r>
            <a:r>
              <a:rPr lang="en-US" sz="1800" b="1" dirty="0" smtClean="0"/>
              <a:t> partition</a:t>
            </a:r>
          </a:p>
        </p:txBody>
      </p:sp>
      <p:sp>
        <p:nvSpPr>
          <p:cNvPr id="214" name="Rectangle 213"/>
          <p:cNvSpPr/>
          <p:nvPr/>
        </p:nvSpPr>
        <p:spPr>
          <a:xfrm>
            <a:off x="16475316" y="21088014"/>
            <a:ext cx="1242715" cy="213104"/>
          </a:xfrm>
          <a:prstGeom prst="rect">
            <a:avLst/>
          </a:prstGeom>
        </p:spPr>
        <p:txBody>
          <a:bodyPr wrap="none">
            <a:spAutoFit/>
          </a:bodyPr>
          <a:lstStyle/>
          <a:p>
            <a:pPr>
              <a:lnSpc>
                <a:spcPts val="1100"/>
              </a:lnSpc>
            </a:pPr>
            <a:r>
              <a:rPr lang="en-US" sz="1800" b="1" dirty="0" smtClean="0"/>
              <a:t>SA TX Phase</a:t>
            </a:r>
          </a:p>
        </p:txBody>
      </p:sp>
      <p:cxnSp>
        <p:nvCxnSpPr>
          <p:cNvPr id="215" name="Straight Arrow Connector 214"/>
          <p:cNvCxnSpPr/>
          <p:nvPr/>
        </p:nvCxnSpPr>
        <p:spPr>
          <a:xfrm>
            <a:off x="17808181" y="21157218"/>
            <a:ext cx="1295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6" name="Rectangle 215"/>
          <p:cNvSpPr/>
          <p:nvPr/>
        </p:nvSpPr>
        <p:spPr>
          <a:xfrm>
            <a:off x="17333641" y="20437528"/>
            <a:ext cx="1303356" cy="213104"/>
          </a:xfrm>
          <a:prstGeom prst="rect">
            <a:avLst/>
          </a:prstGeom>
        </p:spPr>
        <p:txBody>
          <a:bodyPr wrap="none">
            <a:spAutoFit/>
          </a:bodyPr>
          <a:lstStyle/>
          <a:p>
            <a:pPr>
              <a:lnSpc>
                <a:spcPts val="1100"/>
              </a:lnSpc>
            </a:pPr>
            <a:r>
              <a:rPr lang="en-US" sz="1800" b="1" dirty="0" smtClean="0"/>
              <a:t>2</a:t>
            </a:r>
            <a:r>
              <a:rPr lang="en-US" sz="1800" b="1" baseline="30000" dirty="0" smtClean="0"/>
              <a:t>nd</a:t>
            </a:r>
            <a:r>
              <a:rPr lang="en-US" sz="1800" b="1" dirty="0" smtClean="0"/>
              <a:t>  partition</a:t>
            </a:r>
          </a:p>
        </p:txBody>
      </p:sp>
      <p:cxnSp>
        <p:nvCxnSpPr>
          <p:cNvPr id="217" name="Straight Arrow Connector 216"/>
          <p:cNvCxnSpPr/>
          <p:nvPr/>
        </p:nvCxnSpPr>
        <p:spPr>
          <a:xfrm flipH="1">
            <a:off x="15064981" y="21233418"/>
            <a:ext cx="13715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15071644" y="20354259"/>
            <a:ext cx="2003" cy="461103"/>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a:off x="19083558" y="20372945"/>
            <a:ext cx="2003" cy="461103"/>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220" name="Rectangle 219"/>
          <p:cNvSpPr/>
          <p:nvPr/>
        </p:nvSpPr>
        <p:spPr>
          <a:xfrm>
            <a:off x="20475181" y="21081018"/>
            <a:ext cx="1432037" cy="213104"/>
          </a:xfrm>
          <a:prstGeom prst="rect">
            <a:avLst/>
          </a:prstGeom>
        </p:spPr>
        <p:txBody>
          <a:bodyPr wrap="none">
            <a:spAutoFit/>
          </a:bodyPr>
          <a:lstStyle/>
          <a:p>
            <a:pPr>
              <a:lnSpc>
                <a:spcPts val="1100"/>
              </a:lnSpc>
            </a:pPr>
            <a:r>
              <a:rPr lang="en-US" sz="1800" b="1" dirty="0" smtClean="0"/>
              <a:t>Data TX Phase</a:t>
            </a:r>
          </a:p>
        </p:txBody>
      </p:sp>
      <p:cxnSp>
        <p:nvCxnSpPr>
          <p:cNvPr id="221" name="Straight Arrow Connector 220"/>
          <p:cNvCxnSpPr/>
          <p:nvPr/>
        </p:nvCxnSpPr>
        <p:spPr>
          <a:xfrm>
            <a:off x="21999181" y="21157218"/>
            <a:ext cx="838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p:nvPr/>
        </p:nvCxnSpPr>
        <p:spPr>
          <a:xfrm flipH="1">
            <a:off x="19103581" y="21157218"/>
            <a:ext cx="1371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3" name="Straight Arrow Connector 222"/>
          <p:cNvCxnSpPr/>
          <p:nvPr/>
        </p:nvCxnSpPr>
        <p:spPr>
          <a:xfrm flipV="1">
            <a:off x="22615075" y="20360296"/>
            <a:ext cx="722881" cy="518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24" name="Rectangle 223"/>
          <p:cNvSpPr/>
          <p:nvPr/>
        </p:nvSpPr>
        <p:spPr>
          <a:xfrm>
            <a:off x="22840268" y="20480267"/>
            <a:ext cx="606713" cy="213104"/>
          </a:xfrm>
          <a:prstGeom prst="rect">
            <a:avLst/>
          </a:prstGeom>
        </p:spPr>
        <p:txBody>
          <a:bodyPr wrap="none">
            <a:spAutoFit/>
          </a:bodyPr>
          <a:lstStyle/>
          <a:p>
            <a:pPr>
              <a:lnSpc>
                <a:spcPts val="1100"/>
              </a:lnSpc>
            </a:pPr>
            <a:r>
              <a:rPr lang="en-US" sz="1800" b="1" dirty="0" smtClean="0"/>
              <a:t>Time</a:t>
            </a:r>
          </a:p>
        </p:txBody>
      </p:sp>
      <p:sp>
        <p:nvSpPr>
          <p:cNvPr id="225" name="Rectangle 224"/>
          <p:cNvSpPr/>
          <p:nvPr/>
        </p:nvSpPr>
        <p:spPr>
          <a:xfrm rot="16200000">
            <a:off x="14057899" y="18137057"/>
            <a:ext cx="1046783" cy="215353"/>
          </a:xfrm>
          <a:prstGeom prst="rect">
            <a:avLst/>
          </a:prstGeom>
        </p:spPr>
        <p:txBody>
          <a:bodyPr wrap="none">
            <a:spAutoFit/>
          </a:bodyPr>
          <a:lstStyle/>
          <a:p>
            <a:pPr>
              <a:lnSpc>
                <a:spcPts val="1100"/>
              </a:lnSpc>
            </a:pPr>
            <a:r>
              <a:rPr lang="en-US" sz="1800" b="1" dirty="0" smtClean="0"/>
              <a:t>frequency</a:t>
            </a:r>
          </a:p>
        </p:txBody>
      </p:sp>
      <p:cxnSp>
        <p:nvCxnSpPr>
          <p:cNvPr id="226" name="Straight Arrow Connector 225"/>
          <p:cNvCxnSpPr/>
          <p:nvPr/>
        </p:nvCxnSpPr>
        <p:spPr>
          <a:xfrm flipV="1">
            <a:off x="14599563" y="16930561"/>
            <a:ext cx="2898" cy="74042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7" name="Straight Arrow Connector 226"/>
          <p:cNvCxnSpPr/>
          <p:nvPr/>
        </p:nvCxnSpPr>
        <p:spPr>
          <a:xfrm flipV="1">
            <a:off x="14739165" y="19340300"/>
            <a:ext cx="601505" cy="4589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8" name="Rectangle 227"/>
          <p:cNvSpPr/>
          <p:nvPr/>
        </p:nvSpPr>
        <p:spPr>
          <a:xfrm>
            <a:off x="14074381" y="19775244"/>
            <a:ext cx="979439" cy="341901"/>
          </a:xfrm>
          <a:prstGeom prst="rect">
            <a:avLst/>
          </a:prstGeom>
        </p:spPr>
        <p:txBody>
          <a:bodyPr wrap="none">
            <a:spAutoFit/>
          </a:bodyPr>
          <a:lstStyle/>
          <a:p>
            <a:pPr>
              <a:lnSpc>
                <a:spcPts val="1100"/>
              </a:lnSpc>
            </a:pPr>
            <a:r>
              <a:rPr lang="en-US" sz="1800" b="1" dirty="0" smtClean="0"/>
              <a:t>Resource</a:t>
            </a:r>
          </a:p>
          <a:p>
            <a:pPr>
              <a:lnSpc>
                <a:spcPts val="1100"/>
              </a:lnSpc>
            </a:pPr>
            <a:r>
              <a:rPr lang="en-US" sz="1800" b="1" dirty="0"/>
              <a:t>B</a:t>
            </a:r>
            <a:r>
              <a:rPr lang="en-US" sz="1800" b="1" dirty="0" smtClean="0"/>
              <a:t>lock</a:t>
            </a:r>
          </a:p>
        </p:txBody>
      </p:sp>
      <p:sp>
        <p:nvSpPr>
          <p:cNvPr id="313" name="Rectangle 312"/>
          <p:cNvSpPr/>
          <p:nvPr/>
        </p:nvSpPr>
        <p:spPr>
          <a:xfrm>
            <a:off x="23622000" y="9677400"/>
            <a:ext cx="6818586" cy="4524315"/>
          </a:xfrm>
          <a:prstGeom prst="rect">
            <a:avLst/>
          </a:prstGeom>
        </p:spPr>
        <p:txBody>
          <a:bodyPr wrap="square">
            <a:spAutoFit/>
          </a:bodyPr>
          <a:lstStyle/>
          <a:p>
            <a:pPr marL="342900" indent="-342900" algn="l">
              <a:buFont typeface="+mj-lt"/>
              <a:buAutoNum type="arabicPeriod"/>
            </a:pPr>
            <a:r>
              <a:rPr lang="en-US" sz="3200" dirty="0"/>
              <a:t>UE B starts in the on-network mode with direct communication with UE A; </a:t>
            </a:r>
            <a:endParaRPr lang="en-US" sz="3200" dirty="0" smtClean="0"/>
          </a:p>
          <a:p>
            <a:pPr marL="342900" indent="-342900" algn="l">
              <a:buFont typeface="+mj-lt"/>
              <a:buAutoNum type="arabicPeriod"/>
            </a:pPr>
            <a:r>
              <a:rPr lang="en-US" sz="3200" dirty="0" smtClean="0"/>
              <a:t>UE </a:t>
            </a:r>
            <a:r>
              <a:rPr lang="en-US" sz="3200" dirty="0"/>
              <a:t>B moves out of range of the </a:t>
            </a:r>
            <a:r>
              <a:rPr lang="en-US" sz="3200" dirty="0" err="1"/>
              <a:t>eNodeB</a:t>
            </a:r>
            <a:r>
              <a:rPr lang="en-US" sz="3200" dirty="0"/>
              <a:t>, </a:t>
            </a:r>
            <a:r>
              <a:rPr lang="en-US" sz="3200" dirty="0" smtClean="0"/>
              <a:t>lost connection to UE A </a:t>
            </a:r>
          </a:p>
          <a:p>
            <a:pPr marL="342900" indent="-342900" algn="l">
              <a:buFont typeface="+mj-lt"/>
              <a:buAutoNum type="arabicPeriod"/>
            </a:pPr>
            <a:r>
              <a:rPr lang="en-US" sz="3200" dirty="0" smtClean="0"/>
              <a:t>UE B </a:t>
            </a:r>
            <a:r>
              <a:rPr lang="en-US" sz="3200" dirty="0"/>
              <a:t>discovers nearby node (UE C) which acts as a relay to UE A. </a:t>
            </a:r>
            <a:endParaRPr lang="en-US" sz="3200" dirty="0" smtClean="0"/>
          </a:p>
          <a:p>
            <a:pPr marL="342900" indent="-342900" algn="l">
              <a:buFont typeface="+mj-lt"/>
              <a:buAutoNum type="arabicPeriod"/>
            </a:pPr>
            <a:r>
              <a:rPr lang="en-US" sz="3200" dirty="0"/>
              <a:t>A</a:t>
            </a:r>
            <a:r>
              <a:rPr lang="en-US" sz="3200" dirty="0" smtClean="0"/>
              <a:t>ffected </a:t>
            </a:r>
            <a:r>
              <a:rPr lang="en-US" sz="3200" dirty="0"/>
              <a:t>UEs </a:t>
            </a:r>
            <a:r>
              <a:rPr lang="en-US" sz="3200" dirty="0" smtClean="0"/>
              <a:t>are reconfigured </a:t>
            </a:r>
            <a:r>
              <a:rPr lang="en-US" sz="3200" dirty="0"/>
              <a:t>automatically to prevent service interruption when switching modes. </a:t>
            </a:r>
          </a:p>
        </p:txBody>
      </p:sp>
      <p:sp>
        <p:nvSpPr>
          <p:cNvPr id="314" name="Rectangle 313"/>
          <p:cNvSpPr/>
          <p:nvPr/>
        </p:nvSpPr>
        <p:spPr>
          <a:xfrm>
            <a:off x="31013400" y="10210800"/>
            <a:ext cx="8382000" cy="3539430"/>
          </a:xfrm>
          <a:prstGeom prst="rect">
            <a:avLst/>
          </a:prstGeom>
        </p:spPr>
        <p:txBody>
          <a:bodyPr wrap="square">
            <a:spAutoFit/>
          </a:bodyPr>
          <a:lstStyle/>
          <a:p>
            <a:pPr marL="342900" indent="-342900" algn="l">
              <a:buFont typeface="+mj-lt"/>
              <a:buAutoNum type="arabicPeriod"/>
            </a:pPr>
            <a:r>
              <a:rPr lang="en-US" sz="3200" dirty="0"/>
              <a:t>At the beginning, both cells are down, so UEs A and B communicate via the off-network mode. </a:t>
            </a:r>
            <a:endParaRPr lang="en-US" sz="3200" dirty="0" smtClean="0"/>
          </a:p>
          <a:p>
            <a:pPr marL="342900" indent="-342900" algn="l">
              <a:buFont typeface="+mj-lt"/>
              <a:buAutoNum type="arabicPeriod"/>
            </a:pPr>
            <a:r>
              <a:rPr lang="en-US" sz="3200" dirty="0" smtClean="0"/>
              <a:t>Then </a:t>
            </a:r>
            <a:r>
              <a:rPr lang="en-US" sz="3200" dirty="0"/>
              <a:t>UEs A and B move out of each other’s range and may lose the call. </a:t>
            </a:r>
            <a:endParaRPr lang="en-US" sz="3200" dirty="0" smtClean="0"/>
          </a:p>
          <a:p>
            <a:pPr marL="342900" indent="-342900" algn="l">
              <a:buFont typeface="+mj-lt"/>
              <a:buAutoNum type="arabicPeriod"/>
            </a:pPr>
            <a:r>
              <a:rPr lang="en-US" sz="3200" dirty="0" smtClean="0"/>
              <a:t>They </a:t>
            </a:r>
            <a:r>
              <a:rPr lang="en-US" sz="3200" dirty="0"/>
              <a:t>then search for a nearby UE C, which is reconfigured as a UE-to-Network Relay to relay the call between UEs A and B. </a:t>
            </a:r>
          </a:p>
        </p:txBody>
      </p:sp>
      <p:grpSp>
        <p:nvGrpSpPr>
          <p:cNvPr id="315" name="Group 314"/>
          <p:cNvGrpSpPr/>
          <p:nvPr/>
        </p:nvGrpSpPr>
        <p:grpSpPr>
          <a:xfrm>
            <a:off x="14683981" y="21793200"/>
            <a:ext cx="7490219" cy="5612418"/>
            <a:chOff x="1585217" y="2487272"/>
            <a:chExt cx="3206157" cy="2239483"/>
          </a:xfrm>
        </p:grpSpPr>
        <p:grpSp>
          <p:nvGrpSpPr>
            <p:cNvPr id="316" name="Group 315"/>
            <p:cNvGrpSpPr/>
            <p:nvPr/>
          </p:nvGrpSpPr>
          <p:grpSpPr>
            <a:xfrm>
              <a:off x="3168445" y="4040955"/>
              <a:ext cx="152400" cy="152400"/>
              <a:chOff x="1828800" y="4495800"/>
              <a:chExt cx="152400" cy="152400"/>
            </a:xfrm>
          </p:grpSpPr>
          <p:sp>
            <p:nvSpPr>
              <p:cNvPr id="346" name="Rectangle 345"/>
              <p:cNvSpPr/>
              <p:nvPr/>
            </p:nvSpPr>
            <p:spPr bwMode="auto">
              <a:xfrm>
                <a:off x="1828800" y="4495800"/>
                <a:ext cx="152400" cy="152400"/>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eaLnBrk="0" fontAlgn="base" hangingPunct="0">
                  <a:spcBef>
                    <a:spcPct val="0"/>
                  </a:spcBef>
                  <a:spcAft>
                    <a:spcPct val="0"/>
                  </a:spcAft>
                </a:pPr>
                <a:endParaRPr lang="en-US" sz="1800" i="1" dirty="0" smtClean="0">
                  <a:latin typeface="Arial" charset="0"/>
                </a:endParaRPr>
              </a:p>
            </p:txBody>
          </p:sp>
          <p:sp>
            <p:nvSpPr>
              <p:cNvPr id="347" name="Oval 346"/>
              <p:cNvSpPr/>
              <p:nvPr/>
            </p:nvSpPr>
            <p:spPr bwMode="auto">
              <a:xfrm>
                <a:off x="1866900" y="4533900"/>
                <a:ext cx="76200" cy="76200"/>
              </a:xfrm>
              <a:prstGeom prst="ellipse">
                <a:avLst/>
              </a:prstGeom>
              <a:solidFill>
                <a:schemeClr val="tx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eaLnBrk="0" fontAlgn="base" hangingPunct="0">
                  <a:spcBef>
                    <a:spcPct val="0"/>
                  </a:spcBef>
                  <a:spcAft>
                    <a:spcPct val="0"/>
                  </a:spcAft>
                </a:pPr>
                <a:endParaRPr lang="en-US" sz="1800" dirty="0">
                  <a:latin typeface="Arial" charset="0"/>
                </a:endParaRPr>
              </a:p>
            </p:txBody>
          </p:sp>
        </p:grpSp>
        <p:sp>
          <p:nvSpPr>
            <p:cNvPr id="317" name="Isosceles Triangle 316"/>
            <p:cNvSpPr/>
            <p:nvPr/>
          </p:nvSpPr>
          <p:spPr bwMode="auto">
            <a:xfrm flipV="1">
              <a:off x="1873045" y="2509684"/>
              <a:ext cx="152400" cy="152400"/>
            </a:xfrm>
            <a:prstGeom prst="triangle">
              <a:avLst/>
            </a:prstGeom>
            <a:solidFill>
              <a:schemeClr val="bg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318" name="Straight Arrow Connector 317"/>
            <p:cNvCxnSpPr/>
            <p:nvPr/>
          </p:nvCxnSpPr>
          <p:spPr bwMode="auto">
            <a:xfrm>
              <a:off x="1949245" y="2745555"/>
              <a:ext cx="304800" cy="1"/>
            </a:xfrm>
            <a:prstGeom prst="straightConnector1">
              <a:avLst/>
            </a:prstGeom>
            <a:solidFill>
              <a:schemeClr val="accent1"/>
            </a:solidFill>
            <a:ln w="9525" cap="flat" cmpd="sng" algn="ctr">
              <a:solidFill>
                <a:schemeClr val="tx1"/>
              </a:solidFill>
              <a:prstDash val="solid"/>
              <a:round/>
              <a:headEnd type="none" w="med" len="med"/>
              <a:tailEnd type="none"/>
            </a:ln>
            <a:effectLst/>
          </p:spPr>
        </p:cxnSp>
        <p:cxnSp>
          <p:nvCxnSpPr>
            <p:cNvPr id="319" name="Straight Arrow Connector 318"/>
            <p:cNvCxnSpPr/>
            <p:nvPr/>
          </p:nvCxnSpPr>
          <p:spPr bwMode="auto">
            <a:xfrm flipV="1">
              <a:off x="1949245" y="2509684"/>
              <a:ext cx="0" cy="228600"/>
            </a:xfrm>
            <a:prstGeom prst="straightConnector1">
              <a:avLst/>
            </a:prstGeom>
            <a:solidFill>
              <a:schemeClr val="accent1"/>
            </a:solidFill>
            <a:ln w="9525" cap="flat" cmpd="sng" algn="ctr">
              <a:solidFill>
                <a:schemeClr val="tx1"/>
              </a:solidFill>
              <a:prstDash val="solid"/>
              <a:round/>
              <a:headEnd type="none" w="med" len="med"/>
              <a:tailEnd type="none"/>
            </a:ln>
            <a:effectLst/>
          </p:spPr>
        </p:cxnSp>
        <p:sp>
          <p:nvSpPr>
            <p:cNvPr id="320" name="Rectangle 319"/>
            <p:cNvSpPr/>
            <p:nvPr/>
          </p:nvSpPr>
          <p:spPr bwMode="auto">
            <a:xfrm>
              <a:off x="2254045" y="2669355"/>
              <a:ext cx="609600" cy="1219200"/>
            </a:xfrm>
            <a:prstGeom prst="rect">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eaLnBrk="0" fontAlgn="base" hangingPunct="0">
                <a:spcBef>
                  <a:spcPct val="0"/>
                </a:spcBef>
                <a:spcAft>
                  <a:spcPct val="0"/>
                </a:spcAft>
              </a:pPr>
              <a:r>
                <a:rPr lang="en-US" sz="1800" dirty="0" smtClean="0">
                  <a:latin typeface="Arial" charset="0"/>
                </a:rPr>
                <a:t>Compute and </a:t>
              </a:r>
              <a:br>
                <a:rPr lang="en-US" sz="1800" dirty="0" smtClean="0">
                  <a:latin typeface="Arial" charset="0"/>
                </a:rPr>
              </a:br>
              <a:r>
                <a:rPr lang="en-US" sz="1800" dirty="0" smtClean="0">
                  <a:latin typeface="Arial" charset="0"/>
                </a:rPr>
                <a:t>apply</a:t>
              </a:r>
              <a:br>
                <a:rPr lang="en-US" sz="1800" dirty="0" smtClean="0">
                  <a:latin typeface="Arial" charset="0"/>
                </a:rPr>
              </a:br>
              <a:r>
                <a:rPr lang="en-US" sz="1800" dirty="0" smtClean="0">
                  <a:latin typeface="Arial" charset="0"/>
                </a:rPr>
                <a:t>array weights</a:t>
              </a:r>
              <a:br>
                <a:rPr lang="en-US" sz="1800" dirty="0" smtClean="0">
                  <a:latin typeface="Arial" charset="0"/>
                </a:rPr>
              </a:br>
              <a:r>
                <a:rPr lang="en-US" sz="1800" b="1" dirty="0" err="1" smtClean="0">
                  <a:latin typeface="Arial" charset="0"/>
                </a:rPr>
                <a:t>w</a:t>
              </a:r>
              <a:r>
                <a:rPr lang="en-US" sz="1800" i="1" baseline="-25000" dirty="0" err="1" smtClean="0">
                  <a:latin typeface="Arial" charset="0"/>
                </a:rPr>
                <a:t>k,l</a:t>
              </a:r>
              <a:endParaRPr lang="en-US" sz="1800" i="1" baseline="-25000" dirty="0" smtClean="0">
                <a:latin typeface="Arial" charset="0"/>
              </a:endParaRPr>
            </a:p>
          </p:txBody>
        </p:sp>
        <p:cxnSp>
          <p:nvCxnSpPr>
            <p:cNvPr id="321" name="Straight Arrow Connector 320"/>
            <p:cNvCxnSpPr/>
            <p:nvPr/>
          </p:nvCxnSpPr>
          <p:spPr bwMode="auto">
            <a:xfrm>
              <a:off x="2863645" y="3202755"/>
              <a:ext cx="2286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22" name="Isosceles Triangle 321"/>
            <p:cNvSpPr/>
            <p:nvPr/>
          </p:nvSpPr>
          <p:spPr bwMode="auto">
            <a:xfrm flipV="1">
              <a:off x="1873045" y="2821754"/>
              <a:ext cx="152400" cy="152400"/>
            </a:xfrm>
            <a:prstGeom prst="triangle">
              <a:avLst/>
            </a:prstGeom>
            <a:solidFill>
              <a:schemeClr val="bg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323" name="Straight Arrow Connector 322"/>
            <p:cNvCxnSpPr/>
            <p:nvPr/>
          </p:nvCxnSpPr>
          <p:spPr bwMode="auto">
            <a:xfrm>
              <a:off x="1949245" y="3050354"/>
              <a:ext cx="304800" cy="1"/>
            </a:xfrm>
            <a:prstGeom prst="straightConnector1">
              <a:avLst/>
            </a:prstGeom>
            <a:solidFill>
              <a:schemeClr val="accent1"/>
            </a:solidFill>
            <a:ln w="9525" cap="flat" cmpd="sng" algn="ctr">
              <a:solidFill>
                <a:schemeClr val="tx1"/>
              </a:solidFill>
              <a:prstDash val="solid"/>
              <a:round/>
              <a:headEnd type="none" w="med" len="med"/>
              <a:tailEnd type="none"/>
            </a:ln>
            <a:effectLst/>
          </p:spPr>
        </p:cxnSp>
        <p:cxnSp>
          <p:nvCxnSpPr>
            <p:cNvPr id="324" name="Straight Arrow Connector 323"/>
            <p:cNvCxnSpPr/>
            <p:nvPr/>
          </p:nvCxnSpPr>
          <p:spPr bwMode="auto">
            <a:xfrm flipV="1">
              <a:off x="1949245" y="2821754"/>
              <a:ext cx="0" cy="228600"/>
            </a:xfrm>
            <a:prstGeom prst="straightConnector1">
              <a:avLst/>
            </a:prstGeom>
            <a:solidFill>
              <a:schemeClr val="accent1"/>
            </a:solidFill>
            <a:ln w="9525" cap="flat" cmpd="sng" algn="ctr">
              <a:solidFill>
                <a:schemeClr val="tx1"/>
              </a:solidFill>
              <a:prstDash val="solid"/>
              <a:round/>
              <a:headEnd type="none" w="med" len="med"/>
              <a:tailEnd type="none"/>
            </a:ln>
            <a:effectLst/>
          </p:spPr>
        </p:cxnSp>
        <p:sp>
          <p:nvSpPr>
            <p:cNvPr id="325" name="Isosceles Triangle 324"/>
            <p:cNvSpPr/>
            <p:nvPr/>
          </p:nvSpPr>
          <p:spPr bwMode="auto">
            <a:xfrm flipV="1">
              <a:off x="1873045" y="3595150"/>
              <a:ext cx="152400" cy="152400"/>
            </a:xfrm>
            <a:prstGeom prst="triangle">
              <a:avLst/>
            </a:prstGeom>
            <a:solidFill>
              <a:schemeClr val="bg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326" name="Straight Arrow Connector 325"/>
            <p:cNvCxnSpPr/>
            <p:nvPr/>
          </p:nvCxnSpPr>
          <p:spPr bwMode="auto">
            <a:xfrm>
              <a:off x="1949245" y="3823750"/>
              <a:ext cx="304800" cy="1"/>
            </a:xfrm>
            <a:prstGeom prst="straightConnector1">
              <a:avLst/>
            </a:prstGeom>
            <a:solidFill>
              <a:schemeClr val="accent1"/>
            </a:solidFill>
            <a:ln w="9525" cap="flat" cmpd="sng" algn="ctr">
              <a:solidFill>
                <a:schemeClr val="tx1"/>
              </a:solidFill>
              <a:prstDash val="solid"/>
              <a:round/>
              <a:headEnd type="none" w="med" len="med"/>
              <a:tailEnd type="none"/>
            </a:ln>
            <a:effectLst/>
          </p:spPr>
        </p:cxnSp>
        <p:cxnSp>
          <p:nvCxnSpPr>
            <p:cNvPr id="327" name="Straight Arrow Connector 326"/>
            <p:cNvCxnSpPr/>
            <p:nvPr/>
          </p:nvCxnSpPr>
          <p:spPr bwMode="auto">
            <a:xfrm flipV="1">
              <a:off x="1949245" y="3595150"/>
              <a:ext cx="0" cy="228600"/>
            </a:xfrm>
            <a:prstGeom prst="straightConnector1">
              <a:avLst/>
            </a:prstGeom>
            <a:solidFill>
              <a:schemeClr val="accent1"/>
            </a:solidFill>
            <a:ln w="9525" cap="flat" cmpd="sng" algn="ctr">
              <a:solidFill>
                <a:schemeClr val="tx1"/>
              </a:solidFill>
              <a:prstDash val="solid"/>
              <a:round/>
              <a:headEnd type="none" w="med" len="med"/>
              <a:tailEnd type="none"/>
            </a:ln>
            <a:effectLst/>
          </p:spPr>
        </p:cxnSp>
        <p:sp>
          <p:nvSpPr>
            <p:cNvPr id="328" name="Rectangle 327"/>
            <p:cNvSpPr/>
            <p:nvPr/>
          </p:nvSpPr>
          <p:spPr bwMode="auto">
            <a:xfrm rot="5400000">
              <a:off x="2025445" y="3202755"/>
              <a:ext cx="228600" cy="228600"/>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eaLnBrk="0" fontAlgn="base" hangingPunct="0">
                <a:spcBef>
                  <a:spcPct val="0"/>
                </a:spcBef>
                <a:spcAft>
                  <a:spcPct val="0"/>
                </a:spcAft>
              </a:pPr>
              <a:r>
                <a:rPr lang="en-US" sz="1800" b="1" i="1" dirty="0" smtClean="0">
                  <a:latin typeface="Calibri"/>
                  <a:cs typeface="Calibri"/>
                </a:rPr>
                <a:t>...</a:t>
              </a:r>
              <a:endParaRPr kumimoji="0" lang="en-US" sz="1800" i="1" u="none" strike="noStrike" cap="none" normalizeH="0" baseline="-25000" dirty="0" smtClean="0">
                <a:ln>
                  <a:noFill/>
                </a:ln>
                <a:solidFill>
                  <a:schemeClr val="tx1"/>
                </a:solidFill>
                <a:effectLst/>
                <a:latin typeface="Calibri"/>
                <a:cs typeface="Calibri"/>
              </a:endParaRPr>
            </a:p>
          </p:txBody>
        </p:sp>
        <p:sp>
          <p:nvSpPr>
            <p:cNvPr id="329" name="Oval 328"/>
            <p:cNvSpPr/>
            <p:nvPr/>
          </p:nvSpPr>
          <p:spPr bwMode="auto">
            <a:xfrm>
              <a:off x="3092245" y="3050355"/>
              <a:ext cx="304800" cy="304800"/>
            </a:xfrm>
            <a:prstGeom prst="ellipse">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eaLnBrk="0" fontAlgn="base" hangingPunct="0">
                <a:spcBef>
                  <a:spcPct val="0"/>
                </a:spcBef>
                <a:spcAft>
                  <a:spcPct val="0"/>
                </a:spcAft>
              </a:pPr>
              <a:endParaRPr lang="en-US" sz="1800" dirty="0">
                <a:latin typeface="Arial" charset="0"/>
              </a:endParaRPr>
            </a:p>
          </p:txBody>
        </p:sp>
        <p:cxnSp>
          <p:nvCxnSpPr>
            <p:cNvPr id="330" name="Straight Connector 329"/>
            <p:cNvCxnSpPr>
              <a:stCxn id="329" idx="7"/>
              <a:endCxn id="329" idx="3"/>
            </p:cNvCxnSpPr>
            <p:nvPr/>
          </p:nvCxnSpPr>
          <p:spPr bwMode="auto">
            <a:xfrm flipH="1">
              <a:off x="3136882" y="3094992"/>
              <a:ext cx="215526" cy="21552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1" name="Straight Connector 330"/>
            <p:cNvCxnSpPr>
              <a:stCxn id="329" idx="1"/>
              <a:endCxn id="329" idx="5"/>
            </p:cNvCxnSpPr>
            <p:nvPr/>
          </p:nvCxnSpPr>
          <p:spPr bwMode="auto">
            <a:xfrm>
              <a:off x="3136882" y="3094992"/>
              <a:ext cx="215526" cy="21552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2" name="Straight Arrow Connector 331"/>
            <p:cNvCxnSpPr>
              <a:stCxn id="333" idx="0"/>
              <a:endCxn id="329" idx="4"/>
            </p:cNvCxnSpPr>
            <p:nvPr/>
          </p:nvCxnSpPr>
          <p:spPr bwMode="auto">
            <a:xfrm flipV="1">
              <a:off x="3244645" y="3355155"/>
              <a:ext cx="0" cy="914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33" name="Rectangle 332"/>
            <p:cNvSpPr/>
            <p:nvPr/>
          </p:nvSpPr>
          <p:spPr bwMode="auto">
            <a:xfrm>
              <a:off x="2939845" y="4269555"/>
              <a:ext cx="609600" cy="457200"/>
            </a:xfrm>
            <a:prstGeom prst="rect">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eaLnBrk="0" fontAlgn="base" hangingPunct="0">
                <a:spcBef>
                  <a:spcPct val="0"/>
                </a:spcBef>
                <a:spcAft>
                  <a:spcPct val="0"/>
                </a:spcAft>
              </a:pPr>
              <a:r>
                <a:rPr lang="en-US" sz="1800" dirty="0" smtClean="0">
                  <a:latin typeface="Arial" charset="0"/>
                </a:rPr>
                <a:t>Frequency Offset</a:t>
              </a:r>
            </a:p>
            <a:p>
              <a:pPr algn="ctr" eaLnBrk="0" fontAlgn="base" hangingPunct="0">
                <a:spcBef>
                  <a:spcPct val="0"/>
                </a:spcBef>
                <a:spcAft>
                  <a:spcPct val="0"/>
                </a:spcAft>
              </a:pPr>
              <a:r>
                <a:rPr lang="en-US" sz="1800" i="1" dirty="0" smtClean="0">
                  <a:latin typeface="Arial" charset="0"/>
                </a:rPr>
                <a:t>f</a:t>
              </a:r>
              <a:r>
                <a:rPr lang="en-US" sz="1800" dirty="0" smtClean="0">
                  <a:latin typeface="Arial" charset="0"/>
                </a:rPr>
                <a:t>, </a:t>
              </a:r>
              <a:r>
                <a:rPr lang="en-US" sz="1800" i="1" dirty="0" smtClean="0">
                  <a:latin typeface="Arial" charset="0"/>
                </a:rPr>
                <a:t>l</a:t>
              </a:r>
            </a:p>
          </p:txBody>
        </p:sp>
        <p:cxnSp>
          <p:nvCxnSpPr>
            <p:cNvPr id="334" name="Straight Arrow Connector 333"/>
            <p:cNvCxnSpPr>
              <a:endCxn id="320" idx="2"/>
            </p:cNvCxnSpPr>
            <p:nvPr/>
          </p:nvCxnSpPr>
          <p:spPr bwMode="auto">
            <a:xfrm flipV="1">
              <a:off x="2558845" y="3888555"/>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35" name="Straight Arrow Connector 334"/>
            <p:cNvCxnSpPr/>
            <p:nvPr/>
          </p:nvCxnSpPr>
          <p:spPr bwMode="auto">
            <a:xfrm flipH="1">
              <a:off x="2558845" y="4117155"/>
              <a:ext cx="685800" cy="0"/>
            </a:xfrm>
            <a:prstGeom prst="straightConnector1">
              <a:avLst/>
            </a:prstGeom>
            <a:solidFill>
              <a:schemeClr val="accent1"/>
            </a:solidFill>
            <a:ln w="9525" cap="flat" cmpd="sng" algn="ctr">
              <a:solidFill>
                <a:schemeClr val="tx1"/>
              </a:solidFill>
              <a:prstDash val="solid"/>
              <a:round/>
              <a:headEnd type="none" w="med" len="med"/>
              <a:tailEnd type="none"/>
            </a:ln>
            <a:effectLst/>
          </p:spPr>
        </p:cxnSp>
        <p:cxnSp>
          <p:nvCxnSpPr>
            <p:cNvPr id="336" name="Straight Arrow Connector 335"/>
            <p:cNvCxnSpPr>
              <a:stCxn id="337" idx="1"/>
            </p:cNvCxnSpPr>
            <p:nvPr/>
          </p:nvCxnSpPr>
          <p:spPr bwMode="auto">
            <a:xfrm flipH="1">
              <a:off x="3549445" y="4498155"/>
              <a:ext cx="3810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37" name="Rectangle 336"/>
            <p:cNvSpPr/>
            <p:nvPr/>
          </p:nvSpPr>
          <p:spPr bwMode="auto">
            <a:xfrm>
              <a:off x="3930445" y="4269555"/>
              <a:ext cx="762000" cy="457200"/>
            </a:xfrm>
            <a:prstGeom prst="rect">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eaLnBrk="0" fontAlgn="base" hangingPunct="0">
                <a:spcBef>
                  <a:spcPct val="0"/>
                </a:spcBef>
                <a:spcAft>
                  <a:spcPct val="0"/>
                </a:spcAft>
              </a:pPr>
              <a:r>
                <a:rPr lang="en-US" sz="1800" dirty="0" smtClean="0">
                  <a:latin typeface="Arial" charset="0"/>
                </a:rPr>
                <a:t>Training Sequence </a:t>
              </a:r>
              <a:r>
                <a:rPr lang="en-US" sz="1800" b="1" dirty="0" err="1" smtClean="0">
                  <a:latin typeface="Arial" charset="0"/>
                </a:rPr>
                <a:t>p</a:t>
              </a:r>
              <a:r>
                <a:rPr lang="en-US" sz="1800" i="1" baseline="-25000" dirty="0" err="1" smtClean="0">
                  <a:latin typeface="Arial" charset="0"/>
                </a:rPr>
                <a:t>k</a:t>
              </a:r>
              <a:endParaRPr lang="en-US" sz="1800" i="1" baseline="-25000" dirty="0" smtClean="0">
                <a:latin typeface="Arial" charset="0"/>
              </a:endParaRPr>
            </a:p>
          </p:txBody>
        </p:sp>
        <p:sp>
          <p:nvSpPr>
            <p:cNvPr id="338" name="Rectangle 337"/>
            <p:cNvSpPr/>
            <p:nvPr/>
          </p:nvSpPr>
          <p:spPr bwMode="auto">
            <a:xfrm>
              <a:off x="3625645" y="2974155"/>
              <a:ext cx="609600" cy="457200"/>
            </a:xfrm>
            <a:prstGeom prst="rect">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eaLnBrk="0" fontAlgn="base" hangingPunct="0">
                <a:spcBef>
                  <a:spcPct val="0"/>
                </a:spcBef>
                <a:spcAft>
                  <a:spcPct val="0"/>
                </a:spcAft>
              </a:pPr>
              <a:r>
                <a:rPr lang="en-US" sz="1800" dirty="0" smtClean="0">
                  <a:latin typeface="Arial" charset="0"/>
                </a:rPr>
                <a:t>Integrate</a:t>
              </a:r>
              <a:endParaRPr lang="en-US" sz="1800" i="1" dirty="0" smtClean="0">
                <a:latin typeface="Arial" charset="0"/>
              </a:endParaRPr>
            </a:p>
          </p:txBody>
        </p:sp>
        <p:cxnSp>
          <p:nvCxnSpPr>
            <p:cNvPr id="339" name="Straight Arrow Connector 338"/>
            <p:cNvCxnSpPr/>
            <p:nvPr/>
          </p:nvCxnSpPr>
          <p:spPr bwMode="auto">
            <a:xfrm>
              <a:off x="3397045" y="3202755"/>
              <a:ext cx="2286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40" name="Straight Arrow Connector 339"/>
            <p:cNvCxnSpPr/>
            <p:nvPr/>
          </p:nvCxnSpPr>
          <p:spPr bwMode="auto">
            <a:xfrm>
              <a:off x="4235245" y="3202755"/>
              <a:ext cx="2286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mc:AlternateContent xmlns:mc="http://schemas.openxmlformats.org/markup-compatibility/2006" xmlns:a14="http://schemas.microsoft.com/office/drawing/2010/main">
          <mc:Choice Requires="a14">
            <p:graphicFrame>
              <p:nvGraphicFramePr>
                <p:cNvPr id="341" name="Object 340"/>
                <p:cNvGraphicFramePr>
                  <a:graphicFrameLocks noChangeAspect="1"/>
                </p:cNvGraphicFramePr>
                <p:nvPr>
                  <p:extLst>
                    <p:ext uri="{D42A27DB-BD31-4B8C-83A1-F6EECF244321}">
                      <p14:modId xmlns:p14="http://schemas.microsoft.com/office/powerpoint/2010/main" val="3004325239"/>
                    </p:ext>
                  </p:extLst>
                </p:nvPr>
              </p:nvGraphicFramePr>
              <p:xfrm>
                <a:off x="2025445" y="3888555"/>
                <a:ext cx="212725" cy="217488"/>
              </p:xfrm>
              <a:graphic>
                <a:graphicData uri="http://schemas.openxmlformats.org/presentationml/2006/ole">
                  <mc:AlternateContent>
                    <mc:Choice xmlns:v="urn:schemas-microsoft-com:vml" Requires="v">
                      <p:oleObj spid="_x0000_s1066" name="Equation" r:id="rId4" imgW="165100" imgH="165100" progId="Equation.3">
                        <p:embed/>
                      </p:oleObj>
                    </mc:Choice>
                    <mc:Fallback>
                      <p:oleObj name="Equation" r:id="rId4" imgW="165100" imgH="165100" progId="Equation.3">
                        <p:embed/>
                        <p:pic>
                          <p:nvPicPr>
                            <p:cNvPr id="0" name=""/>
                            <p:cNvPicPr>
                              <a:picLocks noChangeAspect="1" noChangeArrowheads="1"/>
                            </p:cNvPicPr>
                            <p:nvPr/>
                          </p:nvPicPr>
                          <p:blipFill>
                            <a:blip r:embed="rId5"/>
                            <a:srcRect/>
                            <a:stretch>
                              <a:fillRect/>
                            </a:stretch>
                          </p:blipFill>
                          <p:spPr bwMode="auto">
                            <a:xfrm>
                              <a:off x="2025445" y="3888555"/>
                              <a:ext cx="212725" cy="217488"/>
                            </a:xfrm>
                            <a:prstGeom prst="rect">
                              <a:avLst/>
                            </a:prstGeom>
                            <a:noFill/>
                          </p:spPr>
                        </p:pic>
                      </p:oleObj>
                    </mc:Fallback>
                  </mc:AlternateContent>
                </a:graphicData>
              </a:graphic>
            </p:graphicFrame>
          </mc:Choice>
          <mc:Fallback xmlns="">
            <p:graphicFrame>
              <p:nvGraphicFramePr>
                <p:cNvPr id="37" name="Object 36"/>
                <p:cNvGraphicFramePr>
                  <a:graphicFrameLocks noChangeAspect="1"/>
                </p:cNvGraphicFramePr>
                <p:nvPr>
                  <p:extLst>
                    <p:ext uri="{D42A27DB-BD31-4B8C-83A1-F6EECF244321}">
                      <p14:modId xmlns:p14="http://schemas.microsoft.com/office/powerpoint/2010/main" val="2281349804"/>
                    </p:ext>
                  </p:extLst>
                </p:nvPr>
              </p:nvGraphicFramePr>
              <p:xfrm>
                <a:off x="2025445" y="3888555"/>
                <a:ext cx="212725" cy="217488"/>
              </p:xfrm>
              <a:graphic>
                <a:graphicData uri="http://schemas.openxmlformats.org/presentationml/2006/ole">
                  <mc:AlternateContent>
                    <mc:Choice xmlns:v="urn:schemas-microsoft-com:vml" Requires="v">
                      <p:oleObj spid="_x0000_s3079" name="Equation" r:id="rId8" imgW="165100" imgH="165100" progId="Equation.3">
                        <p:embed/>
                      </p:oleObj>
                    </mc:Choice>
                    <mc:Fallback>
                      <p:oleObj name="Equation" r:id="rId8" imgW="165100" imgH="165100" progId="Equation.3">
                        <p:embed/>
                        <p:pic>
                          <p:nvPicPr>
                            <p:cNvPr id="0" name=""/>
                            <p:cNvPicPr>
                              <a:picLocks noChangeAspect="1" noChangeArrowheads="1"/>
                            </p:cNvPicPr>
                            <p:nvPr/>
                          </p:nvPicPr>
                          <p:blipFill>
                            <a:blip r:embed="rId9"/>
                            <a:srcRect/>
                            <a:stretch>
                              <a:fillRect/>
                            </a:stretch>
                          </p:blipFill>
                          <p:spPr bwMode="auto">
                            <a:xfrm>
                              <a:off x="2025445" y="3888555"/>
                              <a:ext cx="212725" cy="217488"/>
                            </a:xfrm>
                            <a:prstGeom prst="rect">
                              <a:avLst/>
                            </a:prstGeom>
                            <a:noFill/>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342" name="Object 341"/>
                <p:cNvGraphicFramePr>
                  <a:graphicFrameLocks noChangeAspect="1"/>
                </p:cNvGraphicFramePr>
                <p:nvPr>
                  <p:extLst>
                    <p:ext uri="{D42A27DB-BD31-4B8C-83A1-F6EECF244321}">
                      <p14:modId xmlns:p14="http://schemas.microsoft.com/office/powerpoint/2010/main" val="1934623614"/>
                    </p:ext>
                  </p:extLst>
                </p:nvPr>
              </p:nvGraphicFramePr>
              <p:xfrm>
                <a:off x="3397045" y="3659955"/>
                <a:ext cx="655637" cy="334963"/>
              </p:xfrm>
              <a:graphic>
                <a:graphicData uri="http://schemas.openxmlformats.org/presentationml/2006/ole">
                  <mc:AlternateContent>
                    <mc:Choice xmlns:v="urn:schemas-microsoft-com:vml" Requires="v">
                      <p:oleObj spid="_x0000_s1067" name="Equation" r:id="rId10" imgW="508000" imgH="254000" progId="Equation.3">
                        <p:embed/>
                      </p:oleObj>
                    </mc:Choice>
                    <mc:Fallback>
                      <p:oleObj name="Equation" r:id="rId10" imgW="508000" imgH="254000" progId="Equation.3">
                        <p:embed/>
                        <p:pic>
                          <p:nvPicPr>
                            <p:cNvPr id="0" name=""/>
                            <p:cNvPicPr>
                              <a:picLocks noChangeAspect="1" noChangeArrowheads="1"/>
                            </p:cNvPicPr>
                            <p:nvPr/>
                          </p:nvPicPr>
                          <p:blipFill>
                            <a:blip r:embed="rId11"/>
                            <a:srcRect/>
                            <a:stretch>
                              <a:fillRect/>
                            </a:stretch>
                          </p:blipFill>
                          <p:spPr bwMode="auto">
                            <a:xfrm>
                              <a:off x="3397045" y="3659955"/>
                              <a:ext cx="655637" cy="334963"/>
                            </a:xfrm>
                            <a:prstGeom prst="rect">
                              <a:avLst/>
                            </a:prstGeom>
                            <a:noFill/>
                          </p:spPr>
                        </p:pic>
                      </p:oleObj>
                    </mc:Fallback>
                  </mc:AlternateContent>
                </a:graphicData>
              </a:graphic>
            </p:graphicFrame>
          </mc:Choice>
          <mc:Fallback xmlns="">
            <p:graphicFrame>
              <p:nvGraphicFramePr>
                <p:cNvPr id="38" name="Object 37"/>
                <p:cNvGraphicFramePr>
                  <a:graphicFrameLocks noChangeAspect="1"/>
                </p:cNvGraphicFramePr>
                <p:nvPr>
                  <p:extLst>
                    <p:ext uri="{D42A27DB-BD31-4B8C-83A1-F6EECF244321}">
                      <p14:modId xmlns:p14="http://schemas.microsoft.com/office/powerpoint/2010/main" val="323803984"/>
                    </p:ext>
                  </p:extLst>
                </p:nvPr>
              </p:nvGraphicFramePr>
              <p:xfrm>
                <a:off x="3397045" y="3659955"/>
                <a:ext cx="655637" cy="334963"/>
              </p:xfrm>
              <a:graphic>
                <a:graphicData uri="http://schemas.openxmlformats.org/presentationml/2006/ole">
                  <mc:AlternateContent>
                    <mc:Choice xmlns:v="urn:schemas-microsoft-com:vml" Requires="v">
                      <p:oleObj spid="_x0000_s3080" name="Equation" r:id="rId12" imgW="508000" imgH="254000" progId="Equation.3">
                        <p:embed/>
                      </p:oleObj>
                    </mc:Choice>
                    <mc:Fallback>
                      <p:oleObj name="Equation" r:id="rId12" imgW="508000" imgH="254000" progId="Equation.3">
                        <p:embed/>
                        <p:pic>
                          <p:nvPicPr>
                            <p:cNvPr id="0" name=""/>
                            <p:cNvPicPr>
                              <a:picLocks noChangeAspect="1" noChangeArrowheads="1"/>
                            </p:cNvPicPr>
                            <p:nvPr/>
                          </p:nvPicPr>
                          <p:blipFill>
                            <a:blip r:embed="rId13"/>
                            <a:srcRect/>
                            <a:stretch>
                              <a:fillRect/>
                            </a:stretch>
                          </p:blipFill>
                          <p:spPr bwMode="auto">
                            <a:xfrm>
                              <a:off x="3397045" y="3659955"/>
                              <a:ext cx="655637" cy="334963"/>
                            </a:xfrm>
                            <a:prstGeom prst="rect">
                              <a:avLst/>
                            </a:prstGeom>
                            <a:noFill/>
                          </p:spPr>
                        </p:pic>
                      </p:oleObj>
                    </mc:Fallback>
                  </mc:AlternateContent>
                </a:graphicData>
              </a:graphic>
            </p:graphicFrame>
          </mc:Fallback>
        </mc:AlternateContent>
        <p:sp>
          <p:nvSpPr>
            <p:cNvPr id="343" name="Rectangle 342"/>
            <p:cNvSpPr/>
            <p:nvPr/>
          </p:nvSpPr>
          <p:spPr bwMode="auto">
            <a:xfrm>
              <a:off x="2900998" y="2487272"/>
              <a:ext cx="1295400" cy="609600"/>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eaLnBrk="0" fontAlgn="base" hangingPunct="0">
                <a:spcBef>
                  <a:spcPct val="0"/>
                </a:spcBef>
                <a:spcAft>
                  <a:spcPct val="0"/>
                </a:spcAft>
              </a:pPr>
              <a:r>
                <a:rPr lang="en-US" sz="1800" dirty="0">
                  <a:latin typeface="Arial" charset="0"/>
                </a:rPr>
                <a:t>F</a:t>
              </a:r>
              <a:r>
                <a:rPr lang="en-US" sz="1800" dirty="0" smtClean="0">
                  <a:latin typeface="Arial" charset="0"/>
                </a:rPr>
                <a:t>or each </a:t>
              </a:r>
              <a:r>
                <a:rPr lang="en-US" sz="1800" i="1" dirty="0" smtClean="0">
                  <a:latin typeface="Arial" charset="0"/>
                </a:rPr>
                <a:t>k,</a:t>
              </a:r>
              <a:r>
                <a:rPr lang="en-US" sz="1800" dirty="0" smtClean="0">
                  <a:latin typeface="Arial" charset="0"/>
                </a:rPr>
                <a:t> </a:t>
              </a:r>
              <a:r>
                <a:rPr lang="en-US" sz="1800" i="1" dirty="0" smtClean="0">
                  <a:latin typeface="Arial" charset="0"/>
                </a:rPr>
                <a:t>f</a:t>
              </a:r>
              <a:r>
                <a:rPr lang="en-US" sz="1800" dirty="0" smtClean="0">
                  <a:latin typeface="Arial" charset="0"/>
                </a:rPr>
                <a:t>, and </a:t>
              </a:r>
              <a:r>
                <a:rPr lang="en-US" sz="1800" i="1" dirty="0" smtClean="0">
                  <a:latin typeface="Arial" charset="0"/>
                </a:rPr>
                <a:t>l</a:t>
              </a:r>
            </a:p>
          </p:txBody>
        </p:sp>
        <mc:AlternateContent xmlns:mc="http://schemas.openxmlformats.org/markup-compatibility/2006" xmlns:a14="http://schemas.microsoft.com/office/drawing/2010/main">
          <mc:Choice Requires="a14">
            <p:sp>
              <p:nvSpPr>
                <p:cNvPr id="344" name="Rectangle 343"/>
                <p:cNvSpPr/>
                <p:nvPr/>
              </p:nvSpPr>
              <p:spPr>
                <a:xfrm>
                  <a:off x="4292861" y="2868639"/>
                  <a:ext cx="498513" cy="1904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𝑐</m:t>
                            </m:r>
                          </m:e>
                          <m:sub>
                            <m:r>
                              <a:rPr lang="en-US" sz="1800" i="1">
                                <a:latin typeface="Cambria Math" panose="02040503050406030204" pitchFamily="18" charset="0"/>
                              </a:rPr>
                              <m:t>𝑘</m:t>
                            </m:r>
                          </m:sub>
                        </m:sSub>
                        <m:d>
                          <m:dPr>
                            <m:ctrlPr>
                              <a:rPr lang="en-US" sz="1800" i="1">
                                <a:latin typeface="Cambria Math" panose="02040503050406030204" pitchFamily="18" charset="0"/>
                              </a:rPr>
                            </m:ctrlPr>
                          </m:dPr>
                          <m:e>
                            <m:r>
                              <a:rPr lang="en-US" sz="1800" i="1">
                                <a:latin typeface="Cambria Math" panose="02040503050406030204" pitchFamily="18" charset="0"/>
                              </a:rPr>
                              <m:t>𝑓</m:t>
                            </m:r>
                            <m:r>
                              <a:rPr lang="en-US" sz="1800" i="0">
                                <a:latin typeface="Cambria Math" panose="02040503050406030204" pitchFamily="18" charset="0"/>
                              </a:rPr>
                              <m:t>,</m:t>
                            </m:r>
                            <m:r>
                              <a:rPr lang="en-US" sz="1800" i="1">
                                <a:latin typeface="Cambria Math" panose="02040503050406030204" pitchFamily="18" charset="0"/>
                              </a:rPr>
                              <m:t>𝑙</m:t>
                            </m:r>
                          </m:e>
                        </m:d>
                      </m:oMath>
                    </m:oMathPara>
                  </a14:m>
                  <a:endParaRPr lang="en-US" sz="1800" dirty="0"/>
                </a:p>
              </p:txBody>
            </p:sp>
          </mc:Choice>
          <mc:Fallback xmlns="">
            <p:sp>
              <p:nvSpPr>
                <p:cNvPr id="2" name="Rectangle 1"/>
                <p:cNvSpPr>
                  <a:spLocks noRot="1" noChangeAspect="1" noMove="1" noResize="1" noEditPoints="1" noAdjustHandles="1" noChangeArrowheads="1" noChangeShapeType="1" noTextEdit="1"/>
                </p:cNvSpPr>
                <p:nvPr/>
              </p:nvSpPr>
              <p:spPr>
                <a:xfrm>
                  <a:off x="4196350" y="2868639"/>
                  <a:ext cx="691535" cy="276999"/>
                </a:xfrm>
                <a:prstGeom prst="rect">
                  <a:avLst/>
                </a:prstGeom>
                <a:blipFill rotWithShape="0">
                  <a:blip r:embed="rId14"/>
                  <a:stretch>
                    <a:fillRect b="-4444"/>
                  </a:stretch>
                </a:blipFill>
              </p:spPr>
              <p:txBody>
                <a:bodyPr/>
                <a:lstStyle/>
                <a:p>
                  <a:r>
                    <a:rPr lang="en-US">
                      <a:noFill/>
                    </a:rPr>
                    <a:t> </a:t>
                  </a:r>
                </a:p>
              </p:txBody>
            </p:sp>
          </mc:Fallback>
        </mc:AlternateContent>
        <p:sp>
          <p:nvSpPr>
            <p:cNvPr id="345" name="Rectangle 344"/>
            <p:cNvSpPr/>
            <p:nvPr/>
          </p:nvSpPr>
          <p:spPr>
            <a:xfrm>
              <a:off x="1585217" y="3060709"/>
              <a:ext cx="212248" cy="190430"/>
            </a:xfrm>
            <a:prstGeom prst="rect">
              <a:avLst/>
            </a:prstGeom>
          </p:spPr>
          <p:txBody>
            <a:bodyPr wrap="none">
              <a:spAutoFit/>
            </a:bodyPr>
            <a:lstStyle/>
            <a:p>
              <a:r>
                <a:rPr lang="en-US" sz="1800" i="1" dirty="0" err="1" smtClean="0">
                  <a:latin typeface="Arial" charset="0"/>
                </a:rPr>
                <a:t>N</a:t>
              </a:r>
              <a:r>
                <a:rPr lang="en-US" sz="1800" baseline="-25000" dirty="0" err="1" smtClean="0">
                  <a:latin typeface="Arial" charset="0"/>
                </a:rPr>
                <a:t>r</a:t>
              </a:r>
              <a:endParaRPr lang="en-US" sz="1800" baseline="-25000" dirty="0"/>
            </a:p>
          </p:txBody>
        </p:sp>
      </p:grpSp>
      <p:grpSp>
        <p:nvGrpSpPr>
          <p:cNvPr id="16" name="Group 15"/>
          <p:cNvGrpSpPr/>
          <p:nvPr/>
        </p:nvGrpSpPr>
        <p:grpSpPr>
          <a:xfrm>
            <a:off x="1219200" y="5943600"/>
            <a:ext cx="13263123" cy="5707797"/>
            <a:chOff x="975992" y="3373240"/>
            <a:chExt cx="7025628" cy="2322119"/>
          </a:xfrm>
        </p:grpSpPr>
        <p:grpSp>
          <p:nvGrpSpPr>
            <p:cNvPr id="348" name="Group 347"/>
            <p:cNvGrpSpPr/>
            <p:nvPr/>
          </p:nvGrpSpPr>
          <p:grpSpPr>
            <a:xfrm>
              <a:off x="4608738" y="3411341"/>
              <a:ext cx="309562" cy="800100"/>
              <a:chOff x="1957388" y="2162175"/>
              <a:chExt cx="319087" cy="885825"/>
            </a:xfrm>
          </p:grpSpPr>
          <p:sp>
            <p:nvSpPr>
              <p:cNvPr id="349" name="Freeform 23"/>
              <p:cNvSpPr>
                <a:spLocks noEditPoints="1"/>
              </p:cNvSpPr>
              <p:nvPr/>
            </p:nvSpPr>
            <p:spPr bwMode="auto">
              <a:xfrm>
                <a:off x="1957388" y="2162175"/>
                <a:ext cx="319087" cy="148385"/>
              </a:xfrm>
              <a:custGeom>
                <a:avLst/>
                <a:gdLst>
                  <a:gd name="T0" fmla="*/ 41 w 110"/>
                  <a:gd name="T1" fmla="*/ 61 h 62"/>
                  <a:gd name="T2" fmla="*/ 13 w 110"/>
                  <a:gd name="T3" fmla="*/ 59 h 62"/>
                  <a:gd name="T4" fmla="*/ 28 w 110"/>
                  <a:gd name="T5" fmla="*/ 49 h 62"/>
                  <a:gd name="T6" fmla="*/ 0 w 110"/>
                  <a:gd name="T7" fmla="*/ 47 h 62"/>
                  <a:gd name="T8" fmla="*/ 110 w 110"/>
                  <a:gd name="T9" fmla="*/ 47 h 62"/>
                  <a:gd name="T10" fmla="*/ 82 w 110"/>
                  <a:gd name="T11" fmla="*/ 62 h 62"/>
                  <a:gd name="T12" fmla="*/ 90 w 110"/>
                  <a:gd name="T13" fmla="*/ 46 h 62"/>
                  <a:gd name="T14" fmla="*/ 62 w 110"/>
                  <a:gd name="T15" fmla="*/ 61 h 62"/>
                  <a:gd name="T16" fmla="*/ 55 w 110"/>
                  <a:gd name="T17" fmla="*/ 54 h 62"/>
                  <a:gd name="T18" fmla="*/ 48 w 110"/>
                  <a:gd name="T19" fmla="*/ 21 h 62"/>
                  <a:gd name="T20" fmla="*/ 62 w 110"/>
                  <a:gd name="T21" fmla="*/ 34 h 62"/>
                  <a:gd name="T22" fmla="*/ 55 w 110"/>
                  <a:gd name="T2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0" h="62">
                    <a:moveTo>
                      <a:pt x="41" y="61"/>
                    </a:moveTo>
                    <a:lnTo>
                      <a:pt x="13" y="59"/>
                    </a:lnTo>
                    <a:lnTo>
                      <a:pt x="28" y="49"/>
                    </a:lnTo>
                    <a:lnTo>
                      <a:pt x="0" y="47"/>
                    </a:lnTo>
                    <a:moveTo>
                      <a:pt x="110" y="47"/>
                    </a:moveTo>
                    <a:lnTo>
                      <a:pt x="82" y="62"/>
                    </a:lnTo>
                    <a:lnTo>
                      <a:pt x="90" y="46"/>
                    </a:lnTo>
                    <a:lnTo>
                      <a:pt x="62" y="61"/>
                    </a:lnTo>
                    <a:moveTo>
                      <a:pt x="55" y="54"/>
                    </a:moveTo>
                    <a:lnTo>
                      <a:pt x="48" y="21"/>
                    </a:lnTo>
                    <a:lnTo>
                      <a:pt x="62" y="34"/>
                    </a:lnTo>
                    <a:lnTo>
                      <a:pt x="55" y="0"/>
                    </a:lnTo>
                  </a:path>
                </a:pathLst>
              </a:custGeom>
              <a:noFill/>
              <a:ln w="9525" cap="rnd">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350" name="Freeform 24"/>
              <p:cNvSpPr>
                <a:spLocks/>
              </p:cNvSpPr>
              <p:nvPr/>
            </p:nvSpPr>
            <p:spPr bwMode="auto">
              <a:xfrm>
                <a:off x="1957388" y="2260600"/>
                <a:ext cx="319087" cy="787400"/>
              </a:xfrm>
              <a:custGeom>
                <a:avLst/>
                <a:gdLst>
                  <a:gd name="T0" fmla="*/ 0 w 110"/>
                  <a:gd name="T1" fmla="*/ 302 h 329"/>
                  <a:gd name="T2" fmla="*/ 55 w 110"/>
                  <a:gd name="T3" fmla="*/ 329 h 329"/>
                  <a:gd name="T4" fmla="*/ 110 w 110"/>
                  <a:gd name="T5" fmla="*/ 302 h 329"/>
                  <a:gd name="T6" fmla="*/ 55 w 110"/>
                  <a:gd name="T7" fmla="*/ 0 h 329"/>
                  <a:gd name="T8" fmla="*/ 0 w 110"/>
                  <a:gd name="T9" fmla="*/ 302 h 329"/>
                </a:gdLst>
                <a:ahLst/>
                <a:cxnLst>
                  <a:cxn ang="0">
                    <a:pos x="T0" y="T1"/>
                  </a:cxn>
                  <a:cxn ang="0">
                    <a:pos x="T2" y="T3"/>
                  </a:cxn>
                  <a:cxn ang="0">
                    <a:pos x="T4" y="T5"/>
                  </a:cxn>
                  <a:cxn ang="0">
                    <a:pos x="T6" y="T7"/>
                  </a:cxn>
                  <a:cxn ang="0">
                    <a:pos x="T8" y="T9"/>
                  </a:cxn>
                </a:cxnLst>
                <a:rect l="0" t="0" r="r" b="b"/>
                <a:pathLst>
                  <a:path w="110" h="329">
                    <a:moveTo>
                      <a:pt x="0" y="302"/>
                    </a:moveTo>
                    <a:lnTo>
                      <a:pt x="55" y="329"/>
                    </a:lnTo>
                    <a:lnTo>
                      <a:pt x="110" y="302"/>
                    </a:lnTo>
                    <a:lnTo>
                      <a:pt x="55" y="0"/>
                    </a:lnTo>
                    <a:lnTo>
                      <a:pt x="0" y="302"/>
                    </a:lnTo>
                  </a:path>
                </a:pathLst>
              </a:custGeom>
              <a:noFill/>
              <a:ln w="9525" cap="rnd">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351" name="Freeform 25"/>
              <p:cNvSpPr>
                <a:spLocks/>
              </p:cNvSpPr>
              <p:nvPr/>
            </p:nvSpPr>
            <p:spPr bwMode="auto">
              <a:xfrm>
                <a:off x="2028826" y="2281238"/>
                <a:ext cx="58016" cy="83767"/>
              </a:xfrm>
              <a:custGeom>
                <a:avLst/>
                <a:gdLst>
                  <a:gd name="T0" fmla="*/ 3 w 20"/>
                  <a:gd name="T1" fmla="*/ 8 h 35"/>
                  <a:gd name="T2" fmla="*/ 10 w 20"/>
                  <a:gd name="T3" fmla="*/ 0 h 35"/>
                  <a:gd name="T4" fmla="*/ 17 w 20"/>
                  <a:gd name="T5" fmla="*/ 8 h 35"/>
                  <a:gd name="T6" fmla="*/ 20 w 20"/>
                  <a:gd name="T7" fmla="*/ 28 h 35"/>
                  <a:gd name="T8" fmla="*/ 10 w 20"/>
                  <a:gd name="T9" fmla="*/ 35 h 35"/>
                  <a:gd name="T10" fmla="*/ 0 w 20"/>
                  <a:gd name="T11" fmla="*/ 28 h 35"/>
                  <a:gd name="T12" fmla="*/ 3 w 20"/>
                  <a:gd name="T13" fmla="*/ 8 h 35"/>
                </a:gdLst>
                <a:ahLst/>
                <a:cxnLst>
                  <a:cxn ang="0">
                    <a:pos x="T0" y="T1"/>
                  </a:cxn>
                  <a:cxn ang="0">
                    <a:pos x="T2" y="T3"/>
                  </a:cxn>
                  <a:cxn ang="0">
                    <a:pos x="T4" y="T5"/>
                  </a:cxn>
                  <a:cxn ang="0">
                    <a:pos x="T6" y="T7"/>
                  </a:cxn>
                  <a:cxn ang="0">
                    <a:pos x="T8" y="T9"/>
                  </a:cxn>
                  <a:cxn ang="0">
                    <a:pos x="T10" y="T11"/>
                  </a:cxn>
                  <a:cxn ang="0">
                    <a:pos x="T12" y="T13"/>
                  </a:cxn>
                </a:cxnLst>
                <a:rect l="0" t="0" r="r" b="b"/>
                <a:pathLst>
                  <a:path w="20" h="35">
                    <a:moveTo>
                      <a:pt x="3" y="8"/>
                    </a:moveTo>
                    <a:lnTo>
                      <a:pt x="10" y="0"/>
                    </a:lnTo>
                    <a:lnTo>
                      <a:pt x="17" y="8"/>
                    </a:lnTo>
                    <a:lnTo>
                      <a:pt x="20" y="28"/>
                    </a:lnTo>
                    <a:lnTo>
                      <a:pt x="10" y="35"/>
                    </a:lnTo>
                    <a:lnTo>
                      <a:pt x="0" y="28"/>
                    </a:lnTo>
                    <a:lnTo>
                      <a:pt x="3" y="8"/>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52" name="Freeform 26"/>
              <p:cNvSpPr>
                <a:spLocks noEditPoints="1"/>
              </p:cNvSpPr>
              <p:nvPr/>
            </p:nvSpPr>
            <p:spPr bwMode="auto">
              <a:xfrm>
                <a:off x="1957388" y="2260600"/>
                <a:ext cx="319087" cy="787400"/>
              </a:xfrm>
              <a:custGeom>
                <a:avLst/>
                <a:gdLst>
                  <a:gd name="T0" fmla="*/ 0 w 110"/>
                  <a:gd name="T1" fmla="*/ 302 h 329"/>
                  <a:gd name="T2" fmla="*/ 55 w 110"/>
                  <a:gd name="T3" fmla="*/ 274 h 329"/>
                  <a:gd name="T4" fmla="*/ 110 w 110"/>
                  <a:gd name="T5" fmla="*/ 302 h 329"/>
                  <a:gd name="T6" fmla="*/ 55 w 110"/>
                  <a:gd name="T7" fmla="*/ 0 h 329"/>
                  <a:gd name="T8" fmla="*/ 55 w 110"/>
                  <a:gd name="T9" fmla="*/ 329 h 329"/>
                  <a:gd name="T10" fmla="*/ 0 w 110"/>
                  <a:gd name="T11" fmla="*/ 302 h 329"/>
                  <a:gd name="T12" fmla="*/ 55 w 110"/>
                  <a:gd name="T13" fmla="*/ 0 h 329"/>
                  <a:gd name="T14" fmla="*/ 110 w 110"/>
                  <a:gd name="T15" fmla="*/ 302 h 329"/>
                  <a:gd name="T16" fmla="*/ 55 w 110"/>
                  <a:gd name="T17" fmla="*/ 329 h 329"/>
                  <a:gd name="T18" fmla="*/ 41 w 110"/>
                  <a:gd name="T19" fmla="*/ 76 h 329"/>
                  <a:gd name="T20" fmla="*/ 55 w 110"/>
                  <a:gd name="T21" fmla="*/ 82 h 329"/>
                  <a:gd name="T22" fmla="*/ 69 w 110"/>
                  <a:gd name="T23" fmla="*/ 76 h 329"/>
                  <a:gd name="T24" fmla="*/ 37 w 110"/>
                  <a:gd name="T25" fmla="*/ 101 h 329"/>
                  <a:gd name="T26" fmla="*/ 55 w 110"/>
                  <a:gd name="T27" fmla="*/ 110 h 329"/>
                  <a:gd name="T28" fmla="*/ 73 w 110"/>
                  <a:gd name="T29" fmla="*/ 101 h 329"/>
                  <a:gd name="T30" fmla="*/ 32 w 110"/>
                  <a:gd name="T31" fmla="*/ 126 h 329"/>
                  <a:gd name="T32" fmla="*/ 55 w 110"/>
                  <a:gd name="T33" fmla="*/ 137 h 329"/>
                  <a:gd name="T34" fmla="*/ 77 w 110"/>
                  <a:gd name="T35" fmla="*/ 125 h 329"/>
                  <a:gd name="T36" fmla="*/ 28 w 110"/>
                  <a:gd name="T37" fmla="*/ 151 h 329"/>
                  <a:gd name="T38" fmla="*/ 55 w 110"/>
                  <a:gd name="T39" fmla="*/ 165 h 329"/>
                  <a:gd name="T40" fmla="*/ 82 w 110"/>
                  <a:gd name="T41" fmla="*/ 151 h 329"/>
                  <a:gd name="T42" fmla="*/ 23 w 110"/>
                  <a:gd name="T43" fmla="*/ 176 h 329"/>
                  <a:gd name="T44" fmla="*/ 55 w 110"/>
                  <a:gd name="T45" fmla="*/ 192 h 329"/>
                  <a:gd name="T46" fmla="*/ 87 w 110"/>
                  <a:gd name="T47" fmla="*/ 176 h 329"/>
                  <a:gd name="T48" fmla="*/ 18 w 110"/>
                  <a:gd name="T49" fmla="*/ 201 h 329"/>
                  <a:gd name="T50" fmla="*/ 55 w 110"/>
                  <a:gd name="T51" fmla="*/ 219 h 329"/>
                  <a:gd name="T52" fmla="*/ 91 w 110"/>
                  <a:gd name="T53" fmla="*/ 201 h 329"/>
                  <a:gd name="T54" fmla="*/ 14 w 110"/>
                  <a:gd name="T55" fmla="*/ 226 h 329"/>
                  <a:gd name="T56" fmla="*/ 55 w 110"/>
                  <a:gd name="T57" fmla="*/ 247 h 329"/>
                  <a:gd name="T58" fmla="*/ 96 w 110"/>
                  <a:gd name="T59" fmla="*/ 226 h 329"/>
                  <a:gd name="T60" fmla="*/ 9 w 110"/>
                  <a:gd name="T61" fmla="*/ 251 h 329"/>
                  <a:gd name="T62" fmla="*/ 55 w 110"/>
                  <a:gd name="T63" fmla="*/ 274 h 329"/>
                  <a:gd name="T64" fmla="*/ 101 w 110"/>
                  <a:gd name="T65" fmla="*/ 252 h 329"/>
                  <a:gd name="T66" fmla="*/ 5 w 110"/>
                  <a:gd name="T67" fmla="*/ 276 h 329"/>
                  <a:gd name="T68" fmla="*/ 55 w 110"/>
                  <a:gd name="T69" fmla="*/ 302 h 329"/>
                  <a:gd name="T70" fmla="*/ 105 w 110"/>
                  <a:gd name="T71" fmla="*/ 276 h 329"/>
                  <a:gd name="T72" fmla="*/ 48 w 110"/>
                  <a:gd name="T73" fmla="*/ 21 h 329"/>
                  <a:gd name="T74" fmla="*/ 55 w 110"/>
                  <a:gd name="T75" fmla="*/ 14 h 329"/>
                  <a:gd name="T76" fmla="*/ 62 w 110"/>
                  <a:gd name="T77" fmla="*/ 21 h 329"/>
                  <a:gd name="T78" fmla="*/ 65 w 110"/>
                  <a:gd name="T79" fmla="*/ 41 h 329"/>
                  <a:gd name="T80" fmla="*/ 55 w 110"/>
                  <a:gd name="T81" fmla="*/ 48 h 329"/>
                  <a:gd name="T82" fmla="*/ 45 w 110"/>
                  <a:gd name="T83" fmla="*/ 41 h 329"/>
                  <a:gd name="T84" fmla="*/ 48 w 110"/>
                  <a:gd name="T85" fmla="*/ 2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0" h="329">
                    <a:moveTo>
                      <a:pt x="0" y="302"/>
                    </a:moveTo>
                    <a:lnTo>
                      <a:pt x="55" y="274"/>
                    </a:lnTo>
                    <a:lnTo>
                      <a:pt x="110" y="302"/>
                    </a:lnTo>
                    <a:moveTo>
                      <a:pt x="55" y="0"/>
                    </a:moveTo>
                    <a:lnTo>
                      <a:pt x="55" y="329"/>
                    </a:lnTo>
                    <a:lnTo>
                      <a:pt x="0" y="302"/>
                    </a:lnTo>
                    <a:lnTo>
                      <a:pt x="55" y="0"/>
                    </a:lnTo>
                    <a:lnTo>
                      <a:pt x="110" y="302"/>
                    </a:lnTo>
                    <a:lnTo>
                      <a:pt x="55" y="329"/>
                    </a:lnTo>
                    <a:moveTo>
                      <a:pt x="41" y="76"/>
                    </a:moveTo>
                    <a:lnTo>
                      <a:pt x="55" y="82"/>
                    </a:lnTo>
                    <a:lnTo>
                      <a:pt x="69" y="76"/>
                    </a:lnTo>
                    <a:moveTo>
                      <a:pt x="37" y="101"/>
                    </a:moveTo>
                    <a:lnTo>
                      <a:pt x="55" y="110"/>
                    </a:lnTo>
                    <a:lnTo>
                      <a:pt x="73" y="101"/>
                    </a:lnTo>
                    <a:moveTo>
                      <a:pt x="32" y="126"/>
                    </a:moveTo>
                    <a:lnTo>
                      <a:pt x="55" y="137"/>
                    </a:lnTo>
                    <a:lnTo>
                      <a:pt x="77" y="125"/>
                    </a:lnTo>
                    <a:moveTo>
                      <a:pt x="28" y="151"/>
                    </a:moveTo>
                    <a:lnTo>
                      <a:pt x="55" y="165"/>
                    </a:lnTo>
                    <a:lnTo>
                      <a:pt x="82" y="151"/>
                    </a:lnTo>
                    <a:moveTo>
                      <a:pt x="23" y="176"/>
                    </a:moveTo>
                    <a:lnTo>
                      <a:pt x="55" y="192"/>
                    </a:lnTo>
                    <a:lnTo>
                      <a:pt x="87" y="176"/>
                    </a:lnTo>
                    <a:moveTo>
                      <a:pt x="18" y="201"/>
                    </a:moveTo>
                    <a:lnTo>
                      <a:pt x="55" y="219"/>
                    </a:lnTo>
                    <a:lnTo>
                      <a:pt x="91" y="201"/>
                    </a:lnTo>
                    <a:moveTo>
                      <a:pt x="14" y="226"/>
                    </a:moveTo>
                    <a:lnTo>
                      <a:pt x="55" y="247"/>
                    </a:lnTo>
                    <a:lnTo>
                      <a:pt x="96" y="226"/>
                    </a:lnTo>
                    <a:moveTo>
                      <a:pt x="9" y="251"/>
                    </a:moveTo>
                    <a:lnTo>
                      <a:pt x="55" y="274"/>
                    </a:lnTo>
                    <a:lnTo>
                      <a:pt x="101" y="252"/>
                    </a:lnTo>
                    <a:moveTo>
                      <a:pt x="5" y="276"/>
                    </a:moveTo>
                    <a:lnTo>
                      <a:pt x="55" y="302"/>
                    </a:lnTo>
                    <a:lnTo>
                      <a:pt x="105" y="276"/>
                    </a:lnTo>
                    <a:moveTo>
                      <a:pt x="48" y="21"/>
                    </a:moveTo>
                    <a:lnTo>
                      <a:pt x="55" y="14"/>
                    </a:lnTo>
                    <a:lnTo>
                      <a:pt x="62" y="21"/>
                    </a:lnTo>
                    <a:lnTo>
                      <a:pt x="65" y="41"/>
                    </a:lnTo>
                    <a:lnTo>
                      <a:pt x="55" y="48"/>
                    </a:lnTo>
                    <a:lnTo>
                      <a:pt x="45" y="41"/>
                    </a:lnTo>
                    <a:lnTo>
                      <a:pt x="48" y="21"/>
                    </a:lnTo>
                  </a:path>
                </a:pathLst>
              </a:custGeom>
              <a:noFill/>
              <a:ln w="9525" cap="rnd">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353" name="Freeform 27"/>
              <p:cNvSpPr>
                <a:spLocks noEditPoints="1"/>
              </p:cNvSpPr>
              <p:nvPr/>
            </p:nvSpPr>
            <p:spPr bwMode="auto">
              <a:xfrm>
                <a:off x="1957388" y="2162175"/>
                <a:ext cx="319087" cy="148385"/>
              </a:xfrm>
              <a:custGeom>
                <a:avLst/>
                <a:gdLst>
                  <a:gd name="T0" fmla="*/ 41 w 110"/>
                  <a:gd name="T1" fmla="*/ 61 h 62"/>
                  <a:gd name="T2" fmla="*/ 13 w 110"/>
                  <a:gd name="T3" fmla="*/ 59 h 62"/>
                  <a:gd name="T4" fmla="*/ 28 w 110"/>
                  <a:gd name="T5" fmla="*/ 49 h 62"/>
                  <a:gd name="T6" fmla="*/ 0 w 110"/>
                  <a:gd name="T7" fmla="*/ 47 h 62"/>
                  <a:gd name="T8" fmla="*/ 110 w 110"/>
                  <a:gd name="T9" fmla="*/ 47 h 62"/>
                  <a:gd name="T10" fmla="*/ 82 w 110"/>
                  <a:gd name="T11" fmla="*/ 62 h 62"/>
                  <a:gd name="T12" fmla="*/ 90 w 110"/>
                  <a:gd name="T13" fmla="*/ 46 h 62"/>
                  <a:gd name="T14" fmla="*/ 62 w 110"/>
                  <a:gd name="T15" fmla="*/ 61 h 62"/>
                  <a:gd name="T16" fmla="*/ 55 w 110"/>
                  <a:gd name="T17" fmla="*/ 54 h 62"/>
                  <a:gd name="T18" fmla="*/ 48 w 110"/>
                  <a:gd name="T19" fmla="*/ 21 h 62"/>
                  <a:gd name="T20" fmla="*/ 62 w 110"/>
                  <a:gd name="T21" fmla="*/ 34 h 62"/>
                  <a:gd name="T22" fmla="*/ 55 w 110"/>
                  <a:gd name="T2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0" h="62">
                    <a:moveTo>
                      <a:pt x="41" y="61"/>
                    </a:moveTo>
                    <a:lnTo>
                      <a:pt x="13" y="59"/>
                    </a:lnTo>
                    <a:lnTo>
                      <a:pt x="28" y="49"/>
                    </a:lnTo>
                    <a:lnTo>
                      <a:pt x="0" y="47"/>
                    </a:lnTo>
                    <a:moveTo>
                      <a:pt x="110" y="47"/>
                    </a:moveTo>
                    <a:lnTo>
                      <a:pt x="82" y="62"/>
                    </a:lnTo>
                    <a:lnTo>
                      <a:pt x="90" y="46"/>
                    </a:lnTo>
                    <a:lnTo>
                      <a:pt x="62" y="61"/>
                    </a:lnTo>
                    <a:moveTo>
                      <a:pt x="55" y="54"/>
                    </a:moveTo>
                    <a:lnTo>
                      <a:pt x="48" y="21"/>
                    </a:lnTo>
                    <a:lnTo>
                      <a:pt x="62" y="34"/>
                    </a:lnTo>
                    <a:lnTo>
                      <a:pt x="55" y="0"/>
                    </a:lnTo>
                  </a:path>
                </a:pathLst>
              </a:custGeom>
              <a:noFill/>
              <a:ln w="9525" cap="rnd">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grpSp>
        <p:pic>
          <p:nvPicPr>
            <p:cNvPr id="354" name="Picture 353"/>
            <p:cNvPicPr>
              <a:picLocks noChangeAspect="1"/>
            </p:cNvPicPr>
            <p:nvPr/>
          </p:nvPicPr>
          <p:blipFill>
            <a:blip r:embed="rId15"/>
            <a:stretch>
              <a:fillRect/>
            </a:stretch>
          </p:blipFill>
          <p:spPr>
            <a:xfrm>
              <a:off x="3618137" y="4130477"/>
              <a:ext cx="271462" cy="426149"/>
            </a:xfrm>
            <a:prstGeom prst="rect">
              <a:avLst/>
            </a:prstGeom>
          </p:spPr>
        </p:pic>
        <p:pic>
          <p:nvPicPr>
            <p:cNvPr id="355" name="Picture 354"/>
            <p:cNvPicPr>
              <a:picLocks noChangeAspect="1"/>
            </p:cNvPicPr>
            <p:nvPr/>
          </p:nvPicPr>
          <p:blipFill rotWithShape="1">
            <a:blip r:embed="rId16"/>
            <a:srcRect l="24941" r="24243"/>
            <a:stretch/>
          </p:blipFill>
          <p:spPr>
            <a:xfrm>
              <a:off x="975992" y="4278098"/>
              <a:ext cx="234750" cy="461963"/>
            </a:xfrm>
            <a:prstGeom prst="rect">
              <a:avLst/>
            </a:prstGeom>
          </p:spPr>
        </p:pic>
        <p:sp>
          <p:nvSpPr>
            <p:cNvPr id="356" name="Oval 355"/>
            <p:cNvSpPr/>
            <p:nvPr/>
          </p:nvSpPr>
          <p:spPr>
            <a:xfrm>
              <a:off x="3194274" y="3373240"/>
              <a:ext cx="3152775" cy="1981200"/>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7" name="Line 5"/>
            <p:cNvSpPr>
              <a:spLocks noChangeShapeType="1"/>
            </p:cNvSpPr>
            <p:nvPr/>
          </p:nvSpPr>
          <p:spPr bwMode="auto">
            <a:xfrm flipH="1">
              <a:off x="3813397" y="4087615"/>
              <a:ext cx="771526" cy="257176"/>
            </a:xfrm>
            <a:prstGeom prst="line">
              <a:avLst/>
            </a:prstGeom>
            <a:noFill/>
            <a:ln w="9525" cap="flat">
              <a:solidFill>
                <a:srgbClr val="FFC000"/>
              </a:solidFill>
              <a:prstDash val="solid"/>
              <a:round/>
              <a:headEnd type="triangle" w="lg" len="lg"/>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ln>
                  <a:solidFill>
                    <a:srgbClr val="FFC000"/>
                  </a:solidFill>
                </a:ln>
              </a:endParaRPr>
            </a:p>
          </p:txBody>
        </p:sp>
        <p:pic>
          <p:nvPicPr>
            <p:cNvPr id="358" name="Picture 20"/>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024537" y="4660952"/>
              <a:ext cx="322261" cy="474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59" name="Line 5"/>
            <p:cNvSpPr>
              <a:spLocks noChangeShapeType="1"/>
            </p:cNvSpPr>
            <p:nvPr/>
          </p:nvSpPr>
          <p:spPr bwMode="auto">
            <a:xfrm flipH="1" flipV="1">
              <a:off x="2928485" y="3834249"/>
              <a:ext cx="665838" cy="443864"/>
            </a:xfrm>
            <a:prstGeom prst="line">
              <a:avLst/>
            </a:prstGeom>
            <a:noFill/>
            <a:ln w="9525" cap="flat">
              <a:solidFill>
                <a:srgbClr val="FF0000"/>
              </a:solidFill>
              <a:prstDash val="lgDash"/>
              <a:round/>
              <a:headEnd type="triangle" w="lg" len="lg"/>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360" name="Line 5"/>
            <p:cNvSpPr>
              <a:spLocks noChangeShapeType="1"/>
            </p:cNvSpPr>
            <p:nvPr/>
          </p:nvSpPr>
          <p:spPr bwMode="auto">
            <a:xfrm flipH="1" flipV="1">
              <a:off x="5489694" y="5426173"/>
              <a:ext cx="798516" cy="9528"/>
            </a:xfrm>
            <a:prstGeom prst="line">
              <a:avLst/>
            </a:prstGeom>
            <a:noFill/>
            <a:ln w="9525" cap="flat">
              <a:solidFill>
                <a:srgbClr val="FF0000"/>
              </a:solidFill>
              <a:prstDash val="lgDash"/>
              <a:round/>
              <a:headEnd type="triangle" w="lg" len="lg"/>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361" name="Rectangle 360"/>
            <p:cNvSpPr/>
            <p:nvPr/>
          </p:nvSpPr>
          <p:spPr>
            <a:xfrm>
              <a:off x="6304042" y="5357282"/>
              <a:ext cx="1697578" cy="338077"/>
            </a:xfrm>
            <a:prstGeom prst="rect">
              <a:avLst/>
            </a:prstGeom>
          </p:spPr>
          <p:txBody>
            <a:bodyPr wrap="none">
              <a:spAutoFit/>
            </a:bodyPr>
            <a:lstStyle/>
            <a:p>
              <a:pPr algn="l"/>
              <a:r>
                <a:rPr lang="en-US" sz="2400" dirty="0" smtClean="0"/>
                <a:t>Side link, SC-FMDA, FDD</a:t>
              </a:r>
            </a:p>
            <a:p>
              <a:pPr algn="l"/>
              <a:r>
                <a:rPr lang="en-US" sz="2400" dirty="0" smtClean="0"/>
                <a:t>Cellular LTE</a:t>
              </a:r>
              <a:endParaRPr lang="en-US" sz="2400" dirty="0"/>
            </a:p>
          </p:txBody>
        </p:sp>
        <p:sp>
          <p:nvSpPr>
            <p:cNvPr id="362" name="Rectangle 361"/>
            <p:cNvSpPr/>
            <p:nvPr/>
          </p:nvSpPr>
          <p:spPr>
            <a:xfrm>
              <a:off x="1770810" y="4947545"/>
              <a:ext cx="888359" cy="338077"/>
            </a:xfrm>
            <a:prstGeom prst="rect">
              <a:avLst/>
            </a:prstGeom>
          </p:spPr>
          <p:txBody>
            <a:bodyPr wrap="none">
              <a:spAutoFit/>
            </a:bodyPr>
            <a:lstStyle/>
            <a:p>
              <a:r>
                <a:rPr lang="en-US" sz="2400" dirty="0" smtClean="0"/>
                <a:t>off-network</a:t>
              </a:r>
            </a:p>
            <a:p>
              <a:r>
                <a:rPr lang="en-US" sz="2400" dirty="0" err="1" smtClean="0"/>
                <a:t>ProSe</a:t>
              </a:r>
              <a:r>
                <a:rPr lang="en-US" sz="2400" dirty="0" smtClean="0"/>
                <a:t> (PC5)</a:t>
              </a:r>
              <a:endParaRPr lang="en-US" sz="2400" dirty="0"/>
            </a:p>
          </p:txBody>
        </p:sp>
        <p:pic>
          <p:nvPicPr>
            <p:cNvPr id="363" name="Picture 362"/>
            <p:cNvPicPr>
              <a:picLocks noChangeAspect="1"/>
            </p:cNvPicPr>
            <p:nvPr/>
          </p:nvPicPr>
          <p:blipFill rotWithShape="1">
            <a:blip r:embed="rId16"/>
            <a:srcRect l="24941" r="24243"/>
            <a:stretch/>
          </p:blipFill>
          <p:spPr>
            <a:xfrm>
              <a:off x="2252342" y="4297148"/>
              <a:ext cx="234750" cy="461963"/>
            </a:xfrm>
            <a:prstGeom prst="rect">
              <a:avLst/>
            </a:prstGeom>
          </p:spPr>
        </p:pic>
        <p:sp>
          <p:nvSpPr>
            <p:cNvPr id="364" name="Line 5"/>
            <p:cNvSpPr>
              <a:spLocks noChangeShapeType="1"/>
            </p:cNvSpPr>
            <p:nvPr/>
          </p:nvSpPr>
          <p:spPr bwMode="auto">
            <a:xfrm flipH="1" flipV="1">
              <a:off x="1253799" y="4511457"/>
              <a:ext cx="922342" cy="4"/>
            </a:xfrm>
            <a:prstGeom prst="line">
              <a:avLst/>
            </a:prstGeom>
            <a:noFill/>
            <a:ln w="9525" cap="flat">
              <a:solidFill>
                <a:srgbClr val="FF0000"/>
              </a:solidFill>
              <a:prstDash val="lgDash"/>
              <a:round/>
              <a:headEnd type="triangle" w="lg" len="lg"/>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365" name="Rectangle 364"/>
            <p:cNvSpPr/>
            <p:nvPr/>
          </p:nvSpPr>
          <p:spPr>
            <a:xfrm>
              <a:off x="1225532" y="3616498"/>
              <a:ext cx="1350285" cy="338077"/>
            </a:xfrm>
            <a:prstGeom prst="rect">
              <a:avLst/>
            </a:prstGeom>
          </p:spPr>
          <p:txBody>
            <a:bodyPr wrap="none">
              <a:spAutoFit/>
            </a:bodyPr>
            <a:lstStyle/>
            <a:p>
              <a:r>
                <a:rPr lang="en-US" sz="2400" dirty="0" smtClean="0"/>
                <a:t>Partial-on-network</a:t>
              </a:r>
            </a:p>
            <a:p>
              <a:r>
                <a:rPr lang="en-US" sz="2400" dirty="0" err="1" smtClean="0"/>
                <a:t>ProSe</a:t>
              </a:r>
              <a:r>
                <a:rPr lang="en-US" sz="2400" dirty="0" smtClean="0"/>
                <a:t> (PC5)</a:t>
              </a:r>
              <a:endParaRPr lang="en-US" sz="2400" dirty="0"/>
            </a:p>
          </p:txBody>
        </p:sp>
        <p:sp>
          <p:nvSpPr>
            <p:cNvPr id="366" name="Rectangle 365"/>
            <p:cNvSpPr/>
            <p:nvPr/>
          </p:nvSpPr>
          <p:spPr>
            <a:xfrm>
              <a:off x="4836525" y="3451900"/>
              <a:ext cx="372938" cy="187820"/>
            </a:xfrm>
            <a:prstGeom prst="rect">
              <a:avLst/>
            </a:prstGeom>
          </p:spPr>
          <p:txBody>
            <a:bodyPr wrap="none">
              <a:spAutoFit/>
            </a:bodyPr>
            <a:lstStyle/>
            <a:p>
              <a:r>
                <a:rPr lang="en-US" sz="2400" dirty="0" err="1" smtClean="0"/>
                <a:t>eNB</a:t>
              </a:r>
              <a:endParaRPr lang="en-US" sz="2400" dirty="0"/>
            </a:p>
          </p:txBody>
        </p:sp>
        <p:sp>
          <p:nvSpPr>
            <p:cNvPr id="367" name="Rectangle 366"/>
            <p:cNvSpPr/>
            <p:nvPr/>
          </p:nvSpPr>
          <p:spPr>
            <a:xfrm>
              <a:off x="6414766" y="4564173"/>
              <a:ext cx="1176297" cy="504825"/>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68" name="Rectangle 367"/>
            <p:cNvSpPr/>
            <p:nvPr/>
          </p:nvSpPr>
          <p:spPr>
            <a:xfrm>
              <a:off x="6463609" y="4646421"/>
              <a:ext cx="1095547" cy="187820"/>
            </a:xfrm>
            <a:prstGeom prst="rect">
              <a:avLst/>
            </a:prstGeom>
          </p:spPr>
          <p:txBody>
            <a:bodyPr wrap="none">
              <a:spAutoFit/>
            </a:bodyPr>
            <a:lstStyle/>
            <a:p>
              <a:r>
                <a:rPr lang="en-US" sz="2400" dirty="0" err="1" smtClean="0"/>
                <a:t>ProSe</a:t>
              </a:r>
              <a:r>
                <a:rPr lang="en-US" sz="2400" dirty="0" smtClean="0"/>
                <a:t> Function</a:t>
              </a:r>
              <a:endParaRPr lang="en-US" sz="2400" dirty="0"/>
            </a:p>
          </p:txBody>
        </p:sp>
        <p:sp>
          <p:nvSpPr>
            <p:cNvPr id="369" name="Rectangle 368"/>
            <p:cNvSpPr/>
            <p:nvPr/>
          </p:nvSpPr>
          <p:spPr>
            <a:xfrm>
              <a:off x="6574590" y="3892284"/>
              <a:ext cx="853274" cy="388702"/>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70" name="Rectangle 369"/>
            <p:cNvSpPr/>
            <p:nvPr/>
          </p:nvSpPr>
          <p:spPr>
            <a:xfrm>
              <a:off x="6821807" y="3922559"/>
              <a:ext cx="348312" cy="187820"/>
            </a:xfrm>
            <a:prstGeom prst="rect">
              <a:avLst/>
            </a:prstGeom>
          </p:spPr>
          <p:txBody>
            <a:bodyPr wrap="none">
              <a:spAutoFit/>
            </a:bodyPr>
            <a:lstStyle/>
            <a:p>
              <a:r>
                <a:rPr lang="en-US" sz="2400" dirty="0" smtClean="0"/>
                <a:t>EPC</a:t>
              </a:r>
              <a:endParaRPr lang="en-US" sz="2400" dirty="0"/>
            </a:p>
          </p:txBody>
        </p:sp>
        <p:cxnSp>
          <p:nvCxnSpPr>
            <p:cNvPr id="371" name="Straight Connector 370"/>
            <p:cNvCxnSpPr>
              <a:endCxn id="367" idx="1"/>
            </p:cNvCxnSpPr>
            <p:nvPr/>
          </p:nvCxnSpPr>
          <p:spPr>
            <a:xfrm flipV="1">
              <a:off x="5481491" y="4816586"/>
              <a:ext cx="933275" cy="20009"/>
            </a:xfrm>
            <a:prstGeom prst="line">
              <a:avLst/>
            </a:prstGeom>
          </p:spPr>
          <p:style>
            <a:lnRef idx="1">
              <a:schemeClr val="accent1"/>
            </a:lnRef>
            <a:fillRef idx="0">
              <a:schemeClr val="accent1"/>
            </a:fillRef>
            <a:effectRef idx="0">
              <a:schemeClr val="accent1"/>
            </a:effectRef>
            <a:fontRef idx="minor">
              <a:schemeClr val="tx1"/>
            </a:fontRef>
          </p:style>
        </p:cxnSp>
        <p:cxnSp>
          <p:nvCxnSpPr>
            <p:cNvPr id="372" name="Straight Connector 371"/>
            <p:cNvCxnSpPr>
              <a:stCxn id="367" idx="0"/>
              <a:endCxn id="369" idx="2"/>
            </p:cNvCxnSpPr>
            <p:nvPr/>
          </p:nvCxnSpPr>
          <p:spPr>
            <a:xfrm flipH="1" flipV="1">
              <a:off x="7001227" y="4280986"/>
              <a:ext cx="1688" cy="2831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73" name="Straight Connector 372"/>
            <p:cNvCxnSpPr>
              <a:stCxn id="352" idx="35"/>
              <a:endCxn id="369" idx="1"/>
            </p:cNvCxnSpPr>
            <p:nvPr/>
          </p:nvCxnSpPr>
          <p:spPr>
            <a:xfrm flipV="1">
              <a:off x="4904229" y="4086635"/>
              <a:ext cx="1670361" cy="10236"/>
            </a:xfrm>
            <a:prstGeom prst="line">
              <a:avLst/>
            </a:prstGeom>
          </p:spPr>
          <p:style>
            <a:lnRef idx="1">
              <a:schemeClr val="accent1"/>
            </a:lnRef>
            <a:fillRef idx="0">
              <a:schemeClr val="accent1"/>
            </a:fillRef>
            <a:effectRef idx="0">
              <a:schemeClr val="accent1"/>
            </a:effectRef>
            <a:fontRef idx="minor">
              <a:schemeClr val="tx1"/>
            </a:fontRef>
          </p:style>
        </p:cxnSp>
        <p:sp>
          <p:nvSpPr>
            <p:cNvPr id="374" name="Rectangle 373"/>
            <p:cNvSpPr/>
            <p:nvPr/>
          </p:nvSpPr>
          <p:spPr>
            <a:xfrm>
              <a:off x="5621304" y="3808467"/>
              <a:ext cx="254909" cy="187820"/>
            </a:xfrm>
            <a:prstGeom prst="rect">
              <a:avLst/>
            </a:prstGeom>
          </p:spPr>
          <p:txBody>
            <a:bodyPr wrap="none">
              <a:spAutoFit/>
            </a:bodyPr>
            <a:lstStyle/>
            <a:p>
              <a:r>
                <a:rPr lang="en-US" sz="2400" dirty="0" smtClean="0"/>
                <a:t>S1</a:t>
              </a:r>
              <a:endParaRPr lang="en-US" sz="2400" dirty="0"/>
            </a:p>
          </p:txBody>
        </p:sp>
        <p:sp>
          <p:nvSpPr>
            <p:cNvPr id="375" name="Rectangle 374"/>
            <p:cNvSpPr/>
            <p:nvPr/>
          </p:nvSpPr>
          <p:spPr>
            <a:xfrm>
              <a:off x="5747476" y="4563434"/>
              <a:ext cx="350860" cy="187820"/>
            </a:xfrm>
            <a:prstGeom prst="rect">
              <a:avLst/>
            </a:prstGeom>
          </p:spPr>
          <p:txBody>
            <a:bodyPr wrap="none">
              <a:spAutoFit/>
            </a:bodyPr>
            <a:lstStyle/>
            <a:p>
              <a:r>
                <a:rPr lang="en-US" sz="2400" dirty="0" smtClean="0"/>
                <a:t>PC3</a:t>
              </a:r>
              <a:endParaRPr lang="en-US" sz="2400" dirty="0"/>
            </a:p>
          </p:txBody>
        </p:sp>
        <p:sp>
          <p:nvSpPr>
            <p:cNvPr id="376" name="Rectangle 375"/>
            <p:cNvSpPr/>
            <p:nvPr/>
          </p:nvSpPr>
          <p:spPr>
            <a:xfrm>
              <a:off x="4023419" y="3878639"/>
              <a:ext cx="259154" cy="187820"/>
            </a:xfrm>
            <a:prstGeom prst="rect">
              <a:avLst/>
            </a:prstGeom>
          </p:spPr>
          <p:txBody>
            <a:bodyPr wrap="none">
              <a:spAutoFit/>
            </a:bodyPr>
            <a:lstStyle/>
            <a:p>
              <a:r>
                <a:rPr lang="en-US" sz="2400" dirty="0" err="1" smtClean="0"/>
                <a:t>U</a:t>
              </a:r>
              <a:r>
                <a:rPr lang="en-US" sz="2400" baseline="-25000" dirty="0" err="1" smtClean="0"/>
                <a:t>u</a:t>
              </a:r>
              <a:endParaRPr lang="en-US" sz="2400" baseline="-25000" dirty="0"/>
            </a:p>
          </p:txBody>
        </p:sp>
        <p:sp>
          <p:nvSpPr>
            <p:cNvPr id="377" name="Rectangle 376"/>
            <p:cNvSpPr/>
            <p:nvPr/>
          </p:nvSpPr>
          <p:spPr>
            <a:xfrm>
              <a:off x="3034557" y="4520264"/>
              <a:ext cx="1132908" cy="338077"/>
            </a:xfrm>
            <a:prstGeom prst="rect">
              <a:avLst/>
            </a:prstGeom>
          </p:spPr>
          <p:txBody>
            <a:bodyPr wrap="none">
              <a:spAutoFit/>
            </a:bodyPr>
            <a:lstStyle/>
            <a:p>
              <a:r>
                <a:rPr lang="en-US" sz="2400" dirty="0" smtClean="0"/>
                <a:t>UE-to-Network </a:t>
              </a:r>
            </a:p>
            <a:p>
              <a:r>
                <a:rPr lang="en-US" sz="2400" dirty="0" smtClean="0"/>
                <a:t>Relay</a:t>
              </a:r>
              <a:endParaRPr lang="en-US" sz="2400" dirty="0"/>
            </a:p>
          </p:txBody>
        </p:sp>
        <p:pic>
          <p:nvPicPr>
            <p:cNvPr id="378" name="Picture 377"/>
            <p:cNvPicPr>
              <a:picLocks noChangeAspect="1"/>
            </p:cNvPicPr>
            <p:nvPr/>
          </p:nvPicPr>
          <p:blipFill rotWithShape="1">
            <a:blip r:embed="rId16"/>
            <a:srcRect l="24941" r="24243"/>
            <a:stretch/>
          </p:blipFill>
          <p:spPr>
            <a:xfrm>
              <a:off x="2639596" y="3642947"/>
              <a:ext cx="234750" cy="461963"/>
            </a:xfrm>
            <a:prstGeom prst="rect">
              <a:avLst/>
            </a:prstGeom>
          </p:spPr>
        </p:pic>
        <p:pic>
          <p:nvPicPr>
            <p:cNvPr id="379" name="Picture 20"/>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145125" y="4659644"/>
              <a:ext cx="322261" cy="474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80" name="Line 5"/>
            <p:cNvSpPr>
              <a:spLocks noChangeShapeType="1"/>
            </p:cNvSpPr>
            <p:nvPr/>
          </p:nvSpPr>
          <p:spPr bwMode="auto">
            <a:xfrm flipH="1">
              <a:off x="4291140" y="4840664"/>
              <a:ext cx="904875" cy="1"/>
            </a:xfrm>
            <a:prstGeom prst="line">
              <a:avLst/>
            </a:prstGeom>
            <a:noFill/>
            <a:ln w="9525" cap="flat">
              <a:solidFill>
                <a:srgbClr val="FF0000"/>
              </a:solidFill>
              <a:prstDash val="lgDash"/>
              <a:round/>
              <a:headEnd type="triangle" w="lg" len="lg"/>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381" name="Line 5"/>
            <p:cNvSpPr>
              <a:spLocks noChangeShapeType="1"/>
            </p:cNvSpPr>
            <p:nvPr/>
          </p:nvSpPr>
          <p:spPr bwMode="auto">
            <a:xfrm flipH="1">
              <a:off x="4299173" y="4240014"/>
              <a:ext cx="438149" cy="390525"/>
            </a:xfrm>
            <a:prstGeom prst="line">
              <a:avLst/>
            </a:prstGeom>
            <a:noFill/>
            <a:ln w="9525" cap="flat">
              <a:solidFill>
                <a:srgbClr val="FFC000"/>
              </a:solidFill>
              <a:prstDash val="solid"/>
              <a:round/>
              <a:headEnd type="triangle" w="lg" len="lg"/>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ln>
                  <a:solidFill>
                    <a:srgbClr val="FFC000"/>
                  </a:solidFill>
                </a:ln>
              </a:endParaRPr>
            </a:p>
          </p:txBody>
        </p:sp>
        <p:sp>
          <p:nvSpPr>
            <p:cNvPr id="382" name="Line 5"/>
            <p:cNvSpPr>
              <a:spLocks noChangeShapeType="1"/>
            </p:cNvSpPr>
            <p:nvPr/>
          </p:nvSpPr>
          <p:spPr bwMode="auto">
            <a:xfrm>
              <a:off x="4851622" y="4278115"/>
              <a:ext cx="304801" cy="390525"/>
            </a:xfrm>
            <a:prstGeom prst="line">
              <a:avLst/>
            </a:prstGeom>
            <a:noFill/>
            <a:ln w="9525" cap="flat">
              <a:solidFill>
                <a:srgbClr val="FFC000"/>
              </a:solidFill>
              <a:prstDash val="solid"/>
              <a:round/>
              <a:headEnd type="triangle" w="lg" len="lg"/>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ln>
                  <a:solidFill>
                    <a:srgbClr val="FFC000"/>
                  </a:solidFill>
                </a:ln>
              </a:endParaRPr>
            </a:p>
          </p:txBody>
        </p:sp>
        <p:pic>
          <p:nvPicPr>
            <p:cNvPr id="383" name="Picture 382"/>
            <p:cNvPicPr>
              <a:picLocks noChangeAspect="1"/>
            </p:cNvPicPr>
            <p:nvPr/>
          </p:nvPicPr>
          <p:blipFill rotWithShape="1">
            <a:blip r:embed="rId16"/>
            <a:srcRect l="24941" r="24243"/>
            <a:stretch/>
          </p:blipFill>
          <p:spPr>
            <a:xfrm>
              <a:off x="1239711" y="5026846"/>
              <a:ext cx="234750" cy="461963"/>
            </a:xfrm>
            <a:prstGeom prst="rect">
              <a:avLst/>
            </a:prstGeom>
          </p:spPr>
        </p:pic>
        <p:sp>
          <p:nvSpPr>
            <p:cNvPr id="384" name="Line 5"/>
            <p:cNvSpPr>
              <a:spLocks noChangeShapeType="1"/>
            </p:cNvSpPr>
            <p:nvPr/>
          </p:nvSpPr>
          <p:spPr bwMode="auto">
            <a:xfrm flipH="1">
              <a:off x="1469801" y="4619798"/>
              <a:ext cx="683812" cy="644055"/>
            </a:xfrm>
            <a:prstGeom prst="line">
              <a:avLst/>
            </a:prstGeom>
            <a:noFill/>
            <a:ln w="9525" cap="flat">
              <a:solidFill>
                <a:srgbClr val="FF0000"/>
              </a:solidFill>
              <a:prstDash val="lgDash"/>
              <a:round/>
              <a:headEnd type="triangle" w="lg" len="lg"/>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385" name="Line 5"/>
            <p:cNvSpPr>
              <a:spLocks noChangeShapeType="1"/>
            </p:cNvSpPr>
            <p:nvPr/>
          </p:nvSpPr>
          <p:spPr bwMode="auto">
            <a:xfrm>
              <a:off x="5496761" y="5605287"/>
              <a:ext cx="755128" cy="82"/>
            </a:xfrm>
            <a:prstGeom prst="line">
              <a:avLst/>
            </a:prstGeom>
            <a:noFill/>
            <a:ln w="9525" cap="flat">
              <a:solidFill>
                <a:srgbClr val="FFC000"/>
              </a:solidFill>
              <a:prstDash val="solid"/>
              <a:round/>
              <a:headEnd type="triangle" w="lg" len="lg"/>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ln>
                  <a:solidFill>
                    <a:srgbClr val="FFC000"/>
                  </a:solidFill>
                </a:ln>
              </a:endParaRPr>
            </a:p>
          </p:txBody>
        </p:sp>
        <p:sp>
          <p:nvSpPr>
            <p:cNvPr id="386" name="Rectangle 385"/>
            <p:cNvSpPr/>
            <p:nvPr/>
          </p:nvSpPr>
          <p:spPr>
            <a:xfrm>
              <a:off x="6990230" y="4334260"/>
              <a:ext cx="350860" cy="187820"/>
            </a:xfrm>
            <a:prstGeom prst="rect">
              <a:avLst/>
            </a:prstGeom>
          </p:spPr>
          <p:txBody>
            <a:bodyPr wrap="none">
              <a:spAutoFit/>
            </a:bodyPr>
            <a:lstStyle/>
            <a:p>
              <a:r>
                <a:rPr lang="en-US" sz="2400" dirty="0" smtClean="0"/>
                <a:t>PC4</a:t>
              </a:r>
              <a:endParaRPr lang="en-US" sz="2400" dirty="0"/>
            </a:p>
          </p:txBody>
        </p:sp>
        <p:sp>
          <p:nvSpPr>
            <p:cNvPr id="387" name="Rectangle 386"/>
            <p:cNvSpPr/>
            <p:nvPr/>
          </p:nvSpPr>
          <p:spPr>
            <a:xfrm>
              <a:off x="4264674" y="4836595"/>
              <a:ext cx="873924" cy="338077"/>
            </a:xfrm>
            <a:prstGeom prst="rect">
              <a:avLst/>
            </a:prstGeom>
          </p:spPr>
          <p:txBody>
            <a:bodyPr wrap="none">
              <a:spAutoFit/>
            </a:bodyPr>
            <a:lstStyle/>
            <a:p>
              <a:r>
                <a:rPr lang="en-US" sz="2400" dirty="0"/>
                <a:t>o</a:t>
              </a:r>
              <a:r>
                <a:rPr lang="en-US" sz="2400" dirty="0" smtClean="0"/>
                <a:t>n-network</a:t>
              </a:r>
            </a:p>
            <a:p>
              <a:r>
                <a:rPr lang="en-US" sz="2400" dirty="0" err="1" smtClean="0"/>
                <a:t>ProSe</a:t>
              </a:r>
              <a:r>
                <a:rPr lang="en-US" sz="2400" dirty="0" smtClean="0"/>
                <a:t> (PC5)</a:t>
              </a:r>
              <a:endParaRPr lang="en-US" sz="2400" dirty="0"/>
            </a:p>
          </p:txBody>
        </p:sp>
      </p:grpSp>
      <p:sp>
        <p:nvSpPr>
          <p:cNvPr id="398" name="Rectangle 397"/>
          <p:cNvSpPr/>
          <p:nvPr/>
        </p:nvSpPr>
        <p:spPr>
          <a:xfrm>
            <a:off x="2667000" y="11582400"/>
            <a:ext cx="9829800" cy="2554545"/>
          </a:xfrm>
          <a:prstGeom prst="rect">
            <a:avLst/>
          </a:prstGeom>
        </p:spPr>
        <p:txBody>
          <a:bodyPr wrap="square">
            <a:spAutoFit/>
          </a:bodyPr>
          <a:lstStyle/>
          <a:p>
            <a:pPr lvl="8" indent="0" algn="l">
              <a:spcBef>
                <a:spcPts val="600"/>
              </a:spcBef>
            </a:pPr>
            <a:r>
              <a:rPr lang="en-US" sz="4000" b="1" dirty="0" smtClean="0"/>
              <a:t>DDPS Support of Key </a:t>
            </a:r>
            <a:r>
              <a:rPr lang="en-US" sz="4000" b="1" dirty="0"/>
              <a:t>Services:</a:t>
            </a:r>
          </a:p>
          <a:p>
            <a:pPr marL="285750" lvl="8" indent="-285750" algn="l">
              <a:buFont typeface="Wingdings" panose="05000000000000000000" pitchFamily="2" charset="2"/>
              <a:buChar char="ü"/>
            </a:pPr>
            <a:r>
              <a:rPr lang="en-US" sz="4000" dirty="0"/>
              <a:t>Mission-Critical Voice</a:t>
            </a:r>
          </a:p>
          <a:p>
            <a:pPr marL="285750" lvl="8" indent="-285750" algn="l">
              <a:buFont typeface="Wingdings" panose="05000000000000000000" pitchFamily="2" charset="2"/>
              <a:buChar char="ü"/>
            </a:pPr>
            <a:r>
              <a:rPr lang="en-US" sz="4000" dirty="0"/>
              <a:t>3GPP Proximity Service (ProSe)</a:t>
            </a:r>
          </a:p>
          <a:p>
            <a:pPr marL="285750" lvl="8" indent="-285750" algn="l">
              <a:buFont typeface="Wingdings" panose="05000000000000000000" pitchFamily="2" charset="2"/>
              <a:buChar char="ü"/>
            </a:pPr>
            <a:r>
              <a:rPr lang="en-US" sz="4000" dirty="0"/>
              <a:t>1:1 and 1:many group </a:t>
            </a:r>
            <a:r>
              <a:rPr lang="en-US" sz="4000" dirty="0" smtClean="0"/>
              <a:t>communication</a:t>
            </a:r>
            <a:endParaRPr lang="en-US" sz="4000" dirty="0"/>
          </a:p>
        </p:txBody>
      </p:sp>
      <p:pic>
        <p:nvPicPr>
          <p:cNvPr id="400" name="Picture 399"/>
          <p:cNvPicPr>
            <a:picLocks noChangeAspect="1"/>
          </p:cNvPicPr>
          <p:nvPr/>
        </p:nvPicPr>
        <p:blipFill rotWithShape="1">
          <a:blip r:embed="rId18"/>
          <a:srcRect l="25047" t="18298" r="28411" b="15319"/>
          <a:stretch/>
        </p:blipFill>
        <p:spPr>
          <a:xfrm>
            <a:off x="5181600" y="28727400"/>
            <a:ext cx="6279010" cy="2362200"/>
          </a:xfrm>
          <a:prstGeom prst="rect">
            <a:avLst/>
          </a:prstGeom>
        </p:spPr>
      </p:pic>
      <p:grpSp>
        <p:nvGrpSpPr>
          <p:cNvPr id="11" name="Group 10"/>
          <p:cNvGrpSpPr/>
          <p:nvPr/>
        </p:nvGrpSpPr>
        <p:grpSpPr>
          <a:xfrm>
            <a:off x="23545800" y="5334000"/>
            <a:ext cx="6384972" cy="4043835"/>
            <a:chOff x="23545800" y="5334000"/>
            <a:chExt cx="6384972" cy="4043835"/>
          </a:xfrm>
        </p:grpSpPr>
        <p:grpSp>
          <p:nvGrpSpPr>
            <p:cNvPr id="229" name="Group 228"/>
            <p:cNvGrpSpPr/>
            <p:nvPr/>
          </p:nvGrpSpPr>
          <p:grpSpPr>
            <a:xfrm>
              <a:off x="26479073" y="5347463"/>
              <a:ext cx="320943" cy="934746"/>
              <a:chOff x="1957388" y="2162175"/>
              <a:chExt cx="319087" cy="885825"/>
            </a:xfrm>
          </p:grpSpPr>
          <p:sp>
            <p:nvSpPr>
              <p:cNvPr id="230" name="Freeform 23"/>
              <p:cNvSpPr>
                <a:spLocks noEditPoints="1"/>
              </p:cNvSpPr>
              <p:nvPr/>
            </p:nvSpPr>
            <p:spPr bwMode="auto">
              <a:xfrm>
                <a:off x="1957388" y="2162175"/>
                <a:ext cx="319087" cy="148385"/>
              </a:xfrm>
              <a:custGeom>
                <a:avLst/>
                <a:gdLst>
                  <a:gd name="T0" fmla="*/ 41 w 110"/>
                  <a:gd name="T1" fmla="*/ 61 h 62"/>
                  <a:gd name="T2" fmla="*/ 13 w 110"/>
                  <a:gd name="T3" fmla="*/ 59 h 62"/>
                  <a:gd name="T4" fmla="*/ 28 w 110"/>
                  <a:gd name="T5" fmla="*/ 49 h 62"/>
                  <a:gd name="T6" fmla="*/ 0 w 110"/>
                  <a:gd name="T7" fmla="*/ 47 h 62"/>
                  <a:gd name="T8" fmla="*/ 110 w 110"/>
                  <a:gd name="T9" fmla="*/ 47 h 62"/>
                  <a:gd name="T10" fmla="*/ 82 w 110"/>
                  <a:gd name="T11" fmla="*/ 62 h 62"/>
                  <a:gd name="T12" fmla="*/ 90 w 110"/>
                  <a:gd name="T13" fmla="*/ 46 h 62"/>
                  <a:gd name="T14" fmla="*/ 62 w 110"/>
                  <a:gd name="T15" fmla="*/ 61 h 62"/>
                  <a:gd name="T16" fmla="*/ 55 w 110"/>
                  <a:gd name="T17" fmla="*/ 54 h 62"/>
                  <a:gd name="T18" fmla="*/ 48 w 110"/>
                  <a:gd name="T19" fmla="*/ 21 h 62"/>
                  <a:gd name="T20" fmla="*/ 62 w 110"/>
                  <a:gd name="T21" fmla="*/ 34 h 62"/>
                  <a:gd name="T22" fmla="*/ 55 w 110"/>
                  <a:gd name="T2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0" h="62">
                    <a:moveTo>
                      <a:pt x="41" y="61"/>
                    </a:moveTo>
                    <a:lnTo>
                      <a:pt x="13" y="59"/>
                    </a:lnTo>
                    <a:lnTo>
                      <a:pt x="28" y="49"/>
                    </a:lnTo>
                    <a:lnTo>
                      <a:pt x="0" y="47"/>
                    </a:lnTo>
                    <a:moveTo>
                      <a:pt x="110" y="47"/>
                    </a:moveTo>
                    <a:lnTo>
                      <a:pt x="82" y="62"/>
                    </a:lnTo>
                    <a:lnTo>
                      <a:pt x="90" y="46"/>
                    </a:lnTo>
                    <a:lnTo>
                      <a:pt x="62" y="61"/>
                    </a:lnTo>
                    <a:moveTo>
                      <a:pt x="55" y="54"/>
                    </a:moveTo>
                    <a:lnTo>
                      <a:pt x="48" y="21"/>
                    </a:lnTo>
                    <a:lnTo>
                      <a:pt x="62" y="34"/>
                    </a:lnTo>
                    <a:lnTo>
                      <a:pt x="55" y="0"/>
                    </a:lnTo>
                  </a:path>
                </a:pathLst>
              </a:custGeom>
              <a:noFill/>
              <a:ln w="9525" cap="rnd">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b="1"/>
              </a:p>
            </p:txBody>
          </p:sp>
          <p:sp>
            <p:nvSpPr>
              <p:cNvPr id="231" name="Freeform 24"/>
              <p:cNvSpPr>
                <a:spLocks/>
              </p:cNvSpPr>
              <p:nvPr/>
            </p:nvSpPr>
            <p:spPr bwMode="auto">
              <a:xfrm>
                <a:off x="1957388" y="2260600"/>
                <a:ext cx="319087" cy="787400"/>
              </a:xfrm>
              <a:custGeom>
                <a:avLst/>
                <a:gdLst>
                  <a:gd name="T0" fmla="*/ 0 w 110"/>
                  <a:gd name="T1" fmla="*/ 302 h 329"/>
                  <a:gd name="T2" fmla="*/ 55 w 110"/>
                  <a:gd name="T3" fmla="*/ 329 h 329"/>
                  <a:gd name="T4" fmla="*/ 110 w 110"/>
                  <a:gd name="T5" fmla="*/ 302 h 329"/>
                  <a:gd name="T6" fmla="*/ 55 w 110"/>
                  <a:gd name="T7" fmla="*/ 0 h 329"/>
                  <a:gd name="T8" fmla="*/ 0 w 110"/>
                  <a:gd name="T9" fmla="*/ 302 h 329"/>
                </a:gdLst>
                <a:ahLst/>
                <a:cxnLst>
                  <a:cxn ang="0">
                    <a:pos x="T0" y="T1"/>
                  </a:cxn>
                  <a:cxn ang="0">
                    <a:pos x="T2" y="T3"/>
                  </a:cxn>
                  <a:cxn ang="0">
                    <a:pos x="T4" y="T5"/>
                  </a:cxn>
                  <a:cxn ang="0">
                    <a:pos x="T6" y="T7"/>
                  </a:cxn>
                  <a:cxn ang="0">
                    <a:pos x="T8" y="T9"/>
                  </a:cxn>
                </a:cxnLst>
                <a:rect l="0" t="0" r="r" b="b"/>
                <a:pathLst>
                  <a:path w="110" h="329">
                    <a:moveTo>
                      <a:pt x="0" y="302"/>
                    </a:moveTo>
                    <a:lnTo>
                      <a:pt x="55" y="329"/>
                    </a:lnTo>
                    <a:lnTo>
                      <a:pt x="110" y="302"/>
                    </a:lnTo>
                    <a:lnTo>
                      <a:pt x="55" y="0"/>
                    </a:lnTo>
                    <a:lnTo>
                      <a:pt x="0" y="302"/>
                    </a:lnTo>
                  </a:path>
                </a:pathLst>
              </a:custGeom>
              <a:noFill/>
              <a:ln w="9525" cap="rnd">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b="1"/>
              </a:p>
            </p:txBody>
          </p:sp>
          <p:sp>
            <p:nvSpPr>
              <p:cNvPr id="232" name="Freeform 25"/>
              <p:cNvSpPr>
                <a:spLocks/>
              </p:cNvSpPr>
              <p:nvPr/>
            </p:nvSpPr>
            <p:spPr bwMode="auto">
              <a:xfrm>
                <a:off x="2028826" y="2281238"/>
                <a:ext cx="58016" cy="83767"/>
              </a:xfrm>
              <a:custGeom>
                <a:avLst/>
                <a:gdLst>
                  <a:gd name="T0" fmla="*/ 3 w 20"/>
                  <a:gd name="T1" fmla="*/ 8 h 35"/>
                  <a:gd name="T2" fmla="*/ 10 w 20"/>
                  <a:gd name="T3" fmla="*/ 0 h 35"/>
                  <a:gd name="T4" fmla="*/ 17 w 20"/>
                  <a:gd name="T5" fmla="*/ 8 h 35"/>
                  <a:gd name="T6" fmla="*/ 20 w 20"/>
                  <a:gd name="T7" fmla="*/ 28 h 35"/>
                  <a:gd name="T8" fmla="*/ 10 w 20"/>
                  <a:gd name="T9" fmla="*/ 35 h 35"/>
                  <a:gd name="T10" fmla="*/ 0 w 20"/>
                  <a:gd name="T11" fmla="*/ 28 h 35"/>
                  <a:gd name="T12" fmla="*/ 3 w 20"/>
                  <a:gd name="T13" fmla="*/ 8 h 35"/>
                </a:gdLst>
                <a:ahLst/>
                <a:cxnLst>
                  <a:cxn ang="0">
                    <a:pos x="T0" y="T1"/>
                  </a:cxn>
                  <a:cxn ang="0">
                    <a:pos x="T2" y="T3"/>
                  </a:cxn>
                  <a:cxn ang="0">
                    <a:pos x="T4" y="T5"/>
                  </a:cxn>
                  <a:cxn ang="0">
                    <a:pos x="T6" y="T7"/>
                  </a:cxn>
                  <a:cxn ang="0">
                    <a:pos x="T8" y="T9"/>
                  </a:cxn>
                  <a:cxn ang="0">
                    <a:pos x="T10" y="T11"/>
                  </a:cxn>
                  <a:cxn ang="0">
                    <a:pos x="T12" y="T13"/>
                  </a:cxn>
                </a:cxnLst>
                <a:rect l="0" t="0" r="r" b="b"/>
                <a:pathLst>
                  <a:path w="20" h="35">
                    <a:moveTo>
                      <a:pt x="3" y="8"/>
                    </a:moveTo>
                    <a:lnTo>
                      <a:pt x="10" y="0"/>
                    </a:lnTo>
                    <a:lnTo>
                      <a:pt x="17" y="8"/>
                    </a:lnTo>
                    <a:lnTo>
                      <a:pt x="20" y="28"/>
                    </a:lnTo>
                    <a:lnTo>
                      <a:pt x="10" y="35"/>
                    </a:lnTo>
                    <a:lnTo>
                      <a:pt x="0" y="28"/>
                    </a:lnTo>
                    <a:lnTo>
                      <a:pt x="3" y="8"/>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b="1"/>
              </a:p>
            </p:txBody>
          </p:sp>
          <p:sp>
            <p:nvSpPr>
              <p:cNvPr id="233" name="Freeform 26"/>
              <p:cNvSpPr>
                <a:spLocks noEditPoints="1"/>
              </p:cNvSpPr>
              <p:nvPr/>
            </p:nvSpPr>
            <p:spPr bwMode="auto">
              <a:xfrm>
                <a:off x="1957388" y="2260600"/>
                <a:ext cx="319087" cy="787400"/>
              </a:xfrm>
              <a:custGeom>
                <a:avLst/>
                <a:gdLst>
                  <a:gd name="T0" fmla="*/ 0 w 110"/>
                  <a:gd name="T1" fmla="*/ 302 h 329"/>
                  <a:gd name="T2" fmla="*/ 55 w 110"/>
                  <a:gd name="T3" fmla="*/ 274 h 329"/>
                  <a:gd name="T4" fmla="*/ 110 w 110"/>
                  <a:gd name="T5" fmla="*/ 302 h 329"/>
                  <a:gd name="T6" fmla="*/ 55 w 110"/>
                  <a:gd name="T7" fmla="*/ 0 h 329"/>
                  <a:gd name="T8" fmla="*/ 55 w 110"/>
                  <a:gd name="T9" fmla="*/ 329 h 329"/>
                  <a:gd name="T10" fmla="*/ 0 w 110"/>
                  <a:gd name="T11" fmla="*/ 302 h 329"/>
                  <a:gd name="T12" fmla="*/ 55 w 110"/>
                  <a:gd name="T13" fmla="*/ 0 h 329"/>
                  <a:gd name="T14" fmla="*/ 110 w 110"/>
                  <a:gd name="T15" fmla="*/ 302 h 329"/>
                  <a:gd name="T16" fmla="*/ 55 w 110"/>
                  <a:gd name="T17" fmla="*/ 329 h 329"/>
                  <a:gd name="T18" fmla="*/ 41 w 110"/>
                  <a:gd name="T19" fmla="*/ 76 h 329"/>
                  <a:gd name="T20" fmla="*/ 55 w 110"/>
                  <a:gd name="T21" fmla="*/ 82 h 329"/>
                  <a:gd name="T22" fmla="*/ 69 w 110"/>
                  <a:gd name="T23" fmla="*/ 76 h 329"/>
                  <a:gd name="T24" fmla="*/ 37 w 110"/>
                  <a:gd name="T25" fmla="*/ 101 h 329"/>
                  <a:gd name="T26" fmla="*/ 55 w 110"/>
                  <a:gd name="T27" fmla="*/ 110 h 329"/>
                  <a:gd name="T28" fmla="*/ 73 w 110"/>
                  <a:gd name="T29" fmla="*/ 101 h 329"/>
                  <a:gd name="T30" fmla="*/ 32 w 110"/>
                  <a:gd name="T31" fmla="*/ 126 h 329"/>
                  <a:gd name="T32" fmla="*/ 55 w 110"/>
                  <a:gd name="T33" fmla="*/ 137 h 329"/>
                  <a:gd name="T34" fmla="*/ 77 w 110"/>
                  <a:gd name="T35" fmla="*/ 125 h 329"/>
                  <a:gd name="T36" fmla="*/ 28 w 110"/>
                  <a:gd name="T37" fmla="*/ 151 h 329"/>
                  <a:gd name="T38" fmla="*/ 55 w 110"/>
                  <a:gd name="T39" fmla="*/ 165 h 329"/>
                  <a:gd name="T40" fmla="*/ 82 w 110"/>
                  <a:gd name="T41" fmla="*/ 151 h 329"/>
                  <a:gd name="T42" fmla="*/ 23 w 110"/>
                  <a:gd name="T43" fmla="*/ 176 h 329"/>
                  <a:gd name="T44" fmla="*/ 55 w 110"/>
                  <a:gd name="T45" fmla="*/ 192 h 329"/>
                  <a:gd name="T46" fmla="*/ 87 w 110"/>
                  <a:gd name="T47" fmla="*/ 176 h 329"/>
                  <a:gd name="T48" fmla="*/ 18 w 110"/>
                  <a:gd name="T49" fmla="*/ 201 h 329"/>
                  <a:gd name="T50" fmla="*/ 55 w 110"/>
                  <a:gd name="T51" fmla="*/ 219 h 329"/>
                  <a:gd name="T52" fmla="*/ 91 w 110"/>
                  <a:gd name="T53" fmla="*/ 201 h 329"/>
                  <a:gd name="T54" fmla="*/ 14 w 110"/>
                  <a:gd name="T55" fmla="*/ 226 h 329"/>
                  <a:gd name="T56" fmla="*/ 55 w 110"/>
                  <a:gd name="T57" fmla="*/ 247 h 329"/>
                  <a:gd name="T58" fmla="*/ 96 w 110"/>
                  <a:gd name="T59" fmla="*/ 226 h 329"/>
                  <a:gd name="T60" fmla="*/ 9 w 110"/>
                  <a:gd name="T61" fmla="*/ 251 h 329"/>
                  <a:gd name="T62" fmla="*/ 55 w 110"/>
                  <a:gd name="T63" fmla="*/ 274 h 329"/>
                  <a:gd name="T64" fmla="*/ 101 w 110"/>
                  <a:gd name="T65" fmla="*/ 252 h 329"/>
                  <a:gd name="T66" fmla="*/ 5 w 110"/>
                  <a:gd name="T67" fmla="*/ 276 h 329"/>
                  <a:gd name="T68" fmla="*/ 55 w 110"/>
                  <a:gd name="T69" fmla="*/ 302 h 329"/>
                  <a:gd name="T70" fmla="*/ 105 w 110"/>
                  <a:gd name="T71" fmla="*/ 276 h 329"/>
                  <a:gd name="T72" fmla="*/ 48 w 110"/>
                  <a:gd name="T73" fmla="*/ 21 h 329"/>
                  <a:gd name="T74" fmla="*/ 55 w 110"/>
                  <a:gd name="T75" fmla="*/ 14 h 329"/>
                  <a:gd name="T76" fmla="*/ 62 w 110"/>
                  <a:gd name="T77" fmla="*/ 21 h 329"/>
                  <a:gd name="T78" fmla="*/ 65 w 110"/>
                  <a:gd name="T79" fmla="*/ 41 h 329"/>
                  <a:gd name="T80" fmla="*/ 55 w 110"/>
                  <a:gd name="T81" fmla="*/ 48 h 329"/>
                  <a:gd name="T82" fmla="*/ 45 w 110"/>
                  <a:gd name="T83" fmla="*/ 41 h 329"/>
                  <a:gd name="T84" fmla="*/ 48 w 110"/>
                  <a:gd name="T85" fmla="*/ 2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0" h="329">
                    <a:moveTo>
                      <a:pt x="0" y="302"/>
                    </a:moveTo>
                    <a:lnTo>
                      <a:pt x="55" y="274"/>
                    </a:lnTo>
                    <a:lnTo>
                      <a:pt x="110" y="302"/>
                    </a:lnTo>
                    <a:moveTo>
                      <a:pt x="55" y="0"/>
                    </a:moveTo>
                    <a:lnTo>
                      <a:pt x="55" y="329"/>
                    </a:lnTo>
                    <a:lnTo>
                      <a:pt x="0" y="302"/>
                    </a:lnTo>
                    <a:lnTo>
                      <a:pt x="55" y="0"/>
                    </a:lnTo>
                    <a:lnTo>
                      <a:pt x="110" y="302"/>
                    </a:lnTo>
                    <a:lnTo>
                      <a:pt x="55" y="329"/>
                    </a:lnTo>
                    <a:moveTo>
                      <a:pt x="41" y="76"/>
                    </a:moveTo>
                    <a:lnTo>
                      <a:pt x="55" y="82"/>
                    </a:lnTo>
                    <a:lnTo>
                      <a:pt x="69" y="76"/>
                    </a:lnTo>
                    <a:moveTo>
                      <a:pt x="37" y="101"/>
                    </a:moveTo>
                    <a:lnTo>
                      <a:pt x="55" y="110"/>
                    </a:lnTo>
                    <a:lnTo>
                      <a:pt x="73" y="101"/>
                    </a:lnTo>
                    <a:moveTo>
                      <a:pt x="32" y="126"/>
                    </a:moveTo>
                    <a:lnTo>
                      <a:pt x="55" y="137"/>
                    </a:lnTo>
                    <a:lnTo>
                      <a:pt x="77" y="125"/>
                    </a:lnTo>
                    <a:moveTo>
                      <a:pt x="28" y="151"/>
                    </a:moveTo>
                    <a:lnTo>
                      <a:pt x="55" y="165"/>
                    </a:lnTo>
                    <a:lnTo>
                      <a:pt x="82" y="151"/>
                    </a:lnTo>
                    <a:moveTo>
                      <a:pt x="23" y="176"/>
                    </a:moveTo>
                    <a:lnTo>
                      <a:pt x="55" y="192"/>
                    </a:lnTo>
                    <a:lnTo>
                      <a:pt x="87" y="176"/>
                    </a:lnTo>
                    <a:moveTo>
                      <a:pt x="18" y="201"/>
                    </a:moveTo>
                    <a:lnTo>
                      <a:pt x="55" y="219"/>
                    </a:lnTo>
                    <a:lnTo>
                      <a:pt x="91" y="201"/>
                    </a:lnTo>
                    <a:moveTo>
                      <a:pt x="14" y="226"/>
                    </a:moveTo>
                    <a:lnTo>
                      <a:pt x="55" y="247"/>
                    </a:lnTo>
                    <a:lnTo>
                      <a:pt x="96" y="226"/>
                    </a:lnTo>
                    <a:moveTo>
                      <a:pt x="9" y="251"/>
                    </a:moveTo>
                    <a:lnTo>
                      <a:pt x="55" y="274"/>
                    </a:lnTo>
                    <a:lnTo>
                      <a:pt x="101" y="252"/>
                    </a:lnTo>
                    <a:moveTo>
                      <a:pt x="5" y="276"/>
                    </a:moveTo>
                    <a:lnTo>
                      <a:pt x="55" y="302"/>
                    </a:lnTo>
                    <a:lnTo>
                      <a:pt x="105" y="276"/>
                    </a:lnTo>
                    <a:moveTo>
                      <a:pt x="48" y="21"/>
                    </a:moveTo>
                    <a:lnTo>
                      <a:pt x="55" y="14"/>
                    </a:lnTo>
                    <a:lnTo>
                      <a:pt x="62" y="21"/>
                    </a:lnTo>
                    <a:lnTo>
                      <a:pt x="65" y="41"/>
                    </a:lnTo>
                    <a:lnTo>
                      <a:pt x="55" y="48"/>
                    </a:lnTo>
                    <a:lnTo>
                      <a:pt x="45" y="41"/>
                    </a:lnTo>
                    <a:lnTo>
                      <a:pt x="48" y="21"/>
                    </a:lnTo>
                  </a:path>
                </a:pathLst>
              </a:custGeom>
              <a:noFill/>
              <a:ln w="9525" cap="rnd">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b="1"/>
              </a:p>
            </p:txBody>
          </p:sp>
          <p:sp>
            <p:nvSpPr>
              <p:cNvPr id="234" name="Freeform 27"/>
              <p:cNvSpPr>
                <a:spLocks noEditPoints="1"/>
              </p:cNvSpPr>
              <p:nvPr/>
            </p:nvSpPr>
            <p:spPr bwMode="auto">
              <a:xfrm>
                <a:off x="1957388" y="2162175"/>
                <a:ext cx="319087" cy="148385"/>
              </a:xfrm>
              <a:custGeom>
                <a:avLst/>
                <a:gdLst>
                  <a:gd name="T0" fmla="*/ 41 w 110"/>
                  <a:gd name="T1" fmla="*/ 61 h 62"/>
                  <a:gd name="T2" fmla="*/ 13 w 110"/>
                  <a:gd name="T3" fmla="*/ 59 h 62"/>
                  <a:gd name="T4" fmla="*/ 28 w 110"/>
                  <a:gd name="T5" fmla="*/ 49 h 62"/>
                  <a:gd name="T6" fmla="*/ 0 w 110"/>
                  <a:gd name="T7" fmla="*/ 47 h 62"/>
                  <a:gd name="T8" fmla="*/ 110 w 110"/>
                  <a:gd name="T9" fmla="*/ 47 h 62"/>
                  <a:gd name="T10" fmla="*/ 82 w 110"/>
                  <a:gd name="T11" fmla="*/ 62 h 62"/>
                  <a:gd name="T12" fmla="*/ 90 w 110"/>
                  <a:gd name="T13" fmla="*/ 46 h 62"/>
                  <a:gd name="T14" fmla="*/ 62 w 110"/>
                  <a:gd name="T15" fmla="*/ 61 h 62"/>
                  <a:gd name="T16" fmla="*/ 55 w 110"/>
                  <a:gd name="T17" fmla="*/ 54 h 62"/>
                  <a:gd name="T18" fmla="*/ 48 w 110"/>
                  <a:gd name="T19" fmla="*/ 21 h 62"/>
                  <a:gd name="T20" fmla="*/ 62 w 110"/>
                  <a:gd name="T21" fmla="*/ 34 h 62"/>
                  <a:gd name="T22" fmla="*/ 55 w 110"/>
                  <a:gd name="T2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0" h="62">
                    <a:moveTo>
                      <a:pt x="41" y="61"/>
                    </a:moveTo>
                    <a:lnTo>
                      <a:pt x="13" y="59"/>
                    </a:lnTo>
                    <a:lnTo>
                      <a:pt x="28" y="49"/>
                    </a:lnTo>
                    <a:lnTo>
                      <a:pt x="0" y="47"/>
                    </a:lnTo>
                    <a:moveTo>
                      <a:pt x="110" y="47"/>
                    </a:moveTo>
                    <a:lnTo>
                      <a:pt x="82" y="62"/>
                    </a:lnTo>
                    <a:lnTo>
                      <a:pt x="90" y="46"/>
                    </a:lnTo>
                    <a:lnTo>
                      <a:pt x="62" y="61"/>
                    </a:lnTo>
                    <a:moveTo>
                      <a:pt x="55" y="54"/>
                    </a:moveTo>
                    <a:lnTo>
                      <a:pt x="48" y="21"/>
                    </a:lnTo>
                    <a:lnTo>
                      <a:pt x="62" y="34"/>
                    </a:lnTo>
                    <a:lnTo>
                      <a:pt x="55" y="0"/>
                    </a:lnTo>
                  </a:path>
                </a:pathLst>
              </a:custGeom>
              <a:noFill/>
              <a:ln w="9525" cap="rnd">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b="1"/>
              </a:p>
            </p:txBody>
          </p:sp>
        </p:grpSp>
        <p:pic>
          <p:nvPicPr>
            <p:cNvPr id="235" name="Picture 234"/>
            <p:cNvPicPr>
              <a:picLocks noChangeAspect="1"/>
            </p:cNvPicPr>
            <p:nvPr/>
          </p:nvPicPr>
          <p:blipFill>
            <a:blip r:embed="rId15"/>
            <a:stretch>
              <a:fillRect/>
            </a:stretch>
          </p:blipFill>
          <p:spPr>
            <a:xfrm>
              <a:off x="26009403" y="8056693"/>
              <a:ext cx="332312" cy="561956"/>
            </a:xfrm>
            <a:prstGeom prst="rect">
              <a:avLst/>
            </a:prstGeom>
          </p:spPr>
        </p:pic>
        <p:sp>
          <p:nvSpPr>
            <p:cNvPr id="236" name="Oval 235"/>
            <p:cNvSpPr/>
            <p:nvPr/>
          </p:nvSpPr>
          <p:spPr>
            <a:xfrm>
              <a:off x="24700568" y="5334000"/>
              <a:ext cx="4211388" cy="3473113"/>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pic>
          <p:nvPicPr>
            <p:cNvPr id="237" name="Picture 20"/>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5423446" y="6908624"/>
              <a:ext cx="506483" cy="803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38" name="Rectangle 237"/>
            <p:cNvSpPr/>
            <p:nvPr/>
          </p:nvSpPr>
          <p:spPr>
            <a:xfrm>
              <a:off x="26735018" y="5553465"/>
              <a:ext cx="715260" cy="461665"/>
            </a:xfrm>
            <a:prstGeom prst="rect">
              <a:avLst/>
            </a:prstGeom>
          </p:spPr>
          <p:txBody>
            <a:bodyPr wrap="none">
              <a:spAutoFit/>
            </a:bodyPr>
            <a:lstStyle/>
            <a:p>
              <a:r>
                <a:rPr lang="en-US" sz="2400" b="1" dirty="0" err="1" smtClean="0"/>
                <a:t>eNB</a:t>
              </a:r>
              <a:endParaRPr lang="en-US" sz="2400" b="1" dirty="0"/>
            </a:p>
          </p:txBody>
        </p:sp>
        <p:sp>
          <p:nvSpPr>
            <p:cNvPr id="239" name="Rectangle 238"/>
            <p:cNvSpPr/>
            <p:nvPr/>
          </p:nvSpPr>
          <p:spPr>
            <a:xfrm>
              <a:off x="26708373" y="7987975"/>
              <a:ext cx="758520" cy="461665"/>
            </a:xfrm>
            <a:prstGeom prst="rect">
              <a:avLst/>
            </a:prstGeom>
          </p:spPr>
          <p:txBody>
            <a:bodyPr wrap="square">
              <a:spAutoFit/>
            </a:bodyPr>
            <a:lstStyle/>
            <a:p>
              <a:r>
                <a:rPr lang="en-US" sz="2400" b="1" dirty="0" smtClean="0">
                  <a:solidFill>
                    <a:srgbClr val="FF0000"/>
                  </a:solidFill>
                </a:rPr>
                <a:t>×</a:t>
              </a:r>
              <a:endParaRPr lang="en-US" sz="2400" b="1" dirty="0">
                <a:solidFill>
                  <a:srgbClr val="FF0000"/>
                </a:solidFill>
              </a:endParaRPr>
            </a:p>
          </p:txBody>
        </p:sp>
        <p:pic>
          <p:nvPicPr>
            <p:cNvPr id="240" name="Picture 20"/>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7375013" y="7387776"/>
              <a:ext cx="506483" cy="803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41" name="Line 5"/>
            <p:cNvSpPr>
              <a:spLocks noChangeShapeType="1"/>
            </p:cNvSpPr>
            <p:nvPr/>
          </p:nvSpPr>
          <p:spPr bwMode="auto">
            <a:xfrm flipH="1" flipV="1">
              <a:off x="25900118" y="7257483"/>
              <a:ext cx="1562223" cy="324617"/>
            </a:xfrm>
            <a:prstGeom prst="line">
              <a:avLst/>
            </a:prstGeom>
            <a:noFill/>
            <a:ln w="9525" cap="flat">
              <a:solidFill>
                <a:srgbClr val="FF0000"/>
              </a:solidFill>
              <a:prstDash val="lgDash"/>
              <a:round/>
              <a:headEnd type="triangle" w="lg" len="lg"/>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b="1"/>
            </a:p>
          </p:txBody>
        </p:sp>
        <p:sp>
          <p:nvSpPr>
            <p:cNvPr id="242" name="Line 5"/>
            <p:cNvSpPr>
              <a:spLocks noChangeShapeType="1"/>
            </p:cNvSpPr>
            <p:nvPr/>
          </p:nvSpPr>
          <p:spPr bwMode="auto">
            <a:xfrm flipH="1">
              <a:off x="25855079" y="6195970"/>
              <a:ext cx="688619" cy="661165"/>
            </a:xfrm>
            <a:prstGeom prst="line">
              <a:avLst/>
            </a:prstGeom>
            <a:noFill/>
            <a:ln w="9525" cap="flat">
              <a:solidFill>
                <a:srgbClr val="FFC000"/>
              </a:solidFill>
              <a:prstDash val="solid"/>
              <a:round/>
              <a:headEnd type="triangle" w="lg" len="lg"/>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b="1">
                <a:ln>
                  <a:solidFill>
                    <a:srgbClr val="FFC000"/>
                  </a:solidFill>
                </a:ln>
              </a:endParaRPr>
            </a:p>
          </p:txBody>
        </p:sp>
        <p:sp>
          <p:nvSpPr>
            <p:cNvPr id="243" name="Line 5"/>
            <p:cNvSpPr>
              <a:spLocks noChangeShapeType="1"/>
            </p:cNvSpPr>
            <p:nvPr/>
          </p:nvSpPr>
          <p:spPr bwMode="auto">
            <a:xfrm>
              <a:off x="26723338" y="6260475"/>
              <a:ext cx="838977" cy="1052391"/>
            </a:xfrm>
            <a:prstGeom prst="line">
              <a:avLst/>
            </a:prstGeom>
            <a:noFill/>
            <a:ln w="9525" cap="flat">
              <a:solidFill>
                <a:srgbClr val="FFC000"/>
              </a:solidFill>
              <a:prstDash val="solid"/>
              <a:round/>
              <a:headEnd type="triangle" w="lg" len="lg"/>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b="1">
                <a:ln>
                  <a:solidFill>
                    <a:srgbClr val="FFC000"/>
                  </a:solidFill>
                </a:ln>
              </a:endParaRPr>
            </a:p>
          </p:txBody>
        </p:sp>
        <p:pic>
          <p:nvPicPr>
            <p:cNvPr id="244" name="Picture 20"/>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7727006" y="8574645"/>
              <a:ext cx="506483" cy="803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45" name="Rectangle 244"/>
            <p:cNvSpPr/>
            <p:nvPr/>
          </p:nvSpPr>
          <p:spPr>
            <a:xfrm>
              <a:off x="25222200" y="6705600"/>
              <a:ext cx="370613" cy="461665"/>
            </a:xfrm>
            <a:prstGeom prst="rect">
              <a:avLst/>
            </a:prstGeom>
          </p:spPr>
          <p:txBody>
            <a:bodyPr wrap="none">
              <a:spAutoFit/>
            </a:bodyPr>
            <a:lstStyle/>
            <a:p>
              <a:r>
                <a:rPr lang="en-US" sz="2400" b="1" dirty="0" smtClean="0"/>
                <a:t>A</a:t>
              </a:r>
              <a:endParaRPr lang="en-US" sz="2400" b="1" dirty="0"/>
            </a:p>
          </p:txBody>
        </p:sp>
        <p:sp>
          <p:nvSpPr>
            <p:cNvPr id="246" name="Rectangle 245"/>
            <p:cNvSpPr/>
            <p:nvPr/>
          </p:nvSpPr>
          <p:spPr>
            <a:xfrm>
              <a:off x="27797949" y="7354522"/>
              <a:ext cx="357790" cy="461665"/>
            </a:xfrm>
            <a:prstGeom prst="rect">
              <a:avLst/>
            </a:prstGeom>
          </p:spPr>
          <p:txBody>
            <a:bodyPr wrap="none">
              <a:spAutoFit/>
            </a:bodyPr>
            <a:lstStyle/>
            <a:p>
              <a:r>
                <a:rPr lang="en-US" sz="2400" b="1" dirty="0" smtClean="0"/>
                <a:t>B</a:t>
              </a:r>
              <a:endParaRPr lang="en-US" sz="2400" b="1" dirty="0"/>
            </a:p>
          </p:txBody>
        </p:sp>
        <p:sp>
          <p:nvSpPr>
            <p:cNvPr id="247" name="Rectangle 246"/>
            <p:cNvSpPr/>
            <p:nvPr/>
          </p:nvSpPr>
          <p:spPr>
            <a:xfrm>
              <a:off x="28212033" y="7709858"/>
              <a:ext cx="1718739" cy="830998"/>
            </a:xfrm>
            <a:prstGeom prst="rect">
              <a:avLst/>
            </a:prstGeom>
          </p:spPr>
          <p:txBody>
            <a:bodyPr wrap="none">
              <a:spAutoFit/>
            </a:bodyPr>
            <a:lstStyle/>
            <a:p>
              <a:pPr algn="l"/>
              <a:r>
                <a:rPr lang="en-US" sz="2400" b="1" dirty="0" smtClean="0"/>
                <a:t>B moves </a:t>
              </a:r>
            </a:p>
            <a:p>
              <a:pPr algn="l"/>
              <a:r>
                <a:rPr lang="en-US" sz="2400" b="1" dirty="0"/>
                <a:t>o</a:t>
              </a:r>
              <a:r>
                <a:rPr lang="en-US" sz="2400" b="1" dirty="0" smtClean="0"/>
                <a:t>ff-network</a:t>
              </a:r>
              <a:endParaRPr lang="en-US" sz="2400" b="1" dirty="0"/>
            </a:p>
          </p:txBody>
        </p:sp>
        <p:sp>
          <p:nvSpPr>
            <p:cNvPr id="248" name="Rectangle 247"/>
            <p:cNvSpPr/>
            <p:nvPr/>
          </p:nvSpPr>
          <p:spPr>
            <a:xfrm>
              <a:off x="28062465" y="8824089"/>
              <a:ext cx="357790" cy="461665"/>
            </a:xfrm>
            <a:prstGeom prst="rect">
              <a:avLst/>
            </a:prstGeom>
          </p:spPr>
          <p:txBody>
            <a:bodyPr wrap="none">
              <a:spAutoFit/>
            </a:bodyPr>
            <a:lstStyle/>
            <a:p>
              <a:r>
                <a:rPr lang="en-US" sz="2400" b="1" dirty="0" smtClean="0"/>
                <a:t>B</a:t>
              </a:r>
              <a:endParaRPr lang="en-US" sz="2400" b="1" dirty="0"/>
            </a:p>
          </p:txBody>
        </p:sp>
        <p:sp>
          <p:nvSpPr>
            <p:cNvPr id="249" name="Line 5"/>
            <p:cNvSpPr>
              <a:spLocks noChangeShapeType="1"/>
            </p:cNvSpPr>
            <p:nvPr/>
          </p:nvSpPr>
          <p:spPr bwMode="auto">
            <a:xfrm flipH="1" flipV="1">
              <a:off x="26064658" y="7582806"/>
              <a:ext cx="1760090" cy="1345462"/>
            </a:xfrm>
            <a:prstGeom prst="line">
              <a:avLst/>
            </a:prstGeom>
            <a:noFill/>
            <a:ln w="9525" cap="flat">
              <a:solidFill>
                <a:srgbClr val="FF0000"/>
              </a:solidFill>
              <a:prstDash val="lgDash"/>
              <a:round/>
              <a:headEnd type="triangle" w="lg" len="lg"/>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b="1"/>
            </a:p>
          </p:txBody>
        </p:sp>
        <p:sp>
          <p:nvSpPr>
            <p:cNvPr id="250" name="Rectangle 249"/>
            <p:cNvSpPr/>
            <p:nvPr/>
          </p:nvSpPr>
          <p:spPr>
            <a:xfrm>
              <a:off x="24671584" y="8381605"/>
              <a:ext cx="1332416" cy="461665"/>
            </a:xfrm>
            <a:prstGeom prst="rect">
              <a:avLst/>
            </a:prstGeom>
          </p:spPr>
          <p:txBody>
            <a:bodyPr wrap="none">
              <a:spAutoFit/>
            </a:bodyPr>
            <a:lstStyle/>
            <a:p>
              <a:pPr algn="l"/>
              <a:r>
                <a:rPr lang="en-US" sz="2400" b="1" dirty="0" smtClean="0"/>
                <a:t>Relay-UE</a:t>
              </a:r>
              <a:endParaRPr lang="en-US" sz="2400" b="1" dirty="0"/>
            </a:p>
          </p:txBody>
        </p:sp>
        <p:sp>
          <p:nvSpPr>
            <p:cNvPr id="251" name="Rectangle 250"/>
            <p:cNvSpPr/>
            <p:nvPr/>
          </p:nvSpPr>
          <p:spPr>
            <a:xfrm>
              <a:off x="23545800" y="5638800"/>
              <a:ext cx="1505540" cy="461665"/>
            </a:xfrm>
            <a:prstGeom prst="rect">
              <a:avLst/>
            </a:prstGeom>
          </p:spPr>
          <p:txBody>
            <a:bodyPr wrap="none">
              <a:spAutoFit/>
            </a:bodyPr>
            <a:lstStyle/>
            <a:p>
              <a:r>
                <a:rPr lang="en-US" sz="2400" b="1" u="sng" dirty="0" smtClean="0"/>
                <a:t>Scenario 1</a:t>
              </a:r>
              <a:endParaRPr lang="en-US" sz="2400" b="1" u="sng" dirty="0"/>
            </a:p>
          </p:txBody>
        </p:sp>
        <p:cxnSp>
          <p:nvCxnSpPr>
            <p:cNvPr id="253" name="Straight Arrow Connector 252"/>
            <p:cNvCxnSpPr>
              <a:endCxn id="244" idx="0"/>
            </p:cNvCxnSpPr>
            <p:nvPr/>
          </p:nvCxnSpPr>
          <p:spPr>
            <a:xfrm>
              <a:off x="27712275" y="7959026"/>
              <a:ext cx="267973" cy="615619"/>
            </a:xfrm>
            <a:prstGeom prst="straightConnector1">
              <a:avLst/>
            </a:prstGeom>
            <a:ln w="19050">
              <a:solidFill>
                <a:schemeClr val="tx1">
                  <a:lumMod val="95000"/>
                  <a:lumOff val="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54" name="Line 5"/>
            <p:cNvSpPr>
              <a:spLocks noChangeShapeType="1"/>
            </p:cNvSpPr>
            <p:nvPr/>
          </p:nvSpPr>
          <p:spPr bwMode="auto">
            <a:xfrm flipH="1" flipV="1">
              <a:off x="25675312" y="7703254"/>
              <a:ext cx="262432" cy="565391"/>
            </a:xfrm>
            <a:prstGeom prst="line">
              <a:avLst/>
            </a:prstGeom>
            <a:noFill/>
            <a:ln w="9525" cap="flat">
              <a:solidFill>
                <a:srgbClr val="0070C0"/>
              </a:solidFill>
              <a:prstDash val="lgDash"/>
              <a:round/>
              <a:headEnd type="triangle" w="lg" len="lg"/>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b="1"/>
            </a:p>
          </p:txBody>
        </p:sp>
        <p:sp>
          <p:nvSpPr>
            <p:cNvPr id="255" name="Line 5"/>
            <p:cNvSpPr>
              <a:spLocks noChangeShapeType="1"/>
            </p:cNvSpPr>
            <p:nvPr/>
          </p:nvSpPr>
          <p:spPr bwMode="auto">
            <a:xfrm flipH="1" flipV="1">
              <a:off x="26350134" y="8632109"/>
              <a:ext cx="1374638" cy="376928"/>
            </a:xfrm>
            <a:prstGeom prst="line">
              <a:avLst/>
            </a:prstGeom>
            <a:noFill/>
            <a:ln w="9525" cap="flat">
              <a:solidFill>
                <a:srgbClr val="0070C0"/>
              </a:solidFill>
              <a:prstDash val="lgDash"/>
              <a:round/>
              <a:headEnd type="triangle" w="lg" len="lg"/>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b="1"/>
            </a:p>
          </p:txBody>
        </p:sp>
        <p:grpSp>
          <p:nvGrpSpPr>
            <p:cNvPr id="256" name="Group 255"/>
            <p:cNvGrpSpPr/>
            <p:nvPr/>
          </p:nvGrpSpPr>
          <p:grpSpPr>
            <a:xfrm>
              <a:off x="26441776" y="6854195"/>
              <a:ext cx="408228" cy="461665"/>
              <a:chOff x="4670065" y="1088753"/>
              <a:chExt cx="259744" cy="272688"/>
            </a:xfrm>
          </p:grpSpPr>
          <p:sp>
            <p:nvSpPr>
              <p:cNvPr id="257" name="Rectangle 256"/>
              <p:cNvSpPr/>
              <p:nvPr/>
            </p:nvSpPr>
            <p:spPr>
              <a:xfrm>
                <a:off x="4691236" y="1088753"/>
                <a:ext cx="216433" cy="272688"/>
              </a:xfrm>
              <a:prstGeom prst="rect">
                <a:avLst/>
              </a:prstGeom>
            </p:spPr>
            <p:txBody>
              <a:bodyPr wrap="none">
                <a:spAutoFit/>
              </a:bodyPr>
              <a:lstStyle/>
              <a:p>
                <a:r>
                  <a:rPr lang="en-US" sz="2400" b="1" dirty="0" smtClean="0"/>
                  <a:t>1</a:t>
                </a:r>
                <a:endParaRPr lang="en-US" sz="2400" b="1" dirty="0"/>
              </a:p>
            </p:txBody>
          </p:sp>
          <p:sp>
            <p:nvSpPr>
              <p:cNvPr id="258" name="Oval 257"/>
              <p:cNvSpPr/>
              <p:nvPr/>
            </p:nvSpPr>
            <p:spPr>
              <a:xfrm>
                <a:off x="4670065" y="1091979"/>
                <a:ext cx="259744" cy="259743"/>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grpSp>
        <p:grpSp>
          <p:nvGrpSpPr>
            <p:cNvPr id="259" name="Group 258"/>
            <p:cNvGrpSpPr/>
            <p:nvPr/>
          </p:nvGrpSpPr>
          <p:grpSpPr>
            <a:xfrm>
              <a:off x="26418863" y="8808381"/>
              <a:ext cx="408228" cy="461665"/>
              <a:chOff x="4670065" y="1088753"/>
              <a:chExt cx="259744" cy="272688"/>
            </a:xfrm>
          </p:grpSpPr>
          <p:sp>
            <p:nvSpPr>
              <p:cNvPr id="260" name="Rectangle 259"/>
              <p:cNvSpPr/>
              <p:nvPr/>
            </p:nvSpPr>
            <p:spPr>
              <a:xfrm>
                <a:off x="4691236" y="1088753"/>
                <a:ext cx="216433" cy="272688"/>
              </a:xfrm>
              <a:prstGeom prst="rect">
                <a:avLst/>
              </a:prstGeom>
            </p:spPr>
            <p:txBody>
              <a:bodyPr wrap="none">
                <a:spAutoFit/>
              </a:bodyPr>
              <a:lstStyle/>
              <a:p>
                <a:r>
                  <a:rPr lang="en-US" sz="2400" b="1" dirty="0" smtClean="0"/>
                  <a:t>3</a:t>
                </a:r>
                <a:endParaRPr lang="en-US" sz="2400" b="1" dirty="0"/>
              </a:p>
            </p:txBody>
          </p:sp>
          <p:sp>
            <p:nvSpPr>
              <p:cNvPr id="261" name="Oval 260"/>
              <p:cNvSpPr/>
              <p:nvPr/>
            </p:nvSpPr>
            <p:spPr>
              <a:xfrm>
                <a:off x="4670065" y="1091979"/>
                <a:ext cx="259744" cy="259743"/>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grpSp>
        <p:grpSp>
          <p:nvGrpSpPr>
            <p:cNvPr id="262" name="Group 261"/>
            <p:cNvGrpSpPr/>
            <p:nvPr/>
          </p:nvGrpSpPr>
          <p:grpSpPr>
            <a:xfrm>
              <a:off x="26659092" y="7679845"/>
              <a:ext cx="505268" cy="461665"/>
              <a:chOff x="4638709" y="1088753"/>
              <a:chExt cx="321488" cy="272688"/>
            </a:xfrm>
          </p:grpSpPr>
          <p:sp>
            <p:nvSpPr>
              <p:cNvPr id="263" name="Rectangle 262"/>
              <p:cNvSpPr/>
              <p:nvPr/>
            </p:nvSpPr>
            <p:spPr>
              <a:xfrm>
                <a:off x="4638709" y="1088753"/>
                <a:ext cx="321488" cy="272688"/>
              </a:xfrm>
              <a:prstGeom prst="rect">
                <a:avLst/>
              </a:prstGeom>
            </p:spPr>
            <p:txBody>
              <a:bodyPr wrap="none">
                <a:spAutoFit/>
              </a:bodyPr>
              <a:lstStyle/>
              <a:p>
                <a:r>
                  <a:rPr lang="en-US" sz="2400" b="1" dirty="0" smtClean="0"/>
                  <a:t>2b</a:t>
                </a:r>
                <a:endParaRPr lang="en-US" sz="2400" b="1" dirty="0"/>
              </a:p>
            </p:txBody>
          </p:sp>
          <p:sp>
            <p:nvSpPr>
              <p:cNvPr id="264" name="Oval 263"/>
              <p:cNvSpPr/>
              <p:nvPr/>
            </p:nvSpPr>
            <p:spPr>
              <a:xfrm>
                <a:off x="4670065" y="1091979"/>
                <a:ext cx="259744" cy="259743"/>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grpSp>
        <p:grpSp>
          <p:nvGrpSpPr>
            <p:cNvPr id="265" name="Group 264"/>
            <p:cNvGrpSpPr/>
            <p:nvPr/>
          </p:nvGrpSpPr>
          <p:grpSpPr>
            <a:xfrm>
              <a:off x="27816243" y="7872140"/>
              <a:ext cx="492443" cy="461665"/>
              <a:chOff x="4642789" y="1088753"/>
              <a:chExt cx="313328" cy="272688"/>
            </a:xfrm>
          </p:grpSpPr>
          <p:sp>
            <p:nvSpPr>
              <p:cNvPr id="266" name="Rectangle 265"/>
              <p:cNvSpPr/>
              <p:nvPr/>
            </p:nvSpPr>
            <p:spPr>
              <a:xfrm>
                <a:off x="4642789" y="1088753"/>
                <a:ext cx="313328" cy="272688"/>
              </a:xfrm>
              <a:prstGeom prst="rect">
                <a:avLst/>
              </a:prstGeom>
            </p:spPr>
            <p:txBody>
              <a:bodyPr wrap="none">
                <a:spAutoFit/>
              </a:bodyPr>
              <a:lstStyle/>
              <a:p>
                <a:r>
                  <a:rPr lang="en-US" sz="2400" b="1" dirty="0" smtClean="0"/>
                  <a:t>2a</a:t>
                </a:r>
                <a:endParaRPr lang="en-US" sz="2400" b="1" dirty="0"/>
              </a:p>
            </p:txBody>
          </p:sp>
          <p:sp>
            <p:nvSpPr>
              <p:cNvPr id="267" name="Oval 266"/>
              <p:cNvSpPr/>
              <p:nvPr/>
            </p:nvSpPr>
            <p:spPr>
              <a:xfrm>
                <a:off x="4670065" y="1091979"/>
                <a:ext cx="259744" cy="259743"/>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grpSp>
        <p:sp>
          <p:nvSpPr>
            <p:cNvPr id="297" name="Rectangle 296"/>
            <p:cNvSpPr/>
            <p:nvPr/>
          </p:nvSpPr>
          <p:spPr>
            <a:xfrm>
              <a:off x="26186517" y="8050037"/>
              <a:ext cx="348172" cy="461665"/>
            </a:xfrm>
            <a:prstGeom prst="rect">
              <a:avLst/>
            </a:prstGeom>
          </p:spPr>
          <p:txBody>
            <a:bodyPr wrap="none">
              <a:spAutoFit/>
            </a:bodyPr>
            <a:lstStyle/>
            <a:p>
              <a:r>
                <a:rPr lang="en-US" sz="2400" b="1" dirty="0" smtClean="0"/>
                <a:t>C</a:t>
              </a:r>
              <a:endParaRPr lang="en-US" sz="2400" b="1" dirty="0"/>
            </a:p>
          </p:txBody>
        </p:sp>
        <p:grpSp>
          <p:nvGrpSpPr>
            <p:cNvPr id="388" name="Group 387"/>
            <p:cNvGrpSpPr/>
            <p:nvPr/>
          </p:nvGrpSpPr>
          <p:grpSpPr>
            <a:xfrm>
              <a:off x="25283160" y="7810345"/>
              <a:ext cx="408228" cy="461665"/>
              <a:chOff x="4670065" y="1088753"/>
              <a:chExt cx="259744" cy="272688"/>
            </a:xfrm>
          </p:grpSpPr>
          <p:sp>
            <p:nvSpPr>
              <p:cNvPr id="389" name="Rectangle 388"/>
              <p:cNvSpPr/>
              <p:nvPr/>
            </p:nvSpPr>
            <p:spPr>
              <a:xfrm>
                <a:off x="4692073" y="1088753"/>
                <a:ext cx="216433" cy="272688"/>
              </a:xfrm>
              <a:prstGeom prst="rect">
                <a:avLst/>
              </a:prstGeom>
            </p:spPr>
            <p:txBody>
              <a:bodyPr wrap="none">
                <a:spAutoFit/>
              </a:bodyPr>
              <a:lstStyle/>
              <a:p>
                <a:r>
                  <a:rPr lang="en-US" sz="2400" b="1" dirty="0"/>
                  <a:t>4</a:t>
                </a:r>
              </a:p>
            </p:txBody>
          </p:sp>
          <p:sp>
            <p:nvSpPr>
              <p:cNvPr id="390" name="Oval 389"/>
              <p:cNvSpPr/>
              <p:nvPr/>
            </p:nvSpPr>
            <p:spPr>
              <a:xfrm>
                <a:off x="4670065" y="1091979"/>
                <a:ext cx="259744" cy="259743"/>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grpSp>
      </p:grpSp>
      <p:grpSp>
        <p:nvGrpSpPr>
          <p:cNvPr id="10" name="Group 9"/>
          <p:cNvGrpSpPr/>
          <p:nvPr/>
        </p:nvGrpSpPr>
        <p:grpSpPr>
          <a:xfrm>
            <a:off x="30312134" y="5517353"/>
            <a:ext cx="8626066" cy="4257252"/>
            <a:chOff x="30312134" y="5517353"/>
            <a:chExt cx="8626066" cy="4257252"/>
          </a:xfrm>
        </p:grpSpPr>
        <p:sp>
          <p:nvSpPr>
            <p:cNvPr id="252" name="Rectangle 251"/>
            <p:cNvSpPr/>
            <p:nvPr/>
          </p:nvSpPr>
          <p:spPr>
            <a:xfrm>
              <a:off x="30312134" y="5791202"/>
              <a:ext cx="1505540" cy="461666"/>
            </a:xfrm>
            <a:prstGeom prst="rect">
              <a:avLst/>
            </a:prstGeom>
          </p:spPr>
          <p:txBody>
            <a:bodyPr wrap="none">
              <a:spAutoFit/>
            </a:bodyPr>
            <a:lstStyle/>
            <a:p>
              <a:r>
                <a:rPr lang="en-US" sz="2400" b="1" u="sng" dirty="0" smtClean="0"/>
                <a:t>Scenario 2</a:t>
              </a:r>
              <a:endParaRPr lang="en-US" sz="2400" b="1" u="sng" dirty="0"/>
            </a:p>
          </p:txBody>
        </p:sp>
        <p:grpSp>
          <p:nvGrpSpPr>
            <p:cNvPr id="268" name="Group 267"/>
            <p:cNvGrpSpPr/>
            <p:nvPr/>
          </p:nvGrpSpPr>
          <p:grpSpPr>
            <a:xfrm>
              <a:off x="32165158" y="6060544"/>
              <a:ext cx="402484" cy="1179461"/>
              <a:chOff x="1957388" y="2162175"/>
              <a:chExt cx="319087" cy="885825"/>
            </a:xfrm>
          </p:grpSpPr>
          <p:sp>
            <p:nvSpPr>
              <p:cNvPr id="269" name="Freeform 23"/>
              <p:cNvSpPr>
                <a:spLocks noEditPoints="1"/>
              </p:cNvSpPr>
              <p:nvPr/>
            </p:nvSpPr>
            <p:spPr bwMode="auto">
              <a:xfrm>
                <a:off x="1957388" y="2162175"/>
                <a:ext cx="319087" cy="148385"/>
              </a:xfrm>
              <a:custGeom>
                <a:avLst/>
                <a:gdLst>
                  <a:gd name="T0" fmla="*/ 41 w 110"/>
                  <a:gd name="T1" fmla="*/ 61 h 62"/>
                  <a:gd name="T2" fmla="*/ 13 w 110"/>
                  <a:gd name="T3" fmla="*/ 59 h 62"/>
                  <a:gd name="T4" fmla="*/ 28 w 110"/>
                  <a:gd name="T5" fmla="*/ 49 h 62"/>
                  <a:gd name="T6" fmla="*/ 0 w 110"/>
                  <a:gd name="T7" fmla="*/ 47 h 62"/>
                  <a:gd name="T8" fmla="*/ 110 w 110"/>
                  <a:gd name="T9" fmla="*/ 47 h 62"/>
                  <a:gd name="T10" fmla="*/ 82 w 110"/>
                  <a:gd name="T11" fmla="*/ 62 h 62"/>
                  <a:gd name="T12" fmla="*/ 90 w 110"/>
                  <a:gd name="T13" fmla="*/ 46 h 62"/>
                  <a:gd name="T14" fmla="*/ 62 w 110"/>
                  <a:gd name="T15" fmla="*/ 61 h 62"/>
                  <a:gd name="T16" fmla="*/ 55 w 110"/>
                  <a:gd name="T17" fmla="*/ 54 h 62"/>
                  <a:gd name="T18" fmla="*/ 48 w 110"/>
                  <a:gd name="T19" fmla="*/ 21 h 62"/>
                  <a:gd name="T20" fmla="*/ 62 w 110"/>
                  <a:gd name="T21" fmla="*/ 34 h 62"/>
                  <a:gd name="T22" fmla="*/ 55 w 110"/>
                  <a:gd name="T2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0" h="62">
                    <a:moveTo>
                      <a:pt x="41" y="61"/>
                    </a:moveTo>
                    <a:lnTo>
                      <a:pt x="13" y="59"/>
                    </a:lnTo>
                    <a:lnTo>
                      <a:pt x="28" y="49"/>
                    </a:lnTo>
                    <a:lnTo>
                      <a:pt x="0" y="47"/>
                    </a:lnTo>
                    <a:moveTo>
                      <a:pt x="110" y="47"/>
                    </a:moveTo>
                    <a:lnTo>
                      <a:pt x="82" y="62"/>
                    </a:lnTo>
                    <a:lnTo>
                      <a:pt x="90" y="46"/>
                    </a:lnTo>
                    <a:lnTo>
                      <a:pt x="62" y="61"/>
                    </a:lnTo>
                    <a:moveTo>
                      <a:pt x="55" y="54"/>
                    </a:moveTo>
                    <a:lnTo>
                      <a:pt x="48" y="21"/>
                    </a:lnTo>
                    <a:lnTo>
                      <a:pt x="62" y="34"/>
                    </a:lnTo>
                    <a:lnTo>
                      <a:pt x="55" y="0"/>
                    </a:lnTo>
                  </a:path>
                </a:pathLst>
              </a:custGeom>
              <a:noFill/>
              <a:ln w="9525" cap="rnd">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b="1"/>
              </a:p>
            </p:txBody>
          </p:sp>
          <p:sp>
            <p:nvSpPr>
              <p:cNvPr id="270" name="Freeform 24"/>
              <p:cNvSpPr>
                <a:spLocks/>
              </p:cNvSpPr>
              <p:nvPr/>
            </p:nvSpPr>
            <p:spPr bwMode="auto">
              <a:xfrm>
                <a:off x="1957388" y="2260600"/>
                <a:ext cx="319087" cy="787400"/>
              </a:xfrm>
              <a:custGeom>
                <a:avLst/>
                <a:gdLst>
                  <a:gd name="T0" fmla="*/ 0 w 110"/>
                  <a:gd name="T1" fmla="*/ 302 h 329"/>
                  <a:gd name="T2" fmla="*/ 55 w 110"/>
                  <a:gd name="T3" fmla="*/ 329 h 329"/>
                  <a:gd name="T4" fmla="*/ 110 w 110"/>
                  <a:gd name="T5" fmla="*/ 302 h 329"/>
                  <a:gd name="T6" fmla="*/ 55 w 110"/>
                  <a:gd name="T7" fmla="*/ 0 h 329"/>
                  <a:gd name="T8" fmla="*/ 0 w 110"/>
                  <a:gd name="T9" fmla="*/ 302 h 329"/>
                </a:gdLst>
                <a:ahLst/>
                <a:cxnLst>
                  <a:cxn ang="0">
                    <a:pos x="T0" y="T1"/>
                  </a:cxn>
                  <a:cxn ang="0">
                    <a:pos x="T2" y="T3"/>
                  </a:cxn>
                  <a:cxn ang="0">
                    <a:pos x="T4" y="T5"/>
                  </a:cxn>
                  <a:cxn ang="0">
                    <a:pos x="T6" y="T7"/>
                  </a:cxn>
                  <a:cxn ang="0">
                    <a:pos x="T8" y="T9"/>
                  </a:cxn>
                </a:cxnLst>
                <a:rect l="0" t="0" r="r" b="b"/>
                <a:pathLst>
                  <a:path w="110" h="329">
                    <a:moveTo>
                      <a:pt x="0" y="302"/>
                    </a:moveTo>
                    <a:lnTo>
                      <a:pt x="55" y="329"/>
                    </a:lnTo>
                    <a:lnTo>
                      <a:pt x="110" y="302"/>
                    </a:lnTo>
                    <a:lnTo>
                      <a:pt x="55" y="0"/>
                    </a:lnTo>
                    <a:lnTo>
                      <a:pt x="0" y="302"/>
                    </a:lnTo>
                  </a:path>
                </a:pathLst>
              </a:custGeom>
              <a:noFill/>
              <a:ln w="9525" cap="rnd">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b="1"/>
              </a:p>
            </p:txBody>
          </p:sp>
          <p:sp>
            <p:nvSpPr>
              <p:cNvPr id="271" name="Freeform 25"/>
              <p:cNvSpPr>
                <a:spLocks/>
              </p:cNvSpPr>
              <p:nvPr/>
            </p:nvSpPr>
            <p:spPr bwMode="auto">
              <a:xfrm>
                <a:off x="2028826" y="2281238"/>
                <a:ext cx="58016" cy="83767"/>
              </a:xfrm>
              <a:custGeom>
                <a:avLst/>
                <a:gdLst>
                  <a:gd name="T0" fmla="*/ 3 w 20"/>
                  <a:gd name="T1" fmla="*/ 8 h 35"/>
                  <a:gd name="T2" fmla="*/ 10 w 20"/>
                  <a:gd name="T3" fmla="*/ 0 h 35"/>
                  <a:gd name="T4" fmla="*/ 17 w 20"/>
                  <a:gd name="T5" fmla="*/ 8 h 35"/>
                  <a:gd name="T6" fmla="*/ 20 w 20"/>
                  <a:gd name="T7" fmla="*/ 28 h 35"/>
                  <a:gd name="T8" fmla="*/ 10 w 20"/>
                  <a:gd name="T9" fmla="*/ 35 h 35"/>
                  <a:gd name="T10" fmla="*/ 0 w 20"/>
                  <a:gd name="T11" fmla="*/ 28 h 35"/>
                  <a:gd name="T12" fmla="*/ 3 w 20"/>
                  <a:gd name="T13" fmla="*/ 8 h 35"/>
                </a:gdLst>
                <a:ahLst/>
                <a:cxnLst>
                  <a:cxn ang="0">
                    <a:pos x="T0" y="T1"/>
                  </a:cxn>
                  <a:cxn ang="0">
                    <a:pos x="T2" y="T3"/>
                  </a:cxn>
                  <a:cxn ang="0">
                    <a:pos x="T4" y="T5"/>
                  </a:cxn>
                  <a:cxn ang="0">
                    <a:pos x="T6" y="T7"/>
                  </a:cxn>
                  <a:cxn ang="0">
                    <a:pos x="T8" y="T9"/>
                  </a:cxn>
                  <a:cxn ang="0">
                    <a:pos x="T10" y="T11"/>
                  </a:cxn>
                  <a:cxn ang="0">
                    <a:pos x="T12" y="T13"/>
                  </a:cxn>
                </a:cxnLst>
                <a:rect l="0" t="0" r="r" b="b"/>
                <a:pathLst>
                  <a:path w="20" h="35">
                    <a:moveTo>
                      <a:pt x="3" y="8"/>
                    </a:moveTo>
                    <a:lnTo>
                      <a:pt x="10" y="0"/>
                    </a:lnTo>
                    <a:lnTo>
                      <a:pt x="17" y="8"/>
                    </a:lnTo>
                    <a:lnTo>
                      <a:pt x="20" y="28"/>
                    </a:lnTo>
                    <a:lnTo>
                      <a:pt x="10" y="35"/>
                    </a:lnTo>
                    <a:lnTo>
                      <a:pt x="0" y="28"/>
                    </a:lnTo>
                    <a:lnTo>
                      <a:pt x="3" y="8"/>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b="1"/>
              </a:p>
            </p:txBody>
          </p:sp>
          <p:sp>
            <p:nvSpPr>
              <p:cNvPr id="272" name="Freeform 26"/>
              <p:cNvSpPr>
                <a:spLocks noEditPoints="1"/>
              </p:cNvSpPr>
              <p:nvPr/>
            </p:nvSpPr>
            <p:spPr bwMode="auto">
              <a:xfrm>
                <a:off x="1957388" y="2260600"/>
                <a:ext cx="319087" cy="787400"/>
              </a:xfrm>
              <a:custGeom>
                <a:avLst/>
                <a:gdLst>
                  <a:gd name="T0" fmla="*/ 0 w 110"/>
                  <a:gd name="T1" fmla="*/ 302 h 329"/>
                  <a:gd name="T2" fmla="*/ 55 w 110"/>
                  <a:gd name="T3" fmla="*/ 274 h 329"/>
                  <a:gd name="T4" fmla="*/ 110 w 110"/>
                  <a:gd name="T5" fmla="*/ 302 h 329"/>
                  <a:gd name="T6" fmla="*/ 55 w 110"/>
                  <a:gd name="T7" fmla="*/ 0 h 329"/>
                  <a:gd name="T8" fmla="*/ 55 w 110"/>
                  <a:gd name="T9" fmla="*/ 329 h 329"/>
                  <a:gd name="T10" fmla="*/ 0 w 110"/>
                  <a:gd name="T11" fmla="*/ 302 h 329"/>
                  <a:gd name="T12" fmla="*/ 55 w 110"/>
                  <a:gd name="T13" fmla="*/ 0 h 329"/>
                  <a:gd name="T14" fmla="*/ 110 w 110"/>
                  <a:gd name="T15" fmla="*/ 302 h 329"/>
                  <a:gd name="T16" fmla="*/ 55 w 110"/>
                  <a:gd name="T17" fmla="*/ 329 h 329"/>
                  <a:gd name="T18" fmla="*/ 41 w 110"/>
                  <a:gd name="T19" fmla="*/ 76 h 329"/>
                  <a:gd name="T20" fmla="*/ 55 w 110"/>
                  <a:gd name="T21" fmla="*/ 82 h 329"/>
                  <a:gd name="T22" fmla="*/ 69 w 110"/>
                  <a:gd name="T23" fmla="*/ 76 h 329"/>
                  <a:gd name="T24" fmla="*/ 37 w 110"/>
                  <a:gd name="T25" fmla="*/ 101 h 329"/>
                  <a:gd name="T26" fmla="*/ 55 w 110"/>
                  <a:gd name="T27" fmla="*/ 110 h 329"/>
                  <a:gd name="T28" fmla="*/ 73 w 110"/>
                  <a:gd name="T29" fmla="*/ 101 h 329"/>
                  <a:gd name="T30" fmla="*/ 32 w 110"/>
                  <a:gd name="T31" fmla="*/ 126 h 329"/>
                  <a:gd name="T32" fmla="*/ 55 w 110"/>
                  <a:gd name="T33" fmla="*/ 137 h 329"/>
                  <a:gd name="T34" fmla="*/ 77 w 110"/>
                  <a:gd name="T35" fmla="*/ 125 h 329"/>
                  <a:gd name="T36" fmla="*/ 28 w 110"/>
                  <a:gd name="T37" fmla="*/ 151 h 329"/>
                  <a:gd name="T38" fmla="*/ 55 w 110"/>
                  <a:gd name="T39" fmla="*/ 165 h 329"/>
                  <a:gd name="T40" fmla="*/ 82 w 110"/>
                  <a:gd name="T41" fmla="*/ 151 h 329"/>
                  <a:gd name="T42" fmla="*/ 23 w 110"/>
                  <a:gd name="T43" fmla="*/ 176 h 329"/>
                  <a:gd name="T44" fmla="*/ 55 w 110"/>
                  <a:gd name="T45" fmla="*/ 192 h 329"/>
                  <a:gd name="T46" fmla="*/ 87 w 110"/>
                  <a:gd name="T47" fmla="*/ 176 h 329"/>
                  <a:gd name="T48" fmla="*/ 18 w 110"/>
                  <a:gd name="T49" fmla="*/ 201 h 329"/>
                  <a:gd name="T50" fmla="*/ 55 w 110"/>
                  <a:gd name="T51" fmla="*/ 219 h 329"/>
                  <a:gd name="T52" fmla="*/ 91 w 110"/>
                  <a:gd name="T53" fmla="*/ 201 h 329"/>
                  <a:gd name="T54" fmla="*/ 14 w 110"/>
                  <a:gd name="T55" fmla="*/ 226 h 329"/>
                  <a:gd name="T56" fmla="*/ 55 w 110"/>
                  <a:gd name="T57" fmla="*/ 247 h 329"/>
                  <a:gd name="T58" fmla="*/ 96 w 110"/>
                  <a:gd name="T59" fmla="*/ 226 h 329"/>
                  <a:gd name="T60" fmla="*/ 9 w 110"/>
                  <a:gd name="T61" fmla="*/ 251 h 329"/>
                  <a:gd name="T62" fmla="*/ 55 w 110"/>
                  <a:gd name="T63" fmla="*/ 274 h 329"/>
                  <a:gd name="T64" fmla="*/ 101 w 110"/>
                  <a:gd name="T65" fmla="*/ 252 h 329"/>
                  <a:gd name="T66" fmla="*/ 5 w 110"/>
                  <a:gd name="T67" fmla="*/ 276 h 329"/>
                  <a:gd name="T68" fmla="*/ 55 w 110"/>
                  <a:gd name="T69" fmla="*/ 302 h 329"/>
                  <a:gd name="T70" fmla="*/ 105 w 110"/>
                  <a:gd name="T71" fmla="*/ 276 h 329"/>
                  <a:gd name="T72" fmla="*/ 48 w 110"/>
                  <a:gd name="T73" fmla="*/ 21 h 329"/>
                  <a:gd name="T74" fmla="*/ 55 w 110"/>
                  <a:gd name="T75" fmla="*/ 14 h 329"/>
                  <a:gd name="T76" fmla="*/ 62 w 110"/>
                  <a:gd name="T77" fmla="*/ 21 h 329"/>
                  <a:gd name="T78" fmla="*/ 65 w 110"/>
                  <a:gd name="T79" fmla="*/ 41 h 329"/>
                  <a:gd name="T80" fmla="*/ 55 w 110"/>
                  <a:gd name="T81" fmla="*/ 48 h 329"/>
                  <a:gd name="T82" fmla="*/ 45 w 110"/>
                  <a:gd name="T83" fmla="*/ 41 h 329"/>
                  <a:gd name="T84" fmla="*/ 48 w 110"/>
                  <a:gd name="T85" fmla="*/ 2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0" h="329">
                    <a:moveTo>
                      <a:pt x="0" y="302"/>
                    </a:moveTo>
                    <a:lnTo>
                      <a:pt x="55" y="274"/>
                    </a:lnTo>
                    <a:lnTo>
                      <a:pt x="110" y="302"/>
                    </a:lnTo>
                    <a:moveTo>
                      <a:pt x="55" y="0"/>
                    </a:moveTo>
                    <a:lnTo>
                      <a:pt x="55" y="329"/>
                    </a:lnTo>
                    <a:lnTo>
                      <a:pt x="0" y="302"/>
                    </a:lnTo>
                    <a:lnTo>
                      <a:pt x="55" y="0"/>
                    </a:lnTo>
                    <a:lnTo>
                      <a:pt x="110" y="302"/>
                    </a:lnTo>
                    <a:lnTo>
                      <a:pt x="55" y="329"/>
                    </a:lnTo>
                    <a:moveTo>
                      <a:pt x="41" y="76"/>
                    </a:moveTo>
                    <a:lnTo>
                      <a:pt x="55" y="82"/>
                    </a:lnTo>
                    <a:lnTo>
                      <a:pt x="69" y="76"/>
                    </a:lnTo>
                    <a:moveTo>
                      <a:pt x="37" y="101"/>
                    </a:moveTo>
                    <a:lnTo>
                      <a:pt x="55" y="110"/>
                    </a:lnTo>
                    <a:lnTo>
                      <a:pt x="73" y="101"/>
                    </a:lnTo>
                    <a:moveTo>
                      <a:pt x="32" y="126"/>
                    </a:moveTo>
                    <a:lnTo>
                      <a:pt x="55" y="137"/>
                    </a:lnTo>
                    <a:lnTo>
                      <a:pt x="77" y="125"/>
                    </a:lnTo>
                    <a:moveTo>
                      <a:pt x="28" y="151"/>
                    </a:moveTo>
                    <a:lnTo>
                      <a:pt x="55" y="165"/>
                    </a:lnTo>
                    <a:lnTo>
                      <a:pt x="82" y="151"/>
                    </a:lnTo>
                    <a:moveTo>
                      <a:pt x="23" y="176"/>
                    </a:moveTo>
                    <a:lnTo>
                      <a:pt x="55" y="192"/>
                    </a:lnTo>
                    <a:lnTo>
                      <a:pt x="87" y="176"/>
                    </a:lnTo>
                    <a:moveTo>
                      <a:pt x="18" y="201"/>
                    </a:moveTo>
                    <a:lnTo>
                      <a:pt x="55" y="219"/>
                    </a:lnTo>
                    <a:lnTo>
                      <a:pt x="91" y="201"/>
                    </a:lnTo>
                    <a:moveTo>
                      <a:pt x="14" y="226"/>
                    </a:moveTo>
                    <a:lnTo>
                      <a:pt x="55" y="247"/>
                    </a:lnTo>
                    <a:lnTo>
                      <a:pt x="96" y="226"/>
                    </a:lnTo>
                    <a:moveTo>
                      <a:pt x="9" y="251"/>
                    </a:moveTo>
                    <a:lnTo>
                      <a:pt x="55" y="274"/>
                    </a:lnTo>
                    <a:lnTo>
                      <a:pt x="101" y="252"/>
                    </a:lnTo>
                    <a:moveTo>
                      <a:pt x="5" y="276"/>
                    </a:moveTo>
                    <a:lnTo>
                      <a:pt x="55" y="302"/>
                    </a:lnTo>
                    <a:lnTo>
                      <a:pt x="105" y="276"/>
                    </a:lnTo>
                    <a:moveTo>
                      <a:pt x="48" y="21"/>
                    </a:moveTo>
                    <a:lnTo>
                      <a:pt x="55" y="14"/>
                    </a:lnTo>
                    <a:lnTo>
                      <a:pt x="62" y="21"/>
                    </a:lnTo>
                    <a:lnTo>
                      <a:pt x="65" y="41"/>
                    </a:lnTo>
                    <a:lnTo>
                      <a:pt x="55" y="48"/>
                    </a:lnTo>
                    <a:lnTo>
                      <a:pt x="45" y="41"/>
                    </a:lnTo>
                    <a:lnTo>
                      <a:pt x="48" y="21"/>
                    </a:lnTo>
                  </a:path>
                </a:pathLst>
              </a:custGeom>
              <a:noFill/>
              <a:ln w="9525" cap="rnd">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b="1"/>
              </a:p>
            </p:txBody>
          </p:sp>
          <p:sp>
            <p:nvSpPr>
              <p:cNvPr id="273" name="Freeform 27"/>
              <p:cNvSpPr>
                <a:spLocks noEditPoints="1"/>
              </p:cNvSpPr>
              <p:nvPr/>
            </p:nvSpPr>
            <p:spPr bwMode="auto">
              <a:xfrm>
                <a:off x="1957388" y="2162175"/>
                <a:ext cx="319087" cy="148385"/>
              </a:xfrm>
              <a:custGeom>
                <a:avLst/>
                <a:gdLst>
                  <a:gd name="T0" fmla="*/ 41 w 110"/>
                  <a:gd name="T1" fmla="*/ 61 h 62"/>
                  <a:gd name="T2" fmla="*/ 13 w 110"/>
                  <a:gd name="T3" fmla="*/ 59 h 62"/>
                  <a:gd name="T4" fmla="*/ 28 w 110"/>
                  <a:gd name="T5" fmla="*/ 49 h 62"/>
                  <a:gd name="T6" fmla="*/ 0 w 110"/>
                  <a:gd name="T7" fmla="*/ 47 h 62"/>
                  <a:gd name="T8" fmla="*/ 110 w 110"/>
                  <a:gd name="T9" fmla="*/ 47 h 62"/>
                  <a:gd name="T10" fmla="*/ 82 w 110"/>
                  <a:gd name="T11" fmla="*/ 62 h 62"/>
                  <a:gd name="T12" fmla="*/ 90 w 110"/>
                  <a:gd name="T13" fmla="*/ 46 h 62"/>
                  <a:gd name="T14" fmla="*/ 62 w 110"/>
                  <a:gd name="T15" fmla="*/ 61 h 62"/>
                  <a:gd name="T16" fmla="*/ 55 w 110"/>
                  <a:gd name="T17" fmla="*/ 54 h 62"/>
                  <a:gd name="T18" fmla="*/ 48 w 110"/>
                  <a:gd name="T19" fmla="*/ 21 h 62"/>
                  <a:gd name="T20" fmla="*/ 62 w 110"/>
                  <a:gd name="T21" fmla="*/ 34 h 62"/>
                  <a:gd name="T22" fmla="*/ 55 w 110"/>
                  <a:gd name="T2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0" h="62">
                    <a:moveTo>
                      <a:pt x="41" y="61"/>
                    </a:moveTo>
                    <a:lnTo>
                      <a:pt x="13" y="59"/>
                    </a:lnTo>
                    <a:lnTo>
                      <a:pt x="28" y="49"/>
                    </a:lnTo>
                    <a:lnTo>
                      <a:pt x="0" y="47"/>
                    </a:lnTo>
                    <a:moveTo>
                      <a:pt x="110" y="47"/>
                    </a:moveTo>
                    <a:lnTo>
                      <a:pt x="82" y="62"/>
                    </a:lnTo>
                    <a:lnTo>
                      <a:pt x="90" y="46"/>
                    </a:lnTo>
                    <a:lnTo>
                      <a:pt x="62" y="61"/>
                    </a:lnTo>
                    <a:moveTo>
                      <a:pt x="55" y="54"/>
                    </a:moveTo>
                    <a:lnTo>
                      <a:pt x="48" y="21"/>
                    </a:lnTo>
                    <a:lnTo>
                      <a:pt x="62" y="34"/>
                    </a:lnTo>
                    <a:lnTo>
                      <a:pt x="55" y="0"/>
                    </a:lnTo>
                  </a:path>
                </a:pathLst>
              </a:custGeom>
              <a:noFill/>
              <a:ln w="9525" cap="rnd">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b="1"/>
              </a:p>
            </p:txBody>
          </p:sp>
        </p:grpSp>
        <p:sp>
          <p:nvSpPr>
            <p:cNvPr id="274" name="Oval 273"/>
            <p:cNvSpPr/>
            <p:nvPr/>
          </p:nvSpPr>
          <p:spPr>
            <a:xfrm>
              <a:off x="31384430" y="5517353"/>
              <a:ext cx="4424650" cy="3174686"/>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pic>
          <p:nvPicPr>
            <p:cNvPr id="275" name="Picture 20"/>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3257389" y="7106276"/>
              <a:ext cx="635164" cy="1013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76" name="Line 5"/>
            <p:cNvSpPr>
              <a:spLocks noChangeShapeType="1"/>
            </p:cNvSpPr>
            <p:nvPr/>
          </p:nvSpPr>
          <p:spPr bwMode="auto">
            <a:xfrm>
              <a:off x="32581185" y="7059710"/>
              <a:ext cx="840568" cy="334235"/>
            </a:xfrm>
            <a:prstGeom prst="line">
              <a:avLst/>
            </a:prstGeom>
            <a:noFill/>
            <a:ln w="9525" cap="flat">
              <a:solidFill>
                <a:srgbClr val="FFC000"/>
              </a:solidFill>
              <a:prstDash val="solid"/>
              <a:round/>
              <a:headEnd type="triangle" w="lg" len="lg"/>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b="1">
                <a:ln>
                  <a:solidFill>
                    <a:srgbClr val="FFC000"/>
                  </a:solidFill>
                </a:ln>
              </a:endParaRPr>
            </a:p>
          </p:txBody>
        </p:sp>
        <p:grpSp>
          <p:nvGrpSpPr>
            <p:cNvPr id="278" name="Group 277"/>
            <p:cNvGrpSpPr/>
            <p:nvPr/>
          </p:nvGrpSpPr>
          <p:grpSpPr>
            <a:xfrm>
              <a:off x="37668545" y="6369125"/>
              <a:ext cx="402484" cy="1179461"/>
              <a:chOff x="1957388" y="2162175"/>
              <a:chExt cx="319087" cy="885825"/>
            </a:xfrm>
          </p:grpSpPr>
          <p:sp>
            <p:nvSpPr>
              <p:cNvPr id="279" name="Freeform 23"/>
              <p:cNvSpPr>
                <a:spLocks noEditPoints="1"/>
              </p:cNvSpPr>
              <p:nvPr/>
            </p:nvSpPr>
            <p:spPr bwMode="auto">
              <a:xfrm>
                <a:off x="1957388" y="2162175"/>
                <a:ext cx="319087" cy="148385"/>
              </a:xfrm>
              <a:custGeom>
                <a:avLst/>
                <a:gdLst>
                  <a:gd name="T0" fmla="*/ 41 w 110"/>
                  <a:gd name="T1" fmla="*/ 61 h 62"/>
                  <a:gd name="T2" fmla="*/ 13 w 110"/>
                  <a:gd name="T3" fmla="*/ 59 h 62"/>
                  <a:gd name="T4" fmla="*/ 28 w 110"/>
                  <a:gd name="T5" fmla="*/ 49 h 62"/>
                  <a:gd name="T6" fmla="*/ 0 w 110"/>
                  <a:gd name="T7" fmla="*/ 47 h 62"/>
                  <a:gd name="T8" fmla="*/ 110 w 110"/>
                  <a:gd name="T9" fmla="*/ 47 h 62"/>
                  <a:gd name="T10" fmla="*/ 82 w 110"/>
                  <a:gd name="T11" fmla="*/ 62 h 62"/>
                  <a:gd name="T12" fmla="*/ 90 w 110"/>
                  <a:gd name="T13" fmla="*/ 46 h 62"/>
                  <a:gd name="T14" fmla="*/ 62 w 110"/>
                  <a:gd name="T15" fmla="*/ 61 h 62"/>
                  <a:gd name="T16" fmla="*/ 55 w 110"/>
                  <a:gd name="T17" fmla="*/ 54 h 62"/>
                  <a:gd name="T18" fmla="*/ 48 w 110"/>
                  <a:gd name="T19" fmla="*/ 21 h 62"/>
                  <a:gd name="T20" fmla="*/ 62 w 110"/>
                  <a:gd name="T21" fmla="*/ 34 h 62"/>
                  <a:gd name="T22" fmla="*/ 55 w 110"/>
                  <a:gd name="T2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0" h="62">
                    <a:moveTo>
                      <a:pt x="41" y="61"/>
                    </a:moveTo>
                    <a:lnTo>
                      <a:pt x="13" y="59"/>
                    </a:lnTo>
                    <a:lnTo>
                      <a:pt x="28" y="49"/>
                    </a:lnTo>
                    <a:lnTo>
                      <a:pt x="0" y="47"/>
                    </a:lnTo>
                    <a:moveTo>
                      <a:pt x="110" y="47"/>
                    </a:moveTo>
                    <a:lnTo>
                      <a:pt x="82" y="62"/>
                    </a:lnTo>
                    <a:lnTo>
                      <a:pt x="90" y="46"/>
                    </a:lnTo>
                    <a:lnTo>
                      <a:pt x="62" y="61"/>
                    </a:lnTo>
                    <a:moveTo>
                      <a:pt x="55" y="54"/>
                    </a:moveTo>
                    <a:lnTo>
                      <a:pt x="48" y="21"/>
                    </a:lnTo>
                    <a:lnTo>
                      <a:pt x="62" y="34"/>
                    </a:lnTo>
                    <a:lnTo>
                      <a:pt x="55" y="0"/>
                    </a:lnTo>
                  </a:path>
                </a:pathLst>
              </a:custGeom>
              <a:noFill/>
              <a:ln w="9525" cap="rnd">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b="1"/>
              </a:p>
            </p:txBody>
          </p:sp>
          <p:sp>
            <p:nvSpPr>
              <p:cNvPr id="280" name="Freeform 24"/>
              <p:cNvSpPr>
                <a:spLocks/>
              </p:cNvSpPr>
              <p:nvPr/>
            </p:nvSpPr>
            <p:spPr bwMode="auto">
              <a:xfrm>
                <a:off x="1957388" y="2260600"/>
                <a:ext cx="319087" cy="787400"/>
              </a:xfrm>
              <a:custGeom>
                <a:avLst/>
                <a:gdLst>
                  <a:gd name="T0" fmla="*/ 0 w 110"/>
                  <a:gd name="T1" fmla="*/ 302 h 329"/>
                  <a:gd name="T2" fmla="*/ 55 w 110"/>
                  <a:gd name="T3" fmla="*/ 329 h 329"/>
                  <a:gd name="T4" fmla="*/ 110 w 110"/>
                  <a:gd name="T5" fmla="*/ 302 h 329"/>
                  <a:gd name="T6" fmla="*/ 55 w 110"/>
                  <a:gd name="T7" fmla="*/ 0 h 329"/>
                  <a:gd name="T8" fmla="*/ 0 w 110"/>
                  <a:gd name="T9" fmla="*/ 302 h 329"/>
                </a:gdLst>
                <a:ahLst/>
                <a:cxnLst>
                  <a:cxn ang="0">
                    <a:pos x="T0" y="T1"/>
                  </a:cxn>
                  <a:cxn ang="0">
                    <a:pos x="T2" y="T3"/>
                  </a:cxn>
                  <a:cxn ang="0">
                    <a:pos x="T4" y="T5"/>
                  </a:cxn>
                  <a:cxn ang="0">
                    <a:pos x="T6" y="T7"/>
                  </a:cxn>
                  <a:cxn ang="0">
                    <a:pos x="T8" y="T9"/>
                  </a:cxn>
                </a:cxnLst>
                <a:rect l="0" t="0" r="r" b="b"/>
                <a:pathLst>
                  <a:path w="110" h="329">
                    <a:moveTo>
                      <a:pt x="0" y="302"/>
                    </a:moveTo>
                    <a:lnTo>
                      <a:pt x="55" y="329"/>
                    </a:lnTo>
                    <a:lnTo>
                      <a:pt x="110" y="302"/>
                    </a:lnTo>
                    <a:lnTo>
                      <a:pt x="55" y="0"/>
                    </a:lnTo>
                    <a:lnTo>
                      <a:pt x="0" y="302"/>
                    </a:lnTo>
                  </a:path>
                </a:pathLst>
              </a:custGeom>
              <a:noFill/>
              <a:ln w="9525" cap="rnd">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b="1"/>
              </a:p>
            </p:txBody>
          </p:sp>
          <p:sp>
            <p:nvSpPr>
              <p:cNvPr id="281" name="Freeform 25"/>
              <p:cNvSpPr>
                <a:spLocks/>
              </p:cNvSpPr>
              <p:nvPr/>
            </p:nvSpPr>
            <p:spPr bwMode="auto">
              <a:xfrm>
                <a:off x="2028826" y="2281238"/>
                <a:ext cx="58016" cy="83767"/>
              </a:xfrm>
              <a:custGeom>
                <a:avLst/>
                <a:gdLst>
                  <a:gd name="T0" fmla="*/ 3 w 20"/>
                  <a:gd name="T1" fmla="*/ 8 h 35"/>
                  <a:gd name="T2" fmla="*/ 10 w 20"/>
                  <a:gd name="T3" fmla="*/ 0 h 35"/>
                  <a:gd name="T4" fmla="*/ 17 w 20"/>
                  <a:gd name="T5" fmla="*/ 8 h 35"/>
                  <a:gd name="T6" fmla="*/ 20 w 20"/>
                  <a:gd name="T7" fmla="*/ 28 h 35"/>
                  <a:gd name="T8" fmla="*/ 10 w 20"/>
                  <a:gd name="T9" fmla="*/ 35 h 35"/>
                  <a:gd name="T10" fmla="*/ 0 w 20"/>
                  <a:gd name="T11" fmla="*/ 28 h 35"/>
                  <a:gd name="T12" fmla="*/ 3 w 20"/>
                  <a:gd name="T13" fmla="*/ 8 h 35"/>
                </a:gdLst>
                <a:ahLst/>
                <a:cxnLst>
                  <a:cxn ang="0">
                    <a:pos x="T0" y="T1"/>
                  </a:cxn>
                  <a:cxn ang="0">
                    <a:pos x="T2" y="T3"/>
                  </a:cxn>
                  <a:cxn ang="0">
                    <a:pos x="T4" y="T5"/>
                  </a:cxn>
                  <a:cxn ang="0">
                    <a:pos x="T6" y="T7"/>
                  </a:cxn>
                  <a:cxn ang="0">
                    <a:pos x="T8" y="T9"/>
                  </a:cxn>
                  <a:cxn ang="0">
                    <a:pos x="T10" y="T11"/>
                  </a:cxn>
                  <a:cxn ang="0">
                    <a:pos x="T12" y="T13"/>
                  </a:cxn>
                </a:cxnLst>
                <a:rect l="0" t="0" r="r" b="b"/>
                <a:pathLst>
                  <a:path w="20" h="35">
                    <a:moveTo>
                      <a:pt x="3" y="8"/>
                    </a:moveTo>
                    <a:lnTo>
                      <a:pt x="10" y="0"/>
                    </a:lnTo>
                    <a:lnTo>
                      <a:pt x="17" y="8"/>
                    </a:lnTo>
                    <a:lnTo>
                      <a:pt x="20" y="28"/>
                    </a:lnTo>
                    <a:lnTo>
                      <a:pt x="10" y="35"/>
                    </a:lnTo>
                    <a:lnTo>
                      <a:pt x="0" y="28"/>
                    </a:lnTo>
                    <a:lnTo>
                      <a:pt x="3" y="8"/>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b="1"/>
              </a:p>
            </p:txBody>
          </p:sp>
          <p:sp>
            <p:nvSpPr>
              <p:cNvPr id="282" name="Freeform 26"/>
              <p:cNvSpPr>
                <a:spLocks noEditPoints="1"/>
              </p:cNvSpPr>
              <p:nvPr/>
            </p:nvSpPr>
            <p:spPr bwMode="auto">
              <a:xfrm>
                <a:off x="1957388" y="2260600"/>
                <a:ext cx="319087" cy="787400"/>
              </a:xfrm>
              <a:custGeom>
                <a:avLst/>
                <a:gdLst>
                  <a:gd name="T0" fmla="*/ 0 w 110"/>
                  <a:gd name="T1" fmla="*/ 302 h 329"/>
                  <a:gd name="T2" fmla="*/ 55 w 110"/>
                  <a:gd name="T3" fmla="*/ 274 h 329"/>
                  <a:gd name="T4" fmla="*/ 110 w 110"/>
                  <a:gd name="T5" fmla="*/ 302 h 329"/>
                  <a:gd name="T6" fmla="*/ 55 w 110"/>
                  <a:gd name="T7" fmla="*/ 0 h 329"/>
                  <a:gd name="T8" fmla="*/ 55 w 110"/>
                  <a:gd name="T9" fmla="*/ 329 h 329"/>
                  <a:gd name="T10" fmla="*/ 0 w 110"/>
                  <a:gd name="T11" fmla="*/ 302 h 329"/>
                  <a:gd name="T12" fmla="*/ 55 w 110"/>
                  <a:gd name="T13" fmla="*/ 0 h 329"/>
                  <a:gd name="T14" fmla="*/ 110 w 110"/>
                  <a:gd name="T15" fmla="*/ 302 h 329"/>
                  <a:gd name="T16" fmla="*/ 55 w 110"/>
                  <a:gd name="T17" fmla="*/ 329 h 329"/>
                  <a:gd name="T18" fmla="*/ 41 w 110"/>
                  <a:gd name="T19" fmla="*/ 76 h 329"/>
                  <a:gd name="T20" fmla="*/ 55 w 110"/>
                  <a:gd name="T21" fmla="*/ 82 h 329"/>
                  <a:gd name="T22" fmla="*/ 69 w 110"/>
                  <a:gd name="T23" fmla="*/ 76 h 329"/>
                  <a:gd name="T24" fmla="*/ 37 w 110"/>
                  <a:gd name="T25" fmla="*/ 101 h 329"/>
                  <a:gd name="T26" fmla="*/ 55 w 110"/>
                  <a:gd name="T27" fmla="*/ 110 h 329"/>
                  <a:gd name="T28" fmla="*/ 73 w 110"/>
                  <a:gd name="T29" fmla="*/ 101 h 329"/>
                  <a:gd name="T30" fmla="*/ 32 w 110"/>
                  <a:gd name="T31" fmla="*/ 126 h 329"/>
                  <a:gd name="T32" fmla="*/ 55 w 110"/>
                  <a:gd name="T33" fmla="*/ 137 h 329"/>
                  <a:gd name="T34" fmla="*/ 77 w 110"/>
                  <a:gd name="T35" fmla="*/ 125 h 329"/>
                  <a:gd name="T36" fmla="*/ 28 w 110"/>
                  <a:gd name="T37" fmla="*/ 151 h 329"/>
                  <a:gd name="T38" fmla="*/ 55 w 110"/>
                  <a:gd name="T39" fmla="*/ 165 h 329"/>
                  <a:gd name="T40" fmla="*/ 82 w 110"/>
                  <a:gd name="T41" fmla="*/ 151 h 329"/>
                  <a:gd name="T42" fmla="*/ 23 w 110"/>
                  <a:gd name="T43" fmla="*/ 176 h 329"/>
                  <a:gd name="T44" fmla="*/ 55 w 110"/>
                  <a:gd name="T45" fmla="*/ 192 h 329"/>
                  <a:gd name="T46" fmla="*/ 87 w 110"/>
                  <a:gd name="T47" fmla="*/ 176 h 329"/>
                  <a:gd name="T48" fmla="*/ 18 w 110"/>
                  <a:gd name="T49" fmla="*/ 201 h 329"/>
                  <a:gd name="T50" fmla="*/ 55 w 110"/>
                  <a:gd name="T51" fmla="*/ 219 h 329"/>
                  <a:gd name="T52" fmla="*/ 91 w 110"/>
                  <a:gd name="T53" fmla="*/ 201 h 329"/>
                  <a:gd name="T54" fmla="*/ 14 w 110"/>
                  <a:gd name="T55" fmla="*/ 226 h 329"/>
                  <a:gd name="T56" fmla="*/ 55 w 110"/>
                  <a:gd name="T57" fmla="*/ 247 h 329"/>
                  <a:gd name="T58" fmla="*/ 96 w 110"/>
                  <a:gd name="T59" fmla="*/ 226 h 329"/>
                  <a:gd name="T60" fmla="*/ 9 w 110"/>
                  <a:gd name="T61" fmla="*/ 251 h 329"/>
                  <a:gd name="T62" fmla="*/ 55 w 110"/>
                  <a:gd name="T63" fmla="*/ 274 h 329"/>
                  <a:gd name="T64" fmla="*/ 101 w 110"/>
                  <a:gd name="T65" fmla="*/ 252 h 329"/>
                  <a:gd name="T66" fmla="*/ 5 w 110"/>
                  <a:gd name="T67" fmla="*/ 276 h 329"/>
                  <a:gd name="T68" fmla="*/ 55 w 110"/>
                  <a:gd name="T69" fmla="*/ 302 h 329"/>
                  <a:gd name="T70" fmla="*/ 105 w 110"/>
                  <a:gd name="T71" fmla="*/ 276 h 329"/>
                  <a:gd name="T72" fmla="*/ 48 w 110"/>
                  <a:gd name="T73" fmla="*/ 21 h 329"/>
                  <a:gd name="T74" fmla="*/ 55 w 110"/>
                  <a:gd name="T75" fmla="*/ 14 h 329"/>
                  <a:gd name="T76" fmla="*/ 62 w 110"/>
                  <a:gd name="T77" fmla="*/ 21 h 329"/>
                  <a:gd name="T78" fmla="*/ 65 w 110"/>
                  <a:gd name="T79" fmla="*/ 41 h 329"/>
                  <a:gd name="T80" fmla="*/ 55 w 110"/>
                  <a:gd name="T81" fmla="*/ 48 h 329"/>
                  <a:gd name="T82" fmla="*/ 45 w 110"/>
                  <a:gd name="T83" fmla="*/ 41 h 329"/>
                  <a:gd name="T84" fmla="*/ 48 w 110"/>
                  <a:gd name="T85" fmla="*/ 2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0" h="329">
                    <a:moveTo>
                      <a:pt x="0" y="302"/>
                    </a:moveTo>
                    <a:lnTo>
                      <a:pt x="55" y="274"/>
                    </a:lnTo>
                    <a:lnTo>
                      <a:pt x="110" y="302"/>
                    </a:lnTo>
                    <a:moveTo>
                      <a:pt x="55" y="0"/>
                    </a:moveTo>
                    <a:lnTo>
                      <a:pt x="55" y="329"/>
                    </a:lnTo>
                    <a:lnTo>
                      <a:pt x="0" y="302"/>
                    </a:lnTo>
                    <a:lnTo>
                      <a:pt x="55" y="0"/>
                    </a:lnTo>
                    <a:lnTo>
                      <a:pt x="110" y="302"/>
                    </a:lnTo>
                    <a:lnTo>
                      <a:pt x="55" y="329"/>
                    </a:lnTo>
                    <a:moveTo>
                      <a:pt x="41" y="76"/>
                    </a:moveTo>
                    <a:lnTo>
                      <a:pt x="55" y="82"/>
                    </a:lnTo>
                    <a:lnTo>
                      <a:pt x="69" y="76"/>
                    </a:lnTo>
                    <a:moveTo>
                      <a:pt x="37" y="101"/>
                    </a:moveTo>
                    <a:lnTo>
                      <a:pt x="55" y="110"/>
                    </a:lnTo>
                    <a:lnTo>
                      <a:pt x="73" y="101"/>
                    </a:lnTo>
                    <a:moveTo>
                      <a:pt x="32" y="126"/>
                    </a:moveTo>
                    <a:lnTo>
                      <a:pt x="55" y="137"/>
                    </a:lnTo>
                    <a:lnTo>
                      <a:pt x="77" y="125"/>
                    </a:lnTo>
                    <a:moveTo>
                      <a:pt x="28" y="151"/>
                    </a:moveTo>
                    <a:lnTo>
                      <a:pt x="55" y="165"/>
                    </a:lnTo>
                    <a:lnTo>
                      <a:pt x="82" y="151"/>
                    </a:lnTo>
                    <a:moveTo>
                      <a:pt x="23" y="176"/>
                    </a:moveTo>
                    <a:lnTo>
                      <a:pt x="55" y="192"/>
                    </a:lnTo>
                    <a:lnTo>
                      <a:pt x="87" y="176"/>
                    </a:lnTo>
                    <a:moveTo>
                      <a:pt x="18" y="201"/>
                    </a:moveTo>
                    <a:lnTo>
                      <a:pt x="55" y="219"/>
                    </a:lnTo>
                    <a:lnTo>
                      <a:pt x="91" y="201"/>
                    </a:lnTo>
                    <a:moveTo>
                      <a:pt x="14" y="226"/>
                    </a:moveTo>
                    <a:lnTo>
                      <a:pt x="55" y="247"/>
                    </a:lnTo>
                    <a:lnTo>
                      <a:pt x="96" y="226"/>
                    </a:lnTo>
                    <a:moveTo>
                      <a:pt x="9" y="251"/>
                    </a:moveTo>
                    <a:lnTo>
                      <a:pt x="55" y="274"/>
                    </a:lnTo>
                    <a:lnTo>
                      <a:pt x="101" y="252"/>
                    </a:lnTo>
                    <a:moveTo>
                      <a:pt x="5" y="276"/>
                    </a:moveTo>
                    <a:lnTo>
                      <a:pt x="55" y="302"/>
                    </a:lnTo>
                    <a:lnTo>
                      <a:pt x="105" y="276"/>
                    </a:lnTo>
                    <a:moveTo>
                      <a:pt x="48" y="21"/>
                    </a:moveTo>
                    <a:lnTo>
                      <a:pt x="55" y="14"/>
                    </a:lnTo>
                    <a:lnTo>
                      <a:pt x="62" y="21"/>
                    </a:lnTo>
                    <a:lnTo>
                      <a:pt x="65" y="41"/>
                    </a:lnTo>
                    <a:lnTo>
                      <a:pt x="55" y="48"/>
                    </a:lnTo>
                    <a:lnTo>
                      <a:pt x="45" y="41"/>
                    </a:lnTo>
                    <a:lnTo>
                      <a:pt x="48" y="21"/>
                    </a:lnTo>
                  </a:path>
                </a:pathLst>
              </a:custGeom>
              <a:noFill/>
              <a:ln w="9525" cap="rnd">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b="1"/>
              </a:p>
            </p:txBody>
          </p:sp>
          <p:sp>
            <p:nvSpPr>
              <p:cNvPr id="283" name="Freeform 27"/>
              <p:cNvSpPr>
                <a:spLocks noEditPoints="1"/>
              </p:cNvSpPr>
              <p:nvPr/>
            </p:nvSpPr>
            <p:spPr bwMode="auto">
              <a:xfrm>
                <a:off x="1957388" y="2162175"/>
                <a:ext cx="319087" cy="148385"/>
              </a:xfrm>
              <a:custGeom>
                <a:avLst/>
                <a:gdLst>
                  <a:gd name="T0" fmla="*/ 41 w 110"/>
                  <a:gd name="T1" fmla="*/ 61 h 62"/>
                  <a:gd name="T2" fmla="*/ 13 w 110"/>
                  <a:gd name="T3" fmla="*/ 59 h 62"/>
                  <a:gd name="T4" fmla="*/ 28 w 110"/>
                  <a:gd name="T5" fmla="*/ 49 h 62"/>
                  <a:gd name="T6" fmla="*/ 0 w 110"/>
                  <a:gd name="T7" fmla="*/ 47 h 62"/>
                  <a:gd name="T8" fmla="*/ 110 w 110"/>
                  <a:gd name="T9" fmla="*/ 47 h 62"/>
                  <a:gd name="T10" fmla="*/ 82 w 110"/>
                  <a:gd name="T11" fmla="*/ 62 h 62"/>
                  <a:gd name="T12" fmla="*/ 90 w 110"/>
                  <a:gd name="T13" fmla="*/ 46 h 62"/>
                  <a:gd name="T14" fmla="*/ 62 w 110"/>
                  <a:gd name="T15" fmla="*/ 61 h 62"/>
                  <a:gd name="T16" fmla="*/ 55 w 110"/>
                  <a:gd name="T17" fmla="*/ 54 h 62"/>
                  <a:gd name="T18" fmla="*/ 48 w 110"/>
                  <a:gd name="T19" fmla="*/ 21 h 62"/>
                  <a:gd name="T20" fmla="*/ 62 w 110"/>
                  <a:gd name="T21" fmla="*/ 34 h 62"/>
                  <a:gd name="T22" fmla="*/ 55 w 110"/>
                  <a:gd name="T2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0" h="62">
                    <a:moveTo>
                      <a:pt x="41" y="61"/>
                    </a:moveTo>
                    <a:lnTo>
                      <a:pt x="13" y="59"/>
                    </a:lnTo>
                    <a:lnTo>
                      <a:pt x="28" y="49"/>
                    </a:lnTo>
                    <a:lnTo>
                      <a:pt x="0" y="47"/>
                    </a:lnTo>
                    <a:moveTo>
                      <a:pt x="110" y="47"/>
                    </a:moveTo>
                    <a:lnTo>
                      <a:pt x="82" y="62"/>
                    </a:lnTo>
                    <a:lnTo>
                      <a:pt x="90" y="46"/>
                    </a:lnTo>
                    <a:lnTo>
                      <a:pt x="62" y="61"/>
                    </a:lnTo>
                    <a:moveTo>
                      <a:pt x="55" y="54"/>
                    </a:moveTo>
                    <a:lnTo>
                      <a:pt x="48" y="21"/>
                    </a:lnTo>
                    <a:lnTo>
                      <a:pt x="62" y="34"/>
                    </a:lnTo>
                    <a:lnTo>
                      <a:pt x="55" y="0"/>
                    </a:lnTo>
                  </a:path>
                </a:pathLst>
              </a:custGeom>
              <a:noFill/>
              <a:ln w="9525" cap="rnd">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b="1"/>
              </a:p>
            </p:txBody>
          </p:sp>
        </p:grpSp>
        <p:sp>
          <p:nvSpPr>
            <p:cNvPr id="284" name="Oval 283"/>
            <p:cNvSpPr/>
            <p:nvPr/>
          </p:nvSpPr>
          <p:spPr>
            <a:xfrm>
              <a:off x="34571012" y="5690043"/>
              <a:ext cx="4367188" cy="3134046"/>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sp>
          <p:nvSpPr>
            <p:cNvPr id="285" name="Rectangle 284"/>
            <p:cNvSpPr/>
            <p:nvPr/>
          </p:nvSpPr>
          <p:spPr>
            <a:xfrm>
              <a:off x="37014706" y="5830716"/>
              <a:ext cx="715260" cy="461666"/>
            </a:xfrm>
            <a:prstGeom prst="rect">
              <a:avLst/>
            </a:prstGeom>
          </p:spPr>
          <p:txBody>
            <a:bodyPr wrap="none">
              <a:spAutoFit/>
            </a:bodyPr>
            <a:lstStyle/>
            <a:p>
              <a:r>
                <a:rPr lang="en-US" sz="2400" b="1" dirty="0" err="1" smtClean="0"/>
                <a:t>eNB</a:t>
              </a:r>
              <a:endParaRPr lang="en-US" sz="2400" b="1" dirty="0"/>
            </a:p>
          </p:txBody>
        </p:sp>
        <p:pic>
          <p:nvPicPr>
            <p:cNvPr id="286" name="Picture 20"/>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5831184" y="7177751"/>
              <a:ext cx="635164" cy="1013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87" name="Line 5"/>
            <p:cNvSpPr>
              <a:spLocks noChangeShapeType="1"/>
            </p:cNvSpPr>
            <p:nvPr/>
          </p:nvSpPr>
          <p:spPr bwMode="auto">
            <a:xfrm flipV="1">
              <a:off x="36437295" y="7461890"/>
              <a:ext cx="1184480" cy="379423"/>
            </a:xfrm>
            <a:prstGeom prst="line">
              <a:avLst/>
            </a:prstGeom>
            <a:noFill/>
            <a:ln w="9525" cap="flat">
              <a:solidFill>
                <a:srgbClr val="FFC000"/>
              </a:solidFill>
              <a:prstDash val="solid"/>
              <a:round/>
              <a:headEnd type="triangle" w="lg" len="lg"/>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b="1">
                <a:ln>
                  <a:solidFill>
                    <a:srgbClr val="FFC000"/>
                  </a:solidFill>
                </a:ln>
              </a:endParaRPr>
            </a:p>
          </p:txBody>
        </p:sp>
        <p:sp>
          <p:nvSpPr>
            <p:cNvPr id="288" name="Rectangle 287"/>
            <p:cNvSpPr/>
            <p:nvPr/>
          </p:nvSpPr>
          <p:spPr>
            <a:xfrm>
              <a:off x="36065633" y="7810344"/>
              <a:ext cx="357791" cy="461666"/>
            </a:xfrm>
            <a:prstGeom prst="rect">
              <a:avLst/>
            </a:prstGeom>
          </p:spPr>
          <p:txBody>
            <a:bodyPr wrap="none">
              <a:spAutoFit/>
            </a:bodyPr>
            <a:lstStyle/>
            <a:p>
              <a:r>
                <a:rPr lang="en-US" sz="2400" b="1" dirty="0" smtClean="0"/>
                <a:t>B</a:t>
              </a:r>
              <a:endParaRPr lang="en-US" sz="2400" b="1" dirty="0"/>
            </a:p>
          </p:txBody>
        </p:sp>
        <p:sp>
          <p:nvSpPr>
            <p:cNvPr id="289" name="Rectangle 288"/>
            <p:cNvSpPr/>
            <p:nvPr/>
          </p:nvSpPr>
          <p:spPr>
            <a:xfrm>
              <a:off x="31668342" y="6159330"/>
              <a:ext cx="951236" cy="461666"/>
            </a:xfrm>
            <a:prstGeom prst="rect">
              <a:avLst/>
            </a:prstGeom>
          </p:spPr>
          <p:txBody>
            <a:bodyPr wrap="square">
              <a:spAutoFit/>
            </a:bodyPr>
            <a:lstStyle/>
            <a:p>
              <a:r>
                <a:rPr lang="en-US" sz="2400" b="1" dirty="0" smtClean="0">
                  <a:solidFill>
                    <a:srgbClr val="FF0000"/>
                  </a:solidFill>
                </a:rPr>
                <a:t>×</a:t>
              </a:r>
              <a:endParaRPr lang="en-US" sz="2400" b="1" dirty="0">
                <a:solidFill>
                  <a:srgbClr val="FF0000"/>
                </a:solidFill>
              </a:endParaRPr>
            </a:p>
          </p:txBody>
        </p:sp>
        <p:sp>
          <p:nvSpPr>
            <p:cNvPr id="290" name="Rectangle 289"/>
            <p:cNvSpPr/>
            <p:nvPr/>
          </p:nvSpPr>
          <p:spPr>
            <a:xfrm>
              <a:off x="37431781" y="6557484"/>
              <a:ext cx="405872" cy="461665"/>
            </a:xfrm>
            <a:prstGeom prst="rect">
              <a:avLst/>
            </a:prstGeom>
          </p:spPr>
          <p:txBody>
            <a:bodyPr wrap="square">
              <a:spAutoFit/>
            </a:bodyPr>
            <a:lstStyle/>
            <a:p>
              <a:r>
                <a:rPr lang="en-US" sz="2400" b="1" dirty="0" smtClean="0">
                  <a:solidFill>
                    <a:srgbClr val="FF0000"/>
                  </a:solidFill>
                </a:rPr>
                <a:t>×</a:t>
              </a:r>
              <a:endParaRPr lang="en-US" sz="2400" b="1" dirty="0">
                <a:solidFill>
                  <a:srgbClr val="FF0000"/>
                </a:solidFill>
              </a:endParaRPr>
            </a:p>
          </p:txBody>
        </p:sp>
        <p:pic>
          <p:nvPicPr>
            <p:cNvPr id="291" name="Picture 290"/>
            <p:cNvPicPr>
              <a:picLocks noChangeAspect="1"/>
            </p:cNvPicPr>
            <p:nvPr/>
          </p:nvPicPr>
          <p:blipFill>
            <a:blip r:embed="rId15"/>
            <a:stretch>
              <a:fillRect/>
            </a:stretch>
          </p:blipFill>
          <p:spPr>
            <a:xfrm>
              <a:off x="34955299" y="8880824"/>
              <a:ext cx="416742" cy="709075"/>
            </a:xfrm>
            <a:prstGeom prst="rect">
              <a:avLst/>
            </a:prstGeom>
          </p:spPr>
        </p:pic>
        <p:sp>
          <p:nvSpPr>
            <p:cNvPr id="292" name="Rectangle 291"/>
            <p:cNvSpPr/>
            <p:nvPr/>
          </p:nvSpPr>
          <p:spPr>
            <a:xfrm>
              <a:off x="34476664" y="8452806"/>
              <a:ext cx="1332416" cy="461666"/>
            </a:xfrm>
            <a:prstGeom prst="rect">
              <a:avLst/>
            </a:prstGeom>
          </p:spPr>
          <p:txBody>
            <a:bodyPr wrap="none">
              <a:spAutoFit/>
            </a:bodyPr>
            <a:lstStyle/>
            <a:p>
              <a:pPr algn="l"/>
              <a:r>
                <a:rPr lang="en-US" sz="2400" b="1" dirty="0" smtClean="0"/>
                <a:t>Relay-UE</a:t>
              </a:r>
              <a:endParaRPr lang="en-US" sz="2400" b="1" dirty="0"/>
            </a:p>
          </p:txBody>
        </p:sp>
        <p:sp>
          <p:nvSpPr>
            <p:cNvPr id="293" name="Line 5"/>
            <p:cNvSpPr>
              <a:spLocks noChangeShapeType="1"/>
            </p:cNvSpPr>
            <p:nvPr/>
          </p:nvSpPr>
          <p:spPr bwMode="auto">
            <a:xfrm flipH="1" flipV="1">
              <a:off x="33046991" y="8737964"/>
              <a:ext cx="1809436" cy="451812"/>
            </a:xfrm>
            <a:prstGeom prst="line">
              <a:avLst/>
            </a:prstGeom>
            <a:noFill/>
            <a:ln w="9525" cap="flat">
              <a:solidFill>
                <a:srgbClr val="0070C0"/>
              </a:solidFill>
              <a:prstDash val="lgDash"/>
              <a:round/>
              <a:headEnd type="triangle" w="lg" len="lg"/>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b="1"/>
            </a:p>
          </p:txBody>
        </p:sp>
        <p:sp>
          <p:nvSpPr>
            <p:cNvPr id="295" name="Rectangle 294"/>
            <p:cNvSpPr/>
            <p:nvPr/>
          </p:nvSpPr>
          <p:spPr>
            <a:xfrm>
              <a:off x="34903913" y="8163201"/>
              <a:ext cx="366869" cy="461665"/>
            </a:xfrm>
            <a:prstGeom prst="rect">
              <a:avLst/>
            </a:prstGeom>
          </p:spPr>
          <p:txBody>
            <a:bodyPr wrap="square">
              <a:spAutoFit/>
            </a:bodyPr>
            <a:lstStyle/>
            <a:p>
              <a:r>
                <a:rPr lang="en-US" sz="2400" b="1" dirty="0" smtClean="0">
                  <a:solidFill>
                    <a:srgbClr val="FF0000"/>
                  </a:solidFill>
                </a:rPr>
                <a:t>×</a:t>
              </a:r>
              <a:endParaRPr lang="en-US" sz="2400" b="1" dirty="0">
                <a:solidFill>
                  <a:srgbClr val="FF0000"/>
                </a:solidFill>
              </a:endParaRPr>
            </a:p>
          </p:txBody>
        </p:sp>
        <p:sp>
          <p:nvSpPr>
            <p:cNvPr id="296" name="Rectangle 295"/>
            <p:cNvSpPr/>
            <p:nvPr/>
          </p:nvSpPr>
          <p:spPr>
            <a:xfrm>
              <a:off x="32400964" y="7088222"/>
              <a:ext cx="951236" cy="461666"/>
            </a:xfrm>
            <a:prstGeom prst="rect">
              <a:avLst/>
            </a:prstGeom>
          </p:spPr>
          <p:txBody>
            <a:bodyPr wrap="square">
              <a:spAutoFit/>
            </a:bodyPr>
            <a:lstStyle/>
            <a:p>
              <a:r>
                <a:rPr lang="en-US" sz="2400" b="1" dirty="0" smtClean="0">
                  <a:solidFill>
                    <a:srgbClr val="FF0000"/>
                  </a:solidFill>
                </a:rPr>
                <a:t>×</a:t>
              </a:r>
              <a:endParaRPr lang="en-US" sz="2400" b="1" dirty="0">
                <a:solidFill>
                  <a:srgbClr val="FF0000"/>
                </a:solidFill>
              </a:endParaRPr>
            </a:p>
          </p:txBody>
        </p:sp>
        <p:sp>
          <p:nvSpPr>
            <p:cNvPr id="298" name="Rectangle 297"/>
            <p:cNvSpPr/>
            <p:nvPr/>
          </p:nvSpPr>
          <p:spPr>
            <a:xfrm>
              <a:off x="32535204" y="5646700"/>
              <a:ext cx="715260" cy="461666"/>
            </a:xfrm>
            <a:prstGeom prst="rect">
              <a:avLst/>
            </a:prstGeom>
          </p:spPr>
          <p:txBody>
            <a:bodyPr wrap="none">
              <a:spAutoFit/>
            </a:bodyPr>
            <a:lstStyle/>
            <a:p>
              <a:r>
                <a:rPr lang="en-US" sz="2400" b="1" dirty="0" err="1" smtClean="0"/>
                <a:t>eNB</a:t>
              </a:r>
              <a:endParaRPr lang="en-US" sz="2400" b="1" dirty="0"/>
            </a:p>
          </p:txBody>
        </p:sp>
        <p:grpSp>
          <p:nvGrpSpPr>
            <p:cNvPr id="299" name="Group 298"/>
            <p:cNvGrpSpPr/>
            <p:nvPr/>
          </p:nvGrpSpPr>
          <p:grpSpPr>
            <a:xfrm>
              <a:off x="34747017" y="6910449"/>
              <a:ext cx="511946" cy="561766"/>
              <a:chOff x="4670065" y="1088753"/>
              <a:chExt cx="259744" cy="262969"/>
            </a:xfrm>
          </p:grpSpPr>
          <p:sp>
            <p:nvSpPr>
              <p:cNvPr id="300" name="Rectangle 299"/>
              <p:cNvSpPr/>
              <p:nvPr/>
            </p:nvSpPr>
            <p:spPr>
              <a:xfrm>
                <a:off x="4671276" y="1088753"/>
                <a:ext cx="256355" cy="216111"/>
              </a:xfrm>
              <a:prstGeom prst="rect">
                <a:avLst/>
              </a:prstGeom>
            </p:spPr>
            <p:txBody>
              <a:bodyPr wrap="none">
                <a:spAutoFit/>
              </a:bodyPr>
              <a:lstStyle/>
              <a:p>
                <a:r>
                  <a:rPr lang="en-US" sz="2400" b="1" dirty="0" smtClean="0"/>
                  <a:t>1b</a:t>
                </a:r>
                <a:endParaRPr lang="en-US" sz="2400" b="1" dirty="0"/>
              </a:p>
            </p:txBody>
          </p:sp>
          <p:sp>
            <p:nvSpPr>
              <p:cNvPr id="301" name="Oval 300"/>
              <p:cNvSpPr/>
              <p:nvPr/>
            </p:nvSpPr>
            <p:spPr>
              <a:xfrm>
                <a:off x="4670065" y="1091979"/>
                <a:ext cx="259744" cy="259743"/>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grpSp>
        <p:grpSp>
          <p:nvGrpSpPr>
            <p:cNvPr id="303" name="Group 302"/>
            <p:cNvGrpSpPr/>
            <p:nvPr/>
          </p:nvGrpSpPr>
          <p:grpSpPr>
            <a:xfrm>
              <a:off x="32851681" y="6587276"/>
              <a:ext cx="511946" cy="561766"/>
              <a:chOff x="4670065" y="1088753"/>
              <a:chExt cx="259744" cy="262969"/>
            </a:xfrm>
          </p:grpSpPr>
          <p:sp>
            <p:nvSpPr>
              <p:cNvPr id="304" name="Rectangle 303"/>
              <p:cNvSpPr/>
              <p:nvPr/>
            </p:nvSpPr>
            <p:spPr>
              <a:xfrm>
                <a:off x="4674528" y="1088753"/>
                <a:ext cx="249849" cy="216111"/>
              </a:xfrm>
              <a:prstGeom prst="rect">
                <a:avLst/>
              </a:prstGeom>
            </p:spPr>
            <p:txBody>
              <a:bodyPr wrap="none">
                <a:spAutoFit/>
              </a:bodyPr>
              <a:lstStyle/>
              <a:p>
                <a:r>
                  <a:rPr lang="en-US" sz="2400" b="1" dirty="0"/>
                  <a:t>1</a:t>
                </a:r>
                <a:r>
                  <a:rPr lang="en-US" sz="2400" b="1" dirty="0" smtClean="0"/>
                  <a:t>a</a:t>
                </a:r>
                <a:endParaRPr lang="en-US" sz="2400" b="1" dirty="0"/>
              </a:p>
            </p:txBody>
          </p:sp>
          <p:sp>
            <p:nvSpPr>
              <p:cNvPr id="305" name="Oval 304"/>
              <p:cNvSpPr/>
              <p:nvPr/>
            </p:nvSpPr>
            <p:spPr>
              <a:xfrm>
                <a:off x="4670065" y="1091979"/>
                <a:ext cx="259744" cy="259743"/>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grpSp>
        <p:grpSp>
          <p:nvGrpSpPr>
            <p:cNvPr id="306" name="Group 305"/>
            <p:cNvGrpSpPr/>
            <p:nvPr/>
          </p:nvGrpSpPr>
          <p:grpSpPr>
            <a:xfrm>
              <a:off x="36808920" y="6976600"/>
              <a:ext cx="511946" cy="561766"/>
              <a:chOff x="4670065" y="1088753"/>
              <a:chExt cx="259744" cy="262969"/>
            </a:xfrm>
          </p:grpSpPr>
          <p:sp>
            <p:nvSpPr>
              <p:cNvPr id="307" name="Rectangle 306"/>
              <p:cNvSpPr/>
              <p:nvPr/>
            </p:nvSpPr>
            <p:spPr>
              <a:xfrm>
                <a:off x="4674530" y="1088753"/>
                <a:ext cx="249849" cy="216111"/>
              </a:xfrm>
              <a:prstGeom prst="rect">
                <a:avLst/>
              </a:prstGeom>
            </p:spPr>
            <p:txBody>
              <a:bodyPr wrap="none">
                <a:spAutoFit/>
              </a:bodyPr>
              <a:lstStyle/>
              <a:p>
                <a:r>
                  <a:rPr lang="en-US" sz="2400" b="1" dirty="0" smtClean="0"/>
                  <a:t>1</a:t>
                </a:r>
                <a:r>
                  <a:rPr lang="en-US" sz="2400" b="1" dirty="0"/>
                  <a:t>a</a:t>
                </a:r>
              </a:p>
            </p:txBody>
          </p:sp>
          <p:sp>
            <p:nvSpPr>
              <p:cNvPr id="308" name="Oval 307"/>
              <p:cNvSpPr/>
              <p:nvPr/>
            </p:nvSpPr>
            <p:spPr>
              <a:xfrm>
                <a:off x="4670065" y="1091979"/>
                <a:ext cx="259744" cy="259743"/>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grpSp>
        <p:sp>
          <p:nvSpPr>
            <p:cNvPr id="312" name="Rectangle 311"/>
            <p:cNvSpPr/>
            <p:nvPr/>
          </p:nvSpPr>
          <p:spPr>
            <a:xfrm>
              <a:off x="33522519" y="7679845"/>
              <a:ext cx="370614" cy="461666"/>
            </a:xfrm>
            <a:prstGeom prst="rect">
              <a:avLst/>
            </a:prstGeom>
          </p:spPr>
          <p:txBody>
            <a:bodyPr wrap="none">
              <a:spAutoFit/>
            </a:bodyPr>
            <a:lstStyle/>
            <a:p>
              <a:r>
                <a:rPr lang="en-US" sz="2400" b="1" dirty="0" smtClean="0"/>
                <a:t>A</a:t>
              </a:r>
              <a:endParaRPr lang="en-US" sz="2400" b="1" dirty="0"/>
            </a:p>
          </p:txBody>
        </p:sp>
        <p:cxnSp>
          <p:nvCxnSpPr>
            <p:cNvPr id="391" name="Straight Arrow Connector 390"/>
            <p:cNvCxnSpPr/>
            <p:nvPr/>
          </p:nvCxnSpPr>
          <p:spPr>
            <a:xfrm flipH="1">
              <a:off x="33036439" y="7966942"/>
              <a:ext cx="280258" cy="241754"/>
            </a:xfrm>
            <a:prstGeom prst="straightConnector1">
              <a:avLst/>
            </a:prstGeom>
            <a:ln w="19050">
              <a:solidFill>
                <a:schemeClr val="tx1">
                  <a:lumMod val="95000"/>
                  <a:lumOff val="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92" name="Straight Arrow Connector 391"/>
            <p:cNvCxnSpPr/>
            <p:nvPr/>
          </p:nvCxnSpPr>
          <p:spPr>
            <a:xfrm>
              <a:off x="36519330" y="8026163"/>
              <a:ext cx="325587" cy="392606"/>
            </a:xfrm>
            <a:prstGeom prst="straightConnector1">
              <a:avLst/>
            </a:prstGeom>
            <a:ln w="19050">
              <a:solidFill>
                <a:schemeClr val="tx1">
                  <a:lumMod val="95000"/>
                  <a:lumOff val="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93" name="Line 5"/>
            <p:cNvSpPr>
              <a:spLocks noChangeShapeType="1"/>
            </p:cNvSpPr>
            <p:nvPr/>
          </p:nvSpPr>
          <p:spPr bwMode="auto">
            <a:xfrm flipH="1" flipV="1">
              <a:off x="33942796" y="7395899"/>
              <a:ext cx="2025006" cy="251641"/>
            </a:xfrm>
            <a:prstGeom prst="line">
              <a:avLst/>
            </a:prstGeom>
            <a:noFill/>
            <a:ln w="9525" cap="flat">
              <a:solidFill>
                <a:srgbClr val="FF0000"/>
              </a:solidFill>
              <a:prstDash val="lgDash"/>
              <a:round/>
              <a:headEnd type="triangle" w="lg" len="lg"/>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b="1"/>
            </a:p>
          </p:txBody>
        </p:sp>
        <p:pic>
          <p:nvPicPr>
            <p:cNvPr id="394" name="Picture 20"/>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2376288" y="8078919"/>
              <a:ext cx="630330" cy="1005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95" name="Picture 20"/>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6612151" y="8466747"/>
              <a:ext cx="630330" cy="1005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96" name="Line 5"/>
            <p:cNvSpPr>
              <a:spLocks noChangeShapeType="1"/>
            </p:cNvSpPr>
            <p:nvPr/>
          </p:nvSpPr>
          <p:spPr bwMode="auto">
            <a:xfrm flipH="1" flipV="1">
              <a:off x="32977031" y="8445845"/>
              <a:ext cx="3763254" cy="104223"/>
            </a:xfrm>
            <a:prstGeom prst="line">
              <a:avLst/>
            </a:prstGeom>
            <a:noFill/>
            <a:ln w="9525" cap="flat">
              <a:solidFill>
                <a:srgbClr val="FF0000"/>
              </a:solidFill>
              <a:prstDash val="lgDash"/>
              <a:round/>
              <a:headEnd type="triangle" w="lg" len="lg"/>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b="1"/>
            </a:p>
          </p:txBody>
        </p:sp>
        <p:grpSp>
          <p:nvGrpSpPr>
            <p:cNvPr id="397" name="Group 396"/>
            <p:cNvGrpSpPr/>
            <p:nvPr/>
          </p:nvGrpSpPr>
          <p:grpSpPr>
            <a:xfrm>
              <a:off x="32768113" y="7616771"/>
              <a:ext cx="492443" cy="461665"/>
              <a:chOff x="4642792" y="1088752"/>
              <a:chExt cx="313328" cy="272688"/>
            </a:xfrm>
          </p:grpSpPr>
          <p:sp>
            <p:nvSpPr>
              <p:cNvPr id="399" name="Rectangle 398"/>
              <p:cNvSpPr/>
              <p:nvPr/>
            </p:nvSpPr>
            <p:spPr>
              <a:xfrm>
                <a:off x="4642792" y="1088752"/>
                <a:ext cx="313328" cy="272688"/>
              </a:xfrm>
              <a:prstGeom prst="rect">
                <a:avLst/>
              </a:prstGeom>
            </p:spPr>
            <p:txBody>
              <a:bodyPr wrap="none">
                <a:spAutoFit/>
              </a:bodyPr>
              <a:lstStyle/>
              <a:p>
                <a:r>
                  <a:rPr lang="en-US" sz="2400" b="1" dirty="0" smtClean="0"/>
                  <a:t>2a</a:t>
                </a:r>
                <a:endParaRPr lang="en-US" sz="2400" b="1" dirty="0"/>
              </a:p>
            </p:txBody>
          </p:sp>
          <p:sp>
            <p:nvSpPr>
              <p:cNvPr id="401" name="Oval 400"/>
              <p:cNvSpPr/>
              <p:nvPr/>
            </p:nvSpPr>
            <p:spPr>
              <a:xfrm>
                <a:off x="4670065" y="1091979"/>
                <a:ext cx="259744" cy="259743"/>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grpSp>
        <p:grpSp>
          <p:nvGrpSpPr>
            <p:cNvPr id="402" name="Group 401"/>
            <p:cNvGrpSpPr/>
            <p:nvPr/>
          </p:nvGrpSpPr>
          <p:grpSpPr>
            <a:xfrm>
              <a:off x="36770295" y="7961727"/>
              <a:ext cx="492443" cy="461665"/>
              <a:chOff x="4642789" y="1088753"/>
              <a:chExt cx="313328" cy="272688"/>
            </a:xfrm>
          </p:grpSpPr>
          <p:sp>
            <p:nvSpPr>
              <p:cNvPr id="403" name="Rectangle 402"/>
              <p:cNvSpPr/>
              <p:nvPr/>
            </p:nvSpPr>
            <p:spPr>
              <a:xfrm>
                <a:off x="4642789" y="1088753"/>
                <a:ext cx="313328" cy="272688"/>
              </a:xfrm>
              <a:prstGeom prst="rect">
                <a:avLst/>
              </a:prstGeom>
            </p:spPr>
            <p:txBody>
              <a:bodyPr wrap="none">
                <a:spAutoFit/>
              </a:bodyPr>
              <a:lstStyle/>
              <a:p>
                <a:r>
                  <a:rPr lang="en-US" sz="2400" b="1" dirty="0" smtClean="0"/>
                  <a:t>2a</a:t>
                </a:r>
                <a:endParaRPr lang="en-US" sz="2400" b="1" dirty="0"/>
              </a:p>
            </p:txBody>
          </p:sp>
          <p:sp>
            <p:nvSpPr>
              <p:cNvPr id="404" name="Oval 403"/>
              <p:cNvSpPr/>
              <p:nvPr/>
            </p:nvSpPr>
            <p:spPr>
              <a:xfrm>
                <a:off x="4670065" y="1091979"/>
                <a:ext cx="259744" cy="259743"/>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grpSp>
        <p:grpSp>
          <p:nvGrpSpPr>
            <p:cNvPr id="405" name="Group 404"/>
            <p:cNvGrpSpPr/>
            <p:nvPr/>
          </p:nvGrpSpPr>
          <p:grpSpPr>
            <a:xfrm>
              <a:off x="33886131" y="7954102"/>
              <a:ext cx="505267" cy="461665"/>
              <a:chOff x="4638709" y="1088753"/>
              <a:chExt cx="321488" cy="272688"/>
            </a:xfrm>
          </p:grpSpPr>
          <p:sp>
            <p:nvSpPr>
              <p:cNvPr id="406" name="Rectangle 405"/>
              <p:cNvSpPr/>
              <p:nvPr/>
            </p:nvSpPr>
            <p:spPr>
              <a:xfrm>
                <a:off x="4638709" y="1088753"/>
                <a:ext cx="321488" cy="272688"/>
              </a:xfrm>
              <a:prstGeom prst="rect">
                <a:avLst/>
              </a:prstGeom>
            </p:spPr>
            <p:txBody>
              <a:bodyPr wrap="none">
                <a:spAutoFit/>
              </a:bodyPr>
              <a:lstStyle/>
              <a:p>
                <a:r>
                  <a:rPr lang="en-US" sz="2400" b="1" dirty="0" smtClean="0"/>
                  <a:t>2b</a:t>
                </a:r>
                <a:endParaRPr lang="en-US" sz="2400" b="1" dirty="0"/>
              </a:p>
            </p:txBody>
          </p:sp>
          <p:sp>
            <p:nvSpPr>
              <p:cNvPr id="407" name="Oval 406"/>
              <p:cNvSpPr/>
              <p:nvPr/>
            </p:nvSpPr>
            <p:spPr>
              <a:xfrm>
                <a:off x="4670065" y="1091979"/>
                <a:ext cx="259744" cy="259743"/>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grpSp>
        <p:sp>
          <p:nvSpPr>
            <p:cNvPr id="408" name="Rectangle 407"/>
            <p:cNvSpPr/>
            <p:nvPr/>
          </p:nvSpPr>
          <p:spPr>
            <a:xfrm>
              <a:off x="37006062" y="7453679"/>
              <a:ext cx="405872" cy="461665"/>
            </a:xfrm>
            <a:prstGeom prst="rect">
              <a:avLst/>
            </a:prstGeom>
          </p:spPr>
          <p:txBody>
            <a:bodyPr wrap="square">
              <a:spAutoFit/>
            </a:bodyPr>
            <a:lstStyle/>
            <a:p>
              <a:r>
                <a:rPr lang="en-US" sz="2400" b="1" dirty="0" smtClean="0">
                  <a:solidFill>
                    <a:srgbClr val="FF0000"/>
                  </a:solidFill>
                </a:rPr>
                <a:t>×</a:t>
              </a:r>
              <a:endParaRPr lang="en-US" sz="2400" b="1" dirty="0">
                <a:solidFill>
                  <a:srgbClr val="FF0000"/>
                </a:solidFill>
              </a:endParaRPr>
            </a:p>
          </p:txBody>
        </p:sp>
        <p:sp>
          <p:nvSpPr>
            <p:cNvPr id="409" name="Line 5"/>
            <p:cNvSpPr>
              <a:spLocks noChangeShapeType="1"/>
            </p:cNvSpPr>
            <p:nvPr/>
          </p:nvSpPr>
          <p:spPr bwMode="auto">
            <a:xfrm flipV="1">
              <a:off x="35372040" y="9228024"/>
              <a:ext cx="1209521" cy="25568"/>
            </a:xfrm>
            <a:prstGeom prst="line">
              <a:avLst/>
            </a:prstGeom>
            <a:noFill/>
            <a:ln w="9525" cap="flat">
              <a:solidFill>
                <a:srgbClr val="0070C0"/>
              </a:solidFill>
              <a:prstDash val="lgDash"/>
              <a:round/>
              <a:headEnd type="triangle" w="lg" len="lg"/>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b="1"/>
            </a:p>
          </p:txBody>
        </p:sp>
        <p:grpSp>
          <p:nvGrpSpPr>
            <p:cNvPr id="410" name="Group 409"/>
            <p:cNvGrpSpPr/>
            <p:nvPr/>
          </p:nvGrpSpPr>
          <p:grpSpPr>
            <a:xfrm>
              <a:off x="34437553" y="9312940"/>
              <a:ext cx="408228" cy="461665"/>
              <a:chOff x="4670065" y="1088753"/>
              <a:chExt cx="259744" cy="272688"/>
            </a:xfrm>
          </p:grpSpPr>
          <p:sp>
            <p:nvSpPr>
              <p:cNvPr id="411" name="Rectangle 410"/>
              <p:cNvSpPr/>
              <p:nvPr/>
            </p:nvSpPr>
            <p:spPr>
              <a:xfrm>
                <a:off x="4691237" y="1088753"/>
                <a:ext cx="216432" cy="272688"/>
              </a:xfrm>
              <a:prstGeom prst="rect">
                <a:avLst/>
              </a:prstGeom>
            </p:spPr>
            <p:txBody>
              <a:bodyPr wrap="none">
                <a:spAutoFit/>
              </a:bodyPr>
              <a:lstStyle/>
              <a:p>
                <a:r>
                  <a:rPr lang="en-US" sz="2400" b="1" dirty="0" smtClean="0"/>
                  <a:t>3</a:t>
                </a:r>
                <a:endParaRPr lang="en-US" sz="2400" b="1" dirty="0"/>
              </a:p>
            </p:txBody>
          </p:sp>
          <p:sp>
            <p:nvSpPr>
              <p:cNvPr id="412" name="Oval 411"/>
              <p:cNvSpPr/>
              <p:nvPr/>
            </p:nvSpPr>
            <p:spPr>
              <a:xfrm>
                <a:off x="4670065" y="1091979"/>
                <a:ext cx="259744" cy="259743"/>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grpSp>
        <p:sp>
          <p:nvSpPr>
            <p:cNvPr id="413" name="Rectangle 412"/>
            <p:cNvSpPr/>
            <p:nvPr/>
          </p:nvSpPr>
          <p:spPr>
            <a:xfrm>
              <a:off x="36931581" y="8967505"/>
              <a:ext cx="357791" cy="461666"/>
            </a:xfrm>
            <a:prstGeom prst="rect">
              <a:avLst/>
            </a:prstGeom>
          </p:spPr>
          <p:txBody>
            <a:bodyPr wrap="none">
              <a:spAutoFit/>
            </a:bodyPr>
            <a:lstStyle/>
            <a:p>
              <a:r>
                <a:rPr lang="en-US" sz="2400" b="1" dirty="0" smtClean="0"/>
                <a:t>B</a:t>
              </a:r>
              <a:endParaRPr lang="en-US" sz="2400" b="1" dirty="0"/>
            </a:p>
          </p:txBody>
        </p:sp>
        <p:sp>
          <p:nvSpPr>
            <p:cNvPr id="414" name="Rectangle 413"/>
            <p:cNvSpPr/>
            <p:nvPr/>
          </p:nvSpPr>
          <p:spPr>
            <a:xfrm>
              <a:off x="32656191" y="8612437"/>
              <a:ext cx="370614" cy="461666"/>
            </a:xfrm>
            <a:prstGeom prst="rect">
              <a:avLst/>
            </a:prstGeom>
          </p:spPr>
          <p:txBody>
            <a:bodyPr wrap="none">
              <a:spAutoFit/>
            </a:bodyPr>
            <a:lstStyle/>
            <a:p>
              <a:r>
                <a:rPr lang="en-US" sz="2400" b="1" dirty="0" smtClean="0"/>
                <a:t>A</a:t>
              </a:r>
              <a:endParaRPr lang="en-US" sz="2400" b="1" dirty="0"/>
            </a:p>
          </p:txBody>
        </p:sp>
        <p:sp>
          <p:nvSpPr>
            <p:cNvPr id="415" name="Rectangle 414"/>
            <p:cNvSpPr/>
            <p:nvPr/>
          </p:nvSpPr>
          <p:spPr>
            <a:xfrm>
              <a:off x="35197953" y="9270046"/>
              <a:ext cx="348172" cy="461665"/>
            </a:xfrm>
            <a:prstGeom prst="rect">
              <a:avLst/>
            </a:prstGeom>
          </p:spPr>
          <p:txBody>
            <a:bodyPr wrap="none">
              <a:spAutoFit/>
            </a:bodyPr>
            <a:lstStyle/>
            <a:p>
              <a:r>
                <a:rPr lang="en-US" sz="2400" b="1" dirty="0"/>
                <a:t>C</a:t>
              </a:r>
            </a:p>
          </p:txBody>
        </p:sp>
      </p:grpSp>
    </p:spTree>
    <p:extLst>
      <p:ext uri="{BB962C8B-B14F-4D97-AF65-F5344CB8AC3E}">
        <p14:creationId xmlns:p14="http://schemas.microsoft.com/office/powerpoint/2010/main" val="40075846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7.png"/></Relationships>
</file>

<file path=ppt/theme/theme1.xml><?xml version="1.0" encoding="utf-8"?>
<a:theme xmlns:a="http://schemas.openxmlformats.org/drawingml/2006/main" name="Vencore Labs Theme Slides">
  <a:themeElements>
    <a:clrScheme name="Vencore Palette">
      <a:dk1>
        <a:srgbClr val="000000"/>
      </a:dk1>
      <a:lt1>
        <a:srgbClr val="FFFFFF"/>
      </a:lt1>
      <a:dk2>
        <a:srgbClr val="0A5A6F"/>
      </a:dk2>
      <a:lt2>
        <a:srgbClr val="DDDDDD"/>
      </a:lt2>
      <a:accent1>
        <a:srgbClr val="002F5A"/>
      </a:accent1>
      <a:accent2>
        <a:srgbClr val="0A5A6F"/>
      </a:accent2>
      <a:accent3>
        <a:srgbClr val="007558"/>
      </a:accent3>
      <a:accent4>
        <a:srgbClr val="4F0053"/>
      </a:accent4>
      <a:accent5>
        <a:srgbClr val="FF8533"/>
      </a:accent5>
      <a:accent6>
        <a:srgbClr val="AA2121"/>
      </a:accent6>
      <a:hlink>
        <a:srgbClr val="0F3C69"/>
      </a:hlink>
      <a:folHlink>
        <a:srgbClr val="148C6E"/>
      </a:folHlink>
    </a:clrScheme>
    <a:fontScheme name="Vencore Fonts">
      <a:majorFont>
        <a:latin typeface="Calibri"/>
        <a:ea typeface=""/>
        <a:cs typeface=""/>
      </a:majorFont>
      <a:minorFont>
        <a:latin typeface="Calibri"/>
        <a:ea typeface=""/>
        <a:cs typeface=""/>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Pr>
      <a:bodyPr rot="0" spcFirstLastPara="1" vertOverflow="overflow" horzOverflow="overflow" vert="horz" wrap="square" lIns="71437" tIns="71437" rIns="71437" bIns="71437"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71437" tIns="71437" rIns="71437" bIns="71437"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18305152B574A41B9B6A7E1EEDD571B" ma:contentTypeVersion="0" ma:contentTypeDescription="Create a new document." ma:contentTypeScope="" ma:versionID="52de70f9052182e5cd6617a7e46393bd">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78136EA-896C-4102-A0AE-6BBDA0B38FC5}">
  <ds:schemaRefs>
    <ds:schemaRef ds:uri="http://schemas.microsoft.com/sharepoint/v3/contenttype/forms"/>
  </ds:schemaRefs>
</ds:datastoreItem>
</file>

<file path=customXml/itemProps2.xml><?xml version="1.0" encoding="utf-8"?>
<ds:datastoreItem xmlns:ds="http://schemas.openxmlformats.org/officeDocument/2006/customXml" ds:itemID="{F0BEA24F-CCA5-4A69-98AD-8DCFA78882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D4733970-14BF-4074-8DE9-682A8BE0CA25}">
  <ds:schemaRefs>
    <ds:schemaRef ds:uri="http://schemas.openxmlformats.org/package/2006/metadata/core-properties"/>
    <ds:schemaRef ds:uri="http://www.w3.org/XML/1998/namespace"/>
    <ds:schemaRef ds:uri="http://purl.org/dc/elements/1.1/"/>
    <ds:schemaRef ds:uri="http://purl.org/dc/terms/"/>
    <ds:schemaRef ds:uri="http://purl.org/dc/dcmitype/"/>
    <ds:schemaRef ds:uri="http://schemas.microsoft.com/office/2006/documentManagement/types"/>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11769</TotalTime>
  <Words>621</Words>
  <Application>Microsoft Office PowerPoint</Application>
  <PresentationFormat>Custom</PresentationFormat>
  <Paragraphs>152</Paragraphs>
  <Slides>1</Slides>
  <Notes>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12" baseType="lpstr">
      <vt:lpstr>Arial</vt:lpstr>
      <vt:lpstr>Avenir Roman</vt:lpstr>
      <vt:lpstr>Calibri</vt:lpstr>
      <vt:lpstr>Cambria Math</vt:lpstr>
      <vt:lpstr>Helvetica</vt:lpstr>
      <vt:lpstr>Helvetica Light</vt:lpstr>
      <vt:lpstr>HelveticaNeueLT Std Lt</vt:lpstr>
      <vt:lpstr>Times New Roman</vt:lpstr>
      <vt:lpstr>Wingdings</vt:lpstr>
      <vt:lpstr>Vencore Labs Theme Slides</vt:lpstr>
      <vt:lpstr>Equation</vt:lpstr>
      <vt:lpstr>Device-to-Device for Public Safety (DDPS)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Presenation Title</dc:title>
  <dc:creator>cvielguth@appcomsci.com</dc:creator>
  <cp:lastModifiedBy>Lau, Chi Leung</cp:lastModifiedBy>
  <cp:revision>606</cp:revision>
  <cp:lastPrinted>2016-10-10T18:47:36Z</cp:lastPrinted>
  <dcterms:modified xsi:type="dcterms:W3CDTF">2017-06-08T18:19:35Z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164f8555-383c-4f09-9e16-8cd3dc611e7f</vt:lpwstr>
  </property>
  <property fmtid="{D5CDD505-2E9C-101B-9397-08002B2CF9AE}" pid="3" name="ContentTypeId">
    <vt:lpwstr>0x010100418305152B574A41B9B6A7E1EEDD571B</vt:lpwstr>
  </property>
  <property fmtid="{D5CDD505-2E9C-101B-9397-08002B2CF9AE}" pid="4" name="_dlc_DocId">
    <vt:lpwstr>JZPE5ZVKSS4Q-15-1352</vt:lpwstr>
  </property>
  <property fmtid="{D5CDD505-2E9C-101B-9397-08002B2CF9AE}" pid="5" name="_dlc_DocIdUrl">
    <vt:lpwstr>https://expsites.thesiorg.com/teams/Corp-Comms/_layouts/DocIdRedir.aspx?ID=JZPE5ZVKSS4Q-15-1352JZPE5ZVKSS4Q-15-1352</vt:lpwstr>
  </property>
</Properties>
</file>