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7" r:id="rId2"/>
    <p:sldId id="258" r:id="rId3"/>
    <p:sldId id="259" r:id="rId4"/>
    <p:sldId id="264" r:id="rId5"/>
    <p:sldId id="260" r:id="rId6"/>
    <p:sldId id="262" r:id="rId7"/>
    <p:sldId id="263" r:id="rId8"/>
    <p:sldId id="280" r:id="rId9"/>
    <p:sldId id="281" r:id="rId10"/>
    <p:sldId id="283" r:id="rId11"/>
    <p:sldId id="266" r:id="rId12"/>
    <p:sldId id="267" r:id="rId13"/>
    <p:sldId id="270" r:id="rId14"/>
    <p:sldId id="282" r:id="rId15"/>
    <p:sldId id="271" r:id="rId16"/>
    <p:sldId id="272" r:id="rId17"/>
    <p:sldId id="273" r:id="rId18"/>
    <p:sldId id="274" r:id="rId19"/>
    <p:sldId id="275" r:id="rId20"/>
    <p:sldId id="276" r:id="rId21"/>
    <p:sldId id="277" r:id="rId22"/>
    <p:sldId id="278" r:id="rId23"/>
    <p:sldId id="279"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chiffer, Jeremy A. (Fed)" initials="SJA(" lastIdx="3" clrIdx="0">
    <p:extLst>
      <p:ext uri="{19B8F6BF-5375-455C-9EA6-DF929625EA0E}">
        <p15:presenceInfo xmlns:p15="http://schemas.microsoft.com/office/powerpoint/2012/main" userId="S-1-5-21-1908027396-2059629336-315576832-8710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27" autoAdjust="0"/>
    <p:restoredTop sz="94660"/>
  </p:normalViewPr>
  <p:slideViewPr>
    <p:cSldViewPr snapToGrid="0">
      <p:cViewPr varScale="1">
        <p:scale>
          <a:sx n="93" d="100"/>
          <a:sy n="93" d="100"/>
        </p:scale>
        <p:origin x="1360" y="2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9A85C9-529A-42DD-8752-3EBC0A6292A0}" type="datetimeFigureOut">
              <a:rPr lang="en-US" smtClean="0"/>
              <a:t>9/25/18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1E9DE1-E76E-4975-9074-4D62404FB69B}" type="slidenum">
              <a:rPr lang="en-US" smtClean="0"/>
              <a:t>‹#›</a:t>
            </a:fld>
            <a:endParaRPr lang="en-US"/>
          </a:p>
        </p:txBody>
      </p:sp>
    </p:spTree>
    <p:extLst>
      <p:ext uri="{BB962C8B-B14F-4D97-AF65-F5344CB8AC3E}">
        <p14:creationId xmlns:p14="http://schemas.microsoft.com/office/powerpoint/2010/main" val="41241205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4D2358F8-C5E8-43C4-900D-857CF888C124}"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a:t>
            </a:fld>
            <a:endParaRPr kumimoji="0" 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25201275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4D2358F8-C5E8-43C4-900D-857CF888C124}"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a:t>
            </a:fld>
            <a:endParaRPr kumimoji="0" lang="en-US" sz="1800" b="0" i="0" u="none" strike="noStrike" kern="0" cap="none" spc="0" normalizeH="0" baseline="0" noProof="0" dirty="0">
              <a:ln>
                <a:noFill/>
              </a:ln>
              <a:solidFill>
                <a:sysClr val="windowText" lastClr="000000"/>
              </a:solidFill>
              <a:effectLst/>
              <a:uLnTx/>
              <a:uFillTx/>
            </a:endParaRPr>
          </a:p>
        </p:txBody>
      </p:sp>
    </p:spTree>
    <p:extLst>
      <p:ext uri="{BB962C8B-B14F-4D97-AF65-F5344CB8AC3E}">
        <p14:creationId xmlns:p14="http://schemas.microsoft.com/office/powerpoint/2010/main" val="3684550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F537913-C215-49A6-A2FB-774E521953D1}" type="datetime1">
              <a:rPr lang="en-US" smtClean="0"/>
              <a:t>9/25/18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FC7384-D03F-4729-AC94-A5D78E2E795A}"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5836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2EABBD-96EF-4665-A4FD-5D5BC9734B37}" type="datetime1">
              <a:rPr lang="en-US" smtClean="0"/>
              <a:t>9/25/18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FC7384-D03F-4729-AC94-A5D78E2E795A}" type="slidenum">
              <a:rPr lang="en-US" smtClean="0"/>
              <a:t>‹#›</a:t>
            </a:fld>
            <a:endParaRPr lang="en-US" dirty="0"/>
          </a:p>
        </p:txBody>
      </p:sp>
    </p:spTree>
    <p:extLst>
      <p:ext uri="{BB962C8B-B14F-4D97-AF65-F5344CB8AC3E}">
        <p14:creationId xmlns:p14="http://schemas.microsoft.com/office/powerpoint/2010/main" val="9755681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A466C3-E80B-43ED-B337-AC44A292254D}" type="datetime1">
              <a:rPr lang="en-US" smtClean="0"/>
              <a:t>9/25/18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FC7384-D03F-4729-AC94-A5D78E2E795A}" type="slidenum">
              <a:rPr lang="en-US" smtClean="0"/>
              <a:t>‹#›</a:t>
            </a:fld>
            <a:endParaRPr lang="en-US" dirty="0"/>
          </a:p>
        </p:txBody>
      </p:sp>
    </p:spTree>
    <p:extLst>
      <p:ext uri="{BB962C8B-B14F-4D97-AF65-F5344CB8AC3E}">
        <p14:creationId xmlns:p14="http://schemas.microsoft.com/office/powerpoint/2010/main" val="1388892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CC7A0A6-9166-4B03-A9E1-4E8876B37D39}" type="datetime1">
              <a:rPr lang="en-US" smtClean="0"/>
              <a:t>9/25/18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FC7384-D03F-4729-AC94-A5D78E2E795A}" type="slidenum">
              <a:rPr lang="en-US" smtClean="0"/>
              <a:t>‹#›</a:t>
            </a:fld>
            <a:endParaRPr lang="en-US" dirty="0"/>
          </a:p>
        </p:txBody>
      </p:sp>
    </p:spTree>
    <p:extLst>
      <p:ext uri="{BB962C8B-B14F-4D97-AF65-F5344CB8AC3E}">
        <p14:creationId xmlns:p14="http://schemas.microsoft.com/office/powerpoint/2010/main" val="30105994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441DB02-2E8E-4913-9C24-10C899A72E35}" type="datetime1">
              <a:rPr lang="en-US" smtClean="0"/>
              <a:t>9/25/18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2FC7384-D03F-4729-AC94-A5D78E2E795A}"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6383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96D885F-B56B-4C70-B9E7-2B7BDE2F4BCE}" type="datetime1">
              <a:rPr lang="en-US" smtClean="0"/>
              <a:t>9/25/18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2FC7384-D03F-4729-AC94-A5D78E2E795A}" type="slidenum">
              <a:rPr lang="en-US" smtClean="0"/>
              <a:t>‹#›</a:t>
            </a:fld>
            <a:endParaRPr lang="en-US" dirty="0"/>
          </a:p>
        </p:txBody>
      </p:sp>
    </p:spTree>
    <p:extLst>
      <p:ext uri="{BB962C8B-B14F-4D97-AF65-F5344CB8AC3E}">
        <p14:creationId xmlns:p14="http://schemas.microsoft.com/office/powerpoint/2010/main" val="2879124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1C5EE11-8390-47B2-B05D-216D2EAF8F42}" type="datetime1">
              <a:rPr lang="en-US" smtClean="0"/>
              <a:t>9/25/18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2FC7384-D03F-4729-AC94-A5D78E2E795A}" type="slidenum">
              <a:rPr lang="en-US" smtClean="0"/>
              <a:t>‹#›</a:t>
            </a:fld>
            <a:endParaRPr lang="en-US" dirty="0"/>
          </a:p>
        </p:txBody>
      </p:sp>
    </p:spTree>
    <p:extLst>
      <p:ext uri="{BB962C8B-B14F-4D97-AF65-F5344CB8AC3E}">
        <p14:creationId xmlns:p14="http://schemas.microsoft.com/office/powerpoint/2010/main" val="4279372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9F10A1F-20AB-4AA2-8BC6-997BEC3A1156}" type="datetime1">
              <a:rPr lang="en-US" smtClean="0"/>
              <a:t>9/25/18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2FC7384-D03F-4729-AC94-A5D78E2E795A}" type="slidenum">
              <a:rPr lang="en-US" smtClean="0"/>
              <a:t>‹#›</a:t>
            </a:fld>
            <a:endParaRPr lang="en-US" dirty="0"/>
          </a:p>
        </p:txBody>
      </p:sp>
    </p:spTree>
    <p:extLst>
      <p:ext uri="{BB962C8B-B14F-4D97-AF65-F5344CB8AC3E}">
        <p14:creationId xmlns:p14="http://schemas.microsoft.com/office/powerpoint/2010/main" val="249580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C923882-11C9-48FB-82C8-EACE2C6497A3}" type="datetime1">
              <a:rPr lang="en-US" smtClean="0"/>
              <a:t>9/25/18</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F2FC7384-D03F-4729-AC94-A5D78E2E795A}" type="slidenum">
              <a:rPr lang="en-US" smtClean="0"/>
              <a:t>‹#›</a:t>
            </a:fld>
            <a:endParaRPr lang="en-US" dirty="0"/>
          </a:p>
        </p:txBody>
      </p:sp>
    </p:spTree>
    <p:extLst>
      <p:ext uri="{BB962C8B-B14F-4D97-AF65-F5344CB8AC3E}">
        <p14:creationId xmlns:p14="http://schemas.microsoft.com/office/powerpoint/2010/main" val="327909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6FD9469-D370-4347-B3F8-6B0ABCC4DF15}" type="datetime1">
              <a:rPr lang="en-US" smtClean="0"/>
              <a:t>9/25/18</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2FC7384-D03F-4729-AC94-A5D78E2E795A}" type="slidenum">
              <a:rPr lang="en-US" smtClean="0"/>
              <a:t>‹#›</a:t>
            </a:fld>
            <a:endParaRPr lang="en-US" dirty="0"/>
          </a:p>
        </p:txBody>
      </p:sp>
    </p:spTree>
    <p:extLst>
      <p:ext uri="{BB962C8B-B14F-4D97-AF65-F5344CB8AC3E}">
        <p14:creationId xmlns:p14="http://schemas.microsoft.com/office/powerpoint/2010/main" val="28663606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F1D1B71-7549-4B25-B4AF-78954EA75203}" type="datetime1">
              <a:rPr lang="en-US" smtClean="0"/>
              <a:t>9/25/18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2FC7384-D03F-4729-AC94-A5D78E2E795A}" type="slidenum">
              <a:rPr lang="en-US" smtClean="0"/>
              <a:t>‹#›</a:t>
            </a:fld>
            <a:endParaRPr lang="en-US" dirty="0"/>
          </a:p>
        </p:txBody>
      </p:sp>
    </p:spTree>
    <p:extLst>
      <p:ext uri="{BB962C8B-B14F-4D97-AF65-F5344CB8AC3E}">
        <p14:creationId xmlns:p14="http://schemas.microsoft.com/office/powerpoint/2010/main" val="1172306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7795A5D-E9B0-4321-8400-AF195C97FF29}" type="datetime1">
              <a:rPr lang="en-US" smtClean="0"/>
              <a:t>9/25/18</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F2FC7384-D03F-4729-AC94-A5D78E2E795A}" type="slidenum">
              <a:rPr lang="en-US" smtClean="0"/>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17602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iedison.gov/"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ecivis.com/omb-training-videos.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www.nist.gov/oaam/grants-management-division/financial-assistance-reference-guide" TargetMode="Externa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kfc.asap@fiscal.treasury.gov"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br>
              <a:rPr lang="en-US" sz="6000" dirty="0"/>
            </a:br>
            <a:br>
              <a:rPr lang="en-US" sz="6000" dirty="0"/>
            </a:br>
            <a:br>
              <a:rPr lang="en-US" sz="6000" dirty="0"/>
            </a:br>
            <a:br>
              <a:rPr lang="en-US" sz="6000" dirty="0"/>
            </a:br>
            <a:endParaRPr lang="en-US" sz="6000" dirty="0"/>
          </a:p>
        </p:txBody>
      </p:sp>
      <p:sp>
        <p:nvSpPr>
          <p:cNvPr id="3" name="TextBox 2"/>
          <p:cNvSpPr txBox="1"/>
          <p:nvPr/>
        </p:nvSpPr>
        <p:spPr>
          <a:xfrm>
            <a:off x="1097280" y="3774203"/>
            <a:ext cx="9855200" cy="584775"/>
          </a:xfrm>
          <a:prstGeom prst="rect">
            <a:avLst/>
          </a:prstGeom>
          <a:noFill/>
        </p:spPr>
        <p:txBody>
          <a:bodyPr wrap="square" rtlCol="0">
            <a:spAutoFit/>
          </a:bodyPr>
          <a:lstStyle/>
          <a:p>
            <a:r>
              <a:rPr lang="en-US" sz="3200" dirty="0"/>
              <a:t>Financial Assistance Basics</a:t>
            </a:r>
          </a:p>
        </p:txBody>
      </p:sp>
      <p:sp>
        <p:nvSpPr>
          <p:cNvPr id="5" name="TextBox 4"/>
          <p:cNvSpPr txBox="1"/>
          <p:nvPr/>
        </p:nvSpPr>
        <p:spPr>
          <a:xfrm>
            <a:off x="1097280" y="4358978"/>
            <a:ext cx="5926667" cy="1200329"/>
          </a:xfrm>
          <a:prstGeom prst="rect">
            <a:avLst/>
          </a:prstGeom>
          <a:noFill/>
        </p:spPr>
        <p:txBody>
          <a:bodyPr wrap="square" rtlCol="0">
            <a:spAutoFit/>
          </a:bodyPr>
          <a:lstStyle/>
          <a:p>
            <a:r>
              <a:rPr lang="en-US" dirty="0"/>
              <a:t>National Institute of Standards and Technology</a:t>
            </a:r>
          </a:p>
          <a:p>
            <a:r>
              <a:rPr lang="en-US" dirty="0"/>
              <a:t>Office of Acquisition and Agreements Management (OAAM)</a:t>
            </a:r>
          </a:p>
          <a:p>
            <a:r>
              <a:rPr lang="en-US" dirty="0"/>
              <a:t>Grant Management Division (GMD)</a:t>
            </a:r>
          </a:p>
          <a:p>
            <a:r>
              <a:rPr lang="en-US" dirty="0"/>
              <a:t>September 2018</a:t>
            </a: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3" y="6402033"/>
            <a:ext cx="1263946" cy="457200"/>
          </a:xfrm>
          <a:prstGeom prst="rect">
            <a:avLst/>
          </a:prstGeom>
        </p:spPr>
      </p:pic>
    </p:spTree>
    <p:extLst>
      <p:ext uri="{BB962C8B-B14F-4D97-AF65-F5344CB8AC3E}">
        <p14:creationId xmlns:p14="http://schemas.microsoft.com/office/powerpoint/2010/main" val="4174536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Special Award Conditions</a:t>
            </a:r>
          </a:p>
        </p:txBody>
      </p:sp>
      <p:sp>
        <p:nvSpPr>
          <p:cNvPr id="3" name="Content Placeholder 2"/>
          <p:cNvSpPr>
            <a:spLocks noGrp="1"/>
          </p:cNvSpPr>
          <p:nvPr>
            <p:ph idx="1"/>
          </p:nvPr>
        </p:nvSpPr>
        <p:spPr/>
        <p:txBody>
          <a:bodyPr>
            <a:normAutofit/>
          </a:bodyPr>
          <a:lstStyle/>
          <a:p>
            <a:pPr marL="0" indent="0">
              <a:buNone/>
            </a:pPr>
            <a:r>
              <a:rPr lang="en-US" dirty="0"/>
              <a:t>Some awards may have conditions specific to their entity that must be satisfied, such as:</a:t>
            </a:r>
          </a:p>
          <a:p>
            <a:pPr>
              <a:buFont typeface="Arial" panose="020B0604020202020204" pitchFamily="34" charset="0"/>
              <a:buChar char="•"/>
            </a:pPr>
            <a:r>
              <a:rPr lang="en-US" dirty="0"/>
              <a:t>Budget Revisions—NIST may require additional details to determine </a:t>
            </a:r>
            <a:r>
              <a:rPr lang="en-US" dirty="0" err="1"/>
              <a:t>allowability</a:t>
            </a:r>
            <a:r>
              <a:rPr lang="en-US" dirty="0"/>
              <a:t> of costs</a:t>
            </a:r>
          </a:p>
          <a:p>
            <a:pPr>
              <a:buFont typeface="Arial" panose="020B0604020202020204" pitchFamily="34" charset="0"/>
              <a:buChar char="•"/>
            </a:pPr>
            <a:r>
              <a:rPr lang="en-US" dirty="0"/>
              <a:t>Human Subjects Review—NIST may need documentation to conduct its review of potential research activities involving human subjects or data</a:t>
            </a:r>
          </a:p>
          <a:p>
            <a:pPr>
              <a:buFont typeface="Arial" panose="020B0604020202020204" pitchFamily="34" charset="0"/>
              <a:buChar char="•"/>
            </a:pPr>
            <a:r>
              <a:rPr lang="en-US" dirty="0"/>
              <a:t>Accounting System Certifications—For those entities new to federal awards, to ensure their financial systems are adequate to track costs</a:t>
            </a:r>
          </a:p>
        </p:txBody>
      </p:sp>
      <p:sp>
        <p:nvSpPr>
          <p:cNvPr id="4" name="Slide Number Placeholder 3"/>
          <p:cNvSpPr>
            <a:spLocks noGrp="1"/>
          </p:cNvSpPr>
          <p:nvPr>
            <p:ph type="sldNum" sz="quarter" idx="12"/>
          </p:nvPr>
        </p:nvSpPr>
        <p:spPr/>
        <p:txBody>
          <a:bodyPr/>
          <a:lstStyle/>
          <a:p>
            <a:fld id="{F2FC7384-D03F-4729-AC94-A5D78E2E795A}" type="slidenum">
              <a:rPr lang="en-US" smtClean="0"/>
              <a:t>10</a:t>
            </a:fld>
            <a:endParaRPr lang="en-US" dirty="0"/>
          </a:p>
        </p:txBody>
      </p:sp>
    </p:spTree>
    <p:extLst>
      <p:ext uri="{BB962C8B-B14F-4D97-AF65-F5344CB8AC3E}">
        <p14:creationId xmlns:p14="http://schemas.microsoft.com/office/powerpoint/2010/main" val="22282275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626" name="Rectangle 2"/>
          <p:cNvSpPr>
            <a:spLocks noGrp="1" noChangeArrowheads="1"/>
          </p:cNvSpPr>
          <p:nvPr>
            <p:ph type="title"/>
          </p:nvPr>
        </p:nvSpPr>
        <p:spPr/>
        <p:txBody>
          <a:bodyPr>
            <a:normAutofit/>
          </a:bodyPr>
          <a:lstStyle/>
          <a:p>
            <a:pPr eaLnBrk="1" hangingPunct="1">
              <a:defRPr/>
            </a:pPr>
            <a:r>
              <a:rPr lang="en-US" sz="4000" dirty="0">
                <a:solidFill>
                  <a:schemeClr val="tx1"/>
                </a:solidFill>
                <a:latin typeface="+mn-lt"/>
              </a:rPr>
              <a:t>Responsibilities of the Award Recipient</a:t>
            </a:r>
          </a:p>
        </p:txBody>
      </p:sp>
      <p:sp>
        <p:nvSpPr>
          <p:cNvPr id="4099" name="Content Placeholder 1"/>
          <p:cNvSpPr>
            <a:spLocks noGrp="1"/>
          </p:cNvSpPr>
          <p:nvPr>
            <p:ph idx="1"/>
          </p:nvPr>
        </p:nvSpPr>
        <p:spPr/>
        <p:txBody>
          <a:bodyPr>
            <a:normAutofit/>
          </a:bodyPr>
          <a:lstStyle/>
          <a:p>
            <a:r>
              <a:rPr lang="en-US" sz="1800" dirty="0"/>
              <a:t> </a:t>
            </a:r>
          </a:p>
          <a:p>
            <a:pPr marL="0" indent="0">
              <a:buNone/>
              <a:defRPr/>
            </a:pPr>
            <a:r>
              <a:rPr lang="en-US" sz="2400" dirty="0"/>
              <a:t>The organization named on the CD-450 is the official recipient of the grant.</a:t>
            </a:r>
          </a:p>
          <a:p>
            <a:pPr marL="0" indent="0">
              <a:buNone/>
              <a:defRPr/>
            </a:pPr>
            <a:r>
              <a:rPr lang="en-US" sz="2400" dirty="0"/>
              <a:t>The recipient must have the infrastructure in place to comply with all applicable award terms and conditions, policies, and Federal statutes and regulations. </a:t>
            </a:r>
          </a:p>
          <a:p>
            <a:pPr marL="0" indent="0">
              <a:buNone/>
              <a:defRPr/>
            </a:pPr>
            <a:r>
              <a:rPr lang="en-US" sz="2400" dirty="0"/>
              <a:t>Responsible and accountable for appropriate use of funds as well as technical performance.</a:t>
            </a:r>
          </a:p>
          <a:p>
            <a:pPr marL="0" indent="0">
              <a:buNone/>
              <a:defRPr/>
            </a:pPr>
            <a:r>
              <a:rPr lang="en-US" sz="2400" dirty="0"/>
              <a:t>Responsible for adequate monitoring of sub-recipient activities.</a:t>
            </a:r>
          </a:p>
          <a:p>
            <a:pPr marL="0" indent="0">
              <a:buNone/>
              <a:defRPr/>
            </a:pPr>
            <a:r>
              <a:rPr lang="en-US" sz="2400" dirty="0"/>
              <a:t>Authorized officials represent the organization and can legally bind the institution into an agreement. </a:t>
            </a:r>
          </a:p>
          <a:p>
            <a:pPr marL="457200" indent="-457200">
              <a:buFont typeface="Courier New" panose="02070309020205020404" pitchFamily="49" charset="0"/>
              <a:buChar char="o"/>
              <a:defRPr/>
            </a:pPr>
            <a:endParaRPr lang="en-US" sz="1800" dirty="0"/>
          </a:p>
          <a:p>
            <a:endParaRPr lang="en-US" altLang="en-US" dirty="0">
              <a:latin typeface="+mj-lt"/>
            </a:endParaRPr>
          </a:p>
        </p:txBody>
      </p:sp>
      <p:sp>
        <p:nvSpPr>
          <p:cNvPr id="2" name="Slide Number Placeholder 1"/>
          <p:cNvSpPr>
            <a:spLocks noGrp="1"/>
          </p:cNvSpPr>
          <p:nvPr>
            <p:ph type="sldNum" sz="quarter" idx="12"/>
          </p:nvPr>
        </p:nvSpPr>
        <p:spPr/>
        <p:txBody>
          <a:bodyPr/>
          <a:lstStyle/>
          <a:p>
            <a:pPr>
              <a:defRPr/>
            </a:pPr>
            <a:fld id="{2EB2F220-951C-44BA-B8B9-A8E3FCA2FCCC}" type="slidenum">
              <a:rPr lang="en-US" altLang="en-US" smtClean="0"/>
              <a:pPr>
                <a:defRPr/>
              </a:pPr>
              <a:t>11</a:t>
            </a:fld>
            <a:endParaRPr lang="en-US" altLang="en-US"/>
          </a:p>
        </p:txBody>
      </p:sp>
      <p:sp>
        <p:nvSpPr>
          <p:cNvPr id="4100" name="Slide Number Placeholder 3"/>
          <p:cNvSpPr txBox="1">
            <a:spLocks/>
          </p:cNvSpPr>
          <p:nvPr/>
        </p:nvSpPr>
        <p:spPr bwMode="auto">
          <a:xfrm>
            <a:off x="8077200" y="6356351"/>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2400" dirty="0">
              <a:latin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0" y="6337547"/>
            <a:ext cx="1524000" cy="609600"/>
          </a:xfrm>
          <a:prstGeom prst="rect">
            <a:avLst/>
          </a:prstGeom>
        </p:spPr>
      </p:pic>
    </p:spTree>
    <p:extLst>
      <p:ext uri="{BB962C8B-B14F-4D97-AF65-F5344CB8AC3E}">
        <p14:creationId xmlns:p14="http://schemas.microsoft.com/office/powerpoint/2010/main" val="29520819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626" name="Rectangle 2"/>
          <p:cNvSpPr>
            <a:spLocks noGrp="1" noChangeArrowheads="1"/>
          </p:cNvSpPr>
          <p:nvPr>
            <p:ph type="title"/>
          </p:nvPr>
        </p:nvSpPr>
        <p:spPr/>
        <p:txBody>
          <a:bodyPr>
            <a:normAutofit/>
          </a:bodyPr>
          <a:lstStyle/>
          <a:p>
            <a:pPr>
              <a:defRPr/>
            </a:pPr>
            <a:r>
              <a:rPr lang="en-US" sz="4000" dirty="0">
                <a:solidFill>
                  <a:schemeClr val="tx1"/>
                </a:solidFill>
                <a:latin typeface="+mn-lt"/>
              </a:rPr>
              <a:t>Financial Management Standards         </a:t>
            </a:r>
            <a:r>
              <a:rPr lang="en-US" sz="1600" dirty="0"/>
              <a:t>2 CFR § 200.302</a:t>
            </a:r>
            <a:endParaRPr lang="en-US" sz="4000" dirty="0">
              <a:solidFill>
                <a:srgbClr val="191966"/>
              </a:solidFill>
              <a:effectLst>
                <a:outerShdw blurRad="38100" dist="38100" dir="2700000" algn="tl">
                  <a:srgbClr val="DDDDDD"/>
                </a:outerShdw>
              </a:effectLst>
            </a:endParaRPr>
          </a:p>
        </p:txBody>
      </p:sp>
      <p:sp>
        <p:nvSpPr>
          <p:cNvPr id="4099" name="Content Placeholder 1"/>
          <p:cNvSpPr>
            <a:spLocks noGrp="1"/>
          </p:cNvSpPr>
          <p:nvPr>
            <p:ph idx="1"/>
          </p:nvPr>
        </p:nvSpPr>
        <p:spPr/>
        <p:txBody>
          <a:bodyPr>
            <a:normAutofit/>
          </a:bodyPr>
          <a:lstStyle/>
          <a:p>
            <a:r>
              <a:rPr lang="en-US" sz="1800" dirty="0"/>
              <a:t> </a:t>
            </a:r>
          </a:p>
          <a:p>
            <a:pPr marL="0" indent="0">
              <a:lnSpc>
                <a:spcPct val="100000"/>
              </a:lnSpc>
              <a:spcBef>
                <a:spcPts val="0"/>
              </a:spcBef>
              <a:spcAft>
                <a:spcPts val="0"/>
              </a:spcAft>
              <a:buNone/>
              <a:defRPr/>
            </a:pPr>
            <a:r>
              <a:rPr lang="en-US" dirty="0">
                <a:solidFill>
                  <a:schemeClr val="tx1"/>
                </a:solidFill>
              </a:rPr>
              <a:t>The recipient must maintain an adequate financial management system </a:t>
            </a:r>
          </a:p>
          <a:p>
            <a:pPr marL="0" indent="0">
              <a:lnSpc>
                <a:spcPct val="100000"/>
              </a:lnSpc>
              <a:spcBef>
                <a:spcPts val="0"/>
              </a:spcBef>
              <a:spcAft>
                <a:spcPts val="0"/>
              </a:spcAft>
              <a:buNone/>
              <a:defRPr/>
            </a:pPr>
            <a:endParaRPr lang="en-US" dirty="0">
              <a:solidFill>
                <a:schemeClr val="tx1"/>
              </a:solidFill>
            </a:endParaRPr>
          </a:p>
          <a:p>
            <a:pPr marL="0" indent="0">
              <a:lnSpc>
                <a:spcPct val="100000"/>
              </a:lnSpc>
              <a:spcBef>
                <a:spcPts val="0"/>
              </a:spcBef>
              <a:spcAft>
                <a:spcPts val="0"/>
              </a:spcAft>
              <a:buNone/>
              <a:defRPr/>
            </a:pPr>
            <a:r>
              <a:rPr lang="en-US" dirty="0">
                <a:solidFill>
                  <a:schemeClr val="tx1"/>
                </a:solidFill>
              </a:rPr>
              <a:t>Source documentation</a:t>
            </a:r>
          </a:p>
          <a:p>
            <a:pPr marL="0" indent="0">
              <a:lnSpc>
                <a:spcPct val="100000"/>
              </a:lnSpc>
              <a:spcBef>
                <a:spcPts val="0"/>
              </a:spcBef>
              <a:spcAft>
                <a:spcPts val="0"/>
              </a:spcAft>
              <a:buNone/>
              <a:defRPr/>
            </a:pPr>
            <a:endParaRPr lang="en-US" dirty="0">
              <a:solidFill>
                <a:schemeClr val="tx1"/>
              </a:solidFill>
            </a:endParaRPr>
          </a:p>
          <a:p>
            <a:pPr marL="0" indent="0">
              <a:lnSpc>
                <a:spcPct val="100000"/>
              </a:lnSpc>
              <a:spcBef>
                <a:spcPts val="0"/>
              </a:spcBef>
              <a:spcAft>
                <a:spcPts val="0"/>
              </a:spcAft>
              <a:buNone/>
              <a:defRPr/>
            </a:pPr>
            <a:r>
              <a:rPr lang="en-US" dirty="0">
                <a:solidFill>
                  <a:schemeClr val="tx1"/>
                </a:solidFill>
              </a:rPr>
              <a:t>Internal controls</a:t>
            </a:r>
          </a:p>
          <a:p>
            <a:pPr marL="0" indent="0">
              <a:lnSpc>
                <a:spcPct val="100000"/>
              </a:lnSpc>
              <a:spcBef>
                <a:spcPts val="0"/>
              </a:spcBef>
              <a:spcAft>
                <a:spcPts val="0"/>
              </a:spcAft>
              <a:buNone/>
              <a:defRPr/>
            </a:pPr>
            <a:endParaRPr lang="en-US" dirty="0">
              <a:solidFill>
                <a:schemeClr val="tx1"/>
              </a:solidFill>
            </a:endParaRPr>
          </a:p>
          <a:p>
            <a:pPr marL="0" indent="0">
              <a:lnSpc>
                <a:spcPct val="100000"/>
              </a:lnSpc>
              <a:spcBef>
                <a:spcPts val="0"/>
              </a:spcBef>
              <a:spcAft>
                <a:spcPts val="0"/>
              </a:spcAft>
              <a:buNone/>
              <a:defRPr/>
            </a:pPr>
            <a:r>
              <a:rPr lang="en-US" dirty="0">
                <a:solidFill>
                  <a:schemeClr val="tx1"/>
                </a:solidFill>
              </a:rPr>
              <a:t>Comparison of actual expenditures vs. approved budget</a:t>
            </a:r>
          </a:p>
          <a:p>
            <a:pPr marL="0" indent="0">
              <a:lnSpc>
                <a:spcPct val="100000"/>
              </a:lnSpc>
              <a:spcBef>
                <a:spcPts val="0"/>
              </a:spcBef>
              <a:spcAft>
                <a:spcPts val="0"/>
              </a:spcAft>
              <a:buNone/>
              <a:defRPr/>
            </a:pPr>
            <a:endParaRPr lang="en-US" dirty="0">
              <a:solidFill>
                <a:schemeClr val="tx1"/>
              </a:solidFill>
            </a:endParaRPr>
          </a:p>
          <a:p>
            <a:pPr marL="0" indent="0">
              <a:lnSpc>
                <a:spcPct val="100000"/>
              </a:lnSpc>
              <a:spcBef>
                <a:spcPts val="0"/>
              </a:spcBef>
              <a:spcAft>
                <a:spcPts val="0"/>
              </a:spcAft>
              <a:buNone/>
              <a:defRPr/>
            </a:pPr>
            <a:r>
              <a:rPr lang="en-US" dirty="0">
                <a:solidFill>
                  <a:schemeClr val="tx1"/>
                </a:solidFill>
              </a:rPr>
              <a:t>Maintain and follow written procedures for minimizing time between drawdown and expenditure </a:t>
            </a:r>
          </a:p>
          <a:p>
            <a:pPr marL="0" indent="0">
              <a:lnSpc>
                <a:spcPct val="100000"/>
              </a:lnSpc>
              <a:spcBef>
                <a:spcPts val="0"/>
              </a:spcBef>
              <a:spcAft>
                <a:spcPts val="0"/>
              </a:spcAft>
              <a:buNone/>
              <a:defRPr/>
            </a:pPr>
            <a:endParaRPr lang="en-US" dirty="0">
              <a:solidFill>
                <a:schemeClr val="tx1"/>
              </a:solidFill>
            </a:endParaRPr>
          </a:p>
          <a:p>
            <a:pPr marL="0" indent="0">
              <a:lnSpc>
                <a:spcPct val="100000"/>
              </a:lnSpc>
              <a:spcBef>
                <a:spcPts val="0"/>
              </a:spcBef>
              <a:spcAft>
                <a:spcPts val="0"/>
              </a:spcAft>
              <a:buNone/>
              <a:defRPr/>
            </a:pPr>
            <a:r>
              <a:rPr lang="en-US" dirty="0">
                <a:solidFill>
                  <a:schemeClr val="tx1"/>
                </a:solidFill>
              </a:rPr>
              <a:t>Maintain and follow written procedures for determining allow ability of costs </a:t>
            </a:r>
          </a:p>
          <a:p>
            <a:pPr marL="457200" indent="-457200">
              <a:buFont typeface="Courier New" panose="02070309020205020404" pitchFamily="49" charset="0"/>
              <a:buChar char="o"/>
              <a:defRPr/>
            </a:pPr>
            <a:endParaRPr lang="en-US" sz="1800" dirty="0"/>
          </a:p>
          <a:p>
            <a:endParaRPr lang="en-US" altLang="en-US" dirty="0">
              <a:latin typeface="+mj-lt"/>
            </a:endParaRPr>
          </a:p>
        </p:txBody>
      </p:sp>
      <p:sp>
        <p:nvSpPr>
          <p:cNvPr id="2" name="Slide Number Placeholder 1"/>
          <p:cNvSpPr>
            <a:spLocks noGrp="1"/>
          </p:cNvSpPr>
          <p:nvPr>
            <p:ph type="sldNum" sz="quarter" idx="12"/>
          </p:nvPr>
        </p:nvSpPr>
        <p:spPr/>
        <p:txBody>
          <a:bodyPr/>
          <a:lstStyle/>
          <a:p>
            <a:pPr>
              <a:defRPr/>
            </a:pPr>
            <a:fld id="{2EB2F220-951C-44BA-B8B9-A8E3FCA2FCCC}" type="slidenum">
              <a:rPr lang="en-US" altLang="en-US" smtClean="0"/>
              <a:pPr>
                <a:defRPr/>
              </a:pPr>
              <a:t>12</a:t>
            </a:fld>
            <a:endParaRPr lang="en-US" altLang="en-US"/>
          </a:p>
        </p:txBody>
      </p:sp>
      <p:sp>
        <p:nvSpPr>
          <p:cNvPr id="4100" name="Slide Number Placeholder 3"/>
          <p:cNvSpPr txBox="1">
            <a:spLocks/>
          </p:cNvSpPr>
          <p:nvPr/>
        </p:nvSpPr>
        <p:spPr bwMode="auto">
          <a:xfrm>
            <a:off x="8077200" y="6356351"/>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2400" dirty="0">
              <a:latin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0" y="6337547"/>
            <a:ext cx="1524000" cy="609600"/>
          </a:xfrm>
          <a:prstGeom prst="rect">
            <a:avLst/>
          </a:prstGeom>
        </p:spPr>
      </p:pic>
      <p:sp>
        <p:nvSpPr>
          <p:cNvPr id="4" name="TextBox 3"/>
          <p:cNvSpPr txBox="1"/>
          <p:nvPr/>
        </p:nvSpPr>
        <p:spPr>
          <a:xfrm>
            <a:off x="8686799" y="721697"/>
            <a:ext cx="2231571" cy="1015663"/>
          </a:xfrm>
          <a:prstGeom prst="rect">
            <a:avLst/>
          </a:prstGeom>
          <a:noFill/>
        </p:spPr>
        <p:txBody>
          <a:bodyPr wrap="square" rtlCol="0">
            <a:spAutoFit/>
          </a:bodyPr>
          <a:lstStyle/>
          <a:p>
            <a:r>
              <a:rPr lang="en-US" sz="1400" dirty="0"/>
              <a:t>Subpart D - </a:t>
            </a:r>
          </a:p>
          <a:p>
            <a:r>
              <a:rPr lang="en-US" sz="1400" dirty="0"/>
              <a:t>Post Federal Award Requirements</a:t>
            </a:r>
          </a:p>
          <a:p>
            <a:endParaRPr lang="en-US" dirty="0"/>
          </a:p>
        </p:txBody>
      </p:sp>
    </p:spTree>
    <p:extLst>
      <p:ext uri="{BB962C8B-B14F-4D97-AF65-F5344CB8AC3E}">
        <p14:creationId xmlns:p14="http://schemas.microsoft.com/office/powerpoint/2010/main" val="16391869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626" name="Rectangle 2"/>
          <p:cNvSpPr>
            <a:spLocks noGrp="1" noChangeArrowheads="1"/>
          </p:cNvSpPr>
          <p:nvPr>
            <p:ph type="title"/>
          </p:nvPr>
        </p:nvSpPr>
        <p:spPr/>
        <p:txBody>
          <a:bodyPr/>
          <a:lstStyle/>
          <a:p>
            <a:pPr eaLnBrk="1" hangingPunct="1">
              <a:defRPr/>
            </a:pPr>
            <a:r>
              <a:rPr lang="en-US" dirty="0">
                <a:solidFill>
                  <a:schemeClr val="tx1"/>
                </a:solidFill>
                <a:latin typeface="+mn-lt"/>
              </a:rPr>
              <a:t>Basic Reporting Requirements</a:t>
            </a:r>
          </a:p>
        </p:txBody>
      </p:sp>
      <p:sp>
        <p:nvSpPr>
          <p:cNvPr id="4099" name="Content Placeholder 1"/>
          <p:cNvSpPr>
            <a:spLocks noGrp="1"/>
          </p:cNvSpPr>
          <p:nvPr>
            <p:ph idx="1"/>
          </p:nvPr>
        </p:nvSpPr>
        <p:spPr>
          <a:xfrm>
            <a:off x="1097280" y="1845733"/>
            <a:ext cx="10058400" cy="4388379"/>
          </a:xfrm>
        </p:spPr>
        <p:txBody>
          <a:bodyPr>
            <a:normAutofit/>
          </a:bodyPr>
          <a:lstStyle/>
          <a:p>
            <a:pPr marL="0" indent="0">
              <a:buNone/>
            </a:pPr>
            <a:r>
              <a:rPr lang="en-US" dirty="0"/>
              <a:t>See Special Award Condition # 8</a:t>
            </a:r>
          </a:p>
          <a:p>
            <a:pPr marL="0" indent="0">
              <a:buNone/>
            </a:pPr>
            <a:r>
              <a:rPr lang="en-US" dirty="0"/>
              <a:t>Two main types of reports: Financial Status Reports and Technical Progress Reports</a:t>
            </a:r>
          </a:p>
          <a:p>
            <a:pPr marL="0" indent="0">
              <a:buNone/>
            </a:pPr>
            <a:r>
              <a:rPr lang="en-US" dirty="0"/>
              <a:t>Reporting Periods for PSIAP are:</a:t>
            </a:r>
          </a:p>
          <a:p>
            <a:pPr lvl="1">
              <a:buFont typeface="Arial" panose="020B0604020202020204" pitchFamily="34" charset="0"/>
              <a:buChar char="•"/>
            </a:pPr>
            <a:r>
              <a:rPr lang="en-US" dirty="0"/>
              <a:t>March 31</a:t>
            </a:r>
            <a:r>
              <a:rPr lang="en-US" baseline="30000" dirty="0"/>
              <a:t>st</a:t>
            </a:r>
            <a:endParaRPr lang="en-US" dirty="0"/>
          </a:p>
          <a:p>
            <a:pPr lvl="1">
              <a:buFont typeface="Arial" panose="020B0604020202020204" pitchFamily="34" charset="0"/>
              <a:buChar char="•"/>
            </a:pPr>
            <a:r>
              <a:rPr lang="en-US" dirty="0"/>
              <a:t>June 30</a:t>
            </a:r>
            <a:r>
              <a:rPr lang="en-US" baseline="30000" dirty="0"/>
              <a:t>th</a:t>
            </a:r>
            <a:endParaRPr lang="en-US" dirty="0"/>
          </a:p>
          <a:p>
            <a:pPr lvl="1">
              <a:buFont typeface="Arial" panose="020B0604020202020204" pitchFamily="34" charset="0"/>
              <a:buChar char="•"/>
            </a:pPr>
            <a:r>
              <a:rPr lang="en-US" dirty="0"/>
              <a:t>September 30</a:t>
            </a:r>
            <a:r>
              <a:rPr lang="en-US" baseline="30000" dirty="0"/>
              <a:t>th</a:t>
            </a:r>
            <a:endParaRPr lang="en-US" dirty="0"/>
          </a:p>
          <a:p>
            <a:pPr lvl="1">
              <a:buFont typeface="Arial" panose="020B0604020202020204" pitchFamily="34" charset="0"/>
              <a:buChar char="•"/>
            </a:pPr>
            <a:r>
              <a:rPr lang="en-US" dirty="0"/>
              <a:t>December 31</a:t>
            </a:r>
            <a:r>
              <a:rPr lang="en-US" baseline="30000" dirty="0"/>
              <a:t>st</a:t>
            </a:r>
            <a:endParaRPr lang="en-US" dirty="0"/>
          </a:p>
          <a:p>
            <a:pPr marL="0" indent="0">
              <a:buNone/>
            </a:pPr>
            <a:r>
              <a:rPr lang="en-US" dirty="0"/>
              <a:t>Reports are due no later than 30 days following the end of the reporting period.</a:t>
            </a:r>
          </a:p>
          <a:p>
            <a:pPr marL="0" indent="0">
              <a:buNone/>
            </a:pPr>
            <a:endParaRPr lang="en-US" altLang="en-US" dirty="0">
              <a:latin typeface="+mj-lt"/>
            </a:endParaRPr>
          </a:p>
        </p:txBody>
      </p:sp>
      <p:sp>
        <p:nvSpPr>
          <p:cNvPr id="2" name="Slide Number Placeholder 1"/>
          <p:cNvSpPr>
            <a:spLocks noGrp="1"/>
          </p:cNvSpPr>
          <p:nvPr>
            <p:ph type="sldNum" sz="quarter" idx="12"/>
          </p:nvPr>
        </p:nvSpPr>
        <p:spPr/>
        <p:txBody>
          <a:bodyPr/>
          <a:lstStyle/>
          <a:p>
            <a:pPr>
              <a:defRPr/>
            </a:pPr>
            <a:fld id="{2EB2F220-951C-44BA-B8B9-A8E3FCA2FCCC}" type="slidenum">
              <a:rPr lang="en-US" altLang="en-US" smtClean="0"/>
              <a:pPr>
                <a:defRPr/>
              </a:pPr>
              <a:t>13</a:t>
            </a:fld>
            <a:endParaRPr lang="en-US" altLang="en-US"/>
          </a:p>
        </p:txBody>
      </p:sp>
      <p:sp>
        <p:nvSpPr>
          <p:cNvPr id="4100" name="Slide Number Placeholder 3"/>
          <p:cNvSpPr txBox="1">
            <a:spLocks/>
          </p:cNvSpPr>
          <p:nvPr/>
        </p:nvSpPr>
        <p:spPr bwMode="auto">
          <a:xfrm>
            <a:off x="8077200" y="6356351"/>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2400" dirty="0">
              <a:latin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0" y="6337547"/>
            <a:ext cx="1524000" cy="609600"/>
          </a:xfrm>
          <a:prstGeom prst="rect">
            <a:avLst/>
          </a:prstGeom>
        </p:spPr>
      </p:pic>
    </p:spTree>
    <p:extLst>
      <p:ext uri="{BB962C8B-B14F-4D97-AF65-F5344CB8AC3E}">
        <p14:creationId xmlns:p14="http://schemas.microsoft.com/office/powerpoint/2010/main" val="39577149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Basic Reporting Requirements, Cont.</a:t>
            </a:r>
          </a:p>
        </p:txBody>
      </p:sp>
      <p:sp>
        <p:nvSpPr>
          <p:cNvPr id="3" name="Content Placeholder 2"/>
          <p:cNvSpPr>
            <a:spLocks noGrp="1"/>
          </p:cNvSpPr>
          <p:nvPr>
            <p:ph idx="1"/>
          </p:nvPr>
        </p:nvSpPr>
        <p:spPr/>
        <p:txBody>
          <a:bodyPr>
            <a:normAutofit/>
          </a:bodyPr>
          <a:lstStyle/>
          <a:p>
            <a:r>
              <a:rPr lang="en-US" dirty="0"/>
              <a:t>Financial Status Reports:</a:t>
            </a:r>
          </a:p>
          <a:p>
            <a:pPr lvl="1">
              <a:buSzPct val="100000"/>
              <a:buFont typeface="Arial" panose="020B0604020202020204" pitchFamily="34" charset="0"/>
              <a:buChar char="•"/>
            </a:pPr>
            <a:r>
              <a:rPr lang="en-US" sz="2000" dirty="0"/>
              <a:t>Submitted on form SF-425</a:t>
            </a:r>
          </a:p>
          <a:p>
            <a:pPr lvl="1">
              <a:buFont typeface="Arial" panose="020B0604020202020204" pitchFamily="34" charset="0"/>
              <a:buChar char="•"/>
            </a:pPr>
            <a:r>
              <a:rPr lang="en-US" sz="2000" dirty="0"/>
              <a:t>Documents all costs incurred to date, any outstanding obligations, and draw-downs</a:t>
            </a:r>
          </a:p>
          <a:p>
            <a:pPr lvl="1">
              <a:buFont typeface="Arial" panose="020B0604020202020204" pitchFamily="34" charset="0"/>
              <a:buChar char="•"/>
            </a:pPr>
            <a:r>
              <a:rPr lang="en-US" sz="2000" dirty="0"/>
              <a:t>Send to the Grant Specialist with cc to the Grant Officer and FPO</a:t>
            </a:r>
          </a:p>
          <a:p>
            <a:pPr marL="201168" lvl="1" indent="0">
              <a:buNone/>
            </a:pPr>
            <a:endParaRPr lang="en-US" sz="2000" dirty="0"/>
          </a:p>
          <a:p>
            <a:pPr marL="201168" lvl="1" indent="0">
              <a:buNone/>
            </a:pPr>
            <a:r>
              <a:rPr lang="en-US" sz="2000" dirty="0"/>
              <a:t>Technical Progress Reports:</a:t>
            </a:r>
          </a:p>
          <a:p>
            <a:pPr lvl="1">
              <a:buFont typeface="Arial" panose="020B0604020202020204" pitchFamily="34" charset="0"/>
              <a:buChar char="•"/>
            </a:pPr>
            <a:r>
              <a:rPr lang="en-US" sz="2000" dirty="0"/>
              <a:t>Submitted using the OMB approved Research Performance Progress Report (RPPR) format</a:t>
            </a:r>
          </a:p>
          <a:p>
            <a:pPr lvl="1">
              <a:buFont typeface="Arial" panose="020B0604020202020204" pitchFamily="34" charset="0"/>
              <a:buChar char="•"/>
            </a:pPr>
            <a:r>
              <a:rPr lang="en-US" sz="2000" dirty="0"/>
              <a:t>Documents all progress, any delays and suggested corrections</a:t>
            </a:r>
          </a:p>
          <a:p>
            <a:pPr lvl="1">
              <a:buFont typeface="Arial" panose="020B0604020202020204" pitchFamily="34" charset="0"/>
              <a:buChar char="•"/>
            </a:pPr>
            <a:r>
              <a:rPr lang="en-US" sz="2000" dirty="0"/>
              <a:t>Send to the FPO with a cc to the Grant Specialist and the Grant Officer</a:t>
            </a:r>
          </a:p>
        </p:txBody>
      </p:sp>
      <p:sp>
        <p:nvSpPr>
          <p:cNvPr id="4" name="Slide Number Placeholder 3"/>
          <p:cNvSpPr>
            <a:spLocks noGrp="1"/>
          </p:cNvSpPr>
          <p:nvPr>
            <p:ph type="sldNum" sz="quarter" idx="12"/>
          </p:nvPr>
        </p:nvSpPr>
        <p:spPr/>
        <p:txBody>
          <a:bodyPr/>
          <a:lstStyle/>
          <a:p>
            <a:fld id="{F2FC7384-D03F-4729-AC94-A5D78E2E795A}" type="slidenum">
              <a:rPr lang="en-US" smtClean="0"/>
              <a:t>14</a:t>
            </a:fld>
            <a:endParaRPr lang="en-US" dirty="0"/>
          </a:p>
        </p:txBody>
      </p:sp>
    </p:spTree>
    <p:extLst>
      <p:ext uri="{BB962C8B-B14F-4D97-AF65-F5344CB8AC3E}">
        <p14:creationId xmlns:p14="http://schemas.microsoft.com/office/powerpoint/2010/main" val="18371982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626" name="Rectangle 2"/>
          <p:cNvSpPr>
            <a:spLocks noGrp="1" noChangeArrowheads="1"/>
          </p:cNvSpPr>
          <p:nvPr>
            <p:ph type="title"/>
          </p:nvPr>
        </p:nvSpPr>
        <p:spPr/>
        <p:txBody>
          <a:bodyPr/>
          <a:lstStyle/>
          <a:p>
            <a:pPr eaLnBrk="1" hangingPunct="1">
              <a:defRPr/>
            </a:pPr>
            <a:r>
              <a:rPr lang="en-US" dirty="0">
                <a:solidFill>
                  <a:schemeClr val="tx1"/>
                </a:solidFill>
                <a:latin typeface="+mn-lt"/>
              </a:rPr>
              <a:t>Other Reporting Requirements</a:t>
            </a:r>
          </a:p>
        </p:txBody>
      </p:sp>
      <p:sp>
        <p:nvSpPr>
          <p:cNvPr id="4099" name="Content Placeholder 1"/>
          <p:cNvSpPr>
            <a:spLocks noGrp="1"/>
          </p:cNvSpPr>
          <p:nvPr>
            <p:ph idx="1"/>
          </p:nvPr>
        </p:nvSpPr>
        <p:spPr>
          <a:xfrm>
            <a:off x="360727" y="1737360"/>
            <a:ext cx="11325137" cy="3899083"/>
          </a:xfrm>
        </p:spPr>
        <p:txBody>
          <a:bodyPr>
            <a:normAutofit fontScale="25000" lnSpcReduction="20000"/>
          </a:bodyPr>
          <a:lstStyle/>
          <a:p>
            <a:pPr marL="0" indent="0">
              <a:lnSpc>
                <a:spcPct val="120000"/>
              </a:lnSpc>
              <a:spcBef>
                <a:spcPts val="0"/>
              </a:spcBef>
              <a:spcAft>
                <a:spcPts val="0"/>
              </a:spcAft>
              <a:buNone/>
              <a:defRPr/>
            </a:pPr>
            <a:r>
              <a:rPr lang="en-US" dirty="0"/>
              <a:t> </a:t>
            </a:r>
            <a:endParaRPr lang="en-US" sz="2600" dirty="0">
              <a:latin typeface="+mj-lt"/>
            </a:endParaRPr>
          </a:p>
          <a:p>
            <a:pPr marL="0" indent="0">
              <a:lnSpc>
                <a:spcPct val="120000"/>
              </a:lnSpc>
              <a:spcBef>
                <a:spcPts val="0"/>
              </a:spcBef>
              <a:spcAft>
                <a:spcPts val="0"/>
              </a:spcAft>
              <a:buNone/>
              <a:defRPr/>
            </a:pPr>
            <a:r>
              <a:rPr lang="en-US" sz="8000" dirty="0"/>
              <a:t>Intellectual Property Reporting: recipients must report to </a:t>
            </a:r>
            <a:r>
              <a:rPr lang="en-US" sz="8000" dirty="0">
                <a:hlinkClick r:id="rId2"/>
              </a:rPr>
              <a:t>www.iEdison.gov</a:t>
            </a:r>
            <a:r>
              <a:rPr lang="en-US" sz="8000" dirty="0"/>
              <a:t> for patents or copyrights they plan to file as a result of the federal award</a:t>
            </a:r>
          </a:p>
          <a:p>
            <a:pPr marL="0" indent="0">
              <a:lnSpc>
                <a:spcPct val="120000"/>
              </a:lnSpc>
              <a:spcBef>
                <a:spcPts val="0"/>
              </a:spcBef>
              <a:spcAft>
                <a:spcPts val="0"/>
              </a:spcAft>
              <a:buNone/>
              <a:defRPr/>
            </a:pPr>
            <a:endParaRPr lang="en-US" sz="8000" dirty="0"/>
          </a:p>
          <a:p>
            <a:pPr marL="0" indent="0">
              <a:lnSpc>
                <a:spcPct val="120000"/>
              </a:lnSpc>
              <a:spcBef>
                <a:spcPts val="0"/>
              </a:spcBef>
              <a:spcAft>
                <a:spcPts val="0"/>
              </a:spcAft>
              <a:buNone/>
              <a:defRPr/>
            </a:pPr>
            <a:r>
              <a:rPr lang="en-US" sz="8000" dirty="0"/>
              <a:t>Audits as required by 2 CFR 200 Subpart F </a:t>
            </a:r>
          </a:p>
          <a:p>
            <a:pPr>
              <a:lnSpc>
                <a:spcPct val="120000"/>
              </a:lnSpc>
              <a:spcBef>
                <a:spcPts val="0"/>
              </a:spcBef>
              <a:spcAft>
                <a:spcPts val="0"/>
              </a:spcAft>
              <a:buFont typeface="Courier New" panose="02070309020205020404" pitchFamily="49" charset="0"/>
              <a:buChar char="o"/>
              <a:defRPr/>
            </a:pPr>
            <a:endParaRPr lang="en-US" sz="8000" dirty="0"/>
          </a:p>
          <a:p>
            <a:pPr marL="0" indent="0">
              <a:lnSpc>
                <a:spcPct val="120000"/>
              </a:lnSpc>
              <a:spcBef>
                <a:spcPts val="0"/>
              </a:spcBef>
              <a:spcAft>
                <a:spcPts val="0"/>
              </a:spcAft>
              <a:buNone/>
              <a:defRPr/>
            </a:pPr>
            <a:r>
              <a:rPr lang="en-US" sz="8000" dirty="0"/>
              <a:t>Conflict of Interest: NIST requires you to maintain a written and enforceable policy regarding Conflict of Interest and to disclose in writing any potential conflict of interest to NIST </a:t>
            </a:r>
          </a:p>
          <a:p>
            <a:pPr>
              <a:lnSpc>
                <a:spcPct val="120000"/>
              </a:lnSpc>
              <a:spcBef>
                <a:spcPts val="0"/>
              </a:spcBef>
              <a:spcAft>
                <a:spcPts val="0"/>
              </a:spcAft>
              <a:buFont typeface="Courier New" panose="02070309020205020404" pitchFamily="49" charset="0"/>
              <a:buChar char="o"/>
              <a:defRPr/>
            </a:pPr>
            <a:endParaRPr lang="en-US" sz="8000" dirty="0"/>
          </a:p>
          <a:p>
            <a:pPr marL="0" indent="0">
              <a:lnSpc>
                <a:spcPct val="120000"/>
              </a:lnSpc>
              <a:spcBef>
                <a:spcPts val="0"/>
              </a:spcBef>
              <a:spcAft>
                <a:spcPts val="0"/>
              </a:spcAft>
              <a:buNone/>
              <a:defRPr/>
            </a:pPr>
            <a:r>
              <a:rPr lang="en-US" sz="8000" dirty="0"/>
              <a:t>All violations of Federal criminal law involving fraud, bribery, or gratuity violations potentially affect the Federal Award</a:t>
            </a:r>
          </a:p>
          <a:p>
            <a:pPr>
              <a:lnSpc>
                <a:spcPct val="120000"/>
              </a:lnSpc>
              <a:spcBef>
                <a:spcPts val="0"/>
              </a:spcBef>
              <a:spcAft>
                <a:spcPts val="0"/>
              </a:spcAft>
              <a:buFont typeface="Courier New" panose="02070309020205020404" pitchFamily="49" charset="0"/>
              <a:buChar char="o"/>
              <a:defRPr/>
            </a:pPr>
            <a:endParaRPr lang="en-US" sz="8000" dirty="0"/>
          </a:p>
          <a:p>
            <a:pPr marL="0" indent="0">
              <a:lnSpc>
                <a:spcPct val="120000"/>
              </a:lnSpc>
              <a:spcBef>
                <a:spcPts val="0"/>
              </a:spcBef>
              <a:spcAft>
                <a:spcPts val="0"/>
              </a:spcAft>
              <a:buNone/>
              <a:defRPr/>
            </a:pPr>
            <a:r>
              <a:rPr lang="en-US" sz="8000" dirty="0"/>
              <a:t>Sub-recipient/Executive Compensation Reporting:</a:t>
            </a:r>
          </a:p>
          <a:p>
            <a:pPr marL="0" indent="0">
              <a:lnSpc>
                <a:spcPct val="120000"/>
              </a:lnSpc>
              <a:spcBef>
                <a:spcPts val="0"/>
              </a:spcBef>
              <a:spcAft>
                <a:spcPts val="0"/>
              </a:spcAft>
              <a:buNone/>
              <a:defRPr/>
            </a:pPr>
            <a:r>
              <a:rPr lang="en-US" sz="8000" dirty="0"/>
              <a:t>Report at www.fsrs.gov for </a:t>
            </a:r>
            <a:r>
              <a:rPr lang="en-US" sz="8000" dirty="0" err="1"/>
              <a:t>subawards</a:t>
            </a:r>
            <a:r>
              <a:rPr lang="en-US" sz="8000" dirty="0"/>
              <a:t> &gt;=$25K and executive compensation, under certain   </a:t>
            </a:r>
          </a:p>
          <a:p>
            <a:pPr marL="0" indent="0">
              <a:lnSpc>
                <a:spcPct val="120000"/>
              </a:lnSpc>
              <a:spcBef>
                <a:spcPts val="0"/>
              </a:spcBef>
              <a:spcAft>
                <a:spcPts val="0"/>
              </a:spcAft>
              <a:buNone/>
              <a:defRPr/>
            </a:pPr>
            <a:r>
              <a:rPr lang="en-US" sz="8000" dirty="0"/>
              <a:t>circumstances.</a:t>
            </a:r>
          </a:p>
          <a:p>
            <a:pPr marL="0" indent="0">
              <a:lnSpc>
                <a:spcPct val="120000"/>
              </a:lnSpc>
              <a:spcBef>
                <a:spcPts val="0"/>
              </a:spcBef>
              <a:spcAft>
                <a:spcPts val="0"/>
              </a:spcAft>
              <a:buNone/>
              <a:defRPr/>
            </a:pPr>
            <a:endParaRPr lang="en-US" sz="8000" dirty="0"/>
          </a:p>
          <a:p>
            <a:pPr marL="0" indent="0">
              <a:lnSpc>
                <a:spcPct val="120000"/>
              </a:lnSpc>
              <a:spcBef>
                <a:spcPts val="0"/>
              </a:spcBef>
              <a:spcAft>
                <a:spcPts val="0"/>
              </a:spcAft>
              <a:buNone/>
              <a:defRPr/>
            </a:pPr>
            <a:endParaRPr lang="en-US" sz="8000" dirty="0"/>
          </a:p>
          <a:p>
            <a:pPr marL="0" indent="0">
              <a:lnSpc>
                <a:spcPct val="120000"/>
              </a:lnSpc>
              <a:spcBef>
                <a:spcPts val="0"/>
              </a:spcBef>
              <a:spcAft>
                <a:spcPts val="0"/>
              </a:spcAft>
              <a:buNone/>
              <a:defRPr/>
            </a:pPr>
            <a:endParaRPr lang="en-US" sz="2600" dirty="0">
              <a:latin typeface="+mj-lt"/>
            </a:endParaRPr>
          </a:p>
          <a:p>
            <a:pPr marL="0" indent="0">
              <a:lnSpc>
                <a:spcPct val="120000"/>
              </a:lnSpc>
              <a:spcBef>
                <a:spcPts val="0"/>
              </a:spcBef>
              <a:spcAft>
                <a:spcPts val="0"/>
              </a:spcAft>
              <a:buNone/>
              <a:defRPr/>
            </a:pPr>
            <a:endParaRPr lang="en-US" sz="2600" dirty="0"/>
          </a:p>
          <a:p>
            <a:pPr marL="0" indent="0">
              <a:lnSpc>
                <a:spcPct val="120000"/>
              </a:lnSpc>
              <a:spcBef>
                <a:spcPts val="0"/>
              </a:spcBef>
              <a:spcAft>
                <a:spcPts val="0"/>
              </a:spcAft>
              <a:buNone/>
              <a:defRPr/>
            </a:pPr>
            <a:endParaRPr lang="en-US" dirty="0"/>
          </a:p>
          <a:p>
            <a:pPr marL="0" indent="0">
              <a:lnSpc>
                <a:spcPct val="120000"/>
              </a:lnSpc>
              <a:spcBef>
                <a:spcPts val="0"/>
              </a:spcBef>
              <a:spcAft>
                <a:spcPts val="0"/>
              </a:spcAft>
              <a:buNone/>
              <a:defRPr/>
            </a:pPr>
            <a:endParaRPr lang="en-US" dirty="0"/>
          </a:p>
          <a:p>
            <a:pPr marL="0" indent="0">
              <a:lnSpc>
                <a:spcPct val="120000"/>
              </a:lnSpc>
              <a:spcBef>
                <a:spcPts val="0"/>
              </a:spcBef>
              <a:spcAft>
                <a:spcPts val="0"/>
              </a:spcAft>
              <a:buNone/>
              <a:defRPr/>
            </a:pPr>
            <a:r>
              <a:rPr lang="en-US" dirty="0"/>
              <a:t> </a:t>
            </a:r>
          </a:p>
          <a:p>
            <a:pPr marL="0" indent="0">
              <a:buNone/>
            </a:pPr>
            <a:endParaRPr lang="en-US" altLang="en-US" dirty="0">
              <a:latin typeface="+mj-lt"/>
            </a:endParaRPr>
          </a:p>
        </p:txBody>
      </p:sp>
      <p:sp>
        <p:nvSpPr>
          <p:cNvPr id="2" name="Slide Number Placeholder 1"/>
          <p:cNvSpPr>
            <a:spLocks noGrp="1"/>
          </p:cNvSpPr>
          <p:nvPr>
            <p:ph type="sldNum" sz="quarter" idx="12"/>
          </p:nvPr>
        </p:nvSpPr>
        <p:spPr/>
        <p:txBody>
          <a:bodyPr/>
          <a:lstStyle/>
          <a:p>
            <a:pPr>
              <a:defRPr/>
            </a:pPr>
            <a:fld id="{2EB2F220-951C-44BA-B8B9-A8E3FCA2FCCC}" type="slidenum">
              <a:rPr lang="en-US" altLang="en-US" smtClean="0"/>
              <a:pPr>
                <a:defRPr/>
              </a:pPr>
              <a:t>15</a:t>
            </a:fld>
            <a:endParaRPr lang="en-US" altLang="en-US"/>
          </a:p>
        </p:txBody>
      </p:sp>
      <p:sp>
        <p:nvSpPr>
          <p:cNvPr id="4100" name="Slide Number Placeholder 3"/>
          <p:cNvSpPr txBox="1">
            <a:spLocks/>
          </p:cNvSpPr>
          <p:nvPr/>
        </p:nvSpPr>
        <p:spPr bwMode="auto">
          <a:xfrm>
            <a:off x="8077200" y="6356351"/>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2400" dirty="0">
              <a:latin typeface="Times New Roman" panose="02020603050405020304" pitchFamily="18" charset="0"/>
            </a:endParaRPr>
          </a:p>
        </p:txBody>
      </p:sp>
      <p:pic>
        <p:nvPicPr>
          <p:cNvPr id="3" name="Picture 2"/>
          <p:cNvPicPr>
            <a:picLocks noChangeAspect="1"/>
          </p:cNvPicPr>
          <p:nvPr/>
        </p:nvPicPr>
        <p:blipFill>
          <a:blip r:embed="rId3"/>
          <a:stretch>
            <a:fillRect/>
          </a:stretch>
        </p:blipFill>
        <p:spPr>
          <a:xfrm>
            <a:off x="0" y="6337547"/>
            <a:ext cx="1524000" cy="609600"/>
          </a:xfrm>
          <a:prstGeom prst="rect">
            <a:avLst/>
          </a:prstGeom>
        </p:spPr>
      </p:pic>
    </p:spTree>
    <p:extLst>
      <p:ext uri="{BB962C8B-B14F-4D97-AF65-F5344CB8AC3E}">
        <p14:creationId xmlns:p14="http://schemas.microsoft.com/office/powerpoint/2010/main" val="8234662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626" name="Rectangle 2"/>
          <p:cNvSpPr>
            <a:spLocks noGrp="1" noChangeArrowheads="1"/>
          </p:cNvSpPr>
          <p:nvPr>
            <p:ph type="title"/>
          </p:nvPr>
        </p:nvSpPr>
        <p:spPr/>
        <p:txBody>
          <a:bodyPr/>
          <a:lstStyle/>
          <a:p>
            <a:pPr eaLnBrk="1" hangingPunct="1">
              <a:defRPr/>
            </a:pPr>
            <a:r>
              <a:rPr lang="en-US" dirty="0">
                <a:solidFill>
                  <a:schemeClr val="tx1"/>
                </a:solidFill>
                <a:latin typeface="+mn-lt"/>
              </a:rPr>
              <a:t>Revision of Budget and Program Plans</a:t>
            </a:r>
          </a:p>
        </p:txBody>
      </p:sp>
      <p:sp>
        <p:nvSpPr>
          <p:cNvPr id="4099" name="Content Placeholder 1"/>
          <p:cNvSpPr>
            <a:spLocks noGrp="1"/>
          </p:cNvSpPr>
          <p:nvPr>
            <p:ph idx="1"/>
          </p:nvPr>
        </p:nvSpPr>
        <p:spPr/>
        <p:txBody>
          <a:bodyPr>
            <a:normAutofit/>
          </a:bodyPr>
          <a:lstStyle/>
          <a:p>
            <a:pPr marL="0" indent="0">
              <a:buNone/>
            </a:pPr>
            <a:r>
              <a:rPr lang="en-US" dirty="0"/>
              <a:t>Prior Approval, in writing by the Grant Officer, is required for certain changes to the award.  These changes include, but are not limited to:</a:t>
            </a:r>
          </a:p>
          <a:p>
            <a:pPr marL="0" indent="0">
              <a:buNone/>
            </a:pPr>
            <a:endParaRPr lang="en-US" dirty="0"/>
          </a:p>
          <a:p>
            <a:pPr lvl="1">
              <a:buFont typeface="Arial" panose="020B0604020202020204" pitchFamily="34" charset="0"/>
              <a:buChar char="•"/>
            </a:pPr>
            <a:r>
              <a:rPr lang="en-US" sz="2000" dirty="0"/>
              <a:t>Change in Scope or Objective of the Project</a:t>
            </a:r>
          </a:p>
          <a:p>
            <a:pPr lvl="1">
              <a:buFont typeface="Arial" panose="020B0604020202020204" pitchFamily="34" charset="0"/>
              <a:buChar char="•"/>
            </a:pPr>
            <a:r>
              <a:rPr lang="en-US" sz="2000" dirty="0"/>
              <a:t>Key Personnel</a:t>
            </a:r>
          </a:p>
          <a:p>
            <a:pPr lvl="2">
              <a:buFont typeface="Arial" panose="020B0604020202020204" pitchFamily="34" charset="0"/>
              <a:buChar char="•"/>
            </a:pPr>
            <a:r>
              <a:rPr lang="en-US" sz="1600" dirty="0"/>
              <a:t>Including disengagement from project of more than 3 months or a 25% reduction in effort to project</a:t>
            </a:r>
          </a:p>
          <a:p>
            <a:pPr lvl="1">
              <a:buFont typeface="Arial" panose="020B0604020202020204" pitchFamily="34" charset="0"/>
              <a:buChar char="•"/>
            </a:pPr>
            <a:r>
              <a:rPr lang="en-US" sz="2000" dirty="0"/>
              <a:t>Adding costs that require Prior Approval in the Cost principles</a:t>
            </a:r>
          </a:p>
          <a:p>
            <a:pPr lvl="1">
              <a:buFont typeface="Arial" panose="020B0604020202020204" pitchFamily="34" charset="0"/>
              <a:buChar char="•"/>
            </a:pPr>
            <a:r>
              <a:rPr lang="en-US" sz="2000" dirty="0"/>
              <a:t>Transfer of funds from participant support costs</a:t>
            </a:r>
          </a:p>
          <a:p>
            <a:pPr lvl="1">
              <a:buFont typeface="Arial" panose="020B0604020202020204" pitchFamily="34" charset="0"/>
              <a:buChar char="•"/>
            </a:pPr>
            <a:r>
              <a:rPr lang="en-US" sz="2000" dirty="0"/>
              <a:t>The </a:t>
            </a:r>
            <a:r>
              <a:rPr lang="en-US" sz="2000" dirty="0" err="1"/>
              <a:t>subawarding</a:t>
            </a:r>
            <a:r>
              <a:rPr lang="en-US" sz="2000" dirty="0"/>
              <a:t>, transferring or contracting out of any work that was identified in the proposal as being handled by the recipient</a:t>
            </a:r>
          </a:p>
          <a:p>
            <a:pPr lvl="1">
              <a:buFont typeface="Arial" panose="020B0604020202020204" pitchFamily="34" charset="0"/>
              <a:buChar char="•"/>
            </a:pPr>
            <a:r>
              <a:rPr lang="en-US" sz="2000" dirty="0"/>
              <a:t>Changes to Cost Sharing</a:t>
            </a:r>
          </a:p>
          <a:p>
            <a:pPr marL="0" indent="0">
              <a:buNone/>
            </a:pPr>
            <a:endParaRPr lang="en-US" dirty="0">
              <a:latin typeface="+mj-lt"/>
            </a:endParaRPr>
          </a:p>
        </p:txBody>
      </p:sp>
      <p:sp>
        <p:nvSpPr>
          <p:cNvPr id="2" name="Slide Number Placeholder 1"/>
          <p:cNvSpPr>
            <a:spLocks noGrp="1"/>
          </p:cNvSpPr>
          <p:nvPr>
            <p:ph type="sldNum" sz="quarter" idx="12"/>
          </p:nvPr>
        </p:nvSpPr>
        <p:spPr/>
        <p:txBody>
          <a:bodyPr/>
          <a:lstStyle/>
          <a:p>
            <a:pPr>
              <a:defRPr/>
            </a:pPr>
            <a:fld id="{2EB2F220-951C-44BA-B8B9-A8E3FCA2FCCC}" type="slidenum">
              <a:rPr lang="en-US" altLang="en-US" smtClean="0"/>
              <a:pPr>
                <a:defRPr/>
              </a:pPr>
              <a:t>16</a:t>
            </a:fld>
            <a:endParaRPr lang="en-US" altLang="en-US"/>
          </a:p>
        </p:txBody>
      </p:sp>
      <p:sp>
        <p:nvSpPr>
          <p:cNvPr id="4100" name="Slide Number Placeholder 3"/>
          <p:cNvSpPr txBox="1">
            <a:spLocks/>
          </p:cNvSpPr>
          <p:nvPr/>
        </p:nvSpPr>
        <p:spPr bwMode="auto">
          <a:xfrm>
            <a:off x="8077200" y="6356351"/>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2400" dirty="0">
              <a:latin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0" y="6337547"/>
            <a:ext cx="1524000" cy="609600"/>
          </a:xfrm>
          <a:prstGeom prst="rect">
            <a:avLst/>
          </a:prstGeom>
        </p:spPr>
      </p:pic>
    </p:spTree>
    <p:extLst>
      <p:ext uri="{BB962C8B-B14F-4D97-AF65-F5344CB8AC3E}">
        <p14:creationId xmlns:p14="http://schemas.microsoft.com/office/powerpoint/2010/main" val="42169135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626" name="Rectangle 2"/>
          <p:cNvSpPr>
            <a:spLocks noGrp="1" noChangeArrowheads="1"/>
          </p:cNvSpPr>
          <p:nvPr>
            <p:ph type="title"/>
          </p:nvPr>
        </p:nvSpPr>
        <p:spPr/>
        <p:txBody>
          <a:bodyPr/>
          <a:lstStyle/>
          <a:p>
            <a:pPr eaLnBrk="1" hangingPunct="1">
              <a:defRPr/>
            </a:pPr>
            <a:r>
              <a:rPr lang="en-US" dirty="0">
                <a:solidFill>
                  <a:schemeClr val="tx1"/>
                </a:solidFill>
                <a:latin typeface="+mn-lt"/>
              </a:rPr>
              <a:t>Revision of Budget and Program Plans</a:t>
            </a:r>
            <a:endParaRPr lang="en-US" sz="3200" dirty="0">
              <a:solidFill>
                <a:schemeClr val="tx1"/>
              </a:solidFill>
              <a:latin typeface="+mn-lt"/>
            </a:endParaRPr>
          </a:p>
        </p:txBody>
      </p:sp>
      <p:sp>
        <p:nvSpPr>
          <p:cNvPr id="4099" name="Content Placeholder 1"/>
          <p:cNvSpPr>
            <a:spLocks noGrp="1"/>
          </p:cNvSpPr>
          <p:nvPr>
            <p:ph idx="1"/>
          </p:nvPr>
        </p:nvSpPr>
        <p:spPr/>
        <p:txBody>
          <a:bodyPr>
            <a:normAutofit lnSpcReduction="10000"/>
          </a:bodyPr>
          <a:lstStyle/>
          <a:p>
            <a:pPr marL="0">
              <a:spcBef>
                <a:spcPts val="0"/>
              </a:spcBef>
              <a:buNone/>
              <a:defRPr/>
            </a:pPr>
            <a:endParaRPr lang="en-US" sz="1800" dirty="0">
              <a:latin typeface="+mj-lt"/>
            </a:endParaRPr>
          </a:p>
          <a:p>
            <a:pPr marL="0" indent="0">
              <a:lnSpc>
                <a:spcPct val="100000"/>
              </a:lnSpc>
              <a:spcBef>
                <a:spcPts val="0"/>
              </a:spcBef>
              <a:spcAft>
                <a:spcPts val="0"/>
              </a:spcAft>
              <a:buNone/>
              <a:defRPr/>
            </a:pPr>
            <a:r>
              <a:rPr lang="en-US" dirty="0"/>
              <a:t>How to submit your prior approval request:</a:t>
            </a:r>
          </a:p>
          <a:p>
            <a:pPr lvl="1">
              <a:lnSpc>
                <a:spcPct val="100000"/>
              </a:lnSpc>
              <a:spcBef>
                <a:spcPts val="0"/>
              </a:spcBef>
              <a:spcAft>
                <a:spcPts val="0"/>
              </a:spcAft>
              <a:buFont typeface="Arial" panose="020B0604020202020204" pitchFamily="34" charset="0"/>
              <a:buChar char="•"/>
              <a:defRPr/>
            </a:pPr>
            <a:r>
              <a:rPr lang="en-US" sz="2000" dirty="0"/>
              <a:t>In writing, from an Authorized Official, (email is fine)</a:t>
            </a:r>
          </a:p>
          <a:p>
            <a:pPr lvl="1">
              <a:lnSpc>
                <a:spcPct val="100000"/>
              </a:lnSpc>
              <a:spcBef>
                <a:spcPts val="0"/>
              </a:spcBef>
              <a:spcAft>
                <a:spcPts val="0"/>
              </a:spcAft>
              <a:buFont typeface="Arial" panose="020B0604020202020204" pitchFamily="34" charset="0"/>
              <a:buChar char="•"/>
              <a:defRPr/>
            </a:pPr>
            <a:r>
              <a:rPr lang="en-US" sz="2000" dirty="0"/>
              <a:t>Requests should be submitted to NIST Federal Program Officer and the Grant Specialist</a:t>
            </a:r>
          </a:p>
          <a:p>
            <a:pPr lvl="1">
              <a:lnSpc>
                <a:spcPct val="100000"/>
              </a:lnSpc>
              <a:spcBef>
                <a:spcPts val="0"/>
              </a:spcBef>
              <a:spcAft>
                <a:spcPts val="0"/>
              </a:spcAft>
              <a:buFont typeface="Arial" panose="020B0604020202020204" pitchFamily="34" charset="0"/>
              <a:buChar char="•"/>
              <a:defRPr/>
            </a:pPr>
            <a:r>
              <a:rPr lang="en-US" sz="2000" dirty="0"/>
              <a:t>At least 30 days in advance of the proposed action when possible</a:t>
            </a:r>
          </a:p>
          <a:p>
            <a:pPr marL="0" indent="0">
              <a:lnSpc>
                <a:spcPct val="100000"/>
              </a:lnSpc>
              <a:spcBef>
                <a:spcPts val="0"/>
              </a:spcBef>
              <a:spcAft>
                <a:spcPts val="0"/>
              </a:spcAft>
              <a:buNone/>
              <a:defRPr/>
            </a:pPr>
            <a:endParaRPr lang="en-US" dirty="0"/>
          </a:p>
          <a:p>
            <a:pPr marL="0" indent="0">
              <a:lnSpc>
                <a:spcPct val="100000"/>
              </a:lnSpc>
              <a:spcBef>
                <a:spcPts val="0"/>
              </a:spcBef>
              <a:spcAft>
                <a:spcPts val="0"/>
              </a:spcAft>
              <a:buNone/>
              <a:defRPr/>
            </a:pPr>
            <a:r>
              <a:rPr lang="en-US" dirty="0"/>
              <a:t>Only a revised Amendment to Financial Assistance Award or other notification in writing from the Grants Officer approves a revision</a:t>
            </a:r>
          </a:p>
          <a:p>
            <a:pPr marL="0" indent="0">
              <a:lnSpc>
                <a:spcPct val="100000"/>
              </a:lnSpc>
              <a:spcBef>
                <a:spcPts val="0"/>
              </a:spcBef>
              <a:spcAft>
                <a:spcPts val="0"/>
              </a:spcAft>
              <a:buNone/>
              <a:defRPr/>
            </a:pPr>
            <a:endParaRPr lang="en-US" dirty="0"/>
          </a:p>
          <a:p>
            <a:pPr marL="0" indent="0">
              <a:lnSpc>
                <a:spcPct val="100000"/>
              </a:lnSpc>
              <a:spcBef>
                <a:spcPts val="0"/>
              </a:spcBef>
              <a:spcAft>
                <a:spcPts val="0"/>
              </a:spcAft>
              <a:buNone/>
              <a:defRPr/>
            </a:pPr>
            <a:r>
              <a:rPr lang="en-US" dirty="0"/>
              <a:t>Costs may be disallowed if required approvals aren’t received prior to action, which may result in a debt or collection</a:t>
            </a:r>
          </a:p>
          <a:p>
            <a:pPr marL="0" indent="0">
              <a:lnSpc>
                <a:spcPct val="100000"/>
              </a:lnSpc>
              <a:spcBef>
                <a:spcPts val="0"/>
              </a:spcBef>
              <a:spcAft>
                <a:spcPts val="0"/>
              </a:spcAft>
              <a:buNone/>
              <a:defRPr/>
            </a:pPr>
            <a:endParaRPr lang="en-US" dirty="0"/>
          </a:p>
          <a:p>
            <a:pPr marL="0" indent="0">
              <a:lnSpc>
                <a:spcPct val="100000"/>
              </a:lnSpc>
              <a:spcBef>
                <a:spcPts val="0"/>
              </a:spcBef>
              <a:spcAft>
                <a:spcPts val="0"/>
              </a:spcAft>
              <a:buNone/>
              <a:defRPr/>
            </a:pPr>
            <a:r>
              <a:rPr lang="en-US" dirty="0"/>
              <a:t>Some changes do not require prior approval, but you should let us know. For example address, phone, or AOR changes </a:t>
            </a:r>
          </a:p>
          <a:p>
            <a:pPr marL="201168" lvl="1" indent="0">
              <a:lnSpc>
                <a:spcPct val="100000"/>
              </a:lnSpc>
              <a:spcBef>
                <a:spcPts val="0"/>
              </a:spcBef>
              <a:spcAft>
                <a:spcPts val="0"/>
              </a:spcAft>
              <a:buNone/>
              <a:defRPr/>
            </a:pPr>
            <a:endParaRPr lang="en-US" sz="1800" dirty="0">
              <a:latin typeface="+mj-lt"/>
            </a:endParaRPr>
          </a:p>
          <a:p>
            <a:pPr marL="201168" lvl="1" indent="0">
              <a:lnSpc>
                <a:spcPct val="100000"/>
              </a:lnSpc>
              <a:spcBef>
                <a:spcPts val="0"/>
              </a:spcBef>
              <a:spcAft>
                <a:spcPts val="0"/>
              </a:spcAft>
              <a:buNone/>
              <a:defRPr/>
            </a:pPr>
            <a:endParaRPr lang="en-US" sz="1800" dirty="0">
              <a:latin typeface="+mj-lt"/>
            </a:endParaRPr>
          </a:p>
          <a:p>
            <a:pPr marL="0" indent="0">
              <a:buNone/>
            </a:pPr>
            <a:endParaRPr lang="en-US" dirty="0">
              <a:latin typeface="+mj-lt"/>
            </a:endParaRPr>
          </a:p>
          <a:p>
            <a:pPr>
              <a:buFont typeface="Wingdings" panose="05000000000000000000" pitchFamily="2" charset="2"/>
              <a:buChar char="ü"/>
            </a:pPr>
            <a:endParaRPr lang="en-US" dirty="0">
              <a:latin typeface="+mj-lt"/>
            </a:endParaRPr>
          </a:p>
        </p:txBody>
      </p:sp>
      <p:sp>
        <p:nvSpPr>
          <p:cNvPr id="2" name="Slide Number Placeholder 1"/>
          <p:cNvSpPr>
            <a:spLocks noGrp="1"/>
          </p:cNvSpPr>
          <p:nvPr>
            <p:ph type="sldNum" sz="quarter" idx="12"/>
          </p:nvPr>
        </p:nvSpPr>
        <p:spPr/>
        <p:txBody>
          <a:bodyPr/>
          <a:lstStyle/>
          <a:p>
            <a:pPr>
              <a:defRPr/>
            </a:pPr>
            <a:fld id="{2EB2F220-951C-44BA-B8B9-A8E3FCA2FCCC}" type="slidenum">
              <a:rPr lang="en-US" altLang="en-US" smtClean="0"/>
              <a:pPr>
                <a:defRPr/>
              </a:pPr>
              <a:t>17</a:t>
            </a:fld>
            <a:endParaRPr lang="en-US" altLang="en-US"/>
          </a:p>
        </p:txBody>
      </p:sp>
      <p:sp>
        <p:nvSpPr>
          <p:cNvPr id="4100" name="Slide Number Placeholder 3"/>
          <p:cNvSpPr txBox="1">
            <a:spLocks/>
          </p:cNvSpPr>
          <p:nvPr/>
        </p:nvSpPr>
        <p:spPr bwMode="auto">
          <a:xfrm>
            <a:off x="8077200" y="6356351"/>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2400" dirty="0">
              <a:latin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0" y="6337547"/>
            <a:ext cx="1524000" cy="609600"/>
          </a:xfrm>
          <a:prstGeom prst="rect">
            <a:avLst/>
          </a:prstGeom>
        </p:spPr>
      </p:pic>
    </p:spTree>
    <p:extLst>
      <p:ext uri="{BB962C8B-B14F-4D97-AF65-F5344CB8AC3E}">
        <p14:creationId xmlns:p14="http://schemas.microsoft.com/office/powerpoint/2010/main" val="25693830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626" name="Rectangle 2"/>
          <p:cNvSpPr>
            <a:spLocks noGrp="1" noChangeArrowheads="1"/>
          </p:cNvSpPr>
          <p:nvPr>
            <p:ph type="title"/>
          </p:nvPr>
        </p:nvSpPr>
        <p:spPr/>
        <p:txBody>
          <a:bodyPr/>
          <a:lstStyle/>
          <a:p>
            <a:pPr>
              <a:defRPr/>
            </a:pPr>
            <a:r>
              <a:rPr lang="en-US" dirty="0">
                <a:solidFill>
                  <a:schemeClr val="tx1"/>
                </a:solidFill>
                <a:latin typeface="+mn-lt"/>
              </a:rPr>
              <a:t>Procurement Standards</a:t>
            </a:r>
            <a:r>
              <a:rPr lang="en-US" sz="2000" dirty="0">
                <a:solidFill>
                  <a:schemeClr val="tx1"/>
                </a:solidFill>
                <a:latin typeface="+mn-lt"/>
              </a:rPr>
              <a:t> </a:t>
            </a:r>
            <a:r>
              <a:rPr lang="en-US" sz="2000" dirty="0">
                <a:solidFill>
                  <a:srgbClr val="000000">
                    <a:lumMod val="75000"/>
                    <a:lumOff val="25000"/>
                  </a:srgbClr>
                </a:solidFill>
              </a:rPr>
              <a:t>	                 2 CFR § 200.318 - 200.326</a:t>
            </a:r>
            <a:endParaRPr lang="en-US" sz="3200" dirty="0">
              <a:solidFill>
                <a:srgbClr val="480048"/>
              </a:solidFill>
              <a:effectLst>
                <a:outerShdw blurRad="38100" dist="38100" dir="2700000" algn="tl">
                  <a:srgbClr val="DDDDDD"/>
                </a:outerShdw>
              </a:effectLst>
            </a:endParaRPr>
          </a:p>
        </p:txBody>
      </p:sp>
      <p:sp>
        <p:nvSpPr>
          <p:cNvPr id="4099" name="Content Placeholder 1"/>
          <p:cNvSpPr>
            <a:spLocks noGrp="1"/>
          </p:cNvSpPr>
          <p:nvPr>
            <p:ph idx="1"/>
          </p:nvPr>
        </p:nvSpPr>
        <p:spPr>
          <a:xfrm>
            <a:off x="1097280" y="2203194"/>
            <a:ext cx="10058400" cy="4023360"/>
          </a:xfrm>
        </p:spPr>
        <p:txBody>
          <a:bodyPr>
            <a:normAutofit/>
          </a:bodyPr>
          <a:lstStyle/>
          <a:p>
            <a:pPr marL="0" indent="0">
              <a:lnSpc>
                <a:spcPct val="100000"/>
              </a:lnSpc>
              <a:spcBef>
                <a:spcPts val="0"/>
              </a:spcBef>
              <a:spcAft>
                <a:spcPts val="0"/>
              </a:spcAft>
              <a:buNone/>
              <a:defRPr/>
            </a:pPr>
            <a:r>
              <a:rPr lang="en-US" sz="1800" b="1" dirty="0"/>
              <a:t>Written Procedures</a:t>
            </a:r>
          </a:p>
          <a:p>
            <a:pPr lvl="1">
              <a:lnSpc>
                <a:spcPct val="100000"/>
              </a:lnSpc>
              <a:spcBef>
                <a:spcPts val="0"/>
              </a:spcBef>
              <a:spcAft>
                <a:spcPts val="0"/>
              </a:spcAft>
              <a:buFont typeface="Arial" panose="020B0604020202020204" pitchFamily="34" charset="0"/>
              <a:buChar char="•"/>
              <a:defRPr/>
            </a:pPr>
            <a:r>
              <a:rPr lang="en-US" dirty="0"/>
              <a:t>Reflect applicable state/local laws and regulations and conform to applicable Federal laws</a:t>
            </a:r>
          </a:p>
          <a:p>
            <a:pPr lvl="1">
              <a:lnSpc>
                <a:spcPct val="100000"/>
              </a:lnSpc>
              <a:spcBef>
                <a:spcPts val="0"/>
              </a:spcBef>
              <a:spcAft>
                <a:spcPts val="0"/>
              </a:spcAft>
              <a:buFont typeface="Arial" panose="020B0604020202020204" pitchFamily="34" charset="0"/>
              <a:buChar char="•"/>
              <a:defRPr/>
            </a:pPr>
            <a:r>
              <a:rPr lang="en-US" dirty="0"/>
              <a:t>Include standards of conduct covering conflicts of interest in contract selection and administration</a:t>
            </a:r>
          </a:p>
          <a:p>
            <a:pPr lvl="1">
              <a:lnSpc>
                <a:spcPct val="100000"/>
              </a:lnSpc>
              <a:spcBef>
                <a:spcPts val="0"/>
              </a:spcBef>
              <a:spcAft>
                <a:spcPts val="0"/>
              </a:spcAft>
              <a:buFont typeface="Arial" panose="020B0604020202020204" pitchFamily="34" charset="0"/>
              <a:buChar char="•"/>
              <a:defRPr/>
            </a:pPr>
            <a:r>
              <a:rPr lang="en-US" dirty="0"/>
              <a:t>Must ensure contractors perform in accordance with contract terms</a:t>
            </a:r>
          </a:p>
          <a:p>
            <a:pPr>
              <a:lnSpc>
                <a:spcPct val="100000"/>
              </a:lnSpc>
              <a:spcBef>
                <a:spcPts val="0"/>
              </a:spcBef>
              <a:spcAft>
                <a:spcPts val="0"/>
              </a:spcAft>
              <a:buFont typeface="Courier New" panose="02070309020205020404" pitchFamily="49" charset="0"/>
              <a:buChar char="o"/>
              <a:defRPr/>
            </a:pPr>
            <a:endParaRPr lang="en-US" sz="1800" dirty="0"/>
          </a:p>
          <a:p>
            <a:pPr marL="0" indent="0">
              <a:lnSpc>
                <a:spcPct val="100000"/>
              </a:lnSpc>
              <a:spcBef>
                <a:spcPts val="0"/>
              </a:spcBef>
              <a:spcAft>
                <a:spcPts val="0"/>
              </a:spcAft>
              <a:buNone/>
              <a:defRPr/>
            </a:pPr>
            <a:r>
              <a:rPr lang="en-US" sz="1800" b="1" dirty="0"/>
              <a:t>Cost Analysis</a:t>
            </a:r>
          </a:p>
          <a:p>
            <a:pPr lvl="1">
              <a:lnSpc>
                <a:spcPct val="100000"/>
              </a:lnSpc>
              <a:spcBef>
                <a:spcPts val="0"/>
              </a:spcBef>
              <a:spcAft>
                <a:spcPts val="0"/>
              </a:spcAft>
              <a:buFont typeface="Arial" panose="020B0604020202020204" pitchFamily="34" charset="0"/>
              <a:buChar char="•"/>
              <a:defRPr/>
            </a:pPr>
            <a:r>
              <a:rPr lang="en-US" dirty="0"/>
              <a:t>Must verify whether contractor is eligible to conduct business with the Federal government via www.SAM.gov. If identified as an excluded party, the contractor cannot receive Federal funds</a:t>
            </a:r>
          </a:p>
          <a:p>
            <a:pPr lvl="1">
              <a:lnSpc>
                <a:spcPct val="100000"/>
              </a:lnSpc>
              <a:spcBef>
                <a:spcPts val="0"/>
              </a:spcBef>
              <a:spcAft>
                <a:spcPts val="0"/>
              </a:spcAft>
              <a:buFont typeface="Arial" panose="020B0604020202020204" pitchFamily="34" charset="0"/>
              <a:buChar char="•"/>
              <a:defRPr/>
            </a:pPr>
            <a:r>
              <a:rPr lang="en-US" dirty="0"/>
              <a:t>Cost analysis required for all contracts in excess of the simplified acquisition threshold ($250,000)</a:t>
            </a:r>
          </a:p>
          <a:p>
            <a:pPr lvl="1">
              <a:lnSpc>
                <a:spcPct val="100000"/>
              </a:lnSpc>
              <a:spcBef>
                <a:spcPts val="0"/>
              </a:spcBef>
              <a:spcAft>
                <a:spcPts val="0"/>
              </a:spcAft>
              <a:buFont typeface="Arial" panose="020B0604020202020204" pitchFamily="34" charset="0"/>
              <a:buChar char="•"/>
              <a:defRPr/>
            </a:pPr>
            <a:r>
              <a:rPr lang="en-US" dirty="0"/>
              <a:t>Determine most economical approach</a:t>
            </a:r>
          </a:p>
          <a:p>
            <a:pPr lvl="1">
              <a:lnSpc>
                <a:spcPct val="100000"/>
              </a:lnSpc>
              <a:spcBef>
                <a:spcPts val="0"/>
              </a:spcBef>
              <a:spcAft>
                <a:spcPts val="0"/>
              </a:spcAft>
              <a:buFont typeface="Arial" panose="020B0604020202020204" pitchFamily="34" charset="0"/>
              <a:buChar char="•"/>
              <a:defRPr/>
            </a:pPr>
            <a:r>
              <a:rPr lang="en-US" dirty="0"/>
              <a:t>Avoid duplicative or unnecessary items</a:t>
            </a:r>
          </a:p>
          <a:p>
            <a:pPr lvl="1">
              <a:lnSpc>
                <a:spcPct val="100000"/>
              </a:lnSpc>
              <a:spcBef>
                <a:spcPts val="0"/>
              </a:spcBef>
              <a:spcAft>
                <a:spcPts val="0"/>
              </a:spcAft>
              <a:buFont typeface="Arial" panose="020B0604020202020204" pitchFamily="34" charset="0"/>
              <a:buChar char="•"/>
              <a:defRPr/>
            </a:pPr>
            <a:r>
              <a:rPr lang="en-US" dirty="0"/>
              <a:t>When applicable, enter into inter-entity agreements for procurement or use of goods/services, or use Federal surplus in lieu of new equipment purchases</a:t>
            </a:r>
          </a:p>
          <a:p>
            <a:pPr marL="0" indent="0">
              <a:buNone/>
            </a:pPr>
            <a:endParaRPr lang="en-US" altLang="en-US" dirty="0">
              <a:latin typeface="+mj-lt"/>
            </a:endParaRPr>
          </a:p>
        </p:txBody>
      </p:sp>
      <p:sp>
        <p:nvSpPr>
          <p:cNvPr id="2" name="Slide Number Placeholder 1"/>
          <p:cNvSpPr>
            <a:spLocks noGrp="1"/>
          </p:cNvSpPr>
          <p:nvPr>
            <p:ph type="sldNum" sz="quarter" idx="12"/>
          </p:nvPr>
        </p:nvSpPr>
        <p:spPr/>
        <p:txBody>
          <a:bodyPr/>
          <a:lstStyle/>
          <a:p>
            <a:pPr>
              <a:defRPr/>
            </a:pPr>
            <a:fld id="{2EB2F220-951C-44BA-B8B9-A8E3FCA2FCCC}" type="slidenum">
              <a:rPr lang="en-US" altLang="en-US" smtClean="0"/>
              <a:pPr>
                <a:defRPr/>
              </a:pPr>
              <a:t>18</a:t>
            </a:fld>
            <a:endParaRPr lang="en-US" altLang="en-US"/>
          </a:p>
        </p:txBody>
      </p:sp>
      <p:sp>
        <p:nvSpPr>
          <p:cNvPr id="4100" name="Slide Number Placeholder 3"/>
          <p:cNvSpPr txBox="1">
            <a:spLocks/>
          </p:cNvSpPr>
          <p:nvPr/>
        </p:nvSpPr>
        <p:spPr bwMode="auto">
          <a:xfrm>
            <a:off x="8077200" y="6356351"/>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2400" dirty="0">
              <a:latin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0" y="6337547"/>
            <a:ext cx="1524000" cy="609600"/>
          </a:xfrm>
          <a:prstGeom prst="rect">
            <a:avLst/>
          </a:prstGeom>
        </p:spPr>
      </p:pic>
      <p:sp>
        <p:nvSpPr>
          <p:cNvPr id="7" name="TextBox 6"/>
          <p:cNvSpPr txBox="1"/>
          <p:nvPr/>
        </p:nvSpPr>
        <p:spPr>
          <a:xfrm>
            <a:off x="8382613" y="881542"/>
            <a:ext cx="2173857" cy="430887"/>
          </a:xfrm>
          <a:prstGeom prst="rect">
            <a:avLst/>
          </a:prstGeom>
          <a:noFill/>
        </p:spPr>
        <p:txBody>
          <a:bodyPr wrap="square" rtlCol="0">
            <a:spAutoFit/>
          </a:bodyPr>
          <a:lstStyle/>
          <a:p>
            <a:r>
              <a:rPr lang="en-US" sz="1100" dirty="0">
                <a:latin typeface="+mj-lt"/>
              </a:rPr>
              <a:t>Subpart D - </a:t>
            </a:r>
          </a:p>
          <a:p>
            <a:r>
              <a:rPr lang="en-US" sz="1100" dirty="0">
                <a:latin typeface="+mj-lt"/>
              </a:rPr>
              <a:t>Post Federal Award Requirements</a:t>
            </a:r>
          </a:p>
        </p:txBody>
      </p:sp>
    </p:spTree>
    <p:extLst>
      <p:ext uri="{BB962C8B-B14F-4D97-AF65-F5344CB8AC3E}">
        <p14:creationId xmlns:p14="http://schemas.microsoft.com/office/powerpoint/2010/main" val="786734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626" name="Rectangle 2"/>
          <p:cNvSpPr>
            <a:spLocks noGrp="1" noChangeArrowheads="1"/>
          </p:cNvSpPr>
          <p:nvPr>
            <p:ph type="title"/>
          </p:nvPr>
        </p:nvSpPr>
        <p:spPr/>
        <p:txBody>
          <a:bodyPr/>
          <a:lstStyle/>
          <a:p>
            <a:pPr>
              <a:defRPr/>
            </a:pPr>
            <a:r>
              <a:rPr lang="en-US" dirty="0">
                <a:solidFill>
                  <a:schemeClr val="tx1"/>
                </a:solidFill>
                <a:latin typeface="+mn-lt"/>
              </a:rPr>
              <a:t>Procurement Standards</a:t>
            </a:r>
            <a:r>
              <a:rPr lang="en-US" sz="2000" dirty="0">
                <a:solidFill>
                  <a:schemeClr val="tx1"/>
                </a:solidFill>
                <a:latin typeface="+mn-lt"/>
              </a:rPr>
              <a:t> </a:t>
            </a:r>
            <a:r>
              <a:rPr lang="en-US" sz="2000" dirty="0">
                <a:solidFill>
                  <a:srgbClr val="000000">
                    <a:lumMod val="75000"/>
                    <a:lumOff val="25000"/>
                  </a:srgbClr>
                </a:solidFill>
              </a:rPr>
              <a:t>	                 2 CFR § 200.318 - 200.326</a:t>
            </a:r>
            <a:endParaRPr lang="en-US" sz="3200" dirty="0">
              <a:solidFill>
                <a:srgbClr val="480048"/>
              </a:solidFill>
              <a:effectLst>
                <a:outerShdw blurRad="38100" dist="38100" dir="2700000" algn="tl">
                  <a:srgbClr val="DDDDDD"/>
                </a:outerShdw>
              </a:effectLst>
            </a:endParaRPr>
          </a:p>
        </p:txBody>
      </p:sp>
      <p:sp>
        <p:nvSpPr>
          <p:cNvPr id="4099" name="Content Placeholder 1"/>
          <p:cNvSpPr>
            <a:spLocks noGrp="1"/>
          </p:cNvSpPr>
          <p:nvPr>
            <p:ph idx="1"/>
          </p:nvPr>
        </p:nvSpPr>
        <p:spPr>
          <a:xfrm>
            <a:off x="1097280" y="1907368"/>
            <a:ext cx="10058400" cy="4319186"/>
          </a:xfrm>
        </p:spPr>
        <p:txBody>
          <a:bodyPr>
            <a:normAutofit lnSpcReduction="10000"/>
          </a:bodyPr>
          <a:lstStyle/>
          <a:p>
            <a:pPr marL="0" indent="0">
              <a:lnSpc>
                <a:spcPct val="100000"/>
              </a:lnSpc>
              <a:spcBef>
                <a:spcPts val="0"/>
              </a:spcBef>
              <a:spcAft>
                <a:spcPts val="0"/>
              </a:spcAft>
              <a:buNone/>
              <a:defRPr/>
            </a:pPr>
            <a:r>
              <a:rPr lang="en-US" dirty="0"/>
              <a:t>Method of Procurement</a:t>
            </a:r>
          </a:p>
          <a:p>
            <a:pPr lvl="1">
              <a:lnSpc>
                <a:spcPct val="100000"/>
              </a:lnSpc>
              <a:spcBef>
                <a:spcPts val="0"/>
              </a:spcBef>
              <a:spcAft>
                <a:spcPts val="0"/>
              </a:spcAft>
              <a:buFont typeface="Arial" panose="020B0604020202020204" pitchFamily="34" charset="0"/>
              <a:buChar char="•"/>
              <a:defRPr/>
            </a:pPr>
            <a:r>
              <a:rPr lang="en-US" sz="2000" dirty="0"/>
              <a:t>Conducted in a manner providing full and open competition.</a:t>
            </a:r>
          </a:p>
          <a:p>
            <a:pPr marL="201168" lvl="1" indent="0">
              <a:lnSpc>
                <a:spcPct val="100000"/>
              </a:lnSpc>
              <a:spcBef>
                <a:spcPts val="0"/>
              </a:spcBef>
              <a:spcAft>
                <a:spcPts val="0"/>
              </a:spcAft>
              <a:buNone/>
              <a:defRPr/>
            </a:pPr>
            <a:endParaRPr lang="en-US" sz="2000" dirty="0"/>
          </a:p>
          <a:p>
            <a:pPr marL="0" indent="0">
              <a:lnSpc>
                <a:spcPct val="100000"/>
              </a:lnSpc>
              <a:spcBef>
                <a:spcPts val="0"/>
              </a:spcBef>
              <a:spcAft>
                <a:spcPts val="0"/>
              </a:spcAft>
              <a:buNone/>
              <a:defRPr/>
            </a:pPr>
            <a:r>
              <a:rPr lang="en-US" dirty="0"/>
              <a:t>Must choose one of five set procurement methods: </a:t>
            </a:r>
            <a:r>
              <a:rPr lang="en-US" dirty="0">
                <a:hlinkClick r:id="rId2"/>
              </a:rPr>
              <a:t>“The Bear Claw”  </a:t>
            </a:r>
            <a:endParaRPr lang="en-US" dirty="0"/>
          </a:p>
          <a:p>
            <a:pPr lvl="1">
              <a:lnSpc>
                <a:spcPct val="100000"/>
              </a:lnSpc>
              <a:spcBef>
                <a:spcPts val="0"/>
              </a:spcBef>
              <a:spcAft>
                <a:spcPts val="0"/>
              </a:spcAft>
              <a:buFont typeface="Arial" panose="020B0604020202020204" pitchFamily="34" charset="0"/>
              <a:buChar char="•"/>
              <a:defRPr/>
            </a:pPr>
            <a:r>
              <a:rPr lang="en-US" sz="2000" dirty="0"/>
              <a:t>Micro-purchase (under $3k),</a:t>
            </a:r>
          </a:p>
          <a:p>
            <a:pPr lvl="1">
              <a:lnSpc>
                <a:spcPct val="100000"/>
              </a:lnSpc>
              <a:spcBef>
                <a:spcPts val="0"/>
              </a:spcBef>
              <a:spcAft>
                <a:spcPts val="0"/>
              </a:spcAft>
              <a:buFont typeface="Arial" panose="020B0604020202020204" pitchFamily="34" charset="0"/>
              <a:buChar char="•"/>
              <a:defRPr/>
            </a:pPr>
            <a:r>
              <a:rPr lang="en-US" sz="2000" dirty="0"/>
              <a:t>Small purchase procedures (under $250k),</a:t>
            </a:r>
          </a:p>
          <a:p>
            <a:pPr lvl="2">
              <a:lnSpc>
                <a:spcPct val="100000"/>
              </a:lnSpc>
              <a:spcBef>
                <a:spcPts val="0"/>
              </a:spcBef>
              <a:spcAft>
                <a:spcPts val="0"/>
              </a:spcAft>
              <a:buFont typeface="Courier New" panose="02070309020205020404" pitchFamily="49" charset="0"/>
              <a:buChar char="o"/>
              <a:defRPr/>
            </a:pPr>
            <a:r>
              <a:rPr lang="en-US" sz="2000" dirty="0"/>
              <a:t>Price/rate quote must be obtained from adequate number of qualified sources.</a:t>
            </a:r>
          </a:p>
          <a:p>
            <a:pPr lvl="1">
              <a:lnSpc>
                <a:spcPct val="100000"/>
              </a:lnSpc>
              <a:spcBef>
                <a:spcPts val="0"/>
              </a:spcBef>
              <a:spcAft>
                <a:spcPts val="0"/>
              </a:spcAft>
              <a:buFont typeface="Arial" panose="020B0604020202020204" pitchFamily="34" charset="0"/>
              <a:buChar char="•"/>
              <a:defRPr/>
            </a:pPr>
            <a:r>
              <a:rPr lang="en-US" sz="2000" dirty="0"/>
              <a:t>Sealed bids (fixed price contract publicly solicited),</a:t>
            </a:r>
          </a:p>
          <a:p>
            <a:pPr lvl="1">
              <a:lnSpc>
                <a:spcPct val="100000"/>
              </a:lnSpc>
              <a:spcBef>
                <a:spcPts val="0"/>
              </a:spcBef>
              <a:spcAft>
                <a:spcPts val="0"/>
              </a:spcAft>
              <a:buFont typeface="Arial" panose="020B0604020202020204" pitchFamily="34" charset="0"/>
              <a:buChar char="•"/>
              <a:defRPr/>
            </a:pPr>
            <a:r>
              <a:rPr lang="en-US" sz="2000" dirty="0"/>
              <a:t>Competitive proposals (similar to Federal grant process), or</a:t>
            </a:r>
          </a:p>
          <a:p>
            <a:pPr lvl="1">
              <a:lnSpc>
                <a:spcPct val="100000"/>
              </a:lnSpc>
              <a:spcBef>
                <a:spcPts val="0"/>
              </a:spcBef>
              <a:spcAft>
                <a:spcPts val="0"/>
              </a:spcAft>
              <a:buFont typeface="Arial" panose="020B0604020202020204" pitchFamily="34" charset="0"/>
              <a:buChar char="•"/>
              <a:defRPr/>
            </a:pPr>
            <a:r>
              <a:rPr lang="en-US" sz="2000" dirty="0"/>
              <a:t>Noncompetitive proposal, only if:</a:t>
            </a:r>
          </a:p>
          <a:p>
            <a:pPr lvl="2">
              <a:lnSpc>
                <a:spcPct val="100000"/>
              </a:lnSpc>
              <a:spcBef>
                <a:spcPts val="0"/>
              </a:spcBef>
              <a:spcAft>
                <a:spcPts val="0"/>
              </a:spcAft>
              <a:buFont typeface="Courier New" panose="02070309020205020404" pitchFamily="49" charset="0"/>
              <a:buChar char="o"/>
              <a:defRPr/>
            </a:pPr>
            <a:r>
              <a:rPr lang="en-US" sz="2000" dirty="0"/>
              <a:t>Item/service only available from a single source,</a:t>
            </a:r>
          </a:p>
          <a:p>
            <a:pPr lvl="2">
              <a:lnSpc>
                <a:spcPct val="100000"/>
              </a:lnSpc>
              <a:spcBef>
                <a:spcPts val="0"/>
              </a:spcBef>
              <a:spcAft>
                <a:spcPts val="0"/>
              </a:spcAft>
              <a:buFont typeface="Courier New" panose="02070309020205020404" pitchFamily="49" charset="0"/>
              <a:buChar char="o"/>
              <a:defRPr/>
            </a:pPr>
            <a:r>
              <a:rPr lang="en-US" sz="2000" dirty="0"/>
              <a:t>Public exigency will not allow for competitive review process,</a:t>
            </a:r>
          </a:p>
          <a:p>
            <a:pPr lvl="2">
              <a:lnSpc>
                <a:spcPct val="100000"/>
              </a:lnSpc>
              <a:spcBef>
                <a:spcPts val="0"/>
              </a:spcBef>
              <a:spcAft>
                <a:spcPts val="0"/>
              </a:spcAft>
              <a:buFont typeface="Courier New" panose="02070309020205020404" pitchFamily="49" charset="0"/>
              <a:buChar char="o"/>
              <a:defRPr/>
            </a:pPr>
            <a:r>
              <a:rPr lang="en-US" sz="2000" dirty="0"/>
              <a:t>NIST expressly authorizes a noncompetitive proposal, or</a:t>
            </a:r>
          </a:p>
          <a:p>
            <a:pPr lvl="2">
              <a:lnSpc>
                <a:spcPct val="100000"/>
              </a:lnSpc>
              <a:spcBef>
                <a:spcPts val="0"/>
              </a:spcBef>
              <a:spcAft>
                <a:spcPts val="0"/>
              </a:spcAft>
              <a:buFont typeface="Courier New" panose="02070309020205020404" pitchFamily="49" charset="0"/>
              <a:buChar char="o"/>
              <a:defRPr/>
            </a:pPr>
            <a:r>
              <a:rPr lang="en-US" sz="2000" dirty="0"/>
              <a:t>Competition determined inadequate after soliciting a number of sources.</a:t>
            </a:r>
          </a:p>
          <a:p>
            <a:pPr marL="0" indent="0">
              <a:buNone/>
            </a:pPr>
            <a:endParaRPr lang="en-US" altLang="en-US" dirty="0">
              <a:latin typeface="+mj-lt"/>
            </a:endParaRPr>
          </a:p>
        </p:txBody>
      </p:sp>
      <p:sp>
        <p:nvSpPr>
          <p:cNvPr id="2" name="Slide Number Placeholder 1"/>
          <p:cNvSpPr>
            <a:spLocks noGrp="1"/>
          </p:cNvSpPr>
          <p:nvPr>
            <p:ph type="sldNum" sz="quarter" idx="12"/>
          </p:nvPr>
        </p:nvSpPr>
        <p:spPr/>
        <p:txBody>
          <a:bodyPr/>
          <a:lstStyle/>
          <a:p>
            <a:pPr>
              <a:defRPr/>
            </a:pPr>
            <a:fld id="{2EB2F220-951C-44BA-B8B9-A8E3FCA2FCCC}" type="slidenum">
              <a:rPr lang="en-US" altLang="en-US" smtClean="0"/>
              <a:pPr>
                <a:defRPr/>
              </a:pPr>
              <a:t>19</a:t>
            </a:fld>
            <a:endParaRPr lang="en-US" altLang="en-US"/>
          </a:p>
        </p:txBody>
      </p:sp>
      <p:sp>
        <p:nvSpPr>
          <p:cNvPr id="4100" name="Slide Number Placeholder 3"/>
          <p:cNvSpPr txBox="1">
            <a:spLocks/>
          </p:cNvSpPr>
          <p:nvPr/>
        </p:nvSpPr>
        <p:spPr bwMode="auto">
          <a:xfrm>
            <a:off x="8077200" y="6356351"/>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2400" dirty="0">
              <a:latin typeface="Times New Roman" panose="02020603050405020304" pitchFamily="18" charset="0"/>
            </a:endParaRPr>
          </a:p>
        </p:txBody>
      </p:sp>
      <p:pic>
        <p:nvPicPr>
          <p:cNvPr id="3" name="Picture 2"/>
          <p:cNvPicPr>
            <a:picLocks noChangeAspect="1"/>
          </p:cNvPicPr>
          <p:nvPr/>
        </p:nvPicPr>
        <p:blipFill>
          <a:blip r:embed="rId3"/>
          <a:stretch>
            <a:fillRect/>
          </a:stretch>
        </p:blipFill>
        <p:spPr>
          <a:xfrm>
            <a:off x="0" y="6337547"/>
            <a:ext cx="1524000" cy="609600"/>
          </a:xfrm>
          <a:prstGeom prst="rect">
            <a:avLst/>
          </a:prstGeom>
        </p:spPr>
      </p:pic>
      <p:sp>
        <p:nvSpPr>
          <p:cNvPr id="7" name="TextBox 6"/>
          <p:cNvSpPr txBox="1"/>
          <p:nvPr/>
        </p:nvSpPr>
        <p:spPr>
          <a:xfrm>
            <a:off x="8382613" y="881542"/>
            <a:ext cx="2173857" cy="430887"/>
          </a:xfrm>
          <a:prstGeom prst="rect">
            <a:avLst/>
          </a:prstGeom>
          <a:noFill/>
        </p:spPr>
        <p:txBody>
          <a:bodyPr wrap="square" rtlCol="0">
            <a:spAutoFit/>
          </a:bodyPr>
          <a:lstStyle/>
          <a:p>
            <a:r>
              <a:rPr lang="en-US" sz="1100" dirty="0">
                <a:latin typeface="+mj-lt"/>
              </a:rPr>
              <a:t>Subpart D - </a:t>
            </a:r>
          </a:p>
          <a:p>
            <a:r>
              <a:rPr lang="en-US" sz="1100" dirty="0">
                <a:latin typeface="+mj-lt"/>
              </a:rPr>
              <a:t>Post Federal Award Requirements</a:t>
            </a:r>
          </a:p>
        </p:txBody>
      </p:sp>
    </p:spTree>
    <p:extLst>
      <p:ext uri="{BB962C8B-B14F-4D97-AF65-F5344CB8AC3E}">
        <p14:creationId xmlns:p14="http://schemas.microsoft.com/office/powerpoint/2010/main" val="556256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Introduction</a:t>
            </a:r>
          </a:p>
        </p:txBody>
      </p:sp>
      <p:sp>
        <p:nvSpPr>
          <p:cNvPr id="3" name="Content Placeholder 2"/>
          <p:cNvSpPr>
            <a:spLocks noGrp="1"/>
          </p:cNvSpPr>
          <p:nvPr>
            <p:ph idx="1"/>
          </p:nvPr>
        </p:nvSpPr>
        <p:spPr>
          <a:xfrm>
            <a:off x="1097280" y="1933214"/>
            <a:ext cx="9613861" cy="3790254"/>
          </a:xfrm>
        </p:spPr>
        <p:txBody>
          <a:bodyPr>
            <a:normAutofit/>
          </a:bodyPr>
          <a:lstStyle/>
          <a:p>
            <a:pPr marL="201168" lvl="1" indent="0">
              <a:buNone/>
            </a:pPr>
            <a:endParaRPr lang="en-US" dirty="0"/>
          </a:p>
          <a:p>
            <a:pPr marL="201168" lvl="1" indent="0">
              <a:buNone/>
            </a:pPr>
            <a:endParaRPr lang="en-US" sz="2800" dirty="0"/>
          </a:p>
        </p:txBody>
      </p:sp>
      <p:sp>
        <p:nvSpPr>
          <p:cNvPr id="4" name="Slide Number Placeholder 3"/>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F2FC7384-D03F-4729-AC94-A5D78E2E795A}" type="slidenum">
              <a:rPr kumimoji="0" 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a:t>
            </a:fld>
            <a:endParaRPr kumimoji="0" lang="en-US" sz="1800" b="0" i="0" u="none" strike="noStrike" kern="0" cap="none" spc="0" normalizeH="0" baseline="0" noProof="0" dirty="0">
              <a:ln>
                <a:noFill/>
              </a:ln>
              <a:solidFill>
                <a:sysClr val="windowText" lastClr="000000"/>
              </a:solidFill>
              <a:effectLst/>
              <a:uLnTx/>
              <a:uFillTx/>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3" y="6402033"/>
            <a:ext cx="1263946" cy="457200"/>
          </a:xfrm>
          <a:prstGeom prst="rect">
            <a:avLst/>
          </a:prstGeom>
        </p:spPr>
      </p:pic>
      <p:sp>
        <p:nvSpPr>
          <p:cNvPr id="6" name="TextBox 5"/>
          <p:cNvSpPr txBox="1"/>
          <p:nvPr/>
        </p:nvSpPr>
        <p:spPr>
          <a:xfrm>
            <a:off x="1097280" y="1737359"/>
            <a:ext cx="7888368" cy="3139321"/>
          </a:xfrm>
          <a:prstGeom prst="rect">
            <a:avLst/>
          </a:prstGeom>
          <a:noFill/>
        </p:spPr>
        <p:txBody>
          <a:bodyPr wrap="square" rtlCol="0">
            <a:spAutoFit/>
          </a:bodyPr>
          <a:lstStyle/>
          <a:p>
            <a:r>
              <a:rPr lang="en-US" dirty="0"/>
              <a:t>Scott McNichol—Grant Officer</a:t>
            </a:r>
          </a:p>
          <a:p>
            <a:r>
              <a:rPr lang="en-US" dirty="0"/>
              <a:t>National Institute of Standards and Technology</a:t>
            </a:r>
          </a:p>
          <a:p>
            <a:r>
              <a:rPr lang="en-US" dirty="0"/>
              <a:t>325 Broadway, Mailstop 1640</a:t>
            </a:r>
          </a:p>
          <a:p>
            <a:r>
              <a:rPr lang="en-US" dirty="0"/>
              <a:t>Boulder, CO 80305</a:t>
            </a:r>
          </a:p>
          <a:p>
            <a:r>
              <a:rPr lang="en-US" dirty="0"/>
              <a:t>303-497-3444</a:t>
            </a:r>
          </a:p>
          <a:p>
            <a:endParaRPr lang="en-US" dirty="0"/>
          </a:p>
          <a:p>
            <a:r>
              <a:rPr lang="en-US" dirty="0"/>
              <a:t>Thomas Nelson—Grant Specialist</a:t>
            </a:r>
          </a:p>
          <a:p>
            <a:r>
              <a:rPr lang="en-US" dirty="0"/>
              <a:t>National Institute of Standards and Technology</a:t>
            </a:r>
          </a:p>
          <a:p>
            <a:r>
              <a:rPr lang="en-US" dirty="0"/>
              <a:t>100 Bureau Drive, Mailstop 1650</a:t>
            </a:r>
          </a:p>
          <a:p>
            <a:r>
              <a:rPr lang="en-US" dirty="0"/>
              <a:t>Gaithersburg, MD 20899</a:t>
            </a:r>
          </a:p>
          <a:p>
            <a:r>
              <a:rPr lang="en-US" dirty="0"/>
              <a:t>301-975-5872</a:t>
            </a:r>
          </a:p>
        </p:txBody>
      </p:sp>
    </p:spTree>
    <p:extLst>
      <p:ext uri="{BB962C8B-B14F-4D97-AF65-F5344CB8AC3E}">
        <p14:creationId xmlns:p14="http://schemas.microsoft.com/office/powerpoint/2010/main" val="8665259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626" name="Rectangle 2"/>
          <p:cNvSpPr>
            <a:spLocks noGrp="1" noChangeArrowheads="1"/>
          </p:cNvSpPr>
          <p:nvPr>
            <p:ph type="title"/>
          </p:nvPr>
        </p:nvSpPr>
        <p:spPr/>
        <p:txBody>
          <a:bodyPr/>
          <a:lstStyle/>
          <a:p>
            <a:pPr>
              <a:defRPr/>
            </a:pPr>
            <a:r>
              <a:rPr lang="en-US" dirty="0">
                <a:solidFill>
                  <a:schemeClr val="tx1"/>
                </a:solidFill>
                <a:latin typeface="+mn-lt"/>
              </a:rPr>
              <a:t>Procurement Standards</a:t>
            </a:r>
            <a:r>
              <a:rPr lang="en-US" sz="2000" dirty="0">
                <a:solidFill>
                  <a:schemeClr val="tx1"/>
                </a:solidFill>
                <a:latin typeface="+mn-lt"/>
              </a:rPr>
              <a:t> 	</a:t>
            </a:r>
            <a:r>
              <a:rPr lang="en-US" sz="2000" dirty="0">
                <a:solidFill>
                  <a:srgbClr val="000000">
                    <a:lumMod val="75000"/>
                    <a:lumOff val="25000"/>
                  </a:srgbClr>
                </a:solidFill>
              </a:rPr>
              <a:t>                 2 CFR § 200.318 - 200.326</a:t>
            </a:r>
            <a:endParaRPr lang="en-US" sz="3200" dirty="0">
              <a:solidFill>
                <a:srgbClr val="480048"/>
              </a:solidFill>
              <a:effectLst>
                <a:outerShdw blurRad="38100" dist="38100" dir="2700000" algn="tl">
                  <a:srgbClr val="DDDDDD"/>
                </a:outerShdw>
              </a:effectLst>
            </a:endParaRPr>
          </a:p>
        </p:txBody>
      </p:sp>
      <p:sp>
        <p:nvSpPr>
          <p:cNvPr id="4099" name="Content Placeholder 1"/>
          <p:cNvSpPr>
            <a:spLocks noGrp="1"/>
          </p:cNvSpPr>
          <p:nvPr>
            <p:ph idx="1"/>
          </p:nvPr>
        </p:nvSpPr>
        <p:spPr>
          <a:xfrm>
            <a:off x="1097280" y="2203194"/>
            <a:ext cx="10058400" cy="4023360"/>
          </a:xfrm>
        </p:spPr>
        <p:txBody>
          <a:bodyPr>
            <a:normAutofit/>
          </a:bodyPr>
          <a:lstStyle/>
          <a:p>
            <a:pPr marL="0" indent="0">
              <a:lnSpc>
                <a:spcPct val="100000"/>
              </a:lnSpc>
              <a:spcBef>
                <a:spcPts val="0"/>
              </a:spcBef>
              <a:spcAft>
                <a:spcPts val="0"/>
              </a:spcAft>
              <a:buNone/>
              <a:defRPr/>
            </a:pPr>
            <a:r>
              <a:rPr lang="en-US" sz="1900" b="1" dirty="0"/>
              <a:t>Procurement Records</a:t>
            </a:r>
          </a:p>
          <a:p>
            <a:pPr>
              <a:lnSpc>
                <a:spcPct val="100000"/>
              </a:lnSpc>
              <a:spcBef>
                <a:spcPts val="0"/>
              </a:spcBef>
              <a:spcAft>
                <a:spcPts val="0"/>
              </a:spcAft>
              <a:buFont typeface="Arial" panose="020B0604020202020204" pitchFamily="34" charset="0"/>
              <a:buChar char="•"/>
              <a:defRPr/>
            </a:pPr>
            <a:r>
              <a:rPr lang="en-US" sz="1900" dirty="0"/>
              <a:t>Maintain records that support the procurement history (rationale for procurement</a:t>
            </a:r>
          </a:p>
          <a:p>
            <a:pPr marL="0" indent="0">
              <a:lnSpc>
                <a:spcPct val="100000"/>
              </a:lnSpc>
              <a:spcBef>
                <a:spcPts val="0"/>
              </a:spcBef>
              <a:spcAft>
                <a:spcPts val="0"/>
              </a:spcAft>
              <a:buNone/>
              <a:defRPr/>
            </a:pPr>
            <a:r>
              <a:rPr lang="en-US" sz="1900" dirty="0"/>
              <a:t>   method, selection of contract type, contractor selection or rejection, basis for contract  </a:t>
            </a:r>
          </a:p>
          <a:p>
            <a:pPr marL="0" indent="0">
              <a:lnSpc>
                <a:spcPct val="100000"/>
              </a:lnSpc>
              <a:spcBef>
                <a:spcPts val="0"/>
              </a:spcBef>
              <a:spcAft>
                <a:spcPts val="0"/>
              </a:spcAft>
              <a:buNone/>
              <a:defRPr/>
            </a:pPr>
            <a:r>
              <a:rPr lang="en-US" sz="1900" dirty="0"/>
              <a:t>   price)</a:t>
            </a:r>
          </a:p>
          <a:p>
            <a:pPr>
              <a:lnSpc>
                <a:spcPct val="100000"/>
              </a:lnSpc>
              <a:spcBef>
                <a:spcPts val="0"/>
              </a:spcBef>
              <a:spcAft>
                <a:spcPts val="0"/>
              </a:spcAft>
              <a:buFont typeface="Arial" panose="020B0604020202020204" pitchFamily="34" charset="0"/>
              <a:buChar char="•"/>
              <a:defRPr/>
            </a:pPr>
            <a:r>
              <a:rPr lang="en-US" sz="1900" dirty="0"/>
              <a:t>Documentation may need to be provided for NIST review under certain circumstances</a:t>
            </a:r>
          </a:p>
          <a:p>
            <a:pPr marL="0" indent="0">
              <a:lnSpc>
                <a:spcPct val="100000"/>
              </a:lnSpc>
              <a:spcBef>
                <a:spcPts val="0"/>
              </a:spcBef>
              <a:spcAft>
                <a:spcPts val="0"/>
              </a:spcAft>
              <a:buNone/>
              <a:defRPr/>
            </a:pPr>
            <a:endParaRPr lang="en-US" sz="1900" dirty="0"/>
          </a:p>
          <a:p>
            <a:pPr marL="0" indent="0">
              <a:lnSpc>
                <a:spcPct val="100000"/>
              </a:lnSpc>
              <a:spcBef>
                <a:spcPts val="0"/>
              </a:spcBef>
              <a:spcAft>
                <a:spcPts val="0"/>
              </a:spcAft>
              <a:buNone/>
              <a:defRPr/>
            </a:pPr>
            <a:r>
              <a:rPr lang="en-US" sz="1900" b="1" dirty="0"/>
              <a:t>Contract Provisions</a:t>
            </a:r>
          </a:p>
          <a:p>
            <a:pPr>
              <a:lnSpc>
                <a:spcPct val="100000"/>
              </a:lnSpc>
              <a:spcBef>
                <a:spcPts val="0"/>
              </a:spcBef>
              <a:spcAft>
                <a:spcPts val="0"/>
              </a:spcAft>
              <a:buFont typeface="Arial" panose="020B0604020202020204" pitchFamily="34" charset="0"/>
              <a:buChar char="•"/>
              <a:defRPr/>
            </a:pPr>
            <a:r>
              <a:rPr lang="en-US" sz="1900" dirty="0"/>
              <a:t>Contracts must contain any applicable provisions described in Appendix II of 2 CFR 200  </a:t>
            </a:r>
          </a:p>
          <a:p>
            <a:pPr marL="0" indent="0">
              <a:lnSpc>
                <a:spcPct val="100000"/>
              </a:lnSpc>
              <a:spcBef>
                <a:spcPts val="0"/>
              </a:spcBef>
              <a:spcAft>
                <a:spcPts val="0"/>
              </a:spcAft>
              <a:buNone/>
              <a:defRPr/>
            </a:pPr>
            <a:endParaRPr lang="en-US" sz="1900" b="1" dirty="0">
              <a:latin typeface="+mj-lt"/>
            </a:endParaRPr>
          </a:p>
          <a:p>
            <a:pPr marL="0" indent="0">
              <a:buNone/>
            </a:pPr>
            <a:endParaRPr lang="en-US" altLang="en-US" dirty="0">
              <a:latin typeface="+mj-lt"/>
            </a:endParaRPr>
          </a:p>
        </p:txBody>
      </p:sp>
      <p:sp>
        <p:nvSpPr>
          <p:cNvPr id="2" name="Slide Number Placeholder 1"/>
          <p:cNvSpPr>
            <a:spLocks noGrp="1"/>
          </p:cNvSpPr>
          <p:nvPr>
            <p:ph type="sldNum" sz="quarter" idx="12"/>
          </p:nvPr>
        </p:nvSpPr>
        <p:spPr/>
        <p:txBody>
          <a:bodyPr/>
          <a:lstStyle/>
          <a:p>
            <a:pPr>
              <a:defRPr/>
            </a:pPr>
            <a:fld id="{2EB2F220-951C-44BA-B8B9-A8E3FCA2FCCC}" type="slidenum">
              <a:rPr lang="en-US" altLang="en-US" smtClean="0"/>
              <a:pPr>
                <a:defRPr/>
              </a:pPr>
              <a:t>20</a:t>
            </a:fld>
            <a:endParaRPr lang="en-US" altLang="en-US"/>
          </a:p>
        </p:txBody>
      </p:sp>
      <p:sp>
        <p:nvSpPr>
          <p:cNvPr id="4100" name="Slide Number Placeholder 3"/>
          <p:cNvSpPr txBox="1">
            <a:spLocks/>
          </p:cNvSpPr>
          <p:nvPr/>
        </p:nvSpPr>
        <p:spPr bwMode="auto">
          <a:xfrm>
            <a:off x="8077200" y="6356351"/>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2400" dirty="0">
              <a:latin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0" y="6337547"/>
            <a:ext cx="1524000" cy="609600"/>
          </a:xfrm>
          <a:prstGeom prst="rect">
            <a:avLst/>
          </a:prstGeom>
        </p:spPr>
      </p:pic>
      <p:sp>
        <p:nvSpPr>
          <p:cNvPr id="7" name="TextBox 6"/>
          <p:cNvSpPr txBox="1"/>
          <p:nvPr/>
        </p:nvSpPr>
        <p:spPr>
          <a:xfrm>
            <a:off x="8382613" y="881542"/>
            <a:ext cx="2173857" cy="430887"/>
          </a:xfrm>
          <a:prstGeom prst="rect">
            <a:avLst/>
          </a:prstGeom>
          <a:noFill/>
        </p:spPr>
        <p:txBody>
          <a:bodyPr wrap="square" rtlCol="0">
            <a:spAutoFit/>
          </a:bodyPr>
          <a:lstStyle/>
          <a:p>
            <a:r>
              <a:rPr lang="en-US" sz="1100" dirty="0">
                <a:latin typeface="+mj-lt"/>
              </a:rPr>
              <a:t>Subpart D - </a:t>
            </a:r>
          </a:p>
          <a:p>
            <a:r>
              <a:rPr lang="en-US" sz="1100" dirty="0">
                <a:latin typeface="+mj-lt"/>
              </a:rPr>
              <a:t>Post Federal Award Requirements</a:t>
            </a:r>
          </a:p>
        </p:txBody>
      </p:sp>
    </p:spTree>
    <p:extLst>
      <p:ext uri="{BB962C8B-B14F-4D97-AF65-F5344CB8AC3E}">
        <p14:creationId xmlns:p14="http://schemas.microsoft.com/office/powerpoint/2010/main" val="28780628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626" name="Rectangle 2"/>
          <p:cNvSpPr>
            <a:spLocks noGrp="1" noChangeArrowheads="1"/>
          </p:cNvSpPr>
          <p:nvPr>
            <p:ph type="title"/>
          </p:nvPr>
        </p:nvSpPr>
        <p:spPr/>
        <p:txBody>
          <a:bodyPr/>
          <a:lstStyle/>
          <a:p>
            <a:pPr>
              <a:defRPr/>
            </a:pPr>
            <a:r>
              <a:rPr lang="en-US" dirty="0">
                <a:solidFill>
                  <a:schemeClr val="tx1"/>
                </a:solidFill>
                <a:latin typeface="+mn-lt"/>
              </a:rPr>
              <a:t>Record Retention</a:t>
            </a:r>
            <a:r>
              <a:rPr lang="en-US" sz="2000" dirty="0">
                <a:solidFill>
                  <a:srgbClr val="000000">
                    <a:lumMod val="75000"/>
                    <a:lumOff val="25000"/>
                  </a:srgbClr>
                </a:solidFill>
              </a:rPr>
              <a:t>	                                                     2 CFR § 200.333</a:t>
            </a:r>
            <a:endParaRPr lang="en-US" sz="3200" dirty="0">
              <a:solidFill>
                <a:srgbClr val="480048"/>
              </a:solidFill>
              <a:effectLst>
                <a:outerShdw blurRad="38100" dist="38100" dir="2700000" algn="tl">
                  <a:srgbClr val="DDDDDD"/>
                </a:outerShdw>
              </a:effectLst>
            </a:endParaRPr>
          </a:p>
        </p:txBody>
      </p:sp>
      <p:sp>
        <p:nvSpPr>
          <p:cNvPr id="4099" name="Content Placeholder 1"/>
          <p:cNvSpPr>
            <a:spLocks noGrp="1"/>
          </p:cNvSpPr>
          <p:nvPr>
            <p:ph idx="1"/>
          </p:nvPr>
        </p:nvSpPr>
        <p:spPr>
          <a:xfrm>
            <a:off x="1097280" y="2203194"/>
            <a:ext cx="10058400" cy="4023360"/>
          </a:xfrm>
        </p:spPr>
        <p:txBody>
          <a:bodyPr>
            <a:normAutofit/>
          </a:bodyPr>
          <a:lstStyle/>
          <a:p>
            <a:pPr marL="0" indent="0">
              <a:lnSpc>
                <a:spcPct val="100000"/>
              </a:lnSpc>
              <a:spcBef>
                <a:spcPts val="0"/>
              </a:spcBef>
              <a:spcAft>
                <a:spcPts val="0"/>
              </a:spcAft>
              <a:buNone/>
              <a:defRPr/>
            </a:pPr>
            <a:r>
              <a:rPr lang="en-US" dirty="0"/>
              <a:t>All records pertinent to an award shall be retained for a period of three years from the date of submission of the final expenditure report</a:t>
            </a:r>
          </a:p>
          <a:p>
            <a:pPr marL="0" indent="0">
              <a:lnSpc>
                <a:spcPct val="100000"/>
              </a:lnSpc>
              <a:spcBef>
                <a:spcPts val="0"/>
              </a:spcBef>
              <a:spcAft>
                <a:spcPts val="0"/>
              </a:spcAft>
              <a:buNone/>
              <a:defRPr/>
            </a:pPr>
            <a:endParaRPr lang="en-US" dirty="0"/>
          </a:p>
          <a:p>
            <a:pPr marL="0" indent="0">
              <a:lnSpc>
                <a:spcPct val="100000"/>
              </a:lnSpc>
              <a:spcBef>
                <a:spcPts val="0"/>
              </a:spcBef>
              <a:spcAft>
                <a:spcPts val="0"/>
              </a:spcAft>
              <a:buNone/>
              <a:defRPr/>
            </a:pPr>
            <a:r>
              <a:rPr lang="en-US" dirty="0"/>
              <a:t>Exceptions:</a:t>
            </a:r>
          </a:p>
          <a:p>
            <a:pPr lvl="1">
              <a:lnSpc>
                <a:spcPct val="100000"/>
              </a:lnSpc>
              <a:spcBef>
                <a:spcPts val="0"/>
              </a:spcBef>
              <a:spcAft>
                <a:spcPts val="0"/>
              </a:spcAft>
              <a:buFont typeface="Arial" panose="020B0604020202020204" pitchFamily="34" charset="0"/>
              <a:buChar char="•"/>
              <a:defRPr/>
            </a:pPr>
            <a:r>
              <a:rPr lang="en-US" sz="2000" dirty="0"/>
              <a:t>Litigation, Claim, or Audit: records retained until resolved and final action taken</a:t>
            </a:r>
          </a:p>
          <a:p>
            <a:pPr lvl="1">
              <a:lnSpc>
                <a:spcPct val="100000"/>
              </a:lnSpc>
              <a:spcBef>
                <a:spcPts val="0"/>
              </a:spcBef>
              <a:spcAft>
                <a:spcPts val="0"/>
              </a:spcAft>
              <a:buFont typeface="Arial" panose="020B0604020202020204" pitchFamily="34" charset="0"/>
              <a:buChar char="•"/>
              <a:defRPr/>
            </a:pPr>
            <a:r>
              <a:rPr lang="en-US" sz="2000" dirty="0"/>
              <a:t>NIST Request: notified in writing by NIST to extend retention period</a:t>
            </a:r>
          </a:p>
          <a:p>
            <a:pPr lvl="1">
              <a:lnSpc>
                <a:spcPct val="100000"/>
              </a:lnSpc>
              <a:spcBef>
                <a:spcPts val="0"/>
              </a:spcBef>
              <a:spcAft>
                <a:spcPts val="0"/>
              </a:spcAft>
              <a:buFont typeface="Arial" panose="020B0604020202020204" pitchFamily="34" charset="0"/>
              <a:buChar char="•"/>
              <a:defRPr/>
            </a:pPr>
            <a:r>
              <a:rPr lang="en-US" sz="2000" dirty="0"/>
              <a:t>Property: equipment and real property records retained three years after final disposition</a:t>
            </a:r>
          </a:p>
          <a:p>
            <a:pPr lvl="1">
              <a:lnSpc>
                <a:spcPct val="100000"/>
              </a:lnSpc>
              <a:spcBef>
                <a:spcPts val="0"/>
              </a:spcBef>
              <a:spcAft>
                <a:spcPts val="0"/>
              </a:spcAft>
              <a:buFont typeface="Arial" panose="020B0604020202020204" pitchFamily="34" charset="0"/>
              <a:buChar char="•"/>
              <a:defRPr/>
            </a:pPr>
            <a:r>
              <a:rPr lang="en-US" sz="2000" dirty="0"/>
              <a:t>Indirect Cost Rate Proposals: retention period starts from date proposal is submitted to NIST</a:t>
            </a:r>
          </a:p>
          <a:p>
            <a:pPr marL="0" indent="0">
              <a:buNone/>
            </a:pPr>
            <a:endParaRPr lang="en-US" altLang="en-US" dirty="0">
              <a:latin typeface="+mj-lt"/>
            </a:endParaRPr>
          </a:p>
        </p:txBody>
      </p:sp>
      <p:sp>
        <p:nvSpPr>
          <p:cNvPr id="2" name="Slide Number Placeholder 1"/>
          <p:cNvSpPr>
            <a:spLocks noGrp="1"/>
          </p:cNvSpPr>
          <p:nvPr>
            <p:ph type="sldNum" sz="quarter" idx="12"/>
          </p:nvPr>
        </p:nvSpPr>
        <p:spPr/>
        <p:txBody>
          <a:bodyPr/>
          <a:lstStyle/>
          <a:p>
            <a:pPr>
              <a:defRPr/>
            </a:pPr>
            <a:fld id="{2EB2F220-951C-44BA-B8B9-A8E3FCA2FCCC}" type="slidenum">
              <a:rPr lang="en-US" altLang="en-US" smtClean="0"/>
              <a:pPr>
                <a:defRPr/>
              </a:pPr>
              <a:t>21</a:t>
            </a:fld>
            <a:endParaRPr lang="en-US" altLang="en-US"/>
          </a:p>
        </p:txBody>
      </p:sp>
      <p:sp>
        <p:nvSpPr>
          <p:cNvPr id="4100" name="Slide Number Placeholder 3"/>
          <p:cNvSpPr txBox="1">
            <a:spLocks/>
          </p:cNvSpPr>
          <p:nvPr/>
        </p:nvSpPr>
        <p:spPr bwMode="auto">
          <a:xfrm>
            <a:off x="8077200" y="6356351"/>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2400" dirty="0">
              <a:latin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0" y="6337547"/>
            <a:ext cx="1524000" cy="609600"/>
          </a:xfrm>
          <a:prstGeom prst="rect">
            <a:avLst/>
          </a:prstGeom>
        </p:spPr>
      </p:pic>
      <p:sp>
        <p:nvSpPr>
          <p:cNvPr id="7" name="TextBox 6"/>
          <p:cNvSpPr txBox="1"/>
          <p:nvPr/>
        </p:nvSpPr>
        <p:spPr>
          <a:xfrm>
            <a:off x="8382613" y="881542"/>
            <a:ext cx="2173857" cy="430887"/>
          </a:xfrm>
          <a:prstGeom prst="rect">
            <a:avLst/>
          </a:prstGeom>
          <a:noFill/>
        </p:spPr>
        <p:txBody>
          <a:bodyPr wrap="square" rtlCol="0">
            <a:spAutoFit/>
          </a:bodyPr>
          <a:lstStyle/>
          <a:p>
            <a:r>
              <a:rPr lang="en-US" sz="1100" dirty="0">
                <a:latin typeface="+mj-lt"/>
              </a:rPr>
              <a:t>Subpart D - </a:t>
            </a:r>
          </a:p>
          <a:p>
            <a:r>
              <a:rPr lang="en-US" sz="1100" dirty="0">
                <a:latin typeface="+mj-lt"/>
              </a:rPr>
              <a:t>Post Federal Award Requirements</a:t>
            </a:r>
          </a:p>
        </p:txBody>
      </p:sp>
    </p:spTree>
    <p:extLst>
      <p:ext uri="{BB962C8B-B14F-4D97-AF65-F5344CB8AC3E}">
        <p14:creationId xmlns:p14="http://schemas.microsoft.com/office/powerpoint/2010/main" val="22993696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626" name="Rectangle 2"/>
          <p:cNvSpPr>
            <a:spLocks noGrp="1" noChangeArrowheads="1"/>
          </p:cNvSpPr>
          <p:nvPr>
            <p:ph type="title"/>
          </p:nvPr>
        </p:nvSpPr>
        <p:spPr/>
        <p:txBody>
          <a:bodyPr/>
          <a:lstStyle/>
          <a:p>
            <a:pPr eaLnBrk="1" hangingPunct="1">
              <a:defRPr/>
            </a:pPr>
            <a:r>
              <a:rPr lang="en-US" dirty="0">
                <a:solidFill>
                  <a:schemeClr val="tx1"/>
                </a:solidFill>
                <a:latin typeface="+mn-lt"/>
              </a:rPr>
              <a:t>Common Audit Findings </a:t>
            </a:r>
            <a:endParaRPr lang="en-US" sz="3200" dirty="0">
              <a:solidFill>
                <a:schemeClr val="tx1"/>
              </a:solidFill>
              <a:latin typeface="+mn-lt"/>
            </a:endParaRPr>
          </a:p>
        </p:txBody>
      </p:sp>
      <p:sp>
        <p:nvSpPr>
          <p:cNvPr id="4099" name="Content Placeholder 1"/>
          <p:cNvSpPr>
            <a:spLocks noGrp="1"/>
          </p:cNvSpPr>
          <p:nvPr>
            <p:ph idx="1"/>
          </p:nvPr>
        </p:nvSpPr>
        <p:spPr>
          <a:xfrm>
            <a:off x="1097280" y="2203194"/>
            <a:ext cx="10058400" cy="4023360"/>
          </a:xfrm>
        </p:spPr>
        <p:txBody>
          <a:bodyPr>
            <a:normAutofit fontScale="92500" lnSpcReduction="20000"/>
          </a:bodyPr>
          <a:lstStyle/>
          <a:p>
            <a:pPr marL="0" indent="0">
              <a:lnSpc>
                <a:spcPct val="100000"/>
              </a:lnSpc>
              <a:spcBef>
                <a:spcPts val="0"/>
              </a:spcBef>
              <a:spcAft>
                <a:spcPts val="0"/>
              </a:spcAft>
              <a:buNone/>
              <a:defRPr/>
            </a:pPr>
            <a:r>
              <a:rPr lang="en-US" sz="1900" dirty="0"/>
              <a:t>Lack of written policies and procedures</a:t>
            </a:r>
          </a:p>
          <a:p>
            <a:pPr marL="0" indent="0">
              <a:lnSpc>
                <a:spcPct val="100000"/>
              </a:lnSpc>
              <a:spcBef>
                <a:spcPts val="0"/>
              </a:spcBef>
              <a:spcAft>
                <a:spcPts val="0"/>
              </a:spcAft>
              <a:buNone/>
              <a:defRPr/>
            </a:pPr>
            <a:endParaRPr lang="en-US" sz="1900" dirty="0"/>
          </a:p>
          <a:p>
            <a:pPr marL="0" indent="0">
              <a:lnSpc>
                <a:spcPct val="100000"/>
              </a:lnSpc>
              <a:spcBef>
                <a:spcPts val="0"/>
              </a:spcBef>
              <a:spcAft>
                <a:spcPts val="0"/>
              </a:spcAft>
              <a:buNone/>
              <a:defRPr/>
            </a:pPr>
            <a:r>
              <a:rPr lang="en-US" sz="1900" dirty="0"/>
              <a:t>Inadequate documentation on file</a:t>
            </a:r>
          </a:p>
          <a:p>
            <a:pPr>
              <a:lnSpc>
                <a:spcPct val="100000"/>
              </a:lnSpc>
              <a:spcBef>
                <a:spcPts val="0"/>
              </a:spcBef>
              <a:spcAft>
                <a:spcPts val="0"/>
              </a:spcAft>
              <a:buFont typeface="Courier New" panose="02070309020205020404" pitchFamily="49" charset="0"/>
              <a:buChar char="o"/>
              <a:defRPr/>
            </a:pPr>
            <a:endParaRPr lang="en-US" sz="1900" dirty="0"/>
          </a:p>
          <a:p>
            <a:pPr marL="0" indent="0">
              <a:lnSpc>
                <a:spcPct val="100000"/>
              </a:lnSpc>
              <a:spcBef>
                <a:spcPts val="0"/>
              </a:spcBef>
              <a:spcAft>
                <a:spcPts val="0"/>
              </a:spcAft>
              <a:buNone/>
              <a:defRPr/>
            </a:pPr>
            <a:r>
              <a:rPr lang="en-US" sz="1900" dirty="0"/>
              <a:t>Failure to obtain prior approval or starting an activity before authorized</a:t>
            </a:r>
          </a:p>
          <a:p>
            <a:pPr>
              <a:lnSpc>
                <a:spcPct val="100000"/>
              </a:lnSpc>
              <a:spcBef>
                <a:spcPts val="0"/>
              </a:spcBef>
              <a:spcAft>
                <a:spcPts val="0"/>
              </a:spcAft>
              <a:buFont typeface="Courier New" panose="02070309020205020404" pitchFamily="49" charset="0"/>
              <a:buChar char="o"/>
              <a:defRPr/>
            </a:pPr>
            <a:endParaRPr lang="en-US" sz="1900" dirty="0"/>
          </a:p>
          <a:p>
            <a:pPr marL="0" indent="0">
              <a:lnSpc>
                <a:spcPct val="100000"/>
              </a:lnSpc>
              <a:spcBef>
                <a:spcPts val="0"/>
              </a:spcBef>
              <a:spcAft>
                <a:spcPts val="0"/>
              </a:spcAft>
              <a:buNone/>
              <a:defRPr/>
            </a:pPr>
            <a:r>
              <a:rPr lang="en-US" sz="1900" dirty="0"/>
              <a:t>Inadequate or untimely report submission</a:t>
            </a:r>
          </a:p>
          <a:p>
            <a:pPr>
              <a:lnSpc>
                <a:spcPct val="100000"/>
              </a:lnSpc>
              <a:spcBef>
                <a:spcPts val="0"/>
              </a:spcBef>
              <a:spcAft>
                <a:spcPts val="0"/>
              </a:spcAft>
              <a:buFont typeface="Courier New" panose="02070309020205020404" pitchFamily="49" charset="0"/>
              <a:buChar char="o"/>
              <a:defRPr/>
            </a:pPr>
            <a:endParaRPr lang="en-US" sz="1900" dirty="0"/>
          </a:p>
          <a:p>
            <a:pPr marL="0" indent="0">
              <a:lnSpc>
                <a:spcPct val="100000"/>
              </a:lnSpc>
              <a:spcBef>
                <a:spcPts val="0"/>
              </a:spcBef>
              <a:spcAft>
                <a:spcPts val="0"/>
              </a:spcAft>
              <a:buNone/>
              <a:defRPr/>
            </a:pPr>
            <a:r>
              <a:rPr lang="en-US" sz="1900" dirty="0"/>
              <a:t>Unallowable costs per grant terms and conditions</a:t>
            </a:r>
          </a:p>
          <a:p>
            <a:pPr>
              <a:lnSpc>
                <a:spcPct val="100000"/>
              </a:lnSpc>
              <a:spcBef>
                <a:spcPts val="0"/>
              </a:spcBef>
              <a:spcAft>
                <a:spcPts val="0"/>
              </a:spcAft>
              <a:buFont typeface="Courier New" panose="02070309020205020404" pitchFamily="49" charset="0"/>
              <a:buChar char="o"/>
            </a:pPr>
            <a:endParaRPr lang="en-US" sz="1900" dirty="0"/>
          </a:p>
          <a:p>
            <a:pPr marL="0" indent="0">
              <a:lnSpc>
                <a:spcPct val="100000"/>
              </a:lnSpc>
              <a:spcBef>
                <a:spcPts val="0"/>
              </a:spcBef>
              <a:spcAft>
                <a:spcPts val="0"/>
              </a:spcAft>
              <a:buNone/>
            </a:pPr>
            <a:r>
              <a:rPr lang="en-US" sz="1900" dirty="0"/>
              <a:t>Failure to verify excluded parties when contracting (www.SAM.gov)</a:t>
            </a:r>
          </a:p>
          <a:p>
            <a:pPr>
              <a:lnSpc>
                <a:spcPct val="100000"/>
              </a:lnSpc>
              <a:spcBef>
                <a:spcPts val="0"/>
              </a:spcBef>
              <a:spcAft>
                <a:spcPts val="0"/>
              </a:spcAft>
              <a:buFont typeface="Courier New" panose="02070309020205020404" pitchFamily="49" charset="0"/>
              <a:buChar char="o"/>
            </a:pPr>
            <a:endParaRPr lang="en-US" sz="1900" b="1" dirty="0"/>
          </a:p>
          <a:p>
            <a:pPr marL="0" indent="0">
              <a:lnSpc>
                <a:spcPct val="100000"/>
              </a:lnSpc>
              <a:spcBef>
                <a:spcPts val="0"/>
              </a:spcBef>
              <a:spcAft>
                <a:spcPts val="0"/>
              </a:spcAft>
              <a:buNone/>
            </a:pPr>
            <a:r>
              <a:rPr lang="en-US" sz="1900" dirty="0"/>
              <a:t>Excess cash on hand</a:t>
            </a:r>
          </a:p>
          <a:p>
            <a:pPr>
              <a:lnSpc>
                <a:spcPct val="100000"/>
              </a:lnSpc>
              <a:spcBef>
                <a:spcPts val="0"/>
              </a:spcBef>
              <a:spcAft>
                <a:spcPts val="0"/>
              </a:spcAft>
              <a:buFont typeface="Courier New" panose="02070309020205020404" pitchFamily="49" charset="0"/>
              <a:buChar char="o"/>
            </a:pPr>
            <a:endParaRPr lang="en-US" sz="1900" dirty="0"/>
          </a:p>
          <a:p>
            <a:pPr marL="0" indent="0">
              <a:lnSpc>
                <a:spcPct val="100000"/>
              </a:lnSpc>
              <a:spcBef>
                <a:spcPts val="0"/>
              </a:spcBef>
              <a:spcAft>
                <a:spcPts val="0"/>
              </a:spcAft>
              <a:buNone/>
            </a:pPr>
            <a:r>
              <a:rPr lang="en-US" sz="1900" dirty="0"/>
              <a:t>Comingling of funds</a:t>
            </a:r>
          </a:p>
          <a:p>
            <a:pPr marL="0" indent="0">
              <a:lnSpc>
                <a:spcPct val="120000"/>
              </a:lnSpc>
              <a:spcBef>
                <a:spcPts val="0"/>
              </a:spcBef>
              <a:spcAft>
                <a:spcPts val="0"/>
              </a:spcAft>
              <a:buNone/>
              <a:defRPr/>
            </a:pPr>
            <a:endParaRPr lang="en-US" dirty="0"/>
          </a:p>
          <a:p>
            <a:pPr marL="0" indent="0">
              <a:lnSpc>
                <a:spcPct val="120000"/>
              </a:lnSpc>
              <a:spcBef>
                <a:spcPts val="0"/>
              </a:spcBef>
              <a:spcAft>
                <a:spcPts val="0"/>
              </a:spcAft>
              <a:buNone/>
              <a:defRPr/>
            </a:pPr>
            <a:r>
              <a:rPr lang="en-US" dirty="0"/>
              <a:t> </a:t>
            </a:r>
          </a:p>
          <a:p>
            <a:pPr marL="0" indent="0">
              <a:buNone/>
            </a:pPr>
            <a:endParaRPr lang="en-US" altLang="en-US" dirty="0">
              <a:latin typeface="+mj-lt"/>
            </a:endParaRPr>
          </a:p>
        </p:txBody>
      </p:sp>
      <p:sp>
        <p:nvSpPr>
          <p:cNvPr id="2" name="Slide Number Placeholder 1"/>
          <p:cNvSpPr>
            <a:spLocks noGrp="1"/>
          </p:cNvSpPr>
          <p:nvPr>
            <p:ph type="sldNum" sz="quarter" idx="12"/>
          </p:nvPr>
        </p:nvSpPr>
        <p:spPr/>
        <p:txBody>
          <a:bodyPr/>
          <a:lstStyle/>
          <a:p>
            <a:pPr>
              <a:defRPr/>
            </a:pPr>
            <a:fld id="{2EB2F220-951C-44BA-B8B9-A8E3FCA2FCCC}" type="slidenum">
              <a:rPr lang="en-US" altLang="en-US" smtClean="0"/>
              <a:pPr>
                <a:defRPr/>
              </a:pPr>
              <a:t>22</a:t>
            </a:fld>
            <a:endParaRPr lang="en-US" altLang="en-US"/>
          </a:p>
        </p:txBody>
      </p:sp>
      <p:sp>
        <p:nvSpPr>
          <p:cNvPr id="4100" name="Slide Number Placeholder 3"/>
          <p:cNvSpPr txBox="1">
            <a:spLocks/>
          </p:cNvSpPr>
          <p:nvPr/>
        </p:nvSpPr>
        <p:spPr bwMode="auto">
          <a:xfrm>
            <a:off x="8077200" y="6356351"/>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2400" dirty="0">
              <a:latin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0" y="6337547"/>
            <a:ext cx="1524000" cy="609600"/>
          </a:xfrm>
          <a:prstGeom prst="rect">
            <a:avLst/>
          </a:prstGeom>
        </p:spPr>
      </p:pic>
    </p:spTree>
    <p:extLst>
      <p:ext uri="{BB962C8B-B14F-4D97-AF65-F5344CB8AC3E}">
        <p14:creationId xmlns:p14="http://schemas.microsoft.com/office/powerpoint/2010/main" val="36858986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626" name="Rectangle 2"/>
          <p:cNvSpPr>
            <a:spLocks noGrp="1" noChangeArrowheads="1"/>
          </p:cNvSpPr>
          <p:nvPr>
            <p:ph type="title"/>
          </p:nvPr>
        </p:nvSpPr>
        <p:spPr/>
        <p:txBody>
          <a:bodyPr>
            <a:normAutofit/>
          </a:bodyPr>
          <a:lstStyle/>
          <a:p>
            <a:pPr eaLnBrk="1" hangingPunct="1">
              <a:defRPr/>
            </a:pPr>
            <a:r>
              <a:rPr lang="en-US" sz="4000" dirty="0">
                <a:solidFill>
                  <a:schemeClr val="tx1"/>
                </a:solidFill>
                <a:latin typeface="+mn-lt"/>
              </a:rPr>
              <a:t>NIST Financial Assistance Reference Guide</a:t>
            </a:r>
          </a:p>
        </p:txBody>
      </p:sp>
      <p:sp>
        <p:nvSpPr>
          <p:cNvPr id="4099" name="Content Placeholder 1"/>
          <p:cNvSpPr>
            <a:spLocks noGrp="1"/>
          </p:cNvSpPr>
          <p:nvPr>
            <p:ph idx="1"/>
          </p:nvPr>
        </p:nvSpPr>
        <p:spPr>
          <a:xfrm>
            <a:off x="1097280" y="1845734"/>
            <a:ext cx="8161020" cy="4023360"/>
          </a:xfrm>
        </p:spPr>
        <p:txBody>
          <a:bodyPr>
            <a:normAutofit lnSpcReduction="10000"/>
          </a:bodyPr>
          <a:lstStyle/>
          <a:p>
            <a:r>
              <a:rPr lang="en-US" sz="1800" dirty="0"/>
              <a:t> </a:t>
            </a:r>
          </a:p>
          <a:p>
            <a:pPr marL="0" indent="0">
              <a:lnSpc>
                <a:spcPct val="100000"/>
              </a:lnSpc>
              <a:spcBef>
                <a:spcPts val="0"/>
              </a:spcBef>
              <a:spcAft>
                <a:spcPts val="0"/>
              </a:spcAft>
              <a:buNone/>
              <a:defRPr/>
            </a:pPr>
            <a:r>
              <a:rPr lang="en-US" sz="1800" dirty="0">
                <a:latin typeface="+mj-lt"/>
              </a:rPr>
              <a:t> </a:t>
            </a:r>
            <a:endParaRPr lang="en-US" b="1" i="1" dirty="0">
              <a:latin typeface="+mj-lt"/>
            </a:endParaRPr>
          </a:p>
          <a:p>
            <a:r>
              <a:rPr lang="en-US" b="1" i="1" dirty="0"/>
              <a:t>Essential tips for your NIST award</a:t>
            </a:r>
            <a:endParaRPr lang="en-US" dirty="0"/>
          </a:p>
          <a:p>
            <a:r>
              <a:rPr lang="en-US" dirty="0"/>
              <a:t>The Financial Assistance Reference guide provides information on the essential elements and most commonly asked questions of NIST financial assistance recipients. The guide contains a multitude of carefully selected topics designed to assist the NIST grant and cooperative agreement community from acceptance of the award to reporting requirements to amendments and prior approvals during the award to close-out procedures after award completion.</a:t>
            </a:r>
          </a:p>
          <a:p>
            <a:endParaRPr lang="en-US" altLang="en-US" dirty="0"/>
          </a:p>
          <a:p>
            <a:r>
              <a:rPr lang="en-US" dirty="0"/>
              <a:t>https://www.nist.gov/oaam/grants-management-division/financial-assistance-reference-guide</a:t>
            </a:r>
            <a:endParaRPr lang="en-US" altLang="en-US" dirty="0"/>
          </a:p>
        </p:txBody>
      </p:sp>
      <p:sp>
        <p:nvSpPr>
          <p:cNvPr id="2" name="Slide Number Placeholder 1"/>
          <p:cNvSpPr>
            <a:spLocks noGrp="1"/>
          </p:cNvSpPr>
          <p:nvPr>
            <p:ph type="sldNum" sz="quarter" idx="12"/>
          </p:nvPr>
        </p:nvSpPr>
        <p:spPr/>
        <p:txBody>
          <a:bodyPr/>
          <a:lstStyle/>
          <a:p>
            <a:pPr>
              <a:defRPr/>
            </a:pPr>
            <a:fld id="{2EB2F220-951C-44BA-B8B9-A8E3FCA2FCCC}" type="slidenum">
              <a:rPr lang="en-US" altLang="en-US" smtClean="0"/>
              <a:pPr>
                <a:defRPr/>
              </a:pPr>
              <a:t>23</a:t>
            </a:fld>
            <a:endParaRPr lang="en-US" altLang="en-US"/>
          </a:p>
        </p:txBody>
      </p:sp>
      <p:sp>
        <p:nvSpPr>
          <p:cNvPr id="4100" name="Slide Number Placeholder 3"/>
          <p:cNvSpPr txBox="1">
            <a:spLocks/>
          </p:cNvSpPr>
          <p:nvPr/>
        </p:nvSpPr>
        <p:spPr bwMode="auto">
          <a:xfrm>
            <a:off x="8077200" y="6356351"/>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2400" dirty="0">
              <a:latin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0" y="6337547"/>
            <a:ext cx="1524000" cy="609600"/>
          </a:xfrm>
          <a:prstGeom prst="rect">
            <a:avLst/>
          </a:prstGeom>
        </p:spPr>
      </p:pic>
      <p:pic>
        <p:nvPicPr>
          <p:cNvPr id="5" name="Picture 4">
            <a:hlinkClick r:id="rId3"/>
          </p:cNvPr>
          <p:cNvPicPr>
            <a:picLocks noChangeAspect="1"/>
          </p:cNvPicPr>
          <p:nvPr/>
        </p:nvPicPr>
        <p:blipFill>
          <a:blip r:embed="rId4"/>
          <a:stretch>
            <a:fillRect/>
          </a:stretch>
        </p:blipFill>
        <p:spPr>
          <a:xfrm>
            <a:off x="9250680" y="3077493"/>
            <a:ext cx="1905000" cy="2463800"/>
          </a:xfrm>
          <a:prstGeom prst="rect">
            <a:avLst/>
          </a:prstGeom>
        </p:spPr>
      </p:pic>
    </p:spTree>
    <p:extLst>
      <p:ext uri="{BB962C8B-B14F-4D97-AF65-F5344CB8AC3E}">
        <p14:creationId xmlns:p14="http://schemas.microsoft.com/office/powerpoint/2010/main" val="4112603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Today’s Goals</a:t>
            </a:r>
          </a:p>
        </p:txBody>
      </p:sp>
      <p:sp>
        <p:nvSpPr>
          <p:cNvPr id="3" name="Content Placeholder 2"/>
          <p:cNvSpPr>
            <a:spLocks noGrp="1"/>
          </p:cNvSpPr>
          <p:nvPr>
            <p:ph idx="1"/>
          </p:nvPr>
        </p:nvSpPr>
        <p:spPr/>
        <p:txBody>
          <a:bodyPr>
            <a:normAutofit/>
          </a:bodyPr>
          <a:lstStyle/>
          <a:p>
            <a:r>
              <a:rPr lang="en-US" dirty="0"/>
              <a:t>Provide an overview of the federal financial assistance policies and administrative requirements that apply to your award</a:t>
            </a:r>
          </a:p>
          <a:p>
            <a:r>
              <a:rPr lang="en-US" dirty="0"/>
              <a:t>Provide additional guidance to help with the management of your award</a:t>
            </a:r>
          </a:p>
          <a:p>
            <a:r>
              <a:rPr lang="en-US" dirty="0"/>
              <a:t>Provide you an opportunity to ask questions about award management</a:t>
            </a:r>
          </a:p>
        </p:txBody>
      </p:sp>
      <p:sp>
        <p:nvSpPr>
          <p:cNvPr id="4" name="Slide Number Placeholder 3"/>
          <p:cNvSpPr>
            <a:spLocks noGrp="1"/>
          </p:cNvSpPr>
          <p:nvPr>
            <p:ph type="sldNum" sz="quarter" idx="12"/>
          </p:nvPr>
        </p:nvSpPr>
        <p:spPr/>
        <p:txBody>
          <a:bodyPr/>
          <a:lstStyle/>
          <a:p>
            <a:fld id="{F2FC7384-D03F-4729-AC94-A5D78E2E795A}" type="slidenum">
              <a:rPr lang="en-US" smtClean="0"/>
              <a:t>3</a:t>
            </a:fld>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3" y="6402033"/>
            <a:ext cx="1263946" cy="457200"/>
          </a:xfrm>
          <a:prstGeom prst="rect">
            <a:avLst/>
          </a:prstGeom>
        </p:spPr>
      </p:pic>
    </p:spTree>
    <p:extLst>
      <p:ext uri="{BB962C8B-B14F-4D97-AF65-F5344CB8AC3E}">
        <p14:creationId xmlns:p14="http://schemas.microsoft.com/office/powerpoint/2010/main" val="183227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Roles and Responsibilities</a:t>
            </a:r>
          </a:p>
        </p:txBody>
      </p:sp>
      <p:sp>
        <p:nvSpPr>
          <p:cNvPr id="3" name="Content Placeholder 2"/>
          <p:cNvSpPr>
            <a:spLocks noGrp="1"/>
          </p:cNvSpPr>
          <p:nvPr>
            <p:ph idx="1"/>
          </p:nvPr>
        </p:nvSpPr>
        <p:spPr/>
        <p:txBody>
          <a:bodyPr/>
          <a:lstStyle/>
          <a:p>
            <a:r>
              <a:rPr lang="en-US" dirty="0"/>
              <a:t>Grant Officer</a:t>
            </a:r>
          </a:p>
          <a:p>
            <a:r>
              <a:rPr lang="en-US" dirty="0"/>
              <a:t>Grant Specialist</a:t>
            </a:r>
          </a:p>
          <a:p>
            <a:r>
              <a:rPr lang="en-US" dirty="0"/>
              <a:t>Federal Program Officer</a:t>
            </a:r>
          </a:p>
          <a:p>
            <a:r>
              <a:rPr lang="en-US" dirty="0"/>
              <a:t>Authorized Organizational Representative (AOR)</a:t>
            </a:r>
          </a:p>
          <a:p>
            <a:r>
              <a:rPr lang="en-US" dirty="0"/>
              <a:t>Principle Investigator/Program or Project Director (PI/PD)</a:t>
            </a:r>
          </a:p>
          <a:p>
            <a:r>
              <a:rPr lang="en-US" dirty="0"/>
              <a:t>Key Personnel</a:t>
            </a:r>
          </a:p>
        </p:txBody>
      </p:sp>
      <p:sp>
        <p:nvSpPr>
          <p:cNvPr id="4" name="Slide Number Placeholder 3"/>
          <p:cNvSpPr>
            <a:spLocks noGrp="1"/>
          </p:cNvSpPr>
          <p:nvPr>
            <p:ph type="sldNum" sz="quarter" idx="12"/>
          </p:nvPr>
        </p:nvSpPr>
        <p:spPr/>
        <p:txBody>
          <a:bodyPr/>
          <a:lstStyle/>
          <a:p>
            <a:fld id="{F2FC7384-D03F-4729-AC94-A5D78E2E795A}" type="slidenum">
              <a:rPr lang="en-US" smtClean="0"/>
              <a:t>4</a:t>
            </a:fld>
            <a:endParaRPr lang="en-US" dirty="0"/>
          </a:p>
        </p:txBody>
      </p:sp>
    </p:spTree>
    <p:extLst>
      <p:ext uri="{BB962C8B-B14F-4D97-AF65-F5344CB8AC3E}">
        <p14:creationId xmlns:p14="http://schemas.microsoft.com/office/powerpoint/2010/main" val="3581969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What is in your Notice of Award?</a:t>
            </a:r>
          </a:p>
        </p:txBody>
      </p:sp>
      <p:sp>
        <p:nvSpPr>
          <p:cNvPr id="3" name="Content Placeholder 2"/>
          <p:cNvSpPr>
            <a:spLocks noGrp="1"/>
          </p:cNvSpPr>
          <p:nvPr>
            <p:ph idx="1"/>
          </p:nvPr>
        </p:nvSpPr>
        <p:spPr/>
        <p:txBody>
          <a:bodyPr/>
          <a:lstStyle/>
          <a:p>
            <a:r>
              <a:rPr lang="en-US" dirty="0"/>
              <a:t>Form CD-450 (Award Agreement)</a:t>
            </a:r>
          </a:p>
          <a:p>
            <a:pPr lvl="1">
              <a:buFont typeface="Arial" panose="020B0604020202020204" pitchFamily="34" charset="0"/>
              <a:buChar char="•"/>
            </a:pPr>
            <a:r>
              <a:rPr lang="en-US" sz="2000" dirty="0"/>
              <a:t>Incorporates by reference:</a:t>
            </a:r>
          </a:p>
          <a:p>
            <a:pPr lvl="2">
              <a:buFont typeface="Arial" panose="020B0604020202020204" pitchFamily="34" charset="0"/>
              <a:buChar char="•"/>
            </a:pPr>
            <a:r>
              <a:rPr lang="en-US" sz="1600" dirty="0"/>
              <a:t>Technical proposal, approved budget, and any revisions</a:t>
            </a:r>
          </a:p>
          <a:p>
            <a:pPr lvl="2">
              <a:buFont typeface="Arial" panose="020B0604020202020204" pitchFamily="34" charset="0"/>
              <a:buChar char="•"/>
            </a:pPr>
            <a:r>
              <a:rPr lang="en-US" sz="1600" dirty="0"/>
              <a:t>2 C.F.R. Part 200—Uniform Guidance for Financial Assistance, including cost principles and audit requirements</a:t>
            </a:r>
          </a:p>
          <a:p>
            <a:pPr lvl="2">
              <a:buFont typeface="Arial" panose="020B0604020202020204" pitchFamily="34" charset="0"/>
              <a:buChar char="•"/>
            </a:pPr>
            <a:r>
              <a:rPr lang="en-US" sz="1600" dirty="0"/>
              <a:t>Department of Commerce Standard Terms and Conditions (DOC ST&amp;C)</a:t>
            </a:r>
          </a:p>
          <a:p>
            <a:pPr lvl="2">
              <a:buFont typeface="Arial" panose="020B0604020202020204" pitchFamily="34" charset="0"/>
              <a:buChar char="•"/>
            </a:pPr>
            <a:r>
              <a:rPr lang="en-US" sz="1600" dirty="0"/>
              <a:t>Incorporates by reference the DOC Research Terms and Conditions (RT&amp;C)</a:t>
            </a:r>
          </a:p>
          <a:p>
            <a:pPr lvl="2">
              <a:buFont typeface="Arial" panose="020B0604020202020204" pitchFamily="34" charset="0"/>
              <a:buChar char="•"/>
            </a:pPr>
            <a:r>
              <a:rPr lang="en-US" sz="1600" dirty="0"/>
              <a:t>For-Profits only: 48 C.F.R. Part 31—Contract Cost Principles	</a:t>
            </a:r>
          </a:p>
          <a:p>
            <a:pPr lvl="2">
              <a:buFont typeface="Arial" panose="020B0604020202020204" pitchFamily="34" charset="0"/>
              <a:buChar char="•"/>
            </a:pPr>
            <a:r>
              <a:rPr lang="en-US" sz="1600" dirty="0"/>
              <a:t>Special Award Conditions (SACs)</a:t>
            </a:r>
            <a:endParaRPr lang="en-US" dirty="0"/>
          </a:p>
          <a:p>
            <a:r>
              <a:rPr lang="en-US" dirty="0"/>
              <a:t>Financial Assistance Reference Guide</a:t>
            </a:r>
          </a:p>
          <a:p>
            <a:endParaRPr lang="en-US" dirty="0"/>
          </a:p>
        </p:txBody>
      </p:sp>
      <p:sp>
        <p:nvSpPr>
          <p:cNvPr id="4" name="Slide Number Placeholder 3"/>
          <p:cNvSpPr>
            <a:spLocks noGrp="1"/>
          </p:cNvSpPr>
          <p:nvPr>
            <p:ph type="sldNum" sz="quarter" idx="12"/>
          </p:nvPr>
        </p:nvSpPr>
        <p:spPr/>
        <p:txBody>
          <a:bodyPr/>
          <a:lstStyle/>
          <a:p>
            <a:fld id="{F2FC7384-D03F-4729-AC94-A5D78E2E795A}" type="slidenum">
              <a:rPr lang="en-US" smtClean="0"/>
              <a:t>5</a:t>
            </a:fld>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3" y="6402033"/>
            <a:ext cx="1263946" cy="457200"/>
          </a:xfrm>
          <a:prstGeom prst="rect">
            <a:avLst/>
          </a:prstGeom>
        </p:spPr>
      </p:pic>
    </p:spTree>
    <p:extLst>
      <p:ext uri="{BB962C8B-B14F-4D97-AF65-F5344CB8AC3E}">
        <p14:creationId xmlns:p14="http://schemas.microsoft.com/office/powerpoint/2010/main" val="21074180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Accepting and Setting up your Award</a:t>
            </a:r>
          </a:p>
        </p:txBody>
      </p:sp>
      <p:sp>
        <p:nvSpPr>
          <p:cNvPr id="3" name="Content Placeholder 2"/>
          <p:cNvSpPr>
            <a:spLocks noGrp="1"/>
          </p:cNvSpPr>
          <p:nvPr>
            <p:ph idx="1"/>
          </p:nvPr>
        </p:nvSpPr>
        <p:spPr/>
        <p:txBody>
          <a:bodyPr>
            <a:normAutofit/>
          </a:bodyPr>
          <a:lstStyle/>
          <a:p>
            <a:endParaRPr lang="en-US" dirty="0"/>
          </a:p>
          <a:p>
            <a:r>
              <a:rPr lang="en-US" dirty="0"/>
              <a:t>Authorized Organizational Representative must sign CD-450 and return to NIST within 30 business days</a:t>
            </a:r>
            <a:endParaRPr lang="en-US" sz="2000" dirty="0"/>
          </a:p>
          <a:p>
            <a:r>
              <a:rPr lang="en-US" sz="2000" dirty="0"/>
              <a:t>If your agency has banking arrangements in the US you will be using the ASAP.gov payment system</a:t>
            </a:r>
          </a:p>
          <a:p>
            <a:r>
              <a:rPr lang="en-US" dirty="0"/>
              <a:t>If your agency does not have US banking arrangements, you will submit payment requests manually</a:t>
            </a:r>
          </a:p>
          <a:p>
            <a:r>
              <a:rPr lang="en-US" sz="2000" dirty="0"/>
              <a:t>Funds are not released to your ASAP account until:</a:t>
            </a:r>
          </a:p>
          <a:p>
            <a:pPr lvl="2">
              <a:buFont typeface="Arial" panose="020B0604020202020204" pitchFamily="34" charset="0"/>
              <a:buChar char="•"/>
            </a:pPr>
            <a:r>
              <a:rPr lang="en-US" sz="2000" dirty="0"/>
              <a:t>An executed CD-450 is returned to NIST</a:t>
            </a:r>
          </a:p>
          <a:p>
            <a:pPr lvl="2">
              <a:buFont typeface="Arial" panose="020B0604020202020204" pitchFamily="34" charset="0"/>
              <a:buChar char="•"/>
            </a:pPr>
            <a:r>
              <a:rPr lang="en-US" sz="2000" dirty="0"/>
              <a:t>Your organization has completed ASAP enrollment (if applicable)</a:t>
            </a:r>
          </a:p>
          <a:p>
            <a:endParaRPr lang="en-US" dirty="0"/>
          </a:p>
          <a:p>
            <a:endParaRPr lang="en-US" dirty="0"/>
          </a:p>
        </p:txBody>
      </p:sp>
      <p:sp>
        <p:nvSpPr>
          <p:cNvPr id="4" name="Slide Number Placeholder 3"/>
          <p:cNvSpPr>
            <a:spLocks noGrp="1"/>
          </p:cNvSpPr>
          <p:nvPr>
            <p:ph type="sldNum" sz="quarter" idx="12"/>
          </p:nvPr>
        </p:nvSpPr>
        <p:spPr/>
        <p:txBody>
          <a:bodyPr/>
          <a:lstStyle/>
          <a:p>
            <a:fld id="{F2FC7384-D03F-4729-AC94-A5D78E2E795A}" type="slidenum">
              <a:rPr lang="en-US" smtClean="0"/>
              <a:t>6</a:t>
            </a:fld>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3" y="6402033"/>
            <a:ext cx="1263946" cy="457200"/>
          </a:xfrm>
          <a:prstGeom prst="rect">
            <a:avLst/>
          </a:prstGeom>
        </p:spPr>
      </p:pic>
    </p:spTree>
    <p:extLst>
      <p:ext uri="{BB962C8B-B14F-4D97-AF65-F5344CB8AC3E}">
        <p14:creationId xmlns:p14="http://schemas.microsoft.com/office/powerpoint/2010/main" val="12646709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Payments</a:t>
            </a:r>
          </a:p>
        </p:txBody>
      </p:sp>
      <p:sp>
        <p:nvSpPr>
          <p:cNvPr id="3" name="Content Placeholder 2"/>
          <p:cNvSpPr>
            <a:spLocks noGrp="1"/>
          </p:cNvSpPr>
          <p:nvPr>
            <p:ph idx="1"/>
          </p:nvPr>
        </p:nvSpPr>
        <p:spPr/>
        <p:txBody>
          <a:bodyPr/>
          <a:lstStyle/>
          <a:p>
            <a:r>
              <a:rPr lang="en-US" dirty="0"/>
              <a:t>Review Special Award Condition # 4, “Award Payments”</a:t>
            </a:r>
          </a:p>
          <a:p>
            <a:r>
              <a:rPr lang="en-US" dirty="0"/>
              <a:t>2 payment “systems”:</a:t>
            </a:r>
          </a:p>
          <a:p>
            <a:pPr lvl="1">
              <a:buFont typeface="Arial" panose="020B0604020202020204" pitchFamily="34" charset="0"/>
              <a:buChar char="•"/>
            </a:pPr>
            <a:r>
              <a:rPr lang="en-US" sz="2000" dirty="0"/>
              <a:t>ASAP payment system (web-based)</a:t>
            </a:r>
          </a:p>
          <a:p>
            <a:pPr lvl="1">
              <a:buFont typeface="Arial" panose="020B0604020202020204" pitchFamily="34" charset="0"/>
              <a:buChar char="•"/>
            </a:pPr>
            <a:r>
              <a:rPr lang="en-US" sz="2000" dirty="0"/>
              <a:t>SF-270 Request for Reimbursement/Advanced Payment (manual)</a:t>
            </a:r>
          </a:p>
          <a:p>
            <a:r>
              <a:rPr lang="en-US" dirty="0"/>
              <a:t>Types of Payment “status”</a:t>
            </a:r>
          </a:p>
          <a:p>
            <a:pPr lvl="1">
              <a:buFont typeface="Arial" panose="020B0604020202020204" pitchFamily="34" charset="0"/>
              <a:buChar char="•"/>
            </a:pPr>
            <a:r>
              <a:rPr lang="en-US" sz="2000" dirty="0"/>
              <a:t>Advanced Payments</a:t>
            </a:r>
          </a:p>
          <a:p>
            <a:pPr lvl="1">
              <a:buFont typeface="Arial" panose="020B0604020202020204" pitchFamily="34" charset="0"/>
              <a:buChar char="•"/>
            </a:pPr>
            <a:r>
              <a:rPr lang="en-US" sz="2000" dirty="0"/>
              <a:t>Agency Review/Reimbursement Only</a:t>
            </a:r>
          </a:p>
          <a:p>
            <a:pPr lvl="1">
              <a:buFont typeface="Arial" panose="020B0604020202020204" pitchFamily="34" charset="0"/>
              <a:buChar char="•"/>
            </a:pPr>
            <a:r>
              <a:rPr lang="en-US" sz="2000" dirty="0"/>
              <a:t>Maximum Drawdown Restrictions</a:t>
            </a:r>
          </a:p>
          <a:p>
            <a:endParaRPr lang="en-US" dirty="0"/>
          </a:p>
        </p:txBody>
      </p:sp>
      <p:sp>
        <p:nvSpPr>
          <p:cNvPr id="4" name="Slide Number Placeholder 3"/>
          <p:cNvSpPr>
            <a:spLocks noGrp="1"/>
          </p:cNvSpPr>
          <p:nvPr>
            <p:ph type="sldNum" sz="quarter" idx="12"/>
          </p:nvPr>
        </p:nvSpPr>
        <p:spPr/>
        <p:txBody>
          <a:bodyPr/>
          <a:lstStyle/>
          <a:p>
            <a:fld id="{F2FC7384-D03F-4729-AC94-A5D78E2E795A}" type="slidenum">
              <a:rPr lang="en-US" smtClean="0"/>
              <a:t>7</a:t>
            </a:fld>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3" y="6402033"/>
            <a:ext cx="1263946" cy="457200"/>
          </a:xfrm>
          <a:prstGeom prst="rect">
            <a:avLst/>
          </a:prstGeom>
        </p:spPr>
      </p:pic>
    </p:spTree>
    <p:extLst>
      <p:ext uri="{BB962C8B-B14F-4D97-AF65-F5344CB8AC3E}">
        <p14:creationId xmlns:p14="http://schemas.microsoft.com/office/powerpoint/2010/main" val="2252398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626" name="Rectangle 2"/>
          <p:cNvSpPr>
            <a:spLocks noGrp="1" noChangeArrowheads="1"/>
          </p:cNvSpPr>
          <p:nvPr>
            <p:ph type="title"/>
          </p:nvPr>
        </p:nvSpPr>
        <p:spPr/>
        <p:txBody>
          <a:bodyPr/>
          <a:lstStyle/>
          <a:p>
            <a:pPr eaLnBrk="1" hangingPunct="1">
              <a:defRPr/>
            </a:pPr>
            <a:r>
              <a:rPr lang="en-US" dirty="0">
                <a:solidFill>
                  <a:schemeClr val="tx1"/>
                </a:solidFill>
                <a:latin typeface="+mn-lt"/>
              </a:rPr>
              <a:t>Payments, Cont.</a:t>
            </a:r>
          </a:p>
        </p:txBody>
      </p:sp>
      <p:sp>
        <p:nvSpPr>
          <p:cNvPr id="4099" name="Content Placeholder 1"/>
          <p:cNvSpPr>
            <a:spLocks noGrp="1"/>
          </p:cNvSpPr>
          <p:nvPr>
            <p:ph idx="1"/>
          </p:nvPr>
        </p:nvSpPr>
        <p:spPr/>
        <p:txBody>
          <a:bodyPr>
            <a:normAutofit/>
          </a:bodyPr>
          <a:lstStyle/>
          <a:p>
            <a:pPr marL="0" indent="0">
              <a:buNone/>
            </a:pPr>
            <a:r>
              <a:rPr lang="en-US" dirty="0">
                <a:solidFill>
                  <a:schemeClr val="tx1"/>
                </a:solidFill>
              </a:rPr>
              <a:t>ASAP</a:t>
            </a:r>
          </a:p>
          <a:p>
            <a:pPr>
              <a:lnSpc>
                <a:spcPct val="100000"/>
              </a:lnSpc>
              <a:spcBef>
                <a:spcPts val="0"/>
              </a:spcBef>
              <a:spcAft>
                <a:spcPts val="0"/>
              </a:spcAft>
              <a:buFont typeface="Arial" panose="020B0604020202020204" pitchFamily="34" charset="0"/>
              <a:buChar char="•"/>
            </a:pPr>
            <a:r>
              <a:rPr lang="en-US" altLang="en-US" dirty="0">
                <a:solidFill>
                  <a:schemeClr val="tx1"/>
                </a:solidFill>
              </a:rPr>
              <a:t>Payments are made electronically through the online Automated Standard Application for Payments (ASAP) system. </a:t>
            </a:r>
          </a:p>
          <a:p>
            <a:pPr>
              <a:lnSpc>
                <a:spcPct val="100000"/>
              </a:lnSpc>
              <a:spcBef>
                <a:spcPts val="0"/>
              </a:spcBef>
              <a:spcAft>
                <a:spcPts val="0"/>
              </a:spcAft>
              <a:buFont typeface="Arial" panose="020B0604020202020204" pitchFamily="34" charset="0"/>
              <a:buChar char="•"/>
            </a:pPr>
            <a:r>
              <a:rPr lang="en-US" dirty="0">
                <a:solidFill>
                  <a:schemeClr val="tx1"/>
                </a:solidFill>
              </a:rPr>
              <a:t>Request draws in ASAP as needed to pay for allowable grant costs.</a:t>
            </a:r>
          </a:p>
          <a:p>
            <a:pPr marL="0" indent="0">
              <a:lnSpc>
                <a:spcPct val="100000"/>
              </a:lnSpc>
              <a:spcBef>
                <a:spcPts val="0"/>
              </a:spcBef>
              <a:spcAft>
                <a:spcPts val="0"/>
              </a:spcAft>
              <a:buNone/>
            </a:pPr>
            <a:endParaRPr lang="en-US" u="sng" dirty="0">
              <a:solidFill>
                <a:schemeClr val="tx1"/>
              </a:solidFill>
            </a:endParaRPr>
          </a:p>
          <a:p>
            <a:pPr marL="0" indent="0">
              <a:lnSpc>
                <a:spcPct val="100000"/>
              </a:lnSpc>
              <a:spcBef>
                <a:spcPts val="0"/>
              </a:spcBef>
              <a:spcAft>
                <a:spcPts val="0"/>
              </a:spcAft>
              <a:buNone/>
            </a:pPr>
            <a:r>
              <a:rPr lang="en-US" dirty="0">
                <a:solidFill>
                  <a:schemeClr val="tx1"/>
                </a:solidFill>
              </a:rPr>
              <a:t>SF-270, Request for Reimbursement/Advance Payment</a:t>
            </a:r>
          </a:p>
          <a:p>
            <a:pPr>
              <a:lnSpc>
                <a:spcPct val="100000"/>
              </a:lnSpc>
              <a:spcBef>
                <a:spcPts val="0"/>
              </a:spcBef>
              <a:spcAft>
                <a:spcPts val="0"/>
              </a:spcAft>
              <a:buFont typeface="Arial" panose="020B0604020202020204" pitchFamily="34" charset="0"/>
              <a:buChar char="•"/>
            </a:pPr>
            <a:r>
              <a:rPr lang="en-US" dirty="0">
                <a:solidFill>
                  <a:schemeClr val="tx1"/>
                </a:solidFill>
              </a:rPr>
              <a:t>Request funds as needed to pay for allowable grant costs</a:t>
            </a:r>
          </a:p>
          <a:p>
            <a:pPr>
              <a:lnSpc>
                <a:spcPct val="100000"/>
              </a:lnSpc>
              <a:spcBef>
                <a:spcPts val="0"/>
              </a:spcBef>
              <a:spcAft>
                <a:spcPts val="0"/>
              </a:spcAft>
              <a:buFont typeface="Arial" panose="020B0604020202020204" pitchFamily="34" charset="0"/>
              <a:buChar char="•"/>
            </a:pPr>
            <a:r>
              <a:rPr lang="en-US" dirty="0">
                <a:solidFill>
                  <a:schemeClr val="tx1"/>
                </a:solidFill>
              </a:rPr>
              <a:t>Funds will be transferred via ACH to the account designated by your organization</a:t>
            </a:r>
          </a:p>
          <a:p>
            <a:pPr marL="0" indent="0">
              <a:lnSpc>
                <a:spcPct val="100000"/>
              </a:lnSpc>
              <a:spcBef>
                <a:spcPts val="0"/>
              </a:spcBef>
              <a:spcAft>
                <a:spcPts val="0"/>
              </a:spcAft>
              <a:buNone/>
            </a:pPr>
            <a:endParaRPr lang="en-US" dirty="0">
              <a:latin typeface="+mj-lt"/>
            </a:endParaRPr>
          </a:p>
          <a:p>
            <a:pPr marL="0" indent="0">
              <a:lnSpc>
                <a:spcPct val="100000"/>
              </a:lnSpc>
              <a:spcBef>
                <a:spcPts val="0"/>
              </a:spcBef>
              <a:spcAft>
                <a:spcPts val="0"/>
              </a:spcAft>
              <a:buNone/>
            </a:pPr>
            <a:r>
              <a:rPr lang="en-US" altLang="en-US" dirty="0">
                <a:latin typeface="+mj-lt"/>
              </a:rPr>
              <a:t> </a:t>
            </a:r>
            <a:endParaRPr lang="en-US" dirty="0">
              <a:latin typeface="+mj-lt"/>
            </a:endParaRPr>
          </a:p>
        </p:txBody>
      </p:sp>
      <p:sp>
        <p:nvSpPr>
          <p:cNvPr id="2" name="Slide Number Placeholder 1"/>
          <p:cNvSpPr>
            <a:spLocks noGrp="1"/>
          </p:cNvSpPr>
          <p:nvPr>
            <p:ph type="sldNum" sz="quarter" idx="12"/>
          </p:nvPr>
        </p:nvSpPr>
        <p:spPr/>
        <p:txBody>
          <a:bodyPr/>
          <a:lstStyle/>
          <a:p>
            <a:pPr>
              <a:defRPr/>
            </a:pPr>
            <a:fld id="{2EB2F220-951C-44BA-B8B9-A8E3FCA2FCCC}" type="slidenum">
              <a:rPr lang="en-US" altLang="en-US" smtClean="0"/>
              <a:pPr>
                <a:defRPr/>
              </a:pPr>
              <a:t>8</a:t>
            </a:fld>
            <a:endParaRPr lang="en-US" altLang="en-US"/>
          </a:p>
        </p:txBody>
      </p:sp>
      <p:sp>
        <p:nvSpPr>
          <p:cNvPr id="4100" name="Slide Number Placeholder 3"/>
          <p:cNvSpPr txBox="1">
            <a:spLocks/>
          </p:cNvSpPr>
          <p:nvPr/>
        </p:nvSpPr>
        <p:spPr bwMode="auto">
          <a:xfrm>
            <a:off x="8077200" y="6356351"/>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endParaRPr lang="en-US" altLang="en-US" sz="2400" dirty="0">
              <a:latin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0" y="6337547"/>
            <a:ext cx="1524000" cy="609600"/>
          </a:xfrm>
          <a:prstGeom prst="rect">
            <a:avLst/>
          </a:prstGeom>
        </p:spPr>
      </p:pic>
    </p:spTree>
    <p:extLst>
      <p:ext uri="{BB962C8B-B14F-4D97-AF65-F5344CB8AC3E}">
        <p14:creationId xmlns:p14="http://schemas.microsoft.com/office/powerpoint/2010/main" val="2912836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tx1"/>
                </a:solidFill>
                <a:latin typeface="+mn-lt"/>
              </a:rPr>
              <a:t>Payments, Cont.</a:t>
            </a:r>
          </a:p>
        </p:txBody>
      </p:sp>
      <p:sp>
        <p:nvSpPr>
          <p:cNvPr id="3" name="Content Placeholder 2"/>
          <p:cNvSpPr>
            <a:spLocks noGrp="1"/>
          </p:cNvSpPr>
          <p:nvPr>
            <p:ph idx="1"/>
          </p:nvPr>
        </p:nvSpPr>
        <p:spPr/>
        <p:txBody>
          <a:bodyPr>
            <a:normAutofit fontScale="92500" lnSpcReduction="20000"/>
          </a:bodyPr>
          <a:lstStyle/>
          <a:p>
            <a:pPr marL="0" indent="0">
              <a:lnSpc>
                <a:spcPct val="100000"/>
              </a:lnSpc>
              <a:spcBef>
                <a:spcPts val="0"/>
              </a:spcBef>
              <a:spcAft>
                <a:spcPts val="0"/>
              </a:spcAft>
              <a:buNone/>
            </a:pPr>
            <a:endParaRPr lang="en-US" altLang="en-US" dirty="0">
              <a:solidFill>
                <a:schemeClr val="tx1"/>
              </a:solidFill>
            </a:endParaRPr>
          </a:p>
          <a:p>
            <a:pPr marL="0" indent="0">
              <a:lnSpc>
                <a:spcPct val="100000"/>
              </a:lnSpc>
              <a:spcBef>
                <a:spcPts val="0"/>
              </a:spcBef>
              <a:spcAft>
                <a:spcPts val="0"/>
              </a:spcAft>
              <a:buNone/>
            </a:pPr>
            <a:r>
              <a:rPr lang="en-US" altLang="en-US" sz="2200" dirty="0">
                <a:solidFill>
                  <a:schemeClr val="tx1"/>
                </a:solidFill>
              </a:rPr>
              <a:t>Funds drawn in advance must be kept in an interest bearing account and spent within 3 business days; funds that are not spent within 30 days must be returned.  Contact NIST grants management if you identify a cash error and need to return funds. </a:t>
            </a:r>
          </a:p>
          <a:p>
            <a:pPr marL="0" indent="0">
              <a:lnSpc>
                <a:spcPct val="100000"/>
              </a:lnSpc>
              <a:spcBef>
                <a:spcPts val="0"/>
              </a:spcBef>
              <a:spcAft>
                <a:spcPts val="0"/>
              </a:spcAft>
              <a:buNone/>
            </a:pPr>
            <a:endParaRPr lang="en-US" altLang="en-US" sz="2200" dirty="0">
              <a:solidFill>
                <a:schemeClr val="tx1"/>
              </a:solidFill>
            </a:endParaRPr>
          </a:p>
          <a:p>
            <a:pPr marL="0" indent="0">
              <a:lnSpc>
                <a:spcPct val="100000"/>
              </a:lnSpc>
              <a:spcBef>
                <a:spcPts val="0"/>
              </a:spcBef>
              <a:spcAft>
                <a:spcPts val="0"/>
              </a:spcAft>
              <a:buNone/>
            </a:pPr>
            <a:r>
              <a:rPr lang="en-US" altLang="en-US" sz="2200" dirty="0">
                <a:solidFill>
                  <a:schemeClr val="tx1"/>
                </a:solidFill>
              </a:rPr>
              <a:t>Interest accrued in excess of $500 per calendar year must be </a:t>
            </a:r>
          </a:p>
          <a:p>
            <a:pPr marL="0" indent="0">
              <a:lnSpc>
                <a:spcPct val="100000"/>
              </a:lnSpc>
              <a:spcBef>
                <a:spcPts val="0"/>
              </a:spcBef>
              <a:spcAft>
                <a:spcPts val="0"/>
              </a:spcAft>
              <a:buNone/>
            </a:pPr>
            <a:r>
              <a:rPr lang="en-US" altLang="en-US" sz="2200" dirty="0">
                <a:solidFill>
                  <a:schemeClr val="tx1"/>
                </a:solidFill>
              </a:rPr>
              <a:t>returned.</a:t>
            </a:r>
          </a:p>
          <a:p>
            <a:pPr marL="0" indent="0">
              <a:lnSpc>
                <a:spcPct val="100000"/>
              </a:lnSpc>
              <a:spcBef>
                <a:spcPts val="0"/>
              </a:spcBef>
              <a:spcAft>
                <a:spcPts val="0"/>
              </a:spcAft>
              <a:buNone/>
            </a:pPr>
            <a:endParaRPr lang="en-US" sz="2200" dirty="0">
              <a:solidFill>
                <a:schemeClr val="tx1"/>
              </a:solidFill>
            </a:endParaRPr>
          </a:p>
          <a:p>
            <a:pPr marL="0" indent="0">
              <a:lnSpc>
                <a:spcPct val="100000"/>
              </a:lnSpc>
              <a:spcBef>
                <a:spcPts val="0"/>
              </a:spcBef>
              <a:spcAft>
                <a:spcPts val="0"/>
              </a:spcAft>
              <a:buNone/>
            </a:pPr>
            <a:r>
              <a:rPr lang="en-US" sz="2200" dirty="0">
                <a:solidFill>
                  <a:schemeClr val="tx1"/>
                </a:solidFill>
              </a:rPr>
              <a:t>Payment help for ASAP users:</a:t>
            </a:r>
          </a:p>
          <a:p>
            <a:pPr marL="0" indent="0">
              <a:buNone/>
            </a:pPr>
            <a:r>
              <a:rPr lang="en-US" sz="2200" dirty="0">
                <a:hlinkClick r:id="rId2"/>
              </a:rPr>
              <a:t>kfc.asap@fiscal.treasury.gov</a:t>
            </a:r>
            <a:endParaRPr lang="en-US" sz="2200" dirty="0"/>
          </a:p>
          <a:p>
            <a:pPr marL="0" indent="0">
              <a:buNone/>
            </a:pPr>
            <a:r>
              <a:rPr lang="en-US" sz="2200" dirty="0">
                <a:solidFill>
                  <a:schemeClr val="tx1"/>
                </a:solidFill>
              </a:rPr>
              <a:t>or</a:t>
            </a:r>
          </a:p>
          <a:p>
            <a:pPr marL="0" indent="0">
              <a:buNone/>
            </a:pPr>
            <a:r>
              <a:rPr lang="en-US" sz="2200" dirty="0">
                <a:solidFill>
                  <a:schemeClr val="tx1"/>
                </a:solidFill>
              </a:rPr>
              <a:t>Kansas City Financial Center Help Desk</a:t>
            </a:r>
          </a:p>
          <a:p>
            <a:pPr marL="0" indent="0">
              <a:buNone/>
            </a:pPr>
            <a:r>
              <a:rPr lang="en-US" sz="2200" dirty="0">
                <a:solidFill>
                  <a:schemeClr val="tx1"/>
                </a:solidFill>
              </a:rPr>
              <a:t>(855)868-0151</a:t>
            </a:r>
          </a:p>
          <a:p>
            <a:pPr marL="0" indent="0">
              <a:lnSpc>
                <a:spcPct val="100000"/>
              </a:lnSpc>
              <a:spcBef>
                <a:spcPts val="0"/>
              </a:spcBef>
              <a:spcAft>
                <a:spcPts val="0"/>
              </a:spcAft>
              <a:buNone/>
            </a:pPr>
            <a:endParaRPr lang="en-US" dirty="0">
              <a:solidFill>
                <a:schemeClr val="tx1"/>
              </a:solidFill>
            </a:endParaRPr>
          </a:p>
          <a:p>
            <a:endParaRPr lang="en-US" dirty="0"/>
          </a:p>
        </p:txBody>
      </p:sp>
      <p:sp>
        <p:nvSpPr>
          <p:cNvPr id="4" name="Slide Number Placeholder 3"/>
          <p:cNvSpPr>
            <a:spLocks noGrp="1"/>
          </p:cNvSpPr>
          <p:nvPr>
            <p:ph type="sldNum" sz="quarter" idx="12"/>
          </p:nvPr>
        </p:nvSpPr>
        <p:spPr/>
        <p:txBody>
          <a:bodyPr/>
          <a:lstStyle/>
          <a:p>
            <a:fld id="{F2FC7384-D03F-4729-AC94-A5D78E2E795A}" type="slidenum">
              <a:rPr lang="en-US" smtClean="0"/>
              <a:t>9</a:t>
            </a:fld>
            <a:endParaRPr lang="en-US" dirty="0"/>
          </a:p>
        </p:txBody>
      </p:sp>
    </p:spTree>
    <p:extLst>
      <p:ext uri="{BB962C8B-B14F-4D97-AF65-F5344CB8AC3E}">
        <p14:creationId xmlns:p14="http://schemas.microsoft.com/office/powerpoint/2010/main" val="2634981132"/>
      </p:ext>
    </p:extLst>
  </p:cSld>
  <p:clrMapOvr>
    <a:masterClrMapping/>
  </p:clrMapOvr>
</p:sld>
</file>

<file path=ppt/theme/theme1.xml><?xml version="1.0" encoding="utf-8"?>
<a:theme xmlns:a="http://schemas.openxmlformats.org/drawingml/2006/main" name="Retrospect">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4222</TotalTime>
  <Words>1801</Words>
  <Application>Microsoft Macintosh PowerPoint</Application>
  <PresentationFormat>Widescreen</PresentationFormat>
  <Paragraphs>269</Paragraphs>
  <Slides>23</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MS PGothic</vt:lpstr>
      <vt:lpstr>Arial</vt:lpstr>
      <vt:lpstr>Calibri</vt:lpstr>
      <vt:lpstr>Calibri Light</vt:lpstr>
      <vt:lpstr>Courier New</vt:lpstr>
      <vt:lpstr>Times New Roman</vt:lpstr>
      <vt:lpstr>Wingdings</vt:lpstr>
      <vt:lpstr>Retrospect</vt:lpstr>
      <vt:lpstr>    </vt:lpstr>
      <vt:lpstr>Introduction</vt:lpstr>
      <vt:lpstr>Today’s Goals</vt:lpstr>
      <vt:lpstr>Roles and Responsibilities</vt:lpstr>
      <vt:lpstr>What is in your Notice of Award?</vt:lpstr>
      <vt:lpstr>Accepting and Setting up your Award</vt:lpstr>
      <vt:lpstr>Payments</vt:lpstr>
      <vt:lpstr>Payments, Cont.</vt:lpstr>
      <vt:lpstr>Payments, Cont.</vt:lpstr>
      <vt:lpstr>Special Award Conditions</vt:lpstr>
      <vt:lpstr>Responsibilities of the Award Recipient</vt:lpstr>
      <vt:lpstr>Financial Management Standards         2 CFR § 200.302</vt:lpstr>
      <vt:lpstr>Basic Reporting Requirements</vt:lpstr>
      <vt:lpstr>Basic Reporting Requirements, Cont.</vt:lpstr>
      <vt:lpstr>Other Reporting Requirements</vt:lpstr>
      <vt:lpstr>Revision of Budget and Program Plans</vt:lpstr>
      <vt:lpstr>Revision of Budget and Program Plans</vt:lpstr>
      <vt:lpstr>Procurement Standards                   2 CFR § 200.318 - 200.326</vt:lpstr>
      <vt:lpstr>Procurement Standards                   2 CFR § 200.318 - 200.326</vt:lpstr>
      <vt:lpstr>Procurement Standards                   2 CFR § 200.318 - 200.326</vt:lpstr>
      <vt:lpstr>Record Retention                                                      2 CFR § 200.333</vt:lpstr>
      <vt:lpstr>Common Audit Findings </vt:lpstr>
      <vt:lpstr>NIST Financial Assistance Reference Guide</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McNichol, Scott (Fed)</dc:creator>
  <cp:lastModifiedBy>Isabel Shaw</cp:lastModifiedBy>
  <cp:revision>59</cp:revision>
  <dcterms:created xsi:type="dcterms:W3CDTF">2017-04-13T18:20:53Z</dcterms:created>
  <dcterms:modified xsi:type="dcterms:W3CDTF">2018-09-26T21:40:02Z</dcterms:modified>
</cp:coreProperties>
</file>