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75" r:id="rId2"/>
    <p:sldId id="1187" r:id="rId3"/>
    <p:sldId id="1013" r:id="rId4"/>
    <p:sldId id="1155" r:id="rId5"/>
    <p:sldId id="1092" r:id="rId6"/>
    <p:sldId id="1182" r:id="rId7"/>
    <p:sldId id="1183" r:id="rId8"/>
    <p:sldId id="1094" r:id="rId9"/>
    <p:sldId id="1095" r:id="rId10"/>
    <p:sldId id="1096" r:id="rId11"/>
    <p:sldId id="1148" r:id="rId12"/>
    <p:sldId id="1097" r:id="rId13"/>
    <p:sldId id="1100" r:id="rId14"/>
    <p:sldId id="1192" r:id="rId15"/>
    <p:sldId id="1156" r:id="rId16"/>
    <p:sldId id="1179" r:id="rId17"/>
    <p:sldId id="1185" r:id="rId18"/>
    <p:sldId id="1161" r:id="rId19"/>
    <p:sldId id="1159" r:id="rId20"/>
    <p:sldId id="1163" r:id="rId21"/>
    <p:sldId id="1105" r:id="rId22"/>
    <p:sldId id="1165" r:id="rId23"/>
    <p:sldId id="1167" r:id="rId24"/>
    <p:sldId id="1186" r:id="rId25"/>
    <p:sldId id="1164" r:id="rId26"/>
    <p:sldId id="1168" r:id="rId27"/>
    <p:sldId id="1189" r:id="rId28"/>
    <p:sldId id="1106" r:id="rId29"/>
    <p:sldId id="1190" r:id="rId30"/>
    <p:sldId id="1175" r:id="rId31"/>
    <p:sldId id="1121" r:id="rId32"/>
    <p:sldId id="1188" r:id="rId33"/>
    <p:sldId id="1127" r:id="rId34"/>
    <p:sldId id="1125" r:id="rId35"/>
    <p:sldId id="1128" r:id="rId36"/>
    <p:sldId id="1129" r:id="rId37"/>
    <p:sldId id="1132" r:id="rId38"/>
    <p:sldId id="1133" r:id="rId39"/>
    <p:sldId id="1134" r:id="rId40"/>
    <p:sldId id="1135" r:id="rId41"/>
    <p:sldId id="113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1E71"/>
    <a:srgbClr val="8B0700"/>
    <a:srgbClr val="001C7F"/>
    <a:srgbClr val="12711C"/>
    <a:srgbClr val="B1400D"/>
    <a:srgbClr val="A23582"/>
    <a:srgbClr val="8C0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64160" autoAdjust="0"/>
  </p:normalViewPr>
  <p:slideViewPr>
    <p:cSldViewPr snapToGrid="0">
      <p:cViewPr varScale="1">
        <p:scale>
          <a:sx n="69" d="100"/>
          <a:sy n="69" d="100"/>
        </p:scale>
        <p:origin x="2118" y="72"/>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39F39-A95F-48F2-95CA-C17837FF3449}"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84725-91A0-461E-B5DF-63D128FCEA25}" type="slidenum">
              <a:rPr lang="en-US" smtClean="0"/>
              <a:t>‹#›</a:t>
            </a:fld>
            <a:endParaRPr lang="en-US"/>
          </a:p>
        </p:txBody>
      </p:sp>
    </p:spTree>
    <p:extLst>
      <p:ext uri="{BB962C8B-B14F-4D97-AF65-F5344CB8AC3E}">
        <p14:creationId xmlns:p14="http://schemas.microsoft.com/office/powerpoint/2010/main" val="890426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I’m going to talk about today today stems from the need to engineer biology in a more quantitative way, particularly for biological sensing and signal processing.</a:t>
            </a:r>
          </a:p>
          <a:p>
            <a:endParaRPr lang="en-US" dirty="0"/>
          </a:p>
          <a:p>
            <a:r>
              <a:rPr lang="en-US" dirty="0"/>
              <a:t>Although there has been a lot of work on the engineering of living sensors for new types of molecules or other signals, it’s difficult to find any examples where the quantitative precision of sensor engineering is even considered. </a:t>
            </a:r>
          </a:p>
          <a:p>
            <a:r>
              <a:rPr lang="en-US" dirty="0"/>
              <a:t>Part of that might be cultural: biological interactions are often viewed as simply present vs. absent. Even within the engineering biology community, where we like to think more quantitatively, the most common analogy that we use to talk about sensors and information processing is digital logic: on vs. off.</a:t>
            </a:r>
          </a:p>
          <a:p>
            <a:endParaRPr lang="en-US" dirty="0"/>
          </a:p>
          <a:p>
            <a:r>
              <a:rPr lang="en-US" dirty="0"/>
              <a:t>But it’s also due to a lack of tools that can support precision sensor engineering.</a:t>
            </a:r>
          </a:p>
          <a:p>
            <a:r>
              <a:rPr lang="en-US" dirty="0"/>
              <a:t>So, our main goal with this project was to develop a workflow for quantitatively precise biological sensor engineering – something that can overcome the limitations of the directed evolution methods most of us are familiar with.</a:t>
            </a:r>
          </a:p>
        </p:txBody>
      </p:sp>
      <p:sp>
        <p:nvSpPr>
          <p:cNvPr id="4" name="Slide Number Placeholder 3"/>
          <p:cNvSpPr>
            <a:spLocks noGrp="1"/>
          </p:cNvSpPr>
          <p:nvPr>
            <p:ph type="sldNum" sz="quarter" idx="5"/>
          </p:nvPr>
        </p:nvSpPr>
        <p:spPr/>
        <p:txBody>
          <a:bodyPr/>
          <a:lstStyle/>
          <a:p>
            <a:fld id="{69984725-91A0-461E-B5DF-63D128FCEA25}" type="slidenum">
              <a:rPr lang="en-US" smtClean="0"/>
              <a:t>2</a:t>
            </a:fld>
            <a:endParaRPr lang="en-US"/>
          </a:p>
        </p:txBody>
      </p:sp>
    </p:spTree>
    <p:extLst>
      <p:ext uri="{BB962C8B-B14F-4D97-AF65-F5344CB8AC3E}">
        <p14:creationId xmlns:p14="http://schemas.microsoft.com/office/powerpoint/2010/main" val="370298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focus for the project are genetic sensors, which are functions encoded in DNA…</a:t>
            </a:r>
          </a:p>
        </p:txBody>
      </p:sp>
      <p:sp>
        <p:nvSpPr>
          <p:cNvPr id="4" name="Slide Number Placeholder 3"/>
          <p:cNvSpPr>
            <a:spLocks noGrp="1"/>
          </p:cNvSpPr>
          <p:nvPr>
            <p:ph type="sldNum" sz="quarter" idx="5"/>
          </p:nvPr>
        </p:nvSpPr>
        <p:spPr/>
        <p:txBody>
          <a:bodyPr/>
          <a:lstStyle/>
          <a:p>
            <a:fld id="{69984725-91A0-461E-B5DF-63D128FCEA25}" type="slidenum">
              <a:rPr lang="en-US" smtClean="0"/>
              <a:t>3</a:t>
            </a:fld>
            <a:endParaRPr lang="en-US"/>
          </a:p>
        </p:txBody>
      </p:sp>
    </p:spTree>
    <p:extLst>
      <p:ext uri="{BB962C8B-B14F-4D97-AF65-F5344CB8AC3E}">
        <p14:creationId xmlns:p14="http://schemas.microsoft.com/office/powerpoint/2010/main" val="191965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engineer genetic sensors…</a:t>
            </a:r>
          </a:p>
        </p:txBody>
      </p:sp>
      <p:sp>
        <p:nvSpPr>
          <p:cNvPr id="4" name="Slide Number Placeholder 3"/>
          <p:cNvSpPr>
            <a:spLocks noGrp="1"/>
          </p:cNvSpPr>
          <p:nvPr>
            <p:ph type="sldNum" sz="quarter" idx="5"/>
          </p:nvPr>
        </p:nvSpPr>
        <p:spPr/>
        <p:txBody>
          <a:bodyPr/>
          <a:lstStyle/>
          <a:p>
            <a:fld id="{69984725-91A0-461E-B5DF-63D128FCEA25}" type="slidenum">
              <a:rPr lang="en-US" smtClean="0"/>
              <a:t>4</a:t>
            </a:fld>
            <a:endParaRPr lang="en-US"/>
          </a:p>
        </p:txBody>
      </p:sp>
    </p:spTree>
    <p:extLst>
      <p:ext uri="{BB962C8B-B14F-4D97-AF65-F5344CB8AC3E}">
        <p14:creationId xmlns:p14="http://schemas.microsoft.com/office/powerpoint/2010/main" val="254942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84725-91A0-461E-B5DF-63D128FCEA25}" type="slidenum">
              <a:rPr lang="en-US" smtClean="0"/>
              <a:t>14</a:t>
            </a:fld>
            <a:endParaRPr lang="en-US"/>
          </a:p>
        </p:txBody>
      </p:sp>
    </p:spTree>
    <p:extLst>
      <p:ext uri="{BB962C8B-B14F-4D97-AF65-F5344CB8AC3E}">
        <p14:creationId xmlns:p14="http://schemas.microsoft.com/office/powerpoint/2010/main" val="235677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84725-91A0-461E-B5DF-63D128FCEA25}" type="slidenum">
              <a:rPr lang="en-US" smtClean="0"/>
              <a:t>24</a:t>
            </a:fld>
            <a:endParaRPr lang="en-US"/>
          </a:p>
        </p:txBody>
      </p:sp>
    </p:spTree>
    <p:extLst>
      <p:ext uri="{BB962C8B-B14F-4D97-AF65-F5344CB8AC3E}">
        <p14:creationId xmlns:p14="http://schemas.microsoft.com/office/powerpoint/2010/main" val="340011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84725-91A0-461E-B5DF-63D128FCEA25}" type="slidenum">
              <a:rPr lang="en-US" smtClean="0"/>
              <a:t>29</a:t>
            </a:fld>
            <a:endParaRPr lang="en-US"/>
          </a:p>
        </p:txBody>
      </p:sp>
    </p:spTree>
    <p:extLst>
      <p:ext uri="{BB962C8B-B14F-4D97-AF65-F5344CB8AC3E}">
        <p14:creationId xmlns:p14="http://schemas.microsoft.com/office/powerpoint/2010/main" val="386044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84725-91A0-461E-B5DF-63D128FCEA25}" type="slidenum">
              <a:rPr lang="en-US" smtClean="0"/>
              <a:t>32</a:t>
            </a:fld>
            <a:endParaRPr lang="en-US"/>
          </a:p>
        </p:txBody>
      </p:sp>
    </p:spTree>
    <p:extLst>
      <p:ext uri="{BB962C8B-B14F-4D97-AF65-F5344CB8AC3E}">
        <p14:creationId xmlns:p14="http://schemas.microsoft.com/office/powerpoint/2010/main" val="392897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5E4-E4E4-42F7-A4E5-5B64FB357A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12D0D-D70A-4889-BC7A-3B11B2D1AC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A6EDC2-9AB1-4840-9C3B-0E8FB629F932}"/>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5" name="Footer Placeholder 4">
            <a:extLst>
              <a:ext uri="{FF2B5EF4-FFF2-40B4-BE49-F238E27FC236}">
                <a16:creationId xmlns:a16="http://schemas.microsoft.com/office/drawing/2014/main" id="{32F8F30E-2B14-48D4-9E3A-0DA2F00AD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F9F99-FF8E-4E4A-A81E-16072054A991}"/>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2251151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DCA-40D7-47BA-B6E1-6EE7848CE6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44EB7-36F2-4D68-99E9-F02CAACDFF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93D0E-EF46-4BFF-B0EC-CC5B5420CAEE}"/>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5" name="Footer Placeholder 4">
            <a:extLst>
              <a:ext uri="{FF2B5EF4-FFF2-40B4-BE49-F238E27FC236}">
                <a16:creationId xmlns:a16="http://schemas.microsoft.com/office/drawing/2014/main" id="{517E21DE-8185-414D-A96E-152466B1E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659DA-BC37-4F83-9BBC-16BE2AE1272F}"/>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201899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84170-99F4-4E88-BE6C-A2955806C4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08FEBB-6C4F-4964-AED6-B52478B355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D0598-FA61-45C7-9B32-A3060BEF0295}"/>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5" name="Footer Placeholder 4">
            <a:extLst>
              <a:ext uri="{FF2B5EF4-FFF2-40B4-BE49-F238E27FC236}">
                <a16:creationId xmlns:a16="http://schemas.microsoft.com/office/drawing/2014/main" id="{39B64EEA-DA2D-459F-BEE8-87DE267CA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CBA30-5578-4268-9897-82DB9AC3B3F6}"/>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57657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27C2-3387-484E-92D0-54670E24C2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B589B-174C-4725-90D7-25C884480E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B6E85-FF62-4B2F-ACDB-7868CD42329D}"/>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5" name="Footer Placeholder 4">
            <a:extLst>
              <a:ext uri="{FF2B5EF4-FFF2-40B4-BE49-F238E27FC236}">
                <a16:creationId xmlns:a16="http://schemas.microsoft.com/office/drawing/2014/main" id="{94F05D90-2790-4B5D-A86C-9C7435F4C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53727-C971-425B-9FAF-52A3B4E3D9B4}"/>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106567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0BC7-C646-4BAE-B4C3-97F7CB1A4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5BCD4-94AC-4A6B-BB07-73B7B0DB6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317B1C-2CE1-4097-A24B-3F82CF28E9D1}"/>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5" name="Footer Placeholder 4">
            <a:extLst>
              <a:ext uri="{FF2B5EF4-FFF2-40B4-BE49-F238E27FC236}">
                <a16:creationId xmlns:a16="http://schemas.microsoft.com/office/drawing/2014/main" id="{16AC0F56-AF5A-4C57-9ED2-F78893441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6E543-6F95-457A-882C-673E1D0D3FFA}"/>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69816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51A9-5C2F-464E-8A0A-9843483FD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033E7-CF5A-409C-B43D-B2DFDB99E6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6BBC2D-CB9D-4623-B1B5-BD9CFA4EEA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C0B286-7739-4AE6-9FEE-CE923F900147}"/>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6" name="Footer Placeholder 5">
            <a:extLst>
              <a:ext uri="{FF2B5EF4-FFF2-40B4-BE49-F238E27FC236}">
                <a16:creationId xmlns:a16="http://schemas.microsoft.com/office/drawing/2014/main" id="{49A88B82-C71E-419C-8B76-1E79F31D0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CD7106-6D33-457B-A1F9-D426E3627093}"/>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140009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B746-42F6-45BD-B6C1-8B9C5FBAA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4E2D3-7381-4907-ADF0-DF17D29D2A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036A13-8B59-4D70-B845-C563D4D251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E5CEC4-7C58-479C-8901-E4F4FC503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B2F04F-FC2C-4F0B-BA7A-C79A12D7C1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F7CC82-EED5-4522-9378-289489E60254}"/>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8" name="Footer Placeholder 7">
            <a:extLst>
              <a:ext uri="{FF2B5EF4-FFF2-40B4-BE49-F238E27FC236}">
                <a16:creationId xmlns:a16="http://schemas.microsoft.com/office/drawing/2014/main" id="{E1EEE342-42EC-42BE-9ABC-0A1CABA82E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2B533A-60B0-4014-B7AF-072F3545F43B}"/>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373950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F56A-74E8-4C1C-9A35-3B45092350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F39610-C0BB-4989-B691-C7A9DDCE0FB7}"/>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4" name="Footer Placeholder 3">
            <a:extLst>
              <a:ext uri="{FF2B5EF4-FFF2-40B4-BE49-F238E27FC236}">
                <a16:creationId xmlns:a16="http://schemas.microsoft.com/office/drawing/2014/main" id="{419C09AB-C329-49FF-B5C0-E8B8399E59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ACB490-8465-4BEE-BCCF-BF09F08FC5FA}"/>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264282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F9A20A-3D0A-473F-A948-DBE87AB94014}"/>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3" name="Footer Placeholder 2">
            <a:extLst>
              <a:ext uri="{FF2B5EF4-FFF2-40B4-BE49-F238E27FC236}">
                <a16:creationId xmlns:a16="http://schemas.microsoft.com/office/drawing/2014/main" id="{2F0B2509-E9FA-4F8C-A29A-3FAA716E07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EF4EE0-7860-4F6C-8242-C063E33AA7F0}"/>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377014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8CD-8443-4332-B59B-39DCF3290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0A65C-6F9C-4AFE-A142-C684BF37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A20D6-687B-4A83-983F-289390E81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6D1A4-D2EA-414D-9C82-0F597E3DFC97}"/>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6" name="Footer Placeholder 5">
            <a:extLst>
              <a:ext uri="{FF2B5EF4-FFF2-40B4-BE49-F238E27FC236}">
                <a16:creationId xmlns:a16="http://schemas.microsoft.com/office/drawing/2014/main" id="{172AEF74-9ACA-44FB-84C1-9F51EA031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F4D97-40EF-4BE2-8E8A-436DDCB88B4D}"/>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304475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783F-6304-42D7-A007-02ECC5E1D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D2C5F3-D546-434E-850F-B33948E75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6480E-4A4E-4495-B23E-A0B6EBFF9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5FD83-178E-4147-812D-8EC6B386E540}"/>
              </a:ext>
            </a:extLst>
          </p:cNvPr>
          <p:cNvSpPr>
            <a:spLocks noGrp="1"/>
          </p:cNvSpPr>
          <p:nvPr>
            <p:ph type="dt" sz="half" idx="10"/>
          </p:nvPr>
        </p:nvSpPr>
        <p:spPr/>
        <p:txBody>
          <a:bodyPr/>
          <a:lstStyle/>
          <a:p>
            <a:fld id="{D358F269-A494-422E-8112-516E1AA32890}" type="datetimeFigureOut">
              <a:rPr lang="en-US" smtClean="0"/>
              <a:t>6/23/2021</a:t>
            </a:fld>
            <a:endParaRPr lang="en-US"/>
          </a:p>
        </p:txBody>
      </p:sp>
      <p:sp>
        <p:nvSpPr>
          <p:cNvPr id="6" name="Footer Placeholder 5">
            <a:extLst>
              <a:ext uri="{FF2B5EF4-FFF2-40B4-BE49-F238E27FC236}">
                <a16:creationId xmlns:a16="http://schemas.microsoft.com/office/drawing/2014/main" id="{E69CEE40-EEA0-4ED2-8DF7-6C95BE39A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9A0AC-CD21-417B-9E19-E62BC8D8651C}"/>
              </a:ext>
            </a:extLst>
          </p:cNvPr>
          <p:cNvSpPr>
            <a:spLocks noGrp="1"/>
          </p:cNvSpPr>
          <p:nvPr>
            <p:ph type="sldNum" sz="quarter" idx="12"/>
          </p:nvPr>
        </p:nvSpPr>
        <p:spPr/>
        <p:txBody>
          <a:bodyPr/>
          <a:lstStyle/>
          <a:p>
            <a:fld id="{D44FB336-052F-4381-B6AE-537877A4A8FD}" type="slidenum">
              <a:rPr lang="en-US" smtClean="0"/>
              <a:t>‹#›</a:t>
            </a:fld>
            <a:endParaRPr lang="en-US"/>
          </a:p>
        </p:txBody>
      </p:sp>
    </p:spTree>
    <p:extLst>
      <p:ext uri="{BB962C8B-B14F-4D97-AF65-F5344CB8AC3E}">
        <p14:creationId xmlns:p14="http://schemas.microsoft.com/office/powerpoint/2010/main" val="2026882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93955-37FE-4302-8A4A-606D2B741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E85B0-D037-48A1-9B29-E093AC8F04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BA663-AD89-4F64-9EEC-F0E843D68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8F269-A494-422E-8112-516E1AA32890}" type="datetimeFigureOut">
              <a:rPr lang="en-US" smtClean="0"/>
              <a:t>6/23/2021</a:t>
            </a:fld>
            <a:endParaRPr lang="en-US"/>
          </a:p>
        </p:txBody>
      </p:sp>
      <p:sp>
        <p:nvSpPr>
          <p:cNvPr id="5" name="Footer Placeholder 4">
            <a:extLst>
              <a:ext uri="{FF2B5EF4-FFF2-40B4-BE49-F238E27FC236}">
                <a16:creationId xmlns:a16="http://schemas.microsoft.com/office/drawing/2014/main" id="{9FE57813-6F97-42A5-8828-539166CC8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78F8B-EB9D-4F69-942C-7457CB4A4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FB336-052F-4381-B6AE-537877A4A8FD}" type="slidenum">
              <a:rPr lang="en-US" smtClean="0"/>
              <a:t>‹#›</a:t>
            </a:fld>
            <a:endParaRPr lang="en-US"/>
          </a:p>
        </p:txBody>
      </p:sp>
    </p:spTree>
    <p:extLst>
      <p:ext uri="{BB962C8B-B14F-4D97-AF65-F5344CB8AC3E}">
        <p14:creationId xmlns:p14="http://schemas.microsoft.com/office/powerpoint/2010/main" val="259398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hyperlink" Target="https://www.nist.gov/programs-projects/nist-living-measurement-systems-foundr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elizabeth.strychalski@nist.gov" TargetMode="External"/><Relationship Id="rId2" Type="http://schemas.openxmlformats.org/officeDocument/2006/relationships/hyperlink" Target="mailto:david.ross@nist.gov"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61AF5062-DCE2-48E3-A2C8-E2AFF4B4416E}"/>
              </a:ext>
            </a:extLst>
          </p:cNvPr>
          <p:cNvSpPr>
            <a:spLocks noGrp="1"/>
          </p:cNvSpPr>
          <p:nvPr>
            <p:ph type="ctrTitle"/>
          </p:nvPr>
        </p:nvSpPr>
        <p:spPr>
          <a:xfrm>
            <a:off x="218380" y="282692"/>
            <a:ext cx="5862437" cy="2829169"/>
          </a:xfrm>
        </p:spPr>
        <p:txBody>
          <a:bodyPr anchor="t">
            <a:normAutofit/>
          </a:bodyPr>
          <a:lstStyle/>
          <a:p>
            <a:pPr algn="l"/>
            <a:r>
              <a:rPr lang="en-US" sz="4400" dirty="0"/>
              <a:t>Precision Engineering of Biomolecular Function with… Measurements and Machine Learning</a:t>
            </a:r>
            <a:endParaRPr lang="en-US" sz="4100" dirty="0">
              <a:solidFill>
                <a:srgbClr val="000000"/>
              </a:solidFill>
            </a:endParaRPr>
          </a:p>
        </p:txBody>
      </p:sp>
      <p:sp>
        <p:nvSpPr>
          <p:cNvPr id="3" name="Subtitle 2">
            <a:extLst>
              <a:ext uri="{FF2B5EF4-FFF2-40B4-BE49-F238E27FC236}">
                <a16:creationId xmlns:a16="http://schemas.microsoft.com/office/drawing/2014/main" id="{14D77F49-81CA-4EE4-B7C1-BF9BFA8B9E19}"/>
              </a:ext>
            </a:extLst>
          </p:cNvPr>
          <p:cNvSpPr>
            <a:spLocks noGrp="1"/>
          </p:cNvSpPr>
          <p:nvPr>
            <p:ph type="subTitle" idx="1"/>
          </p:nvPr>
        </p:nvSpPr>
        <p:spPr>
          <a:xfrm>
            <a:off x="746754" y="2692445"/>
            <a:ext cx="4805691" cy="838831"/>
          </a:xfrm>
        </p:spPr>
        <p:txBody>
          <a:bodyPr anchor="b">
            <a:normAutofit/>
          </a:bodyPr>
          <a:lstStyle/>
          <a:p>
            <a:pPr algn="l"/>
            <a:r>
              <a:rPr lang="en-US" sz="1800" dirty="0">
                <a:solidFill>
                  <a:srgbClr val="000000"/>
                </a:solidFill>
              </a:rPr>
              <a:t>EBRC Meeting, April 26, 2021</a:t>
            </a:r>
          </a:p>
        </p:txBody>
      </p:sp>
      <p:sp>
        <p:nvSpPr>
          <p:cNvPr id="8"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6859FB41-F7D9-4E9A-9F36-64EE95A17316}"/>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508" t="10549" r="63545" b="9481"/>
          <a:stretch/>
        </p:blipFill>
        <p:spPr>
          <a:xfrm>
            <a:off x="8218755" y="1697277"/>
            <a:ext cx="3123790" cy="4377846"/>
          </a:xfrm>
          <a:prstGeom prst="rect">
            <a:avLst/>
          </a:prstGeom>
        </p:spPr>
      </p:pic>
    </p:spTree>
    <p:extLst>
      <p:ext uri="{BB962C8B-B14F-4D97-AF65-F5344CB8AC3E}">
        <p14:creationId xmlns:p14="http://schemas.microsoft.com/office/powerpoint/2010/main" val="4030301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2FD8-4FD8-45EC-9CA2-A24B56459489}"/>
              </a:ext>
            </a:extLst>
          </p:cNvPr>
          <p:cNvSpPr>
            <a:spLocks noGrp="1"/>
          </p:cNvSpPr>
          <p:nvPr>
            <p:ph type="title"/>
          </p:nvPr>
        </p:nvSpPr>
        <p:spPr/>
        <p:txBody>
          <a:bodyPr/>
          <a:lstStyle/>
          <a:p>
            <a:r>
              <a:rPr lang="en-US" dirty="0"/>
              <a:t>What is “Everything”?</a:t>
            </a:r>
            <a:br>
              <a:rPr lang="en-US" dirty="0"/>
            </a:br>
            <a:r>
              <a:rPr lang="en-US" sz="3200" dirty="0"/>
              <a:t>(and how do you measure it?)</a:t>
            </a:r>
            <a:endParaRPr lang="en-US" dirty="0"/>
          </a:p>
        </p:txBody>
      </p:sp>
      <p:sp>
        <p:nvSpPr>
          <p:cNvPr id="3" name="Content Placeholder 2">
            <a:extLst>
              <a:ext uri="{FF2B5EF4-FFF2-40B4-BE49-F238E27FC236}">
                <a16:creationId xmlns:a16="http://schemas.microsoft.com/office/drawing/2014/main" id="{CE52B0FF-00EE-4E51-8E77-A8CCC86B5BA3}"/>
              </a:ext>
            </a:extLst>
          </p:cNvPr>
          <p:cNvSpPr>
            <a:spLocks noGrp="1"/>
          </p:cNvSpPr>
          <p:nvPr>
            <p:ph idx="1"/>
          </p:nvPr>
        </p:nvSpPr>
        <p:spPr>
          <a:xfrm>
            <a:off x="838200" y="1575658"/>
            <a:ext cx="10515600" cy="532946"/>
          </a:xfrm>
        </p:spPr>
        <p:txBody>
          <a:bodyPr/>
          <a:lstStyle/>
          <a:p>
            <a:r>
              <a:rPr lang="en-US" dirty="0"/>
              <a:t>Large library  = 10</a:t>
            </a:r>
            <a:r>
              <a:rPr lang="en-US" baseline="30000" dirty="0"/>
              <a:t>5</a:t>
            </a:r>
            <a:r>
              <a:rPr lang="en-US" dirty="0"/>
              <a:t> to 10</a:t>
            </a:r>
            <a:r>
              <a:rPr lang="en-US" baseline="30000" dirty="0"/>
              <a:t>7</a:t>
            </a:r>
            <a:r>
              <a:rPr lang="en-US" dirty="0"/>
              <a:t> sequence variants</a:t>
            </a:r>
          </a:p>
        </p:txBody>
      </p:sp>
      <p:sp>
        <p:nvSpPr>
          <p:cNvPr id="5" name="Slide Number Placeholder 3">
            <a:extLst>
              <a:ext uri="{FF2B5EF4-FFF2-40B4-BE49-F238E27FC236}">
                <a16:creationId xmlns:a16="http://schemas.microsoft.com/office/drawing/2014/main" id="{35A0D781-31AA-4A6F-ADFD-3716742D97D4}"/>
              </a:ext>
            </a:extLst>
          </p:cNvPr>
          <p:cNvSpPr>
            <a:spLocks noGrp="1"/>
          </p:cNvSpPr>
          <p:nvPr>
            <p:ph type="sldNum" sz="quarter" idx="12"/>
          </p:nvPr>
        </p:nvSpPr>
        <p:spPr>
          <a:xfrm>
            <a:off x="8610600" y="6356350"/>
            <a:ext cx="2743200" cy="365125"/>
          </a:xfrm>
        </p:spPr>
        <p:txBody>
          <a:bodyPr/>
          <a:lstStyle/>
          <a:p>
            <a:fld id="{5D26BC63-527C-4F0A-90AF-3603E299BD97}" type="slidenum">
              <a:rPr lang="en-US" smtClean="0"/>
              <a:t>10</a:t>
            </a:fld>
            <a:endParaRPr lang="en-US"/>
          </a:p>
        </p:txBody>
      </p:sp>
      <p:grpSp>
        <p:nvGrpSpPr>
          <p:cNvPr id="7" name="Group 6">
            <a:extLst>
              <a:ext uri="{FF2B5EF4-FFF2-40B4-BE49-F238E27FC236}">
                <a16:creationId xmlns:a16="http://schemas.microsoft.com/office/drawing/2014/main" id="{ACA4F52C-88E2-46D7-9395-4D5F88577411}"/>
              </a:ext>
            </a:extLst>
          </p:cNvPr>
          <p:cNvGrpSpPr/>
          <p:nvPr/>
        </p:nvGrpSpPr>
        <p:grpSpPr>
          <a:xfrm>
            <a:off x="582012" y="2452634"/>
            <a:ext cx="3499292" cy="1389579"/>
            <a:chOff x="6187560" y="1634883"/>
            <a:chExt cx="3499292" cy="1389579"/>
          </a:xfrm>
        </p:grpSpPr>
        <p:sp>
          <p:nvSpPr>
            <p:cNvPr id="8" name="Left Brace 7">
              <a:extLst>
                <a:ext uri="{FF2B5EF4-FFF2-40B4-BE49-F238E27FC236}">
                  <a16:creationId xmlns:a16="http://schemas.microsoft.com/office/drawing/2014/main" id="{389F0AB2-9FCF-4C00-8A88-2C8C70834A3C}"/>
                </a:ext>
              </a:extLst>
            </p:cNvPr>
            <p:cNvSpPr/>
            <p:nvPr/>
          </p:nvSpPr>
          <p:spPr>
            <a:xfrm rot="5400000">
              <a:off x="7861882" y="645988"/>
              <a:ext cx="187109" cy="3001966"/>
            </a:xfrm>
            <a:prstGeom prst="leftBrace">
              <a:avLst>
                <a:gd name="adj1" fmla="val 35959"/>
                <a:gd name="adj2" fmla="val 6620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2688CD9-466D-47F5-9B09-079F0597EC35}"/>
                </a:ext>
              </a:extLst>
            </p:cNvPr>
            <p:cNvSpPr txBox="1"/>
            <p:nvPr/>
          </p:nvSpPr>
          <p:spPr>
            <a:xfrm>
              <a:off x="6187560" y="1634883"/>
              <a:ext cx="3499292" cy="369332"/>
            </a:xfrm>
            <a:prstGeom prst="rect">
              <a:avLst/>
            </a:prstGeom>
            <a:noFill/>
          </p:spPr>
          <p:txBody>
            <a:bodyPr wrap="none" rtlCol="0">
              <a:spAutoFit/>
            </a:bodyPr>
            <a:lstStyle/>
            <a:p>
              <a:pPr algn="ctr"/>
              <a:r>
                <a:rPr lang="en-US" b="1" dirty="0"/>
                <a:t>protein-coding sequence </a:t>
              </a:r>
              <a:r>
                <a:rPr lang="en-US" dirty="0"/>
                <a:t>(1060 bp)</a:t>
              </a:r>
            </a:p>
          </p:txBody>
        </p:sp>
        <p:sp>
          <p:nvSpPr>
            <p:cNvPr id="36" name="TextBox 35">
              <a:extLst>
                <a:ext uri="{FF2B5EF4-FFF2-40B4-BE49-F238E27FC236}">
                  <a16:creationId xmlns:a16="http://schemas.microsoft.com/office/drawing/2014/main" id="{456A0F0D-608B-4E97-A1D0-0747D7EC4F85}"/>
                </a:ext>
              </a:extLst>
            </p:cNvPr>
            <p:cNvSpPr txBox="1"/>
            <p:nvPr/>
          </p:nvSpPr>
          <p:spPr>
            <a:xfrm>
              <a:off x="6649147" y="2655130"/>
              <a:ext cx="2441182" cy="369332"/>
            </a:xfrm>
            <a:prstGeom prst="rect">
              <a:avLst/>
            </a:prstGeom>
            <a:noFill/>
          </p:spPr>
          <p:txBody>
            <a:bodyPr wrap="none" rtlCol="0">
              <a:spAutoFit/>
            </a:bodyPr>
            <a:lstStyle/>
            <a:p>
              <a:pPr algn="ctr"/>
              <a:r>
                <a:rPr lang="en-US" i="1" dirty="0"/>
                <a:t>E. coli lac</a:t>
              </a:r>
              <a:r>
                <a:rPr lang="en-US" dirty="0"/>
                <a:t> repressor, </a:t>
              </a:r>
              <a:r>
                <a:rPr lang="en-US" dirty="0" err="1"/>
                <a:t>LacI</a:t>
              </a:r>
              <a:endParaRPr lang="en-US" dirty="0"/>
            </a:p>
          </p:txBody>
        </p:sp>
      </p:grpSp>
      <p:sp>
        <p:nvSpPr>
          <p:cNvPr id="10" name="Freeform: Shape 9">
            <a:extLst>
              <a:ext uri="{FF2B5EF4-FFF2-40B4-BE49-F238E27FC236}">
                <a16:creationId xmlns:a16="http://schemas.microsoft.com/office/drawing/2014/main" id="{3762ED40-3E70-4708-BD22-61A5F4F9034B}"/>
              </a:ext>
            </a:extLst>
          </p:cNvPr>
          <p:cNvSpPr/>
          <p:nvPr/>
        </p:nvSpPr>
        <p:spPr>
          <a:xfrm>
            <a:off x="509775" y="3272906"/>
            <a:ext cx="4676650" cy="5238"/>
          </a:xfrm>
          <a:custGeom>
            <a:avLst/>
            <a:gdLst>
              <a:gd name="connsiteX0" fmla="*/ 0 w 4676650"/>
              <a:gd name="connsiteY0" fmla="*/ 0 h 5238"/>
              <a:gd name="connsiteX1" fmla="*/ 4676651 w 4676650"/>
              <a:gd name="connsiteY1" fmla="*/ 0 h 5238"/>
            </a:gdLst>
            <a:ahLst/>
            <a:cxnLst>
              <a:cxn ang="0">
                <a:pos x="connsiteX0" y="connsiteY0"/>
              </a:cxn>
              <a:cxn ang="0">
                <a:pos x="connsiteX1" y="connsiteY1"/>
              </a:cxn>
            </a:cxnLst>
            <a:rect l="l" t="t" r="r" b="b"/>
            <a:pathLst>
              <a:path w="4676650" h="5238">
                <a:moveTo>
                  <a:pt x="0" y="0"/>
                </a:moveTo>
                <a:lnTo>
                  <a:pt x="4676651" y="0"/>
                </a:lnTo>
              </a:path>
            </a:pathLst>
          </a:custGeom>
          <a:ln w="38103" cap="rnd">
            <a:solidFill>
              <a:srgbClr val="000000"/>
            </a:solidFill>
            <a:prstDash val="solid"/>
            <a:miter/>
          </a:ln>
        </p:spPr>
        <p:txBody>
          <a:bodyPr rtlCol="0" anchor="ctr"/>
          <a:lstStyle/>
          <a:p>
            <a:endParaRPr lang="en-US"/>
          </a:p>
        </p:txBody>
      </p:sp>
      <p:grpSp>
        <p:nvGrpSpPr>
          <p:cNvPr id="11" name="Graphic 5">
            <a:extLst>
              <a:ext uri="{FF2B5EF4-FFF2-40B4-BE49-F238E27FC236}">
                <a16:creationId xmlns:a16="http://schemas.microsoft.com/office/drawing/2014/main" id="{4CB5CA75-5B7A-4BC7-B272-B955218E21D2}"/>
              </a:ext>
            </a:extLst>
          </p:cNvPr>
          <p:cNvGrpSpPr/>
          <p:nvPr/>
        </p:nvGrpSpPr>
        <p:grpSpPr>
          <a:xfrm>
            <a:off x="831980" y="3115744"/>
            <a:ext cx="3095577" cy="309086"/>
            <a:chOff x="831980" y="3115744"/>
            <a:chExt cx="3095577" cy="309086"/>
          </a:xfrm>
          <a:solidFill>
            <a:schemeClr val="accent1"/>
          </a:solidFill>
        </p:grpSpPr>
        <p:sp>
          <p:nvSpPr>
            <p:cNvPr id="12" name="Freeform: Shape 11">
              <a:extLst>
                <a:ext uri="{FF2B5EF4-FFF2-40B4-BE49-F238E27FC236}">
                  <a16:creationId xmlns:a16="http://schemas.microsoft.com/office/drawing/2014/main" id="{53FEA8DA-FC42-44B2-9B38-EAF38B37DE3A}"/>
                </a:ext>
              </a:extLst>
            </p:cNvPr>
            <p:cNvSpPr/>
            <p:nvPr/>
          </p:nvSpPr>
          <p:spPr>
            <a:xfrm>
              <a:off x="839838" y="3123602"/>
              <a:ext cx="3080385" cy="293369"/>
            </a:xfrm>
            <a:custGeom>
              <a:avLst/>
              <a:gdLst>
                <a:gd name="connsiteX0" fmla="*/ 59198 w 3080385"/>
                <a:gd name="connsiteY0" fmla="*/ 293370 h 293369"/>
                <a:gd name="connsiteX1" fmla="*/ 0 w 3080385"/>
                <a:gd name="connsiteY1" fmla="*/ 234172 h 293369"/>
                <a:gd name="connsiteX2" fmla="*/ 0 w 3080385"/>
                <a:gd name="connsiteY2" fmla="*/ 59198 h 293369"/>
                <a:gd name="connsiteX3" fmla="*/ 59198 w 3080385"/>
                <a:gd name="connsiteY3" fmla="*/ 0 h 293369"/>
                <a:gd name="connsiteX4" fmla="*/ 2831545 w 3080385"/>
                <a:gd name="connsiteY4" fmla="*/ 0 h 293369"/>
                <a:gd name="connsiteX5" fmla="*/ 2835735 w 3080385"/>
                <a:gd name="connsiteY5" fmla="*/ 1048 h 293369"/>
                <a:gd name="connsiteX6" fmla="*/ 2836783 w 3080385"/>
                <a:gd name="connsiteY6" fmla="*/ 1572 h 293369"/>
                <a:gd name="connsiteX7" fmla="*/ 3076194 w 3080385"/>
                <a:gd name="connsiteY7" fmla="*/ 139875 h 293369"/>
                <a:gd name="connsiteX8" fmla="*/ 3080385 w 3080385"/>
                <a:gd name="connsiteY8" fmla="*/ 146685 h 293369"/>
                <a:gd name="connsiteX9" fmla="*/ 3076194 w 3080385"/>
                <a:gd name="connsiteY9" fmla="*/ 153495 h 293369"/>
                <a:gd name="connsiteX10" fmla="*/ 2836783 w 3080385"/>
                <a:gd name="connsiteY10" fmla="*/ 291798 h 293369"/>
                <a:gd name="connsiteX11" fmla="*/ 2835735 w 3080385"/>
                <a:gd name="connsiteY11" fmla="*/ 292322 h 293369"/>
                <a:gd name="connsiteX12" fmla="*/ 2831545 w 3080385"/>
                <a:gd name="connsiteY12" fmla="*/ 293370 h 29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0385" h="293369">
                  <a:moveTo>
                    <a:pt x="59198" y="293370"/>
                  </a:moveTo>
                  <a:cubicBezTo>
                    <a:pt x="26718" y="293370"/>
                    <a:pt x="0" y="266652"/>
                    <a:pt x="0" y="234172"/>
                  </a:cubicBezTo>
                  <a:lnTo>
                    <a:pt x="0" y="59198"/>
                  </a:lnTo>
                  <a:cubicBezTo>
                    <a:pt x="0" y="26718"/>
                    <a:pt x="26718" y="0"/>
                    <a:pt x="59198" y="0"/>
                  </a:cubicBezTo>
                  <a:lnTo>
                    <a:pt x="2831545" y="0"/>
                  </a:lnTo>
                  <a:cubicBezTo>
                    <a:pt x="2833116" y="0"/>
                    <a:pt x="2834164" y="524"/>
                    <a:pt x="2835735" y="1048"/>
                  </a:cubicBezTo>
                  <a:lnTo>
                    <a:pt x="2836783" y="1572"/>
                  </a:lnTo>
                  <a:lnTo>
                    <a:pt x="3076194" y="139875"/>
                  </a:lnTo>
                  <a:cubicBezTo>
                    <a:pt x="3078814" y="141446"/>
                    <a:pt x="3080385" y="144066"/>
                    <a:pt x="3080385" y="146685"/>
                  </a:cubicBezTo>
                  <a:cubicBezTo>
                    <a:pt x="3080385" y="149304"/>
                    <a:pt x="3078814" y="151924"/>
                    <a:pt x="3076194" y="153495"/>
                  </a:cubicBezTo>
                  <a:lnTo>
                    <a:pt x="2836783" y="291798"/>
                  </a:lnTo>
                  <a:lnTo>
                    <a:pt x="2835735" y="292322"/>
                  </a:lnTo>
                  <a:cubicBezTo>
                    <a:pt x="2834688" y="292846"/>
                    <a:pt x="2833116" y="293370"/>
                    <a:pt x="2831545" y="293370"/>
                  </a:cubicBezTo>
                  <a:close/>
                </a:path>
              </a:pathLst>
            </a:custGeom>
            <a:solidFill>
              <a:srgbClr val="999999"/>
            </a:solidFill>
            <a:ln w="523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B48C9A7-DEAD-4A69-BB8B-4478B9A978CE}"/>
                </a:ext>
              </a:extLst>
            </p:cNvPr>
            <p:cNvSpPr/>
            <p:nvPr/>
          </p:nvSpPr>
          <p:spPr>
            <a:xfrm>
              <a:off x="831980" y="3115744"/>
              <a:ext cx="3095577" cy="309086"/>
            </a:xfrm>
            <a:custGeom>
              <a:avLst/>
              <a:gdLst>
                <a:gd name="connsiteX0" fmla="*/ 2839403 w 3095577"/>
                <a:gd name="connsiteY0" fmla="*/ 15716 h 309086"/>
                <a:gd name="connsiteX1" fmla="*/ 2840450 w 3095577"/>
                <a:gd name="connsiteY1" fmla="*/ 16240 h 309086"/>
                <a:gd name="connsiteX2" fmla="*/ 3079861 w 3095577"/>
                <a:gd name="connsiteY2" fmla="*/ 154543 h 309086"/>
                <a:gd name="connsiteX3" fmla="*/ 2840450 w 3095577"/>
                <a:gd name="connsiteY3" fmla="*/ 292846 h 309086"/>
                <a:gd name="connsiteX4" fmla="*/ 2839403 w 3095577"/>
                <a:gd name="connsiteY4" fmla="*/ 293370 h 309086"/>
                <a:gd name="connsiteX5" fmla="*/ 67056 w 3095577"/>
                <a:gd name="connsiteY5" fmla="*/ 293370 h 309086"/>
                <a:gd name="connsiteX6" fmla="*/ 15716 w 3095577"/>
                <a:gd name="connsiteY6" fmla="*/ 242030 h 309086"/>
                <a:gd name="connsiteX7" fmla="*/ 15716 w 3095577"/>
                <a:gd name="connsiteY7" fmla="*/ 67056 h 309086"/>
                <a:gd name="connsiteX8" fmla="*/ 67056 w 3095577"/>
                <a:gd name="connsiteY8" fmla="*/ 15716 h 309086"/>
                <a:gd name="connsiteX9" fmla="*/ 2839403 w 3095577"/>
                <a:gd name="connsiteY9" fmla="*/ 15716 h 309086"/>
                <a:gd name="connsiteX10" fmla="*/ 2839403 w 3095577"/>
                <a:gd name="connsiteY10" fmla="*/ 0 h 309086"/>
                <a:gd name="connsiteX11" fmla="*/ 67056 w 3095577"/>
                <a:gd name="connsiteY11" fmla="*/ 0 h 309086"/>
                <a:gd name="connsiteX12" fmla="*/ 0 w 3095577"/>
                <a:gd name="connsiteY12" fmla="*/ 67056 h 309086"/>
                <a:gd name="connsiteX13" fmla="*/ 0 w 3095577"/>
                <a:gd name="connsiteY13" fmla="*/ 242030 h 309086"/>
                <a:gd name="connsiteX14" fmla="*/ 67056 w 3095577"/>
                <a:gd name="connsiteY14" fmla="*/ 309086 h 309086"/>
                <a:gd name="connsiteX15" fmla="*/ 2839403 w 3095577"/>
                <a:gd name="connsiteY15" fmla="*/ 309086 h 309086"/>
                <a:gd name="connsiteX16" fmla="*/ 2847261 w 3095577"/>
                <a:gd name="connsiteY16" fmla="*/ 306991 h 309086"/>
                <a:gd name="connsiteX17" fmla="*/ 2848309 w 3095577"/>
                <a:gd name="connsiteY17" fmla="*/ 306467 h 309086"/>
                <a:gd name="connsiteX18" fmla="*/ 3087720 w 3095577"/>
                <a:gd name="connsiteY18" fmla="*/ 168164 h 309086"/>
                <a:gd name="connsiteX19" fmla="*/ 3095578 w 3095577"/>
                <a:gd name="connsiteY19" fmla="*/ 154543 h 309086"/>
                <a:gd name="connsiteX20" fmla="*/ 3087720 w 3095577"/>
                <a:gd name="connsiteY20" fmla="*/ 140922 h 309086"/>
                <a:gd name="connsiteX21" fmla="*/ 2848309 w 3095577"/>
                <a:gd name="connsiteY21" fmla="*/ 2619 h 309086"/>
                <a:gd name="connsiteX22" fmla="*/ 2847261 w 3095577"/>
                <a:gd name="connsiteY22" fmla="*/ 2096 h 309086"/>
                <a:gd name="connsiteX23" fmla="*/ 2839403 w 3095577"/>
                <a:gd name="connsiteY23" fmla="*/ 0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5577" h="309086">
                  <a:moveTo>
                    <a:pt x="2839403" y="15716"/>
                  </a:moveTo>
                  <a:lnTo>
                    <a:pt x="2840450" y="16240"/>
                  </a:lnTo>
                  <a:lnTo>
                    <a:pt x="3079861" y="154543"/>
                  </a:lnTo>
                  <a:lnTo>
                    <a:pt x="2840450" y="292846"/>
                  </a:lnTo>
                  <a:lnTo>
                    <a:pt x="2839403" y="293370"/>
                  </a:lnTo>
                  <a:lnTo>
                    <a:pt x="67056" y="293370"/>
                  </a:lnTo>
                  <a:cubicBezTo>
                    <a:pt x="38767" y="293370"/>
                    <a:pt x="15716" y="270319"/>
                    <a:pt x="15716" y="242030"/>
                  </a:cubicBezTo>
                  <a:lnTo>
                    <a:pt x="15716" y="67056"/>
                  </a:lnTo>
                  <a:cubicBezTo>
                    <a:pt x="15716" y="38767"/>
                    <a:pt x="38767" y="15716"/>
                    <a:pt x="67056" y="15716"/>
                  </a:cubicBezTo>
                  <a:lnTo>
                    <a:pt x="2839403" y="15716"/>
                  </a:lnTo>
                  <a:moveTo>
                    <a:pt x="2839403" y="0"/>
                  </a:moveTo>
                  <a:lnTo>
                    <a:pt x="67056" y="0"/>
                  </a:lnTo>
                  <a:cubicBezTo>
                    <a:pt x="30385" y="0"/>
                    <a:pt x="0" y="29861"/>
                    <a:pt x="0" y="67056"/>
                  </a:cubicBezTo>
                  <a:lnTo>
                    <a:pt x="0" y="242030"/>
                  </a:lnTo>
                  <a:cubicBezTo>
                    <a:pt x="0" y="278701"/>
                    <a:pt x="29861" y="309086"/>
                    <a:pt x="67056" y="309086"/>
                  </a:cubicBezTo>
                  <a:lnTo>
                    <a:pt x="2839403" y="309086"/>
                  </a:lnTo>
                  <a:cubicBezTo>
                    <a:pt x="2842022" y="309086"/>
                    <a:pt x="2845165" y="308562"/>
                    <a:pt x="2847261" y="306991"/>
                  </a:cubicBezTo>
                  <a:lnTo>
                    <a:pt x="2848309" y="306467"/>
                  </a:lnTo>
                  <a:lnTo>
                    <a:pt x="3087720" y="168164"/>
                  </a:lnTo>
                  <a:cubicBezTo>
                    <a:pt x="3092434" y="165544"/>
                    <a:pt x="3095578" y="160306"/>
                    <a:pt x="3095578" y="154543"/>
                  </a:cubicBezTo>
                  <a:cubicBezTo>
                    <a:pt x="3095578" y="148780"/>
                    <a:pt x="3092434" y="143542"/>
                    <a:pt x="3087720" y="140922"/>
                  </a:cubicBezTo>
                  <a:lnTo>
                    <a:pt x="2848309" y="2619"/>
                  </a:lnTo>
                  <a:lnTo>
                    <a:pt x="2847261" y="2096"/>
                  </a:lnTo>
                  <a:cubicBezTo>
                    <a:pt x="2845165" y="524"/>
                    <a:pt x="2842022" y="0"/>
                    <a:pt x="2839403" y="0"/>
                  </a:cubicBezTo>
                  <a:close/>
                </a:path>
              </a:pathLst>
            </a:custGeom>
            <a:solidFill>
              <a:srgbClr val="000000"/>
            </a:solidFill>
            <a:ln w="5239" cap="flat">
              <a:noFill/>
              <a:prstDash val="solid"/>
              <a:miter/>
            </a:ln>
          </p:spPr>
          <p:txBody>
            <a:bodyPr rtlCol="0" anchor="ctr"/>
            <a:lstStyle/>
            <a:p>
              <a:endParaRPr lang="en-US"/>
            </a:p>
          </p:txBody>
        </p:sp>
      </p:grpSp>
    </p:spTree>
    <p:extLst>
      <p:ext uri="{BB962C8B-B14F-4D97-AF65-F5344CB8AC3E}">
        <p14:creationId xmlns:p14="http://schemas.microsoft.com/office/powerpoint/2010/main" val="32306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2FD8-4FD8-45EC-9CA2-A24B56459489}"/>
              </a:ext>
            </a:extLst>
          </p:cNvPr>
          <p:cNvSpPr>
            <a:spLocks noGrp="1"/>
          </p:cNvSpPr>
          <p:nvPr>
            <p:ph type="title"/>
          </p:nvPr>
        </p:nvSpPr>
        <p:spPr/>
        <p:txBody>
          <a:bodyPr/>
          <a:lstStyle/>
          <a:p>
            <a:r>
              <a:rPr lang="en-US" dirty="0"/>
              <a:t>What is “Everything”?</a:t>
            </a:r>
            <a:br>
              <a:rPr lang="en-US" dirty="0"/>
            </a:br>
            <a:r>
              <a:rPr lang="en-US" sz="3200" dirty="0"/>
              <a:t>(and how do you measure it?)</a:t>
            </a:r>
            <a:endParaRPr lang="en-US" dirty="0"/>
          </a:p>
        </p:txBody>
      </p:sp>
      <p:sp>
        <p:nvSpPr>
          <p:cNvPr id="3" name="Content Placeholder 2">
            <a:extLst>
              <a:ext uri="{FF2B5EF4-FFF2-40B4-BE49-F238E27FC236}">
                <a16:creationId xmlns:a16="http://schemas.microsoft.com/office/drawing/2014/main" id="{CE52B0FF-00EE-4E51-8E77-A8CCC86B5BA3}"/>
              </a:ext>
            </a:extLst>
          </p:cNvPr>
          <p:cNvSpPr>
            <a:spLocks noGrp="1"/>
          </p:cNvSpPr>
          <p:nvPr>
            <p:ph idx="1"/>
          </p:nvPr>
        </p:nvSpPr>
        <p:spPr>
          <a:xfrm>
            <a:off x="838200" y="1575658"/>
            <a:ext cx="10515600" cy="532946"/>
          </a:xfrm>
        </p:spPr>
        <p:txBody>
          <a:bodyPr/>
          <a:lstStyle/>
          <a:p>
            <a:r>
              <a:rPr lang="en-US" dirty="0"/>
              <a:t>Large library  = 10</a:t>
            </a:r>
            <a:r>
              <a:rPr lang="en-US" baseline="30000" dirty="0"/>
              <a:t>5</a:t>
            </a:r>
            <a:r>
              <a:rPr lang="en-US" dirty="0"/>
              <a:t> to 10</a:t>
            </a:r>
            <a:r>
              <a:rPr lang="en-US" baseline="30000" dirty="0"/>
              <a:t>7</a:t>
            </a:r>
            <a:r>
              <a:rPr lang="en-US" dirty="0"/>
              <a:t> sequence variants</a:t>
            </a:r>
          </a:p>
        </p:txBody>
      </p:sp>
      <p:sp>
        <p:nvSpPr>
          <p:cNvPr id="4" name="Content Placeholder 2">
            <a:extLst>
              <a:ext uri="{FF2B5EF4-FFF2-40B4-BE49-F238E27FC236}">
                <a16:creationId xmlns:a16="http://schemas.microsoft.com/office/drawing/2014/main" id="{245056A3-4837-49CF-A8F5-91CEF1DFD922}"/>
              </a:ext>
            </a:extLst>
          </p:cNvPr>
          <p:cNvSpPr txBox="1">
            <a:spLocks/>
          </p:cNvSpPr>
          <p:nvPr/>
        </p:nvSpPr>
        <p:spPr>
          <a:xfrm>
            <a:off x="691791" y="4995904"/>
            <a:ext cx="6701468" cy="18743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Decode barcodes with long-read (PacBio) sequencing</a:t>
            </a:r>
          </a:p>
          <a:p>
            <a:pPr lvl="1"/>
            <a:r>
              <a:rPr lang="en-US" sz="2000" dirty="0"/>
              <a:t>Long-read sequencing of protein sequence + barcode</a:t>
            </a:r>
          </a:p>
          <a:p>
            <a:pPr lvl="2"/>
            <a:r>
              <a:rPr lang="en-US" sz="1600" dirty="0"/>
              <a:t>Full plasmid sequence to avoid effects of off-target mutations</a:t>
            </a:r>
          </a:p>
          <a:p>
            <a:pPr lvl="1"/>
            <a:r>
              <a:rPr lang="en-US" sz="2000" u="sng" dirty="0"/>
              <a:t>Only need to do this once</a:t>
            </a:r>
          </a:p>
        </p:txBody>
      </p:sp>
      <p:sp>
        <p:nvSpPr>
          <p:cNvPr id="5" name="Slide Number Placeholder 3">
            <a:extLst>
              <a:ext uri="{FF2B5EF4-FFF2-40B4-BE49-F238E27FC236}">
                <a16:creationId xmlns:a16="http://schemas.microsoft.com/office/drawing/2014/main" id="{35A0D781-31AA-4A6F-ADFD-3716742D97D4}"/>
              </a:ext>
            </a:extLst>
          </p:cNvPr>
          <p:cNvSpPr>
            <a:spLocks noGrp="1"/>
          </p:cNvSpPr>
          <p:nvPr>
            <p:ph type="sldNum" sz="quarter" idx="12"/>
          </p:nvPr>
        </p:nvSpPr>
        <p:spPr>
          <a:xfrm>
            <a:off x="8610600" y="6356350"/>
            <a:ext cx="2743200" cy="365125"/>
          </a:xfrm>
        </p:spPr>
        <p:txBody>
          <a:bodyPr/>
          <a:lstStyle/>
          <a:p>
            <a:fld id="{5D26BC63-527C-4F0A-90AF-3603E299BD97}" type="slidenum">
              <a:rPr lang="en-US" smtClean="0"/>
              <a:t>11</a:t>
            </a:fld>
            <a:endParaRPr lang="en-US"/>
          </a:p>
        </p:txBody>
      </p:sp>
      <p:sp>
        <p:nvSpPr>
          <p:cNvPr id="8" name="Left Brace 7">
            <a:extLst>
              <a:ext uri="{FF2B5EF4-FFF2-40B4-BE49-F238E27FC236}">
                <a16:creationId xmlns:a16="http://schemas.microsoft.com/office/drawing/2014/main" id="{389F0AB2-9FCF-4C00-8A88-2C8C70834A3C}"/>
              </a:ext>
            </a:extLst>
          </p:cNvPr>
          <p:cNvSpPr/>
          <p:nvPr/>
        </p:nvSpPr>
        <p:spPr>
          <a:xfrm rot="5400000">
            <a:off x="2256334" y="1463739"/>
            <a:ext cx="187109" cy="3001966"/>
          </a:xfrm>
          <a:prstGeom prst="leftBrace">
            <a:avLst>
              <a:gd name="adj1" fmla="val 35959"/>
              <a:gd name="adj2" fmla="val 6620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2688CD9-466D-47F5-9B09-079F0597EC35}"/>
              </a:ext>
            </a:extLst>
          </p:cNvPr>
          <p:cNvSpPr txBox="1"/>
          <p:nvPr/>
        </p:nvSpPr>
        <p:spPr>
          <a:xfrm>
            <a:off x="582012" y="2452634"/>
            <a:ext cx="3499292" cy="369332"/>
          </a:xfrm>
          <a:prstGeom prst="rect">
            <a:avLst/>
          </a:prstGeom>
          <a:noFill/>
        </p:spPr>
        <p:txBody>
          <a:bodyPr wrap="none" rtlCol="0">
            <a:spAutoFit/>
          </a:bodyPr>
          <a:lstStyle/>
          <a:p>
            <a:pPr algn="ctr"/>
            <a:r>
              <a:rPr lang="en-US" b="1" dirty="0"/>
              <a:t>protein-coding sequence </a:t>
            </a:r>
            <a:r>
              <a:rPr lang="en-US" dirty="0"/>
              <a:t>(1060 bp)</a:t>
            </a:r>
          </a:p>
        </p:txBody>
      </p:sp>
      <p:grpSp>
        <p:nvGrpSpPr>
          <p:cNvPr id="118" name="Group 117">
            <a:extLst>
              <a:ext uri="{FF2B5EF4-FFF2-40B4-BE49-F238E27FC236}">
                <a16:creationId xmlns:a16="http://schemas.microsoft.com/office/drawing/2014/main" id="{E06B2E10-314E-48EB-BC6D-8DEEF386CE6F}"/>
              </a:ext>
            </a:extLst>
          </p:cNvPr>
          <p:cNvGrpSpPr/>
          <p:nvPr/>
        </p:nvGrpSpPr>
        <p:grpSpPr>
          <a:xfrm>
            <a:off x="4182857" y="2209836"/>
            <a:ext cx="1914690" cy="856937"/>
            <a:chOff x="4182857" y="2209836"/>
            <a:chExt cx="1914690" cy="856937"/>
          </a:xfrm>
        </p:grpSpPr>
        <p:sp>
          <p:nvSpPr>
            <p:cNvPr id="10" name="TextBox 9">
              <a:extLst>
                <a:ext uri="{FF2B5EF4-FFF2-40B4-BE49-F238E27FC236}">
                  <a16:creationId xmlns:a16="http://schemas.microsoft.com/office/drawing/2014/main" id="{AEBBCED7-D5AF-40AF-BFC9-C59A304414E9}"/>
                </a:ext>
              </a:extLst>
            </p:cNvPr>
            <p:cNvSpPr txBox="1"/>
            <p:nvPr/>
          </p:nvSpPr>
          <p:spPr>
            <a:xfrm>
              <a:off x="4182857" y="2209836"/>
              <a:ext cx="1914690" cy="646331"/>
            </a:xfrm>
            <a:prstGeom prst="rect">
              <a:avLst/>
            </a:prstGeom>
            <a:noFill/>
          </p:spPr>
          <p:txBody>
            <a:bodyPr wrap="none" rtlCol="0">
              <a:spAutoFit/>
            </a:bodyPr>
            <a:lstStyle/>
            <a:p>
              <a:r>
                <a:rPr lang="en-US" b="1" dirty="0"/>
                <a:t>barcode sequence</a:t>
              </a:r>
            </a:p>
            <a:p>
              <a:r>
                <a:rPr lang="en-US" dirty="0"/>
                <a:t>(54 bp)</a:t>
              </a:r>
              <a:endParaRPr lang="en-US" b="1" dirty="0"/>
            </a:p>
          </p:txBody>
        </p:sp>
        <p:sp>
          <p:nvSpPr>
            <p:cNvPr id="11" name="Left Brace 10">
              <a:extLst>
                <a:ext uri="{FF2B5EF4-FFF2-40B4-BE49-F238E27FC236}">
                  <a16:creationId xmlns:a16="http://schemas.microsoft.com/office/drawing/2014/main" id="{5FCC1D7E-444B-4691-BAD3-FC8F3BE2084D}"/>
                </a:ext>
              </a:extLst>
            </p:cNvPr>
            <p:cNvSpPr/>
            <p:nvPr/>
          </p:nvSpPr>
          <p:spPr>
            <a:xfrm rot="5400000">
              <a:off x="4450152" y="2698313"/>
              <a:ext cx="195606" cy="541314"/>
            </a:xfrm>
            <a:prstGeom prst="leftBrace">
              <a:avLst>
                <a:gd name="adj1" fmla="val 35959"/>
                <a:gd name="adj2" fmla="val 6620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Content Placeholder 7">
            <a:extLst>
              <a:ext uri="{FF2B5EF4-FFF2-40B4-BE49-F238E27FC236}">
                <a16:creationId xmlns:a16="http://schemas.microsoft.com/office/drawing/2014/main" id="{B1C1F2AC-A6C6-4657-A64E-02DBE9D15A29}"/>
              </a:ext>
            </a:extLst>
          </p:cNvPr>
          <p:cNvSpPr txBox="1">
            <a:spLocks/>
          </p:cNvSpPr>
          <p:nvPr/>
        </p:nvSpPr>
        <p:spPr>
          <a:xfrm>
            <a:off x="6572601" y="2424817"/>
            <a:ext cx="5181600" cy="3740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DNA barcodes</a:t>
            </a:r>
          </a:p>
          <a:p>
            <a:pPr lvl="1"/>
            <a:r>
              <a:rPr lang="en-US" sz="2000" dirty="0"/>
              <a:t>Attach short, random, DNA sequence to protein-coding sequence</a:t>
            </a:r>
          </a:p>
          <a:p>
            <a:pPr lvl="1"/>
            <a:r>
              <a:rPr lang="en-US" sz="2200" dirty="0"/>
              <a:t>Barcode length ≈ 54 bp (4</a:t>
            </a:r>
            <a:r>
              <a:rPr lang="en-US" sz="2200" baseline="30000" dirty="0"/>
              <a:t>54</a:t>
            </a:r>
            <a:r>
              <a:rPr lang="en-US" sz="2200" dirty="0"/>
              <a:t> ≈ 10</a:t>
            </a:r>
            <a:r>
              <a:rPr lang="en-US" sz="2200" baseline="30000" dirty="0"/>
              <a:t>32</a:t>
            </a:r>
            <a:r>
              <a:rPr lang="en-US" sz="2200" dirty="0"/>
              <a:t>)</a:t>
            </a:r>
          </a:p>
          <a:p>
            <a:pPr lvl="1"/>
            <a:endParaRPr lang="en-US" sz="1200" dirty="0"/>
          </a:p>
          <a:p>
            <a:r>
              <a:rPr lang="en-US" sz="2400" dirty="0"/>
              <a:t>Count barcodes with short-read (Illumina) sequencing</a:t>
            </a:r>
          </a:p>
          <a:p>
            <a:pPr lvl="1"/>
            <a:r>
              <a:rPr lang="en-US" sz="2000" dirty="0"/>
              <a:t>4 lanes of Hi-Seq</a:t>
            </a:r>
          </a:p>
          <a:p>
            <a:pPr lvl="1"/>
            <a:r>
              <a:rPr lang="en-US" sz="2000" dirty="0"/>
              <a:t>2 billion reads</a:t>
            </a:r>
          </a:p>
        </p:txBody>
      </p:sp>
      <p:grpSp>
        <p:nvGrpSpPr>
          <p:cNvPr id="20" name="Group 19">
            <a:extLst>
              <a:ext uri="{FF2B5EF4-FFF2-40B4-BE49-F238E27FC236}">
                <a16:creationId xmlns:a16="http://schemas.microsoft.com/office/drawing/2014/main" id="{30328F0A-128E-4096-ABA0-454BD396EA46}"/>
              </a:ext>
            </a:extLst>
          </p:cNvPr>
          <p:cNvGrpSpPr/>
          <p:nvPr/>
        </p:nvGrpSpPr>
        <p:grpSpPr>
          <a:xfrm>
            <a:off x="5259298" y="3049327"/>
            <a:ext cx="1038041" cy="1879600"/>
            <a:chOff x="10864846" y="2971800"/>
            <a:chExt cx="1038041" cy="1879600"/>
          </a:xfrm>
        </p:grpSpPr>
        <p:sp>
          <p:nvSpPr>
            <p:cNvPr id="18" name="Left Brace 17">
              <a:extLst>
                <a:ext uri="{FF2B5EF4-FFF2-40B4-BE49-F238E27FC236}">
                  <a16:creationId xmlns:a16="http://schemas.microsoft.com/office/drawing/2014/main" id="{4551C23F-5943-43EE-9AC0-DBE33F45CB37}"/>
                </a:ext>
              </a:extLst>
            </p:cNvPr>
            <p:cNvSpPr/>
            <p:nvPr/>
          </p:nvSpPr>
          <p:spPr>
            <a:xfrm rot="10800000">
              <a:off x="10864846" y="2971800"/>
              <a:ext cx="409941" cy="1879600"/>
            </a:xfrm>
            <a:prstGeom prst="leftBrace">
              <a:avLst>
                <a:gd name="adj1" fmla="val 35959"/>
                <a:gd name="adj2" fmla="val 6620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51A6C395-F556-403D-B741-4AD079F8E034}"/>
                </a:ext>
              </a:extLst>
            </p:cNvPr>
            <p:cNvSpPr txBox="1"/>
            <p:nvPr/>
          </p:nvSpPr>
          <p:spPr>
            <a:xfrm>
              <a:off x="11303043" y="3371850"/>
              <a:ext cx="599844" cy="461665"/>
            </a:xfrm>
            <a:prstGeom prst="rect">
              <a:avLst/>
            </a:prstGeom>
            <a:noFill/>
          </p:spPr>
          <p:txBody>
            <a:bodyPr wrap="none" rtlCol="0">
              <a:spAutoFit/>
            </a:bodyPr>
            <a:lstStyle/>
            <a:p>
              <a:r>
                <a:rPr lang="en-US" sz="2400" dirty="0"/>
                <a:t>10</a:t>
              </a:r>
              <a:r>
                <a:rPr lang="en-US" sz="2400" baseline="30000" dirty="0"/>
                <a:t>5</a:t>
              </a:r>
            </a:p>
          </p:txBody>
        </p:sp>
      </p:grpSp>
      <p:sp>
        <p:nvSpPr>
          <p:cNvPr id="14" name="Freeform: Shape 13">
            <a:extLst>
              <a:ext uri="{FF2B5EF4-FFF2-40B4-BE49-F238E27FC236}">
                <a16:creationId xmlns:a16="http://schemas.microsoft.com/office/drawing/2014/main" id="{1BBD52DE-BA49-48C0-8F42-7F89015F87CA}"/>
              </a:ext>
            </a:extLst>
          </p:cNvPr>
          <p:cNvSpPr/>
          <p:nvPr/>
        </p:nvSpPr>
        <p:spPr>
          <a:xfrm>
            <a:off x="512084" y="3277787"/>
            <a:ext cx="4676650" cy="5238"/>
          </a:xfrm>
          <a:custGeom>
            <a:avLst/>
            <a:gdLst>
              <a:gd name="connsiteX0" fmla="*/ 0 w 4676650"/>
              <a:gd name="connsiteY0" fmla="*/ 0 h 5238"/>
              <a:gd name="connsiteX1" fmla="*/ 4676651 w 4676650"/>
              <a:gd name="connsiteY1" fmla="*/ 0 h 5238"/>
            </a:gdLst>
            <a:ahLst/>
            <a:cxnLst>
              <a:cxn ang="0">
                <a:pos x="connsiteX0" y="connsiteY0"/>
              </a:cxn>
              <a:cxn ang="0">
                <a:pos x="connsiteX1" y="connsiteY1"/>
              </a:cxn>
            </a:cxnLst>
            <a:rect l="l" t="t" r="r" b="b"/>
            <a:pathLst>
              <a:path w="4676650" h="5238">
                <a:moveTo>
                  <a:pt x="0" y="0"/>
                </a:moveTo>
                <a:lnTo>
                  <a:pt x="4676651" y="0"/>
                </a:lnTo>
              </a:path>
            </a:pathLst>
          </a:custGeom>
          <a:ln w="38103" cap="rnd">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02402A4-660D-4D2D-90C9-075522F8A216}"/>
              </a:ext>
            </a:extLst>
          </p:cNvPr>
          <p:cNvSpPr/>
          <p:nvPr/>
        </p:nvSpPr>
        <p:spPr>
          <a:xfrm>
            <a:off x="512084" y="3631578"/>
            <a:ext cx="4676650" cy="5238"/>
          </a:xfrm>
          <a:custGeom>
            <a:avLst/>
            <a:gdLst>
              <a:gd name="connsiteX0" fmla="*/ 0 w 4676650"/>
              <a:gd name="connsiteY0" fmla="*/ 0 h 5238"/>
              <a:gd name="connsiteX1" fmla="*/ 4676651 w 4676650"/>
              <a:gd name="connsiteY1" fmla="*/ 0 h 5238"/>
            </a:gdLst>
            <a:ahLst/>
            <a:cxnLst>
              <a:cxn ang="0">
                <a:pos x="connsiteX0" y="connsiteY0"/>
              </a:cxn>
              <a:cxn ang="0">
                <a:pos x="connsiteX1" y="connsiteY1"/>
              </a:cxn>
            </a:cxnLst>
            <a:rect l="l" t="t" r="r" b="b"/>
            <a:pathLst>
              <a:path w="4676650" h="5238">
                <a:moveTo>
                  <a:pt x="0" y="0"/>
                </a:moveTo>
                <a:lnTo>
                  <a:pt x="4676651" y="0"/>
                </a:lnTo>
              </a:path>
            </a:pathLst>
          </a:custGeom>
          <a:ln w="38103" cap="rnd">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C5FD473-FCA8-4063-8C64-BB8B478BF029}"/>
              </a:ext>
            </a:extLst>
          </p:cNvPr>
          <p:cNvSpPr/>
          <p:nvPr/>
        </p:nvSpPr>
        <p:spPr>
          <a:xfrm>
            <a:off x="512084" y="3988602"/>
            <a:ext cx="4676650" cy="5238"/>
          </a:xfrm>
          <a:custGeom>
            <a:avLst/>
            <a:gdLst>
              <a:gd name="connsiteX0" fmla="*/ 0 w 4676650"/>
              <a:gd name="connsiteY0" fmla="*/ 0 h 5238"/>
              <a:gd name="connsiteX1" fmla="*/ 4676651 w 4676650"/>
              <a:gd name="connsiteY1" fmla="*/ 0 h 5238"/>
            </a:gdLst>
            <a:ahLst/>
            <a:cxnLst>
              <a:cxn ang="0">
                <a:pos x="connsiteX0" y="connsiteY0"/>
              </a:cxn>
              <a:cxn ang="0">
                <a:pos x="connsiteX1" y="connsiteY1"/>
              </a:cxn>
            </a:cxnLst>
            <a:rect l="l" t="t" r="r" b="b"/>
            <a:pathLst>
              <a:path w="4676650" h="5238">
                <a:moveTo>
                  <a:pt x="0" y="0"/>
                </a:moveTo>
                <a:lnTo>
                  <a:pt x="4676651" y="0"/>
                </a:lnTo>
              </a:path>
            </a:pathLst>
          </a:custGeom>
          <a:ln w="38103" cap="rnd">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D8DE649-8D26-47D9-8D34-4393F8B04365}"/>
              </a:ext>
            </a:extLst>
          </p:cNvPr>
          <p:cNvSpPr/>
          <p:nvPr/>
        </p:nvSpPr>
        <p:spPr>
          <a:xfrm>
            <a:off x="512084" y="4341417"/>
            <a:ext cx="4676650" cy="5238"/>
          </a:xfrm>
          <a:custGeom>
            <a:avLst/>
            <a:gdLst>
              <a:gd name="connsiteX0" fmla="*/ 0 w 4676650"/>
              <a:gd name="connsiteY0" fmla="*/ 0 h 5238"/>
              <a:gd name="connsiteX1" fmla="*/ 4676651 w 4676650"/>
              <a:gd name="connsiteY1" fmla="*/ 0 h 5238"/>
            </a:gdLst>
            <a:ahLst/>
            <a:cxnLst>
              <a:cxn ang="0">
                <a:pos x="connsiteX0" y="connsiteY0"/>
              </a:cxn>
              <a:cxn ang="0">
                <a:pos x="connsiteX1" y="connsiteY1"/>
              </a:cxn>
            </a:cxnLst>
            <a:rect l="l" t="t" r="r" b="b"/>
            <a:pathLst>
              <a:path w="4676650" h="5238">
                <a:moveTo>
                  <a:pt x="0" y="0"/>
                </a:moveTo>
                <a:lnTo>
                  <a:pt x="4676651" y="0"/>
                </a:lnTo>
              </a:path>
            </a:pathLst>
          </a:custGeom>
          <a:ln w="38103" cap="rnd">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3CFBC4A-7BF6-4BB9-B716-6EFC33DAE410}"/>
              </a:ext>
            </a:extLst>
          </p:cNvPr>
          <p:cNvSpPr/>
          <p:nvPr/>
        </p:nvSpPr>
        <p:spPr>
          <a:xfrm>
            <a:off x="512084" y="4697851"/>
            <a:ext cx="4676650" cy="5238"/>
          </a:xfrm>
          <a:custGeom>
            <a:avLst/>
            <a:gdLst>
              <a:gd name="connsiteX0" fmla="*/ 0 w 4676650"/>
              <a:gd name="connsiteY0" fmla="*/ 0 h 5238"/>
              <a:gd name="connsiteX1" fmla="*/ 4676651 w 4676650"/>
              <a:gd name="connsiteY1" fmla="*/ 0 h 5238"/>
            </a:gdLst>
            <a:ahLst/>
            <a:cxnLst>
              <a:cxn ang="0">
                <a:pos x="connsiteX0" y="connsiteY0"/>
              </a:cxn>
              <a:cxn ang="0">
                <a:pos x="connsiteX1" y="connsiteY1"/>
              </a:cxn>
            </a:cxnLst>
            <a:rect l="l" t="t" r="r" b="b"/>
            <a:pathLst>
              <a:path w="4676650" h="5238">
                <a:moveTo>
                  <a:pt x="0" y="0"/>
                </a:moveTo>
                <a:lnTo>
                  <a:pt x="4676651" y="0"/>
                </a:lnTo>
              </a:path>
            </a:pathLst>
          </a:custGeom>
          <a:ln w="38103" cap="rnd">
            <a:solidFill>
              <a:srgbClr val="000000"/>
            </a:solidFill>
            <a:prstDash val="solid"/>
            <a:miter/>
          </a:ln>
        </p:spPr>
        <p:txBody>
          <a:bodyPr rtlCol="0" anchor="ctr"/>
          <a:lstStyle/>
          <a:p>
            <a:endParaRPr lang="en-US"/>
          </a:p>
        </p:txBody>
      </p:sp>
      <p:grpSp>
        <p:nvGrpSpPr>
          <p:cNvPr id="23" name="Graphic 11">
            <a:extLst>
              <a:ext uri="{FF2B5EF4-FFF2-40B4-BE49-F238E27FC236}">
                <a16:creationId xmlns:a16="http://schemas.microsoft.com/office/drawing/2014/main" id="{AA618844-1AA0-4B84-A607-9B9794ECBFDD}"/>
              </a:ext>
            </a:extLst>
          </p:cNvPr>
          <p:cNvGrpSpPr/>
          <p:nvPr/>
        </p:nvGrpSpPr>
        <p:grpSpPr>
          <a:xfrm>
            <a:off x="833280" y="3118902"/>
            <a:ext cx="3095577" cy="309086"/>
            <a:chOff x="833280" y="3118902"/>
            <a:chExt cx="3095577" cy="309086"/>
          </a:xfrm>
          <a:solidFill>
            <a:schemeClr val="accent1"/>
          </a:solidFill>
        </p:grpSpPr>
        <p:sp>
          <p:nvSpPr>
            <p:cNvPr id="24" name="Freeform: Shape 23">
              <a:extLst>
                <a:ext uri="{FF2B5EF4-FFF2-40B4-BE49-F238E27FC236}">
                  <a16:creationId xmlns:a16="http://schemas.microsoft.com/office/drawing/2014/main" id="{8D3714F7-4CEC-46BD-B664-527A3A0EABEA}"/>
                </a:ext>
              </a:extLst>
            </p:cNvPr>
            <p:cNvSpPr/>
            <p:nvPr/>
          </p:nvSpPr>
          <p:spPr>
            <a:xfrm>
              <a:off x="841138" y="3126760"/>
              <a:ext cx="3080385" cy="293370"/>
            </a:xfrm>
            <a:custGeom>
              <a:avLst/>
              <a:gdLst>
                <a:gd name="connsiteX0" fmla="*/ 59198 w 3080385"/>
                <a:gd name="connsiteY0" fmla="*/ 293370 h 293370"/>
                <a:gd name="connsiteX1" fmla="*/ 0 w 3080385"/>
                <a:gd name="connsiteY1" fmla="*/ 234172 h 293370"/>
                <a:gd name="connsiteX2" fmla="*/ 0 w 3080385"/>
                <a:gd name="connsiteY2" fmla="*/ 59198 h 293370"/>
                <a:gd name="connsiteX3" fmla="*/ 59198 w 3080385"/>
                <a:gd name="connsiteY3" fmla="*/ 0 h 293370"/>
                <a:gd name="connsiteX4" fmla="*/ 2831545 w 3080385"/>
                <a:gd name="connsiteY4" fmla="*/ 0 h 293370"/>
                <a:gd name="connsiteX5" fmla="*/ 2835735 w 3080385"/>
                <a:gd name="connsiteY5" fmla="*/ 1048 h 293370"/>
                <a:gd name="connsiteX6" fmla="*/ 2836783 w 3080385"/>
                <a:gd name="connsiteY6" fmla="*/ 1572 h 293370"/>
                <a:gd name="connsiteX7" fmla="*/ 3076194 w 3080385"/>
                <a:gd name="connsiteY7" fmla="*/ 139875 h 293370"/>
                <a:gd name="connsiteX8" fmla="*/ 3080385 w 3080385"/>
                <a:gd name="connsiteY8" fmla="*/ 146685 h 293370"/>
                <a:gd name="connsiteX9" fmla="*/ 3076194 w 3080385"/>
                <a:gd name="connsiteY9" fmla="*/ 153495 h 293370"/>
                <a:gd name="connsiteX10" fmla="*/ 2836783 w 3080385"/>
                <a:gd name="connsiteY10" fmla="*/ 291798 h 293370"/>
                <a:gd name="connsiteX11" fmla="*/ 2835735 w 3080385"/>
                <a:gd name="connsiteY11" fmla="*/ 292322 h 293370"/>
                <a:gd name="connsiteX12" fmla="*/ 2831545 w 3080385"/>
                <a:gd name="connsiteY12" fmla="*/ 293370 h 2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0385" h="293370">
                  <a:moveTo>
                    <a:pt x="59198" y="293370"/>
                  </a:moveTo>
                  <a:cubicBezTo>
                    <a:pt x="26718" y="293370"/>
                    <a:pt x="0" y="266652"/>
                    <a:pt x="0" y="234172"/>
                  </a:cubicBezTo>
                  <a:lnTo>
                    <a:pt x="0" y="59198"/>
                  </a:lnTo>
                  <a:cubicBezTo>
                    <a:pt x="0" y="26718"/>
                    <a:pt x="26718" y="0"/>
                    <a:pt x="59198" y="0"/>
                  </a:cubicBezTo>
                  <a:lnTo>
                    <a:pt x="2831545" y="0"/>
                  </a:lnTo>
                  <a:cubicBezTo>
                    <a:pt x="2833116" y="0"/>
                    <a:pt x="2834164" y="524"/>
                    <a:pt x="2835735" y="1048"/>
                  </a:cubicBezTo>
                  <a:lnTo>
                    <a:pt x="2836783" y="1572"/>
                  </a:lnTo>
                  <a:lnTo>
                    <a:pt x="3076194" y="139875"/>
                  </a:lnTo>
                  <a:cubicBezTo>
                    <a:pt x="3078814" y="141446"/>
                    <a:pt x="3080385" y="144066"/>
                    <a:pt x="3080385" y="146685"/>
                  </a:cubicBezTo>
                  <a:cubicBezTo>
                    <a:pt x="3080385" y="149304"/>
                    <a:pt x="3078814" y="151924"/>
                    <a:pt x="3076194" y="153495"/>
                  </a:cubicBezTo>
                  <a:lnTo>
                    <a:pt x="2836783" y="291798"/>
                  </a:lnTo>
                  <a:lnTo>
                    <a:pt x="2835735" y="292322"/>
                  </a:lnTo>
                  <a:cubicBezTo>
                    <a:pt x="2834688" y="292846"/>
                    <a:pt x="2833116" y="293370"/>
                    <a:pt x="2831545" y="293370"/>
                  </a:cubicBezTo>
                  <a:close/>
                </a:path>
              </a:pathLst>
            </a:custGeom>
            <a:solidFill>
              <a:srgbClr val="999999"/>
            </a:solidFill>
            <a:ln w="523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86DE327-CEBD-4FE1-A829-12CB204A36A2}"/>
                </a:ext>
              </a:extLst>
            </p:cNvPr>
            <p:cNvSpPr/>
            <p:nvPr/>
          </p:nvSpPr>
          <p:spPr>
            <a:xfrm>
              <a:off x="833280" y="3118902"/>
              <a:ext cx="3095577" cy="309086"/>
            </a:xfrm>
            <a:custGeom>
              <a:avLst/>
              <a:gdLst>
                <a:gd name="connsiteX0" fmla="*/ 2839403 w 3095577"/>
                <a:gd name="connsiteY0" fmla="*/ 15716 h 309086"/>
                <a:gd name="connsiteX1" fmla="*/ 2840450 w 3095577"/>
                <a:gd name="connsiteY1" fmla="*/ 16240 h 309086"/>
                <a:gd name="connsiteX2" fmla="*/ 3079861 w 3095577"/>
                <a:gd name="connsiteY2" fmla="*/ 154543 h 309086"/>
                <a:gd name="connsiteX3" fmla="*/ 2840450 w 3095577"/>
                <a:gd name="connsiteY3" fmla="*/ 292846 h 309086"/>
                <a:gd name="connsiteX4" fmla="*/ 2839403 w 3095577"/>
                <a:gd name="connsiteY4" fmla="*/ 293370 h 309086"/>
                <a:gd name="connsiteX5" fmla="*/ 67056 w 3095577"/>
                <a:gd name="connsiteY5" fmla="*/ 293370 h 309086"/>
                <a:gd name="connsiteX6" fmla="*/ 15716 w 3095577"/>
                <a:gd name="connsiteY6" fmla="*/ 242030 h 309086"/>
                <a:gd name="connsiteX7" fmla="*/ 15716 w 3095577"/>
                <a:gd name="connsiteY7" fmla="*/ 67056 h 309086"/>
                <a:gd name="connsiteX8" fmla="*/ 67056 w 3095577"/>
                <a:gd name="connsiteY8" fmla="*/ 15716 h 309086"/>
                <a:gd name="connsiteX9" fmla="*/ 2839403 w 3095577"/>
                <a:gd name="connsiteY9" fmla="*/ 15716 h 309086"/>
                <a:gd name="connsiteX10" fmla="*/ 2839403 w 3095577"/>
                <a:gd name="connsiteY10" fmla="*/ 0 h 309086"/>
                <a:gd name="connsiteX11" fmla="*/ 67056 w 3095577"/>
                <a:gd name="connsiteY11" fmla="*/ 0 h 309086"/>
                <a:gd name="connsiteX12" fmla="*/ 0 w 3095577"/>
                <a:gd name="connsiteY12" fmla="*/ 67056 h 309086"/>
                <a:gd name="connsiteX13" fmla="*/ 0 w 3095577"/>
                <a:gd name="connsiteY13" fmla="*/ 242030 h 309086"/>
                <a:gd name="connsiteX14" fmla="*/ 67056 w 3095577"/>
                <a:gd name="connsiteY14" fmla="*/ 309086 h 309086"/>
                <a:gd name="connsiteX15" fmla="*/ 2839403 w 3095577"/>
                <a:gd name="connsiteY15" fmla="*/ 309086 h 309086"/>
                <a:gd name="connsiteX16" fmla="*/ 2847261 w 3095577"/>
                <a:gd name="connsiteY16" fmla="*/ 306991 h 309086"/>
                <a:gd name="connsiteX17" fmla="*/ 2848309 w 3095577"/>
                <a:gd name="connsiteY17" fmla="*/ 306467 h 309086"/>
                <a:gd name="connsiteX18" fmla="*/ 3087720 w 3095577"/>
                <a:gd name="connsiteY18" fmla="*/ 168164 h 309086"/>
                <a:gd name="connsiteX19" fmla="*/ 3095578 w 3095577"/>
                <a:gd name="connsiteY19" fmla="*/ 154543 h 309086"/>
                <a:gd name="connsiteX20" fmla="*/ 3087720 w 3095577"/>
                <a:gd name="connsiteY20" fmla="*/ 140922 h 309086"/>
                <a:gd name="connsiteX21" fmla="*/ 2848309 w 3095577"/>
                <a:gd name="connsiteY21" fmla="*/ 2619 h 309086"/>
                <a:gd name="connsiteX22" fmla="*/ 2847261 w 3095577"/>
                <a:gd name="connsiteY22" fmla="*/ 2096 h 309086"/>
                <a:gd name="connsiteX23" fmla="*/ 2839403 w 3095577"/>
                <a:gd name="connsiteY23" fmla="*/ 0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5577" h="309086">
                  <a:moveTo>
                    <a:pt x="2839403" y="15716"/>
                  </a:moveTo>
                  <a:lnTo>
                    <a:pt x="2840450" y="16240"/>
                  </a:lnTo>
                  <a:lnTo>
                    <a:pt x="3079861" y="154543"/>
                  </a:lnTo>
                  <a:lnTo>
                    <a:pt x="2840450" y="292846"/>
                  </a:lnTo>
                  <a:lnTo>
                    <a:pt x="2839403" y="293370"/>
                  </a:lnTo>
                  <a:lnTo>
                    <a:pt x="67056" y="293370"/>
                  </a:lnTo>
                  <a:cubicBezTo>
                    <a:pt x="38767" y="293370"/>
                    <a:pt x="15716" y="270320"/>
                    <a:pt x="15716" y="242030"/>
                  </a:cubicBezTo>
                  <a:lnTo>
                    <a:pt x="15716" y="67056"/>
                  </a:lnTo>
                  <a:cubicBezTo>
                    <a:pt x="15716" y="38767"/>
                    <a:pt x="38767" y="15716"/>
                    <a:pt x="67056" y="15716"/>
                  </a:cubicBezTo>
                  <a:lnTo>
                    <a:pt x="2839403" y="15716"/>
                  </a:lnTo>
                  <a:moveTo>
                    <a:pt x="2839403" y="0"/>
                  </a:moveTo>
                  <a:lnTo>
                    <a:pt x="67056" y="0"/>
                  </a:lnTo>
                  <a:cubicBezTo>
                    <a:pt x="30385" y="0"/>
                    <a:pt x="0" y="29861"/>
                    <a:pt x="0" y="67056"/>
                  </a:cubicBezTo>
                  <a:lnTo>
                    <a:pt x="0" y="242030"/>
                  </a:lnTo>
                  <a:cubicBezTo>
                    <a:pt x="0" y="278702"/>
                    <a:pt x="29861" y="309086"/>
                    <a:pt x="67056" y="309086"/>
                  </a:cubicBezTo>
                  <a:lnTo>
                    <a:pt x="2839403" y="309086"/>
                  </a:lnTo>
                  <a:cubicBezTo>
                    <a:pt x="2842022" y="309086"/>
                    <a:pt x="2845165" y="308562"/>
                    <a:pt x="2847261" y="306991"/>
                  </a:cubicBezTo>
                  <a:lnTo>
                    <a:pt x="2848309" y="306467"/>
                  </a:lnTo>
                  <a:lnTo>
                    <a:pt x="3087720" y="168164"/>
                  </a:lnTo>
                  <a:cubicBezTo>
                    <a:pt x="3092434" y="165545"/>
                    <a:pt x="3095578" y="160306"/>
                    <a:pt x="3095578" y="154543"/>
                  </a:cubicBezTo>
                  <a:cubicBezTo>
                    <a:pt x="3095578" y="148781"/>
                    <a:pt x="3092434" y="143542"/>
                    <a:pt x="3087720" y="140922"/>
                  </a:cubicBezTo>
                  <a:lnTo>
                    <a:pt x="2848309" y="2619"/>
                  </a:lnTo>
                  <a:lnTo>
                    <a:pt x="2847261" y="2096"/>
                  </a:lnTo>
                  <a:cubicBezTo>
                    <a:pt x="2845165" y="524"/>
                    <a:pt x="2842022" y="0"/>
                    <a:pt x="2839403" y="0"/>
                  </a:cubicBezTo>
                  <a:close/>
                </a:path>
              </a:pathLst>
            </a:custGeom>
            <a:solidFill>
              <a:srgbClr val="000000"/>
            </a:solidFill>
            <a:ln w="5239" cap="flat">
              <a:no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id="{C97F17A2-703E-479A-857E-621257D7BEFC}"/>
              </a:ext>
            </a:extLst>
          </p:cNvPr>
          <p:cNvSpPr/>
          <p:nvPr/>
        </p:nvSpPr>
        <p:spPr>
          <a:xfrm>
            <a:off x="959010" y="313461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FF00"/>
          </a:solidFill>
          <a:ln w="523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8FF72BC-5F73-48EE-AFF4-736CB888BFC0}"/>
              </a:ext>
            </a:extLst>
          </p:cNvPr>
          <p:cNvSpPr/>
          <p:nvPr/>
        </p:nvSpPr>
        <p:spPr>
          <a:xfrm>
            <a:off x="1199993" y="313461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3FA9F5"/>
          </a:solidFill>
          <a:ln w="523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FE36EEE-690D-4ED9-B6B6-9ADF6CFC1EDE}"/>
              </a:ext>
            </a:extLst>
          </p:cNvPr>
          <p:cNvSpPr/>
          <p:nvPr/>
        </p:nvSpPr>
        <p:spPr>
          <a:xfrm>
            <a:off x="2598739" y="313461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3FA9F5"/>
          </a:solidFill>
          <a:ln w="523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857CC26-3D7A-481B-8A9E-7E34EBCDD494}"/>
              </a:ext>
            </a:extLst>
          </p:cNvPr>
          <p:cNvSpPr/>
          <p:nvPr/>
        </p:nvSpPr>
        <p:spPr>
          <a:xfrm>
            <a:off x="3447417" y="313461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662D91"/>
          </a:solidFill>
          <a:ln w="5239" cap="flat">
            <a:noFill/>
            <a:prstDash val="solid"/>
            <a:miter/>
          </a:ln>
        </p:spPr>
        <p:txBody>
          <a:bodyPr rtlCol="0" anchor="ctr"/>
          <a:lstStyle/>
          <a:p>
            <a:endParaRPr lang="en-US"/>
          </a:p>
        </p:txBody>
      </p:sp>
      <p:grpSp>
        <p:nvGrpSpPr>
          <p:cNvPr id="30" name="Graphic 11">
            <a:extLst>
              <a:ext uri="{FF2B5EF4-FFF2-40B4-BE49-F238E27FC236}">
                <a16:creationId xmlns:a16="http://schemas.microsoft.com/office/drawing/2014/main" id="{AA618844-1AA0-4B84-A607-9B9794ECBFDD}"/>
              </a:ext>
            </a:extLst>
          </p:cNvPr>
          <p:cNvGrpSpPr/>
          <p:nvPr/>
        </p:nvGrpSpPr>
        <p:grpSpPr>
          <a:xfrm>
            <a:off x="833280" y="3474613"/>
            <a:ext cx="3095577" cy="309086"/>
            <a:chOff x="833280" y="3474613"/>
            <a:chExt cx="3095577" cy="309086"/>
          </a:xfrm>
          <a:solidFill>
            <a:schemeClr val="accent1"/>
          </a:solidFill>
        </p:grpSpPr>
        <p:sp>
          <p:nvSpPr>
            <p:cNvPr id="31" name="Freeform: Shape 30">
              <a:extLst>
                <a:ext uri="{FF2B5EF4-FFF2-40B4-BE49-F238E27FC236}">
                  <a16:creationId xmlns:a16="http://schemas.microsoft.com/office/drawing/2014/main" id="{6548DFA7-8723-4A87-BEFE-0A4B8BCBDCCD}"/>
                </a:ext>
              </a:extLst>
            </p:cNvPr>
            <p:cNvSpPr/>
            <p:nvPr/>
          </p:nvSpPr>
          <p:spPr>
            <a:xfrm>
              <a:off x="841138" y="3482471"/>
              <a:ext cx="3080385" cy="293370"/>
            </a:xfrm>
            <a:custGeom>
              <a:avLst/>
              <a:gdLst>
                <a:gd name="connsiteX0" fmla="*/ 59198 w 3080385"/>
                <a:gd name="connsiteY0" fmla="*/ 293370 h 293370"/>
                <a:gd name="connsiteX1" fmla="*/ 0 w 3080385"/>
                <a:gd name="connsiteY1" fmla="*/ 234172 h 293370"/>
                <a:gd name="connsiteX2" fmla="*/ 0 w 3080385"/>
                <a:gd name="connsiteY2" fmla="*/ 59198 h 293370"/>
                <a:gd name="connsiteX3" fmla="*/ 59198 w 3080385"/>
                <a:gd name="connsiteY3" fmla="*/ 0 h 293370"/>
                <a:gd name="connsiteX4" fmla="*/ 2831545 w 3080385"/>
                <a:gd name="connsiteY4" fmla="*/ 0 h 293370"/>
                <a:gd name="connsiteX5" fmla="*/ 2835735 w 3080385"/>
                <a:gd name="connsiteY5" fmla="*/ 1048 h 293370"/>
                <a:gd name="connsiteX6" fmla="*/ 2836783 w 3080385"/>
                <a:gd name="connsiteY6" fmla="*/ 1572 h 293370"/>
                <a:gd name="connsiteX7" fmla="*/ 3076194 w 3080385"/>
                <a:gd name="connsiteY7" fmla="*/ 139875 h 293370"/>
                <a:gd name="connsiteX8" fmla="*/ 3080385 w 3080385"/>
                <a:gd name="connsiteY8" fmla="*/ 146685 h 293370"/>
                <a:gd name="connsiteX9" fmla="*/ 3076194 w 3080385"/>
                <a:gd name="connsiteY9" fmla="*/ 153495 h 293370"/>
                <a:gd name="connsiteX10" fmla="*/ 2835735 w 3080385"/>
                <a:gd name="connsiteY10" fmla="*/ 292322 h 293370"/>
                <a:gd name="connsiteX11" fmla="*/ 2831545 w 3080385"/>
                <a:gd name="connsiteY11" fmla="*/ 293370 h 2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0385" h="293370">
                  <a:moveTo>
                    <a:pt x="59198" y="293370"/>
                  </a:moveTo>
                  <a:cubicBezTo>
                    <a:pt x="26718" y="293370"/>
                    <a:pt x="0" y="266653"/>
                    <a:pt x="0" y="234172"/>
                  </a:cubicBezTo>
                  <a:lnTo>
                    <a:pt x="0" y="59198"/>
                  </a:lnTo>
                  <a:cubicBezTo>
                    <a:pt x="0" y="26718"/>
                    <a:pt x="26718" y="0"/>
                    <a:pt x="59198" y="0"/>
                  </a:cubicBezTo>
                  <a:lnTo>
                    <a:pt x="2831545" y="0"/>
                  </a:lnTo>
                  <a:cubicBezTo>
                    <a:pt x="2833116" y="0"/>
                    <a:pt x="2834164" y="524"/>
                    <a:pt x="2835735" y="1048"/>
                  </a:cubicBezTo>
                  <a:lnTo>
                    <a:pt x="2836783" y="1572"/>
                  </a:lnTo>
                  <a:lnTo>
                    <a:pt x="3076194" y="139875"/>
                  </a:lnTo>
                  <a:cubicBezTo>
                    <a:pt x="3078814" y="141446"/>
                    <a:pt x="3080385" y="144066"/>
                    <a:pt x="3080385" y="146685"/>
                  </a:cubicBezTo>
                  <a:cubicBezTo>
                    <a:pt x="3080385" y="149304"/>
                    <a:pt x="3078814" y="151924"/>
                    <a:pt x="3076194" y="153495"/>
                  </a:cubicBezTo>
                  <a:lnTo>
                    <a:pt x="2835735" y="292322"/>
                  </a:lnTo>
                  <a:cubicBezTo>
                    <a:pt x="2834688" y="292846"/>
                    <a:pt x="2833116" y="293370"/>
                    <a:pt x="2831545" y="293370"/>
                  </a:cubicBezTo>
                  <a:close/>
                </a:path>
              </a:pathLst>
            </a:custGeom>
            <a:solidFill>
              <a:srgbClr val="999999"/>
            </a:solidFill>
            <a:ln w="523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34DCE3D-46BA-4A3A-BC49-D2BA40B4F3FF}"/>
                </a:ext>
              </a:extLst>
            </p:cNvPr>
            <p:cNvSpPr/>
            <p:nvPr/>
          </p:nvSpPr>
          <p:spPr>
            <a:xfrm>
              <a:off x="833280" y="3474613"/>
              <a:ext cx="3095577" cy="309086"/>
            </a:xfrm>
            <a:custGeom>
              <a:avLst/>
              <a:gdLst>
                <a:gd name="connsiteX0" fmla="*/ 2839403 w 3095577"/>
                <a:gd name="connsiteY0" fmla="*/ 15716 h 309086"/>
                <a:gd name="connsiteX1" fmla="*/ 2840450 w 3095577"/>
                <a:gd name="connsiteY1" fmla="*/ 16240 h 309086"/>
                <a:gd name="connsiteX2" fmla="*/ 3079861 w 3095577"/>
                <a:gd name="connsiteY2" fmla="*/ 154543 h 309086"/>
                <a:gd name="connsiteX3" fmla="*/ 2840450 w 3095577"/>
                <a:gd name="connsiteY3" fmla="*/ 292846 h 309086"/>
                <a:gd name="connsiteX4" fmla="*/ 2839403 w 3095577"/>
                <a:gd name="connsiteY4" fmla="*/ 293370 h 309086"/>
                <a:gd name="connsiteX5" fmla="*/ 67056 w 3095577"/>
                <a:gd name="connsiteY5" fmla="*/ 293370 h 309086"/>
                <a:gd name="connsiteX6" fmla="*/ 15716 w 3095577"/>
                <a:gd name="connsiteY6" fmla="*/ 242030 h 309086"/>
                <a:gd name="connsiteX7" fmla="*/ 15716 w 3095577"/>
                <a:gd name="connsiteY7" fmla="*/ 67056 h 309086"/>
                <a:gd name="connsiteX8" fmla="*/ 67056 w 3095577"/>
                <a:gd name="connsiteY8" fmla="*/ 15716 h 309086"/>
                <a:gd name="connsiteX9" fmla="*/ 2839403 w 3095577"/>
                <a:gd name="connsiteY9" fmla="*/ 15716 h 309086"/>
                <a:gd name="connsiteX10" fmla="*/ 2839403 w 3095577"/>
                <a:gd name="connsiteY10" fmla="*/ 0 h 309086"/>
                <a:gd name="connsiteX11" fmla="*/ 67056 w 3095577"/>
                <a:gd name="connsiteY11" fmla="*/ 0 h 309086"/>
                <a:gd name="connsiteX12" fmla="*/ 0 w 3095577"/>
                <a:gd name="connsiteY12" fmla="*/ 67056 h 309086"/>
                <a:gd name="connsiteX13" fmla="*/ 0 w 3095577"/>
                <a:gd name="connsiteY13" fmla="*/ 242030 h 309086"/>
                <a:gd name="connsiteX14" fmla="*/ 67056 w 3095577"/>
                <a:gd name="connsiteY14" fmla="*/ 309086 h 309086"/>
                <a:gd name="connsiteX15" fmla="*/ 2839403 w 3095577"/>
                <a:gd name="connsiteY15" fmla="*/ 309086 h 309086"/>
                <a:gd name="connsiteX16" fmla="*/ 2847261 w 3095577"/>
                <a:gd name="connsiteY16" fmla="*/ 306991 h 309086"/>
                <a:gd name="connsiteX17" fmla="*/ 2848309 w 3095577"/>
                <a:gd name="connsiteY17" fmla="*/ 306467 h 309086"/>
                <a:gd name="connsiteX18" fmla="*/ 3087720 w 3095577"/>
                <a:gd name="connsiteY18" fmla="*/ 168164 h 309086"/>
                <a:gd name="connsiteX19" fmla="*/ 3095578 w 3095577"/>
                <a:gd name="connsiteY19" fmla="*/ 154543 h 309086"/>
                <a:gd name="connsiteX20" fmla="*/ 3087720 w 3095577"/>
                <a:gd name="connsiteY20" fmla="*/ 140922 h 309086"/>
                <a:gd name="connsiteX21" fmla="*/ 2848309 w 3095577"/>
                <a:gd name="connsiteY21" fmla="*/ 2619 h 309086"/>
                <a:gd name="connsiteX22" fmla="*/ 2847261 w 3095577"/>
                <a:gd name="connsiteY22" fmla="*/ 2096 h 309086"/>
                <a:gd name="connsiteX23" fmla="*/ 2839403 w 3095577"/>
                <a:gd name="connsiteY23" fmla="*/ 0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5577" h="309086">
                  <a:moveTo>
                    <a:pt x="2839403" y="15716"/>
                  </a:moveTo>
                  <a:lnTo>
                    <a:pt x="2840450" y="16240"/>
                  </a:lnTo>
                  <a:lnTo>
                    <a:pt x="3079861" y="154543"/>
                  </a:lnTo>
                  <a:lnTo>
                    <a:pt x="2840450" y="292846"/>
                  </a:lnTo>
                  <a:lnTo>
                    <a:pt x="2839403" y="293370"/>
                  </a:lnTo>
                  <a:lnTo>
                    <a:pt x="67056" y="293370"/>
                  </a:lnTo>
                  <a:cubicBezTo>
                    <a:pt x="38767" y="293370"/>
                    <a:pt x="15716" y="270320"/>
                    <a:pt x="15716" y="242030"/>
                  </a:cubicBezTo>
                  <a:lnTo>
                    <a:pt x="15716" y="67056"/>
                  </a:lnTo>
                  <a:cubicBezTo>
                    <a:pt x="15716" y="38767"/>
                    <a:pt x="38767" y="15716"/>
                    <a:pt x="67056" y="15716"/>
                  </a:cubicBezTo>
                  <a:lnTo>
                    <a:pt x="2839403" y="15716"/>
                  </a:lnTo>
                  <a:moveTo>
                    <a:pt x="2839403" y="0"/>
                  </a:moveTo>
                  <a:lnTo>
                    <a:pt x="67056" y="0"/>
                  </a:lnTo>
                  <a:cubicBezTo>
                    <a:pt x="30385" y="0"/>
                    <a:pt x="0" y="29861"/>
                    <a:pt x="0" y="67056"/>
                  </a:cubicBezTo>
                  <a:lnTo>
                    <a:pt x="0" y="242030"/>
                  </a:lnTo>
                  <a:cubicBezTo>
                    <a:pt x="0" y="278702"/>
                    <a:pt x="29861" y="309086"/>
                    <a:pt x="67056" y="309086"/>
                  </a:cubicBezTo>
                  <a:lnTo>
                    <a:pt x="2839403" y="309086"/>
                  </a:lnTo>
                  <a:cubicBezTo>
                    <a:pt x="2842022" y="309086"/>
                    <a:pt x="2845165" y="308563"/>
                    <a:pt x="2847261" y="306991"/>
                  </a:cubicBezTo>
                  <a:lnTo>
                    <a:pt x="2848309" y="306467"/>
                  </a:lnTo>
                  <a:lnTo>
                    <a:pt x="3087720" y="168164"/>
                  </a:lnTo>
                  <a:cubicBezTo>
                    <a:pt x="3092434" y="165545"/>
                    <a:pt x="3095578" y="160306"/>
                    <a:pt x="3095578" y="154543"/>
                  </a:cubicBezTo>
                  <a:cubicBezTo>
                    <a:pt x="3095578" y="148781"/>
                    <a:pt x="3092434" y="143542"/>
                    <a:pt x="3087720" y="140922"/>
                  </a:cubicBezTo>
                  <a:lnTo>
                    <a:pt x="2848309" y="2619"/>
                  </a:lnTo>
                  <a:lnTo>
                    <a:pt x="2847261" y="2096"/>
                  </a:lnTo>
                  <a:cubicBezTo>
                    <a:pt x="2845165" y="524"/>
                    <a:pt x="2842022" y="0"/>
                    <a:pt x="2839403" y="0"/>
                  </a:cubicBezTo>
                  <a:close/>
                </a:path>
              </a:pathLst>
            </a:custGeom>
            <a:solidFill>
              <a:srgbClr val="000000"/>
            </a:solidFill>
            <a:ln w="5239"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659D54C2-898C-40FD-BFC0-793585163FDE}"/>
              </a:ext>
            </a:extLst>
          </p:cNvPr>
          <p:cNvSpPr/>
          <p:nvPr/>
        </p:nvSpPr>
        <p:spPr>
          <a:xfrm>
            <a:off x="959010" y="3490329"/>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FF00"/>
          </a:solidFill>
          <a:ln w="523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F433DF0-4171-4247-9F08-8BCC6BCAE202}"/>
              </a:ext>
            </a:extLst>
          </p:cNvPr>
          <p:cNvSpPr/>
          <p:nvPr/>
        </p:nvSpPr>
        <p:spPr>
          <a:xfrm>
            <a:off x="3033555" y="3490329"/>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7BAC"/>
          </a:solidFill>
          <a:ln w="5239" cap="flat">
            <a:noFill/>
            <a:prstDash val="solid"/>
            <a:miter/>
          </a:ln>
        </p:spPr>
        <p:txBody>
          <a:bodyPr rtlCol="0" anchor="ctr"/>
          <a:lstStyle/>
          <a:p>
            <a:endParaRPr lang="en-US"/>
          </a:p>
        </p:txBody>
      </p:sp>
      <p:grpSp>
        <p:nvGrpSpPr>
          <p:cNvPr id="35" name="Graphic 11">
            <a:extLst>
              <a:ext uri="{FF2B5EF4-FFF2-40B4-BE49-F238E27FC236}">
                <a16:creationId xmlns:a16="http://schemas.microsoft.com/office/drawing/2014/main" id="{AA618844-1AA0-4B84-A607-9B9794ECBFDD}"/>
              </a:ext>
            </a:extLst>
          </p:cNvPr>
          <p:cNvGrpSpPr/>
          <p:nvPr/>
        </p:nvGrpSpPr>
        <p:grpSpPr>
          <a:xfrm>
            <a:off x="833280" y="3829800"/>
            <a:ext cx="3095577" cy="309086"/>
            <a:chOff x="833280" y="3829800"/>
            <a:chExt cx="3095577" cy="309086"/>
          </a:xfrm>
          <a:solidFill>
            <a:schemeClr val="accent1"/>
          </a:solidFill>
        </p:grpSpPr>
        <p:sp>
          <p:nvSpPr>
            <p:cNvPr id="36" name="Freeform: Shape 35">
              <a:extLst>
                <a:ext uri="{FF2B5EF4-FFF2-40B4-BE49-F238E27FC236}">
                  <a16:creationId xmlns:a16="http://schemas.microsoft.com/office/drawing/2014/main" id="{63F0E5CC-620F-436C-8B2B-8DD93773D9AF}"/>
                </a:ext>
              </a:extLst>
            </p:cNvPr>
            <p:cNvSpPr/>
            <p:nvPr/>
          </p:nvSpPr>
          <p:spPr>
            <a:xfrm>
              <a:off x="841138" y="3837658"/>
              <a:ext cx="3080385" cy="293370"/>
            </a:xfrm>
            <a:custGeom>
              <a:avLst/>
              <a:gdLst>
                <a:gd name="connsiteX0" fmla="*/ 59198 w 3080385"/>
                <a:gd name="connsiteY0" fmla="*/ 293370 h 293370"/>
                <a:gd name="connsiteX1" fmla="*/ 0 w 3080385"/>
                <a:gd name="connsiteY1" fmla="*/ 234172 h 293370"/>
                <a:gd name="connsiteX2" fmla="*/ 0 w 3080385"/>
                <a:gd name="connsiteY2" fmla="*/ 59198 h 293370"/>
                <a:gd name="connsiteX3" fmla="*/ 59198 w 3080385"/>
                <a:gd name="connsiteY3" fmla="*/ 0 h 293370"/>
                <a:gd name="connsiteX4" fmla="*/ 2831545 w 3080385"/>
                <a:gd name="connsiteY4" fmla="*/ 0 h 293370"/>
                <a:gd name="connsiteX5" fmla="*/ 2835735 w 3080385"/>
                <a:gd name="connsiteY5" fmla="*/ 1048 h 293370"/>
                <a:gd name="connsiteX6" fmla="*/ 2836783 w 3080385"/>
                <a:gd name="connsiteY6" fmla="*/ 1572 h 293370"/>
                <a:gd name="connsiteX7" fmla="*/ 3076194 w 3080385"/>
                <a:gd name="connsiteY7" fmla="*/ 139875 h 293370"/>
                <a:gd name="connsiteX8" fmla="*/ 3080385 w 3080385"/>
                <a:gd name="connsiteY8" fmla="*/ 146685 h 293370"/>
                <a:gd name="connsiteX9" fmla="*/ 3076194 w 3080385"/>
                <a:gd name="connsiteY9" fmla="*/ 153495 h 293370"/>
                <a:gd name="connsiteX10" fmla="*/ 2835735 w 3080385"/>
                <a:gd name="connsiteY10" fmla="*/ 292322 h 293370"/>
                <a:gd name="connsiteX11" fmla="*/ 2831545 w 3080385"/>
                <a:gd name="connsiteY11" fmla="*/ 293370 h 2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0385" h="293370">
                  <a:moveTo>
                    <a:pt x="59198" y="293370"/>
                  </a:moveTo>
                  <a:cubicBezTo>
                    <a:pt x="26718" y="293370"/>
                    <a:pt x="0" y="266653"/>
                    <a:pt x="0" y="234172"/>
                  </a:cubicBezTo>
                  <a:lnTo>
                    <a:pt x="0" y="59198"/>
                  </a:lnTo>
                  <a:cubicBezTo>
                    <a:pt x="0" y="26718"/>
                    <a:pt x="26718" y="0"/>
                    <a:pt x="59198" y="0"/>
                  </a:cubicBezTo>
                  <a:lnTo>
                    <a:pt x="2831545" y="0"/>
                  </a:lnTo>
                  <a:cubicBezTo>
                    <a:pt x="2833116" y="0"/>
                    <a:pt x="2834164" y="524"/>
                    <a:pt x="2835735" y="1048"/>
                  </a:cubicBezTo>
                  <a:lnTo>
                    <a:pt x="2836783" y="1572"/>
                  </a:lnTo>
                  <a:lnTo>
                    <a:pt x="3076194" y="139875"/>
                  </a:lnTo>
                  <a:cubicBezTo>
                    <a:pt x="3078814" y="141446"/>
                    <a:pt x="3080385" y="144066"/>
                    <a:pt x="3080385" y="146685"/>
                  </a:cubicBezTo>
                  <a:cubicBezTo>
                    <a:pt x="3080385" y="149305"/>
                    <a:pt x="3078814" y="151924"/>
                    <a:pt x="3076194" y="153495"/>
                  </a:cubicBezTo>
                  <a:lnTo>
                    <a:pt x="2835735" y="292322"/>
                  </a:lnTo>
                  <a:cubicBezTo>
                    <a:pt x="2834688" y="292846"/>
                    <a:pt x="2833116" y="293370"/>
                    <a:pt x="2831545" y="293370"/>
                  </a:cubicBezTo>
                  <a:close/>
                </a:path>
              </a:pathLst>
            </a:custGeom>
            <a:solidFill>
              <a:srgbClr val="999999"/>
            </a:solidFill>
            <a:ln w="523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8D50FA9-5060-4197-B7EC-2FD469586DA7}"/>
                </a:ext>
              </a:extLst>
            </p:cNvPr>
            <p:cNvSpPr/>
            <p:nvPr/>
          </p:nvSpPr>
          <p:spPr>
            <a:xfrm>
              <a:off x="833280" y="3829800"/>
              <a:ext cx="3095577" cy="309086"/>
            </a:xfrm>
            <a:custGeom>
              <a:avLst/>
              <a:gdLst>
                <a:gd name="connsiteX0" fmla="*/ 2839403 w 3095577"/>
                <a:gd name="connsiteY0" fmla="*/ 15716 h 309086"/>
                <a:gd name="connsiteX1" fmla="*/ 2840450 w 3095577"/>
                <a:gd name="connsiteY1" fmla="*/ 16240 h 309086"/>
                <a:gd name="connsiteX2" fmla="*/ 3079861 w 3095577"/>
                <a:gd name="connsiteY2" fmla="*/ 154543 h 309086"/>
                <a:gd name="connsiteX3" fmla="*/ 2840450 w 3095577"/>
                <a:gd name="connsiteY3" fmla="*/ 292846 h 309086"/>
                <a:gd name="connsiteX4" fmla="*/ 2839403 w 3095577"/>
                <a:gd name="connsiteY4" fmla="*/ 293370 h 309086"/>
                <a:gd name="connsiteX5" fmla="*/ 67056 w 3095577"/>
                <a:gd name="connsiteY5" fmla="*/ 293370 h 309086"/>
                <a:gd name="connsiteX6" fmla="*/ 15716 w 3095577"/>
                <a:gd name="connsiteY6" fmla="*/ 242030 h 309086"/>
                <a:gd name="connsiteX7" fmla="*/ 15716 w 3095577"/>
                <a:gd name="connsiteY7" fmla="*/ 67056 h 309086"/>
                <a:gd name="connsiteX8" fmla="*/ 67056 w 3095577"/>
                <a:gd name="connsiteY8" fmla="*/ 15716 h 309086"/>
                <a:gd name="connsiteX9" fmla="*/ 2839403 w 3095577"/>
                <a:gd name="connsiteY9" fmla="*/ 15716 h 309086"/>
                <a:gd name="connsiteX10" fmla="*/ 2839403 w 3095577"/>
                <a:gd name="connsiteY10" fmla="*/ 0 h 309086"/>
                <a:gd name="connsiteX11" fmla="*/ 67056 w 3095577"/>
                <a:gd name="connsiteY11" fmla="*/ 0 h 309086"/>
                <a:gd name="connsiteX12" fmla="*/ 0 w 3095577"/>
                <a:gd name="connsiteY12" fmla="*/ 67056 h 309086"/>
                <a:gd name="connsiteX13" fmla="*/ 0 w 3095577"/>
                <a:gd name="connsiteY13" fmla="*/ 242030 h 309086"/>
                <a:gd name="connsiteX14" fmla="*/ 67056 w 3095577"/>
                <a:gd name="connsiteY14" fmla="*/ 309086 h 309086"/>
                <a:gd name="connsiteX15" fmla="*/ 2839403 w 3095577"/>
                <a:gd name="connsiteY15" fmla="*/ 309086 h 309086"/>
                <a:gd name="connsiteX16" fmla="*/ 2847261 w 3095577"/>
                <a:gd name="connsiteY16" fmla="*/ 306991 h 309086"/>
                <a:gd name="connsiteX17" fmla="*/ 2848309 w 3095577"/>
                <a:gd name="connsiteY17" fmla="*/ 306467 h 309086"/>
                <a:gd name="connsiteX18" fmla="*/ 3087720 w 3095577"/>
                <a:gd name="connsiteY18" fmla="*/ 168164 h 309086"/>
                <a:gd name="connsiteX19" fmla="*/ 3095578 w 3095577"/>
                <a:gd name="connsiteY19" fmla="*/ 154543 h 309086"/>
                <a:gd name="connsiteX20" fmla="*/ 3087720 w 3095577"/>
                <a:gd name="connsiteY20" fmla="*/ 140922 h 309086"/>
                <a:gd name="connsiteX21" fmla="*/ 2848309 w 3095577"/>
                <a:gd name="connsiteY21" fmla="*/ 2619 h 309086"/>
                <a:gd name="connsiteX22" fmla="*/ 2847261 w 3095577"/>
                <a:gd name="connsiteY22" fmla="*/ 2096 h 309086"/>
                <a:gd name="connsiteX23" fmla="*/ 2839403 w 3095577"/>
                <a:gd name="connsiteY23" fmla="*/ 0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5577" h="309086">
                  <a:moveTo>
                    <a:pt x="2839403" y="15716"/>
                  </a:moveTo>
                  <a:lnTo>
                    <a:pt x="2840450" y="16240"/>
                  </a:lnTo>
                  <a:lnTo>
                    <a:pt x="3079861" y="154543"/>
                  </a:lnTo>
                  <a:lnTo>
                    <a:pt x="2840450" y="292846"/>
                  </a:lnTo>
                  <a:lnTo>
                    <a:pt x="2839403" y="293370"/>
                  </a:lnTo>
                  <a:lnTo>
                    <a:pt x="67056" y="293370"/>
                  </a:lnTo>
                  <a:cubicBezTo>
                    <a:pt x="38767" y="293370"/>
                    <a:pt x="15716" y="270320"/>
                    <a:pt x="15716" y="242030"/>
                  </a:cubicBezTo>
                  <a:lnTo>
                    <a:pt x="15716" y="67056"/>
                  </a:lnTo>
                  <a:cubicBezTo>
                    <a:pt x="15716" y="38767"/>
                    <a:pt x="38767" y="15716"/>
                    <a:pt x="67056" y="15716"/>
                  </a:cubicBezTo>
                  <a:lnTo>
                    <a:pt x="2839403" y="15716"/>
                  </a:lnTo>
                  <a:moveTo>
                    <a:pt x="2839403" y="0"/>
                  </a:moveTo>
                  <a:lnTo>
                    <a:pt x="67056" y="0"/>
                  </a:lnTo>
                  <a:cubicBezTo>
                    <a:pt x="30385" y="0"/>
                    <a:pt x="0" y="29861"/>
                    <a:pt x="0" y="67056"/>
                  </a:cubicBezTo>
                  <a:lnTo>
                    <a:pt x="0" y="242030"/>
                  </a:lnTo>
                  <a:cubicBezTo>
                    <a:pt x="0" y="278702"/>
                    <a:pt x="29861" y="309086"/>
                    <a:pt x="67056" y="309086"/>
                  </a:cubicBezTo>
                  <a:lnTo>
                    <a:pt x="2839403" y="309086"/>
                  </a:lnTo>
                  <a:cubicBezTo>
                    <a:pt x="2842022" y="309086"/>
                    <a:pt x="2845165" y="308563"/>
                    <a:pt x="2847261" y="306991"/>
                  </a:cubicBezTo>
                  <a:lnTo>
                    <a:pt x="2848309" y="306467"/>
                  </a:lnTo>
                  <a:lnTo>
                    <a:pt x="3087720" y="168164"/>
                  </a:lnTo>
                  <a:cubicBezTo>
                    <a:pt x="3092434" y="165545"/>
                    <a:pt x="3095578" y="160306"/>
                    <a:pt x="3095578" y="154543"/>
                  </a:cubicBezTo>
                  <a:cubicBezTo>
                    <a:pt x="3095578" y="148781"/>
                    <a:pt x="3092434" y="143542"/>
                    <a:pt x="3087720" y="140922"/>
                  </a:cubicBezTo>
                  <a:lnTo>
                    <a:pt x="2848309" y="2619"/>
                  </a:lnTo>
                  <a:lnTo>
                    <a:pt x="2847261" y="2096"/>
                  </a:lnTo>
                  <a:cubicBezTo>
                    <a:pt x="2845165" y="1048"/>
                    <a:pt x="2842022" y="0"/>
                    <a:pt x="2839403" y="0"/>
                  </a:cubicBezTo>
                  <a:close/>
                </a:path>
              </a:pathLst>
            </a:custGeom>
            <a:solidFill>
              <a:srgbClr val="000000"/>
            </a:solidFill>
            <a:ln w="5239" cap="flat">
              <a:noFill/>
              <a:prstDash val="solid"/>
              <a:miter/>
            </a:ln>
          </p:spPr>
          <p:txBody>
            <a:bodyPr rtlCol="0" anchor="ctr"/>
            <a:lstStyle/>
            <a:p>
              <a:endParaRPr lang="en-US"/>
            </a:p>
          </p:txBody>
        </p:sp>
      </p:grpSp>
      <p:sp>
        <p:nvSpPr>
          <p:cNvPr id="38" name="Freeform: Shape 37">
            <a:extLst>
              <a:ext uri="{FF2B5EF4-FFF2-40B4-BE49-F238E27FC236}">
                <a16:creationId xmlns:a16="http://schemas.microsoft.com/office/drawing/2014/main" id="{E1720742-AD04-4738-9262-474D64BA003C}"/>
              </a:ext>
            </a:extLst>
          </p:cNvPr>
          <p:cNvSpPr/>
          <p:nvPr/>
        </p:nvSpPr>
        <p:spPr>
          <a:xfrm>
            <a:off x="1823404" y="3845516"/>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3FA9F5"/>
          </a:solidFill>
          <a:ln w="523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F78F69C-9962-4550-AA79-97BC3647BE32}"/>
              </a:ext>
            </a:extLst>
          </p:cNvPr>
          <p:cNvSpPr/>
          <p:nvPr/>
        </p:nvSpPr>
        <p:spPr>
          <a:xfrm>
            <a:off x="1954373" y="3845516"/>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931E"/>
          </a:solidFill>
          <a:ln w="523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1C76472-7A64-4148-990B-87B20CDC2585}"/>
              </a:ext>
            </a:extLst>
          </p:cNvPr>
          <p:cNvSpPr/>
          <p:nvPr/>
        </p:nvSpPr>
        <p:spPr>
          <a:xfrm>
            <a:off x="2598739" y="3845516"/>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3FA9F5"/>
          </a:solidFill>
          <a:ln w="523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572C975-B259-4ADC-AFD7-2556D16D6A1D}"/>
              </a:ext>
            </a:extLst>
          </p:cNvPr>
          <p:cNvSpPr/>
          <p:nvPr/>
        </p:nvSpPr>
        <p:spPr>
          <a:xfrm>
            <a:off x="3033555" y="3845516"/>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7BAC"/>
          </a:solidFill>
          <a:ln w="523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EE0F537-5349-4767-BE7E-E805B7CB23CA}"/>
              </a:ext>
            </a:extLst>
          </p:cNvPr>
          <p:cNvSpPr/>
          <p:nvPr/>
        </p:nvSpPr>
        <p:spPr>
          <a:xfrm>
            <a:off x="3447417" y="3845516"/>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662D91"/>
          </a:solidFill>
          <a:ln w="5239" cap="flat">
            <a:noFill/>
            <a:prstDash val="solid"/>
            <a:miter/>
          </a:ln>
        </p:spPr>
        <p:txBody>
          <a:bodyPr rtlCol="0" anchor="ctr"/>
          <a:lstStyle/>
          <a:p>
            <a:endParaRPr lang="en-US"/>
          </a:p>
        </p:txBody>
      </p:sp>
      <p:grpSp>
        <p:nvGrpSpPr>
          <p:cNvPr id="43" name="Graphic 11">
            <a:extLst>
              <a:ext uri="{FF2B5EF4-FFF2-40B4-BE49-F238E27FC236}">
                <a16:creationId xmlns:a16="http://schemas.microsoft.com/office/drawing/2014/main" id="{AA618844-1AA0-4B84-A607-9B9794ECBFDD}"/>
              </a:ext>
            </a:extLst>
          </p:cNvPr>
          <p:cNvGrpSpPr/>
          <p:nvPr/>
        </p:nvGrpSpPr>
        <p:grpSpPr>
          <a:xfrm>
            <a:off x="833280" y="4185511"/>
            <a:ext cx="3095577" cy="309086"/>
            <a:chOff x="833280" y="4185511"/>
            <a:chExt cx="3095577" cy="309086"/>
          </a:xfrm>
          <a:solidFill>
            <a:schemeClr val="accent1"/>
          </a:solidFill>
        </p:grpSpPr>
        <p:sp>
          <p:nvSpPr>
            <p:cNvPr id="44" name="Freeform: Shape 43">
              <a:extLst>
                <a:ext uri="{FF2B5EF4-FFF2-40B4-BE49-F238E27FC236}">
                  <a16:creationId xmlns:a16="http://schemas.microsoft.com/office/drawing/2014/main" id="{70DADA64-B9E4-403C-9F89-4C67C32A84CE}"/>
                </a:ext>
              </a:extLst>
            </p:cNvPr>
            <p:cNvSpPr/>
            <p:nvPr/>
          </p:nvSpPr>
          <p:spPr>
            <a:xfrm>
              <a:off x="841138" y="4193369"/>
              <a:ext cx="3080385" cy="293370"/>
            </a:xfrm>
            <a:custGeom>
              <a:avLst/>
              <a:gdLst>
                <a:gd name="connsiteX0" fmla="*/ 59198 w 3080385"/>
                <a:gd name="connsiteY0" fmla="*/ 293370 h 293370"/>
                <a:gd name="connsiteX1" fmla="*/ 0 w 3080385"/>
                <a:gd name="connsiteY1" fmla="*/ 234172 h 293370"/>
                <a:gd name="connsiteX2" fmla="*/ 0 w 3080385"/>
                <a:gd name="connsiteY2" fmla="*/ 59198 h 293370"/>
                <a:gd name="connsiteX3" fmla="*/ 59198 w 3080385"/>
                <a:gd name="connsiteY3" fmla="*/ 0 h 293370"/>
                <a:gd name="connsiteX4" fmla="*/ 2831545 w 3080385"/>
                <a:gd name="connsiteY4" fmla="*/ 0 h 293370"/>
                <a:gd name="connsiteX5" fmla="*/ 2835735 w 3080385"/>
                <a:gd name="connsiteY5" fmla="*/ 1048 h 293370"/>
                <a:gd name="connsiteX6" fmla="*/ 2836783 w 3080385"/>
                <a:gd name="connsiteY6" fmla="*/ 1572 h 293370"/>
                <a:gd name="connsiteX7" fmla="*/ 3076194 w 3080385"/>
                <a:gd name="connsiteY7" fmla="*/ 139875 h 293370"/>
                <a:gd name="connsiteX8" fmla="*/ 3080385 w 3080385"/>
                <a:gd name="connsiteY8" fmla="*/ 146685 h 293370"/>
                <a:gd name="connsiteX9" fmla="*/ 3076194 w 3080385"/>
                <a:gd name="connsiteY9" fmla="*/ 153495 h 293370"/>
                <a:gd name="connsiteX10" fmla="*/ 2836783 w 3080385"/>
                <a:gd name="connsiteY10" fmla="*/ 291798 h 293370"/>
                <a:gd name="connsiteX11" fmla="*/ 2835735 w 3080385"/>
                <a:gd name="connsiteY11" fmla="*/ 292322 h 293370"/>
                <a:gd name="connsiteX12" fmla="*/ 2831545 w 3080385"/>
                <a:gd name="connsiteY12" fmla="*/ 293370 h 2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0385" h="293370">
                  <a:moveTo>
                    <a:pt x="59198" y="293370"/>
                  </a:moveTo>
                  <a:cubicBezTo>
                    <a:pt x="26718" y="293370"/>
                    <a:pt x="0" y="266652"/>
                    <a:pt x="0" y="234172"/>
                  </a:cubicBezTo>
                  <a:lnTo>
                    <a:pt x="0" y="59198"/>
                  </a:lnTo>
                  <a:cubicBezTo>
                    <a:pt x="0" y="26718"/>
                    <a:pt x="26718" y="0"/>
                    <a:pt x="59198" y="0"/>
                  </a:cubicBezTo>
                  <a:lnTo>
                    <a:pt x="2831545" y="0"/>
                  </a:lnTo>
                  <a:cubicBezTo>
                    <a:pt x="2833116" y="0"/>
                    <a:pt x="2834164" y="524"/>
                    <a:pt x="2835735" y="1048"/>
                  </a:cubicBezTo>
                  <a:lnTo>
                    <a:pt x="2836783" y="1572"/>
                  </a:lnTo>
                  <a:lnTo>
                    <a:pt x="3076194" y="139875"/>
                  </a:lnTo>
                  <a:cubicBezTo>
                    <a:pt x="3078814" y="141446"/>
                    <a:pt x="3080385" y="144066"/>
                    <a:pt x="3080385" y="146685"/>
                  </a:cubicBezTo>
                  <a:cubicBezTo>
                    <a:pt x="3080385" y="149304"/>
                    <a:pt x="3078814" y="151924"/>
                    <a:pt x="3076194" y="153495"/>
                  </a:cubicBezTo>
                  <a:lnTo>
                    <a:pt x="2836783" y="291798"/>
                  </a:lnTo>
                  <a:lnTo>
                    <a:pt x="2835735" y="292322"/>
                  </a:lnTo>
                  <a:cubicBezTo>
                    <a:pt x="2834688" y="292846"/>
                    <a:pt x="2833116" y="293370"/>
                    <a:pt x="2831545" y="293370"/>
                  </a:cubicBezTo>
                  <a:close/>
                </a:path>
              </a:pathLst>
            </a:custGeom>
            <a:solidFill>
              <a:srgbClr val="999999"/>
            </a:solidFill>
            <a:ln w="523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8296BF-C3DD-4F18-96B7-B28ACC913D15}"/>
                </a:ext>
              </a:extLst>
            </p:cNvPr>
            <p:cNvSpPr/>
            <p:nvPr/>
          </p:nvSpPr>
          <p:spPr>
            <a:xfrm>
              <a:off x="833280" y="4185511"/>
              <a:ext cx="3095577" cy="309086"/>
            </a:xfrm>
            <a:custGeom>
              <a:avLst/>
              <a:gdLst>
                <a:gd name="connsiteX0" fmla="*/ 2839403 w 3095577"/>
                <a:gd name="connsiteY0" fmla="*/ 15716 h 309086"/>
                <a:gd name="connsiteX1" fmla="*/ 2840450 w 3095577"/>
                <a:gd name="connsiteY1" fmla="*/ 16240 h 309086"/>
                <a:gd name="connsiteX2" fmla="*/ 3079861 w 3095577"/>
                <a:gd name="connsiteY2" fmla="*/ 154543 h 309086"/>
                <a:gd name="connsiteX3" fmla="*/ 2840450 w 3095577"/>
                <a:gd name="connsiteY3" fmla="*/ 292846 h 309086"/>
                <a:gd name="connsiteX4" fmla="*/ 2839403 w 3095577"/>
                <a:gd name="connsiteY4" fmla="*/ 293370 h 309086"/>
                <a:gd name="connsiteX5" fmla="*/ 67056 w 3095577"/>
                <a:gd name="connsiteY5" fmla="*/ 293370 h 309086"/>
                <a:gd name="connsiteX6" fmla="*/ 15716 w 3095577"/>
                <a:gd name="connsiteY6" fmla="*/ 242030 h 309086"/>
                <a:gd name="connsiteX7" fmla="*/ 15716 w 3095577"/>
                <a:gd name="connsiteY7" fmla="*/ 67056 h 309086"/>
                <a:gd name="connsiteX8" fmla="*/ 67056 w 3095577"/>
                <a:gd name="connsiteY8" fmla="*/ 15716 h 309086"/>
                <a:gd name="connsiteX9" fmla="*/ 2839403 w 3095577"/>
                <a:gd name="connsiteY9" fmla="*/ 15716 h 309086"/>
                <a:gd name="connsiteX10" fmla="*/ 2839403 w 3095577"/>
                <a:gd name="connsiteY10" fmla="*/ 0 h 309086"/>
                <a:gd name="connsiteX11" fmla="*/ 67056 w 3095577"/>
                <a:gd name="connsiteY11" fmla="*/ 0 h 309086"/>
                <a:gd name="connsiteX12" fmla="*/ 0 w 3095577"/>
                <a:gd name="connsiteY12" fmla="*/ 67056 h 309086"/>
                <a:gd name="connsiteX13" fmla="*/ 0 w 3095577"/>
                <a:gd name="connsiteY13" fmla="*/ 242030 h 309086"/>
                <a:gd name="connsiteX14" fmla="*/ 67056 w 3095577"/>
                <a:gd name="connsiteY14" fmla="*/ 309086 h 309086"/>
                <a:gd name="connsiteX15" fmla="*/ 2839403 w 3095577"/>
                <a:gd name="connsiteY15" fmla="*/ 309086 h 309086"/>
                <a:gd name="connsiteX16" fmla="*/ 2847261 w 3095577"/>
                <a:gd name="connsiteY16" fmla="*/ 306991 h 309086"/>
                <a:gd name="connsiteX17" fmla="*/ 2848309 w 3095577"/>
                <a:gd name="connsiteY17" fmla="*/ 306467 h 309086"/>
                <a:gd name="connsiteX18" fmla="*/ 3087720 w 3095577"/>
                <a:gd name="connsiteY18" fmla="*/ 168164 h 309086"/>
                <a:gd name="connsiteX19" fmla="*/ 3095578 w 3095577"/>
                <a:gd name="connsiteY19" fmla="*/ 154543 h 309086"/>
                <a:gd name="connsiteX20" fmla="*/ 3087720 w 3095577"/>
                <a:gd name="connsiteY20" fmla="*/ 140922 h 309086"/>
                <a:gd name="connsiteX21" fmla="*/ 2848309 w 3095577"/>
                <a:gd name="connsiteY21" fmla="*/ 2619 h 309086"/>
                <a:gd name="connsiteX22" fmla="*/ 2847261 w 3095577"/>
                <a:gd name="connsiteY22" fmla="*/ 2095 h 309086"/>
                <a:gd name="connsiteX23" fmla="*/ 2839403 w 3095577"/>
                <a:gd name="connsiteY23" fmla="*/ 0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5577" h="309086">
                  <a:moveTo>
                    <a:pt x="2839403" y="15716"/>
                  </a:moveTo>
                  <a:lnTo>
                    <a:pt x="2840450" y="16240"/>
                  </a:lnTo>
                  <a:lnTo>
                    <a:pt x="3079861" y="154543"/>
                  </a:lnTo>
                  <a:lnTo>
                    <a:pt x="2840450" y="292846"/>
                  </a:lnTo>
                  <a:lnTo>
                    <a:pt x="2839403" y="293370"/>
                  </a:lnTo>
                  <a:lnTo>
                    <a:pt x="67056" y="293370"/>
                  </a:lnTo>
                  <a:cubicBezTo>
                    <a:pt x="38767" y="293370"/>
                    <a:pt x="15716" y="270320"/>
                    <a:pt x="15716" y="242030"/>
                  </a:cubicBezTo>
                  <a:lnTo>
                    <a:pt x="15716" y="67056"/>
                  </a:lnTo>
                  <a:cubicBezTo>
                    <a:pt x="15716" y="38767"/>
                    <a:pt x="38767" y="15716"/>
                    <a:pt x="67056" y="15716"/>
                  </a:cubicBezTo>
                  <a:lnTo>
                    <a:pt x="2839403" y="15716"/>
                  </a:lnTo>
                  <a:moveTo>
                    <a:pt x="2839403" y="0"/>
                  </a:moveTo>
                  <a:lnTo>
                    <a:pt x="67056" y="0"/>
                  </a:lnTo>
                  <a:cubicBezTo>
                    <a:pt x="30385" y="0"/>
                    <a:pt x="0" y="29861"/>
                    <a:pt x="0" y="67056"/>
                  </a:cubicBezTo>
                  <a:lnTo>
                    <a:pt x="0" y="242030"/>
                  </a:lnTo>
                  <a:cubicBezTo>
                    <a:pt x="0" y="278702"/>
                    <a:pt x="29861" y="309086"/>
                    <a:pt x="67056" y="309086"/>
                  </a:cubicBezTo>
                  <a:lnTo>
                    <a:pt x="2839403" y="309086"/>
                  </a:lnTo>
                  <a:cubicBezTo>
                    <a:pt x="2842022" y="309086"/>
                    <a:pt x="2845165" y="308562"/>
                    <a:pt x="2847261" y="306991"/>
                  </a:cubicBezTo>
                  <a:lnTo>
                    <a:pt x="2848309" y="306467"/>
                  </a:lnTo>
                  <a:lnTo>
                    <a:pt x="3087720" y="168164"/>
                  </a:lnTo>
                  <a:cubicBezTo>
                    <a:pt x="3092434" y="165545"/>
                    <a:pt x="3095578" y="160306"/>
                    <a:pt x="3095578" y="154543"/>
                  </a:cubicBezTo>
                  <a:cubicBezTo>
                    <a:pt x="3095578" y="148781"/>
                    <a:pt x="3092434" y="143542"/>
                    <a:pt x="3087720" y="140922"/>
                  </a:cubicBezTo>
                  <a:lnTo>
                    <a:pt x="2848309" y="2619"/>
                  </a:lnTo>
                  <a:lnTo>
                    <a:pt x="2847261" y="2095"/>
                  </a:lnTo>
                  <a:cubicBezTo>
                    <a:pt x="2845165" y="524"/>
                    <a:pt x="2842022" y="0"/>
                    <a:pt x="2839403" y="0"/>
                  </a:cubicBezTo>
                  <a:close/>
                </a:path>
              </a:pathLst>
            </a:custGeom>
            <a:solidFill>
              <a:srgbClr val="000000"/>
            </a:solidFill>
            <a:ln w="523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DE9DE875-79F5-43EE-A9A1-7E452E947148}"/>
              </a:ext>
            </a:extLst>
          </p:cNvPr>
          <p:cNvSpPr/>
          <p:nvPr/>
        </p:nvSpPr>
        <p:spPr>
          <a:xfrm>
            <a:off x="959010" y="420122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FF00"/>
          </a:solidFill>
          <a:ln w="523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9994998-85AE-4638-A36E-5FD63DBB0401}"/>
              </a:ext>
            </a:extLst>
          </p:cNvPr>
          <p:cNvSpPr/>
          <p:nvPr/>
        </p:nvSpPr>
        <p:spPr>
          <a:xfrm>
            <a:off x="1199993" y="420122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3FA9F5"/>
          </a:solidFill>
          <a:ln w="523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EB152BD-2AB4-4D3B-8578-BC7E8FCAF7AA}"/>
              </a:ext>
            </a:extLst>
          </p:cNvPr>
          <p:cNvSpPr/>
          <p:nvPr/>
        </p:nvSpPr>
        <p:spPr>
          <a:xfrm>
            <a:off x="1524795" y="420122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7AC943"/>
          </a:solidFill>
          <a:ln w="523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E09CE2A-943B-4939-BE5D-DDD99A6B5B72}"/>
              </a:ext>
            </a:extLst>
          </p:cNvPr>
          <p:cNvSpPr/>
          <p:nvPr/>
        </p:nvSpPr>
        <p:spPr>
          <a:xfrm>
            <a:off x="1954373" y="420122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931E"/>
          </a:solidFill>
          <a:ln w="523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5EDB0A5-98B0-4774-A4D4-6748B4A09F37}"/>
              </a:ext>
            </a:extLst>
          </p:cNvPr>
          <p:cNvSpPr/>
          <p:nvPr/>
        </p:nvSpPr>
        <p:spPr>
          <a:xfrm>
            <a:off x="3033555" y="4201228"/>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7BAC"/>
          </a:solidFill>
          <a:ln w="5239" cap="flat">
            <a:noFill/>
            <a:prstDash val="solid"/>
            <a:miter/>
          </a:ln>
        </p:spPr>
        <p:txBody>
          <a:bodyPr rtlCol="0" anchor="ctr"/>
          <a:lstStyle/>
          <a:p>
            <a:endParaRPr lang="en-US"/>
          </a:p>
        </p:txBody>
      </p:sp>
      <p:grpSp>
        <p:nvGrpSpPr>
          <p:cNvPr id="51" name="Graphic 11">
            <a:extLst>
              <a:ext uri="{FF2B5EF4-FFF2-40B4-BE49-F238E27FC236}">
                <a16:creationId xmlns:a16="http://schemas.microsoft.com/office/drawing/2014/main" id="{AA618844-1AA0-4B84-A607-9B9794ECBFDD}"/>
              </a:ext>
            </a:extLst>
          </p:cNvPr>
          <p:cNvGrpSpPr/>
          <p:nvPr/>
        </p:nvGrpSpPr>
        <p:grpSpPr>
          <a:xfrm>
            <a:off x="833280" y="4540699"/>
            <a:ext cx="3095577" cy="309086"/>
            <a:chOff x="833280" y="4540699"/>
            <a:chExt cx="3095577" cy="309086"/>
          </a:xfrm>
          <a:solidFill>
            <a:schemeClr val="accent1"/>
          </a:solidFill>
        </p:grpSpPr>
        <p:sp>
          <p:nvSpPr>
            <p:cNvPr id="52" name="Freeform: Shape 51">
              <a:extLst>
                <a:ext uri="{FF2B5EF4-FFF2-40B4-BE49-F238E27FC236}">
                  <a16:creationId xmlns:a16="http://schemas.microsoft.com/office/drawing/2014/main" id="{966C96D7-1E33-4EF1-A67F-F1482F8B77B6}"/>
                </a:ext>
              </a:extLst>
            </p:cNvPr>
            <p:cNvSpPr/>
            <p:nvPr/>
          </p:nvSpPr>
          <p:spPr>
            <a:xfrm>
              <a:off x="841138" y="4548557"/>
              <a:ext cx="3080385" cy="293370"/>
            </a:xfrm>
            <a:custGeom>
              <a:avLst/>
              <a:gdLst>
                <a:gd name="connsiteX0" fmla="*/ 59198 w 3080385"/>
                <a:gd name="connsiteY0" fmla="*/ 293370 h 293370"/>
                <a:gd name="connsiteX1" fmla="*/ 0 w 3080385"/>
                <a:gd name="connsiteY1" fmla="*/ 234172 h 293370"/>
                <a:gd name="connsiteX2" fmla="*/ 0 w 3080385"/>
                <a:gd name="connsiteY2" fmla="*/ 59198 h 293370"/>
                <a:gd name="connsiteX3" fmla="*/ 59198 w 3080385"/>
                <a:gd name="connsiteY3" fmla="*/ 0 h 293370"/>
                <a:gd name="connsiteX4" fmla="*/ 2831545 w 3080385"/>
                <a:gd name="connsiteY4" fmla="*/ 0 h 293370"/>
                <a:gd name="connsiteX5" fmla="*/ 2835735 w 3080385"/>
                <a:gd name="connsiteY5" fmla="*/ 1048 h 293370"/>
                <a:gd name="connsiteX6" fmla="*/ 2836783 w 3080385"/>
                <a:gd name="connsiteY6" fmla="*/ 1572 h 293370"/>
                <a:gd name="connsiteX7" fmla="*/ 3076194 w 3080385"/>
                <a:gd name="connsiteY7" fmla="*/ 139875 h 293370"/>
                <a:gd name="connsiteX8" fmla="*/ 3080385 w 3080385"/>
                <a:gd name="connsiteY8" fmla="*/ 146685 h 293370"/>
                <a:gd name="connsiteX9" fmla="*/ 3076194 w 3080385"/>
                <a:gd name="connsiteY9" fmla="*/ 153496 h 293370"/>
                <a:gd name="connsiteX10" fmla="*/ 2836783 w 3080385"/>
                <a:gd name="connsiteY10" fmla="*/ 291799 h 293370"/>
                <a:gd name="connsiteX11" fmla="*/ 2835735 w 3080385"/>
                <a:gd name="connsiteY11" fmla="*/ 292322 h 293370"/>
                <a:gd name="connsiteX12" fmla="*/ 2831545 w 3080385"/>
                <a:gd name="connsiteY12" fmla="*/ 293370 h 2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0385" h="293370">
                  <a:moveTo>
                    <a:pt x="59198" y="293370"/>
                  </a:moveTo>
                  <a:cubicBezTo>
                    <a:pt x="26718" y="293370"/>
                    <a:pt x="0" y="266652"/>
                    <a:pt x="0" y="234172"/>
                  </a:cubicBezTo>
                  <a:lnTo>
                    <a:pt x="0" y="59198"/>
                  </a:lnTo>
                  <a:cubicBezTo>
                    <a:pt x="0" y="26718"/>
                    <a:pt x="26718" y="0"/>
                    <a:pt x="59198" y="0"/>
                  </a:cubicBezTo>
                  <a:lnTo>
                    <a:pt x="2831545" y="0"/>
                  </a:lnTo>
                  <a:cubicBezTo>
                    <a:pt x="2833116" y="0"/>
                    <a:pt x="2834164" y="524"/>
                    <a:pt x="2835735" y="1048"/>
                  </a:cubicBezTo>
                  <a:lnTo>
                    <a:pt x="2836783" y="1572"/>
                  </a:lnTo>
                  <a:lnTo>
                    <a:pt x="3076194" y="139875"/>
                  </a:lnTo>
                  <a:cubicBezTo>
                    <a:pt x="3078814" y="141446"/>
                    <a:pt x="3080385" y="144066"/>
                    <a:pt x="3080385" y="146685"/>
                  </a:cubicBezTo>
                  <a:cubicBezTo>
                    <a:pt x="3080385" y="149304"/>
                    <a:pt x="3078814" y="151924"/>
                    <a:pt x="3076194" y="153496"/>
                  </a:cubicBezTo>
                  <a:lnTo>
                    <a:pt x="2836783" y="291799"/>
                  </a:lnTo>
                  <a:lnTo>
                    <a:pt x="2835735" y="292322"/>
                  </a:lnTo>
                  <a:cubicBezTo>
                    <a:pt x="2834688" y="292846"/>
                    <a:pt x="2833116" y="293370"/>
                    <a:pt x="2831545" y="293370"/>
                  </a:cubicBezTo>
                  <a:close/>
                </a:path>
              </a:pathLst>
            </a:custGeom>
            <a:solidFill>
              <a:srgbClr val="999999"/>
            </a:solidFill>
            <a:ln w="523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77B1D5B-74A0-4FA3-A9DE-B947D3C8B4FC}"/>
                </a:ext>
              </a:extLst>
            </p:cNvPr>
            <p:cNvSpPr/>
            <p:nvPr/>
          </p:nvSpPr>
          <p:spPr>
            <a:xfrm>
              <a:off x="833280" y="4540699"/>
              <a:ext cx="3095577" cy="309086"/>
            </a:xfrm>
            <a:custGeom>
              <a:avLst/>
              <a:gdLst>
                <a:gd name="connsiteX0" fmla="*/ 2839403 w 3095577"/>
                <a:gd name="connsiteY0" fmla="*/ 15716 h 309086"/>
                <a:gd name="connsiteX1" fmla="*/ 2840450 w 3095577"/>
                <a:gd name="connsiteY1" fmla="*/ 16240 h 309086"/>
                <a:gd name="connsiteX2" fmla="*/ 3079861 w 3095577"/>
                <a:gd name="connsiteY2" fmla="*/ 154543 h 309086"/>
                <a:gd name="connsiteX3" fmla="*/ 2840450 w 3095577"/>
                <a:gd name="connsiteY3" fmla="*/ 292846 h 309086"/>
                <a:gd name="connsiteX4" fmla="*/ 2839403 w 3095577"/>
                <a:gd name="connsiteY4" fmla="*/ 293370 h 309086"/>
                <a:gd name="connsiteX5" fmla="*/ 67056 w 3095577"/>
                <a:gd name="connsiteY5" fmla="*/ 293370 h 309086"/>
                <a:gd name="connsiteX6" fmla="*/ 15716 w 3095577"/>
                <a:gd name="connsiteY6" fmla="*/ 242030 h 309086"/>
                <a:gd name="connsiteX7" fmla="*/ 15716 w 3095577"/>
                <a:gd name="connsiteY7" fmla="*/ 67056 h 309086"/>
                <a:gd name="connsiteX8" fmla="*/ 67056 w 3095577"/>
                <a:gd name="connsiteY8" fmla="*/ 15716 h 309086"/>
                <a:gd name="connsiteX9" fmla="*/ 2839403 w 3095577"/>
                <a:gd name="connsiteY9" fmla="*/ 15716 h 309086"/>
                <a:gd name="connsiteX10" fmla="*/ 2839403 w 3095577"/>
                <a:gd name="connsiteY10" fmla="*/ 0 h 309086"/>
                <a:gd name="connsiteX11" fmla="*/ 67056 w 3095577"/>
                <a:gd name="connsiteY11" fmla="*/ 0 h 309086"/>
                <a:gd name="connsiteX12" fmla="*/ 0 w 3095577"/>
                <a:gd name="connsiteY12" fmla="*/ 67056 h 309086"/>
                <a:gd name="connsiteX13" fmla="*/ 0 w 3095577"/>
                <a:gd name="connsiteY13" fmla="*/ 242030 h 309086"/>
                <a:gd name="connsiteX14" fmla="*/ 67056 w 3095577"/>
                <a:gd name="connsiteY14" fmla="*/ 309086 h 309086"/>
                <a:gd name="connsiteX15" fmla="*/ 2839403 w 3095577"/>
                <a:gd name="connsiteY15" fmla="*/ 309086 h 309086"/>
                <a:gd name="connsiteX16" fmla="*/ 2847261 w 3095577"/>
                <a:gd name="connsiteY16" fmla="*/ 306991 h 309086"/>
                <a:gd name="connsiteX17" fmla="*/ 2848309 w 3095577"/>
                <a:gd name="connsiteY17" fmla="*/ 306467 h 309086"/>
                <a:gd name="connsiteX18" fmla="*/ 3087720 w 3095577"/>
                <a:gd name="connsiteY18" fmla="*/ 168164 h 309086"/>
                <a:gd name="connsiteX19" fmla="*/ 3095578 w 3095577"/>
                <a:gd name="connsiteY19" fmla="*/ 154543 h 309086"/>
                <a:gd name="connsiteX20" fmla="*/ 3087720 w 3095577"/>
                <a:gd name="connsiteY20" fmla="*/ 140922 h 309086"/>
                <a:gd name="connsiteX21" fmla="*/ 2848309 w 3095577"/>
                <a:gd name="connsiteY21" fmla="*/ 3143 h 309086"/>
                <a:gd name="connsiteX22" fmla="*/ 2847261 w 3095577"/>
                <a:gd name="connsiteY22" fmla="*/ 2619 h 309086"/>
                <a:gd name="connsiteX23" fmla="*/ 2839403 w 3095577"/>
                <a:gd name="connsiteY23" fmla="*/ 0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5577" h="309086">
                  <a:moveTo>
                    <a:pt x="2839403" y="15716"/>
                  </a:moveTo>
                  <a:lnTo>
                    <a:pt x="2840450" y="16240"/>
                  </a:lnTo>
                  <a:lnTo>
                    <a:pt x="3079861" y="154543"/>
                  </a:lnTo>
                  <a:lnTo>
                    <a:pt x="2840450" y="292846"/>
                  </a:lnTo>
                  <a:lnTo>
                    <a:pt x="2839403" y="293370"/>
                  </a:lnTo>
                  <a:lnTo>
                    <a:pt x="67056" y="293370"/>
                  </a:lnTo>
                  <a:cubicBezTo>
                    <a:pt x="38767" y="293370"/>
                    <a:pt x="15716" y="270320"/>
                    <a:pt x="15716" y="242030"/>
                  </a:cubicBezTo>
                  <a:lnTo>
                    <a:pt x="15716" y="67056"/>
                  </a:lnTo>
                  <a:cubicBezTo>
                    <a:pt x="15716" y="38767"/>
                    <a:pt x="38767" y="15716"/>
                    <a:pt x="67056" y="15716"/>
                  </a:cubicBezTo>
                  <a:lnTo>
                    <a:pt x="2839403" y="15716"/>
                  </a:lnTo>
                  <a:moveTo>
                    <a:pt x="2839403" y="0"/>
                  </a:moveTo>
                  <a:lnTo>
                    <a:pt x="67056" y="0"/>
                  </a:lnTo>
                  <a:cubicBezTo>
                    <a:pt x="30385" y="0"/>
                    <a:pt x="0" y="29861"/>
                    <a:pt x="0" y="67056"/>
                  </a:cubicBezTo>
                  <a:lnTo>
                    <a:pt x="0" y="242030"/>
                  </a:lnTo>
                  <a:cubicBezTo>
                    <a:pt x="0" y="278702"/>
                    <a:pt x="29861" y="309086"/>
                    <a:pt x="67056" y="309086"/>
                  </a:cubicBezTo>
                  <a:lnTo>
                    <a:pt x="2839403" y="309086"/>
                  </a:lnTo>
                  <a:cubicBezTo>
                    <a:pt x="2842022" y="309086"/>
                    <a:pt x="2845165" y="308562"/>
                    <a:pt x="2847261" y="306991"/>
                  </a:cubicBezTo>
                  <a:lnTo>
                    <a:pt x="2848309" y="306467"/>
                  </a:lnTo>
                  <a:lnTo>
                    <a:pt x="3087720" y="168164"/>
                  </a:lnTo>
                  <a:cubicBezTo>
                    <a:pt x="3092434" y="165545"/>
                    <a:pt x="3095578" y="160306"/>
                    <a:pt x="3095578" y="154543"/>
                  </a:cubicBezTo>
                  <a:cubicBezTo>
                    <a:pt x="3095578" y="148781"/>
                    <a:pt x="3092434" y="143542"/>
                    <a:pt x="3087720" y="140922"/>
                  </a:cubicBezTo>
                  <a:lnTo>
                    <a:pt x="2848309" y="3143"/>
                  </a:lnTo>
                  <a:lnTo>
                    <a:pt x="2847261" y="2619"/>
                  </a:lnTo>
                  <a:cubicBezTo>
                    <a:pt x="2845165" y="1048"/>
                    <a:pt x="2842022" y="0"/>
                    <a:pt x="2839403" y="0"/>
                  </a:cubicBezTo>
                  <a:close/>
                </a:path>
              </a:pathLst>
            </a:custGeom>
            <a:solidFill>
              <a:srgbClr val="000000"/>
            </a:solidFill>
            <a:ln w="5239" cap="flat">
              <a:noFill/>
              <a:prstDash val="solid"/>
              <a:miter/>
            </a:ln>
          </p:spPr>
          <p:txBody>
            <a:bodyPr rtlCol="0" anchor="ctr"/>
            <a:lstStyle/>
            <a:p>
              <a:endParaRPr lang="en-US"/>
            </a:p>
          </p:txBody>
        </p:sp>
      </p:grpSp>
      <p:sp>
        <p:nvSpPr>
          <p:cNvPr id="54" name="Freeform: Shape 53">
            <a:extLst>
              <a:ext uri="{FF2B5EF4-FFF2-40B4-BE49-F238E27FC236}">
                <a16:creationId xmlns:a16="http://schemas.microsoft.com/office/drawing/2014/main" id="{22217E52-15FE-496A-A99B-2FD9A0FEB9C8}"/>
              </a:ext>
            </a:extLst>
          </p:cNvPr>
          <p:cNvSpPr/>
          <p:nvPr/>
        </p:nvSpPr>
        <p:spPr>
          <a:xfrm>
            <a:off x="959010" y="4556415"/>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FF00"/>
          </a:solidFill>
          <a:ln w="523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E49A8DF-776F-4DD0-868F-947F7BB2E581}"/>
              </a:ext>
            </a:extLst>
          </p:cNvPr>
          <p:cNvSpPr/>
          <p:nvPr/>
        </p:nvSpPr>
        <p:spPr>
          <a:xfrm>
            <a:off x="2598739" y="4556415"/>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3FA9F5"/>
          </a:solidFill>
          <a:ln w="523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035A656-AAB8-4212-B869-14F03A67088B}"/>
              </a:ext>
            </a:extLst>
          </p:cNvPr>
          <p:cNvSpPr/>
          <p:nvPr/>
        </p:nvSpPr>
        <p:spPr>
          <a:xfrm>
            <a:off x="3033555" y="4556415"/>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FF7BAC"/>
          </a:solidFill>
          <a:ln w="52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CB4C636-32FB-44F0-B182-45B8162134EF}"/>
              </a:ext>
            </a:extLst>
          </p:cNvPr>
          <p:cNvSpPr/>
          <p:nvPr/>
        </p:nvSpPr>
        <p:spPr>
          <a:xfrm>
            <a:off x="3447417" y="4556415"/>
            <a:ext cx="130968" cy="277653"/>
          </a:xfrm>
          <a:custGeom>
            <a:avLst/>
            <a:gdLst>
              <a:gd name="connsiteX0" fmla="*/ 0 w 130968"/>
              <a:gd name="connsiteY0" fmla="*/ 0 h 277653"/>
              <a:gd name="connsiteX1" fmla="*/ 130969 w 130968"/>
              <a:gd name="connsiteY1" fmla="*/ 0 h 277653"/>
              <a:gd name="connsiteX2" fmla="*/ 130969 w 130968"/>
              <a:gd name="connsiteY2" fmla="*/ 277654 h 277653"/>
              <a:gd name="connsiteX3" fmla="*/ 0 w 130968"/>
              <a:gd name="connsiteY3" fmla="*/ 277654 h 277653"/>
            </a:gdLst>
            <a:ahLst/>
            <a:cxnLst>
              <a:cxn ang="0">
                <a:pos x="connsiteX0" y="connsiteY0"/>
              </a:cxn>
              <a:cxn ang="0">
                <a:pos x="connsiteX1" y="connsiteY1"/>
              </a:cxn>
              <a:cxn ang="0">
                <a:pos x="connsiteX2" y="connsiteY2"/>
              </a:cxn>
              <a:cxn ang="0">
                <a:pos x="connsiteX3" y="connsiteY3"/>
              </a:cxn>
            </a:cxnLst>
            <a:rect l="l" t="t" r="r" b="b"/>
            <a:pathLst>
              <a:path w="130968" h="277653">
                <a:moveTo>
                  <a:pt x="0" y="0"/>
                </a:moveTo>
                <a:lnTo>
                  <a:pt x="130969" y="0"/>
                </a:lnTo>
                <a:lnTo>
                  <a:pt x="130969" y="277654"/>
                </a:lnTo>
                <a:lnTo>
                  <a:pt x="0" y="277654"/>
                </a:lnTo>
                <a:close/>
              </a:path>
            </a:pathLst>
          </a:custGeom>
          <a:solidFill>
            <a:srgbClr val="662D91"/>
          </a:solidFill>
          <a:ln w="5239" cap="flat">
            <a:noFill/>
            <a:prstDash val="solid"/>
            <a:miter/>
          </a:ln>
        </p:spPr>
        <p:txBody>
          <a:bodyPr rtlCol="0" anchor="ctr"/>
          <a:lstStyle/>
          <a:p>
            <a:endParaRPr lang="en-US"/>
          </a:p>
        </p:txBody>
      </p:sp>
      <p:grpSp>
        <p:nvGrpSpPr>
          <p:cNvPr id="119" name="Group 118">
            <a:extLst>
              <a:ext uri="{FF2B5EF4-FFF2-40B4-BE49-F238E27FC236}">
                <a16:creationId xmlns:a16="http://schemas.microsoft.com/office/drawing/2014/main" id="{BCCB070D-7BBD-40E2-80A9-562AF5097C19}"/>
              </a:ext>
            </a:extLst>
          </p:cNvPr>
          <p:cNvGrpSpPr/>
          <p:nvPr/>
        </p:nvGrpSpPr>
        <p:grpSpPr>
          <a:xfrm>
            <a:off x="4307619" y="3151382"/>
            <a:ext cx="512349" cy="1666970"/>
            <a:chOff x="4307619" y="3151382"/>
            <a:chExt cx="512349" cy="1666970"/>
          </a:xfrm>
        </p:grpSpPr>
        <p:sp>
          <p:nvSpPr>
            <p:cNvPr id="58" name="Freeform: Shape 57">
              <a:extLst>
                <a:ext uri="{FF2B5EF4-FFF2-40B4-BE49-F238E27FC236}">
                  <a16:creationId xmlns:a16="http://schemas.microsoft.com/office/drawing/2014/main" id="{28099DBB-B2E8-44B3-9A49-444964E8DEEC}"/>
                </a:ext>
              </a:extLst>
            </p:cNvPr>
            <p:cNvSpPr/>
            <p:nvPr/>
          </p:nvSpPr>
          <p:spPr>
            <a:xfrm>
              <a:off x="4307619" y="3151382"/>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solidFill>
              <a:srgbClr val="FFFFFF"/>
            </a:solidFill>
            <a:ln w="10478" cap="flat">
              <a:solidFill>
                <a:srgbClr val="231F2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E9543DC-38C5-449E-B4FC-9A02082E2525}"/>
                </a:ext>
              </a:extLst>
            </p:cNvPr>
            <p:cNvSpPr/>
            <p:nvPr/>
          </p:nvSpPr>
          <p:spPr>
            <a:xfrm>
              <a:off x="4331194"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C1C980-DAF8-403B-864C-84181458CDC7}"/>
                </a:ext>
              </a:extLst>
            </p:cNvPr>
            <p:cNvSpPr/>
            <p:nvPr/>
          </p:nvSpPr>
          <p:spPr>
            <a:xfrm>
              <a:off x="4465830"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7626" cap="flat">
              <a:solidFill>
                <a:srgbClr val="00000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7B413C3-74FE-4F6D-9E75-1E9ACC18585C}"/>
                </a:ext>
              </a:extLst>
            </p:cNvPr>
            <p:cNvSpPr/>
            <p:nvPr/>
          </p:nvSpPr>
          <p:spPr>
            <a:xfrm>
              <a:off x="4531838"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F40AFA1-F7F5-4F7D-AA69-1C005251997B}"/>
                </a:ext>
              </a:extLst>
            </p:cNvPr>
            <p:cNvSpPr/>
            <p:nvPr/>
          </p:nvSpPr>
          <p:spPr>
            <a:xfrm>
              <a:off x="4594703"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10478" cap="flat">
              <a:solidFill>
                <a:srgbClr val="0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D2AF4E2-25AC-4437-A6AC-16DAB09C8545}"/>
                </a:ext>
              </a:extLst>
            </p:cNvPr>
            <p:cNvSpPr/>
            <p:nvPr/>
          </p:nvSpPr>
          <p:spPr>
            <a:xfrm>
              <a:off x="4790632"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7C92229-C117-4489-972D-6E9563E439DB}"/>
                </a:ext>
              </a:extLst>
            </p:cNvPr>
            <p:cNvSpPr/>
            <p:nvPr/>
          </p:nvSpPr>
          <p:spPr>
            <a:xfrm>
              <a:off x="4657044"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7626" cap="flat">
              <a:solidFill>
                <a:srgbClr val="00000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9C78BD5-294E-44AF-818B-73786359C92C}"/>
                </a:ext>
              </a:extLst>
            </p:cNvPr>
            <p:cNvSpPr/>
            <p:nvPr/>
          </p:nvSpPr>
          <p:spPr>
            <a:xfrm>
              <a:off x="4379914"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28F2DB1-8297-437C-9632-827ACBFE73BD}"/>
                </a:ext>
              </a:extLst>
            </p:cNvPr>
            <p:cNvSpPr/>
            <p:nvPr/>
          </p:nvSpPr>
          <p:spPr>
            <a:xfrm>
              <a:off x="4417109"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A6DB2D6-1E50-4862-AF8B-73F29F80357C}"/>
                </a:ext>
              </a:extLst>
            </p:cNvPr>
            <p:cNvSpPr/>
            <p:nvPr/>
          </p:nvSpPr>
          <p:spPr>
            <a:xfrm>
              <a:off x="4718861" y="3151382"/>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15716" cap="flat">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E99F8A5-2B27-4BE7-A4E0-E840CA7DC6D9}"/>
                </a:ext>
              </a:extLst>
            </p:cNvPr>
            <p:cNvSpPr/>
            <p:nvPr/>
          </p:nvSpPr>
          <p:spPr>
            <a:xfrm>
              <a:off x="4307619" y="3151382"/>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noFill/>
            <a:ln w="10478" cap="flat">
              <a:solidFill>
                <a:srgbClr val="231F2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1C0DFF8-91C0-4A12-86BA-D2EA85350F9A}"/>
                </a:ext>
              </a:extLst>
            </p:cNvPr>
            <p:cNvSpPr/>
            <p:nvPr/>
          </p:nvSpPr>
          <p:spPr>
            <a:xfrm>
              <a:off x="4307619" y="3504474"/>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solidFill>
              <a:srgbClr val="FFFFFF"/>
            </a:solidFill>
            <a:ln w="10478" cap="flat">
              <a:solidFill>
                <a:srgbClr val="231F2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DDA1E31-777E-4C53-B698-00B64C6F41AE}"/>
                </a:ext>
              </a:extLst>
            </p:cNvPr>
            <p:cNvSpPr/>
            <p:nvPr/>
          </p:nvSpPr>
          <p:spPr>
            <a:xfrm>
              <a:off x="4331194"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4D46B53F-A31F-4638-81A7-0A95020948DB}"/>
                </a:ext>
              </a:extLst>
            </p:cNvPr>
            <p:cNvSpPr/>
            <p:nvPr/>
          </p:nvSpPr>
          <p:spPr>
            <a:xfrm>
              <a:off x="4465830"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B36D225-6F31-4029-896E-5DBDFB28783D}"/>
                </a:ext>
              </a:extLst>
            </p:cNvPr>
            <p:cNvSpPr/>
            <p:nvPr/>
          </p:nvSpPr>
          <p:spPr>
            <a:xfrm>
              <a:off x="4531838"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F11D815-7461-45E3-B2D7-63D02BE4C7B4}"/>
                </a:ext>
              </a:extLst>
            </p:cNvPr>
            <p:cNvSpPr/>
            <p:nvPr/>
          </p:nvSpPr>
          <p:spPr>
            <a:xfrm>
              <a:off x="4594703"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047E453-D406-46DB-B9F2-F88282A18F03}"/>
                </a:ext>
              </a:extLst>
            </p:cNvPr>
            <p:cNvSpPr/>
            <p:nvPr/>
          </p:nvSpPr>
          <p:spPr>
            <a:xfrm>
              <a:off x="4790632"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FB264FD-4722-4A90-B0E9-0A28D9D96F19}"/>
                </a:ext>
              </a:extLst>
            </p:cNvPr>
            <p:cNvSpPr/>
            <p:nvPr/>
          </p:nvSpPr>
          <p:spPr>
            <a:xfrm>
              <a:off x="4657044"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EFC4FDB-B252-43E1-974D-02AA1CA823E7}"/>
                </a:ext>
              </a:extLst>
            </p:cNvPr>
            <p:cNvSpPr/>
            <p:nvPr/>
          </p:nvSpPr>
          <p:spPr>
            <a:xfrm>
              <a:off x="4379914"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3ED0557-4513-4CEE-A847-78CCD7C715B2}"/>
                </a:ext>
              </a:extLst>
            </p:cNvPr>
            <p:cNvSpPr/>
            <p:nvPr/>
          </p:nvSpPr>
          <p:spPr>
            <a:xfrm>
              <a:off x="4417109"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10B3AA9-DE58-4320-A26D-8C84F19A355D}"/>
                </a:ext>
              </a:extLst>
            </p:cNvPr>
            <p:cNvSpPr/>
            <p:nvPr/>
          </p:nvSpPr>
          <p:spPr>
            <a:xfrm>
              <a:off x="4718861" y="350447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15716" cap="flat">
              <a:solidFill>
                <a:srgbClr val="00000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4725034-E325-4436-8F39-2C9B949BDC64}"/>
                </a:ext>
              </a:extLst>
            </p:cNvPr>
            <p:cNvSpPr/>
            <p:nvPr/>
          </p:nvSpPr>
          <p:spPr>
            <a:xfrm>
              <a:off x="4307619" y="3504474"/>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noFill/>
            <a:ln w="10478" cap="flat">
              <a:solidFill>
                <a:srgbClr val="231F2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E6C75CB-EE1C-4CBA-BE9C-89B5D2230C9B}"/>
                </a:ext>
              </a:extLst>
            </p:cNvPr>
            <p:cNvSpPr/>
            <p:nvPr/>
          </p:nvSpPr>
          <p:spPr>
            <a:xfrm>
              <a:off x="4307619" y="3858613"/>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solidFill>
              <a:srgbClr val="FFFFFF"/>
            </a:solidFill>
            <a:ln w="10478" cap="flat">
              <a:solidFill>
                <a:srgbClr val="231F2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CD01DD5-AAF8-4DBB-898C-44195ED11B64}"/>
                </a:ext>
              </a:extLst>
            </p:cNvPr>
            <p:cNvSpPr/>
            <p:nvPr/>
          </p:nvSpPr>
          <p:spPr>
            <a:xfrm>
              <a:off x="4331194"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22224A1-16A0-4A8D-8F1D-F8C6BCCF985D}"/>
                </a:ext>
              </a:extLst>
            </p:cNvPr>
            <p:cNvSpPr/>
            <p:nvPr/>
          </p:nvSpPr>
          <p:spPr>
            <a:xfrm>
              <a:off x="4465830"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298EB88-172E-4788-8F8E-E54442E097B8}"/>
                </a:ext>
              </a:extLst>
            </p:cNvPr>
            <p:cNvSpPr/>
            <p:nvPr/>
          </p:nvSpPr>
          <p:spPr>
            <a:xfrm>
              <a:off x="4531838"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7C45360-8922-4641-9144-9C454424A104}"/>
                </a:ext>
              </a:extLst>
            </p:cNvPr>
            <p:cNvSpPr/>
            <p:nvPr/>
          </p:nvSpPr>
          <p:spPr>
            <a:xfrm>
              <a:off x="4594703"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7626" cap="flat">
              <a:solidFill>
                <a:srgbClr val="00000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E3914C2-8022-4E2C-87A5-772F60B5E4A6}"/>
                </a:ext>
              </a:extLst>
            </p:cNvPr>
            <p:cNvSpPr/>
            <p:nvPr/>
          </p:nvSpPr>
          <p:spPr>
            <a:xfrm>
              <a:off x="4790632"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48DB88D-69DC-421C-B683-8D256A96B208}"/>
                </a:ext>
              </a:extLst>
            </p:cNvPr>
            <p:cNvSpPr/>
            <p:nvPr/>
          </p:nvSpPr>
          <p:spPr>
            <a:xfrm>
              <a:off x="4657044"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89CD3B2-BC64-4978-B49A-34A576932F81}"/>
                </a:ext>
              </a:extLst>
            </p:cNvPr>
            <p:cNvSpPr/>
            <p:nvPr/>
          </p:nvSpPr>
          <p:spPr>
            <a:xfrm>
              <a:off x="4379914"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89059" cap="flat">
              <a:solidFill>
                <a:srgbClr val="00000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E42543C-299D-475A-B7BC-64AB80B955BD}"/>
                </a:ext>
              </a:extLst>
            </p:cNvPr>
            <p:cNvSpPr/>
            <p:nvPr/>
          </p:nvSpPr>
          <p:spPr>
            <a:xfrm>
              <a:off x="4417109"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6C91E1A-3ED8-4E57-8145-D498069C63A6}"/>
                </a:ext>
              </a:extLst>
            </p:cNvPr>
            <p:cNvSpPr/>
            <p:nvPr/>
          </p:nvSpPr>
          <p:spPr>
            <a:xfrm>
              <a:off x="4718861" y="3858613"/>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15716" cap="flat">
              <a:solidFill>
                <a:srgbClr val="000000"/>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8481E0-2CE6-4C14-907A-D388905CEEEA}"/>
                </a:ext>
              </a:extLst>
            </p:cNvPr>
            <p:cNvSpPr/>
            <p:nvPr/>
          </p:nvSpPr>
          <p:spPr>
            <a:xfrm>
              <a:off x="4307619" y="3858613"/>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noFill/>
            <a:ln w="10478" cap="flat">
              <a:solidFill>
                <a:srgbClr val="231F2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ACFA450-C68E-45BB-B1B9-C26A598894CC}"/>
                </a:ext>
              </a:extLst>
            </p:cNvPr>
            <p:cNvSpPr/>
            <p:nvPr/>
          </p:nvSpPr>
          <p:spPr>
            <a:xfrm>
              <a:off x="4307619" y="4216944"/>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solidFill>
              <a:srgbClr val="FFFFFF"/>
            </a:solidFill>
            <a:ln w="10478" cap="flat">
              <a:solidFill>
                <a:srgbClr val="231F2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5A46C99-3085-4860-85E1-153991F93619}"/>
                </a:ext>
              </a:extLst>
            </p:cNvPr>
            <p:cNvSpPr/>
            <p:nvPr/>
          </p:nvSpPr>
          <p:spPr>
            <a:xfrm>
              <a:off x="4331194"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412228A-3271-47BE-BECF-AA8C000308B3}"/>
                </a:ext>
              </a:extLst>
            </p:cNvPr>
            <p:cNvSpPr/>
            <p:nvPr/>
          </p:nvSpPr>
          <p:spPr>
            <a:xfrm>
              <a:off x="4465830"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B47749B-0515-4F23-B697-2A5DC0A2BECF}"/>
                </a:ext>
              </a:extLst>
            </p:cNvPr>
            <p:cNvSpPr/>
            <p:nvPr/>
          </p:nvSpPr>
          <p:spPr>
            <a:xfrm>
              <a:off x="4531838"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A7EE60C-EF16-4248-9B7C-0CA7DA153A38}"/>
                </a:ext>
              </a:extLst>
            </p:cNvPr>
            <p:cNvSpPr/>
            <p:nvPr/>
          </p:nvSpPr>
          <p:spPr>
            <a:xfrm>
              <a:off x="4594703"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DC48C21-C249-474D-9CB4-02EAFF9AE7C3}"/>
                </a:ext>
              </a:extLst>
            </p:cNvPr>
            <p:cNvSpPr/>
            <p:nvPr/>
          </p:nvSpPr>
          <p:spPr>
            <a:xfrm>
              <a:off x="4790632"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235782-00A9-4BCD-B012-6D61BFB13192}"/>
                </a:ext>
              </a:extLst>
            </p:cNvPr>
            <p:cNvSpPr/>
            <p:nvPr/>
          </p:nvSpPr>
          <p:spPr>
            <a:xfrm>
              <a:off x="4657044"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749D065-7C0F-44BC-B1B3-D0086A5443CF}"/>
                </a:ext>
              </a:extLst>
            </p:cNvPr>
            <p:cNvSpPr/>
            <p:nvPr/>
          </p:nvSpPr>
          <p:spPr>
            <a:xfrm>
              <a:off x="4379914"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B6F84-301A-44A2-8DAC-F3E18E6A0571}"/>
                </a:ext>
              </a:extLst>
            </p:cNvPr>
            <p:cNvSpPr/>
            <p:nvPr/>
          </p:nvSpPr>
          <p:spPr>
            <a:xfrm>
              <a:off x="4417109"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6194" cap="flat">
              <a:solidFill>
                <a:srgbClr val="00000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299F578-64E1-476E-BAEE-F2BA18FA9366}"/>
                </a:ext>
              </a:extLst>
            </p:cNvPr>
            <p:cNvSpPr/>
            <p:nvPr/>
          </p:nvSpPr>
          <p:spPr>
            <a:xfrm>
              <a:off x="4718861"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619" cap="flat">
              <a:solidFill>
                <a:srgbClr val="00000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E0A7282-267D-4265-8C46-137486127FEA}"/>
                </a:ext>
              </a:extLst>
            </p:cNvPr>
            <p:cNvSpPr/>
            <p:nvPr/>
          </p:nvSpPr>
          <p:spPr>
            <a:xfrm>
              <a:off x="4770201"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0FA4485-BC6E-4A24-8A95-BD6D9CE47001}"/>
                </a:ext>
              </a:extLst>
            </p:cNvPr>
            <p:cNvSpPr/>
            <p:nvPr/>
          </p:nvSpPr>
          <p:spPr>
            <a:xfrm>
              <a:off x="4744007"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E0DD3B7-000F-4235-BF66-5662D17C8CBD}"/>
                </a:ext>
              </a:extLst>
            </p:cNvPr>
            <p:cNvSpPr/>
            <p:nvPr/>
          </p:nvSpPr>
          <p:spPr>
            <a:xfrm>
              <a:off x="4733530"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6E20EC-9FB8-46A4-92CD-C78E21766954}"/>
                </a:ext>
              </a:extLst>
            </p:cNvPr>
            <p:cNvSpPr/>
            <p:nvPr/>
          </p:nvSpPr>
          <p:spPr>
            <a:xfrm>
              <a:off x="4759723" y="4216944"/>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DDADE68-A7EF-4199-A2A9-BCBA3248D7FC}"/>
                </a:ext>
              </a:extLst>
            </p:cNvPr>
            <p:cNvSpPr/>
            <p:nvPr/>
          </p:nvSpPr>
          <p:spPr>
            <a:xfrm>
              <a:off x="4307619" y="4216944"/>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noFill/>
            <a:ln w="10478" cap="flat">
              <a:solidFill>
                <a:srgbClr val="231F2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C7E2633-B071-4404-A50F-66C4CE04686F}"/>
                </a:ext>
              </a:extLst>
            </p:cNvPr>
            <p:cNvSpPr/>
            <p:nvPr/>
          </p:nvSpPr>
          <p:spPr>
            <a:xfrm>
              <a:off x="4307619" y="4570036"/>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solidFill>
              <a:srgbClr val="FFFFFF"/>
            </a:solidFill>
            <a:ln w="10478" cap="flat">
              <a:solidFill>
                <a:srgbClr val="231F2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D8D58FB-965F-48BB-BAC9-B98312F125DE}"/>
                </a:ext>
              </a:extLst>
            </p:cNvPr>
            <p:cNvSpPr/>
            <p:nvPr/>
          </p:nvSpPr>
          <p:spPr>
            <a:xfrm>
              <a:off x="4331194"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20955" cap="flat">
              <a:solidFill>
                <a:srgbClr val="00000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D273048-038D-4F48-9135-7D49C570DF0E}"/>
                </a:ext>
              </a:extLst>
            </p:cNvPr>
            <p:cNvSpPr/>
            <p:nvPr/>
          </p:nvSpPr>
          <p:spPr>
            <a:xfrm>
              <a:off x="4465830"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88" cap="flat">
              <a:solidFill>
                <a:srgbClr val="00000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A85A018-8A2B-4C6C-B713-2AC02C9502E7}"/>
                </a:ext>
              </a:extLst>
            </p:cNvPr>
            <p:cNvSpPr/>
            <p:nvPr/>
          </p:nvSpPr>
          <p:spPr>
            <a:xfrm>
              <a:off x="4531838"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CA63D01-5D01-4916-A64A-BE20532A8F14}"/>
                </a:ext>
              </a:extLst>
            </p:cNvPr>
            <p:cNvSpPr/>
            <p:nvPr/>
          </p:nvSpPr>
          <p:spPr>
            <a:xfrm>
              <a:off x="4594703"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1EA43DE-5398-4260-A0F2-B986E7705ED7}"/>
                </a:ext>
              </a:extLst>
            </p:cNvPr>
            <p:cNvSpPr/>
            <p:nvPr/>
          </p:nvSpPr>
          <p:spPr>
            <a:xfrm>
              <a:off x="4790632"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31433" cap="flat">
              <a:solidFill>
                <a:srgbClr val="00000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F04B8D6-857C-4A79-B8F1-710B37C170D1}"/>
                </a:ext>
              </a:extLst>
            </p:cNvPr>
            <p:cNvSpPr/>
            <p:nvPr/>
          </p:nvSpPr>
          <p:spPr>
            <a:xfrm>
              <a:off x="4657044"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62865" cap="flat">
              <a:solidFill>
                <a:srgbClr val="00000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B0F4680-F1A8-44FC-9687-06E8DD7FF0EB}"/>
                </a:ext>
              </a:extLst>
            </p:cNvPr>
            <p:cNvSpPr/>
            <p:nvPr/>
          </p:nvSpPr>
          <p:spPr>
            <a:xfrm>
              <a:off x="4379914"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29F77A-CF9C-4251-A818-D67882909149}"/>
                </a:ext>
              </a:extLst>
            </p:cNvPr>
            <p:cNvSpPr/>
            <p:nvPr/>
          </p:nvSpPr>
          <p:spPr>
            <a:xfrm>
              <a:off x="4417109"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5239" cap="flat">
              <a:solidFill>
                <a:srgbClr val="00000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AFC5E60-51D8-4B7E-A5B7-288E8E3C3422}"/>
                </a:ext>
              </a:extLst>
            </p:cNvPr>
            <p:cNvSpPr/>
            <p:nvPr/>
          </p:nvSpPr>
          <p:spPr>
            <a:xfrm>
              <a:off x="4718861" y="4570036"/>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15716" cap="flat">
              <a:solidFill>
                <a:srgbClr val="00000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6F18FABA-60CA-47EC-B827-EBC6ADDF002A}"/>
                </a:ext>
              </a:extLst>
            </p:cNvPr>
            <p:cNvSpPr/>
            <p:nvPr/>
          </p:nvSpPr>
          <p:spPr>
            <a:xfrm>
              <a:off x="4749246" y="4564797"/>
              <a:ext cx="5238" cy="247792"/>
            </a:xfrm>
            <a:custGeom>
              <a:avLst/>
              <a:gdLst>
                <a:gd name="connsiteX0" fmla="*/ 0 w 5238"/>
                <a:gd name="connsiteY0" fmla="*/ 0 h 247792"/>
                <a:gd name="connsiteX1" fmla="*/ 0 w 5238"/>
                <a:gd name="connsiteY1" fmla="*/ 247793 h 247792"/>
              </a:gdLst>
              <a:ahLst/>
              <a:cxnLst>
                <a:cxn ang="0">
                  <a:pos x="connsiteX0" y="connsiteY0"/>
                </a:cxn>
                <a:cxn ang="0">
                  <a:pos x="connsiteX1" y="connsiteY1"/>
                </a:cxn>
              </a:cxnLst>
              <a:rect l="l" t="t" r="r" b="b"/>
              <a:pathLst>
                <a:path w="5238" h="247792">
                  <a:moveTo>
                    <a:pt x="0" y="0"/>
                  </a:moveTo>
                  <a:lnTo>
                    <a:pt x="0" y="247793"/>
                  </a:lnTo>
                </a:path>
              </a:pathLst>
            </a:custGeom>
            <a:ln w="15716" cap="flat">
              <a:solidFill>
                <a:srgbClr val="00000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C53AD44-9F6C-4626-B677-8DF5919249D9}"/>
                </a:ext>
              </a:extLst>
            </p:cNvPr>
            <p:cNvSpPr/>
            <p:nvPr/>
          </p:nvSpPr>
          <p:spPr>
            <a:xfrm>
              <a:off x="4307619" y="4570036"/>
              <a:ext cx="512349" cy="248316"/>
            </a:xfrm>
            <a:custGeom>
              <a:avLst/>
              <a:gdLst>
                <a:gd name="connsiteX0" fmla="*/ 0 w 512349"/>
                <a:gd name="connsiteY0" fmla="*/ 0 h 248316"/>
                <a:gd name="connsiteX1" fmla="*/ 512350 w 512349"/>
                <a:gd name="connsiteY1" fmla="*/ 0 h 248316"/>
                <a:gd name="connsiteX2" fmla="*/ 512350 w 512349"/>
                <a:gd name="connsiteY2" fmla="*/ 248317 h 248316"/>
                <a:gd name="connsiteX3" fmla="*/ 0 w 512349"/>
                <a:gd name="connsiteY3" fmla="*/ 248317 h 248316"/>
              </a:gdLst>
              <a:ahLst/>
              <a:cxnLst>
                <a:cxn ang="0">
                  <a:pos x="connsiteX0" y="connsiteY0"/>
                </a:cxn>
                <a:cxn ang="0">
                  <a:pos x="connsiteX1" y="connsiteY1"/>
                </a:cxn>
                <a:cxn ang="0">
                  <a:pos x="connsiteX2" y="connsiteY2"/>
                </a:cxn>
                <a:cxn ang="0">
                  <a:pos x="connsiteX3" y="connsiteY3"/>
                </a:cxn>
              </a:cxnLst>
              <a:rect l="l" t="t" r="r" b="b"/>
              <a:pathLst>
                <a:path w="512349" h="248316">
                  <a:moveTo>
                    <a:pt x="0" y="0"/>
                  </a:moveTo>
                  <a:lnTo>
                    <a:pt x="512350" y="0"/>
                  </a:lnTo>
                  <a:lnTo>
                    <a:pt x="512350" y="248317"/>
                  </a:lnTo>
                  <a:lnTo>
                    <a:pt x="0" y="248317"/>
                  </a:lnTo>
                  <a:close/>
                </a:path>
              </a:pathLst>
            </a:custGeom>
            <a:noFill/>
            <a:ln w="10478"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42224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ck&#10;&#10;Description automatically generated">
            <a:extLst>
              <a:ext uri="{FF2B5EF4-FFF2-40B4-BE49-F238E27FC236}">
                <a16:creationId xmlns:a16="http://schemas.microsoft.com/office/drawing/2014/main" id="{6BD1DB45-841A-41D5-9652-6862AE9A1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 y="2041009"/>
            <a:ext cx="9306560" cy="4701136"/>
          </a:xfrm>
          <a:prstGeom prst="rect">
            <a:avLst/>
          </a:prstGeom>
        </p:spPr>
      </p:pic>
      <p:sp>
        <p:nvSpPr>
          <p:cNvPr id="2" name="Title 1">
            <a:extLst>
              <a:ext uri="{FF2B5EF4-FFF2-40B4-BE49-F238E27FC236}">
                <a16:creationId xmlns:a16="http://schemas.microsoft.com/office/drawing/2014/main" id="{603C97CA-A904-4824-9659-0BAF9B752482}"/>
              </a:ext>
            </a:extLst>
          </p:cNvPr>
          <p:cNvSpPr>
            <a:spLocks noGrp="1"/>
          </p:cNvSpPr>
          <p:nvPr>
            <p:ph type="title"/>
          </p:nvPr>
        </p:nvSpPr>
        <p:spPr/>
        <p:txBody>
          <a:bodyPr/>
          <a:lstStyle/>
          <a:p>
            <a:r>
              <a:rPr lang="en-US" dirty="0"/>
              <a:t>How to Measure 10</a:t>
            </a:r>
            <a:r>
              <a:rPr lang="en-US" baseline="30000" dirty="0"/>
              <a:t>5</a:t>
            </a:r>
            <a:r>
              <a:rPr lang="en-US" dirty="0"/>
              <a:t> Dose Response Curves by Counting DNA Barcodes?</a:t>
            </a:r>
          </a:p>
        </p:txBody>
      </p:sp>
      <p:cxnSp>
        <p:nvCxnSpPr>
          <p:cNvPr id="6" name="Straight Arrow Connector 5">
            <a:extLst>
              <a:ext uri="{FF2B5EF4-FFF2-40B4-BE49-F238E27FC236}">
                <a16:creationId xmlns:a16="http://schemas.microsoft.com/office/drawing/2014/main" id="{4B8C6B43-569F-402B-B78E-FEA39A7B6B56}"/>
              </a:ext>
            </a:extLst>
          </p:cNvPr>
          <p:cNvCxnSpPr>
            <a:cxnSpLocks/>
          </p:cNvCxnSpPr>
          <p:nvPr/>
        </p:nvCxnSpPr>
        <p:spPr>
          <a:xfrm flipH="1">
            <a:off x="6762750" y="3289300"/>
            <a:ext cx="361950" cy="1409700"/>
          </a:xfrm>
          <a:prstGeom prst="straightConnector1">
            <a:avLst/>
          </a:prstGeom>
          <a:ln w="381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2DF89651-BA5B-404F-9172-FFC4A2958B13}"/>
              </a:ext>
            </a:extLst>
          </p:cNvPr>
          <p:cNvSpPr txBox="1">
            <a:spLocks/>
          </p:cNvSpPr>
          <p:nvPr/>
        </p:nvSpPr>
        <p:spPr>
          <a:xfrm>
            <a:off x="4489450" y="2419353"/>
            <a:ext cx="6864350" cy="1076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Engineer sensor output to regulate expression of antibiotic resistance gene</a:t>
            </a:r>
          </a:p>
        </p:txBody>
      </p:sp>
      <p:sp>
        <p:nvSpPr>
          <p:cNvPr id="14" name="Slide Number Placeholder 13">
            <a:extLst>
              <a:ext uri="{FF2B5EF4-FFF2-40B4-BE49-F238E27FC236}">
                <a16:creationId xmlns:a16="http://schemas.microsoft.com/office/drawing/2014/main" id="{5FE3E1F8-A7F1-456C-82F7-E01AF18701C5}"/>
              </a:ext>
            </a:extLst>
          </p:cNvPr>
          <p:cNvSpPr>
            <a:spLocks noGrp="1"/>
          </p:cNvSpPr>
          <p:nvPr>
            <p:ph type="sldNum" sz="quarter" idx="12"/>
          </p:nvPr>
        </p:nvSpPr>
        <p:spPr/>
        <p:txBody>
          <a:bodyPr/>
          <a:lstStyle/>
          <a:p>
            <a:fld id="{2FCA08A5-C7BE-45C5-ACD3-D7FB62CCDC88}" type="slidenum">
              <a:rPr lang="en-US" smtClean="0"/>
              <a:t>12</a:t>
            </a:fld>
            <a:endParaRPr lang="en-US"/>
          </a:p>
        </p:txBody>
      </p:sp>
    </p:spTree>
    <p:extLst>
      <p:ext uri="{BB962C8B-B14F-4D97-AF65-F5344CB8AC3E}">
        <p14:creationId xmlns:p14="http://schemas.microsoft.com/office/powerpoint/2010/main" val="157958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97CA-A904-4824-9659-0BAF9B752482}"/>
              </a:ext>
            </a:extLst>
          </p:cNvPr>
          <p:cNvSpPr>
            <a:spLocks noGrp="1"/>
          </p:cNvSpPr>
          <p:nvPr>
            <p:ph type="title"/>
          </p:nvPr>
        </p:nvSpPr>
        <p:spPr/>
        <p:txBody>
          <a:bodyPr/>
          <a:lstStyle/>
          <a:p>
            <a:r>
              <a:rPr lang="en-US" dirty="0"/>
              <a:t>How to Measure 10</a:t>
            </a:r>
            <a:r>
              <a:rPr lang="en-US" baseline="30000" dirty="0"/>
              <a:t>5</a:t>
            </a:r>
            <a:r>
              <a:rPr lang="en-US" dirty="0"/>
              <a:t> Dose Response Curves by Counting DNA Barcodes?</a:t>
            </a:r>
          </a:p>
        </p:txBody>
      </p:sp>
      <p:pic>
        <p:nvPicPr>
          <p:cNvPr id="14" name="Picture 13" descr="A picture containing clock, computer&#10;&#10;Description automatically generated">
            <a:extLst>
              <a:ext uri="{FF2B5EF4-FFF2-40B4-BE49-F238E27FC236}">
                <a16:creationId xmlns:a16="http://schemas.microsoft.com/office/drawing/2014/main" id="{E4E8BC3C-8924-415C-97EF-11E433751CC2}"/>
              </a:ext>
            </a:extLst>
          </p:cNvPr>
          <p:cNvPicPr>
            <a:picLocks noChangeAspect="1"/>
          </p:cNvPicPr>
          <p:nvPr/>
        </p:nvPicPr>
        <p:blipFill rotWithShape="1">
          <a:blip r:embed="rId2">
            <a:extLst>
              <a:ext uri="{28A0092B-C50C-407E-A947-70E740481C1C}">
                <a14:useLocalDpi xmlns:a14="http://schemas.microsoft.com/office/drawing/2010/main" val="0"/>
              </a:ext>
            </a:extLst>
          </a:blip>
          <a:srcRect l="46493"/>
          <a:stretch/>
        </p:blipFill>
        <p:spPr>
          <a:xfrm>
            <a:off x="1368319" y="1612370"/>
            <a:ext cx="3470381" cy="2377440"/>
          </a:xfrm>
          <a:prstGeom prst="rect">
            <a:avLst/>
          </a:prstGeom>
        </p:spPr>
      </p:pic>
      <p:sp>
        <p:nvSpPr>
          <p:cNvPr id="15" name="Content Placeholder 2">
            <a:extLst>
              <a:ext uri="{FF2B5EF4-FFF2-40B4-BE49-F238E27FC236}">
                <a16:creationId xmlns:a16="http://schemas.microsoft.com/office/drawing/2014/main" id="{CA8B0142-5E3A-4E91-AC18-6C5E2F91504B}"/>
              </a:ext>
            </a:extLst>
          </p:cNvPr>
          <p:cNvSpPr txBox="1">
            <a:spLocks/>
          </p:cNvSpPr>
          <p:nvPr/>
        </p:nvSpPr>
        <p:spPr>
          <a:xfrm>
            <a:off x="539548" y="4067175"/>
            <a:ext cx="5535890" cy="2654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Transform into </a:t>
            </a:r>
            <a:r>
              <a:rPr lang="en-US" sz="2400" i="1" dirty="0"/>
              <a:t>E. coli</a:t>
            </a:r>
          </a:p>
          <a:p>
            <a:r>
              <a:rPr lang="en-US" sz="2400" dirty="0"/>
              <a:t>Grow library in 24 different conditions</a:t>
            </a:r>
          </a:p>
          <a:p>
            <a:pPr lvl="1"/>
            <a:r>
              <a:rPr lang="en-US" sz="2000" dirty="0"/>
              <a:t>12 Input concentrations </a:t>
            </a:r>
          </a:p>
          <a:p>
            <a:pPr lvl="1"/>
            <a:r>
              <a:rPr lang="en-US" sz="2000" dirty="0"/>
              <a:t>+/- Tetracycline</a:t>
            </a:r>
          </a:p>
          <a:p>
            <a:r>
              <a:rPr lang="en-US" sz="2400" dirty="0"/>
              <a:t>Maintained in exponential growth phase</a:t>
            </a:r>
          </a:p>
          <a:p>
            <a:pPr lvl="1"/>
            <a:r>
              <a:rPr lang="en-US" sz="2000" dirty="0"/>
              <a:t>4 time points, 8 hours</a:t>
            </a:r>
          </a:p>
        </p:txBody>
      </p:sp>
      <p:pic>
        <p:nvPicPr>
          <p:cNvPr id="17" name="Picture 2">
            <a:extLst>
              <a:ext uri="{FF2B5EF4-FFF2-40B4-BE49-F238E27FC236}">
                <a16:creationId xmlns:a16="http://schemas.microsoft.com/office/drawing/2014/main" id="{94979F3D-05B8-45AE-A3C6-C6AF0E51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750" y="1695197"/>
            <a:ext cx="5698588" cy="3813182"/>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7C13CE2A-AF10-4626-B2DF-39486DC3366D}"/>
              </a:ext>
            </a:extLst>
          </p:cNvPr>
          <p:cNvSpPr txBox="1">
            <a:spLocks/>
          </p:cNvSpPr>
          <p:nvPr/>
        </p:nvSpPr>
        <p:spPr>
          <a:xfrm>
            <a:off x="6317422" y="5508379"/>
            <a:ext cx="5931243" cy="526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NIST Living Measurement Systems Foundry</a:t>
            </a:r>
          </a:p>
        </p:txBody>
      </p:sp>
      <p:sp>
        <p:nvSpPr>
          <p:cNvPr id="20" name="Rectangle 19">
            <a:extLst>
              <a:ext uri="{FF2B5EF4-FFF2-40B4-BE49-F238E27FC236}">
                <a16:creationId xmlns:a16="http://schemas.microsoft.com/office/drawing/2014/main" id="{B307200C-DC14-4DDF-B8B9-6FC155A5D7D8}"/>
              </a:ext>
            </a:extLst>
          </p:cNvPr>
          <p:cNvSpPr/>
          <p:nvPr/>
        </p:nvSpPr>
        <p:spPr>
          <a:xfrm>
            <a:off x="6633660" y="5827000"/>
            <a:ext cx="5276258" cy="646331"/>
          </a:xfrm>
          <a:prstGeom prst="rect">
            <a:avLst/>
          </a:prstGeom>
        </p:spPr>
        <p:txBody>
          <a:bodyPr wrap="square">
            <a:spAutoFit/>
          </a:bodyPr>
          <a:lstStyle/>
          <a:p>
            <a:r>
              <a:rPr lang="en-US" dirty="0">
                <a:hlinkClick r:id="rId4"/>
              </a:rPr>
              <a:t>https://www.nist.gov/programs-projects/nist-living-measurement-systems-foundry</a:t>
            </a:r>
            <a:endParaRPr lang="en-US" dirty="0"/>
          </a:p>
        </p:txBody>
      </p:sp>
      <p:sp>
        <p:nvSpPr>
          <p:cNvPr id="8" name="Slide Number Placeholder 7">
            <a:extLst>
              <a:ext uri="{FF2B5EF4-FFF2-40B4-BE49-F238E27FC236}">
                <a16:creationId xmlns:a16="http://schemas.microsoft.com/office/drawing/2014/main" id="{C9AC134C-0377-4A32-807D-EC77D14D7D04}"/>
              </a:ext>
            </a:extLst>
          </p:cNvPr>
          <p:cNvSpPr>
            <a:spLocks noGrp="1"/>
          </p:cNvSpPr>
          <p:nvPr>
            <p:ph type="sldNum" sz="quarter" idx="12"/>
          </p:nvPr>
        </p:nvSpPr>
        <p:spPr/>
        <p:txBody>
          <a:bodyPr/>
          <a:lstStyle/>
          <a:p>
            <a:fld id="{2FCA08A5-C7BE-45C5-ACD3-D7FB62CCDC88}" type="slidenum">
              <a:rPr lang="en-US" smtClean="0"/>
              <a:t>13</a:t>
            </a:fld>
            <a:endParaRPr lang="en-US"/>
          </a:p>
        </p:txBody>
      </p:sp>
    </p:spTree>
    <p:extLst>
      <p:ext uri="{BB962C8B-B14F-4D97-AF65-F5344CB8AC3E}">
        <p14:creationId xmlns:p14="http://schemas.microsoft.com/office/powerpoint/2010/main" val="604227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DDC7908E-28AD-4733-9FEE-CCC86956DB22}"/>
              </a:ext>
            </a:extLst>
          </p:cNvPr>
          <p:cNvSpPr>
            <a:spLocks noGrp="1"/>
          </p:cNvSpPr>
          <p:nvPr>
            <p:ph type="sldNum" sz="quarter" idx="12"/>
          </p:nvPr>
        </p:nvSpPr>
        <p:spPr/>
        <p:txBody>
          <a:bodyPr/>
          <a:lstStyle/>
          <a:p>
            <a:fld id="{2FCA08A5-C7BE-45C5-ACD3-D7FB62CCDC88}" type="slidenum">
              <a:rPr lang="en-US" smtClean="0"/>
              <a:t>14</a:t>
            </a:fld>
            <a:endParaRPr lang="en-US"/>
          </a:p>
        </p:txBody>
      </p:sp>
      <p:sp>
        <p:nvSpPr>
          <p:cNvPr id="15" name="Content Placeholder 14">
            <a:extLst>
              <a:ext uri="{FF2B5EF4-FFF2-40B4-BE49-F238E27FC236}">
                <a16:creationId xmlns:a16="http://schemas.microsoft.com/office/drawing/2014/main" id="{B9BDBCC8-8C76-411E-8F13-67EE4219BF85}"/>
              </a:ext>
            </a:extLst>
          </p:cNvPr>
          <p:cNvSpPr>
            <a:spLocks noGrp="1"/>
          </p:cNvSpPr>
          <p:nvPr>
            <p:ph idx="4294967295"/>
          </p:nvPr>
        </p:nvSpPr>
        <p:spPr>
          <a:xfrm>
            <a:off x="685800" y="2094395"/>
            <a:ext cx="3552825" cy="2397332"/>
          </a:xfrm>
        </p:spPr>
        <p:txBody>
          <a:bodyPr>
            <a:normAutofit/>
          </a:bodyPr>
          <a:lstStyle/>
          <a:p>
            <a:r>
              <a:rPr lang="en-US" dirty="0"/>
              <a:t>Count barcodes in each sample at each time point</a:t>
            </a:r>
          </a:p>
          <a:p>
            <a:r>
              <a:rPr lang="en-US" dirty="0"/>
              <a:t>Change in barcode counts vs. time</a:t>
            </a:r>
          </a:p>
        </p:txBody>
      </p:sp>
      <p:grpSp>
        <p:nvGrpSpPr>
          <p:cNvPr id="6" name="Group 5">
            <a:extLst>
              <a:ext uri="{FF2B5EF4-FFF2-40B4-BE49-F238E27FC236}">
                <a16:creationId xmlns:a16="http://schemas.microsoft.com/office/drawing/2014/main" id="{202142A6-11EF-4571-A313-D8BD8C445B5C}"/>
              </a:ext>
            </a:extLst>
          </p:cNvPr>
          <p:cNvGrpSpPr/>
          <p:nvPr/>
        </p:nvGrpSpPr>
        <p:grpSpPr>
          <a:xfrm>
            <a:off x="4702824" y="2171065"/>
            <a:ext cx="7092046" cy="3642991"/>
            <a:chOff x="647659" y="2983234"/>
            <a:chExt cx="7092046" cy="3642991"/>
          </a:xfrm>
        </p:grpSpPr>
        <p:grpSp>
          <p:nvGrpSpPr>
            <p:cNvPr id="4" name="Group 3">
              <a:extLst>
                <a:ext uri="{FF2B5EF4-FFF2-40B4-BE49-F238E27FC236}">
                  <a16:creationId xmlns:a16="http://schemas.microsoft.com/office/drawing/2014/main" id="{D472C97D-A280-4466-AA31-B7A3D105A67B}"/>
                </a:ext>
              </a:extLst>
            </p:cNvPr>
            <p:cNvGrpSpPr/>
            <p:nvPr/>
          </p:nvGrpSpPr>
          <p:grpSpPr>
            <a:xfrm>
              <a:off x="647659" y="2983234"/>
              <a:ext cx="7092046" cy="3642991"/>
              <a:chOff x="647659" y="2983234"/>
              <a:chExt cx="7092046" cy="3642991"/>
            </a:xfrm>
          </p:grpSpPr>
          <p:pic>
            <p:nvPicPr>
              <p:cNvPr id="7" name="Picture 6" descr="A picture containing drawing&#10;&#10;Description automatically generated">
                <a:extLst>
                  <a:ext uri="{FF2B5EF4-FFF2-40B4-BE49-F238E27FC236}">
                    <a16:creationId xmlns:a16="http://schemas.microsoft.com/office/drawing/2014/main" id="{D6E5505A-992C-44B5-884F-7D2CAD05C273}"/>
                  </a:ext>
                </a:extLst>
              </p:cNvPr>
              <p:cNvPicPr>
                <a:picLocks noChangeAspect="1"/>
              </p:cNvPicPr>
              <p:nvPr/>
            </p:nvPicPr>
            <p:blipFill rotWithShape="1">
              <a:blip r:embed="rId3">
                <a:extLst>
                  <a:ext uri="{28A0092B-C50C-407E-A947-70E740481C1C}">
                    <a14:useLocalDpi xmlns:a14="http://schemas.microsoft.com/office/drawing/2010/main" val="0"/>
                  </a:ext>
                </a:extLst>
              </a:blip>
              <a:srcRect r="60974"/>
              <a:stretch/>
            </p:blipFill>
            <p:spPr>
              <a:xfrm>
                <a:off x="647659" y="3067050"/>
                <a:ext cx="5323963" cy="3559175"/>
              </a:xfrm>
              <a:prstGeom prst="rect">
                <a:avLst/>
              </a:prstGeom>
            </p:spPr>
          </p:pic>
          <p:grpSp>
            <p:nvGrpSpPr>
              <p:cNvPr id="10" name="Group 9">
                <a:extLst>
                  <a:ext uri="{FF2B5EF4-FFF2-40B4-BE49-F238E27FC236}">
                    <a16:creationId xmlns:a16="http://schemas.microsoft.com/office/drawing/2014/main" id="{3166BED0-44FA-4E1A-B161-DCE55FF4B6C0}"/>
                  </a:ext>
                </a:extLst>
              </p:cNvPr>
              <p:cNvGrpSpPr/>
              <p:nvPr/>
            </p:nvGrpSpPr>
            <p:grpSpPr>
              <a:xfrm>
                <a:off x="5708650" y="2983234"/>
                <a:ext cx="1944560" cy="830997"/>
                <a:chOff x="5613400" y="3268984"/>
                <a:chExt cx="1944560" cy="830997"/>
              </a:xfrm>
            </p:grpSpPr>
            <p:sp>
              <p:nvSpPr>
                <p:cNvPr id="5" name="TextBox 4">
                  <a:extLst>
                    <a:ext uri="{FF2B5EF4-FFF2-40B4-BE49-F238E27FC236}">
                      <a16:creationId xmlns:a16="http://schemas.microsoft.com/office/drawing/2014/main" id="{0B0FB9A3-258F-4448-972E-D6C3657FA2D9}"/>
                    </a:ext>
                  </a:extLst>
                </p:cNvPr>
                <p:cNvSpPr txBox="1"/>
                <p:nvPr/>
              </p:nvSpPr>
              <p:spPr>
                <a:xfrm>
                  <a:off x="6159500" y="3268984"/>
                  <a:ext cx="1398460" cy="830997"/>
                </a:xfrm>
                <a:prstGeom prst="rect">
                  <a:avLst/>
                </a:prstGeom>
                <a:noFill/>
              </p:spPr>
              <p:txBody>
                <a:bodyPr wrap="none" rtlCol="0">
                  <a:spAutoFit/>
                </a:bodyPr>
                <a:lstStyle/>
                <a:p>
                  <a:r>
                    <a:rPr lang="en-US" sz="2400" b="1" dirty="0">
                      <a:solidFill>
                        <a:srgbClr val="4C73B2"/>
                      </a:solidFill>
                    </a:rPr>
                    <a:t>without</a:t>
                  </a:r>
                </a:p>
                <a:p>
                  <a:r>
                    <a:rPr lang="en-US" sz="2400" b="1" dirty="0">
                      <a:solidFill>
                        <a:srgbClr val="4C73B2"/>
                      </a:solidFill>
                    </a:rPr>
                    <a:t>antibiotic</a:t>
                  </a:r>
                </a:p>
              </p:txBody>
            </p:sp>
            <p:cxnSp>
              <p:nvCxnSpPr>
                <p:cNvPr id="9" name="Straight Arrow Connector 8">
                  <a:extLst>
                    <a:ext uri="{FF2B5EF4-FFF2-40B4-BE49-F238E27FC236}">
                      <a16:creationId xmlns:a16="http://schemas.microsoft.com/office/drawing/2014/main" id="{D13F69A1-2976-402A-8E03-5C0FFCB8BD55}"/>
                    </a:ext>
                  </a:extLst>
                </p:cNvPr>
                <p:cNvCxnSpPr/>
                <p:nvPr/>
              </p:nvCxnSpPr>
              <p:spPr>
                <a:xfrm flipH="1">
                  <a:off x="5613400" y="3702050"/>
                  <a:ext cx="558800" cy="0"/>
                </a:xfrm>
                <a:prstGeom prst="straightConnector1">
                  <a:avLst/>
                </a:prstGeom>
                <a:ln w="28575">
                  <a:solidFill>
                    <a:srgbClr val="4C73B2"/>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1ED1BA4-0833-4EC6-BEE1-056D75870670}"/>
                  </a:ext>
                </a:extLst>
              </p:cNvPr>
              <p:cNvGrpSpPr/>
              <p:nvPr/>
            </p:nvGrpSpPr>
            <p:grpSpPr>
              <a:xfrm>
                <a:off x="4146551" y="4143523"/>
                <a:ext cx="3593154" cy="830997"/>
                <a:chOff x="4426314" y="3289300"/>
                <a:chExt cx="3593154" cy="830997"/>
              </a:xfrm>
            </p:grpSpPr>
            <p:sp>
              <p:nvSpPr>
                <p:cNvPr id="12" name="TextBox 11">
                  <a:extLst>
                    <a:ext uri="{FF2B5EF4-FFF2-40B4-BE49-F238E27FC236}">
                      <a16:creationId xmlns:a16="http://schemas.microsoft.com/office/drawing/2014/main" id="{E07AD4E7-E64C-4EDE-9353-36FF331C61D1}"/>
                    </a:ext>
                  </a:extLst>
                </p:cNvPr>
                <p:cNvSpPr txBox="1"/>
                <p:nvPr/>
              </p:nvSpPr>
              <p:spPr>
                <a:xfrm>
                  <a:off x="6448170" y="3289300"/>
                  <a:ext cx="1571298" cy="830997"/>
                </a:xfrm>
                <a:prstGeom prst="rect">
                  <a:avLst/>
                </a:prstGeom>
                <a:noFill/>
              </p:spPr>
              <p:txBody>
                <a:bodyPr wrap="square" rtlCol="0">
                  <a:spAutoFit/>
                </a:bodyPr>
                <a:lstStyle/>
                <a:p>
                  <a:r>
                    <a:rPr lang="en-US" sz="2400" b="1" dirty="0">
                      <a:solidFill>
                        <a:srgbClr val="DE8552"/>
                      </a:solidFill>
                    </a:rPr>
                    <a:t>with antibiotic</a:t>
                  </a:r>
                </a:p>
              </p:txBody>
            </p:sp>
            <p:cxnSp>
              <p:nvCxnSpPr>
                <p:cNvPr id="13" name="Straight Arrow Connector 12">
                  <a:extLst>
                    <a:ext uri="{FF2B5EF4-FFF2-40B4-BE49-F238E27FC236}">
                      <a16:creationId xmlns:a16="http://schemas.microsoft.com/office/drawing/2014/main" id="{81F378C8-0C5D-4A69-BA06-358B22185DF3}"/>
                    </a:ext>
                  </a:extLst>
                </p:cNvPr>
                <p:cNvCxnSpPr>
                  <a:cxnSpLocks/>
                </p:cNvCxnSpPr>
                <p:nvPr/>
              </p:nvCxnSpPr>
              <p:spPr>
                <a:xfrm flipH="1" flipV="1">
                  <a:off x="4426314" y="3702050"/>
                  <a:ext cx="2047184" cy="0"/>
                </a:xfrm>
                <a:prstGeom prst="straightConnector1">
                  <a:avLst/>
                </a:prstGeom>
                <a:ln w="28575">
                  <a:solidFill>
                    <a:srgbClr val="DE8552"/>
                  </a:solidFill>
                  <a:tailEnd type="arrow" w="lg" len="med"/>
                </a:ln>
              </p:spPr>
              <p:style>
                <a:lnRef idx="1">
                  <a:schemeClr val="accent1"/>
                </a:lnRef>
                <a:fillRef idx="0">
                  <a:schemeClr val="accent1"/>
                </a:fillRef>
                <a:effectRef idx="0">
                  <a:schemeClr val="accent1"/>
                </a:effectRef>
                <a:fontRef idx="minor">
                  <a:schemeClr val="tx1"/>
                </a:fontRef>
              </p:style>
            </p:cxnSp>
          </p:grpSp>
        </p:grpSp>
        <p:sp>
          <p:nvSpPr>
            <p:cNvPr id="16" name="TextBox 15">
              <a:extLst>
                <a:ext uri="{FF2B5EF4-FFF2-40B4-BE49-F238E27FC236}">
                  <a16:creationId xmlns:a16="http://schemas.microsoft.com/office/drawing/2014/main" id="{E9A0F56B-EC1D-49D7-B5B4-765BAC3C1CFA}"/>
                </a:ext>
              </a:extLst>
            </p:cNvPr>
            <p:cNvSpPr txBox="1"/>
            <p:nvPr/>
          </p:nvSpPr>
          <p:spPr>
            <a:xfrm>
              <a:off x="2267742" y="6227821"/>
              <a:ext cx="2407134" cy="307777"/>
            </a:xfrm>
            <a:prstGeom prst="rect">
              <a:avLst/>
            </a:prstGeom>
            <a:solidFill>
              <a:schemeClr val="bg1"/>
            </a:solidFill>
          </p:spPr>
          <p:txBody>
            <a:bodyPr wrap="none" tIns="0" bIns="0" rtlCol="0">
              <a:spAutoFit/>
            </a:bodyPr>
            <a:lstStyle/>
            <a:p>
              <a:r>
                <a:rPr lang="en-US" sz="2000" dirty="0"/>
                <a:t>Input (concentration)</a:t>
              </a:r>
            </a:p>
          </p:txBody>
        </p:sp>
      </p:grpSp>
      <p:cxnSp>
        <p:nvCxnSpPr>
          <p:cNvPr id="18" name="Straight Arrow Connector 17">
            <a:extLst>
              <a:ext uri="{FF2B5EF4-FFF2-40B4-BE49-F238E27FC236}">
                <a16:creationId xmlns:a16="http://schemas.microsoft.com/office/drawing/2014/main" id="{0058D40C-B3A8-4819-AD40-C7271F068B71}"/>
              </a:ext>
            </a:extLst>
          </p:cNvPr>
          <p:cNvCxnSpPr>
            <a:cxnSpLocks/>
          </p:cNvCxnSpPr>
          <p:nvPr/>
        </p:nvCxnSpPr>
        <p:spPr>
          <a:xfrm>
            <a:off x="3705225" y="3771900"/>
            <a:ext cx="997599" cy="16329"/>
          </a:xfrm>
          <a:prstGeom prst="straightConnector1">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C5FC4D2-C5AC-45F9-B15C-F62F5BA1D1C6}"/>
              </a:ext>
            </a:extLst>
          </p:cNvPr>
          <p:cNvSpPr txBox="1"/>
          <p:nvPr/>
        </p:nvSpPr>
        <p:spPr>
          <a:xfrm>
            <a:off x="5095763" y="1970570"/>
            <a:ext cx="4994968" cy="369332"/>
          </a:xfrm>
          <a:prstGeom prst="rect">
            <a:avLst/>
          </a:prstGeom>
          <a:noFill/>
        </p:spPr>
        <p:txBody>
          <a:bodyPr wrap="square" rtlCol="0">
            <a:spAutoFit/>
          </a:bodyPr>
          <a:lstStyle/>
          <a:p>
            <a:pPr algn="ctr"/>
            <a:r>
              <a:rPr lang="en-US" dirty="0"/>
              <a:t>Growth rate for cells with one </a:t>
            </a:r>
            <a:r>
              <a:rPr lang="en-US" dirty="0" err="1"/>
              <a:t>LacI</a:t>
            </a:r>
            <a:r>
              <a:rPr lang="en-US" dirty="0"/>
              <a:t> variant</a:t>
            </a:r>
          </a:p>
        </p:txBody>
      </p:sp>
      <p:pic>
        <p:nvPicPr>
          <p:cNvPr id="19" name="Picture 18">
            <a:extLst>
              <a:ext uri="{FF2B5EF4-FFF2-40B4-BE49-F238E27FC236}">
                <a16:creationId xmlns:a16="http://schemas.microsoft.com/office/drawing/2014/main" id="{36A5C94A-25C9-4BC7-ACA4-9E28446F15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17434" y="1874191"/>
            <a:ext cx="5148072" cy="14585193"/>
          </a:xfrm>
          <a:prstGeom prst="rect">
            <a:avLst/>
          </a:prstGeom>
          <a:solidFill>
            <a:schemeClr val="bg1"/>
          </a:solidFill>
        </p:spPr>
      </p:pic>
      <p:sp>
        <p:nvSpPr>
          <p:cNvPr id="20" name="Rectangle 19">
            <a:extLst>
              <a:ext uri="{FF2B5EF4-FFF2-40B4-BE49-F238E27FC236}">
                <a16:creationId xmlns:a16="http://schemas.microsoft.com/office/drawing/2014/main" id="{A648278B-1DED-4D9F-A300-59D2ACDB6AB0}"/>
              </a:ext>
            </a:extLst>
          </p:cNvPr>
          <p:cNvSpPr/>
          <p:nvPr/>
        </p:nvSpPr>
        <p:spPr>
          <a:xfrm>
            <a:off x="4238625" y="-55256"/>
            <a:ext cx="7470775" cy="110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C97CA-A904-4824-9659-0BAF9B752482}"/>
              </a:ext>
            </a:extLst>
          </p:cNvPr>
          <p:cNvSpPr>
            <a:spLocks noGrp="1"/>
          </p:cNvSpPr>
          <p:nvPr>
            <p:ph type="title"/>
          </p:nvPr>
        </p:nvSpPr>
        <p:spPr>
          <a:solidFill>
            <a:schemeClr val="bg1"/>
          </a:solidFill>
        </p:spPr>
        <p:txBody>
          <a:bodyPr/>
          <a:lstStyle/>
          <a:p>
            <a:r>
              <a:rPr lang="en-US" dirty="0"/>
              <a:t>How to Measure 10</a:t>
            </a:r>
            <a:r>
              <a:rPr lang="en-US" baseline="30000" dirty="0"/>
              <a:t>5</a:t>
            </a:r>
            <a:r>
              <a:rPr lang="en-US" dirty="0"/>
              <a:t> Dose Response Curves by Counting DNA Barcodes?</a:t>
            </a:r>
          </a:p>
        </p:txBody>
      </p:sp>
    </p:spTree>
    <p:extLst>
      <p:ext uri="{BB962C8B-B14F-4D97-AF65-F5344CB8AC3E}">
        <p14:creationId xmlns:p14="http://schemas.microsoft.com/office/powerpoint/2010/main" val="244003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accel="50000" decel="50000" fill="hold" nodeType="withEffect">
                                  <p:stCondLst>
                                    <p:cond delay="250"/>
                                  </p:stCondLst>
                                  <p:childTnLst>
                                    <p:animMotion origin="layout" path="M 3.75E-6 -4.07407E-6 L -0.00078 -1.45879 " pathEditMode="relative" rAng="0" ptsTypes="AA">
                                      <p:cBhvr>
                                        <p:cTn id="9" dur="2000" fill="hold"/>
                                        <p:tgtEl>
                                          <p:spTgt spid="19"/>
                                        </p:tgtEl>
                                        <p:attrNameLst>
                                          <p:attrName>ppt_x</p:attrName>
                                          <p:attrName>ppt_y</p:attrName>
                                        </p:attrNameLst>
                                      </p:cBhvr>
                                      <p:rCtr x="-39" y="-7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6CAB-A8C6-44D3-B963-A8D4C9CA6C59}"/>
              </a:ext>
            </a:extLst>
          </p:cNvPr>
          <p:cNvSpPr>
            <a:spLocks noGrp="1"/>
          </p:cNvSpPr>
          <p:nvPr>
            <p:ph type="title"/>
          </p:nvPr>
        </p:nvSpPr>
        <p:spPr/>
        <p:txBody>
          <a:bodyPr/>
          <a:lstStyle/>
          <a:p>
            <a:r>
              <a:rPr lang="en-US" dirty="0"/>
              <a:t>Results: &gt; 60,000 Dose-Response Curves</a:t>
            </a:r>
          </a:p>
        </p:txBody>
      </p:sp>
      <p:pic>
        <p:nvPicPr>
          <p:cNvPr id="4" name="Content Placeholder 3" descr="Chart, surface chart&#10;&#10;Description automatically generated">
            <a:extLst>
              <a:ext uri="{FF2B5EF4-FFF2-40B4-BE49-F238E27FC236}">
                <a16:creationId xmlns:a16="http://schemas.microsoft.com/office/drawing/2014/main" id="{BA9D940B-54F8-4AB0-AC20-0ECFB0DC66F3}"/>
              </a:ext>
            </a:extLst>
          </p:cNvPr>
          <p:cNvPicPr>
            <a:picLocks noGrp="1" noChangeAspect="1"/>
          </p:cNvPicPr>
          <p:nvPr>
            <p:ph idx="1"/>
          </p:nvPr>
        </p:nvPicPr>
        <p:blipFill rotWithShape="1">
          <a:blip r:embed="rId2">
            <a:clrChange>
              <a:clrFrom>
                <a:srgbClr val="FFFFFF"/>
              </a:clrFrom>
              <a:clrTo>
                <a:srgbClr val="FFFFFF">
                  <a:alpha val="0"/>
                </a:srgbClr>
              </a:clrTo>
            </a:clrChange>
          </a:blip>
          <a:srcRect l="6675" t="21408" b="15142"/>
          <a:stretch/>
        </p:blipFill>
        <p:spPr>
          <a:xfrm>
            <a:off x="2415702" y="1624055"/>
            <a:ext cx="7360596" cy="4754478"/>
          </a:xfrm>
          <a:prstGeom prst="rect">
            <a:avLst/>
          </a:prstGeom>
        </p:spPr>
      </p:pic>
    </p:spTree>
    <p:extLst>
      <p:ext uri="{BB962C8B-B14F-4D97-AF65-F5344CB8AC3E}">
        <p14:creationId xmlns:p14="http://schemas.microsoft.com/office/powerpoint/2010/main" val="169489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5926-453E-4D59-8F24-8B763EECD1C0}"/>
              </a:ext>
            </a:extLst>
          </p:cNvPr>
          <p:cNvSpPr>
            <a:spLocks noGrp="1"/>
          </p:cNvSpPr>
          <p:nvPr>
            <p:ph type="title"/>
          </p:nvPr>
        </p:nvSpPr>
        <p:spPr/>
        <p:txBody>
          <a:bodyPr/>
          <a:lstStyle/>
          <a:p>
            <a:r>
              <a:rPr lang="en-US" dirty="0"/>
              <a:t>Two Routes to Precision Engineering</a:t>
            </a:r>
          </a:p>
        </p:txBody>
      </p:sp>
      <p:sp>
        <p:nvSpPr>
          <p:cNvPr id="4" name="Text Placeholder 3">
            <a:extLst>
              <a:ext uri="{FF2B5EF4-FFF2-40B4-BE49-F238E27FC236}">
                <a16:creationId xmlns:a16="http://schemas.microsoft.com/office/drawing/2014/main" id="{FF4490BA-DE8C-4DBF-8861-F89796D67C84}"/>
              </a:ext>
            </a:extLst>
          </p:cNvPr>
          <p:cNvSpPr>
            <a:spLocks noGrp="1"/>
          </p:cNvSpPr>
          <p:nvPr>
            <p:ph type="body" idx="1"/>
          </p:nvPr>
        </p:nvSpPr>
        <p:spPr>
          <a:xfrm>
            <a:off x="839788" y="1291810"/>
            <a:ext cx="5157787" cy="823912"/>
          </a:xfrm>
        </p:spPr>
        <p:txBody>
          <a:bodyPr/>
          <a:lstStyle/>
          <a:p>
            <a:r>
              <a:rPr lang="en-US" dirty="0"/>
              <a:t>1.</a:t>
            </a:r>
            <a:r>
              <a:rPr lang="en-US" i="1" dirty="0"/>
              <a:t> In Silico</a:t>
            </a:r>
            <a:r>
              <a:rPr lang="en-US" dirty="0"/>
              <a:t> Selection</a:t>
            </a:r>
          </a:p>
        </p:txBody>
      </p:sp>
      <p:sp>
        <p:nvSpPr>
          <p:cNvPr id="3" name="Content Placeholder 2">
            <a:extLst>
              <a:ext uri="{FF2B5EF4-FFF2-40B4-BE49-F238E27FC236}">
                <a16:creationId xmlns:a16="http://schemas.microsoft.com/office/drawing/2014/main" id="{EDFABA09-54F9-40F5-B049-B765E0A6A787}"/>
              </a:ext>
            </a:extLst>
          </p:cNvPr>
          <p:cNvSpPr>
            <a:spLocks noGrp="1"/>
          </p:cNvSpPr>
          <p:nvPr>
            <p:ph sz="half" idx="2"/>
          </p:nvPr>
        </p:nvSpPr>
        <p:spPr>
          <a:xfrm>
            <a:off x="839788" y="2115722"/>
            <a:ext cx="5157787" cy="3684588"/>
          </a:xfrm>
        </p:spPr>
        <p:txBody>
          <a:bodyPr/>
          <a:lstStyle/>
          <a:p>
            <a:r>
              <a:rPr lang="en-US" dirty="0"/>
              <a:t>Identify DNA sequences from library with desired dose-response</a:t>
            </a:r>
          </a:p>
        </p:txBody>
      </p:sp>
      <p:sp>
        <p:nvSpPr>
          <p:cNvPr id="5" name="Text Placeholder 4">
            <a:extLst>
              <a:ext uri="{FF2B5EF4-FFF2-40B4-BE49-F238E27FC236}">
                <a16:creationId xmlns:a16="http://schemas.microsoft.com/office/drawing/2014/main" id="{FF2CC44F-E5CB-4330-8508-2344F04E4C70}"/>
              </a:ext>
            </a:extLst>
          </p:cNvPr>
          <p:cNvSpPr>
            <a:spLocks noGrp="1"/>
          </p:cNvSpPr>
          <p:nvPr>
            <p:ph type="body" sz="quarter" idx="3"/>
          </p:nvPr>
        </p:nvSpPr>
        <p:spPr>
          <a:xfrm>
            <a:off x="6172200" y="1291810"/>
            <a:ext cx="5183188" cy="823912"/>
          </a:xfrm>
        </p:spPr>
        <p:txBody>
          <a:bodyPr/>
          <a:lstStyle/>
          <a:p>
            <a:r>
              <a:rPr lang="en-US" dirty="0"/>
              <a:t>2. Forward Engineering</a:t>
            </a:r>
          </a:p>
        </p:txBody>
      </p:sp>
      <p:sp>
        <p:nvSpPr>
          <p:cNvPr id="6" name="Content Placeholder 5">
            <a:extLst>
              <a:ext uri="{FF2B5EF4-FFF2-40B4-BE49-F238E27FC236}">
                <a16:creationId xmlns:a16="http://schemas.microsoft.com/office/drawing/2014/main" id="{E94E5463-132C-4787-A936-70EEC5298C38}"/>
              </a:ext>
            </a:extLst>
          </p:cNvPr>
          <p:cNvSpPr>
            <a:spLocks noGrp="1"/>
          </p:cNvSpPr>
          <p:nvPr>
            <p:ph sz="quarter" idx="4"/>
          </p:nvPr>
        </p:nvSpPr>
        <p:spPr>
          <a:xfrm>
            <a:off x="6172200" y="2115722"/>
            <a:ext cx="5183188" cy="3684588"/>
          </a:xfrm>
        </p:spPr>
        <p:txBody>
          <a:bodyPr/>
          <a:lstStyle/>
          <a:p>
            <a:r>
              <a:rPr lang="en-US" dirty="0"/>
              <a:t>Learn design rules</a:t>
            </a:r>
          </a:p>
          <a:p>
            <a:pPr lvl="1"/>
            <a:r>
              <a:rPr lang="en-US" dirty="0"/>
              <a:t>Machine learning and biophysical models</a:t>
            </a:r>
          </a:p>
          <a:p>
            <a:r>
              <a:rPr lang="en-US" dirty="0"/>
              <a:t>Use them to predict new DNA sequences</a:t>
            </a:r>
          </a:p>
        </p:txBody>
      </p:sp>
      <p:pic>
        <p:nvPicPr>
          <p:cNvPr id="11" name="Picture 10">
            <a:extLst>
              <a:ext uri="{FF2B5EF4-FFF2-40B4-BE49-F238E27FC236}">
                <a16:creationId xmlns:a16="http://schemas.microsoft.com/office/drawing/2014/main" id="{E0DFBD51-7A21-4D01-8497-6BF819AD358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69187" y="4103687"/>
            <a:ext cx="3516016" cy="2656797"/>
          </a:xfrm>
          <a:prstGeom prst="rect">
            <a:avLst/>
          </a:prstGeom>
        </p:spPr>
      </p:pic>
      <p:grpSp>
        <p:nvGrpSpPr>
          <p:cNvPr id="24" name="Group 23">
            <a:extLst>
              <a:ext uri="{FF2B5EF4-FFF2-40B4-BE49-F238E27FC236}">
                <a16:creationId xmlns:a16="http://schemas.microsoft.com/office/drawing/2014/main" id="{DAA569A9-A84D-41BC-9F6F-AF82A69D10A5}"/>
              </a:ext>
            </a:extLst>
          </p:cNvPr>
          <p:cNvGrpSpPr/>
          <p:nvPr/>
        </p:nvGrpSpPr>
        <p:grpSpPr>
          <a:xfrm>
            <a:off x="1066734" y="3375753"/>
            <a:ext cx="3886267" cy="3199100"/>
            <a:chOff x="790509" y="3558888"/>
            <a:chExt cx="3886267" cy="3199100"/>
          </a:xfrm>
        </p:grpSpPr>
        <p:pic>
          <p:nvPicPr>
            <p:cNvPr id="10" name="Content Placeholder 3" descr="Chart, surface chart&#10;&#10;Description automatically generated">
              <a:extLst>
                <a:ext uri="{FF2B5EF4-FFF2-40B4-BE49-F238E27FC236}">
                  <a16:creationId xmlns:a16="http://schemas.microsoft.com/office/drawing/2014/main" id="{D9D7E42C-E567-43ED-80B6-49B6186AE177}"/>
                </a:ext>
              </a:extLst>
            </p:cNvPr>
            <p:cNvPicPr>
              <a:picLocks noChangeAspect="1"/>
            </p:cNvPicPr>
            <p:nvPr/>
          </p:nvPicPr>
          <p:blipFill rotWithShape="1">
            <a:blip r:embed="rId3">
              <a:clrChange>
                <a:clrFrom>
                  <a:srgbClr val="FFFFFF"/>
                </a:clrFrom>
                <a:clrTo>
                  <a:srgbClr val="FFFFFF">
                    <a:alpha val="0"/>
                  </a:srgbClr>
                </a:clrTo>
              </a:clrChange>
            </a:blip>
            <a:srcRect l="6675" t="21408" b="15142"/>
            <a:stretch/>
          </p:blipFill>
          <p:spPr>
            <a:xfrm>
              <a:off x="790509" y="3558888"/>
              <a:ext cx="2851283" cy="1841748"/>
            </a:xfrm>
            <a:prstGeom prst="rect">
              <a:avLst/>
            </a:prstGeom>
          </p:spPr>
        </p:pic>
        <p:pic>
          <p:nvPicPr>
            <p:cNvPr id="17" name="Picture 16">
              <a:extLst>
                <a:ext uri="{FF2B5EF4-FFF2-40B4-BE49-F238E27FC236}">
                  <a16:creationId xmlns:a16="http://schemas.microsoft.com/office/drawing/2014/main" id="{E250197D-4603-477A-9D6A-DBF36EDC58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65158" y="5391681"/>
              <a:ext cx="2011618" cy="1366307"/>
            </a:xfrm>
            <a:prstGeom prst="rect">
              <a:avLst/>
            </a:prstGeom>
          </p:spPr>
        </p:pic>
        <p:sp>
          <p:nvSpPr>
            <p:cNvPr id="20" name="Freeform: Shape 19">
              <a:extLst>
                <a:ext uri="{FF2B5EF4-FFF2-40B4-BE49-F238E27FC236}">
                  <a16:creationId xmlns:a16="http://schemas.microsoft.com/office/drawing/2014/main" id="{F6D0F75B-EDC9-4AE7-8720-9AB8165A30FC}"/>
                </a:ext>
              </a:extLst>
            </p:cNvPr>
            <p:cNvSpPr/>
            <p:nvPr/>
          </p:nvSpPr>
          <p:spPr>
            <a:xfrm>
              <a:off x="2395536" y="4474605"/>
              <a:ext cx="1709738" cy="1007033"/>
            </a:xfrm>
            <a:custGeom>
              <a:avLst/>
              <a:gdLst>
                <a:gd name="connsiteX0" fmla="*/ 0 w 1812206"/>
                <a:gd name="connsiteY0" fmla="*/ 702873 h 1155049"/>
                <a:gd name="connsiteX1" fmla="*/ 1607736 w 1812206"/>
                <a:gd name="connsiteY1" fmla="*/ 9536 h 1155049"/>
                <a:gd name="connsiteX2" fmla="*/ 1738364 w 1812206"/>
                <a:gd name="connsiteY2" fmla="*/ 1155049 h 1155049"/>
                <a:gd name="connsiteX0" fmla="*/ 0 w 2546019"/>
                <a:gd name="connsiteY0" fmla="*/ 546083 h 1169709"/>
                <a:gd name="connsiteX1" fmla="*/ 2298298 w 2546019"/>
                <a:gd name="connsiteY1" fmla="*/ 24196 h 1169709"/>
                <a:gd name="connsiteX2" fmla="*/ 2428926 w 2546019"/>
                <a:gd name="connsiteY2" fmla="*/ 1169709 h 1169709"/>
                <a:gd name="connsiteX0" fmla="*/ 0 w 2546019"/>
                <a:gd name="connsiteY0" fmla="*/ 530597 h 1154223"/>
                <a:gd name="connsiteX1" fmla="*/ 2298298 w 2546019"/>
                <a:gd name="connsiteY1" fmla="*/ 8710 h 1154223"/>
                <a:gd name="connsiteX2" fmla="*/ 2428926 w 2546019"/>
                <a:gd name="connsiteY2" fmla="*/ 1154223 h 1154223"/>
                <a:gd name="connsiteX0" fmla="*/ 0 w 2367355"/>
                <a:gd name="connsiteY0" fmla="*/ 540733 h 1502496"/>
                <a:gd name="connsiteX1" fmla="*/ 2298298 w 2367355"/>
                <a:gd name="connsiteY1" fmla="*/ 18846 h 1502496"/>
                <a:gd name="connsiteX2" fmla="*/ 1771701 w 2367355"/>
                <a:gd name="connsiteY2" fmla="*/ 1502496 h 1502496"/>
                <a:gd name="connsiteX0" fmla="*/ 0 w 2361961"/>
                <a:gd name="connsiteY0" fmla="*/ 540733 h 1502496"/>
                <a:gd name="connsiteX1" fmla="*/ 2298298 w 2361961"/>
                <a:gd name="connsiteY1" fmla="*/ 18846 h 1502496"/>
                <a:gd name="connsiteX2" fmla="*/ 1771701 w 2361961"/>
                <a:gd name="connsiteY2" fmla="*/ 1502496 h 1502496"/>
                <a:gd name="connsiteX0" fmla="*/ 0 w 1771701"/>
                <a:gd name="connsiteY0" fmla="*/ 0 h 961763"/>
                <a:gd name="connsiteX1" fmla="*/ 1771701 w 1771701"/>
                <a:gd name="connsiteY1" fmla="*/ 961763 h 961763"/>
                <a:gd name="connsiteX0" fmla="*/ 0 w 1771701"/>
                <a:gd name="connsiteY0" fmla="*/ 0 h 961763"/>
                <a:gd name="connsiteX1" fmla="*/ 1771701 w 1771701"/>
                <a:gd name="connsiteY1" fmla="*/ 961763 h 961763"/>
                <a:gd name="connsiteX0" fmla="*/ 0 w 1771701"/>
                <a:gd name="connsiteY0" fmla="*/ 0 h 961763"/>
                <a:gd name="connsiteX1" fmla="*/ 1771701 w 1771701"/>
                <a:gd name="connsiteY1" fmla="*/ 961763 h 961763"/>
                <a:gd name="connsiteX0" fmla="*/ 0 w 1547863"/>
                <a:gd name="connsiteY0" fmla="*/ 0 h 1252275"/>
                <a:gd name="connsiteX1" fmla="*/ 1547863 w 1547863"/>
                <a:gd name="connsiteY1" fmla="*/ 1252275 h 1252275"/>
                <a:gd name="connsiteX0" fmla="*/ 0 w 1547863"/>
                <a:gd name="connsiteY0" fmla="*/ 0 h 1252275"/>
                <a:gd name="connsiteX1" fmla="*/ 1547863 w 1547863"/>
                <a:gd name="connsiteY1" fmla="*/ 1252275 h 1252275"/>
                <a:gd name="connsiteX0" fmla="*/ 0 w 1062088"/>
                <a:gd name="connsiteY0" fmla="*/ 0 h 971288"/>
                <a:gd name="connsiteX1" fmla="*/ 1062088 w 1062088"/>
                <a:gd name="connsiteY1" fmla="*/ 971288 h 971288"/>
                <a:gd name="connsiteX0" fmla="*/ 0 w 1062088"/>
                <a:gd name="connsiteY0" fmla="*/ 0 h 971288"/>
                <a:gd name="connsiteX1" fmla="*/ 1062088 w 1062088"/>
                <a:gd name="connsiteY1" fmla="*/ 971288 h 971288"/>
                <a:gd name="connsiteX0" fmla="*/ 0 w 1062088"/>
                <a:gd name="connsiteY0" fmla="*/ 0 h 971288"/>
                <a:gd name="connsiteX1" fmla="*/ 1062088 w 1062088"/>
                <a:gd name="connsiteY1" fmla="*/ 971288 h 97128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0976"/>
                <a:gd name="connsiteY0" fmla="*/ 0 h 761738"/>
                <a:gd name="connsiteX1" fmla="*/ 1050976 w 1050976"/>
                <a:gd name="connsiteY1" fmla="*/ 761738 h 761738"/>
                <a:gd name="connsiteX0" fmla="*/ 0 w 1050976"/>
                <a:gd name="connsiteY0" fmla="*/ 0 h 761738"/>
                <a:gd name="connsiteX1" fmla="*/ 1050976 w 1050976"/>
                <a:gd name="connsiteY1" fmla="*/ 761738 h 761738"/>
                <a:gd name="connsiteX0" fmla="*/ 0 w 1050976"/>
                <a:gd name="connsiteY0" fmla="*/ 0 h 761738"/>
                <a:gd name="connsiteX1" fmla="*/ 1050976 w 1050976"/>
                <a:gd name="connsiteY1" fmla="*/ 761738 h 761738"/>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873478"/>
                <a:gd name="connsiteY0" fmla="*/ 0 h 830376"/>
                <a:gd name="connsiteX1" fmla="*/ 1873478 w 1873478"/>
                <a:gd name="connsiteY1" fmla="*/ 830376 h 830376"/>
                <a:gd name="connsiteX0" fmla="*/ 0 w 1878555"/>
                <a:gd name="connsiteY0" fmla="*/ 0 h 575045"/>
                <a:gd name="connsiteX1" fmla="*/ 1878555 w 1878555"/>
                <a:gd name="connsiteY1" fmla="*/ 575045 h 575045"/>
                <a:gd name="connsiteX0" fmla="*/ 0 w 1878555"/>
                <a:gd name="connsiteY0" fmla="*/ 0 h 575045"/>
                <a:gd name="connsiteX1" fmla="*/ 1878555 w 1878555"/>
                <a:gd name="connsiteY1" fmla="*/ 575045 h 575045"/>
                <a:gd name="connsiteX0" fmla="*/ 0 w 1822707"/>
                <a:gd name="connsiteY0" fmla="*/ 0 h 580536"/>
                <a:gd name="connsiteX1" fmla="*/ 1822707 w 1822707"/>
                <a:gd name="connsiteY1" fmla="*/ 580536 h 580536"/>
                <a:gd name="connsiteX0" fmla="*/ 0 w 1822707"/>
                <a:gd name="connsiteY0" fmla="*/ 0 h 580536"/>
                <a:gd name="connsiteX1" fmla="*/ 1822707 w 1822707"/>
                <a:gd name="connsiteY1" fmla="*/ 580536 h 580536"/>
              </a:gdLst>
              <a:ahLst/>
              <a:cxnLst>
                <a:cxn ang="0">
                  <a:pos x="connsiteX0" y="connsiteY0"/>
                </a:cxn>
                <a:cxn ang="0">
                  <a:pos x="connsiteX1" y="connsiteY1"/>
                </a:cxn>
              </a:cxnLst>
              <a:rect l="l" t="t" r="r" b="b"/>
              <a:pathLst>
                <a:path w="1822707" h="580536">
                  <a:moveTo>
                    <a:pt x="0" y="0"/>
                  </a:moveTo>
                  <a:cubicBezTo>
                    <a:pt x="1162357" y="40759"/>
                    <a:pt x="1778257" y="325192"/>
                    <a:pt x="1822707" y="580536"/>
                  </a:cubicBezTo>
                </a:path>
              </a:pathLst>
            </a:custGeom>
            <a:ln w="15875">
              <a:solidFill>
                <a:srgbClr val="8B0700"/>
              </a:solidFill>
              <a:headEnd type="oval" w="sm" len="sm"/>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E2851054-C66B-4E0A-B884-8B95ED8619D0}"/>
                </a:ext>
              </a:extLst>
            </p:cNvPr>
            <p:cNvSpPr/>
            <p:nvPr/>
          </p:nvSpPr>
          <p:spPr>
            <a:xfrm>
              <a:off x="2628934" y="4731780"/>
              <a:ext cx="1319211" cy="1359458"/>
            </a:xfrm>
            <a:custGeom>
              <a:avLst/>
              <a:gdLst>
                <a:gd name="connsiteX0" fmla="*/ 0 w 1812206"/>
                <a:gd name="connsiteY0" fmla="*/ 702873 h 1155049"/>
                <a:gd name="connsiteX1" fmla="*/ 1607736 w 1812206"/>
                <a:gd name="connsiteY1" fmla="*/ 9536 h 1155049"/>
                <a:gd name="connsiteX2" fmla="*/ 1738364 w 1812206"/>
                <a:gd name="connsiteY2" fmla="*/ 1155049 h 1155049"/>
                <a:gd name="connsiteX0" fmla="*/ 0 w 2546019"/>
                <a:gd name="connsiteY0" fmla="*/ 546083 h 1169709"/>
                <a:gd name="connsiteX1" fmla="*/ 2298298 w 2546019"/>
                <a:gd name="connsiteY1" fmla="*/ 24196 h 1169709"/>
                <a:gd name="connsiteX2" fmla="*/ 2428926 w 2546019"/>
                <a:gd name="connsiteY2" fmla="*/ 1169709 h 1169709"/>
                <a:gd name="connsiteX0" fmla="*/ 0 w 2546019"/>
                <a:gd name="connsiteY0" fmla="*/ 530597 h 1154223"/>
                <a:gd name="connsiteX1" fmla="*/ 2298298 w 2546019"/>
                <a:gd name="connsiteY1" fmla="*/ 8710 h 1154223"/>
                <a:gd name="connsiteX2" fmla="*/ 2428926 w 2546019"/>
                <a:gd name="connsiteY2" fmla="*/ 1154223 h 1154223"/>
                <a:gd name="connsiteX0" fmla="*/ 0 w 2367355"/>
                <a:gd name="connsiteY0" fmla="*/ 540733 h 1502496"/>
                <a:gd name="connsiteX1" fmla="*/ 2298298 w 2367355"/>
                <a:gd name="connsiteY1" fmla="*/ 18846 h 1502496"/>
                <a:gd name="connsiteX2" fmla="*/ 1771701 w 2367355"/>
                <a:gd name="connsiteY2" fmla="*/ 1502496 h 1502496"/>
                <a:gd name="connsiteX0" fmla="*/ 0 w 2361961"/>
                <a:gd name="connsiteY0" fmla="*/ 540733 h 1502496"/>
                <a:gd name="connsiteX1" fmla="*/ 2298298 w 2361961"/>
                <a:gd name="connsiteY1" fmla="*/ 18846 h 1502496"/>
                <a:gd name="connsiteX2" fmla="*/ 1771701 w 2361961"/>
                <a:gd name="connsiteY2" fmla="*/ 1502496 h 1502496"/>
                <a:gd name="connsiteX0" fmla="*/ 0 w 1771701"/>
                <a:gd name="connsiteY0" fmla="*/ 0 h 961763"/>
                <a:gd name="connsiteX1" fmla="*/ 1771701 w 1771701"/>
                <a:gd name="connsiteY1" fmla="*/ 961763 h 961763"/>
                <a:gd name="connsiteX0" fmla="*/ 0 w 1771701"/>
                <a:gd name="connsiteY0" fmla="*/ 0 h 961763"/>
                <a:gd name="connsiteX1" fmla="*/ 1771701 w 1771701"/>
                <a:gd name="connsiteY1" fmla="*/ 961763 h 961763"/>
                <a:gd name="connsiteX0" fmla="*/ 0 w 1771701"/>
                <a:gd name="connsiteY0" fmla="*/ 0 h 961763"/>
                <a:gd name="connsiteX1" fmla="*/ 1771701 w 1771701"/>
                <a:gd name="connsiteY1" fmla="*/ 961763 h 961763"/>
                <a:gd name="connsiteX0" fmla="*/ 0 w 1547863"/>
                <a:gd name="connsiteY0" fmla="*/ 0 h 1252275"/>
                <a:gd name="connsiteX1" fmla="*/ 1547863 w 1547863"/>
                <a:gd name="connsiteY1" fmla="*/ 1252275 h 1252275"/>
                <a:gd name="connsiteX0" fmla="*/ 0 w 1547863"/>
                <a:gd name="connsiteY0" fmla="*/ 0 h 1252275"/>
                <a:gd name="connsiteX1" fmla="*/ 1547863 w 1547863"/>
                <a:gd name="connsiteY1" fmla="*/ 1252275 h 1252275"/>
                <a:gd name="connsiteX0" fmla="*/ 0 w 1062088"/>
                <a:gd name="connsiteY0" fmla="*/ 0 h 971288"/>
                <a:gd name="connsiteX1" fmla="*/ 1062088 w 1062088"/>
                <a:gd name="connsiteY1" fmla="*/ 971288 h 971288"/>
                <a:gd name="connsiteX0" fmla="*/ 0 w 1062088"/>
                <a:gd name="connsiteY0" fmla="*/ 0 h 971288"/>
                <a:gd name="connsiteX1" fmla="*/ 1062088 w 1062088"/>
                <a:gd name="connsiteY1" fmla="*/ 971288 h 971288"/>
                <a:gd name="connsiteX0" fmla="*/ 0 w 1062088"/>
                <a:gd name="connsiteY0" fmla="*/ 0 h 971288"/>
                <a:gd name="connsiteX1" fmla="*/ 1062088 w 1062088"/>
                <a:gd name="connsiteY1" fmla="*/ 971288 h 97128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0976"/>
                <a:gd name="connsiteY0" fmla="*/ 0 h 761738"/>
                <a:gd name="connsiteX1" fmla="*/ 1050976 w 1050976"/>
                <a:gd name="connsiteY1" fmla="*/ 761738 h 761738"/>
                <a:gd name="connsiteX0" fmla="*/ 0 w 1050976"/>
                <a:gd name="connsiteY0" fmla="*/ 0 h 761738"/>
                <a:gd name="connsiteX1" fmla="*/ 1050976 w 1050976"/>
                <a:gd name="connsiteY1" fmla="*/ 761738 h 761738"/>
                <a:gd name="connsiteX0" fmla="*/ 0 w 1050976"/>
                <a:gd name="connsiteY0" fmla="*/ 0 h 761738"/>
                <a:gd name="connsiteX1" fmla="*/ 1050976 w 1050976"/>
                <a:gd name="connsiteY1" fmla="*/ 761738 h 761738"/>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172827"/>
                <a:gd name="connsiteY0" fmla="*/ 0 h 745265"/>
                <a:gd name="connsiteX1" fmla="*/ 1172827 w 1172827"/>
                <a:gd name="connsiteY1" fmla="*/ 745265 h 745265"/>
                <a:gd name="connsiteX0" fmla="*/ 0 w 1726239"/>
                <a:gd name="connsiteY0" fmla="*/ 0 h 662900"/>
                <a:gd name="connsiteX1" fmla="*/ 1726239 w 1726239"/>
                <a:gd name="connsiteY1" fmla="*/ 662900 h 662900"/>
                <a:gd name="connsiteX0" fmla="*/ 0 w 1370837"/>
                <a:gd name="connsiteY0" fmla="*/ 0 h 800175"/>
                <a:gd name="connsiteX1" fmla="*/ 1370837 w 1370837"/>
                <a:gd name="connsiteY1" fmla="*/ 800175 h 800175"/>
                <a:gd name="connsiteX0" fmla="*/ 0 w 1370837"/>
                <a:gd name="connsiteY0" fmla="*/ 0 h 800175"/>
                <a:gd name="connsiteX1" fmla="*/ 1370837 w 1370837"/>
                <a:gd name="connsiteY1" fmla="*/ 800175 h 800175"/>
                <a:gd name="connsiteX0" fmla="*/ 0 w 1406377"/>
                <a:gd name="connsiteY0" fmla="*/ 0 h 783702"/>
                <a:gd name="connsiteX1" fmla="*/ 1406377 w 1406377"/>
                <a:gd name="connsiteY1" fmla="*/ 783702 h 783702"/>
              </a:gdLst>
              <a:ahLst/>
              <a:cxnLst>
                <a:cxn ang="0">
                  <a:pos x="connsiteX0" y="connsiteY0"/>
                </a:cxn>
                <a:cxn ang="0">
                  <a:pos x="connsiteX1" y="connsiteY1"/>
                </a:cxn>
              </a:cxnLst>
              <a:rect l="l" t="t" r="r" b="b"/>
              <a:pathLst>
                <a:path w="1406377" h="783702">
                  <a:moveTo>
                    <a:pt x="0" y="0"/>
                  </a:moveTo>
                  <a:cubicBezTo>
                    <a:pt x="949116" y="46250"/>
                    <a:pt x="910057" y="673870"/>
                    <a:pt x="1406377" y="783702"/>
                  </a:cubicBezTo>
                </a:path>
              </a:pathLst>
            </a:custGeom>
            <a:ln w="15875">
              <a:solidFill>
                <a:srgbClr val="591E71"/>
              </a:solidFill>
              <a:headEnd type="oval" w="sm" len="sm"/>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3EF4D0AC-08E4-4493-B038-CF5C8E1BB8F0}"/>
                </a:ext>
              </a:extLst>
            </p:cNvPr>
            <p:cNvSpPr/>
            <p:nvPr/>
          </p:nvSpPr>
          <p:spPr>
            <a:xfrm>
              <a:off x="1624202" y="4476193"/>
              <a:ext cx="1280097" cy="1030910"/>
            </a:xfrm>
            <a:custGeom>
              <a:avLst/>
              <a:gdLst>
                <a:gd name="connsiteX0" fmla="*/ 0 w 1812206"/>
                <a:gd name="connsiteY0" fmla="*/ 702873 h 1155049"/>
                <a:gd name="connsiteX1" fmla="*/ 1607736 w 1812206"/>
                <a:gd name="connsiteY1" fmla="*/ 9536 h 1155049"/>
                <a:gd name="connsiteX2" fmla="*/ 1738364 w 1812206"/>
                <a:gd name="connsiteY2" fmla="*/ 1155049 h 1155049"/>
                <a:gd name="connsiteX0" fmla="*/ 0 w 2546019"/>
                <a:gd name="connsiteY0" fmla="*/ 546083 h 1169709"/>
                <a:gd name="connsiteX1" fmla="*/ 2298298 w 2546019"/>
                <a:gd name="connsiteY1" fmla="*/ 24196 h 1169709"/>
                <a:gd name="connsiteX2" fmla="*/ 2428926 w 2546019"/>
                <a:gd name="connsiteY2" fmla="*/ 1169709 h 1169709"/>
                <a:gd name="connsiteX0" fmla="*/ 0 w 2546019"/>
                <a:gd name="connsiteY0" fmla="*/ 530597 h 1154223"/>
                <a:gd name="connsiteX1" fmla="*/ 2298298 w 2546019"/>
                <a:gd name="connsiteY1" fmla="*/ 8710 h 1154223"/>
                <a:gd name="connsiteX2" fmla="*/ 2428926 w 2546019"/>
                <a:gd name="connsiteY2" fmla="*/ 1154223 h 1154223"/>
                <a:gd name="connsiteX0" fmla="*/ 0 w 2367355"/>
                <a:gd name="connsiteY0" fmla="*/ 540733 h 1502496"/>
                <a:gd name="connsiteX1" fmla="*/ 2298298 w 2367355"/>
                <a:gd name="connsiteY1" fmla="*/ 18846 h 1502496"/>
                <a:gd name="connsiteX2" fmla="*/ 1771701 w 2367355"/>
                <a:gd name="connsiteY2" fmla="*/ 1502496 h 1502496"/>
                <a:gd name="connsiteX0" fmla="*/ 0 w 2361961"/>
                <a:gd name="connsiteY0" fmla="*/ 540733 h 1502496"/>
                <a:gd name="connsiteX1" fmla="*/ 2298298 w 2361961"/>
                <a:gd name="connsiteY1" fmla="*/ 18846 h 1502496"/>
                <a:gd name="connsiteX2" fmla="*/ 1771701 w 2361961"/>
                <a:gd name="connsiteY2" fmla="*/ 1502496 h 1502496"/>
                <a:gd name="connsiteX0" fmla="*/ 0 w 1771701"/>
                <a:gd name="connsiteY0" fmla="*/ 0 h 961763"/>
                <a:gd name="connsiteX1" fmla="*/ 1771701 w 1771701"/>
                <a:gd name="connsiteY1" fmla="*/ 961763 h 961763"/>
                <a:gd name="connsiteX0" fmla="*/ 0 w 1771701"/>
                <a:gd name="connsiteY0" fmla="*/ 0 h 961763"/>
                <a:gd name="connsiteX1" fmla="*/ 1771701 w 1771701"/>
                <a:gd name="connsiteY1" fmla="*/ 961763 h 961763"/>
                <a:gd name="connsiteX0" fmla="*/ 0 w 1771701"/>
                <a:gd name="connsiteY0" fmla="*/ 0 h 961763"/>
                <a:gd name="connsiteX1" fmla="*/ 1771701 w 1771701"/>
                <a:gd name="connsiteY1" fmla="*/ 961763 h 961763"/>
                <a:gd name="connsiteX0" fmla="*/ 0 w 1547863"/>
                <a:gd name="connsiteY0" fmla="*/ 0 h 1252275"/>
                <a:gd name="connsiteX1" fmla="*/ 1547863 w 1547863"/>
                <a:gd name="connsiteY1" fmla="*/ 1252275 h 1252275"/>
                <a:gd name="connsiteX0" fmla="*/ 0 w 1547863"/>
                <a:gd name="connsiteY0" fmla="*/ 0 h 1252275"/>
                <a:gd name="connsiteX1" fmla="*/ 1547863 w 1547863"/>
                <a:gd name="connsiteY1" fmla="*/ 1252275 h 1252275"/>
                <a:gd name="connsiteX0" fmla="*/ 0 w 1062088"/>
                <a:gd name="connsiteY0" fmla="*/ 0 h 971288"/>
                <a:gd name="connsiteX1" fmla="*/ 1062088 w 1062088"/>
                <a:gd name="connsiteY1" fmla="*/ 971288 h 971288"/>
                <a:gd name="connsiteX0" fmla="*/ 0 w 1062088"/>
                <a:gd name="connsiteY0" fmla="*/ 0 h 971288"/>
                <a:gd name="connsiteX1" fmla="*/ 1062088 w 1062088"/>
                <a:gd name="connsiteY1" fmla="*/ 971288 h 971288"/>
                <a:gd name="connsiteX0" fmla="*/ 0 w 1062088"/>
                <a:gd name="connsiteY0" fmla="*/ 0 h 971288"/>
                <a:gd name="connsiteX1" fmla="*/ 1062088 w 1062088"/>
                <a:gd name="connsiteY1" fmla="*/ 971288 h 97128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7326"/>
                <a:gd name="connsiteY0" fmla="*/ 0 h 1028438"/>
                <a:gd name="connsiteX1" fmla="*/ 1057326 w 1057326"/>
                <a:gd name="connsiteY1" fmla="*/ 1028438 h 1028438"/>
                <a:gd name="connsiteX0" fmla="*/ 0 w 1050976"/>
                <a:gd name="connsiteY0" fmla="*/ 0 h 761738"/>
                <a:gd name="connsiteX1" fmla="*/ 1050976 w 1050976"/>
                <a:gd name="connsiteY1" fmla="*/ 761738 h 761738"/>
                <a:gd name="connsiteX0" fmla="*/ 0 w 1050976"/>
                <a:gd name="connsiteY0" fmla="*/ 0 h 761738"/>
                <a:gd name="connsiteX1" fmla="*/ 1050976 w 1050976"/>
                <a:gd name="connsiteY1" fmla="*/ 761738 h 761738"/>
                <a:gd name="connsiteX0" fmla="*/ 0 w 1050976"/>
                <a:gd name="connsiteY0" fmla="*/ 0 h 761738"/>
                <a:gd name="connsiteX1" fmla="*/ 1050976 w 1050976"/>
                <a:gd name="connsiteY1" fmla="*/ 761738 h 761738"/>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188059"/>
                <a:gd name="connsiteY0" fmla="*/ 0 h 769975"/>
                <a:gd name="connsiteX1" fmla="*/ 1188059 w 1188059"/>
                <a:gd name="connsiteY1" fmla="*/ 769975 h 769975"/>
                <a:gd name="connsiteX0" fmla="*/ 0 w 1076361"/>
                <a:gd name="connsiteY0" fmla="*/ 0 h 1162581"/>
                <a:gd name="connsiteX1" fmla="*/ 1076361 w 1076361"/>
                <a:gd name="connsiteY1" fmla="*/ 1162581 h 1162581"/>
                <a:gd name="connsiteX0" fmla="*/ 119887 w 1196248"/>
                <a:gd name="connsiteY0" fmla="*/ 0 h 1162581"/>
                <a:gd name="connsiteX1" fmla="*/ 1196248 w 1196248"/>
                <a:gd name="connsiteY1" fmla="*/ 1162581 h 1162581"/>
                <a:gd name="connsiteX0" fmla="*/ 110169 w 1313458"/>
                <a:gd name="connsiteY0" fmla="*/ 0 h 588773"/>
                <a:gd name="connsiteX1" fmla="*/ 1313459 w 1313458"/>
                <a:gd name="connsiteY1" fmla="*/ 588773 h 588773"/>
                <a:gd name="connsiteX0" fmla="*/ 114342 w 1317632"/>
                <a:gd name="connsiteY0" fmla="*/ 0 h 589640"/>
                <a:gd name="connsiteX1" fmla="*/ 1317632 w 1317632"/>
                <a:gd name="connsiteY1" fmla="*/ 588773 h 589640"/>
                <a:gd name="connsiteX0" fmla="*/ 113960 w 1322327"/>
                <a:gd name="connsiteY0" fmla="*/ 0 h 611531"/>
                <a:gd name="connsiteX1" fmla="*/ 1322327 w 1322327"/>
                <a:gd name="connsiteY1" fmla="*/ 610737 h 611531"/>
                <a:gd name="connsiteX0" fmla="*/ 112454 w 1341129"/>
                <a:gd name="connsiteY0" fmla="*/ 0 h 595112"/>
                <a:gd name="connsiteX1" fmla="*/ 1341130 w 1341129"/>
                <a:gd name="connsiteY1" fmla="*/ 594264 h 595112"/>
                <a:gd name="connsiteX0" fmla="*/ 119441 w 1348117"/>
                <a:gd name="connsiteY0" fmla="*/ 0 h 594290"/>
                <a:gd name="connsiteX1" fmla="*/ 1348117 w 1348117"/>
                <a:gd name="connsiteY1" fmla="*/ 594264 h 594290"/>
                <a:gd name="connsiteX0" fmla="*/ 136000 w 1364676"/>
                <a:gd name="connsiteY0" fmla="*/ 0 h 594301"/>
                <a:gd name="connsiteX1" fmla="*/ 1364676 w 1364676"/>
                <a:gd name="connsiteY1" fmla="*/ 594264 h 594301"/>
              </a:gdLst>
              <a:ahLst/>
              <a:cxnLst>
                <a:cxn ang="0">
                  <a:pos x="connsiteX0" y="connsiteY0"/>
                </a:cxn>
                <a:cxn ang="0">
                  <a:pos x="connsiteX1" y="connsiteY1"/>
                </a:cxn>
              </a:cxnLst>
              <a:rect l="l" t="t" r="r" b="b"/>
              <a:pathLst>
                <a:path w="1364676" h="594301">
                  <a:moveTo>
                    <a:pt x="136000" y="0"/>
                  </a:moveTo>
                  <a:cubicBezTo>
                    <a:pt x="-382188" y="452583"/>
                    <a:pt x="700810" y="596997"/>
                    <a:pt x="1364676" y="594264"/>
                  </a:cubicBezTo>
                </a:path>
              </a:pathLst>
            </a:custGeom>
            <a:ln w="15875">
              <a:solidFill>
                <a:srgbClr val="12711C"/>
              </a:solidFill>
              <a:headEnd type="oval" w="sm" len="sm"/>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63981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668B8AF-B9B4-4771-A629-4304BAED2A31}"/>
              </a:ext>
            </a:extLst>
          </p:cNvPr>
          <p:cNvGrpSpPr/>
          <p:nvPr/>
        </p:nvGrpSpPr>
        <p:grpSpPr>
          <a:xfrm>
            <a:off x="6068850" y="3393280"/>
            <a:ext cx="4835789" cy="1991226"/>
            <a:chOff x="7964660" y="3677607"/>
            <a:chExt cx="4835789" cy="1991226"/>
          </a:xfrm>
        </p:grpSpPr>
        <p:grpSp>
          <p:nvGrpSpPr>
            <p:cNvPr id="25" name="Group 24">
              <a:extLst>
                <a:ext uri="{FF2B5EF4-FFF2-40B4-BE49-F238E27FC236}">
                  <a16:creationId xmlns:a16="http://schemas.microsoft.com/office/drawing/2014/main" id="{47411DA5-F6D4-4CEA-837E-D199FE49A34B}"/>
                </a:ext>
              </a:extLst>
            </p:cNvPr>
            <p:cNvGrpSpPr/>
            <p:nvPr/>
          </p:nvGrpSpPr>
          <p:grpSpPr>
            <a:xfrm rot="10276121">
              <a:off x="7964660" y="4387540"/>
              <a:ext cx="3253222" cy="1281293"/>
              <a:chOff x="1458565" y="4139126"/>
              <a:chExt cx="3253222" cy="1281293"/>
            </a:xfrm>
          </p:grpSpPr>
          <p:pic>
            <p:nvPicPr>
              <p:cNvPr id="29" name="Picture 28">
                <a:extLst>
                  <a:ext uri="{FF2B5EF4-FFF2-40B4-BE49-F238E27FC236}">
                    <a16:creationId xmlns:a16="http://schemas.microsoft.com/office/drawing/2014/main" id="{91A19BC4-2506-43A7-B7E7-2C1FBC17F800}"/>
                  </a:ext>
                </a:extLst>
              </p:cNvPr>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0632088">
                <a:off x="1458565" y="4139126"/>
                <a:ext cx="2448267" cy="1124107"/>
              </a:xfrm>
              <a:prstGeom prst="rect">
                <a:avLst/>
              </a:prstGeom>
            </p:spPr>
          </p:pic>
          <p:pic>
            <p:nvPicPr>
              <p:cNvPr id="30" name="Picture 29">
                <a:extLst>
                  <a:ext uri="{FF2B5EF4-FFF2-40B4-BE49-F238E27FC236}">
                    <a16:creationId xmlns:a16="http://schemas.microsoft.com/office/drawing/2014/main" id="{CE4B3979-05CA-4C04-94D9-A9840415F1EC}"/>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49993"/>
              <a:stretch/>
            </p:blipFill>
            <p:spPr>
              <a:xfrm rot="663708">
                <a:off x="3487494" y="4296312"/>
                <a:ext cx="1224293" cy="1124107"/>
              </a:xfrm>
              <a:prstGeom prst="rect">
                <a:avLst/>
              </a:prstGeom>
            </p:spPr>
          </p:pic>
        </p:grpSp>
        <p:grpSp>
          <p:nvGrpSpPr>
            <p:cNvPr id="26" name="Group 25">
              <a:extLst>
                <a:ext uri="{FF2B5EF4-FFF2-40B4-BE49-F238E27FC236}">
                  <a16:creationId xmlns:a16="http://schemas.microsoft.com/office/drawing/2014/main" id="{AAA4946A-0526-49F4-88D3-4ED49102D6C5}"/>
                </a:ext>
              </a:extLst>
            </p:cNvPr>
            <p:cNvGrpSpPr>
              <a:grpSpLocks noChangeAspect="1"/>
            </p:cNvGrpSpPr>
            <p:nvPr/>
          </p:nvGrpSpPr>
          <p:grpSpPr>
            <a:xfrm rot="21076121">
              <a:off x="10358895" y="3677607"/>
              <a:ext cx="2441554" cy="900747"/>
              <a:chOff x="1458565" y="4139126"/>
              <a:chExt cx="3144400" cy="1160043"/>
            </a:xfrm>
          </p:grpSpPr>
          <p:pic>
            <p:nvPicPr>
              <p:cNvPr id="27" name="Picture 26">
                <a:extLst>
                  <a:ext uri="{FF2B5EF4-FFF2-40B4-BE49-F238E27FC236}">
                    <a16:creationId xmlns:a16="http://schemas.microsoft.com/office/drawing/2014/main" id="{B7DE016B-87AC-4212-8F56-895E72B705B2}"/>
                  </a:ext>
                </a:extLst>
              </p:cNvPr>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0632088">
                <a:off x="1458565" y="4139126"/>
                <a:ext cx="2448267" cy="1124107"/>
              </a:xfrm>
              <a:prstGeom prst="rect">
                <a:avLst/>
              </a:prstGeom>
            </p:spPr>
          </p:pic>
          <p:pic>
            <p:nvPicPr>
              <p:cNvPr id="28" name="Picture 27">
                <a:extLst>
                  <a:ext uri="{FF2B5EF4-FFF2-40B4-BE49-F238E27FC236}">
                    <a16:creationId xmlns:a16="http://schemas.microsoft.com/office/drawing/2014/main" id="{A1F882CA-1AE7-4085-B289-705ED507777E}"/>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49993"/>
              <a:stretch/>
            </p:blipFill>
            <p:spPr>
              <a:xfrm rot="663708">
                <a:off x="3499244" y="4285778"/>
                <a:ext cx="1103721" cy="1013391"/>
              </a:xfrm>
              <a:prstGeom prst="rect">
                <a:avLst/>
              </a:prstGeom>
            </p:spPr>
          </p:pic>
        </p:grpSp>
      </p:grpSp>
      <p:sp>
        <p:nvSpPr>
          <p:cNvPr id="2" name="Title 1">
            <a:extLst>
              <a:ext uri="{FF2B5EF4-FFF2-40B4-BE49-F238E27FC236}">
                <a16:creationId xmlns:a16="http://schemas.microsoft.com/office/drawing/2014/main" id="{A2C05926-453E-4D59-8F24-8B763EECD1C0}"/>
              </a:ext>
            </a:extLst>
          </p:cNvPr>
          <p:cNvSpPr>
            <a:spLocks noGrp="1"/>
          </p:cNvSpPr>
          <p:nvPr>
            <p:ph type="title"/>
          </p:nvPr>
        </p:nvSpPr>
        <p:spPr/>
        <p:txBody>
          <a:bodyPr/>
          <a:lstStyle/>
          <a:p>
            <a:r>
              <a:rPr lang="en-US" dirty="0"/>
              <a:t>Two Routes to Precision Engineering</a:t>
            </a:r>
          </a:p>
        </p:txBody>
      </p:sp>
      <p:sp>
        <p:nvSpPr>
          <p:cNvPr id="4" name="Text Placeholder 3">
            <a:extLst>
              <a:ext uri="{FF2B5EF4-FFF2-40B4-BE49-F238E27FC236}">
                <a16:creationId xmlns:a16="http://schemas.microsoft.com/office/drawing/2014/main" id="{FF4490BA-DE8C-4DBF-8861-F89796D67C84}"/>
              </a:ext>
            </a:extLst>
          </p:cNvPr>
          <p:cNvSpPr>
            <a:spLocks noGrp="1"/>
          </p:cNvSpPr>
          <p:nvPr>
            <p:ph type="body" idx="1"/>
          </p:nvPr>
        </p:nvSpPr>
        <p:spPr>
          <a:xfrm>
            <a:off x="839788" y="1291810"/>
            <a:ext cx="5157787" cy="823912"/>
          </a:xfrm>
        </p:spPr>
        <p:txBody>
          <a:bodyPr/>
          <a:lstStyle/>
          <a:p>
            <a:r>
              <a:rPr lang="en-US" dirty="0"/>
              <a:t>1.</a:t>
            </a:r>
            <a:r>
              <a:rPr lang="en-US" i="1" dirty="0"/>
              <a:t> In Silico</a:t>
            </a:r>
            <a:r>
              <a:rPr lang="en-US" dirty="0"/>
              <a:t> Selection</a:t>
            </a:r>
          </a:p>
        </p:txBody>
      </p:sp>
      <p:sp>
        <p:nvSpPr>
          <p:cNvPr id="3" name="Content Placeholder 2">
            <a:extLst>
              <a:ext uri="{FF2B5EF4-FFF2-40B4-BE49-F238E27FC236}">
                <a16:creationId xmlns:a16="http://schemas.microsoft.com/office/drawing/2014/main" id="{EDFABA09-54F9-40F5-B049-B765E0A6A787}"/>
              </a:ext>
            </a:extLst>
          </p:cNvPr>
          <p:cNvSpPr>
            <a:spLocks noGrp="1"/>
          </p:cNvSpPr>
          <p:nvPr>
            <p:ph sz="half" idx="2"/>
          </p:nvPr>
        </p:nvSpPr>
        <p:spPr>
          <a:xfrm>
            <a:off x="839788" y="2115722"/>
            <a:ext cx="5157787" cy="3684588"/>
          </a:xfrm>
        </p:spPr>
        <p:txBody>
          <a:bodyPr/>
          <a:lstStyle/>
          <a:p>
            <a:r>
              <a:rPr lang="en-US" dirty="0"/>
              <a:t>Identify DNA sequences from library with desired dose-response</a:t>
            </a:r>
          </a:p>
        </p:txBody>
      </p:sp>
      <p:sp>
        <p:nvSpPr>
          <p:cNvPr id="5" name="Text Placeholder 4">
            <a:extLst>
              <a:ext uri="{FF2B5EF4-FFF2-40B4-BE49-F238E27FC236}">
                <a16:creationId xmlns:a16="http://schemas.microsoft.com/office/drawing/2014/main" id="{FF2CC44F-E5CB-4330-8508-2344F04E4C70}"/>
              </a:ext>
            </a:extLst>
          </p:cNvPr>
          <p:cNvSpPr>
            <a:spLocks noGrp="1"/>
          </p:cNvSpPr>
          <p:nvPr>
            <p:ph type="body" sz="quarter" idx="3"/>
          </p:nvPr>
        </p:nvSpPr>
        <p:spPr>
          <a:xfrm>
            <a:off x="6172200" y="1291810"/>
            <a:ext cx="5183188" cy="823912"/>
          </a:xfrm>
        </p:spPr>
        <p:txBody>
          <a:bodyPr/>
          <a:lstStyle/>
          <a:p>
            <a:r>
              <a:rPr lang="en-US" dirty="0"/>
              <a:t>2. Forward Engineering</a:t>
            </a:r>
          </a:p>
        </p:txBody>
      </p:sp>
      <p:sp>
        <p:nvSpPr>
          <p:cNvPr id="6" name="Content Placeholder 5">
            <a:extLst>
              <a:ext uri="{FF2B5EF4-FFF2-40B4-BE49-F238E27FC236}">
                <a16:creationId xmlns:a16="http://schemas.microsoft.com/office/drawing/2014/main" id="{E94E5463-132C-4787-A936-70EEC5298C38}"/>
              </a:ext>
            </a:extLst>
          </p:cNvPr>
          <p:cNvSpPr>
            <a:spLocks noGrp="1"/>
          </p:cNvSpPr>
          <p:nvPr>
            <p:ph sz="quarter" idx="4"/>
          </p:nvPr>
        </p:nvSpPr>
        <p:spPr>
          <a:xfrm>
            <a:off x="6172200" y="2115722"/>
            <a:ext cx="5183188" cy="3684588"/>
          </a:xfrm>
        </p:spPr>
        <p:txBody>
          <a:bodyPr/>
          <a:lstStyle/>
          <a:p>
            <a:r>
              <a:rPr lang="en-US" dirty="0"/>
              <a:t>Learn design rules</a:t>
            </a:r>
          </a:p>
          <a:p>
            <a:pPr lvl="1"/>
            <a:r>
              <a:rPr lang="en-US" dirty="0"/>
              <a:t>Machine learning and biophysical models</a:t>
            </a:r>
          </a:p>
        </p:txBody>
      </p:sp>
      <p:sp>
        <p:nvSpPr>
          <p:cNvPr id="14" name="TextBox 13">
            <a:extLst>
              <a:ext uri="{FF2B5EF4-FFF2-40B4-BE49-F238E27FC236}">
                <a16:creationId xmlns:a16="http://schemas.microsoft.com/office/drawing/2014/main" id="{532035AA-A6A9-43E5-B3DC-FDC78A403DDA}"/>
              </a:ext>
            </a:extLst>
          </p:cNvPr>
          <p:cNvSpPr txBox="1"/>
          <p:nvPr/>
        </p:nvSpPr>
        <p:spPr>
          <a:xfrm>
            <a:off x="1482891" y="3967165"/>
            <a:ext cx="4469223" cy="2397579"/>
          </a:xfrm>
          <a:prstGeom prst="rect">
            <a:avLst/>
          </a:prstGeom>
          <a:noFill/>
        </p:spPr>
        <p:txBody>
          <a:bodyPr wrap="square" rtlCol="0">
            <a:spAutoFit/>
          </a:bodyPr>
          <a:lstStyle/>
          <a:p>
            <a:r>
              <a:rPr lang="en-US" sz="2400" b="1" dirty="0"/>
              <a:t>Quantitative Verification:</a:t>
            </a:r>
          </a:p>
          <a:p>
            <a:pPr marL="228600" indent="-228600">
              <a:lnSpc>
                <a:spcPct val="90000"/>
              </a:lnSpc>
              <a:spcBef>
                <a:spcPts val="1000"/>
              </a:spcBef>
              <a:buFont typeface="Arial" panose="020B0604020202020204" pitchFamily="34" charset="0"/>
              <a:buChar char="•"/>
            </a:pPr>
            <a:r>
              <a:rPr lang="en-US" sz="2800" dirty="0"/>
              <a:t>(Re)Synthesize sensor gene</a:t>
            </a:r>
          </a:p>
          <a:p>
            <a:pPr marL="228600" indent="-228600">
              <a:lnSpc>
                <a:spcPct val="90000"/>
              </a:lnSpc>
              <a:spcBef>
                <a:spcPts val="1000"/>
              </a:spcBef>
              <a:buFont typeface="Arial" panose="020B0604020202020204" pitchFamily="34" charset="0"/>
              <a:buChar char="•"/>
            </a:pPr>
            <a:r>
              <a:rPr lang="en-US" sz="2800" dirty="0"/>
              <a:t>Insert into new plasmid</a:t>
            </a:r>
          </a:p>
          <a:p>
            <a:pPr marL="228600" indent="-228600">
              <a:lnSpc>
                <a:spcPct val="90000"/>
              </a:lnSpc>
              <a:spcBef>
                <a:spcPts val="1000"/>
              </a:spcBef>
              <a:buFont typeface="Arial" panose="020B0604020202020204" pitchFamily="34" charset="0"/>
              <a:buChar char="•"/>
            </a:pPr>
            <a:r>
              <a:rPr lang="en-US" sz="2800" dirty="0"/>
              <a:t>Measure dose-response with flow cytometry</a:t>
            </a:r>
          </a:p>
        </p:txBody>
      </p:sp>
      <p:pic>
        <p:nvPicPr>
          <p:cNvPr id="15" name="Picture 14" descr="A picture containing meter, clock&#10;&#10;Description automatically generated">
            <a:extLst>
              <a:ext uri="{FF2B5EF4-FFF2-40B4-BE49-F238E27FC236}">
                <a16:creationId xmlns:a16="http://schemas.microsoft.com/office/drawing/2014/main" id="{DEA56D3B-3AF1-4258-9B49-866EF6297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384" y="4594729"/>
            <a:ext cx="4656130" cy="1579554"/>
          </a:xfrm>
          <a:prstGeom prst="rect">
            <a:avLst/>
          </a:prstGeom>
        </p:spPr>
      </p:pic>
      <p:pic>
        <p:nvPicPr>
          <p:cNvPr id="20" name="Picture 19" descr="Table&#10;&#10;Description automatically generated">
            <a:extLst>
              <a:ext uri="{FF2B5EF4-FFF2-40B4-BE49-F238E27FC236}">
                <a16:creationId xmlns:a16="http://schemas.microsoft.com/office/drawing/2014/main" id="{8F6B28B0-6D46-47B3-B637-76778353D3E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4755" y="3831204"/>
            <a:ext cx="3020327" cy="2874396"/>
          </a:xfrm>
          <a:prstGeom prst="rect">
            <a:avLst/>
          </a:prstGeom>
        </p:spPr>
      </p:pic>
      <p:pic>
        <p:nvPicPr>
          <p:cNvPr id="22" name="Picture 21" descr="Chart, line chart&#10;&#10;Description automatically generated">
            <a:extLst>
              <a:ext uri="{FF2B5EF4-FFF2-40B4-BE49-F238E27FC236}">
                <a16:creationId xmlns:a16="http://schemas.microsoft.com/office/drawing/2014/main" id="{8013A4F7-21F4-4B25-A391-694BFE291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2380" y="4354373"/>
            <a:ext cx="2541767" cy="1726388"/>
          </a:xfrm>
          <a:prstGeom prst="rect">
            <a:avLst/>
          </a:prstGeom>
        </p:spPr>
      </p:pic>
      <p:sp>
        <p:nvSpPr>
          <p:cNvPr id="23" name="Arrow: Right 22">
            <a:extLst>
              <a:ext uri="{FF2B5EF4-FFF2-40B4-BE49-F238E27FC236}">
                <a16:creationId xmlns:a16="http://schemas.microsoft.com/office/drawing/2014/main" id="{6D52F1B9-1F9C-479A-9A1B-0A8E4828D27B}"/>
              </a:ext>
            </a:extLst>
          </p:cNvPr>
          <p:cNvSpPr/>
          <p:nvPr/>
        </p:nvSpPr>
        <p:spPr>
          <a:xfrm>
            <a:off x="8728095" y="5004822"/>
            <a:ext cx="541318" cy="245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3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xit" presetSubtype="0" fill="hold" nodeType="with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500" fill="hold"/>
                                        <p:tgtEl>
                                          <p:spTgt spid="21"/>
                                        </p:tgtEl>
                                      </p:cBhvr>
                                      <p:by x="25000" y="25000"/>
                                    </p:animScale>
                                  </p:childTnLst>
                                </p:cTn>
                              </p:par>
                              <p:par>
                                <p:cTn id="15" presetID="42" presetClass="path" presetSubtype="0" fill="hold" nodeType="withEffect">
                                  <p:stCondLst>
                                    <p:cond delay="0"/>
                                  </p:stCondLst>
                                  <p:childTnLst>
                                    <p:animMotion origin="layout" path="M -3.75E-6 -4.81481E-6 L -0.11119 0.08774 " pathEditMode="relative" rAng="0" ptsTypes="AA">
                                      <p:cBhvr>
                                        <p:cTn id="16" dur="500" fill="hold"/>
                                        <p:tgtEl>
                                          <p:spTgt spid="21"/>
                                        </p:tgtEl>
                                        <p:attrNameLst>
                                          <p:attrName>ppt_x</p:attrName>
                                          <p:attrName>ppt_y</p:attrName>
                                        </p:attrNameLst>
                                      </p:cBhvr>
                                      <p:rCtr x="-5560" y="4375"/>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D577-8C41-4A73-B876-2F9517915AD1}"/>
              </a:ext>
            </a:extLst>
          </p:cNvPr>
          <p:cNvSpPr>
            <a:spLocks noGrp="1"/>
          </p:cNvSpPr>
          <p:nvPr>
            <p:ph type="title"/>
          </p:nvPr>
        </p:nvSpPr>
        <p:spPr/>
        <p:txBody>
          <a:bodyPr>
            <a:normAutofit/>
          </a:bodyPr>
          <a:lstStyle/>
          <a:p>
            <a:r>
              <a:rPr lang="en-US" dirty="0"/>
              <a:t>Precision Engineering 1:</a:t>
            </a:r>
            <a:br>
              <a:rPr lang="en-US" dirty="0"/>
            </a:br>
            <a:r>
              <a:rPr lang="en-US" sz="3100" i="1" dirty="0"/>
              <a:t>in silico</a:t>
            </a:r>
            <a:r>
              <a:rPr lang="en-US" sz="3100" dirty="0"/>
              <a:t> selection, quantitative dose-response targets</a:t>
            </a:r>
            <a:endParaRPr lang="en-US" dirty="0"/>
          </a:p>
        </p:txBody>
      </p:sp>
      <p:sp>
        <p:nvSpPr>
          <p:cNvPr id="3" name="Content Placeholder 2">
            <a:extLst>
              <a:ext uri="{FF2B5EF4-FFF2-40B4-BE49-F238E27FC236}">
                <a16:creationId xmlns:a16="http://schemas.microsoft.com/office/drawing/2014/main" id="{01E6F0D9-F9E1-4645-A149-05F7DF4A1D89}"/>
              </a:ext>
            </a:extLst>
          </p:cNvPr>
          <p:cNvSpPr>
            <a:spLocks noGrp="1"/>
          </p:cNvSpPr>
          <p:nvPr>
            <p:ph sz="half" idx="1"/>
          </p:nvPr>
        </p:nvSpPr>
        <p:spPr/>
        <p:txBody>
          <a:bodyPr>
            <a:normAutofit/>
          </a:bodyPr>
          <a:lstStyle/>
          <a:p>
            <a:r>
              <a:rPr lang="en-US" dirty="0">
                <a:solidFill>
                  <a:prstClr val="black"/>
                </a:solidFill>
              </a:rPr>
              <a:t>Precision</a:t>
            </a:r>
            <a:r>
              <a:rPr lang="en-US" i="1" dirty="0">
                <a:solidFill>
                  <a:prstClr val="black"/>
                </a:solidFill>
              </a:rPr>
              <a:t> EC</a:t>
            </a:r>
            <a:r>
              <a:rPr lang="en-US" baseline="-25000" dirty="0">
                <a:solidFill>
                  <a:prstClr val="black"/>
                </a:solidFill>
              </a:rPr>
              <a:t>50</a:t>
            </a:r>
            <a:r>
              <a:rPr lang="en-US" dirty="0">
                <a:solidFill>
                  <a:prstClr val="black"/>
                </a:solidFill>
              </a:rPr>
              <a:t>: </a:t>
            </a:r>
          </a:p>
          <a:p>
            <a:pPr lvl="1"/>
            <a:r>
              <a:rPr lang="en-US" dirty="0">
                <a:solidFill>
                  <a:prstClr val="black"/>
                </a:solidFill>
              </a:rPr>
              <a:t>1.25-fold accuracy</a:t>
            </a:r>
          </a:p>
          <a:p>
            <a:pPr lvl="1"/>
            <a:r>
              <a:rPr lang="en-US" dirty="0">
                <a:solidFill>
                  <a:prstClr val="black"/>
                </a:solidFill>
              </a:rPr>
              <a:t>3 orders of magnitude</a:t>
            </a:r>
          </a:p>
          <a:p>
            <a:endParaRPr lang="en-US" dirty="0"/>
          </a:p>
        </p:txBody>
      </p:sp>
      <p:sp>
        <p:nvSpPr>
          <p:cNvPr id="8" name="Content Placeholder 7">
            <a:extLst>
              <a:ext uri="{FF2B5EF4-FFF2-40B4-BE49-F238E27FC236}">
                <a16:creationId xmlns:a16="http://schemas.microsoft.com/office/drawing/2014/main" id="{F0BFE251-9A8B-4BB5-9D19-59CCD7D3257B}"/>
              </a:ext>
            </a:extLst>
          </p:cNvPr>
          <p:cNvSpPr>
            <a:spLocks noGrp="1"/>
          </p:cNvSpPr>
          <p:nvPr>
            <p:ph sz="half" idx="2"/>
          </p:nvPr>
        </p:nvSpPr>
        <p:spPr>
          <a:xfrm>
            <a:off x="6410324" y="1825625"/>
            <a:ext cx="4943475" cy="1831975"/>
          </a:xfrm>
        </p:spPr>
        <p:txBody>
          <a:bodyPr>
            <a:normAutofit/>
          </a:bodyPr>
          <a:lstStyle/>
          <a:p>
            <a:r>
              <a:rPr lang="en-US" dirty="0">
                <a:solidFill>
                  <a:prstClr val="black"/>
                </a:solidFill>
              </a:rPr>
              <a:t>Multi-objective: </a:t>
            </a:r>
          </a:p>
          <a:p>
            <a:pPr lvl="1"/>
            <a:r>
              <a:rPr lang="en-US" dirty="0">
                <a:solidFill>
                  <a:prstClr val="black"/>
                </a:solidFill>
              </a:rPr>
              <a:t>Select </a:t>
            </a:r>
            <a:r>
              <a:rPr lang="en-US" i="1" dirty="0">
                <a:solidFill>
                  <a:prstClr val="black"/>
                </a:solidFill>
              </a:rPr>
              <a:t>EC</a:t>
            </a:r>
            <a:r>
              <a:rPr lang="en-US" baseline="-25000" dirty="0">
                <a:solidFill>
                  <a:prstClr val="black"/>
                </a:solidFill>
              </a:rPr>
              <a:t>50</a:t>
            </a:r>
            <a:r>
              <a:rPr lang="en-US" dirty="0">
                <a:solidFill>
                  <a:prstClr val="black"/>
                </a:solidFill>
              </a:rPr>
              <a:t> and </a:t>
            </a:r>
            <a:r>
              <a:rPr lang="en-US" i="1" dirty="0">
                <a:solidFill>
                  <a:prstClr val="black"/>
                </a:solidFill>
              </a:rPr>
              <a:t>G</a:t>
            </a:r>
            <a:r>
              <a:rPr lang="en-US" baseline="-25000" dirty="0">
                <a:solidFill>
                  <a:prstClr val="black"/>
                </a:solidFill>
              </a:rPr>
              <a:t>∞</a:t>
            </a:r>
            <a:r>
              <a:rPr lang="en-US" dirty="0">
                <a:solidFill>
                  <a:prstClr val="black"/>
                </a:solidFill>
              </a:rPr>
              <a:t> independently</a:t>
            </a:r>
          </a:p>
          <a:p>
            <a:endParaRPr lang="en-US" dirty="0"/>
          </a:p>
        </p:txBody>
      </p:sp>
      <p:pic>
        <p:nvPicPr>
          <p:cNvPr id="6" name="Picture 5" descr="A picture containing table, different&#10;&#10;Description automatically generated">
            <a:extLst>
              <a:ext uri="{FF2B5EF4-FFF2-40B4-BE49-F238E27FC236}">
                <a16:creationId xmlns:a16="http://schemas.microsoft.com/office/drawing/2014/main" id="{C04559CE-3924-4F30-815A-49CE77C7E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2" y="3363432"/>
            <a:ext cx="4792929" cy="2601290"/>
          </a:xfrm>
          <a:prstGeom prst="rect">
            <a:avLst/>
          </a:prstGeom>
        </p:spPr>
      </p:pic>
      <p:pic>
        <p:nvPicPr>
          <p:cNvPr id="7" name="Picture 6">
            <a:extLst>
              <a:ext uri="{FF2B5EF4-FFF2-40B4-BE49-F238E27FC236}">
                <a16:creationId xmlns:a16="http://schemas.microsoft.com/office/drawing/2014/main" id="{52AF3105-7ECE-46C4-8F5F-F82E6F5160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80075" y="3363432"/>
            <a:ext cx="4577183" cy="2601290"/>
          </a:xfrm>
          <a:prstGeom prst="rect">
            <a:avLst/>
          </a:prstGeom>
        </p:spPr>
      </p:pic>
    </p:spTree>
    <p:extLst>
      <p:ext uri="{BB962C8B-B14F-4D97-AF65-F5344CB8AC3E}">
        <p14:creationId xmlns:p14="http://schemas.microsoft.com/office/powerpoint/2010/main" val="411099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D577-8C41-4A73-B876-2F9517915AD1}"/>
              </a:ext>
            </a:extLst>
          </p:cNvPr>
          <p:cNvSpPr>
            <a:spLocks noGrp="1"/>
          </p:cNvSpPr>
          <p:nvPr>
            <p:ph type="title"/>
          </p:nvPr>
        </p:nvSpPr>
        <p:spPr/>
        <p:txBody>
          <a:bodyPr>
            <a:normAutofit/>
          </a:bodyPr>
          <a:lstStyle/>
          <a:p>
            <a:r>
              <a:rPr lang="en-US" dirty="0"/>
              <a:t>Precision Engineering 1:</a:t>
            </a:r>
            <a:br>
              <a:rPr lang="en-US" dirty="0"/>
            </a:br>
            <a:r>
              <a:rPr lang="en-US" sz="3100" i="1" dirty="0"/>
              <a:t>in silico</a:t>
            </a:r>
            <a:r>
              <a:rPr lang="en-US" sz="3100" dirty="0"/>
              <a:t> selection, find rare dose-response phenotypes</a:t>
            </a:r>
            <a:endParaRPr lang="en-US" dirty="0"/>
          </a:p>
        </p:txBody>
      </p:sp>
      <p:sp>
        <p:nvSpPr>
          <p:cNvPr id="3" name="Content Placeholder 2">
            <a:extLst>
              <a:ext uri="{FF2B5EF4-FFF2-40B4-BE49-F238E27FC236}">
                <a16:creationId xmlns:a16="http://schemas.microsoft.com/office/drawing/2014/main" id="{01E6F0D9-F9E1-4645-A149-05F7DF4A1D89}"/>
              </a:ext>
            </a:extLst>
          </p:cNvPr>
          <p:cNvSpPr>
            <a:spLocks noGrp="1"/>
          </p:cNvSpPr>
          <p:nvPr>
            <p:ph sz="half" idx="1"/>
          </p:nvPr>
        </p:nvSpPr>
        <p:spPr/>
        <p:txBody>
          <a:bodyPr>
            <a:normAutofit/>
          </a:bodyPr>
          <a:lstStyle/>
          <a:p>
            <a:r>
              <a:rPr lang="en-US" dirty="0">
                <a:solidFill>
                  <a:prstClr val="black"/>
                </a:solidFill>
              </a:rPr>
              <a:t>Inverted dose-response</a:t>
            </a:r>
          </a:p>
          <a:p>
            <a:pPr lvl="1"/>
            <a:r>
              <a:rPr lang="en-US" dirty="0"/>
              <a:t>&gt;100 variants in library</a:t>
            </a:r>
          </a:p>
          <a:p>
            <a:pPr lvl="1"/>
            <a:r>
              <a:rPr lang="en-US" dirty="0"/>
              <a:t>Genetically diverse</a:t>
            </a:r>
            <a:endParaRPr lang="en-US" dirty="0">
              <a:solidFill>
                <a:prstClr val="black"/>
              </a:solidFill>
            </a:endParaRPr>
          </a:p>
          <a:p>
            <a:endParaRPr lang="en-US" dirty="0"/>
          </a:p>
        </p:txBody>
      </p:sp>
      <p:sp>
        <p:nvSpPr>
          <p:cNvPr id="8" name="Content Placeholder 7">
            <a:extLst>
              <a:ext uri="{FF2B5EF4-FFF2-40B4-BE49-F238E27FC236}">
                <a16:creationId xmlns:a16="http://schemas.microsoft.com/office/drawing/2014/main" id="{F0BFE251-9A8B-4BB5-9D19-59CCD7D3257B}"/>
              </a:ext>
            </a:extLst>
          </p:cNvPr>
          <p:cNvSpPr>
            <a:spLocks noGrp="1"/>
          </p:cNvSpPr>
          <p:nvPr>
            <p:ph sz="half" idx="2"/>
          </p:nvPr>
        </p:nvSpPr>
        <p:spPr>
          <a:xfrm>
            <a:off x="6410324" y="1825625"/>
            <a:ext cx="4943475" cy="2195032"/>
          </a:xfrm>
        </p:spPr>
        <p:txBody>
          <a:bodyPr>
            <a:normAutofit/>
          </a:bodyPr>
          <a:lstStyle/>
          <a:p>
            <a:r>
              <a:rPr lang="en-US" dirty="0">
                <a:solidFill>
                  <a:prstClr val="black"/>
                </a:solidFill>
              </a:rPr>
              <a:t>Band-stop dose-response</a:t>
            </a:r>
          </a:p>
          <a:p>
            <a:pPr lvl="1"/>
            <a:r>
              <a:rPr lang="en-US" dirty="0"/>
              <a:t>Not seen before</a:t>
            </a:r>
          </a:p>
          <a:p>
            <a:pPr lvl="1"/>
            <a:r>
              <a:rPr lang="en-US" dirty="0"/>
              <a:t>Not possible with other methods</a:t>
            </a:r>
          </a:p>
          <a:p>
            <a:pPr lvl="1"/>
            <a:r>
              <a:rPr lang="en-US" dirty="0"/>
              <a:t>Genetically diverse</a:t>
            </a:r>
          </a:p>
        </p:txBody>
      </p:sp>
      <p:pic>
        <p:nvPicPr>
          <p:cNvPr id="7" name="Picture 6">
            <a:extLst>
              <a:ext uri="{FF2B5EF4-FFF2-40B4-BE49-F238E27FC236}">
                <a16:creationId xmlns:a16="http://schemas.microsoft.com/office/drawing/2014/main" id="{CE8B329C-1101-40CB-BBBC-E4A01895EF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6752" y="3658707"/>
            <a:ext cx="4577183" cy="2601290"/>
          </a:xfrm>
          <a:prstGeom prst="rect">
            <a:avLst/>
          </a:prstGeom>
        </p:spPr>
      </p:pic>
      <p:pic>
        <p:nvPicPr>
          <p:cNvPr id="10" name="Picture 9">
            <a:extLst>
              <a:ext uri="{FF2B5EF4-FFF2-40B4-BE49-F238E27FC236}">
                <a16:creationId xmlns:a16="http://schemas.microsoft.com/office/drawing/2014/main" id="{F6E3E13E-5FE7-4F2C-BAA9-B30E1D01AF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80075" y="3658707"/>
            <a:ext cx="4577183" cy="2570746"/>
          </a:xfrm>
          <a:prstGeom prst="rect">
            <a:avLst/>
          </a:prstGeom>
        </p:spPr>
      </p:pic>
    </p:spTree>
    <p:extLst>
      <p:ext uri="{BB962C8B-B14F-4D97-AF65-F5344CB8AC3E}">
        <p14:creationId xmlns:p14="http://schemas.microsoft.com/office/powerpoint/2010/main" val="26837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533E-82E7-47AB-999C-5E64327511F9}"/>
              </a:ext>
            </a:extLst>
          </p:cNvPr>
          <p:cNvSpPr>
            <a:spLocks noGrp="1"/>
          </p:cNvSpPr>
          <p:nvPr>
            <p:ph type="title"/>
          </p:nvPr>
        </p:nvSpPr>
        <p:spPr>
          <a:xfrm>
            <a:off x="838200" y="365125"/>
            <a:ext cx="10515600" cy="1325563"/>
          </a:xfrm>
        </p:spPr>
        <p:txBody>
          <a:bodyPr>
            <a:normAutofit/>
          </a:bodyPr>
          <a:lstStyle/>
          <a:p>
            <a:r>
              <a:rPr lang="en-US" dirty="0"/>
              <a:t>Goal: </a:t>
            </a:r>
            <a:br>
              <a:rPr lang="en-US" dirty="0"/>
            </a:br>
            <a:r>
              <a:rPr lang="en-US" dirty="0"/>
              <a:t>    Precision Engineering of Biological Function</a:t>
            </a:r>
          </a:p>
        </p:txBody>
      </p:sp>
      <p:sp>
        <p:nvSpPr>
          <p:cNvPr id="3" name="Content Placeholder 2">
            <a:extLst>
              <a:ext uri="{FF2B5EF4-FFF2-40B4-BE49-F238E27FC236}">
                <a16:creationId xmlns:a16="http://schemas.microsoft.com/office/drawing/2014/main" id="{B5164CD4-98C3-4B24-ACEC-8EE1C07B6238}"/>
              </a:ext>
            </a:extLst>
          </p:cNvPr>
          <p:cNvSpPr>
            <a:spLocks noGrp="1"/>
          </p:cNvSpPr>
          <p:nvPr>
            <p:ph idx="1"/>
          </p:nvPr>
        </p:nvSpPr>
        <p:spPr>
          <a:xfrm>
            <a:off x="838200" y="1825625"/>
            <a:ext cx="5905500" cy="4351338"/>
          </a:xfrm>
        </p:spPr>
        <p:txBody>
          <a:bodyPr>
            <a:normAutofit/>
          </a:bodyPr>
          <a:lstStyle/>
          <a:p>
            <a:r>
              <a:rPr lang="en-US" dirty="0"/>
              <a:t>Engineering biology needs to be quantitative</a:t>
            </a:r>
          </a:p>
          <a:p>
            <a:pPr lvl="1"/>
            <a:r>
              <a:rPr lang="en-US" dirty="0"/>
              <a:t>Not just on/off, +/-, present/absent</a:t>
            </a:r>
          </a:p>
          <a:p>
            <a:r>
              <a:rPr lang="en-US" dirty="0"/>
              <a:t>Biological signal processing (sensors, gates, circuits)</a:t>
            </a:r>
          </a:p>
          <a:p>
            <a:pPr lvl="1"/>
            <a:r>
              <a:rPr lang="en-US" dirty="0"/>
              <a:t>Requires precise matching</a:t>
            </a:r>
          </a:p>
          <a:p>
            <a:r>
              <a:rPr lang="en-US" dirty="0"/>
              <a:t>Engineering workflow for precision, made-to-specification genetic sensors</a:t>
            </a:r>
          </a:p>
          <a:p>
            <a:pPr lvl="1"/>
            <a:r>
              <a:rPr lang="en-US" dirty="0"/>
              <a:t>Replace/supplement directed evolution</a:t>
            </a:r>
          </a:p>
        </p:txBody>
      </p:sp>
      <p:pic>
        <p:nvPicPr>
          <p:cNvPr id="35" name="Picture 34">
            <a:extLst>
              <a:ext uri="{FF2B5EF4-FFF2-40B4-BE49-F238E27FC236}">
                <a16:creationId xmlns:a16="http://schemas.microsoft.com/office/drawing/2014/main" id="{21EFDE27-8BCF-4BFD-B8EE-46FB8F2FC6B5}"/>
              </a:ext>
            </a:extLst>
          </p:cNvPr>
          <p:cNvPicPr>
            <a:picLocks noChangeAspect="1"/>
          </p:cNvPicPr>
          <p:nvPr/>
        </p:nvPicPr>
        <p:blipFill>
          <a:blip r:embed="rId3"/>
          <a:stretch>
            <a:fillRect/>
          </a:stretch>
        </p:blipFill>
        <p:spPr>
          <a:xfrm>
            <a:off x="7886468" y="1825625"/>
            <a:ext cx="2135215" cy="4478948"/>
          </a:xfrm>
          <a:prstGeom prst="rect">
            <a:avLst/>
          </a:prstGeom>
        </p:spPr>
      </p:pic>
    </p:spTree>
    <p:extLst>
      <p:ext uri="{BB962C8B-B14F-4D97-AF65-F5344CB8AC3E}">
        <p14:creationId xmlns:p14="http://schemas.microsoft.com/office/powerpoint/2010/main" val="2937033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D577-8C41-4A73-B876-2F9517915AD1}"/>
              </a:ext>
            </a:extLst>
          </p:cNvPr>
          <p:cNvSpPr>
            <a:spLocks noGrp="1"/>
          </p:cNvSpPr>
          <p:nvPr>
            <p:ph type="title"/>
          </p:nvPr>
        </p:nvSpPr>
        <p:spPr/>
        <p:txBody>
          <a:bodyPr>
            <a:normAutofit/>
          </a:bodyPr>
          <a:lstStyle/>
          <a:p>
            <a:r>
              <a:rPr lang="en-US" dirty="0"/>
              <a:t>Precision Engineering 2:</a:t>
            </a:r>
            <a:br>
              <a:rPr lang="en-US" dirty="0"/>
            </a:br>
            <a:r>
              <a:rPr lang="en-US" sz="3200" dirty="0"/>
              <a:t>Forward Engineering, learn and apply protein design rules </a:t>
            </a:r>
          </a:p>
        </p:txBody>
      </p:sp>
      <p:sp>
        <p:nvSpPr>
          <p:cNvPr id="3" name="Content Placeholder 2">
            <a:extLst>
              <a:ext uri="{FF2B5EF4-FFF2-40B4-BE49-F238E27FC236}">
                <a16:creationId xmlns:a16="http://schemas.microsoft.com/office/drawing/2014/main" id="{01E6F0D9-F9E1-4645-A149-05F7DF4A1D89}"/>
              </a:ext>
            </a:extLst>
          </p:cNvPr>
          <p:cNvSpPr>
            <a:spLocks noGrp="1"/>
          </p:cNvSpPr>
          <p:nvPr>
            <p:ph sz="half" idx="1"/>
          </p:nvPr>
        </p:nvSpPr>
        <p:spPr/>
        <p:txBody>
          <a:bodyPr>
            <a:normAutofit/>
          </a:bodyPr>
          <a:lstStyle/>
          <a:p>
            <a:r>
              <a:rPr lang="en-US" dirty="0"/>
              <a:t>Data-driven ML models</a:t>
            </a:r>
          </a:p>
          <a:p>
            <a:pPr lvl="1"/>
            <a:r>
              <a:rPr lang="en-US" dirty="0"/>
              <a:t>Dimensionality reduction</a:t>
            </a:r>
          </a:p>
          <a:p>
            <a:pPr lvl="1"/>
            <a:r>
              <a:rPr lang="en-US" dirty="0"/>
              <a:t>Prediction</a:t>
            </a:r>
          </a:p>
        </p:txBody>
      </p:sp>
      <p:sp>
        <p:nvSpPr>
          <p:cNvPr id="8" name="Content Placeholder 7">
            <a:extLst>
              <a:ext uri="{FF2B5EF4-FFF2-40B4-BE49-F238E27FC236}">
                <a16:creationId xmlns:a16="http://schemas.microsoft.com/office/drawing/2014/main" id="{F0BFE251-9A8B-4BB5-9D19-59CCD7D3257B}"/>
              </a:ext>
            </a:extLst>
          </p:cNvPr>
          <p:cNvSpPr>
            <a:spLocks noGrp="1"/>
          </p:cNvSpPr>
          <p:nvPr>
            <p:ph sz="half" idx="2"/>
          </p:nvPr>
        </p:nvSpPr>
        <p:spPr/>
        <p:txBody>
          <a:bodyPr>
            <a:normAutofit/>
          </a:bodyPr>
          <a:lstStyle/>
          <a:p>
            <a:r>
              <a:rPr lang="en-US" dirty="0"/>
              <a:t>Biophysical models</a:t>
            </a:r>
          </a:p>
          <a:p>
            <a:pPr lvl="1"/>
            <a:r>
              <a:rPr lang="en-US" dirty="0"/>
              <a:t>Interpretability (understanding)</a:t>
            </a:r>
          </a:p>
          <a:p>
            <a:pPr lvl="1"/>
            <a:r>
              <a:rPr lang="en-US" dirty="0"/>
              <a:t>Extrapolation</a:t>
            </a:r>
          </a:p>
        </p:txBody>
      </p:sp>
      <p:pic>
        <p:nvPicPr>
          <p:cNvPr id="4" name="Picture 3">
            <a:extLst>
              <a:ext uri="{FF2B5EF4-FFF2-40B4-BE49-F238E27FC236}">
                <a16:creationId xmlns:a16="http://schemas.microsoft.com/office/drawing/2014/main" id="{1F0284AC-6BDC-44AB-B22A-EDAC9761F44A}"/>
              </a:ext>
            </a:extLst>
          </p:cNvPr>
          <p:cNvPicPr>
            <a:picLocks noChangeAspect="1"/>
          </p:cNvPicPr>
          <p:nvPr/>
        </p:nvPicPr>
        <p:blipFill>
          <a:blip r:embed="rId2"/>
          <a:stretch>
            <a:fillRect/>
          </a:stretch>
        </p:blipFill>
        <p:spPr>
          <a:xfrm>
            <a:off x="600075" y="3045346"/>
            <a:ext cx="4562475" cy="3447529"/>
          </a:xfrm>
          <a:prstGeom prst="rect">
            <a:avLst/>
          </a:prstGeom>
        </p:spPr>
      </p:pic>
      <p:pic>
        <p:nvPicPr>
          <p:cNvPr id="6" name="Picture 5">
            <a:extLst>
              <a:ext uri="{FF2B5EF4-FFF2-40B4-BE49-F238E27FC236}">
                <a16:creationId xmlns:a16="http://schemas.microsoft.com/office/drawing/2014/main" id="{B865270F-1723-4913-8944-5AD82B40643C}"/>
              </a:ext>
            </a:extLst>
          </p:cNvPr>
          <p:cNvPicPr>
            <a:picLocks noChangeAspect="1"/>
          </p:cNvPicPr>
          <p:nvPr/>
        </p:nvPicPr>
        <p:blipFill>
          <a:blip r:embed="rId3"/>
          <a:stretch>
            <a:fillRect/>
          </a:stretch>
        </p:blipFill>
        <p:spPr>
          <a:xfrm>
            <a:off x="6491287" y="3045346"/>
            <a:ext cx="3343657" cy="3333750"/>
          </a:xfrm>
          <a:prstGeom prst="rect">
            <a:avLst/>
          </a:prstGeom>
        </p:spPr>
      </p:pic>
      <p:sp>
        <p:nvSpPr>
          <p:cNvPr id="7" name="TextBox 6">
            <a:extLst>
              <a:ext uri="{FF2B5EF4-FFF2-40B4-BE49-F238E27FC236}">
                <a16:creationId xmlns:a16="http://schemas.microsoft.com/office/drawing/2014/main" id="{CB63BDDC-3F0B-4F40-8A1B-54107EB8B949}"/>
              </a:ext>
            </a:extLst>
          </p:cNvPr>
          <p:cNvSpPr txBox="1"/>
          <p:nvPr/>
        </p:nvSpPr>
        <p:spPr>
          <a:xfrm>
            <a:off x="838200" y="6347519"/>
            <a:ext cx="4512197" cy="369332"/>
          </a:xfrm>
          <a:prstGeom prst="rect">
            <a:avLst/>
          </a:prstGeom>
          <a:noFill/>
        </p:spPr>
        <p:txBody>
          <a:bodyPr wrap="none" rtlCol="0">
            <a:spAutoFit/>
          </a:bodyPr>
          <a:lstStyle/>
          <a:p>
            <a:r>
              <a:rPr lang="en-US" dirty="0"/>
              <a:t>Tonner et al., preprint coming soon to </a:t>
            </a:r>
            <a:r>
              <a:rPr lang="en-US" dirty="0" err="1"/>
              <a:t>bioRxiv</a:t>
            </a:r>
            <a:r>
              <a:rPr lang="en-US" dirty="0"/>
              <a:t> </a:t>
            </a:r>
          </a:p>
        </p:txBody>
      </p:sp>
      <p:sp>
        <p:nvSpPr>
          <p:cNvPr id="10" name="TextBox 9">
            <a:extLst>
              <a:ext uri="{FF2B5EF4-FFF2-40B4-BE49-F238E27FC236}">
                <a16:creationId xmlns:a16="http://schemas.microsoft.com/office/drawing/2014/main" id="{8FF7D355-7706-4A13-9E3B-9B5E28E361E0}"/>
              </a:ext>
            </a:extLst>
          </p:cNvPr>
          <p:cNvSpPr txBox="1"/>
          <p:nvPr/>
        </p:nvSpPr>
        <p:spPr>
          <a:xfrm>
            <a:off x="5970079" y="6350000"/>
            <a:ext cx="4688848" cy="369332"/>
          </a:xfrm>
          <a:prstGeom prst="rect">
            <a:avLst/>
          </a:prstGeom>
          <a:noFill/>
        </p:spPr>
        <p:txBody>
          <a:bodyPr wrap="none" rtlCol="0">
            <a:spAutoFit/>
          </a:bodyPr>
          <a:lstStyle/>
          <a:p>
            <a:r>
              <a:rPr lang="nb-NO" dirty="0"/>
              <a:t>Razo-Mejia et al., 2018, Cell Systems 6, 456–469</a:t>
            </a:r>
            <a:endParaRPr lang="en-US" dirty="0"/>
          </a:p>
        </p:txBody>
      </p:sp>
    </p:spTree>
    <p:extLst>
      <p:ext uri="{BB962C8B-B14F-4D97-AF65-F5344CB8AC3E}">
        <p14:creationId xmlns:p14="http://schemas.microsoft.com/office/powerpoint/2010/main" val="285853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09F4-019C-438E-84AB-FB9D80E5A5D5}"/>
              </a:ext>
            </a:extLst>
          </p:cNvPr>
          <p:cNvSpPr>
            <a:spLocks noGrp="1"/>
          </p:cNvSpPr>
          <p:nvPr>
            <p:ph type="title"/>
          </p:nvPr>
        </p:nvSpPr>
        <p:spPr/>
        <p:txBody>
          <a:bodyPr/>
          <a:lstStyle/>
          <a:p>
            <a:r>
              <a:rPr lang="en-US" dirty="0"/>
              <a:t>Precision Engineering 2:</a:t>
            </a:r>
            <a:br>
              <a:rPr lang="en-US" dirty="0"/>
            </a:br>
            <a:r>
              <a:rPr lang="en-US" sz="3200" dirty="0"/>
              <a:t>Protein Design Rules </a:t>
            </a:r>
            <a:endParaRPr lang="en-US" dirty="0"/>
          </a:p>
        </p:txBody>
      </p:sp>
      <p:sp>
        <p:nvSpPr>
          <p:cNvPr id="3" name="Slide Number Placeholder 2">
            <a:extLst>
              <a:ext uri="{FF2B5EF4-FFF2-40B4-BE49-F238E27FC236}">
                <a16:creationId xmlns:a16="http://schemas.microsoft.com/office/drawing/2014/main" id="{58CF1910-B84F-4921-8DE3-CD458CEA50FF}"/>
              </a:ext>
            </a:extLst>
          </p:cNvPr>
          <p:cNvSpPr>
            <a:spLocks noGrp="1"/>
          </p:cNvSpPr>
          <p:nvPr>
            <p:ph type="sldNum" sz="quarter" idx="12"/>
          </p:nvPr>
        </p:nvSpPr>
        <p:spPr/>
        <p:txBody>
          <a:bodyPr/>
          <a:lstStyle/>
          <a:p>
            <a:fld id="{2FCA08A5-C7BE-45C5-ACD3-D7FB62CCDC88}" type="slidenum">
              <a:rPr lang="en-US" smtClean="0"/>
              <a:t>21</a:t>
            </a:fld>
            <a:endParaRPr lang="en-US"/>
          </a:p>
        </p:txBody>
      </p:sp>
      <p:pic>
        <p:nvPicPr>
          <p:cNvPr id="5" name="Picture 4" descr="A screenshot of a cell phone&#10;&#10;Description automatically generated">
            <a:extLst>
              <a:ext uri="{FF2B5EF4-FFF2-40B4-BE49-F238E27FC236}">
                <a16:creationId xmlns:a16="http://schemas.microsoft.com/office/drawing/2014/main" id="{6C75C6C5-8171-410D-ACCA-CE05E9F17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115" y="2170164"/>
            <a:ext cx="10985770" cy="4368748"/>
          </a:xfrm>
          <a:prstGeom prst="rect">
            <a:avLst/>
          </a:prstGeom>
        </p:spPr>
      </p:pic>
      <p:sp>
        <p:nvSpPr>
          <p:cNvPr id="4" name="TextBox 3">
            <a:extLst>
              <a:ext uri="{FF2B5EF4-FFF2-40B4-BE49-F238E27FC236}">
                <a16:creationId xmlns:a16="http://schemas.microsoft.com/office/drawing/2014/main" id="{AC8D0B22-AD76-407F-ACF5-BA1E135D8B99}"/>
              </a:ext>
            </a:extLst>
          </p:cNvPr>
          <p:cNvSpPr txBox="1"/>
          <p:nvPr/>
        </p:nvSpPr>
        <p:spPr>
          <a:xfrm>
            <a:off x="9601204" y="1737950"/>
            <a:ext cx="784958" cy="523220"/>
          </a:xfrm>
          <a:prstGeom prst="rect">
            <a:avLst/>
          </a:prstGeom>
          <a:noFill/>
        </p:spPr>
        <p:txBody>
          <a:bodyPr wrap="none" rtlCol="0">
            <a:spAutoFit/>
          </a:bodyPr>
          <a:lstStyle/>
          <a:p>
            <a:r>
              <a:rPr lang="en-US" sz="2800" b="1" i="1" dirty="0"/>
              <a:t>EC</a:t>
            </a:r>
            <a:r>
              <a:rPr lang="en-US" sz="2800" b="1" baseline="-25000" dirty="0"/>
              <a:t>50</a:t>
            </a:r>
          </a:p>
        </p:txBody>
      </p:sp>
      <p:sp>
        <p:nvSpPr>
          <p:cNvPr id="6" name="TextBox 5">
            <a:extLst>
              <a:ext uri="{FF2B5EF4-FFF2-40B4-BE49-F238E27FC236}">
                <a16:creationId xmlns:a16="http://schemas.microsoft.com/office/drawing/2014/main" id="{0547DF83-29F3-4529-87AF-321DABE2B3BC}"/>
              </a:ext>
            </a:extLst>
          </p:cNvPr>
          <p:cNvSpPr txBox="1"/>
          <p:nvPr/>
        </p:nvSpPr>
        <p:spPr>
          <a:xfrm>
            <a:off x="5922163" y="1737950"/>
            <a:ext cx="614271" cy="523220"/>
          </a:xfrm>
          <a:prstGeom prst="rect">
            <a:avLst/>
          </a:prstGeom>
          <a:noFill/>
        </p:spPr>
        <p:txBody>
          <a:bodyPr wrap="none" rtlCol="0">
            <a:spAutoFit/>
          </a:bodyPr>
          <a:lstStyle/>
          <a:p>
            <a:r>
              <a:rPr lang="en-US" sz="2800" b="1" i="1" dirty="0"/>
              <a:t>G</a:t>
            </a:r>
            <a:r>
              <a:rPr lang="en-US" sz="2800" b="1" baseline="-25000" dirty="0"/>
              <a:t>∞</a:t>
            </a:r>
          </a:p>
        </p:txBody>
      </p:sp>
      <p:sp>
        <p:nvSpPr>
          <p:cNvPr id="7" name="TextBox 6">
            <a:extLst>
              <a:ext uri="{FF2B5EF4-FFF2-40B4-BE49-F238E27FC236}">
                <a16:creationId xmlns:a16="http://schemas.microsoft.com/office/drawing/2014/main" id="{5EB83827-81F0-43BE-9ED8-53ED59AAF382}"/>
              </a:ext>
            </a:extLst>
          </p:cNvPr>
          <p:cNvSpPr txBox="1"/>
          <p:nvPr/>
        </p:nvSpPr>
        <p:spPr>
          <a:xfrm>
            <a:off x="2321670" y="1737950"/>
            <a:ext cx="535724" cy="523220"/>
          </a:xfrm>
          <a:prstGeom prst="rect">
            <a:avLst/>
          </a:prstGeom>
          <a:noFill/>
        </p:spPr>
        <p:txBody>
          <a:bodyPr wrap="none" rtlCol="0">
            <a:spAutoFit/>
          </a:bodyPr>
          <a:lstStyle/>
          <a:p>
            <a:r>
              <a:rPr lang="en-US" sz="2800" b="1" i="1" dirty="0"/>
              <a:t>G</a:t>
            </a:r>
            <a:r>
              <a:rPr lang="en-US" sz="2800" b="1" baseline="-25000" dirty="0"/>
              <a:t>0</a:t>
            </a:r>
          </a:p>
        </p:txBody>
      </p:sp>
    </p:spTree>
    <p:extLst>
      <p:ext uri="{BB962C8B-B14F-4D97-AF65-F5344CB8AC3E}">
        <p14:creationId xmlns:p14="http://schemas.microsoft.com/office/powerpoint/2010/main" val="3114373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E782-3D8C-4CEC-82DC-00681668A9B8}"/>
              </a:ext>
            </a:extLst>
          </p:cNvPr>
          <p:cNvSpPr>
            <a:spLocks noGrp="1"/>
          </p:cNvSpPr>
          <p:nvPr>
            <p:ph type="title"/>
          </p:nvPr>
        </p:nvSpPr>
        <p:spPr/>
        <p:txBody>
          <a:bodyPr/>
          <a:lstStyle/>
          <a:p>
            <a:r>
              <a:rPr lang="en-US" dirty="0">
                <a:solidFill>
                  <a:prstClr val="black"/>
                </a:solidFill>
              </a:rPr>
              <a:t>Precision Engineering 2: </a:t>
            </a:r>
            <a:br>
              <a:rPr lang="en-US" dirty="0">
                <a:solidFill>
                  <a:prstClr val="black"/>
                </a:solidFill>
              </a:rPr>
            </a:br>
            <a:r>
              <a:rPr lang="en-US" sz="3200" dirty="0">
                <a:solidFill>
                  <a:prstClr val="black"/>
                </a:solidFill>
              </a:rPr>
              <a:t>ML Prediction and Dimensionality Reduction</a:t>
            </a:r>
            <a:endParaRPr lang="en-US" dirty="0"/>
          </a:p>
        </p:txBody>
      </p:sp>
      <p:sp>
        <p:nvSpPr>
          <p:cNvPr id="5" name="Content Placeholder 4">
            <a:extLst>
              <a:ext uri="{FF2B5EF4-FFF2-40B4-BE49-F238E27FC236}">
                <a16:creationId xmlns:a16="http://schemas.microsoft.com/office/drawing/2014/main" id="{943A1A92-A5A2-4A1E-A182-18C5304C72C9}"/>
              </a:ext>
            </a:extLst>
          </p:cNvPr>
          <p:cNvSpPr>
            <a:spLocks noGrp="1"/>
          </p:cNvSpPr>
          <p:nvPr>
            <p:ph sz="half" idx="1"/>
          </p:nvPr>
        </p:nvSpPr>
        <p:spPr>
          <a:xfrm>
            <a:off x="838199" y="1825624"/>
            <a:ext cx="5610225" cy="4765675"/>
          </a:xfrm>
        </p:spPr>
        <p:txBody>
          <a:bodyPr>
            <a:normAutofit/>
          </a:bodyPr>
          <a:lstStyle/>
          <a:p>
            <a:r>
              <a:rPr lang="en-US" dirty="0"/>
              <a:t>Mutations as vectors in low-dimensional space (</a:t>
            </a:r>
            <a:r>
              <a:rPr lang="en-US" b="1" i="1" dirty="0"/>
              <a:t>z</a:t>
            </a:r>
            <a:r>
              <a:rPr lang="en-US" dirty="0"/>
              <a:t>)</a:t>
            </a:r>
          </a:p>
          <a:p>
            <a:pPr lvl="1"/>
            <a:r>
              <a:rPr lang="en-US" dirty="0"/>
              <a:t>Intuitive, interpretable</a:t>
            </a:r>
          </a:p>
          <a:p>
            <a:pPr lvl="1"/>
            <a:r>
              <a:rPr lang="en-US" dirty="0"/>
              <a:t>Additive latent mutational effects</a:t>
            </a:r>
          </a:p>
          <a:p>
            <a:pPr lvl="1"/>
            <a:r>
              <a:rPr lang="en-US" dirty="0"/>
              <a:t>Dimensionality learned from data</a:t>
            </a:r>
          </a:p>
          <a:p>
            <a:r>
              <a:rPr lang="en-US" dirty="0"/>
              <a:t>Measured phenotype (</a:t>
            </a:r>
            <a:r>
              <a:rPr lang="en-US" i="1" dirty="0"/>
              <a:t>EC</a:t>
            </a:r>
            <a:r>
              <a:rPr lang="en-US" baseline="-25000" dirty="0"/>
              <a:t>50</a:t>
            </a:r>
            <a:r>
              <a:rPr lang="en-US" dirty="0"/>
              <a:t>, </a:t>
            </a:r>
            <a:r>
              <a:rPr lang="en-US" i="1" dirty="0"/>
              <a:t>G</a:t>
            </a:r>
            <a:r>
              <a:rPr lang="en-US" baseline="-25000" dirty="0"/>
              <a:t>∞</a:t>
            </a:r>
            <a:r>
              <a:rPr lang="en-US" dirty="0"/>
              <a:t>) as a non-parametric surface, </a:t>
            </a:r>
            <a:r>
              <a:rPr lang="en-US" i="1" dirty="0"/>
              <a:t>f</a:t>
            </a:r>
            <a:r>
              <a:rPr lang="en-US" dirty="0"/>
              <a:t>(</a:t>
            </a:r>
            <a:r>
              <a:rPr lang="en-US" b="1" i="1" dirty="0"/>
              <a:t>z</a:t>
            </a:r>
            <a:r>
              <a:rPr lang="en-US" dirty="0"/>
              <a:t>)</a:t>
            </a:r>
          </a:p>
          <a:p>
            <a:pPr lvl="1"/>
            <a:r>
              <a:rPr lang="en-US" dirty="0"/>
              <a:t>Captures non-linearities and epistasis</a:t>
            </a:r>
          </a:p>
          <a:p>
            <a:r>
              <a:rPr lang="en-US" dirty="0"/>
              <a:t>Prediction accuracy as good as or better than neural network models</a:t>
            </a:r>
          </a:p>
        </p:txBody>
      </p:sp>
      <p:grpSp>
        <p:nvGrpSpPr>
          <p:cNvPr id="21" name="Group 20">
            <a:extLst>
              <a:ext uri="{FF2B5EF4-FFF2-40B4-BE49-F238E27FC236}">
                <a16:creationId xmlns:a16="http://schemas.microsoft.com/office/drawing/2014/main" id="{FE0576A0-4BC3-4DF3-97C8-46D76CD0E18B}"/>
              </a:ext>
            </a:extLst>
          </p:cNvPr>
          <p:cNvGrpSpPr/>
          <p:nvPr/>
        </p:nvGrpSpPr>
        <p:grpSpPr>
          <a:xfrm>
            <a:off x="6690791" y="1825624"/>
            <a:ext cx="5078056" cy="3915356"/>
            <a:chOff x="6538391" y="1897701"/>
            <a:chExt cx="5078056" cy="3915356"/>
          </a:xfrm>
        </p:grpSpPr>
        <p:pic>
          <p:nvPicPr>
            <p:cNvPr id="22" name="Content Placeholder 9">
              <a:extLst>
                <a:ext uri="{FF2B5EF4-FFF2-40B4-BE49-F238E27FC236}">
                  <a16:creationId xmlns:a16="http://schemas.microsoft.com/office/drawing/2014/main" id="{31937F88-78B2-4E74-A3DB-7ABFD3E8034B}"/>
                </a:ext>
              </a:extLst>
            </p:cNvPr>
            <p:cNvPicPr>
              <a:picLocks noChangeAspect="1"/>
            </p:cNvPicPr>
            <p:nvPr/>
          </p:nvPicPr>
          <p:blipFill rotWithShape="1">
            <a:blip r:embed="rId2"/>
            <a:srcRect l="14079"/>
            <a:stretch/>
          </p:blipFill>
          <p:spPr>
            <a:xfrm>
              <a:off x="7164371" y="1897701"/>
              <a:ext cx="4452076" cy="3915356"/>
            </a:xfrm>
            <a:prstGeom prst="rect">
              <a:avLst/>
            </a:prstGeom>
          </p:spPr>
        </p:pic>
        <p:sp>
          <p:nvSpPr>
            <p:cNvPr id="23" name="TextBox 22">
              <a:extLst>
                <a:ext uri="{FF2B5EF4-FFF2-40B4-BE49-F238E27FC236}">
                  <a16:creationId xmlns:a16="http://schemas.microsoft.com/office/drawing/2014/main" id="{387C5A2B-E5F5-493E-8DFF-1198D2F76032}"/>
                </a:ext>
              </a:extLst>
            </p:cNvPr>
            <p:cNvSpPr txBox="1"/>
            <p:nvPr/>
          </p:nvSpPr>
          <p:spPr>
            <a:xfrm>
              <a:off x="6538391" y="3439981"/>
              <a:ext cx="723275" cy="584775"/>
            </a:xfrm>
            <a:prstGeom prst="rect">
              <a:avLst/>
            </a:prstGeom>
            <a:noFill/>
          </p:spPr>
          <p:txBody>
            <a:bodyPr wrap="none" rtlCol="0">
              <a:spAutoFit/>
            </a:bodyPr>
            <a:lstStyle/>
            <a:p>
              <a:r>
                <a:rPr lang="en-US" sz="3200" i="1" dirty="0"/>
                <a:t>f</a:t>
              </a:r>
              <a:r>
                <a:rPr lang="en-US" sz="3200" dirty="0"/>
                <a:t>(</a:t>
              </a:r>
              <a:r>
                <a:rPr lang="en-US" sz="3200" b="1" i="1" dirty="0"/>
                <a:t>z</a:t>
              </a:r>
              <a:r>
                <a:rPr lang="en-US" sz="3200" dirty="0"/>
                <a:t>)</a:t>
              </a:r>
            </a:p>
          </p:txBody>
        </p:sp>
        <p:sp>
          <p:nvSpPr>
            <p:cNvPr id="24" name="TextBox 23">
              <a:extLst>
                <a:ext uri="{FF2B5EF4-FFF2-40B4-BE49-F238E27FC236}">
                  <a16:creationId xmlns:a16="http://schemas.microsoft.com/office/drawing/2014/main" id="{682E19DC-D05F-451E-A4A4-8EA22E85F200}"/>
                </a:ext>
              </a:extLst>
            </p:cNvPr>
            <p:cNvSpPr txBox="1"/>
            <p:nvPr/>
          </p:nvSpPr>
          <p:spPr>
            <a:xfrm rot="302410">
              <a:off x="8388018" y="5081602"/>
              <a:ext cx="486030" cy="492443"/>
            </a:xfrm>
            <a:prstGeom prst="rect">
              <a:avLst/>
            </a:prstGeom>
            <a:solidFill>
              <a:schemeClr val="bg1"/>
            </a:solidFill>
          </p:spPr>
          <p:txBody>
            <a:bodyPr wrap="none" tIns="0" bIns="0" rtlCol="0">
              <a:spAutoFit/>
            </a:bodyPr>
            <a:lstStyle/>
            <a:p>
              <a:r>
                <a:rPr lang="en-US" sz="3200" i="1" dirty="0"/>
                <a:t>z</a:t>
              </a:r>
              <a:r>
                <a:rPr lang="en-US" sz="3200" baseline="-25000" dirty="0"/>
                <a:t>1</a:t>
              </a:r>
            </a:p>
          </p:txBody>
        </p:sp>
        <p:sp>
          <p:nvSpPr>
            <p:cNvPr id="25" name="TextBox 24">
              <a:extLst>
                <a:ext uri="{FF2B5EF4-FFF2-40B4-BE49-F238E27FC236}">
                  <a16:creationId xmlns:a16="http://schemas.microsoft.com/office/drawing/2014/main" id="{25DB4698-E19F-4A54-93B6-95E2377230C6}"/>
                </a:ext>
              </a:extLst>
            </p:cNvPr>
            <p:cNvSpPr txBox="1"/>
            <p:nvPr/>
          </p:nvSpPr>
          <p:spPr>
            <a:xfrm rot="19603527">
              <a:off x="10816947" y="4794551"/>
              <a:ext cx="486030" cy="492443"/>
            </a:xfrm>
            <a:prstGeom prst="rect">
              <a:avLst/>
            </a:prstGeom>
            <a:solidFill>
              <a:schemeClr val="bg1"/>
            </a:solidFill>
          </p:spPr>
          <p:txBody>
            <a:bodyPr wrap="none" tIns="0" bIns="0" rtlCol="0">
              <a:spAutoFit/>
            </a:bodyPr>
            <a:lstStyle/>
            <a:p>
              <a:r>
                <a:rPr lang="en-US" sz="3200" i="1" dirty="0"/>
                <a:t>z</a:t>
              </a:r>
              <a:r>
                <a:rPr lang="en-US" sz="3200" baseline="-25000" dirty="0"/>
                <a:t>2</a:t>
              </a:r>
            </a:p>
          </p:txBody>
        </p:sp>
      </p:grpSp>
    </p:spTree>
    <p:extLst>
      <p:ext uri="{BB962C8B-B14F-4D97-AF65-F5344CB8AC3E}">
        <p14:creationId xmlns:p14="http://schemas.microsoft.com/office/powerpoint/2010/main" val="128302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E782-3D8C-4CEC-82DC-00681668A9B8}"/>
              </a:ext>
            </a:extLst>
          </p:cNvPr>
          <p:cNvSpPr>
            <a:spLocks noGrp="1"/>
          </p:cNvSpPr>
          <p:nvPr>
            <p:ph type="title"/>
          </p:nvPr>
        </p:nvSpPr>
        <p:spPr/>
        <p:txBody>
          <a:bodyPr/>
          <a:lstStyle/>
          <a:p>
            <a:r>
              <a:rPr lang="en-US" dirty="0">
                <a:solidFill>
                  <a:prstClr val="black"/>
                </a:solidFill>
              </a:rPr>
              <a:t>Precision Engineering 2: </a:t>
            </a:r>
            <a:br>
              <a:rPr lang="en-US" dirty="0">
                <a:solidFill>
                  <a:prstClr val="black"/>
                </a:solidFill>
              </a:rPr>
            </a:br>
            <a:r>
              <a:rPr lang="en-US" sz="3200" dirty="0">
                <a:solidFill>
                  <a:prstClr val="black"/>
                </a:solidFill>
              </a:rPr>
              <a:t>ML Prediction and Dimensionality Reduction</a:t>
            </a:r>
            <a:endParaRPr lang="en-US" dirty="0"/>
          </a:p>
        </p:txBody>
      </p:sp>
      <p:sp>
        <p:nvSpPr>
          <p:cNvPr id="5" name="Content Placeholder 4">
            <a:extLst>
              <a:ext uri="{FF2B5EF4-FFF2-40B4-BE49-F238E27FC236}">
                <a16:creationId xmlns:a16="http://schemas.microsoft.com/office/drawing/2014/main" id="{943A1A92-A5A2-4A1E-A182-18C5304C72C9}"/>
              </a:ext>
            </a:extLst>
          </p:cNvPr>
          <p:cNvSpPr>
            <a:spLocks noGrp="1"/>
          </p:cNvSpPr>
          <p:nvPr>
            <p:ph idx="1"/>
          </p:nvPr>
        </p:nvSpPr>
        <p:spPr>
          <a:xfrm>
            <a:off x="838200" y="1690689"/>
            <a:ext cx="10515600" cy="1071562"/>
          </a:xfrm>
        </p:spPr>
        <p:txBody>
          <a:bodyPr/>
          <a:lstStyle/>
          <a:p>
            <a:r>
              <a:rPr lang="en-US" dirty="0"/>
              <a:t>Quantitively Predict Phenotypes for variants not in the library</a:t>
            </a:r>
          </a:p>
          <a:p>
            <a:pPr lvl="1"/>
            <a:r>
              <a:rPr lang="en-US" dirty="0"/>
              <a:t>Combinations of multiple non-silent mutations</a:t>
            </a:r>
          </a:p>
        </p:txBody>
      </p:sp>
      <p:pic>
        <p:nvPicPr>
          <p:cNvPr id="4" name="Picture 3">
            <a:extLst>
              <a:ext uri="{FF2B5EF4-FFF2-40B4-BE49-F238E27FC236}">
                <a16:creationId xmlns:a16="http://schemas.microsoft.com/office/drawing/2014/main" id="{7356F1A7-E0C4-4191-B0B5-BAC1937444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30605" y="3063537"/>
            <a:ext cx="7122946" cy="3630762"/>
          </a:xfrm>
          <a:prstGeom prst="rect">
            <a:avLst/>
          </a:prstGeom>
        </p:spPr>
      </p:pic>
      <p:sp>
        <p:nvSpPr>
          <p:cNvPr id="3" name="TextBox 2">
            <a:extLst>
              <a:ext uri="{FF2B5EF4-FFF2-40B4-BE49-F238E27FC236}">
                <a16:creationId xmlns:a16="http://schemas.microsoft.com/office/drawing/2014/main" id="{E8387C38-C5AF-4718-8815-A71E18ECBEAF}"/>
              </a:ext>
            </a:extLst>
          </p:cNvPr>
          <p:cNvSpPr txBox="1"/>
          <p:nvPr/>
        </p:nvSpPr>
        <p:spPr>
          <a:xfrm>
            <a:off x="3476625" y="2733675"/>
            <a:ext cx="1502271" cy="369332"/>
          </a:xfrm>
          <a:prstGeom prst="rect">
            <a:avLst/>
          </a:prstGeom>
          <a:noFill/>
        </p:spPr>
        <p:txBody>
          <a:bodyPr wrap="none" rtlCol="0">
            <a:spAutoFit/>
          </a:bodyPr>
          <a:lstStyle/>
          <a:p>
            <a:r>
              <a:rPr lang="en-US" dirty="0"/>
              <a:t>2.1-fold RMSE</a:t>
            </a:r>
          </a:p>
        </p:txBody>
      </p:sp>
      <p:sp>
        <p:nvSpPr>
          <p:cNvPr id="6" name="TextBox 5">
            <a:extLst>
              <a:ext uri="{FF2B5EF4-FFF2-40B4-BE49-F238E27FC236}">
                <a16:creationId xmlns:a16="http://schemas.microsoft.com/office/drawing/2014/main" id="{67B18E07-B2C5-46F2-9CD5-9BEBB73E8A30}"/>
              </a:ext>
            </a:extLst>
          </p:cNvPr>
          <p:cNvSpPr txBox="1"/>
          <p:nvPr/>
        </p:nvSpPr>
        <p:spPr>
          <a:xfrm>
            <a:off x="7115175" y="2733675"/>
            <a:ext cx="1502271" cy="369332"/>
          </a:xfrm>
          <a:prstGeom prst="rect">
            <a:avLst/>
          </a:prstGeom>
          <a:noFill/>
        </p:spPr>
        <p:txBody>
          <a:bodyPr wrap="none" rtlCol="0">
            <a:spAutoFit/>
          </a:bodyPr>
          <a:lstStyle/>
          <a:p>
            <a:r>
              <a:rPr lang="en-US" dirty="0"/>
              <a:t>1.6-fold RMSE</a:t>
            </a:r>
          </a:p>
        </p:txBody>
      </p:sp>
      <p:sp>
        <p:nvSpPr>
          <p:cNvPr id="7" name="Right Brace 6">
            <a:extLst>
              <a:ext uri="{FF2B5EF4-FFF2-40B4-BE49-F238E27FC236}">
                <a16:creationId xmlns:a16="http://schemas.microsoft.com/office/drawing/2014/main" id="{6127DB22-F638-4D83-A984-F28B34784690}"/>
              </a:ext>
            </a:extLst>
          </p:cNvPr>
          <p:cNvSpPr/>
          <p:nvPr/>
        </p:nvSpPr>
        <p:spPr>
          <a:xfrm>
            <a:off x="8562974" y="4367212"/>
            <a:ext cx="200025" cy="1666876"/>
          </a:xfrm>
          <a:prstGeom prst="rightBrace">
            <a:avLst>
              <a:gd name="adj1" fmla="val 2976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7DF5E64-497D-4A84-9787-9C42F7967455}"/>
              </a:ext>
            </a:extLst>
          </p:cNvPr>
          <p:cNvSpPr txBox="1"/>
          <p:nvPr/>
        </p:nvSpPr>
        <p:spPr>
          <a:xfrm>
            <a:off x="8824913" y="4605338"/>
            <a:ext cx="2552700" cy="1200329"/>
          </a:xfrm>
          <a:prstGeom prst="rect">
            <a:avLst/>
          </a:prstGeom>
          <a:solidFill>
            <a:schemeClr val="bg1"/>
          </a:solidFill>
        </p:spPr>
        <p:txBody>
          <a:bodyPr wrap="square" rtlCol="0">
            <a:spAutoFit/>
          </a:bodyPr>
          <a:lstStyle/>
          <a:p>
            <a:r>
              <a:rPr lang="en-US" dirty="0"/>
              <a:t>Bias in training data (barcode sequencing) vs. verification data (cytometry)</a:t>
            </a:r>
          </a:p>
        </p:txBody>
      </p:sp>
    </p:spTree>
    <p:extLst>
      <p:ext uri="{BB962C8B-B14F-4D97-AF65-F5344CB8AC3E}">
        <p14:creationId xmlns:p14="http://schemas.microsoft.com/office/powerpoint/2010/main" val="304980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F4A32C0-187E-4FB1-97EA-8BCC271D73EE}"/>
              </a:ext>
            </a:extLst>
          </p:cNvPr>
          <p:cNvPicPr>
            <a:picLocks noGrp="1" noChangeAspect="1"/>
          </p:cNvPicPr>
          <p:nvPr>
            <p:ph sz="half" idx="2"/>
          </p:nvPr>
        </p:nvPicPr>
        <p:blipFill rotWithShape="1">
          <a:blip r:embed="rId3"/>
          <a:srcRect r="30444"/>
          <a:stretch/>
        </p:blipFill>
        <p:spPr>
          <a:xfrm>
            <a:off x="5557558" y="2414090"/>
            <a:ext cx="5366927" cy="3653336"/>
          </a:xfrm>
          <a:prstGeom prst="rect">
            <a:avLst/>
          </a:prstGeom>
        </p:spPr>
      </p:pic>
      <p:sp>
        <p:nvSpPr>
          <p:cNvPr id="2" name="Title 1">
            <a:extLst>
              <a:ext uri="{FF2B5EF4-FFF2-40B4-BE49-F238E27FC236}">
                <a16:creationId xmlns:a16="http://schemas.microsoft.com/office/drawing/2014/main" id="{8829E782-3D8C-4CEC-82DC-00681668A9B8}"/>
              </a:ext>
            </a:extLst>
          </p:cNvPr>
          <p:cNvSpPr>
            <a:spLocks noGrp="1"/>
          </p:cNvSpPr>
          <p:nvPr>
            <p:ph type="title"/>
          </p:nvPr>
        </p:nvSpPr>
        <p:spPr/>
        <p:txBody>
          <a:bodyPr/>
          <a:lstStyle/>
          <a:p>
            <a:r>
              <a:rPr lang="en-US" dirty="0">
                <a:solidFill>
                  <a:prstClr val="black"/>
                </a:solidFill>
              </a:rPr>
              <a:t>Precision Engineering 2: </a:t>
            </a:r>
            <a:br>
              <a:rPr lang="en-US" dirty="0">
                <a:solidFill>
                  <a:prstClr val="black"/>
                </a:solidFill>
              </a:rPr>
            </a:br>
            <a:r>
              <a:rPr lang="en-US" sz="3200" dirty="0">
                <a:solidFill>
                  <a:prstClr val="black"/>
                </a:solidFill>
              </a:rPr>
              <a:t>Link ML Model to Protein Biophysics</a:t>
            </a:r>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43A1A92-A5A2-4A1E-A182-18C5304C72C9}"/>
                  </a:ext>
                </a:extLst>
              </p:cNvPr>
              <p:cNvSpPr>
                <a:spLocks noGrp="1"/>
              </p:cNvSpPr>
              <p:nvPr>
                <p:ph sz="half" idx="1"/>
              </p:nvPr>
            </p:nvSpPr>
            <p:spPr>
              <a:xfrm>
                <a:off x="838199" y="1825625"/>
                <a:ext cx="4867275" cy="4351338"/>
              </a:xfrm>
            </p:spPr>
            <p:txBody>
              <a:bodyPr/>
              <a:lstStyle/>
              <a:p>
                <a:r>
                  <a:rPr lang="en-US" dirty="0"/>
                  <a:t>Interpret ML result with biophysical model</a:t>
                </a:r>
              </a:p>
              <a:p>
                <a:pPr lvl="1">
                  <a:tabLst>
                    <a:tab pos="1084263" algn="l"/>
                  </a:tabLst>
                </a:pPr>
                <a:r>
                  <a:rPr lang="en-US" i="1" dirty="0"/>
                  <a:t>z</a:t>
                </a:r>
                <a:r>
                  <a:rPr lang="en-US" baseline="-25000" dirty="0"/>
                  <a:t>1</a:t>
                </a:r>
                <a:r>
                  <a:rPr lang="en-US" dirty="0"/>
                  <a:t>: allosteric constant (</a:t>
                </a:r>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𝐴𝐼</m:t>
                        </m:r>
                      </m:sub>
                    </m:sSub>
                  </m:oMath>
                </a14:m>
                <a:r>
                  <a:rPr lang="en-US" dirty="0"/>
                  <a:t>),      	DNA operator affinity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𝑅</m:t>
                        </m:r>
                        <m:r>
                          <a:rPr lang="en-US" i="1">
                            <a:latin typeface="Cambria Math" panose="02040503050406030204" pitchFamily="18" charset="0"/>
                            <a:ea typeface="Cambria Math" panose="02040503050406030204" pitchFamily="18" charset="0"/>
                          </a:rPr>
                          <m:t>𝐴</m:t>
                        </m:r>
                      </m:sub>
                    </m:sSub>
                  </m:oMath>
                </a14:m>
                <a:r>
                  <a:rPr lang="en-US" dirty="0"/>
                  <a:t>)</a:t>
                </a:r>
              </a:p>
              <a:p>
                <a:pPr lvl="1"/>
                <a:r>
                  <a:rPr lang="en-US" i="1" dirty="0"/>
                  <a:t>z</a:t>
                </a:r>
                <a:r>
                  <a:rPr lang="en-US" baseline="-25000" dirty="0"/>
                  <a:t>2</a:t>
                </a:r>
                <a:r>
                  <a:rPr lang="en-US" dirty="0"/>
                  <a:t>: ligand binding affinity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𝐴</m:t>
                        </m:r>
                      </m:sub>
                    </m:sSub>
                  </m:oMath>
                </a14:m>
                <a:r>
                  <a:rPr lang="en-US" dirty="0"/>
                  <a:t>)</a:t>
                </a:r>
              </a:p>
            </p:txBody>
          </p:sp>
        </mc:Choice>
        <mc:Fallback xmlns="">
          <p:sp>
            <p:nvSpPr>
              <p:cNvPr id="5" name="Content Placeholder 4">
                <a:extLst>
                  <a:ext uri="{FF2B5EF4-FFF2-40B4-BE49-F238E27FC236}">
                    <a16:creationId xmlns:a16="http://schemas.microsoft.com/office/drawing/2014/main" id="{943A1A92-A5A2-4A1E-A182-18C5304C72C9}"/>
                  </a:ext>
                </a:extLst>
              </p:cNvPr>
              <p:cNvSpPr>
                <a:spLocks noGrp="1" noRot="1" noChangeAspect="1" noMove="1" noResize="1" noEditPoints="1" noAdjustHandles="1" noChangeArrowheads="1" noChangeShapeType="1" noTextEdit="1"/>
              </p:cNvSpPr>
              <p:nvPr>
                <p:ph sz="half" idx="1"/>
              </p:nvPr>
            </p:nvSpPr>
            <p:spPr>
              <a:xfrm>
                <a:off x="838199" y="1825625"/>
                <a:ext cx="4867275" cy="4351338"/>
              </a:xfrm>
              <a:blipFill>
                <a:blip r:embed="rId4"/>
                <a:stretch>
                  <a:fillRect l="-2128" t="-2241" r="-375"/>
                </a:stretch>
              </a:blipFill>
            </p:spPr>
            <p:txBody>
              <a:bodyPr/>
              <a:lstStyle/>
              <a:p>
                <a:r>
                  <a:rPr lang="en-US">
                    <a:noFill/>
                  </a:rPr>
                  <a:t> </a:t>
                </a:r>
              </a:p>
            </p:txBody>
          </p:sp>
        </mc:Fallback>
      </mc:AlternateContent>
      <p:pic>
        <p:nvPicPr>
          <p:cNvPr id="8" name="Content Placeholder 6">
            <a:extLst>
              <a:ext uri="{FF2B5EF4-FFF2-40B4-BE49-F238E27FC236}">
                <a16:creationId xmlns:a16="http://schemas.microsoft.com/office/drawing/2014/main" id="{BEE71658-72D1-4B44-B6FE-FB508B02E934}"/>
              </a:ext>
            </a:extLst>
          </p:cNvPr>
          <p:cNvPicPr>
            <a:picLocks noChangeAspect="1"/>
          </p:cNvPicPr>
          <p:nvPr/>
        </p:nvPicPr>
        <p:blipFill rotWithShape="1">
          <a:blip r:embed="rId3"/>
          <a:srcRect l="73185" b="14711"/>
          <a:stretch/>
        </p:blipFill>
        <p:spPr>
          <a:xfrm>
            <a:off x="10845255" y="2577567"/>
            <a:ext cx="1278302" cy="1925093"/>
          </a:xfrm>
          <a:prstGeom prst="rect">
            <a:avLst/>
          </a:prstGeom>
        </p:spPr>
      </p:pic>
      <p:grpSp>
        <p:nvGrpSpPr>
          <p:cNvPr id="10" name="Group 9">
            <a:extLst>
              <a:ext uri="{FF2B5EF4-FFF2-40B4-BE49-F238E27FC236}">
                <a16:creationId xmlns:a16="http://schemas.microsoft.com/office/drawing/2014/main" id="{410A5A56-E449-4200-9589-ED3EBA76DFF5}"/>
              </a:ext>
            </a:extLst>
          </p:cNvPr>
          <p:cNvGrpSpPr/>
          <p:nvPr/>
        </p:nvGrpSpPr>
        <p:grpSpPr>
          <a:xfrm>
            <a:off x="514350" y="4326506"/>
            <a:ext cx="4752975" cy="1800225"/>
            <a:chOff x="514350" y="4562475"/>
            <a:chExt cx="4752975" cy="1800225"/>
          </a:xfrm>
        </p:grpSpPr>
        <p:sp>
          <p:nvSpPr>
            <p:cNvPr id="4" name="Rectangle 3">
              <a:extLst>
                <a:ext uri="{FF2B5EF4-FFF2-40B4-BE49-F238E27FC236}">
                  <a16:creationId xmlns:a16="http://schemas.microsoft.com/office/drawing/2014/main" id="{F22D67DD-FF85-4D03-BAC8-CF770E060313}"/>
                </a:ext>
              </a:extLst>
            </p:cNvPr>
            <p:cNvSpPr/>
            <p:nvPr/>
          </p:nvSpPr>
          <p:spPr>
            <a:xfrm>
              <a:off x="514350" y="4562475"/>
              <a:ext cx="4752975" cy="18002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5570E1-D335-4799-AB2F-788CBE11583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5026" y="4673736"/>
              <a:ext cx="4600475" cy="931848"/>
            </a:xfrm>
            <a:prstGeom prst="rect">
              <a:avLst/>
            </a:prstGeom>
          </p:spPr>
        </p:pic>
        <p:sp>
          <p:nvSpPr>
            <p:cNvPr id="9" name="TextBox 8">
              <a:extLst>
                <a:ext uri="{FF2B5EF4-FFF2-40B4-BE49-F238E27FC236}">
                  <a16:creationId xmlns:a16="http://schemas.microsoft.com/office/drawing/2014/main" id="{A8DA223C-DAD0-4704-B8B1-0A89CFC42BE1}"/>
                </a:ext>
              </a:extLst>
            </p:cNvPr>
            <p:cNvSpPr txBox="1"/>
            <p:nvPr/>
          </p:nvSpPr>
          <p:spPr>
            <a:xfrm>
              <a:off x="540839" y="5790459"/>
              <a:ext cx="4688848" cy="369332"/>
            </a:xfrm>
            <a:prstGeom prst="rect">
              <a:avLst/>
            </a:prstGeom>
            <a:noFill/>
          </p:spPr>
          <p:txBody>
            <a:bodyPr wrap="none" rtlCol="0">
              <a:spAutoFit/>
            </a:bodyPr>
            <a:lstStyle/>
            <a:p>
              <a:r>
                <a:rPr lang="nb-NO" dirty="0"/>
                <a:t>Razo-Mejia et al., 2018, Cell Systems 6, 456–469</a:t>
              </a:r>
              <a:endParaRPr lang="en-US" dirty="0"/>
            </a:p>
          </p:txBody>
        </p:sp>
      </p:grpSp>
      <p:sp>
        <p:nvSpPr>
          <p:cNvPr id="3" name="TextBox 2">
            <a:extLst>
              <a:ext uri="{FF2B5EF4-FFF2-40B4-BE49-F238E27FC236}">
                <a16:creationId xmlns:a16="http://schemas.microsoft.com/office/drawing/2014/main" id="{041D5AAD-3681-4121-B720-8C86734DD46B}"/>
              </a:ext>
            </a:extLst>
          </p:cNvPr>
          <p:cNvSpPr txBox="1"/>
          <p:nvPr/>
        </p:nvSpPr>
        <p:spPr>
          <a:xfrm>
            <a:off x="7980113" y="2119887"/>
            <a:ext cx="1535293" cy="369332"/>
          </a:xfrm>
          <a:prstGeom prst="rect">
            <a:avLst/>
          </a:prstGeom>
          <a:noFill/>
        </p:spPr>
        <p:txBody>
          <a:bodyPr wrap="none" rtlCol="0">
            <a:spAutoFit/>
          </a:bodyPr>
          <a:lstStyle/>
          <a:p>
            <a:pPr algn="ctr"/>
            <a:r>
              <a:rPr lang="en-US" dirty="0"/>
              <a:t>Contours: </a:t>
            </a:r>
            <a:r>
              <a:rPr lang="en-US" i="1" dirty="0"/>
              <a:t>EC</a:t>
            </a:r>
            <a:r>
              <a:rPr lang="en-US" baseline="-25000" dirty="0"/>
              <a:t>50</a:t>
            </a:r>
          </a:p>
        </p:txBody>
      </p:sp>
    </p:spTree>
    <p:extLst>
      <p:ext uri="{BB962C8B-B14F-4D97-AF65-F5344CB8AC3E}">
        <p14:creationId xmlns:p14="http://schemas.microsoft.com/office/powerpoint/2010/main" val="301313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D577-8C41-4A73-B876-2F9517915AD1}"/>
              </a:ext>
            </a:extLst>
          </p:cNvPr>
          <p:cNvSpPr>
            <a:spLocks noGrp="1"/>
          </p:cNvSpPr>
          <p:nvPr>
            <p:ph type="title"/>
          </p:nvPr>
        </p:nvSpPr>
        <p:spPr/>
        <p:txBody>
          <a:bodyPr>
            <a:normAutofit/>
          </a:bodyPr>
          <a:lstStyle/>
          <a:p>
            <a:r>
              <a:rPr lang="en-US" dirty="0"/>
              <a:t>Precision Engineering 2:</a:t>
            </a:r>
            <a:br>
              <a:rPr lang="en-US" dirty="0"/>
            </a:br>
            <a:r>
              <a:rPr lang="en-US" sz="3100" dirty="0"/>
              <a:t>Extrapolative Engineering: Better Inverted Sensors</a:t>
            </a:r>
            <a:endParaRPr lang="en-US" dirty="0"/>
          </a:p>
        </p:txBody>
      </p:sp>
      <p:sp>
        <p:nvSpPr>
          <p:cNvPr id="3" name="Content Placeholder 2">
            <a:extLst>
              <a:ext uri="{FF2B5EF4-FFF2-40B4-BE49-F238E27FC236}">
                <a16:creationId xmlns:a16="http://schemas.microsoft.com/office/drawing/2014/main" id="{01E6F0D9-F9E1-4645-A149-05F7DF4A1D89}"/>
              </a:ext>
            </a:extLst>
          </p:cNvPr>
          <p:cNvSpPr>
            <a:spLocks noGrp="1"/>
          </p:cNvSpPr>
          <p:nvPr>
            <p:ph sz="half" idx="1"/>
          </p:nvPr>
        </p:nvSpPr>
        <p:spPr>
          <a:xfrm>
            <a:off x="838199" y="1825625"/>
            <a:ext cx="10318956" cy="4351338"/>
          </a:xfrm>
        </p:spPr>
        <p:txBody>
          <a:bodyPr>
            <a:normAutofit/>
          </a:bodyPr>
          <a:lstStyle/>
          <a:p>
            <a:r>
              <a:rPr lang="en-US" dirty="0"/>
              <a:t>Combine mutations to create new variants (not in the library)</a:t>
            </a:r>
          </a:p>
          <a:p>
            <a:pPr lvl="1"/>
            <a:r>
              <a:rPr lang="en-US" dirty="0"/>
              <a:t>Goal: lower </a:t>
            </a:r>
            <a:r>
              <a:rPr lang="en-US" u="sng" dirty="0"/>
              <a:t>inverted sensor</a:t>
            </a:r>
            <a:r>
              <a:rPr lang="en-US" dirty="0"/>
              <a:t> </a:t>
            </a:r>
            <a:r>
              <a:rPr lang="en-US" i="1" dirty="0"/>
              <a:t>EC</a:t>
            </a:r>
            <a:r>
              <a:rPr lang="en-US" baseline="-25000" dirty="0"/>
              <a:t>50</a:t>
            </a:r>
            <a:r>
              <a:rPr lang="en-US" dirty="0"/>
              <a:t> and </a:t>
            </a:r>
            <a:r>
              <a:rPr lang="en-US" i="1" dirty="0"/>
              <a:t>G</a:t>
            </a:r>
            <a:r>
              <a:rPr lang="en-US" baseline="-25000" dirty="0"/>
              <a:t>∞</a:t>
            </a:r>
          </a:p>
          <a:p>
            <a:endParaRPr lang="en-US" dirty="0"/>
          </a:p>
        </p:txBody>
      </p:sp>
      <p:pic>
        <p:nvPicPr>
          <p:cNvPr id="16" name="Picture 15">
            <a:extLst>
              <a:ext uri="{FF2B5EF4-FFF2-40B4-BE49-F238E27FC236}">
                <a16:creationId xmlns:a16="http://schemas.microsoft.com/office/drawing/2014/main" id="{221EA791-4C52-4CA3-813B-82D80A5B56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8199" y="3287062"/>
            <a:ext cx="4577183" cy="2601290"/>
          </a:xfrm>
          <a:prstGeom prst="rect">
            <a:avLst/>
          </a:prstGeom>
        </p:spPr>
      </p:pic>
      <p:sp>
        <p:nvSpPr>
          <p:cNvPr id="18" name="TextBox 17">
            <a:extLst>
              <a:ext uri="{FF2B5EF4-FFF2-40B4-BE49-F238E27FC236}">
                <a16:creationId xmlns:a16="http://schemas.microsoft.com/office/drawing/2014/main" id="{E337033E-6ED5-48AB-A68A-AD74DEFDF778}"/>
              </a:ext>
            </a:extLst>
          </p:cNvPr>
          <p:cNvSpPr txBox="1"/>
          <p:nvPr/>
        </p:nvSpPr>
        <p:spPr>
          <a:xfrm>
            <a:off x="7628113" y="2765518"/>
            <a:ext cx="2707023" cy="523220"/>
          </a:xfrm>
          <a:prstGeom prst="rect">
            <a:avLst/>
          </a:prstGeom>
          <a:noFill/>
        </p:spPr>
        <p:txBody>
          <a:bodyPr wrap="none" rtlCol="0">
            <a:spAutoFit/>
          </a:bodyPr>
          <a:lstStyle/>
          <a:p>
            <a:r>
              <a:rPr lang="en-US" sz="2800" b="1" dirty="0"/>
              <a:t>mutation tool kit</a:t>
            </a:r>
          </a:p>
        </p:txBody>
      </p:sp>
      <p:sp>
        <p:nvSpPr>
          <p:cNvPr id="19" name="TextBox 18">
            <a:extLst>
              <a:ext uri="{FF2B5EF4-FFF2-40B4-BE49-F238E27FC236}">
                <a16:creationId xmlns:a16="http://schemas.microsoft.com/office/drawing/2014/main" id="{C7F9B84A-D6F4-4EA7-A754-B424FBEEB6EF}"/>
              </a:ext>
            </a:extLst>
          </p:cNvPr>
          <p:cNvSpPr txBox="1"/>
          <p:nvPr/>
        </p:nvSpPr>
        <p:spPr>
          <a:xfrm>
            <a:off x="1411443" y="2765518"/>
            <a:ext cx="3853299" cy="523220"/>
          </a:xfrm>
          <a:prstGeom prst="rect">
            <a:avLst/>
          </a:prstGeom>
          <a:noFill/>
        </p:spPr>
        <p:txBody>
          <a:bodyPr wrap="none" rtlCol="0">
            <a:spAutoFit/>
          </a:bodyPr>
          <a:lstStyle/>
          <a:p>
            <a:r>
              <a:rPr lang="en-US" sz="2800" b="1" dirty="0"/>
              <a:t>starting inverted sensors</a:t>
            </a:r>
          </a:p>
        </p:txBody>
      </p:sp>
      <p:pic>
        <p:nvPicPr>
          <p:cNvPr id="10" name="Content Placeholder 6">
            <a:extLst>
              <a:ext uri="{FF2B5EF4-FFF2-40B4-BE49-F238E27FC236}">
                <a16:creationId xmlns:a16="http://schemas.microsoft.com/office/drawing/2014/main" id="{79F01B84-1CF9-4413-95E6-AF68410ED9E9}"/>
              </a:ext>
            </a:extLst>
          </p:cNvPr>
          <p:cNvPicPr>
            <a:picLocks noGrp="1" noChangeAspect="1"/>
          </p:cNvPicPr>
          <p:nvPr>
            <p:ph sz="half" idx="2"/>
          </p:nvPr>
        </p:nvPicPr>
        <p:blipFill rotWithShape="1">
          <a:blip r:embed="rId3"/>
          <a:srcRect r="30444"/>
          <a:stretch/>
        </p:blipFill>
        <p:spPr>
          <a:xfrm>
            <a:off x="6294795" y="3299914"/>
            <a:ext cx="4191540" cy="2853235"/>
          </a:xfrm>
          <a:prstGeom prst="rect">
            <a:avLst/>
          </a:prstGeom>
        </p:spPr>
      </p:pic>
      <p:pic>
        <p:nvPicPr>
          <p:cNvPr id="11" name="Content Placeholder 6">
            <a:extLst>
              <a:ext uri="{FF2B5EF4-FFF2-40B4-BE49-F238E27FC236}">
                <a16:creationId xmlns:a16="http://schemas.microsoft.com/office/drawing/2014/main" id="{4962C796-8847-4477-B61A-F0A6B489D499}"/>
              </a:ext>
            </a:extLst>
          </p:cNvPr>
          <p:cNvPicPr>
            <a:picLocks noChangeAspect="1"/>
          </p:cNvPicPr>
          <p:nvPr/>
        </p:nvPicPr>
        <p:blipFill rotWithShape="1">
          <a:blip r:embed="rId3"/>
          <a:srcRect l="73185" b="14711"/>
          <a:stretch/>
        </p:blipFill>
        <p:spPr>
          <a:xfrm>
            <a:off x="10487035" y="3463392"/>
            <a:ext cx="998347" cy="1503487"/>
          </a:xfrm>
          <a:prstGeom prst="rect">
            <a:avLst/>
          </a:prstGeom>
        </p:spPr>
      </p:pic>
    </p:spTree>
    <p:extLst>
      <p:ext uri="{BB962C8B-B14F-4D97-AF65-F5344CB8AC3E}">
        <p14:creationId xmlns:p14="http://schemas.microsoft.com/office/powerpoint/2010/main" val="1589601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D577-8C41-4A73-B876-2F9517915AD1}"/>
              </a:ext>
            </a:extLst>
          </p:cNvPr>
          <p:cNvSpPr>
            <a:spLocks noGrp="1"/>
          </p:cNvSpPr>
          <p:nvPr>
            <p:ph type="title"/>
          </p:nvPr>
        </p:nvSpPr>
        <p:spPr/>
        <p:txBody>
          <a:bodyPr>
            <a:normAutofit/>
          </a:bodyPr>
          <a:lstStyle/>
          <a:p>
            <a:r>
              <a:rPr lang="en-US" dirty="0"/>
              <a:t>Precision Engineering 2:</a:t>
            </a:r>
            <a:br>
              <a:rPr lang="en-US" dirty="0"/>
            </a:br>
            <a:r>
              <a:rPr lang="en-US" sz="3100" dirty="0"/>
              <a:t>Extrapolative Engineering: Better Inverted Sensors</a:t>
            </a:r>
            <a:endParaRPr lang="en-US" dirty="0"/>
          </a:p>
        </p:txBody>
      </p:sp>
      <p:sp>
        <p:nvSpPr>
          <p:cNvPr id="3" name="Content Placeholder 2">
            <a:extLst>
              <a:ext uri="{FF2B5EF4-FFF2-40B4-BE49-F238E27FC236}">
                <a16:creationId xmlns:a16="http://schemas.microsoft.com/office/drawing/2014/main" id="{01E6F0D9-F9E1-4645-A149-05F7DF4A1D89}"/>
              </a:ext>
            </a:extLst>
          </p:cNvPr>
          <p:cNvSpPr>
            <a:spLocks noGrp="1"/>
          </p:cNvSpPr>
          <p:nvPr>
            <p:ph idx="1"/>
          </p:nvPr>
        </p:nvSpPr>
        <p:spPr/>
        <p:txBody>
          <a:bodyPr>
            <a:normAutofit/>
          </a:bodyPr>
          <a:lstStyle/>
          <a:p>
            <a:r>
              <a:rPr lang="en-US" dirty="0"/>
              <a:t>Combine mutations to create variants not in the library</a:t>
            </a:r>
          </a:p>
          <a:p>
            <a:pPr lvl="1"/>
            <a:r>
              <a:rPr lang="en-US" dirty="0"/>
              <a:t>Reduced </a:t>
            </a:r>
            <a:r>
              <a:rPr lang="en-US" i="1" dirty="0"/>
              <a:t>EC</a:t>
            </a:r>
            <a:r>
              <a:rPr lang="en-US" baseline="-25000" dirty="0"/>
              <a:t>50</a:t>
            </a:r>
            <a:r>
              <a:rPr lang="en-US" dirty="0"/>
              <a:t> more than 10-fold</a:t>
            </a:r>
          </a:p>
          <a:p>
            <a:pPr lvl="1"/>
            <a:r>
              <a:rPr lang="en-US" dirty="0"/>
              <a:t>Reduced </a:t>
            </a:r>
            <a:r>
              <a:rPr lang="en-US" i="1" dirty="0"/>
              <a:t>G</a:t>
            </a:r>
            <a:r>
              <a:rPr lang="en-US" baseline="-25000" dirty="0"/>
              <a:t>∞</a:t>
            </a:r>
            <a:r>
              <a:rPr lang="en-US" dirty="0"/>
              <a:t> 1.5-fold</a:t>
            </a:r>
          </a:p>
          <a:p>
            <a:pPr lvl="1"/>
            <a:endParaRPr lang="en-US" dirty="0"/>
          </a:p>
        </p:txBody>
      </p:sp>
      <p:pic>
        <p:nvPicPr>
          <p:cNvPr id="9" name="Picture 8">
            <a:extLst>
              <a:ext uri="{FF2B5EF4-FFF2-40B4-BE49-F238E27FC236}">
                <a16:creationId xmlns:a16="http://schemas.microsoft.com/office/drawing/2014/main" id="{C3E11D49-8D39-4375-A245-95485465C550}"/>
              </a:ext>
            </a:extLst>
          </p:cNvPr>
          <p:cNvPicPr>
            <a:picLocks noChangeAspect="1"/>
          </p:cNvPicPr>
          <p:nvPr/>
        </p:nvPicPr>
        <p:blipFill rotWithShape="1">
          <a:blip r:embed="rId2">
            <a:extLst>
              <a:ext uri="{28A0092B-C50C-407E-A947-70E740481C1C}">
                <a14:useLocalDpi xmlns:a14="http://schemas.microsoft.com/office/drawing/2010/main" val="0"/>
              </a:ext>
            </a:extLst>
          </a:blip>
          <a:srcRect t="7631"/>
          <a:stretch/>
        </p:blipFill>
        <p:spPr>
          <a:xfrm>
            <a:off x="2666999" y="3171825"/>
            <a:ext cx="6819902" cy="3515994"/>
          </a:xfrm>
          <a:prstGeom prst="rect">
            <a:avLst/>
          </a:prstGeom>
        </p:spPr>
      </p:pic>
    </p:spTree>
    <p:extLst>
      <p:ext uri="{BB962C8B-B14F-4D97-AF65-F5344CB8AC3E}">
        <p14:creationId xmlns:p14="http://schemas.microsoft.com/office/powerpoint/2010/main" val="3883245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FD22-5277-494B-8979-4FC3D86357C9}"/>
              </a:ext>
            </a:extLst>
          </p:cNvPr>
          <p:cNvSpPr>
            <a:spLocks noGrp="1"/>
          </p:cNvSpPr>
          <p:nvPr>
            <p:ph type="title"/>
          </p:nvPr>
        </p:nvSpPr>
        <p:spPr/>
        <p:txBody>
          <a:bodyPr/>
          <a:lstStyle/>
          <a:p>
            <a:r>
              <a:rPr lang="en-US" dirty="0"/>
              <a:t>Conclusion: Precision Engineering Biology</a:t>
            </a:r>
          </a:p>
        </p:txBody>
      </p:sp>
      <p:sp>
        <p:nvSpPr>
          <p:cNvPr id="3" name="Content Placeholder 2">
            <a:extLst>
              <a:ext uri="{FF2B5EF4-FFF2-40B4-BE49-F238E27FC236}">
                <a16:creationId xmlns:a16="http://schemas.microsoft.com/office/drawing/2014/main" id="{FAFB5001-684B-4119-BD09-9F4F755EA704}"/>
              </a:ext>
            </a:extLst>
          </p:cNvPr>
          <p:cNvSpPr>
            <a:spLocks noGrp="1"/>
          </p:cNvSpPr>
          <p:nvPr>
            <p:ph sz="half" idx="1"/>
          </p:nvPr>
        </p:nvSpPr>
        <p:spPr/>
        <p:txBody>
          <a:bodyPr>
            <a:normAutofit/>
          </a:bodyPr>
          <a:lstStyle/>
          <a:p>
            <a:r>
              <a:rPr lang="en-US" dirty="0"/>
              <a:t>Quantitatively select sensor dose-response</a:t>
            </a:r>
          </a:p>
          <a:p>
            <a:r>
              <a:rPr lang="en-US" dirty="0"/>
              <a:t>Discover novel functions</a:t>
            </a:r>
          </a:p>
          <a:p>
            <a:pPr lvl="1"/>
            <a:r>
              <a:rPr lang="en-US" dirty="0"/>
              <a:t>Band-stop transcription factors</a:t>
            </a:r>
          </a:p>
          <a:p>
            <a:r>
              <a:rPr lang="en-US" dirty="0"/>
              <a:t>Improved understanding</a:t>
            </a:r>
          </a:p>
          <a:p>
            <a:pPr lvl="1"/>
            <a:r>
              <a:rPr lang="en-US" dirty="0"/>
              <a:t>Quantitative sequence-structure-function relationships</a:t>
            </a:r>
          </a:p>
          <a:p>
            <a:pPr lvl="1"/>
            <a:r>
              <a:rPr lang="en-US" dirty="0"/>
              <a:t>Allostery enables sensing </a:t>
            </a:r>
            <a:r>
              <a:rPr lang="en-US" i="1" dirty="0"/>
              <a:t>and</a:t>
            </a:r>
            <a:r>
              <a:rPr lang="en-US" dirty="0"/>
              <a:t> </a:t>
            </a:r>
            <a:r>
              <a:rPr lang="en-US" i="1" dirty="0"/>
              <a:t>evolution</a:t>
            </a:r>
            <a:r>
              <a:rPr lang="en-US" dirty="0"/>
              <a:t> of sensing</a:t>
            </a:r>
          </a:p>
        </p:txBody>
      </p:sp>
      <p:sp>
        <p:nvSpPr>
          <p:cNvPr id="4" name="Content Placeholder 3">
            <a:extLst>
              <a:ext uri="{FF2B5EF4-FFF2-40B4-BE49-F238E27FC236}">
                <a16:creationId xmlns:a16="http://schemas.microsoft.com/office/drawing/2014/main" id="{40AC4564-E699-4B86-8E4A-3B057E6EE106}"/>
              </a:ext>
            </a:extLst>
          </p:cNvPr>
          <p:cNvSpPr>
            <a:spLocks noGrp="1"/>
          </p:cNvSpPr>
          <p:nvPr>
            <p:ph sz="half" idx="2"/>
          </p:nvPr>
        </p:nvSpPr>
        <p:spPr/>
        <p:txBody>
          <a:bodyPr>
            <a:normAutofit/>
          </a:bodyPr>
          <a:lstStyle/>
          <a:p>
            <a:r>
              <a:rPr lang="en-US" dirty="0"/>
              <a:t>Seeking new collaborators</a:t>
            </a:r>
          </a:p>
          <a:p>
            <a:pPr lvl="1"/>
            <a:r>
              <a:rPr lang="en-US" dirty="0"/>
              <a:t>New types of sensors</a:t>
            </a:r>
          </a:p>
          <a:p>
            <a:pPr lvl="1"/>
            <a:r>
              <a:rPr lang="en-US" dirty="0"/>
              <a:t>Sensor applications</a:t>
            </a:r>
          </a:p>
          <a:p>
            <a:pPr lvl="1"/>
            <a:r>
              <a:rPr lang="en-US" dirty="0"/>
              <a:t>Other biomolecular functions</a:t>
            </a:r>
          </a:p>
          <a:p>
            <a:r>
              <a:rPr lang="en-US" dirty="0"/>
              <a:t>Postdoctoral positions available</a:t>
            </a:r>
          </a:p>
          <a:p>
            <a:r>
              <a:rPr lang="en-US" dirty="0"/>
              <a:t>Contact: </a:t>
            </a:r>
            <a:r>
              <a:rPr lang="en-US" dirty="0">
                <a:hlinkClick r:id="rId2"/>
              </a:rPr>
              <a:t>david.ross@nist.gov</a:t>
            </a:r>
            <a:r>
              <a:rPr lang="en-US" dirty="0"/>
              <a:t>,</a:t>
            </a:r>
          </a:p>
          <a:p>
            <a:pPr marL="0" indent="0">
              <a:buNone/>
            </a:pPr>
            <a:r>
              <a:rPr lang="en-US" dirty="0"/>
              <a:t>       </a:t>
            </a:r>
            <a:r>
              <a:rPr lang="en-US" dirty="0">
                <a:hlinkClick r:id="rId3"/>
              </a:rPr>
              <a:t>elizabeth.strychalski@nist.gov</a:t>
            </a:r>
            <a:r>
              <a:rPr lang="en-US" dirty="0"/>
              <a:t> </a:t>
            </a:r>
          </a:p>
        </p:txBody>
      </p:sp>
    </p:spTree>
    <p:extLst>
      <p:ext uri="{BB962C8B-B14F-4D97-AF65-F5344CB8AC3E}">
        <p14:creationId xmlns:p14="http://schemas.microsoft.com/office/powerpoint/2010/main" val="3348124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ED00-2778-4C66-BD20-3B1EC64983E8}"/>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D0A91DFE-9194-48AD-914D-0A302E670065}"/>
              </a:ext>
            </a:extLst>
          </p:cNvPr>
          <p:cNvSpPr>
            <a:spLocks noGrp="1"/>
          </p:cNvSpPr>
          <p:nvPr>
            <p:ph idx="1"/>
          </p:nvPr>
        </p:nvSpPr>
        <p:spPr>
          <a:xfrm>
            <a:off x="838200" y="1825625"/>
            <a:ext cx="4430486" cy="4351338"/>
          </a:xfrm>
        </p:spPr>
        <p:txBody>
          <a:bodyPr/>
          <a:lstStyle/>
          <a:p>
            <a:r>
              <a:rPr lang="en-US" dirty="0"/>
              <a:t>Drew Tack, Peter Tonner, Abe Pressman, Nate Olson, Sasha Levy (SLAC), Jane </a:t>
            </a:r>
            <a:r>
              <a:rPr lang="en-US" dirty="0" err="1"/>
              <a:t>Romantseva</a:t>
            </a:r>
            <a:r>
              <a:rPr lang="en-US" dirty="0"/>
              <a:t>, Nina </a:t>
            </a:r>
            <a:r>
              <a:rPr lang="en-US" dirty="0" err="1"/>
              <a:t>Alperovich</a:t>
            </a:r>
            <a:r>
              <a:rPr lang="en-US" dirty="0"/>
              <a:t>, Olga Vasilyeva</a:t>
            </a:r>
          </a:p>
          <a:p>
            <a:r>
              <a:rPr lang="en-US" dirty="0"/>
              <a:t>Elizabeth </a:t>
            </a:r>
            <a:r>
              <a:rPr lang="en-US" dirty="0" err="1"/>
              <a:t>Strychalski</a:t>
            </a:r>
            <a:r>
              <a:rPr lang="en-US" dirty="0"/>
              <a:t>, </a:t>
            </a:r>
            <a:r>
              <a:rPr lang="en-US" dirty="0" err="1"/>
              <a:t>Jayan</a:t>
            </a:r>
            <a:r>
              <a:rPr lang="en-US" dirty="0"/>
              <a:t> </a:t>
            </a:r>
            <a:r>
              <a:rPr lang="en-US" dirty="0" err="1"/>
              <a:t>Rammohan</a:t>
            </a:r>
            <a:r>
              <a:rPr lang="en-US" dirty="0"/>
              <a:t>, Ben Scott, </a:t>
            </a:r>
            <a:r>
              <a:rPr lang="en-US" dirty="0" err="1"/>
              <a:t>Zvi</a:t>
            </a:r>
            <a:r>
              <a:rPr lang="en-US" dirty="0"/>
              <a:t> </a:t>
            </a:r>
            <a:r>
              <a:rPr lang="en-US" dirty="0" err="1"/>
              <a:t>Kelman</a:t>
            </a:r>
            <a:r>
              <a:rPr lang="en-US" dirty="0"/>
              <a:t>, Gilad </a:t>
            </a:r>
            <a:r>
              <a:rPr lang="en-US" dirty="0" err="1"/>
              <a:t>Kusne</a:t>
            </a:r>
            <a:r>
              <a:rPr lang="en-US" dirty="0"/>
              <a:t>, Dan </a:t>
            </a:r>
            <a:r>
              <a:rPr lang="en-US" dirty="0" err="1"/>
              <a:t>Samarov</a:t>
            </a:r>
            <a:endParaRPr lang="en-US" dirty="0"/>
          </a:p>
        </p:txBody>
      </p:sp>
      <p:sp>
        <p:nvSpPr>
          <p:cNvPr id="4" name="Slide Number Placeholder 3">
            <a:extLst>
              <a:ext uri="{FF2B5EF4-FFF2-40B4-BE49-F238E27FC236}">
                <a16:creationId xmlns:a16="http://schemas.microsoft.com/office/drawing/2014/main" id="{7E39AA0C-EC40-478E-B1CA-B1844930EB90}"/>
              </a:ext>
            </a:extLst>
          </p:cNvPr>
          <p:cNvSpPr>
            <a:spLocks noGrp="1"/>
          </p:cNvSpPr>
          <p:nvPr>
            <p:ph type="sldNum" sz="quarter" idx="12"/>
          </p:nvPr>
        </p:nvSpPr>
        <p:spPr/>
        <p:txBody>
          <a:bodyPr/>
          <a:lstStyle/>
          <a:p>
            <a:fld id="{2FCA08A5-C7BE-45C5-ACD3-D7FB62CCDC88}" type="slidenum">
              <a:rPr lang="en-US" smtClean="0"/>
              <a:t>28</a:t>
            </a:fld>
            <a:endParaRPr lang="en-US"/>
          </a:p>
        </p:txBody>
      </p:sp>
      <p:grpSp>
        <p:nvGrpSpPr>
          <p:cNvPr id="14" name="Group 13">
            <a:extLst>
              <a:ext uri="{FF2B5EF4-FFF2-40B4-BE49-F238E27FC236}">
                <a16:creationId xmlns:a16="http://schemas.microsoft.com/office/drawing/2014/main" id="{0536C1AC-C95E-4E13-9B8D-F58D9315B38A}"/>
              </a:ext>
            </a:extLst>
          </p:cNvPr>
          <p:cNvGrpSpPr/>
          <p:nvPr/>
        </p:nvGrpSpPr>
        <p:grpSpPr>
          <a:xfrm>
            <a:off x="5628573" y="322223"/>
            <a:ext cx="6117938" cy="2438925"/>
            <a:chOff x="5735864" y="4254617"/>
            <a:chExt cx="6117938" cy="2438925"/>
          </a:xfrm>
        </p:grpSpPr>
        <p:pic>
          <p:nvPicPr>
            <p:cNvPr id="6" name="Picture 2" descr="ptonner (Peter Tonner) · GitHub">
              <a:extLst>
                <a:ext uri="{FF2B5EF4-FFF2-40B4-BE49-F238E27FC236}">
                  <a16:creationId xmlns:a16="http://schemas.microsoft.com/office/drawing/2014/main" id="{59DE29FB-E27C-4357-B738-7E49A3928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859" y="4254617"/>
              <a:ext cx="2435350" cy="2435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C1B49FA-3145-49B5-B051-88117AA8B3E6}"/>
                </a:ext>
              </a:extLst>
            </p:cNvPr>
            <p:cNvPicPr>
              <a:picLocks noChangeAspect="1"/>
            </p:cNvPicPr>
            <p:nvPr/>
          </p:nvPicPr>
          <p:blipFill>
            <a:blip r:embed="rId3"/>
            <a:stretch>
              <a:fillRect/>
            </a:stretch>
          </p:blipFill>
          <p:spPr>
            <a:xfrm>
              <a:off x="9329209" y="4260865"/>
              <a:ext cx="1222250" cy="1222250"/>
            </a:xfrm>
            <a:prstGeom prst="rect">
              <a:avLst/>
            </a:prstGeom>
          </p:spPr>
        </p:pic>
        <p:pic>
          <p:nvPicPr>
            <p:cNvPr id="8" name="Picture 2" descr="Jane Romantseva">
              <a:extLst>
                <a:ext uri="{FF2B5EF4-FFF2-40B4-BE49-F238E27FC236}">
                  <a16:creationId xmlns:a16="http://schemas.microsoft.com/office/drawing/2014/main" id="{E792E991-8A5A-4D07-8926-E5EEC69AE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0235" y="4254617"/>
              <a:ext cx="1623567" cy="2435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ina Alperovich photo">
              <a:extLst>
                <a:ext uri="{FF2B5EF4-FFF2-40B4-BE49-F238E27FC236}">
                  <a16:creationId xmlns:a16="http://schemas.microsoft.com/office/drawing/2014/main" id="{4980DD6C-3414-4C14-961D-63DE60A7C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209" y="5483115"/>
              <a:ext cx="930403" cy="12104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glasses looking at the camera&#10;&#10;Description automatically generated">
              <a:extLst>
                <a:ext uri="{FF2B5EF4-FFF2-40B4-BE49-F238E27FC236}">
                  <a16:creationId xmlns:a16="http://schemas.microsoft.com/office/drawing/2014/main" id="{1C8B41AD-3398-4A71-A603-FB941F114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5864" y="4401729"/>
              <a:ext cx="1630136" cy="1980925"/>
            </a:xfrm>
            <a:prstGeom prst="rect">
              <a:avLst/>
            </a:prstGeom>
          </p:spPr>
        </p:pic>
      </p:grpSp>
      <p:pic>
        <p:nvPicPr>
          <p:cNvPr id="5" name="Picture 4">
            <a:extLst>
              <a:ext uri="{FF2B5EF4-FFF2-40B4-BE49-F238E27FC236}">
                <a16:creationId xmlns:a16="http://schemas.microsoft.com/office/drawing/2014/main" id="{5AC4D98E-D4D1-40B0-9D7E-F2BAC2F3F1DE}"/>
              </a:ext>
            </a:extLst>
          </p:cNvPr>
          <p:cNvPicPr>
            <a:picLocks noChangeAspect="1"/>
          </p:cNvPicPr>
          <p:nvPr/>
        </p:nvPicPr>
        <p:blipFill>
          <a:blip r:embed="rId7"/>
          <a:stretch>
            <a:fillRect/>
          </a:stretch>
        </p:blipFill>
        <p:spPr>
          <a:xfrm>
            <a:off x="6562023" y="2905125"/>
            <a:ext cx="2942901" cy="3867150"/>
          </a:xfrm>
          <a:prstGeom prst="rect">
            <a:avLst/>
          </a:prstGeom>
        </p:spPr>
      </p:pic>
    </p:spTree>
    <p:extLst>
      <p:ext uri="{BB962C8B-B14F-4D97-AF65-F5344CB8AC3E}">
        <p14:creationId xmlns:p14="http://schemas.microsoft.com/office/powerpoint/2010/main" val="3203203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E7D-AB2D-4CFB-99EE-6FBF487AF48A}"/>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BAE99F09-1018-45E4-8F06-93BF69F26B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924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94DA-485F-4E6B-AC9C-16E16FE3BA76}"/>
              </a:ext>
            </a:extLst>
          </p:cNvPr>
          <p:cNvSpPr>
            <a:spLocks noGrp="1"/>
          </p:cNvSpPr>
          <p:nvPr>
            <p:ph type="title"/>
          </p:nvPr>
        </p:nvSpPr>
        <p:spPr/>
        <p:txBody>
          <a:bodyPr/>
          <a:lstStyle/>
          <a:p>
            <a:r>
              <a:rPr lang="en-US" dirty="0"/>
              <a:t>Engineering Biological Sense-Response:</a:t>
            </a:r>
            <a:br>
              <a:rPr lang="en-US" dirty="0"/>
            </a:br>
            <a:r>
              <a:rPr lang="en-US" sz="3600" dirty="0"/>
              <a:t>	Genetic Sensors</a:t>
            </a:r>
            <a:endParaRPr lang="en-US" dirty="0"/>
          </a:p>
        </p:txBody>
      </p:sp>
      <p:sp>
        <p:nvSpPr>
          <p:cNvPr id="3" name="Content Placeholder 2">
            <a:extLst>
              <a:ext uri="{FF2B5EF4-FFF2-40B4-BE49-F238E27FC236}">
                <a16:creationId xmlns:a16="http://schemas.microsoft.com/office/drawing/2014/main" id="{2135B41D-564B-42E1-9817-A27B47AD794A}"/>
              </a:ext>
            </a:extLst>
          </p:cNvPr>
          <p:cNvSpPr>
            <a:spLocks noGrp="1"/>
          </p:cNvSpPr>
          <p:nvPr>
            <p:ph idx="1"/>
          </p:nvPr>
        </p:nvSpPr>
        <p:spPr/>
        <p:txBody>
          <a:bodyPr/>
          <a:lstStyle/>
          <a:p>
            <a:r>
              <a:rPr lang="en-US" dirty="0"/>
              <a:t>Function, encoded in DNA, that gives cells the ability to sense signals and respond by changing gene expression</a:t>
            </a:r>
          </a:p>
          <a:p>
            <a:pPr lvl="1"/>
            <a:r>
              <a:rPr lang="en-US" dirty="0"/>
              <a:t>Bacterial allosteric transcription factors</a:t>
            </a:r>
          </a:p>
          <a:p>
            <a:pPr lvl="2"/>
            <a:r>
              <a:rPr lang="en-US" i="1" dirty="0"/>
              <a:t>lac</a:t>
            </a:r>
            <a:r>
              <a:rPr lang="en-US" dirty="0"/>
              <a:t> repressor, </a:t>
            </a:r>
            <a:r>
              <a:rPr lang="en-US" dirty="0" err="1"/>
              <a:t>LacI</a:t>
            </a:r>
            <a:endParaRPr lang="en-US" dirty="0"/>
          </a:p>
          <a:p>
            <a:pPr lvl="1"/>
            <a:r>
              <a:rPr lang="en-US" dirty="0"/>
              <a:t>GPCRs</a:t>
            </a:r>
          </a:p>
          <a:p>
            <a:pPr lvl="1"/>
            <a:endParaRPr lang="en-US" dirty="0"/>
          </a:p>
        </p:txBody>
      </p:sp>
      <p:pic>
        <p:nvPicPr>
          <p:cNvPr id="4" name="Picture 3">
            <a:extLst>
              <a:ext uri="{FF2B5EF4-FFF2-40B4-BE49-F238E27FC236}">
                <a16:creationId xmlns:a16="http://schemas.microsoft.com/office/drawing/2014/main" id="{4F66B8D3-E58F-4D9B-BD7E-8DA6B15FDE87}"/>
              </a:ext>
            </a:extLst>
          </p:cNvPr>
          <p:cNvPicPr>
            <a:picLocks noChangeAspect="1"/>
          </p:cNvPicPr>
          <p:nvPr/>
        </p:nvPicPr>
        <p:blipFill>
          <a:blip r:embed="rId3"/>
          <a:stretch>
            <a:fillRect/>
          </a:stretch>
        </p:blipFill>
        <p:spPr>
          <a:xfrm>
            <a:off x="7750728" y="3792293"/>
            <a:ext cx="3167147" cy="2493480"/>
          </a:xfrm>
          <a:prstGeom prst="rect">
            <a:avLst/>
          </a:prstGeom>
        </p:spPr>
      </p:pic>
      <p:pic>
        <p:nvPicPr>
          <p:cNvPr id="24" name="Picture 23">
            <a:extLst>
              <a:ext uri="{FF2B5EF4-FFF2-40B4-BE49-F238E27FC236}">
                <a16:creationId xmlns:a16="http://schemas.microsoft.com/office/drawing/2014/main" id="{3D86F7D4-82B9-4019-8E83-C2558AAE75FC}"/>
              </a:ext>
            </a:extLst>
          </p:cNvPr>
          <p:cNvPicPr>
            <a:picLocks noChangeAspect="1"/>
          </p:cNvPicPr>
          <p:nvPr/>
        </p:nvPicPr>
        <p:blipFill>
          <a:blip r:embed="rId4"/>
          <a:stretch>
            <a:fillRect/>
          </a:stretch>
        </p:blipFill>
        <p:spPr>
          <a:xfrm>
            <a:off x="2824588" y="3940182"/>
            <a:ext cx="4386871" cy="2345591"/>
          </a:xfrm>
          <a:prstGeom prst="rect">
            <a:avLst/>
          </a:prstGeom>
        </p:spPr>
      </p:pic>
    </p:spTree>
    <p:extLst>
      <p:ext uri="{BB962C8B-B14F-4D97-AF65-F5344CB8AC3E}">
        <p14:creationId xmlns:p14="http://schemas.microsoft.com/office/powerpoint/2010/main" val="178022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3DBB-1A50-4F69-B93B-3ADB8A40DC67}"/>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D93C6C98-5397-4720-9C4A-97A037212FE5}"/>
              </a:ext>
            </a:extLst>
          </p:cNvPr>
          <p:cNvSpPr>
            <a:spLocks noGrp="1"/>
          </p:cNvSpPr>
          <p:nvPr>
            <p:ph type="body" idx="1"/>
          </p:nvPr>
        </p:nvSpPr>
        <p:spPr/>
        <p:txBody>
          <a:bodyPr/>
          <a:lstStyle/>
          <a:p>
            <a:r>
              <a:rPr lang="en-US" dirty="0"/>
              <a:t>For potential questions</a:t>
            </a:r>
          </a:p>
        </p:txBody>
      </p:sp>
    </p:spTree>
    <p:extLst>
      <p:ext uri="{BB962C8B-B14F-4D97-AF65-F5344CB8AC3E}">
        <p14:creationId xmlns:p14="http://schemas.microsoft.com/office/powerpoint/2010/main" val="2055433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491C-A67A-4243-A310-329E41182530}"/>
              </a:ext>
            </a:extLst>
          </p:cNvPr>
          <p:cNvSpPr>
            <a:spLocks noGrp="1"/>
          </p:cNvSpPr>
          <p:nvPr>
            <p:ph type="title"/>
          </p:nvPr>
        </p:nvSpPr>
        <p:spPr>
          <a:xfrm>
            <a:off x="838199" y="548464"/>
            <a:ext cx="3807187" cy="2228074"/>
          </a:xfrm>
        </p:spPr>
        <p:txBody>
          <a:bodyPr>
            <a:normAutofit/>
          </a:bodyPr>
          <a:lstStyle/>
          <a:p>
            <a:r>
              <a:rPr lang="en-US" sz="4000" dirty="0"/>
              <a:t>Accuracy of Library-Scale Measurement</a:t>
            </a:r>
          </a:p>
        </p:txBody>
      </p:sp>
      <p:sp>
        <p:nvSpPr>
          <p:cNvPr id="8" name="Content Placeholder 7">
            <a:extLst>
              <a:ext uri="{FF2B5EF4-FFF2-40B4-BE49-F238E27FC236}">
                <a16:creationId xmlns:a16="http://schemas.microsoft.com/office/drawing/2014/main" id="{EE5CDA69-3180-4ACF-810A-7331BC967935}"/>
              </a:ext>
            </a:extLst>
          </p:cNvPr>
          <p:cNvSpPr>
            <a:spLocks noGrp="1"/>
          </p:cNvSpPr>
          <p:nvPr>
            <p:ph idx="1"/>
          </p:nvPr>
        </p:nvSpPr>
        <p:spPr>
          <a:xfrm>
            <a:off x="838201" y="2962279"/>
            <a:ext cx="3799425" cy="3143241"/>
          </a:xfrm>
        </p:spPr>
        <p:txBody>
          <a:bodyPr>
            <a:normAutofit/>
          </a:bodyPr>
          <a:lstStyle/>
          <a:p>
            <a:r>
              <a:rPr lang="en-US" i="1" dirty="0"/>
              <a:t>G</a:t>
            </a:r>
            <a:r>
              <a:rPr lang="en-US" baseline="-25000" dirty="0"/>
              <a:t>0</a:t>
            </a:r>
            <a:r>
              <a:rPr lang="en-US" dirty="0"/>
              <a:t>: 4-fold</a:t>
            </a:r>
          </a:p>
          <a:p>
            <a:r>
              <a:rPr lang="en-US" i="1" dirty="0"/>
              <a:t>G</a:t>
            </a:r>
            <a:r>
              <a:rPr lang="en-US" baseline="-25000" dirty="0"/>
              <a:t>∞</a:t>
            </a:r>
            <a:r>
              <a:rPr lang="en-US" dirty="0"/>
              <a:t>: 1.5-fold</a:t>
            </a:r>
          </a:p>
          <a:p>
            <a:r>
              <a:rPr lang="en-US" i="1" dirty="0"/>
              <a:t>EC</a:t>
            </a:r>
            <a:r>
              <a:rPr lang="en-US" baseline="-25000" dirty="0"/>
              <a:t>50</a:t>
            </a:r>
            <a:r>
              <a:rPr lang="en-US" dirty="0"/>
              <a:t>: 1.8-fold</a:t>
            </a:r>
          </a:p>
          <a:p>
            <a:r>
              <a:rPr lang="en-US" i="1" dirty="0"/>
              <a:t>n</a:t>
            </a:r>
            <a:r>
              <a:rPr lang="en-US" dirty="0"/>
              <a:t>:  ± 0.28</a:t>
            </a:r>
            <a:endParaRPr lang="en-US" sz="2000" dirty="0"/>
          </a:p>
        </p:txBody>
      </p:sp>
      <p:pic>
        <p:nvPicPr>
          <p:cNvPr id="7" name="Picture 6">
            <a:extLst>
              <a:ext uri="{FF2B5EF4-FFF2-40B4-BE49-F238E27FC236}">
                <a16:creationId xmlns:a16="http://schemas.microsoft.com/office/drawing/2014/main" id="{39DD150A-2341-4689-848E-94F07377F25A}"/>
              </a:ext>
            </a:extLst>
          </p:cNvPr>
          <p:cNvPicPr>
            <a:picLocks noChangeAspect="1"/>
          </p:cNvPicPr>
          <p:nvPr/>
        </p:nvPicPr>
        <p:blipFill>
          <a:blip r:embed="rId2"/>
          <a:stretch>
            <a:fillRect/>
          </a:stretch>
        </p:blipFill>
        <p:spPr>
          <a:xfrm>
            <a:off x="4658629" y="0"/>
            <a:ext cx="6906583" cy="6858000"/>
          </a:xfrm>
          <a:prstGeom prst="rect">
            <a:avLst/>
          </a:prstGeom>
        </p:spPr>
      </p:pic>
      <p:pic>
        <p:nvPicPr>
          <p:cNvPr id="12" name="Picture 11">
            <a:extLst>
              <a:ext uri="{FF2B5EF4-FFF2-40B4-BE49-F238E27FC236}">
                <a16:creationId xmlns:a16="http://schemas.microsoft.com/office/drawing/2014/main" id="{EA03B23C-FBE4-4FD3-B56F-1CE4778D8357}"/>
              </a:ext>
            </a:extLst>
          </p:cNvPr>
          <p:cNvPicPr>
            <a:picLocks noChangeAspect="1"/>
          </p:cNvPicPr>
          <p:nvPr/>
        </p:nvPicPr>
        <p:blipFill rotWithShape="1">
          <a:blip r:embed="rId3"/>
          <a:srcRect l="33103"/>
          <a:stretch/>
        </p:blipFill>
        <p:spPr>
          <a:xfrm>
            <a:off x="5475828" y="3352317"/>
            <a:ext cx="5585247" cy="2942997"/>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0B16CD4-107E-414F-B719-7A9C76861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549" y="639588"/>
            <a:ext cx="3766811" cy="2873812"/>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263BEC4-F827-4E11-86BC-01AAEAFFA5FE}"/>
              </a:ext>
            </a:extLst>
          </p:cNvPr>
          <p:cNvPicPr>
            <a:picLocks noChangeAspect="1"/>
          </p:cNvPicPr>
          <p:nvPr/>
        </p:nvPicPr>
        <p:blipFill rotWithShape="1">
          <a:blip r:embed="rId5"/>
          <a:srcRect l="18400" r="15952"/>
          <a:stretch/>
        </p:blipFill>
        <p:spPr>
          <a:xfrm>
            <a:off x="346774" y="5195240"/>
            <a:ext cx="3903256" cy="1329494"/>
          </a:xfrm>
          <a:prstGeom prst="rect">
            <a:avLst/>
          </a:prstGeom>
          <a:solidFill>
            <a:schemeClr val="bg1">
              <a:alpha val="75000"/>
            </a:schemeClr>
          </a:solidFill>
          <a:ln w="19050">
            <a:solidFill>
              <a:schemeClr val="tx1"/>
            </a:solidFill>
          </a:ln>
        </p:spPr>
      </p:pic>
      <p:sp>
        <p:nvSpPr>
          <p:cNvPr id="5" name="TextBox 4">
            <a:extLst>
              <a:ext uri="{FF2B5EF4-FFF2-40B4-BE49-F238E27FC236}">
                <a16:creationId xmlns:a16="http://schemas.microsoft.com/office/drawing/2014/main" id="{883E4C12-4AED-415F-AD56-FC7B6C758AD9}"/>
              </a:ext>
            </a:extLst>
          </p:cNvPr>
          <p:cNvSpPr txBox="1"/>
          <p:nvPr/>
        </p:nvSpPr>
        <p:spPr>
          <a:xfrm>
            <a:off x="8094831" y="3562213"/>
            <a:ext cx="3262963" cy="16435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800" i="1" dirty="0">
                <a:solidFill>
                  <a:prstClr val="black"/>
                </a:solidFill>
              </a:rPr>
              <a:t>EC</a:t>
            </a:r>
            <a:r>
              <a:rPr lang="en-US" sz="2800" baseline="-25000" dirty="0">
                <a:solidFill>
                  <a:prstClr val="black"/>
                </a:solidFill>
              </a:rPr>
              <a:t>50</a:t>
            </a:r>
            <a:r>
              <a:rPr lang="en-US" sz="2800" dirty="0">
                <a:solidFill>
                  <a:prstClr val="black"/>
                </a:solidFill>
              </a:rPr>
              <a:t>: 1.25-fold, for normal variants, after systematic correction</a:t>
            </a:r>
          </a:p>
        </p:txBody>
      </p:sp>
    </p:spTree>
    <p:extLst>
      <p:ext uri="{BB962C8B-B14F-4D97-AF65-F5344CB8AC3E}">
        <p14:creationId xmlns:p14="http://schemas.microsoft.com/office/powerpoint/2010/main" val="15060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890C-B116-4FCB-9E5B-A905D3C2B84A}"/>
              </a:ext>
            </a:extLst>
          </p:cNvPr>
          <p:cNvSpPr>
            <a:spLocks noGrp="1"/>
          </p:cNvSpPr>
          <p:nvPr>
            <p:ph type="title"/>
          </p:nvPr>
        </p:nvSpPr>
        <p:spPr/>
        <p:txBody>
          <a:bodyPr/>
          <a:lstStyle/>
          <a:p>
            <a:r>
              <a:rPr lang="en-US" dirty="0"/>
              <a:t>Library Variant Count Distribution</a:t>
            </a:r>
          </a:p>
        </p:txBody>
      </p:sp>
      <p:pic>
        <p:nvPicPr>
          <p:cNvPr id="4" name="Content Placeholder 3">
            <a:extLst>
              <a:ext uri="{FF2B5EF4-FFF2-40B4-BE49-F238E27FC236}">
                <a16:creationId xmlns:a16="http://schemas.microsoft.com/office/drawing/2014/main" id="{1A543BD2-7EFF-45FD-8AD1-B791E04E8930}"/>
              </a:ext>
            </a:extLst>
          </p:cNvPr>
          <p:cNvPicPr>
            <a:picLocks noGrp="1" noChangeAspect="1"/>
          </p:cNvPicPr>
          <p:nvPr>
            <p:ph idx="1"/>
          </p:nvPr>
        </p:nvPicPr>
        <p:blipFill>
          <a:blip r:embed="rId3"/>
          <a:stretch>
            <a:fillRect/>
          </a:stretch>
        </p:blipFill>
        <p:spPr>
          <a:xfrm>
            <a:off x="683290" y="2792300"/>
            <a:ext cx="4938068" cy="2537689"/>
          </a:xfrm>
          <a:prstGeom prst="rect">
            <a:avLst/>
          </a:prstGeom>
        </p:spPr>
      </p:pic>
      <p:pic>
        <p:nvPicPr>
          <p:cNvPr id="5" name="Picture 4">
            <a:extLst>
              <a:ext uri="{FF2B5EF4-FFF2-40B4-BE49-F238E27FC236}">
                <a16:creationId xmlns:a16="http://schemas.microsoft.com/office/drawing/2014/main" id="{13A2FE1F-5349-4E4A-8258-A5ABE737ED19}"/>
              </a:ext>
            </a:extLst>
          </p:cNvPr>
          <p:cNvPicPr>
            <a:picLocks noChangeAspect="1"/>
          </p:cNvPicPr>
          <p:nvPr/>
        </p:nvPicPr>
        <p:blipFill rotWithShape="1">
          <a:blip r:embed="rId4"/>
          <a:srcRect t="8507"/>
          <a:stretch/>
        </p:blipFill>
        <p:spPr>
          <a:xfrm>
            <a:off x="6448925" y="2771524"/>
            <a:ext cx="4978011" cy="2538819"/>
          </a:xfrm>
          <a:prstGeom prst="rect">
            <a:avLst/>
          </a:prstGeom>
        </p:spPr>
      </p:pic>
      <p:sp>
        <p:nvSpPr>
          <p:cNvPr id="6" name="TextBox 5">
            <a:extLst>
              <a:ext uri="{FF2B5EF4-FFF2-40B4-BE49-F238E27FC236}">
                <a16:creationId xmlns:a16="http://schemas.microsoft.com/office/drawing/2014/main" id="{4F07940A-43DE-49B0-90BC-8E98CDBCC006}"/>
              </a:ext>
            </a:extLst>
          </p:cNvPr>
          <p:cNvSpPr txBox="1"/>
          <p:nvPr/>
        </p:nvSpPr>
        <p:spPr>
          <a:xfrm>
            <a:off x="2610851" y="2249906"/>
            <a:ext cx="1152880" cy="523220"/>
          </a:xfrm>
          <a:prstGeom prst="rect">
            <a:avLst/>
          </a:prstGeom>
          <a:noFill/>
        </p:spPr>
        <p:txBody>
          <a:bodyPr wrap="none" rtlCol="0">
            <a:spAutoFit/>
          </a:bodyPr>
          <a:lstStyle/>
          <a:p>
            <a:r>
              <a:rPr lang="en-US" sz="2800" b="1" dirty="0"/>
              <a:t>Hi-Seq</a:t>
            </a:r>
          </a:p>
        </p:txBody>
      </p:sp>
      <p:sp>
        <p:nvSpPr>
          <p:cNvPr id="7" name="TextBox 6">
            <a:extLst>
              <a:ext uri="{FF2B5EF4-FFF2-40B4-BE49-F238E27FC236}">
                <a16:creationId xmlns:a16="http://schemas.microsoft.com/office/drawing/2014/main" id="{BB67028F-9013-452A-974C-C307CDAA58E4}"/>
              </a:ext>
            </a:extLst>
          </p:cNvPr>
          <p:cNvSpPr txBox="1"/>
          <p:nvPr/>
        </p:nvSpPr>
        <p:spPr>
          <a:xfrm>
            <a:off x="8386007" y="2249906"/>
            <a:ext cx="1261307" cy="523220"/>
          </a:xfrm>
          <a:prstGeom prst="rect">
            <a:avLst/>
          </a:prstGeom>
          <a:noFill/>
        </p:spPr>
        <p:txBody>
          <a:bodyPr wrap="none" rtlCol="0">
            <a:spAutoFit/>
          </a:bodyPr>
          <a:lstStyle/>
          <a:p>
            <a:r>
              <a:rPr lang="en-US" sz="2800" b="1" dirty="0"/>
              <a:t>Pac Bio</a:t>
            </a:r>
          </a:p>
        </p:txBody>
      </p:sp>
    </p:spTree>
    <p:extLst>
      <p:ext uri="{BB962C8B-B14F-4D97-AF65-F5344CB8AC3E}">
        <p14:creationId xmlns:p14="http://schemas.microsoft.com/office/powerpoint/2010/main" val="3750096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F41A-1786-4D5F-944C-96DFED1A3A10}"/>
              </a:ext>
            </a:extLst>
          </p:cNvPr>
          <p:cNvSpPr>
            <a:spLocks noGrp="1"/>
          </p:cNvSpPr>
          <p:nvPr>
            <p:ph type="title"/>
          </p:nvPr>
        </p:nvSpPr>
        <p:spPr/>
        <p:txBody>
          <a:bodyPr/>
          <a:lstStyle/>
          <a:p>
            <a:r>
              <a:rPr lang="en-US" dirty="0"/>
              <a:t>Design Rules for Sensor Protein Engineering</a:t>
            </a:r>
          </a:p>
        </p:txBody>
      </p:sp>
      <p:sp>
        <p:nvSpPr>
          <p:cNvPr id="3" name="Content Placeholder 2">
            <a:extLst>
              <a:ext uri="{FF2B5EF4-FFF2-40B4-BE49-F238E27FC236}">
                <a16:creationId xmlns:a16="http://schemas.microsoft.com/office/drawing/2014/main" id="{6311734C-B300-4425-92F2-3302D0687CBF}"/>
              </a:ext>
            </a:extLst>
          </p:cNvPr>
          <p:cNvSpPr>
            <a:spLocks noGrp="1"/>
          </p:cNvSpPr>
          <p:nvPr>
            <p:ph idx="1"/>
          </p:nvPr>
        </p:nvSpPr>
        <p:spPr>
          <a:xfrm>
            <a:off x="838200" y="1825625"/>
            <a:ext cx="10515600" cy="865324"/>
          </a:xfrm>
        </p:spPr>
        <p:txBody>
          <a:bodyPr/>
          <a:lstStyle/>
          <a:p>
            <a:r>
              <a:rPr lang="en-US" dirty="0"/>
              <a:t>The effect of substitutions on </a:t>
            </a:r>
            <a:r>
              <a:rPr lang="en-US" i="1" dirty="0"/>
              <a:t>EC</a:t>
            </a:r>
            <a:r>
              <a:rPr lang="en-US" baseline="-25000" dirty="0"/>
              <a:t>50</a:t>
            </a:r>
            <a:r>
              <a:rPr lang="en-US" dirty="0"/>
              <a:t> are log-additive </a:t>
            </a:r>
          </a:p>
        </p:txBody>
      </p:sp>
      <p:pic>
        <p:nvPicPr>
          <p:cNvPr id="4" name="Picture 3">
            <a:extLst>
              <a:ext uri="{FF2B5EF4-FFF2-40B4-BE49-F238E27FC236}">
                <a16:creationId xmlns:a16="http://schemas.microsoft.com/office/drawing/2014/main" id="{B6B6AE84-C0C4-48D4-A0FF-50EB8750E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86" y="2332882"/>
            <a:ext cx="4539114" cy="4415791"/>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C137AA71-02B0-4392-8C37-F436F1F2E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23" y="2702944"/>
            <a:ext cx="5450978" cy="3675665"/>
          </a:xfrm>
          <a:prstGeom prst="rect">
            <a:avLst/>
          </a:prstGeom>
        </p:spPr>
      </p:pic>
      <p:sp>
        <p:nvSpPr>
          <p:cNvPr id="6" name="TextBox 5">
            <a:extLst>
              <a:ext uri="{FF2B5EF4-FFF2-40B4-BE49-F238E27FC236}">
                <a16:creationId xmlns:a16="http://schemas.microsoft.com/office/drawing/2014/main" id="{918E0496-5218-49CD-B0CD-DE50C08E9ED5}"/>
              </a:ext>
            </a:extLst>
          </p:cNvPr>
          <p:cNvSpPr txBox="1"/>
          <p:nvPr/>
        </p:nvSpPr>
        <p:spPr>
          <a:xfrm>
            <a:off x="2629427" y="5993110"/>
            <a:ext cx="2486386" cy="461665"/>
          </a:xfrm>
          <a:prstGeom prst="rect">
            <a:avLst/>
          </a:prstGeom>
          <a:solidFill>
            <a:schemeClr val="bg1"/>
          </a:solidFill>
        </p:spPr>
        <p:txBody>
          <a:bodyPr wrap="none" rtlCol="0">
            <a:spAutoFit/>
          </a:bodyPr>
          <a:lstStyle/>
          <a:p>
            <a:pPr algn="ctr"/>
            <a:r>
              <a:rPr lang="en-US" sz="2400" dirty="0"/>
              <a:t>log(concentration)</a:t>
            </a:r>
          </a:p>
        </p:txBody>
      </p:sp>
    </p:spTree>
    <p:extLst>
      <p:ext uri="{BB962C8B-B14F-4D97-AF65-F5344CB8AC3E}">
        <p14:creationId xmlns:p14="http://schemas.microsoft.com/office/powerpoint/2010/main" val="2309766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491C-A67A-4243-A310-329E41182530}"/>
              </a:ext>
            </a:extLst>
          </p:cNvPr>
          <p:cNvSpPr>
            <a:spLocks noGrp="1"/>
          </p:cNvSpPr>
          <p:nvPr>
            <p:ph type="title"/>
          </p:nvPr>
        </p:nvSpPr>
        <p:spPr>
          <a:xfrm>
            <a:off x="838199" y="548464"/>
            <a:ext cx="3807187" cy="2228074"/>
          </a:xfrm>
        </p:spPr>
        <p:txBody>
          <a:bodyPr>
            <a:normAutofit/>
          </a:bodyPr>
          <a:lstStyle/>
          <a:p>
            <a:r>
              <a:rPr lang="en-US" sz="4000" dirty="0"/>
              <a:t>Unexpected Phenotypes</a:t>
            </a:r>
          </a:p>
        </p:txBody>
      </p:sp>
      <p:sp>
        <p:nvSpPr>
          <p:cNvPr id="8" name="Content Placeholder 7">
            <a:extLst>
              <a:ext uri="{FF2B5EF4-FFF2-40B4-BE49-F238E27FC236}">
                <a16:creationId xmlns:a16="http://schemas.microsoft.com/office/drawing/2014/main" id="{EE5CDA69-3180-4ACF-810A-7331BC967935}"/>
              </a:ext>
            </a:extLst>
          </p:cNvPr>
          <p:cNvSpPr>
            <a:spLocks noGrp="1"/>
          </p:cNvSpPr>
          <p:nvPr>
            <p:ph idx="1"/>
          </p:nvPr>
        </p:nvSpPr>
        <p:spPr>
          <a:xfrm>
            <a:off x="450937" y="2776539"/>
            <a:ext cx="4186689" cy="3328982"/>
          </a:xfrm>
        </p:spPr>
        <p:txBody>
          <a:bodyPr>
            <a:normAutofit/>
          </a:bodyPr>
          <a:lstStyle/>
          <a:p>
            <a:r>
              <a:rPr lang="en-US" dirty="0"/>
              <a:t>Inverted dose-response</a:t>
            </a:r>
          </a:p>
          <a:p>
            <a:r>
              <a:rPr lang="en-US" dirty="0"/>
              <a:t>Genetically diverse</a:t>
            </a:r>
          </a:p>
          <a:p>
            <a:r>
              <a:rPr lang="en-US" dirty="0"/>
              <a:t>Make up a decent portion of the library (0.35%)</a:t>
            </a:r>
          </a:p>
        </p:txBody>
      </p:sp>
      <p:pic>
        <p:nvPicPr>
          <p:cNvPr id="10" name="Content Placeholder 4">
            <a:extLst>
              <a:ext uri="{FF2B5EF4-FFF2-40B4-BE49-F238E27FC236}">
                <a16:creationId xmlns:a16="http://schemas.microsoft.com/office/drawing/2014/main" id="{93A949EE-9889-475A-942C-2958B9725D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1295" y="156813"/>
            <a:ext cx="7011828" cy="6544373"/>
          </a:xfrm>
          <a:prstGeom prst="rect">
            <a:avLst/>
          </a:prstGeom>
        </p:spPr>
      </p:pic>
    </p:spTree>
    <p:extLst>
      <p:ext uri="{BB962C8B-B14F-4D97-AF65-F5344CB8AC3E}">
        <p14:creationId xmlns:p14="http://schemas.microsoft.com/office/powerpoint/2010/main" val="2844899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D6B9-11BD-48C6-84D5-539FB3A029E7}"/>
              </a:ext>
            </a:extLst>
          </p:cNvPr>
          <p:cNvSpPr>
            <a:spLocks noGrp="1"/>
          </p:cNvSpPr>
          <p:nvPr>
            <p:ph type="title"/>
          </p:nvPr>
        </p:nvSpPr>
        <p:spPr/>
        <p:txBody>
          <a:bodyPr/>
          <a:lstStyle/>
          <a:p>
            <a:r>
              <a:rPr lang="en-US" dirty="0"/>
              <a:t>What Can Inverted Sensors Tell Us About the Biophysics of Allostery?</a:t>
            </a:r>
          </a:p>
        </p:txBody>
      </p:sp>
      <p:sp>
        <p:nvSpPr>
          <p:cNvPr id="4" name="Content Placeholder 3">
            <a:extLst>
              <a:ext uri="{FF2B5EF4-FFF2-40B4-BE49-F238E27FC236}">
                <a16:creationId xmlns:a16="http://schemas.microsoft.com/office/drawing/2014/main" id="{9337C332-4759-409E-9D45-72BA2BC83976}"/>
              </a:ext>
            </a:extLst>
          </p:cNvPr>
          <p:cNvSpPr>
            <a:spLocks noGrp="1"/>
          </p:cNvSpPr>
          <p:nvPr>
            <p:ph sz="half" idx="1"/>
          </p:nvPr>
        </p:nvSpPr>
        <p:spPr/>
        <p:txBody>
          <a:bodyPr>
            <a:normAutofit lnSpcReduction="10000"/>
          </a:bodyPr>
          <a:lstStyle/>
          <a:p>
            <a:r>
              <a:rPr lang="en-US" dirty="0"/>
              <a:t>Inverted phenotype requires:</a:t>
            </a:r>
          </a:p>
          <a:p>
            <a:pPr lvl="1"/>
            <a:r>
              <a:rPr lang="en-US" dirty="0"/>
              <a:t>Change in ligand binding affinity</a:t>
            </a:r>
          </a:p>
          <a:p>
            <a:pPr lvl="1"/>
            <a:r>
              <a:rPr lang="en-US" dirty="0"/>
              <a:t>Change in allosteric constant</a:t>
            </a:r>
          </a:p>
          <a:p>
            <a:r>
              <a:rPr lang="en-US" dirty="0"/>
              <a:t>Inverted variants often have substitutions in:</a:t>
            </a:r>
          </a:p>
          <a:p>
            <a:pPr lvl="1"/>
            <a:r>
              <a:rPr lang="en-US" dirty="0"/>
              <a:t>helix 5 (blue), helix 11 (violet), within 7 Å of binding pocket (orange)</a:t>
            </a:r>
          </a:p>
          <a:p>
            <a:r>
              <a:rPr lang="en-US" dirty="0"/>
              <a:t>However:</a:t>
            </a:r>
          </a:p>
          <a:p>
            <a:pPr lvl="1"/>
            <a:r>
              <a:rPr lang="en-US" dirty="0"/>
              <a:t>21% have no substitutions within 10 Å of the binding pocket</a:t>
            </a:r>
          </a:p>
        </p:txBody>
      </p:sp>
      <p:pic>
        <p:nvPicPr>
          <p:cNvPr id="7" name="Content Placeholder 6">
            <a:extLst>
              <a:ext uri="{FF2B5EF4-FFF2-40B4-BE49-F238E27FC236}">
                <a16:creationId xmlns:a16="http://schemas.microsoft.com/office/drawing/2014/main" id="{0FD5E0D1-FD10-4D1E-8F1C-8CF57DD1CD7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7445" r="16642"/>
          <a:stretch/>
        </p:blipFill>
        <p:spPr>
          <a:xfrm>
            <a:off x="6595714" y="1950106"/>
            <a:ext cx="4891135" cy="3886200"/>
          </a:xfrm>
        </p:spPr>
      </p:pic>
    </p:spTree>
    <p:extLst>
      <p:ext uri="{BB962C8B-B14F-4D97-AF65-F5344CB8AC3E}">
        <p14:creationId xmlns:p14="http://schemas.microsoft.com/office/powerpoint/2010/main" val="3484919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532BE06-65B2-4C48-828D-CA216E40806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0140" r="51183"/>
          <a:stretch/>
        </p:blipFill>
        <p:spPr>
          <a:xfrm>
            <a:off x="6706954" y="1298842"/>
            <a:ext cx="5348601" cy="4482833"/>
          </a:xfrm>
          <a:prstGeom prst="rect">
            <a:avLst/>
          </a:prstGeom>
        </p:spPr>
      </p:pic>
      <p:sp>
        <p:nvSpPr>
          <p:cNvPr id="2" name="Title 1">
            <a:extLst>
              <a:ext uri="{FF2B5EF4-FFF2-40B4-BE49-F238E27FC236}">
                <a16:creationId xmlns:a16="http://schemas.microsoft.com/office/drawing/2014/main" id="{3DD0D6B9-11BD-48C6-84D5-539FB3A029E7}"/>
              </a:ext>
            </a:extLst>
          </p:cNvPr>
          <p:cNvSpPr>
            <a:spLocks noGrp="1"/>
          </p:cNvSpPr>
          <p:nvPr>
            <p:ph type="title"/>
          </p:nvPr>
        </p:nvSpPr>
        <p:spPr/>
        <p:txBody>
          <a:bodyPr/>
          <a:lstStyle/>
          <a:p>
            <a:r>
              <a:rPr lang="en-US" dirty="0"/>
              <a:t>What Can Inverted Sensors Tell Us About Evolutionary Innovation?</a:t>
            </a:r>
          </a:p>
        </p:txBody>
      </p:sp>
      <p:sp>
        <p:nvSpPr>
          <p:cNvPr id="4" name="Content Placeholder 3">
            <a:extLst>
              <a:ext uri="{FF2B5EF4-FFF2-40B4-BE49-F238E27FC236}">
                <a16:creationId xmlns:a16="http://schemas.microsoft.com/office/drawing/2014/main" id="{9337C332-4759-409E-9D45-72BA2BC83976}"/>
              </a:ext>
            </a:extLst>
          </p:cNvPr>
          <p:cNvSpPr>
            <a:spLocks noGrp="1"/>
          </p:cNvSpPr>
          <p:nvPr>
            <p:ph sz="half" idx="1"/>
          </p:nvPr>
        </p:nvSpPr>
        <p:spPr>
          <a:xfrm>
            <a:off x="838200" y="1825625"/>
            <a:ext cx="6091776" cy="4351338"/>
          </a:xfrm>
        </p:spPr>
        <p:txBody>
          <a:bodyPr>
            <a:normAutofit/>
          </a:bodyPr>
          <a:lstStyle/>
          <a:p>
            <a:r>
              <a:rPr lang="en-US" dirty="0"/>
              <a:t>Inverted variants are genetically diverse</a:t>
            </a:r>
          </a:p>
          <a:p>
            <a:r>
              <a:rPr lang="en-US" dirty="0"/>
              <a:t>Many different combinations of substitutions result in inverted phenotype</a:t>
            </a:r>
          </a:p>
          <a:p>
            <a:r>
              <a:rPr lang="en-US" dirty="0"/>
              <a:t>Inverted variants are genetically distant from each other</a:t>
            </a:r>
          </a:p>
        </p:txBody>
      </p:sp>
      <p:pic>
        <p:nvPicPr>
          <p:cNvPr id="9" name="Picture 8">
            <a:extLst>
              <a:ext uri="{FF2B5EF4-FFF2-40B4-BE49-F238E27FC236}">
                <a16:creationId xmlns:a16="http://schemas.microsoft.com/office/drawing/2014/main" id="{B80E0E98-B148-4C3C-A0B5-2E44EBEB0B26}"/>
              </a:ext>
            </a:extLst>
          </p:cNvPr>
          <p:cNvPicPr>
            <a:picLocks noChangeAspect="1"/>
          </p:cNvPicPr>
          <p:nvPr/>
        </p:nvPicPr>
        <p:blipFill rotWithShape="1">
          <a:blip r:embed="rId3"/>
          <a:srcRect r="47849"/>
          <a:stretch/>
        </p:blipFill>
        <p:spPr>
          <a:xfrm>
            <a:off x="3600450" y="4484812"/>
            <a:ext cx="2755900" cy="2373188"/>
          </a:xfrm>
          <a:prstGeom prst="rect">
            <a:avLst/>
          </a:prstGeom>
        </p:spPr>
      </p:pic>
      <p:sp>
        <p:nvSpPr>
          <p:cNvPr id="6" name="Rectangle 5">
            <a:extLst>
              <a:ext uri="{FF2B5EF4-FFF2-40B4-BE49-F238E27FC236}">
                <a16:creationId xmlns:a16="http://schemas.microsoft.com/office/drawing/2014/main" id="{26122124-D681-443F-83BF-EC974F903D12}"/>
              </a:ext>
            </a:extLst>
          </p:cNvPr>
          <p:cNvSpPr/>
          <p:nvPr/>
        </p:nvSpPr>
        <p:spPr>
          <a:xfrm>
            <a:off x="6993731" y="1343820"/>
            <a:ext cx="3810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75336-981B-4258-AC22-CD57DCBE2FC3}"/>
              </a:ext>
            </a:extLst>
          </p:cNvPr>
          <p:cNvSpPr/>
          <p:nvPr/>
        </p:nvSpPr>
        <p:spPr>
          <a:xfrm>
            <a:off x="3726926" y="4577681"/>
            <a:ext cx="3810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360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491C-A67A-4243-A310-329E41182530}"/>
              </a:ext>
            </a:extLst>
          </p:cNvPr>
          <p:cNvSpPr>
            <a:spLocks noGrp="1"/>
          </p:cNvSpPr>
          <p:nvPr>
            <p:ph type="title"/>
          </p:nvPr>
        </p:nvSpPr>
        <p:spPr>
          <a:xfrm>
            <a:off x="838199" y="548464"/>
            <a:ext cx="3807187" cy="2228074"/>
          </a:xfrm>
        </p:spPr>
        <p:txBody>
          <a:bodyPr>
            <a:normAutofit/>
          </a:bodyPr>
          <a:lstStyle/>
          <a:p>
            <a:r>
              <a:rPr lang="en-US" sz="4000" dirty="0"/>
              <a:t>Novel Phenotypes</a:t>
            </a:r>
          </a:p>
        </p:txBody>
      </p:sp>
      <p:sp>
        <p:nvSpPr>
          <p:cNvPr id="8" name="Content Placeholder 7">
            <a:extLst>
              <a:ext uri="{FF2B5EF4-FFF2-40B4-BE49-F238E27FC236}">
                <a16:creationId xmlns:a16="http://schemas.microsoft.com/office/drawing/2014/main" id="{EE5CDA69-3180-4ACF-810A-7331BC967935}"/>
              </a:ext>
            </a:extLst>
          </p:cNvPr>
          <p:cNvSpPr>
            <a:spLocks noGrp="1"/>
          </p:cNvSpPr>
          <p:nvPr>
            <p:ph idx="1"/>
          </p:nvPr>
        </p:nvSpPr>
        <p:spPr>
          <a:xfrm>
            <a:off x="450937" y="2776539"/>
            <a:ext cx="4186689" cy="3328982"/>
          </a:xfrm>
        </p:spPr>
        <p:txBody>
          <a:bodyPr>
            <a:normAutofit/>
          </a:bodyPr>
          <a:lstStyle/>
          <a:p>
            <a:r>
              <a:rPr lang="en-US" dirty="0"/>
              <a:t>Band-stop dose-response</a:t>
            </a:r>
          </a:p>
          <a:p>
            <a:r>
              <a:rPr lang="en-US" dirty="0"/>
              <a:t>Genetically diverse</a:t>
            </a:r>
          </a:p>
          <a:p>
            <a:r>
              <a:rPr lang="en-US" dirty="0"/>
              <a:t>Make up a decent portion of the library (0.18%)</a:t>
            </a:r>
          </a:p>
        </p:txBody>
      </p:sp>
      <p:pic>
        <p:nvPicPr>
          <p:cNvPr id="10" name="Content Placeholder 4">
            <a:extLst>
              <a:ext uri="{FF2B5EF4-FFF2-40B4-BE49-F238E27FC236}">
                <a16:creationId xmlns:a16="http://schemas.microsoft.com/office/drawing/2014/main" id="{93A949EE-9889-475A-942C-2958B9725D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1295" y="156813"/>
            <a:ext cx="7011827" cy="6544373"/>
          </a:xfrm>
          <a:prstGeom prst="rect">
            <a:avLst/>
          </a:prstGeom>
        </p:spPr>
      </p:pic>
    </p:spTree>
    <p:extLst>
      <p:ext uri="{BB962C8B-B14F-4D97-AF65-F5344CB8AC3E}">
        <p14:creationId xmlns:p14="http://schemas.microsoft.com/office/powerpoint/2010/main" val="245168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D6B9-11BD-48C6-84D5-539FB3A029E7}"/>
              </a:ext>
            </a:extLst>
          </p:cNvPr>
          <p:cNvSpPr>
            <a:spLocks noGrp="1"/>
          </p:cNvSpPr>
          <p:nvPr>
            <p:ph type="title"/>
          </p:nvPr>
        </p:nvSpPr>
        <p:spPr/>
        <p:txBody>
          <a:bodyPr/>
          <a:lstStyle/>
          <a:p>
            <a:r>
              <a:rPr lang="en-US" dirty="0"/>
              <a:t>What Can Band-Stop Sensors Tell Us About the Biophysics of Allostery?</a:t>
            </a:r>
          </a:p>
        </p:txBody>
      </p:sp>
      <p:sp>
        <p:nvSpPr>
          <p:cNvPr id="4" name="Content Placeholder 3">
            <a:extLst>
              <a:ext uri="{FF2B5EF4-FFF2-40B4-BE49-F238E27FC236}">
                <a16:creationId xmlns:a16="http://schemas.microsoft.com/office/drawing/2014/main" id="{9337C332-4759-409E-9D45-72BA2BC83976}"/>
              </a:ext>
            </a:extLst>
          </p:cNvPr>
          <p:cNvSpPr>
            <a:spLocks noGrp="1"/>
          </p:cNvSpPr>
          <p:nvPr>
            <p:ph sz="half" idx="1"/>
          </p:nvPr>
        </p:nvSpPr>
        <p:spPr/>
        <p:txBody>
          <a:bodyPr>
            <a:normAutofit/>
          </a:bodyPr>
          <a:lstStyle/>
          <a:p>
            <a:r>
              <a:rPr lang="en-US" dirty="0"/>
              <a:t>Surprise!</a:t>
            </a:r>
          </a:p>
          <a:p>
            <a:pPr lvl="1"/>
            <a:r>
              <a:rPr lang="en-US" dirty="0"/>
              <a:t>Not compatible with current models(?)</a:t>
            </a:r>
          </a:p>
          <a:p>
            <a:pPr lvl="1"/>
            <a:r>
              <a:rPr lang="en-US" dirty="0"/>
              <a:t>Similar to inverted sensors?</a:t>
            </a:r>
          </a:p>
          <a:p>
            <a:pPr lvl="2"/>
            <a:r>
              <a:rPr lang="en-US" dirty="0"/>
              <a:t>Nope!</a:t>
            </a:r>
          </a:p>
          <a:p>
            <a:pPr lvl="1"/>
            <a:r>
              <a:rPr lang="en-US" dirty="0"/>
              <a:t>Entropic rather than structural?</a:t>
            </a:r>
          </a:p>
          <a:p>
            <a:pPr lvl="1"/>
            <a:r>
              <a:rPr lang="en-US" dirty="0"/>
              <a:t>Negative cooperativity?</a:t>
            </a:r>
          </a:p>
          <a:p>
            <a:r>
              <a:rPr lang="en-US" dirty="0"/>
              <a:t>Band-stop variants often have substitutions in:</a:t>
            </a:r>
          </a:p>
          <a:p>
            <a:pPr lvl="1"/>
            <a:r>
              <a:rPr lang="en-US" dirty="0"/>
              <a:t>helix 9 (blue), strand J (violet)</a:t>
            </a:r>
          </a:p>
        </p:txBody>
      </p:sp>
      <p:pic>
        <p:nvPicPr>
          <p:cNvPr id="7" name="Content Placeholder 6">
            <a:extLst>
              <a:ext uri="{FF2B5EF4-FFF2-40B4-BE49-F238E27FC236}">
                <a16:creationId xmlns:a16="http://schemas.microsoft.com/office/drawing/2014/main" id="{0FD5E0D1-FD10-4D1E-8F1C-8CF57DD1CD7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6783" r="16937"/>
          <a:stretch/>
        </p:blipFill>
        <p:spPr>
          <a:xfrm>
            <a:off x="6553200" y="1949511"/>
            <a:ext cx="4923239" cy="3886200"/>
          </a:xfrm>
        </p:spPr>
      </p:pic>
    </p:spTree>
    <p:extLst>
      <p:ext uri="{BB962C8B-B14F-4D97-AF65-F5344CB8AC3E}">
        <p14:creationId xmlns:p14="http://schemas.microsoft.com/office/powerpoint/2010/main" val="3694428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532BE06-65B2-4C48-828D-CA216E40806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a:stretch/>
        </p:blipFill>
        <p:spPr>
          <a:xfrm>
            <a:off x="5908057" y="2314508"/>
            <a:ext cx="5348601" cy="3683534"/>
          </a:xfrm>
          <a:prstGeom prst="rect">
            <a:avLst/>
          </a:prstGeom>
        </p:spPr>
      </p:pic>
      <p:sp>
        <p:nvSpPr>
          <p:cNvPr id="6" name="Rectangle 5">
            <a:extLst>
              <a:ext uri="{FF2B5EF4-FFF2-40B4-BE49-F238E27FC236}">
                <a16:creationId xmlns:a16="http://schemas.microsoft.com/office/drawing/2014/main" id="{26122124-D681-443F-83BF-EC974F903D12}"/>
              </a:ext>
            </a:extLst>
          </p:cNvPr>
          <p:cNvSpPr/>
          <p:nvPr/>
        </p:nvSpPr>
        <p:spPr>
          <a:xfrm>
            <a:off x="6100683" y="2482123"/>
            <a:ext cx="3810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0D6B9-11BD-48C6-84D5-539FB3A029E7}"/>
              </a:ext>
            </a:extLst>
          </p:cNvPr>
          <p:cNvSpPr>
            <a:spLocks noGrp="1"/>
          </p:cNvSpPr>
          <p:nvPr>
            <p:ph type="title"/>
          </p:nvPr>
        </p:nvSpPr>
        <p:spPr/>
        <p:txBody>
          <a:bodyPr/>
          <a:lstStyle/>
          <a:p>
            <a:r>
              <a:rPr lang="en-US" dirty="0"/>
              <a:t>What Can Band-Stop Sensors Tell Us About Evolutionary Innovation?</a:t>
            </a:r>
          </a:p>
        </p:txBody>
      </p:sp>
      <p:sp>
        <p:nvSpPr>
          <p:cNvPr id="4" name="Content Placeholder 3">
            <a:extLst>
              <a:ext uri="{FF2B5EF4-FFF2-40B4-BE49-F238E27FC236}">
                <a16:creationId xmlns:a16="http://schemas.microsoft.com/office/drawing/2014/main" id="{9337C332-4759-409E-9D45-72BA2BC83976}"/>
              </a:ext>
            </a:extLst>
          </p:cNvPr>
          <p:cNvSpPr>
            <a:spLocks noGrp="1"/>
          </p:cNvSpPr>
          <p:nvPr>
            <p:ph sz="half" idx="1"/>
          </p:nvPr>
        </p:nvSpPr>
        <p:spPr>
          <a:xfrm>
            <a:off x="838200" y="1825625"/>
            <a:ext cx="6091776" cy="4351338"/>
          </a:xfrm>
        </p:spPr>
        <p:txBody>
          <a:bodyPr>
            <a:normAutofit/>
          </a:bodyPr>
          <a:lstStyle/>
          <a:p>
            <a:r>
              <a:rPr lang="en-US" dirty="0"/>
              <a:t>Allosteric biomolecules have even more capacity for innovation than we might have thought</a:t>
            </a:r>
          </a:p>
          <a:p>
            <a:r>
              <a:rPr lang="en-US" dirty="0"/>
              <a:t>Not many substitutions required</a:t>
            </a:r>
          </a:p>
        </p:txBody>
      </p:sp>
      <p:sp>
        <p:nvSpPr>
          <p:cNvPr id="10" name="Rectangle 9">
            <a:extLst>
              <a:ext uri="{FF2B5EF4-FFF2-40B4-BE49-F238E27FC236}">
                <a16:creationId xmlns:a16="http://schemas.microsoft.com/office/drawing/2014/main" id="{5C275336-981B-4258-AC22-CD57DCBE2FC3}"/>
              </a:ext>
            </a:extLst>
          </p:cNvPr>
          <p:cNvSpPr/>
          <p:nvPr/>
        </p:nvSpPr>
        <p:spPr>
          <a:xfrm>
            <a:off x="3726926" y="4577681"/>
            <a:ext cx="3810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6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AA55D0D8-DE2A-4021-8E27-B697BD26133E}"/>
              </a:ext>
            </a:extLst>
          </p:cNvPr>
          <p:cNvPicPr>
            <a:picLocks noChangeAspect="1"/>
          </p:cNvPicPr>
          <p:nvPr/>
        </p:nvPicPr>
        <p:blipFill rotWithShape="1">
          <a:blip r:embed="rId3">
            <a:extLst>
              <a:ext uri="{28A0092B-C50C-407E-A947-70E740481C1C}">
                <a14:useLocalDpi xmlns:a14="http://schemas.microsoft.com/office/drawing/2010/main" val="0"/>
              </a:ext>
            </a:extLst>
          </a:blip>
          <a:srcRect r="2625"/>
          <a:stretch/>
        </p:blipFill>
        <p:spPr>
          <a:xfrm>
            <a:off x="6103413" y="1631016"/>
            <a:ext cx="6036451" cy="4714240"/>
          </a:xfrm>
          <a:prstGeom prst="rect">
            <a:avLst/>
          </a:prstGeom>
        </p:spPr>
      </p:pic>
      <p:sp>
        <p:nvSpPr>
          <p:cNvPr id="2" name="Title 1">
            <a:extLst>
              <a:ext uri="{FF2B5EF4-FFF2-40B4-BE49-F238E27FC236}">
                <a16:creationId xmlns:a16="http://schemas.microsoft.com/office/drawing/2014/main" id="{2CF67C82-1014-41AC-94A8-10F42FA8944A}"/>
              </a:ext>
            </a:extLst>
          </p:cNvPr>
          <p:cNvSpPr>
            <a:spLocks noGrp="1"/>
          </p:cNvSpPr>
          <p:nvPr>
            <p:ph type="title"/>
          </p:nvPr>
        </p:nvSpPr>
        <p:spPr/>
        <p:txBody>
          <a:bodyPr/>
          <a:lstStyle/>
          <a:p>
            <a:r>
              <a:rPr lang="en-US" dirty="0"/>
              <a:t>Engineering Genetic Sensors</a:t>
            </a:r>
          </a:p>
        </p:txBody>
      </p:sp>
      <p:sp>
        <p:nvSpPr>
          <p:cNvPr id="3" name="Content Placeholder 2">
            <a:extLst>
              <a:ext uri="{FF2B5EF4-FFF2-40B4-BE49-F238E27FC236}">
                <a16:creationId xmlns:a16="http://schemas.microsoft.com/office/drawing/2014/main" id="{D3449025-4566-4DD3-A7BD-97156CB0A29F}"/>
              </a:ext>
            </a:extLst>
          </p:cNvPr>
          <p:cNvSpPr>
            <a:spLocks noGrp="1"/>
          </p:cNvSpPr>
          <p:nvPr>
            <p:ph idx="1"/>
          </p:nvPr>
        </p:nvSpPr>
        <p:spPr>
          <a:xfrm>
            <a:off x="453192" y="1536856"/>
            <a:ext cx="7247021" cy="4714239"/>
          </a:xfrm>
        </p:spPr>
        <p:txBody>
          <a:bodyPr>
            <a:normAutofit/>
          </a:bodyPr>
          <a:lstStyle/>
          <a:p>
            <a:r>
              <a:rPr lang="en-US" dirty="0"/>
              <a:t>DNA sequence (1080 bp)</a:t>
            </a:r>
          </a:p>
          <a:p>
            <a:pPr lvl="1"/>
            <a:r>
              <a:rPr lang="en-US" sz="1800" dirty="0">
                <a:latin typeface="Courier New" panose="02070309020205020404" pitchFamily="49" charset="0"/>
                <a:cs typeface="Courier New" panose="02070309020205020404" pitchFamily="49" charset="0"/>
              </a:rPr>
              <a:t>TCACTGCCCGCTTTCCAGTCGGGAAACCT…</a:t>
            </a:r>
          </a:p>
          <a:p>
            <a:pPr marL="0" indent="0">
              <a:buNone/>
            </a:pPr>
            <a:r>
              <a:rPr lang="en-US" dirty="0"/>
              <a:t>	↓</a:t>
            </a:r>
          </a:p>
          <a:p>
            <a:r>
              <a:rPr lang="en-US" dirty="0"/>
              <a:t>Protein sequence (360 amino acids)</a:t>
            </a:r>
          </a:p>
          <a:p>
            <a:pPr lvl="1"/>
            <a:r>
              <a:rPr lang="en-US" sz="1800" dirty="0">
                <a:latin typeface="Courier New" panose="02070309020205020404" pitchFamily="49" charset="0"/>
                <a:cs typeface="Courier New" panose="02070309020205020404" pitchFamily="49" charset="0"/>
              </a:rPr>
              <a:t>MKPVTLYDVAEYAGVSYQTVSRVVNQASH…</a:t>
            </a:r>
          </a:p>
          <a:p>
            <a:pPr marL="0" indent="0">
              <a:buNone/>
            </a:pPr>
            <a:r>
              <a:rPr lang="en-US" dirty="0"/>
              <a:t>	↓</a:t>
            </a:r>
            <a:endParaRPr lang="en-US" dirty="0">
              <a:solidFill>
                <a:prstClr val="black"/>
              </a:solidFill>
            </a:endParaRPr>
          </a:p>
          <a:p>
            <a:r>
              <a:rPr lang="en-US" dirty="0">
                <a:solidFill>
                  <a:prstClr val="black"/>
                </a:solidFill>
              </a:rPr>
              <a:t>Structure</a:t>
            </a:r>
            <a:endParaRPr lang="en-US" sz="1600" dirty="0"/>
          </a:p>
          <a:p>
            <a:pPr marL="0" indent="0">
              <a:buNone/>
            </a:pPr>
            <a:r>
              <a:rPr lang="en-US" dirty="0"/>
              <a:t>	↓</a:t>
            </a:r>
          </a:p>
          <a:p>
            <a:r>
              <a:rPr lang="en-US" dirty="0"/>
              <a:t>Function/phenotype</a:t>
            </a:r>
          </a:p>
          <a:p>
            <a:pPr lvl="1"/>
            <a:r>
              <a:rPr lang="en-US" b="1" u="sng" dirty="0"/>
              <a:t>Dose-response curve</a:t>
            </a:r>
          </a:p>
        </p:txBody>
      </p:sp>
      <p:sp>
        <p:nvSpPr>
          <p:cNvPr id="6" name="Slide Number Placeholder 5">
            <a:extLst>
              <a:ext uri="{FF2B5EF4-FFF2-40B4-BE49-F238E27FC236}">
                <a16:creationId xmlns:a16="http://schemas.microsoft.com/office/drawing/2014/main" id="{F1A35BA4-ECC3-41E6-AFF1-32B289DD9441}"/>
              </a:ext>
            </a:extLst>
          </p:cNvPr>
          <p:cNvSpPr>
            <a:spLocks noGrp="1"/>
          </p:cNvSpPr>
          <p:nvPr>
            <p:ph type="sldNum" sz="quarter" idx="12"/>
          </p:nvPr>
        </p:nvSpPr>
        <p:spPr/>
        <p:txBody>
          <a:bodyPr/>
          <a:lstStyle/>
          <a:p>
            <a:fld id="{2FCA08A5-C7BE-45C5-ACD3-D7FB62CCDC88}" type="slidenum">
              <a:rPr lang="en-US" smtClean="0"/>
              <a:t>4</a:t>
            </a:fld>
            <a:endParaRPr lang="en-US" dirty="0"/>
          </a:p>
        </p:txBody>
      </p:sp>
    </p:spTree>
    <p:extLst>
      <p:ext uri="{BB962C8B-B14F-4D97-AF65-F5344CB8AC3E}">
        <p14:creationId xmlns:p14="http://schemas.microsoft.com/office/powerpoint/2010/main" val="3907725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2618-B8A7-4821-930B-0A550335C7F3}"/>
              </a:ext>
            </a:extLst>
          </p:cNvPr>
          <p:cNvSpPr>
            <a:spLocks noGrp="1"/>
          </p:cNvSpPr>
          <p:nvPr>
            <p:ph type="title"/>
          </p:nvPr>
        </p:nvSpPr>
        <p:spPr/>
        <p:txBody>
          <a:bodyPr/>
          <a:lstStyle/>
          <a:p>
            <a:r>
              <a:rPr lang="en-US" dirty="0"/>
              <a:t>How Many Mutations Required for Band-Stop?</a:t>
            </a:r>
          </a:p>
        </p:txBody>
      </p:sp>
      <p:sp>
        <p:nvSpPr>
          <p:cNvPr id="3" name="Content Placeholder 2">
            <a:extLst>
              <a:ext uri="{FF2B5EF4-FFF2-40B4-BE49-F238E27FC236}">
                <a16:creationId xmlns:a16="http://schemas.microsoft.com/office/drawing/2014/main" id="{515F89D0-9546-4AC3-A941-9D9BE6560E98}"/>
              </a:ext>
            </a:extLst>
          </p:cNvPr>
          <p:cNvSpPr>
            <a:spLocks noGrp="1"/>
          </p:cNvSpPr>
          <p:nvPr>
            <p:ph idx="1"/>
          </p:nvPr>
        </p:nvSpPr>
        <p:spPr>
          <a:xfrm>
            <a:off x="838200" y="1825625"/>
            <a:ext cx="10515600" cy="532564"/>
          </a:xfrm>
        </p:spPr>
        <p:txBody>
          <a:bodyPr/>
          <a:lstStyle/>
          <a:p>
            <a:r>
              <a:rPr lang="en-US" dirty="0"/>
              <a:t>Answer: 2</a:t>
            </a:r>
          </a:p>
        </p:txBody>
      </p:sp>
      <p:pic>
        <p:nvPicPr>
          <p:cNvPr id="5" name="Picture 4">
            <a:extLst>
              <a:ext uri="{FF2B5EF4-FFF2-40B4-BE49-F238E27FC236}">
                <a16:creationId xmlns:a16="http://schemas.microsoft.com/office/drawing/2014/main" id="{55F680BF-89AE-4BAD-88D9-05E53644D1A5}"/>
              </a:ext>
            </a:extLst>
          </p:cNvPr>
          <p:cNvPicPr>
            <a:picLocks noChangeAspect="1"/>
          </p:cNvPicPr>
          <p:nvPr/>
        </p:nvPicPr>
        <p:blipFill rotWithShape="1">
          <a:blip r:embed="rId2">
            <a:extLst>
              <a:ext uri="{28A0092B-C50C-407E-A947-70E740481C1C}">
                <a14:useLocalDpi xmlns:a14="http://schemas.microsoft.com/office/drawing/2010/main" val="0"/>
              </a:ext>
            </a:extLst>
          </a:blip>
          <a:srcRect b="51719"/>
          <a:stretch/>
        </p:blipFill>
        <p:spPr>
          <a:xfrm>
            <a:off x="1547795" y="2194560"/>
            <a:ext cx="8831373" cy="3801979"/>
          </a:xfrm>
          <a:prstGeom prst="rect">
            <a:avLst/>
          </a:prstGeom>
        </p:spPr>
      </p:pic>
    </p:spTree>
    <p:extLst>
      <p:ext uri="{BB962C8B-B14F-4D97-AF65-F5344CB8AC3E}">
        <p14:creationId xmlns:p14="http://schemas.microsoft.com/office/powerpoint/2010/main" val="750352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06A7-87A8-4297-B74E-04DFD26DE75E}"/>
              </a:ext>
            </a:extLst>
          </p:cNvPr>
          <p:cNvSpPr>
            <a:spLocks noGrp="1"/>
          </p:cNvSpPr>
          <p:nvPr>
            <p:ph type="title"/>
          </p:nvPr>
        </p:nvSpPr>
        <p:spPr/>
        <p:txBody>
          <a:bodyPr/>
          <a:lstStyle/>
          <a:p>
            <a:r>
              <a:rPr lang="en-US" dirty="0"/>
              <a:t>Band-Stop Emerges from Combination of Nearly Silent Substitutions</a:t>
            </a:r>
          </a:p>
        </p:txBody>
      </p:sp>
      <p:pic>
        <p:nvPicPr>
          <p:cNvPr id="5" name="Picture 4">
            <a:extLst>
              <a:ext uri="{FF2B5EF4-FFF2-40B4-BE49-F238E27FC236}">
                <a16:creationId xmlns:a16="http://schemas.microsoft.com/office/drawing/2014/main" id="{330E26DF-955D-444C-9700-09B4178D519D}"/>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1528357" y="1994835"/>
            <a:ext cx="9135286" cy="4072866"/>
          </a:xfrm>
          <a:prstGeom prst="rect">
            <a:avLst/>
          </a:prstGeom>
        </p:spPr>
      </p:pic>
      <p:pic>
        <p:nvPicPr>
          <p:cNvPr id="7" name="Picture 6">
            <a:extLst>
              <a:ext uri="{FF2B5EF4-FFF2-40B4-BE49-F238E27FC236}">
                <a16:creationId xmlns:a16="http://schemas.microsoft.com/office/drawing/2014/main" id="{1ECED444-1AD6-4283-B468-A5AB3E49C76C}"/>
              </a:ext>
            </a:extLst>
          </p:cNvPr>
          <p:cNvPicPr>
            <a:picLocks noChangeAspect="1"/>
          </p:cNvPicPr>
          <p:nvPr/>
        </p:nvPicPr>
        <p:blipFill rotWithShape="1">
          <a:blip r:embed="rId3">
            <a:extLst>
              <a:ext uri="{28A0092B-C50C-407E-A947-70E740481C1C}">
                <a14:useLocalDpi xmlns:a14="http://schemas.microsoft.com/office/drawing/2010/main" val="0"/>
              </a:ext>
            </a:extLst>
          </a:blip>
          <a:srcRect t="47579"/>
          <a:stretch/>
        </p:blipFill>
        <p:spPr>
          <a:xfrm>
            <a:off x="1528357" y="1797628"/>
            <a:ext cx="9135286" cy="4270073"/>
          </a:xfrm>
          <a:prstGeom prst="rect">
            <a:avLst/>
          </a:prstGeom>
        </p:spPr>
      </p:pic>
    </p:spTree>
    <p:extLst>
      <p:ext uri="{BB962C8B-B14F-4D97-AF65-F5344CB8AC3E}">
        <p14:creationId xmlns:p14="http://schemas.microsoft.com/office/powerpoint/2010/main" val="26936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7C82-1014-41AC-94A8-10F42FA8944A}"/>
              </a:ext>
            </a:extLst>
          </p:cNvPr>
          <p:cNvSpPr>
            <a:spLocks noGrp="1"/>
          </p:cNvSpPr>
          <p:nvPr>
            <p:ph type="title"/>
          </p:nvPr>
        </p:nvSpPr>
        <p:spPr>
          <a:xfrm>
            <a:off x="838200" y="387100"/>
            <a:ext cx="10515600" cy="1325563"/>
          </a:xfrm>
        </p:spPr>
        <p:txBody>
          <a:bodyPr/>
          <a:lstStyle/>
          <a:p>
            <a:r>
              <a:rPr lang="en-US" dirty="0"/>
              <a:t>Engineering Genetic Sensors</a:t>
            </a:r>
          </a:p>
        </p:txBody>
      </p:sp>
      <p:sp>
        <p:nvSpPr>
          <p:cNvPr id="3" name="Content Placeholder 2">
            <a:extLst>
              <a:ext uri="{FF2B5EF4-FFF2-40B4-BE49-F238E27FC236}">
                <a16:creationId xmlns:a16="http://schemas.microsoft.com/office/drawing/2014/main" id="{D3449025-4566-4DD3-A7BD-97156CB0A29F}"/>
              </a:ext>
            </a:extLst>
          </p:cNvPr>
          <p:cNvSpPr>
            <a:spLocks noGrp="1"/>
          </p:cNvSpPr>
          <p:nvPr>
            <p:ph idx="1"/>
          </p:nvPr>
        </p:nvSpPr>
        <p:spPr/>
        <p:txBody>
          <a:bodyPr/>
          <a:lstStyle/>
          <a:p>
            <a:r>
              <a:rPr lang="en-US" dirty="0"/>
              <a:t>Dose-Response Curve</a:t>
            </a:r>
          </a:p>
        </p:txBody>
      </p:sp>
      <p:grpSp>
        <p:nvGrpSpPr>
          <p:cNvPr id="12" name="Group 11">
            <a:extLst>
              <a:ext uri="{FF2B5EF4-FFF2-40B4-BE49-F238E27FC236}">
                <a16:creationId xmlns:a16="http://schemas.microsoft.com/office/drawing/2014/main" id="{6504AE2B-98A8-4464-A5D4-6EB4C261283C}"/>
              </a:ext>
            </a:extLst>
          </p:cNvPr>
          <p:cNvGrpSpPr/>
          <p:nvPr/>
        </p:nvGrpSpPr>
        <p:grpSpPr>
          <a:xfrm>
            <a:off x="2739992" y="2714827"/>
            <a:ext cx="5709001" cy="3893067"/>
            <a:chOff x="2739992" y="2503283"/>
            <a:chExt cx="5709001" cy="3893067"/>
          </a:xfrm>
        </p:grpSpPr>
        <p:sp>
          <p:nvSpPr>
            <p:cNvPr id="5" name="TextBox 4">
              <a:extLst>
                <a:ext uri="{FF2B5EF4-FFF2-40B4-BE49-F238E27FC236}">
                  <a16:creationId xmlns:a16="http://schemas.microsoft.com/office/drawing/2014/main" id="{F2B0AB5A-291D-4651-8CDF-2EDD7A874F37}"/>
                </a:ext>
              </a:extLst>
            </p:cNvPr>
            <p:cNvSpPr txBox="1"/>
            <p:nvPr/>
          </p:nvSpPr>
          <p:spPr>
            <a:xfrm>
              <a:off x="3263765" y="5934684"/>
              <a:ext cx="5185228" cy="461666"/>
            </a:xfrm>
            <a:prstGeom prst="rect">
              <a:avLst/>
            </a:prstGeom>
            <a:noFill/>
          </p:spPr>
          <p:txBody>
            <a:bodyPr wrap="square" rtlCol="0">
              <a:spAutoFit/>
            </a:bodyPr>
            <a:lstStyle/>
            <a:p>
              <a:pPr algn="ctr"/>
              <a:r>
                <a:rPr lang="en-US" sz="2400" dirty="0"/>
                <a:t>input (concentration)</a:t>
              </a:r>
            </a:p>
          </p:txBody>
        </p:sp>
        <p:sp>
          <p:nvSpPr>
            <p:cNvPr id="6" name="TextBox 5">
              <a:extLst>
                <a:ext uri="{FF2B5EF4-FFF2-40B4-BE49-F238E27FC236}">
                  <a16:creationId xmlns:a16="http://schemas.microsoft.com/office/drawing/2014/main" id="{4F6830C3-F051-4981-80C0-70704ED2765A}"/>
                </a:ext>
              </a:extLst>
            </p:cNvPr>
            <p:cNvSpPr txBox="1"/>
            <p:nvPr/>
          </p:nvSpPr>
          <p:spPr>
            <a:xfrm rot="16200000">
              <a:off x="1108733" y="4134542"/>
              <a:ext cx="3579208" cy="316689"/>
            </a:xfrm>
            <a:prstGeom prst="rect">
              <a:avLst/>
            </a:prstGeom>
            <a:noFill/>
          </p:spPr>
          <p:txBody>
            <a:bodyPr wrap="square" lIns="0" tIns="0" rIns="0" bIns="0" rtlCol="0">
              <a:spAutoFit/>
            </a:bodyPr>
            <a:lstStyle/>
            <a:p>
              <a:pPr algn="ctr">
                <a:lnSpc>
                  <a:spcPct val="85000"/>
                </a:lnSpc>
              </a:pPr>
              <a:r>
                <a:rPr lang="en-US" sz="2400" dirty="0"/>
                <a:t>output (gene expression)</a:t>
              </a:r>
            </a:p>
          </p:txBody>
        </p:sp>
      </p:grpSp>
      <p:grpSp>
        <p:nvGrpSpPr>
          <p:cNvPr id="7" name="Group 6">
            <a:extLst>
              <a:ext uri="{FF2B5EF4-FFF2-40B4-BE49-F238E27FC236}">
                <a16:creationId xmlns:a16="http://schemas.microsoft.com/office/drawing/2014/main" id="{0BF59DB9-3341-49CD-B489-887367916F12}"/>
              </a:ext>
            </a:extLst>
          </p:cNvPr>
          <p:cNvGrpSpPr/>
          <p:nvPr/>
        </p:nvGrpSpPr>
        <p:grpSpPr>
          <a:xfrm>
            <a:off x="3228795" y="2825786"/>
            <a:ext cx="5385434" cy="3318304"/>
            <a:chOff x="3888658" y="3229002"/>
            <a:chExt cx="1819333" cy="710574"/>
          </a:xfrm>
        </p:grpSpPr>
        <p:cxnSp>
          <p:nvCxnSpPr>
            <p:cNvPr id="10" name="Straight Arrow Connector 9">
              <a:extLst>
                <a:ext uri="{FF2B5EF4-FFF2-40B4-BE49-F238E27FC236}">
                  <a16:creationId xmlns:a16="http://schemas.microsoft.com/office/drawing/2014/main" id="{0A2E4FBE-5155-4859-A36A-28E6217126D5}"/>
                </a:ext>
              </a:extLst>
            </p:cNvPr>
            <p:cNvCxnSpPr/>
            <p:nvPr/>
          </p:nvCxnSpPr>
          <p:spPr>
            <a:xfrm flipH="1" flipV="1">
              <a:off x="3888658" y="3229002"/>
              <a:ext cx="0" cy="71057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FE33B6B-4922-4046-91ED-1A9D7F8868B7}"/>
                </a:ext>
              </a:extLst>
            </p:cNvPr>
            <p:cNvCxnSpPr/>
            <p:nvPr/>
          </p:nvCxnSpPr>
          <p:spPr>
            <a:xfrm>
              <a:off x="3894104" y="3939575"/>
              <a:ext cx="1813887"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 name="Freeform: Shape 75">
            <a:extLst>
              <a:ext uri="{FF2B5EF4-FFF2-40B4-BE49-F238E27FC236}">
                <a16:creationId xmlns:a16="http://schemas.microsoft.com/office/drawing/2014/main" id="{EF8CF38C-9398-47D5-BE35-C4A3DA95C14E}"/>
              </a:ext>
            </a:extLst>
          </p:cNvPr>
          <p:cNvSpPr/>
          <p:nvPr/>
        </p:nvSpPr>
        <p:spPr>
          <a:xfrm>
            <a:off x="3329030" y="3469148"/>
            <a:ext cx="5167787" cy="2160762"/>
          </a:xfrm>
          <a:custGeom>
            <a:avLst/>
            <a:gdLst>
              <a:gd name="connsiteX0" fmla="*/ 0 w 3028950"/>
              <a:gd name="connsiteY0" fmla="*/ 1197534 h 1252985"/>
              <a:gd name="connsiteX1" fmla="*/ 1052512 w 3028950"/>
              <a:gd name="connsiteY1" fmla="*/ 1197534 h 1252985"/>
              <a:gd name="connsiteX2" fmla="*/ 1900237 w 3028950"/>
              <a:gd name="connsiteY2" fmla="*/ 621272 h 1252985"/>
              <a:gd name="connsiteX3" fmla="*/ 2624137 w 3028950"/>
              <a:gd name="connsiteY3" fmla="*/ 54534 h 1252985"/>
              <a:gd name="connsiteX4" fmla="*/ 3028950 w 3028950"/>
              <a:gd name="connsiteY4" fmla="*/ 54534 h 1252985"/>
              <a:gd name="connsiteX0" fmla="*/ 0 w 3028950"/>
              <a:gd name="connsiteY0" fmla="*/ 1197534 h 1240308"/>
              <a:gd name="connsiteX1" fmla="*/ 1052512 w 3028950"/>
              <a:gd name="connsiteY1" fmla="*/ 1197534 h 1240308"/>
              <a:gd name="connsiteX2" fmla="*/ 1900237 w 3028950"/>
              <a:gd name="connsiteY2" fmla="*/ 621272 h 1240308"/>
              <a:gd name="connsiteX3" fmla="*/ 2624137 w 3028950"/>
              <a:gd name="connsiteY3" fmla="*/ 54534 h 1240308"/>
              <a:gd name="connsiteX4" fmla="*/ 3028950 w 3028950"/>
              <a:gd name="connsiteY4" fmla="*/ 54534 h 1240308"/>
              <a:gd name="connsiteX0" fmla="*/ 0 w 3028950"/>
              <a:gd name="connsiteY0" fmla="*/ 1197534 h 1197564"/>
              <a:gd name="connsiteX1" fmla="*/ 1052512 w 3028950"/>
              <a:gd name="connsiteY1" fmla="*/ 1197534 h 1197564"/>
              <a:gd name="connsiteX2" fmla="*/ 1900237 w 3028950"/>
              <a:gd name="connsiteY2" fmla="*/ 621272 h 1197564"/>
              <a:gd name="connsiteX3" fmla="*/ 2624137 w 3028950"/>
              <a:gd name="connsiteY3" fmla="*/ 54534 h 1197564"/>
              <a:gd name="connsiteX4" fmla="*/ 3028950 w 3028950"/>
              <a:gd name="connsiteY4" fmla="*/ 54534 h 1197564"/>
              <a:gd name="connsiteX0" fmla="*/ 0 w 3028950"/>
              <a:gd name="connsiteY0" fmla="*/ 1197534 h 1197578"/>
              <a:gd name="connsiteX1" fmla="*/ 1052512 w 3028950"/>
              <a:gd name="connsiteY1" fmla="*/ 1197534 h 1197578"/>
              <a:gd name="connsiteX2" fmla="*/ 1900237 w 3028950"/>
              <a:gd name="connsiteY2" fmla="*/ 621272 h 1197578"/>
              <a:gd name="connsiteX3" fmla="*/ 2624137 w 3028950"/>
              <a:gd name="connsiteY3" fmla="*/ 54534 h 1197578"/>
              <a:gd name="connsiteX4" fmla="*/ 3028950 w 3028950"/>
              <a:gd name="connsiteY4" fmla="*/ 54534 h 1197578"/>
              <a:gd name="connsiteX0" fmla="*/ 0 w 3028950"/>
              <a:gd name="connsiteY0" fmla="*/ 1163815 h 1163859"/>
              <a:gd name="connsiteX1" fmla="*/ 1052512 w 3028950"/>
              <a:gd name="connsiteY1" fmla="*/ 1163815 h 1163859"/>
              <a:gd name="connsiteX2" fmla="*/ 1900237 w 3028950"/>
              <a:gd name="connsiteY2" fmla="*/ 587553 h 1163859"/>
              <a:gd name="connsiteX3" fmla="*/ 2624137 w 3028950"/>
              <a:gd name="connsiteY3" fmla="*/ 20815 h 1163859"/>
              <a:gd name="connsiteX4" fmla="*/ 3028950 w 3028950"/>
              <a:gd name="connsiteY4" fmla="*/ 20815 h 1163859"/>
              <a:gd name="connsiteX0" fmla="*/ 0 w 3028950"/>
              <a:gd name="connsiteY0" fmla="*/ 1143002 h 1143046"/>
              <a:gd name="connsiteX1" fmla="*/ 1052512 w 3028950"/>
              <a:gd name="connsiteY1" fmla="*/ 1143002 h 1143046"/>
              <a:gd name="connsiteX2" fmla="*/ 1900237 w 3028950"/>
              <a:gd name="connsiteY2" fmla="*/ 566740 h 1143046"/>
              <a:gd name="connsiteX3" fmla="*/ 2624137 w 3028950"/>
              <a:gd name="connsiteY3" fmla="*/ 2 h 1143046"/>
              <a:gd name="connsiteX4" fmla="*/ 3028950 w 3028950"/>
              <a:gd name="connsiteY4" fmla="*/ 2 h 1143046"/>
              <a:gd name="connsiteX0" fmla="*/ 0 w 3028950"/>
              <a:gd name="connsiteY0" fmla="*/ 1143211 h 1143893"/>
              <a:gd name="connsiteX1" fmla="*/ 1052512 w 3028950"/>
              <a:gd name="connsiteY1" fmla="*/ 1143211 h 1143893"/>
              <a:gd name="connsiteX2" fmla="*/ 1900237 w 3028950"/>
              <a:gd name="connsiteY2" fmla="*/ 566949 h 1143893"/>
              <a:gd name="connsiteX3" fmla="*/ 2624137 w 3028950"/>
              <a:gd name="connsiteY3" fmla="*/ 211 h 1143893"/>
              <a:gd name="connsiteX4" fmla="*/ 3028950 w 3028950"/>
              <a:gd name="connsiteY4" fmla="*/ 211 h 1143893"/>
              <a:gd name="connsiteX0" fmla="*/ 0 w 3028950"/>
              <a:gd name="connsiteY0" fmla="*/ 1143002 h 1143032"/>
              <a:gd name="connsiteX1" fmla="*/ 728662 w 3028950"/>
              <a:gd name="connsiteY1" fmla="*/ 1143002 h 1143032"/>
              <a:gd name="connsiteX2" fmla="*/ 1900237 w 3028950"/>
              <a:gd name="connsiteY2" fmla="*/ 566740 h 1143032"/>
              <a:gd name="connsiteX3" fmla="*/ 2624137 w 3028950"/>
              <a:gd name="connsiteY3" fmla="*/ 2 h 1143032"/>
              <a:gd name="connsiteX4" fmla="*/ 3028950 w 3028950"/>
              <a:gd name="connsiteY4" fmla="*/ 2 h 1143032"/>
              <a:gd name="connsiteX0" fmla="*/ 0 w 3028950"/>
              <a:gd name="connsiteY0" fmla="*/ 1183152 h 1226543"/>
              <a:gd name="connsiteX1" fmla="*/ 728662 w 3028950"/>
              <a:gd name="connsiteY1" fmla="*/ 1183152 h 1226543"/>
              <a:gd name="connsiteX2" fmla="*/ 1543050 w 3028950"/>
              <a:gd name="connsiteY2" fmla="*/ 597365 h 1226543"/>
              <a:gd name="connsiteX3" fmla="*/ 2624137 w 3028950"/>
              <a:gd name="connsiteY3" fmla="*/ 40152 h 1226543"/>
              <a:gd name="connsiteX4" fmla="*/ 3028950 w 3028950"/>
              <a:gd name="connsiteY4" fmla="*/ 40152 h 1226543"/>
              <a:gd name="connsiteX0" fmla="*/ 0 w 3028950"/>
              <a:gd name="connsiteY0" fmla="*/ 1179603 h 1222994"/>
              <a:gd name="connsiteX1" fmla="*/ 728662 w 3028950"/>
              <a:gd name="connsiteY1" fmla="*/ 1179603 h 1222994"/>
              <a:gd name="connsiteX2" fmla="*/ 1543050 w 3028950"/>
              <a:gd name="connsiteY2" fmla="*/ 593816 h 1222994"/>
              <a:gd name="connsiteX3" fmla="*/ 2305049 w 3028950"/>
              <a:gd name="connsiteY3" fmla="*/ 41365 h 1222994"/>
              <a:gd name="connsiteX4" fmla="*/ 3028950 w 3028950"/>
              <a:gd name="connsiteY4" fmla="*/ 36603 h 1222994"/>
              <a:gd name="connsiteX0" fmla="*/ 0 w 3028950"/>
              <a:gd name="connsiteY0" fmla="*/ 1179603 h 1222994"/>
              <a:gd name="connsiteX1" fmla="*/ 728662 w 3028950"/>
              <a:gd name="connsiteY1" fmla="*/ 1179603 h 1222994"/>
              <a:gd name="connsiteX2" fmla="*/ 1543050 w 3028950"/>
              <a:gd name="connsiteY2" fmla="*/ 593816 h 1222994"/>
              <a:gd name="connsiteX3" fmla="*/ 2305049 w 3028950"/>
              <a:gd name="connsiteY3" fmla="*/ 41365 h 1222994"/>
              <a:gd name="connsiteX4" fmla="*/ 3028950 w 3028950"/>
              <a:gd name="connsiteY4" fmla="*/ 36603 h 1222994"/>
              <a:gd name="connsiteX0" fmla="*/ 0 w 3028950"/>
              <a:gd name="connsiteY0" fmla="*/ 1179603 h 1182777"/>
              <a:gd name="connsiteX1" fmla="*/ 728662 w 3028950"/>
              <a:gd name="connsiteY1" fmla="*/ 1179603 h 1182777"/>
              <a:gd name="connsiteX2" fmla="*/ 1543050 w 3028950"/>
              <a:gd name="connsiteY2" fmla="*/ 593816 h 1182777"/>
              <a:gd name="connsiteX3" fmla="*/ 2305049 w 3028950"/>
              <a:gd name="connsiteY3" fmla="*/ 41365 h 1182777"/>
              <a:gd name="connsiteX4" fmla="*/ 3028950 w 3028950"/>
              <a:gd name="connsiteY4" fmla="*/ 36603 h 1182777"/>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9553 h 1152727"/>
              <a:gd name="connsiteX1" fmla="*/ 72866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950" h="1152727">
                <a:moveTo>
                  <a:pt x="0" y="1149553"/>
                </a:moveTo>
                <a:cubicBezTo>
                  <a:pt x="242887" y="1149553"/>
                  <a:pt x="361950" y="1156696"/>
                  <a:pt x="671512" y="1149553"/>
                </a:cubicBezTo>
                <a:cubicBezTo>
                  <a:pt x="981074" y="1142410"/>
                  <a:pt x="1287463" y="926510"/>
                  <a:pt x="1543050" y="563766"/>
                </a:cubicBezTo>
                <a:cubicBezTo>
                  <a:pt x="1798637" y="201022"/>
                  <a:pt x="2106611" y="8139"/>
                  <a:pt x="2347911" y="1790"/>
                </a:cubicBezTo>
                <a:cubicBezTo>
                  <a:pt x="2589211" y="-4559"/>
                  <a:pt x="2787650" y="8140"/>
                  <a:pt x="3028950" y="6553"/>
                </a:cubicBezTo>
              </a:path>
            </a:pathLst>
          </a:cu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75B5F24D-8A33-4ECB-89DD-EB4CC940B854}"/>
              </a:ext>
            </a:extLst>
          </p:cNvPr>
          <p:cNvGrpSpPr/>
          <p:nvPr/>
        </p:nvGrpSpPr>
        <p:grpSpPr>
          <a:xfrm>
            <a:off x="2713607" y="2714827"/>
            <a:ext cx="5735386" cy="3954621"/>
            <a:chOff x="2713607" y="2503283"/>
            <a:chExt cx="5735386" cy="3954621"/>
          </a:xfrm>
        </p:grpSpPr>
        <p:sp>
          <p:nvSpPr>
            <p:cNvPr id="14" name="TextBox 13">
              <a:extLst>
                <a:ext uri="{FF2B5EF4-FFF2-40B4-BE49-F238E27FC236}">
                  <a16:creationId xmlns:a16="http://schemas.microsoft.com/office/drawing/2014/main" id="{6C40F25F-ADE2-413B-9028-BDA706895AC0}"/>
                </a:ext>
              </a:extLst>
            </p:cNvPr>
            <p:cNvSpPr txBox="1"/>
            <p:nvPr/>
          </p:nvSpPr>
          <p:spPr>
            <a:xfrm>
              <a:off x="3263765" y="5934684"/>
              <a:ext cx="5185228" cy="523220"/>
            </a:xfrm>
            <a:prstGeom prst="rect">
              <a:avLst/>
            </a:prstGeom>
            <a:noFill/>
          </p:spPr>
          <p:txBody>
            <a:bodyPr wrap="square" rtlCol="0">
              <a:spAutoFit/>
            </a:bodyPr>
            <a:lstStyle/>
            <a:p>
              <a:pPr algn="ctr"/>
              <a:r>
                <a:rPr lang="en-US" sz="2800" dirty="0"/>
                <a:t>log(</a:t>
              </a:r>
              <a:r>
                <a:rPr lang="en-US" sz="2800" i="1" dirty="0"/>
                <a:t>c</a:t>
              </a:r>
              <a:r>
                <a:rPr lang="en-US" sz="2800" dirty="0"/>
                <a:t>)</a:t>
              </a:r>
            </a:p>
          </p:txBody>
        </p:sp>
        <p:sp>
          <p:nvSpPr>
            <p:cNvPr id="15" name="TextBox 14">
              <a:extLst>
                <a:ext uri="{FF2B5EF4-FFF2-40B4-BE49-F238E27FC236}">
                  <a16:creationId xmlns:a16="http://schemas.microsoft.com/office/drawing/2014/main" id="{8FDACE8E-366C-40F0-8AF1-594B003C62BF}"/>
                </a:ext>
              </a:extLst>
            </p:cNvPr>
            <p:cNvSpPr txBox="1"/>
            <p:nvPr/>
          </p:nvSpPr>
          <p:spPr>
            <a:xfrm rot="16200000">
              <a:off x="1108733" y="4108157"/>
              <a:ext cx="3579208" cy="369460"/>
            </a:xfrm>
            <a:prstGeom prst="rect">
              <a:avLst/>
            </a:prstGeom>
            <a:noFill/>
          </p:spPr>
          <p:txBody>
            <a:bodyPr wrap="square" lIns="0" tIns="0" rIns="0" bIns="0" rtlCol="0">
              <a:spAutoFit/>
            </a:bodyPr>
            <a:lstStyle/>
            <a:p>
              <a:pPr algn="ctr">
                <a:lnSpc>
                  <a:spcPct val="85000"/>
                </a:lnSpc>
              </a:pPr>
              <a:r>
                <a:rPr lang="en-US" sz="2800" i="1" dirty="0"/>
                <a:t>G</a:t>
              </a:r>
              <a:r>
                <a:rPr lang="en-US" sz="2800" dirty="0"/>
                <a:t>(</a:t>
              </a:r>
              <a:r>
                <a:rPr lang="en-US" sz="2800" i="1" dirty="0"/>
                <a:t>c</a:t>
              </a:r>
              <a:r>
                <a:rPr lang="en-US" sz="2800" dirty="0"/>
                <a:t>)</a:t>
              </a:r>
            </a:p>
          </p:txBody>
        </p:sp>
      </p:grpSp>
      <p:grpSp>
        <p:nvGrpSpPr>
          <p:cNvPr id="20" name="Group 19">
            <a:extLst>
              <a:ext uri="{FF2B5EF4-FFF2-40B4-BE49-F238E27FC236}">
                <a16:creationId xmlns:a16="http://schemas.microsoft.com/office/drawing/2014/main" id="{CD3DE689-6CFA-447A-890E-5380988467FC}"/>
              </a:ext>
            </a:extLst>
          </p:cNvPr>
          <p:cNvGrpSpPr/>
          <p:nvPr/>
        </p:nvGrpSpPr>
        <p:grpSpPr>
          <a:xfrm>
            <a:off x="8645190" y="3220322"/>
            <a:ext cx="1031137" cy="523220"/>
            <a:chOff x="2454874" y="2977825"/>
            <a:chExt cx="1031137" cy="523220"/>
          </a:xfrm>
        </p:grpSpPr>
        <p:sp>
          <p:nvSpPr>
            <p:cNvPr id="16" name="TextBox 15">
              <a:extLst>
                <a:ext uri="{FF2B5EF4-FFF2-40B4-BE49-F238E27FC236}">
                  <a16:creationId xmlns:a16="http://schemas.microsoft.com/office/drawing/2014/main" id="{CECC6725-DD82-4469-9E41-ADAD2C61AB0D}"/>
                </a:ext>
              </a:extLst>
            </p:cNvPr>
            <p:cNvSpPr txBox="1"/>
            <p:nvPr/>
          </p:nvSpPr>
          <p:spPr>
            <a:xfrm>
              <a:off x="2871740" y="2977825"/>
              <a:ext cx="614271" cy="523220"/>
            </a:xfrm>
            <a:prstGeom prst="rect">
              <a:avLst/>
            </a:prstGeom>
            <a:noFill/>
          </p:spPr>
          <p:txBody>
            <a:bodyPr wrap="none" rtlCol="0">
              <a:spAutoFit/>
            </a:bodyPr>
            <a:lstStyle/>
            <a:p>
              <a:r>
                <a:rPr lang="en-US" sz="2800" i="1" dirty="0"/>
                <a:t>G</a:t>
              </a:r>
              <a:r>
                <a:rPr lang="en-US" sz="2800" baseline="-25000" dirty="0"/>
                <a:t>∞</a:t>
              </a:r>
            </a:p>
          </p:txBody>
        </p:sp>
        <p:cxnSp>
          <p:nvCxnSpPr>
            <p:cNvPr id="19" name="Straight Arrow Connector 18">
              <a:extLst>
                <a:ext uri="{FF2B5EF4-FFF2-40B4-BE49-F238E27FC236}">
                  <a16:creationId xmlns:a16="http://schemas.microsoft.com/office/drawing/2014/main" id="{E332AA10-B7E6-42A0-A0FB-4310AE496060}"/>
                </a:ext>
              </a:extLst>
            </p:cNvPr>
            <p:cNvCxnSpPr>
              <a:cxnSpLocks/>
            </p:cNvCxnSpPr>
            <p:nvPr/>
          </p:nvCxnSpPr>
          <p:spPr>
            <a:xfrm flipH="1">
              <a:off x="2454874" y="3239435"/>
              <a:ext cx="457200" cy="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3021FA3-4FB2-4A25-93B1-D423A69C7175}"/>
              </a:ext>
            </a:extLst>
          </p:cNvPr>
          <p:cNvGrpSpPr/>
          <p:nvPr/>
        </p:nvGrpSpPr>
        <p:grpSpPr>
          <a:xfrm>
            <a:off x="5235561" y="5327224"/>
            <a:ext cx="4241160" cy="523220"/>
            <a:chOff x="5029186" y="5115680"/>
            <a:chExt cx="4241160" cy="523220"/>
          </a:xfrm>
        </p:grpSpPr>
        <p:sp>
          <p:nvSpPr>
            <p:cNvPr id="17" name="TextBox 16">
              <a:extLst>
                <a:ext uri="{FF2B5EF4-FFF2-40B4-BE49-F238E27FC236}">
                  <a16:creationId xmlns:a16="http://schemas.microsoft.com/office/drawing/2014/main" id="{716AC12F-4D2A-48F2-BB14-8516274DDE5E}"/>
                </a:ext>
              </a:extLst>
            </p:cNvPr>
            <p:cNvSpPr txBox="1"/>
            <p:nvPr/>
          </p:nvSpPr>
          <p:spPr>
            <a:xfrm>
              <a:off x="8737828" y="5115680"/>
              <a:ext cx="532518" cy="523220"/>
            </a:xfrm>
            <a:prstGeom prst="rect">
              <a:avLst/>
            </a:prstGeom>
            <a:noFill/>
          </p:spPr>
          <p:txBody>
            <a:bodyPr wrap="none" rtlCol="0">
              <a:spAutoFit/>
            </a:bodyPr>
            <a:lstStyle/>
            <a:p>
              <a:r>
                <a:rPr lang="en-US" sz="2800" i="1" dirty="0"/>
                <a:t>G</a:t>
              </a:r>
              <a:r>
                <a:rPr lang="en-US" sz="2800" baseline="-25000" dirty="0"/>
                <a:t>0</a:t>
              </a:r>
            </a:p>
          </p:txBody>
        </p:sp>
        <p:cxnSp>
          <p:nvCxnSpPr>
            <p:cNvPr id="21" name="Straight Arrow Connector 20">
              <a:extLst>
                <a:ext uri="{FF2B5EF4-FFF2-40B4-BE49-F238E27FC236}">
                  <a16:creationId xmlns:a16="http://schemas.microsoft.com/office/drawing/2014/main" id="{DCF56403-2ABC-45EC-A342-E4208E3001C4}"/>
                </a:ext>
              </a:extLst>
            </p:cNvPr>
            <p:cNvCxnSpPr>
              <a:cxnSpLocks/>
            </p:cNvCxnSpPr>
            <p:nvPr/>
          </p:nvCxnSpPr>
          <p:spPr>
            <a:xfrm flipH="1">
              <a:off x="5029186" y="5373963"/>
              <a:ext cx="3749040" cy="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94033B7-3D31-4776-8866-1E13CD9F9593}"/>
              </a:ext>
            </a:extLst>
          </p:cNvPr>
          <p:cNvGrpSpPr/>
          <p:nvPr/>
        </p:nvGrpSpPr>
        <p:grpSpPr>
          <a:xfrm>
            <a:off x="5463900" y="2712052"/>
            <a:ext cx="784958" cy="1789751"/>
            <a:chOff x="5361562" y="3437040"/>
            <a:chExt cx="784958" cy="1789751"/>
          </a:xfrm>
        </p:grpSpPr>
        <p:sp>
          <p:nvSpPr>
            <p:cNvPr id="24" name="TextBox 23">
              <a:extLst>
                <a:ext uri="{FF2B5EF4-FFF2-40B4-BE49-F238E27FC236}">
                  <a16:creationId xmlns:a16="http://schemas.microsoft.com/office/drawing/2014/main" id="{4E97B981-248B-4F4D-909B-92C094A00DE0}"/>
                </a:ext>
              </a:extLst>
            </p:cNvPr>
            <p:cNvSpPr txBox="1"/>
            <p:nvPr/>
          </p:nvSpPr>
          <p:spPr>
            <a:xfrm>
              <a:off x="5361562" y="3437040"/>
              <a:ext cx="784958" cy="523220"/>
            </a:xfrm>
            <a:prstGeom prst="rect">
              <a:avLst/>
            </a:prstGeom>
            <a:noFill/>
          </p:spPr>
          <p:txBody>
            <a:bodyPr wrap="none" rtlCol="0">
              <a:spAutoFit/>
            </a:bodyPr>
            <a:lstStyle/>
            <a:p>
              <a:r>
                <a:rPr lang="en-US" sz="2800" i="1" dirty="0"/>
                <a:t>EC</a:t>
              </a:r>
              <a:r>
                <a:rPr lang="en-US" sz="2800" baseline="-25000" dirty="0"/>
                <a:t>50</a:t>
              </a:r>
            </a:p>
          </p:txBody>
        </p:sp>
        <p:cxnSp>
          <p:nvCxnSpPr>
            <p:cNvPr id="25" name="Straight Arrow Connector 24">
              <a:extLst>
                <a:ext uri="{FF2B5EF4-FFF2-40B4-BE49-F238E27FC236}">
                  <a16:creationId xmlns:a16="http://schemas.microsoft.com/office/drawing/2014/main" id="{FA38DE61-442C-4769-9B2A-67DE2BA519D1}"/>
                </a:ext>
              </a:extLst>
            </p:cNvPr>
            <p:cNvCxnSpPr>
              <a:cxnSpLocks/>
            </p:cNvCxnSpPr>
            <p:nvPr/>
          </p:nvCxnSpPr>
          <p:spPr>
            <a:xfrm>
              <a:off x="5754041" y="3945310"/>
              <a:ext cx="0" cy="1281481"/>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88E2FBD9-2333-40A2-A682-07DE924A0EB5}"/>
              </a:ext>
            </a:extLst>
          </p:cNvPr>
          <p:cNvPicPr>
            <a:picLocks noChangeAspect="1"/>
          </p:cNvPicPr>
          <p:nvPr/>
        </p:nvPicPr>
        <p:blipFill rotWithShape="1">
          <a:blip r:embed="rId2"/>
          <a:srcRect l="18400" r="15952"/>
          <a:stretch/>
        </p:blipFill>
        <p:spPr>
          <a:xfrm>
            <a:off x="6434923" y="1583722"/>
            <a:ext cx="3903256" cy="1329494"/>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8589BE3D-B8DB-4AA2-BBCD-7473AC2AEA9D}"/>
              </a:ext>
            </a:extLst>
          </p:cNvPr>
          <p:cNvSpPr>
            <a:spLocks noGrp="1"/>
          </p:cNvSpPr>
          <p:nvPr>
            <p:ph type="sldNum" sz="quarter" idx="12"/>
          </p:nvPr>
        </p:nvSpPr>
        <p:spPr/>
        <p:txBody>
          <a:bodyPr/>
          <a:lstStyle/>
          <a:p>
            <a:fld id="{2FCA08A5-C7BE-45C5-ACD3-D7FB62CCDC88}" type="slidenum">
              <a:rPr lang="en-US" smtClean="0"/>
              <a:t>5</a:t>
            </a:fld>
            <a:endParaRPr lang="en-US"/>
          </a:p>
        </p:txBody>
      </p:sp>
    </p:spTree>
    <p:extLst>
      <p:ext uri="{BB962C8B-B14F-4D97-AF65-F5344CB8AC3E}">
        <p14:creationId xmlns:p14="http://schemas.microsoft.com/office/powerpoint/2010/main" val="72512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7C82-1014-41AC-94A8-10F42FA8944A}"/>
              </a:ext>
            </a:extLst>
          </p:cNvPr>
          <p:cNvSpPr>
            <a:spLocks noGrp="1"/>
          </p:cNvSpPr>
          <p:nvPr>
            <p:ph type="title"/>
          </p:nvPr>
        </p:nvSpPr>
        <p:spPr>
          <a:xfrm>
            <a:off x="838200" y="387100"/>
            <a:ext cx="10515600" cy="1325563"/>
          </a:xfrm>
        </p:spPr>
        <p:txBody>
          <a:bodyPr/>
          <a:lstStyle/>
          <a:p>
            <a:r>
              <a:rPr lang="en-US" dirty="0"/>
              <a:t>Engineering Genetic Sensors</a:t>
            </a:r>
          </a:p>
        </p:txBody>
      </p:sp>
      <p:sp>
        <p:nvSpPr>
          <p:cNvPr id="3" name="Content Placeholder 2">
            <a:extLst>
              <a:ext uri="{FF2B5EF4-FFF2-40B4-BE49-F238E27FC236}">
                <a16:creationId xmlns:a16="http://schemas.microsoft.com/office/drawing/2014/main" id="{D3449025-4566-4DD3-A7BD-97156CB0A29F}"/>
              </a:ext>
            </a:extLst>
          </p:cNvPr>
          <p:cNvSpPr>
            <a:spLocks noGrp="1"/>
          </p:cNvSpPr>
          <p:nvPr>
            <p:ph idx="1"/>
          </p:nvPr>
        </p:nvSpPr>
        <p:spPr/>
        <p:txBody>
          <a:bodyPr/>
          <a:lstStyle/>
          <a:p>
            <a:r>
              <a:rPr lang="en-US" dirty="0"/>
              <a:t>Dose-Response Curve</a:t>
            </a:r>
          </a:p>
        </p:txBody>
      </p:sp>
      <p:grpSp>
        <p:nvGrpSpPr>
          <p:cNvPr id="7" name="Group 6">
            <a:extLst>
              <a:ext uri="{FF2B5EF4-FFF2-40B4-BE49-F238E27FC236}">
                <a16:creationId xmlns:a16="http://schemas.microsoft.com/office/drawing/2014/main" id="{0BF59DB9-3341-49CD-B489-887367916F12}"/>
              </a:ext>
            </a:extLst>
          </p:cNvPr>
          <p:cNvGrpSpPr/>
          <p:nvPr/>
        </p:nvGrpSpPr>
        <p:grpSpPr>
          <a:xfrm>
            <a:off x="3228795" y="2825786"/>
            <a:ext cx="5385434" cy="3318304"/>
            <a:chOff x="3888658" y="3229002"/>
            <a:chExt cx="1819333" cy="710574"/>
          </a:xfrm>
        </p:grpSpPr>
        <p:cxnSp>
          <p:nvCxnSpPr>
            <p:cNvPr id="10" name="Straight Arrow Connector 9">
              <a:extLst>
                <a:ext uri="{FF2B5EF4-FFF2-40B4-BE49-F238E27FC236}">
                  <a16:creationId xmlns:a16="http://schemas.microsoft.com/office/drawing/2014/main" id="{0A2E4FBE-5155-4859-A36A-28E6217126D5}"/>
                </a:ext>
              </a:extLst>
            </p:cNvPr>
            <p:cNvCxnSpPr/>
            <p:nvPr/>
          </p:nvCxnSpPr>
          <p:spPr>
            <a:xfrm flipH="1" flipV="1">
              <a:off x="3888658" y="3229002"/>
              <a:ext cx="0" cy="71057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FE33B6B-4922-4046-91ED-1A9D7F8868B7}"/>
                </a:ext>
              </a:extLst>
            </p:cNvPr>
            <p:cNvCxnSpPr/>
            <p:nvPr/>
          </p:nvCxnSpPr>
          <p:spPr>
            <a:xfrm>
              <a:off x="3894104" y="3939575"/>
              <a:ext cx="1813887"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 name="Freeform: Shape 75">
            <a:extLst>
              <a:ext uri="{FF2B5EF4-FFF2-40B4-BE49-F238E27FC236}">
                <a16:creationId xmlns:a16="http://schemas.microsoft.com/office/drawing/2014/main" id="{EF8CF38C-9398-47D5-BE35-C4A3DA95C14E}"/>
              </a:ext>
            </a:extLst>
          </p:cNvPr>
          <p:cNvSpPr/>
          <p:nvPr/>
        </p:nvSpPr>
        <p:spPr>
          <a:xfrm>
            <a:off x="3329030" y="3469148"/>
            <a:ext cx="5167787" cy="2160762"/>
          </a:xfrm>
          <a:custGeom>
            <a:avLst/>
            <a:gdLst>
              <a:gd name="connsiteX0" fmla="*/ 0 w 3028950"/>
              <a:gd name="connsiteY0" fmla="*/ 1197534 h 1252985"/>
              <a:gd name="connsiteX1" fmla="*/ 1052512 w 3028950"/>
              <a:gd name="connsiteY1" fmla="*/ 1197534 h 1252985"/>
              <a:gd name="connsiteX2" fmla="*/ 1900237 w 3028950"/>
              <a:gd name="connsiteY2" fmla="*/ 621272 h 1252985"/>
              <a:gd name="connsiteX3" fmla="*/ 2624137 w 3028950"/>
              <a:gd name="connsiteY3" fmla="*/ 54534 h 1252985"/>
              <a:gd name="connsiteX4" fmla="*/ 3028950 w 3028950"/>
              <a:gd name="connsiteY4" fmla="*/ 54534 h 1252985"/>
              <a:gd name="connsiteX0" fmla="*/ 0 w 3028950"/>
              <a:gd name="connsiteY0" fmla="*/ 1197534 h 1240308"/>
              <a:gd name="connsiteX1" fmla="*/ 1052512 w 3028950"/>
              <a:gd name="connsiteY1" fmla="*/ 1197534 h 1240308"/>
              <a:gd name="connsiteX2" fmla="*/ 1900237 w 3028950"/>
              <a:gd name="connsiteY2" fmla="*/ 621272 h 1240308"/>
              <a:gd name="connsiteX3" fmla="*/ 2624137 w 3028950"/>
              <a:gd name="connsiteY3" fmla="*/ 54534 h 1240308"/>
              <a:gd name="connsiteX4" fmla="*/ 3028950 w 3028950"/>
              <a:gd name="connsiteY4" fmla="*/ 54534 h 1240308"/>
              <a:gd name="connsiteX0" fmla="*/ 0 w 3028950"/>
              <a:gd name="connsiteY0" fmla="*/ 1197534 h 1197564"/>
              <a:gd name="connsiteX1" fmla="*/ 1052512 w 3028950"/>
              <a:gd name="connsiteY1" fmla="*/ 1197534 h 1197564"/>
              <a:gd name="connsiteX2" fmla="*/ 1900237 w 3028950"/>
              <a:gd name="connsiteY2" fmla="*/ 621272 h 1197564"/>
              <a:gd name="connsiteX3" fmla="*/ 2624137 w 3028950"/>
              <a:gd name="connsiteY3" fmla="*/ 54534 h 1197564"/>
              <a:gd name="connsiteX4" fmla="*/ 3028950 w 3028950"/>
              <a:gd name="connsiteY4" fmla="*/ 54534 h 1197564"/>
              <a:gd name="connsiteX0" fmla="*/ 0 w 3028950"/>
              <a:gd name="connsiteY0" fmla="*/ 1197534 h 1197578"/>
              <a:gd name="connsiteX1" fmla="*/ 1052512 w 3028950"/>
              <a:gd name="connsiteY1" fmla="*/ 1197534 h 1197578"/>
              <a:gd name="connsiteX2" fmla="*/ 1900237 w 3028950"/>
              <a:gd name="connsiteY2" fmla="*/ 621272 h 1197578"/>
              <a:gd name="connsiteX3" fmla="*/ 2624137 w 3028950"/>
              <a:gd name="connsiteY3" fmla="*/ 54534 h 1197578"/>
              <a:gd name="connsiteX4" fmla="*/ 3028950 w 3028950"/>
              <a:gd name="connsiteY4" fmla="*/ 54534 h 1197578"/>
              <a:gd name="connsiteX0" fmla="*/ 0 w 3028950"/>
              <a:gd name="connsiteY0" fmla="*/ 1163815 h 1163859"/>
              <a:gd name="connsiteX1" fmla="*/ 1052512 w 3028950"/>
              <a:gd name="connsiteY1" fmla="*/ 1163815 h 1163859"/>
              <a:gd name="connsiteX2" fmla="*/ 1900237 w 3028950"/>
              <a:gd name="connsiteY2" fmla="*/ 587553 h 1163859"/>
              <a:gd name="connsiteX3" fmla="*/ 2624137 w 3028950"/>
              <a:gd name="connsiteY3" fmla="*/ 20815 h 1163859"/>
              <a:gd name="connsiteX4" fmla="*/ 3028950 w 3028950"/>
              <a:gd name="connsiteY4" fmla="*/ 20815 h 1163859"/>
              <a:gd name="connsiteX0" fmla="*/ 0 w 3028950"/>
              <a:gd name="connsiteY0" fmla="*/ 1143002 h 1143046"/>
              <a:gd name="connsiteX1" fmla="*/ 1052512 w 3028950"/>
              <a:gd name="connsiteY1" fmla="*/ 1143002 h 1143046"/>
              <a:gd name="connsiteX2" fmla="*/ 1900237 w 3028950"/>
              <a:gd name="connsiteY2" fmla="*/ 566740 h 1143046"/>
              <a:gd name="connsiteX3" fmla="*/ 2624137 w 3028950"/>
              <a:gd name="connsiteY3" fmla="*/ 2 h 1143046"/>
              <a:gd name="connsiteX4" fmla="*/ 3028950 w 3028950"/>
              <a:gd name="connsiteY4" fmla="*/ 2 h 1143046"/>
              <a:gd name="connsiteX0" fmla="*/ 0 w 3028950"/>
              <a:gd name="connsiteY0" fmla="*/ 1143211 h 1143893"/>
              <a:gd name="connsiteX1" fmla="*/ 1052512 w 3028950"/>
              <a:gd name="connsiteY1" fmla="*/ 1143211 h 1143893"/>
              <a:gd name="connsiteX2" fmla="*/ 1900237 w 3028950"/>
              <a:gd name="connsiteY2" fmla="*/ 566949 h 1143893"/>
              <a:gd name="connsiteX3" fmla="*/ 2624137 w 3028950"/>
              <a:gd name="connsiteY3" fmla="*/ 211 h 1143893"/>
              <a:gd name="connsiteX4" fmla="*/ 3028950 w 3028950"/>
              <a:gd name="connsiteY4" fmla="*/ 211 h 1143893"/>
              <a:gd name="connsiteX0" fmla="*/ 0 w 3028950"/>
              <a:gd name="connsiteY0" fmla="*/ 1143002 h 1143032"/>
              <a:gd name="connsiteX1" fmla="*/ 728662 w 3028950"/>
              <a:gd name="connsiteY1" fmla="*/ 1143002 h 1143032"/>
              <a:gd name="connsiteX2" fmla="*/ 1900237 w 3028950"/>
              <a:gd name="connsiteY2" fmla="*/ 566740 h 1143032"/>
              <a:gd name="connsiteX3" fmla="*/ 2624137 w 3028950"/>
              <a:gd name="connsiteY3" fmla="*/ 2 h 1143032"/>
              <a:gd name="connsiteX4" fmla="*/ 3028950 w 3028950"/>
              <a:gd name="connsiteY4" fmla="*/ 2 h 1143032"/>
              <a:gd name="connsiteX0" fmla="*/ 0 w 3028950"/>
              <a:gd name="connsiteY0" fmla="*/ 1183152 h 1226543"/>
              <a:gd name="connsiteX1" fmla="*/ 728662 w 3028950"/>
              <a:gd name="connsiteY1" fmla="*/ 1183152 h 1226543"/>
              <a:gd name="connsiteX2" fmla="*/ 1543050 w 3028950"/>
              <a:gd name="connsiteY2" fmla="*/ 597365 h 1226543"/>
              <a:gd name="connsiteX3" fmla="*/ 2624137 w 3028950"/>
              <a:gd name="connsiteY3" fmla="*/ 40152 h 1226543"/>
              <a:gd name="connsiteX4" fmla="*/ 3028950 w 3028950"/>
              <a:gd name="connsiteY4" fmla="*/ 40152 h 1226543"/>
              <a:gd name="connsiteX0" fmla="*/ 0 w 3028950"/>
              <a:gd name="connsiteY0" fmla="*/ 1179603 h 1222994"/>
              <a:gd name="connsiteX1" fmla="*/ 728662 w 3028950"/>
              <a:gd name="connsiteY1" fmla="*/ 1179603 h 1222994"/>
              <a:gd name="connsiteX2" fmla="*/ 1543050 w 3028950"/>
              <a:gd name="connsiteY2" fmla="*/ 593816 h 1222994"/>
              <a:gd name="connsiteX3" fmla="*/ 2305049 w 3028950"/>
              <a:gd name="connsiteY3" fmla="*/ 41365 h 1222994"/>
              <a:gd name="connsiteX4" fmla="*/ 3028950 w 3028950"/>
              <a:gd name="connsiteY4" fmla="*/ 36603 h 1222994"/>
              <a:gd name="connsiteX0" fmla="*/ 0 w 3028950"/>
              <a:gd name="connsiteY0" fmla="*/ 1179603 h 1222994"/>
              <a:gd name="connsiteX1" fmla="*/ 728662 w 3028950"/>
              <a:gd name="connsiteY1" fmla="*/ 1179603 h 1222994"/>
              <a:gd name="connsiteX2" fmla="*/ 1543050 w 3028950"/>
              <a:gd name="connsiteY2" fmla="*/ 593816 h 1222994"/>
              <a:gd name="connsiteX3" fmla="*/ 2305049 w 3028950"/>
              <a:gd name="connsiteY3" fmla="*/ 41365 h 1222994"/>
              <a:gd name="connsiteX4" fmla="*/ 3028950 w 3028950"/>
              <a:gd name="connsiteY4" fmla="*/ 36603 h 1222994"/>
              <a:gd name="connsiteX0" fmla="*/ 0 w 3028950"/>
              <a:gd name="connsiteY0" fmla="*/ 1179603 h 1182777"/>
              <a:gd name="connsiteX1" fmla="*/ 728662 w 3028950"/>
              <a:gd name="connsiteY1" fmla="*/ 1179603 h 1182777"/>
              <a:gd name="connsiteX2" fmla="*/ 1543050 w 3028950"/>
              <a:gd name="connsiteY2" fmla="*/ 593816 h 1182777"/>
              <a:gd name="connsiteX3" fmla="*/ 2305049 w 3028950"/>
              <a:gd name="connsiteY3" fmla="*/ 41365 h 1182777"/>
              <a:gd name="connsiteX4" fmla="*/ 3028950 w 3028950"/>
              <a:gd name="connsiteY4" fmla="*/ 36603 h 1182777"/>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9553 h 1152727"/>
              <a:gd name="connsiteX1" fmla="*/ 72866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950" h="1152727">
                <a:moveTo>
                  <a:pt x="0" y="1149553"/>
                </a:moveTo>
                <a:cubicBezTo>
                  <a:pt x="242887" y="1149553"/>
                  <a:pt x="361950" y="1156696"/>
                  <a:pt x="671512" y="1149553"/>
                </a:cubicBezTo>
                <a:cubicBezTo>
                  <a:pt x="981074" y="1142410"/>
                  <a:pt x="1287463" y="926510"/>
                  <a:pt x="1543050" y="563766"/>
                </a:cubicBezTo>
                <a:cubicBezTo>
                  <a:pt x="1798637" y="201022"/>
                  <a:pt x="2106611" y="8139"/>
                  <a:pt x="2347911" y="1790"/>
                </a:cubicBezTo>
                <a:cubicBezTo>
                  <a:pt x="2589211" y="-4559"/>
                  <a:pt x="2787650" y="8140"/>
                  <a:pt x="3028950" y="6553"/>
                </a:cubicBezTo>
              </a:path>
            </a:pathLst>
          </a:cu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75B5F24D-8A33-4ECB-89DD-EB4CC940B854}"/>
              </a:ext>
            </a:extLst>
          </p:cNvPr>
          <p:cNvGrpSpPr/>
          <p:nvPr/>
        </p:nvGrpSpPr>
        <p:grpSpPr>
          <a:xfrm>
            <a:off x="2713607" y="2714827"/>
            <a:ext cx="5735386" cy="3954621"/>
            <a:chOff x="2713607" y="2503283"/>
            <a:chExt cx="5735386" cy="3954621"/>
          </a:xfrm>
        </p:grpSpPr>
        <p:sp>
          <p:nvSpPr>
            <p:cNvPr id="14" name="TextBox 13">
              <a:extLst>
                <a:ext uri="{FF2B5EF4-FFF2-40B4-BE49-F238E27FC236}">
                  <a16:creationId xmlns:a16="http://schemas.microsoft.com/office/drawing/2014/main" id="{6C40F25F-ADE2-413B-9028-BDA706895AC0}"/>
                </a:ext>
              </a:extLst>
            </p:cNvPr>
            <p:cNvSpPr txBox="1"/>
            <p:nvPr/>
          </p:nvSpPr>
          <p:spPr>
            <a:xfrm>
              <a:off x="3263765" y="5934684"/>
              <a:ext cx="5185228" cy="523220"/>
            </a:xfrm>
            <a:prstGeom prst="rect">
              <a:avLst/>
            </a:prstGeom>
            <a:noFill/>
          </p:spPr>
          <p:txBody>
            <a:bodyPr wrap="square" rtlCol="0">
              <a:spAutoFit/>
            </a:bodyPr>
            <a:lstStyle/>
            <a:p>
              <a:pPr algn="ctr"/>
              <a:r>
                <a:rPr lang="en-US" sz="2800" dirty="0"/>
                <a:t>log(</a:t>
              </a:r>
              <a:r>
                <a:rPr lang="en-US" sz="2800" i="1" dirty="0"/>
                <a:t>c</a:t>
              </a:r>
              <a:r>
                <a:rPr lang="en-US" sz="2800" dirty="0"/>
                <a:t>)</a:t>
              </a:r>
            </a:p>
          </p:txBody>
        </p:sp>
        <p:sp>
          <p:nvSpPr>
            <p:cNvPr id="15" name="TextBox 14">
              <a:extLst>
                <a:ext uri="{FF2B5EF4-FFF2-40B4-BE49-F238E27FC236}">
                  <a16:creationId xmlns:a16="http://schemas.microsoft.com/office/drawing/2014/main" id="{8FDACE8E-366C-40F0-8AF1-594B003C62BF}"/>
                </a:ext>
              </a:extLst>
            </p:cNvPr>
            <p:cNvSpPr txBox="1"/>
            <p:nvPr/>
          </p:nvSpPr>
          <p:spPr>
            <a:xfrm rot="16200000">
              <a:off x="1108733" y="4108157"/>
              <a:ext cx="3579208" cy="369460"/>
            </a:xfrm>
            <a:prstGeom prst="rect">
              <a:avLst/>
            </a:prstGeom>
            <a:noFill/>
          </p:spPr>
          <p:txBody>
            <a:bodyPr wrap="square" lIns="0" tIns="0" rIns="0" bIns="0" rtlCol="0">
              <a:spAutoFit/>
            </a:bodyPr>
            <a:lstStyle/>
            <a:p>
              <a:pPr algn="ctr">
                <a:lnSpc>
                  <a:spcPct val="85000"/>
                </a:lnSpc>
              </a:pPr>
              <a:r>
                <a:rPr lang="en-US" sz="2800" i="1" dirty="0"/>
                <a:t>G</a:t>
              </a:r>
              <a:r>
                <a:rPr lang="en-US" sz="2800" dirty="0"/>
                <a:t>(</a:t>
              </a:r>
              <a:r>
                <a:rPr lang="en-US" sz="2800" i="1" dirty="0"/>
                <a:t>c</a:t>
              </a:r>
              <a:r>
                <a:rPr lang="en-US" sz="2800" dirty="0"/>
                <a:t>)</a:t>
              </a:r>
            </a:p>
          </p:txBody>
        </p:sp>
      </p:grpSp>
      <p:grpSp>
        <p:nvGrpSpPr>
          <p:cNvPr id="20" name="Group 19">
            <a:extLst>
              <a:ext uri="{FF2B5EF4-FFF2-40B4-BE49-F238E27FC236}">
                <a16:creationId xmlns:a16="http://schemas.microsoft.com/office/drawing/2014/main" id="{CD3DE689-6CFA-447A-890E-5380988467FC}"/>
              </a:ext>
            </a:extLst>
          </p:cNvPr>
          <p:cNvGrpSpPr/>
          <p:nvPr/>
        </p:nvGrpSpPr>
        <p:grpSpPr>
          <a:xfrm>
            <a:off x="8645190" y="3220322"/>
            <a:ext cx="1031137" cy="523220"/>
            <a:chOff x="2454874" y="2977825"/>
            <a:chExt cx="1031137" cy="523220"/>
          </a:xfrm>
        </p:grpSpPr>
        <p:sp>
          <p:nvSpPr>
            <p:cNvPr id="16" name="TextBox 15">
              <a:extLst>
                <a:ext uri="{FF2B5EF4-FFF2-40B4-BE49-F238E27FC236}">
                  <a16:creationId xmlns:a16="http://schemas.microsoft.com/office/drawing/2014/main" id="{CECC6725-DD82-4469-9E41-ADAD2C61AB0D}"/>
                </a:ext>
              </a:extLst>
            </p:cNvPr>
            <p:cNvSpPr txBox="1"/>
            <p:nvPr/>
          </p:nvSpPr>
          <p:spPr>
            <a:xfrm>
              <a:off x="2871740" y="2977825"/>
              <a:ext cx="614271" cy="523220"/>
            </a:xfrm>
            <a:prstGeom prst="rect">
              <a:avLst/>
            </a:prstGeom>
            <a:noFill/>
          </p:spPr>
          <p:txBody>
            <a:bodyPr wrap="none" rtlCol="0">
              <a:spAutoFit/>
            </a:bodyPr>
            <a:lstStyle/>
            <a:p>
              <a:r>
                <a:rPr lang="en-US" sz="2800" i="1" dirty="0"/>
                <a:t>G</a:t>
              </a:r>
              <a:r>
                <a:rPr lang="en-US" sz="2800" baseline="-25000" dirty="0"/>
                <a:t>∞</a:t>
              </a:r>
            </a:p>
          </p:txBody>
        </p:sp>
        <p:cxnSp>
          <p:nvCxnSpPr>
            <p:cNvPr id="19" name="Straight Arrow Connector 18">
              <a:extLst>
                <a:ext uri="{FF2B5EF4-FFF2-40B4-BE49-F238E27FC236}">
                  <a16:creationId xmlns:a16="http://schemas.microsoft.com/office/drawing/2014/main" id="{E332AA10-B7E6-42A0-A0FB-4310AE496060}"/>
                </a:ext>
              </a:extLst>
            </p:cNvPr>
            <p:cNvCxnSpPr>
              <a:cxnSpLocks/>
            </p:cNvCxnSpPr>
            <p:nvPr/>
          </p:nvCxnSpPr>
          <p:spPr>
            <a:xfrm flipH="1">
              <a:off x="2454874" y="3239435"/>
              <a:ext cx="457200" cy="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3021FA3-4FB2-4A25-93B1-D423A69C7175}"/>
              </a:ext>
            </a:extLst>
          </p:cNvPr>
          <p:cNvGrpSpPr/>
          <p:nvPr/>
        </p:nvGrpSpPr>
        <p:grpSpPr>
          <a:xfrm>
            <a:off x="5235561" y="5327224"/>
            <a:ext cx="4241160" cy="523220"/>
            <a:chOff x="5029186" y="5115680"/>
            <a:chExt cx="4241160" cy="523220"/>
          </a:xfrm>
        </p:grpSpPr>
        <p:sp>
          <p:nvSpPr>
            <p:cNvPr id="17" name="TextBox 16">
              <a:extLst>
                <a:ext uri="{FF2B5EF4-FFF2-40B4-BE49-F238E27FC236}">
                  <a16:creationId xmlns:a16="http://schemas.microsoft.com/office/drawing/2014/main" id="{716AC12F-4D2A-48F2-BB14-8516274DDE5E}"/>
                </a:ext>
              </a:extLst>
            </p:cNvPr>
            <p:cNvSpPr txBox="1"/>
            <p:nvPr/>
          </p:nvSpPr>
          <p:spPr>
            <a:xfrm>
              <a:off x="8737828" y="5115680"/>
              <a:ext cx="532518" cy="523220"/>
            </a:xfrm>
            <a:prstGeom prst="rect">
              <a:avLst/>
            </a:prstGeom>
            <a:noFill/>
          </p:spPr>
          <p:txBody>
            <a:bodyPr wrap="none" rtlCol="0">
              <a:spAutoFit/>
            </a:bodyPr>
            <a:lstStyle/>
            <a:p>
              <a:r>
                <a:rPr lang="en-US" sz="2800" i="1" dirty="0"/>
                <a:t>G</a:t>
              </a:r>
              <a:r>
                <a:rPr lang="en-US" sz="2800" baseline="-25000" dirty="0"/>
                <a:t>0</a:t>
              </a:r>
            </a:p>
          </p:txBody>
        </p:sp>
        <p:cxnSp>
          <p:nvCxnSpPr>
            <p:cNvPr id="21" name="Straight Arrow Connector 20">
              <a:extLst>
                <a:ext uri="{FF2B5EF4-FFF2-40B4-BE49-F238E27FC236}">
                  <a16:creationId xmlns:a16="http://schemas.microsoft.com/office/drawing/2014/main" id="{DCF56403-2ABC-45EC-A342-E4208E3001C4}"/>
                </a:ext>
              </a:extLst>
            </p:cNvPr>
            <p:cNvCxnSpPr>
              <a:cxnSpLocks/>
            </p:cNvCxnSpPr>
            <p:nvPr/>
          </p:nvCxnSpPr>
          <p:spPr>
            <a:xfrm flipH="1">
              <a:off x="5029186" y="5373963"/>
              <a:ext cx="3749040" cy="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94033B7-3D31-4776-8866-1E13CD9F9593}"/>
              </a:ext>
            </a:extLst>
          </p:cNvPr>
          <p:cNvGrpSpPr/>
          <p:nvPr/>
        </p:nvGrpSpPr>
        <p:grpSpPr>
          <a:xfrm>
            <a:off x="5463900" y="2712052"/>
            <a:ext cx="784958" cy="1789751"/>
            <a:chOff x="5361562" y="3437040"/>
            <a:chExt cx="784958" cy="1789751"/>
          </a:xfrm>
        </p:grpSpPr>
        <p:sp>
          <p:nvSpPr>
            <p:cNvPr id="24" name="TextBox 23">
              <a:extLst>
                <a:ext uri="{FF2B5EF4-FFF2-40B4-BE49-F238E27FC236}">
                  <a16:creationId xmlns:a16="http://schemas.microsoft.com/office/drawing/2014/main" id="{4E97B981-248B-4F4D-909B-92C094A00DE0}"/>
                </a:ext>
              </a:extLst>
            </p:cNvPr>
            <p:cNvSpPr txBox="1"/>
            <p:nvPr/>
          </p:nvSpPr>
          <p:spPr>
            <a:xfrm>
              <a:off x="5361562" y="3437040"/>
              <a:ext cx="784958" cy="523220"/>
            </a:xfrm>
            <a:prstGeom prst="rect">
              <a:avLst/>
            </a:prstGeom>
            <a:noFill/>
          </p:spPr>
          <p:txBody>
            <a:bodyPr wrap="none" rtlCol="0">
              <a:spAutoFit/>
            </a:bodyPr>
            <a:lstStyle/>
            <a:p>
              <a:r>
                <a:rPr lang="en-US" sz="2800" i="1" dirty="0"/>
                <a:t>EC</a:t>
              </a:r>
              <a:r>
                <a:rPr lang="en-US" sz="2800" baseline="-25000" dirty="0"/>
                <a:t>50</a:t>
              </a:r>
            </a:p>
          </p:txBody>
        </p:sp>
        <p:cxnSp>
          <p:nvCxnSpPr>
            <p:cNvPr id="25" name="Straight Arrow Connector 24">
              <a:extLst>
                <a:ext uri="{FF2B5EF4-FFF2-40B4-BE49-F238E27FC236}">
                  <a16:creationId xmlns:a16="http://schemas.microsoft.com/office/drawing/2014/main" id="{FA38DE61-442C-4769-9B2A-67DE2BA519D1}"/>
                </a:ext>
              </a:extLst>
            </p:cNvPr>
            <p:cNvCxnSpPr>
              <a:cxnSpLocks/>
            </p:cNvCxnSpPr>
            <p:nvPr/>
          </p:nvCxnSpPr>
          <p:spPr>
            <a:xfrm>
              <a:off x="5754041" y="3945310"/>
              <a:ext cx="0" cy="1281481"/>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88E2FBD9-2333-40A2-A682-07DE924A0EB5}"/>
              </a:ext>
            </a:extLst>
          </p:cNvPr>
          <p:cNvPicPr>
            <a:picLocks noChangeAspect="1"/>
          </p:cNvPicPr>
          <p:nvPr/>
        </p:nvPicPr>
        <p:blipFill rotWithShape="1">
          <a:blip r:embed="rId2"/>
          <a:srcRect l="18400" r="15952"/>
          <a:stretch/>
        </p:blipFill>
        <p:spPr>
          <a:xfrm>
            <a:off x="6434923" y="1583722"/>
            <a:ext cx="3903256" cy="1329494"/>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8589BE3D-B8DB-4AA2-BBCD-7473AC2AEA9D}"/>
              </a:ext>
            </a:extLst>
          </p:cNvPr>
          <p:cNvSpPr>
            <a:spLocks noGrp="1"/>
          </p:cNvSpPr>
          <p:nvPr>
            <p:ph type="sldNum" sz="quarter" idx="12"/>
          </p:nvPr>
        </p:nvSpPr>
        <p:spPr/>
        <p:txBody>
          <a:bodyPr/>
          <a:lstStyle/>
          <a:p>
            <a:fld id="{2FCA08A5-C7BE-45C5-ACD3-D7FB62CCDC88}" type="slidenum">
              <a:rPr lang="en-US" smtClean="0"/>
              <a:t>6</a:t>
            </a:fld>
            <a:endParaRPr lang="en-US"/>
          </a:p>
        </p:txBody>
      </p:sp>
      <p:sp>
        <p:nvSpPr>
          <p:cNvPr id="9" name="Rectangle: Rounded Corners 8">
            <a:extLst>
              <a:ext uri="{FF2B5EF4-FFF2-40B4-BE49-F238E27FC236}">
                <a16:creationId xmlns:a16="http://schemas.microsoft.com/office/drawing/2014/main" id="{59634454-61A2-4112-94CD-54C4D4326BC8}"/>
              </a:ext>
            </a:extLst>
          </p:cNvPr>
          <p:cNvSpPr/>
          <p:nvPr/>
        </p:nvSpPr>
        <p:spPr>
          <a:xfrm>
            <a:off x="1873191" y="3291839"/>
            <a:ext cx="8445620" cy="255860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t>Can we engineer sensors with quantitatively specified </a:t>
            </a:r>
            <a:r>
              <a:rPr lang="en-US" sz="4000" i="1" dirty="0"/>
              <a:t>EC</a:t>
            </a:r>
            <a:r>
              <a:rPr lang="en-US" sz="4000" baseline="-25000" dirty="0"/>
              <a:t>50</a:t>
            </a:r>
            <a:r>
              <a:rPr lang="en-US" sz="4000" dirty="0"/>
              <a:t>, </a:t>
            </a:r>
            <a:r>
              <a:rPr lang="en-US" sz="4000" i="1" dirty="0"/>
              <a:t>G</a:t>
            </a:r>
            <a:r>
              <a:rPr lang="en-US" sz="4000" baseline="-25000" dirty="0"/>
              <a:t>0</a:t>
            </a:r>
            <a:r>
              <a:rPr lang="en-US" sz="4000" dirty="0"/>
              <a:t>, </a:t>
            </a:r>
            <a:r>
              <a:rPr lang="en-US" sz="4000" i="1" dirty="0"/>
              <a:t>G</a:t>
            </a:r>
            <a:r>
              <a:rPr lang="en-US" sz="4000" baseline="-25000" dirty="0"/>
              <a:t>∞</a:t>
            </a:r>
            <a:r>
              <a:rPr lang="en-US" sz="4000" dirty="0"/>
              <a:t>?</a:t>
            </a:r>
          </a:p>
        </p:txBody>
      </p:sp>
    </p:spTree>
    <p:extLst>
      <p:ext uri="{BB962C8B-B14F-4D97-AF65-F5344CB8AC3E}">
        <p14:creationId xmlns:p14="http://schemas.microsoft.com/office/powerpoint/2010/main" val="109964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7C82-1014-41AC-94A8-10F42FA8944A}"/>
              </a:ext>
            </a:extLst>
          </p:cNvPr>
          <p:cNvSpPr>
            <a:spLocks noGrp="1"/>
          </p:cNvSpPr>
          <p:nvPr>
            <p:ph type="title"/>
          </p:nvPr>
        </p:nvSpPr>
        <p:spPr>
          <a:xfrm>
            <a:off x="838200" y="387100"/>
            <a:ext cx="10515600" cy="1325563"/>
          </a:xfrm>
        </p:spPr>
        <p:txBody>
          <a:bodyPr/>
          <a:lstStyle/>
          <a:p>
            <a:r>
              <a:rPr lang="en-US" dirty="0"/>
              <a:t>Engineering Genetic Sensors</a:t>
            </a:r>
          </a:p>
        </p:txBody>
      </p:sp>
      <p:sp>
        <p:nvSpPr>
          <p:cNvPr id="3" name="Content Placeholder 2">
            <a:extLst>
              <a:ext uri="{FF2B5EF4-FFF2-40B4-BE49-F238E27FC236}">
                <a16:creationId xmlns:a16="http://schemas.microsoft.com/office/drawing/2014/main" id="{D3449025-4566-4DD3-A7BD-97156CB0A29F}"/>
              </a:ext>
            </a:extLst>
          </p:cNvPr>
          <p:cNvSpPr>
            <a:spLocks noGrp="1"/>
          </p:cNvSpPr>
          <p:nvPr>
            <p:ph idx="1"/>
          </p:nvPr>
        </p:nvSpPr>
        <p:spPr/>
        <p:txBody>
          <a:bodyPr/>
          <a:lstStyle/>
          <a:p>
            <a:r>
              <a:rPr lang="en-US" dirty="0"/>
              <a:t>Dose-Response Curve</a:t>
            </a:r>
          </a:p>
        </p:txBody>
      </p:sp>
      <p:grpSp>
        <p:nvGrpSpPr>
          <p:cNvPr id="7" name="Group 6">
            <a:extLst>
              <a:ext uri="{FF2B5EF4-FFF2-40B4-BE49-F238E27FC236}">
                <a16:creationId xmlns:a16="http://schemas.microsoft.com/office/drawing/2014/main" id="{0BF59DB9-3341-49CD-B489-887367916F12}"/>
              </a:ext>
            </a:extLst>
          </p:cNvPr>
          <p:cNvGrpSpPr/>
          <p:nvPr/>
        </p:nvGrpSpPr>
        <p:grpSpPr>
          <a:xfrm>
            <a:off x="3228795" y="2825786"/>
            <a:ext cx="5385434" cy="3318304"/>
            <a:chOff x="3888658" y="3229002"/>
            <a:chExt cx="1819333" cy="710574"/>
          </a:xfrm>
        </p:grpSpPr>
        <p:cxnSp>
          <p:nvCxnSpPr>
            <p:cNvPr id="10" name="Straight Arrow Connector 9">
              <a:extLst>
                <a:ext uri="{FF2B5EF4-FFF2-40B4-BE49-F238E27FC236}">
                  <a16:creationId xmlns:a16="http://schemas.microsoft.com/office/drawing/2014/main" id="{0A2E4FBE-5155-4859-A36A-28E6217126D5}"/>
                </a:ext>
              </a:extLst>
            </p:cNvPr>
            <p:cNvCxnSpPr/>
            <p:nvPr/>
          </p:nvCxnSpPr>
          <p:spPr>
            <a:xfrm flipH="1" flipV="1">
              <a:off x="3888658" y="3229002"/>
              <a:ext cx="0" cy="71057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FE33B6B-4922-4046-91ED-1A9D7F8868B7}"/>
                </a:ext>
              </a:extLst>
            </p:cNvPr>
            <p:cNvCxnSpPr/>
            <p:nvPr/>
          </p:nvCxnSpPr>
          <p:spPr>
            <a:xfrm>
              <a:off x="3894104" y="3939575"/>
              <a:ext cx="1813887"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 name="Freeform: Shape 75">
            <a:extLst>
              <a:ext uri="{FF2B5EF4-FFF2-40B4-BE49-F238E27FC236}">
                <a16:creationId xmlns:a16="http://schemas.microsoft.com/office/drawing/2014/main" id="{EF8CF38C-9398-47D5-BE35-C4A3DA95C14E}"/>
              </a:ext>
            </a:extLst>
          </p:cNvPr>
          <p:cNvSpPr/>
          <p:nvPr/>
        </p:nvSpPr>
        <p:spPr>
          <a:xfrm>
            <a:off x="3329030" y="3469148"/>
            <a:ext cx="5167787" cy="2160762"/>
          </a:xfrm>
          <a:custGeom>
            <a:avLst/>
            <a:gdLst>
              <a:gd name="connsiteX0" fmla="*/ 0 w 3028950"/>
              <a:gd name="connsiteY0" fmla="*/ 1197534 h 1252985"/>
              <a:gd name="connsiteX1" fmla="*/ 1052512 w 3028950"/>
              <a:gd name="connsiteY1" fmla="*/ 1197534 h 1252985"/>
              <a:gd name="connsiteX2" fmla="*/ 1900237 w 3028950"/>
              <a:gd name="connsiteY2" fmla="*/ 621272 h 1252985"/>
              <a:gd name="connsiteX3" fmla="*/ 2624137 w 3028950"/>
              <a:gd name="connsiteY3" fmla="*/ 54534 h 1252985"/>
              <a:gd name="connsiteX4" fmla="*/ 3028950 w 3028950"/>
              <a:gd name="connsiteY4" fmla="*/ 54534 h 1252985"/>
              <a:gd name="connsiteX0" fmla="*/ 0 w 3028950"/>
              <a:gd name="connsiteY0" fmla="*/ 1197534 h 1240308"/>
              <a:gd name="connsiteX1" fmla="*/ 1052512 w 3028950"/>
              <a:gd name="connsiteY1" fmla="*/ 1197534 h 1240308"/>
              <a:gd name="connsiteX2" fmla="*/ 1900237 w 3028950"/>
              <a:gd name="connsiteY2" fmla="*/ 621272 h 1240308"/>
              <a:gd name="connsiteX3" fmla="*/ 2624137 w 3028950"/>
              <a:gd name="connsiteY3" fmla="*/ 54534 h 1240308"/>
              <a:gd name="connsiteX4" fmla="*/ 3028950 w 3028950"/>
              <a:gd name="connsiteY4" fmla="*/ 54534 h 1240308"/>
              <a:gd name="connsiteX0" fmla="*/ 0 w 3028950"/>
              <a:gd name="connsiteY0" fmla="*/ 1197534 h 1197564"/>
              <a:gd name="connsiteX1" fmla="*/ 1052512 w 3028950"/>
              <a:gd name="connsiteY1" fmla="*/ 1197534 h 1197564"/>
              <a:gd name="connsiteX2" fmla="*/ 1900237 w 3028950"/>
              <a:gd name="connsiteY2" fmla="*/ 621272 h 1197564"/>
              <a:gd name="connsiteX3" fmla="*/ 2624137 w 3028950"/>
              <a:gd name="connsiteY3" fmla="*/ 54534 h 1197564"/>
              <a:gd name="connsiteX4" fmla="*/ 3028950 w 3028950"/>
              <a:gd name="connsiteY4" fmla="*/ 54534 h 1197564"/>
              <a:gd name="connsiteX0" fmla="*/ 0 w 3028950"/>
              <a:gd name="connsiteY0" fmla="*/ 1197534 h 1197578"/>
              <a:gd name="connsiteX1" fmla="*/ 1052512 w 3028950"/>
              <a:gd name="connsiteY1" fmla="*/ 1197534 h 1197578"/>
              <a:gd name="connsiteX2" fmla="*/ 1900237 w 3028950"/>
              <a:gd name="connsiteY2" fmla="*/ 621272 h 1197578"/>
              <a:gd name="connsiteX3" fmla="*/ 2624137 w 3028950"/>
              <a:gd name="connsiteY3" fmla="*/ 54534 h 1197578"/>
              <a:gd name="connsiteX4" fmla="*/ 3028950 w 3028950"/>
              <a:gd name="connsiteY4" fmla="*/ 54534 h 1197578"/>
              <a:gd name="connsiteX0" fmla="*/ 0 w 3028950"/>
              <a:gd name="connsiteY0" fmla="*/ 1163815 h 1163859"/>
              <a:gd name="connsiteX1" fmla="*/ 1052512 w 3028950"/>
              <a:gd name="connsiteY1" fmla="*/ 1163815 h 1163859"/>
              <a:gd name="connsiteX2" fmla="*/ 1900237 w 3028950"/>
              <a:gd name="connsiteY2" fmla="*/ 587553 h 1163859"/>
              <a:gd name="connsiteX3" fmla="*/ 2624137 w 3028950"/>
              <a:gd name="connsiteY3" fmla="*/ 20815 h 1163859"/>
              <a:gd name="connsiteX4" fmla="*/ 3028950 w 3028950"/>
              <a:gd name="connsiteY4" fmla="*/ 20815 h 1163859"/>
              <a:gd name="connsiteX0" fmla="*/ 0 w 3028950"/>
              <a:gd name="connsiteY0" fmla="*/ 1143002 h 1143046"/>
              <a:gd name="connsiteX1" fmla="*/ 1052512 w 3028950"/>
              <a:gd name="connsiteY1" fmla="*/ 1143002 h 1143046"/>
              <a:gd name="connsiteX2" fmla="*/ 1900237 w 3028950"/>
              <a:gd name="connsiteY2" fmla="*/ 566740 h 1143046"/>
              <a:gd name="connsiteX3" fmla="*/ 2624137 w 3028950"/>
              <a:gd name="connsiteY3" fmla="*/ 2 h 1143046"/>
              <a:gd name="connsiteX4" fmla="*/ 3028950 w 3028950"/>
              <a:gd name="connsiteY4" fmla="*/ 2 h 1143046"/>
              <a:gd name="connsiteX0" fmla="*/ 0 w 3028950"/>
              <a:gd name="connsiteY0" fmla="*/ 1143211 h 1143893"/>
              <a:gd name="connsiteX1" fmla="*/ 1052512 w 3028950"/>
              <a:gd name="connsiteY1" fmla="*/ 1143211 h 1143893"/>
              <a:gd name="connsiteX2" fmla="*/ 1900237 w 3028950"/>
              <a:gd name="connsiteY2" fmla="*/ 566949 h 1143893"/>
              <a:gd name="connsiteX3" fmla="*/ 2624137 w 3028950"/>
              <a:gd name="connsiteY3" fmla="*/ 211 h 1143893"/>
              <a:gd name="connsiteX4" fmla="*/ 3028950 w 3028950"/>
              <a:gd name="connsiteY4" fmla="*/ 211 h 1143893"/>
              <a:gd name="connsiteX0" fmla="*/ 0 w 3028950"/>
              <a:gd name="connsiteY0" fmla="*/ 1143002 h 1143032"/>
              <a:gd name="connsiteX1" fmla="*/ 728662 w 3028950"/>
              <a:gd name="connsiteY1" fmla="*/ 1143002 h 1143032"/>
              <a:gd name="connsiteX2" fmla="*/ 1900237 w 3028950"/>
              <a:gd name="connsiteY2" fmla="*/ 566740 h 1143032"/>
              <a:gd name="connsiteX3" fmla="*/ 2624137 w 3028950"/>
              <a:gd name="connsiteY3" fmla="*/ 2 h 1143032"/>
              <a:gd name="connsiteX4" fmla="*/ 3028950 w 3028950"/>
              <a:gd name="connsiteY4" fmla="*/ 2 h 1143032"/>
              <a:gd name="connsiteX0" fmla="*/ 0 w 3028950"/>
              <a:gd name="connsiteY0" fmla="*/ 1183152 h 1226543"/>
              <a:gd name="connsiteX1" fmla="*/ 728662 w 3028950"/>
              <a:gd name="connsiteY1" fmla="*/ 1183152 h 1226543"/>
              <a:gd name="connsiteX2" fmla="*/ 1543050 w 3028950"/>
              <a:gd name="connsiteY2" fmla="*/ 597365 h 1226543"/>
              <a:gd name="connsiteX3" fmla="*/ 2624137 w 3028950"/>
              <a:gd name="connsiteY3" fmla="*/ 40152 h 1226543"/>
              <a:gd name="connsiteX4" fmla="*/ 3028950 w 3028950"/>
              <a:gd name="connsiteY4" fmla="*/ 40152 h 1226543"/>
              <a:gd name="connsiteX0" fmla="*/ 0 w 3028950"/>
              <a:gd name="connsiteY0" fmla="*/ 1179603 h 1222994"/>
              <a:gd name="connsiteX1" fmla="*/ 728662 w 3028950"/>
              <a:gd name="connsiteY1" fmla="*/ 1179603 h 1222994"/>
              <a:gd name="connsiteX2" fmla="*/ 1543050 w 3028950"/>
              <a:gd name="connsiteY2" fmla="*/ 593816 h 1222994"/>
              <a:gd name="connsiteX3" fmla="*/ 2305049 w 3028950"/>
              <a:gd name="connsiteY3" fmla="*/ 41365 h 1222994"/>
              <a:gd name="connsiteX4" fmla="*/ 3028950 w 3028950"/>
              <a:gd name="connsiteY4" fmla="*/ 36603 h 1222994"/>
              <a:gd name="connsiteX0" fmla="*/ 0 w 3028950"/>
              <a:gd name="connsiteY0" fmla="*/ 1179603 h 1222994"/>
              <a:gd name="connsiteX1" fmla="*/ 728662 w 3028950"/>
              <a:gd name="connsiteY1" fmla="*/ 1179603 h 1222994"/>
              <a:gd name="connsiteX2" fmla="*/ 1543050 w 3028950"/>
              <a:gd name="connsiteY2" fmla="*/ 593816 h 1222994"/>
              <a:gd name="connsiteX3" fmla="*/ 2305049 w 3028950"/>
              <a:gd name="connsiteY3" fmla="*/ 41365 h 1222994"/>
              <a:gd name="connsiteX4" fmla="*/ 3028950 w 3028950"/>
              <a:gd name="connsiteY4" fmla="*/ 36603 h 1222994"/>
              <a:gd name="connsiteX0" fmla="*/ 0 w 3028950"/>
              <a:gd name="connsiteY0" fmla="*/ 1179603 h 1182777"/>
              <a:gd name="connsiteX1" fmla="*/ 728662 w 3028950"/>
              <a:gd name="connsiteY1" fmla="*/ 1179603 h 1182777"/>
              <a:gd name="connsiteX2" fmla="*/ 1543050 w 3028950"/>
              <a:gd name="connsiteY2" fmla="*/ 593816 h 1182777"/>
              <a:gd name="connsiteX3" fmla="*/ 2305049 w 3028950"/>
              <a:gd name="connsiteY3" fmla="*/ 41365 h 1182777"/>
              <a:gd name="connsiteX4" fmla="*/ 3028950 w 3028950"/>
              <a:gd name="connsiteY4" fmla="*/ 36603 h 1182777"/>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3000 h 1146174"/>
              <a:gd name="connsiteX1" fmla="*/ 728662 w 3028950"/>
              <a:gd name="connsiteY1" fmla="*/ 1143000 h 1146174"/>
              <a:gd name="connsiteX2" fmla="*/ 1543050 w 3028950"/>
              <a:gd name="connsiteY2" fmla="*/ 557213 h 1146174"/>
              <a:gd name="connsiteX3" fmla="*/ 2305049 w 3028950"/>
              <a:gd name="connsiteY3" fmla="*/ 4762 h 1146174"/>
              <a:gd name="connsiteX4" fmla="*/ 3028950 w 3028950"/>
              <a:gd name="connsiteY4" fmla="*/ 0 h 1146174"/>
              <a:gd name="connsiteX0" fmla="*/ 0 w 3028950"/>
              <a:gd name="connsiteY0" fmla="*/ 1149553 h 1152727"/>
              <a:gd name="connsiteX1" fmla="*/ 72866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 name="connsiteX0" fmla="*/ 0 w 3028950"/>
              <a:gd name="connsiteY0" fmla="*/ 1149553 h 1152727"/>
              <a:gd name="connsiteX1" fmla="*/ 671512 w 3028950"/>
              <a:gd name="connsiteY1" fmla="*/ 1149553 h 1152727"/>
              <a:gd name="connsiteX2" fmla="*/ 1543050 w 3028950"/>
              <a:gd name="connsiteY2" fmla="*/ 563766 h 1152727"/>
              <a:gd name="connsiteX3" fmla="*/ 2347911 w 3028950"/>
              <a:gd name="connsiteY3" fmla="*/ 1790 h 1152727"/>
              <a:gd name="connsiteX4" fmla="*/ 3028950 w 3028950"/>
              <a:gd name="connsiteY4" fmla="*/ 6553 h 115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950" h="1152727">
                <a:moveTo>
                  <a:pt x="0" y="1149553"/>
                </a:moveTo>
                <a:cubicBezTo>
                  <a:pt x="242887" y="1149553"/>
                  <a:pt x="361950" y="1156696"/>
                  <a:pt x="671512" y="1149553"/>
                </a:cubicBezTo>
                <a:cubicBezTo>
                  <a:pt x="981074" y="1142410"/>
                  <a:pt x="1287463" y="926510"/>
                  <a:pt x="1543050" y="563766"/>
                </a:cubicBezTo>
                <a:cubicBezTo>
                  <a:pt x="1798637" y="201022"/>
                  <a:pt x="2106611" y="8139"/>
                  <a:pt x="2347911" y="1790"/>
                </a:cubicBezTo>
                <a:cubicBezTo>
                  <a:pt x="2589211" y="-4559"/>
                  <a:pt x="2787650" y="8140"/>
                  <a:pt x="3028950" y="6553"/>
                </a:cubicBezTo>
              </a:path>
            </a:pathLst>
          </a:cu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75B5F24D-8A33-4ECB-89DD-EB4CC940B854}"/>
              </a:ext>
            </a:extLst>
          </p:cNvPr>
          <p:cNvGrpSpPr/>
          <p:nvPr/>
        </p:nvGrpSpPr>
        <p:grpSpPr>
          <a:xfrm>
            <a:off x="2713607" y="2714827"/>
            <a:ext cx="5735386" cy="3954621"/>
            <a:chOff x="2713607" y="2503283"/>
            <a:chExt cx="5735386" cy="3954621"/>
          </a:xfrm>
        </p:grpSpPr>
        <p:sp>
          <p:nvSpPr>
            <p:cNvPr id="14" name="TextBox 13">
              <a:extLst>
                <a:ext uri="{FF2B5EF4-FFF2-40B4-BE49-F238E27FC236}">
                  <a16:creationId xmlns:a16="http://schemas.microsoft.com/office/drawing/2014/main" id="{6C40F25F-ADE2-413B-9028-BDA706895AC0}"/>
                </a:ext>
              </a:extLst>
            </p:cNvPr>
            <p:cNvSpPr txBox="1"/>
            <p:nvPr/>
          </p:nvSpPr>
          <p:spPr>
            <a:xfrm>
              <a:off x="3263765" y="5934684"/>
              <a:ext cx="5185228" cy="523220"/>
            </a:xfrm>
            <a:prstGeom prst="rect">
              <a:avLst/>
            </a:prstGeom>
            <a:noFill/>
          </p:spPr>
          <p:txBody>
            <a:bodyPr wrap="square" rtlCol="0">
              <a:spAutoFit/>
            </a:bodyPr>
            <a:lstStyle/>
            <a:p>
              <a:pPr algn="ctr"/>
              <a:r>
                <a:rPr lang="en-US" sz="2800" dirty="0"/>
                <a:t>log(</a:t>
              </a:r>
              <a:r>
                <a:rPr lang="en-US" sz="2800" i="1" dirty="0"/>
                <a:t>c</a:t>
              </a:r>
              <a:r>
                <a:rPr lang="en-US" sz="2800" dirty="0"/>
                <a:t>)</a:t>
              </a:r>
            </a:p>
          </p:txBody>
        </p:sp>
        <p:sp>
          <p:nvSpPr>
            <p:cNvPr id="15" name="TextBox 14">
              <a:extLst>
                <a:ext uri="{FF2B5EF4-FFF2-40B4-BE49-F238E27FC236}">
                  <a16:creationId xmlns:a16="http://schemas.microsoft.com/office/drawing/2014/main" id="{8FDACE8E-366C-40F0-8AF1-594B003C62BF}"/>
                </a:ext>
              </a:extLst>
            </p:cNvPr>
            <p:cNvSpPr txBox="1"/>
            <p:nvPr/>
          </p:nvSpPr>
          <p:spPr>
            <a:xfrm rot="16200000">
              <a:off x="1108733" y="4108157"/>
              <a:ext cx="3579208" cy="369460"/>
            </a:xfrm>
            <a:prstGeom prst="rect">
              <a:avLst/>
            </a:prstGeom>
            <a:noFill/>
          </p:spPr>
          <p:txBody>
            <a:bodyPr wrap="square" lIns="0" tIns="0" rIns="0" bIns="0" rtlCol="0">
              <a:spAutoFit/>
            </a:bodyPr>
            <a:lstStyle/>
            <a:p>
              <a:pPr algn="ctr">
                <a:lnSpc>
                  <a:spcPct val="85000"/>
                </a:lnSpc>
              </a:pPr>
              <a:r>
                <a:rPr lang="en-US" sz="2800" i="1" dirty="0"/>
                <a:t>G</a:t>
              </a:r>
              <a:r>
                <a:rPr lang="en-US" sz="2800" dirty="0"/>
                <a:t>(</a:t>
              </a:r>
              <a:r>
                <a:rPr lang="en-US" sz="2800" i="1" dirty="0"/>
                <a:t>c</a:t>
              </a:r>
              <a:r>
                <a:rPr lang="en-US" sz="2800" dirty="0"/>
                <a:t>)</a:t>
              </a:r>
            </a:p>
          </p:txBody>
        </p:sp>
      </p:grpSp>
      <p:grpSp>
        <p:nvGrpSpPr>
          <p:cNvPr id="20" name="Group 19">
            <a:extLst>
              <a:ext uri="{FF2B5EF4-FFF2-40B4-BE49-F238E27FC236}">
                <a16:creationId xmlns:a16="http://schemas.microsoft.com/office/drawing/2014/main" id="{CD3DE689-6CFA-447A-890E-5380988467FC}"/>
              </a:ext>
            </a:extLst>
          </p:cNvPr>
          <p:cNvGrpSpPr/>
          <p:nvPr/>
        </p:nvGrpSpPr>
        <p:grpSpPr>
          <a:xfrm>
            <a:off x="8645190" y="3220322"/>
            <a:ext cx="1031137" cy="523220"/>
            <a:chOff x="2454874" y="2977825"/>
            <a:chExt cx="1031137" cy="523220"/>
          </a:xfrm>
        </p:grpSpPr>
        <p:sp>
          <p:nvSpPr>
            <p:cNvPr id="16" name="TextBox 15">
              <a:extLst>
                <a:ext uri="{FF2B5EF4-FFF2-40B4-BE49-F238E27FC236}">
                  <a16:creationId xmlns:a16="http://schemas.microsoft.com/office/drawing/2014/main" id="{CECC6725-DD82-4469-9E41-ADAD2C61AB0D}"/>
                </a:ext>
              </a:extLst>
            </p:cNvPr>
            <p:cNvSpPr txBox="1"/>
            <p:nvPr/>
          </p:nvSpPr>
          <p:spPr>
            <a:xfrm>
              <a:off x="2871740" y="2977825"/>
              <a:ext cx="614271" cy="523220"/>
            </a:xfrm>
            <a:prstGeom prst="rect">
              <a:avLst/>
            </a:prstGeom>
            <a:noFill/>
          </p:spPr>
          <p:txBody>
            <a:bodyPr wrap="none" rtlCol="0">
              <a:spAutoFit/>
            </a:bodyPr>
            <a:lstStyle/>
            <a:p>
              <a:r>
                <a:rPr lang="en-US" sz="2800" i="1" dirty="0"/>
                <a:t>G</a:t>
              </a:r>
              <a:r>
                <a:rPr lang="en-US" sz="2800" baseline="-25000" dirty="0"/>
                <a:t>∞</a:t>
              </a:r>
            </a:p>
          </p:txBody>
        </p:sp>
        <p:cxnSp>
          <p:nvCxnSpPr>
            <p:cNvPr id="19" name="Straight Arrow Connector 18">
              <a:extLst>
                <a:ext uri="{FF2B5EF4-FFF2-40B4-BE49-F238E27FC236}">
                  <a16:creationId xmlns:a16="http://schemas.microsoft.com/office/drawing/2014/main" id="{E332AA10-B7E6-42A0-A0FB-4310AE496060}"/>
                </a:ext>
              </a:extLst>
            </p:cNvPr>
            <p:cNvCxnSpPr>
              <a:cxnSpLocks/>
            </p:cNvCxnSpPr>
            <p:nvPr/>
          </p:nvCxnSpPr>
          <p:spPr>
            <a:xfrm flipH="1">
              <a:off x="2454874" y="3239435"/>
              <a:ext cx="457200" cy="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3021FA3-4FB2-4A25-93B1-D423A69C7175}"/>
              </a:ext>
            </a:extLst>
          </p:cNvPr>
          <p:cNvGrpSpPr/>
          <p:nvPr/>
        </p:nvGrpSpPr>
        <p:grpSpPr>
          <a:xfrm>
            <a:off x="5235561" y="5327224"/>
            <a:ext cx="4241160" cy="523220"/>
            <a:chOff x="5029186" y="5115680"/>
            <a:chExt cx="4241160" cy="523220"/>
          </a:xfrm>
        </p:grpSpPr>
        <p:sp>
          <p:nvSpPr>
            <p:cNvPr id="17" name="TextBox 16">
              <a:extLst>
                <a:ext uri="{FF2B5EF4-FFF2-40B4-BE49-F238E27FC236}">
                  <a16:creationId xmlns:a16="http://schemas.microsoft.com/office/drawing/2014/main" id="{716AC12F-4D2A-48F2-BB14-8516274DDE5E}"/>
                </a:ext>
              </a:extLst>
            </p:cNvPr>
            <p:cNvSpPr txBox="1"/>
            <p:nvPr/>
          </p:nvSpPr>
          <p:spPr>
            <a:xfrm>
              <a:off x="8737828" y="5115680"/>
              <a:ext cx="532518" cy="523220"/>
            </a:xfrm>
            <a:prstGeom prst="rect">
              <a:avLst/>
            </a:prstGeom>
            <a:noFill/>
          </p:spPr>
          <p:txBody>
            <a:bodyPr wrap="none" rtlCol="0">
              <a:spAutoFit/>
            </a:bodyPr>
            <a:lstStyle/>
            <a:p>
              <a:r>
                <a:rPr lang="en-US" sz="2800" i="1" dirty="0"/>
                <a:t>G</a:t>
              </a:r>
              <a:r>
                <a:rPr lang="en-US" sz="2800" baseline="-25000" dirty="0"/>
                <a:t>0</a:t>
              </a:r>
            </a:p>
          </p:txBody>
        </p:sp>
        <p:cxnSp>
          <p:nvCxnSpPr>
            <p:cNvPr id="21" name="Straight Arrow Connector 20">
              <a:extLst>
                <a:ext uri="{FF2B5EF4-FFF2-40B4-BE49-F238E27FC236}">
                  <a16:creationId xmlns:a16="http://schemas.microsoft.com/office/drawing/2014/main" id="{DCF56403-2ABC-45EC-A342-E4208E3001C4}"/>
                </a:ext>
              </a:extLst>
            </p:cNvPr>
            <p:cNvCxnSpPr>
              <a:cxnSpLocks/>
            </p:cNvCxnSpPr>
            <p:nvPr/>
          </p:nvCxnSpPr>
          <p:spPr>
            <a:xfrm flipH="1">
              <a:off x="5029186" y="5373963"/>
              <a:ext cx="3749040" cy="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94033B7-3D31-4776-8866-1E13CD9F9593}"/>
              </a:ext>
            </a:extLst>
          </p:cNvPr>
          <p:cNvGrpSpPr/>
          <p:nvPr/>
        </p:nvGrpSpPr>
        <p:grpSpPr>
          <a:xfrm>
            <a:off x="5463900" y="2712052"/>
            <a:ext cx="784958" cy="1789751"/>
            <a:chOff x="5361562" y="3437040"/>
            <a:chExt cx="784958" cy="1789751"/>
          </a:xfrm>
        </p:grpSpPr>
        <p:sp>
          <p:nvSpPr>
            <p:cNvPr id="24" name="TextBox 23">
              <a:extLst>
                <a:ext uri="{FF2B5EF4-FFF2-40B4-BE49-F238E27FC236}">
                  <a16:creationId xmlns:a16="http://schemas.microsoft.com/office/drawing/2014/main" id="{4E97B981-248B-4F4D-909B-92C094A00DE0}"/>
                </a:ext>
              </a:extLst>
            </p:cNvPr>
            <p:cNvSpPr txBox="1"/>
            <p:nvPr/>
          </p:nvSpPr>
          <p:spPr>
            <a:xfrm>
              <a:off x="5361562" y="3437040"/>
              <a:ext cx="784958" cy="523220"/>
            </a:xfrm>
            <a:prstGeom prst="rect">
              <a:avLst/>
            </a:prstGeom>
            <a:noFill/>
          </p:spPr>
          <p:txBody>
            <a:bodyPr wrap="none" rtlCol="0">
              <a:spAutoFit/>
            </a:bodyPr>
            <a:lstStyle/>
            <a:p>
              <a:r>
                <a:rPr lang="en-US" sz="2800" i="1" dirty="0"/>
                <a:t>EC</a:t>
              </a:r>
              <a:r>
                <a:rPr lang="en-US" sz="2800" baseline="-25000" dirty="0"/>
                <a:t>50</a:t>
              </a:r>
            </a:p>
          </p:txBody>
        </p:sp>
        <p:cxnSp>
          <p:nvCxnSpPr>
            <p:cNvPr id="25" name="Straight Arrow Connector 24">
              <a:extLst>
                <a:ext uri="{FF2B5EF4-FFF2-40B4-BE49-F238E27FC236}">
                  <a16:creationId xmlns:a16="http://schemas.microsoft.com/office/drawing/2014/main" id="{FA38DE61-442C-4769-9B2A-67DE2BA519D1}"/>
                </a:ext>
              </a:extLst>
            </p:cNvPr>
            <p:cNvCxnSpPr>
              <a:cxnSpLocks/>
            </p:cNvCxnSpPr>
            <p:nvPr/>
          </p:nvCxnSpPr>
          <p:spPr>
            <a:xfrm>
              <a:off x="5754041" y="3945310"/>
              <a:ext cx="0" cy="1281481"/>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88E2FBD9-2333-40A2-A682-07DE924A0EB5}"/>
              </a:ext>
            </a:extLst>
          </p:cNvPr>
          <p:cNvPicPr>
            <a:picLocks noChangeAspect="1"/>
          </p:cNvPicPr>
          <p:nvPr/>
        </p:nvPicPr>
        <p:blipFill rotWithShape="1">
          <a:blip r:embed="rId2"/>
          <a:srcRect l="18400" r="15952"/>
          <a:stretch/>
        </p:blipFill>
        <p:spPr>
          <a:xfrm>
            <a:off x="6434923" y="1583722"/>
            <a:ext cx="3903256" cy="1329494"/>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8589BE3D-B8DB-4AA2-BBCD-7473AC2AEA9D}"/>
              </a:ext>
            </a:extLst>
          </p:cNvPr>
          <p:cNvSpPr>
            <a:spLocks noGrp="1"/>
          </p:cNvSpPr>
          <p:nvPr>
            <p:ph type="sldNum" sz="quarter" idx="12"/>
          </p:nvPr>
        </p:nvSpPr>
        <p:spPr/>
        <p:txBody>
          <a:bodyPr/>
          <a:lstStyle/>
          <a:p>
            <a:fld id="{2FCA08A5-C7BE-45C5-ACD3-D7FB62CCDC88}" type="slidenum">
              <a:rPr lang="en-US" smtClean="0"/>
              <a:t>7</a:t>
            </a:fld>
            <a:endParaRPr lang="en-US"/>
          </a:p>
        </p:txBody>
      </p:sp>
      <p:sp>
        <p:nvSpPr>
          <p:cNvPr id="9" name="Rectangle: Rounded Corners 8">
            <a:extLst>
              <a:ext uri="{FF2B5EF4-FFF2-40B4-BE49-F238E27FC236}">
                <a16:creationId xmlns:a16="http://schemas.microsoft.com/office/drawing/2014/main" id="{59634454-61A2-4112-94CD-54C4D4326BC8}"/>
              </a:ext>
            </a:extLst>
          </p:cNvPr>
          <p:cNvSpPr/>
          <p:nvPr/>
        </p:nvSpPr>
        <p:spPr>
          <a:xfrm>
            <a:off x="1873191" y="3291839"/>
            <a:ext cx="8445620" cy="25586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a:t>Can we engineer sensors with qualitatively different dose-response?</a:t>
            </a:r>
          </a:p>
        </p:txBody>
      </p:sp>
    </p:spTree>
    <p:extLst>
      <p:ext uri="{BB962C8B-B14F-4D97-AF65-F5344CB8AC3E}">
        <p14:creationId xmlns:p14="http://schemas.microsoft.com/office/powerpoint/2010/main" val="298573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EB99-3D32-47A0-81B5-2AB4CDA535A5}"/>
              </a:ext>
            </a:extLst>
          </p:cNvPr>
          <p:cNvSpPr>
            <a:spLocks noGrp="1"/>
          </p:cNvSpPr>
          <p:nvPr>
            <p:ph type="title"/>
          </p:nvPr>
        </p:nvSpPr>
        <p:spPr/>
        <p:txBody>
          <a:bodyPr/>
          <a:lstStyle/>
          <a:p>
            <a:r>
              <a:rPr lang="en-US" dirty="0"/>
              <a:t>Engineering Genetic Sensors</a:t>
            </a:r>
          </a:p>
        </p:txBody>
      </p:sp>
      <p:sp>
        <p:nvSpPr>
          <p:cNvPr id="3" name="Content Placeholder 2">
            <a:extLst>
              <a:ext uri="{FF2B5EF4-FFF2-40B4-BE49-F238E27FC236}">
                <a16:creationId xmlns:a16="http://schemas.microsoft.com/office/drawing/2014/main" id="{42E73F9B-86D3-452B-A1D1-1329BF41D55F}"/>
              </a:ext>
            </a:extLst>
          </p:cNvPr>
          <p:cNvSpPr>
            <a:spLocks noGrp="1"/>
          </p:cNvSpPr>
          <p:nvPr>
            <p:ph idx="1"/>
          </p:nvPr>
        </p:nvSpPr>
        <p:spPr/>
        <p:txBody>
          <a:bodyPr>
            <a:normAutofit lnSpcReduction="10000"/>
          </a:bodyPr>
          <a:lstStyle/>
          <a:p>
            <a:r>
              <a:rPr lang="en-US" dirty="0"/>
              <a:t>Which DNA/amino acid sequence will give the dose-response curve that I need?</a:t>
            </a:r>
          </a:p>
          <a:p>
            <a:r>
              <a:rPr lang="en-US" dirty="0"/>
              <a:t>State of the art: Directed Evolution</a:t>
            </a:r>
          </a:p>
          <a:p>
            <a:pPr lvl="1"/>
            <a:r>
              <a:rPr lang="en-US" dirty="0"/>
              <a:t>Large library of randomly modified sequences</a:t>
            </a:r>
          </a:p>
          <a:p>
            <a:pPr lvl="1"/>
            <a:r>
              <a:rPr lang="en-US" dirty="0"/>
              <a:t>Darwinian selection to find the ‘best’ sequences</a:t>
            </a:r>
          </a:p>
          <a:p>
            <a:pPr lvl="1"/>
            <a:endParaRPr lang="en-US" dirty="0"/>
          </a:p>
          <a:p>
            <a:pPr lvl="1"/>
            <a:r>
              <a:rPr lang="en-US" dirty="0"/>
              <a:t>Outcomes: identify a few improved sequences</a:t>
            </a:r>
          </a:p>
          <a:p>
            <a:pPr lvl="1"/>
            <a:r>
              <a:rPr lang="en-US" dirty="0"/>
              <a:t>Precision is difficult</a:t>
            </a:r>
          </a:p>
          <a:p>
            <a:pPr lvl="1"/>
            <a:r>
              <a:rPr lang="en-US" dirty="0"/>
              <a:t>Multi-objective and negative selections are </a:t>
            </a:r>
          </a:p>
          <a:p>
            <a:pPr lvl="1" indent="0">
              <a:buNone/>
            </a:pPr>
            <a:r>
              <a:rPr lang="en-US" dirty="0"/>
              <a:t>difficult</a:t>
            </a:r>
          </a:p>
          <a:p>
            <a:pPr lvl="2"/>
            <a:r>
              <a:rPr lang="en-US" dirty="0"/>
              <a:t>Necessary for sensors</a:t>
            </a:r>
          </a:p>
        </p:txBody>
      </p:sp>
      <p:grpSp>
        <p:nvGrpSpPr>
          <p:cNvPr id="4" name="Group 3">
            <a:extLst>
              <a:ext uri="{FF2B5EF4-FFF2-40B4-BE49-F238E27FC236}">
                <a16:creationId xmlns:a16="http://schemas.microsoft.com/office/drawing/2014/main" id="{3B75F504-1B5E-4950-BBAC-3D6448B7C27F}"/>
              </a:ext>
            </a:extLst>
          </p:cNvPr>
          <p:cNvGrpSpPr>
            <a:grpSpLocks noChangeAspect="1"/>
          </p:cNvGrpSpPr>
          <p:nvPr/>
        </p:nvGrpSpPr>
        <p:grpSpPr>
          <a:xfrm>
            <a:off x="7703284" y="2879686"/>
            <a:ext cx="3630175" cy="3561506"/>
            <a:chOff x="7178688" y="1690688"/>
            <a:chExt cx="4095604" cy="4018126"/>
          </a:xfrm>
        </p:grpSpPr>
        <p:sp>
          <p:nvSpPr>
            <p:cNvPr id="5" name="TextBox 4">
              <a:extLst>
                <a:ext uri="{FF2B5EF4-FFF2-40B4-BE49-F238E27FC236}">
                  <a16:creationId xmlns:a16="http://schemas.microsoft.com/office/drawing/2014/main" id="{2A20D0F9-5424-4F31-8C2E-4B3798EAAA99}"/>
                </a:ext>
              </a:extLst>
            </p:cNvPr>
            <p:cNvSpPr txBox="1"/>
            <p:nvPr/>
          </p:nvSpPr>
          <p:spPr>
            <a:xfrm>
              <a:off x="7178688" y="5431815"/>
              <a:ext cx="3821943" cy="276999"/>
            </a:xfrm>
            <a:prstGeom prst="rect">
              <a:avLst/>
            </a:prstGeom>
            <a:noFill/>
          </p:spPr>
          <p:txBody>
            <a:bodyPr wrap="none" rtlCol="0">
              <a:spAutoFit/>
            </a:bodyPr>
            <a:lstStyle/>
            <a:p>
              <a:r>
                <a:rPr lang="en-US" sz="1200" dirty="0">
                  <a:solidFill>
                    <a:schemeClr val="bg2">
                      <a:lumMod val="50000"/>
                    </a:schemeClr>
                  </a:solidFill>
                </a:rPr>
                <a:t>https://bsse.ethz.ch/bpl/research/directed-evolution.html</a:t>
              </a:r>
            </a:p>
          </p:txBody>
        </p:sp>
        <p:pic>
          <p:nvPicPr>
            <p:cNvPr id="6" name="Picture 5">
              <a:extLst>
                <a:ext uri="{FF2B5EF4-FFF2-40B4-BE49-F238E27FC236}">
                  <a16:creationId xmlns:a16="http://schemas.microsoft.com/office/drawing/2014/main" id="{B99E2418-AA70-4041-B2E6-93FAE2E96CE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3399" y="1690688"/>
              <a:ext cx="3970893" cy="3761900"/>
            </a:xfrm>
            <a:prstGeom prst="rect">
              <a:avLst/>
            </a:prstGeom>
          </p:spPr>
        </p:pic>
        <p:sp>
          <p:nvSpPr>
            <p:cNvPr id="7" name="TextBox 6">
              <a:extLst>
                <a:ext uri="{FF2B5EF4-FFF2-40B4-BE49-F238E27FC236}">
                  <a16:creationId xmlns:a16="http://schemas.microsoft.com/office/drawing/2014/main" id="{C4835ADB-F2E1-4AF6-86E1-B8E51727083A}"/>
                </a:ext>
              </a:extLst>
            </p:cNvPr>
            <p:cNvSpPr txBox="1"/>
            <p:nvPr/>
          </p:nvSpPr>
          <p:spPr>
            <a:xfrm>
              <a:off x="7379023" y="4353878"/>
              <a:ext cx="452047" cy="338554"/>
            </a:xfrm>
            <a:prstGeom prst="rect">
              <a:avLst/>
            </a:prstGeom>
            <a:solidFill>
              <a:schemeClr val="bg1"/>
            </a:solidFill>
          </p:spPr>
          <p:txBody>
            <a:bodyPr wrap="none" lIns="0" tIns="0" rIns="0" bIns="0" rtlCol="0">
              <a:spAutoFit/>
            </a:bodyPr>
            <a:lstStyle/>
            <a:p>
              <a:pPr algn="ctr"/>
              <a:r>
                <a:rPr lang="en-US" sz="1100" b="1" dirty="0"/>
                <a:t>starting</a:t>
              </a:r>
            </a:p>
            <a:p>
              <a:pPr algn="ctr"/>
              <a:r>
                <a:rPr lang="en-US" sz="1100" b="1" dirty="0"/>
                <a:t>variant</a:t>
              </a:r>
            </a:p>
          </p:txBody>
        </p:sp>
        <p:sp>
          <p:nvSpPr>
            <p:cNvPr id="8" name="TextBox 7">
              <a:extLst>
                <a:ext uri="{FF2B5EF4-FFF2-40B4-BE49-F238E27FC236}">
                  <a16:creationId xmlns:a16="http://schemas.microsoft.com/office/drawing/2014/main" id="{A39BAC88-80ED-48A8-BA20-C60B5DF5B004}"/>
                </a:ext>
              </a:extLst>
            </p:cNvPr>
            <p:cNvSpPr txBox="1"/>
            <p:nvPr/>
          </p:nvSpPr>
          <p:spPr>
            <a:xfrm>
              <a:off x="10631019" y="4371756"/>
              <a:ext cx="564257" cy="338554"/>
            </a:xfrm>
            <a:prstGeom prst="rect">
              <a:avLst/>
            </a:prstGeom>
            <a:solidFill>
              <a:schemeClr val="bg1"/>
            </a:solidFill>
          </p:spPr>
          <p:txBody>
            <a:bodyPr wrap="none" lIns="0" tIns="0" rIns="0" bIns="0" rtlCol="0">
              <a:spAutoFit/>
            </a:bodyPr>
            <a:lstStyle/>
            <a:p>
              <a:pPr algn="ctr"/>
              <a:r>
                <a:rPr lang="en-US" sz="1100" b="1" dirty="0"/>
                <a:t>improved</a:t>
              </a:r>
            </a:p>
            <a:p>
              <a:pPr algn="ctr"/>
              <a:r>
                <a:rPr lang="en-US" sz="1100" b="1" dirty="0"/>
                <a:t>variant</a:t>
              </a:r>
            </a:p>
          </p:txBody>
        </p:sp>
        <p:sp>
          <p:nvSpPr>
            <p:cNvPr id="9" name="TextBox 8">
              <a:extLst>
                <a:ext uri="{FF2B5EF4-FFF2-40B4-BE49-F238E27FC236}">
                  <a16:creationId xmlns:a16="http://schemas.microsoft.com/office/drawing/2014/main" id="{1713C59D-9664-47BA-BEC2-BFEE8DAD2B0A}"/>
                </a:ext>
              </a:extLst>
            </p:cNvPr>
            <p:cNvSpPr txBox="1"/>
            <p:nvPr/>
          </p:nvSpPr>
          <p:spPr>
            <a:xfrm>
              <a:off x="9276325" y="1727377"/>
              <a:ext cx="415177" cy="338554"/>
            </a:xfrm>
            <a:prstGeom prst="rect">
              <a:avLst/>
            </a:prstGeom>
            <a:solidFill>
              <a:schemeClr val="bg1"/>
            </a:solidFill>
          </p:spPr>
          <p:txBody>
            <a:bodyPr wrap="none" lIns="0" tIns="0" rIns="0" bIns="0" rtlCol="0">
              <a:spAutoFit/>
            </a:bodyPr>
            <a:lstStyle/>
            <a:p>
              <a:pPr algn="ctr"/>
              <a:r>
                <a:rPr lang="en-US" sz="1100" b="1" dirty="0"/>
                <a:t>variant</a:t>
              </a:r>
            </a:p>
            <a:p>
              <a:pPr algn="ctr"/>
              <a:r>
                <a:rPr lang="en-US" sz="1100" b="1" dirty="0"/>
                <a:t>library</a:t>
              </a:r>
            </a:p>
          </p:txBody>
        </p:sp>
      </p:grpSp>
      <p:sp>
        <p:nvSpPr>
          <p:cNvPr id="10" name="Slide Number Placeholder 9">
            <a:extLst>
              <a:ext uri="{FF2B5EF4-FFF2-40B4-BE49-F238E27FC236}">
                <a16:creationId xmlns:a16="http://schemas.microsoft.com/office/drawing/2014/main" id="{02082DAE-E61A-47ED-A585-BF4D672929DD}"/>
              </a:ext>
            </a:extLst>
          </p:cNvPr>
          <p:cNvSpPr>
            <a:spLocks noGrp="1"/>
          </p:cNvSpPr>
          <p:nvPr>
            <p:ph type="sldNum" sz="quarter" idx="12"/>
          </p:nvPr>
        </p:nvSpPr>
        <p:spPr/>
        <p:txBody>
          <a:bodyPr/>
          <a:lstStyle/>
          <a:p>
            <a:fld id="{2FCA08A5-C7BE-45C5-ACD3-D7FB62CCDC88}" type="slidenum">
              <a:rPr lang="en-US" smtClean="0"/>
              <a:t>8</a:t>
            </a:fld>
            <a:endParaRPr lang="en-US"/>
          </a:p>
        </p:txBody>
      </p:sp>
    </p:spTree>
    <p:extLst>
      <p:ext uri="{BB962C8B-B14F-4D97-AF65-F5344CB8AC3E}">
        <p14:creationId xmlns:p14="http://schemas.microsoft.com/office/powerpoint/2010/main" val="347213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EB99-3D32-47A0-81B5-2AB4CDA535A5}"/>
              </a:ext>
            </a:extLst>
          </p:cNvPr>
          <p:cNvSpPr>
            <a:spLocks noGrp="1"/>
          </p:cNvSpPr>
          <p:nvPr>
            <p:ph type="title"/>
          </p:nvPr>
        </p:nvSpPr>
        <p:spPr/>
        <p:txBody>
          <a:bodyPr/>
          <a:lstStyle/>
          <a:p>
            <a:r>
              <a:rPr lang="en-US" dirty="0"/>
              <a:t>Engineering Genetic Sensors</a:t>
            </a:r>
          </a:p>
        </p:txBody>
      </p:sp>
      <p:sp>
        <p:nvSpPr>
          <p:cNvPr id="3" name="Content Placeholder 2">
            <a:extLst>
              <a:ext uri="{FF2B5EF4-FFF2-40B4-BE49-F238E27FC236}">
                <a16:creationId xmlns:a16="http://schemas.microsoft.com/office/drawing/2014/main" id="{42E73F9B-86D3-452B-A1D1-1329BF41D55F}"/>
              </a:ext>
            </a:extLst>
          </p:cNvPr>
          <p:cNvSpPr>
            <a:spLocks noGrp="1"/>
          </p:cNvSpPr>
          <p:nvPr>
            <p:ph idx="1"/>
          </p:nvPr>
        </p:nvSpPr>
        <p:spPr>
          <a:xfrm>
            <a:off x="838200" y="1825625"/>
            <a:ext cx="10515600" cy="4774050"/>
          </a:xfrm>
        </p:spPr>
        <p:txBody>
          <a:bodyPr>
            <a:normAutofit lnSpcReduction="10000"/>
          </a:bodyPr>
          <a:lstStyle/>
          <a:p>
            <a:r>
              <a:rPr lang="en-US" dirty="0"/>
              <a:t>Which DNA/amino acid sequence will give the dose-response curve that I need?</a:t>
            </a:r>
          </a:p>
          <a:p>
            <a:r>
              <a:rPr lang="en-US" dirty="0"/>
              <a:t>Our approach: Measure Everything</a:t>
            </a:r>
          </a:p>
          <a:p>
            <a:pPr lvl="1"/>
            <a:r>
              <a:rPr lang="en-US" dirty="0"/>
              <a:t>Large library of randomly modified sequences</a:t>
            </a:r>
          </a:p>
          <a:p>
            <a:pPr lvl="1"/>
            <a:r>
              <a:rPr lang="en-US" dirty="0"/>
              <a:t>Measure the DNA sequence and </a:t>
            </a:r>
          </a:p>
          <a:p>
            <a:pPr marL="457200" lvl="1" indent="0">
              <a:buNone/>
            </a:pPr>
            <a:r>
              <a:rPr lang="en-US" dirty="0"/>
              <a:t>     dose-response for all of them</a:t>
            </a:r>
          </a:p>
          <a:p>
            <a:pPr lvl="1"/>
            <a:endParaRPr lang="en-US" sz="1300" dirty="0"/>
          </a:p>
          <a:p>
            <a:pPr lvl="1"/>
            <a:r>
              <a:rPr lang="en-US" dirty="0"/>
              <a:t>Outcomes: </a:t>
            </a:r>
          </a:p>
          <a:p>
            <a:pPr lvl="2"/>
            <a:r>
              <a:rPr lang="en-US" dirty="0"/>
              <a:t>Choose sequences (</a:t>
            </a:r>
            <a:r>
              <a:rPr lang="en-US" i="1" dirty="0"/>
              <a:t>in silico</a:t>
            </a:r>
            <a:r>
              <a:rPr lang="en-US" dirty="0"/>
              <a:t>) that match requirements</a:t>
            </a:r>
          </a:p>
          <a:p>
            <a:pPr lvl="2"/>
            <a:r>
              <a:rPr lang="en-US" dirty="0"/>
              <a:t>Learn sequence-function design rules</a:t>
            </a:r>
          </a:p>
          <a:p>
            <a:pPr lvl="2"/>
            <a:r>
              <a:rPr lang="en-US" dirty="0"/>
              <a:t>Discover new, unexpected functions</a:t>
            </a:r>
          </a:p>
          <a:p>
            <a:pPr lvl="1"/>
            <a:r>
              <a:rPr lang="en-US" dirty="0"/>
              <a:t>Precision is as good as measurement</a:t>
            </a:r>
          </a:p>
          <a:p>
            <a:pPr lvl="1"/>
            <a:r>
              <a:rPr lang="en-US" dirty="0"/>
              <a:t>Multi-objective and negative selections are easy</a:t>
            </a:r>
          </a:p>
        </p:txBody>
      </p:sp>
      <p:pic>
        <p:nvPicPr>
          <p:cNvPr id="10" name="Picture 9">
            <a:extLst>
              <a:ext uri="{FF2B5EF4-FFF2-40B4-BE49-F238E27FC236}">
                <a16:creationId xmlns:a16="http://schemas.microsoft.com/office/drawing/2014/main" id="{39177289-B5E6-42B6-AF99-108BC58C2EA5}"/>
              </a:ext>
            </a:extLst>
          </p:cNvPr>
          <p:cNvPicPr>
            <a:picLocks noChangeAspect="1"/>
          </p:cNvPicPr>
          <p:nvPr/>
        </p:nvPicPr>
        <p:blipFill>
          <a:blip r:embed="rId2"/>
          <a:stretch>
            <a:fillRect/>
          </a:stretch>
        </p:blipFill>
        <p:spPr>
          <a:xfrm>
            <a:off x="7878779" y="2551580"/>
            <a:ext cx="3475021" cy="4048095"/>
          </a:xfrm>
          <a:prstGeom prst="rect">
            <a:avLst/>
          </a:prstGeom>
        </p:spPr>
      </p:pic>
      <p:sp>
        <p:nvSpPr>
          <p:cNvPr id="11" name="Slide Number Placeholder 10">
            <a:extLst>
              <a:ext uri="{FF2B5EF4-FFF2-40B4-BE49-F238E27FC236}">
                <a16:creationId xmlns:a16="http://schemas.microsoft.com/office/drawing/2014/main" id="{9D1BFBF4-AB9B-4FB2-A906-5E2E9C427871}"/>
              </a:ext>
            </a:extLst>
          </p:cNvPr>
          <p:cNvSpPr>
            <a:spLocks noGrp="1"/>
          </p:cNvSpPr>
          <p:nvPr>
            <p:ph type="sldNum" sz="quarter" idx="12"/>
          </p:nvPr>
        </p:nvSpPr>
        <p:spPr/>
        <p:txBody>
          <a:bodyPr/>
          <a:lstStyle/>
          <a:p>
            <a:fld id="{2FCA08A5-C7BE-45C5-ACD3-D7FB62CCDC88}" type="slidenum">
              <a:rPr lang="en-US" smtClean="0"/>
              <a:t>9</a:t>
            </a:fld>
            <a:endParaRPr lang="en-US"/>
          </a:p>
        </p:txBody>
      </p:sp>
      <p:grpSp>
        <p:nvGrpSpPr>
          <p:cNvPr id="16" name="Group 15">
            <a:extLst>
              <a:ext uri="{FF2B5EF4-FFF2-40B4-BE49-F238E27FC236}">
                <a16:creationId xmlns:a16="http://schemas.microsoft.com/office/drawing/2014/main" id="{B1345EBE-E68E-4841-B56C-A360259635B2}"/>
              </a:ext>
            </a:extLst>
          </p:cNvPr>
          <p:cNvGrpSpPr/>
          <p:nvPr/>
        </p:nvGrpSpPr>
        <p:grpSpPr>
          <a:xfrm>
            <a:off x="7666535" y="2472206"/>
            <a:ext cx="854731" cy="1086832"/>
            <a:chOff x="7642724" y="2805585"/>
            <a:chExt cx="854731" cy="1086832"/>
          </a:xfrm>
        </p:grpSpPr>
        <p:pic>
          <p:nvPicPr>
            <p:cNvPr id="14" name="Picture 13" descr="A close up of ware&#10;&#10;Description automatically generated">
              <a:extLst>
                <a:ext uri="{FF2B5EF4-FFF2-40B4-BE49-F238E27FC236}">
                  <a16:creationId xmlns:a16="http://schemas.microsoft.com/office/drawing/2014/main" id="{A7CA4B40-07BA-463D-89FA-468BE4656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557" y="2805585"/>
              <a:ext cx="594898" cy="1086832"/>
            </a:xfrm>
            <a:prstGeom prst="rect">
              <a:avLst/>
            </a:prstGeom>
          </p:spPr>
        </p:pic>
        <p:sp>
          <p:nvSpPr>
            <p:cNvPr id="15" name="TextBox 14">
              <a:extLst>
                <a:ext uri="{FF2B5EF4-FFF2-40B4-BE49-F238E27FC236}">
                  <a16:creationId xmlns:a16="http://schemas.microsoft.com/office/drawing/2014/main" id="{7B94673A-6D6F-4E0D-AC9A-4DB9DCF12933}"/>
                </a:ext>
              </a:extLst>
            </p:cNvPr>
            <p:cNvSpPr txBox="1"/>
            <p:nvPr/>
          </p:nvSpPr>
          <p:spPr>
            <a:xfrm>
              <a:off x="7642724" y="2955828"/>
              <a:ext cx="400676" cy="300081"/>
            </a:xfrm>
            <a:prstGeom prst="rect">
              <a:avLst/>
            </a:prstGeom>
            <a:solidFill>
              <a:schemeClr val="bg1"/>
            </a:solidFill>
          </p:spPr>
          <p:txBody>
            <a:bodyPr wrap="none" lIns="0" tIns="0" rIns="0" bIns="0" rtlCol="0">
              <a:spAutoFit/>
            </a:bodyPr>
            <a:lstStyle/>
            <a:p>
              <a:pPr algn="ctr"/>
              <a:r>
                <a:rPr lang="en-US" sz="1100" b="1" dirty="0"/>
                <a:t>starting</a:t>
              </a:r>
            </a:p>
            <a:p>
              <a:pPr algn="ctr"/>
              <a:r>
                <a:rPr lang="en-US" sz="1100" b="1" dirty="0"/>
                <a:t>variant</a:t>
              </a:r>
            </a:p>
          </p:txBody>
        </p:sp>
      </p:grpSp>
      <p:cxnSp>
        <p:nvCxnSpPr>
          <p:cNvPr id="18" name="Straight Arrow Connector 17">
            <a:extLst>
              <a:ext uri="{FF2B5EF4-FFF2-40B4-BE49-F238E27FC236}">
                <a16:creationId xmlns:a16="http://schemas.microsoft.com/office/drawing/2014/main" id="{D9BE8CC9-903D-47DE-B18C-478CFB1BFCD3}"/>
              </a:ext>
            </a:extLst>
          </p:cNvPr>
          <p:cNvCxnSpPr>
            <a:cxnSpLocks/>
          </p:cNvCxnSpPr>
          <p:nvPr/>
        </p:nvCxnSpPr>
        <p:spPr>
          <a:xfrm>
            <a:off x="8415338" y="2995610"/>
            <a:ext cx="776288" cy="180975"/>
          </a:xfrm>
          <a:prstGeom prst="straightConnector1">
            <a:avLst/>
          </a:prstGeom>
          <a:ln w="508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830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9514</TotalTime>
  <Words>1695</Words>
  <Application>Microsoft Office PowerPoint</Application>
  <PresentationFormat>Widescreen</PresentationFormat>
  <Paragraphs>296</Paragraphs>
  <Slides>41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Cambria Math</vt:lpstr>
      <vt:lpstr>Courier New</vt:lpstr>
      <vt:lpstr>Office Theme</vt:lpstr>
      <vt:lpstr>Precision Engineering of Biomolecular Function with… Measurements and Machine Learning</vt:lpstr>
      <vt:lpstr>Goal:      Precision Engineering of Biological Function</vt:lpstr>
      <vt:lpstr>Engineering Biological Sense-Response:  Genetic Sensors</vt:lpstr>
      <vt:lpstr>Engineering Genetic Sensors</vt:lpstr>
      <vt:lpstr>Engineering Genetic Sensors</vt:lpstr>
      <vt:lpstr>Engineering Genetic Sensors</vt:lpstr>
      <vt:lpstr>Engineering Genetic Sensors</vt:lpstr>
      <vt:lpstr>Engineering Genetic Sensors</vt:lpstr>
      <vt:lpstr>Engineering Genetic Sensors</vt:lpstr>
      <vt:lpstr>What is “Everything”? (and how do you measure it?)</vt:lpstr>
      <vt:lpstr>What is “Everything”? (and how do you measure it?)</vt:lpstr>
      <vt:lpstr>How to Measure 105 Dose Response Curves by Counting DNA Barcodes?</vt:lpstr>
      <vt:lpstr>How to Measure 105 Dose Response Curves by Counting DNA Barcodes?</vt:lpstr>
      <vt:lpstr>How to Measure 105 Dose Response Curves by Counting DNA Barcodes?</vt:lpstr>
      <vt:lpstr>Results: &gt; 60,000 Dose-Response Curves</vt:lpstr>
      <vt:lpstr>Two Routes to Precision Engineering</vt:lpstr>
      <vt:lpstr>Two Routes to Precision Engineering</vt:lpstr>
      <vt:lpstr>Precision Engineering 1: in silico selection, quantitative dose-response targets</vt:lpstr>
      <vt:lpstr>Precision Engineering 1: in silico selection, find rare dose-response phenotypes</vt:lpstr>
      <vt:lpstr>Precision Engineering 2: Forward Engineering, learn and apply protein design rules </vt:lpstr>
      <vt:lpstr>Precision Engineering 2: Protein Design Rules </vt:lpstr>
      <vt:lpstr>Precision Engineering 2:  ML Prediction and Dimensionality Reduction</vt:lpstr>
      <vt:lpstr>Precision Engineering 2:  ML Prediction and Dimensionality Reduction</vt:lpstr>
      <vt:lpstr>Precision Engineering 2:  Link ML Model to Protein Biophysics</vt:lpstr>
      <vt:lpstr>Precision Engineering 2: Extrapolative Engineering: Better Inverted Sensors</vt:lpstr>
      <vt:lpstr>Precision Engineering 2: Extrapolative Engineering: Better Inverted Sensors</vt:lpstr>
      <vt:lpstr>Conclusion: Precision Engineering Biology</vt:lpstr>
      <vt:lpstr>Thanks!</vt:lpstr>
      <vt:lpstr>Questions?</vt:lpstr>
      <vt:lpstr>Backup slides</vt:lpstr>
      <vt:lpstr>Accuracy of Library-Scale Measurement</vt:lpstr>
      <vt:lpstr>Library Variant Count Distribution</vt:lpstr>
      <vt:lpstr>Design Rules for Sensor Protein Engineering</vt:lpstr>
      <vt:lpstr>Unexpected Phenotypes</vt:lpstr>
      <vt:lpstr>What Can Inverted Sensors Tell Us About the Biophysics of Allostery?</vt:lpstr>
      <vt:lpstr>What Can Inverted Sensors Tell Us About Evolutionary Innovation?</vt:lpstr>
      <vt:lpstr>Novel Phenotypes</vt:lpstr>
      <vt:lpstr>What Can Band-Stop Sensors Tell Us About the Biophysics of Allostery?</vt:lpstr>
      <vt:lpstr>What Can Band-Stop Sensors Tell Us About Evolutionary Innovation?</vt:lpstr>
      <vt:lpstr>How Many Mutations Required for Band-Stop?</vt:lpstr>
      <vt:lpstr>Band-Stop Emerges from Combination of Nearly Silent Substitutions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large-scale genotype-phenotype landscape measurements for precision engineering…</dc:title>
  <dc:creator>Ross, David J. (Fed)</dc:creator>
  <cp:lastModifiedBy>Ross, David J. (Fed)</cp:lastModifiedBy>
  <cp:revision>212</cp:revision>
  <dcterms:created xsi:type="dcterms:W3CDTF">2020-10-05T01:02:08Z</dcterms:created>
  <dcterms:modified xsi:type="dcterms:W3CDTF">2021-06-23T12:58:07Z</dcterms:modified>
</cp:coreProperties>
</file>