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8" r:id="rId6"/>
    <p:sldId id="296" r:id="rId7"/>
    <p:sldId id="297" r:id="rId8"/>
    <p:sldId id="298" r:id="rId9"/>
    <p:sldId id="300" r:id="rId10"/>
    <p:sldId id="301" r:id="rId11"/>
    <p:sldId id="302" r:id="rId12"/>
    <p:sldId id="310" r:id="rId13"/>
    <p:sldId id="307" r:id="rId14"/>
    <p:sldId id="304" r:id="rId15"/>
    <p:sldId id="305" r:id="rId16"/>
    <p:sldId id="308" r:id="rId17"/>
    <p:sldId id="306" r:id="rId18"/>
    <p:sldId id="312" r:id="rId19"/>
    <p:sldId id="329" r:id="rId20"/>
    <p:sldId id="313" r:id="rId21"/>
    <p:sldId id="322" r:id="rId22"/>
    <p:sldId id="315" r:id="rId23"/>
    <p:sldId id="323" r:id="rId24"/>
    <p:sldId id="259" r:id="rId25"/>
    <p:sldId id="324" r:id="rId26"/>
    <p:sldId id="317" r:id="rId27"/>
    <p:sldId id="325" r:id="rId28"/>
    <p:sldId id="318" r:id="rId29"/>
    <p:sldId id="326" r:id="rId30"/>
    <p:sldId id="320" r:id="rId31"/>
    <p:sldId id="32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FC830-30F3-4D05-B157-59CDAAE00CCD}" v="7" dt="2021-02-04T18:44:29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by, Brian J. (Fed)" userId="5610f163-8ee3-42c5-a316-69dacb99af50" providerId="ADAL" clId="{5288E9B5-C994-47AD-8ADB-3AAEC645C02E}"/>
    <pc:docChg chg="undo custSel addSld modSld sldOrd">
      <pc:chgData name="Kirby, Brian J. (Fed)" userId="5610f163-8ee3-42c5-a316-69dacb99af50" providerId="ADAL" clId="{5288E9B5-C994-47AD-8ADB-3AAEC645C02E}" dt="2021-02-04T18:44:45.306" v="44" actId="478"/>
      <pc:docMkLst>
        <pc:docMk/>
      </pc:docMkLst>
      <pc:sldChg chg="delSp modSp">
        <pc:chgData name="Kirby, Brian J. (Fed)" userId="5610f163-8ee3-42c5-a316-69dacb99af50" providerId="ADAL" clId="{5288E9B5-C994-47AD-8ADB-3AAEC645C02E}" dt="2021-02-04T18:44:45.306" v="44" actId="478"/>
        <pc:sldMkLst>
          <pc:docMk/>
          <pc:sldMk cId="4284448926" sldId="312"/>
        </pc:sldMkLst>
        <pc:spChg chg="del">
          <ac:chgData name="Kirby, Brian J. (Fed)" userId="5610f163-8ee3-42c5-a316-69dacb99af50" providerId="ADAL" clId="{5288E9B5-C994-47AD-8ADB-3AAEC645C02E}" dt="2021-02-04T18:44:39.336" v="41" actId="478"/>
          <ac:spMkLst>
            <pc:docMk/>
            <pc:sldMk cId="4284448926" sldId="312"/>
            <ac:spMk id="10" creationId="{33ABE82A-EBE3-4EFD-9B7C-A09BD8B4419F}"/>
          </ac:spMkLst>
        </pc:spChg>
        <pc:spChg chg="del">
          <ac:chgData name="Kirby, Brian J. (Fed)" userId="5610f163-8ee3-42c5-a316-69dacb99af50" providerId="ADAL" clId="{5288E9B5-C994-47AD-8ADB-3AAEC645C02E}" dt="2021-02-04T18:44:42.876" v="43" actId="478"/>
          <ac:spMkLst>
            <pc:docMk/>
            <pc:sldMk cId="4284448926" sldId="312"/>
            <ac:spMk id="15" creationId="{320A7882-6CC2-4392-B8CD-A168755E80BB}"/>
          </ac:spMkLst>
        </pc:spChg>
        <pc:spChg chg="del">
          <ac:chgData name="Kirby, Brian J. (Fed)" userId="5610f163-8ee3-42c5-a316-69dacb99af50" providerId="ADAL" clId="{5288E9B5-C994-47AD-8ADB-3AAEC645C02E}" dt="2021-02-04T18:44:45.306" v="44" actId="478"/>
          <ac:spMkLst>
            <pc:docMk/>
            <pc:sldMk cId="4284448926" sldId="312"/>
            <ac:spMk id="16" creationId="{B55BF5D5-0F17-447F-A5D9-5EB30D5A5D7C}"/>
          </ac:spMkLst>
        </pc:spChg>
        <pc:spChg chg="del mod">
          <ac:chgData name="Kirby, Brian J. (Fed)" userId="5610f163-8ee3-42c5-a316-69dacb99af50" providerId="ADAL" clId="{5288E9B5-C994-47AD-8ADB-3AAEC645C02E}" dt="2021-02-04T18:44:36.517" v="39" actId="478"/>
          <ac:spMkLst>
            <pc:docMk/>
            <pc:sldMk cId="4284448926" sldId="312"/>
            <ac:spMk id="20" creationId="{0D2C32E9-91DA-4846-8747-19AFBD4A488F}"/>
          </ac:spMkLst>
        </pc:spChg>
        <pc:spChg chg="del">
          <ac:chgData name="Kirby, Brian J. (Fed)" userId="5610f163-8ee3-42c5-a316-69dacb99af50" providerId="ADAL" clId="{5288E9B5-C994-47AD-8ADB-3AAEC645C02E}" dt="2021-02-04T18:44:41.002" v="42" actId="478"/>
          <ac:spMkLst>
            <pc:docMk/>
            <pc:sldMk cId="4284448926" sldId="312"/>
            <ac:spMk id="21" creationId="{2032F630-4BEC-42B4-B5FC-7BC904EA460C}"/>
          </ac:spMkLst>
        </pc:spChg>
        <pc:picChg chg="del">
          <ac:chgData name="Kirby, Brian J. (Fed)" userId="5610f163-8ee3-42c5-a316-69dacb99af50" providerId="ADAL" clId="{5288E9B5-C994-47AD-8ADB-3AAEC645C02E}" dt="2021-02-04T18:44:37.416" v="40" actId="478"/>
          <ac:picMkLst>
            <pc:docMk/>
            <pc:sldMk cId="4284448926" sldId="312"/>
            <ac:picMk id="7" creationId="{A4682704-0F7C-4A21-9811-CEA0DDFC8981}"/>
          </ac:picMkLst>
        </pc:picChg>
        <pc:picChg chg="del">
          <ac:chgData name="Kirby, Brian J. (Fed)" userId="5610f163-8ee3-42c5-a316-69dacb99af50" providerId="ADAL" clId="{5288E9B5-C994-47AD-8ADB-3AAEC645C02E}" dt="2021-02-04T18:44:32.781" v="37" actId="478"/>
          <ac:picMkLst>
            <pc:docMk/>
            <pc:sldMk cId="4284448926" sldId="312"/>
            <ac:picMk id="8" creationId="{4951C21B-F49B-4D50-A30A-357818599D64}"/>
          </ac:picMkLst>
        </pc:picChg>
      </pc:sldChg>
      <pc:sldChg chg="modSp">
        <pc:chgData name="Kirby, Brian J. (Fed)" userId="5610f163-8ee3-42c5-a316-69dacb99af50" providerId="ADAL" clId="{5288E9B5-C994-47AD-8ADB-3AAEC645C02E}" dt="2021-02-04T17:54:23.458" v="2" actId="14100"/>
        <pc:sldMkLst>
          <pc:docMk/>
          <pc:sldMk cId="1692008823" sldId="315"/>
        </pc:sldMkLst>
        <pc:grpChg chg="mod">
          <ac:chgData name="Kirby, Brian J. (Fed)" userId="5610f163-8ee3-42c5-a316-69dacb99af50" providerId="ADAL" clId="{5288E9B5-C994-47AD-8ADB-3AAEC645C02E}" dt="2021-02-04T17:54:23.458" v="2" actId="14100"/>
          <ac:grpSpMkLst>
            <pc:docMk/>
            <pc:sldMk cId="1692008823" sldId="315"/>
            <ac:grpSpMk id="12" creationId="{0D886B86-BB0B-43E1-8DC9-E8542EB6E262}"/>
          </ac:grpSpMkLst>
        </pc:grpChg>
      </pc:sldChg>
      <pc:sldChg chg="addSp delSp modSp add ord">
        <pc:chgData name="Kirby, Brian J. (Fed)" userId="5610f163-8ee3-42c5-a316-69dacb99af50" providerId="ADAL" clId="{5288E9B5-C994-47AD-8ADB-3AAEC645C02E}" dt="2021-02-04T18:41:52.833" v="35" actId="14100"/>
        <pc:sldMkLst>
          <pc:docMk/>
          <pc:sldMk cId="1578537997" sldId="328"/>
        </pc:sldMkLst>
        <pc:spChg chg="mod">
          <ac:chgData name="Kirby, Brian J. (Fed)" userId="5610f163-8ee3-42c5-a316-69dacb99af50" providerId="ADAL" clId="{5288E9B5-C994-47AD-8ADB-3AAEC645C02E}" dt="2021-02-04T18:33:41.933" v="17" actId="20577"/>
          <ac:spMkLst>
            <pc:docMk/>
            <pc:sldMk cId="1578537997" sldId="328"/>
            <ac:spMk id="2" creationId="{266C6E7C-1BEF-474A-87B5-1B64FC96BCC0}"/>
          </ac:spMkLst>
        </pc:spChg>
        <pc:spChg chg="add del">
          <ac:chgData name="Kirby, Brian J. (Fed)" userId="5610f163-8ee3-42c5-a316-69dacb99af50" providerId="ADAL" clId="{5288E9B5-C994-47AD-8ADB-3AAEC645C02E}" dt="2021-02-04T18:33:35.341" v="8" actId="478"/>
          <ac:spMkLst>
            <pc:docMk/>
            <pc:sldMk cId="1578537997" sldId="328"/>
            <ac:spMk id="7" creationId="{F7DFAB7B-7DC5-4049-8301-8899330B07B6}"/>
          </ac:spMkLst>
        </pc:spChg>
        <pc:spChg chg="add mod">
          <ac:chgData name="Kirby, Brian J. (Fed)" userId="5610f163-8ee3-42c5-a316-69dacb99af50" providerId="ADAL" clId="{5288E9B5-C994-47AD-8ADB-3AAEC645C02E}" dt="2021-02-04T18:41:39.835" v="32" actId="1076"/>
          <ac:spMkLst>
            <pc:docMk/>
            <pc:sldMk cId="1578537997" sldId="328"/>
            <ac:spMk id="8" creationId="{9DE4E136-DFC7-4DF8-AC93-6D4595D4F373}"/>
          </ac:spMkLst>
        </pc:spChg>
        <pc:picChg chg="add mod">
          <ac:chgData name="Kirby, Brian J. (Fed)" userId="5610f163-8ee3-42c5-a316-69dacb99af50" providerId="ADAL" clId="{5288E9B5-C994-47AD-8ADB-3AAEC645C02E}" dt="2021-02-04T18:41:52.833" v="35" actId="14100"/>
          <ac:picMkLst>
            <pc:docMk/>
            <pc:sldMk cId="1578537997" sldId="328"/>
            <ac:picMk id="3" creationId="{F6D2FC6F-55A8-4678-B689-40963B90B7D5}"/>
          </ac:picMkLst>
        </pc:picChg>
        <pc:picChg chg="del">
          <ac:chgData name="Kirby, Brian J. (Fed)" userId="5610f163-8ee3-42c5-a316-69dacb99af50" providerId="ADAL" clId="{5288E9B5-C994-47AD-8ADB-3AAEC645C02E}" dt="2021-02-04T18:33:26.883" v="4" actId="478"/>
          <ac:picMkLst>
            <pc:docMk/>
            <pc:sldMk cId="1578537997" sldId="328"/>
            <ac:picMk id="5" creationId="{F91697DC-95BF-4F47-B780-CB4A877E1A5A}"/>
          </ac:picMkLst>
        </pc:picChg>
        <pc:picChg chg="del">
          <ac:chgData name="Kirby, Brian J. (Fed)" userId="5610f163-8ee3-42c5-a316-69dacb99af50" providerId="ADAL" clId="{5288E9B5-C994-47AD-8ADB-3AAEC645C02E}" dt="2021-02-04T18:33:27.651" v="5" actId="478"/>
          <ac:picMkLst>
            <pc:docMk/>
            <pc:sldMk cId="1578537997" sldId="328"/>
            <ac:picMk id="6" creationId="{31E893DD-D470-4660-ACDF-5629FA4DCB32}"/>
          </ac:picMkLst>
        </pc:picChg>
      </pc:sldChg>
      <pc:sldChg chg="add">
        <pc:chgData name="Kirby, Brian J. (Fed)" userId="5610f163-8ee3-42c5-a316-69dacb99af50" providerId="ADAL" clId="{5288E9B5-C994-47AD-8ADB-3AAEC645C02E}" dt="2021-02-04T18:44:29.409" v="36"/>
        <pc:sldMkLst>
          <pc:docMk/>
          <pc:sldMk cId="1968045447" sldId="32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0A81-61FD-4F17-A351-527493DE8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7511C-DFA1-4953-A031-0FF2C9A15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16A21-7185-4B78-90C2-6ADD2584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73A3-D03A-48FB-927B-A3FBEADF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593A0-7A13-4268-AAAE-A93C720C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9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8E23-7124-4661-B6CD-DEBC2F49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BCF86-B5B2-483E-9968-759B209B5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2F469-4EEF-471E-B676-F410B9C8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06CCF-449C-4625-AD1B-6D921957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971F7-7BCB-4BB6-8A15-CEEF1706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6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E420B-A7EA-42D0-A9E7-1674CD022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C3ADC-A0F3-4AAD-9EA7-0D0D4AC1F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408B8-57AD-42E7-BC54-9EF1F465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588C4-42EA-419F-8ED0-3C7CAA96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FFE39-B217-4EB5-9F75-1F14C1EA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9275-68FC-4C01-85F0-F867E7FA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3CB7-4DDA-4413-8851-B5D082B5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4688-33B9-4459-9721-B0A97203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B5C13-E7F2-4BEA-A845-0A05F49F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D5FB-5FF9-44AE-A7EF-F409C592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A7C-52F6-41CD-A35A-38917E79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4AF4E-44C2-4922-9A74-8B1F5299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353E7-F8C9-441B-8A2B-637BD471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7A01-E85F-49C3-BD8E-AB2F5892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3C55D-4A89-4E39-AD0B-7A71EFFF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CCD3-A85E-4C39-8D7B-32171ED1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B0A7-818F-491C-B2A1-57AB8DD2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469B3-8555-4994-AD84-C32288D12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72180-4ABA-4908-9A5D-E4CC362B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46F91-A86B-474E-81BA-D16A7B97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A0EE4-8F9A-426F-88FD-FA046484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7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8AA0-BADE-4808-8189-301AC7F0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02CE7-49C7-4BE3-9CBC-0AF58348B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E51C8-44EF-4CED-85DF-8AF12F1FD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34A06-D5A0-4B4C-BBBE-2571B4BB5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07CC0-A2C3-4CE5-9C48-B193767FC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7AC99-9988-4541-A898-721D238C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D43DC-C534-4F67-A4D1-5C692514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11FA8-7ACB-40CA-8855-D7A75045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8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7F50-2552-4146-8A04-5CF798BA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C9B91-162E-4E10-8904-3C0F5604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946A2-69FE-4451-90A4-B191B858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A9085-DA42-494F-BB3C-135EBFE5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8C29E-EE65-48F6-A6B3-55EFE455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CCAEA-09EB-4B92-9CE8-13BCDB7D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EAA93-0CBC-46E3-9AAE-797DDA08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5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036F-753E-4F4B-BD8A-4E3AF556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54A5-8675-4EA9-AF53-1F79798E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3F4DD-3EC5-4DCD-8487-0B2015800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DC651-C8AC-4936-A877-F80EBB80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1D4D3-94BC-4A90-80EF-989D8C4B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38129-18FA-4B53-B5BC-8FDBB82B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668-3B2A-414C-92AC-3F05E761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C39B0-597B-423F-BBEA-FF80866A8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3C45-529E-4798-BF6C-07C2A456E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D6B51-46CB-4301-AFB4-E1F81E5F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F0FB3-3525-42C2-A5E5-291B4E3A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678DA-7E53-4AE0-BB8E-7E1C2753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A62F6-FD0B-43F5-8F96-B30F0E56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7478C-BCCD-4C01-9798-A5DBE96D0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B31BF-6AD0-48B9-A6D3-30301F6CE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79C7-6CFB-4773-ADC1-C5912E38AE5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F372-584F-4BD6-890F-6BA31F04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C730-8F05-4F4E-BA24-DC46816C7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1D48-50F4-4AFF-9F2E-F85A4894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3A8C-A060-4A18-BCF1-1000417B8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212" y="1214438"/>
            <a:ext cx="8375576" cy="2387600"/>
          </a:xfrm>
        </p:spPr>
        <p:txBody>
          <a:bodyPr/>
          <a:lstStyle/>
          <a:p>
            <a:r>
              <a:rPr lang="en-US" dirty="0"/>
              <a:t>A POLARIZED BEAM CAN DO A LOT OF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F65A1-DE1E-43F6-BF22-04C50AD87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7313"/>
            <a:ext cx="9144000" cy="165576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Brian Kirby, NCNR</a:t>
            </a:r>
          </a:p>
        </p:txBody>
      </p:sp>
      <p:pic>
        <p:nvPicPr>
          <p:cNvPr id="2052" name="Picture 4" descr="Logo for Center for High Resolution Neutron Scattering">
            <a:extLst>
              <a:ext uri="{FF2B5EF4-FFF2-40B4-BE49-F238E27FC236}">
                <a16:creationId xmlns:a16="http://schemas.microsoft.com/office/drawing/2014/main" id="{E2FA9AC6-6EC4-43F8-9E65-F731601C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553075"/>
            <a:ext cx="45720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6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BR beamline">
            <a:extLst>
              <a:ext uri="{FF2B5EF4-FFF2-40B4-BE49-F238E27FC236}">
                <a16:creationId xmlns:a16="http://schemas.microsoft.com/office/drawing/2014/main" id="{54686BEA-52E0-4103-958C-7EE5ACE3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2" y="793928"/>
            <a:ext cx="11483615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POLARIZED BEAM FOR A REFLECTOMETER</a:t>
            </a:r>
          </a:p>
        </p:txBody>
      </p:sp>
      <p:pic>
        <p:nvPicPr>
          <p:cNvPr id="4" name="Picture 3" descr="A picture containing indoor, table, equipment, kitchen&#10;&#10;Description automatically generated">
            <a:extLst>
              <a:ext uri="{FF2B5EF4-FFF2-40B4-BE49-F238E27FC236}">
                <a16:creationId xmlns:a16="http://schemas.microsoft.com/office/drawing/2014/main" id="{34D0EAAF-1E78-4770-B9B7-4AF3BA126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" r="16837" b="34577"/>
          <a:stretch/>
        </p:blipFill>
        <p:spPr>
          <a:xfrm>
            <a:off x="9524" y="3763926"/>
            <a:ext cx="5995695" cy="3094074"/>
          </a:xfrm>
          <a:prstGeom prst="rect">
            <a:avLst/>
          </a:prstGeom>
        </p:spPr>
      </p:pic>
      <p:pic>
        <p:nvPicPr>
          <p:cNvPr id="6" name="Picture 5" descr="The inside of a building&#10;&#10;Description automatically generated">
            <a:extLst>
              <a:ext uri="{FF2B5EF4-FFF2-40B4-BE49-F238E27FC236}">
                <a16:creationId xmlns:a16="http://schemas.microsoft.com/office/drawing/2014/main" id="{6A97C0D6-886D-4BE7-8216-CF194D6F6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r="35005" b="10215"/>
          <a:stretch/>
        </p:blipFill>
        <p:spPr>
          <a:xfrm>
            <a:off x="7589132" y="3583172"/>
            <a:ext cx="4593343" cy="32748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F03266-D6A3-42FB-AB00-2A7D0C4918CF}"/>
              </a:ext>
            </a:extLst>
          </p:cNvPr>
          <p:cNvSpPr txBox="1">
            <a:spLocks/>
          </p:cNvSpPr>
          <p:nvPr/>
        </p:nvSpPr>
        <p:spPr>
          <a:xfrm>
            <a:off x="4506607" y="2831816"/>
            <a:ext cx="405450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NO ZEROS!!!</a:t>
            </a:r>
          </a:p>
        </p:txBody>
      </p:sp>
    </p:spTree>
    <p:extLst>
      <p:ext uri="{BB962C8B-B14F-4D97-AF65-F5344CB8AC3E}">
        <p14:creationId xmlns:p14="http://schemas.microsoft.com/office/powerpoint/2010/main" val="65989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BR beamline">
            <a:extLst>
              <a:ext uri="{FF2B5EF4-FFF2-40B4-BE49-F238E27FC236}">
                <a16:creationId xmlns:a16="http://schemas.microsoft.com/office/drawing/2014/main" id="{54686BEA-52E0-4103-958C-7EE5ACE3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2" y="793928"/>
            <a:ext cx="11483615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695BD02-0DEF-47FF-B658-FC0B04C03A21}"/>
              </a:ext>
            </a:extLst>
          </p:cNvPr>
          <p:cNvSpPr>
            <a:spLocks noChangeAspect="1"/>
          </p:cNvSpPr>
          <p:nvPr/>
        </p:nvSpPr>
        <p:spPr>
          <a:xfrm>
            <a:off x="6946554" y="1318430"/>
            <a:ext cx="1711841" cy="1711841"/>
          </a:xfrm>
          <a:prstGeom prst="ellipse">
            <a:avLst/>
          </a:prstGeom>
          <a:solidFill>
            <a:srgbClr val="FF0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B0F143-DF32-4300-853D-329C809B9003}"/>
              </a:ext>
            </a:extLst>
          </p:cNvPr>
          <p:cNvSpPr>
            <a:spLocks noChangeAspect="1"/>
          </p:cNvSpPr>
          <p:nvPr/>
        </p:nvSpPr>
        <p:spPr>
          <a:xfrm>
            <a:off x="1782675" y="1619686"/>
            <a:ext cx="1711841" cy="1711841"/>
          </a:xfrm>
          <a:prstGeom prst="ellipse">
            <a:avLst/>
          </a:prstGeom>
          <a:solidFill>
            <a:srgbClr val="FF0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POLARIZED BEAM FOR A REFLECTOMETER</a:t>
            </a:r>
          </a:p>
        </p:txBody>
      </p:sp>
      <p:sp>
        <p:nvSpPr>
          <p:cNvPr id="8" name="Roger Pynn,…">
            <a:extLst>
              <a:ext uri="{FF2B5EF4-FFF2-40B4-BE49-F238E27FC236}">
                <a16:creationId xmlns:a16="http://schemas.microsoft.com/office/drawing/2014/main" id="{66A525BC-19B8-4897-9B5C-16AE212E3F29}"/>
              </a:ext>
            </a:extLst>
          </p:cNvPr>
          <p:cNvSpPr txBox="1"/>
          <p:nvPr/>
        </p:nvSpPr>
        <p:spPr>
          <a:xfrm>
            <a:off x="335021" y="5574855"/>
            <a:ext cx="2565317" cy="61042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Majkrzak, K. O'Donovan, and N. Berk, in Neutron Scattering from Magnetic Materials (Elsevier, 2006), pp. 397–471.</a:t>
            </a:r>
            <a:endParaRPr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7FC03-E083-4A50-A5FC-BCF631FFE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0" r="52848"/>
          <a:stretch/>
        </p:blipFill>
        <p:spPr>
          <a:xfrm>
            <a:off x="133350" y="3625650"/>
            <a:ext cx="4163463" cy="962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3A38E-47AD-415A-B8BF-970D49663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2" b="44068"/>
          <a:stretch/>
        </p:blipFill>
        <p:spPr>
          <a:xfrm>
            <a:off x="3780588" y="3087421"/>
            <a:ext cx="8043771" cy="36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2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401D49-FE66-4886-AED2-51867FC78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38"/>
          <a:stretch/>
        </p:blipFill>
        <p:spPr>
          <a:xfrm>
            <a:off x="3817088" y="2991025"/>
            <a:ext cx="8300484" cy="3675588"/>
          </a:xfrm>
          <a:prstGeom prst="rect">
            <a:avLst/>
          </a:prstGeom>
        </p:spPr>
      </p:pic>
      <p:pic>
        <p:nvPicPr>
          <p:cNvPr id="5" name="Picture 2" descr="PBR beamline">
            <a:extLst>
              <a:ext uri="{FF2B5EF4-FFF2-40B4-BE49-F238E27FC236}">
                <a16:creationId xmlns:a16="http://schemas.microsoft.com/office/drawing/2014/main" id="{54686BEA-52E0-4103-958C-7EE5ACE3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2" y="793928"/>
            <a:ext cx="11483615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695BD02-0DEF-47FF-B658-FC0B04C03A21}"/>
              </a:ext>
            </a:extLst>
          </p:cNvPr>
          <p:cNvSpPr>
            <a:spLocks noChangeAspect="1"/>
          </p:cNvSpPr>
          <p:nvPr/>
        </p:nvSpPr>
        <p:spPr>
          <a:xfrm>
            <a:off x="6415096" y="1064206"/>
            <a:ext cx="855921" cy="1711841"/>
          </a:xfrm>
          <a:prstGeom prst="ellipse">
            <a:avLst/>
          </a:prstGeom>
          <a:solidFill>
            <a:srgbClr val="FF0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B0F143-DF32-4300-853D-329C809B9003}"/>
              </a:ext>
            </a:extLst>
          </p:cNvPr>
          <p:cNvSpPr>
            <a:spLocks noChangeAspect="1"/>
          </p:cNvSpPr>
          <p:nvPr/>
        </p:nvSpPr>
        <p:spPr>
          <a:xfrm>
            <a:off x="4114800" y="990723"/>
            <a:ext cx="1008204" cy="1858808"/>
          </a:xfrm>
          <a:prstGeom prst="ellipse">
            <a:avLst/>
          </a:prstGeom>
          <a:solidFill>
            <a:srgbClr val="FF0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POLARIZED BEAM FOR A REFLECTOMETER</a:t>
            </a:r>
          </a:p>
        </p:txBody>
      </p:sp>
      <p:sp>
        <p:nvSpPr>
          <p:cNvPr id="7" name="Roger Pynn,…">
            <a:extLst>
              <a:ext uri="{FF2B5EF4-FFF2-40B4-BE49-F238E27FC236}">
                <a16:creationId xmlns:a16="http://schemas.microsoft.com/office/drawing/2014/main" id="{0BCDDB7F-33D4-4260-A03C-18BEDEE2E216}"/>
              </a:ext>
            </a:extLst>
          </p:cNvPr>
          <p:cNvSpPr txBox="1"/>
          <p:nvPr/>
        </p:nvSpPr>
        <p:spPr>
          <a:xfrm>
            <a:off x="7526396" y="3217448"/>
            <a:ext cx="2565317" cy="61042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Majkrzak, K. O'Donovan, and N. Berk, in Neutron Scattering from Magnetic Materials (Elsevier, 2006), pp. 397–471.</a:t>
            </a:r>
            <a:endParaRPr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759BF1-EB98-4A34-A00E-124FE69BE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/>
          <a:stretch/>
        </p:blipFill>
        <p:spPr bwMode="auto">
          <a:xfrm>
            <a:off x="182770" y="3702594"/>
            <a:ext cx="3093830" cy="29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ger Pynn,…">
            <a:extLst>
              <a:ext uri="{FF2B5EF4-FFF2-40B4-BE49-F238E27FC236}">
                <a16:creationId xmlns:a16="http://schemas.microsoft.com/office/drawing/2014/main" id="{57C0CC30-605B-4598-9420-482123C5FC25}"/>
              </a:ext>
            </a:extLst>
          </p:cNvPr>
          <p:cNvSpPr txBox="1"/>
          <p:nvPr/>
        </p:nvSpPr>
        <p:spPr>
          <a:xfrm>
            <a:off x="2264187" y="4639458"/>
            <a:ext cx="1552902" cy="275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swissneutronics.ch</a:t>
            </a:r>
            <a:endParaRPr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4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POLARIZED BEAM FOR A REFLECTOMETER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A2BE38-385B-408F-B2EF-2099F2B0153E}"/>
              </a:ext>
            </a:extLst>
          </p:cNvPr>
          <p:cNvSpPr txBox="1">
            <a:spLocks/>
          </p:cNvSpPr>
          <p:nvPr/>
        </p:nvSpPr>
        <p:spPr>
          <a:xfrm>
            <a:off x="359115" y="1255178"/>
            <a:ext cx="11473770" cy="43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3200" dirty="0"/>
              <a:t>Previous showed appropriate technology for a monochromatic reflectometer optimized for specular reflectivity, also be aware of: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Broadband polarizing cavities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3He polarizer / analyzer / flipper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RF flippers</a:t>
            </a:r>
          </a:p>
        </p:txBody>
      </p:sp>
    </p:spTree>
    <p:extLst>
      <p:ext uri="{BB962C8B-B14F-4D97-AF65-F5344CB8AC3E}">
        <p14:creationId xmlns:p14="http://schemas.microsoft.com/office/powerpoint/2010/main" val="396033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BR beamline">
            <a:extLst>
              <a:ext uri="{FF2B5EF4-FFF2-40B4-BE49-F238E27FC236}">
                <a16:creationId xmlns:a16="http://schemas.microsoft.com/office/drawing/2014/main" id="{54686BEA-52E0-4103-958C-7EE5ACE3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3" y="769156"/>
            <a:ext cx="11483615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PNR SELECTION RULES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BC95F2-1FBE-4CF1-A303-16BDD2D69A98}"/>
              </a:ext>
            </a:extLst>
          </p:cNvPr>
          <p:cNvSpPr txBox="1">
            <a:spLocks/>
          </p:cNvSpPr>
          <p:nvPr/>
        </p:nvSpPr>
        <p:spPr>
          <a:xfrm>
            <a:off x="63798" y="2786802"/>
            <a:ext cx="11982890" cy="43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/>
              <a:t>Consider 4 types of scattering from the sample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baseline="30000" dirty="0"/>
              <a:t>--</a:t>
            </a:r>
            <a:r>
              <a:rPr lang="en-US" sz="2800" dirty="0"/>
              <a:t>: Neutron moments antiparallel to H at sample, sample doesn’t flip neutrons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baseline="30000" dirty="0"/>
              <a:t>++</a:t>
            </a:r>
            <a:r>
              <a:rPr lang="en-US" sz="2800" dirty="0"/>
              <a:t>: Neutron moments parallel to H at sample, sample doesn’t flip neutrons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baseline="30000" dirty="0"/>
              <a:t>-+</a:t>
            </a:r>
            <a:r>
              <a:rPr lang="en-US" sz="2800" dirty="0"/>
              <a:t>: Neutron moments antiparallel to H at sample, sample flips neutrons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baseline="30000" dirty="0"/>
              <a:t>+-</a:t>
            </a:r>
            <a:r>
              <a:rPr lang="en-US" sz="2800" dirty="0"/>
              <a:t>: Neutron moments parallel to H at sample, sample doesn’t flip neutrons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447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93ADF2-6E70-4A11-A0EA-FA3DD0DC5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4" r="8420"/>
          <a:stretch/>
        </p:blipFill>
        <p:spPr>
          <a:xfrm>
            <a:off x="4859183" y="393405"/>
            <a:ext cx="7242462" cy="57380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PNR SELECTION RULES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138AB76E-8E32-46BE-98E8-2F0BD93DB464}"/>
              </a:ext>
            </a:extLst>
          </p:cNvPr>
          <p:cNvSpPr/>
          <p:nvPr/>
        </p:nvSpPr>
        <p:spPr>
          <a:xfrm>
            <a:off x="10931088" y="3783054"/>
            <a:ext cx="553530" cy="1294452"/>
          </a:xfrm>
          <a:prstGeom prst="upArrow">
            <a:avLst>
              <a:gd name="adj1" fmla="val 50000"/>
              <a:gd name="adj2" fmla="val 749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01851D-C1D9-4EFC-9F9C-CB9D4DF98B49}"/>
              </a:ext>
            </a:extLst>
          </p:cNvPr>
          <p:cNvCxnSpPr>
            <a:cxnSpLocks/>
          </p:cNvCxnSpPr>
          <p:nvPr/>
        </p:nvCxnSpPr>
        <p:spPr>
          <a:xfrm flipV="1">
            <a:off x="11112068" y="496897"/>
            <a:ext cx="883958" cy="903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F4572D1-6DF5-4871-A6C5-2EAE794F7404}"/>
              </a:ext>
            </a:extLst>
          </p:cNvPr>
          <p:cNvSpPr txBox="1"/>
          <p:nvPr/>
        </p:nvSpPr>
        <p:spPr>
          <a:xfrm>
            <a:off x="11554047" y="1140897"/>
            <a:ext cx="63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E626E-47AD-4DEA-B008-A78CC6361E16}"/>
              </a:ext>
            </a:extLst>
          </p:cNvPr>
          <p:cNvSpPr txBox="1"/>
          <p:nvPr/>
        </p:nvSpPr>
        <p:spPr>
          <a:xfrm>
            <a:off x="11561136" y="1016711"/>
            <a:ext cx="63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428444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93ADF2-6E70-4A11-A0EA-FA3DD0DC5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4" r="8420"/>
          <a:stretch/>
        </p:blipFill>
        <p:spPr>
          <a:xfrm>
            <a:off x="4859183" y="393405"/>
            <a:ext cx="7242462" cy="57380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PNR SELECTION RULES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82704-0F7C-4A21-9811-CEA0DDFC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01" y="1529739"/>
            <a:ext cx="6325631" cy="1085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1C21B-F49B-4D50-A30A-357818599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5" y="2785731"/>
            <a:ext cx="5639090" cy="1133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ABE82A-EBE3-4EFD-9B7C-A09BD8B4419F}"/>
              </a:ext>
            </a:extLst>
          </p:cNvPr>
          <p:cNvSpPr txBox="1"/>
          <p:nvPr/>
        </p:nvSpPr>
        <p:spPr>
          <a:xfrm>
            <a:off x="496392" y="1124433"/>
            <a:ext cx="506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 spin-flip: in-plane </a:t>
            </a:r>
            <a:r>
              <a:rPr lang="en-US" sz="2800" i="1" dirty="0"/>
              <a:t>M</a:t>
            </a:r>
            <a:r>
              <a:rPr lang="en-US" sz="2800" dirty="0"/>
              <a:t>(</a:t>
            </a:r>
            <a:r>
              <a:rPr lang="en-US" sz="2800" i="1" dirty="0"/>
              <a:t>z</a:t>
            </a:r>
            <a:r>
              <a:rPr lang="en-US" sz="2800" dirty="0"/>
              <a:t>) || </a:t>
            </a:r>
            <a:r>
              <a:rPr lang="en-US" sz="2800" i="1" dirty="0"/>
              <a:t>H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138AB76E-8E32-46BE-98E8-2F0BD93DB464}"/>
              </a:ext>
            </a:extLst>
          </p:cNvPr>
          <p:cNvSpPr/>
          <p:nvPr/>
        </p:nvSpPr>
        <p:spPr>
          <a:xfrm>
            <a:off x="10931088" y="3783054"/>
            <a:ext cx="553530" cy="1294452"/>
          </a:xfrm>
          <a:prstGeom prst="upArrow">
            <a:avLst>
              <a:gd name="adj1" fmla="val 50000"/>
              <a:gd name="adj2" fmla="val 749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01851D-C1D9-4EFC-9F9C-CB9D4DF98B49}"/>
              </a:ext>
            </a:extLst>
          </p:cNvPr>
          <p:cNvCxnSpPr>
            <a:cxnSpLocks/>
          </p:cNvCxnSpPr>
          <p:nvPr/>
        </p:nvCxnSpPr>
        <p:spPr>
          <a:xfrm flipV="1">
            <a:off x="11112068" y="496897"/>
            <a:ext cx="883958" cy="903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2C32E9-91DA-4846-8747-19AFBD4A488F}"/>
              </a:ext>
            </a:extLst>
          </p:cNvPr>
          <p:cNvSpPr txBox="1"/>
          <p:nvPr/>
        </p:nvSpPr>
        <p:spPr>
          <a:xfrm>
            <a:off x="665009" y="2534313"/>
            <a:ext cx="506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spin-flip: in-plane </a:t>
            </a:r>
            <a:r>
              <a:rPr lang="en-US" sz="2800" i="1" dirty="0"/>
              <a:t>M</a:t>
            </a:r>
            <a:r>
              <a:rPr lang="en-US" sz="2800" dirty="0"/>
              <a:t>(</a:t>
            </a:r>
            <a:r>
              <a:rPr lang="en-US" sz="2800" i="1" dirty="0"/>
              <a:t>z</a:t>
            </a:r>
            <a:r>
              <a:rPr lang="en-US" sz="2800" dirty="0"/>
              <a:t>) ⊥ </a:t>
            </a:r>
            <a:r>
              <a:rPr lang="en-US" sz="2800" i="1" dirty="0"/>
              <a:t>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32F630-4BEC-42B4-B5FC-7BC904EA460C}"/>
              </a:ext>
            </a:extLst>
          </p:cNvPr>
          <p:cNvSpPr txBox="1"/>
          <p:nvPr/>
        </p:nvSpPr>
        <p:spPr>
          <a:xfrm>
            <a:off x="1181471" y="3997658"/>
            <a:ext cx="403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reflectivity, R</a:t>
            </a:r>
            <a:r>
              <a:rPr lang="en-US" sz="2800" dirty="0"/>
              <a:t> = |</a:t>
            </a:r>
            <a:r>
              <a:rPr lang="en-US" sz="2800" i="1" dirty="0"/>
              <a:t>r</a:t>
            </a:r>
            <a:r>
              <a:rPr lang="en-US" sz="2800" dirty="0"/>
              <a:t>|</a:t>
            </a:r>
            <a:r>
              <a:rPr lang="en-US" sz="2800" baseline="300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4572D1-6DF5-4871-A6C5-2EAE794F7404}"/>
              </a:ext>
            </a:extLst>
          </p:cNvPr>
          <p:cNvSpPr txBox="1"/>
          <p:nvPr/>
        </p:nvSpPr>
        <p:spPr>
          <a:xfrm>
            <a:off x="11554047" y="1140897"/>
            <a:ext cx="63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E626E-47AD-4DEA-B008-A78CC6361E16}"/>
              </a:ext>
            </a:extLst>
          </p:cNvPr>
          <p:cNvSpPr txBox="1"/>
          <p:nvPr/>
        </p:nvSpPr>
        <p:spPr>
          <a:xfrm>
            <a:off x="11561136" y="1016711"/>
            <a:ext cx="63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^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0A7882-6CC2-4392-B8CD-A168755E80BB}"/>
              </a:ext>
            </a:extLst>
          </p:cNvPr>
          <p:cNvSpPr txBox="1"/>
          <p:nvPr/>
        </p:nvSpPr>
        <p:spPr>
          <a:xfrm>
            <a:off x="491080" y="4636247"/>
            <a:ext cx="4715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Halperin Effect: </a:t>
            </a:r>
          </a:p>
          <a:p>
            <a:r>
              <a:rPr lang="en-US" sz="2800" i="1" dirty="0"/>
              <a:t>no magnetic scattering along </a:t>
            </a:r>
            <a:r>
              <a:rPr lang="en-US" sz="2800" b="1" i="1" dirty="0"/>
              <a:t>Q</a:t>
            </a:r>
            <a:endParaRPr lang="en-US" sz="28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BF5D5-0F17-447F-A5D9-5EB30D5A5D7C}"/>
              </a:ext>
            </a:extLst>
          </p:cNvPr>
          <p:cNvSpPr txBox="1"/>
          <p:nvPr/>
        </p:nvSpPr>
        <p:spPr>
          <a:xfrm>
            <a:off x="484683" y="5784305"/>
            <a:ext cx="692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Model fit </a:t>
            </a:r>
            <a:r>
              <a:rPr lang="en-US" sz="2800" i="1" dirty="0" err="1"/>
              <a:t>sld</a:t>
            </a:r>
            <a:r>
              <a:rPr lang="en-US" sz="2800" i="1" dirty="0"/>
              <a:t> in terms of </a:t>
            </a:r>
            <a:r>
              <a:rPr lang="el-GR" sz="2800" i="1" dirty="0"/>
              <a:t>ρ</a:t>
            </a:r>
            <a:r>
              <a:rPr lang="en-US" sz="2800" i="1" baseline="-25000" dirty="0"/>
              <a:t>N </a:t>
            </a:r>
            <a:r>
              <a:rPr lang="en-US" sz="2800" i="1" dirty="0"/>
              <a:t>, </a:t>
            </a:r>
            <a:r>
              <a:rPr lang="el-GR" sz="2800" i="1" dirty="0"/>
              <a:t>ρ</a:t>
            </a:r>
            <a:r>
              <a:rPr lang="en-US" sz="2800" i="1" baseline="-25000" dirty="0"/>
              <a:t>M </a:t>
            </a:r>
            <a:r>
              <a:rPr lang="en-US" sz="2800" i="1" dirty="0"/>
              <a:t>, and </a:t>
            </a:r>
            <a:r>
              <a:rPr lang="el-GR" sz="2800" i="1" dirty="0"/>
              <a:t>φ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96804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93ADF2-6E70-4A11-A0EA-FA3DD0DC5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4" r="8420"/>
          <a:stretch/>
        </p:blipFill>
        <p:spPr>
          <a:xfrm>
            <a:off x="4859183" y="393405"/>
            <a:ext cx="7242462" cy="573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PNR SELECTION 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3A8FB-B54E-4322-9BFA-B2F40F2C96D9}"/>
              </a:ext>
            </a:extLst>
          </p:cNvPr>
          <p:cNvSpPr txBox="1"/>
          <p:nvPr/>
        </p:nvSpPr>
        <p:spPr>
          <a:xfrm>
            <a:off x="11554047" y="1140897"/>
            <a:ext cx="63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138AB76E-8E32-46BE-98E8-2F0BD93DB464}"/>
              </a:ext>
            </a:extLst>
          </p:cNvPr>
          <p:cNvSpPr/>
          <p:nvPr/>
        </p:nvSpPr>
        <p:spPr>
          <a:xfrm rot="13500000">
            <a:off x="10942898" y="4003792"/>
            <a:ext cx="553530" cy="1294452"/>
          </a:xfrm>
          <a:prstGeom prst="upArrow">
            <a:avLst>
              <a:gd name="adj1" fmla="val 50000"/>
              <a:gd name="adj2" fmla="val 749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01851D-C1D9-4EFC-9F9C-CB9D4DF98B49}"/>
              </a:ext>
            </a:extLst>
          </p:cNvPr>
          <p:cNvCxnSpPr>
            <a:cxnSpLocks/>
          </p:cNvCxnSpPr>
          <p:nvPr/>
        </p:nvCxnSpPr>
        <p:spPr>
          <a:xfrm flipV="1">
            <a:off x="11112068" y="496897"/>
            <a:ext cx="883958" cy="903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2C32E9-91DA-4846-8747-19AFBD4A488F}"/>
              </a:ext>
            </a:extLst>
          </p:cNvPr>
          <p:cNvSpPr txBox="1"/>
          <p:nvPr/>
        </p:nvSpPr>
        <p:spPr>
          <a:xfrm>
            <a:off x="665009" y="2534313"/>
            <a:ext cx="506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spin-flip: in-plane </a:t>
            </a:r>
            <a:r>
              <a:rPr lang="en-US" sz="2800" i="1" dirty="0"/>
              <a:t>M</a:t>
            </a:r>
            <a:r>
              <a:rPr lang="en-US" sz="2800" dirty="0"/>
              <a:t>(</a:t>
            </a:r>
            <a:r>
              <a:rPr lang="en-US" sz="2800" i="1" dirty="0"/>
              <a:t>z</a:t>
            </a:r>
            <a:r>
              <a:rPr lang="en-US" sz="2800" dirty="0"/>
              <a:t>)</a:t>
            </a: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EF6F-918D-4A9D-896D-6D513DACA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251" y="4003507"/>
            <a:ext cx="365837" cy="2235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DE03CE-B090-4904-9AA7-227565246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57" y="3709339"/>
            <a:ext cx="233893" cy="22355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53BE5B-7C45-4FB4-B56D-C06E027E634F}"/>
              </a:ext>
            </a:extLst>
          </p:cNvPr>
          <p:cNvCxnSpPr>
            <a:cxnSpLocks/>
          </p:cNvCxnSpPr>
          <p:nvPr/>
        </p:nvCxnSpPr>
        <p:spPr>
          <a:xfrm rot="-120000" flipH="1">
            <a:off x="5943460" y="4640437"/>
            <a:ext cx="626188" cy="57570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E1D225-7CC4-4828-8AFF-48CB81F58219}"/>
              </a:ext>
            </a:extLst>
          </p:cNvPr>
          <p:cNvCxnSpPr>
            <a:cxnSpLocks/>
          </p:cNvCxnSpPr>
          <p:nvPr/>
        </p:nvCxnSpPr>
        <p:spPr>
          <a:xfrm rot="-10920000" flipH="1">
            <a:off x="6599992" y="3982047"/>
            <a:ext cx="626188" cy="575709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331498-5C7C-4187-AB84-19CF8D95B2BE}"/>
              </a:ext>
            </a:extLst>
          </p:cNvPr>
          <p:cNvCxnSpPr>
            <a:cxnSpLocks/>
          </p:cNvCxnSpPr>
          <p:nvPr/>
        </p:nvCxnSpPr>
        <p:spPr>
          <a:xfrm rot="-120000" flipH="1">
            <a:off x="9789844" y="4891413"/>
            <a:ext cx="626188" cy="57570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EA85FA2-BF1C-46A7-B886-1B0799D57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094" y="3805683"/>
            <a:ext cx="357091" cy="4642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6655F2-D940-4085-A14F-5AAB221664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764" r="3808"/>
          <a:stretch/>
        </p:blipFill>
        <p:spPr>
          <a:xfrm>
            <a:off x="234072" y="3226367"/>
            <a:ext cx="6127443" cy="9199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851135-3994-47C7-914F-CDFA1F712A07}"/>
              </a:ext>
            </a:extLst>
          </p:cNvPr>
          <p:cNvSpPr txBox="1"/>
          <p:nvPr/>
        </p:nvSpPr>
        <p:spPr>
          <a:xfrm>
            <a:off x="1181471" y="3997658"/>
            <a:ext cx="403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reflectivity, R</a:t>
            </a:r>
            <a:r>
              <a:rPr lang="en-US" sz="2800" dirty="0"/>
              <a:t> = |</a:t>
            </a:r>
            <a:r>
              <a:rPr lang="en-US" sz="2800" i="1" dirty="0"/>
              <a:t>r</a:t>
            </a:r>
            <a:r>
              <a:rPr lang="en-US" sz="2800" dirty="0"/>
              <a:t>|</a:t>
            </a:r>
            <a:r>
              <a:rPr lang="en-US" sz="2800" baseline="30000" dirty="0"/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5CA113C-C72C-43CC-9596-EEEE6328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45540" b="50153"/>
          <a:stretch/>
        </p:blipFill>
        <p:spPr>
          <a:xfrm>
            <a:off x="494333" y="1442237"/>
            <a:ext cx="4524234" cy="1123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ABE82A-EBE3-4EFD-9B7C-A09BD8B4419F}"/>
              </a:ext>
            </a:extLst>
          </p:cNvPr>
          <p:cNvSpPr txBox="1"/>
          <p:nvPr/>
        </p:nvSpPr>
        <p:spPr>
          <a:xfrm>
            <a:off x="496392" y="1124433"/>
            <a:ext cx="506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 spin-flip: just nuclear!</a:t>
            </a:r>
            <a:endParaRPr lang="en-US" sz="2800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E0FBDF-7568-4FB0-96A0-5D37BAD119C4}"/>
              </a:ext>
            </a:extLst>
          </p:cNvPr>
          <p:cNvSpPr txBox="1"/>
          <p:nvPr/>
        </p:nvSpPr>
        <p:spPr>
          <a:xfrm>
            <a:off x="491080" y="4636247"/>
            <a:ext cx="4715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Halperin Effect: </a:t>
            </a:r>
          </a:p>
          <a:p>
            <a:r>
              <a:rPr lang="en-US" sz="2800" i="1" dirty="0"/>
              <a:t>no magnetic scattering along </a:t>
            </a:r>
            <a:r>
              <a:rPr lang="en-US" sz="2800" b="1" i="1" dirty="0"/>
              <a:t>Q</a:t>
            </a:r>
            <a:endParaRPr lang="en-US" sz="2800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F47963-7204-444F-BCA6-763EF3AFB161}"/>
              </a:ext>
            </a:extLst>
          </p:cNvPr>
          <p:cNvSpPr txBox="1"/>
          <p:nvPr/>
        </p:nvSpPr>
        <p:spPr>
          <a:xfrm>
            <a:off x="11561136" y="1016711"/>
            <a:ext cx="63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^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46F8F3-2C61-401F-817D-F292587F3FB5}"/>
              </a:ext>
            </a:extLst>
          </p:cNvPr>
          <p:cNvCxnSpPr>
            <a:cxnSpLocks/>
          </p:cNvCxnSpPr>
          <p:nvPr/>
        </p:nvCxnSpPr>
        <p:spPr>
          <a:xfrm rot="-10920000" flipH="1">
            <a:off x="10446376" y="4233023"/>
            <a:ext cx="626188" cy="575709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D67C9BF-C56C-451B-8542-13E6D6E75BB6}"/>
              </a:ext>
            </a:extLst>
          </p:cNvPr>
          <p:cNvSpPr txBox="1"/>
          <p:nvPr/>
        </p:nvSpPr>
        <p:spPr>
          <a:xfrm>
            <a:off x="484683" y="5784305"/>
            <a:ext cx="692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Model fit </a:t>
            </a:r>
            <a:r>
              <a:rPr lang="en-US" sz="2800" i="1" dirty="0" err="1"/>
              <a:t>sld</a:t>
            </a:r>
            <a:r>
              <a:rPr lang="en-US" sz="2800" i="1" dirty="0"/>
              <a:t> in terms of </a:t>
            </a:r>
            <a:r>
              <a:rPr lang="el-GR" sz="2800" i="1" dirty="0"/>
              <a:t>ρ</a:t>
            </a:r>
            <a:r>
              <a:rPr lang="en-US" sz="2800" i="1" baseline="-25000" dirty="0"/>
              <a:t>N </a:t>
            </a:r>
            <a:r>
              <a:rPr lang="en-US" sz="2800" i="1" dirty="0"/>
              <a:t>, </a:t>
            </a:r>
            <a:r>
              <a:rPr lang="el-GR" sz="2800" i="1" dirty="0"/>
              <a:t>ρ</a:t>
            </a:r>
            <a:r>
              <a:rPr lang="en-US" sz="2800" i="1" baseline="-25000" dirty="0"/>
              <a:t>M </a:t>
            </a:r>
            <a:r>
              <a:rPr lang="en-US" sz="2800" i="1" dirty="0"/>
              <a:t>, and </a:t>
            </a:r>
            <a:r>
              <a:rPr lang="el-GR" sz="2800" i="1" dirty="0"/>
              <a:t>φ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62332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30C4-AEC8-4014-8082-2283B417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578975" cy="2852737"/>
          </a:xfrm>
        </p:spPr>
        <p:txBody>
          <a:bodyPr/>
          <a:lstStyle/>
          <a:p>
            <a:r>
              <a:rPr lang="en-US" dirty="0"/>
              <a:t>DEPTH PROFILE OF A COLINEAR MAGNET</a:t>
            </a:r>
          </a:p>
        </p:txBody>
      </p:sp>
    </p:spTree>
    <p:extLst>
      <p:ext uri="{BB962C8B-B14F-4D97-AF65-F5344CB8AC3E}">
        <p14:creationId xmlns:p14="http://schemas.microsoft.com/office/powerpoint/2010/main" val="244589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D886B86-BB0B-43E1-8DC9-E8542EB6E262}"/>
              </a:ext>
            </a:extLst>
          </p:cNvPr>
          <p:cNvGrpSpPr>
            <a:grpSpLocks noChangeAspect="1"/>
          </p:cNvGrpSpPr>
          <p:nvPr/>
        </p:nvGrpSpPr>
        <p:grpSpPr>
          <a:xfrm>
            <a:off x="5068112" y="2314575"/>
            <a:ext cx="6555514" cy="4495800"/>
            <a:chOff x="5036915" y="2073002"/>
            <a:chExt cx="6590368" cy="4519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F16437-3AAC-4A54-B8F6-BF908AA2E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97" t="65494" r="15379" b="-574"/>
            <a:stretch/>
          </p:blipFill>
          <p:spPr>
            <a:xfrm>
              <a:off x="6492868" y="2631870"/>
              <a:ext cx="5134415" cy="39608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88426E-1C63-4DB8-A4AA-0D13F1DD2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990" r="82771" b="11929"/>
            <a:stretch/>
          </p:blipFill>
          <p:spPr>
            <a:xfrm>
              <a:off x="5036915" y="2073002"/>
              <a:ext cx="1302348" cy="396083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40146B-9BCE-42C1-9C6A-AE4DD3061D08}"/>
              </a:ext>
            </a:extLst>
          </p:cNvPr>
          <p:cNvGrpSpPr>
            <a:grpSpLocks noChangeAspect="1"/>
          </p:cNvGrpSpPr>
          <p:nvPr/>
        </p:nvGrpSpPr>
        <p:grpSpPr>
          <a:xfrm>
            <a:off x="568374" y="2001968"/>
            <a:ext cx="5036915" cy="4685973"/>
            <a:chOff x="0" y="2076777"/>
            <a:chExt cx="5036915" cy="46859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E649BB-2345-4FB8-9117-160A36434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6322" b="57838"/>
            <a:stretch/>
          </p:blipFill>
          <p:spPr>
            <a:xfrm>
              <a:off x="0" y="2076777"/>
              <a:ext cx="4352925" cy="43049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B4BC86-BBED-41AC-9478-115B27240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803" t="42348" r="15282" b="53734"/>
            <a:stretch/>
          </p:blipFill>
          <p:spPr>
            <a:xfrm>
              <a:off x="941165" y="6362700"/>
              <a:ext cx="4095750" cy="40005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3550850-BB61-490F-825B-722858876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9" y="1375149"/>
            <a:ext cx="866775" cy="1730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573CD-933C-406D-9F6B-62A5E4871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25" y="35409"/>
            <a:ext cx="10302149" cy="22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0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6E7C-1BEF-474A-87B5-1B64FC96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READ THIS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2FC6F-55A8-4678-B689-40963B90B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7794"/>
            <a:ext cx="10095033" cy="5329254"/>
          </a:xfrm>
          <a:prstGeom prst="rect">
            <a:avLst/>
          </a:prstGeom>
        </p:spPr>
      </p:pic>
      <p:sp>
        <p:nvSpPr>
          <p:cNvPr id="8" name="Roger Pynn,…">
            <a:extLst>
              <a:ext uri="{FF2B5EF4-FFF2-40B4-BE49-F238E27FC236}">
                <a16:creationId xmlns:a16="http://schemas.microsoft.com/office/drawing/2014/main" id="{9DE4E136-DFC7-4DF8-AC93-6D4595D4F373}"/>
              </a:ext>
            </a:extLst>
          </p:cNvPr>
          <p:cNvSpPr txBox="1"/>
          <p:nvPr/>
        </p:nvSpPr>
        <p:spPr>
          <a:xfrm>
            <a:off x="5694663" y="519100"/>
            <a:ext cx="5325762" cy="59503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C. Majkrzak, K. O'Donovan, and N. Berk, in Neutron Scattering from Magnetic Materials (Elsevier, 2006), pp. 397–471.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37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30C4-AEC8-4014-8082-2283B417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578975" cy="2852737"/>
          </a:xfrm>
        </p:spPr>
        <p:txBody>
          <a:bodyPr/>
          <a:lstStyle/>
          <a:p>
            <a:r>
              <a:rPr lang="en-US" dirty="0"/>
              <a:t>DEPTH PROFILE OF A NONCOLINEAR MAGNET</a:t>
            </a:r>
          </a:p>
        </p:txBody>
      </p:sp>
    </p:spTree>
    <p:extLst>
      <p:ext uri="{BB962C8B-B14F-4D97-AF65-F5344CB8AC3E}">
        <p14:creationId xmlns:p14="http://schemas.microsoft.com/office/powerpoint/2010/main" val="3808764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34C372-DDB0-4E6A-B571-4B292D9C7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20" y="0"/>
            <a:ext cx="9409455" cy="2088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A0D91-BF48-474E-B6FF-403019191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5" t="835" r="47281" b="68558"/>
          <a:stretch/>
        </p:blipFill>
        <p:spPr>
          <a:xfrm>
            <a:off x="257174" y="2200275"/>
            <a:ext cx="5652729" cy="4217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D6916-FB4B-4E25-8CC2-3FD1C597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26" t="7641" r="16540" b="43086"/>
          <a:stretch/>
        </p:blipFill>
        <p:spPr>
          <a:xfrm>
            <a:off x="7258050" y="2071613"/>
            <a:ext cx="2705101" cy="4786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9E80F-1216-4177-97FA-A599A92D0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73" t="92251" r="24527" b="5395"/>
          <a:stretch/>
        </p:blipFill>
        <p:spPr>
          <a:xfrm>
            <a:off x="6096000" y="2393108"/>
            <a:ext cx="5652729" cy="3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30C4-AEC8-4014-8082-2283B417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578975" cy="2852737"/>
          </a:xfrm>
        </p:spPr>
        <p:txBody>
          <a:bodyPr/>
          <a:lstStyle/>
          <a:p>
            <a:r>
              <a:rPr lang="en-US" dirty="0"/>
              <a:t>DEPTH PROFILE OF EXPELLED FIELD IN A SUPERCONDUCTOR</a:t>
            </a:r>
          </a:p>
        </p:txBody>
      </p:sp>
    </p:spTree>
    <p:extLst>
      <p:ext uri="{BB962C8B-B14F-4D97-AF65-F5344CB8AC3E}">
        <p14:creationId xmlns:p14="http://schemas.microsoft.com/office/powerpoint/2010/main" val="272806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F17B65-1BBE-49B9-AED5-EF2D3902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47" y="73637"/>
            <a:ext cx="10031204" cy="2332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754233-B1BB-4BE3-BAD6-ECDB3853D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9" b="10563"/>
          <a:stretch/>
        </p:blipFill>
        <p:spPr>
          <a:xfrm>
            <a:off x="30399" y="2712538"/>
            <a:ext cx="6065601" cy="3699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64226C-A048-4C76-BA0D-4ADDF1F53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91" r="13632" b="18346"/>
          <a:stretch/>
        </p:blipFill>
        <p:spPr>
          <a:xfrm>
            <a:off x="6496052" y="2659035"/>
            <a:ext cx="5429250" cy="37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0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30C4-AEC8-4014-8082-2283B417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578975" cy="2852737"/>
          </a:xfrm>
        </p:spPr>
        <p:txBody>
          <a:bodyPr/>
          <a:lstStyle/>
          <a:p>
            <a:r>
              <a:rPr lang="en-US" dirty="0"/>
              <a:t>DEPTH PROFILE OF A NON-MAGNETIC SAMPLE WITH A MAGNETIC REFERENCE LAYER</a:t>
            </a:r>
          </a:p>
        </p:txBody>
      </p:sp>
    </p:spTree>
    <p:extLst>
      <p:ext uri="{BB962C8B-B14F-4D97-AF65-F5344CB8AC3E}">
        <p14:creationId xmlns:p14="http://schemas.microsoft.com/office/powerpoint/2010/main" val="130630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9C948C-A254-47FA-9DD6-2703AC53C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07" y="95442"/>
            <a:ext cx="11051586" cy="180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9C1F16-0D87-43C8-8777-0D6B660C2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4" r="4995"/>
          <a:stretch/>
        </p:blipFill>
        <p:spPr>
          <a:xfrm>
            <a:off x="602507" y="2103119"/>
            <a:ext cx="5737333" cy="4197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CD67E-6E54-4C86-AA1F-B6F6ED8C85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324"/>
          <a:stretch/>
        </p:blipFill>
        <p:spPr>
          <a:xfrm>
            <a:off x="6467961" y="1995030"/>
            <a:ext cx="5205880" cy="40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30C4-AEC8-4014-8082-2283B417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8940800" cy="2852737"/>
          </a:xfrm>
        </p:spPr>
        <p:txBody>
          <a:bodyPr/>
          <a:lstStyle/>
          <a:p>
            <a:r>
              <a:rPr lang="en-US" dirty="0"/>
              <a:t>DEPTH PROFILE OF </a:t>
            </a:r>
            <a:r>
              <a:rPr lang="en-US" i="1" dirty="0"/>
              <a:t>NUCLEAR</a:t>
            </a:r>
            <a:r>
              <a:rPr lang="en-US" dirty="0"/>
              <a:t> POLARIZATION</a:t>
            </a:r>
          </a:p>
        </p:txBody>
      </p:sp>
    </p:spTree>
    <p:extLst>
      <p:ext uri="{BB962C8B-B14F-4D97-AF65-F5344CB8AC3E}">
        <p14:creationId xmlns:p14="http://schemas.microsoft.com/office/powerpoint/2010/main" val="247775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81051-6D3B-4A6A-AC0A-41866EA12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5"/>
          <a:stretch/>
        </p:blipFill>
        <p:spPr>
          <a:xfrm>
            <a:off x="6540412" y="1204105"/>
            <a:ext cx="3968921" cy="5596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E8085-B648-435A-97EB-F148AFC95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12"/>
          <a:stretch/>
        </p:blipFill>
        <p:spPr>
          <a:xfrm>
            <a:off x="1466850" y="98403"/>
            <a:ext cx="9531022" cy="12531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142B5AF-7800-45E1-BF65-952D27ECF325}"/>
              </a:ext>
            </a:extLst>
          </p:cNvPr>
          <p:cNvGrpSpPr/>
          <p:nvPr/>
        </p:nvGrpSpPr>
        <p:grpSpPr>
          <a:xfrm>
            <a:off x="666116" y="3033304"/>
            <a:ext cx="4728845" cy="595006"/>
            <a:chOff x="1205231" y="2225038"/>
            <a:chExt cx="4728845" cy="5950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E45F49-23CC-4CC2-A1C7-2D54FC000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397" t="-3126" r="3472" b="51756"/>
            <a:stretch/>
          </p:blipFill>
          <p:spPr>
            <a:xfrm>
              <a:off x="1205231" y="2225038"/>
              <a:ext cx="2005965" cy="5950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17B87E-EB80-4088-90E5-16E5D9A82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8629" r="78103"/>
            <a:stretch/>
          </p:blipFill>
          <p:spPr>
            <a:xfrm>
              <a:off x="3211196" y="2225039"/>
              <a:ext cx="2722880" cy="59500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E6D861-96DE-4094-9FE8-06A11F1B80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16"/>
          <a:stretch/>
        </p:blipFill>
        <p:spPr>
          <a:xfrm>
            <a:off x="405935" y="5345734"/>
            <a:ext cx="6118861" cy="430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26C0DC-25DA-4CCF-A472-B4383F756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951" y="6015085"/>
            <a:ext cx="1103647" cy="48079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7F35BCE-B5EB-49DA-88B4-2C4790BC2E8F}"/>
              </a:ext>
            </a:extLst>
          </p:cNvPr>
          <p:cNvSpPr txBox="1">
            <a:spLocks/>
          </p:cNvSpPr>
          <p:nvPr/>
        </p:nvSpPr>
        <p:spPr>
          <a:xfrm>
            <a:off x="345921" y="1651220"/>
            <a:ext cx="39689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/>
              <a:t>Nuclear scattering length is actually spin-dependent</a:t>
            </a:r>
            <a:endParaRPr lang="en-US" sz="2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FA8CE99-4CAF-4520-A743-76B1EC0FFADE}"/>
              </a:ext>
            </a:extLst>
          </p:cNvPr>
          <p:cNvSpPr txBox="1">
            <a:spLocks/>
          </p:cNvSpPr>
          <p:nvPr/>
        </p:nvSpPr>
        <p:spPr>
          <a:xfrm>
            <a:off x="345920" y="4444145"/>
            <a:ext cx="39689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/>
              <a:t>For GaAs:</a:t>
            </a:r>
            <a:endParaRPr lang="en-US" sz="2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8F12BD-CEE1-4AA9-9BFA-AB8D411F3049}"/>
              </a:ext>
            </a:extLst>
          </p:cNvPr>
          <p:cNvSpPr txBox="1">
            <a:spLocks/>
          </p:cNvSpPr>
          <p:nvPr/>
        </p:nvSpPr>
        <p:spPr>
          <a:xfrm>
            <a:off x="405935" y="3498476"/>
            <a:ext cx="5150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/>
              <a:t>Similar to magnetic scattering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1576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A2BE38-385B-408F-B2EF-2099F2B0153E}"/>
              </a:ext>
            </a:extLst>
          </p:cNvPr>
          <p:cNvSpPr txBox="1">
            <a:spLocks/>
          </p:cNvSpPr>
          <p:nvPr/>
        </p:nvSpPr>
        <p:spPr>
          <a:xfrm>
            <a:off x="76200" y="912277"/>
            <a:ext cx="11756685" cy="5440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2000" dirty="0"/>
              <a:t>For specular reflectometry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Polarization is used to separate magnetic and nuclear contributions to the scattering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Simultaneously model-fit R for different polarization states to determine nuclear &amp; magnetic depth profile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Selection rules of thumb:</a:t>
            </a:r>
          </a:p>
          <a:p>
            <a:pPr marL="1028700" lvl="1" indent="-57150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Non spin-flip, R</a:t>
            </a:r>
            <a:r>
              <a:rPr lang="en-US" sz="2000" baseline="30000" dirty="0">
                <a:latin typeface="+mj-lt"/>
              </a:rPr>
              <a:t>++</a:t>
            </a:r>
            <a:r>
              <a:rPr lang="en-US" sz="2000" dirty="0">
                <a:latin typeface="+mj-lt"/>
              </a:rPr>
              <a:t> &amp; R</a:t>
            </a:r>
            <a:r>
              <a:rPr lang="en-US" sz="2000" baseline="30000" dirty="0">
                <a:latin typeface="+mj-lt"/>
              </a:rPr>
              <a:t>--</a:t>
            </a:r>
            <a:r>
              <a:rPr lang="en-US" sz="2000" dirty="0">
                <a:latin typeface="+mj-lt"/>
              </a:rPr>
              <a:t>, give you the nuclear profile and the component of the net in-plane magnetization profile parallel to H (but, see below…)</a:t>
            </a:r>
          </a:p>
          <a:p>
            <a:pPr marL="1028700" lvl="1" indent="-57150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Spin-flip, R</a:t>
            </a:r>
            <a:r>
              <a:rPr lang="en-US" sz="2000" baseline="30000" dirty="0">
                <a:latin typeface="+mj-lt"/>
              </a:rPr>
              <a:t>+-</a:t>
            </a:r>
            <a:r>
              <a:rPr lang="en-US" sz="2000" dirty="0">
                <a:latin typeface="+mj-lt"/>
              </a:rPr>
              <a:t> &amp; R</a:t>
            </a:r>
            <a:r>
              <a:rPr lang="en-US" sz="2000" baseline="30000" dirty="0">
                <a:latin typeface="+mj-lt"/>
              </a:rPr>
              <a:t>-+</a:t>
            </a:r>
            <a:r>
              <a:rPr lang="en-US" sz="2000" dirty="0">
                <a:latin typeface="+mj-lt"/>
              </a:rPr>
              <a:t>, give you the component of the net in-plane magnetization perpendicular to H</a:t>
            </a:r>
          </a:p>
          <a:p>
            <a:pPr marL="1028700" lvl="1" indent="-57150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Magnetic fields parallel to Q do not scatter neutrons – you can’t see perpendicular magnetic moments in films with specular PNR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Logo for Center for High Resolution Neutron Scattering">
            <a:extLst>
              <a:ext uri="{FF2B5EF4-FFF2-40B4-BE49-F238E27FC236}">
                <a16:creationId xmlns:a16="http://schemas.microsoft.com/office/drawing/2014/main" id="{CEA34C07-9E27-4C7E-BD86-4FA90B046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553075"/>
            <a:ext cx="45720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6E7C-1BEF-474A-87B5-1B64FC96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WHAT SCATTERS NEUTRONS?</a:t>
            </a:r>
          </a:p>
        </p:txBody>
      </p:sp>
      <p:pic>
        <p:nvPicPr>
          <p:cNvPr id="5" name="Picture 2" descr="Electric charge - Wikipedia">
            <a:extLst>
              <a:ext uri="{FF2B5EF4-FFF2-40B4-BE49-F238E27FC236}">
                <a16:creationId xmlns:a16="http://schemas.microsoft.com/office/drawing/2014/main" id="{F91697DC-95BF-4F47-B780-CB4A877E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9" y="2031674"/>
            <a:ext cx="4411579" cy="33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creen Shot 2018-07-18 at 5.23.37 PM.png" descr="Screen Shot 2018-07-18 at 5.23.37 PM.png">
            <a:extLst>
              <a:ext uri="{FF2B5EF4-FFF2-40B4-BE49-F238E27FC236}">
                <a16:creationId xmlns:a16="http://schemas.microsoft.com/office/drawing/2014/main" id="{31E893DD-D470-4660-ACDF-5629FA4D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17" y="2118780"/>
            <a:ext cx="5685646" cy="313447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DFAB7B-7DC5-4049-8301-8899330B07B6}"/>
              </a:ext>
            </a:extLst>
          </p:cNvPr>
          <p:cNvSpPr txBox="1">
            <a:spLocks/>
          </p:cNvSpPr>
          <p:nvPr/>
        </p:nvSpPr>
        <p:spPr>
          <a:xfrm>
            <a:off x="1655338" y="5245432"/>
            <a:ext cx="2598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Not This!</a:t>
            </a:r>
          </a:p>
        </p:txBody>
      </p:sp>
    </p:spTree>
    <p:extLst>
      <p:ext uri="{BB962C8B-B14F-4D97-AF65-F5344CB8AC3E}">
        <p14:creationId xmlns:p14="http://schemas.microsoft.com/office/powerpoint/2010/main" val="411225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028C64-FAEA-40D2-B72F-A3836E6A2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30" r="33334" b="13526"/>
          <a:stretch/>
        </p:blipFill>
        <p:spPr>
          <a:xfrm>
            <a:off x="136076" y="2194384"/>
            <a:ext cx="5618749" cy="3998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AEF59-D4A2-4823-ADEB-4093703F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63" y="1258444"/>
            <a:ext cx="2668627" cy="864485"/>
          </a:xfrm>
          <a:prstGeom prst="rect">
            <a:avLst/>
          </a:prstGeom>
        </p:spPr>
      </p:pic>
      <p:sp>
        <p:nvSpPr>
          <p:cNvPr id="10" name="Roger Pynn,…">
            <a:extLst>
              <a:ext uri="{FF2B5EF4-FFF2-40B4-BE49-F238E27FC236}">
                <a16:creationId xmlns:a16="http://schemas.microsoft.com/office/drawing/2014/main" id="{5350FCDB-CF7F-49F7-8B4B-DE7AC0BD958D}"/>
              </a:ext>
            </a:extLst>
          </p:cNvPr>
          <p:cNvSpPr txBox="1"/>
          <p:nvPr/>
        </p:nvSpPr>
        <p:spPr>
          <a:xfrm>
            <a:off x="146710" y="5705758"/>
            <a:ext cx="2575226" cy="7797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Graphic courtesy Peter Gehring, NIST</a:t>
            </a:r>
          </a:p>
          <a:p>
            <a:pPr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endParaRPr sz="11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1ED6C5-6EBE-4D14-AF79-D6EE777BD4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925"/>
          <a:stretch/>
        </p:blipFill>
        <p:spPr>
          <a:xfrm>
            <a:off x="8837112" y="1224999"/>
            <a:ext cx="3286001" cy="956183"/>
          </a:xfrm>
          <a:prstGeom prst="rect">
            <a:avLst/>
          </a:prstGeom>
        </p:spPr>
      </p:pic>
      <p:pic>
        <p:nvPicPr>
          <p:cNvPr id="12" name="2000px-Magnetic_field.svg.png" descr="2000px-Magnetic_field.svg.png">
            <a:extLst>
              <a:ext uri="{FF2B5EF4-FFF2-40B4-BE49-F238E27FC236}">
                <a16:creationId xmlns:a16="http://schemas.microsoft.com/office/drawing/2014/main" id="{B0F73D2C-8B33-4D27-B079-A78BC78DD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794471" y="2836945"/>
            <a:ext cx="4686617" cy="2903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SKU193397.jpg" descr="SKU193397.jpg">
            <a:extLst>
              <a:ext uri="{FF2B5EF4-FFF2-40B4-BE49-F238E27FC236}">
                <a16:creationId xmlns:a16="http://schemas.microsoft.com/office/drawing/2014/main" id="{CDDF8F55-6984-4EEB-8455-CC310A8429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344" t="19249" b="7237"/>
          <a:stretch>
            <a:fillRect/>
          </a:stretch>
        </p:blipFill>
        <p:spPr>
          <a:xfrm rot="18580371">
            <a:off x="6351765" y="3019484"/>
            <a:ext cx="2923031" cy="2538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25" y="0"/>
                </a:moveTo>
                <a:lnTo>
                  <a:pt x="0" y="17352"/>
                </a:lnTo>
                <a:lnTo>
                  <a:pt x="2953" y="21600"/>
                </a:lnTo>
                <a:lnTo>
                  <a:pt x="21600" y="4413"/>
                </a:lnTo>
                <a:lnTo>
                  <a:pt x="21600" y="3992"/>
                </a:lnTo>
                <a:lnTo>
                  <a:pt x="1882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WHAT SCATTERS NEUTRONS?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8C8AB3-6C78-42C3-A031-9ECF579A2DD0}"/>
              </a:ext>
            </a:extLst>
          </p:cNvPr>
          <p:cNvSpPr txBox="1">
            <a:spLocks/>
          </p:cNvSpPr>
          <p:nvPr/>
        </p:nvSpPr>
        <p:spPr>
          <a:xfrm>
            <a:off x="1239227" y="1027906"/>
            <a:ext cx="1895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/>
              <a:t>nuclei: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100A4F6-B283-41A7-92B7-47C0CF282064}"/>
              </a:ext>
            </a:extLst>
          </p:cNvPr>
          <p:cNvSpPr txBox="1">
            <a:spLocks/>
          </p:cNvSpPr>
          <p:nvPr/>
        </p:nvSpPr>
        <p:spPr>
          <a:xfrm>
            <a:off x="6169427" y="1027906"/>
            <a:ext cx="318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/>
              <a:t>magnetic fields:</a:t>
            </a:r>
          </a:p>
        </p:txBody>
      </p:sp>
    </p:spTree>
    <p:extLst>
      <p:ext uri="{BB962C8B-B14F-4D97-AF65-F5344CB8AC3E}">
        <p14:creationId xmlns:p14="http://schemas.microsoft.com/office/powerpoint/2010/main" val="1805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SCATTERING LENGTH DENSITY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B00B1-5FD9-43C6-94D5-4860E1F1E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0"/>
          <a:stretch/>
        </p:blipFill>
        <p:spPr>
          <a:xfrm>
            <a:off x="0" y="1942361"/>
            <a:ext cx="12091021" cy="426098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7F9E5E1-84EE-4C53-BFA5-4EE7FA783912}"/>
              </a:ext>
            </a:extLst>
          </p:cNvPr>
          <p:cNvSpPr txBox="1">
            <a:spLocks/>
          </p:cNvSpPr>
          <p:nvPr/>
        </p:nvSpPr>
        <p:spPr>
          <a:xfrm>
            <a:off x="4205711" y="840082"/>
            <a:ext cx="50658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/>
              <a:t>Nuclear component</a:t>
            </a:r>
          </a:p>
        </p:txBody>
      </p:sp>
    </p:spTree>
    <p:extLst>
      <p:ext uri="{BB962C8B-B14F-4D97-AF65-F5344CB8AC3E}">
        <p14:creationId xmlns:p14="http://schemas.microsoft.com/office/powerpoint/2010/main" val="302098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SCATTERING LENGTH DENSITY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F9E5E1-84EE-4C53-BFA5-4EE7FA783912}"/>
              </a:ext>
            </a:extLst>
          </p:cNvPr>
          <p:cNvSpPr txBox="1">
            <a:spLocks/>
          </p:cNvSpPr>
          <p:nvPr/>
        </p:nvSpPr>
        <p:spPr>
          <a:xfrm>
            <a:off x="3865469" y="625998"/>
            <a:ext cx="50658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/>
              <a:t>Magnetic component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EB9837-A5FA-40C4-A688-02E4ADDE3DA6}"/>
              </a:ext>
            </a:extLst>
          </p:cNvPr>
          <p:cNvSpPr txBox="1">
            <a:spLocks/>
          </p:cNvSpPr>
          <p:nvPr/>
        </p:nvSpPr>
        <p:spPr>
          <a:xfrm>
            <a:off x="445329" y="4724499"/>
            <a:ext cx="11571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/>
              <a:t>ρ</a:t>
            </a:r>
            <a:r>
              <a:rPr lang="en-US" sz="3200" i="1" baseline="-25000" dirty="0" err="1"/>
              <a:t>M</a:t>
            </a:r>
            <a:r>
              <a:rPr lang="en-US" sz="3200" i="1" dirty="0"/>
              <a:t> </a:t>
            </a:r>
            <a:r>
              <a:rPr lang="en-US" sz="3200" dirty="0"/>
              <a:t>= |</a:t>
            </a:r>
            <a:r>
              <a:rPr lang="en-US" sz="3200" b="1" i="1" dirty="0"/>
              <a:t>M</a:t>
            </a:r>
            <a:r>
              <a:rPr lang="en-US" sz="3200" dirty="0"/>
              <a:t>| x 2.91 x 10</a:t>
            </a:r>
            <a:r>
              <a:rPr lang="en-US" sz="3200" baseline="30000" dirty="0"/>
              <a:t>-6</a:t>
            </a:r>
            <a:r>
              <a:rPr lang="en-US" sz="3200" dirty="0"/>
              <a:t> Å</a:t>
            </a:r>
            <a:r>
              <a:rPr lang="en-US" sz="3200" baseline="30000" dirty="0"/>
              <a:t>-2</a:t>
            </a:r>
            <a:r>
              <a:rPr lang="en-US" sz="3200" dirty="0"/>
              <a:t> cm</a:t>
            </a:r>
            <a:r>
              <a:rPr lang="en-US" sz="3200" baseline="30000" dirty="0"/>
              <a:t>3</a:t>
            </a:r>
            <a:r>
              <a:rPr lang="en-US" sz="3200" dirty="0"/>
              <a:t> emu</a:t>
            </a:r>
            <a:r>
              <a:rPr lang="en-US" sz="3200" baseline="30000" dirty="0"/>
              <a:t>-1</a:t>
            </a:r>
            <a:r>
              <a:rPr lang="en-US" sz="3200" dirty="0"/>
              <a:t> = |</a:t>
            </a:r>
            <a:r>
              <a:rPr lang="en-US" sz="3200" b="1" i="1" dirty="0"/>
              <a:t>M</a:t>
            </a:r>
            <a:r>
              <a:rPr lang="en-US" sz="3200" dirty="0"/>
              <a:t>| x 2.91 x 10</a:t>
            </a:r>
            <a:r>
              <a:rPr lang="en-US" sz="3200" baseline="30000" dirty="0"/>
              <a:t>-6</a:t>
            </a:r>
            <a:r>
              <a:rPr lang="en-US" sz="3200" dirty="0"/>
              <a:t> Å</a:t>
            </a:r>
            <a:r>
              <a:rPr lang="en-US" sz="3200" baseline="30000" dirty="0"/>
              <a:t>-2</a:t>
            </a:r>
            <a:r>
              <a:rPr lang="en-US" sz="3200" dirty="0"/>
              <a:t> kA-</a:t>
            </a:r>
            <a:r>
              <a:rPr lang="en-US" sz="3200" baseline="30000" dirty="0"/>
              <a:t>1</a:t>
            </a:r>
            <a:r>
              <a:rPr lang="en-US" sz="3200" dirty="0"/>
              <a:t> m</a:t>
            </a:r>
            <a:r>
              <a:rPr lang="en-US" sz="3200" i="1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9C6CC8-EEE6-4A7A-A3BC-4893A1E21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3"/>
          <a:stretch/>
        </p:blipFill>
        <p:spPr>
          <a:xfrm>
            <a:off x="2197395" y="2329783"/>
            <a:ext cx="7286846" cy="1093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2C0CB6-616A-49DA-A72A-85D5CC4014E4}"/>
              </a:ext>
            </a:extLst>
          </p:cNvPr>
          <p:cNvSpPr txBox="1">
            <a:spLocks/>
          </p:cNvSpPr>
          <p:nvPr/>
        </p:nvSpPr>
        <p:spPr>
          <a:xfrm>
            <a:off x="424063" y="948933"/>
            <a:ext cx="9283461" cy="1816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Just the magnetic field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EAFE98-5AB0-400A-A75A-95515D768E60}"/>
              </a:ext>
            </a:extLst>
          </p:cNvPr>
          <p:cNvSpPr txBox="1">
            <a:spLocks/>
          </p:cNvSpPr>
          <p:nvPr/>
        </p:nvSpPr>
        <p:spPr>
          <a:xfrm>
            <a:off x="424063" y="3169575"/>
            <a:ext cx="9283461" cy="1816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600" b="1" i="1" dirty="0"/>
              <a:t>B</a:t>
            </a:r>
            <a:r>
              <a:rPr lang="en-US" sz="3600" dirty="0"/>
              <a:t> = µ</a:t>
            </a:r>
            <a:r>
              <a:rPr lang="en-US" sz="3600" baseline="-25000" dirty="0"/>
              <a:t>0</a:t>
            </a:r>
            <a:r>
              <a:rPr lang="en-US" sz="3600" dirty="0"/>
              <a:t>(</a:t>
            </a:r>
            <a:r>
              <a:rPr lang="en-US" sz="3600" b="1" i="1" dirty="0"/>
              <a:t>M</a:t>
            </a:r>
            <a:r>
              <a:rPr lang="en-US" sz="3600" dirty="0"/>
              <a:t> + </a:t>
            </a:r>
            <a:r>
              <a:rPr lang="en-US" sz="3600" b="1" i="1" dirty="0"/>
              <a:t>H</a:t>
            </a:r>
            <a:r>
              <a:rPr lang="en-US" sz="3600" dirty="0"/>
              <a:t>)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600" b="1" i="1" dirty="0"/>
              <a:t>H</a:t>
            </a:r>
            <a:r>
              <a:rPr lang="en-US" sz="3600" dirty="0"/>
              <a:t> usually doesn’t contribute to the contrast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BA12C8-3835-4F62-AC32-E7A042A7D6C6}"/>
              </a:ext>
            </a:extLst>
          </p:cNvPr>
          <p:cNvSpPr txBox="1">
            <a:spLocks/>
          </p:cNvSpPr>
          <p:nvPr/>
        </p:nvSpPr>
        <p:spPr>
          <a:xfrm>
            <a:off x="2009468" y="5443832"/>
            <a:ext cx="371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Gaussian (emu/cc)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D8CD6C-FDD6-414F-B2CD-D687CEE229A9}"/>
              </a:ext>
            </a:extLst>
          </p:cNvPr>
          <p:cNvSpPr txBox="1">
            <a:spLocks/>
          </p:cNvSpPr>
          <p:nvPr/>
        </p:nvSpPr>
        <p:spPr>
          <a:xfrm>
            <a:off x="7774707" y="5443832"/>
            <a:ext cx="2670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SI (kA/m)</a:t>
            </a:r>
          </a:p>
        </p:txBody>
      </p:sp>
    </p:spTree>
    <p:extLst>
      <p:ext uri="{BB962C8B-B14F-4D97-AF65-F5344CB8AC3E}">
        <p14:creationId xmlns:p14="http://schemas.microsoft.com/office/powerpoint/2010/main" val="205910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SCATTERING LENGTH DENSITY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8CC2B7-95B5-4258-B3D3-52AC08C2F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6" y="924810"/>
            <a:ext cx="9786874" cy="5933190"/>
          </a:xfrm>
          <a:prstGeom prst="rect">
            <a:avLst/>
          </a:prstGeom>
        </p:spPr>
      </p:pic>
      <p:sp>
        <p:nvSpPr>
          <p:cNvPr id="13" name="Roger Pynn,…">
            <a:extLst>
              <a:ext uri="{FF2B5EF4-FFF2-40B4-BE49-F238E27FC236}">
                <a16:creationId xmlns:a16="http://schemas.microsoft.com/office/drawing/2014/main" id="{763F0083-24B2-4031-988D-26E13C484D7D}"/>
              </a:ext>
            </a:extLst>
          </p:cNvPr>
          <p:cNvSpPr txBox="1"/>
          <p:nvPr/>
        </p:nvSpPr>
        <p:spPr>
          <a:xfrm>
            <a:off x="8057882" y="470743"/>
            <a:ext cx="3617216" cy="61042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R. Fitzsimmons and C. F. Majkrzak, in Modern Techniques for Characterizing Magnetic Materials, edited by Z. Zhu ( Kluwer, New York, 2005).</a:t>
            </a:r>
            <a:endParaRPr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5A5C4-3045-4DD9-8C8F-CDB885A170EA}"/>
              </a:ext>
            </a:extLst>
          </p:cNvPr>
          <p:cNvSpPr/>
          <p:nvPr/>
        </p:nvSpPr>
        <p:spPr>
          <a:xfrm>
            <a:off x="361507" y="2626242"/>
            <a:ext cx="9282223" cy="41467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0E2DB-2C49-44E5-8936-0117E90B7251}"/>
              </a:ext>
            </a:extLst>
          </p:cNvPr>
          <p:cNvSpPr/>
          <p:nvPr/>
        </p:nvSpPr>
        <p:spPr>
          <a:xfrm>
            <a:off x="361507" y="3609754"/>
            <a:ext cx="9282223" cy="41467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DAB326-4900-485F-A04A-5592DFD1560A}"/>
              </a:ext>
            </a:extLst>
          </p:cNvPr>
          <p:cNvSpPr/>
          <p:nvPr/>
        </p:nvSpPr>
        <p:spPr>
          <a:xfrm>
            <a:off x="331941" y="5649432"/>
            <a:ext cx="9282223" cy="97465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6D221B-E9E7-402C-A0BC-0E76DADFFCF8}"/>
              </a:ext>
            </a:extLst>
          </p:cNvPr>
          <p:cNvSpPr txBox="1">
            <a:spLocks/>
          </p:cNvSpPr>
          <p:nvPr/>
        </p:nvSpPr>
        <p:spPr>
          <a:xfrm>
            <a:off x="7940924" y="4174146"/>
            <a:ext cx="405450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Nuclear &amp; magnetic same order of magnitude! </a:t>
            </a:r>
          </a:p>
        </p:txBody>
      </p:sp>
    </p:spTree>
    <p:extLst>
      <p:ext uri="{BB962C8B-B14F-4D97-AF65-F5344CB8AC3E}">
        <p14:creationId xmlns:p14="http://schemas.microsoft.com/office/powerpoint/2010/main" val="148002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POLARIZED NEUTRON BEAMS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DDF4A5-B380-4662-999A-74ADBBBB1E59}"/>
              </a:ext>
            </a:extLst>
          </p:cNvPr>
          <p:cNvSpPr txBox="1">
            <a:spLocks/>
          </p:cNvSpPr>
          <p:nvPr/>
        </p:nvSpPr>
        <p:spPr>
          <a:xfrm>
            <a:off x="359115" y="1325563"/>
            <a:ext cx="11473770" cy="43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Control orientation of neutron moment with respect to magnetic moments being probed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Separate nuclear and magnetic contributions to the scattering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Provides </a:t>
            </a:r>
            <a:r>
              <a:rPr lang="en-US" sz="3200" i="1" dirty="0"/>
              <a:t>vector</a:t>
            </a:r>
            <a:r>
              <a:rPr lang="en-US" sz="3200" dirty="0"/>
              <a:t> magnetic information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200" b="1" u="sng" dirty="0"/>
              <a:t>Un</a:t>
            </a:r>
            <a:r>
              <a:rPr lang="en-US" sz="3200" dirty="0"/>
              <a:t>polarized beams </a:t>
            </a:r>
            <a:r>
              <a:rPr lang="en-US" sz="3200" b="1" u="sng" dirty="0"/>
              <a:t>are</a:t>
            </a:r>
            <a:r>
              <a:rPr lang="en-US" sz="3200" dirty="0"/>
              <a:t> affected by magnetic features</a:t>
            </a:r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225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BR beamline">
            <a:extLst>
              <a:ext uri="{FF2B5EF4-FFF2-40B4-BE49-F238E27FC236}">
                <a16:creationId xmlns:a16="http://schemas.microsoft.com/office/drawing/2014/main" id="{54686BEA-52E0-4103-958C-7EE5ACE3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2" y="793928"/>
            <a:ext cx="11483615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A5EFFA-AE0D-43BB-9BB0-112D4C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POLARIZED BEAM FOR A REFLECTOMETER</a:t>
            </a:r>
          </a:p>
        </p:txBody>
      </p:sp>
    </p:spTree>
    <p:extLst>
      <p:ext uri="{BB962C8B-B14F-4D97-AF65-F5344CB8AC3E}">
        <p14:creationId xmlns:p14="http://schemas.microsoft.com/office/powerpoint/2010/main" val="3491700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766620904484688D57F7A8DA0A2F7" ma:contentTypeVersion="13" ma:contentTypeDescription="Create a new document." ma:contentTypeScope="" ma:versionID="aa3a3bb388a81dc2a173042abf758004">
  <xsd:schema xmlns:xsd="http://www.w3.org/2001/XMLSchema" xmlns:xs="http://www.w3.org/2001/XMLSchema" xmlns:p="http://schemas.microsoft.com/office/2006/metadata/properties" xmlns:ns1="http://schemas.microsoft.com/sharepoint/v3" xmlns:ns3="f5990394-9152-4ec2-b7c1-99788848edb5" xmlns:ns4="9b81b373-e56e-4e68-ba35-46f8678264fb" targetNamespace="http://schemas.microsoft.com/office/2006/metadata/properties" ma:root="true" ma:fieldsID="4c46d6a245c3ac2985ebcf715b8d1fe9" ns1:_="" ns3:_="" ns4:_="">
    <xsd:import namespace="http://schemas.microsoft.com/sharepoint/v3"/>
    <xsd:import namespace="f5990394-9152-4ec2-b7c1-99788848edb5"/>
    <xsd:import namespace="9b81b373-e56e-4e68-ba35-46f8678264f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3:SharedWithDetails" minOccurs="0"/>
                <xsd:element ref="ns3:SharingHintHash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90394-9152-4ec2-b7c1-99788848ed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1b373-e56e-4e68-ba35-46f867826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603986-F59A-4804-A132-62FFA6BC1BD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FEE0039-9A6C-416F-B002-5CF5B900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F1A840-3E41-449C-AD04-D01C14C70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990394-9152-4ec2-b7c1-99788848edb5"/>
    <ds:schemaRef ds:uri="9b81b373-e56e-4e68-ba35-46f8678264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654</Words>
  <Application>Microsoft Office PowerPoint</Application>
  <PresentationFormat>Widescreen</PresentationFormat>
  <Paragraphs>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Office Theme</vt:lpstr>
      <vt:lpstr>A POLARIZED BEAM CAN DO A LOT OF THINGS</vt:lpstr>
      <vt:lpstr>READ THIS</vt:lpstr>
      <vt:lpstr>WHAT SCATTERS NEUTRONS?</vt:lpstr>
      <vt:lpstr>WHAT SCATTERS NEUTRONS?</vt:lpstr>
      <vt:lpstr>SCATTERING LENGTH DENSITY</vt:lpstr>
      <vt:lpstr>SCATTERING LENGTH DENSITY</vt:lpstr>
      <vt:lpstr>SCATTERING LENGTH DENSITY</vt:lpstr>
      <vt:lpstr>POLARIZED NEUTRON BEAMS</vt:lpstr>
      <vt:lpstr>POLARIZED BEAM FOR A REFLECTOMETER</vt:lpstr>
      <vt:lpstr>POLARIZED BEAM FOR A REFLECTOMETER</vt:lpstr>
      <vt:lpstr>POLARIZED BEAM FOR A REFLECTOMETER</vt:lpstr>
      <vt:lpstr>POLARIZED BEAM FOR A REFLECTOMETER</vt:lpstr>
      <vt:lpstr>POLARIZED BEAM FOR A REFLECTOMETER</vt:lpstr>
      <vt:lpstr>PNR SELECTION RULES</vt:lpstr>
      <vt:lpstr>PNR SELECTION RULES</vt:lpstr>
      <vt:lpstr>PNR SELECTION RULES</vt:lpstr>
      <vt:lpstr>PNR SELECTION RULES</vt:lpstr>
      <vt:lpstr>DEPTH PROFILE OF A COLINEAR MAGNET</vt:lpstr>
      <vt:lpstr>PowerPoint Presentation</vt:lpstr>
      <vt:lpstr>DEPTH PROFILE OF A NONCOLINEAR MAGNET</vt:lpstr>
      <vt:lpstr>PowerPoint Presentation</vt:lpstr>
      <vt:lpstr>DEPTH PROFILE OF EXPELLED FIELD IN A SUPERCONDUCTOR</vt:lpstr>
      <vt:lpstr>PowerPoint Presentation</vt:lpstr>
      <vt:lpstr>DEPTH PROFILE OF A NON-MAGNETIC SAMPLE WITH A MAGNETIC REFERENCE LAYER</vt:lpstr>
      <vt:lpstr>PowerPoint Presentation</vt:lpstr>
      <vt:lpstr>DEPTH PROFILE OF NUCLEAR POLARIZATION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Kirby, Brian J. (Fed)</dc:creator>
  <cp:lastModifiedBy>Kirby, Brian J. (Fed)</cp:lastModifiedBy>
  <cp:revision>1</cp:revision>
  <dcterms:created xsi:type="dcterms:W3CDTF">2021-01-31T18:28:46Z</dcterms:created>
  <dcterms:modified xsi:type="dcterms:W3CDTF">2021-02-04T18:44:50Z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0x010100B1D766620904484688D57F7A8DA0A2F7</vt:lpwstr>
  </property>
</Properties>
</file>