
<file path=[Content_Types].xml><?xml version="1.0" encoding="utf-8"?>
<Types xmlns="http://schemas.openxmlformats.org/package/2006/content-types">
  <Default Extension="png" ContentType="image/png"/>
  <Default Extension="bin" ContentType="application/vnd.openxmlformats-officedocument.oleObject"/>
  <Default Extension="m4a" ContentType="audio/mp4"/>
  <Default Extension="wmf" ContentType="image/x-wmf"/>
  <Default Extension="jpeg" ContentType="image/jpeg"/>
  <Default Extension="emf" ContentType="image/x-emf"/>
  <Default Extension="rels" ContentType="application/vnd.openxmlformats-package.relationships+xml"/>
  <Default Extension="xml" ContentType="application/xml"/>
  <Default Extension="WAV" ContentType="audio/x-wav"/>
  <Default Extension="TIF" ContentType="image/tiff"/>
  <Default Extension="vml" ContentType="application/vnd.openxmlformats-officedocument.vmlDrawin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6.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7.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35"/>
  </p:notesMasterIdLst>
  <p:handoutMasterIdLst>
    <p:handoutMasterId r:id="rId36"/>
  </p:handoutMasterIdLst>
  <p:sldIdLst>
    <p:sldId id="287" r:id="rId2"/>
    <p:sldId id="288" r:id="rId3"/>
    <p:sldId id="297" r:id="rId4"/>
    <p:sldId id="306" r:id="rId5"/>
    <p:sldId id="289" r:id="rId6"/>
    <p:sldId id="305" r:id="rId7"/>
    <p:sldId id="314" r:id="rId8"/>
    <p:sldId id="316" r:id="rId9"/>
    <p:sldId id="330" r:id="rId10"/>
    <p:sldId id="311" r:id="rId11"/>
    <p:sldId id="312" r:id="rId12"/>
    <p:sldId id="313" r:id="rId13"/>
    <p:sldId id="327" r:id="rId14"/>
    <p:sldId id="322" r:id="rId15"/>
    <p:sldId id="328" r:id="rId16"/>
    <p:sldId id="324" r:id="rId17"/>
    <p:sldId id="307" r:id="rId18"/>
    <p:sldId id="293" r:id="rId19"/>
    <p:sldId id="323" r:id="rId20"/>
    <p:sldId id="329" r:id="rId21"/>
    <p:sldId id="298" r:id="rId22"/>
    <p:sldId id="299" r:id="rId23"/>
    <p:sldId id="300" r:id="rId24"/>
    <p:sldId id="301" r:id="rId25"/>
    <p:sldId id="302" r:id="rId26"/>
    <p:sldId id="318" r:id="rId27"/>
    <p:sldId id="296" r:id="rId28"/>
    <p:sldId id="319" r:id="rId29"/>
    <p:sldId id="309" r:id="rId30"/>
    <p:sldId id="294" r:id="rId31"/>
    <p:sldId id="295" r:id="rId32"/>
    <p:sldId id="321" r:id="rId33"/>
    <p:sldId id="331" r:id="rId34"/>
  </p:sldIdLst>
  <p:sldSz cx="12192000" cy="6858000"/>
  <p:notesSz cx="9236075"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FFFF"/>
    <a:srgbClr val="FF00FF"/>
    <a:srgbClr val="0033CC"/>
    <a:srgbClr val="0000FF"/>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00" autoAdjust="0"/>
    <p:restoredTop sz="49757" autoAdjust="0"/>
  </p:normalViewPr>
  <p:slideViewPr>
    <p:cSldViewPr>
      <p:cViewPr varScale="1">
        <p:scale>
          <a:sx n="55" d="100"/>
          <a:sy n="55" d="100"/>
        </p:scale>
        <p:origin x="1830" y="60"/>
      </p:cViewPr>
      <p:guideLst>
        <p:guide orient="horz" pos="2160"/>
        <p:guide pos="3840"/>
      </p:guideLst>
    </p:cSldViewPr>
  </p:slideViewPr>
  <p:outlineViewPr>
    <p:cViewPr>
      <p:scale>
        <a:sx n="33" d="100"/>
        <a:sy n="33" d="100"/>
      </p:scale>
      <p:origin x="0" y="-5304"/>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99" d="100"/>
          <a:sy n="99" d="100"/>
        </p:scale>
        <p:origin x="3528"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sz="quarter" idx="1"/>
          </p:nvPr>
        </p:nvSpPr>
        <p:spPr>
          <a:xfrm>
            <a:off x="5231569" y="1"/>
            <a:ext cx="4002930" cy="352425"/>
          </a:xfrm>
          <a:prstGeom prst="rect">
            <a:avLst/>
          </a:prstGeom>
        </p:spPr>
        <p:txBody>
          <a:bodyPr vert="horz" lIns="91440" tIns="45720" rIns="91440" bIns="45720" rtlCol="0"/>
          <a:lstStyle>
            <a:lvl1pPr algn="r">
              <a:defRPr sz="1200" smtClean="0"/>
            </a:lvl1pPr>
          </a:lstStyle>
          <a:p>
            <a:pPr>
              <a:defRPr/>
            </a:pPr>
            <a:fld id="{DF9FD7C5-0239-4CF1-825E-CD53B56688C5}" type="datetimeFigureOut">
              <a:rPr lang="en-US"/>
              <a:pPr>
                <a:defRPr/>
              </a:pPr>
              <a:t>9/21/2017</a:t>
            </a:fld>
            <a:endParaRPr lang="en-US"/>
          </a:p>
        </p:txBody>
      </p:sp>
      <p:sp>
        <p:nvSpPr>
          <p:cNvPr id="4" name="Footer Placeholder 3"/>
          <p:cNvSpPr>
            <a:spLocks noGrp="1"/>
          </p:cNvSpPr>
          <p:nvPr>
            <p:ph type="ftr" sz="quarter" idx="2"/>
          </p:nvPr>
        </p:nvSpPr>
        <p:spPr>
          <a:xfrm>
            <a:off x="1" y="6657976"/>
            <a:ext cx="4002930" cy="352425"/>
          </a:xfrm>
          <a:prstGeom prst="rect">
            <a:avLst/>
          </a:prstGeom>
        </p:spPr>
        <p:txBody>
          <a:bodyPr vert="horz" lIns="91440" tIns="45720" rIns="91440" bIns="45720" rtlCol="0" anchor="b"/>
          <a:lstStyle>
            <a:lvl1pPr algn="l">
              <a:defRPr sz="1200" smtClean="0"/>
            </a:lvl1pPr>
          </a:lstStyle>
          <a:p>
            <a:pPr>
              <a:defRPr/>
            </a:pPr>
            <a:endParaRPr lang="en-US"/>
          </a:p>
        </p:txBody>
      </p:sp>
      <p:sp>
        <p:nvSpPr>
          <p:cNvPr id="5" name="Slide Number Placeholder 4"/>
          <p:cNvSpPr>
            <a:spLocks noGrp="1"/>
          </p:cNvSpPr>
          <p:nvPr>
            <p:ph type="sldNum" sz="quarter" idx="3"/>
          </p:nvPr>
        </p:nvSpPr>
        <p:spPr>
          <a:xfrm>
            <a:off x="5231569" y="6657976"/>
            <a:ext cx="4002930" cy="352425"/>
          </a:xfrm>
          <a:prstGeom prst="rect">
            <a:avLst/>
          </a:prstGeom>
        </p:spPr>
        <p:txBody>
          <a:bodyPr vert="horz" lIns="91440" tIns="45720" rIns="91440" bIns="45720" rtlCol="0" anchor="b"/>
          <a:lstStyle>
            <a:lvl1pPr algn="r">
              <a:defRPr sz="1200" smtClean="0"/>
            </a:lvl1pPr>
          </a:lstStyle>
          <a:p>
            <a:pPr>
              <a:defRPr/>
            </a:pPr>
            <a:fld id="{6806BC21-F36D-48A5-8A77-4C49CFC68900}" type="slidenum">
              <a:rPr lang="en-US"/>
              <a:pPr>
                <a:defRPr/>
              </a:pPr>
              <a:t>‹#›</a:t>
            </a:fld>
            <a:endParaRPr lang="en-US"/>
          </a:p>
        </p:txBody>
      </p:sp>
    </p:spTree>
    <p:extLst>
      <p:ext uri="{BB962C8B-B14F-4D97-AF65-F5344CB8AC3E}">
        <p14:creationId xmlns:p14="http://schemas.microsoft.com/office/powerpoint/2010/main" val="1042328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5231569" y="1"/>
            <a:ext cx="4002930" cy="352425"/>
          </a:xfrm>
          <a:prstGeom prst="rect">
            <a:avLst/>
          </a:prstGeom>
        </p:spPr>
        <p:txBody>
          <a:bodyPr vert="horz" lIns="91440" tIns="45720" rIns="91440" bIns="45720" rtlCol="0"/>
          <a:lstStyle>
            <a:lvl1pPr algn="r">
              <a:defRPr sz="1200"/>
            </a:lvl1pPr>
          </a:lstStyle>
          <a:p>
            <a:pPr>
              <a:defRPr/>
            </a:pPr>
            <a:fld id="{A584D795-87D0-4D9F-9482-DDAA69969C6A}" type="datetimeFigureOut">
              <a:rPr lang="en-US"/>
              <a:pPr>
                <a:defRPr/>
              </a:pPr>
              <a:t>9/21/2017</a:t>
            </a:fld>
            <a:endParaRPr lang="en-US"/>
          </a:p>
        </p:txBody>
      </p:sp>
      <p:sp>
        <p:nvSpPr>
          <p:cNvPr id="4" name="Slide Image Placeholder 3"/>
          <p:cNvSpPr>
            <a:spLocks noGrp="1" noRot="1" noChangeAspect="1"/>
          </p:cNvSpPr>
          <p:nvPr>
            <p:ph type="sldImg" idx="2"/>
          </p:nvPr>
        </p:nvSpPr>
        <p:spPr>
          <a:xfrm>
            <a:off x="2516188"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24239" y="3373438"/>
            <a:ext cx="7387598"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1" y="6657976"/>
            <a:ext cx="4002930" cy="352425"/>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5231569" y="6657976"/>
            <a:ext cx="4002930" cy="352425"/>
          </a:xfrm>
          <a:prstGeom prst="rect">
            <a:avLst/>
          </a:prstGeom>
        </p:spPr>
        <p:txBody>
          <a:bodyPr vert="horz" lIns="91440" tIns="45720" rIns="91440" bIns="45720" rtlCol="0" anchor="b"/>
          <a:lstStyle>
            <a:lvl1pPr algn="r">
              <a:defRPr sz="1200"/>
            </a:lvl1pPr>
          </a:lstStyle>
          <a:p>
            <a:pPr>
              <a:defRPr/>
            </a:pPr>
            <a:fld id="{B044249E-AA8F-4E7C-9AE5-9B60B2B45BA6}" type="slidenum">
              <a:rPr lang="en-US"/>
              <a:pPr>
                <a:defRPr/>
              </a:pPr>
              <a:t>‹#›</a:t>
            </a:fld>
            <a:endParaRPr lang="en-US"/>
          </a:p>
        </p:txBody>
      </p:sp>
    </p:spTree>
    <p:extLst>
      <p:ext uri="{BB962C8B-B14F-4D97-AF65-F5344CB8AC3E}">
        <p14:creationId xmlns:p14="http://schemas.microsoft.com/office/powerpoint/2010/main" val="6397858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xfrm>
            <a:off x="2516188" y="876300"/>
            <a:ext cx="4203700" cy="23653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a:t>
            </a:r>
            <a:r>
              <a:rPr lang="en-US" altLang="en-US" baseline="0" dirty="0"/>
              <a:t> setup and maintenance of liquid chromatographic equipment requires a basic knowledge of chromatographic hardware.  This presentation will provide information about the various kinds of chromatographic fittings that are in common use, and will demonstrate how to form high pressure connections for stainless steel and PEEK tubing.</a:t>
            </a:r>
          </a:p>
          <a:p>
            <a:endParaRPr lang="en-US" altLang="en-US" dirty="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92BA136-6DF6-4828-BE00-1C24F427182A}" type="slidenum">
              <a:rPr lang="en-US" altLang="en-US" smtClean="0"/>
              <a:pPr/>
              <a:t>1</a:t>
            </a:fld>
            <a:endParaRPr lang="en-US" altLang="en-US"/>
          </a:p>
        </p:txBody>
      </p:sp>
    </p:spTree>
    <p:extLst>
      <p:ext uri="{BB962C8B-B14F-4D97-AF65-F5344CB8AC3E}">
        <p14:creationId xmlns:p14="http://schemas.microsoft.com/office/powerpoint/2010/main" val="1330961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dirty="0"/>
              <a:t>Tubing connections are an essential component in liquid chromatography instrumentation.  System function</a:t>
            </a:r>
            <a:r>
              <a:rPr lang="en-US" sz="1200" baseline="0" dirty="0"/>
              <a:t> and </a:t>
            </a:r>
            <a:r>
              <a:rPr lang="en-US" sz="1200" dirty="0"/>
              <a:t>performance</a:t>
            </a:r>
            <a:r>
              <a:rPr lang="en-US" sz="1200" baseline="0" dirty="0"/>
              <a:t> depend on the selection and proper installation of tubing and end fittings.  Problems with these components can result in solvent leaks, degraded peak shape, and system failure.  </a:t>
            </a:r>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sz="1200" baseline="0" dirty="0"/>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baseline="0" dirty="0"/>
              <a:t>Unfortunately, standardization has not occurred among instrument and hardware manufacturers.</a:t>
            </a:r>
            <a:r>
              <a:rPr lang="en-US" sz="1800" dirty="0"/>
              <a:t>.  Subtle differences may not be obvious, and fittings that look similar may not be interchangeable.  Some of the fittings that may be encountered are proprietary in nature,</a:t>
            </a:r>
            <a:r>
              <a:rPr lang="en-US" sz="1800" baseline="0" dirty="0"/>
              <a:t> and g</a:t>
            </a:r>
            <a:r>
              <a:rPr lang="en-US" sz="1800" dirty="0"/>
              <a:t>eneric hardware may not be compatible.  Having said this, </a:t>
            </a:r>
            <a:r>
              <a:rPr lang="en-US" sz="1800" baseline="0" dirty="0"/>
              <a:t>in practice, most ferrules and other fittings are compatible with each other.</a:t>
            </a:r>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baseline="0" dirty="0"/>
              <a:t>It is always safest to use end fittings from a single manufacture.</a:t>
            </a:r>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sz="1200" baseline="0" dirty="0"/>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baseline="0" dirty="0"/>
              <a:t>Because fittings wear each time a connection is loosened and retightened, think of connections as permanent.  Avoid connection and reconnection as much as possible.</a:t>
            </a:r>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endParaRPr lang="en-US" sz="1200" baseline="0" dirty="0"/>
          </a:p>
          <a:p>
            <a:pPr marL="228600" marR="0" indent="-228600" algn="l" defTabSz="914400" rtl="0" eaLnBrk="0" fontAlgn="base" latinLnBrk="0" hangingPunct="0">
              <a:lnSpc>
                <a:spcPct val="100000"/>
              </a:lnSpc>
              <a:spcBef>
                <a:spcPct val="30000"/>
              </a:spcBef>
              <a:spcAft>
                <a:spcPct val="0"/>
              </a:spcAft>
              <a:buClrTx/>
              <a:buSzTx/>
              <a:buFontTx/>
              <a:buAutoNum type="arabicParenR"/>
              <a:tabLst/>
              <a:defRPr/>
            </a:pPr>
            <a:r>
              <a:rPr lang="en-US" sz="1200" baseline="0" dirty="0"/>
              <a:t>Use new parts as much as possible.  Threads and tubing are deformed with use, and fewer problems will result if new tubing and end fittings are used.</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baseline="0" dirty="0"/>
              <a:t>An understanding of end fitting design and function will help in troubleshooting problems and in new installations. </a:t>
            </a:r>
            <a:endParaRPr lang="en-US" sz="1200" dirty="0"/>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a:t>
            </a:fld>
            <a:endParaRPr lang="en-US"/>
          </a:p>
        </p:txBody>
      </p:sp>
    </p:spTree>
    <p:extLst>
      <p:ext uri="{BB962C8B-B14F-4D97-AF65-F5344CB8AC3E}">
        <p14:creationId xmlns:p14="http://schemas.microsoft.com/office/powerpoint/2010/main" val="2002690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r>
              <a:rPr lang="en-US" dirty="0"/>
              <a:t>A</a:t>
            </a:r>
            <a:r>
              <a:rPr lang="en-US" baseline="0" dirty="0"/>
              <a:t> few properties of the chromatographic system should be considered when assembling components and making connections.</a:t>
            </a:r>
          </a:p>
          <a:p>
            <a:endParaRPr lang="en-US" baseline="0" dirty="0"/>
          </a:p>
          <a:p>
            <a:pPr marL="228600" indent="-228600">
              <a:buAutoNum type="arabicParenR"/>
            </a:pPr>
            <a:r>
              <a:rPr lang="en-US" baseline="0" dirty="0"/>
              <a:t>High pressure components must withstand more pressure than will be required on routine operation.  PEEK tubing is rated at 6700 psi or less, and is not suitable for ultra high pressure liquid chromatography.   </a:t>
            </a:r>
          </a:p>
          <a:p>
            <a:pPr marL="228600" indent="-228600">
              <a:buAutoNum type="arabicParenR"/>
            </a:pPr>
            <a:endParaRPr lang="en-US" baseline="0" dirty="0"/>
          </a:p>
          <a:p>
            <a:pPr marL="228600" indent="-228600">
              <a:buAutoNum type="arabicParenR"/>
            </a:pPr>
            <a:r>
              <a:rPr lang="en-US" baseline="0" dirty="0"/>
              <a:t>System volume should be maintained as low as practical, with the knowledge that unnecessarily small tubing introduces high backpressure. </a:t>
            </a:r>
          </a:p>
          <a:p>
            <a:pPr marL="228600" indent="-228600">
              <a:buAutoNum type="arabicParenR"/>
            </a:pPr>
            <a:endParaRPr lang="en-US" baseline="0" dirty="0"/>
          </a:p>
          <a:p>
            <a:pPr marL="228600" indent="-228600">
              <a:buAutoNum type="arabicParenR"/>
            </a:pPr>
            <a:r>
              <a:rPr lang="en-US" baseline="0" dirty="0"/>
              <a:t>Components must be suitable for the application.  For example, PEEK tubing is usually required for ion chromatography. </a:t>
            </a:r>
          </a:p>
          <a:p>
            <a:pPr marL="228600" indent="-228600">
              <a:buAutoNum type="arabicParenR"/>
            </a:pPr>
            <a:endParaRPr lang="en-US" baseline="0" dirty="0"/>
          </a:p>
          <a:p>
            <a:pPr marL="228600" indent="-228600">
              <a:buAutoNum type="arabicParenR"/>
            </a:pPr>
            <a:r>
              <a:rPr lang="en-US" baseline="0" dirty="0"/>
              <a:t>Some methods may use solvents that are incompatible with PEEK, and thus necessitate stainless steel components </a:t>
            </a:r>
          </a:p>
          <a:p>
            <a:pPr marL="228600" indent="-228600">
              <a:buAutoNum type="arabicParenR"/>
            </a:pPr>
            <a:endParaRPr lang="en-US" baseline="0" dirty="0"/>
          </a:p>
          <a:p>
            <a:pPr marL="228600" indent="-228600">
              <a:buAutoNum type="arabicParenR"/>
            </a:pPr>
            <a:r>
              <a:rPr lang="en-US" baseline="0" dirty="0"/>
              <a:t>Finally, tubing inner diameter is a primary consideration in the configuration of instrumentation.  In general, 0.010” tubing is a good compromise for most instrumentation.</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a:t>
            </a:fld>
            <a:endParaRPr lang="en-US"/>
          </a:p>
        </p:txBody>
      </p:sp>
    </p:spTree>
    <p:extLst>
      <p:ext uri="{BB962C8B-B14F-4D97-AF65-F5344CB8AC3E}">
        <p14:creationId xmlns:p14="http://schemas.microsoft.com/office/powerpoint/2010/main" val="1598772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illustrates the basic components of a</a:t>
            </a:r>
            <a:r>
              <a:rPr lang="en-US" baseline="0" dirty="0"/>
              <a:t> liquid chromatograph.  Different types of tubing are used for low and high pressure components, and different sized internal diameters is appropriate between various components.</a:t>
            </a:r>
          </a:p>
          <a:p>
            <a:endParaRPr lang="en-US" baseline="0" dirty="0"/>
          </a:p>
          <a:p>
            <a:r>
              <a:rPr lang="en-US" baseline="0" dirty="0"/>
              <a:t>Solvent reservoirs are connected to the liquid chromatography with low pressure, 1/8” polyethylene tubing (lines </a:t>
            </a:r>
            <a:r>
              <a:rPr lang="en-US" baseline="0" dirty="0" err="1"/>
              <a:t>a,b,c</a:t>
            </a:r>
            <a:r>
              <a:rPr lang="en-US" baseline="0" dirty="0"/>
              <a:t>) with either 1/8” Swagelok ferrules, or flangeless fittings, depending on the instrument</a:t>
            </a:r>
          </a:p>
          <a:p>
            <a:endParaRPr lang="en-US" baseline="0" dirty="0"/>
          </a:p>
          <a:p>
            <a:r>
              <a:rPr lang="en-US" baseline="0" dirty="0"/>
              <a:t>Lines indicated in red operate at high pressure.  For pressures less than about 7000 psi, PEEK polymeric tubing can be used.  For ultra high pressure liquid chromatographs, stainless steel tubing must be used.  0.010” tubing is typically used for these applications, although 0.007” or 0.005” tubing may occasionally be required to achieve low dead volume and highest system efficiency.</a:t>
            </a:r>
          </a:p>
          <a:p>
            <a:endParaRPr lang="en-US" baseline="0" dirty="0"/>
          </a:p>
          <a:p>
            <a:r>
              <a:rPr lang="en-US" baseline="0" dirty="0"/>
              <a:t>The lines indicated in blue are typically low pressure, perhaps 100 psi or less.  Tubing inside diameter should be 0.020” or larger to prevent possible blockage that could result in breakage of the detector cell.  In some instances, bubble formation in the cell can be reduced by adding a pressure restrictor to the outlet line.</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4</a:t>
            </a:fld>
            <a:endParaRPr lang="en-US"/>
          </a:p>
        </p:txBody>
      </p:sp>
    </p:spTree>
    <p:extLst>
      <p:ext uri="{BB962C8B-B14F-4D97-AF65-F5344CB8AC3E}">
        <p14:creationId xmlns:p14="http://schemas.microsoft.com/office/powerpoint/2010/main" val="1151524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Tubing inside diameter is an important consideration in configuring</a:t>
            </a:r>
            <a:r>
              <a:rPr lang="en-US" baseline="0" dirty="0"/>
              <a:t> instruments.</a:t>
            </a:r>
          </a:p>
          <a:p>
            <a:r>
              <a:rPr lang="en-US" baseline="0" dirty="0"/>
              <a:t>0.005” tubing is only needed in special circumstances, and its use will contribute to system backpressure</a:t>
            </a:r>
          </a:p>
          <a:p>
            <a:r>
              <a:rPr lang="en-US" baseline="0" dirty="0"/>
              <a:t>0.010” tubing is best for most configurations as a balance between good efficiency and low dead volume, and system backpressure</a:t>
            </a:r>
          </a:p>
          <a:p>
            <a:r>
              <a:rPr lang="en-US" baseline="0" dirty="0"/>
              <a:t>0.020” tubing should not be used for any connections that influence system efficiency, that is, prior to the detector.  Use this tubing for solvent waste lines</a:t>
            </a:r>
          </a:p>
          <a:p>
            <a:r>
              <a:rPr lang="en-US" baseline="0" dirty="0"/>
              <a:t>0.040” tubing is uncommon.  Use for solvent waste lines is probably the only application that makes sense.</a:t>
            </a:r>
          </a:p>
          <a:p>
            <a:endParaRPr lang="en-US" baseline="0" dirty="0"/>
          </a:p>
          <a:p>
            <a:r>
              <a:rPr lang="en-US" baseline="0" dirty="0"/>
              <a:t>Injection loops are typically prepared using 0.020” tubing.  A 20 </a:t>
            </a:r>
            <a:r>
              <a:rPr lang="en-US" baseline="0" dirty="0" err="1"/>
              <a:t>uL</a:t>
            </a:r>
            <a:r>
              <a:rPr lang="en-US" baseline="0" dirty="0"/>
              <a:t> loop requires a 98.7 mm length of 0.020” tubing.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5</a:t>
            </a:fld>
            <a:endParaRPr lang="en-US"/>
          </a:p>
        </p:txBody>
      </p:sp>
    </p:spTree>
    <p:extLst>
      <p:ext uri="{BB962C8B-B14F-4D97-AF65-F5344CB8AC3E}">
        <p14:creationId xmlns:p14="http://schemas.microsoft.com/office/powerpoint/2010/main" val="652053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a:t>PEEK tubing is very convenient to use, is easily cut to length, and is suitable for many applications.  </a:t>
            </a:r>
          </a:p>
          <a:p>
            <a:pPr marL="228600" indent="-228600">
              <a:buAutoNum type="arabicParenR"/>
            </a:pPr>
            <a:endParaRPr lang="en-US" dirty="0"/>
          </a:p>
          <a:p>
            <a:pPr marL="228600" indent="-228600">
              <a:buAutoNum type="arabicParenR"/>
            </a:pPr>
            <a:r>
              <a:rPr lang="en-US" dirty="0"/>
              <a:t>It is compatible with stainless steel</a:t>
            </a:r>
            <a:r>
              <a:rPr lang="en-US" baseline="0" dirty="0"/>
              <a:t> ferrules and end fittings; however the opposite is not true.  Stainless steel tubing, ferrules, and nuts should not be used with PEEK end fittings since it is easy to deform and damage PEEK end fittings by overtightening.  </a:t>
            </a:r>
          </a:p>
          <a:p>
            <a:pPr marL="228600" indent="-228600">
              <a:buAutoNum type="arabicParenR"/>
            </a:pPr>
            <a:endParaRPr lang="en-US" baseline="0" dirty="0"/>
          </a:p>
          <a:p>
            <a:pPr marL="228600" indent="-228600">
              <a:buAutoNum type="arabicParenR"/>
            </a:pPr>
            <a:r>
              <a:rPr lang="en-US" baseline="0" dirty="0"/>
              <a:t>In general, PEEK components are designed for finger-tight connections. </a:t>
            </a:r>
          </a:p>
          <a:p>
            <a:pPr marL="228600" indent="-228600">
              <a:buAutoNum type="arabicParenR"/>
            </a:pPr>
            <a:endParaRPr lang="en-US" baseline="0" dirty="0"/>
          </a:p>
          <a:p>
            <a:pPr marL="228600" indent="-228600">
              <a:buAutoNum type="arabicParenR"/>
            </a:pPr>
            <a:r>
              <a:rPr lang="en-US" baseline="0" dirty="0"/>
              <a:t>Because the pressure limit for PEEK is less than about 6700 psi, PEEK components are not suitable for use with ultra high pressure chromatographic systems.  </a:t>
            </a:r>
          </a:p>
          <a:p>
            <a:pPr marL="228600" indent="-228600">
              <a:buAutoNum type="arabicParenR"/>
            </a:pPr>
            <a:endParaRPr lang="en-US" baseline="0" dirty="0"/>
          </a:p>
          <a:p>
            <a:pPr marL="228600" indent="-228600">
              <a:buAutoNum type="arabicParenR"/>
            </a:pPr>
            <a:r>
              <a:rPr lang="en-US" baseline="0" dirty="0"/>
              <a:t>PEEK is compatible with most organic solvents with the exception of ethers, and it can not be used with THF or MTBE.  </a:t>
            </a:r>
          </a:p>
          <a:p>
            <a:pPr marL="228600" indent="-228600">
              <a:buAutoNum type="arabicParenR"/>
            </a:pPr>
            <a:endParaRPr lang="en-US" baseline="0" dirty="0"/>
          </a:p>
          <a:p>
            <a:pPr marL="228600" indent="-228600">
              <a:buAutoNum type="arabicParenR"/>
            </a:pPr>
            <a:r>
              <a:rPr lang="en-US" baseline="0" dirty="0"/>
              <a:t>Pinhole leaks will occur fairly rapidly in the presence of ethers.  </a:t>
            </a:r>
          </a:p>
          <a:p>
            <a:pPr marL="228600" indent="-228600">
              <a:buAutoNum type="arabicParenR"/>
            </a:pPr>
            <a:endParaRPr lang="en-US" baseline="0" dirty="0"/>
          </a:p>
          <a:p>
            <a:pPr marL="228600" indent="-228600">
              <a:buAutoNum type="arabicParenR"/>
            </a:pPr>
            <a:r>
              <a:rPr lang="en-US" baseline="0" dirty="0"/>
              <a:t>The tubing color is often associated with the inner diameter of the tubing, but unfortunately, the color code schemes are not consistent among different manufacturers.</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6</a:t>
            </a:fld>
            <a:endParaRPr lang="en-US"/>
          </a:p>
        </p:txBody>
      </p:sp>
    </p:spTree>
    <p:extLst>
      <p:ext uri="{BB962C8B-B14F-4D97-AF65-F5344CB8AC3E}">
        <p14:creationId xmlns:p14="http://schemas.microsoft.com/office/powerpoint/2010/main" val="624946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optical</a:t>
            </a:r>
            <a:r>
              <a:rPr lang="en-US" baseline="0" dirty="0"/>
              <a:t> micrometer can be used to determine tubing dimensions by comparison with a calibrated scale.  The device is used by holding it close to your eye, as you would with a microscope.  The tubing is carefully placed against the surface of the scale, and the dimensions are determined directly.  The eyepiece provides sufficient magnification to also allow inspection of the quality of the tubing end, after making a cut.</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7</a:t>
            </a:fld>
            <a:endParaRPr lang="en-US"/>
          </a:p>
        </p:txBody>
      </p:sp>
    </p:spTree>
    <p:extLst>
      <p:ext uri="{BB962C8B-B14F-4D97-AF65-F5344CB8AC3E}">
        <p14:creationId xmlns:p14="http://schemas.microsoft.com/office/powerpoint/2010/main" val="183920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When possible, use factory cut lengths of tubing to make connections.  If this is not practical, tubing</a:t>
            </a:r>
            <a:r>
              <a:rPr lang="en-US" baseline="0" dirty="0"/>
              <a:t> can be cut to length using specialized tools.</a:t>
            </a:r>
          </a:p>
          <a:p>
            <a:endParaRPr lang="en-US" baseline="0" dirty="0"/>
          </a:p>
          <a:p>
            <a:r>
              <a:rPr lang="en-US" baseline="0" dirty="0"/>
              <a:t>2  Ideally, tubing cuts should be flat without burrs, with an unrestricted flow path.</a:t>
            </a:r>
          </a:p>
          <a:p>
            <a:endParaRPr lang="en-US" baseline="0" dirty="0"/>
          </a:p>
          <a:p>
            <a:r>
              <a:rPr lang="en-US" baseline="0" dirty="0"/>
              <a:t>3)  Our laboratory does not currently have a motorized abrasive tubing cutter.  Experience with these devices has indicated mixed results.  Tubing ends are flat and perpendicular to the tubing body, but the cut must be deburred, and often the channel is fully restricted.</a:t>
            </a:r>
          </a:p>
          <a:p>
            <a:endParaRPr lang="en-US" baseline="0" dirty="0"/>
          </a:p>
          <a:p>
            <a:r>
              <a:rPr lang="en-US" baseline="0" dirty="0"/>
              <a:t>The plumbing style tubing cutter is commonly used for cutting tubing by producing a score point which can be flexed until the tubing breaks.  The ends are rough, but the tubing channel is nearly always unrestricted.  The cutter tends to flare the tubing, and this deformation may need to be groomed to permit ferrules to be slipped over the ends.</a:t>
            </a:r>
          </a:p>
          <a:p>
            <a:endParaRPr lang="en-US" baseline="0" dirty="0"/>
          </a:p>
          <a:p>
            <a:r>
              <a:rPr lang="en-US" baseline="0" dirty="0"/>
              <a:t>The Terry Tool is similar to the plumbing style tubing cutter, except the tool is designed to produce a score with finely calibrated depth.  Operation is very easy, and nearly foolproof.</a:t>
            </a:r>
          </a:p>
          <a:p>
            <a:endParaRPr lang="en-US" baseline="0" dirty="0"/>
          </a:p>
          <a:p>
            <a:r>
              <a:rPr lang="en-US" baseline="0" dirty="0"/>
              <a:t>Very good results can be obtained by scoring the tubing with wire cutters, and then flexing the tubing at this point until the tubing breaks.  Never try to cut through the tubing with wire cutters, as this will damage the wire cutters and will never produce a useable cut.</a:t>
            </a:r>
          </a:p>
          <a:p>
            <a:endParaRPr lang="en-US" baseline="0" dirty="0"/>
          </a:p>
          <a:p>
            <a:r>
              <a:rPr lang="en-US" baseline="0" dirty="0"/>
              <a:t>4)  The deburring tool can remove the burr from the outer edges of the tubing that are produced by the tubing cutter wheel.  The deburring tool also has an internal </a:t>
            </a:r>
            <a:r>
              <a:rPr lang="en-US" baseline="0" dirty="0" err="1"/>
              <a:t>reeming</a:t>
            </a:r>
            <a:r>
              <a:rPr lang="en-US" baseline="0" dirty="0"/>
              <a:t> needle that may be useful in opening closed channels, but this is never needed for tubing that is cut by breaking.  Needle nose pliers can be used to burnish the burrs on tubing ends, and this is equally effective to using a deburring tool.</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8</a:t>
            </a:fld>
            <a:endParaRPr lang="en-US"/>
          </a:p>
        </p:txBody>
      </p:sp>
    </p:spTree>
    <p:extLst>
      <p:ext uri="{BB962C8B-B14F-4D97-AF65-F5344CB8AC3E}">
        <p14:creationId xmlns:p14="http://schemas.microsoft.com/office/powerpoint/2010/main" val="2946028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following series of videos illustrate cutting processes by several different methods.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tubing cutter works by pressing the tubing against the edge of a hardened steel disk.  The cutter is rotated several times around the tubing, forming a score in the tubing.  It is usually better to form a shallow groove with this tool, since the ends of the tubing are flared less.  Tension on the cutter should  be increased gradually after several rotations.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Once the groove is formed, the tubing can be flexed at the score point with needle nose pliers.  Only a small motion is needed to fatigue the stress point to create the break.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the ends of the tubing are rough, the tubing channel is nearly always open, even for very small ID tubing.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Terry Tool cutter operates on the same principle, except that the tension applied is calibrated to produce a reproducible groove depth without readjustment.  Depth of the score point is also deeper than shown in the previous example, and the tubing can be broken without tools.  The tool is calibrated for use with 0.010 or smaller ID tubing.  If larger ID tubing is to be cut, the tool must be adjusted to reduce the depth of the scored groove. The tool is rotated about the tubing until little resistance if felt, and the cut can be completed by breaking.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Wire cutters can also be used to create a score point on tubing.  The key to success with this method is to make a score with only moderate depth.  </a:t>
            </a:r>
          </a:p>
          <a:p>
            <a:r>
              <a:rPr lang="en-US" sz="1200" kern="1200" dirty="0">
                <a:solidFill>
                  <a:schemeClr val="tx1"/>
                </a:solidFill>
                <a:effectLst/>
                <a:latin typeface="+mn-lt"/>
                <a:ea typeface="+mn-ea"/>
                <a:cs typeface="+mn-cs"/>
              </a:rPr>
              <a:t>When flexing the tubing at this groove, hold the tubing with pliers in very close proximity, so that the metal is stressed right at the groove.</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9</a:t>
            </a:fld>
            <a:endParaRPr lang="en-US"/>
          </a:p>
        </p:txBody>
      </p:sp>
    </p:spTree>
    <p:extLst>
      <p:ext uri="{BB962C8B-B14F-4D97-AF65-F5344CB8AC3E}">
        <p14:creationId xmlns:p14="http://schemas.microsoft.com/office/powerpoint/2010/main" val="1172170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a:t>
            </a:r>
            <a:r>
              <a:rPr lang="en-US" baseline="0" dirty="0"/>
              <a:t> examples of tubing after scoring and breaking, for comparison with factory ends.  The tubing is noticeably flared after scoring with the tubing cutter, and this deformation may be sufficient to restrict the passage of a ferrule when a connection is made.  This flaring can be reduced by the deburring tool, or in more extreme cases, by burnishing with needle nose pliers.</a:t>
            </a:r>
          </a:p>
          <a:p>
            <a:endParaRPr lang="en-US" baseline="0" dirty="0"/>
          </a:p>
          <a:p>
            <a:r>
              <a:rPr lang="en-US" baseline="0" dirty="0"/>
              <a:t>After tubing is broken at the score, the channel is almost always unrestricted.  This approach to cutting has a high chance of success, compared with sawing or grinding operations.</a:t>
            </a:r>
          </a:p>
          <a:p>
            <a:endParaRPr lang="en-US" baseline="0" dirty="0"/>
          </a:p>
          <a:p>
            <a:r>
              <a:rPr lang="en-US" baseline="0" dirty="0"/>
              <a:t>Factory ends are highly refined, and are preferred.</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10</a:t>
            </a:fld>
            <a:endParaRPr lang="en-US"/>
          </a:p>
        </p:txBody>
      </p:sp>
    </p:spTree>
    <p:extLst>
      <p:ext uri="{BB962C8B-B14F-4D97-AF65-F5344CB8AC3E}">
        <p14:creationId xmlns:p14="http://schemas.microsoft.com/office/powerpoint/2010/main" val="542345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affect of filing</a:t>
            </a:r>
            <a:r>
              <a:rPr lang="en-US" baseline="0" dirty="0"/>
              <a:t> on tubing end quality is almost always unproductive.  Filing produces burrs that obstruct ferrules, and so must be removed.  Filing also commonly restricts the opening.</a:t>
            </a:r>
          </a:p>
          <a:p>
            <a:endParaRPr lang="en-US" baseline="0" dirty="0"/>
          </a:p>
          <a:p>
            <a:r>
              <a:rPr lang="en-US" baseline="0" dirty="0"/>
              <a:t>This slide shows some examples with different types of filing operations.  The first example shows the result after filing with a common triangular file; the second case shows the end smoothed with a needle file; the third case is a diamond file with fine grit; and the fourth image shows a side view of the tubing after filing using the triangular file, and shows a significant burr that is formed from that filing operation.</a:t>
            </a:r>
          </a:p>
          <a:p>
            <a:endParaRPr lang="en-US" baseline="0" dirty="0"/>
          </a:p>
          <a:p>
            <a:r>
              <a:rPr lang="en-US" baseline="0" dirty="0"/>
              <a:t>In the first case with the triangular file, the inside of the tubing is completely obstructed by the filing operation.</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11</a:t>
            </a:fld>
            <a:endParaRPr lang="en-US"/>
          </a:p>
        </p:txBody>
      </p:sp>
    </p:spTree>
    <p:extLst>
      <p:ext uri="{BB962C8B-B14F-4D97-AF65-F5344CB8AC3E}">
        <p14:creationId xmlns:p14="http://schemas.microsoft.com/office/powerpoint/2010/main" val="1761769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series of photographs shows the</a:t>
            </a:r>
            <a:r>
              <a:rPr lang="en-US" baseline="0" dirty="0"/>
              <a:t> tubing end after cutting by breaking, followed by filing, and finally, deburring.   For the last example, tubing performance would probably be inferior to the tubing without grooming.</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12</a:t>
            </a:fld>
            <a:endParaRPr lang="en-US"/>
          </a:p>
        </p:txBody>
      </p:sp>
    </p:spTree>
    <p:extLst>
      <p:ext uri="{BB962C8B-B14F-4D97-AF65-F5344CB8AC3E}">
        <p14:creationId xmlns:p14="http://schemas.microsoft.com/office/powerpoint/2010/main" val="2281607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If it is deemed necessary to flatten the end of the tubing after cutting, use a fine toothed file for the process.  Filing will create burrs that will need to be removed, and the tubing channel will need to be reamed to open the flow path.  Micro reamers work well for this operation, but they are not widely available.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 tubing reaming and deburring tool provides both operations in one step.  Best success is obtained with 0.010 “ ID or larger tubing. </a:t>
            </a:r>
          </a:p>
          <a:p>
            <a:r>
              <a:rPr lang="en-US" sz="1200" kern="1200" dirty="0">
                <a:solidFill>
                  <a:schemeClr val="tx1"/>
                </a:solidFill>
                <a:effectLst/>
                <a:latin typeface="+mn-lt"/>
                <a:ea typeface="+mn-ea"/>
                <a:cs typeface="+mn-cs"/>
              </a:rPr>
              <a:t>The end of the tubing can also be burnished with smooth jawed needle nose pliers.  This action folds the flared metal forward to reduce the tubing diameter that was enlarged in forming the groove.  This works well for all three methods, but be sure to use pliers with smooth, non-serrated jaws.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13</a:t>
            </a:fld>
            <a:endParaRPr lang="en-US"/>
          </a:p>
        </p:txBody>
      </p:sp>
    </p:spTree>
    <p:extLst>
      <p:ext uri="{BB962C8B-B14F-4D97-AF65-F5344CB8AC3E}">
        <p14:creationId xmlns:p14="http://schemas.microsoft.com/office/powerpoint/2010/main" val="14169974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Unlike stainless steel tubing, PEEK tubing is trivial</a:t>
            </a:r>
            <a:r>
              <a:rPr lang="en-US" baseline="0" dirty="0"/>
              <a:t> to cut to length.  A simple razor blade is sufficient for cutting PEEK tubing; however, PEEK tubing cutters are available that make the job even easier.  Tubing end quality is excellent, and no additional deburring or reaming operations are needed.</a:t>
            </a:r>
          </a:p>
          <a:p>
            <a:endParaRPr lang="en-US" baseline="0" dirty="0"/>
          </a:p>
          <a:p>
            <a:r>
              <a:rPr lang="en-US" baseline="0" dirty="0"/>
              <a:t>It should be obvious that the PEEK tubing cutter is completely ineffective with stainless steel tubing, and this should not be attempted.</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14</a:t>
            </a:fld>
            <a:endParaRPr lang="en-US"/>
          </a:p>
        </p:txBody>
      </p:sp>
    </p:spTree>
    <p:extLst>
      <p:ext uri="{BB962C8B-B14F-4D97-AF65-F5344CB8AC3E}">
        <p14:creationId xmlns:p14="http://schemas.microsoft.com/office/powerpoint/2010/main" val="2712347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PEEK tubing cutters are very simple to use.  </a:t>
            </a:r>
          </a:p>
          <a:p>
            <a:r>
              <a:rPr lang="en-US" sz="1200" kern="1200" dirty="0">
                <a:solidFill>
                  <a:schemeClr val="tx1"/>
                </a:solidFill>
                <a:effectLst/>
                <a:latin typeface="+mn-lt"/>
                <a:ea typeface="+mn-ea"/>
                <a:cs typeface="+mn-cs"/>
              </a:rPr>
              <a:t>To use the cutter, tubing is placed in the appropriate sized opening and the blade is squeezed against the tubing using the handles.  Replace the blade frequently for best results.</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15</a:t>
            </a:fld>
            <a:endParaRPr lang="en-US"/>
          </a:p>
        </p:txBody>
      </p:sp>
    </p:spTree>
    <p:extLst>
      <p:ext uri="{BB962C8B-B14F-4D97-AF65-F5344CB8AC3E}">
        <p14:creationId xmlns:p14="http://schemas.microsoft.com/office/powerpoint/2010/main" val="2747764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r>
              <a:rPr lang="en-US" dirty="0"/>
              <a:t>A wide variety of compression</a:t>
            </a:r>
            <a:r>
              <a:rPr lang="en-US" baseline="0" dirty="0"/>
              <a:t> nuts are available for use with ferrules, to produce high pressure connections.  With the exception of the last nut example O, the nuts shown in this photograph are all 8 x 32 pitch threads, which is the most common standard.  A few applications require ¼ x 28 threaded fittings, but such applications are uncommon for high pressure connections.  The ¼ x 28 standard is more common for low pressure fittings of polymer composition.</a:t>
            </a:r>
          </a:p>
          <a:p>
            <a:endParaRPr lang="en-US" baseline="0" dirty="0"/>
          </a:p>
          <a:p>
            <a:r>
              <a:rPr lang="en-US" baseline="0" dirty="0"/>
              <a:t>The shoulder length is the main variation that is encountered.  As long as the nut does not bottom out, these nuts are more or less interchangeable.  A known exception is for legacy Waters style end fittings, which are different in length than many other commercial end fittings.  Short nuts such as examples J through M may not provide sufficient length to produce tension against the ferrule.  The example N is a Waters compression nut, designed for use with Waters column end fittings.</a:t>
            </a:r>
          </a:p>
          <a:p>
            <a:endParaRPr lang="en-US" baseline="0" dirty="0"/>
          </a:p>
          <a:p>
            <a:r>
              <a:rPr lang="en-US" baseline="0" dirty="0"/>
              <a:t>Long body nuts are typically used with injection valves to raise the wrench location above the body of the valve to provide additional clearance.</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16</a:t>
            </a:fld>
            <a:endParaRPr lang="en-US"/>
          </a:p>
        </p:txBody>
      </p:sp>
    </p:spTree>
    <p:extLst>
      <p:ext uri="{BB962C8B-B14F-4D97-AF65-F5344CB8AC3E}">
        <p14:creationId xmlns:p14="http://schemas.microsoft.com/office/powerpoint/2010/main" val="1152095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Polyether ethyl ketone or PEEK for short is a polymer that is inert</a:t>
            </a:r>
            <a:r>
              <a:rPr lang="en-US" sz="1600" baseline="0" dirty="0"/>
              <a:t> to most common solvents, and with 1/16” tubing applications, is suitable for use in HPLC.  PEEK fittings  can be used with stainless steel  and PEEK tubing.  The PEEK nuts C to H illustrated in this photo are primarily intended for connections with chromatographic columns.</a:t>
            </a:r>
          </a:p>
          <a:p>
            <a:endParaRPr lang="en-US" sz="1600" baseline="0" dirty="0"/>
          </a:p>
          <a:p>
            <a:r>
              <a:rPr lang="en-US" sz="1600" baseline="0" dirty="0"/>
              <a:t>One piece fittings have an integral ferrule to form the high pressure seal.  Two piece fittings use a separate PEEK ferrule.  Not surprisingly, PEEK fittings are easier to damage than stainless steel, and it is not uncommon to break the fitting in attempting to seal a leaky connection.  Pieces are difficult to extract from end fittings.</a:t>
            </a:r>
          </a:p>
          <a:p>
            <a:endParaRPr lang="en-US" sz="1600" baseline="0" dirty="0"/>
          </a:p>
          <a:p>
            <a:r>
              <a:rPr lang="en-US" sz="1600" baseline="0" dirty="0"/>
              <a:t>As a rule of thumb, PEEK fittings work best at pressures less than about 3000 psi.  If higher pressures are needed, use stainless steel fittings. </a:t>
            </a:r>
          </a:p>
          <a:p>
            <a:endParaRPr lang="en-US" sz="1600" baseline="0" dirty="0"/>
          </a:p>
          <a:p>
            <a:r>
              <a:rPr lang="en-US" sz="1600" baseline="0" dirty="0"/>
              <a:t>Some specialty columns are made entirely of PEEK.  For these columns, connections should only be made with PEEK fittings and tubing, since stainless steel fittings can easily damage the PEEK column end fittings.</a:t>
            </a:r>
            <a:endParaRPr lang="en-US" sz="1600"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17</a:t>
            </a:fld>
            <a:endParaRPr lang="en-US"/>
          </a:p>
        </p:txBody>
      </p:sp>
    </p:spTree>
    <p:extLst>
      <p:ext uri="{BB962C8B-B14F-4D97-AF65-F5344CB8AC3E}">
        <p14:creationId xmlns:p14="http://schemas.microsoft.com/office/powerpoint/2010/main" val="3549737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Ferrules provide a mechanical connection with the tubing, and create a </a:t>
            </a:r>
            <a:r>
              <a:rPr lang="en-US" baseline="0" dirty="0"/>
              <a:t>high pressure seal at the contact point along the tapered section.  </a:t>
            </a:r>
          </a:p>
          <a:p>
            <a:endParaRPr lang="en-US" baseline="0" dirty="0"/>
          </a:p>
          <a:p>
            <a:r>
              <a:rPr lang="en-US" baseline="0" dirty="0"/>
              <a:t>1)  Swagelok two piece ferrules are occasionally used in liquid chromatographic applications.  It is essential to use the back and front ferrules together, or the connection may be unstable.  The ridge of the back ferrule should be oriented to push against the front ferrule.</a:t>
            </a:r>
          </a:p>
          <a:p>
            <a:endParaRPr lang="en-US" baseline="0" dirty="0"/>
          </a:p>
          <a:p>
            <a:r>
              <a:rPr lang="en-US" baseline="0" dirty="0"/>
              <a:t>2)  The ferrules identified as B, C, and D are from different manufacturers, and in practice, these ferrules are more or less interchangeable.</a:t>
            </a:r>
          </a:p>
          <a:p>
            <a:endParaRPr lang="en-US" baseline="0" dirty="0"/>
          </a:p>
          <a:p>
            <a:r>
              <a:rPr lang="en-US" baseline="0" dirty="0"/>
              <a:t>3)  The ferrules identified as E and F are intended for use with injection valves.  </a:t>
            </a:r>
          </a:p>
          <a:p>
            <a:endParaRPr lang="en-US" baseline="0" dirty="0"/>
          </a:p>
          <a:p>
            <a:r>
              <a:rPr lang="en-US" baseline="0" dirty="0"/>
              <a:t>4)  The square ends conform to the bevel of the seat in the injection valve when the fitting is first swaged.</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18</a:t>
            </a:fld>
            <a:endParaRPr lang="en-US"/>
          </a:p>
        </p:txBody>
      </p:sp>
    </p:spTree>
    <p:extLst>
      <p:ext uri="{BB962C8B-B14F-4D97-AF65-F5344CB8AC3E}">
        <p14:creationId xmlns:p14="http://schemas.microsoft.com/office/powerpoint/2010/main" val="26480341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Ferrules are installed on a piece of tubing by simply tightening the nut in the corresponding</a:t>
            </a:r>
            <a:r>
              <a:rPr lang="en-US" baseline="0" dirty="0"/>
              <a:t> fitting. The components should be assembled and tightened finger tight.  At this point, the ferrule and tubing are still is free to slide against each other.  To swage the ferrule permanently, push the tubing against the end fitting and at the same time, tighten the nut ¼ turn relative to the end fitting.  Check the connection by pulling on the tubing, and unscrew the nut and inspect the ferrule.  Replace the assembly, and tighten moderately, -- perhaps with and addition 1/8 rotation from finger tight.</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19</a:t>
            </a:fld>
            <a:endParaRPr lang="en-US"/>
          </a:p>
        </p:txBody>
      </p:sp>
    </p:spTree>
    <p:extLst>
      <p:ext uri="{BB962C8B-B14F-4D97-AF65-F5344CB8AC3E}">
        <p14:creationId xmlns:p14="http://schemas.microsoft.com/office/powerpoint/2010/main" val="31303762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install a ferrule, the compression nut is simply tightened in the </a:t>
            </a:r>
            <a:r>
              <a:rPr lang="en-US" dirty="0" err="1"/>
              <a:t>endfitting</a:t>
            </a:r>
            <a:r>
              <a:rPr lang="en-US" dirty="0"/>
              <a:t> until the ferrule is formed against the tubing.  When carrying out</a:t>
            </a:r>
            <a:r>
              <a:rPr lang="en-US" baseline="0" dirty="0"/>
              <a:t> this operation, it is important that the tubing is pressed against the </a:t>
            </a:r>
            <a:r>
              <a:rPr lang="en-US" baseline="0" dirty="0" err="1"/>
              <a:t>endfitting</a:t>
            </a:r>
            <a:r>
              <a:rPr lang="en-US" baseline="0" dirty="0"/>
              <a:t> at the same time the tension is applied to the nut to set the appropriate swaging distance.  The nut should be turned approximately ¼ turn past finger tight to create the seal.</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20</a:t>
            </a:fld>
            <a:endParaRPr lang="en-US"/>
          </a:p>
        </p:txBody>
      </p:sp>
    </p:spTree>
    <p:extLst>
      <p:ext uri="{BB962C8B-B14F-4D97-AF65-F5344CB8AC3E}">
        <p14:creationId xmlns:p14="http://schemas.microsoft.com/office/powerpoint/2010/main" val="2730571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few slides illustrate the relationship between</a:t>
            </a:r>
            <a:r>
              <a:rPr lang="en-US" baseline="0" dirty="0"/>
              <a:t> tubing and fitting components for a chromatographic column.  The current example shows a properly installed tubing connection with minimal dead volume.  When installing a new connection, the tubing should be pushed against the column end fitting as the ferrule is swaged on the tubing.</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21</a:t>
            </a:fld>
            <a:endParaRPr lang="en-US"/>
          </a:p>
        </p:txBody>
      </p:sp>
    </p:spTree>
    <p:extLst>
      <p:ext uri="{BB962C8B-B14F-4D97-AF65-F5344CB8AC3E}">
        <p14:creationId xmlns:p14="http://schemas.microsoft.com/office/powerpoint/2010/main" val="604220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should be noted that the swage</a:t>
            </a:r>
            <a:r>
              <a:rPr lang="en-US" baseline="0" dirty="0"/>
              <a:t> point may differ depending on the manufacturer of the column or end fitting components.  It is well known that legacy column hardware produced by the Waters Corporation has a longer swaging distance than other manufacturers.  The tubing configured for one application should never be used for an incompatible application.</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22</a:t>
            </a:fld>
            <a:endParaRPr lang="en-US"/>
          </a:p>
        </p:txBody>
      </p:sp>
    </p:spTree>
    <p:extLst>
      <p:ext uri="{BB962C8B-B14F-4D97-AF65-F5344CB8AC3E}">
        <p14:creationId xmlns:p14="http://schemas.microsoft.com/office/powerpoint/2010/main" val="8269071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swaging distance</a:t>
            </a:r>
            <a:r>
              <a:rPr lang="en-US" baseline="0" dirty="0"/>
              <a:t> is two short, a space is left inside the fitting that will degrade peak shape.  This </a:t>
            </a:r>
            <a:r>
              <a:rPr lang="en-US" baseline="0" dirty="0" err="1"/>
              <a:t>unswept</a:t>
            </a:r>
            <a:r>
              <a:rPr lang="en-US" baseline="0" dirty="0"/>
              <a:t> space contributes to peak tailing.</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23</a:t>
            </a:fld>
            <a:endParaRPr lang="en-US"/>
          </a:p>
        </p:txBody>
      </p:sp>
    </p:spTree>
    <p:extLst>
      <p:ext uri="{BB962C8B-B14F-4D97-AF65-F5344CB8AC3E}">
        <p14:creationId xmlns:p14="http://schemas.microsoft.com/office/powerpoint/2010/main" val="34810877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 connection is attempted using a ferrule that has been installed with</a:t>
            </a:r>
            <a:r>
              <a:rPr lang="en-US" baseline="0" dirty="0"/>
              <a:t> a swaging point that is too long, the ferrule cannot contact the bevel of the end fitting, and a leak will occur.</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24</a:t>
            </a:fld>
            <a:endParaRPr lang="en-US"/>
          </a:p>
        </p:txBody>
      </p:sp>
    </p:spTree>
    <p:extLst>
      <p:ext uri="{BB962C8B-B14F-4D97-AF65-F5344CB8AC3E}">
        <p14:creationId xmlns:p14="http://schemas.microsoft.com/office/powerpoint/2010/main" val="29093613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natural tendency</a:t>
            </a:r>
            <a:r>
              <a:rPr lang="en-US" baseline="0" dirty="0"/>
              <a:t> is to use more force in tightening the connection, which can result in a jammed connection that still leaks…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25</a:t>
            </a:fld>
            <a:endParaRPr lang="en-US"/>
          </a:p>
        </p:txBody>
      </p:sp>
    </p:spTree>
    <p:extLst>
      <p:ext uri="{BB962C8B-B14F-4D97-AF65-F5344CB8AC3E}">
        <p14:creationId xmlns:p14="http://schemas.microsoft.com/office/powerpoint/2010/main" val="26000985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r>
              <a:rPr lang="en-US" dirty="0"/>
              <a:t>In the</a:t>
            </a:r>
            <a:r>
              <a:rPr lang="en-US" baseline="0" dirty="0"/>
              <a:t> worst case scenario, the compression nut can be twisted off.  </a:t>
            </a:r>
            <a:r>
              <a:rPr lang="en-US" dirty="0"/>
              <a:t>Compression nuts have a finite lifetime, and if</a:t>
            </a:r>
            <a:r>
              <a:rPr lang="en-US" baseline="0" dirty="0"/>
              <a:t> pushed to extremes, the nuts can be broken.  It is better to replace a fitting than to try to stop a leak by increasing the tension.  And, if the nut ever feels “soft” upon tightening, if possible, immediately unscrew the nut and replace it before it completely breaks.  </a:t>
            </a:r>
          </a:p>
          <a:p>
            <a:endParaRPr lang="en-US" baseline="0" dirty="0"/>
          </a:p>
          <a:p>
            <a:r>
              <a:rPr lang="en-US" baseline="0" dirty="0"/>
              <a:t>Generic column end fittings as shown in this photo can sometimes be replaced to salvage the column, but this may disturb the backing bed and compromise column performance.  It is sometimes possible to remove the broken piece from the column end fitting by using a screw extractor.  This requires skill and experience to undertake, and the success rate for this operation is perhaps 50/50.</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26</a:t>
            </a:fld>
            <a:endParaRPr lang="en-US"/>
          </a:p>
        </p:txBody>
      </p:sp>
    </p:spTree>
    <p:extLst>
      <p:ext uri="{BB962C8B-B14F-4D97-AF65-F5344CB8AC3E}">
        <p14:creationId xmlns:p14="http://schemas.microsoft.com/office/powerpoint/2010/main" val="27961070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r>
              <a:rPr lang="en-US" dirty="0"/>
              <a:t>Inline filters are commonly used to protect</a:t>
            </a:r>
            <a:r>
              <a:rPr lang="en-US" baseline="0" dirty="0"/>
              <a:t> the analytical column from particulate matter.  The filter is placed in the flow path, immediately after the injector and before the column or guard column.</a:t>
            </a:r>
          </a:p>
          <a:p>
            <a:endParaRPr lang="en-US" baseline="0" dirty="0"/>
          </a:p>
          <a:p>
            <a:r>
              <a:rPr lang="en-US" baseline="0" dirty="0"/>
              <a:t>0.5 um and 2 um frits are available, most commonly with stainless steel composition, but PEEK and other inert materials are also used.  </a:t>
            </a:r>
          </a:p>
          <a:p>
            <a:endParaRPr lang="en-US" baseline="0" dirty="0"/>
          </a:p>
          <a:p>
            <a:r>
              <a:rPr lang="en-US" baseline="0" dirty="0"/>
              <a:t>Better recovery may result with the use of inert frits.</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27</a:t>
            </a:fld>
            <a:endParaRPr lang="en-US"/>
          </a:p>
        </p:txBody>
      </p:sp>
    </p:spTree>
    <p:extLst>
      <p:ext uri="{BB962C8B-B14F-4D97-AF65-F5344CB8AC3E}">
        <p14:creationId xmlns:p14="http://schemas.microsoft.com/office/powerpoint/2010/main" val="13403476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Guard columns are used prior to the analytical column to protect the integrity</a:t>
            </a:r>
            <a:r>
              <a:rPr lang="en-US" baseline="0" dirty="0"/>
              <a:t> of the column and are indicated for samples which may include particulate mater, or other foreign material that might damage the analytical column.  Guard columns are often produced by column manufactures to match specific analytical columns.  The guard column should be replaced with peak shape is degraded, or when the backpressure increases significantly.</a:t>
            </a:r>
          </a:p>
          <a:p>
            <a:endParaRPr lang="en-US" baseline="0" dirty="0"/>
          </a:p>
          <a:p>
            <a:r>
              <a:rPr lang="en-US" baseline="0" dirty="0"/>
              <a:t>Because guard column designs are proprietary, the manufacturer of the system that is used must be identified to obtain the appropriate guard column cartridges.  Before beginning an extensive set of analysis, it is best to have additional cartridges in reserve to that replacement can be made at the first sign of changes in separation performance.</a:t>
            </a:r>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28</a:t>
            </a:fld>
            <a:endParaRPr lang="en-US"/>
          </a:p>
        </p:txBody>
      </p:sp>
    </p:spTree>
    <p:extLst>
      <p:ext uri="{BB962C8B-B14F-4D97-AF65-F5344CB8AC3E}">
        <p14:creationId xmlns:p14="http://schemas.microsoft.com/office/powerpoint/2010/main" val="14512593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union is specifically designed</a:t>
            </a:r>
            <a:r>
              <a:rPr lang="en-US" baseline="0" dirty="0"/>
              <a:t> for liquid chromatographic applications.  The internal diameter and corresponding internal volume of the fitting is small, and the union produces little effect on system efficiency.</a:t>
            </a:r>
          </a:p>
          <a:p>
            <a:endParaRPr lang="en-US" baseline="0" dirty="0"/>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29</a:t>
            </a:fld>
            <a:endParaRPr lang="en-US"/>
          </a:p>
        </p:txBody>
      </p:sp>
    </p:spTree>
    <p:extLst>
      <p:ext uri="{BB962C8B-B14F-4D97-AF65-F5344CB8AC3E}">
        <p14:creationId xmlns:p14="http://schemas.microsoft.com/office/powerpoint/2010/main" val="4042319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Swagelok fittings are sometimes</a:t>
            </a:r>
            <a:r>
              <a:rPr lang="en-US" baseline="0" dirty="0"/>
              <a:t> mistakenly used in liquid chromatographic applications.  The examples shown in this photograph have large internal volumes and are not designed for liquid chromatography.  These fittings are more commonly used for the supply of gases at relatively low pressure, for gas chromatography.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30</a:t>
            </a:fld>
            <a:endParaRPr lang="en-US"/>
          </a:p>
        </p:txBody>
      </p:sp>
    </p:spTree>
    <p:extLst>
      <p:ext uri="{BB962C8B-B14F-4D97-AF65-F5344CB8AC3E}">
        <p14:creationId xmlns:p14="http://schemas.microsoft.com/office/powerpoint/2010/main" val="21825388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Backpressure restrictors are</a:t>
            </a:r>
            <a:r>
              <a:rPr lang="en-US" baseline="0" dirty="0"/>
              <a:t> not routinely used in liquid chromatography, but often troublesome detector performance can be alleviated by applying moderate pressure to the waste line to eliminate bubbles </a:t>
            </a:r>
            <a:r>
              <a:rPr lang="en-US" baseline="0" dirty="0" err="1"/>
              <a:t>ini</a:t>
            </a:r>
            <a:r>
              <a:rPr lang="en-US" baseline="0" dirty="0"/>
              <a:t> the detector cell.</a:t>
            </a:r>
          </a:p>
          <a:p>
            <a:r>
              <a:rPr lang="en-US" baseline="0" dirty="0"/>
              <a:t>The pressure applied by restrictors can be adjusted over a range of a few atmospheres.</a:t>
            </a:r>
          </a:p>
          <a:p>
            <a:r>
              <a:rPr lang="en-US" baseline="0" dirty="0"/>
              <a:t>Backpressure restrictors should never be used with fluorescent detectors, since the cells for these detectors are very easily damaged by over-pressuring.  Cells for absorbance detectors are usually more robust, and are able to withstand the added backpressure of a restrictor.</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31</a:t>
            </a:fld>
            <a:endParaRPr lang="en-US"/>
          </a:p>
        </p:txBody>
      </p:sp>
    </p:spTree>
    <p:extLst>
      <p:ext uri="{BB962C8B-B14F-4D97-AF65-F5344CB8AC3E}">
        <p14:creationId xmlns:p14="http://schemas.microsoft.com/office/powerpoint/2010/main" val="21394440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last slide shows a number of mistakes that you should now be able to identify.</a:t>
            </a:r>
          </a:p>
          <a:p>
            <a:endParaRPr lang="en-US" dirty="0"/>
          </a:p>
          <a:p>
            <a:r>
              <a:rPr lang="en-US" dirty="0"/>
              <a:t>1)  In example A, an extra long compression nut is used to make a connection with the inline filter.  There is nothing fundamentally wrong with this application, but it serves no useful purpose</a:t>
            </a:r>
            <a:r>
              <a:rPr lang="en-US" baseline="0" dirty="0"/>
              <a:t>. </a:t>
            </a:r>
          </a:p>
          <a:p>
            <a:endParaRPr lang="en-US" dirty="0"/>
          </a:p>
          <a:p>
            <a:r>
              <a:rPr lang="en-US" dirty="0"/>
              <a:t>2)  In example B, a Swagelok union is shown connected to the inline filter.  The threads</a:t>
            </a:r>
            <a:r>
              <a:rPr lang="en-US" baseline="0" dirty="0"/>
              <a:t> match, but there is no mechanism to provide a seal.  When tightened, it is likely that the inline filter and the fitting will both be damaged.  The use of Teflon tape is a clear indication of problems – Teflon tape is never used in high pressure applications.</a:t>
            </a:r>
          </a:p>
          <a:p>
            <a:endParaRPr lang="en-US" baseline="0" dirty="0"/>
          </a:p>
          <a:p>
            <a:r>
              <a:rPr lang="en-US" baseline="0" dirty="0"/>
              <a:t>3)  C is misleading.   PEEK tubing is shown connecting the stainless steel inline filter and the PEEK column.   This is fine since PEEK tubing works with both stainless steel and PEEK fittings</a:t>
            </a:r>
          </a:p>
          <a:p>
            <a:endParaRPr lang="en-US" baseline="0" dirty="0"/>
          </a:p>
          <a:p>
            <a:r>
              <a:rPr lang="en-US" baseline="0" dirty="0"/>
              <a:t>4)  Lastly, in D an injection valve nut is shown connected to a PEEK column.  There are two problems with this application.  Stainless steel is best avoided with PEEK columns; it is easy to damage the column.  More importantly, the injection valve nut is too short to make a seal in this example, since the shoulder of the nut contacts the top of the column.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32</a:t>
            </a:fld>
            <a:endParaRPr lang="en-US"/>
          </a:p>
        </p:txBody>
      </p:sp>
    </p:spTree>
    <p:extLst>
      <p:ext uri="{BB962C8B-B14F-4D97-AF65-F5344CB8AC3E}">
        <p14:creationId xmlns:p14="http://schemas.microsoft.com/office/powerpoint/2010/main" val="28341743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a:solidFill>
                  <a:schemeClr val="tx1"/>
                </a:solidFill>
                <a:effectLst/>
                <a:latin typeface="+mn-lt"/>
                <a:ea typeface="+mn-ea"/>
                <a:cs typeface="+mn-cs"/>
              </a:rPr>
              <a:t>To learn more about the National Institute of Standards and Technology, visit www.nist.gov</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33</a:t>
            </a:fld>
            <a:endParaRPr lang="en-US"/>
          </a:p>
        </p:txBody>
      </p:sp>
    </p:spTree>
    <p:extLst>
      <p:ext uri="{BB962C8B-B14F-4D97-AF65-F5344CB8AC3E}">
        <p14:creationId xmlns:p14="http://schemas.microsoft.com/office/powerpoint/2010/main" val="1619818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11684000" cy="5943600"/>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pPr>
              <a:defRPr/>
            </a:pPr>
            <a:fld id="{39B25BA9-A9AA-45DF-A0F5-274DAD78B237}" type="slidenum">
              <a:rPr lang="en-US" altLang="en-US"/>
              <a:pPr>
                <a:defRPr/>
              </a:pPr>
              <a:t>‹#›</a:t>
            </a:fld>
            <a:endParaRPr lang="en-US" altLang="en-US"/>
          </a:p>
        </p:txBody>
      </p:sp>
    </p:spTree>
    <p:extLst>
      <p:ext uri="{BB962C8B-B14F-4D97-AF65-F5344CB8AC3E}">
        <p14:creationId xmlns:p14="http://schemas.microsoft.com/office/powerpoint/2010/main" val="1062040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74A2994E-E179-4E7E-83E6-9DD4F837DCD3}" type="slidenum">
              <a:rPr lang="en-US" altLang="en-US"/>
              <a:pPr>
                <a:defRPr/>
              </a:pPr>
              <a:t>‹#›</a:t>
            </a:fld>
            <a:endParaRPr lang="en-US" altLang="en-US"/>
          </a:p>
        </p:txBody>
      </p:sp>
    </p:spTree>
    <p:extLst>
      <p:ext uri="{BB962C8B-B14F-4D97-AF65-F5344CB8AC3E}">
        <p14:creationId xmlns:p14="http://schemas.microsoft.com/office/powerpoint/2010/main" val="388937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C52ED970-FB6C-4547-80FF-89756B6FD567}" type="slidenum">
              <a:rPr lang="en-US" altLang="en-US"/>
              <a:pPr>
                <a:defRPr/>
              </a:pPr>
              <a:t>‹#›</a:t>
            </a:fld>
            <a:endParaRPr lang="en-US" altLang="en-US"/>
          </a:p>
        </p:txBody>
      </p:sp>
    </p:spTree>
    <p:extLst>
      <p:ext uri="{BB962C8B-B14F-4D97-AF65-F5344CB8AC3E}">
        <p14:creationId xmlns:p14="http://schemas.microsoft.com/office/powerpoint/2010/main" val="881683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27473DB2-0CD6-42C6-82F5-1FB2B45AF45B}" type="slidenum">
              <a:rPr lang="en-US" altLang="en-US"/>
              <a:pPr>
                <a:defRPr/>
              </a:pPr>
              <a:t>‹#›</a:t>
            </a:fld>
            <a:endParaRPr lang="en-US" altLang="en-US"/>
          </a:p>
        </p:txBody>
      </p:sp>
    </p:spTree>
    <p:extLst>
      <p:ext uri="{BB962C8B-B14F-4D97-AF65-F5344CB8AC3E}">
        <p14:creationId xmlns:p14="http://schemas.microsoft.com/office/powerpoint/2010/main" val="368505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6CBC6877-EEF0-47D5-9903-BFF0F3CCEF31}" type="slidenum">
              <a:rPr lang="en-US" altLang="en-US"/>
              <a:pPr>
                <a:defRPr/>
              </a:pPr>
              <a:t>‹#›</a:t>
            </a:fld>
            <a:endParaRPr lang="en-US" altLang="en-US"/>
          </a:p>
        </p:txBody>
      </p:sp>
    </p:spTree>
    <p:extLst>
      <p:ext uri="{BB962C8B-B14F-4D97-AF65-F5344CB8AC3E}">
        <p14:creationId xmlns:p14="http://schemas.microsoft.com/office/powerpoint/2010/main" val="417020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pPr>
              <a:defRPr/>
            </a:pPr>
            <a:fld id="{63A95B57-ACE7-450B-870D-34B3D8F4A33C}" type="slidenum">
              <a:rPr lang="en-US" altLang="en-US"/>
              <a:pPr>
                <a:defRPr/>
              </a:pPr>
              <a:t>‹#›</a:t>
            </a:fld>
            <a:endParaRPr lang="en-US" altLang="en-US"/>
          </a:p>
        </p:txBody>
      </p:sp>
    </p:spTree>
    <p:extLst>
      <p:ext uri="{BB962C8B-B14F-4D97-AF65-F5344CB8AC3E}">
        <p14:creationId xmlns:p14="http://schemas.microsoft.com/office/powerpoint/2010/main" val="110728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pPr>
              <a:defRPr/>
            </a:pPr>
            <a:fld id="{182E1486-72AB-4D52-A1B0-19FAD3FD5A3C}" type="slidenum">
              <a:rPr lang="en-US" altLang="en-US"/>
              <a:pPr>
                <a:defRPr/>
              </a:pPr>
              <a:t>‹#›</a:t>
            </a:fld>
            <a:endParaRPr lang="en-US" altLang="en-US"/>
          </a:p>
        </p:txBody>
      </p:sp>
    </p:spTree>
    <p:extLst>
      <p:ext uri="{BB962C8B-B14F-4D97-AF65-F5344CB8AC3E}">
        <p14:creationId xmlns:p14="http://schemas.microsoft.com/office/powerpoint/2010/main" val="145196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7B44405C-9465-4889-9327-863A7FC3B20E}" type="slidenum">
              <a:rPr lang="en-US" altLang="en-US"/>
              <a:pPr>
                <a:defRPr/>
              </a:pPr>
              <a:t>‹#›</a:t>
            </a:fld>
            <a:endParaRPr lang="en-US" altLang="en-US"/>
          </a:p>
        </p:txBody>
      </p:sp>
    </p:spTree>
    <p:extLst>
      <p:ext uri="{BB962C8B-B14F-4D97-AF65-F5344CB8AC3E}">
        <p14:creationId xmlns:p14="http://schemas.microsoft.com/office/powerpoint/2010/main" val="1804380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5E243FE1-90E7-401A-902C-069D3C6B21F1}" type="slidenum">
              <a:rPr lang="en-US" altLang="en-US"/>
              <a:pPr>
                <a:defRPr/>
              </a:pPr>
              <a:t>‹#›</a:t>
            </a:fld>
            <a:endParaRPr lang="en-US" altLang="en-US"/>
          </a:p>
        </p:txBody>
      </p:sp>
    </p:spTree>
    <p:extLst>
      <p:ext uri="{BB962C8B-B14F-4D97-AF65-F5344CB8AC3E}">
        <p14:creationId xmlns:p14="http://schemas.microsoft.com/office/powerpoint/2010/main" val="3294108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97109527-E327-479F-A4A2-A85356519271}" type="slidenum">
              <a:rPr lang="en-US" altLang="en-US"/>
              <a:pPr>
                <a:defRPr/>
              </a:pPr>
              <a:t>‹#›</a:t>
            </a:fld>
            <a:endParaRPr lang="en-US" altLang="en-US"/>
          </a:p>
        </p:txBody>
      </p:sp>
    </p:spTree>
    <p:extLst>
      <p:ext uri="{BB962C8B-B14F-4D97-AF65-F5344CB8AC3E}">
        <p14:creationId xmlns:p14="http://schemas.microsoft.com/office/powerpoint/2010/main" val="1351008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DC39EB96-9E33-45BE-BE32-707586E44EF3}" type="slidenum">
              <a:rPr lang="en-US" altLang="en-US"/>
              <a:pPr>
                <a:defRPr/>
              </a:pPr>
              <a:t>‹#›</a:t>
            </a:fld>
            <a:endParaRPr lang="en-US" altLang="en-US"/>
          </a:p>
        </p:txBody>
      </p:sp>
    </p:spTree>
    <p:extLst>
      <p:ext uri="{BB962C8B-B14F-4D97-AF65-F5344CB8AC3E}">
        <p14:creationId xmlns:p14="http://schemas.microsoft.com/office/powerpoint/2010/main" val="94155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BC09CAD7-839C-4AA9-89DC-D235A18E1248}" type="slidenum">
              <a:rPr lang="en-US" altLang="en-US"/>
              <a:pPr>
                <a:defRPr/>
              </a:pPr>
              <a:t>‹#›</a:t>
            </a:fld>
            <a:endParaRPr lang="en-US" altLang="en-US"/>
          </a:p>
        </p:txBody>
      </p:sp>
    </p:spTree>
    <p:extLst>
      <p:ext uri="{BB962C8B-B14F-4D97-AF65-F5344CB8AC3E}">
        <p14:creationId xmlns:p14="http://schemas.microsoft.com/office/powerpoint/2010/main" val="3805287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C9B5B86B-E462-4DF0-BB8D-558FAD568FC8}" type="slidenum">
              <a:rPr lang="en-US" altLang="en-US"/>
              <a:pPr>
                <a:defRPr/>
              </a:pPr>
              <a:t>‹#›</a:t>
            </a:fld>
            <a:endParaRPr lang="en-US" altLang="en-US"/>
          </a:p>
        </p:txBody>
      </p:sp>
    </p:spTree>
    <p:extLst>
      <p:ext uri="{BB962C8B-B14F-4D97-AF65-F5344CB8AC3E}">
        <p14:creationId xmlns:p14="http://schemas.microsoft.com/office/powerpoint/2010/main" val="66576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02063B27-EA69-4432-AFF1-5CA19D9EB55F}" type="slidenum">
              <a:rPr lang="en-US" altLang="en-US"/>
              <a:pPr>
                <a:defRPr/>
              </a:pPr>
              <a:t>‹#›</a:t>
            </a:fld>
            <a:endParaRPr lang="en-US" altLang="en-US"/>
          </a:p>
        </p:txBody>
      </p:sp>
    </p:spTree>
    <p:extLst>
      <p:ext uri="{BB962C8B-B14F-4D97-AF65-F5344CB8AC3E}">
        <p14:creationId xmlns:p14="http://schemas.microsoft.com/office/powerpoint/2010/main" val="348063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0BBC7D29-70C5-4098-8B5C-F7D1814353BE}" type="slidenum">
              <a:rPr lang="en-US" altLang="en-US"/>
              <a:pPr>
                <a:defRPr/>
              </a:pPr>
              <a:t>‹#›</a:t>
            </a:fld>
            <a:endParaRPr lang="en-US" altLang="en-US"/>
          </a:p>
        </p:txBody>
      </p:sp>
    </p:spTree>
    <p:extLst>
      <p:ext uri="{BB962C8B-B14F-4D97-AF65-F5344CB8AC3E}">
        <p14:creationId xmlns:p14="http://schemas.microsoft.com/office/powerpoint/2010/main" val="2966324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1"/>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4"/>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0618F12E-5829-4D60-9B3A-49803C2DAB17}" type="slidenum">
              <a:rPr lang="en-US" altLang="en-US"/>
              <a:pPr>
                <a:defRPr/>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898"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TIF"/><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TIF"/><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TIF"/><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oleObject" Target="../embeddings/oleObject1.bin"/><Relationship Id="rId3" Type="http://schemas.microsoft.com/office/2007/relationships/media" Target="../media/media6.m4a"/><Relationship Id="rId7" Type="http://schemas.openxmlformats.org/officeDocument/2006/relationships/image" Target="../media/image7.jpeg"/><Relationship Id="rId12" Type="http://schemas.openxmlformats.org/officeDocument/2006/relationships/image" Target="../media/image12.jpeg"/><Relationship Id="rId2" Type="http://schemas.openxmlformats.org/officeDocument/2006/relationships/tags" Target="../tags/tag3.xml"/><Relationship Id="rId16" Type="http://schemas.openxmlformats.org/officeDocument/2006/relationships/image" Target="../media/image2.png"/><Relationship Id="rId1" Type="http://schemas.openxmlformats.org/officeDocument/2006/relationships/vmlDrawing" Target="../drawings/vmlDrawing1.vml"/><Relationship Id="rId6" Type="http://schemas.openxmlformats.org/officeDocument/2006/relationships/notesSlide" Target="../notesSlides/notesSlide6.xml"/><Relationship Id="rId11" Type="http://schemas.openxmlformats.org/officeDocument/2006/relationships/image" Target="../media/image11.jpeg"/><Relationship Id="rId5" Type="http://schemas.openxmlformats.org/officeDocument/2006/relationships/slideLayout" Target="../slideLayouts/slideLayout2.xml"/><Relationship Id="rId15" Type="http://schemas.openxmlformats.org/officeDocument/2006/relationships/image" Target="../media/image13.emf"/><Relationship Id="rId10" Type="http://schemas.openxmlformats.org/officeDocument/2006/relationships/image" Target="../media/image10.jpeg"/><Relationship Id="rId4" Type="http://schemas.openxmlformats.org/officeDocument/2006/relationships/audio" Target="../media/media6.m4a"/><Relationship Id="rId9" Type="http://schemas.openxmlformats.org/officeDocument/2006/relationships/image" Target="../media/image9.jpeg"/><Relationship Id="rId14" Type="http://schemas.openxmlformats.org/officeDocument/2006/relationships/image" Target="../media/image6.wmf"/></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TIF"/><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4.xml"/><Relationship Id="rId6" Type="http://schemas.openxmlformats.org/officeDocument/2006/relationships/image" Target="../media/image15.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TIF"/><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TIF"/><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9.TIF"/><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video" Target="../media/media13.mp4"/><Relationship Id="rId7" Type="http://schemas.openxmlformats.org/officeDocument/2006/relationships/image" Target="../media/image20.png"/><Relationship Id="rId2" Type="http://schemas.microsoft.com/office/2007/relationships/media" Target="../media/media13.mp4"/><Relationship Id="rId1" Type="http://schemas.openxmlformats.org/officeDocument/2006/relationships/themeOverride" Target="../theme/themeOverride1.xml"/><Relationship Id="rId6" Type="http://schemas.openxmlformats.org/officeDocument/2006/relationships/image" Target="../media/image1.pn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tags" Target="../tags/tag5.xml"/><Relationship Id="rId6" Type="http://schemas.openxmlformats.org/officeDocument/2006/relationships/image" Target="../media/image21.jpe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video" Target="../media/media15.mp4"/><Relationship Id="rId7" Type="http://schemas.openxmlformats.org/officeDocument/2006/relationships/image" Target="../media/image22.png"/><Relationship Id="rId2" Type="http://schemas.microsoft.com/office/2007/relationships/media" Target="../media/media15.mp4"/><Relationship Id="rId1" Type="http://schemas.openxmlformats.org/officeDocument/2006/relationships/themeOverride" Target="../theme/themeOverride2.xml"/><Relationship Id="rId6" Type="http://schemas.openxmlformats.org/officeDocument/2006/relationships/image" Target="../media/image1.png"/><Relationship Id="rId5" Type="http://schemas.openxmlformats.org/officeDocument/2006/relationships/notesSlide" Target="../notesSlides/notesSlide15.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3.TIF"/><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4.TIF"/><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7" Type="http://schemas.openxmlformats.org/officeDocument/2006/relationships/image" Target="../media/image2.png"/><Relationship Id="rId2" Type="http://schemas.microsoft.com/office/2007/relationships/media" Target="../media/media18.m4a"/><Relationship Id="rId1" Type="http://schemas.openxmlformats.org/officeDocument/2006/relationships/tags" Target="../tags/tag6.xml"/><Relationship Id="rId6" Type="http://schemas.openxmlformats.org/officeDocument/2006/relationships/image" Target="../media/image25.jpe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6.TIF"/><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0.mp4"/><Relationship Id="rId1" Type="http://schemas.microsoft.com/office/2007/relationships/media" Target="../media/media20.mp4"/><Relationship Id="rId5" Type="http://schemas.openxmlformats.org/officeDocument/2006/relationships/image" Target="../media/image27.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8.TIF"/><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9.TIF"/><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0.TIF"/><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1.TIF"/><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2.TIF"/><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3.TIF"/><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4.TIF"/><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5.TIF"/><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6.TIF"/><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7.TIF"/><Relationship Id="rId5" Type="http://schemas.openxmlformats.org/officeDocument/2006/relationships/image" Target="../media/image2.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38.TIF"/><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audio" Target="../media/media32.m4a"/><Relationship Id="rId7" Type="http://schemas.openxmlformats.org/officeDocument/2006/relationships/image" Target="../media/image2.png"/><Relationship Id="rId2" Type="http://schemas.microsoft.com/office/2007/relationships/media" Target="../media/media32.m4a"/><Relationship Id="rId1" Type="http://schemas.openxmlformats.org/officeDocument/2006/relationships/tags" Target="../tags/tag7.xml"/><Relationship Id="rId6" Type="http://schemas.openxmlformats.org/officeDocument/2006/relationships/image" Target="../media/image39.jpeg"/><Relationship Id="rId5" Type="http://schemas.openxmlformats.org/officeDocument/2006/relationships/notesSlide" Target="../notesSlides/notesSlide32.xml"/><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WAV"/><Relationship Id="rId1" Type="http://schemas.microsoft.com/office/2007/relationships/media" Target="../media/media33.WAV"/><Relationship Id="rId6" Type="http://schemas.openxmlformats.org/officeDocument/2006/relationships/image" Target="../media/image41.TIF"/><Relationship Id="rId5" Type="http://schemas.openxmlformats.org/officeDocument/2006/relationships/image" Target="../media/image40.png"/><Relationship Id="rId4"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edia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249954"/>
            <a:ext cx="609600" cy="609600"/>
          </a:xfrm>
          <a:prstGeom prst="rect">
            <a:avLst/>
          </a:prstGeom>
        </p:spPr>
      </p:pic>
      <p:pic>
        <p:nvPicPr>
          <p:cNvPr id="3" name="Picture 2">
            <a:extLst>
              <a:ext uri="{FF2B5EF4-FFF2-40B4-BE49-F238E27FC236}">
                <a16:creationId xmlns:a16="http://schemas.microsoft.com/office/drawing/2014/main" id="{09F30862-6535-4036-ABD3-7E1F63CEC91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21293">
        <p:fade/>
      </p:transition>
    </mc:Choice>
    <mc:Fallback xmlns="">
      <p:transition spd="med" advTm="212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3" name="Content Placeholder 2"/>
          <p:cNvSpPr>
            <a:spLocks noGrp="1"/>
          </p:cNvSpPr>
          <p:nvPr>
            <p:ph idx="1"/>
          </p:nvPr>
        </p:nvSpPr>
        <p:spPr>
          <a:xfrm>
            <a:off x="1219200" y="1295400"/>
            <a:ext cx="9372600" cy="4953000"/>
          </a:xfrm>
        </p:spPr>
        <p:txBody>
          <a:bodyPr/>
          <a:lstStyle/>
          <a:p>
            <a:r>
              <a:rPr lang="en-US" sz="2000" dirty="0"/>
              <a:t>Tubing connections are an essential component in liquid chromatography instrumentation.</a:t>
            </a:r>
          </a:p>
          <a:p>
            <a:pPr marL="0" indent="0">
              <a:buNone/>
            </a:pPr>
            <a:endParaRPr lang="en-US" sz="2000" dirty="0"/>
          </a:p>
          <a:p>
            <a:r>
              <a:rPr lang="en-US" sz="2000" dirty="0"/>
              <a:t>No standardization among manufacturers</a:t>
            </a:r>
          </a:p>
          <a:p>
            <a:pPr lvl="1"/>
            <a:r>
              <a:rPr lang="en-US" sz="2000" dirty="0"/>
              <a:t>Fittings that look similar may not be interchangeable</a:t>
            </a:r>
          </a:p>
          <a:p>
            <a:pPr lvl="1"/>
            <a:r>
              <a:rPr lang="en-US" sz="2000" dirty="0"/>
              <a:t>Subtle differences may not be obvious</a:t>
            </a:r>
          </a:p>
          <a:p>
            <a:pPr lvl="1"/>
            <a:r>
              <a:rPr lang="en-US" sz="2000" dirty="0"/>
              <a:t>Generic hardware may (or may not) be compatible</a:t>
            </a:r>
          </a:p>
          <a:p>
            <a:pPr lvl="1"/>
            <a:r>
              <a:rPr lang="en-US" sz="2000" dirty="0"/>
              <a:t>Trial and error</a:t>
            </a:r>
          </a:p>
          <a:p>
            <a:pPr lvl="1"/>
            <a:endParaRPr lang="en-US" sz="2000" dirty="0"/>
          </a:p>
          <a:p>
            <a:r>
              <a:rPr lang="en-US" sz="2000" dirty="0"/>
              <a:t>Recommendation #1: use end fittings from a single manufacturer</a:t>
            </a:r>
          </a:p>
          <a:p>
            <a:endParaRPr lang="en-US" sz="2000" dirty="0"/>
          </a:p>
          <a:p>
            <a:r>
              <a:rPr lang="en-US" sz="2000" dirty="0"/>
              <a:t>Recommendation #2:  treat connections as permanent – avoid connection/reconnection</a:t>
            </a:r>
          </a:p>
          <a:p>
            <a:pPr marL="0" indent="0">
              <a:buNone/>
            </a:pPr>
            <a:endParaRPr lang="en-US" sz="2000" dirty="0"/>
          </a:p>
          <a:p>
            <a:r>
              <a:rPr lang="en-US" sz="2000" dirty="0"/>
              <a:t>Recommendation #3:  use new fittings when possible</a:t>
            </a:r>
          </a:p>
        </p:txBody>
      </p:sp>
      <p:pic>
        <p:nvPicPr>
          <p:cNvPr id="5" name="Media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44400" y="6172200"/>
            <a:ext cx="609600" cy="609600"/>
          </a:xfrm>
          <a:prstGeom prst="rect">
            <a:avLst/>
          </a:prstGeom>
        </p:spPr>
      </p:pic>
    </p:spTree>
    <p:custDataLst>
      <p:tags r:id="rId1"/>
    </p:custDataLst>
    <p:extLst>
      <p:ext uri="{BB962C8B-B14F-4D97-AF65-F5344CB8AC3E}">
        <p14:creationId xmlns:p14="http://schemas.microsoft.com/office/powerpoint/2010/main" val="2396705350"/>
      </p:ext>
    </p:extLst>
  </p:cSld>
  <p:clrMapOvr>
    <a:masterClrMapping/>
  </p:clrMapOvr>
  <mc:AlternateContent xmlns:mc="http://schemas.openxmlformats.org/markup-compatibility/2006" xmlns:p14="http://schemas.microsoft.com/office/powerpoint/2010/main">
    <mc:Choice Requires="p14">
      <p:transition spd="med" p14:dur="700" advTm="82228">
        <p:fade/>
      </p:transition>
    </mc:Choice>
    <mc:Fallback xmlns="">
      <p:transition spd="med" advTm="822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224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6970" showWhenStopped="0">
                <p:cTn id="35" fill="hold" display="0">
                  <p:stCondLst>
                    <p:cond delay="indefinite"/>
                  </p:stCondLst>
                  <p:endCondLst>
                    <p:cond evt="onStopAudio" delay="0">
                      <p:tgtEl>
                        <p:sldTgt/>
                      </p:tgtEl>
                    </p:cond>
                  </p:endCondLst>
                </p:cTn>
                <p:tgtEl>
                  <p:spTgt spid="5"/>
                </p:tgtEl>
              </p:cMediaNode>
            </p:audio>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3" name="Content Placeholder 2"/>
          <p:cNvSpPr>
            <a:spLocks noGrp="1"/>
          </p:cNvSpPr>
          <p:nvPr>
            <p:ph idx="1"/>
          </p:nvPr>
        </p:nvSpPr>
        <p:spPr/>
        <p:txBody>
          <a:bodyPr/>
          <a:lstStyle/>
          <a:p>
            <a:r>
              <a:rPr lang="en-US" dirty="0"/>
              <a:t>Considerations</a:t>
            </a:r>
          </a:p>
          <a:p>
            <a:pPr lvl="1"/>
            <a:r>
              <a:rPr lang="en-US" dirty="0"/>
              <a:t>Pressure </a:t>
            </a:r>
          </a:p>
          <a:p>
            <a:pPr lvl="1"/>
            <a:r>
              <a:rPr lang="en-US" dirty="0"/>
              <a:t>System volume</a:t>
            </a:r>
          </a:p>
          <a:p>
            <a:pPr lvl="1"/>
            <a:r>
              <a:rPr lang="en-US" dirty="0"/>
              <a:t>Suitability</a:t>
            </a:r>
          </a:p>
          <a:p>
            <a:pPr lvl="1"/>
            <a:r>
              <a:rPr lang="en-US" dirty="0"/>
              <a:t>Compatibility:  method requirements</a:t>
            </a:r>
          </a:p>
          <a:p>
            <a:pPr lvl="1"/>
            <a:r>
              <a:rPr lang="en-US" dirty="0"/>
              <a:t>Performance</a:t>
            </a:r>
          </a:p>
        </p:txBody>
      </p:sp>
      <p:pic>
        <p:nvPicPr>
          <p:cNvPr id="5" name="Media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268200" y="6130926"/>
            <a:ext cx="609600" cy="609600"/>
          </a:xfrm>
          <a:prstGeom prst="rect">
            <a:avLst/>
          </a:prstGeom>
        </p:spPr>
      </p:pic>
    </p:spTree>
    <p:custDataLst>
      <p:tags r:id="rId1"/>
    </p:custDataLst>
    <p:extLst>
      <p:ext uri="{BB962C8B-B14F-4D97-AF65-F5344CB8AC3E}">
        <p14:creationId xmlns:p14="http://schemas.microsoft.com/office/powerpoint/2010/main" val="400365416"/>
      </p:ext>
    </p:extLst>
  </p:cSld>
  <p:clrMapOvr>
    <a:masterClrMapping/>
  </p:clrMapOvr>
  <mc:AlternateContent xmlns:mc="http://schemas.openxmlformats.org/markup-compatibility/2006" xmlns:p14="http://schemas.microsoft.com/office/powerpoint/2010/main">
    <mc:Choice Requires="p14">
      <p:transition spd="med" p14:dur="700" advTm="67688">
        <p:fade/>
      </p:transition>
    </mc:Choice>
    <mc:Fallback xmlns="">
      <p:transition spd="med" advTm="676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8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3939" showWhenStopped="0">
                <p:cTn id="2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Media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96800" y="6096000"/>
            <a:ext cx="609600" cy="609600"/>
          </a:xfrm>
          <a:prstGeom prst="rect">
            <a:avLst/>
          </a:prstGeom>
        </p:spPr>
      </p:pic>
      <p:pic>
        <p:nvPicPr>
          <p:cNvPr id="11" name="Picture 10">
            <a:extLst>
              <a:ext uri="{FF2B5EF4-FFF2-40B4-BE49-F238E27FC236}">
                <a16:creationId xmlns:a16="http://schemas.microsoft.com/office/drawing/2014/main" id="{1C6B2427-6A4C-4C07-AA43-49F58783EDF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9121011"/>
      </p:ext>
    </p:extLst>
  </p:cSld>
  <p:clrMapOvr>
    <a:masterClrMapping/>
  </p:clrMapOvr>
  <mc:AlternateContent xmlns:mc="http://schemas.openxmlformats.org/markup-compatibility/2006" xmlns:p14="http://schemas.microsoft.com/office/powerpoint/2010/main">
    <mc:Choice Requires="p14">
      <p:transition spd="med" p14:dur="700" advTm="88483">
        <p:fade/>
      </p:transition>
    </mc:Choice>
    <mc:Fallback xmlns="">
      <p:transition spd="med" advTm="884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2424"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Media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019800"/>
            <a:ext cx="609600" cy="609600"/>
          </a:xfrm>
          <a:prstGeom prst="rect">
            <a:avLst/>
          </a:prstGeom>
        </p:spPr>
      </p:pic>
      <p:pic>
        <p:nvPicPr>
          <p:cNvPr id="18" name="Picture 17">
            <a:extLst>
              <a:ext uri="{FF2B5EF4-FFF2-40B4-BE49-F238E27FC236}">
                <a16:creationId xmlns:a16="http://schemas.microsoft.com/office/drawing/2014/main" id="{8B8B5234-8273-4B66-BD96-E4E9AF430A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1122571"/>
      </p:ext>
    </p:extLst>
  </p:cSld>
  <p:clrMapOvr>
    <a:masterClrMapping/>
  </p:clrMapOvr>
  <mc:AlternateContent xmlns:mc="http://schemas.openxmlformats.org/markup-compatibility/2006" xmlns:p14="http://schemas.microsoft.com/office/powerpoint/2010/main">
    <mc:Choice Requires="p14">
      <p:transition spd="med" p14:dur="700" advTm="64568">
        <p:fade/>
      </p:transition>
    </mc:Choice>
    <mc:Fallback xmlns="">
      <p:transition spd="med" advTm="645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7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3939"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Tubing, 1/16” </a:t>
            </a:r>
            <a:r>
              <a:rPr lang="en-US" dirty="0" err="1"/>
              <a:t>o.d</a:t>
            </a:r>
            <a:r>
              <a:rPr lang="en-US" dirty="0"/>
              <a:t>. PEEK</a:t>
            </a:r>
          </a:p>
        </p:txBody>
      </p:sp>
      <p:pic>
        <p:nvPicPr>
          <p:cNvPr id="4" name="Content Placeholder 3"/>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1961831" y="1371602"/>
            <a:ext cx="1296932" cy="1295400"/>
          </a:xfrm>
        </p:spPr>
      </p:pic>
      <p:pic>
        <p:nvPicPr>
          <p:cNvPr id="5" name="Picture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409631" y="1371601"/>
            <a:ext cx="1304612" cy="1304612"/>
          </a:xfrm>
          <a:prstGeom prst="rect">
            <a:avLst/>
          </a:prstGeom>
        </p:spPr>
      </p:pic>
      <p:pic>
        <p:nvPicPr>
          <p:cNvPr id="7" name="Picture 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65112" y="1371603"/>
            <a:ext cx="1304611" cy="1304611"/>
          </a:xfrm>
          <a:prstGeom prst="rect">
            <a:avLst/>
          </a:prstGeom>
        </p:spPr>
      </p:pic>
      <p:pic>
        <p:nvPicPr>
          <p:cNvPr id="8" name="Picture 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321427" y="1371601"/>
            <a:ext cx="1304612" cy="1304612"/>
          </a:xfrm>
          <a:prstGeom prst="rect">
            <a:avLst/>
          </a:prstGeom>
        </p:spPr>
      </p:pic>
      <p:pic>
        <p:nvPicPr>
          <p:cNvPr id="9" name="Picture 8"/>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777743" y="1371601"/>
            <a:ext cx="1290755" cy="1295401"/>
          </a:xfrm>
          <a:prstGeom prst="rect">
            <a:avLst/>
          </a:prstGeom>
        </p:spPr>
      </p:pic>
      <p:pic>
        <p:nvPicPr>
          <p:cNvPr id="10" name="Picture 9"/>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220201" y="1371601"/>
            <a:ext cx="1304121" cy="1304613"/>
          </a:xfrm>
          <a:prstGeom prst="rect">
            <a:avLst/>
          </a:prstGeom>
        </p:spPr>
      </p:pic>
      <p:sp>
        <p:nvSpPr>
          <p:cNvPr id="11" name="TextBox 10"/>
          <p:cNvSpPr txBox="1"/>
          <p:nvPr/>
        </p:nvSpPr>
        <p:spPr>
          <a:xfrm>
            <a:off x="2076897" y="2816428"/>
            <a:ext cx="1066800" cy="307777"/>
          </a:xfrm>
          <a:prstGeom prst="rect">
            <a:avLst/>
          </a:prstGeom>
          <a:noFill/>
        </p:spPr>
        <p:txBody>
          <a:bodyPr wrap="square" rtlCol="0">
            <a:spAutoFit/>
          </a:bodyPr>
          <a:lstStyle/>
          <a:p>
            <a:pPr algn="ctr"/>
            <a:r>
              <a:rPr lang="en-US" sz="1400" dirty="0"/>
              <a:t>0.005” i.d.</a:t>
            </a:r>
          </a:p>
        </p:txBody>
      </p:sp>
      <p:sp>
        <p:nvSpPr>
          <p:cNvPr id="12" name="TextBox 11"/>
          <p:cNvSpPr txBox="1"/>
          <p:nvPr/>
        </p:nvSpPr>
        <p:spPr>
          <a:xfrm>
            <a:off x="4648276" y="2845739"/>
            <a:ext cx="1738280" cy="738664"/>
          </a:xfrm>
          <a:prstGeom prst="rect">
            <a:avLst/>
          </a:prstGeom>
          <a:noFill/>
        </p:spPr>
        <p:txBody>
          <a:bodyPr wrap="square" rtlCol="0">
            <a:spAutoFit/>
          </a:bodyPr>
          <a:lstStyle/>
          <a:p>
            <a:pPr algn="ctr"/>
            <a:r>
              <a:rPr lang="en-US" sz="1400" dirty="0"/>
              <a:t>0.010” i.d.</a:t>
            </a:r>
          </a:p>
          <a:p>
            <a:pPr algn="ctr"/>
            <a:r>
              <a:rPr lang="en-US" sz="1400" dirty="0"/>
              <a:t>Most common configuration</a:t>
            </a:r>
          </a:p>
        </p:txBody>
      </p:sp>
      <p:sp>
        <p:nvSpPr>
          <p:cNvPr id="13" name="TextBox 12"/>
          <p:cNvSpPr txBox="1"/>
          <p:nvPr/>
        </p:nvSpPr>
        <p:spPr>
          <a:xfrm>
            <a:off x="6440333" y="2855387"/>
            <a:ext cx="1066800" cy="307777"/>
          </a:xfrm>
          <a:prstGeom prst="rect">
            <a:avLst/>
          </a:prstGeom>
          <a:noFill/>
        </p:spPr>
        <p:txBody>
          <a:bodyPr wrap="square" rtlCol="0">
            <a:spAutoFit/>
          </a:bodyPr>
          <a:lstStyle/>
          <a:p>
            <a:pPr algn="ctr"/>
            <a:r>
              <a:rPr lang="en-US" sz="1400" dirty="0"/>
              <a:t>0.020” i.d.</a:t>
            </a:r>
          </a:p>
        </p:txBody>
      </p:sp>
      <p:sp>
        <p:nvSpPr>
          <p:cNvPr id="14" name="TextBox 13"/>
          <p:cNvSpPr txBox="1"/>
          <p:nvPr/>
        </p:nvSpPr>
        <p:spPr>
          <a:xfrm>
            <a:off x="9338860" y="2855387"/>
            <a:ext cx="1066800" cy="307777"/>
          </a:xfrm>
          <a:prstGeom prst="rect">
            <a:avLst/>
          </a:prstGeom>
          <a:noFill/>
        </p:spPr>
        <p:txBody>
          <a:bodyPr wrap="square" rtlCol="0">
            <a:spAutoFit/>
          </a:bodyPr>
          <a:lstStyle/>
          <a:p>
            <a:pPr algn="ctr"/>
            <a:r>
              <a:rPr lang="en-US" sz="1400" dirty="0"/>
              <a:t>0.040” i.d.</a:t>
            </a:r>
          </a:p>
        </p:txBody>
      </p:sp>
      <p:sp>
        <p:nvSpPr>
          <p:cNvPr id="15" name="TextBox 14"/>
          <p:cNvSpPr txBox="1"/>
          <p:nvPr/>
        </p:nvSpPr>
        <p:spPr>
          <a:xfrm>
            <a:off x="7889719" y="2845740"/>
            <a:ext cx="1066800" cy="307777"/>
          </a:xfrm>
          <a:prstGeom prst="rect">
            <a:avLst/>
          </a:prstGeom>
          <a:noFill/>
        </p:spPr>
        <p:txBody>
          <a:bodyPr wrap="square" rtlCol="0">
            <a:spAutoFit/>
          </a:bodyPr>
          <a:lstStyle/>
          <a:p>
            <a:pPr algn="ctr"/>
            <a:r>
              <a:rPr lang="en-US" sz="1400" dirty="0"/>
              <a:t>0.030” i.d.</a:t>
            </a:r>
          </a:p>
        </p:txBody>
      </p:sp>
      <p:sp>
        <p:nvSpPr>
          <p:cNvPr id="16" name="TextBox 15"/>
          <p:cNvSpPr txBox="1"/>
          <p:nvPr/>
        </p:nvSpPr>
        <p:spPr>
          <a:xfrm>
            <a:off x="3261985" y="2832370"/>
            <a:ext cx="1738280" cy="307777"/>
          </a:xfrm>
          <a:prstGeom prst="rect">
            <a:avLst/>
          </a:prstGeom>
          <a:noFill/>
        </p:spPr>
        <p:txBody>
          <a:bodyPr wrap="square" rtlCol="0">
            <a:spAutoFit/>
          </a:bodyPr>
          <a:lstStyle/>
          <a:p>
            <a:pPr algn="ctr"/>
            <a:r>
              <a:rPr lang="en-US" sz="1400" dirty="0"/>
              <a:t>0.007” i.d.</a:t>
            </a:r>
          </a:p>
        </p:txBody>
      </p:sp>
      <p:sp>
        <p:nvSpPr>
          <p:cNvPr id="17" name="Content Placeholder 2"/>
          <p:cNvSpPr txBox="1">
            <a:spLocks/>
          </p:cNvSpPr>
          <p:nvPr/>
        </p:nvSpPr>
        <p:spPr bwMode="auto">
          <a:xfrm>
            <a:off x="1219200" y="3584403"/>
            <a:ext cx="6096000" cy="32735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r>
              <a:rPr lang="en-US" sz="1800" kern="0" dirty="0"/>
              <a:t>PEEK (polyether ethyl ketone)</a:t>
            </a:r>
          </a:p>
          <a:p>
            <a:r>
              <a:rPr lang="en-US" sz="1800" kern="0" dirty="0"/>
              <a:t>Easily cut to length</a:t>
            </a:r>
          </a:p>
          <a:p>
            <a:r>
              <a:rPr lang="en-US" sz="1800" kern="0" dirty="0"/>
              <a:t>Compatible with PEEK and stainless steel fittings</a:t>
            </a:r>
          </a:p>
          <a:p>
            <a:r>
              <a:rPr lang="en-US" sz="1800" kern="0" dirty="0"/>
              <a:t>Commonly used with finger-tight style connections</a:t>
            </a:r>
          </a:p>
          <a:p>
            <a:r>
              <a:rPr lang="en-US" sz="1800" kern="0" dirty="0"/>
              <a:t>Pressure rated to 3800 to 6700 psi (262 to 460 bar)</a:t>
            </a:r>
          </a:p>
          <a:p>
            <a:r>
              <a:rPr lang="en-US" sz="1800" kern="0" dirty="0"/>
              <a:t>Compatible with most solvents except ethers </a:t>
            </a:r>
          </a:p>
          <a:p>
            <a:pPr lvl="1"/>
            <a:r>
              <a:rPr lang="en-US" sz="1400" kern="0" dirty="0"/>
              <a:t>Do not use with THF, MTBE, or </a:t>
            </a:r>
            <a:r>
              <a:rPr lang="en-US" sz="1400" kern="0" dirty="0" err="1"/>
              <a:t>diethylether</a:t>
            </a:r>
            <a:endParaRPr lang="en-US" sz="1400" kern="0" dirty="0"/>
          </a:p>
          <a:p>
            <a:r>
              <a:rPr lang="en-US" sz="1800" kern="0" dirty="0"/>
              <a:t>Failure mode (with ethers) is formation of pinhole leaks</a:t>
            </a:r>
          </a:p>
          <a:p>
            <a:r>
              <a:rPr lang="en-US" sz="1800" kern="0" dirty="0"/>
              <a:t>Tubing color code indicates internal diameter (not always consistent among manufacturers)</a:t>
            </a:r>
          </a:p>
          <a:p>
            <a:endParaRPr lang="en-US" sz="1800" kern="0" dirty="0"/>
          </a:p>
        </p:txBody>
      </p:sp>
      <p:graphicFrame>
        <p:nvGraphicFramePr>
          <p:cNvPr id="3" name="Object 2"/>
          <p:cNvGraphicFramePr>
            <a:graphicFrameLocks noChangeAspect="1"/>
          </p:cNvGraphicFramePr>
          <p:nvPr>
            <p:extLst>
              <p:ext uri="{D42A27DB-BD31-4B8C-83A1-F6EECF244321}">
                <p14:modId xmlns:p14="http://schemas.microsoft.com/office/powerpoint/2010/main" val="4155334251"/>
              </p:ext>
            </p:extLst>
          </p:nvPr>
        </p:nvGraphicFramePr>
        <p:xfrm>
          <a:off x="7442709" y="3878248"/>
          <a:ext cx="1266825" cy="2686050"/>
        </p:xfrm>
        <a:graphic>
          <a:graphicData uri="http://schemas.openxmlformats.org/presentationml/2006/ole">
            <mc:AlternateContent xmlns:mc="http://schemas.openxmlformats.org/markup-compatibility/2006">
              <mc:Choice xmlns:v="urn:schemas-microsoft-com:vml" Requires="v">
                <p:oleObj spid="_x0000_s46250" name="PHOTO-PAINT" r:id="rId13" imgW="1266480" imgH="2685960" progId="CorelPHOTOPAINT.Image.15">
                  <p:embed/>
                </p:oleObj>
              </mc:Choice>
              <mc:Fallback>
                <p:oleObj name="PHOTO-PAINT" r:id="rId13" imgW="1266480" imgH="2685960" progId="CorelPHOTOPAINT.Image.15">
                  <p:embed/>
                  <p:pic>
                    <p:nvPicPr>
                      <p:cNvPr id="0" name=""/>
                      <p:cNvPicPr/>
                      <p:nvPr/>
                    </p:nvPicPr>
                    <p:blipFill>
                      <a:blip r:embed="rId14"/>
                      <a:stretch>
                        <a:fillRect/>
                      </a:stretch>
                    </p:blipFill>
                    <p:spPr>
                      <a:xfrm>
                        <a:off x="7442709" y="3878248"/>
                        <a:ext cx="1266825" cy="2686050"/>
                      </a:xfrm>
                      <a:prstGeom prst="rect">
                        <a:avLst/>
                      </a:prstGeom>
                    </p:spPr>
                  </p:pic>
                </p:oleObj>
              </mc:Fallback>
            </mc:AlternateContent>
          </a:graphicData>
        </a:graphic>
      </p:graphicFrame>
      <p:sp>
        <p:nvSpPr>
          <p:cNvPr id="6" name="TextBox 5"/>
          <p:cNvSpPr txBox="1"/>
          <p:nvPr/>
        </p:nvSpPr>
        <p:spPr>
          <a:xfrm>
            <a:off x="7477239" y="3410835"/>
            <a:ext cx="1311578" cy="369332"/>
          </a:xfrm>
          <a:prstGeom prst="rect">
            <a:avLst/>
          </a:prstGeom>
          <a:noFill/>
        </p:spPr>
        <p:txBody>
          <a:bodyPr wrap="none" rtlCol="0">
            <a:spAutoFit/>
          </a:bodyPr>
          <a:lstStyle/>
          <a:p>
            <a:r>
              <a:rPr lang="en-US" dirty="0" err="1"/>
              <a:t>MicroSolv</a:t>
            </a:r>
            <a:r>
              <a:rPr lang="en-US" baseline="30000" dirty="0"/>
              <a:t>®</a:t>
            </a:r>
          </a:p>
        </p:txBody>
      </p:sp>
      <p:pic>
        <p:nvPicPr>
          <p:cNvPr id="19" name="Picture 18"/>
          <p:cNvPicPr>
            <a:picLocks noChangeAspect="1"/>
          </p:cNvPicPr>
          <p:nvPr/>
        </p:nvPicPr>
        <p:blipFill>
          <a:blip r:embed="rId15"/>
          <a:stretch>
            <a:fillRect/>
          </a:stretch>
        </p:blipFill>
        <p:spPr>
          <a:xfrm>
            <a:off x="8956519" y="3878248"/>
            <a:ext cx="3078948" cy="1913686"/>
          </a:xfrm>
          <a:prstGeom prst="rect">
            <a:avLst/>
          </a:prstGeom>
        </p:spPr>
      </p:pic>
      <p:sp>
        <p:nvSpPr>
          <p:cNvPr id="20" name="TextBox 19"/>
          <p:cNvSpPr txBox="1"/>
          <p:nvPr/>
        </p:nvSpPr>
        <p:spPr>
          <a:xfrm>
            <a:off x="9967191" y="3360759"/>
            <a:ext cx="747320" cy="369332"/>
          </a:xfrm>
          <a:prstGeom prst="rect">
            <a:avLst/>
          </a:prstGeom>
          <a:noFill/>
        </p:spPr>
        <p:txBody>
          <a:bodyPr wrap="none" rtlCol="0">
            <a:spAutoFit/>
          </a:bodyPr>
          <a:lstStyle/>
          <a:p>
            <a:r>
              <a:rPr lang="en-US" dirty="0"/>
              <a:t>VICI</a:t>
            </a:r>
            <a:r>
              <a:rPr lang="en-US" baseline="30000" dirty="0"/>
              <a:t>®</a:t>
            </a:r>
          </a:p>
        </p:txBody>
      </p:sp>
      <p:sp>
        <p:nvSpPr>
          <p:cNvPr id="21" name="TextBox 20"/>
          <p:cNvSpPr txBox="1"/>
          <p:nvPr/>
        </p:nvSpPr>
        <p:spPr>
          <a:xfrm>
            <a:off x="8936422" y="5940091"/>
            <a:ext cx="3148619" cy="307777"/>
          </a:xfrm>
          <a:prstGeom prst="rect">
            <a:avLst/>
          </a:prstGeom>
          <a:noFill/>
        </p:spPr>
        <p:txBody>
          <a:bodyPr wrap="none" rtlCol="0">
            <a:spAutoFit/>
          </a:bodyPr>
          <a:lstStyle/>
          <a:p>
            <a:r>
              <a:rPr lang="en-US" sz="1400" dirty="0"/>
              <a:t>Pressure based on 2.5 x safety factor</a:t>
            </a:r>
          </a:p>
        </p:txBody>
      </p:sp>
      <p:pic>
        <p:nvPicPr>
          <p:cNvPr id="23" name="Media6">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12420600" y="6172200"/>
            <a:ext cx="609600" cy="609600"/>
          </a:xfrm>
          <a:prstGeom prst="rect">
            <a:avLst/>
          </a:prstGeom>
        </p:spPr>
      </p:pic>
    </p:spTree>
    <p:custDataLst>
      <p:tags r:id="rId2"/>
    </p:custDataLst>
    <p:extLst>
      <p:ext uri="{BB962C8B-B14F-4D97-AF65-F5344CB8AC3E}">
        <p14:creationId xmlns:p14="http://schemas.microsoft.com/office/powerpoint/2010/main" val="1486438397"/>
      </p:ext>
    </p:extLst>
  </p:cSld>
  <p:clrMapOvr>
    <a:masterClrMapping/>
  </p:clrMapOvr>
  <mc:AlternateContent xmlns:mc="http://schemas.openxmlformats.org/markup-compatibility/2006" xmlns:p14="http://schemas.microsoft.com/office/powerpoint/2010/main">
    <mc:Choice Requires="p14">
      <p:transition spd="med" p14:dur="700" advTm="70361">
        <p:fade/>
      </p:transition>
    </mc:Choice>
    <mc:Fallback xmlns="">
      <p:transition spd="med" advTm="703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79"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0909" showWhenStopped="0">
                <p:cTn id="41"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edia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248400"/>
            <a:ext cx="609600" cy="609600"/>
          </a:xfrm>
          <a:prstGeom prst="rect">
            <a:avLst/>
          </a:prstGeom>
        </p:spPr>
      </p:pic>
      <p:pic>
        <p:nvPicPr>
          <p:cNvPr id="12" name="Picture 11">
            <a:extLst>
              <a:ext uri="{FF2B5EF4-FFF2-40B4-BE49-F238E27FC236}">
                <a16:creationId xmlns:a16="http://schemas.microsoft.com/office/drawing/2014/main" id="{C109B881-AD3F-4567-9E9A-65AE715E79C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4245025"/>
      </p:ext>
    </p:extLst>
  </p:cSld>
  <p:clrMapOvr>
    <a:masterClrMapping/>
  </p:clrMapOvr>
  <mc:AlternateContent xmlns:mc="http://schemas.openxmlformats.org/markup-compatibility/2006" xmlns:p14="http://schemas.microsoft.com/office/powerpoint/2010/main">
    <mc:Choice Requires="p14">
      <p:transition spd="med" p14:dur="700" advTm="26886">
        <p:fade/>
      </p:transition>
    </mc:Choice>
    <mc:Fallback xmlns="">
      <p:transition spd="med" advTm="268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8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2424"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cut stainless steel tubing</a:t>
            </a:r>
          </a:p>
        </p:txBody>
      </p:sp>
      <p:sp>
        <p:nvSpPr>
          <p:cNvPr id="3" name="Content Placeholder 2"/>
          <p:cNvSpPr>
            <a:spLocks noGrp="1"/>
          </p:cNvSpPr>
          <p:nvPr>
            <p:ph idx="1"/>
          </p:nvPr>
        </p:nvSpPr>
        <p:spPr>
          <a:xfrm>
            <a:off x="1219200" y="1371600"/>
            <a:ext cx="10363200" cy="5257800"/>
          </a:xfrm>
        </p:spPr>
        <p:txBody>
          <a:bodyPr/>
          <a:lstStyle/>
          <a:p>
            <a:r>
              <a:rPr lang="en-US" dirty="0"/>
              <a:t>When possible, don’t cut tubing -- use factory cut lengths</a:t>
            </a:r>
          </a:p>
          <a:p>
            <a:r>
              <a:rPr lang="en-US" dirty="0"/>
              <a:t>Tubing ends should be flat, without burrs, and unrestricted</a:t>
            </a:r>
          </a:p>
          <a:p>
            <a:r>
              <a:rPr lang="en-US" dirty="0"/>
              <a:t>Several devices can be used to cut tubing</a:t>
            </a:r>
          </a:p>
          <a:p>
            <a:pPr lvl="1"/>
            <a:r>
              <a:rPr lang="en-US" sz="2400" dirty="0"/>
              <a:t>Motorized abrasive wheel cutter</a:t>
            </a:r>
          </a:p>
          <a:p>
            <a:pPr lvl="1"/>
            <a:r>
              <a:rPr lang="en-US" sz="2400" dirty="0"/>
              <a:t>Plumbing style tubing cutter</a:t>
            </a:r>
          </a:p>
          <a:p>
            <a:pPr lvl="1"/>
            <a:r>
              <a:rPr lang="en-US" sz="2400" dirty="0"/>
              <a:t>Terry Tool</a:t>
            </a:r>
            <a:r>
              <a:rPr lang="en-US" sz="2400" baseline="30000" dirty="0"/>
              <a:t>®</a:t>
            </a:r>
            <a:r>
              <a:rPr lang="en-US" sz="2400" dirty="0"/>
              <a:t> tubing cutter</a:t>
            </a:r>
          </a:p>
          <a:p>
            <a:pPr lvl="1"/>
            <a:r>
              <a:rPr lang="en-US" sz="2400" dirty="0"/>
              <a:t>Wire cutters and needle nose pliers</a:t>
            </a:r>
          </a:p>
          <a:p>
            <a:pPr lvl="1"/>
            <a:endParaRPr lang="en-US" sz="2400" dirty="0"/>
          </a:p>
          <a:p>
            <a:r>
              <a:rPr lang="en-US" dirty="0"/>
              <a:t>To groom the end of the tubing</a:t>
            </a:r>
          </a:p>
          <a:p>
            <a:pPr lvl="1"/>
            <a:r>
              <a:rPr lang="en-US" sz="2400" dirty="0"/>
              <a:t>File, needle nose pliers</a:t>
            </a:r>
          </a:p>
          <a:p>
            <a:pPr lvl="1"/>
            <a:r>
              <a:rPr lang="en-US" sz="2400" dirty="0"/>
              <a:t>Tubing reaming/deburring tool</a:t>
            </a:r>
          </a:p>
          <a:p>
            <a:pPr lvl="1"/>
            <a:endParaRPr lang="en-US" dirty="0"/>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91400" y="3256304"/>
            <a:ext cx="4296498" cy="2952637"/>
          </a:xfrm>
          <a:prstGeom prst="rect">
            <a:avLst/>
          </a:prstGeom>
          <a:effectLst>
            <a:outerShdw blurRad="50800" dist="38100" dir="2700000" sx="101000" sy="101000" algn="tl" rotWithShape="0">
              <a:prstClr val="black">
                <a:alpha val="40000"/>
              </a:prstClr>
            </a:outerShdw>
          </a:effectLst>
        </p:spPr>
      </p:pic>
      <p:sp>
        <p:nvSpPr>
          <p:cNvPr id="5" name="TextBox 4"/>
          <p:cNvSpPr txBox="1"/>
          <p:nvPr/>
        </p:nvSpPr>
        <p:spPr>
          <a:xfrm>
            <a:off x="10112553" y="5868521"/>
            <a:ext cx="1522596" cy="369332"/>
          </a:xfrm>
          <a:prstGeom prst="rect">
            <a:avLst/>
          </a:prstGeom>
          <a:noFill/>
        </p:spPr>
        <p:txBody>
          <a:bodyPr wrap="none" rtlCol="0">
            <a:spAutoFit/>
          </a:bodyPr>
          <a:lstStyle/>
          <a:p>
            <a:r>
              <a:rPr lang="en-US" dirty="0"/>
              <a:t>Tubing cutter</a:t>
            </a:r>
          </a:p>
        </p:txBody>
      </p:sp>
      <p:sp>
        <p:nvSpPr>
          <p:cNvPr id="6" name="TextBox 5"/>
          <p:cNvSpPr txBox="1"/>
          <p:nvPr/>
        </p:nvSpPr>
        <p:spPr>
          <a:xfrm>
            <a:off x="7391400" y="5222190"/>
            <a:ext cx="1261884" cy="646331"/>
          </a:xfrm>
          <a:prstGeom prst="rect">
            <a:avLst/>
          </a:prstGeom>
          <a:noFill/>
        </p:spPr>
        <p:txBody>
          <a:bodyPr wrap="none" rtlCol="0">
            <a:spAutoFit/>
          </a:bodyPr>
          <a:lstStyle/>
          <a:p>
            <a:r>
              <a:rPr lang="en-US" dirty="0"/>
              <a:t>Deburring </a:t>
            </a:r>
          </a:p>
          <a:p>
            <a:r>
              <a:rPr lang="en-US" dirty="0"/>
              <a:t>tool</a:t>
            </a:r>
          </a:p>
        </p:txBody>
      </p:sp>
      <p:sp>
        <p:nvSpPr>
          <p:cNvPr id="8" name="TextBox 7"/>
          <p:cNvSpPr txBox="1"/>
          <p:nvPr/>
        </p:nvSpPr>
        <p:spPr>
          <a:xfrm>
            <a:off x="8547256" y="5669399"/>
            <a:ext cx="1294713" cy="369332"/>
          </a:xfrm>
          <a:prstGeom prst="rect">
            <a:avLst/>
          </a:prstGeom>
          <a:noFill/>
        </p:spPr>
        <p:txBody>
          <a:bodyPr wrap="none" rtlCol="0">
            <a:spAutoFit/>
          </a:bodyPr>
          <a:lstStyle/>
          <a:p>
            <a:r>
              <a:rPr lang="en-US" dirty="0"/>
              <a:t>Terry Tool</a:t>
            </a:r>
            <a:r>
              <a:rPr lang="en-US" baseline="30000" dirty="0"/>
              <a:t>®</a:t>
            </a:r>
          </a:p>
        </p:txBody>
      </p:sp>
      <p:pic>
        <p:nvPicPr>
          <p:cNvPr id="7" name="Media8">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420600" y="6248400"/>
            <a:ext cx="609600" cy="609600"/>
          </a:xfrm>
          <a:prstGeom prst="rect">
            <a:avLst/>
          </a:prstGeom>
        </p:spPr>
      </p:pic>
    </p:spTree>
    <p:custDataLst>
      <p:tags r:id="rId1"/>
    </p:custDataLst>
    <p:extLst>
      <p:ext uri="{BB962C8B-B14F-4D97-AF65-F5344CB8AC3E}">
        <p14:creationId xmlns:p14="http://schemas.microsoft.com/office/powerpoint/2010/main" val="3613070180"/>
      </p:ext>
    </p:extLst>
  </p:cSld>
  <p:clrMapOvr>
    <a:masterClrMapping/>
  </p:clrMapOvr>
  <mc:AlternateContent xmlns:mc="http://schemas.openxmlformats.org/markup-compatibility/2006" xmlns:p14="http://schemas.microsoft.com/office/powerpoint/2010/main">
    <mc:Choice Requires="p14">
      <p:transition spd="med" p14:dur="700" advTm="125412">
        <p:fade/>
      </p:transition>
    </mc:Choice>
    <mc:Fallback xmlns="">
      <p:transition spd="med" advTm="1254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43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36364" showWhenStopped="0">
                <p:cTn id="35" fill="hold" display="0">
                  <p:stCondLst>
                    <p:cond delay="indefinite"/>
                  </p:stCondLst>
                  <p:endCondLst>
                    <p:cond evt="onStopAudio" delay="0">
                      <p:tgtEl>
                        <p:sldTgt/>
                      </p:tgtEl>
                    </p:cond>
                  </p:endCondLst>
                </p:cTn>
                <p:tgtEl>
                  <p:spTgt spid="7"/>
                </p:tgtEl>
              </p:cMediaNode>
            </p:audio>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utting tubing for ppt_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469430905"/>
      </p:ext>
    </p:extLst>
  </p:cSld>
  <p:clrMapOvr>
    <a:masterClrMapping/>
  </p:clrMapOvr>
  <mc:AlternateContent xmlns:mc="http://schemas.openxmlformats.org/markup-compatibility/2006" xmlns:p14="http://schemas.microsoft.com/office/powerpoint/2010/main">
    <mc:Choice Requires="p14">
      <p:transition spd="med" p14:dur="700" advTm="3380">
        <p:fade/>
      </p:transition>
    </mc:Choice>
    <mc:Fallback xmlns="">
      <p:transition spd="med" advTm="33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4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172200"/>
            <a:ext cx="609600" cy="609600"/>
          </a:xfrm>
          <a:prstGeom prst="rect">
            <a:avLst/>
          </a:prstGeom>
        </p:spPr>
      </p:pic>
      <p:pic>
        <p:nvPicPr>
          <p:cNvPr id="11" name="Picture 10">
            <a:extLst>
              <a:ext uri="{FF2B5EF4-FFF2-40B4-BE49-F238E27FC236}">
                <a16:creationId xmlns:a16="http://schemas.microsoft.com/office/drawing/2014/main" id="{216FB7AC-DC55-4677-960C-5121D076D3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15450471"/>
      </p:ext>
    </p:extLst>
  </p:cSld>
  <p:clrMapOvr>
    <a:masterClrMapping/>
  </p:clrMapOvr>
  <mc:AlternateContent xmlns:mc="http://schemas.openxmlformats.org/markup-compatibility/2006" xmlns:p14="http://schemas.microsoft.com/office/powerpoint/2010/main">
    <mc:Choice Requires="p14">
      <p:transition spd="med" p14:dur="700" advTm="43447">
        <p:fade/>
      </p:transition>
    </mc:Choice>
    <mc:Fallback xmlns="">
      <p:transition spd="med" advTm="434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4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3939"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Media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082433"/>
            <a:ext cx="609600" cy="609600"/>
          </a:xfrm>
          <a:prstGeom prst="rect">
            <a:avLst/>
          </a:prstGeom>
        </p:spPr>
      </p:pic>
      <p:pic>
        <p:nvPicPr>
          <p:cNvPr id="18" name="Picture 17">
            <a:extLst>
              <a:ext uri="{FF2B5EF4-FFF2-40B4-BE49-F238E27FC236}">
                <a16:creationId xmlns:a16="http://schemas.microsoft.com/office/drawing/2014/main" id="{0F566402-13E0-4231-84C8-32AE389EBA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80000404"/>
      </p:ext>
    </p:extLst>
  </p:cSld>
  <p:clrMapOvr>
    <a:masterClrMapping/>
  </p:clrMapOvr>
  <mc:AlternateContent xmlns:mc="http://schemas.openxmlformats.org/markup-compatibility/2006" xmlns:p14="http://schemas.microsoft.com/office/powerpoint/2010/main">
    <mc:Choice Requires="p14">
      <p:transition spd="med" p14:dur="700" advTm="63331">
        <p:fade/>
      </p:transition>
    </mc:Choice>
    <mc:Fallback xmlns="">
      <p:transition spd="med" advTm="633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4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0909"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5945516"/>
            <a:ext cx="609600" cy="609600"/>
          </a:xfrm>
          <a:prstGeom prst="rect">
            <a:avLst/>
          </a:prstGeom>
        </p:spPr>
      </p:pic>
      <p:pic>
        <p:nvPicPr>
          <p:cNvPr id="16" name="Picture 15">
            <a:extLst>
              <a:ext uri="{FF2B5EF4-FFF2-40B4-BE49-F238E27FC236}">
                <a16:creationId xmlns:a16="http://schemas.microsoft.com/office/drawing/2014/main" id="{B80C8119-B6FA-492A-8896-2133B23D317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87805795"/>
      </p:ext>
    </p:extLst>
  </p:cSld>
  <p:clrMapOvr>
    <a:masterClrMapping/>
  </p:clrMapOvr>
  <mc:AlternateContent xmlns:mc="http://schemas.openxmlformats.org/markup-compatibility/2006" xmlns:p14="http://schemas.microsoft.com/office/powerpoint/2010/main">
    <mc:Choice Requires="p14">
      <p:transition spd="med" p14:dur="700" advTm="24137">
        <p:fade/>
      </p:transition>
    </mc:Choice>
    <mc:Fallback xmlns="">
      <p:transition spd="med" advTm="241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1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2424"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6"/>
          <a:srcRect/>
          <a:stretch>
            <a:fillRect/>
          </a:stretch>
        </a:blipFill>
        <a:effectLst/>
      </p:bgPr>
    </p:bg>
    <p:spTree>
      <p:nvGrpSpPr>
        <p:cNvPr id="1" name=""/>
        <p:cNvGrpSpPr/>
        <p:nvPr/>
      </p:nvGrpSpPr>
      <p:grpSpPr>
        <a:xfrm>
          <a:off x="0" y="0"/>
          <a:ext cx="0" cy="0"/>
          <a:chOff x="0" y="0"/>
          <a:chExt cx="0" cy="0"/>
        </a:xfrm>
      </p:grpSpPr>
      <p:pic>
        <p:nvPicPr>
          <p:cNvPr id="3" name="grooming tubing for ppt_01">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624102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1440">
        <p:fade/>
      </p:transition>
    </mc:Choice>
    <mc:Fallback xmlns="">
      <p:transition spd="med" advTm="14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3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cut PEEK tubing</a:t>
            </a:r>
          </a:p>
        </p:txBody>
      </p:sp>
      <p:sp>
        <p:nvSpPr>
          <p:cNvPr id="3" name="Content Placeholder 2"/>
          <p:cNvSpPr>
            <a:spLocks noGrp="1"/>
          </p:cNvSpPr>
          <p:nvPr>
            <p:ph idx="1"/>
          </p:nvPr>
        </p:nvSpPr>
        <p:spPr>
          <a:xfrm>
            <a:off x="1219200" y="1371600"/>
            <a:ext cx="5901616" cy="5257800"/>
          </a:xfrm>
        </p:spPr>
        <p:txBody>
          <a:bodyPr/>
          <a:lstStyle/>
          <a:p>
            <a:r>
              <a:rPr lang="en-US" dirty="0"/>
              <a:t>PEEK tubing is easily cut using a PEEK tubing cutter or a razor blade</a:t>
            </a:r>
          </a:p>
          <a:p>
            <a:endParaRPr lang="en-US" dirty="0"/>
          </a:p>
          <a:p>
            <a:r>
              <a:rPr lang="en-US" dirty="0"/>
              <a:t>Deburring and reaming operations are not required</a:t>
            </a:r>
          </a:p>
          <a:p>
            <a:endParaRPr lang="en-US" dirty="0"/>
          </a:p>
          <a:p>
            <a:r>
              <a:rPr lang="en-US" dirty="0"/>
              <a:t>Never attempt to use the PEEK tubing cutter with stainless steel!</a:t>
            </a:r>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285902" y="2438400"/>
            <a:ext cx="4296498" cy="2255637"/>
          </a:xfrm>
          <a:prstGeom prst="rect">
            <a:avLst/>
          </a:prstGeom>
          <a:effectLst>
            <a:outerShdw blurRad="50800" dist="38100" dir="2700000" sx="101000" sy="101000" algn="tl" rotWithShape="0">
              <a:prstClr val="black">
                <a:alpha val="40000"/>
              </a:prstClr>
            </a:outerShdw>
          </a:effectLst>
        </p:spPr>
      </p:pic>
      <p:pic>
        <p:nvPicPr>
          <p:cNvPr id="5" name="Media9">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344400" y="6172200"/>
            <a:ext cx="609600" cy="609600"/>
          </a:xfrm>
          <a:prstGeom prst="rect">
            <a:avLst/>
          </a:prstGeom>
        </p:spPr>
      </p:pic>
    </p:spTree>
    <p:custDataLst>
      <p:tags r:id="rId1"/>
    </p:custDataLst>
    <p:extLst>
      <p:ext uri="{BB962C8B-B14F-4D97-AF65-F5344CB8AC3E}">
        <p14:creationId xmlns:p14="http://schemas.microsoft.com/office/powerpoint/2010/main" val="2659136466"/>
      </p:ext>
    </p:extLst>
  </p:cSld>
  <p:clrMapOvr>
    <a:masterClrMapping/>
  </p:clrMapOvr>
  <mc:AlternateContent xmlns:mc="http://schemas.openxmlformats.org/markup-compatibility/2006" xmlns:p14="http://schemas.microsoft.com/office/powerpoint/2010/main">
    <mc:Choice Requires="p14">
      <p:transition spd="med" p14:dur="700" advTm="28986">
        <p:fade/>
      </p:transition>
    </mc:Choice>
    <mc:Fallback xmlns="">
      <p:transition spd="med" advTm="289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897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2424" showWhenStopped="0">
                <p:cTn id="19" fill="hold" display="0">
                  <p:stCondLst>
                    <p:cond delay="indefinite"/>
                  </p:stCondLst>
                  <p:endCondLst>
                    <p:cond evt="onStopAudio" delay="0">
                      <p:tgtEl>
                        <p:sldTgt/>
                      </p:tgtEl>
                    </p:cond>
                  </p:endCondLst>
                </p:cTn>
                <p:tgtEl>
                  <p:spTgt spid="5"/>
                </p:tgtEl>
              </p:cMediaNode>
            </p:audio>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6"/>
          <a:srcRect/>
          <a:stretch>
            <a:fillRect/>
          </a:stretch>
        </a:blipFill>
        <a:effectLst/>
      </p:bgPr>
    </p:bg>
    <p:spTree>
      <p:nvGrpSpPr>
        <p:cNvPr id="1" name=""/>
        <p:cNvGrpSpPr/>
        <p:nvPr/>
      </p:nvGrpSpPr>
      <p:grpSpPr>
        <a:xfrm>
          <a:off x="0" y="0"/>
          <a:ext cx="0" cy="0"/>
          <a:chOff x="0" y="0"/>
          <a:chExt cx="0" cy="0"/>
        </a:xfrm>
      </p:grpSpPr>
      <p:pic>
        <p:nvPicPr>
          <p:cNvPr id="4" name="cutting peek tubing for ppt_02">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7122327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310">
        <p:fade/>
      </p:transition>
    </mc:Choice>
    <mc:Fallback xmlns="">
      <p:transition spd="med" advTm="3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Media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5943600"/>
            <a:ext cx="609600" cy="609600"/>
          </a:xfrm>
          <a:prstGeom prst="rect">
            <a:avLst/>
          </a:prstGeom>
        </p:spPr>
      </p:pic>
      <p:pic>
        <p:nvPicPr>
          <p:cNvPr id="28" name="Picture 27">
            <a:extLst>
              <a:ext uri="{FF2B5EF4-FFF2-40B4-BE49-F238E27FC236}">
                <a16:creationId xmlns:a16="http://schemas.microsoft.com/office/drawing/2014/main" id="{E3622F51-6715-4F13-98CE-0B97F83AAA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8473578"/>
      </p:ext>
    </p:extLst>
  </p:cSld>
  <p:clrMapOvr>
    <a:masterClrMapping/>
  </p:clrMapOvr>
  <mc:AlternateContent xmlns:mc="http://schemas.openxmlformats.org/markup-compatibility/2006" xmlns:p14="http://schemas.microsoft.com/office/powerpoint/2010/main">
    <mc:Choice Requires="p14">
      <p:transition spd="med" p14:dur="700" advTm="81078">
        <p:fade/>
      </p:transition>
    </mc:Choice>
    <mc:Fallback xmlns="">
      <p:transition spd="med" advTm="810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084"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7576"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214046"/>
            <a:ext cx="609600" cy="609600"/>
          </a:xfrm>
          <a:prstGeom prst="rect">
            <a:avLst/>
          </a:prstGeom>
        </p:spPr>
      </p:pic>
      <p:pic>
        <p:nvPicPr>
          <p:cNvPr id="16" name="Picture 15">
            <a:extLst>
              <a:ext uri="{FF2B5EF4-FFF2-40B4-BE49-F238E27FC236}">
                <a16:creationId xmlns:a16="http://schemas.microsoft.com/office/drawing/2014/main" id="{2B95FC26-CC40-43FF-BCCD-FEC598D8B4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8959354"/>
      </p:ext>
    </p:extLst>
  </p:cSld>
  <p:clrMapOvr>
    <a:masterClrMapping/>
  </p:clrMapOvr>
  <mc:AlternateContent xmlns:mc="http://schemas.openxmlformats.org/markup-compatibility/2006" xmlns:p14="http://schemas.microsoft.com/office/powerpoint/2010/main">
    <mc:Choice Requires="p14">
      <p:transition spd="med" p14:dur="700" advTm="78608">
        <p:fade/>
      </p:transition>
    </mc:Choice>
    <mc:Fallback xmlns="">
      <p:transition spd="med" advTm="786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6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Ferrules</a:t>
            </a:r>
          </a:p>
        </p:txBody>
      </p:sp>
      <p:pic>
        <p:nvPicPr>
          <p:cNvPr id="14" name="Content Placeholder 5"/>
          <p:cNvPicPr>
            <a:picLocks noGrp="1" noChangeAspect="1"/>
          </p:cNvPicPr>
          <p:nvPr>
            <p:ph idx="1"/>
          </p:nvPr>
        </p:nvPicPr>
        <p:blipFill>
          <a:blip r:embed="rId6" cstate="print">
            <a:extLst>
              <a:ext uri="{28A0092B-C50C-407E-A947-70E740481C1C}">
                <a14:useLocalDpi xmlns:a14="http://schemas.microsoft.com/office/drawing/2010/main" val="0"/>
              </a:ext>
            </a:extLst>
          </a:blip>
          <a:stretch>
            <a:fillRect/>
          </a:stretch>
        </p:blipFill>
        <p:spPr>
          <a:xfrm>
            <a:off x="2057400" y="1371600"/>
            <a:ext cx="8780130" cy="2468961"/>
          </a:xfrm>
          <a:effectLst>
            <a:outerShdw blurRad="50800" dist="38100" dir="2700000" sx="101000" sy="101000" algn="tl" rotWithShape="0">
              <a:prstClr val="black">
                <a:alpha val="40000"/>
              </a:prstClr>
            </a:outerShdw>
          </a:effectLst>
        </p:spPr>
      </p:pic>
      <p:sp>
        <p:nvSpPr>
          <p:cNvPr id="16" name="TextBox 15"/>
          <p:cNvSpPr txBox="1"/>
          <p:nvPr/>
        </p:nvSpPr>
        <p:spPr>
          <a:xfrm>
            <a:off x="2752325" y="1501281"/>
            <a:ext cx="338554" cy="369332"/>
          </a:xfrm>
          <a:prstGeom prst="rect">
            <a:avLst/>
          </a:prstGeom>
          <a:noFill/>
        </p:spPr>
        <p:txBody>
          <a:bodyPr wrap="none" rtlCol="0">
            <a:spAutoFit/>
          </a:bodyPr>
          <a:lstStyle/>
          <a:p>
            <a:r>
              <a:rPr lang="en-US" dirty="0"/>
              <a:t>A</a:t>
            </a:r>
          </a:p>
        </p:txBody>
      </p:sp>
      <p:sp>
        <p:nvSpPr>
          <p:cNvPr id="19" name="TextBox 18"/>
          <p:cNvSpPr txBox="1"/>
          <p:nvPr/>
        </p:nvSpPr>
        <p:spPr>
          <a:xfrm>
            <a:off x="3811068" y="1501281"/>
            <a:ext cx="338554" cy="369332"/>
          </a:xfrm>
          <a:prstGeom prst="rect">
            <a:avLst/>
          </a:prstGeom>
          <a:noFill/>
        </p:spPr>
        <p:txBody>
          <a:bodyPr wrap="none" rtlCol="0">
            <a:spAutoFit/>
          </a:bodyPr>
          <a:lstStyle/>
          <a:p>
            <a:r>
              <a:rPr lang="en-US" dirty="0"/>
              <a:t>B</a:t>
            </a:r>
          </a:p>
        </p:txBody>
      </p:sp>
      <p:sp>
        <p:nvSpPr>
          <p:cNvPr id="20" name="TextBox 19"/>
          <p:cNvSpPr txBox="1"/>
          <p:nvPr/>
        </p:nvSpPr>
        <p:spPr>
          <a:xfrm>
            <a:off x="4853971" y="1501281"/>
            <a:ext cx="351378" cy="369332"/>
          </a:xfrm>
          <a:prstGeom prst="rect">
            <a:avLst/>
          </a:prstGeom>
          <a:noFill/>
        </p:spPr>
        <p:txBody>
          <a:bodyPr wrap="none" rtlCol="0">
            <a:spAutoFit/>
          </a:bodyPr>
          <a:lstStyle/>
          <a:p>
            <a:r>
              <a:rPr lang="en-US" dirty="0"/>
              <a:t>C</a:t>
            </a:r>
          </a:p>
        </p:txBody>
      </p:sp>
      <p:sp>
        <p:nvSpPr>
          <p:cNvPr id="21" name="TextBox 20"/>
          <p:cNvSpPr txBox="1"/>
          <p:nvPr/>
        </p:nvSpPr>
        <p:spPr>
          <a:xfrm>
            <a:off x="5872035" y="1501281"/>
            <a:ext cx="351378" cy="369332"/>
          </a:xfrm>
          <a:prstGeom prst="rect">
            <a:avLst/>
          </a:prstGeom>
          <a:noFill/>
        </p:spPr>
        <p:txBody>
          <a:bodyPr wrap="none" rtlCol="0">
            <a:spAutoFit/>
          </a:bodyPr>
          <a:lstStyle/>
          <a:p>
            <a:r>
              <a:rPr lang="en-US" dirty="0"/>
              <a:t>D</a:t>
            </a:r>
          </a:p>
        </p:txBody>
      </p:sp>
      <p:sp>
        <p:nvSpPr>
          <p:cNvPr id="22" name="TextBox 21"/>
          <p:cNvSpPr txBox="1"/>
          <p:nvPr/>
        </p:nvSpPr>
        <p:spPr>
          <a:xfrm>
            <a:off x="8295227" y="1501281"/>
            <a:ext cx="340866" cy="369332"/>
          </a:xfrm>
          <a:prstGeom prst="rect">
            <a:avLst/>
          </a:prstGeom>
          <a:noFill/>
        </p:spPr>
        <p:txBody>
          <a:bodyPr wrap="square" rtlCol="0">
            <a:spAutoFit/>
          </a:bodyPr>
          <a:lstStyle/>
          <a:p>
            <a:r>
              <a:rPr lang="en-US" dirty="0"/>
              <a:t>E</a:t>
            </a:r>
          </a:p>
        </p:txBody>
      </p:sp>
      <p:sp>
        <p:nvSpPr>
          <p:cNvPr id="23" name="Content Placeholder 2"/>
          <p:cNvSpPr txBox="1">
            <a:spLocks/>
          </p:cNvSpPr>
          <p:nvPr/>
        </p:nvSpPr>
        <p:spPr bwMode="auto">
          <a:xfrm>
            <a:off x="2438400" y="4343400"/>
            <a:ext cx="8229600"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r>
              <a:rPr lang="en-US" sz="1800" kern="0" dirty="0"/>
              <a:t>Ferrules differ in shape and application…</a:t>
            </a:r>
          </a:p>
          <a:p>
            <a:r>
              <a:rPr lang="en-US" sz="1800" kern="0" dirty="0"/>
              <a:t>Identification:</a:t>
            </a:r>
          </a:p>
          <a:p>
            <a:pPr lvl="1"/>
            <a:r>
              <a:rPr lang="en-US" sz="1600" kern="0" dirty="0"/>
              <a:t>A:  Swagelok two-piece ferrule</a:t>
            </a:r>
          </a:p>
          <a:p>
            <a:pPr lvl="1"/>
            <a:r>
              <a:rPr lang="en-US" sz="1600" kern="0" dirty="0"/>
              <a:t>B, C, D:  various one-piece ferrules; more or less interchangeable</a:t>
            </a:r>
          </a:p>
          <a:p>
            <a:pPr lvl="1"/>
            <a:r>
              <a:rPr lang="en-US" sz="1600" kern="0" dirty="0"/>
              <a:t>E, F:  ferrules for injection valve connections</a:t>
            </a:r>
          </a:p>
          <a:p>
            <a:pPr lvl="1"/>
            <a:r>
              <a:rPr lang="en-US" sz="1600" kern="0" dirty="0"/>
              <a:t>G:  SSI</a:t>
            </a:r>
            <a:r>
              <a:rPr lang="en-US" sz="1600" kern="0" baseline="30000" dirty="0"/>
              <a:t>®</a:t>
            </a:r>
            <a:r>
              <a:rPr lang="en-US" sz="1600" kern="0" dirty="0"/>
              <a:t> specific ferrule</a:t>
            </a:r>
          </a:p>
          <a:p>
            <a:r>
              <a:rPr lang="en-US" sz="1800" kern="0" dirty="0"/>
              <a:t>Ferrules with square ends conform to the fitting when first swaged</a:t>
            </a:r>
          </a:p>
        </p:txBody>
      </p:sp>
      <p:sp>
        <p:nvSpPr>
          <p:cNvPr id="24" name="TextBox 23"/>
          <p:cNvSpPr txBox="1"/>
          <p:nvPr/>
        </p:nvSpPr>
        <p:spPr>
          <a:xfrm>
            <a:off x="9180080" y="1501281"/>
            <a:ext cx="340866" cy="369332"/>
          </a:xfrm>
          <a:prstGeom prst="rect">
            <a:avLst/>
          </a:prstGeom>
          <a:noFill/>
        </p:spPr>
        <p:txBody>
          <a:bodyPr wrap="square" rtlCol="0">
            <a:spAutoFit/>
          </a:bodyPr>
          <a:lstStyle/>
          <a:p>
            <a:r>
              <a:rPr lang="en-US" dirty="0"/>
              <a:t>F</a:t>
            </a:r>
          </a:p>
        </p:txBody>
      </p:sp>
      <p:sp>
        <p:nvSpPr>
          <p:cNvPr id="25" name="TextBox 24"/>
          <p:cNvSpPr txBox="1"/>
          <p:nvPr/>
        </p:nvSpPr>
        <p:spPr>
          <a:xfrm>
            <a:off x="9990444" y="1501281"/>
            <a:ext cx="340866" cy="369332"/>
          </a:xfrm>
          <a:prstGeom prst="rect">
            <a:avLst/>
          </a:prstGeom>
          <a:noFill/>
        </p:spPr>
        <p:txBody>
          <a:bodyPr wrap="square" rtlCol="0">
            <a:spAutoFit/>
          </a:bodyPr>
          <a:lstStyle/>
          <a:p>
            <a:r>
              <a:rPr lang="en-US" dirty="0"/>
              <a:t>G</a:t>
            </a:r>
          </a:p>
        </p:txBody>
      </p:sp>
      <p:pic>
        <p:nvPicPr>
          <p:cNvPr id="3" name="Media1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344400" y="6258025"/>
            <a:ext cx="609600" cy="609600"/>
          </a:xfrm>
          <a:prstGeom prst="rect">
            <a:avLst/>
          </a:prstGeom>
        </p:spPr>
      </p:pic>
    </p:spTree>
    <p:custDataLst>
      <p:tags r:id="rId1"/>
    </p:custDataLst>
    <p:extLst>
      <p:ext uri="{BB962C8B-B14F-4D97-AF65-F5344CB8AC3E}">
        <p14:creationId xmlns:p14="http://schemas.microsoft.com/office/powerpoint/2010/main" val="3955945385"/>
      </p:ext>
    </p:extLst>
  </p:cSld>
  <p:clrMapOvr>
    <a:masterClrMapping/>
  </p:clrMapOvr>
  <mc:AlternateContent xmlns:mc="http://schemas.openxmlformats.org/markup-compatibility/2006" xmlns:p14="http://schemas.microsoft.com/office/powerpoint/2010/main">
    <mc:Choice Requires="p14">
      <p:transition spd="med" p14:dur="700" advTm="56673">
        <p:fade/>
      </p:transition>
    </mc:Choice>
    <mc:Fallback xmlns="">
      <p:transition spd="med" advTm="566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79"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31818" showWhenStopped="0">
                <p:cTn id="29"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edia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68200" y="6218722"/>
            <a:ext cx="609600" cy="609600"/>
          </a:xfrm>
          <a:prstGeom prst="rect">
            <a:avLst/>
          </a:prstGeom>
        </p:spPr>
      </p:pic>
      <p:pic>
        <p:nvPicPr>
          <p:cNvPr id="11" name="Picture 10">
            <a:extLst>
              <a:ext uri="{FF2B5EF4-FFF2-40B4-BE49-F238E27FC236}">
                <a16:creationId xmlns:a16="http://schemas.microsoft.com/office/drawing/2014/main" id="{A2CF9EAB-B5A0-413A-B0F2-9E245C8626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71108749"/>
      </p:ext>
    </p:extLst>
  </p:cSld>
  <p:clrMapOvr>
    <a:masterClrMapping/>
  </p:clrMapOvr>
  <mc:AlternateContent xmlns:mc="http://schemas.openxmlformats.org/markup-compatibility/2006" xmlns:p14="http://schemas.microsoft.com/office/powerpoint/2010/main">
    <mc:Choice Requires="p14">
      <p:transition spd="med" p14:dur="700" advTm="41502">
        <p:fade/>
      </p:transition>
    </mc:Choice>
    <mc:Fallback xmlns="">
      <p:transition spd="med" advTm="415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8485"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waging tubing for ppt_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50843129"/>
      </p:ext>
    </p:extLst>
  </p:cSld>
  <p:clrMapOvr>
    <a:masterClrMapping/>
  </p:clrMapOvr>
  <mc:AlternateContent xmlns:mc="http://schemas.openxmlformats.org/markup-compatibility/2006" xmlns:p14="http://schemas.microsoft.com/office/powerpoint/2010/main">
    <mc:Choice Requires="p14">
      <p:transition spd="med" p14:dur="700" advTm="1140">
        <p:fade/>
      </p:transition>
    </mc:Choice>
    <mc:Fallback xmlns="">
      <p:transition spd="med" advTm="11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2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172200"/>
            <a:ext cx="609600" cy="609600"/>
          </a:xfrm>
          <a:prstGeom prst="rect">
            <a:avLst/>
          </a:prstGeom>
        </p:spPr>
      </p:pic>
      <p:pic>
        <p:nvPicPr>
          <p:cNvPr id="8" name="Picture 7">
            <a:extLst>
              <a:ext uri="{FF2B5EF4-FFF2-40B4-BE49-F238E27FC236}">
                <a16:creationId xmlns:a16="http://schemas.microsoft.com/office/drawing/2014/main" id="{7CECCCE2-4BF3-4BCF-AC4C-8204213C3A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62965295"/>
      </p:ext>
    </p:extLst>
  </p:cSld>
  <p:clrMapOvr>
    <a:masterClrMapping/>
  </p:clrMapOvr>
  <mc:AlternateContent xmlns:mc="http://schemas.openxmlformats.org/markup-compatibility/2006" xmlns:p14="http://schemas.microsoft.com/office/powerpoint/2010/main">
    <mc:Choice Requires="p14">
      <p:transition spd="med" p14:dur="700" advTm="22041">
        <p:fade/>
      </p:transition>
    </mc:Choice>
    <mc:Fallback xmlns="">
      <p:transition spd="med" advTm="220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2424"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096000"/>
            <a:ext cx="609600" cy="609600"/>
          </a:xfrm>
          <a:prstGeom prst="rect">
            <a:avLst/>
          </a:prstGeom>
        </p:spPr>
      </p:pic>
      <p:pic>
        <p:nvPicPr>
          <p:cNvPr id="13" name="Picture 12">
            <a:extLst>
              <a:ext uri="{FF2B5EF4-FFF2-40B4-BE49-F238E27FC236}">
                <a16:creationId xmlns:a16="http://schemas.microsoft.com/office/drawing/2014/main" id="{7158D858-C644-4693-BADA-1F09662F48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927276"/>
      </p:ext>
    </p:extLst>
  </p:cSld>
  <p:clrMapOvr>
    <a:masterClrMapping/>
  </p:clrMapOvr>
  <mc:AlternateContent xmlns:mc="http://schemas.openxmlformats.org/markup-compatibility/2006" xmlns:p14="http://schemas.microsoft.com/office/powerpoint/2010/main">
    <mc:Choice Requires="p14">
      <p:transition spd="med" p14:dur="700" advTm="23182">
        <p:fade/>
      </p:transition>
    </mc:Choice>
    <mc:Fallback xmlns="">
      <p:transition spd="med" advTm="231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1515"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edia1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5867400"/>
            <a:ext cx="609600" cy="838200"/>
          </a:xfrm>
          <a:prstGeom prst="rect">
            <a:avLst/>
          </a:prstGeom>
        </p:spPr>
      </p:pic>
      <p:pic>
        <p:nvPicPr>
          <p:cNvPr id="8" name="Picture 7">
            <a:extLst>
              <a:ext uri="{FF2B5EF4-FFF2-40B4-BE49-F238E27FC236}">
                <a16:creationId xmlns:a16="http://schemas.microsoft.com/office/drawing/2014/main" id="{D02D345D-EEAB-437D-B62D-95FF8B27DE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39892017"/>
      </p:ext>
    </p:extLst>
  </p:cSld>
  <p:clrMapOvr>
    <a:masterClrMapping/>
  </p:clrMapOvr>
  <mc:AlternateContent xmlns:mc="http://schemas.openxmlformats.org/markup-compatibility/2006" xmlns:p14="http://schemas.microsoft.com/office/powerpoint/2010/main">
    <mc:Choice Requires="p14">
      <p:transition spd="med" p14:dur="700" advTm="12875">
        <p:fade/>
      </p:transition>
    </mc:Choice>
    <mc:Fallback xmlns="">
      <p:transition spd="med" advTm="128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3939"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096000"/>
            <a:ext cx="609600" cy="609600"/>
          </a:xfrm>
          <a:prstGeom prst="rect">
            <a:avLst/>
          </a:prstGeom>
        </p:spPr>
      </p:pic>
      <p:pic>
        <p:nvPicPr>
          <p:cNvPr id="8" name="Picture 7">
            <a:extLst>
              <a:ext uri="{FF2B5EF4-FFF2-40B4-BE49-F238E27FC236}">
                <a16:creationId xmlns:a16="http://schemas.microsoft.com/office/drawing/2014/main" id="{C79786BE-63AD-4DD2-85AE-FBC795871A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5184833"/>
      </p:ext>
    </p:extLst>
  </p:cSld>
  <p:clrMapOvr>
    <a:masterClrMapping/>
  </p:clrMapOvr>
  <mc:AlternateContent xmlns:mc="http://schemas.openxmlformats.org/markup-compatibility/2006" xmlns:p14="http://schemas.microsoft.com/office/powerpoint/2010/main">
    <mc:Choice Requires="p14">
      <p:transition spd="med" p14:dur="700" advTm="13946">
        <p:fade/>
      </p:transition>
    </mc:Choice>
    <mc:Fallback xmlns="">
      <p:transition spd="med" advTm="139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30303"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019800"/>
            <a:ext cx="609600" cy="609600"/>
          </a:xfrm>
          <a:prstGeom prst="rect">
            <a:avLst/>
          </a:prstGeom>
        </p:spPr>
      </p:pic>
      <p:pic>
        <p:nvPicPr>
          <p:cNvPr id="7" name="Picture 6">
            <a:extLst>
              <a:ext uri="{FF2B5EF4-FFF2-40B4-BE49-F238E27FC236}">
                <a16:creationId xmlns:a16="http://schemas.microsoft.com/office/drawing/2014/main" id="{A01E76AF-3FA2-444C-B94A-20D8ACF91B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44827116"/>
      </p:ext>
    </p:extLst>
  </p:cSld>
  <p:clrMapOvr>
    <a:masterClrMapping/>
  </p:clrMapOvr>
  <mc:AlternateContent xmlns:mc="http://schemas.openxmlformats.org/markup-compatibility/2006" xmlns:p14="http://schemas.microsoft.com/office/powerpoint/2010/main">
    <mc:Choice Requires="p14">
      <p:transition spd="med" p14:dur="700" advTm="10461">
        <p:fade/>
      </p:transition>
    </mc:Choice>
    <mc:Fallback xmlns="">
      <p:transition spd="med" advTm="104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0909"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2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019800"/>
            <a:ext cx="609600" cy="609600"/>
          </a:xfrm>
          <a:prstGeom prst="rect">
            <a:avLst/>
          </a:prstGeom>
        </p:spPr>
      </p:pic>
      <p:pic>
        <p:nvPicPr>
          <p:cNvPr id="11" name="Picture 10">
            <a:extLst>
              <a:ext uri="{FF2B5EF4-FFF2-40B4-BE49-F238E27FC236}">
                <a16:creationId xmlns:a16="http://schemas.microsoft.com/office/drawing/2014/main" id="{010A6B53-DC05-4A2A-B17B-CD94D70171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01996702"/>
      </p:ext>
    </p:extLst>
  </p:cSld>
  <p:clrMapOvr>
    <a:masterClrMapping/>
  </p:clrMapOvr>
  <mc:AlternateContent xmlns:mc="http://schemas.openxmlformats.org/markup-compatibility/2006" xmlns:p14="http://schemas.microsoft.com/office/powerpoint/2010/main">
    <mc:Choice Requires="p14">
      <p:transition spd="med" p14:dur="700" advTm="52702">
        <p:fade/>
      </p:transition>
    </mc:Choice>
    <mc:Fallback xmlns="">
      <p:transition spd="med" advTm="527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0909"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edia2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132897"/>
            <a:ext cx="609600" cy="609600"/>
          </a:xfrm>
          <a:prstGeom prst="rect">
            <a:avLst/>
          </a:prstGeom>
        </p:spPr>
      </p:pic>
      <p:pic>
        <p:nvPicPr>
          <p:cNvPr id="11" name="Picture 10">
            <a:extLst>
              <a:ext uri="{FF2B5EF4-FFF2-40B4-BE49-F238E27FC236}">
                <a16:creationId xmlns:a16="http://schemas.microsoft.com/office/drawing/2014/main" id="{FA0D8F4E-B5E6-414C-93EF-855EC67408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08635919"/>
      </p:ext>
    </p:extLst>
  </p:cSld>
  <p:clrMapOvr>
    <a:masterClrMapping/>
  </p:clrMapOvr>
  <mc:AlternateContent xmlns:mc="http://schemas.openxmlformats.org/markup-compatibility/2006" xmlns:p14="http://schemas.microsoft.com/office/powerpoint/2010/main">
    <mc:Choice Requires="p14">
      <p:transition spd="med" p14:dur="700" advTm="33250">
        <p:fade/>
      </p:transition>
    </mc:Choice>
    <mc:Fallback xmlns="">
      <p:transition spd="med" advTm="332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2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5455"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Media2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19981" y="6145048"/>
            <a:ext cx="609600" cy="609600"/>
          </a:xfrm>
          <a:prstGeom prst="rect">
            <a:avLst/>
          </a:prstGeom>
        </p:spPr>
      </p:pic>
      <p:pic>
        <p:nvPicPr>
          <p:cNvPr id="19" name="Picture 18">
            <a:extLst>
              <a:ext uri="{FF2B5EF4-FFF2-40B4-BE49-F238E27FC236}">
                <a16:creationId xmlns:a16="http://schemas.microsoft.com/office/drawing/2014/main" id="{53F3D12C-1D62-488D-9AF5-384596D14E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32712363"/>
      </p:ext>
    </p:extLst>
  </p:cSld>
  <p:clrMapOvr>
    <a:masterClrMapping/>
  </p:clrMapOvr>
  <mc:AlternateContent xmlns:mc="http://schemas.openxmlformats.org/markup-compatibility/2006" xmlns:p14="http://schemas.microsoft.com/office/powerpoint/2010/main">
    <mc:Choice Requires="p14">
      <p:transition spd="med" p14:dur="700" advTm="51333">
        <p:fade/>
      </p:transition>
    </mc:Choice>
    <mc:Fallback xmlns="">
      <p:transition spd="med" advTm="513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3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0909"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2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0600" y="6132530"/>
            <a:ext cx="609600" cy="609600"/>
          </a:xfrm>
          <a:prstGeom prst="rect">
            <a:avLst/>
          </a:prstGeom>
        </p:spPr>
      </p:pic>
      <p:pic>
        <p:nvPicPr>
          <p:cNvPr id="11" name="Picture 10">
            <a:extLst>
              <a:ext uri="{FF2B5EF4-FFF2-40B4-BE49-F238E27FC236}">
                <a16:creationId xmlns:a16="http://schemas.microsoft.com/office/drawing/2014/main" id="{62620B72-B4EE-4DE5-A89E-BDB8E851E94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24348801"/>
      </p:ext>
    </p:extLst>
  </p:cSld>
  <p:clrMapOvr>
    <a:masterClrMapping/>
  </p:clrMapOvr>
  <mc:AlternateContent xmlns:mc="http://schemas.openxmlformats.org/markup-compatibility/2006" xmlns:p14="http://schemas.microsoft.com/office/powerpoint/2010/main">
    <mc:Choice Requires="p14">
      <p:transition spd="med" p14:dur="700" advTm="16228">
        <p:fade/>
      </p:transition>
    </mc:Choice>
    <mc:Fallback xmlns="">
      <p:transition spd="med" advTm="162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5455"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edia2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140551"/>
            <a:ext cx="609600" cy="609600"/>
          </a:xfrm>
          <a:prstGeom prst="rect">
            <a:avLst/>
          </a:prstGeom>
        </p:spPr>
      </p:pic>
      <p:pic>
        <p:nvPicPr>
          <p:cNvPr id="10" name="Picture 9">
            <a:extLst>
              <a:ext uri="{FF2B5EF4-FFF2-40B4-BE49-F238E27FC236}">
                <a16:creationId xmlns:a16="http://schemas.microsoft.com/office/drawing/2014/main" id="{10B33CF9-D258-4BC6-9C30-4FBB0D81C4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19703768"/>
      </p:ext>
    </p:extLst>
  </p:cSld>
  <p:clrMapOvr>
    <a:masterClrMapping/>
  </p:clrMapOvr>
  <mc:AlternateContent xmlns:mc="http://schemas.openxmlformats.org/markup-compatibility/2006" xmlns:p14="http://schemas.microsoft.com/office/powerpoint/2010/main">
    <mc:Choice Requires="p14">
      <p:transition spd="med" p14:dur="700" advTm="25150">
        <p:fade/>
      </p:transition>
    </mc:Choice>
    <mc:Fallback xmlns="">
      <p:transition spd="med" advTm="251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5455"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2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44400" y="6159802"/>
            <a:ext cx="609600" cy="609600"/>
          </a:xfrm>
          <a:prstGeom prst="rect">
            <a:avLst/>
          </a:prstGeom>
        </p:spPr>
      </p:pic>
      <p:pic>
        <p:nvPicPr>
          <p:cNvPr id="11" name="Picture 10">
            <a:extLst>
              <a:ext uri="{FF2B5EF4-FFF2-40B4-BE49-F238E27FC236}">
                <a16:creationId xmlns:a16="http://schemas.microsoft.com/office/drawing/2014/main" id="{FB1F89FA-2413-4E3F-BE7B-6F10791F70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17752791"/>
      </p:ext>
    </p:extLst>
  </p:cSld>
  <p:clrMapOvr>
    <a:masterClrMapping/>
  </p:clrMapOvr>
  <mc:AlternateContent xmlns:mc="http://schemas.openxmlformats.org/markup-compatibility/2006" xmlns:p14="http://schemas.microsoft.com/office/powerpoint/2010/main">
    <mc:Choice Requires="p14">
      <p:transition spd="med" p14:dur="700" advTm="38735">
        <p:fade/>
      </p:transition>
    </mc:Choice>
    <mc:Fallback xmlns="">
      <p:transition spd="med" advTm="387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697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wrong with this picture?</a:t>
            </a:r>
          </a:p>
        </p:txBody>
      </p:sp>
      <p:sp>
        <p:nvSpPr>
          <p:cNvPr id="5" name="Content Placeholder 4"/>
          <p:cNvSpPr>
            <a:spLocks noGrp="1"/>
          </p:cNvSpPr>
          <p:nvPr>
            <p:ph idx="1"/>
          </p:nvPr>
        </p:nvSpPr>
        <p:spPr>
          <a:xfrm>
            <a:off x="1328057" y="3368679"/>
            <a:ext cx="10363200" cy="3336921"/>
          </a:xfrm>
        </p:spPr>
        <p:txBody>
          <a:bodyPr/>
          <a:lstStyle/>
          <a:p>
            <a:r>
              <a:rPr lang="en-US" sz="2000" dirty="0"/>
              <a:t>A:  Use of the extra long nut is unnecessary</a:t>
            </a:r>
          </a:p>
          <a:p>
            <a:r>
              <a:rPr lang="en-US" sz="2000" dirty="0"/>
              <a:t>B:  Incorrect application:</a:t>
            </a:r>
          </a:p>
          <a:p>
            <a:pPr lvl="1"/>
            <a:r>
              <a:rPr lang="en-US" sz="1800" dirty="0"/>
              <a:t>Swagelok union is not used for liquid chromatography</a:t>
            </a:r>
          </a:p>
          <a:p>
            <a:pPr lvl="1"/>
            <a:r>
              <a:rPr lang="en-US" sz="1800" dirty="0"/>
              <a:t>Teflon tape is never used for high pressure seals!</a:t>
            </a:r>
          </a:p>
          <a:p>
            <a:r>
              <a:rPr lang="en-US" sz="2000" dirty="0"/>
              <a:t>C:  Use of PEEK tubing is OK with stainless steel components</a:t>
            </a:r>
          </a:p>
          <a:p>
            <a:r>
              <a:rPr lang="en-US" sz="2000" dirty="0"/>
              <a:t>D:  Incorrect application: </a:t>
            </a:r>
          </a:p>
          <a:p>
            <a:pPr lvl="1"/>
            <a:r>
              <a:rPr lang="en-US" sz="1800" dirty="0"/>
              <a:t>Injection valve nut used for connection to a column</a:t>
            </a:r>
          </a:p>
          <a:p>
            <a:pPr lvl="1"/>
            <a:r>
              <a:rPr lang="en-US" sz="1800" dirty="0"/>
              <a:t>Nut shoulder contacts top of column, too short</a:t>
            </a:r>
          </a:p>
          <a:p>
            <a:pPr lvl="1"/>
            <a:r>
              <a:rPr lang="en-US" sz="1800" dirty="0"/>
              <a:t>Stainless steel fittings should not be used with PEEK columns</a:t>
            </a:r>
          </a:p>
          <a:p>
            <a:pPr lvl="1"/>
            <a:endParaRPr lang="en-US" sz="2000" dirty="0"/>
          </a:p>
        </p:txBody>
      </p:sp>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28057" y="1237676"/>
            <a:ext cx="10058400" cy="1835415"/>
          </a:xfrm>
          <a:prstGeom prst="rect">
            <a:avLst/>
          </a:prstGeom>
          <a:effectLst>
            <a:outerShdw blurRad="50800" dist="50800" dir="6240000" sx="101000" sy="101000" algn="tl" rotWithShape="0">
              <a:prstClr val="black">
                <a:alpha val="40000"/>
              </a:prstClr>
            </a:outerShdw>
          </a:effectLst>
        </p:spPr>
      </p:pic>
      <p:sp>
        <p:nvSpPr>
          <p:cNvPr id="8" name="TextBox 7"/>
          <p:cNvSpPr txBox="1"/>
          <p:nvPr/>
        </p:nvSpPr>
        <p:spPr>
          <a:xfrm>
            <a:off x="5715000" y="1500889"/>
            <a:ext cx="274319" cy="369332"/>
          </a:xfrm>
          <a:prstGeom prst="rect">
            <a:avLst/>
          </a:prstGeom>
          <a:noFill/>
        </p:spPr>
        <p:txBody>
          <a:bodyPr wrap="square" rtlCol="0">
            <a:spAutoFit/>
          </a:bodyPr>
          <a:lstStyle/>
          <a:p>
            <a:r>
              <a:rPr lang="en-US" dirty="0"/>
              <a:t>B</a:t>
            </a:r>
          </a:p>
        </p:txBody>
      </p:sp>
      <p:sp>
        <p:nvSpPr>
          <p:cNvPr id="9" name="TextBox 8"/>
          <p:cNvSpPr txBox="1"/>
          <p:nvPr/>
        </p:nvSpPr>
        <p:spPr>
          <a:xfrm>
            <a:off x="2915187" y="1504685"/>
            <a:ext cx="338554" cy="369332"/>
          </a:xfrm>
          <a:prstGeom prst="rect">
            <a:avLst/>
          </a:prstGeom>
          <a:noFill/>
        </p:spPr>
        <p:txBody>
          <a:bodyPr wrap="none" rtlCol="0">
            <a:spAutoFit/>
          </a:bodyPr>
          <a:lstStyle/>
          <a:p>
            <a:r>
              <a:rPr lang="en-US" dirty="0"/>
              <a:t>A</a:t>
            </a:r>
          </a:p>
        </p:txBody>
      </p:sp>
      <p:sp>
        <p:nvSpPr>
          <p:cNvPr id="10" name="TextBox 9"/>
          <p:cNvSpPr txBox="1"/>
          <p:nvPr/>
        </p:nvSpPr>
        <p:spPr>
          <a:xfrm>
            <a:off x="6934200" y="1500889"/>
            <a:ext cx="351378" cy="369332"/>
          </a:xfrm>
          <a:prstGeom prst="rect">
            <a:avLst/>
          </a:prstGeom>
          <a:noFill/>
        </p:spPr>
        <p:txBody>
          <a:bodyPr wrap="none" rtlCol="0">
            <a:spAutoFit/>
          </a:bodyPr>
          <a:lstStyle/>
          <a:p>
            <a:r>
              <a:rPr lang="en-US" dirty="0"/>
              <a:t>C</a:t>
            </a:r>
          </a:p>
        </p:txBody>
      </p:sp>
      <p:sp>
        <p:nvSpPr>
          <p:cNvPr id="11" name="TextBox 10"/>
          <p:cNvSpPr txBox="1"/>
          <p:nvPr/>
        </p:nvSpPr>
        <p:spPr>
          <a:xfrm>
            <a:off x="7772400" y="1503401"/>
            <a:ext cx="351378" cy="369332"/>
          </a:xfrm>
          <a:prstGeom prst="rect">
            <a:avLst/>
          </a:prstGeom>
          <a:noFill/>
        </p:spPr>
        <p:txBody>
          <a:bodyPr wrap="none" rtlCol="0">
            <a:spAutoFit/>
          </a:bodyPr>
          <a:lstStyle/>
          <a:p>
            <a:r>
              <a:rPr lang="en-US" dirty="0"/>
              <a:t>D</a:t>
            </a:r>
          </a:p>
        </p:txBody>
      </p:sp>
      <p:sp>
        <p:nvSpPr>
          <p:cNvPr id="12" name="TextBox 11"/>
          <p:cNvSpPr txBox="1"/>
          <p:nvPr/>
        </p:nvSpPr>
        <p:spPr>
          <a:xfrm>
            <a:off x="4037893" y="2653211"/>
            <a:ext cx="1236236" cy="369332"/>
          </a:xfrm>
          <a:prstGeom prst="rect">
            <a:avLst/>
          </a:prstGeom>
          <a:noFill/>
        </p:spPr>
        <p:txBody>
          <a:bodyPr wrap="none" rtlCol="0">
            <a:spAutoFit/>
          </a:bodyPr>
          <a:lstStyle/>
          <a:p>
            <a:r>
              <a:rPr lang="en-US" dirty="0"/>
              <a:t>Inline filter</a:t>
            </a:r>
          </a:p>
        </p:txBody>
      </p:sp>
      <p:sp>
        <p:nvSpPr>
          <p:cNvPr id="13" name="TextBox 12"/>
          <p:cNvSpPr txBox="1"/>
          <p:nvPr/>
        </p:nvSpPr>
        <p:spPr>
          <a:xfrm>
            <a:off x="9220200" y="2653211"/>
            <a:ext cx="1608133" cy="369332"/>
          </a:xfrm>
          <a:prstGeom prst="rect">
            <a:avLst/>
          </a:prstGeom>
          <a:noFill/>
        </p:spPr>
        <p:txBody>
          <a:bodyPr wrap="none" rtlCol="0">
            <a:spAutoFit/>
          </a:bodyPr>
          <a:lstStyle/>
          <a:p>
            <a:r>
              <a:rPr lang="en-US" dirty="0"/>
              <a:t>PEEK column</a:t>
            </a:r>
          </a:p>
        </p:txBody>
      </p:sp>
      <p:pic>
        <p:nvPicPr>
          <p:cNvPr id="4" name="Media29">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2496800" y="6096000"/>
            <a:ext cx="609600" cy="609600"/>
          </a:xfrm>
          <a:prstGeom prst="rect">
            <a:avLst/>
          </a:prstGeom>
        </p:spPr>
      </p:pic>
    </p:spTree>
    <p:custDataLst>
      <p:tags r:id="rId1"/>
    </p:custDataLst>
    <p:extLst>
      <p:ext uri="{BB962C8B-B14F-4D97-AF65-F5344CB8AC3E}">
        <p14:creationId xmlns:p14="http://schemas.microsoft.com/office/powerpoint/2010/main" val="4184157169"/>
      </p:ext>
    </p:extLst>
  </p:cSld>
  <p:clrMapOvr>
    <a:masterClrMapping/>
  </p:clrMapOvr>
  <mc:AlternateContent xmlns:mc="http://schemas.openxmlformats.org/markup-compatibility/2006" xmlns:p14="http://schemas.microsoft.com/office/powerpoint/2010/main">
    <mc:Choice Requires="p14">
      <p:transition spd="med" p14:dur="700" advTm="92348">
        <p:fade/>
      </p:transition>
    </mc:Choice>
    <mc:Fallback xmlns="">
      <p:transition spd="med" advTm="923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36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8485" showWhenStopped="0">
                <p:cTn id="33" fill="hold" display="0">
                  <p:stCondLst>
                    <p:cond delay="indefinite"/>
                  </p:stCondLst>
                  <p:endCondLst>
                    <p:cond evt="onStopAudio" delay="0">
                      <p:tgtEl>
                        <p:sldTgt/>
                      </p:tgtEl>
                    </p:cond>
                  </p:endCondLst>
                </p:cTn>
                <p:tgtEl>
                  <p:spTgt spid="4"/>
                </p:tgtEl>
              </p:cMediaNode>
            </p:audio>
          </p:childTnLst>
        </p:cTn>
      </p:par>
    </p:tnLst>
    <p:bldLst>
      <p:bldP spid="5"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2365567" y="5772150"/>
            <a:ext cx="228600" cy="228600"/>
          </a:xfrm>
          <a:prstGeom prst="rect">
            <a:avLst/>
          </a:prstGeom>
        </p:spPr>
      </p:pic>
      <p:pic>
        <p:nvPicPr>
          <p:cNvPr id="8" name="Picture 7">
            <a:extLst>
              <a:ext uri="{FF2B5EF4-FFF2-40B4-BE49-F238E27FC236}">
                <a16:creationId xmlns:a16="http://schemas.microsoft.com/office/drawing/2014/main" id="{555B7FBE-03BE-450D-B09B-9782D1088E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57700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20.2|23.2|6.7|13"/>
</p:tagLst>
</file>

<file path=ppt/tags/tag2.xml><?xml version="1.0" encoding="utf-8"?>
<p:tagLst xmlns:a="http://schemas.openxmlformats.org/drawingml/2006/main" xmlns:r="http://schemas.openxmlformats.org/officeDocument/2006/relationships" xmlns:p="http://schemas.openxmlformats.org/presentationml/2006/main">
  <p:tag name="TIMING" val="|7|17.3|9.3|9.4|9.3"/>
</p:tagLst>
</file>

<file path=ppt/tags/tag3.xml><?xml version="1.0" encoding="utf-8"?>
<p:tagLst xmlns:a="http://schemas.openxmlformats.org/drawingml/2006/main" xmlns:r="http://schemas.openxmlformats.org/officeDocument/2006/relationships" xmlns:p="http://schemas.openxmlformats.org/presentationml/2006/main">
  <p:tag name="TIMING" val="|1.2|8.8|15.5|6|9.9|10|5.4"/>
</p:tagLst>
</file>

<file path=ppt/tags/tag4.xml><?xml version="1.0" encoding="utf-8"?>
<p:tagLst xmlns:a="http://schemas.openxmlformats.org/drawingml/2006/main" xmlns:r="http://schemas.openxmlformats.org/officeDocument/2006/relationships" xmlns:p="http://schemas.openxmlformats.org/presentationml/2006/main">
  <p:tag name="TIMING" val="|0|11.2|6.7|77"/>
</p:tagLst>
</file>

<file path=ppt/tags/tag5.xml><?xml version="1.0" encoding="utf-8"?>
<p:tagLst xmlns:a="http://schemas.openxmlformats.org/drawingml/2006/main" xmlns:r="http://schemas.openxmlformats.org/officeDocument/2006/relationships" xmlns:p="http://schemas.openxmlformats.org/presentationml/2006/main">
  <p:tag name="TIMING" val="|0|11.2|6.7|77"/>
</p:tagLst>
</file>

<file path=ppt/tags/tag6.xml><?xml version="1.0" encoding="utf-8"?>
<p:tagLst xmlns:a="http://schemas.openxmlformats.org/drawingml/2006/main" xmlns:r="http://schemas.openxmlformats.org/officeDocument/2006/relationships" xmlns:p="http://schemas.openxmlformats.org/presentationml/2006/main">
  <p:tag name="TIMING" val="|9.4|18.4|11.4|7.6"/>
</p:tagLst>
</file>

<file path=ppt/tags/tag7.xml><?xml version="1.0" encoding="utf-8"?>
<p:tagLst xmlns:a="http://schemas.openxmlformats.org/drawingml/2006/main" xmlns:r="http://schemas.openxmlformats.org/officeDocument/2006/relationships" xmlns:p="http://schemas.openxmlformats.org/presentationml/2006/main">
  <p:tag name="TIMING" val="|5.8|13.1|26.1|17.4"/>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themeOverride>
</file>

<file path=ppt/theme/themeOverride2.xml><?xml version="1.0" encoding="utf-8"?>
<a:themeOverride xmlns:a="http://schemas.openxmlformats.org/drawingml/2006/main">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
  <TotalTime>53405</TotalTime>
  <Words>4150</Words>
  <Application>Microsoft Office PowerPoint</Application>
  <PresentationFormat>Widescreen</PresentationFormat>
  <Paragraphs>279</Paragraphs>
  <Slides>33</Slides>
  <Notes>33</Notes>
  <HiddenSlides>0</HiddenSlides>
  <MMClips>33</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39" baseType="lpstr">
      <vt:lpstr>Arial</vt:lpstr>
      <vt:lpstr>Calibri</vt:lpstr>
      <vt:lpstr>Times New Roman</vt:lpstr>
      <vt:lpstr>Wingdings</vt:lpstr>
      <vt:lpstr>Layers</vt:lpstr>
      <vt:lpstr>PHOTO-PAINT</vt:lpstr>
      <vt:lpstr>PowerPoint Presentation</vt:lpstr>
      <vt:lpstr>Overview</vt:lpstr>
      <vt:lpstr>Overview</vt:lpstr>
      <vt:lpstr>PowerPoint Presentation</vt:lpstr>
      <vt:lpstr>PowerPoint Presentation</vt:lpstr>
      <vt:lpstr>Tubing, 1/16” o.d. PEEK</vt:lpstr>
      <vt:lpstr>PowerPoint Presentation</vt:lpstr>
      <vt:lpstr>How to cut stainless steel tubing</vt:lpstr>
      <vt:lpstr>PowerPoint Presentation</vt:lpstr>
      <vt:lpstr>PowerPoint Presentation</vt:lpstr>
      <vt:lpstr>PowerPoint Presentation</vt:lpstr>
      <vt:lpstr>PowerPoint Presentation</vt:lpstr>
      <vt:lpstr>PowerPoint Presentation</vt:lpstr>
      <vt:lpstr>How to cut PEEK tubing</vt:lpstr>
      <vt:lpstr>PowerPoint Presentation</vt:lpstr>
      <vt:lpstr>PowerPoint Presentation</vt:lpstr>
      <vt:lpstr>PowerPoint Presentation</vt:lpstr>
      <vt:lpstr>Ferrules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wrong with this picture?</vt:lpstr>
      <vt:lpstr>PowerPoint Presentation</vt:lpstr>
    </vt:vector>
  </TitlesOfParts>
  <Company>NIST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Quantitation</dc:title>
  <dc:creator>Lane Sander</dc:creator>
  <cp:lastModifiedBy>Sander, Lane C. Dr. (Fed)</cp:lastModifiedBy>
  <cp:revision>475</cp:revision>
  <cp:lastPrinted>2015-08-19T19:06:14Z</cp:lastPrinted>
  <dcterms:created xsi:type="dcterms:W3CDTF">2003-06-25T13:09:07Z</dcterms:created>
  <dcterms:modified xsi:type="dcterms:W3CDTF">2017-09-21T21:23:38Z</dcterms:modified>
</cp:coreProperties>
</file>