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2.xml" ContentType="application/vnd.openxmlformats-officedocument.presentationml.slide+xml"/>
  <Override PartName="/ppt/slides/slide2.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34.xml" ContentType="application/vnd.openxmlformats-officedocument.presentationml.slide+xml"/>
  <Override PartName="/ppt/slides/slide53.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33.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26.xml" ContentType="application/vnd.openxmlformats-officedocument.presentationml.slide+xml"/>
  <Override PartName="/ppt/slides/slide17.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5.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37.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slideMasters/slideMaster2.xml" ContentType="application/vnd.openxmlformats-officedocument.presentationml.slideMaster+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22.xml" ContentType="application/vnd.openxmlformats-officedocument.presentationml.slideLayout+xml"/>
  <Override PartName="/ppt/notesSlides/notesSlide5.xml" ContentType="application/vnd.openxmlformats-officedocument.presentationml.notesSlide+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8">
  <p:sldMasterIdLst>
    <p:sldMasterId id="2147483673" r:id="rId1"/>
    <p:sldMasterId id="2147483697" r:id="rId2"/>
  </p:sldMasterIdLst>
  <p:notesMasterIdLst>
    <p:notesMasterId r:id="rId67"/>
  </p:notesMasterIdLst>
  <p:sldIdLst>
    <p:sldId id="256" r:id="rId3"/>
    <p:sldId id="695" r:id="rId4"/>
    <p:sldId id="647" r:id="rId5"/>
    <p:sldId id="646" r:id="rId6"/>
    <p:sldId id="648" r:id="rId7"/>
    <p:sldId id="656" r:id="rId8"/>
    <p:sldId id="704" r:id="rId9"/>
    <p:sldId id="651" r:id="rId10"/>
    <p:sldId id="702" r:id="rId11"/>
    <p:sldId id="703" r:id="rId12"/>
    <p:sldId id="705" r:id="rId13"/>
    <p:sldId id="669" r:id="rId14"/>
    <p:sldId id="707" r:id="rId15"/>
    <p:sldId id="706" r:id="rId16"/>
    <p:sldId id="670" r:id="rId17"/>
    <p:sldId id="671" r:id="rId18"/>
    <p:sldId id="657" r:id="rId19"/>
    <p:sldId id="662" r:id="rId20"/>
    <p:sldId id="503" r:id="rId21"/>
    <p:sldId id="698" r:id="rId22"/>
    <p:sldId id="621" r:id="rId23"/>
    <p:sldId id="654" r:id="rId24"/>
    <p:sldId id="655" r:id="rId25"/>
    <p:sldId id="680" r:id="rId26"/>
    <p:sldId id="549" r:id="rId27"/>
    <p:sldId id="677" r:id="rId28"/>
    <p:sldId id="668" r:id="rId29"/>
    <p:sldId id="678" r:id="rId30"/>
    <p:sldId id="679" r:id="rId31"/>
    <p:sldId id="674" r:id="rId32"/>
    <p:sldId id="688" r:id="rId33"/>
    <p:sldId id="690" r:id="rId34"/>
    <p:sldId id="676" r:id="rId35"/>
    <p:sldId id="691" r:id="rId36"/>
    <p:sldId id="681" r:id="rId37"/>
    <p:sldId id="683" r:id="rId38"/>
    <p:sldId id="684" r:id="rId39"/>
    <p:sldId id="682" r:id="rId40"/>
    <p:sldId id="692" r:id="rId41"/>
    <p:sldId id="685" r:id="rId42"/>
    <p:sldId id="659" r:id="rId43"/>
    <p:sldId id="675" r:id="rId44"/>
    <p:sldId id="540" r:id="rId45"/>
    <p:sldId id="660" r:id="rId46"/>
    <p:sldId id="665" r:id="rId47"/>
    <p:sldId id="661" r:id="rId48"/>
    <p:sldId id="658" r:id="rId49"/>
    <p:sldId id="396" r:id="rId50"/>
    <p:sldId id="640" r:id="rId51"/>
    <p:sldId id="663" r:id="rId52"/>
    <p:sldId id="286" r:id="rId53"/>
    <p:sldId id="381" r:id="rId54"/>
    <p:sldId id="618" r:id="rId55"/>
    <p:sldId id="619" r:id="rId56"/>
    <p:sldId id="620" r:id="rId57"/>
    <p:sldId id="382" r:id="rId58"/>
    <p:sldId id="383" r:id="rId59"/>
    <p:sldId id="384" r:id="rId60"/>
    <p:sldId id="622" r:id="rId61"/>
    <p:sldId id="385" r:id="rId62"/>
    <p:sldId id="386" r:id="rId63"/>
    <p:sldId id="387" r:id="rId64"/>
    <p:sldId id="388" r:id="rId65"/>
    <p:sldId id="389" r:id="rId66"/>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4FF"/>
    <a:srgbClr val="99CCFF"/>
    <a:srgbClr val="CCECFF"/>
    <a:srgbClr val="FF0000"/>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1708" autoAdjust="0"/>
  </p:normalViewPr>
  <p:slideViewPr>
    <p:cSldViewPr>
      <p:cViewPr varScale="1">
        <p:scale>
          <a:sx n="116" d="100"/>
          <a:sy n="116" d="100"/>
        </p:scale>
        <p:origin x="576"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39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customXml" Target="../customXml/item2.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microsoft.com/office/2015/10/relationships/revisionInfo" Target="revisionInfo.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7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vl1pPr>
          </a:lstStyle>
          <a:p>
            <a:endParaRPr lang="en-US"/>
          </a:p>
        </p:txBody>
      </p:sp>
      <p:sp>
        <p:nvSpPr>
          <p:cNvPr id="409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vl1pPr>
          </a:lstStyle>
          <a:p>
            <a:endParaRPr 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vl1pPr>
          </a:lstStyle>
          <a:p>
            <a:endParaRPr lang="en-US"/>
          </a:p>
        </p:txBody>
      </p:sp>
      <p:sp>
        <p:nvSpPr>
          <p:cNvPr id="410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vl1pPr>
          </a:lstStyle>
          <a:p>
            <a:fld id="{E592D5FE-85CA-40E6-8273-48A5F35DE01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92533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055702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54520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Implementers/Specifiers can decide how far to go—profiling mechanisms should provide capabilities for a precise specification.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NO SHORT CUTS—YOU HAVE TO DO IT ONE WAY OR THE OTHER!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tools help us manage and leverage/reuse existing models.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Think about now Trading Partner C with the same needs.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Improves Patient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Better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Saves Time and Money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confidence that the product meets the conformance requirements stated in the standard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Closer to achieving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Don’t expect “out-of-the-box”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Local adaptation and testing is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likely each integration will still require translation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scope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Based on what standards are part of the certification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E.g., if no usability standards, don’t set unrealistic expectations</a:t>
            </a:r>
          </a:p>
          <a:p>
            <a:endParaRPr lang="en-US" dirty="0"/>
          </a:p>
        </p:txBody>
      </p:sp>
    </p:spTree>
    <p:extLst>
      <p:ext uri="{BB962C8B-B14F-4D97-AF65-F5344CB8AC3E}">
        <p14:creationId xmlns:p14="http://schemas.microsoft.com/office/powerpoint/2010/main" val="3558182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68445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NIST HL7 v2 XML format. To be submitted to HL7</a:t>
            </a:r>
            <a:r>
              <a:rPr lang="en-US" baseline="0" dirty="0"/>
              <a:t> to standardize. The NIST format adds additional conformance constructs.</a:t>
            </a:r>
            <a:endParaRPr lang="en-US" dirty="0"/>
          </a:p>
        </p:txBody>
      </p:sp>
    </p:spTree>
    <p:extLst>
      <p:ext uri="{BB962C8B-B14F-4D97-AF65-F5344CB8AC3E}">
        <p14:creationId xmlns:p14="http://schemas.microsoft.com/office/powerpoint/2010/main" val="630926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757955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236160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 and CE in HL7 v2 was used prior to version</a:t>
            </a:r>
            <a:r>
              <a:rPr lang="en-US" baseline="0" dirty="0"/>
              <a:t> 2.7.1.</a:t>
            </a:r>
            <a:endParaRPr lang="en-US" dirty="0"/>
          </a:p>
        </p:txBody>
      </p:sp>
    </p:spTree>
    <p:extLst>
      <p:ext uri="{BB962C8B-B14F-4D97-AF65-F5344CB8AC3E}">
        <p14:creationId xmlns:p14="http://schemas.microsoft.com/office/powerpoint/2010/main" val="448388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a:t>
            </a:r>
            <a:r>
              <a:rPr lang="en-US" baseline="0" dirty="0"/>
              <a:t> Often the base is unclear on what the predicate should be.</a:t>
            </a:r>
            <a:endParaRPr lang="en-US" dirty="0"/>
          </a:p>
        </p:txBody>
      </p:sp>
    </p:spTree>
    <p:extLst>
      <p:ext uri="{BB962C8B-B14F-4D97-AF65-F5344CB8AC3E}">
        <p14:creationId xmlns:p14="http://schemas.microsoft.com/office/powerpoint/2010/main" val="1179745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Bette Requirements, Computable Specifications, Support for developing test cases, and automatic creation of validation tools</a:t>
            </a:r>
          </a:p>
        </p:txBody>
      </p:sp>
    </p:spTree>
    <p:extLst>
      <p:ext uri="{BB962C8B-B14F-4D97-AF65-F5344CB8AC3E}">
        <p14:creationId xmlns:p14="http://schemas.microsoft.com/office/powerpoint/2010/main" val="4238966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35376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96241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72291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76180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222917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432896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Constraints: Usage, Cardinality, Structure, Length, Vocabulary, and Explicit</a:t>
            </a:r>
            <a:r>
              <a:rPr lang="en-US" baseline="0" dirty="0"/>
              <a:t> Constraints</a:t>
            </a:r>
            <a:endParaRPr lang="en-US" dirty="0"/>
          </a:p>
        </p:txBody>
      </p:sp>
    </p:spTree>
    <p:extLst>
      <p:ext uri="{BB962C8B-B14F-4D97-AF65-F5344CB8AC3E}">
        <p14:creationId xmlns:p14="http://schemas.microsoft.com/office/powerpoint/2010/main" val="1843772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856502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254721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68843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ct val="20000"/>
              </a:spcBef>
              <a:spcAft>
                <a:spcPct val="0"/>
              </a:spcAft>
              <a:buClr>
                <a:srgbClr val="002060"/>
              </a:buClr>
              <a:buSzPct val="75000"/>
              <a:buFont typeface="Wingdings" pitchFamily="2" charset="2"/>
              <a:buChar char="n"/>
              <a:tabLst/>
              <a:defRPr/>
            </a:pPr>
            <a:r>
              <a:rPr kumimoji="0" lang="en-US" sz="1900" b="0" i="0" u="none" strike="noStrike" kern="0" cap="none" spc="0" normalizeH="0" baseline="0" noProof="0" dirty="0">
                <a:ln>
                  <a:noFill/>
                </a:ln>
                <a:solidFill>
                  <a:srgbClr val="000000"/>
                </a:solidFill>
                <a:effectLst/>
                <a:uLnTx/>
                <a:uFillTx/>
                <a:latin typeface="Arial"/>
                <a:ea typeface="+mn-ea"/>
                <a:cs typeface="+mn-cs"/>
              </a:rPr>
              <a:t>Standards are not well-defined</a:t>
            </a:r>
          </a:p>
          <a:p>
            <a:pPr marL="342900" marR="0" lvl="0" indent="-342900" algn="l" defTabSz="914400" rtl="0" eaLnBrk="1" fontAlgn="base" latinLnBrk="0" hangingPunct="1">
              <a:lnSpc>
                <a:spcPct val="100000"/>
              </a:lnSpc>
              <a:spcBef>
                <a:spcPct val="20000"/>
              </a:spcBef>
              <a:spcAft>
                <a:spcPct val="0"/>
              </a:spcAft>
              <a:buClr>
                <a:srgbClr val="002060"/>
              </a:buClr>
              <a:buSzPct val="75000"/>
              <a:buFont typeface="Wingdings" pitchFamily="2" charset="2"/>
              <a:buChar char="n"/>
              <a:tabLst/>
              <a:defRPr/>
            </a:pPr>
            <a:r>
              <a:rPr kumimoji="0" lang="en-US" sz="1900" b="0" i="0" u="none" strike="noStrike" kern="0" cap="none" spc="0" normalizeH="0" baseline="0" noProof="0" dirty="0">
                <a:ln>
                  <a:noFill/>
                </a:ln>
                <a:solidFill>
                  <a:srgbClr val="000000"/>
                </a:solidFill>
                <a:effectLst/>
                <a:uLnTx/>
                <a:uFillTx/>
                <a:latin typeface="Arial"/>
                <a:ea typeface="+mn-ea"/>
                <a:cs typeface="+mn-cs"/>
              </a:rPr>
              <a:t>ONC Certification for MU Experience</a:t>
            </a:r>
          </a:p>
          <a:p>
            <a:pPr marL="742950" marR="0" lvl="1" indent="-285750" algn="l" defTabSz="914400" rtl="0" eaLnBrk="1" fontAlgn="base" latinLnBrk="0" hangingPunct="1">
              <a:lnSpc>
                <a:spcPct val="100000"/>
              </a:lnSpc>
              <a:spcBef>
                <a:spcPct val="20000"/>
              </a:spcBef>
              <a:spcAft>
                <a:spcPct val="0"/>
              </a:spcAft>
              <a:buClr>
                <a:srgbClr val="002060"/>
              </a:buClr>
              <a:buSzPct val="65000"/>
              <a:buFont typeface="Wingdings" pitchFamily="2" charset="2"/>
              <a:buChar char="Ø"/>
              <a:tabLst/>
              <a:defRPr/>
            </a:pPr>
            <a:r>
              <a:rPr kumimoji="0" lang="en-US" sz="1600" b="0" i="0" u="none" strike="noStrike" kern="0" cap="none" spc="0" normalizeH="0" baseline="0" noProof="0" dirty="0">
                <a:ln>
                  <a:noFill/>
                </a:ln>
                <a:solidFill>
                  <a:srgbClr val="000000"/>
                </a:solidFill>
                <a:effectLst/>
                <a:uLnTx/>
                <a:uFillTx/>
                <a:latin typeface="Arial"/>
              </a:rPr>
              <a:t>Difficult to decipher requirements</a:t>
            </a:r>
          </a:p>
          <a:p>
            <a:pPr marL="742950" marR="0" lvl="1" indent="-285750" algn="l" defTabSz="914400" rtl="0" eaLnBrk="1" fontAlgn="base" latinLnBrk="0" hangingPunct="1">
              <a:lnSpc>
                <a:spcPct val="100000"/>
              </a:lnSpc>
              <a:spcBef>
                <a:spcPct val="20000"/>
              </a:spcBef>
              <a:spcAft>
                <a:spcPct val="0"/>
              </a:spcAft>
              <a:buClr>
                <a:srgbClr val="002060"/>
              </a:buClr>
              <a:buSzPct val="65000"/>
              <a:buFont typeface="Wingdings" pitchFamily="2" charset="2"/>
              <a:buChar char="Ø"/>
              <a:tabLst/>
              <a:defRPr/>
            </a:pPr>
            <a:r>
              <a:rPr kumimoji="0" lang="en-US" sz="1600" b="0" i="0" u="none" strike="noStrike" kern="0" cap="none" spc="0" normalizeH="0" baseline="0" noProof="0" dirty="0">
                <a:ln>
                  <a:noFill/>
                </a:ln>
                <a:solidFill>
                  <a:srgbClr val="000000"/>
                </a:solidFill>
                <a:effectLst/>
                <a:uLnTx/>
                <a:uFillTx/>
                <a:latin typeface="Arial"/>
              </a:rPr>
              <a:t>Many mistakes</a:t>
            </a:r>
          </a:p>
          <a:p>
            <a:pPr marL="742950" marR="0" lvl="1" indent="-285750" algn="l" defTabSz="914400" rtl="0" eaLnBrk="1" fontAlgn="base" latinLnBrk="0" hangingPunct="1">
              <a:lnSpc>
                <a:spcPct val="100000"/>
              </a:lnSpc>
              <a:spcBef>
                <a:spcPct val="20000"/>
              </a:spcBef>
              <a:spcAft>
                <a:spcPct val="0"/>
              </a:spcAft>
              <a:buClr>
                <a:srgbClr val="002060"/>
              </a:buClr>
              <a:buSzPct val="65000"/>
              <a:buFont typeface="Wingdings" pitchFamily="2" charset="2"/>
              <a:buChar char="Ø"/>
              <a:tabLst/>
              <a:defRPr/>
            </a:pPr>
            <a:r>
              <a:rPr kumimoji="0" lang="en-US" sz="1600" b="0" i="0" u="none" strike="noStrike" kern="0" cap="none" spc="0" normalizeH="0" baseline="0" noProof="0" dirty="0">
                <a:ln>
                  <a:noFill/>
                </a:ln>
                <a:solidFill>
                  <a:srgbClr val="000000"/>
                </a:solidFill>
                <a:effectLst/>
                <a:uLnTx/>
                <a:uFillTx/>
                <a:latin typeface="Arial"/>
              </a:rPr>
              <a:t>Many requirements left to interpretation</a:t>
            </a:r>
          </a:p>
          <a:p>
            <a:pPr marL="742950" marR="0" lvl="1" indent="-285750" algn="l" defTabSz="914400" rtl="0" eaLnBrk="1" fontAlgn="base" latinLnBrk="0" hangingPunct="1">
              <a:lnSpc>
                <a:spcPct val="100000"/>
              </a:lnSpc>
              <a:spcBef>
                <a:spcPct val="20000"/>
              </a:spcBef>
              <a:spcAft>
                <a:spcPct val="0"/>
              </a:spcAft>
              <a:buClr>
                <a:srgbClr val="002060"/>
              </a:buClr>
              <a:buSzPct val="65000"/>
              <a:buFont typeface="Wingdings" pitchFamily="2" charset="2"/>
              <a:buChar char="Ø"/>
              <a:tabLst/>
              <a:defRPr/>
            </a:pPr>
            <a:r>
              <a:rPr kumimoji="0" lang="en-US" sz="1600" b="0" i="0" u="none" strike="noStrike" kern="0" cap="none" spc="0" normalizeH="0" baseline="0" noProof="0" dirty="0">
                <a:ln>
                  <a:noFill/>
                </a:ln>
                <a:solidFill>
                  <a:srgbClr val="000000"/>
                </a:solidFill>
                <a:effectLst/>
                <a:uLnTx/>
                <a:uFillTx/>
                <a:latin typeface="Arial"/>
              </a:rPr>
              <a:t>Gaps in requirements</a:t>
            </a:r>
          </a:p>
          <a:p>
            <a:pPr marL="742950" marR="0" lvl="1" indent="-285750" algn="l" defTabSz="914400" rtl="0" eaLnBrk="1" fontAlgn="base" latinLnBrk="0" hangingPunct="1">
              <a:lnSpc>
                <a:spcPct val="100000"/>
              </a:lnSpc>
              <a:spcBef>
                <a:spcPct val="20000"/>
              </a:spcBef>
              <a:spcAft>
                <a:spcPct val="0"/>
              </a:spcAft>
              <a:buClr>
                <a:srgbClr val="002060"/>
              </a:buClr>
              <a:buSzPct val="65000"/>
              <a:buFont typeface="Wingdings" pitchFamily="2" charset="2"/>
              <a:buChar char="Ø"/>
              <a:tabLst/>
              <a:defRPr/>
            </a:pPr>
            <a:r>
              <a:rPr kumimoji="0" lang="en-US" sz="1600" b="0" i="0" u="none" strike="noStrike" kern="0" cap="none" spc="0" normalizeH="0" baseline="0" noProof="0" dirty="0">
                <a:ln>
                  <a:noFill/>
                </a:ln>
                <a:solidFill>
                  <a:srgbClr val="0070C0"/>
                </a:solidFill>
                <a:effectLst/>
                <a:uLnTx/>
                <a:uFillTx/>
                <a:latin typeface="Arial"/>
              </a:rPr>
              <a:t>In some cases, 50 pages of clarifications were needed for a 200 page implementation guide reference in the ONC rule!</a:t>
            </a:r>
          </a:p>
          <a:p>
            <a:pPr marL="342900" marR="0" lvl="0" indent="-342900" algn="l" defTabSz="914400" rtl="0" eaLnBrk="1" fontAlgn="base" latinLnBrk="0" hangingPunct="1">
              <a:lnSpc>
                <a:spcPct val="100000"/>
              </a:lnSpc>
              <a:spcBef>
                <a:spcPct val="20000"/>
              </a:spcBef>
              <a:spcAft>
                <a:spcPct val="0"/>
              </a:spcAft>
              <a:buClr>
                <a:srgbClr val="002060"/>
              </a:buClr>
              <a:buSzPct val="75000"/>
              <a:buFont typeface="Wingdings" pitchFamily="2" charset="2"/>
              <a:buChar char="n"/>
              <a:tabLst/>
              <a:defRPr/>
            </a:pPr>
            <a:r>
              <a:rPr kumimoji="0" lang="en-US" sz="1900" b="0" i="0" u="none" strike="noStrike" kern="0" cap="none" spc="0" normalizeH="0" baseline="0" noProof="0" dirty="0">
                <a:ln>
                  <a:noFill/>
                </a:ln>
                <a:solidFill>
                  <a:srgbClr val="000000"/>
                </a:solidFill>
                <a:effectLst/>
                <a:uLnTx/>
                <a:uFillTx/>
                <a:latin typeface="Arial"/>
                <a:ea typeface="+mn-ea"/>
                <a:cs typeface="+mn-cs"/>
              </a:rPr>
              <a:t>SDOs need to build better conformance models and methodologies</a:t>
            </a:r>
          </a:p>
          <a:p>
            <a:pPr marL="342900" marR="0" lvl="0" indent="-342900" algn="l" defTabSz="914400" rtl="0" eaLnBrk="1" fontAlgn="base" latinLnBrk="0" hangingPunct="1">
              <a:lnSpc>
                <a:spcPct val="100000"/>
              </a:lnSpc>
              <a:spcBef>
                <a:spcPct val="20000"/>
              </a:spcBef>
              <a:spcAft>
                <a:spcPct val="0"/>
              </a:spcAft>
              <a:buClr>
                <a:srgbClr val="002060"/>
              </a:buClr>
              <a:buSzPct val="75000"/>
              <a:buFont typeface="Wingdings" pitchFamily="2" charset="2"/>
              <a:buChar char="n"/>
              <a:tabLst/>
              <a:defRPr/>
            </a:pPr>
            <a:r>
              <a:rPr kumimoji="0" lang="en-US" sz="1900" b="0" i="0" u="none" strike="noStrike" kern="0" cap="none" spc="0" normalizeH="0" baseline="0" noProof="0" dirty="0">
                <a:ln>
                  <a:noFill/>
                </a:ln>
                <a:solidFill>
                  <a:srgbClr val="000000"/>
                </a:solidFill>
                <a:effectLst/>
                <a:uLnTx/>
                <a:uFillTx/>
                <a:latin typeface="Arial"/>
                <a:ea typeface="+mn-ea"/>
                <a:cs typeface="+mn-cs"/>
              </a:rPr>
              <a:t>Conformance/Requirements are not black and white (but they should be)!</a:t>
            </a:r>
          </a:p>
          <a:p>
            <a:endParaRPr lang="en-US" dirty="0"/>
          </a:p>
        </p:txBody>
      </p:sp>
    </p:spTree>
    <p:extLst>
      <p:ext uri="{BB962C8B-B14F-4D97-AF65-F5344CB8AC3E}">
        <p14:creationId xmlns:p14="http://schemas.microsoft.com/office/powerpoint/2010/main" val="3375992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Key point is tool longevity—in the past you’d have to start all over again to update</a:t>
            </a:r>
            <a:r>
              <a:rPr lang="en-US" baseline="0" dirty="0"/>
              <a:t> tools because you don’t know the delta. Our approach, it is built in.</a:t>
            </a:r>
            <a:endParaRPr lang="en-US" dirty="0"/>
          </a:p>
        </p:txBody>
      </p:sp>
    </p:spTree>
    <p:extLst>
      <p:ext uri="{BB962C8B-B14F-4D97-AF65-F5344CB8AC3E}">
        <p14:creationId xmlns:p14="http://schemas.microsoft.com/office/powerpoint/2010/main" val="2414450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a:t>
            </a:r>
            <a:r>
              <a:rPr lang="en-US" baseline="0" dirty="0"/>
              <a:t> figure </a:t>
            </a:r>
            <a:r>
              <a:rPr lang="en-US" dirty="0"/>
              <a:t>shows a simple use of a profile hierarchy for the unsolicited vaccination record update message described previously. A constrainable profile for national-level requirements is created from the HL7 v2.5.1 base standard. This standard is referenced in the ONC 2014 Edition transmission to immunization registries certification criterion. Vendors’ products are certified to this standard. Various states can further constrain the national-level profile to meet their local requirements. The states could create a constrainable profile (more likely) or an implementable profile. Ultimately, what a vendor implements is defined in an implementable profile. </a:t>
            </a:r>
          </a:p>
          <a:p>
            <a:endParaRPr lang="en-US" dirty="0"/>
          </a:p>
          <a:p>
            <a:endParaRPr lang="en-US" dirty="0"/>
          </a:p>
          <a:p>
            <a:r>
              <a:rPr lang="en-US" dirty="0"/>
              <a:t>The concept and use of constrainable profiles is important in practice, as this level is often (and should be) what standards organizations (e.g., the HL7 affiliates) specify. These profiles can be thought of as a set of harmonized requirements, and they are useful at a national level or at any intermediate level down to the local site implementation. Employing implementable profiles at a high-level, such as nationally, often precludes widespread adoption because of their restrictiveness; therefore, this practice is not recommended and should be avoided (a profile hierarchy should be used instead).</a:t>
            </a:r>
          </a:p>
          <a:p>
            <a:endParaRPr lang="en-US" dirty="0"/>
          </a:p>
          <a:p>
            <a:r>
              <a:rPr lang="en-US" dirty="0"/>
              <a:t>Use of the message profile hierarchy is the strategy employed in the United States by the Office of the National Coordinator’s (ONC) HIT Certification Program. The named standards in the ONC certification criteria specify “national level” requirements—although they are not explicitly named as such. Regarding the HL7 v2 messaging standards, these requirements are published in implementation guides and realized as constrainable message profiles—meaning that a selected set of elements are fully specified while others are yet to be determined. This approach is intended to ensure that certified EHR technologies (CEHRT) have a certain level of common capabilities while providing flexibility for local customization; however, these implementation guides are developed independently from each other, so harmonization among the profiles is not guaranteed. For example, the specification of patient demographics in the implementation guide for transmission to immunization registries does not necessarily coincide with the specification of patient demographics in the laboratory results reporting implementation guide or what IHE specifies with their Technical Frameworks.</a:t>
            </a:r>
          </a:p>
        </p:txBody>
      </p:sp>
    </p:spTree>
    <p:extLst>
      <p:ext uri="{BB962C8B-B14F-4D97-AF65-F5344CB8AC3E}">
        <p14:creationId xmlns:p14="http://schemas.microsoft.com/office/powerpoint/2010/main" val="134570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061550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50</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945846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98887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326968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a:buClr>
                <a:srgbClr val="0070C0"/>
              </a:buClr>
              <a:buFont typeface="Wingdings" panose="05000000000000000000" pitchFamily="2" charset="2"/>
              <a:buChar char="Ø"/>
            </a:pPr>
            <a:r>
              <a:rPr lang="en-US" sz="1200" dirty="0"/>
              <a:t>The context-based operational mode validates messages associated with a given test script that includes data for a specific test scenario</a:t>
            </a:r>
          </a:p>
          <a:p>
            <a:pPr lvl="1">
              <a:buClr>
                <a:srgbClr val="0070C0"/>
              </a:buClr>
              <a:buFont typeface="Wingdings" panose="05000000000000000000" pitchFamily="2" charset="2"/>
              <a:buChar char="Ø"/>
            </a:pPr>
            <a:r>
              <a:rPr lang="en-US" sz="1200" dirty="0"/>
              <a:t>The EHR creates a message that corresponds to the test data provided in the test script – Supports different use cases (Administered, Refusal, etc.)</a:t>
            </a:r>
          </a:p>
          <a:p>
            <a:pPr lvl="1">
              <a:buClr>
                <a:srgbClr val="0070C0"/>
              </a:buClr>
              <a:buFont typeface="Wingdings" panose="05000000000000000000" pitchFamily="2" charset="2"/>
              <a:buChar char="Ø"/>
            </a:pPr>
            <a:r>
              <a:rPr lang="en-US" sz="1200" dirty="0"/>
              <a:t>Testing will include the technical requirements and content-specific requirements specified in the test case</a:t>
            </a:r>
          </a:p>
          <a:p>
            <a:pPr>
              <a:buClr>
                <a:srgbClr val="0070C0"/>
              </a:buClr>
              <a:buFont typeface="Wingdings" panose="05000000000000000000" pitchFamily="2" charset="2"/>
              <a:buChar char="Ø"/>
            </a:pPr>
            <a:r>
              <a:rPr lang="en-US" sz="1200" dirty="0"/>
              <a:t>Context (specific Test Scenario, etc.) is known to validation tool</a:t>
            </a:r>
          </a:p>
          <a:p>
            <a:pPr>
              <a:buClr>
                <a:srgbClr val="0070C0"/>
              </a:buClr>
              <a:buFont typeface="Wingdings" panose="05000000000000000000" pitchFamily="2" charset="2"/>
              <a:buChar char="Ø"/>
            </a:pPr>
            <a:r>
              <a:rPr lang="en-US" sz="1200" dirty="0"/>
              <a:t>Provides a method for testing/assessing a message for all conformance requirements of an Implementation Guide </a:t>
            </a:r>
          </a:p>
          <a:p>
            <a:pPr>
              <a:buClr>
                <a:srgbClr val="0070C0"/>
              </a:buClr>
              <a:buFont typeface="Wingdings" panose="05000000000000000000" pitchFamily="2" charset="2"/>
              <a:buChar char="Ø"/>
            </a:pPr>
            <a:r>
              <a:rPr lang="en-US" sz="1200" dirty="0"/>
              <a:t>Is used for certifying EHR technologies for the ONC certification criteria</a:t>
            </a:r>
          </a:p>
          <a:p>
            <a:pPr>
              <a:buClr>
                <a:srgbClr val="0070C0"/>
              </a:buClr>
              <a:buFont typeface="Wingdings" panose="05000000000000000000" pitchFamily="2" charset="2"/>
              <a:buChar char="Ø"/>
            </a:pPr>
            <a:r>
              <a:rPr lang="en-US" sz="1200" b="1" dirty="0"/>
              <a:t>Significantly expands the scope of testing</a:t>
            </a:r>
          </a:p>
          <a:p>
            <a:pPr lvl="1">
              <a:buClr>
                <a:srgbClr val="0070C0"/>
              </a:buClr>
              <a:buFont typeface="Wingdings" panose="05000000000000000000" pitchFamily="2" charset="2"/>
              <a:buChar char="Ø"/>
            </a:pPr>
            <a:r>
              <a:rPr lang="en-US" sz="1200" dirty="0"/>
              <a:t>Usage: Required, but may be empty (RE),  Conditionals (C)</a:t>
            </a:r>
          </a:p>
          <a:p>
            <a:pPr lvl="1">
              <a:buClr>
                <a:srgbClr val="0070C0"/>
              </a:buClr>
              <a:buFont typeface="Wingdings" panose="05000000000000000000" pitchFamily="2" charset="2"/>
              <a:buChar char="Ø"/>
            </a:pPr>
            <a:r>
              <a:rPr lang="en-US" sz="1200" dirty="0"/>
              <a:t>Cardinality: Ranges</a:t>
            </a:r>
          </a:p>
          <a:p>
            <a:pPr lvl="1">
              <a:buClr>
                <a:srgbClr val="0070C0"/>
              </a:buClr>
              <a:buFont typeface="Wingdings" panose="05000000000000000000" pitchFamily="2" charset="2"/>
              <a:buChar char="Ø"/>
            </a:pPr>
            <a:r>
              <a:rPr lang="en-US" sz="1200" dirty="0"/>
              <a:t>Length: Ranges</a:t>
            </a:r>
          </a:p>
          <a:p>
            <a:pPr lvl="1">
              <a:buClr>
                <a:srgbClr val="0070C0"/>
              </a:buClr>
              <a:buFont typeface="Wingdings" panose="05000000000000000000" pitchFamily="2" charset="2"/>
              <a:buChar char="Ø"/>
            </a:pPr>
            <a:r>
              <a:rPr lang="en-US" sz="1200" dirty="0"/>
              <a:t>Vocabulary</a:t>
            </a:r>
          </a:p>
          <a:p>
            <a:pPr>
              <a:buClr>
                <a:srgbClr val="0070C0"/>
              </a:buClr>
              <a:buFont typeface="Wingdings" panose="05000000000000000000" pitchFamily="2" charset="2"/>
              <a:buChar char="Ø"/>
            </a:pPr>
            <a:r>
              <a:rPr lang="en-US" sz="1200" b="1" dirty="0"/>
              <a:t>Helps Interpretation and Use of the Standards</a:t>
            </a:r>
          </a:p>
          <a:p>
            <a:endParaRPr lang="en-US" dirty="0"/>
          </a:p>
        </p:txBody>
      </p:sp>
    </p:spTree>
    <p:extLst>
      <p:ext uri="{BB962C8B-B14F-4D97-AF65-F5344CB8AC3E}">
        <p14:creationId xmlns:p14="http://schemas.microsoft.com/office/powerpoint/2010/main" val="42811770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947162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866294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47639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849413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422704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623087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936708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419818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871564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195112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7977962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68347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lessons learned from building tools</a:t>
            </a:r>
            <a:r>
              <a:rPr lang="en-US" baseline="0" dirty="0"/>
              <a:t> for MU certification </a:t>
            </a:r>
            <a:r>
              <a:rPr lang="en-US" baseline="0" dirty="0">
                <a:sym typeface="Wingdings" panose="05000000000000000000" pitchFamily="2" charset="2"/>
              </a:rPr>
              <a:t> untestable in may regards, also, bringing some ideas from other standards in to v2.</a:t>
            </a:r>
            <a:endParaRPr lang="en-US" dirty="0"/>
          </a:p>
        </p:txBody>
      </p:sp>
      <p:sp>
        <p:nvSpPr>
          <p:cNvPr id="4" name="Slide Number Placeholder 3"/>
          <p:cNvSpPr>
            <a:spLocks noGrp="1"/>
          </p:cNvSpPr>
          <p:nvPr>
            <p:ph type="sldNum" sz="quarter" idx="10"/>
          </p:nvPr>
        </p:nvSpPr>
        <p:spPr/>
        <p:txBody>
          <a:bodyPr/>
          <a:lstStyle/>
          <a:p>
            <a:fld id="{E592D5FE-85CA-40E6-8273-48A5F35DE016}" type="slidenum">
              <a:rPr lang="en-US" smtClean="0"/>
              <a:pPr/>
              <a:t>8</a:t>
            </a:fld>
            <a:endParaRPr lang="en-US"/>
          </a:p>
        </p:txBody>
      </p:sp>
    </p:spTree>
    <p:extLst>
      <p:ext uri="{BB962C8B-B14F-4D97-AF65-F5344CB8AC3E}">
        <p14:creationId xmlns:p14="http://schemas.microsoft.com/office/powerpoint/2010/main" val="3337111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83108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33406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the platform usable? Yes</a:t>
            </a:r>
          </a:p>
          <a:p>
            <a:pPr marL="171450" indent="-171450">
              <a:buFont typeface="Arial" panose="020B0604020202020204" pitchFamily="34" charset="0"/>
              <a:buChar char="•"/>
            </a:pPr>
            <a:r>
              <a:rPr lang="en-US" dirty="0"/>
              <a:t>Power Users—successfully exported IG for ballot</a:t>
            </a:r>
          </a:p>
          <a:p>
            <a:pPr marL="171450" indent="-171450">
              <a:buFont typeface="Arial" panose="020B0604020202020204" pitchFamily="34" charset="0"/>
              <a:buChar char="•"/>
            </a:pPr>
            <a:r>
              <a:rPr lang="en-US" dirty="0"/>
              <a:t>Internally at NIST for years (in pieces)</a:t>
            </a:r>
          </a:p>
          <a:p>
            <a:endParaRPr lang="en-US" dirty="0"/>
          </a:p>
        </p:txBody>
      </p:sp>
      <p:sp>
        <p:nvSpPr>
          <p:cNvPr id="4" name="Slide Number Placeholder 3"/>
          <p:cNvSpPr>
            <a:spLocks noGrp="1"/>
          </p:cNvSpPr>
          <p:nvPr>
            <p:ph type="sldNum" sz="quarter" idx="10"/>
          </p:nvPr>
        </p:nvSpPr>
        <p:spPr/>
        <p:txBody>
          <a:bodyPr/>
          <a:lstStyle/>
          <a:p>
            <a:fld id="{E592D5FE-85CA-40E6-8273-48A5F35DE016}" type="slidenum">
              <a:rPr lang="en-US" smtClean="0"/>
              <a:pPr/>
              <a:t>17</a:t>
            </a:fld>
            <a:endParaRPr lang="en-US"/>
          </a:p>
        </p:txBody>
      </p:sp>
    </p:spTree>
    <p:extLst>
      <p:ext uri="{BB962C8B-B14F-4D97-AF65-F5344CB8AC3E}">
        <p14:creationId xmlns:p14="http://schemas.microsoft.com/office/powerpoint/2010/main" val="2460491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19</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19571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rgbClr val="002060"/>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a:xfrm>
            <a:off x="8506887" y="6655603"/>
            <a:ext cx="637113" cy="145018"/>
          </a:xfrm>
        </p:spPr>
        <p:txBody>
          <a:bodyPr/>
          <a:lstStyle/>
          <a:p>
            <a:r>
              <a:rPr lang="en-US" dirty="0"/>
              <a:t>01/01/2011</a:t>
            </a:r>
          </a:p>
        </p:txBody>
      </p:sp>
      <p:sp>
        <p:nvSpPr>
          <p:cNvPr id="11" name="Slide Number Placeholder 10"/>
          <p:cNvSpPr>
            <a:spLocks noGrp="1"/>
          </p:cNvSpPr>
          <p:nvPr>
            <p:ph type="sldNum" sz="quarter" idx="11"/>
          </p:nvPr>
        </p:nvSpPr>
        <p:spPr>
          <a:xfrm>
            <a:off x="4241963" y="6503249"/>
            <a:ext cx="533400" cy="476250"/>
          </a:xfrm>
        </p:spPr>
        <p:txBody>
          <a:bodyPr/>
          <a:lstStyle/>
          <a:p>
            <a:fld id="{DD8FDF0E-2772-4D89-9F72-F3CB15D8B8AB}" type="slidenum">
              <a:rPr lang="en-US" smtClean="0"/>
              <a:pPr/>
              <a:t>‹#›</a:t>
            </a:fld>
            <a:endParaRPr lang="en-US"/>
          </a:p>
        </p:txBody>
      </p:sp>
      <p:sp>
        <p:nvSpPr>
          <p:cNvPr id="12" name="Title 11"/>
          <p:cNvSpPr>
            <a:spLocks noGrp="1"/>
          </p:cNvSpPr>
          <p:nvPr>
            <p:ph type="title"/>
          </p:nvPr>
        </p:nvSpPr>
        <p:spPr>
          <a:xfrm>
            <a:off x="419100" y="1259114"/>
            <a:ext cx="8382000" cy="647245"/>
          </a:xfrm>
        </p:spPr>
        <p:txBody>
          <a:bodyPr/>
          <a:lstStyle/>
          <a:p>
            <a:r>
              <a:rPr lang="en-US" dirty="0"/>
              <a:t>Click to edit Master title style</a:t>
            </a:r>
          </a:p>
        </p:txBody>
      </p:sp>
      <p:sp>
        <p:nvSpPr>
          <p:cNvPr id="14" name="Rectangle 13"/>
          <p:cNvSpPr>
            <a:spLocks noChangeArrowheads="1"/>
          </p:cNvSpPr>
          <p:nvPr userDrawn="1"/>
        </p:nvSpPr>
        <p:spPr bwMode="auto">
          <a:xfrm>
            <a:off x="38100" y="6616598"/>
            <a:ext cx="4419600" cy="276999"/>
          </a:xfrm>
          <a:prstGeom prst="rect">
            <a:avLst/>
          </a:prstGeom>
          <a:noFill/>
          <a:ln w="9525">
            <a:noFill/>
            <a:miter lim="800000"/>
            <a:headEnd/>
            <a:tailEnd/>
          </a:ln>
          <a:effectLst/>
        </p:spPr>
        <p:txBody>
          <a:bodyPr>
            <a:spAutoFit/>
          </a:bodyPr>
          <a:lstStyle/>
          <a:p>
            <a:r>
              <a:rPr lang="en-US" sz="600" b="1" dirty="0"/>
              <a:t>This</a:t>
            </a:r>
            <a:r>
              <a:rPr lang="en-US" sz="600" b="1" baseline="0" dirty="0"/>
              <a:t> </a:t>
            </a:r>
            <a:r>
              <a:rPr lang="en-US" sz="600" b="1" dirty="0"/>
              <a:t>presentation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This presentation is not subject to copyright protection and is in the public domain.</a:t>
            </a:r>
          </a:p>
        </p:txBody>
      </p:sp>
      <p:pic>
        <p:nvPicPr>
          <p:cNvPr id="13" name="Picture 12"/>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p:cNvSpPr>
            <a:spLocks noChangeArrowheads="1"/>
          </p:cNvSpPr>
          <p:nvPr userDrawn="1"/>
        </p:nvSpPr>
        <p:spPr bwMode="auto">
          <a:xfrm>
            <a:off x="6382147" y="6669165"/>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10/11/2017</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10/11/2017</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5C16BC-1E41-4731-8185-C03E7FC697C3}"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1475001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5C16BC-1E41-4731-8185-C03E7FC697C3}"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1959855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5C16BC-1E41-4731-8185-C03E7FC697C3}"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3428859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5C16BC-1E41-4731-8185-C03E7FC697C3}"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4238387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5C16BC-1E41-4731-8185-C03E7FC697C3}" type="datetimeFigureOut">
              <a:rPr lang="en-US" smtClean="0"/>
              <a:t>10/11/2017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1296220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5C16BC-1E41-4731-8185-C03E7FC697C3}" type="datetimeFigureOut">
              <a:rPr lang="en-US" smtClean="0"/>
              <a:t>10/11/2017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3960368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5C16BC-1E41-4731-8185-C03E7FC697C3}" type="datetimeFigureOut">
              <a:rPr lang="en-US" smtClean="0"/>
              <a:t>10/11/2017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3777046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5C16BC-1E41-4731-8185-C03E7FC697C3}"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2345086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458481"/>
            <a:ext cx="8382000" cy="647245"/>
          </a:xfrm>
        </p:spPr>
        <p:txBody>
          <a:bodyPr/>
          <a:lstStyle/>
          <a:p>
            <a:r>
              <a:rPr lang="en-US"/>
              <a:t>Click to edit Master title style</a:t>
            </a:r>
          </a:p>
        </p:txBody>
      </p:sp>
      <p:sp>
        <p:nvSpPr>
          <p:cNvPr id="3" name="Content Placeholder 2"/>
          <p:cNvSpPr>
            <a:spLocks noGrp="1"/>
          </p:cNvSpPr>
          <p:nvPr>
            <p:ph idx="1"/>
          </p:nvPr>
        </p:nvSpPr>
        <p:spPr>
          <a:xfrm>
            <a:off x="381000" y="1371600"/>
            <a:ext cx="8382000" cy="5029200"/>
          </a:xfrm>
        </p:spPr>
        <p:txBody>
          <a:bodyPr/>
          <a:lstStyle>
            <a:lvl2pPr marL="742950" indent="-285750">
              <a:buFont typeface="Wingdings" panose="05000000000000000000" pitchFamily="2" charset="2"/>
              <a:buChar char="q"/>
              <a:defRPr/>
            </a:lvl2pPr>
            <a:lvl3pPr>
              <a:buClr>
                <a:srgbClr val="002060"/>
              </a:buClr>
              <a:buSzPct val="60000"/>
              <a:defRPr/>
            </a:lvl3pPr>
            <a:lvl4pPr marL="1600200" indent="-228600">
              <a:buClr>
                <a:srgbClr val="002060"/>
              </a:buClr>
              <a:buSzPct val="60000"/>
              <a:buFont typeface="Wingdings" panose="05000000000000000000" pitchFamily="2" charset="2"/>
              <a:buChar char="v"/>
              <a:defRPr/>
            </a:lvl4pPr>
            <a:lvl5pPr>
              <a:buClr>
                <a:srgbClr val="002060"/>
              </a:buClr>
              <a:buSzPct val="75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95C16BC-1E41-4731-8185-C03E7FC697C3}"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2133752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5C16BC-1E41-4731-8185-C03E7FC697C3}"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15453070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5C16BC-1E41-4731-8185-C03E7FC697C3}"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8E8FA0-B232-4C86-884E-88E8720A9AB0}" type="slidenum">
              <a:rPr lang="en-US" smtClean="0"/>
              <a:t>‹#›</a:t>
            </a:fld>
            <a:endParaRPr lang="en-US"/>
          </a:p>
        </p:txBody>
      </p:sp>
    </p:spTree>
    <p:extLst>
      <p:ext uri="{BB962C8B-B14F-4D97-AF65-F5344CB8AC3E}">
        <p14:creationId xmlns:p14="http://schemas.microsoft.com/office/powerpoint/2010/main" val="4051504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smtClean="0"/>
              <a:pPr/>
              <a:t>10/11/2017</a:t>
            </a:fld>
            <a:endParaRPr lang="en-US" dirty="0"/>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10/11/2017</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10/11/2017</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546038" y="6650750"/>
            <a:ext cx="597962" cy="164394"/>
          </a:xfrm>
        </p:spPr>
        <p:txBody>
          <a:bodyPr/>
          <a:lstStyle>
            <a:lvl1pPr>
              <a:defRPr/>
            </a:lvl1pPr>
          </a:lstStyle>
          <a:p>
            <a:fld id="{36621641-DE6C-4460-BF47-734601E4A699}" type="datetime1">
              <a:rPr lang="en-US"/>
              <a:pPr/>
              <a:t>10/11/2017</a:t>
            </a:fld>
            <a:endParaRPr lang="en-US"/>
          </a:p>
        </p:txBody>
      </p:sp>
      <p:sp>
        <p:nvSpPr>
          <p:cNvPr id="4" name="Slide Number Placeholder 3"/>
          <p:cNvSpPr>
            <a:spLocks noGrp="1"/>
          </p:cNvSpPr>
          <p:nvPr>
            <p:ph type="sldNum" sz="quarter" idx="11"/>
          </p:nvPr>
        </p:nvSpPr>
        <p:spPr>
          <a:xfrm>
            <a:off x="4191000" y="6494822"/>
            <a:ext cx="533400" cy="476250"/>
          </a:xfrm>
        </p:spPr>
        <p:txBody>
          <a:bodyPr/>
          <a:lstStyle>
            <a:lvl1pPr>
              <a:defRPr/>
            </a:lvl1pPr>
          </a:lstStyle>
          <a:p>
            <a:fld id="{C429D7E7-1099-47AD-B3F2-624E90DDB7C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70101" y="6644000"/>
            <a:ext cx="597962" cy="164394"/>
          </a:xfrm>
        </p:spPr>
        <p:txBody>
          <a:bodyPr/>
          <a:lstStyle>
            <a:lvl1pPr>
              <a:defRPr/>
            </a:lvl1pPr>
          </a:lstStyle>
          <a:p>
            <a:fld id="{D60E83B5-0457-4AA6-A2AF-7E85AB57C9B7}" type="datetime1">
              <a:rPr lang="en-US"/>
              <a:pPr/>
              <a:t>10/11/2017</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10/11/2017</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10/11/2017</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381000" y="1219200"/>
            <a:ext cx="8382000" cy="0"/>
          </a:xfrm>
          <a:prstGeom prst="line">
            <a:avLst/>
          </a:prstGeom>
          <a:noFill/>
          <a:ln w="38100">
            <a:solidFill>
              <a:srgbClr val="002060"/>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381000" y="445082"/>
            <a:ext cx="8382000" cy="64724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32775" name="Rectangle 7"/>
          <p:cNvSpPr>
            <a:spLocks noGrp="1" noChangeArrowheads="1"/>
          </p:cNvSpPr>
          <p:nvPr>
            <p:ph type="body" idx="1"/>
          </p:nvPr>
        </p:nvSpPr>
        <p:spPr bwMode="auto">
          <a:xfrm>
            <a:off x="381000" y="1303339"/>
            <a:ext cx="8382000" cy="51633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4" name="Rectangle 16"/>
          <p:cNvSpPr>
            <a:spLocks noGrp="1" noChangeArrowheads="1"/>
          </p:cNvSpPr>
          <p:nvPr>
            <p:ph type="dt" sz="half" idx="2"/>
          </p:nvPr>
        </p:nvSpPr>
        <p:spPr bwMode="auto">
          <a:xfrm>
            <a:off x="8506887" y="6650750"/>
            <a:ext cx="597962" cy="1643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243800" y="6488072"/>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p:cNvPicPr>
            <a:picLocks noChangeAspect="1"/>
          </p:cNvPicPr>
          <p:nvPr userDrawn="1"/>
        </p:nvPicPr>
        <p:blipFill>
          <a:blip r:embed="rId13"/>
          <a:stretch>
            <a:fillRect/>
          </a:stretch>
        </p:blipFill>
        <p:spPr>
          <a:xfrm>
            <a:off x="8094663" y="172618"/>
            <a:ext cx="895350" cy="428625"/>
          </a:xfrm>
          <a:prstGeom prst="rect">
            <a:avLst/>
          </a:prstGeom>
        </p:spPr>
      </p:pic>
      <p:sp>
        <p:nvSpPr>
          <p:cNvPr id="12" name="Rectangle 12"/>
          <p:cNvSpPr>
            <a:spLocks noChangeArrowheads="1"/>
          </p:cNvSpPr>
          <p:nvPr userDrawn="1"/>
        </p:nvSpPr>
        <p:spPr bwMode="auto">
          <a:xfrm>
            <a:off x="36715" y="6650750"/>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p:txStyles>
    <p:titleStyle>
      <a:lvl1pPr algn="l" rtl="0" fontAlgn="base">
        <a:lnSpc>
          <a:spcPct val="80000"/>
        </a:lnSpc>
        <a:spcBef>
          <a:spcPct val="0"/>
        </a:spcBef>
        <a:spcAft>
          <a:spcPct val="0"/>
        </a:spcAft>
        <a:defRPr sz="36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rgbClr val="002060"/>
        </a:buClr>
        <a:buSzPct val="75000"/>
        <a:buFont typeface="Wingdings" panose="05000000000000000000" pitchFamily="2" charset="2"/>
        <a:buChar char="q"/>
        <a:defRPr sz="3200">
          <a:solidFill>
            <a:schemeClr val="tx1"/>
          </a:solidFill>
          <a:latin typeface="+mn-lt"/>
          <a:ea typeface="+mn-ea"/>
          <a:cs typeface="+mn-cs"/>
        </a:defRPr>
      </a:lvl1pPr>
      <a:lvl2pPr marL="742950" indent="-285750" algn="l" rtl="0" fontAlgn="base">
        <a:spcBef>
          <a:spcPct val="20000"/>
        </a:spcBef>
        <a:spcAft>
          <a:spcPct val="0"/>
        </a:spcAft>
        <a:buClr>
          <a:srgbClr val="002060"/>
        </a:buClr>
        <a:buSzPct val="70000"/>
        <a:buFont typeface="Wingdings" panose="05000000000000000000" pitchFamily="2" charset="2"/>
        <a:buChar char="q"/>
        <a:defRPr sz="2600">
          <a:solidFill>
            <a:schemeClr val="tx1"/>
          </a:solidFill>
          <a:latin typeface="+mn-lt"/>
        </a:defRPr>
      </a:lvl2pPr>
      <a:lvl3pPr marL="1143000" indent="-228600" algn="l" rtl="0" fontAlgn="base">
        <a:spcBef>
          <a:spcPct val="20000"/>
        </a:spcBef>
        <a:spcAft>
          <a:spcPct val="0"/>
        </a:spcAft>
        <a:buClr>
          <a:srgbClr val="002060"/>
        </a:buClr>
        <a:buSzPct val="70000"/>
        <a:buFont typeface="Wingdings" panose="05000000000000000000" pitchFamily="2" charset="2"/>
        <a:buChar char="q"/>
        <a:defRPr sz="2200">
          <a:solidFill>
            <a:schemeClr val="tx1"/>
          </a:solidFill>
          <a:latin typeface="+mn-lt"/>
        </a:defRPr>
      </a:lvl3pPr>
      <a:lvl4pPr marL="1600200" indent="-228600" algn="l" rtl="0" fontAlgn="base">
        <a:spcBef>
          <a:spcPct val="20000"/>
        </a:spcBef>
        <a:spcAft>
          <a:spcPct val="0"/>
        </a:spcAft>
        <a:buClr>
          <a:srgbClr val="002060"/>
        </a:buClr>
        <a:buSzPct val="120000"/>
        <a:buFont typeface="Wingdings" panose="05000000000000000000" pitchFamily="2" charset="2"/>
        <a:buChar char="§"/>
        <a:defRPr sz="1800">
          <a:solidFill>
            <a:schemeClr val="tx1"/>
          </a:solidFill>
          <a:latin typeface="+mn-lt"/>
        </a:defRPr>
      </a:lvl4pPr>
      <a:lvl5pPr marL="2057400" indent="-228600" algn="l" rtl="0" fontAlgn="base">
        <a:spcBef>
          <a:spcPct val="20000"/>
        </a:spcBef>
        <a:spcAft>
          <a:spcPct val="0"/>
        </a:spcAft>
        <a:buClr>
          <a:srgbClr val="002060"/>
        </a:buClr>
        <a:buSzPct val="70000"/>
        <a:buFont typeface="Wingdings" panose="05000000000000000000" pitchFamily="2" charset="2"/>
        <a:buChar char="v"/>
        <a:defRPr sz="16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5C16BC-1E41-4731-8185-C03E7FC697C3}" type="datetimeFigureOut">
              <a:rPr lang="en-US" smtClean="0"/>
              <a:t>10/11/2017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E8FA0-B232-4C86-884E-88E8720A9AB0}" type="slidenum">
              <a:rPr lang="en-US" smtClean="0"/>
              <a:t>‹#›</a:t>
            </a:fld>
            <a:endParaRPr lang="en-US"/>
          </a:p>
        </p:txBody>
      </p:sp>
    </p:spTree>
    <p:extLst>
      <p:ext uri="{BB962C8B-B14F-4D97-AF65-F5344CB8AC3E}">
        <p14:creationId xmlns:p14="http://schemas.microsoft.com/office/powerpoint/2010/main" val="26749625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robert.snelick@nist.gov"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838200"/>
            <a:ext cx="8534400" cy="2559050"/>
          </a:xfrm>
        </p:spPr>
        <p:txBody>
          <a:bodyPr/>
          <a:lstStyle/>
          <a:p>
            <a:pPr algn="ctr"/>
            <a:br>
              <a:rPr lang="en-US" dirty="0">
                <a:solidFill>
                  <a:srgbClr val="002060"/>
                </a:solidFill>
              </a:rPr>
            </a:br>
            <a:br>
              <a:rPr lang="en-US" dirty="0">
                <a:solidFill>
                  <a:srgbClr val="002060"/>
                </a:solidFill>
              </a:rPr>
            </a:br>
            <a:r>
              <a:rPr lang="en-US" sz="3200" b="1" dirty="0">
                <a:solidFill>
                  <a:srgbClr val="002060"/>
                </a:solidFill>
              </a:rPr>
              <a:t>Advancing HL7 v2 to New Heights: </a:t>
            </a:r>
            <a:br>
              <a:rPr lang="en-US" dirty="0">
                <a:solidFill>
                  <a:srgbClr val="002060"/>
                </a:solidFill>
              </a:rPr>
            </a:br>
            <a:br>
              <a:rPr lang="en-US" dirty="0">
                <a:solidFill>
                  <a:srgbClr val="002060"/>
                </a:solidFill>
              </a:rPr>
            </a:br>
            <a:r>
              <a:rPr lang="en-US" sz="3200" dirty="0">
                <a:solidFill>
                  <a:srgbClr val="002060"/>
                </a:solidFill>
              </a:rPr>
              <a:t>A Platform for Developing Specifications, Test Plans, and Testing Tools</a:t>
            </a:r>
            <a:endParaRPr lang="en-US" sz="3200" dirty="0"/>
          </a:p>
        </p:txBody>
      </p:sp>
      <p:sp>
        <p:nvSpPr>
          <p:cNvPr id="2051" name="Rectangle 3"/>
          <p:cNvSpPr>
            <a:spLocks noGrp="1" noChangeArrowheads="1"/>
          </p:cNvSpPr>
          <p:nvPr>
            <p:ph type="subTitle" idx="1"/>
          </p:nvPr>
        </p:nvSpPr>
        <p:spPr>
          <a:xfrm>
            <a:off x="1371600" y="3962400"/>
            <a:ext cx="6400800" cy="2209800"/>
          </a:xfrm>
        </p:spPr>
        <p:txBody>
          <a:bodyPr/>
          <a:lstStyle/>
          <a:p>
            <a:r>
              <a:rPr lang="en-US" sz="2800" dirty="0"/>
              <a:t>IHIC </a:t>
            </a:r>
          </a:p>
          <a:p>
            <a:r>
              <a:rPr lang="en-US" sz="2800" dirty="0"/>
              <a:t>Robert Snelick, NIST</a:t>
            </a:r>
          </a:p>
          <a:p>
            <a:r>
              <a:rPr lang="en-US" sz="2800" dirty="0"/>
              <a:t>October 24th, 2017</a:t>
            </a:r>
          </a:p>
          <a:p>
            <a:r>
              <a:rPr lang="en-US" sz="2800" dirty="0"/>
              <a:t>Contact: robert.snelick@nist.gov</a:t>
            </a:r>
          </a:p>
          <a:p>
            <a:endParaRPr lang="en-US" dirty="0"/>
          </a:p>
        </p:txBody>
      </p:sp>
      <p:sp>
        <p:nvSpPr>
          <p:cNvPr id="2" name="TextBox 1"/>
          <p:cNvSpPr txBox="1"/>
          <p:nvPr/>
        </p:nvSpPr>
        <p:spPr>
          <a:xfrm>
            <a:off x="6781800" y="6277689"/>
            <a:ext cx="2137124" cy="246221"/>
          </a:xfrm>
          <a:prstGeom prst="rect">
            <a:avLst/>
          </a:prstGeom>
          <a:noFill/>
        </p:spPr>
        <p:txBody>
          <a:bodyPr wrap="none" rtlCol="0">
            <a:spAutoFit/>
          </a:bodyPr>
          <a:lstStyle/>
          <a:p>
            <a:r>
              <a:rPr lang="en-US" sz="1000" b="1" dirty="0"/>
              <a:t>First published on October 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Demo: Creating Value Sets and Value Set Binding (2:07)</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ValueSet">
            <a:hlinkClick r:id="" action="ppaction://media"/>
            <a:extLst>
              <a:ext uri="{FF2B5EF4-FFF2-40B4-BE49-F238E27FC236}">
                <a16:creationId xmlns:a16="http://schemas.microsoft.com/office/drawing/2014/main" id="{6B541298-1A5D-4507-B18D-F518F86F913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7701" y="636587"/>
            <a:ext cx="8748598" cy="5584825"/>
          </a:xfrm>
          <a:prstGeom prst="rect">
            <a:avLst/>
          </a:prstGeom>
        </p:spPr>
      </p:pic>
    </p:spTree>
    <p:extLst>
      <p:ext uri="{BB962C8B-B14F-4D97-AF65-F5344CB8AC3E}">
        <p14:creationId xmlns:p14="http://schemas.microsoft.com/office/powerpoint/2010/main" val="30274479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Demo: Immunization Validation Test Tool (3:05)</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IZ-ToolValidation">
            <a:hlinkClick r:id="" action="ppaction://media"/>
            <a:extLst>
              <a:ext uri="{FF2B5EF4-FFF2-40B4-BE49-F238E27FC236}">
                <a16:creationId xmlns:a16="http://schemas.microsoft.com/office/drawing/2014/main" id="{ED0EFB93-FEAB-4C2F-A615-9F82B4D4BAC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8600" y="583168"/>
            <a:ext cx="8686800" cy="5691664"/>
          </a:xfrm>
          <a:prstGeom prst="rect">
            <a:avLst/>
          </a:prstGeom>
        </p:spPr>
      </p:pic>
    </p:spTree>
    <p:extLst>
      <p:ext uri="{BB962C8B-B14F-4D97-AF65-F5344CB8AC3E}">
        <p14:creationId xmlns:p14="http://schemas.microsoft.com/office/powerpoint/2010/main" val="18190078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Validation Process</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12</a:t>
            </a:fld>
            <a:endParaRPr lang="en-US"/>
          </a:p>
        </p:txBody>
      </p:sp>
      <p:pic>
        <p:nvPicPr>
          <p:cNvPr id="2" name="Picture 1"/>
          <p:cNvPicPr>
            <a:picLocks noChangeAspect="1"/>
          </p:cNvPicPr>
          <p:nvPr/>
        </p:nvPicPr>
        <p:blipFill>
          <a:blip r:embed="rId2"/>
          <a:stretch>
            <a:fillRect/>
          </a:stretch>
        </p:blipFill>
        <p:spPr>
          <a:xfrm>
            <a:off x="642937" y="1747837"/>
            <a:ext cx="7858125" cy="3362325"/>
          </a:xfrm>
          <a:prstGeom prst="rect">
            <a:avLst/>
          </a:prstGeom>
        </p:spPr>
      </p:pic>
      <p:sp>
        <p:nvSpPr>
          <p:cNvPr id="7" name="TextBox 6"/>
          <p:cNvSpPr txBox="1"/>
          <p:nvPr/>
        </p:nvSpPr>
        <p:spPr>
          <a:xfrm>
            <a:off x="4236474" y="5292719"/>
            <a:ext cx="1219199" cy="1015663"/>
          </a:xfrm>
          <a:prstGeom prst="rect">
            <a:avLst/>
          </a:prstGeom>
          <a:noFill/>
        </p:spPr>
        <p:txBody>
          <a:bodyPr wrap="square" rtlCol="0">
            <a:spAutoFit/>
          </a:bodyPr>
          <a:lstStyle/>
          <a:p>
            <a:r>
              <a:rPr lang="en-US" sz="1200" b="1" dirty="0">
                <a:solidFill>
                  <a:srgbClr val="002060"/>
                </a:solidFill>
              </a:rPr>
              <a:t>Contains “codified” requirements as defined in IGAMT</a:t>
            </a:r>
          </a:p>
        </p:txBody>
      </p:sp>
      <p:sp>
        <p:nvSpPr>
          <p:cNvPr id="8" name="TextBox 7"/>
          <p:cNvSpPr txBox="1"/>
          <p:nvPr/>
        </p:nvSpPr>
        <p:spPr>
          <a:xfrm>
            <a:off x="5755481" y="5385053"/>
            <a:ext cx="1490662" cy="830997"/>
          </a:xfrm>
          <a:prstGeom prst="rect">
            <a:avLst/>
          </a:prstGeom>
          <a:noFill/>
        </p:spPr>
        <p:txBody>
          <a:bodyPr wrap="square" rtlCol="0">
            <a:spAutoFit/>
          </a:bodyPr>
          <a:lstStyle/>
          <a:p>
            <a:r>
              <a:rPr lang="en-US" sz="1200" b="1" dirty="0">
                <a:solidFill>
                  <a:srgbClr val="002060"/>
                </a:solidFill>
              </a:rPr>
              <a:t>Interprets and makes assertions against message instance</a:t>
            </a:r>
          </a:p>
        </p:txBody>
      </p:sp>
      <p:sp>
        <p:nvSpPr>
          <p:cNvPr id="9" name="TextBox 8"/>
          <p:cNvSpPr txBox="1"/>
          <p:nvPr/>
        </p:nvSpPr>
        <p:spPr>
          <a:xfrm>
            <a:off x="4152899" y="4967783"/>
            <a:ext cx="1143001" cy="276999"/>
          </a:xfrm>
          <a:prstGeom prst="rect">
            <a:avLst/>
          </a:prstGeom>
          <a:noFill/>
        </p:spPr>
        <p:txBody>
          <a:bodyPr wrap="square" rtlCol="0">
            <a:spAutoFit/>
          </a:bodyPr>
          <a:lstStyle/>
          <a:p>
            <a:pPr algn="ctr"/>
            <a:r>
              <a:rPr lang="en-US" sz="1200" b="1" dirty="0">
                <a:solidFill>
                  <a:srgbClr val="00B0F0"/>
                </a:solidFill>
              </a:rPr>
              <a:t>“Dynamic”</a:t>
            </a:r>
          </a:p>
        </p:txBody>
      </p:sp>
      <p:sp>
        <p:nvSpPr>
          <p:cNvPr id="10" name="TextBox 9"/>
          <p:cNvSpPr txBox="1"/>
          <p:nvPr/>
        </p:nvSpPr>
        <p:spPr>
          <a:xfrm>
            <a:off x="5755481" y="4967782"/>
            <a:ext cx="1143000" cy="276999"/>
          </a:xfrm>
          <a:prstGeom prst="rect">
            <a:avLst/>
          </a:prstGeom>
          <a:noFill/>
        </p:spPr>
        <p:txBody>
          <a:bodyPr wrap="square" rtlCol="0">
            <a:spAutoFit/>
          </a:bodyPr>
          <a:lstStyle/>
          <a:p>
            <a:pPr algn="ctr"/>
            <a:r>
              <a:rPr lang="en-US" sz="1200" b="1" dirty="0">
                <a:solidFill>
                  <a:srgbClr val="00B0F0"/>
                </a:solidFill>
              </a:rPr>
              <a:t>“Static”</a:t>
            </a:r>
          </a:p>
        </p:txBody>
      </p:sp>
      <p:sp>
        <p:nvSpPr>
          <p:cNvPr id="11" name="TextBox 10"/>
          <p:cNvSpPr txBox="1"/>
          <p:nvPr/>
        </p:nvSpPr>
        <p:spPr>
          <a:xfrm>
            <a:off x="2438400" y="4975427"/>
            <a:ext cx="1143001" cy="276999"/>
          </a:xfrm>
          <a:prstGeom prst="rect">
            <a:avLst/>
          </a:prstGeom>
          <a:noFill/>
        </p:spPr>
        <p:txBody>
          <a:bodyPr wrap="square" rtlCol="0">
            <a:spAutoFit/>
          </a:bodyPr>
          <a:lstStyle/>
          <a:p>
            <a:pPr algn="ctr"/>
            <a:r>
              <a:rPr lang="en-US" sz="1200" b="1" dirty="0">
                <a:solidFill>
                  <a:srgbClr val="00B0F0"/>
                </a:solidFill>
              </a:rPr>
              <a:t>“Automated”</a:t>
            </a:r>
          </a:p>
        </p:txBody>
      </p:sp>
      <p:sp>
        <p:nvSpPr>
          <p:cNvPr id="12" name="TextBox 11"/>
          <p:cNvSpPr txBox="1"/>
          <p:nvPr/>
        </p:nvSpPr>
        <p:spPr>
          <a:xfrm>
            <a:off x="2514600" y="5292719"/>
            <a:ext cx="1219199" cy="1015663"/>
          </a:xfrm>
          <a:prstGeom prst="rect">
            <a:avLst/>
          </a:prstGeom>
          <a:noFill/>
        </p:spPr>
        <p:txBody>
          <a:bodyPr wrap="square" rtlCol="0">
            <a:spAutoFit/>
          </a:bodyPr>
          <a:lstStyle/>
          <a:p>
            <a:r>
              <a:rPr lang="en-US" sz="1200" b="1" dirty="0">
                <a:solidFill>
                  <a:srgbClr val="002060"/>
                </a:solidFill>
              </a:rPr>
              <a:t>User defines requirements in IGAMT—”high level tool”</a:t>
            </a:r>
          </a:p>
        </p:txBody>
      </p:sp>
    </p:spTree>
    <p:extLst>
      <p:ext uri="{BB962C8B-B14F-4D97-AF65-F5344CB8AC3E}">
        <p14:creationId xmlns:p14="http://schemas.microsoft.com/office/powerpoint/2010/main" val="279630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and GVT Demo: Validation Tools (1:08)</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GVT-Validation">
            <a:hlinkClick r:id="" action="ppaction://media"/>
            <a:extLst>
              <a:ext uri="{FF2B5EF4-FFF2-40B4-BE49-F238E27FC236}">
                <a16:creationId xmlns:a16="http://schemas.microsoft.com/office/drawing/2014/main" id="{0CC5243E-C307-4014-A5B4-FC66D4450F5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9600" y="533400"/>
            <a:ext cx="7953926" cy="5867401"/>
          </a:xfrm>
          <a:prstGeom prst="rect">
            <a:avLst/>
          </a:prstGeom>
        </p:spPr>
      </p:pic>
    </p:spTree>
    <p:extLst>
      <p:ext uri="{BB962C8B-B14F-4D97-AF65-F5344CB8AC3E}">
        <p14:creationId xmlns:p14="http://schemas.microsoft.com/office/powerpoint/2010/main" val="26192362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TCAMT and GVT Demo: Creating Test Cases and Context-based Testing (1:48)</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7" name="TCAMT">
            <a:hlinkClick r:id="" action="ppaction://media"/>
            <a:extLst>
              <a:ext uri="{FF2B5EF4-FFF2-40B4-BE49-F238E27FC236}">
                <a16:creationId xmlns:a16="http://schemas.microsoft.com/office/drawing/2014/main" id="{556166DF-C7B5-4AA1-9979-29AFF046D74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4800" y="533400"/>
            <a:ext cx="8610600" cy="5819629"/>
          </a:xfrm>
          <a:prstGeom prst="rect">
            <a:avLst/>
          </a:prstGeom>
        </p:spPr>
      </p:pic>
    </p:spTree>
    <p:extLst>
      <p:ext uri="{BB962C8B-B14F-4D97-AF65-F5344CB8AC3E}">
        <p14:creationId xmlns:p14="http://schemas.microsoft.com/office/powerpoint/2010/main" val="8369971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Profile Components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a:xfrm>
            <a:off x="4172140" y="6222071"/>
            <a:ext cx="533400" cy="476250"/>
          </a:xfrm>
        </p:spPr>
        <p:txBody>
          <a:bodyPr/>
          <a:lstStyle/>
          <a:p>
            <a:fld id="{64C44300-96F5-4E68-AEBC-759F83B9379E}" type="slidenum">
              <a:rPr lang="en-US"/>
              <a:pPr/>
              <a:t>15</a:t>
            </a:fld>
            <a:endParaRPr lang="en-US"/>
          </a:p>
        </p:txBody>
      </p:sp>
      <p:sp>
        <p:nvSpPr>
          <p:cNvPr id="9" name="Rectangle 3"/>
          <p:cNvSpPr>
            <a:spLocks noGrp="1" noChangeArrowheads="1"/>
          </p:cNvSpPr>
          <p:nvPr>
            <p:ph idx="4294967295"/>
          </p:nvPr>
        </p:nvSpPr>
        <p:spPr>
          <a:xfrm>
            <a:off x="5181599" y="4583088"/>
            <a:ext cx="3536313" cy="1817711"/>
          </a:xfrm>
        </p:spPr>
        <p:txBody>
          <a:bodyPr>
            <a:normAutofit fontScale="77500" lnSpcReduction="20000"/>
          </a:bodyPr>
          <a:lstStyle/>
          <a:p>
            <a:r>
              <a:rPr lang="en-US" dirty="0"/>
              <a:t>Specify requirements subset and then construct solution</a:t>
            </a:r>
          </a:p>
          <a:p>
            <a:r>
              <a:rPr lang="en-US" dirty="0"/>
              <a:t>Reuse components as “building blocks”</a:t>
            </a:r>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p:nvPr/>
        </p:nvPicPr>
        <p:blipFill>
          <a:blip r:embed="rId3"/>
          <a:stretch>
            <a:fillRect/>
          </a:stretch>
        </p:blipFill>
        <p:spPr>
          <a:xfrm>
            <a:off x="390314" y="1689794"/>
            <a:ext cx="4467625" cy="1237855"/>
          </a:xfrm>
          <a:prstGeom prst="rect">
            <a:avLst/>
          </a:prstGeom>
        </p:spPr>
      </p:pic>
      <p:sp>
        <p:nvSpPr>
          <p:cNvPr id="10" name="TextBox 9"/>
          <p:cNvSpPr txBox="1"/>
          <p:nvPr/>
        </p:nvSpPr>
        <p:spPr>
          <a:xfrm>
            <a:off x="438340" y="1382917"/>
            <a:ext cx="4343399" cy="369332"/>
          </a:xfrm>
          <a:prstGeom prst="rect">
            <a:avLst/>
          </a:prstGeom>
          <a:noFill/>
        </p:spPr>
        <p:txBody>
          <a:bodyPr wrap="square" rtlCol="0">
            <a:spAutoFit/>
          </a:bodyPr>
          <a:lstStyle/>
          <a:p>
            <a:pPr algn="ctr"/>
            <a:r>
              <a:rPr lang="en-US" b="1" dirty="0">
                <a:solidFill>
                  <a:srgbClr val="0070C0"/>
                </a:solidFill>
              </a:rPr>
              <a:t>Use as Building Blocks</a:t>
            </a:r>
          </a:p>
        </p:txBody>
      </p:sp>
      <p:pic>
        <p:nvPicPr>
          <p:cNvPr id="11" name="Picture 10"/>
          <p:cNvPicPr/>
          <p:nvPr/>
        </p:nvPicPr>
        <p:blipFill>
          <a:blip r:embed="rId4"/>
          <a:stretch>
            <a:fillRect/>
          </a:stretch>
        </p:blipFill>
        <p:spPr>
          <a:xfrm>
            <a:off x="362139" y="3321322"/>
            <a:ext cx="4495799" cy="1261767"/>
          </a:xfrm>
          <a:prstGeom prst="rect">
            <a:avLst/>
          </a:prstGeom>
        </p:spPr>
      </p:pic>
      <p:pic>
        <p:nvPicPr>
          <p:cNvPr id="12" name="Picture 11"/>
          <p:cNvPicPr/>
          <p:nvPr/>
        </p:nvPicPr>
        <p:blipFill>
          <a:blip r:embed="rId5"/>
          <a:stretch>
            <a:fillRect/>
          </a:stretch>
        </p:blipFill>
        <p:spPr>
          <a:xfrm>
            <a:off x="5295898" y="1724660"/>
            <a:ext cx="3422015" cy="2610584"/>
          </a:xfrm>
          <a:prstGeom prst="rect">
            <a:avLst/>
          </a:prstGeom>
        </p:spPr>
      </p:pic>
      <p:pic>
        <p:nvPicPr>
          <p:cNvPr id="13" name="Picture 12"/>
          <p:cNvPicPr/>
          <p:nvPr/>
        </p:nvPicPr>
        <p:blipFill>
          <a:blip r:embed="rId6"/>
          <a:stretch>
            <a:fillRect/>
          </a:stretch>
        </p:blipFill>
        <p:spPr>
          <a:xfrm>
            <a:off x="390314" y="4911346"/>
            <a:ext cx="4467624" cy="1216704"/>
          </a:xfrm>
          <a:prstGeom prst="rect">
            <a:avLst/>
          </a:prstGeom>
        </p:spPr>
      </p:pic>
      <p:sp>
        <p:nvSpPr>
          <p:cNvPr id="14" name="TextBox 13"/>
          <p:cNvSpPr txBox="1"/>
          <p:nvPr/>
        </p:nvSpPr>
        <p:spPr>
          <a:xfrm>
            <a:off x="438341" y="3003307"/>
            <a:ext cx="4343398" cy="369332"/>
          </a:xfrm>
          <a:prstGeom prst="rect">
            <a:avLst/>
          </a:prstGeom>
          <a:noFill/>
        </p:spPr>
        <p:txBody>
          <a:bodyPr wrap="square" rtlCol="0">
            <a:spAutoFit/>
          </a:bodyPr>
          <a:lstStyle/>
          <a:p>
            <a:pPr algn="ctr"/>
            <a:r>
              <a:rPr lang="en-US" b="1" dirty="0">
                <a:solidFill>
                  <a:srgbClr val="0070C0"/>
                </a:solidFill>
              </a:rPr>
              <a:t>Reuse and Replacement</a:t>
            </a:r>
          </a:p>
        </p:txBody>
      </p:sp>
      <p:sp>
        <p:nvSpPr>
          <p:cNvPr id="15" name="TextBox 14"/>
          <p:cNvSpPr txBox="1"/>
          <p:nvPr/>
        </p:nvSpPr>
        <p:spPr>
          <a:xfrm>
            <a:off x="390314" y="4609883"/>
            <a:ext cx="4391425" cy="369332"/>
          </a:xfrm>
          <a:prstGeom prst="rect">
            <a:avLst/>
          </a:prstGeom>
          <a:noFill/>
        </p:spPr>
        <p:txBody>
          <a:bodyPr wrap="square" rtlCol="0">
            <a:spAutoFit/>
          </a:bodyPr>
          <a:lstStyle/>
          <a:p>
            <a:pPr algn="ctr"/>
            <a:r>
              <a:rPr lang="en-US" b="1" dirty="0">
                <a:solidFill>
                  <a:srgbClr val="0070C0"/>
                </a:solidFill>
              </a:rPr>
              <a:t>Requirement Substitution</a:t>
            </a:r>
          </a:p>
        </p:txBody>
      </p:sp>
      <p:sp>
        <p:nvSpPr>
          <p:cNvPr id="16" name="TextBox 15"/>
          <p:cNvSpPr txBox="1"/>
          <p:nvPr/>
        </p:nvSpPr>
        <p:spPr>
          <a:xfrm>
            <a:off x="5295899" y="1371600"/>
            <a:ext cx="3422014" cy="369332"/>
          </a:xfrm>
          <a:prstGeom prst="rect">
            <a:avLst/>
          </a:prstGeom>
          <a:noFill/>
        </p:spPr>
        <p:txBody>
          <a:bodyPr wrap="square" rtlCol="0">
            <a:spAutoFit/>
          </a:bodyPr>
          <a:lstStyle/>
          <a:p>
            <a:pPr algn="ctr"/>
            <a:r>
              <a:rPr lang="en-US" b="1" dirty="0">
                <a:solidFill>
                  <a:srgbClr val="0070C0"/>
                </a:solidFill>
              </a:rPr>
              <a:t>Expanding a Use Case</a:t>
            </a:r>
          </a:p>
        </p:txBody>
      </p:sp>
    </p:spTree>
    <p:extLst>
      <p:ext uri="{BB962C8B-B14F-4D97-AF65-F5344CB8AC3E}">
        <p14:creationId xmlns:p14="http://schemas.microsoft.com/office/powerpoint/2010/main" val="2377481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61950" y="359651"/>
            <a:ext cx="8382000" cy="822325"/>
          </a:xfrm>
        </p:spPr>
        <p:txBody>
          <a:bodyPr/>
          <a:lstStyle/>
          <a:p>
            <a:r>
              <a:rPr lang="en-US" dirty="0"/>
              <a:t>Managing Localizations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a:stretch>
            <a:fillRect/>
          </a:stretch>
        </p:blipFill>
        <p:spPr>
          <a:xfrm>
            <a:off x="2457395" y="2912941"/>
            <a:ext cx="6400800" cy="3200400"/>
          </a:xfrm>
          <a:prstGeom prst="rect">
            <a:avLst/>
          </a:prstGeom>
        </p:spPr>
      </p:pic>
      <p:sp>
        <p:nvSpPr>
          <p:cNvPr id="9" name="Rectangle 3"/>
          <p:cNvSpPr>
            <a:spLocks noGrp="1" noChangeArrowheads="1"/>
          </p:cNvSpPr>
          <p:nvPr>
            <p:ph idx="1"/>
          </p:nvPr>
        </p:nvSpPr>
        <p:spPr>
          <a:xfrm>
            <a:off x="419100" y="1421648"/>
            <a:ext cx="8267700" cy="1251621"/>
          </a:xfrm>
        </p:spPr>
        <p:txBody>
          <a:bodyPr>
            <a:normAutofit fontScale="62500" lnSpcReduction="20000"/>
          </a:bodyPr>
          <a:lstStyle/>
          <a:p>
            <a:r>
              <a:rPr lang="en-US" dirty="0"/>
              <a:t>Profile Components can be used to manage localizations</a:t>
            </a:r>
          </a:p>
          <a:p>
            <a:r>
              <a:rPr lang="en-US" dirty="0"/>
              <a:t>Aids in making comparisons</a:t>
            </a:r>
          </a:p>
          <a:p>
            <a:r>
              <a:rPr lang="en-US" dirty="0"/>
              <a:t>Profiling and validation tools are helpful in profile management and validation</a:t>
            </a:r>
          </a:p>
        </p:txBody>
      </p:sp>
      <p:sp>
        <p:nvSpPr>
          <p:cNvPr id="2" name="TextBox 1">
            <a:extLst>
              <a:ext uri="{FF2B5EF4-FFF2-40B4-BE49-F238E27FC236}">
                <a16:creationId xmlns:a16="http://schemas.microsoft.com/office/drawing/2014/main" id="{3BE140BF-B370-4AD4-84E7-C163BFA0C0B9}"/>
              </a:ext>
            </a:extLst>
          </p:cNvPr>
          <p:cNvSpPr txBox="1"/>
          <p:nvPr/>
        </p:nvSpPr>
        <p:spPr>
          <a:xfrm>
            <a:off x="266755" y="3068419"/>
            <a:ext cx="2190639" cy="369332"/>
          </a:xfrm>
          <a:prstGeom prst="rect">
            <a:avLst/>
          </a:prstGeom>
          <a:noFill/>
        </p:spPr>
        <p:txBody>
          <a:bodyPr wrap="square" rtlCol="0">
            <a:spAutoFit/>
          </a:bodyPr>
          <a:lstStyle/>
          <a:p>
            <a:pPr algn="ctr"/>
            <a:r>
              <a:rPr lang="en-US" dirty="0">
                <a:solidFill>
                  <a:srgbClr val="0070C0"/>
                </a:solidFill>
              </a:rPr>
              <a:t>Base Profile</a:t>
            </a:r>
          </a:p>
        </p:txBody>
      </p:sp>
      <p:sp>
        <p:nvSpPr>
          <p:cNvPr id="10" name="TextBox 9">
            <a:extLst>
              <a:ext uri="{FF2B5EF4-FFF2-40B4-BE49-F238E27FC236}">
                <a16:creationId xmlns:a16="http://schemas.microsoft.com/office/drawing/2014/main" id="{6E5420CF-68EA-4ADE-919D-3485D34809FD}"/>
              </a:ext>
            </a:extLst>
          </p:cNvPr>
          <p:cNvSpPr txBox="1"/>
          <p:nvPr/>
        </p:nvSpPr>
        <p:spPr>
          <a:xfrm>
            <a:off x="266755" y="4071180"/>
            <a:ext cx="2190640" cy="369332"/>
          </a:xfrm>
          <a:prstGeom prst="rect">
            <a:avLst/>
          </a:prstGeom>
          <a:noFill/>
        </p:spPr>
        <p:txBody>
          <a:bodyPr wrap="square" rtlCol="0">
            <a:spAutoFit/>
          </a:bodyPr>
          <a:lstStyle/>
          <a:p>
            <a:pPr algn="ctr"/>
            <a:r>
              <a:rPr lang="en-US" dirty="0">
                <a:solidFill>
                  <a:srgbClr val="0070C0"/>
                </a:solidFill>
              </a:rPr>
              <a:t>Profile Component</a:t>
            </a:r>
          </a:p>
        </p:txBody>
      </p:sp>
      <p:sp>
        <p:nvSpPr>
          <p:cNvPr id="11" name="TextBox 10">
            <a:extLst>
              <a:ext uri="{FF2B5EF4-FFF2-40B4-BE49-F238E27FC236}">
                <a16:creationId xmlns:a16="http://schemas.microsoft.com/office/drawing/2014/main" id="{0B3DF565-9EA0-4FE2-AA0D-6263AF2A9241}"/>
              </a:ext>
            </a:extLst>
          </p:cNvPr>
          <p:cNvSpPr txBox="1"/>
          <p:nvPr/>
        </p:nvSpPr>
        <p:spPr>
          <a:xfrm>
            <a:off x="311638" y="5257800"/>
            <a:ext cx="2145757" cy="369332"/>
          </a:xfrm>
          <a:prstGeom prst="rect">
            <a:avLst/>
          </a:prstGeom>
          <a:noFill/>
        </p:spPr>
        <p:txBody>
          <a:bodyPr wrap="square" rtlCol="0">
            <a:spAutoFit/>
          </a:bodyPr>
          <a:lstStyle/>
          <a:p>
            <a:pPr algn="ctr"/>
            <a:r>
              <a:rPr lang="en-US" dirty="0">
                <a:solidFill>
                  <a:srgbClr val="0070C0"/>
                </a:solidFill>
              </a:rPr>
              <a:t>Composite Profile</a:t>
            </a:r>
          </a:p>
        </p:txBody>
      </p:sp>
    </p:spTree>
    <p:extLst>
      <p:ext uri="{BB962C8B-B14F-4D97-AF65-F5344CB8AC3E}">
        <p14:creationId xmlns:p14="http://schemas.microsoft.com/office/powerpoint/2010/main" val="1581915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Status</a:t>
            </a:r>
          </a:p>
        </p:txBody>
      </p:sp>
      <p:sp>
        <p:nvSpPr>
          <p:cNvPr id="3" name="Content Placeholder 2"/>
          <p:cNvSpPr>
            <a:spLocks noGrp="1"/>
          </p:cNvSpPr>
          <p:nvPr>
            <p:ph idx="1"/>
          </p:nvPr>
        </p:nvSpPr>
        <p:spPr>
          <a:xfrm>
            <a:off x="381000" y="1295400"/>
            <a:ext cx="8382000" cy="5029200"/>
          </a:xfrm>
        </p:spPr>
        <p:txBody>
          <a:bodyPr/>
          <a:lstStyle/>
          <a:p>
            <a:r>
              <a:rPr lang="en-US" dirty="0"/>
              <a:t>IGAMT</a:t>
            </a:r>
          </a:p>
          <a:p>
            <a:pPr lvl="1"/>
            <a:r>
              <a:rPr lang="en-US" dirty="0"/>
              <a:t>2 HL7 Balloted IGs Created (May 2017)</a:t>
            </a:r>
          </a:p>
          <a:p>
            <a:pPr lvl="1"/>
            <a:r>
              <a:rPr lang="en-US" dirty="0"/>
              <a:t>Many others now using</a:t>
            </a:r>
          </a:p>
          <a:p>
            <a:r>
              <a:rPr lang="en-US" dirty="0"/>
              <a:t>TCAMT</a:t>
            </a:r>
          </a:p>
          <a:p>
            <a:pPr lvl="1"/>
            <a:r>
              <a:rPr lang="en-US" dirty="0"/>
              <a:t>Used for ONC, ARIA, HIMSS Test Plans</a:t>
            </a:r>
          </a:p>
          <a:p>
            <a:r>
              <a:rPr lang="en-US" dirty="0"/>
              <a:t>Testing Tools</a:t>
            </a:r>
          </a:p>
          <a:p>
            <a:pPr lvl="1"/>
            <a:r>
              <a:rPr lang="en-US" dirty="0"/>
              <a:t>“Hand-built” Tools</a:t>
            </a:r>
          </a:p>
          <a:p>
            <a:pPr lvl="2"/>
            <a:r>
              <a:rPr lang="en-US" dirty="0"/>
              <a:t>Many (General, ONC, AIRA, HIMSS, IHE, etc.)</a:t>
            </a:r>
          </a:p>
          <a:p>
            <a:pPr lvl="1"/>
            <a:r>
              <a:rPr lang="en-US" dirty="0"/>
              <a:t>GVT-General Validation Tool Emerging</a:t>
            </a:r>
          </a:p>
          <a:p>
            <a:r>
              <a:rPr lang="en-US" dirty="0"/>
              <a:t>Various tool components used for years</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17</a:t>
            </a:fld>
            <a:endParaRPr lang="en-US"/>
          </a:p>
        </p:txBody>
      </p:sp>
    </p:spTree>
    <p:extLst>
      <p:ext uri="{BB962C8B-B14F-4D97-AF65-F5344CB8AC3E}">
        <p14:creationId xmlns:p14="http://schemas.microsoft.com/office/powerpoint/2010/main" val="852203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Next?</a:t>
            </a:r>
          </a:p>
        </p:txBody>
      </p:sp>
      <p:sp>
        <p:nvSpPr>
          <p:cNvPr id="3" name="Content Placeholder 2"/>
          <p:cNvSpPr>
            <a:spLocks noGrp="1"/>
          </p:cNvSpPr>
          <p:nvPr>
            <p:ph idx="1"/>
          </p:nvPr>
        </p:nvSpPr>
        <p:spPr/>
        <p:txBody>
          <a:bodyPr/>
          <a:lstStyle/>
          <a:p>
            <a:r>
              <a:rPr lang="en-US" dirty="0"/>
              <a:t>Production Quality</a:t>
            </a:r>
          </a:p>
          <a:p>
            <a:r>
              <a:rPr lang="en-US" dirty="0"/>
              <a:t>More Features</a:t>
            </a:r>
          </a:p>
          <a:p>
            <a:r>
              <a:rPr lang="en-US" dirty="0"/>
              <a:t>HL7 v2 ballot process—initial discussions</a:t>
            </a:r>
          </a:p>
          <a:p>
            <a:pPr lvl="1"/>
            <a:r>
              <a:rPr lang="en-US" dirty="0"/>
              <a:t>IGs created with IGAMT</a:t>
            </a:r>
          </a:p>
          <a:p>
            <a:pPr lvl="1"/>
            <a:r>
              <a:rPr lang="en-US" dirty="0"/>
              <a:t>Collaborative (on-line)</a:t>
            </a:r>
          </a:p>
          <a:p>
            <a:pPr lvl="1"/>
            <a:r>
              <a:rPr lang="en-US" dirty="0">
                <a:solidFill>
                  <a:srgbClr val="0070C0"/>
                </a:solidFill>
              </a:rPr>
              <a:t>Context-free test tool is done when IG is done </a:t>
            </a:r>
          </a:p>
          <a:p>
            <a:r>
              <a:rPr lang="en-US" dirty="0"/>
              <a:t>HL7 v2+ moving to on-line standard</a:t>
            </a:r>
          </a:p>
          <a:p>
            <a:pPr lvl="1"/>
            <a:r>
              <a:rPr lang="en-US" dirty="0"/>
              <a:t>IGAMT produces IGs in HTML</a:t>
            </a:r>
          </a:p>
          <a:p>
            <a:endParaRPr lang="en-US" dirty="0"/>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18</a:t>
            </a:fld>
            <a:endParaRPr lang="en-US"/>
          </a:p>
        </p:txBody>
      </p:sp>
    </p:spTree>
    <p:extLst>
      <p:ext uri="{BB962C8B-B14F-4D97-AF65-F5344CB8AC3E}">
        <p14:creationId xmlns:p14="http://schemas.microsoft.com/office/powerpoint/2010/main" val="299676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pPr algn="ctr"/>
            <a:r>
              <a:rPr lang="en-US" dirty="0"/>
              <a:t>Thank You!</a:t>
            </a:r>
            <a:br>
              <a:rPr lang="en-US" dirty="0"/>
            </a:br>
            <a:br>
              <a:rPr lang="en-US" dirty="0"/>
            </a:br>
            <a:br>
              <a:rPr lang="en-US" dirty="0"/>
            </a:br>
            <a:r>
              <a:rPr lang="en-US" dirty="0"/>
              <a:t>Questions</a:t>
            </a:r>
          </a:p>
        </p:txBody>
      </p:sp>
      <p:sp>
        <p:nvSpPr>
          <p:cNvPr id="2051" name="Rectangle 3"/>
          <p:cNvSpPr>
            <a:spLocks noGrp="1" noChangeArrowheads="1"/>
          </p:cNvSpPr>
          <p:nvPr>
            <p:ph type="subTitle" idx="1"/>
          </p:nvPr>
        </p:nvSpPr>
        <p:spPr/>
        <p:txBody>
          <a:bodyPr/>
          <a:lstStyle/>
          <a:p>
            <a:r>
              <a:rPr lang="en-US" dirty="0"/>
              <a:t>Contact: </a:t>
            </a:r>
            <a:r>
              <a:rPr lang="en-US" dirty="0">
                <a:hlinkClick r:id="rId3"/>
              </a:rPr>
              <a:t>robert.snelick@nist.gov</a:t>
            </a:r>
            <a:endParaRPr lang="en-US" dirty="0"/>
          </a:p>
          <a:p>
            <a:endParaRPr lang="en-US" dirty="0"/>
          </a:p>
          <a:p>
            <a:r>
              <a:rPr lang="en-US" b="1" dirty="0">
                <a:solidFill>
                  <a:srgbClr val="0070C0"/>
                </a:solidFill>
              </a:rPr>
              <a:t>Tool Portal: </a:t>
            </a:r>
            <a:r>
              <a:rPr lang="en-US" dirty="0"/>
              <a:t>hl7v2tools.nist.gov</a:t>
            </a:r>
          </a:p>
          <a:p>
            <a:endParaRPr lang="en-US" dirty="0"/>
          </a:p>
        </p:txBody>
      </p:sp>
    </p:spTree>
    <p:extLst>
      <p:ext uri="{BB962C8B-B14F-4D97-AF65-F5344CB8AC3E}">
        <p14:creationId xmlns:p14="http://schemas.microsoft.com/office/powerpoint/2010/main" val="2763372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850B81F-86BA-4322-97E4-3E888A84CF0E}"/>
              </a:ext>
            </a:extLst>
          </p:cNvPr>
          <p:cNvSpPr>
            <a:spLocks noGrp="1"/>
          </p:cNvSpPr>
          <p:nvPr>
            <p:ph type="sldNum" sz="quarter" idx="11"/>
          </p:nvPr>
        </p:nvSpPr>
        <p:spPr/>
        <p:txBody>
          <a:bodyPr/>
          <a:lstStyle/>
          <a:p>
            <a:fld id="{2CD36790-EF9F-4521-A783-189BE19EEE4B}" type="slidenum">
              <a:rPr lang="en-US" smtClean="0"/>
              <a:pPr/>
              <a:t>2</a:t>
            </a:fld>
            <a:endParaRPr lang="en-US"/>
          </a:p>
        </p:txBody>
      </p:sp>
      <p:sp>
        <p:nvSpPr>
          <p:cNvPr id="6" name="Title 5">
            <a:extLst>
              <a:ext uri="{FF2B5EF4-FFF2-40B4-BE49-F238E27FC236}">
                <a16:creationId xmlns:a16="http://schemas.microsoft.com/office/drawing/2014/main" id="{EA483327-0342-4B55-AA81-58E6157AA124}"/>
              </a:ext>
            </a:extLst>
          </p:cNvPr>
          <p:cNvSpPr>
            <a:spLocks noGrp="1"/>
          </p:cNvSpPr>
          <p:nvPr>
            <p:ph type="title"/>
          </p:nvPr>
        </p:nvSpPr>
        <p:spPr>
          <a:xfrm>
            <a:off x="443443" y="2438400"/>
            <a:ext cx="8382000" cy="647245"/>
          </a:xfrm>
        </p:spPr>
        <p:txBody>
          <a:bodyPr/>
          <a:lstStyle/>
          <a:p>
            <a:pPr algn="ctr"/>
            <a:br>
              <a:rPr lang="en-US" dirty="0"/>
            </a:br>
            <a:br>
              <a:rPr lang="en-US" dirty="0"/>
            </a:br>
            <a:r>
              <a:rPr lang="en-US" sz="4000" b="1" dirty="0">
                <a:solidFill>
                  <a:srgbClr val="002060"/>
                </a:solidFill>
              </a:rPr>
              <a:t>HL7 v2 is Alive and Well!</a:t>
            </a:r>
          </a:p>
        </p:txBody>
      </p:sp>
    </p:spTree>
    <p:extLst>
      <p:ext uri="{BB962C8B-B14F-4D97-AF65-F5344CB8AC3E}">
        <p14:creationId xmlns:p14="http://schemas.microsoft.com/office/powerpoint/2010/main" val="2309256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346BF74-6CE8-45FC-A00D-C4B9E7F4350D}"/>
              </a:ext>
            </a:extLst>
          </p:cNvPr>
          <p:cNvSpPr>
            <a:spLocks noGrp="1"/>
          </p:cNvSpPr>
          <p:nvPr>
            <p:ph type="sldNum" sz="quarter" idx="11"/>
          </p:nvPr>
        </p:nvSpPr>
        <p:spPr/>
        <p:txBody>
          <a:bodyPr/>
          <a:lstStyle/>
          <a:p>
            <a:fld id="{2CD36790-EF9F-4521-A783-189BE19EEE4B}" type="slidenum">
              <a:rPr lang="en-US" smtClean="0"/>
              <a:pPr/>
              <a:t>20</a:t>
            </a:fld>
            <a:endParaRPr lang="en-US"/>
          </a:p>
        </p:txBody>
      </p:sp>
      <p:sp>
        <p:nvSpPr>
          <p:cNvPr id="6" name="Title 5">
            <a:extLst>
              <a:ext uri="{FF2B5EF4-FFF2-40B4-BE49-F238E27FC236}">
                <a16:creationId xmlns:a16="http://schemas.microsoft.com/office/drawing/2014/main" id="{DA54398F-AABB-43B0-BF2D-9993B0BFCBCC}"/>
              </a:ext>
            </a:extLst>
          </p:cNvPr>
          <p:cNvSpPr>
            <a:spLocks noGrp="1"/>
          </p:cNvSpPr>
          <p:nvPr>
            <p:ph type="title"/>
          </p:nvPr>
        </p:nvSpPr>
        <p:spPr>
          <a:xfrm>
            <a:off x="317663" y="2362200"/>
            <a:ext cx="8382000" cy="647245"/>
          </a:xfrm>
        </p:spPr>
        <p:txBody>
          <a:bodyPr/>
          <a:lstStyle/>
          <a:p>
            <a:pPr algn="ctr"/>
            <a:r>
              <a:rPr lang="en-US" dirty="0"/>
              <a:t>Extra Slides</a:t>
            </a:r>
          </a:p>
        </p:txBody>
      </p:sp>
    </p:spTree>
    <p:extLst>
      <p:ext uri="{BB962C8B-B14F-4D97-AF65-F5344CB8AC3E}">
        <p14:creationId xmlns:p14="http://schemas.microsoft.com/office/powerpoint/2010/main" val="387176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HL7 v2 Tool Portfolio</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1865204786"/>
              </p:ext>
            </p:extLst>
          </p:nvPr>
        </p:nvGraphicFramePr>
        <p:xfrm>
          <a:off x="410699" y="1645987"/>
          <a:ext cx="8368130" cy="4632960"/>
        </p:xfrm>
        <a:graphic>
          <a:graphicData uri="http://schemas.openxmlformats.org/drawingml/2006/table">
            <a:tbl>
              <a:tblPr firstRow="1" bandRow="1">
                <a:tableStyleId>{9DCAF9ED-07DC-4A11-8D7F-57B35C25682E}</a:tableStyleId>
              </a:tblPr>
              <a:tblGrid>
                <a:gridCol w="219593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gridCol w="2667000">
                  <a:extLst>
                    <a:ext uri="{9D8B030D-6E8A-4147-A177-3AD203B41FA5}">
                      <a16:colId xmlns:a16="http://schemas.microsoft.com/office/drawing/2014/main" val="20004"/>
                    </a:ext>
                  </a:extLst>
                </a:gridCol>
              </a:tblGrid>
              <a:tr h="228600">
                <a:tc>
                  <a:txBody>
                    <a:bodyPr/>
                    <a:lstStyle/>
                    <a:p>
                      <a:pPr algn="l"/>
                      <a:r>
                        <a:rPr lang="en-US" sz="1100" dirty="0"/>
                        <a:t>Standard</a:t>
                      </a: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baseline="0" dirty="0"/>
                        <a:t>Owner</a:t>
                      </a:r>
                      <a:endParaRPr lang="en-US" sz="1100" dirty="0"/>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dirty="0"/>
                        <a:t>Testing</a:t>
                      </a:r>
                      <a:r>
                        <a:rPr lang="en-US" sz="1100" baseline="0" dirty="0"/>
                        <a:t> Program</a:t>
                      </a:r>
                      <a:endParaRPr lang="en-US" sz="1100" dirty="0"/>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dirty="0"/>
                        <a:t>Links</a:t>
                      </a: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198120">
                <a:tc>
                  <a:txBody>
                    <a:bodyPr/>
                    <a:lstStyle/>
                    <a:p>
                      <a:pPr algn="l"/>
                      <a:r>
                        <a:rPr lang="en-US" sz="1100" b="1" dirty="0">
                          <a:solidFill>
                            <a:schemeClr val="bg1"/>
                          </a:solidFill>
                        </a:rPr>
                        <a:t>Immunization</a:t>
                      </a:r>
                      <a:r>
                        <a:rPr lang="en-US" sz="1100" b="1" baseline="0" dirty="0">
                          <a:solidFill>
                            <a:schemeClr val="bg1"/>
                          </a:solidFill>
                        </a:rPr>
                        <a:t> R1.4*</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ONC</a:t>
                      </a:r>
                      <a:r>
                        <a:rPr lang="en-US" sz="1100" baseline="0" dirty="0"/>
                        <a:t> 2014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Wingdings" panose="05000000000000000000" pitchFamily="2" charset="2"/>
                        <a:buNone/>
                      </a:pPr>
                      <a:r>
                        <a:rPr lang="en-US" sz="1100" baseline="0" dirty="0"/>
                        <a:t>http://hl7v2-iz-testing.nist.gov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8640">
                <a:tc>
                  <a:txBody>
                    <a:bodyPr/>
                    <a:lstStyle/>
                    <a:p>
                      <a:pPr algn="l"/>
                      <a:r>
                        <a:rPr lang="en-US" sz="1100" b="1" dirty="0">
                          <a:solidFill>
                            <a:schemeClr val="bg1"/>
                          </a:solidFill>
                        </a:rPr>
                        <a:t>Immunization</a:t>
                      </a:r>
                      <a:r>
                        <a:rPr lang="en-US" sz="1100" b="1" baseline="0" dirty="0">
                          <a:solidFill>
                            <a:schemeClr val="bg1"/>
                          </a:solidFill>
                        </a:rPr>
                        <a:t> R1.5*</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ONC</a:t>
                      </a:r>
                      <a:r>
                        <a:rPr lang="en-US" sz="1100" baseline="0" dirty="0"/>
                        <a:t> 2015 Ed. Certification</a:t>
                      </a:r>
                    </a:p>
                    <a:p>
                      <a:pPr marL="171450" indent="-171450" algn="l">
                        <a:buClr>
                          <a:srgbClr val="0070C0"/>
                        </a:buClr>
                        <a:buFont typeface="Wingdings" panose="05000000000000000000" pitchFamily="2" charset="2"/>
                        <a:buChar char="ü"/>
                      </a:pPr>
                      <a:r>
                        <a:rPr lang="en-US" sz="1100" baseline="0" dirty="0"/>
                        <a:t>AIRA IIS Assessment</a:t>
                      </a:r>
                    </a:p>
                    <a:p>
                      <a:pPr marL="171450" indent="-171450" algn="l">
                        <a:buClr>
                          <a:srgbClr val="0070C0"/>
                        </a:buClr>
                        <a:buFont typeface="Wingdings" panose="05000000000000000000" pitchFamily="2" charset="2"/>
                        <a:buChar char="ü"/>
                      </a:pPr>
                      <a:r>
                        <a:rPr lang="en-US" sz="1100" baseline="0" dirty="0"/>
                        <a:t>HIMSS/CDC EHR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Tx/>
                        <a:buNone/>
                      </a:pPr>
                      <a:r>
                        <a:rPr lang="en-US" sz="1100" dirty="0"/>
                        <a:t>http://hl7v2-iz-r1.5-testing.nist.gov</a:t>
                      </a:r>
                    </a:p>
                    <a:p>
                      <a:pPr marL="0" indent="0" algn="l">
                        <a:buFontTx/>
                        <a:buNone/>
                      </a:pPr>
                      <a:r>
                        <a:rPr lang="en-US" sz="1100" dirty="0"/>
                        <a:t>http://iztool-cdc.hit.icsl.net:8080/iztool </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67640">
                <a:tc>
                  <a:txBody>
                    <a:bodyPr/>
                    <a:lstStyle/>
                    <a:p>
                      <a:pPr algn="l"/>
                      <a:r>
                        <a:rPr lang="en-US" sz="1100" b="1" dirty="0">
                          <a:solidFill>
                            <a:schemeClr val="bg1"/>
                          </a:solidFill>
                        </a:rPr>
                        <a:t>Syndromic</a:t>
                      </a:r>
                      <a:r>
                        <a:rPr lang="en-US" sz="1100" b="1" baseline="0" dirty="0">
                          <a:solidFill>
                            <a:schemeClr val="bg1"/>
                          </a:solidFill>
                        </a:rPr>
                        <a:t> Surveillance  R1.1*</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CDC/ISDS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ONC 2014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Wingdings" panose="05000000000000000000" pitchFamily="2" charset="2"/>
                        <a:buNone/>
                      </a:pPr>
                      <a:r>
                        <a:rPr lang="en-US" sz="1100" dirty="0"/>
                        <a:t>http://hl7v2-ss-testing.nist.gov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13360">
                <a:tc>
                  <a:txBody>
                    <a:bodyPr/>
                    <a:lstStyle/>
                    <a:p>
                      <a:pPr algn="l"/>
                      <a:r>
                        <a:rPr lang="en-US" sz="1100" b="1" dirty="0">
                          <a:solidFill>
                            <a:schemeClr val="bg1"/>
                          </a:solidFill>
                        </a:rPr>
                        <a:t>Syndromic Surveillance  R2.0*</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CDC/ISDS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ONC 2015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Wingdings" panose="05000000000000000000" pitchFamily="2" charset="2"/>
                        <a:buNone/>
                      </a:pPr>
                      <a:r>
                        <a:rPr lang="en-US" sz="1100" dirty="0"/>
                        <a:t>http://hl7v2-ss-r2-testing.nist.gov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algn="l"/>
                      <a:r>
                        <a:rPr lang="en-US" sz="1100" b="1" baseline="0" dirty="0">
                          <a:solidFill>
                            <a:schemeClr val="bg1"/>
                          </a:solidFill>
                        </a:rPr>
                        <a:t>LRI R1 DSTU R1</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HL7/ONC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ONC 2014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Wingdings" panose="05000000000000000000" pitchFamily="2" charset="2"/>
                        <a:buNone/>
                      </a:pPr>
                      <a:r>
                        <a:rPr lang="en-US" sz="1100" dirty="0"/>
                        <a:t>http://hl7v2-lab-testing.nist.gov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0">
                <a:tc>
                  <a:txBody>
                    <a:bodyPr/>
                    <a:lstStyle/>
                    <a:p>
                      <a:pPr algn="l"/>
                      <a:r>
                        <a:rPr lang="en-US" sz="1100" b="1" dirty="0">
                          <a:solidFill>
                            <a:schemeClr val="bg1"/>
                          </a:solidFill>
                        </a:rPr>
                        <a:t>ELR</a:t>
                      </a:r>
                      <a:r>
                        <a:rPr lang="en-US" sz="1100" b="1" baseline="0" dirty="0">
                          <a:solidFill>
                            <a:schemeClr val="bg1"/>
                          </a:solidFill>
                        </a:rPr>
                        <a:t> (Reportable Labs) R1.0*</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HL7</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ONC 2014/2015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Wingdings" panose="05000000000000000000" pitchFamily="2" charset="2"/>
                        <a:buNone/>
                      </a:pPr>
                      <a:r>
                        <a:rPr lang="en-US" sz="1100" dirty="0"/>
                        <a:t>http://hl7v2-elr-testing.nist.gov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5635578"/>
                  </a:ext>
                </a:extLst>
              </a:tr>
              <a:tr h="152400">
                <a:tc>
                  <a:txBody>
                    <a:bodyPr/>
                    <a:lstStyle/>
                    <a:p>
                      <a:pPr algn="l"/>
                      <a:r>
                        <a:rPr lang="en-US" sz="1100" b="1" dirty="0">
                          <a:solidFill>
                            <a:schemeClr val="bg1"/>
                          </a:solidFill>
                        </a:rPr>
                        <a:t>LOI R1 DSTU R2</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HL7/ONC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ONC Pilot Testing</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100" dirty="0"/>
                        <a:t>http://hl7v2-loi-r1-testing.nist.gov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8120">
                <a:tc>
                  <a:txBody>
                    <a:bodyPr/>
                    <a:lstStyle/>
                    <a:p>
                      <a:pPr algn="l"/>
                      <a:r>
                        <a:rPr lang="en-US" sz="1100" b="1" dirty="0">
                          <a:solidFill>
                            <a:schemeClr val="bg1"/>
                          </a:solidFill>
                        </a:rPr>
                        <a:t>LRI R1</a:t>
                      </a:r>
                      <a:r>
                        <a:rPr lang="en-US" sz="1100" b="1" baseline="0" dirty="0">
                          <a:solidFill>
                            <a:schemeClr val="bg1"/>
                          </a:solidFill>
                        </a:rPr>
                        <a:t> DSTU R2</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HL7/ONC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ONC Pilot Testing</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100" dirty="0"/>
                        <a:t>http://hl7v2-lab-r2-testing.nist.gov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880">
                <a:tc>
                  <a:txBody>
                    <a:bodyPr/>
                    <a:lstStyle/>
                    <a:p>
                      <a:pPr algn="l"/>
                      <a:r>
                        <a:rPr lang="en-US" sz="1100" b="1" dirty="0" err="1">
                          <a:solidFill>
                            <a:schemeClr val="bg1"/>
                          </a:solidFill>
                        </a:rPr>
                        <a:t>eDOS</a:t>
                      </a:r>
                      <a:r>
                        <a:rPr lang="en-US" sz="1100" b="1" dirty="0">
                          <a:solidFill>
                            <a:schemeClr val="bg1"/>
                          </a:solidFill>
                        </a:rPr>
                        <a:t> R2 DSTU R2</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HL7/ONC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ONC Pilot Testing</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100" dirty="0"/>
                        <a:t>http://hl7v2-edos-r1-testing.nist.gov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28600">
                <a:tc>
                  <a:txBody>
                    <a:bodyPr/>
                    <a:lstStyle/>
                    <a:p>
                      <a:pPr algn="l"/>
                      <a:r>
                        <a:rPr lang="en-US" sz="1100" b="1" dirty="0">
                          <a:solidFill>
                            <a:schemeClr val="bg1"/>
                          </a:solidFill>
                        </a:rPr>
                        <a:t>Vital Records DR</a:t>
                      </a:r>
                      <a:r>
                        <a:rPr lang="en-US" sz="1100" b="1" baseline="0" dirty="0">
                          <a:solidFill>
                            <a:schemeClr val="bg1"/>
                          </a:solidFill>
                        </a:rPr>
                        <a:t> R1</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CDC/HL7/IHE</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CDC</a:t>
                      </a:r>
                    </a:p>
                    <a:p>
                      <a:pPr marL="171450" indent="-171450" algn="l">
                        <a:buClr>
                          <a:srgbClr val="0070C0"/>
                        </a:buClr>
                        <a:buFont typeface="Wingdings" panose="05000000000000000000" pitchFamily="2" charset="2"/>
                        <a:buChar char="ü"/>
                        <a:defRPr/>
                      </a:pPr>
                      <a:r>
                        <a:rPr lang="en-US" sz="1100" dirty="0"/>
                        <a:t>IHE</a:t>
                      </a:r>
                      <a:r>
                        <a:rPr lang="en-US" sz="1100" baseline="0" dirty="0"/>
                        <a:t> Connect-a-thon</a:t>
                      </a:r>
                      <a:endParaRPr lang="en-US" sz="1100" dirty="0"/>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100" dirty="0"/>
                        <a:t>http://hl7v2-vr-r2-testing.nist.gov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427825"/>
                  </a:ext>
                </a:extLst>
              </a:tr>
              <a:tr h="259080">
                <a:tc>
                  <a:txBody>
                    <a:bodyPr/>
                    <a:lstStyle/>
                    <a:p>
                      <a:pPr algn="l"/>
                      <a:r>
                        <a:rPr lang="en-US" sz="1100" b="1" dirty="0">
                          <a:solidFill>
                            <a:schemeClr val="bg1"/>
                          </a:solidFill>
                        </a:rPr>
                        <a:t>Height</a:t>
                      </a:r>
                      <a:r>
                        <a:rPr lang="en-US" sz="1100" b="1" baseline="0" dirty="0">
                          <a:solidFill>
                            <a:schemeClr val="bg1"/>
                          </a:solidFill>
                        </a:rPr>
                        <a:t> and Weight</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CDC/IHE</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CDC</a:t>
                      </a:r>
                    </a:p>
                    <a:p>
                      <a:pPr marL="171450" indent="-171450" algn="l">
                        <a:buClr>
                          <a:srgbClr val="0070C0"/>
                        </a:buClr>
                        <a:buFont typeface="Wingdings" panose="05000000000000000000" pitchFamily="2" charset="2"/>
                        <a:buChar char="ü"/>
                        <a:defRPr/>
                      </a:pPr>
                      <a:r>
                        <a:rPr lang="en-US" sz="1100" dirty="0"/>
                        <a:t>IHE Connect-a-thon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100" dirty="0"/>
                        <a:t>http://hl7v2-cf-validator.nist.gov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3390903"/>
                  </a:ext>
                </a:extLst>
              </a:tr>
              <a:tr h="381000">
                <a:tc>
                  <a:txBody>
                    <a:bodyPr/>
                    <a:lstStyle/>
                    <a:p>
                      <a:pPr algn="l"/>
                      <a:r>
                        <a:rPr lang="en-US" sz="1100" b="1" dirty="0">
                          <a:solidFill>
                            <a:schemeClr val="bg1"/>
                          </a:solidFill>
                        </a:rPr>
                        <a:t>Patient</a:t>
                      </a:r>
                      <a:r>
                        <a:rPr lang="en-US" sz="1100" b="1" baseline="0" dirty="0">
                          <a:solidFill>
                            <a:schemeClr val="bg1"/>
                          </a:solidFill>
                        </a:rPr>
                        <a:t> Care Devices (PCD)</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IHE</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IHE Pre-connect-a-thon</a:t>
                      </a:r>
                    </a:p>
                    <a:p>
                      <a:pPr marL="171450" indent="-171450" algn="l">
                        <a:buClr>
                          <a:srgbClr val="0070C0"/>
                        </a:buClr>
                        <a:buFont typeface="Wingdings" panose="05000000000000000000" pitchFamily="2" charset="2"/>
                        <a:buChar char="ü"/>
                        <a:defRPr/>
                      </a:pPr>
                      <a:r>
                        <a:rPr lang="en-US" sz="1100" dirty="0"/>
                        <a:t>IHE Connect-a-thon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100" dirty="0"/>
                        <a:t>http://ihe-pcd-precon.nist.gov</a:t>
                      </a:r>
                    </a:p>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100" dirty="0"/>
                        <a:t>http://ihe-pcd-con.nist.gov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0754725"/>
                  </a:ext>
                </a:extLst>
              </a:tr>
              <a:tr h="381000">
                <a:tc>
                  <a:txBody>
                    <a:bodyPr/>
                    <a:lstStyle/>
                    <a:p>
                      <a:pPr algn="l"/>
                      <a:r>
                        <a:rPr lang="en-US" sz="1100" b="1" dirty="0">
                          <a:solidFill>
                            <a:schemeClr val="bg1"/>
                          </a:solidFill>
                        </a:rPr>
                        <a:t>PIX and PDQ</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IHE</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IHE Pre-connect-a-thon</a:t>
                      </a:r>
                    </a:p>
                    <a:p>
                      <a:pPr marL="171450" indent="-171450" algn="l">
                        <a:buClr>
                          <a:srgbClr val="0070C0"/>
                        </a:buClr>
                        <a:buFont typeface="Wingdings" panose="05000000000000000000" pitchFamily="2" charset="2"/>
                        <a:buChar char="ü"/>
                        <a:defRPr/>
                      </a:pPr>
                      <a:r>
                        <a:rPr lang="en-US" sz="1100" dirty="0"/>
                        <a:t>IHE Connect-a-thon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100" dirty="0"/>
                        <a:t>http://pixpdqtests.nist.gov</a:t>
                      </a:r>
                    </a:p>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100" dirty="0"/>
                        <a:t>http://hl7.connectathon-pixpdq.nist.gov/</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5188621"/>
                  </a:ext>
                </a:extLst>
              </a:tr>
            </a:tbl>
          </a:graphicData>
        </a:graphic>
      </p:graphicFrame>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a:t>
            </a:fld>
            <a:endParaRPr lang="en-US"/>
          </a:p>
        </p:txBody>
      </p:sp>
      <p:sp>
        <p:nvSpPr>
          <p:cNvPr id="7" name="Rectangle 3"/>
          <p:cNvSpPr txBox="1">
            <a:spLocks noChangeArrowheads="1"/>
          </p:cNvSpPr>
          <p:nvPr/>
        </p:nvSpPr>
        <p:spPr bwMode="auto">
          <a:xfrm>
            <a:off x="319500" y="1263715"/>
            <a:ext cx="8382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rgbClr val="002060"/>
              </a:buClr>
              <a:buSzPct val="75000"/>
              <a:buFont typeface="Wingdings" panose="05000000000000000000" pitchFamily="2" charset="2"/>
              <a:buChar char="q"/>
              <a:defRPr sz="3200">
                <a:solidFill>
                  <a:schemeClr val="tx1"/>
                </a:solidFill>
                <a:latin typeface="+mn-lt"/>
                <a:ea typeface="+mn-ea"/>
                <a:cs typeface="+mn-cs"/>
              </a:defRPr>
            </a:lvl1pPr>
            <a:lvl2pPr marL="742950" indent="-285750" algn="l" rtl="0" fontAlgn="base">
              <a:spcBef>
                <a:spcPct val="20000"/>
              </a:spcBef>
              <a:spcAft>
                <a:spcPct val="0"/>
              </a:spcAft>
              <a:buClr>
                <a:srgbClr val="002060"/>
              </a:buClr>
              <a:buSzPct val="70000"/>
              <a:buFont typeface="Wingdings" panose="05000000000000000000" pitchFamily="2" charset="2"/>
              <a:buChar char="q"/>
              <a:defRPr sz="2600">
                <a:solidFill>
                  <a:schemeClr val="tx1"/>
                </a:solidFill>
                <a:latin typeface="+mn-lt"/>
              </a:defRPr>
            </a:lvl2pPr>
            <a:lvl3pPr marL="1143000" indent="-228600" algn="l" rtl="0" fontAlgn="base">
              <a:spcBef>
                <a:spcPct val="20000"/>
              </a:spcBef>
              <a:spcAft>
                <a:spcPct val="0"/>
              </a:spcAft>
              <a:buClr>
                <a:srgbClr val="002060"/>
              </a:buClr>
              <a:buSzPct val="60000"/>
              <a:buFont typeface="Wingdings" panose="05000000000000000000" pitchFamily="2" charset="2"/>
              <a:buChar char="q"/>
              <a:defRPr sz="2200">
                <a:solidFill>
                  <a:schemeClr val="tx1"/>
                </a:solidFill>
                <a:latin typeface="+mn-lt"/>
              </a:defRPr>
            </a:lvl3pPr>
            <a:lvl4pPr marL="1600200" indent="-228600" algn="l" rtl="0" fontAlgn="base">
              <a:spcBef>
                <a:spcPct val="20000"/>
              </a:spcBef>
              <a:spcAft>
                <a:spcPct val="0"/>
              </a:spcAft>
              <a:buClr>
                <a:srgbClr val="002060"/>
              </a:buClr>
              <a:buSzPct val="60000"/>
              <a:buFont typeface="Wingdings" panose="05000000000000000000" pitchFamily="2" charset="2"/>
              <a:buChar char="v"/>
              <a:defRPr sz="1800">
                <a:solidFill>
                  <a:schemeClr val="tx1"/>
                </a:solidFill>
                <a:latin typeface="+mn-lt"/>
              </a:defRPr>
            </a:lvl4pPr>
            <a:lvl5pPr marL="2057400" indent="-228600" algn="l" rtl="0" fontAlgn="base">
              <a:spcBef>
                <a:spcPct val="20000"/>
              </a:spcBef>
              <a:spcAft>
                <a:spcPct val="0"/>
              </a:spcAft>
              <a:buClr>
                <a:srgbClr val="002060"/>
              </a:buClr>
              <a:buSzPct val="75000"/>
              <a:buFont typeface="Wingdings" panose="05000000000000000000" pitchFamily="2" charset="2"/>
              <a:buChar char="v"/>
              <a:defRPr sz="16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sz="2000" kern="0" dirty="0">
                <a:solidFill>
                  <a:srgbClr val="002060"/>
                </a:solidFill>
              </a:rPr>
              <a:t>https://hl7v2tools.nist.gov</a:t>
            </a:r>
          </a:p>
        </p:txBody>
      </p:sp>
      <p:sp>
        <p:nvSpPr>
          <p:cNvPr id="2" name="TextBox 1"/>
          <p:cNvSpPr txBox="1"/>
          <p:nvPr/>
        </p:nvSpPr>
        <p:spPr>
          <a:xfrm>
            <a:off x="224865" y="6246595"/>
            <a:ext cx="4038600" cy="307777"/>
          </a:xfrm>
          <a:prstGeom prst="rect">
            <a:avLst/>
          </a:prstGeom>
          <a:noFill/>
        </p:spPr>
        <p:txBody>
          <a:bodyPr wrap="square" rtlCol="0">
            <a:spAutoFit/>
          </a:bodyPr>
          <a:lstStyle/>
          <a:p>
            <a:r>
              <a:rPr lang="en-US" sz="1400" b="1" dirty="0"/>
              <a:t>*State Registries use for on-boarding</a:t>
            </a:r>
          </a:p>
        </p:txBody>
      </p:sp>
      <p:sp>
        <p:nvSpPr>
          <p:cNvPr id="9" name="TextBox 8"/>
          <p:cNvSpPr txBox="1"/>
          <p:nvPr/>
        </p:nvSpPr>
        <p:spPr>
          <a:xfrm>
            <a:off x="5105400" y="6246596"/>
            <a:ext cx="3810000" cy="307777"/>
          </a:xfrm>
          <a:prstGeom prst="rect">
            <a:avLst/>
          </a:prstGeom>
          <a:noFill/>
        </p:spPr>
        <p:txBody>
          <a:bodyPr wrap="square" rtlCol="0">
            <a:spAutoFit/>
          </a:bodyPr>
          <a:lstStyle/>
          <a:p>
            <a:pPr marL="285750" indent="-285750">
              <a:buFont typeface="Wingdings" panose="05000000000000000000" pitchFamily="2" charset="2"/>
              <a:buChar char="ü"/>
            </a:pPr>
            <a:r>
              <a:rPr lang="en-US" sz="1400" b="1" dirty="0">
                <a:solidFill>
                  <a:srgbClr val="0070C0"/>
                </a:solidFill>
              </a:rPr>
              <a:t>Unknown number of local installations</a:t>
            </a:r>
          </a:p>
        </p:txBody>
      </p:sp>
    </p:spTree>
    <p:extLst>
      <p:ext uri="{BB962C8B-B14F-4D97-AF65-F5344CB8AC3E}">
        <p14:creationId xmlns:p14="http://schemas.microsoft.com/office/powerpoint/2010/main" val="2373315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Productivity Tool – IGAMT</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2183412949"/>
              </p:ext>
            </p:extLst>
          </p:nvPr>
        </p:nvGraphicFramePr>
        <p:xfrm>
          <a:off x="381000" y="1391833"/>
          <a:ext cx="8368130" cy="3368040"/>
        </p:xfrm>
        <a:graphic>
          <a:graphicData uri="http://schemas.openxmlformats.org/drawingml/2006/table">
            <a:tbl>
              <a:tblPr firstRow="1" bandRow="1">
                <a:tableStyleId>{9DCAF9ED-07DC-4A11-8D7F-57B35C25682E}</a:tableStyleId>
              </a:tblPr>
              <a:tblGrid>
                <a:gridCol w="2195930">
                  <a:extLst>
                    <a:ext uri="{9D8B030D-6E8A-4147-A177-3AD203B41FA5}">
                      <a16:colId xmlns:a16="http://schemas.microsoft.com/office/drawing/2014/main" val="20000"/>
                    </a:ext>
                  </a:extLst>
                </a:gridCol>
                <a:gridCol w="1302335">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gridCol w="1136065">
                  <a:extLst>
                    <a:ext uri="{9D8B030D-6E8A-4147-A177-3AD203B41FA5}">
                      <a16:colId xmlns:a16="http://schemas.microsoft.com/office/drawing/2014/main" val="20004"/>
                    </a:ext>
                  </a:extLst>
                </a:gridCol>
              </a:tblGrid>
              <a:tr h="228600">
                <a:tc gridSpan="4">
                  <a:txBody>
                    <a:bodyPr/>
                    <a:lstStyle/>
                    <a:p>
                      <a:pPr algn="ctr"/>
                      <a:r>
                        <a:rPr lang="en-US" sz="1100" dirty="0">
                          <a:solidFill>
                            <a:schemeClr val="tx1"/>
                          </a:solidFill>
                        </a:rPr>
                        <a:t>IGAMT –</a:t>
                      </a:r>
                      <a:r>
                        <a:rPr lang="en-US" sz="1100" baseline="0" dirty="0">
                          <a:solidFill>
                            <a:schemeClr val="tx1"/>
                          </a:solidFill>
                        </a:rPr>
                        <a:t> Implementation Guide Authoring and Management Tool</a:t>
                      </a:r>
                      <a:endParaRPr lang="en-US" sz="1100" dirty="0">
                        <a:solidFill>
                          <a:schemeClr val="tx1"/>
                        </a:solidFill>
                      </a:endParaRP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4FF"/>
                    </a:solidFill>
                  </a:tcPr>
                </a:tc>
                <a:tc hMerge="1">
                  <a:txBody>
                    <a:bodyPr/>
                    <a:lstStyle/>
                    <a:p>
                      <a:pPr algn="l"/>
                      <a:endParaRPr lang="en-US" sz="1100" dirty="0"/>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l"/>
                      <a:endParaRPr lang="en-US" sz="1100" dirty="0"/>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l"/>
                      <a:endParaRPr lang="en-US" sz="1100" dirty="0"/>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753067619"/>
                  </a:ext>
                </a:extLst>
              </a:tr>
              <a:tr h="228600">
                <a:tc>
                  <a:txBody>
                    <a:bodyPr/>
                    <a:lstStyle/>
                    <a:p>
                      <a:pPr algn="l"/>
                      <a:r>
                        <a:rPr lang="en-US" sz="1100" b="1" dirty="0">
                          <a:solidFill>
                            <a:schemeClr val="bg1"/>
                          </a:solidFill>
                        </a:rPr>
                        <a:t>Standard</a:t>
                      </a: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b="1" baseline="0" dirty="0">
                          <a:solidFill>
                            <a:schemeClr val="bg1"/>
                          </a:solidFill>
                        </a:rPr>
                        <a:t>Developer</a:t>
                      </a:r>
                      <a:endParaRPr lang="en-US" sz="1100" b="1" dirty="0">
                        <a:solidFill>
                          <a:schemeClr val="bg1"/>
                        </a:solidFill>
                      </a:endParaRP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b="1" dirty="0">
                          <a:solidFill>
                            <a:schemeClr val="bg1"/>
                          </a:solidFill>
                        </a:rPr>
                        <a:t>Use</a:t>
                      </a: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b="1" dirty="0">
                          <a:solidFill>
                            <a:schemeClr val="bg1"/>
                          </a:solidFill>
                        </a:rPr>
                        <a:t>HL7 Version</a:t>
                      </a: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198120">
                <a:tc>
                  <a:txBody>
                    <a:bodyPr/>
                    <a:lstStyle/>
                    <a:p>
                      <a:pPr algn="l"/>
                      <a:r>
                        <a:rPr lang="en-US" sz="1100" b="1" dirty="0">
                          <a:solidFill>
                            <a:schemeClr val="bg1"/>
                          </a:solidFill>
                        </a:rPr>
                        <a:t>Immunization HL7 R1</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baseline="0" dirty="0">
                          <a:solidFill>
                            <a:srgbClr val="C00000"/>
                          </a:solidFill>
                        </a:rPr>
                        <a:t>May 2017 HL7 Ballot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Wingdings" panose="05000000000000000000" pitchFamily="2" charset="2"/>
                        <a:buNone/>
                      </a:pPr>
                      <a:r>
                        <a:rPr lang="en-US" sz="1100" baseline="0" dirty="0"/>
                        <a:t>HL7 v2.8.2</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43840">
                <a:tc>
                  <a:txBody>
                    <a:bodyPr/>
                    <a:lstStyle/>
                    <a:p>
                      <a:pPr algn="l"/>
                      <a:r>
                        <a:rPr lang="en-US" sz="1100" b="1" dirty="0">
                          <a:solidFill>
                            <a:schemeClr val="bg1"/>
                          </a:solidFill>
                        </a:rPr>
                        <a:t>Immunization</a:t>
                      </a:r>
                      <a:r>
                        <a:rPr lang="en-US" sz="1100" b="1" baseline="0" dirty="0">
                          <a:solidFill>
                            <a:schemeClr val="bg1"/>
                          </a:solidFill>
                        </a:rPr>
                        <a:t> R1.5</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baseline="0" dirty="0"/>
                        <a:t>NIST Internal for ONC 2015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Tx/>
                        <a:buNone/>
                      </a:pPr>
                      <a:r>
                        <a:rPr lang="en-US" sz="1100" dirty="0"/>
                        <a:t>HL7</a:t>
                      </a:r>
                      <a:r>
                        <a:rPr lang="en-US" sz="1100" baseline="0" dirty="0"/>
                        <a:t> v2.5.1</a:t>
                      </a:r>
                      <a:r>
                        <a:rPr lang="en-US" sz="1100" dirty="0"/>
                        <a:t> </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67640">
                <a:tc>
                  <a:txBody>
                    <a:bodyPr/>
                    <a:lstStyle/>
                    <a:p>
                      <a:pPr algn="l"/>
                      <a:r>
                        <a:rPr lang="en-US" sz="1100" b="1" dirty="0">
                          <a:solidFill>
                            <a:schemeClr val="bg1"/>
                          </a:solidFill>
                        </a:rPr>
                        <a:t>Syndromic</a:t>
                      </a:r>
                      <a:r>
                        <a:rPr lang="en-US" sz="1100" b="1" baseline="0" dirty="0">
                          <a:solidFill>
                            <a:schemeClr val="bg1"/>
                          </a:solidFill>
                        </a:rPr>
                        <a:t> Surveillance  R2.?</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CDC/ISDS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solidFill>
                            <a:srgbClr val="7030A0"/>
                          </a:solidFill>
                        </a:rPr>
                        <a:t>In</a:t>
                      </a:r>
                      <a:r>
                        <a:rPr lang="en-US" sz="1100" baseline="0" dirty="0">
                          <a:solidFill>
                            <a:srgbClr val="7030A0"/>
                          </a:solidFill>
                        </a:rPr>
                        <a:t> Progress</a:t>
                      </a:r>
                      <a:endParaRPr lang="en-US" sz="1100" dirty="0">
                        <a:solidFill>
                          <a:srgbClr val="7030A0"/>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Wingdings" panose="05000000000000000000" pitchFamily="2" charset="2"/>
                        <a:buNone/>
                      </a:pPr>
                      <a:r>
                        <a:rPr lang="en-US" sz="1100" baseline="0" dirty="0"/>
                        <a:t>HL7 v2.5.1</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13360">
                <a:tc>
                  <a:txBody>
                    <a:bodyPr/>
                    <a:lstStyle/>
                    <a:p>
                      <a:pPr algn="l"/>
                      <a:r>
                        <a:rPr lang="en-US" sz="1100" b="1" dirty="0">
                          <a:solidFill>
                            <a:schemeClr val="bg1"/>
                          </a:solidFill>
                        </a:rPr>
                        <a:t>Syndromic Surveillance  R2.0</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NIST Internal for ONC 2015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Tx/>
                        <a:buNone/>
                      </a:pPr>
                      <a:r>
                        <a:rPr lang="en-US" sz="1100" dirty="0"/>
                        <a:t>HL7</a:t>
                      </a:r>
                      <a:r>
                        <a:rPr lang="en-US" sz="1100" baseline="0" dirty="0"/>
                        <a:t> v2.5.1</a:t>
                      </a:r>
                      <a:r>
                        <a:rPr lang="en-US" sz="1100" dirty="0"/>
                        <a:t> </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algn="l"/>
                      <a:r>
                        <a:rPr lang="en-US" sz="1100" b="1" dirty="0">
                          <a:solidFill>
                            <a:schemeClr val="bg1"/>
                          </a:solidFill>
                        </a:rPr>
                        <a:t>Vital</a:t>
                      </a:r>
                      <a:r>
                        <a:rPr lang="en-US" sz="1100" b="1" baseline="0" dirty="0">
                          <a:solidFill>
                            <a:schemeClr val="bg1"/>
                          </a:solidFill>
                        </a:rPr>
                        <a:t> Records Birth Reporting</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solidFill>
                            <a:srgbClr val="C00000"/>
                          </a:solidFill>
                        </a:rPr>
                        <a:t>May 2017 HL7 Ballot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dirty="0"/>
                        <a:t>HL7 V2.6</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43840">
                <a:tc>
                  <a:txBody>
                    <a:bodyPr/>
                    <a:lstStyle/>
                    <a:p>
                      <a:pPr algn="l"/>
                      <a:r>
                        <a:rPr lang="en-US" sz="1100" b="1" dirty="0">
                          <a:solidFill>
                            <a:schemeClr val="bg1"/>
                          </a:solidFill>
                        </a:rPr>
                        <a:t>LOI R1 DSTU R2</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a:t>
                      </a:r>
                      <a:r>
                        <a:rPr lang="en-US" sz="1100" baseline="0" dirty="0"/>
                        <a:t> Internal-In Progress</a:t>
                      </a:r>
                      <a:endParaRPr lang="en-US" sz="1100" dirty="0"/>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dirty="0"/>
                        <a:t>HL7 v2.5.1 </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8120">
                <a:tc>
                  <a:txBody>
                    <a:bodyPr/>
                    <a:lstStyle/>
                    <a:p>
                      <a:pPr algn="l"/>
                      <a:r>
                        <a:rPr lang="en-US" sz="1100" b="1" dirty="0">
                          <a:solidFill>
                            <a:schemeClr val="bg1"/>
                          </a:solidFill>
                        </a:rPr>
                        <a:t>LRI R1</a:t>
                      </a:r>
                      <a:r>
                        <a:rPr lang="en-US" sz="1100" b="1" baseline="0" dirty="0">
                          <a:solidFill>
                            <a:schemeClr val="bg1"/>
                          </a:solidFill>
                        </a:rPr>
                        <a:t> DSTU R2</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 Internal-In Progress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dirty="0"/>
                        <a:t>HL7 v2.5.1 </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880">
                <a:tc>
                  <a:txBody>
                    <a:bodyPr/>
                    <a:lstStyle/>
                    <a:p>
                      <a:pPr algn="l"/>
                      <a:r>
                        <a:rPr lang="en-US" sz="1100" b="1" dirty="0" err="1">
                          <a:solidFill>
                            <a:schemeClr val="bg1"/>
                          </a:solidFill>
                        </a:rPr>
                        <a:t>eDOS</a:t>
                      </a:r>
                      <a:r>
                        <a:rPr lang="en-US" sz="1100" b="1" dirty="0">
                          <a:solidFill>
                            <a:schemeClr val="bg1"/>
                          </a:solidFill>
                        </a:rPr>
                        <a:t> R2 DSTU R2</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 Internal-In Progress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dirty="0"/>
                        <a:t>HL7 v2.5.1 </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28600">
                <a:tc>
                  <a:txBody>
                    <a:bodyPr/>
                    <a:lstStyle/>
                    <a:p>
                      <a:pPr algn="l"/>
                      <a:r>
                        <a:rPr lang="en-US" sz="1100" b="1" dirty="0">
                          <a:solidFill>
                            <a:schemeClr val="bg1"/>
                          </a:solidFill>
                        </a:rPr>
                        <a:t>Patient Care Devices (PCD)</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 Internal-In Progress for IHE</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dirty="0"/>
                        <a:t>HL7 v2.6</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427825"/>
                  </a:ext>
                </a:extLst>
              </a:tr>
              <a:tr h="259080">
                <a:tc>
                  <a:txBody>
                    <a:bodyPr/>
                    <a:lstStyle/>
                    <a:p>
                      <a:pPr algn="l"/>
                      <a:r>
                        <a:rPr lang="en-US" sz="1100" b="1" dirty="0">
                          <a:solidFill>
                            <a:schemeClr val="bg1"/>
                          </a:solidFill>
                        </a:rPr>
                        <a:t>Electronic</a:t>
                      </a:r>
                      <a:r>
                        <a:rPr lang="en-US" sz="1100" b="1" baseline="0" dirty="0">
                          <a:solidFill>
                            <a:schemeClr val="bg1"/>
                          </a:solidFill>
                        </a:rPr>
                        <a:t> Case Reporting</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solidFill>
                            <a:srgbClr val="7030A0"/>
                          </a:solidFill>
                        </a:rPr>
                        <a:t>In</a:t>
                      </a:r>
                      <a:r>
                        <a:rPr lang="en-US" sz="1100" baseline="0" dirty="0">
                          <a:solidFill>
                            <a:srgbClr val="7030A0"/>
                          </a:solidFill>
                        </a:rPr>
                        <a:t> Progress</a:t>
                      </a:r>
                      <a:endParaRPr lang="en-US" sz="1100" dirty="0">
                        <a:solidFill>
                          <a:srgbClr val="7030A0"/>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dirty="0"/>
                        <a:t>HL7 v2.5.1</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3390903"/>
                  </a:ext>
                </a:extLst>
              </a:tr>
              <a:tr h="259080">
                <a:tc>
                  <a:txBody>
                    <a:bodyPr/>
                    <a:lstStyle/>
                    <a:p>
                      <a:pPr algn="l"/>
                      <a:r>
                        <a:rPr lang="en-US" sz="1100" b="1" dirty="0">
                          <a:solidFill>
                            <a:schemeClr val="bg1"/>
                          </a:solidFill>
                        </a:rPr>
                        <a:t>Local</a:t>
                      </a:r>
                      <a:r>
                        <a:rPr lang="en-US" sz="1100" b="1" baseline="0" dirty="0">
                          <a:solidFill>
                            <a:schemeClr val="bg1"/>
                          </a:solidFill>
                        </a:rPr>
                        <a:t> Use</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Vendors/States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Unknown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100" dirty="0"/>
                        <a:t>Unknown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0763720"/>
                  </a:ext>
                </a:extLst>
              </a:tr>
            </a:tbl>
          </a:graphicData>
        </a:graphic>
      </p:graphicFrame>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a:t>
            </a:fld>
            <a:endParaRPr lang="en-US"/>
          </a:p>
        </p:txBody>
      </p:sp>
      <p:sp>
        <p:nvSpPr>
          <p:cNvPr id="7" name="TextBox 6"/>
          <p:cNvSpPr txBox="1"/>
          <p:nvPr/>
        </p:nvSpPr>
        <p:spPr>
          <a:xfrm>
            <a:off x="343270" y="4876800"/>
            <a:ext cx="7352930" cy="1077218"/>
          </a:xfrm>
          <a:prstGeom prst="rect">
            <a:avLst/>
          </a:prstGeom>
          <a:noFill/>
        </p:spPr>
        <p:txBody>
          <a:bodyPr wrap="square" rtlCol="0">
            <a:spAutoFit/>
          </a:bodyPr>
          <a:lstStyle/>
          <a:p>
            <a:pPr marL="285750" indent="-285750">
              <a:buFont typeface="Wingdings" panose="05000000000000000000" pitchFamily="2" charset="2"/>
              <a:buChar char="ü"/>
            </a:pPr>
            <a:r>
              <a:rPr lang="en-US" sz="1600" b="1" dirty="0">
                <a:solidFill>
                  <a:srgbClr val="0070C0"/>
                </a:solidFill>
              </a:rPr>
              <a:t>= 50+ registrations (many new coming from the CDC)</a:t>
            </a:r>
          </a:p>
          <a:p>
            <a:endParaRPr lang="en-US" sz="1600" b="1" dirty="0">
              <a:solidFill>
                <a:srgbClr val="0070C0"/>
              </a:solidFill>
            </a:endParaRPr>
          </a:p>
          <a:p>
            <a:r>
              <a:rPr lang="en-US" sz="1600" dirty="0">
                <a:solidFill>
                  <a:srgbClr val="C00000"/>
                </a:solidFill>
              </a:rPr>
              <a:t>IGAMT-generated implementation guides balloted by HL7 </a:t>
            </a:r>
          </a:p>
          <a:p>
            <a:endParaRPr lang="en-US" sz="1600" b="1" dirty="0">
              <a:solidFill>
                <a:srgbClr val="0070C0"/>
              </a:solidFill>
            </a:endParaRPr>
          </a:p>
        </p:txBody>
      </p:sp>
    </p:spTree>
    <p:extLst>
      <p:ext uri="{BB962C8B-B14F-4D97-AF65-F5344CB8AC3E}">
        <p14:creationId xmlns:p14="http://schemas.microsoft.com/office/powerpoint/2010/main" val="2114867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Productivity Tool – TCAMT</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522097786"/>
              </p:ext>
            </p:extLst>
          </p:nvPr>
        </p:nvGraphicFramePr>
        <p:xfrm>
          <a:off x="381000" y="1391833"/>
          <a:ext cx="8382000" cy="3368040"/>
        </p:xfrm>
        <a:graphic>
          <a:graphicData uri="http://schemas.openxmlformats.org/drawingml/2006/table">
            <a:tbl>
              <a:tblPr firstRow="1" bandRow="1">
                <a:tableStyleId>{9DCAF9ED-07DC-4A11-8D7F-57B35C25682E}</a:tableStyleId>
              </a:tblPr>
              <a:tblGrid>
                <a:gridCol w="25908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4191000">
                  <a:extLst>
                    <a:ext uri="{9D8B030D-6E8A-4147-A177-3AD203B41FA5}">
                      <a16:colId xmlns:a16="http://schemas.microsoft.com/office/drawing/2014/main" val="20002"/>
                    </a:ext>
                  </a:extLst>
                </a:gridCol>
              </a:tblGrid>
              <a:tr h="228600">
                <a:tc gridSpan="3">
                  <a:txBody>
                    <a:bodyPr/>
                    <a:lstStyle/>
                    <a:p>
                      <a:pPr algn="ctr"/>
                      <a:r>
                        <a:rPr lang="en-US" sz="1100" dirty="0">
                          <a:solidFill>
                            <a:schemeClr val="tx1"/>
                          </a:solidFill>
                        </a:rPr>
                        <a:t>TCAMT –</a:t>
                      </a:r>
                      <a:r>
                        <a:rPr lang="en-US" sz="1100" baseline="0" dirty="0">
                          <a:solidFill>
                            <a:schemeClr val="tx1"/>
                          </a:solidFill>
                        </a:rPr>
                        <a:t> Test Case Authoring and Management Tool</a:t>
                      </a:r>
                      <a:endParaRPr lang="en-US" sz="1100" dirty="0">
                        <a:solidFill>
                          <a:schemeClr val="tx1"/>
                        </a:solidFill>
                      </a:endParaRP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4FF"/>
                    </a:solidFill>
                  </a:tcPr>
                </a:tc>
                <a:tc hMerge="1">
                  <a:txBody>
                    <a:bodyPr/>
                    <a:lstStyle/>
                    <a:p>
                      <a:pPr algn="l"/>
                      <a:endParaRPr lang="en-US" sz="1100" dirty="0"/>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l"/>
                      <a:endParaRPr lang="en-US" sz="1100" dirty="0"/>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753067619"/>
                  </a:ext>
                </a:extLst>
              </a:tr>
              <a:tr h="228600">
                <a:tc>
                  <a:txBody>
                    <a:bodyPr/>
                    <a:lstStyle/>
                    <a:p>
                      <a:pPr algn="l"/>
                      <a:r>
                        <a:rPr lang="en-US" sz="1100" b="1" dirty="0">
                          <a:solidFill>
                            <a:schemeClr val="bg1"/>
                          </a:solidFill>
                        </a:rPr>
                        <a:t>Standard</a:t>
                      </a: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b="1" baseline="0" dirty="0">
                          <a:solidFill>
                            <a:schemeClr val="bg1"/>
                          </a:solidFill>
                        </a:rPr>
                        <a:t>Developer</a:t>
                      </a:r>
                      <a:endParaRPr lang="en-US" sz="1100" b="1" dirty="0">
                        <a:solidFill>
                          <a:schemeClr val="bg1"/>
                        </a:solidFill>
                      </a:endParaRP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100" b="1" dirty="0">
                          <a:solidFill>
                            <a:schemeClr val="bg1"/>
                          </a:solidFill>
                        </a:rPr>
                        <a:t>Use</a:t>
                      </a:r>
                    </a:p>
                  </a:txBody>
                  <a:tcPr marL="92279" marR="922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198120">
                <a:tc>
                  <a:txBody>
                    <a:bodyPr/>
                    <a:lstStyle/>
                    <a:p>
                      <a:pPr algn="l"/>
                      <a:r>
                        <a:rPr lang="en-US" sz="1100" b="1" dirty="0">
                          <a:solidFill>
                            <a:schemeClr val="bg1"/>
                          </a:solidFill>
                        </a:rPr>
                        <a:t>Immunization R1.5</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CDC/CNI/HIMSS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baseline="0" dirty="0">
                          <a:solidFill>
                            <a:srgbClr val="C00000"/>
                          </a:solidFill>
                        </a:rPr>
                        <a:t>HIMSS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43840">
                <a:tc>
                  <a:txBody>
                    <a:bodyPr/>
                    <a:lstStyle/>
                    <a:p>
                      <a:pPr algn="l"/>
                      <a:r>
                        <a:rPr lang="en-US" sz="1100" b="1" dirty="0">
                          <a:solidFill>
                            <a:schemeClr val="bg1"/>
                          </a:solidFill>
                        </a:rPr>
                        <a:t>Immunization</a:t>
                      </a:r>
                      <a:r>
                        <a:rPr lang="en-US" sz="1100" b="1" baseline="0" dirty="0">
                          <a:solidFill>
                            <a:schemeClr val="bg1"/>
                          </a:solidFill>
                        </a:rPr>
                        <a:t> R1.5</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baseline="0" dirty="0"/>
                        <a:t>ONC 2015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3840">
                <a:tc>
                  <a:txBody>
                    <a:bodyPr/>
                    <a:lstStyle/>
                    <a:p>
                      <a:pPr algn="l"/>
                      <a:r>
                        <a:rPr lang="en-US" sz="1100" b="1" dirty="0">
                          <a:solidFill>
                            <a:schemeClr val="bg1"/>
                          </a:solidFill>
                        </a:rPr>
                        <a:t>Immunization R1.5</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AIRA</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baseline="0" dirty="0"/>
                        <a:t>AIRA IIS Assessment Program</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0931243"/>
                  </a:ext>
                </a:extLst>
              </a:tr>
              <a:tr h="167640">
                <a:tc>
                  <a:txBody>
                    <a:bodyPr/>
                    <a:lstStyle/>
                    <a:p>
                      <a:pPr algn="l"/>
                      <a:r>
                        <a:rPr lang="en-US" sz="1100" b="1" dirty="0">
                          <a:solidFill>
                            <a:schemeClr val="bg1"/>
                          </a:solidFill>
                        </a:rPr>
                        <a:t>Syndromic Surveillance  R2.0</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ISDS/NIST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t>ONC 2015 Ed. Certification</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gn="l"/>
                      <a:r>
                        <a:rPr lang="en-US" sz="1100" b="1" dirty="0">
                          <a:solidFill>
                            <a:schemeClr val="bg1"/>
                          </a:solidFill>
                        </a:rPr>
                        <a:t>Vital</a:t>
                      </a:r>
                      <a:r>
                        <a:rPr lang="en-US" sz="1100" b="1" baseline="0" dirty="0">
                          <a:solidFill>
                            <a:schemeClr val="bg1"/>
                          </a:solidFill>
                        </a:rPr>
                        <a:t> Records Death Reporting</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solidFill>
                            <a:schemeClr val="tx1"/>
                          </a:solidFill>
                        </a:rPr>
                        <a:t>IHE</a:t>
                      </a:r>
                      <a:r>
                        <a:rPr lang="en-US" sz="1100" baseline="0" dirty="0">
                          <a:solidFill>
                            <a:schemeClr val="tx1"/>
                          </a:solidFill>
                        </a:rPr>
                        <a:t> Pre-connect-a-thon/Connect-a-thon, CDC</a:t>
                      </a:r>
                      <a:endParaRPr lang="en-US" sz="1100" dirty="0">
                        <a:solidFill>
                          <a:schemeClr val="tx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0">
                <a:tc>
                  <a:txBody>
                    <a:bodyPr/>
                    <a:lstStyle/>
                    <a:p>
                      <a:pPr algn="l"/>
                      <a:r>
                        <a:rPr lang="en-US" sz="1100" b="1" dirty="0">
                          <a:solidFill>
                            <a:schemeClr val="bg1"/>
                          </a:solidFill>
                        </a:rPr>
                        <a:t>Vital</a:t>
                      </a:r>
                      <a:r>
                        <a:rPr lang="en-US" sz="1100" b="1" baseline="0" dirty="0">
                          <a:solidFill>
                            <a:schemeClr val="bg1"/>
                          </a:solidFill>
                        </a:rPr>
                        <a:t> Records Birth Reporting</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CDC/NIST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pPr>
                      <a:r>
                        <a:rPr lang="en-US" sz="1100" dirty="0">
                          <a:solidFill>
                            <a:schemeClr val="tx1"/>
                          </a:solidFill>
                        </a:rPr>
                        <a:t>IHE</a:t>
                      </a:r>
                      <a:r>
                        <a:rPr lang="en-US" sz="1100" baseline="0" dirty="0">
                          <a:solidFill>
                            <a:schemeClr val="tx1"/>
                          </a:solidFill>
                        </a:rPr>
                        <a:t> Pre-connect-a-thon/Connect-a-thon, CDC – </a:t>
                      </a:r>
                      <a:r>
                        <a:rPr lang="en-US" sz="1100" baseline="0" dirty="0">
                          <a:solidFill>
                            <a:srgbClr val="00B0F0"/>
                          </a:solidFill>
                        </a:rPr>
                        <a:t>In Planning</a:t>
                      </a:r>
                      <a:endParaRPr lang="en-US" sz="1100" dirty="0">
                        <a:solidFill>
                          <a:srgbClr val="00B0F0"/>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8577956"/>
                  </a:ext>
                </a:extLst>
              </a:tr>
              <a:tr h="243840">
                <a:tc>
                  <a:txBody>
                    <a:bodyPr/>
                    <a:lstStyle/>
                    <a:p>
                      <a:pPr algn="l"/>
                      <a:r>
                        <a:rPr lang="en-US" sz="1100" b="1" dirty="0">
                          <a:solidFill>
                            <a:schemeClr val="bg1"/>
                          </a:solidFill>
                        </a:rPr>
                        <a:t>LOI R1 DSTU R2</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a:t>
                      </a:r>
                      <a:r>
                        <a:rPr lang="en-US" sz="1100" baseline="0" dirty="0"/>
                        <a:t> Internal-In Progress</a:t>
                      </a:r>
                      <a:endParaRPr lang="en-US" sz="1100" dirty="0"/>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98120">
                <a:tc>
                  <a:txBody>
                    <a:bodyPr/>
                    <a:lstStyle/>
                    <a:p>
                      <a:pPr algn="l"/>
                      <a:r>
                        <a:rPr lang="en-US" sz="1100" b="1" dirty="0">
                          <a:solidFill>
                            <a:schemeClr val="bg1"/>
                          </a:solidFill>
                        </a:rPr>
                        <a:t>LRI R1</a:t>
                      </a:r>
                      <a:r>
                        <a:rPr lang="en-US" sz="1100" b="1" baseline="0" dirty="0">
                          <a:solidFill>
                            <a:schemeClr val="bg1"/>
                          </a:solidFill>
                        </a:rPr>
                        <a:t> DSTU R2</a:t>
                      </a:r>
                      <a:endParaRPr lang="en-US" sz="1100" b="1" dirty="0">
                        <a:solidFill>
                          <a:schemeClr val="bg1"/>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 Internal-In Progress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880">
                <a:tc>
                  <a:txBody>
                    <a:bodyPr/>
                    <a:lstStyle/>
                    <a:p>
                      <a:pPr algn="l"/>
                      <a:r>
                        <a:rPr lang="en-US" sz="1100" b="1" dirty="0" err="1">
                          <a:solidFill>
                            <a:schemeClr val="bg1"/>
                          </a:solidFill>
                        </a:rPr>
                        <a:t>eDOS</a:t>
                      </a:r>
                      <a:r>
                        <a:rPr lang="en-US" sz="1100" b="1" dirty="0">
                          <a:solidFill>
                            <a:schemeClr val="bg1"/>
                          </a:solidFill>
                        </a:rPr>
                        <a:t> R2 DSTU R2</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 Internal-In Progress</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28600">
                <a:tc>
                  <a:txBody>
                    <a:bodyPr/>
                    <a:lstStyle/>
                    <a:p>
                      <a:pPr algn="l"/>
                      <a:r>
                        <a:rPr lang="en-US" sz="1100" b="1" dirty="0">
                          <a:solidFill>
                            <a:schemeClr val="bg1"/>
                          </a:solidFill>
                        </a:rPr>
                        <a:t>Patient Care Devices (PCD)</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t>NIST Internal-In Progress for IHE</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427825"/>
                  </a:ext>
                </a:extLst>
              </a:tr>
              <a:tr h="259080">
                <a:tc>
                  <a:txBody>
                    <a:bodyPr/>
                    <a:lstStyle/>
                    <a:p>
                      <a:pPr algn="l"/>
                      <a:r>
                        <a:rPr lang="en-US" sz="1100" b="1" dirty="0" err="1">
                          <a:solidFill>
                            <a:schemeClr val="bg1"/>
                          </a:solidFill>
                        </a:rPr>
                        <a:t>ePrescribing</a:t>
                      </a:r>
                      <a:endParaRPr lang="en-US" sz="1100" b="1" dirty="0">
                        <a:solidFill>
                          <a:schemeClr val="accent5">
                            <a:lumMod val="75000"/>
                          </a:schemeClr>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100" dirty="0"/>
                        <a:t>NIST/NCPDP</a:t>
                      </a: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indent="-171450" algn="l">
                        <a:buClr>
                          <a:srgbClr val="0070C0"/>
                        </a:buClr>
                        <a:buFont typeface="Wingdings" panose="05000000000000000000" pitchFamily="2" charset="2"/>
                        <a:buChar char="ü"/>
                        <a:defRPr/>
                      </a:pPr>
                      <a:r>
                        <a:rPr lang="en-US" sz="1100" dirty="0">
                          <a:solidFill>
                            <a:srgbClr val="00B0F0"/>
                          </a:solidFill>
                        </a:rPr>
                        <a:t>Tool</a:t>
                      </a:r>
                      <a:r>
                        <a:rPr lang="en-US" sz="1100" baseline="0" dirty="0">
                          <a:solidFill>
                            <a:srgbClr val="00B0F0"/>
                          </a:solidFill>
                        </a:rPr>
                        <a:t> in development (Adapted)</a:t>
                      </a:r>
                      <a:endParaRPr lang="en-US" sz="1100" dirty="0">
                        <a:solidFill>
                          <a:srgbClr val="00B0F0"/>
                        </a:solidFill>
                      </a:endParaRPr>
                    </a:p>
                  </a:txBody>
                  <a:tcPr marL="92279" marR="9227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3390903"/>
                  </a:ext>
                </a:extLst>
              </a:tr>
            </a:tbl>
          </a:graphicData>
        </a:graphic>
      </p:graphicFrame>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a:t>
            </a:fld>
            <a:endParaRPr lang="en-US"/>
          </a:p>
        </p:txBody>
      </p:sp>
      <p:sp>
        <p:nvSpPr>
          <p:cNvPr id="9" name="TextBox 8"/>
          <p:cNvSpPr txBox="1"/>
          <p:nvPr/>
        </p:nvSpPr>
        <p:spPr>
          <a:xfrm>
            <a:off x="343448" y="5029200"/>
            <a:ext cx="8419552" cy="1323439"/>
          </a:xfrm>
          <a:prstGeom prst="rect">
            <a:avLst/>
          </a:prstGeom>
          <a:noFill/>
        </p:spPr>
        <p:txBody>
          <a:bodyPr wrap="square" rtlCol="0">
            <a:spAutoFit/>
          </a:bodyPr>
          <a:lstStyle/>
          <a:p>
            <a:pPr marL="285750" indent="-285750">
              <a:buClr>
                <a:srgbClr val="0070C0"/>
              </a:buClr>
              <a:buFont typeface="Wingdings" panose="05000000000000000000" pitchFamily="2" charset="2"/>
              <a:buChar char="q"/>
            </a:pPr>
            <a:r>
              <a:rPr lang="en-US" sz="1600" b="1" dirty="0">
                <a:solidFill>
                  <a:srgbClr val="0070C0"/>
                </a:solidFill>
              </a:rPr>
              <a:t>TCAMT allows domain experts to develop test scenarios and test cases, with example messages—set in the foundation of the XML Profile created in IGAMT.</a:t>
            </a:r>
          </a:p>
          <a:p>
            <a:pPr marL="285750" indent="-285750">
              <a:buClr>
                <a:srgbClr val="0070C0"/>
              </a:buClr>
              <a:buFont typeface="Wingdings" panose="05000000000000000000" pitchFamily="2" charset="2"/>
              <a:buChar char="q"/>
            </a:pPr>
            <a:endParaRPr lang="en-US" sz="1600" b="1" dirty="0">
              <a:solidFill>
                <a:srgbClr val="0070C0"/>
              </a:solidFill>
            </a:endParaRPr>
          </a:p>
          <a:p>
            <a:pPr marL="285750" indent="-285750">
              <a:buClr>
                <a:srgbClr val="0070C0"/>
              </a:buClr>
              <a:buFont typeface="Wingdings" panose="05000000000000000000" pitchFamily="2" charset="2"/>
              <a:buChar char="q"/>
            </a:pPr>
            <a:r>
              <a:rPr lang="en-US" sz="1600" b="1" dirty="0">
                <a:solidFill>
                  <a:srgbClr val="0070C0"/>
                </a:solidFill>
              </a:rPr>
              <a:t>Scenarios can be created to test capabilities, workflow, functional requirements, and robustness via “negative” testing. </a:t>
            </a:r>
          </a:p>
        </p:txBody>
      </p:sp>
    </p:spTree>
    <p:extLst>
      <p:ext uri="{BB962C8B-B14F-4D97-AF65-F5344CB8AC3E}">
        <p14:creationId xmlns:p14="http://schemas.microsoft.com/office/powerpoint/2010/main" val="3418267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Towards Interoperability</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a:t>
            </a:fld>
            <a:endParaRPr lang="en-US"/>
          </a:p>
        </p:txBody>
      </p:sp>
      <p:sp>
        <p:nvSpPr>
          <p:cNvPr id="7" name="Isosceles Triangle 6"/>
          <p:cNvSpPr/>
          <p:nvPr/>
        </p:nvSpPr>
        <p:spPr>
          <a:xfrm rot="5400000">
            <a:off x="1671784" y="2138216"/>
            <a:ext cx="2823082" cy="3271050"/>
          </a:xfrm>
          <a:prstGeom prst="triangle">
            <a:avLst/>
          </a:prstGeom>
          <a:solidFill>
            <a:srgbClr val="CCECFF"/>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8" name="Rectangle 7"/>
          <p:cNvSpPr/>
          <p:nvPr/>
        </p:nvSpPr>
        <p:spPr>
          <a:xfrm>
            <a:off x="3695966" y="3511461"/>
            <a:ext cx="1418095" cy="495946"/>
          </a:xfrm>
          <a:prstGeom prst="rect">
            <a:avLst/>
          </a:prstGeom>
          <a:solidFill>
            <a:srgbClr val="CCECFF"/>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9" name="Isosceles Triangle 8"/>
          <p:cNvSpPr/>
          <p:nvPr/>
        </p:nvSpPr>
        <p:spPr>
          <a:xfrm rot="16200000">
            <a:off x="4296167" y="2127887"/>
            <a:ext cx="2823082" cy="3271050"/>
          </a:xfrm>
          <a:prstGeom prst="triangle">
            <a:avLst/>
          </a:prstGeom>
          <a:solidFill>
            <a:srgbClr val="CCECFF"/>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0" name="TextBox 9"/>
          <p:cNvSpPr txBox="1"/>
          <p:nvPr/>
        </p:nvSpPr>
        <p:spPr>
          <a:xfrm>
            <a:off x="1392888" y="3325025"/>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A</a:t>
            </a:r>
          </a:p>
        </p:txBody>
      </p:sp>
      <p:sp>
        <p:nvSpPr>
          <p:cNvPr id="11" name="TextBox 10"/>
          <p:cNvSpPr txBox="1"/>
          <p:nvPr/>
        </p:nvSpPr>
        <p:spPr>
          <a:xfrm>
            <a:off x="6368819" y="3301738"/>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B</a:t>
            </a:r>
          </a:p>
        </p:txBody>
      </p:sp>
      <p:sp>
        <p:nvSpPr>
          <p:cNvPr id="12" name="TextBox 11"/>
          <p:cNvSpPr txBox="1"/>
          <p:nvPr/>
        </p:nvSpPr>
        <p:spPr>
          <a:xfrm rot="16200000">
            <a:off x="165885" y="3622926"/>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rgbClr val="0070C0"/>
                </a:solidFill>
                <a:latin typeface="Helvetica Neue Light"/>
              </a:rPr>
              <a:t>Requirements</a:t>
            </a:r>
          </a:p>
        </p:txBody>
      </p:sp>
      <p:sp>
        <p:nvSpPr>
          <p:cNvPr id="13" name="TextBox 12"/>
          <p:cNvSpPr txBox="1"/>
          <p:nvPr/>
        </p:nvSpPr>
        <p:spPr>
          <a:xfrm rot="5400000">
            <a:off x="6317646" y="3628317"/>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rgbClr val="0070C0"/>
                </a:solidFill>
                <a:latin typeface="Helvetica Neue Light"/>
              </a:rPr>
              <a:t>Requirements</a:t>
            </a:r>
          </a:p>
        </p:txBody>
      </p:sp>
      <p:sp>
        <p:nvSpPr>
          <p:cNvPr id="14" name="Right Arrow 13"/>
          <p:cNvSpPr/>
          <p:nvPr/>
        </p:nvSpPr>
        <p:spPr>
          <a:xfrm rot="16200000">
            <a:off x="1212271" y="2413888"/>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5" name="Right Arrow 14"/>
          <p:cNvSpPr/>
          <p:nvPr/>
        </p:nvSpPr>
        <p:spPr>
          <a:xfrm rot="5400000">
            <a:off x="1189817" y="4975914"/>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6" name="Right Arrow 15"/>
          <p:cNvSpPr/>
          <p:nvPr/>
        </p:nvSpPr>
        <p:spPr>
          <a:xfrm rot="16200000">
            <a:off x="7330180" y="2411092"/>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7" name="Right Arrow 16"/>
          <p:cNvSpPr/>
          <p:nvPr/>
        </p:nvSpPr>
        <p:spPr>
          <a:xfrm rot="5400000">
            <a:off x="7339964" y="4956815"/>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8" name="TextBox 17"/>
          <p:cNvSpPr txBox="1"/>
          <p:nvPr/>
        </p:nvSpPr>
        <p:spPr>
          <a:xfrm>
            <a:off x="3811741" y="3457878"/>
            <a:ext cx="1186543" cy="600164"/>
          </a:xfrm>
          <a:prstGeom prst="rect">
            <a:avLst/>
          </a:prstGeom>
          <a:solidFill>
            <a:srgbClr val="CCECFF"/>
          </a:solidFill>
        </p:spPr>
        <p:txBody>
          <a:bodyPr wrap="square" rtlCol="0">
            <a:spAutoFit/>
          </a:bodyPr>
          <a:lstStyle/>
          <a:p>
            <a:pPr algn="ctr" defTabSz="457200" eaLnBrk="1" fontAlgn="auto" hangingPunct="1">
              <a:spcBef>
                <a:spcPts val="0"/>
              </a:spcBef>
              <a:spcAft>
                <a:spcPts val="0"/>
              </a:spcAft>
            </a:pPr>
            <a:r>
              <a:rPr lang="en-US" sz="1100" b="1" dirty="0">
                <a:solidFill>
                  <a:srgbClr val="0070C0"/>
                </a:solidFill>
                <a:latin typeface="Helvetica Neue Light"/>
              </a:rPr>
              <a:t>Reduced</a:t>
            </a:r>
            <a:r>
              <a:rPr lang="en-US" sz="1100" b="1" dirty="0">
                <a:solidFill>
                  <a:schemeClr val="accent5">
                    <a:lumMod val="50000"/>
                  </a:schemeClr>
                </a:solidFill>
                <a:latin typeface="Helvetica Neue Light"/>
              </a:rPr>
              <a:t> </a:t>
            </a:r>
            <a:r>
              <a:rPr lang="en-US" sz="1100" b="1" dirty="0">
                <a:solidFill>
                  <a:srgbClr val="0070C0"/>
                </a:solidFill>
                <a:latin typeface="Helvetica Neue Light"/>
              </a:rPr>
              <a:t>Negotiations</a:t>
            </a:r>
            <a:r>
              <a:rPr lang="en-US" sz="1100" b="1" dirty="0">
                <a:solidFill>
                  <a:schemeClr val="accent5">
                    <a:lumMod val="50000"/>
                  </a:schemeClr>
                </a:solidFill>
                <a:latin typeface="Helvetica Neue Light"/>
              </a:rPr>
              <a:t> </a:t>
            </a:r>
            <a:r>
              <a:rPr lang="en-US" sz="1100" b="1" dirty="0">
                <a:solidFill>
                  <a:srgbClr val="0070C0"/>
                </a:solidFill>
                <a:latin typeface="Helvetica Neue Light"/>
              </a:rPr>
              <a:t>&amp;</a:t>
            </a:r>
          </a:p>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 </a:t>
            </a:r>
            <a:r>
              <a:rPr lang="en-US" sz="1100" b="1" dirty="0">
                <a:solidFill>
                  <a:srgbClr val="0070C0"/>
                </a:solidFill>
                <a:latin typeface="Helvetica Neue Light"/>
              </a:rPr>
              <a:t>Translations</a:t>
            </a:r>
          </a:p>
        </p:txBody>
      </p:sp>
      <p:sp>
        <p:nvSpPr>
          <p:cNvPr id="19" name="Right Arrow 18"/>
          <p:cNvSpPr/>
          <p:nvPr/>
        </p:nvSpPr>
        <p:spPr>
          <a:xfrm rot="9376868">
            <a:off x="4736971" y="2916696"/>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0" name="Right Arrow 19"/>
          <p:cNvSpPr/>
          <p:nvPr/>
        </p:nvSpPr>
        <p:spPr>
          <a:xfrm rot="12192940">
            <a:off x="4694171" y="4475277"/>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1" name="Right Arrow 20"/>
          <p:cNvSpPr/>
          <p:nvPr/>
        </p:nvSpPr>
        <p:spPr>
          <a:xfrm rot="1379567">
            <a:off x="1403957" y="2930019"/>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2" name="Right Arrow 21"/>
          <p:cNvSpPr/>
          <p:nvPr/>
        </p:nvSpPr>
        <p:spPr>
          <a:xfrm rot="20212787">
            <a:off x="1434447" y="4482533"/>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3" name="Isosceles Triangle 22"/>
          <p:cNvSpPr/>
          <p:nvPr/>
        </p:nvSpPr>
        <p:spPr>
          <a:xfrm>
            <a:off x="1623300" y="4057172"/>
            <a:ext cx="5539454" cy="1131460"/>
          </a:xfrm>
          <a:prstGeom prst="triangle">
            <a:avLst>
              <a:gd name="adj" fmla="val 50095"/>
            </a:avLst>
          </a:prstGeom>
          <a:solidFill>
            <a:srgbClr val="002060"/>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4" name="TextBox 23"/>
          <p:cNvSpPr txBox="1"/>
          <p:nvPr/>
        </p:nvSpPr>
        <p:spPr>
          <a:xfrm>
            <a:off x="3886295" y="4349933"/>
            <a:ext cx="1186543"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Standards</a:t>
            </a:r>
          </a:p>
        </p:txBody>
      </p:sp>
      <p:sp>
        <p:nvSpPr>
          <p:cNvPr id="25" name="TextBox 24"/>
          <p:cNvSpPr txBox="1"/>
          <p:nvPr/>
        </p:nvSpPr>
        <p:spPr>
          <a:xfrm>
            <a:off x="5353167" y="4784612"/>
            <a:ext cx="898772"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Testing</a:t>
            </a:r>
          </a:p>
        </p:txBody>
      </p:sp>
      <p:sp>
        <p:nvSpPr>
          <p:cNvPr id="26" name="TextBox 25"/>
          <p:cNvSpPr txBox="1"/>
          <p:nvPr/>
        </p:nvSpPr>
        <p:spPr>
          <a:xfrm>
            <a:off x="2644300" y="4779546"/>
            <a:ext cx="1018227"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Profiling</a:t>
            </a:r>
          </a:p>
        </p:txBody>
      </p:sp>
      <p:sp>
        <p:nvSpPr>
          <p:cNvPr id="27" name="Isosceles Triangle 26"/>
          <p:cNvSpPr/>
          <p:nvPr/>
        </p:nvSpPr>
        <p:spPr>
          <a:xfrm rot="10800000">
            <a:off x="1635285" y="2364994"/>
            <a:ext cx="5539454" cy="1097573"/>
          </a:xfrm>
          <a:prstGeom prst="triangle">
            <a:avLst>
              <a:gd name="adj" fmla="val 50095"/>
            </a:avLst>
          </a:prstGeom>
          <a:solidFill>
            <a:srgbClr val="002060"/>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8" name="TextBox 27"/>
          <p:cNvSpPr txBox="1"/>
          <p:nvPr/>
        </p:nvSpPr>
        <p:spPr>
          <a:xfrm>
            <a:off x="3823585" y="2597207"/>
            <a:ext cx="1220206"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Use Cases</a:t>
            </a:r>
          </a:p>
        </p:txBody>
      </p:sp>
      <p:sp>
        <p:nvSpPr>
          <p:cNvPr id="29" name="TextBox 28"/>
          <p:cNvSpPr txBox="1"/>
          <p:nvPr/>
        </p:nvSpPr>
        <p:spPr>
          <a:xfrm>
            <a:off x="3668058" y="4784612"/>
            <a:ext cx="1555811"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Implementation</a:t>
            </a:r>
          </a:p>
        </p:txBody>
      </p:sp>
    </p:spTree>
    <p:extLst>
      <p:ext uri="{BB962C8B-B14F-4D97-AF65-F5344CB8AC3E}">
        <p14:creationId xmlns:p14="http://schemas.microsoft.com/office/powerpoint/2010/main" val="2326891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HL7v2 End-to-End Platform</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25</a:t>
            </a:fld>
            <a:endParaRPr lang="en-US"/>
          </a:p>
        </p:txBody>
      </p:sp>
      <p:pic>
        <p:nvPicPr>
          <p:cNvPr id="7" name="Picture 6"/>
          <p:cNvPicPr/>
          <p:nvPr/>
        </p:nvPicPr>
        <p:blipFill>
          <a:blip r:embed="rId3" cstate="print"/>
          <a:stretch>
            <a:fillRect/>
          </a:stretch>
        </p:blipFill>
        <p:spPr>
          <a:xfrm>
            <a:off x="404648" y="1354658"/>
            <a:ext cx="8434552" cy="5140163"/>
          </a:xfrm>
          <a:prstGeom prst="rect">
            <a:avLst/>
          </a:prstGeom>
        </p:spPr>
      </p:pic>
    </p:spTree>
    <p:extLst>
      <p:ext uri="{BB962C8B-B14F-4D97-AF65-F5344CB8AC3E}">
        <p14:creationId xmlns:p14="http://schemas.microsoft.com/office/powerpoint/2010/main" val="3925564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27684" y="386200"/>
            <a:ext cx="8382000" cy="822325"/>
          </a:xfrm>
        </p:spPr>
        <p:txBody>
          <a:bodyPr/>
          <a:lstStyle/>
          <a:p>
            <a:r>
              <a:rPr lang="en-US" dirty="0"/>
              <a:t>HL7 v2 XML Profile Format</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26</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431302" y="1371600"/>
            <a:ext cx="8166171" cy="4953000"/>
          </a:xfrm>
          <a:prstGeom prst="rect">
            <a:avLst/>
          </a:prstGeom>
          <a:ln w="12700">
            <a:solidFill>
              <a:schemeClr val="tx1"/>
            </a:solid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180252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Profiles and Test Tools</a:t>
            </a:r>
          </a:p>
        </p:txBody>
      </p:sp>
      <p:sp>
        <p:nvSpPr>
          <p:cNvPr id="3" name="Date Placeholder 2"/>
          <p:cNvSpPr>
            <a:spLocks noGrp="1"/>
          </p:cNvSpPr>
          <p:nvPr>
            <p:ph type="dt" sz="half" idx="10"/>
          </p:nvPr>
        </p:nvSpPr>
        <p:spPr/>
        <p:txBody>
          <a:bodyPr/>
          <a:lstStyle/>
          <a:p>
            <a:fld id="{36621641-DE6C-4460-BF47-734601E4A699}" type="datetime1">
              <a:rPr lang="en-US" smtClean="0"/>
              <a:pPr/>
              <a:t>10/11/2017</a:t>
            </a:fld>
            <a:endParaRPr lang="en-US"/>
          </a:p>
        </p:txBody>
      </p:sp>
      <p:sp>
        <p:nvSpPr>
          <p:cNvPr id="4" name="Slide Number Placeholder 3"/>
          <p:cNvSpPr>
            <a:spLocks noGrp="1"/>
          </p:cNvSpPr>
          <p:nvPr>
            <p:ph type="sldNum" sz="quarter" idx="11"/>
          </p:nvPr>
        </p:nvSpPr>
        <p:spPr/>
        <p:txBody>
          <a:bodyPr/>
          <a:lstStyle/>
          <a:p>
            <a:fld id="{C429D7E7-1099-47AD-B3F2-624E90DDB7C5}" type="slidenum">
              <a:rPr lang="en-US" smtClean="0"/>
              <a:pPr/>
              <a:t>27</a:t>
            </a:fld>
            <a:endParaRPr lang="en-US"/>
          </a:p>
        </p:txBody>
      </p:sp>
      <p:pic>
        <p:nvPicPr>
          <p:cNvPr id="33" name="Picture 32"/>
          <p:cNvPicPr>
            <a:picLocks noChangeAspect="1"/>
          </p:cNvPicPr>
          <p:nvPr/>
        </p:nvPicPr>
        <p:blipFill>
          <a:blip r:embed="rId2"/>
          <a:stretch>
            <a:fillRect/>
          </a:stretch>
        </p:blipFill>
        <p:spPr>
          <a:xfrm>
            <a:off x="381000" y="1565671"/>
            <a:ext cx="7371600" cy="4611735"/>
          </a:xfrm>
          <a:prstGeom prst="rect">
            <a:avLst/>
          </a:prstGeom>
        </p:spPr>
      </p:pic>
      <p:sp>
        <p:nvSpPr>
          <p:cNvPr id="34" name="TextBox 33"/>
          <p:cNvSpPr txBox="1"/>
          <p:nvPr/>
        </p:nvSpPr>
        <p:spPr>
          <a:xfrm>
            <a:off x="6571500" y="1888543"/>
            <a:ext cx="2362200" cy="369332"/>
          </a:xfrm>
          <a:prstGeom prst="rect">
            <a:avLst/>
          </a:prstGeom>
          <a:noFill/>
        </p:spPr>
        <p:txBody>
          <a:bodyPr wrap="square" rtlCol="0">
            <a:spAutoFit/>
          </a:bodyPr>
          <a:lstStyle/>
          <a:p>
            <a:pPr algn="ctr"/>
            <a:r>
              <a:rPr lang="en-US" b="1" dirty="0">
                <a:solidFill>
                  <a:srgbClr val="0070C0"/>
                </a:solidFill>
              </a:rPr>
              <a:t>Base Standard</a:t>
            </a:r>
          </a:p>
        </p:txBody>
      </p:sp>
      <p:sp>
        <p:nvSpPr>
          <p:cNvPr id="35" name="TextBox 34"/>
          <p:cNvSpPr txBox="1"/>
          <p:nvPr/>
        </p:nvSpPr>
        <p:spPr>
          <a:xfrm>
            <a:off x="6571500" y="2672295"/>
            <a:ext cx="2362200" cy="646331"/>
          </a:xfrm>
          <a:prstGeom prst="rect">
            <a:avLst/>
          </a:prstGeom>
          <a:noFill/>
        </p:spPr>
        <p:txBody>
          <a:bodyPr wrap="square" rtlCol="0">
            <a:spAutoFit/>
          </a:bodyPr>
          <a:lstStyle/>
          <a:p>
            <a:pPr algn="ctr"/>
            <a:r>
              <a:rPr lang="en-US" b="1" dirty="0">
                <a:solidFill>
                  <a:srgbClr val="0070C0"/>
                </a:solidFill>
              </a:rPr>
              <a:t>National Level</a:t>
            </a:r>
          </a:p>
          <a:p>
            <a:pPr algn="ctr"/>
            <a:r>
              <a:rPr lang="en-US" b="1" dirty="0">
                <a:solidFill>
                  <a:srgbClr val="0070C0"/>
                </a:solidFill>
              </a:rPr>
              <a:t>(ONC Certification)</a:t>
            </a:r>
          </a:p>
        </p:txBody>
      </p:sp>
      <p:sp>
        <p:nvSpPr>
          <p:cNvPr id="36" name="TextBox 35"/>
          <p:cNvSpPr txBox="1"/>
          <p:nvPr/>
        </p:nvSpPr>
        <p:spPr>
          <a:xfrm>
            <a:off x="6571500" y="3757413"/>
            <a:ext cx="2362200" cy="369332"/>
          </a:xfrm>
          <a:prstGeom prst="rect">
            <a:avLst/>
          </a:prstGeom>
          <a:noFill/>
        </p:spPr>
        <p:txBody>
          <a:bodyPr wrap="square" rtlCol="0">
            <a:spAutoFit/>
          </a:bodyPr>
          <a:lstStyle/>
          <a:p>
            <a:pPr algn="ctr"/>
            <a:r>
              <a:rPr lang="en-US" b="1" dirty="0">
                <a:solidFill>
                  <a:srgbClr val="0070C0"/>
                </a:solidFill>
              </a:rPr>
              <a:t>Local</a:t>
            </a:r>
          </a:p>
        </p:txBody>
      </p:sp>
      <p:cxnSp>
        <p:nvCxnSpPr>
          <p:cNvPr id="37" name="Straight Connector 36"/>
          <p:cNvCxnSpPr/>
          <p:nvPr/>
        </p:nvCxnSpPr>
        <p:spPr bwMode="auto">
          <a:xfrm flipV="1">
            <a:off x="304801" y="2443606"/>
            <a:ext cx="8458199" cy="76200"/>
          </a:xfrm>
          <a:prstGeom prst="line">
            <a:avLst/>
          </a:prstGeom>
          <a:solidFill>
            <a:schemeClr val="accent1"/>
          </a:solidFill>
          <a:ln w="38100" cap="flat" cmpd="sng" algn="ctr">
            <a:solidFill>
              <a:srgbClr val="002060"/>
            </a:solidFill>
            <a:prstDash val="dash"/>
            <a:round/>
            <a:headEnd type="none" w="med" len="med"/>
            <a:tailEnd type="none" w="med" len="med"/>
          </a:ln>
          <a:effectLst/>
        </p:spPr>
      </p:cxnSp>
      <p:cxnSp>
        <p:nvCxnSpPr>
          <p:cNvPr id="38" name="Straight Connector 37"/>
          <p:cNvCxnSpPr/>
          <p:nvPr/>
        </p:nvCxnSpPr>
        <p:spPr bwMode="auto">
          <a:xfrm flipV="1">
            <a:off x="304801" y="3430836"/>
            <a:ext cx="8458199" cy="76200"/>
          </a:xfrm>
          <a:prstGeom prst="line">
            <a:avLst/>
          </a:prstGeom>
          <a:solidFill>
            <a:schemeClr val="accent1"/>
          </a:solidFill>
          <a:ln w="38100" cap="flat" cmpd="sng" algn="ctr">
            <a:solidFill>
              <a:srgbClr val="002060"/>
            </a:solidFill>
            <a:prstDash val="dash"/>
            <a:round/>
            <a:headEnd type="none" w="med" len="med"/>
            <a:tailEnd type="none" w="med" len="med"/>
          </a:ln>
          <a:effectLst/>
        </p:spPr>
      </p:cxnSp>
    </p:spTree>
    <p:extLst>
      <p:ext uri="{BB962C8B-B14F-4D97-AF65-F5344CB8AC3E}">
        <p14:creationId xmlns:p14="http://schemas.microsoft.com/office/powerpoint/2010/main" val="1378748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397395"/>
            <a:ext cx="8382000" cy="822325"/>
          </a:xfrm>
        </p:spPr>
        <p:txBody>
          <a:bodyPr/>
          <a:lstStyle/>
          <a:p>
            <a:r>
              <a:rPr lang="en-US" dirty="0"/>
              <a:t>Value Set Specification </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3"/>
          <p:cNvSpPr>
            <a:spLocks noGrp="1" noChangeArrowheads="1"/>
          </p:cNvSpPr>
          <p:nvPr>
            <p:ph idx="1"/>
          </p:nvPr>
        </p:nvSpPr>
        <p:spPr>
          <a:xfrm>
            <a:off x="5791200" y="1752602"/>
            <a:ext cx="2971800" cy="3505198"/>
          </a:xfrm>
        </p:spPr>
        <p:txBody>
          <a:bodyPr>
            <a:normAutofit fontScale="92500" lnSpcReduction="20000"/>
          </a:bodyPr>
          <a:lstStyle/>
          <a:p>
            <a:r>
              <a:rPr lang="en-US" sz="2400" dirty="0"/>
              <a:t>Most IGs assign the entire code system to the data element</a:t>
            </a:r>
          </a:p>
          <a:p>
            <a:r>
              <a:rPr lang="en-US" sz="2400" dirty="0"/>
              <a:t>This method indicates a precise value set definition and binding specification</a:t>
            </a:r>
          </a:p>
          <a:p>
            <a:r>
              <a:rPr lang="en-US" sz="2400" dirty="0"/>
              <a:t>Provides implementers the tools to be specific</a:t>
            </a:r>
          </a:p>
        </p:txBody>
      </p:sp>
      <p:pic>
        <p:nvPicPr>
          <p:cNvPr id="9" name="Picture 8"/>
          <p:cNvPicPr/>
          <p:nvPr/>
        </p:nvPicPr>
        <p:blipFill>
          <a:blip r:embed="rId3"/>
          <a:stretch>
            <a:fillRect/>
          </a:stretch>
        </p:blipFill>
        <p:spPr>
          <a:xfrm>
            <a:off x="395955" y="1524000"/>
            <a:ext cx="5285740" cy="4718050"/>
          </a:xfrm>
          <a:prstGeom prst="rect">
            <a:avLst/>
          </a:prstGeom>
        </p:spPr>
      </p:pic>
    </p:spTree>
    <p:extLst>
      <p:ext uri="{BB962C8B-B14F-4D97-AF65-F5344CB8AC3E}">
        <p14:creationId xmlns:p14="http://schemas.microsoft.com/office/powerpoint/2010/main" val="4233346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397395"/>
            <a:ext cx="8382000" cy="822325"/>
          </a:xfrm>
        </p:spPr>
        <p:txBody>
          <a:bodyPr/>
          <a:lstStyle/>
          <a:p>
            <a:r>
              <a:rPr lang="en-US" dirty="0"/>
              <a:t>Value Set Specification </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3"/>
          <p:cNvSpPr>
            <a:spLocks noGrp="1" noChangeArrowheads="1"/>
          </p:cNvSpPr>
          <p:nvPr>
            <p:ph idx="1"/>
          </p:nvPr>
        </p:nvSpPr>
        <p:spPr>
          <a:xfrm>
            <a:off x="457200" y="3733800"/>
            <a:ext cx="8305800" cy="2197934"/>
          </a:xfrm>
        </p:spPr>
        <p:txBody>
          <a:bodyPr>
            <a:normAutofit/>
          </a:bodyPr>
          <a:lstStyle/>
          <a:p>
            <a:r>
              <a:rPr lang="en-US" sz="2400" dirty="0"/>
              <a:t>Value Set Binding is within the context of the specific element—not to the data type as a whole</a:t>
            </a:r>
          </a:p>
          <a:p>
            <a:r>
              <a:rPr lang="en-US" sz="2400" dirty="0"/>
              <a:t>NIST Profile XML supports construct</a:t>
            </a:r>
          </a:p>
          <a:p>
            <a:r>
              <a:rPr lang="en-US" sz="2400" dirty="0"/>
              <a:t>IGAMT tooling and NIST validation supports construct</a:t>
            </a:r>
          </a:p>
        </p:txBody>
      </p:sp>
      <p:pic>
        <p:nvPicPr>
          <p:cNvPr id="2" name="Picture 1"/>
          <p:cNvPicPr>
            <a:picLocks noChangeAspect="1"/>
          </p:cNvPicPr>
          <p:nvPr/>
        </p:nvPicPr>
        <p:blipFill>
          <a:blip r:embed="rId3"/>
          <a:stretch>
            <a:fillRect/>
          </a:stretch>
        </p:blipFill>
        <p:spPr>
          <a:xfrm>
            <a:off x="379576" y="1535865"/>
            <a:ext cx="8383424" cy="1969335"/>
          </a:xfrm>
          <a:prstGeom prst="rect">
            <a:avLst/>
          </a:prstGeom>
        </p:spPr>
      </p:pic>
      <p:sp>
        <p:nvSpPr>
          <p:cNvPr id="3" name="Arrow: Right 2"/>
          <p:cNvSpPr/>
          <p:nvPr/>
        </p:nvSpPr>
        <p:spPr bwMode="auto">
          <a:xfrm rot="10800000">
            <a:off x="7924800" y="2807396"/>
            <a:ext cx="457200" cy="282931"/>
          </a:xfrm>
          <a:prstGeom prst="rightArrow">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6388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End-to-End Strategy</a:t>
            </a:r>
          </a:p>
        </p:txBody>
      </p:sp>
      <p:sp>
        <p:nvSpPr>
          <p:cNvPr id="8195" name="Rectangle 3"/>
          <p:cNvSpPr>
            <a:spLocks noGrp="1" noChangeArrowheads="1"/>
          </p:cNvSpPr>
          <p:nvPr>
            <p:ph idx="1"/>
          </p:nvPr>
        </p:nvSpPr>
        <p:spPr/>
        <p:txBody>
          <a:bodyPr>
            <a:normAutofit fontScale="92500"/>
          </a:bodyPr>
          <a:lstStyle/>
          <a:p>
            <a:r>
              <a:rPr lang="en-US" dirty="0"/>
              <a:t>Specification of Requirements</a:t>
            </a:r>
          </a:p>
          <a:p>
            <a:r>
              <a:rPr lang="en-US" dirty="0"/>
              <a:t>Development of Specifications</a:t>
            </a:r>
          </a:p>
          <a:p>
            <a:r>
              <a:rPr lang="en-US" dirty="0"/>
              <a:t>Development of Test Cases</a:t>
            </a:r>
          </a:p>
          <a:p>
            <a:r>
              <a:rPr lang="en-US" dirty="0"/>
              <a:t>Testing Infrastructure</a:t>
            </a:r>
          </a:p>
          <a:p>
            <a:r>
              <a:rPr lang="en-US" dirty="0"/>
              <a:t>Platform to build and manage tools</a:t>
            </a:r>
          </a:p>
          <a:p>
            <a:endParaRPr lang="en-US" dirty="0"/>
          </a:p>
          <a:p>
            <a:r>
              <a:rPr lang="en-US" dirty="0">
                <a:solidFill>
                  <a:srgbClr val="0070C0"/>
                </a:solidFill>
              </a:rPr>
              <a:t>NIST builds the platform—let domain experts create and maintain guides, test cases, and tool instances via productivity tools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a:t>
            </a:fld>
            <a:endParaRPr lang="en-US" dirty="0"/>
          </a:p>
        </p:txBody>
      </p:sp>
    </p:spTree>
    <p:extLst>
      <p:ext uri="{BB962C8B-B14F-4D97-AF65-F5344CB8AC3E}">
        <p14:creationId xmlns:p14="http://schemas.microsoft.com/office/powerpoint/2010/main" val="725367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p:cNvSpPr/>
          <p:nvPr/>
        </p:nvSpPr>
        <p:spPr bwMode="auto">
          <a:xfrm>
            <a:off x="348997" y="1447801"/>
            <a:ext cx="7880603" cy="4977058"/>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dirty="0">
                <a:solidFill>
                  <a:srgbClr val="0070C0"/>
                </a:solidFill>
              </a:rPr>
              <a:t>Usage Construct: C(a/b)</a:t>
            </a:r>
          </a:p>
          <a:p>
            <a:endParaRPr lang="en-US" b="1" dirty="0"/>
          </a:p>
          <a:p>
            <a:r>
              <a:rPr lang="en-US" b="1" dirty="0">
                <a:solidFill>
                  <a:srgbClr val="0070C0"/>
                </a:solidFill>
              </a:rPr>
              <a:t>C: Usage indicator</a:t>
            </a:r>
          </a:p>
          <a:p>
            <a:r>
              <a:rPr lang="en-US" b="1" dirty="0">
                <a:solidFill>
                  <a:srgbClr val="0070C0"/>
                </a:solidFill>
              </a:rPr>
              <a:t>a: Usage for TRUE outcome</a:t>
            </a:r>
          </a:p>
          <a:p>
            <a:r>
              <a:rPr lang="en-US" b="1" dirty="0">
                <a:solidFill>
                  <a:srgbClr val="0070C0"/>
                </a:solidFill>
              </a:rPr>
              <a:t>b: Usage for FALSE outcome</a:t>
            </a:r>
          </a:p>
          <a:p>
            <a:endParaRPr lang="en-US" b="1" dirty="0"/>
          </a:p>
          <a:p>
            <a:r>
              <a:rPr lang="en-US" b="1" dirty="0"/>
              <a:t>Condition Predicate: Condition statement that determines TRUE or FALSE Outcome (Must be computable from within the object it applies)</a:t>
            </a:r>
          </a:p>
          <a:p>
            <a:endParaRPr lang="en-US" b="1" dirty="0"/>
          </a:p>
          <a:p>
            <a:r>
              <a:rPr lang="en-US" b="1" dirty="0"/>
              <a:t>Examples:</a:t>
            </a:r>
          </a:p>
          <a:p>
            <a:endParaRPr lang="en-US" b="1" dirty="0"/>
          </a:p>
          <a:p>
            <a:r>
              <a:rPr lang="en-US" b="1" dirty="0"/>
              <a:t>C(R/X)</a:t>
            </a:r>
          </a:p>
          <a:p>
            <a:r>
              <a:rPr lang="en-US" b="1" dirty="0"/>
              <a:t>C(RE/X)</a:t>
            </a:r>
          </a:p>
          <a:p>
            <a:r>
              <a:rPr lang="en-US" b="1" dirty="0"/>
              <a:t>C(R/RE)</a:t>
            </a:r>
          </a:p>
          <a:p>
            <a:r>
              <a:rPr lang="en-US" b="1" dirty="0"/>
              <a:t>C(O/X)</a:t>
            </a:r>
          </a:p>
          <a:p>
            <a:r>
              <a:rPr lang="en-US" b="1" dirty="0"/>
              <a:t>C(RE/O)</a:t>
            </a:r>
          </a:p>
          <a:p>
            <a:endParaRPr lang="en-US" dirty="0"/>
          </a:p>
        </p:txBody>
      </p:sp>
      <p:sp>
        <p:nvSpPr>
          <p:cNvPr id="8194" name="Rectangle 2"/>
          <p:cNvSpPr>
            <a:spLocks noGrp="1" noChangeArrowheads="1"/>
          </p:cNvSpPr>
          <p:nvPr>
            <p:ph type="title"/>
          </p:nvPr>
        </p:nvSpPr>
        <p:spPr>
          <a:xfrm>
            <a:off x="348997" y="325150"/>
            <a:ext cx="8305800" cy="822325"/>
          </a:xfrm>
        </p:spPr>
        <p:txBody>
          <a:bodyPr/>
          <a:lstStyle/>
          <a:p>
            <a:r>
              <a:rPr lang="en-US" dirty="0"/>
              <a:t>Conditional Usage</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10/11/2017</a:t>
            </a:fld>
            <a:endParaRPr lang="en-US"/>
          </a:p>
        </p:txBody>
      </p:sp>
      <p:sp>
        <p:nvSpPr>
          <p:cNvPr id="121" name="Frame 120"/>
          <p:cNvSpPr/>
          <p:nvPr/>
        </p:nvSpPr>
        <p:spPr bwMode="auto">
          <a:xfrm>
            <a:off x="4322057" y="1676400"/>
            <a:ext cx="3581400" cy="1321467"/>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Support of any combination of usage indicators in conditionals. Also provides explicit Condition Predicates</a:t>
            </a:r>
          </a:p>
        </p:txBody>
      </p:sp>
      <p:sp>
        <p:nvSpPr>
          <p:cNvPr id="122" name="Frame 121"/>
          <p:cNvSpPr/>
          <p:nvPr/>
        </p:nvSpPr>
        <p:spPr bwMode="auto">
          <a:xfrm>
            <a:off x="1828800" y="4682628"/>
            <a:ext cx="2286000" cy="132953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u="sng" dirty="0">
                <a:solidFill>
                  <a:srgbClr val="0070C0"/>
                </a:solidFill>
              </a:rPr>
              <a:t>HL7 V2.x</a:t>
            </a:r>
          </a:p>
          <a:p>
            <a:pPr algn="ctr"/>
            <a:r>
              <a:rPr lang="en-US" b="1" dirty="0">
                <a:solidFill>
                  <a:srgbClr val="0070C0"/>
                </a:solidFill>
              </a:rPr>
              <a:t>C(R/X) </a:t>
            </a:r>
            <a:r>
              <a:rPr lang="en-US" b="1" dirty="0">
                <a:solidFill>
                  <a:srgbClr val="0070C0"/>
                </a:solidFill>
                <a:sym typeface="Wingdings" panose="05000000000000000000" pitchFamily="2" charset="2"/>
              </a:rPr>
              <a:t> C</a:t>
            </a:r>
          </a:p>
          <a:p>
            <a:pPr algn="ctr"/>
            <a:r>
              <a:rPr lang="en-US" b="1" dirty="0">
                <a:solidFill>
                  <a:srgbClr val="0070C0"/>
                </a:solidFill>
                <a:sym typeface="Wingdings" panose="05000000000000000000" pitchFamily="2" charset="2"/>
              </a:rPr>
              <a:t>C(RE/X)  CE</a:t>
            </a:r>
            <a:endParaRPr lang="en-US" b="1" dirty="0">
              <a:solidFill>
                <a:srgbClr val="0070C0"/>
              </a:solidFill>
            </a:endParaRPr>
          </a:p>
        </p:txBody>
      </p:sp>
      <p:sp>
        <p:nvSpPr>
          <p:cNvPr id="31" name="Frame 30"/>
          <p:cNvSpPr/>
          <p:nvPr/>
        </p:nvSpPr>
        <p:spPr bwMode="auto">
          <a:xfrm>
            <a:off x="4540861" y="3914251"/>
            <a:ext cx="3362596" cy="208841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Very few standards support the detailed specificity of conditionals described here—nor are condition predicates explicitly stated</a:t>
            </a:r>
          </a:p>
        </p:txBody>
      </p:sp>
    </p:spTree>
    <p:extLst>
      <p:ext uri="{BB962C8B-B14F-4D97-AF65-F5344CB8AC3E}">
        <p14:creationId xmlns:p14="http://schemas.microsoft.com/office/powerpoint/2010/main" val="1432319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48997" y="325150"/>
            <a:ext cx="8305800" cy="822325"/>
          </a:xfrm>
        </p:spPr>
        <p:txBody>
          <a:bodyPr/>
          <a:lstStyle/>
          <a:p>
            <a:r>
              <a:rPr lang="en-US" dirty="0"/>
              <a:t>Explicit Conditional Predicates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10/11/2017</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120952339"/>
              </p:ext>
            </p:extLst>
          </p:nvPr>
        </p:nvGraphicFramePr>
        <p:xfrm>
          <a:off x="387096" y="1447800"/>
          <a:ext cx="8375904" cy="2865120"/>
        </p:xfrm>
        <a:graphic>
          <a:graphicData uri="http://schemas.openxmlformats.org/drawingml/2006/table">
            <a:tbl>
              <a:tblPr firstRow="1" bandRow="1">
                <a:tableStyleId>{5C22544A-7EE6-4342-B048-85BDC9FD1C3A}</a:tableStyleId>
              </a:tblPr>
              <a:tblGrid>
                <a:gridCol w="465328">
                  <a:extLst>
                    <a:ext uri="{9D8B030D-6E8A-4147-A177-3AD203B41FA5}">
                      <a16:colId xmlns:a16="http://schemas.microsoft.com/office/drawing/2014/main" val="1200426527"/>
                    </a:ext>
                  </a:extLst>
                </a:gridCol>
                <a:gridCol w="2805176">
                  <a:extLst>
                    <a:ext uri="{9D8B030D-6E8A-4147-A177-3AD203B41FA5}">
                      <a16:colId xmlns:a16="http://schemas.microsoft.com/office/drawing/2014/main" val="3555443915"/>
                    </a:ext>
                  </a:extLst>
                </a:gridCol>
                <a:gridCol w="1143000">
                  <a:extLst>
                    <a:ext uri="{9D8B030D-6E8A-4147-A177-3AD203B41FA5}">
                      <a16:colId xmlns:a16="http://schemas.microsoft.com/office/drawing/2014/main" val="4064388270"/>
                    </a:ext>
                  </a:extLst>
                </a:gridCol>
                <a:gridCol w="533400">
                  <a:extLst>
                    <a:ext uri="{9D8B030D-6E8A-4147-A177-3AD203B41FA5}">
                      <a16:colId xmlns:a16="http://schemas.microsoft.com/office/drawing/2014/main" val="3399974940"/>
                    </a:ext>
                  </a:extLst>
                </a:gridCol>
                <a:gridCol w="3429000">
                  <a:extLst>
                    <a:ext uri="{9D8B030D-6E8A-4147-A177-3AD203B41FA5}">
                      <a16:colId xmlns:a16="http://schemas.microsoft.com/office/drawing/2014/main" val="3523256253"/>
                    </a:ext>
                  </a:extLst>
                </a:gridCol>
              </a:tblGrid>
              <a:tr h="370840">
                <a:tc>
                  <a:txBody>
                    <a:bodyPr/>
                    <a:lstStyle/>
                    <a:p>
                      <a:r>
                        <a:rPr lang="en-US" dirty="0"/>
                        <a:t>ID</a:t>
                      </a:r>
                    </a:p>
                  </a:txBody>
                  <a:tcPr>
                    <a:solidFill>
                      <a:srgbClr val="0070C0"/>
                    </a:solidFill>
                  </a:tcPr>
                </a:tc>
                <a:tc>
                  <a:txBody>
                    <a:bodyPr/>
                    <a:lstStyle/>
                    <a:p>
                      <a:r>
                        <a:rPr lang="en-US" dirty="0"/>
                        <a:t>Name</a:t>
                      </a:r>
                    </a:p>
                  </a:txBody>
                  <a:tcPr>
                    <a:solidFill>
                      <a:srgbClr val="0070C0"/>
                    </a:solidFill>
                  </a:tcPr>
                </a:tc>
                <a:tc>
                  <a:txBody>
                    <a:bodyPr/>
                    <a:lstStyle/>
                    <a:p>
                      <a:r>
                        <a:rPr lang="en-US" dirty="0"/>
                        <a:t>Usage</a:t>
                      </a:r>
                    </a:p>
                  </a:txBody>
                  <a:tcPr>
                    <a:solidFill>
                      <a:srgbClr val="0070C0"/>
                    </a:solidFill>
                  </a:tcPr>
                </a:tc>
                <a:tc>
                  <a:txBody>
                    <a:bodyPr/>
                    <a:lstStyle/>
                    <a:p>
                      <a:r>
                        <a:rPr lang="en-US" dirty="0"/>
                        <a:t>DT</a:t>
                      </a:r>
                    </a:p>
                  </a:txBody>
                  <a:tcPr>
                    <a:solidFill>
                      <a:srgbClr val="0070C0"/>
                    </a:solidFill>
                  </a:tcPr>
                </a:tc>
                <a:tc>
                  <a:txBody>
                    <a:bodyPr/>
                    <a:lstStyle/>
                    <a:p>
                      <a:r>
                        <a:rPr lang="en-US" dirty="0"/>
                        <a:t>Predicate</a:t>
                      </a:r>
                    </a:p>
                  </a:txBody>
                  <a:tcPr>
                    <a:solidFill>
                      <a:srgbClr val="0070C0"/>
                    </a:solidFill>
                  </a:tcPr>
                </a:tc>
                <a:extLst>
                  <a:ext uri="{0D108BD9-81ED-4DB2-BD59-A6C34878D82A}">
                    <a16:rowId xmlns:a16="http://schemas.microsoft.com/office/drawing/2014/main" val="1643023572"/>
                  </a:ext>
                </a:extLst>
              </a:tr>
              <a:tr h="370840">
                <a:tc>
                  <a:txBody>
                    <a:bodyPr/>
                    <a:lstStyle/>
                    <a:p>
                      <a:r>
                        <a:rPr lang="en-US" dirty="0"/>
                        <a:t>1</a:t>
                      </a:r>
                    </a:p>
                  </a:txBody>
                  <a:tcPr>
                    <a:solidFill>
                      <a:srgbClr val="CCECFF"/>
                    </a:solidFill>
                  </a:tcPr>
                </a:tc>
                <a:tc>
                  <a:txBody>
                    <a:bodyPr/>
                    <a:lstStyle/>
                    <a:p>
                      <a:r>
                        <a:rPr lang="en-US" dirty="0"/>
                        <a:t>Identifier</a:t>
                      </a:r>
                    </a:p>
                  </a:txBody>
                  <a:tcPr>
                    <a:solidFill>
                      <a:srgbClr val="CCECFF"/>
                    </a:solidFill>
                  </a:tcPr>
                </a:tc>
                <a:tc>
                  <a:txBody>
                    <a:bodyPr/>
                    <a:lstStyle/>
                    <a:p>
                      <a:r>
                        <a:rPr lang="en-US" dirty="0"/>
                        <a:t>RE</a:t>
                      </a:r>
                    </a:p>
                  </a:txBody>
                  <a:tcPr>
                    <a:solidFill>
                      <a:srgbClr val="CCECFF"/>
                    </a:solidFill>
                  </a:tcPr>
                </a:tc>
                <a:tc>
                  <a:txBody>
                    <a:bodyPr/>
                    <a:lstStyle/>
                    <a:p>
                      <a:r>
                        <a:rPr lang="en-US" dirty="0"/>
                        <a:t>ST</a:t>
                      </a:r>
                    </a:p>
                  </a:txBody>
                  <a:tcPr>
                    <a:solidFill>
                      <a:srgbClr val="CCECFF"/>
                    </a:solidFill>
                  </a:tcPr>
                </a:tc>
                <a:tc>
                  <a:txBody>
                    <a:bodyPr/>
                    <a:lstStyle/>
                    <a:p>
                      <a:endParaRPr lang="en-US" dirty="0"/>
                    </a:p>
                  </a:txBody>
                  <a:tcPr>
                    <a:solidFill>
                      <a:srgbClr val="CCECFF"/>
                    </a:solidFill>
                  </a:tcPr>
                </a:tc>
                <a:extLst>
                  <a:ext uri="{0D108BD9-81ED-4DB2-BD59-A6C34878D82A}">
                    <a16:rowId xmlns:a16="http://schemas.microsoft.com/office/drawing/2014/main" val="727621423"/>
                  </a:ext>
                </a:extLst>
              </a:tr>
              <a:tr h="370840">
                <a:tc>
                  <a:txBody>
                    <a:bodyPr/>
                    <a:lstStyle/>
                    <a:p>
                      <a:r>
                        <a:rPr lang="en-US" dirty="0"/>
                        <a:t>2</a:t>
                      </a:r>
                    </a:p>
                  </a:txBody>
                  <a:tcPr>
                    <a:solidFill>
                      <a:srgbClr val="E1F4FF"/>
                    </a:solidFill>
                  </a:tcPr>
                </a:tc>
                <a:tc>
                  <a:txBody>
                    <a:bodyPr/>
                    <a:lstStyle/>
                    <a:p>
                      <a:r>
                        <a:rPr lang="en-US" dirty="0"/>
                        <a:t>Text</a:t>
                      </a:r>
                    </a:p>
                  </a:txBody>
                  <a:tcPr>
                    <a:solidFill>
                      <a:srgbClr val="E1F4FF"/>
                    </a:solidFill>
                  </a:tcPr>
                </a:tc>
                <a:tc>
                  <a:txBody>
                    <a:bodyPr/>
                    <a:lstStyle/>
                    <a:p>
                      <a:r>
                        <a:rPr lang="en-US" dirty="0"/>
                        <a:t>C(R/RE)</a:t>
                      </a:r>
                    </a:p>
                  </a:txBody>
                  <a:tcPr>
                    <a:solidFill>
                      <a:srgbClr val="E1F4FF"/>
                    </a:solidFill>
                  </a:tcPr>
                </a:tc>
                <a:tc>
                  <a:txBody>
                    <a:bodyPr/>
                    <a:lstStyle/>
                    <a:p>
                      <a:r>
                        <a:rPr lang="en-US" dirty="0"/>
                        <a:t>ST</a:t>
                      </a:r>
                    </a:p>
                  </a:txBody>
                  <a:tcPr>
                    <a:solidFill>
                      <a:srgbClr val="E1F4FF"/>
                    </a:solidFill>
                  </a:tcPr>
                </a:tc>
                <a:tc>
                  <a:txBody>
                    <a:bodyPr/>
                    <a:lstStyle/>
                    <a:p>
                      <a:r>
                        <a:rPr lang="en-US" dirty="0"/>
                        <a:t>If CE.1 (Identifier)</a:t>
                      </a:r>
                      <a:r>
                        <a:rPr lang="en-US" baseline="0" dirty="0"/>
                        <a:t> is not valued.</a:t>
                      </a:r>
                      <a:endParaRPr lang="en-US" dirty="0"/>
                    </a:p>
                  </a:txBody>
                  <a:tcPr>
                    <a:solidFill>
                      <a:srgbClr val="E1F4FF"/>
                    </a:solidFill>
                  </a:tcPr>
                </a:tc>
                <a:extLst>
                  <a:ext uri="{0D108BD9-81ED-4DB2-BD59-A6C34878D82A}">
                    <a16:rowId xmlns:a16="http://schemas.microsoft.com/office/drawing/2014/main" val="2172018190"/>
                  </a:ext>
                </a:extLst>
              </a:tr>
              <a:tr h="370840">
                <a:tc>
                  <a:txBody>
                    <a:bodyPr/>
                    <a:lstStyle/>
                    <a:p>
                      <a:r>
                        <a:rPr lang="en-US" dirty="0"/>
                        <a:t>3</a:t>
                      </a:r>
                    </a:p>
                  </a:txBody>
                  <a:tcPr>
                    <a:solidFill>
                      <a:srgbClr val="CCECFF"/>
                    </a:solidFill>
                  </a:tcPr>
                </a:tc>
                <a:tc>
                  <a:txBody>
                    <a:bodyPr/>
                    <a:lstStyle/>
                    <a:p>
                      <a:r>
                        <a:rPr lang="en-US" dirty="0"/>
                        <a:t>Name of Coding System</a:t>
                      </a:r>
                    </a:p>
                  </a:txBody>
                  <a:tcPr>
                    <a:solidFill>
                      <a:srgbClr val="CCECFF"/>
                    </a:solidFill>
                  </a:tcPr>
                </a:tc>
                <a:tc>
                  <a:txBody>
                    <a:bodyPr/>
                    <a:lstStyle/>
                    <a:p>
                      <a:r>
                        <a:rPr lang="en-US" dirty="0"/>
                        <a:t>C(R/X)</a:t>
                      </a:r>
                    </a:p>
                  </a:txBody>
                  <a:tcPr>
                    <a:solidFill>
                      <a:srgbClr val="CCECFF"/>
                    </a:solidFill>
                  </a:tcPr>
                </a:tc>
                <a:tc>
                  <a:txBody>
                    <a:bodyPr/>
                    <a:lstStyle/>
                    <a:p>
                      <a:r>
                        <a:rPr lang="en-US" dirty="0"/>
                        <a:t>ID</a:t>
                      </a:r>
                    </a:p>
                  </a:txBody>
                  <a:tcPr>
                    <a:solidFill>
                      <a:srgbClr val="CCECFF"/>
                    </a:solidFill>
                  </a:tcPr>
                </a:tc>
                <a:tc>
                  <a:txBody>
                    <a:bodyPr/>
                    <a:lstStyle/>
                    <a:p>
                      <a:r>
                        <a:rPr lang="en-US" dirty="0"/>
                        <a:t>If CE.1 (Identifier</a:t>
                      </a:r>
                      <a:r>
                        <a:rPr lang="en-US" baseline="0" dirty="0"/>
                        <a:t>) is valued.</a:t>
                      </a:r>
                      <a:endParaRPr lang="en-US" dirty="0"/>
                    </a:p>
                  </a:txBody>
                  <a:tcPr>
                    <a:solidFill>
                      <a:srgbClr val="CCECFF"/>
                    </a:solidFill>
                  </a:tcPr>
                </a:tc>
                <a:extLst>
                  <a:ext uri="{0D108BD9-81ED-4DB2-BD59-A6C34878D82A}">
                    <a16:rowId xmlns:a16="http://schemas.microsoft.com/office/drawing/2014/main" val="1077765087"/>
                  </a:ext>
                </a:extLst>
              </a:tr>
              <a:tr h="370840">
                <a:tc>
                  <a:txBody>
                    <a:bodyPr/>
                    <a:lstStyle/>
                    <a:p>
                      <a:r>
                        <a:rPr lang="en-US" dirty="0"/>
                        <a:t>4</a:t>
                      </a:r>
                    </a:p>
                  </a:txBody>
                  <a:tcPr>
                    <a:solidFill>
                      <a:srgbClr val="E1F4FF"/>
                    </a:solidFill>
                  </a:tcPr>
                </a:tc>
                <a:tc>
                  <a:txBody>
                    <a:bodyPr/>
                    <a:lstStyle/>
                    <a:p>
                      <a:r>
                        <a:rPr lang="en-US" dirty="0"/>
                        <a:t>Alternative Identifier</a:t>
                      </a:r>
                    </a:p>
                  </a:txBody>
                  <a:tcPr>
                    <a:solidFill>
                      <a:srgbClr val="E1F4FF"/>
                    </a:solidFill>
                  </a:tcPr>
                </a:tc>
                <a:tc>
                  <a:txBody>
                    <a:bodyPr/>
                    <a:lstStyle/>
                    <a:p>
                      <a:r>
                        <a:rPr lang="en-US" dirty="0"/>
                        <a:t>O</a:t>
                      </a:r>
                    </a:p>
                  </a:txBody>
                  <a:tcPr>
                    <a:solidFill>
                      <a:srgbClr val="E1F4FF"/>
                    </a:solidFill>
                  </a:tcPr>
                </a:tc>
                <a:tc>
                  <a:txBody>
                    <a:bodyPr/>
                    <a:lstStyle/>
                    <a:p>
                      <a:r>
                        <a:rPr lang="en-US" dirty="0"/>
                        <a:t>ST</a:t>
                      </a:r>
                    </a:p>
                  </a:txBody>
                  <a:tcPr>
                    <a:solidFill>
                      <a:srgbClr val="E1F4FF"/>
                    </a:solidFill>
                  </a:tcPr>
                </a:tc>
                <a:tc>
                  <a:txBody>
                    <a:bodyPr/>
                    <a:lstStyle/>
                    <a:p>
                      <a:endParaRPr lang="en-US" dirty="0"/>
                    </a:p>
                  </a:txBody>
                  <a:tcPr>
                    <a:solidFill>
                      <a:srgbClr val="E1F4FF"/>
                    </a:solidFill>
                  </a:tcPr>
                </a:tc>
                <a:extLst>
                  <a:ext uri="{0D108BD9-81ED-4DB2-BD59-A6C34878D82A}">
                    <a16:rowId xmlns:a16="http://schemas.microsoft.com/office/drawing/2014/main" val="791496039"/>
                  </a:ext>
                </a:extLst>
              </a:tr>
              <a:tr h="370840">
                <a:tc>
                  <a:txBody>
                    <a:bodyPr/>
                    <a:lstStyle/>
                    <a:p>
                      <a:r>
                        <a:rPr lang="en-US" dirty="0"/>
                        <a:t>5</a:t>
                      </a:r>
                    </a:p>
                  </a:txBody>
                  <a:tcPr>
                    <a:solidFill>
                      <a:srgbClr val="CCECFF"/>
                    </a:solidFill>
                  </a:tcPr>
                </a:tc>
                <a:tc>
                  <a:txBody>
                    <a:bodyPr/>
                    <a:lstStyle/>
                    <a:p>
                      <a:r>
                        <a:rPr lang="en-US" dirty="0"/>
                        <a:t>Alternative Text</a:t>
                      </a:r>
                    </a:p>
                  </a:txBody>
                  <a:tcPr>
                    <a:solidFill>
                      <a:srgbClr val="CCECFF"/>
                    </a:solidFill>
                  </a:tcPr>
                </a:tc>
                <a:tc>
                  <a:txBody>
                    <a:bodyPr/>
                    <a:lstStyle/>
                    <a:p>
                      <a:r>
                        <a:rPr lang="en-US" dirty="0"/>
                        <a:t>O</a:t>
                      </a:r>
                    </a:p>
                  </a:txBody>
                  <a:tcPr>
                    <a:solidFill>
                      <a:srgbClr val="CCECFF"/>
                    </a:solidFill>
                  </a:tcPr>
                </a:tc>
                <a:tc>
                  <a:txBody>
                    <a:bodyPr/>
                    <a:lstStyle/>
                    <a:p>
                      <a:r>
                        <a:rPr lang="en-US" dirty="0"/>
                        <a:t>ST</a:t>
                      </a:r>
                    </a:p>
                  </a:txBody>
                  <a:tcPr>
                    <a:solidFill>
                      <a:srgbClr val="CCECFF"/>
                    </a:solidFill>
                  </a:tcPr>
                </a:tc>
                <a:tc>
                  <a:txBody>
                    <a:bodyPr/>
                    <a:lstStyle/>
                    <a:p>
                      <a:endParaRPr lang="en-US" dirty="0"/>
                    </a:p>
                  </a:txBody>
                  <a:tcPr>
                    <a:solidFill>
                      <a:srgbClr val="CCECFF"/>
                    </a:solidFill>
                  </a:tcPr>
                </a:tc>
                <a:extLst>
                  <a:ext uri="{0D108BD9-81ED-4DB2-BD59-A6C34878D82A}">
                    <a16:rowId xmlns:a16="http://schemas.microsoft.com/office/drawing/2014/main" val="3520974579"/>
                  </a:ext>
                </a:extLst>
              </a:tr>
              <a:tr h="370840">
                <a:tc>
                  <a:txBody>
                    <a:bodyPr/>
                    <a:lstStyle/>
                    <a:p>
                      <a:r>
                        <a:rPr lang="en-US" dirty="0"/>
                        <a:t>6</a:t>
                      </a:r>
                    </a:p>
                  </a:txBody>
                  <a:tcPr>
                    <a:solidFill>
                      <a:srgbClr val="E1F4FF"/>
                    </a:solidFill>
                  </a:tcPr>
                </a:tc>
                <a:tc>
                  <a:txBody>
                    <a:bodyPr/>
                    <a:lstStyle/>
                    <a:p>
                      <a:r>
                        <a:rPr lang="en-US" dirty="0"/>
                        <a:t>Alternative Name of Coding System</a:t>
                      </a:r>
                    </a:p>
                  </a:txBody>
                  <a:tcPr>
                    <a:solidFill>
                      <a:srgbClr val="E1F4FF"/>
                    </a:solidFill>
                  </a:tcPr>
                </a:tc>
                <a:tc>
                  <a:txBody>
                    <a:bodyPr/>
                    <a:lstStyle/>
                    <a:p>
                      <a:r>
                        <a:rPr lang="en-US" dirty="0"/>
                        <a:t>O</a:t>
                      </a:r>
                    </a:p>
                  </a:txBody>
                  <a:tcPr>
                    <a:solidFill>
                      <a:srgbClr val="E1F4FF"/>
                    </a:solidFill>
                  </a:tcPr>
                </a:tc>
                <a:tc>
                  <a:txBody>
                    <a:bodyPr/>
                    <a:lstStyle/>
                    <a:p>
                      <a:r>
                        <a:rPr lang="en-US" dirty="0"/>
                        <a:t>ID</a:t>
                      </a:r>
                    </a:p>
                  </a:txBody>
                  <a:tcPr>
                    <a:solidFill>
                      <a:srgbClr val="E1F4FF"/>
                    </a:solidFill>
                  </a:tcPr>
                </a:tc>
                <a:tc>
                  <a:txBody>
                    <a:bodyPr/>
                    <a:lstStyle/>
                    <a:p>
                      <a:endParaRPr lang="en-US" dirty="0"/>
                    </a:p>
                  </a:txBody>
                  <a:tcPr>
                    <a:solidFill>
                      <a:srgbClr val="E1F4FF"/>
                    </a:solidFill>
                  </a:tcPr>
                </a:tc>
                <a:extLst>
                  <a:ext uri="{0D108BD9-81ED-4DB2-BD59-A6C34878D82A}">
                    <a16:rowId xmlns:a16="http://schemas.microsoft.com/office/drawing/2014/main" val="1336584004"/>
                  </a:ext>
                </a:extLst>
              </a:tr>
            </a:tbl>
          </a:graphicData>
        </a:graphic>
      </p:graphicFrame>
      <p:sp>
        <p:nvSpPr>
          <p:cNvPr id="9" name="Rectangle 3"/>
          <p:cNvSpPr>
            <a:spLocks noGrp="1" noChangeArrowheads="1"/>
          </p:cNvSpPr>
          <p:nvPr>
            <p:ph idx="1"/>
          </p:nvPr>
        </p:nvSpPr>
        <p:spPr>
          <a:xfrm>
            <a:off x="387096" y="4579062"/>
            <a:ext cx="8375904" cy="1821738"/>
          </a:xfrm>
        </p:spPr>
        <p:txBody>
          <a:bodyPr>
            <a:normAutofit/>
          </a:bodyPr>
          <a:lstStyle/>
          <a:p>
            <a:r>
              <a:rPr lang="en-US" sz="2400" dirty="0"/>
              <a:t>Most v2 specifications never made the condition predicate explicit.</a:t>
            </a:r>
          </a:p>
          <a:p>
            <a:r>
              <a:rPr lang="en-US" sz="2400" dirty="0"/>
              <a:t>IGAMT provide a predicate builder and enforces a predicate for conditional usage.</a:t>
            </a:r>
          </a:p>
        </p:txBody>
      </p:sp>
    </p:spTree>
    <p:extLst>
      <p:ext uri="{BB962C8B-B14F-4D97-AF65-F5344CB8AC3E}">
        <p14:creationId xmlns:p14="http://schemas.microsoft.com/office/powerpoint/2010/main" val="1009211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Explicit Conformance Statements</a:t>
            </a:r>
          </a:p>
        </p:txBody>
      </p:sp>
      <p:sp>
        <p:nvSpPr>
          <p:cNvPr id="5" name="Content Placeholder 4"/>
          <p:cNvSpPr>
            <a:spLocks noGrp="1"/>
          </p:cNvSpPr>
          <p:nvPr>
            <p:ph idx="1"/>
          </p:nvPr>
        </p:nvSpPr>
        <p:spPr>
          <a:xfrm>
            <a:off x="374904" y="5352308"/>
            <a:ext cx="8382000" cy="1143000"/>
          </a:xfrm>
        </p:spPr>
        <p:txBody>
          <a:bodyPr>
            <a:normAutofit fontScale="62500" lnSpcReduction="20000"/>
          </a:bodyPr>
          <a:lstStyle/>
          <a:p>
            <a:r>
              <a:rPr lang="en-US" dirty="0"/>
              <a:t>Most v2 specifications don’t define explicit conformance statements; instead “requirement-looking” comments are embedded in the narrative text</a:t>
            </a:r>
          </a:p>
          <a:p>
            <a:r>
              <a:rPr lang="en-US" dirty="0"/>
              <a:t>IGAMT provides a conformance statement builder</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207061086"/>
              </p:ext>
            </p:extLst>
          </p:nvPr>
        </p:nvGraphicFramePr>
        <p:xfrm>
          <a:off x="381000" y="1337367"/>
          <a:ext cx="8375904" cy="3916680"/>
        </p:xfrm>
        <a:graphic>
          <a:graphicData uri="http://schemas.openxmlformats.org/drawingml/2006/table">
            <a:tbl>
              <a:tblPr firstRow="1" bandRow="1">
                <a:tableStyleId>{5C22544A-7EE6-4342-B048-85BDC9FD1C3A}</a:tableStyleId>
              </a:tblPr>
              <a:tblGrid>
                <a:gridCol w="755904">
                  <a:extLst>
                    <a:ext uri="{9D8B030D-6E8A-4147-A177-3AD203B41FA5}">
                      <a16:colId xmlns:a16="http://schemas.microsoft.com/office/drawing/2014/main" val="1200426527"/>
                    </a:ext>
                  </a:extLst>
                </a:gridCol>
                <a:gridCol w="2209800">
                  <a:extLst>
                    <a:ext uri="{9D8B030D-6E8A-4147-A177-3AD203B41FA5}">
                      <a16:colId xmlns:a16="http://schemas.microsoft.com/office/drawing/2014/main" val="3555443915"/>
                    </a:ext>
                  </a:extLst>
                </a:gridCol>
                <a:gridCol w="838200">
                  <a:extLst>
                    <a:ext uri="{9D8B030D-6E8A-4147-A177-3AD203B41FA5}">
                      <a16:colId xmlns:a16="http://schemas.microsoft.com/office/drawing/2014/main" val="4064388270"/>
                    </a:ext>
                  </a:extLst>
                </a:gridCol>
                <a:gridCol w="533400">
                  <a:extLst>
                    <a:ext uri="{9D8B030D-6E8A-4147-A177-3AD203B41FA5}">
                      <a16:colId xmlns:a16="http://schemas.microsoft.com/office/drawing/2014/main" val="3399974940"/>
                    </a:ext>
                  </a:extLst>
                </a:gridCol>
                <a:gridCol w="4038600">
                  <a:extLst>
                    <a:ext uri="{9D8B030D-6E8A-4147-A177-3AD203B41FA5}">
                      <a16:colId xmlns:a16="http://schemas.microsoft.com/office/drawing/2014/main" val="3523256253"/>
                    </a:ext>
                  </a:extLst>
                </a:gridCol>
              </a:tblGrid>
              <a:tr h="370840">
                <a:tc>
                  <a:txBody>
                    <a:bodyPr/>
                    <a:lstStyle/>
                    <a:p>
                      <a:r>
                        <a:rPr lang="en-US" sz="1600" dirty="0"/>
                        <a:t>ID</a:t>
                      </a:r>
                    </a:p>
                  </a:txBody>
                  <a:tcPr>
                    <a:solidFill>
                      <a:srgbClr val="0070C0"/>
                    </a:solidFill>
                  </a:tcPr>
                </a:tc>
                <a:tc>
                  <a:txBody>
                    <a:bodyPr/>
                    <a:lstStyle/>
                    <a:p>
                      <a:r>
                        <a:rPr lang="en-US" sz="1600" dirty="0"/>
                        <a:t>Name</a:t>
                      </a:r>
                    </a:p>
                  </a:txBody>
                  <a:tcPr>
                    <a:solidFill>
                      <a:srgbClr val="0070C0"/>
                    </a:solidFill>
                  </a:tcPr>
                </a:tc>
                <a:tc>
                  <a:txBody>
                    <a:bodyPr/>
                    <a:lstStyle/>
                    <a:p>
                      <a:r>
                        <a:rPr lang="en-US" sz="1600" dirty="0"/>
                        <a:t>Usage</a:t>
                      </a:r>
                    </a:p>
                  </a:txBody>
                  <a:tcPr>
                    <a:solidFill>
                      <a:srgbClr val="0070C0"/>
                    </a:solidFill>
                  </a:tcPr>
                </a:tc>
                <a:tc>
                  <a:txBody>
                    <a:bodyPr/>
                    <a:lstStyle/>
                    <a:p>
                      <a:r>
                        <a:rPr lang="en-US" sz="1600" dirty="0"/>
                        <a:t>DT</a:t>
                      </a:r>
                    </a:p>
                  </a:txBody>
                  <a:tcPr>
                    <a:solidFill>
                      <a:srgbClr val="0070C0"/>
                    </a:solidFill>
                  </a:tcPr>
                </a:tc>
                <a:tc>
                  <a:txBody>
                    <a:bodyPr/>
                    <a:lstStyle/>
                    <a:p>
                      <a:r>
                        <a:rPr lang="en-US" sz="1600" dirty="0"/>
                        <a:t>Predicate</a:t>
                      </a:r>
                    </a:p>
                  </a:txBody>
                  <a:tcPr>
                    <a:solidFill>
                      <a:srgbClr val="0070C0"/>
                    </a:solidFill>
                  </a:tcPr>
                </a:tc>
                <a:extLst>
                  <a:ext uri="{0D108BD9-81ED-4DB2-BD59-A6C34878D82A}">
                    <a16:rowId xmlns:a16="http://schemas.microsoft.com/office/drawing/2014/main" val="1643023572"/>
                  </a:ext>
                </a:extLst>
              </a:tr>
              <a:tr h="370840">
                <a:tc>
                  <a:txBody>
                    <a:bodyPr/>
                    <a:lstStyle/>
                    <a:p>
                      <a:r>
                        <a:rPr lang="en-US" sz="1400" dirty="0"/>
                        <a:t>RXA-1</a:t>
                      </a:r>
                    </a:p>
                  </a:txBody>
                  <a:tcPr>
                    <a:solidFill>
                      <a:srgbClr val="CCECFF"/>
                    </a:solidFill>
                  </a:tcPr>
                </a:tc>
                <a:tc>
                  <a:txBody>
                    <a:bodyPr/>
                    <a:lstStyle/>
                    <a:p>
                      <a:r>
                        <a:rPr lang="en-US" sz="1400" dirty="0"/>
                        <a:t>Give Sub-ID Counter</a:t>
                      </a:r>
                    </a:p>
                  </a:txBody>
                  <a:tcPr>
                    <a:solidFill>
                      <a:srgbClr val="CCECFF"/>
                    </a:solidFill>
                  </a:tcPr>
                </a:tc>
                <a:tc>
                  <a:txBody>
                    <a:bodyPr/>
                    <a:lstStyle/>
                    <a:p>
                      <a:r>
                        <a:rPr lang="en-US" sz="1400" dirty="0"/>
                        <a:t>RE</a:t>
                      </a:r>
                    </a:p>
                  </a:txBody>
                  <a:tcPr>
                    <a:solidFill>
                      <a:srgbClr val="CCECFF"/>
                    </a:solidFill>
                  </a:tcPr>
                </a:tc>
                <a:tc>
                  <a:txBody>
                    <a:bodyPr/>
                    <a:lstStyle/>
                    <a:p>
                      <a:r>
                        <a:rPr lang="en-US" sz="1400" dirty="0"/>
                        <a:t>NM</a:t>
                      </a:r>
                    </a:p>
                  </a:txBody>
                  <a:tcPr>
                    <a:solidFill>
                      <a:srgbClr val="CCECFF"/>
                    </a:solidFill>
                  </a:tcPr>
                </a:tc>
                <a:tc>
                  <a:txBody>
                    <a:bodyPr/>
                    <a:lstStyle/>
                    <a:p>
                      <a:r>
                        <a:rPr lang="en-US" sz="1400" dirty="0"/>
                        <a:t>IZ-28 : The value of RXA-1 (Give Sub-ID Counter) SHALL be '0'.</a:t>
                      </a:r>
                    </a:p>
                  </a:txBody>
                  <a:tcPr>
                    <a:solidFill>
                      <a:srgbClr val="CCECFF"/>
                    </a:solidFill>
                  </a:tcPr>
                </a:tc>
                <a:extLst>
                  <a:ext uri="{0D108BD9-81ED-4DB2-BD59-A6C34878D82A}">
                    <a16:rowId xmlns:a16="http://schemas.microsoft.com/office/drawing/2014/main" val="727621423"/>
                  </a:ext>
                </a:extLst>
              </a:tr>
              <a:tr h="370840">
                <a:tc>
                  <a:txBody>
                    <a:bodyPr/>
                    <a:lstStyle/>
                    <a:p>
                      <a:r>
                        <a:rPr lang="en-US" sz="1400" dirty="0"/>
                        <a:t>RXA-2</a:t>
                      </a:r>
                    </a:p>
                  </a:txBody>
                  <a:tcPr>
                    <a:solidFill>
                      <a:srgbClr val="E1F4FF"/>
                    </a:solidFill>
                  </a:tcPr>
                </a:tc>
                <a:tc>
                  <a:txBody>
                    <a:bodyPr/>
                    <a:lstStyle/>
                    <a:p>
                      <a:r>
                        <a:rPr lang="en-US" sz="1400" dirty="0"/>
                        <a:t>Administration Sub-ID Counter</a:t>
                      </a:r>
                    </a:p>
                  </a:txBody>
                  <a:tcPr>
                    <a:solidFill>
                      <a:srgbClr val="E1F4FF"/>
                    </a:solidFill>
                  </a:tcPr>
                </a:tc>
                <a:tc>
                  <a:txBody>
                    <a:bodyPr/>
                    <a:lstStyle/>
                    <a:p>
                      <a:r>
                        <a:rPr lang="en-US" sz="1400" dirty="0"/>
                        <a:t>R</a:t>
                      </a:r>
                    </a:p>
                  </a:txBody>
                  <a:tcPr>
                    <a:solidFill>
                      <a:srgbClr val="E1F4FF"/>
                    </a:solidFill>
                  </a:tcPr>
                </a:tc>
                <a:tc>
                  <a:txBody>
                    <a:bodyPr/>
                    <a:lstStyle/>
                    <a:p>
                      <a:r>
                        <a:rPr lang="en-US" sz="1400" dirty="0"/>
                        <a:t>NM</a:t>
                      </a:r>
                    </a:p>
                  </a:txBody>
                  <a:tcPr>
                    <a:solidFill>
                      <a:srgbClr val="E1F4FF"/>
                    </a:solidFill>
                  </a:tcPr>
                </a:tc>
                <a:tc>
                  <a:txBody>
                    <a:bodyPr/>
                    <a:lstStyle/>
                    <a:p>
                      <a:r>
                        <a:rPr lang="en-US" sz="1400" dirty="0"/>
                        <a:t>IZ-29 : The value of RXA-2 (Administration Sub-ID Counter) SHALL be '1'.</a:t>
                      </a:r>
                    </a:p>
                  </a:txBody>
                  <a:tcPr>
                    <a:solidFill>
                      <a:srgbClr val="E1F4FF"/>
                    </a:solidFill>
                  </a:tcPr>
                </a:tc>
                <a:extLst>
                  <a:ext uri="{0D108BD9-81ED-4DB2-BD59-A6C34878D82A}">
                    <a16:rowId xmlns:a16="http://schemas.microsoft.com/office/drawing/2014/main" val="2172018190"/>
                  </a:ext>
                </a:extLst>
              </a:tr>
              <a:tr h="370840">
                <a:tc>
                  <a:txBody>
                    <a:bodyPr/>
                    <a:lstStyle/>
                    <a:p>
                      <a:r>
                        <a:rPr lang="en-US" sz="1400" dirty="0"/>
                        <a:t>RXA-3</a:t>
                      </a:r>
                    </a:p>
                  </a:txBody>
                  <a:tcPr>
                    <a:solidFill>
                      <a:srgbClr val="CCECFF"/>
                    </a:solidFill>
                  </a:tcPr>
                </a:tc>
                <a:tc>
                  <a:txBody>
                    <a:bodyPr/>
                    <a:lstStyle/>
                    <a:p>
                      <a:r>
                        <a:rPr lang="en-US" sz="1400" dirty="0"/>
                        <a:t>Date/Time Start of Administration</a:t>
                      </a:r>
                    </a:p>
                  </a:txBody>
                  <a:tcPr>
                    <a:solidFill>
                      <a:srgbClr val="CCECFF"/>
                    </a:solidFill>
                  </a:tcPr>
                </a:tc>
                <a:tc>
                  <a:txBody>
                    <a:bodyPr/>
                    <a:lstStyle/>
                    <a:p>
                      <a:r>
                        <a:rPr lang="en-US" sz="1400" dirty="0"/>
                        <a:t>R</a:t>
                      </a:r>
                    </a:p>
                  </a:txBody>
                  <a:tcPr>
                    <a:solidFill>
                      <a:srgbClr val="CCECFF"/>
                    </a:solidFill>
                  </a:tcPr>
                </a:tc>
                <a:tc>
                  <a:txBody>
                    <a:bodyPr/>
                    <a:lstStyle/>
                    <a:p>
                      <a:r>
                        <a:rPr lang="en-US" sz="1400" dirty="0"/>
                        <a:t>TS</a:t>
                      </a:r>
                    </a:p>
                  </a:txBody>
                  <a:tcPr>
                    <a:solidFill>
                      <a:srgbClr val="CCECFF"/>
                    </a:solidFill>
                  </a:tcPr>
                </a:tc>
                <a:tc>
                  <a:txBody>
                    <a:bodyPr/>
                    <a:lstStyle/>
                    <a:p>
                      <a:r>
                        <a:rPr lang="en-US" sz="1400" dirty="0"/>
                        <a:t>IZ-TS_NZ : The value of RXA-3.1 (Time) SHALL be formatted with YYYYMMDD.</a:t>
                      </a:r>
                    </a:p>
                  </a:txBody>
                  <a:tcPr>
                    <a:solidFill>
                      <a:srgbClr val="CCECFF"/>
                    </a:solidFill>
                  </a:tcPr>
                </a:tc>
                <a:extLst>
                  <a:ext uri="{0D108BD9-81ED-4DB2-BD59-A6C34878D82A}">
                    <a16:rowId xmlns:a16="http://schemas.microsoft.com/office/drawing/2014/main" val="1077765087"/>
                  </a:ext>
                </a:extLst>
              </a:tr>
              <a:tr h="370840">
                <a:tc>
                  <a:txBody>
                    <a:bodyPr/>
                    <a:lstStyle/>
                    <a:p>
                      <a:r>
                        <a:rPr lang="en-US" sz="1400" dirty="0"/>
                        <a:t>RXA-4</a:t>
                      </a:r>
                    </a:p>
                  </a:txBody>
                  <a:tcPr>
                    <a:solidFill>
                      <a:srgbClr val="E1F4FF"/>
                    </a:solidFill>
                  </a:tcPr>
                </a:tc>
                <a:tc>
                  <a:txBody>
                    <a:bodyPr/>
                    <a:lstStyle/>
                    <a:p>
                      <a:r>
                        <a:rPr lang="en-US" sz="1400" dirty="0"/>
                        <a:t>RXA-4:Date/Time End of Administration</a:t>
                      </a:r>
                    </a:p>
                  </a:txBody>
                  <a:tcPr>
                    <a:solidFill>
                      <a:srgbClr val="E1F4FF"/>
                    </a:solidFill>
                  </a:tcPr>
                </a:tc>
                <a:tc>
                  <a:txBody>
                    <a:bodyPr/>
                    <a:lstStyle/>
                    <a:p>
                      <a:r>
                        <a:rPr lang="en-US" sz="1400" dirty="0"/>
                        <a:t>O</a:t>
                      </a:r>
                    </a:p>
                  </a:txBody>
                  <a:tcPr>
                    <a:solidFill>
                      <a:srgbClr val="E1F4FF"/>
                    </a:solidFill>
                  </a:tcPr>
                </a:tc>
                <a:tc>
                  <a:txBody>
                    <a:bodyPr/>
                    <a:lstStyle/>
                    <a:p>
                      <a:r>
                        <a:rPr lang="en-US" sz="1400" dirty="0"/>
                        <a:t>TS</a:t>
                      </a:r>
                    </a:p>
                  </a:txBody>
                  <a:tcPr>
                    <a:solidFill>
                      <a:srgbClr val="E1F4FF"/>
                    </a:solidFill>
                  </a:tcPr>
                </a:tc>
                <a:tc>
                  <a:txBody>
                    <a:bodyPr/>
                    <a:lstStyle/>
                    <a:p>
                      <a:endParaRPr lang="en-US" sz="1400" dirty="0"/>
                    </a:p>
                  </a:txBody>
                  <a:tcPr>
                    <a:solidFill>
                      <a:srgbClr val="E1F4FF"/>
                    </a:solidFill>
                  </a:tcPr>
                </a:tc>
                <a:extLst>
                  <a:ext uri="{0D108BD9-81ED-4DB2-BD59-A6C34878D82A}">
                    <a16:rowId xmlns:a16="http://schemas.microsoft.com/office/drawing/2014/main" val="791496039"/>
                  </a:ext>
                </a:extLst>
              </a:tr>
              <a:tr h="370840">
                <a:tc>
                  <a:txBody>
                    <a:bodyPr/>
                    <a:lstStyle/>
                    <a:p>
                      <a:r>
                        <a:rPr lang="en-US" sz="1400" dirty="0"/>
                        <a:t>RXA-5</a:t>
                      </a:r>
                    </a:p>
                  </a:txBody>
                  <a:tcPr>
                    <a:solidFill>
                      <a:srgbClr val="CCECFF"/>
                    </a:solidFill>
                  </a:tcPr>
                </a:tc>
                <a:tc>
                  <a:txBody>
                    <a:bodyPr/>
                    <a:lstStyle/>
                    <a:p>
                      <a:r>
                        <a:rPr lang="en-US" sz="1400" dirty="0"/>
                        <a:t>Administered Code</a:t>
                      </a:r>
                    </a:p>
                  </a:txBody>
                  <a:tcPr>
                    <a:solidFill>
                      <a:srgbClr val="CCECFF"/>
                    </a:solidFill>
                  </a:tcPr>
                </a:tc>
                <a:tc>
                  <a:txBody>
                    <a:bodyPr/>
                    <a:lstStyle/>
                    <a:p>
                      <a:r>
                        <a:rPr lang="en-US" sz="1400" dirty="0"/>
                        <a:t>R</a:t>
                      </a:r>
                    </a:p>
                  </a:txBody>
                  <a:tcPr>
                    <a:solidFill>
                      <a:srgbClr val="CCECFF"/>
                    </a:solidFill>
                  </a:tcPr>
                </a:tc>
                <a:tc>
                  <a:txBody>
                    <a:bodyPr/>
                    <a:lstStyle/>
                    <a:p>
                      <a:r>
                        <a:rPr lang="en-US" sz="1400" dirty="0"/>
                        <a:t>CE</a:t>
                      </a:r>
                    </a:p>
                  </a:txBody>
                  <a:tcPr>
                    <a:solidFill>
                      <a:srgbClr val="CCECFF"/>
                    </a:solidFill>
                  </a:tcPr>
                </a:tc>
                <a:tc>
                  <a:txBody>
                    <a:bodyPr/>
                    <a:lstStyle/>
                    <a:p>
                      <a:endParaRPr lang="en-US" sz="1400" dirty="0"/>
                    </a:p>
                  </a:txBody>
                  <a:tcPr>
                    <a:solidFill>
                      <a:srgbClr val="CCECFF"/>
                    </a:solidFill>
                  </a:tcPr>
                </a:tc>
                <a:extLst>
                  <a:ext uri="{0D108BD9-81ED-4DB2-BD59-A6C34878D82A}">
                    <a16:rowId xmlns:a16="http://schemas.microsoft.com/office/drawing/2014/main" val="3520974579"/>
                  </a:ext>
                </a:extLst>
              </a:tr>
              <a:tr h="370840">
                <a:tc>
                  <a:txBody>
                    <a:bodyPr/>
                    <a:lstStyle/>
                    <a:p>
                      <a:r>
                        <a:rPr lang="en-US" sz="1400" dirty="0"/>
                        <a:t>RXA-6</a:t>
                      </a:r>
                    </a:p>
                  </a:txBody>
                  <a:tcPr>
                    <a:solidFill>
                      <a:srgbClr val="E1F4FF"/>
                    </a:solidFill>
                  </a:tcPr>
                </a:tc>
                <a:tc>
                  <a:txBody>
                    <a:bodyPr/>
                    <a:lstStyle/>
                    <a:p>
                      <a:r>
                        <a:rPr lang="en-US" sz="1400" dirty="0"/>
                        <a:t>Administered Amount</a:t>
                      </a:r>
                    </a:p>
                  </a:txBody>
                  <a:tcPr>
                    <a:solidFill>
                      <a:srgbClr val="E1F4FF"/>
                    </a:solidFill>
                  </a:tcPr>
                </a:tc>
                <a:tc>
                  <a:txBody>
                    <a:bodyPr/>
                    <a:lstStyle/>
                    <a:p>
                      <a:r>
                        <a:rPr lang="en-US" sz="1400" dirty="0"/>
                        <a:t>R</a:t>
                      </a:r>
                    </a:p>
                  </a:txBody>
                  <a:tcPr>
                    <a:solidFill>
                      <a:srgbClr val="E1F4FF"/>
                    </a:solidFill>
                  </a:tcPr>
                </a:tc>
                <a:tc>
                  <a:txBody>
                    <a:bodyPr/>
                    <a:lstStyle/>
                    <a:p>
                      <a:r>
                        <a:rPr lang="en-US" sz="1400" dirty="0"/>
                        <a:t>NM</a:t>
                      </a:r>
                    </a:p>
                  </a:txBody>
                  <a:tcPr>
                    <a:solidFill>
                      <a:srgbClr val="E1F4FF"/>
                    </a:solidFill>
                  </a:tcPr>
                </a:tc>
                <a:tc>
                  <a:txBody>
                    <a:bodyPr/>
                    <a:lstStyle/>
                    <a:p>
                      <a:r>
                        <a:rPr lang="en-US" sz="1400" dirty="0"/>
                        <a:t>IZ-49 : If the value of RXA-5.1 (Identifier) is '998', then the value of RXA-6 (Administered Amount) SHALL be '999'.</a:t>
                      </a:r>
                    </a:p>
                  </a:txBody>
                  <a:tcPr>
                    <a:solidFill>
                      <a:srgbClr val="E1F4FF"/>
                    </a:solidFill>
                  </a:tcPr>
                </a:tc>
                <a:extLst>
                  <a:ext uri="{0D108BD9-81ED-4DB2-BD59-A6C34878D82A}">
                    <a16:rowId xmlns:a16="http://schemas.microsoft.com/office/drawing/2014/main" val="1336584004"/>
                  </a:ext>
                </a:extLst>
              </a:tr>
              <a:tr h="370840">
                <a:tc>
                  <a:txBody>
                    <a:bodyPr/>
                    <a:lstStyle/>
                    <a:p>
                      <a:r>
                        <a:rPr lang="en-US" sz="1400" b="1" dirty="0"/>
                        <a:t>…</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a:t>
                      </a:r>
                    </a:p>
                  </a:txBody>
                  <a:tcPr>
                    <a:solidFill>
                      <a:srgbClr val="CCE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a:t>
                      </a:r>
                    </a:p>
                  </a:txBody>
                  <a:tcPr>
                    <a:solidFill>
                      <a:srgbClr val="CCECFF"/>
                    </a:solidFill>
                  </a:tcPr>
                </a:tc>
                <a:extLst>
                  <a:ext uri="{0D108BD9-81ED-4DB2-BD59-A6C34878D82A}">
                    <a16:rowId xmlns:a16="http://schemas.microsoft.com/office/drawing/2014/main" val="3773139518"/>
                  </a:ext>
                </a:extLst>
              </a:tr>
            </a:tbl>
          </a:graphicData>
        </a:graphic>
      </p:graphicFrame>
    </p:spTree>
    <p:extLst>
      <p:ext uri="{BB962C8B-B14F-4D97-AF65-F5344CB8AC3E}">
        <p14:creationId xmlns:p14="http://schemas.microsoft.com/office/powerpoint/2010/main" val="3818790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500" y="422940"/>
            <a:ext cx="8382000" cy="822325"/>
          </a:xfrm>
        </p:spPr>
        <p:txBody>
          <a:bodyPr/>
          <a:lstStyle/>
          <a:p>
            <a:r>
              <a:rPr lang="en-US" dirty="0"/>
              <a:t>Co-Constraints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33</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849811627"/>
              </p:ext>
            </p:extLst>
          </p:nvPr>
        </p:nvGraphicFramePr>
        <p:xfrm>
          <a:off x="533400" y="3689479"/>
          <a:ext cx="7734300" cy="2560320"/>
        </p:xfrm>
        <a:graphic>
          <a:graphicData uri="http://schemas.openxmlformats.org/drawingml/2006/table">
            <a:tbl>
              <a:tblPr firstRow="1" firstCol="1" bandRow="1"/>
              <a:tblGrid>
                <a:gridCol w="937040">
                  <a:extLst>
                    <a:ext uri="{9D8B030D-6E8A-4147-A177-3AD203B41FA5}">
                      <a16:colId xmlns:a16="http://schemas.microsoft.com/office/drawing/2014/main" val="3520951525"/>
                    </a:ext>
                  </a:extLst>
                </a:gridCol>
                <a:gridCol w="2317493">
                  <a:extLst>
                    <a:ext uri="{9D8B030D-6E8A-4147-A177-3AD203B41FA5}">
                      <a16:colId xmlns:a16="http://schemas.microsoft.com/office/drawing/2014/main" val="3963294122"/>
                    </a:ext>
                  </a:extLst>
                </a:gridCol>
                <a:gridCol w="1072081">
                  <a:extLst>
                    <a:ext uri="{9D8B030D-6E8A-4147-A177-3AD203B41FA5}">
                      <a16:colId xmlns:a16="http://schemas.microsoft.com/office/drawing/2014/main" val="2255676628"/>
                    </a:ext>
                  </a:extLst>
                </a:gridCol>
                <a:gridCol w="1914431">
                  <a:extLst>
                    <a:ext uri="{9D8B030D-6E8A-4147-A177-3AD203B41FA5}">
                      <a16:colId xmlns:a16="http://schemas.microsoft.com/office/drawing/2014/main" val="2745854155"/>
                    </a:ext>
                  </a:extLst>
                </a:gridCol>
                <a:gridCol w="1493255">
                  <a:extLst>
                    <a:ext uri="{9D8B030D-6E8A-4147-A177-3AD203B41FA5}">
                      <a16:colId xmlns:a16="http://schemas.microsoft.com/office/drawing/2014/main" val="2387020571"/>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LOINC</a:t>
                      </a:r>
                      <a:br>
                        <a:rPr lang="en-US" sz="1400" b="1" dirty="0">
                          <a:solidFill>
                            <a:schemeClr val="bg1"/>
                          </a:solidFill>
                          <a:effectLst/>
                          <a:latin typeface="+mn-lt"/>
                          <a:ea typeface="Times New Roman" panose="02020603050405020304" pitchFamily="18" charset="0"/>
                          <a:cs typeface="Times New Roman" panose="02020603050405020304" pitchFamily="18" charset="0"/>
                        </a:rPr>
                      </a:br>
                      <a:r>
                        <a:rPr lang="en-US" sz="1400" b="1" dirty="0">
                          <a:solidFill>
                            <a:schemeClr val="bg1"/>
                          </a:solidFill>
                          <a:effectLst/>
                          <a:latin typeface="+mn-lt"/>
                          <a:ea typeface="Times New Roman" panose="02020603050405020304" pitchFamily="18" charset="0"/>
                          <a:cs typeface="Times New Roman" panose="02020603050405020304" pitchFamily="18" charset="0"/>
                        </a:rPr>
                        <a:t>(OBX-3)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Description</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Data Type</a:t>
                      </a:r>
                      <a:br>
                        <a:rPr lang="en-US" sz="1400" b="1" dirty="0">
                          <a:solidFill>
                            <a:schemeClr val="bg1"/>
                          </a:solidFill>
                          <a:effectLst/>
                          <a:latin typeface="+mn-lt"/>
                          <a:ea typeface="Times New Roman" panose="02020603050405020304" pitchFamily="18" charset="0"/>
                          <a:cs typeface="Times New Roman" panose="02020603050405020304" pitchFamily="18" charset="0"/>
                        </a:rPr>
                      </a:br>
                      <a:r>
                        <a:rPr lang="en-US" sz="1400" b="1" dirty="0">
                          <a:solidFill>
                            <a:schemeClr val="bg1"/>
                          </a:solidFill>
                          <a:effectLst/>
                          <a:latin typeface="+mn-lt"/>
                          <a:ea typeface="Times New Roman" panose="02020603050405020304" pitchFamily="18" charset="0"/>
                          <a:cs typeface="Times New Roman" panose="02020603050405020304" pitchFamily="18" charset="0"/>
                        </a:rPr>
                        <a:t>(OBX-2)</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Value Set</a:t>
                      </a:r>
                      <a:br>
                        <a:rPr lang="en-US" sz="1400" b="1" dirty="0">
                          <a:solidFill>
                            <a:schemeClr val="bg1"/>
                          </a:solidFill>
                          <a:effectLst/>
                          <a:latin typeface="+mn-lt"/>
                          <a:ea typeface="Times New Roman" panose="02020603050405020304" pitchFamily="18" charset="0"/>
                          <a:cs typeface="Times New Roman" panose="02020603050405020304" pitchFamily="18" charset="0"/>
                        </a:rPr>
                      </a:br>
                      <a:r>
                        <a:rPr lang="en-US" sz="1400" b="1" dirty="0">
                          <a:solidFill>
                            <a:schemeClr val="bg1"/>
                          </a:solidFill>
                          <a:effectLst/>
                          <a:latin typeface="+mn-lt"/>
                          <a:ea typeface="Times New Roman" panose="02020603050405020304" pitchFamily="18" charset="0"/>
                          <a:cs typeface="Times New Roman" panose="02020603050405020304" pitchFamily="18" charset="0"/>
                        </a:rPr>
                        <a:t>(OBX-5)</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Units (OBX-6)</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62202970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30973-2</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Dose number in series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NM</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Not applicable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“NA” from HL70353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59782-3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Number of doses in series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NM</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Not applicable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 from HL70353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59783-1</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Status in Immunization series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Local Value Set</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30956-7</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Vaccine Type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CVX - Vaccine Group</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401488567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30980-7</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Date next dose is due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DT_D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Not applicable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140492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59779-9</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Immunization Schedule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ScheduleIdentifier</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53569855"/>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30963-3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Vaccine funding source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FundingSource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37862795"/>
                  </a:ext>
                </a:extLst>
              </a:tr>
            </a:tbl>
          </a:graphicData>
        </a:graphic>
      </p:graphicFrame>
      <p:sp>
        <p:nvSpPr>
          <p:cNvPr id="8" name="Rectangle 3"/>
          <p:cNvSpPr>
            <a:spLocks noGrp="1" noChangeArrowheads="1"/>
          </p:cNvSpPr>
          <p:nvPr>
            <p:ph idx="1"/>
          </p:nvPr>
        </p:nvSpPr>
        <p:spPr>
          <a:xfrm>
            <a:off x="347668" y="1372914"/>
            <a:ext cx="8458200" cy="2078292"/>
          </a:xfrm>
        </p:spPr>
        <p:txBody>
          <a:bodyPr>
            <a:normAutofit fontScale="77500" lnSpcReduction="20000"/>
          </a:bodyPr>
          <a:lstStyle/>
          <a:p>
            <a:r>
              <a:rPr lang="en-US" dirty="0"/>
              <a:t>Used to express dependencies among a set of data values</a:t>
            </a:r>
          </a:p>
          <a:p>
            <a:r>
              <a:rPr lang="en-US" dirty="0"/>
              <a:t>Observations typically have co-constraints</a:t>
            </a:r>
          </a:p>
          <a:p>
            <a:r>
              <a:rPr lang="en-US" dirty="0"/>
              <a:t>Co-constraints can be expressed in a table format, as shown below (preferred) or with explicit complex conformance statements</a:t>
            </a:r>
          </a:p>
        </p:txBody>
      </p:sp>
    </p:spTree>
    <p:extLst>
      <p:ext uri="{BB962C8B-B14F-4D97-AF65-F5344CB8AC3E}">
        <p14:creationId xmlns:p14="http://schemas.microsoft.com/office/powerpoint/2010/main" val="30778593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dirty="0"/>
              <a:t>Co-Constraints: Complex Dependencies </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34</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4032831129"/>
              </p:ext>
            </p:extLst>
          </p:nvPr>
        </p:nvGraphicFramePr>
        <p:xfrm>
          <a:off x="406901" y="1295400"/>
          <a:ext cx="8412481" cy="4871720"/>
        </p:xfrm>
        <a:graphic>
          <a:graphicData uri="http://schemas.openxmlformats.org/drawingml/2006/table">
            <a:tbl>
              <a:tblPr firstRow="1" bandRow="1">
                <a:tableStyleId>{5C22544A-7EE6-4342-B048-85BDC9FD1C3A}</a:tableStyleId>
              </a:tblPr>
              <a:tblGrid>
                <a:gridCol w="372110">
                  <a:extLst>
                    <a:ext uri="{9D8B030D-6E8A-4147-A177-3AD203B41FA5}">
                      <a16:colId xmlns:a16="http://schemas.microsoft.com/office/drawing/2014/main" val="1031464350"/>
                    </a:ext>
                  </a:extLst>
                </a:gridCol>
                <a:gridCol w="375313">
                  <a:extLst>
                    <a:ext uri="{9D8B030D-6E8A-4147-A177-3AD203B41FA5}">
                      <a16:colId xmlns:a16="http://schemas.microsoft.com/office/drawing/2014/main" val="2986309210"/>
                    </a:ext>
                  </a:extLst>
                </a:gridCol>
                <a:gridCol w="310100">
                  <a:extLst>
                    <a:ext uri="{9D8B030D-6E8A-4147-A177-3AD203B41FA5}">
                      <a16:colId xmlns:a16="http://schemas.microsoft.com/office/drawing/2014/main" val="323295019"/>
                    </a:ext>
                  </a:extLst>
                </a:gridCol>
                <a:gridCol w="318053">
                  <a:extLst>
                    <a:ext uri="{9D8B030D-6E8A-4147-A177-3AD203B41FA5}">
                      <a16:colId xmlns:a16="http://schemas.microsoft.com/office/drawing/2014/main" val="580442151"/>
                    </a:ext>
                  </a:extLst>
                </a:gridCol>
                <a:gridCol w="460016">
                  <a:extLst>
                    <a:ext uri="{9D8B030D-6E8A-4147-A177-3AD203B41FA5}">
                      <a16:colId xmlns:a16="http://schemas.microsoft.com/office/drawing/2014/main" val="1919673232"/>
                    </a:ext>
                  </a:extLst>
                </a:gridCol>
                <a:gridCol w="267528">
                  <a:extLst>
                    <a:ext uri="{9D8B030D-6E8A-4147-A177-3AD203B41FA5}">
                      <a16:colId xmlns:a16="http://schemas.microsoft.com/office/drawing/2014/main" val="870808380"/>
                    </a:ext>
                  </a:extLst>
                </a:gridCol>
                <a:gridCol w="192488">
                  <a:extLst>
                    <a:ext uri="{9D8B030D-6E8A-4147-A177-3AD203B41FA5}">
                      <a16:colId xmlns:a16="http://schemas.microsoft.com/office/drawing/2014/main" val="1518971562"/>
                    </a:ext>
                  </a:extLst>
                </a:gridCol>
                <a:gridCol w="859072">
                  <a:extLst>
                    <a:ext uri="{9D8B030D-6E8A-4147-A177-3AD203B41FA5}">
                      <a16:colId xmlns:a16="http://schemas.microsoft.com/office/drawing/2014/main" val="2851856319"/>
                    </a:ext>
                  </a:extLst>
                </a:gridCol>
                <a:gridCol w="1051560">
                  <a:extLst>
                    <a:ext uri="{9D8B030D-6E8A-4147-A177-3AD203B41FA5}">
                      <a16:colId xmlns:a16="http://schemas.microsoft.com/office/drawing/2014/main" val="3857266588"/>
                    </a:ext>
                  </a:extLst>
                </a:gridCol>
                <a:gridCol w="1306068">
                  <a:extLst>
                    <a:ext uri="{9D8B030D-6E8A-4147-A177-3AD203B41FA5}">
                      <a16:colId xmlns:a16="http://schemas.microsoft.com/office/drawing/2014/main" val="864595393"/>
                    </a:ext>
                  </a:extLst>
                </a:gridCol>
                <a:gridCol w="395098">
                  <a:extLst>
                    <a:ext uri="{9D8B030D-6E8A-4147-A177-3AD203B41FA5}">
                      <a16:colId xmlns:a16="http://schemas.microsoft.com/office/drawing/2014/main" val="2578436756"/>
                    </a:ext>
                  </a:extLst>
                </a:gridCol>
                <a:gridCol w="401955">
                  <a:extLst>
                    <a:ext uri="{9D8B030D-6E8A-4147-A177-3AD203B41FA5}">
                      <a16:colId xmlns:a16="http://schemas.microsoft.com/office/drawing/2014/main" val="4242043364"/>
                    </a:ext>
                  </a:extLst>
                </a:gridCol>
                <a:gridCol w="172052">
                  <a:extLst>
                    <a:ext uri="{9D8B030D-6E8A-4147-A177-3AD203B41FA5}">
                      <a16:colId xmlns:a16="http://schemas.microsoft.com/office/drawing/2014/main" val="3938392913"/>
                    </a:ext>
                  </a:extLst>
                </a:gridCol>
                <a:gridCol w="879508">
                  <a:extLst>
                    <a:ext uri="{9D8B030D-6E8A-4147-A177-3AD203B41FA5}">
                      <a16:colId xmlns:a16="http://schemas.microsoft.com/office/drawing/2014/main" val="178203895"/>
                    </a:ext>
                  </a:extLst>
                </a:gridCol>
                <a:gridCol w="1051560">
                  <a:extLst>
                    <a:ext uri="{9D8B030D-6E8A-4147-A177-3AD203B41FA5}">
                      <a16:colId xmlns:a16="http://schemas.microsoft.com/office/drawing/2014/main" val="1302922087"/>
                    </a:ext>
                  </a:extLst>
                </a:gridCol>
              </a:tblGrid>
              <a:tr h="370840">
                <a:tc gridSpan="4">
                  <a:txBody>
                    <a:bodyPr/>
                    <a:lstStyle/>
                    <a:p>
                      <a:pPr algn="ctr"/>
                      <a:r>
                        <a:rPr lang="en-US" sz="1200" b="1" dirty="0"/>
                        <a:t>Meta Data</a:t>
                      </a:r>
                    </a:p>
                  </a:txBody>
                  <a:tcPr anchor="ctr">
                    <a:solidFill>
                      <a:srgbClr val="0070C0"/>
                    </a:solidFill>
                  </a:tcPr>
                </a:tc>
                <a:tc hMerge="1">
                  <a:txBody>
                    <a:bodyPr/>
                    <a:lstStyle/>
                    <a:p>
                      <a:endParaRPr lang="en-US" sz="1200" b="1" dirty="0"/>
                    </a:p>
                  </a:txBody>
                  <a:tcPr anchor="ctr">
                    <a:solidFill>
                      <a:srgbClr val="C00000"/>
                    </a:solidFill>
                  </a:tcPr>
                </a:tc>
                <a:tc hMerge="1">
                  <a:txBody>
                    <a:bodyPr/>
                    <a:lstStyle/>
                    <a:p>
                      <a:endParaRPr lang="en-US" sz="1200" b="1" dirty="0"/>
                    </a:p>
                  </a:txBody>
                  <a:tcPr anchor="ctr">
                    <a:solidFill>
                      <a:srgbClr val="C00000"/>
                    </a:solidFill>
                  </a:tcPr>
                </a:tc>
                <a:tc hMerge="1">
                  <a:txBody>
                    <a:bodyPr/>
                    <a:lstStyle/>
                    <a:p>
                      <a:endParaRPr lang="en-US" sz="1200" b="1" dirty="0"/>
                    </a:p>
                  </a:txBody>
                  <a:tcPr anchor="ctr">
                    <a:solidFill>
                      <a:srgbClr val="C00000"/>
                    </a:solidFill>
                  </a:tcPr>
                </a:tc>
                <a:tc gridSpan="3">
                  <a:txBody>
                    <a:bodyPr/>
                    <a:lstStyle/>
                    <a:p>
                      <a:pPr algn="ctr"/>
                      <a:r>
                        <a:rPr lang="en-US" sz="1200" b="1" dirty="0"/>
                        <a:t>IF Column</a:t>
                      </a:r>
                    </a:p>
                  </a:txBody>
                  <a:tcPr anchor="ctr">
                    <a:solidFill>
                      <a:srgbClr val="00B0F0"/>
                    </a:solidFill>
                  </a:tcPr>
                </a:tc>
                <a:tc hMerge="1">
                  <a:txBody>
                    <a:bodyPr/>
                    <a:lstStyle/>
                    <a:p>
                      <a:endParaRPr lang="en-US"/>
                    </a:p>
                  </a:txBody>
                  <a:tcPr/>
                </a:tc>
                <a:tc hMerge="1">
                  <a:txBody>
                    <a:bodyPr/>
                    <a:lstStyle/>
                    <a:p>
                      <a:endParaRPr lang="en-US"/>
                    </a:p>
                  </a:txBody>
                  <a:tcPr/>
                </a:tc>
                <a:tc gridSpan="6">
                  <a:txBody>
                    <a:bodyPr/>
                    <a:lstStyle/>
                    <a:p>
                      <a:pPr algn="ctr"/>
                      <a:r>
                        <a:rPr lang="en-US" sz="1200" b="1" dirty="0"/>
                        <a:t>THEN</a:t>
                      </a:r>
                      <a:r>
                        <a:rPr lang="en-US" sz="1200" b="1" baseline="0" dirty="0"/>
                        <a:t> Columns</a:t>
                      </a:r>
                      <a:endParaRPr lang="en-US" sz="1200" b="1" dirty="0"/>
                    </a:p>
                  </a:txBody>
                  <a:tcPr anchor="ctr">
                    <a:solidFill>
                      <a:schemeClr val="bg1">
                        <a:lumMod val="65000"/>
                      </a:schemeClr>
                    </a:solidFill>
                  </a:tcPr>
                </a:tc>
                <a:tc hMerge="1">
                  <a:txBody>
                    <a:bodyPr/>
                    <a:lstStyle/>
                    <a:p>
                      <a:endParaRPr lang="en-US" sz="1200" b="1" dirty="0"/>
                    </a:p>
                  </a:txBody>
                  <a:tcPr anchor="ctr">
                    <a:solidFill>
                      <a:schemeClr val="bg1">
                        <a:lumMod val="65000"/>
                      </a:schemeClr>
                    </a:solidFill>
                  </a:tcPr>
                </a:tc>
                <a:tc hMerge="1">
                  <a:txBody>
                    <a:bodyPr/>
                    <a:lstStyle/>
                    <a:p>
                      <a:endParaRPr lang="en-US" sz="1200" b="1" dirty="0"/>
                    </a:p>
                  </a:txBody>
                  <a:tcPr anchor="ctr">
                    <a:solidFill>
                      <a:schemeClr val="bg1">
                        <a:lumMod val="65000"/>
                      </a:schemeClr>
                    </a:solidFill>
                  </a:tcPr>
                </a:tc>
                <a:tc hMerge="1">
                  <a:txBody>
                    <a:bodyPr/>
                    <a:lstStyle/>
                    <a:p>
                      <a:endParaRPr lang="en-US"/>
                    </a:p>
                  </a:txBody>
                  <a:tcPr/>
                </a:tc>
                <a:tc hMerge="1">
                  <a:txBody>
                    <a:bodyPr/>
                    <a:lstStyle/>
                    <a:p>
                      <a:endParaRPr lang="en-US" sz="1200" b="1" dirty="0"/>
                    </a:p>
                  </a:txBody>
                  <a:tcPr anchor="ctr">
                    <a:solidFill>
                      <a:schemeClr val="bg1">
                        <a:lumMod val="65000"/>
                      </a:schemeClr>
                    </a:solidFill>
                  </a:tcPr>
                </a:tc>
                <a:tc hMerge="1">
                  <a:txBody>
                    <a:bodyPr/>
                    <a:lstStyle/>
                    <a:p>
                      <a:endParaRPr lang="en-US"/>
                    </a:p>
                  </a:txBody>
                  <a:tcPr/>
                </a:tc>
                <a:tc>
                  <a:txBody>
                    <a:bodyPr/>
                    <a:lstStyle/>
                    <a:p>
                      <a:pPr algn="ctr"/>
                      <a:r>
                        <a:rPr lang="en-US" sz="1200" b="1" dirty="0"/>
                        <a:t>User Columns</a:t>
                      </a:r>
                    </a:p>
                  </a:txBody>
                  <a:tcPr anchor="ctr">
                    <a:solidFill>
                      <a:srgbClr val="92D050"/>
                    </a:solidFill>
                  </a:tcPr>
                </a:tc>
                <a:tc>
                  <a:txBody>
                    <a:bodyPr/>
                    <a:lstStyle/>
                    <a:p>
                      <a:pPr algn="ctr"/>
                      <a:r>
                        <a:rPr lang="en-US" sz="1200" b="1" dirty="0"/>
                        <a:t>Actions</a:t>
                      </a:r>
                    </a:p>
                  </a:txBody>
                  <a:tcPr anchor="ctr">
                    <a:solidFill>
                      <a:srgbClr val="FFC000"/>
                    </a:solidFill>
                  </a:tcPr>
                </a:tc>
                <a:extLst>
                  <a:ext uri="{0D108BD9-81ED-4DB2-BD59-A6C34878D82A}">
                    <a16:rowId xmlns:a16="http://schemas.microsoft.com/office/drawing/2014/main" val="1708827980"/>
                  </a:ext>
                </a:extLst>
              </a:tr>
              <a:tr h="228600">
                <a:tc rowSpan="2">
                  <a:txBody>
                    <a:bodyPr/>
                    <a:lstStyle/>
                    <a:p>
                      <a:pPr algn="ctr"/>
                      <a:r>
                        <a:rPr lang="en-US" sz="1200" b="1" dirty="0">
                          <a:solidFill>
                            <a:schemeClr val="bg1"/>
                          </a:solidFill>
                        </a:rPr>
                        <a:t>ID</a:t>
                      </a:r>
                    </a:p>
                  </a:txBody>
                  <a:tcPr anchor="ctr">
                    <a:solidFill>
                      <a:srgbClr val="0070C0"/>
                    </a:solidFill>
                  </a:tcPr>
                </a:tc>
                <a:tc rowSpan="2">
                  <a:txBody>
                    <a:bodyPr/>
                    <a:lstStyle/>
                    <a:p>
                      <a:pPr algn="ctr"/>
                      <a:r>
                        <a:rPr lang="en-US" sz="1200" b="1" dirty="0">
                          <a:solidFill>
                            <a:schemeClr val="bg1"/>
                          </a:solidFill>
                        </a:rPr>
                        <a:t>T</a:t>
                      </a:r>
                    </a:p>
                  </a:txBody>
                  <a:tcPr anchor="ctr">
                    <a:solidFill>
                      <a:srgbClr val="0070C0"/>
                    </a:solidFill>
                  </a:tcPr>
                </a:tc>
                <a:tc rowSpan="2">
                  <a:txBody>
                    <a:bodyPr/>
                    <a:lstStyle/>
                    <a:p>
                      <a:pPr algn="ctr"/>
                      <a:r>
                        <a:rPr lang="en-US" sz="1200" b="1" dirty="0">
                          <a:solidFill>
                            <a:schemeClr val="bg1"/>
                          </a:solidFill>
                        </a:rPr>
                        <a:t>C</a:t>
                      </a:r>
                    </a:p>
                  </a:txBody>
                  <a:tcPr anchor="ctr">
                    <a:solidFill>
                      <a:srgbClr val="0070C0"/>
                    </a:solidFill>
                  </a:tcPr>
                </a:tc>
                <a:tc rowSpan="2">
                  <a:txBody>
                    <a:bodyPr/>
                    <a:lstStyle/>
                    <a:p>
                      <a:pPr algn="ctr"/>
                      <a:r>
                        <a:rPr lang="en-US" sz="1200" b="1" dirty="0">
                          <a:solidFill>
                            <a:schemeClr val="bg1"/>
                          </a:solidFill>
                        </a:rPr>
                        <a:t>U</a:t>
                      </a:r>
                    </a:p>
                  </a:txBody>
                  <a:tcPr anchor="ctr">
                    <a:solidFill>
                      <a:srgbClr val="0070C0"/>
                    </a:solidFill>
                  </a:tcPr>
                </a:tc>
                <a:tc gridSpan="3">
                  <a:txBody>
                    <a:bodyPr/>
                    <a:lstStyle/>
                    <a:p>
                      <a:pPr algn="ctr"/>
                      <a:r>
                        <a:rPr lang="en-US" sz="1200" b="1" dirty="0">
                          <a:solidFill>
                            <a:schemeClr val="bg1"/>
                          </a:solidFill>
                        </a:rPr>
                        <a:t>OBX-3</a:t>
                      </a:r>
                    </a:p>
                  </a:txBody>
                  <a:tcPr anchor="ctr">
                    <a:solidFill>
                      <a:srgbClr val="00B0F0"/>
                    </a:solidFill>
                  </a:tcPr>
                </a:tc>
                <a:tc hMerge="1">
                  <a:txBody>
                    <a:bodyPr/>
                    <a:lstStyle/>
                    <a:p>
                      <a:endParaRPr lang="en-US"/>
                    </a:p>
                  </a:txBody>
                  <a:tcPr/>
                </a:tc>
                <a:tc hMerge="1">
                  <a:txBody>
                    <a:bodyPr/>
                    <a:lstStyle/>
                    <a:p>
                      <a:endParaRPr lang="en-US"/>
                    </a:p>
                  </a:txBody>
                  <a:tcPr/>
                </a:tc>
                <a:tc rowSpan="2">
                  <a:txBody>
                    <a:bodyPr/>
                    <a:lstStyle/>
                    <a:p>
                      <a:pPr algn="ctr"/>
                      <a:r>
                        <a:rPr lang="en-US" sz="1200" b="1" dirty="0">
                          <a:solidFill>
                            <a:schemeClr val="bg1"/>
                          </a:solidFill>
                        </a:rPr>
                        <a:t>OBX-2</a:t>
                      </a:r>
                    </a:p>
                  </a:txBody>
                  <a:tcPr anchor="ctr">
                    <a:solidFill>
                      <a:schemeClr val="bg1">
                        <a:lumMod val="65000"/>
                      </a:schemeClr>
                    </a:solidFill>
                  </a:tcPr>
                </a:tc>
                <a:tc rowSpan="2">
                  <a:txBody>
                    <a:bodyPr/>
                    <a:lstStyle/>
                    <a:p>
                      <a:pPr algn="ctr"/>
                      <a:r>
                        <a:rPr lang="en-US" sz="1200" b="1" dirty="0">
                          <a:solidFill>
                            <a:schemeClr val="bg1"/>
                          </a:solidFill>
                        </a:rPr>
                        <a:t>OBX-2 Flavor</a:t>
                      </a:r>
                    </a:p>
                  </a:txBody>
                  <a:tcPr anchor="ctr">
                    <a:solidFill>
                      <a:schemeClr val="bg1">
                        <a:lumMod val="65000"/>
                      </a:schemeClr>
                    </a:solidFill>
                  </a:tcPr>
                </a:tc>
                <a:tc gridSpan="2">
                  <a:txBody>
                    <a:bodyPr/>
                    <a:lstStyle/>
                    <a:p>
                      <a:pPr algn="ctr"/>
                      <a:r>
                        <a:rPr lang="en-US" sz="1200" b="1" dirty="0">
                          <a:solidFill>
                            <a:schemeClr val="bg1"/>
                          </a:solidFill>
                        </a:rPr>
                        <a:t>OBX-5</a:t>
                      </a:r>
                    </a:p>
                  </a:txBody>
                  <a:tcPr anchor="ctr">
                    <a:solidFill>
                      <a:schemeClr val="bg1">
                        <a:lumMod val="65000"/>
                      </a:schemeClr>
                    </a:solidFill>
                  </a:tcPr>
                </a:tc>
                <a:tc hMerge="1">
                  <a:txBody>
                    <a:bodyPr/>
                    <a:lstStyle/>
                    <a:p>
                      <a:endParaRPr lang="en-US"/>
                    </a:p>
                  </a:txBody>
                  <a:tcPr/>
                </a:tc>
                <a:tc rowSpan="2" gridSpan="2">
                  <a:txBody>
                    <a:bodyPr/>
                    <a:lstStyle/>
                    <a:p>
                      <a:pPr algn="ctr"/>
                      <a:r>
                        <a:rPr lang="en-US" sz="1200" b="1" dirty="0">
                          <a:solidFill>
                            <a:schemeClr val="bg1"/>
                          </a:solidFill>
                        </a:rPr>
                        <a:t>…</a:t>
                      </a:r>
                    </a:p>
                  </a:txBody>
                  <a:tcPr anchor="ctr">
                    <a:solidFill>
                      <a:schemeClr val="bg1">
                        <a:lumMod val="65000"/>
                      </a:schemeClr>
                    </a:solidFill>
                  </a:tcPr>
                </a:tc>
                <a:tc rowSpan="2" hMerge="1">
                  <a:txBody>
                    <a:bodyPr/>
                    <a:lstStyle/>
                    <a:p>
                      <a:endParaRPr lang="en-US"/>
                    </a:p>
                  </a:txBody>
                  <a:tcPr/>
                </a:tc>
                <a:tc rowSpan="2">
                  <a:txBody>
                    <a:bodyPr/>
                    <a:lstStyle/>
                    <a:p>
                      <a:pPr algn="ctr"/>
                      <a:r>
                        <a:rPr lang="en-US" sz="1200" b="1" dirty="0">
                          <a:solidFill>
                            <a:schemeClr val="bg1"/>
                          </a:solidFill>
                        </a:rPr>
                        <a:t>Comments</a:t>
                      </a:r>
                    </a:p>
                  </a:txBody>
                  <a:tcPr anchor="ctr">
                    <a:solidFill>
                      <a:srgbClr val="92D050"/>
                    </a:solidFill>
                  </a:tcPr>
                </a:tc>
                <a:tc rowSpan="2">
                  <a:txBody>
                    <a:bodyPr/>
                    <a:lstStyle/>
                    <a:p>
                      <a:pPr algn="ctr"/>
                      <a:r>
                        <a:rPr lang="en-US" sz="1200" b="1" dirty="0">
                          <a:solidFill>
                            <a:schemeClr val="bg1"/>
                          </a:solidFill>
                        </a:rPr>
                        <a:t>Add/Delete/Clone</a:t>
                      </a:r>
                    </a:p>
                  </a:txBody>
                  <a:tcPr anchor="ctr">
                    <a:solidFill>
                      <a:srgbClr val="FFC000"/>
                    </a:solidFill>
                  </a:tcPr>
                </a:tc>
                <a:extLst>
                  <a:ext uri="{0D108BD9-81ED-4DB2-BD59-A6C34878D82A}">
                    <a16:rowId xmlns:a16="http://schemas.microsoft.com/office/drawing/2014/main" val="1819273502"/>
                  </a:ext>
                </a:extLst>
              </a:tr>
              <a:tr h="22860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200" b="1" dirty="0">
                          <a:solidFill>
                            <a:schemeClr val="bg1"/>
                          </a:solidFill>
                        </a:rPr>
                        <a:t>1</a:t>
                      </a:r>
                    </a:p>
                  </a:txBody>
                  <a:tcPr anchor="ctr">
                    <a:solidFill>
                      <a:srgbClr val="00B0F0"/>
                    </a:solidFill>
                  </a:tcPr>
                </a:tc>
                <a:tc gridSpan="2">
                  <a:txBody>
                    <a:bodyPr/>
                    <a:lstStyle/>
                    <a:p>
                      <a:pPr algn="ctr"/>
                      <a:r>
                        <a:rPr lang="en-US" sz="1200" b="1" dirty="0">
                          <a:solidFill>
                            <a:schemeClr val="bg1"/>
                          </a:solidFill>
                        </a:rPr>
                        <a:t>3</a:t>
                      </a:r>
                    </a:p>
                  </a:txBody>
                  <a:tcPr anchor="ctr">
                    <a:solidFill>
                      <a:srgbClr val="00B0F0"/>
                    </a:solidFill>
                  </a:tcPr>
                </a:tc>
                <a:tc h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200" b="1" dirty="0">
                          <a:solidFill>
                            <a:schemeClr val="bg1"/>
                          </a:solidFill>
                        </a:rPr>
                        <a:t>Value Set</a:t>
                      </a:r>
                    </a:p>
                  </a:txBody>
                  <a:tcPr anchor="ctr">
                    <a:solidFill>
                      <a:schemeClr val="bg1">
                        <a:lumMod val="65000"/>
                      </a:schemeClr>
                    </a:solidFill>
                  </a:tcPr>
                </a:tc>
                <a:tc>
                  <a:txBody>
                    <a:bodyPr/>
                    <a:lstStyle/>
                    <a:p>
                      <a:pPr algn="ctr"/>
                      <a:r>
                        <a:rPr lang="en-US" sz="1200" b="1" dirty="0">
                          <a:solidFill>
                            <a:schemeClr val="bg1"/>
                          </a:solidFill>
                        </a:rPr>
                        <a:t>C</a:t>
                      </a:r>
                    </a:p>
                  </a:txBody>
                  <a:tcPr anchor="ctr">
                    <a:solidFill>
                      <a:schemeClr val="bg1">
                        <a:lumMod val="65000"/>
                      </a:schemeClr>
                    </a:solidFill>
                  </a:tcPr>
                </a:tc>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326868803"/>
                  </a:ext>
                </a:extLst>
              </a:tr>
              <a:tr h="370840">
                <a:tc gridSpan="6">
                  <a:txBody>
                    <a:bodyPr/>
                    <a:lstStyle/>
                    <a:p>
                      <a:r>
                        <a:rPr lang="en-US" sz="1200" b="1" dirty="0"/>
                        <a:t>Group</a:t>
                      </a:r>
                      <a:r>
                        <a:rPr lang="en-US" sz="1200" b="1" baseline="0" dirty="0"/>
                        <a:t> ID </a:t>
                      </a:r>
                      <a:endParaRPr lang="en-US" sz="1200" b="1" dirty="0"/>
                    </a:p>
                  </a:txBody>
                  <a:tcPr anchor="ctr">
                    <a:solidFill>
                      <a:srgbClr val="99CCFF"/>
                    </a:solidFill>
                  </a:tcPr>
                </a:tc>
                <a:tc hMerge="1">
                  <a:txBody>
                    <a:bodyPr/>
                    <a:lstStyle/>
                    <a:p>
                      <a:endParaRPr lang="en-US" sz="1200" dirty="0"/>
                    </a:p>
                  </a:txBody>
                  <a:tcPr anchor="ctr">
                    <a:solidFill>
                      <a:srgbClr val="CCECFF"/>
                    </a:solidFill>
                  </a:tcPr>
                </a:tc>
                <a:tc hMerge="1">
                  <a:txBody>
                    <a:bodyPr/>
                    <a:lstStyle/>
                    <a:p>
                      <a:endParaRPr lang="en-US" sz="1200" dirty="0"/>
                    </a:p>
                  </a:txBody>
                  <a:tcPr anchor="ctr">
                    <a:solidFill>
                      <a:srgbClr val="CCECFF"/>
                    </a:solidFill>
                  </a:tcPr>
                </a:tc>
                <a:tc hMerge="1">
                  <a:txBody>
                    <a:bodyPr/>
                    <a:lstStyle/>
                    <a:p>
                      <a:endParaRPr lang="en-US" sz="1200" dirty="0"/>
                    </a:p>
                  </a:txBody>
                  <a:tcPr anchor="ctr">
                    <a:solidFill>
                      <a:srgbClr val="CCECFF"/>
                    </a:solidFill>
                  </a:tcPr>
                </a:tc>
                <a:tc hMerge="1">
                  <a:txBody>
                    <a:bodyPr/>
                    <a:lstStyle/>
                    <a:p>
                      <a:endParaRPr lang="en-US" sz="1200" dirty="0"/>
                    </a:p>
                  </a:txBody>
                  <a:tcPr anchor="ctr">
                    <a:solidFill>
                      <a:srgbClr val="CCECFF"/>
                    </a:solidFill>
                  </a:tcPr>
                </a:tc>
                <a:tc hMerge="1">
                  <a:txBody>
                    <a:bodyPr/>
                    <a:lstStyle/>
                    <a:p>
                      <a:endParaRPr lang="en-US" sz="1200" dirty="0"/>
                    </a:p>
                  </a:txBody>
                  <a:tcPr anchor="ctr">
                    <a:solidFill>
                      <a:srgbClr val="CCECFF"/>
                    </a:solidFill>
                  </a:tcPr>
                </a:tc>
                <a:tc gridSpan="3">
                  <a:txBody>
                    <a:bodyPr/>
                    <a:lstStyle/>
                    <a:p>
                      <a:r>
                        <a:rPr lang="en-US" sz="1200" dirty="0"/>
                        <a:t>01</a:t>
                      </a:r>
                    </a:p>
                  </a:txBody>
                  <a:tcPr anchor="ctr">
                    <a:solidFill>
                      <a:srgbClr val="99CCFF"/>
                    </a:solidFill>
                  </a:tcPr>
                </a:tc>
                <a:tc hMerge="1">
                  <a:txBody>
                    <a:bodyPr/>
                    <a:lstStyle/>
                    <a:p>
                      <a:endParaRPr lang="en-US" sz="1200" dirty="0"/>
                    </a:p>
                  </a:txBody>
                  <a:tcPr anchor="ctr">
                    <a:solidFill>
                      <a:srgbClr val="CCECFF"/>
                    </a:solidFill>
                  </a:tcPr>
                </a:tc>
                <a:tc hMerge="1">
                  <a:txBody>
                    <a:bodyPr/>
                    <a:lstStyle/>
                    <a:p>
                      <a:endParaRPr lang="en-US" sz="1200" dirty="0"/>
                    </a:p>
                  </a:txBody>
                  <a:tcPr anchor="ctr">
                    <a:solidFill>
                      <a:srgbClr val="CCECFF"/>
                    </a:solidFill>
                  </a:tcPr>
                </a:tc>
                <a:tc gridSpan="3">
                  <a:txBody>
                    <a:bodyPr/>
                    <a:lstStyle/>
                    <a:p>
                      <a:r>
                        <a:rPr lang="en-US" sz="1200" b="1" dirty="0"/>
                        <a:t>Group Name</a:t>
                      </a:r>
                    </a:p>
                  </a:txBody>
                  <a:tcPr anchor="ctr">
                    <a:solidFill>
                      <a:srgbClr val="99CCFF"/>
                    </a:solidFill>
                  </a:tcPr>
                </a:tc>
                <a:tc hMerge="1">
                  <a:txBody>
                    <a:bodyPr/>
                    <a:lstStyle/>
                    <a:p>
                      <a:pPr algn="ctr"/>
                      <a:endParaRPr lang="en-US" sz="1200" dirty="0"/>
                    </a:p>
                  </a:txBody>
                  <a:tcPr anchor="ctr">
                    <a:solidFill>
                      <a:srgbClr val="CCECFF"/>
                    </a:solidFill>
                  </a:tcPr>
                </a:tc>
                <a:tc hMerge="1">
                  <a:txBody>
                    <a:bodyPr/>
                    <a:lstStyle/>
                    <a:p>
                      <a:endParaRPr lang="en-US" sz="1200" dirty="0"/>
                    </a:p>
                  </a:txBody>
                  <a:tcPr anchor="ctr">
                    <a:solidFill>
                      <a:srgbClr val="CCECFF"/>
                    </a:solidFill>
                  </a:tcPr>
                </a:tc>
                <a:tc gridSpan="3">
                  <a:txBody>
                    <a:bodyPr/>
                    <a:lstStyle/>
                    <a:p>
                      <a:r>
                        <a:rPr lang="en-US" sz="1200" dirty="0"/>
                        <a:t>Malaria</a:t>
                      </a:r>
                      <a:r>
                        <a:rPr lang="en-US" sz="1200" baseline="0" dirty="0"/>
                        <a:t> Lab Data</a:t>
                      </a:r>
                      <a:endParaRPr lang="en-US" sz="1200" dirty="0"/>
                    </a:p>
                  </a:txBody>
                  <a:tcPr anchor="ctr">
                    <a:solidFill>
                      <a:srgbClr val="99CCFF"/>
                    </a:solidFill>
                  </a:tcPr>
                </a:tc>
                <a:tc hMerge="1">
                  <a:txBody>
                    <a:bodyPr/>
                    <a:lstStyle/>
                    <a:p>
                      <a:endParaRPr lang="en-US" sz="1200" dirty="0"/>
                    </a:p>
                  </a:txBody>
                  <a:tcPr anchor="ctr">
                    <a:solidFill>
                      <a:srgbClr val="CCECFF"/>
                    </a:solidFill>
                  </a:tcPr>
                </a:tc>
                <a:tc hMerge="1">
                  <a:txBody>
                    <a:bodyPr/>
                    <a:lstStyle/>
                    <a:p>
                      <a:endParaRPr lang="en-US" sz="1200" dirty="0"/>
                    </a:p>
                  </a:txBody>
                  <a:tcPr anchor="ctr">
                    <a:solidFill>
                      <a:srgbClr val="CCECFF"/>
                    </a:solidFill>
                  </a:tcPr>
                </a:tc>
                <a:extLst>
                  <a:ext uri="{0D108BD9-81ED-4DB2-BD59-A6C34878D82A}">
                    <a16:rowId xmlns:a16="http://schemas.microsoft.com/office/drawing/2014/main" val="1968125355"/>
                  </a:ext>
                </a:extLst>
              </a:tr>
              <a:tr h="370840">
                <a:tc>
                  <a:txBody>
                    <a:bodyPr/>
                    <a:lstStyle/>
                    <a:p>
                      <a:r>
                        <a:rPr lang="en-US" sz="1200" dirty="0"/>
                        <a:t>01</a:t>
                      </a:r>
                    </a:p>
                  </a:txBody>
                  <a:tcPr anchor="ctr">
                    <a:solidFill>
                      <a:srgbClr val="E1F4FF"/>
                    </a:solidFill>
                  </a:tcPr>
                </a:tc>
                <a:tc>
                  <a:txBody>
                    <a:bodyPr/>
                    <a:lstStyle/>
                    <a:p>
                      <a:r>
                        <a:rPr lang="en-US" sz="1200" dirty="0"/>
                        <a:t>P</a:t>
                      </a:r>
                    </a:p>
                  </a:txBody>
                  <a:tcPr anchor="ctr">
                    <a:solidFill>
                      <a:srgbClr val="E1F4FF"/>
                    </a:solidFill>
                  </a:tcPr>
                </a:tc>
                <a:tc>
                  <a:txBody>
                    <a:bodyPr/>
                    <a:lstStyle/>
                    <a:p>
                      <a:r>
                        <a:rPr lang="en-US" sz="1200" dirty="0"/>
                        <a:t>*</a:t>
                      </a:r>
                    </a:p>
                  </a:txBody>
                  <a:tcPr anchor="ctr">
                    <a:solidFill>
                      <a:srgbClr val="E1F4FF"/>
                    </a:solidFill>
                  </a:tcPr>
                </a:tc>
                <a:tc>
                  <a:txBody>
                    <a:bodyPr/>
                    <a:lstStyle/>
                    <a:p>
                      <a:r>
                        <a:rPr lang="en-US" sz="1200" dirty="0"/>
                        <a:t>R</a:t>
                      </a:r>
                    </a:p>
                  </a:txBody>
                  <a:tcPr anchor="ctr">
                    <a:solidFill>
                      <a:srgbClr val="E1F4FF"/>
                    </a:solidFill>
                  </a:tcPr>
                </a:tc>
                <a:tc>
                  <a:txBody>
                    <a:bodyPr/>
                    <a:lstStyle/>
                    <a:p>
                      <a:r>
                        <a:rPr lang="en-US" sz="1200" dirty="0"/>
                        <a:t>321</a:t>
                      </a:r>
                    </a:p>
                  </a:txBody>
                  <a:tcPr anchor="ctr">
                    <a:solidFill>
                      <a:srgbClr val="E1F4FF"/>
                    </a:solidFill>
                  </a:tcPr>
                </a:tc>
                <a:tc gridSpan="2">
                  <a:txBody>
                    <a:bodyPr/>
                    <a:lstStyle/>
                    <a:p>
                      <a:r>
                        <a:rPr lang="en-US" sz="1200" dirty="0"/>
                        <a:t>LN</a:t>
                      </a:r>
                    </a:p>
                  </a:txBody>
                  <a:tcPr anchor="ctr">
                    <a:solidFill>
                      <a:srgbClr val="E1F4FF"/>
                    </a:solidFill>
                  </a:tcPr>
                </a:tc>
                <a:tc hMerge="1">
                  <a:txBody>
                    <a:bodyPr/>
                    <a:lstStyle/>
                    <a:p>
                      <a:endParaRPr lang="en-US"/>
                    </a:p>
                  </a:txBody>
                  <a:tcPr/>
                </a:tc>
                <a:tc>
                  <a:txBody>
                    <a:bodyPr/>
                    <a:lstStyle/>
                    <a:p>
                      <a:r>
                        <a:rPr lang="en-US" sz="1200" dirty="0"/>
                        <a:t>CWE</a:t>
                      </a:r>
                    </a:p>
                  </a:txBody>
                  <a:tcPr anchor="ctr">
                    <a:solidFill>
                      <a:srgbClr val="E1F4FF"/>
                    </a:solidFill>
                  </a:tcPr>
                </a:tc>
                <a:tc>
                  <a:txBody>
                    <a:bodyPr/>
                    <a:lstStyle/>
                    <a:p>
                      <a:r>
                        <a:rPr lang="en-US" sz="1200" dirty="0"/>
                        <a:t>CWE_01</a:t>
                      </a:r>
                    </a:p>
                  </a:txBody>
                  <a:tcPr anchor="ctr">
                    <a:solidFill>
                      <a:srgbClr val="E1F4FF"/>
                    </a:solidFill>
                  </a:tcPr>
                </a:tc>
                <a:tc>
                  <a:txBody>
                    <a:bodyPr/>
                    <a:lstStyle/>
                    <a:p>
                      <a:r>
                        <a:rPr lang="en-US" sz="1200" baseline="0" dirty="0" err="1"/>
                        <a:t>PHVS_LabTestProcedure_Malaria</a:t>
                      </a:r>
                      <a:endParaRPr lang="en-US" sz="1200" baseline="0" dirty="0"/>
                    </a:p>
                  </a:txBody>
                  <a:tcPr anchor="ctr">
                    <a:solidFill>
                      <a:srgbClr val="E1F4FF"/>
                    </a:solidFill>
                  </a:tcPr>
                </a:tc>
                <a:tc>
                  <a:txBody>
                    <a:bodyPr/>
                    <a:lstStyle/>
                    <a:p>
                      <a:pPr algn="ctr"/>
                      <a:r>
                        <a:rPr lang="en-US" sz="1200" dirty="0"/>
                        <a:t>1</a:t>
                      </a:r>
                    </a:p>
                  </a:txBody>
                  <a:tcPr anchor="ctr">
                    <a:solidFill>
                      <a:srgbClr val="E1F4FF"/>
                    </a:solidFill>
                  </a:tcPr>
                </a:tc>
                <a:tc gridSpan="2">
                  <a:txBody>
                    <a:bodyPr/>
                    <a:lstStyle/>
                    <a:p>
                      <a:endParaRPr lang="en-US" sz="1200" dirty="0"/>
                    </a:p>
                  </a:txBody>
                  <a:tcPr anchor="ctr">
                    <a:solidFill>
                      <a:srgbClr val="E1F4FF"/>
                    </a:solidFill>
                  </a:tcPr>
                </a:tc>
                <a:tc hMerge="1">
                  <a:txBody>
                    <a:bodyPr/>
                    <a:lstStyle/>
                    <a:p>
                      <a:endParaRPr lang="en-US"/>
                    </a:p>
                  </a:txBody>
                  <a:tcPr/>
                </a:tc>
                <a:tc>
                  <a:txBody>
                    <a:bodyPr/>
                    <a:lstStyle/>
                    <a:p>
                      <a:r>
                        <a:rPr lang="en-US" sz="1200" dirty="0"/>
                        <a:t>…</a:t>
                      </a:r>
                    </a:p>
                  </a:txBody>
                  <a:tcPr anchor="ctr">
                    <a:solidFill>
                      <a:srgbClr val="E1F4FF"/>
                    </a:solidFill>
                  </a:tcPr>
                </a:tc>
                <a:tc>
                  <a:txBody>
                    <a:bodyPr/>
                    <a:lstStyle/>
                    <a:p>
                      <a:r>
                        <a:rPr lang="en-US" sz="1200" dirty="0"/>
                        <a:t>+ X =</a:t>
                      </a:r>
                    </a:p>
                  </a:txBody>
                  <a:tcPr anchor="ctr">
                    <a:solidFill>
                      <a:srgbClr val="E1F4FF"/>
                    </a:solidFill>
                  </a:tcPr>
                </a:tc>
                <a:extLst>
                  <a:ext uri="{0D108BD9-81ED-4DB2-BD59-A6C34878D82A}">
                    <a16:rowId xmlns:a16="http://schemas.microsoft.com/office/drawing/2014/main" val="3027705770"/>
                  </a:ext>
                </a:extLst>
              </a:tr>
              <a:tr h="370840">
                <a:tc>
                  <a:txBody>
                    <a:bodyPr/>
                    <a:lstStyle/>
                    <a:p>
                      <a:r>
                        <a:rPr lang="en-US" sz="1200" dirty="0"/>
                        <a:t>02</a:t>
                      </a:r>
                    </a:p>
                  </a:txBody>
                  <a:tcPr anchor="ctr">
                    <a:solidFill>
                      <a:srgbClr val="E1F4FF"/>
                    </a:solidFill>
                  </a:tcPr>
                </a:tc>
                <a:tc>
                  <a:txBody>
                    <a:bodyPr/>
                    <a:lstStyle/>
                    <a:p>
                      <a:r>
                        <a:rPr lang="en-US" sz="1200" dirty="0"/>
                        <a:t>S</a:t>
                      </a:r>
                    </a:p>
                  </a:txBody>
                  <a:tcPr anchor="ctr">
                    <a:solidFill>
                      <a:srgbClr val="E1F4FF"/>
                    </a:solidFill>
                  </a:tcPr>
                </a:tc>
                <a:tc>
                  <a:txBody>
                    <a:bodyPr/>
                    <a:lstStyle/>
                    <a:p>
                      <a:r>
                        <a:rPr lang="en-US" sz="1200" dirty="0"/>
                        <a:t>1</a:t>
                      </a:r>
                    </a:p>
                  </a:txBody>
                  <a:tcPr anchor="ctr">
                    <a:solidFill>
                      <a:srgbClr val="E1F4FF"/>
                    </a:solidFill>
                  </a:tcPr>
                </a:tc>
                <a:tc>
                  <a:txBody>
                    <a:bodyPr/>
                    <a:lstStyle/>
                    <a:p>
                      <a:r>
                        <a:rPr lang="en-US" sz="1200" dirty="0"/>
                        <a:t>R</a:t>
                      </a:r>
                    </a:p>
                  </a:txBody>
                  <a:tcPr anchor="ctr">
                    <a:solidFill>
                      <a:srgbClr val="E1F4FF"/>
                    </a:solidFill>
                  </a:tcPr>
                </a:tc>
                <a:tc>
                  <a:txBody>
                    <a:bodyPr/>
                    <a:lstStyle/>
                    <a:p>
                      <a:r>
                        <a:rPr lang="en-US" sz="1200" dirty="0"/>
                        <a:t>32</a:t>
                      </a:r>
                    </a:p>
                  </a:txBody>
                  <a:tcPr anchor="ctr">
                    <a:solidFill>
                      <a:srgbClr val="E1F4FF"/>
                    </a:solidFill>
                  </a:tcPr>
                </a:tc>
                <a:tc gridSpan="2">
                  <a:txBody>
                    <a:bodyPr/>
                    <a:lstStyle/>
                    <a:p>
                      <a:r>
                        <a:rPr lang="en-US" sz="1200" dirty="0"/>
                        <a:t>LN</a:t>
                      </a:r>
                    </a:p>
                  </a:txBody>
                  <a:tcPr anchor="ctr">
                    <a:solidFill>
                      <a:srgbClr val="E1F4FF"/>
                    </a:solidFill>
                  </a:tcPr>
                </a:tc>
                <a:tc hMerge="1">
                  <a:txBody>
                    <a:bodyPr/>
                    <a:lstStyle/>
                    <a:p>
                      <a:endParaRPr lang="en-US"/>
                    </a:p>
                  </a:txBody>
                  <a:tcPr/>
                </a:tc>
                <a:tc>
                  <a:txBody>
                    <a:bodyPr/>
                    <a:lstStyle/>
                    <a:p>
                      <a:r>
                        <a:rPr lang="en-US" sz="1200" dirty="0"/>
                        <a:t>CWE</a:t>
                      </a:r>
                    </a:p>
                  </a:txBody>
                  <a:tcPr anchor="ctr">
                    <a:solidFill>
                      <a:srgbClr val="E1F4FF"/>
                    </a:solidFill>
                  </a:tcPr>
                </a:tc>
                <a:tc>
                  <a:txBody>
                    <a:bodyPr/>
                    <a:lstStyle/>
                    <a:p>
                      <a:r>
                        <a:rPr lang="en-US" sz="1200" dirty="0"/>
                        <a:t>CWE_02</a:t>
                      </a:r>
                    </a:p>
                  </a:txBody>
                  <a:tcPr anchor="ctr">
                    <a:solidFill>
                      <a:srgbClr val="E1F4FF"/>
                    </a:solidFill>
                  </a:tcPr>
                </a:tc>
                <a:tc>
                  <a:txBody>
                    <a:bodyPr/>
                    <a:lstStyle/>
                    <a:p>
                      <a:r>
                        <a:rPr lang="en-US" sz="1200" dirty="0" err="1"/>
                        <a:t>PHVS_YesNo</a:t>
                      </a:r>
                      <a:endParaRPr lang="en-US" sz="1200" dirty="0"/>
                    </a:p>
                  </a:txBody>
                  <a:tcPr anchor="ctr">
                    <a:solidFill>
                      <a:srgbClr val="E1F4FF"/>
                    </a:solidFill>
                  </a:tcPr>
                </a:tc>
                <a:tc>
                  <a:txBody>
                    <a:bodyPr/>
                    <a:lstStyle/>
                    <a:p>
                      <a:pPr algn="ctr"/>
                      <a:r>
                        <a:rPr lang="en-US" sz="1200" dirty="0"/>
                        <a:t>1</a:t>
                      </a:r>
                    </a:p>
                  </a:txBody>
                  <a:tcPr anchor="ctr">
                    <a:solidFill>
                      <a:srgbClr val="E1F4FF"/>
                    </a:solidFill>
                  </a:tcPr>
                </a:tc>
                <a:tc gridSpan="2">
                  <a:txBody>
                    <a:bodyPr/>
                    <a:lstStyle/>
                    <a:p>
                      <a:endParaRPr lang="en-US" sz="1200" dirty="0"/>
                    </a:p>
                  </a:txBody>
                  <a:tcPr anchor="ctr">
                    <a:solidFill>
                      <a:srgbClr val="E1F4FF"/>
                    </a:solidFill>
                  </a:tcPr>
                </a:tc>
                <a:tc hMerge="1">
                  <a:txBody>
                    <a:bodyPr/>
                    <a:lstStyle/>
                    <a:p>
                      <a:endParaRPr lang="en-US"/>
                    </a:p>
                  </a:txBody>
                  <a:tcPr/>
                </a:tc>
                <a:tc>
                  <a:txBody>
                    <a:bodyPr/>
                    <a:lstStyle/>
                    <a:p>
                      <a:r>
                        <a:rPr lang="en-US" sz="1200" dirty="0"/>
                        <a:t>…</a:t>
                      </a:r>
                    </a:p>
                  </a:txBody>
                  <a:tcPr anchor="ctr">
                    <a:solidFill>
                      <a:srgbClr val="E1F4FF"/>
                    </a:solidFill>
                  </a:tcPr>
                </a:tc>
                <a:tc>
                  <a:txBody>
                    <a:bodyPr/>
                    <a:lstStyle/>
                    <a:p>
                      <a:r>
                        <a:rPr lang="en-US" sz="1200" dirty="0"/>
                        <a:t>+ X =</a:t>
                      </a:r>
                    </a:p>
                  </a:txBody>
                  <a:tcPr anchor="ctr">
                    <a:solidFill>
                      <a:srgbClr val="E1F4FF"/>
                    </a:solidFill>
                  </a:tcPr>
                </a:tc>
                <a:extLst>
                  <a:ext uri="{0D108BD9-81ED-4DB2-BD59-A6C34878D82A}">
                    <a16:rowId xmlns:a16="http://schemas.microsoft.com/office/drawing/2014/main" val="2952353126"/>
                  </a:ext>
                </a:extLst>
              </a:tr>
              <a:tr h="370840">
                <a:tc>
                  <a:txBody>
                    <a:bodyPr/>
                    <a:lstStyle/>
                    <a:p>
                      <a:r>
                        <a:rPr lang="en-US" sz="1200" dirty="0"/>
                        <a:t>03</a:t>
                      </a:r>
                    </a:p>
                  </a:txBody>
                  <a:tcPr anchor="ctr">
                    <a:solidFill>
                      <a:srgbClr val="E1F4FF"/>
                    </a:solidFill>
                  </a:tcPr>
                </a:tc>
                <a:tc>
                  <a:txBody>
                    <a:bodyPr/>
                    <a:lstStyle/>
                    <a:p>
                      <a:r>
                        <a:rPr lang="en-US" sz="1200" dirty="0"/>
                        <a:t>S</a:t>
                      </a:r>
                    </a:p>
                  </a:txBody>
                  <a:tcPr anchor="ctr">
                    <a:solidFill>
                      <a:srgbClr val="E1F4FF"/>
                    </a:solidFill>
                  </a:tcPr>
                </a:tc>
                <a:tc>
                  <a:txBody>
                    <a:bodyPr/>
                    <a:lstStyle/>
                    <a:p>
                      <a:r>
                        <a:rPr lang="en-US" sz="1200" dirty="0"/>
                        <a:t>1</a:t>
                      </a:r>
                    </a:p>
                  </a:txBody>
                  <a:tcPr anchor="ctr">
                    <a:solidFill>
                      <a:srgbClr val="E1F4FF"/>
                    </a:solidFill>
                  </a:tcPr>
                </a:tc>
                <a:tc>
                  <a:txBody>
                    <a:bodyPr/>
                    <a:lstStyle/>
                    <a:p>
                      <a:r>
                        <a:rPr lang="en-US" sz="1200" dirty="0"/>
                        <a:t>S</a:t>
                      </a:r>
                    </a:p>
                  </a:txBody>
                  <a:tcPr anchor="ctr">
                    <a:solidFill>
                      <a:srgbClr val="E1F4FF"/>
                    </a:solidFill>
                  </a:tcPr>
                </a:tc>
                <a:tc>
                  <a:txBody>
                    <a:bodyPr/>
                    <a:lstStyle/>
                    <a:p>
                      <a:r>
                        <a:rPr lang="en-US" sz="1200" dirty="0"/>
                        <a:t>111</a:t>
                      </a:r>
                    </a:p>
                  </a:txBody>
                  <a:tcPr anchor="ctr">
                    <a:solidFill>
                      <a:srgbClr val="E1F4FF"/>
                    </a:solidFill>
                  </a:tcPr>
                </a:tc>
                <a:tc gridSpan="2">
                  <a:txBody>
                    <a:bodyPr/>
                    <a:lstStyle/>
                    <a:p>
                      <a:r>
                        <a:rPr lang="en-US" sz="1200" dirty="0"/>
                        <a:t>SCT</a:t>
                      </a:r>
                    </a:p>
                  </a:txBody>
                  <a:tcPr anchor="ctr">
                    <a:solidFill>
                      <a:srgbClr val="E1F4FF"/>
                    </a:solidFill>
                  </a:tcPr>
                </a:tc>
                <a:tc hMerge="1">
                  <a:txBody>
                    <a:bodyPr/>
                    <a:lstStyle/>
                    <a:p>
                      <a:endParaRPr lang="en-US"/>
                    </a:p>
                  </a:txBody>
                  <a:tcPr/>
                </a:tc>
                <a:tc>
                  <a:txBody>
                    <a:bodyPr/>
                    <a:lstStyle/>
                    <a:p>
                      <a:r>
                        <a:rPr lang="en-US" sz="1200" dirty="0"/>
                        <a:t>DT</a:t>
                      </a:r>
                    </a:p>
                  </a:txBody>
                  <a:tcPr anchor="ctr">
                    <a:solidFill>
                      <a:srgbClr val="E1F4FF"/>
                    </a:solidFill>
                  </a:tcPr>
                </a:tc>
                <a:tc>
                  <a:txBody>
                    <a:bodyPr/>
                    <a:lstStyle/>
                    <a:p>
                      <a:r>
                        <a:rPr lang="en-US" sz="1200" dirty="0"/>
                        <a:t>DT_01</a:t>
                      </a:r>
                    </a:p>
                  </a:txBody>
                  <a:tcPr anchor="ctr">
                    <a:solidFill>
                      <a:srgbClr val="E1F4FF"/>
                    </a:solidFill>
                  </a:tcPr>
                </a:tc>
                <a:tc>
                  <a:txBody>
                    <a:bodyPr/>
                    <a:lstStyle/>
                    <a:p>
                      <a:r>
                        <a:rPr lang="en-US" sz="1200" dirty="0"/>
                        <a:t>N/A</a:t>
                      </a:r>
                    </a:p>
                  </a:txBody>
                  <a:tcPr anchor="ctr">
                    <a:solidFill>
                      <a:srgbClr val="E1F4FF"/>
                    </a:solidFill>
                  </a:tcPr>
                </a:tc>
                <a:tc>
                  <a:txBody>
                    <a:bodyPr/>
                    <a:lstStyle/>
                    <a:p>
                      <a:pPr algn="ctr"/>
                      <a:r>
                        <a:rPr lang="en-US" sz="1200" dirty="0"/>
                        <a:t>1</a:t>
                      </a:r>
                    </a:p>
                  </a:txBody>
                  <a:tcPr anchor="ctr">
                    <a:solidFill>
                      <a:srgbClr val="E1F4FF"/>
                    </a:solidFill>
                  </a:tcPr>
                </a:tc>
                <a:tc gridSpan="2">
                  <a:txBody>
                    <a:bodyPr/>
                    <a:lstStyle/>
                    <a:p>
                      <a:endParaRPr lang="en-US" sz="1200" dirty="0"/>
                    </a:p>
                  </a:txBody>
                  <a:tcPr anchor="ctr">
                    <a:solidFill>
                      <a:srgbClr val="E1F4FF"/>
                    </a:solidFill>
                  </a:tcPr>
                </a:tc>
                <a:tc hMerge="1">
                  <a:txBody>
                    <a:bodyPr/>
                    <a:lstStyle/>
                    <a:p>
                      <a:endParaRPr lang="en-US"/>
                    </a:p>
                  </a:txBody>
                  <a:tcPr/>
                </a:tc>
                <a:tc>
                  <a:txBody>
                    <a:bodyPr/>
                    <a:lstStyle/>
                    <a:p>
                      <a:r>
                        <a:rPr lang="en-US" sz="1200" dirty="0"/>
                        <a:t>…</a:t>
                      </a:r>
                    </a:p>
                  </a:txBody>
                  <a:tcPr anchor="ctr">
                    <a:solidFill>
                      <a:srgbClr val="E1F4FF"/>
                    </a:solidFill>
                  </a:tcPr>
                </a:tc>
                <a:tc>
                  <a:txBody>
                    <a:bodyPr/>
                    <a:lstStyle/>
                    <a:p>
                      <a:r>
                        <a:rPr lang="en-US" sz="1200" dirty="0"/>
                        <a:t>+ X =</a:t>
                      </a:r>
                    </a:p>
                  </a:txBody>
                  <a:tcPr anchor="ctr">
                    <a:solidFill>
                      <a:srgbClr val="E1F4FF"/>
                    </a:solidFill>
                  </a:tcPr>
                </a:tc>
                <a:extLst>
                  <a:ext uri="{0D108BD9-81ED-4DB2-BD59-A6C34878D82A}">
                    <a16:rowId xmlns:a16="http://schemas.microsoft.com/office/drawing/2014/main" val="623726467"/>
                  </a:ext>
                </a:extLst>
              </a:tr>
              <a:tr h="370840">
                <a:tc gridSpan="6">
                  <a:txBody>
                    <a:bodyPr/>
                    <a:lstStyle/>
                    <a:p>
                      <a:r>
                        <a:rPr lang="en-US" sz="1200" b="1" dirty="0"/>
                        <a:t>Group</a:t>
                      </a:r>
                      <a:r>
                        <a:rPr lang="en-US" sz="1200" b="1" baseline="0" dirty="0"/>
                        <a:t> ID </a:t>
                      </a:r>
                      <a:endParaRPr lang="en-US" sz="1200" b="1"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gridSpan="3">
                  <a:txBody>
                    <a:bodyPr/>
                    <a:lstStyle/>
                    <a:p>
                      <a:r>
                        <a:rPr lang="en-US" sz="1200" dirty="0"/>
                        <a:t>02</a:t>
                      </a:r>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gridSpan="3">
                  <a:txBody>
                    <a:bodyPr/>
                    <a:lstStyle/>
                    <a:p>
                      <a:r>
                        <a:rPr lang="en-US" sz="1200" b="1" dirty="0"/>
                        <a:t>Group Name</a:t>
                      </a:r>
                    </a:p>
                  </a:txBody>
                  <a:tcPr anchor="ctr">
                    <a:solidFill>
                      <a:srgbClr val="99CCFF"/>
                    </a:solidFill>
                  </a:tcPr>
                </a:tc>
                <a:tc hMerge="1">
                  <a:txBody>
                    <a:bodyPr/>
                    <a:lstStyle/>
                    <a:p>
                      <a:pPr algn="ctr"/>
                      <a:endParaRPr lang="en-US" sz="1200" dirty="0"/>
                    </a:p>
                  </a:txBody>
                  <a:tcPr anchor="ctr">
                    <a:solidFill>
                      <a:srgbClr val="99CCFF"/>
                    </a:solidFill>
                  </a:tcPr>
                </a:tc>
                <a:tc hMerge="1">
                  <a:txBody>
                    <a:bodyPr/>
                    <a:lstStyle/>
                    <a:p>
                      <a:endParaRPr lang="en-US" sz="1200" dirty="0"/>
                    </a:p>
                  </a:txBody>
                  <a:tcPr anchor="ctr">
                    <a:solidFill>
                      <a:srgbClr val="99CCFF"/>
                    </a:solidFill>
                  </a:tcPr>
                </a:tc>
                <a:tc gridSpan="3">
                  <a:txBody>
                    <a:bodyPr/>
                    <a:lstStyle/>
                    <a:p>
                      <a:r>
                        <a:rPr lang="en-US" sz="1200" dirty="0"/>
                        <a:t>Physician</a:t>
                      </a:r>
                      <a:r>
                        <a:rPr lang="en-US" sz="1200" baseline="0" dirty="0"/>
                        <a:t> Information</a:t>
                      </a:r>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extLst>
                  <a:ext uri="{0D108BD9-81ED-4DB2-BD59-A6C34878D82A}">
                    <a16:rowId xmlns:a16="http://schemas.microsoft.com/office/drawing/2014/main" val="2913088262"/>
                  </a:ext>
                </a:extLst>
              </a:tr>
              <a:tr h="370840">
                <a:tc>
                  <a:txBody>
                    <a:bodyPr/>
                    <a:lstStyle/>
                    <a:p>
                      <a:r>
                        <a:rPr lang="en-US" sz="1200" dirty="0"/>
                        <a:t>04</a:t>
                      </a:r>
                    </a:p>
                  </a:txBody>
                  <a:tcPr anchor="ctr">
                    <a:solidFill>
                      <a:srgbClr val="E1F4FF"/>
                    </a:solidFill>
                  </a:tcPr>
                </a:tc>
                <a:tc>
                  <a:txBody>
                    <a:bodyPr/>
                    <a:lstStyle/>
                    <a:p>
                      <a:r>
                        <a:rPr lang="en-US" sz="1200" dirty="0"/>
                        <a:t>P</a:t>
                      </a:r>
                    </a:p>
                  </a:txBody>
                  <a:tcPr anchor="ctr">
                    <a:solidFill>
                      <a:srgbClr val="E1F4FF"/>
                    </a:solidFill>
                  </a:tcPr>
                </a:tc>
                <a:tc>
                  <a:txBody>
                    <a:bodyPr/>
                    <a:lstStyle/>
                    <a:p>
                      <a:r>
                        <a:rPr lang="en-US" sz="1200" dirty="0"/>
                        <a:t>*</a:t>
                      </a:r>
                    </a:p>
                  </a:txBody>
                  <a:tcPr anchor="ctr">
                    <a:solidFill>
                      <a:srgbClr val="E1F4FF"/>
                    </a:solidFill>
                  </a:tcPr>
                </a:tc>
                <a:tc>
                  <a:txBody>
                    <a:bodyPr/>
                    <a:lstStyle/>
                    <a:p>
                      <a:r>
                        <a:rPr lang="en-US" sz="1200" dirty="0"/>
                        <a:t>S</a:t>
                      </a:r>
                    </a:p>
                  </a:txBody>
                  <a:tcPr anchor="ctr">
                    <a:solidFill>
                      <a:srgbClr val="E1F4FF"/>
                    </a:solidFill>
                  </a:tcPr>
                </a:tc>
                <a:tc>
                  <a:txBody>
                    <a:bodyPr/>
                    <a:lstStyle/>
                    <a:p>
                      <a:r>
                        <a:rPr lang="en-US" sz="1200" dirty="0"/>
                        <a:t>342</a:t>
                      </a:r>
                    </a:p>
                  </a:txBody>
                  <a:tcPr anchor="ctr">
                    <a:solidFill>
                      <a:srgbClr val="E1F4FF"/>
                    </a:solidFill>
                  </a:tcPr>
                </a:tc>
                <a:tc gridSpan="2">
                  <a:txBody>
                    <a:bodyPr/>
                    <a:lstStyle/>
                    <a:p>
                      <a:r>
                        <a:rPr lang="en-US" sz="1200" dirty="0"/>
                        <a:t>LN</a:t>
                      </a:r>
                    </a:p>
                  </a:txBody>
                  <a:tcPr anchor="ctr">
                    <a:solidFill>
                      <a:srgbClr val="E1F4FF"/>
                    </a:solidFill>
                  </a:tcPr>
                </a:tc>
                <a:tc hMerge="1">
                  <a:txBody>
                    <a:bodyPr/>
                    <a:lstStyle/>
                    <a:p>
                      <a:endParaRPr lang="en-US"/>
                    </a:p>
                  </a:txBody>
                  <a:tcPr/>
                </a:tc>
                <a:tc>
                  <a:txBody>
                    <a:bodyPr/>
                    <a:lstStyle/>
                    <a:p>
                      <a:r>
                        <a:rPr lang="en-US" sz="1200" dirty="0"/>
                        <a:t>ST</a:t>
                      </a:r>
                    </a:p>
                  </a:txBody>
                  <a:tcPr anchor="ctr">
                    <a:solidFill>
                      <a:srgbClr val="E1F4FF"/>
                    </a:solidFill>
                  </a:tcPr>
                </a:tc>
                <a:tc>
                  <a:txBody>
                    <a:bodyPr/>
                    <a:lstStyle/>
                    <a:p>
                      <a:r>
                        <a:rPr lang="en-US" sz="1200" dirty="0"/>
                        <a:t>ST_01</a:t>
                      </a:r>
                    </a:p>
                  </a:txBody>
                  <a:tcPr anchor="ctr">
                    <a:solidFill>
                      <a:srgbClr val="E1F4FF"/>
                    </a:solidFill>
                  </a:tcPr>
                </a:tc>
                <a:tc>
                  <a:txBody>
                    <a:bodyPr/>
                    <a:lstStyle/>
                    <a:p>
                      <a:r>
                        <a:rPr lang="en-US" sz="1200" dirty="0"/>
                        <a:t>N/A</a:t>
                      </a:r>
                    </a:p>
                  </a:txBody>
                  <a:tcPr anchor="ctr">
                    <a:solidFill>
                      <a:srgbClr val="E1F4FF"/>
                    </a:solidFill>
                  </a:tcPr>
                </a:tc>
                <a:tc>
                  <a:txBody>
                    <a:bodyPr/>
                    <a:lstStyle/>
                    <a:p>
                      <a:pPr algn="ctr"/>
                      <a:r>
                        <a:rPr lang="en-US" sz="1200" dirty="0"/>
                        <a:t>1</a:t>
                      </a:r>
                    </a:p>
                  </a:txBody>
                  <a:tcPr anchor="ctr">
                    <a:solidFill>
                      <a:srgbClr val="E1F4FF"/>
                    </a:solidFill>
                  </a:tcPr>
                </a:tc>
                <a:tc gridSpan="2">
                  <a:txBody>
                    <a:bodyPr/>
                    <a:lstStyle/>
                    <a:p>
                      <a:endParaRPr lang="en-US" sz="1200" dirty="0"/>
                    </a:p>
                  </a:txBody>
                  <a:tcPr anchor="ctr">
                    <a:solidFill>
                      <a:srgbClr val="E1F4FF"/>
                    </a:solidFill>
                  </a:tcPr>
                </a:tc>
                <a:tc hMerge="1">
                  <a:txBody>
                    <a:bodyPr/>
                    <a:lstStyle/>
                    <a:p>
                      <a:endParaRPr lang="en-US"/>
                    </a:p>
                  </a:txBody>
                  <a:tcPr/>
                </a:tc>
                <a:tc>
                  <a:txBody>
                    <a:bodyPr/>
                    <a:lstStyle/>
                    <a:p>
                      <a:r>
                        <a:rPr lang="en-US" sz="1200" dirty="0"/>
                        <a:t>Physician</a:t>
                      </a:r>
                      <a:r>
                        <a:rPr lang="en-US" sz="1200" baseline="0" dirty="0"/>
                        <a:t> Name</a:t>
                      </a:r>
                      <a:endParaRPr lang="en-US" sz="1200" dirty="0"/>
                    </a:p>
                  </a:txBody>
                  <a:tcPr anchor="ctr">
                    <a:solidFill>
                      <a:srgbClr val="E1F4FF"/>
                    </a:solidFill>
                  </a:tcPr>
                </a:tc>
                <a:tc>
                  <a:txBody>
                    <a:bodyPr/>
                    <a:lstStyle/>
                    <a:p>
                      <a:r>
                        <a:rPr lang="en-US" sz="1200" dirty="0"/>
                        <a:t>+ X =</a:t>
                      </a:r>
                    </a:p>
                  </a:txBody>
                  <a:tcPr anchor="ctr">
                    <a:solidFill>
                      <a:srgbClr val="E1F4FF"/>
                    </a:solidFill>
                  </a:tcPr>
                </a:tc>
                <a:extLst>
                  <a:ext uri="{0D108BD9-81ED-4DB2-BD59-A6C34878D82A}">
                    <a16:rowId xmlns:a16="http://schemas.microsoft.com/office/drawing/2014/main" val="2459491320"/>
                  </a:ext>
                </a:extLst>
              </a:tr>
              <a:tr h="370840">
                <a:tc>
                  <a:txBody>
                    <a:bodyPr/>
                    <a:lstStyle/>
                    <a:p>
                      <a:r>
                        <a:rPr lang="en-US" sz="1200" dirty="0"/>
                        <a:t>05</a:t>
                      </a:r>
                    </a:p>
                  </a:txBody>
                  <a:tcPr anchor="ctr">
                    <a:solidFill>
                      <a:srgbClr val="E1F4FF"/>
                    </a:solidFill>
                  </a:tcPr>
                </a:tc>
                <a:tc>
                  <a:txBody>
                    <a:bodyPr/>
                    <a:lstStyle/>
                    <a:p>
                      <a:r>
                        <a:rPr lang="en-US" sz="1200" dirty="0"/>
                        <a:t>S</a:t>
                      </a:r>
                    </a:p>
                  </a:txBody>
                  <a:tcPr anchor="ctr">
                    <a:solidFill>
                      <a:srgbClr val="E1F4FF"/>
                    </a:solidFill>
                  </a:tcPr>
                </a:tc>
                <a:tc>
                  <a:txBody>
                    <a:bodyPr/>
                    <a:lstStyle/>
                    <a:p>
                      <a:r>
                        <a:rPr lang="en-US" sz="1200" dirty="0"/>
                        <a:t>*</a:t>
                      </a:r>
                    </a:p>
                  </a:txBody>
                  <a:tcPr anchor="ctr">
                    <a:solidFill>
                      <a:srgbClr val="E1F4FF"/>
                    </a:solidFill>
                  </a:tcPr>
                </a:tc>
                <a:tc>
                  <a:txBody>
                    <a:bodyPr/>
                    <a:lstStyle/>
                    <a:p>
                      <a:r>
                        <a:rPr lang="en-US" sz="1200" dirty="0"/>
                        <a:t>S</a:t>
                      </a:r>
                    </a:p>
                  </a:txBody>
                  <a:tcPr anchor="ctr">
                    <a:solidFill>
                      <a:srgbClr val="E1F4FF"/>
                    </a:solidFill>
                  </a:tcPr>
                </a:tc>
                <a:tc>
                  <a:txBody>
                    <a:bodyPr/>
                    <a:lstStyle/>
                    <a:p>
                      <a:r>
                        <a:rPr lang="en-US" sz="1200" dirty="0"/>
                        <a:t>675</a:t>
                      </a:r>
                    </a:p>
                  </a:txBody>
                  <a:tcPr anchor="ctr">
                    <a:solidFill>
                      <a:srgbClr val="E1F4FF"/>
                    </a:solidFill>
                  </a:tcPr>
                </a:tc>
                <a:tc gridSpan="2">
                  <a:txBody>
                    <a:bodyPr/>
                    <a:lstStyle/>
                    <a:p>
                      <a:r>
                        <a:rPr lang="en-US" sz="1200" dirty="0"/>
                        <a:t>LN</a:t>
                      </a:r>
                    </a:p>
                  </a:txBody>
                  <a:tcPr anchor="ctr">
                    <a:solidFill>
                      <a:srgbClr val="E1F4FF"/>
                    </a:solidFill>
                  </a:tcPr>
                </a:tc>
                <a:tc hMerge="1">
                  <a:txBody>
                    <a:bodyPr/>
                    <a:lstStyle/>
                    <a:p>
                      <a:endParaRPr lang="en-US"/>
                    </a:p>
                  </a:txBody>
                  <a:tcPr/>
                </a:tc>
                <a:tc>
                  <a:txBody>
                    <a:bodyPr/>
                    <a:lstStyle/>
                    <a:p>
                      <a:r>
                        <a:rPr lang="en-US" sz="1200" dirty="0"/>
                        <a:t>ST</a:t>
                      </a:r>
                    </a:p>
                  </a:txBody>
                  <a:tcPr anchor="ctr">
                    <a:solidFill>
                      <a:srgbClr val="E1F4FF"/>
                    </a:solidFill>
                  </a:tcPr>
                </a:tc>
                <a:tc>
                  <a:txBody>
                    <a:bodyPr/>
                    <a:lstStyle/>
                    <a:p>
                      <a:r>
                        <a:rPr lang="en-US" sz="1200" dirty="0"/>
                        <a:t>ST_02</a:t>
                      </a:r>
                    </a:p>
                  </a:txBody>
                  <a:tcPr anchor="ctr">
                    <a:solidFill>
                      <a:srgbClr val="E1F4FF"/>
                    </a:solidFill>
                  </a:tcPr>
                </a:tc>
                <a:tc>
                  <a:txBody>
                    <a:bodyPr/>
                    <a:lstStyle/>
                    <a:p>
                      <a:r>
                        <a:rPr lang="en-US" sz="1200" dirty="0"/>
                        <a:t>N/A</a:t>
                      </a:r>
                    </a:p>
                  </a:txBody>
                  <a:tcPr anchor="ctr">
                    <a:solidFill>
                      <a:srgbClr val="E1F4FF"/>
                    </a:solidFill>
                  </a:tcPr>
                </a:tc>
                <a:tc>
                  <a:txBody>
                    <a:bodyPr/>
                    <a:lstStyle/>
                    <a:p>
                      <a:pPr algn="ctr"/>
                      <a:r>
                        <a:rPr lang="en-US" sz="1200" dirty="0"/>
                        <a:t>3</a:t>
                      </a:r>
                    </a:p>
                  </a:txBody>
                  <a:tcPr anchor="ctr">
                    <a:solidFill>
                      <a:srgbClr val="E1F4FF"/>
                    </a:solidFill>
                  </a:tcPr>
                </a:tc>
                <a:tc gridSpan="2">
                  <a:txBody>
                    <a:bodyPr/>
                    <a:lstStyle/>
                    <a:p>
                      <a:endParaRPr lang="en-US" sz="1200"/>
                    </a:p>
                  </a:txBody>
                  <a:tcPr anchor="ctr">
                    <a:solidFill>
                      <a:srgbClr val="E1F4FF"/>
                    </a:solidFill>
                  </a:tcPr>
                </a:tc>
                <a:tc hMerge="1">
                  <a:txBody>
                    <a:bodyPr/>
                    <a:lstStyle/>
                    <a:p>
                      <a:endParaRPr lang="en-US"/>
                    </a:p>
                  </a:txBody>
                  <a:tcPr/>
                </a:tc>
                <a:tc>
                  <a:txBody>
                    <a:bodyPr/>
                    <a:lstStyle/>
                    <a:p>
                      <a:r>
                        <a:rPr lang="en-US" sz="1200" dirty="0"/>
                        <a:t>Physician Number</a:t>
                      </a:r>
                    </a:p>
                  </a:txBody>
                  <a:tcPr anchor="ctr">
                    <a:solidFill>
                      <a:srgbClr val="E1F4FF"/>
                    </a:solidFill>
                  </a:tcPr>
                </a:tc>
                <a:tc>
                  <a:txBody>
                    <a:bodyPr/>
                    <a:lstStyle/>
                    <a:p>
                      <a:r>
                        <a:rPr lang="en-US" sz="1200" dirty="0"/>
                        <a:t>+ X =</a:t>
                      </a:r>
                    </a:p>
                  </a:txBody>
                  <a:tcPr anchor="ctr">
                    <a:solidFill>
                      <a:srgbClr val="E1F4FF"/>
                    </a:solidFill>
                  </a:tcPr>
                </a:tc>
                <a:extLst>
                  <a:ext uri="{0D108BD9-81ED-4DB2-BD59-A6C34878D82A}">
                    <a16:rowId xmlns:a16="http://schemas.microsoft.com/office/drawing/2014/main" val="657861877"/>
                  </a:ext>
                </a:extLst>
              </a:tr>
              <a:tr h="370840">
                <a:tc gridSpan="6">
                  <a:txBody>
                    <a:bodyPr/>
                    <a:lstStyle/>
                    <a:p>
                      <a:r>
                        <a:rPr lang="en-US" sz="1200" b="1" dirty="0"/>
                        <a:t>Group</a:t>
                      </a:r>
                      <a:r>
                        <a:rPr lang="en-US" sz="1200" b="1" baseline="0" dirty="0"/>
                        <a:t> ID </a:t>
                      </a:r>
                      <a:endParaRPr lang="en-US" sz="1200" b="1"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gridSpan="3">
                  <a:txBody>
                    <a:bodyPr/>
                    <a:lstStyle/>
                    <a:p>
                      <a:r>
                        <a:rPr lang="en-US" sz="1200" dirty="0"/>
                        <a:t>03</a:t>
                      </a:r>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tc gridSpan="3">
                  <a:txBody>
                    <a:bodyPr/>
                    <a:lstStyle/>
                    <a:p>
                      <a:r>
                        <a:rPr lang="en-US" sz="1200" b="1" dirty="0"/>
                        <a:t>Group Name</a:t>
                      </a:r>
                    </a:p>
                  </a:txBody>
                  <a:tcPr anchor="ctr">
                    <a:solidFill>
                      <a:srgbClr val="99CCFF"/>
                    </a:solidFill>
                  </a:tcPr>
                </a:tc>
                <a:tc hMerge="1">
                  <a:txBody>
                    <a:bodyPr/>
                    <a:lstStyle/>
                    <a:p>
                      <a:pPr algn="ctr"/>
                      <a:endParaRPr lang="en-US" sz="1200" dirty="0"/>
                    </a:p>
                  </a:txBody>
                  <a:tcPr anchor="ctr">
                    <a:solidFill>
                      <a:srgbClr val="99CCFF"/>
                    </a:solidFill>
                  </a:tcPr>
                </a:tc>
                <a:tc hMerge="1">
                  <a:txBody>
                    <a:bodyPr/>
                    <a:lstStyle/>
                    <a:p>
                      <a:endParaRPr lang="en-US" sz="1200" dirty="0"/>
                    </a:p>
                  </a:txBody>
                  <a:tcPr anchor="ctr">
                    <a:solidFill>
                      <a:srgbClr val="99CCFF"/>
                    </a:solidFill>
                  </a:tcPr>
                </a:tc>
                <a:tc gridSpan="3">
                  <a:txBody>
                    <a:bodyPr/>
                    <a:lstStyle/>
                    <a:p>
                      <a:r>
                        <a:rPr lang="en-US" sz="1200" dirty="0"/>
                        <a:t>Malaria</a:t>
                      </a:r>
                      <a:r>
                        <a:rPr lang="en-US" sz="1200" baseline="0" dirty="0"/>
                        <a:t> Observation</a:t>
                      </a:r>
                      <a:endParaRPr lang="en-US" sz="1200" dirty="0"/>
                    </a:p>
                  </a:txBody>
                  <a:tcPr anchor="ctr">
                    <a:solidFill>
                      <a:srgbClr val="99CCFF"/>
                    </a:solidFill>
                  </a:tcPr>
                </a:tc>
                <a:tc hMerge="1">
                  <a:txBody>
                    <a:bodyPr/>
                    <a:lstStyle/>
                    <a:p>
                      <a:endParaRPr lang="en-US" sz="1200" dirty="0"/>
                    </a:p>
                  </a:txBody>
                  <a:tcPr anchor="ctr">
                    <a:solidFill>
                      <a:srgbClr val="99CCFF"/>
                    </a:solidFill>
                  </a:tcPr>
                </a:tc>
                <a:tc hMerge="1">
                  <a:txBody>
                    <a:bodyPr/>
                    <a:lstStyle/>
                    <a:p>
                      <a:endParaRPr lang="en-US" sz="1200" dirty="0"/>
                    </a:p>
                  </a:txBody>
                  <a:tcPr anchor="ctr">
                    <a:solidFill>
                      <a:srgbClr val="99CCFF"/>
                    </a:solidFill>
                  </a:tcPr>
                </a:tc>
                <a:extLst>
                  <a:ext uri="{0D108BD9-81ED-4DB2-BD59-A6C34878D82A}">
                    <a16:rowId xmlns:a16="http://schemas.microsoft.com/office/drawing/2014/main" val="2887748284"/>
                  </a:ext>
                </a:extLst>
              </a:tr>
              <a:tr h="370840">
                <a:tc>
                  <a:txBody>
                    <a:bodyPr/>
                    <a:lstStyle/>
                    <a:p>
                      <a:r>
                        <a:rPr lang="en-US" sz="1200" dirty="0"/>
                        <a:t>06</a:t>
                      </a:r>
                    </a:p>
                  </a:txBody>
                  <a:tcPr anchor="ctr">
                    <a:solidFill>
                      <a:srgbClr val="E1F4FF"/>
                    </a:solidFill>
                  </a:tcPr>
                </a:tc>
                <a:tc>
                  <a:txBody>
                    <a:bodyPr/>
                    <a:lstStyle/>
                    <a:p>
                      <a:r>
                        <a:rPr lang="en-US" sz="1200" dirty="0"/>
                        <a:t>P</a:t>
                      </a:r>
                    </a:p>
                  </a:txBody>
                  <a:tcPr anchor="ctr">
                    <a:solidFill>
                      <a:srgbClr val="E1F4FF"/>
                    </a:solidFill>
                  </a:tcPr>
                </a:tc>
                <a:tc>
                  <a:txBody>
                    <a:bodyPr/>
                    <a:lstStyle/>
                    <a:p>
                      <a:r>
                        <a:rPr lang="en-US" sz="1200" dirty="0"/>
                        <a:t>1</a:t>
                      </a:r>
                    </a:p>
                  </a:txBody>
                  <a:tcPr anchor="ctr">
                    <a:solidFill>
                      <a:srgbClr val="E1F4FF"/>
                    </a:solidFill>
                  </a:tcPr>
                </a:tc>
                <a:tc>
                  <a:txBody>
                    <a:bodyPr/>
                    <a:lstStyle/>
                    <a:p>
                      <a:r>
                        <a:rPr lang="en-US" sz="1200" dirty="0"/>
                        <a:t>R</a:t>
                      </a:r>
                    </a:p>
                  </a:txBody>
                  <a:tcPr anchor="ctr">
                    <a:solidFill>
                      <a:srgbClr val="E1F4FF"/>
                    </a:solidFill>
                  </a:tcPr>
                </a:tc>
                <a:tc>
                  <a:txBody>
                    <a:bodyPr/>
                    <a:lstStyle/>
                    <a:p>
                      <a:r>
                        <a:rPr lang="en-US" sz="1200" dirty="0"/>
                        <a:t>01</a:t>
                      </a:r>
                    </a:p>
                  </a:txBody>
                  <a:tcPr anchor="ctr">
                    <a:solidFill>
                      <a:srgbClr val="E1F4FF"/>
                    </a:solidFill>
                  </a:tcPr>
                </a:tc>
                <a:tc gridSpan="2">
                  <a:txBody>
                    <a:bodyPr/>
                    <a:lstStyle/>
                    <a:p>
                      <a:r>
                        <a:rPr lang="en-US" sz="1200" dirty="0"/>
                        <a:t>PQ</a:t>
                      </a:r>
                    </a:p>
                  </a:txBody>
                  <a:tcPr anchor="ctr">
                    <a:solidFill>
                      <a:srgbClr val="E1F4FF"/>
                    </a:solidFill>
                  </a:tcPr>
                </a:tc>
                <a:tc hMerge="1">
                  <a:txBody>
                    <a:bodyPr/>
                    <a:lstStyle/>
                    <a:p>
                      <a:endParaRPr lang="en-US"/>
                    </a:p>
                  </a:txBody>
                  <a:tcPr/>
                </a:tc>
                <a:tc>
                  <a:txBody>
                    <a:bodyPr/>
                    <a:lstStyle/>
                    <a:p>
                      <a:r>
                        <a:rPr lang="en-US" sz="1200" dirty="0"/>
                        <a:t>CWE</a:t>
                      </a:r>
                    </a:p>
                  </a:txBody>
                  <a:tcPr anchor="ctr">
                    <a:solidFill>
                      <a:srgbClr val="E1F4FF"/>
                    </a:solidFill>
                  </a:tcPr>
                </a:tc>
                <a:tc>
                  <a:txBody>
                    <a:bodyPr/>
                    <a:lstStyle/>
                    <a:p>
                      <a:r>
                        <a:rPr lang="en-US" sz="1200" dirty="0"/>
                        <a:t>CWE_01</a:t>
                      </a:r>
                    </a:p>
                  </a:txBody>
                  <a:tcPr anchor="ctr">
                    <a:solidFill>
                      <a:srgbClr val="E1F4FF"/>
                    </a:solidFill>
                  </a:tcPr>
                </a:tc>
                <a:tc>
                  <a:txBody>
                    <a:bodyPr/>
                    <a:lstStyle/>
                    <a:p>
                      <a:r>
                        <a:rPr lang="en-US" sz="1200" dirty="0" err="1"/>
                        <a:t>PHVS_Malaria</a:t>
                      </a:r>
                      <a:endParaRPr lang="en-US" sz="1200" dirty="0"/>
                    </a:p>
                  </a:txBody>
                  <a:tcPr anchor="ctr">
                    <a:solidFill>
                      <a:srgbClr val="E1F4FF"/>
                    </a:solidFill>
                  </a:tcPr>
                </a:tc>
                <a:tc>
                  <a:txBody>
                    <a:bodyPr/>
                    <a:lstStyle/>
                    <a:p>
                      <a:pPr algn="ctr"/>
                      <a:r>
                        <a:rPr lang="en-US" sz="1200" dirty="0"/>
                        <a:t>1</a:t>
                      </a:r>
                    </a:p>
                  </a:txBody>
                  <a:tcPr anchor="ctr">
                    <a:solidFill>
                      <a:srgbClr val="E1F4FF"/>
                    </a:solidFill>
                  </a:tcPr>
                </a:tc>
                <a:tc gridSpan="2">
                  <a:txBody>
                    <a:bodyPr/>
                    <a:lstStyle/>
                    <a:p>
                      <a:endParaRPr lang="en-US" sz="1200" dirty="0"/>
                    </a:p>
                  </a:txBody>
                  <a:tcPr anchor="ctr">
                    <a:solidFill>
                      <a:srgbClr val="E1F4FF"/>
                    </a:solidFill>
                  </a:tcPr>
                </a:tc>
                <a:tc hMerge="1">
                  <a:txBody>
                    <a:bodyPr/>
                    <a:lstStyle/>
                    <a:p>
                      <a:endParaRPr lang="en-US"/>
                    </a:p>
                  </a:txBody>
                  <a:tcPr/>
                </a:tc>
                <a:tc>
                  <a:txBody>
                    <a:bodyPr/>
                    <a:lstStyle/>
                    <a:p>
                      <a:r>
                        <a:rPr lang="en-US" sz="1200" dirty="0"/>
                        <a:t>…</a:t>
                      </a:r>
                    </a:p>
                  </a:txBody>
                  <a:tcPr anchor="ctr">
                    <a:solidFill>
                      <a:srgbClr val="E1F4FF"/>
                    </a:solidFill>
                  </a:tcPr>
                </a:tc>
                <a:tc>
                  <a:txBody>
                    <a:bodyPr/>
                    <a:lstStyle/>
                    <a:p>
                      <a:r>
                        <a:rPr lang="en-US" sz="1200" dirty="0"/>
                        <a:t>+ X =</a:t>
                      </a:r>
                    </a:p>
                  </a:txBody>
                  <a:tcPr anchor="ctr">
                    <a:solidFill>
                      <a:srgbClr val="E1F4FF"/>
                    </a:solidFill>
                  </a:tcPr>
                </a:tc>
                <a:extLst>
                  <a:ext uri="{0D108BD9-81ED-4DB2-BD59-A6C34878D82A}">
                    <a16:rowId xmlns:a16="http://schemas.microsoft.com/office/drawing/2014/main" val="2621602281"/>
                  </a:ext>
                </a:extLst>
              </a:tr>
            </a:tbl>
          </a:graphicData>
        </a:graphic>
      </p:graphicFrame>
    </p:spTree>
    <p:extLst>
      <p:ext uri="{BB962C8B-B14F-4D97-AF65-F5344CB8AC3E}">
        <p14:creationId xmlns:p14="http://schemas.microsoft.com/office/powerpoint/2010/main" val="36865683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500" y="422940"/>
            <a:ext cx="8382000" cy="822325"/>
          </a:xfrm>
        </p:spPr>
        <p:txBody>
          <a:bodyPr/>
          <a:lstStyle/>
          <a:p>
            <a:r>
              <a:rPr lang="en-US" dirty="0"/>
              <a:t>Data Type Flavors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35</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Grp="1" noChangeArrowheads="1"/>
          </p:cNvSpPr>
          <p:nvPr>
            <p:ph idx="1"/>
          </p:nvPr>
        </p:nvSpPr>
        <p:spPr>
          <a:xfrm>
            <a:off x="347668" y="1372914"/>
            <a:ext cx="8458200" cy="2208486"/>
          </a:xfrm>
        </p:spPr>
        <p:txBody>
          <a:bodyPr>
            <a:normAutofit fontScale="92500" lnSpcReduction="20000"/>
          </a:bodyPr>
          <a:lstStyle/>
          <a:p>
            <a:r>
              <a:rPr lang="en-US" dirty="0"/>
              <a:t>Create a specialization of a data type for a specific use</a:t>
            </a:r>
          </a:p>
          <a:p>
            <a:pPr lvl="1"/>
            <a:r>
              <a:rPr lang="en-US" dirty="0"/>
              <a:t>i.e., constrain the data type</a:t>
            </a:r>
          </a:p>
          <a:p>
            <a:r>
              <a:rPr lang="en-US" dirty="0"/>
              <a:t>Can be reused</a:t>
            </a:r>
          </a:p>
          <a:p>
            <a:r>
              <a:rPr lang="en-US" dirty="0"/>
              <a:t>Promotes consistency</a:t>
            </a:r>
          </a:p>
        </p:txBody>
      </p:sp>
    </p:spTree>
    <p:extLst>
      <p:ext uri="{BB962C8B-B14F-4D97-AF65-F5344CB8AC3E}">
        <p14:creationId xmlns:p14="http://schemas.microsoft.com/office/powerpoint/2010/main" val="2618124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Data Type Flavor – Example 1</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36</a:t>
            </a:fld>
            <a:endParaRPr lang="en-US"/>
          </a:p>
        </p:txBody>
      </p:sp>
      <p:pic>
        <p:nvPicPr>
          <p:cNvPr id="7" name="Picture 6"/>
          <p:cNvPicPr>
            <a:picLocks noChangeAspect="1"/>
          </p:cNvPicPr>
          <p:nvPr/>
        </p:nvPicPr>
        <p:blipFill>
          <a:blip r:embed="rId2"/>
          <a:stretch>
            <a:fillRect/>
          </a:stretch>
        </p:blipFill>
        <p:spPr>
          <a:xfrm>
            <a:off x="1300162" y="3839582"/>
            <a:ext cx="2543175" cy="2419350"/>
          </a:xfrm>
          <a:prstGeom prst="rect">
            <a:avLst/>
          </a:prstGeom>
        </p:spPr>
      </p:pic>
      <p:pic>
        <p:nvPicPr>
          <p:cNvPr id="8" name="Picture 7"/>
          <p:cNvPicPr>
            <a:picLocks noChangeAspect="1"/>
          </p:cNvPicPr>
          <p:nvPr/>
        </p:nvPicPr>
        <p:blipFill>
          <a:blip r:embed="rId3"/>
          <a:stretch>
            <a:fillRect/>
          </a:stretch>
        </p:blipFill>
        <p:spPr>
          <a:xfrm>
            <a:off x="3743325" y="3406195"/>
            <a:ext cx="1771650" cy="295275"/>
          </a:xfrm>
          <a:prstGeom prst="rect">
            <a:avLst/>
          </a:prstGeom>
        </p:spPr>
      </p:pic>
      <p:pic>
        <p:nvPicPr>
          <p:cNvPr id="9" name="Picture 8"/>
          <p:cNvPicPr>
            <a:picLocks noChangeAspect="1"/>
          </p:cNvPicPr>
          <p:nvPr/>
        </p:nvPicPr>
        <p:blipFill>
          <a:blip r:embed="rId4"/>
          <a:stretch>
            <a:fillRect/>
          </a:stretch>
        </p:blipFill>
        <p:spPr>
          <a:xfrm>
            <a:off x="1300162" y="1638851"/>
            <a:ext cx="2247900" cy="1609725"/>
          </a:xfrm>
          <a:prstGeom prst="rect">
            <a:avLst/>
          </a:prstGeom>
        </p:spPr>
      </p:pic>
      <p:pic>
        <p:nvPicPr>
          <p:cNvPr id="10" name="Picture 9"/>
          <p:cNvPicPr>
            <a:picLocks noChangeAspect="1"/>
          </p:cNvPicPr>
          <p:nvPr/>
        </p:nvPicPr>
        <p:blipFill>
          <a:blip r:embed="rId5"/>
          <a:stretch>
            <a:fillRect/>
          </a:stretch>
        </p:blipFill>
        <p:spPr>
          <a:xfrm>
            <a:off x="3548062" y="1638851"/>
            <a:ext cx="4276725" cy="1657350"/>
          </a:xfrm>
          <a:prstGeom prst="rect">
            <a:avLst/>
          </a:prstGeom>
        </p:spPr>
      </p:pic>
      <p:pic>
        <p:nvPicPr>
          <p:cNvPr id="11" name="Picture 10"/>
          <p:cNvPicPr>
            <a:picLocks noChangeAspect="1"/>
          </p:cNvPicPr>
          <p:nvPr/>
        </p:nvPicPr>
        <p:blipFill>
          <a:blip r:embed="rId6"/>
          <a:stretch>
            <a:fillRect/>
          </a:stretch>
        </p:blipFill>
        <p:spPr>
          <a:xfrm>
            <a:off x="3124200" y="3858632"/>
            <a:ext cx="4781550" cy="2381250"/>
          </a:xfrm>
          <a:prstGeom prst="rect">
            <a:avLst/>
          </a:prstGeom>
        </p:spPr>
      </p:pic>
      <p:pic>
        <p:nvPicPr>
          <p:cNvPr id="12" name="Picture 11"/>
          <p:cNvPicPr>
            <a:picLocks noChangeAspect="1"/>
          </p:cNvPicPr>
          <p:nvPr/>
        </p:nvPicPr>
        <p:blipFill>
          <a:blip r:embed="rId7"/>
          <a:stretch>
            <a:fillRect/>
          </a:stretch>
        </p:blipFill>
        <p:spPr>
          <a:xfrm>
            <a:off x="3885310" y="1311124"/>
            <a:ext cx="1457325" cy="257175"/>
          </a:xfrm>
          <a:prstGeom prst="rect">
            <a:avLst/>
          </a:prstGeom>
        </p:spPr>
      </p:pic>
    </p:spTree>
    <p:extLst>
      <p:ext uri="{BB962C8B-B14F-4D97-AF65-F5344CB8AC3E}">
        <p14:creationId xmlns:p14="http://schemas.microsoft.com/office/powerpoint/2010/main" val="2977979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Data Type Flavor – Example 2</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37</a:t>
            </a:fld>
            <a:endParaRPr lang="en-US"/>
          </a:p>
        </p:txBody>
      </p:sp>
      <p:pic>
        <p:nvPicPr>
          <p:cNvPr id="9" name="Picture 8"/>
          <p:cNvPicPr>
            <a:picLocks noChangeAspect="1"/>
          </p:cNvPicPr>
          <p:nvPr/>
        </p:nvPicPr>
        <p:blipFill>
          <a:blip r:embed="rId2"/>
          <a:stretch>
            <a:fillRect/>
          </a:stretch>
        </p:blipFill>
        <p:spPr>
          <a:xfrm>
            <a:off x="690562" y="1609269"/>
            <a:ext cx="2247900" cy="1609725"/>
          </a:xfrm>
          <a:prstGeom prst="rect">
            <a:avLst/>
          </a:prstGeom>
        </p:spPr>
      </p:pic>
      <p:pic>
        <p:nvPicPr>
          <p:cNvPr id="10" name="Picture 9"/>
          <p:cNvPicPr>
            <a:picLocks noChangeAspect="1"/>
          </p:cNvPicPr>
          <p:nvPr/>
        </p:nvPicPr>
        <p:blipFill>
          <a:blip r:embed="rId3"/>
          <a:stretch>
            <a:fillRect/>
          </a:stretch>
        </p:blipFill>
        <p:spPr>
          <a:xfrm>
            <a:off x="2938462" y="1609269"/>
            <a:ext cx="4276725" cy="1657350"/>
          </a:xfrm>
          <a:prstGeom prst="rect">
            <a:avLst/>
          </a:prstGeom>
        </p:spPr>
      </p:pic>
      <p:pic>
        <p:nvPicPr>
          <p:cNvPr id="12" name="Picture 11"/>
          <p:cNvPicPr>
            <a:picLocks noChangeAspect="1"/>
          </p:cNvPicPr>
          <p:nvPr/>
        </p:nvPicPr>
        <p:blipFill>
          <a:blip r:embed="rId4"/>
          <a:stretch>
            <a:fillRect/>
          </a:stretch>
        </p:blipFill>
        <p:spPr>
          <a:xfrm>
            <a:off x="3275710" y="1281542"/>
            <a:ext cx="1457325" cy="257175"/>
          </a:xfrm>
          <a:prstGeom prst="rect">
            <a:avLst/>
          </a:prstGeom>
        </p:spPr>
      </p:pic>
      <p:pic>
        <p:nvPicPr>
          <p:cNvPr id="3" name="Picture 2"/>
          <p:cNvPicPr>
            <a:picLocks noChangeAspect="1"/>
          </p:cNvPicPr>
          <p:nvPr/>
        </p:nvPicPr>
        <p:blipFill>
          <a:blip r:embed="rId5"/>
          <a:stretch>
            <a:fillRect/>
          </a:stretch>
        </p:blipFill>
        <p:spPr>
          <a:xfrm>
            <a:off x="3124200" y="3496978"/>
            <a:ext cx="1752600" cy="238125"/>
          </a:xfrm>
          <a:prstGeom prst="rect">
            <a:avLst/>
          </a:prstGeom>
        </p:spPr>
      </p:pic>
      <p:pic>
        <p:nvPicPr>
          <p:cNvPr id="13" name="Picture 12"/>
          <p:cNvPicPr>
            <a:picLocks noChangeAspect="1"/>
          </p:cNvPicPr>
          <p:nvPr/>
        </p:nvPicPr>
        <p:blipFill>
          <a:blip r:embed="rId6"/>
          <a:stretch>
            <a:fillRect/>
          </a:stretch>
        </p:blipFill>
        <p:spPr>
          <a:xfrm>
            <a:off x="690562" y="4012352"/>
            <a:ext cx="8072438" cy="2176735"/>
          </a:xfrm>
          <a:prstGeom prst="rect">
            <a:avLst/>
          </a:prstGeom>
        </p:spPr>
      </p:pic>
    </p:spTree>
    <p:extLst>
      <p:ext uri="{BB962C8B-B14F-4D97-AF65-F5344CB8AC3E}">
        <p14:creationId xmlns:p14="http://schemas.microsoft.com/office/powerpoint/2010/main" val="836259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500" y="422940"/>
            <a:ext cx="8382000" cy="822325"/>
          </a:xfrm>
        </p:spPr>
        <p:txBody>
          <a:bodyPr/>
          <a:lstStyle/>
          <a:p>
            <a:r>
              <a:rPr lang="en-US" dirty="0"/>
              <a:t>Data Type Libraries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38</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Grp="1" noChangeArrowheads="1"/>
          </p:cNvSpPr>
          <p:nvPr>
            <p:ph idx="1"/>
          </p:nvPr>
        </p:nvSpPr>
        <p:spPr>
          <a:xfrm>
            <a:off x="347668" y="1372914"/>
            <a:ext cx="8458200" cy="5027886"/>
          </a:xfrm>
        </p:spPr>
        <p:txBody>
          <a:bodyPr>
            <a:normAutofit fontScale="92500" lnSpcReduction="20000"/>
          </a:bodyPr>
          <a:lstStyle/>
          <a:p>
            <a:r>
              <a:rPr lang="en-US" dirty="0"/>
              <a:t>Master Data Type Library</a:t>
            </a:r>
          </a:p>
          <a:p>
            <a:pPr lvl="1"/>
            <a:r>
              <a:rPr lang="en-US" dirty="0"/>
              <a:t>Create standardized flavors</a:t>
            </a:r>
          </a:p>
          <a:p>
            <a:pPr lvl="1"/>
            <a:r>
              <a:rPr lang="en-US" dirty="0"/>
              <a:t>CWE </a:t>
            </a:r>
            <a:r>
              <a:rPr lang="en-US" dirty="0">
                <a:sym typeface="Wingdings" panose="05000000000000000000" pitchFamily="2" charset="2"/>
              </a:rPr>
              <a:t> CWE_01, CWE_02, CWE_03, etc.</a:t>
            </a:r>
          </a:p>
          <a:p>
            <a:pPr lvl="1"/>
            <a:r>
              <a:rPr lang="en-US" dirty="0">
                <a:sym typeface="Wingdings" panose="05000000000000000000" pitchFamily="2" charset="2"/>
              </a:rPr>
              <a:t>Immutable</a:t>
            </a:r>
          </a:p>
          <a:p>
            <a:pPr lvl="1"/>
            <a:r>
              <a:rPr lang="en-US" dirty="0">
                <a:sym typeface="Wingdings" panose="05000000000000000000" pitchFamily="2" charset="2"/>
              </a:rPr>
              <a:t>End user uses like base data type—they complete the rest of the specification</a:t>
            </a:r>
          </a:p>
          <a:p>
            <a:pPr lvl="2"/>
            <a:r>
              <a:rPr lang="en-US" dirty="0">
                <a:sym typeface="Wingdings" panose="05000000000000000000" pitchFamily="2" charset="2"/>
              </a:rPr>
              <a:t>E.g., a specific value set binding</a:t>
            </a:r>
          </a:p>
          <a:p>
            <a:pPr lvl="1"/>
            <a:r>
              <a:rPr lang="en-US" dirty="0">
                <a:sym typeface="Wingdings" panose="05000000000000000000" pitchFamily="2" charset="2"/>
              </a:rPr>
              <a:t>Provides consistent definitions for doing the same thing!</a:t>
            </a:r>
            <a:endParaRPr lang="en-US" dirty="0"/>
          </a:p>
          <a:p>
            <a:r>
              <a:rPr lang="en-US" dirty="0"/>
              <a:t>User Data Type Library</a:t>
            </a:r>
          </a:p>
          <a:p>
            <a:pPr lvl="1"/>
            <a:r>
              <a:rPr lang="en-US" dirty="0"/>
              <a:t>User create customized data type flavors for reuse</a:t>
            </a:r>
          </a:p>
          <a:p>
            <a:pPr lvl="1"/>
            <a:r>
              <a:rPr lang="en-US" dirty="0"/>
              <a:t>Can share libraries</a:t>
            </a:r>
          </a:p>
          <a:p>
            <a:pPr lvl="1"/>
            <a:r>
              <a:rPr lang="en-US" dirty="0"/>
              <a:t>Flavors created from Base and/or Master Data Types</a:t>
            </a:r>
          </a:p>
        </p:txBody>
      </p:sp>
    </p:spTree>
    <p:extLst>
      <p:ext uri="{BB962C8B-B14F-4D97-AF65-F5344CB8AC3E}">
        <p14:creationId xmlns:p14="http://schemas.microsoft.com/office/powerpoint/2010/main" val="440323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Segment Flavors</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39</a:t>
            </a:fld>
            <a:endParaRPr lang="en-US"/>
          </a:p>
        </p:txBody>
      </p:sp>
    </p:spTree>
    <p:extLst>
      <p:ext uri="{BB962C8B-B14F-4D97-AF65-F5344CB8AC3E}">
        <p14:creationId xmlns:p14="http://schemas.microsoft.com/office/powerpoint/2010/main" val="272379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Why a Better Approach is Needed</a:t>
            </a:r>
          </a:p>
        </p:txBody>
      </p:sp>
      <p:sp>
        <p:nvSpPr>
          <p:cNvPr id="8195" name="Rectangle 3"/>
          <p:cNvSpPr>
            <a:spLocks noGrp="1" noChangeArrowheads="1"/>
          </p:cNvSpPr>
          <p:nvPr>
            <p:ph idx="1"/>
          </p:nvPr>
        </p:nvSpPr>
        <p:spPr>
          <a:xfrm>
            <a:off x="381000" y="1371600"/>
            <a:ext cx="8382000" cy="5029200"/>
          </a:xfrm>
        </p:spPr>
        <p:txBody>
          <a:bodyPr>
            <a:normAutofit fontScale="70000" lnSpcReduction="20000"/>
          </a:bodyPr>
          <a:lstStyle/>
          <a:p>
            <a:r>
              <a:rPr lang="en-US" dirty="0"/>
              <a:t>Ambiguous and inconsistent HL7 v2 IGs</a:t>
            </a:r>
          </a:p>
          <a:p>
            <a:r>
              <a:rPr lang="en-US" dirty="0"/>
              <a:t>Inadequate conformance mechanisms to specify requirements</a:t>
            </a:r>
          </a:p>
          <a:p>
            <a:r>
              <a:rPr lang="en-US" dirty="0"/>
              <a:t>Misuse and misunderstanding of conformance concepts</a:t>
            </a:r>
          </a:p>
          <a:p>
            <a:r>
              <a:rPr lang="en-US" dirty="0"/>
              <a:t>Limited/outdated tools to help in standards development</a:t>
            </a:r>
          </a:p>
          <a:p>
            <a:r>
              <a:rPr lang="en-US" dirty="0"/>
              <a:t>Lack of tools to create test cases and example messages</a:t>
            </a:r>
          </a:p>
          <a:p>
            <a:r>
              <a:rPr lang="en-US" dirty="0"/>
              <a:t>Example messages in IGs are always wrong</a:t>
            </a:r>
          </a:p>
          <a:p>
            <a:r>
              <a:rPr lang="en-US" dirty="0"/>
              <a:t>Conformance Testing bound to the quality of the IG</a:t>
            </a:r>
          </a:p>
          <a:p>
            <a:r>
              <a:rPr lang="en-US" dirty="0"/>
              <a:t>Conformance Testing tools are often not rigorous/complete</a:t>
            </a:r>
          </a:p>
          <a:p>
            <a:r>
              <a:rPr lang="en-US" dirty="0"/>
              <a:t>Conformance Testing Tools are expensive to build</a:t>
            </a:r>
          </a:p>
          <a:p>
            <a:r>
              <a:rPr lang="en-US" dirty="0"/>
              <a:t>Conformance Testing Tools are expensive to maintain</a:t>
            </a:r>
          </a:p>
          <a:p>
            <a:r>
              <a:rPr lang="en-US" dirty="0"/>
              <a:t>Lack of tools to assist in creating conformance tools</a:t>
            </a:r>
          </a:p>
          <a:p>
            <a:r>
              <a:rPr lang="en-US" dirty="0"/>
              <a:t>Testing Platform to meet the stages of testing</a:t>
            </a:r>
          </a:p>
          <a:p>
            <a:r>
              <a:rPr lang="en-US" dirty="0"/>
              <a:t>Lack of tooling to migrate from national IGs to local implementations easily</a:t>
            </a:r>
          </a:p>
          <a:p>
            <a:r>
              <a:rPr lang="en-US" dirty="0"/>
              <a:t>Lack of complete standards development life-cycle (tooling)</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a:t>
            </a:fld>
            <a:endParaRPr lang="en-US" dirty="0"/>
          </a:p>
        </p:txBody>
      </p:sp>
    </p:spTree>
    <p:extLst>
      <p:ext uri="{BB962C8B-B14F-4D97-AF65-F5344CB8AC3E}">
        <p14:creationId xmlns:p14="http://schemas.microsoft.com/office/powerpoint/2010/main" val="1563134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500" y="422940"/>
            <a:ext cx="8382000" cy="822325"/>
          </a:xfrm>
        </p:spPr>
        <p:txBody>
          <a:bodyPr/>
          <a:lstStyle/>
          <a:p>
            <a:r>
              <a:rPr lang="en-US" dirty="0"/>
              <a:t>Profiling Multiple Occurrences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40</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Grp="1" noChangeArrowheads="1"/>
          </p:cNvSpPr>
          <p:nvPr>
            <p:ph idx="1"/>
          </p:nvPr>
        </p:nvSpPr>
        <p:spPr>
          <a:xfrm>
            <a:off x="347668" y="1372914"/>
            <a:ext cx="8458200" cy="5027886"/>
          </a:xfrm>
        </p:spPr>
        <p:txBody>
          <a:bodyPr>
            <a:normAutofit lnSpcReduction="10000"/>
          </a:bodyPr>
          <a:lstStyle/>
          <a:p>
            <a:r>
              <a:rPr lang="en-US" dirty="0"/>
              <a:t>Different Data Type Flavor for each component occurrence (repetition)</a:t>
            </a:r>
          </a:p>
          <a:p>
            <a:endParaRPr lang="en-US" dirty="0"/>
          </a:p>
          <a:p>
            <a:endParaRPr lang="en-US" dirty="0"/>
          </a:p>
          <a:p>
            <a:r>
              <a:rPr lang="en-US" dirty="0"/>
              <a:t>May provide additional constraints based on:</a:t>
            </a:r>
          </a:p>
          <a:p>
            <a:pPr lvl="1"/>
            <a:r>
              <a:rPr lang="en-US" dirty="0"/>
              <a:t>order</a:t>
            </a:r>
          </a:p>
          <a:p>
            <a:pPr lvl="1"/>
            <a:r>
              <a:rPr lang="en-US" dirty="0"/>
              <a:t>“one-of”</a:t>
            </a:r>
          </a:p>
          <a:p>
            <a:pPr lvl="1"/>
            <a:r>
              <a:rPr lang="en-US" dirty="0"/>
              <a:t>content, e.g., name type code</a:t>
            </a:r>
          </a:p>
          <a:p>
            <a:r>
              <a:rPr lang="en-US" dirty="0"/>
              <a:t>Similar to FHIR Slicing</a:t>
            </a:r>
          </a:p>
        </p:txBody>
      </p:sp>
      <p:pic>
        <p:nvPicPr>
          <p:cNvPr id="2" name="Picture 1"/>
          <p:cNvPicPr>
            <a:picLocks noChangeAspect="1"/>
          </p:cNvPicPr>
          <p:nvPr/>
        </p:nvPicPr>
        <p:blipFill>
          <a:blip r:embed="rId3"/>
          <a:stretch>
            <a:fillRect/>
          </a:stretch>
        </p:blipFill>
        <p:spPr>
          <a:xfrm>
            <a:off x="705118" y="2399745"/>
            <a:ext cx="2181225" cy="895350"/>
          </a:xfrm>
          <a:prstGeom prst="rect">
            <a:avLst/>
          </a:prstGeom>
        </p:spPr>
      </p:pic>
      <p:pic>
        <p:nvPicPr>
          <p:cNvPr id="3" name="Picture 2"/>
          <p:cNvPicPr>
            <a:picLocks noChangeAspect="1"/>
          </p:cNvPicPr>
          <p:nvPr/>
        </p:nvPicPr>
        <p:blipFill>
          <a:blip r:embed="rId4"/>
          <a:stretch>
            <a:fillRect/>
          </a:stretch>
        </p:blipFill>
        <p:spPr>
          <a:xfrm>
            <a:off x="3348161" y="2399745"/>
            <a:ext cx="2200275" cy="904875"/>
          </a:xfrm>
          <a:prstGeom prst="rect">
            <a:avLst/>
          </a:prstGeom>
        </p:spPr>
      </p:pic>
      <p:pic>
        <p:nvPicPr>
          <p:cNvPr id="6" name="Picture 5"/>
          <p:cNvPicPr>
            <a:picLocks noChangeAspect="1"/>
          </p:cNvPicPr>
          <p:nvPr/>
        </p:nvPicPr>
        <p:blipFill>
          <a:blip r:embed="rId5"/>
          <a:stretch>
            <a:fillRect/>
          </a:stretch>
        </p:blipFill>
        <p:spPr>
          <a:xfrm>
            <a:off x="6051993" y="2342595"/>
            <a:ext cx="2133600" cy="952500"/>
          </a:xfrm>
          <a:prstGeom prst="rect">
            <a:avLst/>
          </a:prstGeom>
        </p:spPr>
      </p:pic>
    </p:spTree>
    <p:extLst>
      <p:ext uri="{BB962C8B-B14F-4D97-AF65-F5344CB8AC3E}">
        <p14:creationId xmlns:p14="http://schemas.microsoft.com/office/powerpoint/2010/main" val="21091860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IGAMT</a:t>
            </a:r>
          </a:p>
        </p:txBody>
      </p:sp>
      <p:sp>
        <p:nvSpPr>
          <p:cNvPr id="8195" name="Rectangle 3"/>
          <p:cNvSpPr>
            <a:spLocks noGrp="1" noChangeArrowheads="1"/>
          </p:cNvSpPr>
          <p:nvPr>
            <p:ph idx="1"/>
          </p:nvPr>
        </p:nvSpPr>
        <p:spPr>
          <a:xfrm>
            <a:off x="381000" y="1371600"/>
            <a:ext cx="8458200" cy="5029200"/>
          </a:xfrm>
        </p:spPr>
        <p:txBody>
          <a:bodyPr>
            <a:normAutofit fontScale="92500" lnSpcReduction="10000"/>
          </a:bodyPr>
          <a:lstStyle/>
          <a:p>
            <a:r>
              <a:rPr lang="en-US" dirty="0"/>
              <a:t>Tool to create standards</a:t>
            </a:r>
          </a:p>
          <a:p>
            <a:r>
              <a:rPr lang="en-US" dirty="0"/>
              <a:t>Narrative + Message Definition</a:t>
            </a:r>
          </a:p>
          <a:p>
            <a:r>
              <a:rPr lang="en-US" dirty="0"/>
              <a:t>Built-in template</a:t>
            </a:r>
          </a:p>
          <a:p>
            <a:r>
              <a:rPr lang="en-US" dirty="0"/>
              <a:t>Supports current conformance constructs </a:t>
            </a:r>
          </a:p>
          <a:p>
            <a:r>
              <a:rPr lang="en-US" dirty="0"/>
              <a:t>Enforces conformance rules</a:t>
            </a:r>
          </a:p>
          <a:p>
            <a:r>
              <a:rPr lang="en-US" dirty="0"/>
              <a:t>Promotes consistency in requirements</a:t>
            </a:r>
          </a:p>
          <a:p>
            <a:r>
              <a:rPr lang="en-US" dirty="0"/>
              <a:t>Single source of truth</a:t>
            </a:r>
          </a:p>
          <a:p>
            <a:r>
              <a:rPr lang="en-US" dirty="0"/>
              <a:t>New profile schema (for XML profile instances)</a:t>
            </a:r>
          </a:p>
          <a:p>
            <a:r>
              <a:rPr lang="en-US" dirty="0"/>
              <a:t>XML export is gateway to other services </a:t>
            </a:r>
          </a:p>
          <a:p>
            <a:r>
              <a:rPr lang="en-US" dirty="0"/>
              <a:t>Constraints for context-free testing</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41</a:t>
            </a:fld>
            <a:endParaRPr lang="en-US" dirty="0"/>
          </a:p>
        </p:txBody>
      </p:sp>
    </p:spTree>
    <p:extLst>
      <p:ext uri="{BB962C8B-B14F-4D97-AF65-F5344CB8AC3E}">
        <p14:creationId xmlns:p14="http://schemas.microsoft.com/office/powerpoint/2010/main" val="21985840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9500" y="338019"/>
            <a:ext cx="8382000" cy="822325"/>
          </a:xfrm>
        </p:spPr>
        <p:txBody>
          <a:bodyPr/>
          <a:lstStyle/>
          <a:p>
            <a:r>
              <a:rPr lang="en-US" dirty="0"/>
              <a:t>HL7 v2 Profiling Overview</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42</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p:cNvPicPr>
            <a:picLocks noChangeAspect="1"/>
          </p:cNvPicPr>
          <p:nvPr/>
        </p:nvPicPr>
        <p:blipFill>
          <a:blip r:embed="rId3"/>
          <a:stretch>
            <a:fillRect/>
          </a:stretch>
        </p:blipFill>
        <p:spPr>
          <a:xfrm>
            <a:off x="533400" y="1447800"/>
            <a:ext cx="7772400" cy="4844043"/>
          </a:xfrm>
          <a:prstGeom prst="rect">
            <a:avLst/>
          </a:prstGeom>
        </p:spPr>
      </p:pic>
    </p:spTree>
    <p:extLst>
      <p:ext uri="{BB962C8B-B14F-4D97-AF65-F5344CB8AC3E}">
        <p14:creationId xmlns:p14="http://schemas.microsoft.com/office/powerpoint/2010/main" val="42243246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IGAMT (HL7 v2 tool)</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43</a:t>
            </a:fld>
            <a:endParaRPr lang="en-US"/>
          </a:p>
        </p:txBody>
      </p:sp>
      <p:sp>
        <p:nvSpPr>
          <p:cNvPr id="9" name="Rectangle 3"/>
          <p:cNvSpPr>
            <a:spLocks noGrp="1" noChangeArrowheads="1"/>
          </p:cNvSpPr>
          <p:nvPr>
            <p:ph idx="4294967295"/>
          </p:nvPr>
        </p:nvSpPr>
        <p:spPr>
          <a:xfrm>
            <a:off x="5486400" y="1447800"/>
            <a:ext cx="3276600" cy="4724400"/>
          </a:xfrm>
        </p:spPr>
        <p:txBody>
          <a:bodyPr>
            <a:normAutofit fontScale="70000" lnSpcReduction="20000"/>
          </a:bodyPr>
          <a:lstStyle/>
          <a:p>
            <a:r>
              <a:rPr lang="en-US" dirty="0"/>
              <a:t>Implementation Guide Authoring and Management  Tool (IGAMT)</a:t>
            </a:r>
          </a:p>
          <a:p>
            <a:r>
              <a:rPr lang="en-US" dirty="0"/>
              <a:t>Message Profiling and IG Authoring</a:t>
            </a:r>
          </a:p>
          <a:p>
            <a:r>
              <a:rPr lang="en-US" dirty="0"/>
              <a:t>Full authoring capabilities</a:t>
            </a:r>
          </a:p>
          <a:p>
            <a:r>
              <a:rPr lang="en-US" dirty="0"/>
              <a:t>Message Validation and Generation are handled in separate NIST Tools</a:t>
            </a:r>
          </a:p>
          <a:p>
            <a:r>
              <a:rPr lang="en-US" dirty="0"/>
              <a:t>Includes the latest HL7 v2.x conformance model </a:t>
            </a:r>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381000" y="1524000"/>
            <a:ext cx="5029201" cy="4648200"/>
          </a:xfrm>
          <a:prstGeom prst="rect">
            <a:avLst/>
          </a:prstGeom>
          <a:ln w="12700">
            <a:solidFill>
              <a:schemeClr val="tx1"/>
            </a:solidFill>
          </a:ln>
        </p:spPr>
      </p:pic>
    </p:spTree>
    <p:extLst>
      <p:ext uri="{BB962C8B-B14F-4D97-AF65-F5344CB8AC3E}">
        <p14:creationId xmlns:p14="http://schemas.microsoft.com/office/powerpoint/2010/main" val="37579347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TCAMT</a:t>
            </a:r>
          </a:p>
        </p:txBody>
      </p:sp>
      <p:sp>
        <p:nvSpPr>
          <p:cNvPr id="8195" name="Rectangle 3"/>
          <p:cNvSpPr>
            <a:spLocks noGrp="1" noChangeArrowheads="1"/>
          </p:cNvSpPr>
          <p:nvPr>
            <p:ph idx="1"/>
          </p:nvPr>
        </p:nvSpPr>
        <p:spPr>
          <a:xfrm>
            <a:off x="381000" y="1371600"/>
            <a:ext cx="8382000" cy="5029200"/>
          </a:xfrm>
        </p:spPr>
        <p:txBody>
          <a:bodyPr>
            <a:normAutofit fontScale="92500" lnSpcReduction="10000"/>
          </a:bodyPr>
          <a:lstStyle/>
          <a:p>
            <a:r>
              <a:rPr lang="en-US" dirty="0"/>
              <a:t>Tool Test Plans and Test Cases</a:t>
            </a:r>
          </a:p>
          <a:p>
            <a:r>
              <a:rPr lang="en-US" dirty="0"/>
              <a:t>Narrative + Test Case Definitions</a:t>
            </a:r>
          </a:p>
          <a:p>
            <a:r>
              <a:rPr lang="en-US" dirty="0"/>
              <a:t>Import XML profiles in IGAMT format</a:t>
            </a:r>
          </a:p>
          <a:p>
            <a:r>
              <a:rPr lang="en-US" dirty="0"/>
              <a:t>XML profiles provide underlying model</a:t>
            </a:r>
          </a:p>
          <a:p>
            <a:r>
              <a:rPr lang="en-US" dirty="0"/>
              <a:t>NIST-built constraint mechanism </a:t>
            </a:r>
          </a:p>
          <a:p>
            <a:r>
              <a:rPr lang="en-US" dirty="0"/>
              <a:t>Expands testing capabilities</a:t>
            </a:r>
          </a:p>
          <a:p>
            <a:r>
              <a:rPr lang="en-US" dirty="0"/>
              <a:t>Example/test messages </a:t>
            </a:r>
            <a:r>
              <a:rPr lang="en-US" dirty="0">
                <a:sym typeface="Wingdings" panose="05000000000000000000" pitchFamily="2" charset="2"/>
              </a:rPr>
              <a:t> </a:t>
            </a:r>
            <a:r>
              <a:rPr lang="en-US" dirty="0">
                <a:solidFill>
                  <a:srgbClr val="0070C0"/>
                </a:solidFill>
                <a:sym typeface="Wingdings" panose="05000000000000000000" pitchFamily="2" charset="2"/>
              </a:rPr>
              <a:t>Powerful notion</a:t>
            </a:r>
            <a:endParaRPr lang="en-US" dirty="0">
              <a:solidFill>
                <a:srgbClr val="0070C0"/>
              </a:solidFill>
            </a:endParaRPr>
          </a:p>
          <a:p>
            <a:r>
              <a:rPr lang="en-US" dirty="0"/>
              <a:t>Single source of truth</a:t>
            </a:r>
          </a:p>
          <a:p>
            <a:r>
              <a:rPr lang="en-US" dirty="0"/>
              <a:t>XML export is gateway to other services</a:t>
            </a:r>
          </a:p>
          <a:p>
            <a:r>
              <a:rPr lang="en-US" dirty="0"/>
              <a:t>Constraints for context-based testing </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44</a:t>
            </a:fld>
            <a:endParaRPr lang="en-US" dirty="0"/>
          </a:p>
        </p:txBody>
      </p:sp>
    </p:spTree>
    <p:extLst>
      <p:ext uri="{BB962C8B-B14F-4D97-AF65-F5344CB8AC3E}">
        <p14:creationId xmlns:p14="http://schemas.microsoft.com/office/powerpoint/2010/main" val="2723625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TCAMT</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45</a:t>
            </a:fld>
            <a:endParaRPr lang="en-US"/>
          </a:p>
        </p:txBody>
      </p:sp>
      <p:pic>
        <p:nvPicPr>
          <p:cNvPr id="7" name="Picture 6"/>
          <p:cNvPicPr>
            <a:picLocks noChangeAspect="1"/>
          </p:cNvPicPr>
          <p:nvPr/>
        </p:nvPicPr>
        <p:blipFill>
          <a:blip r:embed="rId2"/>
          <a:stretch>
            <a:fillRect/>
          </a:stretch>
        </p:blipFill>
        <p:spPr>
          <a:xfrm>
            <a:off x="607171" y="1352116"/>
            <a:ext cx="7929657" cy="5038845"/>
          </a:xfrm>
          <a:prstGeom prst="rect">
            <a:avLst/>
          </a:prstGeom>
        </p:spPr>
      </p:pic>
    </p:spTree>
    <p:extLst>
      <p:ext uri="{BB962C8B-B14F-4D97-AF65-F5344CB8AC3E}">
        <p14:creationId xmlns:p14="http://schemas.microsoft.com/office/powerpoint/2010/main" val="50188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4800" y="458481"/>
            <a:ext cx="8458200" cy="647245"/>
          </a:xfrm>
        </p:spPr>
        <p:txBody>
          <a:bodyPr/>
          <a:lstStyle/>
          <a:p>
            <a:r>
              <a:rPr lang="en-US" dirty="0"/>
              <a:t>Testing Infrastructure &amp; Framework</a:t>
            </a:r>
          </a:p>
        </p:txBody>
      </p:sp>
      <p:sp>
        <p:nvSpPr>
          <p:cNvPr id="8195" name="Rectangle 3"/>
          <p:cNvSpPr>
            <a:spLocks noGrp="1" noChangeArrowheads="1"/>
          </p:cNvSpPr>
          <p:nvPr>
            <p:ph idx="1"/>
          </p:nvPr>
        </p:nvSpPr>
        <p:spPr/>
        <p:txBody>
          <a:bodyPr>
            <a:normAutofit fontScale="92500" lnSpcReduction="10000"/>
          </a:bodyPr>
          <a:lstStyle/>
          <a:p>
            <a:r>
              <a:rPr lang="en-US" dirty="0"/>
              <a:t>Provides core services</a:t>
            </a:r>
          </a:p>
          <a:p>
            <a:pPr lvl="1"/>
            <a:r>
              <a:rPr lang="en-US" dirty="0"/>
              <a:t>E.g., Validation Engine</a:t>
            </a:r>
          </a:p>
          <a:p>
            <a:r>
              <a:rPr lang="en-US" dirty="0"/>
              <a:t>Building Blocks</a:t>
            </a:r>
          </a:p>
          <a:p>
            <a:r>
              <a:rPr lang="en-US" dirty="0"/>
              <a:t>XML profiles provide underlying model</a:t>
            </a:r>
          </a:p>
          <a:p>
            <a:r>
              <a:rPr lang="en-US" dirty="0"/>
              <a:t>NIST-built constraint mechanism</a:t>
            </a:r>
          </a:p>
          <a:p>
            <a:r>
              <a:rPr lang="en-US" dirty="0"/>
              <a:t>Automatic assertion generation </a:t>
            </a:r>
          </a:p>
          <a:p>
            <a:r>
              <a:rPr lang="en-US" dirty="0"/>
              <a:t>Expands testing capabilities</a:t>
            </a:r>
          </a:p>
          <a:p>
            <a:r>
              <a:rPr lang="en-US" dirty="0"/>
              <a:t>Builds test/example messages</a:t>
            </a:r>
          </a:p>
          <a:p>
            <a:r>
              <a:rPr lang="en-US" dirty="0"/>
              <a:t>XML export is gateway to other services </a:t>
            </a:r>
          </a:p>
          <a:p>
            <a:r>
              <a:rPr lang="en-US" dirty="0"/>
              <a:t>Single source of truth</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46</a:t>
            </a:fld>
            <a:endParaRPr lang="en-US" dirty="0"/>
          </a:p>
        </p:txBody>
      </p:sp>
    </p:spTree>
    <p:extLst>
      <p:ext uri="{BB962C8B-B14F-4D97-AF65-F5344CB8AC3E}">
        <p14:creationId xmlns:p14="http://schemas.microsoft.com/office/powerpoint/2010/main" val="406688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HL7 v2 Platform</a:t>
            </a:r>
          </a:p>
        </p:txBody>
      </p:sp>
      <p:sp>
        <p:nvSpPr>
          <p:cNvPr id="8195" name="Rectangle 3"/>
          <p:cNvSpPr>
            <a:spLocks noGrp="1" noChangeArrowheads="1"/>
          </p:cNvSpPr>
          <p:nvPr>
            <p:ph idx="1"/>
          </p:nvPr>
        </p:nvSpPr>
        <p:spPr/>
        <p:txBody>
          <a:bodyPr>
            <a:normAutofit fontScale="92500" lnSpcReduction="20000"/>
          </a:bodyPr>
          <a:lstStyle/>
          <a:p>
            <a:r>
              <a:rPr lang="en-US" dirty="0"/>
              <a:t>Platform to build and manage tools</a:t>
            </a:r>
          </a:p>
          <a:p>
            <a:r>
              <a:rPr lang="en-US" dirty="0"/>
              <a:t>Transfers tooling to standard developers</a:t>
            </a:r>
          </a:p>
          <a:p>
            <a:r>
              <a:rPr lang="en-US" dirty="0"/>
              <a:t>SMEs create targeted test cases</a:t>
            </a:r>
          </a:p>
          <a:p>
            <a:r>
              <a:rPr lang="en-US" dirty="0"/>
              <a:t>Low barrier to entry for non-techies</a:t>
            </a:r>
          </a:p>
          <a:p>
            <a:r>
              <a:rPr lang="en-US" dirty="0"/>
              <a:t>Single source for modifications</a:t>
            </a:r>
          </a:p>
          <a:p>
            <a:r>
              <a:rPr lang="en-US" dirty="0"/>
              <a:t>Changes are propagated through the platform—less error prone</a:t>
            </a:r>
          </a:p>
          <a:p>
            <a:r>
              <a:rPr lang="en-US" dirty="0"/>
              <a:t>Reduces costs</a:t>
            </a:r>
          </a:p>
          <a:p>
            <a:r>
              <a:rPr lang="en-US" dirty="0"/>
              <a:t>Reduces maintenance effort </a:t>
            </a:r>
            <a:r>
              <a:rPr lang="en-US" dirty="0">
                <a:solidFill>
                  <a:srgbClr val="0070C0"/>
                </a:solidFill>
              </a:rPr>
              <a:t>(quick updates)</a:t>
            </a:r>
          </a:p>
          <a:p>
            <a:r>
              <a:rPr lang="en-US" dirty="0"/>
              <a:t>Promotes tool sustainability </a:t>
            </a:r>
            <a:r>
              <a:rPr lang="en-US" dirty="0">
                <a:solidFill>
                  <a:srgbClr val="0070C0"/>
                </a:solidFill>
              </a:rPr>
              <a:t>(tool longevity)</a:t>
            </a:r>
          </a:p>
          <a:p>
            <a:pPr lvl="1"/>
            <a:r>
              <a:rPr lang="en-US" dirty="0"/>
              <a:t>Other tools start all over again for updates</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47</a:t>
            </a:fld>
            <a:endParaRPr lang="en-US" dirty="0"/>
          </a:p>
        </p:txBody>
      </p:sp>
    </p:spTree>
    <p:extLst>
      <p:ext uri="{BB962C8B-B14F-4D97-AF65-F5344CB8AC3E}">
        <p14:creationId xmlns:p14="http://schemas.microsoft.com/office/powerpoint/2010/main" val="36268456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Local Profiles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p:nvPr/>
        </p:nvPicPr>
        <p:blipFill>
          <a:blip r:embed="rId3"/>
          <a:stretch>
            <a:fillRect/>
          </a:stretch>
        </p:blipFill>
        <p:spPr>
          <a:xfrm>
            <a:off x="457200" y="1676400"/>
            <a:ext cx="5943600" cy="4231181"/>
          </a:xfrm>
          <a:prstGeom prst="rect">
            <a:avLst/>
          </a:prstGeom>
        </p:spPr>
      </p:pic>
      <p:sp>
        <p:nvSpPr>
          <p:cNvPr id="7" name="TextBox 6"/>
          <p:cNvSpPr txBox="1"/>
          <p:nvPr/>
        </p:nvSpPr>
        <p:spPr>
          <a:xfrm>
            <a:off x="6400800" y="2098311"/>
            <a:ext cx="2362199" cy="369332"/>
          </a:xfrm>
          <a:prstGeom prst="rect">
            <a:avLst/>
          </a:prstGeom>
          <a:noFill/>
        </p:spPr>
        <p:txBody>
          <a:bodyPr wrap="square" rtlCol="0">
            <a:spAutoFit/>
          </a:bodyPr>
          <a:lstStyle/>
          <a:p>
            <a:pPr algn="ctr"/>
            <a:r>
              <a:rPr lang="en-US" b="1" dirty="0">
                <a:solidFill>
                  <a:srgbClr val="0070C0"/>
                </a:solidFill>
              </a:rPr>
              <a:t>Base Standard</a:t>
            </a:r>
          </a:p>
        </p:txBody>
      </p:sp>
      <p:sp>
        <p:nvSpPr>
          <p:cNvPr id="9" name="TextBox 8"/>
          <p:cNvSpPr txBox="1"/>
          <p:nvPr/>
        </p:nvSpPr>
        <p:spPr>
          <a:xfrm>
            <a:off x="6472519" y="2951347"/>
            <a:ext cx="2362200" cy="646331"/>
          </a:xfrm>
          <a:prstGeom prst="rect">
            <a:avLst/>
          </a:prstGeom>
          <a:noFill/>
        </p:spPr>
        <p:txBody>
          <a:bodyPr wrap="square" rtlCol="0">
            <a:spAutoFit/>
          </a:bodyPr>
          <a:lstStyle/>
          <a:p>
            <a:pPr algn="ctr"/>
            <a:r>
              <a:rPr lang="en-US" b="1" dirty="0">
                <a:solidFill>
                  <a:srgbClr val="0070C0"/>
                </a:solidFill>
              </a:rPr>
              <a:t>National Level</a:t>
            </a:r>
          </a:p>
          <a:p>
            <a:pPr algn="ctr"/>
            <a:r>
              <a:rPr lang="en-US" b="1" dirty="0">
                <a:solidFill>
                  <a:srgbClr val="0070C0"/>
                </a:solidFill>
              </a:rPr>
              <a:t>(ONC Certification)</a:t>
            </a:r>
          </a:p>
        </p:txBody>
      </p:sp>
      <p:sp>
        <p:nvSpPr>
          <p:cNvPr id="10" name="TextBox 9"/>
          <p:cNvSpPr txBox="1"/>
          <p:nvPr/>
        </p:nvSpPr>
        <p:spPr>
          <a:xfrm>
            <a:off x="6472519" y="4565086"/>
            <a:ext cx="2362198" cy="369332"/>
          </a:xfrm>
          <a:prstGeom prst="rect">
            <a:avLst/>
          </a:prstGeom>
          <a:noFill/>
        </p:spPr>
        <p:txBody>
          <a:bodyPr wrap="square" rtlCol="0">
            <a:spAutoFit/>
          </a:bodyPr>
          <a:lstStyle/>
          <a:p>
            <a:pPr algn="ctr"/>
            <a:r>
              <a:rPr lang="en-US" b="1" dirty="0">
                <a:solidFill>
                  <a:srgbClr val="0070C0"/>
                </a:solidFill>
              </a:rPr>
              <a:t>Local</a:t>
            </a:r>
          </a:p>
        </p:txBody>
      </p:sp>
      <p:cxnSp>
        <p:nvCxnSpPr>
          <p:cNvPr id="3" name="Straight Connector 2"/>
          <p:cNvCxnSpPr/>
          <p:nvPr/>
        </p:nvCxnSpPr>
        <p:spPr bwMode="auto">
          <a:xfrm flipV="1">
            <a:off x="308002" y="2640974"/>
            <a:ext cx="8458199" cy="76200"/>
          </a:xfrm>
          <a:prstGeom prst="line">
            <a:avLst/>
          </a:prstGeom>
          <a:solidFill>
            <a:schemeClr val="accent1"/>
          </a:solidFill>
          <a:ln w="38100" cap="flat" cmpd="sng" algn="ctr">
            <a:solidFill>
              <a:srgbClr val="002060"/>
            </a:solidFill>
            <a:prstDash val="dash"/>
            <a:round/>
            <a:headEnd type="none" w="med" len="med"/>
            <a:tailEnd type="none" w="med" len="med"/>
          </a:ln>
          <a:effectLst/>
        </p:spPr>
      </p:cxnSp>
      <p:cxnSp>
        <p:nvCxnSpPr>
          <p:cNvPr id="12" name="Straight Connector 11"/>
          <p:cNvCxnSpPr/>
          <p:nvPr/>
        </p:nvCxnSpPr>
        <p:spPr bwMode="auto">
          <a:xfrm flipV="1">
            <a:off x="304800" y="3681748"/>
            <a:ext cx="8458199" cy="76200"/>
          </a:xfrm>
          <a:prstGeom prst="line">
            <a:avLst/>
          </a:prstGeom>
          <a:solidFill>
            <a:schemeClr val="accent1"/>
          </a:solidFill>
          <a:ln w="38100" cap="flat" cmpd="sng" algn="ctr">
            <a:solidFill>
              <a:srgbClr val="002060"/>
            </a:solidFill>
            <a:prstDash val="dash"/>
            <a:round/>
            <a:headEnd type="none" w="med" len="med"/>
            <a:tailEnd type="none" w="med" len="med"/>
          </a:ln>
          <a:effectLst/>
        </p:spPr>
      </p:cxnSp>
    </p:spTree>
    <p:extLst>
      <p:ext uri="{BB962C8B-B14F-4D97-AF65-F5344CB8AC3E}">
        <p14:creationId xmlns:p14="http://schemas.microsoft.com/office/powerpoint/2010/main" val="22962498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Types of Testing</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49</a:t>
            </a:fld>
            <a:endParaRPr lang="en-US"/>
          </a:p>
        </p:txBody>
      </p:sp>
      <p:pic>
        <p:nvPicPr>
          <p:cNvPr id="11" name="Picture 10"/>
          <p:cNvPicPr>
            <a:picLocks noChangeAspect="1"/>
          </p:cNvPicPr>
          <p:nvPr/>
        </p:nvPicPr>
        <p:blipFill>
          <a:blip r:embed="rId3"/>
          <a:stretch>
            <a:fillRect/>
          </a:stretch>
        </p:blipFill>
        <p:spPr>
          <a:xfrm>
            <a:off x="373117" y="2023083"/>
            <a:ext cx="5356539" cy="3649614"/>
          </a:xfrm>
          <a:prstGeom prst="rect">
            <a:avLst/>
          </a:prstGeom>
        </p:spPr>
      </p:pic>
      <p:sp>
        <p:nvSpPr>
          <p:cNvPr id="12" name="Rectangle 11"/>
          <p:cNvSpPr/>
          <p:nvPr/>
        </p:nvSpPr>
        <p:spPr>
          <a:xfrm>
            <a:off x="7315362" y="2188526"/>
            <a:ext cx="1460204" cy="574158"/>
          </a:xfrm>
          <a:prstGeom prst="rect">
            <a:avLst/>
          </a:prstGeom>
          <a:solidFill>
            <a:srgbClr val="CCECFF"/>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Helvetica Neue Light"/>
                <a:ea typeface="+mn-ea"/>
                <a:cs typeface="+mn-cs"/>
              </a:rPr>
              <a:t>Constrainable Profile</a:t>
            </a:r>
          </a:p>
        </p:txBody>
      </p:sp>
      <p:sp>
        <p:nvSpPr>
          <p:cNvPr id="13" name="Down Arrow 12"/>
          <p:cNvSpPr/>
          <p:nvPr/>
        </p:nvSpPr>
        <p:spPr>
          <a:xfrm>
            <a:off x="7932050" y="2812532"/>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4" name="Rectangle 13"/>
          <p:cNvSpPr/>
          <p:nvPr/>
        </p:nvSpPr>
        <p:spPr>
          <a:xfrm>
            <a:off x="7315362" y="3230976"/>
            <a:ext cx="1460205" cy="574158"/>
          </a:xfrm>
          <a:prstGeom prst="rect">
            <a:avLst/>
          </a:prstGeom>
          <a:solidFill>
            <a:srgbClr val="CCECFF"/>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Helvetica Neue Light"/>
                <a:ea typeface="+mn-ea"/>
                <a:cs typeface="+mn-cs"/>
              </a:rPr>
              <a:t>Implementable Profile</a:t>
            </a:r>
          </a:p>
        </p:txBody>
      </p:sp>
      <p:sp>
        <p:nvSpPr>
          <p:cNvPr id="15" name="TextBox 14"/>
          <p:cNvSpPr txBox="1"/>
          <p:nvPr/>
        </p:nvSpPr>
        <p:spPr>
          <a:xfrm>
            <a:off x="5798450" y="2301019"/>
            <a:ext cx="1148316" cy="461665"/>
          </a:xfrm>
          <a:prstGeom prst="rect">
            <a:avLst/>
          </a:prstGeom>
          <a:noFill/>
          <a:ln w="19050">
            <a:solidFill>
              <a:srgbClr val="002060"/>
            </a:solidFill>
          </a:ln>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Helvetica Neue Light"/>
              </a:rPr>
              <a:t>National Requirements</a:t>
            </a:r>
          </a:p>
        </p:txBody>
      </p:sp>
      <p:sp>
        <p:nvSpPr>
          <p:cNvPr id="16" name="TextBox 15"/>
          <p:cNvSpPr txBox="1"/>
          <p:nvPr/>
        </p:nvSpPr>
        <p:spPr>
          <a:xfrm>
            <a:off x="5798450" y="3280134"/>
            <a:ext cx="1148316" cy="461665"/>
          </a:xfrm>
          <a:prstGeom prst="rect">
            <a:avLst/>
          </a:prstGeom>
          <a:noFill/>
          <a:ln w="19050">
            <a:solidFill>
              <a:srgbClr val="002060"/>
            </a:solidFill>
          </a:ln>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Helvetica Neue Light"/>
              </a:rPr>
              <a:t>Local Requirements</a:t>
            </a:r>
          </a:p>
        </p:txBody>
      </p:sp>
      <p:sp>
        <p:nvSpPr>
          <p:cNvPr id="17" name="Down Arrow 16"/>
          <p:cNvSpPr/>
          <p:nvPr/>
        </p:nvSpPr>
        <p:spPr>
          <a:xfrm>
            <a:off x="7932049" y="3947361"/>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8" name="Down Arrow 17"/>
          <p:cNvSpPr/>
          <p:nvPr/>
        </p:nvSpPr>
        <p:spPr>
          <a:xfrm rot="16200000">
            <a:off x="7017650" y="2347553"/>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9" name="Down Arrow 18"/>
          <p:cNvSpPr/>
          <p:nvPr/>
        </p:nvSpPr>
        <p:spPr>
          <a:xfrm rot="16200000">
            <a:off x="7017650" y="3333758"/>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0" name="Rectangle 19"/>
          <p:cNvSpPr/>
          <p:nvPr/>
        </p:nvSpPr>
        <p:spPr>
          <a:xfrm>
            <a:off x="7315361" y="4550514"/>
            <a:ext cx="1460205" cy="574158"/>
          </a:xfrm>
          <a:prstGeom prst="rect">
            <a:avLst/>
          </a:prstGeom>
          <a:solidFill>
            <a:srgbClr val="CCECFF"/>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Helvetica Neue Light"/>
                <a:ea typeface="+mn-ea"/>
                <a:cs typeface="+mn-cs"/>
              </a:rPr>
              <a:t>Implementable Profiles</a:t>
            </a:r>
          </a:p>
        </p:txBody>
      </p:sp>
      <p:sp>
        <p:nvSpPr>
          <p:cNvPr id="21" name="TextBox 20"/>
          <p:cNvSpPr txBox="1"/>
          <p:nvPr/>
        </p:nvSpPr>
        <p:spPr>
          <a:xfrm>
            <a:off x="5798450" y="4514429"/>
            <a:ext cx="1148316" cy="646331"/>
          </a:xfrm>
          <a:prstGeom prst="rect">
            <a:avLst/>
          </a:prstGeom>
          <a:noFill/>
          <a:ln w="19050">
            <a:solidFill>
              <a:srgbClr val="002060"/>
            </a:solidFill>
          </a:ln>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Helvetica Neue Light"/>
              </a:rPr>
              <a:t>Compatible Local Requirements</a:t>
            </a:r>
          </a:p>
        </p:txBody>
      </p:sp>
      <p:sp>
        <p:nvSpPr>
          <p:cNvPr id="22" name="Down Arrow 21"/>
          <p:cNvSpPr/>
          <p:nvPr/>
        </p:nvSpPr>
        <p:spPr>
          <a:xfrm>
            <a:off x="6259194" y="2837111"/>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3" name="Down Arrow 22"/>
          <p:cNvSpPr/>
          <p:nvPr/>
        </p:nvSpPr>
        <p:spPr>
          <a:xfrm rot="16200000">
            <a:off x="7017651" y="4653296"/>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Tree>
    <p:extLst>
      <p:ext uri="{BB962C8B-B14F-4D97-AF65-F5344CB8AC3E}">
        <p14:creationId xmlns:p14="http://schemas.microsoft.com/office/powerpoint/2010/main" val="15053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HL7 v2 Platform Overview</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dirty="0"/>
          </a:p>
        </p:txBody>
      </p:sp>
      <p:sp>
        <p:nvSpPr>
          <p:cNvPr id="5" name="Slide Number Placeholder 4"/>
          <p:cNvSpPr>
            <a:spLocks noGrp="1"/>
          </p:cNvSpPr>
          <p:nvPr>
            <p:ph type="sldNum" sz="quarter" idx="11"/>
          </p:nvPr>
        </p:nvSpPr>
        <p:spPr>
          <a:xfrm>
            <a:off x="3953350" y="6438970"/>
            <a:ext cx="533400" cy="476250"/>
          </a:xfrm>
        </p:spPr>
        <p:txBody>
          <a:bodyPr/>
          <a:lstStyle/>
          <a:p>
            <a:fld id="{64C44300-96F5-4E68-AEBC-759F83B9379E}" type="slidenum">
              <a:rPr lang="en-US"/>
              <a:pPr/>
              <a:t>5</a:t>
            </a:fld>
            <a:endParaRPr lang="en-US" dirty="0"/>
          </a:p>
        </p:txBody>
      </p:sp>
      <p:grpSp>
        <p:nvGrpSpPr>
          <p:cNvPr id="6" name="Group 5"/>
          <p:cNvGrpSpPr/>
          <p:nvPr/>
        </p:nvGrpSpPr>
        <p:grpSpPr>
          <a:xfrm>
            <a:off x="392534" y="1421691"/>
            <a:ext cx="8377084" cy="1317523"/>
            <a:chOff x="1189703" y="1504335"/>
            <a:chExt cx="8377084" cy="1317523"/>
          </a:xfrm>
        </p:grpSpPr>
        <p:sp>
          <p:nvSpPr>
            <p:cNvPr id="19" name="Rounded Rectangle 31"/>
            <p:cNvSpPr/>
            <p:nvPr/>
          </p:nvSpPr>
          <p:spPr>
            <a:xfrm>
              <a:off x="1189703" y="1504335"/>
              <a:ext cx="8377084" cy="1317523"/>
            </a:xfrm>
            <a:prstGeom prst="roundRect">
              <a:avLst>
                <a:gd name="adj" fmla="val 5486"/>
              </a:avLst>
            </a:prstGeom>
            <a:solidFill>
              <a:sysClr val="window" lastClr="FFFFFF">
                <a:lumMod val="95000"/>
              </a:sysClr>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p:cNvSpPr/>
            <p:nvPr/>
          </p:nvSpPr>
          <p:spPr>
            <a:xfrm>
              <a:off x="1917290" y="1750143"/>
              <a:ext cx="1135967" cy="884902"/>
            </a:xfrm>
            <a:prstGeom prst="rect">
              <a:avLst/>
            </a:prstGeom>
            <a:solidFill>
              <a:srgbClr val="5B9BD5">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Calibri" panose="020F0502020204030204"/>
                  <a:ea typeface="+mn-ea"/>
                  <a:cs typeface="+mn-cs"/>
                </a:rPr>
                <a:t>IGAMT</a:t>
              </a:r>
            </a:p>
          </p:txBody>
        </p:sp>
        <p:pic>
          <p:nvPicPr>
            <p:cNvPr id="25" name="Picture 5" descr="C:\Users\rob\Desktop\ICONS\iconex_v5\v_collection\v_collection_png\64x64\plain\user_generic_blu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1677" y="1928514"/>
              <a:ext cx="503239" cy="503239"/>
            </a:xfrm>
            <a:prstGeom prst="rect">
              <a:avLst/>
            </a:prstGeom>
            <a:noFill/>
            <a:extLst>
              <a:ext uri="{909E8E84-426E-40DD-AFC4-6F175D3DCCD1}">
                <a14:hiddenFill xmlns:a14="http://schemas.microsoft.com/office/drawing/2010/main">
                  <a:solidFill>
                    <a:srgbClr val="FFFFFF"/>
                  </a:solidFill>
                </a14:hiddenFill>
              </a:ext>
            </a:extLst>
          </p:spPr>
        </p:pic>
        <p:sp>
          <p:nvSpPr>
            <p:cNvPr id="26" name="Right Arrow 5"/>
            <p:cNvSpPr/>
            <p:nvPr/>
          </p:nvSpPr>
          <p:spPr>
            <a:xfrm>
              <a:off x="1634807" y="2083969"/>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p:cNvSpPr/>
            <p:nvPr/>
          </p:nvSpPr>
          <p:spPr>
            <a:xfrm>
              <a:off x="4021737" y="1750143"/>
              <a:ext cx="1137513" cy="884902"/>
            </a:xfrm>
            <a:prstGeom prst="rect">
              <a:avLst/>
            </a:prstGeom>
            <a:solidFill>
              <a:srgbClr val="5B9BD5">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Calibri" panose="020F0502020204030204"/>
                  <a:ea typeface="+mn-ea"/>
                  <a:cs typeface="+mn-cs"/>
                </a:rPr>
                <a:t>TCAMT</a:t>
              </a:r>
            </a:p>
          </p:txBody>
        </p:sp>
        <p:pic>
          <p:nvPicPr>
            <p:cNvPr id="28" name="Picture 5" descr="C:\Users\rob\Desktop\ICONS\iconex_v5\v_collection\v_collection_png\64x64\plain\user_generic_blu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451" y="1646302"/>
              <a:ext cx="503239" cy="503239"/>
            </a:xfrm>
            <a:prstGeom prst="rect">
              <a:avLst/>
            </a:prstGeom>
            <a:noFill/>
            <a:extLst>
              <a:ext uri="{909E8E84-426E-40DD-AFC4-6F175D3DCCD1}">
                <a14:hiddenFill xmlns:a14="http://schemas.microsoft.com/office/drawing/2010/main">
                  <a:solidFill>
                    <a:srgbClr val="FFFFFF"/>
                  </a:solidFill>
                </a14:hiddenFill>
              </a:ext>
            </a:extLst>
          </p:spPr>
        </p:pic>
        <p:sp>
          <p:nvSpPr>
            <p:cNvPr id="29" name="Right Arrow 8"/>
            <p:cNvSpPr/>
            <p:nvPr/>
          </p:nvSpPr>
          <p:spPr>
            <a:xfrm>
              <a:off x="3726351" y="1809814"/>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p:cNvSpPr/>
            <p:nvPr/>
          </p:nvSpPr>
          <p:spPr>
            <a:xfrm>
              <a:off x="6127676" y="1750143"/>
              <a:ext cx="1221801" cy="884902"/>
            </a:xfrm>
            <a:prstGeom prst="rect">
              <a:avLst/>
            </a:prstGeom>
            <a:solidFill>
              <a:srgbClr val="5B9BD5">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panose="020F0502020204030204"/>
                  <a:ea typeface="+mn-ea"/>
                  <a:cs typeface="+mn-cs"/>
                </a:rPr>
                <a:t>Testing Infrastructure &amp; Framework</a:t>
              </a:r>
            </a:p>
          </p:txBody>
        </p:sp>
        <p:sp>
          <p:nvSpPr>
            <p:cNvPr id="31" name="Rectangle 30"/>
            <p:cNvSpPr/>
            <p:nvPr/>
          </p:nvSpPr>
          <p:spPr>
            <a:xfrm>
              <a:off x="8317903" y="1740737"/>
              <a:ext cx="1137128" cy="884902"/>
            </a:xfrm>
            <a:prstGeom prst="rect">
              <a:avLst/>
            </a:prstGeom>
            <a:solidFill>
              <a:srgbClr val="5B9BD5">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Calibri" panose="020F0502020204030204"/>
                  <a:ea typeface="+mn-ea"/>
                  <a:cs typeface="+mn-cs"/>
                </a:rPr>
                <a:t>Testing Tool</a:t>
              </a:r>
            </a:p>
          </p:txBody>
        </p:sp>
        <p:sp>
          <p:nvSpPr>
            <p:cNvPr id="32" name="Right Arrow 11"/>
            <p:cNvSpPr/>
            <p:nvPr/>
          </p:nvSpPr>
          <p:spPr>
            <a:xfrm>
              <a:off x="3732158" y="2410114"/>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ight Arrow 12"/>
            <p:cNvSpPr/>
            <p:nvPr/>
          </p:nvSpPr>
          <p:spPr>
            <a:xfrm>
              <a:off x="3064637" y="2405671"/>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7989" y="2208354"/>
              <a:ext cx="459016" cy="459016"/>
            </a:xfrm>
            <a:prstGeom prst="rect">
              <a:avLst/>
            </a:prstGeom>
          </p:spPr>
        </p:pic>
        <p:pic>
          <p:nvPicPr>
            <p:cNvPr id="35" name="Picture 5" descr="C:\Users\rob\Desktop\ICONS\iconex_v5\v_collection\v_collection_png\64x64\plain\user_generic_blu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1429" y="1643248"/>
              <a:ext cx="503239" cy="503239"/>
            </a:xfrm>
            <a:prstGeom prst="rect">
              <a:avLst/>
            </a:prstGeom>
            <a:noFill/>
            <a:extLst>
              <a:ext uri="{909E8E84-426E-40DD-AFC4-6F175D3DCCD1}">
                <a14:hiddenFill xmlns:a14="http://schemas.microsoft.com/office/drawing/2010/main">
                  <a:solidFill>
                    <a:srgbClr val="FFFFFF"/>
                  </a:solidFill>
                </a14:hiddenFill>
              </a:ext>
            </a:extLst>
          </p:spPr>
        </p:pic>
        <p:sp>
          <p:nvSpPr>
            <p:cNvPr id="36" name="Right Arrow 20"/>
            <p:cNvSpPr/>
            <p:nvPr/>
          </p:nvSpPr>
          <p:spPr>
            <a:xfrm>
              <a:off x="5821079" y="1829294"/>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Right Arrow 21"/>
            <p:cNvSpPr/>
            <p:nvPr/>
          </p:nvSpPr>
          <p:spPr>
            <a:xfrm>
              <a:off x="5823136" y="2407060"/>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Right Arrow 22"/>
            <p:cNvSpPr/>
            <p:nvPr/>
          </p:nvSpPr>
          <p:spPr>
            <a:xfrm>
              <a:off x="5155615" y="2402617"/>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8967" y="2205300"/>
              <a:ext cx="459016" cy="459016"/>
            </a:xfrm>
            <a:prstGeom prst="rect">
              <a:avLst/>
            </a:prstGeom>
          </p:spPr>
        </p:pic>
        <p:sp>
          <p:nvSpPr>
            <p:cNvPr id="40" name="Right Arrow 24"/>
            <p:cNvSpPr/>
            <p:nvPr/>
          </p:nvSpPr>
          <p:spPr>
            <a:xfrm>
              <a:off x="8016998" y="2407060"/>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Right Arrow 25"/>
            <p:cNvSpPr/>
            <p:nvPr/>
          </p:nvSpPr>
          <p:spPr>
            <a:xfrm>
              <a:off x="7349477" y="2402617"/>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2" name="Picture 4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2829" y="2205300"/>
              <a:ext cx="459016" cy="459016"/>
            </a:xfrm>
            <a:prstGeom prst="rect">
              <a:avLst/>
            </a:prstGeom>
          </p:spPr>
        </p:pic>
        <p:pic>
          <p:nvPicPr>
            <p:cNvPr id="43" name="Picture 4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7429" y="1750884"/>
              <a:ext cx="454416" cy="454416"/>
            </a:xfrm>
            <a:prstGeom prst="rect">
              <a:avLst/>
            </a:prstGeom>
          </p:spPr>
        </p:pic>
        <p:sp>
          <p:nvSpPr>
            <p:cNvPr id="44" name="Right Arrow 28"/>
            <p:cNvSpPr/>
            <p:nvPr/>
          </p:nvSpPr>
          <p:spPr>
            <a:xfrm>
              <a:off x="8025233" y="1934551"/>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Right Arrow 29"/>
            <p:cNvSpPr/>
            <p:nvPr/>
          </p:nvSpPr>
          <p:spPr>
            <a:xfrm>
              <a:off x="7357712" y="1930108"/>
              <a:ext cx="280218" cy="198440"/>
            </a:xfrm>
            <a:prstGeom prst="righ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46" name="Rectangle 3"/>
          <p:cNvSpPr>
            <a:spLocks noGrp="1" noChangeArrowheads="1"/>
          </p:cNvSpPr>
          <p:nvPr>
            <p:ph idx="1"/>
          </p:nvPr>
        </p:nvSpPr>
        <p:spPr>
          <a:xfrm>
            <a:off x="390570" y="2975616"/>
            <a:ext cx="8388618" cy="3359521"/>
          </a:xfrm>
        </p:spPr>
        <p:txBody>
          <a:bodyPr>
            <a:normAutofit/>
          </a:bodyPr>
          <a:lstStyle/>
          <a:p>
            <a:r>
              <a:rPr lang="en-US" dirty="0"/>
              <a:t>IGAMT – Implementation Guide Authoring and Management Tool </a:t>
            </a:r>
            <a:r>
              <a:rPr lang="en-US" dirty="0">
                <a:sym typeface="Wingdings" panose="05000000000000000000" pitchFamily="2" charset="2"/>
              </a:rPr>
              <a:t></a:t>
            </a:r>
            <a:r>
              <a:rPr lang="en-US" dirty="0"/>
              <a:t> </a:t>
            </a:r>
            <a:r>
              <a:rPr lang="en-US" b="1" dirty="0">
                <a:solidFill>
                  <a:srgbClr val="0070C0"/>
                </a:solidFill>
              </a:rPr>
              <a:t>Specification</a:t>
            </a:r>
          </a:p>
          <a:p>
            <a:r>
              <a:rPr lang="en-US" dirty="0"/>
              <a:t>TCAMT – Test Case Authoring and Management Tool</a:t>
            </a:r>
            <a:r>
              <a:rPr lang="en-US" dirty="0">
                <a:sym typeface="Wingdings" panose="05000000000000000000" pitchFamily="2" charset="2"/>
              </a:rPr>
              <a:t></a:t>
            </a:r>
            <a:r>
              <a:rPr lang="en-US" dirty="0"/>
              <a:t> </a:t>
            </a:r>
            <a:r>
              <a:rPr lang="en-US" b="1" dirty="0">
                <a:solidFill>
                  <a:srgbClr val="0070C0"/>
                </a:solidFill>
              </a:rPr>
              <a:t>Test Plans</a:t>
            </a:r>
          </a:p>
          <a:p>
            <a:r>
              <a:rPr lang="en-US" dirty="0"/>
              <a:t>Testing Infrastructure and Framework</a:t>
            </a:r>
          </a:p>
          <a:p>
            <a:r>
              <a:rPr lang="en-US" dirty="0"/>
              <a:t>Testing Tool </a:t>
            </a:r>
            <a:r>
              <a:rPr lang="en-US" dirty="0">
                <a:sym typeface="Wingdings" panose="05000000000000000000" pitchFamily="2" charset="2"/>
              </a:rPr>
              <a:t></a:t>
            </a:r>
            <a:r>
              <a:rPr lang="en-US" dirty="0"/>
              <a:t> </a:t>
            </a:r>
            <a:r>
              <a:rPr lang="en-US" b="1" dirty="0">
                <a:solidFill>
                  <a:srgbClr val="0070C0"/>
                </a:solidFill>
              </a:rPr>
              <a:t>Conformance Testing</a:t>
            </a:r>
          </a:p>
        </p:txBody>
      </p:sp>
    </p:spTree>
    <p:extLst>
      <p:ext uri="{BB962C8B-B14F-4D97-AF65-F5344CB8AC3E}">
        <p14:creationId xmlns:p14="http://schemas.microsoft.com/office/powerpoint/2010/main" val="23928559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Extra Slides</a:t>
            </a:r>
          </a:p>
        </p:txBody>
      </p:sp>
      <p:sp>
        <p:nvSpPr>
          <p:cNvPr id="2051" name="Rectangle 3"/>
          <p:cNvSpPr>
            <a:spLocks noGrp="1" noChangeArrowheads="1"/>
          </p:cNvSpPr>
          <p:nvPr>
            <p:ph type="subTitle" idx="1"/>
          </p:nvPr>
        </p:nvSpPr>
        <p:spPr/>
        <p:txBody>
          <a:bodyPr/>
          <a:lstStyle/>
          <a:p>
            <a:r>
              <a:rPr lang="en-US" dirty="0"/>
              <a:t>Testing</a:t>
            </a:r>
          </a:p>
        </p:txBody>
      </p:sp>
    </p:spTree>
    <p:extLst>
      <p:ext uri="{BB962C8B-B14F-4D97-AF65-F5344CB8AC3E}">
        <p14:creationId xmlns:p14="http://schemas.microsoft.com/office/powerpoint/2010/main" val="3107534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 Context-free Testing</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51</a:t>
            </a:fld>
            <a:endParaRPr lang="en-US"/>
          </a:p>
        </p:txBody>
      </p:sp>
      <p:sp>
        <p:nvSpPr>
          <p:cNvPr id="9" name="Rectangle 3"/>
          <p:cNvSpPr>
            <a:spLocks noGrp="1" noChangeArrowheads="1"/>
          </p:cNvSpPr>
          <p:nvPr>
            <p:ph idx="4294967295"/>
          </p:nvPr>
        </p:nvSpPr>
        <p:spPr>
          <a:xfrm>
            <a:off x="762000" y="4267200"/>
            <a:ext cx="8382000" cy="2090738"/>
          </a:xfrm>
        </p:spPr>
        <p:txBody>
          <a:bodyPr>
            <a:normAutofit fontScale="70000" lnSpcReduction="20000"/>
          </a:bodyPr>
          <a:lstStyle/>
          <a:p>
            <a:r>
              <a:rPr lang="en-US" dirty="0"/>
              <a:t>Sender-oriented testing</a:t>
            </a:r>
          </a:p>
          <a:p>
            <a:r>
              <a:rPr lang="en-US" dirty="0"/>
              <a:t>No Test Cases provided </a:t>
            </a:r>
          </a:p>
          <a:p>
            <a:r>
              <a:rPr lang="en-US" dirty="0"/>
              <a:t>Context (Test Scenario, etc.) is unknown to validation tool</a:t>
            </a:r>
          </a:p>
          <a:p>
            <a:r>
              <a:rPr lang="en-US" dirty="0"/>
              <a:t>May be used to test any message created by an EHR</a:t>
            </a:r>
          </a:p>
          <a:p>
            <a:r>
              <a:rPr lang="en-US" dirty="0"/>
              <a:t>Provides a simple and convenient method for testing message structure and   most vocabulary</a:t>
            </a:r>
          </a:p>
        </p:txBody>
      </p:sp>
      <p:pic>
        <p:nvPicPr>
          <p:cNvPr id="8" name="Picture 7"/>
          <p:cNvPicPr/>
          <p:nvPr/>
        </p:nvPicPr>
        <p:blipFill>
          <a:blip r:embed="rId3"/>
          <a:stretch>
            <a:fillRect/>
          </a:stretch>
        </p:blipFill>
        <p:spPr>
          <a:xfrm>
            <a:off x="457200" y="1752600"/>
            <a:ext cx="5226685" cy="2306320"/>
          </a:xfrm>
          <a:prstGeom prst="rect">
            <a:avLst/>
          </a:prstGeom>
        </p:spPr>
      </p:pic>
      <p:sp>
        <p:nvSpPr>
          <p:cNvPr id="10" name="Rectangle 3"/>
          <p:cNvSpPr txBox="1">
            <a:spLocks noChangeArrowheads="1"/>
          </p:cNvSpPr>
          <p:nvPr/>
        </p:nvSpPr>
        <p:spPr bwMode="auto">
          <a:xfrm>
            <a:off x="5943599" y="1860581"/>
            <a:ext cx="1676401" cy="20903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HL7 v2 message validation example</a:t>
            </a:r>
          </a:p>
        </p:txBody>
      </p:sp>
    </p:spTree>
    <p:extLst>
      <p:ext uri="{BB962C8B-B14F-4D97-AF65-F5344CB8AC3E}">
        <p14:creationId xmlns:p14="http://schemas.microsoft.com/office/powerpoint/2010/main" val="36848239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Context-free Validation</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52</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450" y="1437878"/>
            <a:ext cx="7810500" cy="4800600"/>
          </a:xfrm>
          <a:prstGeom prst="rect">
            <a:avLst/>
          </a:prstGeom>
          <a:noFill/>
          <a:ln>
            <a:noFill/>
          </a:ln>
        </p:spPr>
      </p:pic>
    </p:spTree>
    <p:extLst>
      <p:ext uri="{BB962C8B-B14F-4D97-AF65-F5344CB8AC3E}">
        <p14:creationId xmlns:p14="http://schemas.microsoft.com/office/powerpoint/2010/main" val="3255259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53</a:t>
            </a:fld>
            <a:endParaRPr lang="en-US"/>
          </a:p>
        </p:txBody>
      </p:sp>
      <p:sp>
        <p:nvSpPr>
          <p:cNvPr id="10" name="Rectangle 3"/>
          <p:cNvSpPr txBox="1">
            <a:spLocks noChangeArrowheads="1"/>
          </p:cNvSpPr>
          <p:nvPr/>
        </p:nvSpPr>
        <p:spPr bwMode="auto">
          <a:xfrm>
            <a:off x="6705600" y="1884678"/>
            <a:ext cx="2209799" cy="421039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Test scenario and data given</a:t>
            </a:r>
          </a:p>
          <a:p>
            <a:pPr eaLnBrk="1" hangingPunct="1">
              <a:buClr>
                <a:srgbClr val="002060"/>
              </a:buClr>
            </a:pPr>
            <a:r>
              <a:rPr lang="en-US" sz="2000" kern="0" dirty="0"/>
              <a:t>Expands the scope of testing</a:t>
            </a:r>
          </a:p>
          <a:p>
            <a:pPr eaLnBrk="1" hangingPunct="1">
              <a:buClr>
                <a:srgbClr val="002060"/>
              </a:buClr>
            </a:pPr>
            <a:r>
              <a:rPr lang="en-US" sz="2000" kern="0" dirty="0"/>
              <a:t>Type of testing used in ONC EHR-S certification testing</a:t>
            </a:r>
          </a:p>
          <a:p>
            <a:pPr eaLnBrk="1" hangingPunct="1">
              <a:buClr>
                <a:srgbClr val="002060"/>
              </a:buClr>
            </a:pPr>
            <a:r>
              <a:rPr lang="en-US" sz="2000" kern="0" dirty="0"/>
              <a:t>Capability Testing</a:t>
            </a: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19" y="1860581"/>
            <a:ext cx="6096000" cy="4234489"/>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55533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54</a:t>
            </a:fld>
            <a:endParaRPr lang="en-US"/>
          </a:p>
        </p:txBody>
      </p:sp>
      <p:sp>
        <p:nvSpPr>
          <p:cNvPr id="10" name="Rectangle 3"/>
          <p:cNvSpPr txBox="1">
            <a:spLocks noChangeArrowheads="1"/>
          </p:cNvSpPr>
          <p:nvPr/>
        </p:nvSpPr>
        <p:spPr bwMode="auto">
          <a:xfrm>
            <a:off x="457200" y="5257799"/>
            <a:ext cx="8458199" cy="1236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Test Story gives the test scenario</a:t>
            </a:r>
          </a:p>
          <a:p>
            <a:pPr eaLnBrk="1" hangingPunct="1">
              <a:buClr>
                <a:srgbClr val="002060"/>
              </a:buClr>
            </a:pPr>
            <a:r>
              <a:rPr lang="en-US" sz="2000" kern="0" dirty="0"/>
              <a:t>Test Data indicates the real-world data</a:t>
            </a:r>
          </a:p>
          <a:p>
            <a:pPr eaLnBrk="1" hangingPunct="1">
              <a:buClr>
                <a:srgbClr val="002060"/>
              </a:buClr>
            </a:pPr>
            <a:r>
              <a:rPr lang="en-US" sz="2000" kern="0" dirty="0"/>
              <a:t>Content Assertions indicates how content will be validated</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640" y="1434590"/>
            <a:ext cx="2390032" cy="324361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9400" y="1433275"/>
            <a:ext cx="2362200" cy="324361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7328" y="1433275"/>
            <a:ext cx="2367323" cy="32409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691856" y="4731679"/>
            <a:ext cx="2133600" cy="369332"/>
          </a:xfrm>
          <a:prstGeom prst="rect">
            <a:avLst/>
          </a:prstGeom>
          <a:noFill/>
        </p:spPr>
        <p:txBody>
          <a:bodyPr wrap="square" rtlCol="0">
            <a:spAutoFit/>
          </a:bodyPr>
          <a:lstStyle/>
          <a:p>
            <a:pPr algn="ctr"/>
            <a:r>
              <a:rPr lang="en-US" dirty="0"/>
              <a:t>Test Story</a:t>
            </a:r>
          </a:p>
        </p:txBody>
      </p:sp>
      <p:sp>
        <p:nvSpPr>
          <p:cNvPr id="12" name="TextBox 11"/>
          <p:cNvSpPr txBox="1"/>
          <p:nvPr/>
        </p:nvSpPr>
        <p:spPr>
          <a:xfrm>
            <a:off x="3329400" y="4779283"/>
            <a:ext cx="2362200" cy="369332"/>
          </a:xfrm>
          <a:prstGeom prst="rect">
            <a:avLst/>
          </a:prstGeom>
          <a:noFill/>
        </p:spPr>
        <p:txBody>
          <a:bodyPr wrap="square" rtlCol="0">
            <a:spAutoFit/>
          </a:bodyPr>
          <a:lstStyle/>
          <a:p>
            <a:pPr algn="ctr"/>
            <a:r>
              <a:rPr lang="en-US" dirty="0"/>
              <a:t>Test Data</a:t>
            </a:r>
          </a:p>
        </p:txBody>
      </p:sp>
      <p:sp>
        <p:nvSpPr>
          <p:cNvPr id="13" name="TextBox 12"/>
          <p:cNvSpPr txBox="1"/>
          <p:nvPr/>
        </p:nvSpPr>
        <p:spPr>
          <a:xfrm>
            <a:off x="6067328" y="4766685"/>
            <a:ext cx="2367322" cy="369332"/>
          </a:xfrm>
          <a:prstGeom prst="rect">
            <a:avLst/>
          </a:prstGeom>
          <a:noFill/>
        </p:spPr>
        <p:txBody>
          <a:bodyPr wrap="square" rtlCol="0">
            <a:spAutoFit/>
          </a:bodyPr>
          <a:lstStyle/>
          <a:p>
            <a:pPr algn="ctr"/>
            <a:r>
              <a:rPr lang="en-US" dirty="0"/>
              <a:t>Content Assertions</a:t>
            </a:r>
          </a:p>
        </p:txBody>
      </p:sp>
    </p:spTree>
    <p:extLst>
      <p:ext uri="{BB962C8B-B14F-4D97-AF65-F5344CB8AC3E}">
        <p14:creationId xmlns:p14="http://schemas.microsoft.com/office/powerpoint/2010/main" val="913351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55</a:t>
            </a:fld>
            <a:endParaRPr lang="en-US"/>
          </a:p>
        </p:txBody>
      </p:sp>
      <p:sp>
        <p:nvSpPr>
          <p:cNvPr id="10" name="Rectangle 3"/>
          <p:cNvSpPr txBox="1">
            <a:spLocks noChangeArrowheads="1"/>
          </p:cNvSpPr>
          <p:nvPr/>
        </p:nvSpPr>
        <p:spPr bwMode="auto">
          <a:xfrm>
            <a:off x="323850" y="1447800"/>
            <a:ext cx="8496299" cy="12395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85000" lnSpcReduction="1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Defines the criteria that are used by the test tool to assess the test data that populate each element in a message</a:t>
            </a:r>
          </a:p>
          <a:p>
            <a:pPr eaLnBrk="1" hangingPunct="1">
              <a:buClr>
                <a:srgbClr val="002060"/>
              </a:buClr>
            </a:pPr>
            <a:r>
              <a:rPr lang="en-US" sz="2000" kern="0" dirty="0"/>
              <a:t>Tells the Tester if the test data in a specific field can be changed, the source of the test data, and to what level of precision the validation tool will assess the data</a:t>
            </a: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883" y="3034651"/>
            <a:ext cx="7848600" cy="3137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52389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56</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200" y="1524000"/>
            <a:ext cx="7848600" cy="4724400"/>
          </a:xfrm>
          <a:prstGeom prst="rect">
            <a:avLst/>
          </a:prstGeom>
          <a:noFill/>
          <a:ln>
            <a:noFill/>
          </a:ln>
        </p:spPr>
      </p:pic>
    </p:spTree>
    <p:extLst>
      <p:ext uri="{BB962C8B-B14F-4D97-AF65-F5344CB8AC3E}">
        <p14:creationId xmlns:p14="http://schemas.microsoft.com/office/powerpoint/2010/main" val="40550152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57</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200" y="1454957"/>
            <a:ext cx="7848600" cy="4724400"/>
          </a:xfrm>
          <a:prstGeom prst="rect">
            <a:avLst/>
          </a:prstGeom>
          <a:noFill/>
          <a:ln>
            <a:noFill/>
          </a:ln>
        </p:spPr>
      </p:pic>
    </p:spTree>
    <p:extLst>
      <p:ext uri="{BB962C8B-B14F-4D97-AF65-F5344CB8AC3E}">
        <p14:creationId xmlns:p14="http://schemas.microsoft.com/office/powerpoint/2010/main" val="37796448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58</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400" y="2362200"/>
            <a:ext cx="8458200" cy="3276600"/>
          </a:xfrm>
          <a:prstGeom prst="rect">
            <a:avLst/>
          </a:prstGeom>
          <a:noFill/>
          <a:ln>
            <a:noFill/>
          </a:ln>
        </p:spPr>
      </p:pic>
      <p:sp>
        <p:nvSpPr>
          <p:cNvPr id="8" name="Rectangle 3"/>
          <p:cNvSpPr>
            <a:spLocks noGrp="1" noChangeArrowheads="1"/>
          </p:cNvSpPr>
          <p:nvPr>
            <p:ph idx="1"/>
          </p:nvPr>
        </p:nvSpPr>
        <p:spPr>
          <a:xfrm>
            <a:off x="438150" y="1472257"/>
            <a:ext cx="8343900" cy="690942"/>
          </a:xfrm>
        </p:spPr>
        <p:txBody>
          <a:bodyPr>
            <a:normAutofit/>
          </a:bodyPr>
          <a:lstStyle/>
          <a:p>
            <a:r>
              <a:rPr lang="en-US" sz="3200" dirty="0"/>
              <a:t>Validation Results with Content Violations</a:t>
            </a:r>
          </a:p>
        </p:txBody>
      </p:sp>
    </p:spTree>
    <p:extLst>
      <p:ext uri="{BB962C8B-B14F-4D97-AF65-F5344CB8AC3E}">
        <p14:creationId xmlns:p14="http://schemas.microsoft.com/office/powerpoint/2010/main" val="15723234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Inspection Testing</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59</a:t>
            </a:fld>
            <a:endParaRPr lang="en-US"/>
          </a:p>
        </p:txBody>
      </p:sp>
      <p:sp>
        <p:nvSpPr>
          <p:cNvPr id="10" name="Rectangle 3"/>
          <p:cNvSpPr txBox="1">
            <a:spLocks noChangeArrowheads="1"/>
          </p:cNvSpPr>
          <p:nvPr/>
        </p:nvSpPr>
        <p:spPr bwMode="auto">
          <a:xfrm>
            <a:off x="5315607" y="1613156"/>
            <a:ext cx="3429000" cy="39347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Receiver-oriented Testing</a:t>
            </a:r>
          </a:p>
          <a:p>
            <a:pPr eaLnBrk="1" hangingPunct="1">
              <a:buClr>
                <a:srgbClr val="002060"/>
              </a:buClr>
            </a:pPr>
            <a:r>
              <a:rPr lang="en-US" sz="2000" kern="0" dirty="0"/>
              <a:t>Use of an inspection (Juror) Document</a:t>
            </a:r>
          </a:p>
          <a:p>
            <a:pPr eaLnBrk="1" hangingPunct="1">
              <a:buClr>
                <a:srgbClr val="002060"/>
              </a:buClr>
            </a:pPr>
            <a:r>
              <a:rPr lang="en-US" sz="2000" kern="0" dirty="0"/>
              <a:t>Can be used for Incorporation and Display Testing</a:t>
            </a:r>
          </a:p>
          <a:p>
            <a:pPr eaLnBrk="1" hangingPunct="1">
              <a:buClr>
                <a:srgbClr val="002060"/>
              </a:buClr>
            </a:pPr>
            <a:r>
              <a:rPr lang="en-US" sz="2000" kern="0" dirty="0"/>
              <a:t>Test Tool provides the stimulus</a:t>
            </a:r>
          </a:p>
          <a:p>
            <a:pPr eaLnBrk="1" hangingPunct="1">
              <a:buClr>
                <a:srgbClr val="002060"/>
              </a:buClr>
            </a:pPr>
            <a:r>
              <a:rPr lang="en-US" sz="2000" kern="0" dirty="0"/>
              <a:t>Can have levels of storage requirements</a:t>
            </a:r>
          </a:p>
        </p:txBody>
      </p:sp>
      <p:pic>
        <p:nvPicPr>
          <p:cNvPr id="8" name="Picture 7"/>
          <p:cNvPicPr/>
          <p:nvPr/>
        </p:nvPicPr>
        <p:blipFill>
          <a:blip r:embed="rId3"/>
          <a:stretch>
            <a:fillRect/>
          </a:stretch>
        </p:blipFill>
        <p:spPr>
          <a:xfrm>
            <a:off x="515008" y="1509339"/>
            <a:ext cx="4648200" cy="1752600"/>
          </a:xfrm>
          <a:prstGeom prst="rect">
            <a:avLst/>
          </a:prstGeom>
        </p:spPr>
      </p:pic>
      <p:pic>
        <p:nvPicPr>
          <p:cNvPr id="2" name="Picture 1"/>
          <p:cNvPicPr>
            <a:picLocks noChangeAspect="1"/>
          </p:cNvPicPr>
          <p:nvPr/>
        </p:nvPicPr>
        <p:blipFill>
          <a:blip r:embed="rId4"/>
          <a:stretch>
            <a:fillRect/>
          </a:stretch>
        </p:blipFill>
        <p:spPr>
          <a:xfrm>
            <a:off x="515007" y="3338138"/>
            <a:ext cx="4572000" cy="2895600"/>
          </a:xfrm>
          <a:prstGeom prst="rect">
            <a:avLst/>
          </a:prstGeom>
          <a:ln>
            <a:solidFill>
              <a:schemeClr val="tx1"/>
            </a:solidFill>
          </a:ln>
        </p:spPr>
      </p:pic>
    </p:spTree>
    <p:extLst>
      <p:ext uri="{BB962C8B-B14F-4D97-AF65-F5344CB8AC3E}">
        <p14:creationId xmlns:p14="http://schemas.microsoft.com/office/powerpoint/2010/main" val="107862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NIST Integrated Platform</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6</a:t>
            </a:fld>
            <a:endParaRPr lang="en-US"/>
          </a:p>
        </p:txBody>
      </p:sp>
      <p:pic>
        <p:nvPicPr>
          <p:cNvPr id="3" name="Picture 2"/>
          <p:cNvPicPr>
            <a:picLocks noChangeAspect="1"/>
          </p:cNvPicPr>
          <p:nvPr/>
        </p:nvPicPr>
        <p:blipFill>
          <a:blip r:embed="rId2"/>
          <a:stretch>
            <a:fillRect/>
          </a:stretch>
        </p:blipFill>
        <p:spPr>
          <a:xfrm>
            <a:off x="528484" y="1274765"/>
            <a:ext cx="8087032" cy="5220057"/>
          </a:xfrm>
          <a:prstGeom prst="rect">
            <a:avLst/>
          </a:prstGeom>
        </p:spPr>
      </p:pic>
    </p:spTree>
    <p:extLst>
      <p:ext uri="{BB962C8B-B14F-4D97-AF65-F5344CB8AC3E}">
        <p14:creationId xmlns:p14="http://schemas.microsoft.com/office/powerpoint/2010/main" val="8945725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Receiving Applications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60</a:t>
            </a:fld>
            <a:endParaRPr lang="en-US"/>
          </a:p>
        </p:txBody>
      </p:sp>
      <p:sp>
        <p:nvSpPr>
          <p:cNvPr id="8" name="Rectangle 3"/>
          <p:cNvSpPr>
            <a:spLocks noGrp="1" noChangeArrowheads="1"/>
          </p:cNvSpPr>
          <p:nvPr>
            <p:ph idx="4294967295"/>
          </p:nvPr>
        </p:nvSpPr>
        <p:spPr>
          <a:xfrm>
            <a:off x="323850" y="1354392"/>
            <a:ext cx="8343900" cy="995362"/>
          </a:xfrm>
        </p:spPr>
        <p:txBody>
          <a:bodyPr>
            <a:normAutofit fontScale="77500" lnSpcReduction="20000"/>
          </a:bodyPr>
          <a:lstStyle/>
          <a:p>
            <a:r>
              <a:rPr lang="en-US" sz="3200" dirty="0"/>
              <a:t>Can be used to test incorporation and display</a:t>
            </a:r>
          </a:p>
          <a:p>
            <a:r>
              <a:rPr lang="en-US" sz="3200" dirty="0"/>
              <a:t>Proctor uses Inspection Check List (Juror Document)</a:t>
            </a:r>
          </a:p>
        </p:txBody>
      </p:sp>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1100" y="2347126"/>
            <a:ext cx="6553200" cy="394335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137821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Receiving Applications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61</a:t>
            </a:fld>
            <a:endParaRPr lang="en-US"/>
          </a:p>
        </p:txBody>
      </p:sp>
      <p:sp>
        <p:nvSpPr>
          <p:cNvPr id="8" name="Rectangle 3"/>
          <p:cNvSpPr>
            <a:spLocks noGrp="1" noChangeArrowheads="1"/>
          </p:cNvSpPr>
          <p:nvPr>
            <p:ph idx="4294967295"/>
          </p:nvPr>
        </p:nvSpPr>
        <p:spPr>
          <a:xfrm>
            <a:off x="285750" y="1390956"/>
            <a:ext cx="8343900" cy="709612"/>
          </a:xfrm>
        </p:spPr>
        <p:txBody>
          <a:bodyPr>
            <a:normAutofit fontScale="70000" lnSpcReduction="20000"/>
          </a:bodyPr>
          <a:lstStyle/>
          <a:p>
            <a:r>
              <a:rPr lang="en-US" sz="3200" dirty="0"/>
              <a:t>Import Test Message</a:t>
            </a:r>
          </a:p>
          <a:p>
            <a:r>
              <a:rPr lang="en-US" sz="3200" dirty="0"/>
              <a:t>Tool provides Inspection Check List</a:t>
            </a: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7" y="2240295"/>
            <a:ext cx="7813766" cy="411480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145475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Functional Requirements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62</a:t>
            </a:fld>
            <a:endParaRPr lang="en-US"/>
          </a:p>
        </p:txBody>
      </p:sp>
      <p:sp>
        <p:nvSpPr>
          <p:cNvPr id="8" name="Rectangle 3"/>
          <p:cNvSpPr>
            <a:spLocks noGrp="1" noChangeArrowheads="1"/>
          </p:cNvSpPr>
          <p:nvPr>
            <p:ph idx="4294967295"/>
          </p:nvPr>
        </p:nvSpPr>
        <p:spPr>
          <a:xfrm>
            <a:off x="285750" y="1321426"/>
            <a:ext cx="8477250" cy="995362"/>
          </a:xfrm>
        </p:spPr>
        <p:txBody>
          <a:bodyPr>
            <a:normAutofit fontScale="70000" lnSpcReduction="20000"/>
          </a:bodyPr>
          <a:lstStyle/>
          <a:p>
            <a:r>
              <a:rPr lang="en-US" sz="3200" dirty="0"/>
              <a:t>Create scenarios to invoke a capability of the SUT</a:t>
            </a:r>
          </a:p>
          <a:p>
            <a:r>
              <a:rPr lang="en-US" sz="3200" dirty="0"/>
              <a:t>Use context-based testing to validate expected content in the response message</a:t>
            </a: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402" y="2416722"/>
            <a:ext cx="8007195" cy="3962400"/>
          </a:xfrm>
          <a:prstGeom prst="rect">
            <a:avLst/>
          </a:prstGeom>
          <a:noFill/>
          <a:ln>
            <a:noFill/>
          </a:ln>
        </p:spPr>
      </p:pic>
    </p:spTree>
    <p:extLst>
      <p:ext uri="{BB962C8B-B14F-4D97-AF65-F5344CB8AC3E}">
        <p14:creationId xmlns:p14="http://schemas.microsoft.com/office/powerpoint/2010/main" val="29522624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Messaging Requirements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63</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371600"/>
            <a:ext cx="8382000" cy="4898992"/>
          </a:xfrm>
          <a:prstGeom prst="rect">
            <a:avLst/>
          </a:prstGeom>
          <a:noFill/>
          <a:ln>
            <a:noFill/>
          </a:ln>
        </p:spPr>
      </p:pic>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7042288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Vocabulary Requirements</a:t>
            </a:r>
          </a:p>
        </p:txBody>
      </p:sp>
      <p:sp>
        <p:nvSpPr>
          <p:cNvPr id="4" name="Date Placeholder 3"/>
          <p:cNvSpPr>
            <a:spLocks noGrp="1"/>
          </p:cNvSpPr>
          <p:nvPr>
            <p:ph type="dt" sz="half" idx="10"/>
          </p:nvPr>
        </p:nvSpPr>
        <p:spPr/>
        <p:txBody>
          <a:bodyPr/>
          <a:lstStyle/>
          <a:p>
            <a:fld id="{235313DE-39FF-4199-8686-1B682DE047CF}" type="datetime1">
              <a:rPr lang="en-US"/>
              <a:pPr/>
              <a:t>10/11/2017</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64</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752600"/>
            <a:ext cx="7848600" cy="457200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03004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Demo: Overview, Narrative, Structure, Profiling (3:35)</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IGAMT-Overview">
            <a:hlinkClick r:id="" action="ppaction://media"/>
            <a:extLst>
              <a:ext uri="{FF2B5EF4-FFF2-40B4-BE49-F238E27FC236}">
                <a16:creationId xmlns:a16="http://schemas.microsoft.com/office/drawing/2014/main" id="{BFCD4374-FCA5-4C5E-9042-3DE8E92C79C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4799" y="533400"/>
            <a:ext cx="8624399" cy="5638800"/>
          </a:xfrm>
          <a:prstGeom prst="rect">
            <a:avLst/>
          </a:prstGeom>
        </p:spPr>
      </p:pic>
    </p:spTree>
    <p:extLst>
      <p:ext uri="{BB962C8B-B14F-4D97-AF65-F5344CB8AC3E}">
        <p14:creationId xmlns:p14="http://schemas.microsoft.com/office/powerpoint/2010/main" val="17624051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Improve Requirement Specification</a:t>
            </a:r>
          </a:p>
        </p:txBody>
      </p:sp>
      <p:sp>
        <p:nvSpPr>
          <p:cNvPr id="3" name="Content Placeholder 2"/>
          <p:cNvSpPr>
            <a:spLocks noGrp="1"/>
          </p:cNvSpPr>
          <p:nvPr>
            <p:ph idx="1"/>
          </p:nvPr>
        </p:nvSpPr>
        <p:spPr>
          <a:xfrm>
            <a:off x="381000" y="1371600"/>
            <a:ext cx="8382000" cy="5029200"/>
          </a:xfrm>
        </p:spPr>
        <p:txBody>
          <a:bodyPr>
            <a:normAutofit fontScale="77500" lnSpcReduction="20000"/>
          </a:bodyPr>
          <a:lstStyle/>
          <a:p>
            <a:r>
              <a:rPr lang="en-US" dirty="0"/>
              <a:t>Profile Components</a:t>
            </a:r>
          </a:p>
          <a:p>
            <a:pPr lvl="1"/>
            <a:r>
              <a:rPr lang="en-US" dirty="0"/>
              <a:t>“Un-conflate” requirements</a:t>
            </a:r>
          </a:p>
          <a:p>
            <a:pPr lvl="1"/>
            <a:r>
              <a:rPr lang="en-US" dirty="0"/>
              <a:t>Extend requirement specification for new use cases</a:t>
            </a:r>
          </a:p>
          <a:p>
            <a:r>
              <a:rPr lang="en-US" dirty="0"/>
              <a:t>Data Type Specialization</a:t>
            </a:r>
          </a:p>
          <a:p>
            <a:r>
              <a:rPr lang="en-US" dirty="0"/>
              <a:t>Segment Definition Specialization</a:t>
            </a:r>
          </a:p>
          <a:p>
            <a:r>
              <a:rPr lang="en-US" dirty="0"/>
              <a:t>Value Set Definition and Binding </a:t>
            </a:r>
          </a:p>
          <a:p>
            <a:r>
              <a:rPr lang="en-US" dirty="0"/>
              <a:t>Explicit Conformance Statements</a:t>
            </a:r>
          </a:p>
          <a:p>
            <a:r>
              <a:rPr lang="en-US" dirty="0"/>
              <a:t>Expanded Conditional True/False Outcomes</a:t>
            </a:r>
          </a:p>
          <a:p>
            <a:r>
              <a:rPr lang="en-US" dirty="0"/>
              <a:t>Explicit Condition Predicates</a:t>
            </a:r>
          </a:p>
          <a:p>
            <a:r>
              <a:rPr lang="en-US" dirty="0"/>
              <a:t>Co-constraints</a:t>
            </a:r>
          </a:p>
          <a:p>
            <a:r>
              <a:rPr lang="en-US" dirty="0"/>
              <a:t>Understanding of existing conformance constructs</a:t>
            </a:r>
          </a:p>
          <a:p>
            <a:r>
              <a:rPr lang="en-US" dirty="0"/>
              <a:t>Definition and use of Conformance Key Words</a:t>
            </a:r>
          </a:p>
          <a:p>
            <a:r>
              <a:rPr lang="en-US" dirty="0">
                <a:solidFill>
                  <a:srgbClr val="0070C0"/>
                </a:solidFill>
              </a:rPr>
              <a:t>“a clean-up of v2” </a:t>
            </a:r>
            <a:r>
              <a:rPr lang="en-US" dirty="0">
                <a:solidFill>
                  <a:srgbClr val="0070C0"/>
                </a:solidFill>
                <a:sym typeface="Wingdings" panose="05000000000000000000" pitchFamily="2" charset="2"/>
              </a:rPr>
              <a:t> from lessons learned…</a:t>
            </a:r>
            <a:endParaRPr lang="en-US" dirty="0">
              <a:solidFill>
                <a:srgbClr val="0070C0"/>
              </a:solidFill>
            </a:endParaRP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8</a:t>
            </a:fld>
            <a:endParaRPr lang="en-US"/>
          </a:p>
        </p:txBody>
      </p:sp>
    </p:spTree>
    <p:extLst>
      <p:ext uri="{BB962C8B-B14F-4D97-AF65-F5344CB8AC3E}">
        <p14:creationId xmlns:p14="http://schemas.microsoft.com/office/powerpoint/2010/main" val="283036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Demo: Data Flavor, Condition Predicate, &amp; Conformance Statement (2:43)</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8" name="DataTypeFlavor">
            <a:hlinkClick r:id="" action="ppaction://media"/>
            <a:extLst>
              <a:ext uri="{FF2B5EF4-FFF2-40B4-BE49-F238E27FC236}">
                <a16:creationId xmlns:a16="http://schemas.microsoft.com/office/drawing/2014/main" id="{E2FA50A0-BC4B-457A-B033-666E483D190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0888" y="609600"/>
            <a:ext cx="8839200" cy="5398664"/>
          </a:xfrm>
          <a:prstGeom prst="rect">
            <a:avLst/>
          </a:prstGeom>
        </p:spPr>
      </p:pic>
    </p:spTree>
    <p:extLst>
      <p:ext uri="{BB962C8B-B14F-4D97-AF65-F5344CB8AC3E}">
        <p14:creationId xmlns:p14="http://schemas.microsoft.com/office/powerpoint/2010/main" val="38301711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theme/theme1.xml><?xml version="1.0" encoding="utf-8"?>
<a:theme xmlns:a="http://schemas.openxmlformats.org/drawingml/2006/main" name="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66F932ADC614EBDCF913D22EDF397" ma:contentTypeVersion="4" ma:contentTypeDescription="Create a new document." ma:contentTypeScope="" ma:versionID="a4815695f05635ecaa53fca478c01191">
  <xsd:schema xmlns:xsd="http://www.w3.org/2001/XMLSchema" xmlns:xs="http://www.w3.org/2001/XMLSchema" xmlns:p="http://schemas.microsoft.com/office/2006/metadata/properties" xmlns:ns2="0717026a-7d61-41b3-b6f9-3008e6979e3f" xmlns:ns3="afca1dfc-5db1-45d7-abcd-8f5bb720cd5c" targetNamespace="http://schemas.microsoft.com/office/2006/metadata/properties" ma:root="true" ma:fieldsID="026d99105e58777826b1ee4899615125" ns2:_="" ns3:_="">
    <xsd:import namespace="0717026a-7d61-41b3-b6f9-3008e6979e3f"/>
    <xsd:import namespace="afca1dfc-5db1-45d7-abcd-8f5bb720cd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17026a-7d61-41b3-b6f9-3008e6979e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fca1dfc-5db1-45d7-abcd-8f5bb720cd5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C7BA14-FB25-40BD-AE26-4FC7B3B69C92}"/>
</file>

<file path=customXml/itemProps2.xml><?xml version="1.0" encoding="utf-8"?>
<ds:datastoreItem xmlns:ds="http://schemas.openxmlformats.org/officeDocument/2006/customXml" ds:itemID="{9DB7AC00-7102-4049-8D61-7859243D01AC}"/>
</file>

<file path=customXml/itemProps3.xml><?xml version="1.0" encoding="utf-8"?>
<ds:datastoreItem xmlns:ds="http://schemas.openxmlformats.org/officeDocument/2006/customXml" ds:itemID="{BDE73607-03C8-4B62-B134-77B7AC8B1227}"/>
</file>

<file path=docProps/app.xml><?xml version="1.0" encoding="utf-8"?>
<Properties xmlns="http://schemas.openxmlformats.org/officeDocument/2006/extended-properties" xmlns:vt="http://schemas.openxmlformats.org/officeDocument/2006/docPropsVTypes">
  <Template>Ion Boardroom</Template>
  <TotalTime>58868</TotalTime>
  <Words>3746</Words>
  <Application>Microsoft Office PowerPoint</Application>
  <PresentationFormat>On-screen Show (4:3)</PresentationFormat>
  <Paragraphs>892</Paragraphs>
  <Slides>64</Slides>
  <Notes>47</Notes>
  <HiddenSlides>0</HiddenSlides>
  <MMClips>6</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64</vt:i4>
      </vt:variant>
    </vt:vector>
  </HeadingPairs>
  <TitlesOfParts>
    <vt:vector size="73" baseType="lpstr">
      <vt:lpstr>Arial</vt:lpstr>
      <vt:lpstr>Calibri</vt:lpstr>
      <vt:lpstr>Calibri Light</vt:lpstr>
      <vt:lpstr>Helvetica Neue Light</vt:lpstr>
      <vt:lpstr>Times New Roman</vt:lpstr>
      <vt:lpstr>Verdana</vt:lpstr>
      <vt:lpstr>Wingdings</vt:lpstr>
      <vt:lpstr>Refined</vt:lpstr>
      <vt:lpstr>Office Theme</vt:lpstr>
      <vt:lpstr>  Advancing HL7 v2 to New Heights:   A Platform for Developing Specifications, Test Plans, and Testing Tools</vt:lpstr>
      <vt:lpstr>  HL7 v2 is Alive and Well!</vt:lpstr>
      <vt:lpstr>End-to-End Strategy</vt:lpstr>
      <vt:lpstr>Why a Better Approach is Needed</vt:lpstr>
      <vt:lpstr>NIST HL7 v2 Platform Overview</vt:lpstr>
      <vt:lpstr>NIST Integrated Platform</vt:lpstr>
      <vt:lpstr>PowerPoint Presentation</vt:lpstr>
      <vt:lpstr>Improve Requirement Specification</vt:lpstr>
      <vt:lpstr>PowerPoint Presentation</vt:lpstr>
      <vt:lpstr>PowerPoint Presentation</vt:lpstr>
      <vt:lpstr>PowerPoint Presentation</vt:lpstr>
      <vt:lpstr>Validation Process</vt:lpstr>
      <vt:lpstr>PowerPoint Presentation</vt:lpstr>
      <vt:lpstr>PowerPoint Presentation</vt:lpstr>
      <vt:lpstr>Profile Components</vt:lpstr>
      <vt:lpstr>Managing Localizations</vt:lpstr>
      <vt:lpstr>Status</vt:lpstr>
      <vt:lpstr>What Next?</vt:lpstr>
      <vt:lpstr>Thank You!   Questions</vt:lpstr>
      <vt:lpstr>Extra Slides</vt:lpstr>
      <vt:lpstr>NIST HL7 v2 Tool Portfolio</vt:lpstr>
      <vt:lpstr>NIST Productivity Tool – IGAMT</vt:lpstr>
      <vt:lpstr>NIST Productivity Tool – TCAMT</vt:lpstr>
      <vt:lpstr>Towards Interoperability</vt:lpstr>
      <vt:lpstr>NIST HL7v2 End-to-End Platform</vt:lpstr>
      <vt:lpstr>HL7 v2 XML Profile Format</vt:lpstr>
      <vt:lpstr>Local Profiles and Test Tools</vt:lpstr>
      <vt:lpstr>Value Set Specification </vt:lpstr>
      <vt:lpstr>Value Set Specification </vt:lpstr>
      <vt:lpstr>Conditional Usage</vt:lpstr>
      <vt:lpstr>Explicit Conditional Predicates</vt:lpstr>
      <vt:lpstr>Explicit Conformance Statements</vt:lpstr>
      <vt:lpstr>Co-Constraints</vt:lpstr>
      <vt:lpstr>Co-Constraints: Complex Dependencies </vt:lpstr>
      <vt:lpstr>Data Type Flavors</vt:lpstr>
      <vt:lpstr>Data Type Flavor – Example 1</vt:lpstr>
      <vt:lpstr>Data Type Flavor – Example 2</vt:lpstr>
      <vt:lpstr>Data Type Libraries</vt:lpstr>
      <vt:lpstr>Segment Flavors</vt:lpstr>
      <vt:lpstr>Profiling Multiple Occurrences</vt:lpstr>
      <vt:lpstr>IGAMT</vt:lpstr>
      <vt:lpstr>HL7 v2 Profiling Overview</vt:lpstr>
      <vt:lpstr>NIST IGAMT (HL7 v2 tool)</vt:lpstr>
      <vt:lpstr>TCAMT</vt:lpstr>
      <vt:lpstr>TCAMT</vt:lpstr>
      <vt:lpstr>Testing Infrastructure &amp; Framework</vt:lpstr>
      <vt:lpstr>NIST HL7 v2 Platform</vt:lpstr>
      <vt:lpstr>Local Profiles</vt:lpstr>
      <vt:lpstr>Types of Testing</vt:lpstr>
      <vt:lpstr>Extra Slides</vt:lpstr>
      <vt:lpstr> Context-free Testing</vt:lpstr>
      <vt:lpstr>Context-free Validation</vt:lpstr>
      <vt:lpstr>Context-based Testing</vt:lpstr>
      <vt:lpstr>Context-based Testing</vt:lpstr>
      <vt:lpstr>Context-based Testing</vt:lpstr>
      <vt:lpstr>Context-based Validation</vt:lpstr>
      <vt:lpstr>Context-based Validation</vt:lpstr>
      <vt:lpstr>Context-based Validation</vt:lpstr>
      <vt:lpstr>Inspection Testing</vt:lpstr>
      <vt:lpstr>Test Receiving Applications</vt:lpstr>
      <vt:lpstr>Test Receiving Applications</vt:lpstr>
      <vt:lpstr>Test Functional Requirements</vt:lpstr>
      <vt:lpstr>View Messaging Requirements</vt:lpstr>
      <vt:lpstr>View Vocabulary Requirements</vt:lpstr>
    </vt:vector>
  </TitlesOfParts>
  <Company>Stewardshop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Shelly Ross</dc:creator>
  <cp:lastModifiedBy>Snelick, Robert D. (Fed)</cp:lastModifiedBy>
  <cp:revision>1302</cp:revision>
  <cp:lastPrinted>2017-10-11T22:27:37Z</cp:lastPrinted>
  <dcterms:created xsi:type="dcterms:W3CDTF">2008-01-21T06:12:12Z</dcterms:created>
  <dcterms:modified xsi:type="dcterms:W3CDTF">2017-10-11T23:07:02Z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0x01010003F66F932ADC614EBDCF913D22EDF397</vt:lpwstr>
  </property>
</Properties>
</file>