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Lst>
  <p:notesMasterIdLst>
    <p:notesMasterId r:id="rId27"/>
  </p:notesMasterIdLst>
  <p:handoutMasterIdLst>
    <p:handoutMasterId r:id="rId28"/>
  </p:handoutMasterIdLst>
  <p:sldIdLst>
    <p:sldId id="364" r:id="rId3"/>
    <p:sldId id="388" r:id="rId4"/>
    <p:sldId id="389" r:id="rId5"/>
    <p:sldId id="365" r:id="rId6"/>
    <p:sldId id="434" r:id="rId7"/>
    <p:sldId id="394" r:id="rId8"/>
    <p:sldId id="395" r:id="rId9"/>
    <p:sldId id="396" r:id="rId10"/>
    <p:sldId id="366" r:id="rId11"/>
    <p:sldId id="367" r:id="rId12"/>
    <p:sldId id="368" r:id="rId13"/>
    <p:sldId id="378" r:id="rId14"/>
    <p:sldId id="379" r:id="rId15"/>
    <p:sldId id="369" r:id="rId16"/>
    <p:sldId id="370" r:id="rId17"/>
    <p:sldId id="381" r:id="rId18"/>
    <p:sldId id="382" r:id="rId19"/>
    <p:sldId id="362" r:id="rId20"/>
    <p:sldId id="420" r:id="rId21"/>
    <p:sldId id="432" r:id="rId22"/>
    <p:sldId id="333" r:id="rId23"/>
    <p:sldId id="351" r:id="rId24"/>
    <p:sldId id="433" r:id="rId25"/>
    <p:sldId id="37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646" autoAdjust="0"/>
    <p:restoredTop sz="99147" autoAdjust="0"/>
  </p:normalViewPr>
  <p:slideViewPr>
    <p:cSldViewPr snapToGrid="0">
      <p:cViewPr varScale="1">
        <p:scale>
          <a:sx n="66" d="100"/>
          <a:sy n="66" d="100"/>
        </p:scale>
        <p:origin x="-576" y="-83"/>
      </p:cViewPr>
      <p:guideLst>
        <p:guide orient="horz"/>
        <p:guide pos="5735"/>
      </p:guideLst>
    </p:cSldViewPr>
  </p:slideViewPr>
  <p:outlineViewPr>
    <p:cViewPr>
      <p:scale>
        <a:sx n="33" d="100"/>
        <a:sy n="33" d="100"/>
      </p:scale>
      <p:origin x="0" y="0"/>
    </p:cViewPr>
  </p:outlineViewPr>
  <p:notesTextViewPr>
    <p:cViewPr>
      <p:scale>
        <a:sx n="1" d="1"/>
        <a:sy n="1" d="1"/>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vgunase1\Documents\HEIC\Data%20Management\BSI\CLABSI\BSI%20Sheet%20with%20Infection%20Rates%20and%20Line%20Day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maswani1\My%20Documents\MortalityData.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28903054397612099"/>
          <c:y val="3.7037037037037E-2"/>
          <c:w val="0.71090409654675502"/>
          <c:h val="0.93209876543209902"/>
        </c:manualLayout>
      </c:layout>
      <c:bar3DChart>
        <c:barDir val="bar"/>
        <c:grouping val="stacked"/>
        <c:varyColors val="0"/>
        <c:ser>
          <c:idx val="0"/>
          <c:order val="0"/>
          <c:tx>
            <c:strRef>
              <c:f>Sheet1!$B$1</c:f>
              <c:strCache>
                <c:ptCount val="1"/>
                <c:pt idx="0">
                  <c:v>Series 1</c:v>
                </c:pt>
              </c:strCache>
            </c:strRef>
          </c:tx>
          <c:spPr>
            <a:solidFill>
              <a:schemeClr val="bg1">
                <a:lumMod val="75000"/>
              </a:schemeClr>
            </a:solidFill>
          </c:spPr>
          <c:invertIfNegative val="0"/>
          <c:dPt>
            <c:idx val="3"/>
            <c:invertIfNegative val="0"/>
            <c:bubble3D val="0"/>
            <c:spPr>
              <a:solidFill>
                <a:srgbClr val="FF0000"/>
              </a:solidFill>
            </c:spPr>
          </c:dPt>
          <c:dLbls>
            <c:dLbl>
              <c:idx val="3"/>
              <c:spPr/>
              <c:txPr>
                <a:bodyPr/>
                <a:lstStyle/>
                <a:p>
                  <a:pPr>
                    <a:defRPr>
                      <a:solidFill>
                        <a:schemeClr val="bg1"/>
                      </a:solidFill>
                    </a:defRPr>
                  </a:pPr>
                  <a:endParaRPr lang="en-US"/>
                </a:p>
              </c:txPr>
              <c:showLegendKey val="0"/>
              <c:showVal val="1"/>
              <c:showCatName val="0"/>
              <c:showSerName val="0"/>
              <c:showPercent val="0"/>
              <c:showBubbleSize val="0"/>
            </c:dLbl>
            <c:txPr>
              <a:bodyPr/>
              <a:lstStyle/>
              <a:p>
                <a:pPr>
                  <a:defRPr>
                    <a:solidFill>
                      <a:schemeClr val="tx1"/>
                    </a:solidFill>
                  </a:defRPr>
                </a:pPr>
                <a:endParaRPr lang="en-US"/>
              </a:p>
            </c:txPr>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118000</c:v>
                </c:pt>
                <c:pt idx="1">
                  <c:v>129000</c:v>
                </c:pt>
                <c:pt idx="2">
                  <c:v>137000</c:v>
                </c:pt>
                <c:pt idx="3">
                  <c:v>187000</c:v>
                </c:pt>
                <c:pt idx="4">
                  <c:v>568000</c:v>
                </c:pt>
                <c:pt idx="5">
                  <c:v>599000</c:v>
                </c:pt>
              </c:numCache>
            </c:numRef>
          </c:val>
        </c:ser>
        <c:dLbls>
          <c:showLegendKey val="0"/>
          <c:showVal val="1"/>
          <c:showCatName val="0"/>
          <c:showSerName val="0"/>
          <c:showPercent val="0"/>
          <c:showBubbleSize val="0"/>
        </c:dLbls>
        <c:gapWidth val="95"/>
        <c:gapDepth val="95"/>
        <c:shape val="box"/>
        <c:axId val="36687872"/>
        <c:axId val="36689408"/>
        <c:axId val="0"/>
      </c:bar3DChart>
      <c:catAx>
        <c:axId val="36687872"/>
        <c:scaling>
          <c:orientation val="minMax"/>
        </c:scaling>
        <c:delete val="0"/>
        <c:axPos val="l"/>
        <c:numFmt formatCode="General" sourceLinked="1"/>
        <c:majorTickMark val="none"/>
        <c:minorTickMark val="none"/>
        <c:tickLblPos val="nextTo"/>
        <c:txPr>
          <a:bodyPr/>
          <a:lstStyle/>
          <a:p>
            <a:pPr>
              <a:defRPr sz="1800"/>
            </a:pPr>
            <a:endParaRPr lang="en-US"/>
          </a:p>
        </c:txPr>
        <c:crossAx val="36689408"/>
        <c:crosses val="autoZero"/>
        <c:auto val="1"/>
        <c:lblAlgn val="ctr"/>
        <c:lblOffset val="100"/>
        <c:noMultiLvlLbl val="0"/>
      </c:catAx>
      <c:valAx>
        <c:axId val="36689408"/>
        <c:scaling>
          <c:orientation val="minMax"/>
        </c:scaling>
        <c:delete val="1"/>
        <c:axPos val="b"/>
        <c:numFmt formatCode="#,##0" sourceLinked="1"/>
        <c:majorTickMark val="out"/>
        <c:minorTickMark val="none"/>
        <c:tickLblPos val="nextTo"/>
        <c:crossAx val="366878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897615168794"/>
          <c:y val="6.1895580183406802E-2"/>
          <c:w val="0.85591026337225096"/>
          <c:h val="0.79324051884818803"/>
        </c:manualLayout>
      </c:layout>
      <c:lineChart>
        <c:grouping val="standard"/>
        <c:varyColors val="0"/>
        <c:ser>
          <c:idx val="0"/>
          <c:order val="0"/>
          <c:tx>
            <c:strRef>
              <c:f>Summary!$B$33</c:f>
              <c:strCache>
                <c:ptCount val="1"/>
                <c:pt idx="0">
                  <c:v>All ICUs</c:v>
                </c:pt>
              </c:strCache>
            </c:strRef>
          </c:tx>
          <c:spPr>
            <a:ln w="41275">
              <a:solidFill>
                <a:srgbClr val="000099"/>
              </a:solidFill>
            </a:ln>
          </c:spPr>
          <c:marker>
            <c:symbol val="square"/>
            <c:size val="7"/>
            <c:spPr>
              <a:solidFill>
                <a:srgbClr val="000099"/>
              </a:solidFill>
              <a:ln>
                <a:noFill/>
              </a:ln>
            </c:spPr>
          </c:marker>
          <c:cat>
            <c:numRef>
              <c:f>Summary!$C$32:$Q$32</c:f>
              <c:numCache>
                <c:formatCode>General</c:formatCod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numCache>
            </c:numRef>
          </c:cat>
          <c:val>
            <c:numRef>
              <c:f>Summary!$C$33:$Q$33</c:f>
              <c:numCache>
                <c:formatCode>_(* #,##0.00_);_(* \(#,##0.00\);_(* "-"??_);_(@_)</c:formatCode>
                <c:ptCount val="15"/>
                <c:pt idx="0">
                  <c:v>11.824428898656601</c:v>
                </c:pt>
                <c:pt idx="1">
                  <c:v>7.5093292165154306</c:v>
                </c:pt>
                <c:pt idx="2">
                  <c:v>6.8571799553885207</c:v>
                </c:pt>
                <c:pt idx="3">
                  <c:v>7.9046720151014629</c:v>
                </c:pt>
                <c:pt idx="4">
                  <c:v>4.2403464453265967</c:v>
                </c:pt>
                <c:pt idx="5">
                  <c:v>2.5270767041655802</c:v>
                </c:pt>
                <c:pt idx="6">
                  <c:v>2.2531826204513878</c:v>
                </c:pt>
                <c:pt idx="7">
                  <c:v>2.3285351397121081</c:v>
                </c:pt>
                <c:pt idx="8">
                  <c:v>2.7332672793740822</c:v>
                </c:pt>
                <c:pt idx="9">
                  <c:v>1.6722945811223671</c:v>
                </c:pt>
                <c:pt idx="10">
                  <c:v>1.3398692810457511</c:v>
                </c:pt>
                <c:pt idx="11">
                  <c:v>1.2243056897996001</c:v>
                </c:pt>
                <c:pt idx="12">
                  <c:v>1.5881060990032101</c:v>
                </c:pt>
                <c:pt idx="13">
                  <c:v>0.88034368617508296</c:v>
                </c:pt>
                <c:pt idx="14">
                  <c:v>0.89624267493967602</c:v>
                </c:pt>
              </c:numCache>
            </c:numRef>
          </c:val>
          <c:smooth val="0"/>
        </c:ser>
        <c:dLbls>
          <c:showLegendKey val="0"/>
          <c:showVal val="0"/>
          <c:showCatName val="0"/>
          <c:showSerName val="0"/>
          <c:showPercent val="0"/>
          <c:showBubbleSize val="0"/>
        </c:dLbls>
        <c:marker val="1"/>
        <c:smooth val="0"/>
        <c:axId val="35926784"/>
        <c:axId val="35928704"/>
      </c:lineChart>
      <c:catAx>
        <c:axId val="35926784"/>
        <c:scaling>
          <c:orientation val="minMax"/>
        </c:scaling>
        <c:delete val="0"/>
        <c:axPos val="b"/>
        <c:numFmt formatCode="General" sourceLinked="1"/>
        <c:majorTickMark val="out"/>
        <c:minorTickMark val="none"/>
        <c:tickLblPos val="nextTo"/>
        <c:txPr>
          <a:bodyPr/>
          <a:lstStyle/>
          <a:p>
            <a:pPr>
              <a:defRPr sz="1600" b="1">
                <a:solidFill>
                  <a:srgbClr val="000099"/>
                </a:solidFill>
                <a:latin typeface="Baskerville Old Face" pitchFamily="18" charset="0"/>
              </a:defRPr>
            </a:pPr>
            <a:endParaRPr lang="en-US"/>
          </a:p>
        </c:txPr>
        <c:crossAx val="35928704"/>
        <c:crosses val="autoZero"/>
        <c:auto val="1"/>
        <c:lblAlgn val="ctr"/>
        <c:lblOffset val="100"/>
        <c:noMultiLvlLbl val="0"/>
      </c:catAx>
      <c:valAx>
        <c:axId val="35928704"/>
        <c:scaling>
          <c:orientation val="minMax"/>
          <c:max val="13"/>
          <c:min val="0"/>
        </c:scaling>
        <c:delete val="0"/>
        <c:axPos val="l"/>
        <c:majorGridlines/>
        <c:title>
          <c:tx>
            <c:rich>
              <a:bodyPr rot="-5400000" vert="horz"/>
              <a:lstStyle/>
              <a:p>
                <a:pPr>
                  <a:defRPr sz="1800">
                    <a:solidFill>
                      <a:srgbClr val="000099"/>
                    </a:solidFill>
                    <a:latin typeface="Baskerville Old Face" pitchFamily="18" charset="0"/>
                  </a:defRPr>
                </a:pPr>
                <a:r>
                  <a:rPr lang="en-US" sz="1800">
                    <a:solidFill>
                      <a:srgbClr val="000099"/>
                    </a:solidFill>
                    <a:latin typeface="Baskerville Old Face" pitchFamily="18" charset="0"/>
                  </a:rPr>
                  <a:t>CLA-BSI</a:t>
                </a:r>
                <a:r>
                  <a:rPr lang="en-US" sz="1800" baseline="0">
                    <a:solidFill>
                      <a:srgbClr val="000099"/>
                    </a:solidFill>
                    <a:latin typeface="Baskerville Old Face" pitchFamily="18" charset="0"/>
                  </a:rPr>
                  <a:t> Rate Per 1,000 CL. Days</a:t>
                </a:r>
                <a:endParaRPr lang="en-US" sz="1800">
                  <a:solidFill>
                    <a:srgbClr val="000099"/>
                  </a:solidFill>
                  <a:latin typeface="Baskerville Old Face" pitchFamily="18" charset="0"/>
                </a:endParaRPr>
              </a:p>
            </c:rich>
          </c:tx>
          <c:layout>
            <c:manualLayout>
              <c:xMode val="edge"/>
              <c:yMode val="edge"/>
              <c:x val="1.12580324011223E-2"/>
              <c:y val="6.6984480200844507E-2"/>
            </c:manualLayout>
          </c:layout>
          <c:overlay val="0"/>
        </c:title>
        <c:numFmt formatCode="_(* #,##0.00_);_(* \(#,##0.00\);_(* &quot;-&quot;??_);_(@_)" sourceLinked="1"/>
        <c:majorTickMark val="out"/>
        <c:minorTickMark val="none"/>
        <c:tickLblPos val="nextTo"/>
        <c:txPr>
          <a:bodyPr/>
          <a:lstStyle/>
          <a:p>
            <a:pPr>
              <a:defRPr sz="1400" b="1">
                <a:solidFill>
                  <a:srgbClr val="000099"/>
                </a:solidFill>
                <a:latin typeface="Baskerville Old Face" pitchFamily="18" charset="0"/>
              </a:defRPr>
            </a:pPr>
            <a:endParaRPr lang="en-US"/>
          </a:p>
        </c:txPr>
        <c:crossAx val="35926784"/>
        <c:crosses val="autoZero"/>
        <c:crossBetween val="between"/>
        <c:majorUnit val="1"/>
      </c:valAx>
      <c:dTable>
        <c:showHorzBorder val="1"/>
        <c:showVertBorder val="1"/>
        <c:showOutline val="1"/>
        <c:showKeys val="0"/>
        <c:txPr>
          <a:bodyPr/>
          <a:lstStyle/>
          <a:p>
            <a:pPr rtl="0">
              <a:defRPr sz="1600" b="1">
                <a:solidFill>
                  <a:srgbClr val="0B0373"/>
                </a:solidFill>
                <a:latin typeface="Baskerville Old Face" pitchFamily="18" charset="0"/>
              </a:defRPr>
            </a:pPr>
            <a:endParaRPr lang="en-US"/>
          </a:p>
        </c:txPr>
      </c:dTable>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101982995159694E-2"/>
          <c:y val="0.136570530436261"/>
          <c:w val="0.903762138091872"/>
          <c:h val="0.706691678557403"/>
        </c:manualLayout>
      </c:layout>
      <c:lineChart>
        <c:grouping val="standard"/>
        <c:varyColors val="0"/>
        <c:ser>
          <c:idx val="0"/>
          <c:order val="0"/>
          <c:tx>
            <c:strRef>
              <c:f>Sheet1!$B$2</c:f>
              <c:strCache>
                <c:ptCount val="1"/>
                <c:pt idx="0">
                  <c:v>Study Group Adjusted OR</c:v>
                </c:pt>
              </c:strCache>
            </c:strRef>
          </c:tx>
          <c:spPr>
            <a:ln w="38100"/>
          </c:spPr>
          <c:marker>
            <c:symbol val="circle"/>
            <c:size val="7"/>
          </c:marker>
          <c:cat>
            <c:strRef>
              <c:f>Sheet1!$A$3:$A$7</c:f>
              <c:strCache>
                <c:ptCount val="5"/>
                <c:pt idx="0">
                  <c:v>Pre-implementation (12 months: Oct 02 - Sept 03)</c:v>
                </c:pt>
                <c:pt idx="1">
                  <c:v>Project Initiation (5 months: Oct 03 - Feb 04)</c:v>
                </c:pt>
                <c:pt idx="2">
                  <c:v>Implementation (12 months: Mar 04 - Feb 05)</c:v>
                </c:pt>
                <c:pt idx="3">
                  <c:v>Post-implementation (12 months: Mar 05 - Feb 06)</c:v>
                </c:pt>
                <c:pt idx="4">
                  <c:v>Post-implementation (12 months: Mar 06 - Dec 06)</c:v>
                </c:pt>
              </c:strCache>
            </c:strRef>
          </c:cat>
          <c:val>
            <c:numRef>
              <c:f>Sheet1!$B$3:$B$7</c:f>
              <c:numCache>
                <c:formatCode>General</c:formatCode>
                <c:ptCount val="5"/>
                <c:pt idx="0">
                  <c:v>0.97700000000000098</c:v>
                </c:pt>
                <c:pt idx="1">
                  <c:v>0.96500000000000097</c:v>
                </c:pt>
                <c:pt idx="2">
                  <c:v>0.89400000000000301</c:v>
                </c:pt>
                <c:pt idx="3">
                  <c:v>0.82700000000000096</c:v>
                </c:pt>
                <c:pt idx="4">
                  <c:v>0.76400000000000601</c:v>
                </c:pt>
              </c:numCache>
            </c:numRef>
          </c:val>
          <c:smooth val="0"/>
        </c:ser>
        <c:ser>
          <c:idx val="1"/>
          <c:order val="1"/>
          <c:tx>
            <c:strRef>
              <c:f>Sheet1!$C$2</c:f>
              <c:strCache>
                <c:ptCount val="1"/>
                <c:pt idx="0">
                  <c:v>Comparison Group Adjust OR</c:v>
                </c:pt>
              </c:strCache>
            </c:strRef>
          </c:tx>
          <c:spPr>
            <a:ln w="38100"/>
          </c:spPr>
          <c:cat>
            <c:strRef>
              <c:f>Sheet1!$A$3:$A$7</c:f>
              <c:strCache>
                <c:ptCount val="5"/>
                <c:pt idx="0">
                  <c:v>Pre-implementation (12 months: Oct 02 - Sept 03)</c:v>
                </c:pt>
                <c:pt idx="1">
                  <c:v>Project Initiation (5 months: Oct 03 - Feb 04)</c:v>
                </c:pt>
                <c:pt idx="2">
                  <c:v>Implementation (12 months: Mar 04 - Feb 05)</c:v>
                </c:pt>
                <c:pt idx="3">
                  <c:v>Post-implementation (12 months: Mar 05 - Feb 06)</c:v>
                </c:pt>
                <c:pt idx="4">
                  <c:v>Post-implementation (12 months: Mar 06 - Dec 06)</c:v>
                </c:pt>
              </c:strCache>
            </c:strRef>
          </c:cat>
          <c:val>
            <c:numRef>
              <c:f>Sheet1!$C$3:$C$7</c:f>
              <c:numCache>
                <c:formatCode>General</c:formatCode>
                <c:ptCount val="5"/>
                <c:pt idx="0">
                  <c:v>0.96100000000000096</c:v>
                </c:pt>
                <c:pt idx="1">
                  <c:v>0.96500000000000097</c:v>
                </c:pt>
                <c:pt idx="2">
                  <c:v>0.90900000000000003</c:v>
                </c:pt>
                <c:pt idx="3">
                  <c:v>0.875000000000006</c:v>
                </c:pt>
                <c:pt idx="4">
                  <c:v>0.86500000000000399</c:v>
                </c:pt>
              </c:numCache>
            </c:numRef>
          </c:val>
          <c:smooth val="0"/>
        </c:ser>
        <c:dLbls>
          <c:showLegendKey val="0"/>
          <c:showVal val="0"/>
          <c:showCatName val="0"/>
          <c:showSerName val="0"/>
          <c:showPercent val="0"/>
          <c:showBubbleSize val="0"/>
        </c:dLbls>
        <c:marker val="1"/>
        <c:smooth val="0"/>
        <c:axId val="37882112"/>
        <c:axId val="37892096"/>
      </c:lineChart>
      <c:catAx>
        <c:axId val="37882112"/>
        <c:scaling>
          <c:orientation val="minMax"/>
        </c:scaling>
        <c:delete val="0"/>
        <c:axPos val="b"/>
        <c:majorTickMark val="out"/>
        <c:minorTickMark val="none"/>
        <c:tickLblPos val="nextTo"/>
        <c:crossAx val="37892096"/>
        <c:crosses val="autoZero"/>
        <c:auto val="1"/>
        <c:lblAlgn val="ctr"/>
        <c:lblOffset val="100"/>
        <c:noMultiLvlLbl val="0"/>
      </c:catAx>
      <c:valAx>
        <c:axId val="37892096"/>
        <c:scaling>
          <c:orientation val="minMax"/>
          <c:max val="1.1000000000000001"/>
          <c:min val="0.70000000000000095"/>
        </c:scaling>
        <c:delete val="0"/>
        <c:axPos val="l"/>
        <c:majorGridlines/>
        <c:numFmt formatCode="General" sourceLinked="1"/>
        <c:majorTickMark val="out"/>
        <c:minorTickMark val="none"/>
        <c:tickLblPos val="nextTo"/>
        <c:crossAx val="37882112"/>
        <c:crosses val="autoZero"/>
        <c:crossBetween val="between"/>
        <c:majorUnit val="0.1"/>
      </c:valAx>
      <c:spPr>
        <a:ln>
          <a:solidFill>
            <a:prstClr val="black"/>
          </a:solidFill>
        </a:ln>
      </c:spPr>
    </c:plotArea>
    <c:legend>
      <c:legendPos val="b"/>
      <c:layout/>
      <c:overlay val="0"/>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0.00723</cdr:x>
      <cdr:y>0.39829</cdr:y>
    </cdr:from>
    <cdr:to>
      <cdr:x>0.02993</cdr:x>
      <cdr:y>0.65812</cdr:y>
    </cdr:to>
    <cdr:sp macro="" textlink="">
      <cdr:nvSpPr>
        <cdr:cNvPr id="2" name="TextBox 1"/>
        <cdr:cNvSpPr txBox="1"/>
      </cdr:nvSpPr>
      <cdr:spPr>
        <a:xfrm xmlns:a="http://schemas.openxmlformats.org/drawingml/2006/main" rot="16200000">
          <a:off x="-552433" y="2838446"/>
          <a:ext cx="1447806" cy="209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Adjusted Odds Ratio</a:t>
          </a:r>
        </a:p>
      </cdr:txBody>
    </cdr:sp>
  </cdr:relSizeAnchor>
  <cdr:relSizeAnchor xmlns:cdr="http://schemas.openxmlformats.org/drawingml/2006/chartDrawing">
    <cdr:from>
      <cdr:x>0</cdr:x>
      <cdr:y>0.02643</cdr:y>
    </cdr:from>
    <cdr:to>
      <cdr:x>0.90814</cdr:x>
      <cdr:y>0.14604</cdr:y>
    </cdr:to>
    <cdr:sp macro="" textlink="">
      <cdr:nvSpPr>
        <cdr:cNvPr id="3" name="TextBox 2"/>
        <cdr:cNvSpPr txBox="1"/>
      </cdr:nvSpPr>
      <cdr:spPr>
        <a:xfrm xmlns:a="http://schemas.openxmlformats.org/drawingml/2006/main">
          <a:off x="0" y="180976"/>
          <a:ext cx="9134475" cy="819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0.05882</cdr:x>
      <cdr:y>0</cdr:y>
    </cdr:from>
    <cdr:to>
      <cdr:x>0.94518</cdr:x>
      <cdr:y>0.11961</cdr:y>
    </cdr:to>
    <cdr:sp macro="" textlink="">
      <cdr:nvSpPr>
        <cdr:cNvPr id="4" name="TextBox 3"/>
        <cdr:cNvSpPr txBox="1"/>
      </cdr:nvSpPr>
      <cdr:spPr>
        <a:xfrm xmlns:a="http://schemas.openxmlformats.org/drawingml/2006/main">
          <a:off x="533400" y="-76200"/>
          <a:ext cx="8037336" cy="6744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a:t>Impact of Michigan</a:t>
          </a:r>
          <a:r>
            <a:rPr lang="en-US" sz="2000" baseline="0"/>
            <a:t> Keystone Project on Hospital Mortality</a:t>
          </a:r>
          <a:endParaRPr lang="en-US" sz="20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975C53-D0D4-FC4C-9787-FB3A04C2CECA}" type="datetimeFigureOut">
              <a:rPr lang="en-US" smtClean="0"/>
              <a:pPr/>
              <a:t>4/24/2013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93CB53F-5679-5E47-9A52-C932423CFC71}" type="slidenum">
              <a:rPr lang="en-US" smtClean="0"/>
              <a:pPr/>
              <a:t>‹#›</a:t>
            </a:fld>
            <a:endParaRPr lang="en-US"/>
          </a:p>
        </p:txBody>
      </p:sp>
    </p:spTree>
    <p:extLst>
      <p:ext uri="{BB962C8B-B14F-4D97-AF65-F5344CB8AC3E}">
        <p14:creationId xmlns:p14="http://schemas.microsoft.com/office/powerpoint/2010/main" val="3930102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ADA6BCD-EFC0-4A63-B364-87FA281F3E9C}" type="datetimeFigureOut">
              <a:rPr lang="en-US" smtClean="0"/>
              <a:pPr/>
              <a:t>4/24/2013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40BADB-D878-42B2-B827-64AB24179001}" type="slidenum">
              <a:rPr lang="en-US" smtClean="0"/>
              <a:pPr/>
              <a:t>‹#›</a:t>
            </a:fld>
            <a:endParaRPr lang="en-US"/>
          </a:p>
        </p:txBody>
      </p:sp>
    </p:spTree>
    <p:extLst>
      <p:ext uri="{BB962C8B-B14F-4D97-AF65-F5344CB8AC3E}">
        <p14:creationId xmlns:p14="http://schemas.microsoft.com/office/powerpoint/2010/main" val="9531783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0BADB-D878-42B2-B827-64AB24179001}" type="slidenum">
              <a:rPr lang="en-US" smtClean="0"/>
              <a:pPr/>
              <a:t>2</a:t>
            </a:fld>
            <a:endParaRPr lang="en-US"/>
          </a:p>
        </p:txBody>
      </p:sp>
    </p:spTree>
    <p:extLst>
      <p:ext uri="{BB962C8B-B14F-4D97-AF65-F5344CB8AC3E}">
        <p14:creationId xmlns:p14="http://schemas.microsoft.com/office/powerpoint/2010/main" val="425841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715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0BADB-D878-42B2-B827-64AB24179001}" type="slidenum">
              <a:rPr lang="en-US" smtClean="0"/>
              <a:pPr/>
              <a:t>3</a:t>
            </a:fld>
            <a:endParaRPr lang="en-US"/>
          </a:p>
        </p:txBody>
      </p:sp>
    </p:spTree>
    <p:extLst>
      <p:ext uri="{BB962C8B-B14F-4D97-AF65-F5344CB8AC3E}">
        <p14:creationId xmlns:p14="http://schemas.microsoft.com/office/powerpoint/2010/main" val="412781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57066" indent="-291179" eaLnBrk="0" hangingPunct="0">
              <a:defRPr sz="2400">
                <a:solidFill>
                  <a:schemeClr val="tx1"/>
                </a:solidFill>
                <a:latin typeface="Times" charset="0"/>
                <a:ea typeface="MS PGothic" charset="0"/>
                <a:cs typeface="MS PGothic" charset="0"/>
              </a:defRPr>
            </a:lvl2pPr>
            <a:lvl3pPr marL="1164717" indent="-232943" eaLnBrk="0" hangingPunct="0">
              <a:defRPr sz="2400">
                <a:solidFill>
                  <a:schemeClr val="tx1"/>
                </a:solidFill>
                <a:latin typeface="Times" charset="0"/>
                <a:ea typeface="MS PGothic" charset="0"/>
                <a:cs typeface="MS PGothic" charset="0"/>
              </a:defRPr>
            </a:lvl3pPr>
            <a:lvl4pPr marL="1630604" indent="-232943" eaLnBrk="0" hangingPunct="0">
              <a:defRPr sz="2400">
                <a:solidFill>
                  <a:schemeClr val="tx1"/>
                </a:solidFill>
                <a:latin typeface="Times" charset="0"/>
                <a:ea typeface="MS PGothic" charset="0"/>
                <a:cs typeface="MS PGothic" charset="0"/>
              </a:defRPr>
            </a:lvl4pPr>
            <a:lvl5pPr marL="2096491" indent="-232943" eaLnBrk="0" hangingPunct="0">
              <a:defRPr sz="2400">
                <a:solidFill>
                  <a:schemeClr val="tx1"/>
                </a:solidFill>
                <a:latin typeface="Times" charset="0"/>
                <a:ea typeface="MS PGothic" charset="0"/>
                <a:cs typeface="MS PGothic" charset="0"/>
              </a:defRPr>
            </a:lvl5pPr>
            <a:lvl6pPr marL="2562377" indent="-232943" eaLnBrk="0" fontAlgn="base" hangingPunct="0">
              <a:spcBef>
                <a:spcPct val="0"/>
              </a:spcBef>
              <a:spcAft>
                <a:spcPct val="0"/>
              </a:spcAft>
              <a:defRPr sz="2400">
                <a:solidFill>
                  <a:schemeClr val="tx1"/>
                </a:solidFill>
                <a:latin typeface="Times" charset="0"/>
                <a:ea typeface="MS PGothic" charset="0"/>
                <a:cs typeface="MS PGothic" charset="0"/>
              </a:defRPr>
            </a:lvl6pPr>
            <a:lvl7pPr marL="3028264" indent="-232943" eaLnBrk="0" fontAlgn="base" hangingPunct="0">
              <a:spcBef>
                <a:spcPct val="0"/>
              </a:spcBef>
              <a:spcAft>
                <a:spcPct val="0"/>
              </a:spcAft>
              <a:defRPr sz="2400">
                <a:solidFill>
                  <a:schemeClr val="tx1"/>
                </a:solidFill>
                <a:latin typeface="Times" charset="0"/>
                <a:ea typeface="MS PGothic" charset="0"/>
                <a:cs typeface="MS PGothic" charset="0"/>
              </a:defRPr>
            </a:lvl7pPr>
            <a:lvl8pPr marL="3494151" indent="-232943" eaLnBrk="0" fontAlgn="base" hangingPunct="0">
              <a:spcBef>
                <a:spcPct val="0"/>
              </a:spcBef>
              <a:spcAft>
                <a:spcPct val="0"/>
              </a:spcAft>
              <a:defRPr sz="2400">
                <a:solidFill>
                  <a:schemeClr val="tx1"/>
                </a:solidFill>
                <a:latin typeface="Times" charset="0"/>
                <a:ea typeface="MS PGothic" charset="0"/>
                <a:cs typeface="MS PGothic" charset="0"/>
              </a:defRPr>
            </a:lvl8pPr>
            <a:lvl9pPr marL="3960038" indent="-232943"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58AC49F9-90E2-6047-95C3-2FD453D06BB5}" type="slidenum">
              <a:rPr lang="en-US" sz="1200">
                <a:cs typeface="Arial" charset="0"/>
              </a:rPr>
              <a:pPr/>
              <a:t>5</a:t>
            </a:fld>
            <a:endParaRPr lang="en-US" sz="120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57066" indent="-291179" eaLnBrk="0" hangingPunct="0">
              <a:defRPr sz="2400">
                <a:solidFill>
                  <a:schemeClr val="tx1"/>
                </a:solidFill>
                <a:latin typeface="Times" charset="0"/>
                <a:ea typeface="MS PGothic" charset="0"/>
                <a:cs typeface="MS PGothic" charset="0"/>
              </a:defRPr>
            </a:lvl2pPr>
            <a:lvl3pPr marL="1164717" indent="-232943" eaLnBrk="0" hangingPunct="0">
              <a:defRPr sz="2400">
                <a:solidFill>
                  <a:schemeClr val="tx1"/>
                </a:solidFill>
                <a:latin typeface="Times" charset="0"/>
                <a:ea typeface="MS PGothic" charset="0"/>
                <a:cs typeface="MS PGothic" charset="0"/>
              </a:defRPr>
            </a:lvl3pPr>
            <a:lvl4pPr marL="1630604" indent="-232943" eaLnBrk="0" hangingPunct="0">
              <a:defRPr sz="2400">
                <a:solidFill>
                  <a:schemeClr val="tx1"/>
                </a:solidFill>
                <a:latin typeface="Times" charset="0"/>
                <a:ea typeface="MS PGothic" charset="0"/>
                <a:cs typeface="MS PGothic" charset="0"/>
              </a:defRPr>
            </a:lvl4pPr>
            <a:lvl5pPr marL="2096491" indent="-232943" eaLnBrk="0" hangingPunct="0">
              <a:defRPr sz="2400">
                <a:solidFill>
                  <a:schemeClr val="tx1"/>
                </a:solidFill>
                <a:latin typeface="Times" charset="0"/>
                <a:ea typeface="MS PGothic" charset="0"/>
                <a:cs typeface="MS PGothic" charset="0"/>
              </a:defRPr>
            </a:lvl5pPr>
            <a:lvl6pPr marL="2562377" indent="-232943" eaLnBrk="0" fontAlgn="base" hangingPunct="0">
              <a:spcBef>
                <a:spcPct val="0"/>
              </a:spcBef>
              <a:spcAft>
                <a:spcPct val="0"/>
              </a:spcAft>
              <a:defRPr sz="2400">
                <a:solidFill>
                  <a:schemeClr val="tx1"/>
                </a:solidFill>
                <a:latin typeface="Times" charset="0"/>
                <a:ea typeface="MS PGothic" charset="0"/>
                <a:cs typeface="MS PGothic" charset="0"/>
              </a:defRPr>
            </a:lvl6pPr>
            <a:lvl7pPr marL="3028264" indent="-232943" eaLnBrk="0" fontAlgn="base" hangingPunct="0">
              <a:spcBef>
                <a:spcPct val="0"/>
              </a:spcBef>
              <a:spcAft>
                <a:spcPct val="0"/>
              </a:spcAft>
              <a:defRPr sz="2400">
                <a:solidFill>
                  <a:schemeClr val="tx1"/>
                </a:solidFill>
                <a:latin typeface="Times" charset="0"/>
                <a:ea typeface="MS PGothic" charset="0"/>
                <a:cs typeface="MS PGothic" charset="0"/>
              </a:defRPr>
            </a:lvl7pPr>
            <a:lvl8pPr marL="3494151" indent="-232943" eaLnBrk="0" fontAlgn="base" hangingPunct="0">
              <a:spcBef>
                <a:spcPct val="0"/>
              </a:spcBef>
              <a:spcAft>
                <a:spcPct val="0"/>
              </a:spcAft>
              <a:defRPr sz="2400">
                <a:solidFill>
                  <a:schemeClr val="tx1"/>
                </a:solidFill>
                <a:latin typeface="Times" charset="0"/>
                <a:ea typeface="MS PGothic" charset="0"/>
                <a:cs typeface="MS PGothic" charset="0"/>
              </a:defRPr>
            </a:lvl8pPr>
            <a:lvl9pPr marL="3960038" indent="-232943"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80D639AB-A417-DC41-B955-A9D0F3E7B2F2}" type="slidenum">
              <a:rPr lang="en-US" sz="1200"/>
              <a:pPr/>
              <a:t>15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We believe,</a:t>
            </a:r>
            <a:r>
              <a:rPr lang="en-US" sz="800" baseline="0" dirty="0" smtClean="0"/>
              <a:t> if we take a systems approach to care in the acute setting, we can capitalize on the advantages of interoperability and Open Systems to meet the goals of EMERGE.</a:t>
            </a:r>
          </a:p>
          <a:p>
            <a:endParaRPr lang="en-US" sz="800" baseline="0" dirty="0" smtClean="0"/>
          </a:p>
          <a:p>
            <a:r>
              <a:rPr lang="en-US" sz="800" baseline="0" dirty="0" smtClean="0"/>
              <a:t>We believe that if we gather information from clinical and non-clinical systems, clinicians, patients, and family members, we can put tools in the hands of those who require this information in a timely, complete, and accurate manner.  We can provide a shared view of the situational awareness at the bedside, in central stations, and remote or mobile stakeholders.  Putting tools in the hands of the patient and family can serve as a communication tool that augments direct human-to-human interaction to improve the care environment and clinical outcomes.</a:t>
            </a:r>
            <a:endParaRPr lang="en-US" sz="800" dirty="0"/>
          </a:p>
        </p:txBody>
      </p:sp>
      <p:sp>
        <p:nvSpPr>
          <p:cNvPr id="4" name="Slide Number Placeholder 3"/>
          <p:cNvSpPr>
            <a:spLocks noGrp="1"/>
          </p:cNvSpPr>
          <p:nvPr>
            <p:ph type="sldNum" sz="quarter" idx="10"/>
          </p:nvPr>
        </p:nvSpPr>
        <p:spPr/>
        <p:txBody>
          <a:bodyPr/>
          <a:lstStyle/>
          <a:p>
            <a:fld id="{6A40BADB-D878-42B2-B827-64AB24179001}" type="slidenum">
              <a:rPr lang="en-US" smtClean="0"/>
              <a:pPr/>
              <a:t>19</a:t>
            </a:fld>
            <a:endParaRPr lang="en-US"/>
          </a:p>
        </p:txBody>
      </p:sp>
    </p:spTree>
    <p:extLst>
      <p:ext uri="{BB962C8B-B14F-4D97-AF65-F5344CB8AC3E}">
        <p14:creationId xmlns:p14="http://schemas.microsoft.com/office/powerpoint/2010/main" val="423582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800" b="0" u="none" dirty="0" smtClean="0"/>
              <a:t>To</a:t>
            </a:r>
            <a:r>
              <a:rPr lang="en-US" sz="800" b="0" u="none" baseline="0" dirty="0" smtClean="0"/>
              <a:t> develop such a system, we are following a Systems Engineering process, spanning DESIGN, BUILD, and TEST.  We abide by the principles of stakeholder involvement throughout the development process – we have composed a team which is multi-disciplinary with expertise from patient/family engagement, clinical processes, care team engagement, learning and accountability, outcomes assessment, and engineering.  </a:t>
            </a:r>
          </a:p>
          <a:p>
            <a:endParaRPr lang="en-US" sz="800" b="0" u="none" baseline="0" dirty="0" smtClean="0"/>
          </a:p>
          <a:p>
            <a:r>
              <a:rPr lang="en-US" sz="800" b="0" u="none" baseline="0" dirty="0" smtClean="0"/>
              <a:t>We are currently working on the left side of the V-model – heavily engaged in concept development and modeling in the form of prototypes and we are edging into design with some aspects of the system.  The following slides represent currently ongoing activities</a:t>
            </a:r>
            <a:endParaRPr lang="en-US" sz="800" b="0" u="none" dirty="0" smtClean="0"/>
          </a:p>
          <a:p>
            <a:endParaRPr lang="en-US" sz="800" b="1" u="sng" dirty="0" smtClean="0"/>
          </a:p>
          <a:p>
            <a:endParaRPr lang="en-US" sz="800" b="1" u="sng" dirty="0" smtClean="0"/>
          </a:p>
          <a:p>
            <a:r>
              <a:rPr lang="en-US" sz="800" b="1" u="sng" dirty="0" smtClean="0"/>
              <a:t>----------------------------</a:t>
            </a:r>
          </a:p>
          <a:p>
            <a:endParaRPr lang="en-US" sz="800" b="1" u="sng" dirty="0" smtClean="0"/>
          </a:p>
          <a:p>
            <a:r>
              <a:rPr lang="en-US" sz="800" b="0" u="none" dirty="0" smtClean="0"/>
              <a:t>Background:</a:t>
            </a:r>
          </a:p>
          <a:p>
            <a:endParaRPr lang="en-US" sz="800" b="1" u="sng" dirty="0" smtClean="0"/>
          </a:p>
          <a:p>
            <a:r>
              <a:rPr lang="en-US" sz="800" b="1" u="sng" dirty="0" smtClean="0"/>
              <a:t>Systems </a:t>
            </a:r>
            <a:r>
              <a:rPr lang="en-US" sz="800" b="1" u="sng" dirty="0"/>
              <a:t>Engineering (INCOSE)</a:t>
            </a:r>
          </a:p>
          <a:p>
            <a:r>
              <a:rPr lang="en-US" sz="800" dirty="0"/>
              <a:t>An interdisciplinary approach and means to enable the realization of successful systems. It focuses on defining customer needs and required functionality early in the development cycle, documenting requirements, then proceeding with design synthesis and system validation while considering the complete problem: </a:t>
            </a:r>
          </a:p>
          <a:p>
            <a:endParaRPr lang="en-US" sz="800" dirty="0"/>
          </a:p>
          <a:p>
            <a:pPr lvl="1">
              <a:buFont typeface="Arial" pitchFamily="34" charset="0"/>
              <a:buChar char="•"/>
            </a:pPr>
            <a:r>
              <a:rPr lang="en-US" sz="800" dirty="0"/>
              <a:t> Operations</a:t>
            </a:r>
          </a:p>
          <a:p>
            <a:pPr lvl="1">
              <a:buFont typeface="Arial" pitchFamily="34" charset="0"/>
              <a:buChar char="•"/>
            </a:pPr>
            <a:r>
              <a:rPr lang="en-US" sz="800" dirty="0"/>
              <a:t> Cost &amp; Schedule</a:t>
            </a:r>
          </a:p>
          <a:p>
            <a:pPr lvl="1">
              <a:buFont typeface="Arial" pitchFamily="34" charset="0"/>
              <a:buChar char="•"/>
            </a:pPr>
            <a:r>
              <a:rPr lang="en-US" sz="800" dirty="0"/>
              <a:t> Performance</a:t>
            </a:r>
          </a:p>
          <a:p>
            <a:pPr lvl="1">
              <a:buFont typeface="Arial" pitchFamily="34" charset="0"/>
              <a:buChar char="•"/>
            </a:pPr>
            <a:r>
              <a:rPr lang="en-US" sz="800" dirty="0"/>
              <a:t> Training &amp; Support</a:t>
            </a:r>
          </a:p>
          <a:p>
            <a:pPr lvl="1">
              <a:buFont typeface="Arial" pitchFamily="34" charset="0"/>
              <a:buChar char="•"/>
            </a:pPr>
            <a:r>
              <a:rPr lang="en-US" sz="800" dirty="0"/>
              <a:t> Test</a:t>
            </a:r>
          </a:p>
          <a:p>
            <a:pPr lvl="1">
              <a:buFont typeface="Arial" pitchFamily="34" charset="0"/>
              <a:buChar char="•"/>
            </a:pPr>
            <a:r>
              <a:rPr lang="en-US" sz="800" dirty="0"/>
              <a:t> Disposal</a:t>
            </a:r>
          </a:p>
          <a:p>
            <a:pPr lvl="1">
              <a:buFont typeface="Arial" pitchFamily="34" charset="0"/>
              <a:buChar char="•"/>
            </a:pPr>
            <a:r>
              <a:rPr lang="en-US" sz="800" dirty="0"/>
              <a:t> Manufacturing</a:t>
            </a:r>
          </a:p>
          <a:p>
            <a:r>
              <a:rPr lang="en-US" sz="800" dirty="0"/>
              <a:t/>
            </a:r>
            <a:br>
              <a:rPr lang="en-US" sz="800" dirty="0"/>
            </a:br>
            <a:r>
              <a:rPr lang="en-US" sz="800" dirty="0"/>
              <a:t> Systems Engineering integrates all the disciplines and specialty groups into a team effort forming a structured development process that proceeds from concept to production to operation. Systems Engineering considers both the business and the technical needs of all customers with the goal of providing a quality product that meets the user needs.</a:t>
            </a:r>
          </a:p>
          <a:p>
            <a:endParaRPr lang="en-US" dirty="0"/>
          </a:p>
        </p:txBody>
      </p:sp>
      <p:sp>
        <p:nvSpPr>
          <p:cNvPr id="4" name="Slide Number Placeholder 3"/>
          <p:cNvSpPr>
            <a:spLocks noGrp="1"/>
          </p:cNvSpPr>
          <p:nvPr>
            <p:ph type="sldNum" sz="quarter" idx="10"/>
          </p:nvPr>
        </p:nvSpPr>
        <p:spPr/>
        <p:txBody>
          <a:bodyPr/>
          <a:lstStyle/>
          <a:p>
            <a:fld id="{87AFA7C1-557C-4101-8733-4AE6F6B89042}" type="slidenum">
              <a:rPr lang="en-US" smtClean="0"/>
              <a:pPr/>
              <a:t>20</a:t>
            </a:fld>
            <a:endParaRPr lang="en-US"/>
          </a:p>
        </p:txBody>
      </p:sp>
    </p:spTree>
    <p:extLst>
      <p:ext uri="{BB962C8B-B14F-4D97-AF65-F5344CB8AC3E}">
        <p14:creationId xmlns:p14="http://schemas.microsoft.com/office/powerpoint/2010/main" val="49224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This</a:t>
            </a:r>
            <a:r>
              <a:rPr lang="en-US" sz="800" baseline="0" dirty="0" smtClean="0"/>
              <a:t> slide represents some ongoing work in the patient/family area.  Here we illustrate how a family member can navigate some user friendly displays on a tablet to identify which care activities they wish to participate in.  In terms of interoperability- it comes in several forms in this example:</a:t>
            </a:r>
          </a:p>
          <a:p>
            <a:endParaRPr lang="en-US" sz="800" baseline="0" dirty="0" smtClean="0"/>
          </a:p>
          <a:p>
            <a:pPr marL="171450" indent="-171450">
              <a:buFontTx/>
              <a:buChar char="-"/>
            </a:pPr>
            <a:r>
              <a:rPr lang="en-US" sz="800" baseline="0" dirty="0" smtClean="0"/>
              <a:t>Language set to preferred language based upon enrollment</a:t>
            </a:r>
          </a:p>
          <a:p>
            <a:pPr marL="171450" indent="-171450">
              <a:buFontTx/>
              <a:buChar char="-"/>
            </a:pPr>
            <a:r>
              <a:rPr lang="en-US" sz="800" baseline="0" dirty="0" smtClean="0"/>
              <a:t>EMERGE ID tied to patient record number</a:t>
            </a:r>
          </a:p>
          <a:p>
            <a:pPr marL="171450" indent="-171450">
              <a:buFontTx/>
              <a:buChar char="-"/>
            </a:pPr>
            <a:r>
              <a:rPr lang="en-US" sz="800" baseline="0" dirty="0" smtClean="0"/>
              <a:t>Questionnaire linked to video or written narrative to provide family member with more information regarding care activity</a:t>
            </a:r>
          </a:p>
          <a:p>
            <a:pPr marL="171450" indent="-171450">
              <a:buFontTx/>
              <a:buChar char="-"/>
            </a:pPr>
            <a:r>
              <a:rPr lang="en-US" sz="800" baseline="0" dirty="0" smtClean="0"/>
              <a:t>Links to scheduling system to present date/time periods when care activities will occur so family member can choose an activity they will be available to participate in</a:t>
            </a:r>
          </a:p>
          <a:p>
            <a:pPr marL="171450" indent="-171450">
              <a:buFontTx/>
              <a:buChar char="-"/>
            </a:pPr>
            <a:r>
              <a:rPr lang="en-US" sz="800" baseline="0" dirty="0" smtClean="0"/>
              <a:t>Upon selecting care activities, reminders will be sent to the family member to be sure they recall the date/time to participate and reminders are sent to the pertinent care team member to alert them to the family member’s participation.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aseline="0" dirty="0" smtClean="0"/>
              <a:t>And expanding on the concept of interoperability, for those people who have limited or no ability to move or control their hands, we are looking into eye and gesture control technologies to integrate into this system – this is interoperability in the form of human-computer interfaces tailored to the individuals condition and capabilities.</a:t>
            </a:r>
          </a:p>
          <a:p>
            <a:pPr marL="171450" indent="-171450">
              <a:buFontTx/>
              <a:buChar char="-"/>
            </a:pPr>
            <a:endParaRPr lang="en-US" sz="800" baseline="0" dirty="0" smtClean="0"/>
          </a:p>
          <a:p>
            <a:pPr marL="171450" indent="-171450">
              <a:buFontTx/>
              <a:buChar char="-"/>
            </a:pPr>
            <a:endParaRPr lang="en-US" sz="800" baseline="0" dirty="0" smtClean="0"/>
          </a:p>
          <a:p>
            <a:pPr marL="0" indent="0">
              <a:buFontTx/>
              <a:buNone/>
            </a:pPr>
            <a:r>
              <a:rPr lang="en-US" sz="800" baseline="0" dirty="0" smtClean="0"/>
              <a:t>This questionnaire is one example of several similar surveys we plan to implement to gather patient and family member input as well as care team input to foster communication among all parties.</a:t>
            </a:r>
            <a:endParaRPr lang="en-US" sz="800" dirty="0"/>
          </a:p>
        </p:txBody>
      </p:sp>
      <p:sp>
        <p:nvSpPr>
          <p:cNvPr id="4" name="Slide Number Placeholder 3"/>
          <p:cNvSpPr>
            <a:spLocks noGrp="1"/>
          </p:cNvSpPr>
          <p:nvPr>
            <p:ph type="sldNum" sz="quarter" idx="10"/>
          </p:nvPr>
        </p:nvSpPr>
        <p:spPr/>
        <p:txBody>
          <a:bodyPr/>
          <a:lstStyle/>
          <a:p>
            <a:fld id="{6A40BADB-D878-42B2-B827-64AB24179001}" type="slidenum">
              <a:rPr lang="en-US" smtClean="0"/>
              <a:pPr/>
              <a:t>21</a:t>
            </a:fld>
            <a:endParaRPr lang="en-US"/>
          </a:p>
        </p:txBody>
      </p:sp>
    </p:spTree>
    <p:extLst>
      <p:ext uri="{BB962C8B-B14F-4D97-AF65-F5344CB8AC3E}">
        <p14:creationId xmlns:p14="http://schemas.microsoft.com/office/powerpoint/2010/main" val="45098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40BADB-D878-42B2-B827-64AB24179001}" type="slidenum">
              <a:rPr lang="en-US" smtClean="0"/>
              <a:pPr/>
              <a:t>22</a:t>
            </a:fld>
            <a:endParaRPr lang="en-US"/>
          </a:p>
        </p:txBody>
      </p:sp>
    </p:spTree>
    <p:extLst>
      <p:ext uri="{BB962C8B-B14F-4D97-AF65-F5344CB8AC3E}">
        <p14:creationId xmlns:p14="http://schemas.microsoft.com/office/powerpoint/2010/main" val="309430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57066" indent="-291179" eaLnBrk="0" hangingPunct="0">
              <a:defRPr sz="2400">
                <a:solidFill>
                  <a:schemeClr val="tx1"/>
                </a:solidFill>
                <a:latin typeface="Times" charset="0"/>
                <a:ea typeface="MS PGothic" charset="0"/>
                <a:cs typeface="MS PGothic" charset="0"/>
              </a:defRPr>
            </a:lvl2pPr>
            <a:lvl3pPr marL="1164717" indent="-232943" eaLnBrk="0" hangingPunct="0">
              <a:defRPr sz="2400">
                <a:solidFill>
                  <a:schemeClr val="tx1"/>
                </a:solidFill>
                <a:latin typeface="Times" charset="0"/>
                <a:ea typeface="MS PGothic" charset="0"/>
                <a:cs typeface="MS PGothic" charset="0"/>
              </a:defRPr>
            </a:lvl3pPr>
            <a:lvl4pPr marL="1630604" indent="-232943" eaLnBrk="0" hangingPunct="0">
              <a:defRPr sz="2400">
                <a:solidFill>
                  <a:schemeClr val="tx1"/>
                </a:solidFill>
                <a:latin typeface="Times" charset="0"/>
                <a:ea typeface="MS PGothic" charset="0"/>
                <a:cs typeface="MS PGothic" charset="0"/>
              </a:defRPr>
            </a:lvl4pPr>
            <a:lvl5pPr marL="2096491" indent="-232943" eaLnBrk="0" hangingPunct="0">
              <a:defRPr sz="2400">
                <a:solidFill>
                  <a:schemeClr val="tx1"/>
                </a:solidFill>
                <a:latin typeface="Times" charset="0"/>
                <a:ea typeface="MS PGothic" charset="0"/>
                <a:cs typeface="MS PGothic" charset="0"/>
              </a:defRPr>
            </a:lvl5pPr>
            <a:lvl6pPr marL="2562377" indent="-232943" eaLnBrk="0" fontAlgn="base" hangingPunct="0">
              <a:spcBef>
                <a:spcPct val="0"/>
              </a:spcBef>
              <a:spcAft>
                <a:spcPct val="0"/>
              </a:spcAft>
              <a:defRPr sz="2400">
                <a:solidFill>
                  <a:schemeClr val="tx1"/>
                </a:solidFill>
                <a:latin typeface="Times" charset="0"/>
                <a:ea typeface="MS PGothic" charset="0"/>
                <a:cs typeface="MS PGothic" charset="0"/>
              </a:defRPr>
            </a:lvl6pPr>
            <a:lvl7pPr marL="3028264" indent="-232943" eaLnBrk="0" fontAlgn="base" hangingPunct="0">
              <a:spcBef>
                <a:spcPct val="0"/>
              </a:spcBef>
              <a:spcAft>
                <a:spcPct val="0"/>
              </a:spcAft>
              <a:defRPr sz="2400">
                <a:solidFill>
                  <a:schemeClr val="tx1"/>
                </a:solidFill>
                <a:latin typeface="Times" charset="0"/>
                <a:ea typeface="MS PGothic" charset="0"/>
                <a:cs typeface="MS PGothic" charset="0"/>
              </a:defRPr>
            </a:lvl7pPr>
            <a:lvl8pPr marL="3494151" indent="-232943" eaLnBrk="0" fontAlgn="base" hangingPunct="0">
              <a:spcBef>
                <a:spcPct val="0"/>
              </a:spcBef>
              <a:spcAft>
                <a:spcPct val="0"/>
              </a:spcAft>
              <a:defRPr sz="2400">
                <a:solidFill>
                  <a:schemeClr val="tx1"/>
                </a:solidFill>
                <a:latin typeface="Times" charset="0"/>
                <a:ea typeface="MS PGothic" charset="0"/>
                <a:cs typeface="MS PGothic" charset="0"/>
              </a:defRPr>
            </a:lvl8pPr>
            <a:lvl9pPr marL="3960038" indent="-232943"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1C46DA9-C77C-E845-AFC2-CC00AD0D67C5}" type="slidenum">
              <a:rPr lang="en-US" sz="1200">
                <a:cs typeface="Arial" charset="0"/>
              </a:rPr>
              <a:pPr/>
              <a:t>24</a:t>
            </a:fld>
            <a:endParaRPr lang="en-US" sz="120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P_Title_B.jpg                                                 0033966FKarls G4                       C0DC18D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w="9525">
            <a:noFill/>
            <a:miter lim="800000"/>
            <a:headEnd/>
            <a:tailEnd/>
          </a:ln>
        </p:spPr>
      </p:pic>
      <p:sp>
        <p:nvSpPr>
          <p:cNvPr id="2051" name="Rectangle 3"/>
          <p:cNvSpPr>
            <a:spLocks noGrp="1" noChangeArrowheads="1"/>
          </p:cNvSpPr>
          <p:nvPr>
            <p:ph type="ctrTitle" hasCustomPrompt="1"/>
          </p:nvPr>
        </p:nvSpPr>
        <p:spPr bwMode="white">
          <a:xfrm>
            <a:off x="809625" y="3429000"/>
            <a:ext cx="7800975" cy="1143000"/>
          </a:xfrm>
        </p:spPr>
        <p:txBody>
          <a:bodyPr/>
          <a:lstStyle>
            <a:lvl1pPr>
              <a:defRPr>
                <a:solidFill>
                  <a:schemeClr val="bg1"/>
                </a:solidFill>
              </a:defRPr>
            </a:lvl1pPr>
          </a:lstStyle>
          <a:p>
            <a:r>
              <a:rPr lang="en-US" dirty="0" smtClean="0"/>
              <a:t>Presentation Title</a:t>
            </a:r>
            <a:endParaRPr lang="en-US" dirty="0"/>
          </a:p>
        </p:txBody>
      </p:sp>
      <p:sp>
        <p:nvSpPr>
          <p:cNvPr id="2052" name="Rectangle 4"/>
          <p:cNvSpPr>
            <a:spLocks noGrp="1" noChangeArrowheads="1"/>
          </p:cNvSpPr>
          <p:nvPr>
            <p:ph type="subTitle" idx="1" hasCustomPrompt="1"/>
          </p:nvPr>
        </p:nvSpPr>
        <p:spPr bwMode="white">
          <a:xfrm>
            <a:off x="809625" y="4610100"/>
            <a:ext cx="7800975" cy="914400"/>
          </a:xfrm>
        </p:spPr>
        <p:txBody>
          <a:bodyPr/>
          <a:lstStyle>
            <a:lvl1pPr marL="0" indent="0">
              <a:buFontTx/>
              <a:buNone/>
              <a:defRPr sz="1800">
                <a:solidFill>
                  <a:schemeClr val="bg1"/>
                </a:solidFill>
              </a:defRPr>
            </a:lvl1pPr>
          </a:lstStyle>
          <a:p>
            <a:r>
              <a:rPr lang="en-US" dirty="0" smtClean="0"/>
              <a:t>Presented By:</a:t>
            </a:r>
          </a:p>
          <a:p>
            <a:r>
              <a:rPr lang="en-US" dirty="0" smtClean="0"/>
              <a:t>Date:</a:t>
            </a:r>
            <a:endParaRPr lang="en-US" dirty="0"/>
          </a:p>
        </p:txBody>
      </p:sp>
      <p:sp>
        <p:nvSpPr>
          <p:cNvPr id="9" name="TextBox 8"/>
          <p:cNvSpPr txBox="1"/>
          <p:nvPr userDrawn="1"/>
        </p:nvSpPr>
        <p:spPr>
          <a:xfrm>
            <a:off x="0" y="6400800"/>
            <a:ext cx="2590800" cy="338554"/>
          </a:xfrm>
          <a:prstGeom prst="rect">
            <a:avLst/>
          </a:prstGeom>
          <a:noFill/>
        </p:spPr>
        <p:txBody>
          <a:bodyPr wrap="square" rtlCol="0">
            <a:spAutoFit/>
          </a:bodyPr>
          <a:lstStyle/>
          <a:p>
            <a:pPr eaLnBrk="0" fontAlgn="base" hangingPunct="0">
              <a:spcBef>
                <a:spcPct val="0"/>
              </a:spcBef>
              <a:spcAft>
                <a:spcPct val="0"/>
              </a:spcAft>
            </a:pPr>
            <a:r>
              <a:rPr lang="en-US" sz="800" dirty="0">
                <a:solidFill>
                  <a:srgbClr val="FFFFFF"/>
                </a:solidFill>
                <a:ea typeface="ＭＳ Ｐゴシック" pitchFamily="-65" charset="-128"/>
              </a:rPr>
              <a:t>©  The Johns Hopkins University and The Johns Hopkins Health System Corporation, </a:t>
            </a:r>
            <a:r>
              <a:rPr lang="en-US" sz="800" dirty="0" smtClean="0">
                <a:solidFill>
                  <a:srgbClr val="FFFFFF"/>
                </a:solidFill>
                <a:ea typeface="ＭＳ Ｐゴシック" pitchFamily="-65" charset="-128"/>
              </a:rPr>
              <a:t>2012</a:t>
            </a:r>
            <a:endParaRPr lang="en-US" sz="800" dirty="0">
              <a:solidFill>
                <a:srgbClr val="FFFFFF"/>
              </a:solidFill>
              <a:ea typeface="ＭＳ Ｐゴシック" pitchFamily="-65" charset="-128"/>
            </a:endParaRPr>
          </a:p>
        </p:txBody>
      </p:sp>
      <p:sp>
        <p:nvSpPr>
          <p:cNvPr id="6" name="Rectangle 6"/>
          <p:cNvSpPr>
            <a:spLocks noGrp="1" noChangeArrowheads="1"/>
          </p:cNvSpPr>
          <p:nvPr>
            <p:ph type="sldNum" sz="quarter" idx="4"/>
          </p:nvPr>
        </p:nvSpPr>
        <p:spPr bwMode="black">
          <a:xfrm>
            <a:off x="8127064" y="6640364"/>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254B8E"/>
                </a:solidFill>
                <a:latin typeface="+mn-lt"/>
              </a:defRPr>
            </a:lvl1pPr>
          </a:lstStyle>
          <a:p>
            <a:fld id="{2D4B108F-4489-44B1-AF43-845D63351080}" type="slidenum">
              <a:rPr lang="en-US" smtClean="0"/>
              <a:pPr/>
              <a:t>‹#›</a:t>
            </a:fld>
            <a:endParaRPr lang="en-US"/>
          </a:p>
        </p:txBody>
      </p:sp>
      <p:sp>
        <p:nvSpPr>
          <p:cNvPr id="8" name="TextBox 7"/>
          <p:cNvSpPr txBox="1"/>
          <p:nvPr userDrawn="1"/>
        </p:nvSpPr>
        <p:spPr>
          <a:xfrm>
            <a:off x="-74706" y="6729720"/>
            <a:ext cx="809339" cy="215444"/>
          </a:xfrm>
          <a:prstGeom prst="rect">
            <a:avLst/>
          </a:prstGeom>
          <a:noFill/>
        </p:spPr>
        <p:txBody>
          <a:bodyPr wrap="square" rtlCol="0">
            <a:spAutoFit/>
          </a:bodyPr>
          <a:lstStyle/>
          <a:p>
            <a:r>
              <a:rPr lang="en-US" sz="1200" baseline="30000" dirty="0" smtClean="0"/>
              <a:t>© JHU 2012</a:t>
            </a:r>
            <a:endParaRPr lang="en-US" sz="1200" dirty="0"/>
          </a:p>
        </p:txBody>
      </p:sp>
      <p:sp>
        <p:nvSpPr>
          <p:cNvPr id="10" name="Rectangle 5"/>
          <p:cNvSpPr>
            <a:spLocks noGrp="1" noChangeArrowheads="1"/>
          </p:cNvSpPr>
          <p:nvPr>
            <p:ph type="ftr" sz="quarter" idx="3"/>
          </p:nvPr>
        </p:nvSpPr>
        <p:spPr bwMode="black">
          <a:xfrm>
            <a:off x="2667000" y="6665268"/>
            <a:ext cx="381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rgbClr val="254B8E"/>
                </a:solidFill>
                <a:latin typeface="Arial" charset="0"/>
              </a:defRPr>
            </a:lvl1pPr>
          </a:lstStyle>
          <a:p>
            <a:pPr eaLnBrk="0" fontAlgn="base" hangingPunct="0">
              <a:spcBef>
                <a:spcPct val="0"/>
              </a:spcBef>
              <a:spcAft>
                <a:spcPct val="0"/>
              </a:spcAft>
            </a:pPr>
            <a:r>
              <a:rPr lang="en-US" dirty="0" smtClean="0">
                <a:ea typeface="ＭＳ Ｐゴシック" pitchFamily="-65" charset="-128"/>
              </a:rPr>
              <a:t>Armstrong Institute for Patient Safety and Quality</a:t>
            </a:r>
            <a:endParaRPr lang="en-US" dirty="0">
              <a:ea typeface="ＭＳ Ｐゴシック" pitchFamily="-65" charset="-128"/>
            </a:endParaRPr>
          </a:p>
        </p:txBody>
      </p:sp>
    </p:spTree>
    <p:extLst>
      <p:ext uri="{BB962C8B-B14F-4D97-AF65-F5344CB8AC3E}">
        <p14:creationId xmlns:p14="http://schemas.microsoft.com/office/powerpoint/2010/main" val="427933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r>
              <a:rPr lang="en-US" dirty="0" smtClean="0"/>
              <a:t>Armstrong Institute for Patient Safety and Quality</a:t>
            </a:r>
            <a:endParaRPr lang="en-US" dirty="0"/>
          </a:p>
        </p:txBody>
      </p:sp>
    </p:spTree>
    <p:extLst>
      <p:ext uri="{BB962C8B-B14F-4D97-AF65-F5344CB8AC3E}">
        <p14:creationId xmlns:p14="http://schemas.microsoft.com/office/powerpoint/2010/main" val="325035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600200"/>
            <a:ext cx="1943100" cy="4495800"/>
          </a:xfrm>
        </p:spPr>
        <p:txBody>
          <a:bodyPr vert="eaVert"/>
          <a:lstStyle>
            <a:lvl1pPr>
              <a:defRPr sz="2400"/>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1600200"/>
            <a:ext cx="5676900" cy="4495800"/>
          </a:xfrm>
        </p:spPr>
        <p:txBody>
          <a:bodyPr vert="eaVert"/>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Armstrong Institute for Patient Safety and Quality</a:t>
            </a:r>
            <a:endParaRPr lang="en-US" dirty="0"/>
          </a:p>
        </p:txBody>
      </p:sp>
    </p:spTree>
    <p:extLst>
      <p:ext uri="{BB962C8B-B14F-4D97-AF65-F5344CB8AC3E}">
        <p14:creationId xmlns:p14="http://schemas.microsoft.com/office/powerpoint/2010/main" val="120573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P_Title_B.jpg                                                 0033966FKarls G4                       C0DC18D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w="9525">
            <a:noFill/>
            <a:miter lim="800000"/>
            <a:headEnd/>
            <a:tailEnd/>
          </a:ln>
        </p:spPr>
      </p:pic>
      <p:sp>
        <p:nvSpPr>
          <p:cNvPr id="2051" name="Rectangle 3"/>
          <p:cNvSpPr>
            <a:spLocks noGrp="1" noChangeArrowheads="1"/>
          </p:cNvSpPr>
          <p:nvPr>
            <p:ph type="ctrTitle" hasCustomPrompt="1"/>
          </p:nvPr>
        </p:nvSpPr>
        <p:spPr bwMode="white">
          <a:xfrm>
            <a:off x="809625" y="3429000"/>
            <a:ext cx="7800975" cy="1143000"/>
          </a:xfrm>
        </p:spPr>
        <p:txBody>
          <a:bodyPr/>
          <a:lstStyle>
            <a:lvl1pPr>
              <a:defRPr>
                <a:solidFill>
                  <a:schemeClr val="bg1"/>
                </a:solidFill>
              </a:defRPr>
            </a:lvl1pPr>
          </a:lstStyle>
          <a:p>
            <a:r>
              <a:rPr lang="en-US" dirty="0" smtClean="0"/>
              <a:t>Presentation Title</a:t>
            </a:r>
            <a:endParaRPr lang="en-US" dirty="0"/>
          </a:p>
        </p:txBody>
      </p:sp>
      <p:sp>
        <p:nvSpPr>
          <p:cNvPr id="2052" name="Rectangle 4"/>
          <p:cNvSpPr>
            <a:spLocks noGrp="1" noChangeArrowheads="1"/>
          </p:cNvSpPr>
          <p:nvPr>
            <p:ph type="subTitle" idx="1" hasCustomPrompt="1"/>
          </p:nvPr>
        </p:nvSpPr>
        <p:spPr bwMode="white">
          <a:xfrm>
            <a:off x="809625" y="4610100"/>
            <a:ext cx="7800975" cy="914400"/>
          </a:xfrm>
        </p:spPr>
        <p:txBody>
          <a:bodyPr/>
          <a:lstStyle>
            <a:lvl1pPr marL="0" indent="0">
              <a:buFontTx/>
              <a:buNone/>
              <a:defRPr sz="1800">
                <a:solidFill>
                  <a:schemeClr val="bg1"/>
                </a:solidFill>
              </a:defRPr>
            </a:lvl1pPr>
          </a:lstStyle>
          <a:p>
            <a:r>
              <a:rPr lang="en-US" dirty="0" smtClean="0"/>
              <a:t>Presented By:</a:t>
            </a:r>
          </a:p>
          <a:p>
            <a:r>
              <a:rPr lang="en-US" dirty="0" smtClean="0"/>
              <a:t>Date:</a:t>
            </a:r>
            <a:endParaRPr lang="en-US" dirty="0"/>
          </a:p>
        </p:txBody>
      </p:sp>
      <p:sp>
        <p:nvSpPr>
          <p:cNvPr id="9" name="TextBox 8"/>
          <p:cNvSpPr txBox="1"/>
          <p:nvPr/>
        </p:nvSpPr>
        <p:spPr>
          <a:xfrm>
            <a:off x="228600" y="6400800"/>
            <a:ext cx="2590800" cy="338554"/>
          </a:xfrm>
          <a:prstGeom prst="rect">
            <a:avLst/>
          </a:prstGeom>
          <a:noFill/>
        </p:spPr>
        <p:txBody>
          <a:bodyPr wrap="square" rtlCol="0">
            <a:spAutoFit/>
          </a:bodyPr>
          <a:lstStyle/>
          <a:p>
            <a:pPr eaLnBrk="0" fontAlgn="base" hangingPunct="0">
              <a:spcBef>
                <a:spcPct val="0"/>
              </a:spcBef>
              <a:spcAft>
                <a:spcPct val="0"/>
              </a:spcAft>
            </a:pPr>
            <a:r>
              <a:rPr lang="en-US" sz="800" dirty="0" smtClean="0">
                <a:solidFill>
                  <a:srgbClr val="FFFFFF"/>
                </a:solidFill>
                <a:ea typeface="ＭＳ Ｐゴシック" pitchFamily="-65" charset="-128"/>
              </a:rPr>
              <a:t>©  The Johns Hopkins University and The Johns Hopkins Health System Corporation, 2011</a:t>
            </a:r>
            <a:endParaRPr lang="en-US" sz="800" dirty="0">
              <a:solidFill>
                <a:srgbClr val="FFFFFF"/>
              </a:solidFill>
              <a:ea typeface="ＭＳ Ｐゴシック" pitchFamily="-65" charset="-128"/>
            </a:endParaRPr>
          </a:p>
        </p:txBody>
      </p:sp>
      <p:sp>
        <p:nvSpPr>
          <p:cNvPr id="6" name="TextBox 5"/>
          <p:cNvSpPr txBox="1"/>
          <p:nvPr userDrawn="1"/>
        </p:nvSpPr>
        <p:spPr>
          <a:xfrm>
            <a:off x="228600" y="6400800"/>
            <a:ext cx="2590800" cy="338554"/>
          </a:xfrm>
          <a:prstGeom prst="rect">
            <a:avLst/>
          </a:prstGeom>
          <a:noFill/>
        </p:spPr>
        <p:txBody>
          <a:bodyPr wrap="square" rtlCol="0">
            <a:spAutoFit/>
          </a:bodyPr>
          <a:lstStyle/>
          <a:p>
            <a:pPr eaLnBrk="0" fontAlgn="base" hangingPunct="0">
              <a:spcBef>
                <a:spcPct val="0"/>
              </a:spcBef>
              <a:spcAft>
                <a:spcPct val="0"/>
              </a:spcAft>
            </a:pPr>
            <a:r>
              <a:rPr lang="en-US" sz="800" dirty="0" smtClean="0">
                <a:solidFill>
                  <a:srgbClr val="FFFFFF"/>
                </a:solidFill>
                <a:ea typeface="ＭＳ Ｐゴシック" pitchFamily="-65" charset="-128"/>
              </a:rPr>
              <a:t>©  The Johns Hopkins University and The Johns Hopkins Health System Corporation, 2011</a:t>
            </a:r>
            <a:endParaRPr lang="en-US" sz="800" dirty="0">
              <a:solidFill>
                <a:srgbClr val="FFFFFF"/>
              </a:solidFill>
              <a:ea typeface="ＭＳ Ｐゴシック" pitchFamily="-65" charset="-128"/>
            </a:endParaRPr>
          </a:p>
        </p:txBody>
      </p:sp>
      <p:sp>
        <p:nvSpPr>
          <p:cNvPr id="7" name="Rectangle 5"/>
          <p:cNvSpPr>
            <a:spLocks noGrp="1" noChangeArrowheads="1"/>
          </p:cNvSpPr>
          <p:nvPr>
            <p:ph type="ftr" sz="quarter" idx="3"/>
          </p:nvPr>
        </p:nvSpPr>
        <p:spPr bwMode="black">
          <a:xfrm>
            <a:off x="2667000" y="6665268"/>
            <a:ext cx="381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rgbClr val="254B8E"/>
                </a:solidFill>
                <a:latin typeface="Arial" charset="0"/>
              </a:defRPr>
            </a:lvl1pPr>
          </a:lstStyle>
          <a:p>
            <a:pPr eaLnBrk="0" fontAlgn="base" hangingPunct="0">
              <a:spcBef>
                <a:spcPct val="0"/>
              </a:spcBef>
              <a:spcAft>
                <a:spcPct val="0"/>
              </a:spcAft>
            </a:pPr>
            <a:r>
              <a:rPr lang="en-US" dirty="0" smtClean="0">
                <a:ea typeface="ＭＳ Ｐゴシック" pitchFamily="-65" charset="-128"/>
              </a:rPr>
              <a:t>Armstrong Institute for Patient Safety and Quality</a:t>
            </a:r>
            <a:endParaRPr lang="en-US" dirty="0">
              <a:ea typeface="ＭＳ Ｐゴシック" pitchFamily="-65" charset="-128"/>
            </a:endParaRPr>
          </a:p>
        </p:txBody>
      </p:sp>
    </p:spTree>
    <p:extLst>
      <p:ext uri="{BB962C8B-B14F-4D97-AF65-F5344CB8AC3E}">
        <p14:creationId xmlns:p14="http://schemas.microsoft.com/office/powerpoint/2010/main" val="108402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2713699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3701461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3448214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199"/>
            <a:ext cx="4040188" cy="5746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00199"/>
            <a:ext cx="4041775" cy="5746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129173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61652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3137321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81400" y="1676400"/>
            <a:ext cx="5111750" cy="44053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819400"/>
            <a:ext cx="3008313" cy="3306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149935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Armstrong Institute for Patient Safety and Quality</a:t>
            </a:r>
            <a:endParaRPr lang="en-US" dirty="0"/>
          </a:p>
        </p:txBody>
      </p:sp>
      <p:sp>
        <p:nvSpPr>
          <p:cNvPr id="8" name="Rectangle 6"/>
          <p:cNvSpPr txBox="1">
            <a:spLocks noChangeArrowheads="1"/>
          </p:cNvSpPr>
          <p:nvPr userDrawn="1"/>
        </p:nvSpPr>
        <p:spPr bwMode="black">
          <a:xfrm>
            <a:off x="8127064" y="6640364"/>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rgbClr val="254B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4B108F-4489-44B1-AF43-845D63351080}" type="slidenum">
              <a:rPr lang="en-US" smtClean="0"/>
              <a:pPr/>
              <a:t>‹#›</a:t>
            </a:fld>
            <a:endParaRPr lang="en-US"/>
          </a:p>
        </p:txBody>
      </p:sp>
    </p:spTree>
    <p:extLst>
      <p:ext uri="{BB962C8B-B14F-4D97-AF65-F5344CB8AC3E}">
        <p14:creationId xmlns:p14="http://schemas.microsoft.com/office/powerpoint/2010/main" val="168951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1665497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3562232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600200"/>
            <a:ext cx="1943100" cy="4495800"/>
          </a:xfrm>
        </p:spPr>
        <p:txBody>
          <a:bodyPr vert="eaVert"/>
          <a:lstStyle>
            <a:lvl1pPr>
              <a:defRPr sz="2400"/>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1600200"/>
            <a:ext cx="5676900" cy="4495800"/>
          </a:xfrm>
        </p:spPr>
        <p:txBody>
          <a:bodyPr vert="eaVert"/>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4178906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2130552"/>
            <a:ext cx="9144000" cy="1481328"/>
          </a:xfrm>
          <a:prstGeom prst="rect">
            <a:avLst/>
          </a:prstGeom>
        </p:spPr>
        <p:txBody>
          <a:bodyPr anchor="t"/>
          <a:lstStyle>
            <a:lvl1pPr algn="ctr">
              <a:defRPr sz="3800" b="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371600" y="3733800"/>
            <a:ext cx="6400800" cy="762000"/>
          </a:xfrm>
          <a:prstGeom prst="rect">
            <a:avLst/>
          </a:prstGeom>
        </p:spPr>
        <p:txBody>
          <a:bodyPr/>
          <a:lstStyle>
            <a:lvl1pPr marL="0" indent="0" algn="ctr">
              <a:buNone/>
              <a:defRPr sz="3200" baseline="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10"/>
          <p:cNvSpPr>
            <a:spLocks noGrp="1"/>
          </p:cNvSpPr>
          <p:nvPr>
            <p:ph type="body" sz="quarter" idx="11"/>
          </p:nvPr>
        </p:nvSpPr>
        <p:spPr>
          <a:xfrm>
            <a:off x="1371600" y="4648200"/>
            <a:ext cx="6400800" cy="609600"/>
          </a:xfrm>
          <a:prstGeom prst="rect">
            <a:avLst/>
          </a:prstGeom>
        </p:spPr>
        <p:txBody>
          <a:bodyPr/>
          <a:lstStyle>
            <a:lvl1pPr algn="ctr">
              <a:buFontTx/>
              <a:buNone/>
              <a:defRPr>
                <a:latin typeface="Tahoma" pitchFamily="34" charset="0"/>
                <a:cs typeface="Tahoma" pitchFamily="34" charset="0"/>
              </a:defRPr>
            </a:lvl1pPr>
          </a:lstStyle>
          <a:p>
            <a:pPr lvl="0"/>
            <a:r>
              <a:rPr lang="en-US" smtClean="0"/>
              <a:t>Click to edit Master text styles</a:t>
            </a:r>
          </a:p>
        </p:txBody>
      </p:sp>
      <p:sp>
        <p:nvSpPr>
          <p:cNvPr id="16" name="Text Placeholder 15"/>
          <p:cNvSpPr>
            <a:spLocks noGrp="1"/>
          </p:cNvSpPr>
          <p:nvPr>
            <p:ph type="body" sz="quarter" idx="12"/>
          </p:nvPr>
        </p:nvSpPr>
        <p:spPr>
          <a:xfrm>
            <a:off x="914400" y="5562600"/>
            <a:ext cx="7315200" cy="685800"/>
          </a:xfrm>
          <a:prstGeom prst="rect">
            <a:avLst/>
          </a:prstGeom>
        </p:spPr>
        <p:txBody>
          <a:bodyPr/>
          <a:lstStyle>
            <a:lvl1pPr>
              <a:buNone/>
              <a:defRPr lang="en-US" sz="1200" dirty="0" smtClean="0">
                <a:ea typeface="Calibri"/>
                <a:cs typeface="Times New Roman"/>
              </a:defRPr>
            </a:lvl1pPr>
          </a:lstStyle>
          <a:p>
            <a:pPr lvl="0"/>
            <a:r>
              <a:rPr lang="en-US" smtClean="0"/>
              <a:t>Click to edit Master text styles</a:t>
            </a:r>
          </a:p>
        </p:txBody>
      </p:sp>
      <p:sp>
        <p:nvSpPr>
          <p:cNvPr id="6" name="Footer Placeholder 5"/>
          <p:cNvSpPr>
            <a:spLocks noGrp="1" noChangeArrowheads="1"/>
          </p:cNvSpPr>
          <p:nvPr>
            <p:ph type="ftr" sz="quarter" idx="3"/>
          </p:nvPr>
        </p:nvSpPr>
        <p:spPr bwMode="black">
          <a:xfrm>
            <a:off x="2667000" y="6665268"/>
            <a:ext cx="381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rgbClr val="254B8E"/>
                </a:solidFill>
                <a:latin typeface="Arial" charset="0"/>
              </a:defRPr>
            </a:lvl1pPr>
          </a:lstStyle>
          <a:p>
            <a:pPr eaLnBrk="0" fontAlgn="base" hangingPunct="0">
              <a:spcBef>
                <a:spcPct val="0"/>
              </a:spcBef>
              <a:spcAft>
                <a:spcPct val="0"/>
              </a:spcAft>
            </a:pPr>
            <a:r>
              <a:rPr lang="en-US" dirty="0" smtClean="0">
                <a:ea typeface="ＭＳ Ｐゴシック" pitchFamily="-65" charset="-128"/>
              </a:rPr>
              <a:t>Armstrong Institute for Patient Safety and Quality</a:t>
            </a:r>
            <a:endParaRPr lang="en-US" dirty="0">
              <a:ea typeface="ＭＳ Ｐゴシック" pitchFamily="-65" charset="-128"/>
            </a:endParaRPr>
          </a:p>
        </p:txBody>
      </p:sp>
    </p:spTree>
    <p:extLst>
      <p:ext uri="{BB962C8B-B14F-4D97-AF65-F5344CB8AC3E}">
        <p14:creationId xmlns:p14="http://schemas.microsoft.com/office/powerpoint/2010/main" val="1019747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de by Sid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086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4"/>
          <p:cNvSpPr>
            <a:spLocks noGrp="1"/>
          </p:cNvSpPr>
          <p:nvPr>
            <p:ph type="body" sz="quarter" idx="11"/>
          </p:nvPr>
        </p:nvSpPr>
        <p:spPr>
          <a:xfrm>
            <a:off x="457200" y="1984248"/>
            <a:ext cx="3962400" cy="4187952"/>
          </a:xfrm>
          <a:prstGeom prst="rect">
            <a:avLst/>
          </a:prstGeom>
        </p:spPr>
        <p:txBody>
          <a:bodyPr/>
          <a:lstStyle>
            <a:lvl1pPr>
              <a:defRPr sz="2800" baseline="0"/>
            </a:lvl1pPr>
            <a:lvl2pPr>
              <a:defRPr sz="1800"/>
            </a:lvl2pPr>
          </a:lstStyle>
          <a:p>
            <a:pPr lvl="0"/>
            <a:r>
              <a:rPr lang="en-US" smtClean="0"/>
              <a:t>Click to edit Master text styles</a:t>
            </a:r>
          </a:p>
          <a:p>
            <a:pPr lvl="1"/>
            <a:r>
              <a:rPr lang="en-US" smtClean="0"/>
              <a:t>Second level</a:t>
            </a:r>
          </a:p>
        </p:txBody>
      </p:sp>
      <p:sp>
        <p:nvSpPr>
          <p:cNvPr id="7" name="Text Placeholder 4"/>
          <p:cNvSpPr>
            <a:spLocks noGrp="1"/>
          </p:cNvSpPr>
          <p:nvPr>
            <p:ph type="body" sz="quarter" idx="15"/>
          </p:nvPr>
        </p:nvSpPr>
        <p:spPr>
          <a:xfrm>
            <a:off x="4648200" y="1981200"/>
            <a:ext cx="3962400" cy="4191000"/>
          </a:xfrm>
          <a:prstGeom prst="rect">
            <a:avLst/>
          </a:prstGeom>
        </p:spPr>
        <p:txBody>
          <a:bodyPr/>
          <a:lstStyle>
            <a:lvl1pPr>
              <a:defRPr sz="2800" baseline="0"/>
            </a:lvl1pPr>
            <a:lvl2pPr>
              <a:defRPr sz="1800"/>
            </a:lvl2pPr>
          </a:lstStyle>
          <a:p>
            <a:pPr lvl="0"/>
            <a:r>
              <a:rPr lang="en-US" smtClean="0"/>
              <a:t>Click to edit Master text styles</a:t>
            </a:r>
          </a:p>
          <a:p>
            <a:pPr lvl="1"/>
            <a:r>
              <a:rPr lang="en-US" smtClean="0"/>
              <a:t>Second level</a:t>
            </a:r>
          </a:p>
        </p:txBody>
      </p:sp>
      <p:sp>
        <p:nvSpPr>
          <p:cNvPr id="9" name="Footer Placeholder 5"/>
          <p:cNvSpPr>
            <a:spLocks noGrp="1"/>
          </p:cNvSpPr>
          <p:nvPr>
            <p:ph type="ftr" sz="quarter" idx="18"/>
          </p:nvPr>
        </p:nvSpPr>
        <p:spPr>
          <a:xfrm>
            <a:off x="2667000" y="6665268"/>
            <a:ext cx="3810000" cy="304800"/>
          </a:xfrm>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634173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086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984248"/>
            <a:ext cx="8229600" cy="42062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7"/>
          </p:nvPr>
        </p:nvSpPr>
        <p:spPr>
          <a:xfrm>
            <a:off x="2667000" y="6677720"/>
            <a:ext cx="3810000" cy="304800"/>
          </a:xfrm>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1545084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de by Side with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086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984248"/>
            <a:ext cx="4114800" cy="342595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7"/>
          <p:cNvSpPr>
            <a:spLocks noGrp="1"/>
          </p:cNvSpPr>
          <p:nvPr>
            <p:ph sz="quarter" idx="18"/>
          </p:nvPr>
        </p:nvSpPr>
        <p:spPr>
          <a:xfrm>
            <a:off x="4572000" y="1981200"/>
            <a:ext cx="4114800" cy="3429000"/>
          </a:xfrm>
          <a:prstGeom prst="rect">
            <a:avLst/>
          </a:prstGeo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7"/>
          <p:cNvSpPr>
            <a:spLocks noGrp="1"/>
          </p:cNvSpPr>
          <p:nvPr>
            <p:ph sz="quarter" idx="22"/>
          </p:nvPr>
        </p:nvSpPr>
        <p:spPr>
          <a:xfrm>
            <a:off x="457200" y="5410200"/>
            <a:ext cx="4114800" cy="609600"/>
          </a:xfrm>
          <a:prstGeom prst="rect">
            <a:avLst/>
          </a:prstGeom>
        </p:spPr>
        <p:txBody>
          <a:bodyPr/>
          <a:lstStyle>
            <a:lvl1pPr>
              <a:buNone/>
              <a:defRPr sz="1200"/>
            </a:lvl1pPr>
          </a:lstStyle>
          <a:p>
            <a:pPr lvl="0"/>
            <a:r>
              <a:rPr lang="en-US" smtClean="0"/>
              <a:t>Click to edit Master text styles</a:t>
            </a:r>
          </a:p>
        </p:txBody>
      </p:sp>
      <p:sp>
        <p:nvSpPr>
          <p:cNvPr id="11" name="Content Placeholder 7"/>
          <p:cNvSpPr>
            <a:spLocks noGrp="1"/>
          </p:cNvSpPr>
          <p:nvPr>
            <p:ph sz="quarter" idx="23"/>
          </p:nvPr>
        </p:nvSpPr>
        <p:spPr>
          <a:xfrm>
            <a:off x="4572000" y="5410200"/>
            <a:ext cx="4114800" cy="609600"/>
          </a:xfrm>
          <a:prstGeom prst="rect">
            <a:avLst/>
          </a:prstGeom>
        </p:spPr>
        <p:txBody>
          <a:bodyPr/>
          <a:lstStyle>
            <a:lvl1pPr>
              <a:buNone/>
              <a:defRPr sz="1200"/>
            </a:lvl1pPr>
          </a:lstStyle>
          <a:p>
            <a:pPr lvl="0"/>
            <a:r>
              <a:rPr lang="en-US" smtClean="0"/>
              <a:t>Click to edit Master text styles</a:t>
            </a:r>
          </a:p>
        </p:txBody>
      </p:sp>
      <p:sp>
        <p:nvSpPr>
          <p:cNvPr id="13" name="Footer Placeholder 5"/>
          <p:cNvSpPr>
            <a:spLocks noGrp="1"/>
          </p:cNvSpPr>
          <p:nvPr>
            <p:ph type="ftr" sz="quarter" idx="26"/>
          </p:nvPr>
        </p:nvSpPr>
        <p:spPr>
          <a:xfrm>
            <a:off x="2667000" y="6665268"/>
            <a:ext cx="3810000" cy="304800"/>
          </a:xfrm>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1459262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de by side one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086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12652"/>
            <a:ext cx="82296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7"/>
          <p:cNvSpPr>
            <a:spLocks noGrp="1"/>
          </p:cNvSpPr>
          <p:nvPr>
            <p:ph sz="quarter" idx="18"/>
          </p:nvPr>
        </p:nvSpPr>
        <p:spPr>
          <a:xfrm>
            <a:off x="4572000" y="1981200"/>
            <a:ext cx="4114800" cy="1981200"/>
          </a:xfrm>
          <a:prstGeom prst="rect">
            <a:avLst/>
          </a:prstGeom>
        </p:spPr>
        <p:txBody>
          <a:bodyPr/>
          <a:lstStyle>
            <a:lvl1pPr>
              <a:buNone/>
              <a:defRPr sz="2800"/>
            </a:lvl1pPr>
          </a:lstStyle>
          <a:p>
            <a:pPr lvl="0"/>
            <a:r>
              <a:rPr lang="en-US" smtClean="0"/>
              <a:t>Click to edit Master text styles</a:t>
            </a:r>
          </a:p>
        </p:txBody>
      </p:sp>
      <p:sp>
        <p:nvSpPr>
          <p:cNvPr id="11" name="Content Placeholder 7"/>
          <p:cNvSpPr>
            <a:spLocks noGrp="1"/>
          </p:cNvSpPr>
          <p:nvPr>
            <p:ph sz="quarter" idx="23"/>
          </p:nvPr>
        </p:nvSpPr>
        <p:spPr>
          <a:xfrm>
            <a:off x="4572000" y="3962400"/>
            <a:ext cx="4114800" cy="457200"/>
          </a:xfrm>
          <a:prstGeom prst="rect">
            <a:avLst/>
          </a:prstGeom>
        </p:spPr>
        <p:txBody>
          <a:bodyPr/>
          <a:lstStyle>
            <a:lvl1pPr>
              <a:buNone/>
              <a:defRPr sz="1200"/>
            </a:lvl1pPr>
          </a:lstStyle>
          <a:p>
            <a:pPr lvl="0"/>
            <a:r>
              <a:rPr lang="en-US" smtClean="0"/>
              <a:t>Click to edit Master text styles</a:t>
            </a:r>
          </a:p>
        </p:txBody>
      </p:sp>
      <p:sp>
        <p:nvSpPr>
          <p:cNvPr id="10" name="Footer Placeholder 5"/>
          <p:cNvSpPr>
            <a:spLocks noGrp="1"/>
          </p:cNvSpPr>
          <p:nvPr>
            <p:ph type="ftr" sz="quarter" idx="26"/>
          </p:nvPr>
        </p:nvSpPr>
        <p:spPr>
          <a:xfrm>
            <a:off x="2667000" y="6674744"/>
            <a:ext cx="3810000" cy="304800"/>
          </a:xfrm>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1915031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de by side_four with citation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86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4114800" cy="1752600"/>
          </a:xfrm>
          <a:prstGeom prst="rect">
            <a:avLst/>
          </a:prstGeom>
        </p:spPr>
        <p:txBody>
          <a:bodyPr/>
          <a:lstStyle>
            <a:lvl1pPr>
              <a:defRPr sz="2000"/>
            </a:lvl1pPr>
            <a:lvl2pPr>
              <a:defRPr sz="1600"/>
            </a:lvl2pPr>
          </a:lstStyle>
          <a:p>
            <a:pPr lvl="0"/>
            <a:r>
              <a:rPr lang="en-US" smtClean="0"/>
              <a:t>Click to edit Master text styles</a:t>
            </a:r>
          </a:p>
          <a:p>
            <a:pPr lvl="1"/>
            <a:r>
              <a:rPr lang="en-US" smtClean="0"/>
              <a:t>Second level</a:t>
            </a:r>
          </a:p>
        </p:txBody>
      </p:sp>
      <p:sp>
        <p:nvSpPr>
          <p:cNvPr id="7" name="Content Placeholder 7"/>
          <p:cNvSpPr>
            <a:spLocks noGrp="1"/>
          </p:cNvSpPr>
          <p:nvPr>
            <p:ph sz="quarter" idx="18"/>
          </p:nvPr>
        </p:nvSpPr>
        <p:spPr>
          <a:xfrm>
            <a:off x="4572000" y="1600200"/>
            <a:ext cx="4114800" cy="1752600"/>
          </a:xfrm>
          <a:prstGeom prst="rect">
            <a:avLst/>
          </a:prstGeom>
        </p:spPr>
        <p:txBody>
          <a:bodyPr/>
          <a:lstStyle>
            <a:lvl1pPr>
              <a:defRPr sz="2000"/>
            </a:lvl1pPr>
            <a:lvl2pPr>
              <a:defRPr sz="1600"/>
            </a:lvl2pPr>
          </a:lstStyle>
          <a:p>
            <a:pPr lvl="0"/>
            <a:r>
              <a:rPr lang="en-US" smtClean="0"/>
              <a:t>Click to edit Master text styles</a:t>
            </a:r>
          </a:p>
          <a:p>
            <a:pPr lvl="1"/>
            <a:r>
              <a:rPr lang="en-US" smtClean="0"/>
              <a:t>Second level</a:t>
            </a:r>
          </a:p>
        </p:txBody>
      </p:sp>
      <p:sp>
        <p:nvSpPr>
          <p:cNvPr id="10" name="Content Placeholder 7"/>
          <p:cNvSpPr>
            <a:spLocks noGrp="1"/>
          </p:cNvSpPr>
          <p:nvPr>
            <p:ph sz="quarter" idx="22"/>
          </p:nvPr>
        </p:nvSpPr>
        <p:spPr>
          <a:xfrm>
            <a:off x="457200" y="3352800"/>
            <a:ext cx="4114800" cy="457200"/>
          </a:xfrm>
          <a:prstGeom prst="rect">
            <a:avLst/>
          </a:prstGeom>
        </p:spPr>
        <p:txBody>
          <a:bodyPr/>
          <a:lstStyle>
            <a:lvl1pPr>
              <a:buNone/>
              <a:defRPr sz="1200"/>
            </a:lvl1pPr>
          </a:lstStyle>
          <a:p>
            <a:pPr lvl="0"/>
            <a:r>
              <a:rPr lang="en-US" smtClean="0"/>
              <a:t>Click to edit Master text styles</a:t>
            </a:r>
          </a:p>
        </p:txBody>
      </p:sp>
      <p:sp>
        <p:nvSpPr>
          <p:cNvPr id="11" name="Content Placeholder 7"/>
          <p:cNvSpPr>
            <a:spLocks noGrp="1"/>
          </p:cNvSpPr>
          <p:nvPr>
            <p:ph sz="quarter" idx="23"/>
          </p:nvPr>
        </p:nvSpPr>
        <p:spPr>
          <a:xfrm>
            <a:off x="4572000" y="3352800"/>
            <a:ext cx="4114800" cy="457200"/>
          </a:xfrm>
          <a:prstGeom prst="rect">
            <a:avLst/>
          </a:prstGeom>
        </p:spPr>
        <p:txBody>
          <a:bodyPr/>
          <a:lstStyle>
            <a:lvl1pPr>
              <a:buNone/>
              <a:defRPr sz="1200"/>
            </a:lvl1pPr>
          </a:lstStyle>
          <a:p>
            <a:pPr lvl="0"/>
            <a:r>
              <a:rPr lang="en-US" smtClean="0"/>
              <a:t>Click to edit Master text styles</a:t>
            </a:r>
          </a:p>
        </p:txBody>
      </p:sp>
      <p:sp>
        <p:nvSpPr>
          <p:cNvPr id="12" name="Content Placeholder 7"/>
          <p:cNvSpPr>
            <a:spLocks noGrp="1"/>
          </p:cNvSpPr>
          <p:nvPr>
            <p:ph sz="quarter" idx="24"/>
          </p:nvPr>
        </p:nvSpPr>
        <p:spPr>
          <a:xfrm>
            <a:off x="457200" y="4038600"/>
            <a:ext cx="4114800" cy="1828800"/>
          </a:xfrm>
          <a:prstGeom prst="rect">
            <a:avLst/>
          </a:prstGeom>
        </p:spPr>
        <p:txBody>
          <a:bodyPr/>
          <a:lstStyle>
            <a:lvl1pPr>
              <a:defRPr sz="2000"/>
            </a:lvl1pPr>
            <a:lvl2pPr>
              <a:defRPr sz="1600"/>
            </a:lvl2pPr>
          </a:lstStyle>
          <a:p>
            <a:pPr lvl="0"/>
            <a:r>
              <a:rPr lang="en-US" smtClean="0"/>
              <a:t>Click to edit Master text styles</a:t>
            </a:r>
          </a:p>
          <a:p>
            <a:pPr lvl="1"/>
            <a:r>
              <a:rPr lang="en-US" smtClean="0"/>
              <a:t>Second level</a:t>
            </a:r>
          </a:p>
        </p:txBody>
      </p:sp>
      <p:sp>
        <p:nvSpPr>
          <p:cNvPr id="13" name="Content Placeholder 7"/>
          <p:cNvSpPr>
            <a:spLocks noGrp="1"/>
          </p:cNvSpPr>
          <p:nvPr>
            <p:ph sz="quarter" idx="25"/>
          </p:nvPr>
        </p:nvSpPr>
        <p:spPr>
          <a:xfrm>
            <a:off x="4572000" y="4038600"/>
            <a:ext cx="4114800" cy="1828800"/>
          </a:xfrm>
          <a:prstGeom prst="rect">
            <a:avLst/>
          </a:prstGeom>
        </p:spPr>
        <p:txBody>
          <a:bodyPr/>
          <a:lstStyle>
            <a:lvl1pPr>
              <a:defRPr sz="2000"/>
            </a:lvl1pPr>
            <a:lvl2pPr>
              <a:defRPr sz="1600"/>
            </a:lvl2pPr>
          </a:lstStyle>
          <a:p>
            <a:pPr lvl="0"/>
            <a:r>
              <a:rPr lang="en-US" smtClean="0"/>
              <a:t>Click to edit Master text styles</a:t>
            </a:r>
          </a:p>
          <a:p>
            <a:pPr lvl="1"/>
            <a:r>
              <a:rPr lang="en-US" smtClean="0"/>
              <a:t>Second level</a:t>
            </a:r>
          </a:p>
        </p:txBody>
      </p:sp>
      <p:sp>
        <p:nvSpPr>
          <p:cNvPr id="14" name="Content Placeholder 7"/>
          <p:cNvSpPr>
            <a:spLocks noGrp="1"/>
          </p:cNvSpPr>
          <p:nvPr>
            <p:ph sz="quarter" idx="26"/>
          </p:nvPr>
        </p:nvSpPr>
        <p:spPr>
          <a:xfrm>
            <a:off x="457200" y="5867400"/>
            <a:ext cx="4114800" cy="457200"/>
          </a:xfrm>
          <a:prstGeom prst="rect">
            <a:avLst/>
          </a:prstGeom>
        </p:spPr>
        <p:txBody>
          <a:bodyPr/>
          <a:lstStyle>
            <a:lvl1pPr>
              <a:buNone/>
              <a:defRPr sz="1200"/>
            </a:lvl1pPr>
          </a:lstStyle>
          <a:p>
            <a:pPr lvl="0"/>
            <a:r>
              <a:rPr lang="en-US" smtClean="0"/>
              <a:t>Click to edit Master text styles</a:t>
            </a:r>
          </a:p>
        </p:txBody>
      </p:sp>
      <p:sp>
        <p:nvSpPr>
          <p:cNvPr id="15" name="Content Placeholder 7"/>
          <p:cNvSpPr>
            <a:spLocks noGrp="1"/>
          </p:cNvSpPr>
          <p:nvPr>
            <p:ph sz="quarter" idx="27"/>
          </p:nvPr>
        </p:nvSpPr>
        <p:spPr>
          <a:xfrm>
            <a:off x="4572000" y="5867400"/>
            <a:ext cx="4114800" cy="457200"/>
          </a:xfrm>
          <a:prstGeom prst="rect">
            <a:avLst/>
          </a:prstGeom>
        </p:spPr>
        <p:txBody>
          <a:bodyPr/>
          <a:lstStyle>
            <a:lvl1pPr>
              <a:buNone/>
              <a:defRPr sz="1200"/>
            </a:lvl1pPr>
          </a:lstStyle>
          <a:p>
            <a:pPr lvl="0"/>
            <a:r>
              <a:rPr lang="en-US" smtClean="0"/>
              <a:t>Click to edit Master text styles</a:t>
            </a:r>
          </a:p>
        </p:txBody>
      </p:sp>
      <p:sp>
        <p:nvSpPr>
          <p:cNvPr id="18" name="Footer Placeholder 5"/>
          <p:cNvSpPr>
            <a:spLocks noGrp="1"/>
          </p:cNvSpPr>
          <p:nvPr>
            <p:ph type="ftr" sz="quarter" idx="30"/>
          </p:nvPr>
        </p:nvSpPr>
        <p:spPr>
          <a:xfrm>
            <a:off x="2667000" y="6665268"/>
            <a:ext cx="3810000" cy="304800"/>
          </a:xfrm>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1046460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086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752600"/>
            <a:ext cx="8229600" cy="3657600"/>
          </a:xfrm>
          <a:prstGeom prst="rect">
            <a:avLst/>
          </a:prstGeom>
        </p:spPr>
        <p:txBody>
          <a:bodyPr rtlCol="0">
            <a:normAutofit/>
          </a:bodyPr>
          <a:lstStyle/>
          <a:p>
            <a:pPr lvl="0"/>
            <a:r>
              <a:rPr lang="en-US" noProof="0" smtClean="0"/>
              <a:t>Click icon to add table</a:t>
            </a:r>
            <a:endParaRPr lang="en-US" noProof="0" dirty="0"/>
          </a:p>
        </p:txBody>
      </p:sp>
      <p:sp>
        <p:nvSpPr>
          <p:cNvPr id="9" name="Text Placeholder 9"/>
          <p:cNvSpPr>
            <a:spLocks noGrp="1"/>
          </p:cNvSpPr>
          <p:nvPr>
            <p:ph type="body" sz="quarter" idx="15"/>
          </p:nvPr>
        </p:nvSpPr>
        <p:spPr>
          <a:xfrm>
            <a:off x="457200" y="54864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smtClean="0"/>
              <a:t>Click to edit Master text styles</a:t>
            </a:r>
          </a:p>
        </p:txBody>
      </p:sp>
      <p:sp>
        <p:nvSpPr>
          <p:cNvPr id="7" name="Footer Placeholder 5"/>
          <p:cNvSpPr>
            <a:spLocks noGrp="1"/>
          </p:cNvSpPr>
          <p:nvPr>
            <p:ph type="ftr" sz="quarter" idx="18"/>
          </p:nvPr>
        </p:nvSpPr>
        <p:spPr>
          <a:xfrm>
            <a:off x="2667000" y="6665268"/>
            <a:ext cx="3810000" cy="304800"/>
          </a:xfrm>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122535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r>
              <a:rPr lang="en-US" dirty="0" smtClean="0"/>
              <a:t>Armstrong Institute for Patient Safety and Quality</a:t>
            </a:r>
            <a:endParaRPr lang="en-US" dirty="0"/>
          </a:p>
        </p:txBody>
      </p:sp>
    </p:spTree>
    <p:extLst>
      <p:ext uri="{BB962C8B-B14F-4D97-AF65-F5344CB8AC3E}">
        <p14:creationId xmlns:p14="http://schemas.microsoft.com/office/powerpoint/2010/main" val="714184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086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752600"/>
            <a:ext cx="8229600" cy="3733800"/>
          </a:xfrm>
          <a:prstGeom prst="rect">
            <a:avLst/>
          </a:prstGeom>
        </p:spPr>
        <p:txBody>
          <a:bodyPr rtlCol="0">
            <a:normAutofit/>
          </a:bodyPr>
          <a:lstStyle>
            <a:lvl1pPr>
              <a:defRPr sz="2400"/>
            </a:lvl1pPr>
          </a:lstStyle>
          <a:p>
            <a:pPr lvl="0"/>
            <a:r>
              <a:rPr lang="en-US" noProof="0" smtClean="0"/>
              <a:t>Click icon to add chart</a:t>
            </a:r>
            <a:endParaRPr lang="en-US" noProof="0" dirty="0"/>
          </a:p>
        </p:txBody>
      </p:sp>
      <p:sp>
        <p:nvSpPr>
          <p:cNvPr id="8"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smtClean="0"/>
              <a:t>Click to edit Master text styles</a:t>
            </a:r>
          </a:p>
        </p:txBody>
      </p:sp>
      <p:sp>
        <p:nvSpPr>
          <p:cNvPr id="9" name="Footer Placeholder 5"/>
          <p:cNvSpPr>
            <a:spLocks noGrp="1"/>
          </p:cNvSpPr>
          <p:nvPr>
            <p:ph type="ftr" sz="quarter" idx="18"/>
          </p:nvPr>
        </p:nvSpPr>
        <p:spPr>
          <a:xfrm>
            <a:off x="2667000" y="6665268"/>
            <a:ext cx="3810000" cy="304800"/>
          </a:xfrm>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3814023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086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3886200"/>
          </a:xfrm>
          <a:prstGeom prst="rect">
            <a:avLst/>
          </a:prstGeom>
        </p:spPr>
        <p:txBody>
          <a:bodyPr rtlCol="0">
            <a:normAutofit/>
          </a:bodyPr>
          <a:lstStyle/>
          <a:p>
            <a:pPr lvl="0"/>
            <a:r>
              <a:rPr lang="en-US" noProof="0" smtClean="0"/>
              <a:t>Click icon to add picture</a:t>
            </a:r>
            <a:endParaRPr lang="en-US" noProof="0" dirty="0"/>
          </a:p>
        </p:txBody>
      </p:sp>
      <p:sp>
        <p:nvSpPr>
          <p:cNvPr id="9"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smtClean="0"/>
              <a:t>Click to edit Master text styles</a:t>
            </a:r>
          </a:p>
        </p:txBody>
      </p:sp>
      <p:sp>
        <p:nvSpPr>
          <p:cNvPr id="7" name="Footer Placeholder 5"/>
          <p:cNvSpPr>
            <a:spLocks noGrp="1"/>
          </p:cNvSpPr>
          <p:nvPr>
            <p:ph type="ftr" sz="quarter" idx="18"/>
          </p:nvPr>
        </p:nvSpPr>
        <p:spPr>
          <a:xfrm>
            <a:off x="2667000" y="6652816"/>
            <a:ext cx="3810000" cy="304800"/>
          </a:xfrm>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1063366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086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984248"/>
            <a:ext cx="8229600" cy="4035552"/>
          </a:xfrm>
          <a:prstGeom prst="rect">
            <a:avLst/>
          </a:prstGeom>
        </p:spPr>
        <p:txBody>
          <a:bodyPr/>
          <a:lstStyle>
            <a:lvl1pPr>
              <a:defRPr baseline="0"/>
            </a:lvl1pPr>
          </a:lstStyle>
          <a:p>
            <a:pPr lvl="0"/>
            <a:r>
              <a:rPr lang="en-US" smtClean="0"/>
              <a:t>Click to edit Master text styles</a:t>
            </a:r>
          </a:p>
          <a:p>
            <a:pPr lvl="1"/>
            <a:r>
              <a:rPr lang="en-US" smtClean="0"/>
              <a:t>Second level</a:t>
            </a:r>
          </a:p>
        </p:txBody>
      </p:sp>
      <p:sp>
        <p:nvSpPr>
          <p:cNvPr id="7" name="Footer Placeholder 5"/>
          <p:cNvSpPr>
            <a:spLocks noGrp="1"/>
          </p:cNvSpPr>
          <p:nvPr>
            <p:ph type="ftr" sz="quarter" idx="14"/>
          </p:nvPr>
        </p:nvSpPr>
        <p:spPr>
          <a:xfrm>
            <a:off x="2667000" y="6665268"/>
            <a:ext cx="3810000" cy="304800"/>
          </a:xfrm>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3253288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7"/>
            <a:ext cx="7086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p:nvPr>
        </p:nvSpPr>
        <p:spPr>
          <a:xfrm>
            <a:off x="457200" y="16764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None/>
              <a:defRPr sz="1200">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9" name="Text Placeholder 12"/>
          <p:cNvSpPr>
            <a:spLocks noGrp="1"/>
          </p:cNvSpPr>
          <p:nvPr>
            <p:ph type="body" sz="quarter" idx="20"/>
          </p:nvPr>
        </p:nvSpPr>
        <p:spPr>
          <a:xfrm>
            <a:off x="457200" y="3124200"/>
            <a:ext cx="8229600" cy="1371600"/>
          </a:xfrm>
          <a:prstGeom prst="rect">
            <a:avLst/>
          </a:prstGeom>
        </p:spPr>
        <p:txBody>
          <a:bodyPr/>
          <a:lstStyle>
            <a:lvl1pPr>
              <a:buNone/>
              <a:defRPr sz="1200" b="1" baseline="0">
                <a:latin typeface="Arial" pitchFamily="34" charset="0"/>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200" smtClean="0"/>
            </a:lvl2pPr>
          </a:lstStyle>
          <a:p>
            <a:pPr lvl="0"/>
            <a:r>
              <a:rPr lang="en-US" smtClean="0"/>
              <a:t>Click to edit Master text styles</a:t>
            </a:r>
          </a:p>
          <a:p>
            <a:pPr lvl="1"/>
            <a:r>
              <a:rPr lang="en-US" smtClean="0"/>
              <a:t>Second level</a:t>
            </a:r>
          </a:p>
        </p:txBody>
      </p:sp>
      <p:sp>
        <p:nvSpPr>
          <p:cNvPr id="10" name="Text Placeholder 12"/>
          <p:cNvSpPr>
            <a:spLocks noGrp="1"/>
          </p:cNvSpPr>
          <p:nvPr>
            <p:ph type="body" sz="quarter" idx="21"/>
          </p:nvPr>
        </p:nvSpPr>
        <p:spPr>
          <a:xfrm>
            <a:off x="457200" y="46482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None/>
              <a:defRPr lang="en-US" sz="1200" smtClean="0"/>
            </a:lvl2pPr>
          </a:lstStyle>
          <a:p>
            <a:pPr lvl="0"/>
            <a:r>
              <a:rPr lang="en-US" smtClean="0"/>
              <a:t>Click to edit Master text styles</a:t>
            </a:r>
          </a:p>
          <a:p>
            <a:pPr lvl="1"/>
            <a:r>
              <a:rPr lang="en-US" smtClean="0"/>
              <a:t>Second level</a:t>
            </a:r>
          </a:p>
        </p:txBody>
      </p:sp>
      <p:sp>
        <p:nvSpPr>
          <p:cNvPr id="11" name="Footer Placeholder 5"/>
          <p:cNvSpPr>
            <a:spLocks noGrp="1"/>
          </p:cNvSpPr>
          <p:nvPr>
            <p:ph type="ftr" sz="quarter" idx="24"/>
          </p:nvPr>
        </p:nvSpPr>
        <p:spPr>
          <a:xfrm>
            <a:off x="2667000" y="6665268"/>
            <a:ext cx="3810000" cy="304800"/>
          </a:xfrm>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144870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09625" y="390525"/>
            <a:ext cx="6734175" cy="1143000"/>
          </a:xfrm>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533400" y="1676400"/>
            <a:ext cx="8153400" cy="609600"/>
          </a:xfrm>
        </p:spPr>
        <p:txBody>
          <a:bodyPr/>
          <a:lstStyle>
            <a:lvl1pPr>
              <a:buNone/>
              <a:defRPr sz="2000"/>
            </a:lvl1pPr>
          </a:lstStyle>
          <a:p>
            <a:pPr lvl="0"/>
            <a:r>
              <a:rPr lang="en-US" smtClean="0"/>
              <a:t>Click to edit Master text styles</a:t>
            </a:r>
          </a:p>
        </p:txBody>
      </p:sp>
      <p:sp>
        <p:nvSpPr>
          <p:cNvPr id="9" name="Text Placeholder 8"/>
          <p:cNvSpPr>
            <a:spLocks noGrp="1"/>
          </p:cNvSpPr>
          <p:nvPr>
            <p:ph type="body" sz="quarter" idx="14"/>
          </p:nvPr>
        </p:nvSpPr>
        <p:spPr>
          <a:xfrm>
            <a:off x="533400" y="2286000"/>
            <a:ext cx="4114800" cy="3200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4648200" y="2286000"/>
            <a:ext cx="4038600" cy="3200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6"/>
          </p:nvPr>
        </p:nvSpPr>
        <p:spPr>
          <a:xfrm>
            <a:off x="533400" y="5486400"/>
            <a:ext cx="8153400" cy="609600"/>
          </a:xfrm>
        </p:spPr>
        <p:txBody>
          <a:bodyPr/>
          <a:lstStyle>
            <a:lvl1pPr>
              <a:buNone/>
              <a:defRPr sz="2000"/>
            </a:lvl1pPr>
          </a:lstStyle>
          <a:p>
            <a:pPr lvl="0"/>
            <a:r>
              <a:rPr lang="en-US" smtClean="0"/>
              <a:t>Click to edit Master text styles</a:t>
            </a:r>
          </a:p>
        </p:txBody>
      </p:sp>
      <p:sp>
        <p:nvSpPr>
          <p:cNvPr id="12" name="Footer Placeholder 5"/>
          <p:cNvSpPr>
            <a:spLocks noGrp="1"/>
          </p:cNvSpPr>
          <p:nvPr>
            <p:ph type="ftr" sz="quarter" idx="19"/>
          </p:nvPr>
        </p:nvSpPr>
        <p:spPr>
          <a:xfrm>
            <a:off x="2667000" y="6665268"/>
            <a:ext cx="3810000" cy="304800"/>
          </a:xfrm>
        </p:spPr>
        <p:txBody>
          <a:bodyPr/>
          <a:lstStyle>
            <a:lvl1pPr>
              <a:defRPr/>
            </a:lvl1pPr>
          </a:lstStyle>
          <a:p>
            <a:r>
              <a:rPr lang="en-US" smtClean="0"/>
              <a:t>Armstrong Institute for Patient Safety and Quality</a:t>
            </a:r>
            <a:endParaRPr lang="en-US" dirty="0"/>
          </a:p>
        </p:txBody>
      </p:sp>
    </p:spTree>
    <p:extLst>
      <p:ext uri="{BB962C8B-B14F-4D97-AF65-F5344CB8AC3E}">
        <p14:creationId xmlns:p14="http://schemas.microsoft.com/office/powerpoint/2010/main" val="2899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Armstrong Institute for Patient Safety and Quality</a:t>
            </a:r>
            <a:endParaRPr lang="en-US" dirty="0"/>
          </a:p>
        </p:txBody>
      </p:sp>
    </p:spTree>
    <p:extLst>
      <p:ext uri="{BB962C8B-B14F-4D97-AF65-F5344CB8AC3E}">
        <p14:creationId xmlns:p14="http://schemas.microsoft.com/office/powerpoint/2010/main" val="113853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199"/>
            <a:ext cx="4040188" cy="5746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199"/>
            <a:ext cx="4041775" cy="5746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r>
              <a:rPr lang="en-US" dirty="0" smtClean="0"/>
              <a:t>Armstrong Institute for Patient Safety and Quality</a:t>
            </a:r>
            <a:endParaRPr lang="en-US" dirty="0"/>
          </a:p>
        </p:txBody>
      </p:sp>
    </p:spTree>
    <p:extLst>
      <p:ext uri="{BB962C8B-B14F-4D97-AF65-F5344CB8AC3E}">
        <p14:creationId xmlns:p14="http://schemas.microsoft.com/office/powerpoint/2010/main" val="263239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Armstrong Institute for Patient Safety and Quality</a:t>
            </a:r>
            <a:endParaRPr lang="en-US" dirty="0"/>
          </a:p>
        </p:txBody>
      </p:sp>
      <p:sp>
        <p:nvSpPr>
          <p:cNvPr id="7" name="Rectangle 6"/>
          <p:cNvSpPr txBox="1">
            <a:spLocks noChangeArrowheads="1"/>
          </p:cNvSpPr>
          <p:nvPr userDrawn="1"/>
        </p:nvSpPr>
        <p:spPr bwMode="black">
          <a:xfrm>
            <a:off x="8127064" y="6640364"/>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rgbClr val="254B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4B108F-4489-44B1-AF43-845D63351080}" type="slidenum">
              <a:rPr lang="en-US" smtClean="0"/>
              <a:pPr/>
              <a:t>‹#›</a:t>
            </a:fld>
            <a:endParaRPr lang="en-US"/>
          </a:p>
        </p:txBody>
      </p:sp>
    </p:spTree>
    <p:extLst>
      <p:ext uri="{BB962C8B-B14F-4D97-AF65-F5344CB8AC3E}">
        <p14:creationId xmlns:p14="http://schemas.microsoft.com/office/powerpoint/2010/main" val="296898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smtClean="0"/>
              <a:t>Armstrong Institute for Patient Safety and Quality</a:t>
            </a:r>
            <a:endParaRPr lang="en-US" dirty="0"/>
          </a:p>
        </p:txBody>
      </p:sp>
      <p:sp>
        <p:nvSpPr>
          <p:cNvPr id="5" name="Rectangle 6"/>
          <p:cNvSpPr txBox="1">
            <a:spLocks noChangeArrowheads="1"/>
          </p:cNvSpPr>
          <p:nvPr userDrawn="1"/>
        </p:nvSpPr>
        <p:spPr bwMode="black">
          <a:xfrm>
            <a:off x="8127064" y="6640364"/>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rgbClr val="254B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4B108F-4489-44B1-AF43-845D63351080}" type="slidenum">
              <a:rPr lang="en-US" smtClean="0"/>
              <a:pPr/>
              <a:t>‹#›</a:t>
            </a:fld>
            <a:endParaRPr lang="en-US"/>
          </a:p>
        </p:txBody>
      </p:sp>
    </p:spTree>
    <p:extLst>
      <p:ext uri="{BB962C8B-B14F-4D97-AF65-F5344CB8AC3E}">
        <p14:creationId xmlns:p14="http://schemas.microsoft.com/office/powerpoint/2010/main" val="3669767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81400" y="1676400"/>
            <a:ext cx="5111750" cy="44053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819400"/>
            <a:ext cx="3008313" cy="3306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US" dirty="0" smtClean="0"/>
              <a:t>Armstrong Institute for Patient Safety and Quality</a:t>
            </a:r>
            <a:endParaRPr lang="en-US" dirty="0"/>
          </a:p>
        </p:txBody>
      </p:sp>
      <p:sp>
        <p:nvSpPr>
          <p:cNvPr id="8" name="Rectangle 6"/>
          <p:cNvSpPr txBox="1">
            <a:spLocks noChangeArrowheads="1"/>
          </p:cNvSpPr>
          <p:nvPr userDrawn="1"/>
        </p:nvSpPr>
        <p:spPr bwMode="black">
          <a:xfrm>
            <a:off x="8127064" y="6640364"/>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rgbClr val="254B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4B108F-4489-44B1-AF43-845D63351080}" type="slidenum">
              <a:rPr lang="en-US" smtClean="0"/>
              <a:pPr/>
              <a:t>‹#›</a:t>
            </a:fld>
            <a:endParaRPr lang="en-US"/>
          </a:p>
        </p:txBody>
      </p:sp>
    </p:spTree>
    <p:extLst>
      <p:ext uri="{BB962C8B-B14F-4D97-AF65-F5344CB8AC3E}">
        <p14:creationId xmlns:p14="http://schemas.microsoft.com/office/powerpoint/2010/main" val="282628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US" dirty="0" smtClean="0"/>
              <a:t>Armstrong Institute for Patient Safety and Quality</a:t>
            </a:r>
            <a:endParaRPr lang="en-US" dirty="0"/>
          </a:p>
        </p:txBody>
      </p:sp>
    </p:spTree>
    <p:extLst>
      <p:ext uri="{BB962C8B-B14F-4D97-AF65-F5344CB8AC3E}">
        <p14:creationId xmlns:p14="http://schemas.microsoft.com/office/powerpoint/2010/main" val="150025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B.jpg                                                0033966FKarls G4                       C0DC18D5:"/>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black">
          <a:xfrm>
            <a:off x="809625" y="390525"/>
            <a:ext cx="665797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black">
          <a:xfrm>
            <a:off x="809625"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black">
          <a:xfrm>
            <a:off x="2667000" y="6665268"/>
            <a:ext cx="381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rgbClr val="254B8E"/>
                </a:solidFill>
                <a:latin typeface="Arial" charset="0"/>
              </a:defRPr>
            </a:lvl1pPr>
          </a:lstStyle>
          <a:p>
            <a:pPr eaLnBrk="0" fontAlgn="base" hangingPunct="0">
              <a:spcBef>
                <a:spcPct val="0"/>
              </a:spcBef>
              <a:spcAft>
                <a:spcPct val="0"/>
              </a:spcAft>
            </a:pPr>
            <a:r>
              <a:rPr lang="en-US" dirty="0" smtClean="0">
                <a:ea typeface="ＭＳ Ｐゴシック" pitchFamily="-65" charset="-128"/>
              </a:rPr>
              <a:t>Armstrong Institute for Patient Safety and Quality</a:t>
            </a:r>
            <a:endParaRPr lang="en-US" dirty="0">
              <a:ea typeface="ＭＳ Ｐゴシック" pitchFamily="-65" charset="-128"/>
            </a:endParaRPr>
          </a:p>
        </p:txBody>
      </p:sp>
      <p:sp>
        <p:nvSpPr>
          <p:cNvPr id="7" name="Slide Number Placeholder 6"/>
          <p:cNvSpPr>
            <a:spLocks noGrp="1" noChangeArrowheads="1"/>
          </p:cNvSpPr>
          <p:nvPr>
            <p:ph type="sldNum" sz="quarter" idx="4"/>
          </p:nvPr>
        </p:nvSpPr>
        <p:spPr bwMode="black">
          <a:xfrm>
            <a:off x="8127064" y="6640364"/>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254B8E"/>
                </a:solidFill>
                <a:latin typeface="+mn-lt"/>
              </a:defRPr>
            </a:lvl1pPr>
          </a:lstStyle>
          <a:p>
            <a:fld id="{2D4B108F-4489-44B1-AF43-845D63351080}" type="slidenum">
              <a:rPr lang="en-US" smtClean="0"/>
              <a:pPr/>
              <a:t>‹#›</a:t>
            </a:fld>
            <a:endParaRPr lang="en-US"/>
          </a:p>
        </p:txBody>
      </p:sp>
      <p:sp>
        <p:nvSpPr>
          <p:cNvPr id="9" name="TextBox 8"/>
          <p:cNvSpPr txBox="1"/>
          <p:nvPr userDrawn="1"/>
        </p:nvSpPr>
        <p:spPr>
          <a:xfrm>
            <a:off x="-74706" y="6729720"/>
            <a:ext cx="809339" cy="215444"/>
          </a:xfrm>
          <a:prstGeom prst="rect">
            <a:avLst/>
          </a:prstGeom>
          <a:noFill/>
        </p:spPr>
        <p:txBody>
          <a:bodyPr wrap="square" rtlCol="0">
            <a:spAutoFit/>
          </a:bodyPr>
          <a:lstStyle/>
          <a:p>
            <a:r>
              <a:rPr lang="en-US" sz="1200" baseline="30000" dirty="0" smtClean="0"/>
              <a:t>© JHU 2012</a:t>
            </a:r>
            <a:endParaRPr lang="en-US" sz="1200" dirty="0"/>
          </a:p>
        </p:txBody>
      </p:sp>
    </p:spTree>
    <p:extLst>
      <p:ext uri="{BB962C8B-B14F-4D97-AF65-F5344CB8AC3E}">
        <p14:creationId xmlns:p14="http://schemas.microsoft.com/office/powerpoint/2010/main" val="2977706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dt="0"/>
  <p:txStyles>
    <p:titleStyle>
      <a:lvl1pPr algn="l" rtl="0" eaLnBrk="1" fontAlgn="base" hangingPunct="1">
        <a:spcBef>
          <a:spcPct val="0"/>
        </a:spcBef>
        <a:spcAft>
          <a:spcPct val="0"/>
        </a:spcAft>
        <a:defRPr sz="2800" b="1">
          <a:solidFill>
            <a:srgbClr val="254B8E"/>
          </a:solidFill>
          <a:latin typeface="+mj-lt"/>
          <a:ea typeface="ＭＳ Ｐゴシック" charset="-128"/>
          <a:cs typeface="ＭＳ Ｐゴシック" charset="-128"/>
        </a:defRPr>
      </a:lvl1pPr>
      <a:lvl2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2pPr>
      <a:lvl3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3pPr>
      <a:lvl4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4pPr>
      <a:lvl5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2800">
          <a:solidFill>
            <a:srgbClr val="254B8E"/>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600">
          <a:solidFill>
            <a:srgbClr val="254B8E"/>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254B8E"/>
          </a:solidFill>
          <a:latin typeface="+mn-lt"/>
          <a:ea typeface="ＭＳ Ｐゴシック" charset="-128"/>
        </a:defRPr>
      </a:lvl3pPr>
      <a:lvl4pPr marL="1600200" indent="-228600" algn="l" rtl="0" eaLnBrk="1" fontAlgn="base" hangingPunct="1">
        <a:spcBef>
          <a:spcPct val="20000"/>
        </a:spcBef>
        <a:spcAft>
          <a:spcPct val="0"/>
        </a:spcAft>
        <a:buChar char="–"/>
        <a:defRPr sz="2000">
          <a:solidFill>
            <a:srgbClr val="254B8E"/>
          </a:solidFill>
          <a:latin typeface="+mn-lt"/>
          <a:ea typeface="ＭＳ Ｐゴシック" charset="-128"/>
        </a:defRPr>
      </a:lvl4pPr>
      <a:lvl5pPr marL="2057400" indent="-228600" algn="l" rtl="0" eaLnBrk="1" fontAlgn="base" hangingPunct="1">
        <a:spcBef>
          <a:spcPct val="20000"/>
        </a:spcBef>
        <a:spcAft>
          <a:spcPct val="0"/>
        </a:spcAft>
        <a:buChar char="»"/>
        <a:defRPr sz="1800">
          <a:solidFill>
            <a:srgbClr val="254B8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254B8E"/>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254B8E"/>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254B8E"/>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254B8E"/>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B.jpg                                                0033966FKarls G4                       C0DC18D5:"/>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black">
          <a:xfrm>
            <a:off x="809625" y="390525"/>
            <a:ext cx="665797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black">
          <a:xfrm>
            <a:off x="809625"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Rectangle 6"/>
          <p:cNvSpPr txBox="1">
            <a:spLocks noChangeArrowheads="1"/>
          </p:cNvSpPr>
          <p:nvPr userDrawn="1"/>
        </p:nvSpPr>
        <p:spPr bwMode="black">
          <a:xfrm>
            <a:off x="8127064" y="6640364"/>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rgbClr val="254B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4B108F-4489-44B1-AF43-845D63351080}" type="slidenum">
              <a:rPr lang="en-US" smtClean="0"/>
              <a:pPr/>
              <a:t>‹#›</a:t>
            </a:fld>
            <a:endParaRPr lang="en-US"/>
          </a:p>
        </p:txBody>
      </p:sp>
      <p:sp>
        <p:nvSpPr>
          <p:cNvPr id="9" name="TextBox 8"/>
          <p:cNvSpPr txBox="1"/>
          <p:nvPr userDrawn="1"/>
        </p:nvSpPr>
        <p:spPr>
          <a:xfrm>
            <a:off x="-74706" y="6729720"/>
            <a:ext cx="809339" cy="215444"/>
          </a:xfrm>
          <a:prstGeom prst="rect">
            <a:avLst/>
          </a:prstGeom>
          <a:noFill/>
        </p:spPr>
        <p:txBody>
          <a:bodyPr wrap="square" rtlCol="0">
            <a:spAutoFit/>
          </a:bodyPr>
          <a:lstStyle/>
          <a:p>
            <a:r>
              <a:rPr lang="en-US" sz="1200" baseline="30000" dirty="0" smtClean="0"/>
              <a:t>© JHU 2012</a:t>
            </a:r>
            <a:endParaRPr lang="en-US" sz="1200" dirty="0"/>
          </a:p>
        </p:txBody>
      </p:sp>
      <p:sp>
        <p:nvSpPr>
          <p:cNvPr id="1029" name="Rectangle 5"/>
          <p:cNvSpPr>
            <a:spLocks noGrp="1" noChangeArrowheads="1"/>
          </p:cNvSpPr>
          <p:nvPr>
            <p:ph type="ftr" sz="quarter" idx="3"/>
          </p:nvPr>
        </p:nvSpPr>
        <p:spPr bwMode="black">
          <a:xfrm>
            <a:off x="2667000" y="6665268"/>
            <a:ext cx="381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rgbClr val="254B8E"/>
                </a:solidFill>
                <a:latin typeface="Arial" charset="0"/>
              </a:defRPr>
            </a:lvl1pPr>
          </a:lstStyle>
          <a:p>
            <a:pPr eaLnBrk="0" fontAlgn="base" hangingPunct="0">
              <a:spcBef>
                <a:spcPct val="0"/>
              </a:spcBef>
              <a:spcAft>
                <a:spcPct val="0"/>
              </a:spcAft>
            </a:pPr>
            <a:r>
              <a:rPr lang="en-US" dirty="0" smtClean="0">
                <a:ea typeface="ＭＳ Ｐゴシック" pitchFamily="-65" charset="-128"/>
              </a:rPr>
              <a:t>Armstrong Institute for Patient Safety and Quality</a:t>
            </a:r>
            <a:endParaRPr lang="en-US" dirty="0">
              <a:ea typeface="ＭＳ Ｐゴシック" pitchFamily="-65" charset="-128"/>
            </a:endParaRPr>
          </a:p>
        </p:txBody>
      </p:sp>
    </p:spTree>
    <p:extLst>
      <p:ext uri="{BB962C8B-B14F-4D97-AF65-F5344CB8AC3E}">
        <p14:creationId xmlns:p14="http://schemas.microsoft.com/office/powerpoint/2010/main" val="4727335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sldNum="0" hdr="0" dt="0"/>
  <p:txStyles>
    <p:titleStyle>
      <a:lvl1pPr algn="l" rtl="0" eaLnBrk="1" fontAlgn="base" hangingPunct="1">
        <a:spcBef>
          <a:spcPct val="0"/>
        </a:spcBef>
        <a:spcAft>
          <a:spcPct val="0"/>
        </a:spcAft>
        <a:defRPr sz="2800" b="1">
          <a:solidFill>
            <a:srgbClr val="254B8E"/>
          </a:solidFill>
          <a:latin typeface="+mj-lt"/>
          <a:ea typeface="ＭＳ Ｐゴシック" charset="-128"/>
          <a:cs typeface="ＭＳ Ｐゴシック" charset="-128"/>
        </a:defRPr>
      </a:lvl1pPr>
      <a:lvl2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2pPr>
      <a:lvl3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3pPr>
      <a:lvl4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4pPr>
      <a:lvl5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2800">
          <a:solidFill>
            <a:srgbClr val="254B8E"/>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600">
          <a:solidFill>
            <a:srgbClr val="254B8E"/>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254B8E"/>
          </a:solidFill>
          <a:latin typeface="+mn-lt"/>
          <a:ea typeface="ＭＳ Ｐゴシック" charset="-128"/>
        </a:defRPr>
      </a:lvl3pPr>
      <a:lvl4pPr marL="1600200" indent="-228600" algn="l" rtl="0" eaLnBrk="1" fontAlgn="base" hangingPunct="1">
        <a:spcBef>
          <a:spcPct val="20000"/>
        </a:spcBef>
        <a:spcAft>
          <a:spcPct val="0"/>
        </a:spcAft>
        <a:buChar char="–"/>
        <a:defRPr sz="2000">
          <a:solidFill>
            <a:srgbClr val="254B8E"/>
          </a:solidFill>
          <a:latin typeface="+mn-lt"/>
          <a:ea typeface="ＭＳ Ｐゴシック" charset="-128"/>
        </a:defRPr>
      </a:lvl4pPr>
      <a:lvl5pPr marL="2057400" indent="-228600" algn="l" rtl="0" eaLnBrk="1" fontAlgn="base" hangingPunct="1">
        <a:spcBef>
          <a:spcPct val="20000"/>
        </a:spcBef>
        <a:spcAft>
          <a:spcPct val="0"/>
        </a:spcAft>
        <a:buChar char="»"/>
        <a:defRPr sz="1800">
          <a:solidFill>
            <a:srgbClr val="254B8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254B8E"/>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254B8E"/>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254B8E"/>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254B8E"/>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chart" Target="../charts/char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1"/>
          <p:cNvSpPr>
            <a:spLocks noGrp="1"/>
          </p:cNvSpPr>
          <p:nvPr>
            <p:ph type="subTitle" idx="1"/>
          </p:nvPr>
        </p:nvSpPr>
        <p:spPr>
          <a:xfrm>
            <a:off x="457200" y="5181600"/>
            <a:ext cx="7800975" cy="914400"/>
          </a:xfrm>
        </p:spPr>
        <p:txBody>
          <a:bodyPr/>
          <a:lstStyle/>
          <a:p>
            <a:r>
              <a:rPr lang="en-US">
                <a:latin typeface="Arial" charset="0"/>
                <a:ea typeface="MS PGothic" charset="0"/>
              </a:rPr>
              <a:t>Peter Pronovost, MD, PhD, FCCM</a:t>
            </a:r>
          </a:p>
          <a:p>
            <a:r>
              <a:rPr lang="en-US">
                <a:latin typeface="Arial" charset="0"/>
                <a:ea typeface="MS PGothic" charset="0"/>
              </a:rPr>
              <a:t>Johns Hopkins University</a:t>
            </a:r>
          </a:p>
        </p:txBody>
      </p:sp>
      <p:sp>
        <p:nvSpPr>
          <p:cNvPr id="14339" name="Title 2"/>
          <p:cNvSpPr>
            <a:spLocks noGrp="1"/>
          </p:cNvSpPr>
          <p:nvPr>
            <p:ph type="ctrTitle"/>
          </p:nvPr>
        </p:nvSpPr>
        <p:spPr>
          <a:xfrm>
            <a:off x="304800" y="2895600"/>
            <a:ext cx="8534400" cy="1241425"/>
          </a:xfrm>
        </p:spPr>
        <p:txBody>
          <a:bodyPr/>
          <a:lstStyle/>
          <a:p>
            <a:r>
              <a:rPr lang="en-US" sz="3200" dirty="0">
                <a:latin typeface="Arial" charset="0"/>
                <a:ea typeface="MS PGothic" charset="0"/>
              </a:rPr>
              <a:t/>
            </a:r>
            <a:br>
              <a:rPr lang="en-US" sz="3200" dirty="0">
                <a:latin typeface="Arial" charset="0"/>
                <a:ea typeface="MS PGothic" charset="0"/>
              </a:rPr>
            </a:br>
            <a:endParaRPr lang="en-US" sz="2400" dirty="0">
              <a:latin typeface="Arial" charset="0"/>
              <a:ea typeface="MS PGothic" charset="0"/>
            </a:endParaRPr>
          </a:p>
        </p:txBody>
      </p:sp>
      <p:sp>
        <p:nvSpPr>
          <p:cNvPr id="2" name="TextBox 1"/>
          <p:cNvSpPr txBox="1"/>
          <p:nvPr/>
        </p:nvSpPr>
        <p:spPr>
          <a:xfrm>
            <a:off x="923636" y="3763818"/>
            <a:ext cx="4913975" cy="954107"/>
          </a:xfrm>
          <a:prstGeom prst="rect">
            <a:avLst/>
          </a:prstGeom>
          <a:noFill/>
        </p:spPr>
        <p:txBody>
          <a:bodyPr wrap="none" rtlCol="0">
            <a:spAutoFit/>
          </a:bodyPr>
          <a:lstStyle/>
          <a:p>
            <a:r>
              <a:rPr lang="en-US" sz="2800" dirty="0" smtClean="0">
                <a:solidFill>
                  <a:schemeClr val="bg1"/>
                </a:solidFill>
              </a:rPr>
              <a:t>Healthcare Needs You:   </a:t>
            </a:r>
          </a:p>
          <a:p>
            <a:r>
              <a:rPr lang="en-US" sz="2800" dirty="0" smtClean="0">
                <a:solidFill>
                  <a:schemeClr val="bg1"/>
                </a:solidFill>
              </a:rPr>
              <a:t>From Heroism to Safe Design</a:t>
            </a:r>
            <a:endParaRPr lang="en-US" sz="2800" dirty="0">
              <a:solidFill>
                <a:schemeClr val="bg1"/>
              </a:solidFill>
            </a:endParaRPr>
          </a:p>
        </p:txBody>
      </p:sp>
    </p:spTree>
    <p:extLst>
      <p:ext uri="{BB962C8B-B14F-4D97-AF65-F5344CB8AC3E}">
        <p14:creationId xmlns:p14="http://schemas.microsoft.com/office/powerpoint/2010/main" val="168578792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atin typeface="Arial" charset="0"/>
                <a:ea typeface="MS PGothic" charset="0"/>
              </a:rPr>
              <a:t>Rory Staunton</a:t>
            </a:r>
            <a:br>
              <a:rPr lang="en-US">
                <a:latin typeface="Arial" charset="0"/>
                <a:ea typeface="MS PGothic" charset="0"/>
              </a:rPr>
            </a:br>
            <a:r>
              <a:rPr lang="en-US" b="0">
                <a:latin typeface="Arial" charset="0"/>
                <a:ea typeface="MS PGothic" charset="0"/>
              </a:rPr>
              <a:t>12 years old</a:t>
            </a:r>
          </a:p>
        </p:txBody>
      </p:sp>
      <p:sp>
        <p:nvSpPr>
          <p:cNvPr id="174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200">
                <a:solidFill>
                  <a:srgbClr val="254B8E"/>
                </a:solidFill>
                <a:latin typeface="Arial" charset="0"/>
              </a:rPr>
              <a:t>Armstrong Institute for Patient Safety and Quality</a:t>
            </a:r>
          </a:p>
        </p:txBody>
      </p:sp>
      <p:sp>
        <p:nvSpPr>
          <p:cNvPr id="17412" name="Slide Number Placeholder 4"/>
          <p:cNvSpPr>
            <a:spLocks noGrp="1"/>
          </p:cNvSpPr>
          <p:nvPr>
            <p:ph type="sldNum" sz="quarter" idx="4294967295"/>
          </p:nvPr>
        </p:nvSpPr>
        <p:spPr>
          <a:xfrm>
            <a:off x="6667500" y="63246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3200AEB0-EC17-9846-AAE5-DF1410972A11}" type="slidenum">
              <a:rPr lang="en-US" sz="1200">
                <a:solidFill>
                  <a:srgbClr val="254B8E"/>
                </a:solidFill>
                <a:latin typeface="Arial" charset="0"/>
              </a:rPr>
              <a:pPr/>
              <a:t>10</a:t>
            </a:fld>
            <a:endParaRPr lang="en-US" sz="1200">
              <a:solidFill>
                <a:srgbClr val="002C77"/>
              </a:solidFill>
              <a:latin typeface="Arial" charset="0"/>
            </a:endParaRPr>
          </a:p>
        </p:txBody>
      </p:sp>
      <p:pic>
        <p:nvPicPr>
          <p:cNvPr id="17413" name="Picture 7" descr="12about1-articleLar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90700"/>
            <a:ext cx="6858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12"/>
          <p:cNvSpPr txBox="1">
            <a:spLocks noChangeArrowheads="1"/>
          </p:cNvSpPr>
          <p:nvPr/>
        </p:nvSpPr>
        <p:spPr bwMode="auto">
          <a:xfrm>
            <a:off x="1533525" y="5562600"/>
            <a:ext cx="6162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r>
              <a:rPr lang="en-US" i="1">
                <a:solidFill>
                  <a:srgbClr val="404040"/>
                </a:solidFill>
              </a:rPr>
              <a:t>“the most profound 12 year old I had ever met”</a:t>
            </a:r>
          </a:p>
          <a:p>
            <a:pPr algn="ctr" eaLnBrk="1" hangingPunct="1"/>
            <a:r>
              <a:rPr lang="en-US" sz="1800">
                <a:solidFill>
                  <a:srgbClr val="404040"/>
                </a:solidFill>
              </a:rPr>
              <a:t>- Kevin Burgoyne, debate coach</a:t>
            </a:r>
          </a:p>
        </p:txBody>
      </p:sp>
    </p:spTree>
    <p:extLst>
      <p:ext uri="{BB962C8B-B14F-4D97-AF65-F5344CB8AC3E}">
        <p14:creationId xmlns:p14="http://schemas.microsoft.com/office/powerpoint/2010/main" val="3660119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200">
                <a:solidFill>
                  <a:srgbClr val="254B8E"/>
                </a:solidFill>
                <a:latin typeface="Arial" charset="0"/>
              </a:rPr>
              <a:t>Armstrong Institute for Patient Safety and Quality</a:t>
            </a:r>
          </a:p>
        </p:txBody>
      </p:sp>
      <p:sp>
        <p:nvSpPr>
          <p:cNvPr id="18435" name="Slide Number Placeholder 4"/>
          <p:cNvSpPr>
            <a:spLocks noGrp="1"/>
          </p:cNvSpPr>
          <p:nvPr>
            <p:ph type="sldNum" sz="quarter" idx="4294967295"/>
          </p:nvPr>
        </p:nvSpPr>
        <p:spPr>
          <a:xfrm>
            <a:off x="6667500" y="63246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3F4A346-2D62-8848-BA23-0118E6FC450F}" type="slidenum">
              <a:rPr lang="en-US" sz="1200">
                <a:solidFill>
                  <a:srgbClr val="254B8E"/>
                </a:solidFill>
                <a:latin typeface="Arial" charset="0"/>
              </a:rPr>
              <a:pPr/>
              <a:t>11</a:t>
            </a:fld>
            <a:endParaRPr lang="en-US" sz="1200">
              <a:solidFill>
                <a:srgbClr val="002C77"/>
              </a:solidFill>
              <a:latin typeface="Arial" charset="0"/>
            </a:endParaRPr>
          </a:p>
        </p:txBody>
      </p:sp>
      <p:pic>
        <p:nvPicPr>
          <p:cNvPr id="18436" name="Picture 7" descr="sepsisweb_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237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48" y="390525"/>
            <a:ext cx="7635711" cy="1143000"/>
          </a:xfrm>
        </p:spPr>
        <p:txBody>
          <a:bodyPr/>
          <a:lstStyle/>
          <a:p>
            <a:r>
              <a:rPr lang="en-US" dirty="0" smtClean="0"/>
              <a:t>Harms to be eliminated – Associated Tasks</a:t>
            </a:r>
            <a:endParaRPr lang="en-US" dirty="0"/>
          </a:p>
        </p:txBody>
      </p:sp>
      <p:sp>
        <p:nvSpPr>
          <p:cNvPr id="3" name="Footer Placeholder 2"/>
          <p:cNvSpPr>
            <a:spLocks noGrp="1"/>
          </p:cNvSpPr>
          <p:nvPr>
            <p:ph type="ftr" sz="quarter" idx="11"/>
          </p:nvPr>
        </p:nvSpPr>
        <p:spPr/>
        <p:txBody>
          <a:bodyPr/>
          <a:lstStyle/>
          <a:p>
            <a:r>
              <a:rPr lang="en-US" smtClean="0"/>
              <a:t>Armstrong Institute for Patient Safety and Quality</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128468959"/>
              </p:ext>
            </p:extLst>
          </p:nvPr>
        </p:nvGraphicFramePr>
        <p:xfrm>
          <a:off x="194102" y="2437980"/>
          <a:ext cx="3013961" cy="3169920"/>
        </p:xfrm>
        <a:graphic>
          <a:graphicData uri="http://schemas.openxmlformats.org/drawingml/2006/table">
            <a:tbl>
              <a:tblPr firstRow="1" bandRow="1">
                <a:tableStyleId>{5940675A-B579-460E-94D1-54222C63F5DA}</a:tableStyleId>
              </a:tblPr>
              <a:tblGrid>
                <a:gridCol w="3013961"/>
              </a:tblGrid>
              <a:tr h="127801">
                <a:tc>
                  <a:txBody>
                    <a:bodyPr/>
                    <a:lstStyle/>
                    <a:p>
                      <a:pPr algn="ctr"/>
                      <a:r>
                        <a:rPr lang="en-US" sz="1600" b="1" u="sng" dirty="0" smtClean="0"/>
                        <a:t>Harms</a:t>
                      </a:r>
                      <a:endParaRPr lang="en-US" sz="1600" b="1" u="sng" dirty="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27801">
                <a:tc>
                  <a:txBody>
                    <a:bodyPr/>
                    <a:lstStyle/>
                    <a:p>
                      <a:pPr algn="ctr"/>
                      <a:r>
                        <a:rPr lang="en-US" sz="1600" dirty="0" smtClean="0"/>
                        <a:t>Delirium</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2780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Acquired</a:t>
                      </a:r>
                      <a:r>
                        <a:rPr lang="en-US" sz="1600" baseline="0" dirty="0" smtClean="0"/>
                        <a:t> Physical Impairment</a:t>
                      </a:r>
                      <a:endParaRPr lang="en-US" sz="1600" dirty="0" smtClean="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2780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Ventilator associated</a:t>
                      </a:r>
                      <a:r>
                        <a:rPr lang="en-US" sz="1600" baseline="0" dirty="0" smtClean="0"/>
                        <a:t> infections and harms</a:t>
                      </a:r>
                      <a:endParaRPr lang="en-US" sz="1600" dirty="0" smtClean="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algn="ctr"/>
                      <a:r>
                        <a:rPr lang="en-US" sz="1600" dirty="0" smtClean="0"/>
                        <a:t>DVT-PE</a:t>
                      </a:r>
                      <a:endParaRPr lang="en-US" sz="1600" dirty="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algn="ctr"/>
                      <a:r>
                        <a:rPr lang="en-US" sz="1600" dirty="0" smtClean="0"/>
                        <a:t>CLABSI</a:t>
                      </a:r>
                      <a:endParaRPr lang="en-US" sz="1600" dirty="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Loss of Respect and Dignity</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Failure to provide care consistent with patient</a:t>
                      </a:r>
                      <a:r>
                        <a:rPr lang="en-US" sz="1600" baseline="0" dirty="0" smtClean="0"/>
                        <a:t> goals</a:t>
                      </a:r>
                      <a:endParaRPr lang="en-US" sz="1600" dirty="0" smtClean="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27279569"/>
              </p:ext>
            </p:extLst>
          </p:nvPr>
        </p:nvGraphicFramePr>
        <p:xfrm>
          <a:off x="4699907" y="2225895"/>
          <a:ext cx="2881745" cy="2926080"/>
        </p:xfrm>
        <a:graphic>
          <a:graphicData uri="http://schemas.openxmlformats.org/drawingml/2006/table">
            <a:tbl>
              <a:tblPr firstRow="1" bandRow="1">
                <a:tableStyleId>{9DCAF9ED-07DC-4A11-8D7F-57B35C25682E}</a:tableStyleId>
              </a:tblPr>
              <a:tblGrid>
                <a:gridCol w="2881745"/>
              </a:tblGrid>
              <a:tr h="301512">
                <a:tc>
                  <a:txBody>
                    <a:bodyPr/>
                    <a:lstStyle/>
                    <a:p>
                      <a:pPr algn="ctr"/>
                      <a:r>
                        <a:rPr lang="en-US" dirty="0" smtClean="0"/>
                        <a:t>CLABSI</a:t>
                      </a:r>
                      <a:endParaRPr lang="en-US" dirty="0"/>
                    </a:p>
                  </a:txBody>
                  <a:tcPr/>
                </a:tc>
              </a:tr>
              <a:tr h="331995">
                <a:tc>
                  <a:txBody>
                    <a:bodyPr/>
                    <a:lstStyle/>
                    <a:p>
                      <a:pPr algn="ctr"/>
                      <a:r>
                        <a:rPr lang="en-US" dirty="0" smtClean="0"/>
                        <a:t>Hand washing</a:t>
                      </a:r>
                      <a:endParaRPr lang="en-US" dirty="0"/>
                    </a:p>
                  </a:txBody>
                  <a:tcPr/>
                </a:tc>
              </a:tr>
              <a:tr h="359534">
                <a:tc>
                  <a:txBody>
                    <a:bodyPr/>
                    <a:lstStyle/>
                    <a:p>
                      <a:pPr algn="ctr"/>
                      <a:r>
                        <a:rPr lang="en-US" dirty="0" smtClean="0"/>
                        <a:t>Chlorhexidine</a:t>
                      </a:r>
                      <a:endParaRPr lang="en-US" dirty="0"/>
                    </a:p>
                  </a:txBody>
                  <a:tcPr/>
                </a:tc>
              </a:tr>
              <a:tr h="237661">
                <a:tc>
                  <a:txBody>
                    <a:bodyPr/>
                    <a:lstStyle/>
                    <a:p>
                      <a:pPr algn="ctr"/>
                      <a:r>
                        <a:rPr lang="en-US" dirty="0" smtClean="0"/>
                        <a:t>Full Barrier Precautions</a:t>
                      </a:r>
                      <a:endParaRPr lang="en-US" dirty="0"/>
                    </a:p>
                  </a:txBody>
                  <a:tcPr/>
                </a:tc>
              </a:tr>
              <a:tr h="310023">
                <a:tc>
                  <a:txBody>
                    <a:bodyPr/>
                    <a:lstStyle/>
                    <a:p>
                      <a:pPr algn="ctr"/>
                      <a:r>
                        <a:rPr lang="en-US" dirty="0" smtClean="0"/>
                        <a:t>Avoid femoral site</a:t>
                      </a:r>
                      <a:endParaRPr lang="en-US" dirty="0"/>
                    </a:p>
                  </a:txBody>
                  <a:tcPr/>
                </a:tc>
              </a:tr>
              <a:tr h="258484">
                <a:tc>
                  <a:txBody>
                    <a:bodyPr/>
                    <a:lstStyle/>
                    <a:p>
                      <a:pPr algn="ctr"/>
                      <a:r>
                        <a:rPr lang="en-US" dirty="0" smtClean="0"/>
                        <a:t>Remove</a:t>
                      </a:r>
                      <a:r>
                        <a:rPr lang="en-US" baseline="0" dirty="0" smtClean="0"/>
                        <a:t> Unnecessary line</a:t>
                      </a:r>
                      <a:endParaRPr lang="en-US" dirty="0"/>
                    </a:p>
                  </a:txBody>
                  <a:tcPr/>
                </a:tc>
              </a:tr>
              <a:tr h="258484">
                <a:tc>
                  <a:txBody>
                    <a:bodyPr/>
                    <a:lstStyle/>
                    <a:p>
                      <a:pPr algn="ctr"/>
                      <a:r>
                        <a:rPr lang="en-US" dirty="0" smtClean="0"/>
                        <a:t>Use</a:t>
                      </a:r>
                      <a:r>
                        <a:rPr lang="en-US" baseline="0" dirty="0" smtClean="0"/>
                        <a:t> of checklist</a:t>
                      </a:r>
                      <a:endParaRPr lang="en-US" dirty="0"/>
                    </a:p>
                  </a:txBody>
                  <a:tcPr/>
                </a:tc>
              </a:tr>
              <a:tr h="258484">
                <a:tc>
                  <a:txBody>
                    <a:bodyPr/>
                    <a:lstStyle/>
                    <a:p>
                      <a:pPr algn="ctr"/>
                      <a:r>
                        <a:rPr lang="en-US" dirty="0" smtClean="0"/>
                        <a:t>Availability</a:t>
                      </a:r>
                      <a:r>
                        <a:rPr lang="en-US" baseline="0" dirty="0" smtClean="0"/>
                        <a:t> of cart</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95149067"/>
              </p:ext>
            </p:extLst>
          </p:nvPr>
        </p:nvGraphicFramePr>
        <p:xfrm>
          <a:off x="5127930" y="2064828"/>
          <a:ext cx="2590800" cy="3200400"/>
        </p:xfrm>
        <a:graphic>
          <a:graphicData uri="http://schemas.openxmlformats.org/drawingml/2006/table">
            <a:tbl>
              <a:tblPr firstRow="1" bandRow="1">
                <a:tableStyleId>{9DCAF9ED-07DC-4A11-8D7F-57B35C25682E}</a:tableStyleId>
              </a:tblPr>
              <a:tblGrid>
                <a:gridCol w="2590800"/>
              </a:tblGrid>
              <a:tr h="349625">
                <a:tc>
                  <a:txBody>
                    <a:bodyPr/>
                    <a:lstStyle/>
                    <a:p>
                      <a:pPr algn="ctr"/>
                      <a:r>
                        <a:rPr lang="en-US" dirty="0" smtClean="0"/>
                        <a:t>DELIRIUM</a:t>
                      </a:r>
                      <a:endParaRPr lang="en-US" dirty="0"/>
                    </a:p>
                  </a:txBody>
                  <a:tcPr/>
                </a:tc>
              </a:tr>
              <a:tr h="252806">
                <a:tc>
                  <a:txBody>
                    <a:bodyPr/>
                    <a:lstStyle/>
                    <a:p>
                      <a:pPr algn="ctr"/>
                      <a:r>
                        <a:rPr lang="en-US" dirty="0" smtClean="0"/>
                        <a:t>CAM ICU assessments</a:t>
                      </a:r>
                      <a:endParaRPr lang="en-US" dirty="0"/>
                    </a:p>
                  </a:txBody>
                  <a:tcPr/>
                </a:tc>
              </a:tr>
              <a:tr h="335281">
                <a:tc>
                  <a:txBody>
                    <a:bodyPr/>
                    <a:lstStyle/>
                    <a:p>
                      <a:pPr algn="ctr"/>
                      <a:r>
                        <a:rPr lang="en-US" dirty="0" smtClean="0"/>
                        <a:t>Automated screening</a:t>
                      </a:r>
                      <a:endParaRPr lang="en-US" dirty="0"/>
                    </a:p>
                  </a:txBody>
                  <a:tcPr/>
                </a:tc>
              </a:tr>
              <a:tr h="313168">
                <a:tc>
                  <a:txBody>
                    <a:bodyPr/>
                    <a:lstStyle/>
                    <a:p>
                      <a:pPr algn="ctr"/>
                      <a:r>
                        <a:rPr lang="en-US" baseline="0" dirty="0" smtClean="0"/>
                        <a:t>Modifiable factors</a:t>
                      </a:r>
                      <a:endParaRPr lang="en-US" dirty="0"/>
                    </a:p>
                  </a:txBody>
                  <a:tcPr/>
                </a:tc>
              </a:tr>
              <a:tr h="555167">
                <a:tc>
                  <a:txBody>
                    <a:bodyPr/>
                    <a:lstStyle/>
                    <a:p>
                      <a:pPr algn="ctr"/>
                      <a:r>
                        <a:rPr lang="en-US" dirty="0" smtClean="0"/>
                        <a:t>Non-pharmacologic</a:t>
                      </a:r>
                      <a:r>
                        <a:rPr lang="en-US" baseline="0" dirty="0" smtClean="0"/>
                        <a:t> interventions</a:t>
                      </a:r>
                      <a:endParaRPr lang="en-US" dirty="0"/>
                    </a:p>
                  </a:txBody>
                  <a:tcPr/>
                </a:tc>
              </a:tr>
              <a:tr h="323328">
                <a:tc>
                  <a:txBody>
                    <a:bodyPr/>
                    <a:lstStyle/>
                    <a:p>
                      <a:pPr algn="ctr"/>
                      <a:r>
                        <a:rPr lang="en-US" dirty="0" smtClean="0"/>
                        <a:t>Sedation management</a:t>
                      </a:r>
                      <a:endParaRPr lang="en-US" dirty="0"/>
                    </a:p>
                  </a:txBody>
                  <a:tcPr/>
                </a:tc>
              </a:tr>
              <a:tr h="323328">
                <a:tc>
                  <a:txBody>
                    <a:bodyPr/>
                    <a:lstStyle/>
                    <a:p>
                      <a:pPr algn="ctr"/>
                      <a:r>
                        <a:rPr lang="en-US" dirty="0" smtClean="0"/>
                        <a:t>Pain Scores</a:t>
                      </a:r>
                      <a:endParaRPr lang="en-US" dirty="0"/>
                    </a:p>
                  </a:txBody>
                  <a:tcPr/>
                </a:tc>
              </a:tr>
              <a:tr h="323328">
                <a:tc>
                  <a:txBody>
                    <a:bodyPr/>
                    <a:lstStyle/>
                    <a:p>
                      <a:pPr algn="ctr"/>
                      <a:r>
                        <a:rPr lang="en-US" dirty="0" smtClean="0"/>
                        <a:t>Family</a:t>
                      </a:r>
                      <a:r>
                        <a:rPr lang="en-US" baseline="0" dirty="0" smtClean="0"/>
                        <a:t> education</a:t>
                      </a:r>
                      <a:endParaRPr lang="en-US"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63614439"/>
              </p:ext>
            </p:extLst>
          </p:nvPr>
        </p:nvGraphicFramePr>
        <p:xfrm>
          <a:off x="4070155" y="2536371"/>
          <a:ext cx="3878543" cy="2664312"/>
        </p:xfrm>
        <a:graphic>
          <a:graphicData uri="http://schemas.openxmlformats.org/drawingml/2006/table">
            <a:tbl>
              <a:tblPr firstRow="1" bandRow="1">
                <a:tableStyleId>{9DCAF9ED-07DC-4A11-8D7F-57B35C25682E}</a:tableStyleId>
              </a:tblPr>
              <a:tblGrid>
                <a:gridCol w="3878543"/>
              </a:tblGrid>
              <a:tr h="327627">
                <a:tc>
                  <a:txBody>
                    <a:bodyPr/>
                    <a:lstStyle/>
                    <a:p>
                      <a:pPr algn="ctr"/>
                      <a:r>
                        <a:rPr lang="en-US" dirty="0" smtClean="0"/>
                        <a:t>Acquired Physical Impairment</a:t>
                      </a:r>
                      <a:endParaRPr lang="en-US" dirty="0"/>
                    </a:p>
                  </a:txBody>
                  <a:tcPr/>
                </a:tc>
              </a:tr>
              <a:tr h="383092">
                <a:tc>
                  <a:txBody>
                    <a:bodyPr/>
                    <a:lstStyle/>
                    <a:p>
                      <a:pPr marL="0" indent="0" algn="ctr">
                        <a:buFont typeface="+mj-lt"/>
                        <a:buNone/>
                      </a:pPr>
                      <a:r>
                        <a:rPr lang="en-US" sz="1800" b="0" dirty="0" smtClean="0">
                          <a:ea typeface="ＭＳ Ｐゴシック"/>
                          <a:cs typeface="ＭＳ Ｐゴシック"/>
                        </a:rPr>
                        <a:t>Early</a:t>
                      </a:r>
                      <a:r>
                        <a:rPr lang="en-US" sz="1800" b="0" baseline="0" dirty="0" smtClean="0">
                          <a:ea typeface="ＭＳ Ｐゴシック"/>
                          <a:cs typeface="ＭＳ Ｐゴシック"/>
                        </a:rPr>
                        <a:t> ambulation</a:t>
                      </a:r>
                      <a:endParaRPr lang="en-US" sz="1800" b="0" dirty="0" smtClean="0">
                        <a:ea typeface="ＭＳ Ｐゴシック"/>
                        <a:cs typeface="ＭＳ Ｐゴシック"/>
                      </a:endParaRPr>
                    </a:p>
                  </a:txBody>
                  <a:tcPr/>
                </a:tc>
              </a:tr>
              <a:tr h="383092">
                <a:tc>
                  <a:txBody>
                    <a:bodyPr/>
                    <a:lstStyle/>
                    <a:p>
                      <a:pPr marL="0" indent="0" algn="ctr">
                        <a:buFont typeface="+mj-lt"/>
                        <a:buNone/>
                      </a:pPr>
                      <a:r>
                        <a:rPr lang="en-US" sz="1800" b="0" dirty="0" smtClean="0">
                          <a:ea typeface="ＭＳ Ｐゴシック"/>
                          <a:cs typeface="ＭＳ Ｐゴシック"/>
                        </a:rPr>
                        <a:t>Adjunctive physical therapy</a:t>
                      </a:r>
                    </a:p>
                  </a:txBody>
                  <a:tcPr/>
                </a:tc>
              </a:tr>
              <a:tr h="383092">
                <a:tc>
                  <a:txBody>
                    <a:bodyPr/>
                    <a:lstStyle/>
                    <a:p>
                      <a:pPr marL="0" indent="0" algn="ctr">
                        <a:buFont typeface="+mj-lt"/>
                        <a:buNone/>
                      </a:pPr>
                      <a:r>
                        <a:rPr lang="en-US" sz="1800" b="0" dirty="0" smtClean="0">
                          <a:ea typeface="ＭＳ Ｐゴシック"/>
                          <a:cs typeface="ＭＳ Ｐゴシック"/>
                        </a:rPr>
                        <a:t>Pharmacologic</a:t>
                      </a:r>
                      <a:r>
                        <a:rPr lang="en-US" sz="1800" b="0" baseline="0" dirty="0" smtClean="0">
                          <a:ea typeface="ＭＳ Ｐゴシック"/>
                          <a:cs typeface="ＭＳ Ｐゴシック"/>
                        </a:rPr>
                        <a:t> management</a:t>
                      </a:r>
                      <a:endParaRPr lang="en-US" sz="1800" b="0" dirty="0" smtClean="0">
                        <a:ea typeface="ＭＳ Ｐゴシック"/>
                        <a:cs typeface="ＭＳ Ｐゴシック"/>
                      </a:endParaRPr>
                    </a:p>
                  </a:txBody>
                  <a:tcPr/>
                </a:tc>
              </a:tr>
              <a:tr h="383092">
                <a:tc>
                  <a:txBody>
                    <a:bodyPr/>
                    <a:lstStyle/>
                    <a:p>
                      <a:pPr marL="0" indent="0" algn="ctr">
                        <a:buFont typeface="+mj-lt"/>
                        <a:buNone/>
                      </a:pPr>
                      <a:r>
                        <a:rPr lang="en-US" sz="1800" b="0" dirty="0" smtClean="0">
                          <a:ea typeface="ＭＳ Ｐゴシック"/>
                          <a:cs typeface="ＭＳ Ｐゴシック"/>
                        </a:rPr>
                        <a:t>Prospective testing</a:t>
                      </a:r>
                    </a:p>
                  </a:txBody>
                  <a:tcPr/>
                </a:tc>
              </a:tr>
              <a:tr h="383092">
                <a:tc>
                  <a:txBody>
                    <a:bodyPr/>
                    <a:lstStyle/>
                    <a:p>
                      <a:pPr marL="0" indent="0" algn="ctr">
                        <a:buFont typeface="+mj-lt"/>
                        <a:buNone/>
                      </a:pPr>
                      <a:r>
                        <a:rPr lang="en-US" sz="1800" b="0" dirty="0" smtClean="0">
                          <a:ea typeface="ＭＳ Ｐゴシック"/>
                          <a:cs typeface="ＭＳ Ｐゴシック"/>
                        </a:rPr>
                        <a:t>Family engagement</a:t>
                      </a:r>
                    </a:p>
                  </a:txBody>
                  <a:tcPr/>
                </a:tc>
              </a:tr>
              <a:tr h="383092">
                <a:tc>
                  <a:txBody>
                    <a:bodyPr/>
                    <a:lstStyle/>
                    <a:p>
                      <a:pPr marL="0" indent="0" algn="ctr">
                        <a:buFont typeface="+mj-lt"/>
                        <a:buNone/>
                      </a:pPr>
                      <a:r>
                        <a:rPr lang="en-US" sz="1800" b="0" dirty="0" smtClean="0">
                          <a:ea typeface="ＭＳ Ｐゴシック"/>
                          <a:cs typeface="ＭＳ Ｐゴシック"/>
                        </a:rPr>
                        <a:t>Transition</a:t>
                      </a:r>
                      <a:r>
                        <a:rPr lang="en-US" sz="1800" b="0" baseline="0" dirty="0" smtClean="0">
                          <a:ea typeface="ＭＳ Ｐゴシック"/>
                          <a:cs typeface="ＭＳ Ｐゴシック"/>
                        </a:rPr>
                        <a:t> of care planning</a:t>
                      </a:r>
                      <a:endParaRPr lang="en-US" sz="1800" b="0" dirty="0" smtClean="0">
                        <a:ea typeface="ＭＳ Ｐゴシック"/>
                        <a:cs typeface="ＭＳ Ｐゴシック"/>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64340029"/>
              </p:ext>
            </p:extLst>
          </p:nvPr>
        </p:nvGraphicFramePr>
        <p:xfrm>
          <a:off x="3799513" y="2607002"/>
          <a:ext cx="4386543" cy="2285166"/>
        </p:xfrm>
        <a:graphic>
          <a:graphicData uri="http://schemas.openxmlformats.org/drawingml/2006/table">
            <a:tbl>
              <a:tblPr firstRow="1" bandRow="1">
                <a:tableStyleId>{9DCAF9ED-07DC-4A11-8D7F-57B35C25682E}</a:tableStyleId>
              </a:tblPr>
              <a:tblGrid>
                <a:gridCol w="4386543"/>
              </a:tblGrid>
              <a:tr h="456366">
                <a:tc>
                  <a:txBody>
                    <a:bodyPr/>
                    <a:lstStyle/>
                    <a:p>
                      <a:pPr algn="ctr"/>
                      <a:r>
                        <a:rPr lang="en-US" dirty="0" smtClean="0"/>
                        <a:t>Ventilator Harm</a:t>
                      </a:r>
                      <a:endParaRPr lang="en-US" dirty="0"/>
                    </a:p>
                  </a:txBody>
                  <a:tcPr/>
                </a:tc>
              </a:tr>
              <a:tr h="341493">
                <a:tc>
                  <a:txBody>
                    <a:bodyPr/>
                    <a:lstStyle/>
                    <a:p>
                      <a:pPr algn="ctr"/>
                      <a:r>
                        <a:rPr lang="en-US" dirty="0" smtClean="0">
                          <a:solidFill>
                            <a:schemeClr val="tx1"/>
                          </a:solidFill>
                        </a:rPr>
                        <a:t>Daily sedation vacation (SAT)</a:t>
                      </a:r>
                      <a:endParaRPr lang="en-US" dirty="0">
                        <a:solidFill>
                          <a:schemeClr val="tx1"/>
                        </a:solidFill>
                      </a:endParaRPr>
                    </a:p>
                  </a:txBody>
                  <a:tcPr/>
                </a:tc>
              </a:tr>
              <a:tr h="244674">
                <a:tc>
                  <a:txBody>
                    <a:bodyPr/>
                    <a:lstStyle/>
                    <a:p>
                      <a:pPr algn="ctr"/>
                      <a:r>
                        <a:rPr lang="en-US" dirty="0" smtClean="0">
                          <a:solidFill>
                            <a:schemeClr val="tx1"/>
                          </a:solidFill>
                        </a:rPr>
                        <a:t>Daily spontaneous breathing trials (SBT)</a:t>
                      </a:r>
                      <a:endParaRPr lang="en-US" dirty="0">
                        <a:solidFill>
                          <a:schemeClr val="tx1"/>
                        </a:solidFill>
                      </a:endParaRPr>
                    </a:p>
                  </a:txBody>
                  <a:tcPr/>
                </a:tc>
              </a:tr>
              <a:tr h="222561">
                <a:tc>
                  <a:txBody>
                    <a:bodyPr/>
                    <a:lstStyle/>
                    <a:p>
                      <a:pPr algn="ctr"/>
                      <a:r>
                        <a:rPr lang="en-US" dirty="0" smtClean="0">
                          <a:solidFill>
                            <a:schemeClr val="tx1"/>
                          </a:solidFill>
                        </a:rPr>
                        <a:t>Automated ventilator management</a:t>
                      </a:r>
                      <a:endParaRPr lang="en-US" dirty="0">
                        <a:solidFill>
                          <a:schemeClr val="tx1"/>
                        </a:solidFill>
                      </a:endParaRPr>
                    </a:p>
                  </a:txBody>
                  <a:tcPr/>
                </a:tc>
              </a:tr>
              <a:tr h="290095">
                <a:tc>
                  <a:txBody>
                    <a:bodyPr/>
                    <a:lstStyle/>
                    <a:p>
                      <a:pPr algn="ctr"/>
                      <a:r>
                        <a:rPr lang="en-US" dirty="0" smtClean="0">
                          <a:solidFill>
                            <a:schemeClr val="tx1"/>
                          </a:solidFill>
                        </a:rPr>
                        <a:t>Lung</a:t>
                      </a:r>
                      <a:r>
                        <a:rPr lang="en-US" baseline="0" dirty="0" smtClean="0">
                          <a:solidFill>
                            <a:schemeClr val="tx1"/>
                          </a:solidFill>
                        </a:rPr>
                        <a:t> Protective Ventilation for ALI</a:t>
                      </a:r>
                      <a:endParaRPr lang="en-US" dirty="0">
                        <a:solidFill>
                          <a:schemeClr val="tx1"/>
                        </a:solidFill>
                      </a:endParaRPr>
                    </a:p>
                  </a:txBody>
                  <a:tcPr/>
                </a:tc>
              </a:tr>
              <a:tr h="267982">
                <a:tc>
                  <a:txBody>
                    <a:bodyPr/>
                    <a:lstStyle/>
                    <a:p>
                      <a:pPr algn="ctr"/>
                      <a:r>
                        <a:rPr lang="en-US" dirty="0" smtClean="0">
                          <a:solidFill>
                            <a:schemeClr val="tx1"/>
                          </a:solidFill>
                        </a:rPr>
                        <a:t>Low Volume Ventilation if</a:t>
                      </a:r>
                      <a:r>
                        <a:rPr lang="en-US" baseline="0" dirty="0" smtClean="0">
                          <a:solidFill>
                            <a:schemeClr val="tx1"/>
                          </a:solidFill>
                        </a:rPr>
                        <a:t> not ALI</a:t>
                      </a:r>
                      <a:endParaRPr lang="en-US" dirty="0">
                        <a:solidFill>
                          <a:schemeClr val="tx1"/>
                        </a:solidFill>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07011246"/>
              </p:ext>
            </p:extLst>
          </p:nvPr>
        </p:nvGraphicFramePr>
        <p:xfrm>
          <a:off x="3598646" y="1964872"/>
          <a:ext cx="5305869" cy="3657600"/>
        </p:xfrm>
        <a:graphic>
          <a:graphicData uri="http://schemas.openxmlformats.org/drawingml/2006/table">
            <a:tbl>
              <a:tblPr firstRow="1" bandRow="1">
                <a:tableStyleId>{9DCAF9ED-07DC-4A11-8D7F-57B35C25682E}</a:tableStyleId>
              </a:tblPr>
              <a:tblGrid>
                <a:gridCol w="5305869"/>
              </a:tblGrid>
              <a:tr h="326515">
                <a:tc>
                  <a:txBody>
                    <a:bodyPr/>
                    <a:lstStyle/>
                    <a:p>
                      <a:pPr algn="ctr"/>
                      <a:r>
                        <a:rPr lang="en-US" sz="1600" dirty="0" smtClean="0"/>
                        <a:t>DVT-PE</a:t>
                      </a:r>
                      <a:endParaRPr lang="en-US" sz="1600" dirty="0"/>
                    </a:p>
                  </a:txBody>
                  <a:tcPr marL="81629" marR="81629" marT="40814" marB="40814"/>
                </a:tc>
              </a:tr>
              <a:tr h="326515">
                <a:tc>
                  <a:txBody>
                    <a:bodyPr/>
                    <a:lstStyle/>
                    <a:p>
                      <a:pPr algn="ctr"/>
                      <a:r>
                        <a:rPr lang="en-US" sz="1600" dirty="0" smtClean="0">
                          <a:solidFill>
                            <a:srgbClr val="000000"/>
                          </a:solidFill>
                        </a:rPr>
                        <a:t>Initial VTE risk stratification for all ICU patients</a:t>
                      </a:r>
                    </a:p>
                  </a:txBody>
                  <a:tcPr marL="81629" marR="81629" marT="40814" marB="40814"/>
                </a:tc>
              </a:tr>
              <a:tr h="5985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Computerized clinical</a:t>
                      </a:r>
                      <a:r>
                        <a:rPr lang="en-US" sz="1600" baseline="0" dirty="0" smtClean="0">
                          <a:solidFill>
                            <a:srgbClr val="000000"/>
                          </a:solidFill>
                        </a:rPr>
                        <a:t> decision support (CDS) tool to aid ordering of </a:t>
                      </a:r>
                      <a:r>
                        <a:rPr lang="en-US" sz="1600" dirty="0" smtClean="0">
                          <a:solidFill>
                            <a:srgbClr val="000000"/>
                          </a:solidFill>
                        </a:rPr>
                        <a:t>best-practice VTE prophylaxis </a:t>
                      </a:r>
                      <a:endParaRPr lang="en-US" sz="1600" baseline="0" dirty="0" smtClean="0">
                        <a:solidFill>
                          <a:srgbClr val="000000"/>
                        </a:solidFill>
                      </a:endParaRPr>
                    </a:p>
                  </a:txBody>
                  <a:tcPr marL="81629" marR="81629" marT="40814" marB="40814"/>
                </a:tc>
              </a:tr>
              <a:tr h="326515">
                <a:tc>
                  <a:txBody>
                    <a:bodyPr/>
                    <a:lstStyle/>
                    <a:p>
                      <a:pPr algn="ctr"/>
                      <a:r>
                        <a:rPr lang="en-US" sz="1600" dirty="0" smtClean="0">
                          <a:solidFill>
                            <a:srgbClr val="000000"/>
                          </a:solidFill>
                        </a:rPr>
                        <a:t>Ongoing</a:t>
                      </a:r>
                      <a:r>
                        <a:rPr lang="en-US" sz="1600" baseline="0" dirty="0" smtClean="0">
                          <a:solidFill>
                            <a:srgbClr val="000000"/>
                          </a:solidFill>
                        </a:rPr>
                        <a:t> </a:t>
                      </a:r>
                      <a:r>
                        <a:rPr lang="en-US" sz="1600" dirty="0" smtClean="0">
                          <a:solidFill>
                            <a:srgbClr val="000000"/>
                          </a:solidFill>
                        </a:rPr>
                        <a:t>risk re-stratification </a:t>
                      </a:r>
                    </a:p>
                  </a:txBody>
                  <a:tcPr marL="81629" marR="81629" marT="40814" marB="40814"/>
                </a:tc>
              </a:tr>
              <a:tr h="57140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Reminders when contraindications change to prompt addition of pharmacologic prophylaxis</a:t>
                      </a:r>
                    </a:p>
                  </a:txBody>
                  <a:tcPr marL="81629" marR="81629" marT="40814" marB="40814"/>
                </a:tc>
              </a:tr>
              <a:tr h="326515">
                <a:tc>
                  <a:txBody>
                    <a:bodyPr/>
                    <a:lstStyle/>
                    <a:p>
                      <a:pPr algn="ctr"/>
                      <a:r>
                        <a:rPr lang="en-US" sz="1600" dirty="0" smtClean="0">
                          <a:solidFill>
                            <a:srgbClr val="000000"/>
                          </a:solidFill>
                        </a:rPr>
                        <a:t>Ultrasound screening of appropriate patients</a:t>
                      </a:r>
                      <a:endParaRPr lang="en-US" sz="1600" dirty="0">
                        <a:solidFill>
                          <a:srgbClr val="000000"/>
                        </a:solidFill>
                      </a:endParaRPr>
                    </a:p>
                  </a:txBody>
                  <a:tcPr marL="81629" marR="81629" marT="40814" marB="40814"/>
                </a:tc>
              </a:tr>
              <a:tr h="326515">
                <a:tc>
                  <a:txBody>
                    <a:bodyPr/>
                    <a:lstStyle/>
                    <a:p>
                      <a:pPr algn="ctr"/>
                      <a:r>
                        <a:rPr lang="en-US" sz="1600" dirty="0" smtClean="0">
                          <a:solidFill>
                            <a:srgbClr val="000000"/>
                          </a:solidFill>
                        </a:rPr>
                        <a:t>Prevent missed prophylaxis doses</a:t>
                      </a:r>
                      <a:endParaRPr lang="en-US" sz="1600" dirty="0">
                        <a:solidFill>
                          <a:srgbClr val="000000"/>
                        </a:solidFill>
                      </a:endParaRPr>
                    </a:p>
                  </a:txBody>
                  <a:tcPr marL="81629" marR="81629" marT="40814" marB="40814"/>
                </a:tc>
              </a:tr>
              <a:tr h="855073">
                <a:tc>
                  <a:txBody>
                    <a:bodyPr/>
                    <a:lstStyle/>
                    <a:p>
                      <a:pPr algn="ctr"/>
                      <a:r>
                        <a:rPr lang="en-US" sz="1600" dirty="0" smtClean="0">
                          <a:solidFill>
                            <a:srgbClr val="000000"/>
                          </a:solidFill>
                        </a:rPr>
                        <a:t>Optimal Mechanical Prophylaxis</a:t>
                      </a:r>
                      <a:r>
                        <a:rPr lang="en-US" sz="1600" baseline="0" dirty="0" smtClean="0">
                          <a:solidFill>
                            <a:srgbClr val="000000"/>
                          </a:solidFill>
                        </a:rPr>
                        <a:t> Use</a:t>
                      </a:r>
                    </a:p>
                    <a:p>
                      <a:pPr algn="ctr"/>
                      <a:r>
                        <a:rPr lang="en-US" sz="1600" baseline="0" dirty="0" smtClean="0">
                          <a:solidFill>
                            <a:srgbClr val="000000"/>
                          </a:solidFill>
                        </a:rPr>
                        <a:t>(</a:t>
                      </a:r>
                      <a:r>
                        <a:rPr lang="en-US" sz="1600" dirty="0" smtClean="0">
                          <a:solidFill>
                            <a:srgbClr val="000000"/>
                          </a:solidFill>
                        </a:rPr>
                        <a:t>Sequential Compression</a:t>
                      </a:r>
                      <a:r>
                        <a:rPr lang="en-US" sz="1600" baseline="0" dirty="0" smtClean="0">
                          <a:solidFill>
                            <a:srgbClr val="000000"/>
                          </a:solidFill>
                        </a:rPr>
                        <a:t> Device [SCD] and compression stockings [TEDS])</a:t>
                      </a:r>
                      <a:endParaRPr lang="en-US" sz="1600" dirty="0">
                        <a:solidFill>
                          <a:srgbClr val="000000"/>
                        </a:solidFill>
                      </a:endParaRPr>
                    </a:p>
                  </a:txBody>
                  <a:tcPr marL="81629" marR="81629" marT="40814" marB="40814"/>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649014362"/>
              </p:ext>
            </p:extLst>
          </p:nvPr>
        </p:nvGraphicFramePr>
        <p:xfrm>
          <a:off x="3860977" y="2663778"/>
          <a:ext cx="4428378" cy="2760532"/>
        </p:xfrm>
        <a:graphic>
          <a:graphicData uri="http://schemas.openxmlformats.org/drawingml/2006/table">
            <a:tbl>
              <a:tblPr firstRow="1" bandRow="1">
                <a:tableStyleId>{9DCAF9ED-07DC-4A11-8D7F-57B35C25682E}</a:tableStyleId>
              </a:tblPr>
              <a:tblGrid>
                <a:gridCol w="4428378"/>
              </a:tblGrid>
              <a:tr h="349624">
                <a:tc>
                  <a:txBody>
                    <a:bodyPr/>
                    <a:lstStyle/>
                    <a:p>
                      <a:pPr algn="ctr"/>
                      <a:r>
                        <a:rPr lang="en-US" dirty="0" smtClean="0"/>
                        <a:t>VAP</a:t>
                      </a:r>
                      <a:endParaRPr lang="en-US" dirty="0"/>
                    </a:p>
                  </a:txBody>
                  <a:tcPr/>
                </a:tc>
              </a:tr>
              <a:tr h="357393">
                <a:tc>
                  <a:txBody>
                    <a:bodyPr/>
                    <a:lstStyle/>
                    <a:p>
                      <a:pPr marL="0" indent="0" algn="ctr">
                        <a:buFont typeface="+mj-lt"/>
                        <a:buNone/>
                      </a:pPr>
                      <a:r>
                        <a:rPr lang="en-US" sz="1800" b="0" dirty="0" smtClean="0">
                          <a:ea typeface="ＭＳ Ｐゴシック"/>
                          <a:cs typeface="ＭＳ Ｐゴシック"/>
                        </a:rPr>
                        <a:t>Head of Bed Elevation (HOB)</a:t>
                      </a:r>
                      <a:r>
                        <a:rPr lang="en-US" sz="1800" b="0" baseline="0" dirty="0" smtClean="0">
                          <a:ea typeface="ＭＳ Ｐゴシック"/>
                          <a:cs typeface="ＭＳ Ｐゴシック"/>
                        </a:rPr>
                        <a:t> </a:t>
                      </a:r>
                      <a:r>
                        <a:rPr lang="en-US" sz="1800" b="0" dirty="0" smtClean="0">
                          <a:ea typeface="ＭＳ Ｐゴシック"/>
                          <a:cs typeface="ＭＳ Ｐゴシック"/>
                        </a:rPr>
                        <a:t>( ≥ 30 degrees).</a:t>
                      </a:r>
                    </a:p>
                  </a:txBody>
                  <a:tcPr/>
                </a:tc>
              </a:tr>
              <a:tr h="532566">
                <a:tc>
                  <a:txBody>
                    <a:bodyPr/>
                    <a:lstStyle/>
                    <a:p>
                      <a:pPr marL="0" indent="0" algn="ctr">
                        <a:buFont typeface="+mj-lt"/>
                        <a:buNone/>
                      </a:pPr>
                      <a:r>
                        <a:rPr lang="en-US" sz="1800" b="0" dirty="0" smtClean="0">
                          <a:ea typeface="ＭＳ Ｐゴシック"/>
                          <a:cs typeface="ＭＳ Ｐゴシック"/>
                        </a:rPr>
                        <a:t>Spontaneous Awakening and Breathing Trials (SAT &amp; SBT)</a:t>
                      </a:r>
                    </a:p>
                  </a:txBody>
                  <a:tcPr/>
                </a:tc>
              </a:tr>
              <a:tr h="322729">
                <a:tc>
                  <a:txBody>
                    <a:bodyPr/>
                    <a:lstStyle/>
                    <a:p>
                      <a:pPr marL="0" indent="0" algn="ctr">
                        <a:buFont typeface="+mj-lt"/>
                        <a:buNone/>
                      </a:pPr>
                      <a:r>
                        <a:rPr lang="en-US" sz="1800" b="0" dirty="0" smtClean="0">
                          <a:ea typeface="ＭＳ Ｐゴシック"/>
                          <a:cs typeface="ＭＳ Ｐゴシック"/>
                        </a:rPr>
                        <a:t>Oral Care</a:t>
                      </a:r>
                    </a:p>
                  </a:txBody>
                  <a:tcPr/>
                </a:tc>
              </a:tr>
              <a:tr h="315558">
                <a:tc>
                  <a:txBody>
                    <a:bodyPr/>
                    <a:lstStyle/>
                    <a:p>
                      <a:pPr marL="0" indent="0" algn="ctr">
                        <a:buFont typeface="+mj-lt"/>
                        <a:buNone/>
                      </a:pPr>
                      <a:r>
                        <a:rPr lang="en-US" sz="1800" b="0" dirty="0" smtClean="0">
                          <a:ea typeface="ＭＳ Ｐゴシック"/>
                          <a:cs typeface="ＭＳ Ｐゴシック"/>
                        </a:rPr>
                        <a:t>Oral Care with </a:t>
                      </a:r>
                      <a:r>
                        <a:rPr lang="en-US" sz="1800" b="0" dirty="0" err="1" smtClean="0">
                          <a:ea typeface="ＭＳ Ｐゴシック"/>
                          <a:cs typeface="ＭＳ Ｐゴシック"/>
                        </a:rPr>
                        <a:t>Chlorhexidine</a:t>
                      </a:r>
                      <a:endParaRPr lang="en-US" sz="1800" b="0" dirty="0" smtClean="0">
                        <a:ea typeface="ＭＳ Ｐゴシック"/>
                        <a:cs typeface="ＭＳ Ｐゴシック"/>
                      </a:endParaRPr>
                    </a:p>
                  </a:txBody>
                  <a:tcPr/>
                </a:tc>
              </a:tr>
              <a:tr h="383092">
                <a:tc>
                  <a:txBody>
                    <a:bodyPr/>
                    <a:lstStyle/>
                    <a:p>
                      <a:pPr marL="0" indent="0" algn="ctr">
                        <a:buFont typeface="+mj-lt"/>
                        <a:buNone/>
                      </a:pPr>
                      <a:r>
                        <a:rPr lang="en-US" sz="1800" b="0" dirty="0" smtClean="0">
                          <a:ea typeface="ＭＳ Ｐゴシック"/>
                          <a:cs typeface="ＭＳ Ｐゴシック"/>
                        </a:rPr>
                        <a:t>Subglottic Suctioning ETTs</a:t>
                      </a:r>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10261212"/>
              </p:ext>
            </p:extLst>
          </p:nvPr>
        </p:nvGraphicFramePr>
        <p:xfrm>
          <a:off x="3831802" y="2754085"/>
          <a:ext cx="3878543" cy="2926080"/>
        </p:xfrm>
        <a:graphic>
          <a:graphicData uri="http://schemas.openxmlformats.org/drawingml/2006/table">
            <a:tbl>
              <a:tblPr firstRow="1" bandRow="1">
                <a:tableStyleId>{9DCAF9ED-07DC-4A11-8D7F-57B35C25682E}</a:tableStyleId>
              </a:tblPr>
              <a:tblGrid>
                <a:gridCol w="3878543"/>
              </a:tblGrid>
              <a:tr h="219247">
                <a:tc>
                  <a:txBody>
                    <a:bodyPr/>
                    <a:lstStyle/>
                    <a:p>
                      <a:pPr algn="ctr"/>
                      <a:r>
                        <a:rPr lang="en-US" dirty="0" smtClean="0"/>
                        <a:t>Loss of Respect</a:t>
                      </a:r>
                      <a:r>
                        <a:rPr lang="en-US" baseline="0" dirty="0" smtClean="0"/>
                        <a:t> and Dignity</a:t>
                      </a:r>
                      <a:endParaRPr lang="en-US" dirty="0"/>
                    </a:p>
                  </a:txBody>
                  <a:tcPr/>
                </a:tc>
              </a:tr>
              <a:tr h="219247">
                <a:tc>
                  <a:txBody>
                    <a:bodyPr/>
                    <a:lstStyle/>
                    <a:p>
                      <a:pPr marL="0" indent="0" algn="ctr">
                        <a:buFont typeface="+mj-lt"/>
                        <a:buNone/>
                      </a:pPr>
                      <a:r>
                        <a:rPr lang="en-US" sz="1800" b="0" dirty="0" smtClean="0">
                          <a:ea typeface="ＭＳ Ｐゴシック"/>
                          <a:cs typeface="ＭＳ Ｐゴシック"/>
                        </a:rPr>
                        <a:t>Interpersonal</a:t>
                      </a:r>
                      <a:r>
                        <a:rPr lang="en-US" sz="1800" b="0" baseline="0" dirty="0" smtClean="0">
                          <a:ea typeface="ＭＳ Ｐゴシック"/>
                          <a:cs typeface="ＭＳ Ｐゴシック"/>
                        </a:rPr>
                        <a:t> communication</a:t>
                      </a:r>
                      <a:endParaRPr lang="en-US" sz="1800" b="0" dirty="0" smtClean="0">
                        <a:ea typeface="ＭＳ Ｐゴシック"/>
                        <a:cs typeface="ＭＳ Ｐゴシック"/>
                      </a:endParaRPr>
                    </a:p>
                  </a:txBody>
                  <a:tcPr/>
                </a:tc>
              </a:tr>
              <a:tr h="229637">
                <a:tc>
                  <a:txBody>
                    <a:bodyPr/>
                    <a:lstStyle/>
                    <a:p>
                      <a:pPr marL="0" indent="0" algn="ctr">
                        <a:buFont typeface="+mj-lt"/>
                        <a:buNone/>
                      </a:pPr>
                      <a:r>
                        <a:rPr lang="en-US" sz="1800" b="0" dirty="0" smtClean="0">
                          <a:ea typeface="ＭＳ Ｐゴシック"/>
                          <a:cs typeface="ＭＳ Ｐゴシック"/>
                        </a:rPr>
                        <a:t>Scheduling</a:t>
                      </a:r>
                    </a:p>
                  </a:txBody>
                  <a:tcPr/>
                </a:tc>
              </a:tr>
              <a:tr h="229637">
                <a:tc>
                  <a:txBody>
                    <a:bodyPr/>
                    <a:lstStyle/>
                    <a:p>
                      <a:pPr marL="0" indent="0" algn="ctr">
                        <a:buFont typeface="+mj-lt"/>
                        <a:buNone/>
                      </a:pPr>
                      <a:r>
                        <a:rPr lang="en-US" sz="1800" b="0" dirty="0" smtClean="0">
                          <a:ea typeface="ＭＳ Ｐゴシック"/>
                          <a:cs typeface="ＭＳ Ｐゴシック"/>
                        </a:rPr>
                        <a:t>Education</a:t>
                      </a:r>
                    </a:p>
                  </a:txBody>
                  <a:tcPr/>
                </a:tc>
              </a:tr>
              <a:tr h="229637">
                <a:tc>
                  <a:txBody>
                    <a:bodyPr/>
                    <a:lstStyle/>
                    <a:p>
                      <a:pPr marL="0" indent="0" algn="ctr">
                        <a:buFont typeface="+mj-lt"/>
                        <a:buNone/>
                      </a:pPr>
                      <a:r>
                        <a:rPr lang="en-US" sz="1800" b="0" dirty="0" smtClean="0">
                          <a:ea typeface="ＭＳ Ｐゴシック"/>
                          <a:cs typeface="ＭＳ Ｐゴシック"/>
                        </a:rPr>
                        <a:t>Goals alignment</a:t>
                      </a:r>
                    </a:p>
                  </a:txBody>
                  <a:tcPr/>
                </a:tc>
              </a:tr>
              <a:tr h="229637">
                <a:tc>
                  <a:txBody>
                    <a:bodyPr/>
                    <a:lstStyle/>
                    <a:p>
                      <a:pPr marL="0" indent="0" algn="ctr">
                        <a:buFont typeface="+mj-lt"/>
                        <a:buNone/>
                      </a:pPr>
                      <a:r>
                        <a:rPr lang="en-US" sz="1800" b="0" dirty="0" smtClean="0">
                          <a:ea typeface="ＭＳ Ｐゴシック"/>
                          <a:cs typeface="ＭＳ Ｐゴシック"/>
                        </a:rPr>
                        <a:t>Access to</a:t>
                      </a:r>
                      <a:r>
                        <a:rPr lang="en-US" sz="1800" b="0" baseline="0" dirty="0" smtClean="0">
                          <a:ea typeface="ＭＳ Ｐゴシック"/>
                          <a:cs typeface="ＭＳ Ｐゴシック"/>
                        </a:rPr>
                        <a:t> care team</a:t>
                      </a:r>
                      <a:endParaRPr lang="en-US" sz="1800" b="0" dirty="0" smtClean="0">
                        <a:ea typeface="ＭＳ Ｐゴシック"/>
                        <a:cs typeface="ＭＳ Ｐゴシック"/>
                      </a:endParaRPr>
                    </a:p>
                  </a:txBody>
                  <a:tcPr/>
                </a:tc>
              </a:tr>
              <a:tr h="229637">
                <a:tc>
                  <a:txBody>
                    <a:bodyPr/>
                    <a:lstStyle/>
                    <a:p>
                      <a:pPr marL="0" indent="0" algn="ctr">
                        <a:buFont typeface="+mj-lt"/>
                        <a:buNone/>
                      </a:pPr>
                      <a:r>
                        <a:rPr lang="en-US" sz="1800" b="0" dirty="0" smtClean="0">
                          <a:ea typeface="ＭＳ Ｐゴシック"/>
                          <a:cs typeface="ＭＳ Ｐゴシック"/>
                        </a:rPr>
                        <a:t>Inclusion</a:t>
                      </a:r>
                    </a:p>
                  </a:txBody>
                  <a:tcPr/>
                </a:tc>
              </a:tr>
              <a:tr h="229637">
                <a:tc>
                  <a:txBody>
                    <a:bodyPr/>
                    <a:lstStyle/>
                    <a:p>
                      <a:pPr marL="0" indent="0" algn="ctr">
                        <a:buFont typeface="+mj-lt"/>
                        <a:buNone/>
                      </a:pPr>
                      <a:r>
                        <a:rPr lang="en-US" sz="1800" b="0" dirty="0" smtClean="0">
                          <a:ea typeface="ＭＳ Ｐゴシック"/>
                          <a:cs typeface="ＭＳ Ｐゴシック"/>
                        </a:rPr>
                        <a:t>Continuity</a:t>
                      </a:r>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543863106"/>
              </p:ext>
            </p:extLst>
          </p:nvPr>
        </p:nvGraphicFramePr>
        <p:xfrm>
          <a:off x="3828477" y="2805250"/>
          <a:ext cx="3635506" cy="2538208"/>
        </p:xfrm>
        <a:graphic>
          <a:graphicData uri="http://schemas.openxmlformats.org/drawingml/2006/table">
            <a:tbl>
              <a:tblPr firstRow="1" bandRow="1">
                <a:tableStyleId>{9DCAF9ED-07DC-4A11-8D7F-57B35C25682E}</a:tableStyleId>
              </a:tblPr>
              <a:tblGrid>
                <a:gridCol w="3635506"/>
              </a:tblGrid>
              <a:tr h="349624">
                <a:tc>
                  <a:txBody>
                    <a:bodyPr/>
                    <a:lstStyle/>
                    <a:p>
                      <a:pPr algn="ctr"/>
                      <a:r>
                        <a:rPr lang="en-US" dirty="0" smtClean="0"/>
                        <a:t>Failure to provide care consistent with patient goals</a:t>
                      </a:r>
                      <a:endParaRPr lang="en-US" dirty="0"/>
                    </a:p>
                  </a:txBody>
                  <a:tcPr/>
                </a:tc>
              </a:tr>
              <a:tr h="315558">
                <a:tc>
                  <a:txBody>
                    <a:bodyPr/>
                    <a:lstStyle/>
                    <a:p>
                      <a:pPr marL="0" indent="0" algn="ctr">
                        <a:buFont typeface="+mj-lt"/>
                        <a:buNone/>
                      </a:pPr>
                      <a:r>
                        <a:rPr lang="en-US" sz="1800" b="0" dirty="0" smtClean="0">
                          <a:ea typeface="ＭＳ Ｐゴシック"/>
                          <a:cs typeface="ＭＳ Ｐゴシック"/>
                        </a:rPr>
                        <a:t>Family meetings</a:t>
                      </a:r>
                    </a:p>
                  </a:txBody>
                  <a:tcPr/>
                </a:tc>
              </a:tr>
              <a:tr h="383092">
                <a:tc>
                  <a:txBody>
                    <a:bodyPr/>
                    <a:lstStyle/>
                    <a:p>
                      <a:pPr marL="0" indent="0" algn="ctr">
                        <a:buFont typeface="+mj-lt"/>
                        <a:buNone/>
                      </a:pPr>
                      <a:r>
                        <a:rPr lang="en-US" sz="1800" b="0" dirty="0" smtClean="0">
                          <a:ea typeface="ＭＳ Ｐゴシック"/>
                          <a:cs typeface="ＭＳ Ｐゴシック"/>
                        </a:rPr>
                        <a:t>Advanced directives</a:t>
                      </a:r>
                    </a:p>
                  </a:txBody>
                  <a:tcPr/>
                </a:tc>
              </a:tr>
              <a:tr h="383092">
                <a:tc>
                  <a:txBody>
                    <a:bodyPr/>
                    <a:lstStyle/>
                    <a:p>
                      <a:pPr marL="0" indent="0" algn="ctr">
                        <a:buFont typeface="+mj-lt"/>
                        <a:buNone/>
                      </a:pPr>
                      <a:r>
                        <a:rPr lang="en-US" sz="1800" b="0" dirty="0" smtClean="0">
                          <a:ea typeface="ＭＳ Ｐゴシック"/>
                          <a:cs typeface="ＭＳ Ｐゴシック"/>
                        </a:rPr>
                        <a:t>All</a:t>
                      </a:r>
                      <a:r>
                        <a:rPr lang="en-US" sz="1800" b="0" baseline="0" dirty="0" smtClean="0">
                          <a:ea typeface="ＭＳ Ｐゴシック"/>
                          <a:cs typeface="ＭＳ Ｐゴシック"/>
                        </a:rPr>
                        <a:t> teams meetings</a:t>
                      </a:r>
                      <a:endParaRPr lang="en-US" sz="1800" b="0" dirty="0" smtClean="0">
                        <a:ea typeface="ＭＳ Ｐゴシック"/>
                        <a:cs typeface="ＭＳ Ｐゴシック"/>
                      </a:endParaRPr>
                    </a:p>
                  </a:txBody>
                  <a:tcPr/>
                </a:tc>
              </a:tr>
              <a:tr h="383092">
                <a:tc>
                  <a:txBody>
                    <a:bodyPr/>
                    <a:lstStyle/>
                    <a:p>
                      <a:pPr marL="0" indent="0" algn="ctr">
                        <a:buFont typeface="+mj-lt"/>
                        <a:buNone/>
                      </a:pPr>
                      <a:r>
                        <a:rPr lang="en-US" sz="1800" b="0" dirty="0" smtClean="0">
                          <a:ea typeface="ＭＳ Ｐゴシック"/>
                          <a:cs typeface="ＭＳ Ｐゴシック"/>
                        </a:rPr>
                        <a:t>Ethics</a:t>
                      </a:r>
                      <a:r>
                        <a:rPr lang="en-US" sz="1800" b="0" baseline="0" dirty="0" smtClean="0">
                          <a:ea typeface="ＭＳ Ｐゴシック"/>
                          <a:cs typeface="ＭＳ Ｐゴシック"/>
                        </a:rPr>
                        <a:t> engagement</a:t>
                      </a:r>
                      <a:endParaRPr lang="en-US" sz="1800" b="0" dirty="0" smtClean="0">
                        <a:ea typeface="ＭＳ Ｐゴシック"/>
                        <a:cs typeface="ＭＳ Ｐゴシック"/>
                      </a:endParaRPr>
                    </a:p>
                  </a:txBody>
                  <a:tcPr/>
                </a:tc>
              </a:tr>
              <a:tr h="383092">
                <a:tc>
                  <a:txBody>
                    <a:bodyPr/>
                    <a:lstStyle/>
                    <a:p>
                      <a:pPr marL="0" indent="0" algn="ctr">
                        <a:buFont typeface="+mj-lt"/>
                        <a:buNone/>
                      </a:pPr>
                      <a:r>
                        <a:rPr lang="en-US" sz="1800" b="0" dirty="0" smtClean="0">
                          <a:ea typeface="ＭＳ Ｐゴシック"/>
                          <a:cs typeface="ＭＳ Ｐゴシック"/>
                        </a:rPr>
                        <a:t>Palliative</a:t>
                      </a:r>
                      <a:r>
                        <a:rPr lang="en-US" sz="1800" b="0" baseline="0" dirty="0" smtClean="0">
                          <a:ea typeface="ＭＳ Ｐゴシック"/>
                          <a:cs typeface="ＭＳ Ｐゴシック"/>
                        </a:rPr>
                        <a:t> Care</a:t>
                      </a:r>
                      <a:endParaRPr lang="en-US" sz="1800" b="0" dirty="0" smtClean="0">
                        <a:ea typeface="ＭＳ Ｐゴシック"/>
                        <a:cs typeface="ＭＳ Ｐゴシック"/>
                      </a:endParaRPr>
                    </a:p>
                  </a:txBody>
                  <a:tcPr/>
                </a:tc>
              </a:tr>
            </a:tbl>
          </a:graphicData>
        </a:graphic>
      </p:graphicFrame>
    </p:spTree>
    <p:extLst>
      <p:ext uri="{BB962C8B-B14F-4D97-AF65-F5344CB8AC3E}">
        <p14:creationId xmlns:p14="http://schemas.microsoft.com/office/powerpoint/2010/main" val="2642646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xit" presetSubtype="0" fill="hold" nodeType="with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xit" presetSubtype="0" fill="hold" nodeType="withEffect">
                                  <p:stCondLst>
                                    <p:cond delay="0"/>
                                  </p:stCondLst>
                                  <p:childTnLst>
                                    <p:anim calcmode="lin" valueType="num">
                                      <p:cBhvr>
                                        <p:cTn id="23" dur="500"/>
                                        <p:tgtEl>
                                          <p:spTgt spid="15"/>
                                        </p:tgtEl>
                                        <p:attrNameLst>
                                          <p:attrName>ppt_w</p:attrName>
                                        </p:attrNameLst>
                                      </p:cBhvr>
                                      <p:tavLst>
                                        <p:tav tm="0">
                                          <p:val>
                                            <p:strVal val="ppt_w"/>
                                          </p:val>
                                        </p:tav>
                                        <p:tav tm="100000">
                                          <p:val>
                                            <p:fltVal val="0"/>
                                          </p:val>
                                        </p:tav>
                                      </p:tavLst>
                                    </p:anim>
                                    <p:anim calcmode="lin" valueType="num">
                                      <p:cBhvr>
                                        <p:cTn id="24" dur="500"/>
                                        <p:tgtEl>
                                          <p:spTgt spid="15"/>
                                        </p:tgtEl>
                                        <p:attrNameLst>
                                          <p:attrName>ppt_h</p:attrName>
                                        </p:attrNameLst>
                                      </p:cBhvr>
                                      <p:tavLst>
                                        <p:tav tm="0">
                                          <p:val>
                                            <p:strVal val="ppt_h"/>
                                          </p:val>
                                        </p:tav>
                                        <p:tav tm="100000">
                                          <p:val>
                                            <p:fltVal val="0"/>
                                          </p:val>
                                        </p:tav>
                                      </p:tavLst>
                                    </p:anim>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xit" presetSubtype="0" fill="hold"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xit" presetSubtype="0" fill="hold" nodeType="withEffect">
                                  <p:stCondLst>
                                    <p:cond delay="0"/>
                                  </p:stCondLst>
                                  <p:childTnLst>
                                    <p:anim calcmode="lin" valueType="num">
                                      <p:cBhvr>
                                        <p:cTn id="47" dur="500"/>
                                        <p:tgtEl>
                                          <p:spTgt spid="13"/>
                                        </p:tgtEl>
                                        <p:attrNameLst>
                                          <p:attrName>ppt_w</p:attrName>
                                        </p:attrNameLst>
                                      </p:cBhvr>
                                      <p:tavLst>
                                        <p:tav tm="0">
                                          <p:val>
                                            <p:strVal val="ppt_w"/>
                                          </p:val>
                                        </p:tav>
                                        <p:tav tm="100000">
                                          <p:val>
                                            <p:fltVal val="0"/>
                                          </p:val>
                                        </p:tav>
                                      </p:tavLst>
                                    </p:anim>
                                    <p:anim calcmode="lin" valueType="num">
                                      <p:cBhvr>
                                        <p:cTn id="48" dur="500"/>
                                        <p:tgtEl>
                                          <p:spTgt spid="13"/>
                                        </p:tgtEl>
                                        <p:attrNameLst>
                                          <p:attrName>ppt_h</p:attrName>
                                        </p:attrNameLst>
                                      </p:cBhvr>
                                      <p:tavLst>
                                        <p:tav tm="0">
                                          <p:val>
                                            <p:strVal val="ppt_h"/>
                                          </p:val>
                                        </p:tav>
                                        <p:tav tm="100000">
                                          <p:val>
                                            <p:fltVal val="0"/>
                                          </p:val>
                                        </p:tav>
                                      </p:tavLst>
                                    </p:anim>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xit" presetSubtype="0" fill="hold" nodeType="withEffect">
                                  <p:stCondLst>
                                    <p:cond delay="0"/>
                                  </p:stCondLst>
                                  <p:childTnLst>
                                    <p:anim calcmode="lin" valueType="num">
                                      <p:cBhvr>
                                        <p:cTn id="59" dur="500"/>
                                        <p:tgtEl>
                                          <p:spTgt spid="7"/>
                                        </p:tgtEl>
                                        <p:attrNameLst>
                                          <p:attrName>ppt_w</p:attrName>
                                        </p:attrNameLst>
                                      </p:cBhvr>
                                      <p:tavLst>
                                        <p:tav tm="0">
                                          <p:val>
                                            <p:strVal val="ppt_w"/>
                                          </p:val>
                                        </p:tav>
                                        <p:tav tm="100000">
                                          <p:val>
                                            <p:fltVal val="0"/>
                                          </p:val>
                                        </p:tav>
                                      </p:tavLst>
                                    </p:anim>
                                    <p:anim calcmode="lin" valueType="num">
                                      <p:cBhvr>
                                        <p:cTn id="60" dur="500"/>
                                        <p:tgtEl>
                                          <p:spTgt spid="7"/>
                                        </p:tgtEl>
                                        <p:attrNameLst>
                                          <p:attrName>ppt_h</p:attrName>
                                        </p:attrNameLst>
                                      </p:cBhvr>
                                      <p:tavLst>
                                        <p:tav tm="0">
                                          <p:val>
                                            <p:strVal val="ppt_h"/>
                                          </p:val>
                                        </p:tav>
                                        <p:tav tm="100000">
                                          <p:val>
                                            <p:fltVal val="0"/>
                                          </p:val>
                                        </p:tav>
                                      </p:tavLst>
                                    </p:anim>
                                    <p:animEffect transition="out" filter="fad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xit" presetSubtype="0" fill="hold" nodeType="withEffect">
                                  <p:stCondLst>
                                    <p:cond delay="0"/>
                                  </p:stCondLst>
                                  <p:childTnLst>
                                    <p:anim calcmode="lin" valueType="num">
                                      <p:cBhvr>
                                        <p:cTn id="71" dur="500"/>
                                        <p:tgtEl>
                                          <p:spTgt spid="12"/>
                                        </p:tgtEl>
                                        <p:attrNameLst>
                                          <p:attrName>ppt_w</p:attrName>
                                        </p:attrNameLst>
                                      </p:cBhvr>
                                      <p:tavLst>
                                        <p:tav tm="0">
                                          <p:val>
                                            <p:strVal val="ppt_w"/>
                                          </p:val>
                                        </p:tav>
                                        <p:tav tm="100000">
                                          <p:val>
                                            <p:fltVal val="0"/>
                                          </p:val>
                                        </p:tav>
                                      </p:tavLst>
                                    </p:anim>
                                    <p:anim calcmode="lin" valueType="num">
                                      <p:cBhvr>
                                        <p:cTn id="72" dur="500"/>
                                        <p:tgtEl>
                                          <p:spTgt spid="12"/>
                                        </p:tgtEl>
                                        <p:attrNameLst>
                                          <p:attrName>ppt_h</p:attrName>
                                        </p:attrNameLst>
                                      </p:cBhvr>
                                      <p:tavLst>
                                        <p:tav tm="0">
                                          <p:val>
                                            <p:strVal val="ppt_h"/>
                                          </p:val>
                                        </p:tav>
                                        <p:tav tm="100000">
                                          <p:val>
                                            <p:fltVal val="0"/>
                                          </p:val>
                                        </p:tav>
                                      </p:tavLst>
                                    </p:anim>
                                    <p:animEffect transition="out" filter="fade">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53" presetClass="exit" presetSubtype="0" fill="hold" nodeType="withEffect">
                                  <p:stCondLst>
                                    <p:cond delay="0"/>
                                  </p:stCondLst>
                                  <p:childTnLst>
                                    <p:anim calcmode="lin" valueType="num">
                                      <p:cBhvr>
                                        <p:cTn id="83" dur="500"/>
                                        <p:tgtEl>
                                          <p:spTgt spid="14"/>
                                        </p:tgtEl>
                                        <p:attrNameLst>
                                          <p:attrName>ppt_w</p:attrName>
                                        </p:attrNameLst>
                                      </p:cBhvr>
                                      <p:tavLst>
                                        <p:tav tm="0">
                                          <p:val>
                                            <p:strVal val="ppt_w"/>
                                          </p:val>
                                        </p:tav>
                                        <p:tav tm="100000">
                                          <p:val>
                                            <p:fltVal val="0"/>
                                          </p:val>
                                        </p:tav>
                                      </p:tavLst>
                                    </p:anim>
                                    <p:anim calcmode="lin" valueType="num">
                                      <p:cBhvr>
                                        <p:cTn id="84" dur="500"/>
                                        <p:tgtEl>
                                          <p:spTgt spid="14"/>
                                        </p:tgtEl>
                                        <p:attrNameLst>
                                          <p:attrName>ppt_h</p:attrName>
                                        </p:attrNameLst>
                                      </p:cBhvr>
                                      <p:tavLst>
                                        <p:tav tm="0">
                                          <p:val>
                                            <p:strVal val="ppt_h"/>
                                          </p:val>
                                        </p:tav>
                                        <p:tav tm="100000">
                                          <p:val>
                                            <p:fltVal val="0"/>
                                          </p:val>
                                        </p:tav>
                                      </p:tavLst>
                                    </p:anim>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Armstrong Institute for Patient Safety and Quality</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830110858"/>
              </p:ext>
            </p:extLst>
          </p:nvPr>
        </p:nvGraphicFramePr>
        <p:xfrm>
          <a:off x="194102" y="2437980"/>
          <a:ext cx="3013961" cy="3169920"/>
        </p:xfrm>
        <a:graphic>
          <a:graphicData uri="http://schemas.openxmlformats.org/drawingml/2006/table">
            <a:tbl>
              <a:tblPr firstRow="1" bandRow="1">
                <a:tableStyleId>{5940675A-B579-460E-94D1-54222C63F5DA}</a:tableStyleId>
              </a:tblPr>
              <a:tblGrid>
                <a:gridCol w="3013961"/>
              </a:tblGrid>
              <a:tr h="127801">
                <a:tc>
                  <a:txBody>
                    <a:bodyPr/>
                    <a:lstStyle/>
                    <a:p>
                      <a:pPr algn="ctr"/>
                      <a:r>
                        <a:rPr lang="en-US" sz="1600" b="1" u="sng" dirty="0" smtClean="0"/>
                        <a:t>Harms</a:t>
                      </a:r>
                      <a:endParaRPr lang="en-US" sz="1600" b="1" u="sng" dirty="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27801">
                <a:tc>
                  <a:txBody>
                    <a:bodyPr/>
                    <a:lstStyle/>
                    <a:p>
                      <a:pPr algn="ctr"/>
                      <a:r>
                        <a:rPr lang="en-US" sz="1600" dirty="0" smtClean="0"/>
                        <a:t>Delirium</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2780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Acquired</a:t>
                      </a:r>
                      <a:r>
                        <a:rPr lang="en-US" sz="1600" baseline="0" dirty="0" smtClean="0"/>
                        <a:t> Physical Impairment</a:t>
                      </a:r>
                      <a:endParaRPr lang="en-US" sz="1600" dirty="0" smtClean="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2780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Ventilator associated</a:t>
                      </a:r>
                      <a:r>
                        <a:rPr lang="en-US" sz="1600" baseline="0" dirty="0" smtClean="0"/>
                        <a:t> infections and harms</a:t>
                      </a:r>
                      <a:endParaRPr lang="en-US" sz="1600" dirty="0" smtClean="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algn="ctr"/>
                      <a:r>
                        <a:rPr lang="en-US" sz="1600" dirty="0" smtClean="0"/>
                        <a:t>DVT-PE</a:t>
                      </a:r>
                      <a:endParaRPr lang="en-US" sz="1600" dirty="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algn="ctr"/>
                      <a:r>
                        <a:rPr lang="en-US" sz="1600" dirty="0" smtClean="0"/>
                        <a:t>CLABSI</a:t>
                      </a:r>
                      <a:endParaRPr lang="en-US" sz="1600" dirty="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Loss of Respect and Dignity</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Failure to provide care consistent with patient</a:t>
                      </a:r>
                      <a:r>
                        <a:rPr lang="en-US" sz="1600" baseline="0" dirty="0" smtClean="0"/>
                        <a:t> goals</a:t>
                      </a:r>
                      <a:endParaRPr lang="en-US" sz="1600" dirty="0" smtClean="0"/>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645189670"/>
              </p:ext>
            </p:extLst>
          </p:nvPr>
        </p:nvGraphicFramePr>
        <p:xfrm>
          <a:off x="3339952" y="1570616"/>
          <a:ext cx="1480457" cy="1828802"/>
        </p:xfrm>
        <a:graphic>
          <a:graphicData uri="http://schemas.openxmlformats.org/drawingml/2006/table">
            <a:tbl>
              <a:tblPr firstRow="1" bandRow="1">
                <a:tableStyleId>{9DCAF9ED-07DC-4A11-8D7F-57B35C25682E}</a:tableStyleId>
              </a:tblPr>
              <a:tblGrid>
                <a:gridCol w="1480457"/>
              </a:tblGrid>
              <a:tr h="209006">
                <a:tc>
                  <a:txBody>
                    <a:bodyPr/>
                    <a:lstStyle/>
                    <a:p>
                      <a:pPr algn="ctr"/>
                      <a:r>
                        <a:rPr lang="en-US" sz="1000" dirty="0" smtClean="0"/>
                        <a:t>DELIRIUM</a:t>
                      </a:r>
                      <a:endParaRPr lang="en-US" sz="1000" dirty="0"/>
                    </a:p>
                  </a:txBody>
                  <a:tcPr marL="52251" marR="52251" marT="26126" marB="26126"/>
                </a:tc>
              </a:tr>
              <a:tr h="209006">
                <a:tc>
                  <a:txBody>
                    <a:bodyPr/>
                    <a:lstStyle/>
                    <a:p>
                      <a:pPr algn="ctr"/>
                      <a:r>
                        <a:rPr lang="en-US" sz="1000" dirty="0" smtClean="0"/>
                        <a:t>CAM ICU assessments</a:t>
                      </a:r>
                      <a:endParaRPr lang="en-US" sz="1000" dirty="0"/>
                    </a:p>
                  </a:txBody>
                  <a:tcPr marL="52251" marR="52251" marT="26126" marB="26126"/>
                </a:tc>
              </a:tr>
              <a:tr h="209006">
                <a:tc>
                  <a:txBody>
                    <a:bodyPr/>
                    <a:lstStyle/>
                    <a:p>
                      <a:pPr algn="ctr"/>
                      <a:r>
                        <a:rPr lang="en-US" sz="1000" dirty="0" smtClean="0"/>
                        <a:t>Automated screening</a:t>
                      </a:r>
                      <a:endParaRPr lang="en-US" sz="1000" dirty="0"/>
                    </a:p>
                  </a:txBody>
                  <a:tcPr marL="52251" marR="52251" marT="26126" marB="26126"/>
                </a:tc>
              </a:tr>
              <a:tr h="209006">
                <a:tc>
                  <a:txBody>
                    <a:bodyPr/>
                    <a:lstStyle/>
                    <a:p>
                      <a:pPr algn="ctr"/>
                      <a:r>
                        <a:rPr lang="en-US" sz="1000" baseline="0" dirty="0" smtClean="0"/>
                        <a:t>Modifiable factors</a:t>
                      </a:r>
                      <a:endParaRPr lang="en-US" sz="1000" dirty="0"/>
                    </a:p>
                  </a:txBody>
                  <a:tcPr marL="52251" marR="52251" marT="26126" marB="26126"/>
                </a:tc>
              </a:tr>
              <a:tr h="365760">
                <a:tc>
                  <a:txBody>
                    <a:bodyPr/>
                    <a:lstStyle/>
                    <a:p>
                      <a:pPr algn="ctr"/>
                      <a:r>
                        <a:rPr lang="en-US" sz="1000" dirty="0" smtClean="0"/>
                        <a:t>Non-pharmacologic</a:t>
                      </a:r>
                      <a:r>
                        <a:rPr lang="en-US" sz="1000" baseline="0" dirty="0" smtClean="0"/>
                        <a:t> interventions</a:t>
                      </a:r>
                      <a:endParaRPr lang="en-US" sz="1000" dirty="0"/>
                    </a:p>
                  </a:txBody>
                  <a:tcPr marL="52251" marR="52251" marT="26126" marB="26126"/>
                </a:tc>
              </a:tr>
              <a:tr h="209006">
                <a:tc>
                  <a:txBody>
                    <a:bodyPr/>
                    <a:lstStyle/>
                    <a:p>
                      <a:pPr algn="ctr"/>
                      <a:r>
                        <a:rPr lang="en-US" sz="1000" dirty="0" smtClean="0"/>
                        <a:t>Sedation management</a:t>
                      </a:r>
                      <a:endParaRPr lang="en-US" sz="1000" dirty="0"/>
                    </a:p>
                  </a:txBody>
                  <a:tcPr marL="52251" marR="52251" marT="26126" marB="26126"/>
                </a:tc>
              </a:tr>
              <a:tr h="209006">
                <a:tc>
                  <a:txBody>
                    <a:bodyPr/>
                    <a:lstStyle/>
                    <a:p>
                      <a:pPr algn="ctr"/>
                      <a:r>
                        <a:rPr lang="en-US" sz="1000" dirty="0" smtClean="0"/>
                        <a:t>Pain Scores</a:t>
                      </a:r>
                      <a:endParaRPr lang="en-US" sz="1000" dirty="0"/>
                    </a:p>
                  </a:txBody>
                  <a:tcPr marL="52251" marR="52251" marT="26126" marB="26126"/>
                </a:tc>
              </a:tr>
              <a:tr h="209006">
                <a:tc>
                  <a:txBody>
                    <a:bodyPr/>
                    <a:lstStyle/>
                    <a:p>
                      <a:pPr algn="ctr"/>
                      <a:r>
                        <a:rPr lang="en-US" sz="1000" dirty="0" smtClean="0"/>
                        <a:t>Family</a:t>
                      </a:r>
                      <a:r>
                        <a:rPr lang="en-US" sz="1000" baseline="0" dirty="0" smtClean="0"/>
                        <a:t> education</a:t>
                      </a:r>
                      <a:endParaRPr lang="en-US" sz="1000" dirty="0"/>
                    </a:p>
                  </a:txBody>
                  <a:tcPr marL="52251" marR="52251" marT="26126" marB="26126"/>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75844226"/>
              </p:ext>
            </p:extLst>
          </p:nvPr>
        </p:nvGraphicFramePr>
        <p:xfrm>
          <a:off x="4947545" y="1693509"/>
          <a:ext cx="2010003" cy="1380742"/>
        </p:xfrm>
        <a:graphic>
          <a:graphicData uri="http://schemas.openxmlformats.org/drawingml/2006/table">
            <a:tbl>
              <a:tblPr firstRow="1" bandRow="1">
                <a:tableStyleId>{9DCAF9ED-07DC-4A11-8D7F-57B35C25682E}</a:tableStyleId>
              </a:tblPr>
              <a:tblGrid>
                <a:gridCol w="2010003"/>
              </a:tblGrid>
              <a:tr h="189550">
                <a:tc>
                  <a:txBody>
                    <a:bodyPr/>
                    <a:lstStyle/>
                    <a:p>
                      <a:pPr algn="ctr"/>
                      <a:r>
                        <a:rPr lang="en-US" sz="900" dirty="0" smtClean="0"/>
                        <a:t>Acquired Physical Impairment</a:t>
                      </a:r>
                      <a:endParaRPr lang="en-US" sz="900" dirty="0"/>
                    </a:p>
                  </a:txBody>
                  <a:tcPr marL="47388" marR="47388" marT="23694" marB="23694"/>
                </a:tc>
              </a:tr>
              <a:tr h="198532">
                <a:tc>
                  <a:txBody>
                    <a:bodyPr/>
                    <a:lstStyle/>
                    <a:p>
                      <a:pPr marL="0" indent="0" algn="ctr">
                        <a:buFont typeface="+mj-lt"/>
                        <a:buNone/>
                      </a:pPr>
                      <a:r>
                        <a:rPr lang="en-US" sz="900" b="0" dirty="0" smtClean="0">
                          <a:ea typeface="ＭＳ Ｐゴシック"/>
                          <a:cs typeface="ＭＳ Ｐゴシック"/>
                        </a:rPr>
                        <a:t>Early</a:t>
                      </a:r>
                      <a:r>
                        <a:rPr lang="en-US" sz="900" b="0" baseline="0" dirty="0" smtClean="0">
                          <a:ea typeface="ＭＳ Ｐゴシック"/>
                          <a:cs typeface="ＭＳ Ｐゴシック"/>
                        </a:rPr>
                        <a:t> ambulation</a:t>
                      </a:r>
                      <a:endParaRPr lang="en-US" sz="900" b="0" dirty="0" smtClean="0">
                        <a:ea typeface="ＭＳ Ｐゴシック"/>
                        <a:cs typeface="ＭＳ Ｐゴシック"/>
                      </a:endParaRPr>
                    </a:p>
                  </a:txBody>
                  <a:tcPr marL="47388" marR="47388" marT="23694" marB="23694"/>
                </a:tc>
              </a:tr>
              <a:tr h="198532">
                <a:tc>
                  <a:txBody>
                    <a:bodyPr/>
                    <a:lstStyle/>
                    <a:p>
                      <a:pPr marL="0" indent="0" algn="ctr">
                        <a:buFont typeface="+mj-lt"/>
                        <a:buNone/>
                      </a:pPr>
                      <a:r>
                        <a:rPr lang="en-US" sz="900" b="0" dirty="0" smtClean="0">
                          <a:ea typeface="ＭＳ Ｐゴシック"/>
                          <a:cs typeface="ＭＳ Ｐゴシック"/>
                        </a:rPr>
                        <a:t>Adjunctive physical therapy</a:t>
                      </a:r>
                    </a:p>
                  </a:txBody>
                  <a:tcPr marL="47388" marR="47388" marT="23694" marB="23694"/>
                </a:tc>
              </a:tr>
              <a:tr h="198532">
                <a:tc>
                  <a:txBody>
                    <a:bodyPr/>
                    <a:lstStyle/>
                    <a:p>
                      <a:pPr marL="0" indent="0" algn="ctr">
                        <a:buFont typeface="+mj-lt"/>
                        <a:buNone/>
                      </a:pPr>
                      <a:r>
                        <a:rPr lang="en-US" sz="900" b="0" dirty="0" smtClean="0">
                          <a:ea typeface="ＭＳ Ｐゴシック"/>
                          <a:cs typeface="ＭＳ Ｐゴシック"/>
                        </a:rPr>
                        <a:t>Pharmacologic</a:t>
                      </a:r>
                      <a:r>
                        <a:rPr lang="en-US" sz="900" b="0" baseline="0" dirty="0" smtClean="0">
                          <a:ea typeface="ＭＳ Ｐゴシック"/>
                          <a:cs typeface="ＭＳ Ｐゴシック"/>
                        </a:rPr>
                        <a:t> management</a:t>
                      </a:r>
                      <a:endParaRPr lang="en-US" sz="900" b="0" dirty="0" smtClean="0">
                        <a:ea typeface="ＭＳ Ｐゴシック"/>
                        <a:cs typeface="ＭＳ Ｐゴシック"/>
                      </a:endParaRPr>
                    </a:p>
                  </a:txBody>
                  <a:tcPr marL="47388" marR="47388" marT="23694" marB="23694"/>
                </a:tc>
              </a:tr>
              <a:tr h="198532">
                <a:tc>
                  <a:txBody>
                    <a:bodyPr/>
                    <a:lstStyle/>
                    <a:p>
                      <a:pPr marL="0" indent="0" algn="ctr">
                        <a:buFont typeface="+mj-lt"/>
                        <a:buNone/>
                      </a:pPr>
                      <a:r>
                        <a:rPr lang="en-US" sz="900" b="0" dirty="0" smtClean="0">
                          <a:ea typeface="ＭＳ Ｐゴシック"/>
                          <a:cs typeface="ＭＳ Ｐゴシック"/>
                        </a:rPr>
                        <a:t>Prospective testing</a:t>
                      </a:r>
                    </a:p>
                  </a:txBody>
                  <a:tcPr marL="47388" marR="47388" marT="23694" marB="23694"/>
                </a:tc>
              </a:tr>
              <a:tr h="198532">
                <a:tc>
                  <a:txBody>
                    <a:bodyPr/>
                    <a:lstStyle/>
                    <a:p>
                      <a:pPr marL="0" indent="0" algn="ctr">
                        <a:buFont typeface="+mj-lt"/>
                        <a:buNone/>
                      </a:pPr>
                      <a:r>
                        <a:rPr lang="en-US" sz="900" b="0" dirty="0" smtClean="0">
                          <a:ea typeface="ＭＳ Ｐゴシック"/>
                          <a:cs typeface="ＭＳ Ｐゴシック"/>
                        </a:rPr>
                        <a:t>Family engagement</a:t>
                      </a:r>
                    </a:p>
                  </a:txBody>
                  <a:tcPr marL="47388" marR="47388" marT="23694" marB="23694"/>
                </a:tc>
              </a:tr>
              <a:tr h="198532">
                <a:tc>
                  <a:txBody>
                    <a:bodyPr/>
                    <a:lstStyle/>
                    <a:p>
                      <a:pPr marL="0" indent="0" algn="ctr">
                        <a:buFont typeface="+mj-lt"/>
                        <a:buNone/>
                      </a:pPr>
                      <a:r>
                        <a:rPr lang="en-US" sz="900" b="0" dirty="0" smtClean="0">
                          <a:ea typeface="ＭＳ Ｐゴシック"/>
                          <a:cs typeface="ＭＳ Ｐゴシック"/>
                        </a:rPr>
                        <a:t>Transition</a:t>
                      </a:r>
                      <a:r>
                        <a:rPr lang="en-US" sz="900" b="0" baseline="0" dirty="0" smtClean="0">
                          <a:ea typeface="ＭＳ Ｐゴシック"/>
                          <a:cs typeface="ＭＳ Ｐゴシック"/>
                        </a:rPr>
                        <a:t> of care planning</a:t>
                      </a:r>
                      <a:endParaRPr lang="en-US" sz="900" b="0" dirty="0" smtClean="0">
                        <a:ea typeface="ＭＳ Ｐゴシック"/>
                        <a:cs typeface="ＭＳ Ｐゴシック"/>
                      </a:endParaRPr>
                    </a:p>
                  </a:txBody>
                  <a:tcPr marL="47388" marR="47388" marT="23694" marB="23694"/>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022183979"/>
              </p:ext>
            </p:extLst>
          </p:nvPr>
        </p:nvGraphicFramePr>
        <p:xfrm>
          <a:off x="6377764" y="3428147"/>
          <a:ext cx="2632886" cy="1386540"/>
        </p:xfrm>
        <a:graphic>
          <a:graphicData uri="http://schemas.openxmlformats.org/drawingml/2006/table">
            <a:tbl>
              <a:tblPr firstRow="1" bandRow="1">
                <a:tableStyleId>{9DCAF9ED-07DC-4A11-8D7F-57B35C25682E}</a:tableStyleId>
              </a:tblPr>
              <a:tblGrid>
                <a:gridCol w="2632886"/>
              </a:tblGrid>
              <a:tr h="273920">
                <a:tc>
                  <a:txBody>
                    <a:bodyPr/>
                    <a:lstStyle/>
                    <a:p>
                      <a:pPr algn="ctr"/>
                      <a:r>
                        <a:rPr lang="en-US" sz="1100" dirty="0" smtClean="0"/>
                        <a:t>Ventilator Harm</a:t>
                      </a:r>
                      <a:endParaRPr lang="en-US" sz="1100" dirty="0"/>
                    </a:p>
                  </a:txBody>
                  <a:tcPr marL="54884" marR="54884" marT="27442" marB="27442"/>
                </a:tc>
              </a:tr>
              <a:tr h="219536">
                <a:tc>
                  <a:txBody>
                    <a:bodyPr/>
                    <a:lstStyle/>
                    <a:p>
                      <a:pPr algn="ctr"/>
                      <a:r>
                        <a:rPr lang="en-US" sz="1100" dirty="0" smtClean="0">
                          <a:solidFill>
                            <a:schemeClr val="tx1"/>
                          </a:solidFill>
                        </a:rPr>
                        <a:t>Daily sedation vacation (SAT)</a:t>
                      </a:r>
                      <a:endParaRPr lang="en-US" sz="1100" dirty="0">
                        <a:solidFill>
                          <a:schemeClr val="tx1"/>
                        </a:solidFill>
                      </a:endParaRPr>
                    </a:p>
                  </a:txBody>
                  <a:tcPr marL="54884" marR="54884" marT="27442" marB="27442"/>
                </a:tc>
              </a:tr>
              <a:tr h="219536">
                <a:tc>
                  <a:txBody>
                    <a:bodyPr/>
                    <a:lstStyle/>
                    <a:p>
                      <a:pPr algn="ctr"/>
                      <a:r>
                        <a:rPr lang="en-US" sz="1100" dirty="0" smtClean="0">
                          <a:solidFill>
                            <a:schemeClr val="tx1"/>
                          </a:solidFill>
                        </a:rPr>
                        <a:t>Daily spontaneous breathing trials (SBT)</a:t>
                      </a:r>
                      <a:endParaRPr lang="en-US" sz="1100" dirty="0">
                        <a:solidFill>
                          <a:schemeClr val="tx1"/>
                        </a:solidFill>
                      </a:endParaRPr>
                    </a:p>
                  </a:txBody>
                  <a:tcPr marL="54884" marR="54884" marT="27442" marB="27442"/>
                </a:tc>
              </a:tr>
              <a:tr h="219536">
                <a:tc>
                  <a:txBody>
                    <a:bodyPr/>
                    <a:lstStyle/>
                    <a:p>
                      <a:pPr algn="ctr"/>
                      <a:r>
                        <a:rPr lang="en-US" sz="1100" dirty="0" smtClean="0">
                          <a:solidFill>
                            <a:schemeClr val="tx1"/>
                          </a:solidFill>
                        </a:rPr>
                        <a:t>Automated ventilator management</a:t>
                      </a:r>
                      <a:endParaRPr lang="en-US" sz="1100" dirty="0">
                        <a:solidFill>
                          <a:schemeClr val="tx1"/>
                        </a:solidFill>
                      </a:endParaRPr>
                    </a:p>
                  </a:txBody>
                  <a:tcPr marL="54884" marR="54884" marT="27442" marB="27442"/>
                </a:tc>
              </a:tr>
              <a:tr h="219536">
                <a:tc>
                  <a:txBody>
                    <a:bodyPr/>
                    <a:lstStyle/>
                    <a:p>
                      <a:pPr algn="ctr"/>
                      <a:r>
                        <a:rPr lang="en-US" sz="1100" dirty="0" smtClean="0">
                          <a:solidFill>
                            <a:schemeClr val="tx1"/>
                          </a:solidFill>
                        </a:rPr>
                        <a:t>Lung</a:t>
                      </a:r>
                      <a:r>
                        <a:rPr lang="en-US" sz="1100" baseline="0" dirty="0" smtClean="0">
                          <a:solidFill>
                            <a:schemeClr val="tx1"/>
                          </a:solidFill>
                        </a:rPr>
                        <a:t> Protective Ventilation for ALI</a:t>
                      </a:r>
                      <a:endParaRPr lang="en-US" sz="1100" dirty="0">
                        <a:solidFill>
                          <a:schemeClr val="tx1"/>
                        </a:solidFill>
                      </a:endParaRPr>
                    </a:p>
                  </a:txBody>
                  <a:tcPr marL="54884" marR="54884" marT="27442" marB="27442"/>
                </a:tc>
              </a:tr>
              <a:tr h="219536">
                <a:tc>
                  <a:txBody>
                    <a:bodyPr/>
                    <a:lstStyle/>
                    <a:p>
                      <a:pPr algn="ctr"/>
                      <a:r>
                        <a:rPr lang="en-US" sz="1100" dirty="0" smtClean="0">
                          <a:solidFill>
                            <a:schemeClr val="tx1"/>
                          </a:solidFill>
                        </a:rPr>
                        <a:t>Low Volume Ventilation if</a:t>
                      </a:r>
                      <a:r>
                        <a:rPr lang="en-US" sz="1100" baseline="0" dirty="0" smtClean="0">
                          <a:solidFill>
                            <a:schemeClr val="tx1"/>
                          </a:solidFill>
                        </a:rPr>
                        <a:t> not ALI</a:t>
                      </a:r>
                      <a:endParaRPr lang="en-US" sz="1100" dirty="0">
                        <a:solidFill>
                          <a:schemeClr val="tx1"/>
                        </a:solidFill>
                      </a:endParaRPr>
                    </a:p>
                  </a:txBody>
                  <a:tcPr marL="54884" marR="54884" marT="27442" marB="27442"/>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880049737"/>
              </p:ext>
            </p:extLst>
          </p:nvPr>
        </p:nvGraphicFramePr>
        <p:xfrm>
          <a:off x="3465632" y="3670392"/>
          <a:ext cx="3316168" cy="2286001"/>
        </p:xfrm>
        <a:graphic>
          <a:graphicData uri="http://schemas.openxmlformats.org/drawingml/2006/table">
            <a:tbl>
              <a:tblPr firstRow="1" bandRow="1">
                <a:tableStyleId>{9DCAF9ED-07DC-4A11-8D7F-57B35C25682E}</a:tableStyleId>
              </a:tblPr>
              <a:tblGrid>
                <a:gridCol w="3316168"/>
              </a:tblGrid>
              <a:tr h="204072">
                <a:tc>
                  <a:txBody>
                    <a:bodyPr/>
                    <a:lstStyle/>
                    <a:p>
                      <a:pPr algn="ctr"/>
                      <a:r>
                        <a:rPr lang="en-US" sz="1000" dirty="0" smtClean="0"/>
                        <a:t>DVT-PE</a:t>
                      </a:r>
                      <a:endParaRPr lang="en-US" sz="1000" dirty="0"/>
                    </a:p>
                  </a:txBody>
                  <a:tcPr marL="51018" marR="51018" marT="25509" marB="25509"/>
                </a:tc>
              </a:tr>
              <a:tr h="204072">
                <a:tc>
                  <a:txBody>
                    <a:bodyPr/>
                    <a:lstStyle/>
                    <a:p>
                      <a:pPr algn="ctr"/>
                      <a:r>
                        <a:rPr lang="en-US" sz="1000" dirty="0" smtClean="0">
                          <a:solidFill>
                            <a:srgbClr val="000000"/>
                          </a:solidFill>
                        </a:rPr>
                        <a:t>Initial VTE risk stratification for all ICU patients</a:t>
                      </a:r>
                    </a:p>
                  </a:txBody>
                  <a:tcPr marL="51018" marR="51018" marT="25509" marB="25509"/>
                </a:tc>
              </a:tr>
              <a:tr h="37409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rPr>
                        <a:t>Computerized clinical</a:t>
                      </a:r>
                      <a:r>
                        <a:rPr lang="en-US" sz="1000" baseline="0" dirty="0" smtClean="0">
                          <a:solidFill>
                            <a:srgbClr val="000000"/>
                          </a:solidFill>
                        </a:rPr>
                        <a:t> decision support (CDS) tool to aid ordering of </a:t>
                      </a:r>
                      <a:r>
                        <a:rPr lang="en-US" sz="1000" dirty="0" smtClean="0">
                          <a:solidFill>
                            <a:srgbClr val="000000"/>
                          </a:solidFill>
                        </a:rPr>
                        <a:t>best-practice VTE prophylaxis </a:t>
                      </a:r>
                      <a:endParaRPr lang="en-US" sz="1000" baseline="0" dirty="0" smtClean="0">
                        <a:solidFill>
                          <a:srgbClr val="000000"/>
                        </a:solidFill>
                      </a:endParaRPr>
                    </a:p>
                  </a:txBody>
                  <a:tcPr marL="51018" marR="51018" marT="25509" marB="25509"/>
                </a:tc>
              </a:tr>
              <a:tr h="204072">
                <a:tc>
                  <a:txBody>
                    <a:bodyPr/>
                    <a:lstStyle/>
                    <a:p>
                      <a:pPr algn="ctr"/>
                      <a:r>
                        <a:rPr lang="en-US" sz="1000" dirty="0" smtClean="0">
                          <a:solidFill>
                            <a:srgbClr val="000000"/>
                          </a:solidFill>
                        </a:rPr>
                        <a:t>Ongoing</a:t>
                      </a:r>
                      <a:r>
                        <a:rPr lang="en-US" sz="1000" baseline="0" dirty="0" smtClean="0">
                          <a:solidFill>
                            <a:srgbClr val="000000"/>
                          </a:solidFill>
                        </a:rPr>
                        <a:t> </a:t>
                      </a:r>
                      <a:r>
                        <a:rPr lang="en-US" sz="1000" dirty="0" smtClean="0">
                          <a:solidFill>
                            <a:srgbClr val="000000"/>
                          </a:solidFill>
                        </a:rPr>
                        <a:t>risk re-stratification </a:t>
                      </a:r>
                    </a:p>
                  </a:txBody>
                  <a:tcPr marL="51018" marR="51018" marT="25509" marB="25509"/>
                </a:tc>
              </a:tr>
              <a:tr h="35712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rPr>
                        <a:t>Reminders when contraindications change to prompt addition of pharmacologic prophylaxis</a:t>
                      </a:r>
                    </a:p>
                  </a:txBody>
                  <a:tcPr marL="51018" marR="51018" marT="25509" marB="25509"/>
                </a:tc>
              </a:tr>
              <a:tr h="204072">
                <a:tc>
                  <a:txBody>
                    <a:bodyPr/>
                    <a:lstStyle/>
                    <a:p>
                      <a:pPr algn="ctr"/>
                      <a:r>
                        <a:rPr lang="en-US" sz="1000" dirty="0" smtClean="0">
                          <a:solidFill>
                            <a:srgbClr val="000000"/>
                          </a:solidFill>
                        </a:rPr>
                        <a:t>Ultrasound screening of appropriate patients</a:t>
                      </a:r>
                      <a:endParaRPr lang="en-US" sz="1000" dirty="0">
                        <a:solidFill>
                          <a:srgbClr val="000000"/>
                        </a:solidFill>
                      </a:endParaRPr>
                    </a:p>
                  </a:txBody>
                  <a:tcPr marL="51018" marR="51018" marT="25509" marB="25509"/>
                </a:tc>
              </a:tr>
              <a:tr h="204072">
                <a:tc>
                  <a:txBody>
                    <a:bodyPr/>
                    <a:lstStyle/>
                    <a:p>
                      <a:pPr algn="ctr"/>
                      <a:r>
                        <a:rPr lang="en-US" sz="1000" dirty="0" smtClean="0">
                          <a:solidFill>
                            <a:srgbClr val="000000"/>
                          </a:solidFill>
                        </a:rPr>
                        <a:t>Prevent missed prophylaxis doses</a:t>
                      </a:r>
                      <a:endParaRPr lang="en-US" sz="1000" dirty="0">
                        <a:solidFill>
                          <a:srgbClr val="000000"/>
                        </a:solidFill>
                      </a:endParaRPr>
                    </a:p>
                  </a:txBody>
                  <a:tcPr marL="51018" marR="51018" marT="25509" marB="25509"/>
                </a:tc>
              </a:tr>
              <a:tr h="534421">
                <a:tc>
                  <a:txBody>
                    <a:bodyPr/>
                    <a:lstStyle/>
                    <a:p>
                      <a:pPr algn="ctr"/>
                      <a:r>
                        <a:rPr lang="en-US" sz="1000" dirty="0" smtClean="0">
                          <a:solidFill>
                            <a:srgbClr val="000000"/>
                          </a:solidFill>
                        </a:rPr>
                        <a:t>Optimal Mechanical Prophylaxis</a:t>
                      </a:r>
                      <a:r>
                        <a:rPr lang="en-US" sz="1000" baseline="0" dirty="0" smtClean="0">
                          <a:solidFill>
                            <a:srgbClr val="000000"/>
                          </a:solidFill>
                        </a:rPr>
                        <a:t> Use</a:t>
                      </a:r>
                    </a:p>
                    <a:p>
                      <a:pPr algn="ctr"/>
                      <a:r>
                        <a:rPr lang="en-US" sz="1000" baseline="0" dirty="0" smtClean="0">
                          <a:solidFill>
                            <a:srgbClr val="000000"/>
                          </a:solidFill>
                        </a:rPr>
                        <a:t>(</a:t>
                      </a:r>
                      <a:r>
                        <a:rPr lang="en-US" sz="1000" dirty="0" smtClean="0">
                          <a:solidFill>
                            <a:srgbClr val="000000"/>
                          </a:solidFill>
                        </a:rPr>
                        <a:t>Sequential Compression</a:t>
                      </a:r>
                      <a:r>
                        <a:rPr lang="en-US" sz="1000" baseline="0" dirty="0" smtClean="0">
                          <a:solidFill>
                            <a:srgbClr val="000000"/>
                          </a:solidFill>
                        </a:rPr>
                        <a:t> Device [SCD] and compression stockings [TEDS])</a:t>
                      </a:r>
                      <a:endParaRPr lang="en-US" sz="1000" dirty="0">
                        <a:solidFill>
                          <a:srgbClr val="000000"/>
                        </a:solidFill>
                      </a:endParaRPr>
                    </a:p>
                  </a:txBody>
                  <a:tcPr marL="51018" marR="51018" marT="25509" marB="25509"/>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069801464"/>
              </p:ext>
            </p:extLst>
          </p:nvPr>
        </p:nvGraphicFramePr>
        <p:xfrm>
          <a:off x="6443648" y="1695450"/>
          <a:ext cx="2567002" cy="1600199"/>
        </p:xfrm>
        <a:graphic>
          <a:graphicData uri="http://schemas.openxmlformats.org/drawingml/2006/table">
            <a:tbl>
              <a:tblPr firstRow="1" bandRow="1">
                <a:tableStyleId>{9DCAF9ED-07DC-4A11-8D7F-57B35C25682E}</a:tableStyleId>
              </a:tblPr>
              <a:tblGrid>
                <a:gridCol w="2567002"/>
              </a:tblGrid>
              <a:tr h="212020">
                <a:tc>
                  <a:txBody>
                    <a:bodyPr/>
                    <a:lstStyle/>
                    <a:p>
                      <a:pPr algn="ctr"/>
                      <a:r>
                        <a:rPr lang="en-US" sz="1000" dirty="0" smtClean="0"/>
                        <a:t>VAP</a:t>
                      </a:r>
                      <a:endParaRPr lang="en-US" sz="1000" dirty="0"/>
                    </a:p>
                  </a:txBody>
                  <a:tcPr marL="53005" marR="53005" marT="26503" marB="26503"/>
                </a:tc>
              </a:tr>
              <a:tr h="371036">
                <a:tc>
                  <a:txBody>
                    <a:bodyPr/>
                    <a:lstStyle/>
                    <a:p>
                      <a:pPr marL="0" indent="0" algn="ctr">
                        <a:buFont typeface="+mj-lt"/>
                        <a:buNone/>
                      </a:pPr>
                      <a:r>
                        <a:rPr lang="en-US" sz="1000" b="0" dirty="0" smtClean="0">
                          <a:ea typeface="ＭＳ Ｐゴシック"/>
                          <a:cs typeface="ＭＳ Ｐゴシック"/>
                        </a:rPr>
                        <a:t>Head of Bed Elevation (HOB)</a:t>
                      </a:r>
                      <a:r>
                        <a:rPr lang="en-US" sz="1000" b="0" baseline="0" dirty="0" smtClean="0">
                          <a:ea typeface="ＭＳ Ｐゴシック"/>
                          <a:cs typeface="ＭＳ Ｐゴシック"/>
                        </a:rPr>
                        <a:t> </a:t>
                      </a:r>
                      <a:r>
                        <a:rPr lang="en-US" sz="1000" b="0" dirty="0" smtClean="0">
                          <a:ea typeface="ＭＳ Ｐゴシック"/>
                          <a:cs typeface="ＭＳ Ｐゴシック"/>
                        </a:rPr>
                        <a:t>( ≥ 30 degrees).</a:t>
                      </a:r>
                    </a:p>
                  </a:txBody>
                  <a:tcPr marL="53005" marR="53005" marT="26503" marB="26503"/>
                </a:tc>
              </a:tr>
              <a:tr h="371036">
                <a:tc>
                  <a:txBody>
                    <a:bodyPr/>
                    <a:lstStyle/>
                    <a:p>
                      <a:pPr marL="0" indent="0" algn="ctr">
                        <a:buFont typeface="+mj-lt"/>
                        <a:buNone/>
                      </a:pPr>
                      <a:r>
                        <a:rPr lang="en-US" sz="1000" b="0" dirty="0" smtClean="0">
                          <a:ea typeface="ＭＳ Ｐゴシック"/>
                          <a:cs typeface="ＭＳ Ｐゴシック"/>
                        </a:rPr>
                        <a:t>Spontaneous Awakening and Breathing Trials (SAT &amp; SBT)</a:t>
                      </a:r>
                    </a:p>
                  </a:txBody>
                  <a:tcPr marL="53005" marR="53005" marT="26503" marB="26503"/>
                </a:tc>
              </a:tr>
              <a:tr h="212020">
                <a:tc>
                  <a:txBody>
                    <a:bodyPr/>
                    <a:lstStyle/>
                    <a:p>
                      <a:pPr marL="0" indent="0" algn="ctr">
                        <a:buFont typeface="+mj-lt"/>
                        <a:buNone/>
                      </a:pPr>
                      <a:r>
                        <a:rPr lang="en-US" sz="1000" b="0" dirty="0" smtClean="0">
                          <a:ea typeface="ＭＳ Ｐゴシック"/>
                          <a:cs typeface="ＭＳ Ｐゴシック"/>
                        </a:rPr>
                        <a:t>Oral Care</a:t>
                      </a:r>
                    </a:p>
                  </a:txBody>
                  <a:tcPr marL="53005" marR="53005" marT="26503" marB="26503"/>
                </a:tc>
              </a:tr>
              <a:tr h="212020">
                <a:tc>
                  <a:txBody>
                    <a:bodyPr/>
                    <a:lstStyle/>
                    <a:p>
                      <a:pPr marL="0" indent="0" algn="ctr">
                        <a:buFont typeface="+mj-lt"/>
                        <a:buNone/>
                      </a:pPr>
                      <a:r>
                        <a:rPr lang="en-US" sz="1000" b="0" dirty="0" smtClean="0">
                          <a:ea typeface="ＭＳ Ｐゴシック"/>
                          <a:cs typeface="ＭＳ Ｐゴシック"/>
                        </a:rPr>
                        <a:t>Oral Care with </a:t>
                      </a:r>
                      <a:r>
                        <a:rPr lang="en-US" sz="1000" b="0" dirty="0" err="1" smtClean="0">
                          <a:ea typeface="ＭＳ Ｐゴシック"/>
                          <a:cs typeface="ＭＳ Ｐゴシック"/>
                        </a:rPr>
                        <a:t>Chlorhexidine</a:t>
                      </a:r>
                      <a:endParaRPr lang="en-US" sz="1000" b="0" dirty="0" smtClean="0">
                        <a:ea typeface="ＭＳ Ｐゴシック"/>
                        <a:cs typeface="ＭＳ Ｐゴシック"/>
                      </a:endParaRPr>
                    </a:p>
                  </a:txBody>
                  <a:tcPr marL="53005" marR="53005" marT="26503" marB="26503"/>
                </a:tc>
              </a:tr>
              <a:tr h="222067">
                <a:tc>
                  <a:txBody>
                    <a:bodyPr/>
                    <a:lstStyle/>
                    <a:p>
                      <a:pPr marL="0" indent="0" algn="ctr">
                        <a:buFont typeface="+mj-lt"/>
                        <a:buNone/>
                      </a:pPr>
                      <a:r>
                        <a:rPr lang="en-US" sz="1000" b="0" dirty="0" smtClean="0">
                          <a:ea typeface="ＭＳ Ｐゴシック"/>
                          <a:cs typeface="ＭＳ Ｐゴシック"/>
                        </a:rPr>
                        <a:t>Subglottic Suctioning ETTs</a:t>
                      </a:r>
                    </a:p>
                  </a:txBody>
                  <a:tcPr marL="53005" marR="53005" marT="26503" marB="26503"/>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059452141"/>
              </p:ext>
            </p:extLst>
          </p:nvPr>
        </p:nvGraphicFramePr>
        <p:xfrm>
          <a:off x="3361539" y="4754208"/>
          <a:ext cx="2340895" cy="1832946"/>
        </p:xfrm>
        <a:graphic>
          <a:graphicData uri="http://schemas.openxmlformats.org/drawingml/2006/table">
            <a:tbl>
              <a:tblPr firstRow="1" bandRow="1">
                <a:tableStyleId>{9DCAF9ED-07DC-4A11-8D7F-57B35C25682E}</a:tableStyleId>
              </a:tblPr>
              <a:tblGrid>
                <a:gridCol w="2340895"/>
              </a:tblGrid>
              <a:tr h="220754">
                <a:tc>
                  <a:txBody>
                    <a:bodyPr/>
                    <a:lstStyle/>
                    <a:p>
                      <a:pPr algn="ctr"/>
                      <a:r>
                        <a:rPr lang="en-US" sz="1100" dirty="0" smtClean="0"/>
                        <a:t>Loss of Respect</a:t>
                      </a:r>
                      <a:r>
                        <a:rPr lang="en-US" sz="1100" baseline="0" dirty="0" smtClean="0"/>
                        <a:t> and Dignity</a:t>
                      </a:r>
                      <a:endParaRPr lang="en-US" sz="1100" dirty="0"/>
                    </a:p>
                  </a:txBody>
                  <a:tcPr marL="55189" marR="55189" marT="27594" marB="27594"/>
                </a:tc>
              </a:tr>
              <a:tr h="220754">
                <a:tc>
                  <a:txBody>
                    <a:bodyPr/>
                    <a:lstStyle/>
                    <a:p>
                      <a:pPr marL="0" indent="0" algn="ctr">
                        <a:buFont typeface="+mj-lt"/>
                        <a:buNone/>
                      </a:pPr>
                      <a:r>
                        <a:rPr lang="en-US" sz="1100" b="0" dirty="0" smtClean="0">
                          <a:ea typeface="ＭＳ Ｐゴシック"/>
                          <a:cs typeface="ＭＳ Ｐゴシック"/>
                        </a:rPr>
                        <a:t>Interpersonal</a:t>
                      </a:r>
                      <a:r>
                        <a:rPr lang="en-US" sz="1100" b="0" baseline="0" dirty="0" smtClean="0">
                          <a:ea typeface="ＭＳ Ｐゴシック"/>
                          <a:cs typeface="ＭＳ Ｐゴシック"/>
                        </a:rPr>
                        <a:t> communication</a:t>
                      </a:r>
                      <a:endParaRPr lang="en-US" sz="1100" b="0" dirty="0" smtClean="0">
                        <a:ea typeface="ＭＳ Ｐゴシック"/>
                        <a:cs typeface="ＭＳ Ｐゴシック"/>
                      </a:endParaRPr>
                    </a:p>
                  </a:txBody>
                  <a:tcPr marL="55189" marR="55189" marT="27594" marB="27594"/>
                </a:tc>
              </a:tr>
              <a:tr h="231215">
                <a:tc>
                  <a:txBody>
                    <a:bodyPr/>
                    <a:lstStyle/>
                    <a:p>
                      <a:pPr marL="0" indent="0" algn="ctr">
                        <a:buFont typeface="+mj-lt"/>
                        <a:buNone/>
                      </a:pPr>
                      <a:r>
                        <a:rPr lang="en-US" sz="1100" b="0" dirty="0" smtClean="0">
                          <a:ea typeface="ＭＳ Ｐゴシック"/>
                          <a:cs typeface="ＭＳ Ｐゴシック"/>
                        </a:rPr>
                        <a:t>Scheduling</a:t>
                      </a:r>
                    </a:p>
                  </a:txBody>
                  <a:tcPr marL="55189" marR="55189" marT="27594" marB="27594"/>
                </a:tc>
              </a:tr>
              <a:tr h="231215">
                <a:tc>
                  <a:txBody>
                    <a:bodyPr/>
                    <a:lstStyle/>
                    <a:p>
                      <a:pPr marL="0" indent="0" algn="ctr">
                        <a:buFont typeface="+mj-lt"/>
                        <a:buNone/>
                      </a:pPr>
                      <a:r>
                        <a:rPr lang="en-US" sz="1100" b="0" dirty="0" smtClean="0">
                          <a:ea typeface="ＭＳ Ｐゴシック"/>
                          <a:cs typeface="ＭＳ Ｐゴシック"/>
                        </a:rPr>
                        <a:t>Education</a:t>
                      </a:r>
                    </a:p>
                  </a:txBody>
                  <a:tcPr marL="55189" marR="55189" marT="27594" marB="27594"/>
                </a:tc>
              </a:tr>
              <a:tr h="231215">
                <a:tc>
                  <a:txBody>
                    <a:bodyPr/>
                    <a:lstStyle/>
                    <a:p>
                      <a:pPr marL="0" indent="0" algn="ctr">
                        <a:buFont typeface="+mj-lt"/>
                        <a:buNone/>
                      </a:pPr>
                      <a:r>
                        <a:rPr lang="en-US" sz="1100" b="0" dirty="0" smtClean="0">
                          <a:ea typeface="ＭＳ Ｐゴシック"/>
                          <a:cs typeface="ＭＳ Ｐゴシック"/>
                        </a:rPr>
                        <a:t>Goals alignment</a:t>
                      </a:r>
                    </a:p>
                  </a:txBody>
                  <a:tcPr marL="55189" marR="55189" marT="27594" marB="27594"/>
                </a:tc>
              </a:tr>
              <a:tr h="231215">
                <a:tc>
                  <a:txBody>
                    <a:bodyPr/>
                    <a:lstStyle/>
                    <a:p>
                      <a:pPr marL="0" indent="0" algn="ctr">
                        <a:buFont typeface="+mj-lt"/>
                        <a:buNone/>
                      </a:pPr>
                      <a:r>
                        <a:rPr lang="en-US" sz="1100" b="0" dirty="0" smtClean="0">
                          <a:ea typeface="ＭＳ Ｐゴシック"/>
                          <a:cs typeface="ＭＳ Ｐゴシック"/>
                        </a:rPr>
                        <a:t>Access to</a:t>
                      </a:r>
                      <a:r>
                        <a:rPr lang="en-US" sz="1100" b="0" baseline="0" dirty="0" smtClean="0">
                          <a:ea typeface="ＭＳ Ｐゴシック"/>
                          <a:cs typeface="ＭＳ Ｐゴシック"/>
                        </a:rPr>
                        <a:t> care team</a:t>
                      </a:r>
                      <a:endParaRPr lang="en-US" sz="1100" b="0" dirty="0" smtClean="0">
                        <a:ea typeface="ＭＳ Ｐゴシック"/>
                        <a:cs typeface="ＭＳ Ｐゴシック"/>
                      </a:endParaRPr>
                    </a:p>
                  </a:txBody>
                  <a:tcPr marL="55189" marR="55189" marT="27594" marB="27594"/>
                </a:tc>
              </a:tr>
              <a:tr h="231215">
                <a:tc>
                  <a:txBody>
                    <a:bodyPr/>
                    <a:lstStyle/>
                    <a:p>
                      <a:pPr marL="0" indent="0" algn="ctr">
                        <a:buFont typeface="+mj-lt"/>
                        <a:buNone/>
                      </a:pPr>
                      <a:r>
                        <a:rPr lang="en-US" sz="1100" b="0" dirty="0" smtClean="0">
                          <a:ea typeface="ＭＳ Ｐゴシック"/>
                          <a:cs typeface="ＭＳ Ｐゴシック"/>
                        </a:rPr>
                        <a:t>Inclusion</a:t>
                      </a:r>
                    </a:p>
                  </a:txBody>
                  <a:tcPr marL="55189" marR="55189" marT="27594" marB="27594"/>
                </a:tc>
              </a:tr>
              <a:tr h="231215">
                <a:tc>
                  <a:txBody>
                    <a:bodyPr/>
                    <a:lstStyle/>
                    <a:p>
                      <a:pPr marL="0" indent="0" algn="ctr">
                        <a:buFont typeface="+mj-lt"/>
                        <a:buNone/>
                      </a:pPr>
                      <a:r>
                        <a:rPr lang="en-US" sz="1100" b="0" dirty="0" smtClean="0">
                          <a:ea typeface="ＭＳ Ｐゴシック"/>
                          <a:cs typeface="ＭＳ Ｐゴシック"/>
                        </a:rPr>
                        <a:t>Continuity</a:t>
                      </a:r>
                    </a:p>
                  </a:txBody>
                  <a:tcPr marL="55189" marR="55189" marT="27594" marB="27594"/>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880357121"/>
              </p:ext>
            </p:extLst>
          </p:nvPr>
        </p:nvGraphicFramePr>
        <p:xfrm>
          <a:off x="4494139" y="2400846"/>
          <a:ext cx="2357471" cy="1655910"/>
        </p:xfrm>
        <a:graphic>
          <a:graphicData uri="http://schemas.openxmlformats.org/drawingml/2006/table">
            <a:tbl>
              <a:tblPr firstRow="1" bandRow="1">
                <a:tableStyleId>{9DCAF9ED-07DC-4A11-8D7F-57B35C25682E}</a:tableStyleId>
              </a:tblPr>
              <a:tblGrid>
                <a:gridCol w="2357471"/>
              </a:tblGrid>
              <a:tr h="415065">
                <a:tc>
                  <a:txBody>
                    <a:bodyPr/>
                    <a:lstStyle/>
                    <a:p>
                      <a:pPr algn="ctr"/>
                      <a:r>
                        <a:rPr lang="en-US" sz="1200" dirty="0" smtClean="0"/>
                        <a:t>Failure to provide care consistent with patient goals</a:t>
                      </a:r>
                      <a:endParaRPr lang="en-US" sz="1200" dirty="0"/>
                    </a:p>
                  </a:txBody>
                  <a:tcPr marL="59295" marR="59295" marT="29647" marB="29647"/>
                </a:tc>
              </a:tr>
              <a:tr h="237180">
                <a:tc>
                  <a:txBody>
                    <a:bodyPr/>
                    <a:lstStyle/>
                    <a:p>
                      <a:pPr marL="0" indent="0" algn="ctr">
                        <a:buFont typeface="+mj-lt"/>
                        <a:buNone/>
                      </a:pPr>
                      <a:r>
                        <a:rPr lang="en-US" sz="1000" b="0" dirty="0" smtClean="0">
                          <a:ea typeface="ＭＳ Ｐゴシック"/>
                          <a:cs typeface="ＭＳ Ｐゴシック"/>
                        </a:rPr>
                        <a:t>Family meetings</a:t>
                      </a:r>
                    </a:p>
                  </a:txBody>
                  <a:tcPr marL="59295" marR="59295" marT="29647" marB="29647"/>
                </a:tc>
              </a:tr>
              <a:tr h="248419">
                <a:tc>
                  <a:txBody>
                    <a:bodyPr/>
                    <a:lstStyle/>
                    <a:p>
                      <a:pPr marL="0" indent="0" algn="ctr">
                        <a:buFont typeface="+mj-lt"/>
                        <a:buNone/>
                      </a:pPr>
                      <a:r>
                        <a:rPr lang="en-US" sz="1000" b="0" dirty="0" smtClean="0">
                          <a:ea typeface="ＭＳ Ｐゴシック"/>
                          <a:cs typeface="ＭＳ Ｐゴシック"/>
                        </a:rPr>
                        <a:t>Advanced directives</a:t>
                      </a:r>
                    </a:p>
                  </a:txBody>
                  <a:tcPr marL="59295" marR="59295" marT="29647" marB="29647"/>
                </a:tc>
              </a:tr>
              <a:tr h="248419">
                <a:tc>
                  <a:txBody>
                    <a:bodyPr/>
                    <a:lstStyle/>
                    <a:p>
                      <a:pPr marL="0" indent="0" algn="ctr">
                        <a:buFont typeface="+mj-lt"/>
                        <a:buNone/>
                      </a:pPr>
                      <a:r>
                        <a:rPr lang="en-US" sz="1000" b="0" dirty="0" smtClean="0">
                          <a:ea typeface="ＭＳ Ｐゴシック"/>
                          <a:cs typeface="ＭＳ Ｐゴシック"/>
                        </a:rPr>
                        <a:t>All</a:t>
                      </a:r>
                      <a:r>
                        <a:rPr lang="en-US" sz="1000" b="0" baseline="0" dirty="0" smtClean="0">
                          <a:ea typeface="ＭＳ Ｐゴシック"/>
                          <a:cs typeface="ＭＳ Ｐゴシック"/>
                        </a:rPr>
                        <a:t> teams meetings</a:t>
                      </a:r>
                      <a:endParaRPr lang="en-US" sz="1000" b="0" dirty="0" smtClean="0">
                        <a:ea typeface="ＭＳ Ｐゴシック"/>
                        <a:cs typeface="ＭＳ Ｐゴシック"/>
                      </a:endParaRPr>
                    </a:p>
                  </a:txBody>
                  <a:tcPr marL="59295" marR="59295" marT="29647" marB="29647"/>
                </a:tc>
              </a:tr>
              <a:tr h="248419">
                <a:tc>
                  <a:txBody>
                    <a:bodyPr/>
                    <a:lstStyle/>
                    <a:p>
                      <a:pPr marL="0" indent="0" algn="ctr">
                        <a:buFont typeface="+mj-lt"/>
                        <a:buNone/>
                      </a:pPr>
                      <a:r>
                        <a:rPr lang="en-US" sz="1000" b="0" dirty="0" smtClean="0">
                          <a:ea typeface="ＭＳ Ｐゴシック"/>
                          <a:cs typeface="ＭＳ Ｐゴシック"/>
                        </a:rPr>
                        <a:t>Ethics</a:t>
                      </a:r>
                      <a:r>
                        <a:rPr lang="en-US" sz="1000" b="0" baseline="0" dirty="0" smtClean="0">
                          <a:ea typeface="ＭＳ Ｐゴシック"/>
                          <a:cs typeface="ＭＳ Ｐゴシック"/>
                        </a:rPr>
                        <a:t> engagement</a:t>
                      </a:r>
                      <a:endParaRPr lang="en-US" sz="1000" b="0" dirty="0" smtClean="0">
                        <a:ea typeface="ＭＳ Ｐゴシック"/>
                        <a:cs typeface="ＭＳ Ｐゴシック"/>
                      </a:endParaRPr>
                    </a:p>
                  </a:txBody>
                  <a:tcPr marL="59295" marR="59295" marT="29647" marB="29647"/>
                </a:tc>
              </a:tr>
              <a:tr h="248419">
                <a:tc>
                  <a:txBody>
                    <a:bodyPr/>
                    <a:lstStyle/>
                    <a:p>
                      <a:pPr marL="0" indent="0" algn="ctr">
                        <a:buFont typeface="+mj-lt"/>
                        <a:buNone/>
                      </a:pPr>
                      <a:r>
                        <a:rPr lang="en-US" sz="1000" b="0" dirty="0" smtClean="0">
                          <a:ea typeface="ＭＳ Ｐゴシック"/>
                          <a:cs typeface="ＭＳ Ｐゴシック"/>
                        </a:rPr>
                        <a:t>Palliative</a:t>
                      </a:r>
                      <a:r>
                        <a:rPr lang="en-US" sz="1000" b="0" baseline="0" dirty="0" smtClean="0">
                          <a:ea typeface="ＭＳ Ｐゴシック"/>
                          <a:cs typeface="ＭＳ Ｐゴシック"/>
                        </a:rPr>
                        <a:t> Care</a:t>
                      </a:r>
                      <a:endParaRPr lang="en-US" sz="1000" b="0" dirty="0" smtClean="0">
                        <a:ea typeface="ＭＳ Ｐゴシック"/>
                        <a:cs typeface="ＭＳ Ｐゴシック"/>
                      </a:endParaRPr>
                    </a:p>
                  </a:txBody>
                  <a:tcPr marL="59295" marR="59295" marT="29647" marB="29647"/>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858850323"/>
              </p:ext>
            </p:extLst>
          </p:nvPr>
        </p:nvGraphicFramePr>
        <p:xfrm>
          <a:off x="7219950" y="4699673"/>
          <a:ext cx="1575954" cy="1771648"/>
        </p:xfrm>
        <a:graphic>
          <a:graphicData uri="http://schemas.openxmlformats.org/drawingml/2006/table">
            <a:tbl>
              <a:tblPr firstRow="1" bandRow="1">
                <a:tableStyleId>{9DCAF9ED-07DC-4A11-8D7F-57B35C25682E}</a:tableStyleId>
              </a:tblPr>
              <a:tblGrid>
                <a:gridCol w="1575954"/>
              </a:tblGrid>
              <a:tr h="200025">
                <a:tc>
                  <a:txBody>
                    <a:bodyPr/>
                    <a:lstStyle/>
                    <a:p>
                      <a:pPr algn="ctr"/>
                      <a:r>
                        <a:rPr lang="en-US" sz="1000" dirty="0" smtClean="0"/>
                        <a:t>CLABSI</a:t>
                      </a:r>
                      <a:endParaRPr lang="en-US" sz="1000" dirty="0"/>
                    </a:p>
                  </a:txBody>
                  <a:tcPr marL="50006" marR="50006" marT="25003" marB="25003"/>
                </a:tc>
              </a:tr>
              <a:tr h="200025">
                <a:tc>
                  <a:txBody>
                    <a:bodyPr/>
                    <a:lstStyle/>
                    <a:p>
                      <a:pPr algn="ctr"/>
                      <a:r>
                        <a:rPr lang="en-US" sz="1000" dirty="0" smtClean="0"/>
                        <a:t>Hand washing</a:t>
                      </a:r>
                      <a:endParaRPr lang="en-US" sz="1000" dirty="0"/>
                    </a:p>
                  </a:txBody>
                  <a:tcPr marL="50006" marR="50006" marT="25003" marB="25003"/>
                </a:tc>
              </a:tr>
              <a:tr h="200025">
                <a:tc>
                  <a:txBody>
                    <a:bodyPr/>
                    <a:lstStyle/>
                    <a:p>
                      <a:pPr algn="ctr"/>
                      <a:r>
                        <a:rPr lang="en-US" sz="1000" dirty="0" smtClean="0"/>
                        <a:t>Chlorhexidine</a:t>
                      </a:r>
                      <a:endParaRPr lang="en-US" sz="1000" dirty="0"/>
                    </a:p>
                  </a:txBody>
                  <a:tcPr marL="50006" marR="50006" marT="25003" marB="25003"/>
                </a:tc>
              </a:tr>
              <a:tr h="200025">
                <a:tc>
                  <a:txBody>
                    <a:bodyPr/>
                    <a:lstStyle/>
                    <a:p>
                      <a:pPr algn="ctr"/>
                      <a:r>
                        <a:rPr lang="en-US" sz="1000" dirty="0" smtClean="0"/>
                        <a:t>Full Barrier Precautions</a:t>
                      </a:r>
                      <a:endParaRPr lang="en-US" sz="1000" dirty="0"/>
                    </a:p>
                  </a:txBody>
                  <a:tcPr marL="50006" marR="50006" marT="25003" marB="25003"/>
                </a:tc>
              </a:tr>
              <a:tr h="200025">
                <a:tc>
                  <a:txBody>
                    <a:bodyPr/>
                    <a:lstStyle/>
                    <a:p>
                      <a:pPr algn="ctr"/>
                      <a:r>
                        <a:rPr lang="en-US" sz="1000" dirty="0" smtClean="0"/>
                        <a:t>Avoid femoral site</a:t>
                      </a:r>
                      <a:endParaRPr lang="en-US" sz="1000" dirty="0"/>
                    </a:p>
                  </a:txBody>
                  <a:tcPr marL="50006" marR="50006" marT="25003" marB="25003"/>
                </a:tc>
              </a:tr>
              <a:tr h="200025">
                <a:tc>
                  <a:txBody>
                    <a:bodyPr/>
                    <a:lstStyle/>
                    <a:p>
                      <a:pPr algn="ctr"/>
                      <a:r>
                        <a:rPr lang="en-US" sz="1000" dirty="0" smtClean="0"/>
                        <a:t>Remove</a:t>
                      </a:r>
                      <a:r>
                        <a:rPr lang="en-US" sz="1000" baseline="0" dirty="0" smtClean="0"/>
                        <a:t> Unnecessary line</a:t>
                      </a:r>
                      <a:endParaRPr lang="en-US" sz="1000" dirty="0"/>
                    </a:p>
                  </a:txBody>
                  <a:tcPr marL="50006" marR="50006" marT="25003" marB="25003"/>
                </a:tc>
              </a:tr>
              <a:tr h="200025">
                <a:tc>
                  <a:txBody>
                    <a:bodyPr/>
                    <a:lstStyle/>
                    <a:p>
                      <a:pPr algn="ctr"/>
                      <a:r>
                        <a:rPr lang="en-US" sz="1000" dirty="0" smtClean="0"/>
                        <a:t>Use</a:t>
                      </a:r>
                      <a:r>
                        <a:rPr lang="en-US" sz="1000" baseline="0" dirty="0" smtClean="0"/>
                        <a:t> of checklist</a:t>
                      </a:r>
                      <a:endParaRPr lang="en-US" sz="1000" dirty="0"/>
                    </a:p>
                  </a:txBody>
                  <a:tcPr marL="50006" marR="50006" marT="25003" marB="25003"/>
                </a:tc>
              </a:tr>
              <a:tr h="200025">
                <a:tc>
                  <a:txBody>
                    <a:bodyPr/>
                    <a:lstStyle/>
                    <a:p>
                      <a:pPr algn="ctr"/>
                      <a:r>
                        <a:rPr lang="en-US" sz="1000" dirty="0" smtClean="0"/>
                        <a:t>Availability</a:t>
                      </a:r>
                      <a:r>
                        <a:rPr lang="en-US" sz="1000" baseline="0" dirty="0" smtClean="0"/>
                        <a:t> of cart</a:t>
                      </a:r>
                      <a:endParaRPr lang="en-US" sz="1000" dirty="0"/>
                    </a:p>
                  </a:txBody>
                  <a:tcPr marL="50006" marR="50006" marT="25003" marB="25003"/>
                </a:tc>
              </a:tr>
            </a:tbl>
          </a:graphicData>
        </a:graphic>
      </p:graphicFrame>
      <p:sp>
        <p:nvSpPr>
          <p:cNvPr id="15" name="Title 1"/>
          <p:cNvSpPr>
            <a:spLocks noGrp="1"/>
          </p:cNvSpPr>
          <p:nvPr>
            <p:ph type="title"/>
          </p:nvPr>
        </p:nvSpPr>
        <p:spPr>
          <a:xfrm>
            <a:off x="122548" y="390525"/>
            <a:ext cx="7635711" cy="1143000"/>
          </a:xfrm>
        </p:spPr>
        <p:txBody>
          <a:bodyPr/>
          <a:lstStyle/>
          <a:p>
            <a:r>
              <a:rPr lang="en-US" dirty="0" smtClean="0"/>
              <a:t>Harms to be eliminated – Associated Tasks</a:t>
            </a:r>
            <a:endParaRPr lang="en-US" dirty="0"/>
          </a:p>
        </p:txBody>
      </p:sp>
    </p:spTree>
    <p:extLst>
      <p:ext uri="{BB962C8B-B14F-4D97-AF65-F5344CB8AC3E}">
        <p14:creationId xmlns:p14="http://schemas.microsoft.com/office/powerpoint/2010/main" val="37393707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atin typeface="Arial" charset="0"/>
                <a:ea typeface="MS PGothic" charset="0"/>
              </a:rPr>
              <a:t>AIRPLANES</a:t>
            </a:r>
          </a:p>
        </p:txBody>
      </p:sp>
      <p:sp>
        <p:nvSpPr>
          <p:cNvPr id="19459" name="Content Placeholder 2"/>
          <p:cNvSpPr>
            <a:spLocks noGrp="1"/>
          </p:cNvSpPr>
          <p:nvPr>
            <p:ph idx="1"/>
          </p:nvPr>
        </p:nvSpPr>
        <p:spPr/>
        <p:txBody>
          <a:bodyPr/>
          <a:lstStyle/>
          <a:p>
            <a:endParaRPr lang="en-US">
              <a:latin typeface="Arial" charset="0"/>
              <a:ea typeface="MS PGothic" charset="0"/>
            </a:endParaRPr>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200">
                <a:solidFill>
                  <a:srgbClr val="254B8E"/>
                </a:solidFill>
                <a:latin typeface="Arial" charset="0"/>
              </a:rPr>
              <a:t>Armstrong Institute for Patient Safety and Quality</a:t>
            </a:r>
          </a:p>
        </p:txBody>
      </p:sp>
      <p:sp>
        <p:nvSpPr>
          <p:cNvPr id="19461" name="Slide Number Placeholder 4"/>
          <p:cNvSpPr>
            <a:spLocks noGrp="1"/>
          </p:cNvSpPr>
          <p:nvPr>
            <p:ph type="sldNum" sz="quarter" idx="4294967295"/>
          </p:nvPr>
        </p:nvSpPr>
        <p:spPr>
          <a:xfrm>
            <a:off x="6667500" y="63246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714CCDC-549C-0147-A46A-68728572AD01}" type="slidenum">
              <a:rPr lang="en-US" sz="1200">
                <a:solidFill>
                  <a:srgbClr val="254B8E"/>
                </a:solidFill>
                <a:latin typeface="Arial" charset="0"/>
              </a:rPr>
              <a:pPr/>
              <a:t>14</a:t>
            </a:fld>
            <a:endParaRPr lang="en-US" sz="1200">
              <a:solidFill>
                <a:srgbClr val="002C77"/>
              </a:solidFill>
              <a:latin typeface="Arial" charset="0"/>
            </a:endParaRPr>
          </a:p>
        </p:txBody>
      </p:sp>
      <p:pic>
        <p:nvPicPr>
          <p:cNvPr id="194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89154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770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47638"/>
            <a:ext cx="7877175" cy="461962"/>
          </a:xfrm>
        </p:spPr>
        <p:txBody>
          <a:bodyPr/>
          <a:lstStyle/>
          <a:p>
            <a:r>
              <a:rPr lang="en-US">
                <a:latin typeface="Arial" charset="0"/>
                <a:ea typeface="MS PGothic" charset="0"/>
              </a:rPr>
              <a:t>Hospitals in general, and especially ICUs</a:t>
            </a:r>
          </a:p>
        </p:txBody>
      </p:sp>
      <p:sp>
        <p:nvSpPr>
          <p:cNvPr id="8" name="TextBox 7"/>
          <p:cNvSpPr txBox="1">
            <a:spLocks noChangeArrowheads="1"/>
          </p:cNvSpPr>
          <p:nvPr/>
        </p:nvSpPr>
        <p:spPr bwMode="auto">
          <a:xfrm>
            <a:off x="4953000" y="5799138"/>
            <a:ext cx="3748088" cy="830262"/>
          </a:xfrm>
          <a:prstGeom prst="rect">
            <a:avLst/>
          </a:prstGeom>
          <a:solidFill>
            <a:srgbClr val="C00000"/>
          </a:solidFill>
          <a:ln w="12700">
            <a:solidFill>
              <a:schemeClr val="tx1"/>
            </a:solidFill>
            <a:miter lim="800000"/>
            <a:headEnd/>
            <a:tailEnd/>
          </a:ln>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r>
              <a:rPr lang="en-US" b="1">
                <a:solidFill>
                  <a:schemeClr val="bg1"/>
                </a:solidFill>
                <a:latin typeface="Verdana" charset="0"/>
              </a:rPr>
              <a:t>Current Version – Worse</a:t>
            </a:r>
          </a:p>
        </p:txBody>
      </p:sp>
      <p:sp>
        <p:nvSpPr>
          <p:cNvPr id="20484" name="TextBox 9"/>
          <p:cNvSpPr txBox="1">
            <a:spLocks noChangeArrowheads="1"/>
          </p:cNvSpPr>
          <p:nvPr/>
        </p:nvSpPr>
        <p:spPr bwMode="auto">
          <a:xfrm>
            <a:off x="381000" y="6030913"/>
            <a:ext cx="3733800" cy="369887"/>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hangingPunct="1"/>
            <a:r>
              <a:rPr lang="en-US" b="1">
                <a:latin typeface="Verdana" charset="0"/>
              </a:rPr>
              <a:t>Early 1980’s</a:t>
            </a:r>
          </a:p>
        </p:txBody>
      </p:sp>
      <p:pic>
        <p:nvPicPr>
          <p:cNvPr id="20485" name="Content Placeholder 5" descr="nsg-early-days.jpe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828800"/>
            <a:ext cx="4333875" cy="3830638"/>
          </a:xfrm>
          <a:ln w="57150">
            <a:solidFill>
              <a:schemeClr val="tx1"/>
            </a:solidFill>
            <a:miter lim="800000"/>
            <a:headEnd/>
            <a:tailEnd/>
          </a:ln>
        </p:spPr>
      </p:pic>
      <p:pic>
        <p:nvPicPr>
          <p:cNvPr id="14" name="Picture 2" descr="C:\Users\georgeb\Desktop\Feb 2012 board\IC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852613"/>
            <a:ext cx="4341813" cy="378618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3302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a:lstStyle/>
          <a:p>
            <a:endParaRPr lang="en-US"/>
          </a:p>
        </p:txBody>
      </p:sp>
      <p:sp>
        <p:nvSpPr>
          <p:cNvPr id="15362" name="Rectangle 2"/>
          <p:cNvSpPr>
            <a:spLocks noGrp="1" noChangeArrowheads="1"/>
          </p:cNvSpPr>
          <p:nvPr>
            <p:ph type="body" idx="1"/>
          </p:nvPr>
        </p:nvSpPr>
        <p:spPr>
          <a:ln/>
        </p:spPr>
        <p:txBody>
          <a:bodyPr/>
          <a:lstStyle/>
          <a:p>
            <a:pPr marL="625056"/>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5364" name="Rectangle 4"/>
          <p:cNvSpPr>
            <a:spLocks/>
          </p:cNvSpPr>
          <p:nvPr/>
        </p:nvSpPr>
        <p:spPr bwMode="auto">
          <a:xfrm>
            <a:off x="8930" y="5277445"/>
            <a:ext cx="8331398" cy="1205508"/>
          </a:xfrm>
          <a:prstGeom prst="rect">
            <a:avLst/>
          </a:prstGeom>
          <a:solidFill>
            <a:schemeClr val="accent1">
              <a:alpha val="59999"/>
            </a:schemeClr>
          </a:solidFill>
          <a:ln>
            <a:noFill/>
          </a:ln>
          <a:extLst>
            <a:ext uri="{91240B29-F687-4F45-9708-019B960494DF}">
              <a14:hiddenLine xmlns:a14="http://schemas.microsoft.com/office/drawing/2010/main" w="101600" cap="flat">
                <a:solidFill>
                  <a:srgbClr val="FFFFFF">
                    <a:alpha val="59999"/>
                  </a:srgbClr>
                </a:solidFill>
                <a:miter lim="800000"/>
                <a:headEnd type="none" w="med" len="med"/>
                <a:tailEnd type="none" w="med" len="med"/>
              </a14:hiddenLine>
            </a:ext>
          </a:extLst>
        </p:spPr>
        <p:txBody>
          <a:bodyPr lIns="0" tIns="0" rIns="0" bIns="0"/>
          <a:lstStyle/>
          <a:p>
            <a:endParaRPr lang="en-US"/>
          </a:p>
        </p:txBody>
      </p:sp>
      <p:sp>
        <p:nvSpPr>
          <p:cNvPr id="15365" name="Rectangle 5"/>
          <p:cNvSpPr>
            <a:spLocks/>
          </p:cNvSpPr>
          <p:nvPr/>
        </p:nvSpPr>
        <p:spPr bwMode="auto">
          <a:xfrm>
            <a:off x="-7813" y="5473898"/>
            <a:ext cx="8428509" cy="81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5100">
                <a:solidFill>
                  <a:srgbClr val="FFFFFF"/>
                </a:solidFill>
                <a:ea typeface="ＭＳ Ｐゴシック" charset="0"/>
                <a:cs typeface="Gill Sans" charset="0"/>
              </a:rPr>
              <a:t>A Cluttered, Chaotic System</a:t>
            </a:r>
          </a:p>
        </p:txBody>
      </p:sp>
    </p:spTree>
    <p:extLst>
      <p:ext uri="{BB962C8B-B14F-4D97-AF65-F5344CB8AC3E}">
        <p14:creationId xmlns:p14="http://schemas.microsoft.com/office/powerpoint/2010/main" val="29680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ln/>
        </p:spPr>
        <p:txBody>
          <a:bodyPr/>
          <a:lstStyle/>
          <a:p>
            <a:endParaRPr lang="en-US"/>
          </a:p>
        </p:txBody>
      </p:sp>
      <p:sp>
        <p:nvSpPr>
          <p:cNvPr id="16386" name="Rectangle 2"/>
          <p:cNvSpPr>
            <a:spLocks noGrp="1" noChangeArrowheads="1"/>
          </p:cNvSpPr>
          <p:nvPr>
            <p:ph type="body" idx="1"/>
          </p:nvPr>
        </p:nvSpPr>
        <p:spPr>
          <a:ln/>
        </p:spPr>
        <p:txBody>
          <a:bodyPr/>
          <a:lstStyle/>
          <a:p>
            <a:pPr marL="625056"/>
            <a:endParaRPr lang="en-US"/>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6388" name="Rectangle 4"/>
          <p:cNvSpPr>
            <a:spLocks/>
          </p:cNvSpPr>
          <p:nvPr/>
        </p:nvSpPr>
        <p:spPr bwMode="auto">
          <a:xfrm>
            <a:off x="562571" y="4839891"/>
            <a:ext cx="8331398" cy="1205508"/>
          </a:xfrm>
          <a:prstGeom prst="rect">
            <a:avLst/>
          </a:prstGeom>
          <a:solidFill>
            <a:schemeClr val="accent1">
              <a:alpha val="59999"/>
            </a:schemeClr>
          </a:solidFill>
          <a:ln>
            <a:noFill/>
          </a:ln>
          <a:extLst>
            <a:ext uri="{91240B29-F687-4F45-9708-019B960494DF}">
              <a14:hiddenLine xmlns:a14="http://schemas.microsoft.com/office/drawing/2010/main" w="101600" cap="flat">
                <a:solidFill>
                  <a:srgbClr val="FFFFFF">
                    <a:alpha val="59999"/>
                  </a:srgbClr>
                </a:solidFill>
                <a:miter lim="800000"/>
                <a:headEnd type="none" w="med" len="med"/>
                <a:tailEnd type="none" w="med" len="med"/>
              </a14:hiddenLine>
            </a:ext>
          </a:extLst>
        </p:spPr>
        <p:txBody>
          <a:bodyPr lIns="0" tIns="0" rIns="0" bIns="0"/>
          <a:lstStyle/>
          <a:p>
            <a:endParaRPr lang="en-US"/>
          </a:p>
        </p:txBody>
      </p:sp>
      <p:sp>
        <p:nvSpPr>
          <p:cNvPr id="16389" name="Rectangle 5"/>
          <p:cNvSpPr>
            <a:spLocks/>
          </p:cNvSpPr>
          <p:nvPr/>
        </p:nvSpPr>
        <p:spPr bwMode="auto">
          <a:xfrm>
            <a:off x="544711" y="5036344"/>
            <a:ext cx="8429625" cy="81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5100">
                <a:solidFill>
                  <a:srgbClr val="FFFFFF"/>
                </a:solidFill>
                <a:ea typeface="ＭＳ Ｐゴシック" charset="0"/>
                <a:cs typeface="Gill Sans" charset="0"/>
              </a:rPr>
              <a:t>Based on Paper</a:t>
            </a:r>
          </a:p>
        </p:txBody>
      </p:sp>
    </p:spTree>
    <p:extLst>
      <p:ext uri="{BB962C8B-B14F-4D97-AF65-F5344CB8AC3E}">
        <p14:creationId xmlns:p14="http://schemas.microsoft.com/office/powerpoint/2010/main" val="2661247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Engagement</a:t>
            </a:r>
            <a:endParaRPr lang="en-US" dirty="0"/>
          </a:p>
        </p:txBody>
      </p:sp>
      <p:sp>
        <p:nvSpPr>
          <p:cNvPr id="3" name="Footer Placeholder 2"/>
          <p:cNvSpPr>
            <a:spLocks noGrp="1"/>
          </p:cNvSpPr>
          <p:nvPr>
            <p:ph type="ftr" sz="quarter" idx="11"/>
          </p:nvPr>
        </p:nvSpPr>
        <p:spPr/>
        <p:txBody>
          <a:bodyPr/>
          <a:lstStyle/>
          <a:p>
            <a:r>
              <a:rPr lang="en-US" smtClean="0"/>
              <a:t>Armstrong Institute for Patient Safety and Quality</a:t>
            </a:r>
            <a:endParaRPr lang="en-US" dirty="0"/>
          </a:p>
        </p:txBody>
      </p:sp>
      <p:pic>
        <p:nvPicPr>
          <p:cNvPr id="4" name="Picture 3" descr="ICU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42" y="1700671"/>
            <a:ext cx="3631653" cy="2423795"/>
          </a:xfrm>
          <a:prstGeom prst="rect">
            <a:avLst/>
          </a:prstGeom>
        </p:spPr>
      </p:pic>
      <p:pic>
        <p:nvPicPr>
          <p:cNvPr id="5" name="Picture 4" descr="ICU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8038" y="1761727"/>
            <a:ext cx="3631653" cy="2423795"/>
          </a:xfrm>
          <a:prstGeom prst="rect">
            <a:avLst/>
          </a:prstGeom>
        </p:spPr>
      </p:pic>
      <p:pic>
        <p:nvPicPr>
          <p:cNvPr id="6" name="Picture 5" descr="ICU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0081" y="4191714"/>
            <a:ext cx="3631653" cy="2423795"/>
          </a:xfrm>
          <a:prstGeom prst="rect">
            <a:avLst/>
          </a:prstGeom>
        </p:spPr>
      </p:pic>
    </p:spTree>
    <p:extLst>
      <p:ext uri="{BB962C8B-B14F-4D97-AF65-F5344CB8AC3E}">
        <p14:creationId xmlns:p14="http://schemas.microsoft.com/office/powerpoint/2010/main" val="770618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CU_Draft4.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83504"/>
            <a:ext cx="9111604" cy="5974496"/>
          </a:xfrm>
          <a:prstGeom prst="rect">
            <a:avLst/>
          </a:prstGeom>
        </p:spPr>
      </p:pic>
      <p:sp>
        <p:nvSpPr>
          <p:cNvPr id="2" name="Title 1"/>
          <p:cNvSpPr>
            <a:spLocks noGrp="1"/>
          </p:cNvSpPr>
          <p:nvPr>
            <p:ph type="title"/>
          </p:nvPr>
        </p:nvSpPr>
        <p:spPr>
          <a:xfrm>
            <a:off x="538609" y="312004"/>
            <a:ext cx="6657975" cy="1143000"/>
          </a:xfrm>
        </p:spPr>
        <p:txBody>
          <a:bodyPr/>
          <a:lstStyle/>
          <a:p>
            <a:r>
              <a:rPr lang="en-US" dirty="0" smtClean="0"/>
              <a:t>Concept of Operations</a:t>
            </a:r>
            <a:br>
              <a:rPr lang="en-US" dirty="0" smtClean="0"/>
            </a:br>
            <a:r>
              <a:rPr lang="en-US" sz="1400" dirty="0" smtClean="0">
                <a:solidFill>
                  <a:srgbClr val="FFC000"/>
                </a:solidFill>
              </a:rPr>
              <a:t>Operational View</a:t>
            </a:r>
            <a:endParaRPr lang="en-US" sz="1400" dirty="0">
              <a:solidFill>
                <a:srgbClr val="FFC000"/>
              </a:solidFill>
            </a:endParaRPr>
          </a:p>
        </p:txBody>
      </p:sp>
      <p:grpSp>
        <p:nvGrpSpPr>
          <p:cNvPr id="12" name="Group 11"/>
          <p:cNvGrpSpPr/>
          <p:nvPr/>
        </p:nvGrpSpPr>
        <p:grpSpPr>
          <a:xfrm>
            <a:off x="305852" y="1066535"/>
            <a:ext cx="3521653" cy="5397871"/>
            <a:chOff x="305852" y="1066535"/>
            <a:chExt cx="3521653" cy="5397871"/>
          </a:xfrm>
        </p:grpSpPr>
        <p:pic>
          <p:nvPicPr>
            <p:cNvPr id="3" name="Picture 2" descr="FamilyHome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852" y="1066535"/>
              <a:ext cx="2115721" cy="1593843"/>
            </a:xfrm>
            <a:prstGeom prst="rect">
              <a:avLst/>
            </a:prstGeom>
            <a:ln>
              <a:solidFill>
                <a:srgbClr val="C3FF7D"/>
              </a:solidFill>
            </a:ln>
            <a:effectLst>
              <a:outerShdw blurRad="190500" algn="tl" rotWithShape="0">
                <a:srgbClr val="000000">
                  <a:alpha val="70000"/>
                </a:srgbClr>
              </a:outerShdw>
            </a:effectLst>
          </p:spPr>
        </p:pic>
        <p:sp>
          <p:nvSpPr>
            <p:cNvPr id="19" name="Freeform 18"/>
            <p:cNvSpPr/>
            <p:nvPr/>
          </p:nvSpPr>
          <p:spPr>
            <a:xfrm>
              <a:off x="452761" y="1806421"/>
              <a:ext cx="879625" cy="3031909"/>
            </a:xfrm>
            <a:custGeom>
              <a:avLst/>
              <a:gdLst>
                <a:gd name="connsiteX0" fmla="*/ 2177066 w 2177066"/>
                <a:gd name="connsiteY0" fmla="*/ 0 h 1444983"/>
                <a:gd name="connsiteX1" fmla="*/ 0 w 2177066"/>
                <a:gd name="connsiteY1" fmla="*/ 1444983 h 1444983"/>
                <a:gd name="connsiteX2" fmla="*/ 1185723 w 2177066"/>
                <a:gd name="connsiteY2" fmla="*/ 1438504 h 1444983"/>
                <a:gd name="connsiteX3" fmla="*/ 2177066 w 2177066"/>
                <a:gd name="connsiteY3" fmla="*/ 0 h 1444983"/>
                <a:gd name="connsiteX0" fmla="*/ 1619841 w 1619841"/>
                <a:gd name="connsiteY0" fmla="*/ 0 h 1444983"/>
                <a:gd name="connsiteX1" fmla="*/ 0 w 1619841"/>
                <a:gd name="connsiteY1" fmla="*/ 1444983 h 1444983"/>
                <a:gd name="connsiteX2" fmla="*/ 628498 w 1619841"/>
                <a:gd name="connsiteY2" fmla="*/ 1438504 h 1444983"/>
                <a:gd name="connsiteX3" fmla="*/ 1619841 w 1619841"/>
                <a:gd name="connsiteY3" fmla="*/ 0 h 1444983"/>
                <a:gd name="connsiteX0" fmla="*/ 874714 w 874714"/>
                <a:gd name="connsiteY0" fmla="*/ 0 h 725732"/>
                <a:gd name="connsiteX1" fmla="*/ 0 w 874714"/>
                <a:gd name="connsiteY1" fmla="*/ 725732 h 725732"/>
                <a:gd name="connsiteX2" fmla="*/ 628498 w 874714"/>
                <a:gd name="connsiteY2" fmla="*/ 719253 h 725732"/>
                <a:gd name="connsiteX3" fmla="*/ 874714 w 874714"/>
                <a:gd name="connsiteY3" fmla="*/ 0 h 725732"/>
                <a:gd name="connsiteX0" fmla="*/ 582864 w 628498"/>
                <a:gd name="connsiteY0" fmla="*/ 0 h 2005574"/>
                <a:gd name="connsiteX1" fmla="*/ 0 w 628498"/>
                <a:gd name="connsiteY1" fmla="*/ 2005574 h 2005574"/>
                <a:gd name="connsiteX2" fmla="*/ 628498 w 628498"/>
                <a:gd name="connsiteY2" fmla="*/ 1999095 h 2005574"/>
                <a:gd name="connsiteX3" fmla="*/ 582864 w 628498"/>
                <a:gd name="connsiteY3" fmla="*/ 0 h 2005574"/>
                <a:gd name="connsiteX0" fmla="*/ 1537295 w 1537295"/>
                <a:gd name="connsiteY0" fmla="*/ 0 h 1733092"/>
                <a:gd name="connsiteX1" fmla="*/ 0 w 1537295"/>
                <a:gd name="connsiteY1" fmla="*/ 1733092 h 1733092"/>
                <a:gd name="connsiteX2" fmla="*/ 628498 w 1537295"/>
                <a:gd name="connsiteY2" fmla="*/ 1726613 h 1733092"/>
                <a:gd name="connsiteX3" fmla="*/ 1537295 w 1537295"/>
                <a:gd name="connsiteY3" fmla="*/ 0 h 1733092"/>
                <a:gd name="connsiteX0" fmla="*/ 669630 w 669630"/>
                <a:gd name="connsiteY0" fmla="*/ 0 h 1823920"/>
                <a:gd name="connsiteX1" fmla="*/ 0 w 669630"/>
                <a:gd name="connsiteY1" fmla="*/ 1823920 h 1823920"/>
                <a:gd name="connsiteX2" fmla="*/ 628498 w 669630"/>
                <a:gd name="connsiteY2" fmla="*/ 1817441 h 1823920"/>
                <a:gd name="connsiteX3" fmla="*/ 669630 w 669630"/>
                <a:gd name="connsiteY3" fmla="*/ 0 h 1823920"/>
                <a:gd name="connsiteX0" fmla="*/ 574976 w 628498"/>
                <a:gd name="connsiteY0" fmla="*/ 0 h 808303"/>
                <a:gd name="connsiteX1" fmla="*/ 0 w 628498"/>
                <a:gd name="connsiteY1" fmla="*/ 808303 h 808303"/>
                <a:gd name="connsiteX2" fmla="*/ 628498 w 628498"/>
                <a:gd name="connsiteY2" fmla="*/ 801824 h 808303"/>
                <a:gd name="connsiteX3" fmla="*/ 574976 w 628498"/>
                <a:gd name="connsiteY3" fmla="*/ 0 h 808303"/>
                <a:gd name="connsiteX0" fmla="*/ 898378 w 898378"/>
                <a:gd name="connsiteY0" fmla="*/ 0 h 3128532"/>
                <a:gd name="connsiteX1" fmla="*/ 0 w 898378"/>
                <a:gd name="connsiteY1" fmla="*/ 3128532 h 3128532"/>
                <a:gd name="connsiteX2" fmla="*/ 628498 w 898378"/>
                <a:gd name="connsiteY2" fmla="*/ 3122053 h 3128532"/>
                <a:gd name="connsiteX3" fmla="*/ 898378 w 898378"/>
                <a:gd name="connsiteY3" fmla="*/ 0 h 3128532"/>
                <a:gd name="connsiteX0" fmla="*/ 898378 w 898378"/>
                <a:gd name="connsiteY0" fmla="*/ 0 h 3128532"/>
                <a:gd name="connsiteX1" fmla="*/ 0 w 898378"/>
                <a:gd name="connsiteY1" fmla="*/ 3128532 h 3128532"/>
                <a:gd name="connsiteX2" fmla="*/ 628498 w 898378"/>
                <a:gd name="connsiteY2" fmla="*/ 3122053 h 3128532"/>
                <a:gd name="connsiteX3" fmla="*/ 115200 w 898378"/>
                <a:gd name="connsiteY3" fmla="*/ 114281 h 3128532"/>
                <a:gd name="connsiteX4" fmla="*/ 898378 w 898378"/>
                <a:gd name="connsiteY4" fmla="*/ 0 h 3128532"/>
                <a:gd name="connsiteX0" fmla="*/ 0 w 680031"/>
                <a:gd name="connsiteY0" fmla="*/ 0 h 3146786"/>
                <a:gd name="connsiteX1" fmla="*/ 51533 w 680031"/>
                <a:gd name="connsiteY1" fmla="*/ 3146786 h 3146786"/>
                <a:gd name="connsiteX2" fmla="*/ 680031 w 680031"/>
                <a:gd name="connsiteY2" fmla="*/ 3140307 h 3146786"/>
                <a:gd name="connsiteX3" fmla="*/ 166733 w 680031"/>
                <a:gd name="connsiteY3" fmla="*/ 132535 h 3146786"/>
                <a:gd name="connsiteX4" fmla="*/ 0 w 680031"/>
                <a:gd name="connsiteY4" fmla="*/ 0 h 3146786"/>
                <a:gd name="connsiteX0" fmla="*/ 0 w 680031"/>
                <a:gd name="connsiteY0" fmla="*/ 0 h 3146786"/>
                <a:gd name="connsiteX1" fmla="*/ 51533 w 680031"/>
                <a:gd name="connsiteY1" fmla="*/ 3146786 h 3146786"/>
                <a:gd name="connsiteX2" fmla="*/ 680031 w 680031"/>
                <a:gd name="connsiteY2" fmla="*/ 3140307 h 3146786"/>
                <a:gd name="connsiteX3" fmla="*/ 24690 w 680031"/>
                <a:gd name="connsiteY3" fmla="*/ 23008 h 3146786"/>
                <a:gd name="connsiteX4" fmla="*/ 0 w 680031"/>
                <a:gd name="connsiteY4" fmla="*/ 0 h 3146786"/>
                <a:gd name="connsiteX0" fmla="*/ 1555325 w 2235356"/>
                <a:gd name="connsiteY0" fmla="*/ 0 h 3146786"/>
                <a:gd name="connsiteX1" fmla="*/ 0 w 2235356"/>
                <a:gd name="connsiteY1" fmla="*/ 3146786 h 3146786"/>
                <a:gd name="connsiteX2" fmla="*/ 2235356 w 2235356"/>
                <a:gd name="connsiteY2" fmla="*/ 3140307 h 3146786"/>
                <a:gd name="connsiteX3" fmla="*/ 1580015 w 2235356"/>
                <a:gd name="connsiteY3" fmla="*/ 23008 h 3146786"/>
                <a:gd name="connsiteX4" fmla="*/ 1555325 w 2235356"/>
                <a:gd name="connsiteY4" fmla="*/ 0 h 3146786"/>
                <a:gd name="connsiteX0" fmla="*/ 1555325 w 1580015"/>
                <a:gd name="connsiteY0" fmla="*/ 0 h 3146786"/>
                <a:gd name="connsiteX1" fmla="*/ 0 w 1580015"/>
                <a:gd name="connsiteY1" fmla="*/ 3146786 h 3146786"/>
                <a:gd name="connsiteX2" fmla="*/ 1525142 w 1580015"/>
                <a:gd name="connsiteY2" fmla="*/ 3094670 h 3146786"/>
                <a:gd name="connsiteX3" fmla="*/ 1580015 w 1580015"/>
                <a:gd name="connsiteY3" fmla="*/ 23008 h 3146786"/>
                <a:gd name="connsiteX4" fmla="*/ 1555325 w 1580015"/>
                <a:gd name="connsiteY4" fmla="*/ 0 h 3146786"/>
                <a:gd name="connsiteX0" fmla="*/ 1555325 w 1863715"/>
                <a:gd name="connsiteY0" fmla="*/ 0 h 3146786"/>
                <a:gd name="connsiteX1" fmla="*/ 0 w 1863715"/>
                <a:gd name="connsiteY1" fmla="*/ 3146786 h 3146786"/>
                <a:gd name="connsiteX2" fmla="*/ 1863715 w 1863715"/>
                <a:gd name="connsiteY2" fmla="*/ 3140740 h 3146786"/>
                <a:gd name="connsiteX3" fmla="*/ 1580015 w 1863715"/>
                <a:gd name="connsiteY3" fmla="*/ 23008 h 3146786"/>
                <a:gd name="connsiteX4" fmla="*/ 1555325 w 1863715"/>
                <a:gd name="connsiteY4" fmla="*/ 0 h 3146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715" h="3146786">
                  <a:moveTo>
                    <a:pt x="1555325" y="0"/>
                  </a:moveTo>
                  <a:lnTo>
                    <a:pt x="0" y="3146786"/>
                  </a:lnTo>
                  <a:lnTo>
                    <a:pt x="1863715" y="3140740"/>
                  </a:lnTo>
                  <a:lnTo>
                    <a:pt x="1580015" y="23008"/>
                  </a:lnTo>
                  <a:lnTo>
                    <a:pt x="1555325" y="0"/>
                  </a:lnTo>
                  <a:close/>
                </a:path>
              </a:pathLst>
            </a:custGeom>
            <a:solidFill>
              <a:schemeClr val="accent5">
                <a:lumMod val="60000"/>
                <a:lumOff val="40000"/>
                <a:alpha val="46000"/>
              </a:schemeClr>
            </a:solidFill>
            <a:ln>
              <a:solidFill>
                <a:schemeClr val="tx2">
                  <a:lumMod val="40000"/>
                  <a:lumOff val="6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pic>
          <p:nvPicPr>
            <p:cNvPr id="10" name="Picture 9" descr="ScreenSkypeMomSM.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52760" y="4825031"/>
              <a:ext cx="1065321" cy="1639375"/>
            </a:xfrm>
            <a:prstGeom prst="rect">
              <a:avLst/>
            </a:prstGeom>
            <a:ln>
              <a:solidFill>
                <a:srgbClr val="4F81BD"/>
              </a:solidFill>
            </a:ln>
          </p:spPr>
        </p:pic>
        <p:sp>
          <p:nvSpPr>
            <p:cNvPr id="18" name="Freeform 17"/>
            <p:cNvSpPr/>
            <p:nvPr/>
          </p:nvSpPr>
          <p:spPr>
            <a:xfrm>
              <a:off x="478973" y="4088154"/>
              <a:ext cx="1418354" cy="745584"/>
            </a:xfrm>
            <a:custGeom>
              <a:avLst/>
              <a:gdLst>
                <a:gd name="connsiteX0" fmla="*/ 2177066 w 2177066"/>
                <a:gd name="connsiteY0" fmla="*/ 0 h 1444983"/>
                <a:gd name="connsiteX1" fmla="*/ 0 w 2177066"/>
                <a:gd name="connsiteY1" fmla="*/ 1444983 h 1444983"/>
                <a:gd name="connsiteX2" fmla="*/ 1185723 w 2177066"/>
                <a:gd name="connsiteY2" fmla="*/ 1438504 h 1444983"/>
                <a:gd name="connsiteX3" fmla="*/ 2177066 w 2177066"/>
                <a:gd name="connsiteY3" fmla="*/ 0 h 1444983"/>
                <a:gd name="connsiteX0" fmla="*/ 1619841 w 1619841"/>
                <a:gd name="connsiteY0" fmla="*/ 0 h 1444983"/>
                <a:gd name="connsiteX1" fmla="*/ 0 w 1619841"/>
                <a:gd name="connsiteY1" fmla="*/ 1444983 h 1444983"/>
                <a:gd name="connsiteX2" fmla="*/ 628498 w 1619841"/>
                <a:gd name="connsiteY2" fmla="*/ 1438504 h 1444983"/>
                <a:gd name="connsiteX3" fmla="*/ 1619841 w 1619841"/>
                <a:gd name="connsiteY3" fmla="*/ 0 h 1444983"/>
                <a:gd name="connsiteX0" fmla="*/ 874714 w 874714"/>
                <a:gd name="connsiteY0" fmla="*/ 0 h 725732"/>
                <a:gd name="connsiteX1" fmla="*/ 0 w 874714"/>
                <a:gd name="connsiteY1" fmla="*/ 725732 h 725732"/>
                <a:gd name="connsiteX2" fmla="*/ 628498 w 874714"/>
                <a:gd name="connsiteY2" fmla="*/ 719253 h 725732"/>
                <a:gd name="connsiteX3" fmla="*/ 874714 w 874714"/>
                <a:gd name="connsiteY3" fmla="*/ 0 h 725732"/>
                <a:gd name="connsiteX0" fmla="*/ 582864 w 628498"/>
                <a:gd name="connsiteY0" fmla="*/ 0 h 2005574"/>
                <a:gd name="connsiteX1" fmla="*/ 0 w 628498"/>
                <a:gd name="connsiteY1" fmla="*/ 2005574 h 2005574"/>
                <a:gd name="connsiteX2" fmla="*/ 628498 w 628498"/>
                <a:gd name="connsiteY2" fmla="*/ 1999095 h 2005574"/>
                <a:gd name="connsiteX3" fmla="*/ 582864 w 628498"/>
                <a:gd name="connsiteY3" fmla="*/ 0 h 2005574"/>
                <a:gd name="connsiteX0" fmla="*/ 1537295 w 1537295"/>
                <a:gd name="connsiteY0" fmla="*/ 0 h 1733092"/>
                <a:gd name="connsiteX1" fmla="*/ 0 w 1537295"/>
                <a:gd name="connsiteY1" fmla="*/ 1733092 h 1733092"/>
                <a:gd name="connsiteX2" fmla="*/ 628498 w 1537295"/>
                <a:gd name="connsiteY2" fmla="*/ 1726613 h 1733092"/>
                <a:gd name="connsiteX3" fmla="*/ 1537295 w 1537295"/>
                <a:gd name="connsiteY3" fmla="*/ 0 h 1733092"/>
                <a:gd name="connsiteX0" fmla="*/ 669630 w 669630"/>
                <a:gd name="connsiteY0" fmla="*/ 0 h 1823920"/>
                <a:gd name="connsiteX1" fmla="*/ 0 w 669630"/>
                <a:gd name="connsiteY1" fmla="*/ 1823920 h 1823920"/>
                <a:gd name="connsiteX2" fmla="*/ 628498 w 669630"/>
                <a:gd name="connsiteY2" fmla="*/ 1817441 h 1823920"/>
                <a:gd name="connsiteX3" fmla="*/ 669630 w 669630"/>
                <a:gd name="connsiteY3" fmla="*/ 0 h 1823920"/>
                <a:gd name="connsiteX0" fmla="*/ 574976 w 628498"/>
                <a:gd name="connsiteY0" fmla="*/ 0 h 808303"/>
                <a:gd name="connsiteX1" fmla="*/ 0 w 628498"/>
                <a:gd name="connsiteY1" fmla="*/ 808303 h 808303"/>
                <a:gd name="connsiteX2" fmla="*/ 628498 w 628498"/>
                <a:gd name="connsiteY2" fmla="*/ 801824 h 808303"/>
                <a:gd name="connsiteX3" fmla="*/ 574976 w 628498"/>
                <a:gd name="connsiteY3" fmla="*/ 0 h 808303"/>
                <a:gd name="connsiteX0" fmla="*/ 1418354 w 1471876"/>
                <a:gd name="connsiteY0" fmla="*/ 0 h 801824"/>
                <a:gd name="connsiteX1" fmla="*/ 0 w 1471876"/>
                <a:gd name="connsiteY1" fmla="*/ 780425 h 801824"/>
                <a:gd name="connsiteX2" fmla="*/ 1471876 w 1471876"/>
                <a:gd name="connsiteY2" fmla="*/ 801824 h 801824"/>
                <a:gd name="connsiteX3" fmla="*/ 1418354 w 1471876"/>
                <a:gd name="connsiteY3" fmla="*/ 0 h 801824"/>
                <a:gd name="connsiteX0" fmla="*/ 1418354 w 1418354"/>
                <a:gd name="connsiteY0" fmla="*/ 0 h 780425"/>
                <a:gd name="connsiteX1" fmla="*/ 0 w 1418354"/>
                <a:gd name="connsiteY1" fmla="*/ 780425 h 780425"/>
                <a:gd name="connsiteX2" fmla="*/ 992482 w 1418354"/>
                <a:gd name="connsiteY2" fmla="*/ 773946 h 780425"/>
                <a:gd name="connsiteX3" fmla="*/ 1418354 w 1418354"/>
                <a:gd name="connsiteY3" fmla="*/ 0 h 780425"/>
              </a:gdLst>
              <a:ahLst/>
              <a:cxnLst>
                <a:cxn ang="0">
                  <a:pos x="connsiteX0" y="connsiteY0"/>
                </a:cxn>
                <a:cxn ang="0">
                  <a:pos x="connsiteX1" y="connsiteY1"/>
                </a:cxn>
                <a:cxn ang="0">
                  <a:pos x="connsiteX2" y="connsiteY2"/>
                </a:cxn>
                <a:cxn ang="0">
                  <a:pos x="connsiteX3" y="connsiteY3"/>
                </a:cxn>
              </a:cxnLst>
              <a:rect l="l" t="t" r="r" b="b"/>
              <a:pathLst>
                <a:path w="1418354" h="780425">
                  <a:moveTo>
                    <a:pt x="1418354" y="0"/>
                  </a:moveTo>
                  <a:lnTo>
                    <a:pt x="0" y="780425"/>
                  </a:lnTo>
                  <a:lnTo>
                    <a:pt x="992482" y="773946"/>
                  </a:lnTo>
                  <a:lnTo>
                    <a:pt x="1418354" y="0"/>
                  </a:lnTo>
                  <a:close/>
                </a:path>
              </a:pathLst>
            </a:custGeom>
            <a:solidFill>
              <a:schemeClr val="accent5">
                <a:lumMod val="60000"/>
                <a:lumOff val="40000"/>
                <a:alpha val="69000"/>
              </a:schemeClr>
            </a:solidFill>
            <a:ln>
              <a:solidFill>
                <a:schemeClr val="tx2">
                  <a:lumMod val="40000"/>
                  <a:lumOff val="6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21" name="Freeform 20"/>
            <p:cNvSpPr/>
            <p:nvPr/>
          </p:nvSpPr>
          <p:spPr>
            <a:xfrm>
              <a:off x="452760" y="3313450"/>
              <a:ext cx="3374745" cy="1532394"/>
            </a:xfrm>
            <a:custGeom>
              <a:avLst/>
              <a:gdLst>
                <a:gd name="connsiteX0" fmla="*/ 2177066 w 2177066"/>
                <a:gd name="connsiteY0" fmla="*/ 0 h 1444983"/>
                <a:gd name="connsiteX1" fmla="*/ 0 w 2177066"/>
                <a:gd name="connsiteY1" fmla="*/ 1444983 h 1444983"/>
                <a:gd name="connsiteX2" fmla="*/ 1185723 w 2177066"/>
                <a:gd name="connsiteY2" fmla="*/ 1438504 h 1444983"/>
                <a:gd name="connsiteX3" fmla="*/ 2177066 w 2177066"/>
                <a:gd name="connsiteY3" fmla="*/ 0 h 1444983"/>
                <a:gd name="connsiteX0" fmla="*/ 1619841 w 1619841"/>
                <a:gd name="connsiteY0" fmla="*/ 0 h 1444983"/>
                <a:gd name="connsiteX1" fmla="*/ 0 w 1619841"/>
                <a:gd name="connsiteY1" fmla="*/ 1444983 h 1444983"/>
                <a:gd name="connsiteX2" fmla="*/ 628498 w 1619841"/>
                <a:gd name="connsiteY2" fmla="*/ 1438504 h 1444983"/>
                <a:gd name="connsiteX3" fmla="*/ 1619841 w 1619841"/>
                <a:gd name="connsiteY3" fmla="*/ 0 h 1444983"/>
                <a:gd name="connsiteX0" fmla="*/ 874714 w 874714"/>
                <a:gd name="connsiteY0" fmla="*/ 0 h 725732"/>
                <a:gd name="connsiteX1" fmla="*/ 0 w 874714"/>
                <a:gd name="connsiteY1" fmla="*/ 725732 h 725732"/>
                <a:gd name="connsiteX2" fmla="*/ 628498 w 874714"/>
                <a:gd name="connsiteY2" fmla="*/ 719253 h 725732"/>
                <a:gd name="connsiteX3" fmla="*/ 874714 w 874714"/>
                <a:gd name="connsiteY3" fmla="*/ 0 h 725732"/>
                <a:gd name="connsiteX0" fmla="*/ 582864 w 628498"/>
                <a:gd name="connsiteY0" fmla="*/ 0 h 2005574"/>
                <a:gd name="connsiteX1" fmla="*/ 0 w 628498"/>
                <a:gd name="connsiteY1" fmla="*/ 2005574 h 2005574"/>
                <a:gd name="connsiteX2" fmla="*/ 628498 w 628498"/>
                <a:gd name="connsiteY2" fmla="*/ 1999095 h 2005574"/>
                <a:gd name="connsiteX3" fmla="*/ 582864 w 628498"/>
                <a:gd name="connsiteY3" fmla="*/ 0 h 2005574"/>
                <a:gd name="connsiteX0" fmla="*/ 1537295 w 1537295"/>
                <a:gd name="connsiteY0" fmla="*/ 0 h 1733092"/>
                <a:gd name="connsiteX1" fmla="*/ 0 w 1537295"/>
                <a:gd name="connsiteY1" fmla="*/ 1733092 h 1733092"/>
                <a:gd name="connsiteX2" fmla="*/ 628498 w 1537295"/>
                <a:gd name="connsiteY2" fmla="*/ 1726613 h 1733092"/>
                <a:gd name="connsiteX3" fmla="*/ 1537295 w 1537295"/>
                <a:gd name="connsiteY3" fmla="*/ 0 h 1733092"/>
                <a:gd name="connsiteX0" fmla="*/ 669630 w 669630"/>
                <a:gd name="connsiteY0" fmla="*/ 0 h 1823920"/>
                <a:gd name="connsiteX1" fmla="*/ 0 w 669630"/>
                <a:gd name="connsiteY1" fmla="*/ 1823920 h 1823920"/>
                <a:gd name="connsiteX2" fmla="*/ 628498 w 669630"/>
                <a:gd name="connsiteY2" fmla="*/ 1817441 h 1823920"/>
                <a:gd name="connsiteX3" fmla="*/ 669630 w 669630"/>
                <a:gd name="connsiteY3" fmla="*/ 0 h 1823920"/>
                <a:gd name="connsiteX0" fmla="*/ 574976 w 628498"/>
                <a:gd name="connsiteY0" fmla="*/ 0 h 808303"/>
                <a:gd name="connsiteX1" fmla="*/ 0 w 628498"/>
                <a:gd name="connsiteY1" fmla="*/ 808303 h 808303"/>
                <a:gd name="connsiteX2" fmla="*/ 628498 w 628498"/>
                <a:gd name="connsiteY2" fmla="*/ 801824 h 808303"/>
                <a:gd name="connsiteX3" fmla="*/ 574976 w 628498"/>
                <a:gd name="connsiteY3" fmla="*/ 0 h 808303"/>
                <a:gd name="connsiteX0" fmla="*/ 1418354 w 1471876"/>
                <a:gd name="connsiteY0" fmla="*/ 0 h 801824"/>
                <a:gd name="connsiteX1" fmla="*/ 0 w 1471876"/>
                <a:gd name="connsiteY1" fmla="*/ 780425 h 801824"/>
                <a:gd name="connsiteX2" fmla="*/ 1471876 w 1471876"/>
                <a:gd name="connsiteY2" fmla="*/ 801824 h 801824"/>
                <a:gd name="connsiteX3" fmla="*/ 1418354 w 1471876"/>
                <a:gd name="connsiteY3" fmla="*/ 0 h 801824"/>
                <a:gd name="connsiteX0" fmla="*/ 1418354 w 1418354"/>
                <a:gd name="connsiteY0" fmla="*/ 0 h 780425"/>
                <a:gd name="connsiteX1" fmla="*/ 0 w 1418354"/>
                <a:gd name="connsiteY1" fmla="*/ 780425 h 780425"/>
                <a:gd name="connsiteX2" fmla="*/ 992482 w 1418354"/>
                <a:gd name="connsiteY2" fmla="*/ 773946 h 780425"/>
                <a:gd name="connsiteX3" fmla="*/ 1418354 w 1418354"/>
                <a:gd name="connsiteY3" fmla="*/ 0 h 780425"/>
                <a:gd name="connsiteX0" fmla="*/ 3374745 w 3374745"/>
                <a:gd name="connsiteY0" fmla="*/ 0 h 1604002"/>
                <a:gd name="connsiteX1" fmla="*/ 0 w 3374745"/>
                <a:gd name="connsiteY1" fmla="*/ 1604002 h 1604002"/>
                <a:gd name="connsiteX2" fmla="*/ 992482 w 3374745"/>
                <a:gd name="connsiteY2" fmla="*/ 1597523 h 1604002"/>
                <a:gd name="connsiteX3" fmla="*/ 3374745 w 3374745"/>
                <a:gd name="connsiteY3" fmla="*/ 0 h 1604002"/>
              </a:gdLst>
              <a:ahLst/>
              <a:cxnLst>
                <a:cxn ang="0">
                  <a:pos x="connsiteX0" y="connsiteY0"/>
                </a:cxn>
                <a:cxn ang="0">
                  <a:pos x="connsiteX1" y="connsiteY1"/>
                </a:cxn>
                <a:cxn ang="0">
                  <a:pos x="connsiteX2" y="connsiteY2"/>
                </a:cxn>
                <a:cxn ang="0">
                  <a:pos x="connsiteX3" y="connsiteY3"/>
                </a:cxn>
              </a:cxnLst>
              <a:rect l="l" t="t" r="r" b="b"/>
              <a:pathLst>
                <a:path w="3374745" h="1604002">
                  <a:moveTo>
                    <a:pt x="3374745" y="0"/>
                  </a:moveTo>
                  <a:lnTo>
                    <a:pt x="0" y="1604002"/>
                  </a:lnTo>
                  <a:lnTo>
                    <a:pt x="992482" y="1597523"/>
                  </a:lnTo>
                  <a:lnTo>
                    <a:pt x="3374745" y="0"/>
                  </a:lnTo>
                  <a:close/>
                </a:path>
              </a:pathLst>
            </a:custGeom>
            <a:solidFill>
              <a:schemeClr val="accent5">
                <a:lumMod val="60000"/>
                <a:lumOff val="40000"/>
                <a:alpha val="69000"/>
              </a:schemeClr>
            </a:solidFill>
            <a:ln>
              <a:solidFill>
                <a:schemeClr val="tx2">
                  <a:lumMod val="40000"/>
                  <a:lumOff val="6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grpSp>
      <p:sp>
        <p:nvSpPr>
          <p:cNvPr id="22" name="TextBox 21"/>
          <p:cNvSpPr txBox="1"/>
          <p:nvPr/>
        </p:nvSpPr>
        <p:spPr>
          <a:xfrm>
            <a:off x="0" y="6460512"/>
            <a:ext cx="3429000" cy="400110"/>
          </a:xfrm>
          <a:prstGeom prst="rect">
            <a:avLst/>
          </a:prstGeom>
          <a:noFill/>
        </p:spPr>
        <p:txBody>
          <a:bodyPr wrap="square" rtlCol="0">
            <a:spAutoFit/>
          </a:bodyPr>
          <a:lstStyle/>
          <a:p>
            <a:r>
              <a:rPr lang="en-US" sz="1000" baseline="30000" dirty="0" smtClean="0"/>
              <a:t>©</a:t>
            </a:r>
            <a:r>
              <a:rPr lang="en-US" sz="1000" dirty="0" smtClean="0"/>
              <a:t>The Johns Hopkins University and the Johns Hopkins Health System Corp. 2012</a:t>
            </a:r>
            <a:endParaRPr lang="en-US" sz="1000" dirty="0"/>
          </a:p>
        </p:txBody>
      </p:sp>
      <p:sp>
        <p:nvSpPr>
          <p:cNvPr id="14" name="Footer Placeholder 13"/>
          <p:cNvSpPr>
            <a:spLocks noGrp="1"/>
          </p:cNvSpPr>
          <p:nvPr>
            <p:ph type="ftr" sz="quarter" idx="11"/>
          </p:nvPr>
        </p:nvSpPr>
        <p:spPr/>
        <p:txBody>
          <a:bodyPr/>
          <a:lstStyle/>
          <a:p>
            <a:r>
              <a:rPr lang="en-US" smtClean="0"/>
              <a:t>Armstrong Institute for Patient Safety and Quality</a:t>
            </a:r>
            <a:endParaRPr lang="en-US" dirty="0"/>
          </a:p>
        </p:txBody>
      </p:sp>
      <p:grpSp>
        <p:nvGrpSpPr>
          <p:cNvPr id="26" name="Group 25"/>
          <p:cNvGrpSpPr/>
          <p:nvPr/>
        </p:nvGrpSpPr>
        <p:grpSpPr>
          <a:xfrm>
            <a:off x="3028689" y="2406905"/>
            <a:ext cx="5325355" cy="3106389"/>
            <a:chOff x="3028689" y="2406905"/>
            <a:chExt cx="5325355" cy="3106389"/>
          </a:xfrm>
        </p:grpSpPr>
        <p:pic>
          <p:nvPicPr>
            <p:cNvPr id="5" name="Picture 4" descr="ScreenNurseCircle.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5690" y="2514485"/>
              <a:ext cx="2247970" cy="1689100"/>
            </a:xfrm>
            <a:prstGeom prst="rect">
              <a:avLst/>
            </a:prstGeom>
            <a:ln>
              <a:noFill/>
            </a:ln>
            <a:effectLst>
              <a:outerShdw blurRad="292100" dist="139700" dir="2700000" algn="tl" rotWithShape="0">
                <a:srgbClr val="333333">
                  <a:alpha val="65000"/>
                </a:srgbClr>
              </a:outerShdw>
            </a:effectLst>
          </p:spPr>
        </p:pic>
        <p:sp>
          <p:nvSpPr>
            <p:cNvPr id="23" name="Freeform 22"/>
            <p:cNvSpPr/>
            <p:nvPr/>
          </p:nvSpPr>
          <p:spPr>
            <a:xfrm>
              <a:off x="4646706" y="4198471"/>
              <a:ext cx="2241176" cy="1314823"/>
            </a:xfrm>
            <a:custGeom>
              <a:avLst/>
              <a:gdLst>
                <a:gd name="connsiteX0" fmla="*/ 0 w 2241176"/>
                <a:gd name="connsiteY0" fmla="*/ 0 h 1314823"/>
                <a:gd name="connsiteX1" fmla="*/ 1882588 w 2241176"/>
                <a:gd name="connsiteY1" fmla="*/ 1314823 h 1314823"/>
                <a:gd name="connsiteX2" fmla="*/ 2241176 w 2241176"/>
                <a:gd name="connsiteY2" fmla="*/ 0 h 1314823"/>
              </a:gdLst>
              <a:ahLst/>
              <a:cxnLst>
                <a:cxn ang="0">
                  <a:pos x="connsiteX0" y="connsiteY0"/>
                </a:cxn>
                <a:cxn ang="0">
                  <a:pos x="connsiteX1" y="connsiteY1"/>
                </a:cxn>
                <a:cxn ang="0">
                  <a:pos x="connsiteX2" y="connsiteY2"/>
                </a:cxn>
              </a:cxnLst>
              <a:rect l="l" t="t" r="r" b="b"/>
              <a:pathLst>
                <a:path w="2241176" h="1314823">
                  <a:moveTo>
                    <a:pt x="0" y="0"/>
                  </a:moveTo>
                  <a:lnTo>
                    <a:pt x="1882588" y="1314823"/>
                  </a:lnTo>
                  <a:lnTo>
                    <a:pt x="2241176" y="0"/>
                  </a:lnTo>
                </a:path>
              </a:pathLst>
            </a:custGeom>
            <a:solidFill>
              <a:schemeClr val="bg1">
                <a:lumMod val="95000"/>
                <a:alpha val="63000"/>
              </a:schemeClr>
            </a:solidFill>
            <a:ln w="9525" cmpd="sng">
              <a:solidFill>
                <a:schemeClr val="bg1">
                  <a:lumMod val="75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 name="Freeform 23"/>
            <p:cNvSpPr/>
            <p:nvPr/>
          </p:nvSpPr>
          <p:spPr>
            <a:xfrm rot="16918360" flipH="1">
              <a:off x="6716417" y="2671053"/>
              <a:ext cx="1618911" cy="1656343"/>
            </a:xfrm>
            <a:custGeom>
              <a:avLst/>
              <a:gdLst>
                <a:gd name="connsiteX0" fmla="*/ 0 w 2241176"/>
                <a:gd name="connsiteY0" fmla="*/ 0 h 1314823"/>
                <a:gd name="connsiteX1" fmla="*/ 1882588 w 2241176"/>
                <a:gd name="connsiteY1" fmla="*/ 1314823 h 1314823"/>
                <a:gd name="connsiteX2" fmla="*/ 2241176 w 2241176"/>
                <a:gd name="connsiteY2" fmla="*/ 0 h 1314823"/>
                <a:gd name="connsiteX0" fmla="*/ 0 w 1618911"/>
                <a:gd name="connsiteY0" fmla="*/ 0 h 1656343"/>
                <a:gd name="connsiteX1" fmla="*/ 1260323 w 1618911"/>
                <a:gd name="connsiteY1" fmla="*/ 1656343 h 1656343"/>
                <a:gd name="connsiteX2" fmla="*/ 1618911 w 1618911"/>
                <a:gd name="connsiteY2" fmla="*/ 341520 h 1656343"/>
              </a:gdLst>
              <a:ahLst/>
              <a:cxnLst>
                <a:cxn ang="0">
                  <a:pos x="connsiteX0" y="connsiteY0"/>
                </a:cxn>
                <a:cxn ang="0">
                  <a:pos x="connsiteX1" y="connsiteY1"/>
                </a:cxn>
                <a:cxn ang="0">
                  <a:pos x="connsiteX2" y="connsiteY2"/>
                </a:cxn>
              </a:cxnLst>
              <a:rect l="l" t="t" r="r" b="b"/>
              <a:pathLst>
                <a:path w="1618911" h="1656343">
                  <a:moveTo>
                    <a:pt x="0" y="0"/>
                  </a:moveTo>
                  <a:lnTo>
                    <a:pt x="1260323" y="1656343"/>
                  </a:lnTo>
                  <a:lnTo>
                    <a:pt x="1618911" y="341520"/>
                  </a:lnTo>
                </a:path>
              </a:pathLst>
            </a:custGeom>
            <a:solidFill>
              <a:schemeClr val="bg1">
                <a:lumMod val="95000"/>
                <a:alpha val="63000"/>
              </a:schemeClr>
            </a:solidFill>
            <a:ln w="9525" cmpd="sng">
              <a:solidFill>
                <a:schemeClr val="bg1">
                  <a:lumMod val="75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5" name="Freeform 24"/>
            <p:cNvSpPr/>
            <p:nvPr/>
          </p:nvSpPr>
          <p:spPr>
            <a:xfrm rot="16918360" flipH="1" flipV="1">
              <a:off x="3133250" y="2302344"/>
              <a:ext cx="1603443" cy="1812565"/>
            </a:xfrm>
            <a:custGeom>
              <a:avLst/>
              <a:gdLst>
                <a:gd name="connsiteX0" fmla="*/ 0 w 2241176"/>
                <a:gd name="connsiteY0" fmla="*/ 0 h 1314823"/>
                <a:gd name="connsiteX1" fmla="*/ 1882588 w 2241176"/>
                <a:gd name="connsiteY1" fmla="*/ 1314823 h 1314823"/>
                <a:gd name="connsiteX2" fmla="*/ 2241176 w 2241176"/>
                <a:gd name="connsiteY2" fmla="*/ 0 h 1314823"/>
                <a:gd name="connsiteX0" fmla="*/ 0 w 1618911"/>
                <a:gd name="connsiteY0" fmla="*/ 0 h 1656343"/>
                <a:gd name="connsiteX1" fmla="*/ 1260323 w 1618911"/>
                <a:gd name="connsiteY1" fmla="*/ 1656343 h 1656343"/>
                <a:gd name="connsiteX2" fmla="*/ 1618911 w 1618911"/>
                <a:gd name="connsiteY2" fmla="*/ 341520 h 1656343"/>
                <a:gd name="connsiteX0" fmla="*/ 0 w 1683605"/>
                <a:gd name="connsiteY0" fmla="*/ 292131 h 1948474"/>
                <a:gd name="connsiteX1" fmla="*/ 1260323 w 1683605"/>
                <a:gd name="connsiteY1" fmla="*/ 1948474 h 1948474"/>
                <a:gd name="connsiteX2" fmla="*/ 1683605 w 1683605"/>
                <a:gd name="connsiteY2" fmla="*/ 0 h 1948474"/>
                <a:gd name="connsiteX0" fmla="*/ 0 w 1683605"/>
                <a:gd name="connsiteY0" fmla="*/ 292131 h 2281402"/>
                <a:gd name="connsiteX1" fmla="*/ 917497 w 1683605"/>
                <a:gd name="connsiteY1" fmla="*/ 2281401 h 2281402"/>
                <a:gd name="connsiteX2" fmla="*/ 1683605 w 1683605"/>
                <a:gd name="connsiteY2" fmla="*/ 0 h 2281402"/>
                <a:gd name="connsiteX0" fmla="*/ 0 w 1671207"/>
                <a:gd name="connsiteY0" fmla="*/ 368171 h 2357441"/>
                <a:gd name="connsiteX1" fmla="*/ 917497 w 1671207"/>
                <a:gd name="connsiteY1" fmla="*/ 2357441 h 2357441"/>
                <a:gd name="connsiteX2" fmla="*/ 1671207 w 1671207"/>
                <a:gd name="connsiteY2" fmla="*/ 0 h 2357441"/>
                <a:gd name="connsiteX0" fmla="*/ 0 w 1603443"/>
                <a:gd name="connsiteY0" fmla="*/ 409077 h 2357441"/>
                <a:gd name="connsiteX1" fmla="*/ 849733 w 1603443"/>
                <a:gd name="connsiteY1" fmla="*/ 2357441 h 2357441"/>
                <a:gd name="connsiteX2" fmla="*/ 1603443 w 1603443"/>
                <a:gd name="connsiteY2" fmla="*/ 0 h 2357441"/>
              </a:gdLst>
              <a:ahLst/>
              <a:cxnLst>
                <a:cxn ang="0">
                  <a:pos x="connsiteX0" y="connsiteY0"/>
                </a:cxn>
                <a:cxn ang="0">
                  <a:pos x="connsiteX1" y="connsiteY1"/>
                </a:cxn>
                <a:cxn ang="0">
                  <a:pos x="connsiteX2" y="connsiteY2"/>
                </a:cxn>
              </a:cxnLst>
              <a:rect l="l" t="t" r="r" b="b"/>
              <a:pathLst>
                <a:path w="1603443" h="2357441">
                  <a:moveTo>
                    <a:pt x="0" y="409077"/>
                  </a:moveTo>
                  <a:lnTo>
                    <a:pt x="849733" y="2357441"/>
                  </a:lnTo>
                  <a:lnTo>
                    <a:pt x="1603443" y="0"/>
                  </a:lnTo>
                </a:path>
              </a:pathLst>
            </a:custGeom>
            <a:solidFill>
              <a:schemeClr val="bg1">
                <a:lumMod val="95000"/>
                <a:alpha val="63000"/>
              </a:schemeClr>
            </a:solidFill>
            <a:ln w="9525" cmpd="sng">
              <a:solidFill>
                <a:schemeClr val="bg1">
                  <a:lumMod val="75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Tree>
    <p:extLst>
      <p:ext uri="{BB962C8B-B14F-4D97-AF65-F5344CB8AC3E}">
        <p14:creationId xmlns:p14="http://schemas.microsoft.com/office/powerpoint/2010/main" val="301979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765" y="402248"/>
            <a:ext cx="8545389" cy="1143000"/>
          </a:xfrm>
          <a:solidFill>
            <a:schemeClr val="bg1"/>
          </a:solidFill>
        </p:spPr>
        <p:txBody>
          <a:bodyPr/>
          <a:lstStyle/>
          <a:p>
            <a:r>
              <a:rPr lang="en-US" dirty="0"/>
              <a:t>The </a:t>
            </a:r>
            <a:r>
              <a:rPr lang="en-US" dirty="0" smtClean="0"/>
              <a:t>Civil War is </a:t>
            </a:r>
            <a:r>
              <a:rPr lang="en-US" dirty="0"/>
              <a:t>held as the as the deadliest war of our time</a:t>
            </a:r>
          </a:p>
        </p:txBody>
      </p:sp>
      <p:sp>
        <p:nvSpPr>
          <p:cNvPr id="4" name="Footer Placeholder 3"/>
          <p:cNvSpPr>
            <a:spLocks noGrp="1"/>
          </p:cNvSpPr>
          <p:nvPr>
            <p:ph type="ftr" sz="quarter" idx="11"/>
          </p:nvPr>
        </p:nvSpPr>
        <p:spPr/>
        <p:txBody>
          <a:bodyPr/>
          <a:lstStyle/>
          <a:p>
            <a:r>
              <a:rPr lang="en-US" smtClean="0"/>
              <a:t>Armstrong Institute for Patient Safety and Quality</a:t>
            </a:r>
            <a:endParaRPr lang="en-US" dirty="0"/>
          </a:p>
        </p:txBody>
      </p:sp>
      <p:pic>
        <p:nvPicPr>
          <p:cNvPr id="15" name="Picture 2" descr="https://encrypted-tbn1.gstatic.com/images?q=tbn:ANd9GcQS2dz3WB-sL608KaCjbOeWE1UDyMDhNHbBTOXvdTbXzuEcp1sj"/>
          <p:cNvPicPr>
            <a:picLocks noChangeAspect="1" noChangeArrowheads="1"/>
          </p:cNvPicPr>
          <p:nvPr/>
        </p:nvPicPr>
        <p:blipFill rotWithShape="1">
          <a:blip r:embed="rId3">
            <a:extLst>
              <a:ext uri="{28A0092B-C50C-407E-A947-70E740481C1C}">
                <a14:useLocalDpi xmlns:a14="http://schemas.microsoft.com/office/drawing/2010/main" val="0"/>
              </a:ext>
            </a:extLst>
          </a:blip>
          <a:srcRect b="5905"/>
          <a:stretch/>
        </p:blipFill>
        <p:spPr bwMode="auto">
          <a:xfrm>
            <a:off x="980026" y="1879425"/>
            <a:ext cx="5159117" cy="4007100"/>
          </a:xfrm>
          <a:prstGeom prst="rect">
            <a:avLst/>
          </a:prstGeom>
          <a:ln>
            <a:noFill/>
          </a:ln>
          <a:effectLst/>
          <a:extLst/>
        </p:spPr>
      </p:pic>
      <p:sp>
        <p:nvSpPr>
          <p:cNvPr id="9" name="Rectangle 693"/>
          <p:cNvSpPr>
            <a:spLocks noChangeArrowheads="1"/>
          </p:cNvSpPr>
          <p:nvPr/>
        </p:nvSpPr>
        <p:spPr bwMode="gray">
          <a:xfrm>
            <a:off x="5578011" y="1872943"/>
            <a:ext cx="3102206" cy="2417369"/>
          </a:xfrm>
          <a:prstGeom prst="rect">
            <a:avLst/>
          </a:prstGeom>
          <a:solidFill>
            <a:srgbClr val="5F9F9E">
              <a:alpha val="35000"/>
            </a:srgbClr>
          </a:solidFill>
          <a:ln w="19050">
            <a:solidFill>
              <a:schemeClr val="accent3"/>
            </a:solidFill>
            <a:miter lim="800000"/>
            <a:headEnd/>
            <a:tailEnd/>
          </a:ln>
        </p:spPr>
        <p:txBody>
          <a:bodyPr wrap="none" anchor="ctr"/>
          <a:lstStyle/>
          <a:p>
            <a:pPr algn="l"/>
            <a:endParaRPr lang="en-US" sz="1600"/>
          </a:p>
        </p:txBody>
      </p:sp>
      <p:sp>
        <p:nvSpPr>
          <p:cNvPr id="10" name="Freeform 43"/>
          <p:cNvSpPr>
            <a:spLocks/>
          </p:cNvSpPr>
          <p:nvPr/>
        </p:nvSpPr>
        <p:spPr bwMode="gray">
          <a:xfrm>
            <a:off x="6023106" y="2050149"/>
            <a:ext cx="2507127" cy="2210162"/>
          </a:xfrm>
          <a:custGeom>
            <a:avLst/>
            <a:gdLst>
              <a:gd name="T0" fmla="*/ 79944 w 134"/>
              <a:gd name="T1" fmla="*/ 18383 h 19"/>
              <a:gd name="T2" fmla="*/ 0 w 134"/>
              <a:gd name="T3" fmla="*/ 18383 h 19"/>
              <a:gd name="T4" fmla="*/ 0 w 134"/>
              <a:gd name="T5" fmla="*/ 0 h 19"/>
              <a:gd name="T6" fmla="*/ 79944 w 134"/>
              <a:gd name="T7" fmla="*/ 0 h 19"/>
              <a:gd name="T8" fmla="*/ 79944 w 134"/>
              <a:gd name="T9" fmla="*/ 18383 h 19"/>
              <a:gd name="T10" fmla="*/ 79944 w 134"/>
              <a:gd name="T11" fmla="*/ 18383 h 19"/>
              <a:gd name="T12" fmla="*/ 0 60000 65536"/>
              <a:gd name="T13" fmla="*/ 0 60000 65536"/>
              <a:gd name="T14" fmla="*/ 0 60000 65536"/>
              <a:gd name="T15" fmla="*/ 0 60000 65536"/>
              <a:gd name="T16" fmla="*/ 0 60000 65536"/>
              <a:gd name="T17" fmla="*/ 0 60000 65536"/>
              <a:gd name="T18" fmla="*/ 0 w 134"/>
              <a:gd name="T19" fmla="*/ 0 h 19"/>
              <a:gd name="T20" fmla="*/ 134 w 13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4" h="19">
                <a:moveTo>
                  <a:pt x="134" y="19"/>
                </a:moveTo>
                <a:lnTo>
                  <a:pt x="0" y="19"/>
                </a:lnTo>
                <a:lnTo>
                  <a:pt x="0" y="0"/>
                </a:lnTo>
                <a:lnTo>
                  <a:pt x="134" y="0"/>
                </a:lnTo>
                <a:lnTo>
                  <a:pt x="134" y="19"/>
                </a:lnTo>
                <a:close/>
              </a:path>
            </a:pathLst>
          </a:custGeom>
          <a:solidFill>
            <a:schemeClr val="bg1">
              <a:alpha val="60000"/>
            </a:schemeClr>
          </a:solidFill>
          <a:ln w="19050">
            <a:solidFill>
              <a:schemeClr val="accent3"/>
            </a:solidFill>
            <a:round/>
            <a:headEnd/>
            <a:tailEnd/>
          </a:ln>
        </p:spPr>
        <p:txBody>
          <a:bodyPr anchor="ctr"/>
          <a:lstStyle/>
          <a:p>
            <a:endParaRPr lang="en-US" sz="1600"/>
          </a:p>
        </p:txBody>
      </p:sp>
      <p:sp>
        <p:nvSpPr>
          <p:cNvPr id="8" name="TextBox 7"/>
          <p:cNvSpPr txBox="1">
            <a:spLocks noChangeAspect="1" noChangeArrowheads="1"/>
          </p:cNvSpPr>
          <p:nvPr/>
        </p:nvSpPr>
        <p:spPr bwMode="gray">
          <a:xfrm>
            <a:off x="6457436" y="2056370"/>
            <a:ext cx="1842770" cy="1938992"/>
          </a:xfrm>
          <a:prstGeom prst="rect">
            <a:avLst/>
          </a:prstGeom>
          <a:noFill/>
          <a:ln w="9525">
            <a:noFill/>
            <a:miter lim="800000"/>
            <a:headEnd/>
            <a:tailEnd/>
          </a:ln>
        </p:spPr>
        <p:txBody>
          <a:bodyPr wrap="square" anchor="ctr" anchorCtr="1">
            <a:spAutoFit/>
          </a:bodyPr>
          <a:lstStyle/>
          <a:p>
            <a:r>
              <a:rPr lang="en-US" sz="2400" dirty="0" smtClean="0"/>
              <a:t>Casualties</a:t>
            </a:r>
          </a:p>
          <a:p>
            <a:r>
              <a:rPr lang="en-US" sz="2400" dirty="0" smtClean="0"/>
              <a:t>620,000</a:t>
            </a:r>
            <a:endParaRPr lang="en-US" sz="2400" dirty="0"/>
          </a:p>
          <a:p>
            <a:r>
              <a:rPr lang="en-US" sz="2400" dirty="0" smtClean="0"/>
              <a:t> </a:t>
            </a:r>
            <a:r>
              <a:rPr lang="en-US" sz="2400" b="1" dirty="0" smtClean="0">
                <a:solidFill>
                  <a:srgbClr val="FF0000"/>
                </a:solidFill>
              </a:rPr>
              <a:t>155,000 / year </a:t>
            </a:r>
            <a:r>
              <a:rPr lang="en-US" sz="2400" b="1" dirty="0">
                <a:solidFill>
                  <a:srgbClr val="FF0000"/>
                </a:solidFill>
              </a:rPr>
              <a:t>for 4 years</a:t>
            </a:r>
          </a:p>
        </p:txBody>
      </p:sp>
    </p:spTree>
    <p:extLst>
      <p:ext uri="{BB962C8B-B14F-4D97-AF65-F5344CB8AC3E}">
        <p14:creationId xmlns:p14="http://schemas.microsoft.com/office/powerpoint/2010/main" val="2652197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Approach</a:t>
            </a:r>
            <a:endParaRPr lang="en-US" dirty="0"/>
          </a:p>
        </p:txBody>
      </p:sp>
      <p:pic>
        <p:nvPicPr>
          <p:cNvPr id="3" name="Picture 54" descr="V Model_V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7166" y="1575090"/>
            <a:ext cx="8896660" cy="4603673"/>
          </a:xfrm>
          <a:prstGeom prst="rect">
            <a:avLst/>
          </a:prstGeom>
          <a:noFill/>
          <a:ln w="9525">
            <a:noFill/>
            <a:miter lim="800000"/>
            <a:headEnd/>
            <a:tailEnd/>
          </a:ln>
        </p:spPr>
      </p:pic>
      <p:sp>
        <p:nvSpPr>
          <p:cNvPr id="5" name="TextBox 4"/>
          <p:cNvSpPr txBox="1"/>
          <p:nvPr/>
        </p:nvSpPr>
        <p:spPr>
          <a:xfrm>
            <a:off x="2112070" y="6075704"/>
            <a:ext cx="4788490" cy="646331"/>
          </a:xfrm>
          <a:prstGeom prst="rect">
            <a:avLst/>
          </a:prstGeom>
          <a:solidFill>
            <a:schemeClr val="accent6">
              <a:lumMod val="20000"/>
              <a:lumOff val="80000"/>
            </a:schemeClr>
          </a:solidFill>
          <a:scene3d>
            <a:camera prst="orthographicFront"/>
            <a:lightRig rig="threePt" dir="t"/>
          </a:scene3d>
          <a:sp3d>
            <a:bevelT/>
          </a:sp3d>
        </p:spPr>
        <p:txBody>
          <a:bodyPr wrap="none" rtlCol="0">
            <a:spAutoFit/>
          </a:bodyPr>
          <a:lstStyle/>
          <a:p>
            <a:pPr marL="285750" indent="-285750" algn="ctr">
              <a:buFontTx/>
              <a:buChar char="-"/>
            </a:pPr>
            <a:r>
              <a:rPr lang="en-US" i="1" dirty="0" smtClean="0">
                <a:solidFill>
                  <a:srgbClr val="000000"/>
                </a:solidFill>
              </a:rPr>
              <a:t>Stakeholder involvement early and often – </a:t>
            </a:r>
          </a:p>
          <a:p>
            <a:pPr marL="285750" indent="-285750" algn="ctr">
              <a:buFontTx/>
              <a:buChar char="-"/>
            </a:pPr>
            <a:r>
              <a:rPr lang="en-US" i="1" dirty="0" smtClean="0">
                <a:solidFill>
                  <a:srgbClr val="000000"/>
                </a:solidFill>
              </a:rPr>
              <a:t>Trans-disciplinary development team - </a:t>
            </a:r>
          </a:p>
        </p:txBody>
      </p:sp>
      <p:sp>
        <p:nvSpPr>
          <p:cNvPr id="4" name="Footer Placeholder 3"/>
          <p:cNvSpPr>
            <a:spLocks noGrp="1"/>
          </p:cNvSpPr>
          <p:nvPr>
            <p:ph type="ftr" sz="quarter" idx="11"/>
          </p:nvPr>
        </p:nvSpPr>
        <p:spPr/>
        <p:txBody>
          <a:bodyPr/>
          <a:lstStyle/>
          <a:p>
            <a:r>
              <a:rPr lang="en-US" smtClean="0"/>
              <a:t>Armstrong Institute for Patient Safety and Quality</a:t>
            </a:r>
            <a:endParaRPr lang="en-US" dirty="0"/>
          </a:p>
        </p:txBody>
      </p:sp>
    </p:spTree>
    <p:extLst>
      <p:ext uri="{BB962C8B-B14F-4D97-AF65-F5344CB8AC3E}">
        <p14:creationId xmlns:p14="http://schemas.microsoft.com/office/powerpoint/2010/main" val="2996199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Patient/Family Tool</a:t>
            </a:r>
            <a:br>
              <a:rPr lang="en-US" dirty="0" smtClean="0"/>
            </a:br>
            <a:r>
              <a:rPr lang="en-US" sz="2000" i="1" dirty="0" smtClean="0"/>
              <a:t>Care Participation Menu</a:t>
            </a:r>
            <a:endParaRPr lang="en-US" i="1" dirty="0"/>
          </a:p>
        </p:txBody>
      </p:sp>
      <p:sp>
        <p:nvSpPr>
          <p:cNvPr id="4" name="Footer Placeholder 3"/>
          <p:cNvSpPr>
            <a:spLocks noGrp="1"/>
          </p:cNvSpPr>
          <p:nvPr>
            <p:ph type="ftr" sz="quarter" idx="11"/>
          </p:nvPr>
        </p:nvSpPr>
        <p:spPr/>
        <p:txBody>
          <a:bodyPr/>
          <a:lstStyle/>
          <a:p>
            <a:r>
              <a:rPr lang="en-US" smtClean="0"/>
              <a:t>Armstrong Institute for Patient Safety and Quality</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442295">
            <a:off x="646608" y="1863838"/>
            <a:ext cx="1281121" cy="1829673"/>
          </a:xfrm>
          <a:prstGeom prst="rect">
            <a:avLst/>
          </a:prstGeom>
        </p:spPr>
      </p:pic>
      <p:pic>
        <p:nvPicPr>
          <p:cNvPr id="8" name="Picture 7" descr="Screenshot_2012-11-18-07-07-1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13134" y="2375266"/>
            <a:ext cx="1333158" cy="2210844"/>
          </a:xfrm>
          <a:prstGeom prst="rect">
            <a:avLst/>
          </a:prstGeom>
          <a:ln>
            <a:noFill/>
          </a:ln>
          <a:effectLst>
            <a:outerShdw blurRad="292100" dist="139700" dir="2700000" algn="tl" rotWithShape="0">
              <a:srgbClr val="333333">
                <a:alpha val="65000"/>
              </a:srgbClr>
            </a:outerShdw>
          </a:effectLst>
        </p:spPr>
      </p:pic>
      <p:sp>
        <p:nvSpPr>
          <p:cNvPr id="9" name="Freeform 8"/>
          <p:cNvSpPr/>
          <p:nvPr/>
        </p:nvSpPr>
        <p:spPr>
          <a:xfrm>
            <a:off x="4777974" y="2366130"/>
            <a:ext cx="3180693" cy="2290534"/>
          </a:xfrm>
          <a:custGeom>
            <a:avLst/>
            <a:gdLst>
              <a:gd name="connsiteX0" fmla="*/ 6195 w 1691268"/>
              <a:gd name="connsiteY0" fmla="*/ 867317 h 2577171"/>
              <a:gd name="connsiteX1" fmla="*/ 223024 w 1691268"/>
              <a:gd name="connsiteY1" fmla="*/ 2577171 h 2577171"/>
              <a:gd name="connsiteX2" fmla="*/ 1691268 w 1691268"/>
              <a:gd name="connsiteY2" fmla="*/ 2577171 h 2577171"/>
              <a:gd name="connsiteX3" fmla="*/ 1666488 w 1691268"/>
              <a:gd name="connsiteY3" fmla="*/ 0 h 2577171"/>
              <a:gd name="connsiteX4" fmla="*/ 216829 w 1691268"/>
              <a:gd name="connsiteY4" fmla="*/ 0 h 2577171"/>
              <a:gd name="connsiteX5" fmla="*/ 0 w 1691268"/>
              <a:gd name="connsiteY5" fmla="*/ 700049 h 2577171"/>
              <a:gd name="connsiteX6" fmla="*/ 0 w 1691268"/>
              <a:gd name="connsiteY6" fmla="*/ 700049 h 2577171"/>
              <a:gd name="connsiteX0" fmla="*/ 6195 w 1691268"/>
              <a:gd name="connsiteY0" fmla="*/ 876970 h 2586824"/>
              <a:gd name="connsiteX1" fmla="*/ 223024 w 1691268"/>
              <a:gd name="connsiteY1" fmla="*/ 2586824 h 2586824"/>
              <a:gd name="connsiteX2" fmla="*/ 1691268 w 1691268"/>
              <a:gd name="connsiteY2" fmla="*/ 2586824 h 2586824"/>
              <a:gd name="connsiteX3" fmla="*/ 1666488 w 1691268"/>
              <a:gd name="connsiteY3" fmla="*/ 9653 h 2586824"/>
              <a:gd name="connsiteX4" fmla="*/ 154963 w 1691268"/>
              <a:gd name="connsiteY4" fmla="*/ 0 h 2586824"/>
              <a:gd name="connsiteX5" fmla="*/ 0 w 1691268"/>
              <a:gd name="connsiteY5" fmla="*/ 709702 h 2586824"/>
              <a:gd name="connsiteX6" fmla="*/ 0 w 1691268"/>
              <a:gd name="connsiteY6" fmla="*/ 709702 h 2586824"/>
              <a:gd name="connsiteX0" fmla="*/ 6195 w 1691268"/>
              <a:gd name="connsiteY0" fmla="*/ 876970 h 2606132"/>
              <a:gd name="connsiteX1" fmla="*/ 142122 w 1691268"/>
              <a:gd name="connsiteY1" fmla="*/ 2606132 h 2606132"/>
              <a:gd name="connsiteX2" fmla="*/ 1691268 w 1691268"/>
              <a:gd name="connsiteY2" fmla="*/ 2586824 h 2606132"/>
              <a:gd name="connsiteX3" fmla="*/ 1666488 w 1691268"/>
              <a:gd name="connsiteY3" fmla="*/ 9653 h 2606132"/>
              <a:gd name="connsiteX4" fmla="*/ 154963 w 1691268"/>
              <a:gd name="connsiteY4" fmla="*/ 0 h 2606132"/>
              <a:gd name="connsiteX5" fmla="*/ 0 w 1691268"/>
              <a:gd name="connsiteY5" fmla="*/ 709702 h 2606132"/>
              <a:gd name="connsiteX6" fmla="*/ 0 w 1691268"/>
              <a:gd name="connsiteY6" fmla="*/ 709702 h 260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1268" h="2606132">
                <a:moveTo>
                  <a:pt x="6195" y="876970"/>
                </a:moveTo>
                <a:lnTo>
                  <a:pt x="142122" y="2606132"/>
                </a:lnTo>
                <a:lnTo>
                  <a:pt x="1691268" y="2586824"/>
                </a:lnTo>
                <a:lnTo>
                  <a:pt x="1666488" y="9653"/>
                </a:lnTo>
                <a:lnTo>
                  <a:pt x="154963" y="0"/>
                </a:lnTo>
                <a:lnTo>
                  <a:pt x="0" y="709702"/>
                </a:lnTo>
                <a:lnTo>
                  <a:pt x="0" y="709702"/>
                </a:lnTo>
              </a:path>
            </a:pathLst>
          </a:custGeom>
          <a:solidFill>
            <a:schemeClr val="bg2">
              <a:lumMod val="20000"/>
              <a:lumOff val="80000"/>
            </a:schemeClr>
          </a:solidFill>
          <a:ln>
            <a:solidFill>
              <a:schemeClr val="accent2">
                <a:lumMod val="60000"/>
                <a:lumOff val="40000"/>
              </a:schemeClr>
            </a:solidFill>
          </a:ln>
          <a:effectLst>
            <a:glow rad="1016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Picture 9" descr="Screenshot_2012-11-18-07-07-03.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78340" y="2375266"/>
            <a:ext cx="1333158" cy="2210844"/>
          </a:xfrm>
          <a:prstGeom prst="rect">
            <a:avLst/>
          </a:prstGeom>
          <a:ln>
            <a:noFill/>
          </a:ln>
          <a:effectLst>
            <a:outerShdw blurRad="292100" dist="139700" dir="2700000" algn="tl" rotWithShape="0">
              <a:srgbClr val="333333">
                <a:alpha val="65000"/>
              </a:srgbClr>
            </a:outerShdw>
          </a:effectLst>
        </p:spPr>
      </p:pic>
      <p:pic>
        <p:nvPicPr>
          <p:cNvPr id="11" name="Picture 10" descr="Screenshot_2012-11-18-07-07-17.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42308" y="2388118"/>
            <a:ext cx="1333158" cy="2210844"/>
          </a:xfrm>
          <a:prstGeom prst="rect">
            <a:avLst/>
          </a:prstGeom>
          <a:ln>
            <a:noFill/>
          </a:ln>
          <a:effectLst>
            <a:outerShdw blurRad="292100" dist="139700" dir="2700000" algn="tl" rotWithShape="0">
              <a:srgbClr val="333333">
                <a:alpha val="65000"/>
              </a:srgbClr>
            </a:outerShdw>
          </a:effectLst>
        </p:spPr>
      </p:pic>
      <p:pic>
        <p:nvPicPr>
          <p:cNvPr id="12" name="Picture 11" descr="Screenshot_2012-11-18-07-07-24.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52834" y="2403488"/>
            <a:ext cx="1333158" cy="2210844"/>
          </a:xfrm>
          <a:prstGeom prst="rect">
            <a:avLst/>
          </a:prstGeom>
        </p:spPr>
      </p:pic>
      <p:sp>
        <p:nvSpPr>
          <p:cNvPr id="13" name="Rectangle 12"/>
          <p:cNvSpPr/>
          <p:nvPr/>
        </p:nvSpPr>
        <p:spPr>
          <a:xfrm>
            <a:off x="3361705" y="2886602"/>
            <a:ext cx="1266739" cy="147287"/>
          </a:xfrm>
          <a:prstGeom prst="rect">
            <a:avLst/>
          </a:prstGeom>
          <a:noFill/>
          <a:effectLst>
            <a:glow rad="38100">
              <a:schemeClr val="tx2">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7094614" y="3793020"/>
            <a:ext cx="1549789" cy="2848957"/>
          </a:xfrm>
          <a:custGeom>
            <a:avLst/>
            <a:gdLst>
              <a:gd name="connsiteX0" fmla="*/ 30241 w 1436428"/>
              <a:gd name="connsiteY0" fmla="*/ 891975 h 2948052"/>
              <a:gd name="connsiteX1" fmla="*/ 1043301 w 1436428"/>
              <a:gd name="connsiteY1" fmla="*/ 1269930 h 2948052"/>
              <a:gd name="connsiteX2" fmla="*/ 786255 w 1436428"/>
              <a:gd name="connsiteY2" fmla="*/ 0 h 2948052"/>
              <a:gd name="connsiteX3" fmla="*/ 1436428 w 1436428"/>
              <a:gd name="connsiteY3" fmla="*/ 1572295 h 2948052"/>
              <a:gd name="connsiteX4" fmla="*/ 0 w 1436428"/>
              <a:gd name="connsiteY4" fmla="*/ 2948052 h 2948052"/>
              <a:gd name="connsiteX5" fmla="*/ 30241 w 1436428"/>
              <a:gd name="connsiteY5" fmla="*/ 891975 h 2948052"/>
              <a:gd name="connsiteX0" fmla="*/ 30241 w 1436428"/>
              <a:gd name="connsiteY0" fmla="*/ 891975 h 2948052"/>
              <a:gd name="connsiteX1" fmla="*/ 1043301 w 1436428"/>
              <a:gd name="connsiteY1" fmla="*/ 1269930 h 2948052"/>
              <a:gd name="connsiteX2" fmla="*/ 786255 w 1436428"/>
              <a:gd name="connsiteY2" fmla="*/ 0 h 2948052"/>
              <a:gd name="connsiteX3" fmla="*/ 1436428 w 1436428"/>
              <a:gd name="connsiteY3" fmla="*/ 1572295 h 2948052"/>
              <a:gd name="connsiteX4" fmla="*/ 0 w 1436428"/>
              <a:gd name="connsiteY4" fmla="*/ 2948052 h 2948052"/>
              <a:gd name="connsiteX5" fmla="*/ 30241 w 1436428"/>
              <a:gd name="connsiteY5" fmla="*/ 891975 h 2948052"/>
              <a:gd name="connsiteX0" fmla="*/ 30241 w 1452414"/>
              <a:gd name="connsiteY0" fmla="*/ 891975 h 2956957"/>
              <a:gd name="connsiteX1" fmla="*/ 1043301 w 1452414"/>
              <a:gd name="connsiteY1" fmla="*/ 1269930 h 2956957"/>
              <a:gd name="connsiteX2" fmla="*/ 786255 w 1452414"/>
              <a:gd name="connsiteY2" fmla="*/ 0 h 2956957"/>
              <a:gd name="connsiteX3" fmla="*/ 1436428 w 1452414"/>
              <a:gd name="connsiteY3" fmla="*/ 1572295 h 2956957"/>
              <a:gd name="connsiteX4" fmla="*/ 0 w 1452414"/>
              <a:gd name="connsiteY4" fmla="*/ 2948052 h 2956957"/>
              <a:gd name="connsiteX5" fmla="*/ 30241 w 1452414"/>
              <a:gd name="connsiteY5" fmla="*/ 891975 h 2956957"/>
              <a:gd name="connsiteX0" fmla="*/ 30241 w 1452414"/>
              <a:gd name="connsiteY0" fmla="*/ 893553 h 2958535"/>
              <a:gd name="connsiteX1" fmla="*/ 1043301 w 1452414"/>
              <a:gd name="connsiteY1" fmla="*/ 1271508 h 2958535"/>
              <a:gd name="connsiteX2" fmla="*/ 786255 w 1452414"/>
              <a:gd name="connsiteY2" fmla="*/ 1578 h 2958535"/>
              <a:gd name="connsiteX3" fmla="*/ 1436428 w 1452414"/>
              <a:gd name="connsiteY3" fmla="*/ 1573873 h 2958535"/>
              <a:gd name="connsiteX4" fmla="*/ 0 w 1452414"/>
              <a:gd name="connsiteY4" fmla="*/ 2949630 h 2958535"/>
              <a:gd name="connsiteX5" fmla="*/ 30241 w 1452414"/>
              <a:gd name="connsiteY5" fmla="*/ 893553 h 2958535"/>
              <a:gd name="connsiteX0" fmla="*/ 616 w 1549789"/>
              <a:gd name="connsiteY0" fmla="*/ 1230677 h 2958612"/>
              <a:gd name="connsiteX1" fmla="*/ 1140676 w 1549789"/>
              <a:gd name="connsiteY1" fmla="*/ 1271585 h 2958612"/>
              <a:gd name="connsiteX2" fmla="*/ 883630 w 1549789"/>
              <a:gd name="connsiteY2" fmla="*/ 1655 h 2958612"/>
              <a:gd name="connsiteX3" fmla="*/ 1533803 w 1549789"/>
              <a:gd name="connsiteY3" fmla="*/ 1573950 h 2958612"/>
              <a:gd name="connsiteX4" fmla="*/ 97375 w 1549789"/>
              <a:gd name="connsiteY4" fmla="*/ 2949707 h 2958612"/>
              <a:gd name="connsiteX5" fmla="*/ 616 w 1549789"/>
              <a:gd name="connsiteY5" fmla="*/ 1230677 h 295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9789" h="2958612">
                <a:moveTo>
                  <a:pt x="616" y="1230677"/>
                </a:moveTo>
                <a:cubicBezTo>
                  <a:pt x="174500" y="950990"/>
                  <a:pt x="993507" y="1476422"/>
                  <a:pt x="1140676" y="1271585"/>
                </a:cubicBezTo>
                <a:cubicBezTo>
                  <a:pt x="1287845" y="1066748"/>
                  <a:pt x="818109" y="-48739"/>
                  <a:pt x="883630" y="1655"/>
                </a:cubicBezTo>
                <a:cubicBezTo>
                  <a:pt x="949151" y="52049"/>
                  <a:pt x="1664845" y="1082608"/>
                  <a:pt x="1533803" y="1573950"/>
                </a:cubicBezTo>
                <a:cubicBezTo>
                  <a:pt x="1402761" y="2065292"/>
                  <a:pt x="331739" y="3063094"/>
                  <a:pt x="97375" y="2949707"/>
                </a:cubicBezTo>
                <a:cubicBezTo>
                  <a:pt x="107455" y="2264348"/>
                  <a:pt x="-9464" y="1916036"/>
                  <a:pt x="616" y="1230677"/>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urved Down Arrow 14"/>
          <p:cNvSpPr/>
          <p:nvPr/>
        </p:nvSpPr>
        <p:spPr>
          <a:xfrm>
            <a:off x="2705057" y="2036819"/>
            <a:ext cx="1216152" cy="338446"/>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urved Down Arrow 15"/>
          <p:cNvSpPr/>
          <p:nvPr/>
        </p:nvSpPr>
        <p:spPr>
          <a:xfrm>
            <a:off x="4309610" y="2036819"/>
            <a:ext cx="1216152" cy="338446"/>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Curved Down Arrow 16"/>
          <p:cNvSpPr/>
          <p:nvPr/>
        </p:nvSpPr>
        <p:spPr>
          <a:xfrm>
            <a:off x="6029644" y="2036819"/>
            <a:ext cx="1216152" cy="338446"/>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8" name="Pictur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9333" y="1512996"/>
            <a:ext cx="910692" cy="616362"/>
          </a:xfrm>
          <a:prstGeom prst="rect">
            <a:avLst/>
          </a:prstGeom>
        </p:spPr>
      </p:pic>
      <p:sp>
        <p:nvSpPr>
          <p:cNvPr id="19" name="Rectangle 18"/>
          <p:cNvSpPr/>
          <p:nvPr/>
        </p:nvSpPr>
        <p:spPr>
          <a:xfrm>
            <a:off x="3866444" y="4910667"/>
            <a:ext cx="3355786" cy="1731310"/>
          </a:xfrm>
          <a:prstGeom prst="rect">
            <a:avLst/>
          </a:prstGeom>
          <a:noFill/>
          <a:effectLst>
            <a:glow rad="101600">
              <a:schemeClr val="tx2">
                <a:lumMod val="60000"/>
                <a:lumOff val="40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3955296" y="5009452"/>
            <a:ext cx="3236694" cy="1602288"/>
            <a:chOff x="-2555331" y="800627"/>
            <a:chExt cx="8124431" cy="4399400"/>
          </a:xfrm>
          <a:effectLst>
            <a:glow rad="139700">
              <a:schemeClr val="accent2">
                <a:satMod val="175000"/>
                <a:alpha val="40000"/>
              </a:schemeClr>
            </a:glow>
          </a:effectLst>
        </p:grpSpPr>
        <p:pic>
          <p:nvPicPr>
            <p:cNvPr id="21" name="Picture 20" descr="Screen Shot 2012-11-18 at 7.51.54 AM.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555331" y="800627"/>
              <a:ext cx="8124431" cy="4399400"/>
            </a:xfrm>
            <a:prstGeom prst="rect">
              <a:avLst/>
            </a:prstGeom>
            <a:ln>
              <a:noFill/>
            </a:ln>
          </p:spPr>
        </p:pic>
        <p:pic>
          <p:nvPicPr>
            <p:cNvPr id="22" name="Picture 2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13623" y="1245912"/>
              <a:ext cx="4579607" cy="2503405"/>
            </a:xfrm>
            <a:prstGeom prst="rect">
              <a:avLst/>
            </a:prstGeom>
            <a:ln>
              <a:solidFill>
                <a:srgbClr val="4F81BD"/>
              </a:solidFill>
            </a:ln>
          </p:spPr>
        </p:pic>
      </p:grpSp>
      <p:sp>
        <p:nvSpPr>
          <p:cNvPr id="23" name="TextBox 22"/>
          <p:cNvSpPr txBox="1"/>
          <p:nvPr/>
        </p:nvSpPr>
        <p:spPr>
          <a:xfrm>
            <a:off x="0" y="2182417"/>
            <a:ext cx="643250" cy="276999"/>
          </a:xfrm>
          <a:prstGeom prst="rect">
            <a:avLst/>
          </a:prstGeom>
          <a:noFill/>
        </p:spPr>
        <p:txBody>
          <a:bodyPr wrap="none" rtlCol="0">
            <a:spAutoFit/>
          </a:bodyPr>
          <a:lstStyle/>
          <a:p>
            <a:pPr algn="ctr"/>
            <a:r>
              <a:rPr lang="en-US" sz="1200" dirty="0" smtClean="0"/>
              <a:t>Scan ID</a:t>
            </a:r>
            <a:endParaRPr lang="en-US" sz="1200" dirty="0"/>
          </a:p>
        </p:txBody>
      </p:sp>
      <p:sp>
        <p:nvSpPr>
          <p:cNvPr id="24" name="TextBox 23"/>
          <p:cNvSpPr txBox="1"/>
          <p:nvPr/>
        </p:nvSpPr>
        <p:spPr>
          <a:xfrm>
            <a:off x="1802225" y="1628209"/>
            <a:ext cx="1340955" cy="461665"/>
          </a:xfrm>
          <a:prstGeom prst="rect">
            <a:avLst/>
          </a:prstGeom>
          <a:noFill/>
        </p:spPr>
        <p:txBody>
          <a:bodyPr wrap="square" rtlCol="0">
            <a:spAutoFit/>
          </a:bodyPr>
          <a:lstStyle/>
          <a:p>
            <a:pPr algn="ctr"/>
            <a:r>
              <a:rPr lang="en-US" sz="1200" dirty="0" smtClean="0"/>
              <a:t>Display defaults, set preferences</a:t>
            </a:r>
            <a:endParaRPr lang="en-US" sz="1200" dirty="0"/>
          </a:p>
        </p:txBody>
      </p:sp>
      <p:sp>
        <p:nvSpPr>
          <p:cNvPr id="25" name="TextBox 24"/>
          <p:cNvSpPr txBox="1"/>
          <p:nvPr/>
        </p:nvSpPr>
        <p:spPr>
          <a:xfrm>
            <a:off x="3361705" y="1623127"/>
            <a:ext cx="1340955" cy="461665"/>
          </a:xfrm>
          <a:prstGeom prst="rect">
            <a:avLst/>
          </a:prstGeom>
          <a:noFill/>
        </p:spPr>
        <p:txBody>
          <a:bodyPr wrap="square" rtlCol="0">
            <a:spAutoFit/>
          </a:bodyPr>
          <a:lstStyle/>
          <a:p>
            <a:pPr algn="ctr"/>
            <a:r>
              <a:rPr lang="en-US" sz="1200" dirty="0" smtClean="0"/>
              <a:t>Home Screen</a:t>
            </a:r>
          </a:p>
          <a:p>
            <a:pPr algn="ctr"/>
            <a:r>
              <a:rPr lang="en-US" sz="1200" dirty="0" smtClean="0"/>
              <a:t>Select Option</a:t>
            </a:r>
            <a:endParaRPr lang="en-US" sz="1200" dirty="0"/>
          </a:p>
        </p:txBody>
      </p:sp>
      <p:sp>
        <p:nvSpPr>
          <p:cNvPr id="26" name="TextBox 25"/>
          <p:cNvSpPr txBox="1"/>
          <p:nvPr/>
        </p:nvSpPr>
        <p:spPr>
          <a:xfrm>
            <a:off x="5087992" y="1671800"/>
            <a:ext cx="1340955" cy="461665"/>
          </a:xfrm>
          <a:prstGeom prst="rect">
            <a:avLst/>
          </a:prstGeom>
          <a:noFill/>
        </p:spPr>
        <p:txBody>
          <a:bodyPr wrap="square" rtlCol="0">
            <a:spAutoFit/>
          </a:bodyPr>
          <a:lstStyle/>
          <a:p>
            <a:pPr algn="ctr"/>
            <a:r>
              <a:rPr lang="en-US" sz="1200" dirty="0" smtClean="0"/>
              <a:t>Welcome</a:t>
            </a:r>
          </a:p>
          <a:p>
            <a:pPr algn="ctr"/>
            <a:r>
              <a:rPr lang="en-US" sz="1200" dirty="0" smtClean="0"/>
              <a:t>Screen</a:t>
            </a:r>
            <a:endParaRPr lang="en-US" sz="1200" dirty="0"/>
          </a:p>
        </p:txBody>
      </p:sp>
      <p:sp>
        <p:nvSpPr>
          <p:cNvPr id="27" name="TextBox 26"/>
          <p:cNvSpPr txBox="1"/>
          <p:nvPr/>
        </p:nvSpPr>
        <p:spPr>
          <a:xfrm>
            <a:off x="6551752" y="1784772"/>
            <a:ext cx="1340955" cy="276999"/>
          </a:xfrm>
          <a:prstGeom prst="rect">
            <a:avLst/>
          </a:prstGeom>
          <a:noFill/>
        </p:spPr>
        <p:txBody>
          <a:bodyPr wrap="square" rtlCol="0">
            <a:spAutoFit/>
          </a:bodyPr>
          <a:lstStyle/>
          <a:p>
            <a:pPr algn="ctr"/>
            <a:r>
              <a:rPr lang="en-US" sz="1200" dirty="0" smtClean="0"/>
              <a:t>Select Options</a:t>
            </a:r>
            <a:endParaRPr lang="en-US" sz="1200" dirty="0"/>
          </a:p>
        </p:txBody>
      </p:sp>
      <p:sp>
        <p:nvSpPr>
          <p:cNvPr id="28" name="TextBox 27"/>
          <p:cNvSpPr txBox="1"/>
          <p:nvPr/>
        </p:nvSpPr>
        <p:spPr>
          <a:xfrm>
            <a:off x="7257237" y="5166951"/>
            <a:ext cx="1096419" cy="769441"/>
          </a:xfrm>
          <a:prstGeom prst="rect">
            <a:avLst/>
          </a:prstGeom>
          <a:noFill/>
        </p:spPr>
        <p:txBody>
          <a:bodyPr wrap="square" rtlCol="0">
            <a:spAutoFit/>
          </a:bodyPr>
          <a:lstStyle/>
          <a:p>
            <a:pPr algn="ctr"/>
            <a:r>
              <a:rPr lang="en-US" sz="1100" i="1" dirty="0" smtClean="0"/>
              <a:t>Obtain</a:t>
            </a:r>
          </a:p>
          <a:p>
            <a:pPr algn="ctr"/>
            <a:r>
              <a:rPr lang="en-US" sz="1100" i="1" dirty="0"/>
              <a:t>b</a:t>
            </a:r>
            <a:r>
              <a:rPr lang="en-US" sz="1100" i="1" dirty="0" smtClean="0"/>
              <a:t>ackground</a:t>
            </a:r>
          </a:p>
          <a:p>
            <a:pPr algn="ctr"/>
            <a:r>
              <a:rPr lang="en-US" sz="1100" i="1" dirty="0"/>
              <a:t>i</a:t>
            </a:r>
            <a:r>
              <a:rPr lang="en-US" sz="1100" i="1" dirty="0" smtClean="0"/>
              <a:t>nformation if</a:t>
            </a:r>
          </a:p>
          <a:p>
            <a:pPr algn="ctr"/>
            <a:r>
              <a:rPr lang="en-US" sz="1100" i="1" dirty="0" smtClean="0"/>
              <a:t>requested</a:t>
            </a:r>
            <a:endParaRPr lang="en-US" sz="1100" i="1" dirty="0"/>
          </a:p>
        </p:txBody>
      </p:sp>
      <p:sp>
        <p:nvSpPr>
          <p:cNvPr id="41" name="Freeform 40"/>
          <p:cNvSpPr/>
          <p:nvPr/>
        </p:nvSpPr>
        <p:spPr>
          <a:xfrm>
            <a:off x="347580" y="5106736"/>
            <a:ext cx="2098842" cy="1256631"/>
          </a:xfrm>
          <a:custGeom>
            <a:avLst/>
            <a:gdLst>
              <a:gd name="connsiteX0" fmla="*/ 38861 w 2317645"/>
              <a:gd name="connsiteY0" fmla="*/ 164063 h 1373271"/>
              <a:gd name="connsiteX1" fmla="*/ 130012 w 2317645"/>
              <a:gd name="connsiteY1" fmla="*/ 157987 h 1373271"/>
              <a:gd name="connsiteX2" fmla="*/ 190780 w 2317645"/>
              <a:gd name="connsiteY2" fmla="*/ 127604 h 1373271"/>
              <a:gd name="connsiteX3" fmla="*/ 233317 w 2317645"/>
              <a:gd name="connsiteY3" fmla="*/ 115452 h 1373271"/>
              <a:gd name="connsiteX4" fmla="*/ 294085 w 2317645"/>
              <a:gd name="connsiteY4" fmla="*/ 91146 h 1373271"/>
              <a:gd name="connsiteX5" fmla="*/ 367006 w 2317645"/>
              <a:gd name="connsiteY5" fmla="*/ 66840 h 1373271"/>
              <a:gd name="connsiteX6" fmla="*/ 446004 w 2317645"/>
              <a:gd name="connsiteY6" fmla="*/ 54687 h 1373271"/>
              <a:gd name="connsiteX7" fmla="*/ 488541 w 2317645"/>
              <a:gd name="connsiteY7" fmla="*/ 48611 h 1373271"/>
              <a:gd name="connsiteX8" fmla="*/ 525001 w 2317645"/>
              <a:gd name="connsiteY8" fmla="*/ 36458 h 1373271"/>
              <a:gd name="connsiteX9" fmla="*/ 664767 w 2317645"/>
              <a:gd name="connsiteY9" fmla="*/ 24305 h 1373271"/>
              <a:gd name="connsiteX10" fmla="*/ 731611 w 2317645"/>
              <a:gd name="connsiteY10" fmla="*/ 12152 h 1373271"/>
              <a:gd name="connsiteX11" fmla="*/ 761995 w 2317645"/>
              <a:gd name="connsiteY11" fmla="*/ 6076 h 1373271"/>
              <a:gd name="connsiteX12" fmla="*/ 865300 w 2317645"/>
              <a:gd name="connsiteY12" fmla="*/ 0 h 1373271"/>
              <a:gd name="connsiteX13" fmla="*/ 1266366 w 2317645"/>
              <a:gd name="connsiteY13" fmla="*/ 12152 h 1373271"/>
              <a:gd name="connsiteX14" fmla="*/ 1345364 w 2317645"/>
              <a:gd name="connsiteY14" fmla="*/ 24305 h 1373271"/>
              <a:gd name="connsiteX15" fmla="*/ 1393978 w 2317645"/>
              <a:gd name="connsiteY15" fmla="*/ 30382 h 1373271"/>
              <a:gd name="connsiteX16" fmla="*/ 1515513 w 2317645"/>
              <a:gd name="connsiteY16" fmla="*/ 24305 h 1373271"/>
              <a:gd name="connsiteX17" fmla="*/ 1594511 w 2317645"/>
              <a:gd name="connsiteY17" fmla="*/ 18229 h 1373271"/>
              <a:gd name="connsiteX18" fmla="*/ 1946963 w 2317645"/>
              <a:gd name="connsiteY18" fmla="*/ 36458 h 1373271"/>
              <a:gd name="connsiteX19" fmla="*/ 2080651 w 2317645"/>
              <a:gd name="connsiteY19" fmla="*/ 97222 h 1373271"/>
              <a:gd name="connsiteX20" fmla="*/ 2135342 w 2317645"/>
              <a:gd name="connsiteY20" fmla="*/ 121528 h 1373271"/>
              <a:gd name="connsiteX21" fmla="*/ 2196110 w 2317645"/>
              <a:gd name="connsiteY21" fmla="*/ 145834 h 1373271"/>
              <a:gd name="connsiteX22" fmla="*/ 2214340 w 2317645"/>
              <a:gd name="connsiteY22" fmla="*/ 164063 h 1373271"/>
              <a:gd name="connsiteX23" fmla="*/ 2238647 w 2317645"/>
              <a:gd name="connsiteY23" fmla="*/ 170139 h 1373271"/>
              <a:gd name="connsiteX24" fmla="*/ 2287261 w 2317645"/>
              <a:gd name="connsiteY24" fmla="*/ 194445 h 1373271"/>
              <a:gd name="connsiteX25" fmla="*/ 2311568 w 2317645"/>
              <a:gd name="connsiteY25" fmla="*/ 431425 h 1373271"/>
              <a:gd name="connsiteX26" fmla="*/ 2317645 w 2317645"/>
              <a:gd name="connsiteY26" fmla="*/ 498266 h 1373271"/>
              <a:gd name="connsiteX27" fmla="*/ 2311568 w 2317645"/>
              <a:gd name="connsiteY27" fmla="*/ 850698 h 1373271"/>
              <a:gd name="connsiteX28" fmla="*/ 2299414 w 2317645"/>
              <a:gd name="connsiteY28" fmla="*/ 911463 h 1373271"/>
              <a:gd name="connsiteX29" fmla="*/ 2287261 w 2317645"/>
              <a:gd name="connsiteY29" fmla="*/ 947921 h 1373271"/>
              <a:gd name="connsiteX30" fmla="*/ 2262954 w 2317645"/>
              <a:gd name="connsiteY30" fmla="*/ 990456 h 1373271"/>
              <a:gd name="connsiteX31" fmla="*/ 2238647 w 2317645"/>
              <a:gd name="connsiteY31" fmla="*/ 1020838 h 1373271"/>
              <a:gd name="connsiteX32" fmla="*/ 2220417 w 2317645"/>
              <a:gd name="connsiteY32" fmla="*/ 1057297 h 1373271"/>
              <a:gd name="connsiteX33" fmla="*/ 2177879 w 2317645"/>
              <a:gd name="connsiteY33" fmla="*/ 1111985 h 1373271"/>
              <a:gd name="connsiteX34" fmla="*/ 2165726 w 2317645"/>
              <a:gd name="connsiteY34" fmla="*/ 1130214 h 1373271"/>
              <a:gd name="connsiteX35" fmla="*/ 2147495 w 2317645"/>
              <a:gd name="connsiteY35" fmla="*/ 1142367 h 1373271"/>
              <a:gd name="connsiteX36" fmla="*/ 2123188 w 2317645"/>
              <a:gd name="connsiteY36" fmla="*/ 1166672 h 1373271"/>
              <a:gd name="connsiteX37" fmla="*/ 2098881 w 2317645"/>
              <a:gd name="connsiteY37" fmla="*/ 1184902 h 1373271"/>
              <a:gd name="connsiteX38" fmla="*/ 2068498 w 2317645"/>
              <a:gd name="connsiteY38" fmla="*/ 1209207 h 1373271"/>
              <a:gd name="connsiteX39" fmla="*/ 2001653 w 2317645"/>
              <a:gd name="connsiteY39" fmla="*/ 1233513 h 1373271"/>
              <a:gd name="connsiteX40" fmla="*/ 1971270 w 2317645"/>
              <a:gd name="connsiteY40" fmla="*/ 1251742 h 1373271"/>
              <a:gd name="connsiteX41" fmla="*/ 1934809 w 2317645"/>
              <a:gd name="connsiteY41" fmla="*/ 1263895 h 1373271"/>
              <a:gd name="connsiteX42" fmla="*/ 1886195 w 2317645"/>
              <a:gd name="connsiteY42" fmla="*/ 1282124 h 1373271"/>
              <a:gd name="connsiteX43" fmla="*/ 1782890 w 2317645"/>
              <a:gd name="connsiteY43" fmla="*/ 1312506 h 1373271"/>
              <a:gd name="connsiteX44" fmla="*/ 1728199 w 2317645"/>
              <a:gd name="connsiteY44" fmla="*/ 1324659 h 1373271"/>
              <a:gd name="connsiteX45" fmla="*/ 1618818 w 2317645"/>
              <a:gd name="connsiteY45" fmla="*/ 1336812 h 1373271"/>
              <a:gd name="connsiteX46" fmla="*/ 1564127 w 2317645"/>
              <a:gd name="connsiteY46" fmla="*/ 1342888 h 1373271"/>
              <a:gd name="connsiteX47" fmla="*/ 1497282 w 2317645"/>
              <a:gd name="connsiteY47" fmla="*/ 1355041 h 1373271"/>
              <a:gd name="connsiteX48" fmla="*/ 1442592 w 2317645"/>
              <a:gd name="connsiteY48" fmla="*/ 1367194 h 1373271"/>
              <a:gd name="connsiteX49" fmla="*/ 1339287 w 2317645"/>
              <a:gd name="connsiteY49" fmla="*/ 1373271 h 1373271"/>
              <a:gd name="connsiteX50" fmla="*/ 1047602 w 2317645"/>
              <a:gd name="connsiteY50" fmla="*/ 1367194 h 1373271"/>
              <a:gd name="connsiteX51" fmla="*/ 1023295 w 2317645"/>
              <a:gd name="connsiteY51" fmla="*/ 1361118 h 1373271"/>
              <a:gd name="connsiteX52" fmla="*/ 810609 w 2317645"/>
              <a:gd name="connsiteY52" fmla="*/ 1355041 h 1373271"/>
              <a:gd name="connsiteX53" fmla="*/ 737688 w 2317645"/>
              <a:gd name="connsiteY53" fmla="*/ 1348965 h 1373271"/>
              <a:gd name="connsiteX54" fmla="*/ 707304 w 2317645"/>
              <a:gd name="connsiteY54" fmla="*/ 1336812 h 1373271"/>
              <a:gd name="connsiteX55" fmla="*/ 652613 w 2317645"/>
              <a:gd name="connsiteY55" fmla="*/ 1324659 h 1373271"/>
              <a:gd name="connsiteX56" fmla="*/ 603999 w 2317645"/>
              <a:gd name="connsiteY56" fmla="*/ 1312506 h 1373271"/>
              <a:gd name="connsiteX57" fmla="*/ 579692 w 2317645"/>
              <a:gd name="connsiteY57" fmla="*/ 1306430 h 1373271"/>
              <a:gd name="connsiteX58" fmla="*/ 561462 w 2317645"/>
              <a:gd name="connsiteY58" fmla="*/ 1294277 h 1373271"/>
              <a:gd name="connsiteX59" fmla="*/ 494618 w 2317645"/>
              <a:gd name="connsiteY59" fmla="*/ 1282124 h 1373271"/>
              <a:gd name="connsiteX60" fmla="*/ 476387 w 2317645"/>
              <a:gd name="connsiteY60" fmla="*/ 1276048 h 1373271"/>
              <a:gd name="connsiteX61" fmla="*/ 439927 w 2317645"/>
              <a:gd name="connsiteY61" fmla="*/ 1269971 h 1373271"/>
              <a:gd name="connsiteX62" fmla="*/ 403466 w 2317645"/>
              <a:gd name="connsiteY62" fmla="*/ 1257819 h 1373271"/>
              <a:gd name="connsiteX63" fmla="*/ 373082 w 2317645"/>
              <a:gd name="connsiteY63" fmla="*/ 1251742 h 1373271"/>
              <a:gd name="connsiteX64" fmla="*/ 336622 w 2317645"/>
              <a:gd name="connsiteY64" fmla="*/ 1239589 h 1373271"/>
              <a:gd name="connsiteX65" fmla="*/ 312315 w 2317645"/>
              <a:gd name="connsiteY65" fmla="*/ 1221360 h 1373271"/>
              <a:gd name="connsiteX66" fmla="*/ 275854 w 2317645"/>
              <a:gd name="connsiteY66" fmla="*/ 1209207 h 1373271"/>
              <a:gd name="connsiteX67" fmla="*/ 215087 w 2317645"/>
              <a:gd name="connsiteY67" fmla="*/ 1184902 h 1373271"/>
              <a:gd name="connsiteX68" fmla="*/ 190780 w 2317645"/>
              <a:gd name="connsiteY68" fmla="*/ 1166672 h 1373271"/>
              <a:gd name="connsiteX69" fmla="*/ 148242 w 2317645"/>
              <a:gd name="connsiteY69" fmla="*/ 1124137 h 1373271"/>
              <a:gd name="connsiteX70" fmla="*/ 111782 w 2317645"/>
              <a:gd name="connsiteY70" fmla="*/ 1099832 h 1373271"/>
              <a:gd name="connsiteX71" fmla="*/ 99628 w 2317645"/>
              <a:gd name="connsiteY71" fmla="*/ 1075526 h 1373271"/>
              <a:gd name="connsiteX72" fmla="*/ 75321 w 2317645"/>
              <a:gd name="connsiteY72" fmla="*/ 1057297 h 1373271"/>
              <a:gd name="connsiteX73" fmla="*/ 57091 w 2317645"/>
              <a:gd name="connsiteY73" fmla="*/ 1032991 h 1373271"/>
              <a:gd name="connsiteX74" fmla="*/ 44938 w 2317645"/>
              <a:gd name="connsiteY74" fmla="*/ 1014762 h 1373271"/>
              <a:gd name="connsiteX75" fmla="*/ 38861 w 2317645"/>
              <a:gd name="connsiteY75" fmla="*/ 996533 h 1373271"/>
              <a:gd name="connsiteX76" fmla="*/ 26707 w 2317645"/>
              <a:gd name="connsiteY76" fmla="*/ 966150 h 1373271"/>
              <a:gd name="connsiteX77" fmla="*/ 14554 w 2317645"/>
              <a:gd name="connsiteY77" fmla="*/ 443578 h 1373271"/>
              <a:gd name="connsiteX78" fmla="*/ 38861 w 2317645"/>
              <a:gd name="connsiteY78" fmla="*/ 243056 h 1373271"/>
              <a:gd name="connsiteX79" fmla="*/ 51014 w 2317645"/>
              <a:gd name="connsiteY79" fmla="*/ 194445 h 1373271"/>
              <a:gd name="connsiteX80" fmla="*/ 38861 w 2317645"/>
              <a:gd name="connsiteY80" fmla="*/ 164063 h 1373271"/>
              <a:gd name="connsiteX0" fmla="*/ 38861 w 2317645"/>
              <a:gd name="connsiteY0" fmla="*/ 164063 h 1379710"/>
              <a:gd name="connsiteX1" fmla="*/ 130012 w 2317645"/>
              <a:gd name="connsiteY1" fmla="*/ 157987 h 1379710"/>
              <a:gd name="connsiteX2" fmla="*/ 190780 w 2317645"/>
              <a:gd name="connsiteY2" fmla="*/ 127604 h 1379710"/>
              <a:gd name="connsiteX3" fmla="*/ 233317 w 2317645"/>
              <a:gd name="connsiteY3" fmla="*/ 115452 h 1379710"/>
              <a:gd name="connsiteX4" fmla="*/ 294085 w 2317645"/>
              <a:gd name="connsiteY4" fmla="*/ 91146 h 1379710"/>
              <a:gd name="connsiteX5" fmla="*/ 367006 w 2317645"/>
              <a:gd name="connsiteY5" fmla="*/ 66840 h 1379710"/>
              <a:gd name="connsiteX6" fmla="*/ 446004 w 2317645"/>
              <a:gd name="connsiteY6" fmla="*/ 54687 h 1379710"/>
              <a:gd name="connsiteX7" fmla="*/ 488541 w 2317645"/>
              <a:gd name="connsiteY7" fmla="*/ 48611 h 1379710"/>
              <a:gd name="connsiteX8" fmla="*/ 525001 w 2317645"/>
              <a:gd name="connsiteY8" fmla="*/ 36458 h 1379710"/>
              <a:gd name="connsiteX9" fmla="*/ 664767 w 2317645"/>
              <a:gd name="connsiteY9" fmla="*/ 24305 h 1379710"/>
              <a:gd name="connsiteX10" fmla="*/ 731611 w 2317645"/>
              <a:gd name="connsiteY10" fmla="*/ 12152 h 1379710"/>
              <a:gd name="connsiteX11" fmla="*/ 761995 w 2317645"/>
              <a:gd name="connsiteY11" fmla="*/ 6076 h 1379710"/>
              <a:gd name="connsiteX12" fmla="*/ 865300 w 2317645"/>
              <a:gd name="connsiteY12" fmla="*/ 0 h 1379710"/>
              <a:gd name="connsiteX13" fmla="*/ 1266366 w 2317645"/>
              <a:gd name="connsiteY13" fmla="*/ 12152 h 1379710"/>
              <a:gd name="connsiteX14" fmla="*/ 1345364 w 2317645"/>
              <a:gd name="connsiteY14" fmla="*/ 24305 h 1379710"/>
              <a:gd name="connsiteX15" fmla="*/ 1393978 w 2317645"/>
              <a:gd name="connsiteY15" fmla="*/ 30382 h 1379710"/>
              <a:gd name="connsiteX16" fmla="*/ 1515513 w 2317645"/>
              <a:gd name="connsiteY16" fmla="*/ 24305 h 1379710"/>
              <a:gd name="connsiteX17" fmla="*/ 1594511 w 2317645"/>
              <a:gd name="connsiteY17" fmla="*/ 18229 h 1379710"/>
              <a:gd name="connsiteX18" fmla="*/ 1946963 w 2317645"/>
              <a:gd name="connsiteY18" fmla="*/ 36458 h 1379710"/>
              <a:gd name="connsiteX19" fmla="*/ 2080651 w 2317645"/>
              <a:gd name="connsiteY19" fmla="*/ 97222 h 1379710"/>
              <a:gd name="connsiteX20" fmla="*/ 2135342 w 2317645"/>
              <a:gd name="connsiteY20" fmla="*/ 121528 h 1379710"/>
              <a:gd name="connsiteX21" fmla="*/ 2196110 w 2317645"/>
              <a:gd name="connsiteY21" fmla="*/ 145834 h 1379710"/>
              <a:gd name="connsiteX22" fmla="*/ 2214340 w 2317645"/>
              <a:gd name="connsiteY22" fmla="*/ 164063 h 1379710"/>
              <a:gd name="connsiteX23" fmla="*/ 2238647 w 2317645"/>
              <a:gd name="connsiteY23" fmla="*/ 170139 h 1379710"/>
              <a:gd name="connsiteX24" fmla="*/ 2287261 w 2317645"/>
              <a:gd name="connsiteY24" fmla="*/ 194445 h 1379710"/>
              <a:gd name="connsiteX25" fmla="*/ 2311568 w 2317645"/>
              <a:gd name="connsiteY25" fmla="*/ 431425 h 1379710"/>
              <a:gd name="connsiteX26" fmla="*/ 2317645 w 2317645"/>
              <a:gd name="connsiteY26" fmla="*/ 498266 h 1379710"/>
              <a:gd name="connsiteX27" fmla="*/ 2311568 w 2317645"/>
              <a:gd name="connsiteY27" fmla="*/ 850698 h 1379710"/>
              <a:gd name="connsiteX28" fmla="*/ 2299414 w 2317645"/>
              <a:gd name="connsiteY28" fmla="*/ 911463 h 1379710"/>
              <a:gd name="connsiteX29" fmla="*/ 2287261 w 2317645"/>
              <a:gd name="connsiteY29" fmla="*/ 947921 h 1379710"/>
              <a:gd name="connsiteX30" fmla="*/ 2262954 w 2317645"/>
              <a:gd name="connsiteY30" fmla="*/ 990456 h 1379710"/>
              <a:gd name="connsiteX31" fmla="*/ 2238647 w 2317645"/>
              <a:gd name="connsiteY31" fmla="*/ 1020838 h 1379710"/>
              <a:gd name="connsiteX32" fmla="*/ 2220417 w 2317645"/>
              <a:gd name="connsiteY32" fmla="*/ 1057297 h 1379710"/>
              <a:gd name="connsiteX33" fmla="*/ 2177879 w 2317645"/>
              <a:gd name="connsiteY33" fmla="*/ 1111985 h 1379710"/>
              <a:gd name="connsiteX34" fmla="*/ 2165726 w 2317645"/>
              <a:gd name="connsiteY34" fmla="*/ 1130214 h 1379710"/>
              <a:gd name="connsiteX35" fmla="*/ 2147495 w 2317645"/>
              <a:gd name="connsiteY35" fmla="*/ 1142367 h 1379710"/>
              <a:gd name="connsiteX36" fmla="*/ 2123188 w 2317645"/>
              <a:gd name="connsiteY36" fmla="*/ 1166672 h 1379710"/>
              <a:gd name="connsiteX37" fmla="*/ 2098881 w 2317645"/>
              <a:gd name="connsiteY37" fmla="*/ 1184902 h 1379710"/>
              <a:gd name="connsiteX38" fmla="*/ 2068498 w 2317645"/>
              <a:gd name="connsiteY38" fmla="*/ 1209207 h 1379710"/>
              <a:gd name="connsiteX39" fmla="*/ 2001653 w 2317645"/>
              <a:gd name="connsiteY39" fmla="*/ 1233513 h 1379710"/>
              <a:gd name="connsiteX40" fmla="*/ 1971270 w 2317645"/>
              <a:gd name="connsiteY40" fmla="*/ 1251742 h 1379710"/>
              <a:gd name="connsiteX41" fmla="*/ 1934809 w 2317645"/>
              <a:gd name="connsiteY41" fmla="*/ 1263895 h 1379710"/>
              <a:gd name="connsiteX42" fmla="*/ 1886195 w 2317645"/>
              <a:gd name="connsiteY42" fmla="*/ 1282124 h 1379710"/>
              <a:gd name="connsiteX43" fmla="*/ 1782890 w 2317645"/>
              <a:gd name="connsiteY43" fmla="*/ 1312506 h 1379710"/>
              <a:gd name="connsiteX44" fmla="*/ 1728199 w 2317645"/>
              <a:gd name="connsiteY44" fmla="*/ 1324659 h 1379710"/>
              <a:gd name="connsiteX45" fmla="*/ 1618818 w 2317645"/>
              <a:gd name="connsiteY45" fmla="*/ 1336812 h 1379710"/>
              <a:gd name="connsiteX46" fmla="*/ 1564127 w 2317645"/>
              <a:gd name="connsiteY46" fmla="*/ 1342888 h 1379710"/>
              <a:gd name="connsiteX47" fmla="*/ 1497282 w 2317645"/>
              <a:gd name="connsiteY47" fmla="*/ 1355041 h 1379710"/>
              <a:gd name="connsiteX48" fmla="*/ 1442592 w 2317645"/>
              <a:gd name="connsiteY48" fmla="*/ 1367194 h 1379710"/>
              <a:gd name="connsiteX49" fmla="*/ 1339287 w 2317645"/>
              <a:gd name="connsiteY49" fmla="*/ 1373271 h 1379710"/>
              <a:gd name="connsiteX50" fmla="*/ 1047602 w 2317645"/>
              <a:gd name="connsiteY50" fmla="*/ 1367194 h 1379710"/>
              <a:gd name="connsiteX51" fmla="*/ 1114447 w 2317645"/>
              <a:gd name="connsiteY51" fmla="*/ 1221360 h 1379710"/>
              <a:gd name="connsiteX52" fmla="*/ 810609 w 2317645"/>
              <a:gd name="connsiteY52" fmla="*/ 1355041 h 1379710"/>
              <a:gd name="connsiteX53" fmla="*/ 737688 w 2317645"/>
              <a:gd name="connsiteY53" fmla="*/ 1348965 h 1379710"/>
              <a:gd name="connsiteX54" fmla="*/ 707304 w 2317645"/>
              <a:gd name="connsiteY54" fmla="*/ 1336812 h 1379710"/>
              <a:gd name="connsiteX55" fmla="*/ 652613 w 2317645"/>
              <a:gd name="connsiteY55" fmla="*/ 1324659 h 1379710"/>
              <a:gd name="connsiteX56" fmla="*/ 603999 w 2317645"/>
              <a:gd name="connsiteY56" fmla="*/ 1312506 h 1379710"/>
              <a:gd name="connsiteX57" fmla="*/ 579692 w 2317645"/>
              <a:gd name="connsiteY57" fmla="*/ 1306430 h 1379710"/>
              <a:gd name="connsiteX58" fmla="*/ 561462 w 2317645"/>
              <a:gd name="connsiteY58" fmla="*/ 1294277 h 1379710"/>
              <a:gd name="connsiteX59" fmla="*/ 494618 w 2317645"/>
              <a:gd name="connsiteY59" fmla="*/ 1282124 h 1379710"/>
              <a:gd name="connsiteX60" fmla="*/ 476387 w 2317645"/>
              <a:gd name="connsiteY60" fmla="*/ 1276048 h 1379710"/>
              <a:gd name="connsiteX61" fmla="*/ 439927 w 2317645"/>
              <a:gd name="connsiteY61" fmla="*/ 1269971 h 1379710"/>
              <a:gd name="connsiteX62" fmla="*/ 403466 w 2317645"/>
              <a:gd name="connsiteY62" fmla="*/ 1257819 h 1379710"/>
              <a:gd name="connsiteX63" fmla="*/ 373082 w 2317645"/>
              <a:gd name="connsiteY63" fmla="*/ 1251742 h 1379710"/>
              <a:gd name="connsiteX64" fmla="*/ 336622 w 2317645"/>
              <a:gd name="connsiteY64" fmla="*/ 1239589 h 1379710"/>
              <a:gd name="connsiteX65" fmla="*/ 312315 w 2317645"/>
              <a:gd name="connsiteY65" fmla="*/ 1221360 h 1379710"/>
              <a:gd name="connsiteX66" fmla="*/ 275854 w 2317645"/>
              <a:gd name="connsiteY66" fmla="*/ 1209207 h 1379710"/>
              <a:gd name="connsiteX67" fmla="*/ 215087 w 2317645"/>
              <a:gd name="connsiteY67" fmla="*/ 1184902 h 1379710"/>
              <a:gd name="connsiteX68" fmla="*/ 190780 w 2317645"/>
              <a:gd name="connsiteY68" fmla="*/ 1166672 h 1379710"/>
              <a:gd name="connsiteX69" fmla="*/ 148242 w 2317645"/>
              <a:gd name="connsiteY69" fmla="*/ 1124137 h 1379710"/>
              <a:gd name="connsiteX70" fmla="*/ 111782 w 2317645"/>
              <a:gd name="connsiteY70" fmla="*/ 1099832 h 1379710"/>
              <a:gd name="connsiteX71" fmla="*/ 99628 w 2317645"/>
              <a:gd name="connsiteY71" fmla="*/ 1075526 h 1379710"/>
              <a:gd name="connsiteX72" fmla="*/ 75321 w 2317645"/>
              <a:gd name="connsiteY72" fmla="*/ 1057297 h 1379710"/>
              <a:gd name="connsiteX73" fmla="*/ 57091 w 2317645"/>
              <a:gd name="connsiteY73" fmla="*/ 1032991 h 1379710"/>
              <a:gd name="connsiteX74" fmla="*/ 44938 w 2317645"/>
              <a:gd name="connsiteY74" fmla="*/ 1014762 h 1379710"/>
              <a:gd name="connsiteX75" fmla="*/ 38861 w 2317645"/>
              <a:gd name="connsiteY75" fmla="*/ 996533 h 1379710"/>
              <a:gd name="connsiteX76" fmla="*/ 26707 w 2317645"/>
              <a:gd name="connsiteY76" fmla="*/ 966150 h 1379710"/>
              <a:gd name="connsiteX77" fmla="*/ 14554 w 2317645"/>
              <a:gd name="connsiteY77" fmla="*/ 443578 h 1379710"/>
              <a:gd name="connsiteX78" fmla="*/ 38861 w 2317645"/>
              <a:gd name="connsiteY78" fmla="*/ 243056 h 1379710"/>
              <a:gd name="connsiteX79" fmla="*/ 51014 w 2317645"/>
              <a:gd name="connsiteY79" fmla="*/ 194445 h 1379710"/>
              <a:gd name="connsiteX80" fmla="*/ 38861 w 2317645"/>
              <a:gd name="connsiteY80" fmla="*/ 164063 h 1379710"/>
              <a:gd name="connsiteX0" fmla="*/ 38861 w 2317645"/>
              <a:gd name="connsiteY0" fmla="*/ 164063 h 1379710"/>
              <a:gd name="connsiteX1" fmla="*/ 130012 w 2317645"/>
              <a:gd name="connsiteY1" fmla="*/ 157987 h 1379710"/>
              <a:gd name="connsiteX2" fmla="*/ 190780 w 2317645"/>
              <a:gd name="connsiteY2" fmla="*/ 127604 h 1379710"/>
              <a:gd name="connsiteX3" fmla="*/ 233317 w 2317645"/>
              <a:gd name="connsiteY3" fmla="*/ 115452 h 1379710"/>
              <a:gd name="connsiteX4" fmla="*/ 294085 w 2317645"/>
              <a:gd name="connsiteY4" fmla="*/ 91146 h 1379710"/>
              <a:gd name="connsiteX5" fmla="*/ 367006 w 2317645"/>
              <a:gd name="connsiteY5" fmla="*/ 66840 h 1379710"/>
              <a:gd name="connsiteX6" fmla="*/ 446004 w 2317645"/>
              <a:gd name="connsiteY6" fmla="*/ 54687 h 1379710"/>
              <a:gd name="connsiteX7" fmla="*/ 488541 w 2317645"/>
              <a:gd name="connsiteY7" fmla="*/ 48611 h 1379710"/>
              <a:gd name="connsiteX8" fmla="*/ 525001 w 2317645"/>
              <a:gd name="connsiteY8" fmla="*/ 36458 h 1379710"/>
              <a:gd name="connsiteX9" fmla="*/ 664767 w 2317645"/>
              <a:gd name="connsiteY9" fmla="*/ 24305 h 1379710"/>
              <a:gd name="connsiteX10" fmla="*/ 731611 w 2317645"/>
              <a:gd name="connsiteY10" fmla="*/ 12152 h 1379710"/>
              <a:gd name="connsiteX11" fmla="*/ 761995 w 2317645"/>
              <a:gd name="connsiteY11" fmla="*/ 6076 h 1379710"/>
              <a:gd name="connsiteX12" fmla="*/ 865300 w 2317645"/>
              <a:gd name="connsiteY12" fmla="*/ 0 h 1379710"/>
              <a:gd name="connsiteX13" fmla="*/ 1266366 w 2317645"/>
              <a:gd name="connsiteY13" fmla="*/ 12152 h 1379710"/>
              <a:gd name="connsiteX14" fmla="*/ 1345364 w 2317645"/>
              <a:gd name="connsiteY14" fmla="*/ 24305 h 1379710"/>
              <a:gd name="connsiteX15" fmla="*/ 1393978 w 2317645"/>
              <a:gd name="connsiteY15" fmla="*/ 30382 h 1379710"/>
              <a:gd name="connsiteX16" fmla="*/ 1515513 w 2317645"/>
              <a:gd name="connsiteY16" fmla="*/ 24305 h 1379710"/>
              <a:gd name="connsiteX17" fmla="*/ 1594511 w 2317645"/>
              <a:gd name="connsiteY17" fmla="*/ 18229 h 1379710"/>
              <a:gd name="connsiteX18" fmla="*/ 1946963 w 2317645"/>
              <a:gd name="connsiteY18" fmla="*/ 36458 h 1379710"/>
              <a:gd name="connsiteX19" fmla="*/ 2080651 w 2317645"/>
              <a:gd name="connsiteY19" fmla="*/ 97222 h 1379710"/>
              <a:gd name="connsiteX20" fmla="*/ 2135342 w 2317645"/>
              <a:gd name="connsiteY20" fmla="*/ 121528 h 1379710"/>
              <a:gd name="connsiteX21" fmla="*/ 2196110 w 2317645"/>
              <a:gd name="connsiteY21" fmla="*/ 145834 h 1379710"/>
              <a:gd name="connsiteX22" fmla="*/ 2214340 w 2317645"/>
              <a:gd name="connsiteY22" fmla="*/ 164063 h 1379710"/>
              <a:gd name="connsiteX23" fmla="*/ 2238647 w 2317645"/>
              <a:gd name="connsiteY23" fmla="*/ 170139 h 1379710"/>
              <a:gd name="connsiteX24" fmla="*/ 2287261 w 2317645"/>
              <a:gd name="connsiteY24" fmla="*/ 194445 h 1379710"/>
              <a:gd name="connsiteX25" fmla="*/ 2311568 w 2317645"/>
              <a:gd name="connsiteY25" fmla="*/ 431425 h 1379710"/>
              <a:gd name="connsiteX26" fmla="*/ 2317645 w 2317645"/>
              <a:gd name="connsiteY26" fmla="*/ 498266 h 1379710"/>
              <a:gd name="connsiteX27" fmla="*/ 2311568 w 2317645"/>
              <a:gd name="connsiteY27" fmla="*/ 850698 h 1379710"/>
              <a:gd name="connsiteX28" fmla="*/ 2299414 w 2317645"/>
              <a:gd name="connsiteY28" fmla="*/ 911463 h 1379710"/>
              <a:gd name="connsiteX29" fmla="*/ 2287261 w 2317645"/>
              <a:gd name="connsiteY29" fmla="*/ 947921 h 1379710"/>
              <a:gd name="connsiteX30" fmla="*/ 2262954 w 2317645"/>
              <a:gd name="connsiteY30" fmla="*/ 990456 h 1379710"/>
              <a:gd name="connsiteX31" fmla="*/ 2238647 w 2317645"/>
              <a:gd name="connsiteY31" fmla="*/ 1020838 h 1379710"/>
              <a:gd name="connsiteX32" fmla="*/ 2220417 w 2317645"/>
              <a:gd name="connsiteY32" fmla="*/ 1057297 h 1379710"/>
              <a:gd name="connsiteX33" fmla="*/ 2177879 w 2317645"/>
              <a:gd name="connsiteY33" fmla="*/ 1111985 h 1379710"/>
              <a:gd name="connsiteX34" fmla="*/ 2165726 w 2317645"/>
              <a:gd name="connsiteY34" fmla="*/ 1130214 h 1379710"/>
              <a:gd name="connsiteX35" fmla="*/ 2147495 w 2317645"/>
              <a:gd name="connsiteY35" fmla="*/ 1142367 h 1379710"/>
              <a:gd name="connsiteX36" fmla="*/ 2123188 w 2317645"/>
              <a:gd name="connsiteY36" fmla="*/ 1166672 h 1379710"/>
              <a:gd name="connsiteX37" fmla="*/ 2098881 w 2317645"/>
              <a:gd name="connsiteY37" fmla="*/ 1184902 h 1379710"/>
              <a:gd name="connsiteX38" fmla="*/ 2068498 w 2317645"/>
              <a:gd name="connsiteY38" fmla="*/ 1209207 h 1379710"/>
              <a:gd name="connsiteX39" fmla="*/ 2001653 w 2317645"/>
              <a:gd name="connsiteY39" fmla="*/ 1233513 h 1379710"/>
              <a:gd name="connsiteX40" fmla="*/ 1971270 w 2317645"/>
              <a:gd name="connsiteY40" fmla="*/ 1251742 h 1379710"/>
              <a:gd name="connsiteX41" fmla="*/ 1934809 w 2317645"/>
              <a:gd name="connsiteY41" fmla="*/ 1263895 h 1379710"/>
              <a:gd name="connsiteX42" fmla="*/ 1886195 w 2317645"/>
              <a:gd name="connsiteY42" fmla="*/ 1282124 h 1379710"/>
              <a:gd name="connsiteX43" fmla="*/ 1782890 w 2317645"/>
              <a:gd name="connsiteY43" fmla="*/ 1312506 h 1379710"/>
              <a:gd name="connsiteX44" fmla="*/ 1728199 w 2317645"/>
              <a:gd name="connsiteY44" fmla="*/ 1324659 h 1379710"/>
              <a:gd name="connsiteX45" fmla="*/ 1618818 w 2317645"/>
              <a:gd name="connsiteY45" fmla="*/ 1336812 h 1379710"/>
              <a:gd name="connsiteX46" fmla="*/ 1564127 w 2317645"/>
              <a:gd name="connsiteY46" fmla="*/ 1342888 h 1379710"/>
              <a:gd name="connsiteX47" fmla="*/ 1497282 w 2317645"/>
              <a:gd name="connsiteY47" fmla="*/ 1355041 h 1379710"/>
              <a:gd name="connsiteX48" fmla="*/ 1442592 w 2317645"/>
              <a:gd name="connsiteY48" fmla="*/ 1367194 h 1379710"/>
              <a:gd name="connsiteX49" fmla="*/ 1339287 w 2317645"/>
              <a:gd name="connsiteY49" fmla="*/ 1373271 h 1379710"/>
              <a:gd name="connsiteX50" fmla="*/ 1047602 w 2317645"/>
              <a:gd name="connsiteY50" fmla="*/ 1367194 h 1379710"/>
              <a:gd name="connsiteX51" fmla="*/ 1114447 w 2317645"/>
              <a:gd name="connsiteY51" fmla="*/ 1221360 h 1379710"/>
              <a:gd name="connsiteX52" fmla="*/ 810609 w 2317645"/>
              <a:gd name="connsiteY52" fmla="*/ 1355041 h 1379710"/>
              <a:gd name="connsiteX53" fmla="*/ 737688 w 2317645"/>
              <a:gd name="connsiteY53" fmla="*/ 1348965 h 1379710"/>
              <a:gd name="connsiteX54" fmla="*/ 707304 w 2317645"/>
              <a:gd name="connsiteY54" fmla="*/ 1336812 h 1379710"/>
              <a:gd name="connsiteX55" fmla="*/ 652613 w 2317645"/>
              <a:gd name="connsiteY55" fmla="*/ 1324659 h 1379710"/>
              <a:gd name="connsiteX56" fmla="*/ 603999 w 2317645"/>
              <a:gd name="connsiteY56" fmla="*/ 1312506 h 1379710"/>
              <a:gd name="connsiteX57" fmla="*/ 579692 w 2317645"/>
              <a:gd name="connsiteY57" fmla="*/ 1306430 h 1379710"/>
              <a:gd name="connsiteX58" fmla="*/ 561462 w 2317645"/>
              <a:gd name="connsiteY58" fmla="*/ 1294277 h 1379710"/>
              <a:gd name="connsiteX59" fmla="*/ 494618 w 2317645"/>
              <a:gd name="connsiteY59" fmla="*/ 1282124 h 1379710"/>
              <a:gd name="connsiteX60" fmla="*/ 476387 w 2317645"/>
              <a:gd name="connsiteY60" fmla="*/ 1276048 h 1379710"/>
              <a:gd name="connsiteX61" fmla="*/ 439927 w 2317645"/>
              <a:gd name="connsiteY61" fmla="*/ 1269971 h 1379710"/>
              <a:gd name="connsiteX62" fmla="*/ 403466 w 2317645"/>
              <a:gd name="connsiteY62" fmla="*/ 1257819 h 1379710"/>
              <a:gd name="connsiteX63" fmla="*/ 373082 w 2317645"/>
              <a:gd name="connsiteY63" fmla="*/ 1251742 h 1379710"/>
              <a:gd name="connsiteX64" fmla="*/ 336622 w 2317645"/>
              <a:gd name="connsiteY64" fmla="*/ 1239589 h 1379710"/>
              <a:gd name="connsiteX65" fmla="*/ 312315 w 2317645"/>
              <a:gd name="connsiteY65" fmla="*/ 1221360 h 1379710"/>
              <a:gd name="connsiteX66" fmla="*/ 275854 w 2317645"/>
              <a:gd name="connsiteY66" fmla="*/ 1209207 h 1379710"/>
              <a:gd name="connsiteX67" fmla="*/ 215087 w 2317645"/>
              <a:gd name="connsiteY67" fmla="*/ 1184902 h 1379710"/>
              <a:gd name="connsiteX68" fmla="*/ 190780 w 2317645"/>
              <a:gd name="connsiteY68" fmla="*/ 1166672 h 1379710"/>
              <a:gd name="connsiteX69" fmla="*/ 148242 w 2317645"/>
              <a:gd name="connsiteY69" fmla="*/ 1124137 h 1379710"/>
              <a:gd name="connsiteX70" fmla="*/ 111782 w 2317645"/>
              <a:gd name="connsiteY70" fmla="*/ 1099832 h 1379710"/>
              <a:gd name="connsiteX71" fmla="*/ 99628 w 2317645"/>
              <a:gd name="connsiteY71" fmla="*/ 1075526 h 1379710"/>
              <a:gd name="connsiteX72" fmla="*/ 75321 w 2317645"/>
              <a:gd name="connsiteY72" fmla="*/ 1057297 h 1379710"/>
              <a:gd name="connsiteX73" fmla="*/ 57091 w 2317645"/>
              <a:gd name="connsiteY73" fmla="*/ 1032991 h 1379710"/>
              <a:gd name="connsiteX74" fmla="*/ 44938 w 2317645"/>
              <a:gd name="connsiteY74" fmla="*/ 1014762 h 1379710"/>
              <a:gd name="connsiteX75" fmla="*/ 38861 w 2317645"/>
              <a:gd name="connsiteY75" fmla="*/ 996533 h 1379710"/>
              <a:gd name="connsiteX76" fmla="*/ 26707 w 2317645"/>
              <a:gd name="connsiteY76" fmla="*/ 966150 h 1379710"/>
              <a:gd name="connsiteX77" fmla="*/ 14554 w 2317645"/>
              <a:gd name="connsiteY77" fmla="*/ 443578 h 1379710"/>
              <a:gd name="connsiteX78" fmla="*/ 38861 w 2317645"/>
              <a:gd name="connsiteY78" fmla="*/ 243056 h 1379710"/>
              <a:gd name="connsiteX79" fmla="*/ 51014 w 2317645"/>
              <a:gd name="connsiteY79" fmla="*/ 194445 h 1379710"/>
              <a:gd name="connsiteX80" fmla="*/ 38861 w 2317645"/>
              <a:gd name="connsiteY80" fmla="*/ 164063 h 1379710"/>
              <a:gd name="connsiteX0" fmla="*/ 38861 w 2317645"/>
              <a:gd name="connsiteY0" fmla="*/ 164063 h 1377941"/>
              <a:gd name="connsiteX1" fmla="*/ 130012 w 2317645"/>
              <a:gd name="connsiteY1" fmla="*/ 157987 h 1377941"/>
              <a:gd name="connsiteX2" fmla="*/ 190780 w 2317645"/>
              <a:gd name="connsiteY2" fmla="*/ 127604 h 1377941"/>
              <a:gd name="connsiteX3" fmla="*/ 233317 w 2317645"/>
              <a:gd name="connsiteY3" fmla="*/ 115452 h 1377941"/>
              <a:gd name="connsiteX4" fmla="*/ 294085 w 2317645"/>
              <a:gd name="connsiteY4" fmla="*/ 91146 h 1377941"/>
              <a:gd name="connsiteX5" fmla="*/ 367006 w 2317645"/>
              <a:gd name="connsiteY5" fmla="*/ 66840 h 1377941"/>
              <a:gd name="connsiteX6" fmla="*/ 446004 w 2317645"/>
              <a:gd name="connsiteY6" fmla="*/ 54687 h 1377941"/>
              <a:gd name="connsiteX7" fmla="*/ 488541 w 2317645"/>
              <a:gd name="connsiteY7" fmla="*/ 48611 h 1377941"/>
              <a:gd name="connsiteX8" fmla="*/ 525001 w 2317645"/>
              <a:gd name="connsiteY8" fmla="*/ 36458 h 1377941"/>
              <a:gd name="connsiteX9" fmla="*/ 664767 w 2317645"/>
              <a:gd name="connsiteY9" fmla="*/ 24305 h 1377941"/>
              <a:gd name="connsiteX10" fmla="*/ 731611 w 2317645"/>
              <a:gd name="connsiteY10" fmla="*/ 12152 h 1377941"/>
              <a:gd name="connsiteX11" fmla="*/ 761995 w 2317645"/>
              <a:gd name="connsiteY11" fmla="*/ 6076 h 1377941"/>
              <a:gd name="connsiteX12" fmla="*/ 865300 w 2317645"/>
              <a:gd name="connsiteY12" fmla="*/ 0 h 1377941"/>
              <a:gd name="connsiteX13" fmla="*/ 1266366 w 2317645"/>
              <a:gd name="connsiteY13" fmla="*/ 12152 h 1377941"/>
              <a:gd name="connsiteX14" fmla="*/ 1345364 w 2317645"/>
              <a:gd name="connsiteY14" fmla="*/ 24305 h 1377941"/>
              <a:gd name="connsiteX15" fmla="*/ 1393978 w 2317645"/>
              <a:gd name="connsiteY15" fmla="*/ 30382 h 1377941"/>
              <a:gd name="connsiteX16" fmla="*/ 1515513 w 2317645"/>
              <a:gd name="connsiteY16" fmla="*/ 24305 h 1377941"/>
              <a:gd name="connsiteX17" fmla="*/ 1594511 w 2317645"/>
              <a:gd name="connsiteY17" fmla="*/ 18229 h 1377941"/>
              <a:gd name="connsiteX18" fmla="*/ 1946963 w 2317645"/>
              <a:gd name="connsiteY18" fmla="*/ 36458 h 1377941"/>
              <a:gd name="connsiteX19" fmla="*/ 2080651 w 2317645"/>
              <a:gd name="connsiteY19" fmla="*/ 97222 h 1377941"/>
              <a:gd name="connsiteX20" fmla="*/ 2135342 w 2317645"/>
              <a:gd name="connsiteY20" fmla="*/ 121528 h 1377941"/>
              <a:gd name="connsiteX21" fmla="*/ 2196110 w 2317645"/>
              <a:gd name="connsiteY21" fmla="*/ 145834 h 1377941"/>
              <a:gd name="connsiteX22" fmla="*/ 2214340 w 2317645"/>
              <a:gd name="connsiteY22" fmla="*/ 164063 h 1377941"/>
              <a:gd name="connsiteX23" fmla="*/ 2238647 w 2317645"/>
              <a:gd name="connsiteY23" fmla="*/ 170139 h 1377941"/>
              <a:gd name="connsiteX24" fmla="*/ 2287261 w 2317645"/>
              <a:gd name="connsiteY24" fmla="*/ 194445 h 1377941"/>
              <a:gd name="connsiteX25" fmla="*/ 2311568 w 2317645"/>
              <a:gd name="connsiteY25" fmla="*/ 431425 h 1377941"/>
              <a:gd name="connsiteX26" fmla="*/ 2317645 w 2317645"/>
              <a:gd name="connsiteY26" fmla="*/ 498266 h 1377941"/>
              <a:gd name="connsiteX27" fmla="*/ 2311568 w 2317645"/>
              <a:gd name="connsiteY27" fmla="*/ 850698 h 1377941"/>
              <a:gd name="connsiteX28" fmla="*/ 2299414 w 2317645"/>
              <a:gd name="connsiteY28" fmla="*/ 911463 h 1377941"/>
              <a:gd name="connsiteX29" fmla="*/ 2287261 w 2317645"/>
              <a:gd name="connsiteY29" fmla="*/ 947921 h 1377941"/>
              <a:gd name="connsiteX30" fmla="*/ 2262954 w 2317645"/>
              <a:gd name="connsiteY30" fmla="*/ 990456 h 1377941"/>
              <a:gd name="connsiteX31" fmla="*/ 2238647 w 2317645"/>
              <a:gd name="connsiteY31" fmla="*/ 1020838 h 1377941"/>
              <a:gd name="connsiteX32" fmla="*/ 2220417 w 2317645"/>
              <a:gd name="connsiteY32" fmla="*/ 1057297 h 1377941"/>
              <a:gd name="connsiteX33" fmla="*/ 2177879 w 2317645"/>
              <a:gd name="connsiteY33" fmla="*/ 1111985 h 1377941"/>
              <a:gd name="connsiteX34" fmla="*/ 2165726 w 2317645"/>
              <a:gd name="connsiteY34" fmla="*/ 1130214 h 1377941"/>
              <a:gd name="connsiteX35" fmla="*/ 2147495 w 2317645"/>
              <a:gd name="connsiteY35" fmla="*/ 1142367 h 1377941"/>
              <a:gd name="connsiteX36" fmla="*/ 2123188 w 2317645"/>
              <a:gd name="connsiteY36" fmla="*/ 1166672 h 1377941"/>
              <a:gd name="connsiteX37" fmla="*/ 2098881 w 2317645"/>
              <a:gd name="connsiteY37" fmla="*/ 1184902 h 1377941"/>
              <a:gd name="connsiteX38" fmla="*/ 2068498 w 2317645"/>
              <a:gd name="connsiteY38" fmla="*/ 1209207 h 1377941"/>
              <a:gd name="connsiteX39" fmla="*/ 2001653 w 2317645"/>
              <a:gd name="connsiteY39" fmla="*/ 1233513 h 1377941"/>
              <a:gd name="connsiteX40" fmla="*/ 1971270 w 2317645"/>
              <a:gd name="connsiteY40" fmla="*/ 1251742 h 1377941"/>
              <a:gd name="connsiteX41" fmla="*/ 1934809 w 2317645"/>
              <a:gd name="connsiteY41" fmla="*/ 1263895 h 1377941"/>
              <a:gd name="connsiteX42" fmla="*/ 1886195 w 2317645"/>
              <a:gd name="connsiteY42" fmla="*/ 1282124 h 1377941"/>
              <a:gd name="connsiteX43" fmla="*/ 1782890 w 2317645"/>
              <a:gd name="connsiteY43" fmla="*/ 1312506 h 1377941"/>
              <a:gd name="connsiteX44" fmla="*/ 1728199 w 2317645"/>
              <a:gd name="connsiteY44" fmla="*/ 1324659 h 1377941"/>
              <a:gd name="connsiteX45" fmla="*/ 1618818 w 2317645"/>
              <a:gd name="connsiteY45" fmla="*/ 1336812 h 1377941"/>
              <a:gd name="connsiteX46" fmla="*/ 1564127 w 2317645"/>
              <a:gd name="connsiteY46" fmla="*/ 1342888 h 1377941"/>
              <a:gd name="connsiteX47" fmla="*/ 1497282 w 2317645"/>
              <a:gd name="connsiteY47" fmla="*/ 1355041 h 1377941"/>
              <a:gd name="connsiteX48" fmla="*/ 1442592 w 2317645"/>
              <a:gd name="connsiteY48" fmla="*/ 1367194 h 1377941"/>
              <a:gd name="connsiteX49" fmla="*/ 1339287 w 2317645"/>
              <a:gd name="connsiteY49" fmla="*/ 1373271 h 1377941"/>
              <a:gd name="connsiteX50" fmla="*/ 1047602 w 2317645"/>
              <a:gd name="connsiteY50" fmla="*/ 1367194 h 1377941"/>
              <a:gd name="connsiteX51" fmla="*/ 1011142 w 2317645"/>
              <a:gd name="connsiteY51" fmla="*/ 1245666 h 1377941"/>
              <a:gd name="connsiteX52" fmla="*/ 810609 w 2317645"/>
              <a:gd name="connsiteY52" fmla="*/ 1355041 h 1377941"/>
              <a:gd name="connsiteX53" fmla="*/ 737688 w 2317645"/>
              <a:gd name="connsiteY53" fmla="*/ 1348965 h 1377941"/>
              <a:gd name="connsiteX54" fmla="*/ 707304 w 2317645"/>
              <a:gd name="connsiteY54" fmla="*/ 1336812 h 1377941"/>
              <a:gd name="connsiteX55" fmla="*/ 652613 w 2317645"/>
              <a:gd name="connsiteY55" fmla="*/ 1324659 h 1377941"/>
              <a:gd name="connsiteX56" fmla="*/ 603999 w 2317645"/>
              <a:gd name="connsiteY56" fmla="*/ 1312506 h 1377941"/>
              <a:gd name="connsiteX57" fmla="*/ 579692 w 2317645"/>
              <a:gd name="connsiteY57" fmla="*/ 1306430 h 1377941"/>
              <a:gd name="connsiteX58" fmla="*/ 561462 w 2317645"/>
              <a:gd name="connsiteY58" fmla="*/ 1294277 h 1377941"/>
              <a:gd name="connsiteX59" fmla="*/ 494618 w 2317645"/>
              <a:gd name="connsiteY59" fmla="*/ 1282124 h 1377941"/>
              <a:gd name="connsiteX60" fmla="*/ 476387 w 2317645"/>
              <a:gd name="connsiteY60" fmla="*/ 1276048 h 1377941"/>
              <a:gd name="connsiteX61" fmla="*/ 439927 w 2317645"/>
              <a:gd name="connsiteY61" fmla="*/ 1269971 h 1377941"/>
              <a:gd name="connsiteX62" fmla="*/ 403466 w 2317645"/>
              <a:gd name="connsiteY62" fmla="*/ 1257819 h 1377941"/>
              <a:gd name="connsiteX63" fmla="*/ 373082 w 2317645"/>
              <a:gd name="connsiteY63" fmla="*/ 1251742 h 1377941"/>
              <a:gd name="connsiteX64" fmla="*/ 336622 w 2317645"/>
              <a:gd name="connsiteY64" fmla="*/ 1239589 h 1377941"/>
              <a:gd name="connsiteX65" fmla="*/ 312315 w 2317645"/>
              <a:gd name="connsiteY65" fmla="*/ 1221360 h 1377941"/>
              <a:gd name="connsiteX66" fmla="*/ 275854 w 2317645"/>
              <a:gd name="connsiteY66" fmla="*/ 1209207 h 1377941"/>
              <a:gd name="connsiteX67" fmla="*/ 215087 w 2317645"/>
              <a:gd name="connsiteY67" fmla="*/ 1184902 h 1377941"/>
              <a:gd name="connsiteX68" fmla="*/ 190780 w 2317645"/>
              <a:gd name="connsiteY68" fmla="*/ 1166672 h 1377941"/>
              <a:gd name="connsiteX69" fmla="*/ 148242 w 2317645"/>
              <a:gd name="connsiteY69" fmla="*/ 1124137 h 1377941"/>
              <a:gd name="connsiteX70" fmla="*/ 111782 w 2317645"/>
              <a:gd name="connsiteY70" fmla="*/ 1099832 h 1377941"/>
              <a:gd name="connsiteX71" fmla="*/ 99628 w 2317645"/>
              <a:gd name="connsiteY71" fmla="*/ 1075526 h 1377941"/>
              <a:gd name="connsiteX72" fmla="*/ 75321 w 2317645"/>
              <a:gd name="connsiteY72" fmla="*/ 1057297 h 1377941"/>
              <a:gd name="connsiteX73" fmla="*/ 57091 w 2317645"/>
              <a:gd name="connsiteY73" fmla="*/ 1032991 h 1377941"/>
              <a:gd name="connsiteX74" fmla="*/ 44938 w 2317645"/>
              <a:gd name="connsiteY74" fmla="*/ 1014762 h 1377941"/>
              <a:gd name="connsiteX75" fmla="*/ 38861 w 2317645"/>
              <a:gd name="connsiteY75" fmla="*/ 996533 h 1377941"/>
              <a:gd name="connsiteX76" fmla="*/ 26707 w 2317645"/>
              <a:gd name="connsiteY76" fmla="*/ 966150 h 1377941"/>
              <a:gd name="connsiteX77" fmla="*/ 14554 w 2317645"/>
              <a:gd name="connsiteY77" fmla="*/ 443578 h 1377941"/>
              <a:gd name="connsiteX78" fmla="*/ 38861 w 2317645"/>
              <a:gd name="connsiteY78" fmla="*/ 243056 h 1377941"/>
              <a:gd name="connsiteX79" fmla="*/ 51014 w 2317645"/>
              <a:gd name="connsiteY79" fmla="*/ 194445 h 1377941"/>
              <a:gd name="connsiteX80" fmla="*/ 38861 w 2317645"/>
              <a:gd name="connsiteY80" fmla="*/ 164063 h 1377941"/>
              <a:gd name="connsiteX0" fmla="*/ 38861 w 2317645"/>
              <a:gd name="connsiteY0" fmla="*/ 164063 h 1373271"/>
              <a:gd name="connsiteX1" fmla="*/ 130012 w 2317645"/>
              <a:gd name="connsiteY1" fmla="*/ 157987 h 1373271"/>
              <a:gd name="connsiteX2" fmla="*/ 190780 w 2317645"/>
              <a:gd name="connsiteY2" fmla="*/ 127604 h 1373271"/>
              <a:gd name="connsiteX3" fmla="*/ 233317 w 2317645"/>
              <a:gd name="connsiteY3" fmla="*/ 115452 h 1373271"/>
              <a:gd name="connsiteX4" fmla="*/ 294085 w 2317645"/>
              <a:gd name="connsiteY4" fmla="*/ 91146 h 1373271"/>
              <a:gd name="connsiteX5" fmla="*/ 367006 w 2317645"/>
              <a:gd name="connsiteY5" fmla="*/ 66840 h 1373271"/>
              <a:gd name="connsiteX6" fmla="*/ 446004 w 2317645"/>
              <a:gd name="connsiteY6" fmla="*/ 54687 h 1373271"/>
              <a:gd name="connsiteX7" fmla="*/ 488541 w 2317645"/>
              <a:gd name="connsiteY7" fmla="*/ 48611 h 1373271"/>
              <a:gd name="connsiteX8" fmla="*/ 525001 w 2317645"/>
              <a:gd name="connsiteY8" fmla="*/ 36458 h 1373271"/>
              <a:gd name="connsiteX9" fmla="*/ 664767 w 2317645"/>
              <a:gd name="connsiteY9" fmla="*/ 24305 h 1373271"/>
              <a:gd name="connsiteX10" fmla="*/ 731611 w 2317645"/>
              <a:gd name="connsiteY10" fmla="*/ 12152 h 1373271"/>
              <a:gd name="connsiteX11" fmla="*/ 761995 w 2317645"/>
              <a:gd name="connsiteY11" fmla="*/ 6076 h 1373271"/>
              <a:gd name="connsiteX12" fmla="*/ 865300 w 2317645"/>
              <a:gd name="connsiteY12" fmla="*/ 0 h 1373271"/>
              <a:gd name="connsiteX13" fmla="*/ 1266366 w 2317645"/>
              <a:gd name="connsiteY13" fmla="*/ 12152 h 1373271"/>
              <a:gd name="connsiteX14" fmla="*/ 1345364 w 2317645"/>
              <a:gd name="connsiteY14" fmla="*/ 24305 h 1373271"/>
              <a:gd name="connsiteX15" fmla="*/ 1393978 w 2317645"/>
              <a:gd name="connsiteY15" fmla="*/ 30382 h 1373271"/>
              <a:gd name="connsiteX16" fmla="*/ 1515513 w 2317645"/>
              <a:gd name="connsiteY16" fmla="*/ 24305 h 1373271"/>
              <a:gd name="connsiteX17" fmla="*/ 1594511 w 2317645"/>
              <a:gd name="connsiteY17" fmla="*/ 18229 h 1373271"/>
              <a:gd name="connsiteX18" fmla="*/ 1946963 w 2317645"/>
              <a:gd name="connsiteY18" fmla="*/ 36458 h 1373271"/>
              <a:gd name="connsiteX19" fmla="*/ 2080651 w 2317645"/>
              <a:gd name="connsiteY19" fmla="*/ 97222 h 1373271"/>
              <a:gd name="connsiteX20" fmla="*/ 2135342 w 2317645"/>
              <a:gd name="connsiteY20" fmla="*/ 121528 h 1373271"/>
              <a:gd name="connsiteX21" fmla="*/ 2196110 w 2317645"/>
              <a:gd name="connsiteY21" fmla="*/ 145834 h 1373271"/>
              <a:gd name="connsiteX22" fmla="*/ 2214340 w 2317645"/>
              <a:gd name="connsiteY22" fmla="*/ 164063 h 1373271"/>
              <a:gd name="connsiteX23" fmla="*/ 2238647 w 2317645"/>
              <a:gd name="connsiteY23" fmla="*/ 170139 h 1373271"/>
              <a:gd name="connsiteX24" fmla="*/ 2287261 w 2317645"/>
              <a:gd name="connsiteY24" fmla="*/ 194445 h 1373271"/>
              <a:gd name="connsiteX25" fmla="*/ 2311568 w 2317645"/>
              <a:gd name="connsiteY25" fmla="*/ 431425 h 1373271"/>
              <a:gd name="connsiteX26" fmla="*/ 2317645 w 2317645"/>
              <a:gd name="connsiteY26" fmla="*/ 498266 h 1373271"/>
              <a:gd name="connsiteX27" fmla="*/ 2311568 w 2317645"/>
              <a:gd name="connsiteY27" fmla="*/ 850698 h 1373271"/>
              <a:gd name="connsiteX28" fmla="*/ 2299414 w 2317645"/>
              <a:gd name="connsiteY28" fmla="*/ 911463 h 1373271"/>
              <a:gd name="connsiteX29" fmla="*/ 2287261 w 2317645"/>
              <a:gd name="connsiteY29" fmla="*/ 947921 h 1373271"/>
              <a:gd name="connsiteX30" fmla="*/ 2262954 w 2317645"/>
              <a:gd name="connsiteY30" fmla="*/ 990456 h 1373271"/>
              <a:gd name="connsiteX31" fmla="*/ 2238647 w 2317645"/>
              <a:gd name="connsiteY31" fmla="*/ 1020838 h 1373271"/>
              <a:gd name="connsiteX32" fmla="*/ 2220417 w 2317645"/>
              <a:gd name="connsiteY32" fmla="*/ 1057297 h 1373271"/>
              <a:gd name="connsiteX33" fmla="*/ 2177879 w 2317645"/>
              <a:gd name="connsiteY33" fmla="*/ 1111985 h 1373271"/>
              <a:gd name="connsiteX34" fmla="*/ 2165726 w 2317645"/>
              <a:gd name="connsiteY34" fmla="*/ 1130214 h 1373271"/>
              <a:gd name="connsiteX35" fmla="*/ 2147495 w 2317645"/>
              <a:gd name="connsiteY35" fmla="*/ 1142367 h 1373271"/>
              <a:gd name="connsiteX36" fmla="*/ 2123188 w 2317645"/>
              <a:gd name="connsiteY36" fmla="*/ 1166672 h 1373271"/>
              <a:gd name="connsiteX37" fmla="*/ 2098881 w 2317645"/>
              <a:gd name="connsiteY37" fmla="*/ 1184902 h 1373271"/>
              <a:gd name="connsiteX38" fmla="*/ 2068498 w 2317645"/>
              <a:gd name="connsiteY38" fmla="*/ 1209207 h 1373271"/>
              <a:gd name="connsiteX39" fmla="*/ 2001653 w 2317645"/>
              <a:gd name="connsiteY39" fmla="*/ 1233513 h 1373271"/>
              <a:gd name="connsiteX40" fmla="*/ 1971270 w 2317645"/>
              <a:gd name="connsiteY40" fmla="*/ 1251742 h 1373271"/>
              <a:gd name="connsiteX41" fmla="*/ 1934809 w 2317645"/>
              <a:gd name="connsiteY41" fmla="*/ 1263895 h 1373271"/>
              <a:gd name="connsiteX42" fmla="*/ 1886195 w 2317645"/>
              <a:gd name="connsiteY42" fmla="*/ 1282124 h 1373271"/>
              <a:gd name="connsiteX43" fmla="*/ 1782890 w 2317645"/>
              <a:gd name="connsiteY43" fmla="*/ 1312506 h 1373271"/>
              <a:gd name="connsiteX44" fmla="*/ 1728199 w 2317645"/>
              <a:gd name="connsiteY44" fmla="*/ 1324659 h 1373271"/>
              <a:gd name="connsiteX45" fmla="*/ 1618818 w 2317645"/>
              <a:gd name="connsiteY45" fmla="*/ 1336812 h 1373271"/>
              <a:gd name="connsiteX46" fmla="*/ 1564127 w 2317645"/>
              <a:gd name="connsiteY46" fmla="*/ 1342888 h 1373271"/>
              <a:gd name="connsiteX47" fmla="*/ 1497282 w 2317645"/>
              <a:gd name="connsiteY47" fmla="*/ 1355041 h 1373271"/>
              <a:gd name="connsiteX48" fmla="*/ 1442592 w 2317645"/>
              <a:gd name="connsiteY48" fmla="*/ 1367194 h 1373271"/>
              <a:gd name="connsiteX49" fmla="*/ 1339287 w 2317645"/>
              <a:gd name="connsiteY49" fmla="*/ 1373271 h 1373271"/>
              <a:gd name="connsiteX50" fmla="*/ 1114447 w 2317645"/>
              <a:gd name="connsiteY50" fmla="*/ 1257819 h 1373271"/>
              <a:gd name="connsiteX51" fmla="*/ 1011142 w 2317645"/>
              <a:gd name="connsiteY51" fmla="*/ 1245666 h 1373271"/>
              <a:gd name="connsiteX52" fmla="*/ 810609 w 2317645"/>
              <a:gd name="connsiteY52" fmla="*/ 1355041 h 1373271"/>
              <a:gd name="connsiteX53" fmla="*/ 737688 w 2317645"/>
              <a:gd name="connsiteY53" fmla="*/ 1348965 h 1373271"/>
              <a:gd name="connsiteX54" fmla="*/ 707304 w 2317645"/>
              <a:gd name="connsiteY54" fmla="*/ 1336812 h 1373271"/>
              <a:gd name="connsiteX55" fmla="*/ 652613 w 2317645"/>
              <a:gd name="connsiteY55" fmla="*/ 1324659 h 1373271"/>
              <a:gd name="connsiteX56" fmla="*/ 603999 w 2317645"/>
              <a:gd name="connsiteY56" fmla="*/ 1312506 h 1373271"/>
              <a:gd name="connsiteX57" fmla="*/ 579692 w 2317645"/>
              <a:gd name="connsiteY57" fmla="*/ 1306430 h 1373271"/>
              <a:gd name="connsiteX58" fmla="*/ 561462 w 2317645"/>
              <a:gd name="connsiteY58" fmla="*/ 1294277 h 1373271"/>
              <a:gd name="connsiteX59" fmla="*/ 494618 w 2317645"/>
              <a:gd name="connsiteY59" fmla="*/ 1282124 h 1373271"/>
              <a:gd name="connsiteX60" fmla="*/ 476387 w 2317645"/>
              <a:gd name="connsiteY60" fmla="*/ 1276048 h 1373271"/>
              <a:gd name="connsiteX61" fmla="*/ 439927 w 2317645"/>
              <a:gd name="connsiteY61" fmla="*/ 1269971 h 1373271"/>
              <a:gd name="connsiteX62" fmla="*/ 403466 w 2317645"/>
              <a:gd name="connsiteY62" fmla="*/ 1257819 h 1373271"/>
              <a:gd name="connsiteX63" fmla="*/ 373082 w 2317645"/>
              <a:gd name="connsiteY63" fmla="*/ 1251742 h 1373271"/>
              <a:gd name="connsiteX64" fmla="*/ 336622 w 2317645"/>
              <a:gd name="connsiteY64" fmla="*/ 1239589 h 1373271"/>
              <a:gd name="connsiteX65" fmla="*/ 312315 w 2317645"/>
              <a:gd name="connsiteY65" fmla="*/ 1221360 h 1373271"/>
              <a:gd name="connsiteX66" fmla="*/ 275854 w 2317645"/>
              <a:gd name="connsiteY66" fmla="*/ 1209207 h 1373271"/>
              <a:gd name="connsiteX67" fmla="*/ 215087 w 2317645"/>
              <a:gd name="connsiteY67" fmla="*/ 1184902 h 1373271"/>
              <a:gd name="connsiteX68" fmla="*/ 190780 w 2317645"/>
              <a:gd name="connsiteY68" fmla="*/ 1166672 h 1373271"/>
              <a:gd name="connsiteX69" fmla="*/ 148242 w 2317645"/>
              <a:gd name="connsiteY69" fmla="*/ 1124137 h 1373271"/>
              <a:gd name="connsiteX70" fmla="*/ 111782 w 2317645"/>
              <a:gd name="connsiteY70" fmla="*/ 1099832 h 1373271"/>
              <a:gd name="connsiteX71" fmla="*/ 99628 w 2317645"/>
              <a:gd name="connsiteY71" fmla="*/ 1075526 h 1373271"/>
              <a:gd name="connsiteX72" fmla="*/ 75321 w 2317645"/>
              <a:gd name="connsiteY72" fmla="*/ 1057297 h 1373271"/>
              <a:gd name="connsiteX73" fmla="*/ 57091 w 2317645"/>
              <a:gd name="connsiteY73" fmla="*/ 1032991 h 1373271"/>
              <a:gd name="connsiteX74" fmla="*/ 44938 w 2317645"/>
              <a:gd name="connsiteY74" fmla="*/ 1014762 h 1373271"/>
              <a:gd name="connsiteX75" fmla="*/ 38861 w 2317645"/>
              <a:gd name="connsiteY75" fmla="*/ 996533 h 1373271"/>
              <a:gd name="connsiteX76" fmla="*/ 26707 w 2317645"/>
              <a:gd name="connsiteY76" fmla="*/ 966150 h 1373271"/>
              <a:gd name="connsiteX77" fmla="*/ 14554 w 2317645"/>
              <a:gd name="connsiteY77" fmla="*/ 443578 h 1373271"/>
              <a:gd name="connsiteX78" fmla="*/ 38861 w 2317645"/>
              <a:gd name="connsiteY78" fmla="*/ 243056 h 1373271"/>
              <a:gd name="connsiteX79" fmla="*/ 51014 w 2317645"/>
              <a:gd name="connsiteY79" fmla="*/ 194445 h 1373271"/>
              <a:gd name="connsiteX80" fmla="*/ 38861 w 2317645"/>
              <a:gd name="connsiteY80" fmla="*/ 164063 h 1373271"/>
              <a:gd name="connsiteX0" fmla="*/ 38861 w 2317645"/>
              <a:gd name="connsiteY0" fmla="*/ 164063 h 1372228"/>
              <a:gd name="connsiteX1" fmla="*/ 130012 w 2317645"/>
              <a:gd name="connsiteY1" fmla="*/ 157987 h 1372228"/>
              <a:gd name="connsiteX2" fmla="*/ 190780 w 2317645"/>
              <a:gd name="connsiteY2" fmla="*/ 127604 h 1372228"/>
              <a:gd name="connsiteX3" fmla="*/ 233317 w 2317645"/>
              <a:gd name="connsiteY3" fmla="*/ 115452 h 1372228"/>
              <a:gd name="connsiteX4" fmla="*/ 294085 w 2317645"/>
              <a:gd name="connsiteY4" fmla="*/ 91146 h 1372228"/>
              <a:gd name="connsiteX5" fmla="*/ 367006 w 2317645"/>
              <a:gd name="connsiteY5" fmla="*/ 66840 h 1372228"/>
              <a:gd name="connsiteX6" fmla="*/ 446004 w 2317645"/>
              <a:gd name="connsiteY6" fmla="*/ 54687 h 1372228"/>
              <a:gd name="connsiteX7" fmla="*/ 488541 w 2317645"/>
              <a:gd name="connsiteY7" fmla="*/ 48611 h 1372228"/>
              <a:gd name="connsiteX8" fmla="*/ 525001 w 2317645"/>
              <a:gd name="connsiteY8" fmla="*/ 36458 h 1372228"/>
              <a:gd name="connsiteX9" fmla="*/ 664767 w 2317645"/>
              <a:gd name="connsiteY9" fmla="*/ 24305 h 1372228"/>
              <a:gd name="connsiteX10" fmla="*/ 731611 w 2317645"/>
              <a:gd name="connsiteY10" fmla="*/ 12152 h 1372228"/>
              <a:gd name="connsiteX11" fmla="*/ 761995 w 2317645"/>
              <a:gd name="connsiteY11" fmla="*/ 6076 h 1372228"/>
              <a:gd name="connsiteX12" fmla="*/ 865300 w 2317645"/>
              <a:gd name="connsiteY12" fmla="*/ 0 h 1372228"/>
              <a:gd name="connsiteX13" fmla="*/ 1266366 w 2317645"/>
              <a:gd name="connsiteY13" fmla="*/ 12152 h 1372228"/>
              <a:gd name="connsiteX14" fmla="*/ 1345364 w 2317645"/>
              <a:gd name="connsiteY14" fmla="*/ 24305 h 1372228"/>
              <a:gd name="connsiteX15" fmla="*/ 1393978 w 2317645"/>
              <a:gd name="connsiteY15" fmla="*/ 30382 h 1372228"/>
              <a:gd name="connsiteX16" fmla="*/ 1515513 w 2317645"/>
              <a:gd name="connsiteY16" fmla="*/ 24305 h 1372228"/>
              <a:gd name="connsiteX17" fmla="*/ 1594511 w 2317645"/>
              <a:gd name="connsiteY17" fmla="*/ 18229 h 1372228"/>
              <a:gd name="connsiteX18" fmla="*/ 1946963 w 2317645"/>
              <a:gd name="connsiteY18" fmla="*/ 36458 h 1372228"/>
              <a:gd name="connsiteX19" fmla="*/ 2080651 w 2317645"/>
              <a:gd name="connsiteY19" fmla="*/ 97222 h 1372228"/>
              <a:gd name="connsiteX20" fmla="*/ 2135342 w 2317645"/>
              <a:gd name="connsiteY20" fmla="*/ 121528 h 1372228"/>
              <a:gd name="connsiteX21" fmla="*/ 2196110 w 2317645"/>
              <a:gd name="connsiteY21" fmla="*/ 145834 h 1372228"/>
              <a:gd name="connsiteX22" fmla="*/ 2214340 w 2317645"/>
              <a:gd name="connsiteY22" fmla="*/ 164063 h 1372228"/>
              <a:gd name="connsiteX23" fmla="*/ 2238647 w 2317645"/>
              <a:gd name="connsiteY23" fmla="*/ 170139 h 1372228"/>
              <a:gd name="connsiteX24" fmla="*/ 2287261 w 2317645"/>
              <a:gd name="connsiteY24" fmla="*/ 194445 h 1372228"/>
              <a:gd name="connsiteX25" fmla="*/ 2311568 w 2317645"/>
              <a:gd name="connsiteY25" fmla="*/ 431425 h 1372228"/>
              <a:gd name="connsiteX26" fmla="*/ 2317645 w 2317645"/>
              <a:gd name="connsiteY26" fmla="*/ 498266 h 1372228"/>
              <a:gd name="connsiteX27" fmla="*/ 2311568 w 2317645"/>
              <a:gd name="connsiteY27" fmla="*/ 850698 h 1372228"/>
              <a:gd name="connsiteX28" fmla="*/ 2299414 w 2317645"/>
              <a:gd name="connsiteY28" fmla="*/ 911463 h 1372228"/>
              <a:gd name="connsiteX29" fmla="*/ 2287261 w 2317645"/>
              <a:gd name="connsiteY29" fmla="*/ 947921 h 1372228"/>
              <a:gd name="connsiteX30" fmla="*/ 2262954 w 2317645"/>
              <a:gd name="connsiteY30" fmla="*/ 990456 h 1372228"/>
              <a:gd name="connsiteX31" fmla="*/ 2238647 w 2317645"/>
              <a:gd name="connsiteY31" fmla="*/ 1020838 h 1372228"/>
              <a:gd name="connsiteX32" fmla="*/ 2220417 w 2317645"/>
              <a:gd name="connsiteY32" fmla="*/ 1057297 h 1372228"/>
              <a:gd name="connsiteX33" fmla="*/ 2177879 w 2317645"/>
              <a:gd name="connsiteY33" fmla="*/ 1111985 h 1372228"/>
              <a:gd name="connsiteX34" fmla="*/ 2165726 w 2317645"/>
              <a:gd name="connsiteY34" fmla="*/ 1130214 h 1372228"/>
              <a:gd name="connsiteX35" fmla="*/ 2147495 w 2317645"/>
              <a:gd name="connsiteY35" fmla="*/ 1142367 h 1372228"/>
              <a:gd name="connsiteX36" fmla="*/ 2123188 w 2317645"/>
              <a:gd name="connsiteY36" fmla="*/ 1166672 h 1372228"/>
              <a:gd name="connsiteX37" fmla="*/ 2098881 w 2317645"/>
              <a:gd name="connsiteY37" fmla="*/ 1184902 h 1372228"/>
              <a:gd name="connsiteX38" fmla="*/ 2068498 w 2317645"/>
              <a:gd name="connsiteY38" fmla="*/ 1209207 h 1372228"/>
              <a:gd name="connsiteX39" fmla="*/ 2001653 w 2317645"/>
              <a:gd name="connsiteY39" fmla="*/ 1233513 h 1372228"/>
              <a:gd name="connsiteX40" fmla="*/ 1971270 w 2317645"/>
              <a:gd name="connsiteY40" fmla="*/ 1251742 h 1372228"/>
              <a:gd name="connsiteX41" fmla="*/ 1934809 w 2317645"/>
              <a:gd name="connsiteY41" fmla="*/ 1263895 h 1372228"/>
              <a:gd name="connsiteX42" fmla="*/ 1886195 w 2317645"/>
              <a:gd name="connsiteY42" fmla="*/ 1282124 h 1372228"/>
              <a:gd name="connsiteX43" fmla="*/ 1782890 w 2317645"/>
              <a:gd name="connsiteY43" fmla="*/ 1312506 h 1372228"/>
              <a:gd name="connsiteX44" fmla="*/ 1728199 w 2317645"/>
              <a:gd name="connsiteY44" fmla="*/ 1324659 h 1372228"/>
              <a:gd name="connsiteX45" fmla="*/ 1618818 w 2317645"/>
              <a:gd name="connsiteY45" fmla="*/ 1336812 h 1372228"/>
              <a:gd name="connsiteX46" fmla="*/ 1564127 w 2317645"/>
              <a:gd name="connsiteY46" fmla="*/ 1342888 h 1372228"/>
              <a:gd name="connsiteX47" fmla="*/ 1497282 w 2317645"/>
              <a:gd name="connsiteY47" fmla="*/ 1355041 h 1372228"/>
              <a:gd name="connsiteX48" fmla="*/ 1442592 w 2317645"/>
              <a:gd name="connsiteY48" fmla="*/ 1367194 h 1372228"/>
              <a:gd name="connsiteX49" fmla="*/ 1339287 w 2317645"/>
              <a:gd name="connsiteY49" fmla="*/ 1263895 h 1372228"/>
              <a:gd name="connsiteX50" fmla="*/ 1114447 w 2317645"/>
              <a:gd name="connsiteY50" fmla="*/ 1257819 h 1372228"/>
              <a:gd name="connsiteX51" fmla="*/ 1011142 w 2317645"/>
              <a:gd name="connsiteY51" fmla="*/ 1245666 h 1372228"/>
              <a:gd name="connsiteX52" fmla="*/ 810609 w 2317645"/>
              <a:gd name="connsiteY52" fmla="*/ 1355041 h 1372228"/>
              <a:gd name="connsiteX53" fmla="*/ 737688 w 2317645"/>
              <a:gd name="connsiteY53" fmla="*/ 1348965 h 1372228"/>
              <a:gd name="connsiteX54" fmla="*/ 707304 w 2317645"/>
              <a:gd name="connsiteY54" fmla="*/ 1336812 h 1372228"/>
              <a:gd name="connsiteX55" fmla="*/ 652613 w 2317645"/>
              <a:gd name="connsiteY55" fmla="*/ 1324659 h 1372228"/>
              <a:gd name="connsiteX56" fmla="*/ 603999 w 2317645"/>
              <a:gd name="connsiteY56" fmla="*/ 1312506 h 1372228"/>
              <a:gd name="connsiteX57" fmla="*/ 579692 w 2317645"/>
              <a:gd name="connsiteY57" fmla="*/ 1306430 h 1372228"/>
              <a:gd name="connsiteX58" fmla="*/ 561462 w 2317645"/>
              <a:gd name="connsiteY58" fmla="*/ 1294277 h 1372228"/>
              <a:gd name="connsiteX59" fmla="*/ 494618 w 2317645"/>
              <a:gd name="connsiteY59" fmla="*/ 1282124 h 1372228"/>
              <a:gd name="connsiteX60" fmla="*/ 476387 w 2317645"/>
              <a:gd name="connsiteY60" fmla="*/ 1276048 h 1372228"/>
              <a:gd name="connsiteX61" fmla="*/ 439927 w 2317645"/>
              <a:gd name="connsiteY61" fmla="*/ 1269971 h 1372228"/>
              <a:gd name="connsiteX62" fmla="*/ 403466 w 2317645"/>
              <a:gd name="connsiteY62" fmla="*/ 1257819 h 1372228"/>
              <a:gd name="connsiteX63" fmla="*/ 373082 w 2317645"/>
              <a:gd name="connsiteY63" fmla="*/ 1251742 h 1372228"/>
              <a:gd name="connsiteX64" fmla="*/ 336622 w 2317645"/>
              <a:gd name="connsiteY64" fmla="*/ 1239589 h 1372228"/>
              <a:gd name="connsiteX65" fmla="*/ 312315 w 2317645"/>
              <a:gd name="connsiteY65" fmla="*/ 1221360 h 1372228"/>
              <a:gd name="connsiteX66" fmla="*/ 275854 w 2317645"/>
              <a:gd name="connsiteY66" fmla="*/ 1209207 h 1372228"/>
              <a:gd name="connsiteX67" fmla="*/ 215087 w 2317645"/>
              <a:gd name="connsiteY67" fmla="*/ 1184902 h 1372228"/>
              <a:gd name="connsiteX68" fmla="*/ 190780 w 2317645"/>
              <a:gd name="connsiteY68" fmla="*/ 1166672 h 1372228"/>
              <a:gd name="connsiteX69" fmla="*/ 148242 w 2317645"/>
              <a:gd name="connsiteY69" fmla="*/ 1124137 h 1372228"/>
              <a:gd name="connsiteX70" fmla="*/ 111782 w 2317645"/>
              <a:gd name="connsiteY70" fmla="*/ 1099832 h 1372228"/>
              <a:gd name="connsiteX71" fmla="*/ 99628 w 2317645"/>
              <a:gd name="connsiteY71" fmla="*/ 1075526 h 1372228"/>
              <a:gd name="connsiteX72" fmla="*/ 75321 w 2317645"/>
              <a:gd name="connsiteY72" fmla="*/ 1057297 h 1372228"/>
              <a:gd name="connsiteX73" fmla="*/ 57091 w 2317645"/>
              <a:gd name="connsiteY73" fmla="*/ 1032991 h 1372228"/>
              <a:gd name="connsiteX74" fmla="*/ 44938 w 2317645"/>
              <a:gd name="connsiteY74" fmla="*/ 1014762 h 1372228"/>
              <a:gd name="connsiteX75" fmla="*/ 38861 w 2317645"/>
              <a:gd name="connsiteY75" fmla="*/ 996533 h 1372228"/>
              <a:gd name="connsiteX76" fmla="*/ 26707 w 2317645"/>
              <a:gd name="connsiteY76" fmla="*/ 966150 h 1372228"/>
              <a:gd name="connsiteX77" fmla="*/ 14554 w 2317645"/>
              <a:gd name="connsiteY77" fmla="*/ 443578 h 1372228"/>
              <a:gd name="connsiteX78" fmla="*/ 38861 w 2317645"/>
              <a:gd name="connsiteY78" fmla="*/ 243056 h 1372228"/>
              <a:gd name="connsiteX79" fmla="*/ 51014 w 2317645"/>
              <a:gd name="connsiteY79" fmla="*/ 194445 h 1372228"/>
              <a:gd name="connsiteX80" fmla="*/ 38861 w 2317645"/>
              <a:gd name="connsiteY80" fmla="*/ 164063 h 1372228"/>
              <a:gd name="connsiteX0" fmla="*/ 38861 w 2317645"/>
              <a:gd name="connsiteY0" fmla="*/ 164063 h 1358467"/>
              <a:gd name="connsiteX1" fmla="*/ 130012 w 2317645"/>
              <a:gd name="connsiteY1" fmla="*/ 157987 h 1358467"/>
              <a:gd name="connsiteX2" fmla="*/ 190780 w 2317645"/>
              <a:gd name="connsiteY2" fmla="*/ 127604 h 1358467"/>
              <a:gd name="connsiteX3" fmla="*/ 233317 w 2317645"/>
              <a:gd name="connsiteY3" fmla="*/ 115452 h 1358467"/>
              <a:gd name="connsiteX4" fmla="*/ 294085 w 2317645"/>
              <a:gd name="connsiteY4" fmla="*/ 91146 h 1358467"/>
              <a:gd name="connsiteX5" fmla="*/ 367006 w 2317645"/>
              <a:gd name="connsiteY5" fmla="*/ 66840 h 1358467"/>
              <a:gd name="connsiteX6" fmla="*/ 446004 w 2317645"/>
              <a:gd name="connsiteY6" fmla="*/ 54687 h 1358467"/>
              <a:gd name="connsiteX7" fmla="*/ 488541 w 2317645"/>
              <a:gd name="connsiteY7" fmla="*/ 48611 h 1358467"/>
              <a:gd name="connsiteX8" fmla="*/ 525001 w 2317645"/>
              <a:gd name="connsiteY8" fmla="*/ 36458 h 1358467"/>
              <a:gd name="connsiteX9" fmla="*/ 664767 w 2317645"/>
              <a:gd name="connsiteY9" fmla="*/ 24305 h 1358467"/>
              <a:gd name="connsiteX10" fmla="*/ 731611 w 2317645"/>
              <a:gd name="connsiteY10" fmla="*/ 12152 h 1358467"/>
              <a:gd name="connsiteX11" fmla="*/ 761995 w 2317645"/>
              <a:gd name="connsiteY11" fmla="*/ 6076 h 1358467"/>
              <a:gd name="connsiteX12" fmla="*/ 865300 w 2317645"/>
              <a:gd name="connsiteY12" fmla="*/ 0 h 1358467"/>
              <a:gd name="connsiteX13" fmla="*/ 1266366 w 2317645"/>
              <a:gd name="connsiteY13" fmla="*/ 12152 h 1358467"/>
              <a:gd name="connsiteX14" fmla="*/ 1345364 w 2317645"/>
              <a:gd name="connsiteY14" fmla="*/ 24305 h 1358467"/>
              <a:gd name="connsiteX15" fmla="*/ 1393978 w 2317645"/>
              <a:gd name="connsiteY15" fmla="*/ 30382 h 1358467"/>
              <a:gd name="connsiteX16" fmla="*/ 1515513 w 2317645"/>
              <a:gd name="connsiteY16" fmla="*/ 24305 h 1358467"/>
              <a:gd name="connsiteX17" fmla="*/ 1594511 w 2317645"/>
              <a:gd name="connsiteY17" fmla="*/ 18229 h 1358467"/>
              <a:gd name="connsiteX18" fmla="*/ 1946963 w 2317645"/>
              <a:gd name="connsiteY18" fmla="*/ 36458 h 1358467"/>
              <a:gd name="connsiteX19" fmla="*/ 2080651 w 2317645"/>
              <a:gd name="connsiteY19" fmla="*/ 97222 h 1358467"/>
              <a:gd name="connsiteX20" fmla="*/ 2135342 w 2317645"/>
              <a:gd name="connsiteY20" fmla="*/ 121528 h 1358467"/>
              <a:gd name="connsiteX21" fmla="*/ 2196110 w 2317645"/>
              <a:gd name="connsiteY21" fmla="*/ 145834 h 1358467"/>
              <a:gd name="connsiteX22" fmla="*/ 2214340 w 2317645"/>
              <a:gd name="connsiteY22" fmla="*/ 164063 h 1358467"/>
              <a:gd name="connsiteX23" fmla="*/ 2238647 w 2317645"/>
              <a:gd name="connsiteY23" fmla="*/ 170139 h 1358467"/>
              <a:gd name="connsiteX24" fmla="*/ 2287261 w 2317645"/>
              <a:gd name="connsiteY24" fmla="*/ 194445 h 1358467"/>
              <a:gd name="connsiteX25" fmla="*/ 2311568 w 2317645"/>
              <a:gd name="connsiteY25" fmla="*/ 431425 h 1358467"/>
              <a:gd name="connsiteX26" fmla="*/ 2317645 w 2317645"/>
              <a:gd name="connsiteY26" fmla="*/ 498266 h 1358467"/>
              <a:gd name="connsiteX27" fmla="*/ 2311568 w 2317645"/>
              <a:gd name="connsiteY27" fmla="*/ 850698 h 1358467"/>
              <a:gd name="connsiteX28" fmla="*/ 2299414 w 2317645"/>
              <a:gd name="connsiteY28" fmla="*/ 911463 h 1358467"/>
              <a:gd name="connsiteX29" fmla="*/ 2287261 w 2317645"/>
              <a:gd name="connsiteY29" fmla="*/ 947921 h 1358467"/>
              <a:gd name="connsiteX30" fmla="*/ 2262954 w 2317645"/>
              <a:gd name="connsiteY30" fmla="*/ 990456 h 1358467"/>
              <a:gd name="connsiteX31" fmla="*/ 2238647 w 2317645"/>
              <a:gd name="connsiteY31" fmla="*/ 1020838 h 1358467"/>
              <a:gd name="connsiteX32" fmla="*/ 2220417 w 2317645"/>
              <a:gd name="connsiteY32" fmla="*/ 1057297 h 1358467"/>
              <a:gd name="connsiteX33" fmla="*/ 2177879 w 2317645"/>
              <a:gd name="connsiteY33" fmla="*/ 1111985 h 1358467"/>
              <a:gd name="connsiteX34" fmla="*/ 2165726 w 2317645"/>
              <a:gd name="connsiteY34" fmla="*/ 1130214 h 1358467"/>
              <a:gd name="connsiteX35" fmla="*/ 2147495 w 2317645"/>
              <a:gd name="connsiteY35" fmla="*/ 1142367 h 1358467"/>
              <a:gd name="connsiteX36" fmla="*/ 2123188 w 2317645"/>
              <a:gd name="connsiteY36" fmla="*/ 1166672 h 1358467"/>
              <a:gd name="connsiteX37" fmla="*/ 2098881 w 2317645"/>
              <a:gd name="connsiteY37" fmla="*/ 1184902 h 1358467"/>
              <a:gd name="connsiteX38" fmla="*/ 2068498 w 2317645"/>
              <a:gd name="connsiteY38" fmla="*/ 1209207 h 1358467"/>
              <a:gd name="connsiteX39" fmla="*/ 2001653 w 2317645"/>
              <a:gd name="connsiteY39" fmla="*/ 1233513 h 1358467"/>
              <a:gd name="connsiteX40" fmla="*/ 1971270 w 2317645"/>
              <a:gd name="connsiteY40" fmla="*/ 1251742 h 1358467"/>
              <a:gd name="connsiteX41" fmla="*/ 1934809 w 2317645"/>
              <a:gd name="connsiteY41" fmla="*/ 1263895 h 1358467"/>
              <a:gd name="connsiteX42" fmla="*/ 1886195 w 2317645"/>
              <a:gd name="connsiteY42" fmla="*/ 1282124 h 1358467"/>
              <a:gd name="connsiteX43" fmla="*/ 1782890 w 2317645"/>
              <a:gd name="connsiteY43" fmla="*/ 1312506 h 1358467"/>
              <a:gd name="connsiteX44" fmla="*/ 1728199 w 2317645"/>
              <a:gd name="connsiteY44" fmla="*/ 1324659 h 1358467"/>
              <a:gd name="connsiteX45" fmla="*/ 1618818 w 2317645"/>
              <a:gd name="connsiteY45" fmla="*/ 1336812 h 1358467"/>
              <a:gd name="connsiteX46" fmla="*/ 1564127 w 2317645"/>
              <a:gd name="connsiteY46" fmla="*/ 1342888 h 1358467"/>
              <a:gd name="connsiteX47" fmla="*/ 1497282 w 2317645"/>
              <a:gd name="connsiteY47" fmla="*/ 1355041 h 1358467"/>
              <a:gd name="connsiteX48" fmla="*/ 1430439 w 2317645"/>
              <a:gd name="connsiteY48" fmla="*/ 1276048 h 1358467"/>
              <a:gd name="connsiteX49" fmla="*/ 1339287 w 2317645"/>
              <a:gd name="connsiteY49" fmla="*/ 1263895 h 1358467"/>
              <a:gd name="connsiteX50" fmla="*/ 1114447 w 2317645"/>
              <a:gd name="connsiteY50" fmla="*/ 1257819 h 1358467"/>
              <a:gd name="connsiteX51" fmla="*/ 1011142 w 2317645"/>
              <a:gd name="connsiteY51" fmla="*/ 1245666 h 1358467"/>
              <a:gd name="connsiteX52" fmla="*/ 810609 w 2317645"/>
              <a:gd name="connsiteY52" fmla="*/ 1355041 h 1358467"/>
              <a:gd name="connsiteX53" fmla="*/ 737688 w 2317645"/>
              <a:gd name="connsiteY53" fmla="*/ 1348965 h 1358467"/>
              <a:gd name="connsiteX54" fmla="*/ 707304 w 2317645"/>
              <a:gd name="connsiteY54" fmla="*/ 1336812 h 1358467"/>
              <a:gd name="connsiteX55" fmla="*/ 652613 w 2317645"/>
              <a:gd name="connsiteY55" fmla="*/ 1324659 h 1358467"/>
              <a:gd name="connsiteX56" fmla="*/ 603999 w 2317645"/>
              <a:gd name="connsiteY56" fmla="*/ 1312506 h 1358467"/>
              <a:gd name="connsiteX57" fmla="*/ 579692 w 2317645"/>
              <a:gd name="connsiteY57" fmla="*/ 1306430 h 1358467"/>
              <a:gd name="connsiteX58" fmla="*/ 561462 w 2317645"/>
              <a:gd name="connsiteY58" fmla="*/ 1294277 h 1358467"/>
              <a:gd name="connsiteX59" fmla="*/ 494618 w 2317645"/>
              <a:gd name="connsiteY59" fmla="*/ 1282124 h 1358467"/>
              <a:gd name="connsiteX60" fmla="*/ 476387 w 2317645"/>
              <a:gd name="connsiteY60" fmla="*/ 1276048 h 1358467"/>
              <a:gd name="connsiteX61" fmla="*/ 439927 w 2317645"/>
              <a:gd name="connsiteY61" fmla="*/ 1269971 h 1358467"/>
              <a:gd name="connsiteX62" fmla="*/ 403466 w 2317645"/>
              <a:gd name="connsiteY62" fmla="*/ 1257819 h 1358467"/>
              <a:gd name="connsiteX63" fmla="*/ 373082 w 2317645"/>
              <a:gd name="connsiteY63" fmla="*/ 1251742 h 1358467"/>
              <a:gd name="connsiteX64" fmla="*/ 336622 w 2317645"/>
              <a:gd name="connsiteY64" fmla="*/ 1239589 h 1358467"/>
              <a:gd name="connsiteX65" fmla="*/ 312315 w 2317645"/>
              <a:gd name="connsiteY65" fmla="*/ 1221360 h 1358467"/>
              <a:gd name="connsiteX66" fmla="*/ 275854 w 2317645"/>
              <a:gd name="connsiteY66" fmla="*/ 1209207 h 1358467"/>
              <a:gd name="connsiteX67" fmla="*/ 215087 w 2317645"/>
              <a:gd name="connsiteY67" fmla="*/ 1184902 h 1358467"/>
              <a:gd name="connsiteX68" fmla="*/ 190780 w 2317645"/>
              <a:gd name="connsiteY68" fmla="*/ 1166672 h 1358467"/>
              <a:gd name="connsiteX69" fmla="*/ 148242 w 2317645"/>
              <a:gd name="connsiteY69" fmla="*/ 1124137 h 1358467"/>
              <a:gd name="connsiteX70" fmla="*/ 111782 w 2317645"/>
              <a:gd name="connsiteY70" fmla="*/ 1099832 h 1358467"/>
              <a:gd name="connsiteX71" fmla="*/ 99628 w 2317645"/>
              <a:gd name="connsiteY71" fmla="*/ 1075526 h 1358467"/>
              <a:gd name="connsiteX72" fmla="*/ 75321 w 2317645"/>
              <a:gd name="connsiteY72" fmla="*/ 1057297 h 1358467"/>
              <a:gd name="connsiteX73" fmla="*/ 57091 w 2317645"/>
              <a:gd name="connsiteY73" fmla="*/ 1032991 h 1358467"/>
              <a:gd name="connsiteX74" fmla="*/ 44938 w 2317645"/>
              <a:gd name="connsiteY74" fmla="*/ 1014762 h 1358467"/>
              <a:gd name="connsiteX75" fmla="*/ 38861 w 2317645"/>
              <a:gd name="connsiteY75" fmla="*/ 996533 h 1358467"/>
              <a:gd name="connsiteX76" fmla="*/ 26707 w 2317645"/>
              <a:gd name="connsiteY76" fmla="*/ 966150 h 1358467"/>
              <a:gd name="connsiteX77" fmla="*/ 14554 w 2317645"/>
              <a:gd name="connsiteY77" fmla="*/ 443578 h 1358467"/>
              <a:gd name="connsiteX78" fmla="*/ 38861 w 2317645"/>
              <a:gd name="connsiteY78" fmla="*/ 243056 h 1358467"/>
              <a:gd name="connsiteX79" fmla="*/ 51014 w 2317645"/>
              <a:gd name="connsiteY79" fmla="*/ 194445 h 1358467"/>
              <a:gd name="connsiteX80" fmla="*/ 38861 w 2317645"/>
              <a:gd name="connsiteY80" fmla="*/ 164063 h 1358467"/>
              <a:gd name="connsiteX0" fmla="*/ 38861 w 2317645"/>
              <a:gd name="connsiteY0" fmla="*/ 164063 h 1355072"/>
              <a:gd name="connsiteX1" fmla="*/ 130012 w 2317645"/>
              <a:gd name="connsiteY1" fmla="*/ 157987 h 1355072"/>
              <a:gd name="connsiteX2" fmla="*/ 190780 w 2317645"/>
              <a:gd name="connsiteY2" fmla="*/ 127604 h 1355072"/>
              <a:gd name="connsiteX3" fmla="*/ 233317 w 2317645"/>
              <a:gd name="connsiteY3" fmla="*/ 115452 h 1355072"/>
              <a:gd name="connsiteX4" fmla="*/ 294085 w 2317645"/>
              <a:gd name="connsiteY4" fmla="*/ 91146 h 1355072"/>
              <a:gd name="connsiteX5" fmla="*/ 367006 w 2317645"/>
              <a:gd name="connsiteY5" fmla="*/ 66840 h 1355072"/>
              <a:gd name="connsiteX6" fmla="*/ 446004 w 2317645"/>
              <a:gd name="connsiteY6" fmla="*/ 54687 h 1355072"/>
              <a:gd name="connsiteX7" fmla="*/ 488541 w 2317645"/>
              <a:gd name="connsiteY7" fmla="*/ 48611 h 1355072"/>
              <a:gd name="connsiteX8" fmla="*/ 525001 w 2317645"/>
              <a:gd name="connsiteY8" fmla="*/ 36458 h 1355072"/>
              <a:gd name="connsiteX9" fmla="*/ 664767 w 2317645"/>
              <a:gd name="connsiteY9" fmla="*/ 24305 h 1355072"/>
              <a:gd name="connsiteX10" fmla="*/ 731611 w 2317645"/>
              <a:gd name="connsiteY10" fmla="*/ 12152 h 1355072"/>
              <a:gd name="connsiteX11" fmla="*/ 761995 w 2317645"/>
              <a:gd name="connsiteY11" fmla="*/ 6076 h 1355072"/>
              <a:gd name="connsiteX12" fmla="*/ 865300 w 2317645"/>
              <a:gd name="connsiteY12" fmla="*/ 0 h 1355072"/>
              <a:gd name="connsiteX13" fmla="*/ 1266366 w 2317645"/>
              <a:gd name="connsiteY13" fmla="*/ 12152 h 1355072"/>
              <a:gd name="connsiteX14" fmla="*/ 1345364 w 2317645"/>
              <a:gd name="connsiteY14" fmla="*/ 24305 h 1355072"/>
              <a:gd name="connsiteX15" fmla="*/ 1393978 w 2317645"/>
              <a:gd name="connsiteY15" fmla="*/ 30382 h 1355072"/>
              <a:gd name="connsiteX16" fmla="*/ 1515513 w 2317645"/>
              <a:gd name="connsiteY16" fmla="*/ 24305 h 1355072"/>
              <a:gd name="connsiteX17" fmla="*/ 1594511 w 2317645"/>
              <a:gd name="connsiteY17" fmla="*/ 18229 h 1355072"/>
              <a:gd name="connsiteX18" fmla="*/ 1946963 w 2317645"/>
              <a:gd name="connsiteY18" fmla="*/ 36458 h 1355072"/>
              <a:gd name="connsiteX19" fmla="*/ 2080651 w 2317645"/>
              <a:gd name="connsiteY19" fmla="*/ 97222 h 1355072"/>
              <a:gd name="connsiteX20" fmla="*/ 2135342 w 2317645"/>
              <a:gd name="connsiteY20" fmla="*/ 121528 h 1355072"/>
              <a:gd name="connsiteX21" fmla="*/ 2196110 w 2317645"/>
              <a:gd name="connsiteY21" fmla="*/ 145834 h 1355072"/>
              <a:gd name="connsiteX22" fmla="*/ 2214340 w 2317645"/>
              <a:gd name="connsiteY22" fmla="*/ 164063 h 1355072"/>
              <a:gd name="connsiteX23" fmla="*/ 2238647 w 2317645"/>
              <a:gd name="connsiteY23" fmla="*/ 170139 h 1355072"/>
              <a:gd name="connsiteX24" fmla="*/ 2287261 w 2317645"/>
              <a:gd name="connsiteY24" fmla="*/ 194445 h 1355072"/>
              <a:gd name="connsiteX25" fmla="*/ 2311568 w 2317645"/>
              <a:gd name="connsiteY25" fmla="*/ 431425 h 1355072"/>
              <a:gd name="connsiteX26" fmla="*/ 2317645 w 2317645"/>
              <a:gd name="connsiteY26" fmla="*/ 498266 h 1355072"/>
              <a:gd name="connsiteX27" fmla="*/ 2311568 w 2317645"/>
              <a:gd name="connsiteY27" fmla="*/ 850698 h 1355072"/>
              <a:gd name="connsiteX28" fmla="*/ 2299414 w 2317645"/>
              <a:gd name="connsiteY28" fmla="*/ 911463 h 1355072"/>
              <a:gd name="connsiteX29" fmla="*/ 2287261 w 2317645"/>
              <a:gd name="connsiteY29" fmla="*/ 947921 h 1355072"/>
              <a:gd name="connsiteX30" fmla="*/ 2262954 w 2317645"/>
              <a:gd name="connsiteY30" fmla="*/ 990456 h 1355072"/>
              <a:gd name="connsiteX31" fmla="*/ 2238647 w 2317645"/>
              <a:gd name="connsiteY31" fmla="*/ 1020838 h 1355072"/>
              <a:gd name="connsiteX32" fmla="*/ 2220417 w 2317645"/>
              <a:gd name="connsiteY32" fmla="*/ 1057297 h 1355072"/>
              <a:gd name="connsiteX33" fmla="*/ 2177879 w 2317645"/>
              <a:gd name="connsiteY33" fmla="*/ 1111985 h 1355072"/>
              <a:gd name="connsiteX34" fmla="*/ 2165726 w 2317645"/>
              <a:gd name="connsiteY34" fmla="*/ 1130214 h 1355072"/>
              <a:gd name="connsiteX35" fmla="*/ 2147495 w 2317645"/>
              <a:gd name="connsiteY35" fmla="*/ 1142367 h 1355072"/>
              <a:gd name="connsiteX36" fmla="*/ 2123188 w 2317645"/>
              <a:gd name="connsiteY36" fmla="*/ 1166672 h 1355072"/>
              <a:gd name="connsiteX37" fmla="*/ 2098881 w 2317645"/>
              <a:gd name="connsiteY37" fmla="*/ 1184902 h 1355072"/>
              <a:gd name="connsiteX38" fmla="*/ 2068498 w 2317645"/>
              <a:gd name="connsiteY38" fmla="*/ 1209207 h 1355072"/>
              <a:gd name="connsiteX39" fmla="*/ 2001653 w 2317645"/>
              <a:gd name="connsiteY39" fmla="*/ 1233513 h 1355072"/>
              <a:gd name="connsiteX40" fmla="*/ 1971270 w 2317645"/>
              <a:gd name="connsiteY40" fmla="*/ 1251742 h 1355072"/>
              <a:gd name="connsiteX41" fmla="*/ 1934809 w 2317645"/>
              <a:gd name="connsiteY41" fmla="*/ 1263895 h 1355072"/>
              <a:gd name="connsiteX42" fmla="*/ 1886195 w 2317645"/>
              <a:gd name="connsiteY42" fmla="*/ 1282124 h 1355072"/>
              <a:gd name="connsiteX43" fmla="*/ 1782890 w 2317645"/>
              <a:gd name="connsiteY43" fmla="*/ 1312506 h 1355072"/>
              <a:gd name="connsiteX44" fmla="*/ 1728199 w 2317645"/>
              <a:gd name="connsiteY44" fmla="*/ 1324659 h 1355072"/>
              <a:gd name="connsiteX45" fmla="*/ 1618818 w 2317645"/>
              <a:gd name="connsiteY45" fmla="*/ 1336812 h 1355072"/>
              <a:gd name="connsiteX46" fmla="*/ 1564127 w 2317645"/>
              <a:gd name="connsiteY46" fmla="*/ 1342888 h 1355072"/>
              <a:gd name="connsiteX47" fmla="*/ 1515513 w 2317645"/>
              <a:gd name="connsiteY47" fmla="*/ 1276047 h 1355072"/>
              <a:gd name="connsiteX48" fmla="*/ 1430439 w 2317645"/>
              <a:gd name="connsiteY48" fmla="*/ 1276048 h 1355072"/>
              <a:gd name="connsiteX49" fmla="*/ 1339287 w 2317645"/>
              <a:gd name="connsiteY49" fmla="*/ 1263895 h 1355072"/>
              <a:gd name="connsiteX50" fmla="*/ 1114447 w 2317645"/>
              <a:gd name="connsiteY50" fmla="*/ 1257819 h 1355072"/>
              <a:gd name="connsiteX51" fmla="*/ 1011142 w 2317645"/>
              <a:gd name="connsiteY51" fmla="*/ 1245666 h 1355072"/>
              <a:gd name="connsiteX52" fmla="*/ 810609 w 2317645"/>
              <a:gd name="connsiteY52" fmla="*/ 1355041 h 1355072"/>
              <a:gd name="connsiteX53" fmla="*/ 737688 w 2317645"/>
              <a:gd name="connsiteY53" fmla="*/ 1348965 h 1355072"/>
              <a:gd name="connsiteX54" fmla="*/ 707304 w 2317645"/>
              <a:gd name="connsiteY54" fmla="*/ 1336812 h 1355072"/>
              <a:gd name="connsiteX55" fmla="*/ 652613 w 2317645"/>
              <a:gd name="connsiteY55" fmla="*/ 1324659 h 1355072"/>
              <a:gd name="connsiteX56" fmla="*/ 603999 w 2317645"/>
              <a:gd name="connsiteY56" fmla="*/ 1312506 h 1355072"/>
              <a:gd name="connsiteX57" fmla="*/ 579692 w 2317645"/>
              <a:gd name="connsiteY57" fmla="*/ 1306430 h 1355072"/>
              <a:gd name="connsiteX58" fmla="*/ 561462 w 2317645"/>
              <a:gd name="connsiteY58" fmla="*/ 1294277 h 1355072"/>
              <a:gd name="connsiteX59" fmla="*/ 494618 w 2317645"/>
              <a:gd name="connsiteY59" fmla="*/ 1282124 h 1355072"/>
              <a:gd name="connsiteX60" fmla="*/ 476387 w 2317645"/>
              <a:gd name="connsiteY60" fmla="*/ 1276048 h 1355072"/>
              <a:gd name="connsiteX61" fmla="*/ 439927 w 2317645"/>
              <a:gd name="connsiteY61" fmla="*/ 1269971 h 1355072"/>
              <a:gd name="connsiteX62" fmla="*/ 403466 w 2317645"/>
              <a:gd name="connsiteY62" fmla="*/ 1257819 h 1355072"/>
              <a:gd name="connsiteX63" fmla="*/ 373082 w 2317645"/>
              <a:gd name="connsiteY63" fmla="*/ 1251742 h 1355072"/>
              <a:gd name="connsiteX64" fmla="*/ 336622 w 2317645"/>
              <a:gd name="connsiteY64" fmla="*/ 1239589 h 1355072"/>
              <a:gd name="connsiteX65" fmla="*/ 312315 w 2317645"/>
              <a:gd name="connsiteY65" fmla="*/ 1221360 h 1355072"/>
              <a:gd name="connsiteX66" fmla="*/ 275854 w 2317645"/>
              <a:gd name="connsiteY66" fmla="*/ 1209207 h 1355072"/>
              <a:gd name="connsiteX67" fmla="*/ 215087 w 2317645"/>
              <a:gd name="connsiteY67" fmla="*/ 1184902 h 1355072"/>
              <a:gd name="connsiteX68" fmla="*/ 190780 w 2317645"/>
              <a:gd name="connsiteY68" fmla="*/ 1166672 h 1355072"/>
              <a:gd name="connsiteX69" fmla="*/ 148242 w 2317645"/>
              <a:gd name="connsiteY69" fmla="*/ 1124137 h 1355072"/>
              <a:gd name="connsiteX70" fmla="*/ 111782 w 2317645"/>
              <a:gd name="connsiteY70" fmla="*/ 1099832 h 1355072"/>
              <a:gd name="connsiteX71" fmla="*/ 99628 w 2317645"/>
              <a:gd name="connsiteY71" fmla="*/ 1075526 h 1355072"/>
              <a:gd name="connsiteX72" fmla="*/ 75321 w 2317645"/>
              <a:gd name="connsiteY72" fmla="*/ 1057297 h 1355072"/>
              <a:gd name="connsiteX73" fmla="*/ 57091 w 2317645"/>
              <a:gd name="connsiteY73" fmla="*/ 1032991 h 1355072"/>
              <a:gd name="connsiteX74" fmla="*/ 44938 w 2317645"/>
              <a:gd name="connsiteY74" fmla="*/ 1014762 h 1355072"/>
              <a:gd name="connsiteX75" fmla="*/ 38861 w 2317645"/>
              <a:gd name="connsiteY75" fmla="*/ 996533 h 1355072"/>
              <a:gd name="connsiteX76" fmla="*/ 26707 w 2317645"/>
              <a:gd name="connsiteY76" fmla="*/ 966150 h 1355072"/>
              <a:gd name="connsiteX77" fmla="*/ 14554 w 2317645"/>
              <a:gd name="connsiteY77" fmla="*/ 443578 h 1355072"/>
              <a:gd name="connsiteX78" fmla="*/ 38861 w 2317645"/>
              <a:gd name="connsiteY78" fmla="*/ 243056 h 1355072"/>
              <a:gd name="connsiteX79" fmla="*/ 51014 w 2317645"/>
              <a:gd name="connsiteY79" fmla="*/ 194445 h 1355072"/>
              <a:gd name="connsiteX80" fmla="*/ 38861 w 2317645"/>
              <a:gd name="connsiteY80" fmla="*/ 164063 h 1355072"/>
              <a:gd name="connsiteX0" fmla="*/ 38861 w 2317645"/>
              <a:gd name="connsiteY0" fmla="*/ 164063 h 1355072"/>
              <a:gd name="connsiteX1" fmla="*/ 130012 w 2317645"/>
              <a:gd name="connsiteY1" fmla="*/ 157987 h 1355072"/>
              <a:gd name="connsiteX2" fmla="*/ 190780 w 2317645"/>
              <a:gd name="connsiteY2" fmla="*/ 127604 h 1355072"/>
              <a:gd name="connsiteX3" fmla="*/ 233317 w 2317645"/>
              <a:gd name="connsiteY3" fmla="*/ 115452 h 1355072"/>
              <a:gd name="connsiteX4" fmla="*/ 294085 w 2317645"/>
              <a:gd name="connsiteY4" fmla="*/ 91146 h 1355072"/>
              <a:gd name="connsiteX5" fmla="*/ 367006 w 2317645"/>
              <a:gd name="connsiteY5" fmla="*/ 66840 h 1355072"/>
              <a:gd name="connsiteX6" fmla="*/ 446004 w 2317645"/>
              <a:gd name="connsiteY6" fmla="*/ 54687 h 1355072"/>
              <a:gd name="connsiteX7" fmla="*/ 488541 w 2317645"/>
              <a:gd name="connsiteY7" fmla="*/ 48611 h 1355072"/>
              <a:gd name="connsiteX8" fmla="*/ 525001 w 2317645"/>
              <a:gd name="connsiteY8" fmla="*/ 36458 h 1355072"/>
              <a:gd name="connsiteX9" fmla="*/ 664767 w 2317645"/>
              <a:gd name="connsiteY9" fmla="*/ 24305 h 1355072"/>
              <a:gd name="connsiteX10" fmla="*/ 731611 w 2317645"/>
              <a:gd name="connsiteY10" fmla="*/ 12152 h 1355072"/>
              <a:gd name="connsiteX11" fmla="*/ 761995 w 2317645"/>
              <a:gd name="connsiteY11" fmla="*/ 6076 h 1355072"/>
              <a:gd name="connsiteX12" fmla="*/ 865300 w 2317645"/>
              <a:gd name="connsiteY12" fmla="*/ 0 h 1355072"/>
              <a:gd name="connsiteX13" fmla="*/ 1266366 w 2317645"/>
              <a:gd name="connsiteY13" fmla="*/ 12152 h 1355072"/>
              <a:gd name="connsiteX14" fmla="*/ 1345364 w 2317645"/>
              <a:gd name="connsiteY14" fmla="*/ 24305 h 1355072"/>
              <a:gd name="connsiteX15" fmla="*/ 1393978 w 2317645"/>
              <a:gd name="connsiteY15" fmla="*/ 30382 h 1355072"/>
              <a:gd name="connsiteX16" fmla="*/ 1515513 w 2317645"/>
              <a:gd name="connsiteY16" fmla="*/ 24305 h 1355072"/>
              <a:gd name="connsiteX17" fmla="*/ 1594511 w 2317645"/>
              <a:gd name="connsiteY17" fmla="*/ 18229 h 1355072"/>
              <a:gd name="connsiteX18" fmla="*/ 1946963 w 2317645"/>
              <a:gd name="connsiteY18" fmla="*/ 36458 h 1355072"/>
              <a:gd name="connsiteX19" fmla="*/ 2080651 w 2317645"/>
              <a:gd name="connsiteY19" fmla="*/ 97222 h 1355072"/>
              <a:gd name="connsiteX20" fmla="*/ 2135342 w 2317645"/>
              <a:gd name="connsiteY20" fmla="*/ 121528 h 1355072"/>
              <a:gd name="connsiteX21" fmla="*/ 2196110 w 2317645"/>
              <a:gd name="connsiteY21" fmla="*/ 145834 h 1355072"/>
              <a:gd name="connsiteX22" fmla="*/ 2214340 w 2317645"/>
              <a:gd name="connsiteY22" fmla="*/ 164063 h 1355072"/>
              <a:gd name="connsiteX23" fmla="*/ 2238647 w 2317645"/>
              <a:gd name="connsiteY23" fmla="*/ 170139 h 1355072"/>
              <a:gd name="connsiteX24" fmla="*/ 2287261 w 2317645"/>
              <a:gd name="connsiteY24" fmla="*/ 194445 h 1355072"/>
              <a:gd name="connsiteX25" fmla="*/ 2311568 w 2317645"/>
              <a:gd name="connsiteY25" fmla="*/ 431425 h 1355072"/>
              <a:gd name="connsiteX26" fmla="*/ 2317645 w 2317645"/>
              <a:gd name="connsiteY26" fmla="*/ 498266 h 1355072"/>
              <a:gd name="connsiteX27" fmla="*/ 2311568 w 2317645"/>
              <a:gd name="connsiteY27" fmla="*/ 850698 h 1355072"/>
              <a:gd name="connsiteX28" fmla="*/ 2299414 w 2317645"/>
              <a:gd name="connsiteY28" fmla="*/ 911463 h 1355072"/>
              <a:gd name="connsiteX29" fmla="*/ 2287261 w 2317645"/>
              <a:gd name="connsiteY29" fmla="*/ 947921 h 1355072"/>
              <a:gd name="connsiteX30" fmla="*/ 2262954 w 2317645"/>
              <a:gd name="connsiteY30" fmla="*/ 990456 h 1355072"/>
              <a:gd name="connsiteX31" fmla="*/ 2238647 w 2317645"/>
              <a:gd name="connsiteY31" fmla="*/ 1020838 h 1355072"/>
              <a:gd name="connsiteX32" fmla="*/ 2220417 w 2317645"/>
              <a:gd name="connsiteY32" fmla="*/ 1057297 h 1355072"/>
              <a:gd name="connsiteX33" fmla="*/ 2177879 w 2317645"/>
              <a:gd name="connsiteY33" fmla="*/ 1111985 h 1355072"/>
              <a:gd name="connsiteX34" fmla="*/ 2165726 w 2317645"/>
              <a:gd name="connsiteY34" fmla="*/ 1130214 h 1355072"/>
              <a:gd name="connsiteX35" fmla="*/ 2147495 w 2317645"/>
              <a:gd name="connsiteY35" fmla="*/ 1142367 h 1355072"/>
              <a:gd name="connsiteX36" fmla="*/ 2123188 w 2317645"/>
              <a:gd name="connsiteY36" fmla="*/ 1166672 h 1355072"/>
              <a:gd name="connsiteX37" fmla="*/ 2098881 w 2317645"/>
              <a:gd name="connsiteY37" fmla="*/ 1184902 h 1355072"/>
              <a:gd name="connsiteX38" fmla="*/ 2068498 w 2317645"/>
              <a:gd name="connsiteY38" fmla="*/ 1209207 h 1355072"/>
              <a:gd name="connsiteX39" fmla="*/ 2001653 w 2317645"/>
              <a:gd name="connsiteY39" fmla="*/ 1233513 h 1355072"/>
              <a:gd name="connsiteX40" fmla="*/ 1971270 w 2317645"/>
              <a:gd name="connsiteY40" fmla="*/ 1251742 h 1355072"/>
              <a:gd name="connsiteX41" fmla="*/ 1934809 w 2317645"/>
              <a:gd name="connsiteY41" fmla="*/ 1263895 h 1355072"/>
              <a:gd name="connsiteX42" fmla="*/ 1886195 w 2317645"/>
              <a:gd name="connsiteY42" fmla="*/ 1282124 h 1355072"/>
              <a:gd name="connsiteX43" fmla="*/ 1782890 w 2317645"/>
              <a:gd name="connsiteY43" fmla="*/ 1312506 h 1355072"/>
              <a:gd name="connsiteX44" fmla="*/ 1728199 w 2317645"/>
              <a:gd name="connsiteY44" fmla="*/ 1324659 h 1355072"/>
              <a:gd name="connsiteX45" fmla="*/ 1618818 w 2317645"/>
              <a:gd name="connsiteY45" fmla="*/ 1336812 h 1355072"/>
              <a:gd name="connsiteX46" fmla="*/ 1600588 w 2317645"/>
              <a:gd name="connsiteY46" fmla="*/ 1276048 h 1355072"/>
              <a:gd name="connsiteX47" fmla="*/ 1515513 w 2317645"/>
              <a:gd name="connsiteY47" fmla="*/ 1276047 h 1355072"/>
              <a:gd name="connsiteX48" fmla="*/ 1430439 w 2317645"/>
              <a:gd name="connsiteY48" fmla="*/ 1276048 h 1355072"/>
              <a:gd name="connsiteX49" fmla="*/ 1339287 w 2317645"/>
              <a:gd name="connsiteY49" fmla="*/ 1263895 h 1355072"/>
              <a:gd name="connsiteX50" fmla="*/ 1114447 w 2317645"/>
              <a:gd name="connsiteY50" fmla="*/ 1257819 h 1355072"/>
              <a:gd name="connsiteX51" fmla="*/ 1011142 w 2317645"/>
              <a:gd name="connsiteY51" fmla="*/ 1245666 h 1355072"/>
              <a:gd name="connsiteX52" fmla="*/ 810609 w 2317645"/>
              <a:gd name="connsiteY52" fmla="*/ 1355041 h 1355072"/>
              <a:gd name="connsiteX53" fmla="*/ 737688 w 2317645"/>
              <a:gd name="connsiteY53" fmla="*/ 1348965 h 1355072"/>
              <a:gd name="connsiteX54" fmla="*/ 707304 w 2317645"/>
              <a:gd name="connsiteY54" fmla="*/ 1336812 h 1355072"/>
              <a:gd name="connsiteX55" fmla="*/ 652613 w 2317645"/>
              <a:gd name="connsiteY55" fmla="*/ 1324659 h 1355072"/>
              <a:gd name="connsiteX56" fmla="*/ 603999 w 2317645"/>
              <a:gd name="connsiteY56" fmla="*/ 1312506 h 1355072"/>
              <a:gd name="connsiteX57" fmla="*/ 579692 w 2317645"/>
              <a:gd name="connsiteY57" fmla="*/ 1306430 h 1355072"/>
              <a:gd name="connsiteX58" fmla="*/ 561462 w 2317645"/>
              <a:gd name="connsiteY58" fmla="*/ 1294277 h 1355072"/>
              <a:gd name="connsiteX59" fmla="*/ 494618 w 2317645"/>
              <a:gd name="connsiteY59" fmla="*/ 1282124 h 1355072"/>
              <a:gd name="connsiteX60" fmla="*/ 476387 w 2317645"/>
              <a:gd name="connsiteY60" fmla="*/ 1276048 h 1355072"/>
              <a:gd name="connsiteX61" fmla="*/ 439927 w 2317645"/>
              <a:gd name="connsiteY61" fmla="*/ 1269971 h 1355072"/>
              <a:gd name="connsiteX62" fmla="*/ 403466 w 2317645"/>
              <a:gd name="connsiteY62" fmla="*/ 1257819 h 1355072"/>
              <a:gd name="connsiteX63" fmla="*/ 373082 w 2317645"/>
              <a:gd name="connsiteY63" fmla="*/ 1251742 h 1355072"/>
              <a:gd name="connsiteX64" fmla="*/ 336622 w 2317645"/>
              <a:gd name="connsiteY64" fmla="*/ 1239589 h 1355072"/>
              <a:gd name="connsiteX65" fmla="*/ 312315 w 2317645"/>
              <a:gd name="connsiteY65" fmla="*/ 1221360 h 1355072"/>
              <a:gd name="connsiteX66" fmla="*/ 275854 w 2317645"/>
              <a:gd name="connsiteY66" fmla="*/ 1209207 h 1355072"/>
              <a:gd name="connsiteX67" fmla="*/ 215087 w 2317645"/>
              <a:gd name="connsiteY67" fmla="*/ 1184902 h 1355072"/>
              <a:gd name="connsiteX68" fmla="*/ 190780 w 2317645"/>
              <a:gd name="connsiteY68" fmla="*/ 1166672 h 1355072"/>
              <a:gd name="connsiteX69" fmla="*/ 148242 w 2317645"/>
              <a:gd name="connsiteY69" fmla="*/ 1124137 h 1355072"/>
              <a:gd name="connsiteX70" fmla="*/ 111782 w 2317645"/>
              <a:gd name="connsiteY70" fmla="*/ 1099832 h 1355072"/>
              <a:gd name="connsiteX71" fmla="*/ 99628 w 2317645"/>
              <a:gd name="connsiteY71" fmla="*/ 1075526 h 1355072"/>
              <a:gd name="connsiteX72" fmla="*/ 75321 w 2317645"/>
              <a:gd name="connsiteY72" fmla="*/ 1057297 h 1355072"/>
              <a:gd name="connsiteX73" fmla="*/ 57091 w 2317645"/>
              <a:gd name="connsiteY73" fmla="*/ 1032991 h 1355072"/>
              <a:gd name="connsiteX74" fmla="*/ 44938 w 2317645"/>
              <a:gd name="connsiteY74" fmla="*/ 1014762 h 1355072"/>
              <a:gd name="connsiteX75" fmla="*/ 38861 w 2317645"/>
              <a:gd name="connsiteY75" fmla="*/ 996533 h 1355072"/>
              <a:gd name="connsiteX76" fmla="*/ 26707 w 2317645"/>
              <a:gd name="connsiteY76" fmla="*/ 966150 h 1355072"/>
              <a:gd name="connsiteX77" fmla="*/ 14554 w 2317645"/>
              <a:gd name="connsiteY77" fmla="*/ 443578 h 1355072"/>
              <a:gd name="connsiteX78" fmla="*/ 38861 w 2317645"/>
              <a:gd name="connsiteY78" fmla="*/ 243056 h 1355072"/>
              <a:gd name="connsiteX79" fmla="*/ 51014 w 2317645"/>
              <a:gd name="connsiteY79" fmla="*/ 194445 h 1355072"/>
              <a:gd name="connsiteX80" fmla="*/ 38861 w 2317645"/>
              <a:gd name="connsiteY80" fmla="*/ 164063 h 1355072"/>
              <a:gd name="connsiteX0" fmla="*/ 38861 w 2317645"/>
              <a:gd name="connsiteY0" fmla="*/ 164063 h 1355072"/>
              <a:gd name="connsiteX1" fmla="*/ 130012 w 2317645"/>
              <a:gd name="connsiteY1" fmla="*/ 157987 h 1355072"/>
              <a:gd name="connsiteX2" fmla="*/ 190780 w 2317645"/>
              <a:gd name="connsiteY2" fmla="*/ 127604 h 1355072"/>
              <a:gd name="connsiteX3" fmla="*/ 233317 w 2317645"/>
              <a:gd name="connsiteY3" fmla="*/ 115452 h 1355072"/>
              <a:gd name="connsiteX4" fmla="*/ 294085 w 2317645"/>
              <a:gd name="connsiteY4" fmla="*/ 91146 h 1355072"/>
              <a:gd name="connsiteX5" fmla="*/ 367006 w 2317645"/>
              <a:gd name="connsiteY5" fmla="*/ 66840 h 1355072"/>
              <a:gd name="connsiteX6" fmla="*/ 446004 w 2317645"/>
              <a:gd name="connsiteY6" fmla="*/ 54687 h 1355072"/>
              <a:gd name="connsiteX7" fmla="*/ 488541 w 2317645"/>
              <a:gd name="connsiteY7" fmla="*/ 48611 h 1355072"/>
              <a:gd name="connsiteX8" fmla="*/ 525001 w 2317645"/>
              <a:gd name="connsiteY8" fmla="*/ 36458 h 1355072"/>
              <a:gd name="connsiteX9" fmla="*/ 664767 w 2317645"/>
              <a:gd name="connsiteY9" fmla="*/ 24305 h 1355072"/>
              <a:gd name="connsiteX10" fmla="*/ 731611 w 2317645"/>
              <a:gd name="connsiteY10" fmla="*/ 12152 h 1355072"/>
              <a:gd name="connsiteX11" fmla="*/ 761995 w 2317645"/>
              <a:gd name="connsiteY11" fmla="*/ 6076 h 1355072"/>
              <a:gd name="connsiteX12" fmla="*/ 865300 w 2317645"/>
              <a:gd name="connsiteY12" fmla="*/ 0 h 1355072"/>
              <a:gd name="connsiteX13" fmla="*/ 1266366 w 2317645"/>
              <a:gd name="connsiteY13" fmla="*/ 12152 h 1355072"/>
              <a:gd name="connsiteX14" fmla="*/ 1345364 w 2317645"/>
              <a:gd name="connsiteY14" fmla="*/ 24305 h 1355072"/>
              <a:gd name="connsiteX15" fmla="*/ 1393978 w 2317645"/>
              <a:gd name="connsiteY15" fmla="*/ 30382 h 1355072"/>
              <a:gd name="connsiteX16" fmla="*/ 1515513 w 2317645"/>
              <a:gd name="connsiteY16" fmla="*/ 24305 h 1355072"/>
              <a:gd name="connsiteX17" fmla="*/ 1594511 w 2317645"/>
              <a:gd name="connsiteY17" fmla="*/ 18229 h 1355072"/>
              <a:gd name="connsiteX18" fmla="*/ 1946963 w 2317645"/>
              <a:gd name="connsiteY18" fmla="*/ 36458 h 1355072"/>
              <a:gd name="connsiteX19" fmla="*/ 2080651 w 2317645"/>
              <a:gd name="connsiteY19" fmla="*/ 97222 h 1355072"/>
              <a:gd name="connsiteX20" fmla="*/ 2135342 w 2317645"/>
              <a:gd name="connsiteY20" fmla="*/ 121528 h 1355072"/>
              <a:gd name="connsiteX21" fmla="*/ 2196110 w 2317645"/>
              <a:gd name="connsiteY21" fmla="*/ 145834 h 1355072"/>
              <a:gd name="connsiteX22" fmla="*/ 2214340 w 2317645"/>
              <a:gd name="connsiteY22" fmla="*/ 164063 h 1355072"/>
              <a:gd name="connsiteX23" fmla="*/ 2238647 w 2317645"/>
              <a:gd name="connsiteY23" fmla="*/ 170139 h 1355072"/>
              <a:gd name="connsiteX24" fmla="*/ 2287261 w 2317645"/>
              <a:gd name="connsiteY24" fmla="*/ 194445 h 1355072"/>
              <a:gd name="connsiteX25" fmla="*/ 2311568 w 2317645"/>
              <a:gd name="connsiteY25" fmla="*/ 431425 h 1355072"/>
              <a:gd name="connsiteX26" fmla="*/ 2317645 w 2317645"/>
              <a:gd name="connsiteY26" fmla="*/ 498266 h 1355072"/>
              <a:gd name="connsiteX27" fmla="*/ 2311568 w 2317645"/>
              <a:gd name="connsiteY27" fmla="*/ 850698 h 1355072"/>
              <a:gd name="connsiteX28" fmla="*/ 2299414 w 2317645"/>
              <a:gd name="connsiteY28" fmla="*/ 911463 h 1355072"/>
              <a:gd name="connsiteX29" fmla="*/ 2287261 w 2317645"/>
              <a:gd name="connsiteY29" fmla="*/ 947921 h 1355072"/>
              <a:gd name="connsiteX30" fmla="*/ 2262954 w 2317645"/>
              <a:gd name="connsiteY30" fmla="*/ 990456 h 1355072"/>
              <a:gd name="connsiteX31" fmla="*/ 2238647 w 2317645"/>
              <a:gd name="connsiteY31" fmla="*/ 1020838 h 1355072"/>
              <a:gd name="connsiteX32" fmla="*/ 2220417 w 2317645"/>
              <a:gd name="connsiteY32" fmla="*/ 1057297 h 1355072"/>
              <a:gd name="connsiteX33" fmla="*/ 2177879 w 2317645"/>
              <a:gd name="connsiteY33" fmla="*/ 1111985 h 1355072"/>
              <a:gd name="connsiteX34" fmla="*/ 2165726 w 2317645"/>
              <a:gd name="connsiteY34" fmla="*/ 1130214 h 1355072"/>
              <a:gd name="connsiteX35" fmla="*/ 2147495 w 2317645"/>
              <a:gd name="connsiteY35" fmla="*/ 1142367 h 1355072"/>
              <a:gd name="connsiteX36" fmla="*/ 2123188 w 2317645"/>
              <a:gd name="connsiteY36" fmla="*/ 1166672 h 1355072"/>
              <a:gd name="connsiteX37" fmla="*/ 2098881 w 2317645"/>
              <a:gd name="connsiteY37" fmla="*/ 1184902 h 1355072"/>
              <a:gd name="connsiteX38" fmla="*/ 2068498 w 2317645"/>
              <a:gd name="connsiteY38" fmla="*/ 1209207 h 1355072"/>
              <a:gd name="connsiteX39" fmla="*/ 2001653 w 2317645"/>
              <a:gd name="connsiteY39" fmla="*/ 1233513 h 1355072"/>
              <a:gd name="connsiteX40" fmla="*/ 1971270 w 2317645"/>
              <a:gd name="connsiteY40" fmla="*/ 1251742 h 1355072"/>
              <a:gd name="connsiteX41" fmla="*/ 1934809 w 2317645"/>
              <a:gd name="connsiteY41" fmla="*/ 1263895 h 1355072"/>
              <a:gd name="connsiteX42" fmla="*/ 1886195 w 2317645"/>
              <a:gd name="connsiteY42" fmla="*/ 1282124 h 1355072"/>
              <a:gd name="connsiteX43" fmla="*/ 1782890 w 2317645"/>
              <a:gd name="connsiteY43" fmla="*/ 1312506 h 1355072"/>
              <a:gd name="connsiteX44" fmla="*/ 1728199 w 2317645"/>
              <a:gd name="connsiteY44" fmla="*/ 1324659 h 1355072"/>
              <a:gd name="connsiteX45" fmla="*/ 1691739 w 2317645"/>
              <a:gd name="connsiteY45" fmla="*/ 1288201 h 1355072"/>
              <a:gd name="connsiteX46" fmla="*/ 1600588 w 2317645"/>
              <a:gd name="connsiteY46" fmla="*/ 1276048 h 1355072"/>
              <a:gd name="connsiteX47" fmla="*/ 1515513 w 2317645"/>
              <a:gd name="connsiteY47" fmla="*/ 1276047 h 1355072"/>
              <a:gd name="connsiteX48" fmla="*/ 1430439 w 2317645"/>
              <a:gd name="connsiteY48" fmla="*/ 1276048 h 1355072"/>
              <a:gd name="connsiteX49" fmla="*/ 1339287 w 2317645"/>
              <a:gd name="connsiteY49" fmla="*/ 1263895 h 1355072"/>
              <a:gd name="connsiteX50" fmla="*/ 1114447 w 2317645"/>
              <a:gd name="connsiteY50" fmla="*/ 1257819 h 1355072"/>
              <a:gd name="connsiteX51" fmla="*/ 1011142 w 2317645"/>
              <a:gd name="connsiteY51" fmla="*/ 1245666 h 1355072"/>
              <a:gd name="connsiteX52" fmla="*/ 810609 w 2317645"/>
              <a:gd name="connsiteY52" fmla="*/ 1355041 h 1355072"/>
              <a:gd name="connsiteX53" fmla="*/ 737688 w 2317645"/>
              <a:gd name="connsiteY53" fmla="*/ 1348965 h 1355072"/>
              <a:gd name="connsiteX54" fmla="*/ 707304 w 2317645"/>
              <a:gd name="connsiteY54" fmla="*/ 1336812 h 1355072"/>
              <a:gd name="connsiteX55" fmla="*/ 652613 w 2317645"/>
              <a:gd name="connsiteY55" fmla="*/ 1324659 h 1355072"/>
              <a:gd name="connsiteX56" fmla="*/ 603999 w 2317645"/>
              <a:gd name="connsiteY56" fmla="*/ 1312506 h 1355072"/>
              <a:gd name="connsiteX57" fmla="*/ 579692 w 2317645"/>
              <a:gd name="connsiteY57" fmla="*/ 1306430 h 1355072"/>
              <a:gd name="connsiteX58" fmla="*/ 561462 w 2317645"/>
              <a:gd name="connsiteY58" fmla="*/ 1294277 h 1355072"/>
              <a:gd name="connsiteX59" fmla="*/ 494618 w 2317645"/>
              <a:gd name="connsiteY59" fmla="*/ 1282124 h 1355072"/>
              <a:gd name="connsiteX60" fmla="*/ 476387 w 2317645"/>
              <a:gd name="connsiteY60" fmla="*/ 1276048 h 1355072"/>
              <a:gd name="connsiteX61" fmla="*/ 439927 w 2317645"/>
              <a:gd name="connsiteY61" fmla="*/ 1269971 h 1355072"/>
              <a:gd name="connsiteX62" fmla="*/ 403466 w 2317645"/>
              <a:gd name="connsiteY62" fmla="*/ 1257819 h 1355072"/>
              <a:gd name="connsiteX63" fmla="*/ 373082 w 2317645"/>
              <a:gd name="connsiteY63" fmla="*/ 1251742 h 1355072"/>
              <a:gd name="connsiteX64" fmla="*/ 336622 w 2317645"/>
              <a:gd name="connsiteY64" fmla="*/ 1239589 h 1355072"/>
              <a:gd name="connsiteX65" fmla="*/ 312315 w 2317645"/>
              <a:gd name="connsiteY65" fmla="*/ 1221360 h 1355072"/>
              <a:gd name="connsiteX66" fmla="*/ 275854 w 2317645"/>
              <a:gd name="connsiteY66" fmla="*/ 1209207 h 1355072"/>
              <a:gd name="connsiteX67" fmla="*/ 215087 w 2317645"/>
              <a:gd name="connsiteY67" fmla="*/ 1184902 h 1355072"/>
              <a:gd name="connsiteX68" fmla="*/ 190780 w 2317645"/>
              <a:gd name="connsiteY68" fmla="*/ 1166672 h 1355072"/>
              <a:gd name="connsiteX69" fmla="*/ 148242 w 2317645"/>
              <a:gd name="connsiteY69" fmla="*/ 1124137 h 1355072"/>
              <a:gd name="connsiteX70" fmla="*/ 111782 w 2317645"/>
              <a:gd name="connsiteY70" fmla="*/ 1099832 h 1355072"/>
              <a:gd name="connsiteX71" fmla="*/ 99628 w 2317645"/>
              <a:gd name="connsiteY71" fmla="*/ 1075526 h 1355072"/>
              <a:gd name="connsiteX72" fmla="*/ 75321 w 2317645"/>
              <a:gd name="connsiteY72" fmla="*/ 1057297 h 1355072"/>
              <a:gd name="connsiteX73" fmla="*/ 57091 w 2317645"/>
              <a:gd name="connsiteY73" fmla="*/ 1032991 h 1355072"/>
              <a:gd name="connsiteX74" fmla="*/ 44938 w 2317645"/>
              <a:gd name="connsiteY74" fmla="*/ 1014762 h 1355072"/>
              <a:gd name="connsiteX75" fmla="*/ 38861 w 2317645"/>
              <a:gd name="connsiteY75" fmla="*/ 996533 h 1355072"/>
              <a:gd name="connsiteX76" fmla="*/ 26707 w 2317645"/>
              <a:gd name="connsiteY76" fmla="*/ 966150 h 1355072"/>
              <a:gd name="connsiteX77" fmla="*/ 14554 w 2317645"/>
              <a:gd name="connsiteY77" fmla="*/ 443578 h 1355072"/>
              <a:gd name="connsiteX78" fmla="*/ 38861 w 2317645"/>
              <a:gd name="connsiteY78" fmla="*/ 243056 h 1355072"/>
              <a:gd name="connsiteX79" fmla="*/ 51014 w 2317645"/>
              <a:gd name="connsiteY79" fmla="*/ 194445 h 1355072"/>
              <a:gd name="connsiteX80" fmla="*/ 38861 w 2317645"/>
              <a:gd name="connsiteY80" fmla="*/ 164063 h 1355072"/>
              <a:gd name="connsiteX0" fmla="*/ 38861 w 2317645"/>
              <a:gd name="connsiteY0" fmla="*/ 164063 h 1354755"/>
              <a:gd name="connsiteX1" fmla="*/ 130012 w 2317645"/>
              <a:gd name="connsiteY1" fmla="*/ 157987 h 1354755"/>
              <a:gd name="connsiteX2" fmla="*/ 190780 w 2317645"/>
              <a:gd name="connsiteY2" fmla="*/ 127604 h 1354755"/>
              <a:gd name="connsiteX3" fmla="*/ 233317 w 2317645"/>
              <a:gd name="connsiteY3" fmla="*/ 115452 h 1354755"/>
              <a:gd name="connsiteX4" fmla="*/ 294085 w 2317645"/>
              <a:gd name="connsiteY4" fmla="*/ 91146 h 1354755"/>
              <a:gd name="connsiteX5" fmla="*/ 367006 w 2317645"/>
              <a:gd name="connsiteY5" fmla="*/ 66840 h 1354755"/>
              <a:gd name="connsiteX6" fmla="*/ 446004 w 2317645"/>
              <a:gd name="connsiteY6" fmla="*/ 54687 h 1354755"/>
              <a:gd name="connsiteX7" fmla="*/ 488541 w 2317645"/>
              <a:gd name="connsiteY7" fmla="*/ 48611 h 1354755"/>
              <a:gd name="connsiteX8" fmla="*/ 525001 w 2317645"/>
              <a:gd name="connsiteY8" fmla="*/ 36458 h 1354755"/>
              <a:gd name="connsiteX9" fmla="*/ 664767 w 2317645"/>
              <a:gd name="connsiteY9" fmla="*/ 24305 h 1354755"/>
              <a:gd name="connsiteX10" fmla="*/ 731611 w 2317645"/>
              <a:gd name="connsiteY10" fmla="*/ 12152 h 1354755"/>
              <a:gd name="connsiteX11" fmla="*/ 761995 w 2317645"/>
              <a:gd name="connsiteY11" fmla="*/ 6076 h 1354755"/>
              <a:gd name="connsiteX12" fmla="*/ 865300 w 2317645"/>
              <a:gd name="connsiteY12" fmla="*/ 0 h 1354755"/>
              <a:gd name="connsiteX13" fmla="*/ 1266366 w 2317645"/>
              <a:gd name="connsiteY13" fmla="*/ 12152 h 1354755"/>
              <a:gd name="connsiteX14" fmla="*/ 1345364 w 2317645"/>
              <a:gd name="connsiteY14" fmla="*/ 24305 h 1354755"/>
              <a:gd name="connsiteX15" fmla="*/ 1393978 w 2317645"/>
              <a:gd name="connsiteY15" fmla="*/ 30382 h 1354755"/>
              <a:gd name="connsiteX16" fmla="*/ 1515513 w 2317645"/>
              <a:gd name="connsiteY16" fmla="*/ 24305 h 1354755"/>
              <a:gd name="connsiteX17" fmla="*/ 1594511 w 2317645"/>
              <a:gd name="connsiteY17" fmla="*/ 18229 h 1354755"/>
              <a:gd name="connsiteX18" fmla="*/ 1946963 w 2317645"/>
              <a:gd name="connsiteY18" fmla="*/ 36458 h 1354755"/>
              <a:gd name="connsiteX19" fmla="*/ 2080651 w 2317645"/>
              <a:gd name="connsiteY19" fmla="*/ 97222 h 1354755"/>
              <a:gd name="connsiteX20" fmla="*/ 2135342 w 2317645"/>
              <a:gd name="connsiteY20" fmla="*/ 121528 h 1354755"/>
              <a:gd name="connsiteX21" fmla="*/ 2196110 w 2317645"/>
              <a:gd name="connsiteY21" fmla="*/ 145834 h 1354755"/>
              <a:gd name="connsiteX22" fmla="*/ 2214340 w 2317645"/>
              <a:gd name="connsiteY22" fmla="*/ 164063 h 1354755"/>
              <a:gd name="connsiteX23" fmla="*/ 2238647 w 2317645"/>
              <a:gd name="connsiteY23" fmla="*/ 170139 h 1354755"/>
              <a:gd name="connsiteX24" fmla="*/ 2287261 w 2317645"/>
              <a:gd name="connsiteY24" fmla="*/ 194445 h 1354755"/>
              <a:gd name="connsiteX25" fmla="*/ 2311568 w 2317645"/>
              <a:gd name="connsiteY25" fmla="*/ 431425 h 1354755"/>
              <a:gd name="connsiteX26" fmla="*/ 2317645 w 2317645"/>
              <a:gd name="connsiteY26" fmla="*/ 498266 h 1354755"/>
              <a:gd name="connsiteX27" fmla="*/ 2311568 w 2317645"/>
              <a:gd name="connsiteY27" fmla="*/ 850698 h 1354755"/>
              <a:gd name="connsiteX28" fmla="*/ 2299414 w 2317645"/>
              <a:gd name="connsiteY28" fmla="*/ 911463 h 1354755"/>
              <a:gd name="connsiteX29" fmla="*/ 2287261 w 2317645"/>
              <a:gd name="connsiteY29" fmla="*/ 947921 h 1354755"/>
              <a:gd name="connsiteX30" fmla="*/ 2262954 w 2317645"/>
              <a:gd name="connsiteY30" fmla="*/ 990456 h 1354755"/>
              <a:gd name="connsiteX31" fmla="*/ 2238647 w 2317645"/>
              <a:gd name="connsiteY31" fmla="*/ 1020838 h 1354755"/>
              <a:gd name="connsiteX32" fmla="*/ 2220417 w 2317645"/>
              <a:gd name="connsiteY32" fmla="*/ 1057297 h 1354755"/>
              <a:gd name="connsiteX33" fmla="*/ 2177879 w 2317645"/>
              <a:gd name="connsiteY33" fmla="*/ 1111985 h 1354755"/>
              <a:gd name="connsiteX34" fmla="*/ 2165726 w 2317645"/>
              <a:gd name="connsiteY34" fmla="*/ 1130214 h 1354755"/>
              <a:gd name="connsiteX35" fmla="*/ 2147495 w 2317645"/>
              <a:gd name="connsiteY35" fmla="*/ 1142367 h 1354755"/>
              <a:gd name="connsiteX36" fmla="*/ 2123188 w 2317645"/>
              <a:gd name="connsiteY36" fmla="*/ 1166672 h 1354755"/>
              <a:gd name="connsiteX37" fmla="*/ 2098881 w 2317645"/>
              <a:gd name="connsiteY37" fmla="*/ 1184902 h 1354755"/>
              <a:gd name="connsiteX38" fmla="*/ 2068498 w 2317645"/>
              <a:gd name="connsiteY38" fmla="*/ 1209207 h 1354755"/>
              <a:gd name="connsiteX39" fmla="*/ 2001653 w 2317645"/>
              <a:gd name="connsiteY39" fmla="*/ 1233513 h 1354755"/>
              <a:gd name="connsiteX40" fmla="*/ 1971270 w 2317645"/>
              <a:gd name="connsiteY40" fmla="*/ 1251742 h 1354755"/>
              <a:gd name="connsiteX41" fmla="*/ 1934809 w 2317645"/>
              <a:gd name="connsiteY41" fmla="*/ 1263895 h 1354755"/>
              <a:gd name="connsiteX42" fmla="*/ 1886195 w 2317645"/>
              <a:gd name="connsiteY42" fmla="*/ 1282124 h 1354755"/>
              <a:gd name="connsiteX43" fmla="*/ 1782890 w 2317645"/>
              <a:gd name="connsiteY43" fmla="*/ 1312506 h 1354755"/>
              <a:gd name="connsiteX44" fmla="*/ 1728199 w 2317645"/>
              <a:gd name="connsiteY44" fmla="*/ 1324659 h 1354755"/>
              <a:gd name="connsiteX45" fmla="*/ 1691739 w 2317645"/>
              <a:gd name="connsiteY45" fmla="*/ 1288201 h 1354755"/>
              <a:gd name="connsiteX46" fmla="*/ 1600588 w 2317645"/>
              <a:gd name="connsiteY46" fmla="*/ 1276048 h 1354755"/>
              <a:gd name="connsiteX47" fmla="*/ 1515513 w 2317645"/>
              <a:gd name="connsiteY47" fmla="*/ 1276047 h 1354755"/>
              <a:gd name="connsiteX48" fmla="*/ 1430439 w 2317645"/>
              <a:gd name="connsiteY48" fmla="*/ 1276048 h 1354755"/>
              <a:gd name="connsiteX49" fmla="*/ 1339287 w 2317645"/>
              <a:gd name="connsiteY49" fmla="*/ 1263895 h 1354755"/>
              <a:gd name="connsiteX50" fmla="*/ 1114447 w 2317645"/>
              <a:gd name="connsiteY50" fmla="*/ 1257819 h 1354755"/>
              <a:gd name="connsiteX51" fmla="*/ 1011142 w 2317645"/>
              <a:gd name="connsiteY51" fmla="*/ 1245666 h 1354755"/>
              <a:gd name="connsiteX52" fmla="*/ 865300 w 2317645"/>
              <a:gd name="connsiteY52" fmla="*/ 1233512 h 1354755"/>
              <a:gd name="connsiteX53" fmla="*/ 737688 w 2317645"/>
              <a:gd name="connsiteY53" fmla="*/ 1348965 h 1354755"/>
              <a:gd name="connsiteX54" fmla="*/ 707304 w 2317645"/>
              <a:gd name="connsiteY54" fmla="*/ 1336812 h 1354755"/>
              <a:gd name="connsiteX55" fmla="*/ 652613 w 2317645"/>
              <a:gd name="connsiteY55" fmla="*/ 1324659 h 1354755"/>
              <a:gd name="connsiteX56" fmla="*/ 603999 w 2317645"/>
              <a:gd name="connsiteY56" fmla="*/ 1312506 h 1354755"/>
              <a:gd name="connsiteX57" fmla="*/ 579692 w 2317645"/>
              <a:gd name="connsiteY57" fmla="*/ 1306430 h 1354755"/>
              <a:gd name="connsiteX58" fmla="*/ 561462 w 2317645"/>
              <a:gd name="connsiteY58" fmla="*/ 1294277 h 1354755"/>
              <a:gd name="connsiteX59" fmla="*/ 494618 w 2317645"/>
              <a:gd name="connsiteY59" fmla="*/ 1282124 h 1354755"/>
              <a:gd name="connsiteX60" fmla="*/ 476387 w 2317645"/>
              <a:gd name="connsiteY60" fmla="*/ 1276048 h 1354755"/>
              <a:gd name="connsiteX61" fmla="*/ 439927 w 2317645"/>
              <a:gd name="connsiteY61" fmla="*/ 1269971 h 1354755"/>
              <a:gd name="connsiteX62" fmla="*/ 403466 w 2317645"/>
              <a:gd name="connsiteY62" fmla="*/ 1257819 h 1354755"/>
              <a:gd name="connsiteX63" fmla="*/ 373082 w 2317645"/>
              <a:gd name="connsiteY63" fmla="*/ 1251742 h 1354755"/>
              <a:gd name="connsiteX64" fmla="*/ 336622 w 2317645"/>
              <a:gd name="connsiteY64" fmla="*/ 1239589 h 1354755"/>
              <a:gd name="connsiteX65" fmla="*/ 312315 w 2317645"/>
              <a:gd name="connsiteY65" fmla="*/ 1221360 h 1354755"/>
              <a:gd name="connsiteX66" fmla="*/ 275854 w 2317645"/>
              <a:gd name="connsiteY66" fmla="*/ 1209207 h 1354755"/>
              <a:gd name="connsiteX67" fmla="*/ 215087 w 2317645"/>
              <a:gd name="connsiteY67" fmla="*/ 1184902 h 1354755"/>
              <a:gd name="connsiteX68" fmla="*/ 190780 w 2317645"/>
              <a:gd name="connsiteY68" fmla="*/ 1166672 h 1354755"/>
              <a:gd name="connsiteX69" fmla="*/ 148242 w 2317645"/>
              <a:gd name="connsiteY69" fmla="*/ 1124137 h 1354755"/>
              <a:gd name="connsiteX70" fmla="*/ 111782 w 2317645"/>
              <a:gd name="connsiteY70" fmla="*/ 1099832 h 1354755"/>
              <a:gd name="connsiteX71" fmla="*/ 99628 w 2317645"/>
              <a:gd name="connsiteY71" fmla="*/ 1075526 h 1354755"/>
              <a:gd name="connsiteX72" fmla="*/ 75321 w 2317645"/>
              <a:gd name="connsiteY72" fmla="*/ 1057297 h 1354755"/>
              <a:gd name="connsiteX73" fmla="*/ 57091 w 2317645"/>
              <a:gd name="connsiteY73" fmla="*/ 1032991 h 1354755"/>
              <a:gd name="connsiteX74" fmla="*/ 44938 w 2317645"/>
              <a:gd name="connsiteY74" fmla="*/ 1014762 h 1354755"/>
              <a:gd name="connsiteX75" fmla="*/ 38861 w 2317645"/>
              <a:gd name="connsiteY75" fmla="*/ 996533 h 1354755"/>
              <a:gd name="connsiteX76" fmla="*/ 26707 w 2317645"/>
              <a:gd name="connsiteY76" fmla="*/ 966150 h 1354755"/>
              <a:gd name="connsiteX77" fmla="*/ 14554 w 2317645"/>
              <a:gd name="connsiteY77" fmla="*/ 443578 h 1354755"/>
              <a:gd name="connsiteX78" fmla="*/ 38861 w 2317645"/>
              <a:gd name="connsiteY78" fmla="*/ 243056 h 1354755"/>
              <a:gd name="connsiteX79" fmla="*/ 51014 w 2317645"/>
              <a:gd name="connsiteY79" fmla="*/ 194445 h 1354755"/>
              <a:gd name="connsiteX80" fmla="*/ 38861 w 2317645"/>
              <a:gd name="connsiteY80" fmla="*/ 164063 h 1354755"/>
              <a:gd name="connsiteX0" fmla="*/ 38861 w 2317645"/>
              <a:gd name="connsiteY0" fmla="*/ 164063 h 1341506"/>
              <a:gd name="connsiteX1" fmla="*/ 130012 w 2317645"/>
              <a:gd name="connsiteY1" fmla="*/ 157987 h 1341506"/>
              <a:gd name="connsiteX2" fmla="*/ 190780 w 2317645"/>
              <a:gd name="connsiteY2" fmla="*/ 127604 h 1341506"/>
              <a:gd name="connsiteX3" fmla="*/ 233317 w 2317645"/>
              <a:gd name="connsiteY3" fmla="*/ 115452 h 1341506"/>
              <a:gd name="connsiteX4" fmla="*/ 294085 w 2317645"/>
              <a:gd name="connsiteY4" fmla="*/ 91146 h 1341506"/>
              <a:gd name="connsiteX5" fmla="*/ 367006 w 2317645"/>
              <a:gd name="connsiteY5" fmla="*/ 66840 h 1341506"/>
              <a:gd name="connsiteX6" fmla="*/ 446004 w 2317645"/>
              <a:gd name="connsiteY6" fmla="*/ 54687 h 1341506"/>
              <a:gd name="connsiteX7" fmla="*/ 488541 w 2317645"/>
              <a:gd name="connsiteY7" fmla="*/ 48611 h 1341506"/>
              <a:gd name="connsiteX8" fmla="*/ 525001 w 2317645"/>
              <a:gd name="connsiteY8" fmla="*/ 36458 h 1341506"/>
              <a:gd name="connsiteX9" fmla="*/ 664767 w 2317645"/>
              <a:gd name="connsiteY9" fmla="*/ 24305 h 1341506"/>
              <a:gd name="connsiteX10" fmla="*/ 731611 w 2317645"/>
              <a:gd name="connsiteY10" fmla="*/ 12152 h 1341506"/>
              <a:gd name="connsiteX11" fmla="*/ 761995 w 2317645"/>
              <a:gd name="connsiteY11" fmla="*/ 6076 h 1341506"/>
              <a:gd name="connsiteX12" fmla="*/ 865300 w 2317645"/>
              <a:gd name="connsiteY12" fmla="*/ 0 h 1341506"/>
              <a:gd name="connsiteX13" fmla="*/ 1266366 w 2317645"/>
              <a:gd name="connsiteY13" fmla="*/ 12152 h 1341506"/>
              <a:gd name="connsiteX14" fmla="*/ 1345364 w 2317645"/>
              <a:gd name="connsiteY14" fmla="*/ 24305 h 1341506"/>
              <a:gd name="connsiteX15" fmla="*/ 1393978 w 2317645"/>
              <a:gd name="connsiteY15" fmla="*/ 30382 h 1341506"/>
              <a:gd name="connsiteX16" fmla="*/ 1515513 w 2317645"/>
              <a:gd name="connsiteY16" fmla="*/ 24305 h 1341506"/>
              <a:gd name="connsiteX17" fmla="*/ 1594511 w 2317645"/>
              <a:gd name="connsiteY17" fmla="*/ 18229 h 1341506"/>
              <a:gd name="connsiteX18" fmla="*/ 1946963 w 2317645"/>
              <a:gd name="connsiteY18" fmla="*/ 36458 h 1341506"/>
              <a:gd name="connsiteX19" fmla="*/ 2080651 w 2317645"/>
              <a:gd name="connsiteY19" fmla="*/ 97222 h 1341506"/>
              <a:gd name="connsiteX20" fmla="*/ 2135342 w 2317645"/>
              <a:gd name="connsiteY20" fmla="*/ 121528 h 1341506"/>
              <a:gd name="connsiteX21" fmla="*/ 2196110 w 2317645"/>
              <a:gd name="connsiteY21" fmla="*/ 145834 h 1341506"/>
              <a:gd name="connsiteX22" fmla="*/ 2214340 w 2317645"/>
              <a:gd name="connsiteY22" fmla="*/ 164063 h 1341506"/>
              <a:gd name="connsiteX23" fmla="*/ 2238647 w 2317645"/>
              <a:gd name="connsiteY23" fmla="*/ 170139 h 1341506"/>
              <a:gd name="connsiteX24" fmla="*/ 2287261 w 2317645"/>
              <a:gd name="connsiteY24" fmla="*/ 194445 h 1341506"/>
              <a:gd name="connsiteX25" fmla="*/ 2311568 w 2317645"/>
              <a:gd name="connsiteY25" fmla="*/ 431425 h 1341506"/>
              <a:gd name="connsiteX26" fmla="*/ 2317645 w 2317645"/>
              <a:gd name="connsiteY26" fmla="*/ 498266 h 1341506"/>
              <a:gd name="connsiteX27" fmla="*/ 2311568 w 2317645"/>
              <a:gd name="connsiteY27" fmla="*/ 850698 h 1341506"/>
              <a:gd name="connsiteX28" fmla="*/ 2299414 w 2317645"/>
              <a:gd name="connsiteY28" fmla="*/ 911463 h 1341506"/>
              <a:gd name="connsiteX29" fmla="*/ 2287261 w 2317645"/>
              <a:gd name="connsiteY29" fmla="*/ 947921 h 1341506"/>
              <a:gd name="connsiteX30" fmla="*/ 2262954 w 2317645"/>
              <a:gd name="connsiteY30" fmla="*/ 990456 h 1341506"/>
              <a:gd name="connsiteX31" fmla="*/ 2238647 w 2317645"/>
              <a:gd name="connsiteY31" fmla="*/ 1020838 h 1341506"/>
              <a:gd name="connsiteX32" fmla="*/ 2220417 w 2317645"/>
              <a:gd name="connsiteY32" fmla="*/ 1057297 h 1341506"/>
              <a:gd name="connsiteX33" fmla="*/ 2177879 w 2317645"/>
              <a:gd name="connsiteY33" fmla="*/ 1111985 h 1341506"/>
              <a:gd name="connsiteX34" fmla="*/ 2165726 w 2317645"/>
              <a:gd name="connsiteY34" fmla="*/ 1130214 h 1341506"/>
              <a:gd name="connsiteX35" fmla="*/ 2147495 w 2317645"/>
              <a:gd name="connsiteY35" fmla="*/ 1142367 h 1341506"/>
              <a:gd name="connsiteX36" fmla="*/ 2123188 w 2317645"/>
              <a:gd name="connsiteY36" fmla="*/ 1166672 h 1341506"/>
              <a:gd name="connsiteX37" fmla="*/ 2098881 w 2317645"/>
              <a:gd name="connsiteY37" fmla="*/ 1184902 h 1341506"/>
              <a:gd name="connsiteX38" fmla="*/ 2068498 w 2317645"/>
              <a:gd name="connsiteY38" fmla="*/ 1209207 h 1341506"/>
              <a:gd name="connsiteX39" fmla="*/ 2001653 w 2317645"/>
              <a:gd name="connsiteY39" fmla="*/ 1233513 h 1341506"/>
              <a:gd name="connsiteX40" fmla="*/ 1971270 w 2317645"/>
              <a:gd name="connsiteY40" fmla="*/ 1251742 h 1341506"/>
              <a:gd name="connsiteX41" fmla="*/ 1934809 w 2317645"/>
              <a:gd name="connsiteY41" fmla="*/ 1263895 h 1341506"/>
              <a:gd name="connsiteX42" fmla="*/ 1886195 w 2317645"/>
              <a:gd name="connsiteY42" fmla="*/ 1282124 h 1341506"/>
              <a:gd name="connsiteX43" fmla="*/ 1782890 w 2317645"/>
              <a:gd name="connsiteY43" fmla="*/ 1312506 h 1341506"/>
              <a:gd name="connsiteX44" fmla="*/ 1728199 w 2317645"/>
              <a:gd name="connsiteY44" fmla="*/ 1324659 h 1341506"/>
              <a:gd name="connsiteX45" fmla="*/ 1691739 w 2317645"/>
              <a:gd name="connsiteY45" fmla="*/ 1288201 h 1341506"/>
              <a:gd name="connsiteX46" fmla="*/ 1600588 w 2317645"/>
              <a:gd name="connsiteY46" fmla="*/ 1276048 h 1341506"/>
              <a:gd name="connsiteX47" fmla="*/ 1515513 w 2317645"/>
              <a:gd name="connsiteY47" fmla="*/ 1276047 h 1341506"/>
              <a:gd name="connsiteX48" fmla="*/ 1430439 w 2317645"/>
              <a:gd name="connsiteY48" fmla="*/ 1276048 h 1341506"/>
              <a:gd name="connsiteX49" fmla="*/ 1339287 w 2317645"/>
              <a:gd name="connsiteY49" fmla="*/ 1263895 h 1341506"/>
              <a:gd name="connsiteX50" fmla="*/ 1114447 w 2317645"/>
              <a:gd name="connsiteY50" fmla="*/ 1257819 h 1341506"/>
              <a:gd name="connsiteX51" fmla="*/ 1011142 w 2317645"/>
              <a:gd name="connsiteY51" fmla="*/ 1245666 h 1341506"/>
              <a:gd name="connsiteX52" fmla="*/ 865300 w 2317645"/>
              <a:gd name="connsiteY52" fmla="*/ 1233512 h 1341506"/>
              <a:gd name="connsiteX53" fmla="*/ 737688 w 2317645"/>
              <a:gd name="connsiteY53" fmla="*/ 1239589 h 1341506"/>
              <a:gd name="connsiteX54" fmla="*/ 707304 w 2317645"/>
              <a:gd name="connsiteY54" fmla="*/ 1336812 h 1341506"/>
              <a:gd name="connsiteX55" fmla="*/ 652613 w 2317645"/>
              <a:gd name="connsiteY55" fmla="*/ 1324659 h 1341506"/>
              <a:gd name="connsiteX56" fmla="*/ 603999 w 2317645"/>
              <a:gd name="connsiteY56" fmla="*/ 1312506 h 1341506"/>
              <a:gd name="connsiteX57" fmla="*/ 579692 w 2317645"/>
              <a:gd name="connsiteY57" fmla="*/ 1306430 h 1341506"/>
              <a:gd name="connsiteX58" fmla="*/ 561462 w 2317645"/>
              <a:gd name="connsiteY58" fmla="*/ 1294277 h 1341506"/>
              <a:gd name="connsiteX59" fmla="*/ 494618 w 2317645"/>
              <a:gd name="connsiteY59" fmla="*/ 1282124 h 1341506"/>
              <a:gd name="connsiteX60" fmla="*/ 476387 w 2317645"/>
              <a:gd name="connsiteY60" fmla="*/ 1276048 h 1341506"/>
              <a:gd name="connsiteX61" fmla="*/ 439927 w 2317645"/>
              <a:gd name="connsiteY61" fmla="*/ 1269971 h 1341506"/>
              <a:gd name="connsiteX62" fmla="*/ 403466 w 2317645"/>
              <a:gd name="connsiteY62" fmla="*/ 1257819 h 1341506"/>
              <a:gd name="connsiteX63" fmla="*/ 373082 w 2317645"/>
              <a:gd name="connsiteY63" fmla="*/ 1251742 h 1341506"/>
              <a:gd name="connsiteX64" fmla="*/ 336622 w 2317645"/>
              <a:gd name="connsiteY64" fmla="*/ 1239589 h 1341506"/>
              <a:gd name="connsiteX65" fmla="*/ 312315 w 2317645"/>
              <a:gd name="connsiteY65" fmla="*/ 1221360 h 1341506"/>
              <a:gd name="connsiteX66" fmla="*/ 275854 w 2317645"/>
              <a:gd name="connsiteY66" fmla="*/ 1209207 h 1341506"/>
              <a:gd name="connsiteX67" fmla="*/ 215087 w 2317645"/>
              <a:gd name="connsiteY67" fmla="*/ 1184902 h 1341506"/>
              <a:gd name="connsiteX68" fmla="*/ 190780 w 2317645"/>
              <a:gd name="connsiteY68" fmla="*/ 1166672 h 1341506"/>
              <a:gd name="connsiteX69" fmla="*/ 148242 w 2317645"/>
              <a:gd name="connsiteY69" fmla="*/ 1124137 h 1341506"/>
              <a:gd name="connsiteX70" fmla="*/ 111782 w 2317645"/>
              <a:gd name="connsiteY70" fmla="*/ 1099832 h 1341506"/>
              <a:gd name="connsiteX71" fmla="*/ 99628 w 2317645"/>
              <a:gd name="connsiteY71" fmla="*/ 1075526 h 1341506"/>
              <a:gd name="connsiteX72" fmla="*/ 75321 w 2317645"/>
              <a:gd name="connsiteY72" fmla="*/ 1057297 h 1341506"/>
              <a:gd name="connsiteX73" fmla="*/ 57091 w 2317645"/>
              <a:gd name="connsiteY73" fmla="*/ 1032991 h 1341506"/>
              <a:gd name="connsiteX74" fmla="*/ 44938 w 2317645"/>
              <a:gd name="connsiteY74" fmla="*/ 1014762 h 1341506"/>
              <a:gd name="connsiteX75" fmla="*/ 38861 w 2317645"/>
              <a:gd name="connsiteY75" fmla="*/ 996533 h 1341506"/>
              <a:gd name="connsiteX76" fmla="*/ 26707 w 2317645"/>
              <a:gd name="connsiteY76" fmla="*/ 966150 h 1341506"/>
              <a:gd name="connsiteX77" fmla="*/ 14554 w 2317645"/>
              <a:gd name="connsiteY77" fmla="*/ 443578 h 1341506"/>
              <a:gd name="connsiteX78" fmla="*/ 38861 w 2317645"/>
              <a:gd name="connsiteY78" fmla="*/ 243056 h 1341506"/>
              <a:gd name="connsiteX79" fmla="*/ 51014 w 2317645"/>
              <a:gd name="connsiteY79" fmla="*/ 194445 h 1341506"/>
              <a:gd name="connsiteX80" fmla="*/ 38861 w 2317645"/>
              <a:gd name="connsiteY80" fmla="*/ 164063 h 1341506"/>
              <a:gd name="connsiteX0" fmla="*/ 38861 w 2317645"/>
              <a:gd name="connsiteY0" fmla="*/ 164063 h 1327681"/>
              <a:gd name="connsiteX1" fmla="*/ 130012 w 2317645"/>
              <a:gd name="connsiteY1" fmla="*/ 157987 h 1327681"/>
              <a:gd name="connsiteX2" fmla="*/ 190780 w 2317645"/>
              <a:gd name="connsiteY2" fmla="*/ 127604 h 1327681"/>
              <a:gd name="connsiteX3" fmla="*/ 233317 w 2317645"/>
              <a:gd name="connsiteY3" fmla="*/ 115452 h 1327681"/>
              <a:gd name="connsiteX4" fmla="*/ 294085 w 2317645"/>
              <a:gd name="connsiteY4" fmla="*/ 91146 h 1327681"/>
              <a:gd name="connsiteX5" fmla="*/ 367006 w 2317645"/>
              <a:gd name="connsiteY5" fmla="*/ 66840 h 1327681"/>
              <a:gd name="connsiteX6" fmla="*/ 446004 w 2317645"/>
              <a:gd name="connsiteY6" fmla="*/ 54687 h 1327681"/>
              <a:gd name="connsiteX7" fmla="*/ 488541 w 2317645"/>
              <a:gd name="connsiteY7" fmla="*/ 48611 h 1327681"/>
              <a:gd name="connsiteX8" fmla="*/ 525001 w 2317645"/>
              <a:gd name="connsiteY8" fmla="*/ 36458 h 1327681"/>
              <a:gd name="connsiteX9" fmla="*/ 664767 w 2317645"/>
              <a:gd name="connsiteY9" fmla="*/ 24305 h 1327681"/>
              <a:gd name="connsiteX10" fmla="*/ 731611 w 2317645"/>
              <a:gd name="connsiteY10" fmla="*/ 12152 h 1327681"/>
              <a:gd name="connsiteX11" fmla="*/ 761995 w 2317645"/>
              <a:gd name="connsiteY11" fmla="*/ 6076 h 1327681"/>
              <a:gd name="connsiteX12" fmla="*/ 865300 w 2317645"/>
              <a:gd name="connsiteY12" fmla="*/ 0 h 1327681"/>
              <a:gd name="connsiteX13" fmla="*/ 1266366 w 2317645"/>
              <a:gd name="connsiteY13" fmla="*/ 12152 h 1327681"/>
              <a:gd name="connsiteX14" fmla="*/ 1345364 w 2317645"/>
              <a:gd name="connsiteY14" fmla="*/ 24305 h 1327681"/>
              <a:gd name="connsiteX15" fmla="*/ 1393978 w 2317645"/>
              <a:gd name="connsiteY15" fmla="*/ 30382 h 1327681"/>
              <a:gd name="connsiteX16" fmla="*/ 1515513 w 2317645"/>
              <a:gd name="connsiteY16" fmla="*/ 24305 h 1327681"/>
              <a:gd name="connsiteX17" fmla="*/ 1594511 w 2317645"/>
              <a:gd name="connsiteY17" fmla="*/ 18229 h 1327681"/>
              <a:gd name="connsiteX18" fmla="*/ 1946963 w 2317645"/>
              <a:gd name="connsiteY18" fmla="*/ 36458 h 1327681"/>
              <a:gd name="connsiteX19" fmla="*/ 2080651 w 2317645"/>
              <a:gd name="connsiteY19" fmla="*/ 97222 h 1327681"/>
              <a:gd name="connsiteX20" fmla="*/ 2135342 w 2317645"/>
              <a:gd name="connsiteY20" fmla="*/ 121528 h 1327681"/>
              <a:gd name="connsiteX21" fmla="*/ 2196110 w 2317645"/>
              <a:gd name="connsiteY21" fmla="*/ 145834 h 1327681"/>
              <a:gd name="connsiteX22" fmla="*/ 2214340 w 2317645"/>
              <a:gd name="connsiteY22" fmla="*/ 164063 h 1327681"/>
              <a:gd name="connsiteX23" fmla="*/ 2238647 w 2317645"/>
              <a:gd name="connsiteY23" fmla="*/ 170139 h 1327681"/>
              <a:gd name="connsiteX24" fmla="*/ 2287261 w 2317645"/>
              <a:gd name="connsiteY24" fmla="*/ 194445 h 1327681"/>
              <a:gd name="connsiteX25" fmla="*/ 2311568 w 2317645"/>
              <a:gd name="connsiteY25" fmla="*/ 431425 h 1327681"/>
              <a:gd name="connsiteX26" fmla="*/ 2317645 w 2317645"/>
              <a:gd name="connsiteY26" fmla="*/ 498266 h 1327681"/>
              <a:gd name="connsiteX27" fmla="*/ 2311568 w 2317645"/>
              <a:gd name="connsiteY27" fmla="*/ 850698 h 1327681"/>
              <a:gd name="connsiteX28" fmla="*/ 2299414 w 2317645"/>
              <a:gd name="connsiteY28" fmla="*/ 911463 h 1327681"/>
              <a:gd name="connsiteX29" fmla="*/ 2287261 w 2317645"/>
              <a:gd name="connsiteY29" fmla="*/ 947921 h 1327681"/>
              <a:gd name="connsiteX30" fmla="*/ 2262954 w 2317645"/>
              <a:gd name="connsiteY30" fmla="*/ 990456 h 1327681"/>
              <a:gd name="connsiteX31" fmla="*/ 2238647 w 2317645"/>
              <a:gd name="connsiteY31" fmla="*/ 1020838 h 1327681"/>
              <a:gd name="connsiteX32" fmla="*/ 2220417 w 2317645"/>
              <a:gd name="connsiteY32" fmla="*/ 1057297 h 1327681"/>
              <a:gd name="connsiteX33" fmla="*/ 2177879 w 2317645"/>
              <a:gd name="connsiteY33" fmla="*/ 1111985 h 1327681"/>
              <a:gd name="connsiteX34" fmla="*/ 2165726 w 2317645"/>
              <a:gd name="connsiteY34" fmla="*/ 1130214 h 1327681"/>
              <a:gd name="connsiteX35" fmla="*/ 2147495 w 2317645"/>
              <a:gd name="connsiteY35" fmla="*/ 1142367 h 1327681"/>
              <a:gd name="connsiteX36" fmla="*/ 2123188 w 2317645"/>
              <a:gd name="connsiteY36" fmla="*/ 1166672 h 1327681"/>
              <a:gd name="connsiteX37" fmla="*/ 2098881 w 2317645"/>
              <a:gd name="connsiteY37" fmla="*/ 1184902 h 1327681"/>
              <a:gd name="connsiteX38" fmla="*/ 2068498 w 2317645"/>
              <a:gd name="connsiteY38" fmla="*/ 1209207 h 1327681"/>
              <a:gd name="connsiteX39" fmla="*/ 2001653 w 2317645"/>
              <a:gd name="connsiteY39" fmla="*/ 1233513 h 1327681"/>
              <a:gd name="connsiteX40" fmla="*/ 1971270 w 2317645"/>
              <a:gd name="connsiteY40" fmla="*/ 1251742 h 1327681"/>
              <a:gd name="connsiteX41" fmla="*/ 1934809 w 2317645"/>
              <a:gd name="connsiteY41" fmla="*/ 1263895 h 1327681"/>
              <a:gd name="connsiteX42" fmla="*/ 1886195 w 2317645"/>
              <a:gd name="connsiteY42" fmla="*/ 1282124 h 1327681"/>
              <a:gd name="connsiteX43" fmla="*/ 1782890 w 2317645"/>
              <a:gd name="connsiteY43" fmla="*/ 1312506 h 1327681"/>
              <a:gd name="connsiteX44" fmla="*/ 1728199 w 2317645"/>
              <a:gd name="connsiteY44" fmla="*/ 1324659 h 1327681"/>
              <a:gd name="connsiteX45" fmla="*/ 1691739 w 2317645"/>
              <a:gd name="connsiteY45" fmla="*/ 1288201 h 1327681"/>
              <a:gd name="connsiteX46" fmla="*/ 1600588 w 2317645"/>
              <a:gd name="connsiteY46" fmla="*/ 1276048 h 1327681"/>
              <a:gd name="connsiteX47" fmla="*/ 1515513 w 2317645"/>
              <a:gd name="connsiteY47" fmla="*/ 1276047 h 1327681"/>
              <a:gd name="connsiteX48" fmla="*/ 1430439 w 2317645"/>
              <a:gd name="connsiteY48" fmla="*/ 1276048 h 1327681"/>
              <a:gd name="connsiteX49" fmla="*/ 1339287 w 2317645"/>
              <a:gd name="connsiteY49" fmla="*/ 1263895 h 1327681"/>
              <a:gd name="connsiteX50" fmla="*/ 1114447 w 2317645"/>
              <a:gd name="connsiteY50" fmla="*/ 1257819 h 1327681"/>
              <a:gd name="connsiteX51" fmla="*/ 1011142 w 2317645"/>
              <a:gd name="connsiteY51" fmla="*/ 1245666 h 1327681"/>
              <a:gd name="connsiteX52" fmla="*/ 865300 w 2317645"/>
              <a:gd name="connsiteY52" fmla="*/ 1233512 h 1327681"/>
              <a:gd name="connsiteX53" fmla="*/ 737688 w 2317645"/>
              <a:gd name="connsiteY53" fmla="*/ 1239589 h 1327681"/>
              <a:gd name="connsiteX54" fmla="*/ 689074 w 2317645"/>
              <a:gd name="connsiteY54" fmla="*/ 1251742 h 1327681"/>
              <a:gd name="connsiteX55" fmla="*/ 652613 w 2317645"/>
              <a:gd name="connsiteY55" fmla="*/ 1324659 h 1327681"/>
              <a:gd name="connsiteX56" fmla="*/ 603999 w 2317645"/>
              <a:gd name="connsiteY56" fmla="*/ 1312506 h 1327681"/>
              <a:gd name="connsiteX57" fmla="*/ 579692 w 2317645"/>
              <a:gd name="connsiteY57" fmla="*/ 1306430 h 1327681"/>
              <a:gd name="connsiteX58" fmla="*/ 561462 w 2317645"/>
              <a:gd name="connsiteY58" fmla="*/ 1294277 h 1327681"/>
              <a:gd name="connsiteX59" fmla="*/ 494618 w 2317645"/>
              <a:gd name="connsiteY59" fmla="*/ 1282124 h 1327681"/>
              <a:gd name="connsiteX60" fmla="*/ 476387 w 2317645"/>
              <a:gd name="connsiteY60" fmla="*/ 1276048 h 1327681"/>
              <a:gd name="connsiteX61" fmla="*/ 439927 w 2317645"/>
              <a:gd name="connsiteY61" fmla="*/ 1269971 h 1327681"/>
              <a:gd name="connsiteX62" fmla="*/ 403466 w 2317645"/>
              <a:gd name="connsiteY62" fmla="*/ 1257819 h 1327681"/>
              <a:gd name="connsiteX63" fmla="*/ 373082 w 2317645"/>
              <a:gd name="connsiteY63" fmla="*/ 1251742 h 1327681"/>
              <a:gd name="connsiteX64" fmla="*/ 336622 w 2317645"/>
              <a:gd name="connsiteY64" fmla="*/ 1239589 h 1327681"/>
              <a:gd name="connsiteX65" fmla="*/ 312315 w 2317645"/>
              <a:gd name="connsiteY65" fmla="*/ 1221360 h 1327681"/>
              <a:gd name="connsiteX66" fmla="*/ 275854 w 2317645"/>
              <a:gd name="connsiteY66" fmla="*/ 1209207 h 1327681"/>
              <a:gd name="connsiteX67" fmla="*/ 215087 w 2317645"/>
              <a:gd name="connsiteY67" fmla="*/ 1184902 h 1327681"/>
              <a:gd name="connsiteX68" fmla="*/ 190780 w 2317645"/>
              <a:gd name="connsiteY68" fmla="*/ 1166672 h 1327681"/>
              <a:gd name="connsiteX69" fmla="*/ 148242 w 2317645"/>
              <a:gd name="connsiteY69" fmla="*/ 1124137 h 1327681"/>
              <a:gd name="connsiteX70" fmla="*/ 111782 w 2317645"/>
              <a:gd name="connsiteY70" fmla="*/ 1099832 h 1327681"/>
              <a:gd name="connsiteX71" fmla="*/ 99628 w 2317645"/>
              <a:gd name="connsiteY71" fmla="*/ 1075526 h 1327681"/>
              <a:gd name="connsiteX72" fmla="*/ 75321 w 2317645"/>
              <a:gd name="connsiteY72" fmla="*/ 1057297 h 1327681"/>
              <a:gd name="connsiteX73" fmla="*/ 57091 w 2317645"/>
              <a:gd name="connsiteY73" fmla="*/ 1032991 h 1327681"/>
              <a:gd name="connsiteX74" fmla="*/ 44938 w 2317645"/>
              <a:gd name="connsiteY74" fmla="*/ 1014762 h 1327681"/>
              <a:gd name="connsiteX75" fmla="*/ 38861 w 2317645"/>
              <a:gd name="connsiteY75" fmla="*/ 996533 h 1327681"/>
              <a:gd name="connsiteX76" fmla="*/ 26707 w 2317645"/>
              <a:gd name="connsiteY76" fmla="*/ 966150 h 1327681"/>
              <a:gd name="connsiteX77" fmla="*/ 14554 w 2317645"/>
              <a:gd name="connsiteY77" fmla="*/ 443578 h 1327681"/>
              <a:gd name="connsiteX78" fmla="*/ 38861 w 2317645"/>
              <a:gd name="connsiteY78" fmla="*/ 243056 h 1327681"/>
              <a:gd name="connsiteX79" fmla="*/ 51014 w 2317645"/>
              <a:gd name="connsiteY79" fmla="*/ 194445 h 1327681"/>
              <a:gd name="connsiteX80" fmla="*/ 38861 w 2317645"/>
              <a:gd name="connsiteY80" fmla="*/ 164063 h 1327681"/>
              <a:gd name="connsiteX0" fmla="*/ 38861 w 2317645"/>
              <a:gd name="connsiteY0" fmla="*/ 164063 h 1325485"/>
              <a:gd name="connsiteX1" fmla="*/ 130012 w 2317645"/>
              <a:gd name="connsiteY1" fmla="*/ 157987 h 1325485"/>
              <a:gd name="connsiteX2" fmla="*/ 190780 w 2317645"/>
              <a:gd name="connsiteY2" fmla="*/ 127604 h 1325485"/>
              <a:gd name="connsiteX3" fmla="*/ 233317 w 2317645"/>
              <a:gd name="connsiteY3" fmla="*/ 115452 h 1325485"/>
              <a:gd name="connsiteX4" fmla="*/ 294085 w 2317645"/>
              <a:gd name="connsiteY4" fmla="*/ 91146 h 1325485"/>
              <a:gd name="connsiteX5" fmla="*/ 367006 w 2317645"/>
              <a:gd name="connsiteY5" fmla="*/ 66840 h 1325485"/>
              <a:gd name="connsiteX6" fmla="*/ 446004 w 2317645"/>
              <a:gd name="connsiteY6" fmla="*/ 54687 h 1325485"/>
              <a:gd name="connsiteX7" fmla="*/ 488541 w 2317645"/>
              <a:gd name="connsiteY7" fmla="*/ 48611 h 1325485"/>
              <a:gd name="connsiteX8" fmla="*/ 525001 w 2317645"/>
              <a:gd name="connsiteY8" fmla="*/ 36458 h 1325485"/>
              <a:gd name="connsiteX9" fmla="*/ 664767 w 2317645"/>
              <a:gd name="connsiteY9" fmla="*/ 24305 h 1325485"/>
              <a:gd name="connsiteX10" fmla="*/ 731611 w 2317645"/>
              <a:gd name="connsiteY10" fmla="*/ 12152 h 1325485"/>
              <a:gd name="connsiteX11" fmla="*/ 761995 w 2317645"/>
              <a:gd name="connsiteY11" fmla="*/ 6076 h 1325485"/>
              <a:gd name="connsiteX12" fmla="*/ 865300 w 2317645"/>
              <a:gd name="connsiteY12" fmla="*/ 0 h 1325485"/>
              <a:gd name="connsiteX13" fmla="*/ 1266366 w 2317645"/>
              <a:gd name="connsiteY13" fmla="*/ 12152 h 1325485"/>
              <a:gd name="connsiteX14" fmla="*/ 1345364 w 2317645"/>
              <a:gd name="connsiteY14" fmla="*/ 24305 h 1325485"/>
              <a:gd name="connsiteX15" fmla="*/ 1393978 w 2317645"/>
              <a:gd name="connsiteY15" fmla="*/ 30382 h 1325485"/>
              <a:gd name="connsiteX16" fmla="*/ 1515513 w 2317645"/>
              <a:gd name="connsiteY16" fmla="*/ 24305 h 1325485"/>
              <a:gd name="connsiteX17" fmla="*/ 1594511 w 2317645"/>
              <a:gd name="connsiteY17" fmla="*/ 18229 h 1325485"/>
              <a:gd name="connsiteX18" fmla="*/ 1946963 w 2317645"/>
              <a:gd name="connsiteY18" fmla="*/ 36458 h 1325485"/>
              <a:gd name="connsiteX19" fmla="*/ 2080651 w 2317645"/>
              <a:gd name="connsiteY19" fmla="*/ 97222 h 1325485"/>
              <a:gd name="connsiteX20" fmla="*/ 2135342 w 2317645"/>
              <a:gd name="connsiteY20" fmla="*/ 121528 h 1325485"/>
              <a:gd name="connsiteX21" fmla="*/ 2196110 w 2317645"/>
              <a:gd name="connsiteY21" fmla="*/ 145834 h 1325485"/>
              <a:gd name="connsiteX22" fmla="*/ 2214340 w 2317645"/>
              <a:gd name="connsiteY22" fmla="*/ 164063 h 1325485"/>
              <a:gd name="connsiteX23" fmla="*/ 2238647 w 2317645"/>
              <a:gd name="connsiteY23" fmla="*/ 170139 h 1325485"/>
              <a:gd name="connsiteX24" fmla="*/ 2287261 w 2317645"/>
              <a:gd name="connsiteY24" fmla="*/ 194445 h 1325485"/>
              <a:gd name="connsiteX25" fmla="*/ 2311568 w 2317645"/>
              <a:gd name="connsiteY25" fmla="*/ 431425 h 1325485"/>
              <a:gd name="connsiteX26" fmla="*/ 2317645 w 2317645"/>
              <a:gd name="connsiteY26" fmla="*/ 498266 h 1325485"/>
              <a:gd name="connsiteX27" fmla="*/ 2311568 w 2317645"/>
              <a:gd name="connsiteY27" fmla="*/ 850698 h 1325485"/>
              <a:gd name="connsiteX28" fmla="*/ 2299414 w 2317645"/>
              <a:gd name="connsiteY28" fmla="*/ 911463 h 1325485"/>
              <a:gd name="connsiteX29" fmla="*/ 2287261 w 2317645"/>
              <a:gd name="connsiteY29" fmla="*/ 947921 h 1325485"/>
              <a:gd name="connsiteX30" fmla="*/ 2262954 w 2317645"/>
              <a:gd name="connsiteY30" fmla="*/ 990456 h 1325485"/>
              <a:gd name="connsiteX31" fmla="*/ 2238647 w 2317645"/>
              <a:gd name="connsiteY31" fmla="*/ 1020838 h 1325485"/>
              <a:gd name="connsiteX32" fmla="*/ 2220417 w 2317645"/>
              <a:gd name="connsiteY32" fmla="*/ 1057297 h 1325485"/>
              <a:gd name="connsiteX33" fmla="*/ 2177879 w 2317645"/>
              <a:gd name="connsiteY33" fmla="*/ 1111985 h 1325485"/>
              <a:gd name="connsiteX34" fmla="*/ 2165726 w 2317645"/>
              <a:gd name="connsiteY34" fmla="*/ 1130214 h 1325485"/>
              <a:gd name="connsiteX35" fmla="*/ 2147495 w 2317645"/>
              <a:gd name="connsiteY35" fmla="*/ 1142367 h 1325485"/>
              <a:gd name="connsiteX36" fmla="*/ 2123188 w 2317645"/>
              <a:gd name="connsiteY36" fmla="*/ 1166672 h 1325485"/>
              <a:gd name="connsiteX37" fmla="*/ 2098881 w 2317645"/>
              <a:gd name="connsiteY37" fmla="*/ 1184902 h 1325485"/>
              <a:gd name="connsiteX38" fmla="*/ 2068498 w 2317645"/>
              <a:gd name="connsiteY38" fmla="*/ 1209207 h 1325485"/>
              <a:gd name="connsiteX39" fmla="*/ 2001653 w 2317645"/>
              <a:gd name="connsiteY39" fmla="*/ 1233513 h 1325485"/>
              <a:gd name="connsiteX40" fmla="*/ 1971270 w 2317645"/>
              <a:gd name="connsiteY40" fmla="*/ 1251742 h 1325485"/>
              <a:gd name="connsiteX41" fmla="*/ 1934809 w 2317645"/>
              <a:gd name="connsiteY41" fmla="*/ 1263895 h 1325485"/>
              <a:gd name="connsiteX42" fmla="*/ 1886195 w 2317645"/>
              <a:gd name="connsiteY42" fmla="*/ 1282124 h 1325485"/>
              <a:gd name="connsiteX43" fmla="*/ 1782890 w 2317645"/>
              <a:gd name="connsiteY43" fmla="*/ 1312506 h 1325485"/>
              <a:gd name="connsiteX44" fmla="*/ 1728199 w 2317645"/>
              <a:gd name="connsiteY44" fmla="*/ 1324659 h 1325485"/>
              <a:gd name="connsiteX45" fmla="*/ 1691739 w 2317645"/>
              <a:gd name="connsiteY45" fmla="*/ 1288201 h 1325485"/>
              <a:gd name="connsiteX46" fmla="*/ 1600588 w 2317645"/>
              <a:gd name="connsiteY46" fmla="*/ 1276048 h 1325485"/>
              <a:gd name="connsiteX47" fmla="*/ 1515513 w 2317645"/>
              <a:gd name="connsiteY47" fmla="*/ 1276047 h 1325485"/>
              <a:gd name="connsiteX48" fmla="*/ 1430439 w 2317645"/>
              <a:gd name="connsiteY48" fmla="*/ 1276048 h 1325485"/>
              <a:gd name="connsiteX49" fmla="*/ 1339287 w 2317645"/>
              <a:gd name="connsiteY49" fmla="*/ 1263895 h 1325485"/>
              <a:gd name="connsiteX50" fmla="*/ 1114447 w 2317645"/>
              <a:gd name="connsiteY50" fmla="*/ 1257819 h 1325485"/>
              <a:gd name="connsiteX51" fmla="*/ 1011142 w 2317645"/>
              <a:gd name="connsiteY51" fmla="*/ 1245666 h 1325485"/>
              <a:gd name="connsiteX52" fmla="*/ 865300 w 2317645"/>
              <a:gd name="connsiteY52" fmla="*/ 1233512 h 1325485"/>
              <a:gd name="connsiteX53" fmla="*/ 737688 w 2317645"/>
              <a:gd name="connsiteY53" fmla="*/ 1239589 h 1325485"/>
              <a:gd name="connsiteX54" fmla="*/ 689074 w 2317645"/>
              <a:gd name="connsiteY54" fmla="*/ 1251742 h 1325485"/>
              <a:gd name="connsiteX55" fmla="*/ 634382 w 2317645"/>
              <a:gd name="connsiteY55" fmla="*/ 1251742 h 1325485"/>
              <a:gd name="connsiteX56" fmla="*/ 603999 w 2317645"/>
              <a:gd name="connsiteY56" fmla="*/ 1312506 h 1325485"/>
              <a:gd name="connsiteX57" fmla="*/ 579692 w 2317645"/>
              <a:gd name="connsiteY57" fmla="*/ 1306430 h 1325485"/>
              <a:gd name="connsiteX58" fmla="*/ 561462 w 2317645"/>
              <a:gd name="connsiteY58" fmla="*/ 1294277 h 1325485"/>
              <a:gd name="connsiteX59" fmla="*/ 494618 w 2317645"/>
              <a:gd name="connsiteY59" fmla="*/ 1282124 h 1325485"/>
              <a:gd name="connsiteX60" fmla="*/ 476387 w 2317645"/>
              <a:gd name="connsiteY60" fmla="*/ 1276048 h 1325485"/>
              <a:gd name="connsiteX61" fmla="*/ 439927 w 2317645"/>
              <a:gd name="connsiteY61" fmla="*/ 1269971 h 1325485"/>
              <a:gd name="connsiteX62" fmla="*/ 403466 w 2317645"/>
              <a:gd name="connsiteY62" fmla="*/ 1257819 h 1325485"/>
              <a:gd name="connsiteX63" fmla="*/ 373082 w 2317645"/>
              <a:gd name="connsiteY63" fmla="*/ 1251742 h 1325485"/>
              <a:gd name="connsiteX64" fmla="*/ 336622 w 2317645"/>
              <a:gd name="connsiteY64" fmla="*/ 1239589 h 1325485"/>
              <a:gd name="connsiteX65" fmla="*/ 312315 w 2317645"/>
              <a:gd name="connsiteY65" fmla="*/ 1221360 h 1325485"/>
              <a:gd name="connsiteX66" fmla="*/ 275854 w 2317645"/>
              <a:gd name="connsiteY66" fmla="*/ 1209207 h 1325485"/>
              <a:gd name="connsiteX67" fmla="*/ 215087 w 2317645"/>
              <a:gd name="connsiteY67" fmla="*/ 1184902 h 1325485"/>
              <a:gd name="connsiteX68" fmla="*/ 190780 w 2317645"/>
              <a:gd name="connsiteY68" fmla="*/ 1166672 h 1325485"/>
              <a:gd name="connsiteX69" fmla="*/ 148242 w 2317645"/>
              <a:gd name="connsiteY69" fmla="*/ 1124137 h 1325485"/>
              <a:gd name="connsiteX70" fmla="*/ 111782 w 2317645"/>
              <a:gd name="connsiteY70" fmla="*/ 1099832 h 1325485"/>
              <a:gd name="connsiteX71" fmla="*/ 99628 w 2317645"/>
              <a:gd name="connsiteY71" fmla="*/ 1075526 h 1325485"/>
              <a:gd name="connsiteX72" fmla="*/ 75321 w 2317645"/>
              <a:gd name="connsiteY72" fmla="*/ 1057297 h 1325485"/>
              <a:gd name="connsiteX73" fmla="*/ 57091 w 2317645"/>
              <a:gd name="connsiteY73" fmla="*/ 1032991 h 1325485"/>
              <a:gd name="connsiteX74" fmla="*/ 44938 w 2317645"/>
              <a:gd name="connsiteY74" fmla="*/ 1014762 h 1325485"/>
              <a:gd name="connsiteX75" fmla="*/ 38861 w 2317645"/>
              <a:gd name="connsiteY75" fmla="*/ 996533 h 1325485"/>
              <a:gd name="connsiteX76" fmla="*/ 26707 w 2317645"/>
              <a:gd name="connsiteY76" fmla="*/ 966150 h 1325485"/>
              <a:gd name="connsiteX77" fmla="*/ 14554 w 2317645"/>
              <a:gd name="connsiteY77" fmla="*/ 443578 h 1325485"/>
              <a:gd name="connsiteX78" fmla="*/ 38861 w 2317645"/>
              <a:gd name="connsiteY78" fmla="*/ 243056 h 1325485"/>
              <a:gd name="connsiteX79" fmla="*/ 51014 w 2317645"/>
              <a:gd name="connsiteY79" fmla="*/ 194445 h 1325485"/>
              <a:gd name="connsiteX80" fmla="*/ 38861 w 2317645"/>
              <a:gd name="connsiteY80" fmla="*/ 164063 h 1325485"/>
              <a:gd name="connsiteX0" fmla="*/ 38861 w 2317645"/>
              <a:gd name="connsiteY0" fmla="*/ 164063 h 1325485"/>
              <a:gd name="connsiteX1" fmla="*/ 130012 w 2317645"/>
              <a:gd name="connsiteY1" fmla="*/ 157987 h 1325485"/>
              <a:gd name="connsiteX2" fmla="*/ 190780 w 2317645"/>
              <a:gd name="connsiteY2" fmla="*/ 127604 h 1325485"/>
              <a:gd name="connsiteX3" fmla="*/ 233317 w 2317645"/>
              <a:gd name="connsiteY3" fmla="*/ 115452 h 1325485"/>
              <a:gd name="connsiteX4" fmla="*/ 294085 w 2317645"/>
              <a:gd name="connsiteY4" fmla="*/ 91146 h 1325485"/>
              <a:gd name="connsiteX5" fmla="*/ 367006 w 2317645"/>
              <a:gd name="connsiteY5" fmla="*/ 66840 h 1325485"/>
              <a:gd name="connsiteX6" fmla="*/ 446004 w 2317645"/>
              <a:gd name="connsiteY6" fmla="*/ 54687 h 1325485"/>
              <a:gd name="connsiteX7" fmla="*/ 488541 w 2317645"/>
              <a:gd name="connsiteY7" fmla="*/ 48611 h 1325485"/>
              <a:gd name="connsiteX8" fmla="*/ 525001 w 2317645"/>
              <a:gd name="connsiteY8" fmla="*/ 36458 h 1325485"/>
              <a:gd name="connsiteX9" fmla="*/ 664767 w 2317645"/>
              <a:gd name="connsiteY9" fmla="*/ 24305 h 1325485"/>
              <a:gd name="connsiteX10" fmla="*/ 731611 w 2317645"/>
              <a:gd name="connsiteY10" fmla="*/ 12152 h 1325485"/>
              <a:gd name="connsiteX11" fmla="*/ 761995 w 2317645"/>
              <a:gd name="connsiteY11" fmla="*/ 6076 h 1325485"/>
              <a:gd name="connsiteX12" fmla="*/ 865300 w 2317645"/>
              <a:gd name="connsiteY12" fmla="*/ 0 h 1325485"/>
              <a:gd name="connsiteX13" fmla="*/ 1266366 w 2317645"/>
              <a:gd name="connsiteY13" fmla="*/ 12152 h 1325485"/>
              <a:gd name="connsiteX14" fmla="*/ 1345364 w 2317645"/>
              <a:gd name="connsiteY14" fmla="*/ 24305 h 1325485"/>
              <a:gd name="connsiteX15" fmla="*/ 1393978 w 2317645"/>
              <a:gd name="connsiteY15" fmla="*/ 30382 h 1325485"/>
              <a:gd name="connsiteX16" fmla="*/ 1515513 w 2317645"/>
              <a:gd name="connsiteY16" fmla="*/ 24305 h 1325485"/>
              <a:gd name="connsiteX17" fmla="*/ 1594511 w 2317645"/>
              <a:gd name="connsiteY17" fmla="*/ 18229 h 1325485"/>
              <a:gd name="connsiteX18" fmla="*/ 1946963 w 2317645"/>
              <a:gd name="connsiteY18" fmla="*/ 36458 h 1325485"/>
              <a:gd name="connsiteX19" fmla="*/ 2080651 w 2317645"/>
              <a:gd name="connsiteY19" fmla="*/ 97222 h 1325485"/>
              <a:gd name="connsiteX20" fmla="*/ 2135342 w 2317645"/>
              <a:gd name="connsiteY20" fmla="*/ 121528 h 1325485"/>
              <a:gd name="connsiteX21" fmla="*/ 2196110 w 2317645"/>
              <a:gd name="connsiteY21" fmla="*/ 145834 h 1325485"/>
              <a:gd name="connsiteX22" fmla="*/ 2214340 w 2317645"/>
              <a:gd name="connsiteY22" fmla="*/ 164063 h 1325485"/>
              <a:gd name="connsiteX23" fmla="*/ 2238647 w 2317645"/>
              <a:gd name="connsiteY23" fmla="*/ 170139 h 1325485"/>
              <a:gd name="connsiteX24" fmla="*/ 2287261 w 2317645"/>
              <a:gd name="connsiteY24" fmla="*/ 194445 h 1325485"/>
              <a:gd name="connsiteX25" fmla="*/ 2311568 w 2317645"/>
              <a:gd name="connsiteY25" fmla="*/ 431425 h 1325485"/>
              <a:gd name="connsiteX26" fmla="*/ 2317645 w 2317645"/>
              <a:gd name="connsiteY26" fmla="*/ 498266 h 1325485"/>
              <a:gd name="connsiteX27" fmla="*/ 2311568 w 2317645"/>
              <a:gd name="connsiteY27" fmla="*/ 850698 h 1325485"/>
              <a:gd name="connsiteX28" fmla="*/ 2299414 w 2317645"/>
              <a:gd name="connsiteY28" fmla="*/ 911463 h 1325485"/>
              <a:gd name="connsiteX29" fmla="*/ 2287261 w 2317645"/>
              <a:gd name="connsiteY29" fmla="*/ 947921 h 1325485"/>
              <a:gd name="connsiteX30" fmla="*/ 2262954 w 2317645"/>
              <a:gd name="connsiteY30" fmla="*/ 990456 h 1325485"/>
              <a:gd name="connsiteX31" fmla="*/ 2238647 w 2317645"/>
              <a:gd name="connsiteY31" fmla="*/ 1020838 h 1325485"/>
              <a:gd name="connsiteX32" fmla="*/ 2220417 w 2317645"/>
              <a:gd name="connsiteY32" fmla="*/ 1057297 h 1325485"/>
              <a:gd name="connsiteX33" fmla="*/ 2177879 w 2317645"/>
              <a:gd name="connsiteY33" fmla="*/ 1111985 h 1325485"/>
              <a:gd name="connsiteX34" fmla="*/ 2165726 w 2317645"/>
              <a:gd name="connsiteY34" fmla="*/ 1130214 h 1325485"/>
              <a:gd name="connsiteX35" fmla="*/ 2147495 w 2317645"/>
              <a:gd name="connsiteY35" fmla="*/ 1142367 h 1325485"/>
              <a:gd name="connsiteX36" fmla="*/ 2123188 w 2317645"/>
              <a:gd name="connsiteY36" fmla="*/ 1166672 h 1325485"/>
              <a:gd name="connsiteX37" fmla="*/ 2098881 w 2317645"/>
              <a:gd name="connsiteY37" fmla="*/ 1184902 h 1325485"/>
              <a:gd name="connsiteX38" fmla="*/ 2068498 w 2317645"/>
              <a:gd name="connsiteY38" fmla="*/ 1209207 h 1325485"/>
              <a:gd name="connsiteX39" fmla="*/ 2001653 w 2317645"/>
              <a:gd name="connsiteY39" fmla="*/ 1233513 h 1325485"/>
              <a:gd name="connsiteX40" fmla="*/ 1971270 w 2317645"/>
              <a:gd name="connsiteY40" fmla="*/ 1251742 h 1325485"/>
              <a:gd name="connsiteX41" fmla="*/ 1934809 w 2317645"/>
              <a:gd name="connsiteY41" fmla="*/ 1263895 h 1325485"/>
              <a:gd name="connsiteX42" fmla="*/ 1886195 w 2317645"/>
              <a:gd name="connsiteY42" fmla="*/ 1282124 h 1325485"/>
              <a:gd name="connsiteX43" fmla="*/ 1782890 w 2317645"/>
              <a:gd name="connsiteY43" fmla="*/ 1312506 h 1325485"/>
              <a:gd name="connsiteX44" fmla="*/ 1728199 w 2317645"/>
              <a:gd name="connsiteY44" fmla="*/ 1324659 h 1325485"/>
              <a:gd name="connsiteX45" fmla="*/ 1691739 w 2317645"/>
              <a:gd name="connsiteY45" fmla="*/ 1288201 h 1325485"/>
              <a:gd name="connsiteX46" fmla="*/ 1600588 w 2317645"/>
              <a:gd name="connsiteY46" fmla="*/ 1276048 h 1325485"/>
              <a:gd name="connsiteX47" fmla="*/ 1515513 w 2317645"/>
              <a:gd name="connsiteY47" fmla="*/ 1276047 h 1325485"/>
              <a:gd name="connsiteX48" fmla="*/ 1430439 w 2317645"/>
              <a:gd name="connsiteY48" fmla="*/ 1276048 h 1325485"/>
              <a:gd name="connsiteX49" fmla="*/ 1339287 w 2317645"/>
              <a:gd name="connsiteY49" fmla="*/ 1263895 h 1325485"/>
              <a:gd name="connsiteX50" fmla="*/ 1114447 w 2317645"/>
              <a:gd name="connsiteY50" fmla="*/ 1257819 h 1325485"/>
              <a:gd name="connsiteX51" fmla="*/ 1011142 w 2317645"/>
              <a:gd name="connsiteY51" fmla="*/ 1245666 h 1325485"/>
              <a:gd name="connsiteX52" fmla="*/ 865300 w 2317645"/>
              <a:gd name="connsiteY52" fmla="*/ 1233512 h 1325485"/>
              <a:gd name="connsiteX53" fmla="*/ 737688 w 2317645"/>
              <a:gd name="connsiteY53" fmla="*/ 1239589 h 1325485"/>
              <a:gd name="connsiteX54" fmla="*/ 689074 w 2317645"/>
              <a:gd name="connsiteY54" fmla="*/ 1251742 h 1325485"/>
              <a:gd name="connsiteX55" fmla="*/ 634382 w 2317645"/>
              <a:gd name="connsiteY55" fmla="*/ 1251742 h 1325485"/>
              <a:gd name="connsiteX56" fmla="*/ 603999 w 2317645"/>
              <a:gd name="connsiteY56" fmla="*/ 1312506 h 1325485"/>
              <a:gd name="connsiteX57" fmla="*/ 579692 w 2317645"/>
              <a:gd name="connsiteY57" fmla="*/ 1306430 h 1325485"/>
              <a:gd name="connsiteX58" fmla="*/ 549309 w 2317645"/>
              <a:gd name="connsiteY58" fmla="*/ 1269971 h 1325485"/>
              <a:gd name="connsiteX59" fmla="*/ 494618 w 2317645"/>
              <a:gd name="connsiteY59" fmla="*/ 1282124 h 1325485"/>
              <a:gd name="connsiteX60" fmla="*/ 476387 w 2317645"/>
              <a:gd name="connsiteY60" fmla="*/ 1276048 h 1325485"/>
              <a:gd name="connsiteX61" fmla="*/ 439927 w 2317645"/>
              <a:gd name="connsiteY61" fmla="*/ 1269971 h 1325485"/>
              <a:gd name="connsiteX62" fmla="*/ 403466 w 2317645"/>
              <a:gd name="connsiteY62" fmla="*/ 1257819 h 1325485"/>
              <a:gd name="connsiteX63" fmla="*/ 373082 w 2317645"/>
              <a:gd name="connsiteY63" fmla="*/ 1251742 h 1325485"/>
              <a:gd name="connsiteX64" fmla="*/ 336622 w 2317645"/>
              <a:gd name="connsiteY64" fmla="*/ 1239589 h 1325485"/>
              <a:gd name="connsiteX65" fmla="*/ 312315 w 2317645"/>
              <a:gd name="connsiteY65" fmla="*/ 1221360 h 1325485"/>
              <a:gd name="connsiteX66" fmla="*/ 275854 w 2317645"/>
              <a:gd name="connsiteY66" fmla="*/ 1209207 h 1325485"/>
              <a:gd name="connsiteX67" fmla="*/ 215087 w 2317645"/>
              <a:gd name="connsiteY67" fmla="*/ 1184902 h 1325485"/>
              <a:gd name="connsiteX68" fmla="*/ 190780 w 2317645"/>
              <a:gd name="connsiteY68" fmla="*/ 1166672 h 1325485"/>
              <a:gd name="connsiteX69" fmla="*/ 148242 w 2317645"/>
              <a:gd name="connsiteY69" fmla="*/ 1124137 h 1325485"/>
              <a:gd name="connsiteX70" fmla="*/ 111782 w 2317645"/>
              <a:gd name="connsiteY70" fmla="*/ 1099832 h 1325485"/>
              <a:gd name="connsiteX71" fmla="*/ 99628 w 2317645"/>
              <a:gd name="connsiteY71" fmla="*/ 1075526 h 1325485"/>
              <a:gd name="connsiteX72" fmla="*/ 75321 w 2317645"/>
              <a:gd name="connsiteY72" fmla="*/ 1057297 h 1325485"/>
              <a:gd name="connsiteX73" fmla="*/ 57091 w 2317645"/>
              <a:gd name="connsiteY73" fmla="*/ 1032991 h 1325485"/>
              <a:gd name="connsiteX74" fmla="*/ 44938 w 2317645"/>
              <a:gd name="connsiteY74" fmla="*/ 1014762 h 1325485"/>
              <a:gd name="connsiteX75" fmla="*/ 38861 w 2317645"/>
              <a:gd name="connsiteY75" fmla="*/ 996533 h 1325485"/>
              <a:gd name="connsiteX76" fmla="*/ 26707 w 2317645"/>
              <a:gd name="connsiteY76" fmla="*/ 966150 h 1325485"/>
              <a:gd name="connsiteX77" fmla="*/ 14554 w 2317645"/>
              <a:gd name="connsiteY77" fmla="*/ 443578 h 1325485"/>
              <a:gd name="connsiteX78" fmla="*/ 38861 w 2317645"/>
              <a:gd name="connsiteY78" fmla="*/ 243056 h 1325485"/>
              <a:gd name="connsiteX79" fmla="*/ 51014 w 2317645"/>
              <a:gd name="connsiteY79" fmla="*/ 194445 h 1325485"/>
              <a:gd name="connsiteX80" fmla="*/ 38861 w 2317645"/>
              <a:gd name="connsiteY80" fmla="*/ 164063 h 1325485"/>
              <a:gd name="connsiteX0" fmla="*/ 38861 w 2317645"/>
              <a:gd name="connsiteY0" fmla="*/ 164063 h 1325485"/>
              <a:gd name="connsiteX1" fmla="*/ 130012 w 2317645"/>
              <a:gd name="connsiteY1" fmla="*/ 157987 h 1325485"/>
              <a:gd name="connsiteX2" fmla="*/ 190780 w 2317645"/>
              <a:gd name="connsiteY2" fmla="*/ 127604 h 1325485"/>
              <a:gd name="connsiteX3" fmla="*/ 233317 w 2317645"/>
              <a:gd name="connsiteY3" fmla="*/ 115452 h 1325485"/>
              <a:gd name="connsiteX4" fmla="*/ 294085 w 2317645"/>
              <a:gd name="connsiteY4" fmla="*/ 91146 h 1325485"/>
              <a:gd name="connsiteX5" fmla="*/ 367006 w 2317645"/>
              <a:gd name="connsiteY5" fmla="*/ 66840 h 1325485"/>
              <a:gd name="connsiteX6" fmla="*/ 446004 w 2317645"/>
              <a:gd name="connsiteY6" fmla="*/ 54687 h 1325485"/>
              <a:gd name="connsiteX7" fmla="*/ 488541 w 2317645"/>
              <a:gd name="connsiteY7" fmla="*/ 48611 h 1325485"/>
              <a:gd name="connsiteX8" fmla="*/ 525001 w 2317645"/>
              <a:gd name="connsiteY8" fmla="*/ 36458 h 1325485"/>
              <a:gd name="connsiteX9" fmla="*/ 664767 w 2317645"/>
              <a:gd name="connsiteY9" fmla="*/ 24305 h 1325485"/>
              <a:gd name="connsiteX10" fmla="*/ 731611 w 2317645"/>
              <a:gd name="connsiteY10" fmla="*/ 12152 h 1325485"/>
              <a:gd name="connsiteX11" fmla="*/ 761995 w 2317645"/>
              <a:gd name="connsiteY11" fmla="*/ 6076 h 1325485"/>
              <a:gd name="connsiteX12" fmla="*/ 865300 w 2317645"/>
              <a:gd name="connsiteY12" fmla="*/ 0 h 1325485"/>
              <a:gd name="connsiteX13" fmla="*/ 1266366 w 2317645"/>
              <a:gd name="connsiteY13" fmla="*/ 12152 h 1325485"/>
              <a:gd name="connsiteX14" fmla="*/ 1345364 w 2317645"/>
              <a:gd name="connsiteY14" fmla="*/ 24305 h 1325485"/>
              <a:gd name="connsiteX15" fmla="*/ 1393978 w 2317645"/>
              <a:gd name="connsiteY15" fmla="*/ 30382 h 1325485"/>
              <a:gd name="connsiteX16" fmla="*/ 1515513 w 2317645"/>
              <a:gd name="connsiteY16" fmla="*/ 24305 h 1325485"/>
              <a:gd name="connsiteX17" fmla="*/ 1594511 w 2317645"/>
              <a:gd name="connsiteY17" fmla="*/ 18229 h 1325485"/>
              <a:gd name="connsiteX18" fmla="*/ 1946963 w 2317645"/>
              <a:gd name="connsiteY18" fmla="*/ 36458 h 1325485"/>
              <a:gd name="connsiteX19" fmla="*/ 2080651 w 2317645"/>
              <a:gd name="connsiteY19" fmla="*/ 97222 h 1325485"/>
              <a:gd name="connsiteX20" fmla="*/ 2135342 w 2317645"/>
              <a:gd name="connsiteY20" fmla="*/ 121528 h 1325485"/>
              <a:gd name="connsiteX21" fmla="*/ 2196110 w 2317645"/>
              <a:gd name="connsiteY21" fmla="*/ 145834 h 1325485"/>
              <a:gd name="connsiteX22" fmla="*/ 2214340 w 2317645"/>
              <a:gd name="connsiteY22" fmla="*/ 164063 h 1325485"/>
              <a:gd name="connsiteX23" fmla="*/ 2238647 w 2317645"/>
              <a:gd name="connsiteY23" fmla="*/ 170139 h 1325485"/>
              <a:gd name="connsiteX24" fmla="*/ 2287261 w 2317645"/>
              <a:gd name="connsiteY24" fmla="*/ 194445 h 1325485"/>
              <a:gd name="connsiteX25" fmla="*/ 2311568 w 2317645"/>
              <a:gd name="connsiteY25" fmla="*/ 431425 h 1325485"/>
              <a:gd name="connsiteX26" fmla="*/ 2317645 w 2317645"/>
              <a:gd name="connsiteY26" fmla="*/ 498266 h 1325485"/>
              <a:gd name="connsiteX27" fmla="*/ 2311568 w 2317645"/>
              <a:gd name="connsiteY27" fmla="*/ 850698 h 1325485"/>
              <a:gd name="connsiteX28" fmla="*/ 2299414 w 2317645"/>
              <a:gd name="connsiteY28" fmla="*/ 911463 h 1325485"/>
              <a:gd name="connsiteX29" fmla="*/ 2287261 w 2317645"/>
              <a:gd name="connsiteY29" fmla="*/ 947921 h 1325485"/>
              <a:gd name="connsiteX30" fmla="*/ 2262954 w 2317645"/>
              <a:gd name="connsiteY30" fmla="*/ 990456 h 1325485"/>
              <a:gd name="connsiteX31" fmla="*/ 2238647 w 2317645"/>
              <a:gd name="connsiteY31" fmla="*/ 1020838 h 1325485"/>
              <a:gd name="connsiteX32" fmla="*/ 2220417 w 2317645"/>
              <a:gd name="connsiteY32" fmla="*/ 1057297 h 1325485"/>
              <a:gd name="connsiteX33" fmla="*/ 2177879 w 2317645"/>
              <a:gd name="connsiteY33" fmla="*/ 1111985 h 1325485"/>
              <a:gd name="connsiteX34" fmla="*/ 2165726 w 2317645"/>
              <a:gd name="connsiteY34" fmla="*/ 1130214 h 1325485"/>
              <a:gd name="connsiteX35" fmla="*/ 2147495 w 2317645"/>
              <a:gd name="connsiteY35" fmla="*/ 1142367 h 1325485"/>
              <a:gd name="connsiteX36" fmla="*/ 2123188 w 2317645"/>
              <a:gd name="connsiteY36" fmla="*/ 1166672 h 1325485"/>
              <a:gd name="connsiteX37" fmla="*/ 2098881 w 2317645"/>
              <a:gd name="connsiteY37" fmla="*/ 1184902 h 1325485"/>
              <a:gd name="connsiteX38" fmla="*/ 2068498 w 2317645"/>
              <a:gd name="connsiteY38" fmla="*/ 1209207 h 1325485"/>
              <a:gd name="connsiteX39" fmla="*/ 2001653 w 2317645"/>
              <a:gd name="connsiteY39" fmla="*/ 1233513 h 1325485"/>
              <a:gd name="connsiteX40" fmla="*/ 1971270 w 2317645"/>
              <a:gd name="connsiteY40" fmla="*/ 1251742 h 1325485"/>
              <a:gd name="connsiteX41" fmla="*/ 1934809 w 2317645"/>
              <a:gd name="connsiteY41" fmla="*/ 1263895 h 1325485"/>
              <a:gd name="connsiteX42" fmla="*/ 1886195 w 2317645"/>
              <a:gd name="connsiteY42" fmla="*/ 1282124 h 1325485"/>
              <a:gd name="connsiteX43" fmla="*/ 1782890 w 2317645"/>
              <a:gd name="connsiteY43" fmla="*/ 1312506 h 1325485"/>
              <a:gd name="connsiteX44" fmla="*/ 1728199 w 2317645"/>
              <a:gd name="connsiteY44" fmla="*/ 1324659 h 1325485"/>
              <a:gd name="connsiteX45" fmla="*/ 1691739 w 2317645"/>
              <a:gd name="connsiteY45" fmla="*/ 1288201 h 1325485"/>
              <a:gd name="connsiteX46" fmla="*/ 1600588 w 2317645"/>
              <a:gd name="connsiteY46" fmla="*/ 1276048 h 1325485"/>
              <a:gd name="connsiteX47" fmla="*/ 1515513 w 2317645"/>
              <a:gd name="connsiteY47" fmla="*/ 1276047 h 1325485"/>
              <a:gd name="connsiteX48" fmla="*/ 1430439 w 2317645"/>
              <a:gd name="connsiteY48" fmla="*/ 1276048 h 1325485"/>
              <a:gd name="connsiteX49" fmla="*/ 1339287 w 2317645"/>
              <a:gd name="connsiteY49" fmla="*/ 1263895 h 1325485"/>
              <a:gd name="connsiteX50" fmla="*/ 1114447 w 2317645"/>
              <a:gd name="connsiteY50" fmla="*/ 1257819 h 1325485"/>
              <a:gd name="connsiteX51" fmla="*/ 1011142 w 2317645"/>
              <a:gd name="connsiteY51" fmla="*/ 1245666 h 1325485"/>
              <a:gd name="connsiteX52" fmla="*/ 865300 w 2317645"/>
              <a:gd name="connsiteY52" fmla="*/ 1233512 h 1325485"/>
              <a:gd name="connsiteX53" fmla="*/ 737688 w 2317645"/>
              <a:gd name="connsiteY53" fmla="*/ 1239589 h 1325485"/>
              <a:gd name="connsiteX54" fmla="*/ 689074 w 2317645"/>
              <a:gd name="connsiteY54" fmla="*/ 1251742 h 1325485"/>
              <a:gd name="connsiteX55" fmla="*/ 634382 w 2317645"/>
              <a:gd name="connsiteY55" fmla="*/ 1251742 h 1325485"/>
              <a:gd name="connsiteX56" fmla="*/ 585769 w 2317645"/>
              <a:gd name="connsiteY56" fmla="*/ 1251742 h 1325485"/>
              <a:gd name="connsiteX57" fmla="*/ 579692 w 2317645"/>
              <a:gd name="connsiteY57" fmla="*/ 1306430 h 1325485"/>
              <a:gd name="connsiteX58" fmla="*/ 549309 w 2317645"/>
              <a:gd name="connsiteY58" fmla="*/ 1269971 h 1325485"/>
              <a:gd name="connsiteX59" fmla="*/ 494618 w 2317645"/>
              <a:gd name="connsiteY59" fmla="*/ 1282124 h 1325485"/>
              <a:gd name="connsiteX60" fmla="*/ 476387 w 2317645"/>
              <a:gd name="connsiteY60" fmla="*/ 1276048 h 1325485"/>
              <a:gd name="connsiteX61" fmla="*/ 439927 w 2317645"/>
              <a:gd name="connsiteY61" fmla="*/ 1269971 h 1325485"/>
              <a:gd name="connsiteX62" fmla="*/ 403466 w 2317645"/>
              <a:gd name="connsiteY62" fmla="*/ 1257819 h 1325485"/>
              <a:gd name="connsiteX63" fmla="*/ 373082 w 2317645"/>
              <a:gd name="connsiteY63" fmla="*/ 1251742 h 1325485"/>
              <a:gd name="connsiteX64" fmla="*/ 336622 w 2317645"/>
              <a:gd name="connsiteY64" fmla="*/ 1239589 h 1325485"/>
              <a:gd name="connsiteX65" fmla="*/ 312315 w 2317645"/>
              <a:gd name="connsiteY65" fmla="*/ 1221360 h 1325485"/>
              <a:gd name="connsiteX66" fmla="*/ 275854 w 2317645"/>
              <a:gd name="connsiteY66" fmla="*/ 1209207 h 1325485"/>
              <a:gd name="connsiteX67" fmla="*/ 215087 w 2317645"/>
              <a:gd name="connsiteY67" fmla="*/ 1184902 h 1325485"/>
              <a:gd name="connsiteX68" fmla="*/ 190780 w 2317645"/>
              <a:gd name="connsiteY68" fmla="*/ 1166672 h 1325485"/>
              <a:gd name="connsiteX69" fmla="*/ 148242 w 2317645"/>
              <a:gd name="connsiteY69" fmla="*/ 1124137 h 1325485"/>
              <a:gd name="connsiteX70" fmla="*/ 111782 w 2317645"/>
              <a:gd name="connsiteY70" fmla="*/ 1099832 h 1325485"/>
              <a:gd name="connsiteX71" fmla="*/ 99628 w 2317645"/>
              <a:gd name="connsiteY71" fmla="*/ 1075526 h 1325485"/>
              <a:gd name="connsiteX72" fmla="*/ 75321 w 2317645"/>
              <a:gd name="connsiteY72" fmla="*/ 1057297 h 1325485"/>
              <a:gd name="connsiteX73" fmla="*/ 57091 w 2317645"/>
              <a:gd name="connsiteY73" fmla="*/ 1032991 h 1325485"/>
              <a:gd name="connsiteX74" fmla="*/ 44938 w 2317645"/>
              <a:gd name="connsiteY74" fmla="*/ 1014762 h 1325485"/>
              <a:gd name="connsiteX75" fmla="*/ 38861 w 2317645"/>
              <a:gd name="connsiteY75" fmla="*/ 996533 h 1325485"/>
              <a:gd name="connsiteX76" fmla="*/ 26707 w 2317645"/>
              <a:gd name="connsiteY76" fmla="*/ 966150 h 1325485"/>
              <a:gd name="connsiteX77" fmla="*/ 14554 w 2317645"/>
              <a:gd name="connsiteY77" fmla="*/ 443578 h 1325485"/>
              <a:gd name="connsiteX78" fmla="*/ 38861 w 2317645"/>
              <a:gd name="connsiteY78" fmla="*/ 243056 h 1325485"/>
              <a:gd name="connsiteX79" fmla="*/ 51014 w 2317645"/>
              <a:gd name="connsiteY79" fmla="*/ 194445 h 1325485"/>
              <a:gd name="connsiteX80" fmla="*/ 38861 w 2317645"/>
              <a:gd name="connsiteY80" fmla="*/ 164063 h 132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317645" h="1325485">
                <a:moveTo>
                  <a:pt x="38861" y="164063"/>
                </a:moveTo>
                <a:cubicBezTo>
                  <a:pt x="52027" y="157987"/>
                  <a:pt x="100052" y="163434"/>
                  <a:pt x="130012" y="157987"/>
                </a:cubicBezTo>
                <a:cubicBezTo>
                  <a:pt x="203760" y="144579"/>
                  <a:pt x="148115" y="144669"/>
                  <a:pt x="190780" y="127604"/>
                </a:cubicBezTo>
                <a:cubicBezTo>
                  <a:pt x="204472" y="122128"/>
                  <a:pt x="219138" y="119503"/>
                  <a:pt x="233317" y="115452"/>
                </a:cubicBezTo>
                <a:cubicBezTo>
                  <a:pt x="287325" y="83048"/>
                  <a:pt x="239206" y="107286"/>
                  <a:pt x="294085" y="91146"/>
                </a:cubicBezTo>
                <a:cubicBezTo>
                  <a:pt x="318666" y="83917"/>
                  <a:pt x="341642" y="70463"/>
                  <a:pt x="367006" y="66840"/>
                </a:cubicBezTo>
                <a:cubicBezTo>
                  <a:pt x="490348" y="49222"/>
                  <a:pt x="336396" y="71549"/>
                  <a:pt x="446004" y="54687"/>
                </a:cubicBezTo>
                <a:cubicBezTo>
                  <a:pt x="460160" y="52509"/>
                  <a:pt x="474362" y="50636"/>
                  <a:pt x="488541" y="48611"/>
                </a:cubicBezTo>
                <a:cubicBezTo>
                  <a:pt x="500694" y="44560"/>
                  <a:pt x="512310" y="38208"/>
                  <a:pt x="525001" y="36458"/>
                </a:cubicBezTo>
                <a:cubicBezTo>
                  <a:pt x="571327" y="30068"/>
                  <a:pt x="664767" y="24305"/>
                  <a:pt x="664767" y="24305"/>
                </a:cubicBezTo>
                <a:cubicBezTo>
                  <a:pt x="711431" y="12640"/>
                  <a:pt x="666295" y="23038"/>
                  <a:pt x="731611" y="12152"/>
                </a:cubicBezTo>
                <a:cubicBezTo>
                  <a:pt x="741799" y="10454"/>
                  <a:pt x="751709" y="7011"/>
                  <a:pt x="761995" y="6076"/>
                </a:cubicBezTo>
                <a:cubicBezTo>
                  <a:pt x="796348" y="2953"/>
                  <a:pt x="830865" y="2025"/>
                  <a:pt x="865300" y="0"/>
                </a:cubicBezTo>
                <a:cubicBezTo>
                  <a:pt x="998989" y="4051"/>
                  <a:pt x="1132787" y="5389"/>
                  <a:pt x="1266366" y="12152"/>
                </a:cubicBezTo>
                <a:cubicBezTo>
                  <a:pt x="1292974" y="13499"/>
                  <a:pt x="1318989" y="20537"/>
                  <a:pt x="1345364" y="24305"/>
                </a:cubicBezTo>
                <a:cubicBezTo>
                  <a:pt x="1361531" y="26614"/>
                  <a:pt x="1377773" y="28356"/>
                  <a:pt x="1393978" y="30382"/>
                </a:cubicBezTo>
                <a:lnTo>
                  <a:pt x="1515513" y="24305"/>
                </a:lnTo>
                <a:cubicBezTo>
                  <a:pt x="1541875" y="22707"/>
                  <a:pt x="1568111" y="17485"/>
                  <a:pt x="1594511" y="18229"/>
                </a:cubicBezTo>
                <a:cubicBezTo>
                  <a:pt x="1712105" y="21541"/>
                  <a:pt x="1829479" y="30382"/>
                  <a:pt x="1946963" y="36458"/>
                </a:cubicBezTo>
                <a:lnTo>
                  <a:pt x="2080651" y="97222"/>
                </a:lnTo>
                <a:cubicBezTo>
                  <a:pt x="2098833" y="105433"/>
                  <a:pt x="2116819" y="114119"/>
                  <a:pt x="2135342" y="121528"/>
                </a:cubicBezTo>
                <a:lnTo>
                  <a:pt x="2196110" y="145834"/>
                </a:lnTo>
                <a:cubicBezTo>
                  <a:pt x="2202187" y="151910"/>
                  <a:pt x="2206879" y="159800"/>
                  <a:pt x="2214340" y="164063"/>
                </a:cubicBezTo>
                <a:cubicBezTo>
                  <a:pt x="2221591" y="168206"/>
                  <a:pt x="2230724" y="167498"/>
                  <a:pt x="2238647" y="170139"/>
                </a:cubicBezTo>
                <a:cubicBezTo>
                  <a:pt x="2268379" y="180049"/>
                  <a:pt x="2264932" y="179559"/>
                  <a:pt x="2287261" y="194445"/>
                </a:cubicBezTo>
                <a:cubicBezTo>
                  <a:pt x="2307412" y="335502"/>
                  <a:pt x="2295686" y="240854"/>
                  <a:pt x="2311568" y="431425"/>
                </a:cubicBezTo>
                <a:cubicBezTo>
                  <a:pt x="2313426" y="453720"/>
                  <a:pt x="2317645" y="498266"/>
                  <a:pt x="2317645" y="498266"/>
                </a:cubicBezTo>
                <a:cubicBezTo>
                  <a:pt x="2315619" y="615743"/>
                  <a:pt x="2315238" y="733261"/>
                  <a:pt x="2311568" y="850698"/>
                </a:cubicBezTo>
                <a:cubicBezTo>
                  <a:pt x="2311186" y="862922"/>
                  <a:pt x="2303688" y="897215"/>
                  <a:pt x="2299414" y="911463"/>
                </a:cubicBezTo>
                <a:cubicBezTo>
                  <a:pt x="2295733" y="923733"/>
                  <a:pt x="2292990" y="936464"/>
                  <a:pt x="2287261" y="947921"/>
                </a:cubicBezTo>
                <a:cubicBezTo>
                  <a:pt x="2277169" y="968103"/>
                  <a:pt x="2275836" y="973281"/>
                  <a:pt x="2262954" y="990456"/>
                </a:cubicBezTo>
                <a:cubicBezTo>
                  <a:pt x="2255172" y="1000832"/>
                  <a:pt x="2245610" y="1009896"/>
                  <a:pt x="2238647" y="1020838"/>
                </a:cubicBezTo>
                <a:cubicBezTo>
                  <a:pt x="2231352" y="1032301"/>
                  <a:pt x="2227264" y="1045561"/>
                  <a:pt x="2220417" y="1057297"/>
                </a:cubicBezTo>
                <a:cubicBezTo>
                  <a:pt x="2184582" y="1118725"/>
                  <a:pt x="2210416" y="1072942"/>
                  <a:pt x="2177879" y="1111985"/>
                </a:cubicBezTo>
                <a:cubicBezTo>
                  <a:pt x="2173204" y="1117595"/>
                  <a:pt x="2170890" y="1125050"/>
                  <a:pt x="2165726" y="1130214"/>
                </a:cubicBezTo>
                <a:cubicBezTo>
                  <a:pt x="2160562" y="1135378"/>
                  <a:pt x="2153040" y="1137614"/>
                  <a:pt x="2147495" y="1142367"/>
                </a:cubicBezTo>
                <a:cubicBezTo>
                  <a:pt x="2138795" y="1149823"/>
                  <a:pt x="2131811" y="1159127"/>
                  <a:pt x="2123188" y="1166672"/>
                </a:cubicBezTo>
                <a:cubicBezTo>
                  <a:pt x="2115566" y="1173341"/>
                  <a:pt x="2106043" y="1177741"/>
                  <a:pt x="2098881" y="1184902"/>
                </a:cubicBezTo>
                <a:cubicBezTo>
                  <a:pt x="2071396" y="1212386"/>
                  <a:pt x="2103988" y="1197378"/>
                  <a:pt x="2068498" y="1209207"/>
                </a:cubicBezTo>
                <a:cubicBezTo>
                  <a:pt x="2042622" y="1248017"/>
                  <a:pt x="2072511" y="1213269"/>
                  <a:pt x="2001653" y="1233513"/>
                </a:cubicBezTo>
                <a:cubicBezTo>
                  <a:pt x="1990297" y="1236758"/>
                  <a:pt x="1982022" y="1246855"/>
                  <a:pt x="1971270" y="1251742"/>
                </a:cubicBezTo>
                <a:cubicBezTo>
                  <a:pt x="1959607" y="1257043"/>
                  <a:pt x="1946874" y="1259586"/>
                  <a:pt x="1934809" y="1263895"/>
                </a:cubicBezTo>
                <a:cubicBezTo>
                  <a:pt x="1918511" y="1269715"/>
                  <a:pt x="1902515" y="1276364"/>
                  <a:pt x="1886195" y="1282124"/>
                </a:cubicBezTo>
                <a:cubicBezTo>
                  <a:pt x="1837072" y="1299461"/>
                  <a:pt x="1831533" y="1301062"/>
                  <a:pt x="1782890" y="1312506"/>
                </a:cubicBezTo>
                <a:cubicBezTo>
                  <a:pt x="1764711" y="1316783"/>
                  <a:pt x="1743391" y="1328710"/>
                  <a:pt x="1728199" y="1324659"/>
                </a:cubicBezTo>
                <a:cubicBezTo>
                  <a:pt x="1713007" y="1320608"/>
                  <a:pt x="1713007" y="1296303"/>
                  <a:pt x="1691739" y="1288201"/>
                </a:cubicBezTo>
                <a:cubicBezTo>
                  <a:pt x="1670471" y="1280099"/>
                  <a:pt x="1629959" y="1278074"/>
                  <a:pt x="1600588" y="1276048"/>
                </a:cubicBezTo>
                <a:cubicBezTo>
                  <a:pt x="1571217" y="1274022"/>
                  <a:pt x="1543871" y="1276047"/>
                  <a:pt x="1515513" y="1276047"/>
                </a:cubicBezTo>
                <a:cubicBezTo>
                  <a:pt x="1487155" y="1276047"/>
                  <a:pt x="1459810" y="1278073"/>
                  <a:pt x="1430439" y="1276048"/>
                </a:cubicBezTo>
                <a:cubicBezTo>
                  <a:pt x="1401068" y="1274023"/>
                  <a:pt x="1373722" y="1261869"/>
                  <a:pt x="1339287" y="1263895"/>
                </a:cubicBezTo>
                <a:lnTo>
                  <a:pt x="1114447" y="1257819"/>
                </a:lnTo>
                <a:cubicBezTo>
                  <a:pt x="1059756" y="1254781"/>
                  <a:pt x="1052666" y="1249717"/>
                  <a:pt x="1011142" y="1245666"/>
                </a:cubicBezTo>
                <a:cubicBezTo>
                  <a:pt x="969618" y="1241615"/>
                  <a:pt x="936195" y="1235538"/>
                  <a:pt x="865300" y="1233512"/>
                </a:cubicBezTo>
                <a:cubicBezTo>
                  <a:pt x="840993" y="1231487"/>
                  <a:pt x="767059" y="1236551"/>
                  <a:pt x="737688" y="1239589"/>
                </a:cubicBezTo>
                <a:cubicBezTo>
                  <a:pt x="708317" y="1242627"/>
                  <a:pt x="706292" y="1249717"/>
                  <a:pt x="689074" y="1251742"/>
                </a:cubicBezTo>
                <a:cubicBezTo>
                  <a:pt x="671856" y="1253768"/>
                  <a:pt x="651599" y="1251742"/>
                  <a:pt x="634382" y="1251742"/>
                </a:cubicBezTo>
                <a:cubicBezTo>
                  <a:pt x="617165" y="1251742"/>
                  <a:pt x="594884" y="1242627"/>
                  <a:pt x="585769" y="1251742"/>
                </a:cubicBezTo>
                <a:cubicBezTo>
                  <a:pt x="576654" y="1260857"/>
                  <a:pt x="585768" y="1303392"/>
                  <a:pt x="579692" y="1306430"/>
                </a:cubicBezTo>
                <a:cubicBezTo>
                  <a:pt x="573616" y="1309468"/>
                  <a:pt x="556147" y="1272535"/>
                  <a:pt x="549309" y="1269971"/>
                </a:cubicBezTo>
                <a:cubicBezTo>
                  <a:pt x="541275" y="1266958"/>
                  <a:pt x="506772" y="1281111"/>
                  <a:pt x="494618" y="1282124"/>
                </a:cubicBezTo>
                <a:cubicBezTo>
                  <a:pt x="482464" y="1283137"/>
                  <a:pt x="482640" y="1277438"/>
                  <a:pt x="476387" y="1276048"/>
                </a:cubicBezTo>
                <a:cubicBezTo>
                  <a:pt x="464359" y="1273375"/>
                  <a:pt x="451880" y="1272959"/>
                  <a:pt x="439927" y="1269971"/>
                </a:cubicBezTo>
                <a:cubicBezTo>
                  <a:pt x="427499" y="1266864"/>
                  <a:pt x="416028" y="1260332"/>
                  <a:pt x="403466" y="1257819"/>
                </a:cubicBezTo>
                <a:cubicBezTo>
                  <a:pt x="393338" y="1255793"/>
                  <a:pt x="383047" y="1254460"/>
                  <a:pt x="373082" y="1251742"/>
                </a:cubicBezTo>
                <a:cubicBezTo>
                  <a:pt x="360723" y="1248371"/>
                  <a:pt x="336622" y="1239589"/>
                  <a:pt x="336622" y="1239589"/>
                </a:cubicBezTo>
                <a:cubicBezTo>
                  <a:pt x="328520" y="1233513"/>
                  <a:pt x="321374" y="1225889"/>
                  <a:pt x="312315" y="1221360"/>
                </a:cubicBezTo>
                <a:cubicBezTo>
                  <a:pt x="300856" y="1215631"/>
                  <a:pt x="287313" y="1214936"/>
                  <a:pt x="275854" y="1209207"/>
                </a:cubicBezTo>
                <a:cubicBezTo>
                  <a:pt x="240089" y="1191325"/>
                  <a:pt x="260141" y="1199918"/>
                  <a:pt x="215087" y="1184902"/>
                </a:cubicBezTo>
                <a:cubicBezTo>
                  <a:pt x="206985" y="1178825"/>
                  <a:pt x="198274" y="1173485"/>
                  <a:pt x="190780" y="1166672"/>
                </a:cubicBezTo>
                <a:cubicBezTo>
                  <a:pt x="175942" y="1153184"/>
                  <a:pt x="164927" y="1135259"/>
                  <a:pt x="148242" y="1124137"/>
                </a:cubicBezTo>
                <a:lnTo>
                  <a:pt x="111782" y="1099832"/>
                </a:lnTo>
                <a:cubicBezTo>
                  <a:pt x="107731" y="1091730"/>
                  <a:pt x="105523" y="1082404"/>
                  <a:pt x="99628" y="1075526"/>
                </a:cubicBezTo>
                <a:cubicBezTo>
                  <a:pt x="93037" y="1067837"/>
                  <a:pt x="82483" y="1064458"/>
                  <a:pt x="75321" y="1057297"/>
                </a:cubicBezTo>
                <a:cubicBezTo>
                  <a:pt x="68160" y="1050136"/>
                  <a:pt x="62978" y="1041232"/>
                  <a:pt x="57091" y="1032991"/>
                </a:cubicBezTo>
                <a:cubicBezTo>
                  <a:pt x="52846" y="1027048"/>
                  <a:pt x="48204" y="1021294"/>
                  <a:pt x="44938" y="1014762"/>
                </a:cubicBezTo>
                <a:cubicBezTo>
                  <a:pt x="42073" y="1009033"/>
                  <a:pt x="41110" y="1002530"/>
                  <a:pt x="38861" y="996533"/>
                </a:cubicBezTo>
                <a:cubicBezTo>
                  <a:pt x="35031" y="986320"/>
                  <a:pt x="30758" y="976278"/>
                  <a:pt x="26707" y="966150"/>
                </a:cubicBezTo>
                <a:cubicBezTo>
                  <a:pt x="-11154" y="776831"/>
                  <a:pt x="14554" y="915071"/>
                  <a:pt x="14554" y="443578"/>
                </a:cubicBezTo>
                <a:cubicBezTo>
                  <a:pt x="14554" y="252118"/>
                  <a:pt x="-30907" y="289567"/>
                  <a:pt x="38861" y="243056"/>
                </a:cubicBezTo>
                <a:cubicBezTo>
                  <a:pt x="46689" y="219575"/>
                  <a:pt x="46125" y="223778"/>
                  <a:pt x="51014" y="194445"/>
                </a:cubicBezTo>
                <a:cubicBezTo>
                  <a:pt x="51347" y="192447"/>
                  <a:pt x="25695" y="170139"/>
                  <a:pt x="38861" y="164063"/>
                </a:cubicBezTo>
                <a:close/>
              </a:path>
            </a:pathLst>
          </a:custGeom>
          <a:solidFill>
            <a:srgbClr val="FFFFFF"/>
          </a:solidFill>
          <a:ln>
            <a:solidFill>
              <a:srgbClr val="000000"/>
            </a:solidFill>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FFFF"/>
              </a:solidFill>
              <a:effectLst/>
              <a:latin typeface="Times" charset="0"/>
            </a:endParaRPr>
          </a:p>
        </p:txBody>
      </p:sp>
      <p:pic>
        <p:nvPicPr>
          <p:cNvPr id="45" name="Picture 44"/>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47579" y="5908842"/>
            <a:ext cx="2098842" cy="669758"/>
          </a:xfrm>
          <a:prstGeom prst="rect">
            <a:avLst/>
          </a:prstGeom>
        </p:spPr>
      </p:pic>
      <p:grpSp>
        <p:nvGrpSpPr>
          <p:cNvPr id="42" name="Group 41"/>
          <p:cNvGrpSpPr/>
          <p:nvPr/>
        </p:nvGrpSpPr>
        <p:grpSpPr>
          <a:xfrm>
            <a:off x="502552" y="5285414"/>
            <a:ext cx="1888586" cy="931376"/>
            <a:chOff x="5347372" y="4073299"/>
            <a:chExt cx="2917031" cy="1307320"/>
          </a:xfrm>
        </p:grpSpPr>
        <p:sp>
          <p:nvSpPr>
            <p:cNvPr id="43" name="Parallelogram 42"/>
            <p:cNvSpPr/>
            <p:nvPr/>
          </p:nvSpPr>
          <p:spPr bwMode="auto">
            <a:xfrm flipH="1">
              <a:off x="5347372" y="4168329"/>
              <a:ext cx="1621036" cy="1172342"/>
            </a:xfrm>
            <a:prstGeom prst="parallelogram">
              <a:avLst>
                <a:gd name="adj" fmla="val 43281"/>
              </a:avLst>
            </a:prstGeom>
            <a:solidFill>
              <a:schemeClr val="bg1"/>
            </a:solidFill>
            <a:ln w="9525" cap="flat" cmpd="sng" algn="ctr">
              <a:solidFill>
                <a:schemeClr val="tx1"/>
              </a:solidFill>
              <a:prstDash val="solid"/>
              <a:round/>
              <a:headEnd type="none" w="med" len="med"/>
              <a:tailEnd type="none" w="med" len="med"/>
            </a:ln>
            <a:effectLst>
              <a:glow rad="1016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44" name="Picture 54" descr="V Model_V1.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454133" y="4073299"/>
              <a:ext cx="2810270" cy="1307320"/>
            </a:xfrm>
            <a:prstGeom prst="rect">
              <a:avLst/>
            </a:prstGeom>
            <a:noFill/>
            <a:ln w="9525">
              <a:noFill/>
              <a:miter lim="800000"/>
              <a:headEnd/>
              <a:tailEnd/>
            </a:ln>
          </p:spPr>
        </p:pic>
      </p:grpSp>
    </p:spTree>
    <p:extLst>
      <p:ext uri="{BB962C8B-B14F-4D97-AF65-F5344CB8AC3E}">
        <p14:creationId xmlns:p14="http://schemas.microsoft.com/office/powerpoint/2010/main" val="3023551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394379"/>
            <a:ext cx="9144000" cy="6488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4" name="Rectangle 153"/>
          <p:cNvSpPr/>
          <p:nvPr/>
        </p:nvSpPr>
        <p:spPr>
          <a:xfrm>
            <a:off x="6960972" y="5296588"/>
            <a:ext cx="2141838" cy="1561412"/>
          </a:xfrm>
          <a:prstGeom prst="rect">
            <a:avLst/>
          </a:prstGeom>
          <a:gradFill flip="none" rotWithShape="1">
            <a:gsLst>
              <a:gs pos="0">
                <a:schemeClr val="accent1">
                  <a:lumMod val="20000"/>
                  <a:lumOff val="80000"/>
                </a:schemeClr>
              </a:gs>
              <a:gs pos="100000">
                <a:schemeClr val="bg1">
                  <a:lumMod val="95000"/>
                </a:schemeClr>
              </a:gs>
            </a:gsLst>
            <a:lin ang="5820000" scaled="0"/>
            <a:tileRect/>
          </a:gradFill>
          <a:ln w="190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80" name="Rectangle 79"/>
          <p:cNvSpPr/>
          <p:nvPr/>
        </p:nvSpPr>
        <p:spPr>
          <a:xfrm>
            <a:off x="94836" y="680669"/>
            <a:ext cx="2149974" cy="1831871"/>
          </a:xfrm>
          <a:prstGeom prst="rect">
            <a:avLst/>
          </a:prstGeom>
          <a:gradFill flip="none" rotWithShape="1">
            <a:gsLst>
              <a:gs pos="0">
                <a:schemeClr val="accent1">
                  <a:lumMod val="20000"/>
                  <a:lumOff val="80000"/>
                </a:schemeClr>
              </a:gs>
              <a:gs pos="100000">
                <a:schemeClr val="bg1">
                  <a:lumMod val="95000"/>
                </a:schemeClr>
              </a:gs>
            </a:gsLst>
            <a:lin ang="5820000" scaled="0"/>
            <a:tileRect/>
          </a:gradFill>
          <a:ln w="190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141" name="TextBox 140"/>
          <p:cNvSpPr txBox="1"/>
          <p:nvPr/>
        </p:nvSpPr>
        <p:spPr>
          <a:xfrm rot="3606788">
            <a:off x="6131748" y="2327953"/>
            <a:ext cx="1010525" cy="246221"/>
          </a:xfrm>
          <a:prstGeom prst="rect">
            <a:avLst/>
          </a:prstGeom>
          <a:noFill/>
        </p:spPr>
        <p:txBody>
          <a:bodyPr wrap="square" rtlCol="0">
            <a:spAutoFit/>
          </a:bodyPr>
          <a:lstStyle/>
          <a:p>
            <a:pPr algn="ctr"/>
            <a:r>
              <a:rPr lang="en-US" sz="1000" dirty="0" smtClean="0">
                <a:solidFill>
                  <a:schemeClr val="bg1"/>
                </a:solidFill>
                <a:latin typeface="Myriad Pro"/>
              </a:rPr>
              <a:t>BP Drug XYZ</a:t>
            </a:r>
            <a:endParaRPr lang="en-US" sz="1000" dirty="0">
              <a:solidFill>
                <a:schemeClr val="bg1"/>
              </a:solidFill>
              <a:latin typeface="Myriad Pro"/>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6038" y="711200"/>
            <a:ext cx="5918822" cy="5918822"/>
          </a:xfrm>
          <a:prstGeom prst="rect">
            <a:avLst/>
          </a:prstGeom>
        </p:spPr>
      </p:pic>
      <p:sp>
        <p:nvSpPr>
          <p:cNvPr id="2" name="Rectangle 1"/>
          <p:cNvSpPr/>
          <p:nvPr/>
        </p:nvSpPr>
        <p:spPr>
          <a:xfrm>
            <a:off x="0" y="-1110"/>
            <a:ext cx="9144000" cy="22144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atin typeface="Myriad Pro"/>
            </a:endParaRPr>
          </a:p>
        </p:txBody>
      </p:sp>
      <p:sp>
        <p:nvSpPr>
          <p:cNvPr id="64" name="Rounded Rectangle 63"/>
          <p:cNvSpPr/>
          <p:nvPr/>
        </p:nvSpPr>
        <p:spPr>
          <a:xfrm>
            <a:off x="215383" y="2159395"/>
            <a:ext cx="821212" cy="224742"/>
          </a:xfrm>
          <a:prstGeom prst="roundRect">
            <a:avLst/>
          </a:prstGeom>
          <a:gradFill>
            <a:gsLst>
              <a:gs pos="0">
                <a:schemeClr val="bg1">
                  <a:lumMod val="50000"/>
                </a:schemeClr>
              </a:gs>
              <a:gs pos="100000">
                <a:schemeClr val="bg1">
                  <a:lumMod val="85000"/>
                </a:schemeClr>
              </a:gs>
            </a:gsLst>
          </a:gradFill>
          <a:ln/>
        </p:spPr>
        <p:style>
          <a:lnRef idx="0">
            <a:schemeClr val="accent1"/>
          </a:lnRef>
          <a:fillRef idx="3">
            <a:schemeClr val="accent1"/>
          </a:fillRef>
          <a:effectRef idx="3">
            <a:schemeClr val="accent1"/>
          </a:effectRef>
          <a:fontRef idx="minor">
            <a:schemeClr val="lt1"/>
          </a:fontRef>
        </p:style>
        <p:txBody>
          <a:bodyPr wrap="square" tIns="9144" bIns="9144" rtlCol="0" anchor="ctr">
            <a:spAutoFit/>
          </a:bodyPr>
          <a:lstStyle/>
          <a:p>
            <a:pPr algn="ctr"/>
            <a:r>
              <a:rPr lang="en-US" sz="1200" b="1" dirty="0" smtClean="0">
                <a:solidFill>
                  <a:schemeClr val="tx1"/>
                </a:solidFill>
                <a:latin typeface="Myriad Pro" pitchFamily="34" charset="0"/>
                <a:cs typeface="Myra"/>
              </a:rPr>
              <a:t>ADD…</a:t>
            </a:r>
            <a:endParaRPr lang="en-US" sz="1200" dirty="0">
              <a:solidFill>
                <a:schemeClr val="tx1"/>
              </a:solidFill>
              <a:latin typeface="Myra"/>
              <a:cs typeface="Myra"/>
            </a:endParaRPr>
          </a:p>
        </p:txBody>
      </p:sp>
      <p:sp>
        <p:nvSpPr>
          <p:cNvPr id="78" name="TextBox 77"/>
          <p:cNvSpPr txBox="1"/>
          <p:nvPr/>
        </p:nvSpPr>
        <p:spPr>
          <a:xfrm>
            <a:off x="1134006" y="847659"/>
            <a:ext cx="1493904" cy="677108"/>
          </a:xfrm>
          <a:prstGeom prst="rect">
            <a:avLst/>
          </a:prstGeom>
          <a:noFill/>
        </p:spPr>
        <p:txBody>
          <a:bodyPr wrap="square" rtlCol="0">
            <a:spAutoFit/>
          </a:bodyPr>
          <a:lstStyle/>
          <a:p>
            <a:r>
              <a:rPr lang="en-US" sz="950" dirty="0" smtClean="0">
                <a:latin typeface="Myriad Pro"/>
              </a:rPr>
              <a:t>BED #:  _____</a:t>
            </a:r>
          </a:p>
          <a:p>
            <a:r>
              <a:rPr lang="en-US" sz="950" dirty="0" smtClean="0">
                <a:latin typeface="Myriad Pro"/>
              </a:rPr>
              <a:t>NAME: _____</a:t>
            </a:r>
          </a:p>
          <a:p>
            <a:r>
              <a:rPr lang="en-US" sz="950" dirty="0" smtClean="0">
                <a:latin typeface="Myriad Pro"/>
              </a:rPr>
              <a:t>AGE:     _____</a:t>
            </a:r>
          </a:p>
          <a:p>
            <a:r>
              <a:rPr lang="en-US" sz="950" dirty="0" smtClean="0">
                <a:latin typeface="Myriad Pro"/>
              </a:rPr>
              <a:t>WT (lbs, Kg) _____</a:t>
            </a:r>
          </a:p>
        </p:txBody>
      </p:sp>
      <p:sp>
        <p:nvSpPr>
          <p:cNvPr id="79" name="TextBox 78"/>
          <p:cNvSpPr txBox="1"/>
          <p:nvPr/>
        </p:nvSpPr>
        <p:spPr>
          <a:xfrm>
            <a:off x="111443" y="1613696"/>
            <a:ext cx="1223412" cy="530915"/>
          </a:xfrm>
          <a:prstGeom prst="rect">
            <a:avLst/>
          </a:prstGeom>
          <a:noFill/>
        </p:spPr>
        <p:txBody>
          <a:bodyPr wrap="none" rtlCol="0">
            <a:spAutoFit/>
          </a:bodyPr>
          <a:lstStyle/>
          <a:p>
            <a:r>
              <a:rPr lang="en-US" sz="950" dirty="0" smtClean="0">
                <a:latin typeface="Myriad Pro"/>
              </a:rPr>
              <a:t>ALLERGIES:</a:t>
            </a:r>
          </a:p>
          <a:p>
            <a:pPr marL="228600" indent="-228600">
              <a:buAutoNum type="arabicParenBoth"/>
            </a:pPr>
            <a:r>
              <a:rPr lang="en-US" sz="950" dirty="0" smtClean="0">
                <a:latin typeface="Myriad Pro"/>
              </a:rPr>
              <a:t>_____________</a:t>
            </a:r>
          </a:p>
          <a:p>
            <a:pPr marL="228600" indent="-228600"/>
            <a:r>
              <a:rPr lang="en-US" sz="950" dirty="0" smtClean="0">
                <a:latin typeface="Myriad Pro"/>
              </a:rPr>
              <a:t>(2) 	_____________</a:t>
            </a:r>
          </a:p>
        </p:txBody>
      </p:sp>
      <p:sp>
        <p:nvSpPr>
          <p:cNvPr id="101" name="TextBox 100"/>
          <p:cNvSpPr txBox="1"/>
          <p:nvPr/>
        </p:nvSpPr>
        <p:spPr>
          <a:xfrm rot="19633439">
            <a:off x="3836542" y="2926036"/>
            <a:ext cx="313649" cy="304667"/>
          </a:xfrm>
          <a:prstGeom prst="rect">
            <a:avLst/>
          </a:prstGeom>
          <a:noFill/>
        </p:spPr>
        <p:txBody>
          <a:bodyPr wrap="square" rtlCol="0">
            <a:spAutoFit/>
          </a:bodyPr>
          <a:lstStyle/>
          <a:p>
            <a:r>
              <a:rPr lang="en-US" sz="600" b="1" dirty="0" smtClean="0">
                <a:latin typeface="Myriad Pro"/>
              </a:rPr>
              <a:t>HR</a:t>
            </a:r>
            <a:endParaRPr lang="en-US" sz="600" b="1" dirty="0">
              <a:latin typeface="Myriad Pro"/>
            </a:endParaRPr>
          </a:p>
        </p:txBody>
      </p:sp>
      <p:sp>
        <p:nvSpPr>
          <p:cNvPr id="102" name="TextBox 101"/>
          <p:cNvSpPr txBox="1"/>
          <p:nvPr/>
        </p:nvSpPr>
        <p:spPr>
          <a:xfrm rot="19633439">
            <a:off x="3864353" y="3008545"/>
            <a:ext cx="365971" cy="270815"/>
          </a:xfrm>
          <a:prstGeom prst="rect">
            <a:avLst/>
          </a:prstGeom>
          <a:noFill/>
        </p:spPr>
        <p:txBody>
          <a:bodyPr wrap="square" rtlCol="0">
            <a:spAutoFit/>
          </a:bodyPr>
          <a:lstStyle/>
          <a:p>
            <a:r>
              <a:rPr lang="en-US" sz="600" b="1" dirty="0" smtClean="0">
                <a:latin typeface="Myriad Pro"/>
              </a:rPr>
              <a:t>Sp0</a:t>
            </a:r>
            <a:r>
              <a:rPr lang="en-US" sz="600" b="1" baseline="-25000" dirty="0" smtClean="0">
                <a:latin typeface="Myriad Pro"/>
              </a:rPr>
              <a:t>2</a:t>
            </a:r>
            <a:endParaRPr lang="en-US" sz="600" b="1" baseline="-25000" dirty="0">
              <a:latin typeface="Myriad Pro"/>
            </a:endParaRPr>
          </a:p>
        </p:txBody>
      </p:sp>
      <p:sp>
        <p:nvSpPr>
          <p:cNvPr id="103" name="TextBox 102"/>
          <p:cNvSpPr txBox="1"/>
          <p:nvPr/>
        </p:nvSpPr>
        <p:spPr>
          <a:xfrm rot="19633439">
            <a:off x="3935511" y="3095653"/>
            <a:ext cx="416108" cy="304667"/>
          </a:xfrm>
          <a:prstGeom prst="rect">
            <a:avLst/>
          </a:prstGeom>
          <a:noFill/>
        </p:spPr>
        <p:txBody>
          <a:bodyPr wrap="square" rtlCol="0">
            <a:spAutoFit/>
          </a:bodyPr>
          <a:lstStyle/>
          <a:p>
            <a:r>
              <a:rPr lang="en-US" sz="600" b="1" dirty="0" smtClean="0">
                <a:latin typeface="Myriad Pro"/>
              </a:rPr>
              <a:t>Temp</a:t>
            </a:r>
            <a:endParaRPr lang="en-US" sz="600" b="1" baseline="-25000" dirty="0">
              <a:latin typeface="Myriad Pro"/>
            </a:endParaRPr>
          </a:p>
        </p:txBody>
      </p:sp>
      <p:sp>
        <p:nvSpPr>
          <p:cNvPr id="99" name="TextBox 98"/>
          <p:cNvSpPr txBox="1"/>
          <p:nvPr/>
        </p:nvSpPr>
        <p:spPr>
          <a:xfrm rot="19633439">
            <a:off x="3777064" y="2838051"/>
            <a:ext cx="296649" cy="304667"/>
          </a:xfrm>
          <a:prstGeom prst="rect">
            <a:avLst/>
          </a:prstGeom>
          <a:noFill/>
        </p:spPr>
        <p:txBody>
          <a:bodyPr wrap="square" rtlCol="0">
            <a:spAutoFit/>
          </a:bodyPr>
          <a:lstStyle/>
          <a:p>
            <a:r>
              <a:rPr lang="en-US" sz="600" b="1" dirty="0" smtClean="0">
                <a:latin typeface="Myriad Pro"/>
              </a:rPr>
              <a:t>BP</a:t>
            </a:r>
            <a:endParaRPr lang="en-US" sz="600" b="1" dirty="0">
              <a:latin typeface="Myriad Pro"/>
            </a:endParaRPr>
          </a:p>
        </p:txBody>
      </p:sp>
      <p:sp>
        <p:nvSpPr>
          <p:cNvPr id="5" name="TextBox 4"/>
          <p:cNvSpPr txBox="1"/>
          <p:nvPr/>
        </p:nvSpPr>
        <p:spPr>
          <a:xfrm>
            <a:off x="4154257" y="490832"/>
            <a:ext cx="524503" cy="276999"/>
          </a:xfrm>
          <a:prstGeom prst="rect">
            <a:avLst/>
          </a:prstGeom>
          <a:noFill/>
        </p:spPr>
        <p:txBody>
          <a:bodyPr wrap="none" rtlCol="0">
            <a:spAutoFit/>
          </a:bodyPr>
          <a:lstStyle/>
          <a:p>
            <a:pPr algn="ctr"/>
            <a:r>
              <a:rPr lang="en-US" sz="1200" dirty="0" smtClean="0">
                <a:latin typeface="Myriad Pro"/>
              </a:rPr>
              <a:t>0000</a:t>
            </a:r>
            <a:endParaRPr lang="en-US" sz="1200" dirty="0">
              <a:latin typeface="Myriad Pro"/>
            </a:endParaRPr>
          </a:p>
        </p:txBody>
      </p:sp>
      <p:sp>
        <p:nvSpPr>
          <p:cNvPr id="6" name="TextBox 5"/>
          <p:cNvSpPr txBox="1"/>
          <p:nvPr/>
        </p:nvSpPr>
        <p:spPr>
          <a:xfrm>
            <a:off x="7301332" y="3512166"/>
            <a:ext cx="524503" cy="276999"/>
          </a:xfrm>
          <a:prstGeom prst="rect">
            <a:avLst/>
          </a:prstGeom>
          <a:noFill/>
        </p:spPr>
        <p:txBody>
          <a:bodyPr wrap="none" rtlCol="0">
            <a:spAutoFit/>
          </a:bodyPr>
          <a:lstStyle/>
          <a:p>
            <a:pPr algn="ctr"/>
            <a:r>
              <a:rPr lang="en-US" sz="1200" dirty="0" smtClean="0">
                <a:latin typeface="Myriad Pro"/>
              </a:rPr>
              <a:t>0600</a:t>
            </a:r>
            <a:endParaRPr lang="en-US" sz="1200" dirty="0">
              <a:latin typeface="Myriad Pro"/>
            </a:endParaRPr>
          </a:p>
        </p:txBody>
      </p:sp>
      <p:sp>
        <p:nvSpPr>
          <p:cNvPr id="7" name="TextBox 6"/>
          <p:cNvSpPr txBox="1"/>
          <p:nvPr/>
        </p:nvSpPr>
        <p:spPr>
          <a:xfrm>
            <a:off x="4161122" y="6581001"/>
            <a:ext cx="524503" cy="276999"/>
          </a:xfrm>
          <a:prstGeom prst="rect">
            <a:avLst/>
          </a:prstGeom>
          <a:noFill/>
        </p:spPr>
        <p:txBody>
          <a:bodyPr wrap="none" rtlCol="0">
            <a:spAutoFit/>
          </a:bodyPr>
          <a:lstStyle/>
          <a:p>
            <a:pPr algn="ctr"/>
            <a:r>
              <a:rPr lang="en-US" sz="1200" dirty="0" smtClean="0">
                <a:latin typeface="Myriad Pro"/>
              </a:rPr>
              <a:t>1200</a:t>
            </a:r>
            <a:endParaRPr lang="en-US" sz="1200" dirty="0">
              <a:latin typeface="Myriad Pro"/>
            </a:endParaRPr>
          </a:p>
        </p:txBody>
      </p:sp>
      <p:sp>
        <p:nvSpPr>
          <p:cNvPr id="8" name="TextBox 7"/>
          <p:cNvSpPr txBox="1"/>
          <p:nvPr/>
        </p:nvSpPr>
        <p:spPr>
          <a:xfrm>
            <a:off x="1011672" y="3512166"/>
            <a:ext cx="524503" cy="276999"/>
          </a:xfrm>
          <a:prstGeom prst="rect">
            <a:avLst/>
          </a:prstGeom>
          <a:noFill/>
        </p:spPr>
        <p:txBody>
          <a:bodyPr wrap="none" rtlCol="0">
            <a:spAutoFit/>
          </a:bodyPr>
          <a:lstStyle/>
          <a:p>
            <a:pPr algn="ctr"/>
            <a:r>
              <a:rPr lang="en-US" sz="1200" dirty="0" smtClean="0">
                <a:latin typeface="Myriad Pro"/>
              </a:rPr>
              <a:t>1800</a:t>
            </a:r>
            <a:endParaRPr lang="en-US" sz="1200" dirty="0">
              <a:latin typeface="Myriad Pro"/>
            </a:endParaRPr>
          </a:p>
        </p:txBody>
      </p:sp>
      <p:sp>
        <p:nvSpPr>
          <p:cNvPr id="13" name="TextBox 12"/>
          <p:cNvSpPr txBox="1"/>
          <p:nvPr/>
        </p:nvSpPr>
        <p:spPr>
          <a:xfrm>
            <a:off x="3969005" y="325579"/>
            <a:ext cx="980526" cy="276999"/>
          </a:xfrm>
          <a:prstGeom prst="rect">
            <a:avLst/>
          </a:prstGeom>
          <a:noFill/>
        </p:spPr>
        <p:txBody>
          <a:bodyPr wrap="none" rtlCol="0">
            <a:spAutoFit/>
          </a:bodyPr>
          <a:lstStyle/>
          <a:p>
            <a:pPr algn="ctr"/>
            <a:r>
              <a:rPr lang="en-US" sz="1200" b="1" dirty="0" smtClean="0">
                <a:latin typeface="Myriad Pro"/>
              </a:rPr>
              <a:t>LOS DAY 4</a:t>
            </a:r>
            <a:endParaRPr lang="en-US" sz="1200" b="1" dirty="0">
              <a:latin typeface="Myriad Pro"/>
            </a:endParaRPr>
          </a:p>
        </p:txBody>
      </p:sp>
      <p:grpSp>
        <p:nvGrpSpPr>
          <p:cNvPr id="162" name="Group 161"/>
          <p:cNvGrpSpPr/>
          <p:nvPr/>
        </p:nvGrpSpPr>
        <p:grpSpPr>
          <a:xfrm>
            <a:off x="6809822" y="938332"/>
            <a:ext cx="608558" cy="934871"/>
            <a:chOff x="6672525" y="924104"/>
            <a:chExt cx="608558" cy="934871"/>
          </a:xfrm>
        </p:grpSpPr>
        <p:sp>
          <p:nvSpPr>
            <p:cNvPr id="31" name="TextBox 30"/>
            <p:cNvSpPr txBox="1"/>
            <p:nvPr/>
          </p:nvSpPr>
          <p:spPr>
            <a:xfrm rot="3024517">
              <a:off x="6548773" y="1413316"/>
              <a:ext cx="524504" cy="276999"/>
            </a:xfrm>
            <a:prstGeom prst="rect">
              <a:avLst/>
            </a:prstGeom>
            <a:noFill/>
          </p:spPr>
          <p:txBody>
            <a:bodyPr wrap="none" rtlCol="0">
              <a:spAutoFit/>
            </a:bodyPr>
            <a:lstStyle/>
            <a:p>
              <a:pPr algn="ctr"/>
              <a:r>
                <a:rPr lang="en-US" sz="1200" dirty="0" smtClean="0">
                  <a:latin typeface="Myriad Pro"/>
                </a:rPr>
                <a:t>0330</a:t>
              </a:r>
              <a:endParaRPr lang="en-US" sz="1200" dirty="0">
                <a:latin typeface="Myriad Pro"/>
              </a:endParaRPr>
            </a:p>
          </p:txBody>
        </p:sp>
        <p:sp>
          <p:nvSpPr>
            <p:cNvPr id="32" name="TextBox 31"/>
            <p:cNvSpPr txBox="1"/>
            <p:nvPr/>
          </p:nvSpPr>
          <p:spPr>
            <a:xfrm rot="2972898">
              <a:off x="6582815" y="1160707"/>
              <a:ext cx="934871" cy="461665"/>
            </a:xfrm>
            <a:prstGeom prst="rect">
              <a:avLst/>
            </a:prstGeom>
            <a:noFill/>
          </p:spPr>
          <p:txBody>
            <a:bodyPr wrap="none" rtlCol="0">
              <a:spAutoFit/>
            </a:bodyPr>
            <a:lstStyle/>
            <a:p>
              <a:pPr algn="ctr"/>
              <a:r>
                <a:rPr lang="en-US" sz="1200" b="1" dirty="0" smtClean="0">
                  <a:latin typeface="Myriad Pro"/>
                </a:rPr>
                <a:t>CURRENT</a:t>
              </a:r>
            </a:p>
            <a:p>
              <a:pPr algn="ctr"/>
              <a:r>
                <a:rPr lang="en-US" sz="1200" b="1" dirty="0" smtClean="0">
                  <a:latin typeface="Myriad Pro"/>
                </a:rPr>
                <a:t>TIME</a:t>
              </a:r>
              <a:endParaRPr lang="en-US" sz="1200" b="1" dirty="0">
                <a:latin typeface="Myriad Pro"/>
              </a:endParaRPr>
            </a:p>
          </p:txBody>
        </p:sp>
      </p:grpSp>
      <p:sp>
        <p:nvSpPr>
          <p:cNvPr id="54" name="TextBox 53"/>
          <p:cNvSpPr txBox="1"/>
          <p:nvPr/>
        </p:nvSpPr>
        <p:spPr>
          <a:xfrm>
            <a:off x="60959" y="5597531"/>
            <a:ext cx="1421166" cy="1200329"/>
          </a:xfrm>
          <a:prstGeom prst="rect">
            <a:avLst/>
          </a:prstGeom>
          <a:solidFill>
            <a:schemeClr val="bg1">
              <a:lumMod val="85000"/>
            </a:schemeClr>
          </a:solidFill>
          <a:scene3d>
            <a:camera prst="orthographicFront"/>
            <a:lightRig rig="threePt" dir="t"/>
          </a:scene3d>
          <a:sp3d>
            <a:bevelT prst="relaxedInset"/>
          </a:sp3d>
        </p:spPr>
        <p:txBody>
          <a:bodyPr wrap="square" rtlCol="0">
            <a:spAutoFit/>
          </a:bodyPr>
          <a:lstStyle/>
          <a:p>
            <a:r>
              <a:rPr lang="en-US" sz="800" b="1" dirty="0" smtClean="0">
                <a:latin typeface="Myriad Pro"/>
              </a:rPr>
              <a:t>    DRUG ADMIN</a:t>
            </a:r>
          </a:p>
          <a:p>
            <a:r>
              <a:rPr lang="en-US" sz="800" b="1" dirty="0" smtClean="0">
                <a:latin typeface="Myriad Pro"/>
              </a:rPr>
              <a:t>    EMAR</a:t>
            </a:r>
          </a:p>
          <a:p>
            <a:r>
              <a:rPr lang="en-US" sz="800" b="1" dirty="0" smtClean="0">
                <a:latin typeface="Myriad Pro"/>
              </a:rPr>
              <a:t>    RADIOLOGY</a:t>
            </a:r>
          </a:p>
          <a:p>
            <a:r>
              <a:rPr lang="en-US" sz="800" b="1" dirty="0" smtClean="0">
                <a:latin typeface="Myriad Pro"/>
              </a:rPr>
              <a:t>    ANGLE HOB</a:t>
            </a:r>
          </a:p>
          <a:p>
            <a:r>
              <a:rPr lang="en-US" sz="800" b="1" dirty="0" smtClean="0">
                <a:latin typeface="Myriad Pro"/>
              </a:rPr>
              <a:t>    VITALS</a:t>
            </a:r>
          </a:p>
          <a:p>
            <a:r>
              <a:rPr lang="en-US" sz="800" b="1" dirty="0" smtClean="0">
                <a:latin typeface="Myriad Pro"/>
              </a:rPr>
              <a:t>    MEDICAL SYSTEMS</a:t>
            </a:r>
          </a:p>
          <a:p>
            <a:r>
              <a:rPr lang="en-US" sz="800" b="1" dirty="0" smtClean="0">
                <a:latin typeface="Myriad Pro"/>
              </a:rPr>
              <a:t>    TIME ON VENTILATOR</a:t>
            </a:r>
          </a:p>
          <a:p>
            <a:r>
              <a:rPr lang="en-US" sz="800" b="1" dirty="0" smtClean="0">
                <a:latin typeface="Myriad Pro"/>
              </a:rPr>
              <a:t>    AMBULATION</a:t>
            </a:r>
          </a:p>
          <a:p>
            <a:r>
              <a:rPr lang="en-US" sz="800" b="1" dirty="0" smtClean="0">
                <a:latin typeface="Myriad Pro"/>
              </a:rPr>
              <a:t>    AGITATION</a:t>
            </a:r>
          </a:p>
        </p:txBody>
      </p:sp>
      <p:sp>
        <p:nvSpPr>
          <p:cNvPr id="55" name="Action Button: Custom 54">
            <a:hlinkClick r:id="" action="ppaction://noaction" highlightClick="1"/>
          </p:cNvPr>
          <p:cNvSpPr/>
          <p:nvPr/>
        </p:nvSpPr>
        <p:spPr>
          <a:xfrm>
            <a:off x="135231" y="5676480"/>
            <a:ext cx="79899" cy="79899"/>
          </a:xfrm>
          <a:prstGeom prst="actionButtonBlank">
            <a:avLst/>
          </a:prstGeom>
          <a:gradFill>
            <a:gsLst>
              <a:gs pos="34000">
                <a:srgbClr val="51B000"/>
              </a:gs>
              <a:gs pos="100000">
                <a:schemeClr val="accent3">
                  <a:tint val="50000"/>
                  <a:shade val="100000"/>
                  <a:satMod val="350000"/>
                </a:schemeClr>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Myriad Pro"/>
            </a:endParaRPr>
          </a:p>
        </p:txBody>
      </p:sp>
      <p:sp>
        <p:nvSpPr>
          <p:cNvPr id="57" name="Action Button: Custom 56">
            <a:hlinkClick r:id="" action="ppaction://noaction" highlightClick="1"/>
          </p:cNvPr>
          <p:cNvSpPr/>
          <p:nvPr/>
        </p:nvSpPr>
        <p:spPr>
          <a:xfrm>
            <a:off x="135231" y="5802878"/>
            <a:ext cx="79899" cy="79899"/>
          </a:xfrm>
          <a:prstGeom prst="actionButtonBlank">
            <a:avLst/>
          </a:prstGeom>
          <a:solidFill>
            <a:schemeClr val="bg1">
              <a:lumMod val="85000"/>
            </a:schemeClr>
          </a:solidFill>
          <a:ln w="952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59" name="Action Button: Custom 58">
            <a:hlinkClick r:id="" action="ppaction://noaction" highlightClick="1"/>
          </p:cNvPr>
          <p:cNvSpPr/>
          <p:nvPr/>
        </p:nvSpPr>
        <p:spPr>
          <a:xfrm>
            <a:off x="135231" y="5929276"/>
            <a:ext cx="79899" cy="79899"/>
          </a:xfrm>
          <a:prstGeom prst="actionButtonBlank">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atin typeface="Myriad Pro"/>
            </a:endParaRPr>
          </a:p>
        </p:txBody>
      </p:sp>
      <p:sp>
        <p:nvSpPr>
          <p:cNvPr id="60" name="Action Button: Custom 59">
            <a:hlinkClick r:id="" action="ppaction://noaction" highlightClick="1"/>
          </p:cNvPr>
          <p:cNvSpPr/>
          <p:nvPr/>
        </p:nvSpPr>
        <p:spPr>
          <a:xfrm>
            <a:off x="135231" y="6055674"/>
            <a:ext cx="79899" cy="79899"/>
          </a:xfrm>
          <a:prstGeom prst="actionButtonBlank">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Myriad Pro"/>
            </a:endParaRPr>
          </a:p>
        </p:txBody>
      </p:sp>
      <p:sp>
        <p:nvSpPr>
          <p:cNvPr id="62" name="Action Button: Custom 61">
            <a:hlinkClick r:id="" action="ppaction://noaction" highlightClick="1"/>
          </p:cNvPr>
          <p:cNvSpPr/>
          <p:nvPr/>
        </p:nvSpPr>
        <p:spPr>
          <a:xfrm>
            <a:off x="135231" y="6169071"/>
            <a:ext cx="79899" cy="79899"/>
          </a:xfrm>
          <a:prstGeom prst="actionButtonBlank">
            <a:avLst/>
          </a:prstGeom>
          <a:gradFill>
            <a:gsLst>
              <a:gs pos="0">
                <a:srgbClr val="FFEF00"/>
              </a:gs>
              <a:gs pos="100000">
                <a:srgbClr val="FEFFBE"/>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Myriad Pro"/>
            </a:endParaRPr>
          </a:p>
        </p:txBody>
      </p:sp>
      <p:sp>
        <p:nvSpPr>
          <p:cNvPr id="63" name="Action Button: Custom 62">
            <a:hlinkClick r:id="" action="ppaction://noaction" highlightClick="1"/>
          </p:cNvPr>
          <p:cNvSpPr/>
          <p:nvPr/>
        </p:nvSpPr>
        <p:spPr>
          <a:xfrm>
            <a:off x="135231" y="6299803"/>
            <a:ext cx="79899" cy="79899"/>
          </a:xfrm>
          <a:prstGeom prst="actionButtonBlank">
            <a:avLst/>
          </a:prstGeom>
          <a:solidFill>
            <a:schemeClr val="bg1">
              <a:lumMod val="85000"/>
            </a:schemeClr>
          </a:solidFill>
          <a:ln w="952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67" name="Rectangle 66"/>
          <p:cNvSpPr/>
          <p:nvPr/>
        </p:nvSpPr>
        <p:spPr>
          <a:xfrm>
            <a:off x="1253985" y="5648204"/>
            <a:ext cx="159798" cy="1100675"/>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70" name="Isosceles Triangle 69"/>
          <p:cNvSpPr/>
          <p:nvPr/>
        </p:nvSpPr>
        <p:spPr>
          <a:xfrm>
            <a:off x="1249547" y="5648205"/>
            <a:ext cx="168675" cy="8877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81" name="Isosceles Triangle 80"/>
          <p:cNvSpPr/>
          <p:nvPr/>
        </p:nvSpPr>
        <p:spPr>
          <a:xfrm flipV="1">
            <a:off x="1249547" y="6661388"/>
            <a:ext cx="168675" cy="8877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89" name="Action Button: Custom 88">
            <a:hlinkClick r:id="" action="ppaction://noaction" highlightClick="1"/>
          </p:cNvPr>
          <p:cNvSpPr/>
          <p:nvPr/>
        </p:nvSpPr>
        <p:spPr>
          <a:xfrm>
            <a:off x="135231" y="6412288"/>
            <a:ext cx="79899" cy="79899"/>
          </a:xfrm>
          <a:prstGeom prst="actionButtonBlank">
            <a:avLst/>
          </a:prstGeom>
          <a:solidFill>
            <a:schemeClr val="bg1">
              <a:lumMod val="85000"/>
            </a:schemeClr>
          </a:solidFill>
          <a:ln w="952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90" name="Action Button: Custom 89">
            <a:hlinkClick r:id="" action="ppaction://noaction" highlightClick="1"/>
          </p:cNvPr>
          <p:cNvSpPr/>
          <p:nvPr/>
        </p:nvSpPr>
        <p:spPr>
          <a:xfrm>
            <a:off x="135231" y="6524773"/>
            <a:ext cx="79899" cy="79899"/>
          </a:xfrm>
          <a:prstGeom prst="actionButtonBlank">
            <a:avLst/>
          </a:prstGeom>
          <a:solidFill>
            <a:schemeClr val="bg1">
              <a:lumMod val="85000"/>
            </a:schemeClr>
          </a:solidFill>
          <a:ln w="952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91" name="Action Button: Custom 90">
            <a:hlinkClick r:id="" action="ppaction://noaction" highlightClick="1"/>
          </p:cNvPr>
          <p:cNvSpPr/>
          <p:nvPr/>
        </p:nvSpPr>
        <p:spPr>
          <a:xfrm>
            <a:off x="135231" y="6637258"/>
            <a:ext cx="79899" cy="79899"/>
          </a:xfrm>
          <a:prstGeom prst="actionButtonBlank">
            <a:avLst/>
          </a:prstGeom>
          <a:solidFill>
            <a:schemeClr val="bg1">
              <a:lumMod val="85000"/>
            </a:schemeClr>
          </a:solidFill>
          <a:ln w="952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139" name="Rectangle 138"/>
          <p:cNvSpPr/>
          <p:nvPr/>
        </p:nvSpPr>
        <p:spPr>
          <a:xfrm>
            <a:off x="7618411" y="525414"/>
            <a:ext cx="1381427" cy="1664478"/>
          </a:xfrm>
          <a:prstGeom prst="rect">
            <a:avLst/>
          </a:prstGeom>
          <a:gradFill flip="none" rotWithShape="1">
            <a:gsLst>
              <a:gs pos="0">
                <a:schemeClr val="accent1">
                  <a:lumMod val="20000"/>
                  <a:lumOff val="80000"/>
                </a:schemeClr>
              </a:gs>
              <a:gs pos="100000">
                <a:schemeClr val="bg1">
                  <a:lumMod val="95000"/>
                </a:schemeClr>
              </a:gs>
            </a:gsLst>
            <a:lin ang="5820000" scaled="0"/>
            <a:tileRect/>
          </a:gradFill>
          <a:ln w="190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a:endParaRPr>
          </a:p>
        </p:txBody>
      </p:sp>
      <p:sp>
        <p:nvSpPr>
          <p:cNvPr id="140" name="Rectangle 139"/>
          <p:cNvSpPr/>
          <p:nvPr/>
        </p:nvSpPr>
        <p:spPr>
          <a:xfrm>
            <a:off x="7618411" y="334545"/>
            <a:ext cx="1381427" cy="18109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50" b="1" dirty="0" smtClean="0">
                <a:solidFill>
                  <a:srgbClr val="000000"/>
                </a:solidFill>
                <a:latin typeface="Myriad Pro"/>
              </a:rPr>
              <a:t>DRUG ADMIN</a:t>
            </a:r>
            <a:endParaRPr lang="en-US" sz="1050" b="1" dirty="0">
              <a:solidFill>
                <a:srgbClr val="000000"/>
              </a:solidFill>
              <a:latin typeface="Myriad Pro"/>
            </a:endParaRPr>
          </a:p>
        </p:txBody>
      </p:sp>
      <p:cxnSp>
        <p:nvCxnSpPr>
          <p:cNvPr id="142" name="Straight Connector 141"/>
          <p:cNvCxnSpPr/>
          <p:nvPr/>
        </p:nvCxnSpPr>
        <p:spPr>
          <a:xfrm>
            <a:off x="7877433" y="764094"/>
            <a:ext cx="852054" cy="1"/>
          </a:xfrm>
          <a:prstGeom prst="line">
            <a:avLst/>
          </a:prstGeom>
        </p:spPr>
        <p:style>
          <a:lnRef idx="1">
            <a:schemeClr val="accent1"/>
          </a:lnRef>
          <a:fillRef idx="0">
            <a:schemeClr val="accent1"/>
          </a:fillRef>
          <a:effectRef idx="0">
            <a:schemeClr val="accent1"/>
          </a:effectRef>
          <a:fontRef idx="minor">
            <a:schemeClr val="tx1"/>
          </a:fontRef>
        </p:style>
      </p:cxnSp>
      <p:sp>
        <p:nvSpPr>
          <p:cNvPr id="147" name="Rounded Rectangle 146"/>
          <p:cNvSpPr/>
          <p:nvPr/>
        </p:nvSpPr>
        <p:spPr>
          <a:xfrm>
            <a:off x="8386587" y="701748"/>
            <a:ext cx="238991" cy="135082"/>
          </a:xfrm>
          <a:prstGeom prst="round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a:off x="7884361" y="1113921"/>
            <a:ext cx="852054" cy="1"/>
          </a:xfrm>
          <a:prstGeom prst="line">
            <a:avLst/>
          </a:prstGeom>
        </p:spPr>
        <p:style>
          <a:lnRef idx="1">
            <a:schemeClr val="accent1"/>
          </a:lnRef>
          <a:fillRef idx="0">
            <a:schemeClr val="accent1"/>
          </a:fillRef>
          <a:effectRef idx="0">
            <a:schemeClr val="accent1"/>
          </a:effectRef>
          <a:fontRef idx="minor">
            <a:schemeClr val="tx1"/>
          </a:fontRef>
        </p:style>
      </p:cxnSp>
      <p:sp>
        <p:nvSpPr>
          <p:cNvPr id="149" name="Rounded Rectangle 148"/>
          <p:cNvSpPr/>
          <p:nvPr/>
        </p:nvSpPr>
        <p:spPr>
          <a:xfrm>
            <a:off x="8081788" y="1051575"/>
            <a:ext cx="238991" cy="135082"/>
          </a:xfrm>
          <a:prstGeom prst="round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7668676" y="1324674"/>
            <a:ext cx="1270102" cy="768927"/>
          </a:xfrm>
          <a:prstGeom prst="rect">
            <a:avLst/>
          </a:prstGeom>
          <a:solidFill>
            <a:schemeClr val="bg1"/>
          </a:solidFill>
          <a:ln w="12700" cmpd="sng"/>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solidFill>
                <a:latin typeface="Myriad Pro"/>
              </a:rPr>
              <a:t>Annotations:_______________________________________________________________________________________________</a:t>
            </a:r>
            <a:endParaRPr lang="en-US" sz="800" dirty="0">
              <a:solidFill>
                <a:schemeClr val="tx1"/>
              </a:solidFill>
              <a:latin typeface="Myriad Pro"/>
            </a:endParaRPr>
          </a:p>
        </p:txBody>
      </p:sp>
      <p:sp>
        <p:nvSpPr>
          <p:cNvPr id="17" name="TextBox 16"/>
          <p:cNvSpPr txBox="1"/>
          <p:nvPr/>
        </p:nvSpPr>
        <p:spPr>
          <a:xfrm rot="1287048">
            <a:off x="4918503" y="1165748"/>
            <a:ext cx="761747" cy="400110"/>
          </a:xfrm>
          <a:prstGeom prst="rect">
            <a:avLst/>
          </a:prstGeom>
          <a:noFill/>
        </p:spPr>
        <p:txBody>
          <a:bodyPr wrap="none" rtlCol="0">
            <a:spAutoFit/>
          </a:bodyPr>
          <a:lstStyle/>
          <a:p>
            <a:pPr algn="ctr"/>
            <a:r>
              <a:rPr lang="en-US" sz="1000" b="1" dirty="0" smtClean="0">
                <a:solidFill>
                  <a:schemeClr val="bg1"/>
                </a:solidFill>
                <a:latin typeface="Myriad Pro"/>
              </a:rPr>
              <a:t>Antibiotic</a:t>
            </a:r>
          </a:p>
          <a:p>
            <a:pPr algn="ctr"/>
            <a:r>
              <a:rPr lang="en-US" sz="1000" b="1" dirty="0" smtClean="0">
                <a:solidFill>
                  <a:schemeClr val="bg1"/>
                </a:solidFill>
                <a:latin typeface="Myriad Pro"/>
              </a:rPr>
              <a:t>XYZ</a:t>
            </a:r>
            <a:endParaRPr lang="en-US" sz="1000" b="1" dirty="0">
              <a:solidFill>
                <a:schemeClr val="bg1"/>
              </a:solidFill>
              <a:latin typeface="Myriad Pro"/>
            </a:endParaRPr>
          </a:p>
        </p:txBody>
      </p:sp>
      <p:sp>
        <p:nvSpPr>
          <p:cNvPr id="127" name="TextBox 126"/>
          <p:cNvSpPr txBox="1"/>
          <p:nvPr/>
        </p:nvSpPr>
        <p:spPr>
          <a:xfrm rot="18215768">
            <a:off x="1943104" y="2101161"/>
            <a:ext cx="667170" cy="400110"/>
          </a:xfrm>
          <a:prstGeom prst="rect">
            <a:avLst/>
          </a:prstGeom>
          <a:noFill/>
        </p:spPr>
        <p:txBody>
          <a:bodyPr wrap="none" rtlCol="0">
            <a:spAutoFit/>
          </a:bodyPr>
          <a:lstStyle/>
          <a:p>
            <a:pPr algn="ctr"/>
            <a:r>
              <a:rPr lang="en-US" sz="1000" b="1" dirty="0" smtClean="0">
                <a:solidFill>
                  <a:schemeClr val="bg1"/>
                </a:solidFill>
                <a:latin typeface="Myriad Pro"/>
              </a:rPr>
              <a:t>BP Drug</a:t>
            </a:r>
          </a:p>
          <a:p>
            <a:pPr algn="ctr"/>
            <a:r>
              <a:rPr lang="en-US" sz="1000" b="1" dirty="0" smtClean="0">
                <a:solidFill>
                  <a:schemeClr val="bg1"/>
                </a:solidFill>
                <a:latin typeface="Myriad Pro"/>
              </a:rPr>
              <a:t>XYZ</a:t>
            </a:r>
            <a:endParaRPr lang="en-US" sz="1000" b="1" dirty="0">
              <a:solidFill>
                <a:schemeClr val="bg1"/>
              </a:solidFill>
              <a:latin typeface="Myriad Pro"/>
            </a:endParaRPr>
          </a:p>
        </p:txBody>
      </p:sp>
      <p:sp>
        <p:nvSpPr>
          <p:cNvPr id="128" name="TextBox 127"/>
          <p:cNvSpPr txBox="1"/>
          <p:nvPr/>
        </p:nvSpPr>
        <p:spPr>
          <a:xfrm rot="15375514">
            <a:off x="1573296" y="4010454"/>
            <a:ext cx="761747" cy="400110"/>
          </a:xfrm>
          <a:prstGeom prst="rect">
            <a:avLst/>
          </a:prstGeom>
          <a:noFill/>
        </p:spPr>
        <p:txBody>
          <a:bodyPr wrap="none" rtlCol="0">
            <a:spAutoFit/>
          </a:bodyPr>
          <a:lstStyle/>
          <a:p>
            <a:pPr algn="ctr"/>
            <a:r>
              <a:rPr lang="en-US" sz="1000" b="1" dirty="0" smtClean="0">
                <a:solidFill>
                  <a:schemeClr val="bg1"/>
                </a:solidFill>
                <a:latin typeface="Myriad Pro"/>
              </a:rPr>
              <a:t>Antibiotic</a:t>
            </a:r>
          </a:p>
          <a:p>
            <a:pPr algn="ctr"/>
            <a:r>
              <a:rPr lang="en-US" sz="1000" b="1" dirty="0" smtClean="0">
                <a:solidFill>
                  <a:schemeClr val="bg1"/>
                </a:solidFill>
                <a:latin typeface="Myriad Pro"/>
              </a:rPr>
              <a:t>XYZ</a:t>
            </a:r>
            <a:endParaRPr lang="en-US" sz="1000" b="1" dirty="0">
              <a:solidFill>
                <a:schemeClr val="bg1"/>
              </a:solidFill>
              <a:latin typeface="Myriad Pro"/>
            </a:endParaRPr>
          </a:p>
        </p:txBody>
      </p:sp>
      <p:sp>
        <p:nvSpPr>
          <p:cNvPr id="134" name="TextBox 133"/>
          <p:cNvSpPr txBox="1"/>
          <p:nvPr/>
        </p:nvSpPr>
        <p:spPr>
          <a:xfrm rot="19801208">
            <a:off x="2739105" y="1126372"/>
            <a:ext cx="761747" cy="400110"/>
          </a:xfrm>
          <a:prstGeom prst="rect">
            <a:avLst/>
          </a:prstGeom>
          <a:noFill/>
        </p:spPr>
        <p:txBody>
          <a:bodyPr wrap="none" rtlCol="0">
            <a:spAutoFit/>
          </a:bodyPr>
          <a:lstStyle/>
          <a:p>
            <a:pPr algn="ctr"/>
            <a:r>
              <a:rPr lang="en-US" sz="1000" b="1" dirty="0" smtClean="0">
                <a:solidFill>
                  <a:schemeClr val="bg1"/>
                </a:solidFill>
                <a:latin typeface="Myriad Pro"/>
              </a:rPr>
              <a:t>Antibiotic</a:t>
            </a:r>
          </a:p>
          <a:p>
            <a:pPr algn="ctr"/>
            <a:r>
              <a:rPr lang="en-US" sz="1000" b="1" dirty="0" smtClean="0">
                <a:solidFill>
                  <a:schemeClr val="bg1"/>
                </a:solidFill>
                <a:latin typeface="Myriad Pro"/>
              </a:rPr>
              <a:t>XYZ</a:t>
            </a:r>
            <a:endParaRPr lang="en-US" sz="1000" b="1" dirty="0">
              <a:solidFill>
                <a:schemeClr val="bg1"/>
              </a:solidFill>
              <a:latin typeface="Myriad Pro"/>
            </a:endParaRPr>
          </a:p>
        </p:txBody>
      </p:sp>
      <p:sp>
        <p:nvSpPr>
          <p:cNvPr id="138" name="TextBox 137"/>
          <p:cNvSpPr txBox="1"/>
          <p:nvPr/>
        </p:nvSpPr>
        <p:spPr>
          <a:xfrm rot="3401029">
            <a:off x="6124663" y="2237142"/>
            <a:ext cx="667170" cy="400110"/>
          </a:xfrm>
          <a:prstGeom prst="rect">
            <a:avLst/>
          </a:prstGeom>
          <a:noFill/>
        </p:spPr>
        <p:txBody>
          <a:bodyPr wrap="none" rtlCol="0">
            <a:spAutoFit/>
          </a:bodyPr>
          <a:lstStyle/>
          <a:p>
            <a:pPr algn="ctr"/>
            <a:r>
              <a:rPr lang="en-US" sz="1000" b="1" dirty="0" smtClean="0">
                <a:solidFill>
                  <a:schemeClr val="bg1"/>
                </a:solidFill>
                <a:latin typeface="Myriad Pro"/>
              </a:rPr>
              <a:t>BP Drug</a:t>
            </a:r>
          </a:p>
          <a:p>
            <a:pPr algn="ctr"/>
            <a:r>
              <a:rPr lang="en-US" sz="1000" b="1" dirty="0" smtClean="0">
                <a:solidFill>
                  <a:schemeClr val="bg1"/>
                </a:solidFill>
                <a:latin typeface="Myriad Pro"/>
              </a:rPr>
              <a:t>ABC</a:t>
            </a:r>
            <a:endParaRPr lang="en-US" sz="1000" b="1" dirty="0">
              <a:solidFill>
                <a:schemeClr val="bg1"/>
              </a:solidFill>
              <a:latin typeface="Myriad Pro"/>
            </a:endParaRPr>
          </a:p>
        </p:txBody>
      </p:sp>
      <p:sp>
        <p:nvSpPr>
          <p:cNvPr id="124" name="TextBox 123"/>
          <p:cNvSpPr txBox="1"/>
          <p:nvPr/>
        </p:nvSpPr>
        <p:spPr>
          <a:xfrm rot="2398669">
            <a:off x="5732653" y="1653976"/>
            <a:ext cx="667170" cy="400110"/>
          </a:xfrm>
          <a:prstGeom prst="rect">
            <a:avLst/>
          </a:prstGeom>
          <a:noFill/>
        </p:spPr>
        <p:txBody>
          <a:bodyPr wrap="none" rtlCol="0">
            <a:spAutoFit/>
          </a:bodyPr>
          <a:lstStyle/>
          <a:p>
            <a:pPr algn="ctr"/>
            <a:r>
              <a:rPr lang="en-US" sz="1000" b="1" dirty="0" smtClean="0">
                <a:solidFill>
                  <a:schemeClr val="bg1"/>
                </a:solidFill>
                <a:latin typeface="Myriad Pro"/>
              </a:rPr>
              <a:t>BP Drug</a:t>
            </a:r>
          </a:p>
          <a:p>
            <a:pPr algn="ctr"/>
            <a:r>
              <a:rPr lang="en-US" sz="1000" b="1" dirty="0" smtClean="0">
                <a:solidFill>
                  <a:schemeClr val="bg1"/>
                </a:solidFill>
                <a:latin typeface="Myriad Pro"/>
              </a:rPr>
              <a:t>ABC</a:t>
            </a:r>
            <a:endParaRPr lang="en-US" sz="1000" b="1" dirty="0">
              <a:solidFill>
                <a:schemeClr val="bg1"/>
              </a:solidFill>
              <a:latin typeface="Myriad Pro"/>
            </a:endParaRPr>
          </a:p>
        </p:txBody>
      </p:sp>
      <p:sp>
        <p:nvSpPr>
          <p:cNvPr id="38" name="TextBox 37"/>
          <p:cNvSpPr txBox="1"/>
          <p:nvPr/>
        </p:nvSpPr>
        <p:spPr>
          <a:xfrm>
            <a:off x="3879746" y="991519"/>
            <a:ext cx="838691" cy="369332"/>
          </a:xfrm>
          <a:prstGeom prst="rect">
            <a:avLst/>
          </a:prstGeom>
          <a:noFill/>
        </p:spPr>
        <p:txBody>
          <a:bodyPr wrap="none" rtlCol="0">
            <a:spAutoFit/>
          </a:bodyPr>
          <a:lstStyle/>
          <a:p>
            <a:pPr algn="ctr"/>
            <a:r>
              <a:rPr lang="en-US" sz="900" b="1" dirty="0" smtClean="0">
                <a:solidFill>
                  <a:srgbClr val="000000"/>
                </a:solidFill>
                <a:latin typeface="Myriad Pro"/>
              </a:rPr>
              <a:t>DRUG/FLUID</a:t>
            </a:r>
          </a:p>
          <a:p>
            <a:pPr algn="ctr"/>
            <a:r>
              <a:rPr lang="en-US" sz="900" b="1" dirty="0" smtClean="0">
                <a:solidFill>
                  <a:srgbClr val="000000"/>
                </a:solidFill>
                <a:latin typeface="Myriad Pro"/>
              </a:rPr>
              <a:t>ADMIN</a:t>
            </a:r>
            <a:endParaRPr lang="en-US" sz="900" b="1" dirty="0">
              <a:solidFill>
                <a:srgbClr val="000000"/>
              </a:solidFill>
              <a:latin typeface="Myriad Pro"/>
            </a:endParaRPr>
          </a:p>
        </p:txBody>
      </p:sp>
      <p:sp>
        <p:nvSpPr>
          <p:cNvPr id="39" name="TextBox 38"/>
          <p:cNvSpPr txBox="1"/>
          <p:nvPr/>
        </p:nvSpPr>
        <p:spPr>
          <a:xfrm>
            <a:off x="3985440" y="1591687"/>
            <a:ext cx="671979" cy="230832"/>
          </a:xfrm>
          <a:prstGeom prst="rect">
            <a:avLst/>
          </a:prstGeom>
          <a:noFill/>
        </p:spPr>
        <p:txBody>
          <a:bodyPr wrap="none" rtlCol="0">
            <a:spAutoFit/>
          </a:bodyPr>
          <a:lstStyle/>
          <a:p>
            <a:pPr algn="ctr"/>
            <a:r>
              <a:rPr lang="en-US" sz="900" b="1" dirty="0" smtClean="0">
                <a:solidFill>
                  <a:srgbClr val="000000"/>
                </a:solidFill>
                <a:latin typeface="Myriad Pro"/>
              </a:rPr>
              <a:t>ACVITITY</a:t>
            </a:r>
            <a:endParaRPr lang="en-US" sz="900" b="1" dirty="0">
              <a:solidFill>
                <a:srgbClr val="000000"/>
              </a:solidFill>
              <a:latin typeface="Myriad Pro"/>
            </a:endParaRPr>
          </a:p>
        </p:txBody>
      </p:sp>
      <p:sp>
        <p:nvSpPr>
          <p:cNvPr id="88" name="TextBox 87"/>
          <p:cNvSpPr txBox="1"/>
          <p:nvPr/>
        </p:nvSpPr>
        <p:spPr>
          <a:xfrm>
            <a:off x="4113900" y="2806895"/>
            <a:ext cx="543739" cy="230832"/>
          </a:xfrm>
          <a:prstGeom prst="rect">
            <a:avLst/>
          </a:prstGeom>
          <a:noFill/>
        </p:spPr>
        <p:txBody>
          <a:bodyPr wrap="none" rtlCol="0">
            <a:spAutoFit/>
          </a:bodyPr>
          <a:lstStyle/>
          <a:p>
            <a:pPr algn="ctr"/>
            <a:r>
              <a:rPr lang="en-US" sz="900" b="1" dirty="0" smtClean="0">
                <a:solidFill>
                  <a:srgbClr val="000000"/>
                </a:solidFill>
                <a:latin typeface="Myriad Pro"/>
              </a:rPr>
              <a:t>VITALS</a:t>
            </a:r>
            <a:endParaRPr lang="en-US" sz="900" b="1" dirty="0">
              <a:solidFill>
                <a:srgbClr val="000000"/>
              </a:solidFill>
              <a:latin typeface="Myriad Pro"/>
            </a:endParaRPr>
          </a:p>
        </p:txBody>
      </p:sp>
      <p:sp>
        <p:nvSpPr>
          <p:cNvPr id="40" name="TextBox 39"/>
          <p:cNvSpPr txBox="1"/>
          <p:nvPr/>
        </p:nvSpPr>
        <p:spPr>
          <a:xfrm>
            <a:off x="4030444" y="2337457"/>
            <a:ext cx="672183" cy="230832"/>
          </a:xfrm>
          <a:prstGeom prst="rect">
            <a:avLst/>
          </a:prstGeom>
          <a:noFill/>
        </p:spPr>
        <p:txBody>
          <a:bodyPr wrap="none" rtlCol="0">
            <a:spAutoFit/>
          </a:bodyPr>
          <a:lstStyle/>
          <a:p>
            <a:pPr algn="ctr"/>
            <a:r>
              <a:rPr lang="en-US" sz="900" b="1" dirty="0" smtClean="0">
                <a:solidFill>
                  <a:srgbClr val="000000"/>
                </a:solidFill>
                <a:latin typeface="Myriad Pro"/>
              </a:rPr>
              <a:t>EXERCISE</a:t>
            </a:r>
            <a:endParaRPr lang="en-US" sz="900" b="1" dirty="0">
              <a:solidFill>
                <a:srgbClr val="000000"/>
              </a:solidFill>
              <a:latin typeface="Myriad Pro"/>
            </a:endParaRPr>
          </a:p>
        </p:txBody>
      </p:sp>
      <p:sp>
        <p:nvSpPr>
          <p:cNvPr id="120" name="TextBox 119"/>
          <p:cNvSpPr txBox="1"/>
          <p:nvPr/>
        </p:nvSpPr>
        <p:spPr>
          <a:xfrm>
            <a:off x="3872876" y="1863781"/>
            <a:ext cx="955529" cy="369332"/>
          </a:xfrm>
          <a:prstGeom prst="rect">
            <a:avLst/>
          </a:prstGeom>
          <a:noFill/>
        </p:spPr>
        <p:txBody>
          <a:bodyPr wrap="none" rtlCol="0">
            <a:spAutoFit/>
          </a:bodyPr>
          <a:lstStyle/>
          <a:p>
            <a:pPr algn="ctr"/>
            <a:r>
              <a:rPr lang="en-US" sz="900" b="1" dirty="0" smtClean="0">
                <a:latin typeface="Myriad Pro"/>
              </a:rPr>
              <a:t>NURSING</a:t>
            </a:r>
          </a:p>
          <a:p>
            <a:pPr algn="ctr"/>
            <a:r>
              <a:rPr lang="en-US" sz="900" b="1" dirty="0" smtClean="0">
                <a:latin typeface="Myriad Pro"/>
              </a:rPr>
              <a:t>INTERACTIONS</a:t>
            </a:r>
            <a:endParaRPr lang="en-US" sz="900" b="1" dirty="0">
              <a:latin typeface="Myriad Pro"/>
            </a:endParaRPr>
          </a:p>
        </p:txBody>
      </p:sp>
      <p:sp>
        <p:nvSpPr>
          <p:cNvPr id="137" name="TextBox 136"/>
          <p:cNvSpPr txBox="1"/>
          <p:nvPr/>
        </p:nvSpPr>
        <p:spPr>
          <a:xfrm>
            <a:off x="5684108" y="517939"/>
            <a:ext cx="1391741" cy="561856"/>
          </a:xfrm>
          <a:prstGeom prst="wedgeRoundRectCallout">
            <a:avLst>
              <a:gd name="adj1" fmla="val 22326"/>
              <a:gd name="adj2" fmla="val 176215"/>
              <a:gd name="adj3" fmla="val 16667"/>
            </a:avLst>
          </a:prstGeom>
          <a:solidFill>
            <a:srgbClr val="FFFF00">
              <a:alpha val="79000"/>
            </a:srgbClr>
          </a:solidFill>
        </p:spPr>
        <p:txBody>
          <a:bodyPr wrap="square" lIns="0" rIns="0" rtlCol="0">
            <a:spAutoFit/>
          </a:bodyPr>
          <a:lstStyle>
            <a:defPPr>
              <a:defRPr lang="en-US"/>
            </a:defPPr>
            <a:lvl1pPr algn="ctr">
              <a:defRPr sz="900">
                <a:solidFill>
                  <a:schemeClr val="bg1"/>
                </a:solidFill>
                <a:latin typeface="Myriad Pro"/>
              </a:defRPr>
            </a:lvl1pPr>
          </a:lstStyle>
          <a:p>
            <a:r>
              <a:rPr lang="en-US" dirty="0">
                <a:solidFill>
                  <a:srgbClr val="800000"/>
                </a:solidFill>
              </a:rPr>
              <a:t>Cursor slaved to start/end time on horizontal plot </a:t>
            </a:r>
            <a:r>
              <a:rPr lang="en-US" dirty="0" smtClean="0">
                <a:solidFill>
                  <a:srgbClr val="800000"/>
                </a:solidFill>
              </a:rPr>
              <a:t/>
            </a:r>
            <a:br>
              <a:rPr lang="en-US" dirty="0" smtClean="0">
                <a:solidFill>
                  <a:srgbClr val="800000"/>
                </a:solidFill>
              </a:rPr>
            </a:br>
            <a:r>
              <a:rPr lang="en-US" dirty="0" smtClean="0">
                <a:solidFill>
                  <a:srgbClr val="800000"/>
                </a:solidFill>
              </a:rPr>
              <a:t>drill </a:t>
            </a:r>
            <a:r>
              <a:rPr lang="en-US" dirty="0">
                <a:solidFill>
                  <a:srgbClr val="800000"/>
                </a:solidFill>
              </a:rPr>
              <a:t>down</a:t>
            </a:r>
          </a:p>
        </p:txBody>
      </p:sp>
      <p:sp>
        <p:nvSpPr>
          <p:cNvPr id="169" name="TextBox 168"/>
          <p:cNvSpPr txBox="1"/>
          <p:nvPr/>
        </p:nvSpPr>
        <p:spPr>
          <a:xfrm>
            <a:off x="7146457" y="2301216"/>
            <a:ext cx="1468278" cy="408623"/>
          </a:xfrm>
          <a:prstGeom prst="wedgeRoundRectCallout">
            <a:avLst>
              <a:gd name="adj1" fmla="val -63245"/>
              <a:gd name="adj2" fmla="val 29315"/>
              <a:gd name="adj3" fmla="val 16667"/>
            </a:avLst>
          </a:prstGeom>
          <a:solidFill>
            <a:srgbClr val="FFFF00">
              <a:alpha val="79000"/>
            </a:srgbClr>
          </a:solidFill>
        </p:spPr>
        <p:txBody>
          <a:bodyPr wrap="square" lIns="0" rIns="0" rtlCol="0">
            <a:spAutoFit/>
          </a:bodyPr>
          <a:lstStyle>
            <a:defPPr>
              <a:defRPr lang="en-US"/>
            </a:defPPr>
            <a:lvl1pPr algn="ctr">
              <a:defRPr sz="900">
                <a:solidFill>
                  <a:schemeClr val="bg1"/>
                </a:solidFill>
                <a:latin typeface="Myriad Pro"/>
              </a:defRPr>
            </a:lvl1pPr>
          </a:lstStyle>
          <a:p>
            <a:r>
              <a:rPr lang="en-US" dirty="0">
                <a:solidFill>
                  <a:srgbClr val="800000"/>
                </a:solidFill>
              </a:rPr>
              <a:t>Near term task: start BP </a:t>
            </a:r>
            <a:r>
              <a:rPr lang="en-US" dirty="0" smtClean="0">
                <a:solidFill>
                  <a:srgbClr val="800000"/>
                </a:solidFill>
              </a:rPr>
              <a:t/>
            </a:r>
            <a:br>
              <a:rPr lang="en-US" dirty="0" smtClean="0">
                <a:solidFill>
                  <a:srgbClr val="800000"/>
                </a:solidFill>
              </a:rPr>
            </a:br>
            <a:r>
              <a:rPr lang="en-US" dirty="0" smtClean="0">
                <a:solidFill>
                  <a:srgbClr val="800000"/>
                </a:solidFill>
              </a:rPr>
              <a:t>Drug </a:t>
            </a:r>
            <a:r>
              <a:rPr lang="en-US" dirty="0">
                <a:solidFill>
                  <a:srgbClr val="800000"/>
                </a:solidFill>
              </a:rPr>
              <a:t>XYZ infusion</a:t>
            </a:r>
          </a:p>
        </p:txBody>
      </p:sp>
      <p:sp>
        <p:nvSpPr>
          <p:cNvPr id="170" name="TextBox 169"/>
          <p:cNvSpPr txBox="1"/>
          <p:nvPr/>
        </p:nvSpPr>
        <p:spPr>
          <a:xfrm>
            <a:off x="6694629" y="3199429"/>
            <a:ext cx="1434924" cy="255389"/>
          </a:xfrm>
          <a:prstGeom prst="wedgeRoundRectCallout">
            <a:avLst>
              <a:gd name="adj1" fmla="val -62742"/>
              <a:gd name="adj2" fmla="val -235428"/>
              <a:gd name="adj3" fmla="val 16667"/>
            </a:avLst>
          </a:prstGeom>
          <a:solidFill>
            <a:srgbClr val="FFFF00">
              <a:alpha val="79000"/>
            </a:srgbClr>
          </a:solidFill>
        </p:spPr>
        <p:txBody>
          <a:bodyPr wrap="square" lIns="0" rIns="0" rtlCol="0">
            <a:spAutoFit/>
          </a:bodyPr>
          <a:lstStyle>
            <a:defPPr>
              <a:defRPr lang="en-US"/>
            </a:defPPr>
            <a:lvl1pPr algn="ctr">
              <a:defRPr sz="900">
                <a:solidFill>
                  <a:schemeClr val="bg1"/>
                </a:solidFill>
                <a:latin typeface="Myriad Pro"/>
              </a:defRPr>
            </a:lvl1pPr>
          </a:lstStyle>
          <a:p>
            <a:r>
              <a:rPr lang="en-US" dirty="0">
                <a:solidFill>
                  <a:srgbClr val="800000"/>
                </a:solidFill>
              </a:rPr>
              <a:t>BP Drug ABC continues</a:t>
            </a:r>
          </a:p>
        </p:txBody>
      </p:sp>
      <p:sp>
        <p:nvSpPr>
          <p:cNvPr id="171" name="TextBox 170"/>
          <p:cNvSpPr txBox="1"/>
          <p:nvPr/>
        </p:nvSpPr>
        <p:spPr>
          <a:xfrm>
            <a:off x="5535104" y="3867410"/>
            <a:ext cx="1562065" cy="408623"/>
          </a:xfrm>
          <a:prstGeom prst="wedgeRoundRectCallout">
            <a:avLst>
              <a:gd name="adj1" fmla="val -39467"/>
              <a:gd name="adj2" fmla="val -89695"/>
              <a:gd name="adj3" fmla="val 16667"/>
            </a:avLst>
          </a:prstGeom>
          <a:solidFill>
            <a:srgbClr val="FFFF00">
              <a:alpha val="79000"/>
            </a:srgbClr>
          </a:solidFill>
        </p:spPr>
        <p:txBody>
          <a:bodyPr wrap="square" lIns="0" rIns="0" rtlCol="0">
            <a:spAutoFit/>
          </a:bodyPr>
          <a:lstStyle>
            <a:defPPr>
              <a:defRPr lang="en-US"/>
            </a:defPPr>
            <a:lvl1pPr algn="ctr">
              <a:defRPr sz="900">
                <a:solidFill>
                  <a:schemeClr val="bg1"/>
                </a:solidFill>
                <a:latin typeface="Myriad Pro"/>
              </a:defRPr>
            </a:lvl1pPr>
          </a:lstStyle>
          <a:p>
            <a:r>
              <a:rPr lang="en-US" dirty="0">
                <a:solidFill>
                  <a:srgbClr val="800000"/>
                </a:solidFill>
              </a:rPr>
              <a:t>Future exercise windows prescribed</a:t>
            </a:r>
          </a:p>
        </p:txBody>
      </p:sp>
      <p:sp>
        <p:nvSpPr>
          <p:cNvPr id="172" name="TextBox 171"/>
          <p:cNvSpPr txBox="1"/>
          <p:nvPr/>
        </p:nvSpPr>
        <p:spPr>
          <a:xfrm>
            <a:off x="5361740" y="5960796"/>
            <a:ext cx="1537449" cy="408623"/>
          </a:xfrm>
          <a:prstGeom prst="wedgeRoundRectCallout">
            <a:avLst>
              <a:gd name="adj1" fmla="val -20130"/>
              <a:gd name="adj2" fmla="val -110919"/>
              <a:gd name="adj3" fmla="val 16667"/>
            </a:avLst>
          </a:prstGeom>
          <a:solidFill>
            <a:srgbClr val="FFFF00">
              <a:alpha val="79000"/>
            </a:srgbClr>
          </a:solidFill>
        </p:spPr>
        <p:txBody>
          <a:bodyPr wrap="square" lIns="0" rIns="0" rtlCol="0">
            <a:spAutoFit/>
          </a:bodyPr>
          <a:lstStyle>
            <a:defPPr>
              <a:defRPr lang="en-US"/>
            </a:defPPr>
            <a:lvl1pPr algn="ctr">
              <a:defRPr sz="900">
                <a:solidFill>
                  <a:schemeClr val="bg1"/>
                </a:solidFill>
                <a:latin typeface="Myriad Pro"/>
              </a:defRPr>
            </a:lvl1pPr>
          </a:lstStyle>
          <a:p>
            <a:r>
              <a:rPr lang="en-US" dirty="0">
                <a:solidFill>
                  <a:srgbClr val="800000"/>
                </a:solidFill>
              </a:rPr>
              <a:t>Future drug administrations planned for this patient</a:t>
            </a:r>
          </a:p>
        </p:txBody>
      </p:sp>
      <p:sp>
        <p:nvSpPr>
          <p:cNvPr id="173" name="TextBox 172"/>
          <p:cNvSpPr txBox="1"/>
          <p:nvPr/>
        </p:nvSpPr>
        <p:spPr>
          <a:xfrm>
            <a:off x="1635084" y="5957874"/>
            <a:ext cx="2222970" cy="561856"/>
          </a:xfrm>
          <a:prstGeom prst="wedgeRoundRectCallout">
            <a:avLst>
              <a:gd name="adj1" fmla="val 3394"/>
              <a:gd name="adj2" fmla="val -374228"/>
              <a:gd name="adj3" fmla="val 16667"/>
            </a:avLst>
          </a:prstGeom>
          <a:solidFill>
            <a:srgbClr val="FFFF00">
              <a:alpha val="79000"/>
            </a:srgbClr>
          </a:solidFill>
        </p:spPr>
        <p:txBody>
          <a:bodyPr wrap="square" lIns="0" rIns="0" rtlCol="0">
            <a:spAutoFit/>
          </a:bodyPr>
          <a:lstStyle>
            <a:defPPr>
              <a:defRPr lang="en-US"/>
            </a:defPPr>
            <a:lvl1pPr algn="ctr">
              <a:defRPr sz="1000">
                <a:solidFill>
                  <a:schemeClr val="bg1"/>
                </a:solidFill>
                <a:latin typeface="Myriad Pro"/>
              </a:defRPr>
            </a:lvl1pPr>
          </a:lstStyle>
          <a:p>
            <a:r>
              <a:rPr lang="en-US" sz="900" dirty="0">
                <a:solidFill>
                  <a:srgbClr val="800000"/>
                </a:solidFill>
              </a:rPr>
              <a:t>Periodic nursing interactions – </a:t>
            </a:r>
            <a:r>
              <a:rPr lang="en-US" sz="900" dirty="0" smtClean="0">
                <a:solidFill>
                  <a:srgbClr val="800000"/>
                </a:solidFill>
              </a:rPr>
              <a:t/>
            </a:r>
            <a:br>
              <a:rPr lang="en-US" sz="900" dirty="0" smtClean="0">
                <a:solidFill>
                  <a:srgbClr val="800000"/>
                </a:solidFill>
              </a:rPr>
            </a:br>
            <a:r>
              <a:rPr lang="en-US" sz="900" dirty="0" smtClean="0">
                <a:solidFill>
                  <a:srgbClr val="800000"/>
                </a:solidFill>
              </a:rPr>
              <a:t>see </a:t>
            </a:r>
            <a:r>
              <a:rPr lang="en-US" sz="900" dirty="0">
                <a:solidFill>
                  <a:srgbClr val="800000"/>
                </a:solidFill>
              </a:rPr>
              <a:t>horizontal plots for drill down re specifics</a:t>
            </a:r>
          </a:p>
        </p:txBody>
      </p:sp>
      <p:sp>
        <p:nvSpPr>
          <p:cNvPr id="175" name="TextBox 174"/>
          <p:cNvSpPr txBox="1"/>
          <p:nvPr/>
        </p:nvSpPr>
        <p:spPr>
          <a:xfrm>
            <a:off x="178488" y="3849358"/>
            <a:ext cx="1263134" cy="561856"/>
          </a:xfrm>
          <a:prstGeom prst="wedgeRoundRectCallout">
            <a:avLst>
              <a:gd name="adj1" fmla="val 120102"/>
              <a:gd name="adj2" fmla="val -71532"/>
              <a:gd name="adj3" fmla="val 16667"/>
            </a:avLst>
          </a:prstGeom>
          <a:solidFill>
            <a:srgbClr val="FFFF00">
              <a:alpha val="79000"/>
            </a:srgbClr>
          </a:solidFill>
        </p:spPr>
        <p:txBody>
          <a:bodyPr wrap="square" lIns="0" rIns="0" rtlCol="0">
            <a:spAutoFit/>
          </a:bodyPr>
          <a:lstStyle>
            <a:defPPr>
              <a:defRPr lang="en-US"/>
            </a:defPPr>
            <a:lvl1pPr algn="ctr">
              <a:defRPr sz="900">
                <a:solidFill>
                  <a:schemeClr val="bg1"/>
                </a:solidFill>
                <a:latin typeface="Myriad Pro"/>
              </a:defRPr>
            </a:lvl1pPr>
          </a:lstStyle>
          <a:p>
            <a:r>
              <a:rPr lang="en-US" dirty="0">
                <a:solidFill>
                  <a:srgbClr val="800000"/>
                </a:solidFill>
              </a:rPr>
              <a:t>Activity monitor detects excessive movement </a:t>
            </a:r>
            <a:r>
              <a:rPr lang="en-US" dirty="0" smtClean="0">
                <a:solidFill>
                  <a:srgbClr val="800000"/>
                </a:solidFill>
              </a:rPr>
              <a:t/>
            </a:r>
            <a:br>
              <a:rPr lang="en-US" dirty="0" smtClean="0">
                <a:solidFill>
                  <a:srgbClr val="800000"/>
                </a:solidFill>
              </a:rPr>
            </a:br>
            <a:r>
              <a:rPr lang="en-US" dirty="0" smtClean="0">
                <a:solidFill>
                  <a:srgbClr val="800000"/>
                </a:solidFill>
              </a:rPr>
              <a:t>in </a:t>
            </a:r>
            <a:r>
              <a:rPr lang="en-US" dirty="0">
                <a:solidFill>
                  <a:srgbClr val="800000"/>
                </a:solidFill>
              </a:rPr>
              <a:t>the bed</a:t>
            </a:r>
          </a:p>
        </p:txBody>
      </p:sp>
      <p:sp>
        <p:nvSpPr>
          <p:cNvPr id="176" name="TextBox 175"/>
          <p:cNvSpPr txBox="1"/>
          <p:nvPr/>
        </p:nvSpPr>
        <p:spPr>
          <a:xfrm>
            <a:off x="1194486" y="2922841"/>
            <a:ext cx="1228811" cy="255389"/>
          </a:xfrm>
          <a:prstGeom prst="wedgeRoundRectCallout">
            <a:avLst>
              <a:gd name="adj1" fmla="val 102646"/>
              <a:gd name="adj2" fmla="val -46897"/>
              <a:gd name="adj3" fmla="val 16667"/>
            </a:avLst>
          </a:prstGeom>
          <a:solidFill>
            <a:srgbClr val="FFFF00">
              <a:alpha val="79000"/>
            </a:srgbClr>
          </a:solidFill>
        </p:spPr>
        <p:txBody>
          <a:bodyPr wrap="square" lIns="0" rIns="0" rtlCol="0">
            <a:spAutoFit/>
          </a:bodyPr>
          <a:lstStyle>
            <a:defPPr>
              <a:defRPr lang="en-US"/>
            </a:defPPr>
            <a:lvl1pPr algn="ctr">
              <a:defRPr sz="900">
                <a:solidFill>
                  <a:schemeClr val="bg1"/>
                </a:solidFill>
                <a:latin typeface="Myriad Pro"/>
              </a:defRPr>
            </a:lvl1pPr>
          </a:lstStyle>
          <a:p>
            <a:r>
              <a:rPr lang="en-US" dirty="0">
                <a:solidFill>
                  <a:srgbClr val="800000"/>
                </a:solidFill>
              </a:rPr>
              <a:t>Periods of exercise</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25393" y="5401137"/>
            <a:ext cx="1506302" cy="1380478"/>
          </a:xfrm>
          <a:prstGeom prst="rect">
            <a:avLst/>
          </a:prstGeom>
          <a:ln>
            <a:noFill/>
          </a:ln>
          <a:effectLst>
            <a:outerShdw blurRad="292100" dist="139700" dir="2700000" algn="tl" rotWithShape="0">
              <a:srgbClr val="333333">
                <a:alpha val="65000"/>
              </a:srgbClr>
            </a:outerShdw>
          </a:effectLst>
        </p:spPr>
      </p:pic>
      <p:sp>
        <p:nvSpPr>
          <p:cNvPr id="167" name="TextBox 166"/>
          <p:cNvSpPr txBox="1"/>
          <p:nvPr/>
        </p:nvSpPr>
        <p:spPr>
          <a:xfrm>
            <a:off x="7105134" y="4794136"/>
            <a:ext cx="1915297" cy="408623"/>
          </a:xfrm>
          <a:prstGeom prst="wedgeRoundRectCallout">
            <a:avLst>
              <a:gd name="adj1" fmla="val 21894"/>
              <a:gd name="adj2" fmla="val 85732"/>
              <a:gd name="adj3" fmla="val 16667"/>
            </a:avLst>
          </a:prstGeom>
          <a:solidFill>
            <a:srgbClr val="FFFF00">
              <a:alpha val="79000"/>
            </a:srgbClr>
          </a:solidFill>
        </p:spPr>
        <p:txBody>
          <a:bodyPr wrap="square" lIns="0" rIns="0" rtlCol="0">
            <a:spAutoFit/>
          </a:bodyPr>
          <a:lstStyle>
            <a:defPPr>
              <a:defRPr lang="en-US"/>
            </a:defPPr>
            <a:lvl1pPr algn="ctr">
              <a:defRPr sz="900">
                <a:solidFill>
                  <a:schemeClr val="bg1"/>
                </a:solidFill>
                <a:latin typeface="Myriad Pro"/>
              </a:defRPr>
            </a:lvl1pPr>
          </a:lstStyle>
          <a:p>
            <a:r>
              <a:rPr lang="en-US" dirty="0">
                <a:solidFill>
                  <a:srgbClr val="800000"/>
                </a:solidFill>
              </a:rPr>
              <a:t>Additional information for this patient </a:t>
            </a:r>
            <a:br>
              <a:rPr lang="en-US" dirty="0">
                <a:solidFill>
                  <a:srgbClr val="800000"/>
                </a:solidFill>
              </a:rPr>
            </a:br>
            <a:r>
              <a:rPr lang="en-US" dirty="0">
                <a:solidFill>
                  <a:srgbClr val="800000"/>
                </a:solidFill>
              </a:rPr>
              <a:t>or Second Patient’s information</a:t>
            </a:r>
          </a:p>
        </p:txBody>
      </p:sp>
      <p:sp>
        <p:nvSpPr>
          <p:cNvPr id="178" name="TextBox 177"/>
          <p:cNvSpPr txBox="1"/>
          <p:nvPr/>
        </p:nvSpPr>
        <p:spPr>
          <a:xfrm>
            <a:off x="84986" y="327744"/>
            <a:ext cx="584391" cy="203133"/>
          </a:xfrm>
          <a:prstGeom prst="rect">
            <a:avLst/>
          </a:prstGeom>
          <a:gradFill>
            <a:gsLst>
              <a:gs pos="0">
                <a:schemeClr val="bg1">
                  <a:lumMod val="50000"/>
                </a:schemeClr>
              </a:gs>
              <a:gs pos="100000">
                <a:schemeClr val="bg1">
                  <a:lumMod val="85000"/>
                </a:schemeClr>
              </a:gs>
            </a:gsLst>
          </a:gradFill>
          <a:ln/>
        </p:spPr>
        <p:style>
          <a:lnRef idx="0">
            <a:schemeClr val="accent1"/>
          </a:lnRef>
          <a:fillRef idx="3">
            <a:schemeClr val="accent1"/>
          </a:fillRef>
          <a:effectRef idx="3">
            <a:schemeClr val="accent1"/>
          </a:effectRef>
          <a:fontRef idx="minor">
            <a:schemeClr val="lt1"/>
          </a:fontRef>
        </p:style>
        <p:txBody>
          <a:bodyPr wrap="none" tIns="9144" bIns="9144" rtlCol="0" anchor="ctr">
            <a:spAutoFit/>
          </a:bodyPr>
          <a:lstStyle/>
          <a:p>
            <a:pPr algn="ctr"/>
            <a:r>
              <a:rPr lang="en-US" sz="1200" b="1" dirty="0" smtClean="0">
                <a:solidFill>
                  <a:schemeClr val="tx1"/>
                </a:solidFill>
                <a:latin typeface="Myriad Pro"/>
                <a:cs typeface="Myriad Pro"/>
              </a:rPr>
              <a:t>DAY 1</a:t>
            </a:r>
            <a:endParaRPr lang="en-US" sz="1200" b="1" dirty="0">
              <a:solidFill>
                <a:schemeClr val="tx1"/>
              </a:solidFill>
              <a:latin typeface="Myriad Pro"/>
              <a:cs typeface="Myriad Pro"/>
            </a:endParaRPr>
          </a:p>
        </p:txBody>
      </p:sp>
      <p:sp>
        <p:nvSpPr>
          <p:cNvPr id="179" name="TextBox 178"/>
          <p:cNvSpPr txBox="1"/>
          <p:nvPr/>
        </p:nvSpPr>
        <p:spPr>
          <a:xfrm>
            <a:off x="813323" y="327744"/>
            <a:ext cx="584391" cy="203133"/>
          </a:xfrm>
          <a:prstGeom prst="rect">
            <a:avLst/>
          </a:prstGeom>
          <a:gradFill>
            <a:gsLst>
              <a:gs pos="0">
                <a:schemeClr val="bg1">
                  <a:lumMod val="50000"/>
                </a:schemeClr>
              </a:gs>
              <a:gs pos="100000">
                <a:schemeClr val="bg1">
                  <a:lumMod val="85000"/>
                </a:schemeClr>
              </a:gs>
            </a:gsLst>
          </a:gradFill>
          <a:ln/>
        </p:spPr>
        <p:style>
          <a:lnRef idx="0">
            <a:schemeClr val="accent1"/>
          </a:lnRef>
          <a:fillRef idx="3">
            <a:schemeClr val="accent1"/>
          </a:fillRef>
          <a:effectRef idx="3">
            <a:schemeClr val="accent1"/>
          </a:effectRef>
          <a:fontRef idx="minor">
            <a:schemeClr val="lt1"/>
          </a:fontRef>
        </p:style>
        <p:txBody>
          <a:bodyPr wrap="none" tIns="9144" bIns="9144" rtlCol="0" anchor="ctr">
            <a:spAutoFit/>
          </a:bodyPr>
          <a:lstStyle>
            <a:defPPr>
              <a:defRPr lang="en-US"/>
            </a:defPPr>
            <a:lvl1pPr algn="ctr">
              <a:defRPr sz="1400">
                <a:solidFill>
                  <a:schemeClr val="tx1"/>
                </a:solidFill>
              </a:defRPr>
            </a:lvl1pPr>
          </a:lstStyle>
          <a:p>
            <a:r>
              <a:rPr lang="en-US" sz="1200" b="1" dirty="0" smtClean="0">
                <a:latin typeface="Myriad Pro"/>
                <a:cs typeface="Myriad Pro"/>
              </a:rPr>
              <a:t>DAY 2</a:t>
            </a:r>
            <a:endParaRPr lang="en-US" sz="1200" b="1" dirty="0">
              <a:latin typeface="Myriad Pro"/>
              <a:cs typeface="Myriad Pro"/>
            </a:endParaRPr>
          </a:p>
        </p:txBody>
      </p:sp>
      <p:sp>
        <p:nvSpPr>
          <p:cNvPr id="180" name="TextBox 179"/>
          <p:cNvSpPr txBox="1"/>
          <p:nvPr/>
        </p:nvSpPr>
        <p:spPr>
          <a:xfrm>
            <a:off x="1541660" y="327744"/>
            <a:ext cx="584391" cy="203133"/>
          </a:xfrm>
          <a:prstGeom prst="rect">
            <a:avLst/>
          </a:prstGeom>
          <a:gradFill>
            <a:gsLst>
              <a:gs pos="0">
                <a:schemeClr val="bg1">
                  <a:lumMod val="50000"/>
                </a:schemeClr>
              </a:gs>
              <a:gs pos="100000">
                <a:schemeClr val="bg1">
                  <a:lumMod val="85000"/>
                </a:schemeClr>
              </a:gs>
            </a:gsLst>
          </a:gradFill>
          <a:ln/>
        </p:spPr>
        <p:style>
          <a:lnRef idx="0">
            <a:schemeClr val="accent1"/>
          </a:lnRef>
          <a:fillRef idx="3">
            <a:schemeClr val="accent1"/>
          </a:fillRef>
          <a:effectRef idx="3">
            <a:schemeClr val="accent1"/>
          </a:effectRef>
          <a:fontRef idx="minor">
            <a:schemeClr val="lt1"/>
          </a:fontRef>
        </p:style>
        <p:txBody>
          <a:bodyPr wrap="none" tIns="9144" bIns="9144" rtlCol="0" anchor="ctr">
            <a:spAutoFit/>
          </a:bodyPr>
          <a:lstStyle>
            <a:defPPr>
              <a:defRPr lang="en-US"/>
            </a:defPPr>
            <a:lvl1pPr algn="ctr">
              <a:defRPr sz="1400">
                <a:solidFill>
                  <a:schemeClr val="tx1"/>
                </a:solidFill>
              </a:defRPr>
            </a:lvl1pPr>
          </a:lstStyle>
          <a:p>
            <a:r>
              <a:rPr lang="en-US" sz="1200" b="1" dirty="0" smtClean="0">
                <a:latin typeface="Myriad Pro"/>
                <a:cs typeface="Myriad Pro"/>
              </a:rPr>
              <a:t>DAY 3</a:t>
            </a:r>
            <a:endParaRPr lang="en-US" sz="1200" b="1" dirty="0">
              <a:latin typeface="Myriad Pro"/>
              <a:cs typeface="Myriad Pro"/>
            </a:endParaRPr>
          </a:p>
        </p:txBody>
      </p:sp>
      <p:sp>
        <p:nvSpPr>
          <p:cNvPr id="181" name="TextBox 180"/>
          <p:cNvSpPr txBox="1"/>
          <p:nvPr/>
        </p:nvSpPr>
        <p:spPr>
          <a:xfrm>
            <a:off x="2273766" y="327744"/>
            <a:ext cx="584392" cy="203133"/>
          </a:xfrm>
          <a:prstGeom prst="rect">
            <a:avLst/>
          </a:prstGeom>
          <a:ln/>
        </p:spPr>
        <p:style>
          <a:lnRef idx="0">
            <a:schemeClr val="accent6"/>
          </a:lnRef>
          <a:fillRef idx="3">
            <a:schemeClr val="accent6"/>
          </a:fillRef>
          <a:effectRef idx="3">
            <a:schemeClr val="accent6"/>
          </a:effectRef>
          <a:fontRef idx="minor">
            <a:schemeClr val="lt1"/>
          </a:fontRef>
        </p:style>
        <p:txBody>
          <a:bodyPr wrap="none" tIns="9144" bIns="9144" rtlCol="0" anchor="ctr">
            <a:spAutoFit/>
          </a:bodyPr>
          <a:lstStyle>
            <a:defPPr>
              <a:defRPr lang="en-US"/>
            </a:defPPr>
            <a:lvl1pPr algn="ctr">
              <a:defRPr sz="1400">
                <a:solidFill>
                  <a:schemeClr val="tx1"/>
                </a:solidFill>
              </a:defRPr>
            </a:lvl1pPr>
          </a:lstStyle>
          <a:p>
            <a:r>
              <a:rPr lang="en-US" sz="1200" b="1" dirty="0" smtClean="0">
                <a:latin typeface="Myriad Pro"/>
                <a:cs typeface="Myriad Pro"/>
              </a:rPr>
              <a:t>DAY 4</a:t>
            </a:r>
            <a:endParaRPr lang="en-US" sz="1200" b="1" dirty="0">
              <a:latin typeface="Myriad Pro"/>
              <a:cs typeface="Myriad Pro"/>
            </a:endParaRPr>
          </a:p>
        </p:txBody>
      </p:sp>
      <p:sp>
        <p:nvSpPr>
          <p:cNvPr id="168" name="TextBox 167"/>
          <p:cNvSpPr txBox="1"/>
          <p:nvPr/>
        </p:nvSpPr>
        <p:spPr>
          <a:xfrm>
            <a:off x="2718876" y="619237"/>
            <a:ext cx="1194098" cy="408623"/>
          </a:xfrm>
          <a:prstGeom prst="wedgeRoundRectCallout">
            <a:avLst>
              <a:gd name="adj1" fmla="val 14855"/>
              <a:gd name="adj2" fmla="val 102144"/>
              <a:gd name="adj3" fmla="val 16667"/>
            </a:avLst>
          </a:prstGeom>
          <a:solidFill>
            <a:srgbClr val="FFFF00">
              <a:alpha val="79000"/>
            </a:srgbClr>
          </a:solidFill>
        </p:spPr>
        <p:txBody>
          <a:bodyPr wrap="square" lIns="0" rIns="0" rtlCol="0">
            <a:spAutoFit/>
          </a:bodyPr>
          <a:lstStyle>
            <a:defPPr>
              <a:defRPr lang="en-US"/>
            </a:defPPr>
            <a:lvl1pPr algn="ctr">
              <a:defRPr sz="900">
                <a:solidFill>
                  <a:schemeClr val="bg1"/>
                </a:solidFill>
                <a:latin typeface="Myriad Pro"/>
              </a:defRPr>
            </a:lvl1pPr>
          </a:lstStyle>
          <a:p>
            <a:r>
              <a:rPr lang="en-US" dirty="0">
                <a:solidFill>
                  <a:srgbClr val="800000"/>
                </a:solidFill>
              </a:rPr>
              <a:t>Drug Administrations from the prior day</a:t>
            </a:r>
          </a:p>
        </p:txBody>
      </p:sp>
      <p:pic>
        <p:nvPicPr>
          <p:cNvPr id="24" name="Picture 23" descr="hea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019" y="795427"/>
            <a:ext cx="1005773" cy="804618"/>
          </a:xfrm>
          <a:prstGeom prst="rect">
            <a:avLst/>
          </a:prstGeom>
        </p:spPr>
      </p:pic>
      <p:sp>
        <p:nvSpPr>
          <p:cNvPr id="25" name="Oval 24"/>
          <p:cNvSpPr/>
          <p:nvPr/>
        </p:nvSpPr>
        <p:spPr>
          <a:xfrm>
            <a:off x="121384" y="60081"/>
            <a:ext cx="89144" cy="89144"/>
          </a:xfrm>
          <a:prstGeom prst="ellipse">
            <a:avLst/>
          </a:prstGeom>
          <a:gradFill>
            <a:gsLst>
              <a:gs pos="0">
                <a:schemeClr val="accent2">
                  <a:lumMod val="50000"/>
                </a:schemeClr>
              </a:gs>
              <a:gs pos="100000">
                <a:srgbClr val="FF0000"/>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2" name="Oval 181"/>
          <p:cNvSpPr/>
          <p:nvPr/>
        </p:nvSpPr>
        <p:spPr>
          <a:xfrm>
            <a:off x="294969" y="60081"/>
            <a:ext cx="89144" cy="89144"/>
          </a:xfrm>
          <a:prstGeom prst="ellipse">
            <a:avLst/>
          </a:prstGeom>
          <a:gradFill>
            <a:gsLst>
              <a:gs pos="38000">
                <a:srgbClr val="FFEF00"/>
              </a:gs>
              <a:gs pos="100000">
                <a:srgbClr val="FEFFBE"/>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3" name="Oval 182"/>
          <p:cNvSpPr/>
          <p:nvPr/>
        </p:nvSpPr>
        <p:spPr>
          <a:xfrm>
            <a:off x="468554" y="60081"/>
            <a:ext cx="89144" cy="89144"/>
          </a:xfrm>
          <a:prstGeom prst="ellipse">
            <a:avLst/>
          </a:prstGeom>
          <a:gradFill>
            <a:gsLst>
              <a:gs pos="0">
                <a:srgbClr val="5ECA00"/>
              </a:gs>
              <a:gs pos="100000">
                <a:schemeClr val="accent3">
                  <a:tint val="50000"/>
                  <a:shade val="100000"/>
                  <a:satMod val="3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2" name="TextBox 151"/>
          <p:cNvSpPr txBox="1"/>
          <p:nvPr/>
        </p:nvSpPr>
        <p:spPr>
          <a:xfrm rot="19801208">
            <a:off x="2916163" y="1471045"/>
            <a:ext cx="915635" cy="246221"/>
          </a:xfrm>
          <a:prstGeom prst="rect">
            <a:avLst/>
          </a:prstGeom>
          <a:noFill/>
        </p:spPr>
        <p:txBody>
          <a:bodyPr wrap="none" rtlCol="0">
            <a:spAutoFit/>
          </a:bodyPr>
          <a:lstStyle/>
          <a:p>
            <a:pPr algn="ctr"/>
            <a:r>
              <a:rPr lang="en-US" sz="1000" b="1" dirty="0" smtClean="0">
                <a:solidFill>
                  <a:schemeClr val="bg1"/>
                </a:solidFill>
                <a:latin typeface="Myriad Pro"/>
              </a:rPr>
              <a:t>BP Drug ABC</a:t>
            </a:r>
            <a:endParaRPr lang="en-US" sz="1000" b="1" dirty="0">
              <a:solidFill>
                <a:schemeClr val="bg1"/>
              </a:solidFill>
              <a:latin typeface="Myriad Pro"/>
            </a:endParaRPr>
          </a:p>
        </p:txBody>
      </p:sp>
      <p:sp>
        <p:nvSpPr>
          <p:cNvPr id="153" name="TextBox 152"/>
          <p:cNvSpPr txBox="1"/>
          <p:nvPr/>
        </p:nvSpPr>
        <p:spPr>
          <a:xfrm rot="3489312">
            <a:off x="6263564" y="2203985"/>
            <a:ext cx="993089" cy="230832"/>
          </a:xfrm>
          <a:prstGeom prst="rect">
            <a:avLst/>
          </a:prstGeom>
          <a:noFill/>
        </p:spPr>
        <p:txBody>
          <a:bodyPr wrap="square" rtlCol="0">
            <a:spAutoFit/>
          </a:bodyPr>
          <a:lstStyle/>
          <a:p>
            <a:r>
              <a:rPr lang="en-US" sz="900" b="1" dirty="0" smtClean="0">
                <a:solidFill>
                  <a:schemeClr val="bg1"/>
                </a:solidFill>
                <a:latin typeface="Myriad Pro"/>
              </a:rPr>
              <a:t>BP Drug XYZ</a:t>
            </a:r>
            <a:endParaRPr lang="en-US" sz="900" b="1" dirty="0">
              <a:solidFill>
                <a:schemeClr val="bg1"/>
              </a:solidFill>
              <a:latin typeface="Myriad Pro"/>
            </a:endParaRPr>
          </a:p>
        </p:txBody>
      </p:sp>
    </p:spTree>
    <p:extLst>
      <p:ext uri="{BB962C8B-B14F-4D97-AF65-F5344CB8AC3E}">
        <p14:creationId xmlns:p14="http://schemas.microsoft.com/office/powerpoint/2010/main" val="143039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dissolve">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dissolve">
                                      <p:cBhvr>
                                        <p:cTn id="12" dur="500"/>
                                        <p:tgtEl>
                                          <p:spTgt spid="16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9"/>
                                        </p:tgtEl>
                                        <p:attrNameLst>
                                          <p:attrName>style.visibility</p:attrName>
                                        </p:attrNameLst>
                                      </p:cBhvr>
                                      <p:to>
                                        <p:strVal val="visible"/>
                                      </p:to>
                                    </p:set>
                                    <p:animEffect transition="in" filter="dissolve">
                                      <p:cBhvr>
                                        <p:cTn id="17" dur="500"/>
                                        <p:tgtEl>
                                          <p:spTgt spid="16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dissolve">
                                      <p:cBhvr>
                                        <p:cTn id="20" dur="500"/>
                                        <p:tgtEl>
                                          <p:spTgt spid="17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72"/>
                                        </p:tgtEl>
                                        <p:attrNameLst>
                                          <p:attrName>style.visibility</p:attrName>
                                        </p:attrNameLst>
                                      </p:cBhvr>
                                      <p:to>
                                        <p:strVal val="visible"/>
                                      </p:to>
                                    </p:set>
                                    <p:animEffect transition="in" filter="dissolve">
                                      <p:cBhvr>
                                        <p:cTn id="25" dur="500"/>
                                        <p:tgtEl>
                                          <p:spTgt spid="17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75"/>
                                        </p:tgtEl>
                                        <p:attrNameLst>
                                          <p:attrName>style.visibility</p:attrName>
                                        </p:attrNameLst>
                                      </p:cBhvr>
                                      <p:to>
                                        <p:strVal val="visible"/>
                                      </p:to>
                                    </p:set>
                                    <p:animEffect transition="in" filter="dissolve">
                                      <p:cBhvr>
                                        <p:cTn id="30" dur="500"/>
                                        <p:tgtEl>
                                          <p:spTgt spid="17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6"/>
                                        </p:tgtEl>
                                        <p:attrNameLst>
                                          <p:attrName>style.visibility</p:attrName>
                                        </p:attrNameLst>
                                      </p:cBhvr>
                                      <p:to>
                                        <p:strVal val="visible"/>
                                      </p:to>
                                    </p:set>
                                    <p:animEffect transition="in" filter="dissolve">
                                      <p:cBhvr>
                                        <p:cTn id="35" dur="500"/>
                                        <p:tgtEl>
                                          <p:spTgt spid="17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1"/>
                                        </p:tgtEl>
                                        <p:attrNameLst>
                                          <p:attrName>style.visibility</p:attrName>
                                        </p:attrNameLst>
                                      </p:cBhvr>
                                      <p:to>
                                        <p:strVal val="visible"/>
                                      </p:to>
                                    </p:set>
                                    <p:animEffect transition="in" filter="dissolve">
                                      <p:cBhvr>
                                        <p:cTn id="40" dur="500"/>
                                        <p:tgtEl>
                                          <p:spTgt spid="17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3"/>
                                        </p:tgtEl>
                                        <p:attrNameLst>
                                          <p:attrName>style.visibility</p:attrName>
                                        </p:attrNameLst>
                                      </p:cBhvr>
                                      <p:to>
                                        <p:strVal val="visible"/>
                                      </p:to>
                                    </p:set>
                                    <p:animEffect transition="in" filter="dissolve">
                                      <p:cBhvr>
                                        <p:cTn id="45" dur="500"/>
                                        <p:tgtEl>
                                          <p:spTgt spid="17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67"/>
                                        </p:tgtEl>
                                        <p:attrNameLst>
                                          <p:attrName>style.visibility</p:attrName>
                                        </p:attrNameLst>
                                      </p:cBhvr>
                                      <p:to>
                                        <p:strVal val="visible"/>
                                      </p:to>
                                    </p:set>
                                    <p:animEffect transition="in" filter="dissolve">
                                      <p:cBhvr>
                                        <p:cTn id="50"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69" grpId="0" animBg="1"/>
      <p:bldP spid="170" grpId="0" animBg="1"/>
      <p:bldP spid="171" grpId="0" animBg="1"/>
      <p:bldP spid="172" grpId="0" animBg="1"/>
      <p:bldP spid="173" grpId="0" animBg="1"/>
      <p:bldP spid="175" grpId="0" animBg="1"/>
      <p:bldP spid="176" grpId="0" animBg="1"/>
      <p:bldP spid="167" grpId="0" animBg="1"/>
      <p:bldP spid="1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Discussion	</a:t>
            </a:r>
            <a:endParaRPr lang="en-US" dirty="0"/>
          </a:p>
        </p:txBody>
      </p:sp>
      <p:sp>
        <p:nvSpPr>
          <p:cNvPr id="3" name="Content Placeholder 2"/>
          <p:cNvSpPr>
            <a:spLocks noGrp="1"/>
          </p:cNvSpPr>
          <p:nvPr>
            <p:ph idx="1"/>
          </p:nvPr>
        </p:nvSpPr>
        <p:spPr>
          <a:xfrm>
            <a:off x="392544" y="1981200"/>
            <a:ext cx="8416637" cy="4114800"/>
          </a:xfrm>
        </p:spPr>
        <p:txBody>
          <a:bodyPr/>
          <a:lstStyle/>
          <a:p>
            <a:r>
              <a:rPr lang="en-US" dirty="0" smtClean="0"/>
              <a:t>Will you partner with us to improve usability and eliminate paper</a:t>
            </a:r>
          </a:p>
          <a:p>
            <a:r>
              <a:rPr lang="en-US" dirty="0" smtClean="0"/>
              <a:t>Will you commit to eliminating DVT by including risk prediction and decision support</a:t>
            </a:r>
          </a:p>
          <a:p>
            <a:r>
              <a:rPr lang="en-US" dirty="0" smtClean="0"/>
              <a:t>Can we eliminate harm </a:t>
            </a:r>
            <a:r>
              <a:rPr lang="en-US" smtClean="0"/>
              <a:t>by sharing </a:t>
            </a:r>
            <a:r>
              <a:rPr lang="en-US" dirty="0" smtClean="0"/>
              <a:t>risk prediction, decision support tools and performance measures </a:t>
            </a:r>
          </a:p>
          <a:p>
            <a:r>
              <a:rPr lang="en-US" dirty="0" smtClean="0"/>
              <a:t>Can we incorporate standard outcome measures</a:t>
            </a:r>
          </a:p>
          <a:p>
            <a:r>
              <a:rPr lang="en-US" dirty="0" smtClean="0"/>
              <a:t>Will you make APIs to connect devices to reduce harm and improve productivity</a:t>
            </a:r>
          </a:p>
          <a:p>
            <a:endParaRPr lang="en-US" dirty="0"/>
          </a:p>
        </p:txBody>
      </p:sp>
      <p:sp>
        <p:nvSpPr>
          <p:cNvPr id="4" name="Footer Placeholder 3"/>
          <p:cNvSpPr>
            <a:spLocks noGrp="1"/>
          </p:cNvSpPr>
          <p:nvPr>
            <p:ph type="ftr" sz="quarter" idx="11"/>
          </p:nvPr>
        </p:nvSpPr>
        <p:spPr/>
        <p:txBody>
          <a:bodyPr/>
          <a:lstStyle/>
          <a:p>
            <a:r>
              <a:rPr lang="en-US" smtClean="0"/>
              <a:t>Armstrong Institute for Patient Safety and Quality</a:t>
            </a:r>
            <a:endParaRPr lang="en-US" dirty="0"/>
          </a:p>
        </p:txBody>
      </p:sp>
    </p:spTree>
    <p:extLst>
      <p:ext uri="{BB962C8B-B14F-4D97-AF65-F5344CB8AC3E}">
        <p14:creationId xmlns:p14="http://schemas.microsoft.com/office/powerpoint/2010/main" val="1224786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josie"/>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6096000" y="3048000"/>
            <a:ext cx="2851150" cy="3495675"/>
          </a:xfrm>
        </p:spPr>
      </p:pic>
      <p:pic>
        <p:nvPicPr>
          <p:cNvPr id="26627" name="Picture 7" descr="12about1-articleLarge.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733800"/>
            <a:ext cx="47101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TIE.523459" descr="leah worr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609600"/>
            <a:ext cx="46577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9739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71337" y="1894789"/>
            <a:ext cx="8220176" cy="4317476"/>
          </a:xfrm>
          <a:prstGeom prst="rect">
            <a:avLst/>
          </a:prstGeom>
          <a:blipFill dpi="0" rotWithShape="1">
            <a:blip r:embed="rId3" cstate="print">
              <a:alphaModFix amt="43000"/>
              <a:extLst>
                <a:ext uri="{BEBA8EAE-BF5A-486C-A8C5-ECC9F3942E4B}">
                  <a14:imgProps xmlns:a14="http://schemas.microsoft.com/office/drawing/2010/main">
                    <a14:imgLayer r:embed="rId4">
                      <a14:imgEffect>
                        <a14:sharpenSoften amount="-54000"/>
                      </a14:imgEffect>
                      <a14:imgEffect>
                        <a14:colorTemperature colorTemp="4700"/>
                      </a14:imgEffect>
                    </a14:imgLayer>
                  </a14:imgProps>
                </a:ext>
                <a:ext uri="{28A0092B-C50C-407E-A947-70E740481C1C}">
                  <a14:useLocalDpi xmlns:a14="http://schemas.microsoft.com/office/drawing/2010/main" val="0"/>
                </a:ext>
              </a:extLst>
            </a:blip>
            <a:srcRect/>
            <a:stretch>
              <a:fillRect/>
            </a:stretch>
          </a:blip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a:xfrm>
            <a:off x="422765" y="402248"/>
            <a:ext cx="8545389" cy="1143000"/>
          </a:xfrm>
          <a:solidFill>
            <a:schemeClr val="bg1"/>
          </a:solidFill>
        </p:spPr>
        <p:txBody>
          <a:bodyPr/>
          <a:lstStyle/>
          <a:p>
            <a:r>
              <a:rPr lang="en-US" dirty="0" smtClean="0"/>
              <a:t>Medical error causes ~200,000 </a:t>
            </a:r>
            <a:r>
              <a:rPr lang="en-US" i="1" dirty="0" smtClean="0">
                <a:solidFill>
                  <a:srgbClr val="FF0000"/>
                </a:solidFill>
              </a:rPr>
              <a:t>preventable</a:t>
            </a:r>
            <a:r>
              <a:rPr lang="en-US" i="1" u="sng" dirty="0" smtClean="0"/>
              <a:t> </a:t>
            </a:r>
            <a:r>
              <a:rPr lang="en-US" dirty="0" smtClean="0"/>
              <a:t>deaths per year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16507366"/>
              </p:ext>
            </p:extLst>
          </p:nvPr>
        </p:nvGraphicFramePr>
        <p:xfrm>
          <a:off x="809625" y="1981200"/>
          <a:ext cx="7772400" cy="4114800"/>
        </p:xfrm>
        <a:graphic>
          <a:graphicData uri="http://schemas.openxmlformats.org/drawingml/2006/chart">
            <c:chart xmlns:c="http://schemas.openxmlformats.org/drawingml/2006/chart" xmlns:r="http://schemas.openxmlformats.org/officeDocument/2006/relationships" r:id="rId5"/>
          </a:graphicData>
        </a:graphic>
      </p:graphicFrame>
      <p:sp>
        <p:nvSpPr>
          <p:cNvPr id="4" name="Footer Placeholder 3"/>
          <p:cNvSpPr>
            <a:spLocks noGrp="1"/>
          </p:cNvSpPr>
          <p:nvPr>
            <p:ph type="ftr" sz="quarter" idx="11"/>
          </p:nvPr>
        </p:nvSpPr>
        <p:spPr/>
        <p:txBody>
          <a:bodyPr/>
          <a:lstStyle/>
          <a:p>
            <a:r>
              <a:rPr lang="en-US" smtClean="0"/>
              <a:t>Armstrong Institute for Patient Safety and Quality</a:t>
            </a:r>
            <a:endParaRPr lang="en-US" dirty="0"/>
          </a:p>
        </p:txBody>
      </p:sp>
      <p:sp>
        <p:nvSpPr>
          <p:cNvPr id="6" name="TextBox 5"/>
          <p:cNvSpPr txBox="1"/>
          <p:nvPr/>
        </p:nvSpPr>
        <p:spPr>
          <a:xfrm>
            <a:off x="1533088" y="2384973"/>
            <a:ext cx="1646605" cy="369332"/>
          </a:xfrm>
          <a:prstGeom prst="rect">
            <a:avLst/>
          </a:prstGeom>
          <a:noFill/>
        </p:spPr>
        <p:txBody>
          <a:bodyPr wrap="none" rtlCol="0">
            <a:spAutoFit/>
          </a:bodyPr>
          <a:lstStyle/>
          <a:p>
            <a:r>
              <a:rPr lang="en-US" dirty="0" smtClean="0"/>
              <a:t>Heart Disease</a:t>
            </a:r>
            <a:endParaRPr lang="en-US" dirty="0"/>
          </a:p>
        </p:txBody>
      </p:sp>
      <p:sp>
        <p:nvSpPr>
          <p:cNvPr id="8" name="TextBox 7"/>
          <p:cNvSpPr txBox="1"/>
          <p:nvPr/>
        </p:nvSpPr>
        <p:spPr>
          <a:xfrm>
            <a:off x="2187114" y="2989869"/>
            <a:ext cx="992579" cy="369332"/>
          </a:xfrm>
          <a:prstGeom prst="rect">
            <a:avLst/>
          </a:prstGeom>
          <a:noFill/>
        </p:spPr>
        <p:txBody>
          <a:bodyPr wrap="none" rtlCol="0">
            <a:spAutoFit/>
          </a:bodyPr>
          <a:lstStyle/>
          <a:p>
            <a:r>
              <a:rPr lang="en-US" dirty="0" smtClean="0"/>
              <a:t> Cancer</a:t>
            </a:r>
            <a:endParaRPr lang="en-US" dirty="0"/>
          </a:p>
        </p:txBody>
      </p:sp>
      <p:sp>
        <p:nvSpPr>
          <p:cNvPr id="9" name="TextBox 8"/>
          <p:cNvSpPr txBox="1"/>
          <p:nvPr/>
        </p:nvSpPr>
        <p:spPr>
          <a:xfrm>
            <a:off x="1028142" y="3546062"/>
            <a:ext cx="2151551" cy="461665"/>
          </a:xfrm>
          <a:prstGeom prst="rect">
            <a:avLst/>
          </a:prstGeom>
          <a:noFill/>
        </p:spPr>
        <p:txBody>
          <a:bodyPr wrap="none" rtlCol="0">
            <a:spAutoFit/>
          </a:bodyPr>
          <a:lstStyle/>
          <a:p>
            <a:r>
              <a:rPr lang="en-US" sz="2400" b="1" dirty="0" smtClean="0">
                <a:solidFill>
                  <a:srgbClr val="000000"/>
                </a:solidFill>
              </a:rPr>
              <a:t>Medical Error</a:t>
            </a:r>
            <a:endParaRPr lang="en-US" sz="2400" b="1" dirty="0">
              <a:solidFill>
                <a:srgbClr val="000000"/>
              </a:solidFill>
            </a:endParaRPr>
          </a:p>
        </p:txBody>
      </p:sp>
      <p:sp>
        <p:nvSpPr>
          <p:cNvPr id="10" name="TextBox 9"/>
          <p:cNvSpPr txBox="1"/>
          <p:nvPr/>
        </p:nvSpPr>
        <p:spPr>
          <a:xfrm>
            <a:off x="903549" y="4056688"/>
            <a:ext cx="2276144" cy="646331"/>
          </a:xfrm>
          <a:prstGeom prst="rect">
            <a:avLst/>
          </a:prstGeom>
          <a:noFill/>
        </p:spPr>
        <p:txBody>
          <a:bodyPr wrap="square" rtlCol="0">
            <a:spAutoFit/>
          </a:bodyPr>
          <a:lstStyle/>
          <a:p>
            <a:r>
              <a:rPr lang="en-US" dirty="0" smtClean="0"/>
              <a:t>Chronic Lower</a:t>
            </a:r>
          </a:p>
          <a:p>
            <a:r>
              <a:rPr lang="en-US" dirty="0" smtClean="0"/>
              <a:t>Respiratory Disease</a:t>
            </a:r>
            <a:endParaRPr lang="en-US" dirty="0"/>
          </a:p>
        </p:txBody>
      </p:sp>
      <p:sp>
        <p:nvSpPr>
          <p:cNvPr id="11" name="TextBox 10"/>
          <p:cNvSpPr txBox="1"/>
          <p:nvPr/>
        </p:nvSpPr>
        <p:spPr>
          <a:xfrm>
            <a:off x="2328178" y="4820275"/>
            <a:ext cx="851515" cy="369332"/>
          </a:xfrm>
          <a:prstGeom prst="rect">
            <a:avLst/>
          </a:prstGeom>
          <a:noFill/>
        </p:spPr>
        <p:txBody>
          <a:bodyPr wrap="none" rtlCol="0">
            <a:spAutoFit/>
          </a:bodyPr>
          <a:lstStyle/>
          <a:p>
            <a:r>
              <a:rPr lang="en-US" dirty="0" smtClean="0"/>
              <a:t>Stroke</a:t>
            </a:r>
            <a:endParaRPr lang="en-US" dirty="0"/>
          </a:p>
        </p:txBody>
      </p:sp>
      <p:sp>
        <p:nvSpPr>
          <p:cNvPr id="12" name="TextBox 11"/>
          <p:cNvSpPr txBox="1"/>
          <p:nvPr/>
        </p:nvSpPr>
        <p:spPr>
          <a:xfrm>
            <a:off x="1994753" y="5415744"/>
            <a:ext cx="1184940" cy="369332"/>
          </a:xfrm>
          <a:prstGeom prst="rect">
            <a:avLst/>
          </a:prstGeom>
          <a:noFill/>
        </p:spPr>
        <p:txBody>
          <a:bodyPr wrap="none" rtlCol="0">
            <a:spAutoFit/>
          </a:bodyPr>
          <a:lstStyle/>
          <a:p>
            <a:r>
              <a:rPr lang="en-US" dirty="0" smtClean="0"/>
              <a:t>Accidents</a:t>
            </a:r>
            <a:endParaRPr lang="en-US" dirty="0"/>
          </a:p>
        </p:txBody>
      </p:sp>
      <p:sp>
        <p:nvSpPr>
          <p:cNvPr id="13" name="Rounded Rectangle 12"/>
          <p:cNvSpPr/>
          <p:nvPr/>
        </p:nvSpPr>
        <p:spPr bwMode="auto">
          <a:xfrm>
            <a:off x="810707" y="3489499"/>
            <a:ext cx="4392889" cy="542873"/>
          </a:xfrm>
          <a:prstGeom prst="roundRect">
            <a:avLst/>
          </a:prstGeom>
          <a:noFill/>
          <a:ln w="28575" cap="flat" cmpd="sng" algn="ctr">
            <a:solidFill>
              <a:srgbClr val="FF0000"/>
            </a:solidFill>
            <a:prstDash val="solid"/>
            <a:round/>
            <a:headEnd type="none" w="med" len="med"/>
            <a:tailEnd type="none" w="med" len="med"/>
          </a:ln>
          <a:effectLst>
            <a:glow rad="101600">
              <a:srgbClr val="FF0000">
                <a:alpha val="4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869496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creen Shot 2012-07-03 at 6.18.3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850"/>
            <a:ext cx="9144000"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60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josi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252663" y="762000"/>
            <a:ext cx="4529137" cy="5553075"/>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04800" y="390525"/>
            <a:ext cx="8277225" cy="1143000"/>
          </a:xfrm>
        </p:spPr>
        <p:txBody>
          <a:bodyPr/>
          <a:lstStyle/>
          <a:p>
            <a:r>
              <a:rPr lang="en-US" sz="3200">
                <a:solidFill>
                  <a:srgbClr val="000099"/>
                </a:solidFill>
                <a:latin typeface="Arial" charset="0"/>
                <a:ea typeface="MS PGothic" charset="0"/>
              </a:rPr>
              <a:t>CLA-BSI Rate for All ICUS at JHH: </a:t>
            </a:r>
            <a:br>
              <a:rPr lang="en-US" sz="3200">
                <a:solidFill>
                  <a:srgbClr val="000099"/>
                </a:solidFill>
                <a:latin typeface="Arial" charset="0"/>
                <a:ea typeface="MS PGothic" charset="0"/>
              </a:rPr>
            </a:br>
            <a:r>
              <a:rPr lang="en-US" sz="3200">
                <a:solidFill>
                  <a:srgbClr val="000099"/>
                </a:solidFill>
                <a:latin typeface="Arial" charset="0"/>
                <a:ea typeface="MS PGothic" charset="0"/>
              </a:rPr>
              <a:t>1998 - Q2 2012</a:t>
            </a:r>
            <a:r>
              <a:rPr lang="en-US">
                <a:solidFill>
                  <a:srgbClr val="000099"/>
                </a:solidFill>
                <a:latin typeface="Baskerville Old Face" charset="0"/>
                <a:ea typeface="MS PGothic" charset="0"/>
              </a:rPr>
              <a:t/>
            </a:r>
            <a:br>
              <a:rPr lang="en-US">
                <a:solidFill>
                  <a:srgbClr val="000099"/>
                </a:solidFill>
                <a:latin typeface="Baskerville Old Face" charset="0"/>
                <a:ea typeface="MS PGothic" charset="0"/>
              </a:rPr>
            </a:br>
            <a:endParaRPr lang="en-US">
              <a:latin typeface="Arial" charset="0"/>
              <a:ea typeface="MS PGothic" charset="0"/>
            </a:endParaRPr>
          </a:p>
        </p:txBody>
      </p:sp>
      <p:graphicFrame>
        <p:nvGraphicFramePr>
          <p:cNvPr id="4" name="Chart 3"/>
          <p:cNvGraphicFramePr>
            <a:graphicFrameLocks/>
          </p:cNvGraphicFramePr>
          <p:nvPr/>
        </p:nvGraphicFramePr>
        <p:xfrm>
          <a:off x="76200" y="1600200"/>
          <a:ext cx="88392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Content Placeholder 3" descr="CLABSI Rate per 1000 central line days_Q22004-Q22012(9.20.12).emf"/>
          <p:cNvPicPr>
            <a:picLocks noGrp="1" noChangeAspect="1"/>
          </p:cNvPicPr>
          <p:nvPr>
            <p:ph idx="1"/>
          </p:nvPr>
        </p:nvPicPr>
        <p:blipFill>
          <a:blip r:embed="rId2">
            <a:extLst>
              <a:ext uri="{28A0092B-C50C-407E-A947-70E740481C1C}">
                <a14:useLocalDpi xmlns:a14="http://schemas.microsoft.com/office/drawing/2010/main" val="0"/>
              </a:ext>
            </a:extLst>
          </a:blip>
          <a:srcRect t="3571"/>
          <a:stretch>
            <a:fillRect/>
          </a:stretch>
        </p:blipFill>
        <p:spPr>
          <a:xfrm>
            <a:off x="0" y="1371600"/>
            <a:ext cx="9144000" cy="5486400"/>
          </a:xfrm>
        </p:spPr>
      </p:pic>
      <p:sp>
        <p:nvSpPr>
          <p:cNvPr id="35842" name="TextBox 1"/>
          <p:cNvSpPr txBox="1">
            <a:spLocks noChangeArrowheads="1"/>
          </p:cNvSpPr>
          <p:nvPr/>
        </p:nvSpPr>
        <p:spPr bwMode="auto">
          <a:xfrm>
            <a:off x="457200" y="381000"/>
            <a:ext cx="7391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r>
              <a:rPr lang="en-US" sz="3200">
                <a:solidFill>
                  <a:srgbClr val="000099"/>
                </a:solidFill>
              </a:rPr>
              <a:t>CLA-BSI Rate for all Michigan ICUs 2004-2012</a:t>
            </a:r>
            <a:r>
              <a:rPr lang="en-US" sz="3200"/>
              <a:t>  </a:t>
            </a:r>
            <a:r>
              <a:rPr lang="en-US" sz="1600"/>
              <a:t>Pronovost NEJM 2006, Pronovost BMJ 2010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304800"/>
            <a:ext cx="8229600" cy="1143000"/>
          </a:xfrm>
        </p:spPr>
        <p:txBody>
          <a:bodyPr/>
          <a:lstStyle/>
          <a:p>
            <a:r>
              <a:rPr lang="en-US" sz="2800">
                <a:latin typeface="Arial" charset="0"/>
                <a:ea typeface="MS PGothic" charset="0"/>
              </a:rPr>
              <a:t>Impact of Statewide Quality Improvement Initiative on Hospital Mortality</a:t>
            </a:r>
          </a:p>
        </p:txBody>
      </p:sp>
      <p:graphicFrame>
        <p:nvGraphicFramePr>
          <p:cNvPr id="4" name="Chart 3"/>
          <p:cNvGraphicFramePr/>
          <p:nvPr/>
        </p:nvGraphicFramePr>
        <p:xfrm>
          <a:off x="0" y="1600200"/>
          <a:ext cx="90678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36867" name="TextBox 4"/>
          <p:cNvSpPr txBox="1">
            <a:spLocks noChangeArrowheads="1"/>
          </p:cNvSpPr>
          <p:nvPr/>
        </p:nvSpPr>
        <p:spPr bwMode="auto">
          <a:xfrm>
            <a:off x="7010400" y="19812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r>
              <a:rPr lang="en-US" sz="1800"/>
              <a:t>Lipitz: BMJ 2011</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4294967295"/>
          </p:nvPr>
        </p:nvSpPr>
        <p:spPr>
          <a:xfrm>
            <a:off x="809625" y="63246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3EE7D113-04C9-B147-AA20-0EA103E855AE}" type="datetime1">
              <a:rPr lang="en-US" sz="1200">
                <a:solidFill>
                  <a:srgbClr val="254B8E"/>
                </a:solidFill>
                <a:latin typeface="Arial" charset="0"/>
              </a:rPr>
              <a:pPr/>
              <a:t>4/24/2013</a:t>
            </a:fld>
            <a:endParaRPr lang="en-US" sz="1200">
              <a:solidFill>
                <a:srgbClr val="254B8E"/>
              </a:solidFill>
            </a:endParaRPr>
          </a:p>
        </p:txBody>
      </p:sp>
      <p:sp>
        <p:nvSpPr>
          <p:cNvPr id="163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1200">
                <a:solidFill>
                  <a:srgbClr val="254B8E"/>
                </a:solidFill>
                <a:latin typeface="Arial" charset="0"/>
              </a:rPr>
              <a:t>Armstrong Institute  for Patient Safety and Quality</a:t>
            </a:r>
          </a:p>
        </p:txBody>
      </p:sp>
      <p:sp>
        <p:nvSpPr>
          <p:cNvPr id="16388" name="Slide Number Placeholder 3"/>
          <p:cNvSpPr>
            <a:spLocks noGrp="1"/>
          </p:cNvSpPr>
          <p:nvPr>
            <p:ph type="sldNum" sz="quarter" idx="4294967295"/>
          </p:nvPr>
        </p:nvSpPr>
        <p:spPr>
          <a:xfrm>
            <a:off x="6667500" y="63246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547495A-BAAC-9B44-8126-99077F7DD80E}" type="slidenum">
              <a:rPr lang="en-US" sz="1200">
                <a:solidFill>
                  <a:srgbClr val="254B8E"/>
                </a:solidFill>
                <a:latin typeface="Arial" charset="0"/>
              </a:rPr>
              <a:pPr/>
              <a:t>9</a:t>
            </a:fld>
            <a:endParaRPr lang="en-US" sz="1200">
              <a:solidFill>
                <a:srgbClr val="002C77"/>
              </a:solidFill>
              <a:latin typeface="Arial" charset="0"/>
            </a:endParaRPr>
          </a:p>
        </p:txBody>
      </p:sp>
      <p:pic>
        <p:nvPicPr>
          <p:cNvPr id="16389" name="TIE.523459" descr="leah worry?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623" y="1959733"/>
            <a:ext cx="5638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399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JHM_Whi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IJHM">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JHMediince</Template>
  <TotalTime>5138</TotalTime>
  <Words>1578</Words>
  <Application>Microsoft Office PowerPoint</Application>
  <PresentationFormat>On-screen Show (4:3)</PresentationFormat>
  <Paragraphs>320</Paragraphs>
  <Slides>24</Slides>
  <Notes>9</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JHM_White</vt:lpstr>
      <vt:lpstr>AIJHM</vt:lpstr>
      <vt:lpstr> </vt:lpstr>
      <vt:lpstr>The Civil War is held as the as the deadliest war of our time</vt:lpstr>
      <vt:lpstr>Medical error causes ~200,000 preventable deaths per year</vt:lpstr>
      <vt:lpstr>PowerPoint Presentation</vt:lpstr>
      <vt:lpstr>PowerPoint Presentation</vt:lpstr>
      <vt:lpstr>CLA-BSI Rate for All ICUS at JHH:  1998 - Q2 2012 </vt:lpstr>
      <vt:lpstr>PowerPoint Presentation</vt:lpstr>
      <vt:lpstr>Impact of Statewide Quality Improvement Initiative on Hospital Mortality</vt:lpstr>
      <vt:lpstr>PowerPoint Presentation</vt:lpstr>
      <vt:lpstr>Rory Staunton 12 years old</vt:lpstr>
      <vt:lpstr>PowerPoint Presentation</vt:lpstr>
      <vt:lpstr>Harms to be eliminated – Associated Tasks</vt:lpstr>
      <vt:lpstr>Harms to be eliminated – Associated Tasks</vt:lpstr>
      <vt:lpstr>AIRPLANES</vt:lpstr>
      <vt:lpstr>Hospitals in general, and especially ICUs</vt:lpstr>
      <vt:lpstr>PowerPoint Presentation</vt:lpstr>
      <vt:lpstr>PowerPoint Presentation</vt:lpstr>
      <vt:lpstr>Innovation Engagement</vt:lpstr>
      <vt:lpstr>Concept of Operations Operational View</vt:lpstr>
      <vt:lpstr>Development Approach</vt:lpstr>
      <vt:lpstr>Patient/Family Tool Care Participation Menu</vt:lpstr>
      <vt:lpstr>PowerPoint Presentation</vt:lpstr>
      <vt:lpstr>Questions for Discussion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agurses1</dc:creator>
  <cp:lastModifiedBy>Ramaiah, Mala</cp:lastModifiedBy>
  <cp:revision>214</cp:revision>
  <cp:lastPrinted>2012-01-31T16:56:01Z</cp:lastPrinted>
  <dcterms:created xsi:type="dcterms:W3CDTF">2012-01-31T16:12:39Z</dcterms:created>
  <dcterms:modified xsi:type="dcterms:W3CDTF">2013-04-24T18:05:24Z</dcterms:modified>
</cp:coreProperties>
</file>