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3"/>
  </p:notesMasterIdLst>
  <p:handoutMasterIdLst>
    <p:handoutMasterId r:id="rId24"/>
  </p:handoutMasterIdLst>
  <p:sldIdLst>
    <p:sldId id="260" r:id="rId2"/>
    <p:sldId id="263" r:id="rId3"/>
    <p:sldId id="293" r:id="rId4"/>
    <p:sldId id="295" r:id="rId5"/>
    <p:sldId id="296" r:id="rId6"/>
    <p:sldId id="265" r:id="rId7"/>
    <p:sldId id="290" r:id="rId8"/>
    <p:sldId id="291" r:id="rId9"/>
    <p:sldId id="292" r:id="rId10"/>
    <p:sldId id="297" r:id="rId11"/>
    <p:sldId id="266" r:id="rId12"/>
    <p:sldId id="267" r:id="rId13"/>
    <p:sldId id="271" r:id="rId14"/>
    <p:sldId id="272" r:id="rId15"/>
    <p:sldId id="302" r:id="rId16"/>
    <p:sldId id="274" r:id="rId17"/>
    <p:sldId id="280" r:id="rId18"/>
    <p:sldId id="275" r:id="rId19"/>
    <p:sldId id="304" r:id="rId20"/>
    <p:sldId id="277" r:id="rId21"/>
    <p:sldId id="278" r:id="rId22"/>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2214" autoAdjust="0"/>
    <p:restoredTop sz="33389" autoAdjust="0"/>
  </p:normalViewPr>
  <p:slideViewPr>
    <p:cSldViewPr>
      <p:cViewPr varScale="1">
        <p:scale>
          <a:sx n="26" d="100"/>
          <a:sy n="26" d="100"/>
        </p:scale>
        <p:origin x="-2362" y="-91"/>
      </p:cViewPr>
      <p:guideLst>
        <p:guide orient="horz" pos="2160"/>
        <p:guide pos="2880"/>
      </p:guideLst>
    </p:cSldViewPr>
  </p:slideViewPr>
  <p:notesTextViewPr>
    <p:cViewPr>
      <p:scale>
        <a:sx n="66" d="100"/>
        <a:sy n="66"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112"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112" charset="-128"/>
                <a:cs typeface="+mn-cs"/>
              </a:defRPr>
            </a:lvl1pPr>
          </a:lstStyle>
          <a:p>
            <a:pPr>
              <a:defRPr/>
            </a:pPr>
            <a:fld id="{1B05A22D-8C8A-4663-B717-EBDD2165FAF9}" type="datetime1">
              <a:rPr lang="en-US"/>
              <a:pPr>
                <a:defRPr/>
              </a:pPr>
              <a:t>10/24/2011</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112" charset="-128"/>
                <a:cs typeface="+mn-cs"/>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112" charset="-128"/>
                <a:cs typeface="+mn-cs"/>
              </a:defRPr>
            </a:lvl1pPr>
          </a:lstStyle>
          <a:p>
            <a:pPr>
              <a:defRPr/>
            </a:pPr>
            <a:fld id="{00E68CD8-1F77-4BE1-8D4E-9EC3BA565635}"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112" charset="-128"/>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112" charset="-128"/>
                <a:cs typeface="+mn-cs"/>
              </a:defRPr>
            </a:lvl1pPr>
          </a:lstStyle>
          <a:p>
            <a:pPr>
              <a:defRPr/>
            </a:pPr>
            <a:fld id="{64D21892-3862-4919-8C3D-1E99C56CC379}" type="datetime1">
              <a:rPr lang="en-US"/>
              <a:pPr>
                <a:defRPr/>
              </a:pPr>
              <a:t>10/24/2011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112" charset="-128"/>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112" charset="-128"/>
                <a:cs typeface="+mn-cs"/>
              </a:defRPr>
            </a:lvl1pPr>
          </a:lstStyle>
          <a:p>
            <a:pPr>
              <a:defRPr/>
            </a:pPr>
            <a:fld id="{A9903B6F-484B-430C-B37D-8C8FC8985E8C}"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A2010241-6CAE-47D9-8030-0715482E2277}"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r>
              <a:rPr lang="en-US" dirty="0" smtClean="0">
                <a:ea typeface="ＭＳ Ｐゴシック"/>
                <a:cs typeface="ＭＳ Ｐゴシック"/>
              </a:rPr>
              <a:t>The sponsor’s role is finding a home for a project within IEEE.</a:t>
            </a:r>
          </a:p>
          <a:p>
            <a:endParaRPr lang="en-US" dirty="0" smtClean="0">
              <a:ea typeface="ＭＳ Ｐゴシック"/>
              <a:cs typeface="ＭＳ Ｐゴシック"/>
            </a:endParaRPr>
          </a:p>
          <a:p>
            <a:r>
              <a:rPr lang="en-US" dirty="0" smtClean="0">
                <a:ea typeface="ＭＳ Ｐゴシック"/>
                <a:cs typeface="ＭＳ Ｐゴシック"/>
              </a:rPr>
              <a:t> </a:t>
            </a:r>
          </a:p>
        </p:txBody>
      </p:sp>
      <p:sp>
        <p:nvSpPr>
          <p:cNvPr id="58372" name="Date Placeholder 3"/>
          <p:cNvSpPr>
            <a:spLocks noGrp="1"/>
          </p:cNvSpPr>
          <p:nvPr>
            <p:ph type="dt" sz="quarter" idx="1"/>
          </p:nvPr>
        </p:nvSpPr>
        <p:spPr bwMode="auto">
          <a:ln>
            <a:miter lim="800000"/>
            <a:headEnd/>
            <a:tailEnd/>
          </a:ln>
        </p:spPr>
        <p:txBody>
          <a:bodyPr/>
          <a:lstStyle/>
          <a:p>
            <a:pPr>
              <a:defRPr/>
            </a:pPr>
            <a:fld id="{65ED8CA9-628E-4A5A-A5C7-D44D3506BB97}" type="datetime1">
              <a:rPr lang="en-US" smtClean="0">
                <a:latin typeface="Arial" pitchFamily="34" charset="0"/>
                <a:ea typeface="ＭＳ Ｐゴシック" pitchFamily="34" charset="-128"/>
              </a:rPr>
              <a:pPr>
                <a:defRPr/>
              </a:pPr>
              <a:t>10/24/2011</a:t>
            </a:fld>
            <a:endParaRPr lang="en-US" smtClean="0">
              <a:latin typeface="Arial" pitchFamily="34" charset="0"/>
              <a:ea typeface="ＭＳ Ｐゴシック" pitchFamily="34" charset="-128"/>
            </a:endParaRPr>
          </a:p>
        </p:txBody>
      </p:sp>
      <p:sp>
        <p:nvSpPr>
          <p:cNvPr id="58373" name="Slide Number Placeholder 4"/>
          <p:cNvSpPr>
            <a:spLocks noGrp="1"/>
          </p:cNvSpPr>
          <p:nvPr>
            <p:ph type="sldNum" sz="quarter" idx="5"/>
          </p:nvPr>
        </p:nvSpPr>
        <p:spPr bwMode="auto">
          <a:ln>
            <a:miter lim="800000"/>
            <a:headEnd/>
            <a:tailEnd/>
          </a:ln>
        </p:spPr>
        <p:txBody>
          <a:bodyPr/>
          <a:lstStyle/>
          <a:p>
            <a:pPr>
              <a:defRPr/>
            </a:pPr>
            <a:fld id="{70CA9AD7-91A6-4AB8-A31C-525329436DFD}" type="slidenum">
              <a:rPr lang="en-US" smtClean="0">
                <a:latin typeface="Arial" pitchFamily="34" charset="0"/>
                <a:ea typeface="ＭＳ Ｐゴシック" pitchFamily="34" charset="-128"/>
              </a:rPr>
              <a:pPr>
                <a:defRPr/>
              </a:pPr>
              <a:t>10</a:t>
            </a:fld>
            <a:endParaRPr lang="en-US"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2446" tIns="46223" rIns="92446" bIns="46223" anchor="b"/>
          <a:lstStyle/>
          <a:p>
            <a:pPr algn="r" eaLnBrk="0" hangingPunct="0"/>
            <a:fld id="{49707F17-1A92-4A6F-8B96-B1433697C2F3}" type="slidenum">
              <a:rPr lang="en-US" sz="1200"/>
              <a:pPr algn="r" eaLnBrk="0" hangingPunct="0"/>
              <a:t>11</a:t>
            </a:fld>
            <a:endParaRPr lang="en-US" sz="120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p:txBody>
          <a:bodyPr>
            <a:normAutofit fontScale="85000" lnSpcReduction="20000"/>
          </a:bodyPr>
          <a:lstStyle/>
          <a:p>
            <a:pPr>
              <a:defRPr/>
            </a:pPr>
            <a:r>
              <a:rPr lang="en-US" dirty="0" smtClean="0">
                <a:ea typeface="ＭＳ Ｐゴシック"/>
                <a:cs typeface="ＭＳ Ｐゴシック"/>
              </a:rPr>
              <a:t>So let’s get started.</a:t>
            </a:r>
          </a:p>
          <a:p>
            <a:pPr>
              <a:defRPr/>
            </a:pPr>
            <a:endParaRPr lang="en-US" dirty="0" smtClean="0">
              <a:ea typeface="ＭＳ Ｐゴシック"/>
              <a:cs typeface="ＭＳ Ｐゴシック"/>
            </a:endParaRPr>
          </a:p>
          <a:p>
            <a:pPr>
              <a:defRPr/>
            </a:pPr>
            <a:r>
              <a:rPr lang="en-US" dirty="0" smtClean="0">
                <a:ea typeface="ＭＳ Ｐゴシック"/>
                <a:cs typeface="ＭＳ Ｐゴシック"/>
              </a:rPr>
              <a:t>This chart illustrates the whole standards process in simplified form.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2446" tIns="46223" rIns="92446" bIns="46223" anchor="b"/>
          <a:lstStyle/>
          <a:p>
            <a:pPr algn="r" eaLnBrk="0" hangingPunct="0"/>
            <a:fld id="{523DDACE-E349-4D0E-801B-FACA2F594BFA}" type="slidenum">
              <a:rPr lang="en-US" sz="1200"/>
              <a:pPr algn="r" eaLnBrk="0" hangingPunct="0"/>
              <a:t>12</a:t>
            </a:fld>
            <a:endParaRPr lang="en-US" sz="120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a:lstStyle/>
          <a:p>
            <a:r>
              <a:rPr lang="en-US" dirty="0" smtClean="0">
                <a:ea typeface="ＭＳ Ｐゴシック"/>
                <a:cs typeface="ＭＳ Ｐゴシック"/>
              </a:rPr>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2446" tIns="46223" rIns="92446" bIns="46223" anchor="b"/>
          <a:lstStyle/>
          <a:p>
            <a:pPr algn="r" eaLnBrk="0" hangingPunct="0"/>
            <a:fld id="{65876323-D1C9-414B-A094-D14CAA0457EF}" type="slidenum">
              <a:rPr lang="en-US" sz="1200"/>
              <a:pPr algn="r" eaLnBrk="0" hangingPunct="0"/>
              <a:t>13</a:t>
            </a:fld>
            <a:endParaRPr lang="en-US" sz="1200"/>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a:lstStyle/>
          <a:p>
            <a:r>
              <a:rPr lang="en-US" dirty="0" smtClean="0">
                <a:ea typeface="ＭＳ Ｐゴシック"/>
                <a:cs typeface="ＭＳ Ｐゴシック"/>
              </a:rPr>
              <a:t>With the support of the Sponsor, a Project Authorization Request or what is referred as a PAR is submitted to get an authorization to work on the standard project in the IEEE-SA.  </a:t>
            </a:r>
            <a:endParaRPr lang="en-US" i="1" dirty="0" smtClean="0">
              <a:ea typeface="ＭＳ Ｐゴシック"/>
              <a:cs typeface="ＭＳ Ｐゴシック"/>
            </a:endParaRPr>
          </a:p>
          <a:p>
            <a:endParaRPr lang="en-US" dirty="0" smtClean="0">
              <a:ea typeface="ＭＳ Ｐゴシック"/>
              <a:cs typeface="ＭＳ Ｐゴシック"/>
            </a:endParaRPr>
          </a:p>
          <a:p>
            <a:r>
              <a:rPr lang="en-US" dirty="0" smtClean="0">
                <a:ea typeface="ＭＳ Ｐゴシック"/>
                <a:cs typeface="ＭＳ Ｐゴシック"/>
              </a:rPr>
              <a:t>The approval of a PAR means that the work is authorized by the IEEE-SA Standards Board and this also means that IEEE extends the umbrella of indemnification (or protection) to its standards developers working under this PAR. </a:t>
            </a:r>
          </a:p>
          <a:p>
            <a:endParaRPr lang="en-US" dirty="0" smtClean="0">
              <a:ea typeface="ＭＳ Ｐゴシック"/>
              <a:cs typeface="ＭＳ Ｐゴシック"/>
            </a:endParaRPr>
          </a:p>
          <a:p>
            <a:r>
              <a:rPr lang="en-US" dirty="0" smtClean="0">
                <a:ea typeface="ＭＳ Ｐゴシック"/>
                <a:cs typeface="ＭＳ Ｐゴシック"/>
              </a:rPr>
              <a:t>P1622 ‘s PAR  was approved on:  1</a:t>
            </a:r>
            <a:r>
              <a:rPr lang="en-US" dirty="0" smtClean="0"/>
              <a:t>7-Jun-2010</a:t>
            </a:r>
            <a:r>
              <a:rPr lang="en-US" dirty="0" smtClean="0">
                <a:ea typeface="ＭＳ Ｐゴシック"/>
                <a:cs typeface="ＭＳ Ｐゴシック"/>
              </a:rPr>
              <a:t>  and Expires on:3</a:t>
            </a:r>
            <a:r>
              <a:rPr lang="en-US" dirty="0" smtClean="0"/>
              <a:t> 1 Dec-2014</a:t>
            </a:r>
            <a:br>
              <a:rPr lang="en-US" dirty="0" smtClean="0"/>
            </a:br>
            <a:r>
              <a:rPr lang="en-US" dirty="0" smtClean="0">
                <a:ea typeface="ＭＳ Ｐゴシック"/>
                <a:cs typeface="ＭＳ Ｐゴシック"/>
              </a:rPr>
              <a:t/>
            </a:r>
            <a:br>
              <a:rPr lang="en-US" dirty="0" smtClean="0">
                <a:ea typeface="ＭＳ Ｐゴシック"/>
                <a:cs typeface="ＭＳ Ｐゴシック"/>
              </a:rPr>
            </a:br>
            <a:r>
              <a:rPr lang="en-US" dirty="0" smtClean="0">
                <a:ea typeface="ＭＳ Ｐゴシック"/>
                <a:cs typeface="ＭＳ Ｐゴシック"/>
              </a:rPr>
              <a:t> </a:t>
            </a:r>
          </a:p>
          <a:p>
            <a:endParaRPr lang="en-US" dirty="0" smtClean="0">
              <a:ea typeface="ＭＳ Ｐゴシック"/>
              <a:cs typeface="ＭＳ Ｐゴシック"/>
            </a:endParaRPr>
          </a:p>
          <a:p>
            <a:endParaRPr lang="en-US" dirty="0" smtClean="0">
              <a:ea typeface="ＭＳ Ｐゴシック"/>
              <a:cs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2446" tIns="46223" rIns="92446" bIns="46223" anchor="b"/>
          <a:lstStyle/>
          <a:p>
            <a:pPr algn="r" eaLnBrk="0" hangingPunct="0"/>
            <a:fld id="{86B52A9A-230E-427C-A853-1E75C12C5F42}" type="slidenum">
              <a:rPr lang="en-US" sz="1200"/>
              <a:pPr algn="r" eaLnBrk="0" hangingPunct="0"/>
              <a:t>14</a:t>
            </a:fld>
            <a:endParaRPr lang="en-US" sz="1200"/>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a:lstStyle/>
          <a:p>
            <a:r>
              <a:rPr lang="en-US" dirty="0" smtClean="0">
                <a:ea typeface="ＭＳ Ｐゴシック"/>
                <a:cs typeface="ＭＳ Ｐゴシック"/>
              </a:rPr>
              <a:t> </a:t>
            </a:r>
          </a:p>
          <a:p>
            <a:r>
              <a:rPr lang="en-US" dirty="0" smtClean="0">
                <a:ea typeface="ＭＳ Ｐゴシック"/>
                <a:cs typeface="ＭＳ Ｐゴシック"/>
              </a:rPr>
              <a:t>This is where we are</a:t>
            </a:r>
            <a:r>
              <a:rPr lang="en-US" baseline="0" dirty="0" smtClean="0">
                <a:ea typeface="ＭＳ Ｐゴシック"/>
                <a:cs typeface="ＭＳ Ｐゴシック"/>
              </a:rPr>
              <a:t> </a:t>
            </a:r>
            <a:r>
              <a:rPr lang="en-US" dirty="0" smtClean="0">
                <a:ea typeface="ＭＳ Ｐゴシック"/>
                <a:cs typeface="ＭＳ Ｐゴシック"/>
              </a:rPr>
              <a:t>currently: The draft standard is developed in a working group/sub-groups, which consists of both members and non-members of IEEE or IEEE-SA that are made up of developers interested in creating the standard.  This means, it is open to anyone to participate in the development of a standard, which is consistent with the principle of openness.  However, the working group is created and maintained under the policies and procedures (P&amp;P) set forth by the sponsoring committee, which the working group follows including the Working Group P&amp;Ps.</a:t>
            </a:r>
          </a:p>
          <a:p>
            <a:r>
              <a:rPr lang="en-US" dirty="0" smtClean="0">
                <a:ea typeface="ＭＳ Ｐゴシック"/>
                <a:cs typeface="ＭＳ Ｐゴシック"/>
              </a:rPr>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2446" tIns="46223" rIns="92446" bIns="46223" anchor="b"/>
          <a:lstStyle/>
          <a:p>
            <a:pPr algn="r" eaLnBrk="0" hangingPunct="0"/>
            <a:fld id="{5BC28632-6D0F-466D-A34F-8FFD45B64FD4}" type="slidenum">
              <a:rPr lang="en-US" sz="1200"/>
              <a:pPr algn="r" eaLnBrk="0" hangingPunct="0"/>
              <a:t>15</a:t>
            </a:fld>
            <a:endParaRPr lang="en-US" sz="120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a:lstStyle/>
          <a:p>
            <a:r>
              <a:rPr lang="en-US" dirty="0" smtClean="0">
                <a:ea typeface="ＭＳ Ｐゴシック"/>
                <a:cs typeface="ＭＳ Ｐゴシック"/>
              </a:rPr>
              <a:t>The sponsor ballot process is the means by which consensus is achieved on the proposed IEEE Standard. The goal of a ballot  is to have 75% return response rate on a ballot.  Otherwise the ballot fails.  Once a 75% return response is achieved, WG needs to examine the approval rate, where it needs to have 75% affirmative votes.  </a:t>
            </a:r>
          </a:p>
          <a:p>
            <a:endParaRPr lang="en-US" dirty="0" smtClean="0">
              <a:ea typeface="ＭＳ Ｐゴシック"/>
              <a:cs typeface="ＭＳ Ｐゴシック"/>
            </a:endParaRPr>
          </a:p>
          <a:p>
            <a:endParaRPr lang="en-US" dirty="0" smtClean="0">
              <a:ea typeface="ＭＳ Ｐゴシック"/>
              <a:cs typeface="ＭＳ Ｐゴシック"/>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2446" tIns="46223" rIns="92446" bIns="46223" anchor="b"/>
          <a:lstStyle/>
          <a:p>
            <a:pPr algn="r" eaLnBrk="0" hangingPunct="0"/>
            <a:fld id="{3D971449-F7C9-435A-8753-9610A16FCF2F}" type="slidenum">
              <a:rPr lang="en-US" sz="1200"/>
              <a:pPr algn="r" eaLnBrk="0" hangingPunct="0"/>
              <a:t>16</a:t>
            </a:fld>
            <a:endParaRPr lang="en-US" sz="120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a:lstStyle/>
          <a:p>
            <a:r>
              <a:rPr lang="en-US" dirty="0" smtClean="0">
                <a:ea typeface="ＭＳ Ｐゴシック"/>
                <a:cs typeface="ＭＳ Ｐゴシック"/>
              </a:rPr>
              <a:t>After the close of the ballot, all comments with approve and disapprove votes need to be examined by the Ballot Resolution Group or BRC and addressed or resolved.  They may be resolved by either adding or revising materials suggested by the balloter or from the  BRC itself.</a:t>
            </a:r>
          </a:p>
          <a:p>
            <a:endParaRPr lang="en-US" dirty="0" smtClean="0">
              <a:ea typeface="ＭＳ Ｐゴシック"/>
              <a:cs typeface="ＭＳ Ｐゴシック"/>
            </a:endParaRPr>
          </a:p>
          <a:p>
            <a:endParaRPr lang="en-US" dirty="0" smtClean="0">
              <a:ea typeface="ＭＳ Ｐゴシック"/>
              <a:cs typeface="ＭＳ Ｐゴシック"/>
            </a:endParaRPr>
          </a:p>
          <a:p>
            <a:endParaRPr lang="en-US" dirty="0" smtClean="0">
              <a:ea typeface="ＭＳ Ｐゴシック"/>
              <a:cs typeface="ＭＳ Ｐゴシック"/>
            </a:endParaRPr>
          </a:p>
          <a:p>
            <a:endParaRPr lang="en-US" dirty="0" smtClean="0">
              <a:ea typeface="ＭＳ Ｐゴシック"/>
              <a:cs typeface="ＭＳ Ｐゴシック"/>
            </a:endParaRPr>
          </a:p>
          <a:p>
            <a:endParaRPr lang="en-US" dirty="0" smtClean="0">
              <a:ea typeface="ＭＳ Ｐゴシック"/>
              <a:cs typeface="ＭＳ Ｐゴシック"/>
            </a:endParaRPr>
          </a:p>
          <a:p>
            <a:endParaRPr lang="en-US" dirty="0" smtClean="0">
              <a:ea typeface="ＭＳ Ｐゴシック"/>
              <a:cs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r>
              <a:rPr lang="en-US" dirty="0" smtClean="0">
                <a:ea typeface="ＭＳ Ｐゴシック"/>
                <a:cs typeface="ＭＳ Ｐゴシック"/>
              </a:rPr>
              <a:t>Please note that just because you are part of the working group  does not mean  it will automatically make you part of the sponsor ballot, You will have to join the Sponsor ballot group. In order to access </a:t>
            </a:r>
            <a:r>
              <a:rPr lang="en-US" dirty="0" err="1" smtClean="0">
                <a:ea typeface="ＭＳ Ｐゴシック"/>
                <a:cs typeface="ＭＳ Ｐゴシック"/>
              </a:rPr>
              <a:t>myProject</a:t>
            </a:r>
            <a:r>
              <a:rPr lang="en-US" dirty="0" smtClean="0">
                <a:ea typeface="ＭＳ Ｐゴシック"/>
                <a:cs typeface="ＭＳ Ｐゴシック"/>
              </a:rPr>
              <a:t>/myBallot you will need to have a web account. </a:t>
            </a:r>
          </a:p>
          <a:p>
            <a:endParaRPr lang="en-US" dirty="0" smtClean="0">
              <a:ea typeface="ＭＳ Ｐゴシック"/>
              <a:cs typeface="ＭＳ Ｐゴシック"/>
            </a:endParaRPr>
          </a:p>
          <a:p>
            <a:r>
              <a:rPr lang="en-US" dirty="0" smtClean="0">
                <a:ea typeface="ＭＳ Ｐゴシック"/>
                <a:cs typeface="ＭＳ Ｐゴシック"/>
              </a:rPr>
              <a:t>These are the links to  help create a web account</a:t>
            </a:r>
            <a:r>
              <a:rPr lang="en-US" baseline="0" dirty="0" smtClean="0">
                <a:ea typeface="ＭＳ Ｐゴシック"/>
                <a:cs typeface="ＭＳ Ｐゴシック"/>
              </a:rPr>
              <a:t> in order to get access to the myBallot/</a:t>
            </a:r>
            <a:r>
              <a:rPr lang="en-US" baseline="0" dirty="0" err="1" smtClean="0">
                <a:ea typeface="ＭＳ Ｐゴシック"/>
                <a:cs typeface="ＭＳ Ｐゴシック"/>
              </a:rPr>
              <a:t>myProject</a:t>
            </a:r>
            <a:r>
              <a:rPr lang="en-US" baseline="0" dirty="0" smtClean="0">
                <a:ea typeface="ＭＳ Ｐゴシック"/>
                <a:cs typeface="ＭＳ Ｐゴシック"/>
              </a:rPr>
              <a:t> site. In addition I have added the link to Membership Services as well.  In order to  Ballot   on the Sponsor ballot one must at least be a IEEE-SA Member.</a:t>
            </a:r>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9BAB4EBD-5C64-40D1-9422-9475236E335A}"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2446" tIns="46223" rIns="92446" bIns="46223" anchor="b"/>
          <a:lstStyle/>
          <a:p>
            <a:pPr algn="r" eaLnBrk="0" hangingPunct="0"/>
            <a:fld id="{3BBB6217-346F-4AB1-9113-7C138D49658A}" type="slidenum">
              <a:rPr lang="en-US" sz="1200"/>
              <a:pPr algn="r" eaLnBrk="0" hangingPunct="0"/>
              <a:t>18</a:t>
            </a:fld>
            <a:endParaRPr lang="en-US" sz="120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a:lstStyle/>
          <a:p>
            <a:r>
              <a:rPr lang="en-US" dirty="0" smtClean="0">
                <a:ea typeface="ＭＳ Ｐゴシック"/>
                <a:cs typeface="ＭＳ Ｐゴシック"/>
              </a:rPr>
              <a:t>The approval of the IEEE draft standard is achieved by submitting the document and supporting materials to Standard Review Committee (</a:t>
            </a:r>
            <a:r>
              <a:rPr lang="en-US" dirty="0" err="1" smtClean="0">
                <a:ea typeface="ＭＳ Ｐゴシック"/>
                <a:cs typeface="ＭＳ Ｐゴシック"/>
              </a:rPr>
              <a:t>RevCom</a:t>
            </a:r>
            <a:r>
              <a:rPr lang="en-US" dirty="0" smtClean="0">
                <a:ea typeface="ＭＳ Ｐゴシック"/>
                <a:cs typeface="ＭＳ Ｐゴシック"/>
              </a:rPr>
              <a:t>).  </a:t>
            </a:r>
            <a:r>
              <a:rPr lang="en-US" dirty="0" err="1" smtClean="0">
                <a:ea typeface="ＭＳ Ｐゴシック"/>
                <a:cs typeface="ＭＳ Ｐゴシック"/>
              </a:rPr>
              <a:t>RevCom</a:t>
            </a:r>
            <a:r>
              <a:rPr lang="en-US" dirty="0" smtClean="0">
                <a:ea typeface="ＭＳ Ｐゴシック"/>
                <a:cs typeface="ＭＳ Ｐゴシック"/>
              </a:rPr>
              <a:t> determines whether or not the principles of consensus, due process, openness, and balance is maintained throughout the project development and makes recommendation to IEEE-SA Standards Board for an approval. </a:t>
            </a:r>
          </a:p>
          <a:p>
            <a:endParaRPr lang="en-US" dirty="0" smtClean="0">
              <a:ea typeface="ＭＳ Ｐゴシック"/>
              <a:cs typeface="ＭＳ Ｐゴシック"/>
            </a:endParaRPr>
          </a:p>
          <a:p>
            <a:r>
              <a:rPr lang="en-US" dirty="0" smtClean="0">
                <a:ea typeface="ＭＳ Ｐゴシック"/>
                <a:cs typeface="ＭＳ Ｐゴシック"/>
              </a:rPr>
              <a:t> </a:t>
            </a:r>
          </a:p>
          <a:p>
            <a:endParaRPr lang="en-US" dirty="0" smtClean="0">
              <a:ea typeface="ＭＳ Ｐゴシック"/>
              <a:cs typeface="ＭＳ Ｐゴシック"/>
            </a:endParaRPr>
          </a:p>
          <a:p>
            <a:endParaRPr lang="en-US" dirty="0" smtClean="0">
              <a:ea typeface="ＭＳ Ｐゴシック"/>
              <a:cs typeface="ＭＳ Ｐゴシック"/>
            </a:endParaRPr>
          </a:p>
          <a:p>
            <a:endParaRPr lang="en-US" dirty="0" smtClean="0">
              <a:ea typeface="ＭＳ Ｐゴシック"/>
              <a:cs typeface="ＭＳ Ｐゴシック"/>
            </a:endParaRPr>
          </a:p>
          <a:p>
            <a:endParaRPr lang="en-US" dirty="0" smtClean="0">
              <a:ea typeface="ＭＳ Ｐゴシック"/>
              <a:cs typeface="ＭＳ Ｐゴシック"/>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a:lstStyle/>
          <a:p>
            <a:fld id="{40E8B26D-FBDE-45F8-B405-B0925267B258}" type="slidenum">
              <a:rPr lang="en-US" smtClean="0">
                <a:latin typeface="Arial" pitchFamily="34" charset="0"/>
                <a:ea typeface="ＭＳ Ｐゴシック"/>
                <a:cs typeface="ＭＳ Ｐゴシック"/>
              </a:rPr>
              <a:pPr/>
              <a:t>20</a:t>
            </a:fld>
            <a:endParaRPr lang="en-US" smtClean="0">
              <a:latin typeface="Arial" pitchFamily="34" charset="0"/>
              <a:ea typeface="ＭＳ Ｐゴシック"/>
              <a:cs typeface="ＭＳ Ｐゴシック"/>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a:lstStyle/>
          <a:p>
            <a:pPr>
              <a:lnSpc>
                <a:spcPct val="90000"/>
              </a:lnSpc>
            </a:pPr>
            <a:r>
              <a:rPr lang="en-US" smtClean="0">
                <a:ea typeface="ＭＳ Ｐゴシック"/>
                <a:cs typeface="ＭＳ Ｐゴシック"/>
              </a:rPr>
              <a:t> </a:t>
            </a:r>
            <a:endParaRPr lang="en-US" dirty="0" smtClean="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4D418AF7-A250-4884-860D-5693C37B1F34}"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r>
              <a:rPr lang="en-US" dirty="0" smtClean="0">
                <a:ea typeface="ＭＳ Ｐゴシック"/>
                <a:cs typeface="ＭＳ Ｐゴシック"/>
              </a:rPr>
              <a:t>We thank you for joining us this</a:t>
            </a:r>
            <a:r>
              <a:rPr lang="en-US" baseline="0" dirty="0" smtClean="0">
                <a:ea typeface="ＭＳ Ｐゴシック"/>
                <a:cs typeface="ＭＳ Ｐゴシック"/>
              </a:rPr>
              <a:t> morning. </a:t>
            </a:r>
            <a:r>
              <a:rPr lang="en-US" dirty="0" smtClean="0">
                <a:ea typeface="ＭＳ Ｐゴシック"/>
                <a:cs typeface="ＭＳ Ｐゴシック"/>
              </a:rPr>
              <a:t>We hope the materials presented this evening was insightful, and resourceful.  </a:t>
            </a:r>
            <a:r>
              <a:rPr lang="en-US" baseline="0" dirty="0" smtClean="0">
                <a:ea typeface="ＭＳ Ｐゴシック"/>
                <a:cs typeface="ＭＳ Ｐゴシック"/>
              </a:rPr>
              <a:t> </a:t>
            </a:r>
            <a:r>
              <a:rPr lang="en-US" dirty="0" smtClean="0">
                <a:ea typeface="ＭＳ Ｐゴシック"/>
                <a:cs typeface="ＭＳ Ｐゴシック"/>
              </a:rPr>
              <a:t>If you have any additional comments or questions, please do contact us.</a:t>
            </a:r>
          </a:p>
          <a:p>
            <a:endParaRPr lang="en-US" dirty="0" smtClean="0">
              <a:ea typeface="ＭＳ Ｐゴシック"/>
              <a:cs typeface="ＭＳ Ｐゴシック"/>
            </a:endParaRPr>
          </a:p>
          <a:p>
            <a:endParaRPr lang="en-US" dirty="0" smtClean="0">
              <a:ea typeface="ＭＳ Ｐゴシック"/>
              <a:cs typeface="ＭＳ Ｐゴシック"/>
            </a:endParaRPr>
          </a:p>
        </p:txBody>
      </p:sp>
      <p:sp>
        <p:nvSpPr>
          <p:cNvPr id="57348" name="Slide Number Placeholder 3"/>
          <p:cNvSpPr>
            <a:spLocks noGrp="1"/>
          </p:cNvSpPr>
          <p:nvPr>
            <p:ph type="sldNum" sz="quarter" idx="5"/>
          </p:nvPr>
        </p:nvSpPr>
        <p:spPr bwMode="auto">
          <a:noFill/>
          <a:ln>
            <a:miter lim="800000"/>
            <a:headEnd/>
            <a:tailEnd/>
          </a:ln>
        </p:spPr>
        <p:txBody>
          <a:bodyPr/>
          <a:lstStyle/>
          <a:p>
            <a:fld id="{FED77B7A-160E-40DA-B1BF-A86AB843607B}" type="slidenum">
              <a:rPr lang="en-US" smtClean="0">
                <a:latin typeface="Arial" pitchFamily="34" charset="0"/>
                <a:ea typeface="ＭＳ Ｐゴシック"/>
                <a:cs typeface="ＭＳ Ｐゴシック"/>
              </a:rPr>
              <a:pPr/>
              <a:t>21</a:t>
            </a:fld>
            <a:endParaRPr lang="en-US" smtClean="0">
              <a:latin typeface="Arial" pitchFamily="34" charset="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ln>
            <a:miter lim="800000"/>
            <a:headEnd/>
            <a:tailEnd/>
          </a:ln>
        </p:spPr>
        <p:txBody>
          <a:bodyPr/>
          <a:lstStyle/>
          <a:p>
            <a:pPr>
              <a:defRPr/>
            </a:pPr>
            <a:fld id="{13BBB206-3228-4EFA-ADB3-CEC8CB88A2D8}" type="slidenum">
              <a:rPr lang="en-US" smtClean="0">
                <a:latin typeface="Arial" pitchFamily="34" charset="0"/>
                <a:ea typeface="ＭＳ Ｐゴシック" pitchFamily="34" charset="-128"/>
              </a:rPr>
              <a:pPr>
                <a:defRPr/>
              </a:pPr>
              <a:t>3</a:t>
            </a:fld>
            <a:endParaRPr lang="en-US" smtClean="0">
              <a:latin typeface="Arial" pitchFamily="34" charset="0"/>
              <a:ea typeface="ＭＳ Ｐゴシック" pitchFamily="34" charset="-128"/>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a:lstStyle/>
          <a:p>
            <a:endParaRPr lang="en-US" smtClean="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r>
              <a:rPr lang="en-US" smtClean="0">
                <a:ea typeface="ＭＳ Ｐゴシック"/>
                <a:cs typeface="ＭＳ Ｐゴシック"/>
              </a:rPr>
              <a:t>This is an overview of the Standards Associations</a:t>
            </a:r>
          </a:p>
        </p:txBody>
      </p:sp>
      <p:sp>
        <p:nvSpPr>
          <p:cNvPr id="53252" name="Date Placeholder 3"/>
          <p:cNvSpPr>
            <a:spLocks noGrp="1"/>
          </p:cNvSpPr>
          <p:nvPr>
            <p:ph type="dt" sz="quarter" idx="1"/>
          </p:nvPr>
        </p:nvSpPr>
        <p:spPr bwMode="auto">
          <a:ln>
            <a:miter lim="800000"/>
            <a:headEnd/>
            <a:tailEnd/>
          </a:ln>
        </p:spPr>
        <p:txBody>
          <a:bodyPr/>
          <a:lstStyle/>
          <a:p>
            <a:pPr>
              <a:defRPr/>
            </a:pPr>
            <a:fld id="{7A6F75F2-87DD-437F-A167-6B887E5BAB56}" type="datetime1">
              <a:rPr lang="en-US" smtClean="0">
                <a:latin typeface="Arial" pitchFamily="34" charset="0"/>
                <a:ea typeface="ＭＳ Ｐゴシック" pitchFamily="34" charset="-128"/>
              </a:rPr>
              <a:pPr>
                <a:defRPr/>
              </a:pPr>
              <a:t>10/24/2011</a:t>
            </a:fld>
            <a:endParaRPr lang="en-US" smtClean="0">
              <a:latin typeface="Arial" pitchFamily="34" charset="0"/>
              <a:ea typeface="ＭＳ Ｐゴシック" pitchFamily="34" charset="-128"/>
            </a:endParaRPr>
          </a:p>
        </p:txBody>
      </p:sp>
      <p:sp>
        <p:nvSpPr>
          <p:cNvPr id="53253" name="Slide Number Placeholder 4"/>
          <p:cNvSpPr>
            <a:spLocks noGrp="1"/>
          </p:cNvSpPr>
          <p:nvPr>
            <p:ph type="sldNum" sz="quarter" idx="5"/>
          </p:nvPr>
        </p:nvSpPr>
        <p:spPr bwMode="auto">
          <a:ln>
            <a:miter lim="800000"/>
            <a:headEnd/>
            <a:tailEnd/>
          </a:ln>
        </p:spPr>
        <p:txBody>
          <a:bodyPr/>
          <a:lstStyle/>
          <a:p>
            <a:pPr>
              <a:defRPr/>
            </a:pPr>
            <a:fld id="{16620858-0BFE-4465-88B7-87D8D1EAD7F8}" type="slidenum">
              <a:rPr lang="en-US" smtClean="0">
                <a:latin typeface="Arial" pitchFamily="34" charset="0"/>
                <a:ea typeface="ＭＳ Ｐゴシック" pitchFamily="34" charset="-128"/>
              </a:rPr>
              <a:pPr>
                <a:defRPr/>
              </a:pPr>
              <a:t>4</a:t>
            </a:fld>
            <a:endParaRPr lang="en-US"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a:lstStyle/>
          <a:p>
            <a:pPr>
              <a:defRPr/>
            </a:pPr>
            <a:fld id="{575A3912-077C-4B7A-8E98-23EBB67DBD6A}" type="slidenum">
              <a:rPr lang="en-US" smtClean="0">
                <a:latin typeface="Arial" pitchFamily="34" charset="0"/>
                <a:ea typeface="ＭＳ Ｐゴシック" pitchFamily="34" charset="-128"/>
              </a:rPr>
              <a:pPr>
                <a:defRPr/>
              </a:pPr>
              <a:t>5</a:t>
            </a:fld>
            <a:endParaRPr lang="en-US" smtClean="0">
              <a:latin typeface="Arial" pitchFamily="34" charset="0"/>
              <a:ea typeface="ＭＳ Ｐゴシック" pitchFamily="34" charset="-128"/>
            </a:endParaRPr>
          </a:p>
        </p:txBody>
      </p:sp>
      <p:sp>
        <p:nvSpPr>
          <p:cNvPr id="36867" name="Rectangle 2"/>
          <p:cNvSpPr>
            <a:spLocks noGrp="1" noRot="1" noChangeAspect="1" noChangeArrowheads="1" noTextEdit="1"/>
          </p:cNvSpPr>
          <p:nvPr>
            <p:ph type="sldImg"/>
          </p:nvPr>
        </p:nvSpPr>
        <p:spPr bwMode="auto">
          <a:xfrm>
            <a:off x="1111250" y="696913"/>
            <a:ext cx="4646613" cy="3486150"/>
          </a:xfrm>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a:lstStyle/>
          <a:p>
            <a:r>
              <a:rPr lang="en-US" dirty="0" smtClean="0">
                <a:ea typeface="ＭＳ Ｐゴシック"/>
                <a:cs typeface="ＭＳ Ｐゴシック"/>
              </a:rPr>
              <a:t>This Slides shows the IEEE-SA Governance Structure.</a:t>
            </a:r>
          </a:p>
          <a:p>
            <a:endParaRPr lang="en-US" dirty="0" smtClean="0">
              <a:ea typeface="ＭＳ Ｐゴシック"/>
              <a:cs typeface="ＭＳ Ｐゴシック"/>
            </a:endParaRPr>
          </a:p>
          <a:p>
            <a:r>
              <a:rPr lang="en-US" dirty="0" smtClean="0">
                <a:ea typeface="ＭＳ Ｐゴシック"/>
                <a:cs typeface="ＭＳ Ｐゴシック"/>
              </a:rP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a:lstStyle/>
          <a:p>
            <a:fld id="{BD6C21C3-0F10-4FA7-A834-2259FEADABBA}" type="slidenum">
              <a:rPr lang="en-US" smtClean="0">
                <a:latin typeface="Arial" pitchFamily="34" charset="0"/>
                <a:ea typeface="ＭＳ Ｐゴシック"/>
                <a:cs typeface="ＭＳ Ｐゴシック"/>
              </a:rPr>
              <a:pPr/>
              <a:t>6</a:t>
            </a:fld>
            <a:endParaRPr lang="en-US" smtClean="0">
              <a:latin typeface="Arial" pitchFamily="34" charset="0"/>
              <a:ea typeface="ＭＳ Ｐゴシック"/>
              <a:cs typeface="ＭＳ Ｐゴシック"/>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p:txBody>
          <a:bodyPr>
            <a:normAutofit fontScale="92500" lnSpcReduction="20000"/>
          </a:bodyPr>
          <a:lstStyle/>
          <a:p>
            <a:pPr>
              <a:defRPr/>
            </a:pPr>
            <a:r>
              <a:rPr lang="en-US" dirty="0" smtClean="0">
                <a:ea typeface="ＭＳ Ｐゴシック"/>
                <a:cs typeface="ＭＳ Ｐゴシック"/>
              </a:rPr>
              <a:t>IEEE follows the five principles to guide our standards development, which ensures integrity and wide acceptance for IEEE standards These 5 principles are as follows; due process, openness, consensus, balance, and right of appeal.</a:t>
            </a:r>
          </a:p>
          <a:p>
            <a:pPr>
              <a:defRPr/>
            </a:pPr>
            <a:endParaRPr lang="en-US" dirty="0" smtClean="0">
              <a:ea typeface="ＭＳ Ｐゴシック"/>
              <a:cs typeface="ＭＳ Ｐゴシック"/>
            </a:endParaRPr>
          </a:p>
          <a:p>
            <a:pPr>
              <a:defRPr/>
            </a:pPr>
            <a:r>
              <a:rPr lang="en-US" dirty="0" smtClean="0">
                <a:ea typeface="ＭＳ Ｐゴシック"/>
                <a:cs typeface="ＭＳ Ｐゴシック"/>
              </a:rPr>
              <a:t> </a:t>
            </a:r>
          </a:p>
          <a:p>
            <a:pPr>
              <a:defRPr/>
            </a:pPr>
            <a:endParaRPr lang="en-US" dirty="0" smtClean="0">
              <a:ea typeface="ＭＳ Ｐゴシック"/>
              <a:cs typeface="ＭＳ Ｐゴシック"/>
            </a:endParaRPr>
          </a:p>
          <a:p>
            <a:pPr>
              <a:defRPr/>
            </a:pPr>
            <a:r>
              <a:rPr lang="en-US" dirty="0" smtClean="0">
                <a:ea typeface="ＭＳ Ｐゴシック"/>
                <a:cs typeface="ＭＳ Ｐゴシック"/>
              </a:rPr>
              <a:t>As you may know, these are the standardization principles that are stated by WTO (World Trade Organization).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2446" tIns="46223" rIns="92446" bIns="46223" anchor="b"/>
          <a:lstStyle/>
          <a:p>
            <a:pPr algn="r" eaLnBrk="0" hangingPunct="0"/>
            <a:fld id="{A3D51BA8-D017-44FE-BA35-A205F94A4C99}" type="slidenum">
              <a:rPr lang="en-US" sz="1200"/>
              <a:pPr algn="r" eaLnBrk="0" hangingPunct="0"/>
              <a:t>7</a:t>
            </a:fld>
            <a:endParaRPr lang="en-US" sz="120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a:lstStyle/>
          <a:p>
            <a:r>
              <a:rPr lang="en-US" dirty="0" smtClean="0">
                <a:ea typeface="ＭＳ Ｐゴシック"/>
                <a:cs typeface="ＭＳ Ｐゴシック"/>
              </a:rPr>
              <a:t>IEEE has 44+ societies and over 86 sponsoring committees where standards are being developed and maintained.  They are listed out in the next three slides. As you can see </a:t>
            </a:r>
            <a:r>
              <a:rPr lang="en-US" dirty="0" smtClean="0"/>
              <a:t>Voting Equipment Electronic Data Interchange Committee </a:t>
            </a:r>
            <a:r>
              <a:rPr lang="en-US" dirty="0" smtClean="0">
                <a:ea typeface="ＭＳ Ｐゴシック"/>
                <a:cs typeface="ＭＳ Ｐゴシック"/>
              </a:rPr>
              <a:t>falls under the IEEE Computer Society highlighted in dark blue.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2446" tIns="46223" rIns="92446" bIns="46223" anchor="b"/>
          <a:lstStyle/>
          <a:p>
            <a:pPr algn="r" eaLnBrk="0" hangingPunct="0"/>
            <a:fld id="{E593CB1F-B81A-4D4A-A7D4-6F9B847908C2}" type="slidenum">
              <a:rPr lang="en-US" sz="1200"/>
              <a:pPr algn="r" eaLnBrk="0" hangingPunct="0"/>
              <a:t>8</a:t>
            </a:fld>
            <a:endParaRPr lang="en-US" sz="120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a:lstStyle/>
          <a:p>
            <a:endParaRPr lang="en-US" smtClean="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2446" tIns="46223" rIns="92446" bIns="46223" anchor="b"/>
          <a:lstStyle/>
          <a:p>
            <a:pPr algn="r" eaLnBrk="0" hangingPunct="0"/>
            <a:fld id="{FC58F04D-53AD-47CB-8D5D-C8D4A608ED14}" type="slidenum">
              <a:rPr lang="en-US" sz="1200"/>
              <a:pPr algn="r" eaLnBrk="0" hangingPunct="0"/>
              <a:t>9</a:t>
            </a:fld>
            <a:endParaRPr lang="en-US" sz="1200"/>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a:lstStyle/>
          <a:p>
            <a:pPr eaLnBrk="1" hangingPunct="1">
              <a:spcBef>
                <a:spcPct val="0"/>
              </a:spcBef>
            </a:pPr>
            <a:endParaRPr lang="en-US" smtClean="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MBblue.gif"/>
          <p:cNvPicPr>
            <a:picLocks noChangeAspect="1"/>
          </p:cNvPicPr>
          <p:nvPr userDrawn="1"/>
        </p:nvPicPr>
        <p:blipFill>
          <a:blip r:embed="rId3"/>
          <a:srcRect/>
          <a:stretch>
            <a:fillRect/>
          </a:stretch>
        </p:blipFill>
        <p:spPr bwMode="auto">
          <a:xfrm>
            <a:off x="7810500" y="6324600"/>
            <a:ext cx="1104900" cy="368300"/>
          </a:xfrm>
          <a:prstGeom prst="rect">
            <a:avLst/>
          </a:prstGeom>
          <a:noFill/>
          <a:ln w="9525">
            <a:noFill/>
            <a:miter lim="800000"/>
            <a:headEnd/>
            <a:tailEnd/>
          </a:ln>
        </p:spPr>
      </p:pic>
      <p:sp>
        <p:nvSpPr>
          <p:cNvPr id="3074" name="Rectangle 2"/>
          <p:cNvSpPr>
            <a:spLocks noGrp="1" noChangeArrowheads="1"/>
          </p:cNvSpPr>
          <p:nvPr>
            <p:ph type="ctrTitle"/>
          </p:nvPr>
        </p:nvSpPr>
        <p:spPr>
          <a:xfrm>
            <a:off x="1295400" y="822325"/>
            <a:ext cx="7162800" cy="1143000"/>
          </a:xfrm>
        </p:spPr>
        <p:txBody>
          <a:bodyPr/>
          <a:lstStyle>
            <a:lvl1pPr>
              <a:lnSpc>
                <a:spcPct val="90000"/>
              </a:lnSpc>
              <a:defRPr sz="4400">
                <a:solidFill>
                  <a:schemeClr val="bg1"/>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1185863" y="3962400"/>
            <a:ext cx="3919537" cy="1752600"/>
          </a:xfrm>
        </p:spPr>
        <p:txBody>
          <a:bodyPr/>
          <a:lstStyle>
            <a:lvl1pPr marL="0" indent="0">
              <a:lnSpc>
                <a:spcPct val="90000"/>
              </a:lnSpc>
              <a:buFont typeface="Wingdings" pitchFamily="28" charset="2"/>
              <a:buNone/>
              <a:defRPr sz="2200" b="1">
                <a:solidFill>
                  <a:schemeClr val="tx2"/>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9"/>
          <p:cNvSpPr>
            <a:spLocks noGrp="1"/>
          </p:cNvSpPr>
          <p:nvPr>
            <p:ph type="dt" sz="half" idx="10"/>
          </p:nvPr>
        </p:nvSpPr>
        <p:spPr/>
        <p:txBody>
          <a:bodyPr/>
          <a:lstStyle>
            <a:lvl1pPr>
              <a:defRPr/>
            </a:lvl1pPr>
          </a:lstStyle>
          <a:p>
            <a:pPr>
              <a:defRPr/>
            </a:pPr>
            <a:fld id="{83209FF3-82FF-4457-9B52-811BB25FE2AE}" type="datetime5">
              <a:rPr lang="en-US"/>
              <a:pPr>
                <a:defRPr/>
              </a:pPr>
              <a:t>24-Oct-11</a:t>
            </a:fld>
            <a:endParaRPr lang="en-US"/>
          </a:p>
        </p:txBody>
      </p:sp>
      <p:sp>
        <p:nvSpPr>
          <p:cNvPr id="6" name="Slide Number Placeholder 10"/>
          <p:cNvSpPr>
            <a:spLocks noGrp="1"/>
          </p:cNvSpPr>
          <p:nvPr>
            <p:ph type="sldNum" sz="quarter" idx="11"/>
          </p:nvPr>
        </p:nvSpPr>
        <p:spPr/>
        <p:txBody>
          <a:bodyPr/>
          <a:lstStyle>
            <a:lvl1pPr>
              <a:defRPr/>
            </a:lvl1pPr>
          </a:lstStyle>
          <a:p>
            <a:pPr>
              <a:defRPr/>
            </a:pPr>
            <a:fld id="{9939B75D-48FD-4BE9-8122-BDB09DDBFE0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D84EC14-DFDE-456F-8C8C-BC5DF0AFF0C4}" type="datetime5">
              <a:rPr lang="en-US"/>
              <a:pPr>
                <a:defRPr/>
              </a:pPr>
              <a:t>24-Oct-11</a:t>
            </a:fld>
            <a:endParaRPr lang="en-US"/>
          </a:p>
        </p:txBody>
      </p:sp>
      <p:sp>
        <p:nvSpPr>
          <p:cNvPr id="5" name="Slide Number Placeholder 10"/>
          <p:cNvSpPr>
            <a:spLocks noGrp="1"/>
          </p:cNvSpPr>
          <p:nvPr>
            <p:ph type="sldNum" sz="quarter" idx="11"/>
          </p:nvPr>
        </p:nvSpPr>
        <p:spPr/>
        <p:txBody>
          <a:bodyPr/>
          <a:lstStyle>
            <a:lvl1pPr>
              <a:defRPr/>
            </a:lvl1pPr>
          </a:lstStyle>
          <a:p>
            <a:pPr>
              <a:defRPr/>
            </a:pPr>
            <a:fld id="{588BE229-B1D7-4954-9C99-651BA9A0935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E319C47-3B3D-4320-8C58-DF32002D898D}" type="datetime5">
              <a:rPr lang="en-US"/>
              <a:pPr>
                <a:defRPr/>
              </a:pPr>
              <a:t>24-Oct-11</a:t>
            </a:fld>
            <a:endParaRPr lang="en-US"/>
          </a:p>
        </p:txBody>
      </p:sp>
      <p:sp>
        <p:nvSpPr>
          <p:cNvPr id="5" name="Slide Number Placeholder 10"/>
          <p:cNvSpPr>
            <a:spLocks noGrp="1"/>
          </p:cNvSpPr>
          <p:nvPr>
            <p:ph type="sldNum" sz="quarter" idx="11"/>
          </p:nvPr>
        </p:nvSpPr>
        <p:spPr/>
        <p:txBody>
          <a:bodyPr/>
          <a:lstStyle>
            <a:lvl1pPr>
              <a:defRPr/>
            </a:lvl1pPr>
          </a:lstStyle>
          <a:p>
            <a:pPr>
              <a:defRPr/>
            </a:pPr>
            <a:fld id="{C1D7903A-421D-4B5D-ACA1-B2752DF74DD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9FC70D55-AF1A-40E0-8A7D-62710DAC3921}" type="datetime5">
              <a:rPr lang="en-US"/>
              <a:pPr>
                <a:defRPr/>
              </a:pPr>
              <a:t>24-Oct-11</a:t>
            </a:fld>
            <a:endParaRPr lang="en-US"/>
          </a:p>
        </p:txBody>
      </p:sp>
      <p:sp>
        <p:nvSpPr>
          <p:cNvPr id="5" name="Slide Number Placeholder 10"/>
          <p:cNvSpPr>
            <a:spLocks noGrp="1"/>
          </p:cNvSpPr>
          <p:nvPr>
            <p:ph type="sldNum" sz="quarter" idx="11"/>
          </p:nvPr>
        </p:nvSpPr>
        <p:spPr/>
        <p:txBody>
          <a:bodyPr/>
          <a:lstStyle>
            <a:lvl1pPr>
              <a:defRPr/>
            </a:lvl1pPr>
          </a:lstStyle>
          <a:p>
            <a:pPr>
              <a:defRPr/>
            </a:pPr>
            <a:fld id="{600F6266-CC21-408D-A27F-74D0C80AFF8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89FD28AB-B2EF-4BEE-8DA2-52A6EA6548CC}" type="datetime5">
              <a:rPr lang="en-US"/>
              <a:pPr>
                <a:defRPr/>
              </a:pPr>
              <a:t>24-Oct-11</a:t>
            </a:fld>
            <a:endParaRPr lang="en-US"/>
          </a:p>
        </p:txBody>
      </p:sp>
      <p:sp>
        <p:nvSpPr>
          <p:cNvPr id="5" name="Slide Number Placeholder 10"/>
          <p:cNvSpPr>
            <a:spLocks noGrp="1"/>
          </p:cNvSpPr>
          <p:nvPr>
            <p:ph type="sldNum" sz="quarter" idx="11"/>
          </p:nvPr>
        </p:nvSpPr>
        <p:spPr/>
        <p:txBody>
          <a:bodyPr/>
          <a:lstStyle>
            <a:lvl1pPr>
              <a:defRPr/>
            </a:lvl1pPr>
          </a:lstStyle>
          <a:p>
            <a:pPr>
              <a:defRPr/>
            </a:pPr>
            <a:fld id="{FAC31BF3-5F07-4C64-A526-BA40832BA23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fld id="{BE6AEE3B-6C2E-4BFC-817D-368BC72F123F}" type="datetime5">
              <a:rPr lang="en-US"/>
              <a:pPr>
                <a:defRPr/>
              </a:pPr>
              <a:t>24-Oct-11</a:t>
            </a:fld>
            <a:endParaRPr lang="en-US"/>
          </a:p>
        </p:txBody>
      </p:sp>
      <p:sp>
        <p:nvSpPr>
          <p:cNvPr id="5" name="Slide Number Placeholder 10"/>
          <p:cNvSpPr>
            <a:spLocks noGrp="1"/>
          </p:cNvSpPr>
          <p:nvPr>
            <p:ph type="sldNum" sz="quarter" idx="11"/>
          </p:nvPr>
        </p:nvSpPr>
        <p:spPr/>
        <p:txBody>
          <a:bodyPr/>
          <a:lstStyle>
            <a:lvl1pPr>
              <a:defRPr/>
            </a:lvl1pPr>
          </a:lstStyle>
          <a:p>
            <a:pPr>
              <a:defRPr/>
            </a:pPr>
            <a:fld id="{EC96CEC6-E006-49CA-BC4E-22F03EA0075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DAA525C-6624-4B82-8C4A-ADFA07103210}" type="datetime5">
              <a:rPr lang="en-US"/>
              <a:pPr>
                <a:defRPr/>
              </a:pPr>
              <a:t>24-Oct-11</a:t>
            </a:fld>
            <a:endParaRPr lang="en-US"/>
          </a:p>
        </p:txBody>
      </p:sp>
      <p:sp>
        <p:nvSpPr>
          <p:cNvPr id="6" name="Slide Number Placeholder 10"/>
          <p:cNvSpPr>
            <a:spLocks noGrp="1"/>
          </p:cNvSpPr>
          <p:nvPr>
            <p:ph type="sldNum" sz="quarter" idx="11"/>
          </p:nvPr>
        </p:nvSpPr>
        <p:spPr/>
        <p:txBody>
          <a:bodyPr/>
          <a:lstStyle>
            <a:lvl1pPr>
              <a:defRPr/>
            </a:lvl1pPr>
          </a:lstStyle>
          <a:p>
            <a:pPr>
              <a:defRPr/>
            </a:pPr>
            <a:fld id="{EA060D12-89EC-4CCA-89A4-7AACF10288E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9BEE9FB9-AB60-4986-9487-6A7C28BD05DE}" type="datetime5">
              <a:rPr lang="en-US"/>
              <a:pPr>
                <a:defRPr/>
              </a:pPr>
              <a:t>24-Oct-11</a:t>
            </a:fld>
            <a:endParaRPr lang="en-US"/>
          </a:p>
        </p:txBody>
      </p:sp>
      <p:sp>
        <p:nvSpPr>
          <p:cNvPr id="8" name="Slide Number Placeholder 10"/>
          <p:cNvSpPr>
            <a:spLocks noGrp="1"/>
          </p:cNvSpPr>
          <p:nvPr>
            <p:ph type="sldNum" sz="quarter" idx="11"/>
          </p:nvPr>
        </p:nvSpPr>
        <p:spPr/>
        <p:txBody>
          <a:bodyPr/>
          <a:lstStyle>
            <a:lvl1pPr>
              <a:defRPr/>
            </a:lvl1pPr>
          </a:lstStyle>
          <a:p>
            <a:pPr>
              <a:defRPr/>
            </a:pPr>
            <a:fld id="{53A59930-C136-4752-9F2D-54513FCB767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BD7CBF32-3971-469D-9F2D-3E9B93E7BD17}" type="datetime5">
              <a:rPr lang="en-US"/>
              <a:pPr>
                <a:defRPr/>
              </a:pPr>
              <a:t>24-Oct-11</a:t>
            </a:fld>
            <a:endParaRPr lang="en-US"/>
          </a:p>
        </p:txBody>
      </p:sp>
      <p:sp>
        <p:nvSpPr>
          <p:cNvPr id="4" name="Slide Number Placeholder 10"/>
          <p:cNvSpPr>
            <a:spLocks noGrp="1"/>
          </p:cNvSpPr>
          <p:nvPr>
            <p:ph type="sldNum" sz="quarter" idx="11"/>
          </p:nvPr>
        </p:nvSpPr>
        <p:spPr/>
        <p:txBody>
          <a:bodyPr/>
          <a:lstStyle>
            <a:lvl1pPr>
              <a:defRPr/>
            </a:lvl1pPr>
          </a:lstStyle>
          <a:p>
            <a:pPr>
              <a:defRPr/>
            </a:pPr>
            <a:fld id="{CF6026AF-5C63-4386-9D2B-7F29AB261F0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2AC0B64-4463-48A8-A866-DB488F851717}" type="datetime5">
              <a:rPr lang="en-US"/>
              <a:pPr>
                <a:defRPr/>
              </a:pPr>
              <a:t>24-Oct-11</a:t>
            </a:fld>
            <a:endParaRPr lang="en-US"/>
          </a:p>
        </p:txBody>
      </p:sp>
      <p:sp>
        <p:nvSpPr>
          <p:cNvPr id="3" name="Slide Number Placeholder 10"/>
          <p:cNvSpPr>
            <a:spLocks noGrp="1"/>
          </p:cNvSpPr>
          <p:nvPr>
            <p:ph type="sldNum" sz="quarter" idx="11"/>
          </p:nvPr>
        </p:nvSpPr>
        <p:spPr/>
        <p:txBody>
          <a:bodyPr/>
          <a:lstStyle>
            <a:lvl1pPr>
              <a:defRPr/>
            </a:lvl1pPr>
          </a:lstStyle>
          <a:p>
            <a:pPr>
              <a:defRPr/>
            </a:pPr>
            <a:fld id="{1E57200C-344C-45A0-8168-8667A79EB24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9"/>
          <p:cNvSpPr>
            <a:spLocks noGrp="1"/>
          </p:cNvSpPr>
          <p:nvPr>
            <p:ph type="dt" sz="half" idx="10"/>
          </p:nvPr>
        </p:nvSpPr>
        <p:spPr/>
        <p:txBody>
          <a:bodyPr/>
          <a:lstStyle>
            <a:lvl1pPr>
              <a:defRPr/>
            </a:lvl1pPr>
          </a:lstStyle>
          <a:p>
            <a:pPr>
              <a:defRPr/>
            </a:pPr>
            <a:fld id="{E9AB9120-EF4F-42F5-8CFE-911317292761}" type="datetime5">
              <a:rPr lang="en-US"/>
              <a:pPr>
                <a:defRPr/>
              </a:pPr>
              <a:t>24-Oct-11</a:t>
            </a:fld>
            <a:endParaRPr lang="en-US"/>
          </a:p>
        </p:txBody>
      </p:sp>
      <p:sp>
        <p:nvSpPr>
          <p:cNvPr id="6" name="Slide Number Placeholder 10"/>
          <p:cNvSpPr>
            <a:spLocks noGrp="1"/>
          </p:cNvSpPr>
          <p:nvPr>
            <p:ph type="sldNum" sz="quarter" idx="11"/>
          </p:nvPr>
        </p:nvSpPr>
        <p:spPr/>
        <p:txBody>
          <a:bodyPr/>
          <a:lstStyle>
            <a:lvl1pPr>
              <a:defRPr/>
            </a:lvl1pPr>
          </a:lstStyle>
          <a:p>
            <a:pPr>
              <a:defRPr/>
            </a:pPr>
            <a:fld id="{B60CF085-54F1-43E0-AA1B-340FB82B39A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6" descr="MBblue.gif"/>
          <p:cNvPicPr>
            <a:picLocks noChangeAspect="1"/>
          </p:cNvPicPr>
          <p:nvPr/>
        </p:nvPicPr>
        <p:blipFill>
          <a:blip r:embed="rId15"/>
          <a:srcRect/>
          <a:stretch>
            <a:fillRect/>
          </a:stretch>
        </p:blipFill>
        <p:spPr bwMode="auto">
          <a:xfrm>
            <a:off x="7810500" y="6096000"/>
            <a:ext cx="1104900" cy="3683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1219200" y="6172200"/>
            <a:ext cx="31242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Arial" charset="0"/>
                <a:ea typeface="ＭＳ Ｐゴシック" pitchFamily="-112" charset="-128"/>
                <a:cs typeface="+mn-cs"/>
              </a:defRPr>
            </a:lvl1pPr>
          </a:lstStyle>
          <a:p>
            <a:pPr>
              <a:defRPr/>
            </a:pPr>
            <a:fld id="{65584759-D475-4116-9B69-1DC49210A5CB}" type="datetime5">
              <a:rPr lang="en-US"/>
              <a:pPr>
                <a:defRPr/>
              </a:pPr>
              <a:t>24-Oct-11</a:t>
            </a:fld>
            <a:endParaRPr lang="en-US"/>
          </a:p>
        </p:txBody>
      </p:sp>
      <p:sp>
        <p:nvSpPr>
          <p:cNvPr id="11" name="Slide Number Placeholder 10"/>
          <p:cNvSpPr>
            <a:spLocks noGrp="1"/>
          </p:cNvSpPr>
          <p:nvPr>
            <p:ph type="sldNum" sz="quarter" idx="4"/>
          </p:nvPr>
        </p:nvSpPr>
        <p:spPr>
          <a:xfrm>
            <a:off x="533400" y="6172200"/>
            <a:ext cx="6858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000">
                <a:solidFill>
                  <a:srgbClr val="898989"/>
                </a:solidFill>
                <a:latin typeface="Arial" charset="0"/>
                <a:ea typeface="ＭＳ Ｐゴシック" pitchFamily="-112" charset="-128"/>
                <a:cs typeface="+mn-cs"/>
              </a:defRPr>
            </a:lvl1pPr>
          </a:lstStyle>
          <a:p>
            <a:pPr>
              <a:defRPr/>
            </a:pPr>
            <a:fld id="{0080A058-919E-4D4B-B78E-266F39353B9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20"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Lst>
  <p:hf hdr="0" ftr="0"/>
  <p:txStyles>
    <p:titleStyle>
      <a:lvl1pPr algn="l" rtl="0" eaLnBrk="0" fontAlgn="base" hangingPunct="0">
        <a:spcBef>
          <a:spcPct val="0"/>
        </a:spcBef>
        <a:spcAft>
          <a:spcPct val="0"/>
        </a:spcAft>
        <a:defRPr sz="3200" b="1">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2pPr>
      <a:lvl3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3pPr>
      <a:lvl4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4pPr>
      <a:lvl5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5pPr>
      <a:lvl6pPr marL="4572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6pPr>
      <a:lvl7pPr marL="9144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7pPr>
      <a:lvl8pPr marL="13716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8pPr>
      <a:lvl9pPr marL="18288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Clr>
          <a:schemeClr val="bg2"/>
        </a:buClr>
        <a:buSzPct val="80000"/>
        <a:buFont typeface="Wingdings" pitchFamily="2" charset="2"/>
        <a:buBlip>
          <a:blip r:embed="rId16"/>
        </a:buBlip>
        <a:defRPr sz="28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bg2"/>
        </a:buClr>
        <a:buChar char="–"/>
        <a:defRPr sz="2600">
          <a:solidFill>
            <a:schemeClr val="tx1"/>
          </a:solidFill>
          <a:latin typeface="+mn-lt"/>
          <a:ea typeface="ＭＳ Ｐゴシック" pitchFamily="-112" charset="-128"/>
          <a:cs typeface="ＭＳ Ｐゴシック"/>
        </a:defRPr>
      </a:lvl2pPr>
      <a:lvl3pPr marL="1143000" indent="-228600" algn="l" rtl="0" eaLnBrk="0" fontAlgn="base" hangingPunct="0">
        <a:spcBef>
          <a:spcPct val="20000"/>
        </a:spcBef>
        <a:spcAft>
          <a:spcPct val="0"/>
        </a:spcAft>
        <a:buClr>
          <a:schemeClr val="bg2"/>
        </a:buClr>
        <a:buFont typeface="Wingdings" pitchFamily="2" charset="2"/>
        <a:buChar char="§"/>
        <a:defRPr sz="2200">
          <a:solidFill>
            <a:schemeClr val="tx1"/>
          </a:solidFill>
          <a:latin typeface="+mn-lt"/>
          <a:ea typeface="ＭＳ Ｐゴシック" pitchFamily="-112" charset="-128"/>
          <a:cs typeface="ＭＳ Ｐゴシック"/>
        </a:defRPr>
      </a:lvl3pPr>
      <a:lvl4pPr marL="1600200" indent="-228600" algn="l" rtl="0" eaLnBrk="0" fontAlgn="base" hangingPunct="0">
        <a:spcBef>
          <a:spcPct val="20000"/>
        </a:spcBef>
        <a:spcAft>
          <a:spcPct val="0"/>
        </a:spcAft>
        <a:buClr>
          <a:schemeClr val="bg2"/>
        </a:buClr>
        <a:buChar char="–"/>
        <a:defRPr sz="2000">
          <a:solidFill>
            <a:schemeClr val="tx1"/>
          </a:solidFill>
          <a:latin typeface="+mn-lt"/>
          <a:ea typeface="ＭＳ Ｐゴシック" pitchFamily="-112" charset="-128"/>
          <a:cs typeface="ＭＳ Ｐゴシック"/>
        </a:defRPr>
      </a:lvl4pPr>
      <a:lvl5pPr marL="20574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ea typeface="ＭＳ Ｐゴシック" pitchFamily="-112" charset="-128"/>
          <a:cs typeface="ＭＳ Ｐゴシック"/>
        </a:defRPr>
      </a:lvl5pPr>
      <a:lvl6pPr marL="25146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webapps1.ieee.org/WebAccount/Registratio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development.standards.ieee.org/my-site/hom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image" Target="../media/image14.wmf"/></Relationships>
</file>

<file path=ppt/slides/_rels/slide21.xml.rels><?xml version="1.0" encoding="UTF-8" standalone="yes"?>
<Relationships xmlns="http://schemas.openxmlformats.org/package/2006/relationships"><Relationship Id="rId3" Type="http://schemas.openxmlformats.org/officeDocument/2006/relationships/hyperlink" Target="mailto:m.zaman@ieee.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image" Target="../media/image16.w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381000" y="1295400"/>
            <a:ext cx="8305800" cy="1143000"/>
          </a:xfrm>
        </p:spPr>
        <p:txBody>
          <a:bodyPr/>
          <a:lstStyle/>
          <a:p>
            <a:r>
              <a:rPr lang="en-US" sz="4000" smtClean="0">
                <a:latin typeface="Arial" pitchFamily="34" charset="0"/>
                <a:ea typeface="ＭＳ Ｐゴシック"/>
                <a:cs typeface="ＭＳ Ｐゴシック"/>
              </a:rPr>
              <a:t>Overview of the IEEE-SA Process</a:t>
            </a:r>
          </a:p>
        </p:txBody>
      </p:sp>
      <p:sp>
        <p:nvSpPr>
          <p:cNvPr id="4099" name="Subtitle 2"/>
          <p:cNvSpPr>
            <a:spLocks noGrp="1"/>
          </p:cNvSpPr>
          <p:nvPr>
            <p:ph type="subTitle" idx="1"/>
          </p:nvPr>
        </p:nvSpPr>
        <p:spPr>
          <a:xfrm>
            <a:off x="685800" y="3962400"/>
            <a:ext cx="7696200" cy="2209800"/>
          </a:xfrm>
        </p:spPr>
        <p:txBody>
          <a:bodyPr/>
          <a:lstStyle/>
          <a:p>
            <a:pPr algn="ctr">
              <a:spcBef>
                <a:spcPct val="0"/>
              </a:spcBef>
              <a:buFont typeface="Wingdings" pitchFamily="2" charset="2"/>
              <a:buNone/>
            </a:pPr>
            <a:r>
              <a:rPr lang="en-US" sz="1600" dirty="0" smtClean="0">
                <a:latin typeface="Arial Black" pitchFamily="34" charset="0"/>
                <a:ea typeface="ＭＳ Ｐゴシック"/>
                <a:cs typeface="Arial" pitchFamily="34" charset="0"/>
              </a:rPr>
              <a:t>Malia </a:t>
            </a:r>
            <a:r>
              <a:rPr lang="en-US" sz="1600" dirty="0" err="1" smtClean="0">
                <a:latin typeface="Arial Black" pitchFamily="34" charset="0"/>
                <a:ea typeface="ＭＳ Ｐゴシック"/>
                <a:cs typeface="Arial" pitchFamily="34" charset="0"/>
              </a:rPr>
              <a:t>Zaman</a:t>
            </a:r>
            <a:endParaRPr lang="en-US" sz="1600" dirty="0" smtClean="0">
              <a:latin typeface="Arial Black" pitchFamily="34" charset="0"/>
              <a:ea typeface="ＭＳ Ｐゴシック"/>
              <a:cs typeface="Arial" pitchFamily="34" charset="0"/>
            </a:endParaRPr>
          </a:p>
          <a:p>
            <a:pPr algn="ctr">
              <a:spcBef>
                <a:spcPct val="0"/>
              </a:spcBef>
              <a:buFont typeface="Wingdings" pitchFamily="2" charset="2"/>
              <a:buNone/>
            </a:pPr>
            <a:r>
              <a:rPr lang="en-US" sz="1600" dirty="0" smtClean="0">
                <a:latin typeface="Arial Black" pitchFamily="34" charset="0"/>
                <a:ea typeface="ＭＳ Ｐゴシック"/>
                <a:cs typeface="Arial" pitchFamily="34" charset="0"/>
              </a:rPr>
              <a:t>Program Manager</a:t>
            </a:r>
          </a:p>
          <a:p>
            <a:pPr algn="ctr">
              <a:spcBef>
                <a:spcPct val="0"/>
              </a:spcBef>
              <a:buFont typeface="Wingdings" pitchFamily="2" charset="2"/>
              <a:buNone/>
            </a:pPr>
            <a:r>
              <a:rPr lang="en-US" sz="1600" dirty="0" smtClean="0">
                <a:latin typeface="Arial Black" pitchFamily="34" charset="0"/>
                <a:ea typeface="ＭＳ Ｐゴシック"/>
                <a:cs typeface="Arial" pitchFamily="34" charset="0"/>
              </a:rPr>
              <a:t/>
            </a:r>
            <a:br>
              <a:rPr lang="en-US" sz="1600" dirty="0" smtClean="0">
                <a:latin typeface="Arial Black" pitchFamily="34" charset="0"/>
                <a:ea typeface="ＭＳ Ｐゴシック"/>
                <a:cs typeface="Arial" pitchFamily="34" charset="0"/>
              </a:rPr>
            </a:br>
            <a:r>
              <a:rPr lang="en-US" sz="1600" dirty="0" smtClean="0">
                <a:latin typeface="Arial Black" pitchFamily="34" charset="0"/>
                <a:ea typeface="ＭＳ Ｐゴシック"/>
                <a:cs typeface="Arial" pitchFamily="34" charset="0"/>
              </a:rPr>
              <a:t> </a:t>
            </a:r>
          </a:p>
          <a:p>
            <a:pPr algn="ctr">
              <a:spcBef>
                <a:spcPct val="0"/>
              </a:spcBef>
              <a:buFont typeface="Wingdings" pitchFamily="2" charset="2"/>
              <a:buNone/>
            </a:pPr>
            <a:r>
              <a:rPr lang="en-US" sz="1600" dirty="0" smtClean="0">
                <a:latin typeface="Arial Black" pitchFamily="34" charset="0"/>
                <a:ea typeface="ＭＳ Ｐゴシック"/>
                <a:cs typeface="Arial" pitchFamily="34" charset="0"/>
              </a:rPr>
              <a:t> </a:t>
            </a:r>
          </a:p>
          <a:p>
            <a:pPr algn="ctr" eaLnBrk="1" hangingPunct="1"/>
            <a:r>
              <a:rPr lang="en-US" sz="1600" dirty="0" smtClean="0"/>
              <a:t>Voting Equipment Electronic Data Interchange Committee</a:t>
            </a:r>
          </a:p>
          <a:p>
            <a:pPr algn="ctr" eaLnBrk="1" hangingPunct="1"/>
            <a:r>
              <a:rPr lang="en-US" sz="1600" dirty="0" smtClean="0">
                <a:latin typeface="Arial Black" pitchFamily="34" charset="0"/>
                <a:ea typeface="ＭＳ Ｐゴシック"/>
                <a:cs typeface="Arial" pitchFamily="34" charset="0"/>
              </a:rPr>
              <a:t>P1622 Working Group Meetings</a:t>
            </a:r>
          </a:p>
          <a:p>
            <a:pPr algn="ctr" eaLnBrk="1" hangingPunct="1">
              <a:buFont typeface="Wingdings" pitchFamily="2" charset="2"/>
              <a:buNone/>
            </a:pPr>
            <a:r>
              <a:rPr lang="en-US" sz="1600" dirty="0" smtClean="0">
                <a:latin typeface="Arial Black" pitchFamily="34" charset="0"/>
                <a:ea typeface="ＭＳ Ｐゴシック"/>
                <a:cs typeface="Arial" pitchFamily="34" charset="0"/>
              </a:rPr>
              <a:t>Feb 8-9,  2011 </a:t>
            </a:r>
          </a:p>
          <a:p>
            <a:pPr>
              <a:buFont typeface="Wingdings" pitchFamily="2" charset="2"/>
              <a:buNone/>
            </a:pPr>
            <a:r>
              <a:rPr lang="en-US" dirty="0" smtClean="0">
                <a:ea typeface="ＭＳ Ｐゴシック"/>
                <a:cs typeface="ＭＳ Ｐゴシック"/>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533400"/>
            <a:ext cx="8153400" cy="914400"/>
          </a:xfrm>
        </p:spPr>
        <p:txBody>
          <a:bodyPr/>
          <a:lstStyle/>
          <a:p>
            <a:pPr algn="ctr"/>
            <a:r>
              <a:rPr lang="en-US" smtClean="0">
                <a:ea typeface="ＭＳ Ｐゴシック"/>
                <a:cs typeface="ＭＳ Ｐゴシック"/>
              </a:rPr>
              <a:t>IEEE Sponsors – Role of the Sponsor</a:t>
            </a:r>
          </a:p>
        </p:txBody>
      </p:sp>
      <p:sp>
        <p:nvSpPr>
          <p:cNvPr id="14339" name="Content Placeholder 2"/>
          <p:cNvSpPr>
            <a:spLocks noGrp="1"/>
          </p:cNvSpPr>
          <p:nvPr>
            <p:ph idx="1"/>
          </p:nvPr>
        </p:nvSpPr>
        <p:spPr>
          <a:xfrm>
            <a:off x="381000" y="1447800"/>
            <a:ext cx="8077200" cy="4343400"/>
          </a:xfrm>
        </p:spPr>
        <p:txBody>
          <a:bodyPr/>
          <a:lstStyle/>
          <a:p>
            <a:r>
              <a:rPr lang="en-US" sz="2200" smtClean="0">
                <a:ea typeface="ＭＳ Ｐゴシック"/>
                <a:cs typeface="ＭＳ Ｐゴシック"/>
              </a:rPr>
              <a:t>Organization within IEEE that assumes   responsibility for a particular standards idea</a:t>
            </a:r>
          </a:p>
          <a:p>
            <a:r>
              <a:rPr lang="en-US" sz="2200" smtClean="0">
                <a:ea typeface="ＭＳ Ｐゴシック"/>
                <a:cs typeface="ＭＳ Ｐゴシック"/>
              </a:rPr>
              <a:t>Takes responsibility for the technical content            of the document and provides oversight</a:t>
            </a:r>
          </a:p>
          <a:p>
            <a:r>
              <a:rPr lang="en-US" sz="2200" smtClean="0">
                <a:ea typeface="ＭＳ Ｐゴシック"/>
                <a:cs typeface="ＭＳ Ｐゴシック"/>
              </a:rPr>
              <a:t>Responsible for determining the scope and                 nature of the technical content</a:t>
            </a:r>
          </a:p>
          <a:p>
            <a:r>
              <a:rPr lang="en-US" sz="2200" smtClean="0">
                <a:ea typeface="ＭＳ Ｐゴシック"/>
                <a:cs typeface="ＭＳ Ｐゴシック"/>
              </a:rPr>
              <a:t>Not a financial sponsorship</a:t>
            </a:r>
          </a:p>
          <a:p>
            <a:r>
              <a:rPr lang="en-US" sz="2200" smtClean="0">
                <a:ea typeface="ＭＳ Ｐゴシック"/>
                <a:cs typeface="ＭＳ Ｐゴシック"/>
              </a:rPr>
              <a:t>IEEE already has a large number of Sponsors</a:t>
            </a:r>
          </a:p>
          <a:p>
            <a:pPr lvl="1"/>
            <a:r>
              <a:rPr lang="en-US" sz="2000" smtClean="0">
                <a:ea typeface="ＭＳ Ｐゴシック"/>
              </a:rPr>
              <a:t>There are the various societies within the IEEE </a:t>
            </a:r>
          </a:p>
          <a:p>
            <a:pPr lvl="1"/>
            <a:r>
              <a:rPr lang="en-US" sz="2000" smtClean="0">
                <a:ea typeface="ＭＳ Ｐゴシック"/>
              </a:rPr>
              <a:t>Within those societies, there are often many committees that are active in standards development</a:t>
            </a:r>
          </a:p>
          <a:p>
            <a:pPr>
              <a:buFont typeface="Wingdings" pitchFamily="2" charset="2"/>
              <a:buNone/>
            </a:pPr>
            <a:endParaRPr lang="en-US" sz="2200" smtClean="0">
              <a:ea typeface="ＭＳ Ｐゴシック"/>
              <a:cs typeface="ＭＳ Ｐゴシック"/>
            </a:endParaRPr>
          </a:p>
          <a:p>
            <a:endParaRPr lang="en-US" sz="2200" smtClean="0">
              <a:ea typeface="ＭＳ Ｐゴシック"/>
              <a:cs typeface="ＭＳ Ｐゴシック"/>
            </a:endParaRPr>
          </a:p>
        </p:txBody>
      </p:sp>
      <p:pic>
        <p:nvPicPr>
          <p:cNvPr id="14340" name="Picture 8" descr="C:\Documents and Settings\jsteinha\Local Settings\Temporary Internet Files\Content.IE5\3ISVDWP5\MCED00313_0000[1].wmf"/>
          <p:cNvPicPr>
            <a:picLocks noChangeAspect="1" noChangeArrowheads="1"/>
          </p:cNvPicPr>
          <p:nvPr/>
        </p:nvPicPr>
        <p:blipFill>
          <a:blip r:embed="rId3"/>
          <a:srcRect/>
          <a:stretch>
            <a:fillRect/>
          </a:stretch>
        </p:blipFill>
        <p:spPr bwMode="auto">
          <a:xfrm>
            <a:off x="7315200" y="1447800"/>
            <a:ext cx="1409700" cy="2481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685800" y="457200"/>
            <a:ext cx="7772400" cy="1143000"/>
          </a:xfrm>
        </p:spPr>
        <p:txBody>
          <a:bodyPr/>
          <a:lstStyle/>
          <a:p>
            <a:pPr eaLnBrk="1" hangingPunct="1"/>
            <a:r>
              <a:rPr lang="en-US" smtClean="0">
                <a:ea typeface="ＭＳ Ｐゴシック"/>
                <a:cs typeface="ＭＳ Ｐゴシック"/>
              </a:rPr>
              <a:t>IEEE Standards Development: </a:t>
            </a:r>
            <a:r>
              <a:rPr lang="en-US" sz="2400" smtClean="0">
                <a:ea typeface="ＭＳ Ｐゴシック"/>
                <a:cs typeface="ＭＳ Ｐゴシック"/>
              </a:rPr>
              <a:t>Process Flow</a:t>
            </a:r>
          </a:p>
        </p:txBody>
      </p:sp>
      <p:sp>
        <p:nvSpPr>
          <p:cNvPr id="16387" name="Oval 4"/>
          <p:cNvSpPr>
            <a:spLocks noChangeArrowheads="1"/>
          </p:cNvSpPr>
          <p:nvPr/>
        </p:nvSpPr>
        <p:spPr bwMode="auto">
          <a:xfrm>
            <a:off x="457200" y="1752600"/>
            <a:ext cx="1752600" cy="609600"/>
          </a:xfrm>
          <a:prstGeom prst="ellipse">
            <a:avLst/>
          </a:prstGeom>
          <a:solidFill>
            <a:srgbClr val="FFFFCC"/>
          </a:solidFill>
          <a:ln w="9525" algn="ctr">
            <a:solidFill>
              <a:schemeClr val="tx1"/>
            </a:solidFill>
            <a:round/>
            <a:headEnd/>
            <a:tailEnd/>
          </a:ln>
        </p:spPr>
        <p:txBody>
          <a:bodyPr/>
          <a:lstStyle/>
          <a:p>
            <a:pPr algn="ctr" eaLnBrk="0" hangingPunct="0"/>
            <a:r>
              <a:rPr lang="en-US"/>
              <a:t>Idea!</a:t>
            </a:r>
          </a:p>
          <a:p>
            <a:pPr algn="ctr" eaLnBrk="0" hangingPunct="0"/>
            <a:endParaRPr lang="en-US"/>
          </a:p>
        </p:txBody>
      </p:sp>
      <p:sp>
        <p:nvSpPr>
          <p:cNvPr id="16388" name="Rectangle 7"/>
          <p:cNvSpPr>
            <a:spLocks noChangeArrowheads="1"/>
          </p:cNvSpPr>
          <p:nvPr/>
        </p:nvSpPr>
        <p:spPr bwMode="auto">
          <a:xfrm>
            <a:off x="762000" y="3048000"/>
            <a:ext cx="1143000" cy="914400"/>
          </a:xfrm>
          <a:prstGeom prst="rect">
            <a:avLst/>
          </a:prstGeom>
          <a:solidFill>
            <a:srgbClr val="FFFFCC"/>
          </a:solidFill>
          <a:ln w="9525" algn="ctr">
            <a:solidFill>
              <a:schemeClr val="tx1"/>
            </a:solidFill>
            <a:round/>
            <a:headEnd/>
            <a:tailEnd/>
          </a:ln>
        </p:spPr>
        <p:txBody>
          <a:bodyPr/>
          <a:lstStyle/>
          <a:p>
            <a:pPr algn="ctr" eaLnBrk="0" hangingPunct="0"/>
            <a:r>
              <a:rPr lang="en-US" sz="1800"/>
              <a:t>Project Approval Process</a:t>
            </a:r>
          </a:p>
        </p:txBody>
      </p:sp>
      <p:sp>
        <p:nvSpPr>
          <p:cNvPr id="16389" name="Rectangle 8"/>
          <p:cNvSpPr>
            <a:spLocks noChangeArrowheads="1"/>
          </p:cNvSpPr>
          <p:nvPr/>
        </p:nvSpPr>
        <p:spPr bwMode="auto">
          <a:xfrm>
            <a:off x="2362200" y="3048000"/>
            <a:ext cx="1447800" cy="914400"/>
          </a:xfrm>
          <a:prstGeom prst="rect">
            <a:avLst/>
          </a:prstGeom>
          <a:solidFill>
            <a:srgbClr val="FFFFCC"/>
          </a:solidFill>
          <a:ln w="9525" algn="ctr">
            <a:solidFill>
              <a:schemeClr val="tx1"/>
            </a:solidFill>
            <a:round/>
            <a:headEnd/>
            <a:tailEnd/>
          </a:ln>
        </p:spPr>
        <p:txBody>
          <a:bodyPr/>
          <a:lstStyle/>
          <a:p>
            <a:pPr algn="ctr" eaLnBrk="0" hangingPunct="0"/>
            <a:r>
              <a:rPr lang="en-US" sz="1800"/>
              <a:t>Develop Draft Standard</a:t>
            </a:r>
          </a:p>
        </p:txBody>
      </p:sp>
      <p:sp>
        <p:nvSpPr>
          <p:cNvPr id="16390" name="Rectangle 9"/>
          <p:cNvSpPr>
            <a:spLocks noChangeArrowheads="1"/>
          </p:cNvSpPr>
          <p:nvPr/>
        </p:nvSpPr>
        <p:spPr bwMode="auto">
          <a:xfrm>
            <a:off x="5791200" y="3048000"/>
            <a:ext cx="1143000" cy="1600200"/>
          </a:xfrm>
          <a:prstGeom prst="rect">
            <a:avLst/>
          </a:prstGeom>
          <a:solidFill>
            <a:srgbClr val="FFFFCC"/>
          </a:solidFill>
          <a:ln w="9525" algn="ctr">
            <a:solidFill>
              <a:schemeClr val="tx1"/>
            </a:solidFill>
            <a:round/>
            <a:headEnd/>
            <a:tailEnd/>
          </a:ln>
        </p:spPr>
        <p:txBody>
          <a:bodyPr/>
          <a:lstStyle/>
          <a:p>
            <a:pPr algn="ctr" eaLnBrk="0" hangingPunct="0"/>
            <a:r>
              <a:rPr lang="en-US" sz="1800"/>
              <a:t>IEEE-SA Standards Board Approval Process</a:t>
            </a:r>
          </a:p>
        </p:txBody>
      </p:sp>
      <p:sp>
        <p:nvSpPr>
          <p:cNvPr id="16391" name="Rectangle 10"/>
          <p:cNvSpPr>
            <a:spLocks noChangeArrowheads="1"/>
          </p:cNvSpPr>
          <p:nvPr/>
        </p:nvSpPr>
        <p:spPr bwMode="auto">
          <a:xfrm>
            <a:off x="4267200" y="3200400"/>
            <a:ext cx="1143000" cy="685800"/>
          </a:xfrm>
          <a:prstGeom prst="rect">
            <a:avLst/>
          </a:prstGeom>
          <a:solidFill>
            <a:srgbClr val="FFFFCC"/>
          </a:solidFill>
          <a:ln w="9525" algn="ctr">
            <a:solidFill>
              <a:schemeClr val="tx1"/>
            </a:solidFill>
            <a:round/>
            <a:headEnd/>
            <a:tailEnd/>
          </a:ln>
        </p:spPr>
        <p:txBody>
          <a:bodyPr/>
          <a:lstStyle/>
          <a:p>
            <a:pPr algn="ctr" eaLnBrk="0" hangingPunct="0"/>
            <a:r>
              <a:rPr lang="en-US" sz="1800"/>
              <a:t>Sponsor </a:t>
            </a:r>
          </a:p>
          <a:p>
            <a:pPr algn="ctr" eaLnBrk="0" hangingPunct="0"/>
            <a:r>
              <a:rPr lang="en-US" sz="1800"/>
              <a:t>Ballot</a:t>
            </a:r>
          </a:p>
        </p:txBody>
      </p:sp>
      <p:sp>
        <p:nvSpPr>
          <p:cNvPr id="16392" name="Rectangle 11"/>
          <p:cNvSpPr>
            <a:spLocks noChangeArrowheads="1"/>
          </p:cNvSpPr>
          <p:nvPr/>
        </p:nvSpPr>
        <p:spPr bwMode="auto">
          <a:xfrm>
            <a:off x="7391400" y="3200400"/>
            <a:ext cx="1219200" cy="685800"/>
          </a:xfrm>
          <a:prstGeom prst="rect">
            <a:avLst/>
          </a:prstGeom>
          <a:solidFill>
            <a:srgbClr val="FFFFCC"/>
          </a:solidFill>
          <a:ln w="9525" algn="ctr">
            <a:solidFill>
              <a:schemeClr val="tx1"/>
            </a:solidFill>
            <a:round/>
            <a:headEnd/>
            <a:tailEnd/>
          </a:ln>
        </p:spPr>
        <p:txBody>
          <a:bodyPr/>
          <a:lstStyle/>
          <a:p>
            <a:pPr algn="ctr" eaLnBrk="0" hangingPunct="0"/>
            <a:r>
              <a:rPr lang="en-US" sz="1800"/>
              <a:t>Publish Standard</a:t>
            </a:r>
          </a:p>
        </p:txBody>
      </p:sp>
      <p:cxnSp>
        <p:nvCxnSpPr>
          <p:cNvPr id="16393" name="Straight Arrow Connector 13"/>
          <p:cNvCxnSpPr>
            <a:cxnSpLocks noChangeShapeType="1"/>
            <a:stCxn id="16388" idx="3"/>
          </p:cNvCxnSpPr>
          <p:nvPr/>
        </p:nvCxnSpPr>
        <p:spPr bwMode="auto">
          <a:xfrm>
            <a:off x="1905000" y="3505200"/>
            <a:ext cx="381000" cy="1588"/>
          </a:xfrm>
          <a:prstGeom prst="straightConnector1">
            <a:avLst/>
          </a:prstGeom>
          <a:noFill/>
          <a:ln w="9525" algn="ctr">
            <a:noFill/>
            <a:round/>
            <a:headEnd/>
            <a:tailEnd type="arrow" w="med" len="med"/>
          </a:ln>
        </p:spPr>
      </p:cxnSp>
      <p:cxnSp>
        <p:nvCxnSpPr>
          <p:cNvPr id="16394" name="Straight Arrow Connector 16"/>
          <p:cNvCxnSpPr>
            <a:cxnSpLocks noChangeShapeType="1"/>
          </p:cNvCxnSpPr>
          <p:nvPr/>
        </p:nvCxnSpPr>
        <p:spPr bwMode="auto">
          <a:xfrm>
            <a:off x="1905000" y="5181600"/>
            <a:ext cx="685800" cy="1588"/>
          </a:xfrm>
          <a:prstGeom prst="straightConnector1">
            <a:avLst/>
          </a:prstGeom>
          <a:noFill/>
          <a:ln w="9525" algn="ctr">
            <a:noFill/>
            <a:round/>
            <a:headEnd/>
            <a:tailEnd type="arrow" w="med" len="med"/>
          </a:ln>
        </p:spPr>
      </p:cxnSp>
      <p:cxnSp>
        <p:nvCxnSpPr>
          <p:cNvPr id="16395" name="Straight Arrow Connector 21"/>
          <p:cNvCxnSpPr>
            <a:cxnSpLocks noChangeShapeType="1"/>
          </p:cNvCxnSpPr>
          <p:nvPr/>
        </p:nvCxnSpPr>
        <p:spPr bwMode="auto">
          <a:xfrm rot="5400000">
            <a:off x="1295400" y="4191000"/>
            <a:ext cx="1447800" cy="76200"/>
          </a:xfrm>
          <a:prstGeom prst="straightConnector1">
            <a:avLst/>
          </a:prstGeom>
          <a:noFill/>
          <a:ln w="9525" algn="ctr">
            <a:noFill/>
            <a:round/>
            <a:headEnd/>
            <a:tailEnd type="arrow" w="med" len="med"/>
          </a:ln>
        </p:spPr>
      </p:cxnSp>
      <p:sp>
        <p:nvSpPr>
          <p:cNvPr id="16396" name="Right Arrow 25"/>
          <p:cNvSpPr>
            <a:spLocks noChangeArrowheads="1"/>
          </p:cNvSpPr>
          <p:nvPr/>
        </p:nvSpPr>
        <p:spPr bwMode="auto">
          <a:xfrm>
            <a:off x="1981200" y="3429000"/>
            <a:ext cx="365125" cy="228600"/>
          </a:xfrm>
          <a:prstGeom prst="rightArrow">
            <a:avLst>
              <a:gd name="adj1" fmla="val 50000"/>
              <a:gd name="adj2" fmla="val 49913"/>
            </a:avLst>
          </a:prstGeom>
          <a:solidFill>
            <a:schemeClr val="tx1"/>
          </a:solidFill>
          <a:ln w="9525" algn="ctr">
            <a:noFill/>
            <a:round/>
            <a:headEnd/>
            <a:tailEnd/>
          </a:ln>
        </p:spPr>
        <p:txBody>
          <a:bodyPr/>
          <a:lstStyle/>
          <a:p>
            <a:pPr eaLnBrk="0" hangingPunct="0"/>
            <a:endParaRPr lang="en-US"/>
          </a:p>
        </p:txBody>
      </p:sp>
      <p:sp>
        <p:nvSpPr>
          <p:cNvPr id="16397" name="Right Arrow 26"/>
          <p:cNvSpPr>
            <a:spLocks noChangeArrowheads="1"/>
          </p:cNvSpPr>
          <p:nvPr/>
        </p:nvSpPr>
        <p:spPr bwMode="auto">
          <a:xfrm>
            <a:off x="3886200" y="3429000"/>
            <a:ext cx="365125" cy="228600"/>
          </a:xfrm>
          <a:prstGeom prst="rightArrow">
            <a:avLst>
              <a:gd name="adj1" fmla="val 50000"/>
              <a:gd name="adj2" fmla="val 49913"/>
            </a:avLst>
          </a:prstGeom>
          <a:solidFill>
            <a:schemeClr val="tx1"/>
          </a:solidFill>
          <a:ln w="9525" algn="ctr">
            <a:noFill/>
            <a:round/>
            <a:headEnd/>
            <a:tailEnd/>
          </a:ln>
        </p:spPr>
        <p:txBody>
          <a:bodyPr/>
          <a:lstStyle/>
          <a:p>
            <a:pPr eaLnBrk="0" hangingPunct="0"/>
            <a:endParaRPr lang="en-US"/>
          </a:p>
        </p:txBody>
      </p:sp>
      <p:sp>
        <p:nvSpPr>
          <p:cNvPr id="16398" name="Right Arrow 27"/>
          <p:cNvSpPr>
            <a:spLocks noChangeArrowheads="1"/>
          </p:cNvSpPr>
          <p:nvPr/>
        </p:nvSpPr>
        <p:spPr bwMode="auto">
          <a:xfrm>
            <a:off x="5410200" y="3429000"/>
            <a:ext cx="365125" cy="228600"/>
          </a:xfrm>
          <a:prstGeom prst="rightArrow">
            <a:avLst>
              <a:gd name="adj1" fmla="val 50000"/>
              <a:gd name="adj2" fmla="val 49913"/>
            </a:avLst>
          </a:prstGeom>
          <a:solidFill>
            <a:schemeClr val="tx1"/>
          </a:solidFill>
          <a:ln w="9525" algn="ctr">
            <a:noFill/>
            <a:round/>
            <a:headEnd/>
            <a:tailEnd/>
          </a:ln>
        </p:spPr>
        <p:txBody>
          <a:bodyPr/>
          <a:lstStyle/>
          <a:p>
            <a:pPr eaLnBrk="0" hangingPunct="0"/>
            <a:endParaRPr lang="en-US"/>
          </a:p>
        </p:txBody>
      </p:sp>
      <p:sp>
        <p:nvSpPr>
          <p:cNvPr id="16399" name="Right Arrow 28"/>
          <p:cNvSpPr>
            <a:spLocks noChangeArrowheads="1"/>
          </p:cNvSpPr>
          <p:nvPr/>
        </p:nvSpPr>
        <p:spPr bwMode="auto">
          <a:xfrm>
            <a:off x="7010400" y="3429000"/>
            <a:ext cx="365125" cy="228600"/>
          </a:xfrm>
          <a:prstGeom prst="rightArrow">
            <a:avLst>
              <a:gd name="adj1" fmla="val 50000"/>
              <a:gd name="adj2" fmla="val 49913"/>
            </a:avLst>
          </a:prstGeom>
          <a:solidFill>
            <a:schemeClr val="tx1"/>
          </a:solidFill>
          <a:ln w="9525" algn="ctr">
            <a:noFill/>
            <a:round/>
            <a:headEnd/>
            <a:tailEnd/>
          </a:ln>
        </p:spPr>
        <p:txBody>
          <a:bodyPr/>
          <a:lstStyle/>
          <a:p>
            <a:pPr eaLnBrk="0" hangingPunct="0"/>
            <a:endParaRPr lang="en-US"/>
          </a:p>
        </p:txBody>
      </p:sp>
      <p:sp>
        <p:nvSpPr>
          <p:cNvPr id="16400" name="Down Arrow 30"/>
          <p:cNvSpPr>
            <a:spLocks noChangeArrowheads="1"/>
          </p:cNvSpPr>
          <p:nvPr/>
        </p:nvSpPr>
        <p:spPr bwMode="auto">
          <a:xfrm>
            <a:off x="1143000" y="2514600"/>
            <a:ext cx="228600" cy="381000"/>
          </a:xfrm>
          <a:prstGeom prst="downArrow">
            <a:avLst>
              <a:gd name="adj1" fmla="val 50000"/>
              <a:gd name="adj2" fmla="val 50000"/>
            </a:avLst>
          </a:prstGeom>
          <a:solidFill>
            <a:schemeClr val="tx1"/>
          </a:solidFill>
          <a:ln w="9525" algn="ctr">
            <a:noFill/>
            <a:round/>
            <a:headEnd/>
            <a:tailEnd/>
          </a:ln>
        </p:spPr>
        <p:txBody>
          <a:bodyPr/>
          <a:lstStyle/>
          <a:p>
            <a:pPr eaLnBrk="0" hangingPunct="0"/>
            <a:endParaRPr lang="en-US"/>
          </a:p>
        </p:txBody>
      </p:sp>
      <p:sp>
        <p:nvSpPr>
          <p:cNvPr id="16401" name="Right Arrow 36"/>
          <p:cNvSpPr>
            <a:spLocks noChangeArrowheads="1"/>
          </p:cNvSpPr>
          <p:nvPr/>
        </p:nvSpPr>
        <p:spPr bwMode="auto">
          <a:xfrm>
            <a:off x="5105400" y="2590800"/>
            <a:ext cx="1828800" cy="182563"/>
          </a:xfrm>
          <a:prstGeom prst="rightArrow">
            <a:avLst>
              <a:gd name="adj1" fmla="val 50000"/>
              <a:gd name="adj2" fmla="val 50040"/>
            </a:avLst>
          </a:prstGeom>
          <a:solidFill>
            <a:schemeClr val="tx1"/>
          </a:solidFill>
          <a:ln w="9525" algn="ctr">
            <a:noFill/>
            <a:round/>
            <a:headEnd/>
            <a:tailEnd/>
          </a:ln>
        </p:spPr>
        <p:txBody>
          <a:bodyPr/>
          <a:lstStyle/>
          <a:p>
            <a:pPr eaLnBrk="0" hangingPunct="0"/>
            <a:endParaRPr lang="en-US"/>
          </a:p>
        </p:txBody>
      </p:sp>
      <p:sp>
        <p:nvSpPr>
          <p:cNvPr id="16402" name="Left Arrow 37"/>
          <p:cNvSpPr>
            <a:spLocks noChangeArrowheads="1"/>
          </p:cNvSpPr>
          <p:nvPr/>
        </p:nvSpPr>
        <p:spPr bwMode="auto">
          <a:xfrm>
            <a:off x="1600200" y="2590800"/>
            <a:ext cx="1752600" cy="182563"/>
          </a:xfrm>
          <a:prstGeom prst="leftArrow">
            <a:avLst>
              <a:gd name="adj1" fmla="val 50000"/>
              <a:gd name="adj2" fmla="val 50133"/>
            </a:avLst>
          </a:prstGeom>
          <a:solidFill>
            <a:schemeClr val="tx1"/>
          </a:solidFill>
          <a:ln w="9525" algn="ctr">
            <a:noFill/>
            <a:round/>
            <a:headEnd/>
            <a:tailEnd/>
          </a:ln>
        </p:spPr>
        <p:txBody>
          <a:bodyPr/>
          <a:lstStyle/>
          <a:p>
            <a:pPr eaLnBrk="0" hangingPunct="0"/>
            <a:endParaRPr lang="en-US"/>
          </a:p>
        </p:txBody>
      </p:sp>
      <p:sp>
        <p:nvSpPr>
          <p:cNvPr id="16403" name="TextBox 38"/>
          <p:cNvSpPr txBox="1">
            <a:spLocks noChangeArrowheads="1"/>
          </p:cNvSpPr>
          <p:nvPr/>
        </p:nvSpPr>
        <p:spPr bwMode="auto">
          <a:xfrm>
            <a:off x="3352800" y="2514600"/>
            <a:ext cx="1752600" cy="307975"/>
          </a:xfrm>
          <a:prstGeom prst="rect">
            <a:avLst/>
          </a:prstGeom>
          <a:noFill/>
          <a:ln w="9525">
            <a:noFill/>
            <a:miter lim="800000"/>
            <a:headEnd/>
            <a:tailEnd/>
          </a:ln>
        </p:spPr>
        <p:txBody>
          <a:bodyPr>
            <a:spAutoFit/>
          </a:bodyPr>
          <a:lstStyle/>
          <a:p>
            <a:pPr eaLnBrk="0" hangingPunct="0"/>
            <a:r>
              <a:rPr lang="en-US" sz="1400"/>
              <a:t>Maximum of 4 years </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685800" y="457200"/>
            <a:ext cx="7772400" cy="1143000"/>
          </a:xfrm>
        </p:spPr>
        <p:txBody>
          <a:bodyPr/>
          <a:lstStyle/>
          <a:p>
            <a:pPr eaLnBrk="1" hangingPunct="1"/>
            <a:r>
              <a:rPr lang="en-US" smtClean="0">
                <a:ea typeface="ＭＳ Ｐゴシック"/>
                <a:cs typeface="ＭＳ Ｐゴシック"/>
              </a:rPr>
              <a:t>IEEE Standards Development:           </a:t>
            </a:r>
            <a:r>
              <a:rPr lang="en-US" sz="2400" smtClean="0">
                <a:ea typeface="ＭＳ Ｐゴシック"/>
                <a:cs typeface="ＭＳ Ｐゴシック"/>
              </a:rPr>
              <a:t>Getting Started</a:t>
            </a:r>
          </a:p>
        </p:txBody>
      </p:sp>
      <p:sp>
        <p:nvSpPr>
          <p:cNvPr id="17411" name="Rectangle 7"/>
          <p:cNvSpPr>
            <a:spLocks noChangeArrowheads="1"/>
          </p:cNvSpPr>
          <p:nvPr/>
        </p:nvSpPr>
        <p:spPr bwMode="auto">
          <a:xfrm>
            <a:off x="1447800" y="2819400"/>
            <a:ext cx="1127125" cy="914400"/>
          </a:xfrm>
          <a:prstGeom prst="rect">
            <a:avLst/>
          </a:prstGeom>
          <a:noFill/>
          <a:ln w="9525" algn="ctr">
            <a:solidFill>
              <a:schemeClr val="tx1"/>
            </a:solidFill>
            <a:round/>
            <a:headEnd/>
            <a:tailEnd/>
          </a:ln>
        </p:spPr>
        <p:txBody>
          <a:bodyPr/>
          <a:lstStyle/>
          <a:p>
            <a:pPr algn="ctr" eaLnBrk="0" hangingPunct="0"/>
            <a:r>
              <a:rPr lang="en-US" sz="1200"/>
              <a:t>Project Approval Process</a:t>
            </a:r>
          </a:p>
        </p:txBody>
      </p:sp>
      <p:sp>
        <p:nvSpPr>
          <p:cNvPr id="17412" name="Rectangle 8"/>
          <p:cNvSpPr>
            <a:spLocks noChangeArrowheads="1"/>
          </p:cNvSpPr>
          <p:nvPr/>
        </p:nvSpPr>
        <p:spPr bwMode="auto">
          <a:xfrm>
            <a:off x="2971800" y="2819400"/>
            <a:ext cx="1066800" cy="914400"/>
          </a:xfrm>
          <a:prstGeom prst="rect">
            <a:avLst/>
          </a:prstGeom>
          <a:noFill/>
          <a:ln w="9525" algn="ctr">
            <a:solidFill>
              <a:schemeClr val="tx1"/>
            </a:solidFill>
            <a:round/>
            <a:headEnd/>
            <a:tailEnd/>
          </a:ln>
        </p:spPr>
        <p:txBody>
          <a:bodyPr/>
          <a:lstStyle/>
          <a:p>
            <a:pPr algn="ctr" eaLnBrk="0" hangingPunct="0"/>
            <a:r>
              <a:rPr lang="en-US" sz="1200"/>
              <a:t>Develop Draft Standard</a:t>
            </a:r>
          </a:p>
        </p:txBody>
      </p:sp>
      <p:sp>
        <p:nvSpPr>
          <p:cNvPr id="17413" name="Rectangle 9"/>
          <p:cNvSpPr>
            <a:spLocks noChangeArrowheads="1"/>
          </p:cNvSpPr>
          <p:nvPr/>
        </p:nvSpPr>
        <p:spPr bwMode="auto">
          <a:xfrm>
            <a:off x="5410200" y="2743200"/>
            <a:ext cx="990600" cy="990600"/>
          </a:xfrm>
          <a:prstGeom prst="rect">
            <a:avLst/>
          </a:prstGeom>
          <a:noFill/>
          <a:ln w="9525" algn="ctr">
            <a:solidFill>
              <a:schemeClr val="tx1"/>
            </a:solidFill>
            <a:round/>
            <a:headEnd/>
            <a:tailEnd/>
          </a:ln>
        </p:spPr>
        <p:txBody>
          <a:bodyPr/>
          <a:lstStyle/>
          <a:p>
            <a:pPr algn="ctr" eaLnBrk="0" hangingPunct="0"/>
            <a:r>
              <a:rPr lang="en-US" sz="1200"/>
              <a:t>IEEE-SA Standards Board Approval Process</a:t>
            </a:r>
          </a:p>
        </p:txBody>
      </p:sp>
      <p:sp>
        <p:nvSpPr>
          <p:cNvPr id="17414" name="Rectangle 10"/>
          <p:cNvSpPr>
            <a:spLocks noChangeArrowheads="1"/>
          </p:cNvSpPr>
          <p:nvPr/>
        </p:nvSpPr>
        <p:spPr bwMode="auto">
          <a:xfrm>
            <a:off x="4343400" y="2819400"/>
            <a:ext cx="838200" cy="914400"/>
          </a:xfrm>
          <a:prstGeom prst="rect">
            <a:avLst/>
          </a:prstGeom>
          <a:noFill/>
          <a:ln w="9525" algn="ctr">
            <a:solidFill>
              <a:schemeClr val="tx1"/>
            </a:solidFill>
            <a:round/>
            <a:headEnd/>
            <a:tailEnd/>
          </a:ln>
        </p:spPr>
        <p:txBody>
          <a:bodyPr/>
          <a:lstStyle/>
          <a:p>
            <a:pPr algn="ctr" eaLnBrk="0" hangingPunct="0"/>
            <a:r>
              <a:rPr lang="en-US" sz="1200"/>
              <a:t>Sponsor </a:t>
            </a:r>
          </a:p>
          <a:p>
            <a:pPr algn="ctr" eaLnBrk="0" hangingPunct="0"/>
            <a:r>
              <a:rPr lang="en-US" sz="1200"/>
              <a:t>Ballot</a:t>
            </a:r>
          </a:p>
        </p:txBody>
      </p:sp>
      <p:sp>
        <p:nvSpPr>
          <p:cNvPr id="17415" name="Rectangle 11"/>
          <p:cNvSpPr>
            <a:spLocks noChangeArrowheads="1"/>
          </p:cNvSpPr>
          <p:nvPr/>
        </p:nvSpPr>
        <p:spPr bwMode="auto">
          <a:xfrm>
            <a:off x="6629400" y="2819400"/>
            <a:ext cx="1524000" cy="685800"/>
          </a:xfrm>
          <a:prstGeom prst="rect">
            <a:avLst/>
          </a:prstGeom>
          <a:noFill/>
          <a:ln w="9525" algn="ctr">
            <a:solidFill>
              <a:schemeClr val="tx1"/>
            </a:solidFill>
            <a:round/>
            <a:headEnd/>
            <a:tailEnd/>
          </a:ln>
        </p:spPr>
        <p:txBody>
          <a:bodyPr/>
          <a:lstStyle/>
          <a:p>
            <a:pPr algn="ctr" eaLnBrk="0" hangingPunct="0"/>
            <a:r>
              <a:rPr lang="en-US" sz="1200"/>
              <a:t>Publish Standard</a:t>
            </a:r>
          </a:p>
        </p:txBody>
      </p:sp>
      <p:cxnSp>
        <p:nvCxnSpPr>
          <p:cNvPr id="17416" name="Straight Arrow Connector 13"/>
          <p:cNvCxnSpPr>
            <a:cxnSpLocks noChangeShapeType="1"/>
            <a:stCxn id="17411" idx="3"/>
          </p:cNvCxnSpPr>
          <p:nvPr/>
        </p:nvCxnSpPr>
        <p:spPr bwMode="auto">
          <a:xfrm flipV="1">
            <a:off x="2574925" y="3049588"/>
            <a:ext cx="381000" cy="227012"/>
          </a:xfrm>
          <a:prstGeom prst="straightConnector1">
            <a:avLst/>
          </a:prstGeom>
          <a:noFill/>
          <a:ln w="9525" algn="ctr">
            <a:noFill/>
            <a:round/>
            <a:headEnd/>
            <a:tailEnd type="arrow" w="med" len="med"/>
          </a:ln>
        </p:spPr>
      </p:cxnSp>
      <p:sp>
        <p:nvSpPr>
          <p:cNvPr id="17417" name="Right Arrow 25"/>
          <p:cNvSpPr>
            <a:spLocks noChangeArrowheads="1"/>
          </p:cNvSpPr>
          <p:nvPr/>
        </p:nvSpPr>
        <p:spPr bwMode="auto">
          <a:xfrm>
            <a:off x="2671763" y="2952750"/>
            <a:ext cx="238125" cy="171450"/>
          </a:xfrm>
          <a:prstGeom prst="rightArrow">
            <a:avLst>
              <a:gd name="adj1" fmla="val 50000"/>
              <a:gd name="adj2" fmla="val 49910"/>
            </a:avLst>
          </a:prstGeom>
          <a:solidFill>
            <a:schemeClr val="tx1"/>
          </a:solidFill>
          <a:ln w="9525" algn="ctr">
            <a:noFill/>
            <a:round/>
            <a:headEnd/>
            <a:tailEnd/>
          </a:ln>
        </p:spPr>
        <p:txBody>
          <a:bodyPr/>
          <a:lstStyle/>
          <a:p>
            <a:pPr eaLnBrk="0" hangingPunct="0"/>
            <a:endParaRPr lang="en-US" sz="1000"/>
          </a:p>
        </p:txBody>
      </p:sp>
      <p:sp>
        <p:nvSpPr>
          <p:cNvPr id="17418" name="Right Arrow 26"/>
          <p:cNvSpPr>
            <a:spLocks noChangeArrowheads="1"/>
          </p:cNvSpPr>
          <p:nvPr/>
        </p:nvSpPr>
        <p:spPr bwMode="auto">
          <a:xfrm>
            <a:off x="4114800" y="2971800"/>
            <a:ext cx="238125" cy="171450"/>
          </a:xfrm>
          <a:prstGeom prst="rightArrow">
            <a:avLst>
              <a:gd name="adj1" fmla="val 50000"/>
              <a:gd name="adj2" fmla="val 49910"/>
            </a:avLst>
          </a:prstGeom>
          <a:solidFill>
            <a:schemeClr val="tx1"/>
          </a:solidFill>
          <a:ln w="9525" algn="ctr">
            <a:noFill/>
            <a:round/>
            <a:headEnd/>
            <a:tailEnd/>
          </a:ln>
        </p:spPr>
        <p:txBody>
          <a:bodyPr/>
          <a:lstStyle/>
          <a:p>
            <a:pPr eaLnBrk="0" hangingPunct="0"/>
            <a:endParaRPr lang="en-US" sz="1000"/>
          </a:p>
        </p:txBody>
      </p:sp>
      <p:sp>
        <p:nvSpPr>
          <p:cNvPr id="17419" name="Right Arrow 27"/>
          <p:cNvSpPr>
            <a:spLocks noChangeArrowheads="1"/>
          </p:cNvSpPr>
          <p:nvPr/>
        </p:nvSpPr>
        <p:spPr bwMode="auto">
          <a:xfrm>
            <a:off x="5181600" y="2971800"/>
            <a:ext cx="238125" cy="171450"/>
          </a:xfrm>
          <a:prstGeom prst="rightArrow">
            <a:avLst>
              <a:gd name="adj1" fmla="val 50000"/>
              <a:gd name="adj2" fmla="val 49910"/>
            </a:avLst>
          </a:prstGeom>
          <a:solidFill>
            <a:schemeClr val="tx1"/>
          </a:solidFill>
          <a:ln w="9525" algn="ctr">
            <a:noFill/>
            <a:round/>
            <a:headEnd/>
            <a:tailEnd/>
          </a:ln>
        </p:spPr>
        <p:txBody>
          <a:bodyPr/>
          <a:lstStyle/>
          <a:p>
            <a:pPr eaLnBrk="0" hangingPunct="0"/>
            <a:endParaRPr lang="en-US" sz="1000"/>
          </a:p>
        </p:txBody>
      </p:sp>
      <p:sp>
        <p:nvSpPr>
          <p:cNvPr id="17420" name="Right Arrow 28"/>
          <p:cNvSpPr>
            <a:spLocks noChangeArrowheads="1"/>
          </p:cNvSpPr>
          <p:nvPr/>
        </p:nvSpPr>
        <p:spPr bwMode="auto">
          <a:xfrm>
            <a:off x="6324600" y="2971800"/>
            <a:ext cx="238125" cy="171450"/>
          </a:xfrm>
          <a:prstGeom prst="rightArrow">
            <a:avLst>
              <a:gd name="adj1" fmla="val 50000"/>
              <a:gd name="adj2" fmla="val 49910"/>
            </a:avLst>
          </a:prstGeom>
          <a:solidFill>
            <a:schemeClr val="tx1"/>
          </a:solidFill>
          <a:ln w="9525" algn="ctr">
            <a:noFill/>
            <a:round/>
            <a:headEnd/>
            <a:tailEnd/>
          </a:ln>
        </p:spPr>
        <p:txBody>
          <a:bodyPr/>
          <a:lstStyle/>
          <a:p>
            <a:pPr eaLnBrk="0" hangingPunct="0"/>
            <a:endParaRPr lang="en-US" sz="1000"/>
          </a:p>
        </p:txBody>
      </p:sp>
      <p:sp>
        <p:nvSpPr>
          <p:cNvPr id="17421" name="Down Arrow 30"/>
          <p:cNvSpPr>
            <a:spLocks noChangeArrowheads="1"/>
          </p:cNvSpPr>
          <p:nvPr/>
        </p:nvSpPr>
        <p:spPr bwMode="auto">
          <a:xfrm>
            <a:off x="2057400" y="2438400"/>
            <a:ext cx="149225" cy="285750"/>
          </a:xfrm>
          <a:prstGeom prst="downArrow">
            <a:avLst>
              <a:gd name="adj1" fmla="val 50000"/>
              <a:gd name="adj2" fmla="val 49956"/>
            </a:avLst>
          </a:prstGeom>
          <a:solidFill>
            <a:schemeClr val="tx1"/>
          </a:solidFill>
          <a:ln w="9525" algn="ctr">
            <a:noFill/>
            <a:round/>
            <a:headEnd/>
            <a:tailEnd/>
          </a:ln>
        </p:spPr>
        <p:txBody>
          <a:bodyPr/>
          <a:lstStyle/>
          <a:p>
            <a:pPr eaLnBrk="0" hangingPunct="0"/>
            <a:endParaRPr lang="en-US" sz="1000"/>
          </a:p>
        </p:txBody>
      </p:sp>
      <p:sp>
        <p:nvSpPr>
          <p:cNvPr id="17422" name="Right Arrow 36"/>
          <p:cNvSpPr>
            <a:spLocks noChangeArrowheads="1"/>
          </p:cNvSpPr>
          <p:nvPr/>
        </p:nvSpPr>
        <p:spPr bwMode="auto">
          <a:xfrm>
            <a:off x="4953000" y="2438400"/>
            <a:ext cx="1292225" cy="136525"/>
          </a:xfrm>
          <a:prstGeom prst="rightArrow">
            <a:avLst>
              <a:gd name="adj1" fmla="val 50000"/>
              <a:gd name="adj2" fmla="val 50174"/>
            </a:avLst>
          </a:prstGeom>
          <a:solidFill>
            <a:schemeClr val="tx1"/>
          </a:solidFill>
          <a:ln w="9525" algn="ctr">
            <a:noFill/>
            <a:round/>
            <a:headEnd/>
            <a:tailEnd/>
          </a:ln>
        </p:spPr>
        <p:txBody>
          <a:bodyPr/>
          <a:lstStyle/>
          <a:p>
            <a:pPr eaLnBrk="0" hangingPunct="0"/>
            <a:endParaRPr lang="en-US" sz="1000"/>
          </a:p>
        </p:txBody>
      </p:sp>
      <p:sp>
        <p:nvSpPr>
          <p:cNvPr id="17423" name="Left Arrow 37"/>
          <p:cNvSpPr>
            <a:spLocks noChangeArrowheads="1"/>
          </p:cNvSpPr>
          <p:nvPr/>
        </p:nvSpPr>
        <p:spPr bwMode="auto">
          <a:xfrm>
            <a:off x="2667000" y="2438400"/>
            <a:ext cx="1143000" cy="136525"/>
          </a:xfrm>
          <a:prstGeom prst="leftArrow">
            <a:avLst>
              <a:gd name="adj1" fmla="val 50000"/>
              <a:gd name="adj2" fmla="val 50271"/>
            </a:avLst>
          </a:prstGeom>
          <a:solidFill>
            <a:schemeClr val="tx1"/>
          </a:solidFill>
          <a:ln w="9525" algn="ctr">
            <a:noFill/>
            <a:round/>
            <a:headEnd/>
            <a:tailEnd/>
          </a:ln>
        </p:spPr>
        <p:txBody>
          <a:bodyPr/>
          <a:lstStyle/>
          <a:p>
            <a:pPr eaLnBrk="0" hangingPunct="0"/>
            <a:endParaRPr lang="en-US" sz="1000"/>
          </a:p>
        </p:txBody>
      </p:sp>
      <p:sp>
        <p:nvSpPr>
          <p:cNvPr id="17424" name="TextBox 38"/>
          <p:cNvSpPr txBox="1">
            <a:spLocks noChangeArrowheads="1"/>
          </p:cNvSpPr>
          <p:nvPr/>
        </p:nvSpPr>
        <p:spPr bwMode="auto">
          <a:xfrm>
            <a:off x="3886200" y="2133600"/>
            <a:ext cx="1143000" cy="461963"/>
          </a:xfrm>
          <a:prstGeom prst="rect">
            <a:avLst/>
          </a:prstGeom>
          <a:noFill/>
          <a:ln w="9525">
            <a:noFill/>
            <a:miter lim="800000"/>
            <a:headEnd/>
            <a:tailEnd/>
          </a:ln>
        </p:spPr>
        <p:txBody>
          <a:bodyPr>
            <a:spAutoFit/>
          </a:bodyPr>
          <a:lstStyle/>
          <a:p>
            <a:pPr eaLnBrk="0" hangingPunct="0"/>
            <a:r>
              <a:rPr lang="en-US" sz="1200"/>
              <a:t>Maximum of 4 years </a:t>
            </a:r>
          </a:p>
        </p:txBody>
      </p:sp>
      <p:sp>
        <p:nvSpPr>
          <p:cNvPr id="17425" name="Oval 4"/>
          <p:cNvSpPr>
            <a:spLocks noChangeArrowheads="1"/>
          </p:cNvSpPr>
          <p:nvPr/>
        </p:nvSpPr>
        <p:spPr bwMode="auto">
          <a:xfrm>
            <a:off x="1295400" y="1676400"/>
            <a:ext cx="1752600" cy="762000"/>
          </a:xfrm>
          <a:prstGeom prst="ellipse">
            <a:avLst/>
          </a:prstGeom>
          <a:solidFill>
            <a:srgbClr val="FFFFCC"/>
          </a:solidFill>
          <a:ln w="9525" algn="ctr">
            <a:solidFill>
              <a:schemeClr val="tx1"/>
            </a:solidFill>
            <a:round/>
            <a:headEnd/>
            <a:tailEnd/>
          </a:ln>
        </p:spPr>
        <p:txBody>
          <a:bodyPr/>
          <a:lstStyle/>
          <a:p>
            <a:pPr algn="ctr" eaLnBrk="0" hangingPunct="0"/>
            <a:r>
              <a:rPr lang="en-US"/>
              <a:t>Idea!</a:t>
            </a:r>
          </a:p>
          <a:p>
            <a:pPr algn="ctr" eaLnBrk="0" hangingPunct="0"/>
            <a:endParaRPr lang="en-US"/>
          </a:p>
        </p:txBody>
      </p:sp>
      <p:sp>
        <p:nvSpPr>
          <p:cNvPr id="17426" name="Rectangle 17"/>
          <p:cNvSpPr>
            <a:spLocks noChangeArrowheads="1"/>
          </p:cNvSpPr>
          <p:nvPr/>
        </p:nvSpPr>
        <p:spPr bwMode="auto">
          <a:xfrm>
            <a:off x="1447800" y="4267200"/>
            <a:ext cx="6934200" cy="1384300"/>
          </a:xfrm>
          <a:prstGeom prst="rect">
            <a:avLst/>
          </a:prstGeom>
          <a:noFill/>
          <a:ln w="9525">
            <a:noFill/>
            <a:miter lim="800000"/>
            <a:headEnd/>
            <a:tailEnd/>
          </a:ln>
        </p:spPr>
        <p:txBody>
          <a:bodyPr>
            <a:spAutoFit/>
          </a:bodyPr>
          <a:lstStyle/>
          <a:p>
            <a:pPr>
              <a:buFont typeface="Arial" pitchFamily="34" charset="0"/>
              <a:buChar char="•"/>
            </a:pPr>
            <a:r>
              <a:rPr lang="en-US" sz="2100">
                <a:solidFill>
                  <a:schemeClr val="tx2"/>
                </a:solidFill>
                <a:cs typeface="Arial" pitchFamily="34" charset="0"/>
              </a:rPr>
              <a:t>The idea or concept needs to be well defined and accepted for standardization</a:t>
            </a:r>
          </a:p>
          <a:p>
            <a:pPr>
              <a:buFont typeface="Arial" pitchFamily="34" charset="0"/>
              <a:buChar char="•"/>
            </a:pPr>
            <a:r>
              <a:rPr lang="en-US" sz="2100">
                <a:solidFill>
                  <a:schemeClr val="tx2"/>
                </a:solidFill>
                <a:cs typeface="Arial" pitchFamily="34" charset="0"/>
              </a:rPr>
              <a:t> The Standard is developed under the guidance of a sponsor</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685800" y="381000"/>
            <a:ext cx="7772400" cy="1143000"/>
          </a:xfrm>
        </p:spPr>
        <p:txBody>
          <a:bodyPr/>
          <a:lstStyle/>
          <a:p>
            <a:pPr eaLnBrk="1" hangingPunct="1"/>
            <a:r>
              <a:rPr lang="en-US" smtClean="0">
                <a:ea typeface="ＭＳ Ｐゴシック"/>
                <a:cs typeface="ＭＳ Ｐゴシック"/>
              </a:rPr>
              <a:t>IEEE Standards Development: </a:t>
            </a:r>
            <a:r>
              <a:rPr lang="en-US" sz="2400" smtClean="0">
                <a:ea typeface="ＭＳ Ｐゴシック"/>
                <a:cs typeface="ＭＳ Ｐゴシック"/>
              </a:rPr>
              <a:t>Project Authorization</a:t>
            </a:r>
          </a:p>
        </p:txBody>
      </p:sp>
      <p:sp>
        <p:nvSpPr>
          <p:cNvPr id="18435" name="Rectangle 8"/>
          <p:cNvSpPr>
            <a:spLocks noChangeArrowheads="1"/>
          </p:cNvSpPr>
          <p:nvPr/>
        </p:nvSpPr>
        <p:spPr bwMode="auto">
          <a:xfrm>
            <a:off x="2971800" y="2667000"/>
            <a:ext cx="1066800" cy="381000"/>
          </a:xfrm>
          <a:prstGeom prst="rect">
            <a:avLst/>
          </a:prstGeom>
          <a:noFill/>
          <a:ln w="9525" algn="ctr">
            <a:solidFill>
              <a:schemeClr val="tx1"/>
            </a:solidFill>
            <a:round/>
            <a:headEnd/>
            <a:tailEnd/>
          </a:ln>
        </p:spPr>
        <p:txBody>
          <a:bodyPr/>
          <a:lstStyle/>
          <a:p>
            <a:pPr algn="ctr" eaLnBrk="0" hangingPunct="0"/>
            <a:r>
              <a:rPr lang="en-US" sz="1000"/>
              <a:t>Develop Draft Standard</a:t>
            </a:r>
          </a:p>
        </p:txBody>
      </p:sp>
      <p:sp>
        <p:nvSpPr>
          <p:cNvPr id="18436" name="Rectangle 9"/>
          <p:cNvSpPr>
            <a:spLocks noChangeArrowheads="1"/>
          </p:cNvSpPr>
          <p:nvPr/>
        </p:nvSpPr>
        <p:spPr bwMode="auto">
          <a:xfrm>
            <a:off x="5410200" y="2438400"/>
            <a:ext cx="838200" cy="914400"/>
          </a:xfrm>
          <a:prstGeom prst="rect">
            <a:avLst/>
          </a:prstGeom>
          <a:noFill/>
          <a:ln w="9525" algn="ctr">
            <a:solidFill>
              <a:schemeClr val="tx1"/>
            </a:solidFill>
            <a:round/>
            <a:headEnd/>
            <a:tailEnd/>
          </a:ln>
        </p:spPr>
        <p:txBody>
          <a:bodyPr/>
          <a:lstStyle/>
          <a:p>
            <a:pPr algn="ctr" eaLnBrk="0" hangingPunct="0"/>
            <a:r>
              <a:rPr lang="en-US" sz="1000"/>
              <a:t>IEEE-SA Standards Board Approval Process</a:t>
            </a:r>
          </a:p>
        </p:txBody>
      </p:sp>
      <p:sp>
        <p:nvSpPr>
          <p:cNvPr id="18437" name="Rectangle 10"/>
          <p:cNvSpPr>
            <a:spLocks noChangeArrowheads="1"/>
          </p:cNvSpPr>
          <p:nvPr/>
        </p:nvSpPr>
        <p:spPr bwMode="auto">
          <a:xfrm>
            <a:off x="4419600" y="2667000"/>
            <a:ext cx="722313" cy="381000"/>
          </a:xfrm>
          <a:prstGeom prst="rect">
            <a:avLst/>
          </a:prstGeom>
          <a:noFill/>
          <a:ln w="9525" algn="ctr">
            <a:solidFill>
              <a:schemeClr val="tx1"/>
            </a:solidFill>
            <a:round/>
            <a:headEnd/>
            <a:tailEnd/>
          </a:ln>
        </p:spPr>
        <p:txBody>
          <a:bodyPr/>
          <a:lstStyle/>
          <a:p>
            <a:pPr algn="ctr" eaLnBrk="0" hangingPunct="0"/>
            <a:r>
              <a:rPr lang="en-US" sz="1000"/>
              <a:t>Sponsor </a:t>
            </a:r>
          </a:p>
          <a:p>
            <a:pPr algn="ctr" eaLnBrk="0" hangingPunct="0"/>
            <a:r>
              <a:rPr lang="en-US" sz="1000"/>
              <a:t>Ballot</a:t>
            </a:r>
          </a:p>
        </p:txBody>
      </p:sp>
      <p:sp>
        <p:nvSpPr>
          <p:cNvPr id="18438" name="Rectangle 11"/>
          <p:cNvSpPr>
            <a:spLocks noChangeArrowheads="1"/>
          </p:cNvSpPr>
          <p:nvPr/>
        </p:nvSpPr>
        <p:spPr bwMode="auto">
          <a:xfrm>
            <a:off x="6629400" y="2667000"/>
            <a:ext cx="695325" cy="381000"/>
          </a:xfrm>
          <a:prstGeom prst="rect">
            <a:avLst/>
          </a:prstGeom>
          <a:noFill/>
          <a:ln w="9525" algn="ctr">
            <a:solidFill>
              <a:schemeClr val="tx1"/>
            </a:solidFill>
            <a:round/>
            <a:headEnd/>
            <a:tailEnd/>
          </a:ln>
        </p:spPr>
        <p:txBody>
          <a:bodyPr/>
          <a:lstStyle/>
          <a:p>
            <a:pPr algn="ctr" eaLnBrk="0" hangingPunct="0"/>
            <a:r>
              <a:rPr lang="en-US" sz="1000"/>
              <a:t>Publish Standard</a:t>
            </a:r>
          </a:p>
        </p:txBody>
      </p:sp>
      <p:cxnSp>
        <p:nvCxnSpPr>
          <p:cNvPr id="18439" name="Straight Arrow Connector 13"/>
          <p:cNvCxnSpPr>
            <a:cxnSpLocks noChangeShapeType="1"/>
          </p:cNvCxnSpPr>
          <p:nvPr/>
        </p:nvCxnSpPr>
        <p:spPr bwMode="auto">
          <a:xfrm flipV="1">
            <a:off x="2574925" y="2820988"/>
            <a:ext cx="381000" cy="112712"/>
          </a:xfrm>
          <a:prstGeom prst="straightConnector1">
            <a:avLst/>
          </a:prstGeom>
          <a:noFill/>
          <a:ln w="9525" algn="ctr">
            <a:noFill/>
            <a:round/>
            <a:headEnd/>
            <a:tailEnd type="arrow" w="med" len="med"/>
          </a:ln>
        </p:spPr>
      </p:cxnSp>
      <p:sp>
        <p:nvSpPr>
          <p:cNvPr id="18440" name="Right Arrow 25"/>
          <p:cNvSpPr>
            <a:spLocks noChangeArrowheads="1"/>
          </p:cNvSpPr>
          <p:nvPr/>
        </p:nvSpPr>
        <p:spPr bwMode="auto">
          <a:xfrm>
            <a:off x="2671763" y="2800350"/>
            <a:ext cx="238125" cy="171450"/>
          </a:xfrm>
          <a:prstGeom prst="rightArrow">
            <a:avLst>
              <a:gd name="adj1" fmla="val 50000"/>
              <a:gd name="adj2" fmla="val 49910"/>
            </a:avLst>
          </a:prstGeom>
          <a:solidFill>
            <a:schemeClr val="tx1"/>
          </a:solidFill>
          <a:ln w="9525" algn="ctr">
            <a:noFill/>
            <a:round/>
            <a:headEnd/>
            <a:tailEnd/>
          </a:ln>
        </p:spPr>
        <p:txBody>
          <a:bodyPr/>
          <a:lstStyle/>
          <a:p>
            <a:pPr eaLnBrk="0" hangingPunct="0"/>
            <a:endParaRPr lang="en-US" sz="1000"/>
          </a:p>
        </p:txBody>
      </p:sp>
      <p:sp>
        <p:nvSpPr>
          <p:cNvPr id="18441" name="Right Arrow 26"/>
          <p:cNvSpPr>
            <a:spLocks noChangeArrowheads="1"/>
          </p:cNvSpPr>
          <p:nvPr/>
        </p:nvSpPr>
        <p:spPr bwMode="auto">
          <a:xfrm>
            <a:off x="4114800" y="2819400"/>
            <a:ext cx="238125" cy="171450"/>
          </a:xfrm>
          <a:prstGeom prst="rightArrow">
            <a:avLst>
              <a:gd name="adj1" fmla="val 50000"/>
              <a:gd name="adj2" fmla="val 49910"/>
            </a:avLst>
          </a:prstGeom>
          <a:solidFill>
            <a:schemeClr val="tx1"/>
          </a:solidFill>
          <a:ln w="9525" algn="ctr">
            <a:noFill/>
            <a:round/>
            <a:headEnd/>
            <a:tailEnd/>
          </a:ln>
        </p:spPr>
        <p:txBody>
          <a:bodyPr/>
          <a:lstStyle/>
          <a:p>
            <a:pPr eaLnBrk="0" hangingPunct="0"/>
            <a:endParaRPr lang="en-US" sz="1000"/>
          </a:p>
        </p:txBody>
      </p:sp>
      <p:sp>
        <p:nvSpPr>
          <p:cNvPr id="18442" name="Right Arrow 27"/>
          <p:cNvSpPr>
            <a:spLocks noChangeArrowheads="1"/>
          </p:cNvSpPr>
          <p:nvPr/>
        </p:nvSpPr>
        <p:spPr bwMode="auto">
          <a:xfrm>
            <a:off x="5181600" y="2819400"/>
            <a:ext cx="238125" cy="171450"/>
          </a:xfrm>
          <a:prstGeom prst="rightArrow">
            <a:avLst>
              <a:gd name="adj1" fmla="val 50000"/>
              <a:gd name="adj2" fmla="val 49910"/>
            </a:avLst>
          </a:prstGeom>
          <a:solidFill>
            <a:schemeClr val="tx1"/>
          </a:solidFill>
          <a:ln w="9525" algn="ctr">
            <a:noFill/>
            <a:round/>
            <a:headEnd/>
            <a:tailEnd/>
          </a:ln>
        </p:spPr>
        <p:txBody>
          <a:bodyPr/>
          <a:lstStyle/>
          <a:p>
            <a:pPr eaLnBrk="0" hangingPunct="0"/>
            <a:endParaRPr lang="en-US" sz="1000"/>
          </a:p>
        </p:txBody>
      </p:sp>
      <p:sp>
        <p:nvSpPr>
          <p:cNvPr id="18443" name="Right Arrow 28"/>
          <p:cNvSpPr>
            <a:spLocks noChangeArrowheads="1"/>
          </p:cNvSpPr>
          <p:nvPr/>
        </p:nvSpPr>
        <p:spPr bwMode="auto">
          <a:xfrm>
            <a:off x="6324600" y="2819400"/>
            <a:ext cx="238125" cy="171450"/>
          </a:xfrm>
          <a:prstGeom prst="rightArrow">
            <a:avLst>
              <a:gd name="adj1" fmla="val 50000"/>
              <a:gd name="adj2" fmla="val 49910"/>
            </a:avLst>
          </a:prstGeom>
          <a:solidFill>
            <a:schemeClr val="tx1"/>
          </a:solidFill>
          <a:ln w="9525" algn="ctr">
            <a:noFill/>
            <a:round/>
            <a:headEnd/>
            <a:tailEnd/>
          </a:ln>
        </p:spPr>
        <p:txBody>
          <a:bodyPr/>
          <a:lstStyle/>
          <a:p>
            <a:pPr eaLnBrk="0" hangingPunct="0"/>
            <a:endParaRPr lang="en-US" sz="1000"/>
          </a:p>
        </p:txBody>
      </p:sp>
      <p:sp>
        <p:nvSpPr>
          <p:cNvPr id="18444" name="Down Arrow 30"/>
          <p:cNvSpPr>
            <a:spLocks noChangeArrowheads="1"/>
          </p:cNvSpPr>
          <p:nvPr/>
        </p:nvSpPr>
        <p:spPr bwMode="auto">
          <a:xfrm>
            <a:off x="1981200" y="2057400"/>
            <a:ext cx="149225" cy="285750"/>
          </a:xfrm>
          <a:prstGeom prst="downArrow">
            <a:avLst>
              <a:gd name="adj1" fmla="val 50000"/>
              <a:gd name="adj2" fmla="val 49956"/>
            </a:avLst>
          </a:prstGeom>
          <a:solidFill>
            <a:schemeClr val="tx1"/>
          </a:solidFill>
          <a:ln w="9525" algn="ctr">
            <a:noFill/>
            <a:round/>
            <a:headEnd/>
            <a:tailEnd/>
          </a:ln>
        </p:spPr>
        <p:txBody>
          <a:bodyPr/>
          <a:lstStyle/>
          <a:p>
            <a:pPr eaLnBrk="0" hangingPunct="0"/>
            <a:endParaRPr lang="en-US" sz="1000"/>
          </a:p>
        </p:txBody>
      </p:sp>
      <p:sp>
        <p:nvSpPr>
          <p:cNvPr id="18445" name="Right Arrow 36"/>
          <p:cNvSpPr>
            <a:spLocks noChangeArrowheads="1"/>
          </p:cNvSpPr>
          <p:nvPr/>
        </p:nvSpPr>
        <p:spPr bwMode="auto">
          <a:xfrm>
            <a:off x="4953000" y="2133600"/>
            <a:ext cx="1292225" cy="136525"/>
          </a:xfrm>
          <a:prstGeom prst="rightArrow">
            <a:avLst>
              <a:gd name="adj1" fmla="val 50000"/>
              <a:gd name="adj2" fmla="val 50174"/>
            </a:avLst>
          </a:prstGeom>
          <a:solidFill>
            <a:schemeClr val="tx1"/>
          </a:solidFill>
          <a:ln w="9525" algn="ctr">
            <a:noFill/>
            <a:round/>
            <a:headEnd/>
            <a:tailEnd/>
          </a:ln>
        </p:spPr>
        <p:txBody>
          <a:bodyPr/>
          <a:lstStyle/>
          <a:p>
            <a:pPr eaLnBrk="0" hangingPunct="0"/>
            <a:endParaRPr lang="en-US" sz="1000"/>
          </a:p>
        </p:txBody>
      </p:sp>
      <p:sp>
        <p:nvSpPr>
          <p:cNvPr id="18446" name="Left Arrow 37"/>
          <p:cNvSpPr>
            <a:spLocks noChangeArrowheads="1"/>
          </p:cNvSpPr>
          <p:nvPr/>
        </p:nvSpPr>
        <p:spPr bwMode="auto">
          <a:xfrm>
            <a:off x="2667000" y="2133600"/>
            <a:ext cx="1143000" cy="136525"/>
          </a:xfrm>
          <a:prstGeom prst="leftArrow">
            <a:avLst>
              <a:gd name="adj1" fmla="val 50000"/>
              <a:gd name="adj2" fmla="val 50271"/>
            </a:avLst>
          </a:prstGeom>
          <a:solidFill>
            <a:schemeClr val="tx1"/>
          </a:solidFill>
          <a:ln w="9525" algn="ctr">
            <a:noFill/>
            <a:round/>
            <a:headEnd/>
            <a:tailEnd/>
          </a:ln>
        </p:spPr>
        <p:txBody>
          <a:bodyPr/>
          <a:lstStyle/>
          <a:p>
            <a:pPr eaLnBrk="0" hangingPunct="0"/>
            <a:endParaRPr lang="en-US" sz="1000"/>
          </a:p>
        </p:txBody>
      </p:sp>
      <p:sp>
        <p:nvSpPr>
          <p:cNvPr id="18447" name="TextBox 38"/>
          <p:cNvSpPr txBox="1">
            <a:spLocks noChangeArrowheads="1"/>
          </p:cNvSpPr>
          <p:nvPr/>
        </p:nvSpPr>
        <p:spPr bwMode="auto">
          <a:xfrm>
            <a:off x="3962400" y="1981200"/>
            <a:ext cx="1143000" cy="400050"/>
          </a:xfrm>
          <a:prstGeom prst="rect">
            <a:avLst/>
          </a:prstGeom>
          <a:noFill/>
          <a:ln w="9525">
            <a:noFill/>
            <a:miter lim="800000"/>
            <a:headEnd/>
            <a:tailEnd/>
          </a:ln>
        </p:spPr>
        <p:txBody>
          <a:bodyPr>
            <a:spAutoFit/>
          </a:bodyPr>
          <a:lstStyle/>
          <a:p>
            <a:pPr eaLnBrk="0" hangingPunct="0"/>
            <a:r>
              <a:rPr lang="en-US" sz="1000"/>
              <a:t>Maximum of 4 years </a:t>
            </a:r>
          </a:p>
        </p:txBody>
      </p:sp>
      <p:sp>
        <p:nvSpPr>
          <p:cNvPr id="18448" name="TextBox 22"/>
          <p:cNvSpPr txBox="1">
            <a:spLocks noChangeArrowheads="1"/>
          </p:cNvSpPr>
          <p:nvPr/>
        </p:nvSpPr>
        <p:spPr bwMode="auto">
          <a:xfrm>
            <a:off x="914400" y="3581400"/>
            <a:ext cx="7696200" cy="2751138"/>
          </a:xfrm>
          <a:prstGeom prst="rect">
            <a:avLst/>
          </a:prstGeom>
          <a:noFill/>
          <a:ln w="9525">
            <a:noFill/>
            <a:miter lim="800000"/>
            <a:headEnd/>
            <a:tailEnd/>
          </a:ln>
        </p:spPr>
        <p:txBody>
          <a:bodyPr>
            <a:spAutoFit/>
          </a:bodyPr>
          <a:lstStyle/>
          <a:p>
            <a:pPr marL="342900" indent="-342900" eaLnBrk="0" hangingPunct="0">
              <a:lnSpc>
                <a:spcPct val="80000"/>
              </a:lnSpc>
              <a:buSzPct val="80000"/>
              <a:buFont typeface="Arial" pitchFamily="34" charset="0"/>
              <a:buChar char="•"/>
            </a:pPr>
            <a:r>
              <a:rPr lang="en-US" dirty="0"/>
              <a:t> </a:t>
            </a:r>
            <a:r>
              <a:rPr lang="en-US" sz="2100" dirty="0">
                <a:solidFill>
                  <a:schemeClr val="tx2"/>
                </a:solidFill>
              </a:rPr>
              <a:t>A potential working group or study group gathers to work on the Project Authorization Request (PAR), up to six months before a PAR needs to be submitted.</a:t>
            </a:r>
          </a:p>
          <a:p>
            <a:pPr marL="342900" indent="-342900" eaLnBrk="0" hangingPunct="0">
              <a:lnSpc>
                <a:spcPct val="80000"/>
              </a:lnSpc>
              <a:buSzPct val="80000"/>
              <a:buFont typeface="Arial" pitchFamily="34" charset="0"/>
              <a:buChar char="•"/>
            </a:pPr>
            <a:endParaRPr lang="en-US" sz="2100" dirty="0">
              <a:solidFill>
                <a:schemeClr val="tx2"/>
              </a:solidFill>
            </a:endParaRPr>
          </a:p>
          <a:p>
            <a:pPr marL="342900" indent="-342900" eaLnBrk="0" hangingPunct="0">
              <a:lnSpc>
                <a:spcPct val="80000"/>
              </a:lnSpc>
              <a:buSzPct val="80000"/>
              <a:buFont typeface="Arial" pitchFamily="34" charset="0"/>
              <a:buChar char="•"/>
            </a:pPr>
            <a:r>
              <a:rPr lang="en-US" sz="2100" dirty="0">
                <a:solidFill>
                  <a:schemeClr val="tx2"/>
                </a:solidFill>
              </a:rPr>
              <a:t>With the support of the sponsor, submit a PAR to IEEE-SA Standards Board (SASB) for an approval to start the project.</a:t>
            </a:r>
          </a:p>
          <a:p>
            <a:pPr marL="342900" indent="-342900" eaLnBrk="0" hangingPunct="0">
              <a:lnSpc>
                <a:spcPct val="80000"/>
              </a:lnSpc>
              <a:buSzPct val="80000"/>
              <a:buFont typeface="Arial" pitchFamily="34" charset="0"/>
              <a:buChar char="•"/>
            </a:pPr>
            <a:endParaRPr lang="en-US" sz="2100" dirty="0">
              <a:solidFill>
                <a:schemeClr val="tx2"/>
              </a:solidFill>
            </a:endParaRPr>
          </a:p>
          <a:p>
            <a:pPr marL="342900" indent="-342900" eaLnBrk="0" hangingPunct="0">
              <a:lnSpc>
                <a:spcPct val="80000"/>
              </a:lnSpc>
              <a:buSzPct val="80000"/>
              <a:buFont typeface="Arial" pitchFamily="34" charset="0"/>
              <a:buChar char="•"/>
            </a:pPr>
            <a:r>
              <a:rPr lang="en-US" sz="2100" dirty="0">
                <a:solidFill>
                  <a:schemeClr val="tx2"/>
                </a:solidFill>
              </a:rPr>
              <a:t>PAR is reviewed by New Standards Committee (</a:t>
            </a:r>
            <a:r>
              <a:rPr lang="en-US" sz="2100" dirty="0" err="1">
                <a:solidFill>
                  <a:schemeClr val="tx2"/>
                </a:solidFill>
              </a:rPr>
              <a:t>NesCom</a:t>
            </a:r>
            <a:r>
              <a:rPr lang="en-US" sz="2100" dirty="0">
                <a:solidFill>
                  <a:schemeClr val="tx2"/>
                </a:solidFill>
              </a:rPr>
              <a:t>) and based on its recommendation, </a:t>
            </a:r>
            <a:r>
              <a:rPr lang="en-US" sz="2000" dirty="0">
                <a:solidFill>
                  <a:schemeClr val="tx2"/>
                </a:solidFill>
              </a:rPr>
              <a:t>IEEE-SA Standards Board  (</a:t>
            </a:r>
            <a:r>
              <a:rPr lang="en-US" sz="2100" dirty="0">
                <a:solidFill>
                  <a:schemeClr val="tx2"/>
                </a:solidFill>
              </a:rPr>
              <a:t>SASB) approves/disapproves the project</a:t>
            </a:r>
          </a:p>
        </p:txBody>
      </p:sp>
      <p:sp>
        <p:nvSpPr>
          <p:cNvPr id="18449" name="Oval 4"/>
          <p:cNvSpPr>
            <a:spLocks noChangeArrowheads="1"/>
          </p:cNvSpPr>
          <p:nvPr/>
        </p:nvSpPr>
        <p:spPr bwMode="auto">
          <a:xfrm>
            <a:off x="1524000" y="1524000"/>
            <a:ext cx="1066800" cy="381000"/>
          </a:xfrm>
          <a:prstGeom prst="ellipse">
            <a:avLst/>
          </a:prstGeom>
          <a:noFill/>
          <a:ln w="9525" algn="ctr">
            <a:solidFill>
              <a:schemeClr val="tx1"/>
            </a:solidFill>
            <a:round/>
            <a:headEnd/>
            <a:tailEnd/>
          </a:ln>
        </p:spPr>
        <p:txBody>
          <a:bodyPr/>
          <a:lstStyle/>
          <a:p>
            <a:pPr algn="ctr" eaLnBrk="0" hangingPunct="0"/>
            <a:r>
              <a:rPr lang="en-US" sz="1000"/>
              <a:t>Idea!</a:t>
            </a:r>
          </a:p>
          <a:p>
            <a:pPr algn="ctr" eaLnBrk="0" hangingPunct="0"/>
            <a:endParaRPr lang="en-US"/>
          </a:p>
        </p:txBody>
      </p:sp>
      <p:sp>
        <p:nvSpPr>
          <p:cNvPr id="18450" name="Rectangle 7"/>
          <p:cNvSpPr>
            <a:spLocks noChangeArrowheads="1"/>
          </p:cNvSpPr>
          <p:nvPr/>
        </p:nvSpPr>
        <p:spPr bwMode="auto">
          <a:xfrm>
            <a:off x="1447800" y="2438400"/>
            <a:ext cx="1143000" cy="914400"/>
          </a:xfrm>
          <a:prstGeom prst="rect">
            <a:avLst/>
          </a:prstGeom>
          <a:solidFill>
            <a:srgbClr val="FFFFCC"/>
          </a:solidFill>
          <a:ln w="9525" algn="ctr">
            <a:solidFill>
              <a:schemeClr val="tx1"/>
            </a:solidFill>
            <a:round/>
            <a:headEnd/>
            <a:tailEnd/>
          </a:ln>
        </p:spPr>
        <p:txBody>
          <a:bodyPr/>
          <a:lstStyle/>
          <a:p>
            <a:pPr algn="ctr" eaLnBrk="0" hangingPunct="0"/>
            <a:r>
              <a:rPr lang="en-US" sz="1800"/>
              <a:t>Project Approval Process</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685800" y="457200"/>
            <a:ext cx="7772400" cy="1143000"/>
          </a:xfrm>
        </p:spPr>
        <p:txBody>
          <a:bodyPr/>
          <a:lstStyle/>
          <a:p>
            <a:pPr eaLnBrk="1" hangingPunct="1"/>
            <a:r>
              <a:rPr lang="en-US" smtClean="0">
                <a:ea typeface="ＭＳ Ｐゴシック"/>
                <a:cs typeface="ＭＳ Ｐゴシック"/>
              </a:rPr>
              <a:t>IEEE Standards Development:           </a:t>
            </a:r>
            <a:r>
              <a:rPr lang="en-US" sz="2400" smtClean="0">
                <a:ea typeface="ＭＳ Ｐゴシック"/>
                <a:cs typeface="ＭＳ Ｐゴシック"/>
              </a:rPr>
              <a:t>Draft Development</a:t>
            </a:r>
          </a:p>
        </p:txBody>
      </p:sp>
      <p:sp>
        <p:nvSpPr>
          <p:cNvPr id="19459" name="Rectangle 9"/>
          <p:cNvSpPr>
            <a:spLocks noChangeArrowheads="1"/>
          </p:cNvSpPr>
          <p:nvPr/>
        </p:nvSpPr>
        <p:spPr bwMode="auto">
          <a:xfrm>
            <a:off x="5410200" y="2667000"/>
            <a:ext cx="838200" cy="838200"/>
          </a:xfrm>
          <a:prstGeom prst="rect">
            <a:avLst/>
          </a:prstGeom>
          <a:noFill/>
          <a:ln w="9525" algn="ctr">
            <a:solidFill>
              <a:schemeClr val="tx1"/>
            </a:solidFill>
            <a:round/>
            <a:headEnd/>
            <a:tailEnd/>
          </a:ln>
        </p:spPr>
        <p:txBody>
          <a:bodyPr/>
          <a:lstStyle/>
          <a:p>
            <a:pPr algn="ctr" eaLnBrk="0" hangingPunct="0"/>
            <a:r>
              <a:rPr lang="en-US" sz="1000"/>
              <a:t>IEEE-SA Standards Board Approval Process</a:t>
            </a:r>
          </a:p>
        </p:txBody>
      </p:sp>
      <p:sp>
        <p:nvSpPr>
          <p:cNvPr id="19460" name="Rectangle 10"/>
          <p:cNvSpPr>
            <a:spLocks noChangeArrowheads="1"/>
          </p:cNvSpPr>
          <p:nvPr/>
        </p:nvSpPr>
        <p:spPr bwMode="auto">
          <a:xfrm>
            <a:off x="4343400" y="2819400"/>
            <a:ext cx="762000" cy="381000"/>
          </a:xfrm>
          <a:prstGeom prst="rect">
            <a:avLst/>
          </a:prstGeom>
          <a:noFill/>
          <a:ln w="9525" algn="ctr">
            <a:solidFill>
              <a:schemeClr val="tx1"/>
            </a:solidFill>
            <a:round/>
            <a:headEnd/>
            <a:tailEnd/>
          </a:ln>
        </p:spPr>
        <p:txBody>
          <a:bodyPr/>
          <a:lstStyle/>
          <a:p>
            <a:pPr algn="ctr" eaLnBrk="0" hangingPunct="0"/>
            <a:r>
              <a:rPr lang="en-US" sz="1000"/>
              <a:t>Sponsor </a:t>
            </a:r>
          </a:p>
          <a:p>
            <a:pPr algn="ctr" eaLnBrk="0" hangingPunct="0"/>
            <a:r>
              <a:rPr lang="en-US" sz="1000"/>
              <a:t>Ballot</a:t>
            </a:r>
          </a:p>
        </p:txBody>
      </p:sp>
      <p:sp>
        <p:nvSpPr>
          <p:cNvPr id="19461" name="Rectangle 11"/>
          <p:cNvSpPr>
            <a:spLocks noChangeArrowheads="1"/>
          </p:cNvSpPr>
          <p:nvPr/>
        </p:nvSpPr>
        <p:spPr bwMode="auto">
          <a:xfrm>
            <a:off x="6629400" y="2819400"/>
            <a:ext cx="695325" cy="381000"/>
          </a:xfrm>
          <a:prstGeom prst="rect">
            <a:avLst/>
          </a:prstGeom>
          <a:noFill/>
          <a:ln w="9525" algn="ctr">
            <a:solidFill>
              <a:schemeClr val="tx1"/>
            </a:solidFill>
            <a:round/>
            <a:headEnd/>
            <a:tailEnd/>
          </a:ln>
        </p:spPr>
        <p:txBody>
          <a:bodyPr/>
          <a:lstStyle/>
          <a:p>
            <a:pPr algn="ctr" eaLnBrk="0" hangingPunct="0"/>
            <a:r>
              <a:rPr lang="en-US" sz="1000"/>
              <a:t>Publish Standard</a:t>
            </a:r>
          </a:p>
        </p:txBody>
      </p:sp>
      <p:cxnSp>
        <p:nvCxnSpPr>
          <p:cNvPr id="19462" name="Straight Arrow Connector 13"/>
          <p:cNvCxnSpPr>
            <a:cxnSpLocks noChangeShapeType="1"/>
          </p:cNvCxnSpPr>
          <p:nvPr/>
        </p:nvCxnSpPr>
        <p:spPr bwMode="auto">
          <a:xfrm flipV="1">
            <a:off x="2574925" y="2973388"/>
            <a:ext cx="381000" cy="112712"/>
          </a:xfrm>
          <a:prstGeom prst="straightConnector1">
            <a:avLst/>
          </a:prstGeom>
          <a:noFill/>
          <a:ln w="9525" algn="ctr">
            <a:noFill/>
            <a:round/>
            <a:headEnd/>
            <a:tailEnd type="arrow" w="med" len="med"/>
          </a:ln>
        </p:spPr>
      </p:cxnSp>
      <p:sp>
        <p:nvSpPr>
          <p:cNvPr id="19463" name="Right Arrow 25"/>
          <p:cNvSpPr>
            <a:spLocks noChangeArrowheads="1"/>
          </p:cNvSpPr>
          <p:nvPr/>
        </p:nvSpPr>
        <p:spPr bwMode="auto">
          <a:xfrm>
            <a:off x="2438400" y="2971800"/>
            <a:ext cx="238125" cy="171450"/>
          </a:xfrm>
          <a:prstGeom prst="rightArrow">
            <a:avLst>
              <a:gd name="adj1" fmla="val 50000"/>
              <a:gd name="adj2" fmla="val 49910"/>
            </a:avLst>
          </a:prstGeom>
          <a:solidFill>
            <a:schemeClr val="tx1"/>
          </a:solidFill>
          <a:ln w="9525" algn="ctr">
            <a:noFill/>
            <a:round/>
            <a:headEnd/>
            <a:tailEnd/>
          </a:ln>
        </p:spPr>
        <p:txBody>
          <a:bodyPr/>
          <a:lstStyle/>
          <a:p>
            <a:pPr eaLnBrk="0" hangingPunct="0"/>
            <a:endParaRPr lang="en-US" sz="1000"/>
          </a:p>
        </p:txBody>
      </p:sp>
      <p:sp>
        <p:nvSpPr>
          <p:cNvPr id="19464" name="Right Arrow 26"/>
          <p:cNvSpPr>
            <a:spLocks noChangeArrowheads="1"/>
          </p:cNvSpPr>
          <p:nvPr/>
        </p:nvSpPr>
        <p:spPr bwMode="auto">
          <a:xfrm>
            <a:off x="4114800" y="2971800"/>
            <a:ext cx="238125" cy="171450"/>
          </a:xfrm>
          <a:prstGeom prst="rightArrow">
            <a:avLst>
              <a:gd name="adj1" fmla="val 50000"/>
              <a:gd name="adj2" fmla="val 49910"/>
            </a:avLst>
          </a:prstGeom>
          <a:solidFill>
            <a:schemeClr val="tx1"/>
          </a:solidFill>
          <a:ln w="9525" algn="ctr">
            <a:noFill/>
            <a:round/>
            <a:headEnd/>
            <a:tailEnd/>
          </a:ln>
        </p:spPr>
        <p:txBody>
          <a:bodyPr/>
          <a:lstStyle/>
          <a:p>
            <a:pPr eaLnBrk="0" hangingPunct="0"/>
            <a:endParaRPr lang="en-US" sz="1000"/>
          </a:p>
        </p:txBody>
      </p:sp>
      <p:sp>
        <p:nvSpPr>
          <p:cNvPr id="19465" name="Right Arrow 27"/>
          <p:cNvSpPr>
            <a:spLocks noChangeArrowheads="1"/>
          </p:cNvSpPr>
          <p:nvPr/>
        </p:nvSpPr>
        <p:spPr bwMode="auto">
          <a:xfrm>
            <a:off x="5181600" y="2971800"/>
            <a:ext cx="238125" cy="171450"/>
          </a:xfrm>
          <a:prstGeom prst="rightArrow">
            <a:avLst>
              <a:gd name="adj1" fmla="val 50000"/>
              <a:gd name="adj2" fmla="val 49910"/>
            </a:avLst>
          </a:prstGeom>
          <a:solidFill>
            <a:schemeClr val="tx1"/>
          </a:solidFill>
          <a:ln w="9525" algn="ctr">
            <a:noFill/>
            <a:round/>
            <a:headEnd/>
            <a:tailEnd/>
          </a:ln>
        </p:spPr>
        <p:txBody>
          <a:bodyPr/>
          <a:lstStyle/>
          <a:p>
            <a:pPr eaLnBrk="0" hangingPunct="0"/>
            <a:endParaRPr lang="en-US" sz="1000"/>
          </a:p>
        </p:txBody>
      </p:sp>
      <p:sp>
        <p:nvSpPr>
          <p:cNvPr id="19466" name="Right Arrow 28"/>
          <p:cNvSpPr>
            <a:spLocks noChangeArrowheads="1"/>
          </p:cNvSpPr>
          <p:nvPr/>
        </p:nvSpPr>
        <p:spPr bwMode="auto">
          <a:xfrm>
            <a:off x="6324600" y="2971800"/>
            <a:ext cx="238125" cy="171450"/>
          </a:xfrm>
          <a:prstGeom prst="rightArrow">
            <a:avLst>
              <a:gd name="adj1" fmla="val 50000"/>
              <a:gd name="adj2" fmla="val 49910"/>
            </a:avLst>
          </a:prstGeom>
          <a:solidFill>
            <a:schemeClr val="tx1"/>
          </a:solidFill>
          <a:ln w="9525" algn="ctr">
            <a:noFill/>
            <a:round/>
            <a:headEnd/>
            <a:tailEnd/>
          </a:ln>
        </p:spPr>
        <p:txBody>
          <a:bodyPr/>
          <a:lstStyle/>
          <a:p>
            <a:pPr eaLnBrk="0" hangingPunct="0"/>
            <a:endParaRPr lang="en-US" sz="1000"/>
          </a:p>
        </p:txBody>
      </p:sp>
      <p:sp>
        <p:nvSpPr>
          <p:cNvPr id="19467" name="Down Arrow 30"/>
          <p:cNvSpPr>
            <a:spLocks noChangeArrowheads="1"/>
          </p:cNvSpPr>
          <p:nvPr/>
        </p:nvSpPr>
        <p:spPr bwMode="auto">
          <a:xfrm>
            <a:off x="1905000" y="2209800"/>
            <a:ext cx="149225" cy="285750"/>
          </a:xfrm>
          <a:prstGeom prst="downArrow">
            <a:avLst>
              <a:gd name="adj1" fmla="val 50000"/>
              <a:gd name="adj2" fmla="val 49956"/>
            </a:avLst>
          </a:prstGeom>
          <a:solidFill>
            <a:schemeClr val="tx1"/>
          </a:solidFill>
          <a:ln w="9525" algn="ctr">
            <a:noFill/>
            <a:round/>
            <a:headEnd/>
            <a:tailEnd/>
          </a:ln>
        </p:spPr>
        <p:txBody>
          <a:bodyPr/>
          <a:lstStyle/>
          <a:p>
            <a:pPr eaLnBrk="0" hangingPunct="0"/>
            <a:endParaRPr lang="en-US" sz="1000"/>
          </a:p>
        </p:txBody>
      </p:sp>
      <p:sp>
        <p:nvSpPr>
          <p:cNvPr id="19468" name="Right Arrow 36"/>
          <p:cNvSpPr>
            <a:spLocks noChangeArrowheads="1"/>
          </p:cNvSpPr>
          <p:nvPr/>
        </p:nvSpPr>
        <p:spPr bwMode="auto">
          <a:xfrm>
            <a:off x="4953000" y="2286000"/>
            <a:ext cx="1292225" cy="136525"/>
          </a:xfrm>
          <a:prstGeom prst="rightArrow">
            <a:avLst>
              <a:gd name="adj1" fmla="val 50000"/>
              <a:gd name="adj2" fmla="val 50174"/>
            </a:avLst>
          </a:prstGeom>
          <a:solidFill>
            <a:schemeClr val="tx1"/>
          </a:solidFill>
          <a:ln w="9525" algn="ctr">
            <a:noFill/>
            <a:round/>
            <a:headEnd/>
            <a:tailEnd/>
          </a:ln>
        </p:spPr>
        <p:txBody>
          <a:bodyPr/>
          <a:lstStyle/>
          <a:p>
            <a:pPr eaLnBrk="0" hangingPunct="0"/>
            <a:endParaRPr lang="en-US" sz="1000"/>
          </a:p>
        </p:txBody>
      </p:sp>
      <p:sp>
        <p:nvSpPr>
          <p:cNvPr id="19469" name="Left Arrow 37"/>
          <p:cNvSpPr>
            <a:spLocks noChangeArrowheads="1"/>
          </p:cNvSpPr>
          <p:nvPr/>
        </p:nvSpPr>
        <p:spPr bwMode="auto">
          <a:xfrm>
            <a:off x="2667000" y="2286000"/>
            <a:ext cx="1143000" cy="136525"/>
          </a:xfrm>
          <a:prstGeom prst="leftArrow">
            <a:avLst>
              <a:gd name="adj1" fmla="val 50000"/>
              <a:gd name="adj2" fmla="val 50271"/>
            </a:avLst>
          </a:prstGeom>
          <a:solidFill>
            <a:schemeClr val="tx1"/>
          </a:solidFill>
          <a:ln w="9525" algn="ctr">
            <a:noFill/>
            <a:round/>
            <a:headEnd/>
            <a:tailEnd/>
          </a:ln>
        </p:spPr>
        <p:txBody>
          <a:bodyPr/>
          <a:lstStyle/>
          <a:p>
            <a:pPr eaLnBrk="0" hangingPunct="0"/>
            <a:endParaRPr lang="en-US" sz="1000"/>
          </a:p>
        </p:txBody>
      </p:sp>
      <p:sp>
        <p:nvSpPr>
          <p:cNvPr id="19470" name="TextBox 38"/>
          <p:cNvSpPr txBox="1">
            <a:spLocks noChangeArrowheads="1"/>
          </p:cNvSpPr>
          <p:nvPr/>
        </p:nvSpPr>
        <p:spPr bwMode="auto">
          <a:xfrm>
            <a:off x="3962400" y="2133600"/>
            <a:ext cx="1143000" cy="400050"/>
          </a:xfrm>
          <a:prstGeom prst="rect">
            <a:avLst/>
          </a:prstGeom>
          <a:noFill/>
          <a:ln w="9525">
            <a:noFill/>
            <a:miter lim="800000"/>
            <a:headEnd/>
            <a:tailEnd/>
          </a:ln>
        </p:spPr>
        <p:txBody>
          <a:bodyPr>
            <a:spAutoFit/>
          </a:bodyPr>
          <a:lstStyle/>
          <a:p>
            <a:pPr eaLnBrk="0" hangingPunct="0"/>
            <a:r>
              <a:rPr lang="en-US" sz="1000"/>
              <a:t>Maximum of 4 years </a:t>
            </a:r>
          </a:p>
        </p:txBody>
      </p:sp>
      <p:sp>
        <p:nvSpPr>
          <p:cNvPr id="23" name="TextBox 22"/>
          <p:cNvSpPr txBox="1"/>
          <p:nvPr/>
        </p:nvSpPr>
        <p:spPr>
          <a:xfrm>
            <a:off x="914400" y="3886200"/>
            <a:ext cx="7696200" cy="2095500"/>
          </a:xfrm>
          <a:prstGeom prst="rect">
            <a:avLst/>
          </a:prstGeom>
          <a:noFill/>
        </p:spPr>
        <p:txBody>
          <a:bodyPr>
            <a:spAutoFit/>
          </a:bodyPr>
          <a:lstStyle/>
          <a:p>
            <a:pPr marL="342900" indent="-342900" eaLnBrk="0" hangingPunct="0">
              <a:lnSpc>
                <a:spcPct val="80000"/>
              </a:lnSpc>
              <a:spcBef>
                <a:spcPct val="20000"/>
              </a:spcBef>
              <a:buSzPct val="80000"/>
              <a:buFont typeface="Arial" pitchFamily="34" charset="0"/>
              <a:buChar char="•"/>
              <a:defRPr/>
            </a:pPr>
            <a:r>
              <a:rPr lang="en-US" sz="2100" kern="0" dirty="0">
                <a:solidFill>
                  <a:schemeClr val="tx2"/>
                </a:solidFill>
                <a:latin typeface="Arial" charset="0"/>
                <a:ea typeface="ＭＳ Ｐゴシック" pitchFamily="-112" charset="-128"/>
                <a:cs typeface="ＭＳ Ｐゴシック" pitchFamily="-112" charset="-128"/>
              </a:rPr>
              <a:t>Working group (WG) is created/maintained under policies and procedures (P&amp;P) of the sponsoring committee </a:t>
            </a:r>
          </a:p>
          <a:p>
            <a:pPr marL="342900" indent="-342900" eaLnBrk="0" hangingPunct="0">
              <a:lnSpc>
                <a:spcPct val="80000"/>
              </a:lnSpc>
              <a:spcBef>
                <a:spcPct val="20000"/>
              </a:spcBef>
              <a:buSzPct val="80000"/>
              <a:buFont typeface="Arial" pitchFamily="34" charset="0"/>
              <a:buChar char="•"/>
              <a:defRPr/>
            </a:pPr>
            <a:r>
              <a:rPr lang="en-US" sz="2100" kern="0" dirty="0">
                <a:solidFill>
                  <a:schemeClr val="tx2"/>
                </a:solidFill>
                <a:latin typeface="Arial" charset="0"/>
                <a:ea typeface="ＭＳ Ｐゴシック" pitchFamily="-112" charset="-128"/>
                <a:cs typeface="ＭＳ Ｐゴシック" pitchFamily="-112" charset="-128"/>
              </a:rPr>
              <a:t>WG officers are designated to start the development of the standard</a:t>
            </a:r>
          </a:p>
          <a:p>
            <a:pPr marL="342900" indent="-342900" eaLnBrk="0" hangingPunct="0">
              <a:lnSpc>
                <a:spcPct val="80000"/>
              </a:lnSpc>
              <a:spcBef>
                <a:spcPct val="20000"/>
              </a:spcBef>
              <a:buSzPct val="80000"/>
              <a:buFont typeface="Arial" pitchFamily="34" charset="0"/>
              <a:buChar char="•"/>
              <a:defRPr/>
            </a:pPr>
            <a:r>
              <a:rPr lang="en-US" sz="2100" kern="0" dirty="0">
                <a:solidFill>
                  <a:schemeClr val="tx2"/>
                </a:solidFill>
                <a:latin typeface="Arial" charset="0"/>
                <a:ea typeface="ＭＳ Ｐゴシック" pitchFamily="-112" charset="-128"/>
                <a:cs typeface="ＭＳ Ｐゴシック" pitchFamily="-112" charset="-128"/>
              </a:rPr>
              <a:t>Write the draft of the standard  </a:t>
            </a:r>
          </a:p>
          <a:p>
            <a:pPr marL="342900" indent="-342900" eaLnBrk="0" hangingPunct="0">
              <a:lnSpc>
                <a:spcPct val="80000"/>
              </a:lnSpc>
              <a:spcBef>
                <a:spcPct val="20000"/>
              </a:spcBef>
              <a:buSzPct val="80000"/>
              <a:buFont typeface="Arial" pitchFamily="34" charset="0"/>
              <a:buChar char="•"/>
              <a:defRPr/>
            </a:pPr>
            <a:r>
              <a:rPr lang="en-US" sz="2100" kern="0" dirty="0">
                <a:solidFill>
                  <a:schemeClr val="tx2"/>
                </a:solidFill>
                <a:latin typeface="Arial" charset="0"/>
                <a:ea typeface="ＭＳ Ｐゴシック" pitchFamily="-112" charset="-128"/>
                <a:cs typeface="ＭＳ Ｐゴシック" pitchFamily="-112" charset="-128"/>
              </a:rPr>
              <a:t>Submit finalized draft for Mandatory Editorial Coordination  (MEC) to ensure conformance with IEEE requirements. </a:t>
            </a:r>
          </a:p>
        </p:txBody>
      </p:sp>
      <p:sp>
        <p:nvSpPr>
          <p:cNvPr id="19472" name="Oval 4"/>
          <p:cNvSpPr>
            <a:spLocks noChangeArrowheads="1"/>
          </p:cNvSpPr>
          <p:nvPr/>
        </p:nvSpPr>
        <p:spPr bwMode="auto">
          <a:xfrm>
            <a:off x="1447800" y="1676400"/>
            <a:ext cx="1066800" cy="381000"/>
          </a:xfrm>
          <a:prstGeom prst="ellipse">
            <a:avLst/>
          </a:prstGeom>
          <a:noFill/>
          <a:ln w="9525" algn="ctr">
            <a:solidFill>
              <a:schemeClr val="tx1"/>
            </a:solidFill>
            <a:round/>
            <a:headEnd/>
            <a:tailEnd/>
          </a:ln>
        </p:spPr>
        <p:txBody>
          <a:bodyPr/>
          <a:lstStyle/>
          <a:p>
            <a:pPr algn="ctr" eaLnBrk="0" hangingPunct="0"/>
            <a:r>
              <a:rPr lang="en-US" sz="1000"/>
              <a:t>Idea!</a:t>
            </a:r>
          </a:p>
          <a:p>
            <a:pPr algn="ctr" eaLnBrk="0" hangingPunct="0"/>
            <a:endParaRPr lang="en-US"/>
          </a:p>
        </p:txBody>
      </p:sp>
      <p:sp>
        <p:nvSpPr>
          <p:cNvPr id="19473" name="Rectangle 7"/>
          <p:cNvSpPr>
            <a:spLocks noChangeArrowheads="1"/>
          </p:cNvSpPr>
          <p:nvPr/>
        </p:nvSpPr>
        <p:spPr bwMode="auto">
          <a:xfrm>
            <a:off x="2819400" y="2590800"/>
            <a:ext cx="1143000" cy="914400"/>
          </a:xfrm>
          <a:prstGeom prst="rect">
            <a:avLst/>
          </a:prstGeom>
          <a:solidFill>
            <a:srgbClr val="FFFFCC"/>
          </a:solidFill>
          <a:ln w="9525" algn="ctr">
            <a:solidFill>
              <a:schemeClr val="tx1"/>
            </a:solidFill>
            <a:round/>
            <a:headEnd/>
            <a:tailEnd/>
          </a:ln>
        </p:spPr>
        <p:txBody>
          <a:bodyPr/>
          <a:lstStyle/>
          <a:p>
            <a:pPr algn="ctr" eaLnBrk="0" hangingPunct="0"/>
            <a:r>
              <a:rPr lang="en-US" sz="1800"/>
              <a:t>Develop Draft Standard</a:t>
            </a:r>
          </a:p>
        </p:txBody>
      </p:sp>
      <p:sp>
        <p:nvSpPr>
          <p:cNvPr id="19474" name="Rectangle 7"/>
          <p:cNvSpPr>
            <a:spLocks noChangeArrowheads="1"/>
          </p:cNvSpPr>
          <p:nvPr/>
        </p:nvSpPr>
        <p:spPr bwMode="auto">
          <a:xfrm>
            <a:off x="1600200" y="2667000"/>
            <a:ext cx="746125" cy="533400"/>
          </a:xfrm>
          <a:prstGeom prst="rect">
            <a:avLst/>
          </a:prstGeom>
          <a:noFill/>
          <a:ln w="9525" algn="ctr">
            <a:solidFill>
              <a:schemeClr val="tx1"/>
            </a:solidFill>
            <a:round/>
            <a:headEnd/>
            <a:tailEnd/>
          </a:ln>
        </p:spPr>
        <p:txBody>
          <a:bodyPr/>
          <a:lstStyle/>
          <a:p>
            <a:pPr algn="ctr" eaLnBrk="0" hangingPunct="0"/>
            <a:r>
              <a:rPr lang="en-US" sz="1000"/>
              <a:t>Project Approval Process</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685800" y="457200"/>
            <a:ext cx="7772400" cy="1143000"/>
          </a:xfrm>
        </p:spPr>
        <p:txBody>
          <a:bodyPr/>
          <a:lstStyle/>
          <a:p>
            <a:pPr eaLnBrk="1" hangingPunct="1"/>
            <a:r>
              <a:rPr lang="en-US" smtClean="0">
                <a:ea typeface="ＭＳ Ｐゴシック"/>
                <a:cs typeface="ＭＳ Ｐゴシック"/>
              </a:rPr>
              <a:t>IEEE Standards Development:           </a:t>
            </a:r>
            <a:r>
              <a:rPr lang="en-US" sz="2400" smtClean="0">
                <a:ea typeface="ＭＳ Ｐゴシック"/>
                <a:cs typeface="ＭＳ Ｐゴシック"/>
              </a:rPr>
              <a:t>Sponsor Balloting</a:t>
            </a:r>
          </a:p>
        </p:txBody>
      </p:sp>
      <p:sp>
        <p:nvSpPr>
          <p:cNvPr id="22531" name="Rectangle 9"/>
          <p:cNvSpPr>
            <a:spLocks noChangeArrowheads="1"/>
          </p:cNvSpPr>
          <p:nvPr/>
        </p:nvSpPr>
        <p:spPr bwMode="auto">
          <a:xfrm>
            <a:off x="5486400" y="2590800"/>
            <a:ext cx="838200" cy="838200"/>
          </a:xfrm>
          <a:prstGeom prst="rect">
            <a:avLst/>
          </a:prstGeom>
          <a:noFill/>
          <a:ln w="9525" algn="ctr">
            <a:solidFill>
              <a:schemeClr val="tx1"/>
            </a:solidFill>
            <a:round/>
            <a:headEnd/>
            <a:tailEnd/>
          </a:ln>
        </p:spPr>
        <p:txBody>
          <a:bodyPr/>
          <a:lstStyle/>
          <a:p>
            <a:pPr algn="ctr" eaLnBrk="0" hangingPunct="0"/>
            <a:r>
              <a:rPr lang="en-US" sz="1000"/>
              <a:t>IEEE-SA Standards Board Approval Process</a:t>
            </a:r>
          </a:p>
        </p:txBody>
      </p:sp>
      <p:sp>
        <p:nvSpPr>
          <p:cNvPr id="22532" name="Rectangle 11"/>
          <p:cNvSpPr>
            <a:spLocks noChangeArrowheads="1"/>
          </p:cNvSpPr>
          <p:nvPr/>
        </p:nvSpPr>
        <p:spPr bwMode="auto">
          <a:xfrm>
            <a:off x="6629400" y="2667000"/>
            <a:ext cx="695325" cy="381000"/>
          </a:xfrm>
          <a:prstGeom prst="rect">
            <a:avLst/>
          </a:prstGeom>
          <a:noFill/>
          <a:ln w="9525" algn="ctr">
            <a:solidFill>
              <a:schemeClr val="tx1"/>
            </a:solidFill>
            <a:round/>
            <a:headEnd/>
            <a:tailEnd/>
          </a:ln>
        </p:spPr>
        <p:txBody>
          <a:bodyPr/>
          <a:lstStyle/>
          <a:p>
            <a:pPr algn="ctr" eaLnBrk="0" hangingPunct="0"/>
            <a:r>
              <a:rPr lang="en-US" sz="1000"/>
              <a:t>Publish Standard</a:t>
            </a:r>
          </a:p>
        </p:txBody>
      </p:sp>
      <p:cxnSp>
        <p:nvCxnSpPr>
          <p:cNvPr id="22533" name="Straight Arrow Connector 13"/>
          <p:cNvCxnSpPr>
            <a:cxnSpLocks noChangeShapeType="1"/>
          </p:cNvCxnSpPr>
          <p:nvPr/>
        </p:nvCxnSpPr>
        <p:spPr bwMode="auto">
          <a:xfrm flipV="1">
            <a:off x="2422525" y="2820988"/>
            <a:ext cx="381000" cy="112712"/>
          </a:xfrm>
          <a:prstGeom prst="straightConnector1">
            <a:avLst/>
          </a:prstGeom>
          <a:noFill/>
          <a:ln w="9525" algn="ctr">
            <a:noFill/>
            <a:round/>
            <a:headEnd/>
            <a:tailEnd type="arrow" w="med" len="med"/>
          </a:ln>
        </p:spPr>
      </p:cxnSp>
      <p:sp>
        <p:nvSpPr>
          <p:cNvPr id="22534" name="Right Arrow 25"/>
          <p:cNvSpPr>
            <a:spLocks noChangeArrowheads="1"/>
          </p:cNvSpPr>
          <p:nvPr/>
        </p:nvSpPr>
        <p:spPr bwMode="auto">
          <a:xfrm>
            <a:off x="2286000" y="2819400"/>
            <a:ext cx="238125" cy="171450"/>
          </a:xfrm>
          <a:prstGeom prst="rightArrow">
            <a:avLst>
              <a:gd name="adj1" fmla="val 50000"/>
              <a:gd name="adj2" fmla="val 49910"/>
            </a:avLst>
          </a:prstGeom>
          <a:solidFill>
            <a:schemeClr val="tx1"/>
          </a:solidFill>
          <a:ln w="9525" algn="ctr">
            <a:noFill/>
            <a:round/>
            <a:headEnd/>
            <a:tailEnd/>
          </a:ln>
        </p:spPr>
        <p:txBody>
          <a:bodyPr/>
          <a:lstStyle/>
          <a:p>
            <a:pPr eaLnBrk="0" hangingPunct="0"/>
            <a:endParaRPr lang="en-US" sz="1000"/>
          </a:p>
        </p:txBody>
      </p:sp>
      <p:sp>
        <p:nvSpPr>
          <p:cNvPr id="22535" name="Right Arrow 26"/>
          <p:cNvSpPr>
            <a:spLocks noChangeArrowheads="1"/>
          </p:cNvSpPr>
          <p:nvPr/>
        </p:nvSpPr>
        <p:spPr bwMode="auto">
          <a:xfrm>
            <a:off x="3657600" y="2819400"/>
            <a:ext cx="238125" cy="171450"/>
          </a:xfrm>
          <a:prstGeom prst="rightArrow">
            <a:avLst>
              <a:gd name="adj1" fmla="val 50000"/>
              <a:gd name="adj2" fmla="val 49910"/>
            </a:avLst>
          </a:prstGeom>
          <a:solidFill>
            <a:schemeClr val="tx1"/>
          </a:solidFill>
          <a:ln w="9525" algn="ctr">
            <a:noFill/>
            <a:round/>
            <a:headEnd/>
            <a:tailEnd/>
          </a:ln>
        </p:spPr>
        <p:txBody>
          <a:bodyPr/>
          <a:lstStyle/>
          <a:p>
            <a:pPr eaLnBrk="0" hangingPunct="0"/>
            <a:endParaRPr lang="en-US" sz="1000"/>
          </a:p>
        </p:txBody>
      </p:sp>
      <p:sp>
        <p:nvSpPr>
          <p:cNvPr id="22536" name="Right Arrow 27"/>
          <p:cNvSpPr>
            <a:spLocks noChangeArrowheads="1"/>
          </p:cNvSpPr>
          <p:nvPr/>
        </p:nvSpPr>
        <p:spPr bwMode="auto">
          <a:xfrm>
            <a:off x="5181600" y="2819400"/>
            <a:ext cx="238125" cy="171450"/>
          </a:xfrm>
          <a:prstGeom prst="rightArrow">
            <a:avLst>
              <a:gd name="adj1" fmla="val 50000"/>
              <a:gd name="adj2" fmla="val 49910"/>
            </a:avLst>
          </a:prstGeom>
          <a:solidFill>
            <a:schemeClr val="tx1"/>
          </a:solidFill>
          <a:ln w="9525" algn="ctr">
            <a:noFill/>
            <a:round/>
            <a:headEnd/>
            <a:tailEnd/>
          </a:ln>
        </p:spPr>
        <p:txBody>
          <a:bodyPr/>
          <a:lstStyle/>
          <a:p>
            <a:pPr eaLnBrk="0" hangingPunct="0"/>
            <a:endParaRPr lang="en-US" sz="1000"/>
          </a:p>
        </p:txBody>
      </p:sp>
      <p:sp>
        <p:nvSpPr>
          <p:cNvPr id="22537" name="Right Arrow 28"/>
          <p:cNvSpPr>
            <a:spLocks noChangeArrowheads="1"/>
          </p:cNvSpPr>
          <p:nvPr/>
        </p:nvSpPr>
        <p:spPr bwMode="auto">
          <a:xfrm>
            <a:off x="6324600" y="2819400"/>
            <a:ext cx="238125" cy="171450"/>
          </a:xfrm>
          <a:prstGeom prst="rightArrow">
            <a:avLst>
              <a:gd name="adj1" fmla="val 50000"/>
              <a:gd name="adj2" fmla="val 49910"/>
            </a:avLst>
          </a:prstGeom>
          <a:solidFill>
            <a:schemeClr val="tx1"/>
          </a:solidFill>
          <a:ln w="9525" algn="ctr">
            <a:noFill/>
            <a:round/>
            <a:headEnd/>
            <a:tailEnd/>
          </a:ln>
        </p:spPr>
        <p:txBody>
          <a:bodyPr/>
          <a:lstStyle/>
          <a:p>
            <a:pPr eaLnBrk="0" hangingPunct="0"/>
            <a:endParaRPr lang="en-US" sz="1000"/>
          </a:p>
        </p:txBody>
      </p:sp>
      <p:sp>
        <p:nvSpPr>
          <p:cNvPr id="22538" name="Down Arrow 30"/>
          <p:cNvSpPr>
            <a:spLocks noChangeArrowheads="1"/>
          </p:cNvSpPr>
          <p:nvPr/>
        </p:nvSpPr>
        <p:spPr bwMode="auto">
          <a:xfrm>
            <a:off x="1752600" y="2209800"/>
            <a:ext cx="149225" cy="285750"/>
          </a:xfrm>
          <a:prstGeom prst="downArrow">
            <a:avLst>
              <a:gd name="adj1" fmla="val 50000"/>
              <a:gd name="adj2" fmla="val 49956"/>
            </a:avLst>
          </a:prstGeom>
          <a:solidFill>
            <a:schemeClr val="tx1"/>
          </a:solidFill>
          <a:ln w="9525" algn="ctr">
            <a:noFill/>
            <a:round/>
            <a:headEnd/>
            <a:tailEnd/>
          </a:ln>
        </p:spPr>
        <p:txBody>
          <a:bodyPr/>
          <a:lstStyle/>
          <a:p>
            <a:pPr eaLnBrk="0" hangingPunct="0"/>
            <a:endParaRPr lang="en-US" sz="1000"/>
          </a:p>
        </p:txBody>
      </p:sp>
      <p:sp>
        <p:nvSpPr>
          <p:cNvPr id="22539" name="Right Arrow 36"/>
          <p:cNvSpPr>
            <a:spLocks noChangeArrowheads="1"/>
          </p:cNvSpPr>
          <p:nvPr/>
        </p:nvSpPr>
        <p:spPr bwMode="auto">
          <a:xfrm>
            <a:off x="4953000" y="2133600"/>
            <a:ext cx="1292225" cy="136525"/>
          </a:xfrm>
          <a:prstGeom prst="rightArrow">
            <a:avLst>
              <a:gd name="adj1" fmla="val 50000"/>
              <a:gd name="adj2" fmla="val 50174"/>
            </a:avLst>
          </a:prstGeom>
          <a:solidFill>
            <a:schemeClr val="tx1"/>
          </a:solidFill>
          <a:ln w="9525" algn="ctr">
            <a:noFill/>
            <a:round/>
            <a:headEnd/>
            <a:tailEnd/>
          </a:ln>
        </p:spPr>
        <p:txBody>
          <a:bodyPr/>
          <a:lstStyle/>
          <a:p>
            <a:pPr eaLnBrk="0" hangingPunct="0"/>
            <a:endParaRPr lang="en-US" sz="1000"/>
          </a:p>
        </p:txBody>
      </p:sp>
      <p:sp>
        <p:nvSpPr>
          <p:cNvPr id="22540" name="Left Arrow 37"/>
          <p:cNvSpPr>
            <a:spLocks noChangeArrowheads="1"/>
          </p:cNvSpPr>
          <p:nvPr/>
        </p:nvSpPr>
        <p:spPr bwMode="auto">
          <a:xfrm>
            <a:off x="2667000" y="2133600"/>
            <a:ext cx="1143000" cy="136525"/>
          </a:xfrm>
          <a:prstGeom prst="leftArrow">
            <a:avLst>
              <a:gd name="adj1" fmla="val 50000"/>
              <a:gd name="adj2" fmla="val 50271"/>
            </a:avLst>
          </a:prstGeom>
          <a:solidFill>
            <a:schemeClr val="tx1"/>
          </a:solidFill>
          <a:ln w="9525" algn="ctr">
            <a:noFill/>
            <a:round/>
            <a:headEnd/>
            <a:tailEnd/>
          </a:ln>
        </p:spPr>
        <p:txBody>
          <a:bodyPr/>
          <a:lstStyle/>
          <a:p>
            <a:pPr eaLnBrk="0" hangingPunct="0"/>
            <a:endParaRPr lang="en-US" sz="1000"/>
          </a:p>
        </p:txBody>
      </p:sp>
      <p:sp>
        <p:nvSpPr>
          <p:cNvPr id="22541" name="TextBox 38"/>
          <p:cNvSpPr txBox="1">
            <a:spLocks noChangeArrowheads="1"/>
          </p:cNvSpPr>
          <p:nvPr/>
        </p:nvSpPr>
        <p:spPr bwMode="auto">
          <a:xfrm>
            <a:off x="3962400" y="1981200"/>
            <a:ext cx="1143000" cy="400050"/>
          </a:xfrm>
          <a:prstGeom prst="rect">
            <a:avLst/>
          </a:prstGeom>
          <a:noFill/>
          <a:ln w="9525">
            <a:noFill/>
            <a:miter lim="800000"/>
            <a:headEnd/>
            <a:tailEnd/>
          </a:ln>
        </p:spPr>
        <p:txBody>
          <a:bodyPr>
            <a:spAutoFit/>
          </a:bodyPr>
          <a:lstStyle/>
          <a:p>
            <a:pPr eaLnBrk="0" hangingPunct="0"/>
            <a:r>
              <a:rPr lang="en-US" sz="1000"/>
              <a:t>Maximum of 4 years </a:t>
            </a:r>
          </a:p>
        </p:txBody>
      </p:sp>
      <p:sp>
        <p:nvSpPr>
          <p:cNvPr id="22542" name="TextBox 22"/>
          <p:cNvSpPr txBox="1">
            <a:spLocks noChangeArrowheads="1"/>
          </p:cNvSpPr>
          <p:nvPr/>
        </p:nvSpPr>
        <p:spPr bwMode="auto">
          <a:xfrm>
            <a:off x="914400" y="3581400"/>
            <a:ext cx="7696200" cy="2924175"/>
          </a:xfrm>
          <a:prstGeom prst="rect">
            <a:avLst/>
          </a:prstGeom>
          <a:noFill/>
          <a:ln w="9525">
            <a:noFill/>
            <a:miter lim="800000"/>
            <a:headEnd/>
            <a:tailEnd/>
          </a:ln>
        </p:spPr>
        <p:txBody>
          <a:bodyPr>
            <a:spAutoFit/>
          </a:bodyPr>
          <a:lstStyle/>
          <a:p>
            <a:pPr marL="342900" indent="-342900" eaLnBrk="0" hangingPunct="0">
              <a:lnSpc>
                <a:spcPct val="80000"/>
              </a:lnSpc>
              <a:spcBef>
                <a:spcPct val="20000"/>
              </a:spcBef>
              <a:buSzPct val="80000"/>
              <a:buFont typeface="Arial" pitchFamily="34" charset="0"/>
              <a:buChar char="•"/>
            </a:pPr>
            <a:r>
              <a:rPr lang="en-US" sz="2000">
                <a:solidFill>
                  <a:schemeClr val="tx2"/>
                </a:solidFill>
              </a:rPr>
              <a:t>A ballot group is formed using an electronic balloting system called myProject™ .</a:t>
            </a:r>
          </a:p>
          <a:p>
            <a:pPr marL="800100" lvl="1" indent="-342900" eaLnBrk="0" hangingPunct="0">
              <a:lnSpc>
                <a:spcPct val="80000"/>
              </a:lnSpc>
              <a:spcBef>
                <a:spcPct val="20000"/>
              </a:spcBef>
              <a:buSzPct val="80000"/>
              <a:buFont typeface="Arial" pitchFamily="34" charset="0"/>
              <a:buChar char="•"/>
            </a:pPr>
            <a:r>
              <a:rPr lang="en-US" sz="2000">
                <a:solidFill>
                  <a:schemeClr val="tx2"/>
                </a:solidFill>
              </a:rPr>
              <a:t>No one interest group can be 50% or more.</a:t>
            </a:r>
          </a:p>
          <a:p>
            <a:pPr marL="800100" lvl="1" indent="-342900" eaLnBrk="0" hangingPunct="0">
              <a:lnSpc>
                <a:spcPct val="80000"/>
              </a:lnSpc>
              <a:spcBef>
                <a:spcPct val="20000"/>
              </a:spcBef>
              <a:buSzPct val="80000"/>
              <a:buFont typeface="Arial" pitchFamily="34" charset="0"/>
              <a:buChar char="•"/>
            </a:pPr>
            <a:r>
              <a:rPr lang="en-US" sz="2000">
                <a:solidFill>
                  <a:schemeClr val="tx2"/>
                </a:solidFill>
              </a:rPr>
              <a:t>Composition of that balloting group cannot change when the ballot is initiated.</a:t>
            </a:r>
          </a:p>
          <a:p>
            <a:pPr marL="342900" indent="-342900" eaLnBrk="0" hangingPunct="0">
              <a:lnSpc>
                <a:spcPct val="80000"/>
              </a:lnSpc>
              <a:spcBef>
                <a:spcPct val="20000"/>
              </a:spcBef>
              <a:buSzPct val="80000"/>
              <a:buFont typeface="Arial" pitchFamily="34" charset="0"/>
              <a:buChar char="•"/>
            </a:pPr>
            <a:r>
              <a:rPr lang="en-US" sz="2000">
                <a:solidFill>
                  <a:schemeClr val="tx2"/>
                </a:solidFill>
              </a:rPr>
              <a:t>A sponsor ballot is initiated with the draft, to be reviewed, commented, and voted by the ballot group.</a:t>
            </a:r>
          </a:p>
          <a:p>
            <a:pPr marL="800100" lvl="1" indent="-342900" eaLnBrk="0" hangingPunct="0">
              <a:lnSpc>
                <a:spcPct val="80000"/>
              </a:lnSpc>
              <a:spcBef>
                <a:spcPct val="20000"/>
              </a:spcBef>
              <a:buSzPct val="80000"/>
              <a:buFont typeface="Arial" pitchFamily="34" charset="0"/>
              <a:buChar char="•"/>
            </a:pPr>
            <a:r>
              <a:rPr lang="en-US" sz="2000">
                <a:solidFill>
                  <a:schemeClr val="tx2"/>
                </a:solidFill>
              </a:rPr>
              <a:t>Needs 75% return response rate from the ballot group, and</a:t>
            </a:r>
          </a:p>
          <a:p>
            <a:pPr marL="800100" lvl="1" indent="-342900" eaLnBrk="0" hangingPunct="0">
              <a:lnSpc>
                <a:spcPct val="80000"/>
              </a:lnSpc>
              <a:spcBef>
                <a:spcPct val="20000"/>
              </a:spcBef>
              <a:buSzPct val="80000"/>
              <a:buFont typeface="Arial" pitchFamily="34" charset="0"/>
              <a:buChar char="•"/>
            </a:pPr>
            <a:r>
              <a:rPr lang="en-US" sz="2000">
                <a:solidFill>
                  <a:schemeClr val="tx2"/>
                </a:solidFill>
              </a:rPr>
              <a:t>Needs75% affirmative(approved) votes</a:t>
            </a:r>
          </a:p>
          <a:p>
            <a:pPr marL="342900" indent="-342900" eaLnBrk="0" hangingPunct="0">
              <a:lnSpc>
                <a:spcPct val="80000"/>
              </a:lnSpc>
              <a:spcBef>
                <a:spcPct val="20000"/>
              </a:spcBef>
              <a:buClr>
                <a:schemeClr val="bg2"/>
              </a:buClr>
              <a:buSzPct val="80000"/>
              <a:buFont typeface="Arial" pitchFamily="34" charset="0"/>
              <a:buChar char="•"/>
            </a:pPr>
            <a:endParaRPr lang="en-US" sz="2000"/>
          </a:p>
        </p:txBody>
      </p:sp>
      <p:sp>
        <p:nvSpPr>
          <p:cNvPr id="22543" name="Oval 4"/>
          <p:cNvSpPr>
            <a:spLocks noChangeArrowheads="1"/>
          </p:cNvSpPr>
          <p:nvPr/>
        </p:nvSpPr>
        <p:spPr bwMode="auto">
          <a:xfrm>
            <a:off x="1295400" y="1676400"/>
            <a:ext cx="1066800" cy="381000"/>
          </a:xfrm>
          <a:prstGeom prst="ellipse">
            <a:avLst/>
          </a:prstGeom>
          <a:noFill/>
          <a:ln w="9525" algn="ctr">
            <a:solidFill>
              <a:schemeClr val="tx1"/>
            </a:solidFill>
            <a:round/>
            <a:headEnd/>
            <a:tailEnd/>
          </a:ln>
        </p:spPr>
        <p:txBody>
          <a:bodyPr/>
          <a:lstStyle/>
          <a:p>
            <a:pPr algn="ctr" eaLnBrk="0" hangingPunct="0"/>
            <a:r>
              <a:rPr lang="en-US" sz="1000"/>
              <a:t>Idea!</a:t>
            </a:r>
          </a:p>
          <a:p>
            <a:pPr algn="ctr" eaLnBrk="0" hangingPunct="0"/>
            <a:endParaRPr lang="en-US"/>
          </a:p>
        </p:txBody>
      </p:sp>
      <p:sp>
        <p:nvSpPr>
          <p:cNvPr id="22544" name="Rectangle 7"/>
          <p:cNvSpPr>
            <a:spLocks noChangeArrowheads="1"/>
          </p:cNvSpPr>
          <p:nvPr/>
        </p:nvSpPr>
        <p:spPr bwMode="auto">
          <a:xfrm>
            <a:off x="1447800" y="2590800"/>
            <a:ext cx="746125" cy="533400"/>
          </a:xfrm>
          <a:prstGeom prst="rect">
            <a:avLst/>
          </a:prstGeom>
          <a:noFill/>
          <a:ln w="9525" algn="ctr">
            <a:solidFill>
              <a:schemeClr val="tx1"/>
            </a:solidFill>
            <a:round/>
            <a:headEnd/>
            <a:tailEnd/>
          </a:ln>
        </p:spPr>
        <p:txBody>
          <a:bodyPr/>
          <a:lstStyle/>
          <a:p>
            <a:pPr algn="ctr" eaLnBrk="0" hangingPunct="0"/>
            <a:r>
              <a:rPr lang="en-US" sz="1000"/>
              <a:t>Project Approval Process</a:t>
            </a:r>
          </a:p>
        </p:txBody>
      </p:sp>
      <p:sp>
        <p:nvSpPr>
          <p:cNvPr id="22545" name="Rectangle 8"/>
          <p:cNvSpPr>
            <a:spLocks noChangeArrowheads="1"/>
          </p:cNvSpPr>
          <p:nvPr/>
        </p:nvSpPr>
        <p:spPr bwMode="auto">
          <a:xfrm>
            <a:off x="2590800" y="2667000"/>
            <a:ext cx="1066800" cy="381000"/>
          </a:xfrm>
          <a:prstGeom prst="rect">
            <a:avLst/>
          </a:prstGeom>
          <a:noFill/>
          <a:ln w="9525" algn="ctr">
            <a:solidFill>
              <a:schemeClr val="tx1"/>
            </a:solidFill>
            <a:round/>
            <a:headEnd/>
            <a:tailEnd/>
          </a:ln>
        </p:spPr>
        <p:txBody>
          <a:bodyPr/>
          <a:lstStyle/>
          <a:p>
            <a:pPr algn="ctr" eaLnBrk="0" hangingPunct="0"/>
            <a:r>
              <a:rPr lang="en-US" sz="1000"/>
              <a:t>Develop Draft Standard</a:t>
            </a:r>
          </a:p>
        </p:txBody>
      </p:sp>
      <p:sp>
        <p:nvSpPr>
          <p:cNvPr id="22546" name="Rectangle 7"/>
          <p:cNvSpPr>
            <a:spLocks noChangeArrowheads="1"/>
          </p:cNvSpPr>
          <p:nvPr/>
        </p:nvSpPr>
        <p:spPr bwMode="auto">
          <a:xfrm>
            <a:off x="3962400" y="2514600"/>
            <a:ext cx="1143000" cy="685800"/>
          </a:xfrm>
          <a:prstGeom prst="rect">
            <a:avLst/>
          </a:prstGeom>
          <a:solidFill>
            <a:srgbClr val="FFFFCC"/>
          </a:solidFill>
          <a:ln w="9525" algn="ctr">
            <a:solidFill>
              <a:schemeClr val="tx1"/>
            </a:solidFill>
            <a:round/>
            <a:headEnd/>
            <a:tailEnd/>
          </a:ln>
        </p:spPr>
        <p:txBody>
          <a:bodyPr/>
          <a:lstStyle/>
          <a:p>
            <a:pPr algn="ctr" eaLnBrk="0" hangingPunct="0"/>
            <a:r>
              <a:rPr lang="en-US" sz="1800"/>
              <a:t>Sponsor </a:t>
            </a:r>
          </a:p>
          <a:p>
            <a:pPr algn="ctr" eaLnBrk="0" hangingPunct="0"/>
            <a:r>
              <a:rPr lang="en-US" sz="1800"/>
              <a:t>Ballot</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685800" y="457200"/>
            <a:ext cx="7772400" cy="1143000"/>
          </a:xfrm>
        </p:spPr>
        <p:txBody>
          <a:bodyPr/>
          <a:lstStyle/>
          <a:p>
            <a:pPr eaLnBrk="1" hangingPunct="1"/>
            <a:r>
              <a:rPr lang="en-US" smtClean="0">
                <a:ea typeface="ＭＳ Ｐゴシック"/>
                <a:cs typeface="ＭＳ Ｐゴシック"/>
              </a:rPr>
              <a:t>IEEE Standards Development:           </a:t>
            </a:r>
            <a:r>
              <a:rPr lang="en-US" sz="2400" smtClean="0">
                <a:ea typeface="ＭＳ Ｐゴシック"/>
                <a:cs typeface="ＭＳ Ｐゴシック"/>
              </a:rPr>
              <a:t>Sponsor Balloting - cont</a:t>
            </a:r>
          </a:p>
        </p:txBody>
      </p:sp>
      <p:sp>
        <p:nvSpPr>
          <p:cNvPr id="23555" name="Rectangle 9"/>
          <p:cNvSpPr>
            <a:spLocks noChangeArrowheads="1"/>
          </p:cNvSpPr>
          <p:nvPr/>
        </p:nvSpPr>
        <p:spPr bwMode="auto">
          <a:xfrm>
            <a:off x="5486400" y="2590800"/>
            <a:ext cx="838200" cy="838200"/>
          </a:xfrm>
          <a:prstGeom prst="rect">
            <a:avLst/>
          </a:prstGeom>
          <a:noFill/>
          <a:ln w="9525" algn="ctr">
            <a:solidFill>
              <a:schemeClr val="tx1"/>
            </a:solidFill>
            <a:round/>
            <a:headEnd/>
            <a:tailEnd/>
          </a:ln>
        </p:spPr>
        <p:txBody>
          <a:bodyPr/>
          <a:lstStyle/>
          <a:p>
            <a:pPr algn="ctr" eaLnBrk="0" hangingPunct="0"/>
            <a:r>
              <a:rPr lang="en-US" sz="1000"/>
              <a:t>IEEE-SA Standards Board Approval Process</a:t>
            </a:r>
          </a:p>
        </p:txBody>
      </p:sp>
      <p:sp>
        <p:nvSpPr>
          <p:cNvPr id="23556" name="Rectangle 11"/>
          <p:cNvSpPr>
            <a:spLocks noChangeArrowheads="1"/>
          </p:cNvSpPr>
          <p:nvPr/>
        </p:nvSpPr>
        <p:spPr bwMode="auto">
          <a:xfrm>
            <a:off x="6629400" y="2667000"/>
            <a:ext cx="695325" cy="381000"/>
          </a:xfrm>
          <a:prstGeom prst="rect">
            <a:avLst/>
          </a:prstGeom>
          <a:noFill/>
          <a:ln w="9525" algn="ctr">
            <a:solidFill>
              <a:schemeClr val="tx1"/>
            </a:solidFill>
            <a:round/>
            <a:headEnd/>
            <a:tailEnd/>
          </a:ln>
        </p:spPr>
        <p:txBody>
          <a:bodyPr/>
          <a:lstStyle/>
          <a:p>
            <a:pPr algn="ctr" eaLnBrk="0" hangingPunct="0"/>
            <a:r>
              <a:rPr lang="en-US" sz="1000"/>
              <a:t>Publish Standard</a:t>
            </a:r>
          </a:p>
        </p:txBody>
      </p:sp>
      <p:cxnSp>
        <p:nvCxnSpPr>
          <p:cNvPr id="23557" name="Straight Arrow Connector 13"/>
          <p:cNvCxnSpPr>
            <a:cxnSpLocks noChangeShapeType="1"/>
          </p:cNvCxnSpPr>
          <p:nvPr/>
        </p:nvCxnSpPr>
        <p:spPr bwMode="auto">
          <a:xfrm flipV="1">
            <a:off x="2422525" y="2820988"/>
            <a:ext cx="381000" cy="112712"/>
          </a:xfrm>
          <a:prstGeom prst="straightConnector1">
            <a:avLst/>
          </a:prstGeom>
          <a:noFill/>
          <a:ln w="9525" algn="ctr">
            <a:noFill/>
            <a:round/>
            <a:headEnd/>
            <a:tailEnd type="arrow" w="med" len="med"/>
          </a:ln>
        </p:spPr>
      </p:cxnSp>
      <p:sp>
        <p:nvSpPr>
          <p:cNvPr id="23558" name="Right Arrow 25"/>
          <p:cNvSpPr>
            <a:spLocks noChangeArrowheads="1"/>
          </p:cNvSpPr>
          <p:nvPr/>
        </p:nvSpPr>
        <p:spPr bwMode="auto">
          <a:xfrm>
            <a:off x="2286000" y="2819400"/>
            <a:ext cx="238125" cy="171450"/>
          </a:xfrm>
          <a:prstGeom prst="rightArrow">
            <a:avLst>
              <a:gd name="adj1" fmla="val 50000"/>
              <a:gd name="adj2" fmla="val 49910"/>
            </a:avLst>
          </a:prstGeom>
          <a:solidFill>
            <a:schemeClr val="tx1"/>
          </a:solidFill>
          <a:ln w="9525" algn="ctr">
            <a:noFill/>
            <a:round/>
            <a:headEnd/>
            <a:tailEnd/>
          </a:ln>
        </p:spPr>
        <p:txBody>
          <a:bodyPr/>
          <a:lstStyle/>
          <a:p>
            <a:pPr eaLnBrk="0" hangingPunct="0"/>
            <a:endParaRPr lang="en-US" sz="1000"/>
          </a:p>
        </p:txBody>
      </p:sp>
      <p:sp>
        <p:nvSpPr>
          <p:cNvPr id="23559" name="Right Arrow 26"/>
          <p:cNvSpPr>
            <a:spLocks noChangeArrowheads="1"/>
          </p:cNvSpPr>
          <p:nvPr/>
        </p:nvSpPr>
        <p:spPr bwMode="auto">
          <a:xfrm>
            <a:off x="3657600" y="2819400"/>
            <a:ext cx="238125" cy="171450"/>
          </a:xfrm>
          <a:prstGeom prst="rightArrow">
            <a:avLst>
              <a:gd name="adj1" fmla="val 50000"/>
              <a:gd name="adj2" fmla="val 49910"/>
            </a:avLst>
          </a:prstGeom>
          <a:solidFill>
            <a:schemeClr val="tx1"/>
          </a:solidFill>
          <a:ln w="9525" algn="ctr">
            <a:noFill/>
            <a:round/>
            <a:headEnd/>
            <a:tailEnd/>
          </a:ln>
        </p:spPr>
        <p:txBody>
          <a:bodyPr/>
          <a:lstStyle/>
          <a:p>
            <a:pPr eaLnBrk="0" hangingPunct="0"/>
            <a:endParaRPr lang="en-US" sz="1000"/>
          </a:p>
        </p:txBody>
      </p:sp>
      <p:sp>
        <p:nvSpPr>
          <p:cNvPr id="23560" name="Right Arrow 27"/>
          <p:cNvSpPr>
            <a:spLocks noChangeArrowheads="1"/>
          </p:cNvSpPr>
          <p:nvPr/>
        </p:nvSpPr>
        <p:spPr bwMode="auto">
          <a:xfrm>
            <a:off x="5181600" y="2819400"/>
            <a:ext cx="238125" cy="171450"/>
          </a:xfrm>
          <a:prstGeom prst="rightArrow">
            <a:avLst>
              <a:gd name="adj1" fmla="val 50000"/>
              <a:gd name="adj2" fmla="val 49910"/>
            </a:avLst>
          </a:prstGeom>
          <a:solidFill>
            <a:schemeClr val="tx1"/>
          </a:solidFill>
          <a:ln w="9525" algn="ctr">
            <a:noFill/>
            <a:round/>
            <a:headEnd/>
            <a:tailEnd/>
          </a:ln>
        </p:spPr>
        <p:txBody>
          <a:bodyPr/>
          <a:lstStyle/>
          <a:p>
            <a:pPr eaLnBrk="0" hangingPunct="0"/>
            <a:endParaRPr lang="en-US" sz="1000"/>
          </a:p>
        </p:txBody>
      </p:sp>
      <p:sp>
        <p:nvSpPr>
          <p:cNvPr id="23561" name="Right Arrow 28"/>
          <p:cNvSpPr>
            <a:spLocks noChangeArrowheads="1"/>
          </p:cNvSpPr>
          <p:nvPr/>
        </p:nvSpPr>
        <p:spPr bwMode="auto">
          <a:xfrm>
            <a:off x="6324600" y="2819400"/>
            <a:ext cx="238125" cy="171450"/>
          </a:xfrm>
          <a:prstGeom prst="rightArrow">
            <a:avLst>
              <a:gd name="adj1" fmla="val 50000"/>
              <a:gd name="adj2" fmla="val 49910"/>
            </a:avLst>
          </a:prstGeom>
          <a:solidFill>
            <a:schemeClr val="tx1"/>
          </a:solidFill>
          <a:ln w="9525" algn="ctr">
            <a:noFill/>
            <a:round/>
            <a:headEnd/>
            <a:tailEnd/>
          </a:ln>
        </p:spPr>
        <p:txBody>
          <a:bodyPr/>
          <a:lstStyle/>
          <a:p>
            <a:pPr eaLnBrk="0" hangingPunct="0"/>
            <a:endParaRPr lang="en-US" sz="1000"/>
          </a:p>
        </p:txBody>
      </p:sp>
      <p:sp>
        <p:nvSpPr>
          <p:cNvPr id="23562" name="Down Arrow 30"/>
          <p:cNvSpPr>
            <a:spLocks noChangeArrowheads="1"/>
          </p:cNvSpPr>
          <p:nvPr/>
        </p:nvSpPr>
        <p:spPr bwMode="auto">
          <a:xfrm>
            <a:off x="1752600" y="2209800"/>
            <a:ext cx="149225" cy="285750"/>
          </a:xfrm>
          <a:prstGeom prst="downArrow">
            <a:avLst>
              <a:gd name="adj1" fmla="val 50000"/>
              <a:gd name="adj2" fmla="val 49956"/>
            </a:avLst>
          </a:prstGeom>
          <a:solidFill>
            <a:schemeClr val="tx1"/>
          </a:solidFill>
          <a:ln w="9525" algn="ctr">
            <a:noFill/>
            <a:round/>
            <a:headEnd/>
            <a:tailEnd/>
          </a:ln>
        </p:spPr>
        <p:txBody>
          <a:bodyPr/>
          <a:lstStyle/>
          <a:p>
            <a:pPr eaLnBrk="0" hangingPunct="0"/>
            <a:endParaRPr lang="en-US" sz="1000"/>
          </a:p>
        </p:txBody>
      </p:sp>
      <p:sp>
        <p:nvSpPr>
          <p:cNvPr id="23563" name="Right Arrow 36"/>
          <p:cNvSpPr>
            <a:spLocks noChangeArrowheads="1"/>
          </p:cNvSpPr>
          <p:nvPr/>
        </p:nvSpPr>
        <p:spPr bwMode="auto">
          <a:xfrm>
            <a:off x="4953000" y="2133600"/>
            <a:ext cx="1292225" cy="136525"/>
          </a:xfrm>
          <a:prstGeom prst="rightArrow">
            <a:avLst>
              <a:gd name="adj1" fmla="val 50000"/>
              <a:gd name="adj2" fmla="val 50174"/>
            </a:avLst>
          </a:prstGeom>
          <a:solidFill>
            <a:schemeClr val="tx1"/>
          </a:solidFill>
          <a:ln w="9525" algn="ctr">
            <a:noFill/>
            <a:round/>
            <a:headEnd/>
            <a:tailEnd/>
          </a:ln>
        </p:spPr>
        <p:txBody>
          <a:bodyPr/>
          <a:lstStyle/>
          <a:p>
            <a:pPr eaLnBrk="0" hangingPunct="0"/>
            <a:endParaRPr lang="en-US" sz="1000"/>
          </a:p>
        </p:txBody>
      </p:sp>
      <p:sp>
        <p:nvSpPr>
          <p:cNvPr id="23564" name="Left Arrow 37"/>
          <p:cNvSpPr>
            <a:spLocks noChangeArrowheads="1"/>
          </p:cNvSpPr>
          <p:nvPr/>
        </p:nvSpPr>
        <p:spPr bwMode="auto">
          <a:xfrm>
            <a:off x="2667000" y="2133600"/>
            <a:ext cx="1143000" cy="136525"/>
          </a:xfrm>
          <a:prstGeom prst="leftArrow">
            <a:avLst>
              <a:gd name="adj1" fmla="val 50000"/>
              <a:gd name="adj2" fmla="val 50271"/>
            </a:avLst>
          </a:prstGeom>
          <a:solidFill>
            <a:schemeClr val="tx1"/>
          </a:solidFill>
          <a:ln w="9525" algn="ctr">
            <a:noFill/>
            <a:round/>
            <a:headEnd/>
            <a:tailEnd/>
          </a:ln>
        </p:spPr>
        <p:txBody>
          <a:bodyPr/>
          <a:lstStyle/>
          <a:p>
            <a:pPr eaLnBrk="0" hangingPunct="0"/>
            <a:endParaRPr lang="en-US" sz="1000"/>
          </a:p>
        </p:txBody>
      </p:sp>
      <p:sp>
        <p:nvSpPr>
          <p:cNvPr id="23565" name="TextBox 38"/>
          <p:cNvSpPr txBox="1">
            <a:spLocks noChangeArrowheads="1"/>
          </p:cNvSpPr>
          <p:nvPr/>
        </p:nvSpPr>
        <p:spPr bwMode="auto">
          <a:xfrm>
            <a:off x="3962400" y="1981200"/>
            <a:ext cx="1143000" cy="400050"/>
          </a:xfrm>
          <a:prstGeom prst="rect">
            <a:avLst/>
          </a:prstGeom>
          <a:noFill/>
          <a:ln w="9525">
            <a:noFill/>
            <a:miter lim="800000"/>
            <a:headEnd/>
            <a:tailEnd/>
          </a:ln>
        </p:spPr>
        <p:txBody>
          <a:bodyPr>
            <a:spAutoFit/>
          </a:bodyPr>
          <a:lstStyle/>
          <a:p>
            <a:pPr eaLnBrk="0" hangingPunct="0"/>
            <a:r>
              <a:rPr lang="en-US" sz="1000"/>
              <a:t>Maximum of 4 years </a:t>
            </a:r>
          </a:p>
        </p:txBody>
      </p:sp>
      <p:sp>
        <p:nvSpPr>
          <p:cNvPr id="23566" name="TextBox 22"/>
          <p:cNvSpPr txBox="1">
            <a:spLocks noChangeArrowheads="1"/>
          </p:cNvSpPr>
          <p:nvPr/>
        </p:nvSpPr>
        <p:spPr bwMode="auto">
          <a:xfrm>
            <a:off x="914400" y="3379788"/>
            <a:ext cx="7696200" cy="2678112"/>
          </a:xfrm>
          <a:prstGeom prst="rect">
            <a:avLst/>
          </a:prstGeom>
          <a:noFill/>
          <a:ln w="9525">
            <a:noFill/>
            <a:miter lim="800000"/>
            <a:headEnd/>
            <a:tailEnd/>
          </a:ln>
        </p:spPr>
        <p:txBody>
          <a:bodyPr>
            <a:spAutoFit/>
          </a:bodyPr>
          <a:lstStyle/>
          <a:p>
            <a:pPr marL="342900" indent="-342900" eaLnBrk="0" hangingPunct="0">
              <a:lnSpc>
                <a:spcPct val="80000"/>
              </a:lnSpc>
              <a:spcBef>
                <a:spcPct val="20000"/>
              </a:spcBef>
              <a:buSzPct val="80000"/>
            </a:pPr>
            <a:endParaRPr lang="en-US" sz="2000"/>
          </a:p>
          <a:p>
            <a:pPr marL="342900" indent="-342900" eaLnBrk="0" hangingPunct="0">
              <a:lnSpc>
                <a:spcPct val="80000"/>
              </a:lnSpc>
              <a:spcBef>
                <a:spcPct val="20000"/>
              </a:spcBef>
              <a:buSzPct val="80000"/>
              <a:buFont typeface="Arial" pitchFamily="34" charset="0"/>
              <a:buChar char="•"/>
            </a:pPr>
            <a:r>
              <a:rPr lang="en-US" sz="2000">
                <a:solidFill>
                  <a:schemeClr val="tx2"/>
                </a:solidFill>
              </a:rPr>
              <a:t>WG reviews all the approved and disapproved votes with comments submitted by the ballot group.</a:t>
            </a:r>
          </a:p>
          <a:p>
            <a:pPr marL="342900" indent="-342900" eaLnBrk="0" hangingPunct="0">
              <a:lnSpc>
                <a:spcPct val="80000"/>
              </a:lnSpc>
              <a:spcBef>
                <a:spcPct val="20000"/>
              </a:spcBef>
              <a:buSzPct val="80000"/>
              <a:buFont typeface="Arial" pitchFamily="34" charset="0"/>
              <a:buChar char="•"/>
            </a:pPr>
            <a:r>
              <a:rPr lang="en-US" sz="2000">
                <a:solidFill>
                  <a:schemeClr val="tx2"/>
                </a:solidFill>
              </a:rPr>
              <a:t>Make a reasonable attempt to resolve all negative votes</a:t>
            </a:r>
          </a:p>
          <a:p>
            <a:pPr marL="800100" lvl="1" indent="-342900" eaLnBrk="0" hangingPunct="0">
              <a:lnSpc>
                <a:spcPct val="80000"/>
              </a:lnSpc>
              <a:spcBef>
                <a:spcPct val="20000"/>
              </a:spcBef>
              <a:buSzPct val="80000"/>
              <a:buFont typeface="Arial" pitchFamily="34" charset="0"/>
              <a:buChar char="•"/>
            </a:pPr>
            <a:r>
              <a:rPr lang="en-US" sz="2000">
                <a:solidFill>
                  <a:schemeClr val="tx2"/>
                </a:solidFill>
              </a:rPr>
              <a:t>Add or revise materials as suggested</a:t>
            </a:r>
          </a:p>
          <a:p>
            <a:pPr marL="800100" lvl="1" indent="-342900" eaLnBrk="0" hangingPunct="0">
              <a:lnSpc>
                <a:spcPct val="80000"/>
              </a:lnSpc>
              <a:spcBef>
                <a:spcPct val="20000"/>
              </a:spcBef>
              <a:buSzPct val="80000"/>
              <a:buFont typeface="Arial" pitchFamily="34" charset="0"/>
              <a:buChar char="•"/>
            </a:pPr>
            <a:r>
              <a:rPr lang="en-US" sz="2000">
                <a:solidFill>
                  <a:schemeClr val="tx2"/>
                </a:solidFill>
              </a:rPr>
              <a:t>Submit responses to the comments</a:t>
            </a:r>
          </a:p>
          <a:p>
            <a:pPr marL="342900" indent="-342900" eaLnBrk="0" hangingPunct="0">
              <a:lnSpc>
                <a:spcPct val="80000"/>
              </a:lnSpc>
              <a:spcBef>
                <a:spcPct val="20000"/>
              </a:spcBef>
              <a:buSzPct val="80000"/>
              <a:buFont typeface="Arial" pitchFamily="34" charset="0"/>
              <a:buChar char="•"/>
            </a:pPr>
            <a:r>
              <a:rPr lang="en-US" sz="2000">
                <a:solidFill>
                  <a:schemeClr val="tx2"/>
                </a:solidFill>
              </a:rPr>
              <a:t>Recalculate the revised draft standard and comments out to the ballot group .</a:t>
            </a:r>
          </a:p>
          <a:p>
            <a:pPr marL="342900" indent="-342900" eaLnBrk="0" hangingPunct="0">
              <a:lnSpc>
                <a:spcPct val="80000"/>
              </a:lnSpc>
              <a:spcBef>
                <a:spcPct val="20000"/>
              </a:spcBef>
              <a:buClr>
                <a:schemeClr val="bg2"/>
              </a:buClr>
              <a:buSzPct val="80000"/>
              <a:buFont typeface="Arial" pitchFamily="34" charset="0"/>
              <a:buChar char="•"/>
            </a:pPr>
            <a:endParaRPr lang="en-US" sz="2000"/>
          </a:p>
        </p:txBody>
      </p:sp>
      <p:sp>
        <p:nvSpPr>
          <p:cNvPr id="23567" name="Oval 4"/>
          <p:cNvSpPr>
            <a:spLocks noChangeArrowheads="1"/>
          </p:cNvSpPr>
          <p:nvPr/>
        </p:nvSpPr>
        <p:spPr bwMode="auto">
          <a:xfrm>
            <a:off x="1295400" y="1676400"/>
            <a:ext cx="1066800" cy="381000"/>
          </a:xfrm>
          <a:prstGeom prst="ellipse">
            <a:avLst/>
          </a:prstGeom>
          <a:noFill/>
          <a:ln w="9525" algn="ctr">
            <a:solidFill>
              <a:schemeClr val="tx1"/>
            </a:solidFill>
            <a:round/>
            <a:headEnd/>
            <a:tailEnd/>
          </a:ln>
        </p:spPr>
        <p:txBody>
          <a:bodyPr/>
          <a:lstStyle/>
          <a:p>
            <a:pPr algn="ctr" eaLnBrk="0" hangingPunct="0"/>
            <a:r>
              <a:rPr lang="en-US" sz="1000"/>
              <a:t>Idea!</a:t>
            </a:r>
          </a:p>
          <a:p>
            <a:pPr algn="ctr" eaLnBrk="0" hangingPunct="0"/>
            <a:endParaRPr lang="en-US"/>
          </a:p>
        </p:txBody>
      </p:sp>
      <p:sp>
        <p:nvSpPr>
          <p:cNvPr id="23568" name="Rectangle 7"/>
          <p:cNvSpPr>
            <a:spLocks noChangeArrowheads="1"/>
          </p:cNvSpPr>
          <p:nvPr/>
        </p:nvSpPr>
        <p:spPr bwMode="auto">
          <a:xfrm>
            <a:off x="1447800" y="2590800"/>
            <a:ext cx="746125" cy="533400"/>
          </a:xfrm>
          <a:prstGeom prst="rect">
            <a:avLst/>
          </a:prstGeom>
          <a:noFill/>
          <a:ln w="9525" algn="ctr">
            <a:solidFill>
              <a:schemeClr val="tx1"/>
            </a:solidFill>
            <a:round/>
            <a:headEnd/>
            <a:tailEnd/>
          </a:ln>
        </p:spPr>
        <p:txBody>
          <a:bodyPr/>
          <a:lstStyle/>
          <a:p>
            <a:pPr algn="ctr" eaLnBrk="0" hangingPunct="0"/>
            <a:r>
              <a:rPr lang="en-US" sz="1000"/>
              <a:t>Project Approval Process</a:t>
            </a:r>
          </a:p>
        </p:txBody>
      </p:sp>
      <p:sp>
        <p:nvSpPr>
          <p:cNvPr id="23569" name="Rectangle 8"/>
          <p:cNvSpPr>
            <a:spLocks noChangeArrowheads="1"/>
          </p:cNvSpPr>
          <p:nvPr/>
        </p:nvSpPr>
        <p:spPr bwMode="auto">
          <a:xfrm>
            <a:off x="2590800" y="2667000"/>
            <a:ext cx="990600" cy="381000"/>
          </a:xfrm>
          <a:prstGeom prst="rect">
            <a:avLst/>
          </a:prstGeom>
          <a:noFill/>
          <a:ln w="9525" algn="ctr">
            <a:solidFill>
              <a:schemeClr val="tx1"/>
            </a:solidFill>
            <a:round/>
            <a:headEnd/>
            <a:tailEnd/>
          </a:ln>
        </p:spPr>
        <p:txBody>
          <a:bodyPr/>
          <a:lstStyle/>
          <a:p>
            <a:pPr algn="ctr" eaLnBrk="0" hangingPunct="0"/>
            <a:r>
              <a:rPr lang="en-US" sz="1000"/>
              <a:t>Develop Draft Standard</a:t>
            </a:r>
          </a:p>
        </p:txBody>
      </p:sp>
      <p:sp>
        <p:nvSpPr>
          <p:cNvPr id="23570" name="Rectangle 7"/>
          <p:cNvSpPr>
            <a:spLocks noChangeArrowheads="1"/>
          </p:cNvSpPr>
          <p:nvPr/>
        </p:nvSpPr>
        <p:spPr bwMode="auto">
          <a:xfrm>
            <a:off x="3962400" y="2514600"/>
            <a:ext cx="1143000" cy="685800"/>
          </a:xfrm>
          <a:prstGeom prst="rect">
            <a:avLst/>
          </a:prstGeom>
          <a:solidFill>
            <a:srgbClr val="FFFFCC"/>
          </a:solidFill>
          <a:ln w="9525" algn="ctr">
            <a:solidFill>
              <a:schemeClr val="tx1"/>
            </a:solidFill>
            <a:round/>
            <a:headEnd/>
            <a:tailEnd/>
          </a:ln>
        </p:spPr>
        <p:txBody>
          <a:bodyPr/>
          <a:lstStyle/>
          <a:p>
            <a:pPr algn="ctr" eaLnBrk="0" hangingPunct="0"/>
            <a:r>
              <a:rPr lang="en-US" sz="1800"/>
              <a:t>Sponsor </a:t>
            </a:r>
          </a:p>
          <a:p>
            <a:pPr algn="ctr" eaLnBrk="0" hangingPunct="0"/>
            <a:r>
              <a:rPr lang="en-US" sz="1800"/>
              <a:t>Ballot</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81000"/>
            <a:ext cx="7772400" cy="1447800"/>
          </a:xfrm>
        </p:spPr>
        <p:txBody>
          <a:bodyPr/>
          <a:lstStyle/>
          <a:p>
            <a:pPr algn="ctr"/>
            <a:r>
              <a:rPr lang="en-US" dirty="0" smtClean="0">
                <a:ea typeface="ＭＳ Ｐゴシック"/>
                <a:cs typeface="ＭＳ Ｐゴシック"/>
              </a:rPr>
              <a:t>Creating a Web Account and MyBallot/</a:t>
            </a:r>
            <a:r>
              <a:rPr lang="en-US" dirty="0" err="1" smtClean="0">
                <a:ea typeface="ＭＳ Ｐゴシック"/>
                <a:cs typeface="ＭＳ Ｐゴシック"/>
              </a:rPr>
              <a:t>myProject</a:t>
            </a:r>
            <a:r>
              <a:rPr lang="en-US" dirty="0" smtClean="0">
                <a:ea typeface="ＭＳ Ｐゴシック"/>
                <a:cs typeface="ＭＳ Ｐゴシック"/>
              </a:rPr>
              <a:t> Access/Membership Services</a:t>
            </a:r>
          </a:p>
        </p:txBody>
      </p:sp>
      <p:sp>
        <p:nvSpPr>
          <p:cNvPr id="24579" name="Rectangle 3"/>
          <p:cNvSpPr>
            <a:spLocks noGrp="1" noChangeArrowheads="1"/>
          </p:cNvSpPr>
          <p:nvPr>
            <p:ph type="body" idx="1"/>
          </p:nvPr>
        </p:nvSpPr>
        <p:spPr>
          <a:xfrm>
            <a:off x="381000" y="1752600"/>
            <a:ext cx="8458200" cy="4419600"/>
          </a:xfrm>
        </p:spPr>
        <p:txBody>
          <a:bodyPr/>
          <a:lstStyle/>
          <a:p>
            <a:pPr>
              <a:buFont typeface="Wingdings" pitchFamily="2" charset="2"/>
              <a:buNone/>
            </a:pPr>
            <a:endParaRPr lang="en-US" dirty="0" smtClean="0">
              <a:ea typeface="ＭＳ Ｐゴシック"/>
              <a:cs typeface="ＭＳ Ｐゴシック"/>
            </a:endParaRPr>
          </a:p>
          <a:p>
            <a:r>
              <a:rPr lang="en-US" sz="2400" b="1" dirty="0" smtClean="0">
                <a:ea typeface="ＭＳ Ｐゴシック"/>
                <a:cs typeface="ＭＳ Ｐゴシック"/>
              </a:rPr>
              <a:t>Accessing the </a:t>
            </a:r>
            <a:r>
              <a:rPr lang="en-US" sz="2400" b="1" dirty="0" err="1" smtClean="0">
                <a:ea typeface="ＭＳ Ｐゴシック"/>
                <a:cs typeface="ＭＳ Ｐゴシック"/>
              </a:rPr>
              <a:t>myProject</a:t>
            </a:r>
            <a:r>
              <a:rPr lang="en-US" sz="2400" b="1" dirty="0" smtClean="0">
                <a:ea typeface="ＭＳ Ｐゴシック"/>
                <a:cs typeface="ＭＳ Ｐゴシック"/>
              </a:rPr>
              <a:t> system requires an IEEE Web Account: </a:t>
            </a:r>
            <a:r>
              <a:rPr lang="en-US" sz="2000" dirty="0" smtClean="0">
                <a:ea typeface="ＭＳ Ｐゴシック"/>
                <a:cs typeface="ＭＳ Ｐゴシック"/>
              </a:rPr>
              <a:t/>
            </a:r>
            <a:br>
              <a:rPr lang="en-US" sz="2000" dirty="0" smtClean="0">
                <a:ea typeface="ＭＳ Ｐゴシック"/>
                <a:cs typeface="ＭＳ Ｐゴシック"/>
              </a:rPr>
            </a:br>
            <a:r>
              <a:rPr lang="en-US" sz="2000" u="sng" dirty="0" smtClean="0">
                <a:solidFill>
                  <a:srgbClr val="0070C0"/>
                </a:solidFill>
                <a:ea typeface="ＭＳ Ｐゴシック"/>
                <a:cs typeface="ＭＳ Ｐゴシック"/>
                <a:hlinkClick r:id="rId3"/>
              </a:rPr>
              <a:t>https://webapps1.ieee.org/WebAccount/Registration</a:t>
            </a:r>
            <a:r>
              <a:rPr lang="en-US" sz="2000" u="sng" dirty="0" smtClean="0">
                <a:ea typeface="ＭＳ Ｐゴシック"/>
                <a:cs typeface="ＭＳ Ｐゴシック"/>
              </a:rPr>
              <a:t/>
            </a:r>
            <a:br>
              <a:rPr lang="en-US" sz="2000" u="sng" dirty="0" smtClean="0">
                <a:ea typeface="ＭＳ Ｐゴシック"/>
                <a:cs typeface="ＭＳ Ｐゴシック"/>
              </a:rPr>
            </a:br>
            <a:endParaRPr lang="en-US" sz="2000" u="sng" dirty="0" smtClean="0">
              <a:ea typeface="ＭＳ Ｐゴシック"/>
              <a:cs typeface="ＭＳ Ｐゴシック"/>
            </a:endParaRPr>
          </a:p>
          <a:p>
            <a:pPr>
              <a:buFont typeface="Wingdings" pitchFamily="2" charset="2"/>
              <a:buChar char="§"/>
            </a:pPr>
            <a:r>
              <a:rPr lang="en-US" sz="2400" b="1" dirty="0" smtClean="0">
                <a:ea typeface="ＭＳ Ｐゴシック"/>
                <a:cs typeface="ＭＳ Ｐゴシック"/>
              </a:rPr>
              <a:t>MyBallot /</a:t>
            </a:r>
            <a:r>
              <a:rPr lang="en-US" sz="2400" b="1" dirty="0" err="1" smtClean="0">
                <a:ea typeface="ＭＳ Ｐゴシック"/>
                <a:cs typeface="ＭＳ Ｐゴシック"/>
              </a:rPr>
              <a:t>MyProject</a:t>
            </a:r>
            <a:r>
              <a:rPr lang="en-US" sz="2400" b="1" dirty="0" smtClean="0">
                <a:ea typeface="ＭＳ Ｐゴシック"/>
                <a:cs typeface="ＭＳ Ｐゴシック"/>
              </a:rPr>
              <a:t> Link:</a:t>
            </a:r>
          </a:p>
          <a:p>
            <a:pPr lvl="1">
              <a:buFontTx/>
              <a:buNone/>
            </a:pPr>
            <a:r>
              <a:rPr lang="en-US" sz="2000" dirty="0" smtClean="0">
                <a:solidFill>
                  <a:srgbClr val="0070C0"/>
                </a:solidFill>
                <a:ea typeface="ＭＳ Ｐゴシック"/>
                <a:hlinkClick r:id="rId4"/>
              </a:rPr>
              <a:t>https://development.standards.ieee.org/my-site/home</a:t>
            </a:r>
            <a:endParaRPr lang="en-US" sz="2000" dirty="0" smtClean="0">
              <a:solidFill>
                <a:srgbClr val="0070C0"/>
              </a:solidFill>
              <a:ea typeface="ＭＳ Ｐゴシック"/>
            </a:endParaRPr>
          </a:p>
          <a:p>
            <a:pPr lvl="1">
              <a:buFontTx/>
              <a:buNone/>
            </a:pPr>
            <a:endParaRPr lang="en-US" sz="2000" dirty="0" smtClean="0">
              <a:ea typeface="ＭＳ Ｐゴシック"/>
            </a:endParaRPr>
          </a:p>
          <a:p>
            <a:pPr lvl="1">
              <a:buFontTx/>
              <a:buNone/>
            </a:pPr>
            <a:r>
              <a:rPr lang="en-US" sz="2400" b="1" dirty="0" smtClean="0">
                <a:ea typeface="ＭＳ Ｐゴシック"/>
              </a:rPr>
              <a:t>Membership Services:</a:t>
            </a:r>
            <a:endParaRPr lang="en-US" sz="2400" b="1" dirty="0" smtClean="0"/>
          </a:p>
          <a:p>
            <a:pPr lvl="1">
              <a:buFontTx/>
              <a:buNone/>
            </a:pPr>
            <a:r>
              <a:rPr lang="en-US" sz="2000" u="sng" dirty="0" smtClean="0">
                <a:solidFill>
                  <a:srgbClr val="0070C0"/>
                </a:solidFill>
              </a:rPr>
              <a:t>http://standards.ieee.org/membership/index.html </a:t>
            </a:r>
          </a:p>
          <a:p>
            <a:pPr lvl="1">
              <a:buFontTx/>
              <a:buNone/>
            </a:pPr>
            <a:endParaRPr lang="en-US" sz="2000" dirty="0" smtClean="0">
              <a:ea typeface="ＭＳ Ｐゴシック"/>
            </a:endParaRPr>
          </a:p>
          <a:p>
            <a:pPr lvl="1">
              <a:buFontTx/>
              <a:buNone/>
            </a:pPr>
            <a:endParaRPr lang="en-US" sz="2000" dirty="0" smtClean="0">
              <a:ea typeface="ＭＳ Ｐゴシック"/>
            </a:endParaRPr>
          </a:p>
          <a:p>
            <a:pPr lvl="1">
              <a:buFontTx/>
              <a:buNone/>
            </a:pPr>
            <a:endParaRPr lang="en-US" sz="2000" dirty="0" smtClean="0">
              <a:ea typeface="ＭＳ Ｐゴシック"/>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685800" y="457200"/>
            <a:ext cx="7772400" cy="1143000"/>
          </a:xfrm>
        </p:spPr>
        <p:txBody>
          <a:bodyPr/>
          <a:lstStyle/>
          <a:p>
            <a:pPr eaLnBrk="1" hangingPunct="1"/>
            <a:r>
              <a:rPr lang="en-US" smtClean="0">
                <a:ea typeface="ＭＳ Ｐゴシック"/>
                <a:cs typeface="ＭＳ Ｐゴシック"/>
              </a:rPr>
              <a:t>IEEE Standards Development:           </a:t>
            </a:r>
            <a:r>
              <a:rPr lang="en-US" sz="2400" smtClean="0">
                <a:ea typeface="ＭＳ Ｐゴシック"/>
                <a:cs typeface="ＭＳ Ｐゴシック"/>
              </a:rPr>
              <a:t>Approval Process to Publication </a:t>
            </a:r>
          </a:p>
        </p:txBody>
      </p:sp>
      <p:cxnSp>
        <p:nvCxnSpPr>
          <p:cNvPr id="25603" name="Straight Arrow Connector 13"/>
          <p:cNvCxnSpPr>
            <a:cxnSpLocks noChangeShapeType="1"/>
          </p:cNvCxnSpPr>
          <p:nvPr/>
        </p:nvCxnSpPr>
        <p:spPr bwMode="auto">
          <a:xfrm flipV="1">
            <a:off x="2041525" y="2820988"/>
            <a:ext cx="381000" cy="112712"/>
          </a:xfrm>
          <a:prstGeom prst="straightConnector1">
            <a:avLst/>
          </a:prstGeom>
          <a:noFill/>
          <a:ln w="9525" algn="ctr">
            <a:noFill/>
            <a:round/>
            <a:headEnd/>
            <a:tailEnd type="arrow" w="med" len="med"/>
          </a:ln>
        </p:spPr>
      </p:cxnSp>
      <p:sp>
        <p:nvSpPr>
          <p:cNvPr id="25604" name="Right Arrow 25"/>
          <p:cNvSpPr>
            <a:spLocks noChangeArrowheads="1"/>
          </p:cNvSpPr>
          <p:nvPr/>
        </p:nvSpPr>
        <p:spPr bwMode="auto">
          <a:xfrm>
            <a:off x="1905000" y="2819400"/>
            <a:ext cx="238125" cy="171450"/>
          </a:xfrm>
          <a:prstGeom prst="rightArrow">
            <a:avLst>
              <a:gd name="adj1" fmla="val 50000"/>
              <a:gd name="adj2" fmla="val 49910"/>
            </a:avLst>
          </a:prstGeom>
          <a:solidFill>
            <a:schemeClr val="tx1"/>
          </a:solidFill>
          <a:ln w="9525" algn="ctr">
            <a:noFill/>
            <a:round/>
            <a:headEnd/>
            <a:tailEnd/>
          </a:ln>
        </p:spPr>
        <p:txBody>
          <a:bodyPr/>
          <a:lstStyle/>
          <a:p>
            <a:pPr eaLnBrk="0" hangingPunct="0"/>
            <a:endParaRPr lang="en-US" sz="1000"/>
          </a:p>
        </p:txBody>
      </p:sp>
      <p:sp>
        <p:nvSpPr>
          <p:cNvPr id="25605" name="Right Arrow 26"/>
          <p:cNvSpPr>
            <a:spLocks noChangeArrowheads="1"/>
          </p:cNvSpPr>
          <p:nvPr/>
        </p:nvSpPr>
        <p:spPr bwMode="auto">
          <a:xfrm>
            <a:off x="3276600" y="2819400"/>
            <a:ext cx="238125" cy="171450"/>
          </a:xfrm>
          <a:prstGeom prst="rightArrow">
            <a:avLst>
              <a:gd name="adj1" fmla="val 50000"/>
              <a:gd name="adj2" fmla="val 49910"/>
            </a:avLst>
          </a:prstGeom>
          <a:solidFill>
            <a:schemeClr val="tx1"/>
          </a:solidFill>
          <a:ln w="9525" algn="ctr">
            <a:noFill/>
            <a:round/>
            <a:headEnd/>
            <a:tailEnd/>
          </a:ln>
        </p:spPr>
        <p:txBody>
          <a:bodyPr/>
          <a:lstStyle/>
          <a:p>
            <a:pPr eaLnBrk="0" hangingPunct="0"/>
            <a:endParaRPr lang="en-US" sz="1000"/>
          </a:p>
        </p:txBody>
      </p:sp>
      <p:sp>
        <p:nvSpPr>
          <p:cNvPr id="25606" name="Right Arrow 27"/>
          <p:cNvSpPr>
            <a:spLocks noChangeArrowheads="1"/>
          </p:cNvSpPr>
          <p:nvPr/>
        </p:nvSpPr>
        <p:spPr bwMode="auto">
          <a:xfrm>
            <a:off x="4343400" y="2819400"/>
            <a:ext cx="238125" cy="171450"/>
          </a:xfrm>
          <a:prstGeom prst="rightArrow">
            <a:avLst>
              <a:gd name="adj1" fmla="val 50000"/>
              <a:gd name="adj2" fmla="val 49910"/>
            </a:avLst>
          </a:prstGeom>
          <a:solidFill>
            <a:schemeClr val="tx1"/>
          </a:solidFill>
          <a:ln w="9525" algn="ctr">
            <a:noFill/>
            <a:round/>
            <a:headEnd/>
            <a:tailEnd/>
          </a:ln>
        </p:spPr>
        <p:txBody>
          <a:bodyPr/>
          <a:lstStyle/>
          <a:p>
            <a:pPr eaLnBrk="0" hangingPunct="0"/>
            <a:endParaRPr lang="en-US" sz="1000"/>
          </a:p>
        </p:txBody>
      </p:sp>
      <p:sp>
        <p:nvSpPr>
          <p:cNvPr id="25607" name="Right Arrow 28"/>
          <p:cNvSpPr>
            <a:spLocks noChangeArrowheads="1"/>
          </p:cNvSpPr>
          <p:nvPr/>
        </p:nvSpPr>
        <p:spPr bwMode="auto">
          <a:xfrm>
            <a:off x="6477000" y="2819400"/>
            <a:ext cx="238125" cy="171450"/>
          </a:xfrm>
          <a:prstGeom prst="rightArrow">
            <a:avLst>
              <a:gd name="adj1" fmla="val 50000"/>
              <a:gd name="adj2" fmla="val 49910"/>
            </a:avLst>
          </a:prstGeom>
          <a:solidFill>
            <a:schemeClr val="tx1"/>
          </a:solidFill>
          <a:ln w="9525" algn="ctr">
            <a:noFill/>
            <a:round/>
            <a:headEnd/>
            <a:tailEnd/>
          </a:ln>
        </p:spPr>
        <p:txBody>
          <a:bodyPr/>
          <a:lstStyle/>
          <a:p>
            <a:pPr eaLnBrk="0" hangingPunct="0"/>
            <a:endParaRPr lang="en-US" sz="1000"/>
          </a:p>
        </p:txBody>
      </p:sp>
      <p:sp>
        <p:nvSpPr>
          <p:cNvPr id="25608" name="Down Arrow 30"/>
          <p:cNvSpPr>
            <a:spLocks noChangeArrowheads="1"/>
          </p:cNvSpPr>
          <p:nvPr/>
        </p:nvSpPr>
        <p:spPr bwMode="auto">
          <a:xfrm>
            <a:off x="1371600" y="2209800"/>
            <a:ext cx="149225" cy="285750"/>
          </a:xfrm>
          <a:prstGeom prst="downArrow">
            <a:avLst>
              <a:gd name="adj1" fmla="val 50000"/>
              <a:gd name="adj2" fmla="val 49956"/>
            </a:avLst>
          </a:prstGeom>
          <a:solidFill>
            <a:schemeClr val="tx1"/>
          </a:solidFill>
          <a:ln w="9525" algn="ctr">
            <a:noFill/>
            <a:round/>
            <a:headEnd/>
            <a:tailEnd/>
          </a:ln>
        </p:spPr>
        <p:txBody>
          <a:bodyPr/>
          <a:lstStyle/>
          <a:p>
            <a:pPr eaLnBrk="0" hangingPunct="0"/>
            <a:endParaRPr lang="en-US" sz="1000"/>
          </a:p>
        </p:txBody>
      </p:sp>
      <p:sp>
        <p:nvSpPr>
          <p:cNvPr id="25609" name="Right Arrow 36"/>
          <p:cNvSpPr>
            <a:spLocks noChangeArrowheads="1"/>
          </p:cNvSpPr>
          <p:nvPr/>
        </p:nvSpPr>
        <p:spPr bwMode="auto">
          <a:xfrm>
            <a:off x="4876800" y="2133600"/>
            <a:ext cx="1292225" cy="136525"/>
          </a:xfrm>
          <a:prstGeom prst="rightArrow">
            <a:avLst>
              <a:gd name="adj1" fmla="val 50000"/>
              <a:gd name="adj2" fmla="val 50174"/>
            </a:avLst>
          </a:prstGeom>
          <a:solidFill>
            <a:schemeClr val="tx1"/>
          </a:solidFill>
          <a:ln w="9525" algn="ctr">
            <a:noFill/>
            <a:round/>
            <a:headEnd/>
            <a:tailEnd/>
          </a:ln>
        </p:spPr>
        <p:txBody>
          <a:bodyPr/>
          <a:lstStyle/>
          <a:p>
            <a:pPr eaLnBrk="0" hangingPunct="0"/>
            <a:endParaRPr lang="en-US" sz="1000"/>
          </a:p>
        </p:txBody>
      </p:sp>
      <p:sp>
        <p:nvSpPr>
          <p:cNvPr id="25610" name="Left Arrow 37"/>
          <p:cNvSpPr>
            <a:spLocks noChangeArrowheads="1"/>
          </p:cNvSpPr>
          <p:nvPr/>
        </p:nvSpPr>
        <p:spPr bwMode="auto">
          <a:xfrm>
            <a:off x="2286000" y="2133600"/>
            <a:ext cx="1143000" cy="136525"/>
          </a:xfrm>
          <a:prstGeom prst="leftArrow">
            <a:avLst>
              <a:gd name="adj1" fmla="val 50000"/>
              <a:gd name="adj2" fmla="val 50271"/>
            </a:avLst>
          </a:prstGeom>
          <a:solidFill>
            <a:schemeClr val="tx1"/>
          </a:solidFill>
          <a:ln w="9525" algn="ctr">
            <a:noFill/>
            <a:round/>
            <a:headEnd/>
            <a:tailEnd/>
          </a:ln>
        </p:spPr>
        <p:txBody>
          <a:bodyPr/>
          <a:lstStyle/>
          <a:p>
            <a:pPr eaLnBrk="0" hangingPunct="0"/>
            <a:endParaRPr lang="en-US" sz="1000"/>
          </a:p>
        </p:txBody>
      </p:sp>
      <p:sp>
        <p:nvSpPr>
          <p:cNvPr id="25611" name="TextBox 38"/>
          <p:cNvSpPr txBox="1">
            <a:spLocks noChangeArrowheads="1"/>
          </p:cNvSpPr>
          <p:nvPr/>
        </p:nvSpPr>
        <p:spPr bwMode="auto">
          <a:xfrm>
            <a:off x="3657600" y="1981200"/>
            <a:ext cx="1143000" cy="400050"/>
          </a:xfrm>
          <a:prstGeom prst="rect">
            <a:avLst/>
          </a:prstGeom>
          <a:noFill/>
          <a:ln w="9525">
            <a:noFill/>
            <a:miter lim="800000"/>
            <a:headEnd/>
            <a:tailEnd/>
          </a:ln>
        </p:spPr>
        <p:txBody>
          <a:bodyPr>
            <a:spAutoFit/>
          </a:bodyPr>
          <a:lstStyle/>
          <a:p>
            <a:pPr eaLnBrk="0" hangingPunct="0"/>
            <a:r>
              <a:rPr lang="en-US" sz="1000"/>
              <a:t>Maximum of 4 years </a:t>
            </a:r>
          </a:p>
        </p:txBody>
      </p:sp>
      <p:sp>
        <p:nvSpPr>
          <p:cNvPr id="25612" name="TextBox 22"/>
          <p:cNvSpPr txBox="1">
            <a:spLocks noChangeArrowheads="1"/>
          </p:cNvSpPr>
          <p:nvPr/>
        </p:nvSpPr>
        <p:spPr bwMode="auto">
          <a:xfrm>
            <a:off x="914400" y="3581400"/>
            <a:ext cx="7696200" cy="2554288"/>
          </a:xfrm>
          <a:prstGeom prst="rect">
            <a:avLst/>
          </a:prstGeom>
          <a:noFill/>
          <a:ln w="9525">
            <a:noFill/>
            <a:miter lim="800000"/>
            <a:headEnd/>
            <a:tailEnd/>
          </a:ln>
        </p:spPr>
        <p:txBody>
          <a:bodyPr>
            <a:spAutoFit/>
          </a:bodyPr>
          <a:lstStyle/>
          <a:p>
            <a:pPr marL="342900" indent="-342900" eaLnBrk="0" hangingPunct="0">
              <a:lnSpc>
                <a:spcPct val="80000"/>
              </a:lnSpc>
              <a:spcBef>
                <a:spcPct val="20000"/>
              </a:spcBef>
              <a:buSzPct val="80000"/>
              <a:buFont typeface="Arial" pitchFamily="34" charset="0"/>
              <a:buChar char="•"/>
            </a:pPr>
            <a:r>
              <a:rPr lang="en-US" sz="2000">
                <a:solidFill>
                  <a:schemeClr val="tx2"/>
                </a:solidFill>
              </a:rPr>
              <a:t>Submit the final draft standard to Standard Review Committee (RevCom).</a:t>
            </a:r>
          </a:p>
          <a:p>
            <a:pPr marL="342900" indent="-342900" eaLnBrk="0" hangingPunct="0">
              <a:lnSpc>
                <a:spcPct val="80000"/>
              </a:lnSpc>
              <a:spcBef>
                <a:spcPct val="20000"/>
              </a:spcBef>
              <a:buSzPct val="80000"/>
              <a:buFont typeface="Arial" pitchFamily="34" charset="0"/>
              <a:buChar char="•"/>
            </a:pPr>
            <a:r>
              <a:rPr lang="en-US" sz="2000">
                <a:solidFill>
                  <a:schemeClr val="tx2"/>
                </a:solidFill>
              </a:rPr>
              <a:t>RevCom reviews the submitted documents and materials, and makes a recommendation to IEEE-SA Standards Board for an approval of the draft standard. </a:t>
            </a:r>
          </a:p>
          <a:p>
            <a:pPr marL="342900" indent="-342900" eaLnBrk="0" hangingPunct="0">
              <a:lnSpc>
                <a:spcPct val="80000"/>
              </a:lnSpc>
              <a:spcBef>
                <a:spcPct val="20000"/>
              </a:spcBef>
              <a:buSzPct val="80000"/>
              <a:buFont typeface="Arial" pitchFamily="34" charset="0"/>
              <a:buChar char="•"/>
            </a:pPr>
            <a:r>
              <a:rPr lang="en-US" sz="2000">
                <a:solidFill>
                  <a:schemeClr val="tx2"/>
                </a:solidFill>
              </a:rPr>
              <a:t>IEEE-SA Standards Board reviews the recommendation and approve the draft standard.</a:t>
            </a:r>
          </a:p>
          <a:p>
            <a:pPr marL="342900" indent="-342900" eaLnBrk="0" hangingPunct="0">
              <a:lnSpc>
                <a:spcPct val="80000"/>
              </a:lnSpc>
              <a:spcBef>
                <a:spcPct val="20000"/>
              </a:spcBef>
              <a:buSzPct val="80000"/>
              <a:buFont typeface="Arial" pitchFamily="34" charset="0"/>
              <a:buChar char="•"/>
            </a:pPr>
            <a:r>
              <a:rPr lang="en-US" sz="2000">
                <a:solidFill>
                  <a:schemeClr val="tx2"/>
                </a:solidFill>
              </a:rPr>
              <a:t>Publish Standard</a:t>
            </a:r>
          </a:p>
          <a:p>
            <a:pPr marL="342900" indent="-342900" eaLnBrk="0" hangingPunct="0">
              <a:lnSpc>
                <a:spcPct val="80000"/>
              </a:lnSpc>
              <a:spcBef>
                <a:spcPct val="20000"/>
              </a:spcBef>
              <a:buSzPct val="80000"/>
              <a:buFont typeface="Arial" pitchFamily="34" charset="0"/>
              <a:buChar char="•"/>
            </a:pPr>
            <a:r>
              <a:rPr lang="en-US" sz="2000">
                <a:solidFill>
                  <a:schemeClr val="tx2"/>
                </a:solidFill>
              </a:rPr>
              <a:t>Complimentary copies sent to the WG.</a:t>
            </a:r>
          </a:p>
        </p:txBody>
      </p:sp>
      <p:sp>
        <p:nvSpPr>
          <p:cNvPr id="25613" name="Oval 4"/>
          <p:cNvSpPr>
            <a:spLocks noChangeArrowheads="1"/>
          </p:cNvSpPr>
          <p:nvPr/>
        </p:nvSpPr>
        <p:spPr bwMode="auto">
          <a:xfrm>
            <a:off x="914400" y="1676400"/>
            <a:ext cx="1066800" cy="381000"/>
          </a:xfrm>
          <a:prstGeom prst="ellipse">
            <a:avLst/>
          </a:prstGeom>
          <a:noFill/>
          <a:ln w="9525" algn="ctr">
            <a:solidFill>
              <a:schemeClr val="tx1"/>
            </a:solidFill>
            <a:round/>
            <a:headEnd/>
            <a:tailEnd/>
          </a:ln>
        </p:spPr>
        <p:txBody>
          <a:bodyPr/>
          <a:lstStyle/>
          <a:p>
            <a:pPr algn="ctr" eaLnBrk="0" hangingPunct="0"/>
            <a:r>
              <a:rPr lang="en-US" sz="1000"/>
              <a:t>Idea!</a:t>
            </a:r>
          </a:p>
          <a:p>
            <a:pPr algn="ctr" eaLnBrk="0" hangingPunct="0"/>
            <a:endParaRPr lang="en-US"/>
          </a:p>
        </p:txBody>
      </p:sp>
      <p:sp>
        <p:nvSpPr>
          <p:cNvPr id="25614" name="Rectangle 7"/>
          <p:cNvSpPr>
            <a:spLocks noChangeArrowheads="1"/>
          </p:cNvSpPr>
          <p:nvPr/>
        </p:nvSpPr>
        <p:spPr bwMode="auto">
          <a:xfrm>
            <a:off x="1066800" y="2590800"/>
            <a:ext cx="746125" cy="533400"/>
          </a:xfrm>
          <a:prstGeom prst="rect">
            <a:avLst/>
          </a:prstGeom>
          <a:noFill/>
          <a:ln w="9525" algn="ctr">
            <a:solidFill>
              <a:schemeClr val="tx1"/>
            </a:solidFill>
            <a:round/>
            <a:headEnd/>
            <a:tailEnd/>
          </a:ln>
        </p:spPr>
        <p:txBody>
          <a:bodyPr/>
          <a:lstStyle/>
          <a:p>
            <a:pPr algn="ctr" eaLnBrk="0" hangingPunct="0"/>
            <a:r>
              <a:rPr lang="en-US" sz="1000"/>
              <a:t>Project Approval Process</a:t>
            </a:r>
          </a:p>
        </p:txBody>
      </p:sp>
      <p:sp>
        <p:nvSpPr>
          <p:cNvPr id="25615" name="Rectangle 8"/>
          <p:cNvSpPr>
            <a:spLocks noChangeArrowheads="1"/>
          </p:cNvSpPr>
          <p:nvPr/>
        </p:nvSpPr>
        <p:spPr bwMode="auto">
          <a:xfrm>
            <a:off x="2209800" y="2667000"/>
            <a:ext cx="990600" cy="381000"/>
          </a:xfrm>
          <a:prstGeom prst="rect">
            <a:avLst/>
          </a:prstGeom>
          <a:noFill/>
          <a:ln w="9525" algn="ctr">
            <a:solidFill>
              <a:schemeClr val="tx1"/>
            </a:solidFill>
            <a:round/>
            <a:headEnd/>
            <a:tailEnd/>
          </a:ln>
        </p:spPr>
        <p:txBody>
          <a:bodyPr/>
          <a:lstStyle/>
          <a:p>
            <a:pPr algn="ctr" eaLnBrk="0" hangingPunct="0"/>
            <a:r>
              <a:rPr lang="en-US" sz="1000"/>
              <a:t>Develop Draft Standard</a:t>
            </a:r>
          </a:p>
        </p:txBody>
      </p:sp>
      <p:sp>
        <p:nvSpPr>
          <p:cNvPr id="25616" name="Rectangle 10"/>
          <p:cNvSpPr>
            <a:spLocks noChangeArrowheads="1"/>
          </p:cNvSpPr>
          <p:nvPr/>
        </p:nvSpPr>
        <p:spPr bwMode="auto">
          <a:xfrm>
            <a:off x="3581400" y="2667000"/>
            <a:ext cx="762000" cy="381000"/>
          </a:xfrm>
          <a:prstGeom prst="rect">
            <a:avLst/>
          </a:prstGeom>
          <a:noFill/>
          <a:ln w="9525" algn="ctr">
            <a:solidFill>
              <a:schemeClr val="tx1"/>
            </a:solidFill>
            <a:round/>
            <a:headEnd/>
            <a:tailEnd/>
          </a:ln>
        </p:spPr>
        <p:txBody>
          <a:bodyPr/>
          <a:lstStyle/>
          <a:p>
            <a:pPr algn="ctr" eaLnBrk="0" hangingPunct="0"/>
            <a:r>
              <a:rPr lang="en-US" sz="1000"/>
              <a:t>Sponsor </a:t>
            </a:r>
          </a:p>
          <a:p>
            <a:pPr algn="ctr" eaLnBrk="0" hangingPunct="0"/>
            <a:r>
              <a:rPr lang="en-US" sz="1000"/>
              <a:t>Ballot</a:t>
            </a:r>
          </a:p>
        </p:txBody>
      </p:sp>
      <p:sp>
        <p:nvSpPr>
          <p:cNvPr id="25617" name="Rectangle 7"/>
          <p:cNvSpPr>
            <a:spLocks noChangeArrowheads="1"/>
          </p:cNvSpPr>
          <p:nvPr/>
        </p:nvSpPr>
        <p:spPr bwMode="auto">
          <a:xfrm>
            <a:off x="4648200" y="2438400"/>
            <a:ext cx="1752600" cy="1143000"/>
          </a:xfrm>
          <a:prstGeom prst="rect">
            <a:avLst/>
          </a:prstGeom>
          <a:solidFill>
            <a:srgbClr val="FFFFCC"/>
          </a:solidFill>
          <a:ln w="9525" algn="ctr">
            <a:solidFill>
              <a:schemeClr val="tx1"/>
            </a:solidFill>
            <a:round/>
            <a:headEnd/>
            <a:tailEnd/>
          </a:ln>
        </p:spPr>
        <p:txBody>
          <a:bodyPr/>
          <a:lstStyle/>
          <a:p>
            <a:pPr algn="ctr" eaLnBrk="0" hangingPunct="0"/>
            <a:r>
              <a:rPr lang="en-US" sz="1800"/>
              <a:t>IEEE-SA Standards Board Approval Process</a:t>
            </a:r>
          </a:p>
        </p:txBody>
      </p:sp>
      <p:sp>
        <p:nvSpPr>
          <p:cNvPr id="25618" name="Rectangle 7"/>
          <p:cNvSpPr>
            <a:spLocks noChangeArrowheads="1"/>
          </p:cNvSpPr>
          <p:nvPr/>
        </p:nvSpPr>
        <p:spPr bwMode="auto">
          <a:xfrm>
            <a:off x="6781800" y="2667000"/>
            <a:ext cx="1828800" cy="609600"/>
          </a:xfrm>
          <a:prstGeom prst="rect">
            <a:avLst/>
          </a:prstGeom>
          <a:solidFill>
            <a:srgbClr val="FFFFCC"/>
          </a:solidFill>
          <a:ln w="9525" algn="ctr">
            <a:solidFill>
              <a:schemeClr val="tx1"/>
            </a:solidFill>
            <a:round/>
            <a:headEnd/>
            <a:tailEnd/>
          </a:ln>
        </p:spPr>
        <p:txBody>
          <a:bodyPr/>
          <a:lstStyle/>
          <a:p>
            <a:pPr algn="ctr" eaLnBrk="0" hangingPunct="0"/>
            <a:r>
              <a:rPr lang="en-US" sz="1800"/>
              <a:t>Publish Standard</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Grp="1" noChangeAspect="1" noChangeArrowheads="1"/>
          </p:cNvPicPr>
          <p:nvPr>
            <p:ph idx="1"/>
          </p:nvPr>
        </p:nvPicPr>
        <p:blipFill>
          <a:blip r:embed="rId2"/>
          <a:srcRect/>
          <a:stretch>
            <a:fillRect/>
          </a:stretch>
        </p:blipFill>
        <p:spPr bwMode="auto">
          <a:xfrm>
            <a:off x="609600" y="1143000"/>
            <a:ext cx="8229600" cy="4114800"/>
          </a:xfrm>
          <a:prstGeom prst="rect">
            <a:avLst/>
          </a:prstGeom>
          <a:noFill/>
          <a:ln w="9525">
            <a:noFill/>
            <a:miter lim="800000"/>
            <a:headEnd/>
            <a:tailEnd/>
          </a:ln>
        </p:spPr>
      </p:pic>
      <p:sp>
        <p:nvSpPr>
          <p:cNvPr id="2" name="Title 1"/>
          <p:cNvSpPr>
            <a:spLocks noGrp="1"/>
          </p:cNvSpPr>
          <p:nvPr>
            <p:ph type="title"/>
          </p:nvPr>
        </p:nvSpPr>
        <p:spPr>
          <a:xfrm>
            <a:off x="685800" y="609600"/>
            <a:ext cx="7772400" cy="533400"/>
          </a:xfrm>
        </p:spPr>
        <p:txBody>
          <a:bodyPr/>
          <a:lstStyle/>
          <a:p>
            <a:r>
              <a:rPr lang="en-US" dirty="0" smtClean="0"/>
              <a:t>Resource Links</a:t>
            </a:r>
            <a:endParaRPr lang="en-US" dirty="0"/>
          </a:p>
        </p:txBody>
      </p:sp>
      <p:sp>
        <p:nvSpPr>
          <p:cNvPr id="4" name="Date Placeholder 3"/>
          <p:cNvSpPr>
            <a:spLocks noGrp="1"/>
          </p:cNvSpPr>
          <p:nvPr>
            <p:ph type="dt" sz="half" idx="10"/>
          </p:nvPr>
        </p:nvSpPr>
        <p:spPr/>
        <p:txBody>
          <a:bodyPr/>
          <a:lstStyle/>
          <a:p>
            <a:pPr>
              <a:defRPr/>
            </a:pPr>
            <a:fld id="{9FC70D55-AF1A-40E0-8A7D-62710DAC3921}" type="datetime5">
              <a:rPr lang="en-US" smtClean="0"/>
              <a:pPr>
                <a:defRPr/>
              </a:pPr>
              <a:t>24-Oct-11</a:t>
            </a:fld>
            <a:endParaRPr lang="en-US"/>
          </a:p>
        </p:txBody>
      </p:sp>
      <p:sp>
        <p:nvSpPr>
          <p:cNvPr id="5" name="Slide Number Placeholder 4"/>
          <p:cNvSpPr>
            <a:spLocks noGrp="1"/>
          </p:cNvSpPr>
          <p:nvPr>
            <p:ph type="sldNum" sz="quarter" idx="11"/>
          </p:nvPr>
        </p:nvSpPr>
        <p:spPr/>
        <p:txBody>
          <a:bodyPr/>
          <a:lstStyle/>
          <a:p>
            <a:pPr>
              <a:defRPr/>
            </a:pPr>
            <a:fld id="{600F6266-CC21-408D-A27F-74D0C80AFF8F}" type="slidenum">
              <a:rPr lang="en-US" smtClean="0"/>
              <a:pPr>
                <a:defRPr/>
              </a:pPr>
              <a:t>19</a:t>
            </a:fld>
            <a:endParaRPr lang="en-US"/>
          </a:p>
        </p:txBody>
      </p:sp>
      <p:sp>
        <p:nvSpPr>
          <p:cNvPr id="6" name="Rectangle 5"/>
          <p:cNvSpPr/>
          <p:nvPr/>
        </p:nvSpPr>
        <p:spPr>
          <a:xfrm rot="10800000" flipV="1">
            <a:off x="609600" y="4814747"/>
            <a:ext cx="8153400" cy="139730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635000" indent="-635000" algn="ctr" defTabSz="1698625" eaLnBrk="0" hangingPunct="0">
              <a:spcBef>
                <a:spcPct val="20000"/>
              </a:spcBef>
              <a:buClr>
                <a:schemeClr val="bg2"/>
              </a:buClr>
              <a:buSzPct val="80000"/>
              <a:buFont typeface="Monotype Sorts"/>
              <a:buNone/>
            </a:pPr>
            <a:r>
              <a:rPr lang="en-US" sz="3200" b="1" dirty="0" smtClean="0">
                <a:solidFill>
                  <a:schemeClr val="tx2"/>
                </a:solidFill>
              </a:rPr>
              <a:t>Additional Information:</a:t>
            </a:r>
            <a:endParaRPr lang="en-US" b="1" u="sng" dirty="0" smtClean="0">
              <a:solidFill>
                <a:schemeClr val="tx2"/>
              </a:solidFill>
            </a:endParaRPr>
          </a:p>
          <a:p>
            <a:pPr marL="635000" indent="-635000" algn="ctr" defTabSz="1698625" eaLnBrk="0" hangingPunct="0">
              <a:spcBef>
                <a:spcPct val="20000"/>
              </a:spcBef>
              <a:buClr>
                <a:schemeClr val="bg2"/>
              </a:buClr>
              <a:buSzPct val="80000"/>
              <a:buFont typeface="Monotype Sorts"/>
              <a:buNone/>
            </a:pPr>
            <a:r>
              <a:rPr lang="en-US" b="1" u="sng" dirty="0" smtClean="0">
                <a:solidFill>
                  <a:srgbClr val="0070C0"/>
                </a:solidFill>
              </a:rPr>
              <a:t>http://standards.ieee.org/develop/index.html</a:t>
            </a:r>
            <a:endParaRPr lang="en-US" sz="3200" b="1" dirty="0">
              <a:solidFill>
                <a:srgbClr val="0070C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2800" smtClean="0">
                <a:ea typeface="ＭＳ Ｐゴシック"/>
                <a:cs typeface="ＭＳ Ｐゴシック"/>
              </a:rPr>
              <a:t>In this Presentation we will cover:</a:t>
            </a:r>
          </a:p>
        </p:txBody>
      </p:sp>
      <p:sp>
        <p:nvSpPr>
          <p:cNvPr id="15363" name="Content Placeholder 2"/>
          <p:cNvSpPr>
            <a:spLocks noGrp="1"/>
          </p:cNvSpPr>
          <p:nvPr>
            <p:ph idx="1"/>
          </p:nvPr>
        </p:nvSpPr>
        <p:spPr/>
        <p:txBody>
          <a:bodyPr/>
          <a:lstStyle/>
          <a:p>
            <a:pPr>
              <a:defRPr/>
            </a:pPr>
            <a:r>
              <a:rPr lang="en-US" sz="2400" b="1" dirty="0" smtClean="0">
                <a:solidFill>
                  <a:schemeClr val="tx2"/>
                </a:solidFill>
                <a:latin typeface="+mj-lt"/>
                <a:ea typeface="ＭＳ Ｐゴシック" pitchFamily="34" charset="-128"/>
                <a:cs typeface="Times New Roman" pitchFamily="18" charset="0"/>
              </a:rPr>
              <a:t>Overview of the IEEE-SA Process</a:t>
            </a:r>
          </a:p>
          <a:p>
            <a:pPr>
              <a:defRPr/>
            </a:pPr>
            <a:r>
              <a:rPr lang="en-US" sz="2400" b="1" dirty="0" smtClean="0">
                <a:solidFill>
                  <a:schemeClr val="tx2"/>
                </a:solidFill>
                <a:latin typeface="+mj-lt"/>
                <a:ea typeface="ＭＳ Ｐゴシック" pitchFamily="34" charset="-128"/>
                <a:cs typeface="Times New Roman" pitchFamily="18" charset="0"/>
              </a:rPr>
              <a:t>Project Approval Process</a:t>
            </a:r>
          </a:p>
          <a:p>
            <a:pPr>
              <a:defRPr/>
            </a:pPr>
            <a:r>
              <a:rPr lang="en-US" sz="2400" b="1" dirty="0" smtClean="0">
                <a:solidFill>
                  <a:schemeClr val="tx2"/>
                </a:solidFill>
                <a:latin typeface="+mj-lt"/>
                <a:ea typeface="ＭＳ Ｐゴシック" pitchFamily="34" charset="-128"/>
                <a:cs typeface="Times New Roman" pitchFamily="18" charset="0"/>
              </a:rPr>
              <a:t>Development of Draft Standard</a:t>
            </a:r>
          </a:p>
          <a:p>
            <a:pPr>
              <a:defRPr/>
            </a:pPr>
            <a:r>
              <a:rPr lang="en-US" sz="2400" b="1" dirty="0" smtClean="0">
                <a:solidFill>
                  <a:schemeClr val="tx2"/>
                </a:solidFill>
                <a:latin typeface="+mj-lt"/>
                <a:ea typeface="ＭＳ Ｐゴシック" pitchFamily="34" charset="-128"/>
                <a:cs typeface="Times New Roman" pitchFamily="18" charset="0"/>
              </a:rPr>
              <a:t>Sponsor Balloting Process</a:t>
            </a:r>
          </a:p>
          <a:p>
            <a:pPr>
              <a:defRPr/>
            </a:pPr>
            <a:r>
              <a:rPr lang="en-US" sz="2400" b="1" dirty="0" smtClean="0">
                <a:solidFill>
                  <a:schemeClr val="tx2"/>
                </a:solidFill>
                <a:latin typeface="+mj-lt"/>
                <a:ea typeface="ＭＳ Ｐゴシック" pitchFamily="34" charset="-128"/>
                <a:cs typeface="Times New Roman" pitchFamily="18" charset="0"/>
              </a:rPr>
              <a:t>myBallot/</a:t>
            </a:r>
            <a:r>
              <a:rPr lang="en-US" sz="2400" b="1" dirty="0" err="1" smtClean="0">
                <a:solidFill>
                  <a:schemeClr val="tx2"/>
                </a:solidFill>
                <a:latin typeface="+mj-lt"/>
                <a:ea typeface="ＭＳ Ｐゴシック" pitchFamily="34" charset="-128"/>
                <a:cs typeface="Times New Roman" pitchFamily="18" charset="0"/>
              </a:rPr>
              <a:t>myProject</a:t>
            </a:r>
            <a:r>
              <a:rPr lang="en-US" sz="2400" b="1" dirty="0" smtClean="0">
                <a:solidFill>
                  <a:schemeClr val="tx2"/>
                </a:solidFill>
                <a:latin typeface="+mj-lt"/>
                <a:ea typeface="ＭＳ Ｐゴシック" pitchFamily="34" charset="-128"/>
                <a:cs typeface="Times New Roman" pitchFamily="18" charset="0"/>
              </a:rPr>
              <a:t> Access/Membership Services</a:t>
            </a:r>
          </a:p>
          <a:p>
            <a:pPr>
              <a:defRPr/>
            </a:pPr>
            <a:r>
              <a:rPr lang="en-US" sz="2400" b="1" dirty="0" smtClean="0">
                <a:solidFill>
                  <a:schemeClr val="tx2"/>
                </a:solidFill>
                <a:latin typeface="+mj-lt"/>
                <a:ea typeface="ＭＳ Ｐゴシック" pitchFamily="34" charset="-128"/>
                <a:cs typeface="Times New Roman" pitchFamily="18" charset="0"/>
              </a:rPr>
              <a:t>Standards Board Approval Process</a:t>
            </a:r>
          </a:p>
          <a:p>
            <a:pPr>
              <a:defRPr/>
            </a:pPr>
            <a:r>
              <a:rPr lang="en-US" sz="2400" b="1" dirty="0" smtClean="0">
                <a:solidFill>
                  <a:schemeClr val="tx2"/>
                </a:solidFill>
                <a:latin typeface="+mj-lt"/>
                <a:ea typeface="ＭＳ Ｐゴシック" pitchFamily="34" charset="-128"/>
                <a:cs typeface="Times New Roman" pitchFamily="18" charset="0"/>
              </a:rPr>
              <a:t>Resources</a:t>
            </a:r>
          </a:p>
          <a:p>
            <a:pPr>
              <a:defRPr/>
            </a:pPr>
            <a:endParaRPr lang="en-US" dirty="0" smtClean="0">
              <a:ea typeface="ＭＳ Ｐゴシック" pitchFamily="34" charset="-128"/>
            </a:endParaRPr>
          </a:p>
          <a:p>
            <a:pPr>
              <a:defRPr/>
            </a:pPr>
            <a:endParaRPr lang="en-US" dirty="0" smtClean="0">
              <a:ea typeface="ＭＳ Ｐゴシック" pitchFamily="34" charset="-128"/>
            </a:endParaRPr>
          </a:p>
          <a:p>
            <a:pPr>
              <a:defRPr/>
            </a:pPr>
            <a:endParaRPr lang="en-US" dirty="0" smtClean="0">
              <a:ea typeface="ＭＳ Ｐゴシック" pitchFamily="34" charset="-128"/>
            </a:endParaRPr>
          </a:p>
          <a:p>
            <a:pPr>
              <a:defRPr/>
            </a:pPr>
            <a:endParaRPr lang="en-US" dirty="0" smtClean="0">
              <a:ea typeface="ＭＳ Ｐゴシック" pitchFamily="34" charset="-128"/>
            </a:endParaRPr>
          </a:p>
          <a:p>
            <a:pPr>
              <a:defRPr/>
            </a:pPr>
            <a:endParaRPr lang="en-US" dirty="0" smtClean="0">
              <a:ea typeface="ＭＳ Ｐゴシック" pitchFamily="34" charset="-128"/>
            </a:endParaRPr>
          </a:p>
          <a:p>
            <a:pPr>
              <a:defRPr/>
            </a:pPr>
            <a:endParaRPr lang="en-US" dirty="0" smtClean="0">
              <a:ea typeface="ＭＳ Ｐゴシック" pitchFamily="34" charset="-128"/>
            </a:endParaRPr>
          </a:p>
          <a:p>
            <a:pPr>
              <a:defRPr/>
            </a:pPr>
            <a:endParaRPr lang="en-US" dirty="0" smtClean="0">
              <a:ea typeface="ＭＳ Ｐゴシック" pitchFamily="34" charset="-128"/>
            </a:endParaRPr>
          </a:p>
          <a:p>
            <a:pPr>
              <a:defRPr/>
            </a:pPr>
            <a:endParaRPr lang="en-US" dirty="0" smtClean="0">
              <a:ea typeface="ＭＳ Ｐゴシック" pitchFamily="34" charset="-128"/>
            </a:endParaRPr>
          </a:p>
          <a:p>
            <a:pPr>
              <a:defRPr/>
            </a:pPr>
            <a:endParaRPr lang="en-US" dirty="0" smtClean="0">
              <a:ea typeface="ＭＳ Ｐゴシック" pitchFamily="34" charset="-128"/>
            </a:endParaRPr>
          </a:p>
          <a:p>
            <a:pPr>
              <a:defRPr/>
            </a:pPr>
            <a:endParaRPr lang="en-US" dirty="0" smtClean="0">
              <a:ea typeface="ＭＳ Ｐゴシック" pitchFamily="34" charset="-128"/>
            </a:endParaRPr>
          </a:p>
          <a:p>
            <a:pPr>
              <a:defRPr/>
            </a:pPr>
            <a:endParaRPr lang="en-US" dirty="0" smtClean="0">
              <a:ea typeface="ＭＳ Ｐゴシック" pitchFamily="34" charset="-128"/>
            </a:endParaRPr>
          </a:p>
          <a:p>
            <a:pPr>
              <a:defRPr/>
            </a:pPr>
            <a:endParaRPr lang="en-US" dirty="0" smtClean="0">
              <a:ea typeface="ＭＳ Ｐゴシック" pitchFamily="34" charset="-128"/>
            </a:endParaRPr>
          </a:p>
          <a:p>
            <a:pPr>
              <a:defRPr/>
            </a:pPr>
            <a:endParaRPr lang="en-US" dirty="0" smtClean="0">
              <a:ea typeface="ＭＳ Ｐゴシック" pitchFamily="34" charset="-128"/>
            </a:endParaRPr>
          </a:p>
          <a:p>
            <a:pPr>
              <a:defRPr/>
            </a:pPr>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3"/>
          <p:cNvSpPr txBox="1">
            <a:spLocks noChangeArrowheads="1"/>
          </p:cNvSpPr>
          <p:nvPr/>
        </p:nvSpPr>
        <p:spPr bwMode="auto">
          <a:xfrm>
            <a:off x="762000" y="1295400"/>
            <a:ext cx="7772400" cy="4114800"/>
          </a:xfrm>
          <a:prstGeom prst="rect">
            <a:avLst/>
          </a:prstGeom>
          <a:noFill/>
          <a:ln w="9525">
            <a:noFill/>
            <a:miter lim="800000"/>
            <a:headEnd/>
            <a:tailEnd/>
          </a:ln>
        </p:spPr>
        <p:txBody>
          <a:bodyPr/>
          <a:lstStyle/>
          <a:p>
            <a:pPr marL="342900" indent="-342900" algn="ctr" eaLnBrk="0" hangingPunct="0">
              <a:spcBef>
                <a:spcPct val="20000"/>
              </a:spcBef>
              <a:buClr>
                <a:schemeClr val="bg2"/>
              </a:buClr>
              <a:buSzPct val="80000"/>
              <a:buFont typeface="Monotype Sorts"/>
              <a:buNone/>
            </a:pPr>
            <a:endParaRPr lang="en-US" sz="11700">
              <a:latin typeface="Verdana" pitchFamily="34" charset="0"/>
            </a:endParaRPr>
          </a:p>
          <a:p>
            <a:pPr marL="342900" indent="-342900" algn="ctr" eaLnBrk="0" hangingPunct="0">
              <a:spcBef>
                <a:spcPct val="20000"/>
              </a:spcBef>
              <a:buClr>
                <a:schemeClr val="bg2"/>
              </a:buClr>
              <a:buSzPct val="80000"/>
              <a:buFont typeface="Monotype Sorts"/>
              <a:buNone/>
            </a:pPr>
            <a:endParaRPr lang="en-US" sz="11700">
              <a:latin typeface="Verdana" pitchFamily="34" charset="0"/>
            </a:endParaRPr>
          </a:p>
        </p:txBody>
      </p:sp>
      <p:pic>
        <p:nvPicPr>
          <p:cNvPr id="4" name="Picture 4" descr="MCj04344110000[1]"/>
          <p:cNvPicPr>
            <a:picLocks noChangeAspect="1" noChangeArrowheads="1"/>
          </p:cNvPicPr>
          <p:nvPr/>
        </p:nvPicPr>
        <p:blipFill>
          <a:blip r:embed="rId3"/>
          <a:srcRect/>
          <a:stretch>
            <a:fillRect/>
          </a:stretch>
        </p:blipFill>
        <p:spPr bwMode="auto">
          <a:xfrm>
            <a:off x="533400" y="4419600"/>
            <a:ext cx="1625600" cy="1828800"/>
          </a:xfrm>
          <a:prstGeom prst="rect">
            <a:avLst/>
          </a:prstGeom>
          <a:noFill/>
          <a:ln w="9525">
            <a:noFill/>
            <a:miter lim="800000"/>
            <a:headEnd/>
            <a:tailEnd/>
          </a:ln>
        </p:spPr>
      </p:pic>
      <p:pic>
        <p:nvPicPr>
          <p:cNvPr id="28676" name="Picture 5" descr="MCj03833080000[1]"/>
          <p:cNvPicPr>
            <a:picLocks noChangeAspect="1" noChangeArrowheads="1"/>
          </p:cNvPicPr>
          <p:nvPr/>
        </p:nvPicPr>
        <p:blipFill>
          <a:blip r:embed="rId4"/>
          <a:srcRect/>
          <a:stretch>
            <a:fillRect/>
          </a:stretch>
        </p:blipFill>
        <p:spPr bwMode="auto">
          <a:xfrm>
            <a:off x="2286000" y="1371600"/>
            <a:ext cx="4648200" cy="3733800"/>
          </a:xfrm>
          <a:prstGeom prst="rect">
            <a:avLst/>
          </a:prstGeom>
          <a:noFill/>
          <a:ln w="9525">
            <a:noFill/>
            <a:miter lim="800000"/>
            <a:headEnd/>
            <a:tailEnd/>
          </a:ln>
        </p:spPr>
      </p:pic>
      <p:pic>
        <p:nvPicPr>
          <p:cNvPr id="28677" name="Picture 6" descr="MCED00271_0000[1]"/>
          <p:cNvPicPr>
            <a:picLocks noChangeAspect="1" noChangeArrowheads="1"/>
          </p:cNvPicPr>
          <p:nvPr/>
        </p:nvPicPr>
        <p:blipFill>
          <a:blip r:embed="rId5"/>
          <a:srcRect/>
          <a:stretch>
            <a:fillRect/>
          </a:stretch>
        </p:blipFill>
        <p:spPr bwMode="auto">
          <a:xfrm>
            <a:off x="3717925" y="2779713"/>
            <a:ext cx="1708150" cy="1298575"/>
          </a:xfrm>
          <a:prstGeom prst="rect">
            <a:avLst/>
          </a:prstGeom>
          <a:noFill/>
          <a:ln w="9525">
            <a:noFill/>
            <a:miter lim="800000"/>
            <a:headEnd/>
            <a:tailEnd/>
          </a:ln>
        </p:spPr>
      </p:pic>
      <p:pic>
        <p:nvPicPr>
          <p:cNvPr id="28678" name="Picture 7" descr="MCED00271_0000[1]"/>
          <p:cNvPicPr>
            <a:picLocks noChangeAspect="1" noChangeArrowheads="1"/>
          </p:cNvPicPr>
          <p:nvPr/>
        </p:nvPicPr>
        <p:blipFill>
          <a:blip r:embed="rId5"/>
          <a:srcRect/>
          <a:stretch>
            <a:fillRect/>
          </a:stretch>
        </p:blipFill>
        <p:spPr bwMode="auto">
          <a:xfrm>
            <a:off x="3717925" y="2779713"/>
            <a:ext cx="1708150" cy="1298575"/>
          </a:xfrm>
          <a:prstGeom prst="rect">
            <a:avLst/>
          </a:prstGeom>
          <a:noFill/>
          <a:ln w="9525">
            <a:noFill/>
            <a:miter lim="800000"/>
            <a:headEnd/>
            <a:tailEnd/>
          </a:ln>
        </p:spPr>
      </p:pic>
      <p:pic>
        <p:nvPicPr>
          <p:cNvPr id="28679" name="Picture 8" descr="MCED00271_0000[1]"/>
          <p:cNvPicPr>
            <a:picLocks noChangeAspect="1" noChangeArrowheads="1"/>
          </p:cNvPicPr>
          <p:nvPr/>
        </p:nvPicPr>
        <p:blipFill>
          <a:blip r:embed="rId5"/>
          <a:srcRect/>
          <a:stretch>
            <a:fillRect/>
          </a:stretch>
        </p:blipFill>
        <p:spPr bwMode="auto">
          <a:xfrm>
            <a:off x="3717925" y="2779713"/>
            <a:ext cx="1708150" cy="1298575"/>
          </a:xfrm>
          <a:prstGeom prst="rect">
            <a:avLst/>
          </a:prstGeom>
          <a:noFill/>
          <a:ln w="9525">
            <a:noFill/>
            <a:miter lim="800000"/>
            <a:headEnd/>
            <a:tailEnd/>
          </a:ln>
        </p:spPr>
      </p:pic>
      <p:pic>
        <p:nvPicPr>
          <p:cNvPr id="9" name="Picture 9" descr="MCj04344110000[1]"/>
          <p:cNvPicPr>
            <a:picLocks noChangeAspect="1" noChangeArrowheads="1"/>
          </p:cNvPicPr>
          <p:nvPr/>
        </p:nvPicPr>
        <p:blipFill>
          <a:blip r:embed="rId3"/>
          <a:srcRect/>
          <a:stretch>
            <a:fillRect/>
          </a:stretch>
        </p:blipFill>
        <p:spPr bwMode="auto">
          <a:xfrm>
            <a:off x="7010400" y="4343400"/>
            <a:ext cx="1625600" cy="1828800"/>
          </a:xfrm>
          <a:prstGeom prst="rect">
            <a:avLst/>
          </a:prstGeom>
          <a:noFill/>
          <a:ln w="9525">
            <a:noFill/>
            <a:miter lim="800000"/>
            <a:headEnd/>
            <a:tailEnd/>
          </a:ln>
        </p:spPr>
      </p:pic>
      <p:sp>
        <p:nvSpPr>
          <p:cNvPr id="10" name="Rectangle 9"/>
          <p:cNvSpPr/>
          <p:nvPr/>
        </p:nvSpPr>
        <p:spPr>
          <a:xfrm>
            <a:off x="609600" y="457200"/>
            <a:ext cx="4965700" cy="708025"/>
          </a:xfrm>
          <a:prstGeom prst="rect">
            <a:avLst/>
          </a:prstGeom>
        </p:spPr>
        <p:txBody>
          <a:bodyPr wrap="none">
            <a:spAutoFit/>
          </a:bodyPr>
          <a:lstStyle/>
          <a:p>
            <a:pPr>
              <a:defRPr/>
            </a:pPr>
            <a:r>
              <a:rPr lang="en-US" sz="4000" b="1" kern="0" dirty="0">
                <a:solidFill>
                  <a:schemeClr val="tx2"/>
                </a:solidFill>
                <a:latin typeface="Arial" charset="0"/>
                <a:ea typeface="ＭＳ Ｐゴシック" pitchFamily="-112" charset="-128"/>
                <a:cs typeface="ＭＳ Ｐゴシック" pitchFamily="-112" charset="-128"/>
              </a:rPr>
              <a:t>Comments/Questions</a:t>
            </a:r>
            <a:r>
              <a:rPr lang="en-US" b="1" kern="0" dirty="0">
                <a:solidFill>
                  <a:schemeClr val="tx2"/>
                </a:solidFill>
                <a:latin typeface="Arial" charset="0"/>
                <a:ea typeface="ＭＳ Ｐゴシック" pitchFamily="-112" charset="-128"/>
                <a:cs typeface="ＭＳ Ｐゴシック" pitchFamily="-112" charset="-128"/>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2000" fill="hold" nodeType="clickEffect">
                                  <p:stCondLst>
                                    <p:cond delay="0"/>
                                  </p:stCondLst>
                                  <p:childTnLst>
                                    <p:animRot by="-21600000">
                                      <p:cBhvr>
                                        <p:cTn id="6" dur="3000" fill="hold"/>
                                        <p:tgtEl>
                                          <p:spTgt spid="4"/>
                                        </p:tgtEl>
                                        <p:attrNameLst>
                                          <p:attrName>r</p:attrName>
                                        </p:attrNameLst>
                                      </p:cBhvr>
                                    </p:animRot>
                                  </p:childTnLst>
                                </p:cTn>
                              </p:par>
                              <p:par>
                                <p:cTn id="7" presetID="8" presetClass="emph" presetSubtype="0" repeatCount="2000" fill="hold" nodeType="withEffect">
                                  <p:stCondLst>
                                    <p:cond delay="0"/>
                                  </p:stCondLst>
                                  <p:childTnLst>
                                    <p:animRot by="21600000">
                                      <p:cBhvr>
                                        <p:cTn id="8" dur="3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ea typeface="ＭＳ Ｐゴシック"/>
                <a:cs typeface="ＭＳ Ｐゴシック"/>
              </a:rPr>
              <a:t>For more information…</a:t>
            </a:r>
          </a:p>
        </p:txBody>
      </p:sp>
      <p:sp>
        <p:nvSpPr>
          <p:cNvPr id="29699" name="Rectangle 3"/>
          <p:cNvSpPr>
            <a:spLocks noGrp="1" noChangeArrowheads="1"/>
          </p:cNvSpPr>
          <p:nvPr>
            <p:ph idx="1"/>
          </p:nvPr>
        </p:nvSpPr>
        <p:spPr>
          <a:xfrm>
            <a:off x="685800" y="1676400"/>
            <a:ext cx="7772400" cy="4419600"/>
          </a:xfrm>
        </p:spPr>
        <p:txBody>
          <a:bodyPr/>
          <a:lstStyle/>
          <a:p>
            <a:pPr algn="ctr" eaLnBrk="1" hangingPunct="1">
              <a:buFont typeface="Monotype Sorts"/>
              <a:buNone/>
            </a:pPr>
            <a:r>
              <a:rPr lang="en-US" smtClean="0">
                <a:ea typeface="ＭＳ Ｐゴシック"/>
                <a:cs typeface="ＭＳ Ｐゴシック"/>
              </a:rPr>
              <a:t>Contact:</a:t>
            </a:r>
          </a:p>
          <a:p>
            <a:pPr algn="ctr" eaLnBrk="1" hangingPunct="1">
              <a:buFont typeface="Monotype Sorts"/>
              <a:buNone/>
            </a:pPr>
            <a:endParaRPr lang="en-US" sz="1000" smtClean="0">
              <a:solidFill>
                <a:srgbClr val="263FA8"/>
              </a:solidFill>
              <a:ea typeface="ＭＳ Ｐゴシック"/>
              <a:cs typeface="ＭＳ Ｐゴシック"/>
            </a:endParaRPr>
          </a:p>
          <a:p>
            <a:pPr algn="ctr" eaLnBrk="1" hangingPunct="1">
              <a:buFont typeface="Monotype Sorts"/>
              <a:buNone/>
            </a:pPr>
            <a:endParaRPr lang="en-US" sz="1400" smtClean="0">
              <a:solidFill>
                <a:srgbClr val="263FA8"/>
              </a:solidFill>
              <a:ea typeface="ＭＳ Ｐゴシック"/>
              <a:cs typeface="ＭＳ Ｐゴシック"/>
            </a:endParaRPr>
          </a:p>
          <a:p>
            <a:pPr algn="ctr" eaLnBrk="1" hangingPunct="1">
              <a:buFont typeface="Wingdings" pitchFamily="2" charset="2"/>
              <a:buNone/>
            </a:pPr>
            <a:r>
              <a:rPr lang="en-US" sz="1400" smtClean="0">
                <a:solidFill>
                  <a:srgbClr val="263FA8"/>
                </a:solidFill>
                <a:ea typeface="ＭＳ Ｐゴシック"/>
                <a:cs typeface="ＭＳ Ｐゴシック"/>
              </a:rPr>
              <a:t> Malia Zaman</a:t>
            </a:r>
          </a:p>
          <a:p>
            <a:pPr algn="ctr" eaLnBrk="1" hangingPunct="1">
              <a:buFont typeface="Wingdings" pitchFamily="2" charset="2"/>
              <a:buNone/>
            </a:pPr>
            <a:r>
              <a:rPr lang="en-US" sz="1400" smtClean="0">
                <a:solidFill>
                  <a:srgbClr val="263FA8"/>
                </a:solidFill>
                <a:ea typeface="ＭＳ Ｐゴシック"/>
                <a:cs typeface="ＭＳ Ｐゴシック"/>
              </a:rPr>
              <a:t>Program Manager</a:t>
            </a:r>
            <a:br>
              <a:rPr lang="en-US" sz="1400" smtClean="0">
                <a:solidFill>
                  <a:srgbClr val="263FA8"/>
                </a:solidFill>
                <a:ea typeface="ＭＳ Ｐゴシック"/>
                <a:cs typeface="ＭＳ Ｐゴシック"/>
              </a:rPr>
            </a:br>
            <a:r>
              <a:rPr lang="en-US" sz="1400" smtClean="0">
                <a:solidFill>
                  <a:srgbClr val="263FA8"/>
                </a:solidFill>
                <a:ea typeface="ＭＳ Ｐゴシック"/>
                <a:cs typeface="ＭＳ Ｐゴシック"/>
              </a:rPr>
              <a:t>Technical Program Development</a:t>
            </a:r>
            <a:br>
              <a:rPr lang="en-US" sz="1400" smtClean="0">
                <a:solidFill>
                  <a:srgbClr val="263FA8"/>
                </a:solidFill>
                <a:ea typeface="ＭＳ Ｐゴシック"/>
                <a:cs typeface="ＭＳ Ｐゴシック"/>
              </a:rPr>
            </a:br>
            <a:r>
              <a:rPr lang="en-US" sz="1400" smtClean="0">
                <a:solidFill>
                  <a:srgbClr val="263FA8"/>
                </a:solidFill>
                <a:ea typeface="ＭＳ Ｐゴシック"/>
                <a:cs typeface="ＭＳ Ｐゴシック"/>
              </a:rPr>
              <a:t>Phone: +1 732 562 3838</a:t>
            </a:r>
          </a:p>
          <a:p>
            <a:pPr algn="ctr" eaLnBrk="1" hangingPunct="1">
              <a:buFont typeface="Wingdings" pitchFamily="2" charset="2"/>
              <a:buNone/>
            </a:pPr>
            <a:r>
              <a:rPr lang="en-US" sz="1400" smtClean="0">
                <a:solidFill>
                  <a:srgbClr val="263FA8"/>
                </a:solidFill>
                <a:ea typeface="ＭＳ Ｐゴシック"/>
                <a:cs typeface="ＭＳ Ｐゴシック"/>
              </a:rPr>
              <a:t>   Email: </a:t>
            </a:r>
            <a:r>
              <a:rPr lang="en-US" sz="1400" smtClean="0">
                <a:solidFill>
                  <a:srgbClr val="263FA8"/>
                </a:solidFill>
                <a:ea typeface="ＭＳ Ｐゴシック"/>
                <a:cs typeface="ＭＳ Ｐゴシック"/>
                <a:hlinkClick r:id="rId3"/>
              </a:rPr>
              <a:t>m.zaman@ieee.org</a:t>
            </a:r>
            <a:endParaRPr lang="en-US" sz="1400" smtClean="0">
              <a:solidFill>
                <a:srgbClr val="263FA8"/>
              </a:solidFill>
              <a:ea typeface="ＭＳ Ｐゴシック"/>
              <a:cs typeface="ＭＳ Ｐゴシック"/>
            </a:endParaRPr>
          </a:p>
          <a:p>
            <a:pPr algn="ctr" eaLnBrk="1" hangingPunct="1">
              <a:buFont typeface="Wingdings" pitchFamily="2" charset="2"/>
              <a:buNone/>
            </a:pPr>
            <a:endParaRPr lang="en-US" sz="1400" smtClean="0">
              <a:solidFill>
                <a:srgbClr val="263FA8"/>
              </a:solidFill>
              <a:ea typeface="ＭＳ Ｐゴシック"/>
              <a:cs typeface="ＭＳ Ｐゴシック"/>
            </a:endParaRPr>
          </a:p>
          <a:p>
            <a:pPr algn="ctr" eaLnBrk="1" hangingPunct="1">
              <a:buFont typeface="Wingdings" pitchFamily="2" charset="2"/>
              <a:buNone/>
            </a:pPr>
            <a:endParaRPr lang="en-US" sz="1400" smtClean="0">
              <a:solidFill>
                <a:srgbClr val="263FA8"/>
              </a:solidFill>
              <a:ea typeface="ＭＳ Ｐゴシック"/>
              <a:cs typeface="ＭＳ Ｐゴシック"/>
            </a:endParaRPr>
          </a:p>
          <a:p>
            <a:pPr algn="ctr" eaLnBrk="1" hangingPunct="1">
              <a:buFont typeface="Wingdings" pitchFamily="2" charset="2"/>
              <a:buNone/>
            </a:pPr>
            <a:endParaRPr lang="en-US" sz="1400" smtClean="0">
              <a:ea typeface="ＭＳ Ｐゴシック"/>
              <a:cs typeface="ＭＳ Ｐゴシック"/>
            </a:endParaRPr>
          </a:p>
          <a:p>
            <a:pPr algn="ctr" eaLnBrk="1" hangingPunct="1">
              <a:buFont typeface="Monotype Sorts"/>
              <a:buNone/>
            </a:pPr>
            <a:endParaRPr lang="en-US" sz="1400" smtClean="0">
              <a:solidFill>
                <a:srgbClr val="263FA8"/>
              </a:solidFill>
              <a:ea typeface="ＭＳ Ｐゴシック"/>
              <a:cs typeface="ＭＳ Ｐゴシック"/>
            </a:endParaRPr>
          </a:p>
          <a:p>
            <a:pPr eaLnBrk="1" hangingPunct="1">
              <a:buFont typeface="Wingdings" pitchFamily="2" charset="2"/>
              <a:buChar char="•"/>
            </a:pPr>
            <a:endParaRPr lang="en-US" smtClean="0">
              <a:ea typeface="ＭＳ Ｐゴシック"/>
              <a:cs typeface="ＭＳ Ｐゴシック"/>
            </a:endParaRPr>
          </a:p>
        </p:txBody>
      </p:sp>
      <p:pic>
        <p:nvPicPr>
          <p:cNvPr id="29700" name="Picture 5" descr="C:\Documents and Settings\jsteinha\Local Settings\Temporary Internet Files\Content.IE5\QMTO0TYN\MCj04419920000[1].wmf"/>
          <p:cNvPicPr>
            <a:picLocks noChangeAspect="1" noChangeArrowheads="1"/>
          </p:cNvPicPr>
          <p:nvPr/>
        </p:nvPicPr>
        <p:blipFill>
          <a:blip r:embed="rId4"/>
          <a:srcRect/>
          <a:stretch>
            <a:fillRect/>
          </a:stretch>
        </p:blipFill>
        <p:spPr bwMode="auto">
          <a:xfrm>
            <a:off x="5980113" y="990600"/>
            <a:ext cx="2622550" cy="1295400"/>
          </a:xfrm>
          <a:prstGeom prst="rect">
            <a:avLst/>
          </a:prstGeom>
          <a:noFill/>
          <a:ln w="9525">
            <a:noFill/>
            <a:miter lim="800000"/>
            <a:headEnd/>
            <a:tailEnd/>
          </a:ln>
        </p:spPr>
      </p:pic>
      <p:pic>
        <p:nvPicPr>
          <p:cNvPr id="29701" name="Picture 6" descr="C:\Documents and Settings\jsteinha\Local Settings\Temporary Internet Files\Content.IE5\JN5466UE\MCj04419780000[1].wmf"/>
          <p:cNvPicPr>
            <a:picLocks noChangeAspect="1" noChangeArrowheads="1"/>
          </p:cNvPicPr>
          <p:nvPr/>
        </p:nvPicPr>
        <p:blipFill>
          <a:blip r:embed="rId5"/>
          <a:srcRect/>
          <a:stretch>
            <a:fillRect/>
          </a:stretch>
        </p:blipFill>
        <p:spPr bwMode="auto">
          <a:xfrm>
            <a:off x="381000" y="2438400"/>
            <a:ext cx="1806575" cy="1835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7" name="Picture 13" descr="C:\Documents and Settings\jsteinha\Local Settings\Temporary Internet Files\Content.IE5\6GL3RYPJ\MPj04364130000[1].jpg"/>
          <p:cNvPicPr>
            <a:picLocks noChangeAspect="1" noChangeArrowheads="1"/>
          </p:cNvPicPr>
          <p:nvPr/>
        </p:nvPicPr>
        <p:blipFill>
          <a:blip r:embed="rId3"/>
          <a:srcRect/>
          <a:stretch>
            <a:fillRect/>
          </a:stretch>
        </p:blipFill>
        <p:spPr bwMode="auto">
          <a:xfrm>
            <a:off x="0" y="304800"/>
            <a:ext cx="9006839" cy="6433457"/>
          </a:xfrm>
          <a:prstGeom prst="rect">
            <a:avLst/>
          </a:prstGeom>
          <a:noFill/>
          <a:effectLst>
            <a:softEdge rad="635000"/>
          </a:effectLst>
        </p:spPr>
      </p:pic>
      <p:sp>
        <p:nvSpPr>
          <p:cNvPr id="6147" name="Rectangle 2"/>
          <p:cNvSpPr>
            <a:spLocks noGrp="1" noChangeArrowheads="1"/>
          </p:cNvSpPr>
          <p:nvPr>
            <p:ph type="title"/>
          </p:nvPr>
        </p:nvSpPr>
        <p:spPr>
          <a:xfrm>
            <a:off x="1066800" y="533400"/>
            <a:ext cx="7239000" cy="762000"/>
          </a:xfrm>
        </p:spPr>
        <p:txBody>
          <a:bodyPr/>
          <a:lstStyle/>
          <a:p>
            <a:pPr eaLnBrk="1" hangingPunct="1"/>
            <a:r>
              <a:rPr lang="en-US" smtClean="0">
                <a:ea typeface="ＭＳ Ｐゴシック"/>
                <a:cs typeface="ＭＳ Ｐゴシック"/>
              </a:rPr>
              <a:t>IEEE—A Global Organization</a:t>
            </a:r>
          </a:p>
        </p:txBody>
      </p:sp>
      <p:sp>
        <p:nvSpPr>
          <p:cNvPr id="6148" name="Rectangle 3"/>
          <p:cNvSpPr>
            <a:spLocks noGrp="1" noChangeArrowheads="1"/>
          </p:cNvSpPr>
          <p:nvPr>
            <p:ph idx="1"/>
          </p:nvPr>
        </p:nvSpPr>
        <p:spPr>
          <a:xfrm>
            <a:off x="838200" y="1295400"/>
            <a:ext cx="7924800" cy="4648200"/>
          </a:xfrm>
        </p:spPr>
        <p:txBody>
          <a:bodyPr/>
          <a:lstStyle/>
          <a:p>
            <a:pPr eaLnBrk="1" hangingPunct="1">
              <a:buFont typeface="Monotype Sorts"/>
              <a:buNone/>
            </a:pPr>
            <a:endParaRPr lang="en-US" sz="800" smtClean="0">
              <a:ea typeface="ＭＳ Ｐゴシック"/>
              <a:cs typeface="ＭＳ Ｐゴシック"/>
            </a:endParaRPr>
          </a:p>
          <a:p>
            <a:pPr algn="ctr" eaLnBrk="1" hangingPunct="1">
              <a:buFont typeface="Wingdings" pitchFamily="2" charset="2"/>
              <a:buNone/>
            </a:pPr>
            <a:r>
              <a:rPr lang="en-US" smtClean="0">
                <a:ea typeface="ＭＳ Ｐゴシック"/>
                <a:cs typeface="ＭＳ Ｐゴシック"/>
              </a:rPr>
              <a:t>   IEEE is a non-profit organization for </a:t>
            </a:r>
          </a:p>
          <a:p>
            <a:pPr algn="ctr" eaLnBrk="1" hangingPunct="1">
              <a:buFont typeface="Wingdings" pitchFamily="2" charset="2"/>
              <a:buNone/>
            </a:pPr>
            <a:r>
              <a:rPr lang="en-US" smtClean="0">
                <a:ea typeface="ＭＳ Ｐゴシック"/>
                <a:cs typeface="ＭＳ Ｐゴシック"/>
              </a:rPr>
              <a:t>scientific and educational advancement </a:t>
            </a:r>
          </a:p>
          <a:p>
            <a:pPr eaLnBrk="1" hangingPunct="1">
              <a:buFont typeface="Wingdings" pitchFamily="2" charset="2"/>
              <a:buNone/>
            </a:pPr>
            <a:endParaRPr lang="en-US" sz="1800" smtClean="0">
              <a:ea typeface="ＭＳ Ｐゴシック"/>
              <a:cs typeface="ＭＳ Ｐゴシック"/>
            </a:endParaRPr>
          </a:p>
          <a:p>
            <a:pPr algn="ctr" eaLnBrk="1" hangingPunct="1">
              <a:buFont typeface="Wingdings" pitchFamily="2" charset="2"/>
              <a:buNone/>
            </a:pPr>
            <a:r>
              <a:rPr lang="en-US" smtClean="0">
                <a:ea typeface="ＭＳ Ｐゴシック"/>
                <a:cs typeface="ＭＳ Ｐゴシック"/>
              </a:rPr>
              <a:t>         IEEE is made up of international                             technical professionals living around the world who are fostering </a:t>
            </a:r>
          </a:p>
          <a:p>
            <a:pPr algn="ctr" eaLnBrk="1" hangingPunct="1">
              <a:buFont typeface="Wingdings" pitchFamily="2" charset="2"/>
              <a:buNone/>
            </a:pPr>
            <a:r>
              <a:rPr lang="en-US" smtClean="0">
                <a:ea typeface="ＭＳ Ｐゴシック"/>
                <a:cs typeface="ＭＳ Ｐゴシック"/>
              </a:rPr>
              <a:t>        technological innovation and   </a:t>
            </a:r>
          </a:p>
          <a:p>
            <a:pPr algn="ctr" eaLnBrk="1" hangingPunct="1">
              <a:buFont typeface="Wingdings" pitchFamily="2" charset="2"/>
              <a:buNone/>
            </a:pPr>
            <a:r>
              <a:rPr lang="en-US" smtClean="0">
                <a:ea typeface="ＭＳ Ｐゴシック"/>
                <a:cs typeface="ＭＳ Ｐゴシック"/>
              </a:rPr>
              <a:t>          excellence for the benefit of humanity</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9600" y="457200"/>
            <a:ext cx="7772400" cy="533400"/>
          </a:xfrm>
        </p:spPr>
        <p:txBody>
          <a:bodyPr/>
          <a:lstStyle/>
          <a:p>
            <a:pPr eaLnBrk="1" hangingPunct="1"/>
            <a:r>
              <a:rPr lang="en-US" smtClean="0">
                <a:ea typeface="ＭＳ Ｐゴシック"/>
                <a:cs typeface="ＭＳ Ｐゴシック"/>
              </a:rPr>
              <a:t>IEEE Standards Association</a:t>
            </a:r>
          </a:p>
        </p:txBody>
      </p:sp>
      <p:sp>
        <p:nvSpPr>
          <p:cNvPr id="8195" name="Content Placeholder 2"/>
          <p:cNvSpPr>
            <a:spLocks noGrp="1"/>
          </p:cNvSpPr>
          <p:nvPr>
            <p:ph idx="1"/>
          </p:nvPr>
        </p:nvSpPr>
        <p:spPr>
          <a:xfrm>
            <a:off x="228600" y="1219200"/>
            <a:ext cx="8077200" cy="4876800"/>
          </a:xfrm>
        </p:spPr>
        <p:txBody>
          <a:bodyPr/>
          <a:lstStyle/>
          <a:p>
            <a:pPr eaLnBrk="1" hangingPunct="1"/>
            <a:r>
              <a:rPr lang="en-US" sz="2000" dirty="0" smtClean="0">
                <a:ea typeface="ＭＳ Ｐゴシック"/>
                <a:cs typeface="ＭＳ Ｐゴシック"/>
              </a:rPr>
              <a:t>Oversees development of standards within IEEE </a:t>
            </a:r>
            <a:endParaRPr lang="en-US" sz="1600" dirty="0" smtClean="0">
              <a:ea typeface="ＭＳ Ｐゴシック"/>
              <a:cs typeface="ＭＳ Ｐゴシック"/>
            </a:endParaRPr>
          </a:p>
          <a:p>
            <a:pPr eaLnBrk="1" hangingPunct="1"/>
            <a:r>
              <a:rPr lang="en-US" sz="2000" dirty="0" smtClean="0">
                <a:ea typeface="ＭＳ Ｐゴシック"/>
                <a:cs typeface="ＭＳ Ｐゴシック"/>
              </a:rPr>
              <a:t>Global Membership</a:t>
            </a:r>
          </a:p>
          <a:p>
            <a:pPr lvl="1" eaLnBrk="1" hangingPunct="1"/>
            <a:r>
              <a:rPr lang="en-US" sz="2000" dirty="0" smtClean="0">
                <a:ea typeface="ＭＳ Ｐゴシック"/>
              </a:rPr>
              <a:t>Over</a:t>
            </a:r>
            <a:r>
              <a:rPr lang="en-US" sz="2000" dirty="0" smtClean="0">
                <a:solidFill>
                  <a:srgbClr val="0070C0"/>
                </a:solidFill>
                <a:ea typeface="ＭＳ Ｐゴシック"/>
              </a:rPr>
              <a:t> 7 000 </a:t>
            </a:r>
            <a:r>
              <a:rPr lang="en-US" sz="2000" dirty="0" smtClean="0">
                <a:ea typeface="ＭＳ Ｐゴシック"/>
              </a:rPr>
              <a:t>individual members</a:t>
            </a:r>
          </a:p>
          <a:p>
            <a:pPr lvl="1" eaLnBrk="1" hangingPunct="1"/>
            <a:r>
              <a:rPr lang="en-US" sz="2000" dirty="0" smtClean="0">
                <a:solidFill>
                  <a:srgbClr val="0070C0"/>
                </a:solidFill>
                <a:ea typeface="ＭＳ Ｐゴシック"/>
              </a:rPr>
              <a:t>Over 127</a:t>
            </a:r>
            <a:r>
              <a:rPr lang="en-US" sz="2000" dirty="0" smtClean="0">
                <a:ea typeface="ＭＳ Ｐゴシック"/>
              </a:rPr>
              <a:t> corporate members</a:t>
            </a:r>
          </a:p>
          <a:p>
            <a:pPr lvl="1" eaLnBrk="1" hangingPunct="1"/>
            <a:r>
              <a:rPr lang="en-US" sz="2000" dirty="0" smtClean="0">
                <a:ea typeface="ＭＳ Ｐゴシック"/>
              </a:rPr>
              <a:t>Approximately </a:t>
            </a:r>
            <a:r>
              <a:rPr lang="en-US" sz="2000" dirty="0" smtClean="0">
                <a:solidFill>
                  <a:srgbClr val="0070C0"/>
                </a:solidFill>
                <a:ea typeface="ＭＳ Ｐゴシック"/>
              </a:rPr>
              <a:t>20 000 </a:t>
            </a:r>
            <a:r>
              <a:rPr lang="en-US" sz="2000" dirty="0" smtClean="0">
                <a:ea typeface="ＭＳ Ｐゴシック"/>
              </a:rPr>
              <a:t>participants</a:t>
            </a:r>
          </a:p>
          <a:p>
            <a:pPr eaLnBrk="1" hangingPunct="1"/>
            <a:r>
              <a:rPr lang="en-US" sz="2000" dirty="0" smtClean="0">
                <a:ea typeface="ＭＳ Ｐゴシック"/>
                <a:cs typeface="ＭＳ Ｐゴシック"/>
              </a:rPr>
              <a:t>Broad Standards Portfolio</a:t>
            </a:r>
          </a:p>
          <a:p>
            <a:pPr lvl="1" eaLnBrk="1" hangingPunct="1"/>
            <a:r>
              <a:rPr lang="en-US" sz="2000" dirty="0" smtClean="0">
                <a:ea typeface="ＭＳ Ｐゴシック"/>
              </a:rPr>
              <a:t>Approximately </a:t>
            </a:r>
            <a:r>
              <a:rPr lang="en-US" sz="2000" dirty="0" smtClean="0">
                <a:solidFill>
                  <a:srgbClr val="0070C0"/>
                </a:solidFill>
                <a:ea typeface="ＭＳ Ｐゴシック"/>
              </a:rPr>
              <a:t>1 000 </a:t>
            </a:r>
            <a:r>
              <a:rPr lang="en-US" sz="2000" dirty="0" smtClean="0">
                <a:ea typeface="ＭＳ Ｐゴシック"/>
              </a:rPr>
              <a:t>active standards</a:t>
            </a:r>
          </a:p>
          <a:p>
            <a:pPr lvl="1" eaLnBrk="1" hangingPunct="1"/>
            <a:r>
              <a:rPr lang="en-US" sz="2000" dirty="0" smtClean="0">
                <a:ea typeface="ＭＳ Ｐゴシック"/>
              </a:rPr>
              <a:t>Approximately</a:t>
            </a:r>
            <a:r>
              <a:rPr lang="en-US" sz="2000" dirty="0" smtClean="0">
                <a:solidFill>
                  <a:srgbClr val="0070C0"/>
                </a:solidFill>
                <a:ea typeface="ＭＳ Ｐゴシック"/>
              </a:rPr>
              <a:t> 400 </a:t>
            </a:r>
            <a:r>
              <a:rPr lang="en-US" sz="2000" dirty="0" smtClean="0">
                <a:ea typeface="ＭＳ Ｐゴシック"/>
              </a:rPr>
              <a:t>standards in development</a:t>
            </a:r>
          </a:p>
          <a:p>
            <a:pPr eaLnBrk="1" hangingPunct="1"/>
            <a:r>
              <a:rPr lang="en-US" sz="2000" dirty="0" smtClean="0">
                <a:ea typeface="ＭＳ Ｐゴシック"/>
                <a:cs typeface="ＭＳ Ｐゴシック"/>
              </a:rPr>
              <a:t>Governed by </a:t>
            </a:r>
            <a:r>
              <a:rPr lang="en-US" sz="2000" dirty="0" smtClean="0">
                <a:solidFill>
                  <a:srgbClr val="0070C0"/>
                </a:solidFill>
                <a:ea typeface="ＭＳ Ｐゴシック"/>
                <a:cs typeface="ＭＳ Ｐゴシック"/>
              </a:rPr>
              <a:t>volunteers</a:t>
            </a:r>
          </a:p>
          <a:p>
            <a:pPr eaLnBrk="1" hangingPunct="1"/>
            <a:r>
              <a:rPr lang="en-US" sz="2000" dirty="0" smtClean="0">
                <a:ea typeface="ＭＳ Ｐゴシック"/>
                <a:cs typeface="ＭＳ Ｐゴシック"/>
              </a:rPr>
              <a:t>An </a:t>
            </a:r>
            <a:r>
              <a:rPr lang="en-US" sz="2000" dirty="0" smtClean="0">
                <a:solidFill>
                  <a:srgbClr val="0070C0"/>
                </a:solidFill>
                <a:ea typeface="ＭＳ Ｐゴシック"/>
                <a:cs typeface="ＭＳ Ｐゴシック"/>
              </a:rPr>
              <a:t>independent</a:t>
            </a:r>
            <a:r>
              <a:rPr lang="en-US" sz="2000" dirty="0" smtClean="0">
                <a:ea typeface="ＭＳ Ｐゴシック"/>
                <a:cs typeface="ＭＳ Ｐゴシック"/>
              </a:rPr>
              <a:t> organization </a:t>
            </a:r>
          </a:p>
          <a:p>
            <a:pPr lvl="1" eaLnBrk="1" hangingPunct="1"/>
            <a:r>
              <a:rPr lang="en-US" sz="2000" dirty="0" smtClean="0">
                <a:ea typeface="ＭＳ Ｐゴシック"/>
              </a:rPr>
              <a:t>Participants come together to develop </a:t>
            </a:r>
          </a:p>
          <a:p>
            <a:pPr lvl="1" eaLnBrk="1" hangingPunct="1">
              <a:buFontTx/>
              <a:buNone/>
            </a:pPr>
            <a:r>
              <a:rPr lang="en-US" sz="2000" dirty="0" smtClean="0">
                <a:ea typeface="ＭＳ Ｐゴシック"/>
              </a:rPr>
              <a:t>    standards with many constituents</a:t>
            </a:r>
          </a:p>
        </p:txBody>
      </p:sp>
      <p:grpSp>
        <p:nvGrpSpPr>
          <p:cNvPr id="8196" name="Group 7"/>
          <p:cNvGrpSpPr>
            <a:grpSpLocks/>
          </p:cNvGrpSpPr>
          <p:nvPr/>
        </p:nvGrpSpPr>
        <p:grpSpPr bwMode="auto">
          <a:xfrm>
            <a:off x="6629400" y="609600"/>
            <a:ext cx="2514600" cy="3352800"/>
            <a:chOff x="6019800" y="838200"/>
            <a:chExt cx="2971800" cy="3962400"/>
          </a:xfrm>
        </p:grpSpPr>
        <p:pic>
          <p:nvPicPr>
            <p:cNvPr id="8197" name="Picture 9" descr="C:\Documents and Settings\jsteinha\Local Settings\Temporary Internet Files\Content.IE5\IDP3G49D\MCj04380650000[1].png"/>
            <p:cNvPicPr>
              <a:picLocks noChangeAspect="1" noChangeArrowheads="1"/>
            </p:cNvPicPr>
            <p:nvPr/>
          </p:nvPicPr>
          <p:blipFill>
            <a:blip r:embed="rId3"/>
            <a:srcRect/>
            <a:stretch>
              <a:fillRect/>
            </a:stretch>
          </p:blipFill>
          <p:spPr bwMode="auto">
            <a:xfrm>
              <a:off x="6019800" y="1676400"/>
              <a:ext cx="1752600" cy="1752600"/>
            </a:xfrm>
            <a:prstGeom prst="rect">
              <a:avLst/>
            </a:prstGeom>
            <a:noFill/>
            <a:ln w="9525">
              <a:noFill/>
              <a:miter lim="800000"/>
              <a:headEnd/>
              <a:tailEnd/>
            </a:ln>
          </p:spPr>
        </p:pic>
        <p:pic>
          <p:nvPicPr>
            <p:cNvPr id="8198" name="Picture 10" descr="C:\Documents and Settings\jsteinha\Local Settings\Temporary Internet Files\Content.IE5\XXVNEG2H\MCj04380670000[1].png"/>
            <p:cNvPicPr>
              <a:picLocks noChangeAspect="1" noChangeArrowheads="1"/>
            </p:cNvPicPr>
            <p:nvPr/>
          </p:nvPicPr>
          <p:blipFill>
            <a:blip r:embed="rId4"/>
            <a:srcRect/>
            <a:stretch>
              <a:fillRect/>
            </a:stretch>
          </p:blipFill>
          <p:spPr bwMode="auto">
            <a:xfrm>
              <a:off x="6019800" y="2971800"/>
              <a:ext cx="1828800" cy="1828800"/>
            </a:xfrm>
            <a:prstGeom prst="rect">
              <a:avLst/>
            </a:prstGeom>
            <a:noFill/>
            <a:ln w="9525">
              <a:noFill/>
              <a:miter lim="800000"/>
              <a:headEnd/>
              <a:tailEnd/>
            </a:ln>
          </p:spPr>
        </p:pic>
        <p:pic>
          <p:nvPicPr>
            <p:cNvPr id="8199" name="Picture 11" descr="C:\Documents and Settings\jsteinha\Local Settings\Temporary Internet Files\Content.IE5\3XGOP7ZL\MCj04380680000[1].png"/>
            <p:cNvPicPr>
              <a:picLocks noChangeAspect="1" noChangeArrowheads="1"/>
            </p:cNvPicPr>
            <p:nvPr/>
          </p:nvPicPr>
          <p:blipFill>
            <a:blip r:embed="rId5"/>
            <a:srcRect/>
            <a:stretch>
              <a:fillRect/>
            </a:stretch>
          </p:blipFill>
          <p:spPr bwMode="auto">
            <a:xfrm>
              <a:off x="7086600" y="838200"/>
              <a:ext cx="1752600" cy="1752600"/>
            </a:xfrm>
            <a:prstGeom prst="rect">
              <a:avLst/>
            </a:prstGeom>
            <a:noFill/>
            <a:ln w="9525">
              <a:noFill/>
              <a:miter lim="800000"/>
              <a:headEnd/>
              <a:tailEnd/>
            </a:ln>
          </p:spPr>
        </p:pic>
        <p:pic>
          <p:nvPicPr>
            <p:cNvPr id="8200" name="Picture 12" descr="C:\Documents and Settings\jsteinha\Local Settings\Temporary Internet Files\Content.IE5\BP7KXZNO\MCj04380660000[1].png"/>
            <p:cNvPicPr>
              <a:picLocks noChangeAspect="1" noChangeArrowheads="1"/>
            </p:cNvPicPr>
            <p:nvPr/>
          </p:nvPicPr>
          <p:blipFill>
            <a:blip r:embed="rId6"/>
            <a:srcRect/>
            <a:stretch>
              <a:fillRect/>
            </a:stretch>
          </p:blipFill>
          <p:spPr bwMode="auto">
            <a:xfrm>
              <a:off x="7086600" y="2286000"/>
              <a:ext cx="1905000" cy="190500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09600" y="152400"/>
            <a:ext cx="7772400" cy="1143000"/>
          </a:xfrm>
          <a:prstGeom prst="rect">
            <a:avLst/>
          </a:prstGeom>
          <a:noFill/>
          <a:ln w="9525">
            <a:noFill/>
            <a:miter lim="800000"/>
            <a:headEnd/>
            <a:tailEnd/>
          </a:ln>
        </p:spPr>
        <p:txBody>
          <a:bodyPr anchor="ctr"/>
          <a:lstStyle/>
          <a:p>
            <a:pPr algn="ctr" eaLnBrk="0" hangingPunct="0"/>
            <a:endParaRPr lang="en-US" sz="3200">
              <a:solidFill>
                <a:srgbClr val="000099"/>
              </a:solidFill>
              <a:latin typeface="Arial Black" pitchFamily="34" charset="0"/>
            </a:endParaRPr>
          </a:p>
        </p:txBody>
      </p:sp>
      <p:sp>
        <p:nvSpPr>
          <p:cNvPr id="9219" name="Rectangle 3"/>
          <p:cNvSpPr>
            <a:spLocks noChangeArrowheads="1"/>
          </p:cNvSpPr>
          <p:nvPr/>
        </p:nvSpPr>
        <p:spPr bwMode="auto">
          <a:xfrm>
            <a:off x="3352800" y="1066800"/>
            <a:ext cx="5486400" cy="1371600"/>
          </a:xfrm>
          <a:prstGeom prst="rect">
            <a:avLst/>
          </a:prstGeom>
          <a:noFill/>
          <a:ln w="9525">
            <a:solidFill>
              <a:srgbClr val="000000"/>
            </a:solidFill>
            <a:miter lim="800000"/>
            <a:headEnd/>
            <a:tailEnd/>
          </a:ln>
        </p:spPr>
        <p:txBody>
          <a:bodyPr wrap="none" anchor="ctr"/>
          <a:lstStyle/>
          <a:p>
            <a:pPr algn="ctr" eaLnBrk="0" hangingPunct="0"/>
            <a:r>
              <a:rPr lang="en-US" b="1"/>
              <a:t>Board of Governors </a:t>
            </a:r>
            <a:r>
              <a:rPr lang="en-US" sz="2000" b="1"/>
              <a:t>(BOG)</a:t>
            </a:r>
          </a:p>
          <a:p>
            <a:pPr algn="ctr" eaLnBrk="0" hangingPunct="0"/>
            <a:r>
              <a:rPr lang="en-US" sz="1800" b="1"/>
              <a:t>Legal &amp; fiduciary, strategy, policy, finance, </a:t>
            </a:r>
          </a:p>
          <a:p>
            <a:pPr algn="ctr" eaLnBrk="0" hangingPunct="0"/>
            <a:r>
              <a:rPr lang="en-US" sz="1800" b="1"/>
              <a:t>Bus Dev, International,  </a:t>
            </a:r>
          </a:p>
          <a:p>
            <a:pPr algn="ctr" eaLnBrk="0" hangingPunct="0"/>
            <a:r>
              <a:rPr lang="en-US" sz="1800" b="1"/>
              <a:t> Appeals, Awards</a:t>
            </a:r>
          </a:p>
        </p:txBody>
      </p:sp>
      <p:sp>
        <p:nvSpPr>
          <p:cNvPr id="155652" name="Rectangle 4"/>
          <p:cNvSpPr>
            <a:spLocks noChangeArrowheads="1"/>
          </p:cNvSpPr>
          <p:nvPr/>
        </p:nvSpPr>
        <p:spPr bwMode="auto">
          <a:xfrm>
            <a:off x="990600" y="3124200"/>
            <a:ext cx="3505200" cy="1295400"/>
          </a:xfrm>
          <a:prstGeom prst="rect">
            <a:avLst/>
          </a:prstGeom>
          <a:solidFill>
            <a:schemeClr val="accent2">
              <a:lumMod val="20000"/>
              <a:lumOff val="80000"/>
            </a:schemeClr>
          </a:solidFill>
          <a:ln w="9525">
            <a:solidFill>
              <a:srgbClr val="000000"/>
            </a:solidFill>
            <a:miter lim="800000"/>
            <a:headEnd/>
            <a:tailEnd/>
          </a:ln>
          <a:effectLst/>
        </p:spPr>
        <p:txBody>
          <a:bodyPr wrap="none" anchor="ctr"/>
          <a:lstStyle/>
          <a:p>
            <a:pPr algn="ctr" eaLnBrk="0" hangingPunct="0">
              <a:defRPr/>
            </a:pPr>
            <a:r>
              <a:rPr lang="en-US" b="1" dirty="0">
                <a:latin typeface="Arial" charset="0"/>
                <a:ea typeface="ＭＳ Ｐゴシック" pitchFamily="-112" charset="-128"/>
                <a:cs typeface="+mn-cs"/>
              </a:rPr>
              <a:t>Standards </a:t>
            </a:r>
          </a:p>
          <a:p>
            <a:pPr algn="ctr" eaLnBrk="0" hangingPunct="0">
              <a:defRPr/>
            </a:pPr>
            <a:r>
              <a:rPr lang="en-US" b="1" dirty="0">
                <a:latin typeface="Arial" charset="0"/>
                <a:ea typeface="ＭＳ Ｐゴシック" pitchFamily="-112" charset="-128"/>
                <a:cs typeface="+mn-cs"/>
              </a:rPr>
              <a:t>Board </a:t>
            </a:r>
            <a:r>
              <a:rPr lang="en-US" sz="1800" b="1" dirty="0">
                <a:latin typeface="Arial" charset="0"/>
                <a:ea typeface="ＭＳ Ｐゴシック" pitchFamily="-112" charset="-128"/>
                <a:cs typeface="+mn-cs"/>
              </a:rPr>
              <a:t>(SASB)</a:t>
            </a:r>
          </a:p>
          <a:p>
            <a:pPr algn="ctr" eaLnBrk="0" hangingPunct="0">
              <a:defRPr/>
            </a:pPr>
            <a:r>
              <a:rPr lang="en-US" sz="1800" b="1" dirty="0">
                <a:latin typeface="Arial" charset="0"/>
                <a:ea typeface="ＭＳ Ｐゴシック" pitchFamily="-112" charset="-128"/>
                <a:cs typeface="+mn-cs"/>
              </a:rPr>
              <a:t>Standards Process</a:t>
            </a:r>
          </a:p>
          <a:p>
            <a:pPr algn="ctr" eaLnBrk="0" hangingPunct="0">
              <a:defRPr/>
            </a:pPr>
            <a:r>
              <a:rPr lang="en-US" sz="1800" b="1" dirty="0">
                <a:latin typeface="Arial" charset="0"/>
                <a:ea typeface="ＭＳ Ｐゴシック" pitchFamily="-112" charset="-128"/>
                <a:cs typeface="+mn-cs"/>
              </a:rPr>
              <a:t>SCC Oversight</a:t>
            </a:r>
          </a:p>
        </p:txBody>
      </p:sp>
      <p:sp>
        <p:nvSpPr>
          <p:cNvPr id="9221" name="Rectangle 5"/>
          <p:cNvSpPr>
            <a:spLocks noChangeArrowheads="1"/>
          </p:cNvSpPr>
          <p:nvPr/>
        </p:nvSpPr>
        <p:spPr bwMode="auto">
          <a:xfrm>
            <a:off x="4724400" y="3276600"/>
            <a:ext cx="3733800" cy="1143000"/>
          </a:xfrm>
          <a:prstGeom prst="rect">
            <a:avLst/>
          </a:prstGeom>
          <a:noFill/>
          <a:ln w="3175">
            <a:solidFill>
              <a:srgbClr val="000000"/>
            </a:solidFill>
            <a:miter lim="800000"/>
            <a:headEnd/>
            <a:tailEnd/>
          </a:ln>
        </p:spPr>
        <p:txBody>
          <a:bodyPr wrap="none" anchor="ctr"/>
          <a:lstStyle/>
          <a:p>
            <a:pPr algn="ctr" eaLnBrk="0" hangingPunct="0"/>
            <a:r>
              <a:rPr lang="en-US" sz="2000" b="1"/>
              <a:t>Corporate Advisory </a:t>
            </a:r>
          </a:p>
          <a:p>
            <a:pPr algn="ctr" eaLnBrk="0" hangingPunct="0"/>
            <a:r>
              <a:rPr lang="en-US" sz="2000" b="1"/>
              <a:t>Group </a:t>
            </a:r>
            <a:r>
              <a:rPr lang="en-US" sz="1600" b="1"/>
              <a:t>(CAG)</a:t>
            </a:r>
          </a:p>
          <a:p>
            <a:pPr algn="ctr" eaLnBrk="0" hangingPunct="0"/>
            <a:r>
              <a:rPr lang="en-US" sz="1800" b="1"/>
              <a:t>Corporate Program Strategy </a:t>
            </a:r>
          </a:p>
          <a:p>
            <a:pPr algn="ctr" eaLnBrk="0" hangingPunct="0"/>
            <a:r>
              <a:rPr lang="en-US" sz="1800" b="1"/>
              <a:t>Sponsor</a:t>
            </a:r>
          </a:p>
        </p:txBody>
      </p:sp>
      <p:sp>
        <p:nvSpPr>
          <p:cNvPr id="9222" name="Rectangle 6"/>
          <p:cNvSpPr>
            <a:spLocks noChangeArrowheads="1"/>
          </p:cNvSpPr>
          <p:nvPr/>
        </p:nvSpPr>
        <p:spPr bwMode="auto">
          <a:xfrm>
            <a:off x="3810000" y="4648200"/>
            <a:ext cx="3733800" cy="1447800"/>
          </a:xfrm>
          <a:prstGeom prst="rect">
            <a:avLst/>
          </a:prstGeom>
          <a:noFill/>
          <a:ln w="9525">
            <a:solidFill>
              <a:srgbClr val="000000"/>
            </a:solidFill>
            <a:prstDash val="dash"/>
            <a:miter lim="800000"/>
            <a:headEnd/>
            <a:tailEnd/>
          </a:ln>
        </p:spPr>
        <p:txBody>
          <a:bodyPr wrap="none" anchor="ctr"/>
          <a:lstStyle/>
          <a:p>
            <a:pPr algn="ctr" eaLnBrk="0" hangingPunct="0"/>
            <a:endParaRPr lang="en-US" sz="1800">
              <a:latin typeface="Arial Black" pitchFamily="34" charset="0"/>
            </a:endParaRPr>
          </a:p>
        </p:txBody>
      </p:sp>
      <p:sp>
        <p:nvSpPr>
          <p:cNvPr id="9223" name="Text Box 7"/>
          <p:cNvSpPr txBox="1">
            <a:spLocks noChangeArrowheads="1"/>
          </p:cNvSpPr>
          <p:nvPr/>
        </p:nvSpPr>
        <p:spPr bwMode="auto">
          <a:xfrm>
            <a:off x="7315200" y="4537075"/>
            <a:ext cx="1371600" cy="457200"/>
          </a:xfrm>
          <a:prstGeom prst="rect">
            <a:avLst/>
          </a:prstGeom>
          <a:noFill/>
          <a:ln w="9525">
            <a:noFill/>
            <a:miter lim="800000"/>
            <a:headEnd/>
            <a:tailEnd/>
          </a:ln>
        </p:spPr>
        <p:txBody>
          <a:bodyPr>
            <a:spAutoFit/>
          </a:bodyPr>
          <a:lstStyle/>
          <a:p>
            <a:pPr eaLnBrk="0" hangingPunct="0"/>
            <a:endParaRPr lang="en-US"/>
          </a:p>
        </p:txBody>
      </p:sp>
      <p:sp>
        <p:nvSpPr>
          <p:cNvPr id="9224" name="Text Box 8"/>
          <p:cNvSpPr txBox="1">
            <a:spLocks noChangeArrowheads="1"/>
          </p:cNvSpPr>
          <p:nvPr/>
        </p:nvSpPr>
        <p:spPr bwMode="auto">
          <a:xfrm>
            <a:off x="7146925" y="4613275"/>
            <a:ext cx="1387475" cy="457200"/>
          </a:xfrm>
          <a:prstGeom prst="rect">
            <a:avLst/>
          </a:prstGeom>
          <a:noFill/>
          <a:ln w="9525">
            <a:noFill/>
            <a:miter lim="800000"/>
            <a:headEnd/>
            <a:tailEnd/>
          </a:ln>
        </p:spPr>
        <p:txBody>
          <a:bodyPr>
            <a:spAutoFit/>
          </a:bodyPr>
          <a:lstStyle/>
          <a:p>
            <a:pPr eaLnBrk="0" hangingPunct="0"/>
            <a:endParaRPr lang="en-US"/>
          </a:p>
        </p:txBody>
      </p:sp>
      <p:sp>
        <p:nvSpPr>
          <p:cNvPr id="9225" name="Text Box 9"/>
          <p:cNvSpPr txBox="1">
            <a:spLocks noChangeArrowheads="1"/>
          </p:cNvSpPr>
          <p:nvPr/>
        </p:nvSpPr>
        <p:spPr bwMode="auto">
          <a:xfrm>
            <a:off x="3810000" y="4648200"/>
            <a:ext cx="3657600" cy="2154238"/>
          </a:xfrm>
          <a:prstGeom prst="rect">
            <a:avLst/>
          </a:prstGeom>
          <a:noFill/>
          <a:ln w="9525">
            <a:noFill/>
            <a:miter lim="800000"/>
            <a:headEnd/>
            <a:tailEnd/>
          </a:ln>
        </p:spPr>
        <p:txBody>
          <a:bodyPr>
            <a:spAutoFit/>
          </a:bodyPr>
          <a:lstStyle/>
          <a:p>
            <a:pPr algn="ctr" eaLnBrk="0" hangingPunct="0"/>
            <a:r>
              <a:rPr lang="en-US" sz="2000" b="1"/>
              <a:t>Sponsors</a:t>
            </a:r>
          </a:p>
          <a:p>
            <a:pPr algn="ctr" eaLnBrk="0" hangingPunct="0"/>
            <a:r>
              <a:rPr lang="en-US" sz="1800" b="1"/>
              <a:t>Societies (Computer Society), Committee (EASC), Standards Coordinating Committees (SCC’s) ,CAG, etc.</a:t>
            </a:r>
          </a:p>
          <a:p>
            <a:pPr eaLnBrk="0" hangingPunct="0"/>
            <a:endParaRPr lang="en-US" sz="1800" b="1"/>
          </a:p>
          <a:p>
            <a:pPr eaLnBrk="0" hangingPunct="0"/>
            <a:endParaRPr lang="en-US"/>
          </a:p>
        </p:txBody>
      </p:sp>
      <p:sp>
        <p:nvSpPr>
          <p:cNvPr id="9226" name="Rectangle 10"/>
          <p:cNvSpPr>
            <a:spLocks noChangeArrowheads="1"/>
          </p:cNvSpPr>
          <p:nvPr/>
        </p:nvSpPr>
        <p:spPr bwMode="auto">
          <a:xfrm>
            <a:off x="4572000" y="5105400"/>
            <a:ext cx="184150" cy="304800"/>
          </a:xfrm>
          <a:prstGeom prst="rect">
            <a:avLst/>
          </a:prstGeom>
          <a:noFill/>
          <a:ln w="9525">
            <a:noFill/>
            <a:miter lim="800000"/>
            <a:headEnd/>
            <a:tailEnd/>
          </a:ln>
        </p:spPr>
        <p:txBody>
          <a:bodyPr wrap="none">
            <a:spAutoFit/>
          </a:bodyPr>
          <a:lstStyle/>
          <a:p>
            <a:pPr eaLnBrk="0" hangingPunct="0"/>
            <a:endParaRPr lang="en-US" sz="1400" b="1">
              <a:solidFill>
                <a:srgbClr val="000099"/>
              </a:solidFill>
            </a:endParaRPr>
          </a:p>
        </p:txBody>
      </p:sp>
      <p:sp>
        <p:nvSpPr>
          <p:cNvPr id="9227" name="Line 14"/>
          <p:cNvSpPr>
            <a:spLocks noChangeShapeType="1"/>
          </p:cNvSpPr>
          <p:nvPr/>
        </p:nvSpPr>
        <p:spPr bwMode="auto">
          <a:xfrm>
            <a:off x="3505200" y="2438400"/>
            <a:ext cx="0" cy="685800"/>
          </a:xfrm>
          <a:prstGeom prst="line">
            <a:avLst/>
          </a:prstGeom>
          <a:noFill/>
          <a:ln w="9525">
            <a:solidFill>
              <a:srgbClr val="000000"/>
            </a:solidFill>
            <a:round/>
            <a:headEnd/>
            <a:tailEnd/>
          </a:ln>
        </p:spPr>
        <p:txBody>
          <a:bodyPr/>
          <a:lstStyle/>
          <a:p>
            <a:endParaRPr lang="en-US"/>
          </a:p>
        </p:txBody>
      </p:sp>
      <p:sp>
        <p:nvSpPr>
          <p:cNvPr id="9228" name="Line 15"/>
          <p:cNvSpPr>
            <a:spLocks noChangeShapeType="1"/>
          </p:cNvSpPr>
          <p:nvPr/>
        </p:nvSpPr>
        <p:spPr bwMode="auto">
          <a:xfrm>
            <a:off x="6248400" y="2438400"/>
            <a:ext cx="0" cy="838200"/>
          </a:xfrm>
          <a:prstGeom prst="line">
            <a:avLst/>
          </a:prstGeom>
          <a:noFill/>
          <a:ln w="9525">
            <a:solidFill>
              <a:srgbClr val="000000"/>
            </a:solidFill>
            <a:round/>
            <a:headEnd/>
            <a:tailEnd/>
          </a:ln>
        </p:spPr>
        <p:txBody>
          <a:bodyPr/>
          <a:lstStyle/>
          <a:p>
            <a:endParaRPr lang="en-US"/>
          </a:p>
        </p:txBody>
      </p:sp>
      <p:sp>
        <p:nvSpPr>
          <p:cNvPr id="9229" name="Line 16"/>
          <p:cNvSpPr>
            <a:spLocks noChangeShapeType="1"/>
          </p:cNvSpPr>
          <p:nvPr/>
        </p:nvSpPr>
        <p:spPr bwMode="auto">
          <a:xfrm>
            <a:off x="5257800" y="4038600"/>
            <a:ext cx="0" cy="0"/>
          </a:xfrm>
          <a:prstGeom prst="line">
            <a:avLst/>
          </a:prstGeom>
          <a:noFill/>
          <a:ln w="9525">
            <a:noFill/>
            <a:round/>
            <a:headEnd/>
            <a:tailEnd/>
          </a:ln>
        </p:spPr>
        <p:txBody>
          <a:bodyPr/>
          <a:lstStyle/>
          <a:p>
            <a:endParaRPr lang="en-US"/>
          </a:p>
        </p:txBody>
      </p:sp>
      <p:sp>
        <p:nvSpPr>
          <p:cNvPr id="9230" name="Line 17"/>
          <p:cNvSpPr>
            <a:spLocks noChangeShapeType="1"/>
          </p:cNvSpPr>
          <p:nvPr/>
        </p:nvSpPr>
        <p:spPr bwMode="auto">
          <a:xfrm>
            <a:off x="4114800" y="4419600"/>
            <a:ext cx="0" cy="228600"/>
          </a:xfrm>
          <a:prstGeom prst="line">
            <a:avLst/>
          </a:prstGeom>
          <a:noFill/>
          <a:ln w="9525">
            <a:solidFill>
              <a:srgbClr val="000000"/>
            </a:solidFill>
            <a:round/>
            <a:headEnd/>
            <a:tailEnd/>
          </a:ln>
        </p:spPr>
        <p:txBody>
          <a:bodyPr/>
          <a:lstStyle/>
          <a:p>
            <a:endParaRPr lang="en-US"/>
          </a:p>
        </p:txBody>
      </p:sp>
      <p:sp>
        <p:nvSpPr>
          <p:cNvPr id="9231" name="Line 18"/>
          <p:cNvSpPr>
            <a:spLocks noChangeShapeType="1"/>
          </p:cNvSpPr>
          <p:nvPr/>
        </p:nvSpPr>
        <p:spPr bwMode="auto">
          <a:xfrm>
            <a:off x="6172200" y="4419600"/>
            <a:ext cx="0" cy="228600"/>
          </a:xfrm>
          <a:prstGeom prst="line">
            <a:avLst/>
          </a:prstGeom>
          <a:noFill/>
          <a:ln w="9525">
            <a:solidFill>
              <a:srgbClr val="000000"/>
            </a:solidFill>
            <a:round/>
            <a:headEnd/>
            <a:tailEnd/>
          </a:ln>
        </p:spPr>
        <p:txBody>
          <a:bodyPr/>
          <a:lstStyle/>
          <a:p>
            <a:endParaRPr lang="en-US"/>
          </a:p>
        </p:txBody>
      </p:sp>
      <p:sp>
        <p:nvSpPr>
          <p:cNvPr id="9232" name="Line 19"/>
          <p:cNvSpPr>
            <a:spLocks noChangeShapeType="1"/>
          </p:cNvSpPr>
          <p:nvPr/>
        </p:nvSpPr>
        <p:spPr bwMode="auto">
          <a:xfrm>
            <a:off x="4495800" y="3581400"/>
            <a:ext cx="228600" cy="0"/>
          </a:xfrm>
          <a:prstGeom prst="line">
            <a:avLst/>
          </a:prstGeom>
          <a:noFill/>
          <a:ln w="9525">
            <a:solidFill>
              <a:srgbClr val="000000"/>
            </a:solidFill>
            <a:round/>
            <a:headEnd/>
            <a:tailEnd/>
          </a:ln>
        </p:spPr>
        <p:txBody>
          <a:bodyPr/>
          <a:lstStyle/>
          <a:p>
            <a:endParaRPr lang="en-US"/>
          </a:p>
        </p:txBody>
      </p:sp>
      <p:sp>
        <p:nvSpPr>
          <p:cNvPr id="9233" name="Oval 21"/>
          <p:cNvSpPr>
            <a:spLocks noChangeArrowheads="1"/>
          </p:cNvSpPr>
          <p:nvPr/>
        </p:nvSpPr>
        <p:spPr bwMode="auto">
          <a:xfrm>
            <a:off x="1447800" y="4800600"/>
            <a:ext cx="1905000" cy="1447800"/>
          </a:xfrm>
          <a:prstGeom prst="ellipse">
            <a:avLst/>
          </a:prstGeom>
          <a:solidFill>
            <a:schemeClr val="accent1"/>
          </a:solidFill>
          <a:ln w="9525">
            <a:noFill/>
            <a:round/>
            <a:headEnd/>
            <a:tailEnd/>
          </a:ln>
        </p:spPr>
        <p:txBody>
          <a:bodyPr anchor="ctr"/>
          <a:lstStyle/>
          <a:p>
            <a:pPr algn="ctr" eaLnBrk="0" hangingPunct="0"/>
            <a:r>
              <a:rPr lang="en-US" sz="1600" b="1"/>
              <a:t>Standards Working Groups/</a:t>
            </a:r>
          </a:p>
          <a:p>
            <a:pPr algn="ctr" eaLnBrk="0" hangingPunct="0"/>
            <a:r>
              <a:rPr lang="en-US" sz="1600" b="1"/>
              <a:t>Projects</a:t>
            </a:r>
          </a:p>
        </p:txBody>
      </p:sp>
      <p:sp>
        <p:nvSpPr>
          <p:cNvPr id="9234" name="Line 22"/>
          <p:cNvSpPr>
            <a:spLocks noChangeShapeType="1"/>
          </p:cNvSpPr>
          <p:nvPr/>
        </p:nvSpPr>
        <p:spPr bwMode="auto">
          <a:xfrm flipH="1">
            <a:off x="3352800" y="5410200"/>
            <a:ext cx="457200" cy="0"/>
          </a:xfrm>
          <a:prstGeom prst="line">
            <a:avLst/>
          </a:prstGeom>
          <a:noFill/>
          <a:ln w="9525">
            <a:solidFill>
              <a:schemeClr val="tx1"/>
            </a:solidFill>
            <a:round/>
            <a:headEnd/>
            <a:tailEnd/>
          </a:ln>
        </p:spPr>
        <p:txBody>
          <a:bodyPr/>
          <a:lstStyle/>
          <a:p>
            <a:endParaRPr lang="en-US"/>
          </a:p>
        </p:txBody>
      </p:sp>
      <p:sp>
        <p:nvSpPr>
          <p:cNvPr id="9235" name="Line 23"/>
          <p:cNvSpPr>
            <a:spLocks noChangeShapeType="1"/>
          </p:cNvSpPr>
          <p:nvPr/>
        </p:nvSpPr>
        <p:spPr bwMode="auto">
          <a:xfrm>
            <a:off x="2362200" y="4419600"/>
            <a:ext cx="0" cy="381000"/>
          </a:xfrm>
          <a:prstGeom prst="line">
            <a:avLst/>
          </a:prstGeom>
          <a:noFill/>
          <a:ln w="9525">
            <a:solidFill>
              <a:schemeClr val="tx1"/>
            </a:solidFill>
            <a:round/>
            <a:headEnd/>
            <a:tailEnd/>
          </a:ln>
        </p:spPr>
        <p:txBody>
          <a:bodyPr/>
          <a:lstStyle/>
          <a:p>
            <a:endParaRPr lang="en-US"/>
          </a:p>
        </p:txBody>
      </p:sp>
      <p:sp>
        <p:nvSpPr>
          <p:cNvPr id="9236" name="Rectangle 26"/>
          <p:cNvSpPr>
            <a:spLocks noChangeArrowheads="1"/>
          </p:cNvSpPr>
          <p:nvPr/>
        </p:nvSpPr>
        <p:spPr bwMode="auto">
          <a:xfrm>
            <a:off x="7162800" y="2667000"/>
            <a:ext cx="1676400" cy="533400"/>
          </a:xfrm>
          <a:prstGeom prst="rect">
            <a:avLst/>
          </a:prstGeom>
          <a:solidFill>
            <a:srgbClr val="FFFF99"/>
          </a:solidFill>
          <a:ln w="9525">
            <a:solidFill>
              <a:schemeClr val="tx1"/>
            </a:solidFill>
            <a:prstDash val="dash"/>
            <a:miter lim="800000"/>
            <a:headEnd/>
            <a:tailEnd/>
          </a:ln>
        </p:spPr>
        <p:txBody>
          <a:bodyPr wrap="none" anchor="ctr"/>
          <a:lstStyle/>
          <a:p>
            <a:pPr algn="ctr" eaLnBrk="0" hangingPunct="0"/>
            <a:r>
              <a:rPr lang="en-US" sz="2000" b="1"/>
              <a:t>ISTO</a:t>
            </a:r>
          </a:p>
        </p:txBody>
      </p:sp>
      <p:sp>
        <p:nvSpPr>
          <p:cNvPr id="9237" name="Line 27"/>
          <p:cNvSpPr>
            <a:spLocks noChangeShapeType="1"/>
          </p:cNvSpPr>
          <p:nvPr/>
        </p:nvSpPr>
        <p:spPr bwMode="auto">
          <a:xfrm>
            <a:off x="8001000" y="2438400"/>
            <a:ext cx="0" cy="228600"/>
          </a:xfrm>
          <a:prstGeom prst="line">
            <a:avLst/>
          </a:prstGeom>
          <a:noFill/>
          <a:ln w="9525">
            <a:solidFill>
              <a:schemeClr val="tx1"/>
            </a:solidFill>
            <a:prstDash val="dash"/>
            <a:round/>
            <a:headEnd/>
            <a:tailEnd/>
          </a:ln>
        </p:spPr>
        <p:txBody>
          <a:bodyPr/>
          <a:lstStyle/>
          <a:p>
            <a:endParaRPr lang="en-US"/>
          </a:p>
        </p:txBody>
      </p:sp>
      <p:sp>
        <p:nvSpPr>
          <p:cNvPr id="27" name="Title 1"/>
          <p:cNvSpPr txBox="1">
            <a:spLocks/>
          </p:cNvSpPr>
          <p:nvPr/>
        </p:nvSpPr>
        <p:spPr bwMode="auto">
          <a:xfrm>
            <a:off x="457200" y="381000"/>
            <a:ext cx="7772400" cy="609600"/>
          </a:xfrm>
          <a:prstGeom prst="rect">
            <a:avLst/>
          </a:prstGeom>
          <a:noFill/>
          <a:ln w="9525">
            <a:noFill/>
            <a:miter lim="800000"/>
            <a:headEnd/>
            <a:tailEnd/>
          </a:ln>
        </p:spPr>
        <p:txBody>
          <a:bodyPr/>
          <a:lstStyle/>
          <a:p>
            <a:pPr eaLnBrk="0" hangingPunct="0">
              <a:defRPr/>
            </a:pPr>
            <a:r>
              <a:rPr lang="en-US" sz="3200" b="1" kern="0" dirty="0">
                <a:solidFill>
                  <a:schemeClr val="tx2"/>
                </a:solidFill>
                <a:latin typeface="+mj-lt"/>
                <a:ea typeface="ＭＳ Ｐゴシック" pitchFamily="-112" charset="-128"/>
                <a:cs typeface="ＭＳ Ｐゴシック" pitchFamily="-112" charset="-128"/>
              </a:rPr>
              <a:t>IEEE-SA Governance Structure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idx="1"/>
          </p:nvPr>
        </p:nvSpPr>
        <p:spPr>
          <a:xfrm>
            <a:off x="304800" y="1219200"/>
            <a:ext cx="8839200" cy="5257800"/>
          </a:xfrm>
        </p:spPr>
        <p:txBody>
          <a:bodyPr/>
          <a:lstStyle/>
          <a:p>
            <a:pPr algn="ctr" eaLnBrk="1" hangingPunct="1">
              <a:lnSpc>
                <a:spcPct val="90000"/>
              </a:lnSpc>
              <a:buFont typeface="Monotype Sorts"/>
              <a:buNone/>
            </a:pPr>
            <a:r>
              <a:rPr lang="en-US" sz="3000" smtClean="0">
                <a:solidFill>
                  <a:schemeClr val="tx2"/>
                </a:solidFill>
                <a:ea typeface="ＭＳ Ｐゴシック"/>
                <a:cs typeface="Times New Roman" pitchFamily="18" charset="0"/>
              </a:rPr>
              <a:t>Five principles guide standards development</a:t>
            </a:r>
            <a:endParaRPr lang="en-US" sz="3000" smtClean="0">
              <a:solidFill>
                <a:schemeClr val="tx2"/>
              </a:solidFill>
              <a:ea typeface="ＭＳ Ｐゴシック"/>
              <a:cs typeface="ＭＳ Ｐゴシック"/>
            </a:endParaRPr>
          </a:p>
          <a:p>
            <a:pPr algn="ctr" eaLnBrk="1" hangingPunct="1">
              <a:lnSpc>
                <a:spcPct val="90000"/>
              </a:lnSpc>
              <a:buFont typeface="Monotype Sorts"/>
              <a:buNone/>
            </a:pPr>
            <a:endParaRPr lang="en-US" sz="3000" smtClean="0">
              <a:ea typeface="ＭＳ Ｐゴシック"/>
              <a:cs typeface="Times New Roman" pitchFamily="18" charset="0"/>
            </a:endParaRPr>
          </a:p>
          <a:p>
            <a:pPr algn="ctr" eaLnBrk="1" hangingPunct="1">
              <a:lnSpc>
                <a:spcPct val="90000"/>
              </a:lnSpc>
              <a:buFont typeface="Monotype Sorts"/>
              <a:buNone/>
            </a:pPr>
            <a:endParaRPr lang="en-US" sz="3000" smtClean="0">
              <a:ea typeface="ＭＳ Ｐゴシック"/>
              <a:cs typeface="Times New Roman" pitchFamily="18" charset="0"/>
            </a:endParaRPr>
          </a:p>
          <a:p>
            <a:pPr algn="ctr" eaLnBrk="1" hangingPunct="1">
              <a:lnSpc>
                <a:spcPct val="90000"/>
              </a:lnSpc>
              <a:buFont typeface="Monotype Sorts"/>
              <a:buNone/>
            </a:pPr>
            <a:endParaRPr lang="en-US" sz="3000" smtClean="0">
              <a:ea typeface="ＭＳ Ｐゴシック"/>
              <a:cs typeface="Times New Roman" pitchFamily="18" charset="0"/>
            </a:endParaRPr>
          </a:p>
          <a:p>
            <a:pPr algn="ctr" eaLnBrk="1" hangingPunct="1">
              <a:lnSpc>
                <a:spcPct val="90000"/>
              </a:lnSpc>
              <a:buFont typeface="Monotype Sorts"/>
              <a:buNone/>
            </a:pPr>
            <a:endParaRPr lang="en-US" sz="3000" smtClean="0">
              <a:ea typeface="ＭＳ Ｐゴシック"/>
              <a:cs typeface="Times New Roman" pitchFamily="18" charset="0"/>
            </a:endParaRPr>
          </a:p>
          <a:p>
            <a:pPr algn="ctr" eaLnBrk="1" hangingPunct="1">
              <a:lnSpc>
                <a:spcPct val="90000"/>
              </a:lnSpc>
              <a:buFont typeface="Monotype Sorts"/>
              <a:buNone/>
            </a:pPr>
            <a:endParaRPr lang="en-US" sz="3000" smtClean="0">
              <a:ea typeface="ＭＳ Ｐゴシック"/>
              <a:cs typeface="Times New Roman" pitchFamily="18" charset="0"/>
            </a:endParaRPr>
          </a:p>
          <a:p>
            <a:pPr algn="ctr" eaLnBrk="1" hangingPunct="1">
              <a:lnSpc>
                <a:spcPct val="90000"/>
              </a:lnSpc>
              <a:buFont typeface="Monotype Sorts"/>
              <a:buNone/>
            </a:pPr>
            <a:endParaRPr lang="en-US" sz="3000" smtClean="0">
              <a:ea typeface="ＭＳ Ｐゴシック"/>
              <a:cs typeface="Times New Roman" pitchFamily="18" charset="0"/>
            </a:endParaRPr>
          </a:p>
          <a:p>
            <a:pPr algn="ctr" eaLnBrk="1" hangingPunct="1">
              <a:lnSpc>
                <a:spcPct val="90000"/>
              </a:lnSpc>
              <a:buFont typeface="Monotype Sorts"/>
              <a:buNone/>
            </a:pPr>
            <a:r>
              <a:rPr lang="en-US" sz="2000" smtClean="0">
                <a:solidFill>
                  <a:schemeClr val="tx2"/>
                </a:solidFill>
                <a:ea typeface="ＭＳ Ｐゴシック"/>
                <a:cs typeface="Times New Roman" pitchFamily="18" charset="0"/>
              </a:rPr>
              <a:t>Ensuring integrity and wide acceptance for IEEE standards</a:t>
            </a:r>
          </a:p>
          <a:p>
            <a:pPr algn="ctr" eaLnBrk="1" hangingPunct="1">
              <a:buFont typeface="Monotype Sorts"/>
              <a:buNone/>
            </a:pPr>
            <a:endParaRPr lang="en-US" sz="1200" smtClean="0">
              <a:ea typeface="ＭＳ Ｐゴシック"/>
              <a:cs typeface="ＭＳ Ｐゴシック"/>
            </a:endParaRPr>
          </a:p>
          <a:p>
            <a:pPr algn="ctr" eaLnBrk="1" hangingPunct="1">
              <a:buFont typeface="Monotype Sorts"/>
              <a:buNone/>
            </a:pPr>
            <a:r>
              <a:rPr lang="en-US" sz="2000" smtClean="0">
                <a:solidFill>
                  <a:schemeClr val="tx2"/>
                </a:solidFill>
                <a:ea typeface="ＭＳ Ｐゴシック"/>
                <a:cs typeface="Arial" pitchFamily="34" charset="0"/>
              </a:rPr>
              <a:t>IEEE standards reflect the standardization principles as </a:t>
            </a:r>
          </a:p>
          <a:p>
            <a:pPr algn="ctr" eaLnBrk="1" hangingPunct="1">
              <a:buFont typeface="Monotype Sorts"/>
              <a:buNone/>
            </a:pPr>
            <a:r>
              <a:rPr lang="en-US" sz="2000" smtClean="0">
                <a:solidFill>
                  <a:schemeClr val="tx2"/>
                </a:solidFill>
                <a:ea typeface="ＭＳ Ｐゴシック"/>
                <a:cs typeface="Arial" pitchFamily="34" charset="0"/>
              </a:rPr>
              <a:t>stated by the WTO</a:t>
            </a:r>
          </a:p>
          <a:p>
            <a:pPr algn="ctr" eaLnBrk="1" hangingPunct="1">
              <a:lnSpc>
                <a:spcPct val="90000"/>
              </a:lnSpc>
              <a:buFont typeface="Monotype Sorts"/>
              <a:buNone/>
            </a:pPr>
            <a:endParaRPr lang="en-US" sz="3000" smtClean="0">
              <a:solidFill>
                <a:schemeClr val="accent2"/>
              </a:solidFill>
              <a:ea typeface="ＭＳ Ｐゴシック"/>
              <a:cs typeface="ＭＳ Ｐゴシック"/>
            </a:endParaRPr>
          </a:p>
        </p:txBody>
      </p:sp>
      <p:sp>
        <p:nvSpPr>
          <p:cNvPr id="10243" name="Rectangle 3"/>
          <p:cNvSpPr>
            <a:spLocks noGrp="1" noChangeArrowheads="1"/>
          </p:cNvSpPr>
          <p:nvPr/>
        </p:nvSpPr>
        <p:spPr bwMode="auto">
          <a:xfrm>
            <a:off x="609600" y="381000"/>
            <a:ext cx="7924800" cy="990600"/>
          </a:xfrm>
          <a:prstGeom prst="rect">
            <a:avLst/>
          </a:prstGeom>
          <a:noFill/>
          <a:ln w="9525">
            <a:noFill/>
            <a:miter lim="800000"/>
            <a:headEnd/>
            <a:tailEnd/>
          </a:ln>
        </p:spPr>
        <p:txBody>
          <a:bodyPr anchor="ctr"/>
          <a:lstStyle/>
          <a:p>
            <a:pPr eaLnBrk="0" hangingPunct="0">
              <a:lnSpc>
                <a:spcPct val="90000"/>
              </a:lnSpc>
            </a:pPr>
            <a:r>
              <a:rPr lang="en-US" sz="4000" b="1">
                <a:solidFill>
                  <a:srgbClr val="233A9B"/>
                </a:solidFill>
              </a:rPr>
              <a:t>IEEE Standards Development</a:t>
            </a:r>
            <a:endParaRPr lang="en-US" sz="3200" b="1" u="sng">
              <a:solidFill>
                <a:srgbClr val="233A9B"/>
              </a:solidFill>
            </a:endParaRPr>
          </a:p>
        </p:txBody>
      </p:sp>
      <p:pic>
        <p:nvPicPr>
          <p:cNvPr id="10244" name="Picture 4"/>
          <p:cNvPicPr>
            <a:picLocks noChangeAspect="1" noChangeArrowheads="1"/>
          </p:cNvPicPr>
          <p:nvPr/>
        </p:nvPicPr>
        <p:blipFill>
          <a:blip r:embed="rId3"/>
          <a:srcRect/>
          <a:stretch>
            <a:fillRect/>
          </a:stretch>
        </p:blipFill>
        <p:spPr bwMode="auto">
          <a:xfrm>
            <a:off x="2971800" y="1676400"/>
            <a:ext cx="2968625" cy="304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457200" y="457200"/>
            <a:ext cx="8534400" cy="533400"/>
          </a:xfrm>
        </p:spPr>
        <p:txBody>
          <a:bodyPr/>
          <a:lstStyle/>
          <a:p>
            <a:pPr eaLnBrk="1" hangingPunct="1"/>
            <a:r>
              <a:rPr lang="en-US" sz="2400" dirty="0" smtClean="0">
                <a:ea typeface="ＭＳ Ｐゴシック"/>
                <a:cs typeface="ＭＳ Ｐゴシック"/>
              </a:rPr>
              <a:t> Societies and Technical Sponsor Committees</a:t>
            </a:r>
          </a:p>
        </p:txBody>
      </p:sp>
      <p:sp>
        <p:nvSpPr>
          <p:cNvPr id="8195" name="Rectangle 3"/>
          <p:cNvSpPr txBox="1">
            <a:spLocks noChangeArrowheads="1"/>
          </p:cNvSpPr>
          <p:nvPr/>
        </p:nvSpPr>
        <p:spPr bwMode="auto">
          <a:xfrm>
            <a:off x="381000" y="1219200"/>
            <a:ext cx="8458200" cy="5410200"/>
          </a:xfrm>
          <a:prstGeom prst="rect">
            <a:avLst/>
          </a:prstGeom>
          <a:noFill/>
          <a:ln w="9525">
            <a:noFill/>
            <a:miter lim="800000"/>
            <a:headEnd/>
            <a:tailEnd/>
          </a:ln>
        </p:spPr>
        <p:txBody>
          <a:bodyPr lIns="90488" tIns="44450" rIns="90488" bIns="44450"/>
          <a:lstStyle/>
          <a:p>
            <a:pPr marL="342900" indent="-342900" eaLnBrk="0" hangingPunct="0">
              <a:lnSpc>
                <a:spcPct val="90000"/>
              </a:lnSpc>
              <a:spcBef>
                <a:spcPct val="20000"/>
              </a:spcBef>
              <a:buClr>
                <a:srgbClr val="CC3300"/>
              </a:buClr>
              <a:buSzPct val="100000"/>
              <a:defRPr/>
            </a:pPr>
            <a:r>
              <a:rPr lang="en-US" sz="1300" b="1" dirty="0">
                <a:solidFill>
                  <a:schemeClr val="tx2"/>
                </a:solidFill>
              </a:rPr>
              <a:t>IEEE Aerospace and Electronic Systems Society (AES) </a:t>
            </a:r>
          </a:p>
          <a:p>
            <a:pPr marL="342900" indent="-342900" eaLnBrk="0" hangingPunct="0">
              <a:lnSpc>
                <a:spcPct val="90000"/>
              </a:lnSpc>
              <a:spcBef>
                <a:spcPct val="20000"/>
              </a:spcBef>
              <a:buClr>
                <a:srgbClr val="CC3300"/>
              </a:buClr>
              <a:buSzPct val="100000"/>
              <a:buFont typeface="Arial" pitchFamily="34" charset="0"/>
              <a:buChar char="•"/>
              <a:defRPr/>
            </a:pPr>
            <a:r>
              <a:rPr lang="en-US" sz="1300" dirty="0">
                <a:solidFill>
                  <a:schemeClr val="tx2"/>
                </a:solidFill>
              </a:rPr>
              <a:t>AES/GA Gyro Accelerometer Panel </a:t>
            </a:r>
          </a:p>
          <a:p>
            <a:pPr marL="342900" indent="-342900" eaLnBrk="0" hangingPunct="0">
              <a:lnSpc>
                <a:spcPct val="90000"/>
              </a:lnSpc>
              <a:spcBef>
                <a:spcPct val="20000"/>
              </a:spcBef>
              <a:buClr>
                <a:srgbClr val="CC3300"/>
              </a:buClr>
              <a:buSzPct val="100000"/>
              <a:buFont typeface="Arial" pitchFamily="34" charset="0"/>
              <a:buChar char="•"/>
              <a:defRPr/>
            </a:pPr>
            <a:r>
              <a:rPr lang="en-US" sz="1300" dirty="0">
                <a:solidFill>
                  <a:schemeClr val="tx2"/>
                </a:solidFill>
              </a:rPr>
              <a:t>AES/RS Radar Systems Panel </a:t>
            </a:r>
          </a:p>
          <a:p>
            <a:pPr marL="342900" indent="-342900" eaLnBrk="0" hangingPunct="0">
              <a:lnSpc>
                <a:spcPct val="90000"/>
              </a:lnSpc>
              <a:spcBef>
                <a:spcPct val="20000"/>
              </a:spcBef>
              <a:buClr>
                <a:srgbClr val="CC3300"/>
              </a:buClr>
              <a:buSzPct val="100000"/>
              <a:buFont typeface="Arial" pitchFamily="34" charset="0"/>
              <a:buChar char="•"/>
              <a:defRPr/>
            </a:pPr>
            <a:r>
              <a:rPr lang="en-US" sz="1300" dirty="0">
                <a:solidFill>
                  <a:schemeClr val="tx2"/>
                </a:solidFill>
              </a:rPr>
              <a:t>AES/UWBRC </a:t>
            </a:r>
            <a:r>
              <a:rPr lang="en-US" sz="1300" dirty="0" err="1">
                <a:solidFill>
                  <a:schemeClr val="tx2"/>
                </a:solidFill>
              </a:rPr>
              <a:t>Ultrawideband</a:t>
            </a:r>
            <a:r>
              <a:rPr lang="en-US" sz="1300" dirty="0">
                <a:solidFill>
                  <a:schemeClr val="tx2"/>
                </a:solidFill>
              </a:rPr>
              <a:t> Radar Committee </a:t>
            </a:r>
          </a:p>
          <a:p>
            <a:pPr marL="342900" indent="-342900" eaLnBrk="0" hangingPunct="0">
              <a:lnSpc>
                <a:spcPct val="90000"/>
              </a:lnSpc>
              <a:spcBef>
                <a:spcPct val="20000"/>
              </a:spcBef>
              <a:buClr>
                <a:srgbClr val="CC3300"/>
              </a:buClr>
              <a:buSzPct val="100000"/>
              <a:defRPr/>
            </a:pPr>
            <a:r>
              <a:rPr lang="en-US" sz="1300" b="1" dirty="0">
                <a:solidFill>
                  <a:schemeClr val="tx2"/>
                </a:solidFill>
              </a:rPr>
              <a:t>IEEE Antennas and Propagation Society (APS)</a:t>
            </a:r>
          </a:p>
          <a:p>
            <a:pPr marL="342900" indent="-342900" eaLnBrk="0" hangingPunct="0">
              <a:lnSpc>
                <a:spcPct val="90000"/>
              </a:lnSpc>
              <a:spcBef>
                <a:spcPct val="20000"/>
              </a:spcBef>
              <a:buClr>
                <a:srgbClr val="CC3300"/>
              </a:buClr>
              <a:buSzPct val="100000"/>
              <a:buFont typeface="Arial" pitchFamily="34" charset="0"/>
              <a:buChar char="•"/>
              <a:defRPr/>
            </a:pPr>
            <a:r>
              <a:rPr lang="en-US" sz="1300" dirty="0">
                <a:solidFill>
                  <a:schemeClr val="tx2"/>
                </a:solidFill>
              </a:rPr>
              <a:t>APS/A Antennas </a:t>
            </a:r>
          </a:p>
          <a:p>
            <a:pPr marL="342900" indent="-342900" eaLnBrk="0" hangingPunct="0">
              <a:lnSpc>
                <a:spcPct val="90000"/>
              </a:lnSpc>
              <a:spcBef>
                <a:spcPct val="20000"/>
              </a:spcBef>
              <a:buClr>
                <a:srgbClr val="CC3300"/>
              </a:buClr>
              <a:buSzPct val="100000"/>
              <a:buFont typeface="Arial" pitchFamily="34" charset="0"/>
              <a:buChar char="•"/>
              <a:defRPr/>
            </a:pPr>
            <a:r>
              <a:rPr lang="en-US" sz="1300" dirty="0">
                <a:solidFill>
                  <a:schemeClr val="tx2"/>
                </a:solidFill>
              </a:rPr>
              <a:t>APS/P Propagation B</a:t>
            </a:r>
          </a:p>
          <a:p>
            <a:pPr marL="342900" indent="-342900" eaLnBrk="0" hangingPunct="0">
              <a:lnSpc>
                <a:spcPct val="90000"/>
              </a:lnSpc>
              <a:spcBef>
                <a:spcPct val="20000"/>
              </a:spcBef>
              <a:buClr>
                <a:srgbClr val="CC3300"/>
              </a:buClr>
              <a:buSzPct val="100000"/>
              <a:defRPr/>
            </a:pPr>
            <a:r>
              <a:rPr lang="en-US" sz="1300" b="1" dirty="0">
                <a:solidFill>
                  <a:schemeClr val="tx2"/>
                </a:solidFill>
              </a:rPr>
              <a:t>IEEE-SA Board of Governors (BOG)</a:t>
            </a:r>
          </a:p>
          <a:p>
            <a:pPr marL="342900" indent="-342900" eaLnBrk="0" hangingPunct="0">
              <a:lnSpc>
                <a:spcPct val="90000"/>
              </a:lnSpc>
              <a:spcBef>
                <a:spcPct val="20000"/>
              </a:spcBef>
              <a:buClr>
                <a:srgbClr val="CC3300"/>
              </a:buClr>
              <a:buSzPct val="100000"/>
              <a:buFont typeface="Arial" pitchFamily="34" charset="0"/>
              <a:buChar char="•"/>
              <a:defRPr/>
            </a:pPr>
            <a:r>
              <a:rPr lang="en-US" sz="1300" dirty="0">
                <a:solidFill>
                  <a:schemeClr val="tx2"/>
                </a:solidFill>
              </a:rPr>
              <a:t>BOG/CAG Corporate Advisory Group </a:t>
            </a:r>
          </a:p>
          <a:p>
            <a:pPr marL="342900" indent="-342900" eaLnBrk="0" hangingPunct="0">
              <a:lnSpc>
                <a:spcPct val="90000"/>
              </a:lnSpc>
              <a:spcBef>
                <a:spcPct val="20000"/>
              </a:spcBef>
              <a:buClr>
                <a:srgbClr val="CC3300"/>
              </a:buClr>
              <a:buSzPct val="100000"/>
              <a:defRPr/>
            </a:pPr>
            <a:r>
              <a:rPr lang="en-US" sz="1300" b="1" dirty="0">
                <a:solidFill>
                  <a:schemeClr val="tx2"/>
                </a:solidFill>
              </a:rPr>
              <a:t>IEEE Broadcast Technology Society (BTS)</a:t>
            </a:r>
          </a:p>
          <a:p>
            <a:pPr marL="342900" indent="-342900" eaLnBrk="0" hangingPunct="0">
              <a:lnSpc>
                <a:spcPct val="90000"/>
              </a:lnSpc>
              <a:spcBef>
                <a:spcPct val="20000"/>
              </a:spcBef>
              <a:buClr>
                <a:srgbClr val="CC3300"/>
              </a:buClr>
              <a:buSzPct val="100000"/>
              <a:buFont typeface="Arial" pitchFamily="34" charset="0"/>
              <a:buChar char="•"/>
              <a:defRPr/>
            </a:pPr>
            <a:r>
              <a:rPr lang="en-US" sz="1300" dirty="0">
                <a:solidFill>
                  <a:schemeClr val="tx2"/>
                </a:solidFill>
              </a:rPr>
              <a:t>BTS/</a:t>
            </a:r>
            <a:r>
              <a:rPr lang="en-US" sz="1300" dirty="0" err="1">
                <a:solidFill>
                  <a:schemeClr val="tx2"/>
                </a:solidFill>
              </a:rPr>
              <a:t>AVTech</a:t>
            </a:r>
            <a:r>
              <a:rPr lang="en-US" sz="1300" dirty="0">
                <a:solidFill>
                  <a:schemeClr val="tx2"/>
                </a:solidFill>
              </a:rPr>
              <a:t> Audio and Visual Techniques </a:t>
            </a:r>
          </a:p>
          <a:p>
            <a:pPr marL="342900" indent="-342900" eaLnBrk="0" hangingPunct="0">
              <a:lnSpc>
                <a:spcPct val="90000"/>
              </a:lnSpc>
              <a:spcBef>
                <a:spcPct val="20000"/>
              </a:spcBef>
              <a:buClr>
                <a:srgbClr val="CC3300"/>
              </a:buClr>
              <a:buSzPct val="100000"/>
              <a:buFont typeface="Arial" pitchFamily="34" charset="0"/>
              <a:buChar char="•"/>
              <a:defRPr/>
            </a:pPr>
            <a:r>
              <a:rPr lang="en-US" sz="1300" dirty="0">
                <a:solidFill>
                  <a:schemeClr val="tx2"/>
                </a:solidFill>
              </a:rPr>
              <a:t>BTS/</a:t>
            </a:r>
            <a:r>
              <a:rPr lang="en-US" sz="1300" dirty="0" err="1">
                <a:solidFill>
                  <a:schemeClr val="tx2"/>
                </a:solidFill>
              </a:rPr>
              <a:t>RFTech</a:t>
            </a:r>
            <a:r>
              <a:rPr lang="en-US" sz="1300" dirty="0">
                <a:solidFill>
                  <a:schemeClr val="tx2"/>
                </a:solidFill>
              </a:rPr>
              <a:t> RF Techniques </a:t>
            </a:r>
          </a:p>
          <a:p>
            <a:pPr marL="342900" indent="-342900" eaLnBrk="0" hangingPunct="0">
              <a:lnSpc>
                <a:spcPct val="90000"/>
              </a:lnSpc>
              <a:spcBef>
                <a:spcPct val="20000"/>
              </a:spcBef>
              <a:buClr>
                <a:srgbClr val="CC3300"/>
              </a:buClr>
              <a:buSzPct val="100000"/>
              <a:defRPr/>
            </a:pPr>
            <a:r>
              <a:rPr lang="en-US" sz="1300" b="1" dirty="0">
                <a:solidFill>
                  <a:schemeClr val="tx2"/>
                </a:solidFill>
              </a:rPr>
              <a:t>IEEE Computer Society (C)</a:t>
            </a:r>
          </a:p>
          <a:p>
            <a:pPr marL="342900" indent="-342900" eaLnBrk="0" hangingPunct="0">
              <a:lnSpc>
                <a:spcPct val="90000"/>
              </a:lnSpc>
              <a:spcBef>
                <a:spcPct val="20000"/>
              </a:spcBef>
              <a:buClr>
                <a:srgbClr val="CC3300"/>
              </a:buClr>
              <a:buSzPct val="100000"/>
              <a:buFont typeface="Arial" pitchFamily="34" charset="0"/>
              <a:buChar char="•"/>
              <a:defRPr/>
            </a:pPr>
            <a:r>
              <a:rPr lang="en-US" sz="1300" dirty="0">
                <a:solidFill>
                  <a:schemeClr val="tx2"/>
                </a:solidFill>
              </a:rPr>
              <a:t>C/DA Design Automation </a:t>
            </a:r>
          </a:p>
          <a:p>
            <a:pPr marL="342900" indent="-342900" eaLnBrk="0" hangingPunct="0">
              <a:lnSpc>
                <a:spcPct val="90000"/>
              </a:lnSpc>
              <a:spcBef>
                <a:spcPct val="20000"/>
              </a:spcBef>
              <a:buClr>
                <a:srgbClr val="CC3300"/>
              </a:buClr>
              <a:buSzPct val="100000"/>
              <a:buFont typeface="Arial" pitchFamily="34" charset="0"/>
              <a:buChar char="•"/>
              <a:defRPr/>
            </a:pPr>
            <a:r>
              <a:rPr lang="en-US" sz="1300" dirty="0">
                <a:solidFill>
                  <a:schemeClr val="tx2"/>
                </a:solidFill>
              </a:rPr>
              <a:t>C/EASC Environmental Assessment Standards Committee </a:t>
            </a:r>
          </a:p>
          <a:p>
            <a:pPr marL="342900" indent="-342900" eaLnBrk="0" hangingPunct="0">
              <a:lnSpc>
                <a:spcPct val="90000"/>
              </a:lnSpc>
              <a:spcBef>
                <a:spcPct val="20000"/>
              </a:spcBef>
              <a:buClr>
                <a:srgbClr val="CC3300"/>
              </a:buClr>
              <a:buSzPct val="100000"/>
              <a:buFont typeface="Arial" pitchFamily="34" charset="0"/>
              <a:buChar char="•"/>
              <a:defRPr/>
            </a:pPr>
            <a:r>
              <a:rPr lang="en-US" sz="1300" dirty="0">
                <a:solidFill>
                  <a:schemeClr val="tx2"/>
                </a:solidFill>
              </a:rPr>
              <a:t>C/FIPA Foundation for Intelligent Physical Agents </a:t>
            </a:r>
          </a:p>
          <a:p>
            <a:pPr marL="342900" indent="-342900" eaLnBrk="0" hangingPunct="0">
              <a:lnSpc>
                <a:spcPct val="90000"/>
              </a:lnSpc>
              <a:spcBef>
                <a:spcPct val="20000"/>
              </a:spcBef>
              <a:buClr>
                <a:srgbClr val="CC3300"/>
              </a:buClr>
              <a:buSzPct val="100000"/>
              <a:buFont typeface="Arial" pitchFamily="34" charset="0"/>
              <a:buChar char="•"/>
              <a:defRPr/>
            </a:pPr>
            <a:r>
              <a:rPr lang="en-US" sz="1300" dirty="0">
                <a:solidFill>
                  <a:schemeClr val="tx2"/>
                </a:solidFill>
              </a:rPr>
              <a:t>C/IA Information Assurance </a:t>
            </a:r>
          </a:p>
          <a:p>
            <a:pPr marL="342900" indent="-342900" eaLnBrk="0" hangingPunct="0">
              <a:lnSpc>
                <a:spcPct val="90000"/>
              </a:lnSpc>
              <a:spcBef>
                <a:spcPct val="20000"/>
              </a:spcBef>
              <a:buClr>
                <a:srgbClr val="CC3300"/>
              </a:buClr>
              <a:buSzPct val="100000"/>
              <a:buFont typeface="Arial" pitchFamily="34" charset="0"/>
              <a:buChar char="•"/>
              <a:defRPr/>
            </a:pPr>
            <a:r>
              <a:rPr lang="en-US" sz="1300" dirty="0">
                <a:solidFill>
                  <a:schemeClr val="tx2"/>
                </a:solidFill>
              </a:rPr>
              <a:t>C/LM Local and Metropolitan Area Networks </a:t>
            </a:r>
          </a:p>
          <a:p>
            <a:pPr marL="342900" indent="-342900" eaLnBrk="0" hangingPunct="0">
              <a:lnSpc>
                <a:spcPct val="90000"/>
              </a:lnSpc>
              <a:spcBef>
                <a:spcPct val="20000"/>
              </a:spcBef>
              <a:buClr>
                <a:srgbClr val="CC3300"/>
              </a:buClr>
              <a:buSzPct val="100000"/>
              <a:buFont typeface="Arial" pitchFamily="34" charset="0"/>
              <a:buChar char="•"/>
              <a:defRPr/>
            </a:pPr>
            <a:r>
              <a:rPr lang="en-US" sz="1300" dirty="0">
                <a:solidFill>
                  <a:schemeClr val="tx2"/>
                </a:solidFill>
              </a:rPr>
              <a:t>C/LT Learning Technology </a:t>
            </a:r>
          </a:p>
          <a:p>
            <a:pPr marL="342900" indent="-342900" eaLnBrk="0" hangingPunct="0">
              <a:lnSpc>
                <a:spcPct val="90000"/>
              </a:lnSpc>
              <a:spcBef>
                <a:spcPct val="20000"/>
              </a:spcBef>
              <a:buClr>
                <a:srgbClr val="CC3300"/>
              </a:buClr>
              <a:buSzPct val="100000"/>
              <a:buFont typeface="Arial" pitchFamily="34" charset="0"/>
              <a:buChar char="•"/>
              <a:defRPr/>
            </a:pPr>
            <a:r>
              <a:rPr lang="en-US" sz="1300" dirty="0">
                <a:solidFill>
                  <a:schemeClr val="tx2"/>
                </a:solidFill>
              </a:rPr>
              <a:t>C/MSC Microprocessor Standards Committee </a:t>
            </a:r>
          </a:p>
          <a:p>
            <a:pPr marL="342900" indent="-342900" eaLnBrk="0" hangingPunct="0">
              <a:lnSpc>
                <a:spcPct val="90000"/>
              </a:lnSpc>
              <a:spcBef>
                <a:spcPct val="20000"/>
              </a:spcBef>
              <a:buClr>
                <a:srgbClr val="CC3300"/>
              </a:buClr>
              <a:buSzPct val="100000"/>
              <a:buFont typeface="Arial" pitchFamily="34" charset="0"/>
              <a:buChar char="•"/>
              <a:defRPr/>
            </a:pPr>
            <a:r>
              <a:rPr lang="en-US" sz="1300" dirty="0">
                <a:solidFill>
                  <a:schemeClr val="tx2"/>
                </a:solidFill>
              </a:rPr>
              <a:t>C/PA Portable Applications </a:t>
            </a:r>
          </a:p>
          <a:p>
            <a:pPr marL="342900" indent="-342900" eaLnBrk="0" hangingPunct="0">
              <a:lnSpc>
                <a:spcPct val="90000"/>
              </a:lnSpc>
              <a:spcBef>
                <a:spcPct val="20000"/>
              </a:spcBef>
              <a:buClr>
                <a:srgbClr val="CC3300"/>
              </a:buClr>
              <a:buSzPct val="100000"/>
              <a:buFont typeface="Arial" pitchFamily="34" charset="0"/>
              <a:buChar char="•"/>
              <a:defRPr/>
            </a:pPr>
            <a:r>
              <a:rPr lang="en-US" sz="1300" dirty="0">
                <a:solidFill>
                  <a:schemeClr val="tx2"/>
                </a:solidFill>
              </a:rPr>
              <a:t>C/S2ESC Software &amp; Systems Engineering Standards Committee </a:t>
            </a:r>
          </a:p>
          <a:p>
            <a:pPr marL="342900" indent="-342900" eaLnBrk="0" hangingPunct="0">
              <a:lnSpc>
                <a:spcPct val="90000"/>
              </a:lnSpc>
              <a:spcBef>
                <a:spcPct val="20000"/>
              </a:spcBef>
              <a:buClr>
                <a:srgbClr val="CC3300"/>
              </a:buClr>
              <a:buSzPct val="100000"/>
              <a:buFont typeface="Arial" pitchFamily="34" charset="0"/>
              <a:buChar char="•"/>
              <a:defRPr/>
            </a:pPr>
            <a:endParaRPr lang="en-US" sz="1300" dirty="0">
              <a:solidFill>
                <a:schemeClr val="tx2"/>
              </a:solidFill>
            </a:endParaRPr>
          </a:p>
          <a:p>
            <a:pPr marL="342900" indent="-342900" eaLnBrk="0" hangingPunct="0">
              <a:lnSpc>
                <a:spcPct val="90000"/>
              </a:lnSpc>
              <a:spcBef>
                <a:spcPct val="20000"/>
              </a:spcBef>
              <a:buClr>
                <a:srgbClr val="CC3300"/>
              </a:buClr>
              <a:buSzPct val="100000"/>
              <a:buFont typeface="Arial" pitchFamily="34" charset="0"/>
              <a:buChar char="•"/>
              <a:defRPr/>
            </a:pPr>
            <a:endParaRPr lang="en-US" sz="1300" dirty="0"/>
          </a:p>
        </p:txBody>
      </p:sp>
      <p:sp>
        <p:nvSpPr>
          <p:cNvPr id="11268" name="Rectangle 3"/>
          <p:cNvSpPr txBox="1">
            <a:spLocks noChangeArrowheads="1"/>
          </p:cNvSpPr>
          <p:nvPr/>
        </p:nvSpPr>
        <p:spPr bwMode="auto">
          <a:xfrm>
            <a:off x="5105400" y="1143000"/>
            <a:ext cx="3810000" cy="5486400"/>
          </a:xfrm>
          <a:prstGeom prst="rect">
            <a:avLst/>
          </a:prstGeom>
          <a:noFill/>
          <a:ln w="9525">
            <a:noFill/>
            <a:miter lim="800000"/>
            <a:headEnd/>
            <a:tailEnd/>
          </a:ln>
        </p:spPr>
        <p:txBody>
          <a:bodyPr lIns="90488" tIns="44450" rIns="90488" bIns="44450"/>
          <a:lstStyle/>
          <a:p>
            <a:pPr marL="342900" indent="-342900" eaLnBrk="0" hangingPunct="0">
              <a:lnSpc>
                <a:spcPct val="90000"/>
              </a:lnSpc>
              <a:spcBef>
                <a:spcPct val="20000"/>
              </a:spcBef>
              <a:buClr>
                <a:srgbClr val="CC3300"/>
              </a:buClr>
              <a:buSzPct val="100000"/>
              <a:buFont typeface="Arial" pitchFamily="34" charset="0"/>
              <a:buChar char="•"/>
            </a:pPr>
            <a:r>
              <a:rPr lang="en-US" sz="1300" b="1" dirty="0">
                <a:solidFill>
                  <a:srgbClr val="FF0000"/>
                </a:solidFill>
              </a:rPr>
              <a:t>C/SAB Standards Activities Board </a:t>
            </a:r>
          </a:p>
          <a:p>
            <a:pPr marL="342900" indent="-342900" eaLnBrk="0" hangingPunct="0">
              <a:lnSpc>
                <a:spcPct val="90000"/>
              </a:lnSpc>
              <a:spcBef>
                <a:spcPct val="20000"/>
              </a:spcBef>
              <a:buClr>
                <a:srgbClr val="CC3300"/>
              </a:buClr>
              <a:buSzPct val="100000"/>
              <a:buFont typeface="Arial" pitchFamily="34" charset="0"/>
              <a:buChar char="•"/>
            </a:pPr>
            <a:r>
              <a:rPr lang="en-US" sz="1300" dirty="0">
                <a:solidFill>
                  <a:schemeClr val="tx2"/>
                </a:solidFill>
              </a:rPr>
              <a:t>C/SI Simulation Interoperability </a:t>
            </a:r>
            <a:r>
              <a:rPr lang="en-US" sz="1300" dirty="0" err="1">
                <a:solidFill>
                  <a:schemeClr val="tx2"/>
                </a:solidFill>
              </a:rPr>
              <a:t>Stds</a:t>
            </a:r>
            <a:r>
              <a:rPr lang="en-US" sz="1300" dirty="0">
                <a:solidFill>
                  <a:schemeClr val="tx2"/>
                </a:solidFill>
              </a:rPr>
              <a:t> Organization/</a:t>
            </a:r>
            <a:r>
              <a:rPr lang="en-US" sz="1300" dirty="0" err="1">
                <a:solidFill>
                  <a:schemeClr val="tx2"/>
                </a:solidFill>
              </a:rPr>
              <a:t>Stds</a:t>
            </a:r>
            <a:r>
              <a:rPr lang="en-US" sz="1300" dirty="0">
                <a:solidFill>
                  <a:schemeClr val="tx2"/>
                </a:solidFill>
              </a:rPr>
              <a:t> Activities Committee </a:t>
            </a:r>
          </a:p>
          <a:p>
            <a:pPr marL="342900" indent="-342900" eaLnBrk="0" hangingPunct="0">
              <a:lnSpc>
                <a:spcPct val="90000"/>
              </a:lnSpc>
              <a:spcBef>
                <a:spcPct val="20000"/>
              </a:spcBef>
              <a:buClr>
                <a:srgbClr val="CC3300"/>
              </a:buClr>
              <a:buSzPct val="100000"/>
              <a:buFont typeface="Arial" pitchFamily="34" charset="0"/>
              <a:buChar char="•"/>
            </a:pPr>
            <a:r>
              <a:rPr lang="en-US" sz="1300" dirty="0">
                <a:solidFill>
                  <a:schemeClr val="tx2"/>
                </a:solidFill>
              </a:rPr>
              <a:t>C/SS Storage Systems </a:t>
            </a:r>
          </a:p>
          <a:p>
            <a:pPr marL="342900" indent="-342900" eaLnBrk="0" hangingPunct="0">
              <a:lnSpc>
                <a:spcPct val="90000"/>
              </a:lnSpc>
              <a:spcBef>
                <a:spcPct val="20000"/>
              </a:spcBef>
              <a:buClr>
                <a:srgbClr val="CC3300"/>
              </a:buClr>
              <a:buSzPct val="100000"/>
              <a:buFont typeface="Arial" pitchFamily="34" charset="0"/>
              <a:buChar char="•"/>
            </a:pPr>
            <a:r>
              <a:rPr lang="en-US" sz="1300" dirty="0">
                <a:solidFill>
                  <a:schemeClr val="tx2"/>
                </a:solidFill>
              </a:rPr>
              <a:t>C/TT Test Technology </a:t>
            </a:r>
          </a:p>
          <a:p>
            <a:pPr marL="342900" indent="-342900" eaLnBrk="0" hangingPunct="0">
              <a:lnSpc>
                <a:spcPct val="90000"/>
              </a:lnSpc>
              <a:spcBef>
                <a:spcPct val="20000"/>
              </a:spcBef>
              <a:buClr>
                <a:srgbClr val="CC3300"/>
              </a:buClr>
              <a:buSzPct val="100000"/>
            </a:pPr>
            <a:r>
              <a:rPr lang="en-US" sz="1300" b="1" dirty="0">
                <a:solidFill>
                  <a:schemeClr val="tx2"/>
                </a:solidFill>
              </a:rPr>
              <a:t>IEEE Consumer Electronics Society (CES)</a:t>
            </a:r>
          </a:p>
          <a:p>
            <a:pPr marL="342900" indent="-342900" eaLnBrk="0" hangingPunct="0">
              <a:lnSpc>
                <a:spcPct val="90000"/>
              </a:lnSpc>
              <a:spcBef>
                <a:spcPct val="20000"/>
              </a:spcBef>
              <a:buClr>
                <a:srgbClr val="CC3300"/>
              </a:buClr>
              <a:buSzPct val="100000"/>
              <a:buFont typeface="Arial" pitchFamily="34" charset="0"/>
              <a:buChar char="•"/>
            </a:pPr>
            <a:r>
              <a:rPr lang="en-US" sz="1300" dirty="0">
                <a:solidFill>
                  <a:schemeClr val="tx2"/>
                </a:solidFill>
              </a:rPr>
              <a:t>CES/SC Standards Committee </a:t>
            </a:r>
          </a:p>
          <a:p>
            <a:pPr marL="342900" indent="-342900" eaLnBrk="0" hangingPunct="0">
              <a:lnSpc>
                <a:spcPct val="90000"/>
              </a:lnSpc>
              <a:spcBef>
                <a:spcPct val="20000"/>
              </a:spcBef>
              <a:buClr>
                <a:srgbClr val="CC3300"/>
              </a:buClr>
              <a:buSzPct val="100000"/>
            </a:pPr>
            <a:r>
              <a:rPr lang="en-US" sz="1300" b="1" dirty="0">
                <a:solidFill>
                  <a:schemeClr val="tx2"/>
                </a:solidFill>
              </a:rPr>
              <a:t>IEEE Communications Society (COM)</a:t>
            </a:r>
          </a:p>
          <a:p>
            <a:pPr marL="342900" indent="-342900" eaLnBrk="0" hangingPunct="0">
              <a:lnSpc>
                <a:spcPct val="90000"/>
              </a:lnSpc>
              <a:spcBef>
                <a:spcPct val="20000"/>
              </a:spcBef>
              <a:buClr>
                <a:srgbClr val="CC3300"/>
              </a:buClr>
              <a:buSzPct val="100000"/>
              <a:buFont typeface="Arial" pitchFamily="34" charset="0"/>
              <a:buChar char="•"/>
            </a:pPr>
            <a:r>
              <a:rPr lang="en-US" sz="1300" dirty="0">
                <a:solidFill>
                  <a:schemeClr val="tx2"/>
                </a:solidFill>
              </a:rPr>
              <a:t>COM/PC Personal Communications </a:t>
            </a:r>
          </a:p>
          <a:p>
            <a:pPr marL="342900" indent="-342900" eaLnBrk="0" hangingPunct="0">
              <a:lnSpc>
                <a:spcPct val="90000"/>
              </a:lnSpc>
              <a:spcBef>
                <a:spcPct val="20000"/>
              </a:spcBef>
              <a:buClr>
                <a:srgbClr val="CC3300"/>
              </a:buClr>
              <a:buSzPct val="100000"/>
              <a:buFont typeface="Arial" pitchFamily="34" charset="0"/>
              <a:buChar char="•"/>
            </a:pPr>
            <a:r>
              <a:rPr lang="en-US" sz="1300" dirty="0">
                <a:solidFill>
                  <a:schemeClr val="tx2"/>
                </a:solidFill>
              </a:rPr>
              <a:t>COM/SIEPON Service Interoperability in Ethernet Passive Optical Networks </a:t>
            </a:r>
          </a:p>
          <a:p>
            <a:pPr marL="342900" indent="-342900" eaLnBrk="0" hangingPunct="0">
              <a:lnSpc>
                <a:spcPct val="90000"/>
              </a:lnSpc>
              <a:spcBef>
                <a:spcPct val="20000"/>
              </a:spcBef>
              <a:buClr>
                <a:srgbClr val="CC3300"/>
              </a:buClr>
              <a:buSzPct val="100000"/>
              <a:buFont typeface="Arial" pitchFamily="34" charset="0"/>
              <a:buChar char="•"/>
            </a:pPr>
            <a:r>
              <a:rPr lang="en-US" sz="1300" dirty="0">
                <a:solidFill>
                  <a:schemeClr val="tx2"/>
                </a:solidFill>
              </a:rPr>
              <a:t>COM/TA&amp;OS Transmission Access &amp; Optical Systems </a:t>
            </a:r>
          </a:p>
          <a:p>
            <a:pPr marL="342900" indent="-342900" eaLnBrk="0" hangingPunct="0">
              <a:lnSpc>
                <a:spcPct val="90000"/>
              </a:lnSpc>
              <a:spcBef>
                <a:spcPct val="20000"/>
              </a:spcBef>
              <a:buClr>
                <a:srgbClr val="CC3300"/>
              </a:buClr>
              <a:buSzPct val="100000"/>
              <a:buFont typeface="Arial" pitchFamily="34" charset="0"/>
              <a:buChar char="•"/>
            </a:pPr>
            <a:r>
              <a:rPr lang="en-US" sz="1300" dirty="0">
                <a:solidFill>
                  <a:schemeClr val="tx2"/>
                </a:solidFill>
              </a:rPr>
              <a:t>COM/TRANS Transmission Systems </a:t>
            </a:r>
          </a:p>
          <a:p>
            <a:pPr marL="342900" indent="-342900" eaLnBrk="0" hangingPunct="0">
              <a:lnSpc>
                <a:spcPct val="90000"/>
              </a:lnSpc>
              <a:spcBef>
                <a:spcPct val="20000"/>
              </a:spcBef>
              <a:buClr>
                <a:srgbClr val="CC3300"/>
              </a:buClr>
              <a:buSzPct val="100000"/>
            </a:pPr>
            <a:r>
              <a:rPr lang="en-US" sz="1300" b="1" dirty="0">
                <a:solidFill>
                  <a:schemeClr val="tx2"/>
                </a:solidFill>
              </a:rPr>
              <a:t>IEEE Dielectrics and Electrical Insulation Society (DEI)</a:t>
            </a:r>
          </a:p>
          <a:p>
            <a:pPr marL="342900" indent="-342900" eaLnBrk="0" hangingPunct="0">
              <a:lnSpc>
                <a:spcPct val="90000"/>
              </a:lnSpc>
              <a:spcBef>
                <a:spcPct val="20000"/>
              </a:spcBef>
              <a:buClr>
                <a:srgbClr val="CC3300"/>
              </a:buClr>
              <a:buSzPct val="100000"/>
              <a:buFont typeface="Arial" pitchFamily="34" charset="0"/>
              <a:buChar char="•"/>
            </a:pPr>
            <a:r>
              <a:rPr lang="en-US" sz="1300" dirty="0">
                <a:solidFill>
                  <a:schemeClr val="tx2"/>
                </a:solidFill>
              </a:rPr>
              <a:t>DEI/SC Standards Committee </a:t>
            </a:r>
          </a:p>
          <a:p>
            <a:pPr marL="342900" indent="-342900" eaLnBrk="0" hangingPunct="0">
              <a:lnSpc>
                <a:spcPct val="90000"/>
              </a:lnSpc>
              <a:spcBef>
                <a:spcPct val="20000"/>
              </a:spcBef>
              <a:buClr>
                <a:srgbClr val="CC3300"/>
              </a:buClr>
              <a:buSzPct val="100000"/>
              <a:buFont typeface="Arial" pitchFamily="34" charset="0"/>
              <a:buChar char="•"/>
            </a:pPr>
            <a:r>
              <a:rPr lang="en-US" sz="1300" dirty="0">
                <a:solidFill>
                  <a:schemeClr val="tx2"/>
                </a:solidFill>
              </a:rPr>
              <a:t>IEEE Engineering in Medicine and Biology Society (EMB)</a:t>
            </a:r>
          </a:p>
          <a:p>
            <a:pPr marL="342900" indent="-342900" eaLnBrk="0" hangingPunct="0">
              <a:lnSpc>
                <a:spcPct val="90000"/>
              </a:lnSpc>
              <a:spcBef>
                <a:spcPct val="20000"/>
              </a:spcBef>
              <a:buClr>
                <a:srgbClr val="CC3300"/>
              </a:buClr>
              <a:buSzPct val="100000"/>
              <a:buFont typeface="Arial" pitchFamily="34" charset="0"/>
              <a:buChar char="•"/>
            </a:pPr>
            <a:r>
              <a:rPr lang="en-US" sz="1300" dirty="0">
                <a:solidFill>
                  <a:schemeClr val="tx2"/>
                </a:solidFill>
              </a:rPr>
              <a:t>EMB/11073 11073 Committee </a:t>
            </a:r>
          </a:p>
          <a:p>
            <a:pPr marL="342900" indent="-342900" eaLnBrk="0" hangingPunct="0">
              <a:lnSpc>
                <a:spcPct val="90000"/>
              </a:lnSpc>
              <a:spcBef>
                <a:spcPct val="20000"/>
              </a:spcBef>
              <a:buClr>
                <a:srgbClr val="CC3300"/>
              </a:buClr>
              <a:buSzPct val="100000"/>
              <a:buFont typeface="Arial" pitchFamily="34" charset="0"/>
              <a:buChar char="•"/>
            </a:pPr>
            <a:r>
              <a:rPr lang="en-US" sz="1300" dirty="0">
                <a:solidFill>
                  <a:schemeClr val="tx2"/>
                </a:solidFill>
              </a:rPr>
              <a:t>EMB/</a:t>
            </a:r>
            <a:r>
              <a:rPr lang="en-US" sz="1300" dirty="0" err="1">
                <a:solidFill>
                  <a:schemeClr val="tx2"/>
                </a:solidFill>
              </a:rPr>
              <a:t>Stds</a:t>
            </a:r>
            <a:r>
              <a:rPr lang="en-US" sz="1300" dirty="0">
                <a:solidFill>
                  <a:schemeClr val="tx2"/>
                </a:solidFill>
              </a:rPr>
              <a:t> Com Standards Committee</a:t>
            </a:r>
          </a:p>
          <a:p>
            <a:pPr marL="342900" indent="-342900" eaLnBrk="0" hangingPunct="0">
              <a:lnSpc>
                <a:spcPct val="90000"/>
              </a:lnSpc>
              <a:spcBef>
                <a:spcPct val="20000"/>
              </a:spcBef>
              <a:buClr>
                <a:srgbClr val="CC3300"/>
              </a:buClr>
              <a:buSzPct val="100000"/>
            </a:pPr>
            <a:r>
              <a:rPr lang="en-US" sz="1400" b="1" dirty="0">
                <a:solidFill>
                  <a:schemeClr val="tx2"/>
                </a:solidFill>
              </a:rPr>
              <a:t>IEEE Electromagnetic Compatibility Society (EMC)</a:t>
            </a:r>
            <a:endParaRPr lang="en-US" sz="1300" b="1" dirty="0">
              <a:solidFill>
                <a:schemeClr val="tx2"/>
              </a:solidFill>
            </a:endParaRPr>
          </a:p>
          <a:p>
            <a:pPr marL="342900" indent="-342900" eaLnBrk="0" hangingPunct="0">
              <a:lnSpc>
                <a:spcPct val="90000"/>
              </a:lnSpc>
              <a:spcBef>
                <a:spcPct val="20000"/>
              </a:spcBef>
              <a:buClr>
                <a:srgbClr val="CC3300"/>
              </a:buClr>
              <a:buSzPct val="100000"/>
              <a:buFont typeface="Arial" pitchFamily="34" charset="0"/>
              <a:buChar char="•"/>
            </a:pPr>
            <a:r>
              <a:rPr lang="en-US" sz="1300" dirty="0">
                <a:solidFill>
                  <a:schemeClr val="tx2"/>
                </a:solidFill>
              </a:rPr>
              <a:t>EMC/</a:t>
            </a:r>
            <a:r>
              <a:rPr lang="en-US" sz="1300" dirty="0" err="1">
                <a:solidFill>
                  <a:schemeClr val="tx2"/>
                </a:solidFill>
              </a:rPr>
              <a:t>SDCom</a:t>
            </a:r>
            <a:r>
              <a:rPr lang="en-US" sz="1300" dirty="0">
                <a:solidFill>
                  <a:schemeClr val="tx2"/>
                </a:solidFill>
              </a:rPr>
              <a:t> Standards Development Committee </a:t>
            </a:r>
          </a:p>
          <a:p>
            <a:pPr marL="342900" indent="-342900" eaLnBrk="0" hangingPunct="0">
              <a:lnSpc>
                <a:spcPct val="90000"/>
              </a:lnSpc>
              <a:spcBef>
                <a:spcPct val="20000"/>
              </a:spcBef>
              <a:buClr>
                <a:srgbClr val="CC3300"/>
              </a:buClr>
              <a:buSzPct val="100000"/>
            </a:pPr>
            <a:endParaRPr lang="en-US" sz="1400" dirty="0"/>
          </a:p>
          <a:p>
            <a:pPr marL="342900" indent="-342900" eaLnBrk="0" hangingPunct="0">
              <a:lnSpc>
                <a:spcPct val="90000"/>
              </a:lnSpc>
              <a:spcBef>
                <a:spcPct val="20000"/>
              </a:spcBef>
              <a:buClr>
                <a:srgbClr val="CC3300"/>
              </a:buClr>
              <a:buSzPct val="100000"/>
              <a:buFont typeface="Arial" pitchFamily="34" charset="0"/>
              <a:buChar char="•"/>
            </a:pPr>
            <a:endParaRPr lang="en-US" sz="1400" dirty="0"/>
          </a:p>
          <a:p>
            <a:pPr marL="342900" indent="-342900" eaLnBrk="0" hangingPunct="0">
              <a:lnSpc>
                <a:spcPct val="90000"/>
              </a:lnSpc>
              <a:spcBef>
                <a:spcPct val="20000"/>
              </a:spcBef>
              <a:buClr>
                <a:srgbClr val="CC3300"/>
              </a:buClr>
              <a:buSzPct val="100000"/>
              <a:buFont typeface="Arial" pitchFamily="34" charset="0"/>
              <a:buChar char="•"/>
            </a:pPr>
            <a:endParaRPr lang="en-US" sz="14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228600" y="533400"/>
            <a:ext cx="8610600" cy="609600"/>
          </a:xfrm>
        </p:spPr>
        <p:txBody>
          <a:bodyPr/>
          <a:lstStyle/>
          <a:p>
            <a:pPr eaLnBrk="1" hangingPunct="1"/>
            <a:r>
              <a:rPr lang="en-US" sz="2200" smtClean="0">
                <a:ea typeface="ＭＳ Ｐゴシック"/>
                <a:cs typeface="ＭＳ Ｐゴシック"/>
              </a:rPr>
              <a:t>Societies and Technical Sponsor Committees - cont</a:t>
            </a:r>
          </a:p>
        </p:txBody>
      </p:sp>
      <p:sp>
        <p:nvSpPr>
          <p:cNvPr id="12291" name="Rectangle 3"/>
          <p:cNvSpPr txBox="1">
            <a:spLocks noChangeArrowheads="1"/>
          </p:cNvSpPr>
          <p:nvPr/>
        </p:nvSpPr>
        <p:spPr bwMode="auto">
          <a:xfrm>
            <a:off x="381000" y="1143000"/>
            <a:ext cx="4114800" cy="5410200"/>
          </a:xfrm>
          <a:prstGeom prst="rect">
            <a:avLst/>
          </a:prstGeom>
          <a:noFill/>
          <a:ln w="9525">
            <a:noFill/>
            <a:miter lim="800000"/>
            <a:headEnd/>
            <a:tailEnd/>
          </a:ln>
        </p:spPr>
        <p:txBody>
          <a:bodyPr lIns="90488" tIns="44450" rIns="90488" bIns="44450"/>
          <a:lstStyle/>
          <a:p>
            <a:pPr marL="342900" indent="-342900" eaLnBrk="0" hangingPunct="0">
              <a:lnSpc>
                <a:spcPct val="90000"/>
              </a:lnSpc>
              <a:spcBef>
                <a:spcPct val="20000"/>
              </a:spcBef>
              <a:buClr>
                <a:srgbClr val="CC3300"/>
              </a:buClr>
              <a:buSzPct val="100000"/>
            </a:pPr>
            <a:r>
              <a:rPr lang="en-US" sz="1300" b="1">
                <a:solidFill>
                  <a:schemeClr val="tx2"/>
                </a:solidFill>
              </a:rPr>
              <a:t>IEEE Industry Applications Society (IAS)</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IAS/CI Cement Industry </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IAS/EM Electric Machines </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IAS/ES Energy Systems </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IAS/I&amp;CPS Industrial &amp; Commercial Power Systems </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IAS/PCI Petroleum &amp; Chemical Industry I</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AS/PSE Power Systems Engineering </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IAS/PSP Power Systems Protection </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IAS/TBCC Technical Books Coordinating Committee </a:t>
            </a:r>
          </a:p>
          <a:p>
            <a:pPr marL="342900" indent="-342900" eaLnBrk="0" hangingPunct="0">
              <a:lnSpc>
                <a:spcPct val="90000"/>
              </a:lnSpc>
              <a:spcBef>
                <a:spcPct val="20000"/>
              </a:spcBef>
              <a:buClr>
                <a:srgbClr val="CC3300"/>
              </a:buClr>
              <a:buSzPct val="100000"/>
            </a:pPr>
            <a:r>
              <a:rPr lang="en-US" sz="1300">
                <a:solidFill>
                  <a:schemeClr val="tx2"/>
                </a:solidFill>
              </a:rPr>
              <a:t>IEEE Instrumentation and Measurement Society (IM)</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IM/AI TC8 - Automated Test Systems and Instrumentation </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IM/ATLAS TC11 - SCC20 (ATLAS) Coordination </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IM/Con TC5 - Connectors in Measurements </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IM/DC-LF TC2 - DC-LF Measurement </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IM/ET TC6 - Emerging Technologies in Measurements </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IM/F&amp;T TC3 - Frequency and Time </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IM/HFM TC4 - High Frequency Measurement </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IM/IM IEEE Instrumentation and Measurement Society </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IM/MBM TC25 - Medical and Biological Measurements </a:t>
            </a:r>
          </a:p>
          <a:p>
            <a:pPr marL="342900" indent="-342900" eaLnBrk="0" hangingPunct="0">
              <a:lnSpc>
                <a:spcPct val="90000"/>
              </a:lnSpc>
              <a:spcBef>
                <a:spcPct val="20000"/>
              </a:spcBef>
              <a:buClr>
                <a:srgbClr val="CC3300"/>
              </a:buClr>
              <a:buSzPct val="100000"/>
              <a:buFont typeface="Arial" pitchFamily="34" charset="0"/>
              <a:buChar char="•"/>
            </a:pPr>
            <a:endParaRPr lang="en-US" sz="1300"/>
          </a:p>
        </p:txBody>
      </p:sp>
      <p:sp>
        <p:nvSpPr>
          <p:cNvPr id="12292" name="Rectangle 3"/>
          <p:cNvSpPr txBox="1">
            <a:spLocks noChangeArrowheads="1"/>
          </p:cNvSpPr>
          <p:nvPr/>
        </p:nvSpPr>
        <p:spPr bwMode="auto">
          <a:xfrm>
            <a:off x="4572000" y="1219200"/>
            <a:ext cx="4114800" cy="5410200"/>
          </a:xfrm>
          <a:prstGeom prst="rect">
            <a:avLst/>
          </a:prstGeom>
          <a:noFill/>
          <a:ln w="9525">
            <a:noFill/>
            <a:miter lim="800000"/>
            <a:headEnd/>
            <a:tailEnd/>
          </a:ln>
        </p:spPr>
        <p:txBody>
          <a:bodyPr lIns="90488" tIns="44450" rIns="90488" bIns="44450"/>
          <a:lstStyle/>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IM/ST TC9 - Sensor Technology </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IM/UM TC1 - Measurement Precision, Sensitivity and Noise </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IM/WM&amp;A TC10 - Waveform Generation Measurement and Analysis </a:t>
            </a:r>
          </a:p>
          <a:p>
            <a:pPr marL="342900" indent="-342900" eaLnBrk="0" hangingPunct="0">
              <a:lnSpc>
                <a:spcPct val="90000"/>
              </a:lnSpc>
              <a:spcBef>
                <a:spcPct val="20000"/>
              </a:spcBef>
              <a:buClr>
                <a:srgbClr val="CC3300"/>
              </a:buClr>
              <a:buSzPct val="100000"/>
            </a:pPr>
            <a:r>
              <a:rPr lang="en-US" sz="1300">
                <a:solidFill>
                  <a:schemeClr val="tx2"/>
                </a:solidFill>
              </a:rPr>
              <a:t>IEEE Microwave Theory and Techniques Society (MTT)</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MTT/SCC Standards Coordinating Committee </a:t>
            </a:r>
          </a:p>
          <a:p>
            <a:pPr marL="342900" indent="-342900" eaLnBrk="0" hangingPunct="0">
              <a:lnSpc>
                <a:spcPct val="90000"/>
              </a:lnSpc>
              <a:spcBef>
                <a:spcPct val="20000"/>
              </a:spcBef>
              <a:buClr>
                <a:srgbClr val="CC3300"/>
              </a:buClr>
              <a:buSzPct val="100000"/>
            </a:pPr>
            <a:r>
              <a:rPr lang="en-US" sz="1400">
                <a:solidFill>
                  <a:schemeClr val="tx2"/>
                </a:solidFill>
              </a:rPr>
              <a:t>IEEE Nuclear and Plasma Sciences Society (NPS)</a:t>
            </a:r>
            <a:endParaRPr lang="en-US" sz="1300">
              <a:solidFill>
                <a:schemeClr val="tx2"/>
              </a:solidFill>
            </a:endParaRP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NPS/NI&amp;D Nuclear Instruments and Detectors </a:t>
            </a:r>
          </a:p>
          <a:p>
            <a:pPr marL="342900" indent="-342900" eaLnBrk="0" hangingPunct="0">
              <a:lnSpc>
                <a:spcPct val="90000"/>
              </a:lnSpc>
              <a:spcBef>
                <a:spcPct val="20000"/>
              </a:spcBef>
              <a:buClr>
                <a:srgbClr val="CC3300"/>
              </a:buClr>
              <a:buSzPct val="100000"/>
            </a:pPr>
            <a:r>
              <a:rPr lang="en-US" sz="1400">
                <a:solidFill>
                  <a:schemeClr val="tx2"/>
                </a:solidFill>
              </a:rPr>
              <a:t>IEEE Nanotechnology Council (NTC)</a:t>
            </a:r>
            <a:endParaRPr lang="en-US" sz="1300">
              <a:solidFill>
                <a:schemeClr val="tx2"/>
              </a:solidFill>
            </a:endParaRP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NTC/SC Standards Committee </a:t>
            </a:r>
          </a:p>
          <a:p>
            <a:pPr marL="342900" indent="-342900" eaLnBrk="0" hangingPunct="0">
              <a:lnSpc>
                <a:spcPct val="90000"/>
              </a:lnSpc>
              <a:spcBef>
                <a:spcPct val="20000"/>
              </a:spcBef>
              <a:buClr>
                <a:srgbClr val="CC3300"/>
              </a:buClr>
              <a:buSzPct val="100000"/>
            </a:pPr>
            <a:r>
              <a:rPr lang="en-US" sz="1400">
                <a:solidFill>
                  <a:schemeClr val="tx2"/>
                </a:solidFill>
              </a:rPr>
              <a:t>IEEE Power &amp; Energy Society (PE)</a:t>
            </a:r>
            <a:endParaRPr lang="en-US" sz="1300">
              <a:solidFill>
                <a:schemeClr val="tx2"/>
              </a:solidFill>
            </a:endParaRP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PE/ED&amp;PG Energy Development &amp; Power Generation </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PE/EM Electric Machinery </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PE/IC Insulated Conductors </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PE/NPE Nuclear Power Engineering</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PE/PSACE Power System Analysis, Computing, and Economics Committee </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PE/PSC Power System Communications P</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E/PSIM Power System Instrumentation and Measurements </a:t>
            </a:r>
          </a:p>
          <a:p>
            <a:pPr marL="342900" indent="-342900" eaLnBrk="0" hangingPunct="0">
              <a:lnSpc>
                <a:spcPct val="90000"/>
              </a:lnSpc>
              <a:spcBef>
                <a:spcPct val="20000"/>
              </a:spcBef>
              <a:buClr>
                <a:srgbClr val="CC3300"/>
              </a:buClr>
              <a:buSzPct val="100000"/>
            </a:pPr>
            <a:endParaRPr lang="en-US" sz="1300"/>
          </a:p>
          <a:p>
            <a:pPr marL="342900" indent="-342900" eaLnBrk="0" hangingPunct="0">
              <a:lnSpc>
                <a:spcPct val="90000"/>
              </a:lnSpc>
              <a:spcBef>
                <a:spcPct val="20000"/>
              </a:spcBef>
              <a:buClr>
                <a:srgbClr val="CC3300"/>
              </a:buClr>
              <a:buSzPct val="100000"/>
              <a:buFont typeface="Arial" pitchFamily="34" charset="0"/>
              <a:buChar char="•"/>
            </a:pPr>
            <a:endParaRPr lang="en-US" sz="1300"/>
          </a:p>
          <a:p>
            <a:pPr marL="342900" indent="-342900" eaLnBrk="0" hangingPunct="0">
              <a:lnSpc>
                <a:spcPct val="90000"/>
              </a:lnSpc>
              <a:spcBef>
                <a:spcPct val="20000"/>
              </a:spcBef>
              <a:buClr>
                <a:srgbClr val="CC3300"/>
              </a:buClr>
              <a:buSzPct val="100000"/>
              <a:buFont typeface="Arial" pitchFamily="34" charset="0"/>
              <a:buChar char="•"/>
            </a:pPr>
            <a:endParaRPr lang="en-US" sz="130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381000" y="304800"/>
            <a:ext cx="8458200" cy="914400"/>
          </a:xfrm>
        </p:spPr>
        <p:txBody>
          <a:bodyPr/>
          <a:lstStyle/>
          <a:p>
            <a:pPr eaLnBrk="1" hangingPunct="1"/>
            <a:r>
              <a:rPr lang="en-US" smtClean="0">
                <a:ea typeface="ＭＳ Ｐゴシック"/>
                <a:cs typeface="ＭＳ Ｐゴシック"/>
              </a:rPr>
              <a:t> </a:t>
            </a:r>
            <a:r>
              <a:rPr lang="en-US" sz="2200" smtClean="0">
                <a:ea typeface="ＭＳ Ｐゴシック"/>
                <a:cs typeface="ＭＳ Ｐゴシック"/>
              </a:rPr>
              <a:t>Societies and Technical Sponsor Committees - cont</a:t>
            </a:r>
          </a:p>
        </p:txBody>
      </p:sp>
      <p:sp>
        <p:nvSpPr>
          <p:cNvPr id="13315" name="Rectangle 3"/>
          <p:cNvSpPr txBox="1">
            <a:spLocks noChangeArrowheads="1"/>
          </p:cNvSpPr>
          <p:nvPr/>
        </p:nvSpPr>
        <p:spPr bwMode="auto">
          <a:xfrm>
            <a:off x="381000" y="1219200"/>
            <a:ext cx="4114800" cy="5410200"/>
          </a:xfrm>
          <a:prstGeom prst="rect">
            <a:avLst/>
          </a:prstGeom>
          <a:noFill/>
          <a:ln w="9525">
            <a:noFill/>
            <a:miter lim="800000"/>
            <a:headEnd/>
            <a:tailEnd/>
          </a:ln>
        </p:spPr>
        <p:txBody>
          <a:bodyPr lIns="90488" tIns="44450" rIns="90488" bIns="44450"/>
          <a:lstStyle/>
          <a:p>
            <a:pPr marL="342900" indent="-342900" eaLnBrk="0" hangingPunct="0">
              <a:lnSpc>
                <a:spcPct val="90000"/>
              </a:lnSpc>
              <a:spcBef>
                <a:spcPct val="20000"/>
              </a:spcBef>
              <a:buClr>
                <a:srgbClr val="CC3300"/>
              </a:buClr>
              <a:buSzPct val="100000"/>
            </a:pPr>
            <a:r>
              <a:rPr lang="en-US" sz="1300" b="1">
                <a:solidFill>
                  <a:schemeClr val="tx2"/>
                </a:solidFill>
              </a:rPr>
              <a:t>IEEE Power &amp; Energy Society (PE) Cont.</a:t>
            </a:r>
            <a:endParaRPr lang="en-US" sz="1300">
              <a:solidFill>
                <a:schemeClr val="tx2"/>
              </a:solidFill>
            </a:endParaRP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PE/PSR Power System Relaying </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PE/PSACE Power System Analysis,     Computing, and Economics Committee </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PE/PSC Power System Communications</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P E/PSIM Power System Instrumentation and Measurements </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PE/PSR Power System Relaying </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PE/SB Stationary Batteries Committee </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PE/SPDHV Surge Protective Devices/High Voltage </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PE/SPDLV Surge Protective Devices/Low Voltage </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PE/SUB Substations </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PE/SWG Switchgear </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PE/T&amp;D Transmission and Distribution </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PE/TR Transformers </a:t>
            </a:r>
          </a:p>
          <a:p>
            <a:pPr marL="342900" indent="-342900" eaLnBrk="0" hangingPunct="0">
              <a:lnSpc>
                <a:spcPct val="90000"/>
              </a:lnSpc>
              <a:spcBef>
                <a:spcPct val="20000"/>
              </a:spcBef>
              <a:buClr>
                <a:srgbClr val="CC3300"/>
              </a:buClr>
              <a:buSzPct val="100000"/>
            </a:pPr>
            <a:r>
              <a:rPr lang="en-US" sz="1300" b="1">
                <a:solidFill>
                  <a:schemeClr val="tx2"/>
                </a:solidFill>
              </a:rPr>
              <a:t>IEEE Power Electronics Society (PEL)</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PEL/SC Standards Committee </a:t>
            </a:r>
          </a:p>
          <a:p>
            <a:pPr marL="342900" indent="-342900" eaLnBrk="0" hangingPunct="0">
              <a:lnSpc>
                <a:spcPct val="90000"/>
              </a:lnSpc>
              <a:spcBef>
                <a:spcPct val="20000"/>
              </a:spcBef>
              <a:buClr>
                <a:srgbClr val="CC3300"/>
              </a:buClr>
              <a:buSzPct val="100000"/>
            </a:pPr>
            <a:r>
              <a:rPr lang="en-US" sz="1300" b="1">
                <a:solidFill>
                  <a:schemeClr val="tx2"/>
                </a:solidFill>
              </a:rPr>
              <a:t>IEEE Robotics and Automation Society (RAS)</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RAS/SC Standing Committee for Standards </a:t>
            </a:r>
          </a:p>
          <a:p>
            <a:pPr marL="342900" indent="-342900" eaLnBrk="0" hangingPunct="0">
              <a:lnSpc>
                <a:spcPct val="90000"/>
              </a:lnSpc>
              <a:spcBef>
                <a:spcPct val="20000"/>
              </a:spcBef>
              <a:buClr>
                <a:srgbClr val="CC3300"/>
              </a:buClr>
              <a:buSzPct val="100000"/>
            </a:pPr>
            <a:r>
              <a:rPr lang="en-US" sz="1300" b="1">
                <a:solidFill>
                  <a:schemeClr val="tx2"/>
                </a:solidFill>
              </a:rPr>
              <a:t>IEEE Reliability Society (RS)</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RS/RS IEEE Reliability </a:t>
            </a:r>
          </a:p>
          <a:p>
            <a:pPr marL="342900" indent="-342900" eaLnBrk="0" hangingPunct="0">
              <a:lnSpc>
                <a:spcPct val="90000"/>
              </a:lnSpc>
              <a:spcBef>
                <a:spcPct val="20000"/>
              </a:spcBef>
              <a:buClr>
                <a:srgbClr val="CC3300"/>
              </a:buClr>
              <a:buSzPct val="100000"/>
            </a:pPr>
            <a:r>
              <a:rPr lang="en-US" sz="1300" b="1">
                <a:solidFill>
                  <a:schemeClr val="tx2"/>
                </a:solidFill>
              </a:rPr>
              <a:t>IEEE-SASB Coordinating Committees (SASB)</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SASB/SCC04 SCC04 - Electrical Insulation </a:t>
            </a:r>
          </a:p>
        </p:txBody>
      </p:sp>
      <p:sp>
        <p:nvSpPr>
          <p:cNvPr id="13316" name="Rectangle 3"/>
          <p:cNvSpPr txBox="1">
            <a:spLocks noChangeArrowheads="1"/>
          </p:cNvSpPr>
          <p:nvPr/>
        </p:nvSpPr>
        <p:spPr bwMode="auto">
          <a:xfrm>
            <a:off x="4648200" y="1295400"/>
            <a:ext cx="4114800" cy="5410200"/>
          </a:xfrm>
          <a:prstGeom prst="rect">
            <a:avLst/>
          </a:prstGeom>
          <a:noFill/>
          <a:ln w="9525">
            <a:noFill/>
            <a:miter lim="800000"/>
            <a:headEnd/>
            <a:tailEnd/>
          </a:ln>
        </p:spPr>
        <p:txBody>
          <a:bodyPr lIns="90488" tIns="44450" rIns="90488" bIns="44450"/>
          <a:lstStyle/>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SASB/SCC14 SCC14 - Quantities, Units, and Letter Symbols </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SASB/SCC18 SCC18 - National Fire Protection Association Standards </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SASB/SCC20 SCC20 - Test and Diagnosis for Electronic Systems </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SASB/SCC21 SCC21 - Fuel Cells, Photovoltaics, Dispersed Generation, and Energy Storage </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SASB/SCC22 SCC22 - Power Quality </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SASB/SCC27 SCC27 - Time and Frequency SASB/SCC31 SCC31 - Automatic Meter Reading and Energy Management </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SASB/SCC39 SCC39 - International Committee on Electromagnetic Safety </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SASB/SCC40 SCC40 - Earth Observation </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SASB/SCC41 SCC41 - Dynamic Spectrum </a:t>
            </a:r>
          </a:p>
          <a:p>
            <a:pPr marL="342900" indent="-342900" eaLnBrk="0" hangingPunct="0">
              <a:lnSpc>
                <a:spcPct val="90000"/>
              </a:lnSpc>
              <a:spcBef>
                <a:spcPct val="20000"/>
              </a:spcBef>
              <a:buClr>
                <a:srgbClr val="CC3300"/>
              </a:buClr>
              <a:buSzPct val="100000"/>
            </a:pPr>
            <a:r>
              <a:rPr lang="en-US" sz="1300" b="1">
                <a:solidFill>
                  <a:schemeClr val="tx2"/>
                </a:solidFill>
              </a:rPr>
              <a:t>IEEE Ultrasonics, Ferroelectrics and Frequency </a:t>
            </a:r>
          </a:p>
          <a:p>
            <a:pPr marL="342900" indent="-342900" eaLnBrk="0" hangingPunct="0">
              <a:lnSpc>
                <a:spcPct val="90000"/>
              </a:lnSpc>
              <a:spcBef>
                <a:spcPct val="20000"/>
              </a:spcBef>
              <a:buClr>
                <a:srgbClr val="CC3300"/>
              </a:buClr>
              <a:buSzPct val="100000"/>
            </a:pPr>
            <a:r>
              <a:rPr lang="en-US" sz="1300" b="1">
                <a:solidFill>
                  <a:schemeClr val="tx2"/>
                </a:solidFill>
              </a:rPr>
              <a:t>Control Society (UFFC)</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Access Networks UFFC/UFFC IEEE Ultrasonics, Ferroelectrics and Frequency Control </a:t>
            </a:r>
          </a:p>
          <a:p>
            <a:pPr marL="342900" indent="-342900" eaLnBrk="0" hangingPunct="0">
              <a:lnSpc>
                <a:spcPct val="90000"/>
              </a:lnSpc>
              <a:spcBef>
                <a:spcPct val="20000"/>
              </a:spcBef>
              <a:buClr>
                <a:srgbClr val="CC3300"/>
              </a:buClr>
              <a:buSzPct val="100000"/>
            </a:pPr>
            <a:r>
              <a:rPr lang="en-US" sz="1300" b="1">
                <a:solidFill>
                  <a:schemeClr val="tx2"/>
                </a:solidFill>
              </a:rPr>
              <a:t>IEEE Vehicular Technology Society (VT)</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VT/ITS Intelligent Transportation Systems </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VT/LT Land Transportation </a:t>
            </a:r>
          </a:p>
          <a:p>
            <a:pPr marL="342900" indent="-342900" eaLnBrk="0" hangingPunct="0">
              <a:lnSpc>
                <a:spcPct val="90000"/>
              </a:lnSpc>
              <a:spcBef>
                <a:spcPct val="20000"/>
              </a:spcBef>
              <a:buClr>
                <a:srgbClr val="CC3300"/>
              </a:buClr>
              <a:buSzPct val="100000"/>
              <a:buFont typeface="Arial" pitchFamily="34" charset="0"/>
              <a:buChar char="•"/>
            </a:pPr>
            <a:r>
              <a:rPr lang="en-US" sz="1300">
                <a:solidFill>
                  <a:schemeClr val="tx2"/>
                </a:solidFill>
              </a:rPr>
              <a:t>VT/RT Rail Transit </a:t>
            </a:r>
          </a:p>
          <a:p>
            <a:pPr marL="342900" indent="-342900" eaLnBrk="0" hangingPunct="0">
              <a:lnSpc>
                <a:spcPct val="90000"/>
              </a:lnSpc>
              <a:spcBef>
                <a:spcPct val="20000"/>
              </a:spcBef>
              <a:buClr>
                <a:srgbClr val="CC3300"/>
              </a:buClr>
              <a:buSzPct val="100000"/>
            </a:pPr>
            <a:endParaRPr lang="en-US" sz="1400"/>
          </a:p>
          <a:p>
            <a:pPr marL="342900" indent="-342900" eaLnBrk="0" hangingPunct="0">
              <a:lnSpc>
                <a:spcPct val="90000"/>
              </a:lnSpc>
              <a:spcBef>
                <a:spcPct val="20000"/>
              </a:spcBef>
              <a:buClr>
                <a:srgbClr val="CC3300"/>
              </a:buClr>
              <a:buSzPct val="100000"/>
              <a:buFont typeface="Arial" pitchFamily="34" charset="0"/>
              <a:buChar char="•"/>
            </a:pPr>
            <a:endParaRPr lang="en-US" sz="1400"/>
          </a:p>
          <a:p>
            <a:pPr marL="342900" indent="-342900" eaLnBrk="0" hangingPunct="0">
              <a:lnSpc>
                <a:spcPct val="90000"/>
              </a:lnSpc>
              <a:spcBef>
                <a:spcPct val="20000"/>
              </a:spcBef>
              <a:buClr>
                <a:srgbClr val="CC3300"/>
              </a:buClr>
              <a:buSzPct val="100000"/>
              <a:buFont typeface="Arial" pitchFamily="34" charset="0"/>
              <a:buChar char="•"/>
            </a:pPr>
            <a:endParaRPr lang="en-US" sz="140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IEEE_CorporateWide_PPT_Template-2008">
  <a:themeElements>
    <a:clrScheme name="Custom 3">
      <a:dk1>
        <a:srgbClr val="000000"/>
      </a:dk1>
      <a:lt1>
        <a:srgbClr val="FFFFFF"/>
      </a:lt1>
      <a:dk2>
        <a:srgbClr val="005582"/>
      </a:dk2>
      <a:lt2>
        <a:srgbClr val="808080"/>
      </a:lt2>
      <a:accent1>
        <a:srgbClr val="DC5D26"/>
      </a:accent1>
      <a:accent2>
        <a:srgbClr val="52A93A"/>
      </a:accent2>
      <a:accent3>
        <a:srgbClr val="FFFFFF"/>
      </a:accent3>
      <a:accent4>
        <a:srgbClr val="000000"/>
      </a:accent4>
      <a:accent5>
        <a:srgbClr val="6C0521"/>
      </a:accent5>
      <a:accent6>
        <a:srgbClr val="477E27"/>
      </a:accent6>
      <a:hlink>
        <a:srgbClr val="0080FF"/>
      </a:hlink>
      <a:folHlink>
        <a:srgbClr val="48186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F3D88"/>
        </a:dk2>
        <a:lt2>
          <a:srgbClr val="808080"/>
        </a:lt2>
        <a:accent1>
          <a:srgbClr val="FF8000"/>
        </a:accent1>
        <a:accent2>
          <a:srgbClr val="59B308"/>
        </a:accent2>
        <a:accent3>
          <a:srgbClr val="FFFFFF"/>
        </a:accent3>
        <a:accent4>
          <a:srgbClr val="000000"/>
        </a:accent4>
        <a:accent5>
          <a:srgbClr val="FFC0AA"/>
        </a:accent5>
        <a:accent6>
          <a:srgbClr val="50A206"/>
        </a:accent6>
        <a:hlink>
          <a:srgbClr val="008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IEEE_CorporateWide_PPT_Template-2008</Template>
  <TotalTime>463</TotalTime>
  <Words>2119</Words>
  <Application>Microsoft Office PowerPoint</Application>
  <PresentationFormat>On-screen Show (4:3)</PresentationFormat>
  <Paragraphs>386</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IEEE_CorporateWide_PPT_Template-2008</vt:lpstr>
      <vt:lpstr>Overview of the IEEE-SA Process</vt:lpstr>
      <vt:lpstr>In this Presentation we will cover:</vt:lpstr>
      <vt:lpstr>IEEE—A Global Organization</vt:lpstr>
      <vt:lpstr>IEEE Standards Association</vt:lpstr>
      <vt:lpstr>Slide 5</vt:lpstr>
      <vt:lpstr>Slide 6</vt:lpstr>
      <vt:lpstr> Societies and Technical Sponsor Committees</vt:lpstr>
      <vt:lpstr>Societies and Technical Sponsor Committees - cont</vt:lpstr>
      <vt:lpstr> Societies and Technical Sponsor Committees - cont</vt:lpstr>
      <vt:lpstr>IEEE Sponsors – Role of the Sponsor</vt:lpstr>
      <vt:lpstr>IEEE Standards Development: Process Flow</vt:lpstr>
      <vt:lpstr>IEEE Standards Development:           Getting Started</vt:lpstr>
      <vt:lpstr>IEEE Standards Development: Project Authorization</vt:lpstr>
      <vt:lpstr>IEEE Standards Development:           Draft Development</vt:lpstr>
      <vt:lpstr>IEEE Standards Development:           Sponsor Balloting</vt:lpstr>
      <vt:lpstr>IEEE Standards Development:           Sponsor Balloting - cont</vt:lpstr>
      <vt:lpstr>Creating a Web Account and MyBallot/myProject Access/Membership Services</vt:lpstr>
      <vt:lpstr>IEEE Standards Development:           Approval Process to Publication </vt:lpstr>
      <vt:lpstr>Resource Links</vt:lpstr>
      <vt:lpstr>Slide 20</vt:lpstr>
      <vt:lpstr>For more information…</vt:lpstr>
    </vt:vector>
  </TitlesOfParts>
  <Company>IEEE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Yolanda Paskovich</dc:creator>
  <cp:lastModifiedBy>wack</cp:lastModifiedBy>
  <cp:revision>69</cp:revision>
  <dcterms:created xsi:type="dcterms:W3CDTF">2008-11-03T21:08:53Z</dcterms:created>
  <dcterms:modified xsi:type="dcterms:W3CDTF">2011-10-24T11:32:28Z</dcterms:modified>
</cp:coreProperties>
</file>