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66" r:id="rId5"/>
    <p:sldId id="267" r:id="rId6"/>
    <p:sldId id="268" r:id="rId7"/>
    <p:sldId id="269" r:id="rId8"/>
    <p:sldId id="270" r:id="rId9"/>
    <p:sldId id="271" r:id="rId10"/>
    <p:sldId id="272"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8" r:id="rId34"/>
    <p:sldId id="299" r:id="rId35"/>
    <p:sldId id="300" r:id="rId36"/>
    <p:sldId id="301" r:id="rId37"/>
    <p:sldId id="302" r:id="rId38"/>
    <p:sldId id="303" r:id="rId39"/>
    <p:sldId id="304" r:id="rId40"/>
    <p:sldId id="306" r:id="rId41"/>
    <p:sldId id="307" r:id="rId42"/>
    <p:sldId id="311" r:id="rId43"/>
    <p:sldId id="312" r:id="rId44"/>
    <p:sldId id="313" r:id="rId45"/>
    <p:sldId id="314" r:id="rId46"/>
    <p:sldId id="315" r:id="rId47"/>
    <p:sldId id="318" r:id="rId48"/>
    <p:sldId id="319" r:id="rId49"/>
    <p:sldId id="320" r:id="rId5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BD8"/>
    <a:srgbClr val="009999"/>
    <a:srgbClr val="102B62"/>
    <a:srgbClr val="273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3683" autoAdjust="0"/>
  </p:normalViewPr>
  <p:slideViewPr>
    <p:cSldViewPr>
      <p:cViewPr varScale="1">
        <p:scale>
          <a:sx n="94" d="100"/>
          <a:sy n="94" d="100"/>
        </p:scale>
        <p:origin x="696" y="7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1" d="100"/>
          <a:sy n="71" d="100"/>
        </p:scale>
        <p:origin x="21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dLbls>
            <c:dLbl>
              <c:idx val="0"/>
              <c:tx>
                <c:rich>
                  <a:bodyPr/>
                  <a:lstStyle/>
                  <a:p>
                    <a:fld id="{A0CF64B2-F793-4AB3-B5E1-7A53AF0C9E6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79-4A42-B587-4C2B00FE0C0E}"/>
                </c:ext>
              </c:extLst>
            </c:dLbl>
            <c:dLbl>
              <c:idx val="1"/>
              <c:tx>
                <c:rich>
                  <a:bodyPr/>
                  <a:lstStyle/>
                  <a:p>
                    <a:fld id="{0F80C1F7-5BEB-4F26-851C-AB2D807F42A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79-4A42-B587-4C2B00FE0C0E}"/>
                </c:ext>
              </c:extLst>
            </c:dLbl>
            <c:dLbl>
              <c:idx val="2"/>
              <c:tx>
                <c:rich>
                  <a:bodyPr/>
                  <a:lstStyle/>
                  <a:p>
                    <a:fld id="{1815AF46-8004-4591-9A18-436C00F22EF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79-4A42-B587-4C2B00FE0C0E}"/>
                </c:ext>
              </c:extLst>
            </c:dLbl>
            <c:dLbl>
              <c:idx val="3"/>
              <c:tx>
                <c:rich>
                  <a:bodyPr/>
                  <a:lstStyle/>
                  <a:p>
                    <a:fld id="{7F8C178E-7C79-4503-AB73-590D1A4111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79-4A42-B587-4C2B00FE0C0E}"/>
                </c:ext>
              </c:extLst>
            </c:dLbl>
            <c:dLbl>
              <c:idx val="4"/>
              <c:tx>
                <c:rich>
                  <a:bodyPr/>
                  <a:lstStyle/>
                  <a:p>
                    <a:fld id="{339F7583-5BDB-4F71-8D37-30530F93D53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79-4A42-B587-4C2B00FE0C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2">
                          <a:lumMod val="35000"/>
                          <a:lumOff val="65000"/>
                        </a:schemeClr>
                      </a:solidFill>
                    </a:ln>
                    <a:effectLst/>
                  </c:spPr>
                </c15:leaderLines>
              </c:ext>
            </c:extLst>
          </c:dLbls>
          <c:xVal>
            <c:numRef>
              <c:f>Sheet1!$A$2:$A$6</c:f>
              <c:numCache>
                <c:formatCode>General</c:formatCode>
                <c:ptCount val="5"/>
                <c:pt idx="0">
                  <c:v>1</c:v>
                </c:pt>
                <c:pt idx="1">
                  <c:v>2</c:v>
                </c:pt>
                <c:pt idx="2">
                  <c:v>4</c:v>
                </c:pt>
                <c:pt idx="3">
                  <c:v>5</c:v>
                </c:pt>
                <c:pt idx="4">
                  <c:v>6</c:v>
                </c:pt>
              </c:numCache>
            </c:numRef>
          </c:xVal>
          <c:yVal>
            <c:numRef>
              <c:f>Sheet1!$B$2:$B$6</c:f>
              <c:numCache>
                <c:formatCode>General</c:formatCode>
                <c:ptCount val="5"/>
                <c:pt idx="0">
                  <c:v>300</c:v>
                </c:pt>
                <c:pt idx="1">
                  <c:v>1823</c:v>
                </c:pt>
                <c:pt idx="2">
                  <c:v>3174</c:v>
                </c:pt>
                <c:pt idx="3">
                  <c:v>1771</c:v>
                </c:pt>
                <c:pt idx="4">
                  <c:v>1098</c:v>
                </c:pt>
              </c:numCache>
            </c:numRef>
          </c:yVal>
          <c:smooth val="1"/>
          <c:extLst>
            <c:ext xmlns:c15="http://schemas.microsoft.com/office/drawing/2012/chart" uri="{02D57815-91ED-43cb-92C2-25804820EDAC}">
              <c15:datalabelsRange>
                <c15:f>Sheet1!$C$2:$C$6</c15:f>
                <c15:dlblRangeCache>
                  <c:ptCount val="5"/>
                  <c:pt idx="0">
                    <c:v>Friday</c:v>
                  </c:pt>
                  <c:pt idx="1">
                    <c:v>Saturday</c:v>
                  </c:pt>
                  <c:pt idx="2">
                    <c:v>Monday</c:v>
                  </c:pt>
                  <c:pt idx="3">
                    <c:v>Tuesday</c:v>
                  </c:pt>
                  <c:pt idx="4">
                    <c:v>Wednesday</c:v>
                  </c:pt>
                </c15:dlblRangeCache>
              </c15:datalabelsRange>
            </c:ext>
            <c:ext xmlns:c16="http://schemas.microsoft.com/office/drawing/2014/chart" uri="{C3380CC4-5D6E-409C-BE32-E72D297353CC}">
              <c16:uniqueId val="{00000005-EA79-4A42-B587-4C2B00FE0C0E}"/>
            </c:ext>
          </c:extLst>
        </c:ser>
        <c:dLbls>
          <c:dLblPos val="t"/>
          <c:showLegendKey val="0"/>
          <c:showVal val="1"/>
          <c:showCatName val="0"/>
          <c:showSerName val="0"/>
          <c:showPercent val="0"/>
          <c:showBubbleSize val="0"/>
        </c:dLbls>
        <c:axId val="394120720"/>
        <c:axId val="394119736"/>
      </c:scatterChart>
      <c:valAx>
        <c:axId val="394120720"/>
        <c:scaling>
          <c:orientation val="minMax"/>
        </c:scaling>
        <c:delete val="1"/>
        <c:axPos val="b"/>
        <c:majorGridlines>
          <c:spPr>
            <a:ln w="9525" cap="flat" cmpd="sng" algn="ctr">
              <a:solidFill>
                <a:schemeClr val="tx2">
                  <a:lumMod val="15000"/>
                  <a:lumOff val="85000"/>
                </a:schemeClr>
              </a:solidFill>
              <a:round/>
            </a:ln>
            <a:effectLst/>
          </c:spPr>
        </c:majorGridlines>
        <c:numFmt formatCode="General" sourceLinked="0"/>
        <c:majorTickMark val="none"/>
        <c:minorTickMark val="none"/>
        <c:tickLblPos val="nextTo"/>
        <c:crossAx val="394119736"/>
        <c:crosses val="autoZero"/>
        <c:crossBetween val="midCat"/>
      </c:valAx>
      <c:valAx>
        <c:axId val="3941197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941207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1102F-E6A7-445E-AC22-2E41702DB093}"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ADD5B021-61A9-4D4B-8D00-5FE245DD3DCC}">
      <dgm:prSet phldrT="[Text]"/>
      <dgm:spPr/>
      <dgm:t>
        <a:bodyPr/>
        <a:lstStyle/>
        <a:p>
          <a:r>
            <a:rPr lang="en-US" dirty="0"/>
            <a:t>Financial Concern</a:t>
          </a:r>
        </a:p>
      </dgm:t>
    </dgm:pt>
    <dgm:pt modelId="{D83BD658-0104-49AE-917F-0E4B6BBBDD1A}" type="parTrans" cxnId="{8DDC034A-6B55-4713-947C-BEC9B611E6E9}">
      <dgm:prSet/>
      <dgm:spPr/>
      <dgm:t>
        <a:bodyPr/>
        <a:lstStyle/>
        <a:p>
          <a:endParaRPr lang="en-US"/>
        </a:p>
      </dgm:t>
    </dgm:pt>
    <dgm:pt modelId="{060DC02C-2CF1-4358-965C-803856C94CF4}" type="sibTrans" cxnId="{8DDC034A-6B55-4713-947C-BEC9B611E6E9}">
      <dgm:prSet/>
      <dgm:spPr>
        <a:solidFill>
          <a:schemeClr val="accent5"/>
        </a:solidFill>
      </dgm:spPr>
      <dgm:t>
        <a:bodyPr/>
        <a:lstStyle/>
        <a:p>
          <a:endParaRPr lang="en-US"/>
        </a:p>
      </dgm:t>
    </dgm:pt>
    <dgm:pt modelId="{9551910D-D5C0-4562-BB3D-9240CC29D6CE}">
      <dgm:prSet phldrT="[Text]"/>
      <dgm:spPr/>
      <dgm:t>
        <a:bodyPr/>
        <a:lstStyle/>
        <a:p>
          <a:r>
            <a:rPr lang="en-US" dirty="0"/>
            <a:t>Patient Safety</a:t>
          </a:r>
        </a:p>
      </dgm:t>
    </dgm:pt>
    <dgm:pt modelId="{DD681E06-6844-4821-8B74-C090138A94F7}" type="parTrans" cxnId="{31A02372-1663-4BE0-94A9-E49A12ADEFCC}">
      <dgm:prSet/>
      <dgm:spPr/>
      <dgm:t>
        <a:bodyPr/>
        <a:lstStyle/>
        <a:p>
          <a:endParaRPr lang="en-US"/>
        </a:p>
      </dgm:t>
    </dgm:pt>
    <dgm:pt modelId="{11965542-DC1A-486F-8614-FE2705E80FD7}" type="sibTrans" cxnId="{31A02372-1663-4BE0-94A9-E49A12ADEFCC}">
      <dgm:prSet/>
      <dgm:spPr/>
      <dgm:t>
        <a:bodyPr/>
        <a:lstStyle/>
        <a:p>
          <a:endParaRPr lang="en-US"/>
        </a:p>
      </dgm:t>
    </dgm:pt>
    <dgm:pt modelId="{489B2299-B5A6-4B7A-93A9-CB3F82C39C0A}" type="pres">
      <dgm:prSet presAssocID="{1BA1102F-E6A7-445E-AC22-2E41702DB093}" presName="diagram" presStyleCnt="0">
        <dgm:presLayoutVars>
          <dgm:dir/>
          <dgm:resizeHandles/>
        </dgm:presLayoutVars>
      </dgm:prSet>
      <dgm:spPr/>
      <dgm:t>
        <a:bodyPr/>
        <a:lstStyle/>
        <a:p>
          <a:endParaRPr lang="en-US"/>
        </a:p>
      </dgm:t>
    </dgm:pt>
    <dgm:pt modelId="{39469051-1141-4814-9873-153E32F143D5}" type="pres">
      <dgm:prSet presAssocID="{ADD5B021-61A9-4D4B-8D00-5FE245DD3DCC}" presName="firstNode" presStyleLbl="node1" presStyleIdx="0" presStyleCnt="2">
        <dgm:presLayoutVars>
          <dgm:bulletEnabled val="1"/>
        </dgm:presLayoutVars>
      </dgm:prSet>
      <dgm:spPr/>
      <dgm:t>
        <a:bodyPr/>
        <a:lstStyle/>
        <a:p>
          <a:endParaRPr lang="en-US"/>
        </a:p>
      </dgm:t>
    </dgm:pt>
    <dgm:pt modelId="{28BD169F-EB3A-4C51-8FF2-B7DE76FA12A3}" type="pres">
      <dgm:prSet presAssocID="{060DC02C-2CF1-4358-965C-803856C94CF4}" presName="sibTrans" presStyleLbl="sibTrans2D1" presStyleIdx="0" presStyleCnt="1"/>
      <dgm:spPr/>
      <dgm:t>
        <a:bodyPr/>
        <a:lstStyle/>
        <a:p>
          <a:endParaRPr lang="en-US"/>
        </a:p>
      </dgm:t>
    </dgm:pt>
    <dgm:pt modelId="{216B5EE1-6756-4553-9783-17DE4B828E67}" type="pres">
      <dgm:prSet presAssocID="{9551910D-D5C0-4562-BB3D-9240CC29D6CE}" presName="lastNode" presStyleLbl="node1" presStyleIdx="1" presStyleCnt="2">
        <dgm:presLayoutVars>
          <dgm:bulletEnabled val="1"/>
        </dgm:presLayoutVars>
      </dgm:prSet>
      <dgm:spPr/>
      <dgm:t>
        <a:bodyPr/>
        <a:lstStyle/>
        <a:p>
          <a:endParaRPr lang="en-US"/>
        </a:p>
      </dgm:t>
    </dgm:pt>
  </dgm:ptLst>
  <dgm:cxnLst>
    <dgm:cxn modelId="{660D756F-7EE6-4BE0-A20D-B91B69A7D9A2}" type="presOf" srcId="{ADD5B021-61A9-4D4B-8D00-5FE245DD3DCC}" destId="{39469051-1141-4814-9873-153E32F143D5}" srcOrd="0" destOrd="0" presId="urn:microsoft.com/office/officeart/2005/8/layout/bProcess2"/>
    <dgm:cxn modelId="{31A02372-1663-4BE0-94A9-E49A12ADEFCC}" srcId="{1BA1102F-E6A7-445E-AC22-2E41702DB093}" destId="{9551910D-D5C0-4562-BB3D-9240CC29D6CE}" srcOrd="1" destOrd="0" parTransId="{DD681E06-6844-4821-8B74-C090138A94F7}" sibTransId="{11965542-DC1A-486F-8614-FE2705E80FD7}"/>
    <dgm:cxn modelId="{8DDC034A-6B55-4713-947C-BEC9B611E6E9}" srcId="{1BA1102F-E6A7-445E-AC22-2E41702DB093}" destId="{ADD5B021-61A9-4D4B-8D00-5FE245DD3DCC}" srcOrd="0" destOrd="0" parTransId="{D83BD658-0104-49AE-917F-0E4B6BBBDD1A}" sibTransId="{060DC02C-2CF1-4358-965C-803856C94CF4}"/>
    <dgm:cxn modelId="{F949E0AF-9E4F-41DE-84DD-CEAD965D12C9}" type="presOf" srcId="{1BA1102F-E6A7-445E-AC22-2E41702DB093}" destId="{489B2299-B5A6-4B7A-93A9-CB3F82C39C0A}" srcOrd="0" destOrd="0" presId="urn:microsoft.com/office/officeart/2005/8/layout/bProcess2"/>
    <dgm:cxn modelId="{D772FDCF-95E0-4FEC-86EA-DCA941CBD671}" type="presOf" srcId="{060DC02C-2CF1-4358-965C-803856C94CF4}" destId="{28BD169F-EB3A-4C51-8FF2-B7DE76FA12A3}" srcOrd="0" destOrd="0" presId="urn:microsoft.com/office/officeart/2005/8/layout/bProcess2"/>
    <dgm:cxn modelId="{FF172503-8851-4E55-A9B3-70DBE54A9782}" type="presOf" srcId="{9551910D-D5C0-4562-BB3D-9240CC29D6CE}" destId="{216B5EE1-6756-4553-9783-17DE4B828E67}" srcOrd="0" destOrd="0" presId="urn:microsoft.com/office/officeart/2005/8/layout/bProcess2"/>
    <dgm:cxn modelId="{CE7E4600-9ABB-4710-93CA-6A086C87B486}" type="presParOf" srcId="{489B2299-B5A6-4B7A-93A9-CB3F82C39C0A}" destId="{39469051-1141-4814-9873-153E32F143D5}" srcOrd="0" destOrd="0" presId="urn:microsoft.com/office/officeart/2005/8/layout/bProcess2"/>
    <dgm:cxn modelId="{5F15F27B-7978-4305-8A68-B6C3B87652EA}" type="presParOf" srcId="{489B2299-B5A6-4B7A-93A9-CB3F82C39C0A}" destId="{28BD169F-EB3A-4C51-8FF2-B7DE76FA12A3}" srcOrd="1" destOrd="0" presId="urn:microsoft.com/office/officeart/2005/8/layout/bProcess2"/>
    <dgm:cxn modelId="{EC582C43-1CD1-49A8-A90F-B493BE729F2A}" type="presParOf" srcId="{489B2299-B5A6-4B7A-93A9-CB3F82C39C0A}" destId="{216B5EE1-6756-4553-9783-17DE4B828E67}" srcOrd="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8BE27C-64D0-422E-A092-5CBF5953AF9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CCE6CEF0-9A6C-45C9-9580-8A195386FD2A}">
      <dgm:prSet phldrT="[Text]"/>
      <dgm:spPr/>
      <dgm:t>
        <a:bodyPr/>
        <a:lstStyle/>
        <a:p>
          <a:r>
            <a:rPr lang="en-US" dirty="0"/>
            <a:t>HHS</a:t>
          </a:r>
        </a:p>
      </dgm:t>
    </dgm:pt>
    <dgm:pt modelId="{D2DA9722-87D8-47C3-9AE5-2AEC652E4209}" type="parTrans" cxnId="{71F729C6-C567-4DAD-9B60-3DC52F7484F0}">
      <dgm:prSet/>
      <dgm:spPr/>
      <dgm:t>
        <a:bodyPr/>
        <a:lstStyle/>
        <a:p>
          <a:endParaRPr lang="en-US"/>
        </a:p>
      </dgm:t>
    </dgm:pt>
    <dgm:pt modelId="{6ADA38EB-08B6-46BA-84D4-E7DE60BF00DD}" type="sibTrans" cxnId="{71F729C6-C567-4DAD-9B60-3DC52F7484F0}">
      <dgm:prSet/>
      <dgm:spPr/>
      <dgm:t>
        <a:bodyPr/>
        <a:lstStyle/>
        <a:p>
          <a:endParaRPr lang="en-US"/>
        </a:p>
      </dgm:t>
    </dgm:pt>
    <dgm:pt modelId="{A6BEBE01-2477-4FCD-9DAE-D896876A5233}">
      <dgm:prSet phldrT="[Text]"/>
      <dgm:spPr/>
      <dgm:t>
        <a:bodyPr/>
        <a:lstStyle/>
        <a:p>
          <a:r>
            <a:rPr lang="en-US" dirty="0"/>
            <a:t>Office of the Chief Information Officer</a:t>
          </a:r>
        </a:p>
      </dgm:t>
    </dgm:pt>
    <dgm:pt modelId="{E349F58D-73A0-44C0-982B-9DDCDB02BED1}" type="parTrans" cxnId="{CC8C858E-9815-49C8-90E4-8D6651F62A01}">
      <dgm:prSet/>
      <dgm:spPr/>
      <dgm:t>
        <a:bodyPr/>
        <a:lstStyle/>
        <a:p>
          <a:endParaRPr lang="en-US"/>
        </a:p>
      </dgm:t>
    </dgm:pt>
    <dgm:pt modelId="{3D1540A6-D026-44EE-ABDA-FDFAC70B28D6}" type="sibTrans" cxnId="{CC8C858E-9815-49C8-90E4-8D6651F62A01}">
      <dgm:prSet/>
      <dgm:spPr/>
      <dgm:t>
        <a:bodyPr/>
        <a:lstStyle/>
        <a:p>
          <a:endParaRPr lang="en-US"/>
        </a:p>
      </dgm:t>
    </dgm:pt>
    <dgm:pt modelId="{C06FE44B-3096-4B80-86ED-E13B88EF8F20}">
      <dgm:prSet phldrT="[Text]"/>
      <dgm:spPr/>
      <dgm:t>
        <a:bodyPr/>
        <a:lstStyle/>
        <a:p>
          <a:r>
            <a:rPr lang="en-US" dirty="0"/>
            <a:t>Office of the National Coordinator, HIT</a:t>
          </a:r>
        </a:p>
      </dgm:t>
    </dgm:pt>
    <dgm:pt modelId="{26EA9C39-5AD4-451E-9987-220D55FF70AD}" type="parTrans" cxnId="{D5839AD8-AFED-431D-A327-EB15E41FF78E}">
      <dgm:prSet/>
      <dgm:spPr/>
      <dgm:t>
        <a:bodyPr/>
        <a:lstStyle/>
        <a:p>
          <a:endParaRPr lang="en-US"/>
        </a:p>
      </dgm:t>
    </dgm:pt>
    <dgm:pt modelId="{48861D40-4ACA-4C7F-9326-DEBF0327FDB7}" type="sibTrans" cxnId="{D5839AD8-AFED-431D-A327-EB15E41FF78E}">
      <dgm:prSet/>
      <dgm:spPr/>
      <dgm:t>
        <a:bodyPr/>
        <a:lstStyle/>
        <a:p>
          <a:endParaRPr lang="en-US"/>
        </a:p>
      </dgm:t>
    </dgm:pt>
    <dgm:pt modelId="{B6859FFA-E234-40D1-BDBC-D95B421F3BB4}">
      <dgm:prSet phldrT="[Text]"/>
      <dgm:spPr/>
      <dgm:t>
        <a:bodyPr/>
        <a:lstStyle/>
        <a:p>
          <a:r>
            <a:rPr lang="en-US" dirty="0"/>
            <a:t>Assistant Secretary for Preparedness and Response</a:t>
          </a:r>
        </a:p>
      </dgm:t>
    </dgm:pt>
    <dgm:pt modelId="{7DBE09AF-396B-4AA0-9CB3-86A25662CE7D}" type="parTrans" cxnId="{6B336676-CB57-4C4E-BCE4-F4AE1F81EA90}">
      <dgm:prSet/>
      <dgm:spPr/>
      <dgm:t>
        <a:bodyPr/>
        <a:lstStyle/>
        <a:p>
          <a:endParaRPr lang="en-US"/>
        </a:p>
      </dgm:t>
    </dgm:pt>
    <dgm:pt modelId="{B1D2E598-D9D5-404E-997A-0A12C087C5ED}" type="sibTrans" cxnId="{6B336676-CB57-4C4E-BCE4-F4AE1F81EA90}">
      <dgm:prSet/>
      <dgm:spPr/>
      <dgm:t>
        <a:bodyPr/>
        <a:lstStyle/>
        <a:p>
          <a:endParaRPr lang="en-US"/>
        </a:p>
      </dgm:t>
    </dgm:pt>
    <dgm:pt modelId="{63BFA836-C309-49D2-9892-D67620CDD017}">
      <dgm:prSet phldrT="[Text]"/>
      <dgm:spPr/>
      <dgm:t>
        <a:bodyPr/>
        <a:lstStyle/>
        <a:p>
          <a:r>
            <a:rPr lang="en-US" dirty="0"/>
            <a:t>Office of Civil Rights</a:t>
          </a:r>
        </a:p>
      </dgm:t>
    </dgm:pt>
    <dgm:pt modelId="{84B8CD08-24B2-469A-933C-FC2166E74F8C}" type="parTrans" cxnId="{70C62C38-237C-49D7-ACA6-CFB5934C5BB1}">
      <dgm:prSet/>
      <dgm:spPr/>
      <dgm:t>
        <a:bodyPr/>
        <a:lstStyle/>
        <a:p>
          <a:endParaRPr lang="en-US"/>
        </a:p>
      </dgm:t>
    </dgm:pt>
    <dgm:pt modelId="{DFD96B73-1169-44D5-AAB9-D9004188800E}" type="sibTrans" cxnId="{70C62C38-237C-49D7-ACA6-CFB5934C5BB1}">
      <dgm:prSet/>
      <dgm:spPr/>
      <dgm:t>
        <a:bodyPr/>
        <a:lstStyle/>
        <a:p>
          <a:endParaRPr lang="en-US"/>
        </a:p>
      </dgm:t>
    </dgm:pt>
    <dgm:pt modelId="{E4B6195B-B9B3-4F7C-92F7-2FDAFA5C0DD3}">
      <dgm:prSet phldrT="[Text]"/>
      <dgm:spPr/>
      <dgm:t>
        <a:bodyPr/>
        <a:lstStyle/>
        <a:p>
          <a:r>
            <a:rPr lang="en-US" dirty="0"/>
            <a:t>Office of Emergency Management</a:t>
          </a:r>
        </a:p>
      </dgm:t>
    </dgm:pt>
    <dgm:pt modelId="{9FCD307C-E960-4E56-AE05-506E86EB10B7}" type="parTrans" cxnId="{35552683-6B4A-456C-81B1-0D807A47385B}">
      <dgm:prSet/>
      <dgm:spPr/>
      <dgm:t>
        <a:bodyPr/>
        <a:lstStyle/>
        <a:p>
          <a:endParaRPr lang="en-US"/>
        </a:p>
      </dgm:t>
    </dgm:pt>
    <dgm:pt modelId="{612D08EB-F542-49BA-8820-3E6C442316C6}" type="sibTrans" cxnId="{35552683-6B4A-456C-81B1-0D807A47385B}">
      <dgm:prSet/>
      <dgm:spPr/>
      <dgm:t>
        <a:bodyPr/>
        <a:lstStyle/>
        <a:p>
          <a:endParaRPr lang="en-US"/>
        </a:p>
      </dgm:t>
    </dgm:pt>
    <dgm:pt modelId="{A1868349-CE1A-4677-8FE4-FA134BE83215}">
      <dgm:prSet phldrT="[Text]"/>
      <dgm:spPr/>
      <dgm:t>
        <a:bodyPr/>
        <a:lstStyle/>
        <a:p>
          <a:r>
            <a:rPr lang="en-US" dirty="0"/>
            <a:t>CIP</a:t>
          </a:r>
        </a:p>
      </dgm:t>
    </dgm:pt>
    <dgm:pt modelId="{4A16FB20-E019-4F89-B083-30BF58105068}" type="parTrans" cxnId="{0B849258-633B-4C6B-A6DF-660234B9903F}">
      <dgm:prSet/>
      <dgm:spPr/>
      <dgm:t>
        <a:bodyPr/>
        <a:lstStyle/>
        <a:p>
          <a:endParaRPr lang="en-US"/>
        </a:p>
      </dgm:t>
    </dgm:pt>
    <dgm:pt modelId="{CB7A5A13-B0B2-4F60-BCB6-A1B53FA0B7E6}" type="sibTrans" cxnId="{0B849258-633B-4C6B-A6DF-660234B9903F}">
      <dgm:prSet/>
      <dgm:spPr/>
      <dgm:t>
        <a:bodyPr/>
        <a:lstStyle/>
        <a:p>
          <a:endParaRPr lang="en-US"/>
        </a:p>
      </dgm:t>
    </dgm:pt>
    <dgm:pt modelId="{989DED83-00C1-4095-8B68-DC673482D619}">
      <dgm:prSet phldrT="[Text]"/>
      <dgm:spPr/>
      <dgm:t>
        <a:bodyPr/>
        <a:lstStyle/>
        <a:p>
          <a:r>
            <a:rPr lang="en-US" dirty="0"/>
            <a:t>Healthcare Cybersecurity and Communications Integration Center</a:t>
          </a:r>
        </a:p>
      </dgm:t>
    </dgm:pt>
    <dgm:pt modelId="{3898E133-4F24-4FFC-9F01-720F8B3FFD83}" type="parTrans" cxnId="{AC51E455-9066-4DD1-ACF0-5F4566E8A6B0}">
      <dgm:prSet/>
      <dgm:spPr/>
      <dgm:t>
        <a:bodyPr/>
        <a:lstStyle/>
        <a:p>
          <a:endParaRPr lang="en-US"/>
        </a:p>
      </dgm:t>
    </dgm:pt>
    <dgm:pt modelId="{E468E7C4-DD8A-4EE9-984A-E1CE9B141E79}" type="sibTrans" cxnId="{AC51E455-9066-4DD1-ACF0-5F4566E8A6B0}">
      <dgm:prSet/>
      <dgm:spPr/>
      <dgm:t>
        <a:bodyPr/>
        <a:lstStyle/>
        <a:p>
          <a:endParaRPr lang="en-US"/>
        </a:p>
      </dgm:t>
    </dgm:pt>
    <dgm:pt modelId="{E1AC823A-CD64-4072-BA85-5726188C1CFB}">
      <dgm:prSet phldrT="[Text]"/>
      <dgm:spPr/>
      <dgm:t>
        <a:bodyPr/>
        <a:lstStyle/>
        <a:p>
          <a:r>
            <a:rPr lang="en-US" dirty="0"/>
            <a:t>HIPAA privacy and security</a:t>
          </a:r>
        </a:p>
      </dgm:t>
    </dgm:pt>
    <dgm:pt modelId="{9BB89338-428B-4CCD-9469-AA974409E15D}" type="parTrans" cxnId="{7D1F99DF-C7C6-4E9B-862D-32169794BF4F}">
      <dgm:prSet/>
      <dgm:spPr/>
      <dgm:t>
        <a:bodyPr/>
        <a:lstStyle/>
        <a:p>
          <a:endParaRPr lang="en-US"/>
        </a:p>
      </dgm:t>
    </dgm:pt>
    <dgm:pt modelId="{ED73D437-A2C3-4347-8DD0-700FF1C754C9}" type="sibTrans" cxnId="{7D1F99DF-C7C6-4E9B-862D-32169794BF4F}">
      <dgm:prSet/>
      <dgm:spPr/>
      <dgm:t>
        <a:bodyPr/>
        <a:lstStyle/>
        <a:p>
          <a:endParaRPr lang="en-US"/>
        </a:p>
      </dgm:t>
    </dgm:pt>
    <dgm:pt modelId="{F59162D8-BA8A-43D6-9D1C-F27B44B56E0B}">
      <dgm:prSet phldrT="[Text]"/>
      <dgm:spPr/>
      <dgm:t>
        <a:bodyPr/>
        <a:lstStyle/>
        <a:p>
          <a:r>
            <a:rPr lang="en-US" dirty="0"/>
            <a:t>Health IT</a:t>
          </a:r>
        </a:p>
      </dgm:t>
    </dgm:pt>
    <dgm:pt modelId="{561E002E-163E-48E6-AB87-047ED5E5580D}" type="parTrans" cxnId="{E35D2AEC-9C92-4C02-960C-5BC32867D95E}">
      <dgm:prSet/>
      <dgm:spPr/>
      <dgm:t>
        <a:bodyPr/>
        <a:lstStyle/>
        <a:p>
          <a:endParaRPr lang="en-US"/>
        </a:p>
      </dgm:t>
    </dgm:pt>
    <dgm:pt modelId="{29EAD33A-6F6C-4CEB-BE4E-8D8CC1E308EA}" type="sibTrans" cxnId="{E35D2AEC-9C92-4C02-960C-5BC32867D95E}">
      <dgm:prSet/>
      <dgm:spPr/>
      <dgm:t>
        <a:bodyPr/>
        <a:lstStyle/>
        <a:p>
          <a:endParaRPr lang="en-US"/>
        </a:p>
      </dgm:t>
    </dgm:pt>
    <dgm:pt modelId="{4C137574-3AE8-4581-B7D3-4CC0BD7A8FFB}">
      <dgm:prSet phldrT="[Text]"/>
      <dgm:spPr/>
      <dgm:t>
        <a:bodyPr/>
        <a:lstStyle/>
        <a:p>
          <a:r>
            <a:rPr lang="en-US" dirty="0"/>
            <a:t>Operations</a:t>
          </a:r>
        </a:p>
      </dgm:t>
    </dgm:pt>
    <dgm:pt modelId="{BA530483-5898-405E-9F1E-4162D181B0BD}" type="parTrans" cxnId="{2D7E57C3-AC01-4E89-B5F7-5C760918CA29}">
      <dgm:prSet/>
      <dgm:spPr/>
      <dgm:t>
        <a:bodyPr/>
        <a:lstStyle/>
        <a:p>
          <a:endParaRPr lang="en-US"/>
        </a:p>
      </dgm:t>
    </dgm:pt>
    <dgm:pt modelId="{3C4CE61B-1F2C-4723-8B7C-B75DC1789078}" type="sibTrans" cxnId="{2D7E57C3-AC01-4E89-B5F7-5C760918CA29}">
      <dgm:prSet/>
      <dgm:spPr/>
      <dgm:t>
        <a:bodyPr/>
        <a:lstStyle/>
        <a:p>
          <a:endParaRPr lang="en-US"/>
        </a:p>
      </dgm:t>
    </dgm:pt>
    <dgm:pt modelId="{C38ED8CB-FE57-4835-8D4D-E919801F0A56}">
      <dgm:prSet phldrT="[Text]"/>
      <dgm:spPr/>
      <dgm:t>
        <a:bodyPr/>
        <a:lstStyle/>
        <a:p>
          <a:r>
            <a:rPr lang="en-US" dirty="0"/>
            <a:t>TRACIE</a:t>
          </a:r>
        </a:p>
      </dgm:t>
    </dgm:pt>
    <dgm:pt modelId="{33F25C2C-D453-4F83-B998-9FA03BD76698}" type="parTrans" cxnId="{33284922-9FBB-494B-9B68-BFDA0EC46B65}">
      <dgm:prSet/>
      <dgm:spPr/>
      <dgm:t>
        <a:bodyPr/>
        <a:lstStyle/>
        <a:p>
          <a:endParaRPr lang="en-US"/>
        </a:p>
      </dgm:t>
    </dgm:pt>
    <dgm:pt modelId="{397C2204-6839-4C4D-B102-23F61CC8ABB3}" type="sibTrans" cxnId="{33284922-9FBB-494B-9B68-BFDA0EC46B65}">
      <dgm:prSet/>
      <dgm:spPr/>
      <dgm:t>
        <a:bodyPr/>
        <a:lstStyle/>
        <a:p>
          <a:endParaRPr lang="en-US"/>
        </a:p>
      </dgm:t>
    </dgm:pt>
    <dgm:pt modelId="{267AD423-7B91-48F9-8229-3093345E9B27}">
      <dgm:prSet phldrT="[Text]"/>
      <dgm:spPr/>
      <dgm:t>
        <a:bodyPr/>
        <a:lstStyle/>
        <a:p>
          <a:r>
            <a:rPr lang="en-US" dirty="0"/>
            <a:t>FDA</a:t>
          </a:r>
        </a:p>
      </dgm:t>
    </dgm:pt>
    <dgm:pt modelId="{C1ABC2A5-16EF-41F0-9E6F-1B56DA02C24B}" type="parTrans" cxnId="{36CACCDD-1771-4216-8D9B-22CC202955A2}">
      <dgm:prSet/>
      <dgm:spPr/>
      <dgm:t>
        <a:bodyPr/>
        <a:lstStyle/>
        <a:p>
          <a:endParaRPr lang="en-US"/>
        </a:p>
      </dgm:t>
    </dgm:pt>
    <dgm:pt modelId="{B762460A-3FF1-489E-8C7F-0628EF06FB50}" type="sibTrans" cxnId="{36CACCDD-1771-4216-8D9B-22CC202955A2}">
      <dgm:prSet/>
      <dgm:spPr/>
      <dgm:t>
        <a:bodyPr/>
        <a:lstStyle/>
        <a:p>
          <a:endParaRPr lang="en-US"/>
        </a:p>
      </dgm:t>
    </dgm:pt>
    <dgm:pt modelId="{2B7CD126-AFE1-44A7-AA21-E3284F95B56B}">
      <dgm:prSet phldrT="[Text]"/>
      <dgm:spPr/>
      <dgm:t>
        <a:bodyPr/>
        <a:lstStyle/>
        <a:p>
          <a:r>
            <a:rPr lang="en-US" dirty="0"/>
            <a:t>Medical Device Cybersecurity</a:t>
          </a:r>
        </a:p>
      </dgm:t>
    </dgm:pt>
    <dgm:pt modelId="{4A0B182C-6E58-448E-833A-68AA75F8E538}" type="parTrans" cxnId="{72F38C43-50F9-44CF-BCF7-9348A53FC043}">
      <dgm:prSet/>
      <dgm:spPr/>
      <dgm:t>
        <a:bodyPr/>
        <a:lstStyle/>
        <a:p>
          <a:endParaRPr lang="en-US"/>
        </a:p>
      </dgm:t>
    </dgm:pt>
    <dgm:pt modelId="{5918E92D-4AD7-4A22-A0BD-4F64331A44D6}" type="sibTrans" cxnId="{72F38C43-50F9-44CF-BCF7-9348A53FC043}">
      <dgm:prSet/>
      <dgm:spPr/>
      <dgm:t>
        <a:bodyPr/>
        <a:lstStyle/>
        <a:p>
          <a:endParaRPr lang="en-US"/>
        </a:p>
      </dgm:t>
    </dgm:pt>
    <dgm:pt modelId="{BFCB3F8B-2C77-4E08-8707-6BBA9DCAB804}" type="pres">
      <dgm:prSet presAssocID="{868BE27C-64D0-422E-A092-5CBF5953AF9C}" presName="hierChild1" presStyleCnt="0">
        <dgm:presLayoutVars>
          <dgm:orgChart val="1"/>
          <dgm:chPref val="1"/>
          <dgm:dir/>
          <dgm:animOne val="branch"/>
          <dgm:animLvl val="lvl"/>
          <dgm:resizeHandles/>
        </dgm:presLayoutVars>
      </dgm:prSet>
      <dgm:spPr/>
      <dgm:t>
        <a:bodyPr/>
        <a:lstStyle/>
        <a:p>
          <a:endParaRPr lang="en-US"/>
        </a:p>
      </dgm:t>
    </dgm:pt>
    <dgm:pt modelId="{FA70C8DB-4FF5-450C-8ABA-E45CBF99C216}" type="pres">
      <dgm:prSet presAssocID="{CCE6CEF0-9A6C-45C9-9580-8A195386FD2A}" presName="hierRoot1" presStyleCnt="0">
        <dgm:presLayoutVars>
          <dgm:hierBranch val="init"/>
        </dgm:presLayoutVars>
      </dgm:prSet>
      <dgm:spPr/>
    </dgm:pt>
    <dgm:pt modelId="{9022FEC2-F5D6-4299-AEA2-A62CDD925B11}" type="pres">
      <dgm:prSet presAssocID="{CCE6CEF0-9A6C-45C9-9580-8A195386FD2A}" presName="rootComposite1" presStyleCnt="0"/>
      <dgm:spPr/>
    </dgm:pt>
    <dgm:pt modelId="{1A7C4D1B-810E-46E6-B8BD-3A56ECEDBA0D}" type="pres">
      <dgm:prSet presAssocID="{CCE6CEF0-9A6C-45C9-9580-8A195386FD2A}" presName="rootText1" presStyleLbl="node0" presStyleIdx="0" presStyleCnt="1">
        <dgm:presLayoutVars>
          <dgm:chPref val="3"/>
        </dgm:presLayoutVars>
      </dgm:prSet>
      <dgm:spPr/>
      <dgm:t>
        <a:bodyPr/>
        <a:lstStyle/>
        <a:p>
          <a:endParaRPr lang="en-US"/>
        </a:p>
      </dgm:t>
    </dgm:pt>
    <dgm:pt modelId="{F2720940-2C68-4F3C-9906-353DF1BB858F}" type="pres">
      <dgm:prSet presAssocID="{CCE6CEF0-9A6C-45C9-9580-8A195386FD2A}" presName="rootConnector1" presStyleLbl="node1" presStyleIdx="0" presStyleCnt="0"/>
      <dgm:spPr/>
      <dgm:t>
        <a:bodyPr/>
        <a:lstStyle/>
        <a:p>
          <a:endParaRPr lang="en-US"/>
        </a:p>
      </dgm:t>
    </dgm:pt>
    <dgm:pt modelId="{1D19742D-F178-4F69-AB57-C1E9380468C8}" type="pres">
      <dgm:prSet presAssocID="{CCE6CEF0-9A6C-45C9-9580-8A195386FD2A}" presName="hierChild2" presStyleCnt="0"/>
      <dgm:spPr/>
    </dgm:pt>
    <dgm:pt modelId="{3DE6C9F1-6B93-40C2-B03E-D9047C4479E2}" type="pres">
      <dgm:prSet presAssocID="{7DBE09AF-396B-4AA0-9CB3-86A25662CE7D}" presName="Name64" presStyleLbl="parChTrans1D2" presStyleIdx="0" presStyleCnt="5"/>
      <dgm:spPr/>
      <dgm:t>
        <a:bodyPr/>
        <a:lstStyle/>
        <a:p>
          <a:endParaRPr lang="en-US"/>
        </a:p>
      </dgm:t>
    </dgm:pt>
    <dgm:pt modelId="{D090FB36-B949-48D1-8659-18FF695E51D0}" type="pres">
      <dgm:prSet presAssocID="{B6859FFA-E234-40D1-BDBC-D95B421F3BB4}" presName="hierRoot2" presStyleCnt="0">
        <dgm:presLayoutVars>
          <dgm:hierBranch val="init"/>
        </dgm:presLayoutVars>
      </dgm:prSet>
      <dgm:spPr/>
    </dgm:pt>
    <dgm:pt modelId="{7E0BCABB-2A9E-43FD-9697-6C0D9694404E}" type="pres">
      <dgm:prSet presAssocID="{B6859FFA-E234-40D1-BDBC-D95B421F3BB4}" presName="rootComposite" presStyleCnt="0"/>
      <dgm:spPr/>
    </dgm:pt>
    <dgm:pt modelId="{EBD9B05E-A616-4F14-9636-4F0DCEB48B49}" type="pres">
      <dgm:prSet presAssocID="{B6859FFA-E234-40D1-BDBC-D95B421F3BB4}" presName="rootText" presStyleLbl="node2" presStyleIdx="0" presStyleCnt="5">
        <dgm:presLayoutVars>
          <dgm:chPref val="3"/>
        </dgm:presLayoutVars>
      </dgm:prSet>
      <dgm:spPr/>
      <dgm:t>
        <a:bodyPr/>
        <a:lstStyle/>
        <a:p>
          <a:endParaRPr lang="en-US"/>
        </a:p>
      </dgm:t>
    </dgm:pt>
    <dgm:pt modelId="{0C0721E8-239B-409F-B936-8E0AFAF34239}" type="pres">
      <dgm:prSet presAssocID="{B6859FFA-E234-40D1-BDBC-D95B421F3BB4}" presName="rootConnector" presStyleLbl="node2" presStyleIdx="0" presStyleCnt="5"/>
      <dgm:spPr/>
      <dgm:t>
        <a:bodyPr/>
        <a:lstStyle/>
        <a:p>
          <a:endParaRPr lang="en-US"/>
        </a:p>
      </dgm:t>
    </dgm:pt>
    <dgm:pt modelId="{1AB9ADBD-4E1B-476D-95EC-97C2A84FBBA0}" type="pres">
      <dgm:prSet presAssocID="{B6859FFA-E234-40D1-BDBC-D95B421F3BB4}" presName="hierChild4" presStyleCnt="0"/>
      <dgm:spPr/>
    </dgm:pt>
    <dgm:pt modelId="{6BAE08E6-68B1-4357-8B9E-F5FE4CDF5873}" type="pres">
      <dgm:prSet presAssocID="{9FCD307C-E960-4E56-AE05-506E86EB10B7}" presName="Name64" presStyleLbl="parChTrans1D3" presStyleIdx="0" presStyleCnt="5"/>
      <dgm:spPr/>
      <dgm:t>
        <a:bodyPr/>
        <a:lstStyle/>
        <a:p>
          <a:endParaRPr lang="en-US"/>
        </a:p>
      </dgm:t>
    </dgm:pt>
    <dgm:pt modelId="{0F51788A-3EFB-4210-912B-BF5654051750}" type="pres">
      <dgm:prSet presAssocID="{E4B6195B-B9B3-4F7C-92F7-2FDAFA5C0DD3}" presName="hierRoot2" presStyleCnt="0">
        <dgm:presLayoutVars>
          <dgm:hierBranch val="init"/>
        </dgm:presLayoutVars>
      </dgm:prSet>
      <dgm:spPr/>
    </dgm:pt>
    <dgm:pt modelId="{3E6C2D8E-29E5-4E0A-86A0-7B2D2B35F15D}" type="pres">
      <dgm:prSet presAssocID="{E4B6195B-B9B3-4F7C-92F7-2FDAFA5C0DD3}" presName="rootComposite" presStyleCnt="0"/>
      <dgm:spPr/>
    </dgm:pt>
    <dgm:pt modelId="{5A7C487D-9778-44C4-89C4-D336400C30EA}" type="pres">
      <dgm:prSet presAssocID="{E4B6195B-B9B3-4F7C-92F7-2FDAFA5C0DD3}" presName="rootText" presStyleLbl="node3" presStyleIdx="0" presStyleCnt="5">
        <dgm:presLayoutVars>
          <dgm:chPref val="3"/>
        </dgm:presLayoutVars>
      </dgm:prSet>
      <dgm:spPr/>
      <dgm:t>
        <a:bodyPr/>
        <a:lstStyle/>
        <a:p>
          <a:endParaRPr lang="en-US"/>
        </a:p>
      </dgm:t>
    </dgm:pt>
    <dgm:pt modelId="{C594B48F-00BB-4BC8-B716-8968A527A3E6}" type="pres">
      <dgm:prSet presAssocID="{E4B6195B-B9B3-4F7C-92F7-2FDAFA5C0DD3}" presName="rootConnector" presStyleLbl="node3" presStyleIdx="0" presStyleCnt="5"/>
      <dgm:spPr/>
      <dgm:t>
        <a:bodyPr/>
        <a:lstStyle/>
        <a:p>
          <a:endParaRPr lang="en-US"/>
        </a:p>
      </dgm:t>
    </dgm:pt>
    <dgm:pt modelId="{7B5AC363-D6F4-4B60-9EBE-16A528A8677A}" type="pres">
      <dgm:prSet presAssocID="{E4B6195B-B9B3-4F7C-92F7-2FDAFA5C0DD3}" presName="hierChild4" presStyleCnt="0"/>
      <dgm:spPr/>
    </dgm:pt>
    <dgm:pt modelId="{03960774-4ACD-41CF-B110-039538251723}" type="pres">
      <dgm:prSet presAssocID="{4A16FB20-E019-4F89-B083-30BF58105068}" presName="Name64" presStyleLbl="parChTrans1D4" presStyleIdx="0" presStyleCnt="3"/>
      <dgm:spPr/>
      <dgm:t>
        <a:bodyPr/>
        <a:lstStyle/>
        <a:p>
          <a:endParaRPr lang="en-US"/>
        </a:p>
      </dgm:t>
    </dgm:pt>
    <dgm:pt modelId="{C50E650A-93ED-41DA-9E76-69A423DB0CC1}" type="pres">
      <dgm:prSet presAssocID="{A1868349-CE1A-4677-8FE4-FA134BE83215}" presName="hierRoot2" presStyleCnt="0">
        <dgm:presLayoutVars>
          <dgm:hierBranch val="init"/>
        </dgm:presLayoutVars>
      </dgm:prSet>
      <dgm:spPr/>
    </dgm:pt>
    <dgm:pt modelId="{F07D6290-F1F7-4ECE-82F2-2B58C1FA24E3}" type="pres">
      <dgm:prSet presAssocID="{A1868349-CE1A-4677-8FE4-FA134BE83215}" presName="rootComposite" presStyleCnt="0"/>
      <dgm:spPr/>
    </dgm:pt>
    <dgm:pt modelId="{D1BC3C3E-D94B-4D7B-86F3-5848772BB9ED}" type="pres">
      <dgm:prSet presAssocID="{A1868349-CE1A-4677-8FE4-FA134BE83215}" presName="rootText" presStyleLbl="node4" presStyleIdx="0" presStyleCnt="3">
        <dgm:presLayoutVars>
          <dgm:chPref val="3"/>
        </dgm:presLayoutVars>
      </dgm:prSet>
      <dgm:spPr/>
      <dgm:t>
        <a:bodyPr/>
        <a:lstStyle/>
        <a:p>
          <a:endParaRPr lang="en-US"/>
        </a:p>
      </dgm:t>
    </dgm:pt>
    <dgm:pt modelId="{09DB8FA2-DD03-465F-B3C0-41F2A96509AD}" type="pres">
      <dgm:prSet presAssocID="{A1868349-CE1A-4677-8FE4-FA134BE83215}" presName="rootConnector" presStyleLbl="node4" presStyleIdx="0" presStyleCnt="3"/>
      <dgm:spPr/>
      <dgm:t>
        <a:bodyPr/>
        <a:lstStyle/>
        <a:p>
          <a:endParaRPr lang="en-US"/>
        </a:p>
      </dgm:t>
    </dgm:pt>
    <dgm:pt modelId="{9088B9AB-A0D1-4334-B980-4B3D5201AADC}" type="pres">
      <dgm:prSet presAssocID="{A1868349-CE1A-4677-8FE4-FA134BE83215}" presName="hierChild4" presStyleCnt="0"/>
      <dgm:spPr/>
    </dgm:pt>
    <dgm:pt modelId="{89EFD3A7-9CCD-4E9C-8684-0687BD99A159}" type="pres">
      <dgm:prSet presAssocID="{A1868349-CE1A-4677-8FE4-FA134BE83215}" presName="hierChild5" presStyleCnt="0"/>
      <dgm:spPr/>
    </dgm:pt>
    <dgm:pt modelId="{AE37DE9E-9CE2-4B05-A843-E5DD16120DC2}" type="pres">
      <dgm:prSet presAssocID="{BA530483-5898-405E-9F1E-4162D181B0BD}" presName="Name64" presStyleLbl="parChTrans1D4" presStyleIdx="1" presStyleCnt="3"/>
      <dgm:spPr/>
      <dgm:t>
        <a:bodyPr/>
        <a:lstStyle/>
        <a:p>
          <a:endParaRPr lang="en-US"/>
        </a:p>
      </dgm:t>
    </dgm:pt>
    <dgm:pt modelId="{C3FEB918-37B9-48CB-9635-496C7AE7353B}" type="pres">
      <dgm:prSet presAssocID="{4C137574-3AE8-4581-B7D3-4CC0BD7A8FFB}" presName="hierRoot2" presStyleCnt="0">
        <dgm:presLayoutVars>
          <dgm:hierBranch val="init"/>
        </dgm:presLayoutVars>
      </dgm:prSet>
      <dgm:spPr/>
    </dgm:pt>
    <dgm:pt modelId="{CCE0A90B-7FF5-4DF3-BD78-C1B3A340689D}" type="pres">
      <dgm:prSet presAssocID="{4C137574-3AE8-4581-B7D3-4CC0BD7A8FFB}" presName="rootComposite" presStyleCnt="0"/>
      <dgm:spPr/>
    </dgm:pt>
    <dgm:pt modelId="{72358E33-E8E6-497D-A447-72AFB1F5D21D}" type="pres">
      <dgm:prSet presAssocID="{4C137574-3AE8-4581-B7D3-4CC0BD7A8FFB}" presName="rootText" presStyleLbl="node4" presStyleIdx="1" presStyleCnt="3">
        <dgm:presLayoutVars>
          <dgm:chPref val="3"/>
        </dgm:presLayoutVars>
      </dgm:prSet>
      <dgm:spPr/>
      <dgm:t>
        <a:bodyPr/>
        <a:lstStyle/>
        <a:p>
          <a:endParaRPr lang="en-US"/>
        </a:p>
      </dgm:t>
    </dgm:pt>
    <dgm:pt modelId="{69E38E01-32E9-4185-B048-B8183ED093AA}" type="pres">
      <dgm:prSet presAssocID="{4C137574-3AE8-4581-B7D3-4CC0BD7A8FFB}" presName="rootConnector" presStyleLbl="node4" presStyleIdx="1" presStyleCnt="3"/>
      <dgm:spPr/>
      <dgm:t>
        <a:bodyPr/>
        <a:lstStyle/>
        <a:p>
          <a:endParaRPr lang="en-US"/>
        </a:p>
      </dgm:t>
    </dgm:pt>
    <dgm:pt modelId="{56F7688D-AB30-459E-8622-4F4A18E3F17A}" type="pres">
      <dgm:prSet presAssocID="{4C137574-3AE8-4581-B7D3-4CC0BD7A8FFB}" presName="hierChild4" presStyleCnt="0"/>
      <dgm:spPr/>
    </dgm:pt>
    <dgm:pt modelId="{CD3D2E99-6846-4E0C-89FD-AAA5F47D6202}" type="pres">
      <dgm:prSet presAssocID="{4C137574-3AE8-4581-B7D3-4CC0BD7A8FFB}" presName="hierChild5" presStyleCnt="0"/>
      <dgm:spPr/>
    </dgm:pt>
    <dgm:pt modelId="{A2F2F3F1-E800-4410-9F3F-DB8054380CB9}" type="pres">
      <dgm:prSet presAssocID="{33F25C2C-D453-4F83-B998-9FA03BD76698}" presName="Name64" presStyleLbl="parChTrans1D4" presStyleIdx="2" presStyleCnt="3"/>
      <dgm:spPr/>
      <dgm:t>
        <a:bodyPr/>
        <a:lstStyle/>
        <a:p>
          <a:endParaRPr lang="en-US"/>
        </a:p>
      </dgm:t>
    </dgm:pt>
    <dgm:pt modelId="{2C6E9B26-816E-4192-98E2-FB11101483AB}" type="pres">
      <dgm:prSet presAssocID="{C38ED8CB-FE57-4835-8D4D-E919801F0A56}" presName="hierRoot2" presStyleCnt="0">
        <dgm:presLayoutVars>
          <dgm:hierBranch val="init"/>
        </dgm:presLayoutVars>
      </dgm:prSet>
      <dgm:spPr/>
    </dgm:pt>
    <dgm:pt modelId="{47E850B5-089A-429B-AE1F-038B567179DC}" type="pres">
      <dgm:prSet presAssocID="{C38ED8CB-FE57-4835-8D4D-E919801F0A56}" presName="rootComposite" presStyleCnt="0"/>
      <dgm:spPr/>
    </dgm:pt>
    <dgm:pt modelId="{0691E395-1024-4B2B-AEAF-096861F08073}" type="pres">
      <dgm:prSet presAssocID="{C38ED8CB-FE57-4835-8D4D-E919801F0A56}" presName="rootText" presStyleLbl="node4" presStyleIdx="2" presStyleCnt="3">
        <dgm:presLayoutVars>
          <dgm:chPref val="3"/>
        </dgm:presLayoutVars>
      </dgm:prSet>
      <dgm:spPr/>
      <dgm:t>
        <a:bodyPr/>
        <a:lstStyle/>
        <a:p>
          <a:endParaRPr lang="en-US"/>
        </a:p>
      </dgm:t>
    </dgm:pt>
    <dgm:pt modelId="{B0D801BE-C8BA-4E98-B9ED-3C4D80BBE742}" type="pres">
      <dgm:prSet presAssocID="{C38ED8CB-FE57-4835-8D4D-E919801F0A56}" presName="rootConnector" presStyleLbl="node4" presStyleIdx="2" presStyleCnt="3"/>
      <dgm:spPr/>
      <dgm:t>
        <a:bodyPr/>
        <a:lstStyle/>
        <a:p>
          <a:endParaRPr lang="en-US"/>
        </a:p>
      </dgm:t>
    </dgm:pt>
    <dgm:pt modelId="{F68BC198-710E-42F3-B384-F3853C45CA6A}" type="pres">
      <dgm:prSet presAssocID="{C38ED8CB-FE57-4835-8D4D-E919801F0A56}" presName="hierChild4" presStyleCnt="0"/>
      <dgm:spPr/>
    </dgm:pt>
    <dgm:pt modelId="{F0C0AEDF-3862-4A5D-A51F-61F492415A13}" type="pres">
      <dgm:prSet presAssocID="{C38ED8CB-FE57-4835-8D4D-E919801F0A56}" presName="hierChild5" presStyleCnt="0"/>
      <dgm:spPr/>
    </dgm:pt>
    <dgm:pt modelId="{944D8557-2E37-4F4D-B211-1A4FB0D5ADBF}" type="pres">
      <dgm:prSet presAssocID="{E4B6195B-B9B3-4F7C-92F7-2FDAFA5C0DD3}" presName="hierChild5" presStyleCnt="0"/>
      <dgm:spPr/>
    </dgm:pt>
    <dgm:pt modelId="{732F8387-738E-423A-997E-3BD1D1389774}" type="pres">
      <dgm:prSet presAssocID="{B6859FFA-E234-40D1-BDBC-D95B421F3BB4}" presName="hierChild5" presStyleCnt="0"/>
      <dgm:spPr/>
    </dgm:pt>
    <dgm:pt modelId="{6D4F2097-11DF-47AF-BAB0-A679809F8A5D}" type="pres">
      <dgm:prSet presAssocID="{E349F58D-73A0-44C0-982B-9DDCDB02BED1}" presName="Name64" presStyleLbl="parChTrans1D2" presStyleIdx="1" presStyleCnt="5"/>
      <dgm:spPr/>
      <dgm:t>
        <a:bodyPr/>
        <a:lstStyle/>
        <a:p>
          <a:endParaRPr lang="en-US"/>
        </a:p>
      </dgm:t>
    </dgm:pt>
    <dgm:pt modelId="{3A2C1B2F-AE1C-460D-8A7A-428CF47AF415}" type="pres">
      <dgm:prSet presAssocID="{A6BEBE01-2477-4FCD-9DAE-D896876A5233}" presName="hierRoot2" presStyleCnt="0">
        <dgm:presLayoutVars>
          <dgm:hierBranch val="init"/>
        </dgm:presLayoutVars>
      </dgm:prSet>
      <dgm:spPr/>
    </dgm:pt>
    <dgm:pt modelId="{C887DD22-573B-43D8-B3C1-8D3D0D691907}" type="pres">
      <dgm:prSet presAssocID="{A6BEBE01-2477-4FCD-9DAE-D896876A5233}" presName="rootComposite" presStyleCnt="0"/>
      <dgm:spPr/>
    </dgm:pt>
    <dgm:pt modelId="{887F3984-2854-49A9-9414-7F5C8689186D}" type="pres">
      <dgm:prSet presAssocID="{A6BEBE01-2477-4FCD-9DAE-D896876A5233}" presName="rootText" presStyleLbl="node2" presStyleIdx="1" presStyleCnt="5">
        <dgm:presLayoutVars>
          <dgm:chPref val="3"/>
        </dgm:presLayoutVars>
      </dgm:prSet>
      <dgm:spPr/>
      <dgm:t>
        <a:bodyPr/>
        <a:lstStyle/>
        <a:p>
          <a:endParaRPr lang="en-US"/>
        </a:p>
      </dgm:t>
    </dgm:pt>
    <dgm:pt modelId="{91175E99-53E0-4D33-B6FF-9F5937D744E4}" type="pres">
      <dgm:prSet presAssocID="{A6BEBE01-2477-4FCD-9DAE-D896876A5233}" presName="rootConnector" presStyleLbl="node2" presStyleIdx="1" presStyleCnt="5"/>
      <dgm:spPr/>
      <dgm:t>
        <a:bodyPr/>
        <a:lstStyle/>
        <a:p>
          <a:endParaRPr lang="en-US"/>
        </a:p>
      </dgm:t>
    </dgm:pt>
    <dgm:pt modelId="{EFE3F1D4-A2DF-4D6F-9D17-B25873931599}" type="pres">
      <dgm:prSet presAssocID="{A6BEBE01-2477-4FCD-9DAE-D896876A5233}" presName="hierChild4" presStyleCnt="0"/>
      <dgm:spPr/>
    </dgm:pt>
    <dgm:pt modelId="{6B2225E8-CBBF-4D60-B505-5CE9422E491A}" type="pres">
      <dgm:prSet presAssocID="{3898E133-4F24-4FFC-9F01-720F8B3FFD83}" presName="Name64" presStyleLbl="parChTrans1D3" presStyleIdx="1" presStyleCnt="5"/>
      <dgm:spPr/>
      <dgm:t>
        <a:bodyPr/>
        <a:lstStyle/>
        <a:p>
          <a:endParaRPr lang="en-US"/>
        </a:p>
      </dgm:t>
    </dgm:pt>
    <dgm:pt modelId="{012AE754-CFE3-4A62-B037-F66A6B88300F}" type="pres">
      <dgm:prSet presAssocID="{989DED83-00C1-4095-8B68-DC673482D619}" presName="hierRoot2" presStyleCnt="0">
        <dgm:presLayoutVars>
          <dgm:hierBranch val="init"/>
        </dgm:presLayoutVars>
      </dgm:prSet>
      <dgm:spPr/>
    </dgm:pt>
    <dgm:pt modelId="{C76C4034-DB75-4670-AC5E-70D39D7BF237}" type="pres">
      <dgm:prSet presAssocID="{989DED83-00C1-4095-8B68-DC673482D619}" presName="rootComposite" presStyleCnt="0"/>
      <dgm:spPr/>
    </dgm:pt>
    <dgm:pt modelId="{2B908361-8EEA-4086-8CF3-7D59D895AE5B}" type="pres">
      <dgm:prSet presAssocID="{989DED83-00C1-4095-8B68-DC673482D619}" presName="rootText" presStyleLbl="node3" presStyleIdx="1" presStyleCnt="5">
        <dgm:presLayoutVars>
          <dgm:chPref val="3"/>
        </dgm:presLayoutVars>
      </dgm:prSet>
      <dgm:spPr/>
      <dgm:t>
        <a:bodyPr/>
        <a:lstStyle/>
        <a:p>
          <a:endParaRPr lang="en-US"/>
        </a:p>
      </dgm:t>
    </dgm:pt>
    <dgm:pt modelId="{D7FEC706-C7DA-41D9-9168-643CF7EE2B61}" type="pres">
      <dgm:prSet presAssocID="{989DED83-00C1-4095-8B68-DC673482D619}" presName="rootConnector" presStyleLbl="node3" presStyleIdx="1" presStyleCnt="5"/>
      <dgm:spPr/>
      <dgm:t>
        <a:bodyPr/>
        <a:lstStyle/>
        <a:p>
          <a:endParaRPr lang="en-US"/>
        </a:p>
      </dgm:t>
    </dgm:pt>
    <dgm:pt modelId="{6670088E-4B1B-4E5F-8D4B-FDB3380294CB}" type="pres">
      <dgm:prSet presAssocID="{989DED83-00C1-4095-8B68-DC673482D619}" presName="hierChild4" presStyleCnt="0"/>
      <dgm:spPr/>
    </dgm:pt>
    <dgm:pt modelId="{AF6F0826-DA81-4F70-9627-E4FD671E1609}" type="pres">
      <dgm:prSet presAssocID="{989DED83-00C1-4095-8B68-DC673482D619}" presName="hierChild5" presStyleCnt="0"/>
      <dgm:spPr/>
    </dgm:pt>
    <dgm:pt modelId="{422E79EA-5B54-4629-8C61-45639A3EC85B}" type="pres">
      <dgm:prSet presAssocID="{A6BEBE01-2477-4FCD-9DAE-D896876A5233}" presName="hierChild5" presStyleCnt="0"/>
      <dgm:spPr/>
    </dgm:pt>
    <dgm:pt modelId="{7C463910-177F-49A1-8ABA-0E55AB67DC17}" type="pres">
      <dgm:prSet presAssocID="{26EA9C39-5AD4-451E-9987-220D55FF70AD}" presName="Name64" presStyleLbl="parChTrans1D2" presStyleIdx="2" presStyleCnt="5"/>
      <dgm:spPr/>
      <dgm:t>
        <a:bodyPr/>
        <a:lstStyle/>
        <a:p>
          <a:endParaRPr lang="en-US"/>
        </a:p>
      </dgm:t>
    </dgm:pt>
    <dgm:pt modelId="{DAE35D4B-02A7-44D7-A0AC-10BD1BC5AC24}" type="pres">
      <dgm:prSet presAssocID="{C06FE44B-3096-4B80-86ED-E13B88EF8F20}" presName="hierRoot2" presStyleCnt="0">
        <dgm:presLayoutVars>
          <dgm:hierBranch val="init"/>
        </dgm:presLayoutVars>
      </dgm:prSet>
      <dgm:spPr/>
    </dgm:pt>
    <dgm:pt modelId="{046AA315-623B-43FD-BB94-56D89E94E1F7}" type="pres">
      <dgm:prSet presAssocID="{C06FE44B-3096-4B80-86ED-E13B88EF8F20}" presName="rootComposite" presStyleCnt="0"/>
      <dgm:spPr/>
    </dgm:pt>
    <dgm:pt modelId="{D2B2DDE4-3226-455D-82E3-6BEBBECAB525}" type="pres">
      <dgm:prSet presAssocID="{C06FE44B-3096-4B80-86ED-E13B88EF8F20}" presName="rootText" presStyleLbl="node2" presStyleIdx="2" presStyleCnt="5">
        <dgm:presLayoutVars>
          <dgm:chPref val="3"/>
        </dgm:presLayoutVars>
      </dgm:prSet>
      <dgm:spPr/>
      <dgm:t>
        <a:bodyPr/>
        <a:lstStyle/>
        <a:p>
          <a:endParaRPr lang="en-US"/>
        </a:p>
      </dgm:t>
    </dgm:pt>
    <dgm:pt modelId="{89FBE4A8-EC5A-43DB-95A3-6AFE92040E2D}" type="pres">
      <dgm:prSet presAssocID="{C06FE44B-3096-4B80-86ED-E13B88EF8F20}" presName="rootConnector" presStyleLbl="node2" presStyleIdx="2" presStyleCnt="5"/>
      <dgm:spPr/>
      <dgm:t>
        <a:bodyPr/>
        <a:lstStyle/>
        <a:p>
          <a:endParaRPr lang="en-US"/>
        </a:p>
      </dgm:t>
    </dgm:pt>
    <dgm:pt modelId="{C74C97DA-A5CE-454F-BC06-E2DD9E508D8F}" type="pres">
      <dgm:prSet presAssocID="{C06FE44B-3096-4B80-86ED-E13B88EF8F20}" presName="hierChild4" presStyleCnt="0"/>
      <dgm:spPr/>
    </dgm:pt>
    <dgm:pt modelId="{9686392A-F2CB-46D9-B3F7-6F4A75656F39}" type="pres">
      <dgm:prSet presAssocID="{561E002E-163E-48E6-AB87-047ED5E5580D}" presName="Name64" presStyleLbl="parChTrans1D3" presStyleIdx="2" presStyleCnt="5"/>
      <dgm:spPr/>
      <dgm:t>
        <a:bodyPr/>
        <a:lstStyle/>
        <a:p>
          <a:endParaRPr lang="en-US"/>
        </a:p>
      </dgm:t>
    </dgm:pt>
    <dgm:pt modelId="{2938602A-38E2-4BEA-B39F-DC29A16573B5}" type="pres">
      <dgm:prSet presAssocID="{F59162D8-BA8A-43D6-9D1C-F27B44B56E0B}" presName="hierRoot2" presStyleCnt="0">
        <dgm:presLayoutVars>
          <dgm:hierBranch val="init"/>
        </dgm:presLayoutVars>
      </dgm:prSet>
      <dgm:spPr/>
    </dgm:pt>
    <dgm:pt modelId="{CAB62B40-16EB-4EE0-B45C-736AE3FA0C25}" type="pres">
      <dgm:prSet presAssocID="{F59162D8-BA8A-43D6-9D1C-F27B44B56E0B}" presName="rootComposite" presStyleCnt="0"/>
      <dgm:spPr/>
    </dgm:pt>
    <dgm:pt modelId="{48A831B3-27CA-4C7C-97DB-B82A0FF1F8A8}" type="pres">
      <dgm:prSet presAssocID="{F59162D8-BA8A-43D6-9D1C-F27B44B56E0B}" presName="rootText" presStyleLbl="node3" presStyleIdx="2" presStyleCnt="5">
        <dgm:presLayoutVars>
          <dgm:chPref val="3"/>
        </dgm:presLayoutVars>
      </dgm:prSet>
      <dgm:spPr/>
      <dgm:t>
        <a:bodyPr/>
        <a:lstStyle/>
        <a:p>
          <a:endParaRPr lang="en-US"/>
        </a:p>
      </dgm:t>
    </dgm:pt>
    <dgm:pt modelId="{817930F5-919F-4BBD-AA6A-05C09B71C36D}" type="pres">
      <dgm:prSet presAssocID="{F59162D8-BA8A-43D6-9D1C-F27B44B56E0B}" presName="rootConnector" presStyleLbl="node3" presStyleIdx="2" presStyleCnt="5"/>
      <dgm:spPr/>
      <dgm:t>
        <a:bodyPr/>
        <a:lstStyle/>
        <a:p>
          <a:endParaRPr lang="en-US"/>
        </a:p>
      </dgm:t>
    </dgm:pt>
    <dgm:pt modelId="{62982418-110F-4881-BDB0-8A2C51931A45}" type="pres">
      <dgm:prSet presAssocID="{F59162D8-BA8A-43D6-9D1C-F27B44B56E0B}" presName="hierChild4" presStyleCnt="0"/>
      <dgm:spPr/>
    </dgm:pt>
    <dgm:pt modelId="{11CB29E2-FBA0-4AA7-803D-601E1212486F}" type="pres">
      <dgm:prSet presAssocID="{F59162D8-BA8A-43D6-9D1C-F27B44B56E0B}" presName="hierChild5" presStyleCnt="0"/>
      <dgm:spPr/>
    </dgm:pt>
    <dgm:pt modelId="{391A4E1B-74F1-40A2-ABD1-C9FDDC350070}" type="pres">
      <dgm:prSet presAssocID="{C06FE44B-3096-4B80-86ED-E13B88EF8F20}" presName="hierChild5" presStyleCnt="0"/>
      <dgm:spPr/>
    </dgm:pt>
    <dgm:pt modelId="{578EB289-6EAD-457D-9325-778A3DD21DB3}" type="pres">
      <dgm:prSet presAssocID="{84B8CD08-24B2-469A-933C-FC2166E74F8C}" presName="Name64" presStyleLbl="parChTrans1D2" presStyleIdx="3" presStyleCnt="5"/>
      <dgm:spPr/>
      <dgm:t>
        <a:bodyPr/>
        <a:lstStyle/>
        <a:p>
          <a:endParaRPr lang="en-US"/>
        </a:p>
      </dgm:t>
    </dgm:pt>
    <dgm:pt modelId="{E8C162AB-7728-4C2F-AF4C-94FD481478BC}" type="pres">
      <dgm:prSet presAssocID="{63BFA836-C309-49D2-9892-D67620CDD017}" presName="hierRoot2" presStyleCnt="0">
        <dgm:presLayoutVars>
          <dgm:hierBranch val="init"/>
        </dgm:presLayoutVars>
      </dgm:prSet>
      <dgm:spPr/>
    </dgm:pt>
    <dgm:pt modelId="{DD0042FC-8B6D-48C7-A014-50C64E5E86A9}" type="pres">
      <dgm:prSet presAssocID="{63BFA836-C309-49D2-9892-D67620CDD017}" presName="rootComposite" presStyleCnt="0"/>
      <dgm:spPr/>
    </dgm:pt>
    <dgm:pt modelId="{EF75C7EF-2FF5-4064-B084-413EF1B815E4}" type="pres">
      <dgm:prSet presAssocID="{63BFA836-C309-49D2-9892-D67620CDD017}" presName="rootText" presStyleLbl="node2" presStyleIdx="3" presStyleCnt="5">
        <dgm:presLayoutVars>
          <dgm:chPref val="3"/>
        </dgm:presLayoutVars>
      </dgm:prSet>
      <dgm:spPr/>
      <dgm:t>
        <a:bodyPr/>
        <a:lstStyle/>
        <a:p>
          <a:endParaRPr lang="en-US"/>
        </a:p>
      </dgm:t>
    </dgm:pt>
    <dgm:pt modelId="{B382A9DB-CEC6-46BC-8C45-6841CF239901}" type="pres">
      <dgm:prSet presAssocID="{63BFA836-C309-49D2-9892-D67620CDD017}" presName="rootConnector" presStyleLbl="node2" presStyleIdx="3" presStyleCnt="5"/>
      <dgm:spPr/>
      <dgm:t>
        <a:bodyPr/>
        <a:lstStyle/>
        <a:p>
          <a:endParaRPr lang="en-US"/>
        </a:p>
      </dgm:t>
    </dgm:pt>
    <dgm:pt modelId="{94C42E9F-169D-462F-ABF1-5F0F349C2202}" type="pres">
      <dgm:prSet presAssocID="{63BFA836-C309-49D2-9892-D67620CDD017}" presName="hierChild4" presStyleCnt="0"/>
      <dgm:spPr/>
    </dgm:pt>
    <dgm:pt modelId="{F2769DB3-446F-406C-B882-DE111B31F89E}" type="pres">
      <dgm:prSet presAssocID="{9BB89338-428B-4CCD-9469-AA974409E15D}" presName="Name64" presStyleLbl="parChTrans1D3" presStyleIdx="3" presStyleCnt="5"/>
      <dgm:spPr/>
      <dgm:t>
        <a:bodyPr/>
        <a:lstStyle/>
        <a:p>
          <a:endParaRPr lang="en-US"/>
        </a:p>
      </dgm:t>
    </dgm:pt>
    <dgm:pt modelId="{8ABF9A12-0C4D-482A-9625-C5DB5753E06F}" type="pres">
      <dgm:prSet presAssocID="{E1AC823A-CD64-4072-BA85-5726188C1CFB}" presName="hierRoot2" presStyleCnt="0">
        <dgm:presLayoutVars>
          <dgm:hierBranch val="init"/>
        </dgm:presLayoutVars>
      </dgm:prSet>
      <dgm:spPr/>
    </dgm:pt>
    <dgm:pt modelId="{5F51E0B1-3CEC-4A61-8904-72C49D6BEA94}" type="pres">
      <dgm:prSet presAssocID="{E1AC823A-CD64-4072-BA85-5726188C1CFB}" presName="rootComposite" presStyleCnt="0"/>
      <dgm:spPr/>
    </dgm:pt>
    <dgm:pt modelId="{DDD83774-7F0C-4D2D-A3CE-C87DD7E5F14E}" type="pres">
      <dgm:prSet presAssocID="{E1AC823A-CD64-4072-BA85-5726188C1CFB}" presName="rootText" presStyleLbl="node3" presStyleIdx="3" presStyleCnt="5">
        <dgm:presLayoutVars>
          <dgm:chPref val="3"/>
        </dgm:presLayoutVars>
      </dgm:prSet>
      <dgm:spPr/>
      <dgm:t>
        <a:bodyPr/>
        <a:lstStyle/>
        <a:p>
          <a:endParaRPr lang="en-US"/>
        </a:p>
      </dgm:t>
    </dgm:pt>
    <dgm:pt modelId="{88BE5C67-4C9A-4961-A9D5-0CA59F144CC8}" type="pres">
      <dgm:prSet presAssocID="{E1AC823A-CD64-4072-BA85-5726188C1CFB}" presName="rootConnector" presStyleLbl="node3" presStyleIdx="3" presStyleCnt="5"/>
      <dgm:spPr/>
      <dgm:t>
        <a:bodyPr/>
        <a:lstStyle/>
        <a:p>
          <a:endParaRPr lang="en-US"/>
        </a:p>
      </dgm:t>
    </dgm:pt>
    <dgm:pt modelId="{737361E8-56E8-4EBF-8365-77901000489D}" type="pres">
      <dgm:prSet presAssocID="{E1AC823A-CD64-4072-BA85-5726188C1CFB}" presName="hierChild4" presStyleCnt="0"/>
      <dgm:spPr/>
    </dgm:pt>
    <dgm:pt modelId="{07B9D585-B3BF-4F4D-81CA-76AA6404FB40}" type="pres">
      <dgm:prSet presAssocID="{E1AC823A-CD64-4072-BA85-5726188C1CFB}" presName="hierChild5" presStyleCnt="0"/>
      <dgm:spPr/>
    </dgm:pt>
    <dgm:pt modelId="{0AA2E5A9-55FB-4ACD-B834-12C6BE31A629}" type="pres">
      <dgm:prSet presAssocID="{63BFA836-C309-49D2-9892-D67620CDD017}" presName="hierChild5" presStyleCnt="0"/>
      <dgm:spPr/>
    </dgm:pt>
    <dgm:pt modelId="{18F9DA3E-F24A-45B3-BDF9-07732951A4DD}" type="pres">
      <dgm:prSet presAssocID="{C1ABC2A5-16EF-41F0-9E6F-1B56DA02C24B}" presName="Name64" presStyleLbl="parChTrans1D2" presStyleIdx="4" presStyleCnt="5"/>
      <dgm:spPr/>
      <dgm:t>
        <a:bodyPr/>
        <a:lstStyle/>
        <a:p>
          <a:endParaRPr lang="en-US"/>
        </a:p>
      </dgm:t>
    </dgm:pt>
    <dgm:pt modelId="{4ED80D94-7938-4B11-B570-E75FC198B74E}" type="pres">
      <dgm:prSet presAssocID="{267AD423-7B91-48F9-8229-3093345E9B27}" presName="hierRoot2" presStyleCnt="0">
        <dgm:presLayoutVars>
          <dgm:hierBranch val="init"/>
        </dgm:presLayoutVars>
      </dgm:prSet>
      <dgm:spPr/>
    </dgm:pt>
    <dgm:pt modelId="{4034D446-E3CD-40F1-B524-A58CA319842A}" type="pres">
      <dgm:prSet presAssocID="{267AD423-7B91-48F9-8229-3093345E9B27}" presName="rootComposite" presStyleCnt="0"/>
      <dgm:spPr/>
    </dgm:pt>
    <dgm:pt modelId="{2F23108F-CE64-4977-A668-DA04BDFCAE9D}" type="pres">
      <dgm:prSet presAssocID="{267AD423-7B91-48F9-8229-3093345E9B27}" presName="rootText" presStyleLbl="node2" presStyleIdx="4" presStyleCnt="5">
        <dgm:presLayoutVars>
          <dgm:chPref val="3"/>
        </dgm:presLayoutVars>
      </dgm:prSet>
      <dgm:spPr/>
      <dgm:t>
        <a:bodyPr/>
        <a:lstStyle/>
        <a:p>
          <a:endParaRPr lang="en-US"/>
        </a:p>
      </dgm:t>
    </dgm:pt>
    <dgm:pt modelId="{7F5DE2E0-D751-4BB0-95DA-6732AAA2C457}" type="pres">
      <dgm:prSet presAssocID="{267AD423-7B91-48F9-8229-3093345E9B27}" presName="rootConnector" presStyleLbl="node2" presStyleIdx="4" presStyleCnt="5"/>
      <dgm:spPr/>
      <dgm:t>
        <a:bodyPr/>
        <a:lstStyle/>
        <a:p>
          <a:endParaRPr lang="en-US"/>
        </a:p>
      </dgm:t>
    </dgm:pt>
    <dgm:pt modelId="{F914C554-34D0-41FD-9260-822A6C09CD6C}" type="pres">
      <dgm:prSet presAssocID="{267AD423-7B91-48F9-8229-3093345E9B27}" presName="hierChild4" presStyleCnt="0"/>
      <dgm:spPr/>
    </dgm:pt>
    <dgm:pt modelId="{16B8F194-7E08-4C07-93A6-89CDD4584639}" type="pres">
      <dgm:prSet presAssocID="{4A0B182C-6E58-448E-833A-68AA75F8E538}" presName="Name64" presStyleLbl="parChTrans1D3" presStyleIdx="4" presStyleCnt="5"/>
      <dgm:spPr/>
      <dgm:t>
        <a:bodyPr/>
        <a:lstStyle/>
        <a:p>
          <a:endParaRPr lang="en-US"/>
        </a:p>
      </dgm:t>
    </dgm:pt>
    <dgm:pt modelId="{9FF4D211-106C-46F1-A915-A9D074AFB542}" type="pres">
      <dgm:prSet presAssocID="{2B7CD126-AFE1-44A7-AA21-E3284F95B56B}" presName="hierRoot2" presStyleCnt="0">
        <dgm:presLayoutVars>
          <dgm:hierBranch val="init"/>
        </dgm:presLayoutVars>
      </dgm:prSet>
      <dgm:spPr/>
    </dgm:pt>
    <dgm:pt modelId="{3D72021E-68AD-4F03-A139-EFDDE45C6C2C}" type="pres">
      <dgm:prSet presAssocID="{2B7CD126-AFE1-44A7-AA21-E3284F95B56B}" presName="rootComposite" presStyleCnt="0"/>
      <dgm:spPr/>
    </dgm:pt>
    <dgm:pt modelId="{93DC9313-F0E5-4824-ADFE-5438D86DF908}" type="pres">
      <dgm:prSet presAssocID="{2B7CD126-AFE1-44A7-AA21-E3284F95B56B}" presName="rootText" presStyleLbl="node3" presStyleIdx="4" presStyleCnt="5">
        <dgm:presLayoutVars>
          <dgm:chPref val="3"/>
        </dgm:presLayoutVars>
      </dgm:prSet>
      <dgm:spPr/>
      <dgm:t>
        <a:bodyPr/>
        <a:lstStyle/>
        <a:p>
          <a:endParaRPr lang="en-US"/>
        </a:p>
      </dgm:t>
    </dgm:pt>
    <dgm:pt modelId="{FFF0B3E3-E1F9-453F-ADEC-74DE6AF2A013}" type="pres">
      <dgm:prSet presAssocID="{2B7CD126-AFE1-44A7-AA21-E3284F95B56B}" presName="rootConnector" presStyleLbl="node3" presStyleIdx="4" presStyleCnt="5"/>
      <dgm:spPr/>
      <dgm:t>
        <a:bodyPr/>
        <a:lstStyle/>
        <a:p>
          <a:endParaRPr lang="en-US"/>
        </a:p>
      </dgm:t>
    </dgm:pt>
    <dgm:pt modelId="{B54047AF-BE47-4DA6-B7CE-5FABA8531A69}" type="pres">
      <dgm:prSet presAssocID="{2B7CD126-AFE1-44A7-AA21-E3284F95B56B}" presName="hierChild4" presStyleCnt="0"/>
      <dgm:spPr/>
    </dgm:pt>
    <dgm:pt modelId="{BF37A6B9-53A9-44C6-9ED6-AACC2F29D169}" type="pres">
      <dgm:prSet presAssocID="{2B7CD126-AFE1-44A7-AA21-E3284F95B56B}" presName="hierChild5" presStyleCnt="0"/>
      <dgm:spPr/>
    </dgm:pt>
    <dgm:pt modelId="{3F303922-6202-49CE-9980-9992C3B696B4}" type="pres">
      <dgm:prSet presAssocID="{267AD423-7B91-48F9-8229-3093345E9B27}" presName="hierChild5" presStyleCnt="0"/>
      <dgm:spPr/>
    </dgm:pt>
    <dgm:pt modelId="{CD913FD5-B182-457C-94CD-42080F5CD0B7}" type="pres">
      <dgm:prSet presAssocID="{CCE6CEF0-9A6C-45C9-9580-8A195386FD2A}" presName="hierChild3" presStyleCnt="0"/>
      <dgm:spPr/>
    </dgm:pt>
  </dgm:ptLst>
  <dgm:cxnLst>
    <dgm:cxn modelId="{789E1B26-BE54-4606-97D3-AEA8FAB34C7A}" type="presOf" srcId="{33F25C2C-D453-4F83-B998-9FA03BD76698}" destId="{A2F2F3F1-E800-4410-9F3F-DB8054380CB9}" srcOrd="0" destOrd="0" presId="urn:microsoft.com/office/officeart/2009/3/layout/HorizontalOrganizationChart"/>
    <dgm:cxn modelId="{2D7E57C3-AC01-4E89-B5F7-5C760918CA29}" srcId="{E4B6195B-B9B3-4F7C-92F7-2FDAFA5C0DD3}" destId="{4C137574-3AE8-4581-B7D3-4CC0BD7A8FFB}" srcOrd="1" destOrd="0" parTransId="{BA530483-5898-405E-9F1E-4162D181B0BD}" sibTransId="{3C4CE61B-1F2C-4723-8B7C-B75DC1789078}"/>
    <dgm:cxn modelId="{0BB437AD-47CF-4937-AF85-5D098060D812}" type="presOf" srcId="{868BE27C-64D0-422E-A092-5CBF5953AF9C}" destId="{BFCB3F8B-2C77-4E08-8707-6BBA9DCAB804}" srcOrd="0" destOrd="0" presId="urn:microsoft.com/office/officeart/2009/3/layout/HorizontalOrganizationChart"/>
    <dgm:cxn modelId="{36CACCDD-1771-4216-8D9B-22CC202955A2}" srcId="{CCE6CEF0-9A6C-45C9-9580-8A195386FD2A}" destId="{267AD423-7B91-48F9-8229-3093345E9B27}" srcOrd="4" destOrd="0" parTransId="{C1ABC2A5-16EF-41F0-9E6F-1B56DA02C24B}" sibTransId="{B762460A-3FF1-489E-8C7F-0628EF06FB50}"/>
    <dgm:cxn modelId="{4D2A7D51-64A0-47DD-8629-3768262E7CE4}" type="presOf" srcId="{B6859FFA-E234-40D1-BDBC-D95B421F3BB4}" destId="{0C0721E8-239B-409F-B936-8E0AFAF34239}" srcOrd="1" destOrd="0" presId="urn:microsoft.com/office/officeart/2009/3/layout/HorizontalOrganizationChart"/>
    <dgm:cxn modelId="{BBEBC753-C9B9-427B-950E-C8ED50972887}" type="presOf" srcId="{E1AC823A-CD64-4072-BA85-5726188C1CFB}" destId="{DDD83774-7F0C-4D2D-A3CE-C87DD7E5F14E}" srcOrd="0" destOrd="0" presId="urn:microsoft.com/office/officeart/2009/3/layout/HorizontalOrganizationChart"/>
    <dgm:cxn modelId="{7D1F99DF-C7C6-4E9B-862D-32169794BF4F}" srcId="{63BFA836-C309-49D2-9892-D67620CDD017}" destId="{E1AC823A-CD64-4072-BA85-5726188C1CFB}" srcOrd="0" destOrd="0" parTransId="{9BB89338-428B-4CCD-9469-AA974409E15D}" sibTransId="{ED73D437-A2C3-4347-8DD0-700FF1C754C9}"/>
    <dgm:cxn modelId="{35552683-6B4A-456C-81B1-0D807A47385B}" srcId="{B6859FFA-E234-40D1-BDBC-D95B421F3BB4}" destId="{E4B6195B-B9B3-4F7C-92F7-2FDAFA5C0DD3}" srcOrd="0" destOrd="0" parTransId="{9FCD307C-E960-4E56-AE05-506E86EB10B7}" sibTransId="{612D08EB-F542-49BA-8820-3E6C442316C6}"/>
    <dgm:cxn modelId="{C73A4BDD-2E8B-437A-96A2-CBC4701973A0}" type="presOf" srcId="{C38ED8CB-FE57-4835-8D4D-E919801F0A56}" destId="{0691E395-1024-4B2B-AEAF-096861F08073}" srcOrd="0" destOrd="0" presId="urn:microsoft.com/office/officeart/2009/3/layout/HorizontalOrganizationChart"/>
    <dgm:cxn modelId="{0B849258-633B-4C6B-A6DF-660234B9903F}" srcId="{E4B6195B-B9B3-4F7C-92F7-2FDAFA5C0DD3}" destId="{A1868349-CE1A-4677-8FE4-FA134BE83215}" srcOrd="0" destOrd="0" parTransId="{4A16FB20-E019-4F89-B083-30BF58105068}" sibTransId="{CB7A5A13-B0B2-4F60-BCB6-A1B53FA0B7E6}"/>
    <dgm:cxn modelId="{2AEE5C5E-4531-49D1-BA00-C6DCF1421E90}" type="presOf" srcId="{C1ABC2A5-16EF-41F0-9E6F-1B56DA02C24B}" destId="{18F9DA3E-F24A-45B3-BDF9-07732951A4DD}" srcOrd="0" destOrd="0" presId="urn:microsoft.com/office/officeart/2009/3/layout/HorizontalOrganizationChart"/>
    <dgm:cxn modelId="{4111BE43-DE47-41FF-AABA-84F48B34B398}" type="presOf" srcId="{CCE6CEF0-9A6C-45C9-9580-8A195386FD2A}" destId="{1A7C4D1B-810E-46E6-B8BD-3A56ECEDBA0D}" srcOrd="0" destOrd="0" presId="urn:microsoft.com/office/officeart/2009/3/layout/HorizontalOrganizationChart"/>
    <dgm:cxn modelId="{6B336676-CB57-4C4E-BCE4-F4AE1F81EA90}" srcId="{CCE6CEF0-9A6C-45C9-9580-8A195386FD2A}" destId="{B6859FFA-E234-40D1-BDBC-D95B421F3BB4}" srcOrd="0" destOrd="0" parTransId="{7DBE09AF-396B-4AA0-9CB3-86A25662CE7D}" sibTransId="{B1D2E598-D9D5-404E-997A-0A12C087C5ED}"/>
    <dgm:cxn modelId="{450BFF7A-3AAE-4C02-9860-99822253FEE8}" type="presOf" srcId="{F59162D8-BA8A-43D6-9D1C-F27B44B56E0B}" destId="{817930F5-919F-4BBD-AA6A-05C09B71C36D}" srcOrd="1" destOrd="0" presId="urn:microsoft.com/office/officeart/2009/3/layout/HorizontalOrganizationChart"/>
    <dgm:cxn modelId="{71F729C6-C567-4DAD-9B60-3DC52F7484F0}" srcId="{868BE27C-64D0-422E-A092-5CBF5953AF9C}" destId="{CCE6CEF0-9A6C-45C9-9580-8A195386FD2A}" srcOrd="0" destOrd="0" parTransId="{D2DA9722-87D8-47C3-9AE5-2AEC652E4209}" sibTransId="{6ADA38EB-08B6-46BA-84D4-E7DE60BF00DD}"/>
    <dgm:cxn modelId="{0527F834-EA66-4802-AA48-2F367F723206}" type="presOf" srcId="{63BFA836-C309-49D2-9892-D67620CDD017}" destId="{EF75C7EF-2FF5-4064-B084-413EF1B815E4}" srcOrd="0" destOrd="0" presId="urn:microsoft.com/office/officeart/2009/3/layout/HorizontalOrganizationChart"/>
    <dgm:cxn modelId="{50553890-9D7F-45B8-A00C-3CE4D4E47DD6}" type="presOf" srcId="{A6BEBE01-2477-4FCD-9DAE-D896876A5233}" destId="{887F3984-2854-49A9-9414-7F5C8689186D}" srcOrd="0" destOrd="0" presId="urn:microsoft.com/office/officeart/2009/3/layout/HorizontalOrganizationChart"/>
    <dgm:cxn modelId="{1C2C4284-1884-4408-B63C-C080D4AF8AD6}" type="presOf" srcId="{B6859FFA-E234-40D1-BDBC-D95B421F3BB4}" destId="{EBD9B05E-A616-4F14-9636-4F0DCEB48B49}" srcOrd="0" destOrd="0" presId="urn:microsoft.com/office/officeart/2009/3/layout/HorizontalOrganizationChart"/>
    <dgm:cxn modelId="{F2040F26-DA7A-40EC-9571-B9E70124AF60}" type="presOf" srcId="{4C137574-3AE8-4581-B7D3-4CC0BD7A8FFB}" destId="{69E38E01-32E9-4185-B048-B8183ED093AA}" srcOrd="1" destOrd="0" presId="urn:microsoft.com/office/officeart/2009/3/layout/HorizontalOrganizationChart"/>
    <dgm:cxn modelId="{2405464D-0F6A-4CF6-98EB-C3360693316A}" type="presOf" srcId="{84B8CD08-24B2-469A-933C-FC2166E74F8C}" destId="{578EB289-6EAD-457D-9325-778A3DD21DB3}" srcOrd="0" destOrd="0" presId="urn:microsoft.com/office/officeart/2009/3/layout/HorizontalOrganizationChart"/>
    <dgm:cxn modelId="{64D877F8-CD11-4C72-8C99-B73BB0B7677C}" type="presOf" srcId="{E1AC823A-CD64-4072-BA85-5726188C1CFB}" destId="{88BE5C67-4C9A-4961-A9D5-0CA59F144CC8}" srcOrd="1" destOrd="0" presId="urn:microsoft.com/office/officeart/2009/3/layout/HorizontalOrganizationChart"/>
    <dgm:cxn modelId="{70C62C38-237C-49D7-ACA6-CFB5934C5BB1}" srcId="{CCE6CEF0-9A6C-45C9-9580-8A195386FD2A}" destId="{63BFA836-C309-49D2-9892-D67620CDD017}" srcOrd="3" destOrd="0" parTransId="{84B8CD08-24B2-469A-933C-FC2166E74F8C}" sibTransId="{DFD96B73-1169-44D5-AAB9-D9004188800E}"/>
    <dgm:cxn modelId="{AC51E455-9066-4DD1-ACF0-5F4566E8A6B0}" srcId="{A6BEBE01-2477-4FCD-9DAE-D896876A5233}" destId="{989DED83-00C1-4095-8B68-DC673482D619}" srcOrd="0" destOrd="0" parTransId="{3898E133-4F24-4FFC-9F01-720F8B3FFD83}" sibTransId="{E468E7C4-DD8A-4EE9-984A-E1CE9B141E79}"/>
    <dgm:cxn modelId="{4DD5438A-DB6F-455F-84E0-A1A32F076325}" type="presOf" srcId="{3898E133-4F24-4FFC-9F01-720F8B3FFD83}" destId="{6B2225E8-CBBF-4D60-B505-5CE9422E491A}" srcOrd="0" destOrd="0" presId="urn:microsoft.com/office/officeart/2009/3/layout/HorizontalOrganizationChart"/>
    <dgm:cxn modelId="{8B7807F9-52CB-4BB2-A738-33BE6D2DB004}" type="presOf" srcId="{C06FE44B-3096-4B80-86ED-E13B88EF8F20}" destId="{D2B2DDE4-3226-455D-82E3-6BEBBECAB525}" srcOrd="0" destOrd="0" presId="urn:microsoft.com/office/officeart/2009/3/layout/HorizontalOrganizationChart"/>
    <dgm:cxn modelId="{61FA1302-14E8-4A9F-8D11-000DB6A0CBB9}" type="presOf" srcId="{63BFA836-C309-49D2-9892-D67620CDD017}" destId="{B382A9DB-CEC6-46BC-8C45-6841CF239901}" srcOrd="1" destOrd="0" presId="urn:microsoft.com/office/officeart/2009/3/layout/HorizontalOrganizationChart"/>
    <dgm:cxn modelId="{33284922-9FBB-494B-9B68-BFDA0EC46B65}" srcId="{E4B6195B-B9B3-4F7C-92F7-2FDAFA5C0DD3}" destId="{C38ED8CB-FE57-4835-8D4D-E919801F0A56}" srcOrd="2" destOrd="0" parTransId="{33F25C2C-D453-4F83-B998-9FA03BD76698}" sibTransId="{397C2204-6839-4C4D-B102-23F61CC8ABB3}"/>
    <dgm:cxn modelId="{D5839AD8-AFED-431D-A327-EB15E41FF78E}" srcId="{CCE6CEF0-9A6C-45C9-9580-8A195386FD2A}" destId="{C06FE44B-3096-4B80-86ED-E13B88EF8F20}" srcOrd="2" destOrd="0" parTransId="{26EA9C39-5AD4-451E-9987-220D55FF70AD}" sibTransId="{48861D40-4ACA-4C7F-9326-DEBF0327FDB7}"/>
    <dgm:cxn modelId="{274127C0-0510-4181-B917-5BDD909E9160}" type="presOf" srcId="{C06FE44B-3096-4B80-86ED-E13B88EF8F20}" destId="{89FBE4A8-EC5A-43DB-95A3-6AFE92040E2D}" srcOrd="1" destOrd="0" presId="urn:microsoft.com/office/officeart/2009/3/layout/HorizontalOrganizationChart"/>
    <dgm:cxn modelId="{9B5F6F4A-17B7-4A15-A69F-E34D20B353B6}" type="presOf" srcId="{4A0B182C-6E58-448E-833A-68AA75F8E538}" destId="{16B8F194-7E08-4C07-93A6-89CDD4584639}" srcOrd="0" destOrd="0" presId="urn:microsoft.com/office/officeart/2009/3/layout/HorizontalOrganizationChart"/>
    <dgm:cxn modelId="{17D3EFE7-6AAE-4E6A-8FF0-D8348020D373}" type="presOf" srcId="{E4B6195B-B9B3-4F7C-92F7-2FDAFA5C0DD3}" destId="{5A7C487D-9778-44C4-89C4-D336400C30EA}" srcOrd="0" destOrd="0" presId="urn:microsoft.com/office/officeart/2009/3/layout/HorizontalOrganizationChart"/>
    <dgm:cxn modelId="{59BA6F0E-1690-4D92-9E59-17B925CEFD61}" type="presOf" srcId="{BA530483-5898-405E-9F1E-4162D181B0BD}" destId="{AE37DE9E-9CE2-4B05-A843-E5DD16120DC2}" srcOrd="0" destOrd="0" presId="urn:microsoft.com/office/officeart/2009/3/layout/HorizontalOrganizationChart"/>
    <dgm:cxn modelId="{4EC25538-3DD2-43DF-8D59-986526D90DAD}" type="presOf" srcId="{A1868349-CE1A-4677-8FE4-FA134BE83215}" destId="{09DB8FA2-DD03-465F-B3C0-41F2A96509AD}" srcOrd="1" destOrd="0" presId="urn:microsoft.com/office/officeart/2009/3/layout/HorizontalOrganizationChart"/>
    <dgm:cxn modelId="{635886E3-9484-4EEB-BBBC-DFB500C7D423}" type="presOf" srcId="{A1868349-CE1A-4677-8FE4-FA134BE83215}" destId="{D1BC3C3E-D94B-4D7B-86F3-5848772BB9ED}" srcOrd="0" destOrd="0" presId="urn:microsoft.com/office/officeart/2009/3/layout/HorizontalOrganizationChart"/>
    <dgm:cxn modelId="{72F38C43-50F9-44CF-BCF7-9348A53FC043}" srcId="{267AD423-7B91-48F9-8229-3093345E9B27}" destId="{2B7CD126-AFE1-44A7-AA21-E3284F95B56B}" srcOrd="0" destOrd="0" parTransId="{4A0B182C-6E58-448E-833A-68AA75F8E538}" sibTransId="{5918E92D-4AD7-4A22-A0BD-4F64331A44D6}"/>
    <dgm:cxn modelId="{A78865C3-AFBC-4985-9756-38856FBEAFC8}" type="presOf" srcId="{E4B6195B-B9B3-4F7C-92F7-2FDAFA5C0DD3}" destId="{C594B48F-00BB-4BC8-B716-8968A527A3E6}" srcOrd="1" destOrd="0" presId="urn:microsoft.com/office/officeart/2009/3/layout/HorizontalOrganizationChart"/>
    <dgm:cxn modelId="{5E61E113-361F-4191-8528-5144936DECB5}" type="presOf" srcId="{2B7CD126-AFE1-44A7-AA21-E3284F95B56B}" destId="{93DC9313-F0E5-4824-ADFE-5438D86DF908}" srcOrd="0" destOrd="0" presId="urn:microsoft.com/office/officeart/2009/3/layout/HorizontalOrganizationChart"/>
    <dgm:cxn modelId="{49D95189-F68D-4BE4-AF63-E857B4DD68A6}" type="presOf" srcId="{267AD423-7B91-48F9-8229-3093345E9B27}" destId="{2F23108F-CE64-4977-A668-DA04BDFCAE9D}" srcOrd="0" destOrd="0" presId="urn:microsoft.com/office/officeart/2009/3/layout/HorizontalOrganizationChart"/>
    <dgm:cxn modelId="{7B3B19D7-826F-41ED-9D97-C2B5B29A7CD6}" type="presOf" srcId="{267AD423-7B91-48F9-8229-3093345E9B27}" destId="{7F5DE2E0-D751-4BB0-95DA-6732AAA2C457}" srcOrd="1" destOrd="0" presId="urn:microsoft.com/office/officeart/2009/3/layout/HorizontalOrganizationChart"/>
    <dgm:cxn modelId="{E35D2AEC-9C92-4C02-960C-5BC32867D95E}" srcId="{C06FE44B-3096-4B80-86ED-E13B88EF8F20}" destId="{F59162D8-BA8A-43D6-9D1C-F27B44B56E0B}" srcOrd="0" destOrd="0" parTransId="{561E002E-163E-48E6-AB87-047ED5E5580D}" sibTransId="{29EAD33A-6F6C-4CEB-BE4E-8D8CC1E308EA}"/>
    <dgm:cxn modelId="{58BC86F9-96B2-4942-B309-367207CDEC50}" type="presOf" srcId="{26EA9C39-5AD4-451E-9987-220D55FF70AD}" destId="{7C463910-177F-49A1-8ABA-0E55AB67DC17}" srcOrd="0" destOrd="0" presId="urn:microsoft.com/office/officeart/2009/3/layout/HorizontalOrganizationChart"/>
    <dgm:cxn modelId="{266FE05F-A487-44F3-9A93-FCB5D82B056A}" type="presOf" srcId="{C38ED8CB-FE57-4835-8D4D-E919801F0A56}" destId="{B0D801BE-C8BA-4E98-B9ED-3C4D80BBE742}" srcOrd="1" destOrd="0" presId="urn:microsoft.com/office/officeart/2009/3/layout/HorizontalOrganizationChart"/>
    <dgm:cxn modelId="{C771A0B9-2E0A-4D14-B93B-E2253E0DAC6C}" type="presOf" srcId="{989DED83-00C1-4095-8B68-DC673482D619}" destId="{2B908361-8EEA-4086-8CF3-7D59D895AE5B}" srcOrd="0" destOrd="0" presId="urn:microsoft.com/office/officeart/2009/3/layout/HorizontalOrganizationChart"/>
    <dgm:cxn modelId="{9AF456E9-3370-4BB8-BAAF-91BABE0879E0}" type="presOf" srcId="{7DBE09AF-396B-4AA0-9CB3-86A25662CE7D}" destId="{3DE6C9F1-6B93-40C2-B03E-D9047C4479E2}" srcOrd="0" destOrd="0" presId="urn:microsoft.com/office/officeart/2009/3/layout/HorizontalOrganizationChart"/>
    <dgm:cxn modelId="{C98CC8CC-433C-4586-8E97-E8B5986E17DD}" type="presOf" srcId="{2B7CD126-AFE1-44A7-AA21-E3284F95B56B}" destId="{FFF0B3E3-E1F9-453F-ADEC-74DE6AF2A013}" srcOrd="1" destOrd="0" presId="urn:microsoft.com/office/officeart/2009/3/layout/HorizontalOrganizationChart"/>
    <dgm:cxn modelId="{4D979DED-D977-4EF5-B354-33680A9F9367}" type="presOf" srcId="{989DED83-00C1-4095-8B68-DC673482D619}" destId="{D7FEC706-C7DA-41D9-9168-643CF7EE2B61}" srcOrd="1" destOrd="0" presId="urn:microsoft.com/office/officeart/2009/3/layout/HorizontalOrganizationChart"/>
    <dgm:cxn modelId="{07664284-657F-45DE-8678-C3FF5D0E5B04}" type="presOf" srcId="{4C137574-3AE8-4581-B7D3-4CC0BD7A8FFB}" destId="{72358E33-E8E6-497D-A447-72AFB1F5D21D}" srcOrd="0" destOrd="0" presId="urn:microsoft.com/office/officeart/2009/3/layout/HorizontalOrganizationChart"/>
    <dgm:cxn modelId="{FADB2AA4-F4B9-4C97-93AF-B1DB069D18AA}" type="presOf" srcId="{9FCD307C-E960-4E56-AE05-506E86EB10B7}" destId="{6BAE08E6-68B1-4357-8B9E-F5FE4CDF5873}" srcOrd="0" destOrd="0" presId="urn:microsoft.com/office/officeart/2009/3/layout/HorizontalOrganizationChart"/>
    <dgm:cxn modelId="{74E82028-1834-47FD-BB1D-3271A18BE14D}" type="presOf" srcId="{A6BEBE01-2477-4FCD-9DAE-D896876A5233}" destId="{91175E99-53E0-4D33-B6FF-9F5937D744E4}" srcOrd="1" destOrd="0" presId="urn:microsoft.com/office/officeart/2009/3/layout/HorizontalOrganizationChart"/>
    <dgm:cxn modelId="{1E0B71E0-88C1-4250-ACC9-5F8D13DB9210}" type="presOf" srcId="{4A16FB20-E019-4F89-B083-30BF58105068}" destId="{03960774-4ACD-41CF-B110-039538251723}" srcOrd="0" destOrd="0" presId="urn:microsoft.com/office/officeart/2009/3/layout/HorizontalOrganizationChart"/>
    <dgm:cxn modelId="{A409A9BB-0557-4042-8981-6A3D17512671}" type="presOf" srcId="{9BB89338-428B-4CCD-9469-AA974409E15D}" destId="{F2769DB3-446F-406C-B882-DE111B31F89E}" srcOrd="0" destOrd="0" presId="urn:microsoft.com/office/officeart/2009/3/layout/HorizontalOrganizationChart"/>
    <dgm:cxn modelId="{271C1BEF-6365-4E71-8AFC-D0F1F0656AC2}" type="presOf" srcId="{561E002E-163E-48E6-AB87-047ED5E5580D}" destId="{9686392A-F2CB-46D9-B3F7-6F4A75656F39}" srcOrd="0" destOrd="0" presId="urn:microsoft.com/office/officeart/2009/3/layout/HorizontalOrganizationChart"/>
    <dgm:cxn modelId="{E050A727-A877-4ACC-B41E-7B9085DB7C85}" type="presOf" srcId="{F59162D8-BA8A-43D6-9D1C-F27B44B56E0B}" destId="{48A831B3-27CA-4C7C-97DB-B82A0FF1F8A8}" srcOrd="0" destOrd="0" presId="urn:microsoft.com/office/officeart/2009/3/layout/HorizontalOrganizationChart"/>
    <dgm:cxn modelId="{179D4ADC-E3A8-43C8-9238-9FC096671D9D}" type="presOf" srcId="{CCE6CEF0-9A6C-45C9-9580-8A195386FD2A}" destId="{F2720940-2C68-4F3C-9906-353DF1BB858F}" srcOrd="1" destOrd="0" presId="urn:microsoft.com/office/officeart/2009/3/layout/HorizontalOrganizationChart"/>
    <dgm:cxn modelId="{CC8C858E-9815-49C8-90E4-8D6651F62A01}" srcId="{CCE6CEF0-9A6C-45C9-9580-8A195386FD2A}" destId="{A6BEBE01-2477-4FCD-9DAE-D896876A5233}" srcOrd="1" destOrd="0" parTransId="{E349F58D-73A0-44C0-982B-9DDCDB02BED1}" sibTransId="{3D1540A6-D026-44EE-ABDA-FDFAC70B28D6}"/>
    <dgm:cxn modelId="{6D61EB6B-9984-485F-B888-31237D206B18}" type="presOf" srcId="{E349F58D-73A0-44C0-982B-9DDCDB02BED1}" destId="{6D4F2097-11DF-47AF-BAB0-A679809F8A5D}" srcOrd="0" destOrd="0" presId="urn:microsoft.com/office/officeart/2009/3/layout/HorizontalOrganizationChart"/>
    <dgm:cxn modelId="{DD012F1C-DD58-4506-A01C-2F2847EE8933}" type="presParOf" srcId="{BFCB3F8B-2C77-4E08-8707-6BBA9DCAB804}" destId="{FA70C8DB-4FF5-450C-8ABA-E45CBF99C216}" srcOrd="0" destOrd="0" presId="urn:microsoft.com/office/officeart/2009/3/layout/HorizontalOrganizationChart"/>
    <dgm:cxn modelId="{4A4906E9-DAC1-45F6-8727-6311EE6786D8}" type="presParOf" srcId="{FA70C8DB-4FF5-450C-8ABA-E45CBF99C216}" destId="{9022FEC2-F5D6-4299-AEA2-A62CDD925B11}" srcOrd="0" destOrd="0" presId="urn:microsoft.com/office/officeart/2009/3/layout/HorizontalOrganizationChart"/>
    <dgm:cxn modelId="{861D8BB7-CD2D-488F-99B7-DCC9E1BF7C2E}" type="presParOf" srcId="{9022FEC2-F5D6-4299-AEA2-A62CDD925B11}" destId="{1A7C4D1B-810E-46E6-B8BD-3A56ECEDBA0D}" srcOrd="0" destOrd="0" presId="urn:microsoft.com/office/officeart/2009/3/layout/HorizontalOrganizationChart"/>
    <dgm:cxn modelId="{3EC416A2-ACCF-48E8-BEF5-5A17DF5A3BD6}" type="presParOf" srcId="{9022FEC2-F5D6-4299-AEA2-A62CDD925B11}" destId="{F2720940-2C68-4F3C-9906-353DF1BB858F}" srcOrd="1" destOrd="0" presId="urn:microsoft.com/office/officeart/2009/3/layout/HorizontalOrganizationChart"/>
    <dgm:cxn modelId="{5423322F-D3EF-49FC-93E5-BE6CADDDB998}" type="presParOf" srcId="{FA70C8DB-4FF5-450C-8ABA-E45CBF99C216}" destId="{1D19742D-F178-4F69-AB57-C1E9380468C8}" srcOrd="1" destOrd="0" presId="urn:microsoft.com/office/officeart/2009/3/layout/HorizontalOrganizationChart"/>
    <dgm:cxn modelId="{D1C9E4D6-2520-4B9E-A953-00F4724816AF}" type="presParOf" srcId="{1D19742D-F178-4F69-AB57-C1E9380468C8}" destId="{3DE6C9F1-6B93-40C2-B03E-D9047C4479E2}" srcOrd="0" destOrd="0" presId="urn:microsoft.com/office/officeart/2009/3/layout/HorizontalOrganizationChart"/>
    <dgm:cxn modelId="{5BB591EC-5AE5-41FA-A76B-0B2F9E969DA0}" type="presParOf" srcId="{1D19742D-F178-4F69-AB57-C1E9380468C8}" destId="{D090FB36-B949-48D1-8659-18FF695E51D0}" srcOrd="1" destOrd="0" presId="urn:microsoft.com/office/officeart/2009/3/layout/HorizontalOrganizationChart"/>
    <dgm:cxn modelId="{66EB3CC0-9BE6-4255-824E-910F8671BC14}" type="presParOf" srcId="{D090FB36-B949-48D1-8659-18FF695E51D0}" destId="{7E0BCABB-2A9E-43FD-9697-6C0D9694404E}" srcOrd="0" destOrd="0" presId="urn:microsoft.com/office/officeart/2009/3/layout/HorizontalOrganizationChart"/>
    <dgm:cxn modelId="{034927E7-B76B-46B8-BED7-EF549B52716A}" type="presParOf" srcId="{7E0BCABB-2A9E-43FD-9697-6C0D9694404E}" destId="{EBD9B05E-A616-4F14-9636-4F0DCEB48B49}" srcOrd="0" destOrd="0" presId="urn:microsoft.com/office/officeart/2009/3/layout/HorizontalOrganizationChart"/>
    <dgm:cxn modelId="{34240C15-01DC-498E-8638-193348DEDF52}" type="presParOf" srcId="{7E0BCABB-2A9E-43FD-9697-6C0D9694404E}" destId="{0C0721E8-239B-409F-B936-8E0AFAF34239}" srcOrd="1" destOrd="0" presId="urn:microsoft.com/office/officeart/2009/3/layout/HorizontalOrganizationChart"/>
    <dgm:cxn modelId="{00AC5C81-BA7B-4C0A-97D7-56CA97B49D37}" type="presParOf" srcId="{D090FB36-B949-48D1-8659-18FF695E51D0}" destId="{1AB9ADBD-4E1B-476D-95EC-97C2A84FBBA0}" srcOrd="1" destOrd="0" presId="urn:microsoft.com/office/officeart/2009/3/layout/HorizontalOrganizationChart"/>
    <dgm:cxn modelId="{B9E9A70B-9133-42A6-B62B-80D531BED111}" type="presParOf" srcId="{1AB9ADBD-4E1B-476D-95EC-97C2A84FBBA0}" destId="{6BAE08E6-68B1-4357-8B9E-F5FE4CDF5873}" srcOrd="0" destOrd="0" presId="urn:microsoft.com/office/officeart/2009/3/layout/HorizontalOrganizationChart"/>
    <dgm:cxn modelId="{E30A866B-2362-4DEA-8782-2029B6092016}" type="presParOf" srcId="{1AB9ADBD-4E1B-476D-95EC-97C2A84FBBA0}" destId="{0F51788A-3EFB-4210-912B-BF5654051750}" srcOrd="1" destOrd="0" presId="urn:microsoft.com/office/officeart/2009/3/layout/HorizontalOrganizationChart"/>
    <dgm:cxn modelId="{C416D06E-B381-4324-AB2F-7747C583914F}" type="presParOf" srcId="{0F51788A-3EFB-4210-912B-BF5654051750}" destId="{3E6C2D8E-29E5-4E0A-86A0-7B2D2B35F15D}" srcOrd="0" destOrd="0" presId="urn:microsoft.com/office/officeart/2009/3/layout/HorizontalOrganizationChart"/>
    <dgm:cxn modelId="{E03D6E5E-FCEE-417E-9675-E4D8CA288147}" type="presParOf" srcId="{3E6C2D8E-29E5-4E0A-86A0-7B2D2B35F15D}" destId="{5A7C487D-9778-44C4-89C4-D336400C30EA}" srcOrd="0" destOrd="0" presId="urn:microsoft.com/office/officeart/2009/3/layout/HorizontalOrganizationChart"/>
    <dgm:cxn modelId="{1A44F4AE-4DC5-4377-AEFE-30FA3F6A5739}" type="presParOf" srcId="{3E6C2D8E-29E5-4E0A-86A0-7B2D2B35F15D}" destId="{C594B48F-00BB-4BC8-B716-8968A527A3E6}" srcOrd="1" destOrd="0" presId="urn:microsoft.com/office/officeart/2009/3/layout/HorizontalOrganizationChart"/>
    <dgm:cxn modelId="{BA698D8F-D301-450E-AC11-48B6E154F991}" type="presParOf" srcId="{0F51788A-3EFB-4210-912B-BF5654051750}" destId="{7B5AC363-D6F4-4B60-9EBE-16A528A8677A}" srcOrd="1" destOrd="0" presId="urn:microsoft.com/office/officeart/2009/3/layout/HorizontalOrganizationChart"/>
    <dgm:cxn modelId="{911C6D8B-E1D1-4A53-8DB4-09C00A77D27A}" type="presParOf" srcId="{7B5AC363-D6F4-4B60-9EBE-16A528A8677A}" destId="{03960774-4ACD-41CF-B110-039538251723}" srcOrd="0" destOrd="0" presId="urn:microsoft.com/office/officeart/2009/3/layout/HorizontalOrganizationChart"/>
    <dgm:cxn modelId="{B31521AD-06A1-4227-B6B4-9126E38CD6EE}" type="presParOf" srcId="{7B5AC363-D6F4-4B60-9EBE-16A528A8677A}" destId="{C50E650A-93ED-41DA-9E76-69A423DB0CC1}" srcOrd="1" destOrd="0" presId="urn:microsoft.com/office/officeart/2009/3/layout/HorizontalOrganizationChart"/>
    <dgm:cxn modelId="{888DA9F4-57C7-4FAD-8716-4432546C6BFF}" type="presParOf" srcId="{C50E650A-93ED-41DA-9E76-69A423DB0CC1}" destId="{F07D6290-F1F7-4ECE-82F2-2B58C1FA24E3}" srcOrd="0" destOrd="0" presId="urn:microsoft.com/office/officeart/2009/3/layout/HorizontalOrganizationChart"/>
    <dgm:cxn modelId="{C1D6AA25-710B-4256-9137-27951F68B750}" type="presParOf" srcId="{F07D6290-F1F7-4ECE-82F2-2B58C1FA24E3}" destId="{D1BC3C3E-D94B-4D7B-86F3-5848772BB9ED}" srcOrd="0" destOrd="0" presId="urn:microsoft.com/office/officeart/2009/3/layout/HorizontalOrganizationChart"/>
    <dgm:cxn modelId="{5ED59008-DE7C-4F89-918B-5F2E47E10C87}" type="presParOf" srcId="{F07D6290-F1F7-4ECE-82F2-2B58C1FA24E3}" destId="{09DB8FA2-DD03-465F-B3C0-41F2A96509AD}" srcOrd="1" destOrd="0" presId="urn:microsoft.com/office/officeart/2009/3/layout/HorizontalOrganizationChart"/>
    <dgm:cxn modelId="{2244EDAE-E54E-4247-885D-0315ED4CFD06}" type="presParOf" srcId="{C50E650A-93ED-41DA-9E76-69A423DB0CC1}" destId="{9088B9AB-A0D1-4334-B980-4B3D5201AADC}" srcOrd="1" destOrd="0" presId="urn:microsoft.com/office/officeart/2009/3/layout/HorizontalOrganizationChart"/>
    <dgm:cxn modelId="{06FD8850-2E00-436C-94F9-0857A3B47FD4}" type="presParOf" srcId="{C50E650A-93ED-41DA-9E76-69A423DB0CC1}" destId="{89EFD3A7-9CCD-4E9C-8684-0687BD99A159}" srcOrd="2" destOrd="0" presId="urn:microsoft.com/office/officeart/2009/3/layout/HorizontalOrganizationChart"/>
    <dgm:cxn modelId="{CC63E7A9-8316-4240-8F65-B4C0D4C71813}" type="presParOf" srcId="{7B5AC363-D6F4-4B60-9EBE-16A528A8677A}" destId="{AE37DE9E-9CE2-4B05-A843-E5DD16120DC2}" srcOrd="2" destOrd="0" presId="urn:microsoft.com/office/officeart/2009/3/layout/HorizontalOrganizationChart"/>
    <dgm:cxn modelId="{AD258F05-F9C5-4C46-AA34-4D51EE97CEFB}" type="presParOf" srcId="{7B5AC363-D6F4-4B60-9EBE-16A528A8677A}" destId="{C3FEB918-37B9-48CB-9635-496C7AE7353B}" srcOrd="3" destOrd="0" presId="urn:microsoft.com/office/officeart/2009/3/layout/HorizontalOrganizationChart"/>
    <dgm:cxn modelId="{6F737F58-B4BE-4FDB-B189-55249A35D0C2}" type="presParOf" srcId="{C3FEB918-37B9-48CB-9635-496C7AE7353B}" destId="{CCE0A90B-7FF5-4DF3-BD78-C1B3A340689D}" srcOrd="0" destOrd="0" presId="urn:microsoft.com/office/officeart/2009/3/layout/HorizontalOrganizationChart"/>
    <dgm:cxn modelId="{048E895E-9991-4F3F-9998-F87706695550}" type="presParOf" srcId="{CCE0A90B-7FF5-4DF3-BD78-C1B3A340689D}" destId="{72358E33-E8E6-497D-A447-72AFB1F5D21D}" srcOrd="0" destOrd="0" presId="urn:microsoft.com/office/officeart/2009/3/layout/HorizontalOrganizationChart"/>
    <dgm:cxn modelId="{574EF7AB-0C68-48B6-A6AF-2110161001A7}" type="presParOf" srcId="{CCE0A90B-7FF5-4DF3-BD78-C1B3A340689D}" destId="{69E38E01-32E9-4185-B048-B8183ED093AA}" srcOrd="1" destOrd="0" presId="urn:microsoft.com/office/officeart/2009/3/layout/HorizontalOrganizationChart"/>
    <dgm:cxn modelId="{579F4F67-C644-4FD7-8AD3-4517363578F7}" type="presParOf" srcId="{C3FEB918-37B9-48CB-9635-496C7AE7353B}" destId="{56F7688D-AB30-459E-8622-4F4A18E3F17A}" srcOrd="1" destOrd="0" presId="urn:microsoft.com/office/officeart/2009/3/layout/HorizontalOrganizationChart"/>
    <dgm:cxn modelId="{3E1C3775-5FCF-4C6D-9F54-E6682B7B40AC}" type="presParOf" srcId="{C3FEB918-37B9-48CB-9635-496C7AE7353B}" destId="{CD3D2E99-6846-4E0C-89FD-AAA5F47D6202}" srcOrd="2" destOrd="0" presId="urn:microsoft.com/office/officeart/2009/3/layout/HorizontalOrganizationChart"/>
    <dgm:cxn modelId="{0F534D61-D0BD-4ABA-8B4C-A25316B93E7B}" type="presParOf" srcId="{7B5AC363-D6F4-4B60-9EBE-16A528A8677A}" destId="{A2F2F3F1-E800-4410-9F3F-DB8054380CB9}" srcOrd="4" destOrd="0" presId="urn:microsoft.com/office/officeart/2009/3/layout/HorizontalOrganizationChart"/>
    <dgm:cxn modelId="{17B862E0-84E3-4FB2-A257-6EE57B8DC91C}" type="presParOf" srcId="{7B5AC363-D6F4-4B60-9EBE-16A528A8677A}" destId="{2C6E9B26-816E-4192-98E2-FB11101483AB}" srcOrd="5" destOrd="0" presId="urn:microsoft.com/office/officeart/2009/3/layout/HorizontalOrganizationChart"/>
    <dgm:cxn modelId="{A4EBD844-B1E0-456B-8AAF-01BAD37631B2}" type="presParOf" srcId="{2C6E9B26-816E-4192-98E2-FB11101483AB}" destId="{47E850B5-089A-429B-AE1F-038B567179DC}" srcOrd="0" destOrd="0" presId="urn:microsoft.com/office/officeart/2009/3/layout/HorizontalOrganizationChart"/>
    <dgm:cxn modelId="{1F41CFE0-C37B-4436-A20B-226D2595D156}" type="presParOf" srcId="{47E850B5-089A-429B-AE1F-038B567179DC}" destId="{0691E395-1024-4B2B-AEAF-096861F08073}" srcOrd="0" destOrd="0" presId="urn:microsoft.com/office/officeart/2009/3/layout/HorizontalOrganizationChart"/>
    <dgm:cxn modelId="{0D17DFF9-8447-489E-93CB-59FF5984D805}" type="presParOf" srcId="{47E850B5-089A-429B-AE1F-038B567179DC}" destId="{B0D801BE-C8BA-4E98-B9ED-3C4D80BBE742}" srcOrd="1" destOrd="0" presId="urn:microsoft.com/office/officeart/2009/3/layout/HorizontalOrganizationChart"/>
    <dgm:cxn modelId="{2645006C-1917-4C37-8306-6DE0AA4F8332}" type="presParOf" srcId="{2C6E9B26-816E-4192-98E2-FB11101483AB}" destId="{F68BC198-710E-42F3-B384-F3853C45CA6A}" srcOrd="1" destOrd="0" presId="urn:microsoft.com/office/officeart/2009/3/layout/HorizontalOrganizationChart"/>
    <dgm:cxn modelId="{96AA104F-2670-4809-9E20-D97EA5DDDD3B}" type="presParOf" srcId="{2C6E9B26-816E-4192-98E2-FB11101483AB}" destId="{F0C0AEDF-3862-4A5D-A51F-61F492415A13}" srcOrd="2" destOrd="0" presId="urn:microsoft.com/office/officeart/2009/3/layout/HorizontalOrganizationChart"/>
    <dgm:cxn modelId="{B11D2391-78FF-4E82-9A3D-AA2CEC021352}" type="presParOf" srcId="{0F51788A-3EFB-4210-912B-BF5654051750}" destId="{944D8557-2E37-4F4D-B211-1A4FB0D5ADBF}" srcOrd="2" destOrd="0" presId="urn:microsoft.com/office/officeart/2009/3/layout/HorizontalOrganizationChart"/>
    <dgm:cxn modelId="{0B178DD1-763E-428D-AB2D-6B3C7FE79EA9}" type="presParOf" srcId="{D090FB36-B949-48D1-8659-18FF695E51D0}" destId="{732F8387-738E-423A-997E-3BD1D1389774}" srcOrd="2" destOrd="0" presId="urn:microsoft.com/office/officeart/2009/3/layout/HorizontalOrganizationChart"/>
    <dgm:cxn modelId="{C716D9F3-0255-4A32-83C0-12E1C667F6D8}" type="presParOf" srcId="{1D19742D-F178-4F69-AB57-C1E9380468C8}" destId="{6D4F2097-11DF-47AF-BAB0-A679809F8A5D}" srcOrd="2" destOrd="0" presId="urn:microsoft.com/office/officeart/2009/3/layout/HorizontalOrganizationChart"/>
    <dgm:cxn modelId="{1593E42E-9A73-413F-B9B8-A8A666A56062}" type="presParOf" srcId="{1D19742D-F178-4F69-AB57-C1E9380468C8}" destId="{3A2C1B2F-AE1C-460D-8A7A-428CF47AF415}" srcOrd="3" destOrd="0" presId="urn:microsoft.com/office/officeart/2009/3/layout/HorizontalOrganizationChart"/>
    <dgm:cxn modelId="{71C14BD6-BD4B-4310-BA6E-142606259D1F}" type="presParOf" srcId="{3A2C1B2F-AE1C-460D-8A7A-428CF47AF415}" destId="{C887DD22-573B-43D8-B3C1-8D3D0D691907}" srcOrd="0" destOrd="0" presId="urn:microsoft.com/office/officeart/2009/3/layout/HorizontalOrganizationChart"/>
    <dgm:cxn modelId="{8A80360A-0034-45F2-AC73-22FE7335AD2C}" type="presParOf" srcId="{C887DD22-573B-43D8-B3C1-8D3D0D691907}" destId="{887F3984-2854-49A9-9414-7F5C8689186D}" srcOrd="0" destOrd="0" presId="urn:microsoft.com/office/officeart/2009/3/layout/HorizontalOrganizationChart"/>
    <dgm:cxn modelId="{7F3910C7-6D7B-44CD-AAB1-05BAEEBCA508}" type="presParOf" srcId="{C887DD22-573B-43D8-B3C1-8D3D0D691907}" destId="{91175E99-53E0-4D33-B6FF-9F5937D744E4}" srcOrd="1" destOrd="0" presId="urn:microsoft.com/office/officeart/2009/3/layout/HorizontalOrganizationChart"/>
    <dgm:cxn modelId="{87E0AFF4-9F48-4D85-A3DF-94EC7A7974E5}" type="presParOf" srcId="{3A2C1B2F-AE1C-460D-8A7A-428CF47AF415}" destId="{EFE3F1D4-A2DF-4D6F-9D17-B25873931599}" srcOrd="1" destOrd="0" presId="urn:microsoft.com/office/officeart/2009/3/layout/HorizontalOrganizationChart"/>
    <dgm:cxn modelId="{7C37211C-83E7-40B8-A4E6-6F0C1567EA11}" type="presParOf" srcId="{EFE3F1D4-A2DF-4D6F-9D17-B25873931599}" destId="{6B2225E8-CBBF-4D60-B505-5CE9422E491A}" srcOrd="0" destOrd="0" presId="urn:microsoft.com/office/officeart/2009/3/layout/HorizontalOrganizationChart"/>
    <dgm:cxn modelId="{316F7001-C7C2-4FFA-AA7E-6E31A778D7D6}" type="presParOf" srcId="{EFE3F1D4-A2DF-4D6F-9D17-B25873931599}" destId="{012AE754-CFE3-4A62-B037-F66A6B88300F}" srcOrd="1" destOrd="0" presId="urn:microsoft.com/office/officeart/2009/3/layout/HorizontalOrganizationChart"/>
    <dgm:cxn modelId="{7C01637D-1D5A-4B8D-BA84-7B899B627D3B}" type="presParOf" srcId="{012AE754-CFE3-4A62-B037-F66A6B88300F}" destId="{C76C4034-DB75-4670-AC5E-70D39D7BF237}" srcOrd="0" destOrd="0" presId="urn:microsoft.com/office/officeart/2009/3/layout/HorizontalOrganizationChart"/>
    <dgm:cxn modelId="{7F279D8A-896B-4302-AC09-01E202857619}" type="presParOf" srcId="{C76C4034-DB75-4670-AC5E-70D39D7BF237}" destId="{2B908361-8EEA-4086-8CF3-7D59D895AE5B}" srcOrd="0" destOrd="0" presId="urn:microsoft.com/office/officeart/2009/3/layout/HorizontalOrganizationChart"/>
    <dgm:cxn modelId="{63D3601B-7F86-4D87-8681-C51C0E48194D}" type="presParOf" srcId="{C76C4034-DB75-4670-AC5E-70D39D7BF237}" destId="{D7FEC706-C7DA-41D9-9168-643CF7EE2B61}" srcOrd="1" destOrd="0" presId="urn:microsoft.com/office/officeart/2009/3/layout/HorizontalOrganizationChart"/>
    <dgm:cxn modelId="{6DD22CFF-5025-4B98-BCE4-DF55C708ADE8}" type="presParOf" srcId="{012AE754-CFE3-4A62-B037-F66A6B88300F}" destId="{6670088E-4B1B-4E5F-8D4B-FDB3380294CB}" srcOrd="1" destOrd="0" presId="urn:microsoft.com/office/officeart/2009/3/layout/HorizontalOrganizationChart"/>
    <dgm:cxn modelId="{DD76542E-A783-4C2F-A3B5-E1A998EA4328}" type="presParOf" srcId="{012AE754-CFE3-4A62-B037-F66A6B88300F}" destId="{AF6F0826-DA81-4F70-9627-E4FD671E1609}" srcOrd="2" destOrd="0" presId="urn:microsoft.com/office/officeart/2009/3/layout/HorizontalOrganizationChart"/>
    <dgm:cxn modelId="{67E63426-F41D-40C5-ABD8-79D72F089783}" type="presParOf" srcId="{3A2C1B2F-AE1C-460D-8A7A-428CF47AF415}" destId="{422E79EA-5B54-4629-8C61-45639A3EC85B}" srcOrd="2" destOrd="0" presId="urn:microsoft.com/office/officeart/2009/3/layout/HorizontalOrganizationChart"/>
    <dgm:cxn modelId="{C347945C-6D38-41CC-A03A-2802D01A88A7}" type="presParOf" srcId="{1D19742D-F178-4F69-AB57-C1E9380468C8}" destId="{7C463910-177F-49A1-8ABA-0E55AB67DC17}" srcOrd="4" destOrd="0" presId="urn:microsoft.com/office/officeart/2009/3/layout/HorizontalOrganizationChart"/>
    <dgm:cxn modelId="{50B86559-6FCE-4263-A052-D250EDB060E7}" type="presParOf" srcId="{1D19742D-F178-4F69-AB57-C1E9380468C8}" destId="{DAE35D4B-02A7-44D7-A0AC-10BD1BC5AC24}" srcOrd="5" destOrd="0" presId="urn:microsoft.com/office/officeart/2009/3/layout/HorizontalOrganizationChart"/>
    <dgm:cxn modelId="{76EDB05A-4056-4796-901E-8DCFD830313D}" type="presParOf" srcId="{DAE35D4B-02A7-44D7-A0AC-10BD1BC5AC24}" destId="{046AA315-623B-43FD-BB94-56D89E94E1F7}" srcOrd="0" destOrd="0" presId="urn:microsoft.com/office/officeart/2009/3/layout/HorizontalOrganizationChart"/>
    <dgm:cxn modelId="{CD4E4A34-14D0-427C-BFA5-C8D13B9F5FF6}" type="presParOf" srcId="{046AA315-623B-43FD-BB94-56D89E94E1F7}" destId="{D2B2DDE4-3226-455D-82E3-6BEBBECAB525}" srcOrd="0" destOrd="0" presId="urn:microsoft.com/office/officeart/2009/3/layout/HorizontalOrganizationChart"/>
    <dgm:cxn modelId="{F2F9DADC-4CCB-4326-AD3B-0471238D95F7}" type="presParOf" srcId="{046AA315-623B-43FD-BB94-56D89E94E1F7}" destId="{89FBE4A8-EC5A-43DB-95A3-6AFE92040E2D}" srcOrd="1" destOrd="0" presId="urn:microsoft.com/office/officeart/2009/3/layout/HorizontalOrganizationChart"/>
    <dgm:cxn modelId="{D438CEBA-EE77-4E85-9D74-6C4FEA05A981}" type="presParOf" srcId="{DAE35D4B-02A7-44D7-A0AC-10BD1BC5AC24}" destId="{C74C97DA-A5CE-454F-BC06-E2DD9E508D8F}" srcOrd="1" destOrd="0" presId="urn:microsoft.com/office/officeart/2009/3/layout/HorizontalOrganizationChart"/>
    <dgm:cxn modelId="{4077D394-CE82-42CB-83DF-39F028EBCABC}" type="presParOf" srcId="{C74C97DA-A5CE-454F-BC06-E2DD9E508D8F}" destId="{9686392A-F2CB-46D9-B3F7-6F4A75656F39}" srcOrd="0" destOrd="0" presId="urn:microsoft.com/office/officeart/2009/3/layout/HorizontalOrganizationChart"/>
    <dgm:cxn modelId="{78D9D207-2F44-40BB-80F2-77720DA93233}" type="presParOf" srcId="{C74C97DA-A5CE-454F-BC06-E2DD9E508D8F}" destId="{2938602A-38E2-4BEA-B39F-DC29A16573B5}" srcOrd="1" destOrd="0" presId="urn:microsoft.com/office/officeart/2009/3/layout/HorizontalOrganizationChart"/>
    <dgm:cxn modelId="{AA3E427A-BEEF-4765-A084-A7D67200DB68}" type="presParOf" srcId="{2938602A-38E2-4BEA-B39F-DC29A16573B5}" destId="{CAB62B40-16EB-4EE0-B45C-736AE3FA0C25}" srcOrd="0" destOrd="0" presId="urn:microsoft.com/office/officeart/2009/3/layout/HorizontalOrganizationChart"/>
    <dgm:cxn modelId="{B6FC55C9-6874-4CF5-82A1-BF4890823BA1}" type="presParOf" srcId="{CAB62B40-16EB-4EE0-B45C-736AE3FA0C25}" destId="{48A831B3-27CA-4C7C-97DB-B82A0FF1F8A8}" srcOrd="0" destOrd="0" presId="urn:microsoft.com/office/officeart/2009/3/layout/HorizontalOrganizationChart"/>
    <dgm:cxn modelId="{6EF148F5-01A3-4F3B-B11B-47A57737E3F1}" type="presParOf" srcId="{CAB62B40-16EB-4EE0-B45C-736AE3FA0C25}" destId="{817930F5-919F-4BBD-AA6A-05C09B71C36D}" srcOrd="1" destOrd="0" presId="urn:microsoft.com/office/officeart/2009/3/layout/HorizontalOrganizationChart"/>
    <dgm:cxn modelId="{072DECE7-AC3D-4324-A179-114A33186BB0}" type="presParOf" srcId="{2938602A-38E2-4BEA-B39F-DC29A16573B5}" destId="{62982418-110F-4881-BDB0-8A2C51931A45}" srcOrd="1" destOrd="0" presId="urn:microsoft.com/office/officeart/2009/3/layout/HorizontalOrganizationChart"/>
    <dgm:cxn modelId="{F7B0A1AA-2633-49BD-AAD3-62F46F825B37}" type="presParOf" srcId="{2938602A-38E2-4BEA-B39F-DC29A16573B5}" destId="{11CB29E2-FBA0-4AA7-803D-601E1212486F}" srcOrd="2" destOrd="0" presId="urn:microsoft.com/office/officeart/2009/3/layout/HorizontalOrganizationChart"/>
    <dgm:cxn modelId="{3A81A1F2-099D-4CED-8C67-9A7CA17CAFA1}" type="presParOf" srcId="{DAE35D4B-02A7-44D7-A0AC-10BD1BC5AC24}" destId="{391A4E1B-74F1-40A2-ABD1-C9FDDC350070}" srcOrd="2" destOrd="0" presId="urn:microsoft.com/office/officeart/2009/3/layout/HorizontalOrganizationChart"/>
    <dgm:cxn modelId="{93A22D7B-047F-48A5-84FC-0952D7354B62}" type="presParOf" srcId="{1D19742D-F178-4F69-AB57-C1E9380468C8}" destId="{578EB289-6EAD-457D-9325-778A3DD21DB3}" srcOrd="6" destOrd="0" presId="urn:microsoft.com/office/officeart/2009/3/layout/HorizontalOrganizationChart"/>
    <dgm:cxn modelId="{1ADD1D5D-63EA-4B35-BC65-F440E85602F7}" type="presParOf" srcId="{1D19742D-F178-4F69-AB57-C1E9380468C8}" destId="{E8C162AB-7728-4C2F-AF4C-94FD481478BC}" srcOrd="7" destOrd="0" presId="urn:microsoft.com/office/officeart/2009/3/layout/HorizontalOrganizationChart"/>
    <dgm:cxn modelId="{CE307A7A-7388-4C1B-9390-21D7B1667157}" type="presParOf" srcId="{E8C162AB-7728-4C2F-AF4C-94FD481478BC}" destId="{DD0042FC-8B6D-48C7-A014-50C64E5E86A9}" srcOrd="0" destOrd="0" presId="urn:microsoft.com/office/officeart/2009/3/layout/HorizontalOrganizationChart"/>
    <dgm:cxn modelId="{D6D6B124-29BF-4156-94C2-C8E7809F412B}" type="presParOf" srcId="{DD0042FC-8B6D-48C7-A014-50C64E5E86A9}" destId="{EF75C7EF-2FF5-4064-B084-413EF1B815E4}" srcOrd="0" destOrd="0" presId="urn:microsoft.com/office/officeart/2009/3/layout/HorizontalOrganizationChart"/>
    <dgm:cxn modelId="{CB5EEB49-7658-41D0-8A6F-4FCB54CBAAE3}" type="presParOf" srcId="{DD0042FC-8B6D-48C7-A014-50C64E5E86A9}" destId="{B382A9DB-CEC6-46BC-8C45-6841CF239901}" srcOrd="1" destOrd="0" presId="urn:microsoft.com/office/officeart/2009/3/layout/HorizontalOrganizationChart"/>
    <dgm:cxn modelId="{12E577E5-F5D5-4A44-B85D-69CF84B6D88E}" type="presParOf" srcId="{E8C162AB-7728-4C2F-AF4C-94FD481478BC}" destId="{94C42E9F-169D-462F-ABF1-5F0F349C2202}" srcOrd="1" destOrd="0" presId="urn:microsoft.com/office/officeart/2009/3/layout/HorizontalOrganizationChart"/>
    <dgm:cxn modelId="{ACFDFE4F-4702-4B64-906E-B301DE146671}" type="presParOf" srcId="{94C42E9F-169D-462F-ABF1-5F0F349C2202}" destId="{F2769DB3-446F-406C-B882-DE111B31F89E}" srcOrd="0" destOrd="0" presId="urn:microsoft.com/office/officeart/2009/3/layout/HorizontalOrganizationChart"/>
    <dgm:cxn modelId="{073BEE24-277F-45CD-9F36-4DB779934EF3}" type="presParOf" srcId="{94C42E9F-169D-462F-ABF1-5F0F349C2202}" destId="{8ABF9A12-0C4D-482A-9625-C5DB5753E06F}" srcOrd="1" destOrd="0" presId="urn:microsoft.com/office/officeart/2009/3/layout/HorizontalOrganizationChart"/>
    <dgm:cxn modelId="{9DD85CDC-7FD6-446A-9D8A-731C5EC289AA}" type="presParOf" srcId="{8ABF9A12-0C4D-482A-9625-C5DB5753E06F}" destId="{5F51E0B1-3CEC-4A61-8904-72C49D6BEA94}" srcOrd="0" destOrd="0" presId="urn:microsoft.com/office/officeart/2009/3/layout/HorizontalOrganizationChart"/>
    <dgm:cxn modelId="{74D6609D-0B83-4E21-8E59-FF06003C46BF}" type="presParOf" srcId="{5F51E0B1-3CEC-4A61-8904-72C49D6BEA94}" destId="{DDD83774-7F0C-4D2D-A3CE-C87DD7E5F14E}" srcOrd="0" destOrd="0" presId="urn:microsoft.com/office/officeart/2009/3/layout/HorizontalOrganizationChart"/>
    <dgm:cxn modelId="{4E0445D8-6335-4905-8873-D476A5D2FB7B}" type="presParOf" srcId="{5F51E0B1-3CEC-4A61-8904-72C49D6BEA94}" destId="{88BE5C67-4C9A-4961-A9D5-0CA59F144CC8}" srcOrd="1" destOrd="0" presId="urn:microsoft.com/office/officeart/2009/3/layout/HorizontalOrganizationChart"/>
    <dgm:cxn modelId="{1B952BB4-5957-4E75-90D4-D5C668E42014}" type="presParOf" srcId="{8ABF9A12-0C4D-482A-9625-C5DB5753E06F}" destId="{737361E8-56E8-4EBF-8365-77901000489D}" srcOrd="1" destOrd="0" presId="urn:microsoft.com/office/officeart/2009/3/layout/HorizontalOrganizationChart"/>
    <dgm:cxn modelId="{4B3C174D-64AC-4AD2-AC77-C6A22696B6AA}" type="presParOf" srcId="{8ABF9A12-0C4D-482A-9625-C5DB5753E06F}" destId="{07B9D585-B3BF-4F4D-81CA-76AA6404FB40}" srcOrd="2" destOrd="0" presId="urn:microsoft.com/office/officeart/2009/3/layout/HorizontalOrganizationChart"/>
    <dgm:cxn modelId="{7937023A-3FA6-4B3C-90E7-0C0317A32BBD}" type="presParOf" srcId="{E8C162AB-7728-4C2F-AF4C-94FD481478BC}" destId="{0AA2E5A9-55FB-4ACD-B834-12C6BE31A629}" srcOrd="2" destOrd="0" presId="urn:microsoft.com/office/officeart/2009/3/layout/HorizontalOrganizationChart"/>
    <dgm:cxn modelId="{145B7A3E-9F16-4D45-93CB-175E69DB4925}" type="presParOf" srcId="{1D19742D-F178-4F69-AB57-C1E9380468C8}" destId="{18F9DA3E-F24A-45B3-BDF9-07732951A4DD}" srcOrd="8" destOrd="0" presId="urn:microsoft.com/office/officeart/2009/3/layout/HorizontalOrganizationChart"/>
    <dgm:cxn modelId="{CB119A85-2A7D-4CD0-9591-6898891C8FA9}" type="presParOf" srcId="{1D19742D-F178-4F69-AB57-C1E9380468C8}" destId="{4ED80D94-7938-4B11-B570-E75FC198B74E}" srcOrd="9" destOrd="0" presId="urn:microsoft.com/office/officeart/2009/3/layout/HorizontalOrganizationChart"/>
    <dgm:cxn modelId="{3B689D16-CD1A-4306-8E61-E486A7A4AA38}" type="presParOf" srcId="{4ED80D94-7938-4B11-B570-E75FC198B74E}" destId="{4034D446-E3CD-40F1-B524-A58CA319842A}" srcOrd="0" destOrd="0" presId="urn:microsoft.com/office/officeart/2009/3/layout/HorizontalOrganizationChart"/>
    <dgm:cxn modelId="{031D0AC7-8C54-42CE-9702-EC282ED4EBAD}" type="presParOf" srcId="{4034D446-E3CD-40F1-B524-A58CA319842A}" destId="{2F23108F-CE64-4977-A668-DA04BDFCAE9D}" srcOrd="0" destOrd="0" presId="urn:microsoft.com/office/officeart/2009/3/layout/HorizontalOrganizationChart"/>
    <dgm:cxn modelId="{DD92CA68-CA0E-4600-A56E-B2AF5B56A432}" type="presParOf" srcId="{4034D446-E3CD-40F1-B524-A58CA319842A}" destId="{7F5DE2E0-D751-4BB0-95DA-6732AAA2C457}" srcOrd="1" destOrd="0" presId="urn:microsoft.com/office/officeart/2009/3/layout/HorizontalOrganizationChart"/>
    <dgm:cxn modelId="{A905DD55-8339-4231-8D26-B3DAD6C3B5B5}" type="presParOf" srcId="{4ED80D94-7938-4B11-B570-E75FC198B74E}" destId="{F914C554-34D0-41FD-9260-822A6C09CD6C}" srcOrd="1" destOrd="0" presId="urn:microsoft.com/office/officeart/2009/3/layout/HorizontalOrganizationChart"/>
    <dgm:cxn modelId="{7D2A5546-2DBA-4B9A-988F-406A2EE7AEB6}" type="presParOf" srcId="{F914C554-34D0-41FD-9260-822A6C09CD6C}" destId="{16B8F194-7E08-4C07-93A6-89CDD4584639}" srcOrd="0" destOrd="0" presId="urn:microsoft.com/office/officeart/2009/3/layout/HorizontalOrganizationChart"/>
    <dgm:cxn modelId="{8F7C9132-BFBC-46D8-9682-6F4574641E53}" type="presParOf" srcId="{F914C554-34D0-41FD-9260-822A6C09CD6C}" destId="{9FF4D211-106C-46F1-A915-A9D074AFB542}" srcOrd="1" destOrd="0" presId="urn:microsoft.com/office/officeart/2009/3/layout/HorizontalOrganizationChart"/>
    <dgm:cxn modelId="{A867E7F9-CAAD-4F24-BA45-DECFFA312775}" type="presParOf" srcId="{9FF4D211-106C-46F1-A915-A9D074AFB542}" destId="{3D72021E-68AD-4F03-A139-EFDDE45C6C2C}" srcOrd="0" destOrd="0" presId="urn:microsoft.com/office/officeart/2009/3/layout/HorizontalOrganizationChart"/>
    <dgm:cxn modelId="{F326F888-38E0-4C38-A656-80A39F8FE206}" type="presParOf" srcId="{3D72021E-68AD-4F03-A139-EFDDE45C6C2C}" destId="{93DC9313-F0E5-4824-ADFE-5438D86DF908}" srcOrd="0" destOrd="0" presId="urn:microsoft.com/office/officeart/2009/3/layout/HorizontalOrganizationChart"/>
    <dgm:cxn modelId="{51F8D43E-4CC9-4054-A32A-168F4345524E}" type="presParOf" srcId="{3D72021E-68AD-4F03-A139-EFDDE45C6C2C}" destId="{FFF0B3E3-E1F9-453F-ADEC-74DE6AF2A013}" srcOrd="1" destOrd="0" presId="urn:microsoft.com/office/officeart/2009/3/layout/HorizontalOrganizationChart"/>
    <dgm:cxn modelId="{014325D3-9183-41F9-8E7B-1242E97A57F0}" type="presParOf" srcId="{9FF4D211-106C-46F1-A915-A9D074AFB542}" destId="{B54047AF-BE47-4DA6-B7CE-5FABA8531A69}" srcOrd="1" destOrd="0" presId="urn:microsoft.com/office/officeart/2009/3/layout/HorizontalOrganizationChart"/>
    <dgm:cxn modelId="{19C3EF77-3AB2-49EA-B3DB-98A12168FE39}" type="presParOf" srcId="{9FF4D211-106C-46F1-A915-A9D074AFB542}" destId="{BF37A6B9-53A9-44C6-9ED6-AACC2F29D169}" srcOrd="2" destOrd="0" presId="urn:microsoft.com/office/officeart/2009/3/layout/HorizontalOrganizationChart"/>
    <dgm:cxn modelId="{E446F755-2AB5-40BA-99E7-9E5F3A16CD56}" type="presParOf" srcId="{4ED80D94-7938-4B11-B570-E75FC198B74E}" destId="{3F303922-6202-49CE-9980-9992C3B696B4}" srcOrd="2" destOrd="0" presId="urn:microsoft.com/office/officeart/2009/3/layout/HorizontalOrganizationChart"/>
    <dgm:cxn modelId="{6BCE4153-0342-4FC5-B997-AA088EB488A8}" type="presParOf" srcId="{FA70C8DB-4FF5-450C-8ABA-E45CBF99C216}" destId="{CD913FD5-B182-457C-94CD-42080F5CD0B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69051-1141-4814-9873-153E32F143D5}">
      <dsp:nvSpPr>
        <dsp:cNvPr id="0" name=""/>
        <dsp:cNvSpPr/>
      </dsp:nvSpPr>
      <dsp:spPr>
        <a:xfrm>
          <a:off x="413" y="425293"/>
          <a:ext cx="1355370" cy="13553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Financial Concern</a:t>
          </a:r>
        </a:p>
      </dsp:txBody>
      <dsp:txXfrm>
        <a:off x="198902" y="623782"/>
        <a:ext cx="958392" cy="958392"/>
      </dsp:txXfrm>
    </dsp:sp>
    <dsp:sp modelId="{28BD169F-EB3A-4C51-8FF2-B7DE76FA12A3}">
      <dsp:nvSpPr>
        <dsp:cNvPr id="0" name=""/>
        <dsp:cNvSpPr/>
      </dsp:nvSpPr>
      <dsp:spPr>
        <a:xfrm rot="5400000">
          <a:off x="1467601" y="923391"/>
          <a:ext cx="474379" cy="359173"/>
        </a:xfrm>
        <a:prstGeom prst="triangle">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216B5EE1-6756-4553-9783-17DE4B828E67}">
      <dsp:nvSpPr>
        <dsp:cNvPr id="0" name=""/>
        <dsp:cNvSpPr/>
      </dsp:nvSpPr>
      <dsp:spPr>
        <a:xfrm>
          <a:off x="2033469" y="425293"/>
          <a:ext cx="1355370" cy="13553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Patient Safety</a:t>
          </a:r>
        </a:p>
      </dsp:txBody>
      <dsp:txXfrm>
        <a:off x="2231958" y="623782"/>
        <a:ext cx="958392" cy="958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8F194-7E08-4C07-93A6-89CDD4584639}">
      <dsp:nvSpPr>
        <dsp:cNvPr id="0" name=""/>
        <dsp:cNvSpPr/>
      </dsp:nvSpPr>
      <dsp:spPr>
        <a:xfrm>
          <a:off x="3981440" y="3026192"/>
          <a:ext cx="266718" cy="91440"/>
        </a:xfrm>
        <a:custGeom>
          <a:avLst/>
          <a:gdLst/>
          <a:ahLst/>
          <a:cxnLst/>
          <a:rect l="0" t="0" r="0" b="0"/>
          <a:pathLst>
            <a:path>
              <a:moveTo>
                <a:pt x="0" y="45720"/>
              </a:moveTo>
              <a:lnTo>
                <a:pt x="26671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F9DA3E-F24A-45B3-BDF9-07732951A4DD}">
      <dsp:nvSpPr>
        <dsp:cNvPr id="0" name=""/>
        <dsp:cNvSpPr/>
      </dsp:nvSpPr>
      <dsp:spPr>
        <a:xfrm>
          <a:off x="2381129" y="1925022"/>
          <a:ext cx="266718" cy="1146889"/>
        </a:xfrm>
        <a:custGeom>
          <a:avLst/>
          <a:gdLst/>
          <a:ahLst/>
          <a:cxnLst/>
          <a:rect l="0" t="0" r="0" b="0"/>
          <a:pathLst>
            <a:path>
              <a:moveTo>
                <a:pt x="0" y="0"/>
              </a:moveTo>
              <a:lnTo>
                <a:pt x="133359" y="0"/>
              </a:lnTo>
              <a:lnTo>
                <a:pt x="133359" y="1146889"/>
              </a:lnTo>
              <a:lnTo>
                <a:pt x="266718" y="1146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69DB3-446F-406C-B882-DE111B31F89E}">
      <dsp:nvSpPr>
        <dsp:cNvPr id="0" name=""/>
        <dsp:cNvSpPr/>
      </dsp:nvSpPr>
      <dsp:spPr>
        <a:xfrm>
          <a:off x="3981440" y="2452747"/>
          <a:ext cx="266718" cy="91440"/>
        </a:xfrm>
        <a:custGeom>
          <a:avLst/>
          <a:gdLst/>
          <a:ahLst/>
          <a:cxnLst/>
          <a:rect l="0" t="0" r="0" b="0"/>
          <a:pathLst>
            <a:path>
              <a:moveTo>
                <a:pt x="0" y="45720"/>
              </a:moveTo>
              <a:lnTo>
                <a:pt x="26671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8EB289-6EAD-457D-9325-778A3DD21DB3}">
      <dsp:nvSpPr>
        <dsp:cNvPr id="0" name=""/>
        <dsp:cNvSpPr/>
      </dsp:nvSpPr>
      <dsp:spPr>
        <a:xfrm>
          <a:off x="2381129" y="1925022"/>
          <a:ext cx="266718" cy="573444"/>
        </a:xfrm>
        <a:custGeom>
          <a:avLst/>
          <a:gdLst/>
          <a:ahLst/>
          <a:cxnLst/>
          <a:rect l="0" t="0" r="0" b="0"/>
          <a:pathLst>
            <a:path>
              <a:moveTo>
                <a:pt x="0" y="0"/>
              </a:moveTo>
              <a:lnTo>
                <a:pt x="133359" y="0"/>
              </a:lnTo>
              <a:lnTo>
                <a:pt x="133359" y="573444"/>
              </a:lnTo>
              <a:lnTo>
                <a:pt x="266718" y="5734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6392A-F2CB-46D9-B3F7-6F4A75656F39}">
      <dsp:nvSpPr>
        <dsp:cNvPr id="0" name=""/>
        <dsp:cNvSpPr/>
      </dsp:nvSpPr>
      <dsp:spPr>
        <a:xfrm>
          <a:off x="3981440" y="1879302"/>
          <a:ext cx="266718" cy="91440"/>
        </a:xfrm>
        <a:custGeom>
          <a:avLst/>
          <a:gdLst/>
          <a:ahLst/>
          <a:cxnLst/>
          <a:rect l="0" t="0" r="0" b="0"/>
          <a:pathLst>
            <a:path>
              <a:moveTo>
                <a:pt x="0" y="45720"/>
              </a:moveTo>
              <a:lnTo>
                <a:pt x="26671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463910-177F-49A1-8ABA-0E55AB67DC17}">
      <dsp:nvSpPr>
        <dsp:cNvPr id="0" name=""/>
        <dsp:cNvSpPr/>
      </dsp:nvSpPr>
      <dsp:spPr>
        <a:xfrm>
          <a:off x="2381129" y="1879302"/>
          <a:ext cx="266718" cy="91440"/>
        </a:xfrm>
        <a:custGeom>
          <a:avLst/>
          <a:gdLst/>
          <a:ahLst/>
          <a:cxnLst/>
          <a:rect l="0" t="0" r="0" b="0"/>
          <a:pathLst>
            <a:path>
              <a:moveTo>
                <a:pt x="0" y="45720"/>
              </a:moveTo>
              <a:lnTo>
                <a:pt x="26671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225E8-CBBF-4D60-B505-5CE9422E491A}">
      <dsp:nvSpPr>
        <dsp:cNvPr id="0" name=""/>
        <dsp:cNvSpPr/>
      </dsp:nvSpPr>
      <dsp:spPr>
        <a:xfrm>
          <a:off x="3981440" y="1305857"/>
          <a:ext cx="266718" cy="91440"/>
        </a:xfrm>
        <a:custGeom>
          <a:avLst/>
          <a:gdLst/>
          <a:ahLst/>
          <a:cxnLst/>
          <a:rect l="0" t="0" r="0" b="0"/>
          <a:pathLst>
            <a:path>
              <a:moveTo>
                <a:pt x="0" y="45720"/>
              </a:moveTo>
              <a:lnTo>
                <a:pt x="26671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F2097-11DF-47AF-BAB0-A679809F8A5D}">
      <dsp:nvSpPr>
        <dsp:cNvPr id="0" name=""/>
        <dsp:cNvSpPr/>
      </dsp:nvSpPr>
      <dsp:spPr>
        <a:xfrm>
          <a:off x="2381129" y="1351577"/>
          <a:ext cx="266718" cy="573444"/>
        </a:xfrm>
        <a:custGeom>
          <a:avLst/>
          <a:gdLst/>
          <a:ahLst/>
          <a:cxnLst/>
          <a:rect l="0" t="0" r="0" b="0"/>
          <a:pathLst>
            <a:path>
              <a:moveTo>
                <a:pt x="0" y="573444"/>
              </a:moveTo>
              <a:lnTo>
                <a:pt x="133359" y="573444"/>
              </a:lnTo>
              <a:lnTo>
                <a:pt x="133359" y="0"/>
              </a:lnTo>
              <a:lnTo>
                <a:pt x="26671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2F3F1-E800-4410-9F3F-DB8054380CB9}">
      <dsp:nvSpPr>
        <dsp:cNvPr id="0" name=""/>
        <dsp:cNvSpPr/>
      </dsp:nvSpPr>
      <dsp:spPr>
        <a:xfrm>
          <a:off x="5581752" y="778132"/>
          <a:ext cx="266718" cy="573444"/>
        </a:xfrm>
        <a:custGeom>
          <a:avLst/>
          <a:gdLst/>
          <a:ahLst/>
          <a:cxnLst/>
          <a:rect l="0" t="0" r="0" b="0"/>
          <a:pathLst>
            <a:path>
              <a:moveTo>
                <a:pt x="0" y="0"/>
              </a:moveTo>
              <a:lnTo>
                <a:pt x="133359" y="0"/>
              </a:lnTo>
              <a:lnTo>
                <a:pt x="133359" y="573444"/>
              </a:lnTo>
              <a:lnTo>
                <a:pt x="266718" y="573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7DE9E-9CE2-4B05-A843-E5DD16120DC2}">
      <dsp:nvSpPr>
        <dsp:cNvPr id="0" name=""/>
        <dsp:cNvSpPr/>
      </dsp:nvSpPr>
      <dsp:spPr>
        <a:xfrm>
          <a:off x="5581752" y="732412"/>
          <a:ext cx="266718" cy="91440"/>
        </a:xfrm>
        <a:custGeom>
          <a:avLst/>
          <a:gdLst/>
          <a:ahLst/>
          <a:cxnLst/>
          <a:rect l="0" t="0" r="0" b="0"/>
          <a:pathLst>
            <a:path>
              <a:moveTo>
                <a:pt x="0" y="45720"/>
              </a:moveTo>
              <a:lnTo>
                <a:pt x="26671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60774-4ACD-41CF-B110-039538251723}">
      <dsp:nvSpPr>
        <dsp:cNvPr id="0" name=""/>
        <dsp:cNvSpPr/>
      </dsp:nvSpPr>
      <dsp:spPr>
        <a:xfrm>
          <a:off x="5581752" y="204687"/>
          <a:ext cx="266718" cy="573444"/>
        </a:xfrm>
        <a:custGeom>
          <a:avLst/>
          <a:gdLst/>
          <a:ahLst/>
          <a:cxnLst/>
          <a:rect l="0" t="0" r="0" b="0"/>
          <a:pathLst>
            <a:path>
              <a:moveTo>
                <a:pt x="0" y="573444"/>
              </a:moveTo>
              <a:lnTo>
                <a:pt x="133359" y="573444"/>
              </a:lnTo>
              <a:lnTo>
                <a:pt x="133359" y="0"/>
              </a:lnTo>
              <a:lnTo>
                <a:pt x="26671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E08E6-68B1-4357-8B9E-F5FE4CDF5873}">
      <dsp:nvSpPr>
        <dsp:cNvPr id="0" name=""/>
        <dsp:cNvSpPr/>
      </dsp:nvSpPr>
      <dsp:spPr>
        <a:xfrm>
          <a:off x="3981440" y="732412"/>
          <a:ext cx="266718" cy="91440"/>
        </a:xfrm>
        <a:custGeom>
          <a:avLst/>
          <a:gdLst/>
          <a:ahLst/>
          <a:cxnLst/>
          <a:rect l="0" t="0" r="0" b="0"/>
          <a:pathLst>
            <a:path>
              <a:moveTo>
                <a:pt x="0" y="45720"/>
              </a:moveTo>
              <a:lnTo>
                <a:pt x="26671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E6C9F1-6B93-40C2-B03E-D9047C4479E2}">
      <dsp:nvSpPr>
        <dsp:cNvPr id="0" name=""/>
        <dsp:cNvSpPr/>
      </dsp:nvSpPr>
      <dsp:spPr>
        <a:xfrm>
          <a:off x="2381129" y="778132"/>
          <a:ext cx="266718" cy="1146889"/>
        </a:xfrm>
        <a:custGeom>
          <a:avLst/>
          <a:gdLst/>
          <a:ahLst/>
          <a:cxnLst/>
          <a:rect l="0" t="0" r="0" b="0"/>
          <a:pathLst>
            <a:path>
              <a:moveTo>
                <a:pt x="0" y="1146889"/>
              </a:moveTo>
              <a:lnTo>
                <a:pt x="133359" y="1146889"/>
              </a:lnTo>
              <a:lnTo>
                <a:pt x="133359" y="0"/>
              </a:lnTo>
              <a:lnTo>
                <a:pt x="26671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7C4D1B-810E-46E6-B8BD-3A56ECEDBA0D}">
      <dsp:nvSpPr>
        <dsp:cNvPr id="0" name=""/>
        <dsp:cNvSpPr/>
      </dsp:nvSpPr>
      <dsp:spPr>
        <a:xfrm>
          <a:off x="1047536" y="1721649"/>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HHS</a:t>
          </a:r>
        </a:p>
      </dsp:txBody>
      <dsp:txXfrm>
        <a:off x="1047536" y="1721649"/>
        <a:ext cx="1333593" cy="406745"/>
      </dsp:txXfrm>
    </dsp:sp>
    <dsp:sp modelId="{EBD9B05E-A616-4F14-9636-4F0DCEB48B49}">
      <dsp:nvSpPr>
        <dsp:cNvPr id="0" name=""/>
        <dsp:cNvSpPr/>
      </dsp:nvSpPr>
      <dsp:spPr>
        <a:xfrm>
          <a:off x="2647847" y="574759"/>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Assistant Secretary for Preparedness and Response</a:t>
          </a:r>
        </a:p>
      </dsp:txBody>
      <dsp:txXfrm>
        <a:off x="2647847" y="574759"/>
        <a:ext cx="1333593" cy="406745"/>
      </dsp:txXfrm>
    </dsp:sp>
    <dsp:sp modelId="{5A7C487D-9778-44C4-89C4-D336400C30EA}">
      <dsp:nvSpPr>
        <dsp:cNvPr id="0" name=""/>
        <dsp:cNvSpPr/>
      </dsp:nvSpPr>
      <dsp:spPr>
        <a:xfrm>
          <a:off x="4248159" y="574759"/>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Office of Emergency Management</a:t>
          </a:r>
        </a:p>
      </dsp:txBody>
      <dsp:txXfrm>
        <a:off x="4248159" y="574759"/>
        <a:ext cx="1333593" cy="406745"/>
      </dsp:txXfrm>
    </dsp:sp>
    <dsp:sp modelId="{D1BC3C3E-D94B-4D7B-86F3-5848772BB9ED}">
      <dsp:nvSpPr>
        <dsp:cNvPr id="0" name=""/>
        <dsp:cNvSpPr/>
      </dsp:nvSpPr>
      <dsp:spPr>
        <a:xfrm>
          <a:off x="5848470" y="1314"/>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CIP</a:t>
          </a:r>
        </a:p>
      </dsp:txBody>
      <dsp:txXfrm>
        <a:off x="5848470" y="1314"/>
        <a:ext cx="1333593" cy="406745"/>
      </dsp:txXfrm>
    </dsp:sp>
    <dsp:sp modelId="{72358E33-E8E6-497D-A447-72AFB1F5D21D}">
      <dsp:nvSpPr>
        <dsp:cNvPr id="0" name=""/>
        <dsp:cNvSpPr/>
      </dsp:nvSpPr>
      <dsp:spPr>
        <a:xfrm>
          <a:off x="5848470" y="574759"/>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Operations</a:t>
          </a:r>
        </a:p>
      </dsp:txBody>
      <dsp:txXfrm>
        <a:off x="5848470" y="574759"/>
        <a:ext cx="1333593" cy="406745"/>
      </dsp:txXfrm>
    </dsp:sp>
    <dsp:sp modelId="{0691E395-1024-4B2B-AEAF-096861F08073}">
      <dsp:nvSpPr>
        <dsp:cNvPr id="0" name=""/>
        <dsp:cNvSpPr/>
      </dsp:nvSpPr>
      <dsp:spPr>
        <a:xfrm>
          <a:off x="5848470" y="1148204"/>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TRACIE</a:t>
          </a:r>
        </a:p>
      </dsp:txBody>
      <dsp:txXfrm>
        <a:off x="5848470" y="1148204"/>
        <a:ext cx="1333593" cy="406745"/>
      </dsp:txXfrm>
    </dsp:sp>
    <dsp:sp modelId="{887F3984-2854-49A9-9414-7F5C8689186D}">
      <dsp:nvSpPr>
        <dsp:cNvPr id="0" name=""/>
        <dsp:cNvSpPr/>
      </dsp:nvSpPr>
      <dsp:spPr>
        <a:xfrm>
          <a:off x="2647847" y="1148204"/>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Office of the Chief Information Officer</a:t>
          </a:r>
        </a:p>
      </dsp:txBody>
      <dsp:txXfrm>
        <a:off x="2647847" y="1148204"/>
        <a:ext cx="1333593" cy="406745"/>
      </dsp:txXfrm>
    </dsp:sp>
    <dsp:sp modelId="{2B908361-8EEA-4086-8CF3-7D59D895AE5B}">
      <dsp:nvSpPr>
        <dsp:cNvPr id="0" name=""/>
        <dsp:cNvSpPr/>
      </dsp:nvSpPr>
      <dsp:spPr>
        <a:xfrm>
          <a:off x="4248159" y="1148204"/>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Healthcare Cybersecurity and Communications Integration Center</a:t>
          </a:r>
        </a:p>
      </dsp:txBody>
      <dsp:txXfrm>
        <a:off x="4248159" y="1148204"/>
        <a:ext cx="1333593" cy="406745"/>
      </dsp:txXfrm>
    </dsp:sp>
    <dsp:sp modelId="{D2B2DDE4-3226-455D-82E3-6BEBBECAB525}">
      <dsp:nvSpPr>
        <dsp:cNvPr id="0" name=""/>
        <dsp:cNvSpPr/>
      </dsp:nvSpPr>
      <dsp:spPr>
        <a:xfrm>
          <a:off x="2647847" y="1721649"/>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Office of the National Coordinator, HIT</a:t>
          </a:r>
        </a:p>
      </dsp:txBody>
      <dsp:txXfrm>
        <a:off x="2647847" y="1721649"/>
        <a:ext cx="1333593" cy="406745"/>
      </dsp:txXfrm>
    </dsp:sp>
    <dsp:sp modelId="{48A831B3-27CA-4C7C-97DB-B82A0FF1F8A8}">
      <dsp:nvSpPr>
        <dsp:cNvPr id="0" name=""/>
        <dsp:cNvSpPr/>
      </dsp:nvSpPr>
      <dsp:spPr>
        <a:xfrm>
          <a:off x="4248159" y="1721649"/>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Health IT</a:t>
          </a:r>
        </a:p>
      </dsp:txBody>
      <dsp:txXfrm>
        <a:off x="4248159" y="1721649"/>
        <a:ext cx="1333593" cy="406745"/>
      </dsp:txXfrm>
    </dsp:sp>
    <dsp:sp modelId="{EF75C7EF-2FF5-4064-B084-413EF1B815E4}">
      <dsp:nvSpPr>
        <dsp:cNvPr id="0" name=""/>
        <dsp:cNvSpPr/>
      </dsp:nvSpPr>
      <dsp:spPr>
        <a:xfrm>
          <a:off x="2647847" y="2295094"/>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Office of Civil Rights</a:t>
          </a:r>
        </a:p>
      </dsp:txBody>
      <dsp:txXfrm>
        <a:off x="2647847" y="2295094"/>
        <a:ext cx="1333593" cy="406745"/>
      </dsp:txXfrm>
    </dsp:sp>
    <dsp:sp modelId="{DDD83774-7F0C-4D2D-A3CE-C87DD7E5F14E}">
      <dsp:nvSpPr>
        <dsp:cNvPr id="0" name=""/>
        <dsp:cNvSpPr/>
      </dsp:nvSpPr>
      <dsp:spPr>
        <a:xfrm>
          <a:off x="4248159" y="2295094"/>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HIPAA privacy and security</a:t>
          </a:r>
        </a:p>
      </dsp:txBody>
      <dsp:txXfrm>
        <a:off x="4248159" y="2295094"/>
        <a:ext cx="1333593" cy="406745"/>
      </dsp:txXfrm>
    </dsp:sp>
    <dsp:sp modelId="{2F23108F-CE64-4977-A668-DA04BDFCAE9D}">
      <dsp:nvSpPr>
        <dsp:cNvPr id="0" name=""/>
        <dsp:cNvSpPr/>
      </dsp:nvSpPr>
      <dsp:spPr>
        <a:xfrm>
          <a:off x="2647847" y="2868539"/>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FDA</a:t>
          </a:r>
        </a:p>
      </dsp:txBody>
      <dsp:txXfrm>
        <a:off x="2647847" y="2868539"/>
        <a:ext cx="1333593" cy="406745"/>
      </dsp:txXfrm>
    </dsp:sp>
    <dsp:sp modelId="{93DC9313-F0E5-4824-ADFE-5438D86DF908}">
      <dsp:nvSpPr>
        <dsp:cNvPr id="0" name=""/>
        <dsp:cNvSpPr/>
      </dsp:nvSpPr>
      <dsp:spPr>
        <a:xfrm>
          <a:off x="4248159" y="2868539"/>
          <a:ext cx="1333593" cy="406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Medical Device Cybersecurity</a:t>
          </a:r>
        </a:p>
      </dsp:txBody>
      <dsp:txXfrm>
        <a:off x="4248159" y="2868539"/>
        <a:ext cx="1333593" cy="40674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9D8F377-1D4D-4E55-BA23-B4C88B08AE04}" type="datetimeFigureOut">
              <a:rPr lang="en-US" smtClean="0"/>
              <a:t>10/18/2018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85D02E8-D589-462B-8871-E4027AEEAA39}" type="slidenum">
              <a:rPr lang="en-US" smtClean="0"/>
              <a:t>‹#›</a:t>
            </a:fld>
            <a:endParaRPr lang="en-US"/>
          </a:p>
        </p:txBody>
      </p:sp>
    </p:spTree>
    <p:extLst>
      <p:ext uri="{BB962C8B-B14F-4D97-AF65-F5344CB8AC3E}">
        <p14:creationId xmlns:p14="http://schemas.microsoft.com/office/powerpoint/2010/main" val="8494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1C232C-A669-41A2-B224-8DB9E51725EC}" type="datetimeFigureOut">
              <a:rPr lang="en-US" smtClean="0"/>
              <a:t>10/18/2018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C72B32-1A00-43DB-BBB8-B81738A4878E}" type="slidenum">
              <a:rPr lang="en-US" smtClean="0"/>
              <a:t>‹#›</a:t>
            </a:fld>
            <a:endParaRPr lang="en-US"/>
          </a:p>
        </p:txBody>
      </p:sp>
    </p:spTree>
    <p:extLst>
      <p:ext uri="{BB962C8B-B14F-4D97-AF65-F5344CB8AC3E}">
        <p14:creationId xmlns:p14="http://schemas.microsoft.com/office/powerpoint/2010/main" val="346293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erizonenterprise.com/resources/reports/rp_DBIR_2018_Report_en_x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3</a:t>
            </a:fld>
            <a:endParaRPr lang="en-US"/>
          </a:p>
        </p:txBody>
      </p:sp>
    </p:spTree>
    <p:extLst>
      <p:ext uri="{BB962C8B-B14F-4D97-AF65-F5344CB8AC3E}">
        <p14:creationId xmlns:p14="http://schemas.microsoft.com/office/powerpoint/2010/main" val="48946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17</a:t>
            </a:fld>
            <a:endParaRPr lang="en-US"/>
          </a:p>
        </p:txBody>
      </p:sp>
    </p:spTree>
    <p:extLst>
      <p:ext uri="{BB962C8B-B14F-4D97-AF65-F5344CB8AC3E}">
        <p14:creationId xmlns:p14="http://schemas.microsoft.com/office/powerpoint/2010/main" val="277078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18</a:t>
            </a:fld>
            <a:endParaRPr lang="en-US"/>
          </a:p>
        </p:txBody>
      </p:sp>
    </p:spTree>
    <p:extLst>
      <p:ext uri="{BB962C8B-B14F-4D97-AF65-F5344CB8AC3E}">
        <p14:creationId xmlns:p14="http://schemas.microsoft.com/office/powerpoint/2010/main" val="280946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54C5A-83C4-4565-9039-45ECABA63A82}" type="slidenum">
              <a:rPr lang="en-US" smtClean="0"/>
              <a:t>19</a:t>
            </a:fld>
            <a:endParaRPr lang="en-US"/>
          </a:p>
        </p:txBody>
      </p:sp>
    </p:spTree>
    <p:extLst>
      <p:ext uri="{BB962C8B-B14F-4D97-AF65-F5344CB8AC3E}">
        <p14:creationId xmlns:p14="http://schemas.microsoft.com/office/powerpoint/2010/main" val="240865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20</a:t>
            </a:fld>
            <a:endParaRPr lang="en-US"/>
          </a:p>
        </p:txBody>
      </p:sp>
    </p:spTree>
    <p:extLst>
      <p:ext uri="{BB962C8B-B14F-4D97-AF65-F5344CB8AC3E}">
        <p14:creationId xmlns:p14="http://schemas.microsoft.com/office/powerpoint/2010/main" val="379784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22</a:t>
            </a:fld>
            <a:endParaRPr lang="en-US"/>
          </a:p>
        </p:txBody>
      </p:sp>
    </p:spTree>
    <p:extLst>
      <p:ext uri="{BB962C8B-B14F-4D97-AF65-F5344CB8AC3E}">
        <p14:creationId xmlns:p14="http://schemas.microsoft.com/office/powerpoint/2010/main" val="3120292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29</a:t>
            </a:fld>
            <a:endParaRPr lang="en-US"/>
          </a:p>
        </p:txBody>
      </p:sp>
    </p:spTree>
    <p:extLst>
      <p:ext uri="{BB962C8B-B14F-4D97-AF65-F5344CB8AC3E}">
        <p14:creationId xmlns:p14="http://schemas.microsoft.com/office/powerpoint/2010/main" val="4058934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32</a:t>
            </a:fld>
            <a:endParaRPr lang="en-US"/>
          </a:p>
        </p:txBody>
      </p:sp>
    </p:spTree>
    <p:extLst>
      <p:ext uri="{BB962C8B-B14F-4D97-AF65-F5344CB8AC3E}">
        <p14:creationId xmlns:p14="http://schemas.microsoft.com/office/powerpoint/2010/main" val="1866984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34</a:t>
            </a:fld>
            <a:endParaRPr lang="en-US"/>
          </a:p>
        </p:txBody>
      </p:sp>
    </p:spTree>
    <p:extLst>
      <p:ext uri="{BB962C8B-B14F-4D97-AF65-F5344CB8AC3E}">
        <p14:creationId xmlns:p14="http://schemas.microsoft.com/office/powerpoint/2010/main" val="191520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35</a:t>
            </a:fld>
            <a:endParaRPr lang="en-US"/>
          </a:p>
        </p:txBody>
      </p:sp>
    </p:spTree>
    <p:extLst>
      <p:ext uri="{BB962C8B-B14F-4D97-AF65-F5344CB8AC3E}">
        <p14:creationId xmlns:p14="http://schemas.microsoft.com/office/powerpoint/2010/main" val="2232455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36</a:t>
            </a:fld>
            <a:endParaRPr lang="en-US"/>
          </a:p>
        </p:txBody>
      </p:sp>
    </p:spTree>
    <p:extLst>
      <p:ext uri="{BB962C8B-B14F-4D97-AF65-F5344CB8AC3E}">
        <p14:creationId xmlns:p14="http://schemas.microsoft.com/office/powerpoint/2010/main" val="15506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4</a:t>
            </a:fld>
            <a:endParaRPr lang="en-US"/>
          </a:p>
        </p:txBody>
      </p:sp>
    </p:spTree>
    <p:extLst>
      <p:ext uri="{BB962C8B-B14F-4D97-AF65-F5344CB8AC3E}">
        <p14:creationId xmlns:p14="http://schemas.microsoft.com/office/powerpoint/2010/main" val="1269997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Patch </a:t>
            </a:r>
            <a:r>
              <a:rPr lang="en-US" dirty="0" err="1"/>
              <a:t>patch</a:t>
            </a:r>
            <a:r>
              <a:rPr lang="en-US" dirty="0"/>
              <a:t> </a:t>
            </a:r>
            <a:r>
              <a:rPr lang="en-US" dirty="0" err="1"/>
              <a:t>patch</a:t>
            </a:r>
            <a:endParaRPr lang="en-US" dirty="0"/>
          </a:p>
          <a:p>
            <a:r>
              <a:rPr lang="en-US" dirty="0"/>
              <a:t>Implement security patches or other mitigation measures as identified</a:t>
            </a:r>
          </a:p>
          <a:p>
            <a:r>
              <a:rPr lang="en-US" dirty="0"/>
              <a:t>Remain vigilant to the possibility of attacks</a:t>
            </a:r>
          </a:p>
          <a:p>
            <a:r>
              <a:rPr lang="en-US" dirty="0"/>
              <a:t>Train personnel to recognize attacks</a:t>
            </a:r>
          </a:p>
          <a:p>
            <a:r>
              <a:rPr lang="en-US" dirty="0"/>
              <a:t>Don’t pay ransom</a:t>
            </a:r>
          </a:p>
          <a:p>
            <a:endParaRPr lang="en-US" dirty="0"/>
          </a:p>
        </p:txBody>
      </p:sp>
      <p:sp>
        <p:nvSpPr>
          <p:cNvPr id="4" name="Slide Number Placeholder 3"/>
          <p:cNvSpPr>
            <a:spLocks noGrp="1"/>
          </p:cNvSpPr>
          <p:nvPr>
            <p:ph type="sldNum" sz="quarter" idx="10"/>
          </p:nvPr>
        </p:nvSpPr>
        <p:spPr/>
        <p:txBody>
          <a:bodyPr/>
          <a:lstStyle/>
          <a:p>
            <a:fld id="{4B63EDA1-E614-49B3-93F5-D5FD8B5344A8}" type="slidenum">
              <a:rPr lang="en-US" smtClean="0"/>
              <a:t>37</a:t>
            </a:fld>
            <a:endParaRPr lang="en-US"/>
          </a:p>
        </p:txBody>
      </p:sp>
    </p:spTree>
    <p:extLst>
      <p:ext uri="{BB962C8B-B14F-4D97-AF65-F5344CB8AC3E}">
        <p14:creationId xmlns:p14="http://schemas.microsoft.com/office/powerpoint/2010/main" val="4213681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40</a:t>
            </a:fld>
            <a:endParaRPr lang="en-US"/>
          </a:p>
        </p:txBody>
      </p:sp>
    </p:spTree>
    <p:extLst>
      <p:ext uri="{BB962C8B-B14F-4D97-AF65-F5344CB8AC3E}">
        <p14:creationId xmlns:p14="http://schemas.microsoft.com/office/powerpoint/2010/main" val="3954363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aseline="0" dirty="0"/>
              <a:t>Report expected Mid-May</a:t>
            </a:r>
            <a:endParaRPr lang="en-US" dirty="0"/>
          </a:p>
        </p:txBody>
      </p:sp>
      <p:sp>
        <p:nvSpPr>
          <p:cNvPr id="4" name="Slide Number Placeholder 3"/>
          <p:cNvSpPr>
            <a:spLocks noGrp="1"/>
          </p:cNvSpPr>
          <p:nvPr>
            <p:ph type="sldNum" sz="quarter" idx="10"/>
          </p:nvPr>
        </p:nvSpPr>
        <p:spPr/>
        <p:txBody>
          <a:bodyPr/>
          <a:lstStyle/>
          <a:p>
            <a:fld id="{804CF707-90CD-4260-A55B-F62183FDBCEE}" type="slidenum">
              <a:rPr lang="en-US" smtClean="0"/>
              <a:t>42</a:t>
            </a:fld>
            <a:endParaRPr lang="en-US"/>
          </a:p>
        </p:txBody>
      </p:sp>
    </p:spTree>
    <p:extLst>
      <p:ext uri="{BB962C8B-B14F-4D97-AF65-F5344CB8AC3E}">
        <p14:creationId xmlns:p14="http://schemas.microsoft.com/office/powerpoint/2010/main" val="1140014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10"/>
          </p:nvPr>
        </p:nvSpPr>
        <p:spPr/>
        <p:txBody>
          <a:bodyPr/>
          <a:lstStyle/>
          <a:p>
            <a:fld id="{804CF707-90CD-4260-A55B-F62183FDBCEE}" type="slidenum">
              <a:rPr lang="en-US" smtClean="0"/>
              <a:t>43</a:t>
            </a:fld>
            <a:endParaRPr lang="en-US"/>
          </a:p>
        </p:txBody>
      </p:sp>
    </p:spTree>
    <p:extLst>
      <p:ext uri="{BB962C8B-B14F-4D97-AF65-F5344CB8AC3E}">
        <p14:creationId xmlns:p14="http://schemas.microsoft.com/office/powerpoint/2010/main" val="415046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I am not planning to go into the aspects of “compliance” for security,</a:t>
            </a:r>
            <a:r>
              <a:rPr lang="en-US" baseline="0" dirty="0" smtClean="0"/>
              <a:t> but that </a:t>
            </a:r>
            <a:r>
              <a:rPr lang="en-US" dirty="0" smtClean="0"/>
              <a:t>is not to say organization shouldn’t do these things. </a:t>
            </a:r>
          </a:p>
          <a:p>
            <a:pPr defTabSz="931723">
              <a:defRPr/>
            </a:pPr>
            <a:endParaRPr lang="en-US" dirty="0" smtClean="0"/>
          </a:p>
          <a:p>
            <a:pPr defTabSz="931723">
              <a:defRPr/>
            </a:pPr>
            <a:endParaRPr lang="en-US" dirty="0"/>
          </a:p>
        </p:txBody>
      </p:sp>
      <p:sp>
        <p:nvSpPr>
          <p:cNvPr id="4" name="Slide Number Placeholder 3"/>
          <p:cNvSpPr>
            <a:spLocks noGrp="1"/>
          </p:cNvSpPr>
          <p:nvPr>
            <p:ph type="sldNum" sz="quarter" idx="10"/>
          </p:nvPr>
        </p:nvSpPr>
        <p:spPr/>
        <p:txBody>
          <a:bodyPr/>
          <a:lstStyle/>
          <a:p>
            <a:fld id="{B51B57A0-EA3A-4A7C-BB79-273FD67D726E}" type="slidenum">
              <a:rPr lang="en-US" smtClean="0"/>
              <a:t>5</a:t>
            </a:fld>
            <a:endParaRPr lang="en-US"/>
          </a:p>
        </p:txBody>
      </p:sp>
    </p:spTree>
    <p:extLst>
      <p:ext uri="{BB962C8B-B14F-4D97-AF65-F5344CB8AC3E}">
        <p14:creationId xmlns:p14="http://schemas.microsoft.com/office/powerpoint/2010/main" val="350491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EDA1-E614-49B3-93F5-D5FD8B5344A8}" type="slidenum">
              <a:rPr lang="en-US" smtClean="0"/>
              <a:t>7</a:t>
            </a:fld>
            <a:endParaRPr lang="en-US"/>
          </a:p>
        </p:txBody>
      </p:sp>
    </p:spTree>
    <p:extLst>
      <p:ext uri="{BB962C8B-B14F-4D97-AF65-F5344CB8AC3E}">
        <p14:creationId xmlns:p14="http://schemas.microsoft.com/office/powerpoint/2010/main" val="243349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Threat actors are highly</a:t>
            </a:r>
            <a:r>
              <a:rPr lang="en-US" b="1" baseline="0" dirty="0" smtClean="0"/>
              <a:t> motivated and there are many reasons an organizations data could be targeted.  A few of the t</a:t>
            </a:r>
            <a:r>
              <a:rPr lang="en-US" b="1" dirty="0" smtClean="0"/>
              <a:t>ypes</a:t>
            </a:r>
            <a:r>
              <a:rPr lang="en-US" b="1" baseline="0" dirty="0" smtClean="0"/>
              <a:t> of information being stolen are:</a:t>
            </a:r>
            <a:endParaRPr lang="en-US" b="1" dirty="0" smtClean="0"/>
          </a:p>
          <a:p>
            <a:pPr marL="640559" lvl="1" indent="-174698">
              <a:buFont typeface="Arial" panose="020B0604020202020204" pitchFamily="34" charset="0"/>
              <a:buChar char="•"/>
            </a:pPr>
            <a:r>
              <a:rPr lang="en-US" dirty="0" smtClean="0"/>
              <a:t>Patient Information</a:t>
            </a:r>
          </a:p>
          <a:p>
            <a:pPr marL="640559" lvl="1" indent="-174698" defTabSz="931723">
              <a:buFont typeface="Arial" panose="020B0604020202020204" pitchFamily="34" charset="0"/>
              <a:buChar char="•"/>
              <a:defRPr/>
            </a:pPr>
            <a:r>
              <a:rPr lang="en-US" dirty="0" smtClean="0"/>
              <a:t>Proprietary Information</a:t>
            </a:r>
          </a:p>
          <a:p>
            <a:pPr marL="640559" lvl="1" indent="-174698">
              <a:buFont typeface="Arial" panose="020B0604020202020204" pitchFamily="34" charset="0"/>
              <a:buChar char="•"/>
            </a:pPr>
            <a:r>
              <a:rPr lang="en-US" dirty="0" smtClean="0"/>
              <a:t>Business and Strategic Plans</a:t>
            </a:r>
          </a:p>
          <a:p>
            <a:pPr marL="640559" lvl="1" indent="-174698">
              <a:buFont typeface="Arial" panose="020B0604020202020204" pitchFamily="34" charset="0"/>
              <a:buChar char="•"/>
            </a:pPr>
            <a:r>
              <a:rPr lang="en-US" dirty="0" smtClean="0"/>
              <a:t>Human Resources Documents</a:t>
            </a:r>
          </a:p>
          <a:p>
            <a:endParaRPr lang="en-US" baseline="0" dirty="0" smtClean="0"/>
          </a:p>
          <a:p>
            <a:pPr defTabSz="931723">
              <a:defRPr/>
            </a:pPr>
            <a:r>
              <a:rPr lang="en-US" b="1" dirty="0"/>
              <a:t>This year we have seen more than 10 significant Ransomware attacks within the Healthcare sector</a:t>
            </a:r>
          </a:p>
          <a:p>
            <a:pPr marL="640559" lvl="1" indent="-174698">
              <a:buFont typeface="Arial" panose="020B0604020202020204" pitchFamily="34" charset="0"/>
              <a:buChar char="•"/>
            </a:pPr>
            <a:r>
              <a:rPr lang="en-US" baseline="0" dirty="0" smtClean="0"/>
              <a:t>Deliberately targeting because the operations are critical, money is available, and generally have modest cybersecurity operations. </a:t>
            </a:r>
          </a:p>
          <a:p>
            <a:pPr marL="640559" lvl="1" indent="-174698">
              <a:buFont typeface="Arial" panose="020B0604020202020204" pitchFamily="34" charset="0"/>
              <a:buChar char="•"/>
            </a:pPr>
            <a:r>
              <a:rPr lang="en-US" baseline="0" dirty="0" smtClean="0"/>
              <a:t>This has included a large medical records firm, lab testing, several hospitals, and doctor’s offices. </a:t>
            </a:r>
          </a:p>
          <a:p>
            <a:pPr marL="640559" lvl="1" indent="-174698">
              <a:buFont typeface="Arial" panose="020B0604020202020204" pitchFamily="34" charset="0"/>
              <a:buChar char="•"/>
            </a:pPr>
            <a:r>
              <a:rPr lang="en-US" baseline="0" dirty="0" smtClean="0"/>
              <a:t>These attacks have affected patient care. </a:t>
            </a:r>
          </a:p>
          <a:p>
            <a:r>
              <a:rPr lang="en-US" baseline="0" dirty="0" smtClean="0"/>
              <a:t>We’ve observed payments to one threat actor group receiving &gt; $300,000 the last weeks of July.</a:t>
            </a:r>
          </a:p>
          <a:p>
            <a:endParaRPr lang="en-US" baseline="0" dirty="0" smtClean="0"/>
          </a:p>
          <a:p>
            <a:r>
              <a:rPr lang="en-US" b="1" dirty="0" smtClean="0">
                <a:solidFill>
                  <a:srgbClr val="FF0000"/>
                </a:solidFill>
              </a:rPr>
              <a:t>Hacktivists</a:t>
            </a:r>
            <a:r>
              <a:rPr lang="en-US" b="1" baseline="0" dirty="0" smtClean="0">
                <a:solidFill>
                  <a:srgbClr val="FF0000"/>
                </a:solidFill>
              </a:rPr>
              <a:t> have caused disruptions to emergency response systems and caused negative reputational impacts.</a:t>
            </a:r>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fld id="{8ECE1C91-247C-41E1-A082-D862FAB08F16}" type="slidenum">
              <a:rPr lang="en-US" smtClean="0"/>
              <a:t>8</a:t>
            </a:fld>
            <a:endParaRPr lang="en-US"/>
          </a:p>
        </p:txBody>
      </p:sp>
    </p:spTree>
    <p:extLst>
      <p:ext uri="{BB962C8B-B14F-4D97-AF65-F5344CB8AC3E}">
        <p14:creationId xmlns:p14="http://schemas.microsoft.com/office/powerpoint/2010/main" val="297245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Verizon's 2018 Data Breach Investigations Report (</a:t>
            </a:r>
            <a:r>
              <a:rPr lang="en-US" b="1" dirty="0"/>
              <a:t>DBIR</a:t>
            </a:r>
            <a:r>
              <a:rPr lang="en-US" dirty="0"/>
              <a:t>)</a:t>
            </a:r>
          </a:p>
          <a:p>
            <a:r>
              <a:rPr lang="en-US" dirty="0">
                <a:hlinkClick r:id="rId3"/>
              </a:rPr>
              <a:t>www.verizonenterprise.com/resources/reports/rp_DBIR_2018_Report_en_xg.pdf</a:t>
            </a:r>
            <a:endParaRPr lang="en-US" dirty="0"/>
          </a:p>
        </p:txBody>
      </p:sp>
      <p:sp>
        <p:nvSpPr>
          <p:cNvPr id="4" name="Slide Number Placeholder 3"/>
          <p:cNvSpPr>
            <a:spLocks noGrp="1"/>
          </p:cNvSpPr>
          <p:nvPr>
            <p:ph type="sldNum" sz="quarter" idx="10"/>
          </p:nvPr>
        </p:nvSpPr>
        <p:spPr/>
        <p:txBody>
          <a:bodyPr/>
          <a:lstStyle/>
          <a:p>
            <a:fld id="{B51B57A0-EA3A-4A7C-BB79-273FD67D726E}" type="slidenum">
              <a:rPr lang="en-US" smtClean="0"/>
              <a:t>9</a:t>
            </a:fld>
            <a:endParaRPr lang="en-US"/>
          </a:p>
        </p:txBody>
      </p:sp>
    </p:spTree>
    <p:extLst>
      <p:ext uri="{BB962C8B-B14F-4D97-AF65-F5344CB8AC3E}">
        <p14:creationId xmlns:p14="http://schemas.microsoft.com/office/powerpoint/2010/main" val="164298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Cost of a Data Breach Report by IBM and the Ponemon Institute</a:t>
            </a:r>
          </a:p>
          <a:p>
            <a:r>
              <a:rPr lang="en-US" dirty="0" smtClean="0"/>
              <a:t>https://www.ibm.com/security/data-breach</a:t>
            </a:r>
          </a:p>
          <a:p>
            <a:endParaRPr lang="en-US" dirty="0" smtClean="0"/>
          </a:p>
          <a:p>
            <a:r>
              <a:rPr lang="en-US" dirty="0" smtClean="0"/>
              <a:t>3.15M Records Exposed by 142 Healthcare Data Breaches in Q2 2018</a:t>
            </a:r>
          </a:p>
          <a:p>
            <a:r>
              <a:rPr lang="en-US" dirty="0" smtClean="0"/>
              <a:t>In the second quarter of 2018, 3.15 million patient records were compromised in 142 healthcare data breaches, according to the </a:t>
            </a:r>
            <a:r>
              <a:rPr lang="en-US" dirty="0" err="1" smtClean="0"/>
              <a:t>Protenus</a:t>
            </a:r>
            <a:r>
              <a:rPr lang="en-US" dirty="0" smtClean="0"/>
              <a:t> Breach Barometer.</a:t>
            </a:r>
          </a:p>
          <a:p>
            <a:r>
              <a:rPr lang="en-US" dirty="0" smtClean="0"/>
              <a:t>https://healthitsecurity.com/news/3.15m-records-exposed-by-142-healthcare-data-breaches-in-q2-2018</a:t>
            </a:r>
          </a:p>
          <a:p>
            <a:endParaRPr lang="en-US" dirty="0" smtClean="0"/>
          </a:p>
          <a:p>
            <a:r>
              <a:rPr lang="en-US" dirty="0" smtClean="0"/>
              <a:t>142 healthcare data breaches in Q2, 30% caused by repeat offenders</a:t>
            </a:r>
          </a:p>
          <a:p>
            <a:r>
              <a:rPr lang="en-US" dirty="0" smtClean="0"/>
              <a:t>More than 3 million patient records were breached between April and June, highlighting an even bigger issue: Risk increases over time without proper education or reporting.</a:t>
            </a:r>
          </a:p>
          <a:p>
            <a:r>
              <a:rPr lang="en-US" dirty="0" smtClean="0"/>
              <a:t>https://www.healthcareitnews.com/news/142-healthcare-data-breaches-q2-30-caused-repeat-offenders</a:t>
            </a:r>
          </a:p>
        </p:txBody>
      </p:sp>
      <p:sp>
        <p:nvSpPr>
          <p:cNvPr id="4" name="Slide Number Placeholder 3"/>
          <p:cNvSpPr>
            <a:spLocks noGrp="1"/>
          </p:cNvSpPr>
          <p:nvPr>
            <p:ph type="sldNum" sz="quarter" idx="10"/>
          </p:nvPr>
        </p:nvSpPr>
        <p:spPr/>
        <p:txBody>
          <a:bodyPr/>
          <a:lstStyle/>
          <a:p>
            <a:fld id="{B51B57A0-EA3A-4A7C-BB79-273FD67D726E}" type="slidenum">
              <a:rPr lang="en-US" smtClean="0"/>
              <a:t>10</a:t>
            </a:fld>
            <a:endParaRPr lang="en-US"/>
          </a:p>
        </p:txBody>
      </p:sp>
    </p:spTree>
    <p:extLst>
      <p:ext uri="{BB962C8B-B14F-4D97-AF65-F5344CB8AC3E}">
        <p14:creationId xmlns:p14="http://schemas.microsoft.com/office/powerpoint/2010/main" val="106311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EDA1-E614-49B3-93F5-D5FD8B5344A8}" type="slidenum">
              <a:rPr lang="en-US" smtClean="0"/>
              <a:t>14</a:t>
            </a:fld>
            <a:endParaRPr lang="en-US"/>
          </a:p>
        </p:txBody>
      </p:sp>
    </p:spTree>
    <p:extLst>
      <p:ext uri="{BB962C8B-B14F-4D97-AF65-F5344CB8AC3E}">
        <p14:creationId xmlns:p14="http://schemas.microsoft.com/office/powerpoint/2010/main" val="349187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Cyber hygiene</a:t>
            </a:r>
            <a:r>
              <a:rPr lang="en-US" baseline="0" dirty="0" smtClean="0"/>
              <a:t> </a:t>
            </a:r>
            <a:r>
              <a:rPr lang="en-US" dirty="0" smtClean="0"/>
              <a:t>(e.g. not updating passwords, opening suspicious emails, sharing passwords, etc.)</a:t>
            </a:r>
            <a:endParaRPr lang="en-US" dirty="0"/>
          </a:p>
        </p:txBody>
      </p:sp>
      <p:sp>
        <p:nvSpPr>
          <p:cNvPr id="4" name="Slide Number Placeholder 3"/>
          <p:cNvSpPr>
            <a:spLocks noGrp="1"/>
          </p:cNvSpPr>
          <p:nvPr>
            <p:ph type="sldNum" sz="quarter" idx="10"/>
          </p:nvPr>
        </p:nvSpPr>
        <p:spPr/>
        <p:txBody>
          <a:bodyPr/>
          <a:lstStyle/>
          <a:p>
            <a:fld id="{B51B57A0-EA3A-4A7C-BB79-273FD67D726E}" type="slidenum">
              <a:rPr lang="en-US" smtClean="0"/>
              <a:t>15</a:t>
            </a:fld>
            <a:endParaRPr lang="en-US"/>
          </a:p>
        </p:txBody>
      </p:sp>
    </p:spTree>
    <p:extLst>
      <p:ext uri="{BB962C8B-B14F-4D97-AF65-F5344CB8AC3E}">
        <p14:creationId xmlns:p14="http://schemas.microsoft.com/office/powerpoint/2010/main" val="1208932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4031"/>
            <a:ext cx="7772400" cy="1102519"/>
          </a:xfrm>
        </p:spPr>
        <p:txBody>
          <a:bodyPr>
            <a:normAutofit/>
          </a:bodyPr>
          <a:lstStyle>
            <a:lvl1pPr>
              <a:defRPr sz="3200" b="1">
                <a:solidFill>
                  <a:srgbClr val="102B62"/>
                </a:solidFill>
              </a:defRPr>
            </a:lvl1pPr>
          </a:lstStyle>
          <a:p>
            <a:r>
              <a:rPr lang="en-US" dirty="0" smtClean="0"/>
              <a:t>Title, Arial Bold, 32 </a:t>
            </a:r>
            <a:r>
              <a:rPr lang="en-US" dirty="0" err="1" smtClean="0"/>
              <a:t>pt</a:t>
            </a:r>
            <a:endParaRPr lang="en-US" dirty="0"/>
          </a:p>
        </p:txBody>
      </p:sp>
      <p:sp>
        <p:nvSpPr>
          <p:cNvPr id="3" name="Subtitle 2"/>
          <p:cNvSpPr>
            <a:spLocks noGrp="1"/>
          </p:cNvSpPr>
          <p:nvPr>
            <p:ph type="subTitle" idx="1" hasCustomPrompt="1"/>
          </p:nvPr>
        </p:nvSpPr>
        <p:spPr>
          <a:xfrm>
            <a:off x="1371600" y="3238500"/>
            <a:ext cx="6400800" cy="1314450"/>
          </a:xfrm>
        </p:spPr>
        <p:txBody>
          <a:bodyPr>
            <a:normAutofit/>
          </a:bodyPr>
          <a:lstStyle>
            <a:lvl1pPr marL="0" indent="0" algn="ctr">
              <a:buNone/>
              <a:defRPr sz="2400" b="1" baseline="0">
                <a:solidFill>
                  <a:srgbClr val="102B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Month DD, YYYY</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34200" y="297913"/>
            <a:ext cx="1968549" cy="849849"/>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1352550"/>
          </a:xfrm>
          <a:prstGeom prst="rect">
            <a:avLst/>
          </a:prstGeom>
        </p:spPr>
      </p:pic>
      <p:pic>
        <p:nvPicPr>
          <p:cNvPr id="9" name="Picture 8" descr="Department of Health and Human Services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8600" y="66675"/>
            <a:ext cx="1219200" cy="1219200"/>
          </a:xfrm>
          <a:prstGeom prst="rect">
            <a:avLst/>
          </a:prstGeom>
        </p:spPr>
      </p:pic>
      <p:pic>
        <p:nvPicPr>
          <p:cNvPr id="10" name="Picture 9" descr="Assistant Secretary for Preparedness and Response logo"/>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934200" y="438150"/>
            <a:ext cx="1968549" cy="491600"/>
          </a:xfrm>
          <a:prstGeom prst="rect">
            <a:avLst/>
          </a:prstGeom>
        </p:spPr>
      </p:pic>
    </p:spTree>
    <p:extLst>
      <p:ext uri="{BB962C8B-B14F-4D97-AF65-F5344CB8AC3E}">
        <p14:creationId xmlns:p14="http://schemas.microsoft.com/office/powerpoint/2010/main" val="8115313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dirty="0" smtClean="0"/>
              <a:t>Different title per slide, Arial 28 </a:t>
            </a:r>
            <a:r>
              <a:rPr lang="en-US" dirty="0" err="1" smtClean="0"/>
              <a:t>pt</a:t>
            </a:r>
            <a:endParaRPr lang="en-US" dirty="0"/>
          </a:p>
        </p:txBody>
      </p:sp>
      <p:sp>
        <p:nvSpPr>
          <p:cNvPr id="3" name="Content Placeholder 2"/>
          <p:cNvSpPr>
            <a:spLocks noGrp="1"/>
          </p:cNvSpPr>
          <p:nvPr>
            <p:ph idx="1" hasCustomPrompt="1"/>
          </p:nvPr>
        </p:nvSpPr>
        <p:spPr>
          <a:xfrm>
            <a:off x="457200" y="1123950"/>
            <a:ext cx="8229600" cy="3276599"/>
          </a:xfrm>
        </p:spPr>
        <p:txBody>
          <a:bodyPr/>
          <a:lstStyle>
            <a:lvl1pPr marL="342900" indent="-342900">
              <a:buSzPct val="125000"/>
              <a:buFont typeface="Arial" panose="020B0604020202020204" pitchFamily="34" charset="0"/>
              <a:buChar char="•"/>
              <a:defRPr sz="2200">
                <a:solidFill>
                  <a:srgbClr val="102B62"/>
                </a:solidFill>
              </a:defRPr>
            </a:lvl1pPr>
            <a:lvl2pPr marL="742950" indent="-285750">
              <a:buFont typeface="Wingdings" panose="05000000000000000000" pitchFamily="2" charset="2"/>
              <a:buChar char="§"/>
              <a:defRPr sz="2000">
                <a:solidFill>
                  <a:srgbClr val="102B62"/>
                </a:solidFill>
              </a:defRPr>
            </a:lvl2pPr>
            <a:lvl3pPr marL="1143000" indent="-228600">
              <a:buFont typeface="Wingdings" panose="05000000000000000000" pitchFamily="2" charset="2"/>
              <a:buChar char="ü"/>
              <a:defRPr sz="1800">
                <a:solidFill>
                  <a:srgbClr val="102B62"/>
                </a:solidFill>
              </a:defRPr>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smtClean="0"/>
          </a:p>
          <a:p>
            <a:pPr lvl="2"/>
            <a:endParaRPr lang="en-US" dirty="0" smtClean="0"/>
          </a:p>
          <a:p>
            <a:pPr lvl="2"/>
            <a:endParaRPr lang="en-US" dirty="0" smtClean="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52950"/>
            <a:ext cx="9144000" cy="609600"/>
          </a:xfrm>
          <a:prstGeom prst="rect">
            <a:avLst/>
          </a:prstGeom>
        </p:spPr>
      </p:pic>
      <p:sp>
        <p:nvSpPr>
          <p:cNvPr id="8" name="Slide Number Placeholder 5"/>
          <p:cNvSpPr txBox="1">
            <a:spLocks/>
          </p:cNvSpPr>
          <p:nvPr userDrawn="1"/>
        </p:nvSpPr>
        <p:spPr>
          <a:xfrm>
            <a:off x="8229600" y="4781550"/>
            <a:ext cx="533400" cy="1944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0" name="Picture 9" descr="Assistant Secretary for Preparedness and Response logo"/>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00" y="4705350"/>
            <a:ext cx="1220532" cy="304800"/>
          </a:xfrm>
          <a:prstGeom prst="rect">
            <a:avLst/>
          </a:prstGeom>
        </p:spPr>
      </p:pic>
      <p:sp>
        <p:nvSpPr>
          <p:cNvPr id="4" name="TextBox 3"/>
          <p:cNvSpPr txBox="1"/>
          <p:nvPr userDrawn="1"/>
        </p:nvSpPr>
        <p:spPr>
          <a:xfrm>
            <a:off x="1219200" y="4781550"/>
            <a:ext cx="67791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30000" dirty="0" smtClean="0">
                <a:solidFill>
                  <a:schemeClr val="bg1"/>
                </a:solidFill>
                <a:latin typeface="+mn-lt"/>
                <a:ea typeface="+mn-ea"/>
                <a:cs typeface="+mn-cs"/>
              </a:rPr>
              <a:t>Saving Lives. Protecting Americans.</a:t>
            </a:r>
          </a:p>
          <a:p>
            <a:pPr algn="ctr"/>
            <a:endParaRPr lang="en-US" dirty="0">
              <a:solidFill>
                <a:schemeClr val="bg1"/>
              </a:solidFill>
            </a:endParaRPr>
          </a:p>
        </p:txBody>
      </p:sp>
    </p:spTree>
    <p:extLst>
      <p:ext uri="{BB962C8B-B14F-4D97-AF65-F5344CB8AC3E}">
        <p14:creationId xmlns:p14="http://schemas.microsoft.com/office/powerpoint/2010/main" val="2196070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52950"/>
            <a:ext cx="9144000" cy="609600"/>
          </a:xfrm>
          <a:prstGeom prst="rect">
            <a:avLst/>
          </a:prstGeom>
        </p:spPr>
      </p:pic>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smtClean="0"/>
              <a:t>Different title per slide, Arial 28 </a:t>
            </a:r>
            <a:r>
              <a:rPr lang="en-US" dirty="0" err="1" smtClean="0"/>
              <a:t>pt</a:t>
            </a:r>
            <a:endParaRPr lang="en-US" dirty="0"/>
          </a:p>
        </p:txBody>
      </p:sp>
      <p:sp>
        <p:nvSpPr>
          <p:cNvPr id="3" name="Content Placeholder 2"/>
          <p:cNvSpPr>
            <a:spLocks noGrp="1"/>
          </p:cNvSpPr>
          <p:nvPr>
            <p:ph sz="half" idx="1"/>
          </p:nvPr>
        </p:nvSpPr>
        <p:spPr>
          <a:xfrm>
            <a:off x="457200" y="1123950"/>
            <a:ext cx="4038600" cy="3276600"/>
          </a:xfrm>
        </p:spPr>
        <p:txBody>
          <a:bodyPr/>
          <a:lstStyle>
            <a:lvl1pPr marL="342900" indent="-342900">
              <a:buFont typeface="Arial" panose="020B0604020202020204" pitchFamily="34" charset="0"/>
              <a:buChar char="•"/>
              <a:defRPr sz="2200">
                <a:solidFill>
                  <a:srgbClr val="102B62"/>
                </a:solidFill>
              </a:defRPr>
            </a:lvl1pPr>
            <a:lvl2pPr marL="742950" indent="-285750">
              <a:buFont typeface="Wingdings" panose="05000000000000000000" pitchFamily="2" charset="2"/>
              <a:buChar char="§"/>
              <a:defRPr sz="2000">
                <a:solidFill>
                  <a:srgbClr val="102B62"/>
                </a:solidFill>
              </a:defRPr>
            </a:lvl2pPr>
            <a:lvl3pPr marL="1143000" indent="-228600">
              <a:buFont typeface="Wingdings" panose="05000000000000000000" pitchFamily="2" charset="2"/>
              <a:buChar char="ü"/>
              <a:defRPr sz="180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123950"/>
            <a:ext cx="4038600" cy="3276600"/>
          </a:xfrm>
        </p:spPr>
        <p:txBody>
          <a:bodyPr>
            <a:normAutofit/>
          </a:bodyPr>
          <a:lstStyle>
            <a:lvl1pPr marL="342900" indent="-342900" algn="l" defTabSz="91440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800100" indent="-342900" algn="l" defTabSz="91440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txBox="1">
            <a:spLocks/>
          </p:cNvSpPr>
          <p:nvPr userDrawn="1"/>
        </p:nvSpPr>
        <p:spPr>
          <a:xfrm>
            <a:off x="8229600" y="4781550"/>
            <a:ext cx="533400" cy="1944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3" name="Picture 12" descr="Assistant Secretary for Preparedness and Response logo"/>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00" y="4705350"/>
            <a:ext cx="1220532" cy="304800"/>
          </a:xfrm>
          <a:prstGeom prst="rect">
            <a:avLst/>
          </a:prstGeom>
        </p:spPr>
      </p:pic>
      <p:sp>
        <p:nvSpPr>
          <p:cNvPr id="8" name="TextBox 7"/>
          <p:cNvSpPr txBox="1"/>
          <p:nvPr userDrawn="1"/>
        </p:nvSpPr>
        <p:spPr>
          <a:xfrm>
            <a:off x="1219200" y="4781550"/>
            <a:ext cx="67791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30000" dirty="0" smtClean="0">
                <a:solidFill>
                  <a:schemeClr val="bg1"/>
                </a:solidFill>
                <a:latin typeface="+mn-lt"/>
                <a:ea typeface="+mn-ea"/>
                <a:cs typeface="+mn-cs"/>
              </a:rPr>
              <a:t>Saving Lives. Protecting Americans.</a:t>
            </a:r>
          </a:p>
          <a:p>
            <a:pPr algn="ctr"/>
            <a:endParaRPr lang="en-US" dirty="0">
              <a:solidFill>
                <a:schemeClr val="bg1"/>
              </a:solidFill>
            </a:endParaRPr>
          </a:p>
        </p:txBody>
      </p:sp>
    </p:spTree>
    <p:extLst>
      <p:ext uri="{BB962C8B-B14F-4D97-AF65-F5344CB8AC3E}">
        <p14:creationId xmlns:p14="http://schemas.microsoft.com/office/powerpoint/2010/main" val="4063733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52950"/>
            <a:ext cx="9144000" cy="609600"/>
          </a:xfrm>
          <a:prstGeom prst="rect">
            <a:avLst/>
          </a:prstGeom>
        </p:spPr>
      </p:pic>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smtClean="0"/>
              <a:t>Different title per slide, Arial 28 </a:t>
            </a:r>
            <a:r>
              <a:rPr lang="en-US" dirty="0" err="1" smtClean="0"/>
              <a:t>pt</a:t>
            </a:r>
            <a:endParaRPr lang="en-US" dirty="0"/>
          </a:p>
        </p:txBody>
      </p:sp>
      <p:sp>
        <p:nvSpPr>
          <p:cNvPr id="7" name="Slide Number Placeholder 5"/>
          <p:cNvSpPr txBox="1">
            <a:spLocks/>
          </p:cNvSpPr>
          <p:nvPr userDrawn="1"/>
        </p:nvSpPr>
        <p:spPr>
          <a:xfrm>
            <a:off x="8229600" y="4781550"/>
            <a:ext cx="533400" cy="1944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1" name="Picture 10" descr="Assistant Secretary for Preparedness and Response logo"/>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00" y="4705350"/>
            <a:ext cx="1220532" cy="304800"/>
          </a:xfrm>
          <a:prstGeom prst="rect">
            <a:avLst/>
          </a:prstGeom>
        </p:spPr>
      </p:pic>
      <p:sp>
        <p:nvSpPr>
          <p:cNvPr id="6" name="TextBox 5"/>
          <p:cNvSpPr txBox="1"/>
          <p:nvPr userDrawn="1"/>
        </p:nvSpPr>
        <p:spPr>
          <a:xfrm>
            <a:off x="1219200" y="4781550"/>
            <a:ext cx="67791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30000" dirty="0" smtClean="0">
                <a:solidFill>
                  <a:schemeClr val="bg1"/>
                </a:solidFill>
                <a:latin typeface="+mn-lt"/>
                <a:ea typeface="+mn-ea"/>
                <a:cs typeface="+mn-cs"/>
              </a:rPr>
              <a:t>Saving Lives. Protecting Americans.</a:t>
            </a:r>
          </a:p>
          <a:p>
            <a:pPr algn="ctr"/>
            <a:endParaRPr lang="en-US" dirty="0">
              <a:solidFill>
                <a:schemeClr val="bg1"/>
              </a:solidFill>
            </a:endParaRPr>
          </a:p>
        </p:txBody>
      </p:sp>
    </p:spTree>
    <p:extLst>
      <p:ext uri="{BB962C8B-B14F-4D97-AF65-F5344CB8AC3E}">
        <p14:creationId xmlns:p14="http://schemas.microsoft.com/office/powerpoint/2010/main" val="16305282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52950"/>
            <a:ext cx="9144000" cy="609600"/>
          </a:xfrm>
          <a:prstGeom prst="rect">
            <a:avLst/>
          </a:prstGeom>
        </p:spPr>
      </p:pic>
      <p:sp>
        <p:nvSpPr>
          <p:cNvPr id="6" name="Slide Number Placeholder 5"/>
          <p:cNvSpPr txBox="1">
            <a:spLocks/>
          </p:cNvSpPr>
          <p:nvPr userDrawn="1"/>
        </p:nvSpPr>
        <p:spPr>
          <a:xfrm>
            <a:off x="8229600" y="4781550"/>
            <a:ext cx="533400" cy="1944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0" name="Picture 9" descr="Assistant Secretary for Preparedness and Response logo"/>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00" y="4705350"/>
            <a:ext cx="1220532" cy="304800"/>
          </a:xfrm>
          <a:prstGeom prst="rect">
            <a:avLst/>
          </a:prstGeom>
        </p:spPr>
      </p:pic>
      <p:sp>
        <p:nvSpPr>
          <p:cNvPr id="5" name="TextBox 4"/>
          <p:cNvSpPr txBox="1"/>
          <p:nvPr userDrawn="1"/>
        </p:nvSpPr>
        <p:spPr>
          <a:xfrm>
            <a:off x="1219200" y="4781550"/>
            <a:ext cx="67791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30000" dirty="0" smtClean="0">
                <a:solidFill>
                  <a:schemeClr val="bg1"/>
                </a:solidFill>
                <a:latin typeface="+mn-lt"/>
                <a:ea typeface="+mn-ea"/>
                <a:cs typeface="+mn-cs"/>
              </a:rPr>
              <a:t>Saving Lives. Protecting Americans.</a:t>
            </a:r>
          </a:p>
          <a:p>
            <a:pPr algn="ctr"/>
            <a:endParaRPr lang="en-US" dirty="0">
              <a:solidFill>
                <a:schemeClr val="bg1"/>
              </a:solidFill>
            </a:endParaRPr>
          </a:p>
        </p:txBody>
      </p:sp>
    </p:spTree>
    <p:extLst>
      <p:ext uri="{BB962C8B-B14F-4D97-AF65-F5344CB8AC3E}">
        <p14:creationId xmlns:p14="http://schemas.microsoft.com/office/powerpoint/2010/main" val="62099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1" name="Content Placeholder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924052" y="1924048"/>
            <a:ext cx="5143502" cy="1295400"/>
          </a:xfrm>
          <a:prstGeom prst="rect">
            <a:avLst/>
          </a:prstGeom>
        </p:spPr>
      </p:pic>
      <p:sp>
        <p:nvSpPr>
          <p:cNvPr id="2" name="Title 1"/>
          <p:cNvSpPr>
            <a:spLocks noGrp="1"/>
          </p:cNvSpPr>
          <p:nvPr>
            <p:ph type="title"/>
          </p:nvPr>
        </p:nvSpPr>
        <p:spPr>
          <a:xfrm>
            <a:off x="0" y="205978"/>
            <a:ext cx="9144000" cy="857250"/>
          </a:xfrm>
        </p:spPr>
        <p:txBody>
          <a:bodyPr/>
          <a:lstStyle>
            <a:lvl1pPr>
              <a:defRPr>
                <a:solidFill>
                  <a:srgbClr val="273D77"/>
                </a:solidFill>
              </a:defRPr>
            </a:lvl1pPr>
          </a:lstStyle>
          <a:p>
            <a:r>
              <a:rPr lang="en-US" dirty="0"/>
              <a:t>Click to edit Master title style</a:t>
            </a:r>
          </a:p>
        </p:txBody>
      </p:sp>
      <p:sp>
        <p:nvSpPr>
          <p:cNvPr id="5" name="Slide Number Placeholder 4"/>
          <p:cNvSpPr>
            <a:spLocks noGrp="1"/>
          </p:cNvSpPr>
          <p:nvPr>
            <p:ph type="sldNum" sz="quarter" idx="12"/>
          </p:nvPr>
        </p:nvSpPr>
        <p:spPr>
          <a:xfrm>
            <a:off x="8382000" y="4767264"/>
            <a:ext cx="533400" cy="273844"/>
          </a:xfrm>
          <a:prstGeom prst="rect">
            <a:avLst/>
          </a:prstGeom>
        </p:spPr>
        <p:txBody>
          <a:bodyPr/>
          <a:lstStyle>
            <a:lvl1pPr algn="r">
              <a:defRPr sz="1200">
                <a:solidFill>
                  <a:srgbClr val="273D77"/>
                </a:solidFill>
              </a:defRPr>
            </a:lvl1pPr>
          </a:lstStyle>
          <a:p>
            <a:fld id="{70B46731-A988-47F3-9340-59C704BBDC3E}" type="slidenum">
              <a:rPr lang="en-US" smtClean="0"/>
              <a:pPr/>
              <a:t>‹#›</a:t>
            </a:fld>
            <a:endParaRPr lang="en-US" dirty="0"/>
          </a:p>
        </p:txBody>
      </p:sp>
      <p:sp>
        <p:nvSpPr>
          <p:cNvPr id="8" name="Text Placeholder 2"/>
          <p:cNvSpPr>
            <a:spLocks noGrp="1"/>
          </p:cNvSpPr>
          <p:nvPr>
            <p:ph idx="1"/>
          </p:nvPr>
        </p:nvSpPr>
        <p:spPr>
          <a:xfrm>
            <a:off x="914400" y="1200151"/>
            <a:ext cx="8153400" cy="3394472"/>
          </a:xfrm>
          <a:prstGeom prst="rect">
            <a:avLst/>
          </a:prstGeom>
        </p:spPr>
        <p:txBody>
          <a:bodyPr vert="horz" lIns="91440" tIns="45720" rIns="91440" bIns="45720" rtlCol="0">
            <a:normAutofit/>
          </a:bodyPr>
          <a:lstStyle>
            <a:lvl1pPr>
              <a:defRPr sz="2200">
                <a:solidFill>
                  <a:srgbClr val="273D77"/>
                </a:solidFill>
              </a:defRPr>
            </a:lvl1pPr>
            <a:lvl2pPr>
              <a:defRPr sz="1800">
                <a:solidFill>
                  <a:srgbClr val="273D77"/>
                </a:solidFill>
              </a:defRPr>
            </a:lvl2pPr>
            <a:lvl3pPr>
              <a:defRPr sz="1800">
                <a:solidFill>
                  <a:srgbClr val="273D77"/>
                </a:solidFill>
              </a:defRPr>
            </a:lvl3pPr>
            <a:lvl4pPr>
              <a:defRPr sz="2000"/>
            </a:lvl4pPr>
          </a:lstStyle>
          <a:p>
            <a:pPr lvl="0"/>
            <a:r>
              <a:rPr lang="en-US" dirty="0"/>
              <a:t>Click to edit Master text styles</a:t>
            </a:r>
          </a:p>
          <a:p>
            <a:pPr lvl="1"/>
            <a:r>
              <a:rPr lang="en-US" dirty="0"/>
              <a:t>Second level</a:t>
            </a:r>
          </a:p>
          <a:p>
            <a:pPr lvl="2"/>
            <a:r>
              <a:rPr lang="en-US" dirty="0"/>
              <a:t>Third level</a:t>
            </a:r>
          </a:p>
        </p:txBody>
      </p:sp>
      <p:sp>
        <p:nvSpPr>
          <p:cNvPr id="9" name="TextBox 8"/>
          <p:cNvSpPr txBox="1"/>
          <p:nvPr userDrawn="1"/>
        </p:nvSpPr>
        <p:spPr>
          <a:xfrm>
            <a:off x="2286000" y="4700885"/>
            <a:ext cx="5105400" cy="461665"/>
          </a:xfrm>
          <a:prstGeom prst="rect">
            <a:avLst/>
          </a:prstGeom>
          <a:noFill/>
        </p:spPr>
        <p:txBody>
          <a:bodyPr wrap="square" rtlCol="0">
            <a:spAutoFit/>
          </a:bodyPr>
          <a:lstStyle/>
          <a:p>
            <a:pPr algn="ctr"/>
            <a:r>
              <a:rPr lang="en-US" sz="1200" i="1" dirty="0">
                <a:solidFill>
                  <a:srgbClr val="273D77"/>
                </a:solidFill>
                <a:latin typeface="Arial" panose="020B0604020202020204" pitchFamily="34" charset="0"/>
                <a:cs typeface="Arial" panose="020B0604020202020204" pitchFamily="34" charset="0"/>
              </a:rPr>
              <a:t>Resilient People. Healthy Communities. A Nation Prepared.</a:t>
            </a:r>
          </a:p>
          <a:p>
            <a:pPr algn="ct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56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144000" cy="857250"/>
          </a:xfrm>
        </p:spPr>
        <p:txBody>
          <a:bodyPr/>
          <a:lstStyle>
            <a:lvl1pPr>
              <a:defRPr>
                <a:solidFill>
                  <a:srgbClr val="273D77"/>
                </a:solidFill>
              </a:defRPr>
            </a:lvl1pPr>
          </a:lstStyle>
          <a:p>
            <a:r>
              <a:rPr lang="en-US" dirty="0"/>
              <a:t>Click to edit Master title style</a:t>
            </a:r>
          </a:p>
        </p:txBody>
      </p:sp>
      <p:sp>
        <p:nvSpPr>
          <p:cNvPr id="4" name="Slide Number Placeholder 3"/>
          <p:cNvSpPr>
            <a:spLocks noGrp="1"/>
          </p:cNvSpPr>
          <p:nvPr>
            <p:ph type="sldNum" sz="quarter" idx="11"/>
          </p:nvPr>
        </p:nvSpPr>
        <p:spPr>
          <a:xfrm>
            <a:off x="8382000" y="4767264"/>
            <a:ext cx="533400" cy="273844"/>
          </a:xfrm>
          <a:prstGeom prst="rect">
            <a:avLst/>
          </a:prstGeom>
        </p:spPr>
        <p:txBody>
          <a:bodyPr/>
          <a:lstStyle>
            <a:lvl1pPr algn="r">
              <a:defRPr sz="1200">
                <a:solidFill>
                  <a:srgbClr val="273D74"/>
                </a:solidFill>
              </a:defRPr>
            </a:lvl1pPr>
          </a:lstStyle>
          <a:p>
            <a:fld id="{CE436ECF-2F42-4361-ABE6-0BF9F6408357}" type="slidenum">
              <a:rPr lang="en-US" smtClean="0"/>
              <a:pPr/>
              <a:t>‹#›</a:t>
            </a:fld>
            <a:endParaRPr lang="en-US" dirty="0"/>
          </a:p>
        </p:txBody>
      </p:sp>
      <p:pic>
        <p:nvPicPr>
          <p:cNvPr id="5" name="Content Placeholder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924052" y="1924048"/>
            <a:ext cx="5143502" cy="1295400"/>
          </a:xfrm>
          <a:prstGeom prst="rect">
            <a:avLst/>
          </a:prstGeom>
        </p:spPr>
      </p:pic>
    </p:spTree>
    <p:extLst>
      <p:ext uri="{BB962C8B-B14F-4D97-AF65-F5344CB8AC3E}">
        <p14:creationId xmlns:p14="http://schemas.microsoft.com/office/powerpoint/2010/main" val="71521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50"/>
            <a:ext cx="8229600" cy="857250"/>
          </a:xfrm>
          <a:prstGeom prst="rect">
            <a:avLst/>
          </a:prstGeom>
        </p:spPr>
        <p:txBody>
          <a:bodyPr vert="horz" lIns="91440" tIns="45720" rIns="91440" bIns="45720" rtlCol="0" anchor="ctr">
            <a:normAutofit/>
          </a:bodyPr>
          <a:lstStyle/>
          <a:p>
            <a:r>
              <a:rPr lang="en-US" dirty="0" smtClean="0"/>
              <a:t>Different title per slide, Arial 28 </a:t>
            </a:r>
            <a:r>
              <a:rPr lang="en-US" dirty="0" err="1" smtClean="0"/>
              <a:t>pt</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4592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iming>
    <p:tnLst>
      <p:par>
        <p:cTn id="1" dur="indefinite" restart="never" nodeType="tmRoot"/>
      </p:par>
    </p:tnLst>
  </p:timing>
  <p:txStyles>
    <p:titleStyle>
      <a:lvl1pPr algn="ctr" defTabSz="914400" rtl="0" eaLnBrk="1" latinLnBrk="0" hangingPunct="1">
        <a:spcBef>
          <a:spcPct val="0"/>
        </a:spcBef>
        <a:buNone/>
        <a:defRPr sz="2800" b="1" kern="1200" baseline="0">
          <a:solidFill>
            <a:srgbClr val="273D77"/>
          </a:solidFill>
          <a:latin typeface="+mj-lt"/>
          <a:ea typeface="+mj-ea"/>
          <a:cs typeface="+mj-cs"/>
        </a:defRPr>
      </a:lvl1pPr>
    </p:titleStyle>
    <p:bodyStyle>
      <a:lvl1pPr marL="342900" indent="-342900" algn="l" defTabSz="914400"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nvestors.merck.com/news/press-release-details/2017/Merck-Announces-Third-Quarter-2017-Financial-Results/default.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www.socialbrite.org/2011/11/22/free-tools-to-help-geo-target-your-socialsphe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en.wikipedia.org/wiki/File:Stacks_of_money.jpg" TargetMode="Externa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us-cert.gov/ncas" TargetMode="External"/><Relationship Id="rId2" Type="http://schemas.openxmlformats.org/officeDocument/2006/relationships/hyperlink" Target="http://www.fbi.gov/contact-us/field/field-offices" TargetMode="External"/><Relationship Id="rId1" Type="http://schemas.openxmlformats.org/officeDocument/2006/relationships/slideLayout" Target="../slideLayouts/slideLayout4.xml"/><Relationship Id="rId4" Type="http://schemas.openxmlformats.org/officeDocument/2006/relationships/hyperlink" Target="http://www.ic3.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A2C0-D8E3-4798-96AB-5900DF2824FC}"/>
              </a:ext>
            </a:extLst>
          </p:cNvPr>
          <p:cNvSpPr>
            <a:spLocks noGrp="1"/>
          </p:cNvSpPr>
          <p:nvPr>
            <p:ph type="ctrTitle"/>
          </p:nvPr>
        </p:nvSpPr>
        <p:spPr>
          <a:xfrm>
            <a:off x="609600" y="1774031"/>
            <a:ext cx="7848600" cy="1331119"/>
          </a:xfrm>
        </p:spPr>
        <p:txBody>
          <a:bodyPr>
            <a:noAutofit/>
          </a:bodyPr>
          <a:lstStyle/>
          <a:p>
            <a:r>
              <a:rPr lang="en-US" sz="3200" dirty="0" smtClean="0"/>
              <a:t/>
            </a:r>
            <a:br>
              <a:rPr lang="en-US" sz="3200" dirty="0" smtClean="0"/>
            </a:br>
            <a:r>
              <a:rPr lang="en-US" dirty="0"/>
              <a:t>The Current Cybersecurity Threat Landscape</a:t>
            </a:r>
            <a:endParaRPr lang="en-US" sz="3200" dirty="0"/>
          </a:p>
        </p:txBody>
      </p:sp>
      <p:sp>
        <p:nvSpPr>
          <p:cNvPr id="3" name="Subtitle 2">
            <a:extLst>
              <a:ext uri="{FF2B5EF4-FFF2-40B4-BE49-F238E27FC236}">
                <a16:creationId xmlns:a16="http://schemas.microsoft.com/office/drawing/2014/main" id="{431E38BC-7F06-45DE-A329-9208A82B9570}"/>
              </a:ext>
            </a:extLst>
          </p:cNvPr>
          <p:cNvSpPr>
            <a:spLocks noGrp="1"/>
          </p:cNvSpPr>
          <p:nvPr>
            <p:ph type="subTitle" idx="1"/>
          </p:nvPr>
        </p:nvSpPr>
        <p:spPr/>
        <p:txBody>
          <a:bodyPr>
            <a:normAutofit/>
          </a:bodyPr>
          <a:lstStyle/>
          <a:p>
            <a:r>
              <a:rPr lang="en-US" dirty="0" smtClean="0"/>
              <a:t>Bob Bastani</a:t>
            </a:r>
          </a:p>
          <a:p>
            <a:r>
              <a:rPr lang="en-US" dirty="0" smtClean="0"/>
              <a:t>October 18, 2018</a:t>
            </a:r>
          </a:p>
        </p:txBody>
      </p:sp>
    </p:spTree>
    <p:extLst>
      <p:ext uri="{BB962C8B-B14F-4D97-AF65-F5344CB8AC3E}">
        <p14:creationId xmlns:p14="http://schemas.microsoft.com/office/powerpoint/2010/main" val="3829777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an Incident</a:t>
            </a:r>
            <a:endParaRPr lang="en-US" dirty="0"/>
          </a:p>
        </p:txBody>
      </p:sp>
      <p:sp>
        <p:nvSpPr>
          <p:cNvPr id="3" name="Content Placeholder 2"/>
          <p:cNvSpPr>
            <a:spLocks noGrp="1"/>
          </p:cNvSpPr>
          <p:nvPr>
            <p:ph idx="1"/>
          </p:nvPr>
        </p:nvSpPr>
        <p:spPr/>
        <p:txBody>
          <a:bodyPr>
            <a:noAutofit/>
          </a:bodyPr>
          <a:lstStyle/>
          <a:p>
            <a:pPr marL="0" indent="0">
              <a:spcBef>
                <a:spcPts val="366"/>
              </a:spcBef>
              <a:buNone/>
            </a:pPr>
            <a:r>
              <a:rPr lang="en-US" sz="1425" b="1" dirty="0"/>
              <a:t>Potentially Life-Threatening Impacts</a:t>
            </a:r>
          </a:p>
          <a:p>
            <a:pPr>
              <a:spcBef>
                <a:spcPts val="366"/>
              </a:spcBef>
            </a:pPr>
            <a:r>
              <a:rPr lang="en-US" sz="1425" dirty="0"/>
              <a:t>Disruption of service: Patients may not get the timely care they need, if technology services are slowed or unavailable</a:t>
            </a:r>
          </a:p>
          <a:p>
            <a:pPr>
              <a:spcBef>
                <a:spcPts val="366"/>
              </a:spcBef>
            </a:pPr>
            <a:r>
              <a:rPr lang="en-US" sz="1425" dirty="0"/>
              <a:t>Denial of service: Healthcare providers may be unable to provide care without access to digital health records.</a:t>
            </a:r>
          </a:p>
          <a:p>
            <a:pPr>
              <a:spcBef>
                <a:spcPts val="366"/>
              </a:spcBef>
            </a:pPr>
            <a:r>
              <a:rPr lang="en-US" sz="1425" dirty="0"/>
              <a:t>Compromise of data integrity: Medical records could be altered</a:t>
            </a:r>
          </a:p>
          <a:p>
            <a:pPr marL="0" indent="0">
              <a:spcBef>
                <a:spcPts val="366"/>
              </a:spcBef>
              <a:buNone/>
            </a:pPr>
            <a:r>
              <a:rPr lang="en-US" sz="1425" b="1" dirty="0"/>
              <a:t>Breach of Intellectual Property (IP), Personally Identifiable Information (PII), or Protected Health Information (PHI)</a:t>
            </a:r>
          </a:p>
          <a:p>
            <a:pPr>
              <a:spcBef>
                <a:spcPts val="366"/>
              </a:spcBef>
            </a:pPr>
            <a:r>
              <a:rPr lang="en-US" sz="1425" dirty="0"/>
              <a:t>Healthcare data breaches cost an average of $408 per record, according to the ”2018 Cost of a Data Breach Report” by IBM and the Ponemon Institute.  That’s nearly twice as much as the runner-up (financial services at $206 per record), and nearly triple the average across all industries of $148 per record.</a:t>
            </a:r>
          </a:p>
          <a:p>
            <a:pPr marL="0" indent="0">
              <a:spcBef>
                <a:spcPts val="366"/>
              </a:spcBef>
              <a:buNone/>
            </a:pPr>
            <a:r>
              <a:rPr lang="en-US" sz="1425" b="1" dirty="0"/>
              <a:t>Loss of Reputation for the Organization</a:t>
            </a:r>
          </a:p>
        </p:txBody>
      </p:sp>
    </p:spTree>
    <p:extLst>
      <p:ext uri="{BB962C8B-B14F-4D97-AF65-F5344CB8AC3E}">
        <p14:creationId xmlns:p14="http://schemas.microsoft.com/office/powerpoint/2010/main" val="937075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1F7E3-C699-4E10-966A-D8EBE58D7E9D}"/>
              </a:ext>
            </a:extLst>
          </p:cNvPr>
          <p:cNvSpPr>
            <a:spLocks noGrp="1"/>
          </p:cNvSpPr>
          <p:nvPr>
            <p:ph type="title"/>
          </p:nvPr>
        </p:nvSpPr>
        <p:spPr/>
        <p:txBody>
          <a:bodyPr>
            <a:normAutofit/>
          </a:bodyPr>
          <a:lstStyle/>
          <a:p>
            <a:r>
              <a:rPr lang="en-US" dirty="0"/>
              <a:t>Evolving Cyber Threat to Healthcare Systems</a:t>
            </a:r>
          </a:p>
        </p:txBody>
      </p:sp>
      <p:sp>
        <p:nvSpPr>
          <p:cNvPr id="4" name="Content Placeholder 3">
            <a:extLst>
              <a:ext uri="{FF2B5EF4-FFF2-40B4-BE49-F238E27FC236}">
                <a16:creationId xmlns:a16="http://schemas.microsoft.com/office/drawing/2014/main" id="{49178281-DCA5-41DE-B067-CC7A04AEECDD}"/>
              </a:ext>
            </a:extLst>
          </p:cNvPr>
          <p:cNvSpPr>
            <a:spLocks noGrp="1"/>
          </p:cNvSpPr>
          <p:nvPr>
            <p:ph idx="1"/>
          </p:nvPr>
        </p:nvSpPr>
        <p:spPr/>
        <p:txBody>
          <a:bodyPr>
            <a:normAutofit lnSpcReduction="10000"/>
          </a:bodyPr>
          <a:lstStyle/>
          <a:p>
            <a:r>
              <a:rPr lang="en-US" dirty="0"/>
              <a:t>Pre-2014</a:t>
            </a:r>
          </a:p>
          <a:p>
            <a:pPr lvl="1"/>
            <a:r>
              <a:rPr lang="en-US" dirty="0"/>
              <a:t>Criminal intent, fraud</a:t>
            </a:r>
          </a:p>
          <a:p>
            <a:pPr lvl="1"/>
            <a:r>
              <a:rPr lang="en-US" dirty="0"/>
              <a:t>PII &gt;&gt; PHI</a:t>
            </a:r>
          </a:p>
          <a:p>
            <a:pPr lvl="1"/>
            <a:r>
              <a:rPr lang="en-US" dirty="0"/>
              <a:t>Content found on dark web</a:t>
            </a:r>
          </a:p>
          <a:p>
            <a:pPr lvl="1"/>
            <a:r>
              <a:rPr lang="en-US" dirty="0"/>
              <a:t>Costly ~$2.2m per breach</a:t>
            </a:r>
          </a:p>
          <a:p>
            <a:pPr lvl="1"/>
            <a:r>
              <a:rPr lang="en-US" dirty="0"/>
              <a:t>Industry cost $6b</a:t>
            </a:r>
          </a:p>
          <a:p>
            <a:r>
              <a:rPr lang="en-US" dirty="0"/>
              <a:t>Biggest impacts</a:t>
            </a:r>
          </a:p>
          <a:p>
            <a:pPr lvl="1"/>
            <a:r>
              <a:rPr lang="en-US" dirty="0"/>
              <a:t>Cost</a:t>
            </a:r>
          </a:p>
          <a:p>
            <a:pPr lvl="1"/>
            <a:r>
              <a:rPr lang="en-US" dirty="0"/>
              <a:t>Loss of reputation</a:t>
            </a:r>
          </a:p>
          <a:p>
            <a:pPr lvl="1"/>
            <a:endParaRPr lang="en-US" dirty="0"/>
          </a:p>
        </p:txBody>
      </p:sp>
      <p:sp>
        <p:nvSpPr>
          <p:cNvPr id="2" name="Slide Number Placeholder 1">
            <a:extLst>
              <a:ext uri="{FF2B5EF4-FFF2-40B4-BE49-F238E27FC236}">
                <a16:creationId xmlns:a16="http://schemas.microsoft.com/office/drawing/2014/main" id="{B8A88A4A-B519-4FD7-913E-27586B43CBD3}"/>
              </a:ext>
            </a:extLst>
          </p:cNvPr>
          <p:cNvSpPr>
            <a:spLocks noGrp="1"/>
          </p:cNvSpPr>
          <p:nvPr>
            <p:ph type="sldNum" sz="quarter" idx="4294967295"/>
          </p:nvPr>
        </p:nvSpPr>
        <p:spPr/>
        <p:txBody>
          <a:bodyPr/>
          <a:lstStyle/>
          <a:p>
            <a:fld id="{702B0C48-FC9D-4AC2-BBAA-768F28B163FE}" type="slidenum">
              <a:rPr lang="en-US" smtClean="0"/>
              <a:pPr/>
              <a:t>11</a:t>
            </a:fld>
            <a:endParaRPr lang="en-US" dirty="0"/>
          </a:p>
        </p:txBody>
      </p:sp>
      <p:pic>
        <p:nvPicPr>
          <p:cNvPr id="5" name="Picture 4" descr="C:\Users\Laura.Wolf\Desktop\photos for presentations\EHR.jpeg">
            <a:extLst>
              <a:ext uri="{FF2B5EF4-FFF2-40B4-BE49-F238E27FC236}">
                <a16:creationId xmlns:a16="http://schemas.microsoft.com/office/drawing/2014/main" id="{7D4F3B52-AC58-4EA8-A378-142379B713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343" y="1737579"/>
            <a:ext cx="3308657" cy="2205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ircle: Hollow 5">
            <a:extLst>
              <a:ext uri="{FF2B5EF4-FFF2-40B4-BE49-F238E27FC236}">
                <a16:creationId xmlns:a16="http://schemas.microsoft.com/office/drawing/2014/main" id="{D7B40B82-1767-4D77-BAEC-F8508239214B}"/>
              </a:ext>
            </a:extLst>
          </p:cNvPr>
          <p:cNvSpPr/>
          <p:nvPr/>
        </p:nvSpPr>
        <p:spPr>
          <a:xfrm>
            <a:off x="5943600" y="1627680"/>
            <a:ext cx="1524000" cy="1453386"/>
          </a:xfrm>
          <a:prstGeom prst="donut">
            <a:avLst>
              <a:gd name="adj" fmla="val 10369"/>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EAEEA76E-D163-4CF0-A06B-A6C8D3CC8169}"/>
              </a:ext>
            </a:extLst>
          </p:cNvPr>
          <p:cNvSpPr/>
          <p:nvPr/>
        </p:nvSpPr>
        <p:spPr>
          <a:xfrm>
            <a:off x="6248400" y="1932480"/>
            <a:ext cx="914400" cy="851075"/>
          </a:xfrm>
          <a:prstGeom prst="donut">
            <a:avLst>
              <a:gd name="adj" fmla="val 1703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DD755887-39B7-4B13-895E-E67F89931EB3}"/>
              </a:ext>
            </a:extLst>
          </p:cNvPr>
          <p:cNvSpPr/>
          <p:nvPr/>
        </p:nvSpPr>
        <p:spPr>
          <a:xfrm>
            <a:off x="5588658" y="1251487"/>
            <a:ext cx="2278026" cy="2205771"/>
          </a:xfrm>
          <a:prstGeom prst="donut">
            <a:avLst>
              <a:gd name="adj" fmla="val 844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7206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1F7E3-C699-4E10-966A-D8EBE58D7E9D}"/>
              </a:ext>
            </a:extLst>
          </p:cNvPr>
          <p:cNvSpPr>
            <a:spLocks noGrp="1"/>
          </p:cNvSpPr>
          <p:nvPr>
            <p:ph type="title"/>
          </p:nvPr>
        </p:nvSpPr>
        <p:spPr/>
        <p:txBody>
          <a:bodyPr>
            <a:normAutofit/>
          </a:bodyPr>
          <a:lstStyle/>
          <a:p>
            <a:r>
              <a:rPr lang="en-US" dirty="0"/>
              <a:t>Evolving Cyber Threat to Healthcare Systems</a:t>
            </a:r>
          </a:p>
        </p:txBody>
      </p:sp>
      <p:sp>
        <p:nvSpPr>
          <p:cNvPr id="4" name="Content Placeholder 3">
            <a:extLst>
              <a:ext uri="{FF2B5EF4-FFF2-40B4-BE49-F238E27FC236}">
                <a16:creationId xmlns:a16="http://schemas.microsoft.com/office/drawing/2014/main" id="{49178281-DCA5-41DE-B067-CC7A04AEECDD}"/>
              </a:ext>
            </a:extLst>
          </p:cNvPr>
          <p:cNvSpPr>
            <a:spLocks noGrp="1"/>
          </p:cNvSpPr>
          <p:nvPr>
            <p:ph idx="1"/>
          </p:nvPr>
        </p:nvSpPr>
        <p:spPr/>
        <p:txBody>
          <a:bodyPr>
            <a:normAutofit fontScale="92500" lnSpcReduction="10000"/>
          </a:bodyPr>
          <a:lstStyle/>
          <a:p>
            <a:r>
              <a:rPr lang="en-US" dirty="0"/>
              <a:t>2014-2016</a:t>
            </a:r>
          </a:p>
          <a:p>
            <a:pPr lvl="1"/>
            <a:r>
              <a:rPr lang="en-US" dirty="0"/>
              <a:t>Mega-breaches, &gt;1m records</a:t>
            </a:r>
          </a:p>
          <a:p>
            <a:pPr lvl="2"/>
            <a:r>
              <a:rPr lang="en-US" dirty="0"/>
              <a:t>Public health data </a:t>
            </a:r>
          </a:p>
          <a:p>
            <a:pPr lvl="1"/>
            <a:r>
              <a:rPr lang="en-US" dirty="0"/>
              <a:t>Where is the data going?</a:t>
            </a:r>
          </a:p>
          <a:p>
            <a:pPr lvl="2"/>
            <a:r>
              <a:rPr lang="en-US" dirty="0"/>
              <a:t>Not on dark web</a:t>
            </a:r>
          </a:p>
          <a:p>
            <a:pPr lvl="1"/>
            <a:r>
              <a:rPr lang="en-US" dirty="0"/>
              <a:t>Ransomware</a:t>
            </a:r>
          </a:p>
          <a:p>
            <a:pPr lvl="2"/>
            <a:r>
              <a:rPr lang="en-US" dirty="0"/>
              <a:t>Hollywood Presbyterian</a:t>
            </a:r>
          </a:p>
          <a:p>
            <a:pPr lvl="2"/>
            <a:r>
              <a:rPr lang="en-US" dirty="0" err="1"/>
              <a:t>Medstar</a:t>
            </a:r>
            <a:r>
              <a:rPr lang="en-US" dirty="0"/>
              <a:t> Washington</a:t>
            </a:r>
          </a:p>
          <a:p>
            <a:r>
              <a:rPr lang="en-US" dirty="0"/>
              <a:t>2017</a:t>
            </a:r>
          </a:p>
          <a:p>
            <a:pPr lvl="1"/>
            <a:r>
              <a:rPr lang="en-US" dirty="0"/>
              <a:t>International ransomware impacts US healthcare</a:t>
            </a:r>
          </a:p>
        </p:txBody>
      </p:sp>
      <p:sp>
        <p:nvSpPr>
          <p:cNvPr id="2" name="Slide Number Placeholder 1">
            <a:extLst>
              <a:ext uri="{FF2B5EF4-FFF2-40B4-BE49-F238E27FC236}">
                <a16:creationId xmlns:a16="http://schemas.microsoft.com/office/drawing/2014/main" id="{B8A88A4A-B519-4FD7-913E-27586B43CBD3}"/>
              </a:ext>
            </a:extLst>
          </p:cNvPr>
          <p:cNvSpPr>
            <a:spLocks noGrp="1"/>
          </p:cNvSpPr>
          <p:nvPr>
            <p:ph type="sldNum" sz="quarter" idx="4294967295"/>
          </p:nvPr>
        </p:nvSpPr>
        <p:spPr/>
        <p:txBody>
          <a:bodyPr/>
          <a:lstStyle/>
          <a:p>
            <a:fld id="{702B0C48-FC9D-4AC2-BBAA-768F28B163FE}" type="slidenum">
              <a:rPr lang="en-US" smtClean="0"/>
              <a:pPr/>
              <a:t>12</a:t>
            </a:fld>
            <a:endParaRPr lang="en-US" dirty="0"/>
          </a:p>
        </p:txBody>
      </p:sp>
      <p:pic>
        <p:nvPicPr>
          <p:cNvPr id="5" name="Picture 4" descr="C:\Users\Laura.Wolf\Desktop\photos for presentations\EHR.jpeg">
            <a:extLst>
              <a:ext uri="{FF2B5EF4-FFF2-40B4-BE49-F238E27FC236}">
                <a16:creationId xmlns:a16="http://schemas.microsoft.com/office/drawing/2014/main" id="{7D4F3B52-AC58-4EA8-A378-142379B713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343" y="1468864"/>
            <a:ext cx="3308657" cy="2205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35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Threats</a:t>
            </a:r>
            <a:endParaRPr lang="en-US" dirty="0"/>
          </a:p>
        </p:txBody>
      </p:sp>
      <p:sp>
        <p:nvSpPr>
          <p:cNvPr id="3" name="Content Placeholder 2"/>
          <p:cNvSpPr>
            <a:spLocks noGrp="1"/>
          </p:cNvSpPr>
          <p:nvPr>
            <p:ph idx="1"/>
          </p:nvPr>
        </p:nvSpPr>
        <p:spPr/>
        <p:txBody>
          <a:bodyPr/>
          <a:lstStyle/>
          <a:p>
            <a:pPr>
              <a:spcBef>
                <a:spcPts val="366"/>
              </a:spcBef>
            </a:pPr>
            <a:r>
              <a:rPr lang="en-US" sz="2100" dirty="0"/>
              <a:t>Malware</a:t>
            </a:r>
          </a:p>
          <a:p>
            <a:pPr>
              <a:spcBef>
                <a:spcPts val="366"/>
              </a:spcBef>
            </a:pPr>
            <a:r>
              <a:rPr lang="en-US" sz="2100" dirty="0"/>
              <a:t>Ransomware</a:t>
            </a:r>
          </a:p>
          <a:p>
            <a:pPr>
              <a:spcBef>
                <a:spcPts val="366"/>
              </a:spcBef>
            </a:pPr>
            <a:r>
              <a:rPr lang="en-US" sz="2100" dirty="0"/>
              <a:t>Phishing</a:t>
            </a:r>
          </a:p>
          <a:p>
            <a:pPr>
              <a:spcBef>
                <a:spcPts val="366"/>
              </a:spcBef>
            </a:pPr>
            <a:r>
              <a:rPr lang="en-US" sz="2100" dirty="0"/>
              <a:t>Malicious and careless insiders </a:t>
            </a:r>
          </a:p>
          <a:p>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546" y="2634221"/>
            <a:ext cx="1981784" cy="182324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464" y="2827224"/>
            <a:ext cx="2303237" cy="1552912"/>
          </a:xfrm>
          <a:prstGeom prst="rect">
            <a:avLst/>
          </a:prstGeom>
        </p:spPr>
      </p:pic>
    </p:spTree>
    <p:extLst>
      <p:ext uri="{BB962C8B-B14F-4D97-AF65-F5344CB8AC3E}">
        <p14:creationId xmlns:p14="http://schemas.microsoft.com/office/powerpoint/2010/main" val="381849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7506-AA8B-43CB-A2B2-A55A2CD67D8E}"/>
              </a:ext>
            </a:extLst>
          </p:cNvPr>
          <p:cNvSpPr>
            <a:spLocks noGrp="1"/>
          </p:cNvSpPr>
          <p:nvPr>
            <p:ph type="title"/>
          </p:nvPr>
        </p:nvSpPr>
        <p:spPr/>
        <p:txBody>
          <a:bodyPr>
            <a:normAutofit/>
          </a:bodyPr>
          <a:lstStyle/>
          <a:p>
            <a:r>
              <a:rPr lang="en-US" dirty="0"/>
              <a:t>Evolving Healthcare Cybersecurity Threats</a:t>
            </a:r>
          </a:p>
        </p:txBody>
      </p:sp>
      <p:sp>
        <p:nvSpPr>
          <p:cNvPr id="3" name="Content Placeholder 2">
            <a:extLst>
              <a:ext uri="{FF2B5EF4-FFF2-40B4-BE49-F238E27FC236}">
                <a16:creationId xmlns:a16="http://schemas.microsoft.com/office/drawing/2014/main" id="{5E1ED179-A599-40BB-BCF8-1A40C5942D00}"/>
              </a:ext>
            </a:extLst>
          </p:cNvPr>
          <p:cNvSpPr>
            <a:spLocks noGrp="1"/>
          </p:cNvSpPr>
          <p:nvPr>
            <p:ph idx="1"/>
          </p:nvPr>
        </p:nvSpPr>
        <p:spPr/>
        <p:txBody>
          <a:bodyPr>
            <a:normAutofit fontScale="70000" lnSpcReduction="20000"/>
          </a:bodyPr>
          <a:lstStyle/>
          <a:p>
            <a:r>
              <a:rPr lang="en-US" dirty="0"/>
              <a:t>Insurance billing information</a:t>
            </a:r>
          </a:p>
          <a:p>
            <a:r>
              <a:rPr lang="en-US" dirty="0"/>
              <a:t>Electronic medical records</a:t>
            </a:r>
          </a:p>
          <a:p>
            <a:r>
              <a:rPr lang="en-US" dirty="0"/>
              <a:t>Intellectual Property</a:t>
            </a:r>
          </a:p>
          <a:p>
            <a:r>
              <a:rPr lang="en-US" dirty="0"/>
              <a:t>Facility Systems</a:t>
            </a:r>
          </a:p>
          <a:p>
            <a:r>
              <a:rPr lang="en-US" dirty="0"/>
              <a:t>Internet of Things (IoT)</a:t>
            </a:r>
          </a:p>
          <a:p>
            <a:r>
              <a:rPr lang="en-US" dirty="0"/>
              <a:t>Medical Devices</a:t>
            </a:r>
          </a:p>
          <a:p>
            <a:pPr lvl="1"/>
            <a:r>
              <a:rPr lang="en-US" dirty="0"/>
              <a:t>Connected to the internet</a:t>
            </a:r>
          </a:p>
          <a:p>
            <a:pPr lvl="1"/>
            <a:r>
              <a:rPr lang="en-US" dirty="0"/>
              <a:t>Connected to your body!</a:t>
            </a:r>
          </a:p>
          <a:p>
            <a:r>
              <a:rPr lang="en-US" dirty="0"/>
              <a:t>Supply Chain</a:t>
            </a:r>
          </a:p>
          <a:p>
            <a:r>
              <a:rPr lang="en-US" dirty="0"/>
              <a:t>Genetic information</a:t>
            </a:r>
          </a:p>
          <a:p>
            <a:endParaRPr lang="en-US" dirty="0"/>
          </a:p>
          <a:p>
            <a:endParaRPr lang="en-US" dirty="0"/>
          </a:p>
          <a:p>
            <a:pPr marL="0" indent="0">
              <a:buNone/>
            </a:pPr>
            <a:r>
              <a:rPr lang="en-US" dirty="0"/>
              <a:t>	</a:t>
            </a:r>
          </a:p>
        </p:txBody>
      </p:sp>
      <p:pic>
        <p:nvPicPr>
          <p:cNvPr id="5" name="Picture 2" descr="C:\Users\Laura.Wolf\Desktop\photos for presentations\hand holding insulin pump.jpeg">
            <a:extLst>
              <a:ext uri="{FF2B5EF4-FFF2-40B4-BE49-F238E27FC236}">
                <a16:creationId xmlns:a16="http://schemas.microsoft.com/office/drawing/2014/main" id="{5786D425-6779-4E6C-B738-823EFCB291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660" y="1121957"/>
            <a:ext cx="1761756" cy="1174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78BFBB2B-8447-4B8E-99A6-734292A1DE21}"/>
              </a:ext>
            </a:extLst>
          </p:cNvPr>
          <p:cNvGraphicFramePr/>
          <p:nvPr>
            <p:extLst/>
          </p:nvPr>
        </p:nvGraphicFramePr>
        <p:xfrm>
          <a:off x="4223050" y="2840371"/>
          <a:ext cx="3389253" cy="220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Image result for HVAC hospital">
            <a:extLst>
              <a:ext uri="{FF2B5EF4-FFF2-40B4-BE49-F238E27FC236}">
                <a16:creationId xmlns:a16="http://schemas.microsoft.com/office/drawing/2014/main" id="{F5A61431-6361-4FFD-AC8F-A58523C9CE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4162" y="1059868"/>
            <a:ext cx="1752360" cy="1167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https://pbs.twimg.com/media/CTZZMOnW4AAGgVk.png">
            <a:extLst>
              <a:ext uri="{FF2B5EF4-FFF2-40B4-BE49-F238E27FC236}">
                <a16:creationId xmlns:a16="http://schemas.microsoft.com/office/drawing/2014/main" id="{65EF7DC9-DE22-4CD4-92F0-EBF8096D2C6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3722" y="1947738"/>
            <a:ext cx="1757779" cy="1248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50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Vulnerabilities at the Local Level</a:t>
            </a:r>
            <a:endParaRPr lang="en-US" dirty="0"/>
          </a:p>
        </p:txBody>
      </p:sp>
      <p:sp>
        <p:nvSpPr>
          <p:cNvPr id="3" name="Content Placeholder 2"/>
          <p:cNvSpPr>
            <a:spLocks noGrp="1"/>
          </p:cNvSpPr>
          <p:nvPr>
            <p:ph idx="1"/>
          </p:nvPr>
        </p:nvSpPr>
        <p:spPr/>
        <p:txBody>
          <a:bodyPr/>
          <a:lstStyle/>
          <a:p>
            <a:pPr>
              <a:spcBef>
                <a:spcPts val="366"/>
              </a:spcBef>
            </a:pPr>
            <a:r>
              <a:rPr lang="en-US" sz="1500" dirty="0"/>
              <a:t>Lack of funding</a:t>
            </a:r>
          </a:p>
          <a:p>
            <a:pPr>
              <a:spcBef>
                <a:spcPts val="366"/>
              </a:spcBef>
            </a:pPr>
            <a:r>
              <a:rPr lang="en-US" sz="1500" dirty="0"/>
              <a:t>Open culture/connection to others</a:t>
            </a:r>
          </a:p>
          <a:p>
            <a:pPr>
              <a:spcBef>
                <a:spcPts val="366"/>
              </a:spcBef>
            </a:pPr>
            <a:r>
              <a:rPr lang="en-US" sz="1500" dirty="0"/>
              <a:t>Lack of prevention systems and firewalls</a:t>
            </a:r>
          </a:p>
          <a:p>
            <a:pPr>
              <a:spcBef>
                <a:spcPts val="366"/>
              </a:spcBef>
            </a:pPr>
            <a:r>
              <a:rPr lang="en-US" sz="1500" dirty="0"/>
              <a:t>Lack of cyber incident response planning</a:t>
            </a:r>
          </a:p>
          <a:p>
            <a:pPr>
              <a:spcBef>
                <a:spcPts val="366"/>
              </a:spcBef>
            </a:pPr>
            <a:r>
              <a:rPr lang="en-US" sz="1500" dirty="0"/>
              <a:t>Lack of backup systems and data protection</a:t>
            </a:r>
          </a:p>
          <a:p>
            <a:pPr>
              <a:spcBef>
                <a:spcPts val="366"/>
              </a:spcBef>
            </a:pPr>
            <a:r>
              <a:rPr lang="en-US" sz="1500" dirty="0"/>
              <a:t>Lack of trained workforce on cyber issues</a:t>
            </a:r>
          </a:p>
          <a:p>
            <a:pPr>
              <a:spcBef>
                <a:spcPts val="366"/>
              </a:spcBef>
            </a:pPr>
            <a:r>
              <a:rPr lang="en-US" sz="1500" dirty="0"/>
              <a:t>Mobile devices used for work purposes</a:t>
            </a:r>
          </a:p>
          <a:p>
            <a:pPr>
              <a:spcBef>
                <a:spcPts val="366"/>
              </a:spcBef>
            </a:pPr>
            <a:r>
              <a:rPr lang="en-US" sz="1500" dirty="0"/>
              <a:t>Vulnerability of electronic health records and health systems </a:t>
            </a:r>
          </a:p>
          <a:p>
            <a:pPr>
              <a:spcBef>
                <a:spcPts val="366"/>
              </a:spcBef>
            </a:pPr>
            <a:r>
              <a:rPr lang="en-US" sz="1500" dirty="0"/>
              <a:t>Security breaches of websites and information dissemination systems</a:t>
            </a:r>
          </a:p>
          <a:p>
            <a:pPr>
              <a:spcBef>
                <a:spcPts val="366"/>
              </a:spcBef>
            </a:pPr>
            <a:r>
              <a:rPr lang="en-US" sz="1500" dirty="0"/>
              <a:t>Un-patched system and lack of antiviral protection</a:t>
            </a:r>
          </a:p>
          <a:p>
            <a:pPr>
              <a:spcBef>
                <a:spcPts val="366"/>
              </a:spcBef>
            </a:pPr>
            <a:r>
              <a:rPr lang="en-US" sz="1500" dirty="0"/>
              <a:t>Poor cyber hygiene</a:t>
            </a:r>
          </a:p>
        </p:txBody>
      </p:sp>
    </p:spTree>
    <p:extLst>
      <p:ext uri="{BB962C8B-B14F-4D97-AF65-F5344CB8AC3E}">
        <p14:creationId xmlns:p14="http://schemas.microsoft.com/office/powerpoint/2010/main" val="201328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Public Health and Healthcare </a:t>
            </a:r>
            <a:br>
              <a:rPr lang="en-US" dirty="0" smtClean="0"/>
            </a:br>
            <a:r>
              <a:rPr lang="en-US" dirty="0" smtClean="0"/>
              <a:t>are Attractive Targets</a:t>
            </a:r>
            <a:endParaRPr lang="en-US" dirty="0"/>
          </a:p>
        </p:txBody>
      </p:sp>
      <p:sp>
        <p:nvSpPr>
          <p:cNvPr id="3" name="Content Placeholder 2"/>
          <p:cNvSpPr>
            <a:spLocks noGrp="1"/>
          </p:cNvSpPr>
          <p:nvPr>
            <p:ph idx="1"/>
          </p:nvPr>
        </p:nvSpPr>
        <p:spPr/>
        <p:txBody>
          <a:bodyPr/>
          <a:lstStyle/>
          <a:p>
            <a:pPr>
              <a:spcBef>
                <a:spcPts val="366"/>
              </a:spcBef>
            </a:pPr>
            <a:r>
              <a:rPr lang="en-US" sz="2100" dirty="0"/>
              <a:t>They collect a high volume of sensitive personal health information which they are required to protect</a:t>
            </a:r>
          </a:p>
          <a:p>
            <a:pPr>
              <a:spcBef>
                <a:spcPts val="366"/>
              </a:spcBef>
            </a:pPr>
            <a:r>
              <a:rPr lang="en-US" sz="2100" dirty="0"/>
              <a:t>They collect patient financial information to process payments</a:t>
            </a:r>
          </a:p>
          <a:p>
            <a:pPr>
              <a:spcBef>
                <a:spcPts val="366"/>
              </a:spcBef>
            </a:pPr>
            <a:r>
              <a:rPr lang="en-US" sz="2100" dirty="0"/>
              <a:t>Some use out-of-date software or inadequate computer security software</a:t>
            </a:r>
          </a:p>
          <a:p>
            <a:pPr>
              <a:spcBef>
                <a:spcPts val="366"/>
              </a:spcBef>
            </a:pPr>
            <a:r>
              <a:rPr lang="en-US" sz="2100" dirty="0"/>
              <a:t>Disruption of their services will gain much public attention</a:t>
            </a:r>
          </a:p>
        </p:txBody>
      </p:sp>
    </p:spTree>
    <p:extLst>
      <p:ext uri="{BB962C8B-B14F-4D97-AF65-F5344CB8AC3E}">
        <p14:creationId xmlns:p14="http://schemas.microsoft.com/office/powerpoint/2010/main" val="1708078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F9C0-D6F8-41FD-B90A-86F916D13C80}"/>
              </a:ext>
            </a:extLst>
          </p:cNvPr>
          <p:cNvSpPr>
            <a:spLocks noGrp="1"/>
          </p:cNvSpPr>
          <p:nvPr>
            <p:ph type="title"/>
          </p:nvPr>
        </p:nvSpPr>
        <p:spPr/>
        <p:txBody>
          <a:bodyPr>
            <a:normAutofit/>
          </a:bodyPr>
          <a:lstStyle/>
          <a:p>
            <a:r>
              <a:rPr lang="en-US" dirty="0"/>
              <a:t>Congressional and Administration Priority</a:t>
            </a:r>
          </a:p>
        </p:txBody>
      </p:sp>
      <p:sp>
        <p:nvSpPr>
          <p:cNvPr id="3" name="Content Placeholder 2">
            <a:extLst>
              <a:ext uri="{FF2B5EF4-FFF2-40B4-BE49-F238E27FC236}">
                <a16:creationId xmlns:a16="http://schemas.microsoft.com/office/drawing/2014/main" id="{3B4CD8BE-42CE-44E3-B829-26BD9ED7A53A}"/>
              </a:ext>
            </a:extLst>
          </p:cNvPr>
          <p:cNvSpPr>
            <a:spLocks noGrp="1"/>
          </p:cNvSpPr>
          <p:nvPr>
            <p:ph idx="1"/>
          </p:nvPr>
        </p:nvSpPr>
        <p:spPr/>
        <p:txBody>
          <a:bodyPr>
            <a:normAutofit/>
          </a:bodyPr>
          <a:lstStyle/>
          <a:p>
            <a:pPr fontAlgn="base"/>
            <a:r>
              <a:rPr lang="en-US" dirty="0"/>
              <a:t>Cybersecurity and Information Sharing Act of 2015</a:t>
            </a:r>
          </a:p>
          <a:p>
            <a:pPr fontAlgn="base"/>
            <a:r>
              <a:rPr lang="en-US" dirty="0"/>
              <a:t>Presidential Executive Order on Strengthening the Cybersecurity of Federal Networks and Critical Infrastructure, May 11, 2017</a:t>
            </a:r>
          </a:p>
          <a:p>
            <a:pPr fontAlgn="base"/>
            <a:r>
              <a:rPr lang="en-US" dirty="0" smtClean="0"/>
              <a:t>“</a:t>
            </a:r>
            <a:r>
              <a:rPr lang="en-US" dirty="0"/>
              <a:t>risks of cyber warfare … make the mission of ASPR more important and urgent. We must redouble our readiness efforts and improve capabilities for these and other threats.” Senate Confirmation Hearing for Dr. Bob Kadlec, August 1</a:t>
            </a:r>
          </a:p>
          <a:p>
            <a:pPr marL="457198" fontAlgn="base"/>
            <a:endParaRPr lang="en-US" dirty="0"/>
          </a:p>
          <a:p>
            <a:endParaRPr lang="en-US" dirty="0"/>
          </a:p>
        </p:txBody>
      </p:sp>
    </p:spTree>
    <p:extLst>
      <p:ext uri="{BB962C8B-B14F-4D97-AF65-F5344CB8AC3E}">
        <p14:creationId xmlns:p14="http://schemas.microsoft.com/office/powerpoint/2010/main" val="2526344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7C06-3AA4-4C20-8FC2-E4D0C6F280D9}"/>
              </a:ext>
            </a:extLst>
          </p:cNvPr>
          <p:cNvSpPr>
            <a:spLocks noGrp="1"/>
          </p:cNvSpPr>
          <p:nvPr>
            <p:ph type="title"/>
          </p:nvPr>
        </p:nvSpPr>
        <p:spPr/>
        <p:txBody>
          <a:bodyPr/>
          <a:lstStyle/>
          <a:p>
            <a:r>
              <a:rPr lang="en-US" dirty="0"/>
              <a:t>HHS: Taking Cyber Seriously</a:t>
            </a:r>
          </a:p>
        </p:txBody>
      </p:sp>
      <p:graphicFrame>
        <p:nvGraphicFramePr>
          <p:cNvPr id="5" name="Content Placeholder 4">
            <a:extLst>
              <a:ext uri="{FF2B5EF4-FFF2-40B4-BE49-F238E27FC236}">
                <a16:creationId xmlns:a16="http://schemas.microsoft.com/office/drawing/2014/main" id="{4D056C82-7D3D-4671-B862-24059D198C21}"/>
              </a:ext>
            </a:extLst>
          </p:cNvPr>
          <p:cNvGraphicFramePr>
            <a:graphicFrameLocks noGrp="1"/>
          </p:cNvGraphicFramePr>
          <p:nvPr>
            <p:ph idx="1"/>
            <p:extLst/>
          </p:nvPr>
        </p:nvGraphicFramePr>
        <p:xfrm>
          <a:off x="457200" y="1123950"/>
          <a:ext cx="8229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8D2B07C-B7D3-40B3-9B8E-7F42BEB74CC9}"/>
              </a:ext>
            </a:extLst>
          </p:cNvPr>
          <p:cNvSpPr>
            <a:spLocks noGrp="1"/>
          </p:cNvSpPr>
          <p:nvPr>
            <p:ph type="sldNum" sz="quarter" idx="4294967295"/>
          </p:nvPr>
        </p:nvSpPr>
        <p:spPr>
          <a:xfrm>
            <a:off x="8610600" y="4767263"/>
            <a:ext cx="533400" cy="274637"/>
          </a:xfrm>
          <a:prstGeom prst="rect">
            <a:avLst/>
          </a:prstGeom>
        </p:spPr>
        <p:txBody>
          <a:bodyPr/>
          <a:lstStyle/>
          <a:p>
            <a:endParaRPr lang="en-US" dirty="0"/>
          </a:p>
        </p:txBody>
      </p:sp>
    </p:spTree>
    <p:extLst>
      <p:ext uri="{BB962C8B-B14F-4D97-AF65-F5344CB8AC3E}">
        <p14:creationId xmlns:p14="http://schemas.microsoft.com/office/powerpoint/2010/main" val="1562769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WannaCry</a:t>
            </a:r>
            <a:r>
              <a:rPr lang="en-US" dirty="0"/>
              <a:t> 2017</a:t>
            </a:r>
          </a:p>
        </p:txBody>
      </p:sp>
      <p:sp>
        <p:nvSpPr>
          <p:cNvPr id="4" name="Content Placeholder 3"/>
          <p:cNvSpPr>
            <a:spLocks noGrp="1"/>
          </p:cNvSpPr>
          <p:nvPr>
            <p:ph idx="1"/>
          </p:nvPr>
        </p:nvSpPr>
        <p:spPr/>
        <p:txBody>
          <a:bodyPr>
            <a:normAutofit/>
          </a:bodyPr>
          <a:lstStyle/>
          <a:p>
            <a:r>
              <a:rPr lang="en-US" sz="2000" dirty="0"/>
              <a:t>Unknown actor deployed ransomware that encrypted files on computer systems and asks for $300 in Bitcoin for the key</a:t>
            </a:r>
          </a:p>
          <a:p>
            <a:r>
              <a:rPr lang="en-US" sz="2000" dirty="0"/>
              <a:t>In UK, 16 NHS systems were affected, including ~47 facilities, impacting patient care</a:t>
            </a:r>
          </a:p>
        </p:txBody>
      </p:sp>
      <p:sp>
        <p:nvSpPr>
          <p:cNvPr id="2" name="Slide Number Placeholder 1"/>
          <p:cNvSpPr>
            <a:spLocks noGrp="1"/>
          </p:cNvSpPr>
          <p:nvPr>
            <p:ph type="sldNum" sz="quarter" idx="4294967295"/>
          </p:nvPr>
        </p:nvSpPr>
        <p:spPr/>
        <p:txBody>
          <a:bodyPr/>
          <a:lstStyle/>
          <a:p>
            <a:fld id="{3F2FAE57-AF66-4721-B1DD-7C314DFB0E00}" type="slidenum">
              <a:rPr lang="en-US" smtClean="0"/>
              <a:t>19</a:t>
            </a:fld>
            <a:endParaRPr lang="en-US"/>
          </a:p>
        </p:txBody>
      </p:sp>
      <p:sp>
        <p:nvSpPr>
          <p:cNvPr id="5" name="Cross 4">
            <a:extLst>
              <a:ext uri="{FF2B5EF4-FFF2-40B4-BE49-F238E27FC236}">
                <a16:creationId xmlns:a16="http://schemas.microsoft.com/office/drawing/2014/main" id="{7EF96B27-6E8F-4EF8-8D64-0B544D122950}"/>
              </a:ext>
            </a:extLst>
          </p:cNvPr>
          <p:cNvSpPr/>
          <p:nvPr/>
        </p:nvSpPr>
        <p:spPr>
          <a:xfrm>
            <a:off x="6019800" y="2114550"/>
            <a:ext cx="2551872" cy="2563713"/>
          </a:xfrm>
          <a:prstGeom prst="plus">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200" dirty="0"/>
              <a:t>“We can just about survive</a:t>
            </a:r>
          </a:p>
          <a:p>
            <a:pPr algn="ctr"/>
            <a:r>
              <a:rPr lang="en-US" sz="1200" dirty="0"/>
              <a:t>without a stethoscope — once the</a:t>
            </a:r>
          </a:p>
          <a:p>
            <a:pPr algn="ctr"/>
            <a:r>
              <a:rPr lang="en-US" sz="1200" dirty="0"/>
              <a:t>symbol of our craft — but without</a:t>
            </a:r>
          </a:p>
          <a:p>
            <a:pPr algn="ctr"/>
            <a:r>
              <a:rPr lang="en-US" sz="1200" dirty="0"/>
              <a:t>our computer log-ins, modern</a:t>
            </a:r>
          </a:p>
          <a:p>
            <a:pPr algn="ctr"/>
            <a:r>
              <a:rPr lang="en-US" sz="1200" dirty="0"/>
              <a:t>medicine grinds to a halt.”</a:t>
            </a:r>
          </a:p>
          <a:p>
            <a:pPr algn="r"/>
            <a:r>
              <a:rPr lang="en-US" sz="825" dirty="0"/>
              <a:t>DOI: 10.1056/NEJMp1706754</a:t>
            </a:r>
          </a:p>
        </p:txBody>
      </p:sp>
      <p:sp>
        <p:nvSpPr>
          <p:cNvPr id="7" name="Content Placeholder 3">
            <a:extLst>
              <a:ext uri="{FF2B5EF4-FFF2-40B4-BE49-F238E27FC236}">
                <a16:creationId xmlns:a16="http://schemas.microsoft.com/office/drawing/2014/main" id="{2B3A632A-D802-4DA8-B6F3-618E104AD057}"/>
              </a:ext>
            </a:extLst>
          </p:cNvPr>
          <p:cNvSpPr txBox="1">
            <a:spLocks/>
          </p:cNvSpPr>
          <p:nvPr/>
        </p:nvSpPr>
        <p:spPr>
          <a:xfrm>
            <a:off x="915579" y="2571749"/>
            <a:ext cx="5181249" cy="1965349"/>
          </a:xfrm>
          <a:prstGeom prst="rect">
            <a:avLst/>
          </a:prstGeom>
        </p:spPr>
        <p:txBody>
          <a:bodyPr vert="horz" lIns="68580" tIns="34290" rIns="68580" bIns="34290" rtlCol="0">
            <a:normAutofit fontScale="70000" lnSpcReduction="20000"/>
          </a:bodyPr>
          <a:lstStyle>
            <a:lvl1pPr marL="457189" indent="-457189" algn="l" defTabSz="1219170" rtl="0" eaLnBrk="1" latinLnBrk="0" hangingPunct="1">
              <a:spcBef>
                <a:spcPct val="20000"/>
              </a:spcBef>
              <a:buFont typeface="Wingdings" panose="05000000000000000000" pitchFamily="2" charset="2"/>
              <a:buChar char="§"/>
              <a:defRPr sz="2933" kern="1200">
                <a:solidFill>
                  <a:srgbClr val="273D77"/>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Wingdings" panose="05000000000000000000" pitchFamily="2" charset="2"/>
              <a:buChar char="§"/>
              <a:defRPr sz="2400" kern="1200">
                <a:solidFill>
                  <a:srgbClr val="273D77"/>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rgbClr val="273D77"/>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lvl="1"/>
            <a:r>
              <a:rPr lang="en-US" sz="1800" dirty="0"/>
              <a:t>Not specifically targeted, but vulnerable since 90% of computer systems run Windows XP</a:t>
            </a:r>
          </a:p>
          <a:p>
            <a:pPr lvl="1"/>
            <a:r>
              <a:rPr lang="en-US" sz="1800" dirty="0"/>
              <a:t>Ambulances were re-routed</a:t>
            </a:r>
          </a:p>
          <a:p>
            <a:pPr lvl="1"/>
            <a:r>
              <a:rPr lang="en-US" sz="1800" dirty="0"/>
              <a:t>Software for EMS communication with hospitals affected</a:t>
            </a:r>
          </a:p>
          <a:p>
            <a:r>
              <a:rPr lang="en-US" sz="2400" dirty="0"/>
              <a:t>In Spain, telecommunications were affected</a:t>
            </a:r>
          </a:p>
          <a:p>
            <a:r>
              <a:rPr lang="en-US" sz="2400" dirty="0"/>
              <a:t>FedEx impacted internationally</a:t>
            </a:r>
          </a:p>
          <a:p>
            <a:r>
              <a:rPr lang="en-US" sz="2400" dirty="0"/>
              <a:t>Variety of US facilities impacted, mainly hospital networks and imaging devices</a:t>
            </a:r>
          </a:p>
        </p:txBody>
      </p:sp>
    </p:spTree>
    <p:extLst>
      <p:ext uri="{BB962C8B-B14F-4D97-AF65-F5344CB8AC3E}">
        <p14:creationId xmlns:p14="http://schemas.microsoft.com/office/powerpoint/2010/main" val="1366770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3704-353B-4576-8CC5-B36ED87FAB03}"/>
              </a:ext>
            </a:extLst>
          </p:cNvPr>
          <p:cNvSpPr>
            <a:spLocks noGrp="1"/>
          </p:cNvSpPr>
          <p:nvPr>
            <p:ph type="title"/>
          </p:nvPr>
        </p:nvSpPr>
        <p:spPr/>
        <p:txBody>
          <a:bodyPr/>
          <a:lstStyle/>
          <a:p>
            <a:r>
              <a:rPr lang="en-US" dirty="0"/>
              <a:t>Bottom Line Up Front</a:t>
            </a:r>
          </a:p>
        </p:txBody>
      </p:sp>
      <p:sp>
        <p:nvSpPr>
          <p:cNvPr id="3" name="Slide Number Placeholder 2">
            <a:extLst>
              <a:ext uri="{FF2B5EF4-FFF2-40B4-BE49-F238E27FC236}">
                <a16:creationId xmlns:a16="http://schemas.microsoft.com/office/drawing/2014/main" id="{49982D39-FAF8-4648-A164-D64601F9908C}"/>
              </a:ext>
            </a:extLst>
          </p:cNvPr>
          <p:cNvSpPr>
            <a:spLocks noGrp="1"/>
          </p:cNvSpPr>
          <p:nvPr>
            <p:ph type="sldNum" sz="quarter" idx="4294967295"/>
          </p:nvPr>
        </p:nvSpPr>
        <p:spPr>
          <a:xfrm>
            <a:off x="8610600" y="4767263"/>
            <a:ext cx="533400" cy="274637"/>
          </a:xfrm>
          <a:prstGeom prst="rect">
            <a:avLst/>
          </a:prstGeom>
        </p:spPr>
        <p:txBody>
          <a:bodyPr/>
          <a:lstStyle/>
          <a:p>
            <a:fld id="{70B46731-A988-47F3-9340-59C704BBDC3E}" type="slidenum">
              <a:rPr lang="en-US" smtClean="0"/>
              <a:pPr/>
              <a:t>2</a:t>
            </a:fld>
            <a:endParaRPr lang="en-US" dirty="0"/>
          </a:p>
        </p:txBody>
      </p:sp>
      <p:sp>
        <p:nvSpPr>
          <p:cNvPr id="4" name="Content Placeholder 3">
            <a:extLst>
              <a:ext uri="{FF2B5EF4-FFF2-40B4-BE49-F238E27FC236}">
                <a16:creationId xmlns:a16="http://schemas.microsoft.com/office/drawing/2014/main" id="{FAC98BE3-4DB3-4167-A36A-6903F15F5FF3}"/>
              </a:ext>
            </a:extLst>
          </p:cNvPr>
          <p:cNvSpPr>
            <a:spLocks noGrp="1"/>
          </p:cNvSpPr>
          <p:nvPr>
            <p:ph idx="4294967295"/>
          </p:nvPr>
        </p:nvSpPr>
        <p:spPr>
          <a:xfrm>
            <a:off x="990600" y="1200150"/>
            <a:ext cx="8153400" cy="3394075"/>
          </a:xfrm>
        </p:spPr>
        <p:txBody>
          <a:bodyPr/>
          <a:lstStyle/>
          <a:p>
            <a:r>
              <a:rPr lang="en-US" dirty="0"/>
              <a:t>A cyber attack will impact your facility, public health department, coalition, and government</a:t>
            </a:r>
          </a:p>
          <a:p>
            <a:endParaRPr lang="en-US" dirty="0"/>
          </a:p>
          <a:p>
            <a:r>
              <a:rPr lang="en-US" dirty="0"/>
              <a:t>You have a role in preventing and responding to cyber incidents</a:t>
            </a:r>
          </a:p>
          <a:p>
            <a:endParaRPr lang="en-US" dirty="0"/>
          </a:p>
          <a:p>
            <a:r>
              <a:rPr lang="en-US" dirty="0"/>
              <a:t>Emergency management must partner with IT Security professionals (CISOs, IT Managers) to successfully plan for, respond to, and recover from cyber incidents</a:t>
            </a:r>
          </a:p>
        </p:txBody>
      </p:sp>
    </p:spTree>
    <p:extLst>
      <p:ext uri="{BB962C8B-B14F-4D97-AF65-F5344CB8AC3E}">
        <p14:creationId xmlns:p14="http://schemas.microsoft.com/office/powerpoint/2010/main" val="1407976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EE9B1-432A-4C3F-872E-AF81D124A4FE}"/>
              </a:ext>
            </a:extLst>
          </p:cNvPr>
          <p:cNvSpPr>
            <a:spLocks noGrp="1"/>
          </p:cNvSpPr>
          <p:nvPr>
            <p:ph type="title"/>
          </p:nvPr>
        </p:nvSpPr>
        <p:spPr/>
        <p:txBody>
          <a:bodyPr>
            <a:normAutofit fontScale="90000"/>
          </a:bodyPr>
          <a:lstStyle/>
          <a:p>
            <a:r>
              <a:rPr lang="en-US" dirty="0" err="1"/>
              <a:t>WannaCry</a:t>
            </a:r>
            <a:r>
              <a:rPr lang="en-US" dirty="0"/>
              <a:t> Impacts to </a:t>
            </a:r>
            <a:br>
              <a:rPr lang="en-US" dirty="0"/>
            </a:br>
            <a:r>
              <a:rPr lang="en-US" dirty="0"/>
              <a:t>UK National Health Service</a:t>
            </a:r>
          </a:p>
        </p:txBody>
      </p:sp>
      <p:sp>
        <p:nvSpPr>
          <p:cNvPr id="4" name="Content Placeholder 3">
            <a:extLst>
              <a:ext uri="{FF2B5EF4-FFF2-40B4-BE49-F238E27FC236}">
                <a16:creationId xmlns:a16="http://schemas.microsoft.com/office/drawing/2014/main" id="{4EDEB560-47C0-41AE-834E-135E80774B6D}"/>
              </a:ext>
            </a:extLst>
          </p:cNvPr>
          <p:cNvSpPr>
            <a:spLocks noGrp="1"/>
          </p:cNvSpPr>
          <p:nvPr>
            <p:ph idx="1"/>
          </p:nvPr>
        </p:nvSpPr>
        <p:spPr/>
        <p:txBody>
          <a:bodyPr>
            <a:normAutofit fontScale="92500" lnSpcReduction="20000"/>
          </a:bodyPr>
          <a:lstStyle/>
          <a:p>
            <a:r>
              <a:rPr lang="en-US" dirty="0"/>
              <a:t>81 out of 236 trusts impacted</a:t>
            </a:r>
          </a:p>
          <a:p>
            <a:pPr lvl="1"/>
            <a:r>
              <a:rPr lang="en-US" dirty="0"/>
              <a:t>37 impacted and locked out of systems</a:t>
            </a:r>
          </a:p>
          <a:p>
            <a:pPr lvl="1"/>
            <a:r>
              <a:rPr lang="en-US" dirty="0"/>
              <a:t>44 pre-emptively disconnected systems</a:t>
            </a:r>
          </a:p>
          <a:p>
            <a:pPr lvl="1"/>
            <a:r>
              <a:rPr lang="en-US" dirty="0"/>
              <a:t>Acute care facilities</a:t>
            </a:r>
          </a:p>
          <a:p>
            <a:pPr lvl="1"/>
            <a:r>
              <a:rPr lang="en-US" dirty="0"/>
              <a:t>Emergency department</a:t>
            </a:r>
          </a:p>
          <a:p>
            <a:r>
              <a:rPr lang="en-US" dirty="0"/>
              <a:t>603 primary care practices affected</a:t>
            </a:r>
          </a:p>
          <a:p>
            <a:r>
              <a:rPr lang="en-US" dirty="0"/>
              <a:t>7,000 patient appointments were canceled</a:t>
            </a:r>
          </a:p>
          <a:p>
            <a:pPr lvl="1"/>
            <a:r>
              <a:rPr lang="en-US" dirty="0"/>
              <a:t>Likely 20,000 </a:t>
            </a:r>
            <a:r>
              <a:rPr lang="en-US" dirty="0" smtClean="0"/>
              <a:t>follow-up </a:t>
            </a:r>
            <a:r>
              <a:rPr lang="en-US" dirty="0"/>
              <a:t>appointments not made</a:t>
            </a:r>
          </a:p>
          <a:p>
            <a:r>
              <a:rPr lang="en-US" dirty="0"/>
              <a:t>200 urgent cancer treatments</a:t>
            </a:r>
          </a:p>
          <a:p>
            <a:r>
              <a:rPr lang="en-US" dirty="0"/>
              <a:t>1% of all imaging equipment went down</a:t>
            </a:r>
          </a:p>
          <a:p>
            <a:pPr lvl="2"/>
            <a:r>
              <a:rPr lang="en-US" dirty="0" err="1"/>
              <a:t>Xrays</a:t>
            </a:r>
            <a:r>
              <a:rPr lang="en-US" dirty="0"/>
              <a:t>, MRIs, CT scans</a:t>
            </a:r>
          </a:p>
        </p:txBody>
      </p:sp>
      <p:sp>
        <p:nvSpPr>
          <p:cNvPr id="2" name="Slide Number Placeholder 1">
            <a:extLst>
              <a:ext uri="{FF2B5EF4-FFF2-40B4-BE49-F238E27FC236}">
                <a16:creationId xmlns:a16="http://schemas.microsoft.com/office/drawing/2014/main" id="{FE5D835C-D3E5-4562-9AD5-ABF17AB92607}"/>
              </a:ext>
            </a:extLst>
          </p:cNvPr>
          <p:cNvSpPr>
            <a:spLocks noGrp="1"/>
          </p:cNvSpPr>
          <p:nvPr>
            <p:ph type="sldNum" sz="quarter" idx="4294967295"/>
          </p:nvPr>
        </p:nvSpPr>
        <p:spPr>
          <a:xfrm>
            <a:off x="8610600" y="4767263"/>
            <a:ext cx="533400" cy="274637"/>
          </a:xfrm>
          <a:prstGeom prst="rect">
            <a:avLst/>
          </a:prstGeom>
        </p:spPr>
        <p:txBody>
          <a:bodyPr/>
          <a:lstStyle/>
          <a:p>
            <a:fld id="{702B0C48-FC9D-4AC2-BBAA-768F28B163FE}" type="slidenum">
              <a:rPr lang="en-US" smtClean="0"/>
              <a:pPr/>
              <a:t>20</a:t>
            </a:fld>
            <a:endParaRPr lang="en-US" dirty="0"/>
          </a:p>
        </p:txBody>
      </p:sp>
      <p:sp>
        <p:nvSpPr>
          <p:cNvPr id="5" name="TextBox 4">
            <a:extLst>
              <a:ext uri="{FF2B5EF4-FFF2-40B4-BE49-F238E27FC236}">
                <a16:creationId xmlns:a16="http://schemas.microsoft.com/office/drawing/2014/main" id="{07B3DCB9-19EB-4259-B9F9-0E758FD20D03}"/>
              </a:ext>
            </a:extLst>
          </p:cNvPr>
          <p:cNvSpPr txBox="1"/>
          <p:nvPr/>
        </p:nvSpPr>
        <p:spPr>
          <a:xfrm>
            <a:off x="6400800" y="1228909"/>
            <a:ext cx="2590800" cy="2123658"/>
          </a:xfrm>
          <a:prstGeom prst="rect">
            <a:avLst/>
          </a:prstGeom>
          <a:noFill/>
          <a:ln>
            <a:solidFill>
              <a:schemeClr val="accent3"/>
            </a:solidFill>
          </a:ln>
          <a:effectLst>
            <a:outerShdw blurRad="50800" dist="38100" dir="2700000" algn="tl" rotWithShape="0">
              <a:prstClr val="black">
                <a:alpha val="40000"/>
              </a:prstClr>
            </a:outerShdw>
          </a:effectLst>
        </p:spPr>
        <p:txBody>
          <a:bodyPr wrap="square" rtlCol="0">
            <a:spAutoFit/>
          </a:bodyPr>
          <a:lstStyle/>
          <a:p>
            <a:r>
              <a:rPr lang="en-US" sz="1400" dirty="0"/>
              <a:t>“</a:t>
            </a:r>
            <a:r>
              <a:rPr lang="en-US" sz="1300" dirty="0"/>
              <a:t>It’s devastating to hear you have cancer in the first place and anything that delays you getting any treatment that could be life-saving is even more devastating. Everything depends on access to computer records so my treatment will be delayed. This makes me feel my survival chances have been reduced</a:t>
            </a:r>
            <a:r>
              <a:rPr lang="en-US" sz="1400" dirty="0"/>
              <a:t>.”</a:t>
            </a:r>
          </a:p>
        </p:txBody>
      </p:sp>
      <p:sp>
        <p:nvSpPr>
          <p:cNvPr id="6" name="TextBox 5">
            <a:extLst>
              <a:ext uri="{FF2B5EF4-FFF2-40B4-BE49-F238E27FC236}">
                <a16:creationId xmlns:a16="http://schemas.microsoft.com/office/drawing/2014/main" id="{D053D9ED-F05C-4132-8463-116273290DD5}"/>
              </a:ext>
            </a:extLst>
          </p:cNvPr>
          <p:cNvSpPr txBox="1"/>
          <p:nvPr/>
        </p:nvSpPr>
        <p:spPr>
          <a:xfrm>
            <a:off x="6400800" y="3367665"/>
            <a:ext cx="2590800" cy="577081"/>
          </a:xfrm>
          <a:prstGeom prst="rect">
            <a:avLst/>
          </a:prstGeom>
          <a:noFill/>
        </p:spPr>
        <p:txBody>
          <a:bodyPr wrap="square" rtlCol="0">
            <a:spAutoFit/>
          </a:bodyPr>
          <a:lstStyle/>
          <a:p>
            <a:r>
              <a:rPr lang="en-US" sz="1050" dirty="0"/>
              <a:t>https://www.theguardian.com/society/2017/may/14/nhs-cancer-patients-treatment-delays-cyber-attack</a:t>
            </a:r>
          </a:p>
        </p:txBody>
      </p:sp>
    </p:spTree>
    <p:extLst>
      <p:ext uri="{BB962C8B-B14F-4D97-AF65-F5344CB8AC3E}">
        <p14:creationId xmlns:p14="http://schemas.microsoft.com/office/powerpoint/2010/main" val="4016111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65ABA-DDE9-4F8F-8A09-17095E0DDCFA}"/>
              </a:ext>
            </a:extLst>
          </p:cNvPr>
          <p:cNvSpPr>
            <a:spLocks noGrp="1"/>
          </p:cNvSpPr>
          <p:nvPr>
            <p:ph type="title"/>
          </p:nvPr>
        </p:nvSpPr>
        <p:spPr/>
        <p:txBody>
          <a:bodyPr/>
          <a:lstStyle/>
          <a:p>
            <a:r>
              <a:rPr lang="en-US" dirty="0" err="1"/>
              <a:t>WannaCry</a:t>
            </a:r>
            <a:r>
              <a:rPr lang="en-US" dirty="0"/>
              <a:t> Impacts</a:t>
            </a:r>
          </a:p>
        </p:txBody>
      </p:sp>
      <p:sp>
        <p:nvSpPr>
          <p:cNvPr id="4" name="Content Placeholder 3">
            <a:extLst>
              <a:ext uri="{FF2B5EF4-FFF2-40B4-BE49-F238E27FC236}">
                <a16:creationId xmlns:a16="http://schemas.microsoft.com/office/drawing/2014/main" id="{8065F67B-4A76-4D7E-AC84-E15E3CB08D39}"/>
              </a:ext>
            </a:extLst>
          </p:cNvPr>
          <p:cNvSpPr>
            <a:spLocks noGrp="1"/>
          </p:cNvSpPr>
          <p:nvPr>
            <p:ph idx="1"/>
          </p:nvPr>
        </p:nvSpPr>
        <p:spPr/>
        <p:txBody>
          <a:bodyPr/>
          <a:lstStyle/>
          <a:p>
            <a:endParaRPr lang="en-US" dirty="0"/>
          </a:p>
          <a:p>
            <a:r>
              <a:rPr lang="en-US" dirty="0"/>
              <a:t>Patient Care</a:t>
            </a:r>
          </a:p>
          <a:p>
            <a:r>
              <a:rPr lang="en-US" dirty="0"/>
              <a:t>Patient Transportation</a:t>
            </a:r>
          </a:p>
          <a:p>
            <a:r>
              <a:rPr lang="en-US" dirty="0"/>
              <a:t>Imaging devices</a:t>
            </a:r>
          </a:p>
          <a:p>
            <a:r>
              <a:rPr lang="en-US" dirty="0"/>
              <a:t>Transmission of information</a:t>
            </a:r>
          </a:p>
          <a:p>
            <a:r>
              <a:rPr lang="en-US" dirty="0"/>
              <a:t>Access to records and results</a:t>
            </a:r>
          </a:p>
          <a:p>
            <a:r>
              <a:rPr lang="en-US" dirty="0"/>
              <a:t>Anticipatory shutdown of systems (email, prescription, </a:t>
            </a:r>
            <a:r>
              <a:rPr lang="en-US" dirty="0" err="1"/>
              <a:t>etc</a:t>
            </a:r>
            <a:r>
              <a:rPr lang="en-US" dirty="0"/>
              <a:t>)</a:t>
            </a:r>
          </a:p>
        </p:txBody>
      </p:sp>
      <p:sp>
        <p:nvSpPr>
          <p:cNvPr id="2" name="Slide Number Placeholder 1">
            <a:extLst>
              <a:ext uri="{FF2B5EF4-FFF2-40B4-BE49-F238E27FC236}">
                <a16:creationId xmlns:a16="http://schemas.microsoft.com/office/drawing/2014/main" id="{6B2B4C92-C1D4-4AF6-AD57-0AFB8BB217A3}"/>
              </a:ext>
            </a:extLst>
          </p:cNvPr>
          <p:cNvSpPr>
            <a:spLocks noGrp="1"/>
          </p:cNvSpPr>
          <p:nvPr>
            <p:ph type="sldNum" sz="quarter" idx="4294967295"/>
          </p:nvPr>
        </p:nvSpPr>
        <p:spPr/>
        <p:txBody>
          <a:bodyPr/>
          <a:lstStyle/>
          <a:p>
            <a:fld id="{702B0C48-FC9D-4AC2-BBAA-768F28B163FE}" type="slidenum">
              <a:rPr lang="en-US" smtClean="0"/>
              <a:pPr/>
              <a:t>21</a:t>
            </a:fld>
            <a:endParaRPr lang="en-US" dirty="0"/>
          </a:p>
        </p:txBody>
      </p:sp>
      <p:pic>
        <p:nvPicPr>
          <p:cNvPr id="5" name="Content Placeholder 5">
            <a:extLst>
              <a:ext uri="{FF2B5EF4-FFF2-40B4-BE49-F238E27FC236}">
                <a16:creationId xmlns:a16="http://schemas.microsoft.com/office/drawing/2014/main" id="{F16912EF-3EAD-43C7-BFD4-33033B6A2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093797"/>
            <a:ext cx="3352670" cy="2057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886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67C6-0E2D-4B75-8578-FBCB380B5901}"/>
              </a:ext>
            </a:extLst>
          </p:cNvPr>
          <p:cNvSpPr>
            <a:spLocks noGrp="1"/>
          </p:cNvSpPr>
          <p:nvPr>
            <p:ph type="title"/>
          </p:nvPr>
        </p:nvSpPr>
        <p:spPr/>
        <p:txBody>
          <a:bodyPr/>
          <a:lstStyle/>
          <a:p>
            <a:r>
              <a:rPr lang="en-US" dirty="0" err="1"/>
              <a:t>Petya</a:t>
            </a:r>
            <a:r>
              <a:rPr lang="en-US" dirty="0"/>
              <a:t>/</a:t>
            </a:r>
            <a:r>
              <a:rPr lang="en-US" dirty="0" err="1"/>
              <a:t>NotPetya</a:t>
            </a:r>
            <a:r>
              <a:rPr lang="en-US" dirty="0"/>
              <a:t> 2017</a:t>
            </a:r>
          </a:p>
        </p:txBody>
      </p:sp>
      <p:sp>
        <p:nvSpPr>
          <p:cNvPr id="3" name="Content Placeholder 2">
            <a:extLst>
              <a:ext uri="{FF2B5EF4-FFF2-40B4-BE49-F238E27FC236}">
                <a16:creationId xmlns:a16="http://schemas.microsoft.com/office/drawing/2014/main" id="{734CD99A-3AA6-4E1B-82E3-A061A3E79AD3}"/>
              </a:ext>
            </a:extLst>
          </p:cNvPr>
          <p:cNvSpPr>
            <a:spLocks noGrp="1"/>
          </p:cNvSpPr>
          <p:nvPr>
            <p:ph idx="1"/>
          </p:nvPr>
        </p:nvSpPr>
        <p:spPr/>
        <p:txBody>
          <a:bodyPr/>
          <a:lstStyle/>
          <a:p>
            <a:r>
              <a:rPr lang="en-US" dirty="0"/>
              <a:t>What was believed to be a ransomware attack originating in Ukraine and quickly spread internationally</a:t>
            </a:r>
          </a:p>
          <a:p>
            <a:r>
              <a:rPr lang="en-US" dirty="0"/>
              <a:t>Used a similar exploit as </a:t>
            </a:r>
            <a:r>
              <a:rPr lang="en-US" dirty="0" err="1"/>
              <a:t>WannaCry</a:t>
            </a:r>
            <a:r>
              <a:rPr lang="en-US" dirty="0"/>
              <a:t>, however it spread within organizations even if they had patched</a:t>
            </a:r>
          </a:p>
          <a:p>
            <a:r>
              <a:rPr lang="en-US" dirty="0"/>
              <a:t>Few impacts to U.S. hospitals</a:t>
            </a:r>
          </a:p>
          <a:p>
            <a:r>
              <a:rPr lang="en-US" dirty="0"/>
              <a:t>Merck, Maersk, FedEx</a:t>
            </a:r>
          </a:p>
          <a:p>
            <a:pPr lvl="1"/>
            <a:r>
              <a:rPr lang="en-US" dirty="0"/>
              <a:t>Financial impacts $300m to each</a:t>
            </a:r>
          </a:p>
        </p:txBody>
      </p:sp>
      <p:pic>
        <p:nvPicPr>
          <p:cNvPr id="3074" name="Picture 2" descr="image_ransom_request.png">
            <a:extLst>
              <a:ext uri="{FF2B5EF4-FFF2-40B4-BE49-F238E27FC236}">
                <a16:creationId xmlns:a16="http://schemas.microsoft.com/office/drawing/2014/main" id="{D0625AC8-39AE-47B6-B9EF-B6EC88BA9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7585"/>
            <a:ext cx="3466443" cy="201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48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2B3DB-FF5D-44AF-902B-5F355C42698C}"/>
              </a:ext>
            </a:extLst>
          </p:cNvPr>
          <p:cNvSpPr>
            <a:spLocks noGrp="1"/>
          </p:cNvSpPr>
          <p:nvPr>
            <p:ph type="title"/>
          </p:nvPr>
        </p:nvSpPr>
        <p:spPr/>
        <p:txBody>
          <a:bodyPr/>
          <a:lstStyle/>
          <a:p>
            <a:r>
              <a:rPr lang="en-US" dirty="0" err="1"/>
              <a:t>Petya</a:t>
            </a:r>
            <a:r>
              <a:rPr lang="en-US" dirty="0"/>
              <a:t> was not really ransomware</a:t>
            </a:r>
          </a:p>
        </p:txBody>
      </p:sp>
      <p:sp>
        <p:nvSpPr>
          <p:cNvPr id="2" name="Slide Number Placeholder 1">
            <a:extLst>
              <a:ext uri="{FF2B5EF4-FFF2-40B4-BE49-F238E27FC236}">
                <a16:creationId xmlns:a16="http://schemas.microsoft.com/office/drawing/2014/main" id="{0955C845-EDC1-4E1E-8238-9124DC4B309B}"/>
              </a:ext>
            </a:extLst>
          </p:cNvPr>
          <p:cNvSpPr>
            <a:spLocks noGrp="1"/>
          </p:cNvSpPr>
          <p:nvPr>
            <p:ph type="sldNum" sz="quarter" idx="4294967295"/>
          </p:nvPr>
        </p:nvSpPr>
        <p:spPr/>
        <p:txBody>
          <a:bodyPr/>
          <a:lstStyle/>
          <a:p>
            <a:fld id="{702B0C48-FC9D-4AC2-BBAA-768F28B163FE}" type="slidenum">
              <a:rPr lang="en-US" smtClean="0"/>
              <a:pPr/>
              <a:t>23</a:t>
            </a:fld>
            <a:endParaRPr lang="en-US" dirty="0"/>
          </a:p>
        </p:txBody>
      </p:sp>
      <p:pic>
        <p:nvPicPr>
          <p:cNvPr id="6" name="Content Placeholder 5">
            <a:extLst>
              <a:ext uri="{FF2B5EF4-FFF2-40B4-BE49-F238E27FC236}">
                <a16:creationId xmlns:a16="http://schemas.microsoft.com/office/drawing/2014/main" id="{CB720E79-CB75-4219-B123-134A7AB792C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312863"/>
            <a:ext cx="3382963" cy="1900237"/>
          </a:xfrm>
        </p:spPr>
      </p:pic>
      <p:sp>
        <p:nvSpPr>
          <p:cNvPr id="4" name="TextBox 3">
            <a:extLst>
              <a:ext uri="{FF2B5EF4-FFF2-40B4-BE49-F238E27FC236}">
                <a16:creationId xmlns:a16="http://schemas.microsoft.com/office/drawing/2014/main" id="{454F94C7-694B-45AA-81AA-7E3162DBB55E}"/>
              </a:ext>
            </a:extLst>
          </p:cNvPr>
          <p:cNvSpPr txBox="1"/>
          <p:nvPr/>
        </p:nvSpPr>
        <p:spPr>
          <a:xfrm>
            <a:off x="5334000" y="1428750"/>
            <a:ext cx="32004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Perceived to be ransomware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“Wiper” virus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Goal not to get paid, but to wipe out systems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Ransom did no good</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“Keys” randomly generated</a:t>
            </a:r>
          </a:p>
        </p:txBody>
      </p:sp>
    </p:spTree>
    <p:extLst>
      <p:ext uri="{BB962C8B-B14F-4D97-AF65-F5344CB8AC3E}">
        <p14:creationId xmlns:p14="http://schemas.microsoft.com/office/powerpoint/2010/main" val="332143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329DD0-03E2-45EB-A381-17636B9AC7A9}"/>
              </a:ext>
            </a:extLst>
          </p:cNvPr>
          <p:cNvSpPr>
            <a:spLocks noGrp="1"/>
          </p:cNvSpPr>
          <p:nvPr>
            <p:ph type="title"/>
          </p:nvPr>
        </p:nvSpPr>
        <p:spPr/>
        <p:txBody>
          <a:bodyPr/>
          <a:lstStyle/>
          <a:p>
            <a:r>
              <a:rPr lang="en-US" dirty="0"/>
              <a:t>Impacts to Merck</a:t>
            </a:r>
          </a:p>
        </p:txBody>
      </p:sp>
      <p:sp>
        <p:nvSpPr>
          <p:cNvPr id="4" name="Content Placeholder 3">
            <a:extLst>
              <a:ext uri="{FF2B5EF4-FFF2-40B4-BE49-F238E27FC236}">
                <a16:creationId xmlns:a16="http://schemas.microsoft.com/office/drawing/2014/main" id="{CC07258C-7637-4C1C-857C-BDBD98F2E2E8}"/>
              </a:ext>
            </a:extLst>
          </p:cNvPr>
          <p:cNvSpPr>
            <a:spLocks noGrp="1"/>
          </p:cNvSpPr>
          <p:nvPr>
            <p:ph idx="1"/>
          </p:nvPr>
        </p:nvSpPr>
        <p:spPr/>
        <p:txBody>
          <a:bodyPr/>
          <a:lstStyle/>
          <a:p>
            <a:r>
              <a:rPr lang="en-US" dirty="0"/>
              <a:t>Impacted production lines</a:t>
            </a:r>
          </a:p>
          <a:p>
            <a:r>
              <a:rPr lang="en-US" dirty="0"/>
              <a:t>Lost $135 million from lost sales and approximately $175 million in costs</a:t>
            </a:r>
          </a:p>
          <a:p>
            <a:r>
              <a:rPr lang="en-US" dirty="0"/>
              <a:t>In its third-quarter </a:t>
            </a:r>
            <a:r>
              <a:rPr lang="en-US" dirty="0">
                <a:hlinkClick r:id="rId2"/>
              </a:rPr>
              <a:t>financial results</a:t>
            </a:r>
            <a:r>
              <a:rPr lang="en-US" dirty="0"/>
              <a:t>, Merck reported that its sales were down by about $240 million after borrowing the GARDISIL vaccine from the U.S. Centers for Disease Control.</a:t>
            </a:r>
          </a:p>
        </p:txBody>
      </p:sp>
      <p:sp>
        <p:nvSpPr>
          <p:cNvPr id="2" name="Slide Number Placeholder 1">
            <a:extLst>
              <a:ext uri="{FF2B5EF4-FFF2-40B4-BE49-F238E27FC236}">
                <a16:creationId xmlns:a16="http://schemas.microsoft.com/office/drawing/2014/main" id="{7AB20F54-D69C-4A67-B313-F102AA9B5DF5}"/>
              </a:ext>
            </a:extLst>
          </p:cNvPr>
          <p:cNvSpPr>
            <a:spLocks noGrp="1"/>
          </p:cNvSpPr>
          <p:nvPr>
            <p:ph type="sldNum" sz="quarter" idx="4294967295"/>
          </p:nvPr>
        </p:nvSpPr>
        <p:spPr/>
        <p:txBody>
          <a:bodyPr/>
          <a:lstStyle/>
          <a:p>
            <a:fld id="{702B0C48-FC9D-4AC2-BBAA-768F28B163FE}" type="slidenum">
              <a:rPr lang="en-US" smtClean="0"/>
              <a:pPr/>
              <a:t>24</a:t>
            </a:fld>
            <a:endParaRPr lang="en-US" dirty="0"/>
          </a:p>
        </p:txBody>
      </p:sp>
      <p:pic>
        <p:nvPicPr>
          <p:cNvPr id="6" name="Picture 5">
            <a:extLst>
              <a:ext uri="{FF2B5EF4-FFF2-40B4-BE49-F238E27FC236}">
                <a16:creationId xmlns:a16="http://schemas.microsoft.com/office/drawing/2014/main" id="{35B9CD92-E7D8-407A-8F3F-9A4F6C41B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277230"/>
            <a:ext cx="1676400" cy="1257300"/>
          </a:xfrm>
          <a:prstGeom prst="rect">
            <a:avLst/>
          </a:prstGeom>
        </p:spPr>
      </p:pic>
    </p:spTree>
    <p:extLst>
      <p:ext uri="{BB962C8B-B14F-4D97-AF65-F5344CB8AC3E}">
        <p14:creationId xmlns:p14="http://schemas.microsoft.com/office/powerpoint/2010/main" val="3587578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809-9B41-4A25-8804-89F01DE6BB2D}"/>
              </a:ext>
            </a:extLst>
          </p:cNvPr>
          <p:cNvSpPr>
            <a:spLocks noGrp="1"/>
          </p:cNvSpPr>
          <p:nvPr>
            <p:ph type="title"/>
          </p:nvPr>
        </p:nvSpPr>
        <p:spPr/>
        <p:txBody>
          <a:bodyPr/>
          <a:lstStyle/>
          <a:p>
            <a:r>
              <a:rPr lang="en-US" dirty="0"/>
              <a:t>Lessons Learned: Merck</a:t>
            </a:r>
          </a:p>
        </p:txBody>
      </p:sp>
      <p:sp>
        <p:nvSpPr>
          <p:cNvPr id="4" name="Content Placeholder 3">
            <a:extLst>
              <a:ext uri="{FF2B5EF4-FFF2-40B4-BE49-F238E27FC236}">
                <a16:creationId xmlns:a16="http://schemas.microsoft.com/office/drawing/2014/main" id="{AB0E92BB-89BB-4E63-BA8D-25D6863446DB}"/>
              </a:ext>
            </a:extLst>
          </p:cNvPr>
          <p:cNvSpPr>
            <a:spLocks noGrp="1"/>
          </p:cNvSpPr>
          <p:nvPr>
            <p:ph idx="1"/>
          </p:nvPr>
        </p:nvSpPr>
        <p:spPr/>
        <p:txBody>
          <a:bodyPr>
            <a:normAutofit fontScale="92500" lnSpcReduction="10000"/>
          </a:bodyPr>
          <a:lstStyle/>
          <a:p>
            <a:r>
              <a:rPr lang="en-US" dirty="0"/>
              <a:t>Vulnerability:</a:t>
            </a:r>
          </a:p>
          <a:p>
            <a:pPr lvl="1"/>
            <a:r>
              <a:rPr lang="en-US" dirty="0"/>
              <a:t>Business with Ukraine</a:t>
            </a:r>
          </a:p>
          <a:p>
            <a:pPr lvl="1"/>
            <a:r>
              <a:rPr lang="en-US" dirty="0"/>
              <a:t>Financial software: </a:t>
            </a:r>
            <a:r>
              <a:rPr lang="en-US" dirty="0" err="1"/>
              <a:t>MeDocs</a:t>
            </a:r>
            <a:endParaRPr lang="en-US" dirty="0"/>
          </a:p>
          <a:p>
            <a:r>
              <a:rPr lang="en-US" dirty="0"/>
              <a:t>Response</a:t>
            </a:r>
          </a:p>
          <a:p>
            <a:pPr lvl="1"/>
            <a:r>
              <a:rPr lang="en-US" dirty="0"/>
              <a:t>Disabled employee emails</a:t>
            </a:r>
          </a:p>
          <a:p>
            <a:pPr lvl="1"/>
            <a:r>
              <a:rPr lang="en-US" dirty="0"/>
              <a:t>Communicated through text and phone tree</a:t>
            </a:r>
          </a:p>
          <a:p>
            <a:r>
              <a:rPr lang="en-US" dirty="0"/>
              <a:t>Impacts</a:t>
            </a:r>
          </a:p>
          <a:p>
            <a:pPr lvl="1"/>
            <a:r>
              <a:rPr lang="en-US" dirty="0"/>
              <a:t>Wiper</a:t>
            </a:r>
          </a:p>
          <a:p>
            <a:pPr lvl="1"/>
            <a:r>
              <a:rPr lang="en-US" dirty="0"/>
              <a:t>Loss in profits</a:t>
            </a:r>
          </a:p>
          <a:p>
            <a:pPr lvl="1"/>
            <a:r>
              <a:rPr lang="en-US" dirty="0"/>
              <a:t>Not completely back to normal production– not making API in bulk</a:t>
            </a:r>
          </a:p>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4D35ABDB-A674-497E-865C-64EA0CDC3012}"/>
              </a:ext>
            </a:extLst>
          </p:cNvPr>
          <p:cNvSpPr>
            <a:spLocks noGrp="1"/>
          </p:cNvSpPr>
          <p:nvPr>
            <p:ph type="sldNum" sz="quarter" idx="4294967295"/>
          </p:nvPr>
        </p:nvSpPr>
        <p:spPr/>
        <p:txBody>
          <a:bodyPr/>
          <a:lstStyle/>
          <a:p>
            <a:fld id="{702B0C48-FC9D-4AC2-BBAA-768F28B163FE}" type="slidenum">
              <a:rPr lang="en-US" smtClean="0"/>
              <a:pPr/>
              <a:t>25</a:t>
            </a:fld>
            <a:endParaRPr lang="en-US" dirty="0"/>
          </a:p>
        </p:txBody>
      </p:sp>
    </p:spTree>
    <p:extLst>
      <p:ext uri="{BB962C8B-B14F-4D97-AF65-F5344CB8AC3E}">
        <p14:creationId xmlns:p14="http://schemas.microsoft.com/office/powerpoint/2010/main" val="4026537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47366F-374E-45C5-AE5F-60078B6CA830}"/>
              </a:ext>
            </a:extLst>
          </p:cNvPr>
          <p:cNvSpPr>
            <a:spLocks noGrp="1"/>
          </p:cNvSpPr>
          <p:nvPr>
            <p:ph type="title"/>
          </p:nvPr>
        </p:nvSpPr>
        <p:spPr/>
        <p:txBody>
          <a:bodyPr/>
          <a:lstStyle/>
          <a:p>
            <a:r>
              <a:rPr lang="en-US" dirty="0"/>
              <a:t>Contracts can help or hinder response</a:t>
            </a:r>
          </a:p>
        </p:txBody>
      </p:sp>
      <p:sp>
        <p:nvSpPr>
          <p:cNvPr id="4" name="Content Placeholder 3">
            <a:extLst>
              <a:ext uri="{FF2B5EF4-FFF2-40B4-BE49-F238E27FC236}">
                <a16:creationId xmlns:a16="http://schemas.microsoft.com/office/drawing/2014/main" id="{8EB116F2-A718-4068-8433-37751CA9D98B}"/>
              </a:ext>
            </a:extLst>
          </p:cNvPr>
          <p:cNvSpPr>
            <a:spLocks noGrp="1"/>
          </p:cNvSpPr>
          <p:nvPr>
            <p:ph idx="1"/>
          </p:nvPr>
        </p:nvSpPr>
        <p:spPr/>
        <p:txBody>
          <a:bodyPr/>
          <a:lstStyle/>
          <a:p>
            <a:r>
              <a:rPr lang="en-US" dirty="0"/>
              <a:t>Nuance, a transcription services company was impacted for more than 6 weeks</a:t>
            </a:r>
          </a:p>
          <a:p>
            <a:endParaRPr lang="en-US" dirty="0"/>
          </a:p>
          <a:p>
            <a:pPr lvl="1"/>
            <a:r>
              <a:rPr lang="en-US" dirty="0"/>
              <a:t>Do you vet vendors or contractors for their cybersecurity practices?</a:t>
            </a:r>
          </a:p>
          <a:p>
            <a:pPr lvl="1"/>
            <a:r>
              <a:rPr lang="en-US" dirty="0"/>
              <a:t>Do you ask what their response plans are?</a:t>
            </a:r>
          </a:p>
          <a:p>
            <a:pPr lvl="1"/>
            <a:r>
              <a:rPr lang="en-US" dirty="0"/>
              <a:t>Do you have exclusivity clauses in your contracts?</a:t>
            </a:r>
          </a:p>
          <a:p>
            <a:pPr lvl="2"/>
            <a:r>
              <a:rPr lang="en-US" dirty="0"/>
              <a:t>How might that impact recovery from a long term event</a:t>
            </a:r>
          </a:p>
        </p:txBody>
      </p:sp>
      <p:sp>
        <p:nvSpPr>
          <p:cNvPr id="2" name="Slide Number Placeholder 1">
            <a:extLst>
              <a:ext uri="{FF2B5EF4-FFF2-40B4-BE49-F238E27FC236}">
                <a16:creationId xmlns:a16="http://schemas.microsoft.com/office/drawing/2014/main" id="{B9209C0B-1D3F-4074-AF25-1D52972D9D61}"/>
              </a:ext>
            </a:extLst>
          </p:cNvPr>
          <p:cNvSpPr>
            <a:spLocks noGrp="1"/>
          </p:cNvSpPr>
          <p:nvPr>
            <p:ph type="sldNum" sz="quarter" idx="4294967295"/>
          </p:nvPr>
        </p:nvSpPr>
        <p:spPr/>
        <p:txBody>
          <a:bodyPr/>
          <a:lstStyle/>
          <a:p>
            <a:fld id="{702B0C48-FC9D-4AC2-BBAA-768F28B163FE}" type="slidenum">
              <a:rPr lang="en-US" smtClean="0"/>
              <a:pPr/>
              <a:t>26</a:t>
            </a:fld>
            <a:endParaRPr lang="en-US" dirty="0"/>
          </a:p>
        </p:txBody>
      </p:sp>
    </p:spTree>
    <p:extLst>
      <p:ext uri="{BB962C8B-B14F-4D97-AF65-F5344CB8AC3E}">
        <p14:creationId xmlns:p14="http://schemas.microsoft.com/office/powerpoint/2010/main" val="2679925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6DA9C0-81B7-4C8F-B466-0B870C136761}"/>
              </a:ext>
            </a:extLst>
          </p:cNvPr>
          <p:cNvSpPr>
            <a:spLocks noGrp="1"/>
          </p:cNvSpPr>
          <p:nvPr>
            <p:ph type="title"/>
          </p:nvPr>
        </p:nvSpPr>
        <p:spPr/>
        <p:txBody>
          <a:bodyPr/>
          <a:lstStyle/>
          <a:p>
            <a:r>
              <a:rPr lang="en-US" dirty="0"/>
              <a:t>Emergency Support Function 8 Role</a:t>
            </a:r>
          </a:p>
        </p:txBody>
      </p:sp>
      <p:sp>
        <p:nvSpPr>
          <p:cNvPr id="4" name="Content Placeholder 3">
            <a:extLst>
              <a:ext uri="{FF2B5EF4-FFF2-40B4-BE49-F238E27FC236}">
                <a16:creationId xmlns:a16="http://schemas.microsoft.com/office/drawing/2014/main" id="{8E106B4D-0946-4659-AE40-C6C19CE2B67C}"/>
              </a:ext>
            </a:extLst>
          </p:cNvPr>
          <p:cNvSpPr>
            <a:spLocks noGrp="1"/>
          </p:cNvSpPr>
          <p:nvPr>
            <p:ph idx="1"/>
          </p:nvPr>
        </p:nvSpPr>
        <p:spPr/>
        <p:txBody>
          <a:bodyPr/>
          <a:lstStyle/>
          <a:p>
            <a:r>
              <a:rPr lang="en-US" dirty="0"/>
              <a:t>ASPR leads national Public Health and Medical/ESF-8 response </a:t>
            </a:r>
          </a:p>
          <a:p>
            <a:endParaRPr lang="en-US" dirty="0"/>
          </a:p>
          <a:p>
            <a:r>
              <a:rPr lang="en-US" dirty="0"/>
              <a:t>What would be the role of ESF-8 in a major cyber attack?</a:t>
            </a:r>
          </a:p>
        </p:txBody>
      </p:sp>
      <p:sp>
        <p:nvSpPr>
          <p:cNvPr id="2" name="Slide Number Placeholder 1">
            <a:extLst>
              <a:ext uri="{FF2B5EF4-FFF2-40B4-BE49-F238E27FC236}">
                <a16:creationId xmlns:a16="http://schemas.microsoft.com/office/drawing/2014/main" id="{3ADF44C4-2996-4489-8EF9-D0CD6987006F}"/>
              </a:ext>
            </a:extLst>
          </p:cNvPr>
          <p:cNvSpPr>
            <a:spLocks noGrp="1"/>
          </p:cNvSpPr>
          <p:nvPr>
            <p:ph type="sldNum" sz="quarter" idx="4294967295"/>
          </p:nvPr>
        </p:nvSpPr>
        <p:spPr/>
        <p:txBody>
          <a:bodyPr/>
          <a:lstStyle/>
          <a:p>
            <a:fld id="{702B0C48-FC9D-4AC2-BBAA-768F28B163FE}" type="slidenum">
              <a:rPr lang="en-US" smtClean="0"/>
              <a:pPr/>
              <a:t>27</a:t>
            </a:fld>
            <a:endParaRPr lang="en-US" dirty="0"/>
          </a:p>
        </p:txBody>
      </p:sp>
    </p:spTree>
    <p:extLst>
      <p:ext uri="{BB962C8B-B14F-4D97-AF65-F5344CB8AC3E}">
        <p14:creationId xmlns:p14="http://schemas.microsoft.com/office/powerpoint/2010/main" val="1496408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HHS Response</a:t>
            </a:r>
          </a:p>
        </p:txBody>
      </p:sp>
      <p:sp>
        <p:nvSpPr>
          <p:cNvPr id="4" name="Content Placeholder 3"/>
          <p:cNvSpPr>
            <a:spLocks noGrp="1"/>
          </p:cNvSpPr>
          <p:nvPr>
            <p:ph idx="1"/>
          </p:nvPr>
        </p:nvSpPr>
        <p:spPr/>
        <p:txBody>
          <a:bodyPr>
            <a:normAutofit/>
          </a:bodyPr>
          <a:lstStyle/>
          <a:p>
            <a:r>
              <a:rPr lang="en-US" dirty="0"/>
              <a:t>May 2017- HHS activated our Emergency Management Group to support internal response and private sector to </a:t>
            </a:r>
            <a:r>
              <a:rPr lang="en-US" dirty="0" err="1"/>
              <a:t>WannaCry</a:t>
            </a:r>
            <a:endParaRPr lang="en-US" b="1" dirty="0"/>
          </a:p>
          <a:p>
            <a:endParaRPr lang="en-US" dirty="0"/>
          </a:p>
        </p:txBody>
      </p:sp>
      <p:sp>
        <p:nvSpPr>
          <p:cNvPr id="2" name="Slide Number Placeholder 1"/>
          <p:cNvSpPr>
            <a:spLocks noGrp="1"/>
          </p:cNvSpPr>
          <p:nvPr>
            <p:ph type="sldNum" sz="quarter" idx="4294967295"/>
          </p:nvPr>
        </p:nvSpPr>
        <p:spPr/>
        <p:txBody>
          <a:bodyPr/>
          <a:lstStyle/>
          <a:p>
            <a:fld id="{3F2FAE57-AF66-4721-B1DD-7C314DFB0E00}" type="slidenum">
              <a:rPr lang="en-US" smtClean="0"/>
              <a:t>28</a:t>
            </a:fld>
            <a:endParaRPr lang="en-US"/>
          </a:p>
        </p:txBody>
      </p:sp>
      <p:sp>
        <p:nvSpPr>
          <p:cNvPr id="6" name="Content Placeholder 3"/>
          <p:cNvSpPr txBox="1">
            <a:spLocks/>
          </p:cNvSpPr>
          <p:nvPr/>
        </p:nvSpPr>
        <p:spPr>
          <a:xfrm>
            <a:off x="914400" y="2334393"/>
            <a:ext cx="4557860" cy="2523357"/>
          </a:xfrm>
          <a:prstGeom prst="rect">
            <a:avLst/>
          </a:prstGeom>
        </p:spPr>
        <p:txBody>
          <a:bodyPr vert="horz" lIns="68580" tIns="34290" rIns="68580" bIns="34290" rtlCol="0">
            <a:normAutofit/>
          </a:bodyPr>
          <a:lstStyle>
            <a:lvl1pPr marL="457189" indent="-457189" algn="l" defTabSz="1219170" rtl="0" eaLnBrk="1" latinLnBrk="0" hangingPunct="1">
              <a:spcBef>
                <a:spcPct val="20000"/>
              </a:spcBef>
              <a:buFont typeface="Wingdings" panose="05000000000000000000" pitchFamily="2" charset="2"/>
              <a:buChar char="§"/>
              <a:defRPr sz="2933" kern="1200">
                <a:solidFill>
                  <a:srgbClr val="273D77"/>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Wingdings" panose="05000000000000000000" pitchFamily="2" charset="2"/>
              <a:buChar char="§"/>
              <a:defRPr sz="2400" kern="1200">
                <a:solidFill>
                  <a:srgbClr val="273D77"/>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rgbClr val="273D77"/>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lvl="1"/>
            <a:r>
              <a:rPr lang="en-US" sz="1800" dirty="0"/>
              <a:t>HHS Secretary’s Operations Center filled with ESF-8 staff and cybersecurity experts</a:t>
            </a:r>
          </a:p>
          <a:p>
            <a:pPr lvl="1"/>
            <a:r>
              <a:rPr lang="en-US" sz="1800" dirty="0"/>
              <a:t>Frequent discussions of current and potential impacts</a:t>
            </a:r>
          </a:p>
          <a:p>
            <a:r>
              <a:rPr lang="en-US" sz="2200" dirty="0"/>
              <a:t>June 2017- </a:t>
            </a:r>
            <a:r>
              <a:rPr lang="en-US" sz="2200" dirty="0" err="1"/>
              <a:t>Petya</a:t>
            </a:r>
            <a:r>
              <a:rPr lang="en-US" sz="2200" dirty="0"/>
              <a:t>/</a:t>
            </a:r>
            <a:r>
              <a:rPr lang="en-US" sz="2200" dirty="0" err="1"/>
              <a:t>notPetya</a:t>
            </a:r>
            <a:r>
              <a:rPr lang="en-US" sz="2200" dirty="0"/>
              <a:t> response</a:t>
            </a:r>
          </a:p>
          <a:p>
            <a:endParaRPr lang="en-US" sz="2200" dirty="0"/>
          </a:p>
        </p:txBody>
      </p:sp>
      <p:pic>
        <p:nvPicPr>
          <p:cNvPr id="8" name="Picture 7">
            <a:extLst>
              <a:ext uri="{FF2B5EF4-FFF2-40B4-BE49-F238E27FC236}">
                <a16:creationId xmlns:a16="http://schemas.microsoft.com/office/drawing/2014/main" id="{E41E07B6-1385-44C1-BF52-41B55A92E7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7531" y="2178262"/>
            <a:ext cx="3437501" cy="2276002"/>
          </a:xfrm>
          <a:prstGeom prst="rect">
            <a:avLst/>
          </a:prstGeom>
        </p:spPr>
      </p:pic>
    </p:spTree>
    <p:extLst>
      <p:ext uri="{BB962C8B-B14F-4D97-AF65-F5344CB8AC3E}">
        <p14:creationId xmlns:p14="http://schemas.microsoft.com/office/powerpoint/2010/main" val="207532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Critical Infrastructure Protection Role in the Response</a:t>
            </a:r>
          </a:p>
        </p:txBody>
      </p:sp>
      <p:sp>
        <p:nvSpPr>
          <p:cNvPr id="4" name="Content Placeholder 3"/>
          <p:cNvSpPr>
            <a:spLocks noGrp="1"/>
          </p:cNvSpPr>
          <p:nvPr>
            <p:ph idx="1"/>
          </p:nvPr>
        </p:nvSpPr>
        <p:spPr/>
        <p:txBody>
          <a:bodyPr>
            <a:normAutofit/>
          </a:bodyPr>
          <a:lstStyle/>
          <a:p>
            <a:r>
              <a:rPr lang="en-US" dirty="0"/>
              <a:t>As EMG activated, we managed the Secretary’s priority </a:t>
            </a:r>
            <a:r>
              <a:rPr lang="en-US" b="1" dirty="0"/>
              <a:t>to support private sector and public health</a:t>
            </a:r>
          </a:p>
          <a:p>
            <a:endParaRPr lang="en-US" dirty="0"/>
          </a:p>
        </p:txBody>
      </p:sp>
      <p:sp>
        <p:nvSpPr>
          <p:cNvPr id="2" name="Slide Number Placeholder 1"/>
          <p:cNvSpPr>
            <a:spLocks noGrp="1"/>
          </p:cNvSpPr>
          <p:nvPr>
            <p:ph type="sldNum" sz="quarter" idx="4294967295"/>
          </p:nvPr>
        </p:nvSpPr>
        <p:spPr/>
        <p:txBody>
          <a:bodyPr/>
          <a:lstStyle/>
          <a:p>
            <a:fld id="{3F2FAE57-AF66-4721-B1DD-7C314DFB0E00}" type="slidenum">
              <a:rPr lang="en-US" smtClean="0"/>
              <a:t>29</a:t>
            </a:fld>
            <a:endParaRPr lang="en-US"/>
          </a:p>
        </p:txBody>
      </p:sp>
      <p:graphicFrame>
        <p:nvGraphicFramePr>
          <p:cNvPr id="5" name="Chart 4">
            <a:extLst>
              <a:ext uri="{FF2B5EF4-FFF2-40B4-BE49-F238E27FC236}">
                <a16:creationId xmlns:a16="http://schemas.microsoft.com/office/drawing/2014/main" id="{48B25865-8E23-420B-BEDF-C0277B99254F}"/>
              </a:ext>
            </a:extLst>
          </p:cNvPr>
          <p:cNvGraphicFramePr>
            <a:graphicFrameLocks/>
          </p:cNvGraphicFramePr>
          <p:nvPr>
            <p:extLst/>
          </p:nvPr>
        </p:nvGraphicFramePr>
        <p:xfrm>
          <a:off x="5619288" y="1864899"/>
          <a:ext cx="3289024" cy="1185242"/>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3"/>
          <p:cNvSpPr txBox="1">
            <a:spLocks/>
          </p:cNvSpPr>
          <p:nvPr/>
        </p:nvSpPr>
        <p:spPr>
          <a:xfrm>
            <a:off x="644801" y="2808733"/>
            <a:ext cx="7854398" cy="1920475"/>
          </a:xfrm>
          <a:prstGeom prst="rect">
            <a:avLst/>
          </a:prstGeom>
        </p:spPr>
        <p:txBody>
          <a:bodyPr vert="horz" lIns="68580" tIns="34290" rIns="68580" bIns="34290" rtlCol="0">
            <a:normAutofit fontScale="92500" lnSpcReduction="20000"/>
          </a:bodyPr>
          <a:lstStyle>
            <a:lvl1pPr marL="457189" indent="-457189" algn="l" defTabSz="1219170" rtl="0" eaLnBrk="1" latinLnBrk="0" hangingPunct="1">
              <a:spcBef>
                <a:spcPct val="20000"/>
              </a:spcBef>
              <a:buFont typeface="Wingdings" panose="05000000000000000000" pitchFamily="2" charset="2"/>
              <a:buChar char="§"/>
              <a:defRPr sz="2933" kern="1200">
                <a:solidFill>
                  <a:srgbClr val="273D77"/>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Wingdings" panose="05000000000000000000" pitchFamily="2" charset="2"/>
              <a:buChar char="§"/>
              <a:defRPr sz="2400" kern="1200">
                <a:solidFill>
                  <a:srgbClr val="273D77"/>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rgbClr val="273D77"/>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lvl="1"/>
            <a:r>
              <a:rPr lang="en-US" sz="1800" dirty="0"/>
              <a:t>Held daily sector-wide call </a:t>
            </a:r>
          </a:p>
          <a:p>
            <a:pPr lvl="1"/>
            <a:r>
              <a:rPr lang="en-US" sz="1800" dirty="0"/>
              <a:t>Held daily call with key trade association partners</a:t>
            </a:r>
          </a:p>
          <a:p>
            <a:pPr lvl="1"/>
            <a:r>
              <a:rPr lang="en-US" sz="1800" dirty="0"/>
              <a:t>Identified contacts at facilities that were reported as affected on our calls, in media, or by other agencies</a:t>
            </a:r>
          </a:p>
          <a:p>
            <a:pPr lvl="1"/>
            <a:r>
              <a:rPr lang="en-US" sz="1800" dirty="0"/>
              <a:t>Coordinated messaging across sector</a:t>
            </a:r>
          </a:p>
          <a:p>
            <a:pPr lvl="1"/>
            <a:r>
              <a:rPr lang="en-US" sz="1800" dirty="0"/>
              <a:t>Expanded contact lists for the event</a:t>
            </a:r>
          </a:p>
          <a:p>
            <a:pPr lvl="1"/>
            <a:r>
              <a:rPr lang="en-US" sz="1800" dirty="0"/>
              <a:t>Partner reach expanded into the hundreds of thousands</a:t>
            </a:r>
          </a:p>
          <a:p>
            <a:endParaRPr lang="en-US" sz="2200" dirty="0"/>
          </a:p>
        </p:txBody>
      </p:sp>
    </p:spTree>
    <p:extLst>
      <p:ext uri="{BB962C8B-B14F-4D97-AF65-F5344CB8AC3E}">
        <p14:creationId xmlns:p14="http://schemas.microsoft.com/office/powerpoint/2010/main" val="76588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0" y="205978"/>
            <a:ext cx="8915400" cy="857250"/>
          </a:xfrm>
          <a:prstGeom prst="rect">
            <a:avLst/>
          </a:prstGeom>
        </p:spPr>
        <p:txBody>
          <a:bodyPr vert="horz" lIns="68580" tIns="34290" rIns="68580" bIns="34290" rtlCol="0" anchor="ctr">
            <a:normAutofit/>
          </a:bodyPr>
          <a:lstStyle>
            <a:lvl1pPr algn="ctr" defTabSz="1219170" rtl="0" eaLnBrk="1" latinLnBrk="0" hangingPunct="1">
              <a:spcBef>
                <a:spcPct val="0"/>
              </a:spcBef>
              <a:buNone/>
              <a:defRPr sz="4267" b="1" kern="1200">
                <a:solidFill>
                  <a:srgbClr val="273D77"/>
                </a:solidFill>
                <a:latin typeface="Arial" panose="020B0604020202020204" pitchFamily="34" charset="0"/>
                <a:ea typeface="+mj-ea"/>
                <a:cs typeface="Arial" panose="020B0604020202020204" pitchFamily="34" charset="0"/>
              </a:defRPr>
            </a:lvl1pPr>
          </a:lstStyle>
          <a:p>
            <a:r>
              <a:rPr lang="en-US" sz="3200" dirty="0"/>
              <a:t>Critical Infrastructure</a:t>
            </a:r>
          </a:p>
        </p:txBody>
      </p:sp>
      <p:sp>
        <p:nvSpPr>
          <p:cNvPr id="5" name="Content Placeholder 2"/>
          <p:cNvSpPr txBox="1">
            <a:spLocks/>
          </p:cNvSpPr>
          <p:nvPr/>
        </p:nvSpPr>
        <p:spPr>
          <a:xfrm>
            <a:off x="1256121" y="1063228"/>
            <a:ext cx="4023360" cy="3634740"/>
          </a:xfrm>
          <a:prstGeom prst="rect">
            <a:avLst/>
          </a:prstGeom>
        </p:spPr>
        <p:txBody>
          <a:bodyPr/>
          <a:lstStyle>
            <a:lvl1pPr marL="457189" indent="-457189" algn="l" defTabSz="1219170" rtl="0" eaLnBrk="1" latinLnBrk="0" hangingPunct="1">
              <a:spcBef>
                <a:spcPct val="20000"/>
              </a:spcBef>
              <a:buFont typeface="Wingdings" panose="05000000000000000000" pitchFamily="2" charset="2"/>
              <a:buChar char="§"/>
              <a:defRPr sz="2933" kern="1200">
                <a:solidFill>
                  <a:srgbClr val="273D74"/>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Wingdings" panose="05000000000000000000" pitchFamily="2" charset="2"/>
              <a:buChar char="§"/>
              <a:defRPr sz="2400" kern="1200">
                <a:solidFill>
                  <a:srgbClr val="273D74"/>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rgbClr val="273D74"/>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2200" dirty="0"/>
              <a:t>Systems and assets, whether physical or virtual, so vital to the United States that their incapacitation or destruction …would have a debilitating impact on security, </a:t>
            </a:r>
            <a:r>
              <a:rPr lang="en-US" sz="2200" dirty="0" smtClean="0"/>
              <a:t>economic security, public </a:t>
            </a:r>
            <a:r>
              <a:rPr lang="en-US" sz="2200" dirty="0"/>
              <a:t>health or safety, or any combination of those matters. </a:t>
            </a:r>
          </a:p>
          <a:p>
            <a:pPr marL="0" indent="0">
              <a:buNone/>
            </a:pPr>
            <a:r>
              <a:rPr lang="en-US" sz="1350" i="1" dirty="0"/>
              <a:t>§1016(e) of the USA Patriot Act of 2001 (42 U.S.C. §5195c(e))</a:t>
            </a:r>
          </a:p>
          <a:p>
            <a:pPr marL="0" indent="0">
              <a:buNone/>
            </a:pPr>
            <a:endParaRPr lang="en-US" sz="2200" dirty="0"/>
          </a:p>
        </p:txBody>
      </p:sp>
      <p:sp>
        <p:nvSpPr>
          <p:cNvPr id="7" name="Slide Number Placeholder 1"/>
          <p:cNvSpPr>
            <a:spLocks noGrp="1"/>
          </p:cNvSpPr>
          <p:nvPr>
            <p:ph type="sldNum" sz="quarter" idx="4294967295"/>
          </p:nvPr>
        </p:nvSpPr>
        <p:spPr>
          <a:xfrm>
            <a:off x="8763000" y="4843463"/>
            <a:ext cx="381000" cy="225425"/>
          </a:xfrm>
          <a:prstGeom prst="rect">
            <a:avLst/>
          </a:prstGeom>
        </p:spPr>
        <p:txBody>
          <a:bodyPr/>
          <a:lstStyle/>
          <a:p>
            <a:fld id="{01A2EFEF-55F1-4307-B968-C91D74BD382E}" type="slidenum">
              <a:rPr lang="en-US" smtClean="0"/>
              <a:pPr/>
              <a:t>3</a:t>
            </a:fld>
            <a:endParaRPr lang="en-US"/>
          </a:p>
        </p:txBody>
      </p:sp>
      <p:pic>
        <p:nvPicPr>
          <p:cNvPr id="8" name="Picture 3" descr="C:\Users\Laura.Wolf\Desktop\photos for presentations\smartphone tablet network of computers.jpeg">
            <a:extLst>
              <a:ext uri="{FF2B5EF4-FFF2-40B4-BE49-F238E27FC236}">
                <a16:creationId xmlns:a16="http://schemas.microsoft.com/office/drawing/2014/main" id="{A8F96A21-3C56-4B83-BD54-EAE977015A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9481" y="1002094"/>
            <a:ext cx="2755152" cy="1836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ura.Wolf\Desktop\photos for presentations\hospital sign.jpeg">
            <a:extLst>
              <a:ext uri="{FF2B5EF4-FFF2-40B4-BE49-F238E27FC236}">
                <a16:creationId xmlns:a16="http://schemas.microsoft.com/office/drawing/2014/main" id="{141439BD-B926-43A5-8452-12968559EC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724150"/>
            <a:ext cx="2316371" cy="1739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93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E7041-6B15-44D2-BF08-8BB0748BA675}"/>
              </a:ext>
            </a:extLst>
          </p:cNvPr>
          <p:cNvSpPr>
            <a:spLocks noGrp="1"/>
          </p:cNvSpPr>
          <p:nvPr>
            <p:ph type="title"/>
          </p:nvPr>
        </p:nvSpPr>
        <p:spPr/>
        <p:txBody>
          <a:bodyPr/>
          <a:lstStyle/>
          <a:p>
            <a:r>
              <a:rPr lang="en-US" dirty="0"/>
              <a:t>Were </a:t>
            </a:r>
            <a:r>
              <a:rPr lang="en-US" dirty="0" err="1"/>
              <a:t>WannaCry</a:t>
            </a:r>
            <a:r>
              <a:rPr lang="en-US" dirty="0"/>
              <a:t> and </a:t>
            </a:r>
            <a:r>
              <a:rPr lang="en-US" dirty="0" err="1"/>
              <a:t>Petya</a:t>
            </a:r>
            <a:r>
              <a:rPr lang="en-US" dirty="0"/>
              <a:t> on your radar?</a:t>
            </a:r>
          </a:p>
        </p:txBody>
      </p:sp>
      <p:sp>
        <p:nvSpPr>
          <p:cNvPr id="4" name="Content Placeholder 3">
            <a:extLst>
              <a:ext uri="{FF2B5EF4-FFF2-40B4-BE49-F238E27FC236}">
                <a16:creationId xmlns:a16="http://schemas.microsoft.com/office/drawing/2014/main" id="{C4390086-A5F0-4A36-90B3-83F145EE1B4F}"/>
              </a:ext>
            </a:extLst>
          </p:cNvPr>
          <p:cNvSpPr>
            <a:spLocks noGrp="1"/>
          </p:cNvSpPr>
          <p:nvPr>
            <p:ph idx="1"/>
          </p:nvPr>
        </p:nvSpPr>
        <p:spPr/>
        <p:txBody>
          <a:bodyPr/>
          <a:lstStyle/>
          <a:p>
            <a:r>
              <a:rPr lang="en-US" dirty="0"/>
              <a:t>How did you learn about these events?</a:t>
            </a:r>
          </a:p>
          <a:p>
            <a:endParaRPr lang="en-US" dirty="0"/>
          </a:p>
          <a:p>
            <a:r>
              <a:rPr lang="en-US" dirty="0"/>
              <a:t>Was your coalition involved in response or communications?</a:t>
            </a:r>
          </a:p>
          <a:p>
            <a:endParaRPr lang="en-US" dirty="0"/>
          </a:p>
          <a:p>
            <a:r>
              <a:rPr lang="en-US" dirty="0"/>
              <a:t>What should the role of coalitions be in planning or response to cyber events?</a:t>
            </a:r>
          </a:p>
        </p:txBody>
      </p:sp>
      <p:sp>
        <p:nvSpPr>
          <p:cNvPr id="2" name="Slide Number Placeholder 1">
            <a:extLst>
              <a:ext uri="{FF2B5EF4-FFF2-40B4-BE49-F238E27FC236}">
                <a16:creationId xmlns:a16="http://schemas.microsoft.com/office/drawing/2014/main" id="{75F67D33-BFD1-4E81-9FA4-767BC3952B16}"/>
              </a:ext>
            </a:extLst>
          </p:cNvPr>
          <p:cNvSpPr>
            <a:spLocks noGrp="1"/>
          </p:cNvSpPr>
          <p:nvPr>
            <p:ph type="sldNum" sz="quarter" idx="4294967295"/>
          </p:nvPr>
        </p:nvSpPr>
        <p:spPr/>
        <p:txBody>
          <a:bodyPr/>
          <a:lstStyle/>
          <a:p>
            <a:fld id="{702B0C48-FC9D-4AC2-BBAA-768F28B163FE}" type="slidenum">
              <a:rPr lang="en-US" smtClean="0"/>
              <a:pPr/>
              <a:t>30</a:t>
            </a:fld>
            <a:endParaRPr lang="en-US" dirty="0"/>
          </a:p>
        </p:txBody>
      </p:sp>
    </p:spTree>
    <p:extLst>
      <p:ext uri="{BB962C8B-B14F-4D97-AF65-F5344CB8AC3E}">
        <p14:creationId xmlns:p14="http://schemas.microsoft.com/office/powerpoint/2010/main" val="4034752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Worst case scenario</a:t>
            </a:r>
          </a:p>
        </p:txBody>
      </p:sp>
      <p:sp>
        <p:nvSpPr>
          <p:cNvPr id="4" name="Content Placeholder 3"/>
          <p:cNvSpPr>
            <a:spLocks noGrp="1"/>
          </p:cNvSpPr>
          <p:nvPr>
            <p:ph idx="1"/>
          </p:nvPr>
        </p:nvSpPr>
        <p:spPr>
          <a:noFill/>
        </p:spPr>
        <p:txBody>
          <a:bodyPr>
            <a:normAutofit/>
          </a:bodyPr>
          <a:lstStyle/>
          <a:p>
            <a:r>
              <a:rPr lang="en-US" dirty="0"/>
              <a:t>Zero-day vulnerability </a:t>
            </a:r>
          </a:p>
          <a:p>
            <a:pPr lvl="1"/>
            <a:r>
              <a:rPr lang="en-US" dirty="0"/>
              <a:t>No patches</a:t>
            </a:r>
          </a:p>
          <a:p>
            <a:r>
              <a:rPr lang="en-US" dirty="0"/>
              <a:t>No warning</a:t>
            </a:r>
          </a:p>
          <a:p>
            <a:r>
              <a:rPr lang="en-US" dirty="0"/>
              <a:t>Impacts to power grid or transportations systems</a:t>
            </a:r>
          </a:p>
          <a:p>
            <a:r>
              <a:rPr lang="en-US" dirty="0"/>
              <a:t>Impacts to patient </a:t>
            </a:r>
            <a:r>
              <a:rPr lang="en-US" u="sng" dirty="0"/>
              <a:t>care</a:t>
            </a:r>
            <a:r>
              <a:rPr lang="en-US" dirty="0"/>
              <a:t> across the country, all at once</a:t>
            </a:r>
          </a:p>
          <a:p>
            <a:pPr lvl="1"/>
            <a:r>
              <a:rPr lang="en-US" dirty="0"/>
              <a:t>NHS turned away A&amp;E (ED), radiology, and chemotherapy patients</a:t>
            </a:r>
          </a:p>
          <a:p>
            <a:r>
              <a:rPr lang="en-US" dirty="0"/>
              <a:t>Impacts to patient </a:t>
            </a:r>
            <a:r>
              <a:rPr lang="en-US" u="sng" dirty="0"/>
              <a:t>safety</a:t>
            </a:r>
            <a:r>
              <a:rPr lang="en-US" dirty="0"/>
              <a:t> across the country, all at once</a:t>
            </a:r>
          </a:p>
        </p:txBody>
      </p:sp>
      <p:sp>
        <p:nvSpPr>
          <p:cNvPr id="2" name="Slide Number Placeholder 1"/>
          <p:cNvSpPr>
            <a:spLocks noGrp="1"/>
          </p:cNvSpPr>
          <p:nvPr>
            <p:ph type="sldNum" sz="quarter" idx="4294967295"/>
          </p:nvPr>
        </p:nvSpPr>
        <p:spPr/>
        <p:txBody>
          <a:bodyPr/>
          <a:lstStyle/>
          <a:p>
            <a:fld id="{3F2FAE57-AF66-4721-B1DD-7C314DFB0E00}" type="slidenum">
              <a:rPr lang="en-US" smtClean="0"/>
              <a:t>31</a:t>
            </a:fld>
            <a:endParaRPr lang="en-US"/>
          </a:p>
        </p:txBody>
      </p:sp>
      <p:pic>
        <p:nvPicPr>
          <p:cNvPr id="8" name="Picture 7">
            <a:extLst>
              <a:ext uri="{FF2B5EF4-FFF2-40B4-BE49-F238E27FC236}">
                <a16:creationId xmlns:a16="http://schemas.microsoft.com/office/drawing/2014/main" id="{24FAF90C-08E4-4ECD-9259-D576DCC84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547" y="888831"/>
            <a:ext cx="2589106" cy="1682919"/>
          </a:xfrm>
          <a:prstGeom prst="rect">
            <a:avLst/>
          </a:prstGeom>
        </p:spPr>
      </p:pic>
    </p:spTree>
    <p:extLst>
      <p:ext uri="{BB962C8B-B14F-4D97-AF65-F5344CB8AC3E}">
        <p14:creationId xmlns:p14="http://schemas.microsoft.com/office/powerpoint/2010/main" val="255021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77A8-83A2-4D44-94EE-91B533FFE88D}"/>
              </a:ext>
            </a:extLst>
          </p:cNvPr>
          <p:cNvSpPr>
            <a:spLocks noGrp="1"/>
          </p:cNvSpPr>
          <p:nvPr>
            <p:ph type="title"/>
          </p:nvPr>
        </p:nvSpPr>
        <p:spPr/>
        <p:txBody>
          <a:bodyPr/>
          <a:lstStyle/>
          <a:p>
            <a:r>
              <a:rPr lang="en-US" dirty="0"/>
              <a:t>Are we better prepared today?</a:t>
            </a:r>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FFABDCD-B99C-46CC-B0D7-C85A6A02B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885" y="1211308"/>
            <a:ext cx="5309726" cy="3185835"/>
          </a:xfrm>
          <a:prstGeom prst="rect">
            <a:avLst/>
          </a:prstGeom>
        </p:spPr>
      </p:pic>
    </p:spTree>
    <p:extLst>
      <p:ext uri="{BB962C8B-B14F-4D97-AF65-F5344CB8AC3E}">
        <p14:creationId xmlns:p14="http://schemas.microsoft.com/office/powerpoint/2010/main" val="568208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C3019-D34B-4F46-A0B7-9559065EDB84}"/>
              </a:ext>
            </a:extLst>
          </p:cNvPr>
          <p:cNvSpPr>
            <a:spLocks noGrp="1"/>
          </p:cNvSpPr>
          <p:nvPr>
            <p:ph type="title"/>
          </p:nvPr>
        </p:nvSpPr>
        <p:spPr/>
        <p:txBody>
          <a:bodyPr/>
          <a:lstStyle/>
          <a:p>
            <a:r>
              <a:rPr lang="en-US" dirty="0"/>
              <a:t>What is the threat to healthcare?</a:t>
            </a:r>
          </a:p>
        </p:txBody>
      </p:sp>
      <p:sp>
        <p:nvSpPr>
          <p:cNvPr id="4" name="Content Placeholder 3">
            <a:extLst>
              <a:ext uri="{FF2B5EF4-FFF2-40B4-BE49-F238E27FC236}">
                <a16:creationId xmlns:a16="http://schemas.microsoft.com/office/drawing/2014/main" id="{D23178A6-6D49-49F5-9D40-D1A5D797198B}"/>
              </a:ext>
            </a:extLst>
          </p:cNvPr>
          <p:cNvSpPr>
            <a:spLocks noGrp="1"/>
          </p:cNvSpPr>
          <p:nvPr>
            <p:ph idx="4294967295"/>
          </p:nvPr>
        </p:nvSpPr>
        <p:spPr>
          <a:xfrm>
            <a:off x="0" y="1123950"/>
            <a:ext cx="6629400" cy="3276600"/>
          </a:xfrm>
        </p:spPr>
        <p:txBody>
          <a:bodyPr>
            <a:normAutofit lnSpcReduction="10000"/>
          </a:bodyPr>
          <a:lstStyle/>
          <a:p>
            <a:r>
              <a:rPr lang="en-US" sz="2000" dirty="0"/>
              <a:t>Over 40 percent of the healthcare organizations </a:t>
            </a:r>
            <a:r>
              <a:rPr lang="en-US" sz="2000" dirty="0" smtClean="0"/>
              <a:t>reported thousands </a:t>
            </a:r>
            <a:r>
              <a:rPr lang="en-US" sz="2000" dirty="0"/>
              <a:t>of security alerts daily, and only 50 percent of those are investigated.  Of the alerts that healthcare security teams investigate, 31 percent of those investigated are legitimate threats—but only 48 percent of those legitimate incidents are remediated.</a:t>
            </a:r>
          </a:p>
          <a:p>
            <a:r>
              <a:rPr lang="en-US" sz="2000" dirty="0"/>
              <a:t>Not enough personnel to adequately track threats and protect systems</a:t>
            </a:r>
          </a:p>
          <a:p>
            <a:r>
              <a:rPr lang="en-US" sz="2000" dirty="0"/>
              <a:t>Not enough bandwidth to quickly detect insults to syst</a:t>
            </a:r>
            <a:r>
              <a:rPr lang="en-US" dirty="0"/>
              <a:t>ems</a:t>
            </a:r>
          </a:p>
        </p:txBody>
      </p:sp>
      <p:sp>
        <p:nvSpPr>
          <p:cNvPr id="2" name="Slide Number Placeholder 1">
            <a:extLst>
              <a:ext uri="{FF2B5EF4-FFF2-40B4-BE49-F238E27FC236}">
                <a16:creationId xmlns:a16="http://schemas.microsoft.com/office/drawing/2014/main" id="{2DA5C533-4AA6-4C4B-8755-FB84310D1480}"/>
              </a:ext>
            </a:extLst>
          </p:cNvPr>
          <p:cNvSpPr>
            <a:spLocks noGrp="1"/>
          </p:cNvSpPr>
          <p:nvPr>
            <p:ph type="sldNum" sz="quarter" idx="4294967295"/>
          </p:nvPr>
        </p:nvSpPr>
        <p:spPr/>
        <p:txBody>
          <a:bodyPr/>
          <a:lstStyle/>
          <a:p>
            <a:fld id="{702B0C48-FC9D-4AC2-BBAA-768F28B163FE}" type="slidenum">
              <a:rPr lang="en-US" smtClean="0"/>
              <a:pPr/>
              <a:t>33</a:t>
            </a:fld>
            <a:endParaRPr lang="en-US" dirty="0"/>
          </a:p>
        </p:txBody>
      </p:sp>
      <p:pic>
        <p:nvPicPr>
          <p:cNvPr id="5" name="Picture 4">
            <a:extLst>
              <a:ext uri="{FF2B5EF4-FFF2-40B4-BE49-F238E27FC236}">
                <a16:creationId xmlns:a16="http://schemas.microsoft.com/office/drawing/2014/main" id="{B2F15C71-DBAB-4CA8-86D5-9BA2051DB2A6}"/>
              </a:ext>
            </a:extLst>
          </p:cNvPr>
          <p:cNvPicPr>
            <a:picLocks noChangeAspect="1"/>
          </p:cNvPicPr>
          <p:nvPr/>
        </p:nvPicPr>
        <p:blipFill rotWithShape="1">
          <a:blip r:embed="rId2"/>
          <a:srcRect l="19167" t="18889" r="52500" b="5555"/>
          <a:stretch/>
        </p:blipFill>
        <p:spPr>
          <a:xfrm>
            <a:off x="6324601" y="971002"/>
            <a:ext cx="2819400" cy="3205163"/>
          </a:xfrm>
          <a:prstGeom prst="rect">
            <a:avLst/>
          </a:prstGeom>
        </p:spPr>
      </p:pic>
    </p:spTree>
    <p:extLst>
      <p:ext uri="{BB962C8B-B14F-4D97-AF65-F5344CB8AC3E}">
        <p14:creationId xmlns:p14="http://schemas.microsoft.com/office/powerpoint/2010/main" val="3536513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4B8C-BA16-49C0-935C-23D15740A31B}"/>
              </a:ext>
            </a:extLst>
          </p:cNvPr>
          <p:cNvSpPr>
            <a:spLocks noGrp="1"/>
          </p:cNvSpPr>
          <p:nvPr>
            <p:ph type="title"/>
          </p:nvPr>
        </p:nvSpPr>
        <p:spPr/>
        <p:txBody>
          <a:bodyPr>
            <a:normAutofit fontScale="90000"/>
          </a:bodyPr>
          <a:lstStyle/>
          <a:p>
            <a:r>
              <a:rPr lang="en-US" dirty="0"/>
              <a:t>Information Systems Audit and Control Association (ISACA) survey</a:t>
            </a:r>
          </a:p>
        </p:txBody>
      </p:sp>
      <p:sp>
        <p:nvSpPr>
          <p:cNvPr id="3" name="Content Placeholder 2">
            <a:extLst>
              <a:ext uri="{FF2B5EF4-FFF2-40B4-BE49-F238E27FC236}">
                <a16:creationId xmlns:a16="http://schemas.microsoft.com/office/drawing/2014/main" id="{8780BE25-CB08-4622-9ECF-B5D450FB5B7E}"/>
              </a:ext>
            </a:extLst>
          </p:cNvPr>
          <p:cNvSpPr>
            <a:spLocks noGrp="1"/>
          </p:cNvSpPr>
          <p:nvPr>
            <p:ph idx="1"/>
          </p:nvPr>
        </p:nvSpPr>
        <p:spPr/>
        <p:txBody>
          <a:bodyPr>
            <a:normAutofit fontScale="77500" lnSpcReduction="20000"/>
          </a:bodyPr>
          <a:lstStyle/>
          <a:p>
            <a:pPr marL="0" indent="0">
              <a:buNone/>
            </a:pPr>
            <a:r>
              <a:rPr lang="en-US" dirty="0"/>
              <a:t>Survey of 450 CIOs found </a:t>
            </a:r>
          </a:p>
          <a:p>
            <a:endParaRPr lang="en-US" dirty="0"/>
          </a:p>
          <a:p>
            <a:r>
              <a:rPr lang="en-US" dirty="0"/>
              <a:t>50% implemented new security safeguards following the </a:t>
            </a:r>
            <a:r>
              <a:rPr lang="en-US" dirty="0" err="1"/>
              <a:t>WannaCry</a:t>
            </a:r>
            <a:r>
              <a:rPr lang="en-US" dirty="0"/>
              <a:t> ransomware attack</a:t>
            </a:r>
          </a:p>
          <a:p>
            <a:r>
              <a:rPr lang="en-US" dirty="0"/>
              <a:t>15% planned changes in response to </a:t>
            </a:r>
            <a:r>
              <a:rPr lang="en-US" dirty="0" err="1"/>
              <a:t>Petya</a:t>
            </a:r>
            <a:endParaRPr lang="en-US" dirty="0"/>
          </a:p>
          <a:p>
            <a:pPr marL="0" indent="0">
              <a:buNone/>
            </a:pPr>
            <a:endParaRPr lang="en-US" dirty="0"/>
          </a:p>
          <a:p>
            <a:r>
              <a:rPr lang="en-US" dirty="0"/>
              <a:t>76% said that their organizations were either highly or somewhat prepared to deal with the increased frequency of ransomware </a:t>
            </a:r>
          </a:p>
          <a:p>
            <a:endParaRPr lang="en-US" dirty="0"/>
          </a:p>
          <a:p>
            <a:r>
              <a:rPr lang="en-US" dirty="0"/>
              <a:t>23% are applying the latest security software patches within the first 24 hours of release. In some cases it can take over a month before the software is updated.</a:t>
            </a:r>
          </a:p>
          <a:p>
            <a:endParaRPr lang="en-US" dirty="0"/>
          </a:p>
          <a:p>
            <a:r>
              <a:rPr lang="en-US" dirty="0"/>
              <a:t>6% said they would pay ransom in future attacks</a:t>
            </a:r>
          </a:p>
          <a:p>
            <a:endParaRPr lang="en-US" dirty="0"/>
          </a:p>
          <a:p>
            <a:endParaRPr lang="en-US" dirty="0"/>
          </a:p>
        </p:txBody>
      </p:sp>
    </p:spTree>
    <p:extLst>
      <p:ext uri="{BB962C8B-B14F-4D97-AF65-F5344CB8AC3E}">
        <p14:creationId xmlns:p14="http://schemas.microsoft.com/office/powerpoint/2010/main" val="370263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5F26-18E3-4DAB-AA98-462CF86DF692}"/>
              </a:ext>
            </a:extLst>
          </p:cNvPr>
          <p:cNvSpPr>
            <a:spLocks noGrp="1"/>
          </p:cNvSpPr>
          <p:nvPr>
            <p:ph type="title"/>
          </p:nvPr>
        </p:nvSpPr>
        <p:spPr/>
        <p:txBody>
          <a:bodyPr/>
          <a:lstStyle/>
          <a:p>
            <a:r>
              <a:rPr lang="en-US" dirty="0"/>
              <a:t>Key Myths</a:t>
            </a:r>
          </a:p>
        </p:txBody>
      </p:sp>
      <p:sp>
        <p:nvSpPr>
          <p:cNvPr id="3" name="Content Placeholder 2">
            <a:extLst>
              <a:ext uri="{FF2B5EF4-FFF2-40B4-BE49-F238E27FC236}">
                <a16:creationId xmlns:a16="http://schemas.microsoft.com/office/drawing/2014/main" id="{6577CC88-FF1F-4F29-ACF0-20775766D956}"/>
              </a:ext>
            </a:extLst>
          </p:cNvPr>
          <p:cNvSpPr>
            <a:spLocks noGrp="1"/>
          </p:cNvSpPr>
          <p:nvPr>
            <p:ph idx="1"/>
          </p:nvPr>
        </p:nvSpPr>
        <p:spPr/>
        <p:txBody>
          <a:bodyPr>
            <a:normAutofit fontScale="77500" lnSpcReduction="20000"/>
          </a:bodyPr>
          <a:lstStyle/>
          <a:p>
            <a:r>
              <a:rPr lang="en-US" u="sng" dirty="0"/>
              <a:t>Large</a:t>
            </a:r>
            <a:r>
              <a:rPr lang="en-US" dirty="0"/>
              <a:t> healthcare systems are the </a:t>
            </a:r>
            <a:r>
              <a:rPr lang="en-US" u="sng" dirty="0"/>
              <a:t>target</a:t>
            </a:r>
            <a:r>
              <a:rPr lang="en-US" dirty="0"/>
              <a:t> of these attacks</a:t>
            </a:r>
          </a:p>
          <a:p>
            <a:pPr lvl="1"/>
            <a:r>
              <a:rPr lang="en-US" dirty="0"/>
              <a:t>Any vulnerable system is at risk.  Healthcare wasn’t targeted it was a victim</a:t>
            </a:r>
          </a:p>
          <a:p>
            <a:pPr lvl="1"/>
            <a:r>
              <a:rPr lang="en-US" dirty="0"/>
              <a:t>Small and medium sized facilities are just as at risk</a:t>
            </a:r>
          </a:p>
          <a:p>
            <a:pPr lvl="2"/>
            <a:r>
              <a:rPr lang="en-US" dirty="0" err="1"/>
              <a:t>Grozio</a:t>
            </a:r>
            <a:r>
              <a:rPr lang="en-US" dirty="0"/>
              <a:t> </a:t>
            </a:r>
            <a:r>
              <a:rPr lang="en-US" dirty="0" err="1"/>
              <a:t>Chirurgija</a:t>
            </a:r>
            <a:r>
              <a:rPr lang="en-US" dirty="0"/>
              <a:t> clinic in Lithuania was specifically targeted </a:t>
            </a:r>
          </a:p>
          <a:p>
            <a:pPr lvl="2"/>
            <a:r>
              <a:rPr lang="en-US" dirty="0"/>
              <a:t>Before and after photos and other info of patients, some nude, were held for ransom.</a:t>
            </a:r>
          </a:p>
          <a:p>
            <a:pPr lvl="2"/>
            <a:r>
              <a:rPr lang="en-US" dirty="0"/>
              <a:t>300 bitcoin for the full database (currently over US$1m) </a:t>
            </a:r>
          </a:p>
          <a:p>
            <a:pPr lvl="2"/>
            <a:r>
              <a:rPr lang="en-US" dirty="0"/>
              <a:t>Published the database of over 25,000 images</a:t>
            </a:r>
          </a:p>
          <a:p>
            <a:pPr lvl="2"/>
            <a:r>
              <a:rPr lang="en-US" dirty="0"/>
              <a:t>Individual information has demanded around US$2000. </a:t>
            </a:r>
          </a:p>
          <a:p>
            <a:r>
              <a:rPr lang="en-US" u="sng" dirty="0"/>
              <a:t>Paying</a:t>
            </a:r>
            <a:r>
              <a:rPr lang="en-US" dirty="0"/>
              <a:t> ransom will provide you with a quick solution</a:t>
            </a:r>
          </a:p>
          <a:p>
            <a:pPr lvl="1"/>
            <a:r>
              <a:rPr lang="en-US" dirty="0"/>
              <a:t>Business decision</a:t>
            </a:r>
          </a:p>
          <a:p>
            <a:pPr lvl="1"/>
            <a:r>
              <a:rPr lang="en-US" dirty="0"/>
              <a:t>Profit not always the goal</a:t>
            </a:r>
          </a:p>
          <a:p>
            <a:pPr lvl="2"/>
            <a:r>
              <a:rPr lang="en-US" dirty="0" err="1"/>
              <a:t>Petya</a:t>
            </a:r>
            <a:r>
              <a:rPr lang="en-US" dirty="0"/>
              <a:t>/</a:t>
            </a:r>
            <a:r>
              <a:rPr lang="en-US" dirty="0" err="1"/>
              <a:t>NotPetya</a:t>
            </a:r>
            <a:r>
              <a:rPr lang="en-US" dirty="0"/>
              <a:t>- wiper</a:t>
            </a:r>
          </a:p>
          <a:p>
            <a:r>
              <a:rPr lang="en-US" dirty="0"/>
              <a:t>There will always be a patch</a:t>
            </a:r>
          </a:p>
          <a:p>
            <a:pPr lvl="2"/>
            <a:endParaRPr lang="en-US" dirty="0"/>
          </a:p>
        </p:txBody>
      </p:sp>
      <p:pic>
        <p:nvPicPr>
          <p:cNvPr id="5" name="Picture 4">
            <a:extLst>
              <a:ext uri="{FF2B5EF4-FFF2-40B4-BE49-F238E27FC236}">
                <a16:creationId xmlns:a16="http://schemas.microsoft.com/office/drawing/2014/main" id="{42F9B829-A3F2-4E45-8A76-C9A2F03288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4" b="98382" l="0" r="9941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990570" y="2701219"/>
            <a:ext cx="2077230" cy="1893404"/>
          </a:xfrm>
          <a:prstGeom prst="rect">
            <a:avLst/>
          </a:prstGeom>
        </p:spPr>
      </p:pic>
      <p:pic>
        <p:nvPicPr>
          <p:cNvPr id="7" name="Picture 6">
            <a:extLst>
              <a:ext uri="{FF2B5EF4-FFF2-40B4-BE49-F238E27FC236}">
                <a16:creationId xmlns:a16="http://schemas.microsoft.com/office/drawing/2014/main" id="{A34AA3EC-E053-47FA-A60E-9502D6F57BE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7402167" y="238279"/>
            <a:ext cx="1154801" cy="1141604"/>
          </a:xfrm>
          <a:prstGeom prst="rect">
            <a:avLst/>
          </a:prstGeom>
        </p:spPr>
      </p:pic>
    </p:spTree>
    <p:extLst>
      <p:ext uri="{BB962C8B-B14F-4D97-AF65-F5344CB8AC3E}">
        <p14:creationId xmlns:p14="http://schemas.microsoft.com/office/powerpoint/2010/main" val="210378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6ADD-D369-4A36-B12F-7A7BD0B4EB4F}"/>
              </a:ext>
            </a:extLst>
          </p:cNvPr>
          <p:cNvSpPr>
            <a:spLocks noGrp="1"/>
          </p:cNvSpPr>
          <p:nvPr>
            <p:ph type="title"/>
          </p:nvPr>
        </p:nvSpPr>
        <p:spPr/>
        <p:txBody>
          <a:bodyPr/>
          <a:lstStyle/>
          <a:p>
            <a:r>
              <a:rPr lang="en-US" dirty="0"/>
              <a:t>Planning for Impacts</a:t>
            </a:r>
          </a:p>
        </p:txBody>
      </p:sp>
      <p:sp>
        <p:nvSpPr>
          <p:cNvPr id="3" name="Content Placeholder 2">
            <a:extLst>
              <a:ext uri="{FF2B5EF4-FFF2-40B4-BE49-F238E27FC236}">
                <a16:creationId xmlns:a16="http://schemas.microsoft.com/office/drawing/2014/main" id="{9F3F4595-92DA-4AD1-A8BE-1116EF6C085B}"/>
              </a:ext>
            </a:extLst>
          </p:cNvPr>
          <p:cNvSpPr>
            <a:spLocks noGrp="1"/>
          </p:cNvSpPr>
          <p:nvPr>
            <p:ph idx="1"/>
          </p:nvPr>
        </p:nvSpPr>
        <p:spPr/>
        <p:txBody>
          <a:bodyPr>
            <a:normAutofit/>
          </a:bodyPr>
          <a:lstStyle/>
          <a:p>
            <a:r>
              <a:rPr lang="en-US" dirty="0"/>
              <a:t>How can you think through potential impacts</a:t>
            </a:r>
          </a:p>
          <a:p>
            <a:r>
              <a:rPr lang="en-US" dirty="0"/>
              <a:t>When do you use a cyber system</a:t>
            </a:r>
          </a:p>
          <a:p>
            <a:r>
              <a:rPr lang="en-US" dirty="0"/>
              <a:t>Backup procedures</a:t>
            </a:r>
          </a:p>
          <a:p>
            <a:r>
              <a:rPr lang="en-US" dirty="0"/>
              <a:t>Contracts</a:t>
            </a:r>
          </a:p>
          <a:p>
            <a:endParaRPr lang="en-US" dirty="0"/>
          </a:p>
          <a:p>
            <a:r>
              <a:rPr lang="en-US" dirty="0"/>
              <a:t>Who </a:t>
            </a:r>
            <a:r>
              <a:rPr lang="en-US" dirty="0" err="1"/>
              <a:t>ya</a:t>
            </a:r>
            <a:r>
              <a:rPr lang="en-US" dirty="0"/>
              <a:t> </a:t>
            </a:r>
            <a:r>
              <a:rPr lang="en-US" dirty="0" err="1"/>
              <a:t>gonna</a:t>
            </a:r>
            <a:r>
              <a:rPr lang="en-US" dirty="0"/>
              <a:t> call?</a:t>
            </a:r>
          </a:p>
          <a:p>
            <a:endParaRPr lang="en-US" dirty="0"/>
          </a:p>
        </p:txBody>
      </p:sp>
      <p:pic>
        <p:nvPicPr>
          <p:cNvPr id="5" name="Picture 4">
            <a:extLst>
              <a:ext uri="{FF2B5EF4-FFF2-40B4-BE49-F238E27FC236}">
                <a16:creationId xmlns:a16="http://schemas.microsoft.com/office/drawing/2014/main" id="{644317DB-2FD8-4A3A-A363-F1A0E2C1F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013" y="2493970"/>
            <a:ext cx="2806338" cy="210475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CA6B6C2-C616-4FC4-99FC-2101D83DF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760" y="1666945"/>
            <a:ext cx="2667000" cy="1879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4577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62FF-354B-4511-9583-815342487C86}"/>
              </a:ext>
            </a:extLst>
          </p:cNvPr>
          <p:cNvSpPr>
            <a:spLocks noGrp="1"/>
          </p:cNvSpPr>
          <p:nvPr>
            <p:ph type="title"/>
          </p:nvPr>
        </p:nvSpPr>
        <p:spPr/>
        <p:txBody>
          <a:bodyPr/>
          <a:lstStyle/>
          <a:p>
            <a:r>
              <a:rPr lang="en-US" dirty="0"/>
              <a:t>Recommendations for private sector</a:t>
            </a:r>
          </a:p>
        </p:txBody>
      </p:sp>
      <p:sp>
        <p:nvSpPr>
          <p:cNvPr id="3" name="Content Placeholder 2">
            <a:extLst>
              <a:ext uri="{FF2B5EF4-FFF2-40B4-BE49-F238E27FC236}">
                <a16:creationId xmlns:a16="http://schemas.microsoft.com/office/drawing/2014/main" id="{1E8C3140-7F8C-48CE-AE6E-A27AC5739789}"/>
              </a:ext>
            </a:extLst>
          </p:cNvPr>
          <p:cNvSpPr>
            <a:spLocks noGrp="1"/>
          </p:cNvSpPr>
          <p:nvPr>
            <p:ph idx="1"/>
          </p:nvPr>
        </p:nvSpPr>
        <p:spPr/>
        <p:txBody>
          <a:bodyPr>
            <a:normAutofit fontScale="92500" lnSpcReduction="20000"/>
          </a:bodyPr>
          <a:lstStyle/>
          <a:p>
            <a:r>
              <a:rPr lang="en-US" dirty="0"/>
              <a:t>Implement of NIST Cybersecurity Framework and related standards at all levels of the healthcare system.</a:t>
            </a:r>
          </a:p>
          <a:p>
            <a:r>
              <a:rPr lang="en-US" dirty="0"/>
              <a:t>Encourage collaboration between IT and Emergency Management staff.</a:t>
            </a:r>
          </a:p>
          <a:p>
            <a:r>
              <a:rPr lang="en-US" dirty="0"/>
              <a:t>Incorporate cyber incidents into risk assessment, response plans and business continuity plans.</a:t>
            </a:r>
          </a:p>
          <a:p>
            <a:r>
              <a:rPr lang="en-US" dirty="0"/>
              <a:t>Engage in cybersecurity exercises. Be aware of cyber attacks conducted while other incident responses are underway.</a:t>
            </a:r>
          </a:p>
          <a:p>
            <a:r>
              <a:rPr lang="en-US" dirty="0"/>
              <a:t>Consider cyber posture of your contractors and suppliers</a:t>
            </a:r>
          </a:p>
          <a:p>
            <a:r>
              <a:rPr lang="en-US" dirty="0"/>
              <a:t>Recognize that negative patient outcomes could potentially have a cyber nexus</a:t>
            </a:r>
          </a:p>
          <a:p>
            <a:endParaRPr lang="en-US" dirty="0"/>
          </a:p>
          <a:p>
            <a:endParaRPr lang="en-US" dirty="0"/>
          </a:p>
        </p:txBody>
      </p:sp>
    </p:spTree>
    <p:extLst>
      <p:ext uri="{BB962C8B-B14F-4D97-AF65-F5344CB8AC3E}">
        <p14:creationId xmlns:p14="http://schemas.microsoft.com/office/powerpoint/2010/main" val="1205111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31D90-9611-4A83-B06A-952750CB2B87}"/>
              </a:ext>
            </a:extLst>
          </p:cNvPr>
          <p:cNvSpPr>
            <a:spLocks noGrp="1"/>
          </p:cNvSpPr>
          <p:nvPr>
            <p:ph type="title"/>
          </p:nvPr>
        </p:nvSpPr>
        <p:spPr/>
        <p:txBody>
          <a:bodyPr/>
          <a:lstStyle/>
          <a:p>
            <a:r>
              <a:rPr lang="en-US" dirty="0"/>
              <a:t>Medical Device “hijacking” (MEDJACK)</a:t>
            </a:r>
          </a:p>
        </p:txBody>
      </p:sp>
      <p:sp>
        <p:nvSpPr>
          <p:cNvPr id="4" name="Content Placeholder 3">
            <a:extLst>
              <a:ext uri="{FF2B5EF4-FFF2-40B4-BE49-F238E27FC236}">
                <a16:creationId xmlns:a16="http://schemas.microsoft.com/office/drawing/2014/main" id="{FCE14AB2-BA93-415F-9E40-F2A39CECCC85}"/>
              </a:ext>
            </a:extLst>
          </p:cNvPr>
          <p:cNvSpPr>
            <a:spLocks noGrp="1"/>
          </p:cNvSpPr>
          <p:nvPr>
            <p:ph idx="1"/>
          </p:nvPr>
        </p:nvSpPr>
        <p:spPr/>
        <p:txBody>
          <a:bodyPr>
            <a:normAutofit fontScale="92500" lnSpcReduction="20000"/>
          </a:bodyPr>
          <a:lstStyle/>
          <a:p>
            <a:r>
              <a:rPr lang="en-US" dirty="0" err="1"/>
              <a:t>TrapX</a:t>
            </a:r>
            <a:r>
              <a:rPr lang="en-US" dirty="0"/>
              <a:t> researchers suggest that organizations take the following steps to reduce the likelihood, and impact, of a ransomware attack that targets medical devices and other critical OT technology: </a:t>
            </a:r>
          </a:p>
          <a:p>
            <a:pPr lvl="1"/>
            <a:r>
              <a:rPr lang="en-US" dirty="0"/>
              <a:t>Understand what and how many medical assets in your environment are internet-connected</a:t>
            </a:r>
          </a:p>
          <a:p>
            <a:pPr lvl="1"/>
            <a:r>
              <a:rPr lang="en-US" dirty="0"/>
              <a:t>Refresh contracts with suppliers, and make sure that they are meeting promises outlined in those contracts to update or replace software, devices, and systems</a:t>
            </a:r>
          </a:p>
          <a:p>
            <a:pPr lvl="1"/>
            <a:r>
              <a:rPr lang="en-US" dirty="0"/>
              <a:t>Discuss this problem at the senior management and board levels to get their attention and commitment to the process</a:t>
            </a:r>
          </a:p>
          <a:p>
            <a:pPr lvl="1"/>
            <a:r>
              <a:rPr lang="en-US" dirty="0"/>
              <a:t>Deploy technology tools that provide visibility into the network and automate threat detection and remediation </a:t>
            </a:r>
          </a:p>
        </p:txBody>
      </p:sp>
      <p:sp>
        <p:nvSpPr>
          <p:cNvPr id="2" name="Slide Number Placeholder 1">
            <a:extLst>
              <a:ext uri="{FF2B5EF4-FFF2-40B4-BE49-F238E27FC236}">
                <a16:creationId xmlns:a16="http://schemas.microsoft.com/office/drawing/2014/main" id="{AD90BB5C-3796-42DE-B7FB-A4F086DCD7DA}"/>
              </a:ext>
            </a:extLst>
          </p:cNvPr>
          <p:cNvSpPr>
            <a:spLocks noGrp="1"/>
          </p:cNvSpPr>
          <p:nvPr>
            <p:ph type="sldNum" sz="quarter" idx="4294967295"/>
          </p:nvPr>
        </p:nvSpPr>
        <p:spPr/>
        <p:txBody>
          <a:bodyPr/>
          <a:lstStyle/>
          <a:p>
            <a:fld id="{702B0C48-FC9D-4AC2-BBAA-768F28B163FE}" type="slidenum">
              <a:rPr lang="en-US" smtClean="0"/>
              <a:pPr/>
              <a:t>38</a:t>
            </a:fld>
            <a:endParaRPr lang="en-US" dirty="0"/>
          </a:p>
        </p:txBody>
      </p:sp>
    </p:spTree>
    <p:extLst>
      <p:ext uri="{BB962C8B-B14F-4D97-AF65-F5344CB8AC3E}">
        <p14:creationId xmlns:p14="http://schemas.microsoft.com/office/powerpoint/2010/main" val="1338479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F9F1C2-E1D9-41FE-BF6B-FEF572D6D38C}"/>
              </a:ext>
            </a:extLst>
          </p:cNvPr>
          <p:cNvSpPr>
            <a:spLocks noGrp="1"/>
          </p:cNvSpPr>
          <p:nvPr>
            <p:ph type="title"/>
          </p:nvPr>
        </p:nvSpPr>
        <p:spPr/>
        <p:txBody>
          <a:bodyPr/>
          <a:lstStyle/>
          <a:p>
            <a:r>
              <a:rPr lang="en-US" dirty="0"/>
              <a:t>On-Going Efforts</a:t>
            </a:r>
          </a:p>
        </p:txBody>
      </p:sp>
      <p:sp>
        <p:nvSpPr>
          <p:cNvPr id="3" name="Slide Number Placeholder 2">
            <a:extLst>
              <a:ext uri="{FF2B5EF4-FFF2-40B4-BE49-F238E27FC236}">
                <a16:creationId xmlns:a16="http://schemas.microsoft.com/office/drawing/2014/main" id="{DA6AA69C-85FE-4BAE-8240-D4A42DB00283}"/>
              </a:ext>
            </a:extLst>
          </p:cNvPr>
          <p:cNvSpPr>
            <a:spLocks noGrp="1"/>
          </p:cNvSpPr>
          <p:nvPr>
            <p:ph type="sldNum" sz="quarter" idx="4294967295"/>
          </p:nvPr>
        </p:nvSpPr>
        <p:spPr>
          <a:xfrm>
            <a:off x="8610600" y="4767263"/>
            <a:ext cx="533400" cy="274637"/>
          </a:xfrm>
          <a:prstGeom prst="rect">
            <a:avLst/>
          </a:prstGeom>
        </p:spPr>
        <p:txBody>
          <a:bodyPr/>
          <a:lstStyle/>
          <a:p>
            <a:fld id="{70B46731-A988-47F3-9340-59C704BBDC3E}" type="slidenum">
              <a:rPr lang="en-US" smtClean="0"/>
              <a:pPr/>
              <a:t>39</a:t>
            </a:fld>
            <a:endParaRPr lang="en-US" dirty="0"/>
          </a:p>
        </p:txBody>
      </p:sp>
    </p:spTree>
    <p:extLst>
      <p:ext uri="{BB962C8B-B14F-4D97-AF65-F5344CB8AC3E}">
        <p14:creationId xmlns:p14="http://schemas.microsoft.com/office/powerpoint/2010/main" val="2363690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Healthcare and Public Health Critical Infrastructure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7248" y="1123950"/>
            <a:ext cx="5929504" cy="3276600"/>
          </a:xfrm>
        </p:spPr>
      </p:pic>
      <p:sp>
        <p:nvSpPr>
          <p:cNvPr id="2" name="Slide Number Placeholder 1"/>
          <p:cNvSpPr>
            <a:spLocks noGrp="1"/>
          </p:cNvSpPr>
          <p:nvPr>
            <p:ph type="sldNum" sz="quarter" idx="4294967295"/>
          </p:nvPr>
        </p:nvSpPr>
        <p:spPr/>
        <p:txBody>
          <a:bodyPr/>
          <a:lstStyle/>
          <a:p>
            <a:fld id="{3F2FAE57-AF66-4721-B1DD-7C314DFB0E00}" type="slidenum">
              <a:rPr lang="en-US" smtClean="0"/>
              <a:t>4</a:t>
            </a:fld>
            <a:endParaRPr lang="en-US"/>
          </a:p>
        </p:txBody>
      </p:sp>
      <p:sp>
        <p:nvSpPr>
          <p:cNvPr id="8" name="Rectangle 7"/>
          <p:cNvSpPr/>
          <p:nvPr/>
        </p:nvSpPr>
        <p:spPr>
          <a:xfrm>
            <a:off x="1172129" y="2464041"/>
            <a:ext cx="1268617" cy="484748"/>
          </a:xfrm>
          <a:prstGeom prst="rect">
            <a:avLst/>
          </a:prstGeom>
          <a:noFill/>
        </p:spPr>
        <p:txBody>
          <a:bodyPr wrap="none" lIns="68580" tIns="34290" rIns="68580" bIns="34290">
            <a:spAutoFit/>
          </a:bodyPr>
          <a:lstStyle/>
          <a:p>
            <a:pPr algn="ctr"/>
            <a:r>
              <a:rPr lang="en-US" sz="2700" dirty="0">
                <a:ln w="0"/>
                <a:effectLst>
                  <a:outerShdw blurRad="38100" dist="19050" dir="2700000" algn="tl" rotWithShape="0">
                    <a:schemeClr val="dk1">
                      <a:alpha val="40000"/>
                    </a:schemeClr>
                  </a:outerShdw>
                </a:effectLst>
              </a:rPr>
              <a:t>Security</a:t>
            </a:r>
          </a:p>
        </p:txBody>
      </p:sp>
      <p:sp>
        <p:nvSpPr>
          <p:cNvPr id="9" name="Rectangle 8"/>
          <p:cNvSpPr/>
          <p:nvPr/>
        </p:nvSpPr>
        <p:spPr>
          <a:xfrm>
            <a:off x="7354436" y="2464041"/>
            <a:ext cx="1536639" cy="484748"/>
          </a:xfrm>
          <a:prstGeom prst="rect">
            <a:avLst/>
          </a:prstGeom>
          <a:noFill/>
        </p:spPr>
        <p:txBody>
          <a:bodyPr wrap="none" lIns="68580" tIns="34290" rIns="68580" bIns="34290">
            <a:spAutoFit/>
          </a:bodyPr>
          <a:lstStyle/>
          <a:p>
            <a:pPr algn="ctr"/>
            <a:r>
              <a:rPr lang="en-US" sz="2700" dirty="0">
                <a:ln w="0"/>
                <a:effectLst>
                  <a:outerShdw blurRad="38100" dist="19050" dir="2700000" algn="tl" rotWithShape="0">
                    <a:schemeClr val="dk1">
                      <a:alpha val="40000"/>
                    </a:schemeClr>
                  </a:outerShdw>
                </a:effectLst>
              </a:rPr>
              <a:t>Resilience</a:t>
            </a:r>
          </a:p>
        </p:txBody>
      </p:sp>
    </p:spTree>
    <p:extLst>
      <p:ext uri="{BB962C8B-B14F-4D97-AF65-F5344CB8AC3E}">
        <p14:creationId xmlns:p14="http://schemas.microsoft.com/office/powerpoint/2010/main" val="4246347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0A30-8DC5-4C13-B6C5-9558BB020294}"/>
              </a:ext>
            </a:extLst>
          </p:cNvPr>
          <p:cNvSpPr>
            <a:spLocks noGrp="1"/>
          </p:cNvSpPr>
          <p:nvPr>
            <p:ph type="title"/>
          </p:nvPr>
        </p:nvSpPr>
        <p:spPr/>
        <p:txBody>
          <a:bodyPr/>
          <a:lstStyle/>
          <a:p>
            <a:r>
              <a:rPr lang="en-US" dirty="0"/>
              <a:t>On-going work</a:t>
            </a:r>
          </a:p>
        </p:txBody>
      </p:sp>
      <p:sp>
        <p:nvSpPr>
          <p:cNvPr id="3" name="Content Placeholder 2">
            <a:extLst>
              <a:ext uri="{FF2B5EF4-FFF2-40B4-BE49-F238E27FC236}">
                <a16:creationId xmlns:a16="http://schemas.microsoft.com/office/drawing/2014/main" id="{7656C116-688D-47CC-9771-FD43EADA7A5C}"/>
              </a:ext>
            </a:extLst>
          </p:cNvPr>
          <p:cNvSpPr>
            <a:spLocks noGrp="1"/>
          </p:cNvSpPr>
          <p:nvPr>
            <p:ph idx="1"/>
          </p:nvPr>
        </p:nvSpPr>
        <p:spPr/>
        <p:txBody>
          <a:bodyPr>
            <a:normAutofit lnSpcReduction="10000"/>
          </a:bodyPr>
          <a:lstStyle/>
          <a:p>
            <a:r>
              <a:rPr lang="en-US" dirty="0"/>
              <a:t>Activities to understand the level of preparedness across the sector to include public health and healthcare, including small- and medium-sized businesses</a:t>
            </a:r>
          </a:p>
          <a:p>
            <a:endParaRPr lang="en-US" dirty="0"/>
          </a:p>
          <a:p>
            <a:r>
              <a:rPr lang="en-US" dirty="0"/>
              <a:t>Improvements to response to cyber events</a:t>
            </a:r>
          </a:p>
          <a:p>
            <a:endParaRPr lang="en-US" dirty="0"/>
          </a:p>
          <a:p>
            <a:r>
              <a:rPr lang="en-US" dirty="0"/>
              <a:t>Improving communications to communicate</a:t>
            </a:r>
          </a:p>
          <a:p>
            <a:endParaRPr lang="en-US" dirty="0"/>
          </a:p>
          <a:p>
            <a:r>
              <a:rPr lang="en-US" dirty="0"/>
              <a:t>Making exercises more available</a:t>
            </a:r>
          </a:p>
          <a:p>
            <a:endParaRPr lang="en-US" dirty="0"/>
          </a:p>
        </p:txBody>
      </p:sp>
    </p:spTree>
    <p:extLst>
      <p:ext uri="{BB962C8B-B14F-4D97-AF65-F5344CB8AC3E}">
        <p14:creationId xmlns:p14="http://schemas.microsoft.com/office/powerpoint/2010/main" val="1847077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037481-A0A4-4225-ADE6-2CDCB51D91A1}"/>
              </a:ext>
            </a:extLst>
          </p:cNvPr>
          <p:cNvSpPr>
            <a:spLocks noGrp="1"/>
          </p:cNvSpPr>
          <p:nvPr>
            <p:ph type="title"/>
          </p:nvPr>
        </p:nvSpPr>
        <p:spPr/>
        <p:txBody>
          <a:bodyPr/>
          <a:lstStyle/>
          <a:p>
            <a:r>
              <a:rPr lang="en-US" dirty="0"/>
              <a:t>National Cyber Incident Response Plan</a:t>
            </a:r>
          </a:p>
        </p:txBody>
      </p:sp>
      <p:sp>
        <p:nvSpPr>
          <p:cNvPr id="4" name="Content Placeholder 3">
            <a:extLst>
              <a:ext uri="{FF2B5EF4-FFF2-40B4-BE49-F238E27FC236}">
                <a16:creationId xmlns:a16="http://schemas.microsoft.com/office/drawing/2014/main" id="{59781DAB-FFF3-4B43-8F66-46D70A4E83C7}"/>
              </a:ext>
            </a:extLst>
          </p:cNvPr>
          <p:cNvSpPr>
            <a:spLocks noGrp="1"/>
          </p:cNvSpPr>
          <p:nvPr>
            <p:ph idx="1"/>
          </p:nvPr>
        </p:nvSpPr>
        <p:spPr/>
        <p:txBody>
          <a:bodyPr/>
          <a:lstStyle/>
          <a:p>
            <a:r>
              <a:rPr lang="en-US" dirty="0"/>
              <a:t>FBI-   lead for law enforcement role</a:t>
            </a:r>
          </a:p>
          <a:p>
            <a:pPr lvl="1"/>
            <a:r>
              <a:rPr lang="en-US" dirty="0"/>
              <a:t>State law enforcement may have a role-  some states have robust programs</a:t>
            </a:r>
          </a:p>
          <a:p>
            <a:r>
              <a:rPr lang="en-US" dirty="0"/>
              <a:t>DHS- responsibility for asset response</a:t>
            </a:r>
          </a:p>
          <a:p>
            <a:pPr lvl="1"/>
            <a:r>
              <a:rPr lang="en-US" dirty="0"/>
              <a:t>Helping facilities that were impacted</a:t>
            </a:r>
          </a:p>
          <a:p>
            <a:r>
              <a:rPr lang="en-US" dirty="0"/>
              <a:t>ODNI-  responsible for intel support and plugging that into operation</a:t>
            </a:r>
          </a:p>
          <a:p>
            <a:r>
              <a:rPr lang="en-US" dirty="0"/>
              <a:t>HHS- Healthcare and Public Health Sector Coordination</a:t>
            </a:r>
          </a:p>
          <a:p>
            <a:endParaRPr lang="en-US" dirty="0"/>
          </a:p>
        </p:txBody>
      </p:sp>
      <p:sp>
        <p:nvSpPr>
          <p:cNvPr id="2" name="Slide Number Placeholder 1">
            <a:extLst>
              <a:ext uri="{FF2B5EF4-FFF2-40B4-BE49-F238E27FC236}">
                <a16:creationId xmlns:a16="http://schemas.microsoft.com/office/drawing/2014/main" id="{EB4D2FA3-C7A1-4FAC-9843-E51879397658}"/>
              </a:ext>
            </a:extLst>
          </p:cNvPr>
          <p:cNvSpPr>
            <a:spLocks noGrp="1"/>
          </p:cNvSpPr>
          <p:nvPr>
            <p:ph type="sldNum" sz="quarter" idx="4294967295"/>
          </p:nvPr>
        </p:nvSpPr>
        <p:spPr/>
        <p:txBody>
          <a:bodyPr/>
          <a:lstStyle/>
          <a:p>
            <a:fld id="{702B0C48-FC9D-4AC2-BBAA-768F28B163FE}" type="slidenum">
              <a:rPr lang="en-US" smtClean="0"/>
              <a:pPr/>
              <a:t>41</a:t>
            </a:fld>
            <a:endParaRPr lang="en-US" dirty="0"/>
          </a:p>
        </p:txBody>
      </p:sp>
    </p:spTree>
    <p:extLst>
      <p:ext uri="{BB962C8B-B14F-4D97-AF65-F5344CB8AC3E}">
        <p14:creationId xmlns:p14="http://schemas.microsoft.com/office/powerpoint/2010/main" val="2376801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Healthcare Industry </a:t>
            </a:r>
            <a:br>
              <a:rPr lang="en-US" dirty="0"/>
            </a:br>
            <a:r>
              <a:rPr lang="en-US" dirty="0"/>
              <a:t>Cybersecurity Task Force</a:t>
            </a:r>
          </a:p>
        </p:txBody>
      </p:sp>
      <p:sp>
        <p:nvSpPr>
          <p:cNvPr id="3" name="Content Placeholder 2"/>
          <p:cNvSpPr>
            <a:spLocks noGrp="1"/>
          </p:cNvSpPr>
          <p:nvPr>
            <p:ph idx="1"/>
          </p:nvPr>
        </p:nvSpPr>
        <p:spPr/>
        <p:txBody>
          <a:bodyPr>
            <a:normAutofit fontScale="70000" lnSpcReduction="20000"/>
          </a:bodyPr>
          <a:lstStyle/>
          <a:p>
            <a:r>
              <a:rPr lang="en-US" dirty="0"/>
              <a:t>Under the Cybersecurity Act of 2015, the Task Force was directed to:</a:t>
            </a:r>
          </a:p>
          <a:p>
            <a:pPr marL="800080" lvl="1" indent="-342892">
              <a:buFont typeface="+mj-lt"/>
              <a:buAutoNum type="alphaLcParenR"/>
            </a:pPr>
            <a:r>
              <a:rPr lang="en-US" dirty="0"/>
              <a:t>Analyze how industries, other than the health care industry, have implemented strategies and safeguards for addressing cybersecurity threats within their respective industries;</a:t>
            </a:r>
          </a:p>
          <a:p>
            <a:pPr marL="800080" lvl="1" indent="-342892">
              <a:buFont typeface="+mj-lt"/>
              <a:buAutoNum type="alphaLcParenR"/>
            </a:pPr>
            <a:r>
              <a:rPr lang="en-US" dirty="0"/>
              <a:t>Analyze challenges and barriers private entities (excluding any State, tribal, or local government) in the health care industry face securing themselves against cyber attacks;</a:t>
            </a:r>
          </a:p>
          <a:p>
            <a:pPr marL="800080" lvl="1" indent="-342892">
              <a:buFont typeface="+mj-lt"/>
              <a:buAutoNum type="alphaLcParenR"/>
            </a:pPr>
            <a:r>
              <a:rPr lang="en-US" dirty="0"/>
              <a:t>Review challenges that covered entities and business associates face in securing networked medical devices and other software or systems that connect to an electronic health record;</a:t>
            </a:r>
          </a:p>
          <a:p>
            <a:pPr marL="800080" lvl="1" indent="-342892">
              <a:buFont typeface="+mj-lt"/>
              <a:buAutoNum type="alphaLcParenR"/>
            </a:pPr>
            <a:r>
              <a:rPr lang="en-US" dirty="0"/>
              <a:t>Provide the Secretary with information to disseminate to health care industry stakeholders of all sizes for purposes of improving their preparedness for, and response to, cybersecurity threats affecting the health care industry;</a:t>
            </a:r>
          </a:p>
          <a:p>
            <a:pPr marL="800080" lvl="1" indent="-342892">
              <a:buFont typeface="+mj-lt"/>
              <a:buAutoNum type="alphaLcParenR"/>
            </a:pPr>
            <a:r>
              <a:rPr lang="en-US" dirty="0"/>
              <a:t>Establish a plan for implementing title I of this division, so that the Federal Government and health care industry stakeholders may in real time, share actionable cyber threat indicators and defensive measures</a:t>
            </a:r>
          </a:p>
          <a:p>
            <a:pPr marL="800080" lvl="1" indent="-342892">
              <a:buFont typeface="+mj-lt"/>
              <a:buAutoNum type="alphaLcParenR"/>
            </a:pPr>
            <a:r>
              <a:rPr lang="en-US" dirty="0"/>
              <a:t>Report to the appropriate congressional committees on the findings and recommendations of the task force regarding carrying out subparagraphs (A) through (E).</a:t>
            </a:r>
          </a:p>
        </p:txBody>
      </p:sp>
      <p:sp>
        <p:nvSpPr>
          <p:cNvPr id="4" name="Slide Number Placeholder 3"/>
          <p:cNvSpPr>
            <a:spLocks noGrp="1"/>
          </p:cNvSpPr>
          <p:nvPr>
            <p:ph type="sldNum" sz="quarter" idx="4294967295"/>
          </p:nvPr>
        </p:nvSpPr>
        <p:spPr/>
        <p:txBody>
          <a:bodyPr/>
          <a:lstStyle/>
          <a:p>
            <a:fld id="{702B0C48-FC9D-4AC2-BBAA-768F28B163FE}" type="slidenum">
              <a:rPr lang="en-US" smtClean="0"/>
              <a:t>42</a:t>
            </a:fld>
            <a:endParaRPr lang="en-US" dirty="0"/>
          </a:p>
        </p:txBody>
      </p:sp>
    </p:spTree>
    <p:extLst>
      <p:ext uri="{BB962C8B-B14F-4D97-AF65-F5344CB8AC3E}">
        <p14:creationId xmlns:p14="http://schemas.microsoft.com/office/powerpoint/2010/main" val="1385386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HPH Cybersecurity Working Group</a:t>
            </a:r>
          </a:p>
        </p:txBody>
      </p:sp>
      <p:sp>
        <p:nvSpPr>
          <p:cNvPr id="3" name="Content Placeholder 2"/>
          <p:cNvSpPr>
            <a:spLocks noGrp="1"/>
          </p:cNvSpPr>
          <p:nvPr>
            <p:ph idx="1"/>
          </p:nvPr>
        </p:nvSpPr>
        <p:spPr/>
        <p:txBody>
          <a:bodyPr/>
          <a:lstStyle/>
          <a:p>
            <a:pPr marL="0" indent="0" algn="ctr">
              <a:buNone/>
            </a:pPr>
            <a:r>
              <a:rPr lang="en-US" dirty="0"/>
              <a:t>A forum for discussion of issues and development of needed resources to enhance cybersecurity among a wide variety of HPH Sector stakeholders including healthcare providers, information technology (IT) and information security professionals, pharmaceuticals, device manufacturers, health IT developers, etc.</a:t>
            </a:r>
          </a:p>
          <a:p>
            <a:r>
              <a:rPr lang="en-US" dirty="0"/>
              <a:t>CISA 405 d implementation</a:t>
            </a:r>
          </a:p>
          <a:p>
            <a:r>
              <a:rPr lang="en-US" dirty="0"/>
              <a:t>Incorporating cybersecurity into risk assessment</a:t>
            </a:r>
          </a:p>
        </p:txBody>
      </p:sp>
      <p:sp>
        <p:nvSpPr>
          <p:cNvPr id="4" name="Slide Number Placeholder 3"/>
          <p:cNvSpPr>
            <a:spLocks noGrp="1"/>
          </p:cNvSpPr>
          <p:nvPr>
            <p:ph type="sldNum" sz="quarter" idx="4294967295"/>
          </p:nvPr>
        </p:nvSpPr>
        <p:spPr/>
        <p:txBody>
          <a:bodyPr/>
          <a:lstStyle/>
          <a:p>
            <a:fld id="{702B0C48-FC9D-4AC2-BBAA-768F28B163FE}" type="slidenum">
              <a:rPr lang="en-US" smtClean="0"/>
              <a:t>43</a:t>
            </a:fld>
            <a:endParaRPr lang="en-US" dirty="0"/>
          </a:p>
        </p:txBody>
      </p:sp>
    </p:spTree>
    <p:extLst>
      <p:ext uri="{BB962C8B-B14F-4D97-AF65-F5344CB8AC3E}">
        <p14:creationId xmlns:p14="http://schemas.microsoft.com/office/powerpoint/2010/main" val="4059205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5D4A3-F647-44B7-8353-68A4F0A14159}"/>
              </a:ext>
            </a:extLst>
          </p:cNvPr>
          <p:cNvSpPr>
            <a:spLocks noGrp="1"/>
          </p:cNvSpPr>
          <p:nvPr>
            <p:ph type="title"/>
          </p:nvPr>
        </p:nvSpPr>
        <p:spPr/>
        <p:txBody>
          <a:bodyPr/>
          <a:lstStyle/>
          <a:p>
            <a:r>
              <a:rPr lang="en-US" dirty="0"/>
              <a:t>What you can do tomorrow</a:t>
            </a:r>
          </a:p>
        </p:txBody>
      </p:sp>
      <p:sp>
        <p:nvSpPr>
          <p:cNvPr id="4" name="Content Placeholder 3">
            <a:extLst>
              <a:ext uri="{FF2B5EF4-FFF2-40B4-BE49-F238E27FC236}">
                <a16:creationId xmlns:a16="http://schemas.microsoft.com/office/drawing/2014/main" id="{84269C4F-F487-4CD3-93F1-F0F5892B70AF}"/>
              </a:ext>
            </a:extLst>
          </p:cNvPr>
          <p:cNvSpPr>
            <a:spLocks noGrp="1"/>
          </p:cNvSpPr>
          <p:nvPr>
            <p:ph idx="1"/>
          </p:nvPr>
        </p:nvSpPr>
        <p:spPr/>
        <p:txBody>
          <a:bodyPr>
            <a:normAutofit/>
          </a:bodyPr>
          <a:lstStyle/>
          <a:p>
            <a:r>
              <a:rPr lang="en-US" dirty="0"/>
              <a:t>Talk to colleagues about your role in preventing and responding to cyber incidents</a:t>
            </a:r>
          </a:p>
          <a:p>
            <a:r>
              <a:rPr lang="en-US" dirty="0"/>
              <a:t>Ask questions of leadership:  what is our cyber response plan and what is my role?</a:t>
            </a:r>
          </a:p>
          <a:p>
            <a:r>
              <a:rPr lang="en-US" dirty="0"/>
              <a:t>Meet your IT security staff (hire IT security staff!)</a:t>
            </a:r>
          </a:p>
          <a:p>
            <a:r>
              <a:rPr lang="en-US" dirty="0"/>
              <a:t>Encourage leadership to take cyber threats seriously!</a:t>
            </a:r>
          </a:p>
          <a:p>
            <a:r>
              <a:rPr lang="en-US" dirty="0"/>
              <a:t>Join us in our activities!</a:t>
            </a:r>
          </a:p>
          <a:p>
            <a:pPr lvl="1"/>
            <a:r>
              <a:rPr lang="en-US" dirty="0"/>
              <a:t>cip@hhs</a:t>
            </a:r>
            <a:r>
              <a:rPr lang="en-US"/>
              <a:t>.gov</a:t>
            </a:r>
            <a:endParaRPr lang="en-US" dirty="0"/>
          </a:p>
        </p:txBody>
      </p:sp>
      <p:sp>
        <p:nvSpPr>
          <p:cNvPr id="2" name="Slide Number Placeholder 1">
            <a:extLst>
              <a:ext uri="{FF2B5EF4-FFF2-40B4-BE49-F238E27FC236}">
                <a16:creationId xmlns:a16="http://schemas.microsoft.com/office/drawing/2014/main" id="{2BD07CB2-4E1F-4A3A-A82D-345463537BE8}"/>
              </a:ext>
            </a:extLst>
          </p:cNvPr>
          <p:cNvSpPr>
            <a:spLocks noGrp="1"/>
          </p:cNvSpPr>
          <p:nvPr>
            <p:ph type="sldNum" sz="quarter" idx="4294967295"/>
          </p:nvPr>
        </p:nvSpPr>
        <p:spPr/>
        <p:txBody>
          <a:bodyPr/>
          <a:lstStyle/>
          <a:p>
            <a:fld id="{702B0C48-FC9D-4AC2-BBAA-768F28B163FE}" type="slidenum">
              <a:rPr lang="en-US" smtClean="0"/>
              <a:pPr/>
              <a:t>44</a:t>
            </a:fld>
            <a:endParaRPr lang="en-US" dirty="0"/>
          </a:p>
        </p:txBody>
      </p:sp>
    </p:spTree>
    <p:extLst>
      <p:ext uri="{BB962C8B-B14F-4D97-AF65-F5344CB8AC3E}">
        <p14:creationId xmlns:p14="http://schemas.microsoft.com/office/powerpoint/2010/main" val="2678457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Engagement and </a:t>
            </a:r>
            <a:r>
              <a:rPr lang="en-US" dirty="0" err="1"/>
              <a:t>Comms</a:t>
            </a:r>
            <a:endParaRPr lang="en-US" dirty="0"/>
          </a:p>
        </p:txBody>
      </p:sp>
      <p:sp>
        <p:nvSpPr>
          <p:cNvPr id="8" name="Content Placeholder 7"/>
          <p:cNvSpPr>
            <a:spLocks noGrp="1"/>
          </p:cNvSpPr>
          <p:nvPr>
            <p:ph idx="1"/>
          </p:nvPr>
        </p:nvSpPr>
        <p:spPr/>
        <p:txBody>
          <a:bodyPr>
            <a:normAutofit fontScale="85000" lnSpcReduction="20000"/>
          </a:bodyPr>
          <a:lstStyle/>
          <a:p>
            <a:r>
              <a:rPr lang="en-US" dirty="0"/>
              <a:t>Weekly Highlights Newsletter</a:t>
            </a:r>
          </a:p>
          <a:p>
            <a:r>
              <a:rPr lang="en-US" dirty="0"/>
              <a:t>Innovation Seminar Series</a:t>
            </a:r>
          </a:p>
          <a:p>
            <a:r>
              <a:rPr lang="en-US" dirty="0"/>
              <a:t>Bi-annual Public-Private Partnership Meetings</a:t>
            </a:r>
          </a:p>
          <a:p>
            <a:r>
              <a:rPr lang="en-US" dirty="0"/>
              <a:t>Response Coordination</a:t>
            </a:r>
          </a:p>
          <a:p>
            <a:r>
              <a:rPr lang="en-US" u="sng" dirty="0"/>
              <a:t>Phe.gov/</a:t>
            </a:r>
            <a:r>
              <a:rPr lang="en-US" u="sng" dirty="0" err="1"/>
              <a:t>cip</a:t>
            </a:r>
            <a:endParaRPr lang="en-US" u="sng" dirty="0"/>
          </a:p>
          <a:p>
            <a:r>
              <a:rPr lang="en-US" u="sng" dirty="0"/>
              <a:t>cip@hhs.gov</a:t>
            </a:r>
          </a:p>
          <a:p>
            <a:r>
              <a:rPr lang="en-US" dirty="0"/>
              <a:t>Phe.gov (ASPR) twitter, </a:t>
            </a:r>
            <a:r>
              <a:rPr lang="en-US" dirty="0" err="1"/>
              <a:t>facebook</a:t>
            </a:r>
            <a:endParaRPr lang="en-US" dirty="0"/>
          </a:p>
          <a:p>
            <a:r>
              <a:rPr lang="en-US" dirty="0"/>
              <a:t>ASPR blog posts</a:t>
            </a:r>
          </a:p>
          <a:p>
            <a:r>
              <a:rPr lang="en-US" dirty="0"/>
              <a:t>Response/incident communications</a:t>
            </a:r>
          </a:p>
          <a:p>
            <a:pPr lvl="1"/>
            <a:r>
              <a:rPr lang="en-US" dirty="0"/>
              <a:t>Text messaging</a:t>
            </a:r>
          </a:p>
          <a:p>
            <a:r>
              <a:rPr lang="en-US" dirty="0"/>
              <a:t>Pilot: Podcast</a:t>
            </a:r>
          </a:p>
          <a:p>
            <a:endParaRPr lang="en-US" dirty="0"/>
          </a:p>
        </p:txBody>
      </p:sp>
      <p:sp>
        <p:nvSpPr>
          <p:cNvPr id="3" name="Slide Number Placeholder 2"/>
          <p:cNvSpPr>
            <a:spLocks noGrp="1"/>
          </p:cNvSpPr>
          <p:nvPr>
            <p:ph type="sldNum" sz="quarter" idx="4294967295"/>
          </p:nvPr>
        </p:nvSpPr>
        <p:spPr>
          <a:xfrm>
            <a:off x="8610600" y="4767263"/>
            <a:ext cx="533400" cy="274637"/>
          </a:xfrm>
          <a:prstGeom prst="rect">
            <a:avLst/>
          </a:prstGeom>
        </p:spPr>
        <p:txBody>
          <a:bodyPr/>
          <a:lstStyle/>
          <a:p>
            <a:fld id="{3F2FAE57-AF66-4721-B1DD-7C314DFB0E00}" type="slidenum">
              <a:rPr lang="en-US" smtClean="0"/>
              <a:t>45</a:t>
            </a:fld>
            <a:endParaRPr lang="en-US"/>
          </a:p>
        </p:txBody>
      </p:sp>
      <p:pic>
        <p:nvPicPr>
          <p:cNvPr id="9" name="Picture 8">
            <a:extLst>
              <a:ext uri="{FF2B5EF4-FFF2-40B4-BE49-F238E27FC236}">
                <a16:creationId xmlns:a16="http://schemas.microsoft.com/office/drawing/2014/main" id="{25F798F8-CBEC-4DED-9CAB-8BE8F30270FF}"/>
              </a:ext>
            </a:extLst>
          </p:cNvPr>
          <p:cNvPicPr>
            <a:picLocks noChangeAspect="1"/>
          </p:cNvPicPr>
          <p:nvPr/>
        </p:nvPicPr>
        <p:blipFill rotWithShape="1">
          <a:blip r:embed="rId2"/>
          <a:srcRect l="20259" t="38351" r="32963" b="24261"/>
          <a:stretch/>
        </p:blipFill>
        <p:spPr>
          <a:xfrm>
            <a:off x="5931817" y="1315308"/>
            <a:ext cx="2983583" cy="134138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F36D92C-0615-4D4B-AAD6-9065DBEE4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460" y="3238108"/>
            <a:ext cx="2280090" cy="1282551"/>
          </a:xfrm>
          <a:prstGeom prst="rect">
            <a:avLst/>
          </a:prstGeom>
        </p:spPr>
      </p:pic>
    </p:spTree>
    <p:extLst>
      <p:ext uri="{BB962C8B-B14F-4D97-AF65-F5344CB8AC3E}">
        <p14:creationId xmlns:p14="http://schemas.microsoft.com/office/powerpoint/2010/main" val="3836311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817D6B-C712-407A-B1F3-262A34690D6A}"/>
              </a:ext>
            </a:extLst>
          </p:cNvPr>
          <p:cNvSpPr>
            <a:spLocks noGrp="1"/>
          </p:cNvSpPr>
          <p:nvPr>
            <p:ph type="title"/>
          </p:nvPr>
        </p:nvSpPr>
        <p:spPr/>
        <p:txBody>
          <a:bodyPr/>
          <a:lstStyle/>
          <a:p>
            <a:r>
              <a:rPr lang="en-US" dirty="0"/>
              <a:t>If you are the victim of ransomware</a:t>
            </a:r>
          </a:p>
        </p:txBody>
      </p:sp>
      <p:sp>
        <p:nvSpPr>
          <p:cNvPr id="2" name="Slide Number Placeholder 1">
            <a:extLst>
              <a:ext uri="{FF2B5EF4-FFF2-40B4-BE49-F238E27FC236}">
                <a16:creationId xmlns:a16="http://schemas.microsoft.com/office/drawing/2014/main" id="{9C4BF815-A545-4994-A20F-097B30A14C6B}"/>
              </a:ext>
            </a:extLst>
          </p:cNvPr>
          <p:cNvSpPr>
            <a:spLocks noGrp="1"/>
          </p:cNvSpPr>
          <p:nvPr>
            <p:ph type="sldNum" sz="quarter" idx="4294967295"/>
          </p:nvPr>
        </p:nvSpPr>
        <p:spPr/>
        <p:txBody>
          <a:bodyPr/>
          <a:lstStyle/>
          <a:p>
            <a:fld id="{702B0C48-FC9D-4AC2-BBAA-768F28B163FE}" type="slidenum">
              <a:rPr lang="en-US" smtClean="0"/>
              <a:pPr/>
              <a:t>46</a:t>
            </a:fld>
            <a:endParaRPr lang="en-US" dirty="0"/>
          </a:p>
        </p:txBody>
      </p:sp>
      <p:sp>
        <p:nvSpPr>
          <p:cNvPr id="4" name="Content Placeholder 3">
            <a:extLst>
              <a:ext uri="{FF2B5EF4-FFF2-40B4-BE49-F238E27FC236}">
                <a16:creationId xmlns:a16="http://schemas.microsoft.com/office/drawing/2014/main" id="{35F37869-9266-4BF8-8F64-30E3F81FF0EA}"/>
              </a:ext>
            </a:extLst>
          </p:cNvPr>
          <p:cNvSpPr>
            <a:spLocks noGrp="1"/>
          </p:cNvSpPr>
          <p:nvPr>
            <p:ph idx="4294967295"/>
          </p:nvPr>
        </p:nvSpPr>
        <p:spPr>
          <a:xfrm>
            <a:off x="990600" y="1047750"/>
            <a:ext cx="8153400" cy="3733800"/>
          </a:xfrm>
        </p:spPr>
        <p:txBody>
          <a:bodyPr>
            <a:normAutofit/>
          </a:bodyPr>
          <a:lstStyle/>
          <a:p>
            <a:pPr marL="0" indent="0">
              <a:buNone/>
            </a:pPr>
            <a:r>
              <a:rPr lang="en-US" dirty="0"/>
              <a:t>HHS recommends the following steps:</a:t>
            </a:r>
          </a:p>
          <a:p>
            <a:r>
              <a:rPr lang="en-US" dirty="0"/>
              <a:t>Please contact your FBI Field Office Cyber Task Force </a:t>
            </a:r>
            <a:r>
              <a:rPr lang="en-US" dirty="0">
                <a:hlinkClick r:id="rId2"/>
              </a:rPr>
              <a:t>www.fbi.gov/contact-us/field/field-offices</a:t>
            </a:r>
            <a:r>
              <a:rPr lang="en-US" dirty="0"/>
              <a:t>  immediately to report a ransomware event and request assistance. These professionals work with state and local law enforcement and other federal and international partners to pursue cyber criminals globally and to assist victims of cyber-crime.</a:t>
            </a:r>
          </a:p>
          <a:p>
            <a:r>
              <a:rPr lang="en-US" dirty="0"/>
              <a:t>Please report cyber incidents to the US-CERT </a:t>
            </a:r>
            <a:r>
              <a:rPr lang="en-US" dirty="0">
                <a:hlinkClick r:id="rId3"/>
              </a:rPr>
              <a:t>www.us-cert.gov/ncas</a:t>
            </a:r>
            <a:r>
              <a:rPr lang="en-US" dirty="0"/>
              <a:t>  and FBI’s Internet Crime Complaint Center </a:t>
            </a:r>
            <a:r>
              <a:rPr lang="en-US" dirty="0">
                <a:hlinkClick r:id="rId4"/>
              </a:rPr>
              <a:t>www.ic3.gov</a:t>
            </a:r>
            <a:r>
              <a:rPr lang="en-US" dirty="0"/>
              <a:t> </a:t>
            </a:r>
          </a:p>
        </p:txBody>
      </p:sp>
    </p:spTree>
    <p:extLst>
      <p:ext uri="{BB962C8B-B14F-4D97-AF65-F5344CB8AC3E}">
        <p14:creationId xmlns:p14="http://schemas.microsoft.com/office/powerpoint/2010/main" val="2627954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Security</a:t>
            </a:r>
            <a:endParaRPr lang="en-US" dirty="0"/>
          </a:p>
        </p:txBody>
      </p:sp>
      <p:sp>
        <p:nvSpPr>
          <p:cNvPr id="3" name="Content Placeholder 2"/>
          <p:cNvSpPr>
            <a:spLocks noGrp="1"/>
          </p:cNvSpPr>
          <p:nvPr>
            <p:ph idx="1"/>
          </p:nvPr>
        </p:nvSpPr>
        <p:spPr/>
        <p:txBody>
          <a:bodyPr>
            <a:normAutofit lnSpcReduction="10000"/>
          </a:bodyPr>
          <a:lstStyle/>
          <a:p>
            <a:pPr defTabSz="685800">
              <a:spcBef>
                <a:spcPts val="0"/>
              </a:spcBef>
              <a:defRPr/>
            </a:pPr>
            <a:r>
              <a:rPr lang="en-US" dirty="0" smtClean="0"/>
              <a:t>Even if an organization does all of these things right, they are still at risk and need to proactively combat threats</a:t>
            </a:r>
          </a:p>
          <a:p>
            <a:pPr lvl="1" defTabSz="685800">
              <a:spcBef>
                <a:spcPts val="0"/>
              </a:spcBef>
              <a:defRPr/>
            </a:pPr>
            <a:r>
              <a:rPr lang="en-US" dirty="0" smtClean="0"/>
              <a:t>Proper documentation</a:t>
            </a:r>
          </a:p>
          <a:p>
            <a:pPr lvl="1" defTabSz="685800">
              <a:spcBef>
                <a:spcPts val="0"/>
              </a:spcBef>
              <a:defRPr/>
            </a:pPr>
            <a:r>
              <a:rPr lang="en-US" dirty="0" smtClean="0"/>
              <a:t>User </a:t>
            </a:r>
            <a:r>
              <a:rPr lang="en-US" dirty="0"/>
              <a:t>training and awareness</a:t>
            </a:r>
          </a:p>
          <a:p>
            <a:pPr lvl="1" defTabSz="685800">
              <a:spcBef>
                <a:spcPts val="0"/>
              </a:spcBef>
              <a:defRPr/>
            </a:pPr>
            <a:r>
              <a:rPr lang="en-US" dirty="0" smtClean="0"/>
              <a:t>Software configuration and patch management</a:t>
            </a:r>
          </a:p>
          <a:p>
            <a:pPr lvl="1" defTabSz="685800">
              <a:spcBef>
                <a:spcPts val="0"/>
              </a:spcBef>
              <a:defRPr/>
            </a:pPr>
            <a:r>
              <a:rPr lang="en-US" dirty="0"/>
              <a:t>Host </a:t>
            </a:r>
            <a:r>
              <a:rPr lang="en-US" dirty="0" smtClean="0"/>
              <a:t>computer security </a:t>
            </a:r>
            <a:r>
              <a:rPr lang="en-US" dirty="0"/>
              <a:t>agents (Antivirus)</a:t>
            </a:r>
          </a:p>
          <a:p>
            <a:pPr lvl="1" defTabSz="685800">
              <a:spcBef>
                <a:spcPts val="0"/>
              </a:spcBef>
              <a:defRPr/>
            </a:pPr>
            <a:r>
              <a:rPr lang="en-US" dirty="0" smtClean="0"/>
              <a:t>Network security devices (Firewalls, Intrusion Detection Systems (IDS), Email and Web Proxies, etc.)</a:t>
            </a:r>
          </a:p>
          <a:p>
            <a:pPr lvl="1" defTabSz="685800">
              <a:spcBef>
                <a:spcPts val="0"/>
              </a:spcBef>
              <a:defRPr/>
            </a:pPr>
            <a:endParaRPr lang="en-US" dirty="0" smtClean="0"/>
          </a:p>
          <a:p>
            <a:pPr defTabSz="685800">
              <a:spcBef>
                <a:spcPts val="0"/>
              </a:spcBef>
              <a:defRPr/>
            </a:pPr>
            <a:r>
              <a:rPr lang="en-US" b="1" dirty="0" smtClean="0">
                <a:solidFill>
                  <a:srgbClr val="C00000"/>
                </a:solidFill>
                <a:cs typeface="Times New Roman" panose="02020603050405020304" pitchFamily="18" charset="0"/>
              </a:rPr>
              <a:t>However…defense-in-depth </a:t>
            </a:r>
            <a:r>
              <a:rPr lang="en-US" b="1" dirty="0">
                <a:solidFill>
                  <a:srgbClr val="C00000"/>
                </a:solidFill>
                <a:cs typeface="Times New Roman" panose="02020603050405020304" pitchFamily="18" charset="0"/>
              </a:rPr>
              <a:t>is a key component for good security operations.</a:t>
            </a:r>
          </a:p>
        </p:txBody>
      </p:sp>
      <p:sp>
        <p:nvSpPr>
          <p:cNvPr id="4" name="Not Equal 3"/>
          <p:cNvSpPr/>
          <p:nvPr/>
        </p:nvSpPr>
        <p:spPr>
          <a:xfrm>
            <a:off x="4649453" y="493925"/>
            <a:ext cx="480646" cy="339969"/>
          </a:xfrm>
          <a:prstGeom prst="mathNotEqual">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956786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Healthcare and Public Health Sector </a:t>
            </a:r>
            <a:br>
              <a:rPr lang="en-US" dirty="0"/>
            </a:br>
            <a:r>
              <a:rPr lang="en-US" dirty="0"/>
              <a:t>Critical Infrastructure Partnership</a:t>
            </a:r>
          </a:p>
        </p:txBody>
      </p:sp>
      <p:sp>
        <p:nvSpPr>
          <p:cNvPr id="3" name="Content Placeholder 2"/>
          <p:cNvSpPr>
            <a:spLocks noGrp="1"/>
          </p:cNvSpPr>
          <p:nvPr>
            <p:ph idx="1"/>
          </p:nvPr>
        </p:nvSpPr>
        <p:spPr/>
        <p:txBody>
          <a:bodyPr>
            <a:normAutofit fontScale="85000" lnSpcReduction="10000"/>
          </a:bodyPr>
          <a:lstStyle/>
          <a:p>
            <a:r>
              <a:rPr lang="en-US" b="1" dirty="0"/>
              <a:t>By providing a venue for public and private sector partners to collaborate, we</a:t>
            </a:r>
          </a:p>
          <a:p>
            <a:pPr lvl="1"/>
            <a:endParaRPr lang="en-US" dirty="0"/>
          </a:p>
          <a:p>
            <a:pPr lvl="1"/>
            <a:r>
              <a:rPr lang="en-US" dirty="0"/>
              <a:t>Promote risk management activities;</a:t>
            </a:r>
          </a:p>
          <a:p>
            <a:pPr lvl="1"/>
            <a:r>
              <a:rPr lang="en-US" dirty="0"/>
              <a:t>Share threat information;</a:t>
            </a:r>
          </a:p>
          <a:p>
            <a:pPr lvl="1"/>
            <a:r>
              <a:rPr lang="en-US" dirty="0"/>
              <a:t>Socialize best practices; and </a:t>
            </a:r>
          </a:p>
          <a:p>
            <a:pPr lvl="1"/>
            <a:r>
              <a:rPr lang="en-US" dirty="0"/>
              <a:t>Develop useful tools and policies;</a:t>
            </a:r>
          </a:p>
          <a:p>
            <a:pPr marL="297656" lvl="1" indent="0">
              <a:buNone/>
            </a:pPr>
            <a:endParaRPr lang="en-US" dirty="0"/>
          </a:p>
          <a:p>
            <a:pPr marL="297656" lvl="1" indent="0">
              <a:buNone/>
            </a:pPr>
            <a:endParaRPr lang="en-US" b="1" dirty="0" smtClean="0"/>
          </a:p>
          <a:p>
            <a:pPr marL="297656" lvl="1" indent="0">
              <a:buNone/>
            </a:pPr>
            <a:r>
              <a:rPr lang="en-US" b="1" dirty="0" smtClean="0"/>
              <a:t>to </a:t>
            </a:r>
            <a:r>
              <a:rPr lang="en-US" b="1" dirty="0"/>
              <a:t>mitigate impacts of disasters and enhance resilience of the entire health care system to minimize disruptions in care for all Americans</a:t>
            </a:r>
          </a:p>
        </p:txBody>
      </p:sp>
      <p:sp>
        <p:nvSpPr>
          <p:cNvPr id="4" name="Slide Number Placeholder 3"/>
          <p:cNvSpPr>
            <a:spLocks noGrp="1"/>
          </p:cNvSpPr>
          <p:nvPr>
            <p:ph type="sldNum" sz="quarter" idx="4294967295"/>
          </p:nvPr>
        </p:nvSpPr>
        <p:spPr/>
        <p:txBody>
          <a:bodyPr/>
          <a:lstStyle/>
          <a:p>
            <a:fld id="{3F2FAE57-AF66-4721-B1DD-7C314DFB0E00}" type="slidenum">
              <a:rPr lang="en-US" smtClean="0"/>
              <a:t>6</a:t>
            </a:fld>
            <a:endParaRPr lang="en-US"/>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000" t="19962" r="26345" b="15671"/>
          <a:stretch/>
        </p:blipFill>
        <p:spPr bwMode="auto">
          <a:xfrm>
            <a:off x="6629400" y="1581150"/>
            <a:ext cx="1752600" cy="2071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0053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09550"/>
            <a:ext cx="9144000" cy="857250"/>
          </a:xfrm>
        </p:spPr>
        <p:txBody>
          <a:bodyPr>
            <a:normAutofit/>
          </a:bodyPr>
          <a:lstStyle/>
          <a:p>
            <a:r>
              <a:rPr lang="en-US" dirty="0"/>
              <a:t>Healthcare and Public Health Subsectors</a:t>
            </a:r>
          </a:p>
        </p:txBody>
      </p:sp>
      <p:sp>
        <p:nvSpPr>
          <p:cNvPr id="8" name="Slide Number Placeholder 1"/>
          <p:cNvSpPr>
            <a:spLocks noGrp="1"/>
          </p:cNvSpPr>
          <p:nvPr>
            <p:ph type="sldNum" sz="quarter" idx="4294967295"/>
          </p:nvPr>
        </p:nvSpPr>
        <p:spPr>
          <a:xfrm>
            <a:off x="8610600" y="4767263"/>
            <a:ext cx="533400" cy="274637"/>
          </a:xfrm>
          <a:prstGeom prst="rect">
            <a:avLst/>
          </a:prstGeom>
        </p:spPr>
        <p:txBody>
          <a:bodyPr/>
          <a:lstStyle/>
          <a:p>
            <a:fld id="{01A2EFEF-55F1-4307-B968-C91D74BD382E}" type="slidenum">
              <a:rPr lang="en-US" smtClean="0"/>
              <a:pPr/>
              <a:t>7</a:t>
            </a:fld>
            <a:endParaRPr lang="en-US" dirty="0"/>
          </a:p>
        </p:txBody>
      </p:sp>
      <p:pic>
        <p:nvPicPr>
          <p:cNvPr id="7" name="Content Placeholder 15" descr="Graphic showing the 8 subsectors of Healthcare and Public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03007"/>
            <a:ext cx="6812414" cy="4401574"/>
          </a:xfrm>
          <a:prstGeom prst="rect">
            <a:avLst/>
          </a:prstGeom>
        </p:spPr>
      </p:pic>
    </p:spTree>
    <p:extLst>
      <p:ext uri="{BB962C8B-B14F-4D97-AF65-F5344CB8AC3E}">
        <p14:creationId xmlns:p14="http://schemas.microsoft.com/office/powerpoint/2010/main" val="1450953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Healthcare is a Target</a:t>
            </a:r>
            <a:endParaRPr lang="en-US" dirty="0"/>
          </a:p>
        </p:txBody>
      </p:sp>
      <p:sp>
        <p:nvSpPr>
          <p:cNvPr id="4" name="Rectangle 3"/>
          <p:cNvSpPr/>
          <p:nvPr/>
        </p:nvSpPr>
        <p:spPr>
          <a:xfrm>
            <a:off x="2278054" y="1264663"/>
            <a:ext cx="5380046" cy="3117520"/>
          </a:xfrm>
          <a:prstGeom prst="rect">
            <a:avLst/>
          </a:prstGeom>
        </p:spPr>
        <p:txBody>
          <a:bodyPr wrap="square">
            <a:spAutoFit/>
          </a:bodyPr>
          <a:lstStyle/>
          <a:p>
            <a:pPr>
              <a:spcBef>
                <a:spcPts val="366"/>
              </a:spcBef>
            </a:pPr>
            <a:r>
              <a:rPr lang="en-US" sz="1350" b="1" dirty="0">
                <a:solidFill>
                  <a:srgbClr val="A31B28"/>
                </a:solidFill>
                <a:latin typeface="Arial-BoldMT"/>
              </a:rPr>
              <a:t>Advance Persistent Threat (APT) Actors</a:t>
            </a:r>
          </a:p>
          <a:p>
            <a:pPr>
              <a:spcBef>
                <a:spcPts val="366"/>
              </a:spcBef>
            </a:pPr>
            <a:r>
              <a:rPr lang="en-US" sz="1350" dirty="0">
                <a:solidFill>
                  <a:srgbClr val="444444"/>
                </a:solidFill>
                <a:latin typeface="ArialMT"/>
              </a:rPr>
              <a:t>Target U.S. healthcare and other critical industries to steal Intellectual Property (IP), Personally Identifiable Information (PII), and Protected Health Information (PHI)</a:t>
            </a:r>
          </a:p>
          <a:p>
            <a:pPr>
              <a:spcBef>
                <a:spcPts val="366"/>
              </a:spcBef>
            </a:pPr>
            <a:endParaRPr lang="en-US" sz="1575" b="1" dirty="0">
              <a:solidFill>
                <a:srgbClr val="A31B28"/>
              </a:solidFill>
              <a:latin typeface="Arial-BoldMT"/>
            </a:endParaRPr>
          </a:p>
          <a:p>
            <a:pPr>
              <a:spcBef>
                <a:spcPts val="366"/>
              </a:spcBef>
            </a:pPr>
            <a:r>
              <a:rPr lang="en-US" sz="1350" b="1" dirty="0">
                <a:solidFill>
                  <a:srgbClr val="A31B28"/>
                </a:solidFill>
                <a:latin typeface="Arial-BoldMT"/>
              </a:rPr>
              <a:t>Cyber Criminals</a:t>
            </a:r>
          </a:p>
          <a:p>
            <a:pPr>
              <a:spcBef>
                <a:spcPts val="366"/>
              </a:spcBef>
            </a:pPr>
            <a:r>
              <a:rPr lang="en-US" sz="1350" dirty="0">
                <a:solidFill>
                  <a:srgbClr val="444444"/>
                </a:solidFill>
                <a:latin typeface="ArialMT"/>
              </a:rPr>
              <a:t>Steal information to sell for a profit or benefit from insider stock trading, but recently more often to install ransomware</a:t>
            </a:r>
          </a:p>
          <a:p>
            <a:pPr>
              <a:spcBef>
                <a:spcPts val="366"/>
              </a:spcBef>
            </a:pPr>
            <a:endParaRPr lang="en-US" sz="2250" b="1" dirty="0">
              <a:solidFill>
                <a:srgbClr val="A31B28"/>
              </a:solidFill>
              <a:latin typeface="Arial-BoldMT"/>
            </a:endParaRPr>
          </a:p>
          <a:p>
            <a:pPr>
              <a:spcBef>
                <a:spcPts val="366"/>
              </a:spcBef>
            </a:pPr>
            <a:r>
              <a:rPr lang="en-US" sz="1350" b="1" dirty="0">
                <a:solidFill>
                  <a:srgbClr val="A31B28"/>
                </a:solidFill>
                <a:latin typeface="Arial-BoldMT"/>
              </a:rPr>
              <a:t>Hacktivists</a:t>
            </a:r>
          </a:p>
          <a:p>
            <a:pPr>
              <a:spcBef>
                <a:spcPts val="366"/>
              </a:spcBef>
            </a:pPr>
            <a:r>
              <a:rPr lang="en-US" sz="1350" dirty="0">
                <a:solidFill>
                  <a:srgbClr val="444444"/>
                </a:solidFill>
                <a:latin typeface="ArialMT"/>
              </a:rPr>
              <a:t>Use hacking as a way to protest or call attention to a cause, often by causing a Denial of Service or by defacing a public-facing webpage</a:t>
            </a:r>
          </a:p>
        </p:txBody>
      </p:sp>
      <p:pic>
        <p:nvPicPr>
          <p:cNvPr id="5" name="Picture 4"/>
          <p:cNvPicPr>
            <a:picLocks noChangeAspect="1"/>
          </p:cNvPicPr>
          <p:nvPr/>
        </p:nvPicPr>
        <p:blipFill>
          <a:blip r:embed="rId3"/>
          <a:stretch>
            <a:fillRect/>
          </a:stretch>
        </p:blipFill>
        <p:spPr>
          <a:xfrm>
            <a:off x="1485900" y="1303574"/>
            <a:ext cx="755579" cy="756000"/>
          </a:xfrm>
          <a:prstGeom prst="rect">
            <a:avLst/>
          </a:prstGeom>
        </p:spPr>
      </p:pic>
      <p:pic>
        <p:nvPicPr>
          <p:cNvPr id="6" name="Picture 5"/>
          <p:cNvPicPr>
            <a:picLocks noChangeAspect="1"/>
          </p:cNvPicPr>
          <p:nvPr/>
        </p:nvPicPr>
        <p:blipFill>
          <a:blip r:embed="rId4"/>
          <a:stretch>
            <a:fillRect/>
          </a:stretch>
        </p:blipFill>
        <p:spPr>
          <a:xfrm>
            <a:off x="1485900" y="2451638"/>
            <a:ext cx="755579" cy="756000"/>
          </a:xfrm>
          <a:prstGeom prst="rect">
            <a:avLst/>
          </a:prstGeom>
        </p:spPr>
      </p:pic>
      <p:pic>
        <p:nvPicPr>
          <p:cNvPr id="7" name="Picture 6"/>
          <p:cNvPicPr>
            <a:picLocks noChangeAspect="1"/>
          </p:cNvPicPr>
          <p:nvPr/>
        </p:nvPicPr>
        <p:blipFill>
          <a:blip r:embed="rId5"/>
          <a:stretch>
            <a:fillRect/>
          </a:stretch>
        </p:blipFill>
        <p:spPr>
          <a:xfrm>
            <a:off x="1485900" y="3557711"/>
            <a:ext cx="755579" cy="756000"/>
          </a:xfrm>
          <a:prstGeom prst="rect">
            <a:avLst/>
          </a:prstGeom>
        </p:spPr>
      </p:pic>
    </p:spTree>
    <p:extLst>
      <p:ext uri="{BB962C8B-B14F-4D97-AF65-F5344CB8AC3E}">
        <p14:creationId xmlns:p14="http://schemas.microsoft.com/office/powerpoint/2010/main" val="2957291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According to the 2018 Verizon Data Breach </a:t>
            </a:r>
            <a:r>
              <a:rPr lang="en-US" sz="2400" dirty="0" smtClean="0"/>
              <a:t/>
            </a:r>
            <a:br>
              <a:rPr lang="en-US" sz="2400" dirty="0" smtClean="0"/>
            </a:br>
            <a:r>
              <a:rPr lang="en-US" sz="2400" dirty="0" smtClean="0"/>
              <a:t>Investigations </a:t>
            </a:r>
            <a:r>
              <a:rPr lang="en-US" sz="2400" dirty="0"/>
              <a:t>Report (DBIR)</a:t>
            </a:r>
          </a:p>
        </p:txBody>
      </p:sp>
      <p:sp>
        <p:nvSpPr>
          <p:cNvPr id="7" name="Content Placeholder 6"/>
          <p:cNvSpPr>
            <a:spLocks noGrp="1"/>
          </p:cNvSpPr>
          <p:nvPr>
            <p:ph idx="1"/>
          </p:nvPr>
        </p:nvSpPr>
        <p:spPr/>
        <p:txBody>
          <a:bodyPr>
            <a:noAutofit/>
          </a:bodyPr>
          <a:lstStyle/>
          <a:p>
            <a:pPr marL="0" indent="0">
              <a:spcBef>
                <a:spcPts val="366"/>
              </a:spcBef>
              <a:buNone/>
            </a:pPr>
            <a:r>
              <a:rPr lang="en-US" sz="1500" dirty="0"/>
              <a:t>The Healthcare sector is rife with error and misuse.  In fact, it is the only industry vertical that has more internal actors behind breaches than external.  In addition to these problem areas, ransomware is endemic in the industry.</a:t>
            </a:r>
          </a:p>
          <a:p>
            <a:pPr>
              <a:spcBef>
                <a:spcPts val="366"/>
              </a:spcBef>
            </a:pPr>
            <a:endParaRPr lang="en-US" sz="375" dirty="0"/>
          </a:p>
          <a:p>
            <a:pPr marL="0" indent="0" algn="ctr">
              <a:spcBef>
                <a:spcPts val="366"/>
              </a:spcBef>
              <a:buNone/>
            </a:pPr>
            <a:r>
              <a:rPr lang="en-US" sz="1500" dirty="0"/>
              <a:t>Ransomware accounts for 85% of all malware in Healthcare.</a:t>
            </a:r>
          </a:p>
        </p:txBody>
      </p:sp>
      <p:pic>
        <p:nvPicPr>
          <p:cNvPr id="5" name="Picture 4"/>
          <p:cNvPicPr>
            <a:picLocks noChangeAspect="1"/>
          </p:cNvPicPr>
          <p:nvPr/>
        </p:nvPicPr>
        <p:blipFill>
          <a:blip r:embed="rId3"/>
          <a:stretch>
            <a:fillRect/>
          </a:stretch>
        </p:blipFill>
        <p:spPr>
          <a:xfrm>
            <a:off x="2133600" y="2266950"/>
            <a:ext cx="4112123" cy="2331720"/>
          </a:xfrm>
          <a:prstGeom prst="rect">
            <a:avLst/>
          </a:prstGeom>
        </p:spPr>
      </p:pic>
    </p:spTree>
    <p:extLst>
      <p:ext uri="{BB962C8B-B14F-4D97-AF65-F5344CB8AC3E}">
        <p14:creationId xmlns:p14="http://schemas.microsoft.com/office/powerpoint/2010/main" val="637613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C2BB780FAC6B47A69E358D24FE010E" ma:contentTypeVersion="1" ma:contentTypeDescription="Create a new document." ma:contentTypeScope="" ma:versionID="f3263647ef17b0f2f91484e5c4a5715e">
  <xsd:schema xmlns:xsd="http://www.w3.org/2001/XMLSchema" xmlns:xs="http://www.w3.org/2001/XMLSchema" xmlns:p="http://schemas.microsoft.com/office/2006/metadata/properties" xmlns:ns1="http://schemas.microsoft.com/sharepoint/v3" targetNamespace="http://schemas.microsoft.com/office/2006/metadata/properties" ma:root="true" ma:fieldsID="2d944f400e5ce67ccaa158313eb572c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0FBFF6-B324-4F32-BBB1-72F70CD8FA7E}">
  <ds:schemaRefs>
    <ds:schemaRef ds:uri="http://schemas.microsoft.com/sharepoint/v3/contenttype/forms"/>
  </ds:schemaRefs>
</ds:datastoreItem>
</file>

<file path=customXml/itemProps2.xml><?xml version="1.0" encoding="utf-8"?>
<ds:datastoreItem xmlns:ds="http://schemas.openxmlformats.org/officeDocument/2006/customXml" ds:itemID="{C9F847EF-B67A-4F59-803E-7BA1D94D076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C2FD5D6A-9A71-4509-9198-53A4BAD76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519</TotalTime>
  <Words>2794</Words>
  <Application>Microsoft Office PowerPoint</Application>
  <PresentationFormat>On-screen Show (16:9)</PresentationFormat>
  <Paragraphs>421</Paragraphs>
  <Slides>46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Arial-BoldMT</vt:lpstr>
      <vt:lpstr>ArialMT</vt:lpstr>
      <vt:lpstr>Calibri</vt:lpstr>
      <vt:lpstr>Times New Roman</vt:lpstr>
      <vt:lpstr>Wingdings</vt:lpstr>
      <vt:lpstr>Office Theme</vt:lpstr>
      <vt:lpstr> The Current Cybersecurity Threat Landscape</vt:lpstr>
      <vt:lpstr>Bottom Line Up Front</vt:lpstr>
      <vt:lpstr>PowerPoint Presentation</vt:lpstr>
      <vt:lpstr>Healthcare and Public Health Critical Infrastructure</vt:lpstr>
      <vt:lpstr>Compliance      Security</vt:lpstr>
      <vt:lpstr>Healthcare and Public Health Sector  Critical Infrastructure Partnership</vt:lpstr>
      <vt:lpstr>Healthcare and Public Health Subsectors</vt:lpstr>
      <vt:lpstr>Healthcare is a Target</vt:lpstr>
      <vt:lpstr>According to the 2018 Verizon Data Breach  Investigations Report (DBIR)</vt:lpstr>
      <vt:lpstr>The Cost of an Incident</vt:lpstr>
      <vt:lpstr>Evolving Cyber Threat to Healthcare Systems</vt:lpstr>
      <vt:lpstr>Evolving Cyber Threat to Healthcare Systems</vt:lpstr>
      <vt:lpstr>Types of Threats</vt:lpstr>
      <vt:lpstr>Evolving Healthcare Cybersecurity Threats</vt:lpstr>
      <vt:lpstr>Vulnerabilities at the Local Level</vt:lpstr>
      <vt:lpstr>Why Public Health and Healthcare  are Attractive Targets</vt:lpstr>
      <vt:lpstr>Congressional and Administration Priority</vt:lpstr>
      <vt:lpstr>HHS: Taking Cyber Seriously</vt:lpstr>
      <vt:lpstr>WannaCry 2017</vt:lpstr>
      <vt:lpstr>WannaCry Impacts to  UK National Health Service</vt:lpstr>
      <vt:lpstr>WannaCry Impacts</vt:lpstr>
      <vt:lpstr>Petya/NotPetya 2017</vt:lpstr>
      <vt:lpstr>Petya was not really ransomware</vt:lpstr>
      <vt:lpstr>Impacts to Merck</vt:lpstr>
      <vt:lpstr>Lessons Learned: Merck</vt:lpstr>
      <vt:lpstr>Contracts can help or hinder response</vt:lpstr>
      <vt:lpstr>Emergency Support Function 8 Role</vt:lpstr>
      <vt:lpstr>HHS Response</vt:lpstr>
      <vt:lpstr>Critical Infrastructure Protection Role in the Response</vt:lpstr>
      <vt:lpstr>Were WannaCry and Petya on your radar?</vt:lpstr>
      <vt:lpstr>Worst case scenario</vt:lpstr>
      <vt:lpstr>Are we better prepared today?</vt:lpstr>
      <vt:lpstr>What is the threat to healthcare?</vt:lpstr>
      <vt:lpstr>Information Systems Audit and Control Association (ISACA) survey</vt:lpstr>
      <vt:lpstr>Key Myths</vt:lpstr>
      <vt:lpstr>Planning for Impacts</vt:lpstr>
      <vt:lpstr>Recommendations for private sector</vt:lpstr>
      <vt:lpstr>Medical Device “hijacking” (MEDJACK)</vt:lpstr>
      <vt:lpstr>On-Going Efforts</vt:lpstr>
      <vt:lpstr>On-going work</vt:lpstr>
      <vt:lpstr>National Cyber Incident Response Plan</vt:lpstr>
      <vt:lpstr>Healthcare Industry  Cybersecurity Task Force</vt:lpstr>
      <vt:lpstr>Joint HPH Cybersecurity Working Group</vt:lpstr>
      <vt:lpstr>What you can do tomorrow</vt:lpstr>
      <vt:lpstr>Partnership Engagement and Comms</vt:lpstr>
      <vt:lpstr>If you are the victim of ransomware</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 PowerPoint Slide Template</dc:title>
  <dc:subject>ASPR PowerPoint Template</dc:subject>
  <dc:creator>Mary Radebach</dc:creator>
  <cp:lastModifiedBy>Bastani, Robert (OS/ASPR/SIIM)</cp:lastModifiedBy>
  <cp:revision>53</cp:revision>
  <cp:lastPrinted>2018-10-16T23:00:48Z</cp:lastPrinted>
  <dcterms:created xsi:type="dcterms:W3CDTF">2018-01-29T20:56:18Z</dcterms:created>
  <dcterms:modified xsi:type="dcterms:W3CDTF">2018-10-18T09:49:44Z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0x010100BCC2BB780FAC6B47A69E358D24FE010E</vt:lpwstr>
  </property>
</Properties>
</file>