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sldIdLst>
    <p:sldId id="256" r:id="rId2"/>
    <p:sldId id="257" r:id="rId3"/>
    <p:sldId id="266" r:id="rId4"/>
    <p:sldId id="268" r:id="rId5"/>
    <p:sldId id="269" r:id="rId6"/>
    <p:sldId id="260" r:id="rId7"/>
    <p:sldId id="258" r:id="rId8"/>
    <p:sldId id="259" r:id="rId9"/>
    <p:sldId id="272" r:id="rId10"/>
    <p:sldId id="271" r:id="rId11"/>
    <p:sldId id="265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9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0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6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4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2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3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02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7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6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3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3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3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2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7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2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5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Office of Facilities &amp; Property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Stephen Salber, Director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19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Need Your Expertise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132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4528933" y="2899131"/>
            <a:ext cx="3129168" cy="5286307"/>
          </a:xfrm>
        </p:spPr>
        <p:txBody>
          <a:bodyPr>
            <a:normAutofit/>
          </a:bodyPr>
          <a:lstStyle/>
          <a:p>
            <a:pPr marL="228600" lvl="1">
              <a:buClrTx/>
            </a:pPr>
            <a:r>
              <a:rPr lang="en-US" sz="1400" b="1" dirty="0" smtClean="0"/>
              <a:t>Building Supplies and Materials</a:t>
            </a:r>
          </a:p>
          <a:p>
            <a:pPr marL="228600" lvl="1">
              <a:buClrTx/>
            </a:pPr>
            <a:r>
              <a:rPr lang="en-US" sz="1400" b="1" dirty="0" smtClean="0"/>
              <a:t>Office Supplies </a:t>
            </a:r>
          </a:p>
          <a:p>
            <a:pPr marL="228600" lvl="1">
              <a:buClrTx/>
            </a:pPr>
            <a:r>
              <a:rPr lang="en-US" sz="1400" b="1" dirty="0" smtClean="0"/>
              <a:t>Chemistry </a:t>
            </a:r>
            <a:r>
              <a:rPr lang="en-US" sz="1400" b="1" dirty="0"/>
              <a:t>Supplies</a:t>
            </a:r>
          </a:p>
          <a:p>
            <a:pPr marL="228600" lvl="1">
              <a:buClrTx/>
            </a:pPr>
            <a:r>
              <a:rPr lang="en-US" sz="1400" b="1" dirty="0"/>
              <a:t>Electronics</a:t>
            </a:r>
          </a:p>
          <a:p>
            <a:pPr marL="228600" lvl="1">
              <a:buClrTx/>
            </a:pPr>
            <a:r>
              <a:rPr lang="en-US" sz="1400" b="1" dirty="0"/>
              <a:t>Plumbing Supplies</a:t>
            </a:r>
          </a:p>
          <a:p>
            <a:pPr marL="228600" lvl="1">
              <a:buClrTx/>
            </a:pPr>
            <a:r>
              <a:rPr lang="en-US" sz="1400" b="1" dirty="0"/>
              <a:t>Safety </a:t>
            </a:r>
            <a:r>
              <a:rPr lang="en-US" sz="1400" b="1" dirty="0" smtClean="0"/>
              <a:t>Supplies</a:t>
            </a:r>
          </a:p>
          <a:p>
            <a:pPr marL="228600" lvl="1">
              <a:buClrTx/>
            </a:pPr>
            <a:r>
              <a:rPr lang="en-US" sz="1400" b="1" dirty="0" smtClean="0"/>
              <a:t>Rigging </a:t>
            </a:r>
            <a:r>
              <a:rPr lang="en-US" sz="1400" b="1" dirty="0"/>
              <a:t>and Moving </a:t>
            </a:r>
            <a:endParaRPr lang="en-US" sz="1400" b="1" dirty="0" smtClean="0"/>
          </a:p>
          <a:p>
            <a:pPr marL="228600" lvl="1">
              <a:buClrTx/>
            </a:pPr>
            <a:r>
              <a:rPr lang="en-US" sz="1400" b="1" dirty="0" smtClean="0"/>
              <a:t>Copier Maintenance</a:t>
            </a:r>
          </a:p>
          <a:p>
            <a:pPr marL="228600" lvl="1">
              <a:buClrTx/>
            </a:pPr>
            <a:r>
              <a:rPr lang="en-US" sz="1400" b="1" dirty="0" smtClean="0"/>
              <a:t>Carpet Installation</a:t>
            </a:r>
            <a:endParaRPr lang="en-US" sz="1400" b="1" dirty="0"/>
          </a:p>
          <a:p>
            <a:pPr>
              <a:buClrTx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132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>
          <a:xfrm>
            <a:off x="1154954" y="2899131"/>
            <a:ext cx="3145380" cy="333509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 smtClean="0"/>
              <a:t>Construction Management Services</a:t>
            </a:r>
          </a:p>
          <a:p>
            <a:pPr>
              <a:buClrTx/>
            </a:pPr>
            <a:r>
              <a:rPr lang="en-US" b="1" dirty="0" smtClean="0"/>
              <a:t>New Construction Renovation of Existing Facilities (office, lab and common space)</a:t>
            </a:r>
          </a:p>
          <a:p>
            <a:pPr>
              <a:buClrTx/>
            </a:pPr>
            <a:r>
              <a:rPr lang="en-US" b="1" dirty="0" smtClean="0"/>
              <a:t>Outside Utility Construction</a:t>
            </a:r>
          </a:p>
          <a:p>
            <a:pPr>
              <a:buClrTx/>
            </a:pPr>
            <a:r>
              <a:rPr lang="en-US" b="1" dirty="0" smtClean="0"/>
              <a:t>Facility Assessments</a:t>
            </a:r>
          </a:p>
          <a:p>
            <a:pPr>
              <a:buClrTx/>
            </a:pPr>
            <a:r>
              <a:rPr lang="en-US" b="1" dirty="0" smtClean="0"/>
              <a:t>Equipment Inspection and Certifications</a:t>
            </a:r>
          </a:p>
          <a:p>
            <a:pPr marL="0" lvl="1">
              <a:buClrTx/>
            </a:pPr>
            <a:r>
              <a:rPr lang="en-US" sz="1400" b="1" dirty="0" smtClean="0"/>
              <a:t>Elevator and Crane Testing</a:t>
            </a:r>
          </a:p>
          <a:p>
            <a:pPr marL="0" lvl="1">
              <a:buClrTx/>
            </a:pPr>
            <a:r>
              <a:rPr lang="en-US" sz="1400" b="1" dirty="0"/>
              <a:t>Direct Digital Controls (HVAC)</a:t>
            </a:r>
          </a:p>
          <a:p>
            <a:pPr marL="0" lvl="1">
              <a:buClrTx/>
            </a:pPr>
            <a:endParaRPr lang="en-US" sz="1400" dirty="0" smtClean="0"/>
          </a:p>
          <a:p>
            <a:pPr>
              <a:buClrTx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86701" y="2603501"/>
            <a:ext cx="3157448" cy="139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8016470" y="2912189"/>
            <a:ext cx="3161029" cy="283979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/>
              <a:t>Asbestos Abatement</a:t>
            </a:r>
          </a:p>
          <a:p>
            <a:pPr>
              <a:buClrTx/>
            </a:pPr>
            <a:r>
              <a:rPr lang="en-US" b="1" dirty="0"/>
              <a:t>Architect &amp; Engineer Services </a:t>
            </a:r>
            <a:endParaRPr lang="en-US" b="1" dirty="0" smtClean="0"/>
          </a:p>
          <a:p>
            <a:pPr>
              <a:buClrTx/>
            </a:pPr>
            <a:r>
              <a:rPr lang="en-US" b="1" dirty="0" smtClean="0"/>
              <a:t>Cafeteria </a:t>
            </a:r>
            <a:r>
              <a:rPr lang="en-US" b="1" dirty="0"/>
              <a:t>Services</a:t>
            </a:r>
          </a:p>
          <a:p>
            <a:pPr>
              <a:buClrTx/>
            </a:pPr>
            <a:r>
              <a:rPr lang="en-US" b="1" dirty="0"/>
              <a:t>Painting</a:t>
            </a:r>
          </a:p>
          <a:p>
            <a:pPr>
              <a:buClrTx/>
            </a:pPr>
            <a:r>
              <a:rPr lang="en-US" b="1" dirty="0"/>
              <a:t>Paving/Sidewalk </a:t>
            </a:r>
            <a:r>
              <a:rPr lang="en-US" b="1" dirty="0" smtClean="0"/>
              <a:t>Construction and Maintenance</a:t>
            </a:r>
            <a:endParaRPr lang="en-US" b="1" dirty="0"/>
          </a:p>
          <a:p>
            <a:pPr>
              <a:buClrTx/>
            </a:pPr>
            <a:r>
              <a:rPr lang="en-US" b="1" dirty="0" smtClean="0"/>
              <a:t>Roofing Repair and Replacement</a:t>
            </a:r>
            <a:endParaRPr lang="en-US" b="1" dirty="0"/>
          </a:p>
          <a:p>
            <a:pPr>
              <a:buClrTx/>
            </a:pPr>
            <a:r>
              <a:rPr lang="en-US" b="1" dirty="0"/>
              <a:t>Transportation </a:t>
            </a:r>
            <a:r>
              <a:rPr lang="en-US" b="1" dirty="0" smtClean="0"/>
              <a:t>Services</a:t>
            </a:r>
          </a:p>
          <a:p>
            <a:pPr>
              <a:buClrTx/>
            </a:pPr>
            <a:endParaRPr lang="en-US" dirty="0"/>
          </a:p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00550" y="2603501"/>
            <a:ext cx="0" cy="35496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70272" y="2610999"/>
            <a:ext cx="0" cy="35421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1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8" y="3324225"/>
            <a:ext cx="8399462" cy="15144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5350" y="910709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More about OFPM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136" y="4668984"/>
            <a:ext cx="8205927" cy="749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2255" y="2742334"/>
            <a:ext cx="889057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	</a:t>
            </a:r>
            <a:r>
              <a:rPr lang="en-US" sz="2400" b="1" dirty="0"/>
              <a:t>T</a:t>
            </a:r>
            <a:r>
              <a:rPr lang="en-US" sz="2400" b="1" dirty="0" smtClean="0"/>
              <a:t>he breakout session to follow in the Green Auditorium, </a:t>
            </a:r>
          </a:p>
          <a:p>
            <a:endParaRPr lang="en-US" sz="2400" b="1" dirty="0"/>
          </a:p>
          <a:p>
            <a:r>
              <a:rPr lang="en-US" sz="2400" b="1" dirty="0" smtClean="0"/>
              <a:t>						 The OFPM Exhibit Table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                                         </a:t>
            </a:r>
          </a:p>
          <a:p>
            <a:pPr algn="ctr"/>
            <a:r>
              <a:rPr lang="en-US" sz="2400" b="1" dirty="0" smtClean="0"/>
              <a:t>or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 </a:t>
            </a:r>
          </a:p>
          <a:p>
            <a:r>
              <a:rPr lang="en-US" dirty="0" smtClean="0"/>
              <a:t>							</a:t>
            </a:r>
          </a:p>
          <a:p>
            <a:r>
              <a:rPr lang="en-US" dirty="0" smtClean="0"/>
              <a:t>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OFPM Mission /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46400"/>
            <a:ext cx="8761413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</a:t>
            </a:r>
            <a:r>
              <a:rPr lang="en-US" b="1" i="1" dirty="0"/>
              <a:t>mission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smtClean="0"/>
              <a:t>to </a:t>
            </a:r>
            <a:r>
              <a:rPr lang="en-US" b="1" i="1" dirty="0" smtClean="0"/>
              <a:t>advance </a:t>
            </a:r>
            <a:r>
              <a:rPr lang="en-US" b="1" i="1" dirty="0"/>
              <a:t>NIST’S mission success by planning, building, operating, maintaining and servicing facilities that provides a safe, secure, and sustainable environment</a:t>
            </a:r>
            <a:r>
              <a:rPr lang="en-US" b="1" i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</a:t>
            </a:r>
            <a:r>
              <a:rPr lang="en-US" b="1" i="1" dirty="0" smtClean="0"/>
              <a:t>vision </a:t>
            </a:r>
            <a:r>
              <a:rPr lang="en-US" dirty="0" smtClean="0"/>
              <a:t>is to be a </a:t>
            </a:r>
            <a:r>
              <a:rPr lang="en-US" b="1" i="1" dirty="0"/>
              <a:t>model facilities services organization</a:t>
            </a:r>
            <a:r>
              <a:rPr lang="en-US" dirty="0"/>
              <a:t>. Our customers will seek us out as a </a:t>
            </a:r>
            <a:r>
              <a:rPr lang="en-US" b="1" i="1" dirty="0"/>
              <a:t>trusted partner </a:t>
            </a:r>
            <a:r>
              <a:rPr lang="en-US" dirty="0"/>
              <a:t>that </a:t>
            </a:r>
            <a:r>
              <a:rPr lang="en-US" b="1" i="1" dirty="0"/>
              <a:t>consistently delivers on its commitments</a:t>
            </a:r>
            <a:r>
              <a:rPr lang="en-US" dirty="0"/>
              <a:t> in a proactive, responsive, safe, and cost-effective manner.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Organization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12079" y="2597965"/>
            <a:ext cx="4825158" cy="5762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Approximately 360 Employees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12079" y="3446299"/>
            <a:ext cx="5998321" cy="22633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Located at Gaithersburg, MD and Boulder, CO</a:t>
            </a:r>
          </a:p>
          <a:p>
            <a:pPr marL="0" indent="0">
              <a:buNone/>
            </a:pPr>
            <a:r>
              <a:rPr lang="en-US" dirty="0" smtClean="0"/>
              <a:t>Four Directorates - </a:t>
            </a:r>
          </a:p>
          <a:p>
            <a:pPr marL="0" indent="0">
              <a:buNone/>
            </a:pPr>
            <a:r>
              <a:rPr lang="en-US" dirty="0" smtClean="0"/>
              <a:t>    Safety and Security</a:t>
            </a:r>
          </a:p>
          <a:p>
            <a:pPr marL="0" indent="0">
              <a:buNone/>
            </a:pPr>
            <a:r>
              <a:rPr lang="en-US" dirty="0" smtClean="0"/>
              <a:t>    Design and Construction</a:t>
            </a:r>
          </a:p>
          <a:p>
            <a:pPr marL="0" indent="0">
              <a:buNone/>
            </a:pPr>
            <a:r>
              <a:rPr lang="en-US" dirty="0" smtClean="0"/>
              <a:t>    Operations and Maintenance</a:t>
            </a:r>
          </a:p>
          <a:p>
            <a:pPr marL="0" indent="0">
              <a:buNone/>
            </a:pPr>
            <a:r>
              <a:rPr lang="en-US" dirty="0" smtClean="0"/>
              <a:t>    Facility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08712" y="3174227"/>
            <a:ext cx="4825159" cy="2807474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Sampling of Services We Provide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373" y="2660939"/>
            <a:ext cx="9609801" cy="4095750"/>
          </a:xfrm>
        </p:spPr>
        <p:txBody>
          <a:bodyPr>
            <a:normAutofit/>
          </a:bodyPr>
          <a:lstStyle/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Fire </a:t>
            </a:r>
            <a:r>
              <a:rPr lang="en-US" sz="1600" dirty="0"/>
              <a:t>Department, COOP, Emergency Response, Access </a:t>
            </a:r>
            <a:r>
              <a:rPr lang="en-US" sz="1600" dirty="0" smtClean="0"/>
              <a:t>Control </a:t>
            </a:r>
            <a:endParaRPr lang="en-US" sz="1600" dirty="0"/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Regulatory and Environmental Compliance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Engineering Design 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Cost Estimating </a:t>
            </a:r>
            <a:endParaRPr lang="en-US" sz="1600" dirty="0"/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Construction Management 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Grounds</a:t>
            </a:r>
            <a:r>
              <a:rPr lang="en-US" sz="1600" dirty="0"/>
              <a:t>, HVAC, Electrical, Carpentry, Plumbing 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Shipping</a:t>
            </a:r>
            <a:r>
              <a:rPr lang="en-US" sz="1600" dirty="0"/>
              <a:t>, Receiving, Motor Pool, Mail, Printing and </a:t>
            </a:r>
            <a:r>
              <a:rPr lang="en-US" sz="1600" dirty="0" smtClean="0"/>
              <a:t>Duplicating, Storeroom Services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Custodial Services</a:t>
            </a:r>
            <a:endParaRPr lang="en-US" sz="1600" dirty="0"/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Property Management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Reimbursable Services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Capital 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37123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Facilities We Support</a:t>
            </a:r>
            <a:endParaRPr lang="en-US" dirty="0"/>
          </a:p>
        </p:txBody>
      </p:sp>
      <p:pic>
        <p:nvPicPr>
          <p:cNvPr id="8" name="Picture 7" descr="2010 Flyover 8x10 300 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63773" y="3458625"/>
            <a:ext cx="2554843" cy="3353231"/>
          </a:xfrm>
          <a:prstGeom prst="rect">
            <a:avLst/>
          </a:prstGeom>
        </p:spPr>
      </p:pic>
      <p:pic>
        <p:nvPicPr>
          <p:cNvPr id="9" name="Content Placeholder 5" descr="042810_nist_4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63608" y="3317136"/>
            <a:ext cx="3144104" cy="2247900"/>
          </a:xfr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87" y="4654160"/>
            <a:ext cx="2655446" cy="1852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433" y="3549177"/>
            <a:ext cx="2650321" cy="1847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4579" y="6158746"/>
            <a:ext cx="13308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Gaithersburg, MD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7810" y="5269947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Boulder, CO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80537" y="6181725"/>
            <a:ext cx="10823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Ft. Collins, CO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917" y="5016031"/>
            <a:ext cx="7633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Kauai, HI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508" y="2629632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NIST has 4.3M GSF, on 1220 acres across its four sites</a:t>
            </a:r>
          </a:p>
          <a:p>
            <a:r>
              <a:rPr lang="en-US" dirty="0" smtClean="0"/>
              <a:t>Mostly constructed in the 1950’s and 1960’s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58" y="947920"/>
            <a:ext cx="9143910" cy="728480"/>
          </a:xfrm>
        </p:spPr>
        <p:txBody>
          <a:bodyPr/>
          <a:lstStyle/>
          <a:p>
            <a:r>
              <a:rPr lang="en-US" dirty="0" smtClean="0"/>
              <a:t>Gaithersburg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38751" y="4101770"/>
            <a:ext cx="6777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Site:						</a:t>
            </a:r>
            <a:r>
              <a:rPr lang="en-US" dirty="0" smtClean="0"/>
              <a:t>	593 </a:t>
            </a:r>
            <a:r>
              <a:rPr lang="en-US" dirty="0"/>
              <a:t>acres</a:t>
            </a:r>
          </a:p>
          <a:p>
            <a:r>
              <a:rPr lang="en-US" dirty="0"/>
              <a:t>Facilities:				</a:t>
            </a:r>
            <a:r>
              <a:rPr lang="en-US" dirty="0" smtClean="0"/>
              <a:t>	54 </a:t>
            </a:r>
            <a:r>
              <a:rPr lang="en-US" dirty="0"/>
              <a:t>Buildings and </a:t>
            </a:r>
            <a:r>
              <a:rPr lang="en-US" dirty="0" smtClean="0"/>
              <a:t>Structures</a:t>
            </a:r>
            <a:endParaRPr lang="en-US" dirty="0"/>
          </a:p>
          <a:p>
            <a:r>
              <a:rPr lang="en-US" dirty="0" smtClean="0"/>
              <a:t>Footprint:				</a:t>
            </a:r>
            <a:r>
              <a:rPr lang="en-US" dirty="0"/>
              <a:t>	3.5 </a:t>
            </a:r>
            <a:r>
              <a:rPr lang="en-US" dirty="0" smtClean="0"/>
              <a:t>million Gross Square Feet</a:t>
            </a:r>
          </a:p>
          <a:p>
            <a:r>
              <a:rPr lang="en-US" dirty="0" smtClean="0"/>
              <a:t>Space Type:				Office, Lab and Support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2458" y="2538101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Gaithersburg, MD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7878" y="2611551"/>
            <a:ext cx="2874628" cy="390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2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80" y="947920"/>
            <a:ext cx="9127387" cy="728480"/>
          </a:xfrm>
        </p:spPr>
        <p:txBody>
          <a:bodyPr/>
          <a:lstStyle/>
          <a:p>
            <a:r>
              <a:rPr lang="en-US" dirty="0" smtClean="0"/>
              <a:t>Boulder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426" y="3550286"/>
            <a:ext cx="7015474" cy="13995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Site:						</a:t>
            </a:r>
            <a:r>
              <a:rPr lang="en-US" dirty="0" smtClean="0"/>
              <a:t>	206 </a:t>
            </a:r>
            <a:r>
              <a:rPr lang="en-US" dirty="0"/>
              <a:t>acres</a:t>
            </a:r>
          </a:p>
          <a:p>
            <a:pPr marL="0" indent="0">
              <a:buNone/>
            </a:pPr>
            <a:r>
              <a:rPr lang="en-US" dirty="0"/>
              <a:t>Facilities:				</a:t>
            </a:r>
            <a:r>
              <a:rPr lang="en-US" dirty="0" smtClean="0"/>
              <a:t>	28 Buildings and Structures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Footprint :</a:t>
            </a:r>
            <a:r>
              <a:rPr lang="en-US" dirty="0"/>
              <a:t>			</a:t>
            </a:r>
            <a:r>
              <a:rPr lang="en-US" dirty="0" smtClean="0"/>
              <a:t>		800,000 Gross Square Feet</a:t>
            </a:r>
          </a:p>
          <a:p>
            <a:pPr marL="0" indent="0">
              <a:buNone/>
            </a:pPr>
            <a:r>
              <a:rPr lang="en-US" dirty="0" smtClean="0"/>
              <a:t>Space Type:					Office, Lab and Support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88980" y="2617886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Boulder, CO</a:t>
            </a:r>
            <a:endParaRPr lang="en-US" dirty="0"/>
          </a:p>
        </p:txBody>
      </p:sp>
      <p:pic>
        <p:nvPicPr>
          <p:cNvPr id="4" name="Content Placeholder 5" descr="042810_nist_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980" y="3124852"/>
            <a:ext cx="3147591" cy="22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</a:t>
            </a:r>
            <a:r>
              <a:rPr lang="en-US" dirty="0" smtClean="0"/>
              <a:t>Site 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208" y="2847706"/>
            <a:ext cx="195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Ft. Collins, CO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1" y="3355537"/>
            <a:ext cx="2422303" cy="169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97" y="3407654"/>
            <a:ext cx="2472711" cy="1723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02036" y="5322586"/>
            <a:ext cx="6129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Site:			</a:t>
            </a:r>
            <a:r>
              <a:rPr lang="en-US" dirty="0" smtClean="0"/>
              <a:t>	31 </a:t>
            </a:r>
            <a:r>
              <a:rPr lang="en-US" dirty="0"/>
              <a:t>Acres</a:t>
            </a:r>
          </a:p>
          <a:p>
            <a:r>
              <a:rPr lang="en-US" dirty="0"/>
              <a:t>	Facilities:	</a:t>
            </a:r>
            <a:r>
              <a:rPr lang="en-US" dirty="0" smtClean="0"/>
              <a:t>	1 </a:t>
            </a:r>
            <a:r>
              <a:rPr lang="en-US" dirty="0"/>
              <a:t>Building	</a:t>
            </a:r>
          </a:p>
          <a:p>
            <a:r>
              <a:rPr lang="en-US" dirty="0"/>
              <a:t>	Footprint:	</a:t>
            </a:r>
            <a:r>
              <a:rPr lang="en-US" dirty="0" smtClean="0"/>
              <a:t>	6,000 </a:t>
            </a:r>
            <a:r>
              <a:rPr lang="en-US" dirty="0"/>
              <a:t>Gross Square </a:t>
            </a:r>
            <a:r>
              <a:rPr lang="en-US" dirty="0" smtClean="0"/>
              <a:t>Feet</a:t>
            </a:r>
          </a:p>
          <a:p>
            <a:r>
              <a:rPr lang="en-US" dirty="0"/>
              <a:t>	</a:t>
            </a:r>
            <a:r>
              <a:rPr lang="en-US" dirty="0" smtClean="0"/>
              <a:t>Space Type:  	Office/Lab/Radio Broadcast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9208" y="5322586"/>
            <a:ext cx="5218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Site:  		</a:t>
            </a:r>
            <a:r>
              <a:rPr lang="en-US" dirty="0" smtClean="0"/>
              <a:t>	390 </a:t>
            </a:r>
            <a:r>
              <a:rPr lang="en-US" dirty="0"/>
              <a:t>Acres</a:t>
            </a:r>
          </a:p>
          <a:p>
            <a:r>
              <a:rPr lang="en-US" dirty="0" smtClean="0"/>
              <a:t>Facilities</a:t>
            </a:r>
            <a:r>
              <a:rPr lang="en-US" dirty="0"/>
              <a:t>:	</a:t>
            </a:r>
            <a:r>
              <a:rPr lang="en-US" dirty="0" smtClean="0"/>
              <a:t>	5 </a:t>
            </a:r>
            <a:r>
              <a:rPr lang="en-US" dirty="0"/>
              <a:t>Buildings and Structures</a:t>
            </a:r>
          </a:p>
          <a:p>
            <a:r>
              <a:rPr lang="en-US" dirty="0" smtClean="0"/>
              <a:t>Footprint</a:t>
            </a:r>
            <a:r>
              <a:rPr lang="en-US" dirty="0"/>
              <a:t>:	</a:t>
            </a:r>
            <a:r>
              <a:rPr lang="en-US" dirty="0" smtClean="0"/>
              <a:t>	19,000 </a:t>
            </a:r>
            <a:r>
              <a:rPr lang="en-US" dirty="0"/>
              <a:t>Gross Square </a:t>
            </a:r>
            <a:r>
              <a:rPr lang="en-US" dirty="0" smtClean="0"/>
              <a:t>Feet</a:t>
            </a:r>
          </a:p>
          <a:p>
            <a:r>
              <a:rPr lang="en-US" dirty="0" smtClean="0"/>
              <a:t>Space Type: 	Office/Lab/Radio Broadcast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1360" y="2807230"/>
            <a:ext cx="17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Kauai, HI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02036" y="2807230"/>
            <a:ext cx="0" cy="3715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OFPM Budget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936" y="3131127"/>
            <a:ext cx="8761413" cy="246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 smtClean="0"/>
              <a:t>For Fiscal Year 2016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100" dirty="0" smtClean="0"/>
              <a:t>Working Capital:							$34.0 M</a:t>
            </a:r>
          </a:p>
          <a:p>
            <a:pPr marL="0" indent="0">
              <a:buNone/>
            </a:pPr>
            <a:r>
              <a:rPr lang="en-US" sz="2100" dirty="0" smtClean="0"/>
              <a:t>	Utilities and Other </a:t>
            </a:r>
            <a:r>
              <a:rPr lang="en-US" sz="2100" dirty="0" err="1" smtClean="0"/>
              <a:t>Uncontrollables</a:t>
            </a:r>
            <a:r>
              <a:rPr lang="en-US" sz="2100" dirty="0" smtClean="0"/>
              <a:t>:		$35.2 M</a:t>
            </a:r>
          </a:p>
          <a:p>
            <a:pPr marL="0" indent="0">
              <a:buNone/>
            </a:pPr>
            <a:r>
              <a:rPr lang="en-US" sz="2100" dirty="0" smtClean="0"/>
              <a:t>	Maintenance and Major Repairs:		$59.0 M</a:t>
            </a:r>
          </a:p>
          <a:p>
            <a:pPr marL="0" indent="0">
              <a:buNone/>
            </a:pPr>
            <a:r>
              <a:rPr lang="en-US" sz="2100" dirty="0" smtClean="0"/>
              <a:t>	New Construction:						$60.0 M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258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300</TotalTime>
  <Words>330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 Boardroom</vt:lpstr>
      <vt:lpstr>Office of Facilities &amp; Property Management</vt:lpstr>
      <vt:lpstr>OFPM Mission / Vision</vt:lpstr>
      <vt:lpstr>Our Organization</vt:lpstr>
      <vt:lpstr>A Sampling of Services We Provide</vt:lpstr>
      <vt:lpstr>The Facilities We Support</vt:lpstr>
      <vt:lpstr>Gaithersburg Overview</vt:lpstr>
      <vt:lpstr>Boulder Overview</vt:lpstr>
      <vt:lpstr>Field Site Overview</vt:lpstr>
      <vt:lpstr>Basic OFPM Budget Information</vt:lpstr>
      <vt:lpstr>Where We Need Your Expertise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Facilities &amp; Property Management</dc:title>
  <dc:creator>Hitchcock, Cynthia A.</dc:creator>
  <cp:lastModifiedBy>Salber, Stephen S.</cp:lastModifiedBy>
  <cp:revision>32</cp:revision>
  <cp:lastPrinted>2016-02-08T18:32:04Z</cp:lastPrinted>
  <dcterms:created xsi:type="dcterms:W3CDTF">2016-02-05T14:38:21Z</dcterms:created>
  <dcterms:modified xsi:type="dcterms:W3CDTF">2016-02-08T18:47:22Z</dcterms:modified>
</cp:coreProperties>
</file>