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slides/slide3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2" r:id="rId1"/>
  </p:sldMasterIdLst>
  <p:notesMasterIdLst>
    <p:notesMasterId r:id="rId40"/>
  </p:notesMasterIdLst>
  <p:handoutMasterIdLst>
    <p:handoutMasterId r:id="rId41"/>
  </p:handoutMasterIdLst>
  <p:sldIdLst>
    <p:sldId id="259" r:id="rId2"/>
    <p:sldId id="301" r:id="rId3"/>
    <p:sldId id="260" r:id="rId4"/>
    <p:sldId id="261" r:id="rId5"/>
    <p:sldId id="265" r:id="rId6"/>
    <p:sldId id="269" r:id="rId7"/>
    <p:sldId id="270" r:id="rId8"/>
    <p:sldId id="271" r:id="rId9"/>
    <p:sldId id="302" r:id="rId10"/>
    <p:sldId id="303" r:id="rId11"/>
    <p:sldId id="307" r:id="rId12"/>
    <p:sldId id="321" r:id="rId13"/>
    <p:sldId id="322" r:id="rId14"/>
    <p:sldId id="323" r:id="rId15"/>
    <p:sldId id="324" r:id="rId16"/>
    <p:sldId id="319" r:id="rId17"/>
    <p:sldId id="325" r:id="rId18"/>
    <p:sldId id="317" r:id="rId19"/>
    <p:sldId id="313" r:id="rId20"/>
    <p:sldId id="318" r:id="rId21"/>
    <p:sldId id="314" r:id="rId22"/>
    <p:sldId id="315" r:id="rId23"/>
    <p:sldId id="311" r:id="rId24"/>
    <p:sldId id="312" r:id="rId25"/>
    <p:sldId id="326" r:id="rId26"/>
    <p:sldId id="327" r:id="rId27"/>
    <p:sldId id="328" r:id="rId28"/>
    <p:sldId id="329" r:id="rId29"/>
    <p:sldId id="330" r:id="rId30"/>
    <p:sldId id="331" r:id="rId31"/>
    <p:sldId id="332" r:id="rId32"/>
    <p:sldId id="310" r:id="rId33"/>
    <p:sldId id="320" r:id="rId34"/>
    <p:sldId id="305" r:id="rId35"/>
    <p:sldId id="309" r:id="rId36"/>
    <p:sldId id="308" r:id="rId37"/>
    <p:sldId id="306" r:id="rId38"/>
    <p:sldId id="304" r:id="rId39"/>
  </p:sldIdLst>
  <p:sldSz cx="9144000" cy="6858000" type="screen4x3"/>
  <p:notesSz cx="7023100" cy="93091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scaleToFitPaper="1" frameSlides="1"/>
  <p:clrMru>
    <a:srgbClr val="9DF6FF"/>
    <a:srgbClr val="6BE0FF"/>
    <a:srgbClr val="FFC836"/>
    <a:srgbClr val="FFB8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970" autoAdjust="0"/>
    <p:restoredTop sz="94692" autoAdjust="0"/>
  </p:normalViewPr>
  <p:slideViewPr>
    <p:cSldViewPr snapToGrid="0" snapToObjects="1">
      <p:cViewPr>
        <p:scale>
          <a:sx n="100" d="100"/>
          <a:sy n="100" d="100"/>
        </p:scale>
        <p:origin x="-1728" y="-680"/>
      </p:cViewPr>
      <p:guideLst>
        <p:guide orient="horz" pos="2160"/>
        <p:guide pos="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72"/>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notesMaster" Target="notesMasters/notesMaster1.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interSettings" Target="printerSettings/printerSettings1.bin"/><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viewProps" Target="viewProps.xml"/><Relationship Id="rId4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atin typeface="Calibri" pitchFamily="34" charset="0"/>
              </a:defRPr>
            </a:lvl1pPr>
          </a:lstStyle>
          <a:p>
            <a:endParaRPr lang="en-US" dirty="0"/>
          </a:p>
        </p:txBody>
      </p:sp>
      <p:sp>
        <p:nvSpPr>
          <p:cNvPr id="47107" name="Rectangle 3"/>
          <p:cNvSpPr>
            <a:spLocks noGrp="1" noChangeArrowheads="1"/>
          </p:cNvSpPr>
          <p:nvPr>
            <p:ph type="dt" sz="quarter" idx="1"/>
          </p:nvPr>
        </p:nvSpPr>
        <p:spPr bwMode="auto">
          <a:xfrm>
            <a:off x="3978132"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atin typeface="Calibri" pitchFamily="34" charset="0"/>
              </a:defRPr>
            </a:lvl1pPr>
          </a:lstStyle>
          <a:p>
            <a:fld id="{3E2FD277-C3BE-4D0C-97F1-12B5289DB072}" type="datetimeFigureOut">
              <a:rPr lang="en-US"/>
              <a:pPr/>
              <a:t>1/26/11</a:t>
            </a:fld>
            <a:endParaRPr lang="en-US" dirty="0"/>
          </a:p>
        </p:txBody>
      </p:sp>
      <p:sp>
        <p:nvSpPr>
          <p:cNvPr id="47108" name="Rectangle 4"/>
          <p:cNvSpPr>
            <a:spLocks noGrp="1" noChangeArrowheads="1"/>
          </p:cNvSpPr>
          <p:nvPr>
            <p:ph type="ftr" sz="quarter" idx="2"/>
          </p:nvPr>
        </p:nvSpPr>
        <p:spPr bwMode="auto">
          <a:xfrm>
            <a:off x="0"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atin typeface="Calibri" pitchFamily="34" charset="0"/>
              </a:defRPr>
            </a:lvl1pPr>
          </a:lstStyle>
          <a:p>
            <a:endParaRPr lang="en-US" dirty="0"/>
          </a:p>
        </p:txBody>
      </p:sp>
      <p:sp>
        <p:nvSpPr>
          <p:cNvPr id="47109" name="Rectangle 5"/>
          <p:cNvSpPr>
            <a:spLocks noGrp="1" noChangeArrowheads="1"/>
          </p:cNvSpPr>
          <p:nvPr>
            <p:ph type="sldNum" sz="quarter" idx="3"/>
          </p:nvPr>
        </p:nvSpPr>
        <p:spPr bwMode="auto">
          <a:xfrm>
            <a:off x="3978132"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atin typeface="Calibri" pitchFamily="34" charset="0"/>
              </a:defRPr>
            </a:lvl1pPr>
          </a:lstStyle>
          <a:p>
            <a:fld id="{D7F5A1D4-8A97-426A-9C0B-350F4C1FD01A}"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fontAlgn="auto">
              <a:spcBef>
                <a:spcPts val="0"/>
              </a:spcBef>
              <a:spcAft>
                <a:spcPts val="0"/>
              </a:spcAft>
              <a:defRPr sz="1200" smtClean="0">
                <a:latin typeface="+mn-lt"/>
              </a:defRPr>
            </a:lvl1pPr>
          </a:lstStyle>
          <a:p>
            <a:pPr>
              <a:defRPr/>
            </a:pPr>
            <a:fld id="{7DB146D8-C118-47CD-BD2A-039FC4E64CD3}" type="datetimeFigureOut">
              <a:rPr lang="en-US"/>
              <a:pPr>
                <a:defRPr/>
              </a:pPr>
              <a:t>1/26/11</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fontAlgn="auto">
              <a:spcBef>
                <a:spcPts val="0"/>
              </a:spcBef>
              <a:spcAft>
                <a:spcPts val="0"/>
              </a:spcAft>
              <a:defRPr sz="1200" smtClean="0">
                <a:latin typeface="+mn-lt"/>
              </a:defRPr>
            </a:lvl1pPr>
          </a:lstStyle>
          <a:p>
            <a:pPr>
              <a:defRPr/>
            </a:pPr>
            <a:fld id="{0349E947-259C-44D5-B3E0-FC562AEA721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7"/>
          <p:cNvSpPr txBox="1">
            <a:spLocks noGrp="1" noChangeArrowheads="1"/>
          </p:cNvSpPr>
          <p:nvPr/>
        </p:nvSpPr>
        <p:spPr bwMode="auto">
          <a:xfrm>
            <a:off x="3976505" y="8840413"/>
            <a:ext cx="3044970" cy="467072"/>
          </a:xfrm>
          <a:prstGeom prst="rect">
            <a:avLst/>
          </a:prstGeom>
          <a:noFill/>
          <a:ln w="9525">
            <a:noFill/>
            <a:miter lim="800000"/>
            <a:headEnd/>
            <a:tailEnd/>
          </a:ln>
        </p:spPr>
        <p:txBody>
          <a:bodyPr lIns="93307" tIns="46654" rIns="93307" bIns="46654" anchor="b"/>
          <a:lstStyle/>
          <a:p>
            <a:pPr algn="r" defTabSz="931617"/>
            <a:fld id="{D69292CD-616F-4CAF-8935-F38CA5C8D84E}" type="slidenum">
              <a:rPr lang="en-US" sz="1200">
                <a:latin typeface="Calibri" pitchFamily="34" charset="0"/>
              </a:rPr>
              <a:pPr algn="r" defTabSz="931617"/>
              <a:t>3</a:t>
            </a:fld>
            <a:endParaRPr lang="en-US" sz="1200" dirty="0">
              <a:latin typeface="Calibri" pitchFamily="34" charset="0"/>
            </a:endParaRPr>
          </a:p>
        </p:txBody>
      </p:sp>
      <p:sp>
        <p:nvSpPr>
          <p:cNvPr id="16386" name="Rectangle 2"/>
          <p:cNvSpPr>
            <a:spLocks noGrp="1" noRot="1" noChangeAspect="1" noChangeArrowheads="1" noTextEdit="1"/>
          </p:cNvSpPr>
          <p:nvPr>
            <p:ph type="sldImg"/>
          </p:nvPr>
        </p:nvSpPr>
        <p:spPr bwMode="auto">
          <a:xfrm>
            <a:off x="1185863" y="698500"/>
            <a:ext cx="4652962" cy="3489325"/>
          </a:xfrm>
          <a:noFill/>
          <a:ln>
            <a:solidFill>
              <a:srgbClr val="000000"/>
            </a:solidFill>
            <a:miter lim="800000"/>
            <a:headEnd/>
            <a:tailEnd/>
          </a:ln>
        </p:spPr>
      </p:sp>
      <p:sp>
        <p:nvSpPr>
          <p:cNvPr id="16387" name="Rectangle 3"/>
          <p:cNvSpPr>
            <a:spLocks noGrp="1" noChangeArrowheads="1"/>
          </p:cNvSpPr>
          <p:nvPr>
            <p:ph type="body" idx="1"/>
          </p:nvPr>
        </p:nvSpPr>
        <p:spPr bwMode="auto">
          <a:xfrm>
            <a:off x="934789" y="4425055"/>
            <a:ext cx="5153525" cy="4185863"/>
          </a:xfrm>
          <a:noFill/>
        </p:spPr>
        <p:txBody>
          <a:bodyPr wrap="square" lIns="91706" tIns="45850" rIns="91706" bIns="45850" numCol="1" anchor="t" anchorCtr="0" compatLnSpc="1">
            <a:prstTxWarp prst="textNoShape">
              <a:avLst/>
            </a:prstTxWarp>
          </a:bodyPr>
          <a:lstStyle/>
          <a:p>
            <a:pPr>
              <a:spcBef>
                <a:spcPct val="0"/>
              </a:spcBef>
            </a:pPr>
            <a:endParaRPr lang="en-US" sz="10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F324FEF-5FD9-F947-B58F-74341D76B09F}" type="slidenum">
              <a:rPr lang="en-US"/>
              <a:pPr/>
              <a:t>22</a:t>
            </a:fld>
            <a:endParaRPr lang="en-US" dirty="0"/>
          </a:p>
        </p:txBody>
      </p:sp>
      <p:sp>
        <p:nvSpPr>
          <p:cNvPr id="92163" name="Rectangle 2"/>
          <p:cNvSpPr>
            <a:spLocks noGrp="1" noRot="1" noChangeAspect="1" noChangeArrowheads="1" noTextEdit="1"/>
          </p:cNvSpPr>
          <p:nvPr>
            <p:ph type="sldImg"/>
          </p:nvPr>
        </p:nvSpPr>
        <p:spPr>
          <a:xfrm>
            <a:off x="1184275" y="700088"/>
            <a:ext cx="4654550" cy="3490912"/>
          </a:xfrm>
          <a:ln/>
        </p:spPr>
      </p:sp>
      <p:sp>
        <p:nvSpPr>
          <p:cNvPr id="92164" name="Rectangle 3"/>
          <p:cNvSpPr>
            <a:spLocks noGrp="1" noChangeArrowheads="1"/>
          </p:cNvSpPr>
          <p:nvPr>
            <p:ph type="body" idx="1"/>
          </p:nvPr>
        </p:nvSpPr>
        <p:spPr>
          <a:xfrm>
            <a:off x="702633" y="4422143"/>
            <a:ext cx="5617837" cy="4186531"/>
          </a:xfrm>
          <a:noFill/>
          <a:ln/>
        </p:spPr>
        <p:txBody>
          <a:bodyPr lIns="93311" tIns="46655" rIns="93311" bIns="46655"/>
          <a:lstStyle/>
          <a:p>
            <a:pPr lvl="2" eaLnBrk="1" hangingPunct="1"/>
            <a:r>
              <a:rPr lang="en-US" sz="900" dirty="0" smtClean="0">
                <a:latin typeface="Arial" pitchFamily="-111" charset="0"/>
              </a:rPr>
              <a:t>EL </a:t>
            </a:r>
            <a:r>
              <a:rPr lang="en-US" sz="900" dirty="0">
                <a:latin typeface="Arial" pitchFamily="-111" charset="0"/>
              </a:rPr>
              <a:t>leadership was instrumental in the  adoption of new Robot safety  standards that will promote the adoption of automated guided industrial vehicles in an industrial environment </a:t>
            </a:r>
          </a:p>
          <a:p>
            <a:pPr lvl="2" eaLnBrk="1" hangingPunct="1"/>
            <a:endParaRPr lang="en-US" sz="900" dirty="0">
              <a:latin typeface="Arial" pitchFamily="-111" charset="0"/>
            </a:endParaRPr>
          </a:p>
          <a:p>
            <a:pPr lvl="2" eaLnBrk="1" hangingPunct="1"/>
            <a:r>
              <a:rPr lang="en-US" sz="900" dirty="0">
                <a:latin typeface="Arial" pitchFamily="-111" charset="0"/>
              </a:rPr>
              <a:t>Earlier versions of the safety standards required physical contact with the vehicle bumper to be actuated</a:t>
            </a:r>
            <a:endParaRPr lang="en-US" sz="900" dirty="0" smtClean="0">
              <a:latin typeface="Arial" pitchFamily="-111" charset="0"/>
            </a:endParaRPr>
          </a:p>
          <a:p>
            <a:pPr lvl="2" eaLnBrk="1" hangingPunct="1">
              <a:lnSpc>
                <a:spcPct val="95000"/>
              </a:lnSpc>
            </a:pPr>
            <a:r>
              <a:rPr lang="en-US" sz="900" dirty="0" smtClean="0">
                <a:latin typeface="Arial" pitchFamily="-111" charset="0"/>
              </a:rPr>
              <a:t>EL </a:t>
            </a:r>
            <a:r>
              <a:rPr lang="en-US" sz="900" dirty="0">
                <a:latin typeface="Arial" pitchFamily="-111" charset="0"/>
              </a:rPr>
              <a:t>conducted experiments and collected extensive data with new classes of non-contact (optical) sensors to build user and developer confidence in the viability and advantage of this new approach</a:t>
            </a:r>
          </a:p>
          <a:p>
            <a:pPr lvl="2" eaLnBrk="1" hangingPunct="1">
              <a:lnSpc>
                <a:spcPct val="95000"/>
              </a:lnSpc>
            </a:pPr>
            <a:r>
              <a:rPr lang="en-US" sz="900" dirty="0">
                <a:latin typeface="Arial" pitchFamily="-111" charset="0"/>
              </a:rPr>
              <a:t>As a result of this new standard, AGVs can be: shorter in length allowing tighter turning radii, have smart safety “slow” and “stop” zones, and move faster</a:t>
            </a:r>
          </a:p>
          <a:p>
            <a:pPr lvl="2" eaLnBrk="1" hangingPunct="1">
              <a:lnSpc>
                <a:spcPct val="95000"/>
              </a:lnSpc>
            </a:pPr>
            <a:r>
              <a:rPr lang="en-US" sz="900" dirty="0">
                <a:latin typeface="Arial" pitchFamily="-111" charset="0"/>
              </a:rPr>
              <a:t>Non-contact sensors also advance the material handling industry with safe and intelligent vehicle navigation </a:t>
            </a:r>
          </a:p>
          <a:p>
            <a:pPr lvl="2" eaLnBrk="1" hangingPunct="1">
              <a:lnSpc>
                <a:spcPct val="95000"/>
              </a:lnSpc>
            </a:pPr>
            <a:endParaRPr lang="en-US" sz="2400" dirty="0">
              <a:latin typeface="Times" pitchFamily="-111" charset="0"/>
            </a:endParaRPr>
          </a:p>
          <a:p>
            <a:pPr>
              <a:spcBef>
                <a:spcPct val="0"/>
              </a:spcBef>
            </a:pPr>
            <a:endParaRPr lang="en-US" sz="2400" dirty="0">
              <a:latin typeface="Times" pitchFamily="-11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A0A8B00-DC4A-4DEA-B4D4-1ABD2E8C9CDB}" type="slidenum">
              <a:rPr lang="en-US" smtClean="0"/>
              <a:pPr/>
              <a:t>23</a:t>
            </a:fld>
            <a:endParaRPr lang="en-US" dirty="0" smtClean="0"/>
          </a:p>
        </p:txBody>
      </p:sp>
      <p:sp>
        <p:nvSpPr>
          <p:cNvPr id="63491" name="Rectangle 2"/>
          <p:cNvSpPr>
            <a:spLocks noGrp="1" noRot="1" noChangeAspect="1" noChangeArrowheads="1" noTextEdit="1"/>
          </p:cNvSpPr>
          <p:nvPr>
            <p:ph type="sldImg"/>
          </p:nvPr>
        </p:nvSpPr>
        <p:spPr>
          <a:xfrm>
            <a:off x="1184275" y="700088"/>
            <a:ext cx="4654550" cy="3490912"/>
          </a:xfrm>
          <a:ln/>
        </p:spPr>
      </p:sp>
      <p:sp>
        <p:nvSpPr>
          <p:cNvPr id="63492" name="Rectangle 3"/>
          <p:cNvSpPr>
            <a:spLocks noGrp="1" noChangeArrowheads="1"/>
          </p:cNvSpPr>
          <p:nvPr>
            <p:ph type="body" idx="1"/>
          </p:nvPr>
        </p:nvSpPr>
        <p:spPr>
          <a:xfrm>
            <a:off x="702310" y="4421822"/>
            <a:ext cx="5618480" cy="4187480"/>
          </a:xfrm>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9D38A72F-D149-4462-B7E1-67C7C1F5BEAA}" type="slidenum">
              <a:rPr lang="en-US"/>
              <a:pPr/>
              <a:t>24</a:t>
            </a:fld>
            <a:endParaRPr lang="en-US" dirty="0"/>
          </a:p>
        </p:txBody>
      </p:sp>
      <p:sp>
        <p:nvSpPr>
          <p:cNvPr id="5123" name="Rectangle 2"/>
          <p:cNvSpPr>
            <a:spLocks noGrp="1" noRot="1" noChangeAspect="1" noChangeArrowheads="1" noTextEdit="1"/>
          </p:cNvSpPr>
          <p:nvPr>
            <p:ph type="sldImg"/>
          </p:nvPr>
        </p:nvSpPr>
        <p:spPr bwMode="auto">
          <a:xfrm>
            <a:off x="1184275" y="698500"/>
            <a:ext cx="4654550" cy="3490913"/>
          </a:xfrm>
          <a:noFill/>
          <a:ln>
            <a:solidFill>
              <a:srgbClr val="000000"/>
            </a:solidFill>
            <a:miter lim="800000"/>
            <a:headEnd/>
            <a:tailEnd/>
          </a:ln>
        </p:spPr>
      </p:sp>
      <p:sp>
        <p:nvSpPr>
          <p:cNvPr id="5124" name="Rectangle 3"/>
          <p:cNvSpPr>
            <a:spLocks noGrp="1" noChangeArrowheads="1"/>
          </p:cNvSpPr>
          <p:nvPr>
            <p:ph type="body" idx="1"/>
          </p:nvPr>
        </p:nvSpPr>
        <p:spPr>
          <a:xfrm>
            <a:off x="702946" y="4422459"/>
            <a:ext cx="5617208" cy="4187188"/>
          </a:xfrm>
          <a:noFill/>
          <a:ln/>
        </p:spPr>
        <p:txBody>
          <a:bodyPr/>
          <a:lstStyle/>
          <a:p>
            <a:pPr eaLnBrk="1" hangingPunct="1">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2DD557C3-61A4-6A41-88ED-0F2B16B9225E}" type="slidenum">
              <a:rPr lang="en-US"/>
              <a:pPr/>
              <a:t>32</a:t>
            </a:fld>
            <a:endParaRPr lang="en-US" dirty="0"/>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xfrm>
            <a:off x="935770" y="4422144"/>
            <a:ext cx="5151560" cy="4188133"/>
          </a:xfrm>
          <a:solidFill>
            <a:srgbClr val="FFFFFF"/>
          </a:solidFill>
          <a:ln>
            <a:solidFill>
              <a:srgbClr val="000000"/>
            </a:solidFill>
          </a:ln>
        </p:spPr>
        <p:txBody>
          <a:bodyPr/>
          <a:lstStyle/>
          <a:p>
            <a:pPr eaLnBrk="1" hangingPunct="1"/>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8FA45060-D9D6-A94F-896D-01064B020699}" type="slidenum">
              <a:rPr lang="en-US"/>
              <a:pPr/>
              <a:t>34</a:t>
            </a:fld>
            <a:endParaRPr lang="en-US" dirty="0"/>
          </a:p>
        </p:txBody>
      </p:sp>
      <p:sp>
        <p:nvSpPr>
          <p:cNvPr id="20483" name="Rectangle 2"/>
          <p:cNvSpPr>
            <a:spLocks noGrp="1" noRot="1" noChangeAspect="1" noChangeArrowheads="1" noTextEdit="1"/>
          </p:cNvSpPr>
          <p:nvPr>
            <p:ph type="sldImg"/>
          </p:nvPr>
        </p:nvSpPr>
        <p:spPr>
          <a:xfrm>
            <a:off x="1184275" y="700088"/>
            <a:ext cx="4654550" cy="3490912"/>
          </a:xfrm>
          <a:solidFill>
            <a:srgbClr val="FFFFFF"/>
          </a:solidFill>
          <a:ln/>
        </p:spPr>
      </p:sp>
      <p:sp>
        <p:nvSpPr>
          <p:cNvPr id="20484" name="Rectangle 3"/>
          <p:cNvSpPr>
            <a:spLocks noGrp="1" noChangeArrowheads="1"/>
          </p:cNvSpPr>
          <p:nvPr>
            <p:ph type="body" idx="1"/>
          </p:nvPr>
        </p:nvSpPr>
        <p:spPr>
          <a:xfrm>
            <a:off x="231531" y="4418939"/>
            <a:ext cx="6637215" cy="4503886"/>
          </a:xfrm>
          <a:solidFill>
            <a:srgbClr val="FFFFFF"/>
          </a:solidFill>
          <a:ln/>
        </p:spPr>
        <p:txBody>
          <a:bodyPr lIns="91991" tIns="45994" rIns="91991" bIns="45994"/>
          <a:lstStyle/>
          <a:p>
            <a:pPr defTabSz="911619">
              <a:lnSpc>
                <a:spcPct val="110000"/>
              </a:lnSpc>
              <a:buFontTx/>
              <a:buChar char="•"/>
            </a:pPr>
            <a:endParaRPr 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4A5BB57-9603-3B4E-83C8-CEFFDE6F203A}" type="slidenum">
              <a:rPr lang="en-US"/>
              <a:pPr/>
              <a:t>36</a:t>
            </a:fld>
            <a:endParaRPr lang="en-US" dirty="0"/>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5E548A7-C96B-534C-810B-188851BA4550}" type="slidenum">
              <a:rPr lang="en-US"/>
              <a:pPr/>
              <a:t>37</a:t>
            </a:fld>
            <a:endParaRPr lang="en-US" dirty="0"/>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A5C85FDB-6D79-5045-A62E-08245C094E33}" type="slidenum">
              <a:rPr lang="en-US"/>
              <a:pPr/>
              <a:t>38</a:t>
            </a:fld>
            <a:endParaRPr lang="en-US" dirty="0"/>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xfrm>
            <a:off x="935770" y="4422144"/>
            <a:ext cx="5151560" cy="4188133"/>
          </a:xfrm>
          <a:solidFill>
            <a:srgbClr val="FFFFFF"/>
          </a:solidFill>
          <a:ln>
            <a:solidFill>
              <a:srgbClr val="000000"/>
            </a:solidFill>
          </a:ln>
        </p:spPr>
        <p:txBody>
          <a:bodyPr/>
          <a:lstStyle/>
          <a:p>
            <a:pPr eaLnBrk="1" hangingPunct="1"/>
            <a:endParaRPr 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3976505" y="8840413"/>
            <a:ext cx="3044970" cy="467072"/>
          </a:xfrm>
          <a:prstGeom prst="rect">
            <a:avLst/>
          </a:prstGeom>
          <a:noFill/>
          <a:ln w="9525">
            <a:noFill/>
            <a:miter lim="800000"/>
            <a:headEnd/>
            <a:tailEnd/>
          </a:ln>
        </p:spPr>
        <p:txBody>
          <a:bodyPr lIns="93307" tIns="46654" rIns="93307" bIns="46654" anchor="b"/>
          <a:lstStyle/>
          <a:p>
            <a:pPr algn="r" defTabSz="931617"/>
            <a:fld id="{04714AD2-7103-4018-A012-A9F64D46A8F7}" type="slidenum">
              <a:rPr lang="en-US" sz="1200">
                <a:latin typeface="Calibri" pitchFamily="34" charset="0"/>
              </a:rPr>
              <a:pPr algn="r" defTabSz="931617"/>
              <a:t>4</a:t>
            </a:fld>
            <a:endParaRPr lang="en-US" sz="1200" dirty="0">
              <a:latin typeface="Calibri" pitchFamily="34" charset="0"/>
            </a:endParaRPr>
          </a:p>
        </p:txBody>
      </p:sp>
      <p:sp>
        <p:nvSpPr>
          <p:cNvPr id="18434" name="Rectangle 2"/>
          <p:cNvSpPr>
            <a:spLocks noGrp="1" noRot="1" noChangeAspect="1" noChangeArrowheads="1" noTextEdit="1"/>
          </p:cNvSpPr>
          <p:nvPr>
            <p:ph type="sldImg"/>
          </p:nvPr>
        </p:nvSpPr>
        <p:spPr bwMode="auto">
          <a:xfrm>
            <a:off x="1185863" y="698500"/>
            <a:ext cx="4652962" cy="3489325"/>
          </a:xfrm>
          <a:noFill/>
          <a:ln>
            <a:solidFill>
              <a:srgbClr val="000000"/>
            </a:solidFill>
            <a:miter lim="800000"/>
            <a:headEnd/>
            <a:tailEnd/>
          </a:ln>
        </p:spPr>
      </p:sp>
      <p:sp>
        <p:nvSpPr>
          <p:cNvPr id="18435" name="Rectangle 3"/>
          <p:cNvSpPr>
            <a:spLocks noGrp="1" noChangeArrowheads="1"/>
          </p:cNvSpPr>
          <p:nvPr>
            <p:ph type="body" idx="1"/>
          </p:nvPr>
        </p:nvSpPr>
        <p:spPr bwMode="auto">
          <a:xfrm>
            <a:off x="934789" y="4425055"/>
            <a:ext cx="5153525" cy="4185863"/>
          </a:xfrm>
          <a:noFill/>
        </p:spPr>
        <p:txBody>
          <a:bodyPr wrap="square" lIns="91706" tIns="45850" rIns="91706" bIns="45850" numCol="1" anchor="t" anchorCtr="0" compatLnSpc="1">
            <a:prstTxWarp prst="textNoShape">
              <a:avLst/>
            </a:prstTxWarp>
          </a:bodyPr>
          <a:lstStyle/>
          <a:p>
            <a:pPr>
              <a:spcBef>
                <a:spcPct val="0"/>
              </a:spcBef>
            </a:pPr>
            <a:endParaRPr lang="en-US" sz="10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976505" y="8840413"/>
            <a:ext cx="3044970" cy="467072"/>
          </a:xfrm>
          <a:prstGeom prst="rect">
            <a:avLst/>
          </a:prstGeom>
          <a:noFill/>
          <a:ln w="9525">
            <a:noFill/>
            <a:miter lim="800000"/>
            <a:headEnd/>
            <a:tailEnd/>
          </a:ln>
        </p:spPr>
        <p:txBody>
          <a:bodyPr lIns="93300" tIns="46650" rIns="93300" bIns="46650" anchor="b"/>
          <a:lstStyle/>
          <a:p>
            <a:pPr algn="r" defTabSz="931617"/>
            <a:fld id="{F9B773DC-4CC3-48BB-B38A-5F3CFF878582}" type="slidenum">
              <a:rPr lang="en-US" sz="1200">
                <a:latin typeface="Calibri" pitchFamily="34" charset="0"/>
              </a:rPr>
              <a:pPr algn="r" defTabSz="931617"/>
              <a:t>6</a:t>
            </a:fld>
            <a:endParaRPr lang="en-US" sz="1200" dirty="0">
              <a:latin typeface="Calibri" pitchFamily="34"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xfrm>
            <a:off x="936414" y="4423439"/>
            <a:ext cx="5150273" cy="4189095"/>
          </a:xfrm>
          <a:noFill/>
        </p:spPr>
        <p:txBody>
          <a:bodyPr wrap="square" lIns="93300" tIns="46650" rIns="93300" bIns="46650"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840AFB6-5E0C-E741-88AD-1BBCF54727BD}" type="slidenum">
              <a:rPr lang="en-US"/>
              <a:pPr/>
              <a:t>9</a:t>
            </a:fld>
            <a:endParaRPr lang="en-US" dirty="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lIns="92421" tIns="46211" rIns="92421" bIns="46211"/>
          <a:lstStyle/>
          <a:p>
            <a:pPr eaLnBrk="1" hangingPunct="1"/>
            <a:r>
              <a:rPr lang="en-US" dirty="0" smtClean="0">
                <a:latin typeface="Arial" charset="0"/>
                <a:ea typeface="ＭＳ Ｐゴシック" charset="-128"/>
                <a:cs typeface="ＭＳ Ｐゴシック" charset="-128"/>
              </a:rPr>
              <a:t>Quality &amp; performance</a:t>
            </a:r>
          </a:p>
          <a:p>
            <a:pPr eaLnBrk="1" hangingPunct="1">
              <a:buFontTx/>
              <a:buChar char="•"/>
            </a:pPr>
            <a:r>
              <a:rPr lang="en-US" dirty="0" smtClean="0">
                <a:latin typeface="Arial" charset="0"/>
                <a:ea typeface="ＭＳ Ｐゴシック" charset="-128"/>
                <a:cs typeface="ＭＳ Ｐゴシック" charset="-128"/>
              </a:rPr>
              <a:t>Progression to tighter tolerances on critical features of manufactured workpieces</a:t>
            </a:r>
          </a:p>
          <a:p>
            <a:pPr eaLnBrk="1" hangingPunct="1">
              <a:buFontTx/>
              <a:buChar char="•"/>
            </a:pPr>
            <a:r>
              <a:rPr lang="en-US" dirty="0" smtClean="0">
                <a:latin typeface="Arial" charset="0"/>
                <a:ea typeface="ＭＳ Ｐゴシック" charset="-128"/>
                <a:cs typeface="ＭＳ Ｐゴシック" charset="-128"/>
              </a:rPr>
              <a:t>Increased complexity of workpiece shapes, e.g. 5 and 6 axis machines producing nontraditional surfaces</a:t>
            </a:r>
          </a:p>
          <a:p>
            <a:pPr eaLnBrk="1" hangingPunct="1">
              <a:buFontTx/>
              <a:buChar char="•"/>
            </a:pPr>
            <a:r>
              <a:rPr lang="en-US" dirty="0" smtClean="0">
                <a:latin typeface="Arial" charset="0"/>
                <a:ea typeface="ＭＳ Ｐゴシック" charset="-128"/>
                <a:cs typeface="ＭＳ Ｐゴシック" charset="-128"/>
              </a:rPr>
              <a:t>The miniaturization of machined features on workpieces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C852E49-B0E9-F845-9935-957899DDA893}" type="slidenum">
              <a:rPr lang="en-US"/>
              <a:pPr/>
              <a:t>10</a:t>
            </a:fld>
            <a:endParaRPr lang="en-US" dirty="0"/>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lIns="92421" tIns="46211" rIns="92421" bIns="46211"/>
          <a:lstStyle/>
          <a:p>
            <a:pPr eaLnBrk="1" hangingPunct="1"/>
            <a:endParaRPr lang="en-US" dirty="0" smtClean="0">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3E31256D-67C9-6A44-B268-D675E5609698}" type="slidenum">
              <a:rPr lang="en-US"/>
              <a:pPr/>
              <a:t>11</a:t>
            </a:fld>
            <a:endParaRPr lang="en-US" dirty="0"/>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xfrm>
            <a:off x="385885" y="4385278"/>
            <a:ext cx="6251331" cy="4385279"/>
          </a:xfrm>
          <a:solidFill>
            <a:srgbClr val="FFFFFF"/>
          </a:solidFill>
          <a:ln>
            <a:solidFill>
              <a:srgbClr val="000000"/>
            </a:solidFill>
          </a:ln>
        </p:spPr>
        <p:txBody>
          <a:bodyPr lIns="92411" tIns="46207" rIns="92411" bIns="46207"/>
          <a:lstStyle/>
          <a:p>
            <a:pPr>
              <a:lnSpc>
                <a:spcPct val="95000"/>
              </a:lnSpc>
              <a:spcBef>
                <a:spcPct val="25000"/>
              </a:spcBef>
              <a:tabLst>
                <a:tab pos="402846" algn="l"/>
              </a:tabLst>
            </a:pPr>
            <a:r>
              <a:rPr lang="en-US" sz="600" b="1" dirty="0">
                <a:latin typeface="Arial" charset="0"/>
              </a:rPr>
              <a:t>Another class of facility we employ are testbeds</a:t>
            </a:r>
          </a:p>
          <a:p>
            <a:pPr>
              <a:lnSpc>
                <a:spcPct val="95000"/>
              </a:lnSpc>
              <a:spcBef>
                <a:spcPct val="25000"/>
              </a:spcBef>
              <a:tabLst>
                <a:tab pos="402846" algn="l"/>
              </a:tabLst>
            </a:pPr>
            <a:r>
              <a:rPr lang="en-US" sz="600" b="1" dirty="0">
                <a:latin typeface="Arial" charset="0"/>
              </a:rPr>
              <a:t>Where developing standards can be tested in a neutral, well-defined environment</a:t>
            </a:r>
          </a:p>
          <a:p>
            <a:pPr>
              <a:lnSpc>
                <a:spcPct val="95000"/>
              </a:lnSpc>
              <a:spcBef>
                <a:spcPct val="25000"/>
              </a:spcBef>
              <a:tabLst>
                <a:tab pos="402846" algn="l"/>
              </a:tabLst>
            </a:pPr>
            <a:endParaRPr lang="en-US" sz="600" b="1" dirty="0">
              <a:latin typeface="Arial" charset="0"/>
            </a:endParaRPr>
          </a:p>
          <a:p>
            <a:pPr>
              <a:lnSpc>
                <a:spcPct val="95000"/>
              </a:lnSpc>
              <a:spcBef>
                <a:spcPct val="25000"/>
              </a:spcBef>
              <a:tabLst>
                <a:tab pos="402846" algn="l"/>
              </a:tabLst>
            </a:pPr>
            <a:r>
              <a:rPr lang="en-US" sz="600" b="1" dirty="0">
                <a:latin typeface="Arial" charset="0"/>
              </a:rPr>
              <a:t>• </a:t>
            </a:r>
            <a:r>
              <a:rPr lang="en-US" sz="500" b="1" dirty="0">
                <a:latin typeface="Arial" charset="0"/>
              </a:rPr>
              <a:t>Reference Test Arenas for Search and Bomb Disposal Robots</a:t>
            </a:r>
            <a:endParaRPr lang="en-US" sz="500" dirty="0">
              <a:latin typeface="Arial" charset="0"/>
            </a:endParaRPr>
          </a:p>
          <a:p>
            <a:pPr>
              <a:lnSpc>
                <a:spcPct val="95000"/>
              </a:lnSpc>
              <a:spcBef>
                <a:spcPct val="25000"/>
              </a:spcBef>
              <a:tabLst>
                <a:tab pos="402846" algn="l"/>
              </a:tabLst>
            </a:pPr>
            <a:r>
              <a:rPr lang="en-US" sz="500" dirty="0">
                <a:latin typeface="Arial" charset="0"/>
              </a:rPr>
              <a:t>–The world-standard obstacle course for testing urban search and rescue, and now bomb disposal robots. Drives the development of mobile robot agility, sensing, navigation, and mapping capabilities. </a:t>
            </a:r>
          </a:p>
          <a:p>
            <a:pPr>
              <a:lnSpc>
                <a:spcPct val="95000"/>
              </a:lnSpc>
              <a:spcBef>
                <a:spcPct val="25000"/>
              </a:spcBef>
              <a:tabLst>
                <a:tab pos="402846" algn="l"/>
              </a:tabLst>
            </a:pPr>
            <a:r>
              <a:rPr lang="en-US" sz="500" b="1" dirty="0">
                <a:latin typeface="Arial" charset="0"/>
              </a:rPr>
              <a:t>•Advanced Manufacturing Systems and Networking Testbed</a:t>
            </a:r>
            <a:endParaRPr lang="en-US" sz="500" dirty="0">
              <a:latin typeface="Arial" charset="0"/>
            </a:endParaRPr>
          </a:p>
          <a:p>
            <a:pPr>
              <a:lnSpc>
                <a:spcPct val="95000"/>
              </a:lnSpc>
              <a:spcBef>
                <a:spcPct val="25000"/>
              </a:spcBef>
              <a:tabLst>
                <a:tab pos="402846" algn="l"/>
              </a:tabLst>
            </a:pPr>
            <a:r>
              <a:rPr lang="en-US" sz="500" dirty="0">
                <a:latin typeface="Arial" charset="0"/>
              </a:rPr>
              <a:t>–A distributed, collaborative,  environment for developing and testing manufacturing integration specifications </a:t>
            </a:r>
          </a:p>
          <a:p>
            <a:pPr>
              <a:lnSpc>
                <a:spcPct val="95000"/>
              </a:lnSpc>
              <a:spcBef>
                <a:spcPct val="25000"/>
              </a:spcBef>
              <a:tabLst>
                <a:tab pos="402846" algn="l"/>
              </a:tabLst>
            </a:pPr>
            <a:r>
              <a:rPr lang="en-US" sz="500" b="1" dirty="0">
                <a:latin typeface="Arial" charset="0"/>
              </a:rPr>
              <a:t>• Industrial Control System Networking and Security Testbed</a:t>
            </a:r>
            <a:endParaRPr lang="en-US" sz="500" dirty="0">
              <a:latin typeface="Arial" charset="0"/>
            </a:endParaRPr>
          </a:p>
          <a:p>
            <a:pPr>
              <a:lnSpc>
                <a:spcPct val="95000"/>
              </a:lnSpc>
              <a:spcBef>
                <a:spcPct val="25000"/>
              </a:spcBef>
              <a:tabLst>
                <a:tab pos="402846" algn="l"/>
              </a:tabLst>
            </a:pPr>
            <a:r>
              <a:rPr lang="en-US" sz="500" dirty="0">
                <a:latin typeface="Arial" charset="0"/>
              </a:rPr>
              <a:t>– A neutral testing facility to evaluate the performance and security of industrial control systems and networks	</a:t>
            </a:r>
          </a:p>
          <a:p>
            <a:pPr>
              <a:lnSpc>
                <a:spcPct val="95000"/>
              </a:lnSpc>
              <a:spcBef>
                <a:spcPct val="25000"/>
              </a:spcBef>
              <a:tabLst>
                <a:tab pos="402846" algn="l"/>
              </a:tabLst>
            </a:pPr>
            <a:r>
              <a:rPr lang="en-US" sz="500" dirty="0">
                <a:latin typeface="Arial" charset="0"/>
              </a:rPr>
              <a:t>	• SCADA/Industrial Control System Security Guide to help  industrial control system users understand 	security issues </a:t>
            </a:r>
          </a:p>
          <a:p>
            <a:pPr>
              <a:lnSpc>
                <a:spcPct val="95000"/>
              </a:lnSpc>
              <a:spcBef>
                <a:spcPct val="25000"/>
              </a:spcBef>
              <a:tabLst>
                <a:tab pos="402846" algn="l"/>
              </a:tabLst>
            </a:pPr>
            <a:r>
              <a:rPr lang="en-US" sz="500" dirty="0">
                <a:latin typeface="Arial" charset="0"/>
              </a:rPr>
              <a:t>	• System-level IT security requirements document for control systems to help control system users 	know what security capabilities to ask for…and to help control system vendors know what to build into 	their products</a:t>
            </a:r>
          </a:p>
          <a:p>
            <a:pPr>
              <a:lnSpc>
                <a:spcPct val="95000"/>
              </a:lnSpc>
              <a:spcBef>
                <a:spcPct val="25000"/>
              </a:spcBef>
              <a:tabLst>
                <a:tab pos="402846" algn="l"/>
              </a:tabLst>
            </a:pPr>
            <a:r>
              <a:rPr lang="en-US" sz="500" dirty="0">
                <a:latin typeface="Arial" charset="0"/>
              </a:rPr>
              <a:t>	• Antivirus performance testing guide to help control system users configure their 		antivirus software</a:t>
            </a:r>
          </a:p>
          <a:p>
            <a:pPr>
              <a:lnSpc>
                <a:spcPct val="95000"/>
              </a:lnSpc>
              <a:spcBef>
                <a:spcPct val="25000"/>
              </a:spcBef>
              <a:tabLst>
                <a:tab pos="402846" algn="l"/>
              </a:tabLst>
            </a:pPr>
            <a:r>
              <a:rPr lang="en-US" sz="500" b="1" dirty="0">
                <a:latin typeface="Arial" charset="0"/>
              </a:rPr>
              <a:t>•Intelligent Mobility Testbed</a:t>
            </a:r>
            <a:endParaRPr lang="en-US" sz="500" dirty="0">
              <a:latin typeface="Arial" charset="0"/>
            </a:endParaRPr>
          </a:p>
          <a:p>
            <a:pPr>
              <a:lnSpc>
                <a:spcPct val="95000"/>
              </a:lnSpc>
              <a:spcBef>
                <a:spcPct val="25000"/>
              </a:spcBef>
              <a:tabLst>
                <a:tab pos="402846" algn="l"/>
              </a:tabLst>
            </a:pPr>
            <a:r>
              <a:rPr lang="en-US" sz="500" dirty="0">
                <a:latin typeface="Arial" charset="0"/>
              </a:rPr>
              <a:t>– Autonomous off-road and on-road vehicles and test course to promote innovation in intelligent vehicles and unmanned systems</a:t>
            </a:r>
          </a:p>
          <a:p>
            <a:pPr>
              <a:lnSpc>
                <a:spcPct val="95000"/>
              </a:lnSpc>
              <a:spcBef>
                <a:spcPct val="25000"/>
              </a:spcBef>
              <a:tabLst>
                <a:tab pos="402846" algn="l"/>
              </a:tabLst>
            </a:pPr>
            <a:r>
              <a:rPr lang="en-US" sz="500" dirty="0">
                <a:latin typeface="Arial" charset="0"/>
              </a:rPr>
              <a:t>	• define, specify, measure, and evaluate intelligent vehicle system performance and 		capabilities</a:t>
            </a:r>
          </a:p>
          <a:p>
            <a:pPr>
              <a:lnSpc>
                <a:spcPct val="95000"/>
              </a:lnSpc>
              <a:spcBef>
                <a:spcPct val="25000"/>
              </a:spcBef>
              <a:tabLst>
                <a:tab pos="402846" algn="l"/>
              </a:tabLst>
            </a:pPr>
            <a:r>
              <a:rPr lang="en-US" sz="500" dirty="0">
                <a:latin typeface="Arial" charset="0"/>
              </a:rPr>
              <a:t>	•Technology Readiness Level 6 experiments of Autonomous Mobility for Army</a:t>
            </a:r>
          </a:p>
          <a:p>
            <a:pPr>
              <a:lnSpc>
                <a:spcPct val="95000"/>
              </a:lnSpc>
              <a:spcBef>
                <a:spcPct val="25000"/>
              </a:spcBef>
              <a:tabLst>
                <a:tab pos="402846" algn="l"/>
              </a:tabLst>
            </a:pPr>
            <a:r>
              <a:rPr lang="en-US" sz="500" dirty="0">
                <a:latin typeface="Arial" charset="0"/>
              </a:rPr>
              <a:t>	•Performance measures, Ref./Standards, technology, and tools for National 			Unmanned Systems</a:t>
            </a:r>
          </a:p>
          <a:p>
            <a:pPr>
              <a:lnSpc>
                <a:spcPct val="95000"/>
              </a:lnSpc>
              <a:spcBef>
                <a:spcPct val="25000"/>
              </a:spcBef>
              <a:tabLst>
                <a:tab pos="402846" algn="l"/>
              </a:tabLst>
            </a:pPr>
            <a:r>
              <a:rPr lang="en-US" sz="500" dirty="0">
                <a:latin typeface="Arial" charset="0"/>
              </a:rPr>
              <a:t>	•A testbed that supports the evaluation and refinement of advanced</a:t>
            </a:r>
            <a:r>
              <a:rPr lang="en-US" sz="500" dirty="0" smtClean="0">
                <a:latin typeface="Arial" charset="0"/>
              </a:rPr>
              <a:t> technology needed </a:t>
            </a:r>
            <a:r>
              <a:rPr lang="en-US" sz="500" dirty="0">
                <a:latin typeface="Arial" charset="0"/>
              </a:rPr>
              <a:t>for an 		autonomous mobility including route reconnaissance mission</a:t>
            </a:r>
          </a:p>
          <a:p>
            <a:pPr>
              <a:lnSpc>
                <a:spcPct val="95000"/>
              </a:lnSpc>
              <a:spcBef>
                <a:spcPct val="25000"/>
              </a:spcBef>
              <a:tabLst>
                <a:tab pos="402846" algn="l"/>
              </a:tabLst>
            </a:pPr>
            <a:r>
              <a:rPr lang="en-US" sz="500" dirty="0">
                <a:latin typeface="Arial" charset="0"/>
              </a:rPr>
              <a:t>	•help build next-generation unmanned systems</a:t>
            </a:r>
          </a:p>
          <a:p>
            <a:pPr>
              <a:lnSpc>
                <a:spcPct val="95000"/>
              </a:lnSpc>
              <a:spcBef>
                <a:spcPct val="25000"/>
              </a:spcBef>
              <a:tabLst>
                <a:tab pos="402846" algn="l"/>
              </a:tabLst>
            </a:pPr>
            <a:r>
              <a:rPr lang="en-US" sz="500" dirty="0">
                <a:latin typeface="Arial" charset="0"/>
              </a:rPr>
              <a:t>	•Demonstrated value and dramatic potential to save lives, improve performance and safety, provide 	new capabilities</a:t>
            </a:r>
          </a:p>
          <a:p>
            <a:pPr>
              <a:lnSpc>
                <a:spcPct val="95000"/>
              </a:lnSpc>
              <a:spcBef>
                <a:spcPct val="25000"/>
              </a:spcBef>
              <a:tabLst>
                <a:tab pos="402846" algn="l"/>
              </a:tabLst>
            </a:pPr>
            <a:r>
              <a:rPr lang="en-US" sz="500" b="1" dirty="0">
                <a:latin typeface="Times New Roman" charset="0"/>
              </a:rPr>
              <a:t>B2B</a:t>
            </a:r>
            <a:r>
              <a:rPr lang="en-US" sz="500" dirty="0">
                <a:latin typeface="Times New Roman" charset="0"/>
              </a:rPr>
              <a:t> </a:t>
            </a:r>
            <a:r>
              <a:rPr lang="en-US" sz="500" dirty="0">
                <a:latin typeface="Times New Roman" charset="0"/>
                <a:ea typeface="ヒラギノ角ゴ Pro W3" charset="-128"/>
                <a:cs typeface="ヒラギノ角ゴ Pro W3" charset="-128"/>
              </a:rPr>
              <a:t>･</a:t>
            </a:r>
            <a:r>
              <a:rPr lang="en-US" sz="500" dirty="0">
                <a:latin typeface="Times New Roman" charset="0"/>
              </a:rPr>
              <a:t>One report states that imperfect interoperability imposes $1B/year on members of the U.S. supply chain</a:t>
            </a:r>
          </a:p>
          <a:p>
            <a:pPr>
              <a:lnSpc>
                <a:spcPct val="95000"/>
              </a:lnSpc>
              <a:spcBef>
                <a:spcPct val="25000"/>
              </a:spcBef>
              <a:tabLst>
                <a:tab pos="402846" algn="l"/>
              </a:tabLst>
            </a:pPr>
            <a:endParaRPr lang="en-US" sz="600" dirty="0">
              <a:latin typeface="Arial" charset="0"/>
            </a:endParaRPr>
          </a:p>
          <a:p>
            <a:pPr>
              <a:lnSpc>
                <a:spcPct val="95000"/>
              </a:lnSpc>
              <a:spcBef>
                <a:spcPct val="25000"/>
              </a:spcBef>
              <a:tabLst>
                <a:tab pos="402846" algn="l"/>
              </a:tabLst>
            </a:pPr>
            <a:endParaRPr lang="en-US" sz="500" dirty="0">
              <a:latin typeface="Arial" charset="0"/>
            </a:endParaRPr>
          </a:p>
          <a:p>
            <a:pPr>
              <a:lnSpc>
                <a:spcPct val="95000"/>
              </a:lnSpc>
              <a:spcBef>
                <a:spcPct val="25000"/>
              </a:spcBef>
              <a:tabLst>
                <a:tab pos="402846" algn="l"/>
              </a:tabLst>
            </a:pPr>
            <a:endParaRPr lang="en-US" sz="600"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2673EAE-AEC5-C447-B17E-7CF076DEB4C9}" type="slidenum">
              <a:rPr lang="en-US"/>
              <a:pPr/>
              <a:t>16</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35770" y="4422144"/>
            <a:ext cx="5151560" cy="4188133"/>
          </a:xfrm>
          <a:noFill/>
          <a:ln/>
        </p:spPr>
        <p:txBody>
          <a:bodyPr/>
          <a:lstStyle/>
          <a:p>
            <a:pPr eaLnBrk="1" hangingPunct="1">
              <a:spcBef>
                <a:spcPct val="25000"/>
              </a:spcBef>
              <a:spcAft>
                <a:spcPct val="10000"/>
              </a:spcAft>
              <a:buFontTx/>
              <a:buChar char="•"/>
            </a:pPr>
            <a:r>
              <a:rPr lang="en-US" dirty="0">
                <a:latin typeface="Arial" pitchFamily="-111" charset="0"/>
              </a:rPr>
              <a:t>Opportunities to collaborate in areas of mutual interest</a:t>
            </a:r>
          </a:p>
          <a:p>
            <a:pPr eaLnBrk="1" hangingPunct="1">
              <a:spcBef>
                <a:spcPct val="25000"/>
              </a:spcBef>
              <a:spcAft>
                <a:spcPct val="10000"/>
              </a:spcAft>
              <a:buFontTx/>
              <a:buChar char="•"/>
            </a:pPr>
            <a:r>
              <a:rPr lang="en-US" dirty="0">
                <a:latin typeface="Arial" pitchFamily="-111" charset="0"/>
              </a:rPr>
              <a:t>WE OFFER THESE CUSTOMERS</a:t>
            </a:r>
          </a:p>
          <a:p>
            <a:pPr eaLnBrk="1" hangingPunct="1">
              <a:spcBef>
                <a:spcPct val="25000"/>
              </a:spcBef>
              <a:spcAft>
                <a:spcPct val="10000"/>
              </a:spcAft>
              <a:buFontTx/>
              <a:buChar char="•"/>
            </a:pPr>
            <a:r>
              <a:rPr lang="en-US" dirty="0">
                <a:latin typeface="Arial" pitchFamily="-111" charset="0"/>
              </a:rPr>
              <a:t>The results of our research</a:t>
            </a:r>
          </a:p>
          <a:p>
            <a:pPr eaLnBrk="1" hangingPunct="1">
              <a:spcBef>
                <a:spcPct val="25000"/>
              </a:spcBef>
              <a:spcAft>
                <a:spcPct val="10000"/>
              </a:spcAft>
              <a:buFontTx/>
              <a:buChar char="•"/>
            </a:pPr>
            <a:r>
              <a:rPr lang="en-US" dirty="0">
                <a:latin typeface="Arial" pitchFamily="-111" charset="0"/>
              </a:rPr>
              <a:t>Access to world-class expertise and facilities in our core competencies</a:t>
            </a:r>
          </a:p>
          <a:p>
            <a:pPr eaLnBrk="1" hangingPunct="1">
              <a:spcBef>
                <a:spcPct val="25000"/>
              </a:spcBef>
              <a:spcAft>
                <a:spcPct val="10000"/>
              </a:spcAft>
              <a:buFontTx/>
              <a:buChar char="•"/>
            </a:pPr>
            <a:r>
              <a:rPr lang="en-US" dirty="0">
                <a:latin typeface="Arial" pitchFamily="-111" charset="0"/>
              </a:rPr>
              <a:t>Fee-for-service measurement services</a:t>
            </a:r>
          </a:p>
          <a:p>
            <a:pPr eaLnBrk="1" hangingPunct="1">
              <a:spcBef>
                <a:spcPct val="25000"/>
              </a:spcBef>
              <a:spcAft>
                <a:spcPct val="10000"/>
              </a:spcAft>
              <a:buFontTx/>
              <a:buChar char="•"/>
            </a:pPr>
            <a:r>
              <a:rPr lang="en-US" dirty="0">
                <a:latin typeface="Arial" pitchFamily="-111" charset="0"/>
              </a:rPr>
              <a:t>Neutral venues and technical assistance for industry groups to develop tests and standards </a:t>
            </a:r>
          </a:p>
          <a:p>
            <a:pPr eaLnBrk="1" hangingPunct="1">
              <a:spcBef>
                <a:spcPct val="25000"/>
              </a:spcBef>
              <a:spcAft>
                <a:spcPct val="10000"/>
              </a:spcAft>
              <a:buFontTx/>
              <a:buChar char="•"/>
            </a:pPr>
            <a:r>
              <a:rPr lang="en-US" dirty="0">
                <a:latin typeface="Arial" pitchFamily="-111" charset="0"/>
              </a:rPr>
              <a:t>Representation of U.S. Industry interests in National and International Standards Committees</a:t>
            </a:r>
          </a:p>
          <a:p>
            <a:pPr eaLnBrk="1" hangingPunct="1"/>
            <a:endParaRPr lang="en-US" dirty="0">
              <a:latin typeface="Arial" pitchFamily="-111" charset="0"/>
            </a:endParaRPr>
          </a:p>
          <a:p>
            <a:pPr eaLnBrk="1" hangingPunct="1"/>
            <a:endParaRPr lang="en-US" dirty="0">
              <a:latin typeface="Arial" pitchFamily="-111" charset="0"/>
            </a:endParaRPr>
          </a:p>
          <a:p>
            <a:pPr eaLnBrk="1" hangingPunct="1"/>
            <a:endParaRPr lang="en-US" dirty="0">
              <a:latin typeface="Arial" pitchFamily="-111" charset="0"/>
            </a:endParaRPr>
          </a:p>
          <a:p>
            <a:pPr eaLnBrk="1" hangingPunct="1"/>
            <a:r>
              <a:rPr lang="en-US" dirty="0">
                <a:latin typeface="Arial" pitchFamily="-111" charset="0"/>
              </a:rPr>
              <a:t>While NIST has world-class researchers, we’re not an academic institution. We have many collaborators throughout industry, government and academia. However, our focus is on industry and we have industry partners across most all industrial sectors. </a:t>
            </a:r>
          </a:p>
          <a:p>
            <a:pPr eaLnBrk="1" hangingPunct="1"/>
            <a:r>
              <a:rPr lang="en-US" dirty="0">
                <a:latin typeface="Arial" pitchFamily="-111" charset="0"/>
              </a:rPr>
              <a:t>Almost everything we do—from planning and conducting our programs to evaluating its impact—is done in close cooperation with these folks—through industry roadmaps, trade groups, and workshops. This ensures that we deliver results that manufacturers need and use.</a:t>
            </a:r>
          </a:p>
          <a:p>
            <a:pPr eaLnBrk="1" hangingPunct="1"/>
            <a:endParaRPr lang="en-US" dirty="0">
              <a:latin typeface="Arial" pitchFamily="-11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fld id="{CA8EC3CE-F5A8-0A41-9519-6FFAF2A761FF}" type="slidenum">
              <a:rPr lang="en-GB"/>
              <a:pPr/>
              <a:t>19</a:t>
            </a:fld>
            <a:endParaRPr lang="en-GB" dirty="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7E6A2AF-9952-4948-B347-926406C68768}" type="slidenum">
              <a:rPr lang="en-US"/>
              <a:pPr/>
              <a:t>20</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1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2130425"/>
            <a:ext cx="5867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870200" y="3886200"/>
            <a:ext cx="4902200" cy="1752600"/>
          </a:xfrm>
        </p:spPr>
        <p:txBody>
          <a:bodyPr/>
          <a:lstStyle>
            <a:lvl1pPr marL="0" indent="0" algn="l">
              <a:buNone/>
              <a:defRPr>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0C4B7C7-8AA2-4A79-9E3E-0D2686DAF446}" type="datetimeFigureOut">
              <a:rPr lang="en-US"/>
              <a:pPr>
                <a:defRPr/>
              </a:pPr>
              <a:t>1/26/11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152D853-6EB6-4877-A0E5-F35DCA56589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82BCC5-5920-4223-A0BA-F4168703DFF0}" type="datetimeFigureOut">
              <a:rPr lang="en-US"/>
              <a:pPr>
                <a:defRPr/>
              </a:pPr>
              <a:t>1/26/11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9DF103E-E35E-4BED-9B15-923712A2581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C26518-794E-4DC0-A93D-6B101DCA8636}" type="datetimeFigureOut">
              <a:rPr lang="en-US"/>
              <a:pPr>
                <a:defRPr/>
              </a:pPr>
              <a:t>1/26/11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EF32EC4-FA98-4F60-8EB5-D3591B9F4F4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8C3F37-0028-4A39-B52A-4C8C1356C469}" type="datetimeFigureOut">
              <a:rPr lang="en-US"/>
              <a:pPr>
                <a:defRPr/>
              </a:pPr>
              <a:t>1/26/11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ADEDD74-A0F6-4CB8-87BF-BE4AC32CC0F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EF0B318-00FF-4CC2-BEAD-C64D28AF096F}" type="datetimeFigureOut">
              <a:rPr lang="en-US"/>
              <a:pPr>
                <a:defRPr/>
              </a:pPr>
              <a:t>1/26/11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039FA0B-FD36-4E7D-BB8D-8E264FB3755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D2B23C6-C6FB-479D-88A7-739B748C976B}" type="datetimeFigureOut">
              <a:rPr lang="en-US"/>
              <a:pPr>
                <a:defRPr/>
              </a:pPr>
              <a:t>1/26/11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FDE570E-EBA6-41BD-A51E-65683324B05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AD29527-391A-4793-9504-5EFCC4A43E7A}" type="datetimeFigureOut">
              <a:rPr lang="en-US"/>
              <a:pPr>
                <a:defRPr/>
              </a:pPr>
              <a:t>1/26/11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7E79F895-DB2E-4D2A-802B-94FE1E78DE8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5940F40-9E98-47DA-BFD6-58AE9F9AC7FB}" type="datetimeFigureOut">
              <a:rPr lang="en-US"/>
              <a:pPr>
                <a:defRPr/>
              </a:pPr>
              <a:t>1/26/11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FFB2A28-3F2F-4C12-B2ED-609E540B2F6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DE3566-ECF0-44A6-A6E2-0CFF7AC274C5}" type="datetimeFigureOut">
              <a:rPr lang="en-US"/>
              <a:pPr>
                <a:defRPr/>
              </a:pPr>
              <a:t>1/26/11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DCEE50C-6685-4005-A4EA-EE9A7B19227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4620E0-559F-48A7-911E-32C33E5E52C6}" type="datetimeFigureOut">
              <a:rPr lang="en-US"/>
              <a:pPr>
                <a:defRPr/>
              </a:pPr>
              <a:t>1/26/11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BD26ABD-669F-42E3-9D97-6AC9A04E8B3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D28C29-CF5C-4500-A2DE-7D4140ADFD14}" type="datetimeFigureOut">
              <a:rPr lang="en-US"/>
              <a:pPr>
                <a:defRPr/>
              </a:pPr>
              <a:t>1/26/11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3A5E5CC-A6D7-43B1-8838-7D84935BD95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85813" y="112713"/>
            <a:ext cx="7685087" cy="10302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470025"/>
            <a:ext cx="82169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C6E0C4C4-18B9-43C6-8DEC-D8B5409482E3}" type="datetimeFigureOut">
              <a:rPr lang="en-US"/>
              <a:pPr>
                <a:defRPr/>
              </a:pPr>
              <a:t>1/26/11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1C406B6-2F81-4682-B6F7-385809769FA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4" r:id="rId11"/>
  </p:sldLayoutIdLst>
  <p:txStyles>
    <p:titleStyle>
      <a:lvl1pPr algn="l" defTabSz="457200" rtl="0" fontAlgn="base">
        <a:spcBef>
          <a:spcPct val="0"/>
        </a:spcBef>
        <a:spcAft>
          <a:spcPct val="0"/>
        </a:spcAft>
        <a:defRPr sz="3600" b="1" kern="1200">
          <a:solidFill>
            <a:srgbClr val="FFB800"/>
          </a:solidFill>
          <a:latin typeface="Arial"/>
          <a:ea typeface="+mj-ea"/>
          <a:cs typeface="Arial"/>
        </a:defRPr>
      </a:lvl1pPr>
      <a:lvl2pPr algn="l" defTabSz="457200" rtl="0" fontAlgn="base">
        <a:spcBef>
          <a:spcPct val="0"/>
        </a:spcBef>
        <a:spcAft>
          <a:spcPct val="0"/>
        </a:spcAft>
        <a:defRPr sz="3600" b="1">
          <a:solidFill>
            <a:srgbClr val="FFB800"/>
          </a:solidFill>
          <a:latin typeface="Arial" charset="0"/>
          <a:cs typeface="Arial" charset="0"/>
        </a:defRPr>
      </a:lvl2pPr>
      <a:lvl3pPr algn="l" defTabSz="457200" rtl="0" fontAlgn="base">
        <a:spcBef>
          <a:spcPct val="0"/>
        </a:spcBef>
        <a:spcAft>
          <a:spcPct val="0"/>
        </a:spcAft>
        <a:defRPr sz="3600" b="1">
          <a:solidFill>
            <a:srgbClr val="FFB800"/>
          </a:solidFill>
          <a:latin typeface="Arial" charset="0"/>
          <a:cs typeface="Arial" charset="0"/>
        </a:defRPr>
      </a:lvl3pPr>
      <a:lvl4pPr algn="l" defTabSz="457200" rtl="0" fontAlgn="base">
        <a:spcBef>
          <a:spcPct val="0"/>
        </a:spcBef>
        <a:spcAft>
          <a:spcPct val="0"/>
        </a:spcAft>
        <a:defRPr sz="3600" b="1">
          <a:solidFill>
            <a:srgbClr val="FFB800"/>
          </a:solidFill>
          <a:latin typeface="Arial" charset="0"/>
          <a:cs typeface="Arial" charset="0"/>
        </a:defRPr>
      </a:lvl4pPr>
      <a:lvl5pPr algn="l" defTabSz="457200" rtl="0" fontAlgn="base">
        <a:spcBef>
          <a:spcPct val="0"/>
        </a:spcBef>
        <a:spcAft>
          <a:spcPct val="0"/>
        </a:spcAft>
        <a:defRPr sz="3600" b="1">
          <a:solidFill>
            <a:srgbClr val="FFB800"/>
          </a:solidFill>
          <a:latin typeface="Arial" charset="0"/>
          <a:cs typeface="Arial" charset="0"/>
        </a:defRPr>
      </a:lvl5pPr>
      <a:lvl6pPr marL="457200" algn="l" defTabSz="457200" rtl="0" fontAlgn="base">
        <a:spcBef>
          <a:spcPct val="0"/>
        </a:spcBef>
        <a:spcAft>
          <a:spcPct val="0"/>
        </a:spcAft>
        <a:defRPr sz="3600" b="1">
          <a:solidFill>
            <a:srgbClr val="FFB800"/>
          </a:solidFill>
          <a:latin typeface="Arial" charset="0"/>
          <a:cs typeface="Arial" charset="0"/>
        </a:defRPr>
      </a:lvl6pPr>
      <a:lvl7pPr marL="914400" algn="l" defTabSz="457200" rtl="0" fontAlgn="base">
        <a:spcBef>
          <a:spcPct val="0"/>
        </a:spcBef>
        <a:spcAft>
          <a:spcPct val="0"/>
        </a:spcAft>
        <a:defRPr sz="3600" b="1">
          <a:solidFill>
            <a:srgbClr val="FFB800"/>
          </a:solidFill>
          <a:latin typeface="Arial" charset="0"/>
          <a:cs typeface="Arial" charset="0"/>
        </a:defRPr>
      </a:lvl7pPr>
      <a:lvl8pPr marL="1371600" algn="l" defTabSz="457200" rtl="0" fontAlgn="base">
        <a:spcBef>
          <a:spcPct val="0"/>
        </a:spcBef>
        <a:spcAft>
          <a:spcPct val="0"/>
        </a:spcAft>
        <a:defRPr sz="3600" b="1">
          <a:solidFill>
            <a:srgbClr val="FFB800"/>
          </a:solidFill>
          <a:latin typeface="Arial" charset="0"/>
          <a:cs typeface="Arial" charset="0"/>
        </a:defRPr>
      </a:lvl8pPr>
      <a:lvl9pPr marL="1828800" algn="l" defTabSz="457200" rtl="0" fontAlgn="base">
        <a:spcBef>
          <a:spcPct val="0"/>
        </a:spcBef>
        <a:spcAft>
          <a:spcPct val="0"/>
        </a:spcAft>
        <a:defRPr sz="3600" b="1">
          <a:solidFill>
            <a:srgbClr val="FFB800"/>
          </a:solidFill>
          <a:latin typeface="Arial" charset="0"/>
          <a:cs typeface="Arial" charset="0"/>
        </a:defRPr>
      </a:lvl9pPr>
    </p:titleStyle>
    <p:bodyStyle>
      <a:lvl1pPr marL="342900" indent="-342900" algn="l" defTabSz="457200" rtl="0" fontAlgn="base">
        <a:spcBef>
          <a:spcPts val="800"/>
        </a:spcBef>
        <a:spcAft>
          <a:spcPts val="200"/>
        </a:spcAft>
        <a:buClr>
          <a:srgbClr val="FFC836"/>
        </a:buClr>
        <a:buFont typeface="Arial" charset="0"/>
        <a:buChar char="•"/>
        <a:defRPr sz="2800" kern="1200">
          <a:solidFill>
            <a:schemeClr val="bg1"/>
          </a:solidFill>
          <a:latin typeface="Arial"/>
          <a:ea typeface="+mn-ea"/>
          <a:cs typeface="Arial"/>
        </a:defRPr>
      </a:lvl1pPr>
      <a:lvl2pPr marL="742950" indent="-285750" algn="l" defTabSz="457200" rtl="0" fontAlgn="base">
        <a:spcBef>
          <a:spcPts val="800"/>
        </a:spcBef>
        <a:spcAft>
          <a:spcPts val="400"/>
        </a:spcAft>
        <a:buClr>
          <a:srgbClr val="B9CDE5"/>
        </a:buClr>
        <a:buFont typeface="Arial" charset="0"/>
        <a:buChar char="–"/>
        <a:defRPr sz="2400" kern="1200">
          <a:solidFill>
            <a:schemeClr val="bg1"/>
          </a:solidFill>
          <a:latin typeface="Arial"/>
          <a:ea typeface="+mn-ea"/>
          <a:cs typeface="Arial"/>
        </a:defRPr>
      </a:lvl2pPr>
      <a:lvl3pPr marL="1143000" indent="-228600" algn="l" defTabSz="457200" rtl="0" fontAlgn="base">
        <a:spcBef>
          <a:spcPts val="800"/>
        </a:spcBef>
        <a:spcAft>
          <a:spcPts val="400"/>
        </a:spcAft>
        <a:buClr>
          <a:srgbClr val="FDEADA"/>
        </a:buClr>
        <a:buFont typeface="Arial" charset="0"/>
        <a:buChar char="•"/>
        <a:defRPr sz="2000" kern="1200">
          <a:solidFill>
            <a:schemeClr val="bg1"/>
          </a:solidFill>
          <a:latin typeface="Arial"/>
          <a:ea typeface="+mn-ea"/>
          <a:cs typeface="Arial"/>
        </a:defRPr>
      </a:lvl3pPr>
      <a:lvl4pPr marL="1600200" indent="-228600" algn="l" defTabSz="457200" rtl="0" fontAlgn="base">
        <a:spcBef>
          <a:spcPts val="800"/>
        </a:spcBef>
        <a:spcAft>
          <a:spcPts val="400"/>
        </a:spcAft>
        <a:buFont typeface="Arial" charset="0"/>
        <a:buChar char="–"/>
        <a:defRPr kern="1200">
          <a:solidFill>
            <a:schemeClr val="bg1"/>
          </a:solidFill>
          <a:latin typeface="Arial"/>
          <a:ea typeface="+mn-ea"/>
          <a:cs typeface="Arial"/>
        </a:defRPr>
      </a:lvl4pPr>
      <a:lvl5pPr marL="2057400" indent="-228600" algn="l" defTabSz="457200" rtl="0" fontAlgn="base">
        <a:spcBef>
          <a:spcPts val="800"/>
        </a:spcBef>
        <a:spcAft>
          <a:spcPts val="400"/>
        </a:spcAft>
        <a:buFont typeface="Arial" charset="0"/>
        <a:buChar char="»"/>
        <a:defRPr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4" Type="http://schemas.openxmlformats.org/officeDocument/2006/relationships/image" Target="../media/image7.jpeg"/><Relationship Id="rId5" Type="http://schemas.openxmlformats.org/officeDocument/2006/relationships/image" Target="../media/image8.jpeg"/><Relationship Id="rId7"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6.xml"/><Relationship Id="rId9" Type="http://schemas.openxmlformats.org/officeDocument/2006/relationships/image" Target="../media/image12.jpeg"/><Relationship Id="rId3" Type="http://schemas.openxmlformats.org/officeDocument/2006/relationships/image" Target="../media/image6.jpeg"/><Relationship Id="rId6" Type="http://schemas.openxmlformats.org/officeDocument/2006/relationships/image" Target="../media/image9.png"/></Relationships>
</file>

<file path=ppt/slides/_rels/slide12.xml.rels><?xml version="1.0" encoding="UTF-8" standalone="yes"?>
<Relationships xmlns="http://schemas.openxmlformats.org/package/2006/relationships"><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3"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4" Type="http://schemas.openxmlformats.org/officeDocument/2006/relationships/image" Target="../media/image20.jpeg"/><Relationship Id="rId5" Type="http://schemas.openxmlformats.org/officeDocument/2006/relationships/image" Target="../media/image21.jpe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8.jpeg"/><Relationship Id="rId9" Type="http://schemas.openxmlformats.org/officeDocument/2006/relationships/image" Target="../media/image25.png"/><Relationship Id="rId3" Type="http://schemas.openxmlformats.org/officeDocument/2006/relationships/image" Target="../media/image19.png"/><Relationship Id="rId6" Type="http://schemas.openxmlformats.org/officeDocument/2006/relationships/image" Target="../media/image22.png"/></Relationships>
</file>

<file path=ppt/slides/_rels/slide15.xml.rels><?xml version="1.0" encoding="UTF-8" standalone="yes"?>
<Relationships xmlns="http://schemas.openxmlformats.org/package/2006/relationships"><Relationship Id="rId35" Type="http://schemas.openxmlformats.org/officeDocument/2006/relationships/image" Target="../media/image59.png"/><Relationship Id="rId31" Type="http://schemas.openxmlformats.org/officeDocument/2006/relationships/image" Target="../media/image55.png"/><Relationship Id="rId34" Type="http://schemas.openxmlformats.org/officeDocument/2006/relationships/image" Target="../media/image58.png"/><Relationship Id="rId7" Type="http://schemas.openxmlformats.org/officeDocument/2006/relationships/image" Target="../media/image31.png"/><Relationship Id="rId36" Type="http://schemas.openxmlformats.org/officeDocument/2006/relationships/image" Target="../media/image60.jpeg"/><Relationship Id="rId1" Type="http://schemas.openxmlformats.org/officeDocument/2006/relationships/slideLayout" Target="../slideLayouts/slideLayout6.xml"/><Relationship Id="rId24" Type="http://schemas.openxmlformats.org/officeDocument/2006/relationships/image" Target="../media/image48.png"/><Relationship Id="rId25" Type="http://schemas.openxmlformats.org/officeDocument/2006/relationships/image" Target="../media/image49.jpeg"/><Relationship Id="rId8" Type="http://schemas.openxmlformats.org/officeDocument/2006/relationships/image" Target="../media/image32.png"/><Relationship Id="rId13" Type="http://schemas.openxmlformats.org/officeDocument/2006/relationships/image" Target="../media/image37.jpeg"/><Relationship Id="rId10" Type="http://schemas.openxmlformats.org/officeDocument/2006/relationships/image" Target="../media/image34.jpeg"/><Relationship Id="rId32" Type="http://schemas.openxmlformats.org/officeDocument/2006/relationships/image" Target="../media/image56.jpeg"/><Relationship Id="rId37" Type="http://schemas.openxmlformats.org/officeDocument/2006/relationships/image" Target="../media/image61.png"/><Relationship Id="rId12" Type="http://schemas.openxmlformats.org/officeDocument/2006/relationships/image" Target="../media/image36.png"/><Relationship Id="rId17" Type="http://schemas.openxmlformats.org/officeDocument/2006/relationships/image" Target="../media/image41.jpeg"/><Relationship Id="rId9" Type="http://schemas.openxmlformats.org/officeDocument/2006/relationships/image" Target="../media/image33.png"/><Relationship Id="rId18" Type="http://schemas.openxmlformats.org/officeDocument/2006/relationships/image" Target="../media/image42.png"/><Relationship Id="rId3" Type="http://schemas.openxmlformats.org/officeDocument/2006/relationships/image" Target="../media/image27.png"/><Relationship Id="rId27" Type="http://schemas.openxmlformats.org/officeDocument/2006/relationships/image" Target="../media/image51.png"/><Relationship Id="rId14" Type="http://schemas.openxmlformats.org/officeDocument/2006/relationships/image" Target="../media/image38.png"/><Relationship Id="rId23" Type="http://schemas.openxmlformats.org/officeDocument/2006/relationships/image" Target="../media/image47.png"/><Relationship Id="rId4" Type="http://schemas.openxmlformats.org/officeDocument/2006/relationships/image" Target="../media/image28.png"/><Relationship Id="rId28" Type="http://schemas.openxmlformats.org/officeDocument/2006/relationships/image" Target="../media/image52.png"/><Relationship Id="rId26" Type="http://schemas.openxmlformats.org/officeDocument/2006/relationships/image" Target="../media/image50.png"/><Relationship Id="rId30" Type="http://schemas.openxmlformats.org/officeDocument/2006/relationships/image" Target="../media/image54.png"/><Relationship Id="rId11" Type="http://schemas.openxmlformats.org/officeDocument/2006/relationships/image" Target="../media/image35.png"/><Relationship Id="rId29" Type="http://schemas.openxmlformats.org/officeDocument/2006/relationships/image" Target="../media/image53.png"/><Relationship Id="rId6" Type="http://schemas.openxmlformats.org/officeDocument/2006/relationships/image" Target="../media/image30.png"/><Relationship Id="rId16" Type="http://schemas.openxmlformats.org/officeDocument/2006/relationships/image" Target="../media/image40.png"/><Relationship Id="rId33" Type="http://schemas.openxmlformats.org/officeDocument/2006/relationships/image" Target="../media/image57.png"/><Relationship Id="rId5" Type="http://schemas.openxmlformats.org/officeDocument/2006/relationships/image" Target="../media/image29.png"/><Relationship Id="rId15" Type="http://schemas.openxmlformats.org/officeDocument/2006/relationships/image" Target="../media/image39.png"/><Relationship Id="rId19" Type="http://schemas.openxmlformats.org/officeDocument/2006/relationships/image" Target="../media/image43.png"/><Relationship Id="rId38" Type="http://schemas.openxmlformats.org/officeDocument/2006/relationships/image" Target="../media/image62.png"/><Relationship Id="rId20" Type="http://schemas.openxmlformats.org/officeDocument/2006/relationships/image" Target="../media/image44.png"/><Relationship Id="rId22" Type="http://schemas.openxmlformats.org/officeDocument/2006/relationships/image" Target="../media/image46.png"/><Relationship Id="rId21" Type="http://schemas.openxmlformats.org/officeDocument/2006/relationships/image" Target="../media/image45.png"/><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35" Type="http://schemas.openxmlformats.org/officeDocument/2006/relationships/image" Target="../media/image93.jpeg"/><Relationship Id="rId31" Type="http://schemas.openxmlformats.org/officeDocument/2006/relationships/image" Target="../media/image89.jpeg"/><Relationship Id="rId34" Type="http://schemas.openxmlformats.org/officeDocument/2006/relationships/image" Target="../media/image92.jpeg"/><Relationship Id="rId39" Type="http://schemas.openxmlformats.org/officeDocument/2006/relationships/image" Target="../media/image97.jpeg"/><Relationship Id="rId7" Type="http://schemas.openxmlformats.org/officeDocument/2006/relationships/image" Target="../media/image67.png"/><Relationship Id="rId36" Type="http://schemas.openxmlformats.org/officeDocument/2006/relationships/image" Target="../media/image94.jpeg"/><Relationship Id="rId1" Type="http://schemas.openxmlformats.org/officeDocument/2006/relationships/slideLayout" Target="../slideLayouts/slideLayout6.xml"/><Relationship Id="rId24" Type="http://schemas.openxmlformats.org/officeDocument/2006/relationships/image" Target="../media/image82.jpeg"/><Relationship Id="rId25" Type="http://schemas.openxmlformats.org/officeDocument/2006/relationships/image" Target="../media/image83.png"/><Relationship Id="rId8" Type="http://schemas.openxmlformats.org/officeDocument/2006/relationships/image" Target="../media/image68.png"/><Relationship Id="rId13" Type="http://schemas.openxmlformats.org/officeDocument/2006/relationships/hyperlink" Target="http://www.honeywell.com/index.html" TargetMode="External"/><Relationship Id="rId10" Type="http://schemas.openxmlformats.org/officeDocument/2006/relationships/image" Target="../media/image70.jpeg"/><Relationship Id="rId32" Type="http://schemas.openxmlformats.org/officeDocument/2006/relationships/image" Target="../media/image90.jpeg"/><Relationship Id="rId37" Type="http://schemas.openxmlformats.org/officeDocument/2006/relationships/image" Target="../media/image95.jpeg"/><Relationship Id="rId12" Type="http://schemas.openxmlformats.org/officeDocument/2006/relationships/image" Target="../media/image71.png"/><Relationship Id="rId17" Type="http://schemas.openxmlformats.org/officeDocument/2006/relationships/image" Target="../media/image75.png"/><Relationship Id="rId9" Type="http://schemas.openxmlformats.org/officeDocument/2006/relationships/image" Target="../media/image69.jpeg"/><Relationship Id="rId18" Type="http://schemas.openxmlformats.org/officeDocument/2006/relationships/image" Target="../media/image76.png"/><Relationship Id="rId3" Type="http://schemas.openxmlformats.org/officeDocument/2006/relationships/image" Target="../media/image63.png"/><Relationship Id="rId27" Type="http://schemas.openxmlformats.org/officeDocument/2006/relationships/image" Target="../media/image85.png"/><Relationship Id="rId14" Type="http://schemas.openxmlformats.org/officeDocument/2006/relationships/image" Target="../media/image72.png"/><Relationship Id="rId23" Type="http://schemas.openxmlformats.org/officeDocument/2006/relationships/image" Target="../media/image81.png"/><Relationship Id="rId4" Type="http://schemas.openxmlformats.org/officeDocument/2006/relationships/image" Target="../media/image64.jpeg"/><Relationship Id="rId28" Type="http://schemas.openxmlformats.org/officeDocument/2006/relationships/image" Target="../media/image86.png"/><Relationship Id="rId26" Type="http://schemas.openxmlformats.org/officeDocument/2006/relationships/image" Target="../media/image84.png"/><Relationship Id="rId30" Type="http://schemas.openxmlformats.org/officeDocument/2006/relationships/image" Target="../media/image88.jpeg"/><Relationship Id="rId11" Type="http://schemas.openxmlformats.org/officeDocument/2006/relationships/hyperlink" Target="http://www.basf.de/de/" TargetMode="External"/><Relationship Id="rId29" Type="http://schemas.openxmlformats.org/officeDocument/2006/relationships/image" Target="../media/image87.jpeg"/><Relationship Id="rId6" Type="http://schemas.openxmlformats.org/officeDocument/2006/relationships/image" Target="../media/image66.jpeg"/><Relationship Id="rId16" Type="http://schemas.openxmlformats.org/officeDocument/2006/relationships/image" Target="../media/image74.png"/><Relationship Id="rId33" Type="http://schemas.openxmlformats.org/officeDocument/2006/relationships/image" Target="../media/image91.jpeg"/><Relationship Id="rId5" Type="http://schemas.openxmlformats.org/officeDocument/2006/relationships/image" Target="../media/image65.png"/><Relationship Id="rId15" Type="http://schemas.openxmlformats.org/officeDocument/2006/relationships/image" Target="../media/image73.png"/><Relationship Id="rId19" Type="http://schemas.openxmlformats.org/officeDocument/2006/relationships/image" Target="../media/image77.png"/><Relationship Id="rId38" Type="http://schemas.openxmlformats.org/officeDocument/2006/relationships/image" Target="../media/image96.jpeg"/><Relationship Id="rId20" Type="http://schemas.openxmlformats.org/officeDocument/2006/relationships/image" Target="../media/image78.jpeg"/><Relationship Id="rId22" Type="http://schemas.openxmlformats.org/officeDocument/2006/relationships/image" Target="../media/image80.png"/><Relationship Id="rId21" Type="http://schemas.openxmlformats.org/officeDocument/2006/relationships/image" Target="../media/image79.png"/><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4" Type="http://schemas.openxmlformats.org/officeDocument/2006/relationships/image" Target="../media/image110.jpeg"/><Relationship Id="rId20" Type="http://schemas.openxmlformats.org/officeDocument/2006/relationships/image" Target="../media/image116.jpeg"/><Relationship Id="rId4" Type="http://schemas.openxmlformats.org/officeDocument/2006/relationships/image" Target="../media/image100.jpeg"/><Relationship Id="rId21" Type="http://schemas.openxmlformats.org/officeDocument/2006/relationships/image" Target="../media/image117.jpeg"/><Relationship Id="rId7" Type="http://schemas.openxmlformats.org/officeDocument/2006/relationships/image" Target="../media/image103.jpeg"/><Relationship Id="rId11" Type="http://schemas.openxmlformats.org/officeDocument/2006/relationships/image" Target="../media/image107.jpeg"/><Relationship Id="rId1" Type="http://schemas.openxmlformats.org/officeDocument/2006/relationships/slideLayout" Target="../slideLayouts/slideLayout6.xml"/><Relationship Id="rId6" Type="http://schemas.openxmlformats.org/officeDocument/2006/relationships/image" Target="../media/image102.jpeg"/><Relationship Id="rId16" Type="http://schemas.openxmlformats.org/officeDocument/2006/relationships/image" Target="../media/image112.jpeg"/><Relationship Id="rId8" Type="http://schemas.openxmlformats.org/officeDocument/2006/relationships/image" Target="../media/image104.jpeg"/><Relationship Id="rId13" Type="http://schemas.openxmlformats.org/officeDocument/2006/relationships/image" Target="../media/image109.jpeg"/><Relationship Id="rId10" Type="http://schemas.openxmlformats.org/officeDocument/2006/relationships/image" Target="../media/image106.jpeg"/><Relationship Id="rId5" Type="http://schemas.openxmlformats.org/officeDocument/2006/relationships/image" Target="../media/image101.jpeg"/><Relationship Id="rId15" Type="http://schemas.openxmlformats.org/officeDocument/2006/relationships/image" Target="../media/image111.jpeg"/><Relationship Id="rId12" Type="http://schemas.openxmlformats.org/officeDocument/2006/relationships/image" Target="../media/image108.jpeg"/><Relationship Id="rId17" Type="http://schemas.openxmlformats.org/officeDocument/2006/relationships/image" Target="../media/image113.jpeg"/><Relationship Id="rId19" Type="http://schemas.openxmlformats.org/officeDocument/2006/relationships/image" Target="../media/image115.jpeg"/><Relationship Id="rId2" Type="http://schemas.openxmlformats.org/officeDocument/2006/relationships/image" Target="../media/image98.jpeg"/><Relationship Id="rId9" Type="http://schemas.openxmlformats.org/officeDocument/2006/relationships/image" Target="../media/image105.jpeg"/><Relationship Id="rId3" Type="http://schemas.openxmlformats.org/officeDocument/2006/relationships/image" Target="../media/image99.png"/><Relationship Id="rId18" Type="http://schemas.openxmlformats.org/officeDocument/2006/relationships/image" Target="../media/image1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8.jpeg"/><Relationship Id="rId5" Type="http://schemas.openxmlformats.org/officeDocument/2006/relationships/image" Target="../media/image120.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6" Type="http://schemas.openxmlformats.org/officeDocument/2006/relationships/image" Target="../media/image124.emf"/><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1.png"/><Relationship Id="rId5" Type="http://schemas.openxmlformats.org/officeDocument/2006/relationships/image" Target="../media/image123.jpeg"/></Relationships>
</file>

<file path=ppt/slides/_rels/slide2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129.png"/><Relationship Id="rId5" Type="http://schemas.openxmlformats.org/officeDocument/2006/relationships/image" Target="../media/image130.emf"/><Relationship Id="rId7" Type="http://schemas.openxmlformats.org/officeDocument/2006/relationships/image" Target="../media/image132.emf"/><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8.emf"/><Relationship Id="rId6" Type="http://schemas.openxmlformats.org/officeDocument/2006/relationships/image" Target="../media/image131.emf"/></Relationships>
</file>

<file path=ppt/slides/_rels/slide25.xml.rels><?xml version="1.0" encoding="UTF-8" standalone="yes"?>
<Relationships xmlns="http://schemas.openxmlformats.org/package/2006/relationships"><Relationship Id="rId6" Type="http://schemas.openxmlformats.org/officeDocument/2006/relationships/image" Target="../media/image137.jpeg"/><Relationship Id="rId4" Type="http://schemas.openxmlformats.org/officeDocument/2006/relationships/image" Target="../media/image135.jpeg"/><Relationship Id="rId1" Type="http://schemas.openxmlformats.org/officeDocument/2006/relationships/slideLayout" Target="../slideLayouts/slideLayout6.xml"/><Relationship Id="rId2" Type="http://schemas.openxmlformats.org/officeDocument/2006/relationships/image" Target="../media/image133.jpeg"/><Relationship Id="rId3" Type="http://schemas.openxmlformats.org/officeDocument/2006/relationships/image" Target="../media/image134.jpeg"/><Relationship Id="rId5" Type="http://schemas.openxmlformats.org/officeDocument/2006/relationships/image" Target="../media/image136.png"/></Relationships>
</file>

<file path=ppt/slides/_rels/slide26.xml.rels><?xml version="1.0" encoding="UTF-8" standalone="yes"?>
<Relationships xmlns="http://schemas.openxmlformats.org/package/2006/relationships"><Relationship Id="rId4" Type="http://schemas.openxmlformats.org/officeDocument/2006/relationships/image" Target="../media/image140.jpeg"/><Relationship Id="rId1" Type="http://schemas.openxmlformats.org/officeDocument/2006/relationships/slideLayout" Target="../slideLayouts/slideLayout6.xml"/><Relationship Id="rId2" Type="http://schemas.openxmlformats.org/officeDocument/2006/relationships/image" Target="../media/image138.png"/><Relationship Id="rId3" Type="http://schemas.openxmlformats.org/officeDocument/2006/relationships/image" Target="../media/image139.jpeg"/><Relationship Id="rId5" Type="http://schemas.openxmlformats.org/officeDocument/2006/relationships/image" Target="../media/image141.jpeg"/></Relationships>
</file>

<file path=ppt/slides/_rels/slide27.xml.rels><?xml version="1.0" encoding="UTF-8" standalone="yes"?>
<Relationships xmlns="http://schemas.openxmlformats.org/package/2006/relationships"><Relationship Id="rId8" Type="http://schemas.openxmlformats.org/officeDocument/2006/relationships/image" Target="../media/image145.jpeg"/><Relationship Id="rId4" Type="http://schemas.openxmlformats.org/officeDocument/2006/relationships/hyperlink" Target="http://images.google.com/imgres?imgurl=http://www.bfrl.nist.gov/nanoscience/slplogo.jpg&amp;imgrefurl=http://www.bfrl.nist.gov/nanoscience/&amp;h=110&amp;w=110&amp;sz=6&amp;hl=en&amp;start=20&amp;tbnid=8iJPbc_CTYM-DM:&amp;tbnh=85&amp;tbnw=85&amp;prev=/images?q=service+life+prediction&amp;gbv=2&amp;hl=en" TargetMode="External"/><Relationship Id="rId5" Type="http://schemas.openxmlformats.org/officeDocument/2006/relationships/image" Target="../media/image143.jpeg"/><Relationship Id="rId7" Type="http://schemas.openxmlformats.org/officeDocument/2006/relationships/image" Target="../media/image144.jpeg"/><Relationship Id="rId1" Type="http://schemas.openxmlformats.org/officeDocument/2006/relationships/slideLayout" Target="../slideLayouts/slideLayout6.xml"/><Relationship Id="rId2" Type="http://schemas.openxmlformats.org/officeDocument/2006/relationships/hyperlink" Target="http://images.google.com/imgres?imgurl=http://www.pathnet.org/si.asp?id=3407&amp;imgrefurl=http://www.pathnet.org/sp.asp?id=11305&amp;h=195&amp;w=184&amp;sz=106&amp;hl=en&amp;start=6&amp;tbnid=_uoiebQtvijXlM:&amp;tbnh=104&amp;tbnw=98&amp;prev=/images?q=nist+sphere&amp;gbv=2&amp;hl=en" TargetMode="External"/><Relationship Id="rId3" Type="http://schemas.openxmlformats.org/officeDocument/2006/relationships/image" Target="../media/image142.jpeg"/><Relationship Id="rId6" Type="http://schemas.openxmlformats.org/officeDocument/2006/relationships/hyperlink" Target="http://images.google.com/imgres?imgurl=http://www.libeltex.com/uploadedImages/FR(2).jpg&amp;imgrefurl=http://www.libeltex.com/Topic.aspx?id=132&amp;h=661&amp;w=602&amp;sz=32&amp;hl=en&amp;start=7&amp;tbnid=SecmUw1VjkLtoM:&amp;tbnh=138&amp;tbnw=126&amp;prev=/images?q=fire+retardant&amp;gbv=2&amp;hl=en" TargetMode="External"/></Relationships>
</file>

<file path=ppt/slides/_rels/slide28.xml.rels><?xml version="1.0" encoding="UTF-8" standalone="yes"?>
<Relationships xmlns="http://schemas.openxmlformats.org/package/2006/relationships"><Relationship Id="rId4" Type="http://schemas.openxmlformats.org/officeDocument/2006/relationships/image" Target="../media/image148.jpeg"/><Relationship Id="rId1" Type="http://schemas.openxmlformats.org/officeDocument/2006/relationships/slideLayout" Target="../slideLayouts/slideLayout6.xml"/><Relationship Id="rId2" Type="http://schemas.openxmlformats.org/officeDocument/2006/relationships/image" Target="../media/image146.jpeg"/><Relationship Id="rId3" Type="http://schemas.openxmlformats.org/officeDocument/2006/relationships/image" Target="../media/image147.jpeg"/><Relationship Id="rId5" Type="http://schemas.openxmlformats.org/officeDocument/2006/relationships/image" Target="../media/image149.png"/></Relationships>
</file>

<file path=ppt/slides/_rels/slide29.xml.rels><?xml version="1.0" encoding="UTF-8" standalone="yes"?>
<Relationships xmlns="http://schemas.openxmlformats.org/package/2006/relationships"><Relationship Id="rId4" Type="http://schemas.openxmlformats.org/officeDocument/2006/relationships/image" Target="../media/image152.jpeg"/><Relationship Id="rId1" Type="http://schemas.openxmlformats.org/officeDocument/2006/relationships/slideLayout" Target="../slideLayouts/slideLayout6.xml"/><Relationship Id="rId2" Type="http://schemas.openxmlformats.org/officeDocument/2006/relationships/image" Target="../media/image150.png"/><Relationship Id="rId3" Type="http://schemas.openxmlformats.org/officeDocument/2006/relationships/image" Target="../media/image15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4" Type="http://schemas.openxmlformats.org/officeDocument/2006/relationships/image" Target="../media/image155.jpeg"/><Relationship Id="rId1" Type="http://schemas.openxmlformats.org/officeDocument/2006/relationships/slideLayout" Target="../slideLayouts/slideLayout6.xml"/><Relationship Id="rId2" Type="http://schemas.openxmlformats.org/officeDocument/2006/relationships/image" Target="../media/image153.emf"/><Relationship Id="rId3" Type="http://schemas.openxmlformats.org/officeDocument/2006/relationships/image" Target="../media/image154.jpeg"/><Relationship Id="rId5" Type="http://schemas.openxmlformats.org/officeDocument/2006/relationships/image" Target="../media/image156.png"/></Relationships>
</file>

<file path=ppt/slides/_rels/slide31.xml.rels><?xml version="1.0" encoding="UTF-8" standalone="yes"?>
<Relationships xmlns="http://schemas.openxmlformats.org/package/2006/relationships"><Relationship Id="rId4" Type="http://schemas.openxmlformats.org/officeDocument/2006/relationships/image" Target="../media/image158.jpeg"/><Relationship Id="rId1" Type="http://schemas.openxmlformats.org/officeDocument/2006/relationships/slideLayout" Target="../slideLayouts/slideLayout2.xml"/><Relationship Id="rId2" Type="http://schemas.openxmlformats.org/officeDocument/2006/relationships/image" Target="../media/image157.jpeg"/><Relationship Id="rId3" Type="http://schemas.openxmlformats.org/officeDocument/2006/relationships/image" Target="../media/image15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5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6" Type="http://schemas.openxmlformats.org/officeDocument/2006/relationships/image" Target="../media/image163.jpeg"/><Relationship Id="rId4" Type="http://schemas.openxmlformats.org/officeDocument/2006/relationships/image" Target="../media/image161.jpeg"/><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60.jpeg"/><Relationship Id="rId5" Type="http://schemas.openxmlformats.org/officeDocument/2006/relationships/image" Target="../media/image162.jpeg"/></Relationships>
</file>

<file path=ppt/slides/_rels/slide3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4" Type="http://schemas.openxmlformats.org/officeDocument/2006/relationships/image" Target="../media/image166.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5.jpeg"/><Relationship Id="rId5" Type="http://schemas.openxmlformats.org/officeDocument/2006/relationships/image" Target="../media/image167.png"/></Relationships>
</file>

<file path=ppt/slides/_rels/slide37.xml.rels><?xml version="1.0" encoding="UTF-8" standalone="yes"?>
<Relationships xmlns="http://schemas.openxmlformats.org/package/2006/relationships"><Relationship Id="rId4" Type="http://schemas.openxmlformats.org/officeDocument/2006/relationships/image" Target="../media/image169.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8.jpeg"/></Relationships>
</file>

<file path=ppt/slides/_rels/slide38.xml.rels><?xml version="1.0" encoding="UTF-8" standalone="yes"?>
<Relationships xmlns="http://schemas.openxmlformats.org/package/2006/relationships"><Relationship Id="rId4" Type="http://schemas.openxmlformats.org/officeDocument/2006/relationships/image" Target="../media/image171.jpeg"/><Relationship Id="rId5" Type="http://schemas.openxmlformats.org/officeDocument/2006/relationships/image" Target="../media/image172.jpeg"/><Relationship Id="rId7" Type="http://schemas.openxmlformats.org/officeDocument/2006/relationships/image" Target="../media/image174.jpe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0.jpeg"/><Relationship Id="rId6" Type="http://schemas.openxmlformats.org/officeDocument/2006/relationships/image" Target="../media/image17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988733" y="1644650"/>
            <a:ext cx="5867400" cy="1470025"/>
          </a:xfrm>
        </p:spPr>
        <p:txBody>
          <a:bodyPr>
            <a:noAutofit/>
          </a:bodyPr>
          <a:lstStyle/>
          <a:p>
            <a:r>
              <a:rPr lang="en-US" dirty="0" smtClean="0"/>
              <a:t>Visit to NIST by NSF Engineering Representatives</a:t>
            </a:r>
            <a:r>
              <a:rPr lang="en-US" sz="3200" b="0" dirty="0" smtClean="0">
                <a:latin typeface="Arial" charset="0"/>
                <a:cs typeface="Arial" charset="0"/>
              </a:rPr>
              <a:t/>
            </a:r>
            <a:br>
              <a:rPr lang="en-US" sz="3200" b="0" dirty="0" smtClean="0">
                <a:latin typeface="Arial" charset="0"/>
                <a:cs typeface="Arial" charset="0"/>
              </a:rPr>
            </a:br>
            <a:r>
              <a:rPr lang="en-US" sz="3200" b="0" dirty="0" smtClean="0">
                <a:latin typeface="Arial" charset="0"/>
                <a:cs typeface="Arial" charset="0"/>
              </a:rPr>
              <a:t/>
            </a:r>
            <a:br>
              <a:rPr lang="en-US" sz="3200" b="0" dirty="0" smtClean="0">
                <a:latin typeface="Arial" charset="0"/>
                <a:cs typeface="Arial" charset="0"/>
              </a:rPr>
            </a:br>
            <a:endParaRPr lang="en-US" sz="2400" dirty="0" smtClean="0">
              <a:solidFill>
                <a:srgbClr val="B7DEE8"/>
              </a:solidFill>
              <a:latin typeface="Arial" charset="0"/>
              <a:cs typeface="Arial" charset="0"/>
            </a:endParaRPr>
          </a:p>
        </p:txBody>
      </p:sp>
      <p:sp>
        <p:nvSpPr>
          <p:cNvPr id="14338" name="TextBox 2"/>
          <p:cNvSpPr txBox="1">
            <a:spLocks noChangeArrowheads="1"/>
          </p:cNvSpPr>
          <p:nvPr/>
        </p:nvSpPr>
        <p:spPr bwMode="auto">
          <a:xfrm>
            <a:off x="779463" y="2379663"/>
            <a:ext cx="1905000" cy="584776"/>
          </a:xfrm>
          <a:prstGeom prst="rect">
            <a:avLst/>
          </a:prstGeom>
          <a:noFill/>
          <a:ln w="9525">
            <a:noFill/>
            <a:miter lim="800000"/>
            <a:headEnd/>
            <a:tailEnd/>
          </a:ln>
        </p:spPr>
        <p:txBody>
          <a:bodyPr>
            <a:spAutoFit/>
          </a:bodyPr>
          <a:lstStyle/>
          <a:p>
            <a:r>
              <a:rPr lang="en-US" sz="1600" dirty="0" smtClean="0">
                <a:solidFill>
                  <a:schemeClr val="bg1"/>
                </a:solidFill>
                <a:latin typeface="Arial"/>
                <a:cs typeface="Arial"/>
              </a:rPr>
              <a:t>January 28, 2011</a:t>
            </a:r>
          </a:p>
          <a:p>
            <a:endParaRPr lang="en-US" sz="1600" b="1" i="1" dirty="0">
              <a:solidFill>
                <a:schemeClr val="bg1"/>
              </a:solidFill>
              <a:latin typeface="Calibri" pitchFamily="34" charset="0"/>
            </a:endParaRPr>
          </a:p>
        </p:txBody>
      </p:sp>
      <p:sp>
        <p:nvSpPr>
          <p:cNvPr id="14341" name="TextBox 2"/>
          <p:cNvSpPr txBox="1">
            <a:spLocks noChangeArrowheads="1"/>
          </p:cNvSpPr>
          <p:nvPr/>
        </p:nvSpPr>
        <p:spPr bwMode="auto">
          <a:xfrm>
            <a:off x="3098799" y="4889500"/>
            <a:ext cx="5757333" cy="1323439"/>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rPr>
              <a:t>Dr.</a:t>
            </a:r>
            <a:r>
              <a:rPr lang="en-US" sz="2000" dirty="0" smtClean="0">
                <a:solidFill>
                  <a:schemeClr val="bg1"/>
                </a:solidFill>
                <a:latin typeface="Calibri" pitchFamily="34" charset="0"/>
              </a:rPr>
              <a:t> Shyam </a:t>
            </a:r>
            <a:r>
              <a:rPr lang="en-US" sz="2000" dirty="0" smtClean="0">
                <a:solidFill>
                  <a:schemeClr val="bg1"/>
                </a:solidFill>
                <a:latin typeface="Calibri" pitchFamily="34" charset="0"/>
              </a:rPr>
              <a:t>Sunder, Director</a:t>
            </a:r>
            <a:br>
              <a:rPr lang="en-US" sz="2000" dirty="0" smtClean="0">
                <a:solidFill>
                  <a:schemeClr val="bg1"/>
                </a:solidFill>
                <a:latin typeface="Calibri" pitchFamily="34" charset="0"/>
              </a:rPr>
            </a:br>
            <a:r>
              <a:rPr lang="en-US" sz="2000" dirty="0" smtClean="0">
                <a:solidFill>
                  <a:schemeClr val="bg1"/>
                </a:solidFill>
                <a:latin typeface="Calibri" pitchFamily="34" charset="0"/>
              </a:rPr>
              <a:t>Engineering </a:t>
            </a:r>
            <a:r>
              <a:rPr lang="en-US" sz="2000" dirty="0">
                <a:solidFill>
                  <a:schemeClr val="bg1"/>
                </a:solidFill>
                <a:latin typeface="Calibri" pitchFamily="34" charset="0"/>
              </a:rPr>
              <a:t>Laboratory</a:t>
            </a:r>
          </a:p>
          <a:p>
            <a:r>
              <a:rPr lang="en-US" sz="2000" dirty="0">
                <a:solidFill>
                  <a:schemeClr val="bg1"/>
                </a:solidFill>
                <a:latin typeface="Calibri" pitchFamily="34" charset="0"/>
              </a:rPr>
              <a:t>National Institute of Standards and Technology</a:t>
            </a:r>
            <a:endParaRPr lang="en-US" sz="2000" dirty="0" smtClean="0">
              <a:solidFill>
                <a:schemeClr val="bg1"/>
              </a:solidFill>
              <a:latin typeface="Calibri" pitchFamily="34" charset="0"/>
            </a:endParaRPr>
          </a:p>
          <a:p>
            <a:pPr algn="ctr"/>
            <a:endParaRPr lang="en-US" sz="2000" b="1" i="1" dirty="0">
              <a:solidFill>
                <a:srgbClr val="9DF6FF"/>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85813" y="176213"/>
            <a:ext cx="7685087" cy="1030287"/>
          </a:xfrm>
        </p:spPr>
        <p:txBody>
          <a:bodyPr/>
          <a:lstStyle/>
          <a:p>
            <a:pPr eaLnBrk="1" hangingPunct="1"/>
            <a:r>
              <a:rPr lang="en-US" dirty="0" smtClean="0">
                <a:ea typeface="ＭＳ Ｐゴシック" charset="-128"/>
                <a:cs typeface="ＭＳ Ｐゴシック" charset="-128"/>
              </a:rPr>
              <a:t>Manufacturing Matters</a:t>
            </a:r>
            <a:br>
              <a:rPr lang="en-US" dirty="0" smtClean="0">
                <a:ea typeface="ＭＳ Ｐゴシック" charset="-128"/>
                <a:cs typeface="ＭＳ Ｐゴシック" charset="-128"/>
              </a:rPr>
            </a:br>
            <a:r>
              <a:rPr lang="en-US" dirty="0" smtClean="0">
                <a:ea typeface="ＭＳ Ｐゴシック" charset="-128"/>
                <a:cs typeface="ＭＳ Ｐゴシック" charset="-128"/>
              </a:rPr>
              <a:t>– the EL Role</a:t>
            </a:r>
          </a:p>
        </p:txBody>
      </p:sp>
      <p:sp>
        <p:nvSpPr>
          <p:cNvPr id="23555" name="Rectangle 3"/>
          <p:cNvSpPr>
            <a:spLocks noGrp="1" noChangeArrowheads="1"/>
          </p:cNvSpPr>
          <p:nvPr>
            <p:ph type="body" idx="1"/>
          </p:nvPr>
        </p:nvSpPr>
        <p:spPr>
          <a:xfrm>
            <a:off x="457200" y="1533525"/>
            <a:ext cx="8216900" cy="4656138"/>
          </a:xfrm>
        </p:spPr>
        <p:txBody>
          <a:bodyPr/>
          <a:lstStyle/>
          <a:p>
            <a:pPr eaLnBrk="1" hangingPunct="1">
              <a:spcBef>
                <a:spcPct val="25000"/>
              </a:spcBef>
            </a:pPr>
            <a:r>
              <a:rPr lang="en-US" sz="2400" dirty="0">
                <a:ea typeface="ＭＳ Ｐゴシック" charset="-128"/>
                <a:cs typeface="ＭＳ Ｐゴシック" charset="-128"/>
              </a:rPr>
              <a:t>Manufacturing is challenged by a changing world </a:t>
            </a:r>
            <a:br>
              <a:rPr lang="en-US" sz="2400" dirty="0">
                <a:ea typeface="ＭＳ Ｐゴシック" charset="-128"/>
                <a:cs typeface="ＭＳ Ｐゴシック" charset="-128"/>
              </a:rPr>
            </a:br>
            <a:r>
              <a:rPr lang="en-US" sz="2400" dirty="0">
                <a:ea typeface="ＭＳ Ｐゴシック" charset="-128"/>
                <a:cs typeface="ＭＳ Ｐゴシック" charset="-128"/>
              </a:rPr>
              <a:t>and more aggressive and adept competition</a:t>
            </a:r>
          </a:p>
          <a:p>
            <a:pPr eaLnBrk="1" hangingPunct="1">
              <a:spcBef>
                <a:spcPct val="25000"/>
              </a:spcBef>
            </a:pPr>
            <a:r>
              <a:rPr lang="en-US" sz="2400" dirty="0">
                <a:ea typeface="ＭＳ Ｐゴシック" charset="-128"/>
                <a:cs typeface="ＭＳ Ｐゴシック" charset="-128"/>
              </a:rPr>
              <a:t>Technology - to spur innovation and enhance </a:t>
            </a:r>
            <a:br>
              <a:rPr lang="en-US" sz="2400" dirty="0">
                <a:ea typeface="ＭＳ Ｐゴシック" charset="-128"/>
                <a:cs typeface="ＭＳ Ｐゴシック" charset="-128"/>
              </a:rPr>
            </a:br>
            <a:r>
              <a:rPr lang="en-US" sz="2400" dirty="0">
                <a:ea typeface="ＭＳ Ｐゴシック" charset="-128"/>
                <a:cs typeface="ＭＳ Ｐゴシック" charset="-128"/>
              </a:rPr>
              <a:t>quality and productivity - is a critical factor for </a:t>
            </a:r>
            <a:br>
              <a:rPr lang="en-US" sz="2400" dirty="0">
                <a:ea typeface="ＭＳ Ｐゴシック" charset="-128"/>
                <a:cs typeface="ＭＳ Ｐゴシック" charset="-128"/>
              </a:rPr>
            </a:br>
            <a:r>
              <a:rPr lang="en-US" sz="2400" dirty="0">
                <a:ea typeface="ＭＳ Ｐゴシック" charset="-128"/>
                <a:cs typeface="ＭＳ Ｐゴシック" charset="-128"/>
              </a:rPr>
              <a:t>the success of U.S. manufacturers</a:t>
            </a:r>
            <a:endParaRPr lang="en-US" sz="2400" dirty="0" smtClean="0">
              <a:ea typeface="ＭＳ Ｐゴシック" charset="-128"/>
              <a:cs typeface="ＭＳ Ｐゴシック" charset="-128"/>
            </a:endParaRPr>
          </a:p>
          <a:p>
            <a:pPr eaLnBrk="1" hangingPunct="1">
              <a:spcBef>
                <a:spcPct val="25000"/>
              </a:spcBef>
            </a:pPr>
            <a:r>
              <a:rPr lang="en-US" sz="2400" dirty="0" smtClean="0">
                <a:ea typeface="ＭＳ Ｐゴシック" charset="-128"/>
                <a:cs typeface="ＭＳ Ｐゴシック" charset="-128"/>
              </a:rPr>
              <a:t>EL </a:t>
            </a:r>
            <a:r>
              <a:rPr lang="en-US" sz="2400" dirty="0">
                <a:ea typeface="ＭＳ Ｐゴシック" charset="-128"/>
                <a:cs typeface="ＭＳ Ｐゴシック" charset="-128"/>
              </a:rPr>
              <a:t>helps manufacturers to innovate and compete more effectively by providing </a:t>
            </a:r>
            <a:r>
              <a:rPr lang="en-US" sz="2400" b="1" dirty="0">
                <a:solidFill>
                  <a:srgbClr val="FCFF00"/>
                </a:solidFill>
                <a:ea typeface="ＭＳ Ｐゴシック" charset="-128"/>
                <a:cs typeface="ＭＳ Ｐゴシック" charset="-128"/>
              </a:rPr>
              <a:t>measurements, performance metrics, test methods, </a:t>
            </a:r>
            <a:r>
              <a:rPr lang="en-US" sz="2400" dirty="0">
                <a:solidFill>
                  <a:srgbClr val="F2F2F2"/>
                </a:solidFill>
                <a:ea typeface="ＭＳ Ｐゴシック" charset="-128"/>
                <a:cs typeface="ＭＳ Ｐゴシック" charset="-128"/>
              </a:rPr>
              <a:t>and</a:t>
            </a:r>
            <a:r>
              <a:rPr lang="en-US" sz="2400" b="1" dirty="0">
                <a:solidFill>
                  <a:srgbClr val="FCFF00"/>
                </a:solidFill>
                <a:ea typeface="ＭＳ Ｐゴシック" charset="-128"/>
                <a:cs typeface="ＭＳ Ｐゴシック" charset="-128"/>
              </a:rPr>
              <a:t> standards</a:t>
            </a:r>
            <a:r>
              <a:rPr lang="en-US" sz="2400" dirty="0">
                <a:ea typeface="ＭＳ Ｐゴシック" charset="-128"/>
                <a:cs typeface="ＭＳ Ｐゴシック" charset="-128"/>
              </a:rPr>
              <a:t>—critical elements of the manufacturing technology infrastructure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847725" y="-28574"/>
            <a:ext cx="6629400" cy="1143000"/>
          </a:xfrm>
        </p:spPr>
        <p:txBody>
          <a:bodyPr/>
          <a:lstStyle/>
          <a:p>
            <a:pPr eaLnBrk="1" hangingPunct="1"/>
            <a:r>
              <a:rPr lang="en-US" sz="3200" dirty="0" smtClean="0"/>
              <a:t>Manufacturing</a:t>
            </a:r>
            <a:br>
              <a:rPr lang="en-US" sz="3200" dirty="0" smtClean="0"/>
            </a:br>
            <a:r>
              <a:rPr lang="en-US" sz="3200" dirty="0" smtClean="0"/>
              <a:t>Facilities</a:t>
            </a:r>
            <a:endParaRPr lang="en-US" sz="3200" dirty="0">
              <a:solidFill>
                <a:schemeClr val="tx1"/>
              </a:solidFill>
            </a:endParaRPr>
          </a:p>
        </p:txBody>
      </p:sp>
      <p:sp>
        <p:nvSpPr>
          <p:cNvPr id="113667" name="Rectangle 3"/>
          <p:cNvSpPr>
            <a:spLocks noGrp="1" noChangeArrowheads="1"/>
          </p:cNvSpPr>
          <p:nvPr>
            <p:ph type="body" idx="1"/>
          </p:nvPr>
        </p:nvSpPr>
        <p:spPr>
          <a:xfrm>
            <a:off x="609600" y="1089025"/>
            <a:ext cx="5334000" cy="5124450"/>
          </a:xfrm>
        </p:spPr>
        <p:txBody>
          <a:bodyPr/>
          <a:lstStyle/>
          <a:p>
            <a:pPr marL="236538" indent="-236538" eaLnBrk="1" hangingPunct="1">
              <a:lnSpc>
                <a:spcPct val="90000"/>
              </a:lnSpc>
              <a:spcBef>
                <a:spcPct val="25000"/>
              </a:spcBef>
              <a:spcAft>
                <a:spcPts val="800"/>
              </a:spcAft>
            </a:pPr>
            <a:r>
              <a:rPr lang="en-US" sz="2300" dirty="0"/>
              <a:t>Industrial Control System </a:t>
            </a:r>
            <a:br>
              <a:rPr lang="en-US" sz="2300" dirty="0"/>
            </a:br>
            <a:r>
              <a:rPr lang="en-US" sz="2300" dirty="0"/>
              <a:t>Networking and Security</a:t>
            </a:r>
            <a:r>
              <a:rPr lang="en-US" sz="2300" dirty="0" smtClean="0"/>
              <a:t> </a:t>
            </a:r>
          </a:p>
          <a:p>
            <a:pPr marL="236538" indent="-236538" eaLnBrk="1" hangingPunct="1">
              <a:lnSpc>
                <a:spcPct val="90000"/>
              </a:lnSpc>
              <a:spcBef>
                <a:spcPct val="25000"/>
              </a:spcBef>
              <a:spcAft>
                <a:spcPts val="800"/>
              </a:spcAft>
            </a:pPr>
            <a:r>
              <a:rPr lang="en-US" sz="2300" dirty="0"/>
              <a:t>Advanced Manufacturing </a:t>
            </a:r>
            <a:br>
              <a:rPr lang="en-US" sz="2300" dirty="0"/>
            </a:br>
            <a:r>
              <a:rPr lang="en-US" sz="2300" dirty="0"/>
              <a:t>Systems and Networking</a:t>
            </a:r>
            <a:r>
              <a:rPr lang="en-US" sz="2300" dirty="0" smtClean="0"/>
              <a:t> </a:t>
            </a:r>
          </a:p>
          <a:p>
            <a:pPr marL="236538" indent="-236538" eaLnBrk="1" hangingPunct="1">
              <a:lnSpc>
                <a:spcPct val="90000"/>
              </a:lnSpc>
              <a:spcBef>
                <a:spcPct val="25000"/>
              </a:spcBef>
              <a:spcAft>
                <a:spcPts val="800"/>
              </a:spcAft>
            </a:pPr>
            <a:r>
              <a:rPr lang="en-US" sz="2300" dirty="0" smtClean="0"/>
              <a:t>Smart </a:t>
            </a:r>
            <a:r>
              <a:rPr lang="en-US" sz="2300" dirty="0"/>
              <a:t>and Wireless </a:t>
            </a:r>
            <a:br>
              <a:rPr lang="en-US" sz="2300" dirty="0"/>
            </a:br>
            <a:r>
              <a:rPr lang="en-US" sz="2300" dirty="0"/>
              <a:t>Sensors Laboratory </a:t>
            </a:r>
          </a:p>
          <a:p>
            <a:pPr marL="236538" indent="-236538" eaLnBrk="1" hangingPunct="1">
              <a:lnSpc>
                <a:spcPct val="90000"/>
              </a:lnSpc>
              <a:spcBef>
                <a:spcPct val="25000"/>
              </a:spcBef>
              <a:spcAft>
                <a:spcPts val="800"/>
              </a:spcAft>
            </a:pPr>
            <a:r>
              <a:rPr lang="en-US" sz="2300" dirty="0"/>
              <a:t>Intelligent </a:t>
            </a:r>
            <a:r>
              <a:rPr lang="en-US" sz="2300" dirty="0" smtClean="0"/>
              <a:t>Mobility</a:t>
            </a:r>
          </a:p>
          <a:p>
            <a:pPr marL="236538" indent="-236538">
              <a:lnSpc>
                <a:spcPct val="90000"/>
              </a:lnSpc>
              <a:spcBef>
                <a:spcPct val="25000"/>
              </a:spcBef>
              <a:spcAft>
                <a:spcPts val="800"/>
              </a:spcAft>
            </a:pPr>
            <a:r>
              <a:rPr lang="en-US" sz="2300" dirty="0" smtClean="0"/>
              <a:t>Robotics in Manufacturing</a:t>
            </a:r>
            <a:br>
              <a:rPr lang="en-US" sz="2300" dirty="0" smtClean="0"/>
            </a:br>
            <a:r>
              <a:rPr lang="en-US" sz="2300" dirty="0" smtClean="0"/>
              <a:t>and Safety</a:t>
            </a:r>
          </a:p>
          <a:p>
            <a:pPr marL="236538" indent="-236538">
              <a:lnSpc>
                <a:spcPct val="90000"/>
              </a:lnSpc>
              <a:spcBef>
                <a:spcPct val="25000"/>
              </a:spcBef>
              <a:spcAft>
                <a:spcPts val="800"/>
              </a:spcAft>
            </a:pPr>
            <a:r>
              <a:rPr lang="en-US" sz="2300" dirty="0" smtClean="0"/>
              <a:t>Reference Test Arenas for </a:t>
            </a:r>
            <a:br>
              <a:rPr lang="en-US" sz="2300" dirty="0" smtClean="0"/>
            </a:br>
            <a:r>
              <a:rPr lang="en-US" sz="2300" dirty="0" smtClean="0"/>
              <a:t>Search and Bomb </a:t>
            </a:r>
            <a:br>
              <a:rPr lang="en-US" sz="2300" dirty="0" smtClean="0"/>
            </a:br>
            <a:r>
              <a:rPr lang="en-US" sz="2300" dirty="0" smtClean="0"/>
              <a:t>Disposal Robots</a:t>
            </a:r>
          </a:p>
          <a:p>
            <a:pPr marL="236538" indent="-236538">
              <a:lnSpc>
                <a:spcPct val="90000"/>
              </a:lnSpc>
              <a:spcBef>
                <a:spcPct val="25000"/>
              </a:spcBef>
              <a:spcAft>
                <a:spcPts val="800"/>
              </a:spcAft>
            </a:pPr>
            <a:r>
              <a:rPr lang="en-US" sz="2300" dirty="0" smtClean="0"/>
              <a:t>Pulse-Heated Kolsky Bar Facility</a:t>
            </a:r>
          </a:p>
          <a:p>
            <a:pPr marL="236538" indent="-236538">
              <a:lnSpc>
                <a:spcPct val="90000"/>
              </a:lnSpc>
              <a:spcBef>
                <a:spcPct val="25000"/>
              </a:spcBef>
              <a:spcAft>
                <a:spcPts val="800"/>
              </a:spcAft>
            </a:pPr>
            <a:endParaRPr lang="en-US" sz="2400" dirty="0" smtClean="0"/>
          </a:p>
          <a:p>
            <a:pPr marL="236538" indent="-236538" eaLnBrk="1" hangingPunct="1">
              <a:lnSpc>
                <a:spcPct val="90000"/>
              </a:lnSpc>
              <a:spcBef>
                <a:spcPct val="25000"/>
              </a:spcBef>
              <a:spcAft>
                <a:spcPts val="800"/>
              </a:spcAft>
            </a:pPr>
            <a:endParaRPr lang="en-US" sz="2400" dirty="0"/>
          </a:p>
        </p:txBody>
      </p:sp>
      <p:pic>
        <p:nvPicPr>
          <p:cNvPr id="113668" name="Picture 4" descr="amsant"/>
          <p:cNvPicPr>
            <a:picLocks noChangeAspect="1" noChangeArrowheads="1"/>
          </p:cNvPicPr>
          <p:nvPr/>
        </p:nvPicPr>
        <p:blipFill>
          <a:blip r:embed="rId3"/>
          <a:srcRect/>
          <a:stretch>
            <a:fillRect/>
          </a:stretch>
        </p:blipFill>
        <p:spPr bwMode="auto">
          <a:xfrm>
            <a:off x="7216775" y="251644"/>
            <a:ext cx="1412875" cy="1462856"/>
          </a:xfrm>
          <a:prstGeom prst="rect">
            <a:avLst/>
          </a:prstGeom>
          <a:noFill/>
          <a:ln w="9525">
            <a:solidFill>
              <a:srgbClr val="E6AE05"/>
            </a:solidFill>
            <a:miter lim="800000"/>
            <a:headEnd/>
            <a:tailEnd/>
          </a:ln>
        </p:spPr>
      </p:pic>
      <p:pic>
        <p:nvPicPr>
          <p:cNvPr id="113669" name="Picture 5" descr="waterbottle1"/>
          <p:cNvPicPr>
            <a:picLocks noChangeAspect="1" noChangeArrowheads="1"/>
          </p:cNvPicPr>
          <p:nvPr/>
        </p:nvPicPr>
        <p:blipFill>
          <a:blip r:embed="rId4"/>
          <a:srcRect/>
          <a:stretch>
            <a:fillRect/>
          </a:stretch>
        </p:blipFill>
        <p:spPr bwMode="auto">
          <a:xfrm>
            <a:off x="4882356" y="152400"/>
            <a:ext cx="2122488" cy="1562100"/>
          </a:xfrm>
          <a:prstGeom prst="rect">
            <a:avLst/>
          </a:prstGeom>
          <a:noFill/>
          <a:ln w="9525">
            <a:solidFill>
              <a:srgbClr val="E6AE05"/>
            </a:solidFill>
            <a:miter lim="800000"/>
            <a:headEnd/>
            <a:tailEnd/>
          </a:ln>
        </p:spPr>
      </p:pic>
      <p:pic>
        <p:nvPicPr>
          <p:cNvPr id="113672" name="Picture 8" descr="sensor"/>
          <p:cNvPicPr>
            <a:picLocks noChangeAspect="1" noChangeArrowheads="1"/>
          </p:cNvPicPr>
          <p:nvPr/>
        </p:nvPicPr>
        <p:blipFill>
          <a:blip r:embed="rId5"/>
          <a:srcRect/>
          <a:stretch>
            <a:fillRect/>
          </a:stretch>
        </p:blipFill>
        <p:spPr bwMode="auto">
          <a:xfrm>
            <a:off x="4686300" y="1422047"/>
            <a:ext cx="1828800" cy="1530350"/>
          </a:xfrm>
          <a:prstGeom prst="rect">
            <a:avLst/>
          </a:prstGeom>
          <a:noFill/>
          <a:ln w="9525">
            <a:solidFill>
              <a:srgbClr val="E6AE05"/>
            </a:solidFill>
            <a:miter lim="800000"/>
            <a:headEnd/>
            <a:tailEnd/>
          </a:ln>
        </p:spPr>
      </p:pic>
      <p:pic>
        <p:nvPicPr>
          <p:cNvPr id="9" name="Picture 8"/>
          <p:cNvPicPr>
            <a:picLocks noChangeAspect="1"/>
          </p:cNvPicPr>
          <p:nvPr/>
        </p:nvPicPr>
        <p:blipFill>
          <a:blip r:embed="rId6"/>
          <a:stretch>
            <a:fillRect/>
          </a:stretch>
        </p:blipFill>
        <p:spPr>
          <a:xfrm>
            <a:off x="4673600" y="3195461"/>
            <a:ext cx="2540000" cy="1686278"/>
          </a:xfrm>
          <a:prstGeom prst="rect">
            <a:avLst/>
          </a:prstGeom>
          <a:solidFill>
            <a:srgbClr val="FFC836"/>
          </a:solidFill>
          <a:ln>
            <a:solidFill>
              <a:srgbClr val="FFC836"/>
            </a:solidFill>
          </a:ln>
        </p:spPr>
      </p:pic>
      <p:pic>
        <p:nvPicPr>
          <p:cNvPr id="113670" name="Picture 6" descr="DSCN0293"/>
          <p:cNvPicPr>
            <a:picLocks noChangeAspect="1" noChangeArrowheads="1"/>
          </p:cNvPicPr>
          <p:nvPr/>
        </p:nvPicPr>
        <p:blipFill>
          <a:blip r:embed="rId7"/>
          <a:srcRect/>
          <a:stretch>
            <a:fillRect/>
          </a:stretch>
        </p:blipFill>
        <p:spPr bwMode="auto">
          <a:xfrm>
            <a:off x="6712744" y="1922774"/>
            <a:ext cx="2012156" cy="1506226"/>
          </a:xfrm>
          <a:prstGeom prst="rect">
            <a:avLst/>
          </a:prstGeom>
          <a:noFill/>
          <a:ln w="9525">
            <a:solidFill>
              <a:srgbClr val="FFCC00"/>
            </a:solidFill>
            <a:miter lim="800000"/>
            <a:headEnd/>
            <a:tailEnd/>
          </a:ln>
        </p:spPr>
      </p:pic>
      <p:pic>
        <p:nvPicPr>
          <p:cNvPr id="10" name="Picture 10" descr="kolskybar"/>
          <p:cNvPicPr>
            <a:picLocks noChangeAspect="1" noChangeArrowheads="1"/>
          </p:cNvPicPr>
          <p:nvPr/>
        </p:nvPicPr>
        <p:blipFill>
          <a:blip r:embed="rId8"/>
          <a:srcRect/>
          <a:stretch>
            <a:fillRect/>
          </a:stretch>
        </p:blipFill>
        <p:spPr bwMode="auto">
          <a:xfrm>
            <a:off x="7407275" y="3674870"/>
            <a:ext cx="1385888" cy="2413737"/>
          </a:xfrm>
          <a:prstGeom prst="rect">
            <a:avLst/>
          </a:prstGeom>
          <a:noFill/>
          <a:ln w="9525">
            <a:solidFill>
              <a:srgbClr val="E6AE05"/>
            </a:solidFill>
            <a:miter lim="800000"/>
            <a:headEnd/>
            <a:tailEnd/>
          </a:ln>
        </p:spPr>
      </p:pic>
      <p:pic>
        <p:nvPicPr>
          <p:cNvPr id="1062919" name="Picture 7"/>
          <p:cNvPicPr>
            <a:picLocks noChangeAspect="1" noChangeArrowheads="1"/>
          </p:cNvPicPr>
          <p:nvPr/>
        </p:nvPicPr>
        <p:blipFill>
          <a:blip r:embed="rId9"/>
          <a:srcRect/>
          <a:stretch>
            <a:fillRect/>
          </a:stretch>
        </p:blipFill>
        <p:spPr bwMode="auto">
          <a:xfrm>
            <a:off x="5556250" y="5063979"/>
            <a:ext cx="1917700" cy="1228871"/>
          </a:xfrm>
          <a:prstGeom prst="rect">
            <a:avLst/>
          </a:prstGeom>
          <a:noFill/>
          <a:ln w="9525">
            <a:solidFill>
              <a:srgbClr val="FF9933"/>
            </a:solidFill>
            <a:miter lim="800000"/>
            <a:headEnd/>
            <a:tailEnd/>
          </a:ln>
          <a:effectLst>
            <a:outerShdw blurRad="63500" dist="38099" dir="2700000" algn="ctr" rotWithShape="0">
              <a:srgbClr val="000000">
                <a:alpha val="74998"/>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85813" y="150813"/>
            <a:ext cx="7685087" cy="1030287"/>
          </a:xfrm>
        </p:spPr>
        <p:txBody>
          <a:bodyPr/>
          <a:lstStyle/>
          <a:p>
            <a:r>
              <a:rPr lang="en-US" dirty="0" smtClean="0"/>
              <a:t>Key Drivers for Change in Construction</a:t>
            </a:r>
            <a:endParaRPr lang="en-US" dirty="0"/>
          </a:p>
        </p:txBody>
      </p:sp>
      <p:sp>
        <p:nvSpPr>
          <p:cNvPr id="26628" name="Rectangle 4"/>
          <p:cNvSpPr>
            <a:spLocks noGrp="1" noChangeArrowheads="1"/>
          </p:cNvSpPr>
          <p:nvPr>
            <p:ph idx="1"/>
          </p:nvPr>
        </p:nvSpPr>
        <p:spPr>
          <a:xfrm>
            <a:off x="457200" y="1470025"/>
            <a:ext cx="6553200" cy="4656138"/>
          </a:xfrm>
        </p:spPr>
        <p:txBody>
          <a:bodyPr/>
          <a:lstStyle/>
          <a:p>
            <a:r>
              <a:rPr lang="en-US" dirty="0" smtClean="0"/>
              <a:t>Energy independence, environmental security, and sustainability</a:t>
            </a:r>
          </a:p>
          <a:p>
            <a:r>
              <a:rPr lang="en-US" dirty="0" smtClean="0"/>
              <a:t>Renewal of Nation’s aging physical infrastructure </a:t>
            </a:r>
          </a:p>
          <a:p>
            <a:r>
              <a:rPr lang="en-US" dirty="0" smtClean="0"/>
              <a:t>Demand for better quality, faster, and less costly construction </a:t>
            </a:r>
          </a:p>
          <a:p>
            <a:r>
              <a:rPr lang="en-US" dirty="0" smtClean="0"/>
              <a:t>Competition due to globalization </a:t>
            </a:r>
            <a:br>
              <a:rPr lang="en-US" dirty="0" smtClean="0"/>
            </a:br>
            <a:r>
              <a:rPr lang="en-US" dirty="0" smtClean="0"/>
              <a:t>and offshoring</a:t>
            </a:r>
          </a:p>
          <a:p>
            <a:r>
              <a:rPr lang="en-US" dirty="0" smtClean="0"/>
              <a:t>Homeland security and disaster resilience</a:t>
            </a:r>
            <a:endParaRPr lang="en-US" dirty="0"/>
          </a:p>
        </p:txBody>
      </p:sp>
      <p:pic>
        <p:nvPicPr>
          <p:cNvPr id="26627" name="Picture 3" descr="MPj04140320000[1]"/>
          <p:cNvPicPr>
            <a:picLocks noChangeAspect="1" noChangeArrowheads="1"/>
          </p:cNvPicPr>
          <p:nvPr/>
        </p:nvPicPr>
        <p:blipFill>
          <a:blip r:embed="rId2"/>
          <a:srcRect/>
          <a:stretch>
            <a:fillRect/>
          </a:stretch>
        </p:blipFill>
        <p:spPr bwMode="auto">
          <a:xfrm>
            <a:off x="7010400" y="4648200"/>
            <a:ext cx="1752600" cy="1168400"/>
          </a:xfrm>
          <a:prstGeom prst="rect">
            <a:avLst/>
          </a:prstGeom>
          <a:noFill/>
          <a:ln w="9525">
            <a:noFill/>
            <a:miter lim="800000"/>
            <a:headEnd/>
            <a:tailEnd/>
          </a:ln>
        </p:spPr>
      </p:pic>
      <p:pic>
        <p:nvPicPr>
          <p:cNvPr id="26629" name="Picture 5" descr="MPj04141160000[1]"/>
          <p:cNvPicPr>
            <a:picLocks noChangeAspect="1" noChangeArrowheads="1"/>
          </p:cNvPicPr>
          <p:nvPr/>
        </p:nvPicPr>
        <p:blipFill>
          <a:blip r:embed="rId3"/>
          <a:srcRect/>
          <a:stretch>
            <a:fillRect/>
          </a:stretch>
        </p:blipFill>
        <p:spPr bwMode="auto">
          <a:xfrm>
            <a:off x="7010400" y="3162300"/>
            <a:ext cx="1752600" cy="1166813"/>
          </a:xfrm>
          <a:prstGeom prst="rect">
            <a:avLst/>
          </a:prstGeom>
          <a:noFill/>
          <a:ln w="9525">
            <a:noFill/>
            <a:miter lim="800000"/>
            <a:headEnd/>
            <a:tailEnd/>
          </a:ln>
        </p:spPr>
      </p:pic>
      <p:pic>
        <p:nvPicPr>
          <p:cNvPr id="26630" name="Picture 6" descr="MPj04140440000[1]"/>
          <p:cNvPicPr>
            <a:picLocks noChangeAspect="1" noChangeArrowheads="1"/>
          </p:cNvPicPr>
          <p:nvPr/>
        </p:nvPicPr>
        <p:blipFill>
          <a:blip r:embed="rId4"/>
          <a:srcRect/>
          <a:stretch>
            <a:fillRect/>
          </a:stretch>
        </p:blipFill>
        <p:spPr bwMode="auto">
          <a:xfrm>
            <a:off x="7010400" y="1470025"/>
            <a:ext cx="1752600" cy="140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85813" y="125413"/>
            <a:ext cx="7685087" cy="1030287"/>
          </a:xfrm>
        </p:spPr>
        <p:txBody>
          <a:bodyPr/>
          <a:lstStyle/>
          <a:p>
            <a:r>
              <a:rPr lang="en-US" dirty="0" smtClean="0"/>
              <a:t>Key Barriers to Change in Construction</a:t>
            </a:r>
            <a:endParaRPr lang="en-US" dirty="0"/>
          </a:p>
        </p:txBody>
      </p:sp>
      <p:sp>
        <p:nvSpPr>
          <p:cNvPr id="27651" name="Rectangle 3"/>
          <p:cNvSpPr>
            <a:spLocks noGrp="1" noChangeArrowheads="1"/>
          </p:cNvSpPr>
          <p:nvPr>
            <p:ph idx="1"/>
          </p:nvPr>
        </p:nvSpPr>
        <p:spPr>
          <a:xfrm>
            <a:off x="457200" y="1470025"/>
            <a:ext cx="6402387" cy="4656138"/>
          </a:xfrm>
        </p:spPr>
        <p:txBody>
          <a:bodyPr/>
          <a:lstStyle/>
          <a:p>
            <a:r>
              <a:rPr lang="en-US" sz="2400" dirty="0" smtClean="0"/>
              <a:t>Declining industry level productivity; pockets of improvement and significant waste; marginal metrics</a:t>
            </a:r>
          </a:p>
          <a:p>
            <a:r>
              <a:rPr lang="en-US" sz="2400" dirty="0" smtClean="0"/>
              <a:t>Industry fragmentation</a:t>
            </a:r>
          </a:p>
          <a:p>
            <a:r>
              <a:rPr lang="en-US" sz="2400" dirty="0" smtClean="0"/>
              <a:t>Minimum first-cost mindset precludes lower-cost investment options based on life-cycle performance</a:t>
            </a:r>
          </a:p>
          <a:p>
            <a:r>
              <a:rPr lang="en-US" sz="2400" dirty="0" smtClean="0"/>
              <a:t>Prescriptive standards and codes stifle innovation and competitiveness</a:t>
            </a:r>
          </a:p>
          <a:p>
            <a:r>
              <a:rPr lang="en-US" sz="2400" dirty="0" smtClean="0"/>
              <a:t>Low profit margins and R&amp;D investment</a:t>
            </a:r>
            <a:endParaRPr lang="en-US" sz="2400" dirty="0"/>
          </a:p>
        </p:txBody>
      </p:sp>
      <p:pic>
        <p:nvPicPr>
          <p:cNvPr id="205828" name="Picture 4" descr="MPj04011610000[1]"/>
          <p:cNvPicPr>
            <a:picLocks noChangeAspect="1" noChangeArrowheads="1"/>
          </p:cNvPicPr>
          <p:nvPr/>
        </p:nvPicPr>
        <p:blipFill>
          <a:blip r:embed="rId2"/>
          <a:srcRect/>
          <a:stretch>
            <a:fillRect/>
          </a:stretch>
        </p:blipFill>
        <p:spPr bwMode="auto">
          <a:xfrm>
            <a:off x="6859587" y="2733675"/>
            <a:ext cx="2081213" cy="3121025"/>
          </a:xfrm>
          <a:prstGeom prst="rect">
            <a:avLst/>
          </a:prstGeom>
          <a:noFill/>
          <a:effectLst>
            <a:outerShdw dist="107763" dir="2700000" algn="ctr" rotWithShape="0">
              <a:srgbClr val="808080">
                <a:alpha val="50000"/>
              </a:srgbClr>
            </a:outerShdw>
          </a:effectLst>
        </p:spPr>
      </p:pic>
      <p:pic>
        <p:nvPicPr>
          <p:cNvPr id="205829" name="Picture 5" descr="MPj03877420000[1]"/>
          <p:cNvPicPr>
            <a:picLocks noChangeAspect="1" noChangeArrowheads="1"/>
          </p:cNvPicPr>
          <p:nvPr/>
        </p:nvPicPr>
        <p:blipFill>
          <a:blip r:embed="rId3"/>
          <a:srcRect/>
          <a:stretch>
            <a:fillRect/>
          </a:stretch>
        </p:blipFill>
        <p:spPr bwMode="auto">
          <a:xfrm>
            <a:off x="6656387" y="655193"/>
            <a:ext cx="2284413" cy="1629663"/>
          </a:xfrm>
          <a:prstGeom prst="rect">
            <a:avLst/>
          </a:prstGeom>
          <a:noFill/>
          <a:effectLst>
            <a:outerShdw dist="107763" dir="81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ectangle 21"/>
          <p:cNvSpPr/>
          <p:nvPr/>
        </p:nvSpPr>
        <p:spPr>
          <a:xfrm>
            <a:off x="6565900" y="3200400"/>
            <a:ext cx="942975" cy="823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7015957" y="1193800"/>
            <a:ext cx="1635918" cy="823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675" name="Picture 3" descr="ASTM"/>
          <p:cNvPicPr>
            <a:picLocks noChangeAspect="1" noChangeArrowheads="1"/>
          </p:cNvPicPr>
          <p:nvPr/>
        </p:nvPicPr>
        <p:blipFill>
          <a:blip r:embed="rId2"/>
          <a:srcRect/>
          <a:stretch>
            <a:fillRect/>
          </a:stretch>
        </p:blipFill>
        <p:spPr bwMode="auto">
          <a:xfrm>
            <a:off x="7648575" y="3382962"/>
            <a:ext cx="822325" cy="769938"/>
          </a:xfrm>
          <a:prstGeom prst="rect">
            <a:avLst/>
          </a:prstGeom>
          <a:noFill/>
          <a:ln w="9525">
            <a:noFill/>
            <a:miter lim="800000"/>
            <a:headEnd/>
            <a:tailEnd/>
          </a:ln>
        </p:spPr>
      </p:pic>
      <p:pic>
        <p:nvPicPr>
          <p:cNvPr id="28676" name="Picture 4" descr="CIIlogo_blue"/>
          <p:cNvPicPr>
            <a:picLocks noChangeAspect="1" noChangeArrowheads="1"/>
          </p:cNvPicPr>
          <p:nvPr/>
        </p:nvPicPr>
        <p:blipFill>
          <a:blip r:embed="rId3"/>
          <a:srcRect/>
          <a:stretch>
            <a:fillRect/>
          </a:stretch>
        </p:blipFill>
        <p:spPr bwMode="auto">
          <a:xfrm>
            <a:off x="7208838" y="1193800"/>
            <a:ext cx="1262062" cy="823912"/>
          </a:xfrm>
          <a:prstGeom prst="rect">
            <a:avLst/>
          </a:prstGeom>
          <a:noFill/>
          <a:ln w="9525">
            <a:noFill/>
            <a:miter lim="800000"/>
            <a:headEnd/>
            <a:tailEnd/>
          </a:ln>
        </p:spPr>
      </p:pic>
      <p:pic>
        <p:nvPicPr>
          <p:cNvPr id="28677" name="Picture 5" descr="fiatechbner"/>
          <p:cNvPicPr>
            <a:picLocks noChangeAspect="1" noChangeArrowheads="1"/>
          </p:cNvPicPr>
          <p:nvPr/>
        </p:nvPicPr>
        <p:blipFill>
          <a:blip r:embed="rId4"/>
          <a:srcRect/>
          <a:stretch>
            <a:fillRect/>
          </a:stretch>
        </p:blipFill>
        <p:spPr bwMode="auto">
          <a:xfrm>
            <a:off x="5979319" y="2247900"/>
            <a:ext cx="2459037" cy="576263"/>
          </a:xfrm>
          <a:prstGeom prst="rect">
            <a:avLst/>
          </a:prstGeom>
          <a:noFill/>
          <a:ln w="9525">
            <a:noFill/>
            <a:miter lim="800000"/>
            <a:headEnd/>
            <a:tailEnd/>
          </a:ln>
        </p:spPr>
      </p:pic>
      <p:pic>
        <p:nvPicPr>
          <p:cNvPr id="28678" name="Picture 6" descr="ASHRAE"/>
          <p:cNvPicPr>
            <a:picLocks noChangeAspect="1" noChangeArrowheads="1"/>
          </p:cNvPicPr>
          <p:nvPr/>
        </p:nvPicPr>
        <p:blipFill>
          <a:blip r:embed="rId5"/>
          <a:srcRect/>
          <a:stretch>
            <a:fillRect/>
          </a:stretch>
        </p:blipFill>
        <p:spPr bwMode="auto">
          <a:xfrm>
            <a:off x="6927057" y="5127625"/>
            <a:ext cx="1590675" cy="384175"/>
          </a:xfrm>
          <a:prstGeom prst="rect">
            <a:avLst/>
          </a:prstGeom>
          <a:noFill/>
          <a:ln w="9525">
            <a:noFill/>
            <a:miter lim="800000"/>
            <a:headEnd/>
            <a:tailEnd/>
          </a:ln>
        </p:spPr>
      </p:pic>
      <p:pic>
        <p:nvPicPr>
          <p:cNvPr id="28679" name="Picture 7" descr="nfpa185logo"/>
          <p:cNvPicPr>
            <a:picLocks noChangeAspect="1" noChangeArrowheads="1"/>
          </p:cNvPicPr>
          <p:nvPr/>
        </p:nvPicPr>
        <p:blipFill>
          <a:blip r:embed="rId6"/>
          <a:srcRect/>
          <a:stretch>
            <a:fillRect/>
          </a:stretch>
        </p:blipFill>
        <p:spPr bwMode="auto">
          <a:xfrm>
            <a:off x="6684962" y="3238500"/>
            <a:ext cx="704850" cy="800100"/>
          </a:xfrm>
          <a:prstGeom prst="rect">
            <a:avLst/>
          </a:prstGeom>
          <a:noFill/>
          <a:ln w="9525">
            <a:noFill/>
            <a:miter lim="800000"/>
            <a:headEnd/>
            <a:tailEnd/>
          </a:ln>
        </p:spPr>
      </p:pic>
      <p:pic>
        <p:nvPicPr>
          <p:cNvPr id="28680" name="Picture 8" descr="ASCE"/>
          <p:cNvPicPr>
            <a:picLocks noChangeAspect="1" noChangeArrowheads="1"/>
          </p:cNvPicPr>
          <p:nvPr/>
        </p:nvPicPr>
        <p:blipFill>
          <a:blip r:embed="rId7"/>
          <a:srcRect/>
          <a:stretch>
            <a:fillRect/>
          </a:stretch>
        </p:blipFill>
        <p:spPr bwMode="auto">
          <a:xfrm>
            <a:off x="6041232" y="4394200"/>
            <a:ext cx="2476500" cy="512763"/>
          </a:xfrm>
          <a:prstGeom prst="rect">
            <a:avLst/>
          </a:prstGeom>
          <a:noFill/>
          <a:ln w="9525">
            <a:noFill/>
            <a:miter lim="800000"/>
            <a:headEnd/>
            <a:tailEnd/>
          </a:ln>
        </p:spPr>
      </p:pic>
      <p:pic>
        <p:nvPicPr>
          <p:cNvPr id="28682" name="Picture 10" descr="ICClogo"/>
          <p:cNvPicPr>
            <a:picLocks noChangeAspect="1" noChangeArrowheads="1"/>
          </p:cNvPicPr>
          <p:nvPr/>
        </p:nvPicPr>
        <p:blipFill>
          <a:blip r:embed="rId8"/>
          <a:srcRect l="9195" r="8046"/>
          <a:stretch>
            <a:fillRect/>
          </a:stretch>
        </p:blipFill>
        <p:spPr bwMode="auto">
          <a:xfrm>
            <a:off x="5676900" y="3238500"/>
            <a:ext cx="685800" cy="914400"/>
          </a:xfrm>
          <a:prstGeom prst="rect">
            <a:avLst/>
          </a:prstGeom>
          <a:noFill/>
          <a:ln w="9525">
            <a:noFill/>
            <a:miter lim="800000"/>
            <a:headEnd/>
            <a:tailEnd/>
          </a:ln>
        </p:spPr>
      </p:pic>
      <p:sp>
        <p:nvSpPr>
          <p:cNvPr id="28683" name="Rectangle 11"/>
          <p:cNvSpPr>
            <a:spLocks noChangeArrowheads="1"/>
          </p:cNvSpPr>
          <p:nvPr/>
        </p:nvSpPr>
        <p:spPr bwMode="auto">
          <a:xfrm>
            <a:off x="6041232" y="2824163"/>
            <a:ext cx="2365251" cy="246221"/>
          </a:xfrm>
          <a:prstGeom prst="rect">
            <a:avLst/>
          </a:prstGeom>
          <a:noFill/>
          <a:ln w="9525">
            <a:noFill/>
            <a:miter lim="800000"/>
            <a:headEnd/>
            <a:tailEnd/>
          </a:ln>
        </p:spPr>
        <p:txBody>
          <a:bodyPr wrap="none">
            <a:prstTxWarp prst="textNoShape">
              <a:avLst/>
            </a:prstTxWarp>
            <a:spAutoFit/>
          </a:bodyPr>
          <a:lstStyle/>
          <a:p>
            <a:r>
              <a:rPr lang="en-US" sz="1000" b="1" dirty="0">
                <a:solidFill>
                  <a:schemeClr val="bg1"/>
                </a:solidFill>
              </a:rPr>
              <a:t>(Conceived by CII and NIST in 1999)</a:t>
            </a:r>
          </a:p>
        </p:txBody>
      </p:sp>
      <p:pic>
        <p:nvPicPr>
          <p:cNvPr id="28684" name="Picture 12" descr="Advancing the Science and Practice of Fire Protection Engineering Internationally"/>
          <p:cNvPicPr>
            <a:picLocks noChangeAspect="1" noChangeArrowheads="1"/>
          </p:cNvPicPr>
          <p:nvPr/>
        </p:nvPicPr>
        <p:blipFill>
          <a:blip r:embed="rId9"/>
          <a:srcRect/>
          <a:stretch>
            <a:fillRect/>
          </a:stretch>
        </p:blipFill>
        <p:spPr bwMode="auto">
          <a:xfrm>
            <a:off x="7648575" y="5469731"/>
            <a:ext cx="914400" cy="795338"/>
          </a:xfrm>
          <a:prstGeom prst="rect">
            <a:avLst/>
          </a:prstGeom>
          <a:noFill/>
          <a:ln w="9525">
            <a:noFill/>
            <a:miter lim="800000"/>
            <a:headEnd/>
            <a:tailEnd/>
          </a:ln>
        </p:spPr>
      </p:pic>
      <p:sp>
        <p:nvSpPr>
          <p:cNvPr id="15" name="Title 14"/>
          <p:cNvSpPr>
            <a:spLocks noGrp="1"/>
          </p:cNvSpPr>
          <p:nvPr>
            <p:ph type="title"/>
          </p:nvPr>
        </p:nvSpPr>
        <p:spPr>
          <a:xfrm>
            <a:off x="785813" y="112713"/>
            <a:ext cx="7989887" cy="1030287"/>
          </a:xfrm>
        </p:spPr>
        <p:txBody>
          <a:bodyPr/>
          <a:lstStyle/>
          <a:p>
            <a:r>
              <a:rPr lang="en-US" sz="3200" dirty="0" smtClean="0"/>
              <a:t>NIST Partnerships with the Construction and Building Industry</a:t>
            </a:r>
            <a:endParaRPr lang="en-US" sz="3200" dirty="0"/>
          </a:p>
        </p:txBody>
      </p:sp>
      <p:sp>
        <p:nvSpPr>
          <p:cNvPr id="16" name="Content Placeholder 15"/>
          <p:cNvSpPr>
            <a:spLocks noGrp="1"/>
          </p:cNvSpPr>
          <p:nvPr>
            <p:ph idx="1"/>
          </p:nvPr>
        </p:nvSpPr>
        <p:spPr>
          <a:xfrm>
            <a:off x="927100" y="1143000"/>
            <a:ext cx="8216900" cy="5122069"/>
          </a:xfrm>
        </p:spPr>
        <p:txBody>
          <a:bodyPr/>
          <a:lstStyle/>
          <a:p>
            <a:pPr>
              <a:spcBef>
                <a:spcPts val="0"/>
              </a:spcBef>
              <a:spcAft>
                <a:spcPts val="0"/>
              </a:spcAft>
            </a:pPr>
            <a:r>
              <a:rPr lang="en-US" sz="1400" dirty="0" smtClean="0"/>
              <a:t>Board of Advisors</a:t>
            </a:r>
          </a:p>
          <a:p>
            <a:pPr>
              <a:spcBef>
                <a:spcPts val="0"/>
              </a:spcBef>
              <a:spcAft>
                <a:spcPts val="0"/>
              </a:spcAft>
            </a:pPr>
            <a:r>
              <a:rPr lang="en-US" sz="1400" dirty="0" smtClean="0"/>
              <a:t>Breakthrough Strategy Committee</a:t>
            </a:r>
          </a:p>
          <a:p>
            <a:pPr>
              <a:spcBef>
                <a:spcPts val="0"/>
              </a:spcBef>
              <a:spcAft>
                <a:spcPts val="0"/>
              </a:spcAft>
            </a:pPr>
            <a:r>
              <a:rPr lang="en-US" sz="1400" dirty="0" smtClean="0"/>
              <a:t>Benchmarking and Metrics Committee</a:t>
            </a:r>
          </a:p>
          <a:p>
            <a:pPr>
              <a:spcBef>
                <a:spcPts val="0"/>
              </a:spcBef>
              <a:spcAft>
                <a:spcPts val="0"/>
              </a:spcAft>
            </a:pPr>
            <a:r>
              <a:rPr lang="en-US" sz="1400" dirty="0" smtClean="0"/>
              <a:t>Cost of Inadequate Interoperability Study</a:t>
            </a:r>
          </a:p>
          <a:p>
            <a:pPr>
              <a:spcBef>
                <a:spcPts val="0"/>
              </a:spcBef>
              <a:spcAft>
                <a:spcPts val="0"/>
              </a:spcAft>
            </a:pPr>
            <a:r>
              <a:rPr lang="en-US" sz="1400" dirty="0" smtClean="0"/>
              <a:t>Workshops and Conferences</a:t>
            </a:r>
          </a:p>
          <a:p>
            <a:pPr>
              <a:spcBef>
                <a:spcPts val="0"/>
              </a:spcBef>
              <a:spcAft>
                <a:spcPts val="0"/>
              </a:spcAft>
            </a:pPr>
            <a:r>
              <a:rPr lang="en-US" sz="1400" dirty="0" smtClean="0"/>
              <a:t>Research Teams</a:t>
            </a:r>
          </a:p>
          <a:p>
            <a:pPr>
              <a:spcBef>
                <a:spcPts val="0"/>
              </a:spcBef>
              <a:spcAft>
                <a:spcPts val="0"/>
              </a:spcAft>
            </a:pPr>
            <a:endParaRPr lang="en-US" sz="1400" dirty="0" smtClean="0"/>
          </a:p>
          <a:p>
            <a:pPr>
              <a:spcBef>
                <a:spcPts val="0"/>
              </a:spcBef>
              <a:spcAft>
                <a:spcPts val="0"/>
              </a:spcAft>
            </a:pPr>
            <a:r>
              <a:rPr lang="en-US" sz="1400" dirty="0" smtClean="0"/>
              <a:t>Capital Projects Technology Roadmap</a:t>
            </a:r>
          </a:p>
          <a:p>
            <a:pPr>
              <a:spcBef>
                <a:spcPts val="0"/>
              </a:spcBef>
              <a:spcAft>
                <a:spcPts val="0"/>
              </a:spcAft>
            </a:pPr>
            <a:r>
              <a:rPr lang="en-US" sz="1400" dirty="0" smtClean="0"/>
              <a:t>Cost of Inadequate Interoperability Study</a:t>
            </a:r>
          </a:p>
          <a:p>
            <a:pPr>
              <a:spcBef>
                <a:spcPts val="0"/>
              </a:spcBef>
              <a:spcAft>
                <a:spcPts val="0"/>
              </a:spcAft>
            </a:pPr>
            <a:r>
              <a:rPr lang="en-US" sz="1400" dirty="0" smtClean="0"/>
              <a:t>Automating Equipment Information Exchange</a:t>
            </a:r>
          </a:p>
          <a:p>
            <a:pPr>
              <a:spcBef>
                <a:spcPts val="0"/>
              </a:spcBef>
              <a:spcAft>
                <a:spcPts val="0"/>
              </a:spcAft>
            </a:pPr>
            <a:r>
              <a:rPr lang="en-US" sz="1400" dirty="0" smtClean="0"/>
              <a:t>Intelligent and Automated Construction Job Site</a:t>
            </a:r>
          </a:p>
          <a:p>
            <a:pPr>
              <a:spcBef>
                <a:spcPts val="0"/>
              </a:spcBef>
              <a:spcAft>
                <a:spcPts val="0"/>
              </a:spcAft>
            </a:pPr>
            <a:r>
              <a:rPr lang="en-US" sz="1400" dirty="0" smtClean="0"/>
              <a:t>Building Information Modeling</a:t>
            </a:r>
          </a:p>
          <a:p>
            <a:pPr>
              <a:spcBef>
                <a:spcPts val="0"/>
              </a:spcBef>
              <a:spcAft>
                <a:spcPts val="0"/>
              </a:spcAft>
            </a:pPr>
            <a:r>
              <a:rPr lang="en-US" sz="1400" dirty="0" smtClean="0"/>
              <a:t>Workshops and Conferences</a:t>
            </a:r>
          </a:p>
          <a:p>
            <a:pPr>
              <a:spcBef>
                <a:spcPts val="0"/>
              </a:spcBef>
              <a:spcAft>
                <a:spcPts val="0"/>
              </a:spcAft>
            </a:pPr>
            <a:endParaRPr lang="en-US" sz="1400" dirty="0" smtClean="0"/>
          </a:p>
          <a:p>
            <a:pPr>
              <a:spcBef>
                <a:spcPts val="0"/>
              </a:spcBef>
              <a:spcAft>
                <a:spcPts val="0"/>
              </a:spcAft>
            </a:pPr>
            <a:r>
              <a:rPr lang="en-US" sz="1400" dirty="0" smtClean="0"/>
              <a:t>Building and Fire Codes and Standards</a:t>
            </a:r>
          </a:p>
          <a:p>
            <a:pPr>
              <a:spcBef>
                <a:spcPts val="0"/>
              </a:spcBef>
              <a:spcAft>
                <a:spcPts val="0"/>
              </a:spcAft>
            </a:pPr>
            <a:r>
              <a:rPr lang="en-US" sz="1400" dirty="0" smtClean="0"/>
              <a:t>Technical Guidelines</a:t>
            </a:r>
          </a:p>
          <a:p>
            <a:pPr>
              <a:spcBef>
                <a:spcPts val="0"/>
              </a:spcBef>
              <a:spcAft>
                <a:spcPts val="0"/>
              </a:spcAft>
            </a:pPr>
            <a:r>
              <a:rPr lang="en-US" sz="1400" dirty="0" smtClean="0"/>
              <a:t>Measurement Techniques</a:t>
            </a:r>
          </a:p>
          <a:p>
            <a:pPr>
              <a:spcBef>
                <a:spcPts val="0"/>
              </a:spcBef>
              <a:spcAft>
                <a:spcPts val="0"/>
              </a:spcAft>
            </a:pPr>
            <a:r>
              <a:rPr lang="en-US" sz="1400" dirty="0" smtClean="0"/>
              <a:t>Performance Prediction Tools</a:t>
            </a:r>
          </a:p>
          <a:p>
            <a:pPr>
              <a:spcBef>
                <a:spcPts val="0"/>
              </a:spcBef>
              <a:spcAft>
                <a:spcPts val="0"/>
              </a:spcAft>
            </a:pPr>
            <a:r>
              <a:rPr lang="en-US" sz="1400" dirty="0" smtClean="0"/>
              <a:t>Committees, Councils, and Boards</a:t>
            </a:r>
          </a:p>
          <a:p>
            <a:pPr>
              <a:spcBef>
                <a:spcPts val="0"/>
              </a:spcBef>
              <a:spcAft>
                <a:spcPts val="0"/>
              </a:spcAft>
            </a:pPr>
            <a:r>
              <a:rPr lang="en-US" sz="1400" dirty="0" smtClean="0"/>
              <a:t>Workshops and Conferences</a:t>
            </a:r>
          </a:p>
          <a:p>
            <a:pPr>
              <a:spcBef>
                <a:spcPts val="0"/>
              </a:spcBef>
              <a:spcAft>
                <a:spcPts val="0"/>
              </a:spcAft>
            </a:pPr>
            <a:r>
              <a:rPr lang="en-US" sz="1400" dirty="0" smtClean="0"/>
              <a:t>Collaborative Research</a:t>
            </a:r>
          </a:p>
          <a:p>
            <a:pPr>
              <a:spcBef>
                <a:spcPts val="0"/>
              </a:spcBef>
              <a:spcAft>
                <a:spcPts val="0"/>
              </a:spcAft>
            </a:pPr>
            <a:r>
              <a:rPr lang="en-US" sz="1400" dirty="0" smtClean="0"/>
              <a:t>Publications</a:t>
            </a:r>
          </a:p>
          <a:p>
            <a:pPr>
              <a:spcBef>
                <a:spcPts val="0"/>
              </a:spcBef>
              <a:spcAft>
                <a:spcPts val="0"/>
              </a:spcAft>
            </a:pPr>
            <a:r>
              <a:rPr lang="en-US" sz="1400" dirty="0" smtClean="0"/>
              <a:t>Working Groups</a:t>
            </a:r>
          </a:p>
          <a:p>
            <a:pPr>
              <a:spcBef>
                <a:spcPts val="0"/>
              </a:spcBef>
              <a:spcAft>
                <a:spcPts val="0"/>
              </a:spcAft>
            </a:pP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981200"/>
            <a:ext cx="2362200" cy="381000"/>
            <a:chOff x="1872" y="1248"/>
            <a:chExt cx="2400" cy="336"/>
          </a:xfrm>
        </p:grpSpPr>
        <p:pic>
          <p:nvPicPr>
            <p:cNvPr id="29736" name="Picture 3"/>
            <p:cNvPicPr>
              <a:picLocks noChangeAspect="1" noChangeArrowheads="1"/>
            </p:cNvPicPr>
            <p:nvPr/>
          </p:nvPicPr>
          <p:blipFill>
            <a:blip r:embed="rId2"/>
            <a:srcRect/>
            <a:stretch>
              <a:fillRect/>
            </a:stretch>
          </p:blipFill>
          <p:spPr bwMode="auto">
            <a:xfrm>
              <a:off x="1872" y="1248"/>
              <a:ext cx="2394" cy="300"/>
            </a:xfrm>
            <a:prstGeom prst="rect">
              <a:avLst/>
            </a:prstGeom>
            <a:noFill/>
            <a:ln w="9525">
              <a:noFill/>
              <a:miter lim="800000"/>
              <a:headEnd/>
              <a:tailEnd/>
            </a:ln>
          </p:spPr>
        </p:pic>
        <p:sp>
          <p:nvSpPr>
            <p:cNvPr id="29737" name="Rectangle 4"/>
            <p:cNvSpPr>
              <a:spLocks noChangeArrowheads="1"/>
            </p:cNvSpPr>
            <p:nvPr/>
          </p:nvSpPr>
          <p:spPr bwMode="auto">
            <a:xfrm>
              <a:off x="3456" y="1248"/>
              <a:ext cx="816" cy="336"/>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grpSp>
      <p:pic>
        <p:nvPicPr>
          <p:cNvPr id="29699" name="Picture 9"/>
          <p:cNvPicPr>
            <a:picLocks noChangeAspect="1" noChangeArrowheads="1"/>
          </p:cNvPicPr>
          <p:nvPr/>
        </p:nvPicPr>
        <p:blipFill>
          <a:blip r:embed="rId3"/>
          <a:srcRect/>
          <a:stretch>
            <a:fillRect/>
          </a:stretch>
        </p:blipFill>
        <p:spPr bwMode="auto">
          <a:xfrm>
            <a:off x="3886200" y="1143000"/>
            <a:ext cx="2057400" cy="887413"/>
          </a:xfrm>
          <a:prstGeom prst="rect">
            <a:avLst/>
          </a:prstGeom>
          <a:noFill/>
          <a:ln w="9525">
            <a:noFill/>
            <a:miter lim="800000"/>
            <a:headEnd/>
            <a:tailEnd/>
          </a:ln>
        </p:spPr>
      </p:pic>
      <p:pic>
        <p:nvPicPr>
          <p:cNvPr id="29700" name="Picture 10" descr="slice1"/>
          <p:cNvPicPr>
            <a:picLocks noChangeAspect="1" noChangeArrowheads="1"/>
          </p:cNvPicPr>
          <p:nvPr/>
        </p:nvPicPr>
        <p:blipFill>
          <a:blip r:embed="rId4"/>
          <a:srcRect/>
          <a:stretch>
            <a:fillRect/>
          </a:stretch>
        </p:blipFill>
        <p:spPr bwMode="auto">
          <a:xfrm>
            <a:off x="0" y="4159250"/>
            <a:ext cx="1828800" cy="412750"/>
          </a:xfrm>
          <a:prstGeom prst="rect">
            <a:avLst/>
          </a:prstGeom>
          <a:noFill/>
          <a:ln w="9525">
            <a:noFill/>
            <a:miter lim="800000"/>
            <a:headEnd/>
            <a:tailEnd/>
          </a:ln>
        </p:spPr>
      </p:pic>
      <p:pic>
        <p:nvPicPr>
          <p:cNvPr id="29701" name="Picture 11" descr="ARK_logo_orang_blue_lg"/>
          <p:cNvPicPr>
            <a:picLocks noChangeAspect="1" noChangeArrowheads="1"/>
          </p:cNvPicPr>
          <p:nvPr/>
        </p:nvPicPr>
        <p:blipFill>
          <a:blip r:embed="rId5"/>
          <a:srcRect/>
          <a:stretch>
            <a:fillRect/>
          </a:stretch>
        </p:blipFill>
        <p:spPr bwMode="auto">
          <a:xfrm>
            <a:off x="0" y="3476625"/>
            <a:ext cx="1943100" cy="638175"/>
          </a:xfrm>
          <a:prstGeom prst="rect">
            <a:avLst/>
          </a:prstGeom>
          <a:solidFill>
            <a:schemeClr val="bg1"/>
          </a:solidFill>
          <a:ln w="9525">
            <a:solidFill>
              <a:schemeClr val="bg1"/>
            </a:solidFill>
            <a:miter lim="800000"/>
            <a:headEnd/>
            <a:tailEnd/>
          </a:ln>
        </p:spPr>
      </p:pic>
      <p:pic>
        <p:nvPicPr>
          <p:cNvPr id="29702" name="Picture 12"/>
          <p:cNvPicPr>
            <a:picLocks noChangeAspect="1" noChangeArrowheads="1"/>
          </p:cNvPicPr>
          <p:nvPr/>
        </p:nvPicPr>
        <p:blipFill>
          <a:blip r:embed="rId6"/>
          <a:srcRect/>
          <a:stretch>
            <a:fillRect/>
          </a:stretch>
        </p:blipFill>
        <p:spPr bwMode="auto">
          <a:xfrm>
            <a:off x="2362200" y="3136900"/>
            <a:ext cx="1828800" cy="1054100"/>
          </a:xfrm>
          <a:prstGeom prst="rect">
            <a:avLst/>
          </a:prstGeom>
          <a:noFill/>
          <a:ln w="9525">
            <a:noFill/>
            <a:miter lim="800000"/>
            <a:headEnd/>
            <a:tailEnd/>
          </a:ln>
        </p:spPr>
      </p:pic>
      <p:pic>
        <p:nvPicPr>
          <p:cNvPr id="29703" name="Picture 13"/>
          <p:cNvPicPr>
            <a:picLocks noChangeAspect="1" noChangeArrowheads="1"/>
          </p:cNvPicPr>
          <p:nvPr/>
        </p:nvPicPr>
        <p:blipFill>
          <a:blip r:embed="rId7"/>
          <a:srcRect/>
          <a:stretch>
            <a:fillRect/>
          </a:stretch>
        </p:blipFill>
        <p:spPr bwMode="auto">
          <a:xfrm>
            <a:off x="3200400" y="5257800"/>
            <a:ext cx="1066800" cy="806450"/>
          </a:xfrm>
          <a:prstGeom prst="rect">
            <a:avLst/>
          </a:prstGeom>
          <a:noFill/>
          <a:ln w="9525">
            <a:noFill/>
            <a:miter lim="800000"/>
            <a:headEnd/>
            <a:tailEnd/>
          </a:ln>
        </p:spPr>
      </p:pic>
      <p:pic>
        <p:nvPicPr>
          <p:cNvPr id="29704" name="Picture 14" descr="logo_mts"/>
          <p:cNvPicPr>
            <a:picLocks noChangeAspect="1" noChangeArrowheads="1"/>
          </p:cNvPicPr>
          <p:nvPr/>
        </p:nvPicPr>
        <p:blipFill>
          <a:blip r:embed="rId8"/>
          <a:srcRect/>
          <a:stretch>
            <a:fillRect/>
          </a:stretch>
        </p:blipFill>
        <p:spPr bwMode="auto">
          <a:xfrm>
            <a:off x="0" y="2789238"/>
            <a:ext cx="1066800" cy="639762"/>
          </a:xfrm>
          <a:prstGeom prst="rect">
            <a:avLst/>
          </a:prstGeom>
          <a:noFill/>
          <a:ln w="9525">
            <a:noFill/>
            <a:miter lim="800000"/>
            <a:headEnd/>
            <a:tailEnd/>
          </a:ln>
        </p:spPr>
      </p:pic>
      <p:pic>
        <p:nvPicPr>
          <p:cNvPr id="29705" name="Picture 15"/>
          <p:cNvPicPr>
            <a:picLocks noChangeAspect="1" noChangeArrowheads="1"/>
          </p:cNvPicPr>
          <p:nvPr/>
        </p:nvPicPr>
        <p:blipFill>
          <a:blip r:embed="rId9"/>
          <a:srcRect/>
          <a:stretch>
            <a:fillRect/>
          </a:stretch>
        </p:blipFill>
        <p:spPr bwMode="auto">
          <a:xfrm>
            <a:off x="5715000" y="5922963"/>
            <a:ext cx="2362200" cy="935037"/>
          </a:xfrm>
          <a:prstGeom prst="rect">
            <a:avLst/>
          </a:prstGeom>
          <a:noFill/>
          <a:ln w="9525">
            <a:noFill/>
            <a:miter lim="800000"/>
            <a:headEnd/>
            <a:tailEnd/>
          </a:ln>
        </p:spPr>
      </p:pic>
      <p:pic>
        <p:nvPicPr>
          <p:cNvPr id="29706" name="Picture 16"/>
          <p:cNvPicPr>
            <a:picLocks noChangeAspect="1" noChangeArrowheads="1"/>
          </p:cNvPicPr>
          <p:nvPr/>
        </p:nvPicPr>
        <p:blipFill>
          <a:blip r:embed="rId10"/>
          <a:srcRect/>
          <a:stretch>
            <a:fillRect/>
          </a:stretch>
        </p:blipFill>
        <p:spPr bwMode="auto">
          <a:xfrm>
            <a:off x="3962400" y="6096000"/>
            <a:ext cx="1676400" cy="693738"/>
          </a:xfrm>
          <a:prstGeom prst="rect">
            <a:avLst/>
          </a:prstGeom>
          <a:noFill/>
          <a:ln w="9525">
            <a:noFill/>
            <a:miter lim="800000"/>
            <a:headEnd/>
            <a:tailEnd/>
          </a:ln>
        </p:spPr>
      </p:pic>
      <p:pic>
        <p:nvPicPr>
          <p:cNvPr id="29707" name="Picture 17"/>
          <p:cNvPicPr>
            <a:picLocks noChangeAspect="1" noChangeArrowheads="1"/>
          </p:cNvPicPr>
          <p:nvPr/>
        </p:nvPicPr>
        <p:blipFill>
          <a:blip r:embed="rId11"/>
          <a:srcRect/>
          <a:stretch>
            <a:fillRect/>
          </a:stretch>
        </p:blipFill>
        <p:spPr bwMode="auto">
          <a:xfrm>
            <a:off x="4343400" y="5297488"/>
            <a:ext cx="1905000" cy="722312"/>
          </a:xfrm>
          <a:prstGeom prst="rect">
            <a:avLst/>
          </a:prstGeom>
          <a:noFill/>
          <a:ln w="9525">
            <a:noFill/>
            <a:miter lim="800000"/>
            <a:headEnd/>
            <a:tailEnd/>
          </a:ln>
        </p:spPr>
      </p:pic>
      <p:pic>
        <p:nvPicPr>
          <p:cNvPr id="29708" name="Picture 18"/>
          <p:cNvPicPr>
            <a:picLocks noChangeAspect="1" noChangeArrowheads="1"/>
          </p:cNvPicPr>
          <p:nvPr/>
        </p:nvPicPr>
        <p:blipFill>
          <a:blip r:embed="rId12"/>
          <a:srcRect/>
          <a:stretch>
            <a:fillRect/>
          </a:stretch>
        </p:blipFill>
        <p:spPr bwMode="auto">
          <a:xfrm>
            <a:off x="0" y="1143000"/>
            <a:ext cx="1905000" cy="828675"/>
          </a:xfrm>
          <a:prstGeom prst="rect">
            <a:avLst/>
          </a:prstGeom>
          <a:noFill/>
          <a:ln w="9525">
            <a:noFill/>
            <a:miter lim="800000"/>
            <a:headEnd/>
            <a:tailEnd/>
          </a:ln>
        </p:spPr>
      </p:pic>
      <p:pic>
        <p:nvPicPr>
          <p:cNvPr id="29709" name="Picture 19"/>
          <p:cNvPicPr>
            <a:picLocks noChangeAspect="1" noChangeArrowheads="1"/>
          </p:cNvPicPr>
          <p:nvPr/>
        </p:nvPicPr>
        <p:blipFill>
          <a:blip r:embed="rId13"/>
          <a:srcRect/>
          <a:stretch>
            <a:fillRect/>
          </a:stretch>
        </p:blipFill>
        <p:spPr bwMode="auto">
          <a:xfrm>
            <a:off x="0" y="4605338"/>
            <a:ext cx="2057400" cy="576262"/>
          </a:xfrm>
          <a:prstGeom prst="rect">
            <a:avLst/>
          </a:prstGeom>
          <a:noFill/>
          <a:ln w="9525">
            <a:noFill/>
            <a:miter lim="800000"/>
            <a:headEnd/>
            <a:tailEnd/>
          </a:ln>
        </p:spPr>
      </p:pic>
      <p:pic>
        <p:nvPicPr>
          <p:cNvPr id="29710" name="Picture 20"/>
          <p:cNvPicPr>
            <a:picLocks noChangeAspect="1" noChangeArrowheads="1"/>
          </p:cNvPicPr>
          <p:nvPr/>
        </p:nvPicPr>
        <p:blipFill>
          <a:blip r:embed="rId14"/>
          <a:srcRect/>
          <a:stretch>
            <a:fillRect/>
          </a:stretch>
        </p:blipFill>
        <p:spPr bwMode="auto">
          <a:xfrm>
            <a:off x="0" y="5181600"/>
            <a:ext cx="3200400" cy="962025"/>
          </a:xfrm>
          <a:prstGeom prst="rect">
            <a:avLst/>
          </a:prstGeom>
          <a:noFill/>
          <a:ln w="9525">
            <a:noFill/>
            <a:miter lim="800000"/>
            <a:headEnd/>
            <a:tailEnd/>
          </a:ln>
        </p:spPr>
      </p:pic>
      <p:pic>
        <p:nvPicPr>
          <p:cNvPr id="29711" name="Picture 21" descr="kop_logo"/>
          <p:cNvPicPr>
            <a:picLocks noChangeAspect="1" noChangeArrowheads="1"/>
          </p:cNvPicPr>
          <p:nvPr/>
        </p:nvPicPr>
        <p:blipFill>
          <a:blip r:embed="rId15"/>
          <a:srcRect/>
          <a:stretch>
            <a:fillRect/>
          </a:stretch>
        </p:blipFill>
        <p:spPr bwMode="auto">
          <a:xfrm>
            <a:off x="2209800" y="4233863"/>
            <a:ext cx="1295400" cy="1023937"/>
          </a:xfrm>
          <a:prstGeom prst="rect">
            <a:avLst/>
          </a:prstGeom>
          <a:noFill/>
          <a:ln w="9525">
            <a:noFill/>
            <a:miter lim="800000"/>
            <a:headEnd/>
            <a:tailEnd/>
          </a:ln>
        </p:spPr>
      </p:pic>
      <p:pic>
        <p:nvPicPr>
          <p:cNvPr id="29712" name="Picture 22" descr="logo_home"/>
          <p:cNvPicPr>
            <a:picLocks noChangeAspect="1" noChangeArrowheads="1"/>
          </p:cNvPicPr>
          <p:nvPr/>
        </p:nvPicPr>
        <p:blipFill>
          <a:blip r:embed="rId16"/>
          <a:srcRect/>
          <a:stretch>
            <a:fillRect/>
          </a:stretch>
        </p:blipFill>
        <p:spPr bwMode="auto">
          <a:xfrm>
            <a:off x="0" y="6200775"/>
            <a:ext cx="3886200" cy="504825"/>
          </a:xfrm>
          <a:prstGeom prst="rect">
            <a:avLst/>
          </a:prstGeom>
          <a:noFill/>
          <a:ln w="9525">
            <a:noFill/>
            <a:miter lim="800000"/>
            <a:headEnd/>
            <a:tailEnd/>
          </a:ln>
        </p:spPr>
      </p:pic>
      <p:pic>
        <p:nvPicPr>
          <p:cNvPr id="29713" name="Picture 23"/>
          <p:cNvPicPr>
            <a:picLocks noChangeAspect="1" noChangeArrowheads="1"/>
          </p:cNvPicPr>
          <p:nvPr/>
        </p:nvPicPr>
        <p:blipFill>
          <a:blip r:embed="rId17"/>
          <a:srcRect/>
          <a:stretch>
            <a:fillRect/>
          </a:stretch>
        </p:blipFill>
        <p:spPr bwMode="auto">
          <a:xfrm>
            <a:off x="6248400" y="4894263"/>
            <a:ext cx="2362200" cy="1049337"/>
          </a:xfrm>
          <a:prstGeom prst="rect">
            <a:avLst/>
          </a:prstGeom>
          <a:noFill/>
          <a:ln w="9525">
            <a:noFill/>
            <a:miter lim="800000"/>
            <a:headEnd/>
            <a:tailEnd/>
          </a:ln>
        </p:spPr>
      </p:pic>
      <p:pic>
        <p:nvPicPr>
          <p:cNvPr id="29714" name="Picture 24"/>
          <p:cNvPicPr>
            <a:picLocks noChangeAspect="1" noChangeArrowheads="1"/>
          </p:cNvPicPr>
          <p:nvPr/>
        </p:nvPicPr>
        <p:blipFill>
          <a:blip r:embed="rId18"/>
          <a:srcRect/>
          <a:stretch>
            <a:fillRect/>
          </a:stretch>
        </p:blipFill>
        <p:spPr bwMode="auto">
          <a:xfrm>
            <a:off x="7200900" y="4191000"/>
            <a:ext cx="1943100" cy="774700"/>
          </a:xfrm>
          <a:prstGeom prst="rect">
            <a:avLst/>
          </a:prstGeom>
          <a:noFill/>
          <a:ln w="9525">
            <a:noFill/>
            <a:miter lim="800000"/>
            <a:headEnd/>
            <a:tailEnd/>
          </a:ln>
        </p:spPr>
      </p:pic>
      <p:pic>
        <p:nvPicPr>
          <p:cNvPr id="29715" name="Picture 25"/>
          <p:cNvPicPr>
            <a:picLocks noChangeAspect="1" noChangeArrowheads="1"/>
          </p:cNvPicPr>
          <p:nvPr/>
        </p:nvPicPr>
        <p:blipFill>
          <a:blip r:embed="rId19"/>
          <a:srcRect/>
          <a:stretch>
            <a:fillRect/>
          </a:stretch>
        </p:blipFill>
        <p:spPr bwMode="auto">
          <a:xfrm>
            <a:off x="5867400" y="3725863"/>
            <a:ext cx="1219200" cy="1150937"/>
          </a:xfrm>
          <a:prstGeom prst="rect">
            <a:avLst/>
          </a:prstGeom>
          <a:noFill/>
          <a:ln w="9525">
            <a:noFill/>
            <a:miter lim="800000"/>
            <a:headEnd/>
            <a:tailEnd/>
          </a:ln>
        </p:spPr>
      </p:pic>
      <p:pic>
        <p:nvPicPr>
          <p:cNvPr id="29716" name="Picture 26"/>
          <p:cNvPicPr>
            <a:picLocks noChangeAspect="1" noChangeArrowheads="1"/>
          </p:cNvPicPr>
          <p:nvPr/>
        </p:nvPicPr>
        <p:blipFill>
          <a:blip r:embed="rId20"/>
          <a:srcRect/>
          <a:stretch>
            <a:fillRect/>
          </a:stretch>
        </p:blipFill>
        <p:spPr bwMode="auto">
          <a:xfrm>
            <a:off x="7556500" y="3429000"/>
            <a:ext cx="1511300" cy="838200"/>
          </a:xfrm>
          <a:prstGeom prst="rect">
            <a:avLst/>
          </a:prstGeom>
          <a:noFill/>
          <a:ln w="9525">
            <a:noFill/>
            <a:miter lim="800000"/>
            <a:headEnd/>
            <a:tailEnd/>
          </a:ln>
        </p:spPr>
      </p:pic>
      <p:pic>
        <p:nvPicPr>
          <p:cNvPr id="29717" name="Picture 27"/>
          <p:cNvPicPr>
            <a:picLocks noChangeAspect="1" noChangeArrowheads="1"/>
          </p:cNvPicPr>
          <p:nvPr/>
        </p:nvPicPr>
        <p:blipFill>
          <a:blip r:embed="rId21"/>
          <a:srcRect/>
          <a:stretch>
            <a:fillRect/>
          </a:stretch>
        </p:blipFill>
        <p:spPr bwMode="auto">
          <a:xfrm>
            <a:off x="6400800" y="3022600"/>
            <a:ext cx="914400" cy="711200"/>
          </a:xfrm>
          <a:prstGeom prst="rect">
            <a:avLst/>
          </a:prstGeom>
          <a:noFill/>
          <a:ln w="9525">
            <a:noFill/>
            <a:miter lim="800000"/>
            <a:headEnd/>
            <a:tailEnd/>
          </a:ln>
        </p:spPr>
      </p:pic>
      <p:pic>
        <p:nvPicPr>
          <p:cNvPr id="29718" name="Picture 28"/>
          <p:cNvPicPr>
            <a:picLocks noChangeAspect="1" noChangeArrowheads="1"/>
          </p:cNvPicPr>
          <p:nvPr/>
        </p:nvPicPr>
        <p:blipFill>
          <a:blip r:embed="rId22"/>
          <a:srcRect/>
          <a:stretch>
            <a:fillRect/>
          </a:stretch>
        </p:blipFill>
        <p:spPr bwMode="auto">
          <a:xfrm>
            <a:off x="6937375" y="2273300"/>
            <a:ext cx="2130425" cy="622300"/>
          </a:xfrm>
          <a:prstGeom prst="rect">
            <a:avLst/>
          </a:prstGeom>
          <a:noFill/>
          <a:ln w="9525">
            <a:noFill/>
            <a:miter lim="800000"/>
            <a:headEnd/>
            <a:tailEnd/>
          </a:ln>
        </p:spPr>
      </p:pic>
      <p:pic>
        <p:nvPicPr>
          <p:cNvPr id="29719" name="Picture 29"/>
          <p:cNvPicPr>
            <a:picLocks noChangeAspect="1" noChangeArrowheads="1"/>
          </p:cNvPicPr>
          <p:nvPr/>
        </p:nvPicPr>
        <p:blipFill>
          <a:blip r:embed="rId23"/>
          <a:srcRect/>
          <a:stretch>
            <a:fillRect/>
          </a:stretch>
        </p:blipFill>
        <p:spPr bwMode="auto">
          <a:xfrm>
            <a:off x="6007100" y="1206500"/>
            <a:ext cx="1917700" cy="850900"/>
          </a:xfrm>
          <a:prstGeom prst="rect">
            <a:avLst/>
          </a:prstGeom>
          <a:noFill/>
          <a:ln w="9525">
            <a:noFill/>
            <a:miter lim="800000"/>
            <a:headEnd/>
            <a:tailEnd/>
          </a:ln>
        </p:spPr>
      </p:pic>
      <p:pic>
        <p:nvPicPr>
          <p:cNvPr id="29720" name="Picture 30"/>
          <p:cNvPicPr>
            <a:picLocks noChangeAspect="1" noChangeArrowheads="1"/>
          </p:cNvPicPr>
          <p:nvPr/>
        </p:nvPicPr>
        <p:blipFill>
          <a:blip r:embed="rId24"/>
          <a:srcRect/>
          <a:stretch>
            <a:fillRect/>
          </a:stretch>
        </p:blipFill>
        <p:spPr bwMode="auto">
          <a:xfrm>
            <a:off x="7950200" y="1092200"/>
            <a:ext cx="1193800" cy="1193800"/>
          </a:xfrm>
          <a:prstGeom prst="rect">
            <a:avLst/>
          </a:prstGeom>
          <a:noFill/>
          <a:ln w="9525">
            <a:noFill/>
            <a:miter lim="800000"/>
            <a:headEnd/>
            <a:tailEnd/>
          </a:ln>
        </p:spPr>
      </p:pic>
      <p:pic>
        <p:nvPicPr>
          <p:cNvPr id="29721" name="Picture 31" descr="BASF%20Logo"/>
          <p:cNvPicPr>
            <a:picLocks noChangeAspect="1" noChangeArrowheads="1"/>
          </p:cNvPicPr>
          <p:nvPr/>
        </p:nvPicPr>
        <p:blipFill>
          <a:blip r:embed="rId25"/>
          <a:srcRect/>
          <a:stretch>
            <a:fillRect/>
          </a:stretch>
        </p:blipFill>
        <p:spPr bwMode="auto">
          <a:xfrm>
            <a:off x="2281238" y="1524000"/>
            <a:ext cx="1604962" cy="914400"/>
          </a:xfrm>
          <a:prstGeom prst="rect">
            <a:avLst/>
          </a:prstGeom>
          <a:noFill/>
          <a:ln w="9525">
            <a:noFill/>
            <a:miter lim="800000"/>
            <a:headEnd/>
            <a:tailEnd/>
          </a:ln>
        </p:spPr>
      </p:pic>
      <p:pic>
        <p:nvPicPr>
          <p:cNvPr id="29722" name="Picture 32" descr="Kanaka"/>
          <p:cNvPicPr>
            <a:picLocks noChangeAspect="1" noChangeArrowheads="1"/>
          </p:cNvPicPr>
          <p:nvPr/>
        </p:nvPicPr>
        <p:blipFill>
          <a:blip r:embed="rId26"/>
          <a:srcRect/>
          <a:stretch>
            <a:fillRect/>
          </a:stretch>
        </p:blipFill>
        <p:spPr bwMode="auto">
          <a:xfrm>
            <a:off x="7346950" y="2895600"/>
            <a:ext cx="1797050" cy="517525"/>
          </a:xfrm>
          <a:prstGeom prst="rect">
            <a:avLst/>
          </a:prstGeom>
          <a:noFill/>
          <a:ln w="9525">
            <a:noFill/>
            <a:miter lim="800000"/>
            <a:headEnd/>
            <a:tailEnd/>
          </a:ln>
        </p:spPr>
      </p:pic>
      <p:pic>
        <p:nvPicPr>
          <p:cNvPr id="29723" name="Picture 33" descr="logo_prodfind_wacker"/>
          <p:cNvPicPr>
            <a:picLocks noChangeAspect="1" noChangeArrowheads="1"/>
          </p:cNvPicPr>
          <p:nvPr/>
        </p:nvPicPr>
        <p:blipFill>
          <a:blip r:embed="rId27"/>
          <a:srcRect/>
          <a:stretch>
            <a:fillRect/>
          </a:stretch>
        </p:blipFill>
        <p:spPr bwMode="auto">
          <a:xfrm>
            <a:off x="4246563" y="3657600"/>
            <a:ext cx="1468437" cy="469900"/>
          </a:xfrm>
          <a:prstGeom prst="rect">
            <a:avLst/>
          </a:prstGeom>
          <a:noFill/>
          <a:ln w="9525">
            <a:noFill/>
            <a:miter lim="800000"/>
            <a:headEnd/>
            <a:tailEnd/>
          </a:ln>
        </p:spPr>
      </p:pic>
      <p:pic>
        <p:nvPicPr>
          <p:cNvPr id="29724" name="Picture 34" descr="solvay"/>
          <p:cNvPicPr>
            <a:picLocks noChangeAspect="1" noChangeArrowheads="1"/>
          </p:cNvPicPr>
          <p:nvPr/>
        </p:nvPicPr>
        <p:blipFill>
          <a:blip r:embed="rId28"/>
          <a:srcRect/>
          <a:stretch>
            <a:fillRect/>
          </a:stretch>
        </p:blipFill>
        <p:spPr bwMode="auto">
          <a:xfrm>
            <a:off x="1279525" y="2776538"/>
            <a:ext cx="930275" cy="1033462"/>
          </a:xfrm>
          <a:prstGeom prst="rect">
            <a:avLst/>
          </a:prstGeom>
          <a:noFill/>
          <a:ln w="9525">
            <a:noFill/>
            <a:miter lim="800000"/>
            <a:headEnd/>
            <a:tailEnd/>
          </a:ln>
        </p:spPr>
      </p:pic>
      <p:pic>
        <p:nvPicPr>
          <p:cNvPr id="29725" name="Picture 35" descr="dap"/>
          <p:cNvPicPr>
            <a:picLocks noChangeAspect="1" noChangeArrowheads="1"/>
          </p:cNvPicPr>
          <p:nvPr/>
        </p:nvPicPr>
        <p:blipFill>
          <a:blip r:embed="rId29"/>
          <a:srcRect/>
          <a:stretch>
            <a:fillRect/>
          </a:stretch>
        </p:blipFill>
        <p:spPr bwMode="auto">
          <a:xfrm>
            <a:off x="3886200" y="2252663"/>
            <a:ext cx="1054100" cy="1328737"/>
          </a:xfrm>
          <a:prstGeom prst="rect">
            <a:avLst/>
          </a:prstGeom>
          <a:noFill/>
          <a:ln w="9525">
            <a:noFill/>
            <a:miter lim="800000"/>
            <a:headEnd/>
            <a:tailEnd/>
          </a:ln>
        </p:spPr>
      </p:pic>
      <p:pic>
        <p:nvPicPr>
          <p:cNvPr id="29726" name="Picture 36" descr="dowcorning"/>
          <p:cNvPicPr>
            <a:picLocks noChangeAspect="1" noChangeArrowheads="1"/>
          </p:cNvPicPr>
          <p:nvPr/>
        </p:nvPicPr>
        <p:blipFill>
          <a:blip r:embed="rId30"/>
          <a:srcRect/>
          <a:stretch>
            <a:fillRect/>
          </a:stretch>
        </p:blipFill>
        <p:spPr bwMode="auto">
          <a:xfrm>
            <a:off x="5302250" y="2205038"/>
            <a:ext cx="1631950" cy="842962"/>
          </a:xfrm>
          <a:prstGeom prst="rect">
            <a:avLst/>
          </a:prstGeom>
          <a:noFill/>
          <a:ln w="9525">
            <a:noFill/>
            <a:miter lim="800000"/>
            <a:headEnd/>
            <a:tailEnd/>
          </a:ln>
        </p:spPr>
      </p:pic>
      <p:pic>
        <p:nvPicPr>
          <p:cNvPr id="29727" name="Picture 37" descr="tremco"/>
          <p:cNvPicPr>
            <a:picLocks noChangeAspect="1" noChangeArrowheads="1"/>
          </p:cNvPicPr>
          <p:nvPr/>
        </p:nvPicPr>
        <p:blipFill>
          <a:blip r:embed="rId31"/>
          <a:srcRect/>
          <a:stretch>
            <a:fillRect/>
          </a:stretch>
        </p:blipFill>
        <p:spPr bwMode="auto">
          <a:xfrm>
            <a:off x="7983538" y="5805488"/>
            <a:ext cx="1084262" cy="900112"/>
          </a:xfrm>
          <a:prstGeom prst="rect">
            <a:avLst/>
          </a:prstGeom>
          <a:noFill/>
          <a:ln w="9525">
            <a:noFill/>
            <a:miter lim="800000"/>
            <a:headEnd/>
            <a:tailEnd/>
          </a:ln>
        </p:spPr>
      </p:pic>
      <p:pic>
        <p:nvPicPr>
          <p:cNvPr id="29728" name="Picture 38" descr="aisi"/>
          <p:cNvPicPr>
            <a:picLocks noChangeAspect="1" noChangeArrowheads="1"/>
          </p:cNvPicPr>
          <p:nvPr/>
        </p:nvPicPr>
        <p:blipFill>
          <a:blip r:embed="rId32"/>
          <a:srcRect/>
          <a:stretch>
            <a:fillRect/>
          </a:stretch>
        </p:blipFill>
        <p:spPr bwMode="auto">
          <a:xfrm>
            <a:off x="3657600" y="4495800"/>
            <a:ext cx="2070100" cy="762000"/>
          </a:xfrm>
          <a:prstGeom prst="rect">
            <a:avLst/>
          </a:prstGeom>
          <a:noFill/>
          <a:ln w="9525">
            <a:noFill/>
            <a:miter lim="800000"/>
            <a:headEnd/>
            <a:tailEnd/>
          </a:ln>
        </p:spPr>
      </p:pic>
      <p:pic>
        <p:nvPicPr>
          <p:cNvPr id="29729" name="Picture 39" descr="antercorp"/>
          <p:cNvPicPr>
            <a:picLocks noChangeAspect="1" noChangeArrowheads="1"/>
          </p:cNvPicPr>
          <p:nvPr/>
        </p:nvPicPr>
        <p:blipFill>
          <a:blip r:embed="rId33"/>
          <a:srcRect l="48000"/>
          <a:stretch>
            <a:fillRect/>
          </a:stretch>
        </p:blipFill>
        <p:spPr bwMode="auto">
          <a:xfrm>
            <a:off x="3505200" y="2057400"/>
            <a:ext cx="1981200" cy="476250"/>
          </a:xfrm>
          <a:prstGeom prst="rect">
            <a:avLst/>
          </a:prstGeom>
          <a:noFill/>
          <a:ln w="9525">
            <a:noFill/>
            <a:miter lim="800000"/>
            <a:headEnd/>
            <a:tailEnd/>
          </a:ln>
        </p:spPr>
      </p:pic>
      <p:pic>
        <p:nvPicPr>
          <p:cNvPr id="29730" name="Picture 40" descr="logobd"/>
          <p:cNvPicPr>
            <a:picLocks noChangeAspect="1" noChangeArrowheads="1"/>
          </p:cNvPicPr>
          <p:nvPr/>
        </p:nvPicPr>
        <p:blipFill>
          <a:blip r:embed="rId34"/>
          <a:srcRect/>
          <a:stretch>
            <a:fillRect/>
          </a:stretch>
        </p:blipFill>
        <p:spPr bwMode="auto">
          <a:xfrm>
            <a:off x="3810000" y="4191000"/>
            <a:ext cx="1971675" cy="280988"/>
          </a:xfrm>
          <a:prstGeom prst="rect">
            <a:avLst/>
          </a:prstGeom>
          <a:noFill/>
          <a:ln w="9525">
            <a:noFill/>
            <a:miter lim="800000"/>
            <a:headEnd/>
            <a:tailEnd/>
          </a:ln>
        </p:spPr>
      </p:pic>
      <p:pic>
        <p:nvPicPr>
          <p:cNvPr id="29731" name="Picture 41" descr="top-iso"/>
          <p:cNvPicPr>
            <a:picLocks noChangeAspect="1" noChangeArrowheads="1"/>
          </p:cNvPicPr>
          <p:nvPr/>
        </p:nvPicPr>
        <p:blipFill>
          <a:blip r:embed="rId35"/>
          <a:srcRect/>
          <a:stretch>
            <a:fillRect/>
          </a:stretch>
        </p:blipFill>
        <p:spPr bwMode="auto">
          <a:xfrm>
            <a:off x="4953000" y="2981325"/>
            <a:ext cx="1371600" cy="676275"/>
          </a:xfrm>
          <a:prstGeom prst="rect">
            <a:avLst/>
          </a:prstGeom>
          <a:noFill/>
          <a:ln w="9525">
            <a:noFill/>
            <a:miter lim="800000"/>
            <a:headEnd/>
            <a:tailEnd/>
          </a:ln>
        </p:spPr>
      </p:pic>
      <p:pic>
        <p:nvPicPr>
          <p:cNvPr id="29732" name="Picture 42" descr="lightconcrete"/>
          <p:cNvPicPr>
            <a:picLocks noChangeAspect="1" noChangeArrowheads="1"/>
          </p:cNvPicPr>
          <p:nvPr/>
        </p:nvPicPr>
        <p:blipFill>
          <a:blip r:embed="rId36"/>
          <a:srcRect/>
          <a:stretch>
            <a:fillRect/>
          </a:stretch>
        </p:blipFill>
        <p:spPr bwMode="auto">
          <a:xfrm>
            <a:off x="1905000" y="1074738"/>
            <a:ext cx="1219200" cy="601662"/>
          </a:xfrm>
          <a:prstGeom prst="rect">
            <a:avLst/>
          </a:prstGeom>
          <a:noFill/>
          <a:ln w="9525">
            <a:noFill/>
            <a:miter lim="800000"/>
            <a:headEnd/>
            <a:tailEnd/>
          </a:ln>
        </p:spPr>
      </p:pic>
      <p:pic>
        <p:nvPicPr>
          <p:cNvPr id="29733" name="Picture 43"/>
          <p:cNvPicPr>
            <a:picLocks noChangeAspect="1" noChangeArrowheads="1"/>
          </p:cNvPicPr>
          <p:nvPr/>
        </p:nvPicPr>
        <p:blipFill>
          <a:blip r:embed="rId37"/>
          <a:srcRect/>
          <a:stretch>
            <a:fillRect/>
          </a:stretch>
        </p:blipFill>
        <p:spPr bwMode="auto">
          <a:xfrm>
            <a:off x="0" y="2438400"/>
            <a:ext cx="3276600" cy="301625"/>
          </a:xfrm>
          <a:prstGeom prst="rect">
            <a:avLst/>
          </a:prstGeom>
          <a:noFill/>
          <a:ln w="9525">
            <a:noFill/>
            <a:miter lim="800000"/>
            <a:headEnd/>
            <a:tailEnd/>
          </a:ln>
        </p:spPr>
      </p:pic>
      <p:pic>
        <p:nvPicPr>
          <p:cNvPr id="29734" name="Picture 48"/>
          <p:cNvPicPr>
            <a:picLocks noChangeAspect="1" noChangeArrowheads="1"/>
          </p:cNvPicPr>
          <p:nvPr/>
        </p:nvPicPr>
        <p:blipFill>
          <a:blip r:embed="rId38"/>
          <a:srcRect/>
          <a:stretch>
            <a:fillRect/>
          </a:stretch>
        </p:blipFill>
        <p:spPr bwMode="auto">
          <a:xfrm>
            <a:off x="2209800" y="2762250"/>
            <a:ext cx="1728788" cy="514350"/>
          </a:xfrm>
          <a:prstGeom prst="rect">
            <a:avLst/>
          </a:prstGeom>
          <a:noFill/>
          <a:ln w="9525">
            <a:noFill/>
            <a:miter lim="800000"/>
            <a:headEnd/>
            <a:tailEnd/>
          </a:ln>
        </p:spPr>
      </p:pic>
      <p:sp>
        <p:nvSpPr>
          <p:cNvPr id="47" name="Title 46"/>
          <p:cNvSpPr>
            <a:spLocks noGrp="1"/>
          </p:cNvSpPr>
          <p:nvPr>
            <p:ph type="title"/>
          </p:nvPr>
        </p:nvSpPr>
        <p:spPr/>
        <p:txBody>
          <a:bodyPr/>
          <a:lstStyle/>
          <a:p>
            <a:r>
              <a:rPr lang="en-US" dirty="0" smtClean="0"/>
              <a:t> Sampling of Industry Partners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38200" y="152400"/>
            <a:ext cx="7543800" cy="1143000"/>
          </a:xfrm>
        </p:spPr>
        <p:txBody>
          <a:bodyPr/>
          <a:lstStyle/>
          <a:p>
            <a:pPr eaLnBrk="1" hangingPunct="1"/>
            <a:r>
              <a:rPr lang="en-US" sz="3200" dirty="0"/>
              <a:t>Representative</a:t>
            </a:r>
            <a:r>
              <a:rPr lang="en-US" sz="3200" dirty="0" smtClean="0"/>
              <a:t> EL</a:t>
            </a:r>
            <a:r>
              <a:rPr lang="en-US" sz="3200" dirty="0" smtClean="0"/>
              <a:t> Manufacturing Customers &amp; </a:t>
            </a:r>
            <a:r>
              <a:rPr lang="en-US" sz="3200" dirty="0"/>
              <a:t>Collaborators</a:t>
            </a:r>
            <a:endParaRPr lang="en-US" sz="2800" dirty="0"/>
          </a:p>
        </p:txBody>
      </p:sp>
      <p:grpSp>
        <p:nvGrpSpPr>
          <p:cNvPr id="2" name="Group 3"/>
          <p:cNvGrpSpPr>
            <a:grpSpLocks/>
          </p:cNvGrpSpPr>
          <p:nvPr/>
        </p:nvGrpSpPr>
        <p:grpSpPr bwMode="auto">
          <a:xfrm>
            <a:off x="304800" y="1524000"/>
            <a:ext cx="1143000" cy="1104900"/>
            <a:chOff x="432" y="960"/>
            <a:chExt cx="720" cy="696"/>
          </a:xfrm>
        </p:grpSpPr>
        <p:pic>
          <p:nvPicPr>
            <p:cNvPr id="23591" name="Picture 4"/>
            <p:cNvPicPr>
              <a:picLocks noChangeAspect="1" noChangeArrowheads="1"/>
            </p:cNvPicPr>
            <p:nvPr/>
          </p:nvPicPr>
          <p:blipFill>
            <a:blip r:embed="rId3" cstate="print"/>
            <a:srcRect/>
            <a:stretch>
              <a:fillRect/>
            </a:stretch>
          </p:blipFill>
          <p:spPr bwMode="auto">
            <a:xfrm>
              <a:off x="432" y="960"/>
              <a:ext cx="624" cy="696"/>
            </a:xfrm>
            <a:prstGeom prst="rect">
              <a:avLst/>
            </a:prstGeom>
            <a:noFill/>
            <a:ln w="9525">
              <a:noFill/>
              <a:miter lim="800000"/>
              <a:headEnd/>
              <a:tailEnd/>
            </a:ln>
          </p:spPr>
        </p:pic>
        <p:sp>
          <p:nvSpPr>
            <p:cNvPr id="23592" name="Text Box 5"/>
            <p:cNvSpPr txBox="1">
              <a:spLocks noChangeArrowheads="1"/>
            </p:cNvSpPr>
            <p:nvPr/>
          </p:nvSpPr>
          <p:spPr bwMode="auto">
            <a:xfrm>
              <a:off x="432" y="1392"/>
              <a:ext cx="720" cy="25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dirty="0">
                  <a:solidFill>
                    <a:srgbClr val="005378"/>
                  </a:solidFill>
                </a:rPr>
                <a:t>Agilent</a:t>
              </a:r>
              <a:endParaRPr lang="en-US" sz="2400" dirty="0">
                <a:solidFill>
                  <a:srgbClr val="005378"/>
                </a:solidFill>
                <a:latin typeface="Times New Roman" pitchFamily="-111" charset="0"/>
              </a:endParaRPr>
            </a:p>
          </p:txBody>
        </p:sp>
      </p:grpSp>
      <p:pic>
        <p:nvPicPr>
          <p:cNvPr id="23556" name="Picture 6"/>
          <p:cNvPicPr>
            <a:picLocks noChangeAspect="1" noChangeArrowheads="1"/>
          </p:cNvPicPr>
          <p:nvPr/>
        </p:nvPicPr>
        <p:blipFill>
          <a:blip r:embed="rId4" cstate="print"/>
          <a:srcRect/>
          <a:stretch>
            <a:fillRect/>
          </a:stretch>
        </p:blipFill>
        <p:spPr bwMode="auto">
          <a:xfrm>
            <a:off x="1549400" y="1905000"/>
            <a:ext cx="1727200" cy="831850"/>
          </a:xfrm>
          <a:prstGeom prst="rect">
            <a:avLst/>
          </a:prstGeom>
          <a:noFill/>
          <a:ln w="9525">
            <a:noFill/>
            <a:miter lim="800000"/>
            <a:headEnd/>
            <a:tailEnd/>
          </a:ln>
        </p:spPr>
      </p:pic>
      <p:pic>
        <p:nvPicPr>
          <p:cNvPr id="23557" name="Picture 7"/>
          <p:cNvPicPr>
            <a:picLocks noChangeAspect="1" noChangeArrowheads="1"/>
          </p:cNvPicPr>
          <p:nvPr/>
        </p:nvPicPr>
        <p:blipFill>
          <a:blip r:embed="rId5" cstate="print"/>
          <a:srcRect l="17262" t="9862" b="43472"/>
          <a:stretch>
            <a:fillRect/>
          </a:stretch>
        </p:blipFill>
        <p:spPr bwMode="auto">
          <a:xfrm>
            <a:off x="6934200" y="2590800"/>
            <a:ext cx="1544638" cy="533400"/>
          </a:xfrm>
          <a:prstGeom prst="rect">
            <a:avLst/>
          </a:prstGeom>
          <a:noFill/>
          <a:ln w="9525">
            <a:noFill/>
            <a:miter lim="800000"/>
            <a:headEnd/>
            <a:tailEnd/>
          </a:ln>
        </p:spPr>
      </p:pic>
      <p:pic>
        <p:nvPicPr>
          <p:cNvPr id="23558" name="Picture 8"/>
          <p:cNvPicPr>
            <a:picLocks noChangeAspect="1" noChangeArrowheads="1"/>
          </p:cNvPicPr>
          <p:nvPr/>
        </p:nvPicPr>
        <p:blipFill>
          <a:blip r:embed="rId6" cstate="print"/>
          <a:srcRect/>
          <a:stretch>
            <a:fillRect/>
          </a:stretch>
        </p:blipFill>
        <p:spPr bwMode="auto">
          <a:xfrm>
            <a:off x="3733800" y="3162300"/>
            <a:ext cx="1422400" cy="685800"/>
          </a:xfrm>
          <a:prstGeom prst="rect">
            <a:avLst/>
          </a:prstGeom>
          <a:noFill/>
          <a:ln w="9525">
            <a:noFill/>
            <a:miter lim="800000"/>
            <a:headEnd/>
            <a:tailEnd/>
          </a:ln>
        </p:spPr>
      </p:pic>
      <p:pic>
        <p:nvPicPr>
          <p:cNvPr id="23559" name="Picture 9"/>
          <p:cNvPicPr>
            <a:picLocks noChangeAspect="1" noChangeArrowheads="1"/>
          </p:cNvPicPr>
          <p:nvPr/>
        </p:nvPicPr>
        <p:blipFill>
          <a:blip r:embed="rId7" cstate="print"/>
          <a:srcRect l="8000" t="25533" r="24001"/>
          <a:stretch>
            <a:fillRect/>
          </a:stretch>
        </p:blipFill>
        <p:spPr bwMode="auto">
          <a:xfrm>
            <a:off x="381000" y="5111750"/>
            <a:ext cx="1295400" cy="444500"/>
          </a:xfrm>
          <a:prstGeom prst="rect">
            <a:avLst/>
          </a:prstGeom>
          <a:noFill/>
          <a:ln w="9525">
            <a:noFill/>
            <a:miter lim="800000"/>
            <a:headEnd/>
            <a:tailEnd/>
          </a:ln>
        </p:spPr>
      </p:pic>
      <p:pic>
        <p:nvPicPr>
          <p:cNvPr id="23560" name="Picture 10"/>
          <p:cNvPicPr>
            <a:picLocks noChangeAspect="1" noChangeArrowheads="1"/>
          </p:cNvPicPr>
          <p:nvPr/>
        </p:nvPicPr>
        <p:blipFill>
          <a:blip r:embed="rId8" cstate="print"/>
          <a:srcRect/>
          <a:stretch>
            <a:fillRect/>
          </a:stretch>
        </p:blipFill>
        <p:spPr bwMode="auto">
          <a:xfrm>
            <a:off x="3657600" y="4864100"/>
            <a:ext cx="2781300" cy="469900"/>
          </a:xfrm>
          <a:prstGeom prst="rect">
            <a:avLst/>
          </a:prstGeom>
          <a:noFill/>
          <a:ln w="9525">
            <a:noFill/>
            <a:miter lim="800000"/>
            <a:headEnd/>
            <a:tailEnd/>
          </a:ln>
        </p:spPr>
      </p:pic>
      <p:pic>
        <p:nvPicPr>
          <p:cNvPr id="23562" name="Picture 12"/>
          <p:cNvPicPr>
            <a:picLocks noChangeAspect="1" noChangeArrowheads="1"/>
          </p:cNvPicPr>
          <p:nvPr/>
        </p:nvPicPr>
        <p:blipFill>
          <a:blip r:embed="rId9" cstate="print"/>
          <a:srcRect/>
          <a:stretch>
            <a:fillRect/>
          </a:stretch>
        </p:blipFill>
        <p:spPr bwMode="auto">
          <a:xfrm>
            <a:off x="6199188" y="2057400"/>
            <a:ext cx="1771650" cy="573088"/>
          </a:xfrm>
          <a:prstGeom prst="rect">
            <a:avLst/>
          </a:prstGeom>
          <a:noFill/>
          <a:ln w="9525">
            <a:noFill/>
            <a:miter lim="800000"/>
            <a:headEnd/>
            <a:tailEnd/>
          </a:ln>
        </p:spPr>
      </p:pic>
      <p:pic>
        <p:nvPicPr>
          <p:cNvPr id="23563" name="Picture 13"/>
          <p:cNvPicPr>
            <a:picLocks noChangeAspect="1" noChangeArrowheads="1"/>
          </p:cNvPicPr>
          <p:nvPr/>
        </p:nvPicPr>
        <p:blipFill>
          <a:blip r:embed="rId10" cstate="print"/>
          <a:srcRect/>
          <a:stretch>
            <a:fillRect/>
          </a:stretch>
        </p:blipFill>
        <p:spPr bwMode="auto">
          <a:xfrm>
            <a:off x="2057400" y="4686300"/>
            <a:ext cx="1524000" cy="762000"/>
          </a:xfrm>
          <a:prstGeom prst="rect">
            <a:avLst/>
          </a:prstGeom>
          <a:noFill/>
          <a:ln w="9525">
            <a:noFill/>
            <a:miter lim="800000"/>
            <a:headEnd/>
            <a:tailEnd/>
          </a:ln>
        </p:spPr>
      </p:pic>
      <p:grpSp>
        <p:nvGrpSpPr>
          <p:cNvPr id="3" name="Group 15"/>
          <p:cNvGrpSpPr>
            <a:grpSpLocks/>
          </p:cNvGrpSpPr>
          <p:nvPr/>
        </p:nvGrpSpPr>
        <p:grpSpPr bwMode="auto">
          <a:xfrm>
            <a:off x="7772400" y="5029200"/>
            <a:ext cx="1219200" cy="538163"/>
            <a:chOff x="4800" y="2832"/>
            <a:chExt cx="768" cy="339"/>
          </a:xfrm>
        </p:grpSpPr>
        <p:sp>
          <p:nvSpPr>
            <p:cNvPr id="23589" name="Rectangle 16"/>
            <p:cNvSpPr>
              <a:spLocks noChangeArrowheads="1"/>
            </p:cNvSpPr>
            <p:nvPr/>
          </p:nvSpPr>
          <p:spPr bwMode="auto">
            <a:xfrm>
              <a:off x="4800" y="2832"/>
              <a:ext cx="768" cy="288"/>
            </a:xfrm>
            <a:prstGeom prst="rect">
              <a:avLst/>
            </a:prstGeom>
            <a:solidFill>
              <a:schemeClr val="hlink"/>
            </a:solidFill>
            <a:ln w="9525">
              <a:noFill/>
              <a:miter lim="800000"/>
              <a:headEnd/>
              <a:tailEnd/>
            </a:ln>
          </p:spPr>
          <p:txBody>
            <a:bodyPr wrap="none" anchor="ctr">
              <a:prstTxWarp prst="textNoShape">
                <a:avLst/>
              </a:prstTxWarp>
            </a:bodyPr>
            <a:lstStyle/>
            <a:p>
              <a:endParaRPr lang="en-US" dirty="0"/>
            </a:p>
          </p:txBody>
        </p:sp>
        <p:pic>
          <p:nvPicPr>
            <p:cNvPr id="23590" name="Picture 17" descr="BASF">
              <a:hlinkClick r:id="rId11"/>
            </p:cNvPr>
            <p:cNvPicPr>
              <a:picLocks noChangeAspect="1" noChangeArrowheads="1"/>
            </p:cNvPicPr>
            <p:nvPr/>
          </p:nvPicPr>
          <p:blipFill>
            <a:blip r:embed="rId12" cstate="print"/>
            <a:srcRect/>
            <a:stretch>
              <a:fillRect/>
            </a:stretch>
          </p:blipFill>
          <p:spPr bwMode="auto">
            <a:xfrm>
              <a:off x="4848" y="2880"/>
              <a:ext cx="700" cy="291"/>
            </a:xfrm>
            <a:prstGeom prst="rect">
              <a:avLst/>
            </a:prstGeom>
            <a:noFill/>
            <a:ln w="9525">
              <a:noFill/>
              <a:miter lim="800000"/>
              <a:headEnd/>
              <a:tailEnd/>
            </a:ln>
          </p:spPr>
        </p:pic>
      </p:grpSp>
      <p:pic>
        <p:nvPicPr>
          <p:cNvPr id="23566" name="Picture 18" descr="hdr_logo">
            <a:hlinkClick r:id="rId13"/>
          </p:cNvPr>
          <p:cNvPicPr>
            <a:picLocks noChangeAspect="1" noChangeArrowheads="1"/>
          </p:cNvPicPr>
          <p:nvPr/>
        </p:nvPicPr>
        <p:blipFill>
          <a:blip r:embed="rId14" cstate="print"/>
          <a:srcRect/>
          <a:stretch>
            <a:fillRect/>
          </a:stretch>
        </p:blipFill>
        <p:spPr bwMode="auto">
          <a:xfrm>
            <a:off x="2133600" y="4114800"/>
            <a:ext cx="1384300" cy="377825"/>
          </a:xfrm>
          <a:prstGeom prst="rect">
            <a:avLst/>
          </a:prstGeom>
          <a:noFill/>
          <a:ln w="9525">
            <a:noFill/>
            <a:miter lim="800000"/>
            <a:headEnd/>
            <a:tailEnd/>
          </a:ln>
        </p:spPr>
      </p:pic>
      <p:pic>
        <p:nvPicPr>
          <p:cNvPr id="23567" name="Picture 19" descr="ansi"/>
          <p:cNvPicPr>
            <a:picLocks noChangeAspect="1" noChangeArrowheads="1"/>
          </p:cNvPicPr>
          <p:nvPr/>
        </p:nvPicPr>
        <p:blipFill>
          <a:blip r:embed="rId15" cstate="print"/>
          <a:srcRect/>
          <a:stretch>
            <a:fillRect/>
          </a:stretch>
        </p:blipFill>
        <p:spPr bwMode="auto">
          <a:xfrm>
            <a:off x="3054350" y="1491456"/>
            <a:ext cx="2101850" cy="620713"/>
          </a:xfrm>
          <a:prstGeom prst="rect">
            <a:avLst/>
          </a:prstGeom>
          <a:noFill/>
          <a:ln w="9525">
            <a:noFill/>
            <a:miter lim="800000"/>
            <a:headEnd/>
            <a:tailEnd/>
          </a:ln>
        </p:spPr>
      </p:pic>
      <p:pic>
        <p:nvPicPr>
          <p:cNvPr id="23568" name="Picture 20"/>
          <p:cNvPicPr>
            <a:picLocks noChangeAspect="1" noChangeArrowheads="1"/>
          </p:cNvPicPr>
          <p:nvPr/>
        </p:nvPicPr>
        <p:blipFill>
          <a:blip r:embed="rId16" cstate="print"/>
          <a:srcRect/>
          <a:stretch>
            <a:fillRect/>
          </a:stretch>
        </p:blipFill>
        <p:spPr bwMode="auto">
          <a:xfrm>
            <a:off x="3733800" y="2132012"/>
            <a:ext cx="2106613" cy="604838"/>
          </a:xfrm>
          <a:prstGeom prst="rect">
            <a:avLst/>
          </a:prstGeom>
          <a:noFill/>
          <a:ln w="9525">
            <a:noFill/>
            <a:miter lim="800000"/>
            <a:headEnd/>
            <a:tailEnd/>
          </a:ln>
        </p:spPr>
      </p:pic>
      <p:pic>
        <p:nvPicPr>
          <p:cNvPr id="23569" name="Picture 21" descr="iso"/>
          <p:cNvPicPr>
            <a:picLocks noChangeAspect="1" noChangeArrowheads="1"/>
          </p:cNvPicPr>
          <p:nvPr/>
        </p:nvPicPr>
        <p:blipFill>
          <a:blip r:embed="rId17" cstate="print"/>
          <a:srcRect/>
          <a:stretch>
            <a:fillRect/>
          </a:stretch>
        </p:blipFill>
        <p:spPr bwMode="auto">
          <a:xfrm>
            <a:off x="5867400" y="4343400"/>
            <a:ext cx="1601788" cy="649288"/>
          </a:xfrm>
          <a:prstGeom prst="rect">
            <a:avLst/>
          </a:prstGeom>
          <a:noFill/>
          <a:ln w="9525">
            <a:noFill/>
            <a:miter lim="800000"/>
            <a:headEnd/>
            <a:tailEnd/>
          </a:ln>
        </p:spPr>
      </p:pic>
      <p:pic>
        <p:nvPicPr>
          <p:cNvPr id="23570" name="Picture 22" descr="utclogo"/>
          <p:cNvPicPr>
            <a:picLocks noChangeAspect="1" noChangeArrowheads="1"/>
          </p:cNvPicPr>
          <p:nvPr/>
        </p:nvPicPr>
        <p:blipFill>
          <a:blip r:embed="rId18" cstate="print"/>
          <a:srcRect/>
          <a:stretch>
            <a:fillRect/>
          </a:stretch>
        </p:blipFill>
        <p:spPr bwMode="auto">
          <a:xfrm>
            <a:off x="7010400" y="1029493"/>
            <a:ext cx="1752600" cy="658813"/>
          </a:xfrm>
          <a:prstGeom prst="rect">
            <a:avLst/>
          </a:prstGeom>
          <a:noFill/>
          <a:ln w="9525">
            <a:noFill/>
            <a:miter lim="800000"/>
            <a:headEnd/>
            <a:tailEnd/>
          </a:ln>
        </p:spPr>
      </p:pic>
      <p:pic>
        <p:nvPicPr>
          <p:cNvPr id="23571" name="Picture 24" descr="hpweb_1-2_topnav_hp_logo"/>
          <p:cNvPicPr>
            <a:picLocks noChangeAspect="1" noChangeArrowheads="1"/>
          </p:cNvPicPr>
          <p:nvPr/>
        </p:nvPicPr>
        <p:blipFill>
          <a:blip r:embed="rId19" cstate="print"/>
          <a:srcRect/>
          <a:stretch>
            <a:fillRect/>
          </a:stretch>
        </p:blipFill>
        <p:spPr bwMode="auto">
          <a:xfrm>
            <a:off x="7010400" y="3352800"/>
            <a:ext cx="960438" cy="825500"/>
          </a:xfrm>
          <a:prstGeom prst="rect">
            <a:avLst/>
          </a:prstGeom>
          <a:noFill/>
          <a:ln w="9525">
            <a:noFill/>
            <a:miter lim="800000"/>
            <a:headEnd/>
            <a:tailEnd/>
          </a:ln>
        </p:spPr>
      </p:pic>
      <p:pic>
        <p:nvPicPr>
          <p:cNvPr id="23574" name="Picture 27" descr="dhs-header-title"/>
          <p:cNvPicPr>
            <a:picLocks noChangeAspect="1" noChangeArrowheads="1"/>
          </p:cNvPicPr>
          <p:nvPr/>
        </p:nvPicPr>
        <p:blipFill>
          <a:blip r:embed="rId20" cstate="print"/>
          <a:srcRect/>
          <a:stretch>
            <a:fillRect/>
          </a:stretch>
        </p:blipFill>
        <p:spPr bwMode="auto">
          <a:xfrm>
            <a:off x="1371600" y="5486400"/>
            <a:ext cx="1905000" cy="560388"/>
          </a:xfrm>
          <a:prstGeom prst="rect">
            <a:avLst/>
          </a:prstGeom>
          <a:noFill/>
          <a:ln w="9525">
            <a:noFill/>
            <a:miter lim="800000"/>
            <a:headEnd/>
            <a:tailEnd/>
          </a:ln>
        </p:spPr>
      </p:pic>
      <p:pic>
        <p:nvPicPr>
          <p:cNvPr id="23575" name="Picture 28" descr="pdes_logo"/>
          <p:cNvPicPr>
            <a:picLocks noChangeAspect="1" noChangeArrowheads="1"/>
          </p:cNvPicPr>
          <p:nvPr/>
        </p:nvPicPr>
        <p:blipFill>
          <a:blip r:embed="rId21" cstate="print"/>
          <a:srcRect/>
          <a:stretch>
            <a:fillRect/>
          </a:stretch>
        </p:blipFill>
        <p:spPr bwMode="auto">
          <a:xfrm>
            <a:off x="4800600" y="5562600"/>
            <a:ext cx="1482725" cy="509588"/>
          </a:xfrm>
          <a:prstGeom prst="rect">
            <a:avLst/>
          </a:prstGeom>
          <a:noFill/>
          <a:ln w="9525">
            <a:noFill/>
            <a:miter lim="800000"/>
            <a:headEnd/>
            <a:tailEnd/>
          </a:ln>
        </p:spPr>
      </p:pic>
      <p:pic>
        <p:nvPicPr>
          <p:cNvPr id="23576" name="Picture 29"/>
          <p:cNvPicPr>
            <a:picLocks noChangeAspect="1" noChangeArrowheads="1"/>
          </p:cNvPicPr>
          <p:nvPr/>
        </p:nvPicPr>
        <p:blipFill>
          <a:blip r:embed="rId22" cstate="print"/>
          <a:srcRect/>
          <a:stretch>
            <a:fillRect/>
          </a:stretch>
        </p:blipFill>
        <p:spPr bwMode="auto">
          <a:xfrm>
            <a:off x="8113713" y="2971800"/>
            <a:ext cx="1030287" cy="1030288"/>
          </a:xfrm>
          <a:prstGeom prst="rect">
            <a:avLst/>
          </a:prstGeom>
          <a:noFill/>
          <a:ln w="9525">
            <a:noFill/>
            <a:miter lim="800000"/>
            <a:headEnd/>
            <a:tailEnd/>
          </a:ln>
        </p:spPr>
      </p:pic>
      <p:pic>
        <p:nvPicPr>
          <p:cNvPr id="23577" name="Picture 30"/>
          <p:cNvPicPr>
            <a:picLocks noChangeAspect="1" noChangeArrowheads="1"/>
          </p:cNvPicPr>
          <p:nvPr/>
        </p:nvPicPr>
        <p:blipFill>
          <a:blip r:embed="rId23" cstate="print"/>
          <a:srcRect/>
          <a:stretch>
            <a:fillRect/>
          </a:stretch>
        </p:blipFill>
        <p:spPr bwMode="auto">
          <a:xfrm>
            <a:off x="228600" y="5486400"/>
            <a:ext cx="1066800" cy="1066800"/>
          </a:xfrm>
          <a:prstGeom prst="rect">
            <a:avLst/>
          </a:prstGeom>
          <a:noFill/>
          <a:ln w="9525">
            <a:noFill/>
            <a:miter lim="800000"/>
            <a:headEnd/>
            <a:tailEnd/>
          </a:ln>
        </p:spPr>
      </p:pic>
      <p:pic>
        <p:nvPicPr>
          <p:cNvPr id="23578" name="Picture 31"/>
          <p:cNvPicPr>
            <a:picLocks noChangeAspect="1" noChangeArrowheads="1"/>
          </p:cNvPicPr>
          <p:nvPr/>
        </p:nvPicPr>
        <p:blipFill>
          <a:blip r:embed="rId24" cstate="print"/>
          <a:srcRect/>
          <a:stretch>
            <a:fillRect/>
          </a:stretch>
        </p:blipFill>
        <p:spPr bwMode="auto">
          <a:xfrm>
            <a:off x="1256990" y="3581400"/>
            <a:ext cx="800410" cy="812800"/>
          </a:xfrm>
          <a:prstGeom prst="rect">
            <a:avLst/>
          </a:prstGeom>
          <a:noFill/>
          <a:ln w="9525">
            <a:noFill/>
            <a:miter lim="800000"/>
            <a:headEnd/>
            <a:tailEnd/>
          </a:ln>
        </p:spPr>
      </p:pic>
      <p:pic>
        <p:nvPicPr>
          <p:cNvPr id="23579" name="Picture 32"/>
          <p:cNvPicPr>
            <a:picLocks noChangeAspect="1" noChangeArrowheads="1"/>
          </p:cNvPicPr>
          <p:nvPr/>
        </p:nvPicPr>
        <p:blipFill>
          <a:blip r:embed="rId25" cstate="print"/>
          <a:srcRect/>
          <a:stretch>
            <a:fillRect/>
          </a:stretch>
        </p:blipFill>
        <p:spPr bwMode="auto">
          <a:xfrm>
            <a:off x="3810000" y="5410200"/>
            <a:ext cx="1066800" cy="1052513"/>
          </a:xfrm>
          <a:prstGeom prst="rect">
            <a:avLst/>
          </a:prstGeom>
          <a:noFill/>
          <a:ln w="9525">
            <a:noFill/>
            <a:miter lim="800000"/>
            <a:headEnd/>
            <a:tailEnd/>
          </a:ln>
        </p:spPr>
      </p:pic>
      <p:pic>
        <p:nvPicPr>
          <p:cNvPr id="23580" name="Picture 33"/>
          <p:cNvPicPr>
            <a:picLocks noChangeAspect="1" noChangeArrowheads="1"/>
          </p:cNvPicPr>
          <p:nvPr/>
        </p:nvPicPr>
        <p:blipFill>
          <a:blip r:embed="rId26" cstate="print"/>
          <a:srcRect/>
          <a:stretch>
            <a:fillRect/>
          </a:stretch>
        </p:blipFill>
        <p:spPr bwMode="auto">
          <a:xfrm>
            <a:off x="5410200" y="2854325"/>
            <a:ext cx="1260475" cy="1260475"/>
          </a:xfrm>
          <a:prstGeom prst="rect">
            <a:avLst/>
          </a:prstGeom>
          <a:noFill/>
          <a:ln w="9525">
            <a:noFill/>
            <a:miter lim="800000"/>
            <a:headEnd/>
            <a:tailEnd/>
          </a:ln>
        </p:spPr>
      </p:pic>
      <p:pic>
        <p:nvPicPr>
          <p:cNvPr id="23581" name="Picture 34"/>
          <p:cNvPicPr>
            <a:picLocks noChangeAspect="1" noChangeArrowheads="1"/>
          </p:cNvPicPr>
          <p:nvPr/>
        </p:nvPicPr>
        <p:blipFill>
          <a:blip r:embed="rId27" cstate="print"/>
          <a:srcRect/>
          <a:stretch>
            <a:fillRect/>
          </a:stretch>
        </p:blipFill>
        <p:spPr bwMode="auto">
          <a:xfrm>
            <a:off x="381000" y="2514600"/>
            <a:ext cx="1447800" cy="1270000"/>
          </a:xfrm>
          <a:prstGeom prst="rect">
            <a:avLst/>
          </a:prstGeom>
          <a:noFill/>
          <a:ln w="9525">
            <a:noFill/>
            <a:miter lim="800000"/>
            <a:headEnd/>
            <a:tailEnd/>
          </a:ln>
        </p:spPr>
      </p:pic>
      <p:pic>
        <p:nvPicPr>
          <p:cNvPr id="23582" name="Picture 35"/>
          <p:cNvPicPr>
            <a:picLocks noChangeAspect="1" noChangeArrowheads="1"/>
          </p:cNvPicPr>
          <p:nvPr/>
        </p:nvPicPr>
        <p:blipFill>
          <a:blip r:embed="rId28" cstate="print"/>
          <a:srcRect/>
          <a:stretch>
            <a:fillRect/>
          </a:stretch>
        </p:blipFill>
        <p:spPr bwMode="auto">
          <a:xfrm>
            <a:off x="2222500" y="2781300"/>
            <a:ext cx="1295400" cy="1295400"/>
          </a:xfrm>
          <a:prstGeom prst="rect">
            <a:avLst/>
          </a:prstGeom>
          <a:noFill/>
          <a:ln w="9525">
            <a:noFill/>
            <a:miter lim="800000"/>
            <a:headEnd/>
            <a:tailEnd/>
          </a:ln>
        </p:spPr>
      </p:pic>
      <p:pic>
        <p:nvPicPr>
          <p:cNvPr id="23583" name="Picture 36"/>
          <p:cNvPicPr>
            <a:picLocks noChangeAspect="1" noChangeArrowheads="1"/>
          </p:cNvPicPr>
          <p:nvPr/>
        </p:nvPicPr>
        <p:blipFill>
          <a:blip r:embed="rId29" cstate="print"/>
          <a:srcRect/>
          <a:stretch>
            <a:fillRect/>
          </a:stretch>
        </p:blipFill>
        <p:spPr bwMode="auto">
          <a:xfrm>
            <a:off x="1155700" y="1358900"/>
            <a:ext cx="1206500" cy="698500"/>
          </a:xfrm>
          <a:prstGeom prst="rect">
            <a:avLst/>
          </a:prstGeom>
          <a:noFill/>
          <a:ln w="9525">
            <a:noFill/>
            <a:miter lim="800000"/>
            <a:headEnd/>
            <a:tailEnd/>
          </a:ln>
        </p:spPr>
      </p:pic>
      <p:pic>
        <p:nvPicPr>
          <p:cNvPr id="23585" name="Picture 38" descr="chrysler"/>
          <p:cNvPicPr>
            <a:picLocks noChangeAspect="1" noChangeArrowheads="1"/>
          </p:cNvPicPr>
          <p:nvPr/>
        </p:nvPicPr>
        <p:blipFill>
          <a:blip r:embed="rId30" cstate="print"/>
          <a:srcRect/>
          <a:stretch>
            <a:fillRect/>
          </a:stretch>
        </p:blipFill>
        <p:spPr bwMode="auto">
          <a:xfrm>
            <a:off x="5407025" y="1358900"/>
            <a:ext cx="1752600" cy="593725"/>
          </a:xfrm>
          <a:prstGeom prst="rect">
            <a:avLst/>
          </a:prstGeom>
          <a:noFill/>
          <a:ln w="9525">
            <a:noFill/>
            <a:miter lim="800000"/>
            <a:headEnd/>
            <a:tailEnd/>
          </a:ln>
        </p:spPr>
      </p:pic>
      <p:pic>
        <p:nvPicPr>
          <p:cNvPr id="23586" name="Picture 40" descr="uscar"/>
          <p:cNvPicPr>
            <a:picLocks noChangeAspect="1" noChangeArrowheads="1"/>
          </p:cNvPicPr>
          <p:nvPr/>
        </p:nvPicPr>
        <p:blipFill>
          <a:blip r:embed="rId31" cstate="print"/>
          <a:srcRect/>
          <a:stretch>
            <a:fillRect/>
          </a:stretch>
        </p:blipFill>
        <p:spPr bwMode="auto">
          <a:xfrm>
            <a:off x="3733800" y="4292600"/>
            <a:ext cx="1860550" cy="463550"/>
          </a:xfrm>
          <a:prstGeom prst="rect">
            <a:avLst/>
          </a:prstGeom>
          <a:noFill/>
          <a:ln w="9525">
            <a:noFill/>
            <a:miter lim="800000"/>
            <a:headEnd/>
            <a:tailEnd/>
          </a:ln>
        </p:spPr>
      </p:pic>
      <p:pic>
        <p:nvPicPr>
          <p:cNvPr id="23587" name="Picture 41" descr="umcp"/>
          <p:cNvPicPr>
            <a:picLocks noChangeAspect="1" noChangeArrowheads="1"/>
          </p:cNvPicPr>
          <p:nvPr/>
        </p:nvPicPr>
        <p:blipFill>
          <a:blip r:embed="rId32" cstate="print"/>
          <a:srcRect/>
          <a:stretch>
            <a:fillRect/>
          </a:stretch>
        </p:blipFill>
        <p:spPr bwMode="auto">
          <a:xfrm>
            <a:off x="5410200" y="6176963"/>
            <a:ext cx="2243138" cy="528637"/>
          </a:xfrm>
          <a:prstGeom prst="rect">
            <a:avLst/>
          </a:prstGeom>
          <a:noFill/>
          <a:ln w="9525">
            <a:noFill/>
            <a:miter lim="800000"/>
            <a:headEnd/>
            <a:tailEnd/>
          </a:ln>
        </p:spPr>
      </p:pic>
      <p:pic>
        <p:nvPicPr>
          <p:cNvPr id="23588" name="Picture 42" descr="teex"/>
          <p:cNvPicPr>
            <a:picLocks noChangeAspect="1" noChangeArrowheads="1"/>
          </p:cNvPicPr>
          <p:nvPr/>
        </p:nvPicPr>
        <p:blipFill>
          <a:blip r:embed="rId33" cstate="print"/>
          <a:srcRect/>
          <a:stretch>
            <a:fillRect/>
          </a:stretch>
        </p:blipFill>
        <p:spPr bwMode="auto">
          <a:xfrm>
            <a:off x="7772400" y="5638800"/>
            <a:ext cx="1200150" cy="657225"/>
          </a:xfrm>
          <a:prstGeom prst="rect">
            <a:avLst/>
          </a:prstGeom>
          <a:noFill/>
          <a:ln w="9525">
            <a:noFill/>
            <a:miter lim="800000"/>
            <a:headEnd/>
            <a:tailEnd/>
          </a:ln>
        </p:spPr>
      </p:pic>
      <p:pic>
        <p:nvPicPr>
          <p:cNvPr id="41" name="Picture 40" descr="ria.jpg"/>
          <p:cNvPicPr>
            <a:picLocks noChangeAspect="1"/>
          </p:cNvPicPr>
          <p:nvPr/>
        </p:nvPicPr>
        <p:blipFill>
          <a:blip r:embed="rId34" cstate="print"/>
          <a:stretch>
            <a:fillRect/>
          </a:stretch>
        </p:blipFill>
        <p:spPr>
          <a:xfrm>
            <a:off x="2590800" y="6019800"/>
            <a:ext cx="1219200" cy="712519"/>
          </a:xfrm>
          <a:prstGeom prst="rect">
            <a:avLst/>
          </a:prstGeom>
        </p:spPr>
      </p:pic>
      <p:pic>
        <p:nvPicPr>
          <p:cNvPr id="42" name="Picture 41" descr="rockwellcoll.jpg"/>
          <p:cNvPicPr>
            <a:picLocks noChangeAspect="1"/>
          </p:cNvPicPr>
          <p:nvPr/>
        </p:nvPicPr>
        <p:blipFill>
          <a:blip r:embed="rId35" cstate="print"/>
          <a:stretch>
            <a:fillRect/>
          </a:stretch>
        </p:blipFill>
        <p:spPr>
          <a:xfrm>
            <a:off x="7543800" y="4343400"/>
            <a:ext cx="1416050" cy="574512"/>
          </a:xfrm>
          <a:prstGeom prst="rect">
            <a:avLst/>
          </a:prstGeom>
        </p:spPr>
      </p:pic>
      <p:pic>
        <p:nvPicPr>
          <p:cNvPr id="43" name="Picture 42" descr="rockwautom.jpg"/>
          <p:cNvPicPr>
            <a:picLocks noChangeAspect="1"/>
          </p:cNvPicPr>
          <p:nvPr/>
        </p:nvPicPr>
        <p:blipFill>
          <a:blip r:embed="rId36" cstate="print"/>
          <a:stretch>
            <a:fillRect/>
          </a:stretch>
        </p:blipFill>
        <p:spPr>
          <a:xfrm>
            <a:off x="6280150" y="5556250"/>
            <a:ext cx="1568450" cy="363548"/>
          </a:xfrm>
          <a:prstGeom prst="rect">
            <a:avLst/>
          </a:prstGeom>
        </p:spPr>
      </p:pic>
      <p:pic>
        <p:nvPicPr>
          <p:cNvPr id="44" name="Picture 43" descr="zyvex.jpg"/>
          <p:cNvPicPr>
            <a:picLocks noChangeAspect="1"/>
          </p:cNvPicPr>
          <p:nvPr/>
        </p:nvPicPr>
        <p:blipFill>
          <a:blip r:embed="rId37" cstate="print"/>
          <a:stretch>
            <a:fillRect/>
          </a:stretch>
        </p:blipFill>
        <p:spPr>
          <a:xfrm>
            <a:off x="101600" y="3657600"/>
            <a:ext cx="1041400" cy="565588"/>
          </a:xfrm>
          <a:prstGeom prst="rect">
            <a:avLst/>
          </a:prstGeom>
        </p:spPr>
      </p:pic>
      <p:pic>
        <p:nvPicPr>
          <p:cNvPr id="45" name="Picture 44" descr="sme.jpg"/>
          <p:cNvPicPr>
            <a:picLocks noChangeAspect="1"/>
          </p:cNvPicPr>
          <p:nvPr/>
        </p:nvPicPr>
        <p:blipFill>
          <a:blip r:embed="rId38" cstate="print"/>
          <a:stretch>
            <a:fillRect/>
          </a:stretch>
        </p:blipFill>
        <p:spPr>
          <a:xfrm>
            <a:off x="863600" y="4495800"/>
            <a:ext cx="1270000" cy="562429"/>
          </a:xfrm>
          <a:prstGeom prst="rect">
            <a:avLst/>
          </a:prstGeom>
        </p:spPr>
      </p:pic>
      <p:pic>
        <p:nvPicPr>
          <p:cNvPr id="46" name="Picture 45" descr="ndia.jpg"/>
          <p:cNvPicPr>
            <a:picLocks noChangeAspect="1"/>
          </p:cNvPicPr>
          <p:nvPr/>
        </p:nvPicPr>
        <p:blipFill>
          <a:blip r:embed="rId39" cstate="print"/>
          <a:stretch>
            <a:fillRect/>
          </a:stretch>
        </p:blipFill>
        <p:spPr>
          <a:xfrm>
            <a:off x="1295400" y="6172200"/>
            <a:ext cx="1206500" cy="595982"/>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381000" y="1066800"/>
            <a:ext cx="8382000" cy="525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0724" name="Picture 10" descr="hud.jpg"/>
          <p:cNvPicPr>
            <a:picLocks noChangeAspect="1"/>
          </p:cNvPicPr>
          <p:nvPr/>
        </p:nvPicPr>
        <p:blipFill>
          <a:blip r:embed="rId2"/>
          <a:srcRect/>
          <a:stretch>
            <a:fillRect/>
          </a:stretch>
        </p:blipFill>
        <p:spPr bwMode="auto">
          <a:xfrm>
            <a:off x="2667000" y="4038600"/>
            <a:ext cx="1123950" cy="1095375"/>
          </a:xfrm>
          <a:prstGeom prst="rect">
            <a:avLst/>
          </a:prstGeom>
          <a:noFill/>
          <a:ln w="9525">
            <a:noFill/>
            <a:miter lim="800000"/>
            <a:headEnd/>
            <a:tailEnd/>
          </a:ln>
        </p:spPr>
      </p:pic>
      <p:pic>
        <p:nvPicPr>
          <p:cNvPr id="30725" name="Picture 50" descr="C:\Kellie\software\epalogo.gif"/>
          <p:cNvPicPr>
            <a:picLocks noChangeAspect="1" noChangeArrowheads="1"/>
          </p:cNvPicPr>
          <p:nvPr/>
        </p:nvPicPr>
        <p:blipFill>
          <a:blip r:embed="rId3"/>
          <a:srcRect/>
          <a:stretch>
            <a:fillRect/>
          </a:stretch>
        </p:blipFill>
        <p:spPr bwMode="auto">
          <a:xfrm>
            <a:off x="2057400" y="5105400"/>
            <a:ext cx="1047750" cy="1009650"/>
          </a:xfrm>
          <a:prstGeom prst="rect">
            <a:avLst/>
          </a:prstGeom>
          <a:noFill/>
          <a:ln w="9525">
            <a:noFill/>
            <a:miter lim="800000"/>
            <a:headEnd/>
            <a:tailEnd/>
          </a:ln>
        </p:spPr>
      </p:pic>
      <p:pic>
        <p:nvPicPr>
          <p:cNvPr id="30726" name="Picture 13" descr="DOJ.jpg"/>
          <p:cNvPicPr>
            <a:picLocks noChangeAspect="1"/>
          </p:cNvPicPr>
          <p:nvPr/>
        </p:nvPicPr>
        <p:blipFill>
          <a:blip r:embed="rId4"/>
          <a:srcRect/>
          <a:stretch>
            <a:fillRect/>
          </a:stretch>
        </p:blipFill>
        <p:spPr bwMode="auto">
          <a:xfrm>
            <a:off x="3352800" y="2743200"/>
            <a:ext cx="1247775" cy="1228725"/>
          </a:xfrm>
          <a:prstGeom prst="rect">
            <a:avLst/>
          </a:prstGeom>
          <a:noFill/>
          <a:ln w="9525">
            <a:noFill/>
            <a:miter lim="800000"/>
            <a:headEnd/>
            <a:tailEnd/>
          </a:ln>
        </p:spPr>
      </p:pic>
      <p:pic>
        <p:nvPicPr>
          <p:cNvPr id="30727" name="Picture 14" descr="nationalGallery.jpg"/>
          <p:cNvPicPr>
            <a:picLocks noChangeAspect="1"/>
          </p:cNvPicPr>
          <p:nvPr/>
        </p:nvPicPr>
        <p:blipFill>
          <a:blip r:embed="rId5"/>
          <a:srcRect/>
          <a:stretch>
            <a:fillRect/>
          </a:stretch>
        </p:blipFill>
        <p:spPr bwMode="auto">
          <a:xfrm>
            <a:off x="741363" y="2816225"/>
            <a:ext cx="990600" cy="990600"/>
          </a:xfrm>
          <a:prstGeom prst="rect">
            <a:avLst/>
          </a:prstGeom>
          <a:noFill/>
          <a:ln w="9525">
            <a:noFill/>
            <a:miter lim="800000"/>
            <a:headEnd/>
            <a:tailEnd/>
          </a:ln>
        </p:spPr>
      </p:pic>
      <p:pic>
        <p:nvPicPr>
          <p:cNvPr id="30728" name="Picture 52" descr="C:\Kellie\logos\DOTres.jpg"/>
          <p:cNvPicPr>
            <a:picLocks noChangeAspect="1" noChangeArrowheads="1"/>
          </p:cNvPicPr>
          <p:nvPr/>
        </p:nvPicPr>
        <p:blipFill>
          <a:blip r:embed="rId6"/>
          <a:srcRect/>
          <a:stretch>
            <a:fillRect/>
          </a:stretch>
        </p:blipFill>
        <p:spPr bwMode="auto">
          <a:xfrm>
            <a:off x="7239000" y="1295400"/>
            <a:ext cx="1285875" cy="1285875"/>
          </a:xfrm>
          <a:prstGeom prst="rect">
            <a:avLst/>
          </a:prstGeom>
          <a:noFill/>
          <a:ln w="9525">
            <a:noFill/>
            <a:miter lim="800000"/>
            <a:headEnd/>
            <a:tailEnd/>
          </a:ln>
        </p:spPr>
      </p:pic>
      <p:pic>
        <p:nvPicPr>
          <p:cNvPr id="30729" name="Picture 54" descr="C:\Kellie\logos\NRC.jpg"/>
          <p:cNvPicPr>
            <a:picLocks noChangeAspect="1" noChangeArrowheads="1"/>
          </p:cNvPicPr>
          <p:nvPr/>
        </p:nvPicPr>
        <p:blipFill>
          <a:blip r:embed="rId7"/>
          <a:srcRect/>
          <a:stretch>
            <a:fillRect/>
          </a:stretch>
        </p:blipFill>
        <p:spPr bwMode="auto">
          <a:xfrm>
            <a:off x="6172200" y="2819400"/>
            <a:ext cx="1038225" cy="1047750"/>
          </a:xfrm>
          <a:prstGeom prst="rect">
            <a:avLst/>
          </a:prstGeom>
          <a:noFill/>
          <a:ln w="9525">
            <a:noFill/>
            <a:miter lim="800000"/>
            <a:headEnd/>
            <a:tailEnd/>
          </a:ln>
        </p:spPr>
      </p:pic>
      <p:pic>
        <p:nvPicPr>
          <p:cNvPr id="30730" name="Picture 55" descr="C:\Kellie\logos\NASA.jpg"/>
          <p:cNvPicPr>
            <a:picLocks noChangeAspect="1" noChangeArrowheads="1"/>
          </p:cNvPicPr>
          <p:nvPr/>
        </p:nvPicPr>
        <p:blipFill>
          <a:blip r:embed="rId8"/>
          <a:srcRect/>
          <a:stretch>
            <a:fillRect/>
          </a:stretch>
        </p:blipFill>
        <p:spPr bwMode="auto">
          <a:xfrm>
            <a:off x="7239000" y="5029200"/>
            <a:ext cx="1428750" cy="1190625"/>
          </a:xfrm>
          <a:prstGeom prst="rect">
            <a:avLst/>
          </a:prstGeom>
          <a:noFill/>
          <a:ln w="9525">
            <a:noFill/>
            <a:miter lim="800000"/>
            <a:headEnd/>
            <a:tailEnd/>
          </a:ln>
        </p:spPr>
      </p:pic>
      <p:pic>
        <p:nvPicPr>
          <p:cNvPr id="30731" name="Picture 56" descr="C:\Kellie\logos\HHS.jpg"/>
          <p:cNvPicPr>
            <a:picLocks noChangeAspect="1" noChangeArrowheads="1"/>
          </p:cNvPicPr>
          <p:nvPr/>
        </p:nvPicPr>
        <p:blipFill>
          <a:blip r:embed="rId9"/>
          <a:srcRect/>
          <a:stretch>
            <a:fillRect/>
          </a:stretch>
        </p:blipFill>
        <p:spPr bwMode="auto">
          <a:xfrm>
            <a:off x="609600" y="4953000"/>
            <a:ext cx="1257300" cy="1238250"/>
          </a:xfrm>
          <a:prstGeom prst="rect">
            <a:avLst/>
          </a:prstGeom>
          <a:noFill/>
          <a:ln w="9525">
            <a:noFill/>
            <a:miter lim="800000"/>
            <a:headEnd/>
            <a:tailEnd/>
          </a:ln>
        </p:spPr>
      </p:pic>
      <p:pic>
        <p:nvPicPr>
          <p:cNvPr id="30732" name="Picture 57" descr="C:\Kellie\logos\GSA.jpg"/>
          <p:cNvPicPr>
            <a:picLocks noChangeAspect="1" noChangeArrowheads="1"/>
          </p:cNvPicPr>
          <p:nvPr/>
        </p:nvPicPr>
        <p:blipFill>
          <a:blip r:embed="rId10"/>
          <a:srcRect/>
          <a:stretch>
            <a:fillRect/>
          </a:stretch>
        </p:blipFill>
        <p:spPr bwMode="auto">
          <a:xfrm>
            <a:off x="685800" y="3962400"/>
            <a:ext cx="1209675" cy="790575"/>
          </a:xfrm>
          <a:prstGeom prst="rect">
            <a:avLst/>
          </a:prstGeom>
          <a:noFill/>
          <a:ln w="9525">
            <a:noFill/>
            <a:miter lim="800000"/>
            <a:headEnd/>
            <a:tailEnd/>
          </a:ln>
        </p:spPr>
      </p:pic>
      <p:pic>
        <p:nvPicPr>
          <p:cNvPr id="30733" name="Picture 58" descr="C:\Kellie\logos\DOT.jpg"/>
          <p:cNvPicPr>
            <a:picLocks noChangeAspect="1" noChangeArrowheads="1"/>
          </p:cNvPicPr>
          <p:nvPr/>
        </p:nvPicPr>
        <p:blipFill>
          <a:blip r:embed="rId11"/>
          <a:srcRect/>
          <a:stretch>
            <a:fillRect/>
          </a:stretch>
        </p:blipFill>
        <p:spPr bwMode="auto">
          <a:xfrm>
            <a:off x="1981200" y="2743200"/>
            <a:ext cx="1238250" cy="1257300"/>
          </a:xfrm>
          <a:prstGeom prst="rect">
            <a:avLst/>
          </a:prstGeom>
          <a:noFill/>
          <a:ln w="9525">
            <a:noFill/>
            <a:miter lim="800000"/>
            <a:headEnd/>
            <a:tailEnd/>
          </a:ln>
        </p:spPr>
      </p:pic>
      <p:pic>
        <p:nvPicPr>
          <p:cNvPr id="30734" name="Picture 59" descr="C:\Kellie\logos\DOI.jpg"/>
          <p:cNvPicPr>
            <a:picLocks noChangeAspect="1" noChangeArrowheads="1"/>
          </p:cNvPicPr>
          <p:nvPr/>
        </p:nvPicPr>
        <p:blipFill>
          <a:blip r:embed="rId12"/>
          <a:srcRect/>
          <a:stretch>
            <a:fillRect/>
          </a:stretch>
        </p:blipFill>
        <p:spPr bwMode="auto">
          <a:xfrm>
            <a:off x="4724400" y="2743200"/>
            <a:ext cx="1190625" cy="1181100"/>
          </a:xfrm>
          <a:prstGeom prst="rect">
            <a:avLst/>
          </a:prstGeom>
          <a:noFill/>
          <a:ln w="9525">
            <a:noFill/>
            <a:miter lim="800000"/>
            <a:headEnd/>
            <a:tailEnd/>
          </a:ln>
        </p:spPr>
      </p:pic>
      <p:pic>
        <p:nvPicPr>
          <p:cNvPr id="30735" name="Picture 62" descr="C:\Kellie\logos\CPSC.jpg"/>
          <p:cNvPicPr>
            <a:picLocks noChangeAspect="1" noChangeArrowheads="1"/>
          </p:cNvPicPr>
          <p:nvPr/>
        </p:nvPicPr>
        <p:blipFill>
          <a:blip r:embed="rId13"/>
          <a:srcRect/>
          <a:stretch>
            <a:fillRect/>
          </a:stretch>
        </p:blipFill>
        <p:spPr bwMode="auto">
          <a:xfrm>
            <a:off x="7315200" y="2743200"/>
            <a:ext cx="981075" cy="981075"/>
          </a:xfrm>
          <a:prstGeom prst="rect">
            <a:avLst/>
          </a:prstGeom>
          <a:noFill/>
          <a:ln w="9525">
            <a:noFill/>
            <a:miter lim="800000"/>
            <a:headEnd/>
            <a:tailEnd/>
          </a:ln>
        </p:spPr>
      </p:pic>
      <p:pic>
        <p:nvPicPr>
          <p:cNvPr id="30736" name="Picture 63" descr="C:\Kellie\logos\USDA.jpg"/>
          <p:cNvPicPr>
            <a:picLocks noChangeAspect="1" noChangeArrowheads="1"/>
          </p:cNvPicPr>
          <p:nvPr/>
        </p:nvPicPr>
        <p:blipFill>
          <a:blip r:embed="rId14"/>
          <a:srcRect/>
          <a:stretch>
            <a:fillRect/>
          </a:stretch>
        </p:blipFill>
        <p:spPr bwMode="auto">
          <a:xfrm>
            <a:off x="7315200" y="3962400"/>
            <a:ext cx="1200150" cy="838200"/>
          </a:xfrm>
          <a:prstGeom prst="rect">
            <a:avLst/>
          </a:prstGeom>
          <a:noFill/>
          <a:ln w="9525">
            <a:noFill/>
            <a:miter lim="800000"/>
            <a:headEnd/>
            <a:tailEnd/>
          </a:ln>
        </p:spPr>
      </p:pic>
      <p:pic>
        <p:nvPicPr>
          <p:cNvPr id="30737" name="Picture 64" descr="C:\Kellie\logos\DOD.jpg"/>
          <p:cNvPicPr>
            <a:picLocks noChangeAspect="1" noChangeArrowheads="1"/>
          </p:cNvPicPr>
          <p:nvPr/>
        </p:nvPicPr>
        <p:blipFill>
          <a:blip r:embed="rId15"/>
          <a:srcRect/>
          <a:stretch>
            <a:fillRect/>
          </a:stretch>
        </p:blipFill>
        <p:spPr bwMode="auto">
          <a:xfrm>
            <a:off x="5600700" y="1295400"/>
            <a:ext cx="1390650" cy="1390650"/>
          </a:xfrm>
          <a:prstGeom prst="rect">
            <a:avLst/>
          </a:prstGeom>
          <a:noFill/>
          <a:ln w="9525">
            <a:noFill/>
            <a:miter lim="800000"/>
            <a:headEnd/>
            <a:tailEnd/>
          </a:ln>
        </p:spPr>
      </p:pic>
      <p:pic>
        <p:nvPicPr>
          <p:cNvPr id="30738" name="Picture 65" descr="C:\Kellie\logos\navy.jpg"/>
          <p:cNvPicPr>
            <a:picLocks noChangeAspect="1" noChangeArrowheads="1"/>
          </p:cNvPicPr>
          <p:nvPr/>
        </p:nvPicPr>
        <p:blipFill>
          <a:blip r:embed="rId16"/>
          <a:srcRect/>
          <a:stretch>
            <a:fillRect/>
          </a:stretch>
        </p:blipFill>
        <p:spPr bwMode="auto">
          <a:xfrm>
            <a:off x="3962400" y="1295400"/>
            <a:ext cx="1390650" cy="1390650"/>
          </a:xfrm>
          <a:prstGeom prst="rect">
            <a:avLst/>
          </a:prstGeom>
          <a:noFill/>
          <a:ln w="9525">
            <a:noFill/>
            <a:miter lim="800000"/>
            <a:headEnd/>
            <a:tailEnd/>
          </a:ln>
        </p:spPr>
      </p:pic>
      <p:pic>
        <p:nvPicPr>
          <p:cNvPr id="30739" name="Picture 67" descr="C:\Kellie\logos\army.jpg"/>
          <p:cNvPicPr>
            <a:picLocks noChangeAspect="1" noChangeArrowheads="1"/>
          </p:cNvPicPr>
          <p:nvPr/>
        </p:nvPicPr>
        <p:blipFill>
          <a:blip r:embed="rId17"/>
          <a:srcRect/>
          <a:stretch>
            <a:fillRect/>
          </a:stretch>
        </p:blipFill>
        <p:spPr bwMode="auto">
          <a:xfrm>
            <a:off x="609600" y="1295400"/>
            <a:ext cx="1390650" cy="1390650"/>
          </a:xfrm>
          <a:prstGeom prst="rect">
            <a:avLst/>
          </a:prstGeom>
          <a:noFill/>
          <a:ln w="9525">
            <a:noFill/>
            <a:miter lim="800000"/>
            <a:headEnd/>
            <a:tailEnd/>
          </a:ln>
        </p:spPr>
      </p:pic>
      <p:pic>
        <p:nvPicPr>
          <p:cNvPr id="30740" name="Picture 66" descr="C:\Kellie\logos\airforce.jpg"/>
          <p:cNvPicPr>
            <a:picLocks noChangeAspect="1" noChangeArrowheads="1"/>
          </p:cNvPicPr>
          <p:nvPr/>
        </p:nvPicPr>
        <p:blipFill>
          <a:blip r:embed="rId18"/>
          <a:srcRect/>
          <a:stretch>
            <a:fillRect/>
          </a:stretch>
        </p:blipFill>
        <p:spPr bwMode="auto">
          <a:xfrm>
            <a:off x="2324100" y="1295400"/>
            <a:ext cx="1390650" cy="1390650"/>
          </a:xfrm>
          <a:prstGeom prst="rect">
            <a:avLst/>
          </a:prstGeom>
          <a:noFill/>
          <a:ln w="9525">
            <a:noFill/>
            <a:miter lim="800000"/>
            <a:headEnd/>
            <a:tailEnd/>
          </a:ln>
        </p:spPr>
      </p:pic>
      <p:pic>
        <p:nvPicPr>
          <p:cNvPr id="30741" name="Picture 60" descr="C:\Kellie\logos\DOE.jpg"/>
          <p:cNvPicPr>
            <a:picLocks noChangeAspect="1" noChangeArrowheads="1"/>
          </p:cNvPicPr>
          <p:nvPr/>
        </p:nvPicPr>
        <p:blipFill>
          <a:blip r:embed="rId19"/>
          <a:srcRect/>
          <a:stretch>
            <a:fillRect/>
          </a:stretch>
        </p:blipFill>
        <p:spPr bwMode="auto">
          <a:xfrm>
            <a:off x="3810000" y="4800600"/>
            <a:ext cx="1390650" cy="1390650"/>
          </a:xfrm>
          <a:prstGeom prst="rect">
            <a:avLst/>
          </a:prstGeom>
          <a:noFill/>
          <a:ln w="9525">
            <a:noFill/>
            <a:miter lim="800000"/>
            <a:headEnd/>
            <a:tailEnd/>
          </a:ln>
        </p:spPr>
      </p:pic>
      <p:pic>
        <p:nvPicPr>
          <p:cNvPr id="30742" name="Picture 53" descr="C:\Kellie\logos\NSF.jpg"/>
          <p:cNvPicPr>
            <a:picLocks noChangeAspect="1" noChangeArrowheads="1"/>
          </p:cNvPicPr>
          <p:nvPr/>
        </p:nvPicPr>
        <p:blipFill>
          <a:blip r:embed="rId20"/>
          <a:srcRect/>
          <a:stretch>
            <a:fillRect/>
          </a:stretch>
        </p:blipFill>
        <p:spPr bwMode="auto">
          <a:xfrm>
            <a:off x="5943600" y="4876800"/>
            <a:ext cx="1323975" cy="1323975"/>
          </a:xfrm>
          <a:prstGeom prst="rect">
            <a:avLst/>
          </a:prstGeom>
          <a:noFill/>
          <a:ln w="9525">
            <a:noFill/>
            <a:miter lim="800000"/>
            <a:headEnd/>
            <a:tailEnd/>
          </a:ln>
        </p:spPr>
      </p:pic>
      <p:pic>
        <p:nvPicPr>
          <p:cNvPr id="30743" name="Picture 61" descr="C:\Kellie\logos\DHS.jpg"/>
          <p:cNvPicPr>
            <a:picLocks noChangeAspect="1" noChangeArrowheads="1"/>
          </p:cNvPicPr>
          <p:nvPr/>
        </p:nvPicPr>
        <p:blipFill>
          <a:blip r:embed="rId21"/>
          <a:srcRect/>
          <a:stretch>
            <a:fillRect/>
          </a:stretch>
        </p:blipFill>
        <p:spPr bwMode="auto">
          <a:xfrm>
            <a:off x="5105400" y="3962400"/>
            <a:ext cx="1143000" cy="1133475"/>
          </a:xfrm>
          <a:prstGeom prst="rect">
            <a:avLst/>
          </a:prstGeom>
          <a:noFill/>
          <a:ln w="9525">
            <a:noFill/>
            <a:miter lim="800000"/>
            <a:headEnd/>
            <a:tailEnd/>
          </a:ln>
        </p:spPr>
      </p:pic>
      <p:sp>
        <p:nvSpPr>
          <p:cNvPr id="29" name="Title 28"/>
          <p:cNvSpPr>
            <a:spLocks noGrp="1"/>
          </p:cNvSpPr>
          <p:nvPr>
            <p:ph type="title"/>
          </p:nvPr>
        </p:nvSpPr>
        <p:spPr/>
        <p:txBody>
          <a:bodyPr/>
          <a:lstStyle/>
          <a:p>
            <a:r>
              <a:rPr lang="en-US" dirty="0" smtClean="0"/>
              <a:t> Other Agency Partners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stories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p:txBody>
          <a:bodyPr/>
          <a:lstStyle/>
          <a:p>
            <a:r>
              <a:rPr lang="en-US" dirty="0" smtClean="0"/>
              <a:t>EL Makes Plug-and-Play a Reality</a:t>
            </a:r>
            <a:endParaRPr lang="en-US" dirty="0"/>
          </a:p>
        </p:txBody>
      </p:sp>
      <p:sp>
        <p:nvSpPr>
          <p:cNvPr id="2050" name="Rectangle 3"/>
          <p:cNvSpPr>
            <a:spLocks noGrp="1" noChangeArrowheads="1"/>
          </p:cNvSpPr>
          <p:nvPr>
            <p:ph type="body" idx="1"/>
          </p:nvPr>
        </p:nvSpPr>
        <p:spPr>
          <a:xfrm>
            <a:off x="457200" y="1470025"/>
            <a:ext cx="4910667" cy="4656138"/>
          </a:xfrm>
        </p:spPr>
        <p:txBody>
          <a:bodyPr/>
          <a:lstStyle/>
          <a:p>
            <a:r>
              <a:rPr lang="en-US" sz="2200" dirty="0" smtClean="0"/>
              <a:t>A new version of the DMIS standard, supporting new manufacturing technology, </a:t>
            </a:r>
            <a:br>
              <a:rPr lang="en-US" sz="2200" dirty="0" smtClean="0"/>
            </a:br>
            <a:r>
              <a:rPr lang="en-US" sz="2200" dirty="0" smtClean="0"/>
              <a:t>makes it easier to integrate measurement systems with design and quality assurance</a:t>
            </a:r>
          </a:p>
          <a:p>
            <a:r>
              <a:rPr lang="en-US" sz="2200" dirty="0" smtClean="0"/>
              <a:t>EL conformance tests ensure that new products from different vendors work well together</a:t>
            </a:r>
          </a:p>
          <a:p>
            <a:r>
              <a:rPr lang="en-US" sz="2200" dirty="0" smtClean="0"/>
              <a:t>Dimensional Measurement Standards Consortium adopted NIST tests for certification of commercial products</a:t>
            </a:r>
            <a:endParaRPr lang="en-US" sz="2200" dirty="0"/>
          </a:p>
        </p:txBody>
      </p:sp>
      <p:pic>
        <p:nvPicPr>
          <p:cNvPr id="2051" name="Picture 3" descr="C:\data\metrology\demonstrations\IMTS 2008\IMTSpic1.jpg"/>
          <p:cNvPicPr>
            <a:picLocks noChangeAspect="1" noChangeArrowheads="1"/>
          </p:cNvPicPr>
          <p:nvPr/>
        </p:nvPicPr>
        <p:blipFill>
          <a:blip r:embed="rId3"/>
          <a:srcRect/>
          <a:stretch>
            <a:fillRect/>
          </a:stretch>
        </p:blipFill>
        <p:spPr bwMode="auto">
          <a:xfrm>
            <a:off x="5296534" y="1981201"/>
            <a:ext cx="3472815" cy="2603500"/>
          </a:xfrm>
          <a:prstGeom prst="rect">
            <a:avLst/>
          </a:prstGeom>
          <a:noFill/>
          <a:ln w="9525">
            <a:solidFill>
              <a:srgbClr val="FFB723"/>
            </a:solidFill>
            <a:miter lim="800000"/>
            <a:headEnd/>
            <a:tailEnd/>
          </a:ln>
        </p:spPr>
      </p:pic>
      <p:pic>
        <p:nvPicPr>
          <p:cNvPr id="2052" name="Picture 4" descr="C:\data\metrology\pics\DMIS5.2logo.jpg"/>
          <p:cNvPicPr>
            <a:picLocks noChangeAspect="1" noChangeArrowheads="1"/>
          </p:cNvPicPr>
          <p:nvPr/>
        </p:nvPicPr>
        <p:blipFill>
          <a:blip r:embed="rId4"/>
          <a:srcRect/>
          <a:stretch>
            <a:fillRect/>
          </a:stretch>
        </p:blipFill>
        <p:spPr bwMode="auto">
          <a:xfrm>
            <a:off x="5296534" y="1143000"/>
            <a:ext cx="3395133" cy="928978"/>
          </a:xfrm>
          <a:prstGeom prst="rect">
            <a:avLst/>
          </a:prstGeom>
          <a:noFill/>
          <a:ln w="9525">
            <a:noFill/>
            <a:miter lim="800000"/>
            <a:headEnd/>
            <a:tailEnd/>
          </a:ln>
        </p:spPr>
      </p:pic>
      <p:sp>
        <p:nvSpPr>
          <p:cNvPr id="10" name="Rectangle 3"/>
          <p:cNvSpPr txBox="1">
            <a:spLocks noChangeArrowheads="1"/>
          </p:cNvSpPr>
          <p:nvPr/>
        </p:nvSpPr>
        <p:spPr bwMode="auto">
          <a:xfrm>
            <a:off x="4419600" y="5181600"/>
            <a:ext cx="4724400" cy="1676400"/>
          </a:xfrm>
          <a:prstGeom prst="rect">
            <a:avLst/>
          </a:prstGeom>
          <a:noFill/>
          <a:ln w="9525">
            <a:noFill/>
            <a:round/>
            <a:headEnd/>
            <a:tailEnd/>
          </a:ln>
          <a:effectLst/>
        </p:spPr>
        <p:txBody>
          <a:bodyPr lIns="50760" tIns="50760" bIns="50760">
            <a:prstTxWarp prst="textNoShape">
              <a:avLst/>
            </a:prstTxWarp>
          </a:bodyPr>
          <a:lstStyle/>
          <a:p>
            <a:pPr marL="228600" indent="-228600">
              <a:lnSpc>
                <a:spcPct val="83000"/>
              </a:lnSpc>
              <a:spcBef>
                <a:spcPts val="600"/>
              </a:spcBef>
              <a:buClr>
                <a:srgbClr val="FFE701"/>
              </a:buClr>
              <a:buFont typeface="Arial" charset="0"/>
              <a:buChar char="•"/>
            </a:pPr>
            <a:endParaRPr lang="en-US" sz="2000" dirty="0">
              <a:solidFill>
                <a:srgbClr val="FFFFFF"/>
              </a:solidFill>
            </a:endParaRPr>
          </a:p>
        </p:txBody>
      </p:sp>
      <p:pic>
        <p:nvPicPr>
          <p:cNvPr id="8" name="Picture 7" descr="moore.jpg"/>
          <p:cNvPicPr>
            <a:picLocks noChangeAspect="1"/>
          </p:cNvPicPr>
          <p:nvPr/>
        </p:nvPicPr>
        <p:blipFill>
          <a:blip r:embed="rId5"/>
          <a:stretch>
            <a:fillRect/>
          </a:stretch>
        </p:blipFill>
        <p:spPr>
          <a:xfrm>
            <a:off x="6705600" y="3581400"/>
            <a:ext cx="2209800" cy="2209800"/>
          </a:xfrm>
          <a:prstGeom prst="rect">
            <a:avLst/>
          </a:prstGeom>
          <a:ln>
            <a:solidFill>
              <a:srgbClr val="FFB723"/>
            </a:solidFill>
          </a:ln>
        </p:spPr>
      </p:pic>
    </p:spTree>
  </p:cSld>
  <p:clrMapOvr>
    <a:masterClrMapping/>
  </p:clrMapOv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112713"/>
            <a:ext cx="8358187" cy="1030287"/>
          </a:xfrm>
        </p:spPr>
        <p:txBody>
          <a:bodyPr/>
          <a:lstStyle/>
          <a:p>
            <a:r>
              <a:rPr lang="en-US" dirty="0" smtClean="0"/>
              <a:t>Engineering Laboratory Organization</a:t>
            </a:r>
            <a:endParaRPr lang="en-US" dirty="0"/>
          </a:p>
        </p:txBody>
      </p:sp>
      <p:pic>
        <p:nvPicPr>
          <p:cNvPr id="4" name="Picture 3" descr="orgel2names.png"/>
          <p:cNvPicPr>
            <a:picLocks noChangeAspect="1"/>
          </p:cNvPicPr>
          <p:nvPr/>
        </p:nvPicPr>
        <p:blipFill>
          <a:blip r:embed="rId2"/>
          <a:stretch>
            <a:fillRect/>
          </a:stretch>
        </p:blipFill>
        <p:spPr>
          <a:xfrm>
            <a:off x="362992" y="970964"/>
            <a:ext cx="8418015" cy="5297071"/>
          </a:xfrm>
          <a:prstGeom prst="rect">
            <a:avLst/>
          </a:prstGeom>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82638" y="274638"/>
            <a:ext cx="8361362" cy="1143000"/>
          </a:xfrm>
        </p:spPr>
        <p:txBody>
          <a:bodyPr/>
          <a:lstStyle/>
          <a:p>
            <a:r>
              <a:rPr lang="en-US" dirty="0" smtClean="0"/>
              <a:t>EL Confronts Challenges in Metal-Based Additive Manufacturing</a:t>
            </a:r>
            <a:endParaRPr lang="en-US" dirty="0"/>
          </a:p>
        </p:txBody>
      </p:sp>
      <p:sp>
        <p:nvSpPr>
          <p:cNvPr id="7171" name="Rectangle 3"/>
          <p:cNvSpPr>
            <a:spLocks noGrp="1" noChangeArrowheads="1"/>
          </p:cNvSpPr>
          <p:nvPr>
            <p:ph type="body" idx="1"/>
          </p:nvPr>
        </p:nvSpPr>
        <p:spPr>
          <a:xfrm>
            <a:off x="428625" y="1511300"/>
            <a:ext cx="7343775" cy="4525963"/>
          </a:xfrm>
        </p:spPr>
        <p:txBody>
          <a:bodyPr/>
          <a:lstStyle/>
          <a:p>
            <a:pPr lvl="0">
              <a:spcBef>
                <a:spcPts val="400"/>
              </a:spcBef>
            </a:pPr>
            <a:r>
              <a:rPr lang="en-US" sz="2000" b="1" dirty="0" smtClean="0">
                <a:solidFill>
                  <a:srgbClr val="F5FF92"/>
                </a:solidFill>
              </a:rPr>
              <a:t>Rapid art-to-part capability</a:t>
            </a:r>
            <a:r>
              <a:rPr lang="en-US" sz="2000" dirty="0" smtClean="0"/>
              <a:t> of fabricating </a:t>
            </a:r>
            <a:br>
              <a:rPr lang="en-US" sz="2000" dirty="0" smtClean="0"/>
            </a:br>
            <a:r>
              <a:rPr lang="en-US" sz="2000" dirty="0" smtClean="0"/>
              <a:t>complex structures – revolutionary potential</a:t>
            </a:r>
          </a:p>
          <a:p>
            <a:pPr lvl="0">
              <a:spcBef>
                <a:spcPts val="400"/>
              </a:spcBef>
            </a:pPr>
            <a:r>
              <a:rPr lang="en-US" sz="2000" b="1" dirty="0" smtClean="0">
                <a:solidFill>
                  <a:srgbClr val="F5FF92"/>
                </a:solidFill>
              </a:rPr>
              <a:t>Key barriers </a:t>
            </a:r>
            <a:r>
              <a:rPr lang="en-US" sz="2000" dirty="0" smtClean="0"/>
              <a:t>in the widespread adoption of metal-based additive processes </a:t>
            </a:r>
          </a:p>
          <a:p>
            <a:pPr lvl="1">
              <a:spcBef>
                <a:spcPts val="400"/>
              </a:spcBef>
              <a:spcAft>
                <a:spcPts val="200"/>
              </a:spcAft>
            </a:pPr>
            <a:r>
              <a:rPr lang="en-US" sz="1800" dirty="0" smtClean="0"/>
              <a:t>part accuracy</a:t>
            </a:r>
          </a:p>
          <a:p>
            <a:pPr lvl="1">
              <a:spcBef>
                <a:spcPts val="400"/>
              </a:spcBef>
              <a:spcAft>
                <a:spcPts val="200"/>
              </a:spcAft>
            </a:pPr>
            <a:r>
              <a:rPr lang="en-US" sz="1800" dirty="0" smtClean="0"/>
              <a:t>surface finish</a:t>
            </a:r>
          </a:p>
          <a:p>
            <a:pPr lvl="1">
              <a:spcBef>
                <a:spcPts val="400"/>
              </a:spcBef>
              <a:spcAft>
                <a:spcPts val="200"/>
              </a:spcAft>
            </a:pPr>
            <a:r>
              <a:rPr lang="en-US" sz="1800" dirty="0" smtClean="0"/>
              <a:t>process certification</a:t>
            </a:r>
          </a:p>
          <a:p>
            <a:pPr lvl="1">
              <a:spcBef>
                <a:spcPts val="400"/>
              </a:spcBef>
              <a:spcAft>
                <a:spcPts val="200"/>
              </a:spcAft>
            </a:pPr>
            <a:r>
              <a:rPr lang="en-US" sz="1800" dirty="0" smtClean="0"/>
              <a:t>data formats</a:t>
            </a:r>
          </a:p>
          <a:p>
            <a:pPr lvl="1">
              <a:spcBef>
                <a:spcPts val="400"/>
              </a:spcBef>
              <a:spcAft>
                <a:spcPts val="200"/>
              </a:spcAft>
            </a:pPr>
            <a:r>
              <a:rPr lang="en-US" sz="1800" dirty="0" smtClean="0"/>
              <a:t>process speed</a:t>
            </a:r>
          </a:p>
          <a:p>
            <a:pPr lvl="0">
              <a:spcBef>
                <a:spcPts val="400"/>
              </a:spcBef>
            </a:pPr>
            <a:r>
              <a:rPr lang="en-US" sz="2000" dirty="0" smtClean="0"/>
              <a:t>EL:</a:t>
            </a:r>
          </a:p>
          <a:p>
            <a:pPr lvl="1">
              <a:spcBef>
                <a:spcPts val="400"/>
              </a:spcBef>
              <a:spcAft>
                <a:spcPts val="200"/>
              </a:spcAft>
            </a:pPr>
            <a:r>
              <a:rPr lang="en-US" sz="1800" dirty="0" smtClean="0"/>
              <a:t>Identified barriers and research needs</a:t>
            </a:r>
          </a:p>
          <a:p>
            <a:pPr lvl="1">
              <a:spcBef>
                <a:spcPts val="400"/>
              </a:spcBef>
              <a:spcAft>
                <a:spcPts val="200"/>
              </a:spcAft>
            </a:pPr>
            <a:r>
              <a:rPr lang="en-US" sz="1800" dirty="0" smtClean="0"/>
              <a:t>Evaluated research on machine/process performance</a:t>
            </a:r>
          </a:p>
          <a:p>
            <a:pPr lvl="1">
              <a:spcBef>
                <a:spcPts val="400"/>
              </a:spcBef>
              <a:spcAft>
                <a:spcPts val="200"/>
              </a:spcAft>
            </a:pPr>
            <a:r>
              <a:rPr lang="en-US" sz="1800" dirty="0" smtClean="0"/>
              <a:t>Helped form Standards Committee F42 on Additive Manufacturing Technologies (founded 2009)</a:t>
            </a:r>
            <a:endParaRPr lang="en-US" sz="2000" dirty="0"/>
          </a:p>
        </p:txBody>
      </p:sp>
      <p:sp>
        <p:nvSpPr>
          <p:cNvPr id="7172" name="Rectangle 4"/>
          <p:cNvSpPr>
            <a:spLocks noChangeArrowheads="1"/>
          </p:cNvSpPr>
          <p:nvPr/>
        </p:nvSpPr>
        <p:spPr bwMode="auto">
          <a:xfrm>
            <a:off x="10271125" y="1503363"/>
            <a:ext cx="184150" cy="366712"/>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4" name="Rectangle 3"/>
          <p:cNvSpPr txBox="1">
            <a:spLocks noChangeArrowheads="1"/>
          </p:cNvSpPr>
          <p:nvPr/>
        </p:nvSpPr>
        <p:spPr bwMode="auto">
          <a:xfrm>
            <a:off x="428624" y="3048000"/>
            <a:ext cx="5828243"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77FAFF"/>
              </a:buClr>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7FAFF"/>
              </a:buClr>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5" name="Picture 402"/>
          <p:cNvPicPr>
            <a:picLocks noChangeAspect="1" noChangeArrowheads="1"/>
          </p:cNvPicPr>
          <p:nvPr/>
        </p:nvPicPr>
        <p:blipFill>
          <a:blip r:embed="rId3" cstate="print"/>
          <a:srcRect l="32292" t="7883" r="23067"/>
          <a:stretch>
            <a:fillRect/>
          </a:stretch>
        </p:blipFill>
        <p:spPr bwMode="auto">
          <a:xfrm rot="645081">
            <a:off x="7458035" y="1782716"/>
            <a:ext cx="1295400" cy="1653255"/>
          </a:xfrm>
          <a:prstGeom prst="rect">
            <a:avLst/>
          </a:prstGeom>
          <a:noFill/>
          <a:ln w="38100" algn="ctr">
            <a:noFill/>
            <a:miter lim="800000"/>
            <a:headEnd/>
            <a:tailEnd/>
          </a:ln>
        </p:spPr>
      </p:pic>
      <p:pic>
        <p:nvPicPr>
          <p:cNvPr id="17" name="Picture 7"/>
          <p:cNvPicPr>
            <a:picLocks noChangeAspect="1" noChangeArrowheads="1"/>
          </p:cNvPicPr>
          <p:nvPr/>
        </p:nvPicPr>
        <p:blipFill>
          <a:blip r:embed="rId4" cstate="print"/>
          <a:srcRect l="9375" t="26666" r="64063" b="37500"/>
          <a:stretch>
            <a:fillRect/>
          </a:stretch>
        </p:blipFill>
        <p:spPr bwMode="auto">
          <a:xfrm>
            <a:off x="7391400" y="4953000"/>
            <a:ext cx="1049866" cy="885824"/>
          </a:xfrm>
          <a:prstGeom prst="rect">
            <a:avLst/>
          </a:prstGeom>
          <a:noFill/>
          <a:ln w="38100" algn="ctr">
            <a:noFill/>
            <a:miter lim="800000"/>
            <a:headEnd/>
            <a:tailEnd/>
          </a:ln>
        </p:spPr>
      </p:pic>
      <p:pic>
        <p:nvPicPr>
          <p:cNvPr id="22" name="Picture 497" descr="MATLAB_Big"/>
          <p:cNvPicPr>
            <a:picLocks noChangeAspect="1" noChangeArrowheads="1"/>
          </p:cNvPicPr>
          <p:nvPr/>
        </p:nvPicPr>
        <p:blipFill>
          <a:blip r:embed="rId5" cstate="print">
            <a:clrChange>
              <a:clrFrom>
                <a:srgbClr val="FFFFFF"/>
              </a:clrFrom>
              <a:clrTo>
                <a:srgbClr val="FFFFFF">
                  <a:alpha val="0"/>
                </a:srgbClr>
              </a:clrTo>
            </a:clrChange>
          </a:blip>
          <a:srcRect l="201" t="404" r="641" b="606"/>
          <a:stretch>
            <a:fillRect/>
          </a:stretch>
        </p:blipFill>
        <p:spPr bwMode="auto">
          <a:xfrm>
            <a:off x="3429000" y="2895600"/>
            <a:ext cx="2904766" cy="1765792"/>
          </a:xfrm>
          <a:prstGeom prst="rect">
            <a:avLst/>
          </a:prstGeom>
          <a:noFill/>
          <a:ln w="9525">
            <a:noFill/>
            <a:miter lim="800000"/>
            <a:headEnd/>
            <a:tailEnd/>
          </a:ln>
        </p:spPr>
      </p:pic>
      <p:pic>
        <p:nvPicPr>
          <p:cNvPr id="21" name="Picture 7" descr="dinsmore_3.emf"/>
          <p:cNvPicPr>
            <a:picLocks noChangeAspect="1"/>
          </p:cNvPicPr>
          <p:nvPr/>
        </p:nvPicPr>
        <p:blipFill>
          <a:blip r:embed="rId6" cstate="print"/>
          <a:srcRect/>
          <a:stretch>
            <a:fillRect/>
          </a:stretch>
        </p:blipFill>
        <p:spPr bwMode="auto">
          <a:xfrm>
            <a:off x="5562600" y="3505200"/>
            <a:ext cx="1526994" cy="114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2638" y="381000"/>
            <a:ext cx="7751762" cy="1143000"/>
          </a:xfrm>
        </p:spPr>
        <p:txBody>
          <a:bodyPr/>
          <a:lstStyle/>
          <a:p>
            <a:r>
              <a:rPr lang="en-US" dirty="0" smtClean="0"/>
              <a:t>New Security Guidance and Standards for Industrial </a:t>
            </a:r>
            <a:br>
              <a:rPr lang="en-US" dirty="0" smtClean="0"/>
            </a:br>
            <a:r>
              <a:rPr lang="en-US" dirty="0" smtClean="0"/>
              <a:t>Control Systems</a:t>
            </a:r>
            <a:endParaRPr lang="en-US" dirty="0"/>
          </a:p>
        </p:txBody>
      </p:sp>
      <p:sp>
        <p:nvSpPr>
          <p:cNvPr id="3" name="Content Placeholder 2"/>
          <p:cNvSpPr>
            <a:spLocks noGrp="1"/>
          </p:cNvSpPr>
          <p:nvPr>
            <p:ph idx="1"/>
          </p:nvPr>
        </p:nvSpPr>
        <p:spPr>
          <a:xfrm>
            <a:off x="428625" y="1828800"/>
            <a:ext cx="8305800" cy="4297363"/>
          </a:xfrm>
        </p:spPr>
        <p:txBody>
          <a:bodyPr/>
          <a:lstStyle/>
          <a:p>
            <a:pPr lvl="0"/>
            <a:r>
              <a:rPr lang="en-US" sz="2200" dirty="0" smtClean="0"/>
              <a:t>U.S. Manufacturers need safe, secure, </a:t>
            </a:r>
            <a:br>
              <a:rPr lang="en-US" sz="2200" dirty="0" smtClean="0"/>
            </a:br>
            <a:r>
              <a:rPr lang="en-US" sz="2200" dirty="0" smtClean="0"/>
              <a:t>and reliable industrial control systems (ICS) </a:t>
            </a:r>
          </a:p>
          <a:p>
            <a:pPr lvl="0"/>
            <a:r>
              <a:rPr lang="en-US" sz="2200" dirty="0" smtClean="0"/>
              <a:t>The NIST led SP 800-53 </a:t>
            </a:r>
            <a:r>
              <a:rPr lang="en-US" sz="2200" i="1" dirty="0" smtClean="0"/>
              <a:t>Recommended Security Controls for Federal Information Systems,</a:t>
            </a:r>
            <a:r>
              <a:rPr lang="en-US" sz="2200" dirty="0" smtClean="0"/>
              <a:t> Revision 3 standardizes the security controls for federally owned/operated ICS</a:t>
            </a:r>
          </a:p>
          <a:p>
            <a:pPr lvl="1"/>
            <a:r>
              <a:rPr lang="en-US" sz="2000" dirty="0" smtClean="0"/>
              <a:t>SP 800-53 the only, security standard that </a:t>
            </a:r>
            <a:r>
              <a:rPr lang="en-US" sz="2000" b="1" dirty="0" smtClean="0">
                <a:solidFill>
                  <a:srgbClr val="F5FF92"/>
                </a:solidFill>
              </a:rPr>
              <a:t>addresses both general IT systems and ICS</a:t>
            </a:r>
          </a:p>
          <a:p>
            <a:pPr lvl="1"/>
            <a:r>
              <a:rPr lang="en-US" sz="2000" b="1" dirty="0" smtClean="0">
                <a:solidFill>
                  <a:srgbClr val="F5FF92"/>
                </a:solidFill>
              </a:rPr>
              <a:t>Allows agencies to meet Federal IT security requirements</a:t>
            </a:r>
            <a:r>
              <a:rPr lang="en-US" sz="2000" dirty="0" smtClean="0">
                <a:solidFill>
                  <a:srgbClr val="F5FF92"/>
                </a:solidFill>
              </a:rPr>
              <a:t> </a:t>
            </a:r>
            <a:r>
              <a:rPr lang="en-US" sz="2000" dirty="0" smtClean="0"/>
              <a:t>in Industrial Control System environments</a:t>
            </a:r>
          </a:p>
          <a:p>
            <a:pPr lvl="1"/>
            <a:r>
              <a:rPr lang="en-US" sz="2000" b="1" dirty="0" smtClean="0">
                <a:solidFill>
                  <a:srgbClr val="F5FF92"/>
                </a:solidFill>
              </a:rPr>
              <a:t>SP800-53 has been downloaded over 1,250,000 times</a:t>
            </a:r>
            <a:r>
              <a:rPr lang="en-US" sz="2000" dirty="0" smtClean="0">
                <a:solidFill>
                  <a:srgbClr val="F5FF92"/>
                </a:solidFill>
              </a:rPr>
              <a:t> </a:t>
            </a:r>
            <a:r>
              <a:rPr lang="en-US" sz="2000" dirty="0" smtClean="0"/>
              <a:t>since initial release (February 2009)</a:t>
            </a:r>
          </a:p>
          <a:p>
            <a:r>
              <a:rPr lang="en-US" sz="2200" b="1" dirty="0" smtClean="0">
                <a:solidFill>
                  <a:srgbClr val="F5FF92"/>
                </a:solidFill>
              </a:rPr>
              <a:t>Impacts private sector ICS security</a:t>
            </a:r>
            <a:r>
              <a:rPr lang="en-US" sz="2200" dirty="0" smtClean="0">
                <a:solidFill>
                  <a:srgbClr val="F5FF92"/>
                </a:solidFill>
              </a:rPr>
              <a:t> </a:t>
            </a:r>
          </a:p>
        </p:txBody>
      </p:sp>
      <p:pic>
        <p:nvPicPr>
          <p:cNvPr id="4" name="Picture 3" descr="powerplantsmall.jpg"/>
          <p:cNvPicPr>
            <a:picLocks noChangeAspect="1"/>
          </p:cNvPicPr>
          <p:nvPr/>
        </p:nvPicPr>
        <p:blipFill>
          <a:blip r:embed="rId2"/>
          <a:stretch>
            <a:fillRect/>
          </a:stretch>
        </p:blipFill>
        <p:spPr>
          <a:xfrm>
            <a:off x="6629400" y="762000"/>
            <a:ext cx="2130149" cy="1462566"/>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838200" y="228600"/>
            <a:ext cx="5715000" cy="1524000"/>
          </a:xfrm>
        </p:spPr>
        <p:txBody>
          <a:bodyPr/>
          <a:lstStyle/>
          <a:p>
            <a:pPr eaLnBrk="1" hangingPunct="1">
              <a:lnSpc>
                <a:spcPct val="90000"/>
              </a:lnSpc>
            </a:pPr>
            <a:r>
              <a:rPr lang="en-US" sz="3300" dirty="0"/>
              <a:t>Robot Safety Standards: Facilitating Innovation and New Capabilities</a:t>
            </a:r>
            <a:endParaRPr lang="en-US" dirty="0"/>
          </a:p>
        </p:txBody>
      </p:sp>
      <p:sp>
        <p:nvSpPr>
          <p:cNvPr id="1029" name="Rectangle 3"/>
          <p:cNvSpPr>
            <a:spLocks noGrp="1" noChangeArrowheads="1"/>
          </p:cNvSpPr>
          <p:nvPr>
            <p:ph type="body" idx="1"/>
          </p:nvPr>
        </p:nvSpPr>
        <p:spPr>
          <a:xfrm>
            <a:off x="381000" y="1828800"/>
            <a:ext cx="5257800" cy="4525963"/>
          </a:xfrm>
        </p:spPr>
        <p:txBody>
          <a:bodyPr/>
          <a:lstStyle/>
          <a:p>
            <a:pPr lvl="0"/>
            <a:r>
              <a:rPr lang="en-US" sz="2200" b="1" dirty="0" smtClean="0">
                <a:solidFill>
                  <a:srgbClr val="F5FF92"/>
                </a:solidFill>
              </a:rPr>
              <a:t>Safety innovation identified by industry</a:t>
            </a:r>
            <a:r>
              <a:rPr lang="en-US" sz="2200" dirty="0" smtClean="0">
                <a:solidFill>
                  <a:srgbClr val="F5FF92"/>
                </a:solidFill>
              </a:rPr>
              <a:t> </a:t>
            </a:r>
            <a:r>
              <a:rPr lang="en-US" sz="2200" dirty="0" smtClean="0"/>
              <a:t>as as their most important robot standards issue</a:t>
            </a:r>
          </a:p>
          <a:p>
            <a:pPr lvl="0"/>
            <a:r>
              <a:rPr lang="en-US" sz="2200" b="1" dirty="0" smtClean="0">
                <a:solidFill>
                  <a:srgbClr val="F5FF92"/>
                </a:solidFill>
              </a:rPr>
              <a:t>EL lead role in developing a Technical Specification for robot safety standard</a:t>
            </a:r>
            <a:r>
              <a:rPr lang="en-US" sz="2200" dirty="0" smtClean="0">
                <a:solidFill>
                  <a:srgbClr val="F5FF92"/>
                </a:solidFill>
              </a:rPr>
              <a:t> </a:t>
            </a:r>
            <a:r>
              <a:rPr lang="en-US" sz="2200" dirty="0" smtClean="0"/>
              <a:t>to allow safe human-robot collaboration (ISO 10218)</a:t>
            </a:r>
          </a:p>
          <a:p>
            <a:pPr lvl="0"/>
            <a:r>
              <a:rPr lang="en-US" sz="2200" b="1" dirty="0" smtClean="0">
                <a:solidFill>
                  <a:srgbClr val="F5FF92"/>
                </a:solidFill>
              </a:rPr>
              <a:t>EL contributing new standard on safety requirements for non-medical  and personal care</a:t>
            </a:r>
            <a:r>
              <a:rPr lang="en-US" sz="2200" dirty="0" smtClean="0">
                <a:solidFill>
                  <a:srgbClr val="F5FF92"/>
                </a:solidFill>
              </a:rPr>
              <a:t>  </a:t>
            </a:r>
            <a:r>
              <a:rPr lang="en-US" sz="2200" dirty="0" smtClean="0"/>
              <a:t>robots and robotic devices (ISO 13482)</a:t>
            </a:r>
            <a:endParaRPr lang="en-US" sz="2200" dirty="0"/>
          </a:p>
        </p:txBody>
      </p:sp>
      <p:pic>
        <p:nvPicPr>
          <p:cNvPr id="4" name="Picture 3" descr="NDC0036.jpg"/>
          <p:cNvPicPr>
            <a:picLocks noChangeAspect="1"/>
          </p:cNvPicPr>
          <p:nvPr/>
        </p:nvPicPr>
        <p:blipFill>
          <a:blip r:embed="rId3"/>
          <a:stretch>
            <a:fillRect/>
          </a:stretch>
        </p:blipFill>
        <p:spPr>
          <a:xfrm>
            <a:off x="5638800" y="1524000"/>
            <a:ext cx="2937810" cy="4419600"/>
          </a:xfrm>
          <a:prstGeom prst="rect">
            <a:avLst/>
          </a:prstGeom>
          <a:ln>
            <a:solidFill>
              <a:srgbClr val="FFD300"/>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82638" y="215900"/>
            <a:ext cx="7751762" cy="1143000"/>
          </a:xfrm>
        </p:spPr>
        <p:txBody>
          <a:bodyPr/>
          <a:lstStyle/>
          <a:p>
            <a:r>
              <a:rPr lang="en-US" sz="3200" dirty="0" smtClean="0"/>
              <a:t>EL Tackles Automotive Industry’s Multi-million Dollar Logistics Problems</a:t>
            </a:r>
          </a:p>
        </p:txBody>
      </p:sp>
      <p:sp>
        <p:nvSpPr>
          <p:cNvPr id="29699" name="Rectangle 3"/>
          <p:cNvSpPr>
            <a:spLocks noGrp="1" noChangeArrowheads="1"/>
          </p:cNvSpPr>
          <p:nvPr>
            <p:ph type="body" idx="1"/>
          </p:nvPr>
        </p:nvSpPr>
        <p:spPr>
          <a:xfrm>
            <a:off x="428624" y="1524001"/>
            <a:ext cx="8486775" cy="5105400"/>
          </a:xfrm>
        </p:spPr>
        <p:txBody>
          <a:bodyPr/>
          <a:lstStyle/>
          <a:p>
            <a:r>
              <a:rPr lang="en-US" sz="2000" b="1" dirty="0" smtClean="0">
                <a:solidFill>
                  <a:srgbClr val="F5FF92"/>
                </a:solidFill>
              </a:rPr>
              <a:t>Current paper-based information exchange </a:t>
            </a:r>
            <a:br>
              <a:rPr lang="en-US" sz="2000" b="1" dirty="0" smtClean="0">
                <a:solidFill>
                  <a:srgbClr val="F5FF92"/>
                </a:solidFill>
              </a:rPr>
            </a:br>
            <a:r>
              <a:rPr lang="en-US" sz="2000" b="1" dirty="0" smtClean="0">
                <a:solidFill>
                  <a:srgbClr val="F5FF92"/>
                </a:solidFill>
              </a:rPr>
              <a:t>systems causing serious logistics problems</a:t>
            </a:r>
          </a:p>
          <a:p>
            <a:pPr lvl="1"/>
            <a:r>
              <a:rPr lang="en-US" sz="1800" dirty="0" smtClean="0"/>
              <a:t>80% of OEMs don’t know when shipments </a:t>
            </a:r>
            <a:br>
              <a:rPr lang="en-US" sz="1800" dirty="0" smtClean="0"/>
            </a:br>
            <a:r>
              <a:rPr lang="en-US" sz="1800" dirty="0" smtClean="0"/>
              <a:t>leave a foreign port</a:t>
            </a:r>
          </a:p>
          <a:p>
            <a:pPr lvl="1"/>
            <a:r>
              <a:rPr lang="en-US" sz="1800" dirty="0" smtClean="0"/>
              <a:t>Both OEMs and suppliers carry excess inventory, as much as 30 days</a:t>
            </a:r>
          </a:p>
          <a:p>
            <a:pPr lvl="1"/>
            <a:r>
              <a:rPr lang="en-US" sz="1800" dirty="0" smtClean="0"/>
              <a:t>Air freight often used to expedite critical shipments </a:t>
            </a:r>
          </a:p>
          <a:p>
            <a:r>
              <a:rPr lang="en-US" sz="2000" b="1" dirty="0" smtClean="0">
                <a:solidFill>
                  <a:srgbClr val="F5FF92"/>
                </a:solidFill>
              </a:rPr>
              <a:t>EL developed infrastructure for electronic logistics information system and tested it on international battery shipment to GM</a:t>
            </a:r>
          </a:p>
          <a:p>
            <a:r>
              <a:rPr lang="en-US" sz="2000" b="1" dirty="0" smtClean="0">
                <a:solidFill>
                  <a:srgbClr val="F5FF92"/>
                </a:solidFill>
              </a:rPr>
              <a:t>Cost/Benefit Analysis showed potential </a:t>
            </a:r>
            <a:br>
              <a:rPr lang="en-US" sz="2000" b="1" dirty="0" smtClean="0">
                <a:solidFill>
                  <a:srgbClr val="F5FF92"/>
                </a:solidFill>
              </a:rPr>
            </a:br>
            <a:r>
              <a:rPr lang="en-US" sz="2000" b="1" dirty="0" smtClean="0">
                <a:solidFill>
                  <a:srgbClr val="F5FF92"/>
                </a:solidFill>
              </a:rPr>
              <a:t>significant savings including</a:t>
            </a:r>
          </a:p>
          <a:p>
            <a:pPr lvl="1"/>
            <a:r>
              <a:rPr lang="en-US" sz="1800" dirty="0" smtClean="0"/>
              <a:t>   Up to $10M in ongoing savings for each OEM</a:t>
            </a:r>
          </a:p>
          <a:p>
            <a:pPr lvl="1"/>
            <a:r>
              <a:rPr lang="en-US" sz="1800" dirty="0" smtClean="0"/>
              <a:t>   Up to $50M reduction of working capital for each OEM </a:t>
            </a:r>
          </a:p>
          <a:p>
            <a:pPr lvl="1"/>
            <a:r>
              <a:rPr lang="en-US" sz="1800" dirty="0" smtClean="0"/>
              <a:t>   An internal rate of return of 400% and a payback of 3 months </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p:txBody>
      </p:sp>
      <p:pic>
        <p:nvPicPr>
          <p:cNvPr id="5" name="Picture 4" descr="port.jpg"/>
          <p:cNvPicPr>
            <a:picLocks noChangeAspect="1"/>
          </p:cNvPicPr>
          <p:nvPr/>
        </p:nvPicPr>
        <p:blipFill>
          <a:blip r:embed="rId3"/>
          <a:stretch>
            <a:fillRect/>
          </a:stretch>
        </p:blipFill>
        <p:spPr>
          <a:xfrm>
            <a:off x="6731000" y="1397000"/>
            <a:ext cx="2188850" cy="1456656"/>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 name="Title 50"/>
          <p:cNvSpPr>
            <a:spLocks noGrp="1"/>
          </p:cNvSpPr>
          <p:nvPr>
            <p:ph type="title"/>
          </p:nvPr>
        </p:nvSpPr>
        <p:spPr>
          <a:xfrm>
            <a:off x="782638" y="381000"/>
            <a:ext cx="7751762" cy="1143000"/>
          </a:xfrm>
        </p:spPr>
        <p:txBody>
          <a:bodyPr/>
          <a:lstStyle/>
          <a:p>
            <a:pPr lvl="0"/>
            <a:r>
              <a:rPr lang="en-US" sz="3200" dirty="0" smtClean="0"/>
              <a:t>EL Simulation Enables Manufacturing Sustainability Analysis</a:t>
            </a:r>
            <a:r>
              <a:rPr lang="en-US" dirty="0" smtClean="0"/>
              <a:t/>
            </a:r>
            <a:br>
              <a:rPr lang="en-US" dirty="0" smtClean="0"/>
            </a:br>
            <a:endParaRPr lang="en-US" dirty="0"/>
          </a:p>
        </p:txBody>
      </p:sp>
      <p:sp>
        <p:nvSpPr>
          <p:cNvPr id="2051" name="Rectangle 3"/>
          <p:cNvSpPr>
            <a:spLocks noGrp="1" noChangeArrowheads="1"/>
          </p:cNvSpPr>
          <p:nvPr>
            <p:ph type="body" idx="1"/>
          </p:nvPr>
        </p:nvSpPr>
        <p:spPr>
          <a:xfrm>
            <a:off x="457200" y="1244601"/>
            <a:ext cx="8305800" cy="4165599"/>
          </a:xfrm>
        </p:spPr>
        <p:txBody>
          <a:bodyPr/>
          <a:lstStyle/>
          <a:p>
            <a:pPr lvl="0"/>
            <a:r>
              <a:rPr lang="en-US" sz="2000" b="1" dirty="0" smtClean="0">
                <a:solidFill>
                  <a:srgbClr val="F5FF92"/>
                </a:solidFill>
              </a:rPr>
              <a:t>C</a:t>
            </a:r>
            <a:r>
              <a:rPr lang="en-US" sz="1800" b="1" dirty="0" smtClean="0">
                <a:solidFill>
                  <a:srgbClr val="F5FF92"/>
                </a:solidFill>
              </a:rPr>
              <a:t>ollecting, analyzing, and managing manufacturing sustainability related information is difficult</a:t>
            </a:r>
            <a:r>
              <a:rPr lang="en-US" sz="1800" dirty="0" smtClean="0">
                <a:solidFill>
                  <a:srgbClr val="F5FF92"/>
                </a:solidFill>
              </a:rPr>
              <a:t> </a:t>
            </a:r>
          </a:p>
          <a:p>
            <a:pPr lvl="1">
              <a:spcBef>
                <a:spcPts val="200"/>
              </a:spcBef>
              <a:spcAft>
                <a:spcPts val="0"/>
              </a:spcAft>
            </a:pPr>
            <a:r>
              <a:rPr lang="en-US" sz="1600" dirty="0" smtClean="0"/>
              <a:t>Data comes from various sources and in different formats </a:t>
            </a:r>
          </a:p>
          <a:p>
            <a:pPr lvl="1">
              <a:spcBef>
                <a:spcPts val="200"/>
              </a:spcBef>
              <a:spcAft>
                <a:spcPts val="0"/>
              </a:spcAft>
            </a:pPr>
            <a:r>
              <a:rPr lang="en-US" sz="1600" dirty="0" smtClean="0"/>
              <a:t>Lack of analysis tools </a:t>
            </a:r>
          </a:p>
          <a:p>
            <a:pPr lvl="1">
              <a:spcBef>
                <a:spcPts val="200"/>
              </a:spcBef>
              <a:spcAft>
                <a:spcPts val="0"/>
              </a:spcAft>
            </a:pPr>
            <a:r>
              <a:rPr lang="en-US" sz="1600" dirty="0" smtClean="0"/>
              <a:t>Lack of standardized sustainability metrics</a:t>
            </a:r>
          </a:p>
          <a:p>
            <a:pPr lvl="0"/>
            <a:r>
              <a:rPr lang="en-US" sz="1800" b="1" dirty="0" smtClean="0">
                <a:solidFill>
                  <a:srgbClr val="F5FF92"/>
                </a:solidFill>
              </a:rPr>
              <a:t>EL developed a sustainability simulation model</a:t>
            </a:r>
            <a:r>
              <a:rPr lang="en-US" sz="1800" dirty="0" smtClean="0">
                <a:solidFill>
                  <a:srgbClr val="F5FF92"/>
                </a:solidFill>
              </a:rPr>
              <a:t> </a:t>
            </a:r>
            <a:r>
              <a:rPr lang="en-US" sz="1800" dirty="0" smtClean="0"/>
              <a:t>provided proof of concept on an actual Boeing work cell, integrating a machine tool data source with EL simulation model via MTConnect data standard</a:t>
            </a:r>
          </a:p>
          <a:p>
            <a:pPr lvl="0"/>
            <a:r>
              <a:rPr lang="en-US" sz="1800" b="1" dirty="0" smtClean="0">
                <a:solidFill>
                  <a:srgbClr val="F5FF92"/>
                </a:solidFill>
              </a:rPr>
              <a:t>Modest opportunities for energy savings</a:t>
            </a:r>
            <a:r>
              <a:rPr lang="en-US" sz="1800" dirty="0" smtClean="0"/>
              <a:t>, however, the simulation revealed a resource bottleneck in the operation</a:t>
            </a:r>
          </a:p>
          <a:p>
            <a:pPr lvl="0"/>
            <a:r>
              <a:rPr lang="en-US" sz="1800" b="1" dirty="0" smtClean="0">
                <a:solidFill>
                  <a:srgbClr val="F5FF92"/>
                </a:solidFill>
              </a:rPr>
              <a:t>Simulation provides a low-risk way</a:t>
            </a:r>
            <a:r>
              <a:rPr lang="en-US" sz="1800" dirty="0" smtClean="0">
                <a:solidFill>
                  <a:srgbClr val="F5FF92"/>
                </a:solidFill>
              </a:rPr>
              <a:t> </a:t>
            </a:r>
            <a:r>
              <a:rPr lang="en-US" sz="1800" dirty="0" smtClean="0"/>
              <a:t>to explore effects of changes </a:t>
            </a:r>
            <a:br>
              <a:rPr lang="en-US" sz="1800" dirty="0" smtClean="0"/>
            </a:br>
            <a:r>
              <a:rPr lang="en-US" sz="1800" dirty="0" smtClean="0"/>
              <a:t>without impacting daily operations</a:t>
            </a:r>
          </a:p>
          <a:p>
            <a:pPr lvl="1"/>
            <a:endParaRPr lang="en-US" sz="1100" dirty="0" smtClean="0"/>
          </a:p>
          <a:p>
            <a:pPr lvl="1"/>
            <a:endParaRPr lang="en-US" sz="1100" dirty="0" smtClean="0"/>
          </a:p>
        </p:txBody>
      </p:sp>
      <p:grpSp>
        <p:nvGrpSpPr>
          <p:cNvPr id="2" name="Group 50"/>
          <p:cNvGrpSpPr>
            <a:grpSpLocks/>
          </p:cNvGrpSpPr>
          <p:nvPr/>
        </p:nvGrpSpPr>
        <p:grpSpPr bwMode="auto">
          <a:xfrm>
            <a:off x="533400" y="5410200"/>
            <a:ext cx="8024813" cy="1027113"/>
            <a:chOff x="533400" y="5410200"/>
            <a:chExt cx="8024813" cy="1027113"/>
          </a:xfrm>
        </p:grpSpPr>
        <p:sp>
          <p:nvSpPr>
            <p:cNvPr id="2055" name="Freeform 13"/>
            <p:cNvSpPr>
              <a:spLocks/>
            </p:cNvSpPr>
            <p:nvPr/>
          </p:nvSpPr>
          <p:spPr bwMode="auto">
            <a:xfrm>
              <a:off x="533400" y="5410200"/>
              <a:ext cx="8024813" cy="1027113"/>
            </a:xfrm>
            <a:custGeom>
              <a:avLst/>
              <a:gdLst>
                <a:gd name="T0" fmla="*/ 4814 w 4886"/>
                <a:gd name="T1" fmla="*/ 555 h 555"/>
                <a:gd name="T2" fmla="*/ 4830 w 4886"/>
                <a:gd name="T3" fmla="*/ 553 h 555"/>
                <a:gd name="T4" fmla="*/ 4845 w 4886"/>
                <a:gd name="T5" fmla="*/ 548 h 555"/>
                <a:gd name="T6" fmla="*/ 4859 w 4886"/>
                <a:gd name="T7" fmla="*/ 539 h 555"/>
                <a:gd name="T8" fmla="*/ 4870 w 4886"/>
                <a:gd name="T9" fmla="*/ 528 h 555"/>
                <a:gd name="T10" fmla="*/ 4879 w 4886"/>
                <a:gd name="T11" fmla="*/ 514 h 555"/>
                <a:gd name="T12" fmla="*/ 4884 w 4886"/>
                <a:gd name="T13" fmla="*/ 499 h 555"/>
                <a:gd name="T14" fmla="*/ 4886 w 4886"/>
                <a:gd name="T15" fmla="*/ 483 h 555"/>
                <a:gd name="T16" fmla="*/ 4886 w 4886"/>
                <a:gd name="T17" fmla="*/ 72 h 555"/>
                <a:gd name="T18" fmla="*/ 4884 w 4886"/>
                <a:gd name="T19" fmla="*/ 57 h 555"/>
                <a:gd name="T20" fmla="*/ 4879 w 4886"/>
                <a:gd name="T21" fmla="*/ 42 h 555"/>
                <a:gd name="T22" fmla="*/ 4870 w 4886"/>
                <a:gd name="T23" fmla="*/ 28 h 555"/>
                <a:gd name="T24" fmla="*/ 4859 w 4886"/>
                <a:gd name="T25" fmla="*/ 17 h 555"/>
                <a:gd name="T26" fmla="*/ 4845 w 4886"/>
                <a:gd name="T27" fmla="*/ 8 h 555"/>
                <a:gd name="T28" fmla="*/ 4830 w 4886"/>
                <a:gd name="T29" fmla="*/ 2 h 555"/>
                <a:gd name="T30" fmla="*/ 4814 w 4886"/>
                <a:gd name="T31" fmla="*/ 0 h 555"/>
                <a:gd name="T32" fmla="*/ 71 w 4886"/>
                <a:gd name="T33" fmla="*/ 0 h 555"/>
                <a:gd name="T34" fmla="*/ 55 w 4886"/>
                <a:gd name="T35" fmla="*/ 2 h 555"/>
                <a:gd name="T36" fmla="*/ 40 w 4886"/>
                <a:gd name="T37" fmla="*/ 8 h 555"/>
                <a:gd name="T38" fmla="*/ 26 w 4886"/>
                <a:gd name="T39" fmla="*/ 17 h 555"/>
                <a:gd name="T40" fmla="*/ 15 w 4886"/>
                <a:gd name="T41" fmla="*/ 28 h 555"/>
                <a:gd name="T42" fmla="*/ 6 w 4886"/>
                <a:gd name="T43" fmla="*/ 42 h 555"/>
                <a:gd name="T44" fmla="*/ 1 w 4886"/>
                <a:gd name="T45" fmla="*/ 57 h 555"/>
                <a:gd name="T46" fmla="*/ 0 w 4886"/>
                <a:gd name="T47" fmla="*/ 72 h 555"/>
                <a:gd name="T48" fmla="*/ 0 w 4886"/>
                <a:gd name="T49" fmla="*/ 483 h 555"/>
                <a:gd name="T50" fmla="*/ 1 w 4886"/>
                <a:gd name="T51" fmla="*/ 499 h 555"/>
                <a:gd name="T52" fmla="*/ 6 w 4886"/>
                <a:gd name="T53" fmla="*/ 514 h 555"/>
                <a:gd name="T54" fmla="*/ 15 w 4886"/>
                <a:gd name="T55" fmla="*/ 528 h 555"/>
                <a:gd name="T56" fmla="*/ 26 w 4886"/>
                <a:gd name="T57" fmla="*/ 539 h 555"/>
                <a:gd name="T58" fmla="*/ 40 w 4886"/>
                <a:gd name="T59" fmla="*/ 548 h 555"/>
                <a:gd name="T60" fmla="*/ 55 w 4886"/>
                <a:gd name="T61" fmla="*/ 553 h 555"/>
                <a:gd name="T62" fmla="*/ 71 w 4886"/>
                <a:gd name="T63" fmla="*/ 555 h 555"/>
                <a:gd name="T64" fmla="*/ 4814 w 4886"/>
                <a:gd name="T65" fmla="*/ 555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86"/>
                <a:gd name="T100" fmla="*/ 0 h 555"/>
                <a:gd name="T101" fmla="*/ 4886 w 4886"/>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86" h="555">
                  <a:moveTo>
                    <a:pt x="4814" y="555"/>
                  </a:moveTo>
                  <a:lnTo>
                    <a:pt x="4830" y="553"/>
                  </a:lnTo>
                  <a:lnTo>
                    <a:pt x="4845" y="548"/>
                  </a:lnTo>
                  <a:lnTo>
                    <a:pt x="4859" y="539"/>
                  </a:lnTo>
                  <a:lnTo>
                    <a:pt x="4870" y="528"/>
                  </a:lnTo>
                  <a:lnTo>
                    <a:pt x="4879" y="514"/>
                  </a:lnTo>
                  <a:lnTo>
                    <a:pt x="4884" y="499"/>
                  </a:lnTo>
                  <a:lnTo>
                    <a:pt x="4886" y="483"/>
                  </a:lnTo>
                  <a:lnTo>
                    <a:pt x="4886" y="72"/>
                  </a:lnTo>
                  <a:lnTo>
                    <a:pt x="4884" y="57"/>
                  </a:lnTo>
                  <a:lnTo>
                    <a:pt x="4879" y="42"/>
                  </a:lnTo>
                  <a:lnTo>
                    <a:pt x="4870" y="28"/>
                  </a:lnTo>
                  <a:lnTo>
                    <a:pt x="4859" y="17"/>
                  </a:lnTo>
                  <a:lnTo>
                    <a:pt x="4845" y="8"/>
                  </a:lnTo>
                  <a:lnTo>
                    <a:pt x="4830" y="2"/>
                  </a:lnTo>
                  <a:lnTo>
                    <a:pt x="4814" y="0"/>
                  </a:lnTo>
                  <a:lnTo>
                    <a:pt x="71" y="0"/>
                  </a:lnTo>
                  <a:lnTo>
                    <a:pt x="55" y="2"/>
                  </a:lnTo>
                  <a:lnTo>
                    <a:pt x="40" y="8"/>
                  </a:lnTo>
                  <a:lnTo>
                    <a:pt x="26" y="17"/>
                  </a:lnTo>
                  <a:lnTo>
                    <a:pt x="15" y="28"/>
                  </a:lnTo>
                  <a:lnTo>
                    <a:pt x="6" y="42"/>
                  </a:lnTo>
                  <a:lnTo>
                    <a:pt x="1" y="57"/>
                  </a:lnTo>
                  <a:lnTo>
                    <a:pt x="0" y="72"/>
                  </a:lnTo>
                  <a:lnTo>
                    <a:pt x="0" y="483"/>
                  </a:lnTo>
                  <a:lnTo>
                    <a:pt x="1" y="499"/>
                  </a:lnTo>
                  <a:lnTo>
                    <a:pt x="6" y="514"/>
                  </a:lnTo>
                  <a:lnTo>
                    <a:pt x="15" y="528"/>
                  </a:lnTo>
                  <a:lnTo>
                    <a:pt x="26" y="539"/>
                  </a:lnTo>
                  <a:lnTo>
                    <a:pt x="40" y="548"/>
                  </a:lnTo>
                  <a:lnTo>
                    <a:pt x="55" y="553"/>
                  </a:lnTo>
                  <a:lnTo>
                    <a:pt x="71" y="555"/>
                  </a:lnTo>
                  <a:lnTo>
                    <a:pt x="4814" y="555"/>
                  </a:lnTo>
                  <a:close/>
                </a:path>
              </a:pathLst>
            </a:custGeom>
            <a:solidFill>
              <a:srgbClr val="CCFFCC"/>
            </a:solidFill>
            <a:ln w="3175">
              <a:solidFill>
                <a:srgbClr val="000000"/>
              </a:solidFill>
              <a:round/>
              <a:headEnd/>
              <a:tailEnd/>
            </a:ln>
          </p:spPr>
          <p:txBody>
            <a:bodyPr/>
            <a:lstStyle/>
            <a:p>
              <a:endParaRPr lang="en-US" dirty="0"/>
            </a:p>
          </p:txBody>
        </p:sp>
        <p:sp>
          <p:nvSpPr>
            <p:cNvPr id="2056" name="Rectangle 14"/>
            <p:cNvSpPr>
              <a:spLocks noChangeArrowheads="1"/>
            </p:cNvSpPr>
            <p:nvPr/>
          </p:nvSpPr>
          <p:spPr bwMode="auto">
            <a:xfrm>
              <a:off x="7962900" y="6089650"/>
              <a:ext cx="407988" cy="122238"/>
            </a:xfrm>
            <a:prstGeom prst="rect">
              <a:avLst/>
            </a:prstGeom>
            <a:noFill/>
            <a:ln w="9525">
              <a:noFill/>
              <a:miter lim="800000"/>
              <a:headEnd/>
              <a:tailEnd/>
            </a:ln>
          </p:spPr>
          <p:txBody>
            <a:bodyPr wrap="none" lIns="0" tIns="0" rIns="0" bIns="0">
              <a:spAutoFit/>
            </a:bodyPr>
            <a:lstStyle/>
            <a:p>
              <a:pPr>
                <a:buFontTx/>
                <a:buNone/>
              </a:pPr>
              <a:r>
                <a:rPr lang="en-US" sz="800" dirty="0">
                  <a:solidFill>
                    <a:srgbClr val="000000"/>
                  </a:solidFill>
                  <a:latin typeface="Arial" pitchFamily="34" charset="0"/>
                </a:rPr>
                <a:t> Analysis</a:t>
              </a:r>
              <a:endParaRPr lang="en-US" sz="1800" dirty="0">
                <a:latin typeface="Arial" pitchFamily="34" charset="0"/>
              </a:endParaRPr>
            </a:p>
          </p:txBody>
        </p:sp>
        <p:sp>
          <p:nvSpPr>
            <p:cNvPr id="2057" name="Rectangle 15"/>
            <p:cNvSpPr>
              <a:spLocks noChangeArrowheads="1"/>
            </p:cNvSpPr>
            <p:nvPr/>
          </p:nvSpPr>
          <p:spPr bwMode="auto">
            <a:xfrm>
              <a:off x="3306763" y="5495925"/>
              <a:ext cx="1060450" cy="704850"/>
            </a:xfrm>
            <a:prstGeom prst="rect">
              <a:avLst/>
            </a:prstGeom>
            <a:solidFill>
              <a:srgbClr val="FFFFFF"/>
            </a:solidFill>
            <a:ln w="3175">
              <a:solidFill>
                <a:srgbClr val="000000"/>
              </a:solidFill>
              <a:miter lim="800000"/>
              <a:headEnd/>
              <a:tailEnd/>
            </a:ln>
          </p:spPr>
          <p:txBody>
            <a:bodyPr/>
            <a:lstStyle/>
            <a:p>
              <a:endParaRPr lang="en-US" dirty="0"/>
            </a:p>
          </p:txBody>
        </p:sp>
        <p:sp>
          <p:nvSpPr>
            <p:cNvPr id="2058" name="Rectangle 16"/>
            <p:cNvSpPr>
              <a:spLocks noChangeArrowheads="1"/>
            </p:cNvSpPr>
            <p:nvPr/>
          </p:nvSpPr>
          <p:spPr bwMode="auto">
            <a:xfrm>
              <a:off x="3654425" y="5967413"/>
              <a:ext cx="352425" cy="152400"/>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Client</a:t>
              </a:r>
              <a:endParaRPr lang="en-US" sz="1800" dirty="0">
                <a:latin typeface="Arial" pitchFamily="34" charset="0"/>
              </a:endParaRPr>
            </a:p>
          </p:txBody>
        </p:sp>
        <p:pic>
          <p:nvPicPr>
            <p:cNvPr id="2059" name="Picture 17"/>
            <p:cNvPicPr>
              <a:picLocks noChangeAspect="1" noChangeArrowheads="1"/>
            </p:cNvPicPr>
            <p:nvPr/>
          </p:nvPicPr>
          <p:blipFill>
            <a:blip r:embed="rId3" cstate="print"/>
            <a:srcRect/>
            <a:stretch>
              <a:fillRect/>
            </a:stretch>
          </p:blipFill>
          <p:spPr bwMode="auto">
            <a:xfrm>
              <a:off x="3406775" y="5581650"/>
              <a:ext cx="890588" cy="222250"/>
            </a:xfrm>
            <a:prstGeom prst="rect">
              <a:avLst/>
            </a:prstGeom>
            <a:noFill/>
            <a:ln w="9525">
              <a:noFill/>
              <a:miter lim="800000"/>
              <a:headEnd/>
              <a:tailEnd/>
            </a:ln>
          </p:spPr>
        </p:pic>
        <p:sp>
          <p:nvSpPr>
            <p:cNvPr id="2060" name="Rectangle 18"/>
            <p:cNvSpPr>
              <a:spLocks noChangeArrowheads="1"/>
            </p:cNvSpPr>
            <p:nvPr/>
          </p:nvSpPr>
          <p:spPr bwMode="auto">
            <a:xfrm>
              <a:off x="1771650" y="5495925"/>
              <a:ext cx="1062038" cy="704850"/>
            </a:xfrm>
            <a:prstGeom prst="rect">
              <a:avLst/>
            </a:prstGeom>
            <a:solidFill>
              <a:srgbClr val="FFFFFF"/>
            </a:solidFill>
            <a:ln w="3175">
              <a:solidFill>
                <a:srgbClr val="000000"/>
              </a:solidFill>
              <a:miter lim="800000"/>
              <a:headEnd/>
              <a:tailEnd/>
            </a:ln>
          </p:spPr>
          <p:txBody>
            <a:bodyPr/>
            <a:lstStyle/>
            <a:p>
              <a:endParaRPr lang="en-US" dirty="0"/>
            </a:p>
          </p:txBody>
        </p:sp>
        <p:sp>
          <p:nvSpPr>
            <p:cNvPr id="2061" name="Rectangle 19"/>
            <p:cNvSpPr>
              <a:spLocks noChangeArrowheads="1"/>
            </p:cNvSpPr>
            <p:nvPr/>
          </p:nvSpPr>
          <p:spPr bwMode="auto">
            <a:xfrm>
              <a:off x="2119313" y="5967413"/>
              <a:ext cx="360362" cy="152400"/>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Agent</a:t>
              </a:r>
              <a:endParaRPr lang="en-US" sz="1800" dirty="0">
                <a:latin typeface="Arial" pitchFamily="34" charset="0"/>
              </a:endParaRPr>
            </a:p>
          </p:txBody>
        </p:sp>
        <p:pic>
          <p:nvPicPr>
            <p:cNvPr id="2062" name="Picture 20"/>
            <p:cNvPicPr>
              <a:picLocks noChangeAspect="1" noChangeArrowheads="1"/>
            </p:cNvPicPr>
            <p:nvPr/>
          </p:nvPicPr>
          <p:blipFill>
            <a:blip r:embed="rId3" cstate="print"/>
            <a:srcRect/>
            <a:stretch>
              <a:fillRect/>
            </a:stretch>
          </p:blipFill>
          <p:spPr bwMode="auto">
            <a:xfrm>
              <a:off x="1873250" y="5581650"/>
              <a:ext cx="889000" cy="222250"/>
            </a:xfrm>
            <a:prstGeom prst="rect">
              <a:avLst/>
            </a:prstGeom>
            <a:noFill/>
            <a:ln w="9525">
              <a:noFill/>
              <a:miter lim="800000"/>
              <a:headEnd/>
              <a:tailEnd/>
            </a:ln>
          </p:spPr>
        </p:pic>
        <p:sp>
          <p:nvSpPr>
            <p:cNvPr id="2063" name="Rectangle 21"/>
            <p:cNvSpPr>
              <a:spLocks noChangeArrowheads="1"/>
            </p:cNvSpPr>
            <p:nvPr/>
          </p:nvSpPr>
          <p:spPr bwMode="auto">
            <a:xfrm>
              <a:off x="6375400" y="5495925"/>
              <a:ext cx="1062038" cy="704850"/>
            </a:xfrm>
            <a:prstGeom prst="rect">
              <a:avLst/>
            </a:prstGeom>
            <a:solidFill>
              <a:srgbClr val="FFFFFF"/>
            </a:solidFill>
            <a:ln w="3175">
              <a:solidFill>
                <a:srgbClr val="000000"/>
              </a:solidFill>
              <a:miter lim="800000"/>
              <a:headEnd/>
              <a:tailEnd/>
            </a:ln>
          </p:spPr>
          <p:txBody>
            <a:bodyPr/>
            <a:lstStyle/>
            <a:p>
              <a:endParaRPr lang="en-US" dirty="0"/>
            </a:p>
          </p:txBody>
        </p:sp>
        <p:sp>
          <p:nvSpPr>
            <p:cNvPr id="2064" name="Rectangle 22"/>
            <p:cNvSpPr>
              <a:spLocks noChangeArrowheads="1"/>
            </p:cNvSpPr>
            <p:nvPr/>
          </p:nvSpPr>
          <p:spPr bwMode="auto">
            <a:xfrm>
              <a:off x="6646863" y="5487988"/>
              <a:ext cx="498475" cy="152400"/>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Discrete</a:t>
              </a:r>
              <a:endParaRPr lang="en-US" sz="1800" dirty="0">
                <a:latin typeface="Arial" pitchFamily="34" charset="0"/>
              </a:endParaRPr>
            </a:p>
          </p:txBody>
        </p:sp>
        <p:sp>
          <p:nvSpPr>
            <p:cNvPr id="2065" name="Rectangle 23"/>
            <p:cNvSpPr>
              <a:spLocks noChangeArrowheads="1"/>
            </p:cNvSpPr>
            <p:nvPr/>
          </p:nvSpPr>
          <p:spPr bwMode="auto">
            <a:xfrm>
              <a:off x="6726238" y="5665788"/>
              <a:ext cx="344487" cy="153987"/>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Event</a:t>
              </a:r>
              <a:endParaRPr lang="en-US" sz="1800" dirty="0">
                <a:latin typeface="Arial" pitchFamily="34" charset="0"/>
              </a:endParaRPr>
            </a:p>
          </p:txBody>
        </p:sp>
        <p:sp>
          <p:nvSpPr>
            <p:cNvPr id="2066" name="Rectangle 24"/>
            <p:cNvSpPr>
              <a:spLocks noChangeArrowheads="1"/>
            </p:cNvSpPr>
            <p:nvPr/>
          </p:nvSpPr>
          <p:spPr bwMode="auto">
            <a:xfrm>
              <a:off x="6570663" y="5843588"/>
              <a:ext cx="647700" cy="153987"/>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Simulation</a:t>
              </a:r>
              <a:endParaRPr lang="en-US" sz="1800" dirty="0">
                <a:latin typeface="Arial" pitchFamily="34" charset="0"/>
              </a:endParaRPr>
            </a:p>
          </p:txBody>
        </p:sp>
        <p:sp>
          <p:nvSpPr>
            <p:cNvPr id="2067" name="Rectangle 25"/>
            <p:cNvSpPr>
              <a:spLocks noChangeArrowheads="1"/>
            </p:cNvSpPr>
            <p:nvPr/>
          </p:nvSpPr>
          <p:spPr bwMode="auto">
            <a:xfrm>
              <a:off x="6623050" y="6021388"/>
              <a:ext cx="549275" cy="150812"/>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(e.g., ED)</a:t>
              </a:r>
              <a:endParaRPr lang="en-US" sz="1800" dirty="0">
                <a:latin typeface="Arial" pitchFamily="34" charset="0"/>
              </a:endParaRPr>
            </a:p>
          </p:txBody>
        </p:sp>
        <p:sp>
          <p:nvSpPr>
            <p:cNvPr id="2068" name="Rectangle 26"/>
            <p:cNvSpPr>
              <a:spLocks noChangeArrowheads="1"/>
            </p:cNvSpPr>
            <p:nvPr/>
          </p:nvSpPr>
          <p:spPr bwMode="auto">
            <a:xfrm>
              <a:off x="4841875" y="5543550"/>
              <a:ext cx="884238" cy="704850"/>
            </a:xfrm>
            <a:prstGeom prst="rect">
              <a:avLst/>
            </a:prstGeom>
            <a:solidFill>
              <a:srgbClr val="FFFFFF"/>
            </a:solidFill>
            <a:ln w="3175">
              <a:solidFill>
                <a:srgbClr val="000000"/>
              </a:solidFill>
              <a:miter lim="800000"/>
              <a:headEnd/>
              <a:tailEnd/>
            </a:ln>
          </p:spPr>
          <p:txBody>
            <a:bodyPr/>
            <a:lstStyle/>
            <a:p>
              <a:endParaRPr lang="en-US" dirty="0"/>
            </a:p>
          </p:txBody>
        </p:sp>
        <p:sp>
          <p:nvSpPr>
            <p:cNvPr id="2069" name="Rectangle 27"/>
            <p:cNvSpPr>
              <a:spLocks noChangeArrowheads="1"/>
            </p:cNvSpPr>
            <p:nvPr/>
          </p:nvSpPr>
          <p:spPr bwMode="auto">
            <a:xfrm>
              <a:off x="5056188" y="5576888"/>
              <a:ext cx="344487" cy="153987"/>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 Filter</a:t>
              </a:r>
              <a:endParaRPr lang="en-US" sz="1800" dirty="0">
                <a:latin typeface="Arial" pitchFamily="34" charset="0"/>
              </a:endParaRPr>
            </a:p>
          </p:txBody>
        </p:sp>
        <p:sp>
          <p:nvSpPr>
            <p:cNvPr id="2070" name="Rectangle 28"/>
            <p:cNvSpPr>
              <a:spLocks noChangeArrowheads="1"/>
            </p:cNvSpPr>
            <p:nvPr/>
          </p:nvSpPr>
          <p:spPr bwMode="auto">
            <a:xfrm>
              <a:off x="5184775" y="5754688"/>
              <a:ext cx="92075" cy="153987"/>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&amp;</a:t>
              </a:r>
              <a:endParaRPr lang="en-US" sz="1800" dirty="0">
                <a:latin typeface="Arial" pitchFamily="34" charset="0"/>
              </a:endParaRPr>
            </a:p>
          </p:txBody>
        </p:sp>
        <p:sp>
          <p:nvSpPr>
            <p:cNvPr id="2071" name="Rectangle 29"/>
            <p:cNvSpPr>
              <a:spLocks noChangeArrowheads="1"/>
            </p:cNvSpPr>
            <p:nvPr/>
          </p:nvSpPr>
          <p:spPr bwMode="auto">
            <a:xfrm>
              <a:off x="4914900" y="5932488"/>
              <a:ext cx="619125" cy="153987"/>
            </a:xfrm>
            <a:prstGeom prst="rect">
              <a:avLst/>
            </a:prstGeom>
            <a:noFill/>
            <a:ln w="9525">
              <a:noFill/>
              <a:miter lim="800000"/>
              <a:headEnd/>
              <a:tailEnd/>
            </a:ln>
          </p:spPr>
          <p:txBody>
            <a:bodyPr wrap="none" lIns="0" tIns="0" rIns="0" bIns="0">
              <a:spAutoFit/>
            </a:bodyPr>
            <a:lstStyle/>
            <a:p>
              <a:pPr>
                <a:buFontTx/>
                <a:buNone/>
              </a:pPr>
              <a:r>
                <a:rPr lang="en-US" sz="1000" b="1" dirty="0">
                  <a:solidFill>
                    <a:srgbClr val="000000"/>
                  </a:solidFill>
                  <a:latin typeface="Arial" pitchFamily="34" charset="0"/>
                </a:rPr>
                <a:t>Translator</a:t>
              </a:r>
              <a:endParaRPr lang="en-US" sz="1800" dirty="0">
                <a:latin typeface="Arial" pitchFamily="34" charset="0"/>
              </a:endParaRPr>
            </a:p>
          </p:txBody>
        </p:sp>
        <p:pic>
          <p:nvPicPr>
            <p:cNvPr id="2072" name="Picture 30"/>
            <p:cNvPicPr>
              <a:picLocks noChangeAspect="1" noChangeArrowheads="1"/>
            </p:cNvPicPr>
            <p:nvPr/>
          </p:nvPicPr>
          <p:blipFill>
            <a:blip r:embed="rId4" cstate="print"/>
            <a:srcRect/>
            <a:stretch>
              <a:fillRect/>
            </a:stretch>
          </p:blipFill>
          <p:spPr bwMode="auto">
            <a:xfrm>
              <a:off x="592138" y="5467350"/>
              <a:ext cx="706437" cy="654050"/>
            </a:xfrm>
            <a:prstGeom prst="rect">
              <a:avLst/>
            </a:prstGeom>
            <a:noFill/>
            <a:ln w="9525">
              <a:noFill/>
              <a:miter lim="800000"/>
              <a:headEnd/>
              <a:tailEnd/>
            </a:ln>
          </p:spPr>
        </p:pic>
        <p:grpSp>
          <p:nvGrpSpPr>
            <p:cNvPr id="3" name="Group 35"/>
            <p:cNvGrpSpPr>
              <a:grpSpLocks/>
            </p:cNvGrpSpPr>
            <p:nvPr/>
          </p:nvGrpSpPr>
          <p:grpSpPr bwMode="auto">
            <a:xfrm>
              <a:off x="7745413" y="5653088"/>
              <a:ext cx="434975" cy="457200"/>
              <a:chOff x="4814" y="3156"/>
              <a:chExt cx="285" cy="362"/>
            </a:xfrm>
          </p:grpSpPr>
          <p:pic>
            <p:nvPicPr>
              <p:cNvPr id="2094" name="Picture 31"/>
              <p:cNvPicPr>
                <a:picLocks noChangeAspect="1" noChangeArrowheads="1"/>
              </p:cNvPicPr>
              <p:nvPr/>
            </p:nvPicPr>
            <p:blipFill>
              <a:blip r:embed="rId5" cstate="print"/>
              <a:srcRect/>
              <a:stretch>
                <a:fillRect/>
              </a:stretch>
            </p:blipFill>
            <p:spPr bwMode="auto">
              <a:xfrm>
                <a:off x="4814" y="3156"/>
                <a:ext cx="285" cy="362"/>
              </a:xfrm>
              <a:prstGeom prst="rect">
                <a:avLst/>
              </a:prstGeom>
              <a:noFill/>
              <a:ln w="9525">
                <a:noFill/>
                <a:miter lim="800000"/>
                <a:headEnd/>
                <a:tailEnd/>
              </a:ln>
            </p:spPr>
          </p:pic>
          <p:pic>
            <p:nvPicPr>
              <p:cNvPr id="2095" name="Picture 32"/>
              <p:cNvPicPr>
                <a:picLocks noChangeAspect="1" noChangeArrowheads="1"/>
              </p:cNvPicPr>
              <p:nvPr/>
            </p:nvPicPr>
            <p:blipFill>
              <a:blip r:embed="rId6" cstate="print"/>
              <a:srcRect/>
              <a:stretch>
                <a:fillRect/>
              </a:stretch>
            </p:blipFill>
            <p:spPr bwMode="auto">
              <a:xfrm>
                <a:off x="4814" y="3156"/>
                <a:ext cx="285" cy="362"/>
              </a:xfrm>
              <a:prstGeom prst="rect">
                <a:avLst/>
              </a:prstGeom>
              <a:noFill/>
              <a:ln w="9525">
                <a:noFill/>
                <a:miter lim="800000"/>
                <a:headEnd/>
                <a:tailEnd/>
              </a:ln>
            </p:spPr>
          </p:pic>
          <p:pic>
            <p:nvPicPr>
              <p:cNvPr id="2096" name="Picture 33"/>
              <p:cNvPicPr>
                <a:picLocks noChangeAspect="1" noChangeArrowheads="1"/>
              </p:cNvPicPr>
              <p:nvPr/>
            </p:nvPicPr>
            <p:blipFill>
              <a:blip r:embed="rId5" cstate="print"/>
              <a:srcRect/>
              <a:stretch>
                <a:fillRect/>
              </a:stretch>
            </p:blipFill>
            <p:spPr bwMode="auto">
              <a:xfrm>
                <a:off x="4814" y="3156"/>
                <a:ext cx="285" cy="362"/>
              </a:xfrm>
              <a:prstGeom prst="rect">
                <a:avLst/>
              </a:prstGeom>
              <a:noFill/>
              <a:ln w="9525">
                <a:noFill/>
                <a:miter lim="800000"/>
                <a:headEnd/>
                <a:tailEnd/>
              </a:ln>
            </p:spPr>
          </p:pic>
          <p:pic>
            <p:nvPicPr>
              <p:cNvPr id="2097" name="Picture 34"/>
              <p:cNvPicPr>
                <a:picLocks noChangeAspect="1" noChangeArrowheads="1"/>
              </p:cNvPicPr>
              <p:nvPr/>
            </p:nvPicPr>
            <p:blipFill>
              <a:blip r:embed="rId6" cstate="print"/>
              <a:srcRect/>
              <a:stretch>
                <a:fillRect/>
              </a:stretch>
            </p:blipFill>
            <p:spPr bwMode="auto">
              <a:xfrm>
                <a:off x="4814" y="3156"/>
                <a:ext cx="285" cy="362"/>
              </a:xfrm>
              <a:prstGeom prst="rect">
                <a:avLst/>
              </a:prstGeom>
              <a:noFill/>
              <a:ln w="9525">
                <a:noFill/>
                <a:miter lim="800000"/>
                <a:headEnd/>
                <a:tailEnd/>
              </a:ln>
            </p:spPr>
          </p:pic>
        </p:grpSp>
        <p:pic>
          <p:nvPicPr>
            <p:cNvPr id="2074" name="Picture 36"/>
            <p:cNvPicPr>
              <a:picLocks noChangeAspect="1" noChangeArrowheads="1"/>
            </p:cNvPicPr>
            <p:nvPr/>
          </p:nvPicPr>
          <p:blipFill>
            <a:blip r:embed="rId7" cstate="print"/>
            <a:srcRect/>
            <a:stretch>
              <a:fillRect/>
            </a:stretch>
          </p:blipFill>
          <p:spPr bwMode="auto">
            <a:xfrm>
              <a:off x="8045450" y="5584825"/>
              <a:ext cx="434975" cy="419100"/>
            </a:xfrm>
            <a:prstGeom prst="rect">
              <a:avLst/>
            </a:prstGeom>
            <a:noFill/>
            <a:ln w="9525">
              <a:noFill/>
              <a:miter lim="800000"/>
              <a:headEnd/>
              <a:tailEnd/>
            </a:ln>
          </p:spPr>
        </p:pic>
        <p:sp>
          <p:nvSpPr>
            <p:cNvPr id="2075" name="Line 37"/>
            <p:cNvSpPr>
              <a:spLocks noChangeShapeType="1"/>
            </p:cNvSpPr>
            <p:nvPr/>
          </p:nvSpPr>
          <p:spPr bwMode="auto">
            <a:xfrm>
              <a:off x="1298575" y="5848350"/>
              <a:ext cx="409575" cy="0"/>
            </a:xfrm>
            <a:prstGeom prst="line">
              <a:avLst/>
            </a:prstGeom>
            <a:noFill/>
            <a:ln w="3175">
              <a:solidFill>
                <a:srgbClr val="000000"/>
              </a:solidFill>
              <a:round/>
              <a:headEnd/>
              <a:tailEnd/>
            </a:ln>
          </p:spPr>
          <p:txBody>
            <a:bodyPr/>
            <a:lstStyle/>
            <a:p>
              <a:endParaRPr lang="en-US" dirty="0"/>
            </a:p>
          </p:txBody>
        </p:sp>
        <p:sp>
          <p:nvSpPr>
            <p:cNvPr id="2076" name="Freeform 38"/>
            <p:cNvSpPr>
              <a:spLocks/>
            </p:cNvSpPr>
            <p:nvPr/>
          </p:nvSpPr>
          <p:spPr bwMode="auto">
            <a:xfrm>
              <a:off x="1698625" y="5808663"/>
              <a:ext cx="73025" cy="80962"/>
            </a:xfrm>
            <a:custGeom>
              <a:avLst/>
              <a:gdLst>
                <a:gd name="T0" fmla="*/ 0 w 45"/>
                <a:gd name="T1" fmla="*/ 0 h 44"/>
                <a:gd name="T2" fmla="*/ 45 w 45"/>
                <a:gd name="T3" fmla="*/ 22 h 44"/>
                <a:gd name="T4" fmla="*/ 0 w 45"/>
                <a:gd name="T5" fmla="*/ 44 h 44"/>
                <a:gd name="T6" fmla="*/ 0 w 45"/>
                <a:gd name="T7" fmla="*/ 0 h 44"/>
                <a:gd name="T8" fmla="*/ 0 60000 65536"/>
                <a:gd name="T9" fmla="*/ 0 60000 65536"/>
                <a:gd name="T10" fmla="*/ 0 60000 65536"/>
                <a:gd name="T11" fmla="*/ 0 60000 65536"/>
                <a:gd name="T12" fmla="*/ 0 w 45"/>
                <a:gd name="T13" fmla="*/ 0 h 44"/>
                <a:gd name="T14" fmla="*/ 45 w 45"/>
                <a:gd name="T15" fmla="*/ 44 h 44"/>
              </a:gdLst>
              <a:ahLst/>
              <a:cxnLst>
                <a:cxn ang="T8">
                  <a:pos x="T0" y="T1"/>
                </a:cxn>
                <a:cxn ang="T9">
                  <a:pos x="T2" y="T3"/>
                </a:cxn>
                <a:cxn ang="T10">
                  <a:pos x="T4" y="T5"/>
                </a:cxn>
                <a:cxn ang="T11">
                  <a:pos x="T6" y="T7"/>
                </a:cxn>
              </a:cxnLst>
              <a:rect l="T12" t="T13" r="T14" b="T15"/>
              <a:pathLst>
                <a:path w="45" h="44">
                  <a:moveTo>
                    <a:pt x="0" y="0"/>
                  </a:moveTo>
                  <a:lnTo>
                    <a:pt x="45" y="22"/>
                  </a:lnTo>
                  <a:lnTo>
                    <a:pt x="0" y="44"/>
                  </a:lnTo>
                  <a:lnTo>
                    <a:pt x="0" y="0"/>
                  </a:lnTo>
                  <a:close/>
                </a:path>
              </a:pathLst>
            </a:custGeom>
            <a:solidFill>
              <a:srgbClr val="000000"/>
            </a:solidFill>
            <a:ln w="9525">
              <a:noFill/>
              <a:round/>
              <a:headEnd/>
              <a:tailEnd/>
            </a:ln>
          </p:spPr>
          <p:txBody>
            <a:bodyPr/>
            <a:lstStyle/>
            <a:p>
              <a:endParaRPr lang="en-US" dirty="0"/>
            </a:p>
          </p:txBody>
        </p:sp>
        <p:sp>
          <p:nvSpPr>
            <p:cNvPr id="2077" name="Line 39"/>
            <p:cNvSpPr>
              <a:spLocks noChangeShapeType="1"/>
            </p:cNvSpPr>
            <p:nvPr/>
          </p:nvSpPr>
          <p:spPr bwMode="auto">
            <a:xfrm>
              <a:off x="2897188" y="5848350"/>
              <a:ext cx="344487" cy="0"/>
            </a:xfrm>
            <a:prstGeom prst="line">
              <a:avLst/>
            </a:prstGeom>
            <a:noFill/>
            <a:ln w="3175">
              <a:solidFill>
                <a:srgbClr val="000000"/>
              </a:solidFill>
              <a:round/>
              <a:headEnd/>
              <a:tailEnd/>
            </a:ln>
          </p:spPr>
          <p:txBody>
            <a:bodyPr/>
            <a:lstStyle/>
            <a:p>
              <a:endParaRPr lang="en-US" dirty="0"/>
            </a:p>
          </p:txBody>
        </p:sp>
        <p:sp>
          <p:nvSpPr>
            <p:cNvPr id="2078" name="Freeform 40"/>
            <p:cNvSpPr>
              <a:spLocks/>
            </p:cNvSpPr>
            <p:nvPr/>
          </p:nvSpPr>
          <p:spPr bwMode="auto">
            <a:xfrm>
              <a:off x="2833688" y="5808663"/>
              <a:ext cx="71437" cy="80962"/>
            </a:xfrm>
            <a:custGeom>
              <a:avLst/>
              <a:gdLst>
                <a:gd name="T0" fmla="*/ 44 w 44"/>
                <a:gd name="T1" fmla="*/ 44 h 44"/>
                <a:gd name="T2" fmla="*/ 0 w 44"/>
                <a:gd name="T3" fmla="*/ 22 h 44"/>
                <a:gd name="T4" fmla="*/ 44 w 44"/>
                <a:gd name="T5" fmla="*/ 0 h 44"/>
                <a:gd name="T6" fmla="*/ 44 w 44"/>
                <a:gd name="T7" fmla="*/ 44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44" y="44"/>
                  </a:moveTo>
                  <a:lnTo>
                    <a:pt x="0" y="22"/>
                  </a:lnTo>
                  <a:lnTo>
                    <a:pt x="44" y="0"/>
                  </a:lnTo>
                  <a:lnTo>
                    <a:pt x="44" y="44"/>
                  </a:lnTo>
                  <a:close/>
                </a:path>
              </a:pathLst>
            </a:custGeom>
            <a:solidFill>
              <a:srgbClr val="000000"/>
            </a:solidFill>
            <a:ln w="9525">
              <a:noFill/>
              <a:round/>
              <a:headEnd/>
              <a:tailEnd/>
            </a:ln>
          </p:spPr>
          <p:txBody>
            <a:bodyPr/>
            <a:lstStyle/>
            <a:p>
              <a:endParaRPr lang="en-US" dirty="0"/>
            </a:p>
          </p:txBody>
        </p:sp>
        <p:sp>
          <p:nvSpPr>
            <p:cNvPr id="2079" name="Freeform 41"/>
            <p:cNvSpPr>
              <a:spLocks/>
            </p:cNvSpPr>
            <p:nvPr/>
          </p:nvSpPr>
          <p:spPr bwMode="auto">
            <a:xfrm>
              <a:off x="3233738" y="5808663"/>
              <a:ext cx="73025" cy="80962"/>
            </a:xfrm>
            <a:custGeom>
              <a:avLst/>
              <a:gdLst>
                <a:gd name="T0" fmla="*/ 0 w 44"/>
                <a:gd name="T1" fmla="*/ 0 h 44"/>
                <a:gd name="T2" fmla="*/ 44 w 44"/>
                <a:gd name="T3" fmla="*/ 22 h 44"/>
                <a:gd name="T4" fmla="*/ 0 w 44"/>
                <a:gd name="T5" fmla="*/ 44 h 44"/>
                <a:gd name="T6" fmla="*/ 0 w 44"/>
                <a:gd name="T7" fmla="*/ 0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0" y="0"/>
                  </a:moveTo>
                  <a:lnTo>
                    <a:pt x="44" y="22"/>
                  </a:lnTo>
                  <a:lnTo>
                    <a:pt x="0" y="44"/>
                  </a:lnTo>
                  <a:lnTo>
                    <a:pt x="0" y="0"/>
                  </a:lnTo>
                  <a:close/>
                </a:path>
              </a:pathLst>
            </a:custGeom>
            <a:solidFill>
              <a:srgbClr val="000000"/>
            </a:solidFill>
            <a:ln w="9525">
              <a:noFill/>
              <a:round/>
              <a:headEnd/>
              <a:tailEnd/>
            </a:ln>
          </p:spPr>
          <p:txBody>
            <a:bodyPr/>
            <a:lstStyle/>
            <a:p>
              <a:endParaRPr lang="en-US" dirty="0"/>
            </a:p>
          </p:txBody>
        </p:sp>
        <p:sp>
          <p:nvSpPr>
            <p:cNvPr id="2080" name="Rectangle 42"/>
            <p:cNvSpPr>
              <a:spLocks noChangeArrowheads="1"/>
            </p:cNvSpPr>
            <p:nvPr/>
          </p:nvSpPr>
          <p:spPr bwMode="auto">
            <a:xfrm>
              <a:off x="2943225" y="5538788"/>
              <a:ext cx="293688" cy="122237"/>
            </a:xfrm>
            <a:prstGeom prst="rect">
              <a:avLst/>
            </a:prstGeom>
            <a:noFill/>
            <a:ln w="9525">
              <a:noFill/>
              <a:miter lim="800000"/>
              <a:headEnd/>
              <a:tailEnd/>
            </a:ln>
          </p:spPr>
          <p:txBody>
            <a:bodyPr wrap="none" lIns="0" tIns="0" rIns="0" bIns="0">
              <a:spAutoFit/>
            </a:bodyPr>
            <a:lstStyle/>
            <a:p>
              <a:pPr>
                <a:buFontTx/>
                <a:buNone/>
              </a:pPr>
              <a:r>
                <a:rPr lang="en-US" sz="800" dirty="0">
                  <a:solidFill>
                    <a:srgbClr val="000000"/>
                  </a:solidFill>
                  <a:latin typeface="Arial" pitchFamily="34" charset="0"/>
                </a:rPr>
                <a:t>HTTP/</a:t>
              </a:r>
              <a:endParaRPr lang="en-US" sz="1800" dirty="0">
                <a:latin typeface="Arial" pitchFamily="34" charset="0"/>
              </a:endParaRPr>
            </a:p>
          </p:txBody>
        </p:sp>
        <p:sp>
          <p:nvSpPr>
            <p:cNvPr id="2081" name="Rectangle 43"/>
            <p:cNvSpPr>
              <a:spLocks noChangeArrowheads="1"/>
            </p:cNvSpPr>
            <p:nvPr/>
          </p:nvSpPr>
          <p:spPr bwMode="auto">
            <a:xfrm>
              <a:off x="2989263" y="5681663"/>
              <a:ext cx="209550" cy="122237"/>
            </a:xfrm>
            <a:prstGeom prst="rect">
              <a:avLst/>
            </a:prstGeom>
            <a:noFill/>
            <a:ln w="9525">
              <a:noFill/>
              <a:miter lim="800000"/>
              <a:headEnd/>
              <a:tailEnd/>
            </a:ln>
          </p:spPr>
          <p:txBody>
            <a:bodyPr wrap="none" lIns="0" tIns="0" rIns="0" bIns="0">
              <a:spAutoFit/>
            </a:bodyPr>
            <a:lstStyle/>
            <a:p>
              <a:pPr>
                <a:buFontTx/>
                <a:buNone/>
              </a:pPr>
              <a:r>
                <a:rPr lang="en-US" sz="800" dirty="0">
                  <a:solidFill>
                    <a:srgbClr val="000000"/>
                  </a:solidFill>
                  <a:latin typeface="Arial" pitchFamily="34" charset="0"/>
                </a:rPr>
                <a:t>XML</a:t>
              </a:r>
              <a:endParaRPr lang="en-US" sz="1800" dirty="0">
                <a:latin typeface="Arial" pitchFamily="34" charset="0"/>
              </a:endParaRPr>
            </a:p>
          </p:txBody>
        </p:sp>
        <p:sp>
          <p:nvSpPr>
            <p:cNvPr id="2082" name="Line 44"/>
            <p:cNvSpPr>
              <a:spLocks noChangeShapeType="1"/>
            </p:cNvSpPr>
            <p:nvPr/>
          </p:nvSpPr>
          <p:spPr bwMode="auto">
            <a:xfrm>
              <a:off x="4352925" y="5867400"/>
              <a:ext cx="409575" cy="0"/>
            </a:xfrm>
            <a:prstGeom prst="line">
              <a:avLst/>
            </a:prstGeom>
            <a:noFill/>
            <a:ln w="3175">
              <a:solidFill>
                <a:srgbClr val="000000"/>
              </a:solidFill>
              <a:round/>
              <a:headEnd/>
              <a:tailEnd/>
            </a:ln>
          </p:spPr>
          <p:txBody>
            <a:bodyPr/>
            <a:lstStyle/>
            <a:p>
              <a:endParaRPr lang="en-US" dirty="0"/>
            </a:p>
          </p:txBody>
        </p:sp>
        <p:sp>
          <p:nvSpPr>
            <p:cNvPr id="2083" name="Freeform 45"/>
            <p:cNvSpPr>
              <a:spLocks/>
            </p:cNvSpPr>
            <p:nvPr/>
          </p:nvSpPr>
          <p:spPr bwMode="auto">
            <a:xfrm>
              <a:off x="4770438" y="5819775"/>
              <a:ext cx="71437" cy="80963"/>
            </a:xfrm>
            <a:custGeom>
              <a:avLst/>
              <a:gdLst>
                <a:gd name="T0" fmla="*/ 0 w 44"/>
                <a:gd name="T1" fmla="*/ 0 h 44"/>
                <a:gd name="T2" fmla="*/ 44 w 44"/>
                <a:gd name="T3" fmla="*/ 22 h 44"/>
                <a:gd name="T4" fmla="*/ 0 w 44"/>
                <a:gd name="T5" fmla="*/ 44 h 44"/>
                <a:gd name="T6" fmla="*/ 0 w 44"/>
                <a:gd name="T7" fmla="*/ 0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0" y="0"/>
                  </a:moveTo>
                  <a:lnTo>
                    <a:pt x="44" y="22"/>
                  </a:lnTo>
                  <a:lnTo>
                    <a:pt x="0" y="44"/>
                  </a:lnTo>
                  <a:lnTo>
                    <a:pt x="0" y="0"/>
                  </a:lnTo>
                  <a:close/>
                </a:path>
              </a:pathLst>
            </a:custGeom>
            <a:solidFill>
              <a:srgbClr val="000000"/>
            </a:solidFill>
            <a:ln w="9525">
              <a:noFill/>
              <a:round/>
              <a:headEnd/>
              <a:tailEnd/>
            </a:ln>
          </p:spPr>
          <p:txBody>
            <a:bodyPr/>
            <a:lstStyle/>
            <a:p>
              <a:endParaRPr lang="en-US" dirty="0"/>
            </a:p>
          </p:txBody>
        </p:sp>
        <p:sp>
          <p:nvSpPr>
            <p:cNvPr id="2084" name="Line 46"/>
            <p:cNvSpPr>
              <a:spLocks noChangeShapeType="1"/>
            </p:cNvSpPr>
            <p:nvPr/>
          </p:nvSpPr>
          <p:spPr bwMode="auto">
            <a:xfrm>
              <a:off x="5726113" y="5848350"/>
              <a:ext cx="584200" cy="0"/>
            </a:xfrm>
            <a:prstGeom prst="line">
              <a:avLst/>
            </a:prstGeom>
            <a:noFill/>
            <a:ln w="3175">
              <a:solidFill>
                <a:srgbClr val="000000"/>
              </a:solidFill>
              <a:round/>
              <a:headEnd/>
              <a:tailEnd/>
            </a:ln>
          </p:spPr>
          <p:txBody>
            <a:bodyPr/>
            <a:lstStyle/>
            <a:p>
              <a:endParaRPr lang="en-US" dirty="0"/>
            </a:p>
          </p:txBody>
        </p:sp>
        <p:sp>
          <p:nvSpPr>
            <p:cNvPr id="2085" name="Freeform 47"/>
            <p:cNvSpPr>
              <a:spLocks/>
            </p:cNvSpPr>
            <p:nvPr/>
          </p:nvSpPr>
          <p:spPr bwMode="auto">
            <a:xfrm>
              <a:off x="6303963" y="5808663"/>
              <a:ext cx="71437" cy="80962"/>
            </a:xfrm>
            <a:custGeom>
              <a:avLst/>
              <a:gdLst>
                <a:gd name="T0" fmla="*/ 0 w 44"/>
                <a:gd name="T1" fmla="*/ 0 h 44"/>
                <a:gd name="T2" fmla="*/ 44 w 44"/>
                <a:gd name="T3" fmla="*/ 22 h 44"/>
                <a:gd name="T4" fmla="*/ 0 w 44"/>
                <a:gd name="T5" fmla="*/ 44 h 44"/>
                <a:gd name="T6" fmla="*/ 0 w 44"/>
                <a:gd name="T7" fmla="*/ 0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0" y="0"/>
                  </a:moveTo>
                  <a:lnTo>
                    <a:pt x="44" y="22"/>
                  </a:lnTo>
                  <a:lnTo>
                    <a:pt x="0" y="44"/>
                  </a:lnTo>
                  <a:lnTo>
                    <a:pt x="0" y="0"/>
                  </a:lnTo>
                  <a:close/>
                </a:path>
              </a:pathLst>
            </a:custGeom>
            <a:solidFill>
              <a:srgbClr val="000000"/>
            </a:solidFill>
            <a:ln w="9525">
              <a:noFill/>
              <a:round/>
              <a:headEnd/>
              <a:tailEnd/>
            </a:ln>
          </p:spPr>
          <p:txBody>
            <a:bodyPr/>
            <a:lstStyle/>
            <a:p>
              <a:endParaRPr lang="en-US" dirty="0"/>
            </a:p>
          </p:txBody>
        </p:sp>
        <p:sp>
          <p:nvSpPr>
            <p:cNvPr id="2086" name="Line 48"/>
            <p:cNvSpPr>
              <a:spLocks noChangeShapeType="1"/>
            </p:cNvSpPr>
            <p:nvPr/>
          </p:nvSpPr>
          <p:spPr bwMode="auto">
            <a:xfrm>
              <a:off x="7437438" y="5848350"/>
              <a:ext cx="290512" cy="0"/>
            </a:xfrm>
            <a:prstGeom prst="line">
              <a:avLst/>
            </a:prstGeom>
            <a:noFill/>
            <a:ln w="3175">
              <a:solidFill>
                <a:srgbClr val="000000"/>
              </a:solidFill>
              <a:round/>
              <a:headEnd/>
              <a:tailEnd/>
            </a:ln>
          </p:spPr>
          <p:txBody>
            <a:bodyPr/>
            <a:lstStyle/>
            <a:p>
              <a:endParaRPr lang="en-US" dirty="0"/>
            </a:p>
          </p:txBody>
        </p:sp>
        <p:sp>
          <p:nvSpPr>
            <p:cNvPr id="2087" name="Freeform 49"/>
            <p:cNvSpPr>
              <a:spLocks/>
            </p:cNvSpPr>
            <p:nvPr/>
          </p:nvSpPr>
          <p:spPr bwMode="auto">
            <a:xfrm>
              <a:off x="7720013" y="5808663"/>
              <a:ext cx="71437" cy="80962"/>
            </a:xfrm>
            <a:custGeom>
              <a:avLst/>
              <a:gdLst>
                <a:gd name="T0" fmla="*/ 0 w 44"/>
                <a:gd name="T1" fmla="*/ 0 h 44"/>
                <a:gd name="T2" fmla="*/ 44 w 44"/>
                <a:gd name="T3" fmla="*/ 22 h 44"/>
                <a:gd name="T4" fmla="*/ 0 w 44"/>
                <a:gd name="T5" fmla="*/ 44 h 44"/>
                <a:gd name="T6" fmla="*/ 0 w 44"/>
                <a:gd name="T7" fmla="*/ 0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0" y="0"/>
                  </a:moveTo>
                  <a:lnTo>
                    <a:pt x="44" y="22"/>
                  </a:lnTo>
                  <a:lnTo>
                    <a:pt x="0" y="44"/>
                  </a:lnTo>
                  <a:lnTo>
                    <a:pt x="0" y="0"/>
                  </a:lnTo>
                  <a:close/>
                </a:path>
              </a:pathLst>
            </a:custGeom>
            <a:solidFill>
              <a:srgbClr val="000000"/>
            </a:solidFill>
            <a:ln w="9525">
              <a:noFill/>
              <a:round/>
              <a:headEnd/>
              <a:tailEnd/>
            </a:ln>
          </p:spPr>
          <p:txBody>
            <a:bodyPr/>
            <a:lstStyle/>
            <a:p>
              <a:endParaRPr lang="en-US" dirty="0"/>
            </a:p>
          </p:txBody>
        </p:sp>
        <p:sp>
          <p:nvSpPr>
            <p:cNvPr id="2088" name="Rectangle 50"/>
            <p:cNvSpPr>
              <a:spLocks noChangeArrowheads="1"/>
            </p:cNvSpPr>
            <p:nvPr/>
          </p:nvSpPr>
          <p:spPr bwMode="auto">
            <a:xfrm>
              <a:off x="4498975" y="5703888"/>
              <a:ext cx="209550" cy="122237"/>
            </a:xfrm>
            <a:prstGeom prst="rect">
              <a:avLst/>
            </a:prstGeom>
            <a:noFill/>
            <a:ln w="9525">
              <a:noFill/>
              <a:miter lim="800000"/>
              <a:headEnd/>
              <a:tailEnd/>
            </a:ln>
          </p:spPr>
          <p:txBody>
            <a:bodyPr wrap="none" lIns="0" tIns="0" rIns="0" bIns="0">
              <a:spAutoFit/>
            </a:bodyPr>
            <a:lstStyle/>
            <a:p>
              <a:pPr>
                <a:buFontTx/>
                <a:buNone/>
              </a:pPr>
              <a:r>
                <a:rPr lang="en-US" sz="800" dirty="0">
                  <a:solidFill>
                    <a:srgbClr val="000000"/>
                  </a:solidFill>
                  <a:latin typeface="Arial" pitchFamily="34" charset="0"/>
                </a:rPr>
                <a:t>XML</a:t>
              </a:r>
              <a:endParaRPr lang="en-US" sz="1800" dirty="0">
                <a:latin typeface="Arial" pitchFamily="34" charset="0"/>
              </a:endParaRPr>
            </a:p>
          </p:txBody>
        </p:sp>
        <p:sp>
          <p:nvSpPr>
            <p:cNvPr id="2089" name="Rectangle 51"/>
            <p:cNvSpPr>
              <a:spLocks noChangeArrowheads="1"/>
            </p:cNvSpPr>
            <p:nvPr/>
          </p:nvSpPr>
          <p:spPr bwMode="auto">
            <a:xfrm>
              <a:off x="1295400" y="5562600"/>
              <a:ext cx="457200" cy="246221"/>
            </a:xfrm>
            <a:prstGeom prst="rect">
              <a:avLst/>
            </a:prstGeom>
            <a:noFill/>
            <a:ln w="9525">
              <a:noFill/>
              <a:miter lim="800000"/>
              <a:headEnd/>
              <a:tailEnd/>
            </a:ln>
          </p:spPr>
          <p:txBody>
            <a:bodyPr lIns="0" tIns="0" rIns="0" bIns="0">
              <a:spAutoFit/>
            </a:bodyPr>
            <a:lstStyle/>
            <a:p>
              <a:pPr algn="ctr">
                <a:buFontTx/>
                <a:buNone/>
              </a:pPr>
              <a:r>
                <a:rPr lang="en-US" sz="800" dirty="0">
                  <a:solidFill>
                    <a:srgbClr val="000000"/>
                  </a:solidFill>
                  <a:latin typeface="Arial" pitchFamily="34" charset="0"/>
                </a:rPr>
                <a:t>Machine</a:t>
              </a:r>
            </a:p>
            <a:p>
              <a:pPr algn="ctr">
                <a:buFontTx/>
                <a:buNone/>
              </a:pPr>
              <a:r>
                <a:rPr lang="en-US" sz="800" dirty="0">
                  <a:solidFill>
                    <a:srgbClr val="000000"/>
                  </a:solidFill>
                  <a:latin typeface="Arial" pitchFamily="34" charset="0"/>
                </a:rPr>
                <a:t>Data</a:t>
              </a:r>
              <a:endParaRPr lang="en-US" sz="1800" dirty="0">
                <a:latin typeface="Arial" pitchFamily="34" charset="0"/>
              </a:endParaRPr>
            </a:p>
          </p:txBody>
        </p:sp>
        <p:sp>
          <p:nvSpPr>
            <p:cNvPr id="2090" name="Rectangle 52"/>
            <p:cNvSpPr>
              <a:spLocks noChangeArrowheads="1"/>
            </p:cNvSpPr>
            <p:nvPr/>
          </p:nvSpPr>
          <p:spPr bwMode="auto">
            <a:xfrm>
              <a:off x="5805488" y="5572125"/>
              <a:ext cx="465137" cy="122238"/>
            </a:xfrm>
            <a:prstGeom prst="rect">
              <a:avLst/>
            </a:prstGeom>
            <a:noFill/>
            <a:ln w="9525">
              <a:noFill/>
              <a:miter lim="800000"/>
              <a:headEnd/>
              <a:tailEnd/>
            </a:ln>
          </p:spPr>
          <p:txBody>
            <a:bodyPr wrap="none" lIns="0" tIns="0" rIns="0" bIns="0">
              <a:spAutoFit/>
            </a:bodyPr>
            <a:lstStyle/>
            <a:p>
              <a:pPr>
                <a:buFontTx/>
                <a:buNone/>
              </a:pPr>
              <a:r>
                <a:rPr lang="en-US" sz="800" dirty="0">
                  <a:solidFill>
                    <a:srgbClr val="000000"/>
                  </a:solidFill>
                  <a:latin typeface="Arial" pitchFamily="34" charset="0"/>
                </a:rPr>
                <a:t>Formatted</a:t>
              </a:r>
              <a:endParaRPr lang="en-US" sz="1800" dirty="0">
                <a:latin typeface="Arial" pitchFamily="34" charset="0"/>
              </a:endParaRPr>
            </a:p>
          </p:txBody>
        </p:sp>
        <p:sp>
          <p:nvSpPr>
            <p:cNvPr id="2091" name="Rectangle 53"/>
            <p:cNvSpPr>
              <a:spLocks noChangeArrowheads="1"/>
            </p:cNvSpPr>
            <p:nvPr/>
          </p:nvSpPr>
          <p:spPr bwMode="auto">
            <a:xfrm>
              <a:off x="5935663" y="5715000"/>
              <a:ext cx="215900" cy="122238"/>
            </a:xfrm>
            <a:prstGeom prst="rect">
              <a:avLst/>
            </a:prstGeom>
            <a:noFill/>
            <a:ln w="9525">
              <a:noFill/>
              <a:miter lim="800000"/>
              <a:headEnd/>
              <a:tailEnd/>
            </a:ln>
          </p:spPr>
          <p:txBody>
            <a:bodyPr wrap="none" lIns="0" tIns="0" rIns="0" bIns="0">
              <a:spAutoFit/>
            </a:bodyPr>
            <a:lstStyle/>
            <a:p>
              <a:pPr>
                <a:buFontTx/>
                <a:buNone/>
              </a:pPr>
              <a:r>
                <a:rPr lang="en-US" sz="800" dirty="0">
                  <a:solidFill>
                    <a:srgbClr val="000000"/>
                  </a:solidFill>
                  <a:latin typeface="Arial" pitchFamily="34" charset="0"/>
                </a:rPr>
                <a:t>Data</a:t>
              </a:r>
              <a:endParaRPr lang="en-US" sz="1800" dirty="0">
                <a:latin typeface="Arial" pitchFamily="34" charset="0"/>
              </a:endParaRPr>
            </a:p>
          </p:txBody>
        </p:sp>
        <p:sp>
          <p:nvSpPr>
            <p:cNvPr id="2092" name="Rectangle 54"/>
            <p:cNvSpPr>
              <a:spLocks noChangeArrowheads="1"/>
            </p:cNvSpPr>
            <p:nvPr/>
          </p:nvSpPr>
          <p:spPr bwMode="auto">
            <a:xfrm>
              <a:off x="7464425" y="5449888"/>
              <a:ext cx="476250" cy="122237"/>
            </a:xfrm>
            <a:prstGeom prst="rect">
              <a:avLst/>
            </a:prstGeom>
            <a:noFill/>
            <a:ln w="9525">
              <a:noFill/>
              <a:miter lim="800000"/>
              <a:headEnd/>
              <a:tailEnd/>
            </a:ln>
          </p:spPr>
          <p:txBody>
            <a:bodyPr wrap="none" lIns="0" tIns="0" rIns="0" bIns="0">
              <a:spAutoFit/>
            </a:bodyPr>
            <a:lstStyle/>
            <a:p>
              <a:pPr>
                <a:buFontTx/>
                <a:buNone/>
              </a:pPr>
              <a:r>
                <a:rPr lang="en-US" sz="800" dirty="0">
                  <a:solidFill>
                    <a:srgbClr val="000000"/>
                  </a:solidFill>
                  <a:latin typeface="Arial" pitchFamily="34" charset="0"/>
                </a:rPr>
                <a:t>Simulation</a:t>
              </a:r>
              <a:endParaRPr lang="en-US" sz="1800" dirty="0">
                <a:latin typeface="Arial" pitchFamily="34" charset="0"/>
              </a:endParaRPr>
            </a:p>
          </p:txBody>
        </p:sp>
        <p:sp>
          <p:nvSpPr>
            <p:cNvPr id="2093" name="Rectangle 55"/>
            <p:cNvSpPr>
              <a:spLocks noChangeArrowheads="1"/>
            </p:cNvSpPr>
            <p:nvPr/>
          </p:nvSpPr>
          <p:spPr bwMode="auto">
            <a:xfrm>
              <a:off x="7553325" y="5592763"/>
              <a:ext cx="307975" cy="122237"/>
            </a:xfrm>
            <a:prstGeom prst="rect">
              <a:avLst/>
            </a:prstGeom>
            <a:noFill/>
            <a:ln w="9525">
              <a:noFill/>
              <a:miter lim="800000"/>
              <a:headEnd/>
              <a:tailEnd/>
            </a:ln>
          </p:spPr>
          <p:txBody>
            <a:bodyPr wrap="none" lIns="0" tIns="0" rIns="0" bIns="0">
              <a:spAutoFit/>
            </a:bodyPr>
            <a:lstStyle/>
            <a:p>
              <a:pPr>
                <a:buFontTx/>
                <a:buNone/>
              </a:pPr>
              <a:r>
                <a:rPr lang="en-US" sz="800" dirty="0">
                  <a:solidFill>
                    <a:srgbClr val="000000"/>
                  </a:solidFill>
                  <a:latin typeface="Arial" pitchFamily="34" charset="0"/>
                </a:rPr>
                <a:t>Output</a:t>
              </a:r>
              <a:endParaRPr lang="en-US" sz="1800" dirty="0">
                <a:latin typeface="Arial" pitchFamily="34" charset="0"/>
              </a:endParaRPr>
            </a:p>
          </p:txBody>
        </p:sp>
      </p:grpSp>
      <p:sp>
        <p:nvSpPr>
          <p:cNvPr id="50" name="Rectangle 2"/>
          <p:cNvSpPr txBox="1">
            <a:spLocks noChangeArrowheads="1"/>
          </p:cNvSpPr>
          <p:nvPr/>
        </p:nvSpPr>
        <p:spPr bwMode="auto">
          <a:xfrm>
            <a:off x="782638" y="381000"/>
            <a:ext cx="77517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1" hangingPunct="1">
              <a:lnSpc>
                <a:spcPct val="90000"/>
              </a:lnSpc>
            </a:pPr>
            <a:endParaRPr kumimoji="0" lang="en-US" sz="2400" b="1" i="0" u="none" strike="noStrike" kern="0" cap="none" spc="0" normalizeH="0" baseline="0" noProof="0" dirty="0">
              <a:ln>
                <a:noFill/>
              </a:ln>
              <a:solidFill>
                <a:srgbClr val="B480FF"/>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Success Stories</a:t>
            </a:r>
            <a:endParaRPr lang="en-US" dirty="0"/>
          </a:p>
        </p:txBody>
      </p:sp>
      <p:pic>
        <p:nvPicPr>
          <p:cNvPr id="37891" name="Picture 3" descr="BACnet1"/>
          <p:cNvPicPr>
            <a:picLocks noChangeAspect="1" noChangeArrowheads="1"/>
          </p:cNvPicPr>
          <p:nvPr/>
        </p:nvPicPr>
        <p:blipFill>
          <a:blip r:embed="rId2"/>
          <a:srcRect/>
          <a:stretch>
            <a:fillRect/>
          </a:stretch>
        </p:blipFill>
        <p:spPr bwMode="auto">
          <a:xfrm>
            <a:off x="7218363" y="381000"/>
            <a:ext cx="1620837" cy="2057400"/>
          </a:xfrm>
          <a:prstGeom prst="rect">
            <a:avLst/>
          </a:prstGeom>
          <a:noFill/>
          <a:ln w="9525">
            <a:noFill/>
            <a:miter lim="800000"/>
            <a:headEnd/>
            <a:tailEnd/>
          </a:ln>
        </p:spPr>
      </p:pic>
      <p:sp>
        <p:nvSpPr>
          <p:cNvPr id="405508" name="Text Box 4"/>
          <p:cNvSpPr txBox="1">
            <a:spLocks noChangeArrowheads="1"/>
          </p:cNvSpPr>
          <p:nvPr/>
        </p:nvSpPr>
        <p:spPr bwMode="auto">
          <a:xfrm>
            <a:off x="304800" y="1109879"/>
            <a:ext cx="6248400" cy="5422900"/>
          </a:xfrm>
          <a:prstGeom prst="rect">
            <a:avLst/>
          </a:prstGeom>
          <a:noFill/>
          <a:ln w="9525">
            <a:noFill/>
            <a:miter lim="800000"/>
            <a:headEnd/>
            <a:tailEnd/>
          </a:ln>
          <a:effectLst/>
        </p:spPr>
        <p:txBody>
          <a:bodyPr>
            <a:prstTxWarp prst="textNoShape">
              <a:avLst/>
            </a:prstTxWarp>
            <a:spAutoFit/>
          </a:bodyPr>
          <a:lstStyle/>
          <a:p>
            <a:pPr marL="174625" indent="-174625">
              <a:spcBef>
                <a:spcPct val="70000"/>
              </a:spcBef>
              <a:buClr>
                <a:srgbClr val="FFC836"/>
              </a:buClr>
              <a:buFontTx/>
              <a:buChar char="•"/>
            </a:pPr>
            <a:r>
              <a:rPr lang="en-US" sz="1600" b="1" dirty="0">
                <a:solidFill>
                  <a:srgbClr val="FFFFFF"/>
                </a:solidFill>
              </a:rPr>
              <a:t>Building Automation and Control</a:t>
            </a:r>
            <a:r>
              <a:rPr lang="en-US" sz="1600" dirty="0">
                <a:solidFill>
                  <a:srgbClr val="FFFFFF"/>
                </a:solidFill>
              </a:rPr>
              <a:t> – enabling energy savings, reduced operating costs, and improved occupant comfort and safety via BACnet standard for integration of building automation and control systems adopted by ISO, CEN, and over 30 countries</a:t>
            </a:r>
          </a:p>
          <a:p>
            <a:pPr marL="174625" indent="-174625">
              <a:spcBef>
                <a:spcPct val="70000"/>
              </a:spcBef>
              <a:buClr>
                <a:srgbClr val="FFC836"/>
              </a:buClr>
              <a:buFontTx/>
              <a:buChar char="•"/>
            </a:pPr>
            <a:r>
              <a:rPr lang="en-US" sz="1600" b="1" dirty="0">
                <a:solidFill>
                  <a:srgbClr val="FFFFFF"/>
                </a:solidFill>
              </a:rPr>
              <a:t>Energy Efficiency of Appliances  </a:t>
            </a:r>
            <a:r>
              <a:rPr lang="en-US" sz="1600" dirty="0">
                <a:solidFill>
                  <a:srgbClr val="FFFFFF"/>
                </a:solidFill>
              </a:rPr>
              <a:t>– enabling energy savings, reduced operating costs, and consumer awareness via standard DOE testing and rating procedures for HVAC, water heaters, and appliances</a:t>
            </a:r>
          </a:p>
          <a:p>
            <a:pPr marL="174625" indent="-174625">
              <a:spcBef>
                <a:spcPct val="70000"/>
              </a:spcBef>
              <a:buClr>
                <a:srgbClr val="FFC836"/>
              </a:buClr>
              <a:buFontTx/>
              <a:buChar char="•"/>
            </a:pPr>
            <a:r>
              <a:rPr lang="en-US" sz="1600" b="1" dirty="0">
                <a:solidFill>
                  <a:srgbClr val="FFFFFF"/>
                </a:solidFill>
              </a:rPr>
              <a:t>Indoor Air Quality </a:t>
            </a:r>
            <a:r>
              <a:rPr lang="en-US" sz="1600" dirty="0">
                <a:solidFill>
                  <a:srgbClr val="FFFFFF"/>
                </a:solidFill>
              </a:rPr>
              <a:t>– enabling indoor air quality by providing minimum threshold standards for ventilation while ensuring efficient use of energy resources in buildings nationwide</a:t>
            </a:r>
            <a:endParaRPr lang="en-US" sz="1600" dirty="0" smtClean="0">
              <a:solidFill>
                <a:srgbClr val="FFFFFF"/>
              </a:solidFill>
            </a:endParaRPr>
          </a:p>
          <a:p>
            <a:pPr marL="174625" indent="-174625">
              <a:spcBef>
                <a:spcPct val="70000"/>
              </a:spcBef>
              <a:buClr>
                <a:srgbClr val="FFC836"/>
              </a:buClr>
              <a:buFontTx/>
              <a:buChar char="•"/>
            </a:pPr>
            <a:r>
              <a:rPr lang="en-US" sz="1600" b="1" dirty="0" smtClean="0">
                <a:solidFill>
                  <a:srgbClr val="FFFFFF"/>
                </a:solidFill>
              </a:rPr>
              <a:t>Renewable Energy </a:t>
            </a:r>
            <a:r>
              <a:rPr lang="en-US" sz="1600" dirty="0" smtClean="0">
                <a:solidFill>
                  <a:srgbClr val="FFFFFF"/>
                </a:solidFill>
                <a:latin typeface="Arial"/>
                <a:cs typeface="Arial"/>
              </a:rPr>
              <a:t>– enabling use of solar equipment through test method and </a:t>
            </a:r>
            <a:r>
              <a:rPr lang="en-US" sz="1600" dirty="0">
                <a:solidFill>
                  <a:srgbClr val="FFFFFF"/>
                </a:solidFill>
                <a:latin typeface="Arial"/>
                <a:cs typeface="Arial"/>
              </a:rPr>
              <a:t>rating procedure development that forms the basis of industry (Solar Rating and Certification Corporation) certification </a:t>
            </a:r>
            <a:r>
              <a:rPr lang="en-US" sz="1600" dirty="0" smtClean="0">
                <a:solidFill>
                  <a:srgbClr val="FFFFFF"/>
                </a:solidFill>
                <a:latin typeface="Arial"/>
                <a:cs typeface="Arial"/>
              </a:rPr>
              <a:t>programs</a:t>
            </a:r>
          </a:p>
          <a:p>
            <a:pPr marL="174625" indent="-174625">
              <a:spcBef>
                <a:spcPct val="70000"/>
              </a:spcBef>
              <a:buClr>
                <a:srgbClr val="FFC836"/>
              </a:buClr>
              <a:buFontTx/>
              <a:buChar char="•"/>
            </a:pPr>
            <a:r>
              <a:rPr lang="en-US" sz="1600" b="1" dirty="0">
                <a:solidFill>
                  <a:srgbClr val="FFFFFF"/>
                </a:solidFill>
              </a:rPr>
              <a:t>Sustainability Assessment </a:t>
            </a:r>
            <a:r>
              <a:rPr lang="en-US" sz="1600" dirty="0">
                <a:solidFill>
                  <a:srgbClr val="FFFFFF"/>
                </a:solidFill>
              </a:rPr>
              <a:t>– enabling science-based selection of cost-effective, environmentally preferable building products through incorporation in major U.S. “green building” rating systems</a:t>
            </a:r>
          </a:p>
        </p:txBody>
      </p:sp>
      <p:grpSp>
        <p:nvGrpSpPr>
          <p:cNvPr id="2" name="Group 5"/>
          <p:cNvGrpSpPr>
            <a:grpSpLocks noChangeAspect="1"/>
          </p:cNvGrpSpPr>
          <p:nvPr/>
        </p:nvGrpSpPr>
        <p:grpSpPr bwMode="auto">
          <a:xfrm rot="-1027395">
            <a:off x="6465888" y="4878388"/>
            <a:ext cx="1300162" cy="1674812"/>
            <a:chOff x="1344" y="384"/>
            <a:chExt cx="2832" cy="3648"/>
          </a:xfrm>
        </p:grpSpPr>
        <p:pic>
          <p:nvPicPr>
            <p:cNvPr id="37899" name="Picture 6" descr="90_1_2004_IP_Page_1"/>
            <p:cNvPicPr>
              <a:picLocks noChangeAspect="1" noChangeArrowheads="1"/>
            </p:cNvPicPr>
            <p:nvPr/>
          </p:nvPicPr>
          <p:blipFill>
            <a:blip r:embed="rId3"/>
            <a:srcRect/>
            <a:stretch>
              <a:fillRect/>
            </a:stretch>
          </p:blipFill>
          <p:spPr bwMode="auto">
            <a:xfrm>
              <a:off x="1344" y="384"/>
              <a:ext cx="2819" cy="3648"/>
            </a:xfrm>
            <a:prstGeom prst="rect">
              <a:avLst/>
            </a:prstGeom>
            <a:noFill/>
            <a:ln w="9525">
              <a:noFill/>
              <a:miter lim="800000"/>
              <a:headEnd/>
              <a:tailEnd/>
            </a:ln>
          </p:spPr>
        </p:pic>
        <p:sp>
          <p:nvSpPr>
            <p:cNvPr id="37900" name="Rectangle 7"/>
            <p:cNvSpPr>
              <a:spLocks noChangeAspect="1" noChangeArrowheads="1"/>
            </p:cNvSpPr>
            <p:nvPr/>
          </p:nvSpPr>
          <p:spPr bwMode="auto">
            <a:xfrm>
              <a:off x="1344" y="384"/>
              <a:ext cx="2832" cy="3648"/>
            </a:xfrm>
            <a:prstGeom prst="rect">
              <a:avLst/>
            </a:prstGeom>
            <a:noFill/>
            <a:ln w="9525">
              <a:solidFill>
                <a:schemeClr val="tx1"/>
              </a:solidFill>
              <a:miter lim="800000"/>
              <a:headEnd/>
              <a:tailEnd/>
            </a:ln>
          </p:spPr>
          <p:txBody>
            <a:bodyPr wrap="none" anchor="ctr">
              <a:prstTxWarp prst="textNoShape">
                <a:avLst/>
              </a:prstTxWarp>
            </a:bodyPr>
            <a:lstStyle/>
            <a:p>
              <a:endParaRPr lang="en-US" dirty="0"/>
            </a:p>
          </p:txBody>
        </p:sp>
      </p:grpSp>
      <p:grpSp>
        <p:nvGrpSpPr>
          <p:cNvPr id="3" name="Group 8"/>
          <p:cNvGrpSpPr>
            <a:grpSpLocks noChangeAspect="1"/>
          </p:cNvGrpSpPr>
          <p:nvPr/>
        </p:nvGrpSpPr>
        <p:grpSpPr bwMode="auto">
          <a:xfrm rot="970815">
            <a:off x="7532688" y="4802188"/>
            <a:ext cx="1230312" cy="1590675"/>
            <a:chOff x="1200" y="336"/>
            <a:chExt cx="2784" cy="3600"/>
          </a:xfrm>
        </p:grpSpPr>
        <p:pic>
          <p:nvPicPr>
            <p:cNvPr id="37897" name="Picture 9" descr="62_1_2004_Page_01"/>
            <p:cNvPicPr>
              <a:picLocks noChangeAspect="1" noChangeArrowheads="1"/>
            </p:cNvPicPr>
            <p:nvPr/>
          </p:nvPicPr>
          <p:blipFill>
            <a:blip r:embed="rId4"/>
            <a:srcRect/>
            <a:stretch>
              <a:fillRect/>
            </a:stretch>
          </p:blipFill>
          <p:spPr bwMode="auto">
            <a:xfrm>
              <a:off x="1202" y="336"/>
              <a:ext cx="2782" cy="3600"/>
            </a:xfrm>
            <a:prstGeom prst="rect">
              <a:avLst/>
            </a:prstGeom>
            <a:noFill/>
            <a:ln w="9525">
              <a:noFill/>
              <a:miter lim="800000"/>
              <a:headEnd/>
              <a:tailEnd/>
            </a:ln>
          </p:spPr>
        </p:pic>
        <p:sp>
          <p:nvSpPr>
            <p:cNvPr id="37898" name="Rectangle 10"/>
            <p:cNvSpPr>
              <a:spLocks noChangeAspect="1" noChangeArrowheads="1"/>
            </p:cNvSpPr>
            <p:nvPr/>
          </p:nvSpPr>
          <p:spPr bwMode="auto">
            <a:xfrm>
              <a:off x="1200" y="336"/>
              <a:ext cx="2784" cy="3600"/>
            </a:xfrm>
            <a:prstGeom prst="rect">
              <a:avLst/>
            </a:prstGeom>
            <a:noFill/>
            <a:ln w="9525">
              <a:solidFill>
                <a:schemeClr val="tx1"/>
              </a:solidFill>
              <a:miter lim="800000"/>
              <a:headEnd/>
              <a:tailEnd/>
            </a:ln>
          </p:spPr>
          <p:txBody>
            <a:bodyPr wrap="none" anchor="ctr">
              <a:prstTxWarp prst="textNoShape">
                <a:avLst/>
              </a:prstTxWarp>
            </a:bodyPr>
            <a:lstStyle/>
            <a:p>
              <a:endParaRPr lang="en-US" dirty="0"/>
            </a:p>
          </p:txBody>
        </p:sp>
      </p:grpSp>
      <p:pic>
        <p:nvPicPr>
          <p:cNvPr id="37895" name="Picture 11" descr="Appliance Energy Guide Label"/>
          <p:cNvPicPr>
            <a:picLocks noChangeAspect="1" noChangeArrowheads="1"/>
          </p:cNvPicPr>
          <p:nvPr/>
        </p:nvPicPr>
        <p:blipFill>
          <a:blip r:embed="rId5"/>
          <a:srcRect/>
          <a:stretch>
            <a:fillRect/>
          </a:stretch>
        </p:blipFill>
        <p:spPr bwMode="auto">
          <a:xfrm>
            <a:off x="7599363" y="2667000"/>
            <a:ext cx="1239837" cy="1828800"/>
          </a:xfrm>
          <a:prstGeom prst="rect">
            <a:avLst/>
          </a:prstGeom>
          <a:noFill/>
          <a:ln w="9525">
            <a:noFill/>
            <a:miter lim="800000"/>
            <a:headEnd/>
            <a:tailEnd/>
          </a:ln>
        </p:spPr>
      </p:pic>
      <p:pic>
        <p:nvPicPr>
          <p:cNvPr id="37896" name="Picture 12" descr="Infrared imaging shows regions of heat loss from a water heater (a) top of tank, (b) side of tank."/>
          <p:cNvPicPr>
            <a:picLocks noChangeAspect="1" noChangeArrowheads="1"/>
          </p:cNvPicPr>
          <p:nvPr/>
        </p:nvPicPr>
        <p:blipFill>
          <a:blip r:embed="rId6"/>
          <a:srcRect/>
          <a:stretch>
            <a:fillRect/>
          </a:stretch>
        </p:blipFill>
        <p:spPr bwMode="auto">
          <a:xfrm>
            <a:off x="6750050" y="2667000"/>
            <a:ext cx="766763"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2"/>
          <a:srcRect/>
          <a:stretch>
            <a:fillRect/>
          </a:stretch>
        </p:blipFill>
        <p:spPr bwMode="auto">
          <a:xfrm>
            <a:off x="6124575" y="1143000"/>
            <a:ext cx="1800225" cy="2408238"/>
          </a:xfrm>
          <a:prstGeom prst="rect">
            <a:avLst/>
          </a:prstGeom>
          <a:noFill/>
          <a:ln w="6350">
            <a:solidFill>
              <a:schemeClr val="tx1"/>
            </a:solidFill>
            <a:miter lim="800000"/>
            <a:headEnd/>
            <a:tailEnd/>
          </a:ln>
        </p:spPr>
      </p:pic>
      <p:sp>
        <p:nvSpPr>
          <p:cNvPr id="38915" name="Rectangle 3"/>
          <p:cNvSpPr>
            <a:spLocks noChangeArrowheads="1"/>
          </p:cNvSpPr>
          <p:nvPr/>
        </p:nvSpPr>
        <p:spPr bwMode="auto">
          <a:xfrm>
            <a:off x="228600" y="304800"/>
            <a:ext cx="8763000" cy="655638"/>
          </a:xfrm>
          <a:prstGeom prst="rect">
            <a:avLst/>
          </a:prstGeom>
          <a:noFill/>
          <a:ln w="9525">
            <a:noFill/>
            <a:miter lim="800000"/>
            <a:headEnd/>
            <a:tailEnd/>
          </a:ln>
        </p:spPr>
        <p:txBody>
          <a:bodyPr anchor="ctr">
            <a:prstTxWarp prst="textNoShape">
              <a:avLst/>
            </a:prstTxWarp>
          </a:bodyPr>
          <a:lstStyle/>
          <a:p>
            <a:pPr algn="ctr" eaLnBrk="0" hangingPunct="0"/>
            <a:endParaRPr lang="en-US" sz="4400" b="1" dirty="0">
              <a:solidFill>
                <a:schemeClr val="accent2"/>
              </a:solidFill>
            </a:endParaRPr>
          </a:p>
        </p:txBody>
      </p:sp>
      <p:pic>
        <p:nvPicPr>
          <p:cNvPr id="38916" name="Picture 4" descr="steel_computerimage"/>
          <p:cNvPicPr>
            <a:picLocks noChangeAspect="1" noChangeArrowheads="1"/>
          </p:cNvPicPr>
          <p:nvPr/>
        </p:nvPicPr>
        <p:blipFill>
          <a:blip r:embed="rId3"/>
          <a:srcRect/>
          <a:stretch>
            <a:fillRect/>
          </a:stretch>
        </p:blipFill>
        <p:spPr bwMode="auto">
          <a:xfrm>
            <a:off x="7142163" y="2708275"/>
            <a:ext cx="1849437" cy="1635125"/>
          </a:xfrm>
          <a:prstGeom prst="rect">
            <a:avLst/>
          </a:prstGeom>
          <a:noFill/>
          <a:ln w="9525">
            <a:noFill/>
            <a:miter lim="800000"/>
            <a:headEnd/>
            <a:tailEnd/>
          </a:ln>
        </p:spPr>
      </p:pic>
      <p:sp>
        <p:nvSpPr>
          <p:cNvPr id="38917" name="Text Box 3"/>
          <p:cNvSpPr txBox="1">
            <a:spLocks noChangeArrowheads="1"/>
          </p:cNvSpPr>
          <p:nvPr/>
        </p:nvSpPr>
        <p:spPr bwMode="auto">
          <a:xfrm>
            <a:off x="381000" y="1371600"/>
            <a:ext cx="6096000" cy="3871829"/>
          </a:xfrm>
          <a:prstGeom prst="rect">
            <a:avLst/>
          </a:prstGeom>
          <a:noFill/>
          <a:ln w="9525">
            <a:noFill/>
            <a:miter lim="800000"/>
            <a:headEnd/>
            <a:tailEnd/>
          </a:ln>
        </p:spPr>
        <p:txBody>
          <a:bodyPr>
            <a:prstTxWarp prst="textNoShape">
              <a:avLst/>
            </a:prstTxWarp>
            <a:spAutoFit/>
          </a:bodyPr>
          <a:lstStyle/>
          <a:p>
            <a:pPr marL="177800" indent="-177800" eaLnBrk="0" hangingPunct="0">
              <a:spcBef>
                <a:spcPct val="20000"/>
              </a:spcBef>
              <a:spcAft>
                <a:spcPct val="25000"/>
              </a:spcAft>
              <a:buClr>
                <a:srgbClr val="FFC836"/>
              </a:buClr>
              <a:buSzPct val="125000"/>
              <a:buFontTx/>
              <a:buChar char="•"/>
            </a:pPr>
            <a:r>
              <a:rPr lang="en-US" sz="1600" b="1" dirty="0">
                <a:solidFill>
                  <a:srgbClr val="FFFFFF"/>
                </a:solidFill>
              </a:rPr>
              <a:t>Interoperability in the U.S. Construction Industry </a:t>
            </a:r>
            <a:r>
              <a:rPr lang="en-US" sz="1600" dirty="0">
                <a:solidFill>
                  <a:srgbClr val="FFFFFF"/>
                </a:solidFill>
              </a:rPr>
              <a:t>– catalyzed industry to action on addressing interoperability through an authoritative analysis of costs to industry and the </a:t>
            </a:r>
            <a:r>
              <a:rPr lang="en-US" sz="1600" dirty="0" smtClean="0">
                <a:solidFill>
                  <a:srgbClr val="FFFFFF"/>
                </a:solidFill>
              </a:rPr>
              <a:t>country</a:t>
            </a:r>
          </a:p>
          <a:p>
            <a:pPr marL="177800" indent="-177800" eaLnBrk="0" hangingPunct="0">
              <a:spcBef>
                <a:spcPct val="20000"/>
              </a:spcBef>
              <a:spcAft>
                <a:spcPct val="25000"/>
              </a:spcAft>
              <a:buClr>
                <a:srgbClr val="FFC836"/>
              </a:buClr>
              <a:buSzPct val="125000"/>
              <a:buFontTx/>
              <a:buChar char="•"/>
            </a:pPr>
            <a:r>
              <a:rPr lang="en-US" sz="1600" b="1" dirty="0">
                <a:solidFill>
                  <a:srgbClr val="FFFFFF"/>
                </a:solidFill>
              </a:rPr>
              <a:t>Assembly of Manufactured Parts for Construction </a:t>
            </a:r>
            <a:r>
              <a:rPr lang="en-US" sz="1600" dirty="0">
                <a:solidFill>
                  <a:srgbClr val="FFFFFF"/>
                </a:solidFill>
              </a:rPr>
              <a:t>– enabling improved engineering productivity through international data exchange </a:t>
            </a:r>
            <a:r>
              <a:rPr lang="en-US" sz="1600" dirty="0" smtClean="0">
                <a:solidFill>
                  <a:srgbClr val="FFFFFF"/>
                </a:solidFill>
              </a:rPr>
              <a:t>standards</a:t>
            </a:r>
          </a:p>
          <a:p>
            <a:pPr marL="177800" indent="-177800" eaLnBrk="0" hangingPunct="0">
              <a:spcBef>
                <a:spcPct val="20000"/>
              </a:spcBef>
              <a:spcAft>
                <a:spcPct val="25000"/>
              </a:spcAft>
              <a:buClr>
                <a:srgbClr val="FFC836"/>
              </a:buClr>
              <a:buSzPct val="125000"/>
              <a:buFontTx/>
              <a:buChar char="•"/>
            </a:pPr>
            <a:r>
              <a:rPr lang="en-US" sz="1600" b="1" dirty="0">
                <a:solidFill>
                  <a:srgbClr val="FFFFFF"/>
                </a:solidFill>
              </a:rPr>
              <a:t>Engineering and Fabrication of Equipment and Components Used in Constructed Facilities </a:t>
            </a:r>
            <a:r>
              <a:rPr lang="en-US" sz="1600" dirty="0">
                <a:solidFill>
                  <a:srgbClr val="FFFFFF"/>
                </a:solidFill>
              </a:rPr>
              <a:t>– enabling improved engineering and fabrication productivity through emerging industry </a:t>
            </a:r>
            <a:r>
              <a:rPr lang="en-US" sz="1600" dirty="0" smtClean="0">
                <a:solidFill>
                  <a:srgbClr val="FFFFFF"/>
                </a:solidFill>
              </a:rPr>
              <a:t>standards</a:t>
            </a:r>
            <a:endParaRPr lang="en-US" sz="1600" b="1" dirty="0" smtClean="0">
              <a:solidFill>
                <a:srgbClr val="FFFFFF"/>
              </a:solidFill>
            </a:endParaRPr>
          </a:p>
          <a:p>
            <a:pPr marL="177800" indent="-177800" eaLnBrk="0" hangingPunct="0">
              <a:spcBef>
                <a:spcPct val="20000"/>
              </a:spcBef>
              <a:spcAft>
                <a:spcPct val="25000"/>
              </a:spcAft>
              <a:buClr>
                <a:srgbClr val="FFC836"/>
              </a:buClr>
              <a:buSzPct val="125000"/>
              <a:buFontTx/>
              <a:buChar char="•"/>
            </a:pPr>
            <a:r>
              <a:rPr lang="en-US" sz="1600" b="1" dirty="0">
                <a:solidFill>
                  <a:srgbClr val="FFFFFF"/>
                </a:solidFill>
              </a:rPr>
              <a:t>Engineering and Construction of Buildings </a:t>
            </a:r>
            <a:r>
              <a:rPr lang="en-US" sz="1600" dirty="0">
                <a:solidFill>
                  <a:srgbClr val="FFFFFF"/>
                </a:solidFill>
              </a:rPr>
              <a:t>– enabling improved engineering and construction productivity through emerging test suites, guidelines, and industry standards</a:t>
            </a:r>
          </a:p>
        </p:txBody>
      </p:sp>
      <p:pic>
        <p:nvPicPr>
          <p:cNvPr id="38918" name="Picture 6"/>
          <p:cNvPicPr>
            <a:picLocks noChangeAspect="1" noChangeArrowheads="1"/>
          </p:cNvPicPr>
          <p:nvPr/>
        </p:nvPicPr>
        <p:blipFill>
          <a:blip r:embed="rId4"/>
          <a:srcRect/>
          <a:stretch>
            <a:fillRect/>
          </a:stretch>
        </p:blipFill>
        <p:spPr bwMode="auto">
          <a:xfrm>
            <a:off x="6096000" y="4114800"/>
            <a:ext cx="1600200" cy="1127125"/>
          </a:xfrm>
          <a:prstGeom prst="rect">
            <a:avLst/>
          </a:prstGeom>
          <a:noFill/>
          <a:ln w="9525">
            <a:noFill/>
            <a:miter lim="800000"/>
            <a:headEnd/>
            <a:tailEnd/>
          </a:ln>
        </p:spPr>
      </p:pic>
      <p:pic>
        <p:nvPicPr>
          <p:cNvPr id="38919" name="Picture 7" descr="palmersposter_small"/>
          <p:cNvPicPr>
            <a:picLocks noChangeAspect="1" noChangeArrowheads="1"/>
          </p:cNvPicPr>
          <p:nvPr/>
        </p:nvPicPr>
        <p:blipFill>
          <a:blip r:embed="rId5"/>
          <a:srcRect/>
          <a:stretch>
            <a:fillRect/>
          </a:stretch>
        </p:blipFill>
        <p:spPr bwMode="auto">
          <a:xfrm>
            <a:off x="7543800" y="4800600"/>
            <a:ext cx="1371600" cy="1828800"/>
          </a:xfrm>
          <a:prstGeom prst="rect">
            <a:avLst/>
          </a:prstGeom>
          <a:noFill/>
          <a:ln w="9525">
            <a:noFill/>
            <a:miter lim="800000"/>
            <a:headEnd/>
            <a:tailEnd/>
          </a:ln>
        </p:spPr>
      </p:pic>
      <p:sp>
        <p:nvSpPr>
          <p:cNvPr id="15" name="Title 14"/>
          <p:cNvSpPr>
            <a:spLocks noGrp="1"/>
          </p:cNvSpPr>
          <p:nvPr>
            <p:ph type="title"/>
          </p:nvPr>
        </p:nvSpPr>
        <p:spPr/>
        <p:txBody>
          <a:bodyPr/>
          <a:lstStyle/>
          <a:p>
            <a:r>
              <a:rPr lang="en-US" dirty="0" smtClean="0"/>
              <a:t>Success Stories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Success Stories</a:t>
            </a:r>
            <a:endParaRPr lang="en-US" dirty="0"/>
          </a:p>
        </p:txBody>
      </p:sp>
      <p:sp>
        <p:nvSpPr>
          <p:cNvPr id="39939" name="Rectangle 3"/>
          <p:cNvSpPr>
            <a:spLocks noGrp="1" noChangeArrowheads="1"/>
          </p:cNvSpPr>
          <p:nvPr>
            <p:ph idx="4294967295"/>
          </p:nvPr>
        </p:nvSpPr>
        <p:spPr>
          <a:xfrm>
            <a:off x="622300" y="1470025"/>
            <a:ext cx="6692900" cy="4656138"/>
          </a:xfrm>
        </p:spPr>
        <p:txBody>
          <a:bodyPr/>
          <a:lstStyle/>
          <a:p>
            <a:pPr marL="176213" indent="-176213">
              <a:spcBef>
                <a:spcPts val="720"/>
              </a:spcBef>
              <a:spcAft>
                <a:spcPts val="800"/>
              </a:spcAft>
            </a:pPr>
            <a:r>
              <a:rPr lang="en-US" sz="1600" b="1" dirty="0" smtClean="0"/>
              <a:t>Development of the NIST Sphere – </a:t>
            </a:r>
            <a:r>
              <a:rPr lang="en-US" sz="1600" dirty="0" smtClean="0"/>
              <a:t>first weathering apparatus in which essentially all experimental and systematic errors have been eliminated from laboratory experiments.</a:t>
            </a:r>
            <a:endParaRPr lang="en-US" sz="1600" b="1" dirty="0" smtClean="0"/>
          </a:p>
          <a:p>
            <a:pPr marL="176213" indent="-176213">
              <a:spcBef>
                <a:spcPts val="720"/>
              </a:spcBef>
              <a:spcAft>
                <a:spcPts val="800"/>
              </a:spcAft>
            </a:pPr>
            <a:r>
              <a:rPr lang="en-US" sz="1600" b="1" dirty="0" smtClean="0"/>
              <a:t>Derivation and validation of scientifically-based models for linking field and laboratory experimental results and predicting field performance of polymers – </a:t>
            </a:r>
            <a:r>
              <a:rPr lang="en-US" sz="1600" dirty="0" smtClean="0"/>
              <a:t>first demonstration</a:t>
            </a:r>
            <a:r>
              <a:rPr lang="en-US" sz="1600" b="1" dirty="0" smtClean="0"/>
              <a:t> </a:t>
            </a:r>
            <a:r>
              <a:rPr lang="en-US" sz="1600" dirty="0" smtClean="0"/>
              <a:t>that models derived from laboratory results can be used in predicting field performance of a polymeric material.</a:t>
            </a:r>
          </a:p>
          <a:p>
            <a:pPr marL="176213" indent="-176213">
              <a:spcBef>
                <a:spcPts val="720"/>
              </a:spcBef>
              <a:spcAft>
                <a:spcPts val="800"/>
              </a:spcAft>
            </a:pPr>
            <a:r>
              <a:rPr lang="en-US" sz="1600" b="1" dirty="0" smtClean="0"/>
              <a:t>Doubling the Service Life of Concrete</a:t>
            </a:r>
            <a:r>
              <a:rPr lang="en-US" sz="1600" dirty="0" smtClean="0"/>
              <a:t>: Concrete microstructure models and electrical/diffusive transport algorithms accurately predict the dependence of transport properties on pore structure leading to insight that ionic diffusion rates through concrete could be remarkably reduced by affecting the fluid-filled pore space, rather than the solid matrix.</a:t>
            </a:r>
          </a:p>
          <a:p>
            <a:pPr marL="176213" indent="-176213">
              <a:spcBef>
                <a:spcPts val="720"/>
              </a:spcBef>
              <a:spcAft>
                <a:spcPts val="800"/>
              </a:spcAft>
            </a:pPr>
            <a:r>
              <a:rPr lang="en-US" sz="1600" b="1" dirty="0" smtClean="0"/>
              <a:t>Discovery of universal mechanism of nanocomposite flammability reduction – </a:t>
            </a:r>
            <a:r>
              <a:rPr lang="en-US" sz="1600" dirty="0" smtClean="0"/>
              <a:t>nanoparticles act as heat shields radiating incident radiation away from the polymer.</a:t>
            </a:r>
            <a:endParaRPr lang="en-US" sz="1600" dirty="0"/>
          </a:p>
        </p:txBody>
      </p:sp>
      <p:pic>
        <p:nvPicPr>
          <p:cNvPr id="39940" name="Picture 4" descr="si">
            <a:hlinkClick r:id="rId2"/>
          </p:cNvPr>
          <p:cNvPicPr>
            <a:picLocks noChangeAspect="1" noChangeArrowheads="1"/>
          </p:cNvPicPr>
          <p:nvPr/>
        </p:nvPicPr>
        <p:blipFill>
          <a:blip r:embed="rId3"/>
          <a:srcRect/>
          <a:stretch>
            <a:fillRect/>
          </a:stretch>
        </p:blipFill>
        <p:spPr bwMode="auto">
          <a:xfrm>
            <a:off x="7548563" y="1371600"/>
            <a:ext cx="933450" cy="990600"/>
          </a:xfrm>
          <a:prstGeom prst="rect">
            <a:avLst/>
          </a:prstGeom>
          <a:noFill/>
          <a:ln w="9525">
            <a:noFill/>
            <a:miter lim="800000"/>
            <a:headEnd/>
            <a:tailEnd/>
          </a:ln>
        </p:spPr>
      </p:pic>
      <p:pic>
        <p:nvPicPr>
          <p:cNvPr id="39941" name="Picture 5" descr="slplogo">
            <a:hlinkClick r:id="rId4"/>
          </p:cNvPr>
          <p:cNvPicPr>
            <a:picLocks noChangeAspect="1" noChangeArrowheads="1"/>
          </p:cNvPicPr>
          <p:nvPr/>
        </p:nvPicPr>
        <p:blipFill>
          <a:blip r:embed="rId5"/>
          <a:srcRect/>
          <a:stretch>
            <a:fillRect/>
          </a:stretch>
        </p:blipFill>
        <p:spPr bwMode="auto">
          <a:xfrm>
            <a:off x="7548563" y="2743200"/>
            <a:ext cx="809625" cy="809625"/>
          </a:xfrm>
          <a:prstGeom prst="rect">
            <a:avLst/>
          </a:prstGeom>
          <a:noFill/>
          <a:ln w="9525">
            <a:noFill/>
            <a:miter lim="800000"/>
            <a:headEnd/>
            <a:tailEnd/>
          </a:ln>
        </p:spPr>
      </p:pic>
      <p:pic>
        <p:nvPicPr>
          <p:cNvPr id="39942" name="Picture 6" descr="FR(2)">
            <a:hlinkClick r:id="rId6"/>
          </p:cNvPr>
          <p:cNvPicPr>
            <a:picLocks noChangeAspect="1" noChangeArrowheads="1"/>
          </p:cNvPicPr>
          <p:nvPr/>
        </p:nvPicPr>
        <p:blipFill>
          <a:blip r:embed="rId7"/>
          <a:srcRect/>
          <a:stretch>
            <a:fillRect/>
          </a:stretch>
        </p:blipFill>
        <p:spPr bwMode="auto">
          <a:xfrm>
            <a:off x="7548563" y="4953000"/>
            <a:ext cx="1060450" cy="1079500"/>
          </a:xfrm>
          <a:prstGeom prst="rect">
            <a:avLst/>
          </a:prstGeom>
          <a:noFill/>
          <a:ln w="9525">
            <a:noFill/>
            <a:miter lim="800000"/>
            <a:headEnd/>
            <a:tailEnd/>
          </a:ln>
        </p:spPr>
      </p:pic>
      <p:pic>
        <p:nvPicPr>
          <p:cNvPr id="39943" name="Picture 7" descr="test1_6m0_water2"/>
          <p:cNvPicPr>
            <a:picLocks noChangeAspect="1" noChangeArrowheads="1"/>
          </p:cNvPicPr>
          <p:nvPr/>
        </p:nvPicPr>
        <p:blipFill>
          <a:blip r:embed="rId8"/>
          <a:srcRect l="6076" r="4051"/>
          <a:stretch>
            <a:fillRect/>
          </a:stretch>
        </p:blipFill>
        <p:spPr bwMode="auto">
          <a:xfrm>
            <a:off x="7548563" y="3733800"/>
            <a:ext cx="1062037"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Success Stories</a:t>
            </a:r>
            <a:endParaRPr lang="en-US" dirty="0"/>
          </a:p>
        </p:txBody>
      </p:sp>
      <p:pic>
        <p:nvPicPr>
          <p:cNvPr id="40963" name="Picture 3" descr="MVC-014Scrop"/>
          <p:cNvPicPr>
            <a:picLocks noChangeAspect="1" noChangeArrowheads="1"/>
          </p:cNvPicPr>
          <p:nvPr/>
        </p:nvPicPr>
        <p:blipFill>
          <a:blip r:embed="rId2"/>
          <a:srcRect/>
          <a:stretch>
            <a:fillRect/>
          </a:stretch>
        </p:blipFill>
        <p:spPr bwMode="auto">
          <a:xfrm>
            <a:off x="7086600" y="4116388"/>
            <a:ext cx="1593850" cy="1370012"/>
          </a:xfrm>
          <a:prstGeom prst="rect">
            <a:avLst/>
          </a:prstGeom>
          <a:noFill/>
          <a:ln w="9525">
            <a:noFill/>
            <a:miter lim="800000"/>
            <a:headEnd/>
            <a:tailEnd/>
          </a:ln>
        </p:spPr>
      </p:pic>
      <p:pic>
        <p:nvPicPr>
          <p:cNvPr id="40964" name="Picture 4" descr="cigarettetest2_small"/>
          <p:cNvPicPr>
            <a:picLocks noChangeAspect="1" noChangeArrowheads="1"/>
          </p:cNvPicPr>
          <p:nvPr/>
        </p:nvPicPr>
        <p:blipFill>
          <a:blip r:embed="rId3"/>
          <a:srcRect/>
          <a:stretch>
            <a:fillRect/>
          </a:stretch>
        </p:blipFill>
        <p:spPr bwMode="auto">
          <a:xfrm>
            <a:off x="7086600" y="2971800"/>
            <a:ext cx="1600200" cy="909638"/>
          </a:xfrm>
          <a:prstGeom prst="rect">
            <a:avLst/>
          </a:prstGeom>
          <a:noFill/>
          <a:ln w="9525">
            <a:noFill/>
            <a:miter lim="800000"/>
            <a:headEnd/>
            <a:tailEnd/>
          </a:ln>
        </p:spPr>
      </p:pic>
      <p:sp>
        <p:nvSpPr>
          <p:cNvPr id="40965" name="Text Box 5"/>
          <p:cNvSpPr txBox="1">
            <a:spLocks noChangeArrowheads="1"/>
          </p:cNvSpPr>
          <p:nvPr/>
        </p:nvSpPr>
        <p:spPr bwMode="auto">
          <a:xfrm>
            <a:off x="228600" y="1035050"/>
            <a:ext cx="6858000" cy="5594350"/>
          </a:xfrm>
          <a:prstGeom prst="rect">
            <a:avLst/>
          </a:prstGeom>
          <a:noFill/>
          <a:ln w="9525">
            <a:noFill/>
            <a:miter lim="800000"/>
            <a:headEnd/>
            <a:tailEnd/>
          </a:ln>
        </p:spPr>
        <p:txBody>
          <a:bodyPr wrap="square">
            <a:prstTxWarp prst="textNoShape">
              <a:avLst/>
            </a:prstTxWarp>
            <a:spAutoFit/>
          </a:bodyPr>
          <a:lstStyle/>
          <a:p>
            <a:pPr marL="174625" indent="-174625">
              <a:spcBef>
                <a:spcPct val="70000"/>
              </a:spcBef>
              <a:buClr>
                <a:srgbClr val="FFC836"/>
              </a:buClr>
              <a:buFontTx/>
              <a:buChar char="•"/>
            </a:pPr>
            <a:r>
              <a:rPr lang="en-US" sz="1600" b="1" dirty="0">
                <a:solidFill>
                  <a:srgbClr val="FFFFFF"/>
                </a:solidFill>
              </a:rPr>
              <a:t>Smoke Alarm Standards </a:t>
            </a:r>
            <a:r>
              <a:rPr lang="en-US" sz="1600" dirty="0">
                <a:solidFill>
                  <a:srgbClr val="FFFFFF"/>
                </a:solidFill>
              </a:rPr>
              <a:t>– enabling a 50 percent reduction in U.S. fire death rate from the mid-1970’s via smoke alarm standards</a:t>
            </a:r>
          </a:p>
          <a:p>
            <a:pPr marL="174625" indent="-174625">
              <a:spcBef>
                <a:spcPct val="70000"/>
              </a:spcBef>
              <a:buClr>
                <a:srgbClr val="FFC836"/>
              </a:buClr>
              <a:buFontTx/>
              <a:buChar char="•"/>
            </a:pPr>
            <a:r>
              <a:rPr lang="en-US" sz="1600" b="1" dirty="0">
                <a:solidFill>
                  <a:srgbClr val="FFFFFF"/>
                </a:solidFill>
              </a:rPr>
              <a:t>Mattress Flammability and Cigarette Ignition </a:t>
            </a:r>
            <a:r>
              <a:rPr lang="en-US" sz="1600" dirty="0">
                <a:solidFill>
                  <a:srgbClr val="FFFFFF"/>
                </a:solidFill>
              </a:rPr>
              <a:t>– enabling reduction in smoking related fires and unsafe mattresses through widely adopted standard test methods for reduced-ignition-propensity cigarettes and mattress flammability</a:t>
            </a:r>
          </a:p>
          <a:p>
            <a:pPr marL="174625" indent="-174625">
              <a:spcBef>
                <a:spcPct val="70000"/>
              </a:spcBef>
              <a:buClr>
                <a:srgbClr val="FFC836"/>
              </a:buClr>
              <a:buFontTx/>
              <a:buChar char="•"/>
            </a:pPr>
            <a:r>
              <a:rPr lang="en-US" sz="1600" b="1" dirty="0">
                <a:solidFill>
                  <a:srgbClr val="FFFFFF"/>
                </a:solidFill>
              </a:rPr>
              <a:t>Fire Fighter Protective Equipment</a:t>
            </a:r>
            <a:r>
              <a:rPr lang="en-US" sz="1600" dirty="0">
                <a:solidFill>
                  <a:srgbClr val="FFFFFF"/>
                </a:solidFill>
              </a:rPr>
              <a:t> – enabling safer and more effective fire fighting through performance metrics and standards for thermal imagers and personal alert safety systems and positive-pressure ventilation techniques for fire fighting </a:t>
            </a:r>
          </a:p>
          <a:p>
            <a:pPr marL="174625" indent="-174625">
              <a:spcBef>
                <a:spcPct val="70000"/>
              </a:spcBef>
              <a:buClr>
                <a:srgbClr val="FFC836"/>
              </a:buClr>
              <a:buFontTx/>
              <a:buChar char="•"/>
            </a:pPr>
            <a:r>
              <a:rPr lang="en-US" sz="1600" b="1" dirty="0">
                <a:solidFill>
                  <a:srgbClr val="FFFFFF"/>
                </a:solidFill>
              </a:rPr>
              <a:t>Automatic Fire Sprinkler Standards </a:t>
            </a:r>
            <a:r>
              <a:rPr lang="en-US" sz="1600" dirty="0">
                <a:solidFill>
                  <a:srgbClr val="FFFFFF"/>
                </a:solidFill>
              </a:rPr>
              <a:t>– enabling reductions in loss of life and property due to fire by developing the only installation and design standard for residential sprinkler systems</a:t>
            </a:r>
          </a:p>
          <a:p>
            <a:pPr marL="174625" indent="-174625">
              <a:spcBef>
                <a:spcPct val="70000"/>
              </a:spcBef>
              <a:buClr>
                <a:srgbClr val="FFC836"/>
              </a:buClr>
              <a:buFontTx/>
              <a:buChar char="•"/>
            </a:pPr>
            <a:r>
              <a:rPr lang="en-US" sz="1600" b="1" dirty="0">
                <a:solidFill>
                  <a:srgbClr val="FFFFFF"/>
                </a:solidFill>
              </a:rPr>
              <a:t>Fire Dynamics Models</a:t>
            </a:r>
            <a:r>
              <a:rPr lang="en-US" sz="1600" dirty="0">
                <a:solidFill>
                  <a:srgbClr val="FFFFFF"/>
                </a:solidFill>
              </a:rPr>
              <a:t> –  enabling transformation from prescriptive to performance standards through tools to predict the spread of fire, smoke, and toxic products</a:t>
            </a:r>
          </a:p>
          <a:p>
            <a:pPr marL="174625" indent="-174625">
              <a:spcBef>
                <a:spcPct val="70000"/>
              </a:spcBef>
              <a:buClr>
                <a:srgbClr val="FFC836"/>
              </a:buClr>
              <a:buFontTx/>
              <a:buChar char="•"/>
            </a:pPr>
            <a:r>
              <a:rPr lang="en-US" sz="1600" b="1" dirty="0">
                <a:solidFill>
                  <a:srgbClr val="FFFFFF"/>
                </a:solidFill>
              </a:rPr>
              <a:t>Heat and Visible Smoke Release Measurements </a:t>
            </a:r>
            <a:r>
              <a:rPr lang="en-US" sz="1600" dirty="0">
                <a:solidFill>
                  <a:srgbClr val="FFFFFF"/>
                </a:solidFill>
              </a:rPr>
              <a:t>– enabling fundamental heat release rate measurements worldwide via improved standard test method</a:t>
            </a:r>
          </a:p>
        </p:txBody>
      </p:sp>
      <p:pic>
        <p:nvPicPr>
          <p:cNvPr id="40966" name="Picture 6" descr="sprinkler"/>
          <p:cNvPicPr>
            <a:picLocks noChangeAspect="1" noChangeArrowheads="1"/>
          </p:cNvPicPr>
          <p:nvPr/>
        </p:nvPicPr>
        <p:blipFill>
          <a:blip r:embed="rId4"/>
          <a:srcRect/>
          <a:stretch>
            <a:fillRect/>
          </a:stretch>
        </p:blipFill>
        <p:spPr bwMode="auto">
          <a:xfrm>
            <a:off x="7086600" y="1219200"/>
            <a:ext cx="1600200" cy="1566863"/>
          </a:xfrm>
          <a:prstGeom prst="rect">
            <a:avLst/>
          </a:prstGeom>
          <a:noFill/>
          <a:ln w="9525">
            <a:noFill/>
            <a:miter lim="800000"/>
            <a:headEnd/>
            <a:tailEnd/>
          </a:ln>
        </p:spPr>
      </p:pic>
      <p:pic>
        <p:nvPicPr>
          <p:cNvPr id="40967" name="Picture 7" descr="FDSimage"/>
          <p:cNvPicPr>
            <a:picLocks noChangeAspect="1" noChangeArrowheads="1"/>
          </p:cNvPicPr>
          <p:nvPr/>
        </p:nvPicPr>
        <p:blipFill>
          <a:blip r:embed="rId5"/>
          <a:srcRect/>
          <a:stretch>
            <a:fillRect/>
          </a:stretch>
        </p:blipFill>
        <p:spPr bwMode="auto">
          <a:xfrm>
            <a:off x="7112000" y="5668963"/>
            <a:ext cx="15748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Success Stories</a:t>
            </a:r>
            <a:endParaRPr lang="en-US" dirty="0"/>
          </a:p>
        </p:txBody>
      </p:sp>
      <p:sp>
        <p:nvSpPr>
          <p:cNvPr id="41987" name="Rectangle 3"/>
          <p:cNvSpPr>
            <a:spLocks noGrp="1" noChangeArrowheads="1"/>
          </p:cNvSpPr>
          <p:nvPr>
            <p:ph type="body" sz="half" idx="4294967295"/>
          </p:nvPr>
        </p:nvSpPr>
        <p:spPr>
          <a:xfrm>
            <a:off x="658813" y="1373188"/>
            <a:ext cx="5805488" cy="4800600"/>
          </a:xfrm>
        </p:spPr>
        <p:txBody>
          <a:bodyPr/>
          <a:lstStyle/>
          <a:p>
            <a:pPr marL="176213" indent="-176213" eaLnBrk="1" hangingPunct="1">
              <a:spcBef>
                <a:spcPct val="30000"/>
              </a:spcBef>
            </a:pPr>
            <a:r>
              <a:rPr lang="en-US" sz="2200" b="1" dirty="0"/>
              <a:t>Fire Resistance of Concrete Construction – </a:t>
            </a:r>
            <a:r>
              <a:rPr lang="en-US" sz="2200" dirty="0"/>
              <a:t>enabling use of high-strength concrete in building </a:t>
            </a:r>
            <a:r>
              <a:rPr lang="en-US" sz="2200" dirty="0" smtClean="0"/>
              <a:t>construction</a:t>
            </a:r>
          </a:p>
          <a:p>
            <a:pPr marL="176213" indent="-176213" eaLnBrk="1" hangingPunct="1">
              <a:spcBef>
                <a:spcPct val="30000"/>
              </a:spcBef>
            </a:pPr>
            <a:r>
              <a:rPr lang="en-US" sz="2200" b="1" dirty="0"/>
              <a:t>Innovative Connection for Precast Concrete Buildings</a:t>
            </a:r>
            <a:r>
              <a:rPr lang="en-US" sz="2200" dirty="0"/>
              <a:t> – enabling use of precast concrete construction in high seismic regions through significant cost </a:t>
            </a:r>
            <a:r>
              <a:rPr lang="en-US" sz="2200" dirty="0" smtClean="0"/>
              <a:t>savings</a:t>
            </a:r>
          </a:p>
          <a:p>
            <a:pPr marL="176213" indent="-176213" eaLnBrk="1" hangingPunct="1">
              <a:spcBef>
                <a:spcPct val="30000"/>
              </a:spcBef>
            </a:pPr>
            <a:r>
              <a:rPr lang="en-US" sz="2200" b="1" dirty="0"/>
              <a:t>Enhanced Fujita Tornado Intensity Scale</a:t>
            </a:r>
            <a:r>
              <a:rPr lang="en-US" sz="2200" dirty="0"/>
              <a:t> – nationwide adoption of new scale which more realistically relates observed damage to wind speeds</a:t>
            </a:r>
          </a:p>
        </p:txBody>
      </p:sp>
      <p:pic>
        <p:nvPicPr>
          <p:cNvPr id="41989" name="Picture 6" descr="first_interstate_fire_lg"/>
          <p:cNvPicPr>
            <a:picLocks noGrp="1" noChangeAspect="1" noChangeArrowheads="1"/>
          </p:cNvPicPr>
          <p:nvPr>
            <p:ph sz="quarter" idx="4294967295"/>
          </p:nvPr>
        </p:nvPicPr>
        <p:blipFill>
          <a:blip r:embed="rId2"/>
          <a:srcRect r="1692" b="35582"/>
          <a:stretch>
            <a:fillRect/>
          </a:stretch>
        </p:blipFill>
        <p:spPr>
          <a:xfrm>
            <a:off x="7391400" y="1373188"/>
            <a:ext cx="1752600" cy="1755775"/>
          </a:xfrm>
          <a:noFill/>
        </p:spPr>
      </p:pic>
      <p:pic>
        <p:nvPicPr>
          <p:cNvPr id="41988" name="Picture 6" descr="building101crop"/>
          <p:cNvPicPr>
            <a:picLocks noGrp="1" noChangeAspect="1" noChangeArrowheads="1"/>
          </p:cNvPicPr>
          <p:nvPr>
            <p:ph idx="4294967295"/>
          </p:nvPr>
        </p:nvPicPr>
        <p:blipFill>
          <a:blip r:embed="rId3"/>
          <a:srcRect l="-25443" r="-25443"/>
          <a:stretch>
            <a:fillRect/>
          </a:stretch>
        </p:blipFill>
        <p:spPr>
          <a:xfrm>
            <a:off x="6281738" y="3024188"/>
            <a:ext cx="2862262" cy="1622425"/>
          </a:xfrm>
          <a:noFill/>
        </p:spPr>
      </p:pic>
      <p:pic>
        <p:nvPicPr>
          <p:cNvPr id="41990" name="Picture 9" descr="La Plata, MD, 2002 tornado damage image"/>
          <p:cNvPicPr>
            <a:picLocks noChangeAspect="1" noChangeArrowheads="1"/>
          </p:cNvPicPr>
          <p:nvPr/>
        </p:nvPicPr>
        <p:blipFill>
          <a:blip r:embed="rId4"/>
          <a:srcRect/>
          <a:stretch>
            <a:fillRect/>
          </a:stretch>
        </p:blipFill>
        <p:spPr bwMode="auto">
          <a:xfrm>
            <a:off x="6705600" y="4932363"/>
            <a:ext cx="1752600" cy="131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779463" y="381000"/>
            <a:ext cx="8212137" cy="838200"/>
          </a:xfrm>
        </p:spPr>
        <p:txBody>
          <a:bodyPr rtlCol="0">
            <a:normAutofit fontScale="90000"/>
          </a:bodyPr>
          <a:lstStyle/>
          <a:p>
            <a:pPr fontAlgn="auto">
              <a:spcAft>
                <a:spcPts val="0"/>
              </a:spcAft>
              <a:defRPr/>
            </a:pPr>
            <a:r>
              <a:rPr lang="en-US" sz="4400" dirty="0">
                <a:ea typeface="Arial" charset="0"/>
                <a:cs typeface="Arial" charset="0"/>
              </a:rPr>
              <a:t>Engineering Laboratory Mission</a:t>
            </a:r>
          </a:p>
        </p:txBody>
      </p:sp>
      <p:sp>
        <p:nvSpPr>
          <p:cNvPr id="150531" name="Rectangle 3"/>
          <p:cNvSpPr>
            <a:spLocks noGrp="1" noChangeArrowheads="1"/>
          </p:cNvSpPr>
          <p:nvPr>
            <p:ph idx="4294967295"/>
          </p:nvPr>
        </p:nvSpPr>
        <p:spPr>
          <a:xfrm>
            <a:off x="900113" y="1371600"/>
            <a:ext cx="7464425" cy="4724400"/>
          </a:xfrm>
        </p:spPr>
        <p:txBody>
          <a:bodyPr>
            <a:normAutofit/>
          </a:bodyPr>
          <a:lstStyle/>
          <a:p>
            <a:pPr marL="0" indent="0">
              <a:spcBef>
                <a:spcPct val="40000"/>
              </a:spcBef>
              <a:spcAft>
                <a:spcPct val="20000"/>
              </a:spcAft>
              <a:buFontTx/>
              <a:buNone/>
              <a:tabLst>
                <a:tab pos="342900" algn="l"/>
              </a:tabLst>
            </a:pPr>
            <a:r>
              <a:rPr lang="en-US" dirty="0" smtClean="0">
                <a:latin typeface="Arial" charset="0"/>
                <a:cs typeface="Arial" charset="0"/>
              </a:rPr>
              <a:t>To promote U.S. </a:t>
            </a:r>
            <a:r>
              <a:rPr lang="en-US" i="1" dirty="0" smtClean="0">
                <a:latin typeface="Arial" charset="0"/>
                <a:cs typeface="Arial" charset="0"/>
              </a:rPr>
              <a:t>innovation</a:t>
            </a:r>
            <a:r>
              <a:rPr lang="en-US" dirty="0" smtClean="0">
                <a:latin typeface="Arial" charset="0"/>
                <a:cs typeface="Arial" charset="0"/>
              </a:rPr>
              <a:t> and </a:t>
            </a:r>
            <a:r>
              <a:rPr lang="en-US" i="1" dirty="0" smtClean="0">
                <a:latin typeface="Arial" charset="0"/>
                <a:cs typeface="Arial" charset="0"/>
              </a:rPr>
              <a:t>industrial competitiveness </a:t>
            </a:r>
            <a:r>
              <a:rPr lang="en-US" dirty="0" smtClean="0">
                <a:latin typeface="Arial" charset="0"/>
                <a:cs typeface="Arial" charset="0"/>
              </a:rPr>
              <a:t>in areas of critical national priority </a:t>
            </a:r>
            <a:r>
              <a:rPr lang="en-US" b="1" dirty="0" smtClean="0">
                <a:solidFill>
                  <a:srgbClr val="9DF6FF"/>
                </a:solidFill>
                <a:latin typeface="Arial" charset="0"/>
                <a:cs typeface="Arial" charset="0"/>
              </a:rPr>
              <a:t>by anticipating and meeting the:</a:t>
            </a:r>
            <a:endParaRPr lang="en-US" sz="1000" b="1" dirty="0" smtClean="0">
              <a:solidFill>
                <a:srgbClr val="9DF6FF"/>
              </a:solidFill>
              <a:latin typeface="Arial" charset="0"/>
              <a:cs typeface="Arial" charset="0"/>
            </a:endParaRPr>
          </a:p>
          <a:p>
            <a:pPr marL="0" indent="0">
              <a:spcBef>
                <a:spcPct val="40000"/>
              </a:spcBef>
              <a:spcAft>
                <a:spcPct val="20000"/>
              </a:spcAft>
              <a:buFontTx/>
              <a:buNone/>
              <a:tabLst>
                <a:tab pos="342900" algn="l"/>
              </a:tabLst>
            </a:pPr>
            <a:r>
              <a:rPr lang="en-US" dirty="0" smtClean="0">
                <a:solidFill>
                  <a:srgbClr val="9DF6FF"/>
                </a:solidFill>
                <a:latin typeface="Arial" charset="0"/>
                <a:cs typeface="Arial" charset="0"/>
              </a:rPr>
              <a:t>	- </a:t>
            </a:r>
            <a:r>
              <a:rPr lang="en-US" b="1" dirty="0" smtClean="0">
                <a:solidFill>
                  <a:srgbClr val="9DF6FF"/>
                </a:solidFill>
                <a:latin typeface="Arial" charset="0"/>
                <a:cs typeface="Arial" charset="0"/>
              </a:rPr>
              <a:t>measurement science and</a:t>
            </a:r>
          </a:p>
          <a:p>
            <a:pPr marL="0" indent="0">
              <a:spcBef>
                <a:spcPct val="40000"/>
              </a:spcBef>
              <a:spcAft>
                <a:spcPct val="20000"/>
              </a:spcAft>
              <a:buFontTx/>
              <a:buNone/>
              <a:tabLst>
                <a:tab pos="342900" algn="l"/>
              </a:tabLst>
            </a:pPr>
            <a:r>
              <a:rPr lang="en-US" b="1" dirty="0" smtClean="0">
                <a:solidFill>
                  <a:srgbClr val="9DF6FF"/>
                </a:solidFill>
                <a:latin typeface="Arial" charset="0"/>
                <a:cs typeface="Arial" charset="0"/>
              </a:rPr>
              <a:t>	-</a:t>
            </a:r>
            <a:r>
              <a:rPr lang="en-US" b="1" i="1" dirty="0" smtClean="0">
                <a:solidFill>
                  <a:srgbClr val="9DF6FF"/>
                </a:solidFill>
                <a:latin typeface="Arial" charset="0"/>
                <a:cs typeface="Arial" charset="0"/>
              </a:rPr>
              <a:t> </a:t>
            </a:r>
            <a:r>
              <a:rPr lang="en-US" b="1" dirty="0" smtClean="0">
                <a:solidFill>
                  <a:srgbClr val="9DF6FF"/>
                </a:solidFill>
                <a:latin typeface="Arial" charset="0"/>
                <a:cs typeface="Arial" charset="0"/>
              </a:rPr>
              <a:t>standards</a:t>
            </a:r>
            <a:endParaRPr lang="en-US" sz="1000" b="1" dirty="0" smtClean="0">
              <a:solidFill>
                <a:srgbClr val="9DF6FF"/>
              </a:solidFill>
              <a:latin typeface="Arial" charset="0"/>
              <a:cs typeface="Arial" charset="0"/>
            </a:endParaRPr>
          </a:p>
          <a:p>
            <a:pPr marL="0" indent="0">
              <a:spcBef>
                <a:spcPct val="40000"/>
              </a:spcBef>
              <a:spcAft>
                <a:spcPct val="20000"/>
              </a:spcAft>
              <a:buFontTx/>
              <a:buNone/>
              <a:tabLst>
                <a:tab pos="342900" algn="l"/>
              </a:tabLst>
            </a:pPr>
            <a:r>
              <a:rPr lang="en-US" b="1" dirty="0" smtClean="0">
                <a:solidFill>
                  <a:srgbClr val="9DF6FF"/>
                </a:solidFill>
                <a:latin typeface="Arial" charset="0"/>
                <a:cs typeface="Arial" charset="0"/>
              </a:rPr>
              <a:t>needs for technology-intensive manufacturing and construction</a:t>
            </a:r>
            <a:r>
              <a:rPr lang="en-US" dirty="0" smtClean="0">
                <a:solidFill>
                  <a:srgbClr val="9DF6FF"/>
                </a:solidFill>
                <a:latin typeface="Arial" charset="0"/>
                <a:cs typeface="Arial" charset="0"/>
              </a:rPr>
              <a:t> </a:t>
            </a:r>
            <a:r>
              <a:rPr lang="en-US" dirty="0" smtClean="0">
                <a:latin typeface="Arial" charset="0"/>
                <a:cs typeface="Arial" charset="0"/>
              </a:rPr>
              <a:t>in ways that enhance </a:t>
            </a:r>
            <a:r>
              <a:rPr lang="en-US" i="1" dirty="0" smtClean="0">
                <a:latin typeface="Arial" charset="0"/>
                <a:cs typeface="Arial" charset="0"/>
              </a:rPr>
              <a:t>economic prosperity</a:t>
            </a:r>
            <a:r>
              <a:rPr lang="en-US" dirty="0" smtClean="0">
                <a:latin typeface="Arial" charset="0"/>
                <a:cs typeface="Arial" charset="0"/>
              </a:rPr>
              <a:t> and improve the </a:t>
            </a:r>
            <a:r>
              <a:rPr lang="en-US" i="1" dirty="0" smtClean="0">
                <a:latin typeface="Arial" charset="0"/>
                <a:cs typeface="Arial" charset="0"/>
              </a:rPr>
              <a:t>quality of life.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smtClean="0"/>
              <a:t>Success Stories</a:t>
            </a:r>
            <a:endParaRPr lang="en-US" dirty="0"/>
          </a:p>
        </p:txBody>
      </p:sp>
      <p:sp>
        <p:nvSpPr>
          <p:cNvPr id="43011" name="Rectangle 3"/>
          <p:cNvSpPr>
            <a:spLocks noGrp="1" noChangeArrowheads="1"/>
          </p:cNvSpPr>
          <p:nvPr>
            <p:ph type="body" sz="half" idx="4294967295"/>
          </p:nvPr>
        </p:nvSpPr>
        <p:spPr>
          <a:xfrm>
            <a:off x="620712" y="1104900"/>
            <a:ext cx="5081587" cy="5029200"/>
          </a:xfrm>
        </p:spPr>
        <p:txBody>
          <a:bodyPr/>
          <a:lstStyle/>
          <a:p>
            <a:pPr marL="177800" indent="-177800" eaLnBrk="1" hangingPunct="1"/>
            <a:r>
              <a:rPr lang="en-US" sz="1600" b="1" dirty="0"/>
              <a:t>Lead Agency for the National Earthquake Hazard Reduction Program (NEHRP) </a:t>
            </a:r>
            <a:r>
              <a:rPr lang="en-US" sz="1600" dirty="0"/>
              <a:t>– the Federal government’s coordinated long-term nationwide program to reduce risks to life and property in the U.S. from </a:t>
            </a:r>
            <a:r>
              <a:rPr lang="en-US" sz="1600" dirty="0" smtClean="0"/>
              <a:t>earthquakes</a:t>
            </a:r>
          </a:p>
          <a:p>
            <a:pPr marL="177800" indent="-177800" eaLnBrk="1" hangingPunct="1"/>
            <a:r>
              <a:rPr lang="en-US" sz="1600" b="1" dirty="0"/>
              <a:t>Federal Building and Fire Safety Investigation of the World Trade Center Disaster </a:t>
            </a:r>
            <a:r>
              <a:rPr lang="en-US" sz="1600" dirty="0"/>
              <a:t>– enabling enhanced safety of buildings, occupants, and emergency responders through scientific advances in predicting the performance of complex building systems and in understanding evacuation and emergency response procedures during extreme </a:t>
            </a:r>
            <a:r>
              <a:rPr lang="en-US" sz="1600" dirty="0" smtClean="0"/>
              <a:t>events</a:t>
            </a:r>
          </a:p>
          <a:p>
            <a:pPr marL="177800" indent="-177800" eaLnBrk="1" hangingPunct="1"/>
            <a:r>
              <a:rPr lang="en-US" sz="1600" b="1" dirty="0"/>
              <a:t>Reconnaissance of Physical Structures Following Hurricanes Katrina and Rita </a:t>
            </a:r>
            <a:r>
              <a:rPr lang="en-US" sz="1600" dirty="0"/>
              <a:t>– enabling enhanced safety of major buildings, physical infrastructure, and residential structures through adoption and enforcement of model building codes and standards and risk-based storm surge maps to reduce losses due to catastrophic hurricanes</a:t>
            </a:r>
          </a:p>
        </p:txBody>
      </p:sp>
      <p:pic>
        <p:nvPicPr>
          <p:cNvPr id="43012" name="Picture 4" descr="TwrB_Redu_Severe001"/>
          <p:cNvPicPr>
            <a:picLocks noGrp="1" noChangeAspect="1" noChangeArrowheads="1"/>
          </p:cNvPicPr>
          <p:nvPr>
            <p:ph idx="4294967295"/>
          </p:nvPr>
        </p:nvPicPr>
        <p:blipFill>
          <a:blip r:embed="rId2"/>
          <a:srcRect l="-15973" r="-15973"/>
          <a:stretch>
            <a:fillRect/>
          </a:stretch>
        </p:blipFill>
        <p:spPr>
          <a:xfrm>
            <a:off x="5324475" y="2593975"/>
            <a:ext cx="3819525" cy="2163763"/>
          </a:xfrm>
          <a:noFill/>
        </p:spPr>
      </p:pic>
      <p:pic>
        <p:nvPicPr>
          <p:cNvPr id="43013" name="Picture 8" descr="cauffman_slide21_3.jpg"/>
          <p:cNvPicPr>
            <a:picLocks noChangeAspect="1"/>
          </p:cNvPicPr>
          <p:nvPr/>
        </p:nvPicPr>
        <p:blipFill>
          <a:blip r:embed="rId3"/>
          <a:srcRect r="10918"/>
          <a:stretch>
            <a:fillRect/>
          </a:stretch>
        </p:blipFill>
        <p:spPr bwMode="auto">
          <a:xfrm>
            <a:off x="6172200" y="5068888"/>
            <a:ext cx="2590800" cy="1103312"/>
          </a:xfrm>
          <a:prstGeom prst="rect">
            <a:avLst/>
          </a:prstGeom>
          <a:noFill/>
          <a:ln w="9525">
            <a:noFill/>
            <a:miter lim="800000"/>
            <a:headEnd/>
            <a:tailEnd/>
          </a:ln>
        </p:spPr>
      </p:pic>
      <p:pic>
        <p:nvPicPr>
          <p:cNvPr id="43014" name="Picture 9" descr="cauffman_slide21.jpg"/>
          <p:cNvPicPr>
            <a:picLocks noChangeAspect="1"/>
          </p:cNvPicPr>
          <p:nvPr/>
        </p:nvPicPr>
        <p:blipFill>
          <a:blip r:embed="rId4"/>
          <a:srcRect/>
          <a:stretch>
            <a:fillRect/>
          </a:stretch>
        </p:blipFill>
        <p:spPr bwMode="auto">
          <a:xfrm>
            <a:off x="7543800" y="838200"/>
            <a:ext cx="1163638" cy="1755775"/>
          </a:xfrm>
          <a:prstGeom prst="rect">
            <a:avLst/>
          </a:prstGeom>
          <a:noFill/>
          <a:ln w="9525">
            <a:noFill/>
            <a:miter lim="800000"/>
            <a:headEnd/>
            <a:tailEnd/>
          </a:ln>
        </p:spPr>
      </p:pic>
      <p:pic>
        <p:nvPicPr>
          <p:cNvPr id="43015" name="Picture 7" descr="nehrp_logo"/>
          <p:cNvPicPr>
            <a:picLocks noChangeAspect="1" noChangeArrowheads="1"/>
          </p:cNvPicPr>
          <p:nvPr/>
        </p:nvPicPr>
        <p:blipFill>
          <a:blip r:embed="rId5"/>
          <a:srcRect/>
          <a:stretch>
            <a:fillRect/>
          </a:stretch>
        </p:blipFill>
        <p:spPr bwMode="auto">
          <a:xfrm>
            <a:off x="6772275" y="1985963"/>
            <a:ext cx="1076325" cy="604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descr="earthquake_hurricane3"/>
          <p:cNvPicPr>
            <a:picLocks noChangeAspect="1" noChangeArrowheads="1"/>
          </p:cNvPicPr>
          <p:nvPr/>
        </p:nvPicPr>
        <p:blipFill>
          <a:blip r:embed="rId2"/>
          <a:srcRect/>
          <a:stretch>
            <a:fillRect/>
          </a:stretch>
        </p:blipFill>
        <p:spPr bwMode="auto">
          <a:xfrm>
            <a:off x="5794375" y="4324350"/>
            <a:ext cx="2743200" cy="2043113"/>
          </a:xfrm>
          <a:prstGeom prst="rect">
            <a:avLst/>
          </a:prstGeom>
          <a:noFill/>
          <a:ln w="9525">
            <a:noFill/>
            <a:miter lim="800000"/>
            <a:headEnd/>
            <a:tailEnd/>
          </a:ln>
        </p:spPr>
      </p:pic>
      <p:sp>
        <p:nvSpPr>
          <p:cNvPr id="44035" name="Rectangle 3"/>
          <p:cNvSpPr>
            <a:spLocks noGrp="1" noChangeArrowheads="1"/>
          </p:cNvSpPr>
          <p:nvPr>
            <p:ph type="title"/>
          </p:nvPr>
        </p:nvSpPr>
        <p:spPr/>
        <p:txBody>
          <a:bodyPr/>
          <a:lstStyle/>
          <a:p>
            <a:r>
              <a:rPr lang="en-US" dirty="0" smtClean="0"/>
              <a:t>Improving the Quality of Life…</a:t>
            </a:r>
            <a:endParaRPr lang="en-US" dirty="0"/>
          </a:p>
        </p:txBody>
      </p:sp>
      <p:sp>
        <p:nvSpPr>
          <p:cNvPr id="44036" name="Text Box 4"/>
          <p:cNvSpPr txBox="1">
            <a:spLocks noChangeArrowheads="1"/>
          </p:cNvSpPr>
          <p:nvPr/>
        </p:nvSpPr>
        <p:spPr bwMode="auto">
          <a:xfrm>
            <a:off x="5651500" y="3646488"/>
            <a:ext cx="30480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dirty="0">
                <a:solidFill>
                  <a:srgbClr val="FFFFFF"/>
                </a:solidFill>
              </a:rPr>
              <a:t>Earthquake and Hurricane Safety Research</a:t>
            </a:r>
          </a:p>
        </p:txBody>
      </p:sp>
      <p:sp>
        <p:nvSpPr>
          <p:cNvPr id="44037" name="Text Box 5"/>
          <p:cNvSpPr txBox="1">
            <a:spLocks noChangeArrowheads="1"/>
          </p:cNvSpPr>
          <p:nvPr/>
        </p:nvSpPr>
        <p:spPr bwMode="auto">
          <a:xfrm>
            <a:off x="5654675" y="1143000"/>
            <a:ext cx="30480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FFFFFF"/>
                </a:solidFill>
              </a:rPr>
              <a:t>Building and Fire Safety</a:t>
            </a:r>
          </a:p>
        </p:txBody>
      </p:sp>
      <p:pic>
        <p:nvPicPr>
          <p:cNvPr id="44038" name="Picture 6" descr="nehrp_logo"/>
          <p:cNvPicPr>
            <a:picLocks noChangeAspect="1" noChangeArrowheads="1"/>
          </p:cNvPicPr>
          <p:nvPr/>
        </p:nvPicPr>
        <p:blipFill>
          <a:blip r:embed="rId3"/>
          <a:srcRect/>
          <a:stretch>
            <a:fillRect/>
          </a:stretch>
        </p:blipFill>
        <p:spPr bwMode="auto">
          <a:xfrm>
            <a:off x="6477000" y="5823744"/>
            <a:ext cx="1076325" cy="604838"/>
          </a:xfrm>
          <a:prstGeom prst="rect">
            <a:avLst/>
          </a:prstGeom>
          <a:noFill/>
          <a:ln w="9525">
            <a:noFill/>
            <a:miter lim="800000"/>
            <a:headEnd/>
            <a:tailEnd/>
          </a:ln>
        </p:spPr>
      </p:pic>
      <p:sp>
        <p:nvSpPr>
          <p:cNvPr id="44039" name="Text Box 7"/>
          <p:cNvSpPr txBox="1">
            <a:spLocks noChangeArrowheads="1"/>
          </p:cNvSpPr>
          <p:nvPr/>
        </p:nvSpPr>
        <p:spPr bwMode="auto">
          <a:xfrm>
            <a:off x="785813" y="3848100"/>
            <a:ext cx="4868862" cy="2431435"/>
          </a:xfrm>
          <a:prstGeom prst="rect">
            <a:avLst/>
          </a:prstGeom>
          <a:noFill/>
          <a:ln w="9525">
            <a:noFill/>
            <a:miter lim="800000"/>
            <a:headEnd/>
            <a:tailEnd/>
          </a:ln>
        </p:spPr>
        <p:txBody>
          <a:bodyPr wrap="square">
            <a:prstTxWarp prst="textNoShape">
              <a:avLst/>
            </a:prstTxWarp>
            <a:spAutoFit/>
          </a:bodyPr>
          <a:lstStyle/>
          <a:p>
            <a:pPr marL="177800" indent="-177800">
              <a:spcBef>
                <a:spcPct val="50000"/>
              </a:spcBef>
              <a:buClr>
                <a:srgbClr val="FFC836"/>
              </a:buClr>
              <a:buFontTx/>
              <a:buChar char="•"/>
            </a:pPr>
            <a:r>
              <a:rPr lang="en-US" sz="1600" b="1" dirty="0">
                <a:solidFill>
                  <a:srgbClr val="FFFFFF"/>
                </a:solidFill>
              </a:rPr>
              <a:t>Enhanced Fujita Tornado Intensity Scale –</a:t>
            </a:r>
            <a:r>
              <a:rPr lang="en-US" sz="1600" dirty="0">
                <a:solidFill>
                  <a:srgbClr val="FFFFFF"/>
                </a:solidFill>
              </a:rPr>
              <a:t> nationwide adoption of new scale which more realistically relates observed damage to wind speeds</a:t>
            </a:r>
          </a:p>
          <a:p>
            <a:pPr marL="177800" indent="-177800">
              <a:spcBef>
                <a:spcPct val="50000"/>
              </a:spcBef>
              <a:buClr>
                <a:srgbClr val="FFC836"/>
              </a:buClr>
              <a:buFontTx/>
              <a:buChar char="•"/>
            </a:pPr>
            <a:r>
              <a:rPr lang="en-US" sz="1600" b="1" dirty="0">
                <a:solidFill>
                  <a:srgbClr val="FFFFFF"/>
                </a:solidFill>
              </a:rPr>
              <a:t>Lead Agency for the National Earthquake Hazards Reduction Program (NEHRP) - </a:t>
            </a:r>
            <a:r>
              <a:rPr lang="en-US" sz="1600" dirty="0">
                <a:solidFill>
                  <a:srgbClr val="FFFFFF"/>
                </a:solidFill>
              </a:rPr>
              <a:t>the Federal government's coordinated long-term nationwide program to reduce risks to life and property in the U.S. from earthquakes</a:t>
            </a:r>
          </a:p>
        </p:txBody>
      </p:sp>
      <p:sp>
        <p:nvSpPr>
          <p:cNvPr id="44040" name="Text Box 8"/>
          <p:cNvSpPr txBox="1">
            <a:spLocks noChangeArrowheads="1"/>
          </p:cNvSpPr>
          <p:nvPr/>
        </p:nvSpPr>
        <p:spPr bwMode="auto">
          <a:xfrm>
            <a:off x="785813" y="1143000"/>
            <a:ext cx="4191000" cy="2677656"/>
          </a:xfrm>
          <a:prstGeom prst="rect">
            <a:avLst/>
          </a:prstGeom>
          <a:noFill/>
          <a:ln w="9525">
            <a:noFill/>
            <a:miter lim="800000"/>
            <a:headEnd/>
            <a:tailEnd/>
          </a:ln>
        </p:spPr>
        <p:txBody>
          <a:bodyPr>
            <a:prstTxWarp prst="textNoShape">
              <a:avLst/>
            </a:prstTxWarp>
            <a:spAutoFit/>
          </a:bodyPr>
          <a:lstStyle/>
          <a:p>
            <a:pPr marL="177800" indent="-177800">
              <a:spcBef>
                <a:spcPct val="50000"/>
              </a:spcBef>
              <a:buClr>
                <a:srgbClr val="FFC836"/>
              </a:buClr>
              <a:buFontTx/>
              <a:buChar char="•"/>
            </a:pPr>
            <a:r>
              <a:rPr lang="en-US" sz="1600" b="1" dirty="0">
                <a:solidFill>
                  <a:srgbClr val="FFFFFF"/>
                </a:solidFill>
              </a:rPr>
              <a:t>Construction Strategies to Avoid Progressive Collapse –</a:t>
            </a:r>
            <a:r>
              <a:rPr lang="en-US" sz="1600" dirty="0">
                <a:solidFill>
                  <a:srgbClr val="FFFFFF"/>
                </a:solidFill>
              </a:rPr>
              <a:t> enabling owners, engineers and building officials to prevent collapse through risk-informed planning and design of structures</a:t>
            </a:r>
          </a:p>
          <a:p>
            <a:pPr marL="177800" indent="-177800">
              <a:spcBef>
                <a:spcPct val="50000"/>
              </a:spcBef>
              <a:buClr>
                <a:srgbClr val="FFC836"/>
              </a:buClr>
              <a:buFontTx/>
              <a:buChar char="•"/>
            </a:pPr>
            <a:r>
              <a:rPr lang="en-US" sz="1600" b="1" dirty="0">
                <a:solidFill>
                  <a:srgbClr val="FFFFFF"/>
                </a:solidFill>
              </a:rPr>
              <a:t>Smoke Detector Nuisance Alarm Tests – </a:t>
            </a:r>
            <a:r>
              <a:rPr lang="en-US" sz="1600" dirty="0">
                <a:solidFill>
                  <a:srgbClr val="FFFFFF"/>
                </a:solidFill>
              </a:rPr>
              <a:t> enabling design of next-generation “smart” units to accurately distinguish unwanted fire conditions from nuisance conditions</a:t>
            </a:r>
          </a:p>
        </p:txBody>
      </p:sp>
      <p:pic>
        <p:nvPicPr>
          <p:cNvPr id="44041" name="Picture 9" descr="build&amp;fireSafety"/>
          <p:cNvPicPr>
            <a:picLocks noChangeAspect="1" noChangeArrowheads="1"/>
          </p:cNvPicPr>
          <p:nvPr/>
        </p:nvPicPr>
        <p:blipFill>
          <a:blip r:embed="rId4"/>
          <a:srcRect/>
          <a:stretch>
            <a:fillRect/>
          </a:stretch>
        </p:blipFill>
        <p:spPr bwMode="auto">
          <a:xfrm>
            <a:off x="5349875" y="1600200"/>
            <a:ext cx="3349625" cy="167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76200" y="2057400"/>
            <a:ext cx="8229600" cy="4154984"/>
          </a:xfrm>
          <a:prstGeom prst="rect">
            <a:avLst/>
          </a:prstGeom>
          <a:noFill/>
          <a:ln w="12700" cap="sq">
            <a:noFill/>
            <a:miter lim="800000"/>
            <a:headEnd type="none" w="sm" len="sm"/>
            <a:tailEnd type="none" w="sm" len="sm"/>
          </a:ln>
        </p:spPr>
        <p:txBody>
          <a:bodyPr>
            <a:prstTxWarp prst="textNoShape">
              <a:avLst/>
            </a:prstTxWarp>
            <a:spAutoFit/>
          </a:bodyPr>
          <a:lstStyle/>
          <a:p>
            <a:pPr algn="l" defTabSz="863600" eaLnBrk="0" hangingPunct="0">
              <a:spcBef>
                <a:spcPct val="0"/>
              </a:spcBef>
              <a:buFontTx/>
              <a:buNone/>
              <a:tabLst>
                <a:tab pos="346075" algn="l"/>
              </a:tabLst>
            </a:pPr>
            <a:r>
              <a:rPr lang="en-US" sz="2800" b="1" dirty="0" smtClean="0">
                <a:effectLst/>
                <a:latin typeface="Helvetica" charset="0"/>
              </a:rPr>
              <a:t> </a:t>
            </a:r>
            <a:r>
              <a:rPr lang="en-US" sz="2400" b="1" dirty="0" smtClean="0">
                <a:latin typeface="Helvetica" charset="0"/>
              </a:rPr>
              <a:t>		</a:t>
            </a:r>
            <a:r>
              <a:rPr lang="en-US" sz="2000" b="1" dirty="0" smtClean="0">
                <a:solidFill>
                  <a:srgbClr val="FFFFFF"/>
                </a:solidFill>
                <a:effectLst/>
                <a:latin typeface="Helvetica" charset="0"/>
              </a:rPr>
              <a:t>Shyam Sunder</a:t>
            </a:r>
          </a:p>
          <a:p>
            <a:pPr algn="l" defTabSz="863600" eaLnBrk="0" hangingPunct="0">
              <a:spcBef>
                <a:spcPct val="0"/>
              </a:spcBef>
              <a:buFontTx/>
              <a:buNone/>
              <a:tabLst>
                <a:tab pos="346075" algn="l"/>
              </a:tabLst>
            </a:pPr>
            <a:r>
              <a:rPr lang="en-US" sz="2000" b="1" dirty="0">
                <a:solidFill>
                  <a:srgbClr val="FFFFFF"/>
                </a:solidFill>
                <a:effectLst/>
                <a:latin typeface="Helvetica" charset="0"/>
              </a:rPr>
              <a:t>	</a:t>
            </a:r>
            <a:r>
              <a:rPr lang="en-US" sz="2000" b="1" dirty="0" smtClean="0">
                <a:solidFill>
                  <a:srgbClr val="FFFFFF"/>
                </a:solidFill>
                <a:effectLst/>
                <a:latin typeface="Helvetica" charset="0"/>
              </a:rPr>
              <a:t>	Director </a:t>
            </a:r>
            <a:br>
              <a:rPr lang="en-US" sz="2000" b="1" dirty="0" smtClean="0">
                <a:solidFill>
                  <a:srgbClr val="FFFFFF"/>
                </a:solidFill>
                <a:effectLst/>
                <a:latin typeface="Helvetica" charset="0"/>
              </a:rPr>
            </a:br>
            <a:r>
              <a:rPr lang="en-US" sz="2000" b="1" dirty="0" smtClean="0">
                <a:solidFill>
                  <a:srgbClr val="FFFFFF"/>
                </a:solidFill>
                <a:effectLst/>
                <a:latin typeface="Helvetica" charset="0"/>
              </a:rPr>
              <a:t>		  </a:t>
            </a:r>
            <a:br>
              <a:rPr lang="en-US" sz="2000" b="1" dirty="0" smtClean="0">
                <a:solidFill>
                  <a:srgbClr val="FFFFFF"/>
                </a:solidFill>
                <a:effectLst/>
                <a:latin typeface="Helvetica" charset="0"/>
              </a:rPr>
            </a:br>
            <a:r>
              <a:rPr lang="en-US" sz="2000" b="1" dirty="0" smtClean="0">
                <a:solidFill>
                  <a:srgbClr val="FFFFFF"/>
                </a:solidFill>
                <a:effectLst/>
                <a:latin typeface="Helvetica" charset="0"/>
              </a:rPr>
              <a:t>    </a:t>
            </a:r>
            <a:r>
              <a:rPr lang="en-US" sz="2000" b="1" dirty="0">
                <a:solidFill>
                  <a:srgbClr val="FFFFFF"/>
                </a:solidFill>
                <a:effectLst/>
                <a:latin typeface="Helvetica" charset="0"/>
              </a:rPr>
              <a:t>			</a:t>
            </a:r>
          </a:p>
          <a:p>
            <a:pPr algn="l" defTabSz="863600" eaLnBrk="0" hangingPunct="0">
              <a:spcBef>
                <a:spcPct val="0"/>
              </a:spcBef>
              <a:buFontTx/>
              <a:buNone/>
              <a:tabLst>
                <a:tab pos="346075" algn="l"/>
              </a:tabLst>
            </a:pPr>
            <a:r>
              <a:rPr lang="en-US" sz="2000" b="1" dirty="0">
                <a:solidFill>
                  <a:srgbClr val="FFFFFF"/>
                </a:solidFill>
                <a:effectLst/>
                <a:latin typeface="Helvetica" charset="0"/>
              </a:rPr>
              <a:t>	</a:t>
            </a:r>
            <a:r>
              <a:rPr lang="en-US" sz="2000" b="1" dirty="0" smtClean="0">
                <a:solidFill>
                  <a:srgbClr val="FFFFFF"/>
                </a:solidFill>
                <a:effectLst/>
                <a:latin typeface="Helvetica" charset="0"/>
              </a:rPr>
              <a:t>	301 </a:t>
            </a:r>
            <a:r>
              <a:rPr lang="en-US" sz="2000" b="1" dirty="0">
                <a:solidFill>
                  <a:srgbClr val="FFFFFF"/>
                </a:solidFill>
                <a:effectLst/>
                <a:latin typeface="Helvetica" charset="0"/>
              </a:rPr>
              <a:t>975</a:t>
            </a:r>
            <a:r>
              <a:rPr lang="en-US" sz="2000" b="1" dirty="0" smtClean="0">
                <a:solidFill>
                  <a:srgbClr val="FFFFFF"/>
                </a:solidFill>
                <a:effectLst/>
                <a:latin typeface="Helvetica" charset="0"/>
              </a:rPr>
              <a:t> 5900	</a:t>
            </a:r>
            <a:r>
              <a:rPr lang="en-US" sz="2000" b="1" dirty="0">
                <a:solidFill>
                  <a:srgbClr val="FFFFFF"/>
                </a:solidFill>
                <a:effectLst/>
                <a:latin typeface="Helvetica" charset="0"/>
              </a:rPr>
              <a:t>		</a:t>
            </a:r>
          </a:p>
          <a:p>
            <a:pPr defTabSz="863600" eaLnBrk="0" hangingPunct="0">
              <a:tabLst>
                <a:tab pos="346075" algn="l"/>
              </a:tabLst>
            </a:pPr>
            <a:r>
              <a:rPr lang="en-US" sz="2000" b="1" dirty="0" smtClean="0">
                <a:solidFill>
                  <a:srgbClr val="FFFFFF"/>
                </a:solidFill>
                <a:latin typeface="Helvetica" charset="0"/>
              </a:rPr>
              <a:t>		sivaraj.shyam-sunder@nist.gov	</a:t>
            </a:r>
            <a:r>
              <a:rPr lang="en-US" sz="2000" b="1" dirty="0">
                <a:solidFill>
                  <a:srgbClr val="FFFFFF"/>
                </a:solidFill>
                <a:effectLst/>
                <a:latin typeface="Helvetica" charset="0"/>
              </a:rPr>
              <a:t>					</a:t>
            </a:r>
          </a:p>
          <a:p>
            <a:pPr algn="l" defTabSz="863600" eaLnBrk="0" hangingPunct="0">
              <a:spcBef>
                <a:spcPct val="0"/>
              </a:spcBef>
              <a:buFontTx/>
              <a:buNone/>
              <a:tabLst>
                <a:tab pos="346075" algn="l"/>
              </a:tabLst>
            </a:pPr>
            <a:r>
              <a:rPr lang="en-US" sz="2000" b="1" dirty="0">
                <a:solidFill>
                  <a:srgbClr val="FFFFFF"/>
                </a:solidFill>
                <a:effectLst/>
                <a:latin typeface="Helvetica" charset="0"/>
              </a:rPr>
              <a:t>	</a:t>
            </a:r>
            <a:r>
              <a:rPr lang="en-US" sz="2000" b="1" dirty="0" smtClean="0">
                <a:solidFill>
                  <a:srgbClr val="FFFFFF"/>
                </a:solidFill>
                <a:effectLst/>
                <a:latin typeface="Helvetica" charset="0"/>
              </a:rPr>
              <a:t>	The NIST Engineering </a:t>
            </a:r>
            <a:r>
              <a:rPr lang="en-US" sz="2000" b="1" dirty="0">
                <a:solidFill>
                  <a:srgbClr val="FFFFFF"/>
                </a:solidFill>
                <a:effectLst/>
                <a:latin typeface="Helvetica" charset="0"/>
              </a:rPr>
              <a:t>Laboratory		</a:t>
            </a:r>
          </a:p>
          <a:p>
            <a:pPr algn="l" defTabSz="863600" eaLnBrk="0" hangingPunct="0">
              <a:spcBef>
                <a:spcPct val="0"/>
              </a:spcBef>
              <a:buFontTx/>
              <a:buNone/>
              <a:tabLst>
                <a:tab pos="346075" algn="l"/>
              </a:tabLst>
            </a:pPr>
            <a:r>
              <a:rPr lang="en-US" sz="2000" b="1" dirty="0">
                <a:solidFill>
                  <a:srgbClr val="FFFFFF"/>
                </a:solidFill>
                <a:effectLst/>
                <a:latin typeface="Helvetica" charset="0"/>
              </a:rPr>
              <a:t>		100 Bureau Drive Stop </a:t>
            </a:r>
            <a:r>
              <a:rPr lang="en-US" sz="2000" b="1" dirty="0" smtClean="0">
                <a:solidFill>
                  <a:srgbClr val="FFFFFF"/>
                </a:solidFill>
                <a:effectLst/>
                <a:latin typeface="Helvetica" charset="0"/>
              </a:rPr>
              <a:t>8600</a:t>
            </a:r>
            <a:r>
              <a:rPr lang="en-US" sz="2000" b="1" dirty="0">
                <a:solidFill>
                  <a:srgbClr val="FFFFFF"/>
                </a:solidFill>
                <a:effectLst/>
                <a:latin typeface="Helvetica" charset="0"/>
              </a:rPr>
              <a:t>				</a:t>
            </a:r>
          </a:p>
          <a:p>
            <a:pPr algn="l" defTabSz="863600" eaLnBrk="0" hangingPunct="0">
              <a:spcBef>
                <a:spcPct val="0"/>
              </a:spcBef>
              <a:buFontTx/>
              <a:buNone/>
              <a:tabLst>
                <a:tab pos="346075" algn="l"/>
              </a:tabLst>
            </a:pPr>
            <a:r>
              <a:rPr lang="en-US" sz="2000" b="1" dirty="0">
                <a:solidFill>
                  <a:srgbClr val="FFFFFF"/>
                </a:solidFill>
                <a:effectLst/>
                <a:latin typeface="Helvetica" charset="0"/>
              </a:rPr>
              <a:t>     	Gaithersburg, MD 20899-</a:t>
            </a:r>
            <a:r>
              <a:rPr lang="en-US" sz="2000" b="1" dirty="0" smtClean="0">
                <a:solidFill>
                  <a:srgbClr val="FFFFFF"/>
                </a:solidFill>
                <a:effectLst/>
                <a:latin typeface="Helvetica" charset="0"/>
              </a:rPr>
              <a:t>8600</a:t>
            </a:r>
            <a:endParaRPr lang="en-US" sz="2000" b="1" dirty="0">
              <a:solidFill>
                <a:srgbClr val="FFFFFF"/>
              </a:solidFill>
              <a:effectLst/>
              <a:latin typeface="Helvetica" charset="0"/>
            </a:endParaRPr>
          </a:p>
          <a:p>
            <a:pPr algn="l" defTabSz="863600" eaLnBrk="0" hangingPunct="0">
              <a:spcBef>
                <a:spcPct val="0"/>
              </a:spcBef>
              <a:buFontTx/>
              <a:buNone/>
              <a:tabLst>
                <a:tab pos="346075" algn="l"/>
              </a:tabLst>
            </a:pPr>
            <a:endParaRPr lang="en-US" sz="2000" b="1" dirty="0">
              <a:effectLst/>
              <a:latin typeface="Helvetica" charset="0"/>
            </a:endParaRPr>
          </a:p>
          <a:p>
            <a:pPr algn="l" defTabSz="863600" eaLnBrk="0" hangingPunct="0">
              <a:spcBef>
                <a:spcPct val="0"/>
              </a:spcBef>
              <a:buFontTx/>
              <a:buNone/>
              <a:tabLst>
                <a:tab pos="346075" algn="l"/>
              </a:tabLst>
            </a:pPr>
            <a:r>
              <a:rPr lang="en-US" sz="2000" b="1" dirty="0">
                <a:effectLst/>
                <a:latin typeface="Helvetica" charset="0"/>
              </a:rPr>
              <a:t>		</a:t>
            </a:r>
            <a:r>
              <a:rPr lang="en-US" sz="3200" b="1" dirty="0" smtClean="0">
                <a:solidFill>
                  <a:srgbClr val="E6AE05"/>
                </a:solidFill>
                <a:effectLst/>
                <a:latin typeface="Helvetica" charset="0"/>
              </a:rPr>
              <a:t>www.nist.gov/el</a:t>
            </a:r>
            <a:r>
              <a:rPr lang="en-US" sz="3600" b="1" dirty="0" smtClean="0">
                <a:solidFill>
                  <a:schemeClr val="accent2"/>
                </a:solidFill>
                <a:effectLst/>
                <a:latin typeface="Helvetica" charset="0"/>
              </a:rPr>
              <a:t> </a:t>
            </a:r>
            <a:endParaRPr lang="en-US" sz="3600" b="1" dirty="0">
              <a:solidFill>
                <a:schemeClr val="accent2"/>
              </a:solidFill>
              <a:effectLst/>
              <a:latin typeface="Helvetica" charset="0"/>
            </a:endParaRPr>
          </a:p>
        </p:txBody>
      </p:sp>
      <p:sp>
        <p:nvSpPr>
          <p:cNvPr id="691203" name="Rectangle 3"/>
          <p:cNvSpPr>
            <a:spLocks noGrp="1" noChangeArrowheads="1"/>
          </p:cNvSpPr>
          <p:nvPr>
            <p:ph type="title"/>
          </p:nvPr>
        </p:nvSpPr>
        <p:spPr>
          <a:xfrm>
            <a:off x="990600" y="762000"/>
            <a:ext cx="6858000" cy="1143000"/>
          </a:xfrm>
        </p:spPr>
        <p:txBody>
          <a:bodyPr/>
          <a:lstStyle/>
          <a:p>
            <a:pPr eaLnBrk="1" hangingPunct="1">
              <a:defRPr/>
            </a:pPr>
            <a:r>
              <a:rPr lang="en-US" sz="3200" dirty="0"/>
              <a:t>Contact </a:t>
            </a:r>
            <a:br>
              <a:rPr lang="en-US" sz="3200" dirty="0"/>
            </a:br>
            <a:r>
              <a:rPr lang="en-US" sz="3200" dirty="0"/>
              <a:t>Info</a:t>
            </a:r>
            <a:endParaRPr lang="en-US" sz="3200" dirty="0">
              <a:effectLst>
                <a:outerShdw blurRad="38100" dist="38100" dir="2700000" algn="tl">
                  <a:srgbClr val="000000"/>
                </a:outerShdw>
              </a:effectLst>
            </a:endParaRPr>
          </a:p>
        </p:txBody>
      </p:sp>
      <p:pic>
        <p:nvPicPr>
          <p:cNvPr id="5" name="Picture 4" descr="elwebsite.jpg"/>
          <p:cNvPicPr>
            <a:picLocks noChangeAspect="1"/>
          </p:cNvPicPr>
          <p:nvPr/>
        </p:nvPicPr>
        <p:blipFill>
          <a:blip r:embed="rId3"/>
          <a:stretch>
            <a:fillRect/>
          </a:stretch>
        </p:blipFill>
        <p:spPr>
          <a:xfrm rot="598585">
            <a:off x="3632898" y="636142"/>
            <a:ext cx="5139266" cy="3079579"/>
          </a:xfrm>
          <a:prstGeom prst="rect">
            <a:avLst/>
          </a:prstGeom>
          <a:effectLst>
            <a:outerShdw blurRad="50800" dist="139700" dir="2520000">
              <a:srgbClr val="000000">
                <a:alpha val="43000"/>
              </a:srgbClr>
            </a:outerShdw>
          </a:effectLst>
        </p:spPr>
      </p:pic>
    </p:spTree>
  </p:cSld>
  <p:clrMapOvr>
    <a:masterClrMapping/>
  </p:clrMapOvr>
  <p:transition spd="med">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NIST level and Back-up slides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1266" name="Rectangle 2"/>
          <p:cNvSpPr>
            <a:spLocks noChangeArrowheads="1"/>
          </p:cNvSpPr>
          <p:nvPr/>
        </p:nvSpPr>
        <p:spPr bwMode="auto">
          <a:xfrm>
            <a:off x="685800" y="304800"/>
            <a:ext cx="8153400" cy="990600"/>
          </a:xfrm>
          <a:prstGeom prst="rect">
            <a:avLst/>
          </a:prstGeom>
          <a:noFill/>
          <a:ln w="9525">
            <a:noFill/>
            <a:miter lim="800000"/>
            <a:headEnd/>
            <a:tailEnd/>
          </a:ln>
          <a:effectLst/>
        </p:spPr>
        <p:txBody>
          <a:bodyPr anchor="ctr">
            <a:prstTxWarp prst="textNoShape">
              <a:avLst/>
            </a:prstTxWarp>
          </a:bodyPr>
          <a:lstStyle/>
          <a:p>
            <a:pPr algn="l">
              <a:spcBef>
                <a:spcPct val="0"/>
              </a:spcBef>
              <a:buFontTx/>
              <a:buNone/>
              <a:defRPr/>
            </a:pPr>
            <a:endParaRPr lang="en-US" sz="2600" b="1" dirty="0">
              <a:solidFill>
                <a:srgbClr val="008080"/>
              </a:solidFill>
              <a:effectLst>
                <a:outerShdw blurRad="38100" dist="38100" dir="2700000" algn="tl">
                  <a:srgbClr val="000000"/>
                </a:outerShdw>
              </a:effectLst>
            </a:endParaRPr>
          </a:p>
        </p:txBody>
      </p:sp>
      <p:sp>
        <p:nvSpPr>
          <p:cNvPr id="651267" name="Rectangle 3"/>
          <p:cNvSpPr>
            <a:spLocks noChangeArrowheads="1"/>
          </p:cNvSpPr>
          <p:nvPr/>
        </p:nvSpPr>
        <p:spPr bwMode="auto">
          <a:xfrm>
            <a:off x="685800" y="1143000"/>
            <a:ext cx="7010400" cy="1371600"/>
          </a:xfrm>
          <a:prstGeom prst="rect">
            <a:avLst/>
          </a:prstGeom>
          <a:noFill/>
          <a:ln w="9525">
            <a:noFill/>
            <a:miter lim="800000"/>
            <a:headEnd/>
            <a:tailEnd/>
          </a:ln>
          <a:effectLst/>
        </p:spPr>
        <p:txBody>
          <a:bodyPr anchor="ctr">
            <a:prstTxWarp prst="textNoShape">
              <a:avLst/>
            </a:prstTxWarp>
          </a:bodyPr>
          <a:lstStyle/>
          <a:p>
            <a:pPr algn="l">
              <a:spcBef>
                <a:spcPct val="0"/>
              </a:spcBef>
              <a:buFontTx/>
              <a:buNone/>
              <a:defRPr/>
            </a:pPr>
            <a:r>
              <a:rPr lang="en-US" sz="1800" b="1" dirty="0">
                <a:solidFill>
                  <a:schemeClr val="bg1"/>
                </a:solidFill>
                <a:effectLst>
                  <a:outerShdw blurRad="38100" dist="38100" dir="2700000" algn="tl">
                    <a:srgbClr val="000000"/>
                  </a:outerShdw>
                </a:effectLst>
              </a:rPr>
              <a:t>Develop and promote measurement, standards, and technology to enhance productivity, facilitate trade, and improve the quality of life. </a:t>
            </a:r>
          </a:p>
        </p:txBody>
      </p:sp>
      <p:pic>
        <p:nvPicPr>
          <p:cNvPr id="19460" name="Picture 4"/>
          <p:cNvPicPr>
            <a:picLocks noChangeAspect="1" noChangeArrowheads="1"/>
          </p:cNvPicPr>
          <p:nvPr/>
        </p:nvPicPr>
        <p:blipFill>
          <a:blip r:embed="rId3"/>
          <a:srcRect r="15384"/>
          <a:stretch>
            <a:fillRect/>
          </a:stretch>
        </p:blipFill>
        <p:spPr bwMode="auto">
          <a:xfrm>
            <a:off x="5314950" y="3048000"/>
            <a:ext cx="1676400" cy="1957388"/>
          </a:xfrm>
          <a:prstGeom prst="rect">
            <a:avLst/>
          </a:prstGeom>
          <a:noFill/>
          <a:ln w="9525">
            <a:solidFill>
              <a:srgbClr val="FF9933"/>
            </a:solidFill>
            <a:miter lim="800000"/>
            <a:headEnd/>
            <a:tailEnd/>
          </a:ln>
        </p:spPr>
      </p:pic>
      <p:pic>
        <p:nvPicPr>
          <p:cNvPr id="19461" name="Picture 5"/>
          <p:cNvPicPr>
            <a:picLocks noChangeAspect="1" noChangeArrowheads="1"/>
          </p:cNvPicPr>
          <p:nvPr/>
        </p:nvPicPr>
        <p:blipFill>
          <a:blip r:embed="rId4"/>
          <a:srcRect t="6895" b="10342"/>
          <a:stretch>
            <a:fillRect/>
          </a:stretch>
        </p:blipFill>
        <p:spPr bwMode="auto">
          <a:xfrm>
            <a:off x="838200" y="3124200"/>
            <a:ext cx="1733550" cy="1981200"/>
          </a:xfrm>
          <a:prstGeom prst="rect">
            <a:avLst/>
          </a:prstGeom>
          <a:noFill/>
          <a:ln w="9525">
            <a:solidFill>
              <a:srgbClr val="FF9933"/>
            </a:solidFill>
            <a:miter lim="800000"/>
            <a:headEnd/>
            <a:tailEnd/>
          </a:ln>
        </p:spPr>
      </p:pic>
      <p:pic>
        <p:nvPicPr>
          <p:cNvPr id="19462" name="Picture 6"/>
          <p:cNvPicPr>
            <a:picLocks noChangeAspect="1" noChangeArrowheads="1"/>
          </p:cNvPicPr>
          <p:nvPr/>
        </p:nvPicPr>
        <p:blipFill>
          <a:blip r:embed="rId5"/>
          <a:srcRect l="7407" r="3703"/>
          <a:stretch>
            <a:fillRect/>
          </a:stretch>
        </p:blipFill>
        <p:spPr bwMode="auto">
          <a:xfrm>
            <a:off x="2952750" y="3405188"/>
            <a:ext cx="1981200" cy="1700212"/>
          </a:xfrm>
          <a:prstGeom prst="rect">
            <a:avLst/>
          </a:prstGeom>
          <a:noFill/>
          <a:ln w="9525">
            <a:solidFill>
              <a:srgbClr val="FF9933"/>
            </a:solidFill>
            <a:miter lim="800000"/>
            <a:headEnd/>
            <a:tailEnd/>
          </a:ln>
        </p:spPr>
      </p:pic>
      <p:pic>
        <p:nvPicPr>
          <p:cNvPr id="19463" name="Picture 7"/>
          <p:cNvPicPr>
            <a:picLocks noChangeAspect="1" noChangeArrowheads="1"/>
          </p:cNvPicPr>
          <p:nvPr/>
        </p:nvPicPr>
        <p:blipFill>
          <a:blip r:embed="rId6"/>
          <a:srcRect l="14195" r="18343" b="6450"/>
          <a:stretch>
            <a:fillRect/>
          </a:stretch>
        </p:blipFill>
        <p:spPr bwMode="auto">
          <a:xfrm>
            <a:off x="7372350" y="2820988"/>
            <a:ext cx="1246188" cy="2209800"/>
          </a:xfrm>
          <a:prstGeom prst="rect">
            <a:avLst/>
          </a:prstGeom>
          <a:noFill/>
          <a:ln w="9525">
            <a:solidFill>
              <a:srgbClr val="FF9933"/>
            </a:solidFill>
            <a:miter lim="800000"/>
            <a:headEnd/>
            <a:tailEnd/>
          </a:ln>
        </p:spPr>
      </p:pic>
      <p:sp>
        <p:nvSpPr>
          <p:cNvPr id="651272" name="Text Box 8"/>
          <p:cNvSpPr txBox="1">
            <a:spLocks noChangeArrowheads="1"/>
          </p:cNvSpPr>
          <p:nvPr/>
        </p:nvSpPr>
        <p:spPr bwMode="auto">
          <a:xfrm>
            <a:off x="819150" y="2362200"/>
            <a:ext cx="5181600" cy="669925"/>
          </a:xfrm>
          <a:prstGeom prst="rect">
            <a:avLst/>
          </a:prstGeom>
          <a:noFill/>
          <a:ln w="9525">
            <a:noFill/>
            <a:miter lim="800000"/>
            <a:headEnd/>
            <a:tailEnd/>
          </a:ln>
          <a:effectLst/>
        </p:spPr>
        <p:txBody>
          <a:bodyPr>
            <a:prstTxWarp prst="textNoShape">
              <a:avLst/>
            </a:prstTxWarp>
            <a:spAutoFit/>
          </a:bodyPr>
          <a:lstStyle/>
          <a:p>
            <a:pPr algn="l" eaLnBrk="0" hangingPunct="0">
              <a:lnSpc>
                <a:spcPct val="95000"/>
              </a:lnSpc>
              <a:spcBef>
                <a:spcPct val="50000"/>
              </a:spcBef>
              <a:buClr>
                <a:srgbClr val="33CCCC"/>
              </a:buClr>
              <a:buFontTx/>
              <a:buNone/>
              <a:defRPr/>
            </a:pPr>
            <a:r>
              <a:rPr lang="en-US" sz="2000" b="1" dirty="0">
                <a:solidFill>
                  <a:srgbClr val="CCECFF"/>
                </a:solidFill>
                <a:effectLst>
                  <a:outerShdw blurRad="38100" dist="38100" dir="2700000" algn="tl">
                    <a:srgbClr val="000000"/>
                  </a:outerShdw>
                </a:effectLst>
              </a:rPr>
              <a:t>NIST carries out its mission through a</a:t>
            </a:r>
            <a:br>
              <a:rPr lang="en-US" sz="2000" b="1" dirty="0">
                <a:solidFill>
                  <a:srgbClr val="CCECFF"/>
                </a:solidFill>
                <a:effectLst>
                  <a:outerShdw blurRad="38100" dist="38100" dir="2700000" algn="tl">
                    <a:srgbClr val="000000"/>
                  </a:outerShdw>
                </a:effectLst>
              </a:rPr>
            </a:br>
            <a:r>
              <a:rPr lang="en-US" sz="2000" b="1" dirty="0">
                <a:solidFill>
                  <a:srgbClr val="CCECFF"/>
                </a:solidFill>
                <a:effectLst>
                  <a:outerShdw blurRad="38100" dist="38100" dir="2700000" algn="tl">
                    <a:srgbClr val="000000"/>
                  </a:outerShdw>
                </a:effectLst>
              </a:rPr>
              <a:t>portfolio of four programs:</a:t>
            </a:r>
          </a:p>
        </p:txBody>
      </p:sp>
      <p:sp>
        <p:nvSpPr>
          <p:cNvPr id="651273" name="Line 9"/>
          <p:cNvSpPr>
            <a:spLocks noChangeShapeType="1"/>
          </p:cNvSpPr>
          <p:nvPr/>
        </p:nvSpPr>
        <p:spPr bwMode="auto">
          <a:xfrm flipH="1">
            <a:off x="590550" y="2514600"/>
            <a:ext cx="228600" cy="0"/>
          </a:xfrm>
          <a:prstGeom prst="line">
            <a:avLst/>
          </a:prstGeom>
          <a:noFill/>
          <a:ln w="9525">
            <a:solidFill>
              <a:srgbClr val="FF9933"/>
            </a:solidFill>
            <a:round/>
            <a:headEnd/>
            <a:tailEnd/>
          </a:ln>
          <a:effectLst/>
        </p:spPr>
        <p:txBody>
          <a:bodyPr wrap="none" anchor="ctr">
            <a:prstTxWarp prst="textNoShape">
              <a:avLst/>
            </a:prstTxWarp>
            <a:spAutoFit/>
          </a:bodyPr>
          <a:lstStyle/>
          <a:p>
            <a:pPr>
              <a:defRPr/>
            </a:pPr>
            <a:endParaRPr lang="en-US" dirty="0">
              <a:latin typeface="Arial" pitchFamily="-111" charset="0"/>
            </a:endParaRPr>
          </a:p>
        </p:txBody>
      </p:sp>
      <p:sp>
        <p:nvSpPr>
          <p:cNvPr id="651274" name="Line 10"/>
          <p:cNvSpPr>
            <a:spLocks noChangeShapeType="1"/>
          </p:cNvSpPr>
          <p:nvPr/>
        </p:nvSpPr>
        <p:spPr bwMode="auto">
          <a:xfrm>
            <a:off x="590550" y="2514600"/>
            <a:ext cx="0" cy="2819400"/>
          </a:xfrm>
          <a:prstGeom prst="line">
            <a:avLst/>
          </a:prstGeom>
          <a:noFill/>
          <a:ln w="9525">
            <a:solidFill>
              <a:srgbClr val="FF9933"/>
            </a:solidFill>
            <a:round/>
            <a:headEnd/>
            <a:tailEnd/>
          </a:ln>
          <a:effectLst/>
        </p:spPr>
        <p:txBody>
          <a:bodyPr wrap="none" anchor="ctr">
            <a:prstTxWarp prst="textNoShape">
              <a:avLst/>
            </a:prstTxWarp>
            <a:spAutoFit/>
          </a:bodyPr>
          <a:lstStyle/>
          <a:p>
            <a:pPr>
              <a:defRPr/>
            </a:pPr>
            <a:endParaRPr lang="en-US" dirty="0">
              <a:latin typeface="Arial" pitchFamily="-111" charset="0"/>
            </a:endParaRPr>
          </a:p>
        </p:txBody>
      </p:sp>
      <p:sp>
        <p:nvSpPr>
          <p:cNvPr id="651275" name="Line 11"/>
          <p:cNvSpPr>
            <a:spLocks noChangeShapeType="1"/>
          </p:cNvSpPr>
          <p:nvPr/>
        </p:nvSpPr>
        <p:spPr bwMode="auto">
          <a:xfrm>
            <a:off x="590550" y="5334000"/>
            <a:ext cx="8553450" cy="0"/>
          </a:xfrm>
          <a:prstGeom prst="line">
            <a:avLst/>
          </a:prstGeom>
          <a:noFill/>
          <a:ln w="9525">
            <a:solidFill>
              <a:srgbClr val="FF9933"/>
            </a:solidFill>
            <a:round/>
            <a:headEnd/>
            <a:tailEnd/>
          </a:ln>
          <a:effectLst/>
        </p:spPr>
        <p:txBody>
          <a:bodyPr anchor="ctr">
            <a:prstTxWarp prst="textNoShape">
              <a:avLst/>
            </a:prstTxWarp>
            <a:spAutoFit/>
          </a:bodyPr>
          <a:lstStyle/>
          <a:p>
            <a:pPr>
              <a:defRPr/>
            </a:pPr>
            <a:endParaRPr lang="en-US" dirty="0">
              <a:solidFill>
                <a:srgbClr val="FFFFFF"/>
              </a:solidFill>
              <a:latin typeface="Arial" pitchFamily="-111" charset="0"/>
            </a:endParaRPr>
          </a:p>
        </p:txBody>
      </p:sp>
      <p:sp>
        <p:nvSpPr>
          <p:cNvPr id="651276" name="Text Box 12"/>
          <p:cNvSpPr txBox="1">
            <a:spLocks noChangeArrowheads="1"/>
          </p:cNvSpPr>
          <p:nvPr/>
        </p:nvSpPr>
        <p:spPr bwMode="auto">
          <a:xfrm>
            <a:off x="749300" y="5216525"/>
            <a:ext cx="1981200" cy="334707"/>
          </a:xfrm>
          <a:prstGeom prst="rect">
            <a:avLst/>
          </a:prstGeom>
          <a:noFill/>
          <a:ln w="9525">
            <a:noFill/>
            <a:miter lim="800000"/>
            <a:headEnd/>
            <a:tailEnd/>
          </a:ln>
          <a:effectLst/>
        </p:spPr>
        <p:txBody>
          <a:bodyPr>
            <a:prstTxWarp prst="textNoShape">
              <a:avLst/>
            </a:prstTxWarp>
            <a:spAutoFit/>
          </a:bodyPr>
          <a:lstStyle/>
          <a:p>
            <a:pPr eaLnBrk="0" hangingPunct="0">
              <a:lnSpc>
                <a:spcPct val="85000"/>
              </a:lnSpc>
              <a:spcBef>
                <a:spcPct val="35000"/>
              </a:spcBef>
              <a:buClr>
                <a:srgbClr val="33CCCC"/>
              </a:buClr>
              <a:buFontTx/>
              <a:buNone/>
              <a:defRPr/>
            </a:pPr>
            <a:r>
              <a:rPr lang="en-US" sz="1800" b="1" dirty="0">
                <a:solidFill>
                  <a:srgbClr val="FFFFFF"/>
                </a:solidFill>
                <a:effectLst>
                  <a:outerShdw blurRad="38100" dist="38100" dir="2700000" algn="tl">
                    <a:srgbClr val="000000"/>
                  </a:outerShdw>
                </a:effectLst>
              </a:rPr>
              <a:t>Laboratories</a:t>
            </a:r>
            <a:endParaRPr lang="en-US" sz="1800" b="1" dirty="0">
              <a:solidFill>
                <a:srgbClr val="FFFFFF"/>
              </a:solidFill>
              <a:effectLst>
                <a:outerShdw blurRad="38100" dist="38100" dir="2700000" algn="tl">
                  <a:srgbClr val="000000"/>
                </a:outerShdw>
              </a:effectLst>
              <a:latin typeface="Times" charset="0"/>
            </a:endParaRPr>
          </a:p>
        </p:txBody>
      </p:sp>
      <p:sp>
        <p:nvSpPr>
          <p:cNvPr id="651277" name="Text Box 13"/>
          <p:cNvSpPr txBox="1">
            <a:spLocks noChangeArrowheads="1"/>
          </p:cNvSpPr>
          <p:nvPr/>
        </p:nvSpPr>
        <p:spPr bwMode="auto">
          <a:xfrm>
            <a:off x="2971800" y="5216525"/>
            <a:ext cx="1981200" cy="804863"/>
          </a:xfrm>
          <a:prstGeom prst="rect">
            <a:avLst/>
          </a:prstGeom>
          <a:noFill/>
          <a:ln w="9525">
            <a:noFill/>
            <a:miter lim="800000"/>
            <a:headEnd/>
            <a:tailEnd/>
          </a:ln>
          <a:effectLst/>
        </p:spPr>
        <p:txBody>
          <a:bodyPr>
            <a:prstTxWarp prst="textNoShape">
              <a:avLst/>
            </a:prstTxWarp>
            <a:spAutoFit/>
          </a:bodyPr>
          <a:lstStyle/>
          <a:p>
            <a:pPr eaLnBrk="0" hangingPunct="0">
              <a:lnSpc>
                <a:spcPct val="85000"/>
              </a:lnSpc>
              <a:spcBef>
                <a:spcPct val="35000"/>
              </a:spcBef>
              <a:buClr>
                <a:srgbClr val="33CCCC"/>
              </a:buClr>
              <a:buFontTx/>
              <a:buNone/>
              <a:defRPr/>
            </a:pPr>
            <a:r>
              <a:rPr lang="en-US" sz="1800" b="1" dirty="0">
                <a:solidFill>
                  <a:srgbClr val="FFFFFF"/>
                </a:solidFill>
                <a:effectLst>
                  <a:outerShdw blurRad="38100" dist="38100" dir="2700000" algn="tl">
                    <a:srgbClr val="000000"/>
                  </a:outerShdw>
                </a:effectLst>
              </a:rPr>
              <a:t>Technology Innovation Program</a:t>
            </a:r>
            <a:endParaRPr lang="en-US" sz="1800" b="1" dirty="0">
              <a:solidFill>
                <a:srgbClr val="FFFFFF"/>
              </a:solidFill>
              <a:effectLst>
                <a:outerShdw blurRad="38100" dist="38100" dir="2700000" algn="tl">
                  <a:srgbClr val="000000"/>
                </a:outerShdw>
              </a:effectLst>
              <a:latin typeface="Times" charset="0"/>
            </a:endParaRPr>
          </a:p>
        </p:txBody>
      </p:sp>
      <p:sp>
        <p:nvSpPr>
          <p:cNvPr id="651278" name="Text Box 14"/>
          <p:cNvSpPr txBox="1">
            <a:spLocks noChangeArrowheads="1"/>
          </p:cNvSpPr>
          <p:nvPr/>
        </p:nvSpPr>
        <p:spPr bwMode="auto">
          <a:xfrm>
            <a:off x="5181600" y="5216525"/>
            <a:ext cx="1981200" cy="805605"/>
          </a:xfrm>
          <a:prstGeom prst="rect">
            <a:avLst/>
          </a:prstGeom>
          <a:noFill/>
          <a:ln w="9525">
            <a:noFill/>
            <a:miter lim="800000"/>
            <a:headEnd/>
            <a:tailEnd/>
          </a:ln>
          <a:effectLst/>
        </p:spPr>
        <p:txBody>
          <a:bodyPr>
            <a:prstTxWarp prst="textNoShape">
              <a:avLst/>
            </a:prstTxWarp>
            <a:spAutoFit/>
          </a:bodyPr>
          <a:lstStyle/>
          <a:p>
            <a:pPr eaLnBrk="0" hangingPunct="0">
              <a:lnSpc>
                <a:spcPct val="85000"/>
              </a:lnSpc>
              <a:spcBef>
                <a:spcPct val="35000"/>
              </a:spcBef>
              <a:buClr>
                <a:srgbClr val="33CCCC"/>
              </a:buClr>
              <a:buFontTx/>
              <a:buNone/>
              <a:defRPr/>
            </a:pPr>
            <a:r>
              <a:rPr lang="en-US" sz="1800" b="1" dirty="0">
                <a:solidFill>
                  <a:srgbClr val="FFFFFF"/>
                </a:solidFill>
                <a:effectLst>
                  <a:outerShdw blurRad="38100" dist="38100" dir="2700000" algn="tl">
                    <a:srgbClr val="000000"/>
                  </a:outerShdw>
                </a:effectLst>
              </a:rPr>
              <a:t>Manufacturing Extension Partnership</a:t>
            </a:r>
            <a:endParaRPr lang="en-US" sz="1800" b="1" dirty="0">
              <a:solidFill>
                <a:srgbClr val="FFFFFF"/>
              </a:solidFill>
              <a:effectLst>
                <a:outerShdw blurRad="38100" dist="38100" dir="2700000" algn="tl">
                  <a:srgbClr val="000000"/>
                </a:outerShdw>
              </a:effectLst>
              <a:latin typeface="Times" charset="0"/>
            </a:endParaRPr>
          </a:p>
        </p:txBody>
      </p:sp>
      <p:sp>
        <p:nvSpPr>
          <p:cNvPr id="651279" name="Text Box 15"/>
          <p:cNvSpPr txBox="1">
            <a:spLocks noChangeArrowheads="1"/>
          </p:cNvSpPr>
          <p:nvPr/>
        </p:nvSpPr>
        <p:spPr bwMode="auto">
          <a:xfrm>
            <a:off x="7162800" y="5216525"/>
            <a:ext cx="1981200" cy="805605"/>
          </a:xfrm>
          <a:prstGeom prst="rect">
            <a:avLst/>
          </a:prstGeom>
          <a:noFill/>
          <a:ln w="9525">
            <a:noFill/>
            <a:miter lim="800000"/>
            <a:headEnd/>
            <a:tailEnd/>
          </a:ln>
          <a:effectLst/>
        </p:spPr>
        <p:txBody>
          <a:bodyPr>
            <a:prstTxWarp prst="textNoShape">
              <a:avLst/>
            </a:prstTxWarp>
            <a:spAutoFit/>
          </a:bodyPr>
          <a:lstStyle/>
          <a:p>
            <a:pPr eaLnBrk="0" hangingPunct="0">
              <a:lnSpc>
                <a:spcPct val="85000"/>
              </a:lnSpc>
              <a:spcBef>
                <a:spcPct val="35000"/>
              </a:spcBef>
              <a:buClr>
                <a:srgbClr val="33CCCC"/>
              </a:buClr>
              <a:buFontTx/>
              <a:buNone/>
              <a:defRPr/>
            </a:pPr>
            <a:r>
              <a:rPr lang="en-US" sz="1800" b="1" dirty="0">
                <a:solidFill>
                  <a:srgbClr val="FFFFFF"/>
                </a:solidFill>
                <a:effectLst>
                  <a:outerShdw blurRad="38100" dist="38100" dir="2700000" algn="tl">
                    <a:srgbClr val="000000"/>
                  </a:outerShdw>
                </a:effectLst>
              </a:rPr>
              <a:t>Baldrige National </a:t>
            </a:r>
            <a:br>
              <a:rPr lang="en-US" sz="1800" b="1" dirty="0">
                <a:solidFill>
                  <a:srgbClr val="FFFFFF"/>
                </a:solidFill>
                <a:effectLst>
                  <a:outerShdw blurRad="38100" dist="38100" dir="2700000" algn="tl">
                    <a:srgbClr val="000000"/>
                  </a:outerShdw>
                </a:effectLst>
              </a:rPr>
            </a:br>
            <a:r>
              <a:rPr lang="en-US" sz="1800" b="1" dirty="0">
                <a:solidFill>
                  <a:srgbClr val="FFFFFF"/>
                </a:solidFill>
                <a:effectLst>
                  <a:outerShdw blurRad="38100" dist="38100" dir="2700000" algn="tl">
                    <a:srgbClr val="000000"/>
                  </a:outerShdw>
                </a:effectLst>
              </a:rPr>
              <a:t>Quality</a:t>
            </a:r>
          </a:p>
        </p:txBody>
      </p:sp>
      <p:sp>
        <p:nvSpPr>
          <p:cNvPr id="17" name="Title 16"/>
          <p:cNvSpPr>
            <a:spLocks noGrp="1"/>
          </p:cNvSpPr>
          <p:nvPr>
            <p:ph type="title"/>
          </p:nvPr>
        </p:nvSpPr>
        <p:spPr/>
        <p:txBody>
          <a:bodyPr/>
          <a:lstStyle/>
          <a:p>
            <a:r>
              <a:rPr lang="en-US" dirty="0" smtClean="0"/>
              <a:t>National Institute of </a:t>
            </a:r>
            <a:br>
              <a:rPr lang="en-US" dirty="0" smtClean="0"/>
            </a:br>
            <a:r>
              <a:rPr lang="en-US" dirty="0" smtClean="0"/>
              <a:t>Standards and Technology</a:t>
            </a:r>
            <a:endParaRPr lang="en-US" dirty="0"/>
          </a:p>
        </p:txBody>
      </p:sp>
    </p:spTree>
  </p:cSld>
  <p:clrMapOvr>
    <a:masterClrMapping/>
  </p:clrMapOvr>
  <p:transition spd="med">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NIST Laboratories</a:t>
            </a:r>
            <a:endParaRPr lang="en-US" dirty="0"/>
          </a:p>
        </p:txBody>
      </p:sp>
      <p:pic>
        <p:nvPicPr>
          <p:cNvPr id="13" name="Picture 12" descr="labpie2.png"/>
          <p:cNvPicPr>
            <a:picLocks noChangeAspect="1"/>
          </p:cNvPicPr>
          <p:nvPr/>
        </p:nvPicPr>
        <p:blipFill>
          <a:blip r:embed="rId2"/>
          <a:stretch>
            <a:fillRect/>
          </a:stretch>
        </p:blipFill>
        <p:spPr>
          <a:xfrm>
            <a:off x="900113" y="1117598"/>
            <a:ext cx="7480318" cy="5037667"/>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MEP"/>
          <p:cNvPicPr>
            <a:picLocks noChangeAspect="1" noChangeArrowheads="1"/>
          </p:cNvPicPr>
          <p:nvPr/>
        </p:nvPicPr>
        <p:blipFill>
          <a:blip r:embed="rId3"/>
          <a:srcRect/>
          <a:stretch>
            <a:fillRect/>
          </a:stretch>
        </p:blipFill>
        <p:spPr bwMode="auto">
          <a:xfrm>
            <a:off x="6477000" y="1066800"/>
            <a:ext cx="2192338" cy="2176463"/>
          </a:xfrm>
          <a:prstGeom prst="rect">
            <a:avLst/>
          </a:prstGeom>
          <a:noFill/>
          <a:ln w="9525">
            <a:solidFill>
              <a:srgbClr val="E6AE05"/>
            </a:solidFill>
            <a:miter lim="800000"/>
            <a:headEnd/>
            <a:tailEnd/>
          </a:ln>
        </p:spPr>
      </p:pic>
      <p:sp>
        <p:nvSpPr>
          <p:cNvPr id="29699" name="Rectangle 3"/>
          <p:cNvSpPr>
            <a:spLocks noGrp="1" noChangeArrowheads="1"/>
          </p:cNvSpPr>
          <p:nvPr>
            <p:ph type="title"/>
          </p:nvPr>
        </p:nvSpPr>
        <p:spPr/>
        <p:txBody>
          <a:bodyPr/>
          <a:lstStyle/>
          <a:p>
            <a:r>
              <a:rPr lang="en-US" dirty="0" smtClean="0"/>
              <a:t>NIST Extramural Programs</a:t>
            </a:r>
            <a:endParaRPr lang="en-US" dirty="0"/>
          </a:p>
        </p:txBody>
      </p:sp>
      <p:sp>
        <p:nvSpPr>
          <p:cNvPr id="29700" name="Rectangle 4"/>
          <p:cNvSpPr>
            <a:spLocks noGrp="1" noChangeArrowheads="1"/>
          </p:cNvSpPr>
          <p:nvPr>
            <p:ph type="body" idx="1"/>
          </p:nvPr>
        </p:nvSpPr>
        <p:spPr>
          <a:xfrm>
            <a:off x="457200" y="1066800"/>
            <a:ext cx="6019800" cy="5059363"/>
          </a:xfrm>
        </p:spPr>
        <p:txBody>
          <a:bodyPr/>
          <a:lstStyle/>
          <a:p>
            <a:r>
              <a:rPr lang="en-US" sz="2000" dirty="0" smtClean="0"/>
              <a:t>Hollings Manufacturing Extension Partnership</a:t>
            </a:r>
          </a:p>
          <a:p>
            <a:pPr lvl="1"/>
            <a:r>
              <a:rPr lang="en-US" sz="1800" dirty="0" smtClean="0"/>
              <a:t>Nationwide network of resources helping smaller manufacturers compete globally</a:t>
            </a:r>
          </a:p>
          <a:p>
            <a:r>
              <a:rPr lang="en-US" sz="2000" dirty="0" smtClean="0"/>
              <a:t>Baldrige National Quality Program</a:t>
            </a:r>
          </a:p>
          <a:p>
            <a:pPr lvl="1"/>
            <a:r>
              <a:rPr lang="en-US" sz="1800" dirty="0" smtClean="0"/>
              <a:t>Promoting and recognizing performance excellence via information and Presidential awards in manufacturing, service, small business, education, health care, and the nonprofit sector </a:t>
            </a:r>
          </a:p>
          <a:p>
            <a:r>
              <a:rPr lang="en-US" sz="2000" dirty="0" smtClean="0"/>
              <a:t>Technology Innovation Program</a:t>
            </a:r>
          </a:p>
          <a:p>
            <a:pPr lvl="1"/>
            <a:r>
              <a:rPr lang="en-US" sz="1800" dirty="0" smtClean="0"/>
              <a:t>Supports development of cutting edge technologies by the private sector and </a:t>
            </a:r>
            <a:br>
              <a:rPr lang="en-US" sz="1800" dirty="0" smtClean="0"/>
            </a:br>
            <a:r>
              <a:rPr lang="en-US" sz="1800" dirty="0" smtClean="0"/>
              <a:t>universities to address critical national </a:t>
            </a:r>
            <a:br>
              <a:rPr lang="en-US" sz="1800" dirty="0" smtClean="0"/>
            </a:br>
            <a:r>
              <a:rPr lang="en-US" sz="1800" dirty="0" smtClean="0"/>
              <a:t>needs and key societal challenges</a:t>
            </a:r>
            <a:endParaRPr lang="en-US" sz="1800" dirty="0"/>
          </a:p>
        </p:txBody>
      </p:sp>
      <p:pic>
        <p:nvPicPr>
          <p:cNvPr id="29701" name="Picture 5" descr="Baldrige crystal"/>
          <p:cNvPicPr>
            <a:picLocks noChangeAspect="1" noChangeArrowheads="1"/>
          </p:cNvPicPr>
          <p:nvPr/>
        </p:nvPicPr>
        <p:blipFill>
          <a:blip r:embed="rId4"/>
          <a:srcRect/>
          <a:stretch>
            <a:fillRect/>
          </a:stretch>
        </p:blipFill>
        <p:spPr bwMode="auto">
          <a:xfrm>
            <a:off x="7467600" y="2743200"/>
            <a:ext cx="1270000" cy="1905000"/>
          </a:xfrm>
          <a:prstGeom prst="rect">
            <a:avLst/>
          </a:prstGeom>
          <a:noFill/>
          <a:ln w="9525">
            <a:solidFill>
              <a:srgbClr val="E6AE05"/>
            </a:solidFill>
            <a:miter lim="800000"/>
            <a:headEnd/>
            <a:tailEnd/>
          </a:ln>
        </p:spPr>
      </p:pic>
      <p:sp>
        <p:nvSpPr>
          <p:cNvPr id="1077254" name="Text Box 6"/>
          <p:cNvSpPr txBox="1">
            <a:spLocks noChangeArrowheads="1"/>
          </p:cNvSpPr>
          <p:nvPr/>
        </p:nvSpPr>
        <p:spPr bwMode="auto">
          <a:xfrm rot="16200000">
            <a:off x="8271669" y="2285207"/>
            <a:ext cx="1244600" cy="214312"/>
          </a:xfrm>
          <a:prstGeom prst="rect">
            <a:avLst/>
          </a:prstGeom>
          <a:noFill/>
          <a:ln w="9525">
            <a:noFill/>
            <a:miter lim="800000"/>
            <a:headEnd/>
            <a:tailEnd/>
          </a:ln>
          <a:effectLst/>
        </p:spPr>
        <p:txBody>
          <a:bodyPr>
            <a:prstTxWarp prst="textNoShape">
              <a:avLst/>
            </a:prstTxWarp>
            <a:spAutoFit/>
          </a:bodyPr>
          <a:lstStyle/>
          <a:p>
            <a:pPr algn="l" eaLnBrk="0" hangingPunct="0">
              <a:spcBef>
                <a:spcPct val="50000"/>
              </a:spcBef>
              <a:buFontTx/>
              <a:buNone/>
              <a:defRPr/>
            </a:pPr>
            <a:r>
              <a:rPr lang="en-US" sz="800" dirty="0">
                <a:effectLst/>
              </a:rPr>
              <a:t>Courtesy Stoner Inc.</a:t>
            </a:r>
            <a:endParaRPr lang="en-US" sz="800" dirty="0">
              <a:effectLst>
                <a:outerShdw blurRad="38100" dist="38100" dir="2700000" algn="tl">
                  <a:srgbClr val="000000"/>
                </a:outerShdw>
              </a:effectLst>
            </a:endParaRPr>
          </a:p>
        </p:txBody>
      </p:sp>
      <p:sp>
        <p:nvSpPr>
          <p:cNvPr id="29703" name="Text Box 7"/>
          <p:cNvSpPr txBox="1">
            <a:spLocks noChangeArrowheads="1"/>
          </p:cNvSpPr>
          <p:nvPr/>
        </p:nvSpPr>
        <p:spPr bwMode="auto">
          <a:xfrm rot="-5400000">
            <a:off x="8255794" y="3855244"/>
            <a:ext cx="1219200" cy="214312"/>
          </a:xfrm>
          <a:prstGeom prst="rect">
            <a:avLst/>
          </a:prstGeom>
          <a:noFill/>
          <a:ln w="9525">
            <a:noFill/>
            <a:miter lim="800000"/>
            <a:headEnd/>
            <a:tailEnd/>
          </a:ln>
        </p:spPr>
        <p:txBody>
          <a:bodyPr>
            <a:prstTxWarp prst="textNoShape">
              <a:avLst/>
            </a:prstTxWarp>
            <a:spAutoFit/>
          </a:bodyPr>
          <a:lstStyle/>
          <a:p>
            <a:pPr algn="l">
              <a:spcBef>
                <a:spcPct val="50000"/>
              </a:spcBef>
              <a:buFontTx/>
              <a:buNone/>
            </a:pPr>
            <a:r>
              <a:rPr lang="en-US" sz="800" dirty="0">
                <a:effectLst/>
              </a:rPr>
              <a:t>Courtesy Steuben</a:t>
            </a:r>
          </a:p>
        </p:txBody>
      </p:sp>
      <p:sp>
        <p:nvSpPr>
          <p:cNvPr id="29704" name="Text Box 8"/>
          <p:cNvSpPr txBox="1">
            <a:spLocks noChangeArrowheads="1"/>
          </p:cNvSpPr>
          <p:nvPr/>
        </p:nvSpPr>
        <p:spPr bwMode="auto">
          <a:xfrm rot="-5400000">
            <a:off x="8031957" y="5455443"/>
            <a:ext cx="1219200" cy="214313"/>
          </a:xfrm>
          <a:prstGeom prst="rect">
            <a:avLst/>
          </a:prstGeom>
          <a:noFill/>
          <a:ln w="9525">
            <a:noFill/>
            <a:miter lim="800000"/>
            <a:headEnd/>
            <a:tailEnd/>
          </a:ln>
        </p:spPr>
        <p:txBody>
          <a:bodyPr>
            <a:prstTxWarp prst="textNoShape">
              <a:avLst/>
            </a:prstTxWarp>
            <a:spAutoFit/>
          </a:bodyPr>
          <a:lstStyle/>
          <a:p>
            <a:pPr algn="l">
              <a:spcBef>
                <a:spcPct val="50000"/>
              </a:spcBef>
              <a:buFontTx/>
              <a:buNone/>
            </a:pPr>
            <a:r>
              <a:rPr lang="en-US" sz="800" dirty="0">
                <a:effectLst/>
              </a:rPr>
              <a:t>Courtesy Intel Inc.</a:t>
            </a:r>
          </a:p>
        </p:txBody>
      </p:sp>
      <p:pic>
        <p:nvPicPr>
          <p:cNvPr id="29705" name="Picture 9" descr="chip"/>
          <p:cNvPicPr>
            <a:picLocks noChangeAspect="1" noChangeArrowheads="1"/>
          </p:cNvPicPr>
          <p:nvPr/>
        </p:nvPicPr>
        <p:blipFill>
          <a:blip r:embed="rId5"/>
          <a:srcRect/>
          <a:stretch>
            <a:fillRect/>
          </a:stretch>
        </p:blipFill>
        <p:spPr bwMode="auto">
          <a:xfrm>
            <a:off x="6248400" y="4191000"/>
            <a:ext cx="2124075" cy="2090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04EEEL001_Elmquist_MR"/>
          <p:cNvPicPr>
            <a:picLocks noChangeAspect="1" noChangeArrowheads="1"/>
          </p:cNvPicPr>
          <p:nvPr/>
        </p:nvPicPr>
        <p:blipFill>
          <a:blip r:embed="rId3"/>
          <a:srcRect/>
          <a:stretch>
            <a:fillRect/>
          </a:stretch>
        </p:blipFill>
        <p:spPr bwMode="auto">
          <a:xfrm>
            <a:off x="5943600" y="1295400"/>
            <a:ext cx="2590800" cy="2590800"/>
          </a:xfrm>
          <a:prstGeom prst="rect">
            <a:avLst/>
          </a:prstGeom>
          <a:noFill/>
          <a:ln w="9525">
            <a:solidFill>
              <a:srgbClr val="E6AE05"/>
            </a:solidFill>
            <a:miter lim="800000"/>
            <a:headEnd/>
            <a:tailEnd/>
          </a:ln>
        </p:spPr>
      </p:pic>
      <p:sp>
        <p:nvSpPr>
          <p:cNvPr id="27651" name="Text Box 3"/>
          <p:cNvSpPr txBox="1">
            <a:spLocks noChangeArrowheads="1"/>
          </p:cNvSpPr>
          <p:nvPr/>
        </p:nvSpPr>
        <p:spPr bwMode="auto">
          <a:xfrm rot="-5400000">
            <a:off x="7841457" y="2978943"/>
            <a:ext cx="1752600" cy="214313"/>
          </a:xfrm>
          <a:prstGeom prst="rect">
            <a:avLst/>
          </a:prstGeom>
          <a:noFill/>
          <a:ln w="9525">
            <a:noFill/>
            <a:miter lim="800000"/>
            <a:headEnd/>
            <a:tailEnd/>
          </a:ln>
        </p:spPr>
        <p:txBody>
          <a:bodyPr>
            <a:prstTxWarp prst="textNoShape">
              <a:avLst/>
            </a:prstTxWarp>
            <a:spAutoFit/>
          </a:bodyPr>
          <a:lstStyle/>
          <a:p>
            <a:pPr algn="l" eaLnBrk="0" hangingPunct="0">
              <a:spcBef>
                <a:spcPct val="50000"/>
              </a:spcBef>
              <a:buFontTx/>
              <a:buNone/>
            </a:pPr>
            <a:r>
              <a:rPr lang="en-US" sz="800" dirty="0">
                <a:effectLst/>
                <a:ea typeface="Arial" charset="0"/>
                <a:cs typeface="Arial" charset="0"/>
              </a:rPr>
              <a:t>© Robert Rathe</a:t>
            </a:r>
          </a:p>
        </p:txBody>
      </p:sp>
      <p:pic>
        <p:nvPicPr>
          <p:cNvPr id="27652" name="Picture 4" descr="SRM"/>
          <p:cNvPicPr>
            <a:picLocks noChangeAspect="1" noChangeArrowheads="1"/>
          </p:cNvPicPr>
          <p:nvPr/>
        </p:nvPicPr>
        <p:blipFill>
          <a:blip r:embed="rId4"/>
          <a:srcRect/>
          <a:stretch>
            <a:fillRect/>
          </a:stretch>
        </p:blipFill>
        <p:spPr bwMode="auto">
          <a:xfrm>
            <a:off x="5600700" y="4038600"/>
            <a:ext cx="3238500" cy="2171700"/>
          </a:xfrm>
          <a:prstGeom prst="rect">
            <a:avLst/>
          </a:prstGeom>
          <a:noFill/>
          <a:ln w="9525">
            <a:solidFill>
              <a:srgbClr val="E6AE05"/>
            </a:solidFill>
            <a:miter lim="800000"/>
            <a:headEnd/>
            <a:tailEnd/>
          </a:ln>
        </p:spPr>
      </p:pic>
      <p:sp>
        <p:nvSpPr>
          <p:cNvPr id="27653" name="Rectangle 5"/>
          <p:cNvSpPr>
            <a:spLocks noGrp="1" noChangeArrowheads="1"/>
          </p:cNvSpPr>
          <p:nvPr>
            <p:ph type="title"/>
          </p:nvPr>
        </p:nvSpPr>
        <p:spPr/>
        <p:txBody>
          <a:bodyPr/>
          <a:lstStyle/>
          <a:p>
            <a:r>
              <a:rPr lang="en-US" dirty="0" smtClean="0"/>
              <a:t>NIST Products and Services</a:t>
            </a:r>
            <a:endParaRPr lang="en-US" dirty="0"/>
          </a:p>
        </p:txBody>
      </p:sp>
      <p:sp>
        <p:nvSpPr>
          <p:cNvPr id="27654" name="Rectangle 6"/>
          <p:cNvSpPr>
            <a:spLocks noGrp="1" noChangeArrowheads="1"/>
          </p:cNvSpPr>
          <p:nvPr>
            <p:ph type="body" idx="1"/>
          </p:nvPr>
        </p:nvSpPr>
        <p:spPr>
          <a:xfrm>
            <a:off x="412750" y="1100931"/>
            <a:ext cx="8216900" cy="4656138"/>
          </a:xfrm>
        </p:spPr>
        <p:txBody>
          <a:bodyPr/>
          <a:lstStyle/>
          <a:p>
            <a:pPr>
              <a:spcBef>
                <a:spcPts val="500"/>
              </a:spcBef>
            </a:pPr>
            <a:r>
              <a:rPr lang="en-US" sz="2000" dirty="0" smtClean="0"/>
              <a:t>Measurement Research </a:t>
            </a:r>
          </a:p>
          <a:p>
            <a:pPr lvl="1">
              <a:spcBef>
                <a:spcPts val="500"/>
              </a:spcBef>
              <a:spcAft>
                <a:spcPts val="200"/>
              </a:spcAft>
            </a:pPr>
            <a:r>
              <a:rPr lang="en-US" sz="1800" dirty="0" smtClean="0"/>
              <a:t>2,000 publications per year</a:t>
            </a:r>
          </a:p>
          <a:p>
            <a:pPr>
              <a:spcBef>
                <a:spcPts val="500"/>
              </a:spcBef>
            </a:pPr>
            <a:r>
              <a:rPr lang="en-US" sz="2000" dirty="0" smtClean="0"/>
              <a:t>Standard Reference Data</a:t>
            </a:r>
          </a:p>
          <a:p>
            <a:pPr lvl="1">
              <a:spcBef>
                <a:spcPts val="500"/>
              </a:spcBef>
              <a:spcAft>
                <a:spcPts val="200"/>
              </a:spcAft>
            </a:pPr>
            <a:r>
              <a:rPr lang="en-US" sz="1800" dirty="0" smtClean="0"/>
              <a:t>100 different types</a:t>
            </a:r>
          </a:p>
          <a:p>
            <a:pPr lvl="1">
              <a:spcBef>
                <a:spcPts val="500"/>
              </a:spcBef>
              <a:spcAft>
                <a:spcPts val="200"/>
              </a:spcAft>
            </a:pPr>
            <a:r>
              <a:rPr lang="en-US" sz="1800" dirty="0" smtClean="0"/>
              <a:t>6,000 units sold per year</a:t>
            </a:r>
          </a:p>
          <a:p>
            <a:pPr lvl="1">
              <a:spcBef>
                <a:spcPts val="500"/>
              </a:spcBef>
              <a:spcAft>
                <a:spcPts val="200"/>
              </a:spcAft>
            </a:pPr>
            <a:r>
              <a:rPr lang="en-US" sz="1800" dirty="0" smtClean="0"/>
              <a:t>25 million data downloads per year</a:t>
            </a:r>
          </a:p>
          <a:p>
            <a:pPr>
              <a:spcBef>
                <a:spcPts val="500"/>
              </a:spcBef>
            </a:pPr>
            <a:r>
              <a:rPr lang="en-US" sz="2000" dirty="0" smtClean="0"/>
              <a:t>Standard Reference Materials</a:t>
            </a:r>
          </a:p>
          <a:p>
            <a:pPr lvl="1">
              <a:spcBef>
                <a:spcPts val="500"/>
              </a:spcBef>
              <a:spcAft>
                <a:spcPts val="200"/>
              </a:spcAft>
            </a:pPr>
            <a:r>
              <a:rPr lang="en-US" sz="1800" dirty="0" smtClean="0"/>
              <a:t>1,300 products available</a:t>
            </a:r>
          </a:p>
          <a:p>
            <a:pPr lvl="1">
              <a:spcBef>
                <a:spcPts val="500"/>
              </a:spcBef>
              <a:spcAft>
                <a:spcPts val="200"/>
              </a:spcAft>
            </a:pPr>
            <a:r>
              <a:rPr lang="en-US" sz="1800" dirty="0" smtClean="0"/>
              <a:t>32,000 units sold per year</a:t>
            </a:r>
          </a:p>
          <a:p>
            <a:pPr>
              <a:spcBef>
                <a:spcPts val="500"/>
              </a:spcBef>
            </a:pPr>
            <a:r>
              <a:rPr lang="en-US" sz="2000" dirty="0" smtClean="0"/>
              <a:t>Calibration Tests</a:t>
            </a:r>
          </a:p>
          <a:p>
            <a:pPr lvl="1">
              <a:spcBef>
                <a:spcPts val="500"/>
              </a:spcBef>
              <a:spcAft>
                <a:spcPts val="200"/>
              </a:spcAft>
            </a:pPr>
            <a:r>
              <a:rPr lang="en-US" sz="1800" dirty="0" smtClean="0"/>
              <a:t> 18,000 tests per year</a:t>
            </a:r>
          </a:p>
          <a:p>
            <a:pPr>
              <a:spcBef>
                <a:spcPts val="500"/>
              </a:spcBef>
            </a:pPr>
            <a:r>
              <a:rPr lang="en-US" sz="2000" dirty="0" smtClean="0"/>
              <a:t>Laboratory Accreditation</a:t>
            </a:r>
          </a:p>
          <a:p>
            <a:pPr lvl="1">
              <a:spcBef>
                <a:spcPts val="500"/>
              </a:spcBef>
              <a:spcAft>
                <a:spcPts val="200"/>
              </a:spcAft>
            </a:pPr>
            <a:r>
              <a:rPr lang="en-US" sz="1800" dirty="0" smtClean="0"/>
              <a:t>800 accreditations of testing and </a:t>
            </a:r>
            <a:br>
              <a:rPr lang="en-US" sz="1800" dirty="0" smtClean="0"/>
            </a:br>
            <a:r>
              <a:rPr lang="en-US" sz="1800" dirty="0" smtClean="0"/>
              <a:t>calibrations laboratories per year</a:t>
            </a:r>
          </a:p>
          <a:p>
            <a:pPr>
              <a:spcBef>
                <a:spcPts val="500"/>
              </a:spcBef>
            </a:pPr>
            <a:endParaRPr lang="en-US" sz="2400"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a:stretch>
            <a:fillRect/>
          </a:stretch>
        </p:blipFill>
        <p:spPr bwMode="auto">
          <a:xfrm>
            <a:off x="609600" y="968108"/>
            <a:ext cx="7962900" cy="2971800"/>
          </a:xfrm>
          <a:prstGeom prst="rect">
            <a:avLst/>
          </a:prstGeom>
          <a:noFill/>
          <a:ln w="9525">
            <a:noFill/>
            <a:miter lim="800000"/>
            <a:headEnd/>
            <a:tailEnd/>
          </a:ln>
        </p:spPr>
      </p:pic>
      <p:pic>
        <p:nvPicPr>
          <p:cNvPr id="23555" name="Picture 3"/>
          <p:cNvPicPr>
            <a:picLocks noChangeAspect="1" noChangeArrowheads="1"/>
          </p:cNvPicPr>
          <p:nvPr/>
        </p:nvPicPr>
        <p:blipFill>
          <a:blip r:embed="rId4"/>
          <a:srcRect/>
          <a:stretch>
            <a:fillRect/>
          </a:stretch>
        </p:blipFill>
        <p:spPr bwMode="auto">
          <a:xfrm>
            <a:off x="476780" y="3838718"/>
            <a:ext cx="2102832" cy="1422430"/>
          </a:xfrm>
          <a:prstGeom prst="rect">
            <a:avLst/>
          </a:prstGeom>
          <a:noFill/>
          <a:ln w="15875" cap="flat" cmpd="sng" algn="ctr">
            <a:solidFill>
              <a:srgbClr val="FFC836"/>
            </a:solidFill>
            <a:prstDash val="solid"/>
            <a:miter lim="800000"/>
            <a:headEnd type="none" w="med" len="med"/>
            <a:tailEnd type="none" w="med" len="med"/>
          </a:ln>
        </p:spPr>
      </p:pic>
      <p:pic>
        <p:nvPicPr>
          <p:cNvPr id="23556" name="Picture 4"/>
          <p:cNvPicPr>
            <a:picLocks noChangeAspect="1" noChangeArrowheads="1"/>
          </p:cNvPicPr>
          <p:nvPr/>
        </p:nvPicPr>
        <p:blipFill>
          <a:blip r:embed="rId5"/>
          <a:srcRect b="7073"/>
          <a:stretch>
            <a:fillRect/>
          </a:stretch>
        </p:blipFill>
        <p:spPr bwMode="auto">
          <a:xfrm>
            <a:off x="2893570" y="3725094"/>
            <a:ext cx="1675706" cy="1536054"/>
          </a:xfrm>
          <a:prstGeom prst="rect">
            <a:avLst/>
          </a:prstGeom>
          <a:noFill/>
          <a:ln w="15875" cap="flat" cmpd="sng" algn="ctr">
            <a:solidFill>
              <a:srgbClr val="FFC836"/>
            </a:solidFill>
            <a:prstDash val="solid"/>
            <a:miter lim="800000"/>
            <a:headEnd type="none" w="med" len="med"/>
            <a:tailEnd type="none" w="med" len="med"/>
          </a:ln>
        </p:spPr>
      </p:pic>
      <p:sp>
        <p:nvSpPr>
          <p:cNvPr id="23557" name="Text Box 5"/>
          <p:cNvSpPr txBox="1">
            <a:spLocks noChangeArrowheads="1"/>
          </p:cNvSpPr>
          <p:nvPr/>
        </p:nvSpPr>
        <p:spPr bwMode="auto">
          <a:xfrm>
            <a:off x="2891509" y="5261148"/>
            <a:ext cx="583914" cy="338554"/>
          </a:xfrm>
          <a:prstGeom prst="rect">
            <a:avLst/>
          </a:prstGeom>
          <a:noFill/>
          <a:ln w="9525">
            <a:noFill/>
            <a:miter lim="800000"/>
            <a:headEnd/>
            <a:tailEnd/>
          </a:ln>
        </p:spPr>
        <p:txBody>
          <a:bodyPr wrap="none" anchor="t">
            <a:prstTxWarp prst="textNoShape">
              <a:avLst/>
            </a:prstTxWarp>
            <a:spAutoFit/>
          </a:bodyPr>
          <a:lstStyle/>
          <a:p>
            <a:pPr>
              <a:spcBef>
                <a:spcPct val="50000"/>
              </a:spcBef>
              <a:buFontTx/>
              <a:buNone/>
            </a:pPr>
            <a:r>
              <a:rPr lang="en-US" sz="1600" dirty="0">
                <a:solidFill>
                  <a:srgbClr val="FFFFFF"/>
                </a:solidFill>
                <a:effectLst/>
              </a:rPr>
              <a:t>JILA</a:t>
            </a:r>
          </a:p>
        </p:txBody>
      </p:sp>
      <p:sp>
        <p:nvSpPr>
          <p:cNvPr id="23558" name="Text Box 6"/>
          <p:cNvSpPr txBox="1">
            <a:spLocks noChangeArrowheads="1"/>
          </p:cNvSpPr>
          <p:nvPr/>
        </p:nvSpPr>
        <p:spPr bwMode="auto">
          <a:xfrm>
            <a:off x="481156" y="5261148"/>
            <a:ext cx="2300287" cy="830997"/>
          </a:xfrm>
          <a:prstGeom prst="rect">
            <a:avLst/>
          </a:prstGeom>
          <a:noFill/>
          <a:ln w="9525">
            <a:noFill/>
            <a:miter lim="800000"/>
            <a:headEnd/>
            <a:tailEnd/>
          </a:ln>
        </p:spPr>
        <p:txBody>
          <a:bodyPr wrap="square" anchor="t">
            <a:prstTxWarp prst="textNoShape">
              <a:avLst/>
            </a:prstTxWarp>
            <a:spAutoFit/>
          </a:bodyPr>
          <a:lstStyle/>
          <a:p>
            <a:pPr>
              <a:spcBef>
                <a:spcPct val="50000"/>
              </a:spcBef>
              <a:buFontTx/>
              <a:buNone/>
            </a:pPr>
            <a:r>
              <a:rPr lang="en-US" sz="1600" dirty="0">
                <a:solidFill>
                  <a:srgbClr val="FFFFFF"/>
                </a:solidFill>
                <a:effectLst/>
              </a:rPr>
              <a:t>Center for Advanced  </a:t>
            </a:r>
            <a:br>
              <a:rPr lang="en-US" sz="1600" dirty="0">
                <a:solidFill>
                  <a:srgbClr val="FFFFFF"/>
                </a:solidFill>
                <a:effectLst/>
              </a:rPr>
            </a:br>
            <a:r>
              <a:rPr lang="en-US" sz="1600" dirty="0">
                <a:solidFill>
                  <a:srgbClr val="FFFFFF"/>
                </a:solidFill>
                <a:effectLst/>
              </a:rPr>
              <a:t>Research in Biotechnology</a:t>
            </a:r>
          </a:p>
        </p:txBody>
      </p:sp>
      <p:sp>
        <p:nvSpPr>
          <p:cNvPr id="23559" name="Text Box 7"/>
          <p:cNvSpPr txBox="1">
            <a:spLocks noChangeArrowheads="1"/>
          </p:cNvSpPr>
          <p:nvPr/>
        </p:nvSpPr>
        <p:spPr bwMode="auto">
          <a:xfrm>
            <a:off x="913795" y="584697"/>
            <a:ext cx="2318163" cy="400110"/>
          </a:xfrm>
          <a:prstGeom prst="rect">
            <a:avLst/>
          </a:prstGeom>
          <a:noFill/>
          <a:ln w="9525">
            <a:noFill/>
            <a:miter lim="800000"/>
            <a:headEnd/>
            <a:tailEnd/>
          </a:ln>
        </p:spPr>
        <p:txBody>
          <a:bodyPr wrap="none" anchor="ctr">
            <a:prstTxWarp prst="textNoShape">
              <a:avLst/>
            </a:prstTxWarp>
            <a:spAutoFit/>
          </a:bodyPr>
          <a:lstStyle/>
          <a:p>
            <a:pPr algn="l">
              <a:spcBef>
                <a:spcPct val="50000"/>
              </a:spcBef>
              <a:buFontTx/>
              <a:buNone/>
            </a:pPr>
            <a:r>
              <a:rPr lang="en-US" sz="2000" dirty="0">
                <a:solidFill>
                  <a:srgbClr val="FFFFFF"/>
                </a:solidFill>
                <a:effectLst/>
              </a:rPr>
              <a:t>NIST Gaithersburg</a:t>
            </a:r>
          </a:p>
        </p:txBody>
      </p:sp>
      <p:sp>
        <p:nvSpPr>
          <p:cNvPr id="23560" name="Text Box 8"/>
          <p:cNvSpPr txBox="1">
            <a:spLocks noChangeArrowheads="1"/>
          </p:cNvSpPr>
          <p:nvPr/>
        </p:nvSpPr>
        <p:spPr bwMode="auto">
          <a:xfrm>
            <a:off x="4363508" y="584697"/>
            <a:ext cx="1723549" cy="400110"/>
          </a:xfrm>
          <a:prstGeom prst="rect">
            <a:avLst/>
          </a:prstGeom>
          <a:noFill/>
          <a:ln w="9525">
            <a:noFill/>
            <a:miter lim="800000"/>
            <a:headEnd/>
            <a:tailEnd/>
          </a:ln>
        </p:spPr>
        <p:txBody>
          <a:bodyPr wrap="none" anchor="ctr">
            <a:prstTxWarp prst="textNoShape">
              <a:avLst/>
            </a:prstTxWarp>
            <a:spAutoFit/>
          </a:bodyPr>
          <a:lstStyle/>
          <a:p>
            <a:pPr algn="l">
              <a:spcBef>
                <a:spcPct val="50000"/>
              </a:spcBef>
              <a:buFontTx/>
              <a:buNone/>
            </a:pPr>
            <a:r>
              <a:rPr lang="en-US" sz="2000" dirty="0">
                <a:solidFill>
                  <a:srgbClr val="FFFFFF"/>
                </a:solidFill>
                <a:effectLst/>
              </a:rPr>
              <a:t>NIST Boulder</a:t>
            </a:r>
          </a:p>
        </p:txBody>
      </p:sp>
      <p:pic>
        <p:nvPicPr>
          <p:cNvPr id="9" name="Picture 8" descr="jointquntumi.jpg"/>
          <p:cNvPicPr>
            <a:picLocks noChangeAspect="1"/>
          </p:cNvPicPr>
          <p:nvPr/>
        </p:nvPicPr>
        <p:blipFill>
          <a:blip r:embed="rId6"/>
          <a:stretch>
            <a:fillRect/>
          </a:stretch>
        </p:blipFill>
        <p:spPr>
          <a:xfrm>
            <a:off x="4903256" y="3725094"/>
            <a:ext cx="1625600" cy="1536054"/>
          </a:xfrm>
          <a:prstGeom prst="rect">
            <a:avLst/>
          </a:prstGeom>
          <a:ln w="15875" cap="flat" cmpd="sng" algn="ctr">
            <a:solidFill>
              <a:srgbClr val="FFC836"/>
            </a:solidFill>
            <a:prstDash val="solid"/>
            <a:round/>
            <a:headEnd type="none" w="med" len="med"/>
            <a:tailEnd type="none" w="med" len="med"/>
          </a:ln>
        </p:spPr>
      </p:pic>
      <p:pic>
        <p:nvPicPr>
          <p:cNvPr id="10" name="Picture 9" descr="hollingsmarine.jpg"/>
          <p:cNvPicPr>
            <a:picLocks noChangeAspect="1"/>
          </p:cNvPicPr>
          <p:nvPr/>
        </p:nvPicPr>
        <p:blipFill>
          <a:blip r:embed="rId7"/>
          <a:srcRect r="16850"/>
          <a:stretch>
            <a:fillRect/>
          </a:stretch>
        </p:blipFill>
        <p:spPr>
          <a:xfrm>
            <a:off x="6832600" y="3720215"/>
            <a:ext cx="1921933" cy="1540933"/>
          </a:xfrm>
          <a:prstGeom prst="rect">
            <a:avLst/>
          </a:prstGeom>
          <a:ln w="15875" cap="flat" cmpd="sng" algn="ctr">
            <a:solidFill>
              <a:srgbClr val="FFC836"/>
            </a:solidFill>
            <a:prstDash val="solid"/>
            <a:round/>
            <a:headEnd type="none" w="med" len="med"/>
            <a:tailEnd type="none" w="med" len="med"/>
          </a:ln>
        </p:spPr>
      </p:pic>
      <p:sp>
        <p:nvSpPr>
          <p:cNvPr id="11" name="Text Box 5"/>
          <p:cNvSpPr txBox="1">
            <a:spLocks noChangeArrowheads="1"/>
          </p:cNvSpPr>
          <p:nvPr/>
        </p:nvSpPr>
        <p:spPr bwMode="auto">
          <a:xfrm>
            <a:off x="4910665" y="5261148"/>
            <a:ext cx="1519066" cy="584776"/>
          </a:xfrm>
          <a:prstGeom prst="rect">
            <a:avLst/>
          </a:prstGeom>
          <a:noFill/>
          <a:ln w="9525">
            <a:noFill/>
            <a:miter lim="800000"/>
            <a:headEnd/>
            <a:tailEnd/>
          </a:ln>
        </p:spPr>
        <p:txBody>
          <a:bodyPr wrap="none" anchor="t">
            <a:prstTxWarp prst="textNoShape">
              <a:avLst/>
            </a:prstTxWarp>
            <a:spAutoFit/>
          </a:bodyPr>
          <a:lstStyle/>
          <a:p>
            <a:pPr>
              <a:spcBef>
                <a:spcPct val="50000"/>
              </a:spcBef>
              <a:buFontTx/>
              <a:buNone/>
            </a:pPr>
            <a:r>
              <a:rPr lang="en-US" sz="1600" dirty="0" smtClean="0">
                <a:solidFill>
                  <a:srgbClr val="FFFFFF"/>
                </a:solidFill>
                <a:effectLst/>
              </a:rPr>
              <a:t>Joint Quantum</a:t>
            </a:r>
            <a:br>
              <a:rPr lang="en-US" sz="1600" dirty="0" smtClean="0">
                <a:solidFill>
                  <a:srgbClr val="FFFFFF"/>
                </a:solidFill>
                <a:effectLst/>
              </a:rPr>
            </a:br>
            <a:r>
              <a:rPr lang="en-US" sz="1600" dirty="0" smtClean="0">
                <a:solidFill>
                  <a:srgbClr val="FFFFFF"/>
                </a:solidFill>
              </a:rPr>
              <a:t>Institute</a:t>
            </a:r>
            <a:endParaRPr lang="en-US" sz="1600" dirty="0">
              <a:solidFill>
                <a:srgbClr val="FFFFFF"/>
              </a:solidFill>
              <a:effectLst/>
            </a:endParaRPr>
          </a:p>
        </p:txBody>
      </p:sp>
      <p:sp>
        <p:nvSpPr>
          <p:cNvPr id="12" name="Text Box 5"/>
          <p:cNvSpPr txBox="1">
            <a:spLocks noChangeArrowheads="1"/>
          </p:cNvSpPr>
          <p:nvPr/>
        </p:nvSpPr>
        <p:spPr bwMode="auto">
          <a:xfrm>
            <a:off x="6832602" y="5261148"/>
            <a:ext cx="1598715" cy="584776"/>
          </a:xfrm>
          <a:prstGeom prst="rect">
            <a:avLst/>
          </a:prstGeom>
          <a:noFill/>
          <a:ln w="9525">
            <a:noFill/>
            <a:miter lim="800000"/>
            <a:headEnd/>
            <a:tailEnd/>
          </a:ln>
        </p:spPr>
        <p:txBody>
          <a:bodyPr wrap="none" anchor="t">
            <a:prstTxWarp prst="textNoShape">
              <a:avLst/>
            </a:prstTxWarp>
            <a:spAutoFit/>
          </a:bodyPr>
          <a:lstStyle/>
          <a:p>
            <a:pPr>
              <a:spcBef>
                <a:spcPct val="50000"/>
              </a:spcBef>
              <a:buFontTx/>
              <a:buNone/>
            </a:pPr>
            <a:r>
              <a:rPr lang="en-US" sz="1600" dirty="0" smtClean="0">
                <a:solidFill>
                  <a:srgbClr val="FFFFFF"/>
                </a:solidFill>
              </a:rPr>
              <a:t>Hollings Marine </a:t>
            </a:r>
            <a:br>
              <a:rPr lang="en-US" sz="1600" dirty="0" smtClean="0">
                <a:solidFill>
                  <a:srgbClr val="FFFFFF"/>
                </a:solidFill>
              </a:rPr>
            </a:br>
            <a:r>
              <a:rPr lang="en-US" sz="1600" dirty="0" smtClean="0">
                <a:solidFill>
                  <a:srgbClr val="FFFFFF"/>
                </a:solidFill>
              </a:rPr>
              <a:t>Laboratory</a:t>
            </a:r>
            <a:endParaRPr lang="en-US" sz="1600" dirty="0">
              <a:solidFill>
                <a:srgbClr val="FFFFFF"/>
              </a:solidFill>
              <a:effectLst/>
            </a:endParaRPr>
          </a:p>
        </p:txBody>
      </p:sp>
    </p:spTree>
  </p:cSld>
  <p:clrMapOvr>
    <a:masterClrMapping/>
  </p:clrMapOvr>
  <p:transition spd="med">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Text Box 4"/>
          <p:cNvSpPr txBox="1">
            <a:spLocks noChangeArrowheads="1"/>
          </p:cNvSpPr>
          <p:nvPr/>
        </p:nvSpPr>
        <p:spPr bwMode="auto">
          <a:xfrm>
            <a:off x="900113" y="6172200"/>
            <a:ext cx="7405687" cy="307975"/>
          </a:xfrm>
          <a:prstGeom prst="rect">
            <a:avLst/>
          </a:prstGeom>
          <a:noFill/>
          <a:ln w="9525">
            <a:noFill/>
            <a:miter lim="800000"/>
            <a:headEnd/>
            <a:tailEnd/>
          </a:ln>
        </p:spPr>
        <p:txBody>
          <a:bodyPr>
            <a:spAutoFit/>
          </a:bodyPr>
          <a:lstStyle/>
          <a:p>
            <a:pPr eaLnBrk="0" hangingPunct="0"/>
            <a:r>
              <a:rPr lang="en-US" sz="1400" b="1" i="1" dirty="0">
                <a:solidFill>
                  <a:srgbClr val="B7DEE8"/>
                </a:solidFill>
                <a:latin typeface="Calibri" pitchFamily="34" charset="0"/>
              </a:rPr>
              <a:t>EL is the primary federal laboratory serving the manufacturing and construction industries</a:t>
            </a:r>
          </a:p>
        </p:txBody>
      </p:sp>
      <p:sp>
        <p:nvSpPr>
          <p:cNvPr id="17410" name="Title 4"/>
          <p:cNvSpPr>
            <a:spLocks noGrp="1"/>
          </p:cNvSpPr>
          <p:nvPr>
            <p:ph type="title"/>
          </p:nvPr>
        </p:nvSpPr>
        <p:spPr/>
        <p:txBody>
          <a:bodyPr/>
          <a:lstStyle/>
          <a:p>
            <a:r>
              <a:rPr lang="en-US" sz="4000" dirty="0" smtClean="0">
                <a:solidFill>
                  <a:srgbClr val="FFC836"/>
                </a:solidFill>
                <a:latin typeface="Arial" charset="0"/>
                <a:cs typeface="Arial" charset="0"/>
              </a:rPr>
              <a:t>Engineering Laboratory Vision</a:t>
            </a:r>
          </a:p>
        </p:txBody>
      </p:sp>
      <p:sp>
        <p:nvSpPr>
          <p:cNvPr id="6" name="Content Placeholder 5"/>
          <p:cNvSpPr>
            <a:spLocks noGrp="1"/>
          </p:cNvSpPr>
          <p:nvPr>
            <p:ph idx="1"/>
          </p:nvPr>
        </p:nvSpPr>
        <p:spPr>
          <a:xfrm>
            <a:off x="457200" y="1470025"/>
            <a:ext cx="8216900" cy="4537075"/>
          </a:xfrm>
        </p:spPr>
        <p:txBody>
          <a:bodyPr rtlCol="0">
            <a:normAutofit fontScale="92500"/>
          </a:bodyPr>
          <a:lstStyle/>
          <a:p>
            <a:pPr eaLnBrk="0" fontAlgn="auto" hangingPunct="0">
              <a:lnSpc>
                <a:spcPct val="110000"/>
              </a:lnSpc>
              <a:spcBef>
                <a:spcPct val="30000"/>
              </a:spcBef>
              <a:spcAft>
                <a:spcPct val="30000"/>
              </a:spcAft>
              <a:buFont typeface="Arial"/>
              <a:buNone/>
              <a:tabLst>
                <a:tab pos="292100" algn="l"/>
              </a:tabLst>
              <a:defRPr/>
            </a:pPr>
            <a:r>
              <a:rPr lang="en-US" dirty="0" smtClean="0"/>
              <a:t>	To be</a:t>
            </a:r>
            <a:r>
              <a:rPr lang="en-US" i="1" dirty="0" smtClean="0"/>
              <a:t> the</a:t>
            </a:r>
            <a:r>
              <a:rPr lang="en-US" dirty="0" smtClean="0"/>
              <a:t> source for:</a:t>
            </a:r>
          </a:p>
          <a:p>
            <a:pPr marL="565150" lvl="1" eaLnBrk="0" fontAlgn="auto" hangingPunct="0">
              <a:lnSpc>
                <a:spcPct val="110000"/>
              </a:lnSpc>
              <a:spcBef>
                <a:spcPct val="30000"/>
              </a:spcBef>
              <a:spcAft>
                <a:spcPct val="30000"/>
              </a:spcAft>
              <a:buClr>
                <a:schemeClr val="accent1">
                  <a:lumMod val="40000"/>
                  <a:lumOff val="60000"/>
                </a:schemeClr>
              </a:buClr>
              <a:buFont typeface="Arial"/>
              <a:buNone/>
              <a:tabLst>
                <a:tab pos="292100" algn="l"/>
              </a:tabLst>
              <a:defRPr/>
            </a:pPr>
            <a:r>
              <a:rPr lang="en-US" sz="2800" dirty="0" smtClean="0"/>
              <a:t>-  creating </a:t>
            </a:r>
            <a:r>
              <a:rPr lang="en-US" sz="2800" b="1" dirty="0" smtClean="0">
                <a:solidFill>
                  <a:srgbClr val="9DF6FF"/>
                </a:solidFill>
              </a:rPr>
              <a:t>critical </a:t>
            </a:r>
            <a:r>
              <a:rPr lang="en-US" sz="2800" b="1" i="1" dirty="0" smtClean="0">
                <a:solidFill>
                  <a:srgbClr val="9DF6FF"/>
                </a:solidFill>
              </a:rPr>
              <a:t>solution-enabling</a:t>
            </a:r>
            <a:r>
              <a:rPr lang="en-US" sz="2800" b="1" dirty="0" smtClean="0">
                <a:solidFill>
                  <a:srgbClr val="9DF6FF"/>
                </a:solidFill>
              </a:rPr>
              <a:t> measurement science</a:t>
            </a:r>
            <a:r>
              <a:rPr lang="en-US" sz="2800" dirty="0" smtClean="0"/>
              <a:t>, and </a:t>
            </a:r>
          </a:p>
          <a:p>
            <a:pPr marL="565150" lvl="1" eaLnBrk="0" fontAlgn="auto" hangingPunct="0">
              <a:lnSpc>
                <a:spcPct val="110000"/>
              </a:lnSpc>
              <a:spcBef>
                <a:spcPct val="30000"/>
              </a:spcBef>
              <a:spcAft>
                <a:spcPct val="30000"/>
              </a:spcAft>
              <a:buClr>
                <a:schemeClr val="accent1">
                  <a:lumMod val="40000"/>
                  <a:lumOff val="60000"/>
                </a:schemeClr>
              </a:buClr>
              <a:buFont typeface="Arial"/>
              <a:buNone/>
              <a:tabLst>
                <a:tab pos="292100" algn="l"/>
              </a:tabLst>
              <a:defRPr/>
            </a:pPr>
            <a:r>
              <a:rPr lang="en-US" sz="2800" dirty="0" smtClean="0"/>
              <a:t>-  critical technical contributions underpinning emerging </a:t>
            </a:r>
            <a:r>
              <a:rPr lang="en-US" sz="2800" b="1" dirty="0" smtClean="0">
                <a:solidFill>
                  <a:srgbClr val="9DF6FF"/>
                </a:solidFill>
              </a:rPr>
              <a:t>standards, codes, and regulations</a:t>
            </a:r>
          </a:p>
          <a:p>
            <a:pPr eaLnBrk="0" fontAlgn="auto" hangingPunct="0">
              <a:lnSpc>
                <a:spcPct val="110000"/>
              </a:lnSpc>
              <a:spcBef>
                <a:spcPct val="30000"/>
              </a:spcBef>
              <a:spcAft>
                <a:spcPct val="30000"/>
              </a:spcAft>
              <a:buFont typeface="Arial"/>
              <a:buNone/>
              <a:tabLst>
                <a:tab pos="292100" algn="l"/>
              </a:tabLst>
              <a:defRPr/>
            </a:pPr>
            <a:r>
              <a:rPr lang="en-US" dirty="0" smtClean="0">
                <a:solidFill>
                  <a:srgbClr val="B7DEE8"/>
                </a:solidFill>
              </a:rPr>
              <a:t>	</a:t>
            </a:r>
            <a:r>
              <a:rPr lang="en-US" b="1" dirty="0" smtClean="0">
                <a:solidFill>
                  <a:srgbClr val="9DF6FF"/>
                </a:solidFill>
              </a:rPr>
              <a:t>that are </a:t>
            </a:r>
            <a:r>
              <a:rPr lang="en-US" b="1" i="1" dirty="0" smtClean="0">
                <a:solidFill>
                  <a:srgbClr val="9DF6FF"/>
                </a:solidFill>
              </a:rPr>
              <a:t>used</a:t>
            </a:r>
            <a:r>
              <a:rPr lang="en-US" b="1" dirty="0" smtClean="0">
                <a:solidFill>
                  <a:srgbClr val="9DF6FF"/>
                </a:solidFill>
              </a:rPr>
              <a:t> by the U.S. manufacturing and construction industries </a:t>
            </a:r>
            <a:r>
              <a:rPr lang="en-US" dirty="0" smtClean="0"/>
              <a:t>to strengthen leadership in domestic and international markets.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sz="4000" dirty="0" smtClean="0">
                <a:latin typeface="Arial" charset="0"/>
                <a:cs typeface="Arial" charset="0"/>
              </a:rPr>
              <a:t>EL Core Competencies</a:t>
            </a:r>
          </a:p>
        </p:txBody>
      </p:sp>
      <p:sp>
        <p:nvSpPr>
          <p:cNvPr id="6147" name="Rectangle 3"/>
          <p:cNvSpPr>
            <a:spLocks noGrp="1" noChangeArrowheads="1"/>
          </p:cNvSpPr>
          <p:nvPr>
            <p:ph idx="1"/>
          </p:nvPr>
        </p:nvSpPr>
        <p:spPr/>
        <p:txBody>
          <a:bodyPr>
            <a:normAutofit/>
          </a:bodyPr>
          <a:lstStyle/>
          <a:p>
            <a:pPr>
              <a:spcAft>
                <a:spcPts val="400"/>
              </a:spcAft>
            </a:pPr>
            <a:r>
              <a:rPr lang="en-US" sz="2000" dirty="0" smtClean="0">
                <a:latin typeface="Arial" charset="0"/>
                <a:cs typeface="Arial" charset="0"/>
              </a:rPr>
              <a:t>Intelligent sensing, control, processes, and automation for</a:t>
            </a:r>
            <a:br>
              <a:rPr lang="en-US" sz="2000" dirty="0" smtClean="0">
                <a:latin typeface="Arial" charset="0"/>
                <a:cs typeface="Arial" charset="0"/>
              </a:rPr>
            </a:br>
            <a:r>
              <a:rPr lang="en-US" sz="2000" dirty="0" smtClean="0">
                <a:latin typeface="Arial" charset="0"/>
                <a:cs typeface="Arial" charset="0"/>
              </a:rPr>
              <a:t>cyber-physical systems</a:t>
            </a:r>
          </a:p>
          <a:p>
            <a:pPr>
              <a:spcAft>
                <a:spcPts val="400"/>
              </a:spcAft>
            </a:pPr>
            <a:r>
              <a:rPr lang="en-US" sz="2000" dirty="0" smtClean="0">
                <a:latin typeface="Arial" charset="0"/>
                <a:cs typeface="Arial" charset="0"/>
              </a:rPr>
              <a:t>Systems integration, engineering, and processes for </a:t>
            </a:r>
            <a:br>
              <a:rPr lang="en-US" sz="2000" dirty="0" smtClean="0">
                <a:latin typeface="Arial" charset="0"/>
                <a:cs typeface="Arial" charset="0"/>
              </a:rPr>
            </a:br>
            <a:r>
              <a:rPr lang="en-US" sz="2000" dirty="0" smtClean="0">
                <a:latin typeface="Arial" charset="0"/>
                <a:cs typeface="Arial" charset="0"/>
              </a:rPr>
              <a:t>cyber-physical systems</a:t>
            </a:r>
          </a:p>
          <a:p>
            <a:pPr>
              <a:spcAft>
                <a:spcPts val="400"/>
              </a:spcAft>
            </a:pPr>
            <a:r>
              <a:rPr lang="en-US" sz="2000" dirty="0" smtClean="0">
                <a:latin typeface="Arial" charset="0"/>
                <a:cs typeface="Arial" charset="0"/>
              </a:rPr>
              <a:t>Energy efficient and intelligent operation of buildings with healthy indoor environments</a:t>
            </a:r>
          </a:p>
          <a:p>
            <a:pPr>
              <a:spcAft>
                <a:spcPts val="400"/>
              </a:spcAft>
            </a:pPr>
            <a:r>
              <a:rPr lang="en-US" sz="2000" dirty="0" smtClean="0">
                <a:latin typeface="Arial" charset="0"/>
                <a:cs typeface="Arial" charset="0"/>
              </a:rPr>
              <a:t>Sustainability, durability and service life prediction of building and infrastructure materials </a:t>
            </a:r>
          </a:p>
          <a:p>
            <a:pPr>
              <a:spcAft>
                <a:spcPts val="400"/>
              </a:spcAft>
            </a:pPr>
            <a:r>
              <a:rPr lang="en-US" sz="2000" dirty="0" smtClean="0">
                <a:latin typeface="Arial" charset="0"/>
                <a:cs typeface="Arial" charset="0"/>
              </a:rPr>
              <a:t>Fire protection and fire dynamics within buildings and communities</a:t>
            </a:r>
          </a:p>
          <a:p>
            <a:pPr>
              <a:spcAft>
                <a:spcPts val="400"/>
              </a:spcAft>
            </a:pPr>
            <a:r>
              <a:rPr lang="en-US" sz="2000" dirty="0" smtClean="0">
                <a:latin typeface="Arial" charset="0"/>
                <a:cs typeface="Arial" charset="0"/>
              </a:rPr>
              <a:t>Resilience and reliability of structures under multi-hazards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684213" y="112713"/>
            <a:ext cx="7685087" cy="1030287"/>
          </a:xfrm>
        </p:spPr>
        <p:txBody>
          <a:bodyPr/>
          <a:lstStyle/>
          <a:p>
            <a:r>
              <a:rPr lang="en-US" sz="4000" dirty="0" smtClean="0">
                <a:latin typeface="Arial" charset="0"/>
                <a:cs typeface="Arial" charset="0"/>
              </a:rPr>
              <a:t> EL Strategic Goals</a:t>
            </a:r>
          </a:p>
        </p:txBody>
      </p:sp>
      <p:sp>
        <p:nvSpPr>
          <p:cNvPr id="26626" name="Rectangle 3"/>
          <p:cNvSpPr>
            <a:spLocks noGrp="1" noChangeArrowheads="1"/>
          </p:cNvSpPr>
          <p:nvPr>
            <p:ph idx="1"/>
          </p:nvPr>
        </p:nvSpPr>
        <p:spPr>
          <a:xfrm>
            <a:off x="457200" y="1470025"/>
            <a:ext cx="7180263" cy="4656138"/>
          </a:xfrm>
        </p:spPr>
        <p:txBody>
          <a:bodyPr/>
          <a:lstStyle/>
          <a:p>
            <a:pPr>
              <a:buFont typeface="Arial" charset="0"/>
              <a:buNone/>
            </a:pPr>
            <a:r>
              <a:rPr lang="en-US" dirty="0" smtClean="0">
                <a:latin typeface="Arial" charset="0"/>
                <a:cs typeface="Arial" charset="0"/>
              </a:rPr>
              <a:t>Measurement Science and Standards for:</a:t>
            </a:r>
          </a:p>
          <a:p>
            <a:r>
              <a:rPr lang="en-US" dirty="0" smtClean="0">
                <a:latin typeface="Arial" charset="0"/>
                <a:cs typeface="Arial" charset="0"/>
              </a:rPr>
              <a:t>Smart Manufacturing, Construction, and Cyber-Physical Systems </a:t>
            </a:r>
          </a:p>
          <a:p>
            <a:r>
              <a:rPr lang="en-US" dirty="0" smtClean="0">
                <a:latin typeface="Arial" charset="0"/>
                <a:cs typeface="Arial" charset="0"/>
              </a:rPr>
              <a:t>Sustainable and Energy-Efficient Manufacturing, Materials, and Infrastructure</a:t>
            </a:r>
          </a:p>
          <a:p>
            <a:r>
              <a:rPr lang="en-US" dirty="0" smtClean="0">
                <a:latin typeface="Arial" charset="0"/>
                <a:cs typeface="Arial" charset="0"/>
              </a:rPr>
              <a:t>Disaster-Resilient Buildings, Infrastructure, and Communities</a:t>
            </a:r>
          </a:p>
          <a:p>
            <a:endParaRPr lang="en-US" dirty="0" smtClean="0">
              <a:latin typeface="Arial" charset="0"/>
              <a:cs typeface="Arial" charset="0"/>
            </a:endParaRPr>
          </a:p>
        </p:txBody>
      </p:sp>
      <p:pic>
        <p:nvPicPr>
          <p:cNvPr id="347140" name="Picture 4" descr="constructionautomation"/>
          <p:cNvPicPr>
            <a:picLocks noChangeAspect="1" noChangeArrowheads="1"/>
          </p:cNvPicPr>
          <p:nvPr/>
        </p:nvPicPr>
        <p:blipFill>
          <a:blip r:embed="rId3"/>
          <a:srcRect/>
          <a:stretch>
            <a:fillRect/>
          </a:stretch>
        </p:blipFill>
        <p:spPr bwMode="auto">
          <a:xfrm>
            <a:off x="7791450" y="1409700"/>
            <a:ext cx="1019175" cy="4038600"/>
          </a:xfrm>
          <a:prstGeom prst="rect">
            <a:avLst/>
          </a:prstGeom>
          <a:noFill/>
          <a:effectLst>
            <a:outerShdw dist="107763" dir="27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2"/>
          <p:cNvSpPr>
            <a:spLocks noGrp="1"/>
          </p:cNvSpPr>
          <p:nvPr>
            <p:ph type="title"/>
          </p:nvPr>
        </p:nvSpPr>
        <p:spPr>
          <a:xfrm>
            <a:off x="660400" y="112713"/>
            <a:ext cx="7810500" cy="1030287"/>
          </a:xfrm>
        </p:spPr>
        <p:txBody>
          <a:bodyPr/>
          <a:lstStyle/>
          <a:p>
            <a:r>
              <a:rPr lang="en-US" sz="4000" dirty="0" smtClean="0">
                <a:latin typeface="Arial" charset="0"/>
                <a:cs typeface="Arial" charset="0"/>
              </a:rPr>
              <a:t> EL Strategic Goals</a:t>
            </a:r>
          </a:p>
        </p:txBody>
      </p:sp>
      <p:sp>
        <p:nvSpPr>
          <p:cNvPr id="58371" name="Rectangle 3"/>
          <p:cNvSpPr>
            <a:spLocks noGrp="1"/>
          </p:cNvSpPr>
          <p:nvPr>
            <p:ph type="body" idx="1"/>
          </p:nvPr>
        </p:nvSpPr>
        <p:spPr/>
        <p:txBody>
          <a:bodyPr rtlCol="0">
            <a:normAutofit fontScale="70000" lnSpcReduction="20000"/>
          </a:bodyPr>
          <a:lstStyle/>
          <a:p>
            <a:pPr fontAlgn="auto">
              <a:lnSpc>
                <a:spcPct val="120000"/>
              </a:lnSpc>
              <a:spcAft>
                <a:spcPts val="1000"/>
              </a:spcAft>
              <a:buFont typeface="Arial"/>
              <a:buChar char="•"/>
              <a:defRPr/>
            </a:pPr>
            <a:r>
              <a:rPr lang="en-US" b="1" dirty="0" smtClean="0">
                <a:solidFill>
                  <a:srgbClr val="9DF6FF"/>
                </a:solidFill>
              </a:rPr>
              <a:t>Smart Manufacturing, Construction, and Cyber-Physical Systems:</a:t>
            </a:r>
            <a:r>
              <a:rPr lang="en-US" b="1" dirty="0" smtClean="0"/>
              <a:t> </a:t>
            </a:r>
            <a:r>
              <a:rPr lang="en-US" dirty="0" smtClean="0"/>
              <a:t>To enable the next generation of innovative and competitive manufacturing, construction, and cyber-physical systems through advances in measurement science </a:t>
            </a:r>
          </a:p>
          <a:p>
            <a:pPr fontAlgn="auto">
              <a:lnSpc>
                <a:spcPct val="120000"/>
              </a:lnSpc>
              <a:spcAft>
                <a:spcPts val="1000"/>
              </a:spcAft>
              <a:buFont typeface="Arial"/>
              <a:buChar char="•"/>
              <a:defRPr/>
            </a:pPr>
            <a:r>
              <a:rPr lang="en-US" b="1" dirty="0" smtClean="0">
                <a:solidFill>
                  <a:srgbClr val="9DF6FF"/>
                </a:solidFill>
              </a:rPr>
              <a:t>Sustainable and Energy-Efficient Manufacturing, Materials, and Infrastructure:  </a:t>
            </a:r>
            <a:r>
              <a:rPr lang="en-US" dirty="0" smtClean="0"/>
              <a:t>To enable sustainable and energy efficient manufacturing, materials, and infrastructure through advances in measurement science</a:t>
            </a:r>
          </a:p>
          <a:p>
            <a:pPr fontAlgn="auto">
              <a:lnSpc>
                <a:spcPct val="120000"/>
              </a:lnSpc>
              <a:spcAft>
                <a:spcPts val="1000"/>
              </a:spcAft>
              <a:buFont typeface="Arial"/>
              <a:buChar char="•"/>
              <a:defRPr/>
            </a:pPr>
            <a:r>
              <a:rPr lang="en-US" b="1" dirty="0" smtClean="0">
                <a:solidFill>
                  <a:srgbClr val="9DF6FF"/>
                </a:solidFill>
              </a:rPr>
              <a:t>Disaster-Resilient Buildings, Infrastructure, and Communities:  </a:t>
            </a:r>
            <a:r>
              <a:rPr lang="en-US" dirty="0" smtClean="0"/>
              <a:t>To reduce the risk and enhance the resilience of buildings, infrastructure, and communities to natural and manmade hazards through advances in measurement science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85813" y="315913"/>
            <a:ext cx="7685087" cy="1030287"/>
          </a:xfrm>
        </p:spPr>
        <p:txBody>
          <a:bodyPr>
            <a:normAutofit fontScale="90000"/>
          </a:bodyPr>
          <a:lstStyle/>
          <a:p>
            <a:r>
              <a:rPr lang="en-US" dirty="0" smtClean="0">
                <a:latin typeface="Arial" charset="0"/>
                <a:cs typeface="Arial" charset="0"/>
              </a:rPr>
              <a:t>EL Programs Aligned with EL Strategic Goals</a:t>
            </a:r>
          </a:p>
        </p:txBody>
      </p:sp>
      <p:sp>
        <p:nvSpPr>
          <p:cNvPr id="44035" name="Rectangle 3"/>
          <p:cNvSpPr>
            <a:spLocks noGrp="1" noChangeArrowheads="1"/>
          </p:cNvSpPr>
          <p:nvPr>
            <p:ph sz="half" idx="1"/>
          </p:nvPr>
        </p:nvSpPr>
        <p:spPr>
          <a:xfrm>
            <a:off x="800100" y="1549400"/>
            <a:ext cx="4038600" cy="4525963"/>
          </a:xfrm>
        </p:spPr>
        <p:txBody>
          <a:bodyPr>
            <a:normAutofit/>
          </a:bodyPr>
          <a:lstStyle/>
          <a:p>
            <a:pPr>
              <a:spcBef>
                <a:spcPct val="30000"/>
              </a:spcBef>
              <a:spcAft>
                <a:spcPct val="15000"/>
              </a:spcAft>
            </a:pPr>
            <a:r>
              <a:rPr lang="en-US" sz="1400" b="1" dirty="0" smtClean="0">
                <a:solidFill>
                  <a:srgbClr val="FFFFFF"/>
                </a:solidFill>
                <a:latin typeface="Arial" charset="0"/>
                <a:cs typeface="Arial" charset="0"/>
              </a:rPr>
              <a:t>Smart Manufacturing, Construction, and Cyber-Physical Systems</a:t>
            </a:r>
          </a:p>
          <a:p>
            <a:pPr lvl="1">
              <a:spcBef>
                <a:spcPct val="30000"/>
              </a:spcBef>
              <a:spcAft>
                <a:spcPct val="15000"/>
              </a:spcAft>
            </a:pPr>
            <a:r>
              <a:rPr lang="en-US" sz="1200" b="1" dirty="0" smtClean="0">
                <a:solidFill>
                  <a:srgbClr val="FFFFFF"/>
                </a:solidFill>
                <a:latin typeface="Arial" charset="0"/>
                <a:cs typeface="Arial" charset="0"/>
              </a:rPr>
              <a:t>Smart Manufacturing Processes and Equipment</a:t>
            </a:r>
          </a:p>
          <a:p>
            <a:pPr lvl="1">
              <a:spcBef>
                <a:spcPct val="30000"/>
              </a:spcBef>
              <a:spcAft>
                <a:spcPct val="15000"/>
              </a:spcAft>
            </a:pPr>
            <a:r>
              <a:rPr lang="en-US" sz="1200" b="1" dirty="0" smtClean="0">
                <a:solidFill>
                  <a:srgbClr val="FFFFFF"/>
                </a:solidFill>
                <a:latin typeface="Arial" charset="0"/>
                <a:cs typeface="Arial" charset="0"/>
              </a:rPr>
              <a:t>Next-Generation Robotics and Automation</a:t>
            </a:r>
          </a:p>
          <a:p>
            <a:pPr lvl="1">
              <a:spcBef>
                <a:spcPct val="30000"/>
              </a:spcBef>
              <a:spcAft>
                <a:spcPct val="15000"/>
              </a:spcAft>
            </a:pPr>
            <a:r>
              <a:rPr lang="en-US" sz="1200" b="1" dirty="0" smtClean="0">
                <a:solidFill>
                  <a:srgbClr val="FFFFFF"/>
                </a:solidFill>
                <a:latin typeface="Arial" charset="0"/>
                <a:cs typeface="Arial" charset="0"/>
              </a:rPr>
              <a:t>Smart Manufacturing and Construction Systems</a:t>
            </a:r>
          </a:p>
          <a:p>
            <a:pPr lvl="1">
              <a:spcBef>
                <a:spcPct val="30000"/>
              </a:spcBef>
              <a:spcAft>
                <a:spcPct val="15000"/>
              </a:spcAft>
            </a:pPr>
            <a:r>
              <a:rPr lang="en-US" sz="1200" b="1" dirty="0" smtClean="0">
                <a:solidFill>
                  <a:srgbClr val="FFFFFF"/>
                </a:solidFill>
                <a:latin typeface="Arial" charset="0"/>
                <a:cs typeface="Arial" charset="0"/>
              </a:rPr>
              <a:t>Systems Integration for Manufacturing Applications</a:t>
            </a:r>
          </a:p>
          <a:p>
            <a:pPr>
              <a:spcBef>
                <a:spcPct val="30000"/>
              </a:spcBef>
              <a:spcAft>
                <a:spcPct val="15000"/>
              </a:spcAft>
            </a:pPr>
            <a:r>
              <a:rPr lang="en-US" sz="1400" b="1" dirty="0" smtClean="0">
                <a:solidFill>
                  <a:srgbClr val="FFFFFF"/>
                </a:solidFill>
                <a:latin typeface="Arial" charset="0"/>
                <a:cs typeface="Arial" charset="0"/>
              </a:rPr>
              <a:t>Sustainable and Energy-Efficient Manufacturing, Materials, and Infrastructure</a:t>
            </a:r>
          </a:p>
          <a:p>
            <a:pPr lvl="1">
              <a:spcBef>
                <a:spcPct val="30000"/>
              </a:spcBef>
              <a:spcAft>
                <a:spcPct val="15000"/>
              </a:spcAft>
            </a:pPr>
            <a:r>
              <a:rPr lang="en-US" sz="1200" b="1" dirty="0" smtClean="0">
                <a:solidFill>
                  <a:srgbClr val="FFFFFF"/>
                </a:solidFill>
                <a:latin typeface="Arial" charset="0"/>
                <a:cs typeface="Arial" charset="0"/>
              </a:rPr>
              <a:t>Sustainable Manufacturing</a:t>
            </a:r>
          </a:p>
          <a:p>
            <a:pPr lvl="1">
              <a:spcBef>
                <a:spcPct val="30000"/>
              </a:spcBef>
              <a:spcAft>
                <a:spcPct val="15000"/>
              </a:spcAft>
            </a:pPr>
            <a:r>
              <a:rPr lang="en-US" sz="1200" dirty="0" smtClean="0">
                <a:solidFill>
                  <a:srgbClr val="FFFFFF"/>
                </a:solidFill>
                <a:latin typeface="Arial" charset="0"/>
                <a:cs typeface="Arial" charset="0"/>
              </a:rPr>
              <a:t>Sustainable, High-Performance Infrastructure Materials</a:t>
            </a:r>
          </a:p>
          <a:p>
            <a:pPr lvl="1">
              <a:spcBef>
                <a:spcPct val="30000"/>
              </a:spcBef>
              <a:spcAft>
                <a:spcPct val="15000"/>
              </a:spcAft>
            </a:pPr>
            <a:r>
              <a:rPr lang="en-US" sz="1200" dirty="0" smtClean="0">
                <a:solidFill>
                  <a:srgbClr val="FFFFFF"/>
                </a:solidFill>
                <a:latin typeface="Arial" charset="0"/>
                <a:cs typeface="Arial" charset="0"/>
              </a:rPr>
              <a:t>Net-Zero Energy, High-Performance Buildings</a:t>
            </a:r>
          </a:p>
          <a:p>
            <a:pPr lvl="1">
              <a:spcBef>
                <a:spcPct val="30000"/>
              </a:spcBef>
              <a:spcAft>
                <a:spcPct val="15000"/>
              </a:spcAft>
            </a:pPr>
            <a:r>
              <a:rPr lang="en-US" sz="1200" dirty="0" smtClean="0">
                <a:solidFill>
                  <a:srgbClr val="FFFFFF"/>
                </a:solidFill>
                <a:latin typeface="Arial" charset="0"/>
                <a:cs typeface="Arial" charset="0"/>
              </a:rPr>
              <a:t>Embedded Intelligence in Buil</a:t>
            </a:r>
            <a:r>
              <a:rPr lang="en-US" sz="1100" dirty="0" smtClean="0">
                <a:solidFill>
                  <a:srgbClr val="FFFFFF"/>
                </a:solidFill>
                <a:latin typeface="Arial" charset="0"/>
                <a:cs typeface="Arial" charset="0"/>
              </a:rPr>
              <a:t>dings</a:t>
            </a:r>
          </a:p>
        </p:txBody>
      </p:sp>
      <p:sp>
        <p:nvSpPr>
          <p:cNvPr id="12" name="Content Placeholder 11"/>
          <p:cNvSpPr>
            <a:spLocks noGrp="1"/>
          </p:cNvSpPr>
          <p:nvPr>
            <p:ph sz="half" idx="2"/>
          </p:nvPr>
        </p:nvSpPr>
        <p:spPr>
          <a:xfrm>
            <a:off x="4991100" y="1574800"/>
            <a:ext cx="3741738" cy="4525963"/>
          </a:xfrm>
        </p:spPr>
        <p:txBody>
          <a:bodyPr>
            <a:normAutofit/>
          </a:bodyPr>
          <a:lstStyle/>
          <a:p>
            <a:pPr>
              <a:spcBef>
                <a:spcPct val="30000"/>
              </a:spcBef>
              <a:spcAft>
                <a:spcPct val="15000"/>
              </a:spcAft>
            </a:pPr>
            <a:r>
              <a:rPr lang="en-US" sz="1400" b="1" dirty="0" smtClean="0">
                <a:solidFill>
                  <a:srgbClr val="FFFFFF"/>
                </a:solidFill>
                <a:latin typeface="Arial" charset="0"/>
                <a:cs typeface="Arial" charset="0"/>
              </a:rPr>
              <a:t>Disaster-Resilient Buildings, Infrastructure, and Communities</a:t>
            </a:r>
          </a:p>
          <a:p>
            <a:pPr lvl="1">
              <a:spcBef>
                <a:spcPct val="30000"/>
              </a:spcBef>
              <a:spcAft>
                <a:spcPct val="15000"/>
              </a:spcAft>
            </a:pPr>
            <a:r>
              <a:rPr lang="en-US" sz="1200" dirty="0" smtClean="0">
                <a:solidFill>
                  <a:srgbClr val="FFFFFF"/>
                </a:solidFill>
                <a:latin typeface="Arial" charset="0"/>
                <a:cs typeface="Arial" charset="0"/>
              </a:rPr>
              <a:t>Fire Risk Reduction in Communities</a:t>
            </a:r>
          </a:p>
          <a:p>
            <a:pPr lvl="1">
              <a:spcBef>
                <a:spcPct val="30000"/>
              </a:spcBef>
              <a:spcAft>
                <a:spcPct val="15000"/>
              </a:spcAft>
            </a:pPr>
            <a:r>
              <a:rPr lang="en-US" sz="1200" dirty="0" smtClean="0">
                <a:solidFill>
                  <a:srgbClr val="FFFFFF"/>
                </a:solidFill>
                <a:latin typeface="Arial" charset="0"/>
                <a:cs typeface="Arial" charset="0"/>
              </a:rPr>
              <a:t>Fire Risk Reduction in Buildings</a:t>
            </a:r>
          </a:p>
          <a:p>
            <a:pPr lvl="1">
              <a:spcBef>
                <a:spcPct val="30000"/>
              </a:spcBef>
              <a:spcAft>
                <a:spcPct val="15000"/>
              </a:spcAft>
            </a:pPr>
            <a:r>
              <a:rPr lang="en-US" sz="1200" dirty="0" smtClean="0">
                <a:solidFill>
                  <a:srgbClr val="FFFFFF"/>
                </a:solidFill>
                <a:latin typeface="Arial" charset="0"/>
                <a:cs typeface="Arial" charset="0"/>
              </a:rPr>
              <a:t>Earthquake Risk Reduction in Buildings and Infrastructure</a:t>
            </a:r>
          </a:p>
          <a:p>
            <a:pPr lvl="1">
              <a:spcBef>
                <a:spcPct val="30000"/>
              </a:spcBef>
              <a:spcAft>
                <a:spcPct val="15000"/>
              </a:spcAft>
            </a:pPr>
            <a:r>
              <a:rPr lang="en-US" sz="1200" dirty="0" smtClean="0">
                <a:solidFill>
                  <a:srgbClr val="FFFFFF"/>
                </a:solidFill>
                <a:latin typeface="Arial" charset="0"/>
                <a:cs typeface="Arial" charset="0"/>
              </a:rPr>
              <a:t>Structural Performance Under Multi-Hazards</a:t>
            </a:r>
          </a:p>
          <a:p>
            <a:pPr>
              <a:spcBef>
                <a:spcPct val="30000"/>
              </a:spcBef>
              <a:spcAft>
                <a:spcPct val="15000"/>
              </a:spcAft>
            </a:pPr>
            <a:endParaRPr lang="en-US" sz="1300" dirty="0" smtClean="0">
              <a:solidFill>
                <a:srgbClr val="FFFFFF"/>
              </a:solidFill>
              <a:latin typeface="Arial" charset="0"/>
              <a:cs typeface="Arial" charset="0"/>
            </a:endParaRPr>
          </a:p>
        </p:txBody>
      </p:sp>
      <p:sp>
        <p:nvSpPr>
          <p:cNvPr id="29700" name="Rectangle 38"/>
          <p:cNvSpPr>
            <a:spLocks noChangeArrowheads="1"/>
          </p:cNvSpPr>
          <p:nvPr/>
        </p:nvSpPr>
        <p:spPr bwMode="auto">
          <a:xfrm>
            <a:off x="1268413" y="5943600"/>
            <a:ext cx="7050087" cy="517525"/>
          </a:xfrm>
          <a:prstGeom prst="rect">
            <a:avLst/>
          </a:prstGeom>
          <a:noFill/>
          <a:ln w="9525">
            <a:noFill/>
            <a:miter lim="800000"/>
            <a:headEnd/>
            <a:tailEnd/>
          </a:ln>
        </p:spPr>
        <p:txBody>
          <a:bodyPr>
            <a:spAutoFit/>
          </a:bodyPr>
          <a:lstStyle/>
          <a:p>
            <a:r>
              <a:rPr lang="en-US" sz="1400" i="1" dirty="0">
                <a:solidFill>
                  <a:srgbClr val="9DF6FF"/>
                </a:solidFill>
                <a:cs typeface="Arial" charset="0"/>
              </a:rPr>
              <a:t>Our programs are identified, developed, carried out, the results implemented, and consequences measured in partnership with key customer organizations.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descr="earth1manu"/>
          <p:cNvPicPr>
            <a:picLocks noChangeAspect="1" noChangeArrowheads="1"/>
          </p:cNvPicPr>
          <p:nvPr/>
        </p:nvPicPr>
        <p:blipFill>
          <a:blip r:embed="rId3"/>
          <a:srcRect/>
          <a:stretch>
            <a:fillRect/>
          </a:stretch>
        </p:blipFill>
        <p:spPr bwMode="auto">
          <a:xfrm>
            <a:off x="5867400" y="381000"/>
            <a:ext cx="3276600" cy="3317875"/>
          </a:xfrm>
          <a:prstGeom prst="rect">
            <a:avLst/>
          </a:prstGeom>
          <a:noFill/>
          <a:ln w="9525">
            <a:noFill/>
            <a:miter lim="800000"/>
            <a:headEnd/>
            <a:tailEnd/>
          </a:ln>
        </p:spPr>
      </p:pic>
      <p:sp>
        <p:nvSpPr>
          <p:cNvPr id="21507" name="Rectangle 3"/>
          <p:cNvSpPr>
            <a:spLocks noGrp="1" noChangeArrowheads="1"/>
          </p:cNvSpPr>
          <p:nvPr>
            <p:ph type="title"/>
          </p:nvPr>
        </p:nvSpPr>
        <p:spPr>
          <a:xfrm>
            <a:off x="1066800" y="274638"/>
            <a:ext cx="7378700" cy="1143000"/>
          </a:xfrm>
        </p:spPr>
        <p:txBody>
          <a:bodyPr/>
          <a:lstStyle/>
          <a:p>
            <a:pPr eaLnBrk="1" hangingPunct="1"/>
            <a:r>
              <a:rPr lang="en-US" dirty="0" smtClean="0">
                <a:ea typeface="ＭＳ Ｐゴシック" charset="-128"/>
                <a:cs typeface="ＭＳ Ｐゴシック" charset="-128"/>
              </a:rPr>
              <a:t>Manufacturing Drivers</a:t>
            </a:r>
          </a:p>
        </p:txBody>
      </p:sp>
      <p:sp>
        <p:nvSpPr>
          <p:cNvPr id="21508" name="Rectangle 4"/>
          <p:cNvSpPr>
            <a:spLocks noGrp="1" noChangeArrowheads="1"/>
          </p:cNvSpPr>
          <p:nvPr>
            <p:ph type="body" idx="1"/>
          </p:nvPr>
        </p:nvSpPr>
        <p:spPr>
          <a:xfrm>
            <a:off x="685800" y="1524000"/>
            <a:ext cx="8077200" cy="4525963"/>
          </a:xfrm>
        </p:spPr>
        <p:txBody>
          <a:bodyPr/>
          <a:lstStyle/>
          <a:p>
            <a:pPr eaLnBrk="1" hangingPunct="1">
              <a:lnSpc>
                <a:spcPct val="95000"/>
              </a:lnSpc>
              <a:spcBef>
                <a:spcPct val="25000"/>
              </a:spcBef>
            </a:pPr>
            <a:r>
              <a:rPr lang="en-US" sz="2400" dirty="0" smtClean="0">
                <a:ea typeface="ＭＳ Ｐゴシック" charset="-128"/>
                <a:cs typeface="ＭＳ Ｐゴシック" charset="-128"/>
              </a:rPr>
              <a:t>Increasing pace of</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technological change </a:t>
            </a:r>
          </a:p>
          <a:p>
            <a:pPr marL="742950" lvl="2" indent="-342900" eaLnBrk="1" hangingPunct="1">
              <a:spcBef>
                <a:spcPct val="25000"/>
              </a:spcBef>
            </a:pPr>
            <a:r>
              <a:rPr lang="en-US" dirty="0" smtClean="0">
                <a:ea typeface="ＭＳ Ｐゴシック" charset="-128"/>
              </a:rPr>
              <a:t>Product and process innovation</a:t>
            </a:r>
          </a:p>
          <a:p>
            <a:pPr marL="742950" lvl="2" indent="-342900" eaLnBrk="1" hangingPunct="1">
              <a:spcBef>
                <a:spcPct val="25000"/>
              </a:spcBef>
            </a:pPr>
            <a:r>
              <a:rPr lang="en-US" dirty="0" smtClean="0">
                <a:ea typeface="ＭＳ Ｐゴシック" charset="-128"/>
              </a:rPr>
              <a:t>Shorter time-to-market</a:t>
            </a:r>
            <a:endParaRPr lang="en-US" sz="1600" dirty="0" smtClean="0">
              <a:ea typeface="ＭＳ Ｐゴシック" charset="-128"/>
            </a:endParaRPr>
          </a:p>
          <a:p>
            <a:pPr eaLnBrk="1" hangingPunct="1">
              <a:lnSpc>
                <a:spcPct val="95000"/>
              </a:lnSpc>
              <a:spcBef>
                <a:spcPct val="25000"/>
              </a:spcBef>
            </a:pPr>
            <a:r>
              <a:rPr lang="en-US" sz="2400" dirty="0" smtClean="0">
                <a:ea typeface="ＭＳ Ｐゴシック" charset="-128"/>
                <a:cs typeface="ＭＳ Ｐゴシック" charset="-128"/>
              </a:rPr>
              <a:t>Growth of international trade and </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distributed manufacturing</a:t>
            </a:r>
          </a:p>
          <a:p>
            <a:pPr eaLnBrk="1" hangingPunct="1">
              <a:lnSpc>
                <a:spcPct val="95000"/>
              </a:lnSpc>
              <a:spcBef>
                <a:spcPct val="25000"/>
              </a:spcBef>
            </a:pPr>
            <a:r>
              <a:rPr lang="en-US" sz="2400" dirty="0" smtClean="0">
                <a:ea typeface="ＭＳ Ｐゴシック" charset="-128"/>
                <a:cs typeface="ＭＳ Ｐゴシック" charset="-128"/>
              </a:rPr>
              <a:t>Continual push for higher quality, better performing customized products</a:t>
            </a:r>
          </a:p>
          <a:p>
            <a:pPr eaLnBrk="1" hangingPunct="1">
              <a:lnSpc>
                <a:spcPct val="95000"/>
              </a:lnSpc>
              <a:spcBef>
                <a:spcPct val="25000"/>
              </a:spcBef>
            </a:pPr>
            <a:r>
              <a:rPr lang="en-US" sz="2400" dirty="0" smtClean="0">
                <a:ea typeface="ＭＳ Ｐゴシック" charset="-128"/>
                <a:cs typeface="ＭＳ Ｐゴシック" charset="-128"/>
              </a:rPr>
              <a:t>Increasing productivity and reducing costs</a:t>
            </a:r>
          </a:p>
          <a:p>
            <a:pPr eaLnBrk="1" hangingPunct="1">
              <a:lnSpc>
                <a:spcPct val="95000"/>
              </a:lnSpc>
              <a:spcBef>
                <a:spcPct val="25000"/>
              </a:spcBef>
            </a:pPr>
            <a:r>
              <a:rPr lang="en-US" sz="2400" dirty="0" smtClean="0">
                <a:ea typeface="ＭＳ Ｐゴシック" charset="-128"/>
                <a:cs typeface="ＭＳ Ｐゴシック" charset="-128"/>
              </a:rPr>
              <a:t>Need to reduce environmental impacts</a:t>
            </a:r>
          </a:p>
          <a:p>
            <a:pPr eaLnBrk="1" hangingPunct="1">
              <a:lnSpc>
                <a:spcPct val="95000"/>
              </a:lnSpc>
              <a:spcBef>
                <a:spcPct val="25000"/>
              </a:spcBef>
            </a:pPr>
            <a:r>
              <a:rPr lang="en-US" sz="2400" dirty="0" smtClean="0">
                <a:ea typeface="ＭＳ Ｐゴシック" charset="-128"/>
                <a:cs typeface="ＭＳ Ｐゴシック" charset="-128"/>
              </a:rPr>
              <a:t>New safety and security challenges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Verve.thmx</Template>
  <TotalTime>20390</TotalTime>
  <Words>3290</Words>
  <Application>Microsoft Macintosh PowerPoint</Application>
  <PresentationFormat>On-screen Show (4:3)</PresentationFormat>
  <Paragraphs>329</Paragraphs>
  <Slides>38</Slides>
  <Notes>17</Notes>
  <HiddenSlides>0</HiddenSlides>
  <MMClips>0</MMClips>
  <ScaleCrop>false</ScaleCrop>
  <HeadingPairs>
    <vt:vector size="4" baseType="variant">
      <vt:variant>
        <vt:lpstr>Design Template</vt:lpstr>
      </vt:variant>
      <vt:variant>
        <vt:i4>1</vt:i4>
      </vt:variant>
      <vt:variant>
        <vt:lpstr>Slide Titles</vt:lpstr>
      </vt:variant>
      <vt:variant>
        <vt:i4>38</vt:i4>
      </vt:variant>
    </vt:vector>
  </HeadingPairs>
  <TitlesOfParts>
    <vt:vector size="39" baseType="lpstr">
      <vt:lpstr>Office Theme</vt:lpstr>
      <vt:lpstr>Visit to NIST by NSF Engineering Representatives  </vt:lpstr>
      <vt:lpstr>Engineering Laboratory Organization</vt:lpstr>
      <vt:lpstr>Engineering Laboratory Mission</vt:lpstr>
      <vt:lpstr>Engineering Laboratory Vision</vt:lpstr>
      <vt:lpstr>EL Core Competencies</vt:lpstr>
      <vt:lpstr> EL Strategic Goals</vt:lpstr>
      <vt:lpstr> EL Strategic Goals</vt:lpstr>
      <vt:lpstr>EL Programs Aligned with EL Strategic Goals</vt:lpstr>
      <vt:lpstr>Manufacturing Drivers</vt:lpstr>
      <vt:lpstr>Manufacturing Matters – the EL Role</vt:lpstr>
      <vt:lpstr>Manufacturing Facilities</vt:lpstr>
      <vt:lpstr>Key Drivers for Change in Construction</vt:lpstr>
      <vt:lpstr>Key Barriers to Change in Construction</vt:lpstr>
      <vt:lpstr>NIST Partnerships with the Construction and Building Industry</vt:lpstr>
      <vt:lpstr> Sampling of Industry Partners</vt:lpstr>
      <vt:lpstr>Representative EL Manufacturing Customers &amp; Collaborators</vt:lpstr>
      <vt:lpstr> Other Agency Partners</vt:lpstr>
      <vt:lpstr>Success stories</vt:lpstr>
      <vt:lpstr>EL Makes Plug-and-Play a Reality</vt:lpstr>
      <vt:lpstr>EL Confronts Challenges in Metal-Based Additive Manufacturing</vt:lpstr>
      <vt:lpstr>New Security Guidance and Standards for Industrial  Control Systems</vt:lpstr>
      <vt:lpstr>Robot Safety Standards: Facilitating Innovation and New Capabilities</vt:lpstr>
      <vt:lpstr>EL Tackles Automotive Industry’s Multi-million Dollar Logistics Problems</vt:lpstr>
      <vt:lpstr>EL Simulation Enables Manufacturing Sustainability Analysis </vt:lpstr>
      <vt:lpstr>Success Stories</vt:lpstr>
      <vt:lpstr>Success Stories</vt:lpstr>
      <vt:lpstr>Success Stories</vt:lpstr>
      <vt:lpstr>Success Stories</vt:lpstr>
      <vt:lpstr>Success Stories</vt:lpstr>
      <vt:lpstr>Success Stories</vt:lpstr>
      <vt:lpstr>Improving the Quality of Life…</vt:lpstr>
      <vt:lpstr>Contact  Info</vt:lpstr>
      <vt:lpstr>NIST level and Back-up slides</vt:lpstr>
      <vt:lpstr>National Institute of  Standards and Technology</vt:lpstr>
      <vt:lpstr>NIST Laboratories</vt:lpstr>
      <vt:lpstr>NIST Extramural Programs</vt:lpstr>
      <vt:lpstr>NIST Products and Services</vt:lpstr>
      <vt:lpstr>Slide 38</vt:lpstr>
    </vt:vector>
  </TitlesOfParts>
  <Company>NIST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Bannon</dc:creator>
  <cp:lastModifiedBy>Bessmarie Young</cp:lastModifiedBy>
  <cp:revision>228</cp:revision>
  <cp:lastPrinted>2010-12-29T19:53:52Z</cp:lastPrinted>
  <dcterms:created xsi:type="dcterms:W3CDTF">2011-01-26T19:39:18Z</dcterms:created>
  <dcterms:modified xsi:type="dcterms:W3CDTF">2011-01-26T20:30:27Z</dcterms:modified>
</cp:coreProperties>
</file>