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6"/>
  </p:notesMasterIdLst>
  <p:handoutMasterIdLst>
    <p:handoutMasterId r:id="rId117"/>
  </p:handoutMasterIdLst>
  <p:sldIdLst>
    <p:sldId id="258" r:id="rId2"/>
    <p:sldId id="266" r:id="rId3"/>
    <p:sldId id="267" r:id="rId4"/>
    <p:sldId id="547" r:id="rId5"/>
    <p:sldId id="552" r:id="rId6"/>
    <p:sldId id="500" r:id="rId7"/>
    <p:sldId id="624" r:id="rId8"/>
    <p:sldId id="415" r:id="rId9"/>
    <p:sldId id="501" r:id="rId10"/>
    <p:sldId id="607" r:id="rId11"/>
    <p:sldId id="441" r:id="rId12"/>
    <p:sldId id="269" r:id="rId13"/>
    <p:sldId id="436" r:id="rId14"/>
    <p:sldId id="437" r:id="rId15"/>
    <p:sldId id="270" r:id="rId16"/>
    <p:sldId id="608" r:id="rId17"/>
    <p:sldId id="577" r:id="rId18"/>
    <p:sldId id="578" r:id="rId19"/>
    <p:sldId id="579" r:id="rId20"/>
    <p:sldId id="580" r:id="rId21"/>
    <p:sldId id="581" r:id="rId22"/>
    <p:sldId id="582" r:id="rId23"/>
    <p:sldId id="583" r:id="rId24"/>
    <p:sldId id="584" r:id="rId25"/>
    <p:sldId id="585" r:id="rId26"/>
    <p:sldId id="586" r:id="rId27"/>
    <p:sldId id="505" r:id="rId28"/>
    <p:sldId id="557" r:id="rId29"/>
    <p:sldId id="504" r:id="rId30"/>
    <p:sldId id="601" r:id="rId31"/>
    <p:sldId id="609" r:id="rId32"/>
    <p:sldId id="506" r:id="rId33"/>
    <p:sldId id="507" r:id="rId34"/>
    <p:sldId id="466" r:id="rId35"/>
    <p:sldId id="465" r:id="rId36"/>
    <p:sldId id="634" r:id="rId37"/>
    <p:sldId id="508" r:id="rId38"/>
    <p:sldId id="576" r:id="rId39"/>
    <p:sldId id="591" r:id="rId40"/>
    <p:sldId id="610" r:id="rId41"/>
    <p:sldId id="553" r:id="rId42"/>
    <p:sldId id="554" r:id="rId43"/>
    <p:sldId id="555" r:id="rId44"/>
    <p:sldId id="556" r:id="rId45"/>
    <p:sldId id="633" r:id="rId46"/>
    <p:sldId id="596" r:id="rId47"/>
    <p:sldId id="588" r:id="rId48"/>
    <p:sldId id="589" r:id="rId49"/>
    <p:sldId id="590" r:id="rId50"/>
    <p:sldId id="509" r:id="rId51"/>
    <p:sldId id="611" r:id="rId52"/>
    <p:sldId id="513" r:id="rId53"/>
    <p:sldId id="514" r:id="rId54"/>
    <p:sldId id="515" r:id="rId55"/>
    <p:sldId id="612" r:id="rId56"/>
    <p:sldId id="542" r:id="rId57"/>
    <p:sldId id="543" r:id="rId58"/>
    <p:sldId id="544" r:id="rId59"/>
    <p:sldId id="545" r:id="rId60"/>
    <p:sldId id="548" r:id="rId61"/>
    <p:sldId id="549" r:id="rId62"/>
    <p:sldId id="550" r:id="rId63"/>
    <p:sldId id="521" r:id="rId64"/>
    <p:sldId id="602" r:id="rId65"/>
    <p:sldId id="522" r:id="rId66"/>
    <p:sldId id="603" r:id="rId67"/>
    <p:sldId id="524" r:id="rId68"/>
    <p:sldId id="629" r:id="rId69"/>
    <p:sldId id="546" r:id="rId70"/>
    <p:sldId id="628" r:id="rId71"/>
    <p:sldId id="625" r:id="rId72"/>
    <p:sldId id="604" r:id="rId73"/>
    <p:sldId id="525" r:id="rId74"/>
    <p:sldId id="551" r:id="rId75"/>
    <p:sldId id="605" r:id="rId76"/>
    <p:sldId id="613" r:id="rId77"/>
    <p:sldId id="530" r:id="rId78"/>
    <p:sldId id="322" r:id="rId79"/>
    <p:sldId id="328" r:id="rId80"/>
    <p:sldId id="326" r:id="rId81"/>
    <p:sldId id="323" r:id="rId82"/>
    <p:sldId id="324" r:id="rId83"/>
    <p:sldId id="316" r:id="rId84"/>
    <p:sldId id="317" r:id="rId85"/>
    <p:sldId id="320" r:id="rId86"/>
    <p:sldId id="321" r:id="rId87"/>
    <p:sldId id="325" r:id="rId88"/>
    <p:sldId id="398" r:id="rId89"/>
    <p:sldId id="327" r:id="rId90"/>
    <p:sldId id="626" r:id="rId91"/>
    <p:sldId id="531" r:id="rId92"/>
    <p:sldId id="627" r:id="rId93"/>
    <p:sldId id="304" r:id="rId94"/>
    <p:sldId id="405" r:id="rId95"/>
    <p:sldId id="535" r:id="rId96"/>
    <p:sldId id="536" r:id="rId97"/>
    <p:sldId id="606" r:id="rId98"/>
    <p:sldId id="630" r:id="rId99"/>
    <p:sldId id="631" r:id="rId100"/>
    <p:sldId id="309" r:id="rId101"/>
    <p:sldId id="614" r:id="rId102"/>
    <p:sldId id="615" r:id="rId103"/>
    <p:sldId id="616" r:id="rId104"/>
    <p:sldId id="617" r:id="rId105"/>
    <p:sldId id="618" r:id="rId106"/>
    <p:sldId id="619" r:id="rId107"/>
    <p:sldId id="620" r:id="rId108"/>
    <p:sldId id="621" r:id="rId109"/>
    <p:sldId id="622" r:id="rId110"/>
    <p:sldId id="623" r:id="rId111"/>
    <p:sldId id="632" r:id="rId112"/>
    <p:sldId id="575" r:id="rId113"/>
    <p:sldId id="571" r:id="rId114"/>
    <p:sldId id="537" r:id="rId115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clrMru>
    <a:srgbClr val="0824F2"/>
    <a:srgbClr val="061B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88" autoAdjust="0"/>
    <p:restoredTop sz="83853" autoAdjust="0"/>
  </p:normalViewPr>
  <p:slideViewPr>
    <p:cSldViewPr>
      <p:cViewPr varScale="1">
        <p:scale>
          <a:sx n="76" d="100"/>
          <a:sy n="76" d="100"/>
        </p:scale>
        <p:origin x="-164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04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8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20" Type="http://schemas.openxmlformats.org/officeDocument/2006/relationships/viewProps" Target="viewProps.xml"/><Relationship Id="rId121" Type="http://schemas.openxmlformats.org/officeDocument/2006/relationships/theme" Target="theme/theme1.xml"/><Relationship Id="rId122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slide" Target="slides/slide104.xml"/><Relationship Id="rId106" Type="http://schemas.openxmlformats.org/officeDocument/2006/relationships/slide" Target="slides/slide105.xml"/><Relationship Id="rId107" Type="http://schemas.openxmlformats.org/officeDocument/2006/relationships/slide" Target="slides/slide106.xml"/><Relationship Id="rId108" Type="http://schemas.openxmlformats.org/officeDocument/2006/relationships/slide" Target="slides/slide107.xml"/><Relationship Id="rId109" Type="http://schemas.openxmlformats.org/officeDocument/2006/relationships/slide" Target="slides/slide108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00" Type="http://schemas.openxmlformats.org/officeDocument/2006/relationships/slide" Target="slides/slide99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110" Type="http://schemas.openxmlformats.org/officeDocument/2006/relationships/slide" Target="slides/slide109.xml"/><Relationship Id="rId111" Type="http://schemas.openxmlformats.org/officeDocument/2006/relationships/slide" Target="slides/slide110.xml"/><Relationship Id="rId112" Type="http://schemas.openxmlformats.org/officeDocument/2006/relationships/slide" Target="slides/slide111.xml"/><Relationship Id="rId113" Type="http://schemas.openxmlformats.org/officeDocument/2006/relationships/slide" Target="slides/slide112.xml"/><Relationship Id="rId114" Type="http://schemas.openxmlformats.org/officeDocument/2006/relationships/slide" Target="slides/slide113.xml"/><Relationship Id="rId115" Type="http://schemas.openxmlformats.org/officeDocument/2006/relationships/slide" Target="slides/slide114.xml"/><Relationship Id="rId116" Type="http://schemas.openxmlformats.org/officeDocument/2006/relationships/notesMaster" Target="notesMasters/notesMaster1.xml"/><Relationship Id="rId117" Type="http://schemas.openxmlformats.org/officeDocument/2006/relationships/handoutMaster" Target="handoutMasters/handoutMaster1.xml"/><Relationship Id="rId118" Type="http://schemas.openxmlformats.org/officeDocument/2006/relationships/printerSettings" Target="printerSettings/printerSettings1.bin"/><Relationship Id="rId119" Type="http://schemas.openxmlformats.org/officeDocument/2006/relationships/presProps" Target="presProps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Macintosh%20HD:Users:jshalf:Desktop:SystemDataMovement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oleObject" Target="Macintosh%20HD:Users:jshalf:Desktop:SystemDataMovemen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now</c:v>
                </c:pt>
              </c:strCache>
            </c:strRef>
          </c:tx>
          <c:spPr>
            <a:ln>
              <a:solidFill>
                <a:srgbClr val="0000FF"/>
              </a:solidFill>
            </a:ln>
          </c:spPr>
          <c:marker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cat>
            <c:strRef>
              <c:f>Sheet1!$A$2:$A$15</c:f>
              <c:strCache>
                <c:ptCount val="14"/>
                <c:pt idx="0">
                  <c:v>DP FLOP</c:v>
                </c:pt>
                <c:pt idx="2">
                  <c:v>Register</c:v>
                </c:pt>
                <c:pt idx="3">
                  <c:v> </c:v>
                </c:pt>
                <c:pt idx="4">
                  <c:v>1mm on-chip</c:v>
                </c:pt>
                <c:pt idx="5">
                  <c:v> </c:v>
                </c:pt>
                <c:pt idx="6">
                  <c:v>5mm on-chip</c:v>
                </c:pt>
                <c:pt idx="7">
                  <c:v> </c:v>
                </c:pt>
                <c:pt idx="8">
                  <c:v>Off-chip/DRAM</c:v>
                </c:pt>
                <c:pt idx="9">
                  <c:v> </c:v>
                </c:pt>
                <c:pt idx="10">
                  <c:v>local interconnect</c:v>
                </c:pt>
                <c:pt idx="11">
                  <c:v> </c:v>
                </c:pt>
                <c:pt idx="12">
                  <c:v>Cross system</c:v>
                </c:pt>
                <c:pt idx="13">
                  <c:v> 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100.0</c:v>
                </c:pt>
                <c:pt idx="1">
                  <c:v>100.0</c:v>
                </c:pt>
                <c:pt idx="2">
                  <c:v>3.5</c:v>
                </c:pt>
                <c:pt idx="3">
                  <c:v>3.5</c:v>
                </c:pt>
                <c:pt idx="4">
                  <c:v>6.0</c:v>
                </c:pt>
                <c:pt idx="5">
                  <c:v>6.0</c:v>
                </c:pt>
                <c:pt idx="6">
                  <c:v>30.0</c:v>
                </c:pt>
                <c:pt idx="7">
                  <c:v>30.0</c:v>
                </c:pt>
                <c:pt idx="8">
                  <c:v>2000.0</c:v>
                </c:pt>
                <c:pt idx="9">
                  <c:v>2000.0</c:v>
                </c:pt>
                <c:pt idx="10">
                  <c:v>2500.0</c:v>
                </c:pt>
                <c:pt idx="11">
                  <c:v>2500.0</c:v>
                </c:pt>
                <c:pt idx="12">
                  <c:v>3000.0</c:v>
                </c:pt>
                <c:pt idx="13">
                  <c:v>3000.0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2018</c:v>
                </c:pt>
              </c:strCache>
            </c:strRef>
          </c:tx>
          <c:spPr>
            <a:ln>
              <a:solidFill>
                <a:srgbClr val="008000"/>
              </a:solidFill>
            </a:ln>
          </c:spPr>
          <c:marker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cat>
            <c:strRef>
              <c:f>Sheet1!$A$2:$A$15</c:f>
              <c:strCache>
                <c:ptCount val="14"/>
                <c:pt idx="0">
                  <c:v>DP FLOP</c:v>
                </c:pt>
                <c:pt idx="2">
                  <c:v>Register</c:v>
                </c:pt>
                <c:pt idx="3">
                  <c:v> </c:v>
                </c:pt>
                <c:pt idx="4">
                  <c:v>1mm on-chip</c:v>
                </c:pt>
                <c:pt idx="5">
                  <c:v> </c:v>
                </c:pt>
                <c:pt idx="6">
                  <c:v>5mm on-chip</c:v>
                </c:pt>
                <c:pt idx="7">
                  <c:v> </c:v>
                </c:pt>
                <c:pt idx="8">
                  <c:v>Off-chip/DRAM</c:v>
                </c:pt>
                <c:pt idx="9">
                  <c:v> </c:v>
                </c:pt>
                <c:pt idx="10">
                  <c:v>local interconnect</c:v>
                </c:pt>
                <c:pt idx="11">
                  <c:v> </c:v>
                </c:pt>
                <c:pt idx="12">
                  <c:v>Cross system</c:v>
                </c:pt>
                <c:pt idx="13">
                  <c:v> 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25.0</c:v>
                </c:pt>
                <c:pt idx="1">
                  <c:v>25.0</c:v>
                </c:pt>
                <c:pt idx="2">
                  <c:v>1.5</c:v>
                </c:pt>
                <c:pt idx="3">
                  <c:v>1.5</c:v>
                </c:pt>
                <c:pt idx="4">
                  <c:v>6.0</c:v>
                </c:pt>
                <c:pt idx="5">
                  <c:v>6.0</c:v>
                </c:pt>
                <c:pt idx="6">
                  <c:v>30.0</c:v>
                </c:pt>
                <c:pt idx="7">
                  <c:v>30.0</c:v>
                </c:pt>
                <c:pt idx="8">
                  <c:v>850.0</c:v>
                </c:pt>
                <c:pt idx="9">
                  <c:v>850.0</c:v>
                </c:pt>
                <c:pt idx="10">
                  <c:v>1000.0</c:v>
                </c:pt>
                <c:pt idx="11">
                  <c:v>1000.0</c:v>
                </c:pt>
                <c:pt idx="12">
                  <c:v>1500.0</c:v>
                </c:pt>
                <c:pt idx="13">
                  <c:v>1500.0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2979384"/>
        <c:axId val="-2144949640"/>
      </c:lineChart>
      <c:catAx>
        <c:axId val="21129793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-2144949640"/>
        <c:crosses val="autoZero"/>
        <c:auto val="1"/>
        <c:lblAlgn val="ctr"/>
        <c:lblOffset val="100"/>
        <c:noMultiLvlLbl val="0"/>
      </c:catAx>
      <c:valAx>
        <c:axId val="-2144949640"/>
        <c:scaling>
          <c:logBase val="10.0"/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2000"/>
                  <a:t>PicoJoules</a:t>
                </a:r>
              </a:p>
            </c:rich>
          </c:tx>
          <c:layout>
            <c:manualLayout>
              <c:xMode val="edge"/>
              <c:yMode val="edge"/>
              <c:x val="0.0262345679012346"/>
              <c:y val="0.3110979917423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1129793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552043841742"/>
          <c:y val="0.385193383154038"/>
          <c:w val="0.133306722076407"/>
          <c:h val="0.165074261543897"/>
        </c:manualLayout>
      </c:layout>
      <c:overlay val="0"/>
      <c:txPr>
        <a:bodyPr/>
        <a:lstStyle/>
        <a:p>
          <a:pPr>
            <a:defRPr sz="1600" b="1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now</c:v>
                </c:pt>
              </c:strCache>
            </c:strRef>
          </c:tx>
          <c:spPr>
            <a:ln>
              <a:solidFill>
                <a:srgbClr val="0000FF"/>
              </a:solidFill>
            </a:ln>
          </c:spPr>
          <c:marker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cat>
            <c:strRef>
              <c:f>Sheet1!$A$2:$A$15</c:f>
              <c:strCache>
                <c:ptCount val="14"/>
                <c:pt idx="0">
                  <c:v>DP FLOP</c:v>
                </c:pt>
                <c:pt idx="2">
                  <c:v>Register</c:v>
                </c:pt>
                <c:pt idx="3">
                  <c:v> </c:v>
                </c:pt>
                <c:pt idx="4">
                  <c:v>1mm on-chip</c:v>
                </c:pt>
                <c:pt idx="5">
                  <c:v> </c:v>
                </c:pt>
                <c:pt idx="6">
                  <c:v>5mm on-chip</c:v>
                </c:pt>
                <c:pt idx="7">
                  <c:v> </c:v>
                </c:pt>
                <c:pt idx="8">
                  <c:v>Off-chip/DRAM</c:v>
                </c:pt>
                <c:pt idx="9">
                  <c:v> </c:v>
                </c:pt>
                <c:pt idx="10">
                  <c:v>local interconnect</c:v>
                </c:pt>
                <c:pt idx="11">
                  <c:v> </c:v>
                </c:pt>
                <c:pt idx="12">
                  <c:v>Cross system</c:v>
                </c:pt>
                <c:pt idx="13">
                  <c:v> 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100.0</c:v>
                </c:pt>
                <c:pt idx="1">
                  <c:v>100.0</c:v>
                </c:pt>
                <c:pt idx="2">
                  <c:v>3.5</c:v>
                </c:pt>
                <c:pt idx="3">
                  <c:v>3.5</c:v>
                </c:pt>
                <c:pt idx="4">
                  <c:v>6.0</c:v>
                </c:pt>
                <c:pt idx="5">
                  <c:v>6.0</c:v>
                </c:pt>
                <c:pt idx="6">
                  <c:v>30.0</c:v>
                </c:pt>
                <c:pt idx="7">
                  <c:v>30.0</c:v>
                </c:pt>
                <c:pt idx="8">
                  <c:v>2000.0</c:v>
                </c:pt>
                <c:pt idx="9">
                  <c:v>2000.0</c:v>
                </c:pt>
                <c:pt idx="10">
                  <c:v>2500.0</c:v>
                </c:pt>
                <c:pt idx="11">
                  <c:v>2500.0</c:v>
                </c:pt>
                <c:pt idx="12">
                  <c:v>3000.0</c:v>
                </c:pt>
                <c:pt idx="13">
                  <c:v>3000.0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2018</c:v>
                </c:pt>
              </c:strCache>
            </c:strRef>
          </c:tx>
          <c:spPr>
            <a:ln>
              <a:solidFill>
                <a:srgbClr val="008000"/>
              </a:solidFill>
            </a:ln>
          </c:spPr>
          <c:marker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cat>
            <c:strRef>
              <c:f>Sheet1!$A$2:$A$15</c:f>
              <c:strCache>
                <c:ptCount val="14"/>
                <c:pt idx="0">
                  <c:v>DP FLOP</c:v>
                </c:pt>
                <c:pt idx="2">
                  <c:v>Register</c:v>
                </c:pt>
                <c:pt idx="3">
                  <c:v> </c:v>
                </c:pt>
                <c:pt idx="4">
                  <c:v>1mm on-chip</c:v>
                </c:pt>
                <c:pt idx="5">
                  <c:v> </c:v>
                </c:pt>
                <c:pt idx="6">
                  <c:v>5mm on-chip</c:v>
                </c:pt>
                <c:pt idx="7">
                  <c:v> </c:v>
                </c:pt>
                <c:pt idx="8">
                  <c:v>Off-chip/DRAM</c:v>
                </c:pt>
                <c:pt idx="9">
                  <c:v> </c:v>
                </c:pt>
                <c:pt idx="10">
                  <c:v>local interconnect</c:v>
                </c:pt>
                <c:pt idx="11">
                  <c:v> </c:v>
                </c:pt>
                <c:pt idx="12">
                  <c:v>Cross system</c:v>
                </c:pt>
                <c:pt idx="13">
                  <c:v> 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25.0</c:v>
                </c:pt>
                <c:pt idx="1">
                  <c:v>25.0</c:v>
                </c:pt>
                <c:pt idx="2">
                  <c:v>1.5</c:v>
                </c:pt>
                <c:pt idx="3">
                  <c:v>1.5</c:v>
                </c:pt>
                <c:pt idx="4">
                  <c:v>6.0</c:v>
                </c:pt>
                <c:pt idx="5">
                  <c:v>6.0</c:v>
                </c:pt>
                <c:pt idx="6">
                  <c:v>30.0</c:v>
                </c:pt>
                <c:pt idx="7">
                  <c:v>30.0</c:v>
                </c:pt>
                <c:pt idx="8">
                  <c:v>850.0</c:v>
                </c:pt>
                <c:pt idx="9">
                  <c:v>850.0</c:v>
                </c:pt>
                <c:pt idx="10">
                  <c:v>1000.0</c:v>
                </c:pt>
                <c:pt idx="11">
                  <c:v>1000.0</c:v>
                </c:pt>
                <c:pt idx="12">
                  <c:v>1500.0</c:v>
                </c:pt>
                <c:pt idx="13">
                  <c:v>1500.0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91263752"/>
        <c:axId val="-2091259096"/>
      </c:lineChart>
      <c:catAx>
        <c:axId val="-20912637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-2091259096"/>
        <c:crosses val="autoZero"/>
        <c:auto val="1"/>
        <c:lblAlgn val="ctr"/>
        <c:lblOffset val="100"/>
        <c:noMultiLvlLbl val="0"/>
      </c:catAx>
      <c:valAx>
        <c:axId val="-2091259096"/>
        <c:scaling>
          <c:logBase val="10.0"/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2000"/>
                  <a:t>PicoJoules</a:t>
                </a:r>
              </a:p>
            </c:rich>
          </c:tx>
          <c:layout>
            <c:manualLayout>
              <c:xMode val="edge"/>
              <c:yMode val="edge"/>
              <c:x val="0.0262345679012346"/>
              <c:y val="0.3110979917423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-20912637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552043841742"/>
          <c:y val="0.385193383154038"/>
          <c:w val="0.133306722076407"/>
          <c:h val="0.165074261543897"/>
        </c:manualLayout>
      </c:layout>
      <c:overlay val="0"/>
      <c:txPr>
        <a:bodyPr/>
        <a:lstStyle/>
        <a:p>
          <a:pPr>
            <a:defRPr sz="1600" b="1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E49B3-93D5-0147-B19D-BB6E8CC8C533}" type="datetimeFigureOut">
              <a:rPr lang="en-US" smtClean="0"/>
              <a:t>9/4/16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AA59E-2B1F-9447-935C-5667B439B3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9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650EA-0944-4F0A-B372-5D493974E0F3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BDC26A-4628-467A-BDD3-FE7E900548B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896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4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7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9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1.xml"/><Relationship Id="rId3" Type="http://schemas.openxmlformats.org/officeDocument/2006/relationships/hyperlink" Target="http://graphics.pixar.com/library/CurlyHairA/paper.pdf" TargetMode="Externa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4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5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8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5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6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7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8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9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2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3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4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6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7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 hour including</a:t>
            </a:r>
            <a:r>
              <a:rPr lang="en-US" baseline="0" dirty="0" smtClean="0"/>
              <a:t> questions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827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2008</a:t>
            </a:r>
            <a:r>
              <a:rPr lang="en-US" baseline="0" dirty="0" smtClean="0"/>
              <a:t> DARPA </a:t>
            </a:r>
            <a:r>
              <a:rPr lang="en-US" baseline="0" dirty="0" err="1" smtClean="0"/>
              <a:t>Exascale</a:t>
            </a:r>
            <a:r>
              <a:rPr lang="en-US" baseline="0" dirty="0" smtClean="0"/>
              <a:t> report has similar prediction:</a:t>
            </a:r>
          </a:p>
          <a:p>
            <a:r>
              <a:rPr lang="en-US" baseline="0" dirty="0" smtClean="0"/>
              <a:t>Gap between DRAM access time and flops will increase </a:t>
            </a:r>
          </a:p>
          <a:p>
            <a:r>
              <a:rPr lang="en-US" baseline="0" dirty="0" smtClean="0"/>
              <a:t>100x over coming decade to balance power usage between </a:t>
            </a:r>
          </a:p>
          <a:p>
            <a:r>
              <a:rPr lang="en-US" baseline="0" dirty="0" smtClean="0"/>
              <a:t>processors, DRAM</a:t>
            </a:r>
          </a:p>
          <a:p>
            <a:endParaRPr lang="en-US" baseline="0" dirty="0" smtClean="0"/>
          </a:p>
          <a:p>
            <a:r>
              <a:rPr lang="en-US" baseline="0" dirty="0" smtClean="0"/>
              <a:t>2011 NRC Report: “The Future of Computing Performance: Game Over or Next Level?”</a:t>
            </a:r>
          </a:p>
          <a:p>
            <a:r>
              <a:rPr lang="en-US" baseline="0" dirty="0" smtClean="0"/>
              <a:t>Millett and Fuller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2008</a:t>
            </a:r>
            <a:r>
              <a:rPr lang="en-US" baseline="0" dirty="0" smtClean="0"/>
              <a:t> DARPA </a:t>
            </a:r>
            <a:r>
              <a:rPr lang="en-US" baseline="0" dirty="0" err="1" smtClean="0"/>
              <a:t>Exascale</a:t>
            </a:r>
            <a:r>
              <a:rPr lang="en-US" baseline="0" dirty="0" smtClean="0"/>
              <a:t> report has similar prediction:</a:t>
            </a:r>
          </a:p>
          <a:p>
            <a:r>
              <a:rPr lang="en-US" baseline="0" dirty="0" smtClean="0"/>
              <a:t>Gap between DRAM access time and flops will increase </a:t>
            </a:r>
          </a:p>
          <a:p>
            <a:r>
              <a:rPr lang="en-US" baseline="0" dirty="0" smtClean="0"/>
              <a:t>100x over coming decade to balance power usage between </a:t>
            </a:r>
          </a:p>
          <a:p>
            <a:r>
              <a:rPr lang="en-US" baseline="0" dirty="0" smtClean="0"/>
              <a:t>processors, DRAM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APSP talk Tuesday, session 12, Edgar </a:t>
            </a:r>
            <a:r>
              <a:rPr lang="en-US" dirty="0" err="1" smtClean="0"/>
              <a:t>Solomonik</a:t>
            </a:r>
            <a:r>
              <a:rPr lang="en-US" dirty="0" smtClean="0"/>
              <a:t>, </a:t>
            </a:r>
            <a:r>
              <a:rPr lang="en-US" dirty="0" err="1" smtClean="0"/>
              <a:t>Aydin</a:t>
            </a:r>
            <a:r>
              <a:rPr lang="en-US" dirty="0" smtClean="0"/>
              <a:t> </a:t>
            </a:r>
            <a:r>
              <a:rPr lang="en-US" dirty="0" err="1" smtClean="0"/>
              <a:t>Buluc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642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Dense</a:t>
            </a:r>
            <a:r>
              <a:rPr lang="en-US" baseline="0" dirty="0" smtClean="0"/>
              <a:t> linear algebra: Mention Floyd-</a:t>
            </a:r>
            <a:r>
              <a:rPr lang="en-US" baseline="0" dirty="0" err="1" smtClean="0"/>
              <a:t>Warshall</a:t>
            </a:r>
            <a:r>
              <a:rPr lang="en-US" baseline="0" dirty="0" smtClean="0"/>
              <a:t> APSP</a:t>
            </a:r>
            <a:endParaRPr lang="en-US" dirty="0" smtClean="0"/>
          </a:p>
          <a:p>
            <a:r>
              <a:rPr lang="en-US" dirty="0" smtClean="0"/>
              <a:t>Sparse: depends on George, Rose, </a:t>
            </a:r>
            <a:r>
              <a:rPr lang="en-US" dirty="0" err="1" smtClean="0"/>
              <a:t>Tarjan</a:t>
            </a:r>
            <a:endParaRPr lang="en-US" dirty="0" smtClean="0"/>
          </a:p>
          <a:p>
            <a:r>
              <a:rPr lang="en-US" dirty="0" smtClean="0"/>
              <a:t>   </a:t>
            </a:r>
            <a:r>
              <a:rPr lang="en-US" dirty="0" err="1" smtClean="0"/>
              <a:t>Eg</a:t>
            </a:r>
            <a:r>
              <a:rPr lang="en-US" dirty="0" smtClean="0"/>
              <a:t> if</a:t>
            </a:r>
            <a:r>
              <a:rPr lang="en-US" baseline="0" dirty="0" smtClean="0"/>
              <a:t> graph of matrix is n x n mesh, so all separators of size Omega(n)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301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4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en-US" sz="900" b="0">
                <a:solidFill>
                  <a:schemeClr val="tx1"/>
                </a:solidFill>
                <a:latin typeface="Times New Roman" pitchFamily="18" charset="0"/>
              </a:rPr>
              <a:t>CS267 Lecture 2</a:t>
            </a:r>
          </a:p>
        </p:txBody>
      </p:sp>
      <p:sp>
        <p:nvSpPr>
          <p:cNvPr id="8704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1B2346B9-B965-47FB-A558-9B964E0C2A69}" type="slidenum">
              <a:rPr lang="en-US" sz="900" b="0">
                <a:solidFill>
                  <a:schemeClr val="tx1"/>
                </a:solidFill>
                <a:latin typeface="Times New Roman" pitchFamily="18" charset="0"/>
              </a:rPr>
              <a:pPr/>
              <a:t>17</a:t>
            </a:fld>
            <a:endParaRPr lang="en-US" sz="9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4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en-US" sz="900" b="0">
                <a:solidFill>
                  <a:schemeClr val="tx1"/>
                </a:solidFill>
                <a:latin typeface="Times New Roman" pitchFamily="18" charset="0"/>
              </a:rPr>
              <a:t>CS267 Lecture 2</a:t>
            </a:r>
          </a:p>
        </p:txBody>
      </p:sp>
      <p:sp>
        <p:nvSpPr>
          <p:cNvPr id="8704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1B2346B9-B965-47FB-A558-9B964E0C2A69}" type="slidenum">
              <a:rPr lang="en-US" sz="900" b="0">
                <a:solidFill>
                  <a:schemeClr val="tx1"/>
                </a:solidFill>
                <a:latin typeface="Times New Roman" pitchFamily="18" charset="0"/>
              </a:rPr>
              <a:pPr/>
              <a:t>18</a:t>
            </a:fld>
            <a:endParaRPr lang="en-US" sz="9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4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en-US" sz="900" b="0">
                <a:solidFill>
                  <a:schemeClr val="tx1"/>
                </a:solidFill>
                <a:latin typeface="Times New Roman" pitchFamily="18" charset="0"/>
              </a:rPr>
              <a:t>CS267 Lecture 2</a:t>
            </a:r>
          </a:p>
        </p:txBody>
      </p:sp>
      <p:sp>
        <p:nvSpPr>
          <p:cNvPr id="8704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1B2346B9-B965-47FB-A558-9B964E0C2A69}" type="slidenum">
              <a:rPr lang="en-US" sz="900" b="0">
                <a:solidFill>
                  <a:schemeClr val="tx1"/>
                </a:solidFill>
                <a:latin typeface="Times New Roman" pitchFamily="18" charset="0"/>
              </a:rPr>
              <a:pPr/>
              <a:t>19</a:t>
            </a:fld>
            <a:endParaRPr lang="en-US" sz="9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4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en-US" sz="900" b="0">
                <a:solidFill>
                  <a:schemeClr val="tx1"/>
                </a:solidFill>
                <a:latin typeface="Times New Roman" pitchFamily="18" charset="0"/>
              </a:rPr>
              <a:t>CS267 Lecture 2</a:t>
            </a:r>
          </a:p>
        </p:txBody>
      </p:sp>
      <p:sp>
        <p:nvSpPr>
          <p:cNvPr id="9216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AEB1130D-06BE-45D8-BDBA-DEAF381F226C}" type="slidenum">
              <a:rPr lang="en-US" sz="900" b="0">
                <a:solidFill>
                  <a:schemeClr val="tx1"/>
                </a:solidFill>
                <a:latin typeface="Times New Roman" pitchFamily="18" charset="0"/>
              </a:rPr>
              <a:pPr/>
              <a:t>20</a:t>
            </a:fld>
            <a:endParaRPr lang="en-US" sz="9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21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21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4"/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r>
              <a:rPr lang="en-US" sz="900" b="0">
                <a:solidFill>
                  <a:schemeClr val="tx1"/>
                </a:solidFill>
                <a:latin typeface="Times New Roman" pitchFamily="18" charset="0"/>
              </a:rPr>
              <a:t>CS267 Lecture 2</a:t>
            </a:r>
          </a:p>
        </p:txBody>
      </p:sp>
      <p:sp>
        <p:nvSpPr>
          <p:cNvPr id="92163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02756" indent="-270291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081164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513629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1946095" indent="-216233" defTabSz="929501"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378560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811026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243491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675957" indent="-216233" algn="l" defTabSz="929501" rtl="0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AEB1130D-06BE-45D8-BDBA-DEAF381F226C}" type="slidenum">
              <a:rPr lang="en-US" sz="900" b="0">
                <a:solidFill>
                  <a:schemeClr val="tx1"/>
                </a:solidFill>
                <a:latin typeface="Times New Roman" pitchFamily="18" charset="0"/>
              </a:rPr>
              <a:pPr/>
              <a:t>21</a:t>
            </a:fld>
            <a:endParaRPr lang="en-US" sz="9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21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921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Big</a:t>
            </a:r>
            <a:r>
              <a:rPr lang="en-US" baseline="0" dirty="0" smtClean="0"/>
              <a:t> speedups for very rectangular matrices</a:t>
            </a:r>
            <a:endParaRPr lang="en-US" dirty="0" smtClean="0"/>
          </a:p>
          <a:p>
            <a:r>
              <a:rPr lang="en-US" dirty="0" smtClean="0"/>
              <a:t>Speedups</a:t>
            </a:r>
            <a:r>
              <a:rPr lang="en-US" baseline="0" dirty="0" smtClean="0"/>
              <a:t> are for very rectangular matrices, not square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725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8532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792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 err="1" smtClean="0"/>
              <a:t>ScaLAPACK</a:t>
            </a:r>
            <a:r>
              <a:rPr lang="en-US" dirty="0" smtClean="0"/>
              <a:t> assumes best block size chosen</a:t>
            </a:r>
          </a:p>
          <a:p>
            <a:r>
              <a:rPr lang="en-US" dirty="0" smtClean="0"/>
              <a:t>Many references, blue are ours</a:t>
            </a:r>
          </a:p>
          <a:p>
            <a:r>
              <a:rPr lang="en-US" dirty="0" smtClean="0"/>
              <a:t>LU: uses tournament pivoting, different stability,</a:t>
            </a:r>
            <a:r>
              <a:rPr lang="en-US" baseline="0" dirty="0" smtClean="0"/>
              <a:t> speedup up to 29X predicted on </a:t>
            </a:r>
            <a:r>
              <a:rPr lang="en-US" baseline="0" dirty="0" err="1" smtClean="0"/>
              <a:t>exascale</a:t>
            </a:r>
            <a:endParaRPr lang="en-US" dirty="0" smtClean="0"/>
          </a:p>
          <a:p>
            <a:r>
              <a:rPr lang="en-US" dirty="0" smtClean="0"/>
              <a:t>QR uses TSQR, speedup</a:t>
            </a:r>
            <a:r>
              <a:rPr lang="en-US" baseline="0" dirty="0" smtClean="0"/>
              <a:t> up to 8x on Intel </a:t>
            </a:r>
            <a:r>
              <a:rPr lang="en-US" baseline="0" dirty="0" err="1" smtClean="0"/>
              <a:t>Clovertown</a:t>
            </a:r>
            <a:r>
              <a:rPr lang="en-US" baseline="0" dirty="0" smtClean="0"/>
              <a:t>, 13x on Tesla, up on cloud</a:t>
            </a:r>
            <a:endParaRPr lang="en-US" dirty="0" smtClean="0"/>
          </a:p>
          <a:p>
            <a:r>
              <a:rPr lang="en-US" dirty="0" err="1" smtClean="0"/>
              <a:t>Symeig</a:t>
            </a:r>
            <a:r>
              <a:rPr lang="en-US" baseline="0" dirty="0" smtClean="0"/>
              <a:t> uses variant of SBR, speedup up to</a:t>
            </a:r>
            <a:r>
              <a:rPr lang="en-US" dirty="0" smtClean="0"/>
              <a:t> </a:t>
            </a:r>
            <a:r>
              <a:rPr lang="en-US" b="1" dirty="0" smtClean="0"/>
              <a:t>30x</a:t>
            </a:r>
            <a:r>
              <a:rPr lang="en-US" dirty="0" smtClean="0"/>
              <a:t> on AMD </a:t>
            </a:r>
            <a:r>
              <a:rPr lang="en-US" dirty="0" err="1" smtClean="0"/>
              <a:t>Magny-Cours</a:t>
            </a:r>
            <a:r>
              <a:rPr lang="en-US" dirty="0" smtClean="0"/>
              <a:t>, </a:t>
            </a:r>
            <a:r>
              <a:rPr lang="en-US" dirty="0" err="1" smtClean="0"/>
              <a:t>vs</a:t>
            </a:r>
            <a:r>
              <a:rPr lang="en-US" dirty="0" smtClean="0"/>
              <a:t> ACML 4.4</a:t>
            </a:r>
          </a:p>
          <a:p>
            <a:pPr lvl="1"/>
            <a:r>
              <a:rPr lang="en-US" dirty="0" smtClean="0"/>
              <a:t>n=12000, b=500, 6 threads</a:t>
            </a:r>
            <a:endParaRPr lang="en-US" baseline="0" dirty="0" smtClean="0"/>
          </a:p>
          <a:p>
            <a:r>
              <a:rPr lang="en-US" baseline="0" dirty="0" err="1" smtClean="0"/>
              <a:t>Nonsymeig</a:t>
            </a:r>
            <a:r>
              <a:rPr lang="en-US" baseline="0" dirty="0" smtClean="0"/>
              <a:t>, uses randomization in two ways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CS267 Lecture 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A5644A-7184-4478-A98B-0804BDABBC90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Uses P^(</a:t>
            </a:r>
            <a:r>
              <a:rPr lang="en-US" smtClean="0"/>
              <a:t>1/3) </a:t>
            </a:r>
            <a:r>
              <a:rPr lang="en-US" dirty="0" smtClean="0"/>
              <a:t>as much memory as minimal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2752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Uses P^(1/6) as much memory as minimal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2752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SC’11 paper about need to fully utilize 3D torus network on BG/P to get this to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376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SC’11 paper about need to fully utilize 3D torus network on BG/P to get this to </a:t>
            </a:r>
            <a:r>
              <a:rPr lang="en-US" dirty="0" smtClean="0"/>
              <a:t>work</a:t>
            </a:r>
          </a:p>
          <a:p>
            <a:endParaRPr lang="en-US" dirty="0" smtClean="0"/>
          </a:p>
          <a:p>
            <a:r>
              <a:rPr lang="en-US" dirty="0" smtClean="0"/>
              <a:t>   "Neural nets are based on similar computations, and some </a:t>
            </a:r>
            <a:br>
              <a:rPr lang="en-US" dirty="0" smtClean="0"/>
            </a:br>
            <a:r>
              <a:rPr lang="en-US" dirty="0" smtClean="0"/>
              <a:t>    of these ideas were adopted by a recent startup, </a:t>
            </a:r>
            <a:r>
              <a:rPr lang="en-US" dirty="0" err="1" smtClean="0"/>
              <a:t>Nervana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    Systems, for which I am an adviser, and which was recently </a:t>
            </a:r>
            <a:br>
              <a:rPr lang="en-US" dirty="0" smtClean="0"/>
            </a:br>
            <a:r>
              <a:rPr lang="en-US" dirty="0" smtClean="0"/>
              <a:t>    acquired by Intel." 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3764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Can use</a:t>
            </a:r>
            <a:r>
              <a:rPr lang="en-US" baseline="0" dirty="0" smtClean="0"/>
              <a:t> these formulas to ask:</a:t>
            </a:r>
          </a:p>
          <a:p>
            <a:r>
              <a:rPr lang="en-US" baseline="0" dirty="0" smtClean="0"/>
              <a:t>How to choose p and M to minimize energy needed for computation?</a:t>
            </a:r>
          </a:p>
          <a:p>
            <a:r>
              <a:rPr lang="en-US" baseline="0" dirty="0" smtClean="0"/>
              <a:t>Given max allowed runtime T, how much energy do I need to achieve it?</a:t>
            </a:r>
          </a:p>
          <a:p>
            <a:r>
              <a:rPr lang="en-US" baseline="0" dirty="0" smtClean="0"/>
              <a:t>Given max allowed energy E, what is the minimum runtime T I can attain?</a:t>
            </a:r>
          </a:p>
          <a:p>
            <a:r>
              <a:rPr lang="en-US" baseline="0" dirty="0" smtClean="0"/>
              <a:t>Given target energy efficiency (</a:t>
            </a:r>
            <a:r>
              <a:rPr lang="en-US" baseline="0" dirty="0" err="1" smtClean="0"/>
              <a:t>Gflops</a:t>
            </a:r>
            <a:r>
              <a:rPr lang="en-US" baseline="0" dirty="0" smtClean="0"/>
              <a:t>/W), what architectural parameters</a:t>
            </a:r>
          </a:p>
          <a:p>
            <a:r>
              <a:rPr lang="en-US" baseline="0" dirty="0" smtClean="0"/>
              <a:t>   are needed to achieve it?</a:t>
            </a:r>
          </a:p>
          <a:p>
            <a:r>
              <a:rPr lang="en-US" baseline="0" dirty="0" smtClean="0"/>
              <a:t>Talk by Andrew Gearhart, Session 14, today May 22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3339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43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 smtClean="0">
                <a:latin typeface="Arial" charset="0"/>
              </a:rPr>
              <a:t>Oldest</a:t>
            </a:r>
            <a:r>
              <a:rPr lang="en-US" baseline="0" dirty="0" smtClean="0">
                <a:latin typeface="Arial" charset="0"/>
              </a:rPr>
              <a:t> reference for idea of tree: </a:t>
            </a:r>
            <a:r>
              <a:rPr lang="en-US" baseline="0" dirty="0" err="1" smtClean="0">
                <a:latin typeface="Arial" charset="0"/>
              </a:rPr>
              <a:t>Golub</a:t>
            </a:r>
            <a:r>
              <a:rPr lang="en-US" baseline="0" dirty="0" smtClean="0">
                <a:latin typeface="Arial" charset="0"/>
              </a:rPr>
              <a:t>/</a:t>
            </a:r>
            <a:r>
              <a:rPr lang="en-US" baseline="0" dirty="0" err="1" smtClean="0">
                <a:latin typeface="Arial" charset="0"/>
              </a:rPr>
              <a:t>Plemmons</a:t>
            </a:r>
            <a:r>
              <a:rPr lang="en-US" baseline="0" dirty="0" smtClean="0">
                <a:latin typeface="Arial" charset="0"/>
              </a:rPr>
              <a:t>/</a:t>
            </a:r>
            <a:r>
              <a:rPr lang="en-US" baseline="0" dirty="0" err="1" smtClean="0">
                <a:latin typeface="Arial" charset="0"/>
              </a:rPr>
              <a:t>Sameh</a:t>
            </a:r>
            <a:r>
              <a:rPr lang="en-US" baseline="0" dirty="0" smtClean="0">
                <a:latin typeface="Arial" charset="0"/>
              </a:rPr>
              <a:t> 1988,</a:t>
            </a:r>
          </a:p>
          <a:p>
            <a:pPr eaLnBrk="1" hangingPunct="1">
              <a:spcBef>
                <a:spcPct val="0"/>
              </a:spcBef>
            </a:pPr>
            <a:r>
              <a:rPr lang="en-US" baseline="0" dirty="0" smtClean="0">
                <a:latin typeface="Arial" charset="0"/>
              </a:rPr>
              <a:t>But didn’t avoid communication</a:t>
            </a:r>
            <a:endParaRPr lang="en-US" dirty="0" smtClean="0">
              <a:latin typeface="Arial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47A458-4E5B-40E3-B386-8D6E88787EC7}" type="slidenum">
              <a:rPr lang="en-US" smtClean="0"/>
              <a:pPr>
                <a:defRPr/>
              </a:pPr>
              <a:t>43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Transition: TSQR -&gt; CAQR</a:t>
            </a:r>
          </a:p>
          <a:p>
            <a:r>
              <a:rPr lang="en-US" dirty="0" smtClean="0"/>
              <a:t>Cloud: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Hadoop</a:t>
            </a:r>
            <a:r>
              <a:rPr lang="en-US" baseline="0" dirty="0" smtClean="0"/>
              <a:t> and Python based Dumbo </a:t>
            </a:r>
            <a:r>
              <a:rPr lang="en-US" baseline="0" dirty="0" err="1" smtClean="0"/>
              <a:t>MapReduce</a:t>
            </a:r>
            <a:r>
              <a:rPr lang="en-US" baseline="0" dirty="0" smtClean="0"/>
              <a:t> interface on 40-core </a:t>
            </a:r>
            <a:r>
              <a:rPr lang="en-US" baseline="0" dirty="0" err="1" smtClean="0"/>
              <a:t>mapreduce</a:t>
            </a:r>
            <a:r>
              <a:rPr lang="en-US" baseline="0" dirty="0" smtClean="0"/>
              <a:t> cluster at Stanford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Transition: TSQR -&gt; CAQR</a:t>
            </a:r>
          </a:p>
          <a:p>
            <a:r>
              <a:rPr lang="en-US" dirty="0" smtClean="0"/>
              <a:t>Cloud: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Hadoop</a:t>
            </a:r>
            <a:r>
              <a:rPr lang="en-US" baseline="0" dirty="0" smtClean="0"/>
              <a:t> and Python based Dumbo </a:t>
            </a:r>
            <a:r>
              <a:rPr lang="en-US" baseline="0" dirty="0" err="1" smtClean="0"/>
              <a:t>MapReduce</a:t>
            </a:r>
            <a:r>
              <a:rPr lang="en-US" baseline="0" dirty="0" smtClean="0"/>
              <a:t> interface on 40-core </a:t>
            </a:r>
            <a:r>
              <a:rPr lang="en-US" baseline="0" dirty="0" err="1" smtClean="0"/>
              <a:t>mapreduce</a:t>
            </a:r>
            <a:r>
              <a:rPr lang="en-US" baseline="0" dirty="0" smtClean="0"/>
              <a:t> cluster at Stanford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Vertical axis log2(n^2/p) is memory per processor</a:t>
            </a:r>
          </a:p>
          <a:p>
            <a:r>
              <a:rPr lang="en-US" dirty="0" smtClean="0"/>
              <a:t>Horizontal</a:t>
            </a:r>
            <a:r>
              <a:rPr lang="en-US" baseline="0" dirty="0" smtClean="0"/>
              <a:t> axis log2(p) is processor count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Rectangular </a:t>
            </a:r>
            <a:r>
              <a:rPr lang="en-US" dirty="0" err="1" smtClean="0"/>
              <a:t>matmul</a:t>
            </a:r>
            <a:r>
              <a:rPr lang="en-US" dirty="0" smtClean="0"/>
              <a:t>, talk yesterday by David </a:t>
            </a:r>
            <a:r>
              <a:rPr lang="en-US" dirty="0" err="1" smtClean="0"/>
              <a:t>Eliahu</a:t>
            </a:r>
            <a:r>
              <a:rPr lang="en-US" dirty="0" smtClean="0"/>
              <a:t>, Session 6</a:t>
            </a:r>
          </a:p>
          <a:p>
            <a:r>
              <a:rPr lang="en-US" b="1" dirty="0" smtClean="0"/>
              <a:t>LDLT – best paper talk by </a:t>
            </a:r>
            <a:r>
              <a:rPr lang="en-US" b="1" dirty="0" err="1" smtClean="0"/>
              <a:t>Ichitiaro</a:t>
            </a:r>
            <a:r>
              <a:rPr lang="en-US" b="1" dirty="0" smtClean="0"/>
              <a:t> Yamazaki, May 23,tomorrow Thursday, plenary session (IPDPS’13)</a:t>
            </a:r>
          </a:p>
          <a:p>
            <a:r>
              <a:rPr lang="en-US" dirty="0" smtClean="0"/>
              <a:t>APSP – talk yesterday</a:t>
            </a:r>
            <a:r>
              <a:rPr lang="en-US" baseline="0" dirty="0" smtClean="0"/>
              <a:t> by Edgar </a:t>
            </a:r>
            <a:r>
              <a:rPr lang="en-US" baseline="0" dirty="0" err="1" smtClean="0"/>
              <a:t>Solomonik</a:t>
            </a:r>
            <a:r>
              <a:rPr lang="en-US" baseline="0" dirty="0" smtClean="0"/>
              <a:t>, session 12 </a:t>
            </a:r>
          </a:p>
          <a:p>
            <a:r>
              <a:rPr lang="en-US" baseline="0" dirty="0" smtClean="0"/>
              <a:t>CTF – talk by Edgar </a:t>
            </a:r>
            <a:r>
              <a:rPr lang="en-US" baseline="0" dirty="0" err="1" smtClean="0"/>
              <a:t>Solomonik</a:t>
            </a:r>
            <a:r>
              <a:rPr lang="en-US" baseline="0" dirty="0" smtClean="0"/>
              <a:t>, today Session 17</a:t>
            </a:r>
            <a:endParaRPr lang="en-US" dirty="0" smtClean="0"/>
          </a:p>
          <a:p>
            <a:r>
              <a:rPr lang="en-US" dirty="0" err="1" smtClean="0"/>
              <a:t>Qbox</a:t>
            </a:r>
            <a:r>
              <a:rPr lang="en-US" dirty="0" smtClean="0"/>
              <a:t> </a:t>
            </a:r>
            <a:r>
              <a:rPr lang="en-US" baseline="0" dirty="0" smtClean="0"/>
              <a:t>code – Francois </a:t>
            </a:r>
            <a:r>
              <a:rPr lang="en-US" baseline="0" dirty="0" err="1" smtClean="0"/>
              <a:t>Gygi</a:t>
            </a:r>
            <a:r>
              <a:rPr lang="en-US" baseline="0" dirty="0" smtClean="0"/>
              <a:t> @ UC Davis, also LLNL, first principle molecular dynamics, </a:t>
            </a:r>
          </a:p>
          <a:p>
            <a:r>
              <a:rPr lang="en-US" baseline="0" dirty="0" smtClean="0"/>
              <a:t>    uses Density Functional Theory to solve Kohn Sham equations, won Gordon Bell Prize in 2006 </a:t>
            </a:r>
          </a:p>
          <a:p>
            <a:r>
              <a:rPr lang="en-US" baseline="0" dirty="0" smtClean="0"/>
              <a:t>CTF – Cyclops Tensor Framework,</a:t>
            </a:r>
          </a:p>
          <a:p>
            <a:r>
              <a:rPr lang="en-US" baseline="0" dirty="0" smtClean="0"/>
              <a:t>            faster symmetric tensor contractions for “coupled cluster” electronic structure calculations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3942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Jacob Scott </a:t>
            </a:r>
            <a:r>
              <a:rPr lang="en-US" dirty="0" smtClean="0"/>
              <a:t>removes some </a:t>
            </a:r>
            <a:r>
              <a:rPr lang="en-US" dirty="0" smtClean="0"/>
              <a:t>assumptions in original </a:t>
            </a:r>
            <a:r>
              <a:rPr lang="en-US" dirty="0" smtClean="0"/>
              <a:t>proof</a:t>
            </a:r>
          </a:p>
          <a:p>
            <a:r>
              <a:rPr lang="en-US" baseline="0" dirty="0" err="1" smtClean="0"/>
              <a:t>Bilardi</a:t>
            </a:r>
            <a:r>
              <a:rPr lang="en-US" baseline="0" dirty="0" smtClean="0"/>
              <a:t> and  De </a:t>
            </a:r>
            <a:r>
              <a:rPr lang="en-US" baseline="0" dirty="0" err="1" smtClean="0"/>
              <a:t>Stephani</a:t>
            </a:r>
            <a:r>
              <a:rPr lang="en-US" baseline="0" dirty="0" smtClean="0"/>
              <a:t> remove </a:t>
            </a:r>
            <a:r>
              <a:rPr lang="en-US" dirty="0" smtClean="0"/>
              <a:t>more assumptions </a:t>
            </a:r>
            <a:r>
              <a:rPr lang="en-US" smtClean="0"/>
              <a:t>(allow</a:t>
            </a:r>
            <a:r>
              <a:rPr lang="en-US" baseline="0" smtClean="0"/>
              <a:t> </a:t>
            </a:r>
            <a:r>
              <a:rPr lang="en-US" smtClean="0"/>
              <a:t>recomputation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1749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Say what BFS and DFS are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F3A16B-AD19-2044-A862-BEAA455EE8C3}" type="slidenum">
              <a:rPr lang="en-US" smtClean="0">
                <a:solidFill>
                  <a:prstClr val="black"/>
                </a:solidFill>
              </a:rPr>
              <a:pPr/>
              <a:t>53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5560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2n^3/time 184% is at 7203 ours 7056 theirs (per node).</a:t>
            </a:r>
          </a:p>
          <a:p>
            <a:r>
              <a:rPr lang="en-US" dirty="0" smtClean="0"/>
              <a:t>Strong scaling range up to about p=1000</a:t>
            </a:r>
          </a:p>
          <a:p>
            <a:r>
              <a:rPr lang="en-US" dirty="0" smtClean="0"/>
              <a:t>Top on this plot: p = 7200, recent data up to 20K</a:t>
            </a:r>
          </a:p>
          <a:p>
            <a:endParaRPr lang="en-US" dirty="0" smtClean="0"/>
          </a:p>
          <a:p>
            <a:r>
              <a:rPr lang="en-US" dirty="0" smtClean="0"/>
              <a:t>2(.5)D-Strassen means 2(.5)D-outer, and </a:t>
            </a:r>
            <a:r>
              <a:rPr lang="en-US" dirty="0" err="1" smtClean="0"/>
              <a:t>Strassen</a:t>
            </a:r>
            <a:r>
              <a:rPr lang="en-US" dirty="0" smtClean="0"/>
              <a:t>-inner, on the small local matrices</a:t>
            </a:r>
          </a:p>
          <a:p>
            <a:r>
              <a:rPr lang="en-US" dirty="0" smtClean="0"/>
              <a:t>Strassen-2D means x</a:t>
            </a:r>
            <a:r>
              <a:rPr lang="en-US" baseline="0" dirty="0" smtClean="0"/>
              <a:t> DFS </a:t>
            </a:r>
            <a:r>
              <a:rPr lang="en-US" baseline="0" dirty="0" err="1" smtClean="0"/>
              <a:t>Strassen</a:t>
            </a:r>
            <a:r>
              <a:rPr lang="en-US" baseline="0" dirty="0" smtClean="0"/>
              <a:t> steps, followed by 2D classical for the 7^x </a:t>
            </a:r>
            <a:r>
              <a:rPr lang="en-US" baseline="0" dirty="0" err="1" smtClean="0"/>
              <a:t>subproblems</a:t>
            </a:r>
            <a:endParaRPr lang="en-US" baseline="0" dirty="0" smtClean="0"/>
          </a:p>
          <a:p>
            <a:endParaRPr lang="en-US" dirty="0" smtClean="0"/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CS267 Lecture 2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A49AD85-19F3-4FEB-898F-F699572E6052}" type="slidenum">
              <a:rPr lang="he-IL" smtClean="0"/>
              <a:pPr>
                <a:defRPr/>
              </a:pPr>
              <a:t>54</a:t>
            </a:fld>
            <a:endParaRPr lang="en-US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4848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is the original </a:t>
            </a:r>
            <a:r>
              <a:rPr lang="en-US" dirty="0" err="1" smtClean="0"/>
              <a:t>matmul</a:t>
            </a:r>
            <a:r>
              <a:rPr lang="en-US" dirty="0" smtClean="0"/>
              <a:t> proof:</a:t>
            </a:r>
          </a:p>
          <a:p>
            <a:r>
              <a:rPr lang="en-US" dirty="0" smtClean="0"/>
              <a:t>But</a:t>
            </a:r>
            <a:r>
              <a:rPr lang="en-US" baseline="0" dirty="0" smtClean="0"/>
              <a:t> it has nothing to do with doing </a:t>
            </a:r>
            <a:r>
              <a:rPr lang="en-US" baseline="0" dirty="0" err="1" smtClean="0"/>
              <a:t>mul</a:t>
            </a:r>
            <a:r>
              <a:rPr lang="en-US" baseline="0" dirty="0" smtClean="0"/>
              <a:t>/add in the inner loop,</a:t>
            </a:r>
          </a:p>
          <a:p>
            <a:r>
              <a:rPr lang="en-US" baseline="0" dirty="0" smtClean="0"/>
              <a:t>Or A, B and C being disjoint matrices, or with them being dense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3264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Note: there are infinitely many subgroups H, but only finitely</a:t>
            </a:r>
            <a:r>
              <a:rPr lang="en-US" baseline="0" dirty="0" smtClean="0"/>
              <a:t> many possible constraints</a:t>
            </a:r>
          </a:p>
          <a:p>
            <a:r>
              <a:rPr lang="en-US" baseline="0" dirty="0" smtClean="0"/>
              <a:t>Michael Christ (UCB), Terry Tao (UCLA), Anthony </a:t>
            </a:r>
            <a:r>
              <a:rPr lang="en-US" baseline="0" dirty="0" err="1" smtClean="0"/>
              <a:t>Carbery</a:t>
            </a:r>
            <a:r>
              <a:rPr lang="en-US" baseline="0" dirty="0" smtClean="0"/>
              <a:t> (Edinburgh), Jonathan Bennett (Birmingham),  </a:t>
            </a:r>
          </a:p>
          <a:p>
            <a:r>
              <a:rPr lang="en-US" baseline="0" dirty="0" smtClean="0"/>
              <a:t>Published in Geometric Functional Analysis, 2008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05772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Note: there are infinitely many subgroups H, but only finitely</a:t>
            </a:r>
            <a:r>
              <a:rPr lang="en-US" baseline="0" dirty="0" smtClean="0"/>
              <a:t> many possible constraints</a:t>
            </a:r>
          </a:p>
          <a:p>
            <a:r>
              <a:rPr lang="en-US" baseline="0" dirty="0" smtClean="0"/>
              <a:t>Michael Christ (UCB), Terry Tao (UCLA), Anthony </a:t>
            </a:r>
            <a:r>
              <a:rPr lang="en-US" baseline="0" dirty="0" err="1" smtClean="0"/>
              <a:t>Carbery</a:t>
            </a:r>
            <a:r>
              <a:rPr lang="en-US" baseline="0" dirty="0" smtClean="0"/>
              <a:t> (Edinburgh), Jonathan Bennett (Birmingham),  </a:t>
            </a:r>
          </a:p>
          <a:p>
            <a:r>
              <a:rPr lang="en-US" baseline="0" dirty="0" smtClean="0"/>
              <a:t>Published in Geometric Functional Analysis, 2008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0577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Note: real “relaxation” is </a:t>
            </a:r>
            <a:r>
              <a:rPr lang="en-US" dirty="0" err="1" smtClean="0"/>
              <a:t>Tarski</a:t>
            </a:r>
            <a:r>
              <a:rPr lang="en-US" baseline="0" dirty="0" smtClean="0"/>
              <a:t> decidable.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05220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Talk by M. Driscoll</a:t>
            </a:r>
            <a:r>
              <a:rPr lang="en-US" baseline="0" dirty="0" smtClean="0"/>
              <a:t>, tomorrow, May 23, session 21</a:t>
            </a:r>
            <a:endParaRPr lang="en-US" dirty="0" smtClean="0"/>
          </a:p>
          <a:p>
            <a:r>
              <a:rPr lang="en-US" dirty="0" smtClean="0"/>
              <a:t>Intrepid: 163,480 core IBM BG/P at Argonne NL </a:t>
            </a:r>
            <a:r>
              <a:rPr lang="en-US" baseline="0" dirty="0" smtClean="0"/>
              <a:t> (ALCF)</a:t>
            </a:r>
            <a:endParaRPr lang="en-US" dirty="0" smtClean="0"/>
          </a:p>
          <a:p>
            <a:r>
              <a:rPr lang="en-US" dirty="0" smtClean="0"/>
              <a:t>Each node is one quad-core in a 3D torus</a:t>
            </a:r>
          </a:p>
          <a:p>
            <a:endParaRPr lang="en-US" dirty="0" smtClean="0"/>
          </a:p>
          <a:p>
            <a:r>
              <a:rPr lang="en-US" dirty="0" smtClean="0"/>
              <a:t>C=1(tree) uses special</a:t>
            </a:r>
            <a:r>
              <a:rPr lang="en-US" baseline="0" dirty="0" smtClean="0"/>
              <a:t> HW collective network, (no tree) just used regular network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68636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Gravity – astrophysical simulation (even if BH or FMM, direct</a:t>
            </a:r>
            <a:r>
              <a:rPr lang="en-US" baseline="0" dirty="0" smtClean="0"/>
              <a:t> method for nearby particles)(GB Prize 1992)</a:t>
            </a:r>
          </a:p>
          <a:p>
            <a:r>
              <a:rPr lang="en-US" dirty="0" smtClean="0"/>
              <a:t>Vortex particular simulation of turbulence (GB 2009)</a:t>
            </a:r>
          </a:p>
          <a:p>
            <a:r>
              <a:rPr lang="en-US" dirty="0" smtClean="0"/>
              <a:t>Molecular</a:t>
            </a:r>
            <a:r>
              <a:rPr lang="en-US" baseline="0" dirty="0" smtClean="0"/>
              <a:t> dynamics common in chemistry, biology</a:t>
            </a:r>
          </a:p>
          <a:p>
            <a:r>
              <a:rPr lang="en-US" baseline="0" dirty="0" smtClean="0"/>
              <a:t>Plasmas in astrophysics</a:t>
            </a:r>
          </a:p>
          <a:p>
            <a:r>
              <a:rPr lang="en-US" baseline="0" dirty="0" smtClean="0"/>
              <a:t>Electron-beam lithography: EE colleagues in Cory Hall </a:t>
            </a:r>
          </a:p>
          <a:p>
            <a:r>
              <a:rPr lang="en-US" baseline="0" dirty="0" smtClean="0"/>
              <a:t>   use it to simulation new ways of building chips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Hair, in graphics (Pixar) – use n-body now</a:t>
            </a:r>
          </a:p>
          <a:p>
            <a:r>
              <a:rPr lang="en-US" dirty="0" smtClean="0"/>
              <a:t>   (former CS267</a:t>
            </a:r>
            <a:r>
              <a:rPr lang="en-US" baseline="0" dirty="0" smtClean="0"/>
              <a:t> </a:t>
            </a:r>
            <a:r>
              <a:rPr lang="en-US" dirty="0" smtClean="0"/>
              <a:t>GSI worked on improving</a:t>
            </a:r>
            <a:r>
              <a:rPr lang="en-US" baseline="0" dirty="0" smtClean="0"/>
              <a:t> their algorithm,</a:t>
            </a:r>
          </a:p>
          <a:p>
            <a:r>
              <a:rPr lang="en-US" baseline="0" dirty="0" smtClean="0"/>
              <a:t>    will appear in an upcoming movie, not FMM yet, mostly </a:t>
            </a:r>
          </a:p>
          <a:p>
            <a:r>
              <a:rPr lang="en-US" baseline="0" dirty="0" smtClean="0"/>
              <a:t>    nearest neighbor)</a:t>
            </a:r>
          </a:p>
          <a:p>
            <a:r>
              <a:rPr lang="en-US" baseline="0" dirty="0" smtClean="0"/>
              <a:t>   Princess Merida in Brave (Disney)</a:t>
            </a:r>
          </a:p>
          <a:p>
            <a:endParaRPr lang="en-US" baseline="0" dirty="0" smtClean="0"/>
          </a:p>
          <a:p>
            <a:r>
              <a:rPr lang="en-US" baseline="0" dirty="0" smtClean="0"/>
              <a:t>Email from Michael Driscoll (4/1/14)</a:t>
            </a:r>
          </a:p>
          <a:p>
            <a:r>
              <a:rPr lang="en-US" dirty="0" smtClean="0"/>
              <a:t>Most everything about the simulator is public, except the code. It's described in detail in this paper:</a:t>
            </a:r>
          </a:p>
          <a:p>
            <a:r>
              <a:rPr lang="en-US" dirty="0" smtClean="0">
                <a:hlinkClick r:id="rId3"/>
              </a:rPr>
              <a:t>http://graphics.pixar.com/library/CurlyHairA/paper.pdf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It was developed for Brave, and it's been used on most productions since. Merida, the protagonist in Brave, has about 44.5K hair-points, with about 40-200 points/hair (Table 2 in the paper). The number of point-point interactions changes over time but I'd guess there can be thousands or tens-of-thousands total, per </a:t>
            </a:r>
            <a:r>
              <a:rPr lang="en-US" dirty="0" err="1" smtClean="0"/>
              <a:t>timestep</a:t>
            </a:r>
            <a:r>
              <a:rPr lang="en-US" dirty="0" smtClean="0"/>
              <a:t>.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764CD3-E0DE-2A40-887C-6E17FE2B5190}" type="slidenum">
              <a:rPr lang="en-US" smtClean="0"/>
              <a:pPr>
                <a:defRPr/>
              </a:pPr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68461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Note: real “relaxation” is </a:t>
            </a:r>
            <a:r>
              <a:rPr lang="en-US" dirty="0" err="1" smtClean="0"/>
              <a:t>Tarski</a:t>
            </a:r>
            <a:r>
              <a:rPr lang="en-US" baseline="0" dirty="0" smtClean="0"/>
              <a:t> decidable.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0522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Qbox</a:t>
            </a:r>
            <a:r>
              <a:rPr lang="en-US" dirty="0" smtClean="0"/>
              <a:t> </a:t>
            </a:r>
            <a:r>
              <a:rPr lang="en-US" baseline="0" dirty="0" smtClean="0"/>
              <a:t>code – Francois </a:t>
            </a:r>
            <a:r>
              <a:rPr lang="en-US" baseline="0" dirty="0" err="1" smtClean="0"/>
              <a:t>Gygi</a:t>
            </a:r>
            <a:r>
              <a:rPr lang="en-US" baseline="0" dirty="0" smtClean="0"/>
              <a:t> @ UC Davis, also LLNL, first principle molecular dynamics, </a:t>
            </a:r>
          </a:p>
          <a:p>
            <a:r>
              <a:rPr lang="en-US" baseline="0" dirty="0" smtClean="0"/>
              <a:t>    uses Density Functional Theory to solve Kohn Sham equations, won Gordon Bell Prize in 2006 </a:t>
            </a:r>
          </a:p>
          <a:p>
            <a:r>
              <a:rPr lang="en-US" baseline="0" dirty="0" smtClean="0"/>
              <a:t>CTF – Cyclops Tensor Framework,</a:t>
            </a:r>
          </a:p>
          <a:p>
            <a:r>
              <a:rPr lang="en-US" baseline="0" dirty="0" smtClean="0"/>
              <a:t>            faster symmetric tensor contractions for “coupled cluster” electronic structure calculations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39422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Qbox</a:t>
            </a:r>
            <a:r>
              <a:rPr lang="en-US" dirty="0" smtClean="0"/>
              <a:t> </a:t>
            </a:r>
            <a:r>
              <a:rPr lang="en-US" baseline="0" dirty="0" smtClean="0"/>
              <a:t>code – Francois </a:t>
            </a:r>
            <a:r>
              <a:rPr lang="en-US" baseline="0" dirty="0" err="1" smtClean="0"/>
              <a:t>Gygi</a:t>
            </a:r>
            <a:r>
              <a:rPr lang="en-US" baseline="0" dirty="0" smtClean="0"/>
              <a:t> @ UC Davis, also LLNL, first principle molecular dynamics, </a:t>
            </a:r>
          </a:p>
          <a:p>
            <a:r>
              <a:rPr lang="en-US" baseline="0" dirty="0" smtClean="0"/>
              <a:t>    uses Density Functional Theory to solve Kohn Sham equations, won Gordon Bell Prize in 2006 </a:t>
            </a:r>
          </a:p>
          <a:p>
            <a:r>
              <a:rPr lang="en-US" baseline="0" dirty="0" smtClean="0"/>
              <a:t>CTF – Cyclops Tensor Framework,</a:t>
            </a:r>
          </a:p>
          <a:p>
            <a:r>
              <a:rPr lang="en-US" baseline="0" dirty="0" smtClean="0"/>
              <a:t>            faster symmetric tensor contractions for “coupled cluster” electronic structure calculations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39422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2000">
                <a:latin typeface="Calibri" charset="0"/>
                <a:ea typeface="ＭＳ Ｐゴシック" charset="0"/>
              </a:rPr>
              <a:t>Well – partitioned =  modest surface-to-volume ratio</a:t>
            </a:r>
            <a:endParaRPr lang="en-US" sz="1900">
              <a:latin typeface="Calibri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1900">
                <a:latin typeface="Calibri" charset="0"/>
                <a:ea typeface="ＭＳ Ｐゴシック" charset="0"/>
              </a:rPr>
              <a:t>See bebop.cs.berkeley.edu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1900">
                <a:latin typeface="Calibri" charset="0"/>
                <a:ea typeface="ＭＳ Ｐゴシック" charset="0"/>
              </a:rPr>
              <a:t>CG: [van Rosendale, 83], [Chronopoulos and Gear, 89]</a:t>
            </a:r>
          </a:p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1900">
                <a:latin typeface="Calibri" charset="0"/>
                <a:ea typeface="ＭＳ Ｐゴシック" charset="0"/>
              </a:rPr>
              <a:t>GMRES: [Walker, 88], [Joubert and Carey, 92], [Bai et al., 94]</a:t>
            </a:r>
            <a:endParaRPr lang="en-US">
              <a:latin typeface="Calibri" charset="0"/>
              <a:ea typeface="ＭＳ Ｐゴシック" charset="0"/>
            </a:endParaRP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fld id="{8B3476FE-7FD0-814C-9B2B-C1DE5CD3F313}" type="slidenum">
              <a:rPr lang="en-US" sz="1200"/>
              <a:pPr eaLnBrk="1" hangingPunct="1"/>
              <a:t>77</a:t>
            </a:fld>
            <a:endParaRPr lang="en-US" sz="120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C. J. Pfeifer, Data flow and storage allocation for the PDQ-5 program</a:t>
            </a:r>
            <a:br>
              <a:rPr lang="en-US" dirty="0" smtClean="0"/>
            </a:br>
            <a:r>
              <a:rPr lang="en-US" dirty="0" smtClean="0"/>
              <a:t>on the Philco-2000, Comm. ACM 6, No. 7 (1963), 365366.</a:t>
            </a:r>
          </a:p>
          <a:p>
            <a:endParaRPr lang="en-US" dirty="0" smtClean="0"/>
          </a:p>
          <a:p>
            <a:r>
              <a:rPr lang="en-US" dirty="0" smtClean="0"/>
              <a:t>Referred to in paper by </a:t>
            </a:r>
            <a:r>
              <a:rPr lang="en-US" dirty="0" err="1" smtClean="0"/>
              <a:t>Leiserson</a:t>
            </a:r>
            <a:r>
              <a:rPr lang="en-US" dirty="0" smtClean="0"/>
              <a:t>/</a:t>
            </a:r>
            <a:r>
              <a:rPr lang="en-US" dirty="0" err="1" smtClean="0"/>
              <a:t>Rao</a:t>
            </a:r>
            <a:r>
              <a:rPr lang="en-US" dirty="0" smtClean="0"/>
              <a:t>/Toledo/ in 1993 paper </a:t>
            </a:r>
            <a:r>
              <a:rPr lang="en-US" smtClean="0"/>
              <a:t>on blocking covers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78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For Matrix</a:t>
            </a:r>
            <a:r>
              <a:rPr lang="en-US" baseline="0" dirty="0" smtClean="0"/>
              <a:t> pde900, U Florida collection,</a:t>
            </a:r>
            <a:r>
              <a:rPr lang="en-US" dirty="0" smtClean="0"/>
              <a:t> 2D Model problem, </a:t>
            </a:r>
            <a:r>
              <a:rPr lang="en-US" dirty="0" err="1" smtClean="0"/>
              <a:t>Nx</a:t>
            </a:r>
            <a:r>
              <a:rPr lang="en-US" dirty="0" smtClean="0"/>
              <a:t>=30,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Ny</a:t>
            </a:r>
            <a:r>
              <a:rPr lang="en-US" baseline="0" dirty="0" smtClean="0"/>
              <a:t>=30, non-normal.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Cond ~ 120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99381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447856-6065-4A7E-A8BB-4EEBC5A1204C}" type="slidenum">
              <a:rPr lang="en-US" smtClean="0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59008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>
                <a:latin typeface="Calibri" charset="0"/>
              </a:rPr>
              <a:t>CA-BICGSTAB improves aggregate performance - degrees of freedom solved per second close to linear </a:t>
            </a:r>
          </a:p>
          <a:p>
            <a:pPr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1F83FB3E-E858-A94D-9E3A-35BFCB813856}" type="slidenum">
              <a:rPr lang="en-US">
                <a:solidFill>
                  <a:srgbClr val="000000"/>
                </a:solidFill>
              </a:rPr>
              <a:pPr/>
              <a:t>97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d  = # of features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n = # of samples (data points)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H = # of iterations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P = # of processor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endParaRPr lang="en-US" sz="1100">
              <a:latin typeface="Calibri" charset="0"/>
            </a:endParaRP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Flops cost: parallel dot product on each iteration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Msgs cost: all-reduce each iteration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Words cost: assuming minimum spanning tree + pipelining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endParaRPr lang="en-US" sz="1100">
              <a:latin typeface="Calibri" charset="0"/>
            </a:endParaRP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Algorithm costs assuming dense (i.e. upper bound for sparse). In general, flops is different for sparse case. Words same since dot product, Msgs same since all procs need dot product. 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endParaRPr lang="en-US" sz="1100">
              <a:latin typeface="Calibri" charset="0"/>
            </a:endParaRP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Least squares with L2 problem.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endParaRPr lang="en-US" sz="1100">
              <a:latin typeface="Calibri" charset="0"/>
            </a:endParaRP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Showing dual problem which has comparable or better convergence guarantees compared to SGD (Shalev-Shwartz and Zhang JMLR</a:t>
            </a:r>
            <a:r>
              <a:rPr lang="ja-JP" altLang="en-US" sz="1100">
                <a:latin typeface="Calibri" charset="0"/>
              </a:rPr>
              <a:t>’</a:t>
            </a:r>
            <a:r>
              <a:rPr lang="en-US" sz="1100">
                <a:latin typeface="Calibri" charset="0"/>
              </a:rPr>
              <a:t>13)</a:t>
            </a:r>
          </a:p>
          <a:p>
            <a:pPr marL="628650" lvl="1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Results extend to primal problem (i.e. CA-SGD).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endParaRPr lang="en-US" sz="1100">
              <a:latin typeface="Calibri" charset="0"/>
            </a:endParaRP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r>
              <a:rPr lang="en-US" sz="1100">
                <a:latin typeface="Calibri" charset="0"/>
              </a:rPr>
              <a:t>Similar coordinate-wise update for primal problem (leads to SGD</a:t>
            </a:r>
            <a:r>
              <a:rPr lang="is-IS" sz="1100">
                <a:latin typeface="Calibri" charset="0"/>
              </a:rPr>
              <a:t>… our CA results also apply</a:t>
            </a:r>
            <a:r>
              <a:rPr lang="en-US" sz="1100">
                <a:latin typeface="Calibri" charset="0"/>
              </a:rPr>
              <a:t>)</a:t>
            </a: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  <a:buFontTx/>
              <a:buChar char="-"/>
            </a:pPr>
            <a:endParaRPr lang="en-US" sz="1100">
              <a:latin typeface="Calibri" charset="0"/>
            </a:endParaRPr>
          </a:p>
          <a:p>
            <a:pPr marL="171450" indent="-171450" eaLnBrk="1" hangingPunct="1">
              <a:lnSpc>
                <a:spcPct val="90000"/>
              </a:lnSpc>
              <a:spcBef>
                <a:spcPct val="0"/>
              </a:spcBef>
            </a:pPr>
            <a:endParaRPr lang="en-US" sz="1100">
              <a:latin typeface="Calibri" charset="0"/>
            </a:endParaRP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677F12F4-CEFE-6444-B7C3-3FD66ADB5C53}" type="slidenum">
              <a:rPr lang="en-US"/>
              <a:pPr/>
              <a:t>98</a:t>
            </a:fld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Re-organization splits into outer and inner iterations.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H/s outer iterations (communication)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 s inner iterations (no communication)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Flops cost: Parallel Gram matrix computation O(s^2d/P) and local updates O(s^2) each outer iteration, so O(Hsd/P + Hs)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Msgs cost: all-reduce each outer iteration, so O(H/s log P)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Words cost: Communicate s x s Gram each outer iteration, so O(Hs)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Algorithm costs assuming dense (i.e. upper bound for sparse). In general, flops cost is different for sparse case (words, if Gram is sparse). 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Flops increases by s if 1</a:t>
            </a:r>
            <a:r>
              <a:rPr lang="en-US" sz="800" baseline="30000">
                <a:latin typeface="Calibri" charset="0"/>
              </a:rPr>
              <a:t>st</a:t>
            </a:r>
            <a:r>
              <a:rPr lang="en-US" sz="800">
                <a:latin typeface="Calibri" charset="0"/>
              </a:rPr>
              <a:t> term dominates (d/P &gt; 1)</a:t>
            </a:r>
          </a:p>
          <a:p>
            <a:pPr marL="628650" lvl="1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If d/P &lt; 1 then reduce processors (since 1D-row layout with P procs not possible)</a:t>
            </a:r>
          </a:p>
          <a:p>
            <a:pPr marL="628650" lvl="1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Or use 1D-column layout (different comm cost due to all-to-all needed to parallelize Gram computation)</a:t>
            </a:r>
          </a:p>
          <a:p>
            <a:pPr marL="628650" lvl="1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Or use SGD (CA applies with same costs as above but d replaced by n in flops)</a:t>
            </a:r>
          </a:p>
          <a:p>
            <a:pPr marL="628650" lvl="1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Bandwidth is under-utilized, so increase ok.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Technique applies for SGD, block generalizations (of both) and other kernel functions (i.e. Kernel Ridge Regression).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Numerically stable for a9a dataset (pre-processed version of Adult Census Income from </a:t>
            </a:r>
            <a:r>
              <a:rPr lang="ja-JP" altLang="en-US" sz="800">
                <a:latin typeface="Calibri" charset="0"/>
              </a:rPr>
              <a:t>‘</a:t>
            </a:r>
            <a:r>
              <a:rPr lang="en-US" sz="800">
                <a:latin typeface="Calibri" charset="0"/>
              </a:rPr>
              <a:t>94 Census database)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more info on pre-processing, etc. on LIBSVM</a:t>
            </a:r>
          </a:p>
          <a:p>
            <a:pPr marL="628650" lvl="1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123 x </a:t>
            </a:r>
            <a:r>
              <a:rPr lang="is-IS" sz="800">
                <a:latin typeface="Calibri" charset="0"/>
              </a:rPr>
              <a:t>32561</a:t>
            </a:r>
            <a:r>
              <a:rPr lang="en-US" sz="800">
                <a:latin typeface="Calibri" charset="0"/>
              </a:rPr>
              <a:t> sparse matrix, NNZ = 11% </a:t>
            </a:r>
          </a:p>
          <a:p>
            <a:pPr marL="628650" lvl="1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sigma_min of XX^T = </a:t>
            </a:r>
            <a:r>
              <a:rPr lang="is-IS" sz="800">
                <a:latin typeface="Calibri" charset="0"/>
              </a:rPr>
              <a:t>4.9e-06, sigma_max = 2.0e+05</a:t>
            </a:r>
          </a:p>
          <a:p>
            <a:pPr marL="628650" lvl="1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l</a:t>
            </a:r>
            <a:r>
              <a:rPr lang="is-IS" sz="800">
                <a:latin typeface="Calibri" charset="0"/>
              </a:rPr>
              <a:t>ambda = 1e-4</a:t>
            </a: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Spark scheduling more expensive than flops (see Spark and MPI comparison paper on Arxiv).</a:t>
            </a: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en-US" sz="800">
              <a:latin typeface="Calibri" charset="0"/>
            </a:endParaRPr>
          </a:p>
          <a:p>
            <a:pPr marL="171450" indent="-171450" eaLnBrk="1" hangingPunct="1">
              <a:lnSpc>
                <a:spcPct val="80000"/>
              </a:lnSpc>
              <a:spcBef>
                <a:spcPct val="0"/>
              </a:spcBef>
              <a:buFontTx/>
              <a:buChar char="-"/>
            </a:pPr>
            <a:r>
              <a:rPr lang="en-US" sz="800">
                <a:latin typeface="Calibri" charset="0"/>
              </a:rPr>
              <a:t>CA for non-linear challenging and interesting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4EDF45D3-50E1-7C4C-9771-002D38643B32}" type="slidenum">
              <a:rPr lang="en-US"/>
              <a:pPr/>
              <a:t>99</a:t>
            </a:fld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PCM = Phase Change Memory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3072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measure the number of writes to slow memory, we measure the evictions of modified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cache lines from L3 cache as these are obligatory write-backs to the DRAM. We use the C-box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event LLC VICTIMS.M [30] for this. We also measure the number of exclusive lines evicted from L3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using the event LLC VICTIMS.E. We measure the number of reads from the DRAM into L3 cache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necessitated by L3 cache misses with the performance event LLC S FILLS.E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103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0500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measure the number of writes to slow memory, we measure the evictions of modified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cache lines from L3 cache as these are obligatory write-backs to the DRAM. We use the C-box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event LLC VICTIMS.M [30] for this. We also measure the number of exclusive lines evicted from L3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using the event LLC VICTIMS.E. We measure the number of reads from the DRAM into L3 cache</a:t>
            </a:r>
          </a:p>
          <a:p>
            <a:r>
              <a:rPr lang="en-US" sz="1200" b="0" i="0" u="none" strike="noStrike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necessitated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 L3 cache misses with the performance event LLC S FILLS.E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104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0500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GNS = </a:t>
            </a:r>
            <a:r>
              <a:rPr lang="en-US" dirty="0" err="1" smtClean="0"/>
              <a:t>Gesellschaft</a:t>
            </a:r>
            <a:r>
              <a:rPr lang="en-US" dirty="0" smtClean="0"/>
              <a:t> </a:t>
            </a:r>
            <a:r>
              <a:rPr lang="en-US" dirty="0" err="1" smtClean="0"/>
              <a:t>fuer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Numerische</a:t>
            </a:r>
            <a:r>
              <a:rPr lang="en-US" baseline="0" dirty="0" smtClean="0"/>
              <a:t> Simulation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8C7B78-5767-E74C-B887-7978112FB310}" type="slidenum">
              <a:rPr lang="en-US" smtClean="0"/>
              <a:pPr/>
              <a:t>106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21360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CBWR = Conditional bitwise-reproducibility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107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00162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Underlined named</a:t>
            </a:r>
            <a:r>
              <a:rPr lang="en-US" baseline="0" dirty="0" smtClean="0"/>
              <a:t> visited other site,  Mathias and Sophie in Summer 2012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New INRIA Postdoc: </a:t>
            </a:r>
            <a:r>
              <a:rPr lang="en-US" dirty="0" err="1" smtClean="0"/>
              <a:t>Soleiman</a:t>
            </a:r>
            <a:r>
              <a:rPr lang="en-US" dirty="0" smtClean="0"/>
              <a:t> </a:t>
            </a:r>
            <a:r>
              <a:rPr lang="en-US" dirty="0" err="1" smtClean="0"/>
              <a:t>Yousef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DC26A-4628-467A-BDD3-FE7E900548B0}" type="slidenum">
              <a:rPr lang="en-US" smtClean="0"/>
              <a:pPr/>
              <a:t>113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53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03/02/2009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CS267 Lecture 11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C1DB8-F248-42BB-BDE3-451471CF73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2BE1A-6E79-45AA-87B6-3B5276F3DFE9}" type="datetimeFigureOut">
              <a:rPr lang="en-US" smtClean="0"/>
              <a:pPr/>
              <a:t>9/4/16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C465F-4BC1-423B-9C20-6A43412091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Relationship Id="rId3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8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9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0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8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1.gi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em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xguide.com/featured/brave-new-hair/" TargetMode="External"/><Relationship Id="rId4" Type="http://schemas.openxmlformats.org/officeDocument/2006/relationships/hyperlink" Target="http://graphics.pixar.com/library/CurlyHairA/paper.pdf" TargetMode="External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4" Type="http://schemas.openxmlformats.org/officeDocument/2006/relationships/image" Target="../media/image18.emf"/><Relationship Id="rId5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emf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4" Type="http://schemas.openxmlformats.org/officeDocument/2006/relationships/image" Target="../media/image22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emf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4" Type="http://schemas.openxmlformats.org/officeDocument/2006/relationships/image" Target="../media/image29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4" Type="http://schemas.openxmlformats.org/officeDocument/2006/relationships/image" Target="../media/image28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1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36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4" Type="http://schemas.openxmlformats.org/officeDocument/2006/relationships/image" Target="../media/image38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4" Type="http://schemas.openxmlformats.org/officeDocument/2006/relationships/image" Target="../media/image42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emf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cs.berkeley.edu/~demmel" TargetMode="External"/><Relationship Id="rId3" Type="http://schemas.openxmlformats.org/officeDocument/2006/relationships/hyperlink" Target="http://www.xsede.org" TargetMode="Externa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130425"/>
            <a:ext cx="8153400" cy="1470025"/>
          </a:xfrm>
        </p:spPr>
        <p:txBody>
          <a:bodyPr>
            <a:normAutofit/>
          </a:bodyPr>
          <a:lstStyle/>
          <a:p>
            <a:r>
              <a:rPr lang="en-US" sz="4000" dirty="0" smtClean="0"/>
              <a:t>Communication-Avoiding Algorithms</a:t>
            </a:r>
            <a:br>
              <a:rPr lang="en-US" sz="4000" dirty="0" smtClean="0"/>
            </a:br>
            <a:r>
              <a:rPr lang="en-US" sz="4000" dirty="0" smtClean="0"/>
              <a:t>for Linear Algebra and Beyond</a:t>
            </a:r>
            <a:endParaRPr lang="en-US" sz="32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343400"/>
            <a:ext cx="6553200" cy="1752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Jim </a:t>
            </a:r>
            <a:r>
              <a:rPr lang="en-US" dirty="0" err="1" smtClean="0">
                <a:solidFill>
                  <a:schemeClr val="tx2"/>
                </a:solidFill>
              </a:rPr>
              <a:t>Demmel</a:t>
            </a:r>
            <a:endParaRPr lang="en-US" dirty="0" smtClean="0">
              <a:solidFill>
                <a:schemeClr val="tx2"/>
              </a:solidFill>
            </a:endParaRPr>
          </a:p>
          <a:p>
            <a:r>
              <a:rPr lang="en-US" dirty="0" smtClean="0">
                <a:solidFill>
                  <a:schemeClr val="tx2"/>
                </a:solidFill>
              </a:rPr>
              <a:t>EECS &amp; Math Departments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UC Berkeley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293051-DFCA-41C4-B519-7E8337936010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17411" name="Rectangle 5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6388"/>
            <a:ext cx="8305800" cy="4254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Why avoid communication? (1/3)</a:t>
            </a:r>
          </a:p>
        </p:txBody>
      </p:sp>
      <p:sp>
        <p:nvSpPr>
          <p:cNvPr id="17412" name="Rectangle 8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09600" y="914400"/>
            <a:ext cx="8272463" cy="2322513"/>
          </a:xfrm>
        </p:spPr>
        <p:txBody>
          <a:bodyPr>
            <a:normAutofit fontScale="92500"/>
          </a:bodyPr>
          <a:lstStyle/>
          <a:p>
            <a:pPr>
              <a:buFontTx/>
              <a:buNone/>
            </a:pPr>
            <a:r>
              <a:rPr lang="en-US" sz="2800" dirty="0" smtClean="0"/>
              <a:t>Algorithms have two costs (measured in time or energy):</a:t>
            </a:r>
          </a:p>
          <a:p>
            <a:pPr>
              <a:buFontTx/>
              <a:buAutoNum type="arabicPeriod"/>
            </a:pPr>
            <a:r>
              <a:rPr lang="en-US" sz="2800" dirty="0" smtClean="0"/>
              <a:t>Arithmetic (FLOPS)</a:t>
            </a:r>
          </a:p>
          <a:p>
            <a:pPr>
              <a:buFontTx/>
              <a:buAutoNum type="arabicPeriod"/>
            </a:pPr>
            <a:r>
              <a:rPr lang="en-US" sz="2800" dirty="0" smtClean="0"/>
              <a:t>Communication: moving data between </a:t>
            </a:r>
          </a:p>
          <a:p>
            <a:pPr lvl="1"/>
            <a:r>
              <a:rPr lang="en-US" sz="2400" dirty="0" smtClean="0"/>
              <a:t>levels of a memory hierarchy (sequential case) </a:t>
            </a:r>
          </a:p>
          <a:p>
            <a:pPr lvl="1"/>
            <a:r>
              <a:rPr lang="en-US" sz="2400" dirty="0" smtClean="0"/>
              <a:t>processors over a network (parallel case). </a:t>
            </a:r>
          </a:p>
        </p:txBody>
      </p:sp>
      <p:grpSp>
        <p:nvGrpSpPr>
          <p:cNvPr id="2" name="Group 94"/>
          <p:cNvGrpSpPr>
            <a:grpSpLocks/>
          </p:cNvGrpSpPr>
          <p:nvPr/>
        </p:nvGrpSpPr>
        <p:grpSpPr bwMode="auto">
          <a:xfrm>
            <a:off x="933450" y="3640138"/>
            <a:ext cx="3551238" cy="2608262"/>
            <a:chOff x="2710" y="1618"/>
            <a:chExt cx="2422" cy="1779"/>
          </a:xfrm>
        </p:grpSpPr>
        <p:sp>
          <p:nvSpPr>
            <p:cNvPr id="17423" name="AutoShape 76"/>
            <p:cNvSpPr>
              <a:spLocks noChangeArrowheads="1"/>
            </p:cNvSpPr>
            <p:nvPr/>
          </p:nvSpPr>
          <p:spPr bwMode="auto">
            <a:xfrm>
              <a:off x="3418" y="1618"/>
              <a:ext cx="1036" cy="714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tx1"/>
                  </a:solidFill>
                </a:rPr>
                <a:t>CPU</a:t>
              </a:r>
            </a:p>
            <a:p>
              <a:pPr algn="ctr"/>
              <a:r>
                <a:rPr lang="en-US">
                  <a:solidFill>
                    <a:schemeClr val="tx1"/>
                  </a:solidFill>
                </a:rPr>
                <a:t>Cache</a:t>
              </a:r>
            </a:p>
          </p:txBody>
        </p:sp>
        <p:sp>
          <p:nvSpPr>
            <p:cNvPr id="17424" name="AutoShape 77"/>
            <p:cNvSpPr>
              <a:spLocks noChangeArrowheads="1"/>
            </p:cNvSpPr>
            <p:nvPr/>
          </p:nvSpPr>
          <p:spPr bwMode="auto">
            <a:xfrm flipV="1">
              <a:off x="2710" y="2578"/>
              <a:ext cx="2422" cy="81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15 w 21600"/>
                <a:gd name="T13" fmla="*/ 4431 h 21600"/>
                <a:gd name="T14" fmla="*/ 17185 w 21600"/>
                <a:gd name="T15" fmla="*/ 1716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235" y="21600"/>
                  </a:lnTo>
                  <a:lnTo>
                    <a:pt x="16365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00FF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r>
                <a:rPr lang="en-US">
                  <a:solidFill>
                    <a:schemeClr val="tx1"/>
                  </a:solidFill>
                </a:rPr>
                <a:t>DRAM</a:t>
              </a:r>
            </a:p>
          </p:txBody>
        </p:sp>
        <p:sp>
          <p:nvSpPr>
            <p:cNvPr id="17425" name="AutoShape 78"/>
            <p:cNvSpPr>
              <a:spLocks noChangeArrowheads="1"/>
            </p:cNvSpPr>
            <p:nvPr/>
          </p:nvSpPr>
          <p:spPr bwMode="auto">
            <a:xfrm>
              <a:off x="3792" y="2332"/>
              <a:ext cx="274" cy="246"/>
            </a:xfrm>
            <a:prstGeom prst="upDownArrow">
              <a:avLst>
                <a:gd name="adj1" fmla="val 50000"/>
                <a:gd name="adj2" fmla="val 20000"/>
              </a:avLst>
            </a:prstGeom>
            <a:solidFill>
              <a:srgbClr val="0000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96"/>
          <p:cNvGrpSpPr>
            <a:grpSpLocks/>
          </p:cNvGrpSpPr>
          <p:nvPr/>
        </p:nvGrpSpPr>
        <p:grpSpPr bwMode="auto">
          <a:xfrm>
            <a:off x="4984750" y="3640138"/>
            <a:ext cx="3135313" cy="2617787"/>
            <a:chOff x="530" y="2195"/>
            <a:chExt cx="1975" cy="1649"/>
          </a:xfrm>
        </p:grpSpPr>
        <p:sp>
          <p:nvSpPr>
            <p:cNvPr id="17415" name="AutoShape 86"/>
            <p:cNvSpPr>
              <a:spLocks noChangeArrowheads="1"/>
            </p:cNvSpPr>
            <p:nvPr/>
          </p:nvSpPr>
          <p:spPr bwMode="auto">
            <a:xfrm>
              <a:off x="530" y="2195"/>
              <a:ext cx="699" cy="482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>
                  <a:solidFill>
                    <a:schemeClr val="tx1"/>
                  </a:solidFill>
                </a:rPr>
                <a:t>CPU</a:t>
              </a:r>
            </a:p>
            <a:p>
              <a:pPr algn="ctr"/>
              <a:r>
                <a:rPr lang="en-US" sz="1600">
                  <a:solidFill>
                    <a:schemeClr val="tx1"/>
                  </a:solidFill>
                </a:rPr>
                <a:t>DRAM</a:t>
              </a:r>
            </a:p>
          </p:txBody>
        </p:sp>
        <p:sp>
          <p:nvSpPr>
            <p:cNvPr id="17416" name="AutoShape 87"/>
            <p:cNvSpPr>
              <a:spLocks noChangeArrowheads="1"/>
            </p:cNvSpPr>
            <p:nvPr/>
          </p:nvSpPr>
          <p:spPr bwMode="auto">
            <a:xfrm>
              <a:off x="699" y="2677"/>
              <a:ext cx="344" cy="685"/>
            </a:xfrm>
            <a:prstGeom prst="upDownArrow">
              <a:avLst>
                <a:gd name="adj1" fmla="val 50000"/>
                <a:gd name="adj2" fmla="val 39826"/>
              </a:avLst>
            </a:prstGeom>
            <a:solidFill>
              <a:srgbClr val="0000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17" name="AutoShape 88"/>
            <p:cNvSpPr>
              <a:spLocks noChangeArrowheads="1"/>
            </p:cNvSpPr>
            <p:nvPr/>
          </p:nvSpPr>
          <p:spPr bwMode="auto">
            <a:xfrm>
              <a:off x="1806" y="3362"/>
              <a:ext cx="699" cy="482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>
                  <a:solidFill>
                    <a:schemeClr val="tx1"/>
                  </a:solidFill>
                </a:rPr>
                <a:t>CPU</a:t>
              </a:r>
            </a:p>
            <a:p>
              <a:pPr algn="ctr"/>
              <a:r>
                <a:rPr lang="en-US" sz="1600">
                  <a:solidFill>
                    <a:schemeClr val="tx1"/>
                  </a:solidFill>
                </a:rPr>
                <a:t>DRAM</a:t>
              </a:r>
            </a:p>
          </p:txBody>
        </p:sp>
        <p:sp>
          <p:nvSpPr>
            <p:cNvPr id="17418" name="AutoShape 89"/>
            <p:cNvSpPr>
              <a:spLocks noChangeArrowheads="1"/>
            </p:cNvSpPr>
            <p:nvPr/>
          </p:nvSpPr>
          <p:spPr bwMode="auto">
            <a:xfrm>
              <a:off x="530" y="3362"/>
              <a:ext cx="699" cy="482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>
                  <a:solidFill>
                    <a:schemeClr val="tx1"/>
                  </a:solidFill>
                </a:rPr>
                <a:t>CPU</a:t>
              </a:r>
            </a:p>
            <a:p>
              <a:pPr algn="ctr"/>
              <a:r>
                <a:rPr lang="en-US" sz="1600">
                  <a:solidFill>
                    <a:schemeClr val="tx1"/>
                  </a:solidFill>
                </a:rPr>
                <a:t>DRAM</a:t>
              </a:r>
            </a:p>
          </p:txBody>
        </p:sp>
        <p:sp>
          <p:nvSpPr>
            <p:cNvPr id="17419" name="AutoShape 90"/>
            <p:cNvSpPr>
              <a:spLocks noChangeArrowheads="1"/>
            </p:cNvSpPr>
            <p:nvPr/>
          </p:nvSpPr>
          <p:spPr bwMode="auto">
            <a:xfrm>
              <a:off x="1806" y="2195"/>
              <a:ext cx="699" cy="482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600">
                  <a:solidFill>
                    <a:schemeClr val="tx1"/>
                  </a:solidFill>
                </a:rPr>
                <a:t>CPU</a:t>
              </a:r>
            </a:p>
            <a:p>
              <a:pPr algn="ctr"/>
              <a:r>
                <a:rPr lang="en-US" sz="1600">
                  <a:solidFill>
                    <a:schemeClr val="tx1"/>
                  </a:solidFill>
                </a:rPr>
                <a:t>DRAM</a:t>
              </a:r>
            </a:p>
          </p:txBody>
        </p:sp>
        <p:sp>
          <p:nvSpPr>
            <p:cNvPr id="17420" name="AutoShape 91"/>
            <p:cNvSpPr>
              <a:spLocks noChangeArrowheads="1"/>
            </p:cNvSpPr>
            <p:nvPr/>
          </p:nvSpPr>
          <p:spPr bwMode="auto">
            <a:xfrm>
              <a:off x="1983" y="2673"/>
              <a:ext cx="344" cy="685"/>
            </a:xfrm>
            <a:prstGeom prst="upDownArrow">
              <a:avLst>
                <a:gd name="adj1" fmla="val 50000"/>
                <a:gd name="adj2" fmla="val 39826"/>
              </a:avLst>
            </a:prstGeom>
            <a:solidFill>
              <a:srgbClr val="0000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21" name="AutoShape 92"/>
            <p:cNvSpPr>
              <a:spLocks noChangeArrowheads="1"/>
            </p:cNvSpPr>
            <p:nvPr/>
          </p:nvSpPr>
          <p:spPr bwMode="auto">
            <a:xfrm rot="-5400000">
              <a:off x="1347" y="2149"/>
              <a:ext cx="344" cy="685"/>
            </a:xfrm>
            <a:prstGeom prst="upDownArrow">
              <a:avLst>
                <a:gd name="adj1" fmla="val 50000"/>
                <a:gd name="adj2" fmla="val 39826"/>
              </a:avLst>
            </a:prstGeom>
            <a:solidFill>
              <a:srgbClr val="0000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22" name="AutoShape 93"/>
            <p:cNvSpPr>
              <a:spLocks noChangeArrowheads="1"/>
            </p:cNvSpPr>
            <p:nvPr/>
          </p:nvSpPr>
          <p:spPr bwMode="auto">
            <a:xfrm rot="-5400000">
              <a:off x="1343" y="3322"/>
              <a:ext cx="344" cy="686"/>
            </a:xfrm>
            <a:prstGeom prst="upDownArrow">
              <a:avLst>
                <a:gd name="adj1" fmla="val 50000"/>
                <a:gd name="adj2" fmla="val 39884"/>
              </a:avLst>
            </a:prstGeom>
            <a:solidFill>
              <a:srgbClr val="0000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18" name="Straight Connector 17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1" y="152400"/>
            <a:ext cx="8229600" cy="4254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Why avoid communication? (2/3)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609600" y="719138"/>
            <a:ext cx="8001000" cy="1528762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smtClean="0"/>
              <a:t>Running time of an algorithm is sum of 3 terms:</a:t>
            </a:r>
          </a:p>
          <a:p>
            <a:pPr marL="914400" lvl="1" indent="-457200">
              <a:spcBef>
                <a:spcPct val="20000"/>
              </a:spcBef>
            </a:pPr>
            <a:r>
              <a:rPr lang="en-US" smtClean="0">
                <a:solidFill>
                  <a:schemeClr val="tx1"/>
                </a:solidFill>
              </a:rPr>
              <a:t># flops * time_per_flop</a:t>
            </a:r>
          </a:p>
          <a:p>
            <a:pPr marL="914400" lvl="1" indent="-457200">
              <a:spcBef>
                <a:spcPct val="20000"/>
              </a:spcBef>
            </a:pPr>
            <a:r>
              <a:rPr lang="en-US" smtClean="0">
                <a:solidFill>
                  <a:schemeClr val="tx1"/>
                </a:solidFill>
              </a:rPr>
              <a:t># words moved / bandwidth</a:t>
            </a:r>
          </a:p>
          <a:p>
            <a:pPr marL="914400" lvl="1" indent="-457200">
              <a:spcBef>
                <a:spcPct val="20000"/>
              </a:spcBef>
            </a:pPr>
            <a:r>
              <a:rPr lang="en-US" smtClean="0">
                <a:solidFill>
                  <a:schemeClr val="tx1"/>
                </a:solidFill>
              </a:rPr>
              <a:t># messages * latency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7053263" y="6299200"/>
            <a:ext cx="1905000" cy="457200"/>
          </a:xfrm>
        </p:spPr>
        <p:txBody>
          <a:bodyPr/>
          <a:lstStyle/>
          <a:p>
            <a:pPr>
              <a:defRPr/>
            </a:pPr>
            <a:fld id="{096107BD-A7FD-4D6B-9533-9467B80703DB}" type="slidenum">
              <a:rPr lang="en-US" smtClean="0">
                <a:latin typeface="Helvetica"/>
              </a:rPr>
              <a:pPr>
                <a:defRPr/>
              </a:pPr>
              <a:t>3</a:t>
            </a:fld>
            <a:endParaRPr lang="en-US" dirty="0" smtClean="0">
              <a:latin typeface="Helvetica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145088" y="1473200"/>
            <a:ext cx="2398712" cy="762000"/>
            <a:chOff x="5105400" y="2133600"/>
            <a:chExt cx="2399879" cy="762000"/>
          </a:xfrm>
        </p:grpSpPr>
        <p:sp>
          <p:nvSpPr>
            <p:cNvPr id="6" name="Right Brace 5"/>
            <p:cNvSpPr/>
            <p:nvPr/>
          </p:nvSpPr>
          <p:spPr>
            <a:xfrm>
              <a:off x="5105400" y="2133600"/>
              <a:ext cx="152474" cy="762000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8469" name="TextBox 4"/>
            <p:cNvSpPr txBox="1">
              <a:spLocks noChangeArrowheads="1"/>
            </p:cNvSpPr>
            <p:nvPr/>
          </p:nvSpPr>
          <p:spPr bwMode="auto">
            <a:xfrm>
              <a:off x="5334000" y="2286000"/>
              <a:ext cx="217127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dirty="0">
                  <a:solidFill>
                    <a:schemeClr val="tx1"/>
                  </a:solidFill>
                  <a:latin typeface="Calibri" pitchFamily="34" charset="0"/>
                </a:rPr>
                <a:t>communication</a:t>
              </a:r>
            </a:p>
          </p:txBody>
        </p:sp>
      </p:grp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541338" y="2287588"/>
            <a:ext cx="8001000" cy="3079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3500" tIns="25400" rIns="63500" bIns="25400">
            <a:spAutoFit/>
          </a:bodyPr>
          <a:lstStyle/>
          <a:p>
            <a:pPr marL="285750" indent="-285750" eaLnBrk="0" fontAlgn="auto" hangingPunct="0">
              <a:spcBef>
                <a:spcPct val="20000"/>
              </a:spcBef>
              <a:spcAft>
                <a:spcPts val="0"/>
              </a:spcAft>
              <a:buSzPct val="100000"/>
              <a:buFont typeface="Arial" pitchFamily="34" charset="0"/>
              <a:buChar char="•"/>
              <a:defRPr/>
            </a:pPr>
            <a:r>
              <a:rPr lang="en-US" sz="2400" b="0" kern="0" dirty="0" err="1">
                <a:solidFill>
                  <a:schemeClr val="tx1"/>
                </a:solidFill>
                <a:latin typeface="+mn-lt"/>
                <a:cs typeface="+mn-cs"/>
              </a:rPr>
              <a:t>Time_per_flop</a:t>
            </a:r>
            <a:r>
              <a:rPr lang="en-US" sz="2400" b="0" kern="0" dirty="0">
                <a:solidFill>
                  <a:schemeClr val="tx1"/>
                </a:solidFill>
                <a:latin typeface="+mn-lt"/>
                <a:cs typeface="+mn-cs"/>
              </a:rPr>
              <a:t>  &lt;&lt;  1/ bandwidth  &lt;&lt;  latency</a:t>
            </a: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SzPct val="100000"/>
              <a:buFont typeface="Arial" pitchFamily="34" charset="0"/>
              <a:buChar char="•"/>
              <a:defRPr/>
            </a:pPr>
            <a:r>
              <a:rPr lang="en-US" sz="2400" b="0" kern="0" dirty="0">
                <a:solidFill>
                  <a:schemeClr val="tx1"/>
                </a:solidFill>
                <a:latin typeface="+mn-lt"/>
                <a:cs typeface="+mn-cs"/>
              </a:rPr>
              <a:t>Gaps growing exponentially with </a:t>
            </a:r>
            <a:r>
              <a:rPr lang="en-US" sz="2400" b="0" kern="0" dirty="0" smtClean="0">
                <a:solidFill>
                  <a:schemeClr val="tx1"/>
                </a:solidFill>
                <a:latin typeface="+mn-lt"/>
                <a:cs typeface="+mn-cs"/>
              </a:rPr>
              <a:t>time [FOSC</a:t>
            </a:r>
            <a:r>
              <a:rPr lang="en-US" sz="2400" kern="0" dirty="0" smtClean="0"/>
              <a:t>]</a:t>
            </a: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SzPct val="100000"/>
              <a:buFont typeface="Arial" pitchFamily="34" charset="0"/>
              <a:buChar char="•"/>
              <a:defRPr/>
            </a:pPr>
            <a:endParaRPr lang="en-US" sz="2400" b="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SzPct val="100000"/>
              <a:buFont typeface="Arial" pitchFamily="34" charset="0"/>
              <a:buChar char="•"/>
              <a:defRPr/>
            </a:pPr>
            <a:endParaRPr lang="en-US" sz="2400" kern="0" dirty="0" smtClean="0"/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SzPct val="100000"/>
              <a:buFont typeface="Arial" pitchFamily="34" charset="0"/>
              <a:buChar char="•"/>
              <a:defRPr/>
            </a:pPr>
            <a:endParaRPr lang="en-US" sz="2400" b="0" kern="0" dirty="0">
              <a:solidFill>
                <a:schemeClr val="tx1"/>
              </a:solidFill>
              <a:latin typeface="+mn-lt"/>
              <a:cs typeface="+mn-cs"/>
            </a:endParaRP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SzPct val="100000"/>
              <a:buFont typeface="Arial" pitchFamily="34" charset="0"/>
              <a:buChar char="•"/>
              <a:defRPr/>
            </a:pPr>
            <a:endParaRPr lang="en-US" sz="2400" kern="0" dirty="0" smtClean="0"/>
          </a:p>
          <a:p>
            <a:pPr marL="285750" indent="-285750" eaLnBrk="0" hangingPunct="0">
              <a:spcBef>
                <a:spcPct val="20000"/>
              </a:spcBef>
              <a:buSzPct val="100000"/>
              <a:buFont typeface="Arial" pitchFamily="34" charset="0"/>
              <a:buChar char="•"/>
              <a:defRPr/>
            </a:pPr>
            <a:r>
              <a:rPr lang="en-US" sz="2400" b="0" kern="0" dirty="0" smtClean="0">
                <a:solidFill>
                  <a:schemeClr val="tx1"/>
                </a:solidFill>
                <a:latin typeface="+mn-lt"/>
                <a:cs typeface="+mn-cs"/>
              </a:rPr>
              <a:t>Avoid communication to save time</a:t>
            </a:r>
            <a:endParaRPr lang="en-US" sz="2400" b="0" kern="0" dirty="0">
              <a:solidFill>
                <a:schemeClr val="tx1"/>
              </a:solidFill>
              <a:latin typeface="+mn-lt"/>
              <a:cs typeface="+mn-cs"/>
            </a:endParaRP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3279" y="7010400"/>
            <a:ext cx="8534400" cy="1750223"/>
            <a:chOff x="541338" y="4486791"/>
            <a:chExt cx="8534400" cy="1749582"/>
          </a:xfrm>
        </p:grpSpPr>
        <p:sp>
          <p:nvSpPr>
            <p:cNvPr id="9" name="Content Placeholder 2"/>
            <p:cNvSpPr txBox="1">
              <a:spLocks/>
            </p:cNvSpPr>
            <p:nvPr/>
          </p:nvSpPr>
          <p:spPr bwMode="auto">
            <a:xfrm>
              <a:off x="541338" y="4486791"/>
              <a:ext cx="8534400" cy="1749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3500" tIns="25400" rIns="63500" bIns="25400">
              <a:spAutoFit/>
            </a:bodyPr>
            <a:lstStyle/>
            <a:p>
              <a:pPr marL="342900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2400" b="0" kern="0" dirty="0">
                  <a:solidFill>
                    <a:schemeClr val="tx1"/>
                  </a:solidFill>
                  <a:latin typeface="+mn-lt"/>
                  <a:cs typeface="+mn-cs"/>
                </a:rPr>
                <a:t>Goal : reorganize </a:t>
              </a:r>
              <a:r>
                <a:rPr lang="en-US" sz="2400" kern="0" dirty="0" smtClean="0"/>
                <a:t>algorithms</a:t>
              </a:r>
              <a:r>
                <a:rPr lang="en-US" sz="2400" b="0" kern="0" dirty="0" smtClean="0">
                  <a:solidFill>
                    <a:schemeClr val="tx1"/>
                  </a:solidFill>
                  <a:latin typeface="+mn-lt"/>
                  <a:cs typeface="+mn-cs"/>
                </a:rPr>
                <a:t> </a:t>
              </a:r>
              <a:r>
                <a:rPr lang="en-US" sz="2400" b="0" kern="0" dirty="0">
                  <a:solidFill>
                    <a:schemeClr val="tx1"/>
                  </a:solidFill>
                  <a:latin typeface="+mn-lt"/>
                  <a:cs typeface="+mn-cs"/>
                </a:rPr>
                <a:t>to </a:t>
              </a:r>
              <a:r>
                <a:rPr lang="en-US" sz="2400" b="0" i="1" kern="0" dirty="0">
                  <a:solidFill>
                    <a:schemeClr val="tx1"/>
                  </a:solidFill>
                  <a:latin typeface="+mn-lt"/>
                  <a:cs typeface="+mn-cs"/>
                </a:rPr>
                <a:t>avoid</a:t>
              </a:r>
              <a:r>
                <a:rPr lang="en-US" sz="2400" b="0" kern="0" dirty="0">
                  <a:solidFill>
                    <a:schemeClr val="tx1"/>
                  </a:solidFill>
                  <a:latin typeface="+mn-lt"/>
                  <a:cs typeface="+mn-cs"/>
                </a:rPr>
                <a:t> communication</a:t>
              </a:r>
            </a:p>
            <a:p>
              <a:pPr marL="800100" lvl="1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Tx/>
                <a:buChar char="•"/>
                <a:defRPr/>
              </a:pPr>
              <a:r>
                <a:rPr lang="en-US" b="0" kern="0" dirty="0">
                  <a:solidFill>
                    <a:schemeClr val="tx1"/>
                  </a:solidFill>
                  <a:latin typeface="+mn-lt"/>
                  <a:cs typeface="+mn-cs"/>
                </a:rPr>
                <a:t>Between all memory hierarchy levels </a:t>
              </a:r>
            </a:p>
            <a:p>
              <a:pPr marL="1257300" lvl="2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Tx/>
                <a:buChar char="•"/>
                <a:defRPr/>
              </a:pPr>
              <a:r>
                <a:rPr lang="en-US" b="0" kern="0" dirty="0">
                  <a:solidFill>
                    <a:schemeClr val="tx1"/>
                  </a:solidFill>
                  <a:latin typeface="+mn-lt"/>
                  <a:cs typeface="+mn-cs"/>
                </a:rPr>
                <a:t>L1         L2         DRAM          network,  etc </a:t>
              </a:r>
            </a:p>
            <a:p>
              <a:pPr marL="800100" lvl="1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Tx/>
                <a:buChar char="•"/>
                <a:defRPr/>
              </a:pPr>
              <a:r>
                <a:rPr lang="en-US" kern="0" dirty="0" smtClean="0"/>
                <a:t>Very large</a:t>
              </a:r>
              <a:r>
                <a:rPr lang="en-US" b="0" kern="0" dirty="0" smtClean="0">
                  <a:solidFill>
                    <a:schemeClr val="tx1"/>
                  </a:solidFill>
                  <a:latin typeface="+mn-lt"/>
                  <a:cs typeface="+mn-cs"/>
                </a:rPr>
                <a:t> </a:t>
              </a:r>
              <a:r>
                <a:rPr lang="en-US" b="0" kern="0" dirty="0">
                  <a:solidFill>
                    <a:schemeClr val="tx1"/>
                  </a:solidFill>
                  <a:latin typeface="+mn-lt"/>
                  <a:cs typeface="+mn-cs"/>
                </a:rPr>
                <a:t>speedups </a:t>
              </a:r>
              <a:r>
                <a:rPr lang="en-US" b="0" kern="0" dirty="0" smtClean="0">
                  <a:solidFill>
                    <a:schemeClr val="tx1"/>
                  </a:solidFill>
                  <a:latin typeface="+mn-lt"/>
                  <a:cs typeface="+mn-cs"/>
                </a:rPr>
                <a:t>possible</a:t>
              </a:r>
            </a:p>
            <a:p>
              <a:pPr marL="800100" lvl="1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Tx/>
                <a:buChar char="•"/>
                <a:defRPr/>
              </a:pPr>
              <a:r>
                <a:rPr lang="en-US" sz="1800" kern="0" dirty="0" smtClean="0"/>
                <a:t>Energy savings too!</a:t>
              </a:r>
              <a:endParaRPr lang="en-US" sz="1800" b="0" kern="0" dirty="0">
                <a:solidFill>
                  <a:srgbClr val="000099"/>
                </a:solidFill>
                <a:latin typeface="+mn-lt"/>
                <a:cs typeface="+mn-cs"/>
              </a:endParaRPr>
            </a:p>
          </p:txBody>
        </p:sp>
        <p:cxnSp>
          <p:nvCxnSpPr>
            <p:cNvPr id="18465" name="Straight Arrow Connector 10"/>
            <p:cNvCxnSpPr>
              <a:cxnSpLocks noChangeShapeType="1"/>
            </p:cNvCxnSpPr>
            <p:nvPr/>
          </p:nvCxnSpPr>
          <p:spPr bwMode="auto">
            <a:xfrm>
              <a:off x="2041525" y="5418312"/>
              <a:ext cx="430212" cy="1587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arrow" w="med" len="med"/>
              <a:tailEnd type="arrow" w="med" len="med"/>
            </a:ln>
          </p:spPr>
        </p:cxnSp>
        <p:cxnSp>
          <p:nvCxnSpPr>
            <p:cNvPr id="18466" name="Straight Arrow Connector 11"/>
            <p:cNvCxnSpPr>
              <a:cxnSpLocks noChangeShapeType="1"/>
            </p:cNvCxnSpPr>
            <p:nvPr/>
          </p:nvCxnSpPr>
          <p:spPr bwMode="auto">
            <a:xfrm>
              <a:off x="2727325" y="5419899"/>
              <a:ext cx="430213" cy="1588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arrow" w="med" len="med"/>
              <a:tailEnd type="arrow" w="med" len="med"/>
            </a:ln>
          </p:spPr>
        </p:cxnSp>
        <p:cxnSp>
          <p:nvCxnSpPr>
            <p:cNvPr id="18467" name="Straight Arrow Connector 11"/>
            <p:cNvCxnSpPr>
              <a:cxnSpLocks noChangeShapeType="1"/>
            </p:cNvCxnSpPr>
            <p:nvPr/>
          </p:nvCxnSpPr>
          <p:spPr bwMode="auto">
            <a:xfrm>
              <a:off x="3870325" y="5419899"/>
              <a:ext cx="430212" cy="1587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arrow" w="med" len="med"/>
              <a:tailEnd type="arrow" w="med" len="med"/>
            </a:ln>
          </p:spPr>
        </p:cxnSp>
      </p:grp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1285875" y="3217863"/>
          <a:ext cx="6652980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3245"/>
                <a:gridCol w="1663245"/>
                <a:gridCol w="1663245"/>
                <a:gridCol w="1663245"/>
              </a:tblGrid>
              <a:tr h="344034">
                <a:tc gridSpan="4"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Annual improvements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9196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Time_per_flop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Bandwidth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Latency</a:t>
                      </a:r>
                      <a:endParaRPr lang="en-US" dirty="0"/>
                    </a:p>
                  </a:txBody>
                  <a:tcPr/>
                </a:tc>
              </a:tr>
              <a:tr h="229196"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Network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</a:tr>
              <a:tr h="22919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DRAM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787525" y="4137025"/>
            <a:ext cx="646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0">
                <a:solidFill>
                  <a:schemeClr val="tx1"/>
                </a:solidFill>
              </a:rPr>
              <a:t>59%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381000" y="6858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Why Minimize Communication? (3/</a:t>
            </a:r>
            <a:r>
              <a:rPr lang="en-US" dirty="0"/>
              <a:t>3</a:t>
            </a:r>
            <a:r>
              <a:rPr lang="en-US" dirty="0" smtClean="0"/>
              <a:t>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5957057"/>
              </p:ext>
            </p:extLst>
          </p:nvPr>
        </p:nvGraphicFramePr>
        <p:xfrm>
          <a:off x="9296400" y="14478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172200" y="6172200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John </a:t>
            </a:r>
            <a:r>
              <a:rPr lang="en-US" dirty="0" err="1" smtClean="0"/>
              <a:t>Shalf</a:t>
            </a:r>
            <a:r>
              <a:rPr lang="en-US" dirty="0" smtClean="0"/>
              <a:t>, LBL</a:t>
            </a:r>
            <a:endParaRPr lang="en-US" dirty="0"/>
          </a:p>
        </p:txBody>
      </p:sp>
      <p:pic>
        <p:nvPicPr>
          <p:cNvPr id="7" name="Picture 6" descr="shalf_energ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8" y="1390889"/>
            <a:ext cx="9132142" cy="546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70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Why Minimize Communication? (3/</a:t>
            </a:r>
            <a:r>
              <a:rPr lang="en-US" dirty="0"/>
              <a:t>3</a:t>
            </a:r>
            <a:r>
              <a:rPr lang="en-US" dirty="0" smtClean="0"/>
              <a:t>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8330825"/>
              </p:ext>
            </p:extLst>
          </p:nvPr>
        </p:nvGraphicFramePr>
        <p:xfrm>
          <a:off x="9296400" y="14478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172200" y="6172200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John </a:t>
            </a:r>
            <a:r>
              <a:rPr lang="en-US" dirty="0" err="1" smtClean="0"/>
              <a:t>Shalf</a:t>
            </a:r>
            <a:r>
              <a:rPr lang="en-US" dirty="0" smtClean="0"/>
              <a:t>, LBL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133600" y="762000"/>
            <a:ext cx="5262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Minimize communication to save energy</a:t>
            </a:r>
            <a:endParaRPr lang="en-US" sz="2400" dirty="0"/>
          </a:p>
        </p:txBody>
      </p:sp>
      <p:pic>
        <p:nvPicPr>
          <p:cNvPr id="5" name="Picture 4" descr="shalf_annot_energ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3049"/>
            <a:ext cx="9124918" cy="547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593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1" y="152400"/>
            <a:ext cx="8229600" cy="4254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Goals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7053263" y="6299200"/>
            <a:ext cx="1905000" cy="457200"/>
          </a:xfrm>
        </p:spPr>
        <p:txBody>
          <a:bodyPr/>
          <a:lstStyle/>
          <a:p>
            <a:pPr>
              <a:defRPr/>
            </a:pPr>
            <a:fld id="{096107BD-A7FD-4D6B-9533-9467B80703DB}" type="slidenum">
              <a:rPr lang="en-US" smtClean="0">
                <a:latin typeface="Helvetica"/>
              </a:rPr>
              <a:pPr>
                <a:defRPr/>
              </a:pPr>
              <a:t>6</a:t>
            </a:fld>
            <a:endParaRPr lang="en-US" dirty="0" smtClean="0">
              <a:latin typeface="Helvetica"/>
            </a:endParaRPr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52400" y="1447800"/>
            <a:ext cx="8893039" cy="3633815"/>
            <a:chOff x="32624" y="4486791"/>
            <a:chExt cx="9263965" cy="3632480"/>
          </a:xfrm>
        </p:grpSpPr>
        <p:sp>
          <p:nvSpPr>
            <p:cNvPr id="9" name="Content Placeholder 2"/>
            <p:cNvSpPr txBox="1">
              <a:spLocks/>
            </p:cNvSpPr>
            <p:nvPr/>
          </p:nvSpPr>
          <p:spPr bwMode="auto">
            <a:xfrm>
              <a:off x="32624" y="4486791"/>
              <a:ext cx="9263965" cy="3632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3500" tIns="25400" rIns="63500" bIns="25400">
              <a:spAutoFit/>
            </a:bodyPr>
            <a:lstStyle/>
            <a:p>
              <a:pPr marL="342900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3600" kern="0" dirty="0" smtClean="0"/>
                <a:t>R</a:t>
              </a:r>
              <a:r>
                <a:rPr lang="en-US" sz="3600" b="0" kern="0" dirty="0" smtClean="0">
                  <a:solidFill>
                    <a:schemeClr val="tx1"/>
                  </a:solidFill>
                </a:rPr>
                <a:t>edesign </a:t>
              </a:r>
              <a:r>
                <a:rPr lang="en-US" sz="3600" kern="0" dirty="0" smtClean="0"/>
                <a:t>algorithms</a:t>
              </a:r>
              <a:r>
                <a:rPr lang="en-US" sz="3600" b="0" kern="0" dirty="0" smtClean="0">
                  <a:solidFill>
                    <a:schemeClr val="tx1"/>
                  </a:solidFill>
                </a:rPr>
                <a:t> to </a:t>
              </a:r>
              <a:r>
                <a:rPr lang="en-US" sz="3600" b="0" i="1" kern="0" dirty="0" smtClean="0">
                  <a:solidFill>
                    <a:schemeClr val="tx1"/>
                  </a:solidFill>
                </a:rPr>
                <a:t>avoid </a:t>
              </a:r>
              <a:r>
                <a:rPr lang="en-US" sz="3600" b="0" kern="0" dirty="0" smtClean="0">
                  <a:solidFill>
                    <a:schemeClr val="tx1"/>
                  </a:solidFill>
                </a:rPr>
                <a:t>communication</a:t>
              </a:r>
              <a:endParaRPr lang="en-US" sz="3600" b="0" kern="0" dirty="0">
                <a:solidFill>
                  <a:schemeClr val="tx1"/>
                </a:solidFill>
              </a:endParaRPr>
            </a:p>
            <a:p>
              <a:pPr marL="800100" lvl="1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Tx/>
                <a:buChar char="•"/>
                <a:defRPr/>
              </a:pPr>
              <a:r>
                <a:rPr lang="en-US" sz="3200" b="0" kern="0" dirty="0">
                  <a:solidFill>
                    <a:schemeClr val="tx1"/>
                  </a:solidFill>
                </a:rPr>
                <a:t>Between all memory hierarchy levels </a:t>
              </a:r>
            </a:p>
            <a:p>
              <a:pPr marL="1257300" lvl="2" indent="-342900" eaLnBrk="0" fontAlgn="auto" hangingPunct="0">
                <a:spcBef>
                  <a:spcPct val="20000"/>
                </a:spcBef>
                <a:spcAft>
                  <a:spcPts val="0"/>
                </a:spcAft>
                <a:buSzPct val="100000"/>
                <a:buFontTx/>
                <a:buChar char="•"/>
                <a:defRPr/>
              </a:pPr>
              <a:r>
                <a:rPr lang="en-US" sz="3200" b="0" kern="0" dirty="0">
                  <a:solidFill>
                    <a:schemeClr val="tx1"/>
                  </a:solidFill>
                </a:rPr>
                <a:t>L1         L2         DRAM          network,  </a:t>
              </a:r>
              <a:r>
                <a:rPr lang="en-US" sz="3200" b="0" kern="0" dirty="0" err="1">
                  <a:solidFill>
                    <a:schemeClr val="tx1"/>
                  </a:solidFill>
                </a:rPr>
                <a:t>etc</a:t>
              </a:r>
              <a:r>
                <a:rPr lang="en-US" sz="3200" b="0" kern="0" dirty="0">
                  <a:solidFill>
                    <a:schemeClr val="tx1"/>
                  </a:solidFill>
                </a:rPr>
                <a:t> </a:t>
              </a:r>
              <a:endParaRPr lang="en-US" sz="3200" b="0" kern="0" dirty="0" smtClean="0">
                <a:solidFill>
                  <a:schemeClr val="tx1"/>
                </a:solidFill>
              </a:endParaRPr>
            </a:p>
            <a:p>
              <a:pPr marL="342900" indent="-342900" eaLnBrk="0" hangingPunct="0">
                <a:spcBef>
                  <a:spcPct val="20000"/>
                </a:spcBef>
                <a:buSzPct val="100000"/>
                <a:buFontTx/>
                <a:buChar char="•"/>
                <a:defRPr/>
              </a:pPr>
              <a:r>
                <a:rPr lang="en-US" sz="3600" kern="0" dirty="0" smtClean="0"/>
                <a:t>Attain lower bounds if possible</a:t>
              </a:r>
              <a:endParaRPr lang="en-US" sz="3600" kern="0" dirty="0"/>
            </a:p>
            <a:p>
              <a:pPr marL="800100" lvl="1" indent="-342900" eaLnBrk="0" hangingPunct="0">
                <a:spcBef>
                  <a:spcPct val="20000"/>
                </a:spcBef>
                <a:buSzPct val="100000"/>
                <a:buFontTx/>
                <a:buChar char="•"/>
                <a:defRPr/>
              </a:pPr>
              <a:r>
                <a:rPr lang="en-US" sz="3200" kern="0" dirty="0" smtClean="0"/>
                <a:t>Current algorithms often far from lower bounds</a:t>
              </a:r>
            </a:p>
            <a:p>
              <a:pPr marL="800100" lvl="1" indent="-342900" eaLnBrk="0" hangingPunct="0">
                <a:spcBef>
                  <a:spcPct val="20000"/>
                </a:spcBef>
                <a:buSzPct val="100000"/>
                <a:buFontTx/>
                <a:buChar char="•"/>
                <a:defRPr/>
              </a:pPr>
              <a:r>
                <a:rPr lang="en-US" sz="3200" kern="0" dirty="0"/>
                <a:t>L</a:t>
              </a:r>
              <a:r>
                <a:rPr lang="en-US" sz="3200" kern="0" dirty="0" smtClean="0"/>
                <a:t>arge</a:t>
              </a:r>
              <a:r>
                <a:rPr lang="en-US" sz="3200" b="0" kern="0" dirty="0" smtClean="0">
                  <a:solidFill>
                    <a:schemeClr val="tx1"/>
                  </a:solidFill>
                </a:rPr>
                <a:t> </a:t>
              </a:r>
              <a:r>
                <a:rPr lang="en-US" sz="3200" b="0" kern="0" dirty="0">
                  <a:solidFill>
                    <a:schemeClr val="tx1"/>
                  </a:solidFill>
                </a:rPr>
                <a:t>speedups </a:t>
              </a:r>
              <a:r>
                <a:rPr lang="en-US" sz="3200" b="0" kern="0" dirty="0" smtClean="0">
                  <a:solidFill>
                    <a:schemeClr val="tx1"/>
                  </a:solidFill>
                </a:rPr>
                <a:t>and energy savings possible </a:t>
              </a:r>
            </a:p>
          </p:txBody>
        </p:sp>
        <p:cxnSp>
          <p:nvCxnSpPr>
            <p:cNvPr id="18465" name="Straight Arrow Connector 10"/>
            <p:cNvCxnSpPr>
              <a:cxnSpLocks noChangeShapeType="1"/>
            </p:cNvCxnSpPr>
            <p:nvPr/>
          </p:nvCxnSpPr>
          <p:spPr bwMode="auto">
            <a:xfrm>
              <a:off x="1937703" y="6008644"/>
              <a:ext cx="430212" cy="1587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arrow" w="med" len="med"/>
              <a:tailEnd type="arrow" w="med" len="med"/>
            </a:ln>
          </p:spPr>
        </p:cxnSp>
        <p:cxnSp>
          <p:nvCxnSpPr>
            <p:cNvPr id="18466" name="Straight Arrow Connector 11"/>
            <p:cNvCxnSpPr>
              <a:cxnSpLocks noChangeShapeType="1"/>
            </p:cNvCxnSpPr>
            <p:nvPr/>
          </p:nvCxnSpPr>
          <p:spPr bwMode="auto">
            <a:xfrm>
              <a:off x="3253812" y="6008643"/>
              <a:ext cx="430213" cy="1588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arrow" w="med" len="med"/>
              <a:tailEnd type="arrow" w="med" len="med"/>
            </a:ln>
          </p:spPr>
        </p:cxnSp>
        <p:cxnSp>
          <p:nvCxnSpPr>
            <p:cNvPr id="18467" name="Straight Arrow Connector 11"/>
            <p:cNvCxnSpPr>
              <a:cxnSpLocks noChangeShapeType="1"/>
            </p:cNvCxnSpPr>
            <p:nvPr/>
          </p:nvCxnSpPr>
          <p:spPr bwMode="auto">
            <a:xfrm>
              <a:off x="5238270" y="6008644"/>
              <a:ext cx="430212" cy="1587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arrow" w="med" len="med"/>
              <a:tailEnd type="arrow" w="med" len="med"/>
            </a:ln>
          </p:spPr>
        </p:cxnSp>
      </p:grpSp>
      <p:cxnSp>
        <p:nvCxnSpPr>
          <p:cNvPr id="16" name="Straight Connector 15"/>
          <p:cNvCxnSpPr/>
          <p:nvPr/>
        </p:nvCxnSpPr>
        <p:spPr>
          <a:xfrm>
            <a:off x="381000" y="6858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422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8513" y="306388"/>
            <a:ext cx="5068887" cy="45561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Sample Speedups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6777" y="990601"/>
            <a:ext cx="9039623" cy="540660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12x</a:t>
            </a:r>
            <a:r>
              <a:rPr lang="en-US" sz="3100" dirty="0" smtClean="0">
                <a:latin typeface="Arial"/>
                <a:cs typeface="Arial"/>
              </a:rPr>
              <a:t> faster for 2.5D </a:t>
            </a:r>
            <a:r>
              <a:rPr lang="en-US" sz="3100" dirty="0" err="1" smtClean="0">
                <a:latin typeface="Arial"/>
                <a:cs typeface="Arial"/>
              </a:rPr>
              <a:t>matmul</a:t>
            </a:r>
            <a:r>
              <a:rPr lang="en-US" sz="3100" dirty="0" smtClean="0">
                <a:latin typeface="Arial"/>
                <a:cs typeface="Arial"/>
              </a:rPr>
              <a:t> on 64K core IBM BG/P</a:t>
            </a: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</a:t>
            </a:r>
            <a:r>
              <a:rPr lang="en-US" sz="3100" b="1" dirty="0" smtClean="0">
                <a:latin typeface="Arial"/>
                <a:cs typeface="Arial"/>
              </a:rPr>
              <a:t> 3x </a:t>
            </a:r>
            <a:r>
              <a:rPr lang="en-US" sz="3100" dirty="0" smtClean="0">
                <a:latin typeface="Arial"/>
                <a:cs typeface="Arial"/>
              </a:rPr>
              <a:t>faster for tensor contractions on 2K core Cray XE/6</a:t>
            </a: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6.2x</a:t>
            </a:r>
            <a:r>
              <a:rPr lang="en-US" sz="3100" dirty="0" smtClean="0">
                <a:latin typeface="Arial"/>
                <a:cs typeface="Arial"/>
              </a:rPr>
              <a:t> faster for APSP on 24K core Cray CE6</a:t>
            </a: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2.1x</a:t>
            </a:r>
            <a:r>
              <a:rPr lang="en-US" sz="3100" dirty="0" smtClean="0">
                <a:latin typeface="Arial"/>
                <a:cs typeface="Arial"/>
              </a:rPr>
              <a:t> faster for 2.5D LU on 64K core IBM BG/P</a:t>
            </a: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11.8x</a:t>
            </a:r>
            <a:r>
              <a:rPr lang="en-US" sz="3100" dirty="0" smtClean="0">
                <a:latin typeface="Arial"/>
                <a:cs typeface="Arial"/>
              </a:rPr>
              <a:t> faster for direct N-body on 32K core IBM BG/P</a:t>
            </a: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13x</a:t>
            </a:r>
            <a:r>
              <a:rPr lang="en-US" sz="3100" dirty="0" smtClean="0">
                <a:latin typeface="Arial"/>
                <a:cs typeface="Arial"/>
              </a:rPr>
              <a:t> faster for TSQR on Tesla C2050 Fermi NVIDIA GPU</a:t>
            </a: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6.7x</a:t>
            </a:r>
            <a:r>
              <a:rPr lang="en-US" sz="3100" dirty="0" smtClean="0">
                <a:latin typeface="Arial"/>
                <a:cs typeface="Arial"/>
              </a:rPr>
              <a:t> faster for </a:t>
            </a:r>
            <a:r>
              <a:rPr lang="en-US" sz="3100" dirty="0" err="1" smtClean="0">
                <a:latin typeface="Arial"/>
                <a:cs typeface="Arial"/>
              </a:rPr>
              <a:t>symeig</a:t>
            </a:r>
            <a:r>
              <a:rPr lang="en-US" sz="3100" dirty="0" smtClean="0">
                <a:latin typeface="Arial"/>
                <a:cs typeface="Arial"/>
              </a:rPr>
              <a:t> (band A) on 10 core Intel </a:t>
            </a:r>
            <a:r>
              <a:rPr lang="en-US" sz="3100" dirty="0" err="1" smtClean="0">
                <a:latin typeface="Arial"/>
                <a:cs typeface="Arial"/>
              </a:rPr>
              <a:t>Westmere</a:t>
            </a:r>
            <a:endParaRPr lang="en-US" sz="3100" dirty="0" smtClean="0">
              <a:latin typeface="Arial"/>
              <a:cs typeface="Arial"/>
            </a:endParaRP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2x</a:t>
            </a:r>
            <a:r>
              <a:rPr lang="en-US" sz="3100" dirty="0" smtClean="0">
                <a:latin typeface="Arial"/>
                <a:cs typeface="Arial"/>
              </a:rPr>
              <a:t> faster for 2.5D </a:t>
            </a:r>
            <a:r>
              <a:rPr lang="en-US" sz="3100" dirty="0" err="1" smtClean="0">
                <a:latin typeface="Arial"/>
                <a:cs typeface="Arial"/>
              </a:rPr>
              <a:t>Strassen</a:t>
            </a:r>
            <a:r>
              <a:rPr lang="en-US" sz="3100" dirty="0" smtClean="0">
                <a:latin typeface="Arial"/>
                <a:cs typeface="Arial"/>
              </a:rPr>
              <a:t> on 38K core Cray XT4</a:t>
            </a:r>
          </a:p>
          <a:p>
            <a:pPr>
              <a:lnSpc>
                <a:spcPct val="140000"/>
              </a:lnSpc>
            </a:pPr>
            <a:r>
              <a:rPr lang="en-US" sz="3100" dirty="0" smtClean="0">
                <a:latin typeface="Arial"/>
                <a:cs typeface="Arial"/>
              </a:rPr>
              <a:t>Up to </a:t>
            </a:r>
            <a:r>
              <a:rPr lang="en-US" sz="3100" b="1" dirty="0" smtClean="0">
                <a:latin typeface="Arial"/>
                <a:cs typeface="Arial"/>
              </a:rPr>
              <a:t>4.2x</a:t>
            </a:r>
            <a:r>
              <a:rPr lang="en-US" sz="3100" dirty="0" smtClean="0">
                <a:latin typeface="Arial"/>
                <a:cs typeface="Arial"/>
              </a:rPr>
              <a:t> faster for </a:t>
            </a:r>
            <a:r>
              <a:rPr lang="en-US" sz="3100" dirty="0" err="1" smtClean="0">
                <a:latin typeface="Arial"/>
                <a:cs typeface="Arial"/>
              </a:rPr>
              <a:t>MiniGMG</a:t>
            </a:r>
            <a:r>
              <a:rPr lang="en-US" sz="3100" dirty="0" smtClean="0">
                <a:latin typeface="Arial"/>
                <a:cs typeface="Arial"/>
              </a:rPr>
              <a:t> benchmark bottom solver,           using CA-</a:t>
            </a:r>
            <a:r>
              <a:rPr lang="en-US" sz="3100" dirty="0" err="1" smtClean="0">
                <a:latin typeface="Arial"/>
                <a:cs typeface="Arial"/>
              </a:rPr>
              <a:t>BiCGStab</a:t>
            </a:r>
            <a:r>
              <a:rPr lang="en-US" sz="3100" dirty="0" smtClean="0">
                <a:latin typeface="Arial"/>
                <a:cs typeface="Arial"/>
              </a:rPr>
              <a:t> (</a:t>
            </a:r>
            <a:r>
              <a:rPr lang="en-US" sz="3100" b="1" dirty="0" smtClean="0">
                <a:latin typeface="Arial"/>
                <a:cs typeface="Arial"/>
              </a:rPr>
              <a:t>2.5x</a:t>
            </a:r>
            <a:r>
              <a:rPr lang="en-US" sz="3100" dirty="0" smtClean="0">
                <a:latin typeface="Arial"/>
                <a:cs typeface="Arial"/>
              </a:rPr>
              <a:t> for overall solve)</a:t>
            </a:r>
          </a:p>
          <a:p>
            <a:pPr lvl="1">
              <a:lnSpc>
                <a:spcPct val="140000"/>
              </a:lnSpc>
            </a:pPr>
            <a:r>
              <a:rPr lang="en-US" sz="3100" b="1" dirty="0" smtClean="0">
                <a:solidFill>
                  <a:schemeClr val="tx1"/>
                </a:solidFill>
                <a:latin typeface="Arial"/>
                <a:cs typeface="Arial"/>
              </a:rPr>
              <a:t>2.5x</a:t>
            </a:r>
            <a:r>
              <a:rPr lang="en-US" sz="3100" dirty="0" smtClean="0">
                <a:solidFill>
                  <a:schemeClr val="tx1"/>
                </a:solidFill>
                <a:latin typeface="Arial"/>
                <a:cs typeface="Arial"/>
              </a:rPr>
              <a:t> / </a:t>
            </a:r>
            <a:r>
              <a:rPr lang="en-US" sz="3100" b="1" dirty="0" smtClean="0">
                <a:solidFill>
                  <a:schemeClr val="tx1"/>
                </a:solidFill>
                <a:latin typeface="Arial"/>
                <a:cs typeface="Arial"/>
              </a:rPr>
              <a:t>1.5x</a:t>
            </a:r>
            <a:r>
              <a:rPr lang="en-US" sz="3100" dirty="0" smtClean="0">
                <a:solidFill>
                  <a:schemeClr val="tx1"/>
                </a:solidFill>
                <a:latin typeface="Arial"/>
                <a:cs typeface="Arial"/>
              </a:rPr>
              <a:t> for combustion simulation code</a:t>
            </a:r>
          </a:p>
          <a:p>
            <a:endParaRPr lang="en-US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90A75C8-C148-D646-81FC-1D13FFF086FF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885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600201"/>
            <a:ext cx="86106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/>
              <a:t>“New Algorithm Improves Performance and Accuracy on Extreme-Scale Computing Systems. </a:t>
            </a:r>
            <a:r>
              <a:rPr lang="en-US" sz="2200" b="1" dirty="0" smtClean="0"/>
              <a:t>On modern computer architectures, communication between processors takes longer than the performance of a floating point arithmetic operation by a given processor. </a:t>
            </a:r>
            <a:r>
              <a:rPr lang="en-US" sz="2200" dirty="0" smtClean="0"/>
              <a:t>ASCR researchers have developed a new method, derived from commonly used linear algebra methods, to </a:t>
            </a:r>
            <a:r>
              <a:rPr lang="en-US" sz="2200" b="1" dirty="0" smtClean="0"/>
              <a:t>minimize communications between processors and the memory hierarchy, by reformulating the communication patterns specified within the algorithm</a:t>
            </a:r>
            <a:r>
              <a:rPr lang="en-US" sz="2200" dirty="0" smtClean="0"/>
              <a:t>. This method has been implemented in the TRILINOS framework, a highly-regarded suite of software, which provides functionality for researchers around the world to solve large scale, complex multi-physics problems.”</a:t>
            </a:r>
          </a:p>
          <a:p>
            <a:endParaRPr lang="en-US" sz="2000" dirty="0" smtClean="0"/>
          </a:p>
          <a:p>
            <a:pPr algn="r"/>
            <a:r>
              <a:rPr lang="en-US" sz="1600" dirty="0" smtClean="0"/>
              <a:t>FY 2010 Congressional Budget, Volume 4, FY2010 Accomplishments, Advanced Scientific Computing Research (ASCR), pages 65-67.</a:t>
            </a:r>
            <a:endParaRPr lang="en-US" sz="16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President Obama cites Communication-Avoiding Algorithms in the FY 2012 Department of Energy Budget Request to Congress: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5943600"/>
            <a:ext cx="495300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CA-GMRES (</a:t>
            </a:r>
            <a:r>
              <a:rPr lang="en-US" sz="1600" b="1" dirty="0" err="1" smtClean="0"/>
              <a:t>Hoemmen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Mohiyuddin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Yelick</a:t>
            </a:r>
            <a:r>
              <a:rPr lang="en-US" sz="1600" b="1" dirty="0" smtClean="0"/>
              <a:t>, JD)</a:t>
            </a:r>
          </a:p>
          <a:p>
            <a:pPr algn="ctr"/>
            <a:r>
              <a:rPr lang="en-US" sz="1600" b="1" dirty="0" smtClean="0"/>
              <a:t>“Tall-Skinny” QR (</a:t>
            </a:r>
            <a:r>
              <a:rPr lang="en-US" sz="1600" b="1" dirty="0" err="1" smtClean="0"/>
              <a:t>Grigori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Hoemmen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Langou</a:t>
            </a:r>
            <a:r>
              <a:rPr lang="en-US" sz="1600" b="1" dirty="0" smtClean="0"/>
              <a:t>,  JD)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rot="16200000" flipV="1">
            <a:off x="1790700" y="5067300"/>
            <a:ext cx="1676400" cy="76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Survey state of the art of CA (</a:t>
            </a:r>
            <a:r>
              <a:rPr lang="en-US" dirty="0" err="1" smtClean="0"/>
              <a:t>Comm</a:t>
            </a:r>
            <a:r>
              <a:rPr lang="en-US" dirty="0" smtClean="0"/>
              <a:t>-Avoiding) algorithms</a:t>
            </a:r>
          </a:p>
          <a:p>
            <a:pPr lvl="1"/>
            <a:r>
              <a:rPr lang="en-US" dirty="0" smtClean="0"/>
              <a:t>Review previous </a:t>
            </a:r>
            <a:r>
              <a:rPr lang="en-US" dirty="0" err="1" smtClean="0"/>
              <a:t>Matmul</a:t>
            </a:r>
            <a:r>
              <a:rPr lang="en-US" dirty="0" smtClean="0"/>
              <a:t> algorithms</a:t>
            </a:r>
          </a:p>
          <a:p>
            <a:pPr lvl="1"/>
            <a:r>
              <a:rPr lang="en-US" dirty="0" smtClean="0"/>
              <a:t>CA O(n</a:t>
            </a:r>
            <a:r>
              <a:rPr lang="en-US" baseline="30000" dirty="0" smtClean="0"/>
              <a:t>3</a:t>
            </a:r>
            <a:r>
              <a:rPr lang="en-US" dirty="0" smtClean="0"/>
              <a:t>) 2.5D </a:t>
            </a:r>
            <a:r>
              <a:rPr lang="en-US" dirty="0" err="1" smtClean="0"/>
              <a:t>Matmul</a:t>
            </a:r>
            <a:r>
              <a:rPr lang="en-US" dirty="0" smtClean="0"/>
              <a:t> and LU</a:t>
            </a:r>
          </a:p>
          <a:p>
            <a:pPr lvl="1"/>
            <a:r>
              <a:rPr lang="en-US" dirty="0"/>
              <a:t>TSQR: Tall-Skinny </a:t>
            </a:r>
            <a:r>
              <a:rPr lang="en-US" dirty="0" smtClean="0"/>
              <a:t>QR</a:t>
            </a:r>
          </a:p>
          <a:p>
            <a:pPr lvl="1"/>
            <a:r>
              <a:rPr lang="en-US" dirty="0" smtClean="0"/>
              <a:t>CA </a:t>
            </a:r>
            <a:r>
              <a:rPr lang="en-US" dirty="0" err="1" smtClean="0"/>
              <a:t>Strassen</a:t>
            </a:r>
            <a:r>
              <a:rPr lang="en-US" dirty="0" smtClean="0"/>
              <a:t> </a:t>
            </a:r>
            <a:r>
              <a:rPr lang="en-US" dirty="0" err="1" smtClean="0"/>
              <a:t>Matmul</a:t>
            </a:r>
            <a:r>
              <a:rPr lang="en-US" dirty="0" smtClean="0"/>
              <a:t> </a:t>
            </a:r>
          </a:p>
          <a:p>
            <a:r>
              <a:rPr lang="en-US" dirty="0" smtClean="0"/>
              <a:t>Beyond linear algebra</a:t>
            </a:r>
          </a:p>
          <a:p>
            <a:pPr lvl="1"/>
            <a:r>
              <a:rPr lang="en-US" dirty="0" smtClean="0"/>
              <a:t>Extending lower bounds to any algorithm with arrays</a:t>
            </a:r>
          </a:p>
          <a:p>
            <a:pPr lvl="1"/>
            <a:r>
              <a:rPr lang="en-US" dirty="0" smtClean="0"/>
              <a:t>Communication-optimal N-body algorithm </a:t>
            </a:r>
          </a:p>
          <a:p>
            <a:r>
              <a:rPr lang="en-US" dirty="0" smtClean="0"/>
              <a:t>CA-</a:t>
            </a:r>
            <a:r>
              <a:rPr lang="en-US" dirty="0" err="1" smtClean="0"/>
              <a:t>Krylov</a:t>
            </a:r>
            <a:r>
              <a:rPr lang="en-US" dirty="0" smtClean="0"/>
              <a:t> methods </a:t>
            </a:r>
          </a:p>
          <a:p>
            <a:r>
              <a:rPr lang="en-US" dirty="0" smtClean="0"/>
              <a:t>Related Topics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6082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Survey state of the art of CA (</a:t>
            </a:r>
            <a:r>
              <a:rPr lang="en-US" dirty="0" err="1" smtClean="0"/>
              <a:t>Comm</a:t>
            </a:r>
            <a:r>
              <a:rPr lang="en-US" dirty="0" smtClean="0"/>
              <a:t>-Avoiding) algorithms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Review previous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Matmul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algorithms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CA O(n</a:t>
            </a:r>
            <a:r>
              <a:rPr lang="en-US" baseline="300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) 2.5D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Matmul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and LU</a:t>
            </a:r>
          </a:p>
          <a:p>
            <a:pPr lvl="1"/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TSQR: Tall-Skinny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QR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CA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Strassen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Matmul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Communication-optimal N-body algorithm 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CA-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Krylov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methods 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Related Topics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518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CA Linear Algebra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52400" y="1371600"/>
            <a:ext cx="8991600" cy="51816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“Direct” Linear Algebra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Lower bounds on 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communication for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linear algebra problems like Ax=b, least squares, Ax = </a:t>
            </a:r>
            <a:r>
              <a:rPr kumimoji="0" lang="el-G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λ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SVD, etc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800" dirty="0" smtClean="0"/>
              <a:t>Mostly not attained by algorithms in standard libraries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800" dirty="0" smtClean="0"/>
              <a:t>New a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lgorithms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that attain these lower bounds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dirty="0" smtClean="0"/>
              <a:t>Being added to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libraries: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/LAPACK,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PLASMA, MAGMA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Large speed-ups possible</a:t>
            </a:r>
          </a:p>
          <a:p>
            <a:pPr marL="685800" lvl="1" indent="-2286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800" dirty="0" err="1" smtClean="0"/>
              <a:t>Autotuning</a:t>
            </a:r>
            <a:r>
              <a:rPr lang="en-US" sz="2800" dirty="0" smtClean="0"/>
              <a:t> to find optimal implementation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Ditto for “Iterative” Linear Algebra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11430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07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04800" y="306388"/>
            <a:ext cx="8458199" cy="425450"/>
          </a:xfrm>
        </p:spPr>
        <p:txBody>
          <a:bodyPr>
            <a:noAutofit/>
          </a:bodyPr>
          <a:lstStyle/>
          <a:p>
            <a:r>
              <a:rPr lang="en-US" sz="3600" dirty="0" smtClean="0"/>
              <a:t>Lower bound for all “n</a:t>
            </a:r>
            <a:r>
              <a:rPr lang="en-US" sz="3600" baseline="30000" dirty="0" smtClean="0"/>
              <a:t>3</a:t>
            </a:r>
            <a:r>
              <a:rPr lang="en-US" sz="3600" dirty="0" smtClean="0"/>
              <a:t>-like” linear algebra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3733800"/>
            <a:ext cx="8001000" cy="2852738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Holds for</a:t>
            </a:r>
          </a:p>
          <a:p>
            <a:pPr lvl="1"/>
            <a:r>
              <a:rPr lang="en-US" dirty="0" err="1" smtClean="0"/>
              <a:t>Matmul</a:t>
            </a:r>
            <a:r>
              <a:rPr lang="en-US" dirty="0" smtClean="0"/>
              <a:t>, BLAS, LU, QR, </a:t>
            </a:r>
            <a:r>
              <a:rPr lang="en-US" dirty="0" err="1" smtClean="0"/>
              <a:t>eig</a:t>
            </a:r>
            <a:r>
              <a:rPr lang="en-US" dirty="0" smtClean="0"/>
              <a:t>, SVD, tensor contractions, …</a:t>
            </a:r>
          </a:p>
          <a:p>
            <a:pPr lvl="1"/>
            <a:r>
              <a:rPr lang="en-US" dirty="0" smtClean="0"/>
              <a:t>Some whole programs (sequences of  these operations, no matter how individual ops are interleaved, </a:t>
            </a:r>
            <a:r>
              <a:rPr lang="en-US" dirty="0" err="1" smtClean="0"/>
              <a:t>eg</a:t>
            </a:r>
            <a:r>
              <a:rPr lang="en-US" dirty="0" smtClean="0"/>
              <a:t> </a:t>
            </a:r>
            <a:r>
              <a:rPr lang="en-US" dirty="0" err="1" smtClean="0"/>
              <a:t>A</a:t>
            </a:r>
            <a:r>
              <a:rPr lang="en-US" baseline="30000" dirty="0" err="1" smtClean="0"/>
              <a:t>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Dense and sparse matrices (where #flops  &lt;&lt;  n</a:t>
            </a:r>
            <a:r>
              <a:rPr lang="en-US" baseline="30000" dirty="0" smtClean="0"/>
              <a:t>3</a:t>
            </a:r>
            <a:r>
              <a:rPr lang="en-US" dirty="0" smtClean="0"/>
              <a:t> )</a:t>
            </a:r>
          </a:p>
          <a:p>
            <a:pPr lvl="1"/>
            <a:r>
              <a:rPr lang="en-US" dirty="0" smtClean="0"/>
              <a:t>Sequential and parallel algorithms</a:t>
            </a:r>
          </a:p>
          <a:p>
            <a:pPr lvl="1"/>
            <a:r>
              <a:rPr lang="en-US" dirty="0" smtClean="0"/>
              <a:t>Some graph-theoretic algorithms (</a:t>
            </a:r>
            <a:r>
              <a:rPr lang="en-US" dirty="0" err="1" smtClean="0"/>
              <a:t>eg</a:t>
            </a:r>
            <a:r>
              <a:rPr lang="en-US" dirty="0" smtClean="0"/>
              <a:t> Floyd-</a:t>
            </a:r>
            <a:r>
              <a:rPr lang="en-US" dirty="0" err="1" smtClean="0"/>
              <a:t>Warshall</a:t>
            </a:r>
            <a:r>
              <a:rPr lang="en-US" dirty="0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DBBDDB-A7BB-4482-834E-2EFCD62CAAF0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457200" y="731839"/>
            <a:ext cx="86868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>
              <a:buFont typeface="Arial" pitchFamily="34" charset="0"/>
              <a:buChar char="•"/>
            </a:pPr>
            <a:r>
              <a:rPr lang="en-US" sz="2800" b="0" dirty="0" smtClean="0">
                <a:solidFill>
                  <a:schemeClr val="tx1"/>
                </a:solidFill>
                <a:sym typeface="Symbol" pitchFamily="18" charset="2"/>
              </a:rPr>
              <a:t>  Let </a:t>
            </a:r>
            <a:r>
              <a:rPr lang="en-US" sz="2800" b="0" dirty="0">
                <a:solidFill>
                  <a:schemeClr val="tx1"/>
                </a:solidFill>
                <a:sym typeface="Symbol" pitchFamily="18" charset="2"/>
              </a:rPr>
              <a:t>M = “fast” memory size </a:t>
            </a:r>
            <a:r>
              <a:rPr lang="en-US" sz="2800" b="0" dirty="0" smtClean="0">
                <a:solidFill>
                  <a:schemeClr val="tx1"/>
                </a:solidFill>
                <a:sym typeface="Symbol" pitchFamily="18" charset="2"/>
              </a:rPr>
              <a:t>(per processor)</a:t>
            </a:r>
            <a:endParaRPr lang="en-US" sz="2800" b="0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endParaRPr lang="en-US" sz="2800" b="0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#</a:t>
            </a:r>
            <a:r>
              <a:rPr lang="en-US" sz="2400" b="1" dirty="0" err="1">
                <a:solidFill>
                  <a:schemeClr val="tx1"/>
                </a:solidFill>
                <a:sym typeface="Symbol" pitchFamily="18" charset="2"/>
              </a:rPr>
              <a:t>words_moved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(per 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= </a:t>
            </a:r>
            <a:r>
              <a:rPr lang="en-US" sz="2400" b="1" dirty="0" smtClean="0">
                <a:solidFill>
                  <a:schemeClr val="tx1"/>
                </a:solidFill>
                <a:sym typeface="Symbol"/>
              </a:rPr>
              <a:t>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(#flops (</a:t>
            </a:r>
            <a:r>
              <a:rPr lang="en-US" sz="2400" b="1" dirty="0" smtClean="0">
                <a:sym typeface="Symbol" pitchFamily="18" charset="2"/>
              </a:rPr>
              <a:t>per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/ M</a:t>
            </a:r>
            <a:r>
              <a:rPr lang="en-US" sz="2800" b="1" baseline="30000" dirty="0">
                <a:solidFill>
                  <a:schemeClr val="tx1"/>
                </a:solidFill>
                <a:sym typeface="Symbol" pitchFamily="18" charset="2"/>
              </a:rPr>
              <a:t>1/2</a:t>
            </a:r>
            <a:r>
              <a:rPr lang="en-US" sz="2400" b="1" baseline="30000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)</a:t>
            </a:r>
          </a:p>
          <a:p>
            <a:pPr marL="0" lvl="1" algn="ctr">
              <a:buFont typeface="Symbol" pitchFamily="18" charset="2"/>
              <a:buChar char="W"/>
            </a:pPr>
            <a:endParaRPr lang="en-US" sz="2400" b="1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#</a:t>
            </a:r>
            <a:r>
              <a:rPr lang="en-US" sz="2400" b="1" dirty="0" err="1">
                <a:solidFill>
                  <a:schemeClr val="tx1"/>
                </a:solidFill>
                <a:sym typeface="Symbol" pitchFamily="18" charset="2"/>
              </a:rPr>
              <a:t>messages_sent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(per 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= </a:t>
            </a:r>
            <a:r>
              <a:rPr lang="en-US" sz="2400" b="1" dirty="0" smtClean="0">
                <a:sym typeface="Symbol"/>
              </a:rPr>
              <a:t>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(#flops (per 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/ M</a:t>
            </a:r>
            <a:r>
              <a:rPr lang="en-US" sz="2800" b="1" baseline="30000" dirty="0">
                <a:solidFill>
                  <a:srgbClr val="FF0000"/>
                </a:solidFill>
                <a:sym typeface="Symbol" pitchFamily="18" charset="2"/>
              </a:rPr>
              <a:t>3</a:t>
            </a:r>
            <a:r>
              <a:rPr lang="en-US" sz="2800" b="1" baseline="30000" dirty="0">
                <a:solidFill>
                  <a:schemeClr val="tx1"/>
                </a:solidFill>
                <a:sym typeface="Symbol" pitchFamily="18" charset="2"/>
              </a:rPr>
              <a:t>/2</a:t>
            </a:r>
            <a:r>
              <a:rPr lang="en-US" sz="2400" b="1" baseline="30000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)</a:t>
            </a:r>
          </a:p>
          <a:p>
            <a:pPr marL="0" lvl="1" algn="ctr">
              <a:buFont typeface="Symbol" pitchFamily="18" charset="2"/>
              <a:buChar char="W"/>
            </a:pPr>
            <a:endParaRPr lang="en-US" sz="2400" b="1" dirty="0" smtClean="0">
              <a:solidFill>
                <a:schemeClr val="tx1"/>
              </a:solidFill>
              <a:sym typeface="Symbol" pitchFamily="18" charset="2"/>
            </a:endParaRPr>
          </a:p>
          <a:p>
            <a:pPr marL="0" lvl="1">
              <a:buFont typeface="Arial" pitchFamily="34" charset="0"/>
              <a:buChar char="•"/>
            </a:pPr>
            <a:r>
              <a:rPr lang="en-US" sz="2400" b="1" dirty="0" smtClean="0">
                <a:sym typeface="Symbol" pitchFamily="18" charset="2"/>
              </a:rPr>
              <a:t>  </a:t>
            </a:r>
            <a:r>
              <a:rPr lang="en-US" sz="2800" dirty="0" smtClean="0">
                <a:sym typeface="Symbol" pitchFamily="18" charset="2"/>
              </a:rPr>
              <a:t>Parallel case: assume either load or memory balanced</a:t>
            </a:r>
            <a:endParaRPr lang="en-US" sz="2400" b="1" dirty="0">
              <a:solidFill>
                <a:schemeClr val="tx1"/>
              </a:solidFill>
              <a:sym typeface="Symbol" pitchFamily="18" charset="2"/>
            </a:endParaRPr>
          </a:p>
          <a:p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81000" y="7620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286000" y="4191000"/>
            <a:ext cx="6705600" cy="2514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14400" y="4648200"/>
            <a:ext cx="6705600" cy="2514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22098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04800" y="306388"/>
            <a:ext cx="8458199" cy="425450"/>
          </a:xfrm>
        </p:spPr>
        <p:txBody>
          <a:bodyPr>
            <a:noAutofit/>
          </a:bodyPr>
          <a:lstStyle/>
          <a:p>
            <a:r>
              <a:rPr lang="en-US" sz="3600" dirty="0" smtClean="0"/>
              <a:t>Lower bound for all “n</a:t>
            </a:r>
            <a:r>
              <a:rPr lang="en-US" sz="3600" baseline="30000" dirty="0" smtClean="0"/>
              <a:t>3</a:t>
            </a:r>
            <a:r>
              <a:rPr lang="en-US" sz="3600" dirty="0" smtClean="0"/>
              <a:t>-like” linear algebra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3733800"/>
            <a:ext cx="8001000" cy="2852738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Holds for</a:t>
            </a:r>
          </a:p>
          <a:p>
            <a:pPr lvl="1"/>
            <a:r>
              <a:rPr lang="en-US" dirty="0" err="1" smtClean="0"/>
              <a:t>Matmul</a:t>
            </a:r>
            <a:r>
              <a:rPr lang="en-US" dirty="0" smtClean="0"/>
              <a:t>, BLAS, LU, QR, </a:t>
            </a:r>
            <a:r>
              <a:rPr lang="en-US" dirty="0" err="1" smtClean="0"/>
              <a:t>eig</a:t>
            </a:r>
            <a:r>
              <a:rPr lang="en-US" dirty="0" smtClean="0"/>
              <a:t>, SVD, tensor contractions, …</a:t>
            </a:r>
          </a:p>
          <a:p>
            <a:pPr lvl="1"/>
            <a:r>
              <a:rPr lang="en-US" dirty="0" smtClean="0"/>
              <a:t>Some whole programs (sequences of  these operations, no matter how individual ops are interleaved, </a:t>
            </a:r>
            <a:r>
              <a:rPr lang="en-US" dirty="0" err="1" smtClean="0"/>
              <a:t>eg</a:t>
            </a:r>
            <a:r>
              <a:rPr lang="en-US" dirty="0" smtClean="0"/>
              <a:t> </a:t>
            </a:r>
            <a:r>
              <a:rPr lang="en-US" dirty="0" err="1" smtClean="0"/>
              <a:t>A</a:t>
            </a:r>
            <a:r>
              <a:rPr lang="en-US" baseline="30000" dirty="0" err="1" smtClean="0"/>
              <a:t>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Dense and sparse matrices (where #flops  &lt;&lt;  n</a:t>
            </a:r>
            <a:r>
              <a:rPr lang="en-US" baseline="30000" dirty="0" smtClean="0"/>
              <a:t>3</a:t>
            </a:r>
            <a:r>
              <a:rPr lang="en-US" dirty="0" smtClean="0"/>
              <a:t> )</a:t>
            </a:r>
          </a:p>
          <a:p>
            <a:pPr lvl="1"/>
            <a:r>
              <a:rPr lang="en-US" dirty="0" smtClean="0"/>
              <a:t>Sequential and parallel algorithms</a:t>
            </a:r>
          </a:p>
          <a:p>
            <a:pPr lvl="1"/>
            <a:r>
              <a:rPr lang="en-US" dirty="0" smtClean="0"/>
              <a:t>Some graph-theoretic algorithms (</a:t>
            </a:r>
            <a:r>
              <a:rPr lang="en-US" dirty="0" err="1" smtClean="0"/>
              <a:t>eg</a:t>
            </a:r>
            <a:r>
              <a:rPr lang="en-US" dirty="0" smtClean="0"/>
              <a:t> Floyd-</a:t>
            </a:r>
            <a:r>
              <a:rPr lang="en-US" dirty="0" err="1" smtClean="0"/>
              <a:t>Warshall</a:t>
            </a:r>
            <a:r>
              <a:rPr lang="en-US" dirty="0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DBBDDB-A7BB-4482-834E-2EFCD62CAAF0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457200" y="731839"/>
            <a:ext cx="86868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>
              <a:buFont typeface="Arial" pitchFamily="34" charset="0"/>
              <a:buChar char="•"/>
            </a:pPr>
            <a:r>
              <a:rPr lang="en-US" sz="2800" b="0" dirty="0" smtClean="0">
                <a:solidFill>
                  <a:schemeClr val="tx1"/>
                </a:solidFill>
                <a:sym typeface="Symbol" pitchFamily="18" charset="2"/>
              </a:rPr>
              <a:t>  Let </a:t>
            </a:r>
            <a:r>
              <a:rPr lang="en-US" sz="2800" b="0" dirty="0">
                <a:solidFill>
                  <a:schemeClr val="tx1"/>
                </a:solidFill>
                <a:sym typeface="Symbol" pitchFamily="18" charset="2"/>
              </a:rPr>
              <a:t>M = “fast” memory size </a:t>
            </a:r>
            <a:r>
              <a:rPr lang="en-US" sz="2800" b="0" dirty="0" smtClean="0">
                <a:solidFill>
                  <a:schemeClr val="tx1"/>
                </a:solidFill>
                <a:sym typeface="Symbol" pitchFamily="18" charset="2"/>
              </a:rPr>
              <a:t>(per processor)</a:t>
            </a:r>
            <a:endParaRPr lang="en-US" sz="2800" b="0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endParaRPr lang="en-US" sz="2800" b="0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#</a:t>
            </a:r>
            <a:r>
              <a:rPr lang="en-US" sz="2400" b="1" dirty="0" err="1">
                <a:solidFill>
                  <a:schemeClr val="tx1"/>
                </a:solidFill>
                <a:sym typeface="Symbol" pitchFamily="18" charset="2"/>
              </a:rPr>
              <a:t>words_moved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(per 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= </a:t>
            </a:r>
            <a:r>
              <a:rPr lang="en-US" sz="2400" b="1" dirty="0" smtClean="0">
                <a:solidFill>
                  <a:schemeClr val="tx1"/>
                </a:solidFill>
                <a:sym typeface="Symbol"/>
              </a:rPr>
              <a:t>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(#flops (</a:t>
            </a:r>
            <a:r>
              <a:rPr lang="en-US" sz="2400" b="1" dirty="0" smtClean="0">
                <a:sym typeface="Symbol" pitchFamily="18" charset="2"/>
              </a:rPr>
              <a:t>per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/ M</a:t>
            </a:r>
            <a:r>
              <a:rPr lang="en-US" sz="2800" b="1" baseline="30000" dirty="0">
                <a:solidFill>
                  <a:schemeClr val="tx1"/>
                </a:solidFill>
                <a:sym typeface="Symbol" pitchFamily="18" charset="2"/>
              </a:rPr>
              <a:t>1/2</a:t>
            </a:r>
            <a:r>
              <a:rPr lang="en-US" sz="2400" b="1" baseline="30000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)</a:t>
            </a:r>
          </a:p>
          <a:p>
            <a:pPr marL="0" lvl="1" algn="ctr">
              <a:buFont typeface="Symbol" pitchFamily="18" charset="2"/>
              <a:buChar char="W"/>
            </a:pPr>
            <a:endParaRPr lang="en-US" sz="2400" b="1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#</a:t>
            </a:r>
            <a:r>
              <a:rPr lang="en-US" sz="2400" b="1" dirty="0" err="1">
                <a:solidFill>
                  <a:schemeClr val="tx1"/>
                </a:solidFill>
                <a:sym typeface="Symbol" pitchFamily="18" charset="2"/>
              </a:rPr>
              <a:t>messages_sent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 ≥  #</a:t>
            </a:r>
            <a:r>
              <a:rPr lang="en-US" sz="2400" b="1" dirty="0" err="1" smtClean="0">
                <a:solidFill>
                  <a:schemeClr val="tx1"/>
                </a:solidFill>
                <a:sym typeface="Symbol" pitchFamily="18" charset="2"/>
              </a:rPr>
              <a:t>words_moved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 / </a:t>
            </a:r>
            <a:r>
              <a:rPr lang="en-US" sz="2400" b="1" dirty="0" err="1" smtClean="0">
                <a:solidFill>
                  <a:schemeClr val="tx1"/>
                </a:solidFill>
                <a:sym typeface="Symbol" pitchFamily="18" charset="2"/>
              </a:rPr>
              <a:t>largest_message_size</a:t>
            </a:r>
            <a:endParaRPr lang="en-US" sz="2400" b="1" dirty="0" smtClean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endParaRPr lang="en-US" sz="2400" b="1" dirty="0" smtClean="0">
              <a:solidFill>
                <a:schemeClr val="tx1"/>
              </a:solidFill>
              <a:sym typeface="Symbol" pitchFamily="18" charset="2"/>
            </a:endParaRPr>
          </a:p>
          <a:p>
            <a:pPr marL="0" lvl="1">
              <a:buFont typeface="Arial" pitchFamily="34" charset="0"/>
              <a:buChar char="•"/>
            </a:pPr>
            <a:r>
              <a:rPr lang="en-US" sz="2400" b="1" dirty="0" smtClean="0">
                <a:sym typeface="Symbol" pitchFamily="18" charset="2"/>
              </a:rPr>
              <a:t>  </a:t>
            </a:r>
            <a:r>
              <a:rPr lang="en-US" sz="2800" dirty="0" smtClean="0">
                <a:sym typeface="Symbol" pitchFamily="18" charset="2"/>
              </a:rPr>
              <a:t>Parallel case: assume either load or memory balanced</a:t>
            </a:r>
            <a:endParaRPr lang="en-US" sz="2400" b="1" dirty="0">
              <a:solidFill>
                <a:schemeClr val="tx1"/>
              </a:solidFill>
              <a:sym typeface="Symbol" pitchFamily="18" charset="2"/>
            </a:endParaRPr>
          </a:p>
          <a:p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81000" y="7620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19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04800" y="306388"/>
            <a:ext cx="8458199" cy="425450"/>
          </a:xfrm>
        </p:spPr>
        <p:txBody>
          <a:bodyPr>
            <a:noAutofit/>
          </a:bodyPr>
          <a:lstStyle/>
          <a:p>
            <a:r>
              <a:rPr lang="en-US" sz="3600" dirty="0" smtClean="0"/>
              <a:t>Lower bound for all “n</a:t>
            </a:r>
            <a:r>
              <a:rPr lang="en-US" sz="3600" baseline="30000" dirty="0" smtClean="0"/>
              <a:t>3</a:t>
            </a:r>
            <a:r>
              <a:rPr lang="en-US" sz="3600" dirty="0" smtClean="0"/>
              <a:t>-like” linear algebra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3733800"/>
            <a:ext cx="8001000" cy="2852738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Holds for</a:t>
            </a:r>
          </a:p>
          <a:p>
            <a:pPr lvl="1"/>
            <a:r>
              <a:rPr lang="en-US" dirty="0" err="1" smtClean="0"/>
              <a:t>Matmul</a:t>
            </a:r>
            <a:r>
              <a:rPr lang="en-US" dirty="0" smtClean="0"/>
              <a:t>, BLAS, LU, QR, </a:t>
            </a:r>
            <a:r>
              <a:rPr lang="en-US" dirty="0" err="1" smtClean="0"/>
              <a:t>eig</a:t>
            </a:r>
            <a:r>
              <a:rPr lang="en-US" dirty="0" smtClean="0"/>
              <a:t>, SVD, tensor contractions, …</a:t>
            </a:r>
          </a:p>
          <a:p>
            <a:pPr lvl="1"/>
            <a:r>
              <a:rPr lang="en-US" dirty="0" smtClean="0"/>
              <a:t>Some whole programs (sequences of  these operations, no matter how individual ops are interleaved, </a:t>
            </a:r>
            <a:r>
              <a:rPr lang="en-US" dirty="0" err="1" smtClean="0"/>
              <a:t>eg</a:t>
            </a:r>
            <a:r>
              <a:rPr lang="en-US" dirty="0" smtClean="0"/>
              <a:t> </a:t>
            </a:r>
            <a:r>
              <a:rPr lang="en-US" dirty="0" err="1" smtClean="0"/>
              <a:t>A</a:t>
            </a:r>
            <a:r>
              <a:rPr lang="en-US" baseline="30000" dirty="0" err="1" smtClean="0"/>
              <a:t>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Dense and sparse matrices (where #flops  &lt;&lt;  n</a:t>
            </a:r>
            <a:r>
              <a:rPr lang="en-US" baseline="30000" dirty="0" smtClean="0"/>
              <a:t>3</a:t>
            </a:r>
            <a:r>
              <a:rPr lang="en-US" dirty="0" smtClean="0"/>
              <a:t> )</a:t>
            </a:r>
          </a:p>
          <a:p>
            <a:pPr lvl="1"/>
            <a:r>
              <a:rPr lang="en-US" dirty="0" smtClean="0"/>
              <a:t>Sequential and parallel algorithms</a:t>
            </a:r>
          </a:p>
          <a:p>
            <a:pPr lvl="1"/>
            <a:r>
              <a:rPr lang="en-US" dirty="0" smtClean="0"/>
              <a:t>Some graph-theoretic algorithms (</a:t>
            </a:r>
            <a:r>
              <a:rPr lang="en-US" dirty="0" err="1" smtClean="0"/>
              <a:t>eg</a:t>
            </a:r>
            <a:r>
              <a:rPr lang="en-US" dirty="0" smtClean="0"/>
              <a:t> Floyd-</a:t>
            </a:r>
            <a:r>
              <a:rPr lang="en-US" dirty="0" err="1" smtClean="0"/>
              <a:t>Warshall</a:t>
            </a:r>
            <a:r>
              <a:rPr lang="en-US" dirty="0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BDBBDDB-A7BB-4482-834E-2EFCD62CAAF0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457200" y="731839"/>
            <a:ext cx="86868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>
              <a:buFont typeface="Arial" pitchFamily="34" charset="0"/>
              <a:buChar char="•"/>
            </a:pPr>
            <a:r>
              <a:rPr lang="en-US" sz="2800" b="0" dirty="0" smtClean="0">
                <a:solidFill>
                  <a:schemeClr val="tx1"/>
                </a:solidFill>
                <a:sym typeface="Symbol" pitchFamily="18" charset="2"/>
              </a:rPr>
              <a:t>  Let </a:t>
            </a:r>
            <a:r>
              <a:rPr lang="en-US" sz="2800" b="0" dirty="0">
                <a:solidFill>
                  <a:schemeClr val="tx1"/>
                </a:solidFill>
                <a:sym typeface="Symbol" pitchFamily="18" charset="2"/>
              </a:rPr>
              <a:t>M = “fast” memory size </a:t>
            </a:r>
            <a:r>
              <a:rPr lang="en-US" sz="2800" b="0" dirty="0" smtClean="0">
                <a:solidFill>
                  <a:schemeClr val="tx1"/>
                </a:solidFill>
                <a:sym typeface="Symbol" pitchFamily="18" charset="2"/>
              </a:rPr>
              <a:t>(per processor)</a:t>
            </a:r>
            <a:endParaRPr lang="en-US" sz="2800" b="0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endParaRPr lang="en-US" sz="2800" b="0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#</a:t>
            </a:r>
            <a:r>
              <a:rPr lang="en-US" sz="2400" b="1" dirty="0" err="1">
                <a:solidFill>
                  <a:schemeClr val="tx1"/>
                </a:solidFill>
                <a:sym typeface="Symbol" pitchFamily="18" charset="2"/>
              </a:rPr>
              <a:t>words_moved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(per 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= </a:t>
            </a:r>
            <a:r>
              <a:rPr lang="en-US" sz="2400" b="1" dirty="0" smtClean="0">
                <a:solidFill>
                  <a:schemeClr val="tx1"/>
                </a:solidFill>
                <a:sym typeface="Symbol"/>
              </a:rPr>
              <a:t>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(#flops (</a:t>
            </a:r>
            <a:r>
              <a:rPr lang="en-US" sz="2400" b="1" dirty="0" smtClean="0">
                <a:sym typeface="Symbol" pitchFamily="18" charset="2"/>
              </a:rPr>
              <a:t>per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/ M</a:t>
            </a:r>
            <a:r>
              <a:rPr lang="en-US" sz="2800" b="1" baseline="30000" dirty="0">
                <a:solidFill>
                  <a:schemeClr val="tx1"/>
                </a:solidFill>
                <a:sym typeface="Symbol" pitchFamily="18" charset="2"/>
              </a:rPr>
              <a:t>1/2</a:t>
            </a:r>
            <a:r>
              <a:rPr lang="en-US" sz="2400" b="1" baseline="30000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)</a:t>
            </a:r>
          </a:p>
          <a:p>
            <a:pPr marL="0" lvl="1" algn="ctr">
              <a:buFont typeface="Symbol" pitchFamily="18" charset="2"/>
              <a:buChar char="W"/>
            </a:pPr>
            <a:endParaRPr lang="en-US" sz="2400" b="1" dirty="0">
              <a:solidFill>
                <a:schemeClr val="tx1"/>
              </a:solidFill>
              <a:sym typeface="Symbol" pitchFamily="18" charset="2"/>
            </a:endParaRPr>
          </a:p>
          <a:p>
            <a:pPr marL="0" lvl="1" algn="ctr"/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#</a:t>
            </a:r>
            <a:r>
              <a:rPr lang="en-US" sz="2400" b="1" dirty="0" err="1">
                <a:solidFill>
                  <a:schemeClr val="tx1"/>
                </a:solidFill>
                <a:sym typeface="Symbol" pitchFamily="18" charset="2"/>
              </a:rPr>
              <a:t>messages_sent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(per 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= </a:t>
            </a:r>
            <a:r>
              <a:rPr lang="en-US" sz="2400" b="1" dirty="0" smtClean="0">
                <a:sym typeface="Symbol"/>
              </a:rPr>
              <a:t>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(#flops (per processor) </a:t>
            </a:r>
            <a:r>
              <a:rPr lang="en-US" sz="2400" b="1" dirty="0">
                <a:solidFill>
                  <a:schemeClr val="tx1"/>
                </a:solidFill>
                <a:sym typeface="Symbol" pitchFamily="18" charset="2"/>
              </a:rPr>
              <a:t>/ M</a:t>
            </a:r>
            <a:r>
              <a:rPr lang="en-US" sz="2800" b="1" baseline="30000" dirty="0">
                <a:solidFill>
                  <a:srgbClr val="FF0000"/>
                </a:solidFill>
                <a:sym typeface="Symbol" pitchFamily="18" charset="2"/>
              </a:rPr>
              <a:t>3</a:t>
            </a:r>
            <a:r>
              <a:rPr lang="en-US" sz="2800" b="1" baseline="30000" dirty="0">
                <a:solidFill>
                  <a:schemeClr val="tx1"/>
                </a:solidFill>
                <a:sym typeface="Symbol" pitchFamily="18" charset="2"/>
              </a:rPr>
              <a:t>/2</a:t>
            </a:r>
            <a:r>
              <a:rPr lang="en-US" sz="2400" b="1" baseline="30000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sym typeface="Symbol" pitchFamily="18" charset="2"/>
              </a:rPr>
              <a:t>)</a:t>
            </a:r>
          </a:p>
          <a:p>
            <a:pPr marL="0" lvl="1" algn="ctr">
              <a:buFont typeface="Symbol" pitchFamily="18" charset="2"/>
              <a:buChar char="W"/>
            </a:pPr>
            <a:endParaRPr lang="en-US" sz="2400" b="1" dirty="0" smtClean="0">
              <a:solidFill>
                <a:schemeClr val="tx1"/>
              </a:solidFill>
              <a:sym typeface="Symbol" pitchFamily="18" charset="2"/>
            </a:endParaRPr>
          </a:p>
          <a:p>
            <a:pPr marL="0" lvl="1">
              <a:buFont typeface="Arial" pitchFamily="34" charset="0"/>
              <a:buChar char="•"/>
            </a:pPr>
            <a:r>
              <a:rPr lang="en-US" sz="2400" b="1" dirty="0" smtClean="0">
                <a:sym typeface="Symbol" pitchFamily="18" charset="2"/>
              </a:rPr>
              <a:t>  </a:t>
            </a:r>
            <a:r>
              <a:rPr lang="en-US" sz="2800" dirty="0" smtClean="0">
                <a:sym typeface="Symbol" pitchFamily="18" charset="2"/>
              </a:rPr>
              <a:t>Parallel case: assume either load or memory balanced</a:t>
            </a:r>
            <a:endParaRPr lang="en-US" sz="2400" b="1" dirty="0">
              <a:solidFill>
                <a:schemeClr val="tx1"/>
              </a:solidFill>
              <a:sym typeface="Symbol" pitchFamily="18" charset="2"/>
            </a:endParaRPr>
          </a:p>
          <a:p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81000" y="7620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38200" y="5414427"/>
            <a:ext cx="7620000" cy="1261884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SIAM SIAG/Linear Algebra Prize, 2012</a:t>
            </a:r>
          </a:p>
          <a:p>
            <a:pPr algn="ctr"/>
            <a:r>
              <a:rPr lang="en-US" sz="2400" b="1" dirty="0" smtClean="0">
                <a:solidFill>
                  <a:srgbClr val="0000FF"/>
                </a:solidFill>
              </a:rPr>
              <a:t>Ballard, D., Holtz, Schwartz</a:t>
            </a:r>
          </a:p>
          <a:p>
            <a:pPr algn="ctr"/>
            <a:endParaRPr lang="en-US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536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798512" y="306388"/>
            <a:ext cx="8116887" cy="4254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Can we attain these lower bounds?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153988" y="914400"/>
            <a:ext cx="8961437" cy="5851525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Do conventional dense algorithms as implemented in  LAPACK and </a:t>
            </a:r>
            <a:r>
              <a:rPr lang="en-US" dirty="0" err="1" smtClean="0"/>
              <a:t>ScaLAPACK</a:t>
            </a:r>
            <a:r>
              <a:rPr lang="en-US" dirty="0" smtClean="0"/>
              <a:t> attain these bounds?</a:t>
            </a:r>
          </a:p>
          <a:p>
            <a:pPr lvl="1"/>
            <a:r>
              <a:rPr lang="en-US" dirty="0" smtClean="0"/>
              <a:t>Often not </a:t>
            </a:r>
          </a:p>
          <a:p>
            <a:r>
              <a:rPr lang="en-US" dirty="0" smtClean="0"/>
              <a:t>If not, are there other algorithms that do?</a:t>
            </a:r>
          </a:p>
          <a:p>
            <a:pPr lvl="1"/>
            <a:r>
              <a:rPr lang="en-US" dirty="0" smtClean="0"/>
              <a:t>Yes, for much of dense linear algebra, APSP</a:t>
            </a:r>
          </a:p>
          <a:p>
            <a:pPr lvl="1"/>
            <a:r>
              <a:rPr lang="en-US" dirty="0" smtClean="0"/>
              <a:t>New algorithms, with new numerical properties,               new ways to encode answers,  new data structures                             </a:t>
            </a:r>
          </a:p>
          <a:p>
            <a:pPr lvl="1"/>
            <a:r>
              <a:rPr lang="en-US" dirty="0" smtClean="0"/>
              <a:t>Not just loop transformations (need those too!)</a:t>
            </a:r>
          </a:p>
          <a:p>
            <a:r>
              <a:rPr lang="en-US" dirty="0" smtClean="0"/>
              <a:t>Only a few sparse algorithms so far</a:t>
            </a:r>
          </a:p>
          <a:p>
            <a:pPr lvl="1"/>
            <a:r>
              <a:rPr lang="en-US" dirty="0" smtClean="0"/>
              <a:t>Ex: </a:t>
            </a:r>
            <a:r>
              <a:rPr lang="en-US" dirty="0" err="1" smtClean="0"/>
              <a:t>Matmul</a:t>
            </a:r>
            <a:r>
              <a:rPr lang="en-US" dirty="0" smtClean="0"/>
              <a:t> of “random” sparse matrices</a:t>
            </a:r>
          </a:p>
          <a:p>
            <a:pPr lvl="1"/>
            <a:r>
              <a:rPr lang="en-US" dirty="0" smtClean="0"/>
              <a:t>Ex: Sparse </a:t>
            </a:r>
            <a:r>
              <a:rPr lang="en-US" dirty="0" err="1" smtClean="0"/>
              <a:t>Cholesky</a:t>
            </a:r>
            <a:r>
              <a:rPr lang="en-US" dirty="0" smtClean="0"/>
              <a:t> of matrices with “large” separators</a:t>
            </a:r>
          </a:p>
          <a:p>
            <a:r>
              <a:rPr lang="en-US" dirty="0" smtClean="0"/>
              <a:t>Lots of work in progress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352800" y="6416675"/>
            <a:ext cx="2133600" cy="365125"/>
          </a:xfrm>
        </p:spPr>
        <p:txBody>
          <a:bodyPr/>
          <a:lstStyle/>
          <a:p>
            <a:pPr algn="ctr">
              <a:defRPr/>
            </a:pPr>
            <a:fld id="{5839375E-32BF-43EE-A881-86705A256A45}" type="slidenum">
              <a:rPr lang="en-US" smtClean="0"/>
              <a:pPr algn="ctr">
                <a:defRPr/>
              </a:pPr>
              <a:t>15</a:t>
            </a:fld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/>
              <a:t>Review previous </a:t>
            </a:r>
            <a:r>
              <a:rPr lang="en-US" dirty="0" err="1" smtClean="0"/>
              <a:t>Matmul</a:t>
            </a:r>
            <a:r>
              <a:rPr lang="en-US" dirty="0" smtClean="0"/>
              <a:t>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O(n</a:t>
            </a:r>
            <a:r>
              <a:rPr lang="en-US" baseline="30000" dirty="0" smtClean="0">
                <a:solidFill>
                  <a:srgbClr val="7F7F7F"/>
                </a:solidFill>
              </a:rPr>
              <a:t>3</a:t>
            </a:r>
            <a:r>
              <a:rPr lang="en-US" dirty="0" smtClean="0">
                <a:solidFill>
                  <a:srgbClr val="7F7F7F"/>
                </a:solidFill>
              </a:rPr>
              <a:t>) 2.5D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and LU</a:t>
            </a:r>
          </a:p>
          <a:p>
            <a:pPr lvl="1"/>
            <a:r>
              <a:rPr lang="en-US" dirty="0">
                <a:solidFill>
                  <a:srgbClr val="7F7F7F"/>
                </a:solidFill>
              </a:rPr>
              <a:t>TSQR: Tall-Skinny </a:t>
            </a:r>
            <a:r>
              <a:rPr lang="en-US" dirty="0" smtClean="0">
                <a:solidFill>
                  <a:srgbClr val="7F7F7F"/>
                </a:solidFill>
              </a:rPr>
              <a:t>QR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</a:t>
            </a:r>
            <a:r>
              <a:rPr lang="en-US" dirty="0" err="1" smtClean="0">
                <a:solidFill>
                  <a:srgbClr val="7F7F7F"/>
                </a:solidFill>
              </a:rPr>
              <a:t>Strassen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Communication-optimal N-body algorithm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CA-</a:t>
            </a:r>
            <a:r>
              <a:rPr lang="en-US" dirty="0" err="1" smtClean="0">
                <a:solidFill>
                  <a:srgbClr val="7F7F7F"/>
                </a:solidFill>
              </a:rPr>
              <a:t>Krylov</a:t>
            </a:r>
            <a:r>
              <a:rPr lang="en-US" dirty="0" smtClean="0">
                <a:solidFill>
                  <a:srgbClr val="7F7F7F"/>
                </a:solidFill>
              </a:rPr>
              <a:t> methods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Related Topics </a:t>
            </a:r>
            <a:endParaRPr lang="en-US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530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66EBF6E7-7A69-4DBC-9BC1-E98EB674BDAF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17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808038" y="309563"/>
            <a:ext cx="6735762" cy="422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Naïve Matrix Multiply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914400"/>
            <a:ext cx="7929563" cy="3232150"/>
          </a:xfrm>
          <a:ln>
            <a:solidFill>
              <a:srgbClr val="000066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{implements C = C + A*B}</a:t>
            </a:r>
          </a:p>
          <a:p>
            <a:pPr>
              <a:buFontTx/>
              <a:buNone/>
            </a:pPr>
            <a:r>
              <a:rPr lang="en-US" sz="2000" dirty="0" smtClean="0"/>
              <a:t>for </a:t>
            </a:r>
            <a:r>
              <a:rPr lang="en-US" sz="2000" dirty="0" err="1" smtClean="0"/>
              <a:t>i</a:t>
            </a:r>
            <a:r>
              <a:rPr lang="en-US" sz="2000" dirty="0" smtClean="0"/>
              <a:t> = 1 to n</a:t>
            </a:r>
          </a:p>
          <a:p>
            <a:pPr>
              <a:buFontTx/>
              <a:buNone/>
            </a:pPr>
            <a:r>
              <a:rPr lang="en-US" sz="2000" dirty="0" smtClean="0"/>
              <a:t>  </a:t>
            </a:r>
            <a:endParaRPr lang="en-US" sz="2000" dirty="0">
              <a:solidFill>
                <a:schemeClr val="accent2"/>
              </a:solidFill>
            </a:endParaRPr>
          </a:p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   </a:t>
            </a:r>
            <a:r>
              <a:rPr lang="en-US" sz="2000" dirty="0" smtClean="0"/>
              <a:t>for j = 1 to n</a:t>
            </a:r>
          </a:p>
          <a:p>
            <a:pPr>
              <a:buFontTx/>
              <a:buNone/>
            </a:pPr>
            <a:endParaRPr lang="en-US" sz="2000" dirty="0" smtClean="0"/>
          </a:p>
          <a:p>
            <a:pPr>
              <a:buFontTx/>
              <a:buNone/>
            </a:pPr>
            <a:endParaRPr lang="en-US" sz="2000" dirty="0"/>
          </a:p>
          <a:p>
            <a:pPr>
              <a:buFontTx/>
              <a:buNone/>
            </a:pPr>
            <a:r>
              <a:rPr lang="en-US" sz="2000" dirty="0" smtClean="0"/>
              <a:t>       for k = 1 to n</a:t>
            </a:r>
          </a:p>
          <a:p>
            <a:pPr>
              <a:buFontTx/>
              <a:buNone/>
            </a:pPr>
            <a:r>
              <a:rPr lang="en-US" sz="2000" dirty="0" smtClean="0"/>
              <a:t>          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=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+ A(</a:t>
            </a:r>
            <a:r>
              <a:rPr lang="en-US" sz="2000" dirty="0" err="1" smtClean="0"/>
              <a:t>i,k</a:t>
            </a:r>
            <a:r>
              <a:rPr lang="en-US" sz="2000" dirty="0" smtClean="0"/>
              <a:t>) * B(</a:t>
            </a:r>
            <a:r>
              <a:rPr lang="en-US" sz="2000" dirty="0" err="1" smtClean="0"/>
              <a:t>k,j</a:t>
            </a:r>
            <a:r>
              <a:rPr lang="en-US" sz="2000" dirty="0" smtClean="0"/>
              <a:t>)</a:t>
            </a:r>
          </a:p>
          <a:p>
            <a:pPr>
              <a:buFontTx/>
              <a:buNone/>
            </a:pPr>
            <a:r>
              <a:rPr lang="en-US" sz="2000" dirty="0" smtClean="0"/>
              <a:t>       </a:t>
            </a:r>
            <a:endParaRPr lang="en-US" sz="2000" dirty="0" smtClean="0">
              <a:solidFill>
                <a:schemeClr val="accent2"/>
              </a:solidFill>
            </a:endParaRPr>
          </a:p>
        </p:txBody>
      </p:sp>
      <p:sp>
        <p:nvSpPr>
          <p:cNvPr id="20485" name="Rectangle 4"/>
          <p:cNvSpPr>
            <a:spLocks noChangeArrowheads="1"/>
          </p:cNvSpPr>
          <p:nvPr/>
        </p:nvSpPr>
        <p:spPr bwMode="auto">
          <a:xfrm>
            <a:off x="34544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86" name="Rectangle 5"/>
          <p:cNvSpPr>
            <a:spLocks noChangeArrowheads="1"/>
          </p:cNvSpPr>
          <p:nvPr/>
        </p:nvSpPr>
        <p:spPr bwMode="auto">
          <a:xfrm>
            <a:off x="50800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87" name="Text Box 6"/>
          <p:cNvSpPr txBox="1">
            <a:spLocks noChangeArrowheads="1"/>
          </p:cNvSpPr>
          <p:nvPr/>
        </p:nvSpPr>
        <p:spPr bwMode="auto">
          <a:xfrm>
            <a:off x="2709863" y="4876800"/>
            <a:ext cx="541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20488" name="Text Box 7"/>
          <p:cNvSpPr txBox="1">
            <a:spLocks noChangeArrowheads="1"/>
          </p:cNvSpPr>
          <p:nvPr/>
        </p:nvSpPr>
        <p:spPr bwMode="auto">
          <a:xfrm>
            <a:off x="4673600" y="4876800"/>
            <a:ext cx="271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0489" name="Text Box 8"/>
          <p:cNvSpPr txBox="1">
            <a:spLocks noChangeArrowheads="1"/>
          </p:cNvSpPr>
          <p:nvPr/>
        </p:nvSpPr>
        <p:spPr bwMode="auto">
          <a:xfrm>
            <a:off x="6230938" y="4876800"/>
            <a:ext cx="16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*</a:t>
            </a:r>
          </a:p>
        </p:txBody>
      </p:sp>
      <p:sp>
        <p:nvSpPr>
          <p:cNvPr id="20490" name="Rectangle 9"/>
          <p:cNvSpPr>
            <a:spLocks noChangeArrowheads="1"/>
          </p:cNvSpPr>
          <p:nvPr/>
        </p:nvSpPr>
        <p:spPr bwMode="auto">
          <a:xfrm>
            <a:off x="3792538" y="4876800"/>
            <a:ext cx="136525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1" name="Rectangle 10"/>
          <p:cNvSpPr>
            <a:spLocks noChangeArrowheads="1"/>
          </p:cNvSpPr>
          <p:nvPr/>
        </p:nvSpPr>
        <p:spPr bwMode="auto">
          <a:xfrm>
            <a:off x="5080000" y="4876800"/>
            <a:ext cx="1150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2" name="Text Box 11"/>
          <p:cNvSpPr txBox="1">
            <a:spLocks noChangeArrowheads="1"/>
          </p:cNvSpPr>
          <p:nvPr/>
        </p:nvSpPr>
        <p:spPr bwMode="auto">
          <a:xfrm>
            <a:off x="3522663" y="45720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0493" name="Text Box 12"/>
          <p:cNvSpPr txBox="1">
            <a:spLocks noChangeArrowheads="1"/>
          </p:cNvSpPr>
          <p:nvPr/>
        </p:nvSpPr>
        <p:spPr bwMode="auto">
          <a:xfrm>
            <a:off x="5148263" y="44958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A(i,:)</a:t>
            </a:r>
          </a:p>
        </p:txBody>
      </p:sp>
      <p:sp>
        <p:nvSpPr>
          <p:cNvPr id="20494" name="Rectangle 13"/>
          <p:cNvSpPr>
            <a:spLocks noChangeArrowheads="1"/>
          </p:cNvSpPr>
          <p:nvPr/>
        </p:nvSpPr>
        <p:spPr bwMode="auto">
          <a:xfrm>
            <a:off x="6629400" y="4343400"/>
            <a:ext cx="1152525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95" name="Rectangle 14"/>
          <p:cNvSpPr>
            <a:spLocks noChangeArrowheads="1"/>
          </p:cNvSpPr>
          <p:nvPr/>
        </p:nvSpPr>
        <p:spPr bwMode="auto">
          <a:xfrm>
            <a:off x="6858000" y="4343400"/>
            <a:ext cx="134938" cy="1295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6" name="Text Box 15"/>
          <p:cNvSpPr txBox="1">
            <a:spLocks noChangeArrowheads="1"/>
          </p:cNvSpPr>
          <p:nvPr/>
        </p:nvSpPr>
        <p:spPr bwMode="auto">
          <a:xfrm>
            <a:off x="7043738" y="48006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B(:,j)</a:t>
            </a:r>
          </a:p>
        </p:txBody>
      </p:sp>
      <p:sp>
        <p:nvSpPr>
          <p:cNvPr id="20497" name="Rectangle 16"/>
          <p:cNvSpPr>
            <a:spLocks noChangeArrowheads="1"/>
          </p:cNvSpPr>
          <p:nvPr/>
        </p:nvSpPr>
        <p:spPr bwMode="auto">
          <a:xfrm>
            <a:off x="13716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98" name="Rectangle 17"/>
          <p:cNvSpPr>
            <a:spLocks noChangeArrowheads="1"/>
          </p:cNvSpPr>
          <p:nvPr/>
        </p:nvSpPr>
        <p:spPr bwMode="auto">
          <a:xfrm>
            <a:off x="1828800" y="4876800"/>
            <a:ext cx="134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9" name="Text Box 18"/>
          <p:cNvSpPr txBox="1">
            <a:spLocks noChangeArrowheads="1"/>
          </p:cNvSpPr>
          <p:nvPr/>
        </p:nvSpPr>
        <p:spPr bwMode="auto">
          <a:xfrm>
            <a:off x="1557338" y="45720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</p:spTree>
    <p:extLst>
      <p:ext uri="{BB962C8B-B14F-4D97-AF65-F5344CB8AC3E}">
        <p14:creationId xmlns:p14="http://schemas.microsoft.com/office/powerpoint/2010/main" val="29388537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66EBF6E7-7A69-4DBC-9BC1-E98EB674BDAF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18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808038" y="309563"/>
            <a:ext cx="6735762" cy="422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Naïve Matrix Multiply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914400"/>
            <a:ext cx="7929563" cy="3232150"/>
          </a:xfrm>
          <a:ln>
            <a:solidFill>
              <a:srgbClr val="000066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{implements C = C + A*B}</a:t>
            </a:r>
          </a:p>
          <a:p>
            <a:pPr>
              <a:buFontTx/>
              <a:buNone/>
            </a:pPr>
            <a:r>
              <a:rPr lang="en-US" sz="2000" dirty="0" smtClean="0"/>
              <a:t>for </a:t>
            </a:r>
            <a:r>
              <a:rPr lang="en-US" sz="2000" dirty="0" err="1" smtClean="0"/>
              <a:t>i</a:t>
            </a:r>
            <a:r>
              <a:rPr lang="en-US" sz="2000" dirty="0" smtClean="0"/>
              <a:t> = 1 to n</a:t>
            </a:r>
          </a:p>
          <a:p>
            <a:pPr>
              <a:buFontTx/>
              <a:buNone/>
            </a:pPr>
            <a:r>
              <a:rPr lang="en-US" sz="2000" dirty="0" smtClean="0"/>
              <a:t>  </a:t>
            </a:r>
            <a:r>
              <a:rPr lang="en-US" sz="2000" dirty="0" smtClean="0">
                <a:solidFill>
                  <a:schemeClr val="accent2"/>
                </a:solidFill>
              </a:rPr>
              <a:t>{read row </a:t>
            </a:r>
            <a:r>
              <a:rPr lang="en-US" sz="2000" dirty="0" err="1" smtClean="0">
                <a:solidFill>
                  <a:schemeClr val="accent2"/>
                </a:solidFill>
              </a:rPr>
              <a:t>i</a:t>
            </a:r>
            <a:r>
              <a:rPr lang="en-US" sz="2000" dirty="0" smtClean="0">
                <a:solidFill>
                  <a:schemeClr val="accent2"/>
                </a:solidFill>
              </a:rPr>
              <a:t> of A into fast memory}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   for j = 1 to n</a:t>
            </a:r>
          </a:p>
          <a:p>
            <a:pPr>
              <a:buFontTx/>
              <a:buNone/>
            </a:pPr>
            <a:r>
              <a:rPr lang="en-US" sz="2000" dirty="0" smtClean="0"/>
              <a:t>       </a:t>
            </a:r>
            <a:r>
              <a:rPr lang="en-US" sz="2000" dirty="0" smtClean="0">
                <a:solidFill>
                  <a:schemeClr val="accent2"/>
                </a:solidFill>
              </a:rPr>
              <a:t>{read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memory}</a:t>
            </a:r>
          </a:p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       {read column j of B into fast memory}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       for k = 1 to n</a:t>
            </a:r>
          </a:p>
          <a:p>
            <a:pPr>
              <a:buFontTx/>
              <a:buNone/>
            </a:pPr>
            <a:r>
              <a:rPr lang="en-US" sz="2000" dirty="0" smtClean="0"/>
              <a:t>          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=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+ A(</a:t>
            </a:r>
            <a:r>
              <a:rPr lang="en-US" sz="2000" dirty="0" err="1" smtClean="0"/>
              <a:t>i,k</a:t>
            </a:r>
            <a:r>
              <a:rPr lang="en-US" sz="2000" dirty="0" smtClean="0"/>
              <a:t>) * B(</a:t>
            </a:r>
            <a:r>
              <a:rPr lang="en-US" sz="2000" dirty="0" err="1" smtClean="0"/>
              <a:t>k,j</a:t>
            </a:r>
            <a:r>
              <a:rPr lang="en-US" sz="2000" dirty="0" smtClean="0"/>
              <a:t>)</a:t>
            </a:r>
          </a:p>
          <a:p>
            <a:pPr>
              <a:buFontTx/>
              <a:buNone/>
            </a:pPr>
            <a:r>
              <a:rPr lang="en-US" sz="2000" dirty="0" smtClean="0"/>
              <a:t>       </a:t>
            </a:r>
            <a:r>
              <a:rPr lang="en-US" sz="2000" dirty="0" smtClean="0">
                <a:solidFill>
                  <a:schemeClr val="accent2"/>
                </a:solidFill>
              </a:rPr>
              <a:t>{write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back to slow memory}</a:t>
            </a:r>
          </a:p>
        </p:txBody>
      </p:sp>
      <p:sp>
        <p:nvSpPr>
          <p:cNvPr id="20485" name="Rectangle 4"/>
          <p:cNvSpPr>
            <a:spLocks noChangeArrowheads="1"/>
          </p:cNvSpPr>
          <p:nvPr/>
        </p:nvSpPr>
        <p:spPr bwMode="auto">
          <a:xfrm>
            <a:off x="34544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86" name="Rectangle 5"/>
          <p:cNvSpPr>
            <a:spLocks noChangeArrowheads="1"/>
          </p:cNvSpPr>
          <p:nvPr/>
        </p:nvSpPr>
        <p:spPr bwMode="auto">
          <a:xfrm>
            <a:off x="50800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87" name="Text Box 6"/>
          <p:cNvSpPr txBox="1">
            <a:spLocks noChangeArrowheads="1"/>
          </p:cNvSpPr>
          <p:nvPr/>
        </p:nvSpPr>
        <p:spPr bwMode="auto">
          <a:xfrm>
            <a:off x="2709863" y="4876800"/>
            <a:ext cx="541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20488" name="Text Box 7"/>
          <p:cNvSpPr txBox="1">
            <a:spLocks noChangeArrowheads="1"/>
          </p:cNvSpPr>
          <p:nvPr/>
        </p:nvSpPr>
        <p:spPr bwMode="auto">
          <a:xfrm>
            <a:off x="4673600" y="4876800"/>
            <a:ext cx="271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0489" name="Text Box 8"/>
          <p:cNvSpPr txBox="1">
            <a:spLocks noChangeArrowheads="1"/>
          </p:cNvSpPr>
          <p:nvPr/>
        </p:nvSpPr>
        <p:spPr bwMode="auto">
          <a:xfrm>
            <a:off x="6230938" y="4876800"/>
            <a:ext cx="16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*</a:t>
            </a:r>
          </a:p>
        </p:txBody>
      </p:sp>
      <p:sp>
        <p:nvSpPr>
          <p:cNvPr id="20490" name="Rectangle 9"/>
          <p:cNvSpPr>
            <a:spLocks noChangeArrowheads="1"/>
          </p:cNvSpPr>
          <p:nvPr/>
        </p:nvSpPr>
        <p:spPr bwMode="auto">
          <a:xfrm>
            <a:off x="3792538" y="4876800"/>
            <a:ext cx="136525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1" name="Rectangle 10"/>
          <p:cNvSpPr>
            <a:spLocks noChangeArrowheads="1"/>
          </p:cNvSpPr>
          <p:nvPr/>
        </p:nvSpPr>
        <p:spPr bwMode="auto">
          <a:xfrm>
            <a:off x="5080000" y="4876800"/>
            <a:ext cx="1150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2" name="Text Box 11"/>
          <p:cNvSpPr txBox="1">
            <a:spLocks noChangeArrowheads="1"/>
          </p:cNvSpPr>
          <p:nvPr/>
        </p:nvSpPr>
        <p:spPr bwMode="auto">
          <a:xfrm>
            <a:off x="3522663" y="45720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0493" name="Text Box 12"/>
          <p:cNvSpPr txBox="1">
            <a:spLocks noChangeArrowheads="1"/>
          </p:cNvSpPr>
          <p:nvPr/>
        </p:nvSpPr>
        <p:spPr bwMode="auto">
          <a:xfrm>
            <a:off x="5148263" y="44958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A(i,:)</a:t>
            </a:r>
          </a:p>
        </p:txBody>
      </p:sp>
      <p:sp>
        <p:nvSpPr>
          <p:cNvPr id="20494" name="Rectangle 13"/>
          <p:cNvSpPr>
            <a:spLocks noChangeArrowheads="1"/>
          </p:cNvSpPr>
          <p:nvPr/>
        </p:nvSpPr>
        <p:spPr bwMode="auto">
          <a:xfrm>
            <a:off x="6629400" y="4343400"/>
            <a:ext cx="1152525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95" name="Rectangle 14"/>
          <p:cNvSpPr>
            <a:spLocks noChangeArrowheads="1"/>
          </p:cNvSpPr>
          <p:nvPr/>
        </p:nvSpPr>
        <p:spPr bwMode="auto">
          <a:xfrm>
            <a:off x="6858000" y="4343400"/>
            <a:ext cx="134938" cy="1295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6" name="Text Box 15"/>
          <p:cNvSpPr txBox="1">
            <a:spLocks noChangeArrowheads="1"/>
          </p:cNvSpPr>
          <p:nvPr/>
        </p:nvSpPr>
        <p:spPr bwMode="auto">
          <a:xfrm>
            <a:off x="7043738" y="48006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B(:,j)</a:t>
            </a:r>
          </a:p>
        </p:txBody>
      </p:sp>
      <p:sp>
        <p:nvSpPr>
          <p:cNvPr id="20497" name="Rectangle 16"/>
          <p:cNvSpPr>
            <a:spLocks noChangeArrowheads="1"/>
          </p:cNvSpPr>
          <p:nvPr/>
        </p:nvSpPr>
        <p:spPr bwMode="auto">
          <a:xfrm>
            <a:off x="13716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98" name="Rectangle 17"/>
          <p:cNvSpPr>
            <a:spLocks noChangeArrowheads="1"/>
          </p:cNvSpPr>
          <p:nvPr/>
        </p:nvSpPr>
        <p:spPr bwMode="auto">
          <a:xfrm>
            <a:off x="1828800" y="4876800"/>
            <a:ext cx="134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9" name="Text Box 18"/>
          <p:cNvSpPr txBox="1">
            <a:spLocks noChangeArrowheads="1"/>
          </p:cNvSpPr>
          <p:nvPr/>
        </p:nvSpPr>
        <p:spPr bwMode="auto">
          <a:xfrm>
            <a:off x="1557338" y="45720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</p:spTree>
    <p:extLst>
      <p:ext uri="{BB962C8B-B14F-4D97-AF65-F5344CB8AC3E}">
        <p14:creationId xmlns:p14="http://schemas.microsoft.com/office/powerpoint/2010/main" val="3525703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66EBF6E7-7A69-4DBC-9BC1-E98EB674BDAF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19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808038" y="309563"/>
            <a:ext cx="6735762" cy="422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Naïve Matrix Multiply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914400"/>
            <a:ext cx="7929563" cy="3232150"/>
          </a:xfrm>
          <a:ln>
            <a:solidFill>
              <a:srgbClr val="000066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{implements C = C + A*B}</a:t>
            </a:r>
          </a:p>
          <a:p>
            <a:pPr>
              <a:buFontTx/>
              <a:buNone/>
            </a:pPr>
            <a:r>
              <a:rPr lang="en-US" sz="2000" dirty="0" smtClean="0"/>
              <a:t>for </a:t>
            </a:r>
            <a:r>
              <a:rPr lang="en-US" sz="2000" dirty="0" err="1" smtClean="0"/>
              <a:t>i</a:t>
            </a:r>
            <a:r>
              <a:rPr lang="en-US" sz="2000" dirty="0" smtClean="0"/>
              <a:t> = 1 to n</a:t>
            </a:r>
          </a:p>
          <a:p>
            <a:pPr>
              <a:buFontTx/>
              <a:buNone/>
            </a:pPr>
            <a:r>
              <a:rPr lang="en-US" sz="2000" dirty="0" smtClean="0"/>
              <a:t>  </a:t>
            </a:r>
            <a:r>
              <a:rPr lang="en-US" sz="2000" dirty="0" smtClean="0">
                <a:solidFill>
                  <a:schemeClr val="accent2"/>
                </a:solidFill>
              </a:rPr>
              <a:t>{read row </a:t>
            </a:r>
            <a:r>
              <a:rPr lang="en-US" sz="2000" dirty="0" err="1" smtClean="0">
                <a:solidFill>
                  <a:schemeClr val="accent2"/>
                </a:solidFill>
              </a:rPr>
              <a:t>i</a:t>
            </a:r>
            <a:r>
              <a:rPr lang="en-US" sz="2000" dirty="0" smtClean="0">
                <a:solidFill>
                  <a:schemeClr val="accent2"/>
                </a:solidFill>
              </a:rPr>
              <a:t> of A into fast memory}                 …  n</a:t>
            </a:r>
            <a:r>
              <a:rPr lang="en-US" sz="2000" baseline="30000" dirty="0" smtClean="0">
                <a:solidFill>
                  <a:schemeClr val="accent2"/>
                </a:solidFill>
              </a:rPr>
              <a:t>2 </a:t>
            </a:r>
            <a:r>
              <a:rPr lang="en-US" sz="2000" dirty="0" smtClean="0">
                <a:solidFill>
                  <a:schemeClr val="accent2"/>
                </a:solidFill>
              </a:rPr>
              <a:t>reads altogether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   for j = 1 to n</a:t>
            </a:r>
          </a:p>
          <a:p>
            <a:pPr>
              <a:buFontTx/>
              <a:buNone/>
            </a:pPr>
            <a:r>
              <a:rPr lang="en-US" sz="2000" dirty="0" smtClean="0"/>
              <a:t>       </a:t>
            </a:r>
            <a:r>
              <a:rPr lang="en-US" sz="2000" dirty="0" smtClean="0">
                <a:solidFill>
                  <a:schemeClr val="accent2"/>
                </a:solidFill>
              </a:rPr>
              <a:t>{read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memory}                     </a:t>
            </a:r>
            <a:r>
              <a:rPr lang="en-US" sz="2000" dirty="0">
                <a:solidFill>
                  <a:schemeClr val="accent2"/>
                </a:solidFill>
              </a:rPr>
              <a:t>…  n</a:t>
            </a:r>
            <a:r>
              <a:rPr lang="en-US" sz="2000" baseline="30000" dirty="0">
                <a:solidFill>
                  <a:schemeClr val="accent2"/>
                </a:solidFill>
              </a:rPr>
              <a:t>2</a:t>
            </a:r>
            <a:r>
              <a:rPr lang="en-US" sz="2000" dirty="0">
                <a:solidFill>
                  <a:schemeClr val="accent2"/>
                </a:solidFill>
              </a:rPr>
              <a:t> reads altogether</a:t>
            </a:r>
            <a:endParaRPr lang="en-US" sz="2000" dirty="0" smtClean="0">
              <a:solidFill>
                <a:schemeClr val="accent2"/>
              </a:solidFill>
            </a:endParaRPr>
          </a:p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       {read column j of B into fast memory}      …  n</a:t>
            </a:r>
            <a:r>
              <a:rPr lang="en-US" sz="2000" baseline="30000" dirty="0" smtClean="0">
                <a:solidFill>
                  <a:schemeClr val="accent2"/>
                </a:solidFill>
              </a:rPr>
              <a:t>3</a:t>
            </a:r>
            <a:r>
              <a:rPr lang="en-US" sz="2000" dirty="0" smtClean="0">
                <a:solidFill>
                  <a:schemeClr val="accent2"/>
                </a:solidFill>
              </a:rPr>
              <a:t> reads altogether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       for k = 1 to n</a:t>
            </a:r>
          </a:p>
          <a:p>
            <a:pPr>
              <a:buFontTx/>
              <a:buNone/>
            </a:pPr>
            <a:r>
              <a:rPr lang="en-US" sz="2000" dirty="0" smtClean="0"/>
              <a:t>          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=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+ A(</a:t>
            </a:r>
            <a:r>
              <a:rPr lang="en-US" sz="2000" dirty="0" err="1" smtClean="0"/>
              <a:t>i,k</a:t>
            </a:r>
            <a:r>
              <a:rPr lang="en-US" sz="2000" dirty="0" smtClean="0"/>
              <a:t>) * B(</a:t>
            </a:r>
            <a:r>
              <a:rPr lang="en-US" sz="2000" dirty="0" err="1" smtClean="0"/>
              <a:t>k,j</a:t>
            </a:r>
            <a:r>
              <a:rPr lang="en-US" sz="2000" dirty="0" smtClean="0"/>
              <a:t>)</a:t>
            </a:r>
          </a:p>
          <a:p>
            <a:pPr>
              <a:buFontTx/>
              <a:buNone/>
            </a:pPr>
            <a:r>
              <a:rPr lang="en-US" sz="2000" dirty="0" smtClean="0"/>
              <a:t>       </a:t>
            </a:r>
            <a:r>
              <a:rPr lang="en-US" sz="2000" dirty="0" smtClean="0">
                <a:solidFill>
                  <a:schemeClr val="accent2"/>
                </a:solidFill>
              </a:rPr>
              <a:t>{write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back to slow memory}            … n</a:t>
            </a:r>
            <a:r>
              <a:rPr lang="en-US" sz="2000" baseline="30000" dirty="0" smtClean="0">
                <a:solidFill>
                  <a:schemeClr val="accent2"/>
                </a:solidFill>
              </a:rPr>
              <a:t>2</a:t>
            </a:r>
            <a:r>
              <a:rPr lang="en-US" sz="2000" dirty="0" smtClean="0">
                <a:solidFill>
                  <a:schemeClr val="accent2"/>
                </a:solidFill>
              </a:rPr>
              <a:t> writes altogether</a:t>
            </a:r>
          </a:p>
        </p:txBody>
      </p:sp>
      <p:sp>
        <p:nvSpPr>
          <p:cNvPr id="20485" name="Rectangle 4"/>
          <p:cNvSpPr>
            <a:spLocks noChangeArrowheads="1"/>
          </p:cNvSpPr>
          <p:nvPr/>
        </p:nvSpPr>
        <p:spPr bwMode="auto">
          <a:xfrm>
            <a:off x="34544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86" name="Rectangle 5"/>
          <p:cNvSpPr>
            <a:spLocks noChangeArrowheads="1"/>
          </p:cNvSpPr>
          <p:nvPr/>
        </p:nvSpPr>
        <p:spPr bwMode="auto">
          <a:xfrm>
            <a:off x="50800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87" name="Text Box 6"/>
          <p:cNvSpPr txBox="1">
            <a:spLocks noChangeArrowheads="1"/>
          </p:cNvSpPr>
          <p:nvPr/>
        </p:nvSpPr>
        <p:spPr bwMode="auto">
          <a:xfrm>
            <a:off x="2709863" y="4876800"/>
            <a:ext cx="541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20488" name="Text Box 7"/>
          <p:cNvSpPr txBox="1">
            <a:spLocks noChangeArrowheads="1"/>
          </p:cNvSpPr>
          <p:nvPr/>
        </p:nvSpPr>
        <p:spPr bwMode="auto">
          <a:xfrm>
            <a:off x="4673600" y="4876800"/>
            <a:ext cx="271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0489" name="Text Box 8"/>
          <p:cNvSpPr txBox="1">
            <a:spLocks noChangeArrowheads="1"/>
          </p:cNvSpPr>
          <p:nvPr/>
        </p:nvSpPr>
        <p:spPr bwMode="auto">
          <a:xfrm>
            <a:off x="6230938" y="4876800"/>
            <a:ext cx="16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*</a:t>
            </a:r>
          </a:p>
        </p:txBody>
      </p:sp>
      <p:sp>
        <p:nvSpPr>
          <p:cNvPr id="20490" name="Rectangle 9"/>
          <p:cNvSpPr>
            <a:spLocks noChangeArrowheads="1"/>
          </p:cNvSpPr>
          <p:nvPr/>
        </p:nvSpPr>
        <p:spPr bwMode="auto">
          <a:xfrm>
            <a:off x="3792538" y="4876800"/>
            <a:ext cx="136525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1" name="Rectangle 10"/>
          <p:cNvSpPr>
            <a:spLocks noChangeArrowheads="1"/>
          </p:cNvSpPr>
          <p:nvPr/>
        </p:nvSpPr>
        <p:spPr bwMode="auto">
          <a:xfrm>
            <a:off x="5080000" y="4876800"/>
            <a:ext cx="1150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2" name="Text Box 11"/>
          <p:cNvSpPr txBox="1">
            <a:spLocks noChangeArrowheads="1"/>
          </p:cNvSpPr>
          <p:nvPr/>
        </p:nvSpPr>
        <p:spPr bwMode="auto">
          <a:xfrm>
            <a:off x="3522663" y="45720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0493" name="Text Box 12"/>
          <p:cNvSpPr txBox="1">
            <a:spLocks noChangeArrowheads="1"/>
          </p:cNvSpPr>
          <p:nvPr/>
        </p:nvSpPr>
        <p:spPr bwMode="auto">
          <a:xfrm>
            <a:off x="5148263" y="44958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A(i,:)</a:t>
            </a:r>
          </a:p>
        </p:txBody>
      </p:sp>
      <p:sp>
        <p:nvSpPr>
          <p:cNvPr id="20494" name="Rectangle 13"/>
          <p:cNvSpPr>
            <a:spLocks noChangeArrowheads="1"/>
          </p:cNvSpPr>
          <p:nvPr/>
        </p:nvSpPr>
        <p:spPr bwMode="auto">
          <a:xfrm>
            <a:off x="6629400" y="4343400"/>
            <a:ext cx="1152525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95" name="Rectangle 14"/>
          <p:cNvSpPr>
            <a:spLocks noChangeArrowheads="1"/>
          </p:cNvSpPr>
          <p:nvPr/>
        </p:nvSpPr>
        <p:spPr bwMode="auto">
          <a:xfrm>
            <a:off x="6858000" y="4343400"/>
            <a:ext cx="134938" cy="1295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6" name="Text Box 15"/>
          <p:cNvSpPr txBox="1">
            <a:spLocks noChangeArrowheads="1"/>
          </p:cNvSpPr>
          <p:nvPr/>
        </p:nvSpPr>
        <p:spPr bwMode="auto">
          <a:xfrm>
            <a:off x="7043738" y="48006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B(:,j)</a:t>
            </a:r>
          </a:p>
        </p:txBody>
      </p:sp>
      <p:sp>
        <p:nvSpPr>
          <p:cNvPr id="20497" name="Rectangle 16"/>
          <p:cNvSpPr>
            <a:spLocks noChangeArrowheads="1"/>
          </p:cNvSpPr>
          <p:nvPr/>
        </p:nvSpPr>
        <p:spPr bwMode="auto">
          <a:xfrm>
            <a:off x="1371600" y="4343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498" name="Rectangle 17"/>
          <p:cNvSpPr>
            <a:spLocks noChangeArrowheads="1"/>
          </p:cNvSpPr>
          <p:nvPr/>
        </p:nvSpPr>
        <p:spPr bwMode="auto">
          <a:xfrm>
            <a:off x="1828800" y="4876800"/>
            <a:ext cx="134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499" name="Text Box 18"/>
          <p:cNvSpPr txBox="1">
            <a:spLocks noChangeArrowheads="1"/>
          </p:cNvSpPr>
          <p:nvPr/>
        </p:nvSpPr>
        <p:spPr bwMode="auto">
          <a:xfrm>
            <a:off x="1557338" y="45720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0643" y="5943600"/>
            <a:ext cx="764644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n</a:t>
            </a:r>
            <a:r>
              <a:rPr lang="en-US" sz="2400" baseline="30000" dirty="0" smtClean="0"/>
              <a:t>3</a:t>
            </a:r>
            <a:r>
              <a:rPr lang="en-US" sz="2400" dirty="0" smtClean="0"/>
              <a:t> + 3n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reads/writes altogether – dominates 2n</a:t>
            </a:r>
            <a:r>
              <a:rPr lang="en-US" sz="2400" baseline="30000" dirty="0" smtClean="0"/>
              <a:t>3</a:t>
            </a:r>
            <a:r>
              <a:rPr lang="en-US" sz="2400" dirty="0" smtClean="0"/>
              <a:t> arithmetic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952956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8DB8727E-1D2B-414C-A904-A942F4283944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20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808038" y="309563"/>
            <a:ext cx="7878762" cy="422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Blocked (Tiled) Matrix Multiply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038225"/>
            <a:ext cx="8534400" cy="3476625"/>
          </a:xfrm>
          <a:ln>
            <a:solidFill>
              <a:srgbClr val="000066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000" dirty="0" smtClean="0"/>
              <a:t>Consider A,B,C to be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  <a:r>
              <a:rPr lang="en-US" sz="2000" dirty="0" smtClean="0"/>
              <a:t>-by-n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  <a:r>
              <a:rPr lang="en-US" sz="2000" dirty="0" smtClean="0"/>
              <a:t> matrices of b-by-b </a:t>
            </a:r>
            <a:r>
              <a:rPr lang="en-US" sz="2000" dirty="0" err="1" smtClean="0"/>
              <a:t>subblocks</a:t>
            </a:r>
            <a:r>
              <a:rPr lang="en-US" sz="2000" dirty="0" smtClean="0"/>
              <a:t> where                             b is called the </a:t>
            </a:r>
            <a:r>
              <a:rPr lang="en-US" sz="2000" dirty="0" smtClean="0">
                <a:solidFill>
                  <a:schemeClr val="accent2"/>
                </a:solidFill>
              </a:rPr>
              <a:t>block size;    assume 3 b-by-b blocks fit in fast memory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	   for </a:t>
            </a:r>
            <a:r>
              <a:rPr lang="en-US" sz="2000" dirty="0" err="1" smtClean="0"/>
              <a:t>i</a:t>
            </a:r>
            <a:r>
              <a:rPr lang="en-US" sz="2000" dirty="0" smtClean="0"/>
              <a:t> = 1 to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</a:p>
          <a:p>
            <a:pPr>
              <a:buFontTx/>
              <a:buNone/>
            </a:pPr>
            <a:r>
              <a:rPr lang="en-US" sz="2000" dirty="0" smtClean="0"/>
              <a:t> 	      for j = 1 to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</a:p>
          <a:p>
            <a:pPr>
              <a:buFontTx/>
              <a:buNone/>
            </a:pPr>
            <a:r>
              <a:rPr lang="en-US" sz="2000" dirty="0" smtClean="0"/>
              <a:t>       	</a:t>
            </a:r>
            <a:r>
              <a:rPr lang="en-US" sz="2000" dirty="0" smtClean="0">
                <a:solidFill>
                  <a:schemeClr val="accent2"/>
                </a:solidFill>
              </a:rPr>
              <a:t>{read block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memory}</a:t>
            </a:r>
          </a:p>
          <a:p>
            <a:pPr>
              <a:buFontTx/>
              <a:buNone/>
            </a:pPr>
            <a:r>
              <a:rPr lang="en-US" sz="2000" dirty="0" smtClean="0"/>
              <a:t>       	for k = 1 to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</a:p>
          <a:p>
            <a:pPr>
              <a:buFontTx/>
              <a:buNone/>
            </a:pPr>
            <a:r>
              <a:rPr lang="en-US" sz="2000" dirty="0" smtClean="0"/>
              <a:t>           	       </a:t>
            </a:r>
            <a:r>
              <a:rPr lang="en-US" sz="2000" dirty="0" smtClean="0">
                <a:solidFill>
                  <a:schemeClr val="accent2"/>
                </a:solidFill>
              </a:rPr>
              <a:t>{read block A(</a:t>
            </a:r>
            <a:r>
              <a:rPr lang="en-US" sz="2000" dirty="0" err="1" smtClean="0">
                <a:solidFill>
                  <a:schemeClr val="accent2"/>
                </a:solidFill>
              </a:rPr>
              <a:t>i,k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memory}</a:t>
            </a:r>
          </a:p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           	       {read block B(</a:t>
            </a:r>
            <a:r>
              <a:rPr lang="en-US" sz="2000" dirty="0" err="1" smtClean="0">
                <a:solidFill>
                  <a:schemeClr val="accent2"/>
                </a:solidFill>
              </a:rPr>
              <a:t>k,j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memory}</a:t>
            </a:r>
          </a:p>
          <a:p>
            <a:pPr>
              <a:buFontTx/>
              <a:buNone/>
            </a:pPr>
            <a:r>
              <a:rPr lang="en-US" sz="2000" dirty="0" smtClean="0"/>
              <a:t>          	       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=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+ A(</a:t>
            </a:r>
            <a:r>
              <a:rPr lang="en-US" sz="2000" dirty="0" err="1" smtClean="0"/>
              <a:t>i,k</a:t>
            </a:r>
            <a:r>
              <a:rPr lang="en-US" sz="2000" dirty="0" smtClean="0"/>
              <a:t>) * B(</a:t>
            </a:r>
            <a:r>
              <a:rPr lang="en-US" sz="2000" dirty="0" err="1" smtClean="0"/>
              <a:t>k,j</a:t>
            </a:r>
            <a:r>
              <a:rPr lang="en-US" sz="2000" dirty="0" smtClean="0"/>
              <a:t>) {do a matrix multiply on blocks}</a:t>
            </a:r>
          </a:p>
          <a:p>
            <a:pPr>
              <a:buFontTx/>
              <a:buNone/>
            </a:pPr>
            <a:r>
              <a:rPr lang="en-US" sz="2000" dirty="0" smtClean="0"/>
              <a:t>      	 </a:t>
            </a:r>
            <a:r>
              <a:rPr lang="en-US" sz="2000" dirty="0" smtClean="0">
                <a:solidFill>
                  <a:schemeClr val="accent2"/>
                </a:solidFill>
              </a:rPr>
              <a:t>{write block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back to slow memory}</a:t>
            </a:r>
            <a:endParaRPr lang="en-US" sz="2000" dirty="0" smtClean="0"/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1422400" y="4724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58" name="Rectangle 5"/>
          <p:cNvSpPr>
            <a:spLocks noChangeArrowheads="1"/>
          </p:cNvSpPr>
          <p:nvPr/>
        </p:nvSpPr>
        <p:spPr bwMode="auto">
          <a:xfrm>
            <a:off x="3454400" y="4724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59" name="Rectangle 6"/>
          <p:cNvSpPr>
            <a:spLocks noChangeArrowheads="1"/>
          </p:cNvSpPr>
          <p:nvPr/>
        </p:nvSpPr>
        <p:spPr bwMode="auto">
          <a:xfrm>
            <a:off x="5080000" y="4724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0" name="Rectangle 7"/>
          <p:cNvSpPr>
            <a:spLocks noChangeArrowheads="1"/>
          </p:cNvSpPr>
          <p:nvPr/>
        </p:nvSpPr>
        <p:spPr bwMode="auto">
          <a:xfrm>
            <a:off x="6637338" y="4724400"/>
            <a:ext cx="1152525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1" name="Text Box 8"/>
          <p:cNvSpPr txBox="1">
            <a:spLocks noChangeArrowheads="1"/>
          </p:cNvSpPr>
          <p:nvPr/>
        </p:nvSpPr>
        <p:spPr bwMode="auto">
          <a:xfrm>
            <a:off x="2709863" y="5257800"/>
            <a:ext cx="541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23562" name="Text Box 9"/>
          <p:cNvSpPr txBox="1">
            <a:spLocks noChangeArrowheads="1"/>
          </p:cNvSpPr>
          <p:nvPr/>
        </p:nvSpPr>
        <p:spPr bwMode="auto">
          <a:xfrm>
            <a:off x="4673600" y="5257800"/>
            <a:ext cx="271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3563" name="Text Box 10"/>
          <p:cNvSpPr txBox="1">
            <a:spLocks noChangeArrowheads="1"/>
          </p:cNvSpPr>
          <p:nvPr/>
        </p:nvSpPr>
        <p:spPr bwMode="auto">
          <a:xfrm>
            <a:off x="6230938" y="5257800"/>
            <a:ext cx="16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*</a:t>
            </a:r>
          </a:p>
        </p:txBody>
      </p:sp>
      <p:sp>
        <p:nvSpPr>
          <p:cNvPr id="23564" name="Rectangle 11"/>
          <p:cNvSpPr>
            <a:spLocks noChangeArrowheads="1"/>
          </p:cNvSpPr>
          <p:nvPr/>
        </p:nvSpPr>
        <p:spPr bwMode="auto">
          <a:xfrm>
            <a:off x="1828800" y="5257800"/>
            <a:ext cx="134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3565" name="Rectangle 12"/>
          <p:cNvSpPr>
            <a:spLocks noChangeArrowheads="1"/>
          </p:cNvSpPr>
          <p:nvPr/>
        </p:nvSpPr>
        <p:spPr bwMode="auto">
          <a:xfrm>
            <a:off x="5080000" y="5257800"/>
            <a:ext cx="1150938" cy="1524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6" name="Rectangle 13"/>
          <p:cNvSpPr>
            <a:spLocks noChangeArrowheads="1"/>
          </p:cNvSpPr>
          <p:nvPr/>
        </p:nvSpPr>
        <p:spPr bwMode="auto">
          <a:xfrm>
            <a:off x="6908800" y="4724400"/>
            <a:ext cx="134938" cy="12954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7" name="Text Box 14"/>
          <p:cNvSpPr txBox="1">
            <a:spLocks noChangeArrowheads="1"/>
          </p:cNvSpPr>
          <p:nvPr/>
        </p:nvSpPr>
        <p:spPr bwMode="auto">
          <a:xfrm>
            <a:off x="1557338" y="49530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3568" name="Text Box 15"/>
          <p:cNvSpPr txBox="1">
            <a:spLocks noChangeArrowheads="1"/>
          </p:cNvSpPr>
          <p:nvPr/>
        </p:nvSpPr>
        <p:spPr bwMode="auto">
          <a:xfrm>
            <a:off x="3522663" y="49530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3569" name="Text Box 16"/>
          <p:cNvSpPr txBox="1">
            <a:spLocks noChangeArrowheads="1"/>
          </p:cNvSpPr>
          <p:nvPr/>
        </p:nvSpPr>
        <p:spPr bwMode="auto">
          <a:xfrm>
            <a:off x="5486400" y="4876800"/>
            <a:ext cx="677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A(i,k)</a:t>
            </a:r>
          </a:p>
        </p:txBody>
      </p:sp>
      <p:sp>
        <p:nvSpPr>
          <p:cNvPr id="23570" name="Text Box 17"/>
          <p:cNvSpPr txBox="1">
            <a:spLocks noChangeArrowheads="1"/>
          </p:cNvSpPr>
          <p:nvPr/>
        </p:nvSpPr>
        <p:spPr bwMode="auto">
          <a:xfrm>
            <a:off x="7043738" y="54102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B(k,j)</a:t>
            </a:r>
          </a:p>
        </p:txBody>
      </p:sp>
      <p:sp>
        <p:nvSpPr>
          <p:cNvPr id="23571" name="Rectangle 18"/>
          <p:cNvSpPr>
            <a:spLocks noChangeArrowheads="1"/>
          </p:cNvSpPr>
          <p:nvPr/>
        </p:nvSpPr>
        <p:spPr bwMode="auto">
          <a:xfrm>
            <a:off x="3792538" y="5257800"/>
            <a:ext cx="136525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3572" name="Rectangle 19"/>
          <p:cNvSpPr>
            <a:spLocks noChangeArrowheads="1"/>
          </p:cNvSpPr>
          <p:nvPr/>
        </p:nvSpPr>
        <p:spPr bwMode="auto">
          <a:xfrm>
            <a:off x="6908800" y="5562600"/>
            <a:ext cx="134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3573" name="Rectangle 20"/>
          <p:cNvSpPr>
            <a:spLocks noChangeArrowheads="1"/>
          </p:cNvSpPr>
          <p:nvPr/>
        </p:nvSpPr>
        <p:spPr bwMode="auto">
          <a:xfrm>
            <a:off x="5757863" y="5257800"/>
            <a:ext cx="134937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TextBox 1"/>
          <p:cNvSpPr txBox="1"/>
          <p:nvPr/>
        </p:nvSpPr>
        <p:spPr>
          <a:xfrm>
            <a:off x="381000" y="5181600"/>
            <a:ext cx="794321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US" dirty="0">
                <a:solidFill>
                  <a:srgbClr val="800000"/>
                </a:solidFill>
              </a:rPr>
              <a:t>b</a:t>
            </a:r>
            <a:r>
              <a:rPr lang="en-US" dirty="0" smtClean="0">
                <a:solidFill>
                  <a:srgbClr val="800000"/>
                </a:solidFill>
              </a:rPr>
              <a:t>-by-b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block</a:t>
            </a:r>
            <a:endParaRPr lang="en-US" dirty="0">
              <a:solidFill>
                <a:srgbClr val="800000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143000" y="5334000"/>
            <a:ext cx="653479" cy="170766"/>
          </a:xfrm>
          <a:prstGeom prst="straightConnector1">
            <a:avLst/>
          </a:prstGeom>
          <a:ln>
            <a:solidFill>
              <a:srgbClr val="8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5465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8DB8727E-1D2B-414C-A904-A942F4283944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21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808038" y="309563"/>
            <a:ext cx="7878762" cy="422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Blocked (Tiled) Matrix Multiply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038225"/>
            <a:ext cx="8534400" cy="3476625"/>
          </a:xfrm>
          <a:ln>
            <a:solidFill>
              <a:srgbClr val="000066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000" dirty="0" smtClean="0"/>
              <a:t>Consider A,B,C to be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  <a:r>
              <a:rPr lang="en-US" sz="2000" dirty="0" smtClean="0"/>
              <a:t>-by-n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  <a:r>
              <a:rPr lang="en-US" sz="2000" dirty="0" smtClean="0"/>
              <a:t> matrices of b-by-b </a:t>
            </a:r>
            <a:r>
              <a:rPr lang="en-US" sz="2000" dirty="0" err="1" smtClean="0"/>
              <a:t>subblocks</a:t>
            </a:r>
            <a:r>
              <a:rPr lang="en-US" sz="2000" dirty="0" smtClean="0"/>
              <a:t> where                             b is called the </a:t>
            </a:r>
            <a:r>
              <a:rPr lang="en-US" sz="2000" dirty="0" smtClean="0">
                <a:solidFill>
                  <a:schemeClr val="accent2"/>
                </a:solidFill>
              </a:rPr>
              <a:t>block </a:t>
            </a:r>
            <a:r>
              <a:rPr lang="en-US" sz="2000" dirty="0">
                <a:solidFill>
                  <a:schemeClr val="accent2"/>
                </a:solidFill>
              </a:rPr>
              <a:t>size;    assume 3 b-by-b blocks fit in fast </a:t>
            </a:r>
            <a:r>
              <a:rPr lang="en-US" sz="2000" dirty="0" smtClean="0">
                <a:solidFill>
                  <a:schemeClr val="accent2"/>
                </a:solidFill>
              </a:rPr>
              <a:t>memory 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	   for </a:t>
            </a:r>
            <a:r>
              <a:rPr lang="en-US" sz="2000" dirty="0" err="1" smtClean="0"/>
              <a:t>i</a:t>
            </a:r>
            <a:r>
              <a:rPr lang="en-US" sz="2000" dirty="0" smtClean="0"/>
              <a:t> = 1 to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</a:p>
          <a:p>
            <a:pPr>
              <a:buFontTx/>
              <a:buNone/>
            </a:pPr>
            <a:r>
              <a:rPr lang="en-US" sz="2000" dirty="0" smtClean="0"/>
              <a:t> 	      for j = 1 to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</a:p>
          <a:p>
            <a:pPr>
              <a:buFontTx/>
              <a:buNone/>
            </a:pPr>
            <a:r>
              <a:rPr lang="en-US" sz="2000" dirty="0" smtClean="0"/>
              <a:t>       	</a:t>
            </a:r>
            <a:r>
              <a:rPr lang="en-US" sz="2000" dirty="0" smtClean="0">
                <a:solidFill>
                  <a:schemeClr val="accent2"/>
                </a:solidFill>
              </a:rPr>
              <a:t>{read block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memory}            … b</a:t>
            </a:r>
            <a:r>
              <a:rPr lang="en-US" sz="2000" baseline="30000" dirty="0" smtClean="0">
                <a:solidFill>
                  <a:schemeClr val="accent2"/>
                </a:solidFill>
              </a:rPr>
              <a:t>2</a:t>
            </a:r>
            <a:r>
              <a:rPr lang="en-US" sz="2000" dirty="0" smtClean="0">
                <a:solidFill>
                  <a:schemeClr val="accent2"/>
                </a:solidFill>
              </a:rPr>
              <a:t> × (n/b)</a:t>
            </a:r>
            <a:r>
              <a:rPr lang="en-US" sz="2000" baseline="30000" dirty="0" smtClean="0">
                <a:solidFill>
                  <a:schemeClr val="accent2"/>
                </a:solidFill>
              </a:rPr>
              <a:t>2</a:t>
            </a:r>
            <a:r>
              <a:rPr lang="en-US" sz="2000" dirty="0" smtClean="0">
                <a:solidFill>
                  <a:schemeClr val="accent2"/>
                </a:solidFill>
              </a:rPr>
              <a:t> = n</a:t>
            </a:r>
            <a:r>
              <a:rPr lang="en-US" sz="2000" baseline="30000" dirty="0" smtClean="0">
                <a:solidFill>
                  <a:schemeClr val="accent2"/>
                </a:solidFill>
              </a:rPr>
              <a:t>2</a:t>
            </a:r>
            <a:r>
              <a:rPr lang="en-US" sz="2000" dirty="0" smtClean="0">
                <a:solidFill>
                  <a:schemeClr val="accent2"/>
                </a:solidFill>
              </a:rPr>
              <a:t> reads</a:t>
            </a:r>
          </a:p>
          <a:p>
            <a:pPr>
              <a:buFontTx/>
              <a:buNone/>
            </a:pPr>
            <a:r>
              <a:rPr lang="en-US" sz="2000" dirty="0" smtClean="0"/>
              <a:t>       	for k = 1 to n</a:t>
            </a:r>
            <a:r>
              <a:rPr lang="en-US" sz="2000" dirty="0" smtClean="0">
                <a:solidFill>
                  <a:srgbClr val="0824F2"/>
                </a:solidFill>
              </a:rPr>
              <a:t>/b</a:t>
            </a:r>
          </a:p>
          <a:p>
            <a:pPr>
              <a:buNone/>
            </a:pPr>
            <a:r>
              <a:rPr lang="en-US" sz="2000" dirty="0" smtClean="0"/>
              <a:t>           	       </a:t>
            </a:r>
            <a:r>
              <a:rPr lang="en-US" sz="2000" dirty="0" smtClean="0">
                <a:solidFill>
                  <a:schemeClr val="accent2"/>
                </a:solidFill>
              </a:rPr>
              <a:t>{read block A(</a:t>
            </a:r>
            <a:r>
              <a:rPr lang="en-US" sz="2000" dirty="0" err="1" smtClean="0">
                <a:solidFill>
                  <a:schemeClr val="accent2"/>
                </a:solidFill>
              </a:rPr>
              <a:t>i,k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</a:t>
            </a:r>
            <a:r>
              <a:rPr lang="en-US" sz="2000" dirty="0">
                <a:solidFill>
                  <a:schemeClr val="accent2"/>
                </a:solidFill>
              </a:rPr>
              <a:t>} </a:t>
            </a:r>
            <a:r>
              <a:rPr lang="en-US" sz="2000" dirty="0" smtClean="0">
                <a:solidFill>
                  <a:schemeClr val="accent2"/>
                </a:solidFill>
              </a:rPr>
              <a:t>   … </a:t>
            </a:r>
            <a:r>
              <a:rPr lang="en-US" sz="2000" dirty="0">
                <a:solidFill>
                  <a:schemeClr val="accent2"/>
                </a:solidFill>
              </a:rPr>
              <a:t>b</a:t>
            </a:r>
            <a:r>
              <a:rPr lang="en-US" sz="2000" baseline="30000" dirty="0">
                <a:solidFill>
                  <a:schemeClr val="accent2"/>
                </a:solidFill>
              </a:rPr>
              <a:t>2</a:t>
            </a:r>
            <a:r>
              <a:rPr lang="en-US" sz="2000" dirty="0">
                <a:solidFill>
                  <a:schemeClr val="accent2"/>
                </a:solidFill>
              </a:rPr>
              <a:t> × (n/b</a:t>
            </a:r>
            <a:r>
              <a:rPr lang="en-US" sz="2000" dirty="0" smtClean="0">
                <a:solidFill>
                  <a:schemeClr val="accent2"/>
                </a:solidFill>
              </a:rPr>
              <a:t>)</a:t>
            </a:r>
            <a:r>
              <a:rPr lang="en-US" sz="2000" baseline="30000" dirty="0" smtClean="0">
                <a:solidFill>
                  <a:schemeClr val="accent2"/>
                </a:solidFill>
              </a:rPr>
              <a:t>3</a:t>
            </a:r>
            <a:r>
              <a:rPr lang="en-US" sz="2000" dirty="0" smtClean="0">
                <a:solidFill>
                  <a:schemeClr val="accent2"/>
                </a:solidFill>
              </a:rPr>
              <a:t> </a:t>
            </a:r>
            <a:r>
              <a:rPr lang="en-US" sz="2000" dirty="0">
                <a:solidFill>
                  <a:schemeClr val="accent2"/>
                </a:solidFill>
              </a:rPr>
              <a:t>= </a:t>
            </a:r>
            <a:r>
              <a:rPr lang="en-US" sz="2000" dirty="0" smtClean="0">
                <a:solidFill>
                  <a:schemeClr val="accent2"/>
                </a:solidFill>
              </a:rPr>
              <a:t>n</a:t>
            </a:r>
            <a:r>
              <a:rPr lang="en-US" sz="2000" baseline="30000" dirty="0" smtClean="0">
                <a:solidFill>
                  <a:schemeClr val="accent2"/>
                </a:solidFill>
              </a:rPr>
              <a:t>3</a:t>
            </a:r>
            <a:r>
              <a:rPr lang="en-US" sz="2000" dirty="0" smtClean="0">
                <a:solidFill>
                  <a:schemeClr val="accent2"/>
                </a:solidFill>
              </a:rPr>
              <a:t>/b reads  </a:t>
            </a:r>
          </a:p>
          <a:p>
            <a:pPr>
              <a:buFontTx/>
              <a:buNone/>
            </a:pPr>
            <a:r>
              <a:rPr lang="en-US" sz="2000" dirty="0" smtClean="0">
                <a:solidFill>
                  <a:schemeClr val="accent2"/>
                </a:solidFill>
              </a:rPr>
              <a:t>           	       {read block B(</a:t>
            </a:r>
            <a:r>
              <a:rPr lang="en-US" sz="2000" dirty="0" err="1" smtClean="0">
                <a:solidFill>
                  <a:schemeClr val="accent2"/>
                </a:solidFill>
              </a:rPr>
              <a:t>k,j</a:t>
            </a:r>
            <a:r>
              <a:rPr lang="en-US" sz="2000" dirty="0" smtClean="0">
                <a:solidFill>
                  <a:schemeClr val="accent2"/>
                </a:solidFill>
              </a:rPr>
              <a:t>) into fast memory}    </a:t>
            </a:r>
            <a:r>
              <a:rPr lang="en-US" sz="2000" dirty="0">
                <a:solidFill>
                  <a:schemeClr val="accent2"/>
                </a:solidFill>
              </a:rPr>
              <a:t>… b</a:t>
            </a:r>
            <a:r>
              <a:rPr lang="en-US" sz="2000" baseline="30000" dirty="0">
                <a:solidFill>
                  <a:schemeClr val="accent2"/>
                </a:solidFill>
              </a:rPr>
              <a:t>2</a:t>
            </a:r>
            <a:r>
              <a:rPr lang="en-US" sz="2000" dirty="0">
                <a:solidFill>
                  <a:schemeClr val="accent2"/>
                </a:solidFill>
              </a:rPr>
              <a:t> × (n/b)</a:t>
            </a:r>
            <a:r>
              <a:rPr lang="en-US" sz="2000" baseline="30000" dirty="0">
                <a:solidFill>
                  <a:schemeClr val="accent2"/>
                </a:solidFill>
              </a:rPr>
              <a:t>3</a:t>
            </a:r>
            <a:r>
              <a:rPr lang="en-US" sz="2000" dirty="0">
                <a:solidFill>
                  <a:schemeClr val="accent2"/>
                </a:solidFill>
              </a:rPr>
              <a:t> = n</a:t>
            </a:r>
            <a:r>
              <a:rPr lang="en-US" sz="2000" baseline="30000" dirty="0">
                <a:solidFill>
                  <a:schemeClr val="accent2"/>
                </a:solidFill>
              </a:rPr>
              <a:t>3</a:t>
            </a:r>
            <a:r>
              <a:rPr lang="en-US" sz="2000" dirty="0">
                <a:solidFill>
                  <a:schemeClr val="accent2"/>
                </a:solidFill>
              </a:rPr>
              <a:t>/b reads </a:t>
            </a:r>
            <a:endParaRPr lang="en-US" sz="2000" dirty="0" smtClean="0">
              <a:solidFill>
                <a:schemeClr val="accent2"/>
              </a:solidFill>
            </a:endParaRPr>
          </a:p>
          <a:p>
            <a:pPr>
              <a:buFontTx/>
              <a:buNone/>
            </a:pPr>
            <a:r>
              <a:rPr lang="en-US" sz="2000" dirty="0" smtClean="0"/>
              <a:t>          	       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= C(</a:t>
            </a:r>
            <a:r>
              <a:rPr lang="en-US" sz="2000" dirty="0" err="1" smtClean="0"/>
              <a:t>i,j</a:t>
            </a:r>
            <a:r>
              <a:rPr lang="en-US" sz="2000" dirty="0" smtClean="0"/>
              <a:t>) + A(</a:t>
            </a:r>
            <a:r>
              <a:rPr lang="en-US" sz="2000" dirty="0" err="1" smtClean="0"/>
              <a:t>i,k</a:t>
            </a:r>
            <a:r>
              <a:rPr lang="en-US" sz="2000" dirty="0" smtClean="0"/>
              <a:t>) * B(</a:t>
            </a:r>
            <a:r>
              <a:rPr lang="en-US" sz="2000" dirty="0" err="1" smtClean="0"/>
              <a:t>k,j</a:t>
            </a:r>
            <a:r>
              <a:rPr lang="en-US" sz="2000" dirty="0" smtClean="0"/>
              <a:t>) {do a matrix multiply on blocks}</a:t>
            </a:r>
          </a:p>
          <a:p>
            <a:pPr>
              <a:buNone/>
            </a:pPr>
            <a:r>
              <a:rPr lang="en-US" sz="2000" dirty="0" smtClean="0"/>
              <a:t>      	 </a:t>
            </a:r>
            <a:r>
              <a:rPr lang="en-US" sz="2000" dirty="0" smtClean="0">
                <a:solidFill>
                  <a:schemeClr val="accent2"/>
                </a:solidFill>
              </a:rPr>
              <a:t>{write block C(</a:t>
            </a:r>
            <a:r>
              <a:rPr lang="en-US" sz="2000" dirty="0" err="1" smtClean="0">
                <a:solidFill>
                  <a:schemeClr val="accent2"/>
                </a:solidFill>
              </a:rPr>
              <a:t>i,j</a:t>
            </a:r>
            <a:r>
              <a:rPr lang="en-US" sz="2000" dirty="0" smtClean="0">
                <a:solidFill>
                  <a:schemeClr val="accent2"/>
                </a:solidFill>
              </a:rPr>
              <a:t>) back to slow memory</a:t>
            </a:r>
            <a:r>
              <a:rPr lang="en-US" sz="2000" dirty="0">
                <a:solidFill>
                  <a:schemeClr val="accent2"/>
                </a:solidFill>
              </a:rPr>
              <a:t>} </a:t>
            </a:r>
            <a:r>
              <a:rPr lang="en-US" sz="2000" dirty="0" smtClean="0">
                <a:solidFill>
                  <a:schemeClr val="accent2"/>
                </a:solidFill>
              </a:rPr>
              <a:t> … </a:t>
            </a:r>
            <a:r>
              <a:rPr lang="en-US" sz="2000" dirty="0">
                <a:solidFill>
                  <a:schemeClr val="accent2"/>
                </a:solidFill>
              </a:rPr>
              <a:t>b</a:t>
            </a:r>
            <a:r>
              <a:rPr lang="en-US" sz="2000" baseline="30000" dirty="0">
                <a:solidFill>
                  <a:schemeClr val="accent2"/>
                </a:solidFill>
              </a:rPr>
              <a:t>2</a:t>
            </a:r>
            <a:r>
              <a:rPr lang="en-US" sz="2000" dirty="0">
                <a:solidFill>
                  <a:schemeClr val="accent2"/>
                </a:solidFill>
              </a:rPr>
              <a:t> × (n/b)</a:t>
            </a:r>
            <a:r>
              <a:rPr lang="en-US" sz="2000" baseline="30000" dirty="0">
                <a:solidFill>
                  <a:schemeClr val="accent2"/>
                </a:solidFill>
              </a:rPr>
              <a:t>2</a:t>
            </a:r>
            <a:r>
              <a:rPr lang="en-US" sz="2000" dirty="0">
                <a:solidFill>
                  <a:schemeClr val="accent2"/>
                </a:solidFill>
              </a:rPr>
              <a:t> = n</a:t>
            </a:r>
            <a:r>
              <a:rPr lang="en-US" sz="2000" baseline="30000" dirty="0">
                <a:solidFill>
                  <a:schemeClr val="accent2"/>
                </a:solidFill>
              </a:rPr>
              <a:t>2</a:t>
            </a:r>
            <a:r>
              <a:rPr lang="en-US" sz="2000" dirty="0">
                <a:solidFill>
                  <a:schemeClr val="accent2"/>
                </a:solidFill>
              </a:rPr>
              <a:t> </a:t>
            </a:r>
            <a:r>
              <a:rPr lang="en-US" sz="2000" dirty="0" smtClean="0">
                <a:solidFill>
                  <a:schemeClr val="accent2"/>
                </a:solidFill>
              </a:rPr>
              <a:t>writes</a:t>
            </a:r>
            <a:endParaRPr lang="en-US" sz="2000" dirty="0">
              <a:solidFill>
                <a:schemeClr val="accent2"/>
              </a:solidFill>
            </a:endParaRPr>
          </a:p>
          <a:p>
            <a:pPr>
              <a:buFontTx/>
              <a:buNone/>
            </a:pPr>
            <a:endParaRPr lang="en-US" sz="2000" dirty="0" smtClean="0"/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1422400" y="4724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58" name="Rectangle 5"/>
          <p:cNvSpPr>
            <a:spLocks noChangeArrowheads="1"/>
          </p:cNvSpPr>
          <p:nvPr/>
        </p:nvSpPr>
        <p:spPr bwMode="auto">
          <a:xfrm>
            <a:off x="3454400" y="4724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59" name="Rectangle 6"/>
          <p:cNvSpPr>
            <a:spLocks noChangeArrowheads="1"/>
          </p:cNvSpPr>
          <p:nvPr/>
        </p:nvSpPr>
        <p:spPr bwMode="auto">
          <a:xfrm>
            <a:off x="5080000" y="4724400"/>
            <a:ext cx="1150938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0" name="Rectangle 7"/>
          <p:cNvSpPr>
            <a:spLocks noChangeArrowheads="1"/>
          </p:cNvSpPr>
          <p:nvPr/>
        </p:nvSpPr>
        <p:spPr bwMode="auto">
          <a:xfrm>
            <a:off x="6637338" y="4724400"/>
            <a:ext cx="1152525" cy="12954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1" name="Text Box 8"/>
          <p:cNvSpPr txBox="1">
            <a:spLocks noChangeArrowheads="1"/>
          </p:cNvSpPr>
          <p:nvPr/>
        </p:nvSpPr>
        <p:spPr bwMode="auto">
          <a:xfrm>
            <a:off x="2709863" y="5257800"/>
            <a:ext cx="541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23562" name="Text Box 9"/>
          <p:cNvSpPr txBox="1">
            <a:spLocks noChangeArrowheads="1"/>
          </p:cNvSpPr>
          <p:nvPr/>
        </p:nvSpPr>
        <p:spPr bwMode="auto">
          <a:xfrm>
            <a:off x="4673600" y="5257800"/>
            <a:ext cx="271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+</a:t>
            </a:r>
          </a:p>
        </p:txBody>
      </p:sp>
      <p:sp>
        <p:nvSpPr>
          <p:cNvPr id="23563" name="Text Box 10"/>
          <p:cNvSpPr txBox="1">
            <a:spLocks noChangeArrowheads="1"/>
          </p:cNvSpPr>
          <p:nvPr/>
        </p:nvSpPr>
        <p:spPr bwMode="auto">
          <a:xfrm>
            <a:off x="6230938" y="5257800"/>
            <a:ext cx="163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1"/>
                </a:solidFill>
              </a:rPr>
              <a:t>*</a:t>
            </a:r>
          </a:p>
        </p:txBody>
      </p:sp>
      <p:sp>
        <p:nvSpPr>
          <p:cNvPr id="23564" name="Rectangle 11"/>
          <p:cNvSpPr>
            <a:spLocks noChangeArrowheads="1"/>
          </p:cNvSpPr>
          <p:nvPr/>
        </p:nvSpPr>
        <p:spPr bwMode="auto">
          <a:xfrm>
            <a:off x="1828800" y="5257800"/>
            <a:ext cx="134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3565" name="Rectangle 12"/>
          <p:cNvSpPr>
            <a:spLocks noChangeArrowheads="1"/>
          </p:cNvSpPr>
          <p:nvPr/>
        </p:nvSpPr>
        <p:spPr bwMode="auto">
          <a:xfrm>
            <a:off x="5080000" y="5257800"/>
            <a:ext cx="1150938" cy="1524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6" name="Rectangle 13"/>
          <p:cNvSpPr>
            <a:spLocks noChangeArrowheads="1"/>
          </p:cNvSpPr>
          <p:nvPr/>
        </p:nvSpPr>
        <p:spPr bwMode="auto">
          <a:xfrm>
            <a:off x="6908800" y="4724400"/>
            <a:ext cx="134938" cy="12954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3567" name="Text Box 14"/>
          <p:cNvSpPr txBox="1">
            <a:spLocks noChangeArrowheads="1"/>
          </p:cNvSpPr>
          <p:nvPr/>
        </p:nvSpPr>
        <p:spPr bwMode="auto">
          <a:xfrm>
            <a:off x="1557338" y="49530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3568" name="Text Box 15"/>
          <p:cNvSpPr txBox="1">
            <a:spLocks noChangeArrowheads="1"/>
          </p:cNvSpPr>
          <p:nvPr/>
        </p:nvSpPr>
        <p:spPr bwMode="auto">
          <a:xfrm>
            <a:off x="3522663" y="4953000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C(i,j)</a:t>
            </a:r>
          </a:p>
        </p:txBody>
      </p:sp>
      <p:sp>
        <p:nvSpPr>
          <p:cNvPr id="23569" name="Text Box 16"/>
          <p:cNvSpPr txBox="1">
            <a:spLocks noChangeArrowheads="1"/>
          </p:cNvSpPr>
          <p:nvPr/>
        </p:nvSpPr>
        <p:spPr bwMode="auto">
          <a:xfrm>
            <a:off x="5486400" y="4876800"/>
            <a:ext cx="677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A(i,k)</a:t>
            </a:r>
          </a:p>
        </p:txBody>
      </p:sp>
      <p:sp>
        <p:nvSpPr>
          <p:cNvPr id="23570" name="Text Box 17"/>
          <p:cNvSpPr txBox="1">
            <a:spLocks noChangeArrowheads="1"/>
          </p:cNvSpPr>
          <p:nvPr/>
        </p:nvSpPr>
        <p:spPr bwMode="auto">
          <a:xfrm>
            <a:off x="7043738" y="5410200"/>
            <a:ext cx="677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B(k,j)</a:t>
            </a:r>
          </a:p>
        </p:txBody>
      </p:sp>
      <p:sp>
        <p:nvSpPr>
          <p:cNvPr id="23571" name="Rectangle 18"/>
          <p:cNvSpPr>
            <a:spLocks noChangeArrowheads="1"/>
          </p:cNvSpPr>
          <p:nvPr/>
        </p:nvSpPr>
        <p:spPr bwMode="auto">
          <a:xfrm>
            <a:off x="3792538" y="5257800"/>
            <a:ext cx="136525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3572" name="Rectangle 19"/>
          <p:cNvSpPr>
            <a:spLocks noChangeArrowheads="1"/>
          </p:cNvSpPr>
          <p:nvPr/>
        </p:nvSpPr>
        <p:spPr bwMode="auto">
          <a:xfrm>
            <a:off x="6908800" y="5562600"/>
            <a:ext cx="134938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3573" name="Rectangle 20"/>
          <p:cNvSpPr>
            <a:spLocks noChangeArrowheads="1"/>
          </p:cNvSpPr>
          <p:nvPr/>
        </p:nvSpPr>
        <p:spPr bwMode="auto">
          <a:xfrm>
            <a:off x="5757863" y="5257800"/>
            <a:ext cx="134937" cy="1524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TextBox 1"/>
          <p:cNvSpPr txBox="1"/>
          <p:nvPr/>
        </p:nvSpPr>
        <p:spPr>
          <a:xfrm>
            <a:off x="381000" y="5181600"/>
            <a:ext cx="794321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r"/>
            <a:r>
              <a:rPr lang="en-US" dirty="0">
                <a:solidFill>
                  <a:srgbClr val="800000"/>
                </a:solidFill>
              </a:rPr>
              <a:t>b</a:t>
            </a:r>
            <a:r>
              <a:rPr lang="en-US" dirty="0" smtClean="0">
                <a:solidFill>
                  <a:srgbClr val="800000"/>
                </a:solidFill>
              </a:rPr>
              <a:t>-by-b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block</a:t>
            </a:r>
            <a:endParaRPr lang="en-US" dirty="0">
              <a:solidFill>
                <a:srgbClr val="800000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143000" y="5334000"/>
            <a:ext cx="653479" cy="170766"/>
          </a:xfrm>
          <a:prstGeom prst="straightConnector1">
            <a:avLst/>
          </a:prstGeom>
          <a:ln>
            <a:solidFill>
              <a:srgbClr val="8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353470" y="6091535"/>
            <a:ext cx="672732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2n</a:t>
            </a:r>
            <a:r>
              <a:rPr lang="en-US" sz="2400" baseline="30000" dirty="0" smtClean="0"/>
              <a:t>3</a:t>
            </a:r>
            <a:r>
              <a:rPr lang="en-US" sz="2400" dirty="0" smtClean="0"/>
              <a:t>/b + </a:t>
            </a:r>
            <a:r>
              <a:rPr lang="en-US" sz="2400" dirty="0"/>
              <a:t>2</a:t>
            </a:r>
            <a:r>
              <a:rPr lang="en-US" sz="2400" dirty="0" smtClean="0"/>
              <a:t>n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reads/writes &lt;&lt; 2n</a:t>
            </a:r>
            <a:r>
              <a:rPr lang="en-US" sz="2400" baseline="30000" dirty="0" smtClean="0"/>
              <a:t>3</a:t>
            </a:r>
            <a:r>
              <a:rPr lang="en-US" sz="2400" dirty="0" smtClean="0"/>
              <a:t> arithmetic  -  Faster!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81002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0" y="306388"/>
            <a:ext cx="9144000" cy="425450"/>
          </a:xfrm>
        </p:spPr>
        <p:txBody>
          <a:bodyPr>
            <a:noAutofit/>
          </a:bodyPr>
          <a:lstStyle/>
          <a:p>
            <a:r>
              <a:rPr lang="en-US" sz="3600" dirty="0" smtClean="0"/>
              <a:t>Does blocked </a:t>
            </a:r>
            <a:r>
              <a:rPr lang="en-US" sz="3600" dirty="0" err="1" smtClean="0"/>
              <a:t>matmul</a:t>
            </a:r>
            <a:r>
              <a:rPr lang="en-US" sz="3600" dirty="0" smtClean="0"/>
              <a:t> attain lower bound?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153988" y="914400"/>
            <a:ext cx="8961437" cy="5851525"/>
          </a:xfrm>
        </p:spPr>
        <p:txBody>
          <a:bodyPr>
            <a:normAutofit/>
          </a:bodyPr>
          <a:lstStyle/>
          <a:p>
            <a:r>
              <a:rPr lang="en-US" dirty="0" smtClean="0"/>
              <a:t>Recall: if 3 b-by-b blocks fit in fast memory of     size M, then #reads/writes = 2n</a:t>
            </a:r>
            <a:r>
              <a:rPr lang="en-US" baseline="30000" dirty="0" smtClean="0"/>
              <a:t>3</a:t>
            </a:r>
            <a:r>
              <a:rPr lang="en-US" dirty="0" smtClean="0"/>
              <a:t>/b + 2n</a:t>
            </a:r>
            <a:r>
              <a:rPr lang="en-US" baseline="30000" dirty="0" smtClean="0"/>
              <a:t>2</a:t>
            </a:r>
          </a:p>
          <a:p>
            <a:r>
              <a:rPr lang="en-US" dirty="0" smtClean="0"/>
              <a:t>Make b as large as possible: 3b</a:t>
            </a:r>
            <a:r>
              <a:rPr lang="en-US" baseline="30000" dirty="0" smtClean="0"/>
              <a:t>2</a:t>
            </a:r>
            <a:r>
              <a:rPr lang="en-US" dirty="0" smtClean="0"/>
              <a:t> ≤ M, so       #reads/writes  ≥ 3</a:t>
            </a:r>
            <a:r>
              <a:rPr lang="en-US" baseline="30000" dirty="0" smtClean="0"/>
              <a:t>1/2</a:t>
            </a:r>
            <a:r>
              <a:rPr lang="en-US" dirty="0" smtClean="0"/>
              <a:t>n</a:t>
            </a:r>
            <a:r>
              <a:rPr lang="en-US" baseline="30000" dirty="0" smtClean="0"/>
              <a:t>3</a:t>
            </a:r>
            <a:r>
              <a:rPr lang="en-US" dirty="0" smtClean="0"/>
              <a:t>/M</a:t>
            </a:r>
            <a:r>
              <a:rPr lang="en-US" baseline="30000" dirty="0" smtClean="0"/>
              <a:t>1/2  </a:t>
            </a:r>
            <a:r>
              <a:rPr lang="en-US" dirty="0" smtClean="0"/>
              <a:t>+ 2n</a:t>
            </a:r>
            <a:r>
              <a:rPr lang="en-US" baseline="30000" dirty="0" smtClean="0"/>
              <a:t>2</a:t>
            </a:r>
            <a:r>
              <a:rPr lang="en-US" dirty="0" smtClean="0"/>
              <a:t>  </a:t>
            </a:r>
          </a:p>
          <a:p>
            <a:r>
              <a:rPr lang="en-US" dirty="0" smtClean="0"/>
              <a:t>Attains lower bound  = </a:t>
            </a:r>
            <a:r>
              <a:rPr lang="en-US" dirty="0" err="1" smtClean="0"/>
              <a:t>Ω</a:t>
            </a:r>
            <a:r>
              <a:rPr lang="en-US" dirty="0" smtClean="0"/>
              <a:t> (#flops / M</a:t>
            </a:r>
            <a:r>
              <a:rPr lang="en-US" baseline="30000" dirty="0" smtClean="0"/>
              <a:t>1/2 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 smtClean="0"/>
              <a:t>But what if we don’t know M? </a:t>
            </a:r>
            <a:endParaRPr lang="en-US" dirty="0"/>
          </a:p>
          <a:p>
            <a:r>
              <a:rPr lang="en-US" dirty="0" smtClean="0"/>
              <a:t>Or if there are multiple levels of fast memory?</a:t>
            </a:r>
          </a:p>
          <a:p>
            <a:r>
              <a:rPr lang="en-US" dirty="0" smtClean="0"/>
              <a:t>Can use “Cache Oblivious” algorithm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352800" y="6416675"/>
            <a:ext cx="2133600" cy="365125"/>
          </a:xfrm>
        </p:spPr>
        <p:txBody>
          <a:bodyPr/>
          <a:lstStyle/>
          <a:p>
            <a:pPr algn="ctr">
              <a:defRPr/>
            </a:pPr>
            <a:fld id="{5839375E-32BF-43EE-A881-86705A256A45}" type="slidenum">
              <a:rPr lang="en-US" smtClean="0"/>
              <a:pPr algn="ctr">
                <a:defRPr/>
              </a:pPr>
              <a:t>22</a:t>
            </a:fld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144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-152400" y="306388"/>
            <a:ext cx="9448800" cy="425450"/>
          </a:xfrm>
        </p:spPr>
        <p:txBody>
          <a:bodyPr>
            <a:noAutofit/>
          </a:bodyPr>
          <a:lstStyle/>
          <a:p>
            <a:r>
              <a:rPr lang="en-US" sz="3600" dirty="0" smtClean="0"/>
              <a:t>Recursive Matrix Multiplication (RMM) (1/2)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001000" cy="27559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For simplicity: square matrices with n = 2</a:t>
            </a:r>
            <a:r>
              <a:rPr lang="en-US" sz="2800" baseline="30000" dirty="0" smtClean="0"/>
              <a:t>m</a:t>
            </a:r>
          </a:p>
          <a:p>
            <a:r>
              <a:rPr lang="en-US" sz="2800" dirty="0" smtClean="0"/>
              <a:t>C =               = A · B =       ·        ·           </a:t>
            </a:r>
          </a:p>
          <a:p>
            <a:endParaRPr lang="en-US" sz="2800" dirty="0" smtClean="0"/>
          </a:p>
          <a:p>
            <a:pPr>
              <a:buFontTx/>
              <a:buNone/>
            </a:pPr>
            <a:r>
              <a:rPr lang="en-US" sz="2800" dirty="0" smtClean="0"/>
              <a:t>      =</a:t>
            </a:r>
          </a:p>
          <a:p>
            <a:endParaRPr lang="en-US" dirty="0" smtClean="0"/>
          </a:p>
          <a:p>
            <a:r>
              <a:rPr lang="en-US" dirty="0" smtClean="0"/>
              <a:t>True when each </a:t>
            </a:r>
            <a:r>
              <a:rPr lang="en-US" dirty="0" err="1" smtClean="0"/>
              <a:t>A</a:t>
            </a:r>
            <a:r>
              <a:rPr lang="en-US" sz="2800" baseline="-25000" dirty="0" err="1" smtClean="0"/>
              <a:t>ij</a:t>
            </a:r>
            <a:r>
              <a:rPr lang="en-US" dirty="0" smtClean="0"/>
              <a:t> </a:t>
            </a:r>
            <a:r>
              <a:rPr lang="en-US" dirty="0" err="1" smtClean="0"/>
              <a:t>etc</a:t>
            </a:r>
            <a:r>
              <a:rPr lang="en-US" dirty="0" smtClean="0"/>
              <a:t>   1x1   or   n/2  x  n/2 </a:t>
            </a:r>
            <a:endParaRPr lang="en-US" sz="2000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DA9A9884-FDC9-4D5E-B2F8-F758CCBFCF90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23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grpSp>
        <p:nvGrpSpPr>
          <p:cNvPr id="28677" name="Group 6"/>
          <p:cNvGrpSpPr>
            <a:grpSpLocks/>
          </p:cNvGrpSpPr>
          <p:nvPr/>
        </p:nvGrpSpPr>
        <p:grpSpPr bwMode="auto">
          <a:xfrm>
            <a:off x="3886201" y="1281114"/>
            <a:ext cx="1308101" cy="720723"/>
            <a:chOff x="3152758" y="3231931"/>
            <a:chExt cx="1308538" cy="722201"/>
          </a:xfrm>
        </p:grpSpPr>
        <p:sp>
          <p:nvSpPr>
            <p:cNvPr id="28688" name="TextBox 4"/>
            <p:cNvSpPr txBox="1">
              <a:spLocks noChangeArrowheads="1"/>
            </p:cNvSpPr>
            <p:nvPr/>
          </p:nvSpPr>
          <p:spPr bwMode="auto">
            <a:xfrm>
              <a:off x="3152758" y="3246246"/>
              <a:ext cx="130853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/>
              <a:r>
                <a:rPr lang="en-US" dirty="0">
                  <a:solidFill>
                    <a:schemeClr val="tx1"/>
                  </a:solidFill>
                </a:rPr>
                <a:t>A</a:t>
              </a:r>
              <a:r>
                <a:rPr lang="en-US" baseline="-25000" dirty="0">
                  <a:solidFill>
                    <a:schemeClr val="tx1"/>
                  </a:solidFill>
                </a:rPr>
                <a:t>11  </a:t>
              </a:r>
              <a:r>
                <a:rPr lang="en-US" dirty="0">
                  <a:solidFill>
                    <a:schemeClr val="tx1"/>
                  </a:solidFill>
                </a:rPr>
                <a:t>A</a:t>
              </a:r>
              <a:r>
                <a:rPr lang="en-US" baseline="-25000" dirty="0">
                  <a:solidFill>
                    <a:schemeClr val="tx1"/>
                  </a:solidFill>
                </a:rPr>
                <a:t>12 </a:t>
              </a:r>
              <a:r>
                <a:rPr lang="en-US" dirty="0">
                  <a:solidFill>
                    <a:schemeClr val="tx1"/>
                  </a:solidFill>
                </a:rPr>
                <a:t>A</a:t>
              </a:r>
              <a:r>
                <a:rPr lang="en-US" baseline="-25000" dirty="0">
                  <a:solidFill>
                    <a:schemeClr val="tx1"/>
                  </a:solidFill>
                </a:rPr>
                <a:t>21  </a:t>
              </a:r>
              <a:r>
                <a:rPr lang="en-US" dirty="0">
                  <a:solidFill>
                    <a:schemeClr val="tx1"/>
                  </a:solidFill>
                </a:rPr>
                <a:t>A</a:t>
              </a:r>
              <a:r>
                <a:rPr lang="en-US" baseline="-25000" dirty="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28689" name="Double Bracket 5"/>
            <p:cNvSpPr>
              <a:spLocks noChangeArrowheads="1"/>
            </p:cNvSpPr>
            <p:nvPr/>
          </p:nvSpPr>
          <p:spPr bwMode="auto">
            <a:xfrm>
              <a:off x="3200400" y="3231931"/>
              <a:ext cx="914400" cy="707886"/>
            </a:xfrm>
            <a:prstGeom prst="bracketPair">
              <a:avLst>
                <a:gd name="adj" fmla="val 16667"/>
              </a:avLst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algn="l"/>
              <a:endParaRPr lang="it-IT"/>
            </a:p>
          </p:txBody>
        </p:sp>
      </p:grpSp>
      <p:grpSp>
        <p:nvGrpSpPr>
          <p:cNvPr id="28678" name="Group 7"/>
          <p:cNvGrpSpPr>
            <a:grpSpLocks/>
          </p:cNvGrpSpPr>
          <p:nvPr/>
        </p:nvGrpSpPr>
        <p:grpSpPr bwMode="auto">
          <a:xfrm>
            <a:off x="4952999" y="1281113"/>
            <a:ext cx="1309688" cy="706437"/>
            <a:chOff x="3138541" y="3231931"/>
            <a:chExt cx="1308538" cy="707886"/>
          </a:xfrm>
        </p:grpSpPr>
        <p:sp>
          <p:nvSpPr>
            <p:cNvPr id="28686" name="TextBox 8"/>
            <p:cNvSpPr txBox="1">
              <a:spLocks noChangeArrowheads="1"/>
            </p:cNvSpPr>
            <p:nvPr/>
          </p:nvSpPr>
          <p:spPr bwMode="auto">
            <a:xfrm>
              <a:off x="3138541" y="3231931"/>
              <a:ext cx="130853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/>
              <a:r>
                <a:rPr lang="en-US" dirty="0">
                  <a:solidFill>
                    <a:schemeClr val="tx1"/>
                  </a:solidFill>
                </a:rPr>
                <a:t>B</a:t>
              </a:r>
              <a:r>
                <a:rPr lang="en-US" baseline="-25000" dirty="0">
                  <a:solidFill>
                    <a:schemeClr val="tx1"/>
                  </a:solidFill>
                </a:rPr>
                <a:t>11  </a:t>
              </a:r>
              <a:r>
                <a:rPr lang="en-US" dirty="0">
                  <a:solidFill>
                    <a:schemeClr val="tx1"/>
                  </a:solidFill>
                </a:rPr>
                <a:t>B</a:t>
              </a:r>
              <a:r>
                <a:rPr lang="en-US" baseline="-25000" dirty="0">
                  <a:solidFill>
                    <a:schemeClr val="tx1"/>
                  </a:solidFill>
                </a:rPr>
                <a:t>12 </a:t>
              </a:r>
              <a:r>
                <a:rPr lang="en-US" dirty="0">
                  <a:solidFill>
                    <a:schemeClr val="tx1"/>
                  </a:solidFill>
                </a:rPr>
                <a:t>B</a:t>
              </a:r>
              <a:r>
                <a:rPr lang="en-US" baseline="-25000" dirty="0">
                  <a:solidFill>
                    <a:schemeClr val="tx1"/>
                  </a:solidFill>
                </a:rPr>
                <a:t>21  </a:t>
              </a:r>
              <a:r>
                <a:rPr lang="en-US" dirty="0">
                  <a:solidFill>
                    <a:schemeClr val="tx1"/>
                  </a:solidFill>
                </a:rPr>
                <a:t>B</a:t>
              </a:r>
              <a:r>
                <a:rPr lang="en-US" baseline="-25000" dirty="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28687" name="Double Bracket 9"/>
            <p:cNvSpPr>
              <a:spLocks noChangeArrowheads="1"/>
            </p:cNvSpPr>
            <p:nvPr/>
          </p:nvSpPr>
          <p:spPr bwMode="auto">
            <a:xfrm>
              <a:off x="3200400" y="3231931"/>
              <a:ext cx="914400" cy="707886"/>
            </a:xfrm>
            <a:prstGeom prst="bracketPair">
              <a:avLst>
                <a:gd name="adj" fmla="val 16667"/>
              </a:avLst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28679" name="Group 10"/>
          <p:cNvGrpSpPr>
            <a:grpSpLocks/>
          </p:cNvGrpSpPr>
          <p:nvPr/>
        </p:nvGrpSpPr>
        <p:grpSpPr bwMode="auto">
          <a:xfrm>
            <a:off x="1492250" y="1273312"/>
            <a:ext cx="1308100" cy="730111"/>
            <a:chOff x="3200400" y="3209849"/>
            <a:chExt cx="1308538" cy="729968"/>
          </a:xfrm>
        </p:grpSpPr>
        <p:sp>
          <p:nvSpPr>
            <p:cNvPr id="28684" name="TextBox 11"/>
            <p:cNvSpPr txBox="1">
              <a:spLocks noChangeArrowheads="1"/>
            </p:cNvSpPr>
            <p:nvPr/>
          </p:nvSpPr>
          <p:spPr bwMode="auto">
            <a:xfrm>
              <a:off x="3200400" y="3209849"/>
              <a:ext cx="1308538" cy="7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l"/>
              <a:r>
                <a:rPr lang="en-US" dirty="0">
                  <a:solidFill>
                    <a:schemeClr val="tx1"/>
                  </a:solidFill>
                </a:rPr>
                <a:t>C</a:t>
              </a:r>
              <a:r>
                <a:rPr lang="en-US" baseline="-25000" dirty="0">
                  <a:solidFill>
                    <a:schemeClr val="tx1"/>
                  </a:solidFill>
                </a:rPr>
                <a:t>11  </a:t>
              </a:r>
              <a:r>
                <a:rPr lang="en-US" dirty="0">
                  <a:solidFill>
                    <a:schemeClr val="tx1"/>
                  </a:solidFill>
                </a:rPr>
                <a:t>C</a:t>
              </a:r>
              <a:r>
                <a:rPr lang="en-US" baseline="-25000" dirty="0">
                  <a:solidFill>
                    <a:schemeClr val="tx1"/>
                  </a:solidFill>
                </a:rPr>
                <a:t>12 </a:t>
              </a:r>
              <a:r>
                <a:rPr lang="en-US" dirty="0">
                  <a:solidFill>
                    <a:schemeClr val="tx1"/>
                  </a:solidFill>
                </a:rPr>
                <a:t>C</a:t>
              </a:r>
              <a:r>
                <a:rPr lang="en-US" baseline="-25000" dirty="0">
                  <a:solidFill>
                    <a:schemeClr val="tx1"/>
                  </a:solidFill>
                </a:rPr>
                <a:t>21  </a:t>
              </a:r>
              <a:r>
                <a:rPr lang="en-US" dirty="0">
                  <a:solidFill>
                    <a:schemeClr val="tx1"/>
                  </a:solidFill>
                </a:rPr>
                <a:t>C</a:t>
              </a:r>
              <a:r>
                <a:rPr lang="en-US" baseline="-25000" dirty="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28685" name="Double Bracket 12"/>
            <p:cNvSpPr>
              <a:spLocks noChangeArrowheads="1"/>
            </p:cNvSpPr>
            <p:nvPr/>
          </p:nvSpPr>
          <p:spPr bwMode="auto">
            <a:xfrm>
              <a:off x="3232161" y="3231931"/>
              <a:ext cx="914400" cy="707886"/>
            </a:xfrm>
            <a:prstGeom prst="bracketPair">
              <a:avLst>
                <a:gd name="adj" fmla="val 16667"/>
              </a:avLst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grpSp>
        <p:nvGrpSpPr>
          <p:cNvPr id="28680" name="Group 13"/>
          <p:cNvGrpSpPr>
            <a:grpSpLocks/>
          </p:cNvGrpSpPr>
          <p:nvPr/>
        </p:nvGrpSpPr>
        <p:grpSpPr bwMode="auto">
          <a:xfrm>
            <a:off x="1492250" y="2178050"/>
            <a:ext cx="4271963" cy="708025"/>
            <a:chOff x="3200400" y="3231931"/>
            <a:chExt cx="1234274" cy="707886"/>
          </a:xfrm>
        </p:grpSpPr>
        <p:sp>
          <p:nvSpPr>
            <p:cNvPr id="28682" name="TextBox 14"/>
            <p:cNvSpPr txBox="1">
              <a:spLocks noChangeArrowheads="1"/>
            </p:cNvSpPr>
            <p:nvPr/>
          </p:nvSpPr>
          <p:spPr bwMode="auto">
            <a:xfrm>
              <a:off x="3200400" y="3231931"/>
              <a:ext cx="123427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11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11 </a:t>
              </a:r>
              <a:r>
                <a:rPr lang="en-US">
                  <a:solidFill>
                    <a:schemeClr val="tx1"/>
                  </a:solidFill>
                </a:rPr>
                <a:t>+</a:t>
              </a:r>
              <a:r>
                <a:rPr lang="en-US" baseline="-25000">
                  <a:solidFill>
                    <a:schemeClr val="tx1"/>
                  </a:solidFill>
                </a:rPr>
                <a:t>  </a:t>
              </a:r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12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21    </a:t>
              </a:r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11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12 </a:t>
              </a:r>
              <a:r>
                <a:rPr lang="en-US">
                  <a:solidFill>
                    <a:schemeClr val="tx1"/>
                  </a:solidFill>
                </a:rPr>
                <a:t>+</a:t>
              </a:r>
              <a:r>
                <a:rPr lang="en-US" baseline="-25000">
                  <a:solidFill>
                    <a:schemeClr val="tx1"/>
                  </a:solidFill>
                </a:rPr>
                <a:t>  </a:t>
              </a:r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12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22 </a:t>
              </a:r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21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11 </a:t>
              </a:r>
              <a:r>
                <a:rPr lang="en-US">
                  <a:solidFill>
                    <a:schemeClr val="tx1"/>
                  </a:solidFill>
                </a:rPr>
                <a:t>+</a:t>
              </a:r>
              <a:r>
                <a:rPr lang="en-US" baseline="-25000">
                  <a:solidFill>
                    <a:schemeClr val="tx1"/>
                  </a:solidFill>
                </a:rPr>
                <a:t>  </a:t>
              </a:r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22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21    </a:t>
              </a:r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21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12 </a:t>
              </a:r>
              <a:r>
                <a:rPr lang="en-US">
                  <a:solidFill>
                    <a:schemeClr val="tx1"/>
                  </a:solidFill>
                </a:rPr>
                <a:t>+</a:t>
              </a:r>
              <a:r>
                <a:rPr lang="en-US" baseline="-25000">
                  <a:solidFill>
                    <a:schemeClr val="tx1"/>
                  </a:solidFill>
                </a:rPr>
                <a:t>  </a:t>
              </a:r>
              <a:r>
                <a:rPr lang="en-US">
                  <a:solidFill>
                    <a:schemeClr val="tx1"/>
                  </a:solidFill>
                </a:rPr>
                <a:t>A</a:t>
              </a:r>
              <a:r>
                <a:rPr lang="en-US" baseline="-25000">
                  <a:solidFill>
                    <a:schemeClr val="tx1"/>
                  </a:solidFill>
                </a:rPr>
                <a:t>22</a:t>
              </a:r>
              <a:r>
                <a:rPr lang="en-US">
                  <a:solidFill>
                    <a:schemeClr val="tx1"/>
                  </a:solidFill>
                </a:rPr>
                <a:t>·B</a:t>
              </a:r>
              <a:r>
                <a:rPr lang="en-US" baseline="-2500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28683" name="Double Bracket 15"/>
            <p:cNvSpPr>
              <a:spLocks noChangeArrowheads="1"/>
            </p:cNvSpPr>
            <p:nvPr/>
          </p:nvSpPr>
          <p:spPr bwMode="auto">
            <a:xfrm>
              <a:off x="3200400" y="3231931"/>
              <a:ext cx="1234274" cy="707886"/>
            </a:xfrm>
            <a:prstGeom prst="bracketPair">
              <a:avLst>
                <a:gd name="adj" fmla="val 16667"/>
              </a:avLst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8681" name="TextBox 16"/>
          <p:cNvSpPr txBox="1">
            <a:spLocks noChangeArrowheads="1"/>
          </p:cNvSpPr>
          <p:nvPr/>
        </p:nvSpPr>
        <p:spPr bwMode="auto">
          <a:xfrm>
            <a:off x="609600" y="3836988"/>
            <a:ext cx="7023100" cy="20621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/>
            <a:r>
              <a:rPr lang="en-US" sz="1800" dirty="0"/>
              <a:t> </a:t>
            </a:r>
            <a:r>
              <a:rPr lang="en-US" dirty="0"/>
              <a:t> </a:t>
            </a:r>
            <a:r>
              <a:rPr lang="en-US" dirty="0" err="1">
                <a:solidFill>
                  <a:schemeClr val="tx1"/>
                </a:solidFill>
              </a:rPr>
              <a:t>func</a:t>
            </a:r>
            <a:r>
              <a:rPr lang="en-US" dirty="0">
                <a:solidFill>
                  <a:schemeClr val="tx1"/>
                </a:solidFill>
              </a:rPr>
              <a:t> C = R</a:t>
            </a:r>
            <a:r>
              <a:rPr lang="en-US" sz="1800" dirty="0">
                <a:solidFill>
                  <a:schemeClr val="tx1"/>
                </a:solidFill>
              </a:rPr>
              <a:t>MM (A, B, n)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      if n = 1, C = A * B, else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         {  C</a:t>
            </a:r>
            <a:r>
              <a:rPr lang="en-US" sz="1800" baseline="-25000" dirty="0">
                <a:solidFill>
                  <a:schemeClr val="tx1"/>
                </a:solidFill>
              </a:rPr>
              <a:t>11 </a:t>
            </a:r>
            <a:r>
              <a:rPr lang="en-US" sz="1800" dirty="0">
                <a:solidFill>
                  <a:schemeClr val="tx1"/>
                </a:solidFill>
              </a:rPr>
              <a:t>= RMM (A</a:t>
            </a:r>
            <a:r>
              <a:rPr lang="en-US" sz="1800" baseline="-25000" dirty="0">
                <a:solidFill>
                  <a:schemeClr val="tx1"/>
                </a:solidFill>
              </a:rPr>
              <a:t>11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11 </a:t>
            </a:r>
            <a:r>
              <a:rPr lang="en-US" sz="1800" dirty="0">
                <a:solidFill>
                  <a:schemeClr val="tx1"/>
                </a:solidFill>
              </a:rPr>
              <a:t>, n/2) + RMM (A</a:t>
            </a:r>
            <a:r>
              <a:rPr lang="en-US" sz="1800" baseline="-25000" dirty="0">
                <a:solidFill>
                  <a:schemeClr val="tx1"/>
                </a:solidFill>
              </a:rPr>
              <a:t>12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21 </a:t>
            </a:r>
            <a:r>
              <a:rPr lang="en-US" sz="1800" dirty="0">
                <a:solidFill>
                  <a:schemeClr val="tx1"/>
                </a:solidFill>
              </a:rPr>
              <a:t>, n/2)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            C</a:t>
            </a:r>
            <a:r>
              <a:rPr lang="en-US" sz="1800" baseline="-25000" dirty="0">
                <a:solidFill>
                  <a:schemeClr val="tx1"/>
                </a:solidFill>
              </a:rPr>
              <a:t>12 </a:t>
            </a:r>
            <a:r>
              <a:rPr lang="en-US" sz="1800" dirty="0">
                <a:solidFill>
                  <a:schemeClr val="tx1"/>
                </a:solidFill>
              </a:rPr>
              <a:t>= RMM (A</a:t>
            </a:r>
            <a:r>
              <a:rPr lang="en-US" sz="1800" baseline="-25000" dirty="0">
                <a:solidFill>
                  <a:schemeClr val="tx1"/>
                </a:solidFill>
              </a:rPr>
              <a:t>11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12 </a:t>
            </a:r>
            <a:r>
              <a:rPr lang="en-US" sz="1800" dirty="0">
                <a:solidFill>
                  <a:schemeClr val="tx1"/>
                </a:solidFill>
              </a:rPr>
              <a:t>, n/2) + RMM (A</a:t>
            </a:r>
            <a:r>
              <a:rPr lang="en-US" sz="1800" baseline="-25000" dirty="0">
                <a:solidFill>
                  <a:schemeClr val="tx1"/>
                </a:solidFill>
              </a:rPr>
              <a:t>12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22 </a:t>
            </a:r>
            <a:r>
              <a:rPr lang="en-US" sz="1800" dirty="0">
                <a:solidFill>
                  <a:schemeClr val="tx1"/>
                </a:solidFill>
              </a:rPr>
              <a:t>, n/2)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            C</a:t>
            </a:r>
            <a:r>
              <a:rPr lang="en-US" sz="1800" baseline="-25000" dirty="0">
                <a:solidFill>
                  <a:schemeClr val="tx1"/>
                </a:solidFill>
              </a:rPr>
              <a:t>21 </a:t>
            </a:r>
            <a:r>
              <a:rPr lang="en-US" sz="1800" dirty="0">
                <a:solidFill>
                  <a:schemeClr val="tx1"/>
                </a:solidFill>
              </a:rPr>
              <a:t>= RMM (A</a:t>
            </a:r>
            <a:r>
              <a:rPr lang="en-US" sz="1800" baseline="-25000" dirty="0">
                <a:solidFill>
                  <a:schemeClr val="tx1"/>
                </a:solidFill>
              </a:rPr>
              <a:t>21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11 </a:t>
            </a:r>
            <a:r>
              <a:rPr lang="en-US" sz="1800" dirty="0">
                <a:solidFill>
                  <a:schemeClr val="tx1"/>
                </a:solidFill>
              </a:rPr>
              <a:t>, n/2) + RMM (A</a:t>
            </a:r>
            <a:r>
              <a:rPr lang="en-US" sz="1800" baseline="-25000" dirty="0">
                <a:solidFill>
                  <a:schemeClr val="tx1"/>
                </a:solidFill>
              </a:rPr>
              <a:t>22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21 </a:t>
            </a:r>
            <a:r>
              <a:rPr lang="en-US" sz="1800" dirty="0">
                <a:solidFill>
                  <a:schemeClr val="tx1"/>
                </a:solidFill>
              </a:rPr>
              <a:t>, n/2)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            C</a:t>
            </a:r>
            <a:r>
              <a:rPr lang="en-US" sz="1800" baseline="-25000" dirty="0">
                <a:solidFill>
                  <a:schemeClr val="tx1"/>
                </a:solidFill>
              </a:rPr>
              <a:t>22 </a:t>
            </a:r>
            <a:r>
              <a:rPr lang="en-US" sz="1800" dirty="0">
                <a:solidFill>
                  <a:schemeClr val="tx1"/>
                </a:solidFill>
              </a:rPr>
              <a:t>= RMM (A</a:t>
            </a:r>
            <a:r>
              <a:rPr lang="en-US" sz="1800" baseline="-25000" dirty="0">
                <a:solidFill>
                  <a:schemeClr val="tx1"/>
                </a:solidFill>
              </a:rPr>
              <a:t>21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12 </a:t>
            </a:r>
            <a:r>
              <a:rPr lang="en-US" sz="1800" dirty="0">
                <a:solidFill>
                  <a:schemeClr val="tx1"/>
                </a:solidFill>
              </a:rPr>
              <a:t>, n/2) + RMM (A</a:t>
            </a:r>
            <a:r>
              <a:rPr lang="en-US" sz="1800" baseline="-25000" dirty="0">
                <a:solidFill>
                  <a:schemeClr val="tx1"/>
                </a:solidFill>
              </a:rPr>
              <a:t>22</a:t>
            </a:r>
            <a:r>
              <a:rPr lang="en-US" sz="1800" dirty="0">
                <a:solidFill>
                  <a:schemeClr val="tx1"/>
                </a:solidFill>
              </a:rPr>
              <a:t> , B</a:t>
            </a:r>
            <a:r>
              <a:rPr lang="en-US" sz="1800" baseline="-25000" dirty="0">
                <a:solidFill>
                  <a:schemeClr val="tx1"/>
                </a:solidFill>
              </a:rPr>
              <a:t>22 </a:t>
            </a:r>
            <a:r>
              <a:rPr lang="en-US" sz="1800" dirty="0">
                <a:solidFill>
                  <a:schemeClr val="tx1"/>
                </a:solidFill>
              </a:rPr>
              <a:t>, n/2)  } </a:t>
            </a:r>
          </a:p>
          <a:p>
            <a:pPr algn="l"/>
            <a:r>
              <a:rPr lang="en-US" sz="1800" dirty="0">
                <a:solidFill>
                  <a:schemeClr val="tx1"/>
                </a:solidFill>
              </a:rPr>
              <a:t>      return         </a:t>
            </a:r>
          </a:p>
        </p:txBody>
      </p:sp>
    </p:spTree>
    <p:extLst>
      <p:ext uri="{BB962C8B-B14F-4D97-AF65-F5344CB8AC3E}">
        <p14:creationId xmlns:p14="http://schemas.microsoft.com/office/powerpoint/2010/main" val="288074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381001" y="306388"/>
            <a:ext cx="8458199" cy="425450"/>
          </a:xfrm>
        </p:spPr>
        <p:txBody>
          <a:bodyPr>
            <a:noAutofit/>
          </a:bodyPr>
          <a:lstStyle/>
          <a:p>
            <a:r>
              <a:rPr lang="en-US" sz="3600" dirty="0" smtClean="0"/>
              <a:t>Recursive Matrix Multiplication (RMM) (2/2)</a:t>
            </a: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B5FEA1C6-499C-43CB-89D4-DAFB6F789423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24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29700" name="TextBox 16"/>
          <p:cNvSpPr txBox="1">
            <a:spLocks noChangeArrowheads="1"/>
          </p:cNvSpPr>
          <p:nvPr/>
        </p:nvSpPr>
        <p:spPr bwMode="auto">
          <a:xfrm>
            <a:off x="1019175" y="977900"/>
            <a:ext cx="7023100" cy="22467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/>
            <a:r>
              <a:rPr lang="en-US" dirty="0"/>
              <a:t>  </a:t>
            </a:r>
            <a:r>
              <a:rPr lang="en-US" dirty="0" err="1">
                <a:solidFill>
                  <a:schemeClr val="tx1"/>
                </a:solidFill>
              </a:rPr>
              <a:t>func</a:t>
            </a:r>
            <a:r>
              <a:rPr lang="en-US" dirty="0">
                <a:solidFill>
                  <a:schemeClr val="tx1"/>
                </a:solidFill>
              </a:rPr>
              <a:t> C = RMM (A, B, n)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      if n=1, C = A * B, else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         {  C</a:t>
            </a:r>
            <a:r>
              <a:rPr lang="en-US" baseline="-25000" dirty="0">
                <a:solidFill>
                  <a:schemeClr val="tx1"/>
                </a:solidFill>
              </a:rPr>
              <a:t>11 </a:t>
            </a:r>
            <a:r>
              <a:rPr lang="en-US" dirty="0">
                <a:solidFill>
                  <a:schemeClr val="tx1"/>
                </a:solidFill>
              </a:rPr>
              <a:t>= RMM (A</a:t>
            </a:r>
            <a:r>
              <a:rPr lang="en-US" baseline="-25000" dirty="0">
                <a:solidFill>
                  <a:schemeClr val="tx1"/>
                </a:solidFill>
              </a:rPr>
              <a:t>11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11 </a:t>
            </a:r>
            <a:r>
              <a:rPr lang="en-US" dirty="0">
                <a:solidFill>
                  <a:schemeClr val="tx1"/>
                </a:solidFill>
              </a:rPr>
              <a:t>, n/2) + RMM (A</a:t>
            </a:r>
            <a:r>
              <a:rPr lang="en-US" baseline="-25000" dirty="0">
                <a:solidFill>
                  <a:schemeClr val="tx1"/>
                </a:solidFill>
              </a:rPr>
              <a:t>12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21 </a:t>
            </a:r>
            <a:r>
              <a:rPr lang="en-US" dirty="0">
                <a:solidFill>
                  <a:schemeClr val="tx1"/>
                </a:solidFill>
              </a:rPr>
              <a:t>, n/2)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            C</a:t>
            </a:r>
            <a:r>
              <a:rPr lang="en-US" baseline="-25000" dirty="0">
                <a:solidFill>
                  <a:schemeClr val="tx1"/>
                </a:solidFill>
              </a:rPr>
              <a:t>12 </a:t>
            </a:r>
            <a:r>
              <a:rPr lang="en-US" dirty="0">
                <a:solidFill>
                  <a:schemeClr val="tx1"/>
                </a:solidFill>
              </a:rPr>
              <a:t>= RMM (A</a:t>
            </a:r>
            <a:r>
              <a:rPr lang="en-US" baseline="-25000" dirty="0">
                <a:solidFill>
                  <a:schemeClr val="tx1"/>
                </a:solidFill>
              </a:rPr>
              <a:t>11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12 </a:t>
            </a:r>
            <a:r>
              <a:rPr lang="en-US" dirty="0">
                <a:solidFill>
                  <a:schemeClr val="tx1"/>
                </a:solidFill>
              </a:rPr>
              <a:t>, n/2) + RMM (A</a:t>
            </a:r>
            <a:r>
              <a:rPr lang="en-US" baseline="-25000" dirty="0">
                <a:solidFill>
                  <a:schemeClr val="tx1"/>
                </a:solidFill>
              </a:rPr>
              <a:t>12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22 </a:t>
            </a:r>
            <a:r>
              <a:rPr lang="en-US" dirty="0">
                <a:solidFill>
                  <a:schemeClr val="tx1"/>
                </a:solidFill>
              </a:rPr>
              <a:t>, n/2)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            C</a:t>
            </a:r>
            <a:r>
              <a:rPr lang="en-US" baseline="-25000" dirty="0">
                <a:solidFill>
                  <a:schemeClr val="tx1"/>
                </a:solidFill>
              </a:rPr>
              <a:t>21 </a:t>
            </a:r>
            <a:r>
              <a:rPr lang="en-US" dirty="0">
                <a:solidFill>
                  <a:schemeClr val="tx1"/>
                </a:solidFill>
              </a:rPr>
              <a:t>= RMM (A</a:t>
            </a:r>
            <a:r>
              <a:rPr lang="en-US" baseline="-25000" dirty="0">
                <a:solidFill>
                  <a:schemeClr val="tx1"/>
                </a:solidFill>
              </a:rPr>
              <a:t>21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11 </a:t>
            </a:r>
            <a:r>
              <a:rPr lang="en-US" dirty="0">
                <a:solidFill>
                  <a:schemeClr val="tx1"/>
                </a:solidFill>
              </a:rPr>
              <a:t>, n/2) + RMM (A</a:t>
            </a:r>
            <a:r>
              <a:rPr lang="en-US" baseline="-25000" dirty="0">
                <a:solidFill>
                  <a:schemeClr val="tx1"/>
                </a:solidFill>
              </a:rPr>
              <a:t>22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21 </a:t>
            </a:r>
            <a:r>
              <a:rPr lang="en-US" dirty="0">
                <a:solidFill>
                  <a:schemeClr val="tx1"/>
                </a:solidFill>
              </a:rPr>
              <a:t>, n/2)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            C</a:t>
            </a:r>
            <a:r>
              <a:rPr lang="en-US" baseline="-25000" dirty="0">
                <a:solidFill>
                  <a:schemeClr val="tx1"/>
                </a:solidFill>
              </a:rPr>
              <a:t>22 </a:t>
            </a:r>
            <a:r>
              <a:rPr lang="en-US" dirty="0">
                <a:solidFill>
                  <a:schemeClr val="tx1"/>
                </a:solidFill>
              </a:rPr>
              <a:t>= RMM (A</a:t>
            </a:r>
            <a:r>
              <a:rPr lang="en-US" baseline="-25000" dirty="0">
                <a:solidFill>
                  <a:schemeClr val="tx1"/>
                </a:solidFill>
              </a:rPr>
              <a:t>21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12 </a:t>
            </a:r>
            <a:r>
              <a:rPr lang="en-US" dirty="0">
                <a:solidFill>
                  <a:schemeClr val="tx1"/>
                </a:solidFill>
              </a:rPr>
              <a:t>, n/2) + RMM (A</a:t>
            </a:r>
            <a:r>
              <a:rPr lang="en-US" baseline="-25000" dirty="0">
                <a:solidFill>
                  <a:schemeClr val="tx1"/>
                </a:solidFill>
              </a:rPr>
              <a:t>22</a:t>
            </a:r>
            <a:r>
              <a:rPr lang="en-US" dirty="0">
                <a:solidFill>
                  <a:schemeClr val="tx1"/>
                </a:solidFill>
              </a:rPr>
              <a:t> , B</a:t>
            </a:r>
            <a:r>
              <a:rPr lang="en-US" baseline="-25000" dirty="0">
                <a:solidFill>
                  <a:schemeClr val="tx1"/>
                </a:solidFill>
              </a:rPr>
              <a:t>22 </a:t>
            </a:r>
            <a:r>
              <a:rPr lang="en-US" dirty="0">
                <a:solidFill>
                  <a:schemeClr val="tx1"/>
                </a:solidFill>
              </a:rPr>
              <a:t>, n/2)  } 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      return         </a:t>
            </a:r>
          </a:p>
        </p:txBody>
      </p:sp>
      <p:sp>
        <p:nvSpPr>
          <p:cNvPr id="29701" name="TextBox 18"/>
          <p:cNvSpPr txBox="1">
            <a:spLocks noChangeArrowheads="1"/>
          </p:cNvSpPr>
          <p:nvPr/>
        </p:nvSpPr>
        <p:spPr bwMode="auto">
          <a:xfrm>
            <a:off x="762000" y="3429000"/>
            <a:ext cx="7943876" cy="3262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/>
            <a:r>
              <a:rPr lang="en-US" b="0" dirty="0">
                <a:solidFill>
                  <a:schemeClr val="tx1"/>
                </a:solidFill>
              </a:rPr>
              <a:t>A(n)  = # arithmetic operations in RMM( . , . , n)</a:t>
            </a: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         = 8 · A(n/2) + 4(n/2)</a:t>
            </a:r>
            <a:r>
              <a:rPr lang="en-US" sz="2400" b="0" baseline="30000" dirty="0">
                <a:solidFill>
                  <a:schemeClr val="tx1"/>
                </a:solidFill>
              </a:rPr>
              <a:t>2</a:t>
            </a:r>
            <a:r>
              <a:rPr lang="en-US" b="0" dirty="0">
                <a:solidFill>
                  <a:schemeClr val="tx1"/>
                </a:solidFill>
              </a:rPr>
              <a:t>  if  n &gt; 1,   else 1</a:t>
            </a: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         = 2n</a:t>
            </a:r>
            <a:r>
              <a:rPr lang="en-US" sz="2400" b="0" baseline="30000" dirty="0">
                <a:solidFill>
                  <a:schemeClr val="tx1"/>
                </a:solidFill>
              </a:rPr>
              <a:t>3   </a:t>
            </a:r>
            <a:r>
              <a:rPr lang="en-US" sz="2400" b="0" dirty="0">
                <a:solidFill>
                  <a:schemeClr val="tx1"/>
                </a:solidFill>
              </a:rPr>
              <a:t>… </a:t>
            </a:r>
            <a:r>
              <a:rPr lang="en-US" b="0" dirty="0">
                <a:solidFill>
                  <a:schemeClr val="tx1"/>
                </a:solidFill>
              </a:rPr>
              <a:t>same operations as usual, in different </a:t>
            </a:r>
            <a:r>
              <a:rPr lang="en-US" b="0" dirty="0" smtClean="0">
                <a:solidFill>
                  <a:schemeClr val="tx1"/>
                </a:solidFill>
              </a:rPr>
              <a:t>order</a:t>
            </a:r>
          </a:p>
          <a:p>
            <a:pPr algn="l"/>
            <a:endParaRPr lang="en-US" b="0" dirty="0">
              <a:solidFill>
                <a:schemeClr val="tx1"/>
              </a:solidFill>
            </a:endParaRPr>
          </a:p>
          <a:p>
            <a:pPr algn="l"/>
            <a:r>
              <a:rPr lang="en-US" b="0" dirty="0" smtClean="0">
                <a:solidFill>
                  <a:schemeClr val="tx1"/>
                </a:solidFill>
              </a:rPr>
              <a:t>W(</a:t>
            </a:r>
            <a:r>
              <a:rPr lang="en-US" b="0" dirty="0">
                <a:solidFill>
                  <a:schemeClr val="tx1"/>
                </a:solidFill>
              </a:rPr>
              <a:t>n) = # words moved between fast, slow memory by RMM( . , . , n)</a:t>
            </a: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         = 8 · </a:t>
            </a:r>
            <a:r>
              <a:rPr lang="en-US" b="0" dirty="0" smtClean="0">
                <a:solidFill>
                  <a:schemeClr val="tx1"/>
                </a:solidFill>
              </a:rPr>
              <a:t>W(</a:t>
            </a:r>
            <a:r>
              <a:rPr lang="en-US" b="0" dirty="0">
                <a:solidFill>
                  <a:schemeClr val="tx1"/>
                </a:solidFill>
              </a:rPr>
              <a:t>n/2) + </a:t>
            </a:r>
            <a:r>
              <a:rPr lang="en-US" b="0" dirty="0" smtClean="0">
                <a:solidFill>
                  <a:schemeClr val="tx1"/>
                </a:solidFill>
              </a:rPr>
              <a:t>12(</a:t>
            </a:r>
            <a:r>
              <a:rPr lang="en-US" b="0" dirty="0">
                <a:solidFill>
                  <a:schemeClr val="tx1"/>
                </a:solidFill>
              </a:rPr>
              <a:t>n/2)</a:t>
            </a:r>
            <a:r>
              <a:rPr lang="en-US" sz="2400" b="0" baseline="30000" dirty="0">
                <a:solidFill>
                  <a:schemeClr val="tx1"/>
                </a:solidFill>
              </a:rPr>
              <a:t>2</a:t>
            </a:r>
            <a:r>
              <a:rPr lang="en-US" b="0" dirty="0">
                <a:solidFill>
                  <a:schemeClr val="tx1"/>
                </a:solidFill>
              </a:rPr>
              <a:t>  if  3n</a:t>
            </a:r>
            <a:r>
              <a:rPr lang="en-US" sz="2400" b="0" baseline="30000" dirty="0">
                <a:solidFill>
                  <a:schemeClr val="tx1"/>
                </a:solidFill>
              </a:rPr>
              <a:t>2</a:t>
            </a:r>
            <a:r>
              <a:rPr lang="en-US" b="0" dirty="0">
                <a:solidFill>
                  <a:schemeClr val="tx1"/>
                </a:solidFill>
              </a:rPr>
              <a:t> &gt; </a:t>
            </a:r>
            <a:r>
              <a:rPr lang="en-US" b="0" dirty="0" smtClean="0">
                <a:solidFill>
                  <a:schemeClr val="tx1"/>
                </a:solidFill>
              </a:rPr>
              <a:t>M</a:t>
            </a:r>
            <a:r>
              <a:rPr lang="en-US" b="0" baseline="-25000" dirty="0" smtClean="0">
                <a:solidFill>
                  <a:schemeClr val="tx1"/>
                </a:solidFill>
              </a:rPr>
              <a:t>  </a:t>
            </a:r>
            <a:r>
              <a:rPr lang="en-US" b="0" dirty="0">
                <a:solidFill>
                  <a:schemeClr val="tx1"/>
                </a:solidFill>
              </a:rPr>
              <a:t>,  else 3n</a:t>
            </a:r>
            <a:r>
              <a:rPr lang="en-US" sz="2400" b="0" baseline="30000" dirty="0">
                <a:solidFill>
                  <a:schemeClr val="tx1"/>
                </a:solidFill>
              </a:rPr>
              <a:t>2</a:t>
            </a:r>
            <a:r>
              <a:rPr lang="en-US" b="0" dirty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b="0" dirty="0">
                <a:solidFill>
                  <a:schemeClr val="tx1"/>
                </a:solidFill>
              </a:rPr>
              <a:t>         = O( n</a:t>
            </a:r>
            <a:r>
              <a:rPr lang="en-US" sz="2400" b="0" baseline="30000" dirty="0">
                <a:solidFill>
                  <a:schemeClr val="tx1"/>
                </a:solidFill>
              </a:rPr>
              <a:t>3</a:t>
            </a:r>
            <a:r>
              <a:rPr lang="en-US" b="0" dirty="0">
                <a:solidFill>
                  <a:schemeClr val="tx1"/>
                </a:solidFill>
              </a:rPr>
              <a:t> / </a:t>
            </a:r>
            <a:r>
              <a:rPr lang="en-US" b="0" dirty="0" smtClean="0">
                <a:solidFill>
                  <a:schemeClr val="tx1"/>
                </a:solidFill>
              </a:rPr>
              <a:t>M</a:t>
            </a:r>
            <a:r>
              <a:rPr lang="en-US" sz="2400" b="0" baseline="30000" dirty="0" smtClean="0">
                <a:solidFill>
                  <a:schemeClr val="tx1"/>
                </a:solidFill>
              </a:rPr>
              <a:t>1</a:t>
            </a:r>
            <a:r>
              <a:rPr lang="en-US" sz="2400" b="0" baseline="30000" dirty="0">
                <a:solidFill>
                  <a:schemeClr val="tx1"/>
                </a:solidFill>
              </a:rPr>
              <a:t>/2 </a:t>
            </a:r>
            <a:r>
              <a:rPr lang="en-US" sz="2400" b="0" dirty="0">
                <a:solidFill>
                  <a:schemeClr val="tx1"/>
                </a:solidFill>
              </a:rPr>
              <a:t>+</a:t>
            </a:r>
            <a:r>
              <a:rPr lang="en-US" sz="2400" b="0" baseline="30000" dirty="0">
                <a:solidFill>
                  <a:schemeClr val="tx1"/>
                </a:solidFill>
              </a:rPr>
              <a:t> </a:t>
            </a:r>
            <a:r>
              <a:rPr lang="en-US" b="0" dirty="0">
                <a:solidFill>
                  <a:schemeClr val="tx1"/>
                </a:solidFill>
              </a:rPr>
              <a:t>n</a:t>
            </a:r>
            <a:r>
              <a:rPr lang="en-US" sz="2400" b="0" baseline="30000" dirty="0">
                <a:solidFill>
                  <a:schemeClr val="tx1"/>
                </a:solidFill>
              </a:rPr>
              <a:t>2</a:t>
            </a:r>
            <a:r>
              <a:rPr lang="en-US" b="0" dirty="0">
                <a:solidFill>
                  <a:schemeClr val="tx1"/>
                </a:solidFill>
              </a:rPr>
              <a:t> )    … same as blocked </a:t>
            </a:r>
            <a:r>
              <a:rPr lang="en-US" b="0" dirty="0" err="1" smtClean="0">
                <a:solidFill>
                  <a:schemeClr val="tx1"/>
                </a:solidFill>
              </a:rPr>
              <a:t>matmul</a:t>
            </a:r>
            <a:endParaRPr lang="en-US" b="0" dirty="0" smtClean="0">
              <a:solidFill>
                <a:schemeClr val="tx1"/>
              </a:solidFill>
            </a:endParaRPr>
          </a:p>
          <a:p>
            <a:pPr algn="l"/>
            <a:endParaRPr lang="en-US" b="0" dirty="0">
              <a:solidFill>
                <a:schemeClr val="tx1"/>
              </a:solidFill>
            </a:endParaRPr>
          </a:p>
          <a:p>
            <a:pPr algn="l"/>
            <a:r>
              <a:rPr lang="en-US" b="0" dirty="0" smtClean="0">
                <a:solidFill>
                  <a:schemeClr val="tx1"/>
                </a:solidFill>
              </a:rPr>
              <a:t>“Cache oblivious”, works for memory hierarchies, but not panacea</a:t>
            </a:r>
            <a:endParaRPr lang="en-US" b="0" dirty="0">
              <a:solidFill>
                <a:schemeClr val="tx1"/>
              </a:solidFill>
            </a:endParaRPr>
          </a:p>
          <a:p>
            <a:pPr algn="l"/>
            <a:endParaRPr lang="en-US" sz="1800" b="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25000" y="2590800"/>
            <a:ext cx="7315200" cy="2554545"/>
          </a:xfrm>
          <a:prstGeom prst="rect">
            <a:avLst/>
          </a:prstGeom>
          <a:solidFill>
            <a:schemeClr val="bg1"/>
          </a:solidFill>
          <a:ln w="57150" cmpd="sng">
            <a:solidFill>
              <a:srgbClr val="0824F2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4000" dirty="0" smtClean="0">
                <a:solidFill>
                  <a:srgbClr val="0824F2"/>
                </a:solidFill>
              </a:rPr>
              <a:t>For big speedups, see SC12 poster  on “Beating MKL and </a:t>
            </a:r>
            <a:r>
              <a:rPr lang="en-US" sz="4000" dirty="0" err="1" smtClean="0">
                <a:solidFill>
                  <a:srgbClr val="0824F2"/>
                </a:solidFill>
              </a:rPr>
              <a:t>ScaLAPACK</a:t>
            </a:r>
            <a:r>
              <a:rPr lang="en-US" sz="4000" dirty="0" smtClean="0">
                <a:solidFill>
                  <a:srgbClr val="0824F2"/>
                </a:solidFill>
              </a:rPr>
              <a:t> at Rectangular </a:t>
            </a:r>
            <a:r>
              <a:rPr lang="en-US" sz="4000" dirty="0" err="1" smtClean="0">
                <a:solidFill>
                  <a:srgbClr val="0824F2"/>
                </a:solidFill>
              </a:rPr>
              <a:t>Matmul</a:t>
            </a:r>
            <a:r>
              <a:rPr lang="en-US" sz="4000" dirty="0" smtClean="0">
                <a:solidFill>
                  <a:srgbClr val="0824F2"/>
                </a:solidFill>
              </a:rPr>
              <a:t>” 11/13 at 5:15-7pm</a:t>
            </a:r>
            <a:endParaRPr lang="en-US" sz="4000" dirty="0">
              <a:solidFill>
                <a:srgbClr val="0824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1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304800" y="163513"/>
            <a:ext cx="8459788" cy="479425"/>
          </a:xfrm>
        </p:spPr>
        <p:txBody>
          <a:bodyPr>
            <a:normAutofit fontScale="90000"/>
          </a:bodyPr>
          <a:lstStyle/>
          <a:p>
            <a:r>
              <a:rPr lang="en-US" sz="3200" smtClean="0"/>
              <a:t>How hard is hand-tuning matmul, anyway?</a:t>
            </a:r>
          </a:p>
        </p:txBody>
      </p:sp>
      <p:pic>
        <p:nvPicPr>
          <p:cNvPr id="33795" name="Content Placeholder 6" descr="CS267_Matmul_summary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8475" y="838200"/>
            <a:ext cx="8340725" cy="4419600"/>
          </a:xfrm>
          <a:ln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79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856413" y="6492875"/>
            <a:ext cx="21336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/>
            <a:fld id="{5307CACF-C77D-46A9-877E-EDF21A101849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 algn="ctr"/>
              <a:t>25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33797" name="TextBox 7"/>
          <p:cNvSpPr txBox="1">
            <a:spLocks noChangeArrowheads="1"/>
          </p:cNvSpPr>
          <p:nvPr/>
        </p:nvSpPr>
        <p:spPr bwMode="auto">
          <a:xfrm>
            <a:off x="457200" y="5334000"/>
            <a:ext cx="8124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Results of 22 student teams trying to tune matrix-multiply, in CS267 Spr09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 Students given “blocked” code to start </a:t>
            </a:r>
            <a:r>
              <a:rPr lang="en-US" sz="1600" dirty="0" smtClean="0">
                <a:solidFill>
                  <a:schemeClr val="tx1"/>
                </a:solidFill>
              </a:rPr>
              <a:t>with (7x faster than </a:t>
            </a:r>
            <a:r>
              <a:rPr lang="en-US" sz="1600" dirty="0" err="1" smtClean="0">
                <a:solidFill>
                  <a:schemeClr val="tx1"/>
                </a:solidFill>
              </a:rPr>
              <a:t>na</a:t>
            </a:r>
            <a:r>
              <a:rPr lang="fr-FR" sz="1600" dirty="0" err="1" smtClean="0">
                <a:solidFill>
                  <a:schemeClr val="tx1"/>
                </a:solidFill>
              </a:rPr>
              <a:t>ï</a:t>
            </a:r>
            <a:r>
              <a:rPr lang="en-US" sz="1600" dirty="0" err="1" smtClean="0">
                <a:solidFill>
                  <a:schemeClr val="tx1"/>
                </a:solidFill>
              </a:rPr>
              <a:t>ve</a:t>
            </a:r>
            <a:r>
              <a:rPr lang="en-US" sz="1600" dirty="0" smtClean="0">
                <a:solidFill>
                  <a:schemeClr val="tx1"/>
                </a:solidFill>
              </a:rPr>
              <a:t>)</a:t>
            </a:r>
            <a:endParaRPr lang="en-US" sz="1600" dirty="0">
              <a:solidFill>
                <a:schemeClr val="tx1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 Still hard to get close to vendor tuned performance (ACML</a:t>
            </a:r>
            <a:r>
              <a:rPr lang="en-US" sz="1600" dirty="0" smtClean="0">
                <a:solidFill>
                  <a:schemeClr val="tx1"/>
                </a:solidFill>
              </a:rPr>
              <a:t>) (another 6x)</a:t>
            </a:r>
            <a:endParaRPr lang="en-US" sz="1600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 For more discussion, see </a:t>
            </a:r>
            <a:r>
              <a:rPr lang="en-US" sz="1600" dirty="0" err="1">
                <a:solidFill>
                  <a:schemeClr val="tx1"/>
                </a:solidFill>
              </a:rPr>
              <a:t>www.cs.berkeley.edu</a:t>
            </a:r>
            <a:r>
              <a:rPr lang="en-US" sz="1600" dirty="0">
                <a:solidFill>
                  <a:schemeClr val="tx1"/>
                </a:solidFill>
              </a:rPr>
              <a:t>/~</a:t>
            </a:r>
            <a:r>
              <a:rPr lang="en-US" sz="1600" dirty="0" err="1">
                <a:solidFill>
                  <a:schemeClr val="tx1"/>
                </a:solidFill>
              </a:rPr>
              <a:t>volkov</a:t>
            </a:r>
            <a:r>
              <a:rPr lang="en-US" sz="1600" dirty="0">
                <a:solidFill>
                  <a:schemeClr val="tx1"/>
                </a:solidFill>
              </a:rPr>
              <a:t>/cs267.sp09/hw1/results/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7086600" y="4800600"/>
            <a:ext cx="1296988" cy="990600"/>
            <a:chOff x="11049000" y="4953000"/>
            <a:chExt cx="1296988" cy="990600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11049000" y="5943600"/>
              <a:ext cx="12954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rot="5400000" flipH="1" flipV="1">
              <a:off x="11849894" y="5447506"/>
              <a:ext cx="990600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304800" y="1371600"/>
            <a:ext cx="609600" cy="4648200"/>
            <a:chOff x="-990600" y="1371600"/>
            <a:chExt cx="609600" cy="4648200"/>
          </a:xfrm>
        </p:grpSpPr>
        <p:cxnSp>
          <p:nvCxnSpPr>
            <p:cNvPr id="17" name="Straight Connector 16"/>
            <p:cNvCxnSpPr/>
            <p:nvPr/>
          </p:nvCxnSpPr>
          <p:spPr>
            <a:xfrm rot="10800000">
              <a:off x="-990600" y="6019800"/>
              <a:ext cx="6096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5400000" flipH="1" flipV="1">
              <a:off x="-3314700" y="3695700"/>
              <a:ext cx="46482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-990600" y="1371600"/>
              <a:ext cx="533400" cy="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25638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4254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Ho</a:t>
            </a:r>
            <a:r>
              <a:rPr lang="en-US" sz="4000" dirty="0" smtClean="0"/>
              <a:t>w hard is hand-tuning </a:t>
            </a:r>
            <a:r>
              <a:rPr lang="en-US" sz="4000" dirty="0" err="1" smtClean="0"/>
              <a:t>matmul</a:t>
            </a:r>
            <a:r>
              <a:rPr lang="en-US" sz="4000" dirty="0" smtClean="0"/>
              <a:t>, anyway?</a:t>
            </a:r>
          </a:p>
        </p:txBody>
      </p:sp>
      <p:sp>
        <p:nvSpPr>
          <p:cNvPr id="34819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010400" y="6492875"/>
            <a:ext cx="21336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fld id="{C5FA0CE7-C9A0-4BB2-84D1-F20CA88F1758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/>
              <a:t>26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pic>
        <p:nvPicPr>
          <p:cNvPr id="34820" name="Picture 5" descr="CS267_Matmul_loc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1371600"/>
            <a:ext cx="8812212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462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6643688" y="6335713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/>
            <a:fld id="{499C425B-940E-4BEB-BD0A-E0B0176C0AFA}" type="slidenum">
              <a:rPr lang="en-US" sz="1400" b="0" smtClean="0">
                <a:solidFill>
                  <a:schemeClr val="tx1"/>
                </a:solidFill>
                <a:latin typeface="Helvetica" charset="0"/>
              </a:rPr>
              <a:pPr algn="ctr"/>
              <a:t>27</a:t>
            </a:fld>
            <a:endParaRPr lang="en-US" sz="1400" b="0" smtClean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5939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839201" cy="422275"/>
          </a:xfrm>
        </p:spPr>
        <p:txBody>
          <a:bodyPr>
            <a:normAutofit fontScale="90000"/>
          </a:bodyPr>
          <a:lstStyle/>
          <a:p>
            <a:r>
              <a:rPr lang="en-US" dirty="0"/>
              <a:t>SUMMA– n x n </a:t>
            </a:r>
            <a:r>
              <a:rPr lang="en-US" dirty="0" err="1"/>
              <a:t>matmul</a:t>
            </a:r>
            <a:r>
              <a:rPr lang="en-US" dirty="0"/>
              <a:t> on P</a:t>
            </a:r>
            <a:r>
              <a:rPr lang="en-US" baseline="30000" dirty="0"/>
              <a:t>1/2 </a:t>
            </a:r>
            <a:r>
              <a:rPr lang="en-US" dirty="0"/>
              <a:t>x P</a:t>
            </a:r>
            <a:r>
              <a:rPr lang="en-US" baseline="30000" dirty="0"/>
              <a:t>1/2 </a:t>
            </a:r>
            <a:r>
              <a:rPr lang="en-US" dirty="0" smtClean="0"/>
              <a:t>grid</a:t>
            </a:r>
            <a:br>
              <a:rPr lang="en-US" dirty="0" smtClean="0"/>
            </a:br>
            <a:r>
              <a:rPr lang="en-US" sz="3600" dirty="0" smtClean="0"/>
              <a:t>(nearly) optimal using minimum memory M=O(n</a:t>
            </a:r>
            <a:r>
              <a:rPr lang="en-US" sz="3600" baseline="30000" dirty="0" smtClean="0"/>
              <a:t>2</a:t>
            </a:r>
            <a:r>
              <a:rPr lang="en-US" sz="3600" dirty="0" smtClean="0"/>
              <a:t>/P) </a:t>
            </a:r>
            <a:endParaRPr lang="en-US" dirty="0" smtClean="0"/>
          </a:p>
        </p:txBody>
      </p:sp>
      <p:sp>
        <p:nvSpPr>
          <p:cNvPr id="59396" name="Text Box 3"/>
          <p:cNvSpPr txBox="1">
            <a:spLocks noChangeArrowheads="1"/>
          </p:cNvSpPr>
          <p:nvPr/>
        </p:nvSpPr>
        <p:spPr bwMode="auto">
          <a:xfrm>
            <a:off x="9601200" y="2667000"/>
            <a:ext cx="7959725" cy="3498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For k=0 to n-1     </a:t>
            </a:r>
            <a:r>
              <a:rPr lang="en-US" dirty="0">
                <a:solidFill>
                  <a:schemeClr val="accent2"/>
                </a:solidFill>
              </a:rPr>
              <a:t>… </a:t>
            </a:r>
            <a:r>
              <a:rPr lang="en-US" dirty="0">
                <a:solidFill>
                  <a:srgbClr val="7030A0"/>
                </a:solidFill>
              </a:rPr>
              <a:t>or n/b-1 where b is the block size </a:t>
            </a: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rgbClr val="7030A0"/>
                </a:solidFill>
              </a:rPr>
              <a:t>                            …  = # cols in A(</a:t>
            </a:r>
            <a:r>
              <a:rPr lang="en-US" dirty="0" err="1">
                <a:solidFill>
                  <a:srgbClr val="7030A0"/>
                </a:solidFill>
              </a:rPr>
              <a:t>i,k</a:t>
            </a:r>
            <a:r>
              <a:rPr lang="en-US" dirty="0">
                <a:solidFill>
                  <a:srgbClr val="7030A0"/>
                </a:solidFill>
              </a:rPr>
              <a:t>) and # rows in B(</a:t>
            </a:r>
            <a:r>
              <a:rPr lang="en-US" dirty="0" err="1">
                <a:solidFill>
                  <a:srgbClr val="7030A0"/>
                </a:solidFill>
              </a:rPr>
              <a:t>k,j</a:t>
            </a:r>
            <a:r>
              <a:rPr lang="en-US" dirty="0">
                <a:solidFill>
                  <a:srgbClr val="7030A0"/>
                </a:solidFill>
              </a:rPr>
              <a:t>) </a:t>
            </a: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     for all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= 1 to </a:t>
            </a:r>
            <a:r>
              <a:rPr lang="en-US" dirty="0" err="1">
                <a:solidFill>
                  <a:schemeClr val="tx1"/>
                </a:solidFill>
              </a:rPr>
              <a:t>p</a:t>
            </a:r>
            <a:r>
              <a:rPr lang="en-US" sz="3200" baseline="-16000" dirty="0" err="1">
                <a:solidFill>
                  <a:schemeClr val="tx1"/>
                </a:solidFill>
              </a:rPr>
              <a:t>r</a:t>
            </a:r>
            <a:r>
              <a:rPr lang="en-US" dirty="0">
                <a:solidFill>
                  <a:schemeClr val="tx1"/>
                </a:solidFill>
              </a:rPr>
              <a:t>   </a:t>
            </a:r>
            <a:r>
              <a:rPr lang="en-US" dirty="0">
                <a:solidFill>
                  <a:srgbClr val="7030A0"/>
                </a:solidFill>
              </a:rPr>
              <a:t>… in parallel</a:t>
            </a: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           owner of </a:t>
            </a:r>
            <a:r>
              <a:rPr lang="en-US" dirty="0">
                <a:solidFill>
                  <a:srgbClr val="FF0000"/>
                </a:solidFill>
              </a:rPr>
              <a:t>A(</a:t>
            </a:r>
            <a:r>
              <a:rPr lang="en-US" dirty="0" err="1">
                <a:solidFill>
                  <a:srgbClr val="FF0000"/>
                </a:solidFill>
              </a:rPr>
              <a:t>i,k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>
                <a:solidFill>
                  <a:schemeClr val="tx1"/>
                </a:solidFill>
              </a:rPr>
              <a:t> broadcasts it to whole processor row</a:t>
            </a: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     for all j = 1 to p</a:t>
            </a:r>
            <a:r>
              <a:rPr lang="en-US" sz="3200" baseline="-16000" dirty="0">
                <a:solidFill>
                  <a:schemeClr val="tx1"/>
                </a:solidFill>
              </a:rPr>
              <a:t>c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>
                <a:solidFill>
                  <a:srgbClr val="7030A0"/>
                </a:solidFill>
              </a:rPr>
              <a:t>… in parallel</a:t>
            </a: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            owner of </a:t>
            </a:r>
            <a:r>
              <a:rPr lang="en-US" dirty="0">
                <a:solidFill>
                  <a:srgbClr val="0824F2"/>
                </a:solidFill>
              </a:rPr>
              <a:t>B(</a:t>
            </a:r>
            <a:r>
              <a:rPr lang="en-US" dirty="0" err="1">
                <a:solidFill>
                  <a:srgbClr val="0824F2"/>
                </a:solidFill>
              </a:rPr>
              <a:t>k,j</a:t>
            </a:r>
            <a:r>
              <a:rPr lang="en-US" dirty="0">
                <a:solidFill>
                  <a:srgbClr val="0824F2"/>
                </a:solidFill>
              </a:rPr>
              <a:t>)</a:t>
            </a:r>
            <a:r>
              <a:rPr lang="en-US" dirty="0">
                <a:solidFill>
                  <a:schemeClr val="tx1"/>
                </a:solidFill>
              </a:rPr>
              <a:t> broadcasts it to whole processor column</a:t>
            </a: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     Receive </a:t>
            </a:r>
            <a:r>
              <a:rPr lang="en-US" dirty="0">
                <a:solidFill>
                  <a:srgbClr val="FF0000"/>
                </a:solidFill>
              </a:rPr>
              <a:t>A(</a:t>
            </a:r>
            <a:r>
              <a:rPr lang="en-US" dirty="0" err="1">
                <a:solidFill>
                  <a:srgbClr val="FF0000"/>
                </a:solidFill>
              </a:rPr>
              <a:t>i,k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>
                <a:solidFill>
                  <a:schemeClr val="tx1"/>
                </a:solidFill>
              </a:rPr>
              <a:t> into </a:t>
            </a:r>
            <a:r>
              <a:rPr lang="en-US" dirty="0" err="1">
                <a:solidFill>
                  <a:srgbClr val="FF0000"/>
                </a:solidFill>
              </a:rPr>
              <a:t>Acol</a:t>
            </a:r>
            <a:endParaRPr lang="en-US" dirty="0">
              <a:solidFill>
                <a:srgbClr val="FF0000"/>
              </a:solidFill>
            </a:endParaRP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     Receive </a:t>
            </a:r>
            <a:r>
              <a:rPr lang="en-US" dirty="0">
                <a:solidFill>
                  <a:srgbClr val="0824F2"/>
                </a:solidFill>
              </a:rPr>
              <a:t>B(</a:t>
            </a:r>
            <a:r>
              <a:rPr lang="en-US" dirty="0" err="1">
                <a:solidFill>
                  <a:srgbClr val="0824F2"/>
                </a:solidFill>
              </a:rPr>
              <a:t>k,j</a:t>
            </a:r>
            <a:r>
              <a:rPr lang="en-US" dirty="0">
                <a:solidFill>
                  <a:srgbClr val="0824F2"/>
                </a:solidFill>
              </a:rPr>
              <a:t>)</a:t>
            </a:r>
            <a:r>
              <a:rPr lang="en-US" dirty="0">
                <a:solidFill>
                  <a:schemeClr val="tx1"/>
                </a:solidFill>
              </a:rPr>
              <a:t> into </a:t>
            </a:r>
            <a:r>
              <a:rPr lang="en-US" dirty="0">
                <a:solidFill>
                  <a:srgbClr val="0824F2"/>
                </a:solidFill>
              </a:rPr>
              <a:t>Brow</a:t>
            </a:r>
          </a:p>
          <a:p>
            <a:pPr algn="l">
              <a:spcBef>
                <a:spcPct val="25000"/>
              </a:spcBef>
            </a:pPr>
            <a:r>
              <a:rPr lang="en-US" dirty="0">
                <a:solidFill>
                  <a:schemeClr val="tx1"/>
                </a:solidFill>
              </a:rPr>
              <a:t>     </a:t>
            </a:r>
            <a:r>
              <a:rPr lang="en-US" dirty="0" err="1">
                <a:solidFill>
                  <a:srgbClr val="006600"/>
                </a:solidFill>
              </a:rPr>
              <a:t>C_myproc</a:t>
            </a:r>
            <a:r>
              <a:rPr lang="en-US" dirty="0">
                <a:solidFill>
                  <a:srgbClr val="00CC00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 = </a:t>
            </a:r>
            <a:r>
              <a:rPr lang="en-US" dirty="0" err="1">
                <a:solidFill>
                  <a:srgbClr val="006600"/>
                </a:solidFill>
              </a:rPr>
              <a:t>C_myproc</a:t>
            </a:r>
            <a:r>
              <a:rPr lang="en-US" dirty="0">
                <a:solidFill>
                  <a:srgbClr val="00CC00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 + </a:t>
            </a:r>
            <a:r>
              <a:rPr lang="en-US" dirty="0" err="1">
                <a:solidFill>
                  <a:srgbClr val="FF0000"/>
                </a:solidFill>
              </a:rPr>
              <a:t>Acol</a:t>
            </a:r>
            <a:r>
              <a:rPr lang="en-US" dirty="0">
                <a:solidFill>
                  <a:schemeClr val="tx1"/>
                </a:solidFill>
              </a:rPr>
              <a:t> * </a:t>
            </a:r>
            <a:r>
              <a:rPr lang="en-US" dirty="0">
                <a:solidFill>
                  <a:srgbClr val="0824F2"/>
                </a:solidFill>
              </a:rPr>
              <a:t>Brow</a:t>
            </a: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152400" y="3703806"/>
            <a:ext cx="8915400" cy="3139321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sz="1800" dirty="0">
                <a:solidFill>
                  <a:schemeClr val="tx1"/>
                </a:solidFill>
              </a:rPr>
              <a:t>For k=0 to n/b-</a:t>
            </a:r>
            <a:r>
              <a:rPr lang="en-US" sz="1800" dirty="0" smtClean="0">
                <a:solidFill>
                  <a:schemeClr val="tx1"/>
                </a:solidFill>
              </a:rPr>
              <a:t>1   </a:t>
            </a:r>
            <a:r>
              <a:rPr lang="en-US" sz="1800" dirty="0" smtClean="0">
                <a:solidFill>
                  <a:srgbClr val="660066"/>
                </a:solidFill>
              </a:rPr>
              <a:t>… b = block size = #cols in A(</a:t>
            </a:r>
            <a:r>
              <a:rPr lang="en-US" sz="1800" dirty="0" err="1">
                <a:solidFill>
                  <a:srgbClr val="660066"/>
                </a:solidFill>
              </a:rPr>
              <a:t>i</a:t>
            </a:r>
            <a:r>
              <a:rPr lang="en-US" sz="1800" dirty="0" err="1" smtClean="0">
                <a:solidFill>
                  <a:srgbClr val="660066"/>
                </a:solidFill>
              </a:rPr>
              <a:t>,k</a:t>
            </a:r>
            <a:r>
              <a:rPr lang="en-US" sz="1800" dirty="0" smtClean="0">
                <a:solidFill>
                  <a:srgbClr val="660066"/>
                </a:solidFill>
              </a:rPr>
              <a:t>) =  #rows in B(</a:t>
            </a:r>
            <a:r>
              <a:rPr lang="en-US" sz="1800" dirty="0" err="1" smtClean="0">
                <a:solidFill>
                  <a:srgbClr val="660066"/>
                </a:solidFill>
              </a:rPr>
              <a:t>k,j</a:t>
            </a:r>
            <a:r>
              <a:rPr lang="en-US" sz="1800" dirty="0" smtClean="0">
                <a:solidFill>
                  <a:srgbClr val="660066"/>
                </a:solidFill>
              </a:rPr>
              <a:t>)</a:t>
            </a:r>
            <a:endParaRPr lang="en-US" sz="1800" dirty="0">
              <a:solidFill>
                <a:srgbClr val="660066"/>
              </a:solidFill>
            </a:endParaRPr>
          </a:p>
          <a:p>
            <a:pPr algn="l">
              <a:spcBef>
                <a:spcPct val="25000"/>
              </a:spcBef>
            </a:pPr>
            <a:r>
              <a:rPr lang="en-US" sz="1800" dirty="0">
                <a:solidFill>
                  <a:schemeClr val="tx1"/>
                </a:solidFill>
              </a:rPr>
              <a:t>     for all </a:t>
            </a:r>
            <a:r>
              <a:rPr lang="en-US" sz="1800" dirty="0" err="1">
                <a:solidFill>
                  <a:schemeClr val="tx1"/>
                </a:solidFill>
              </a:rPr>
              <a:t>i</a:t>
            </a:r>
            <a:r>
              <a:rPr lang="en-US" sz="1800" dirty="0">
                <a:solidFill>
                  <a:schemeClr val="tx1"/>
                </a:solidFill>
              </a:rPr>
              <a:t> = 1 to </a:t>
            </a:r>
            <a:r>
              <a:rPr lang="en-US" sz="1800" dirty="0" smtClean="0">
                <a:solidFill>
                  <a:schemeClr val="tx1"/>
                </a:solidFill>
              </a:rPr>
              <a:t>P</a:t>
            </a:r>
            <a:r>
              <a:rPr lang="en-US" sz="1800" baseline="30000" dirty="0" smtClean="0">
                <a:solidFill>
                  <a:schemeClr val="tx1"/>
                </a:solidFill>
              </a:rPr>
              <a:t>1/2 </a:t>
            </a:r>
          </a:p>
          <a:p>
            <a:pPr algn="l">
              <a:spcBef>
                <a:spcPct val="25000"/>
              </a:spcBef>
            </a:pPr>
            <a:r>
              <a:rPr lang="en-US" sz="1800" baseline="30000" dirty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chemeClr val="tx1"/>
                </a:solidFill>
              </a:rPr>
              <a:t>             owner </a:t>
            </a:r>
            <a:r>
              <a:rPr lang="en-US" sz="1800" dirty="0">
                <a:solidFill>
                  <a:schemeClr val="tx1"/>
                </a:solidFill>
              </a:rPr>
              <a:t>of </a:t>
            </a:r>
            <a:r>
              <a:rPr lang="en-US" sz="1800" dirty="0">
                <a:solidFill>
                  <a:srgbClr val="FF0000"/>
                </a:solidFill>
              </a:rPr>
              <a:t>A(</a:t>
            </a:r>
            <a:r>
              <a:rPr lang="en-US" sz="1800" dirty="0" err="1">
                <a:solidFill>
                  <a:srgbClr val="FF0000"/>
                </a:solidFill>
              </a:rPr>
              <a:t>i,k</a:t>
            </a:r>
            <a:r>
              <a:rPr lang="en-US" sz="1800" dirty="0">
                <a:solidFill>
                  <a:srgbClr val="FF0000"/>
                </a:solidFill>
              </a:rPr>
              <a:t>)</a:t>
            </a:r>
            <a:r>
              <a:rPr lang="en-US" sz="1800" dirty="0">
                <a:solidFill>
                  <a:schemeClr val="tx1"/>
                </a:solidFill>
              </a:rPr>
              <a:t> broadcasts it to whole processor </a:t>
            </a:r>
            <a:r>
              <a:rPr lang="en-US" sz="1800" dirty="0" smtClean="0">
                <a:solidFill>
                  <a:schemeClr val="tx1"/>
                </a:solidFill>
              </a:rPr>
              <a:t>row (using binary tree)</a:t>
            </a:r>
            <a:endParaRPr lang="en-US" sz="1800" dirty="0">
              <a:solidFill>
                <a:schemeClr val="tx1"/>
              </a:solidFill>
            </a:endParaRPr>
          </a:p>
          <a:p>
            <a:pPr>
              <a:spcBef>
                <a:spcPct val="2500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     for </a:t>
            </a:r>
            <a:r>
              <a:rPr lang="en-US" sz="1800" dirty="0">
                <a:solidFill>
                  <a:schemeClr val="tx1"/>
                </a:solidFill>
              </a:rPr>
              <a:t>all j = 1 to  </a:t>
            </a:r>
            <a:r>
              <a:rPr lang="en-US" sz="1800" dirty="0" smtClean="0">
                <a:solidFill>
                  <a:schemeClr val="tx1"/>
                </a:solidFill>
              </a:rPr>
              <a:t>P</a:t>
            </a:r>
            <a:r>
              <a:rPr lang="en-US" sz="1800" baseline="30000" dirty="0" smtClean="0">
                <a:solidFill>
                  <a:schemeClr val="tx1"/>
                </a:solidFill>
              </a:rPr>
              <a:t>1/2</a:t>
            </a:r>
            <a:endParaRPr lang="en-US" sz="1800" baseline="30000" dirty="0">
              <a:solidFill>
                <a:schemeClr val="tx1"/>
              </a:solidFill>
            </a:endParaRPr>
          </a:p>
          <a:p>
            <a:pPr algn="l">
              <a:spcBef>
                <a:spcPct val="25000"/>
              </a:spcBef>
            </a:pPr>
            <a:r>
              <a:rPr lang="en-US" sz="1800" dirty="0">
                <a:solidFill>
                  <a:schemeClr val="tx1"/>
                </a:solidFill>
              </a:rPr>
              <a:t>            owner of </a:t>
            </a:r>
            <a:r>
              <a:rPr lang="en-US" sz="1800" dirty="0">
                <a:solidFill>
                  <a:srgbClr val="0824F2"/>
                </a:solidFill>
              </a:rPr>
              <a:t>B(</a:t>
            </a:r>
            <a:r>
              <a:rPr lang="en-US" sz="1800" dirty="0" err="1">
                <a:solidFill>
                  <a:srgbClr val="0824F2"/>
                </a:solidFill>
              </a:rPr>
              <a:t>k,j</a:t>
            </a:r>
            <a:r>
              <a:rPr lang="en-US" sz="1800" dirty="0">
                <a:solidFill>
                  <a:srgbClr val="0824F2"/>
                </a:solidFill>
              </a:rPr>
              <a:t>)</a:t>
            </a:r>
            <a:r>
              <a:rPr lang="en-US" sz="1800" dirty="0">
                <a:solidFill>
                  <a:schemeClr val="tx1"/>
                </a:solidFill>
              </a:rPr>
              <a:t> broadcasts it to whole processor </a:t>
            </a:r>
            <a:r>
              <a:rPr lang="en-US" sz="1800" dirty="0" smtClean="0">
                <a:solidFill>
                  <a:schemeClr val="tx1"/>
                </a:solidFill>
              </a:rPr>
              <a:t>column (using bin. </a:t>
            </a:r>
            <a:r>
              <a:rPr lang="en-US" sz="1800" dirty="0">
                <a:solidFill>
                  <a:schemeClr val="tx1"/>
                </a:solidFill>
              </a:rPr>
              <a:t>t</a:t>
            </a:r>
            <a:r>
              <a:rPr lang="en-US" sz="1800" dirty="0" smtClean="0">
                <a:solidFill>
                  <a:schemeClr val="tx1"/>
                </a:solidFill>
              </a:rPr>
              <a:t>ree)</a:t>
            </a:r>
            <a:endParaRPr lang="en-US" sz="1800" dirty="0">
              <a:solidFill>
                <a:schemeClr val="tx1"/>
              </a:solidFill>
            </a:endParaRPr>
          </a:p>
          <a:p>
            <a:pPr algn="l">
              <a:spcBef>
                <a:spcPct val="2500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     Receive </a:t>
            </a:r>
            <a:r>
              <a:rPr lang="en-US" sz="1800" dirty="0">
                <a:solidFill>
                  <a:srgbClr val="FF0000"/>
                </a:solidFill>
              </a:rPr>
              <a:t>A(</a:t>
            </a:r>
            <a:r>
              <a:rPr lang="en-US" sz="1800" dirty="0" err="1">
                <a:solidFill>
                  <a:srgbClr val="FF0000"/>
                </a:solidFill>
              </a:rPr>
              <a:t>i,k</a:t>
            </a:r>
            <a:r>
              <a:rPr lang="en-US" sz="1800" dirty="0">
                <a:solidFill>
                  <a:srgbClr val="FF0000"/>
                </a:solidFill>
              </a:rPr>
              <a:t>)</a:t>
            </a:r>
            <a:r>
              <a:rPr lang="en-US" sz="1800" dirty="0">
                <a:solidFill>
                  <a:schemeClr val="tx1"/>
                </a:solidFill>
              </a:rPr>
              <a:t> into </a:t>
            </a:r>
            <a:r>
              <a:rPr lang="en-US" sz="1800" dirty="0" err="1">
                <a:solidFill>
                  <a:srgbClr val="FF0000"/>
                </a:solidFill>
              </a:rPr>
              <a:t>Acol</a:t>
            </a:r>
            <a:endParaRPr lang="en-US" sz="1800" dirty="0">
              <a:solidFill>
                <a:srgbClr val="FF0000"/>
              </a:solidFill>
            </a:endParaRPr>
          </a:p>
          <a:p>
            <a:pPr algn="l">
              <a:spcBef>
                <a:spcPct val="25000"/>
              </a:spcBef>
            </a:pPr>
            <a:r>
              <a:rPr lang="en-US" sz="1800" dirty="0">
                <a:solidFill>
                  <a:schemeClr val="tx1"/>
                </a:solidFill>
              </a:rPr>
              <a:t>     Receive </a:t>
            </a:r>
            <a:r>
              <a:rPr lang="en-US" sz="1800" dirty="0">
                <a:solidFill>
                  <a:srgbClr val="0824F2"/>
                </a:solidFill>
              </a:rPr>
              <a:t>B(</a:t>
            </a:r>
            <a:r>
              <a:rPr lang="en-US" sz="1800" dirty="0" err="1">
                <a:solidFill>
                  <a:srgbClr val="0824F2"/>
                </a:solidFill>
              </a:rPr>
              <a:t>k,j</a:t>
            </a:r>
            <a:r>
              <a:rPr lang="en-US" sz="1800" dirty="0">
                <a:solidFill>
                  <a:srgbClr val="0824F2"/>
                </a:solidFill>
              </a:rPr>
              <a:t>)</a:t>
            </a:r>
            <a:r>
              <a:rPr lang="en-US" sz="1800" dirty="0">
                <a:solidFill>
                  <a:schemeClr val="tx1"/>
                </a:solidFill>
              </a:rPr>
              <a:t> into </a:t>
            </a:r>
            <a:r>
              <a:rPr lang="en-US" sz="1800" dirty="0">
                <a:solidFill>
                  <a:srgbClr val="0824F2"/>
                </a:solidFill>
              </a:rPr>
              <a:t>Brow</a:t>
            </a:r>
          </a:p>
          <a:p>
            <a:pPr algn="l">
              <a:spcBef>
                <a:spcPct val="25000"/>
              </a:spcBef>
            </a:pPr>
            <a:r>
              <a:rPr lang="en-US" sz="1800" dirty="0">
                <a:solidFill>
                  <a:schemeClr val="tx1"/>
                </a:solidFill>
              </a:rPr>
              <a:t>     </a:t>
            </a:r>
            <a:r>
              <a:rPr lang="en-US" sz="1800" dirty="0" err="1">
                <a:solidFill>
                  <a:srgbClr val="008000"/>
                </a:solidFill>
              </a:rPr>
              <a:t>C_myproc</a:t>
            </a:r>
            <a:r>
              <a:rPr lang="en-US" sz="1800" dirty="0">
                <a:solidFill>
                  <a:schemeClr val="tx1"/>
                </a:solidFill>
              </a:rPr>
              <a:t> = </a:t>
            </a:r>
            <a:r>
              <a:rPr lang="en-US" sz="1800" dirty="0" err="1">
                <a:solidFill>
                  <a:srgbClr val="008000"/>
                </a:solidFill>
              </a:rPr>
              <a:t>C_myproc</a:t>
            </a:r>
            <a:r>
              <a:rPr lang="en-US" sz="1800" dirty="0">
                <a:solidFill>
                  <a:schemeClr val="tx1"/>
                </a:solidFill>
              </a:rPr>
              <a:t> + </a:t>
            </a:r>
            <a:r>
              <a:rPr lang="en-US" sz="1800" dirty="0" err="1">
                <a:solidFill>
                  <a:srgbClr val="FF0000"/>
                </a:solidFill>
              </a:rPr>
              <a:t>Acol</a:t>
            </a:r>
            <a:r>
              <a:rPr lang="en-US" sz="1800" dirty="0">
                <a:solidFill>
                  <a:schemeClr val="tx1"/>
                </a:solidFill>
              </a:rPr>
              <a:t> * </a:t>
            </a:r>
            <a:r>
              <a:rPr lang="en-US" sz="1800" dirty="0" smtClean="0">
                <a:solidFill>
                  <a:srgbClr val="0824F2"/>
                </a:solidFill>
              </a:rPr>
              <a:t>Brow</a:t>
            </a:r>
          </a:p>
          <a:p>
            <a:pPr algn="l">
              <a:spcBef>
                <a:spcPct val="25000"/>
              </a:spcBef>
            </a:pPr>
            <a:endParaRPr lang="en-US" sz="1800" dirty="0">
              <a:solidFill>
                <a:srgbClr val="0824F2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15938" y="1295400"/>
            <a:ext cx="8405866" cy="2423557"/>
            <a:chOff x="515938" y="841375"/>
            <a:chExt cx="8405866" cy="2423557"/>
          </a:xfrm>
        </p:grpSpPr>
        <p:grpSp>
          <p:nvGrpSpPr>
            <p:cNvPr id="2" name="Group 1"/>
            <p:cNvGrpSpPr/>
            <p:nvPr/>
          </p:nvGrpSpPr>
          <p:grpSpPr>
            <a:xfrm>
              <a:off x="515938" y="841375"/>
              <a:ext cx="7335837" cy="2130425"/>
              <a:chOff x="515938" y="612775"/>
              <a:chExt cx="7335837" cy="2130425"/>
            </a:xfrm>
          </p:grpSpPr>
          <p:grpSp>
            <p:nvGrpSpPr>
              <p:cNvPr id="59397" name="Group 4"/>
              <p:cNvGrpSpPr>
                <a:grpSpLocks/>
              </p:cNvGrpSpPr>
              <p:nvPr/>
            </p:nvGrpSpPr>
            <p:grpSpPr bwMode="auto">
              <a:xfrm>
                <a:off x="1447800" y="990600"/>
                <a:ext cx="1828800" cy="1752600"/>
                <a:chOff x="960" y="528"/>
                <a:chExt cx="1152" cy="1104"/>
              </a:xfrm>
            </p:grpSpPr>
            <p:sp>
              <p:nvSpPr>
                <p:cNvPr id="59436" name="Rectangle 5"/>
                <p:cNvSpPr>
                  <a:spLocks noChangeArrowheads="1"/>
                </p:cNvSpPr>
                <p:nvPr/>
              </p:nvSpPr>
              <p:spPr bwMode="auto">
                <a:xfrm>
                  <a:off x="960" y="528"/>
                  <a:ext cx="1152" cy="1104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59437" name="Line 6"/>
                <p:cNvSpPr>
                  <a:spLocks noChangeShapeType="1"/>
                </p:cNvSpPr>
                <p:nvPr/>
              </p:nvSpPr>
              <p:spPr bwMode="auto">
                <a:xfrm>
                  <a:off x="960" y="1056"/>
                  <a:ext cx="115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38" name="Line 7"/>
                <p:cNvSpPr>
                  <a:spLocks noChangeShapeType="1"/>
                </p:cNvSpPr>
                <p:nvPr/>
              </p:nvSpPr>
              <p:spPr bwMode="auto">
                <a:xfrm>
                  <a:off x="960" y="768"/>
                  <a:ext cx="115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39" name="Line 8"/>
                <p:cNvSpPr>
                  <a:spLocks noChangeShapeType="1"/>
                </p:cNvSpPr>
                <p:nvPr/>
              </p:nvSpPr>
              <p:spPr bwMode="auto">
                <a:xfrm>
                  <a:off x="960" y="1344"/>
                  <a:ext cx="115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40" name="Line 9"/>
                <p:cNvSpPr>
                  <a:spLocks noChangeShapeType="1"/>
                </p:cNvSpPr>
                <p:nvPr/>
              </p:nvSpPr>
              <p:spPr bwMode="auto">
                <a:xfrm>
                  <a:off x="1536" y="528"/>
                  <a:ext cx="0" cy="110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41" name="Line 10"/>
                <p:cNvSpPr>
                  <a:spLocks noChangeShapeType="1"/>
                </p:cNvSpPr>
                <p:nvPr/>
              </p:nvSpPr>
              <p:spPr bwMode="auto">
                <a:xfrm>
                  <a:off x="1248" y="528"/>
                  <a:ext cx="0" cy="110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42" name="Line 11"/>
                <p:cNvSpPr>
                  <a:spLocks noChangeShapeType="1"/>
                </p:cNvSpPr>
                <p:nvPr/>
              </p:nvSpPr>
              <p:spPr bwMode="auto">
                <a:xfrm>
                  <a:off x="1824" y="528"/>
                  <a:ext cx="0" cy="110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</p:grpSp>
          <p:grpSp>
            <p:nvGrpSpPr>
              <p:cNvPr id="59398" name="Group 12"/>
              <p:cNvGrpSpPr>
                <a:grpSpLocks/>
              </p:cNvGrpSpPr>
              <p:nvPr/>
            </p:nvGrpSpPr>
            <p:grpSpPr bwMode="auto">
              <a:xfrm>
                <a:off x="3733800" y="990600"/>
                <a:ext cx="1828800" cy="1752600"/>
                <a:chOff x="960" y="528"/>
                <a:chExt cx="1152" cy="1104"/>
              </a:xfrm>
            </p:grpSpPr>
            <p:sp>
              <p:nvSpPr>
                <p:cNvPr id="59429" name="Rectangle 13"/>
                <p:cNvSpPr>
                  <a:spLocks noChangeArrowheads="1"/>
                </p:cNvSpPr>
                <p:nvPr/>
              </p:nvSpPr>
              <p:spPr bwMode="auto">
                <a:xfrm>
                  <a:off x="960" y="528"/>
                  <a:ext cx="1152" cy="1104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59430" name="Line 14"/>
                <p:cNvSpPr>
                  <a:spLocks noChangeShapeType="1"/>
                </p:cNvSpPr>
                <p:nvPr/>
              </p:nvSpPr>
              <p:spPr bwMode="auto">
                <a:xfrm>
                  <a:off x="960" y="1056"/>
                  <a:ext cx="115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31" name="Line 15"/>
                <p:cNvSpPr>
                  <a:spLocks noChangeShapeType="1"/>
                </p:cNvSpPr>
                <p:nvPr/>
              </p:nvSpPr>
              <p:spPr bwMode="auto">
                <a:xfrm>
                  <a:off x="960" y="768"/>
                  <a:ext cx="115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32" name="Line 16"/>
                <p:cNvSpPr>
                  <a:spLocks noChangeShapeType="1"/>
                </p:cNvSpPr>
                <p:nvPr/>
              </p:nvSpPr>
              <p:spPr bwMode="auto">
                <a:xfrm>
                  <a:off x="960" y="1344"/>
                  <a:ext cx="115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33" name="Line 17"/>
                <p:cNvSpPr>
                  <a:spLocks noChangeShapeType="1"/>
                </p:cNvSpPr>
                <p:nvPr/>
              </p:nvSpPr>
              <p:spPr bwMode="auto">
                <a:xfrm>
                  <a:off x="1536" y="528"/>
                  <a:ext cx="0" cy="110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34" name="Line 18"/>
                <p:cNvSpPr>
                  <a:spLocks noChangeShapeType="1"/>
                </p:cNvSpPr>
                <p:nvPr/>
              </p:nvSpPr>
              <p:spPr bwMode="auto">
                <a:xfrm>
                  <a:off x="1248" y="528"/>
                  <a:ext cx="0" cy="110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  <p:sp>
              <p:nvSpPr>
                <p:cNvPr id="59435" name="Line 19"/>
                <p:cNvSpPr>
                  <a:spLocks noChangeShapeType="1"/>
                </p:cNvSpPr>
                <p:nvPr/>
              </p:nvSpPr>
              <p:spPr bwMode="auto">
                <a:xfrm>
                  <a:off x="1824" y="528"/>
                  <a:ext cx="0" cy="1104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he-IL"/>
                </a:p>
              </p:txBody>
            </p:sp>
          </p:grpSp>
          <p:sp>
            <p:nvSpPr>
              <p:cNvPr id="59399" name="Rectangle 20"/>
              <p:cNvSpPr>
                <a:spLocks noChangeArrowheads="1"/>
              </p:cNvSpPr>
              <p:nvPr/>
            </p:nvSpPr>
            <p:spPr bwMode="auto">
              <a:xfrm>
                <a:off x="6019800" y="990600"/>
                <a:ext cx="1828800" cy="175260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9400" name="Line 21"/>
              <p:cNvSpPr>
                <a:spLocks noChangeShapeType="1"/>
              </p:cNvSpPr>
              <p:nvPr/>
            </p:nvSpPr>
            <p:spPr bwMode="auto">
              <a:xfrm>
                <a:off x="6019800" y="1828800"/>
                <a:ext cx="18288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01" name="Line 22"/>
              <p:cNvSpPr>
                <a:spLocks noChangeShapeType="1"/>
              </p:cNvSpPr>
              <p:nvPr/>
            </p:nvSpPr>
            <p:spPr bwMode="auto">
              <a:xfrm>
                <a:off x="6019800" y="1371600"/>
                <a:ext cx="18288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02" name="Line 23"/>
              <p:cNvSpPr>
                <a:spLocks noChangeShapeType="1"/>
              </p:cNvSpPr>
              <p:nvPr/>
            </p:nvSpPr>
            <p:spPr bwMode="auto">
              <a:xfrm>
                <a:off x="6019800" y="2286000"/>
                <a:ext cx="18288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03" name="Line 24"/>
              <p:cNvSpPr>
                <a:spLocks noChangeShapeType="1"/>
              </p:cNvSpPr>
              <p:nvPr/>
            </p:nvSpPr>
            <p:spPr bwMode="auto">
              <a:xfrm>
                <a:off x="6934200" y="990600"/>
                <a:ext cx="0" cy="17526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04" name="Line 25"/>
              <p:cNvSpPr>
                <a:spLocks noChangeShapeType="1"/>
              </p:cNvSpPr>
              <p:nvPr/>
            </p:nvSpPr>
            <p:spPr bwMode="auto">
              <a:xfrm>
                <a:off x="6477000" y="990600"/>
                <a:ext cx="0" cy="17526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05" name="Line 26"/>
              <p:cNvSpPr>
                <a:spLocks noChangeShapeType="1"/>
              </p:cNvSpPr>
              <p:nvPr/>
            </p:nvSpPr>
            <p:spPr bwMode="auto">
              <a:xfrm>
                <a:off x="7391400" y="990600"/>
                <a:ext cx="0" cy="17526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06" name="Text Box 27"/>
              <p:cNvSpPr txBox="1">
                <a:spLocks noChangeArrowheads="1"/>
              </p:cNvSpPr>
              <p:nvPr/>
            </p:nvSpPr>
            <p:spPr bwMode="auto">
              <a:xfrm>
                <a:off x="3336925" y="1563688"/>
                <a:ext cx="303213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 sz="2400">
                    <a:solidFill>
                      <a:schemeClr val="tx1"/>
                    </a:solidFill>
                  </a:rPr>
                  <a:t>*</a:t>
                </a:r>
              </a:p>
            </p:txBody>
          </p:sp>
          <p:sp>
            <p:nvSpPr>
              <p:cNvPr id="59407" name="Text Box 28"/>
              <p:cNvSpPr txBox="1">
                <a:spLocks noChangeArrowheads="1"/>
              </p:cNvSpPr>
              <p:nvPr/>
            </p:nvSpPr>
            <p:spPr bwMode="auto">
              <a:xfrm>
                <a:off x="5546725" y="1611313"/>
                <a:ext cx="401638" cy="396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>
                    <a:solidFill>
                      <a:schemeClr val="tx1"/>
                    </a:solidFill>
                  </a:rPr>
                  <a:t> =</a:t>
                </a:r>
              </a:p>
            </p:txBody>
          </p:sp>
          <p:sp>
            <p:nvSpPr>
              <p:cNvPr id="59408" name="Text Box 29"/>
              <p:cNvSpPr txBox="1">
                <a:spLocks noChangeArrowheads="1"/>
              </p:cNvSpPr>
              <p:nvPr/>
            </p:nvSpPr>
            <p:spPr bwMode="auto">
              <a:xfrm>
                <a:off x="1127125" y="1865313"/>
                <a:ext cx="247650" cy="366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 sz="1800">
                    <a:solidFill>
                      <a:schemeClr val="tx1"/>
                    </a:solidFill>
                    <a:latin typeface="Helvetica" charset="0"/>
                  </a:rPr>
                  <a:t>i</a:t>
                </a:r>
              </a:p>
            </p:txBody>
          </p:sp>
          <p:sp>
            <p:nvSpPr>
              <p:cNvPr id="59409" name="Text Box 30"/>
              <p:cNvSpPr txBox="1">
                <a:spLocks noChangeArrowheads="1"/>
              </p:cNvSpPr>
              <p:nvPr/>
            </p:nvSpPr>
            <p:spPr bwMode="auto">
              <a:xfrm>
                <a:off x="5165725" y="646113"/>
                <a:ext cx="247650" cy="366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 sz="1800">
                    <a:solidFill>
                      <a:schemeClr val="tx1"/>
                    </a:solidFill>
                    <a:latin typeface="Helvetica" charset="0"/>
                  </a:rPr>
                  <a:t>j</a:t>
                </a:r>
              </a:p>
            </p:txBody>
          </p:sp>
          <p:sp>
            <p:nvSpPr>
              <p:cNvPr id="59410" name="Text Box 31"/>
              <p:cNvSpPr txBox="1">
                <a:spLocks noChangeArrowheads="1"/>
              </p:cNvSpPr>
              <p:nvPr/>
            </p:nvSpPr>
            <p:spPr bwMode="auto">
              <a:xfrm>
                <a:off x="515938" y="2389188"/>
                <a:ext cx="690562" cy="336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 sz="1600">
                    <a:solidFill>
                      <a:schemeClr val="tx1"/>
                    </a:solidFill>
                    <a:latin typeface="Helvetica" charset="0"/>
                  </a:rPr>
                  <a:t>A(i,k)</a:t>
                </a:r>
              </a:p>
            </p:txBody>
          </p:sp>
          <p:sp>
            <p:nvSpPr>
              <p:cNvPr id="59411" name="Line 32"/>
              <p:cNvSpPr>
                <a:spLocks noChangeShapeType="1"/>
              </p:cNvSpPr>
              <p:nvPr/>
            </p:nvSpPr>
            <p:spPr bwMode="auto">
              <a:xfrm flipV="1">
                <a:off x="1125538" y="2133600"/>
                <a:ext cx="457200" cy="3048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12" name="Text Box 33"/>
              <p:cNvSpPr txBox="1">
                <a:spLocks noChangeArrowheads="1"/>
              </p:cNvSpPr>
              <p:nvPr/>
            </p:nvSpPr>
            <p:spPr bwMode="auto">
              <a:xfrm>
                <a:off x="1584325" y="646113"/>
                <a:ext cx="311150" cy="366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 sz="1800">
                    <a:solidFill>
                      <a:schemeClr val="tx1"/>
                    </a:solidFill>
                    <a:latin typeface="Helvetica" charset="0"/>
                  </a:rPr>
                  <a:t>k</a:t>
                </a:r>
              </a:p>
            </p:txBody>
          </p:sp>
          <p:sp>
            <p:nvSpPr>
              <p:cNvPr id="59413" name="Text Box 34"/>
              <p:cNvSpPr txBox="1">
                <a:spLocks noChangeArrowheads="1"/>
              </p:cNvSpPr>
              <p:nvPr/>
            </p:nvSpPr>
            <p:spPr bwMode="auto">
              <a:xfrm>
                <a:off x="5562600" y="993775"/>
                <a:ext cx="311150" cy="366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 sz="1800">
                    <a:solidFill>
                      <a:schemeClr val="tx1"/>
                    </a:solidFill>
                    <a:latin typeface="Helvetica" charset="0"/>
                  </a:rPr>
                  <a:t>k</a:t>
                </a:r>
              </a:p>
            </p:txBody>
          </p:sp>
          <p:sp>
            <p:nvSpPr>
              <p:cNvPr id="59414" name="Text Box 35"/>
              <p:cNvSpPr txBox="1">
                <a:spLocks noChangeArrowheads="1"/>
              </p:cNvSpPr>
              <p:nvPr/>
            </p:nvSpPr>
            <p:spPr bwMode="auto">
              <a:xfrm>
                <a:off x="5486400" y="612775"/>
                <a:ext cx="755650" cy="3667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1pPr>
                <a:lvl2pPr marL="742950" indent="-28575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2pPr>
                <a:lvl3pPr marL="11430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3pPr>
                <a:lvl4pPr marL="16002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4pPr>
                <a:lvl5pPr marL="2057400" indent="-228600"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accent1"/>
                    </a:solidFill>
                    <a:latin typeface="Arial" pitchFamily="34" charset="0"/>
                    <a:ea typeface="MS PGothic" pitchFamily="34" charset="-128"/>
                  </a:defRPr>
                </a:lvl9pPr>
              </a:lstStyle>
              <a:p>
                <a:r>
                  <a:rPr lang="en-US" sz="1800">
                    <a:solidFill>
                      <a:schemeClr val="tx1"/>
                    </a:solidFill>
                    <a:latin typeface="Helvetica" charset="0"/>
                  </a:rPr>
                  <a:t>B(k,j)</a:t>
                </a:r>
              </a:p>
            </p:txBody>
          </p:sp>
          <p:sp>
            <p:nvSpPr>
              <p:cNvPr id="59415" name="Line 36"/>
              <p:cNvSpPr>
                <a:spLocks noChangeShapeType="1"/>
              </p:cNvSpPr>
              <p:nvPr/>
            </p:nvSpPr>
            <p:spPr bwMode="auto">
              <a:xfrm flipH="1">
                <a:off x="5334000" y="838200"/>
                <a:ext cx="228600" cy="3048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sp>
            <p:nvSpPr>
              <p:cNvPr id="59416" name="Rectangle 37"/>
              <p:cNvSpPr>
                <a:spLocks noChangeArrowheads="1"/>
              </p:cNvSpPr>
              <p:nvPr/>
            </p:nvSpPr>
            <p:spPr bwMode="auto">
              <a:xfrm flipH="1">
                <a:off x="1584325" y="993775"/>
                <a:ext cx="92075" cy="1749425"/>
              </a:xfrm>
              <a:prstGeom prst="rect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it-IT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59417" name="Group 38"/>
              <p:cNvGrpSpPr>
                <a:grpSpLocks/>
              </p:cNvGrpSpPr>
              <p:nvPr/>
            </p:nvGrpSpPr>
            <p:grpSpPr bwMode="auto">
              <a:xfrm>
                <a:off x="1692275" y="1690688"/>
                <a:ext cx="1393825" cy="385762"/>
                <a:chOff x="1038" y="525"/>
                <a:chExt cx="878" cy="243"/>
              </a:xfrm>
            </p:grpSpPr>
            <p:sp>
              <p:nvSpPr>
                <p:cNvPr id="59426" name="Line 39"/>
                <p:cNvSpPr>
                  <a:spLocks noChangeShapeType="1"/>
                </p:cNvSpPr>
                <p:nvPr/>
              </p:nvSpPr>
              <p:spPr bwMode="auto">
                <a:xfrm>
                  <a:off x="1056" y="768"/>
                  <a:ext cx="315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59427" name="Freeform 40"/>
                <p:cNvSpPr>
                  <a:spLocks/>
                </p:cNvSpPr>
                <p:nvPr/>
              </p:nvSpPr>
              <p:spPr bwMode="auto">
                <a:xfrm>
                  <a:off x="1042" y="539"/>
                  <a:ext cx="604" cy="220"/>
                </a:xfrm>
                <a:custGeom>
                  <a:avLst/>
                  <a:gdLst>
                    <a:gd name="T0" fmla="*/ 0 w 604"/>
                    <a:gd name="T1" fmla="*/ 220 h 220"/>
                    <a:gd name="T2" fmla="*/ 412 w 604"/>
                    <a:gd name="T3" fmla="*/ 0 h 220"/>
                    <a:gd name="T4" fmla="*/ 604 w 604"/>
                    <a:gd name="T5" fmla="*/ 220 h 220"/>
                    <a:gd name="T6" fmla="*/ 0 60000 65536"/>
                    <a:gd name="T7" fmla="*/ 0 60000 65536"/>
                    <a:gd name="T8" fmla="*/ 0 60000 65536"/>
                    <a:gd name="T9" fmla="*/ 0 w 604"/>
                    <a:gd name="T10" fmla="*/ 0 h 220"/>
                    <a:gd name="T11" fmla="*/ 604 w 604"/>
                    <a:gd name="T12" fmla="*/ 220 h 22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4" h="220">
                      <a:moveTo>
                        <a:pt x="0" y="220"/>
                      </a:moveTo>
                      <a:cubicBezTo>
                        <a:pt x="155" y="110"/>
                        <a:pt x="311" y="0"/>
                        <a:pt x="412" y="0"/>
                      </a:cubicBezTo>
                      <a:cubicBezTo>
                        <a:pt x="513" y="0"/>
                        <a:pt x="558" y="110"/>
                        <a:pt x="604" y="220"/>
                      </a:cubicBezTo>
                    </a:path>
                  </a:pathLst>
                </a:cu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59428" name="Freeform 41"/>
                <p:cNvSpPr>
                  <a:spLocks/>
                </p:cNvSpPr>
                <p:nvPr/>
              </p:nvSpPr>
              <p:spPr bwMode="auto">
                <a:xfrm>
                  <a:off x="1038" y="525"/>
                  <a:ext cx="878" cy="220"/>
                </a:xfrm>
                <a:custGeom>
                  <a:avLst/>
                  <a:gdLst>
                    <a:gd name="T0" fmla="*/ 0 w 604"/>
                    <a:gd name="T1" fmla="*/ 220 h 220"/>
                    <a:gd name="T2" fmla="*/ 8216 w 604"/>
                    <a:gd name="T3" fmla="*/ 0 h 220"/>
                    <a:gd name="T4" fmla="*/ 12041 w 604"/>
                    <a:gd name="T5" fmla="*/ 220 h 220"/>
                    <a:gd name="T6" fmla="*/ 0 60000 65536"/>
                    <a:gd name="T7" fmla="*/ 0 60000 65536"/>
                    <a:gd name="T8" fmla="*/ 0 60000 65536"/>
                    <a:gd name="T9" fmla="*/ 0 w 604"/>
                    <a:gd name="T10" fmla="*/ 0 h 220"/>
                    <a:gd name="T11" fmla="*/ 604 w 604"/>
                    <a:gd name="T12" fmla="*/ 220 h 22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4" h="220">
                      <a:moveTo>
                        <a:pt x="0" y="220"/>
                      </a:moveTo>
                      <a:cubicBezTo>
                        <a:pt x="155" y="110"/>
                        <a:pt x="311" y="0"/>
                        <a:pt x="412" y="0"/>
                      </a:cubicBezTo>
                      <a:cubicBezTo>
                        <a:pt x="513" y="0"/>
                        <a:pt x="558" y="110"/>
                        <a:pt x="604" y="220"/>
                      </a:cubicBezTo>
                    </a:path>
                  </a:pathLst>
                </a:cu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he-IL"/>
                </a:p>
              </p:txBody>
            </p:sp>
          </p:grpSp>
          <p:sp>
            <p:nvSpPr>
              <p:cNvPr id="59418" name="Rectangle 42"/>
              <p:cNvSpPr>
                <a:spLocks noChangeArrowheads="1"/>
              </p:cNvSpPr>
              <p:nvPr/>
            </p:nvSpPr>
            <p:spPr bwMode="auto">
              <a:xfrm>
                <a:off x="3733800" y="1112838"/>
                <a:ext cx="1828800" cy="106362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9419" name="Rectangle 43"/>
              <p:cNvSpPr>
                <a:spLocks noChangeArrowheads="1"/>
              </p:cNvSpPr>
              <p:nvPr/>
            </p:nvSpPr>
            <p:spPr bwMode="auto">
              <a:xfrm>
                <a:off x="7388225" y="1828800"/>
                <a:ext cx="463550" cy="465138"/>
              </a:xfrm>
              <a:prstGeom prst="rect">
                <a:avLst/>
              </a:prstGeom>
              <a:solidFill>
                <a:srgbClr val="00FF00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algn="ctr"/>
                <a:r>
                  <a:rPr lang="en-US" sz="1400" b="0">
                    <a:solidFill>
                      <a:schemeClr val="tx1"/>
                    </a:solidFill>
                  </a:rPr>
                  <a:t>C(i,j)</a:t>
                </a:r>
              </a:p>
            </p:txBody>
          </p:sp>
          <p:sp>
            <p:nvSpPr>
              <p:cNvPr id="59420" name="Rectangle 44"/>
              <p:cNvSpPr>
                <a:spLocks noChangeArrowheads="1"/>
              </p:cNvSpPr>
              <p:nvPr/>
            </p:nvSpPr>
            <p:spPr bwMode="auto">
              <a:xfrm>
                <a:off x="7388225" y="1730375"/>
                <a:ext cx="463550" cy="98425"/>
              </a:xfrm>
              <a:prstGeom prst="rect">
                <a:avLst/>
              </a:prstGeom>
              <a:solidFill>
                <a:schemeClr val="hlink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9421" name="Rectangle 45"/>
              <p:cNvSpPr>
                <a:spLocks noChangeArrowheads="1"/>
              </p:cNvSpPr>
              <p:nvPr/>
            </p:nvSpPr>
            <p:spPr bwMode="auto">
              <a:xfrm flipH="1">
                <a:off x="7296150" y="1828800"/>
                <a:ext cx="95250" cy="457200"/>
              </a:xfrm>
              <a:prstGeom prst="rect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it-IT"/>
              </a:p>
            </p:txBody>
          </p:sp>
          <p:grpSp>
            <p:nvGrpSpPr>
              <p:cNvPr id="59422" name="Group 46"/>
              <p:cNvGrpSpPr>
                <a:grpSpLocks/>
              </p:cNvGrpSpPr>
              <p:nvPr/>
            </p:nvGrpSpPr>
            <p:grpSpPr bwMode="auto">
              <a:xfrm rot="5400000">
                <a:off x="4802981" y="1726407"/>
                <a:ext cx="1393825" cy="385762"/>
                <a:chOff x="1038" y="525"/>
                <a:chExt cx="878" cy="243"/>
              </a:xfrm>
            </p:grpSpPr>
            <p:sp>
              <p:nvSpPr>
                <p:cNvPr id="59423" name="Line 47"/>
                <p:cNvSpPr>
                  <a:spLocks noChangeShapeType="1"/>
                </p:cNvSpPr>
                <p:nvPr/>
              </p:nvSpPr>
              <p:spPr bwMode="auto">
                <a:xfrm>
                  <a:off x="1056" y="768"/>
                  <a:ext cx="315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59424" name="Freeform 48"/>
                <p:cNvSpPr>
                  <a:spLocks/>
                </p:cNvSpPr>
                <p:nvPr/>
              </p:nvSpPr>
              <p:spPr bwMode="auto">
                <a:xfrm>
                  <a:off x="1042" y="539"/>
                  <a:ext cx="604" cy="220"/>
                </a:xfrm>
                <a:custGeom>
                  <a:avLst/>
                  <a:gdLst>
                    <a:gd name="T0" fmla="*/ 0 w 604"/>
                    <a:gd name="T1" fmla="*/ 220 h 220"/>
                    <a:gd name="T2" fmla="*/ 412 w 604"/>
                    <a:gd name="T3" fmla="*/ 0 h 220"/>
                    <a:gd name="T4" fmla="*/ 604 w 604"/>
                    <a:gd name="T5" fmla="*/ 220 h 220"/>
                    <a:gd name="T6" fmla="*/ 0 60000 65536"/>
                    <a:gd name="T7" fmla="*/ 0 60000 65536"/>
                    <a:gd name="T8" fmla="*/ 0 60000 65536"/>
                    <a:gd name="T9" fmla="*/ 0 w 604"/>
                    <a:gd name="T10" fmla="*/ 0 h 220"/>
                    <a:gd name="T11" fmla="*/ 604 w 604"/>
                    <a:gd name="T12" fmla="*/ 220 h 22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4" h="220">
                      <a:moveTo>
                        <a:pt x="0" y="220"/>
                      </a:moveTo>
                      <a:cubicBezTo>
                        <a:pt x="155" y="110"/>
                        <a:pt x="311" y="0"/>
                        <a:pt x="412" y="0"/>
                      </a:cubicBezTo>
                      <a:cubicBezTo>
                        <a:pt x="513" y="0"/>
                        <a:pt x="558" y="110"/>
                        <a:pt x="604" y="220"/>
                      </a:cubicBezTo>
                    </a:path>
                  </a:pathLst>
                </a:cu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59425" name="Freeform 49"/>
                <p:cNvSpPr>
                  <a:spLocks/>
                </p:cNvSpPr>
                <p:nvPr/>
              </p:nvSpPr>
              <p:spPr bwMode="auto">
                <a:xfrm>
                  <a:off x="1038" y="525"/>
                  <a:ext cx="878" cy="220"/>
                </a:xfrm>
                <a:custGeom>
                  <a:avLst/>
                  <a:gdLst>
                    <a:gd name="T0" fmla="*/ 0 w 604"/>
                    <a:gd name="T1" fmla="*/ 220 h 220"/>
                    <a:gd name="T2" fmla="*/ 8216 w 604"/>
                    <a:gd name="T3" fmla="*/ 0 h 220"/>
                    <a:gd name="T4" fmla="*/ 12041 w 604"/>
                    <a:gd name="T5" fmla="*/ 220 h 220"/>
                    <a:gd name="T6" fmla="*/ 0 60000 65536"/>
                    <a:gd name="T7" fmla="*/ 0 60000 65536"/>
                    <a:gd name="T8" fmla="*/ 0 60000 65536"/>
                    <a:gd name="T9" fmla="*/ 0 w 604"/>
                    <a:gd name="T10" fmla="*/ 0 h 220"/>
                    <a:gd name="T11" fmla="*/ 604 w 604"/>
                    <a:gd name="T12" fmla="*/ 220 h 22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4" h="220">
                      <a:moveTo>
                        <a:pt x="0" y="220"/>
                      </a:moveTo>
                      <a:cubicBezTo>
                        <a:pt x="155" y="110"/>
                        <a:pt x="311" y="0"/>
                        <a:pt x="412" y="0"/>
                      </a:cubicBezTo>
                      <a:cubicBezTo>
                        <a:pt x="513" y="0"/>
                        <a:pt x="558" y="110"/>
                        <a:pt x="604" y="220"/>
                      </a:cubicBezTo>
                    </a:path>
                  </a:pathLst>
                </a:custGeom>
                <a:noFill/>
                <a:ln w="25400">
                  <a:solidFill>
                    <a:schemeClr val="tx1"/>
                  </a:solidFill>
                  <a:round/>
                  <a:headEnd type="none" w="sm" len="sm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he-IL"/>
                </a:p>
              </p:txBody>
            </p:sp>
          </p:grpSp>
        </p:grpSp>
        <p:sp>
          <p:nvSpPr>
            <p:cNvPr id="3" name="TextBox 2"/>
            <p:cNvSpPr txBox="1"/>
            <p:nvPr/>
          </p:nvSpPr>
          <p:spPr>
            <a:xfrm>
              <a:off x="8229600" y="1752600"/>
              <a:ext cx="6922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824F2"/>
                  </a:solidFill>
                </a:rPr>
                <a:t>Brow</a:t>
              </a:r>
              <a:endParaRPr lang="en-US" b="1" dirty="0">
                <a:solidFill>
                  <a:srgbClr val="0824F2"/>
                </a:solidFill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H="1">
              <a:off x="7924800" y="1981200"/>
              <a:ext cx="304800" cy="0"/>
            </a:xfrm>
            <a:prstGeom prst="straightConnector1">
              <a:avLst/>
            </a:prstGeom>
            <a:ln>
              <a:solidFill>
                <a:srgbClr val="0824F2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7010400" y="2895600"/>
              <a:ext cx="6019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 smtClean="0">
                  <a:solidFill>
                    <a:srgbClr val="FF0000"/>
                  </a:solidFill>
                </a:rPr>
                <a:t>Acol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7315200" y="2590800"/>
              <a:ext cx="0" cy="45720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3"/>
          <p:cNvSpPr txBox="1">
            <a:spLocks noChangeArrowheads="1"/>
          </p:cNvSpPr>
          <p:nvPr/>
        </p:nvSpPr>
        <p:spPr>
          <a:xfrm>
            <a:off x="-9220200" y="533400"/>
            <a:ext cx="8482013" cy="21336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      </a:t>
            </a:r>
            <a:r>
              <a:rPr lang="en-US" dirty="0" smtClean="0"/>
              <a:t>Using more than the minimum memory</a:t>
            </a:r>
            <a:endParaRPr lang="en-US" sz="2400" dirty="0" smtClean="0"/>
          </a:p>
          <a:p>
            <a:r>
              <a:rPr lang="en-US" sz="2400" dirty="0" smtClean="0"/>
              <a:t>What if matrix small enough to fit c&gt;1 copies, so M = cn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/P ? </a:t>
            </a:r>
          </a:p>
          <a:p>
            <a:pPr lvl="1"/>
            <a:r>
              <a:rPr lang="en-US" sz="2400" dirty="0" smtClean="0"/>
              <a:t>#</a:t>
            </a:r>
            <a:r>
              <a:rPr lang="en-US" sz="2400" dirty="0" err="1" smtClean="0"/>
              <a:t>words_moved</a:t>
            </a:r>
            <a:r>
              <a:rPr lang="en-US" sz="2400" dirty="0" smtClean="0"/>
              <a:t> = </a:t>
            </a:r>
            <a:r>
              <a:rPr lang="en-US" sz="2400" dirty="0" err="1" smtClean="0"/>
              <a:t>Ω</a:t>
            </a:r>
            <a:r>
              <a:rPr lang="en-US" sz="2400" dirty="0" smtClean="0"/>
              <a:t>( #flops / M</a:t>
            </a:r>
            <a:r>
              <a:rPr lang="en-US" sz="2400" baseline="30000" dirty="0" smtClean="0"/>
              <a:t>1/2</a:t>
            </a:r>
            <a:r>
              <a:rPr lang="en-US" sz="2400" dirty="0" smtClean="0"/>
              <a:t> )  = </a:t>
            </a:r>
            <a:r>
              <a:rPr lang="en-US" sz="2400" dirty="0" err="1" smtClean="0"/>
              <a:t>Ω</a:t>
            </a:r>
            <a:r>
              <a:rPr lang="en-US" sz="2400" dirty="0" smtClean="0"/>
              <a:t>(  n</a:t>
            </a:r>
            <a:r>
              <a:rPr lang="en-US" sz="2400" baseline="30000" dirty="0" smtClean="0"/>
              <a:t>2 </a:t>
            </a:r>
            <a:r>
              <a:rPr lang="en-US" sz="2400" dirty="0" smtClean="0"/>
              <a:t>/ ( c</a:t>
            </a:r>
            <a:r>
              <a:rPr lang="en-US" sz="2400" baseline="30000" dirty="0" smtClean="0"/>
              <a:t>1/2 </a:t>
            </a:r>
            <a:r>
              <a:rPr lang="en-US" sz="2400" dirty="0" smtClean="0"/>
              <a:t>P</a:t>
            </a:r>
            <a:r>
              <a:rPr lang="en-US" sz="2400" baseline="30000" dirty="0" smtClean="0"/>
              <a:t>1/2</a:t>
            </a:r>
            <a:r>
              <a:rPr lang="en-US" sz="2400" dirty="0" smtClean="0"/>
              <a:t> ))</a:t>
            </a:r>
          </a:p>
          <a:p>
            <a:pPr lvl="1"/>
            <a:r>
              <a:rPr lang="en-US" sz="2400" dirty="0" smtClean="0"/>
              <a:t>#messages         = </a:t>
            </a:r>
            <a:r>
              <a:rPr lang="en-US" sz="2400" dirty="0" err="1" smtClean="0"/>
              <a:t>Ω</a:t>
            </a:r>
            <a:r>
              <a:rPr lang="en-US" sz="2400" dirty="0" smtClean="0"/>
              <a:t>( #flops / M</a:t>
            </a:r>
            <a:r>
              <a:rPr lang="en-US" sz="2400" baseline="30000" dirty="0" smtClean="0"/>
              <a:t>3/2</a:t>
            </a:r>
            <a:r>
              <a:rPr lang="en-US" sz="2400" dirty="0" smtClean="0"/>
              <a:t> )  = </a:t>
            </a:r>
            <a:r>
              <a:rPr lang="en-US" sz="2400" dirty="0" err="1" smtClean="0"/>
              <a:t>Ω</a:t>
            </a:r>
            <a:r>
              <a:rPr lang="en-US" sz="2400" dirty="0" smtClean="0"/>
              <a:t>(  P</a:t>
            </a:r>
            <a:r>
              <a:rPr lang="en-US" sz="2400" baseline="30000" dirty="0" smtClean="0"/>
              <a:t>1/2</a:t>
            </a:r>
            <a:r>
              <a:rPr lang="en-US" sz="2400" dirty="0" smtClean="0"/>
              <a:t> /c</a:t>
            </a:r>
            <a:r>
              <a:rPr lang="en-US" sz="2400" baseline="30000" dirty="0" smtClean="0"/>
              <a:t>3/2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Can we attain new lower bound?</a:t>
            </a:r>
          </a:p>
        </p:txBody>
      </p:sp>
    </p:spTree>
    <p:extLst>
      <p:ext uri="{BB962C8B-B14F-4D97-AF65-F5344CB8AC3E}">
        <p14:creationId xmlns:p14="http://schemas.microsoft.com/office/powerpoint/2010/main" val="339923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Title 1"/>
          <p:cNvSpPr>
            <a:spLocks noGrp="1"/>
          </p:cNvSpPr>
          <p:nvPr>
            <p:ph type="title"/>
          </p:nvPr>
        </p:nvSpPr>
        <p:spPr>
          <a:xfrm>
            <a:off x="779463" y="11570"/>
            <a:ext cx="7296150" cy="801688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/>
              <a:t>Summary of dense </a:t>
            </a:r>
            <a:r>
              <a:rPr lang="en-US" sz="3200" i="1" u="sng" dirty="0" smtClean="0"/>
              <a:t>parallel</a:t>
            </a:r>
            <a:r>
              <a:rPr lang="en-US" sz="3200" dirty="0" smtClean="0"/>
              <a:t> algorithms </a:t>
            </a:r>
            <a:br>
              <a:rPr lang="en-US" sz="3200" dirty="0" smtClean="0"/>
            </a:br>
            <a:r>
              <a:rPr lang="en-US" sz="3200" dirty="0" smtClean="0"/>
              <a:t>attaining communication lower bounds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9832975" y="6400800"/>
            <a:ext cx="1905000" cy="457200"/>
          </a:xfrm>
        </p:spPr>
        <p:txBody>
          <a:bodyPr/>
          <a:lstStyle/>
          <a:p>
            <a:pPr>
              <a:defRPr/>
            </a:pPr>
            <a:fld id="{1110692E-4516-4640-ACA1-F899B3563F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30727" name="Rectangle 11"/>
          <p:cNvSpPr>
            <a:spLocks noChangeArrowheads="1"/>
          </p:cNvSpPr>
          <p:nvPr/>
        </p:nvSpPr>
        <p:spPr bwMode="auto">
          <a:xfrm>
            <a:off x="6796088" y="4476750"/>
            <a:ext cx="1843087" cy="282575"/>
          </a:xfrm>
          <a:prstGeom prst="rect">
            <a:avLst/>
          </a:prstGeom>
          <a:solidFill>
            <a:schemeClr val="bg1"/>
          </a:solidFill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0728" name="Rectangle 12"/>
          <p:cNvSpPr>
            <a:spLocks noChangeArrowheads="1"/>
          </p:cNvSpPr>
          <p:nvPr/>
        </p:nvSpPr>
        <p:spPr bwMode="auto">
          <a:xfrm>
            <a:off x="6861175" y="5118100"/>
            <a:ext cx="1843088" cy="282575"/>
          </a:xfrm>
          <a:prstGeom prst="rect">
            <a:avLst/>
          </a:prstGeom>
          <a:solidFill>
            <a:schemeClr val="bg1"/>
          </a:solidFill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0729" name="Rectangle 13"/>
          <p:cNvSpPr>
            <a:spLocks noChangeArrowheads="1"/>
          </p:cNvSpPr>
          <p:nvPr/>
        </p:nvSpPr>
        <p:spPr bwMode="auto">
          <a:xfrm>
            <a:off x="6778625" y="5773738"/>
            <a:ext cx="1843088" cy="280987"/>
          </a:xfrm>
          <a:prstGeom prst="rect">
            <a:avLst/>
          </a:prstGeom>
          <a:solidFill>
            <a:schemeClr val="bg1"/>
          </a:solidFill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0730" name="Rectangle 14"/>
          <p:cNvSpPr>
            <a:spLocks noChangeArrowheads="1"/>
          </p:cNvSpPr>
          <p:nvPr/>
        </p:nvSpPr>
        <p:spPr bwMode="auto">
          <a:xfrm>
            <a:off x="6778625" y="6400800"/>
            <a:ext cx="1843088" cy="280988"/>
          </a:xfrm>
          <a:prstGeom prst="rect">
            <a:avLst/>
          </a:prstGeom>
          <a:solidFill>
            <a:schemeClr val="bg1"/>
          </a:solidFill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30731" name="TextBox 7"/>
          <p:cNvSpPr txBox="1">
            <a:spLocks noChangeArrowheads="1"/>
          </p:cNvSpPr>
          <p:nvPr/>
        </p:nvSpPr>
        <p:spPr bwMode="auto">
          <a:xfrm>
            <a:off x="260284" y="1032808"/>
            <a:ext cx="832792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85750" indent="-285750" algn="l">
              <a:buFont typeface="Arial"/>
              <a:buChar char="•"/>
            </a:pPr>
            <a:r>
              <a:rPr lang="en-US" b="0" dirty="0">
                <a:solidFill>
                  <a:schemeClr val="tx1"/>
                </a:solidFill>
              </a:rPr>
              <a:t>  </a:t>
            </a:r>
            <a:r>
              <a:rPr lang="en-US" sz="2400" b="0" dirty="0" smtClean="0">
                <a:solidFill>
                  <a:schemeClr val="tx1"/>
                </a:solidFill>
              </a:rPr>
              <a:t>Assume </a:t>
            </a:r>
            <a:r>
              <a:rPr lang="en-US" sz="2400" b="0" dirty="0" err="1">
                <a:solidFill>
                  <a:schemeClr val="tx1"/>
                </a:solidFill>
              </a:rPr>
              <a:t>nxn</a:t>
            </a:r>
            <a:r>
              <a:rPr lang="en-US" sz="2400" b="0" dirty="0">
                <a:solidFill>
                  <a:schemeClr val="tx1"/>
                </a:solidFill>
              </a:rPr>
              <a:t> matrices on P </a:t>
            </a:r>
            <a:r>
              <a:rPr lang="en-US" sz="2400" b="0" dirty="0" smtClean="0">
                <a:solidFill>
                  <a:schemeClr val="tx1"/>
                </a:solidFill>
              </a:rPr>
              <a:t>processors</a:t>
            </a:r>
            <a:r>
              <a:rPr lang="en-US" sz="2400" dirty="0" smtClean="0"/>
              <a:t> </a:t>
            </a:r>
          </a:p>
          <a:p>
            <a:pPr marL="342900" indent="-342900" algn="l">
              <a:buFont typeface="Arial"/>
              <a:buChar char="•"/>
            </a:pPr>
            <a:r>
              <a:rPr lang="en-US" sz="2400" b="0" dirty="0"/>
              <a:t> </a:t>
            </a:r>
            <a:r>
              <a:rPr lang="en-US" sz="2400" b="0" dirty="0" smtClean="0"/>
              <a:t>Minimum</a:t>
            </a:r>
            <a:r>
              <a:rPr lang="en-US" sz="2400" dirty="0" smtClean="0"/>
              <a:t> </a:t>
            </a:r>
            <a:r>
              <a:rPr lang="en-US" sz="2400" b="0" dirty="0" smtClean="0"/>
              <a:t>M</a:t>
            </a:r>
            <a:r>
              <a:rPr lang="en-US" sz="2400" b="0" dirty="0" smtClean="0">
                <a:solidFill>
                  <a:schemeClr val="tx1"/>
                </a:solidFill>
              </a:rPr>
              <a:t>emory </a:t>
            </a:r>
            <a:r>
              <a:rPr lang="en-US" sz="2400" b="0" dirty="0">
                <a:solidFill>
                  <a:schemeClr val="tx1"/>
                </a:solidFill>
              </a:rPr>
              <a:t>per processor = </a:t>
            </a:r>
            <a:r>
              <a:rPr lang="en-US" sz="2400" b="0" dirty="0" smtClean="0">
                <a:solidFill>
                  <a:schemeClr val="tx1"/>
                </a:solidFill>
              </a:rPr>
              <a:t> M = O(n</a:t>
            </a:r>
            <a:r>
              <a:rPr lang="en-US" sz="2400" b="0" baseline="30000" dirty="0" smtClean="0">
                <a:solidFill>
                  <a:schemeClr val="tx1"/>
                </a:solidFill>
              </a:rPr>
              <a:t>2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>
                <a:solidFill>
                  <a:schemeClr val="tx1"/>
                </a:solidFill>
              </a:rPr>
              <a:t>/ P</a:t>
            </a:r>
            <a:r>
              <a:rPr lang="en-US" sz="2400" b="0" dirty="0" smtClean="0">
                <a:solidFill>
                  <a:schemeClr val="tx1"/>
                </a:solidFill>
              </a:rPr>
              <a:t>)</a:t>
            </a:r>
            <a:endParaRPr lang="en-US" sz="2400" b="0" dirty="0">
              <a:solidFill>
                <a:schemeClr val="tx1"/>
              </a:solidFill>
            </a:endParaRPr>
          </a:p>
          <a:p>
            <a:pPr marL="342900" indent="-342900" algn="l">
              <a:buFont typeface="Arial"/>
              <a:buChar char="•"/>
            </a:pPr>
            <a:r>
              <a:rPr lang="en-US" sz="2400" b="0" dirty="0">
                <a:solidFill>
                  <a:schemeClr val="tx1"/>
                </a:solidFill>
              </a:rPr>
              <a:t>  Recall lower bounds:</a:t>
            </a:r>
          </a:p>
          <a:p>
            <a:pPr lvl="1" algn="l"/>
            <a:r>
              <a:rPr lang="en-US" sz="2400" b="0" dirty="0" smtClean="0">
                <a:solidFill>
                  <a:schemeClr val="tx1"/>
                </a:solidFill>
              </a:rPr>
              <a:t>#</a:t>
            </a:r>
            <a:r>
              <a:rPr lang="en-US" sz="2400" b="0" dirty="0" err="1" smtClean="0">
                <a:solidFill>
                  <a:schemeClr val="tx1"/>
                </a:solidFill>
              </a:rPr>
              <a:t>words_moved</a:t>
            </a:r>
            <a:r>
              <a:rPr lang="en-US" sz="2400" b="0" dirty="0" smtClean="0">
                <a:solidFill>
                  <a:schemeClr val="tx1"/>
                </a:solidFill>
              </a:rPr>
              <a:t>    =   </a:t>
            </a:r>
            <a:r>
              <a:rPr lang="en-US" sz="2400" b="0" dirty="0" smtClean="0">
                <a:sym typeface="Symbol" pitchFamily="18" charset="2"/>
              </a:rPr>
              <a:t>( (n</a:t>
            </a:r>
            <a:r>
              <a:rPr lang="en-US" sz="2400" b="0" baseline="30000" dirty="0" smtClean="0">
                <a:sym typeface="Symbol" pitchFamily="18" charset="2"/>
              </a:rPr>
              <a:t>3</a:t>
            </a:r>
            <a:r>
              <a:rPr lang="en-US" sz="2400" b="0" dirty="0" smtClean="0">
                <a:sym typeface="Symbol" pitchFamily="18" charset="2"/>
              </a:rPr>
              <a:t>/ P)  / M</a:t>
            </a:r>
            <a:r>
              <a:rPr lang="en-US" sz="2400" b="0" baseline="30000" dirty="0" smtClean="0">
                <a:sym typeface="Symbol" pitchFamily="18" charset="2"/>
              </a:rPr>
              <a:t>1/2</a:t>
            </a:r>
            <a:r>
              <a:rPr lang="en-US" sz="2400" b="0" dirty="0" smtClean="0">
                <a:sym typeface="Symbol" pitchFamily="18" charset="2"/>
              </a:rPr>
              <a:t> )  =  </a:t>
            </a:r>
            <a:r>
              <a:rPr lang="en-US" sz="2400" b="0" dirty="0">
                <a:solidFill>
                  <a:schemeClr val="tx1"/>
                </a:solidFill>
                <a:sym typeface="Symbol" pitchFamily="18" charset="2"/>
              </a:rPr>
              <a:t>( n</a:t>
            </a:r>
            <a:r>
              <a:rPr lang="en-US" sz="2400" b="0" baseline="30000" dirty="0">
                <a:solidFill>
                  <a:schemeClr val="tx1"/>
                </a:solidFill>
                <a:sym typeface="Symbol" pitchFamily="18" charset="2"/>
              </a:rPr>
              <a:t>2</a:t>
            </a:r>
            <a:r>
              <a:rPr lang="en-US" sz="2400" b="0" dirty="0">
                <a:solidFill>
                  <a:schemeClr val="tx1"/>
                </a:solidFill>
                <a:sym typeface="Symbol" pitchFamily="18" charset="2"/>
              </a:rPr>
              <a:t> /  P</a:t>
            </a:r>
            <a:r>
              <a:rPr lang="en-US" sz="2400" b="0" baseline="30000" dirty="0">
                <a:solidFill>
                  <a:schemeClr val="tx1"/>
                </a:solidFill>
                <a:sym typeface="Symbol" pitchFamily="18" charset="2"/>
              </a:rPr>
              <a:t>1/2</a:t>
            </a:r>
            <a:r>
              <a:rPr lang="en-US" sz="2400" b="0" dirty="0">
                <a:solidFill>
                  <a:schemeClr val="tx1"/>
                </a:solidFill>
                <a:sym typeface="Symbol" pitchFamily="18" charset="2"/>
              </a:rPr>
              <a:t> )      </a:t>
            </a:r>
            <a:r>
              <a:rPr lang="en-US" sz="2400" b="0" dirty="0" smtClean="0">
                <a:solidFill>
                  <a:schemeClr val="tx1"/>
                </a:solidFill>
                <a:sym typeface="Symbol" pitchFamily="18" charset="2"/>
              </a:rPr>
              <a:t>         </a:t>
            </a:r>
          </a:p>
          <a:p>
            <a:pPr lvl="1" algn="l"/>
            <a:r>
              <a:rPr lang="en-US" sz="2400" b="0" dirty="0" smtClean="0">
                <a:solidFill>
                  <a:schemeClr val="tx1"/>
                </a:solidFill>
                <a:sym typeface="Symbol" pitchFamily="18" charset="2"/>
              </a:rPr>
              <a:t>#</a:t>
            </a:r>
            <a:r>
              <a:rPr lang="en-US" sz="2400" b="0" dirty="0">
                <a:solidFill>
                  <a:schemeClr val="tx1"/>
                </a:solidFill>
                <a:sym typeface="Symbol" pitchFamily="18" charset="2"/>
              </a:rPr>
              <a:t>messages </a:t>
            </a:r>
            <a:r>
              <a:rPr lang="en-US" sz="2400" b="0" dirty="0" smtClean="0">
                <a:solidFill>
                  <a:schemeClr val="tx1"/>
                </a:solidFill>
                <a:sym typeface="Symbol" pitchFamily="18" charset="2"/>
              </a:rPr>
              <a:t>           </a:t>
            </a:r>
            <a:r>
              <a:rPr lang="en-US" sz="2400" b="0" dirty="0" smtClean="0"/>
              <a:t>=   </a:t>
            </a:r>
            <a:r>
              <a:rPr lang="en-US" sz="2400" b="0" dirty="0" smtClean="0">
                <a:sym typeface="Symbol" pitchFamily="18" charset="2"/>
              </a:rPr>
              <a:t>( (n</a:t>
            </a:r>
            <a:r>
              <a:rPr lang="en-US" sz="2400" b="0" baseline="30000" dirty="0" smtClean="0">
                <a:sym typeface="Symbol" pitchFamily="18" charset="2"/>
              </a:rPr>
              <a:t>3</a:t>
            </a:r>
            <a:r>
              <a:rPr lang="en-US" sz="2400" b="0" dirty="0" smtClean="0">
                <a:sym typeface="Symbol" pitchFamily="18" charset="2"/>
              </a:rPr>
              <a:t>/ P)  / M</a:t>
            </a:r>
            <a:r>
              <a:rPr lang="en-US" sz="2400" b="0" baseline="30000" dirty="0" smtClean="0">
                <a:sym typeface="Symbol" pitchFamily="18" charset="2"/>
              </a:rPr>
              <a:t>3/2</a:t>
            </a:r>
            <a:r>
              <a:rPr lang="en-US" sz="2400" b="0" dirty="0" smtClean="0">
                <a:sym typeface="Symbol" pitchFamily="18" charset="2"/>
              </a:rPr>
              <a:t> )  </a:t>
            </a:r>
            <a:r>
              <a:rPr lang="en-US" sz="2400" b="0" dirty="0" smtClean="0">
                <a:solidFill>
                  <a:schemeClr val="tx1"/>
                </a:solidFill>
                <a:sym typeface="Symbol" pitchFamily="18" charset="2"/>
              </a:rPr>
              <a:t>=  </a:t>
            </a:r>
            <a:r>
              <a:rPr lang="en-US" sz="2400" b="0" dirty="0">
                <a:solidFill>
                  <a:schemeClr val="tx1"/>
                </a:solidFill>
                <a:sym typeface="Symbol" pitchFamily="18" charset="2"/>
              </a:rPr>
              <a:t>( P</a:t>
            </a:r>
            <a:r>
              <a:rPr lang="en-US" sz="2400" b="0" baseline="30000" dirty="0">
                <a:solidFill>
                  <a:schemeClr val="tx1"/>
                </a:solidFill>
                <a:sym typeface="Symbol" pitchFamily="18" charset="2"/>
              </a:rPr>
              <a:t>1/2</a:t>
            </a:r>
            <a:r>
              <a:rPr lang="en-US" sz="2400" b="0" dirty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n-US" sz="2400" b="0" dirty="0" smtClean="0">
                <a:solidFill>
                  <a:schemeClr val="tx1"/>
                </a:solidFill>
                <a:sym typeface="Symbol" pitchFamily="18" charset="2"/>
              </a:rPr>
              <a:t>)</a:t>
            </a:r>
            <a:endParaRPr lang="en-US" sz="2400" dirty="0">
              <a:sym typeface="Symbol" pitchFamily="18" charset="2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ym typeface="Symbol" pitchFamily="18" charset="2"/>
              </a:rPr>
              <a:t>Does </a:t>
            </a:r>
            <a:r>
              <a:rPr lang="en-US" sz="2400" dirty="0" err="1" smtClean="0">
                <a:sym typeface="Symbol" pitchFamily="18" charset="2"/>
              </a:rPr>
              <a:t>ScaLAPACK</a:t>
            </a:r>
            <a:r>
              <a:rPr lang="en-US" sz="2400" dirty="0" smtClean="0">
                <a:sym typeface="Symbol" pitchFamily="18" charset="2"/>
              </a:rPr>
              <a:t> attain these bounds?</a:t>
            </a:r>
          </a:p>
          <a:p>
            <a:pPr marL="800100" lvl="1" indent="-342900">
              <a:buFont typeface="Arial"/>
              <a:buChar char="•"/>
            </a:pPr>
            <a:r>
              <a:rPr lang="en-US" sz="2400" dirty="0" smtClean="0">
                <a:sym typeface="Symbol" pitchFamily="18" charset="2"/>
              </a:rPr>
              <a:t>For #</a:t>
            </a:r>
            <a:r>
              <a:rPr lang="en-US" sz="2400" dirty="0" err="1" smtClean="0">
                <a:sym typeface="Symbol" pitchFamily="18" charset="2"/>
              </a:rPr>
              <a:t>words_moved</a:t>
            </a:r>
            <a:r>
              <a:rPr lang="en-US" sz="2400" dirty="0" smtClean="0">
                <a:sym typeface="Symbol" pitchFamily="18" charset="2"/>
              </a:rPr>
              <a:t>: mostly, except </a:t>
            </a:r>
            <a:r>
              <a:rPr lang="en-US" sz="2400" dirty="0" err="1" smtClean="0">
                <a:sym typeface="Symbol" pitchFamily="18" charset="2"/>
              </a:rPr>
              <a:t>nonsym</a:t>
            </a:r>
            <a:r>
              <a:rPr lang="en-US" sz="2400" dirty="0" smtClean="0">
                <a:sym typeface="Symbol" pitchFamily="18" charset="2"/>
              </a:rPr>
              <a:t>. </a:t>
            </a:r>
            <a:r>
              <a:rPr lang="en-US" sz="2400" dirty="0" err="1" smtClean="0">
                <a:sym typeface="Symbol" pitchFamily="18" charset="2"/>
              </a:rPr>
              <a:t>Eigenproblem</a:t>
            </a:r>
            <a:endParaRPr lang="en-US" sz="2400" dirty="0" smtClean="0">
              <a:sym typeface="Symbol" pitchFamily="18" charset="2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400" dirty="0" smtClean="0">
                <a:sym typeface="Symbol" pitchFamily="18" charset="2"/>
              </a:rPr>
              <a:t>For #messages: asymptotically worse, except </a:t>
            </a:r>
            <a:r>
              <a:rPr lang="en-US" sz="2400" dirty="0" err="1" smtClean="0">
                <a:sym typeface="Symbol" pitchFamily="18" charset="2"/>
              </a:rPr>
              <a:t>Cholesky</a:t>
            </a:r>
            <a:endParaRPr lang="en-US" sz="2400" dirty="0" smtClean="0">
              <a:sym typeface="Symbol" pitchFamily="18" charset="2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ym typeface="Symbol" pitchFamily="18" charset="2"/>
              </a:rPr>
              <a:t>New algorithms attain all bounds, up to </a:t>
            </a:r>
            <a:r>
              <a:rPr lang="en-US" sz="2400" dirty="0" err="1" smtClean="0">
                <a:sym typeface="Symbol" pitchFamily="18" charset="2"/>
              </a:rPr>
              <a:t>polylog</a:t>
            </a:r>
            <a:r>
              <a:rPr lang="en-US" sz="2400" dirty="0" smtClean="0">
                <a:sym typeface="Symbol" pitchFamily="18" charset="2"/>
              </a:rPr>
              <a:t>(P) factors</a:t>
            </a:r>
          </a:p>
          <a:p>
            <a:pPr marL="800100" lvl="1" indent="-342900">
              <a:buFont typeface="Arial"/>
              <a:buChar char="•"/>
            </a:pPr>
            <a:r>
              <a:rPr lang="en-US" sz="2400" dirty="0" err="1" smtClean="0">
                <a:sym typeface="Symbol" pitchFamily="18" charset="2"/>
              </a:rPr>
              <a:t>Cholesky</a:t>
            </a:r>
            <a:r>
              <a:rPr lang="en-US" sz="2400" dirty="0" smtClean="0">
                <a:sym typeface="Symbol" pitchFamily="18" charset="2"/>
              </a:rPr>
              <a:t>, LU, QR, Sym. and </a:t>
            </a:r>
            <a:r>
              <a:rPr lang="en-US" sz="2400" dirty="0" err="1" smtClean="0">
                <a:sym typeface="Symbol" pitchFamily="18" charset="2"/>
              </a:rPr>
              <a:t>Nonsym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eigenproblems</a:t>
            </a:r>
            <a:r>
              <a:rPr lang="en-US" sz="2400" dirty="0" smtClean="0">
                <a:sym typeface="Symbol" pitchFamily="18" charset="2"/>
              </a:rPr>
              <a:t>, SVD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381000" y="990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133600" y="5257800"/>
            <a:ext cx="47805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rgbClr val="0824F2"/>
                </a:solidFill>
              </a:rPr>
              <a:t>Can we do Better?</a:t>
            </a:r>
            <a:endParaRPr lang="en-US" sz="4800" dirty="0">
              <a:solidFill>
                <a:srgbClr val="0824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60769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we do better?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Aren’t we already optimal?</a:t>
            </a:r>
          </a:p>
          <a:p>
            <a:r>
              <a:rPr lang="en-US" dirty="0" smtClean="0"/>
              <a:t>Why assume M = O(n</a:t>
            </a:r>
            <a:r>
              <a:rPr lang="en-US" baseline="30000" dirty="0" smtClean="0"/>
              <a:t>2</a:t>
            </a:r>
            <a:r>
              <a:rPr lang="en-US" dirty="0" smtClean="0"/>
              <a:t>/p), i.e. minimal?</a:t>
            </a:r>
          </a:p>
          <a:p>
            <a:pPr lvl="1"/>
            <a:r>
              <a:rPr lang="en-US" dirty="0" smtClean="0"/>
              <a:t>Lower bound still true if more memory</a:t>
            </a:r>
          </a:p>
          <a:p>
            <a:pPr lvl="1"/>
            <a:r>
              <a:rPr lang="en-US" dirty="0" smtClean="0"/>
              <a:t>Can we attain it?</a:t>
            </a:r>
          </a:p>
          <a:p>
            <a:r>
              <a:rPr lang="en-US" dirty="0" smtClean="0"/>
              <a:t>Special </a:t>
            </a:r>
            <a:r>
              <a:rPr lang="en-US" dirty="0"/>
              <a:t>case: “3D </a:t>
            </a:r>
            <a:r>
              <a:rPr lang="en-US" dirty="0" err="1"/>
              <a:t>Matmul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Uses M = O(n</a:t>
            </a:r>
            <a:r>
              <a:rPr lang="en-US" baseline="30000" dirty="0" smtClean="0"/>
              <a:t>2</a:t>
            </a:r>
            <a:r>
              <a:rPr lang="en-US" dirty="0" smtClean="0"/>
              <a:t>/p</a:t>
            </a:r>
            <a:r>
              <a:rPr lang="en-US" baseline="30000" dirty="0" smtClean="0"/>
              <a:t>2/</a:t>
            </a:r>
            <a:r>
              <a:rPr lang="en-US" baseline="30000" dirty="0"/>
              <a:t>3 </a:t>
            </a:r>
            <a:r>
              <a:rPr lang="en-US" dirty="0" smtClean="0"/>
              <a:t>) </a:t>
            </a:r>
          </a:p>
          <a:p>
            <a:pPr lvl="1"/>
            <a:r>
              <a:rPr lang="en-US" sz="3100" dirty="0" err="1" smtClean="0"/>
              <a:t>Dekel</a:t>
            </a:r>
            <a:r>
              <a:rPr lang="en-US" sz="3100" dirty="0"/>
              <a:t>, </a:t>
            </a:r>
            <a:r>
              <a:rPr lang="en-US" sz="3100" dirty="0" err="1"/>
              <a:t>Nassimi</a:t>
            </a:r>
            <a:r>
              <a:rPr lang="en-US" sz="3100" dirty="0"/>
              <a:t>, </a:t>
            </a:r>
            <a:r>
              <a:rPr lang="en-US" sz="3100" dirty="0" err="1"/>
              <a:t>Sahni</a:t>
            </a:r>
            <a:r>
              <a:rPr lang="en-US" sz="3100" dirty="0"/>
              <a:t> [81], </a:t>
            </a:r>
            <a:r>
              <a:rPr lang="en-US" sz="3100" dirty="0" err="1"/>
              <a:t>Bernsten</a:t>
            </a:r>
            <a:r>
              <a:rPr lang="en-US" sz="3100" dirty="0"/>
              <a:t> [89],                        </a:t>
            </a:r>
            <a:r>
              <a:rPr lang="en-US" sz="3100" dirty="0" err="1"/>
              <a:t>Agarwal</a:t>
            </a:r>
            <a:r>
              <a:rPr lang="en-US" sz="3100" dirty="0"/>
              <a:t>, Chandra, </a:t>
            </a:r>
            <a:r>
              <a:rPr lang="en-US" sz="3100" dirty="0" err="1"/>
              <a:t>Snir</a:t>
            </a:r>
            <a:r>
              <a:rPr lang="en-US" sz="3100" dirty="0"/>
              <a:t> [90], Johnson [93],                        </a:t>
            </a:r>
            <a:r>
              <a:rPr lang="en-US" sz="3100" dirty="0" err="1"/>
              <a:t>Agarwal</a:t>
            </a:r>
            <a:r>
              <a:rPr lang="en-US" sz="3100" dirty="0"/>
              <a:t>, </a:t>
            </a:r>
            <a:r>
              <a:rPr lang="en-US" sz="3100" dirty="0" err="1"/>
              <a:t>Balle</a:t>
            </a:r>
            <a:r>
              <a:rPr lang="en-US" sz="3100" dirty="0"/>
              <a:t>, </a:t>
            </a:r>
            <a:r>
              <a:rPr lang="en-US" sz="3100" dirty="0" err="1"/>
              <a:t>Gustavson</a:t>
            </a:r>
            <a:r>
              <a:rPr lang="en-US" sz="3100" dirty="0"/>
              <a:t>, Joshi, </a:t>
            </a:r>
            <a:r>
              <a:rPr lang="en-US" sz="3100" dirty="0" err="1"/>
              <a:t>Palkar</a:t>
            </a:r>
            <a:r>
              <a:rPr lang="en-US" sz="3100" dirty="0"/>
              <a:t> [95]</a:t>
            </a:r>
          </a:p>
          <a:p>
            <a:r>
              <a:rPr lang="en-US" dirty="0" smtClean="0"/>
              <a:t>Not </a:t>
            </a:r>
            <a:r>
              <a:rPr lang="en-US" dirty="0"/>
              <a:t>always </a:t>
            </a:r>
            <a:r>
              <a:rPr lang="en-US" dirty="0" smtClean="0"/>
              <a:t>p</a:t>
            </a:r>
            <a:r>
              <a:rPr lang="en-US" sz="3500" baseline="30000" dirty="0" smtClean="0"/>
              <a:t>1/3 </a:t>
            </a:r>
            <a:r>
              <a:rPr lang="en-US" dirty="0" smtClean="0"/>
              <a:t>times as much </a:t>
            </a:r>
            <a:r>
              <a:rPr lang="en-US" dirty="0"/>
              <a:t>memory available…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40089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we do better?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Aren’t we already optimal?</a:t>
            </a:r>
          </a:p>
          <a:p>
            <a:r>
              <a:rPr lang="en-US" dirty="0" smtClean="0"/>
              <a:t>Why assume M = O(n</a:t>
            </a:r>
            <a:r>
              <a:rPr lang="en-US" baseline="30000" dirty="0" smtClean="0"/>
              <a:t>2</a:t>
            </a:r>
            <a:r>
              <a:rPr lang="en-US" dirty="0" smtClean="0"/>
              <a:t>/p), i.e. minimal?</a:t>
            </a:r>
          </a:p>
          <a:p>
            <a:pPr lvl="1"/>
            <a:r>
              <a:rPr lang="en-US" dirty="0" smtClean="0"/>
              <a:t>Lower bound still true if more memory</a:t>
            </a:r>
          </a:p>
          <a:p>
            <a:pPr lvl="1"/>
            <a:r>
              <a:rPr lang="en-US" dirty="0" smtClean="0"/>
              <a:t>Can we attain it?</a:t>
            </a:r>
          </a:p>
          <a:p>
            <a:r>
              <a:rPr lang="en-US" dirty="0" smtClean="0"/>
              <a:t>Special </a:t>
            </a:r>
            <a:r>
              <a:rPr lang="en-US" dirty="0"/>
              <a:t>case: “3D </a:t>
            </a:r>
            <a:r>
              <a:rPr lang="en-US" dirty="0" err="1"/>
              <a:t>Matmul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Uses M = O(n</a:t>
            </a:r>
            <a:r>
              <a:rPr lang="en-US" baseline="30000" dirty="0" smtClean="0"/>
              <a:t>2</a:t>
            </a:r>
            <a:r>
              <a:rPr lang="en-US" dirty="0" smtClean="0"/>
              <a:t>/p</a:t>
            </a:r>
            <a:r>
              <a:rPr lang="en-US" baseline="30000" dirty="0" smtClean="0"/>
              <a:t>2/</a:t>
            </a:r>
            <a:r>
              <a:rPr lang="en-US" baseline="30000" dirty="0"/>
              <a:t>3 </a:t>
            </a:r>
            <a:r>
              <a:rPr lang="en-US" dirty="0" smtClean="0"/>
              <a:t>)</a:t>
            </a:r>
          </a:p>
          <a:p>
            <a:pPr lvl="1"/>
            <a:r>
              <a:rPr lang="en-US" sz="3100" dirty="0" err="1" smtClean="0"/>
              <a:t>Dekel</a:t>
            </a:r>
            <a:r>
              <a:rPr lang="en-US" sz="3100" dirty="0"/>
              <a:t>, </a:t>
            </a:r>
            <a:r>
              <a:rPr lang="en-US" sz="3100" dirty="0" err="1"/>
              <a:t>Nassimi</a:t>
            </a:r>
            <a:r>
              <a:rPr lang="en-US" sz="3100" dirty="0"/>
              <a:t>, </a:t>
            </a:r>
            <a:r>
              <a:rPr lang="en-US" sz="3100" dirty="0" err="1"/>
              <a:t>Sahni</a:t>
            </a:r>
            <a:r>
              <a:rPr lang="en-US" sz="3100" dirty="0"/>
              <a:t> [81], </a:t>
            </a:r>
            <a:r>
              <a:rPr lang="en-US" sz="3100" dirty="0" err="1"/>
              <a:t>Bernsten</a:t>
            </a:r>
            <a:r>
              <a:rPr lang="en-US" sz="3100" dirty="0"/>
              <a:t> [89],                        </a:t>
            </a:r>
            <a:r>
              <a:rPr lang="en-US" sz="3100" dirty="0" err="1"/>
              <a:t>Agarwal</a:t>
            </a:r>
            <a:r>
              <a:rPr lang="en-US" sz="3100" dirty="0"/>
              <a:t>, Chandra, </a:t>
            </a:r>
            <a:r>
              <a:rPr lang="en-US" sz="3100" dirty="0" err="1"/>
              <a:t>Snir</a:t>
            </a:r>
            <a:r>
              <a:rPr lang="en-US" sz="3100" dirty="0"/>
              <a:t> [90], Johnson [93],                        </a:t>
            </a:r>
            <a:r>
              <a:rPr lang="en-US" sz="3100" dirty="0" err="1"/>
              <a:t>Agarwal</a:t>
            </a:r>
            <a:r>
              <a:rPr lang="en-US" sz="3100" dirty="0"/>
              <a:t>, </a:t>
            </a:r>
            <a:r>
              <a:rPr lang="en-US" sz="3100" dirty="0" err="1"/>
              <a:t>Balle</a:t>
            </a:r>
            <a:r>
              <a:rPr lang="en-US" sz="3100" dirty="0"/>
              <a:t>, </a:t>
            </a:r>
            <a:r>
              <a:rPr lang="en-US" sz="3100" dirty="0" err="1"/>
              <a:t>Gustavson</a:t>
            </a:r>
            <a:r>
              <a:rPr lang="en-US" sz="3100" dirty="0"/>
              <a:t>, Joshi, </a:t>
            </a:r>
            <a:r>
              <a:rPr lang="en-US" sz="3100" dirty="0" err="1"/>
              <a:t>Palkar</a:t>
            </a:r>
            <a:r>
              <a:rPr lang="en-US" sz="3100" dirty="0"/>
              <a:t> [95]</a:t>
            </a:r>
          </a:p>
          <a:p>
            <a:pPr lvl="1"/>
            <a:r>
              <a:rPr lang="en-US" sz="3100" dirty="0" smtClean="0"/>
              <a:t>Processors </a:t>
            </a:r>
            <a:r>
              <a:rPr lang="en-US" sz="3100" dirty="0"/>
              <a:t>arranged in </a:t>
            </a:r>
            <a:r>
              <a:rPr lang="en-US" sz="3100" dirty="0" smtClean="0"/>
              <a:t>p</a:t>
            </a:r>
            <a:r>
              <a:rPr lang="en-US" sz="3100" baseline="30000" dirty="0" smtClean="0"/>
              <a:t>1</a:t>
            </a:r>
            <a:r>
              <a:rPr lang="en-US" sz="3100" baseline="30000" dirty="0"/>
              <a:t>/3 </a:t>
            </a:r>
            <a:r>
              <a:rPr lang="en-US" sz="3100" dirty="0"/>
              <a:t>x </a:t>
            </a:r>
            <a:r>
              <a:rPr lang="en-US" sz="3100" dirty="0" smtClean="0"/>
              <a:t>p</a:t>
            </a:r>
            <a:r>
              <a:rPr lang="en-US" sz="3100" baseline="30000" dirty="0" smtClean="0"/>
              <a:t>1</a:t>
            </a:r>
            <a:r>
              <a:rPr lang="en-US" sz="3100" baseline="30000" dirty="0"/>
              <a:t>/3 </a:t>
            </a:r>
            <a:r>
              <a:rPr lang="en-US" sz="3100" dirty="0"/>
              <a:t>x </a:t>
            </a:r>
            <a:r>
              <a:rPr lang="en-US" sz="3100" dirty="0" smtClean="0"/>
              <a:t>p</a:t>
            </a:r>
            <a:r>
              <a:rPr lang="en-US" sz="3100" baseline="30000" dirty="0" smtClean="0"/>
              <a:t>1</a:t>
            </a:r>
            <a:r>
              <a:rPr lang="en-US" sz="3100" baseline="30000" dirty="0"/>
              <a:t>/3 </a:t>
            </a:r>
            <a:r>
              <a:rPr lang="en-US" sz="3100" dirty="0"/>
              <a:t> grid</a:t>
            </a:r>
          </a:p>
          <a:p>
            <a:pPr lvl="1"/>
            <a:r>
              <a:rPr lang="en-US" sz="3100" dirty="0"/>
              <a:t>Processor (</a:t>
            </a:r>
            <a:r>
              <a:rPr lang="en-US" sz="3100" dirty="0" err="1"/>
              <a:t>i,j,k</a:t>
            </a:r>
            <a:r>
              <a:rPr lang="en-US" sz="3100" dirty="0"/>
              <a:t>) performs C(</a:t>
            </a:r>
            <a:r>
              <a:rPr lang="en-US" sz="3100" dirty="0" err="1"/>
              <a:t>i,j</a:t>
            </a:r>
            <a:r>
              <a:rPr lang="en-US" sz="3100" dirty="0"/>
              <a:t>) = C(</a:t>
            </a:r>
            <a:r>
              <a:rPr lang="en-US" sz="3100" dirty="0" err="1"/>
              <a:t>i,j</a:t>
            </a:r>
            <a:r>
              <a:rPr lang="en-US" sz="3100" dirty="0"/>
              <a:t>) + A(</a:t>
            </a:r>
            <a:r>
              <a:rPr lang="en-US" sz="3100" dirty="0" err="1"/>
              <a:t>i,k</a:t>
            </a:r>
            <a:r>
              <a:rPr lang="en-US" sz="3100" dirty="0"/>
              <a:t>)*B(</a:t>
            </a:r>
            <a:r>
              <a:rPr lang="en-US" sz="3100" dirty="0" err="1"/>
              <a:t>k,j</a:t>
            </a:r>
            <a:r>
              <a:rPr lang="en-US" sz="3100" dirty="0"/>
              <a:t>),  where each </a:t>
            </a:r>
            <a:r>
              <a:rPr lang="en-US" sz="3100" dirty="0" err="1"/>
              <a:t>submatrix</a:t>
            </a:r>
            <a:r>
              <a:rPr lang="en-US" sz="3100" dirty="0"/>
              <a:t> is n</a:t>
            </a:r>
            <a:r>
              <a:rPr lang="en-US" sz="3100" dirty="0" smtClean="0"/>
              <a:t>/p</a:t>
            </a:r>
            <a:r>
              <a:rPr lang="en-US" sz="3100" baseline="30000" dirty="0" smtClean="0"/>
              <a:t>1</a:t>
            </a:r>
            <a:r>
              <a:rPr lang="en-US" sz="3100" baseline="30000" dirty="0"/>
              <a:t>/3 </a:t>
            </a:r>
            <a:r>
              <a:rPr lang="en-US" sz="3100" dirty="0"/>
              <a:t>x n</a:t>
            </a:r>
            <a:r>
              <a:rPr lang="en-US" sz="3100" dirty="0" smtClean="0"/>
              <a:t>/p</a:t>
            </a:r>
            <a:r>
              <a:rPr lang="en-US" sz="3100" baseline="30000" dirty="0" smtClean="0"/>
              <a:t>1</a:t>
            </a:r>
            <a:r>
              <a:rPr lang="en-US" sz="3100" baseline="30000" dirty="0"/>
              <a:t>/3</a:t>
            </a:r>
          </a:p>
          <a:p>
            <a:r>
              <a:rPr lang="en-US" dirty="0"/>
              <a:t>Not always that much memory available…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50944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Review previous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algorithms</a:t>
            </a:r>
          </a:p>
          <a:p>
            <a:pPr lvl="1"/>
            <a:r>
              <a:rPr lang="en-US" dirty="0" smtClean="0"/>
              <a:t>CA O(n</a:t>
            </a:r>
            <a:r>
              <a:rPr lang="en-US" baseline="30000" dirty="0" smtClean="0"/>
              <a:t>3</a:t>
            </a:r>
            <a:r>
              <a:rPr lang="en-US" dirty="0" smtClean="0"/>
              <a:t>) 2.5D </a:t>
            </a:r>
            <a:r>
              <a:rPr lang="en-US" dirty="0" err="1" smtClean="0"/>
              <a:t>Matmul</a:t>
            </a:r>
            <a:r>
              <a:rPr lang="en-US" dirty="0" smtClean="0"/>
              <a:t> and LU</a:t>
            </a:r>
          </a:p>
          <a:p>
            <a:pPr lvl="1"/>
            <a:r>
              <a:rPr lang="en-US" dirty="0">
                <a:solidFill>
                  <a:srgbClr val="7F7F7F"/>
                </a:solidFill>
              </a:rPr>
              <a:t>TSQR: Tall-Skinny </a:t>
            </a:r>
            <a:r>
              <a:rPr lang="en-US" dirty="0" smtClean="0">
                <a:solidFill>
                  <a:srgbClr val="7F7F7F"/>
                </a:solidFill>
              </a:rPr>
              <a:t>QR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</a:t>
            </a:r>
            <a:r>
              <a:rPr lang="en-US" dirty="0" err="1" smtClean="0">
                <a:solidFill>
                  <a:srgbClr val="7F7F7F"/>
                </a:solidFill>
              </a:rPr>
              <a:t>Strassen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Communication-optimal N-body algorithm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CA-</a:t>
            </a:r>
            <a:r>
              <a:rPr lang="en-US" dirty="0" err="1" smtClean="0">
                <a:solidFill>
                  <a:srgbClr val="7F7F7F"/>
                </a:solidFill>
              </a:rPr>
              <a:t>Krylov</a:t>
            </a:r>
            <a:r>
              <a:rPr lang="en-US" dirty="0" smtClean="0">
                <a:solidFill>
                  <a:srgbClr val="7F7F7F"/>
                </a:solidFill>
              </a:rPr>
              <a:t> methods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Related Topics </a:t>
            </a:r>
            <a:endParaRPr lang="en-US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42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2.5D Matrix Multiplication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19200"/>
          </a:xfrm>
        </p:spPr>
        <p:txBody>
          <a:bodyPr/>
          <a:lstStyle/>
          <a:p>
            <a:r>
              <a:rPr lang="en-US" dirty="0" smtClean="0"/>
              <a:t>Assume can fit cn</a:t>
            </a:r>
            <a:r>
              <a:rPr lang="en-US" baseline="30000" dirty="0" smtClean="0"/>
              <a:t>2</a:t>
            </a:r>
            <a:r>
              <a:rPr lang="en-US" dirty="0" smtClean="0"/>
              <a:t>/P data per processor, c &gt; 1</a:t>
            </a:r>
          </a:p>
          <a:p>
            <a:r>
              <a:rPr lang="en-US" dirty="0" smtClean="0"/>
              <a:t>Processors form (P/c)</a:t>
            </a:r>
            <a:r>
              <a:rPr lang="en-US" baseline="30000" dirty="0" smtClean="0"/>
              <a:t>1/2</a:t>
            </a:r>
            <a:r>
              <a:rPr lang="en-US" dirty="0" smtClean="0"/>
              <a:t>  x  (P/c)</a:t>
            </a:r>
            <a:r>
              <a:rPr lang="en-US" baseline="30000" dirty="0" smtClean="0"/>
              <a:t>1/2</a:t>
            </a:r>
            <a:r>
              <a:rPr lang="en-US" dirty="0" smtClean="0"/>
              <a:t>  x  c  grid</a:t>
            </a:r>
            <a:endParaRPr lang="en-US" dirty="0"/>
          </a:p>
        </p:txBody>
      </p:sp>
      <p:grpSp>
        <p:nvGrpSpPr>
          <p:cNvPr id="44" name="Group 43"/>
          <p:cNvGrpSpPr/>
          <p:nvPr/>
        </p:nvGrpSpPr>
        <p:grpSpPr>
          <a:xfrm>
            <a:off x="914400" y="2819400"/>
            <a:ext cx="4191000" cy="2209800"/>
            <a:chOff x="2057400" y="2819400"/>
            <a:chExt cx="4191000" cy="2209800"/>
          </a:xfrm>
        </p:grpSpPr>
        <p:grpSp>
          <p:nvGrpSpPr>
            <p:cNvPr id="32" name="Group 31"/>
            <p:cNvGrpSpPr/>
            <p:nvPr/>
          </p:nvGrpSpPr>
          <p:grpSpPr>
            <a:xfrm>
              <a:off x="2590800" y="3505200"/>
              <a:ext cx="3657600" cy="1524000"/>
              <a:chOff x="2590800" y="3505200"/>
              <a:chExt cx="3657600" cy="1524000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590800" y="4419600"/>
                <a:ext cx="2133600" cy="609600"/>
              </a:xfrm>
              <a:prstGeom prst="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" name="Straight Connector 7"/>
              <p:cNvCxnSpPr/>
              <p:nvPr/>
            </p:nvCxnSpPr>
            <p:spPr>
              <a:xfrm>
                <a:off x="6248400" y="35052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 flipV="1">
                <a:off x="47244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 flipV="1">
                <a:off x="4724400" y="41148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 flipV="1">
                <a:off x="25908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4114800" y="35052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flipV="1">
                <a:off x="35814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flipV="1">
                <a:off x="41148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flipV="1">
                <a:off x="30480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3352800" y="39624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3733800" y="37338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2971800" y="41910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3048000" y="44196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3581400" y="44196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4114800" y="44196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5105400" y="41910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5486400" y="39624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5867400" y="37338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>
                <a:stCxn id="4" idx="1"/>
                <a:endCxn id="4" idx="3"/>
              </p:cNvCxnSpPr>
              <p:nvPr/>
            </p:nvCxnSpPr>
            <p:spPr>
              <a:xfrm>
                <a:off x="2590800" y="47244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4" idx="3"/>
              </p:cNvCxnSpPr>
              <p:nvPr/>
            </p:nvCxnSpPr>
            <p:spPr>
              <a:xfrm flipV="1">
                <a:off x="4724400" y="38100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4" name="Straight Arrow Connector 33"/>
            <p:cNvCxnSpPr/>
            <p:nvPr/>
          </p:nvCxnSpPr>
          <p:spPr>
            <a:xfrm>
              <a:off x="2438400" y="4419600"/>
              <a:ext cx="0" cy="6096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4114800" y="3352800"/>
              <a:ext cx="213360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/>
            <p:nvPr/>
          </p:nvCxnSpPr>
          <p:spPr>
            <a:xfrm flipV="1">
              <a:off x="2438400" y="3352800"/>
              <a:ext cx="1752600" cy="10668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2057400" y="4495800"/>
              <a:ext cx="3148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c</a:t>
              </a:r>
              <a:endParaRPr lang="en-US" sz="2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724400" y="2819400"/>
              <a:ext cx="11144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(P/c)</a:t>
              </a:r>
              <a:r>
                <a:rPr lang="en-US" sz="2800" baseline="30000" dirty="0" smtClean="0"/>
                <a:t>1/2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 rot="19657307">
              <a:off x="2590800" y="3390627"/>
              <a:ext cx="11144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(P/c)</a:t>
              </a:r>
              <a:r>
                <a:rPr lang="en-US" sz="2800" baseline="30000" dirty="0" smtClean="0"/>
                <a:t>1/2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5562600" y="3733800"/>
            <a:ext cx="3026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Example: P =  32,  c = 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0252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2.5D Matrix Multiplication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19200"/>
          </a:xfrm>
        </p:spPr>
        <p:txBody>
          <a:bodyPr/>
          <a:lstStyle/>
          <a:p>
            <a:r>
              <a:rPr lang="en-US" dirty="0" smtClean="0"/>
              <a:t>Assume can fit cn</a:t>
            </a:r>
            <a:r>
              <a:rPr lang="en-US" baseline="30000" dirty="0" smtClean="0"/>
              <a:t>2</a:t>
            </a:r>
            <a:r>
              <a:rPr lang="en-US" dirty="0" smtClean="0"/>
              <a:t>/P data per processor, c &gt; 1</a:t>
            </a:r>
          </a:p>
          <a:p>
            <a:r>
              <a:rPr lang="en-US" dirty="0" smtClean="0"/>
              <a:t>Processors form (P/c)</a:t>
            </a:r>
            <a:r>
              <a:rPr lang="en-US" baseline="30000" dirty="0" smtClean="0"/>
              <a:t>1/2</a:t>
            </a:r>
            <a:r>
              <a:rPr lang="en-US" dirty="0" smtClean="0"/>
              <a:t>  x  (P/c)</a:t>
            </a:r>
            <a:r>
              <a:rPr lang="en-US" baseline="30000" dirty="0" smtClean="0"/>
              <a:t>1/2</a:t>
            </a:r>
            <a:r>
              <a:rPr lang="en-US" dirty="0" smtClean="0"/>
              <a:t>  x  c  grid</a:t>
            </a:r>
            <a:endParaRPr lang="en-US" dirty="0"/>
          </a:p>
        </p:txBody>
      </p:sp>
      <p:grpSp>
        <p:nvGrpSpPr>
          <p:cNvPr id="44" name="Group 43"/>
          <p:cNvGrpSpPr/>
          <p:nvPr/>
        </p:nvGrpSpPr>
        <p:grpSpPr>
          <a:xfrm>
            <a:off x="914400" y="2819400"/>
            <a:ext cx="4191000" cy="2209800"/>
            <a:chOff x="2057400" y="2819400"/>
            <a:chExt cx="4191000" cy="2209800"/>
          </a:xfrm>
        </p:grpSpPr>
        <p:grpSp>
          <p:nvGrpSpPr>
            <p:cNvPr id="32" name="Group 31"/>
            <p:cNvGrpSpPr/>
            <p:nvPr/>
          </p:nvGrpSpPr>
          <p:grpSpPr>
            <a:xfrm>
              <a:off x="2590800" y="3505200"/>
              <a:ext cx="3657600" cy="1524000"/>
              <a:chOff x="2590800" y="3505200"/>
              <a:chExt cx="3657600" cy="1524000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590800" y="4419600"/>
                <a:ext cx="2133600" cy="609600"/>
              </a:xfrm>
              <a:prstGeom prst="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" name="Straight Connector 7"/>
              <p:cNvCxnSpPr/>
              <p:nvPr/>
            </p:nvCxnSpPr>
            <p:spPr>
              <a:xfrm>
                <a:off x="6248400" y="35052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 flipV="1">
                <a:off x="47244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 flipV="1">
                <a:off x="4724400" y="41148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 flipV="1">
                <a:off x="25908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4114800" y="35052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flipV="1">
                <a:off x="35814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flipV="1">
                <a:off x="41148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flipV="1">
                <a:off x="3048000" y="35052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3352800" y="39624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3733800" y="37338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2971800" y="41910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3048000" y="44196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3581400" y="44196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4114800" y="44196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5105400" y="41910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5486400" y="39624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5867400" y="3733800"/>
                <a:ext cx="0" cy="6096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>
                <a:stCxn id="4" idx="1"/>
                <a:endCxn id="4" idx="3"/>
              </p:cNvCxnSpPr>
              <p:nvPr/>
            </p:nvCxnSpPr>
            <p:spPr>
              <a:xfrm>
                <a:off x="2590800" y="4724400"/>
                <a:ext cx="2133600" cy="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4" idx="3"/>
              </p:cNvCxnSpPr>
              <p:nvPr/>
            </p:nvCxnSpPr>
            <p:spPr>
              <a:xfrm flipV="1">
                <a:off x="4724400" y="3810000"/>
                <a:ext cx="1524000" cy="914400"/>
              </a:xfrm>
              <a:prstGeom prst="line">
                <a:avLst/>
              </a:prstGeom>
              <a:ln w="952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" name="TextBox 40"/>
            <p:cNvSpPr txBox="1"/>
            <p:nvPr/>
          </p:nvSpPr>
          <p:spPr>
            <a:xfrm>
              <a:off x="2057400" y="4495800"/>
              <a:ext cx="3257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k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724400" y="2819400"/>
              <a:ext cx="2711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j</a:t>
              </a:r>
              <a:endParaRPr lang="en-US" sz="2800" baseline="30000" dirty="0" smtClean="0"/>
            </a:p>
          </p:txBody>
        </p:sp>
        <p:sp>
          <p:nvSpPr>
            <p:cNvPr id="43" name="TextBox 42"/>
            <p:cNvSpPr txBox="1"/>
            <p:nvPr/>
          </p:nvSpPr>
          <p:spPr>
            <a:xfrm rot="19657307">
              <a:off x="3020370" y="3390627"/>
              <a:ext cx="25529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i</a:t>
              </a:r>
              <a:endParaRPr lang="en-US" sz="2800" baseline="30000" dirty="0" smtClean="0"/>
            </a:p>
          </p:txBody>
        </p:sp>
      </p:grpSp>
      <p:cxnSp>
        <p:nvCxnSpPr>
          <p:cNvPr id="9" name="Straight Arrow Connector 8"/>
          <p:cNvCxnSpPr/>
          <p:nvPr/>
        </p:nvCxnSpPr>
        <p:spPr>
          <a:xfrm>
            <a:off x="2971800" y="3352800"/>
            <a:ext cx="21336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1295400" y="4419600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1295400" y="3352800"/>
            <a:ext cx="167640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486400" y="3773269"/>
            <a:ext cx="3520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Initially P(i,j,0) owns A(</a:t>
            </a:r>
            <a:r>
              <a:rPr lang="en-US" dirty="0" err="1"/>
              <a:t>i</a:t>
            </a:r>
            <a:r>
              <a:rPr lang="en-US" dirty="0" err="1" smtClean="0"/>
              <a:t>,j</a:t>
            </a:r>
            <a:r>
              <a:rPr lang="en-US" dirty="0" smtClean="0"/>
              <a:t>) and B(</a:t>
            </a:r>
            <a:r>
              <a:rPr lang="en-US" dirty="0" err="1"/>
              <a:t>i</a:t>
            </a:r>
            <a:r>
              <a:rPr lang="en-US" dirty="0" err="1" smtClean="0"/>
              <a:t>,j</a:t>
            </a:r>
            <a:r>
              <a:rPr lang="en-US" dirty="0" smtClean="0"/>
              <a:t>)</a:t>
            </a:r>
          </a:p>
          <a:p>
            <a:r>
              <a:rPr lang="en-US" dirty="0"/>
              <a:t> </a:t>
            </a:r>
            <a:r>
              <a:rPr lang="en-US" dirty="0" smtClean="0"/>
              <a:t>   each of size n(c/P)</a:t>
            </a:r>
            <a:r>
              <a:rPr lang="en-US" sz="2000" baseline="30000" dirty="0" smtClean="0"/>
              <a:t>1/2</a:t>
            </a:r>
            <a:r>
              <a:rPr lang="en-US" dirty="0" smtClean="0"/>
              <a:t> x n(c/P)</a:t>
            </a:r>
            <a:r>
              <a:rPr lang="en-US" sz="2000" baseline="30000" dirty="0" smtClean="0"/>
              <a:t>1/2</a:t>
            </a:r>
            <a:endParaRPr lang="en-US" baseline="30000" dirty="0"/>
          </a:p>
        </p:txBody>
      </p:sp>
      <p:sp>
        <p:nvSpPr>
          <p:cNvPr id="35" name="TextBox 34"/>
          <p:cNvSpPr txBox="1"/>
          <p:nvPr/>
        </p:nvSpPr>
        <p:spPr>
          <a:xfrm>
            <a:off x="838200" y="5486400"/>
            <a:ext cx="7977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(1)  P(i,j,0) broadcasts A(</a:t>
            </a:r>
            <a:r>
              <a:rPr lang="en-US" dirty="0" err="1"/>
              <a:t>i</a:t>
            </a:r>
            <a:r>
              <a:rPr lang="en-US" dirty="0" err="1" smtClean="0"/>
              <a:t>,j</a:t>
            </a:r>
            <a:r>
              <a:rPr lang="en-US" dirty="0" smtClean="0"/>
              <a:t>) and B(</a:t>
            </a:r>
            <a:r>
              <a:rPr lang="en-US" dirty="0" err="1"/>
              <a:t>i</a:t>
            </a:r>
            <a:r>
              <a:rPr lang="en-US" dirty="0" err="1" smtClean="0"/>
              <a:t>,j</a:t>
            </a:r>
            <a:r>
              <a:rPr lang="en-US" dirty="0" smtClean="0"/>
              <a:t>) to P(</a:t>
            </a:r>
            <a:r>
              <a:rPr lang="en-US" dirty="0" err="1"/>
              <a:t>i</a:t>
            </a:r>
            <a:r>
              <a:rPr lang="en-US" dirty="0" err="1" smtClean="0"/>
              <a:t>,j,k</a:t>
            </a:r>
            <a:r>
              <a:rPr lang="en-US" dirty="0" smtClean="0"/>
              <a:t>)</a:t>
            </a:r>
          </a:p>
          <a:p>
            <a:r>
              <a:rPr lang="en-US" dirty="0" smtClean="0"/>
              <a:t>(2)  Processors at level k perform 1/c-</a:t>
            </a:r>
            <a:r>
              <a:rPr lang="en-US" dirty="0" err="1" smtClean="0"/>
              <a:t>th</a:t>
            </a:r>
            <a:r>
              <a:rPr lang="en-US" dirty="0" smtClean="0"/>
              <a:t> of SUMMA, i.e. 1/c-</a:t>
            </a:r>
            <a:r>
              <a:rPr lang="en-US" dirty="0" err="1" smtClean="0"/>
              <a:t>th</a:t>
            </a:r>
            <a:r>
              <a:rPr lang="en-US" dirty="0" smtClean="0"/>
              <a:t> of  </a:t>
            </a:r>
            <a:r>
              <a:rPr lang="en-US" dirty="0" err="1" smtClean="0"/>
              <a:t>Σ</a:t>
            </a:r>
            <a:r>
              <a:rPr lang="en-US" sz="2400" baseline="-25000" dirty="0" err="1" smtClean="0"/>
              <a:t>m</a:t>
            </a:r>
            <a:r>
              <a:rPr lang="en-US" dirty="0" smtClean="0"/>
              <a:t> A(</a:t>
            </a:r>
            <a:r>
              <a:rPr lang="en-US" dirty="0" err="1"/>
              <a:t>i</a:t>
            </a:r>
            <a:r>
              <a:rPr lang="en-US" dirty="0" err="1" smtClean="0"/>
              <a:t>,m</a:t>
            </a:r>
            <a:r>
              <a:rPr lang="en-US" dirty="0" smtClean="0"/>
              <a:t>)*B(</a:t>
            </a:r>
            <a:r>
              <a:rPr lang="en-US" dirty="0" err="1" smtClean="0"/>
              <a:t>m,j</a:t>
            </a:r>
            <a:r>
              <a:rPr lang="en-US" dirty="0" smtClean="0"/>
              <a:t>)</a:t>
            </a:r>
          </a:p>
          <a:p>
            <a:r>
              <a:rPr lang="en-US" dirty="0" smtClean="0"/>
              <a:t>(3)  Sum-reduce partial sums </a:t>
            </a:r>
            <a:r>
              <a:rPr lang="en-US" dirty="0" err="1"/>
              <a:t>Σ</a:t>
            </a:r>
            <a:r>
              <a:rPr lang="en-US" sz="2400" baseline="-25000" dirty="0" err="1"/>
              <a:t>m</a:t>
            </a:r>
            <a:r>
              <a:rPr lang="en-US" dirty="0"/>
              <a:t> A(</a:t>
            </a:r>
            <a:r>
              <a:rPr lang="en-US" dirty="0" err="1"/>
              <a:t>i,m</a:t>
            </a:r>
            <a:r>
              <a:rPr lang="en-US" dirty="0"/>
              <a:t>)*B(</a:t>
            </a:r>
            <a:r>
              <a:rPr lang="en-US" dirty="0" err="1"/>
              <a:t>m,j</a:t>
            </a:r>
            <a:r>
              <a:rPr lang="en-US" dirty="0"/>
              <a:t>)</a:t>
            </a:r>
            <a:r>
              <a:rPr lang="en-US" dirty="0" smtClean="0"/>
              <a:t> along k-axis so P(i,j,0) owns C(</a:t>
            </a:r>
            <a:r>
              <a:rPr lang="en-US" dirty="0" err="1"/>
              <a:t>i</a:t>
            </a:r>
            <a:r>
              <a:rPr lang="en-US" dirty="0" err="1" smtClean="0"/>
              <a:t>,j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790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10600" cy="1143000"/>
          </a:xfrm>
        </p:spPr>
        <p:txBody>
          <a:bodyPr>
            <a:noAutofit/>
          </a:bodyPr>
          <a:lstStyle/>
          <a:p>
            <a:r>
              <a:rPr lang="en-US" sz="3600" dirty="0"/>
              <a:t>2.5D </a:t>
            </a:r>
            <a:r>
              <a:rPr lang="en-US" sz="3600" dirty="0" err="1"/>
              <a:t>Matmul</a:t>
            </a:r>
            <a:r>
              <a:rPr lang="en-US" sz="3600" dirty="0"/>
              <a:t> on BG/P, 16K </a:t>
            </a:r>
            <a:r>
              <a:rPr lang="en-US" sz="3600" dirty="0" smtClean="0"/>
              <a:t>nodes </a:t>
            </a:r>
            <a:r>
              <a:rPr lang="en-US" sz="3600" dirty="0"/>
              <a:t>/ 64K cores</a:t>
            </a:r>
          </a:p>
        </p:txBody>
      </p:sp>
      <p:pic>
        <p:nvPicPr>
          <p:cNvPr id="4" name="Content Placeholder 3" descr="mm_p16384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57" r="-1355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61591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563562"/>
          </a:xfrm>
        </p:spPr>
        <p:txBody>
          <a:bodyPr>
            <a:noAutofit/>
          </a:bodyPr>
          <a:lstStyle/>
          <a:p>
            <a:r>
              <a:rPr lang="en-US" sz="3600" dirty="0" smtClean="0"/>
              <a:t>2.5D </a:t>
            </a:r>
            <a:r>
              <a:rPr lang="en-US" sz="3600" dirty="0" err="1" smtClean="0"/>
              <a:t>Matmul</a:t>
            </a:r>
            <a:r>
              <a:rPr lang="en-US" sz="3600" dirty="0" smtClean="0"/>
              <a:t> on BG/P, 16K nodes / 64K cores</a:t>
            </a:r>
            <a:endParaRPr lang="en-US" sz="3600" dirty="0"/>
          </a:p>
        </p:txBody>
      </p:sp>
      <p:pic>
        <p:nvPicPr>
          <p:cNvPr id="4" name="Content Placeholder 3" descr="mm_time_p16384.pdf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85" r="-11885"/>
          <a:stretch>
            <a:fillRect/>
          </a:stretch>
        </p:blipFill>
        <p:spPr>
          <a:xfrm>
            <a:off x="457199" y="1066800"/>
            <a:ext cx="8904155" cy="5029200"/>
          </a:xfrm>
        </p:spPr>
      </p:pic>
      <p:sp>
        <p:nvSpPr>
          <p:cNvPr id="5" name="TextBox 4"/>
          <p:cNvSpPr txBox="1"/>
          <p:nvPr/>
        </p:nvSpPr>
        <p:spPr>
          <a:xfrm>
            <a:off x="3486676" y="8382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r>
              <a:rPr lang="en-US" dirty="0" smtClean="0"/>
              <a:t> = 16 copies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17374" y="5791200"/>
            <a:ext cx="84184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824F2"/>
                </a:solidFill>
              </a:rPr>
              <a:t>Distinguished Paper Award, EuroPar’11 (</a:t>
            </a:r>
            <a:r>
              <a:rPr lang="en-US" sz="2800" b="1" dirty="0" err="1" smtClean="0">
                <a:solidFill>
                  <a:srgbClr val="0824F2"/>
                </a:solidFill>
              </a:rPr>
              <a:t>Solomonik</a:t>
            </a:r>
            <a:r>
              <a:rPr lang="en-US" sz="2800" b="1" dirty="0" smtClean="0">
                <a:solidFill>
                  <a:srgbClr val="0824F2"/>
                </a:solidFill>
              </a:rPr>
              <a:t>, D.)</a:t>
            </a:r>
          </a:p>
          <a:p>
            <a:pPr algn="ctr"/>
            <a:r>
              <a:rPr lang="en-US" sz="2800" b="1" dirty="0" smtClean="0">
                <a:solidFill>
                  <a:srgbClr val="0824F2"/>
                </a:solidFill>
              </a:rPr>
              <a:t>SC’11 paper by </a:t>
            </a:r>
            <a:r>
              <a:rPr lang="en-US" sz="2800" b="1" dirty="0" err="1" smtClean="0">
                <a:solidFill>
                  <a:srgbClr val="0824F2"/>
                </a:solidFill>
              </a:rPr>
              <a:t>Solomonik</a:t>
            </a:r>
            <a:r>
              <a:rPr lang="en-US" sz="2800" b="1" dirty="0" smtClean="0">
                <a:solidFill>
                  <a:srgbClr val="0824F2"/>
                </a:solidFill>
              </a:rPr>
              <a:t>, </a:t>
            </a:r>
            <a:r>
              <a:rPr lang="en-US" sz="2800" b="1" dirty="0" err="1" smtClean="0">
                <a:solidFill>
                  <a:srgbClr val="0824F2"/>
                </a:solidFill>
              </a:rPr>
              <a:t>Bhatele</a:t>
            </a:r>
            <a:r>
              <a:rPr lang="en-US" sz="2800" b="1" dirty="0" smtClean="0">
                <a:solidFill>
                  <a:srgbClr val="0824F2"/>
                </a:solidFill>
              </a:rPr>
              <a:t>, D.</a:t>
            </a:r>
            <a:endParaRPr lang="en-US" sz="2800" b="1" dirty="0">
              <a:solidFill>
                <a:srgbClr val="0824F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3800" y="4343400"/>
            <a:ext cx="1114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12x faster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629400" y="3657600"/>
            <a:ext cx="1173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2.7x faster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86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563562"/>
          </a:xfrm>
        </p:spPr>
        <p:txBody>
          <a:bodyPr>
            <a:noAutofit/>
          </a:bodyPr>
          <a:lstStyle/>
          <a:p>
            <a:r>
              <a:rPr lang="en-US" sz="3600" dirty="0" smtClean="0"/>
              <a:t>2.5D </a:t>
            </a:r>
            <a:r>
              <a:rPr lang="en-US" sz="3600" dirty="0" err="1" smtClean="0"/>
              <a:t>Matmul</a:t>
            </a:r>
            <a:r>
              <a:rPr lang="en-US" sz="3600" dirty="0" smtClean="0"/>
              <a:t> on BG/P, 16K nodes / 64K cores</a:t>
            </a:r>
            <a:endParaRPr lang="en-US" sz="3600" dirty="0"/>
          </a:p>
        </p:txBody>
      </p:sp>
      <p:pic>
        <p:nvPicPr>
          <p:cNvPr id="4" name="Content Placeholder 3" descr="mm_time_p16384.pdf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885" r="-11885"/>
          <a:stretch>
            <a:fillRect/>
          </a:stretch>
        </p:blipFill>
        <p:spPr>
          <a:xfrm>
            <a:off x="457199" y="1066800"/>
            <a:ext cx="8904155" cy="5029200"/>
          </a:xfrm>
        </p:spPr>
      </p:pic>
      <p:sp>
        <p:nvSpPr>
          <p:cNvPr id="5" name="TextBox 4"/>
          <p:cNvSpPr txBox="1"/>
          <p:nvPr/>
        </p:nvSpPr>
        <p:spPr>
          <a:xfrm>
            <a:off x="3486676" y="8382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  <a:r>
              <a:rPr lang="en-US" dirty="0" smtClean="0"/>
              <a:t> = 16 copies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17374" y="5791200"/>
            <a:ext cx="84184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824F2"/>
                </a:solidFill>
              </a:rPr>
              <a:t>Distinguished Paper Award, EuroPar’11 (</a:t>
            </a:r>
            <a:r>
              <a:rPr lang="en-US" sz="2800" b="1" dirty="0" err="1" smtClean="0">
                <a:solidFill>
                  <a:srgbClr val="0824F2"/>
                </a:solidFill>
              </a:rPr>
              <a:t>Solomonik</a:t>
            </a:r>
            <a:r>
              <a:rPr lang="en-US" sz="2800" b="1" dirty="0" smtClean="0">
                <a:solidFill>
                  <a:srgbClr val="0824F2"/>
                </a:solidFill>
              </a:rPr>
              <a:t>, D.)</a:t>
            </a:r>
          </a:p>
          <a:p>
            <a:pPr algn="ctr"/>
            <a:r>
              <a:rPr lang="en-US" sz="2800" b="1" dirty="0" smtClean="0">
                <a:solidFill>
                  <a:srgbClr val="0824F2"/>
                </a:solidFill>
              </a:rPr>
              <a:t>SC’11 paper by </a:t>
            </a:r>
            <a:r>
              <a:rPr lang="en-US" sz="2800" b="1" dirty="0" err="1" smtClean="0">
                <a:solidFill>
                  <a:srgbClr val="0824F2"/>
                </a:solidFill>
              </a:rPr>
              <a:t>Solomonik</a:t>
            </a:r>
            <a:r>
              <a:rPr lang="en-US" sz="2800" b="1" dirty="0" smtClean="0">
                <a:solidFill>
                  <a:srgbClr val="0824F2"/>
                </a:solidFill>
              </a:rPr>
              <a:t>, </a:t>
            </a:r>
            <a:r>
              <a:rPr lang="en-US" sz="2800" b="1" dirty="0" err="1" smtClean="0">
                <a:solidFill>
                  <a:srgbClr val="0824F2"/>
                </a:solidFill>
              </a:rPr>
              <a:t>Bhatele</a:t>
            </a:r>
            <a:r>
              <a:rPr lang="en-US" sz="2800" b="1" dirty="0" smtClean="0">
                <a:solidFill>
                  <a:srgbClr val="0824F2"/>
                </a:solidFill>
              </a:rPr>
              <a:t>, D.</a:t>
            </a:r>
            <a:endParaRPr lang="en-US" sz="2800" b="1" dirty="0">
              <a:solidFill>
                <a:srgbClr val="0824F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3800" y="4343400"/>
            <a:ext cx="1114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12x faster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629400" y="3657600"/>
            <a:ext cx="1173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2.7x faster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24237" y="3962400"/>
            <a:ext cx="7884390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824F2"/>
                </a:solidFill>
              </a:rPr>
              <a:t>Ideas adopted by </a:t>
            </a:r>
            <a:r>
              <a:rPr lang="en-US" sz="2800" b="1" dirty="0" err="1" smtClean="0">
                <a:solidFill>
                  <a:srgbClr val="0824F2"/>
                </a:solidFill>
              </a:rPr>
              <a:t>Nervana</a:t>
            </a:r>
            <a:r>
              <a:rPr lang="en-US" sz="2800" b="1" dirty="0" smtClean="0">
                <a:solidFill>
                  <a:srgbClr val="0824F2"/>
                </a:solidFill>
              </a:rPr>
              <a:t>, “deep learning” startup,</a:t>
            </a:r>
          </a:p>
          <a:p>
            <a:pPr algn="ctr"/>
            <a:r>
              <a:rPr lang="en-US" sz="2800" b="1" dirty="0">
                <a:solidFill>
                  <a:srgbClr val="0824F2"/>
                </a:solidFill>
              </a:rPr>
              <a:t>a</a:t>
            </a:r>
            <a:r>
              <a:rPr lang="en-US" sz="2800" b="1" dirty="0" smtClean="0">
                <a:solidFill>
                  <a:srgbClr val="0824F2"/>
                </a:solidFill>
              </a:rPr>
              <a:t>cquired by Intel in August 2016</a:t>
            </a:r>
            <a:endParaRPr lang="en-US" sz="2800" b="1" dirty="0">
              <a:solidFill>
                <a:srgbClr val="0824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448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824F2"/>
                </a:solidFill>
              </a:rPr>
              <a:t>Perfect Strong Scaling </a:t>
            </a:r>
            <a:r>
              <a:rPr lang="en-US" sz="3600" dirty="0" smtClean="0"/>
              <a:t>– in Time and Energy  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295400"/>
            <a:ext cx="9296400" cy="5562600"/>
          </a:xfrm>
        </p:spPr>
        <p:txBody>
          <a:bodyPr>
            <a:normAutofit fontScale="62500" lnSpcReduction="20000"/>
          </a:bodyPr>
          <a:lstStyle/>
          <a:p>
            <a:r>
              <a:rPr lang="en-US" sz="3800" dirty="0" smtClean="0"/>
              <a:t>Every time you add a processor, you should use its memory M too</a:t>
            </a:r>
          </a:p>
          <a:p>
            <a:r>
              <a:rPr lang="en-US" sz="3800" dirty="0" smtClean="0"/>
              <a:t>Start with minimal number of </a:t>
            </a:r>
            <a:r>
              <a:rPr lang="en-US" sz="3800" dirty="0" err="1" smtClean="0"/>
              <a:t>procs</a:t>
            </a:r>
            <a:r>
              <a:rPr lang="en-US" sz="3800" dirty="0" smtClean="0"/>
              <a:t>: PM = 3n</a:t>
            </a:r>
            <a:r>
              <a:rPr lang="en-US" sz="3800" baseline="30000" dirty="0" smtClean="0"/>
              <a:t>2</a:t>
            </a:r>
            <a:endParaRPr lang="en-US" sz="3800" dirty="0" smtClean="0"/>
          </a:p>
          <a:p>
            <a:r>
              <a:rPr lang="en-US" sz="3800" dirty="0" smtClean="0"/>
              <a:t>Increase P by a factor of c </a:t>
            </a:r>
            <a:r>
              <a:rPr lang="en-US" sz="3800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sz="3800" dirty="0" smtClean="0"/>
              <a:t> total memory increases by a factor of c</a:t>
            </a:r>
          </a:p>
          <a:p>
            <a:r>
              <a:rPr lang="en-US" sz="3800" dirty="0" smtClean="0"/>
              <a:t>Notation for timing model:</a:t>
            </a:r>
          </a:p>
          <a:p>
            <a:pPr lvl="1"/>
            <a:r>
              <a:rPr lang="en-US" sz="3800" dirty="0" err="1" smtClean="0"/>
              <a:t>γ</a:t>
            </a:r>
            <a:r>
              <a:rPr lang="en-US" sz="3800" baseline="-25000" dirty="0" err="1" smtClean="0"/>
              <a:t>T</a:t>
            </a:r>
            <a:r>
              <a:rPr lang="en-US" sz="3800" baseline="-25000" dirty="0" smtClean="0"/>
              <a:t> </a:t>
            </a:r>
            <a:r>
              <a:rPr lang="en-US" sz="3800" dirty="0" smtClean="0"/>
              <a:t>, β</a:t>
            </a:r>
            <a:r>
              <a:rPr lang="en-US" sz="3800" baseline="-25000" dirty="0" smtClean="0"/>
              <a:t>T</a:t>
            </a:r>
            <a:r>
              <a:rPr lang="en-US" sz="3800" dirty="0" smtClean="0"/>
              <a:t> , α</a:t>
            </a:r>
            <a:r>
              <a:rPr lang="en-US" sz="3800" baseline="-25000" dirty="0" smtClean="0"/>
              <a:t>T</a:t>
            </a:r>
            <a:r>
              <a:rPr lang="en-US" sz="3800" dirty="0"/>
              <a:t> </a:t>
            </a:r>
            <a:r>
              <a:rPr lang="en-US" sz="3800" dirty="0" smtClean="0"/>
              <a:t>= </a:t>
            </a:r>
            <a:r>
              <a:rPr lang="en-US" sz="3800" dirty="0" err="1" smtClean="0"/>
              <a:t>secs</a:t>
            </a:r>
            <a:r>
              <a:rPr lang="en-US" sz="3800" dirty="0" smtClean="0"/>
              <a:t> per flop, per </a:t>
            </a:r>
            <a:r>
              <a:rPr lang="en-US" sz="3800" dirty="0" err="1" smtClean="0"/>
              <a:t>word_moved</a:t>
            </a:r>
            <a:r>
              <a:rPr lang="en-US" sz="3800" dirty="0" smtClean="0"/>
              <a:t>, per message of size m</a:t>
            </a:r>
          </a:p>
          <a:p>
            <a:r>
              <a:rPr lang="en-US" sz="3800" dirty="0">
                <a:solidFill>
                  <a:srgbClr val="0824F2"/>
                </a:solidFill>
              </a:rPr>
              <a:t>T(</a:t>
            </a:r>
            <a:r>
              <a:rPr lang="en-US" sz="3800" dirty="0" err="1">
                <a:solidFill>
                  <a:srgbClr val="0824F2"/>
                </a:solidFill>
              </a:rPr>
              <a:t>cP</a:t>
            </a:r>
            <a:r>
              <a:rPr lang="en-US" sz="3800" dirty="0">
                <a:solidFill>
                  <a:srgbClr val="0824F2"/>
                </a:solidFill>
              </a:rPr>
              <a:t>) </a:t>
            </a:r>
            <a:r>
              <a:rPr lang="en-US" sz="3800" dirty="0"/>
              <a:t>= n</a:t>
            </a:r>
            <a:r>
              <a:rPr lang="en-US" sz="3800" baseline="30000" dirty="0"/>
              <a:t>3</a:t>
            </a:r>
            <a:r>
              <a:rPr lang="en-US" sz="3800" dirty="0"/>
              <a:t>/(</a:t>
            </a:r>
            <a:r>
              <a:rPr lang="en-US" sz="3800" dirty="0" err="1"/>
              <a:t>cP</a:t>
            </a:r>
            <a:r>
              <a:rPr lang="en-US" sz="3800" dirty="0"/>
              <a:t>) [ </a:t>
            </a:r>
            <a:r>
              <a:rPr lang="en-US" sz="3800" dirty="0" err="1"/>
              <a:t>γ</a:t>
            </a:r>
            <a:r>
              <a:rPr lang="en-US" sz="3800" baseline="-25000" dirty="0" err="1"/>
              <a:t>T</a:t>
            </a:r>
            <a:r>
              <a:rPr lang="en-US" sz="3800" dirty="0"/>
              <a:t>+ β</a:t>
            </a:r>
            <a:r>
              <a:rPr lang="en-US" sz="3800" baseline="-25000" dirty="0"/>
              <a:t>T</a:t>
            </a:r>
            <a:r>
              <a:rPr lang="en-US" sz="3800" dirty="0"/>
              <a:t>/M</a:t>
            </a:r>
            <a:r>
              <a:rPr lang="en-US" sz="3800" baseline="30000" dirty="0"/>
              <a:t>1/2</a:t>
            </a:r>
            <a:r>
              <a:rPr lang="en-US" sz="3800" dirty="0"/>
              <a:t> + α</a:t>
            </a:r>
            <a:r>
              <a:rPr lang="en-US" sz="3800" baseline="-25000" dirty="0"/>
              <a:t>T</a:t>
            </a:r>
            <a:r>
              <a:rPr lang="en-US" sz="3800" dirty="0"/>
              <a:t>/(mM</a:t>
            </a:r>
            <a:r>
              <a:rPr lang="en-US" sz="3800" baseline="30000" dirty="0"/>
              <a:t>1/2</a:t>
            </a:r>
            <a:r>
              <a:rPr lang="en-US" sz="3800" dirty="0"/>
              <a:t>) ]</a:t>
            </a:r>
          </a:p>
          <a:p>
            <a:pPr marL="0" indent="0">
              <a:buNone/>
            </a:pPr>
            <a:r>
              <a:rPr lang="en-US" sz="3800" dirty="0"/>
              <a:t>               </a:t>
            </a:r>
            <a:r>
              <a:rPr lang="en-US" sz="3800" dirty="0" smtClean="0">
                <a:solidFill>
                  <a:srgbClr val="0824F2"/>
                </a:solidFill>
              </a:rPr>
              <a:t>= </a:t>
            </a:r>
            <a:r>
              <a:rPr lang="en-US" sz="3800" dirty="0">
                <a:solidFill>
                  <a:srgbClr val="0824F2"/>
                </a:solidFill>
              </a:rPr>
              <a:t>T(P)/c</a:t>
            </a:r>
          </a:p>
          <a:p>
            <a:r>
              <a:rPr lang="en-US" sz="3800" dirty="0" smtClean="0"/>
              <a:t>Notation for energy model:</a:t>
            </a:r>
          </a:p>
          <a:p>
            <a:pPr lvl="1"/>
            <a:r>
              <a:rPr lang="en-US" sz="3800" dirty="0" err="1" smtClean="0"/>
              <a:t>γ</a:t>
            </a:r>
            <a:r>
              <a:rPr lang="en-US" sz="3800" baseline="-25000" dirty="0" err="1" smtClean="0"/>
              <a:t>E</a:t>
            </a:r>
            <a:r>
              <a:rPr lang="en-US" sz="3800" baseline="-25000" dirty="0" smtClean="0"/>
              <a:t> </a:t>
            </a:r>
            <a:r>
              <a:rPr lang="en-US" sz="3800" dirty="0"/>
              <a:t>, </a:t>
            </a:r>
            <a:r>
              <a:rPr lang="en-US" sz="3800" dirty="0" smtClean="0"/>
              <a:t>β</a:t>
            </a:r>
            <a:r>
              <a:rPr lang="en-US" sz="3800" baseline="-25000" dirty="0" smtClean="0"/>
              <a:t>E</a:t>
            </a:r>
            <a:r>
              <a:rPr lang="en-US" sz="3800" dirty="0" smtClean="0"/>
              <a:t> </a:t>
            </a:r>
            <a:r>
              <a:rPr lang="en-US" sz="3800" dirty="0"/>
              <a:t>, </a:t>
            </a:r>
            <a:r>
              <a:rPr lang="en-US" sz="3800" dirty="0" smtClean="0"/>
              <a:t>α</a:t>
            </a:r>
            <a:r>
              <a:rPr lang="en-US" sz="3800" baseline="-25000" dirty="0" smtClean="0"/>
              <a:t>E</a:t>
            </a:r>
            <a:r>
              <a:rPr lang="en-US" sz="3800" dirty="0" smtClean="0"/>
              <a:t> = joules for same operations</a:t>
            </a:r>
          </a:p>
          <a:p>
            <a:pPr lvl="1"/>
            <a:r>
              <a:rPr lang="en-US" sz="3800" dirty="0" err="1" smtClean="0"/>
              <a:t>δ</a:t>
            </a:r>
            <a:r>
              <a:rPr lang="en-US" sz="3800" baseline="-25000" dirty="0" err="1" smtClean="0"/>
              <a:t>E</a:t>
            </a:r>
            <a:r>
              <a:rPr lang="en-US" sz="3800" baseline="-25000" dirty="0" smtClean="0"/>
              <a:t> </a:t>
            </a:r>
            <a:r>
              <a:rPr lang="en-US" sz="3800" dirty="0" smtClean="0"/>
              <a:t>= joules per word of memory used per sec</a:t>
            </a:r>
          </a:p>
          <a:p>
            <a:pPr lvl="1"/>
            <a:r>
              <a:rPr lang="en-US" sz="3800" dirty="0" err="1" smtClean="0"/>
              <a:t>ε</a:t>
            </a:r>
            <a:r>
              <a:rPr lang="en-US" sz="3800" baseline="-25000" dirty="0" err="1" smtClean="0"/>
              <a:t>E</a:t>
            </a:r>
            <a:r>
              <a:rPr lang="en-US" sz="3800" dirty="0"/>
              <a:t> </a:t>
            </a:r>
            <a:r>
              <a:rPr lang="en-US" sz="3800" dirty="0" smtClean="0"/>
              <a:t>= joules per sec for leakage, etc.</a:t>
            </a:r>
          </a:p>
          <a:p>
            <a:r>
              <a:rPr lang="en-US" sz="3800" dirty="0" smtClean="0">
                <a:solidFill>
                  <a:srgbClr val="0824F2"/>
                </a:solidFill>
              </a:rPr>
              <a:t>E(</a:t>
            </a:r>
            <a:r>
              <a:rPr lang="en-US" sz="3800" dirty="0" err="1" smtClean="0">
                <a:solidFill>
                  <a:srgbClr val="0824F2"/>
                </a:solidFill>
              </a:rPr>
              <a:t>cP</a:t>
            </a:r>
            <a:r>
              <a:rPr lang="en-US" sz="3800" dirty="0" smtClean="0">
                <a:solidFill>
                  <a:srgbClr val="0824F2"/>
                </a:solidFill>
              </a:rPr>
              <a:t>) </a:t>
            </a:r>
            <a:r>
              <a:rPr lang="en-US" sz="3800" dirty="0" smtClean="0"/>
              <a:t>= </a:t>
            </a:r>
            <a:r>
              <a:rPr lang="en-US" sz="3800" dirty="0" err="1" smtClean="0"/>
              <a:t>cP</a:t>
            </a:r>
            <a:r>
              <a:rPr lang="en-US" sz="3800" dirty="0" smtClean="0"/>
              <a:t> { n</a:t>
            </a:r>
            <a:r>
              <a:rPr lang="en-US" sz="3800" baseline="30000" dirty="0" smtClean="0"/>
              <a:t>3</a:t>
            </a:r>
            <a:r>
              <a:rPr lang="en-US" sz="3800" dirty="0"/>
              <a:t>/(</a:t>
            </a:r>
            <a:r>
              <a:rPr lang="en-US" sz="3800" dirty="0" err="1"/>
              <a:t>cP</a:t>
            </a:r>
            <a:r>
              <a:rPr lang="en-US" sz="3800" dirty="0"/>
              <a:t>) [ </a:t>
            </a:r>
            <a:r>
              <a:rPr lang="en-US" sz="3800" dirty="0" err="1" smtClean="0"/>
              <a:t>γ</a:t>
            </a:r>
            <a:r>
              <a:rPr lang="en-US" sz="3800" baseline="-25000" dirty="0" err="1" smtClean="0"/>
              <a:t>E</a:t>
            </a:r>
            <a:r>
              <a:rPr lang="en-US" sz="3800" dirty="0" smtClean="0"/>
              <a:t>+ β</a:t>
            </a:r>
            <a:r>
              <a:rPr lang="en-US" sz="3800" baseline="-25000" dirty="0" smtClean="0"/>
              <a:t>E</a:t>
            </a:r>
            <a:r>
              <a:rPr lang="en-US" sz="3800" dirty="0" smtClean="0"/>
              <a:t>/</a:t>
            </a:r>
            <a:r>
              <a:rPr lang="en-US" sz="3800" dirty="0"/>
              <a:t>M</a:t>
            </a:r>
            <a:r>
              <a:rPr lang="en-US" sz="3800" baseline="30000" dirty="0"/>
              <a:t>1/2</a:t>
            </a:r>
            <a:r>
              <a:rPr lang="en-US" sz="3800" dirty="0"/>
              <a:t> + </a:t>
            </a:r>
            <a:r>
              <a:rPr lang="en-US" sz="3800" dirty="0" smtClean="0"/>
              <a:t>α</a:t>
            </a:r>
            <a:r>
              <a:rPr lang="en-US" sz="3800" baseline="-25000" dirty="0" smtClean="0"/>
              <a:t>E</a:t>
            </a:r>
            <a:r>
              <a:rPr lang="en-US" sz="3800" dirty="0" smtClean="0"/>
              <a:t>/</a:t>
            </a:r>
            <a:r>
              <a:rPr lang="en-US" sz="3800" dirty="0"/>
              <a:t>(mM</a:t>
            </a:r>
            <a:r>
              <a:rPr lang="en-US" sz="3800" baseline="30000" dirty="0"/>
              <a:t>1/2</a:t>
            </a:r>
            <a:r>
              <a:rPr lang="en-US" sz="3800" dirty="0"/>
              <a:t>) </a:t>
            </a:r>
            <a:r>
              <a:rPr lang="en-US" sz="3800" dirty="0" smtClean="0"/>
              <a:t>] + </a:t>
            </a:r>
            <a:r>
              <a:rPr lang="en-US" sz="3800" dirty="0" err="1" smtClean="0"/>
              <a:t>δ</a:t>
            </a:r>
            <a:r>
              <a:rPr lang="en-US" sz="3800" baseline="-25000" dirty="0" err="1" smtClean="0"/>
              <a:t>E</a:t>
            </a:r>
            <a:r>
              <a:rPr lang="en-US" sz="3800" dirty="0" err="1" smtClean="0"/>
              <a:t>MT</a:t>
            </a:r>
            <a:r>
              <a:rPr lang="en-US" sz="3800" dirty="0" smtClean="0"/>
              <a:t>(</a:t>
            </a:r>
            <a:r>
              <a:rPr lang="en-US" sz="3800" dirty="0" err="1" smtClean="0"/>
              <a:t>cP</a:t>
            </a:r>
            <a:r>
              <a:rPr lang="en-US" sz="3800" dirty="0" smtClean="0"/>
              <a:t>) + </a:t>
            </a:r>
            <a:r>
              <a:rPr lang="en-US" sz="3800" dirty="0" err="1" smtClean="0"/>
              <a:t>ε</a:t>
            </a:r>
            <a:r>
              <a:rPr lang="en-US" sz="3800" baseline="-25000" dirty="0" err="1" smtClean="0"/>
              <a:t>E</a:t>
            </a:r>
            <a:r>
              <a:rPr lang="en-US" sz="3800" dirty="0" err="1" smtClean="0"/>
              <a:t>T</a:t>
            </a:r>
            <a:r>
              <a:rPr lang="en-US" sz="3800" dirty="0" smtClean="0"/>
              <a:t>(</a:t>
            </a:r>
            <a:r>
              <a:rPr lang="en-US" sz="3800" dirty="0" err="1" smtClean="0"/>
              <a:t>cP</a:t>
            </a:r>
            <a:r>
              <a:rPr lang="en-US" sz="3800" dirty="0" smtClean="0"/>
              <a:t>) }</a:t>
            </a:r>
          </a:p>
          <a:p>
            <a:pPr marL="0" indent="0">
              <a:buNone/>
            </a:pPr>
            <a:r>
              <a:rPr lang="en-US" sz="3800" dirty="0"/>
              <a:t> </a:t>
            </a:r>
            <a:r>
              <a:rPr lang="en-US" sz="3800" dirty="0" smtClean="0"/>
              <a:t>              </a:t>
            </a:r>
            <a:r>
              <a:rPr lang="en-US" sz="3800" dirty="0" smtClean="0">
                <a:solidFill>
                  <a:srgbClr val="0824F2"/>
                </a:solidFill>
              </a:rPr>
              <a:t>= E(P)</a:t>
            </a:r>
          </a:p>
          <a:p>
            <a:r>
              <a:rPr lang="en-US" sz="3800" dirty="0" smtClean="0"/>
              <a:t>Extends to N-body, </a:t>
            </a:r>
            <a:r>
              <a:rPr lang="en-US" sz="3800" dirty="0" err="1" smtClean="0"/>
              <a:t>Strassen</a:t>
            </a:r>
            <a:r>
              <a:rPr lang="en-US" sz="3800" dirty="0" smtClean="0"/>
              <a:t>, …</a:t>
            </a:r>
          </a:p>
          <a:p>
            <a:r>
              <a:rPr lang="en-US" sz="3800" dirty="0" smtClean="0"/>
              <a:t>Can prove lower bounds on needed network (</a:t>
            </a:r>
            <a:r>
              <a:rPr lang="en-US" sz="3800" dirty="0" err="1" smtClean="0"/>
              <a:t>eg</a:t>
            </a:r>
            <a:r>
              <a:rPr lang="en-US" sz="3800" dirty="0" smtClean="0"/>
              <a:t> 3D torus for </a:t>
            </a:r>
            <a:r>
              <a:rPr lang="en-US" sz="3800" dirty="0" err="1" smtClean="0"/>
              <a:t>matmul</a:t>
            </a:r>
            <a:r>
              <a:rPr lang="en-US" sz="3800" dirty="0" smtClean="0"/>
              <a:t>)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181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rgbClr val="0824F2"/>
                </a:solidFill>
              </a:rPr>
              <a:t>Perfect Strong Scaling </a:t>
            </a:r>
            <a:r>
              <a:rPr lang="en-US" sz="3600" dirty="0" smtClean="0"/>
              <a:t>– in Time and Energy (2/2)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410200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solidFill>
                  <a:srgbClr val="0824F2"/>
                </a:solidFill>
              </a:rPr>
              <a:t>T(</a:t>
            </a:r>
            <a:r>
              <a:rPr lang="en-US" dirty="0" err="1">
                <a:solidFill>
                  <a:srgbClr val="0824F2"/>
                </a:solidFill>
              </a:rPr>
              <a:t>cP</a:t>
            </a:r>
            <a:r>
              <a:rPr lang="en-US" dirty="0">
                <a:solidFill>
                  <a:srgbClr val="0824F2"/>
                </a:solidFill>
              </a:rPr>
              <a:t>) </a:t>
            </a:r>
            <a:r>
              <a:rPr lang="en-US" dirty="0"/>
              <a:t>= n</a:t>
            </a:r>
            <a:r>
              <a:rPr lang="en-US" baseline="30000" dirty="0"/>
              <a:t>3</a:t>
            </a:r>
            <a:r>
              <a:rPr lang="en-US" dirty="0"/>
              <a:t>/(</a:t>
            </a:r>
            <a:r>
              <a:rPr lang="en-US" dirty="0" err="1"/>
              <a:t>cP</a:t>
            </a:r>
            <a:r>
              <a:rPr lang="en-US" dirty="0"/>
              <a:t>) [ </a:t>
            </a:r>
            <a:r>
              <a:rPr lang="en-US" dirty="0" err="1"/>
              <a:t>γ</a:t>
            </a:r>
            <a:r>
              <a:rPr lang="en-US" baseline="-25000" dirty="0" err="1"/>
              <a:t>T</a:t>
            </a:r>
            <a:r>
              <a:rPr lang="en-US" dirty="0"/>
              <a:t>+ β</a:t>
            </a:r>
            <a:r>
              <a:rPr lang="en-US" baseline="-25000" dirty="0"/>
              <a:t>T</a:t>
            </a:r>
            <a:r>
              <a:rPr lang="en-US" dirty="0"/>
              <a:t>/M</a:t>
            </a:r>
            <a:r>
              <a:rPr lang="en-US" baseline="30000" dirty="0"/>
              <a:t>1/2</a:t>
            </a:r>
            <a:r>
              <a:rPr lang="en-US" dirty="0"/>
              <a:t> + α</a:t>
            </a:r>
            <a:r>
              <a:rPr lang="en-US" baseline="-25000" dirty="0"/>
              <a:t>T</a:t>
            </a:r>
            <a:r>
              <a:rPr lang="en-US" dirty="0"/>
              <a:t>/(mM</a:t>
            </a:r>
            <a:r>
              <a:rPr lang="en-US" baseline="30000" dirty="0"/>
              <a:t>1/2</a:t>
            </a:r>
            <a:r>
              <a:rPr lang="en-US" dirty="0"/>
              <a:t>) </a:t>
            </a:r>
            <a:r>
              <a:rPr lang="en-US" dirty="0" smtClean="0"/>
              <a:t>] </a:t>
            </a:r>
            <a:r>
              <a:rPr lang="en-US" dirty="0" smtClean="0">
                <a:solidFill>
                  <a:srgbClr val="0824F2"/>
                </a:solidFill>
              </a:rPr>
              <a:t>= </a:t>
            </a:r>
            <a:r>
              <a:rPr lang="en-US" dirty="0">
                <a:solidFill>
                  <a:srgbClr val="0824F2"/>
                </a:solidFill>
              </a:rPr>
              <a:t>T(P)/</a:t>
            </a:r>
            <a:r>
              <a:rPr lang="en-US" dirty="0" smtClean="0">
                <a:solidFill>
                  <a:srgbClr val="0824F2"/>
                </a:solidFill>
              </a:rPr>
              <a:t>c</a:t>
            </a:r>
          </a:p>
          <a:p>
            <a:r>
              <a:rPr lang="en-US" dirty="0">
                <a:solidFill>
                  <a:srgbClr val="0824F2"/>
                </a:solidFill>
              </a:rPr>
              <a:t>E(</a:t>
            </a:r>
            <a:r>
              <a:rPr lang="en-US" dirty="0" err="1">
                <a:solidFill>
                  <a:srgbClr val="0824F2"/>
                </a:solidFill>
              </a:rPr>
              <a:t>cP</a:t>
            </a:r>
            <a:r>
              <a:rPr lang="en-US" dirty="0">
                <a:solidFill>
                  <a:srgbClr val="0824F2"/>
                </a:solidFill>
              </a:rPr>
              <a:t>) </a:t>
            </a:r>
            <a:r>
              <a:rPr lang="en-US" dirty="0"/>
              <a:t>= </a:t>
            </a:r>
            <a:r>
              <a:rPr lang="en-US" dirty="0" err="1"/>
              <a:t>cP</a:t>
            </a:r>
            <a:r>
              <a:rPr lang="en-US" dirty="0"/>
              <a:t> { n</a:t>
            </a:r>
            <a:r>
              <a:rPr lang="en-US" baseline="30000" dirty="0"/>
              <a:t>3</a:t>
            </a:r>
            <a:r>
              <a:rPr lang="en-US" dirty="0"/>
              <a:t>/(</a:t>
            </a:r>
            <a:r>
              <a:rPr lang="en-US" dirty="0" err="1"/>
              <a:t>cP</a:t>
            </a:r>
            <a:r>
              <a:rPr lang="en-US" dirty="0"/>
              <a:t>) [ </a:t>
            </a:r>
            <a:r>
              <a:rPr lang="en-US" dirty="0" err="1"/>
              <a:t>γ</a:t>
            </a:r>
            <a:r>
              <a:rPr lang="en-US" baseline="-25000" dirty="0" err="1"/>
              <a:t>E</a:t>
            </a:r>
            <a:r>
              <a:rPr lang="en-US" dirty="0"/>
              <a:t>+ β</a:t>
            </a:r>
            <a:r>
              <a:rPr lang="en-US" baseline="-25000" dirty="0"/>
              <a:t>E</a:t>
            </a:r>
            <a:r>
              <a:rPr lang="en-US" dirty="0"/>
              <a:t>/M</a:t>
            </a:r>
            <a:r>
              <a:rPr lang="en-US" baseline="30000" dirty="0"/>
              <a:t>1/2</a:t>
            </a:r>
            <a:r>
              <a:rPr lang="en-US" dirty="0"/>
              <a:t> + α</a:t>
            </a:r>
            <a:r>
              <a:rPr lang="en-US" baseline="-25000" dirty="0"/>
              <a:t>E</a:t>
            </a:r>
            <a:r>
              <a:rPr lang="en-US" dirty="0"/>
              <a:t>/(mM</a:t>
            </a:r>
            <a:r>
              <a:rPr lang="en-US" baseline="30000" dirty="0"/>
              <a:t>1/2</a:t>
            </a:r>
            <a:r>
              <a:rPr lang="en-US" dirty="0"/>
              <a:t>) ] + </a:t>
            </a:r>
            <a:r>
              <a:rPr lang="en-US" dirty="0" err="1"/>
              <a:t>δ</a:t>
            </a:r>
            <a:r>
              <a:rPr lang="en-US" baseline="-25000" dirty="0" err="1"/>
              <a:t>E</a:t>
            </a:r>
            <a:r>
              <a:rPr lang="en-US" dirty="0" err="1"/>
              <a:t>MT</a:t>
            </a:r>
            <a:r>
              <a:rPr lang="en-US" dirty="0"/>
              <a:t>(</a:t>
            </a:r>
            <a:r>
              <a:rPr lang="en-US" dirty="0" err="1"/>
              <a:t>cP</a:t>
            </a:r>
            <a:r>
              <a:rPr lang="en-US" dirty="0"/>
              <a:t>) + </a:t>
            </a:r>
            <a:r>
              <a:rPr lang="en-US" dirty="0" err="1"/>
              <a:t>ε</a:t>
            </a:r>
            <a:r>
              <a:rPr lang="en-US" baseline="-25000" dirty="0" err="1"/>
              <a:t>E</a:t>
            </a:r>
            <a:r>
              <a:rPr lang="en-US" dirty="0" err="1"/>
              <a:t>T</a:t>
            </a:r>
            <a:r>
              <a:rPr lang="en-US" dirty="0"/>
              <a:t>(</a:t>
            </a:r>
            <a:r>
              <a:rPr lang="en-US" dirty="0" err="1"/>
              <a:t>cP</a:t>
            </a:r>
            <a:r>
              <a:rPr lang="en-US" dirty="0"/>
              <a:t>) </a:t>
            </a:r>
            <a:r>
              <a:rPr lang="en-US" dirty="0" smtClean="0"/>
              <a:t>}  </a:t>
            </a:r>
            <a:r>
              <a:rPr lang="en-US" dirty="0" smtClean="0">
                <a:solidFill>
                  <a:srgbClr val="0824F2"/>
                </a:solidFill>
              </a:rPr>
              <a:t>= </a:t>
            </a:r>
            <a:r>
              <a:rPr lang="en-US" dirty="0">
                <a:solidFill>
                  <a:srgbClr val="0824F2"/>
                </a:solidFill>
              </a:rPr>
              <a:t>E(P)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Perfect scaling extends to N-body, </a:t>
            </a:r>
            <a:r>
              <a:rPr lang="en-US" dirty="0" err="1" smtClean="0"/>
              <a:t>Strassen</a:t>
            </a:r>
            <a:r>
              <a:rPr lang="en-US" dirty="0" smtClean="0"/>
              <a:t>, …</a:t>
            </a:r>
          </a:p>
          <a:p>
            <a:r>
              <a:rPr lang="en-US" dirty="0" smtClean="0"/>
              <a:t>We can use these models to answer many questions, including:</a:t>
            </a:r>
          </a:p>
          <a:p>
            <a:endParaRPr lang="en-US" dirty="0" smtClean="0"/>
          </a:p>
          <a:p>
            <a:r>
              <a:rPr lang="en-US" dirty="0" smtClean="0"/>
              <a:t>What </a:t>
            </a:r>
            <a:r>
              <a:rPr lang="en-US" dirty="0"/>
              <a:t>is the minimum energy required for a computation?</a:t>
            </a:r>
          </a:p>
          <a:p>
            <a:r>
              <a:rPr lang="en-US" dirty="0" smtClean="0"/>
              <a:t>Given </a:t>
            </a:r>
            <a:r>
              <a:rPr lang="en-US" dirty="0"/>
              <a:t>a maximum allowed runtime </a:t>
            </a:r>
            <a:r>
              <a:rPr lang="en-US" b="1" dirty="0"/>
              <a:t>T</a:t>
            </a:r>
            <a:r>
              <a:rPr lang="en-US" dirty="0"/>
              <a:t> , what is the minimum energy </a:t>
            </a:r>
            <a:r>
              <a:rPr lang="en-US" b="1" dirty="0"/>
              <a:t>E </a:t>
            </a:r>
            <a:r>
              <a:rPr lang="en-US" dirty="0"/>
              <a:t> needed to achieve it?</a:t>
            </a:r>
          </a:p>
          <a:p>
            <a:r>
              <a:rPr lang="en-US" dirty="0" smtClean="0"/>
              <a:t>Given </a:t>
            </a:r>
            <a:r>
              <a:rPr lang="en-US" dirty="0"/>
              <a:t>a maximum energy budget </a:t>
            </a:r>
            <a:r>
              <a:rPr lang="en-US" b="1" dirty="0"/>
              <a:t>E</a:t>
            </a:r>
            <a:r>
              <a:rPr lang="en-US" dirty="0"/>
              <a:t> , what is the minimum runtime </a:t>
            </a:r>
            <a:r>
              <a:rPr lang="en-US" b="1" dirty="0"/>
              <a:t>T </a:t>
            </a:r>
            <a:r>
              <a:rPr lang="en-US" dirty="0"/>
              <a:t> that we can attain?</a:t>
            </a:r>
          </a:p>
          <a:p>
            <a:r>
              <a:rPr lang="en-US" dirty="0" smtClean="0"/>
              <a:t>The </a:t>
            </a:r>
            <a:r>
              <a:rPr lang="en-US" dirty="0"/>
              <a:t>ratio </a:t>
            </a:r>
            <a:r>
              <a:rPr lang="en-US" b="1" dirty="0"/>
              <a:t>P </a:t>
            </a:r>
            <a:r>
              <a:rPr lang="en-US" dirty="0"/>
              <a:t>= </a:t>
            </a:r>
            <a:r>
              <a:rPr lang="en-US" b="1" dirty="0" smtClean="0"/>
              <a:t>E/T </a:t>
            </a:r>
            <a:r>
              <a:rPr lang="en-US" dirty="0" smtClean="0"/>
              <a:t> </a:t>
            </a:r>
            <a:r>
              <a:rPr lang="en-US" dirty="0"/>
              <a:t>gives us the average power required to run the algorithm. Can we minimize the </a:t>
            </a:r>
            <a:r>
              <a:rPr lang="en-US" dirty="0" smtClean="0"/>
              <a:t>average power </a:t>
            </a:r>
            <a:r>
              <a:rPr lang="en-US" dirty="0"/>
              <a:t>consumed?</a:t>
            </a:r>
          </a:p>
          <a:p>
            <a:r>
              <a:rPr lang="en-US" dirty="0" smtClean="0"/>
              <a:t>Given </a:t>
            </a:r>
            <a:r>
              <a:rPr lang="en-US" dirty="0"/>
              <a:t>an algorithm, problem size, number of processors and target energy efficiency (GFLOPS/W), can </a:t>
            </a:r>
            <a:r>
              <a:rPr lang="en-US" dirty="0" smtClean="0"/>
              <a:t>we determine </a:t>
            </a:r>
            <a:r>
              <a:rPr lang="en-US" dirty="0"/>
              <a:t>a set of architectural parameters to describe a conforming computer architecture?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84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2.5D </a:t>
            </a:r>
            <a:r>
              <a:rPr lang="en-US" dirty="0" err="1" smtClean="0"/>
              <a:t>vs</a:t>
            </a:r>
            <a:r>
              <a:rPr lang="en-US" dirty="0" smtClean="0"/>
              <a:t> 2D LU</a:t>
            </a:r>
            <a:br>
              <a:rPr lang="en-US" dirty="0" smtClean="0"/>
            </a:br>
            <a:r>
              <a:rPr lang="en-US" dirty="0" smtClean="0"/>
              <a:t>With and Without Pivoting</a:t>
            </a:r>
            <a:endParaRPr lang="en-US" dirty="0"/>
          </a:p>
        </p:txBody>
      </p:sp>
      <p:pic>
        <p:nvPicPr>
          <p:cNvPr id="4" name="Content Placeholder 3" descr="lu_pvt_ct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57" r="-13557"/>
          <a:stretch>
            <a:fillRect/>
          </a:stretch>
        </p:blipFill>
        <p:spPr/>
      </p:pic>
      <p:sp>
        <p:nvSpPr>
          <p:cNvPr id="3" name="TextBox 2"/>
          <p:cNvSpPr txBox="1"/>
          <p:nvPr/>
        </p:nvSpPr>
        <p:spPr>
          <a:xfrm>
            <a:off x="1676400" y="5867400"/>
            <a:ext cx="62014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err="1" smtClean="0"/>
              <a:t>Thm</a:t>
            </a:r>
            <a:r>
              <a:rPr lang="en-US" sz="2400" dirty="0" smtClean="0"/>
              <a:t>: Perfect Strong Scaling impossible, because </a:t>
            </a:r>
            <a:endParaRPr lang="en-US" sz="2400" dirty="0" smtClean="0"/>
          </a:p>
          <a:p>
            <a:pPr algn="ctr"/>
            <a:r>
              <a:rPr lang="en-US" sz="2400" dirty="0" smtClean="0"/>
              <a:t> </a:t>
            </a:r>
            <a:r>
              <a:rPr lang="en-US" sz="2400" dirty="0" smtClean="0"/>
              <a:t>Latency*Bandwidth = </a:t>
            </a:r>
            <a:r>
              <a:rPr lang="en-US" sz="2400" dirty="0" err="1" smtClean="0"/>
              <a:t>Ω</a:t>
            </a:r>
            <a:r>
              <a:rPr lang="en-US" sz="2400" dirty="0" smtClean="0"/>
              <a:t>(n</a:t>
            </a:r>
            <a:r>
              <a:rPr lang="en-US" sz="2800" baseline="30000" dirty="0" smtClean="0"/>
              <a:t>2</a:t>
            </a:r>
            <a:r>
              <a:rPr lang="en-US" sz="2400" dirty="0" smtClean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32174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Review previous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O(n</a:t>
            </a:r>
            <a:r>
              <a:rPr lang="en-US" baseline="30000" dirty="0" smtClean="0">
                <a:solidFill>
                  <a:srgbClr val="7F7F7F"/>
                </a:solidFill>
              </a:rPr>
              <a:t>3</a:t>
            </a:r>
            <a:r>
              <a:rPr lang="en-US" dirty="0" smtClean="0">
                <a:solidFill>
                  <a:srgbClr val="7F7F7F"/>
                </a:solidFill>
              </a:rPr>
              <a:t>) 2.5D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and LU</a:t>
            </a:r>
          </a:p>
          <a:p>
            <a:pPr lvl="1"/>
            <a:r>
              <a:rPr lang="en-US" dirty="0"/>
              <a:t>TSQR: Tall-Skinny </a:t>
            </a:r>
            <a:r>
              <a:rPr lang="en-US" dirty="0" smtClean="0"/>
              <a:t>QR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</a:t>
            </a:r>
            <a:r>
              <a:rPr lang="en-US" dirty="0" err="1" smtClean="0">
                <a:solidFill>
                  <a:srgbClr val="7F7F7F"/>
                </a:solidFill>
              </a:rPr>
              <a:t>Strassen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Communication-optimal N-body algorithm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CA-</a:t>
            </a:r>
            <a:r>
              <a:rPr lang="en-US" dirty="0" err="1" smtClean="0">
                <a:solidFill>
                  <a:srgbClr val="7F7F7F"/>
                </a:solidFill>
              </a:rPr>
              <a:t>Krylov</a:t>
            </a:r>
            <a:r>
              <a:rPr lang="en-US" dirty="0" smtClean="0">
                <a:solidFill>
                  <a:srgbClr val="7F7F7F"/>
                </a:solidFill>
              </a:rPr>
              <a:t> methods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Related Topics</a:t>
            </a:r>
            <a:endParaRPr lang="en-US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42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798513" y="0"/>
            <a:ext cx="7097712" cy="801687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TSQR: QR of a </a:t>
            </a:r>
            <a:r>
              <a:rPr lang="fr-FR" dirty="0" err="1" smtClean="0"/>
              <a:t>Tall</a:t>
            </a:r>
            <a:r>
              <a:rPr lang="fr-FR" dirty="0" smtClean="0"/>
              <a:t>, </a:t>
            </a:r>
            <a:r>
              <a:rPr lang="fr-FR" dirty="0" err="1" smtClean="0"/>
              <a:t>Skinny</a:t>
            </a:r>
            <a:r>
              <a:rPr lang="fr-FR" dirty="0" smtClean="0"/>
              <a:t> </a:t>
            </a:r>
            <a:r>
              <a:rPr lang="fr-FR" dirty="0" err="1" smtClean="0"/>
              <a:t>matrix</a:t>
            </a: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960ED04-2F49-4DBD-B1F4-6D9545EC3AD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  <p:grpSp>
        <p:nvGrpSpPr>
          <p:cNvPr id="2" name="Group 107"/>
          <p:cNvGrpSpPr>
            <a:grpSpLocks/>
          </p:cNvGrpSpPr>
          <p:nvPr/>
        </p:nvGrpSpPr>
        <p:grpSpPr bwMode="auto">
          <a:xfrm>
            <a:off x="638175" y="1244600"/>
            <a:ext cx="7659688" cy="1570038"/>
            <a:chOff x="798513" y="1244600"/>
            <a:chExt cx="7659687" cy="1570038"/>
          </a:xfrm>
        </p:grpSpPr>
        <p:sp>
          <p:nvSpPr>
            <p:cNvPr id="29731" name="TextBox 3"/>
            <p:cNvSpPr txBox="1">
              <a:spLocks noChangeArrowheads="1"/>
            </p:cNvSpPr>
            <p:nvPr/>
          </p:nvSpPr>
          <p:spPr bwMode="auto">
            <a:xfrm>
              <a:off x="798513" y="1813831"/>
              <a:ext cx="693737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0">
                  <a:solidFill>
                    <a:schemeClr val="tx1"/>
                  </a:solidFill>
                </a:rPr>
                <a:t>W</a:t>
              </a:r>
              <a:r>
                <a:rPr lang="en-US" b="0">
                  <a:solidFill>
                    <a:schemeClr val="tx1"/>
                  </a:solidFill>
                </a:rPr>
                <a:t> =</a:t>
              </a:r>
            </a:p>
          </p:txBody>
        </p: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2810781" y="1244600"/>
              <a:ext cx="1384300" cy="1570038"/>
              <a:chOff x="9728615" y="4145340"/>
              <a:chExt cx="1384677" cy="1569660"/>
            </a:xfrm>
          </p:grpSpPr>
          <p:sp>
            <p:nvSpPr>
              <p:cNvPr id="29762" name="Double Bracket 4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63" name="TextBox 5"/>
              <p:cNvSpPr txBox="1">
                <a:spLocks noChangeArrowheads="1"/>
              </p:cNvSpPr>
              <p:nvPr/>
            </p:nvSpPr>
            <p:spPr bwMode="auto">
              <a:xfrm>
                <a:off x="9866790" y="4145340"/>
                <a:ext cx="1186543" cy="1569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30</a:t>
                </a:r>
              </a:p>
            </p:txBody>
          </p:sp>
        </p:grpSp>
        <p:grpSp>
          <p:nvGrpSpPr>
            <p:cNvPr id="5" name="Group 7"/>
            <p:cNvGrpSpPr>
              <a:grpSpLocks/>
            </p:cNvGrpSpPr>
            <p:nvPr/>
          </p:nvGrpSpPr>
          <p:grpSpPr bwMode="auto">
            <a:xfrm>
              <a:off x="1681163" y="1244600"/>
              <a:ext cx="727075" cy="1570038"/>
              <a:chOff x="9728615" y="4145340"/>
              <a:chExt cx="1384677" cy="1569660"/>
            </a:xfrm>
          </p:grpSpPr>
          <p:sp>
            <p:nvSpPr>
              <p:cNvPr id="29760" name="Double Bracket 8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61" name="TextBox 9"/>
              <p:cNvSpPr txBox="1">
                <a:spLocks noChangeArrowheads="1"/>
              </p:cNvSpPr>
              <p:nvPr/>
            </p:nvSpPr>
            <p:spPr bwMode="auto">
              <a:xfrm>
                <a:off x="9866790" y="4145340"/>
                <a:ext cx="588623" cy="1569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</a:t>
                </a:r>
              </a:p>
            </p:txBody>
          </p:sp>
        </p:grpSp>
        <p:grpSp>
          <p:nvGrpSpPr>
            <p:cNvPr id="6" name="Group 13"/>
            <p:cNvGrpSpPr>
              <a:grpSpLocks/>
            </p:cNvGrpSpPr>
            <p:nvPr/>
          </p:nvGrpSpPr>
          <p:grpSpPr bwMode="auto">
            <a:xfrm>
              <a:off x="4689026" y="1244600"/>
              <a:ext cx="2563813" cy="1570038"/>
              <a:chOff x="9728615" y="4145340"/>
              <a:chExt cx="1384677" cy="1569660"/>
            </a:xfrm>
          </p:grpSpPr>
          <p:sp>
            <p:nvSpPr>
              <p:cNvPr id="29758" name="Double Bracket 14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59" name="TextBox 15"/>
              <p:cNvSpPr txBox="1">
                <a:spLocks noChangeArrowheads="1"/>
              </p:cNvSpPr>
              <p:nvPr/>
            </p:nvSpPr>
            <p:spPr bwMode="auto">
              <a:xfrm>
                <a:off x="9772697" y="4145340"/>
                <a:ext cx="1315740" cy="1569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       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              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                     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30</a:t>
                </a:r>
              </a:p>
            </p:txBody>
          </p:sp>
        </p:grpSp>
        <p:sp>
          <p:nvSpPr>
            <p:cNvPr id="29735" name="TextBox 17"/>
            <p:cNvSpPr txBox="1">
              <a:spLocks noChangeArrowheads="1"/>
            </p:cNvSpPr>
            <p:nvPr/>
          </p:nvSpPr>
          <p:spPr bwMode="auto">
            <a:xfrm flipH="1">
              <a:off x="2464615" y="1861170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36" name="TextBox 21"/>
            <p:cNvSpPr txBox="1">
              <a:spLocks noChangeArrowheads="1"/>
            </p:cNvSpPr>
            <p:nvPr/>
          </p:nvSpPr>
          <p:spPr bwMode="auto">
            <a:xfrm flipH="1">
              <a:off x="4267651" y="1875684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37" name="TextBox 22"/>
            <p:cNvSpPr txBox="1">
              <a:spLocks noChangeArrowheads="1"/>
            </p:cNvSpPr>
            <p:nvPr/>
          </p:nvSpPr>
          <p:spPr bwMode="auto">
            <a:xfrm>
              <a:off x="7383465" y="1803114"/>
              <a:ext cx="255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>
                  <a:solidFill>
                    <a:schemeClr val="tx1"/>
                  </a:solidFill>
                </a:rPr>
                <a:t>.</a:t>
              </a:r>
            </a:p>
          </p:txBody>
        </p:sp>
        <p:grpSp>
          <p:nvGrpSpPr>
            <p:cNvPr id="7" name="Group 50"/>
            <p:cNvGrpSpPr>
              <a:grpSpLocks/>
            </p:cNvGrpSpPr>
            <p:nvPr/>
          </p:nvGrpSpPr>
          <p:grpSpPr bwMode="auto">
            <a:xfrm>
              <a:off x="7731125" y="1244600"/>
              <a:ext cx="727075" cy="1570038"/>
              <a:chOff x="7731125" y="1244600"/>
              <a:chExt cx="727075" cy="1570038"/>
            </a:xfrm>
          </p:grpSpPr>
          <p:grpSp>
            <p:nvGrpSpPr>
              <p:cNvPr id="8" name="Group 10"/>
              <p:cNvGrpSpPr>
                <a:grpSpLocks/>
              </p:cNvGrpSpPr>
              <p:nvPr/>
            </p:nvGrpSpPr>
            <p:grpSpPr bwMode="auto">
              <a:xfrm>
                <a:off x="7731125" y="1244600"/>
                <a:ext cx="727075" cy="1570038"/>
                <a:chOff x="9728615" y="4145340"/>
                <a:chExt cx="1384677" cy="1569660"/>
              </a:xfrm>
            </p:grpSpPr>
            <p:sp>
              <p:nvSpPr>
                <p:cNvPr id="29756" name="Double Bracket 11"/>
                <p:cNvSpPr>
                  <a:spLocks noChangeArrowheads="1"/>
                </p:cNvSpPr>
                <p:nvPr/>
              </p:nvSpPr>
              <p:spPr bwMode="auto">
                <a:xfrm>
                  <a:off x="9728615" y="4145340"/>
                  <a:ext cx="1384677" cy="1569660"/>
                </a:xfrm>
                <a:prstGeom prst="bracketPair">
                  <a:avLst>
                    <a:gd name="adj" fmla="val 16667"/>
                  </a:avLst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9757" name="TextBox 12"/>
                <p:cNvSpPr txBox="1">
                  <a:spLocks noChangeArrowheads="1"/>
                </p:cNvSpPr>
                <p:nvPr/>
              </p:nvSpPr>
              <p:spPr bwMode="auto">
                <a:xfrm>
                  <a:off x="9866790" y="4145340"/>
                  <a:ext cx="1209995" cy="15696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00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10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20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30</a:t>
                  </a:r>
                </a:p>
              </p:txBody>
            </p:sp>
          </p:grpSp>
          <p:grpSp>
            <p:nvGrpSpPr>
              <p:cNvPr id="9" name="Group 29"/>
              <p:cNvGrpSpPr>
                <a:grpSpLocks/>
              </p:cNvGrpSpPr>
              <p:nvPr/>
            </p:nvGrpSpPr>
            <p:grpSpPr bwMode="auto">
              <a:xfrm>
                <a:off x="7760153" y="1687974"/>
                <a:ext cx="669041" cy="740220"/>
                <a:chOff x="2483520" y="5500914"/>
                <a:chExt cx="669041" cy="740220"/>
              </a:xfrm>
            </p:grpSpPr>
            <p:cxnSp>
              <p:nvCxnSpPr>
                <p:cNvPr id="29753" name="Straight Connector 24"/>
                <p:cNvCxnSpPr>
                  <a:cxnSpLocks noChangeShapeType="1"/>
                </p:cNvCxnSpPr>
                <p:nvPr/>
              </p:nvCxnSpPr>
              <p:spPr bwMode="auto">
                <a:xfrm>
                  <a:off x="2483520" y="5500914"/>
                  <a:ext cx="654521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9754" name="Straight Connector 27"/>
                <p:cNvCxnSpPr>
                  <a:cxnSpLocks noChangeShapeType="1"/>
                </p:cNvCxnSpPr>
                <p:nvPr/>
              </p:nvCxnSpPr>
              <p:spPr bwMode="auto">
                <a:xfrm>
                  <a:off x="2490780" y="5871024"/>
                  <a:ext cx="654521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9755" name="Straight Connector 28"/>
                <p:cNvCxnSpPr>
                  <a:cxnSpLocks noChangeShapeType="1"/>
                </p:cNvCxnSpPr>
                <p:nvPr/>
              </p:nvCxnSpPr>
              <p:spPr bwMode="auto">
                <a:xfrm>
                  <a:off x="2498040" y="6241134"/>
                  <a:ext cx="654521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0" name="Group 30"/>
            <p:cNvGrpSpPr>
              <a:grpSpLocks/>
            </p:cNvGrpSpPr>
            <p:nvPr/>
          </p:nvGrpSpPr>
          <p:grpSpPr bwMode="auto">
            <a:xfrm>
              <a:off x="2860226" y="1672488"/>
              <a:ext cx="1291319" cy="740220"/>
              <a:chOff x="2483520" y="5500914"/>
              <a:chExt cx="1291319" cy="740220"/>
            </a:xfrm>
          </p:grpSpPr>
          <p:cxnSp>
            <p:nvCxnSpPr>
              <p:cNvPr id="29748" name="Straight Connector 31"/>
              <p:cNvCxnSpPr>
                <a:cxnSpLocks noChangeShapeType="1"/>
              </p:cNvCxnSpPr>
              <p:nvPr/>
            </p:nvCxnSpPr>
            <p:spPr bwMode="auto">
              <a:xfrm flipV="1">
                <a:off x="2483520" y="5500914"/>
                <a:ext cx="1291319" cy="1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9" name="Straight Connector 32"/>
              <p:cNvCxnSpPr>
                <a:cxnSpLocks noChangeShapeType="1"/>
              </p:cNvCxnSpPr>
              <p:nvPr/>
            </p:nvCxnSpPr>
            <p:spPr bwMode="auto">
              <a:xfrm>
                <a:off x="2490780" y="5871024"/>
                <a:ext cx="1284059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50" name="Straight Connector 33"/>
              <p:cNvCxnSpPr>
                <a:cxnSpLocks noChangeShapeType="1"/>
              </p:cNvCxnSpPr>
              <p:nvPr/>
            </p:nvCxnSpPr>
            <p:spPr bwMode="auto">
              <a:xfrm>
                <a:off x="2498040" y="6241134"/>
                <a:ext cx="1276799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1" name="Group 38"/>
            <p:cNvGrpSpPr>
              <a:grpSpLocks/>
            </p:cNvGrpSpPr>
            <p:nvPr/>
          </p:nvGrpSpPr>
          <p:grpSpPr bwMode="auto">
            <a:xfrm>
              <a:off x="4747065" y="1672488"/>
              <a:ext cx="2418690" cy="740220"/>
              <a:chOff x="2483520" y="5500914"/>
              <a:chExt cx="2418690" cy="740220"/>
            </a:xfrm>
          </p:grpSpPr>
          <p:cxnSp>
            <p:nvCxnSpPr>
              <p:cNvPr id="29745" name="Straight Connector 39"/>
              <p:cNvCxnSpPr>
                <a:cxnSpLocks noChangeShapeType="1"/>
              </p:cNvCxnSpPr>
              <p:nvPr/>
            </p:nvCxnSpPr>
            <p:spPr bwMode="auto">
              <a:xfrm flipV="1">
                <a:off x="2483520" y="5500914"/>
                <a:ext cx="2418690" cy="2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6" name="Straight Connector 40"/>
              <p:cNvCxnSpPr>
                <a:cxnSpLocks noChangeShapeType="1"/>
              </p:cNvCxnSpPr>
              <p:nvPr/>
            </p:nvCxnSpPr>
            <p:spPr bwMode="auto">
              <a:xfrm flipV="1">
                <a:off x="2490780" y="5871023"/>
                <a:ext cx="2411430" cy="1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7" name="Straight Connector 41"/>
              <p:cNvCxnSpPr>
                <a:cxnSpLocks noChangeShapeType="1"/>
              </p:cNvCxnSpPr>
              <p:nvPr/>
            </p:nvCxnSpPr>
            <p:spPr bwMode="auto">
              <a:xfrm>
                <a:off x="2498040" y="6241134"/>
                <a:ext cx="2404170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2" name="Group 42"/>
            <p:cNvGrpSpPr>
              <a:grpSpLocks/>
            </p:cNvGrpSpPr>
            <p:nvPr/>
          </p:nvGrpSpPr>
          <p:grpSpPr bwMode="auto">
            <a:xfrm>
              <a:off x="1710191" y="1687002"/>
              <a:ext cx="669041" cy="725706"/>
              <a:chOff x="2483520" y="5500914"/>
              <a:chExt cx="669041" cy="725706"/>
            </a:xfrm>
          </p:grpSpPr>
          <p:cxnSp>
            <p:nvCxnSpPr>
              <p:cNvPr id="29742" name="Straight Connector 43"/>
              <p:cNvCxnSpPr>
                <a:cxnSpLocks noChangeShapeType="1"/>
              </p:cNvCxnSpPr>
              <p:nvPr/>
            </p:nvCxnSpPr>
            <p:spPr bwMode="auto">
              <a:xfrm>
                <a:off x="2483520" y="5500914"/>
                <a:ext cx="654521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3" name="Straight Connector 44"/>
              <p:cNvCxnSpPr>
                <a:cxnSpLocks noChangeShapeType="1"/>
              </p:cNvCxnSpPr>
              <p:nvPr/>
            </p:nvCxnSpPr>
            <p:spPr bwMode="auto">
              <a:xfrm>
                <a:off x="2490780" y="5871024"/>
                <a:ext cx="654521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4" name="Straight Connector 45"/>
              <p:cNvCxnSpPr>
                <a:cxnSpLocks noChangeShapeType="1"/>
              </p:cNvCxnSpPr>
              <p:nvPr/>
            </p:nvCxnSpPr>
            <p:spPr bwMode="auto">
              <a:xfrm>
                <a:off x="2498040" y="6226620"/>
                <a:ext cx="654521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13" name="Group 106"/>
          <p:cNvGrpSpPr>
            <a:grpSpLocks/>
          </p:cNvGrpSpPr>
          <p:nvPr/>
        </p:nvGrpSpPr>
        <p:grpSpPr bwMode="auto">
          <a:xfrm>
            <a:off x="2005013" y="3124200"/>
            <a:ext cx="4979987" cy="1570038"/>
            <a:chOff x="2280278" y="3064409"/>
            <a:chExt cx="4980735" cy="1570038"/>
          </a:xfrm>
        </p:grpSpPr>
        <p:grpSp>
          <p:nvGrpSpPr>
            <p:cNvPr id="14" name="Group 10"/>
            <p:cNvGrpSpPr>
              <a:grpSpLocks/>
            </p:cNvGrpSpPr>
            <p:nvPr/>
          </p:nvGrpSpPr>
          <p:grpSpPr bwMode="auto">
            <a:xfrm>
              <a:off x="2280278" y="3064409"/>
              <a:ext cx="727075" cy="1570038"/>
              <a:chOff x="9728615" y="4145340"/>
              <a:chExt cx="1384677" cy="1569660"/>
            </a:xfrm>
          </p:grpSpPr>
          <p:sp>
            <p:nvSpPr>
              <p:cNvPr id="29729" name="Double Bracket 11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30" name="TextBox 12"/>
              <p:cNvSpPr txBox="1">
                <a:spLocks noChangeArrowheads="1"/>
              </p:cNvSpPr>
              <p:nvPr/>
            </p:nvSpPr>
            <p:spPr bwMode="auto">
              <a:xfrm>
                <a:off x="9866790" y="4145340"/>
                <a:ext cx="1209995" cy="1569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30</a:t>
                </a:r>
              </a:p>
            </p:txBody>
          </p:sp>
        </p:grpSp>
        <p:cxnSp>
          <p:nvCxnSpPr>
            <p:cNvPr id="29712" name="Straight Connector 61"/>
            <p:cNvCxnSpPr>
              <a:cxnSpLocks noChangeShapeType="1"/>
            </p:cNvCxnSpPr>
            <p:nvPr/>
          </p:nvCxnSpPr>
          <p:spPr bwMode="auto">
            <a:xfrm>
              <a:off x="2328459" y="3859270"/>
              <a:ext cx="635352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</p:cxnSp>
        <p:sp>
          <p:nvSpPr>
            <p:cNvPr id="29713" name="TextBox 63"/>
            <p:cNvSpPr txBox="1">
              <a:spLocks noChangeArrowheads="1"/>
            </p:cNvSpPr>
            <p:nvPr/>
          </p:nvSpPr>
          <p:spPr bwMode="auto">
            <a:xfrm flipH="1">
              <a:off x="3040193" y="3673729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" name="Group 68"/>
            <p:cNvGrpSpPr>
              <a:grpSpLocks/>
            </p:cNvGrpSpPr>
            <p:nvPr/>
          </p:nvGrpSpPr>
          <p:grpSpPr bwMode="auto">
            <a:xfrm>
              <a:off x="3356623" y="3409336"/>
              <a:ext cx="1257872" cy="914400"/>
              <a:chOff x="2205057" y="4020465"/>
              <a:chExt cx="1257872" cy="914400"/>
            </a:xfrm>
          </p:grpSpPr>
          <p:cxnSp>
            <p:nvCxnSpPr>
              <p:cNvPr id="29726" name="Straight Connector 62"/>
              <p:cNvCxnSpPr>
                <a:cxnSpLocks noChangeShapeType="1"/>
              </p:cNvCxnSpPr>
              <p:nvPr/>
            </p:nvCxnSpPr>
            <p:spPr bwMode="auto">
              <a:xfrm>
                <a:off x="2248303" y="4484913"/>
                <a:ext cx="1110949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sp>
            <p:nvSpPr>
              <p:cNvPr id="29727" name="Double Bracket 64"/>
              <p:cNvSpPr>
                <a:spLocks noChangeArrowheads="1"/>
              </p:cNvSpPr>
              <p:nvPr/>
            </p:nvSpPr>
            <p:spPr bwMode="auto">
              <a:xfrm>
                <a:off x="2205057" y="4020465"/>
                <a:ext cx="1234831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28" name="TextBox 66"/>
              <p:cNvSpPr txBox="1">
                <a:spLocks noChangeArrowheads="1"/>
              </p:cNvSpPr>
              <p:nvPr/>
            </p:nvSpPr>
            <p:spPr bwMode="auto">
              <a:xfrm>
                <a:off x="2276386" y="4054900"/>
                <a:ext cx="1186543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01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01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11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11</a:t>
                </a:r>
              </a:p>
            </p:txBody>
          </p:sp>
        </p:grpSp>
        <p:grpSp>
          <p:nvGrpSpPr>
            <p:cNvPr id="16" name="Group 69"/>
            <p:cNvGrpSpPr>
              <a:grpSpLocks/>
            </p:cNvGrpSpPr>
            <p:nvPr/>
          </p:nvGrpSpPr>
          <p:grpSpPr bwMode="auto">
            <a:xfrm>
              <a:off x="5064103" y="3411170"/>
              <a:ext cx="1245539" cy="914400"/>
              <a:chOff x="2205057" y="4020465"/>
              <a:chExt cx="1245539" cy="914400"/>
            </a:xfrm>
          </p:grpSpPr>
          <p:cxnSp>
            <p:nvCxnSpPr>
              <p:cNvPr id="29723" name="Straight Connector 70"/>
              <p:cNvCxnSpPr>
                <a:cxnSpLocks noChangeShapeType="1"/>
              </p:cNvCxnSpPr>
              <p:nvPr/>
            </p:nvCxnSpPr>
            <p:spPr bwMode="auto">
              <a:xfrm>
                <a:off x="2248303" y="4484913"/>
                <a:ext cx="1110949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sp>
            <p:nvSpPr>
              <p:cNvPr id="29724" name="Double Bracket 71"/>
              <p:cNvSpPr>
                <a:spLocks noChangeArrowheads="1"/>
              </p:cNvSpPr>
              <p:nvPr/>
            </p:nvSpPr>
            <p:spPr bwMode="auto">
              <a:xfrm>
                <a:off x="2205057" y="4020465"/>
                <a:ext cx="1234831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25" name="TextBox 72"/>
              <p:cNvSpPr txBox="1">
                <a:spLocks noChangeArrowheads="1"/>
              </p:cNvSpPr>
              <p:nvPr/>
            </p:nvSpPr>
            <p:spPr bwMode="auto">
              <a:xfrm>
                <a:off x="2304961" y="4054900"/>
                <a:ext cx="1145635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01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      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11</a:t>
                </a:r>
              </a:p>
            </p:txBody>
          </p:sp>
        </p:grpSp>
        <p:sp>
          <p:nvSpPr>
            <p:cNvPr id="29716" name="TextBox 73"/>
            <p:cNvSpPr txBox="1">
              <a:spLocks noChangeArrowheads="1"/>
            </p:cNvSpPr>
            <p:nvPr/>
          </p:nvSpPr>
          <p:spPr bwMode="auto">
            <a:xfrm flipH="1">
              <a:off x="4645367" y="3702757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17" name="TextBox 74"/>
            <p:cNvSpPr txBox="1">
              <a:spLocks noChangeArrowheads="1"/>
            </p:cNvSpPr>
            <p:nvPr/>
          </p:nvSpPr>
          <p:spPr bwMode="auto">
            <a:xfrm>
              <a:off x="6309642" y="3630187"/>
              <a:ext cx="255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>
                  <a:solidFill>
                    <a:schemeClr val="tx1"/>
                  </a:solidFill>
                </a:rPr>
                <a:t>.</a:t>
              </a:r>
            </a:p>
          </p:txBody>
        </p:sp>
        <p:grpSp>
          <p:nvGrpSpPr>
            <p:cNvPr id="17" name="Group 94"/>
            <p:cNvGrpSpPr>
              <a:grpSpLocks/>
            </p:cNvGrpSpPr>
            <p:nvPr/>
          </p:nvGrpSpPr>
          <p:grpSpPr bwMode="auto">
            <a:xfrm>
              <a:off x="6564840" y="3411595"/>
              <a:ext cx="696173" cy="914400"/>
              <a:chOff x="3625840" y="5421032"/>
              <a:chExt cx="696173" cy="914400"/>
            </a:xfrm>
          </p:grpSpPr>
          <p:sp>
            <p:nvSpPr>
              <p:cNvPr id="29719" name="Double Bracket 78"/>
              <p:cNvSpPr>
                <a:spLocks noChangeArrowheads="1"/>
              </p:cNvSpPr>
              <p:nvPr/>
            </p:nvSpPr>
            <p:spPr bwMode="auto">
              <a:xfrm>
                <a:off x="3625840" y="5421032"/>
                <a:ext cx="696173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grpSp>
            <p:nvGrpSpPr>
              <p:cNvPr id="18" name="Group 93"/>
              <p:cNvGrpSpPr>
                <a:grpSpLocks/>
              </p:cNvGrpSpPr>
              <p:nvPr/>
            </p:nvGrpSpPr>
            <p:grpSpPr bwMode="auto">
              <a:xfrm>
                <a:off x="3658086" y="5451901"/>
                <a:ext cx="663927" cy="830997"/>
                <a:chOff x="5692599" y="5421032"/>
                <a:chExt cx="663927" cy="830997"/>
              </a:xfrm>
            </p:grpSpPr>
            <p:sp>
              <p:nvSpPr>
                <p:cNvPr id="29721" name="TextBox 91"/>
                <p:cNvSpPr txBox="1">
                  <a:spLocks noChangeArrowheads="1"/>
                </p:cNvSpPr>
                <p:nvPr/>
              </p:nvSpPr>
              <p:spPr bwMode="auto">
                <a:xfrm>
                  <a:off x="5721416" y="5421032"/>
                  <a:ext cx="635110" cy="8309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01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11</a:t>
                  </a:r>
                </a:p>
              </p:txBody>
            </p:sp>
            <p:cxnSp>
              <p:nvCxnSpPr>
                <p:cNvPr id="29722" name="Straight Connector 92"/>
                <p:cNvCxnSpPr>
                  <a:cxnSpLocks noChangeShapeType="1"/>
                </p:cNvCxnSpPr>
                <p:nvPr/>
              </p:nvCxnSpPr>
              <p:spPr bwMode="auto">
                <a:xfrm>
                  <a:off x="5692599" y="5848350"/>
                  <a:ext cx="635352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</p:grpSp>
      <p:grpSp>
        <p:nvGrpSpPr>
          <p:cNvPr id="19" name="Group 105"/>
          <p:cNvGrpSpPr>
            <a:grpSpLocks/>
          </p:cNvGrpSpPr>
          <p:nvPr/>
        </p:nvGrpSpPr>
        <p:grpSpPr bwMode="auto">
          <a:xfrm>
            <a:off x="3405188" y="4876800"/>
            <a:ext cx="2381250" cy="914400"/>
            <a:chOff x="2600831" y="5245576"/>
            <a:chExt cx="2380698" cy="914400"/>
          </a:xfrm>
        </p:grpSpPr>
        <p:grpSp>
          <p:nvGrpSpPr>
            <p:cNvPr id="20" name="Group 96"/>
            <p:cNvGrpSpPr>
              <a:grpSpLocks/>
            </p:cNvGrpSpPr>
            <p:nvPr/>
          </p:nvGrpSpPr>
          <p:grpSpPr bwMode="auto">
            <a:xfrm>
              <a:off x="2600831" y="5245576"/>
              <a:ext cx="696173" cy="914400"/>
              <a:chOff x="3625840" y="5421032"/>
              <a:chExt cx="696173" cy="914400"/>
            </a:xfrm>
          </p:grpSpPr>
          <p:sp>
            <p:nvSpPr>
              <p:cNvPr id="29707" name="Double Bracket 97"/>
              <p:cNvSpPr>
                <a:spLocks noChangeArrowheads="1"/>
              </p:cNvSpPr>
              <p:nvPr/>
            </p:nvSpPr>
            <p:spPr bwMode="auto">
              <a:xfrm>
                <a:off x="3625840" y="5421032"/>
                <a:ext cx="696173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grpSp>
            <p:nvGrpSpPr>
              <p:cNvPr id="21" name="Group 93"/>
              <p:cNvGrpSpPr>
                <a:grpSpLocks/>
              </p:cNvGrpSpPr>
              <p:nvPr/>
            </p:nvGrpSpPr>
            <p:grpSpPr bwMode="auto">
              <a:xfrm>
                <a:off x="3658086" y="5451901"/>
                <a:ext cx="663927" cy="830997"/>
                <a:chOff x="5692599" y="5421032"/>
                <a:chExt cx="663927" cy="830997"/>
              </a:xfrm>
            </p:grpSpPr>
            <p:sp>
              <p:nvSpPr>
                <p:cNvPr id="29709" name="TextBox 99"/>
                <p:cNvSpPr txBox="1">
                  <a:spLocks noChangeArrowheads="1"/>
                </p:cNvSpPr>
                <p:nvPr/>
              </p:nvSpPr>
              <p:spPr bwMode="auto">
                <a:xfrm>
                  <a:off x="5721416" y="5421032"/>
                  <a:ext cx="635110" cy="8309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01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11</a:t>
                  </a:r>
                </a:p>
              </p:txBody>
            </p:sp>
            <p:cxnSp>
              <p:nvCxnSpPr>
                <p:cNvPr id="29710" name="Straight Connector 100"/>
                <p:cNvCxnSpPr>
                  <a:cxnSpLocks noChangeShapeType="1"/>
                </p:cNvCxnSpPr>
                <p:nvPr/>
              </p:nvCxnSpPr>
              <p:spPr bwMode="auto">
                <a:xfrm>
                  <a:off x="5692599" y="5848350"/>
                  <a:ext cx="635352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sp>
          <p:nvSpPr>
            <p:cNvPr id="29704" name="TextBox 101"/>
            <p:cNvSpPr txBox="1">
              <a:spLocks noChangeArrowheads="1"/>
            </p:cNvSpPr>
            <p:nvPr/>
          </p:nvSpPr>
          <p:spPr bwMode="auto">
            <a:xfrm flipH="1">
              <a:off x="3355382" y="5518222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05" name="Double Bracket 102"/>
            <p:cNvSpPr>
              <a:spLocks noChangeArrowheads="1"/>
            </p:cNvSpPr>
            <p:nvPr/>
          </p:nvSpPr>
          <p:spPr bwMode="auto">
            <a:xfrm>
              <a:off x="3771396" y="5468380"/>
              <a:ext cx="1162081" cy="449952"/>
            </a:xfrm>
            <a:prstGeom prst="bracketPair">
              <a:avLst>
                <a:gd name="adj" fmla="val 16667"/>
              </a:avLst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9706" name="TextBox 104"/>
            <p:cNvSpPr txBox="1">
              <a:spLocks noChangeArrowheads="1"/>
            </p:cNvSpPr>
            <p:nvPr/>
          </p:nvSpPr>
          <p:spPr bwMode="auto">
            <a:xfrm>
              <a:off x="3794986" y="5466075"/>
              <a:ext cx="118654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0">
                  <a:solidFill>
                    <a:schemeClr val="tx1"/>
                  </a:solidFill>
                </a:rPr>
                <a:t>Q</a:t>
              </a:r>
              <a:r>
                <a:rPr lang="en-US" sz="2400" b="0" baseline="-25000">
                  <a:solidFill>
                    <a:schemeClr val="tx1"/>
                  </a:solidFill>
                </a:rPr>
                <a:t>02</a:t>
              </a:r>
              <a:r>
                <a:rPr lang="en-US" sz="2400" b="0">
                  <a:solidFill>
                    <a:schemeClr val="tx1"/>
                  </a:solidFill>
                </a:rPr>
                <a:t> R</a:t>
              </a:r>
              <a:r>
                <a:rPr lang="en-US" sz="2400" b="0" baseline="-25000">
                  <a:solidFill>
                    <a:schemeClr val="tx1"/>
                  </a:solidFill>
                </a:rPr>
                <a:t>02</a:t>
              </a:r>
            </a:p>
          </p:txBody>
        </p:sp>
      </p:grpSp>
      <p:sp>
        <p:nvSpPr>
          <p:cNvPr id="68" name="Rectangle 67"/>
          <p:cNvSpPr/>
          <p:nvPr/>
        </p:nvSpPr>
        <p:spPr>
          <a:xfrm>
            <a:off x="2362200" y="990600"/>
            <a:ext cx="1752600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>
            <a:off x="4191000" y="990600"/>
            <a:ext cx="4267200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0" name="Straight Connector 69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4419600" y="2895600"/>
            <a:ext cx="4267200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388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798513" y="0"/>
            <a:ext cx="7097712" cy="801687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TSQR: QR of a </a:t>
            </a:r>
            <a:r>
              <a:rPr lang="fr-FR" dirty="0" err="1" smtClean="0"/>
              <a:t>Tall</a:t>
            </a:r>
            <a:r>
              <a:rPr lang="fr-FR" dirty="0" smtClean="0"/>
              <a:t>, </a:t>
            </a:r>
            <a:r>
              <a:rPr lang="fr-FR" dirty="0" err="1" smtClean="0"/>
              <a:t>Skinny</a:t>
            </a:r>
            <a:r>
              <a:rPr lang="fr-FR" dirty="0" smtClean="0"/>
              <a:t> </a:t>
            </a:r>
            <a:r>
              <a:rPr lang="fr-FR" dirty="0" err="1" smtClean="0"/>
              <a:t>matrix</a:t>
            </a:r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960ED04-2F49-4DBD-B1F4-6D9545EC3AD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  <p:grpSp>
        <p:nvGrpSpPr>
          <p:cNvPr id="2" name="Group 107"/>
          <p:cNvGrpSpPr>
            <a:grpSpLocks/>
          </p:cNvGrpSpPr>
          <p:nvPr/>
        </p:nvGrpSpPr>
        <p:grpSpPr bwMode="auto">
          <a:xfrm>
            <a:off x="638175" y="1244600"/>
            <a:ext cx="7659688" cy="1570038"/>
            <a:chOff x="798513" y="1244600"/>
            <a:chExt cx="7659687" cy="1570038"/>
          </a:xfrm>
        </p:grpSpPr>
        <p:sp>
          <p:nvSpPr>
            <p:cNvPr id="29731" name="TextBox 3"/>
            <p:cNvSpPr txBox="1">
              <a:spLocks noChangeArrowheads="1"/>
            </p:cNvSpPr>
            <p:nvPr/>
          </p:nvSpPr>
          <p:spPr bwMode="auto">
            <a:xfrm>
              <a:off x="798513" y="1813831"/>
              <a:ext cx="627095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0" dirty="0">
                  <a:solidFill>
                    <a:srgbClr val="C00000"/>
                  </a:solidFill>
                </a:rPr>
                <a:t>W</a:t>
              </a:r>
              <a:r>
                <a:rPr lang="en-US" b="0" dirty="0">
                  <a:solidFill>
                    <a:srgbClr val="C00000"/>
                  </a:solidFill>
                </a:rPr>
                <a:t> =</a:t>
              </a:r>
            </a:p>
          </p:txBody>
        </p: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2810781" y="1244600"/>
              <a:ext cx="1384300" cy="1570038"/>
              <a:chOff x="9728615" y="4145340"/>
              <a:chExt cx="1384677" cy="1569660"/>
            </a:xfrm>
          </p:grpSpPr>
          <p:sp>
            <p:nvSpPr>
              <p:cNvPr id="29762" name="Double Bracket 4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63" name="TextBox 5"/>
              <p:cNvSpPr txBox="1">
                <a:spLocks noChangeArrowheads="1"/>
              </p:cNvSpPr>
              <p:nvPr/>
            </p:nvSpPr>
            <p:spPr bwMode="auto">
              <a:xfrm>
                <a:off x="9866790" y="4145340"/>
                <a:ext cx="1186543" cy="1569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30</a:t>
                </a:r>
                <a:r>
                  <a:rPr lang="en-US" sz="2400" b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30</a:t>
                </a:r>
              </a:p>
            </p:txBody>
          </p:sp>
        </p:grpSp>
        <p:grpSp>
          <p:nvGrpSpPr>
            <p:cNvPr id="5" name="Group 7"/>
            <p:cNvGrpSpPr>
              <a:grpSpLocks/>
            </p:cNvGrpSpPr>
            <p:nvPr/>
          </p:nvGrpSpPr>
          <p:grpSpPr bwMode="auto">
            <a:xfrm>
              <a:off x="1681163" y="1244600"/>
              <a:ext cx="727075" cy="1570038"/>
              <a:chOff x="9728615" y="4145340"/>
              <a:chExt cx="1384677" cy="1569660"/>
            </a:xfrm>
          </p:grpSpPr>
          <p:sp>
            <p:nvSpPr>
              <p:cNvPr id="29760" name="Double Bracket 8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61" name="TextBox 9"/>
              <p:cNvSpPr txBox="1">
                <a:spLocks noChangeArrowheads="1"/>
              </p:cNvSpPr>
              <p:nvPr/>
            </p:nvSpPr>
            <p:spPr bwMode="auto">
              <a:xfrm>
                <a:off x="9866790" y="4145340"/>
                <a:ext cx="588623" cy="1569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W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</a:t>
                </a:r>
              </a:p>
            </p:txBody>
          </p:sp>
        </p:grpSp>
        <p:grpSp>
          <p:nvGrpSpPr>
            <p:cNvPr id="6" name="Group 13"/>
            <p:cNvGrpSpPr>
              <a:grpSpLocks/>
            </p:cNvGrpSpPr>
            <p:nvPr/>
          </p:nvGrpSpPr>
          <p:grpSpPr bwMode="auto">
            <a:xfrm>
              <a:off x="4689026" y="1244600"/>
              <a:ext cx="2563813" cy="1570038"/>
              <a:chOff x="9728615" y="4145340"/>
              <a:chExt cx="1384677" cy="1569660"/>
            </a:xfrm>
          </p:grpSpPr>
          <p:sp>
            <p:nvSpPr>
              <p:cNvPr id="29758" name="Double Bracket 14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29759" name="TextBox 15"/>
              <p:cNvSpPr txBox="1">
                <a:spLocks noChangeArrowheads="1"/>
              </p:cNvSpPr>
              <p:nvPr/>
            </p:nvSpPr>
            <p:spPr bwMode="auto">
              <a:xfrm>
                <a:off x="9772697" y="4145340"/>
                <a:ext cx="1105746" cy="15692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 dirty="0">
                    <a:solidFill>
                      <a:srgbClr val="C00000"/>
                    </a:solidFill>
                  </a:rPr>
                  <a:t>Q</a:t>
                </a:r>
                <a:r>
                  <a:rPr lang="en-US" sz="2400" b="0" baseline="-25000" dirty="0">
                    <a:solidFill>
                      <a:srgbClr val="C00000"/>
                    </a:solidFill>
                  </a:rPr>
                  <a:t>00</a:t>
                </a:r>
              </a:p>
              <a:p>
                <a:r>
                  <a:rPr lang="en-US" sz="2400" b="0" dirty="0">
                    <a:solidFill>
                      <a:srgbClr val="C00000"/>
                    </a:solidFill>
                  </a:rPr>
                  <a:t>       Q</a:t>
                </a:r>
                <a:r>
                  <a:rPr lang="en-US" sz="2400" b="0" baseline="-25000" dirty="0">
                    <a:solidFill>
                      <a:srgbClr val="C00000"/>
                    </a:solidFill>
                  </a:rPr>
                  <a:t>10</a:t>
                </a:r>
              </a:p>
              <a:p>
                <a:r>
                  <a:rPr lang="en-US" sz="2400" b="0" dirty="0">
                    <a:solidFill>
                      <a:srgbClr val="C00000"/>
                    </a:solidFill>
                  </a:rPr>
                  <a:t>              Q</a:t>
                </a:r>
                <a:r>
                  <a:rPr lang="en-US" sz="2400" b="0" baseline="-25000" dirty="0">
                    <a:solidFill>
                      <a:srgbClr val="C00000"/>
                    </a:solidFill>
                  </a:rPr>
                  <a:t>20</a:t>
                </a:r>
              </a:p>
              <a:p>
                <a:r>
                  <a:rPr lang="en-US" sz="2400" b="0" dirty="0">
                    <a:solidFill>
                      <a:srgbClr val="C00000"/>
                    </a:solidFill>
                  </a:rPr>
                  <a:t>                     Q</a:t>
                </a:r>
                <a:r>
                  <a:rPr lang="en-US" sz="2400" b="0" baseline="-25000" dirty="0">
                    <a:solidFill>
                      <a:srgbClr val="C00000"/>
                    </a:solidFill>
                  </a:rPr>
                  <a:t>30</a:t>
                </a:r>
              </a:p>
            </p:txBody>
          </p:sp>
        </p:grpSp>
        <p:sp>
          <p:nvSpPr>
            <p:cNvPr id="29735" name="TextBox 17"/>
            <p:cNvSpPr txBox="1">
              <a:spLocks noChangeArrowheads="1"/>
            </p:cNvSpPr>
            <p:nvPr/>
          </p:nvSpPr>
          <p:spPr bwMode="auto">
            <a:xfrm flipH="1">
              <a:off x="2464615" y="1861170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36" name="TextBox 21"/>
            <p:cNvSpPr txBox="1">
              <a:spLocks noChangeArrowheads="1"/>
            </p:cNvSpPr>
            <p:nvPr/>
          </p:nvSpPr>
          <p:spPr bwMode="auto">
            <a:xfrm flipH="1">
              <a:off x="4267651" y="1875684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37" name="TextBox 22"/>
            <p:cNvSpPr txBox="1">
              <a:spLocks noChangeArrowheads="1"/>
            </p:cNvSpPr>
            <p:nvPr/>
          </p:nvSpPr>
          <p:spPr bwMode="auto">
            <a:xfrm>
              <a:off x="7383465" y="1803114"/>
              <a:ext cx="255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>
                  <a:solidFill>
                    <a:schemeClr val="tx1"/>
                  </a:solidFill>
                </a:rPr>
                <a:t>.</a:t>
              </a:r>
            </a:p>
          </p:txBody>
        </p:sp>
        <p:grpSp>
          <p:nvGrpSpPr>
            <p:cNvPr id="7" name="Group 50"/>
            <p:cNvGrpSpPr>
              <a:grpSpLocks/>
            </p:cNvGrpSpPr>
            <p:nvPr/>
          </p:nvGrpSpPr>
          <p:grpSpPr bwMode="auto">
            <a:xfrm>
              <a:off x="7731125" y="1244600"/>
              <a:ext cx="727075" cy="1570038"/>
              <a:chOff x="7731125" y="1244600"/>
              <a:chExt cx="727075" cy="1570038"/>
            </a:xfrm>
          </p:grpSpPr>
          <p:grpSp>
            <p:nvGrpSpPr>
              <p:cNvPr id="8" name="Group 10"/>
              <p:cNvGrpSpPr>
                <a:grpSpLocks/>
              </p:cNvGrpSpPr>
              <p:nvPr/>
            </p:nvGrpSpPr>
            <p:grpSpPr bwMode="auto">
              <a:xfrm>
                <a:off x="7731125" y="1244600"/>
                <a:ext cx="727075" cy="1570038"/>
                <a:chOff x="9728615" y="4145340"/>
                <a:chExt cx="1384677" cy="1569660"/>
              </a:xfrm>
            </p:grpSpPr>
            <p:sp>
              <p:nvSpPr>
                <p:cNvPr id="29756" name="Double Bracket 11"/>
                <p:cNvSpPr>
                  <a:spLocks noChangeArrowheads="1"/>
                </p:cNvSpPr>
                <p:nvPr/>
              </p:nvSpPr>
              <p:spPr bwMode="auto">
                <a:xfrm>
                  <a:off x="9728615" y="4145340"/>
                  <a:ext cx="1384677" cy="1569660"/>
                </a:xfrm>
                <a:prstGeom prst="bracketPair">
                  <a:avLst>
                    <a:gd name="adj" fmla="val 16667"/>
                  </a:avLst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29757" name="TextBox 12"/>
                <p:cNvSpPr txBox="1">
                  <a:spLocks noChangeArrowheads="1"/>
                </p:cNvSpPr>
                <p:nvPr/>
              </p:nvSpPr>
              <p:spPr bwMode="auto">
                <a:xfrm>
                  <a:off x="9866790" y="4145340"/>
                  <a:ext cx="1209995" cy="15696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00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10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20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30</a:t>
                  </a:r>
                </a:p>
              </p:txBody>
            </p:sp>
          </p:grpSp>
          <p:grpSp>
            <p:nvGrpSpPr>
              <p:cNvPr id="9" name="Group 29"/>
              <p:cNvGrpSpPr>
                <a:grpSpLocks/>
              </p:cNvGrpSpPr>
              <p:nvPr/>
            </p:nvGrpSpPr>
            <p:grpSpPr bwMode="auto">
              <a:xfrm>
                <a:off x="7760153" y="1687974"/>
                <a:ext cx="669041" cy="740220"/>
                <a:chOff x="2483520" y="5500914"/>
                <a:chExt cx="669041" cy="740220"/>
              </a:xfrm>
            </p:grpSpPr>
            <p:cxnSp>
              <p:nvCxnSpPr>
                <p:cNvPr id="29753" name="Straight Connector 24"/>
                <p:cNvCxnSpPr>
                  <a:cxnSpLocks noChangeShapeType="1"/>
                </p:cNvCxnSpPr>
                <p:nvPr/>
              </p:nvCxnSpPr>
              <p:spPr bwMode="auto">
                <a:xfrm>
                  <a:off x="2483520" y="5500914"/>
                  <a:ext cx="654521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9754" name="Straight Connector 27"/>
                <p:cNvCxnSpPr>
                  <a:cxnSpLocks noChangeShapeType="1"/>
                </p:cNvCxnSpPr>
                <p:nvPr/>
              </p:nvCxnSpPr>
              <p:spPr bwMode="auto">
                <a:xfrm>
                  <a:off x="2490780" y="5871024"/>
                  <a:ext cx="654521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9755" name="Straight Connector 28"/>
                <p:cNvCxnSpPr>
                  <a:cxnSpLocks noChangeShapeType="1"/>
                </p:cNvCxnSpPr>
                <p:nvPr/>
              </p:nvCxnSpPr>
              <p:spPr bwMode="auto">
                <a:xfrm>
                  <a:off x="2498040" y="6241134"/>
                  <a:ext cx="654521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0" name="Group 30"/>
            <p:cNvGrpSpPr>
              <a:grpSpLocks/>
            </p:cNvGrpSpPr>
            <p:nvPr/>
          </p:nvGrpSpPr>
          <p:grpSpPr bwMode="auto">
            <a:xfrm>
              <a:off x="2860226" y="1672488"/>
              <a:ext cx="1291319" cy="740220"/>
              <a:chOff x="2483520" y="5500914"/>
              <a:chExt cx="1291319" cy="740220"/>
            </a:xfrm>
          </p:grpSpPr>
          <p:cxnSp>
            <p:nvCxnSpPr>
              <p:cNvPr id="29748" name="Straight Connector 31"/>
              <p:cNvCxnSpPr>
                <a:cxnSpLocks noChangeShapeType="1"/>
              </p:cNvCxnSpPr>
              <p:nvPr/>
            </p:nvCxnSpPr>
            <p:spPr bwMode="auto">
              <a:xfrm flipV="1">
                <a:off x="2483520" y="5500914"/>
                <a:ext cx="1291319" cy="1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9" name="Straight Connector 32"/>
              <p:cNvCxnSpPr>
                <a:cxnSpLocks noChangeShapeType="1"/>
              </p:cNvCxnSpPr>
              <p:nvPr/>
            </p:nvCxnSpPr>
            <p:spPr bwMode="auto">
              <a:xfrm>
                <a:off x="2490780" y="5871024"/>
                <a:ext cx="1284059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50" name="Straight Connector 33"/>
              <p:cNvCxnSpPr>
                <a:cxnSpLocks noChangeShapeType="1"/>
              </p:cNvCxnSpPr>
              <p:nvPr/>
            </p:nvCxnSpPr>
            <p:spPr bwMode="auto">
              <a:xfrm>
                <a:off x="2498040" y="6241134"/>
                <a:ext cx="1276799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1" name="Group 38"/>
            <p:cNvGrpSpPr>
              <a:grpSpLocks/>
            </p:cNvGrpSpPr>
            <p:nvPr/>
          </p:nvGrpSpPr>
          <p:grpSpPr bwMode="auto">
            <a:xfrm>
              <a:off x="4747065" y="1672488"/>
              <a:ext cx="2418690" cy="740220"/>
              <a:chOff x="2483520" y="5500914"/>
              <a:chExt cx="2418690" cy="740220"/>
            </a:xfrm>
          </p:grpSpPr>
          <p:cxnSp>
            <p:nvCxnSpPr>
              <p:cNvPr id="29745" name="Straight Connector 39"/>
              <p:cNvCxnSpPr>
                <a:cxnSpLocks noChangeShapeType="1"/>
              </p:cNvCxnSpPr>
              <p:nvPr/>
            </p:nvCxnSpPr>
            <p:spPr bwMode="auto">
              <a:xfrm flipV="1">
                <a:off x="2483520" y="5500914"/>
                <a:ext cx="2418690" cy="2"/>
              </a:xfrm>
              <a:prstGeom prst="line">
                <a:avLst/>
              </a:prstGeom>
              <a:noFill/>
              <a:ln w="12700" algn="ctr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6" name="Straight Connector 40"/>
              <p:cNvCxnSpPr>
                <a:cxnSpLocks noChangeShapeType="1"/>
              </p:cNvCxnSpPr>
              <p:nvPr/>
            </p:nvCxnSpPr>
            <p:spPr bwMode="auto">
              <a:xfrm flipV="1">
                <a:off x="2490780" y="5871023"/>
                <a:ext cx="2411430" cy="1"/>
              </a:xfrm>
              <a:prstGeom prst="line">
                <a:avLst/>
              </a:prstGeom>
              <a:noFill/>
              <a:ln w="12700" algn="ctr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7" name="Straight Connector 41"/>
              <p:cNvCxnSpPr>
                <a:cxnSpLocks noChangeShapeType="1"/>
              </p:cNvCxnSpPr>
              <p:nvPr/>
            </p:nvCxnSpPr>
            <p:spPr bwMode="auto">
              <a:xfrm>
                <a:off x="2498040" y="6241134"/>
                <a:ext cx="2404170" cy="0"/>
              </a:xfrm>
              <a:prstGeom prst="line">
                <a:avLst/>
              </a:prstGeom>
              <a:noFill/>
              <a:ln w="12700" algn="ctr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2" name="Group 42"/>
            <p:cNvGrpSpPr>
              <a:grpSpLocks/>
            </p:cNvGrpSpPr>
            <p:nvPr/>
          </p:nvGrpSpPr>
          <p:grpSpPr bwMode="auto">
            <a:xfrm>
              <a:off x="1710191" y="1687002"/>
              <a:ext cx="669041" cy="725706"/>
              <a:chOff x="2483520" y="5500914"/>
              <a:chExt cx="669041" cy="725706"/>
            </a:xfrm>
          </p:grpSpPr>
          <p:cxnSp>
            <p:nvCxnSpPr>
              <p:cNvPr id="29742" name="Straight Connector 43"/>
              <p:cNvCxnSpPr>
                <a:cxnSpLocks noChangeShapeType="1"/>
              </p:cNvCxnSpPr>
              <p:nvPr/>
            </p:nvCxnSpPr>
            <p:spPr bwMode="auto">
              <a:xfrm>
                <a:off x="2483520" y="5500914"/>
                <a:ext cx="654521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3" name="Straight Connector 44"/>
              <p:cNvCxnSpPr>
                <a:cxnSpLocks noChangeShapeType="1"/>
              </p:cNvCxnSpPr>
              <p:nvPr/>
            </p:nvCxnSpPr>
            <p:spPr bwMode="auto">
              <a:xfrm>
                <a:off x="2490780" y="5871024"/>
                <a:ext cx="654521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744" name="Straight Connector 45"/>
              <p:cNvCxnSpPr>
                <a:cxnSpLocks noChangeShapeType="1"/>
              </p:cNvCxnSpPr>
              <p:nvPr/>
            </p:nvCxnSpPr>
            <p:spPr bwMode="auto">
              <a:xfrm>
                <a:off x="2498040" y="6226620"/>
                <a:ext cx="654521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</p:grpSp>
      </p:grpSp>
      <p:grpSp>
        <p:nvGrpSpPr>
          <p:cNvPr id="13" name="Group 106"/>
          <p:cNvGrpSpPr>
            <a:grpSpLocks/>
          </p:cNvGrpSpPr>
          <p:nvPr/>
        </p:nvGrpSpPr>
        <p:grpSpPr bwMode="auto">
          <a:xfrm>
            <a:off x="2005013" y="3124200"/>
            <a:ext cx="4979987" cy="1570038"/>
            <a:chOff x="2280278" y="3064409"/>
            <a:chExt cx="4980735" cy="1570038"/>
          </a:xfrm>
        </p:grpSpPr>
        <p:grpSp>
          <p:nvGrpSpPr>
            <p:cNvPr id="14" name="Group 10"/>
            <p:cNvGrpSpPr>
              <a:grpSpLocks/>
            </p:cNvGrpSpPr>
            <p:nvPr/>
          </p:nvGrpSpPr>
          <p:grpSpPr bwMode="auto">
            <a:xfrm>
              <a:off x="2280278" y="3064409"/>
              <a:ext cx="727075" cy="1570038"/>
              <a:chOff x="9728615" y="4145340"/>
              <a:chExt cx="1384677" cy="1569660"/>
            </a:xfrm>
          </p:grpSpPr>
          <p:sp>
            <p:nvSpPr>
              <p:cNvPr id="29729" name="Double Bracket 11"/>
              <p:cNvSpPr>
                <a:spLocks noChangeArrowheads="1"/>
              </p:cNvSpPr>
              <p:nvPr/>
            </p:nvSpPr>
            <p:spPr bwMode="auto">
              <a:xfrm>
                <a:off x="9728615" y="4145340"/>
                <a:ext cx="1384677" cy="156966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30" name="TextBox 12"/>
              <p:cNvSpPr txBox="1">
                <a:spLocks noChangeArrowheads="1"/>
              </p:cNvSpPr>
              <p:nvPr/>
            </p:nvSpPr>
            <p:spPr bwMode="auto">
              <a:xfrm>
                <a:off x="9866790" y="4145340"/>
                <a:ext cx="1209995" cy="1569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00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10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20</a:t>
                </a:r>
              </a:p>
              <a:p>
                <a:r>
                  <a:rPr lang="en-US" sz="2400" b="0">
                    <a:solidFill>
                      <a:schemeClr val="tx1"/>
                    </a:solidFill>
                  </a:rPr>
                  <a:t>R</a:t>
                </a:r>
                <a:r>
                  <a:rPr lang="en-US" sz="2400" b="0" baseline="-25000">
                    <a:solidFill>
                      <a:schemeClr val="tx1"/>
                    </a:solidFill>
                  </a:rPr>
                  <a:t>30</a:t>
                </a:r>
              </a:p>
            </p:txBody>
          </p:sp>
        </p:grpSp>
        <p:cxnSp>
          <p:nvCxnSpPr>
            <p:cNvPr id="29712" name="Straight Connector 61"/>
            <p:cNvCxnSpPr>
              <a:cxnSpLocks noChangeShapeType="1"/>
            </p:cNvCxnSpPr>
            <p:nvPr/>
          </p:nvCxnSpPr>
          <p:spPr bwMode="auto">
            <a:xfrm>
              <a:off x="2328459" y="3859270"/>
              <a:ext cx="635352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</p:cxnSp>
        <p:sp>
          <p:nvSpPr>
            <p:cNvPr id="29713" name="TextBox 63"/>
            <p:cNvSpPr txBox="1">
              <a:spLocks noChangeArrowheads="1"/>
            </p:cNvSpPr>
            <p:nvPr/>
          </p:nvSpPr>
          <p:spPr bwMode="auto">
            <a:xfrm flipH="1">
              <a:off x="3040193" y="3673729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" name="Group 68"/>
            <p:cNvGrpSpPr>
              <a:grpSpLocks/>
            </p:cNvGrpSpPr>
            <p:nvPr/>
          </p:nvGrpSpPr>
          <p:grpSpPr bwMode="auto">
            <a:xfrm>
              <a:off x="3356623" y="3409336"/>
              <a:ext cx="1257872" cy="914400"/>
              <a:chOff x="2205057" y="4020465"/>
              <a:chExt cx="1257872" cy="914400"/>
            </a:xfrm>
          </p:grpSpPr>
          <p:cxnSp>
            <p:nvCxnSpPr>
              <p:cNvPr id="29726" name="Straight Connector 62"/>
              <p:cNvCxnSpPr>
                <a:cxnSpLocks noChangeShapeType="1"/>
              </p:cNvCxnSpPr>
              <p:nvPr/>
            </p:nvCxnSpPr>
            <p:spPr bwMode="auto">
              <a:xfrm>
                <a:off x="2248303" y="4484913"/>
                <a:ext cx="1110949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</p:cxnSp>
          <p:sp>
            <p:nvSpPr>
              <p:cNvPr id="29727" name="Double Bracket 64"/>
              <p:cNvSpPr>
                <a:spLocks noChangeArrowheads="1"/>
              </p:cNvSpPr>
              <p:nvPr/>
            </p:nvSpPr>
            <p:spPr bwMode="auto">
              <a:xfrm>
                <a:off x="2205057" y="4020465"/>
                <a:ext cx="1234831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28" name="TextBox 66"/>
              <p:cNvSpPr txBox="1">
                <a:spLocks noChangeArrowheads="1"/>
              </p:cNvSpPr>
              <p:nvPr/>
            </p:nvSpPr>
            <p:spPr bwMode="auto">
              <a:xfrm>
                <a:off x="2276386" y="4054900"/>
                <a:ext cx="1186543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 dirty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 dirty="0">
                    <a:solidFill>
                      <a:schemeClr val="tx1"/>
                    </a:solidFill>
                  </a:rPr>
                  <a:t>01</a:t>
                </a:r>
                <a:r>
                  <a:rPr lang="en-US" sz="2400" b="0" dirty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 dirty="0">
                    <a:solidFill>
                      <a:schemeClr val="tx1"/>
                    </a:solidFill>
                  </a:rPr>
                  <a:t>01</a:t>
                </a:r>
              </a:p>
              <a:p>
                <a:r>
                  <a:rPr lang="en-US" sz="2400" b="0" dirty="0">
                    <a:solidFill>
                      <a:schemeClr val="tx1"/>
                    </a:solidFill>
                  </a:rPr>
                  <a:t>Q</a:t>
                </a:r>
                <a:r>
                  <a:rPr lang="en-US" sz="2400" b="0" baseline="-25000" dirty="0">
                    <a:solidFill>
                      <a:schemeClr val="tx1"/>
                    </a:solidFill>
                  </a:rPr>
                  <a:t>11</a:t>
                </a:r>
                <a:r>
                  <a:rPr lang="en-US" sz="2400" b="0" dirty="0">
                    <a:solidFill>
                      <a:schemeClr val="tx1"/>
                    </a:solidFill>
                  </a:rPr>
                  <a:t> R</a:t>
                </a:r>
                <a:r>
                  <a:rPr lang="en-US" sz="2400" b="0" baseline="-25000" dirty="0">
                    <a:solidFill>
                      <a:schemeClr val="tx1"/>
                    </a:solidFill>
                  </a:rPr>
                  <a:t>11</a:t>
                </a:r>
              </a:p>
            </p:txBody>
          </p:sp>
        </p:grpSp>
        <p:grpSp>
          <p:nvGrpSpPr>
            <p:cNvPr id="16" name="Group 69"/>
            <p:cNvGrpSpPr>
              <a:grpSpLocks/>
            </p:cNvGrpSpPr>
            <p:nvPr/>
          </p:nvGrpSpPr>
          <p:grpSpPr bwMode="auto">
            <a:xfrm>
              <a:off x="5064103" y="3404134"/>
              <a:ext cx="1234831" cy="921436"/>
              <a:chOff x="2205057" y="4013429"/>
              <a:chExt cx="1234831" cy="921436"/>
            </a:xfrm>
          </p:grpSpPr>
          <p:cxnSp>
            <p:nvCxnSpPr>
              <p:cNvPr id="29723" name="Straight Connector 70"/>
              <p:cNvCxnSpPr>
                <a:cxnSpLocks noChangeShapeType="1"/>
              </p:cNvCxnSpPr>
              <p:nvPr/>
            </p:nvCxnSpPr>
            <p:spPr bwMode="auto">
              <a:xfrm>
                <a:off x="2248303" y="4484913"/>
                <a:ext cx="1110949" cy="0"/>
              </a:xfrm>
              <a:prstGeom prst="line">
                <a:avLst/>
              </a:prstGeom>
              <a:noFill/>
              <a:ln w="12700" algn="ctr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</p:cxnSp>
          <p:sp>
            <p:nvSpPr>
              <p:cNvPr id="29724" name="Double Bracket 71"/>
              <p:cNvSpPr>
                <a:spLocks noChangeArrowheads="1"/>
              </p:cNvSpPr>
              <p:nvPr/>
            </p:nvSpPr>
            <p:spPr bwMode="auto">
              <a:xfrm>
                <a:off x="2205057" y="4020465"/>
                <a:ext cx="1234831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rgbClr val="C000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sp>
            <p:nvSpPr>
              <p:cNvPr id="29725" name="TextBox 72"/>
              <p:cNvSpPr txBox="1">
                <a:spLocks noChangeArrowheads="1"/>
              </p:cNvSpPr>
              <p:nvPr/>
            </p:nvSpPr>
            <p:spPr bwMode="auto">
              <a:xfrm>
                <a:off x="2346839" y="4013429"/>
                <a:ext cx="1013571" cy="8309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0" dirty="0">
                    <a:solidFill>
                      <a:srgbClr val="C00000"/>
                    </a:solidFill>
                  </a:rPr>
                  <a:t>Q</a:t>
                </a:r>
                <a:r>
                  <a:rPr lang="en-US" sz="2400" b="0" baseline="-25000" dirty="0">
                    <a:solidFill>
                      <a:srgbClr val="C00000"/>
                    </a:solidFill>
                  </a:rPr>
                  <a:t>01</a:t>
                </a:r>
              </a:p>
              <a:p>
                <a:r>
                  <a:rPr lang="en-US" sz="2400" b="0" dirty="0">
                    <a:solidFill>
                      <a:schemeClr val="tx1"/>
                    </a:solidFill>
                  </a:rPr>
                  <a:t>      </a:t>
                </a:r>
                <a:r>
                  <a:rPr lang="en-US" sz="2400" b="0" dirty="0">
                    <a:solidFill>
                      <a:srgbClr val="C00000"/>
                    </a:solidFill>
                  </a:rPr>
                  <a:t>Q</a:t>
                </a:r>
                <a:r>
                  <a:rPr lang="en-US" sz="2400" b="0" baseline="-25000" dirty="0">
                    <a:solidFill>
                      <a:srgbClr val="C00000"/>
                    </a:solidFill>
                  </a:rPr>
                  <a:t>11</a:t>
                </a:r>
              </a:p>
            </p:txBody>
          </p:sp>
        </p:grpSp>
        <p:sp>
          <p:nvSpPr>
            <p:cNvPr id="29716" name="TextBox 73"/>
            <p:cNvSpPr txBox="1">
              <a:spLocks noChangeArrowheads="1"/>
            </p:cNvSpPr>
            <p:nvPr/>
          </p:nvSpPr>
          <p:spPr bwMode="auto">
            <a:xfrm flipH="1">
              <a:off x="4645367" y="3702757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17" name="TextBox 74"/>
            <p:cNvSpPr txBox="1">
              <a:spLocks noChangeArrowheads="1"/>
            </p:cNvSpPr>
            <p:nvPr/>
          </p:nvSpPr>
          <p:spPr bwMode="auto">
            <a:xfrm>
              <a:off x="6309642" y="3630187"/>
              <a:ext cx="2551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>
                  <a:solidFill>
                    <a:schemeClr val="tx1"/>
                  </a:solidFill>
                </a:rPr>
                <a:t>.</a:t>
              </a:r>
            </a:p>
          </p:txBody>
        </p:sp>
        <p:grpSp>
          <p:nvGrpSpPr>
            <p:cNvPr id="17" name="Group 94"/>
            <p:cNvGrpSpPr>
              <a:grpSpLocks/>
            </p:cNvGrpSpPr>
            <p:nvPr/>
          </p:nvGrpSpPr>
          <p:grpSpPr bwMode="auto">
            <a:xfrm>
              <a:off x="6564840" y="3411595"/>
              <a:ext cx="696173" cy="914400"/>
              <a:chOff x="3625840" y="5421032"/>
              <a:chExt cx="696173" cy="914400"/>
            </a:xfrm>
          </p:grpSpPr>
          <p:sp>
            <p:nvSpPr>
              <p:cNvPr id="29719" name="Double Bracket 78"/>
              <p:cNvSpPr>
                <a:spLocks noChangeArrowheads="1"/>
              </p:cNvSpPr>
              <p:nvPr/>
            </p:nvSpPr>
            <p:spPr bwMode="auto">
              <a:xfrm>
                <a:off x="3625840" y="5421032"/>
                <a:ext cx="696173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grpSp>
            <p:nvGrpSpPr>
              <p:cNvPr id="18" name="Group 93"/>
              <p:cNvGrpSpPr>
                <a:grpSpLocks/>
              </p:cNvGrpSpPr>
              <p:nvPr/>
            </p:nvGrpSpPr>
            <p:grpSpPr bwMode="auto">
              <a:xfrm>
                <a:off x="3658086" y="5451901"/>
                <a:ext cx="663927" cy="830997"/>
                <a:chOff x="5692599" y="5421032"/>
                <a:chExt cx="663927" cy="830997"/>
              </a:xfrm>
            </p:grpSpPr>
            <p:sp>
              <p:nvSpPr>
                <p:cNvPr id="29721" name="TextBox 91"/>
                <p:cNvSpPr txBox="1">
                  <a:spLocks noChangeArrowheads="1"/>
                </p:cNvSpPr>
                <p:nvPr/>
              </p:nvSpPr>
              <p:spPr bwMode="auto">
                <a:xfrm>
                  <a:off x="5721416" y="5421032"/>
                  <a:ext cx="635110" cy="8309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01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11</a:t>
                  </a:r>
                </a:p>
              </p:txBody>
            </p:sp>
            <p:cxnSp>
              <p:nvCxnSpPr>
                <p:cNvPr id="29722" name="Straight Connector 92"/>
                <p:cNvCxnSpPr>
                  <a:cxnSpLocks noChangeShapeType="1"/>
                </p:cNvCxnSpPr>
                <p:nvPr/>
              </p:nvCxnSpPr>
              <p:spPr bwMode="auto">
                <a:xfrm>
                  <a:off x="5692599" y="5848350"/>
                  <a:ext cx="635352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</p:grpSp>
      <p:grpSp>
        <p:nvGrpSpPr>
          <p:cNvPr id="19" name="Group 105"/>
          <p:cNvGrpSpPr>
            <a:grpSpLocks/>
          </p:cNvGrpSpPr>
          <p:nvPr/>
        </p:nvGrpSpPr>
        <p:grpSpPr bwMode="auto">
          <a:xfrm>
            <a:off x="3405188" y="4876800"/>
            <a:ext cx="2333187" cy="914400"/>
            <a:chOff x="2600831" y="5245576"/>
            <a:chExt cx="2332646" cy="914400"/>
          </a:xfrm>
        </p:grpSpPr>
        <p:grpSp>
          <p:nvGrpSpPr>
            <p:cNvPr id="20" name="Group 96"/>
            <p:cNvGrpSpPr>
              <a:grpSpLocks/>
            </p:cNvGrpSpPr>
            <p:nvPr/>
          </p:nvGrpSpPr>
          <p:grpSpPr bwMode="auto">
            <a:xfrm>
              <a:off x="2600831" y="5245576"/>
              <a:ext cx="696173" cy="914400"/>
              <a:chOff x="3625840" y="5421032"/>
              <a:chExt cx="696173" cy="914400"/>
            </a:xfrm>
          </p:grpSpPr>
          <p:sp>
            <p:nvSpPr>
              <p:cNvPr id="29707" name="Double Bracket 97"/>
              <p:cNvSpPr>
                <a:spLocks noChangeArrowheads="1"/>
              </p:cNvSpPr>
              <p:nvPr/>
            </p:nvSpPr>
            <p:spPr bwMode="auto">
              <a:xfrm>
                <a:off x="3625840" y="5421032"/>
                <a:ext cx="696173" cy="914400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eaLnBrk="0" hangingPunct="0"/>
                <a:endParaRPr lang="en-US"/>
              </a:p>
            </p:txBody>
          </p:sp>
          <p:grpSp>
            <p:nvGrpSpPr>
              <p:cNvPr id="21" name="Group 93"/>
              <p:cNvGrpSpPr>
                <a:grpSpLocks/>
              </p:cNvGrpSpPr>
              <p:nvPr/>
            </p:nvGrpSpPr>
            <p:grpSpPr bwMode="auto">
              <a:xfrm>
                <a:off x="3658086" y="5451901"/>
                <a:ext cx="663927" cy="830997"/>
                <a:chOff x="5692599" y="5421032"/>
                <a:chExt cx="663927" cy="830997"/>
              </a:xfrm>
            </p:grpSpPr>
            <p:sp>
              <p:nvSpPr>
                <p:cNvPr id="29709" name="TextBox 99"/>
                <p:cNvSpPr txBox="1">
                  <a:spLocks noChangeArrowheads="1"/>
                </p:cNvSpPr>
                <p:nvPr/>
              </p:nvSpPr>
              <p:spPr bwMode="auto">
                <a:xfrm>
                  <a:off x="5721416" y="5421032"/>
                  <a:ext cx="635110" cy="8309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01</a:t>
                  </a:r>
                </a:p>
                <a:p>
                  <a:r>
                    <a:rPr lang="en-US" sz="2400" b="0">
                      <a:solidFill>
                        <a:schemeClr val="tx1"/>
                      </a:solidFill>
                    </a:rPr>
                    <a:t>R</a:t>
                  </a:r>
                  <a:r>
                    <a:rPr lang="en-US" sz="2400" b="0" baseline="-25000">
                      <a:solidFill>
                        <a:schemeClr val="tx1"/>
                      </a:solidFill>
                    </a:rPr>
                    <a:t>11</a:t>
                  </a:r>
                </a:p>
              </p:txBody>
            </p:sp>
            <p:cxnSp>
              <p:nvCxnSpPr>
                <p:cNvPr id="29710" name="Straight Connector 100"/>
                <p:cNvCxnSpPr>
                  <a:cxnSpLocks noChangeShapeType="1"/>
                </p:cNvCxnSpPr>
                <p:nvPr/>
              </p:nvCxnSpPr>
              <p:spPr bwMode="auto">
                <a:xfrm>
                  <a:off x="5692599" y="5848350"/>
                  <a:ext cx="635352" cy="0"/>
                </a:xfrm>
                <a:prstGeom prst="line">
                  <a:avLst/>
                </a:prstGeom>
                <a:noFill/>
                <a:ln w="12700" algn="ctr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</p:cxnSp>
          </p:grpSp>
        </p:grpSp>
        <p:sp>
          <p:nvSpPr>
            <p:cNvPr id="29704" name="TextBox 101"/>
            <p:cNvSpPr txBox="1">
              <a:spLocks noChangeArrowheads="1"/>
            </p:cNvSpPr>
            <p:nvPr/>
          </p:nvSpPr>
          <p:spPr bwMode="auto">
            <a:xfrm flipH="1">
              <a:off x="3355382" y="5518222"/>
              <a:ext cx="2881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0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29705" name="Double Bracket 102"/>
            <p:cNvSpPr>
              <a:spLocks noChangeArrowheads="1"/>
            </p:cNvSpPr>
            <p:nvPr/>
          </p:nvSpPr>
          <p:spPr bwMode="auto">
            <a:xfrm>
              <a:off x="3771396" y="5468380"/>
              <a:ext cx="1162081" cy="449952"/>
            </a:xfrm>
            <a:prstGeom prst="bracketPair">
              <a:avLst>
                <a:gd name="adj" fmla="val 16667"/>
              </a:avLst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29706" name="TextBox 104"/>
            <p:cNvSpPr txBox="1">
              <a:spLocks noChangeArrowheads="1"/>
            </p:cNvSpPr>
            <p:nvPr/>
          </p:nvSpPr>
          <p:spPr bwMode="auto">
            <a:xfrm>
              <a:off x="3794986" y="5466075"/>
              <a:ext cx="104363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0" dirty="0">
                  <a:solidFill>
                    <a:srgbClr val="C00000"/>
                  </a:solidFill>
                </a:rPr>
                <a:t>Q</a:t>
              </a:r>
              <a:r>
                <a:rPr lang="en-US" sz="2400" b="0" baseline="-25000" dirty="0">
                  <a:solidFill>
                    <a:srgbClr val="C00000"/>
                  </a:solidFill>
                </a:rPr>
                <a:t>02</a:t>
              </a:r>
              <a:r>
                <a:rPr lang="en-US" sz="2400" b="0" dirty="0">
                  <a:solidFill>
                    <a:srgbClr val="C00000"/>
                  </a:solidFill>
                </a:rPr>
                <a:t> R</a:t>
              </a:r>
              <a:r>
                <a:rPr lang="en-US" sz="2400" b="0" baseline="-25000" dirty="0">
                  <a:solidFill>
                    <a:srgbClr val="C00000"/>
                  </a:solidFill>
                </a:rPr>
                <a:t>02</a:t>
              </a:r>
            </a:p>
          </p:txBody>
        </p:sp>
      </p:grpSp>
      <p:cxnSp>
        <p:nvCxnSpPr>
          <p:cNvPr id="70" name="Straight Connector 69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979756" y="5867400"/>
            <a:ext cx="73260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Output =  { </a:t>
            </a:r>
            <a:r>
              <a:rPr lang="en-US" sz="2800" dirty="0" smtClean="0">
                <a:solidFill>
                  <a:srgbClr val="C00000"/>
                </a:solidFill>
              </a:rPr>
              <a:t>Q</a:t>
            </a:r>
            <a:r>
              <a:rPr lang="en-US" sz="2800" baseline="-25000" dirty="0" smtClean="0">
                <a:solidFill>
                  <a:srgbClr val="C00000"/>
                </a:solidFill>
              </a:rPr>
              <a:t>00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C00000"/>
                </a:solidFill>
              </a:rPr>
              <a:t>Q</a:t>
            </a:r>
            <a:r>
              <a:rPr lang="en-US" sz="2800" baseline="-25000" dirty="0" smtClean="0">
                <a:solidFill>
                  <a:srgbClr val="C00000"/>
                </a:solidFill>
              </a:rPr>
              <a:t>10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C00000"/>
                </a:solidFill>
              </a:rPr>
              <a:t>Q</a:t>
            </a:r>
            <a:r>
              <a:rPr lang="en-US" sz="2800" baseline="-25000" dirty="0" smtClean="0">
                <a:solidFill>
                  <a:srgbClr val="C00000"/>
                </a:solidFill>
              </a:rPr>
              <a:t>20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C00000"/>
                </a:solidFill>
              </a:rPr>
              <a:t>Q</a:t>
            </a:r>
            <a:r>
              <a:rPr lang="en-US" sz="2800" baseline="-25000" dirty="0" smtClean="0">
                <a:solidFill>
                  <a:srgbClr val="C00000"/>
                </a:solidFill>
              </a:rPr>
              <a:t>30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C00000"/>
                </a:solidFill>
              </a:rPr>
              <a:t>Q</a:t>
            </a:r>
            <a:r>
              <a:rPr lang="en-US" sz="2800" baseline="-25000" dirty="0" smtClean="0">
                <a:solidFill>
                  <a:srgbClr val="C00000"/>
                </a:solidFill>
              </a:rPr>
              <a:t>01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C00000"/>
                </a:solidFill>
              </a:rPr>
              <a:t>Q</a:t>
            </a:r>
            <a:r>
              <a:rPr lang="en-US" sz="2800" baseline="-25000" dirty="0" smtClean="0">
                <a:solidFill>
                  <a:srgbClr val="C00000"/>
                </a:solidFill>
              </a:rPr>
              <a:t>11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C00000"/>
                </a:solidFill>
              </a:rPr>
              <a:t>Q</a:t>
            </a:r>
            <a:r>
              <a:rPr lang="en-US" sz="2800" baseline="-25000" dirty="0" smtClean="0">
                <a:solidFill>
                  <a:srgbClr val="C00000"/>
                </a:solidFill>
              </a:rPr>
              <a:t>02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C00000"/>
                </a:solidFill>
              </a:rPr>
              <a:t>R</a:t>
            </a:r>
            <a:r>
              <a:rPr lang="en-US" sz="2800" baseline="-25000" dirty="0" smtClean="0">
                <a:solidFill>
                  <a:srgbClr val="C00000"/>
                </a:solidFill>
              </a:rPr>
              <a:t>02</a:t>
            </a:r>
            <a:r>
              <a:rPr lang="en-US" sz="2800" dirty="0" smtClean="0"/>
              <a:t> }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73369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686800" cy="563562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dirty="0" smtClean="0"/>
              <a:t>TSQR: An Architecture-Dependent Algorithm</a:t>
            </a:r>
          </a:p>
        </p:txBody>
      </p:sp>
      <p:grpSp>
        <p:nvGrpSpPr>
          <p:cNvPr id="2" name="Group 146"/>
          <p:cNvGrpSpPr>
            <a:grpSpLocks/>
          </p:cNvGrpSpPr>
          <p:nvPr/>
        </p:nvGrpSpPr>
        <p:grpSpPr bwMode="auto">
          <a:xfrm>
            <a:off x="381000" y="981075"/>
            <a:ext cx="6115050" cy="1331913"/>
            <a:chOff x="381000" y="1383430"/>
            <a:chExt cx="6115461" cy="1331377"/>
          </a:xfrm>
        </p:grpSpPr>
        <p:sp>
          <p:nvSpPr>
            <p:cNvPr id="30779" name="Text Box 11"/>
            <p:cNvSpPr txBox="1">
              <a:spLocks noChangeArrowheads="1"/>
            </p:cNvSpPr>
            <p:nvPr/>
          </p:nvSpPr>
          <p:spPr bwMode="auto">
            <a:xfrm>
              <a:off x="1879599" y="1800225"/>
              <a:ext cx="6858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W</a:t>
              </a:r>
              <a:r>
                <a:rPr lang="en-US">
                  <a:solidFill>
                    <a:schemeClr val="tx1"/>
                  </a:solidFill>
                  <a:latin typeface="Calibri" pitchFamily="34" charset="0"/>
                </a:rPr>
                <a:t> = </a:t>
              </a:r>
            </a:p>
          </p:txBody>
        </p:sp>
        <p:sp>
          <p:nvSpPr>
            <p:cNvPr id="30780" name="Text Box 12"/>
            <p:cNvSpPr txBox="1">
              <a:spLocks noChangeArrowheads="1"/>
            </p:cNvSpPr>
            <p:nvPr/>
          </p:nvSpPr>
          <p:spPr bwMode="auto">
            <a:xfrm>
              <a:off x="2473324" y="1391368"/>
              <a:ext cx="503664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W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0</a:t>
              </a:r>
            </a:p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W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1</a:t>
              </a:r>
            </a:p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W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2</a:t>
              </a:r>
            </a:p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W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3</a:t>
              </a:r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2412999" y="1495425"/>
              <a:ext cx="76200" cy="1066800"/>
              <a:chOff x="960" y="2880"/>
              <a:chExt cx="48" cy="672"/>
            </a:xfrm>
          </p:grpSpPr>
          <p:sp>
            <p:nvSpPr>
              <p:cNvPr id="30801" name="Line 14"/>
              <p:cNvSpPr>
                <a:spLocks noChangeShapeType="1"/>
              </p:cNvSpPr>
              <p:nvPr/>
            </p:nvSpPr>
            <p:spPr bwMode="auto">
              <a:xfrm>
                <a:off x="960" y="2880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802" name="Line 15"/>
              <p:cNvSpPr>
                <a:spLocks noChangeShapeType="1"/>
              </p:cNvSpPr>
              <p:nvPr/>
            </p:nvSpPr>
            <p:spPr bwMode="auto">
              <a:xfrm>
                <a:off x="960" y="2880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803" name="Line 16"/>
              <p:cNvSpPr>
                <a:spLocks noChangeShapeType="1"/>
              </p:cNvSpPr>
              <p:nvPr/>
            </p:nvSpPr>
            <p:spPr bwMode="auto">
              <a:xfrm>
                <a:off x="960" y="3552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" name="Group 17"/>
            <p:cNvGrpSpPr>
              <a:grpSpLocks/>
            </p:cNvGrpSpPr>
            <p:nvPr/>
          </p:nvGrpSpPr>
          <p:grpSpPr bwMode="auto">
            <a:xfrm flipH="1">
              <a:off x="2946399" y="1495425"/>
              <a:ext cx="76200" cy="1066800"/>
              <a:chOff x="960" y="2880"/>
              <a:chExt cx="48" cy="672"/>
            </a:xfrm>
          </p:grpSpPr>
          <p:sp>
            <p:nvSpPr>
              <p:cNvPr id="30798" name="Line 18"/>
              <p:cNvSpPr>
                <a:spLocks noChangeShapeType="1"/>
              </p:cNvSpPr>
              <p:nvPr/>
            </p:nvSpPr>
            <p:spPr bwMode="auto">
              <a:xfrm>
                <a:off x="960" y="2880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99" name="Line 19"/>
              <p:cNvSpPr>
                <a:spLocks noChangeShapeType="1"/>
              </p:cNvSpPr>
              <p:nvPr/>
            </p:nvSpPr>
            <p:spPr bwMode="auto">
              <a:xfrm>
                <a:off x="960" y="2880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800" name="Line 20"/>
              <p:cNvSpPr>
                <a:spLocks noChangeShapeType="1"/>
              </p:cNvSpPr>
              <p:nvPr/>
            </p:nvSpPr>
            <p:spPr bwMode="auto">
              <a:xfrm>
                <a:off x="960" y="3552"/>
                <a:ext cx="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0783" name="Line 29"/>
            <p:cNvSpPr>
              <a:spLocks noChangeShapeType="1"/>
            </p:cNvSpPr>
            <p:nvPr/>
          </p:nvSpPr>
          <p:spPr bwMode="auto">
            <a:xfrm>
              <a:off x="3174999" y="1647825"/>
              <a:ext cx="228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84" name="Line 30"/>
            <p:cNvSpPr>
              <a:spLocks noChangeShapeType="1"/>
            </p:cNvSpPr>
            <p:nvPr/>
          </p:nvSpPr>
          <p:spPr bwMode="auto">
            <a:xfrm>
              <a:off x="3174999" y="1876425"/>
              <a:ext cx="228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85" name="Line 31"/>
            <p:cNvSpPr>
              <a:spLocks noChangeShapeType="1"/>
            </p:cNvSpPr>
            <p:nvPr/>
          </p:nvSpPr>
          <p:spPr bwMode="auto">
            <a:xfrm>
              <a:off x="3174999" y="2181225"/>
              <a:ext cx="228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86" name="Line 32"/>
            <p:cNvSpPr>
              <a:spLocks noChangeShapeType="1"/>
            </p:cNvSpPr>
            <p:nvPr/>
          </p:nvSpPr>
          <p:spPr bwMode="auto">
            <a:xfrm>
              <a:off x="3174999" y="2409825"/>
              <a:ext cx="228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87" name="Text Box 33"/>
            <p:cNvSpPr txBox="1">
              <a:spLocks noChangeArrowheads="1"/>
            </p:cNvSpPr>
            <p:nvPr/>
          </p:nvSpPr>
          <p:spPr bwMode="auto">
            <a:xfrm>
              <a:off x="3632199" y="1383430"/>
              <a:ext cx="502061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R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00</a:t>
              </a:r>
            </a:p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R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10</a:t>
              </a:r>
            </a:p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R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20</a:t>
              </a:r>
            </a:p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R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30</a:t>
              </a:r>
            </a:p>
          </p:txBody>
        </p:sp>
        <p:sp>
          <p:nvSpPr>
            <p:cNvPr id="30788" name="Line 34"/>
            <p:cNvSpPr>
              <a:spLocks noChangeShapeType="1"/>
            </p:cNvSpPr>
            <p:nvPr/>
          </p:nvSpPr>
          <p:spPr bwMode="auto">
            <a:xfrm>
              <a:off x="4318000" y="1571625"/>
              <a:ext cx="381000" cy="76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89" name="Line 35"/>
            <p:cNvSpPr>
              <a:spLocks noChangeShapeType="1"/>
            </p:cNvSpPr>
            <p:nvPr/>
          </p:nvSpPr>
          <p:spPr bwMode="auto">
            <a:xfrm flipV="1">
              <a:off x="4318000" y="1724025"/>
              <a:ext cx="3810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90" name="Text Box 36"/>
            <p:cNvSpPr txBox="1">
              <a:spLocks noChangeArrowheads="1"/>
            </p:cNvSpPr>
            <p:nvPr/>
          </p:nvSpPr>
          <p:spPr bwMode="auto">
            <a:xfrm>
              <a:off x="4699000" y="1509713"/>
              <a:ext cx="50206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R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01</a:t>
              </a:r>
            </a:p>
          </p:txBody>
        </p:sp>
        <p:sp>
          <p:nvSpPr>
            <p:cNvPr id="30791" name="Text Box 37"/>
            <p:cNvSpPr txBox="1">
              <a:spLocks noChangeArrowheads="1"/>
            </p:cNvSpPr>
            <p:nvPr/>
          </p:nvSpPr>
          <p:spPr bwMode="auto">
            <a:xfrm>
              <a:off x="4699000" y="2105025"/>
              <a:ext cx="50206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R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11</a:t>
              </a:r>
            </a:p>
          </p:txBody>
        </p:sp>
        <p:sp>
          <p:nvSpPr>
            <p:cNvPr id="30792" name="Line 38"/>
            <p:cNvSpPr>
              <a:spLocks noChangeShapeType="1"/>
            </p:cNvSpPr>
            <p:nvPr/>
          </p:nvSpPr>
          <p:spPr bwMode="auto">
            <a:xfrm>
              <a:off x="4318000" y="2181225"/>
              <a:ext cx="381000" cy="76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93" name="Line 39"/>
            <p:cNvSpPr>
              <a:spLocks noChangeShapeType="1"/>
            </p:cNvSpPr>
            <p:nvPr/>
          </p:nvSpPr>
          <p:spPr bwMode="auto">
            <a:xfrm flipV="1">
              <a:off x="4318000" y="2333625"/>
              <a:ext cx="3810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94" name="Line 40"/>
            <p:cNvSpPr>
              <a:spLocks noChangeShapeType="1"/>
            </p:cNvSpPr>
            <p:nvPr/>
          </p:nvSpPr>
          <p:spPr bwMode="auto">
            <a:xfrm>
              <a:off x="5232400" y="1724025"/>
              <a:ext cx="6096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95" name="Line 41"/>
            <p:cNvSpPr>
              <a:spLocks noChangeShapeType="1"/>
            </p:cNvSpPr>
            <p:nvPr/>
          </p:nvSpPr>
          <p:spPr bwMode="auto">
            <a:xfrm flipV="1">
              <a:off x="5232400" y="2105025"/>
              <a:ext cx="6096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96" name="Text Box 42"/>
            <p:cNvSpPr txBox="1">
              <a:spLocks noChangeArrowheads="1"/>
            </p:cNvSpPr>
            <p:nvPr/>
          </p:nvSpPr>
          <p:spPr bwMode="auto">
            <a:xfrm>
              <a:off x="5994400" y="1800225"/>
              <a:ext cx="50206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i="1">
                  <a:solidFill>
                    <a:schemeClr val="tx1"/>
                  </a:solidFill>
                  <a:latin typeface="Calibri" pitchFamily="34" charset="0"/>
                </a:rPr>
                <a:t>R</a:t>
              </a:r>
              <a:r>
                <a:rPr lang="en-US" i="1" baseline="-25000">
                  <a:solidFill>
                    <a:schemeClr val="tx1"/>
                  </a:solidFill>
                  <a:latin typeface="Calibri" pitchFamily="34" charset="0"/>
                </a:rPr>
                <a:t>02</a:t>
              </a:r>
            </a:p>
          </p:txBody>
        </p:sp>
        <p:sp>
          <p:nvSpPr>
            <p:cNvPr id="30797" name="TextBox 86"/>
            <p:cNvSpPr txBox="1">
              <a:spLocks noChangeArrowheads="1"/>
            </p:cNvSpPr>
            <p:nvPr/>
          </p:nvSpPr>
          <p:spPr bwMode="auto">
            <a:xfrm>
              <a:off x="381000" y="1676400"/>
              <a:ext cx="149859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2400">
                  <a:solidFill>
                    <a:schemeClr val="tx1"/>
                  </a:solidFill>
                  <a:latin typeface="Calibri" pitchFamily="34" charset="0"/>
                </a:rPr>
                <a:t>Parallel:</a:t>
              </a:r>
            </a:p>
          </p:txBody>
        </p:sp>
      </p:grpSp>
      <p:grpSp>
        <p:nvGrpSpPr>
          <p:cNvPr id="5" name="Group 147"/>
          <p:cNvGrpSpPr>
            <a:grpSpLocks/>
          </p:cNvGrpSpPr>
          <p:nvPr/>
        </p:nvGrpSpPr>
        <p:grpSpPr bwMode="auto">
          <a:xfrm>
            <a:off x="228600" y="2517775"/>
            <a:ext cx="7486650" cy="1322388"/>
            <a:chOff x="228600" y="2915294"/>
            <a:chExt cx="7486837" cy="1323439"/>
          </a:xfrm>
        </p:grpSpPr>
        <p:grpSp>
          <p:nvGrpSpPr>
            <p:cNvPr id="6" name="Group 85"/>
            <p:cNvGrpSpPr>
              <a:grpSpLocks/>
            </p:cNvGrpSpPr>
            <p:nvPr/>
          </p:nvGrpSpPr>
          <p:grpSpPr bwMode="auto">
            <a:xfrm>
              <a:off x="1905000" y="2915294"/>
              <a:ext cx="5810437" cy="1323439"/>
              <a:chOff x="1447800" y="2991494"/>
              <a:chExt cx="5810437" cy="1323439"/>
            </a:xfrm>
          </p:grpSpPr>
          <p:sp>
            <p:nvSpPr>
              <p:cNvPr id="30758" name="Text Box 11"/>
              <p:cNvSpPr txBox="1">
                <a:spLocks noChangeArrowheads="1"/>
              </p:cNvSpPr>
              <p:nvPr/>
            </p:nvSpPr>
            <p:spPr bwMode="auto">
              <a:xfrm>
                <a:off x="1447800" y="3400425"/>
                <a:ext cx="685800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>
                    <a:solidFill>
                      <a:schemeClr val="tx1"/>
                    </a:solidFill>
                    <a:latin typeface="Calibri" pitchFamily="34" charset="0"/>
                  </a:rPr>
                  <a:t> = </a:t>
                </a:r>
              </a:p>
            </p:txBody>
          </p:sp>
          <p:sp>
            <p:nvSpPr>
              <p:cNvPr id="30759" name="Text Box 12"/>
              <p:cNvSpPr txBox="1">
                <a:spLocks noChangeArrowheads="1"/>
              </p:cNvSpPr>
              <p:nvPr/>
            </p:nvSpPr>
            <p:spPr bwMode="auto">
              <a:xfrm>
                <a:off x="2041525" y="2991494"/>
                <a:ext cx="503664" cy="13234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</a:t>
                </a:r>
              </a:p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1</a:t>
                </a:r>
              </a:p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2</a:t>
                </a:r>
              </a:p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3</a:t>
                </a:r>
              </a:p>
            </p:txBody>
          </p:sp>
          <p:grpSp>
            <p:nvGrpSpPr>
              <p:cNvPr id="7" name="Group 13"/>
              <p:cNvGrpSpPr>
                <a:grpSpLocks/>
              </p:cNvGrpSpPr>
              <p:nvPr/>
            </p:nvGrpSpPr>
            <p:grpSpPr bwMode="auto">
              <a:xfrm>
                <a:off x="1981200" y="3095625"/>
                <a:ext cx="76200" cy="1066800"/>
                <a:chOff x="960" y="2880"/>
                <a:chExt cx="48" cy="672"/>
              </a:xfrm>
            </p:grpSpPr>
            <p:sp>
              <p:nvSpPr>
                <p:cNvPr id="30776" name="Line 14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0" cy="67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7" name="Line 15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8" name="Line 16"/>
                <p:cNvSpPr>
                  <a:spLocks noChangeShapeType="1"/>
                </p:cNvSpPr>
                <p:nvPr/>
              </p:nvSpPr>
              <p:spPr bwMode="auto">
                <a:xfrm>
                  <a:off x="960" y="3552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8" name="Group 17"/>
              <p:cNvGrpSpPr>
                <a:grpSpLocks/>
              </p:cNvGrpSpPr>
              <p:nvPr/>
            </p:nvGrpSpPr>
            <p:grpSpPr bwMode="auto">
              <a:xfrm flipH="1">
                <a:off x="2514600" y="3095625"/>
                <a:ext cx="76200" cy="1066800"/>
                <a:chOff x="960" y="2880"/>
                <a:chExt cx="48" cy="672"/>
              </a:xfrm>
            </p:grpSpPr>
            <p:sp>
              <p:nvSpPr>
                <p:cNvPr id="30773" name="Line 18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0" cy="67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4" name="Line 19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5" name="Line 20"/>
                <p:cNvSpPr>
                  <a:spLocks noChangeShapeType="1"/>
                </p:cNvSpPr>
                <p:nvPr/>
              </p:nvSpPr>
              <p:spPr bwMode="auto">
                <a:xfrm>
                  <a:off x="960" y="3552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0762" name="Line 29"/>
              <p:cNvSpPr>
                <a:spLocks noChangeShapeType="1"/>
              </p:cNvSpPr>
              <p:nvPr/>
            </p:nvSpPr>
            <p:spPr bwMode="auto">
              <a:xfrm>
                <a:off x="2743200" y="3248025"/>
                <a:ext cx="2286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63" name="Text Box 36"/>
              <p:cNvSpPr txBox="1">
                <a:spLocks noChangeArrowheads="1"/>
              </p:cNvSpPr>
              <p:nvPr/>
            </p:nvSpPr>
            <p:spPr bwMode="auto">
              <a:xfrm>
                <a:off x="4267200" y="3200400"/>
                <a:ext cx="50206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01</a:t>
                </a:r>
              </a:p>
            </p:txBody>
          </p:sp>
          <p:sp>
            <p:nvSpPr>
              <p:cNvPr id="30764" name="Text Box 42"/>
              <p:cNvSpPr txBox="1">
                <a:spLocks noChangeArrowheads="1"/>
              </p:cNvSpPr>
              <p:nvPr/>
            </p:nvSpPr>
            <p:spPr bwMode="auto">
              <a:xfrm>
                <a:off x="5562601" y="3400425"/>
                <a:ext cx="50206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02</a:t>
                </a:r>
              </a:p>
            </p:txBody>
          </p:sp>
          <p:sp>
            <p:nvSpPr>
              <p:cNvPr id="30765" name="Text Box 33"/>
              <p:cNvSpPr txBox="1">
                <a:spLocks noChangeArrowheads="1"/>
              </p:cNvSpPr>
              <p:nvPr/>
            </p:nvSpPr>
            <p:spPr bwMode="auto">
              <a:xfrm>
                <a:off x="3124200" y="3048000"/>
                <a:ext cx="50206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00</a:t>
                </a:r>
              </a:p>
            </p:txBody>
          </p:sp>
          <p:cxnSp>
            <p:nvCxnSpPr>
              <p:cNvPr id="73" name="Straight Arrow Connector 72"/>
              <p:cNvCxnSpPr/>
              <p:nvPr/>
            </p:nvCxnSpPr>
            <p:spPr>
              <a:xfrm flipV="1">
                <a:off x="2743274" y="3429992"/>
                <a:ext cx="1447836" cy="7626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Arrow Connector 74"/>
              <p:cNvCxnSpPr>
                <a:stCxn id="30765" idx="3"/>
              </p:cNvCxnSpPr>
              <p:nvPr/>
            </p:nvCxnSpPr>
            <p:spPr>
              <a:xfrm>
                <a:off x="3625946" y="3248873"/>
                <a:ext cx="565164" cy="10485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Arrow Connector 76"/>
              <p:cNvCxnSpPr/>
              <p:nvPr/>
            </p:nvCxnSpPr>
            <p:spPr>
              <a:xfrm>
                <a:off x="4749924" y="3463357"/>
                <a:ext cx="736618" cy="119157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Arrow Connector 80"/>
              <p:cNvCxnSpPr/>
              <p:nvPr/>
            </p:nvCxnSpPr>
            <p:spPr>
              <a:xfrm flipV="1">
                <a:off x="2743274" y="3658774"/>
                <a:ext cx="2743268" cy="15252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770" name="Text Box 42"/>
              <p:cNvSpPr txBox="1">
                <a:spLocks noChangeArrowheads="1"/>
              </p:cNvSpPr>
              <p:nvPr/>
            </p:nvSpPr>
            <p:spPr bwMode="auto">
              <a:xfrm>
                <a:off x="6756176" y="3581400"/>
                <a:ext cx="50206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03</a:t>
                </a:r>
              </a:p>
            </p:txBody>
          </p:sp>
          <p:cxnSp>
            <p:nvCxnSpPr>
              <p:cNvPr id="83" name="Straight Arrow Connector 82"/>
              <p:cNvCxnSpPr/>
              <p:nvPr/>
            </p:nvCxnSpPr>
            <p:spPr>
              <a:xfrm>
                <a:off x="6019956" y="3658774"/>
                <a:ext cx="736618" cy="11915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Arrow Connector 84"/>
              <p:cNvCxnSpPr/>
              <p:nvPr/>
            </p:nvCxnSpPr>
            <p:spPr>
              <a:xfrm flipV="1">
                <a:off x="2743274" y="3887556"/>
                <a:ext cx="4038701" cy="15252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757" name="TextBox 87"/>
            <p:cNvSpPr txBox="1">
              <a:spLocks noChangeArrowheads="1"/>
            </p:cNvSpPr>
            <p:nvPr/>
          </p:nvSpPr>
          <p:spPr bwMode="auto">
            <a:xfrm>
              <a:off x="228600" y="3200400"/>
              <a:ext cx="18288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2400">
                  <a:solidFill>
                    <a:schemeClr val="tx1"/>
                  </a:solidFill>
                  <a:latin typeface="Calibri" pitchFamily="34" charset="0"/>
                </a:rPr>
                <a:t>Sequential:</a:t>
              </a:r>
            </a:p>
          </p:txBody>
        </p:sp>
      </p:grpSp>
      <p:grpSp>
        <p:nvGrpSpPr>
          <p:cNvPr id="9" name="Group 148"/>
          <p:cNvGrpSpPr>
            <a:grpSpLocks/>
          </p:cNvGrpSpPr>
          <p:nvPr/>
        </p:nvGrpSpPr>
        <p:grpSpPr bwMode="auto">
          <a:xfrm>
            <a:off x="228600" y="4049713"/>
            <a:ext cx="6978650" cy="1323975"/>
            <a:chOff x="304800" y="4515567"/>
            <a:chExt cx="6979077" cy="1323439"/>
          </a:xfrm>
        </p:grpSpPr>
        <p:grpSp>
          <p:nvGrpSpPr>
            <p:cNvPr id="10" name="Group 145"/>
            <p:cNvGrpSpPr>
              <a:grpSpLocks/>
            </p:cNvGrpSpPr>
            <p:nvPr/>
          </p:nvGrpSpPr>
          <p:grpSpPr bwMode="auto">
            <a:xfrm>
              <a:off x="1981200" y="4515567"/>
              <a:ext cx="5302677" cy="1323439"/>
              <a:chOff x="1981200" y="4515567"/>
              <a:chExt cx="5302677" cy="1323439"/>
            </a:xfrm>
          </p:grpSpPr>
          <p:sp>
            <p:nvSpPr>
              <p:cNvPr id="30730" name="Text Box 11"/>
              <p:cNvSpPr txBox="1">
                <a:spLocks noChangeArrowheads="1"/>
              </p:cNvSpPr>
              <p:nvPr/>
            </p:nvSpPr>
            <p:spPr bwMode="auto">
              <a:xfrm>
                <a:off x="1981200" y="4924425"/>
                <a:ext cx="685800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>
                    <a:solidFill>
                      <a:schemeClr val="tx1"/>
                    </a:solidFill>
                    <a:latin typeface="Calibri" pitchFamily="34" charset="0"/>
                  </a:rPr>
                  <a:t> = </a:t>
                </a:r>
              </a:p>
            </p:txBody>
          </p:sp>
          <p:sp>
            <p:nvSpPr>
              <p:cNvPr id="30731" name="Text Box 12"/>
              <p:cNvSpPr txBox="1">
                <a:spLocks noChangeArrowheads="1"/>
              </p:cNvSpPr>
              <p:nvPr/>
            </p:nvSpPr>
            <p:spPr bwMode="auto">
              <a:xfrm>
                <a:off x="2574925" y="4515567"/>
                <a:ext cx="503680" cy="13234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</a:t>
                </a:r>
              </a:p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1</a:t>
                </a:r>
              </a:p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2</a:t>
                </a:r>
              </a:p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W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3</a:t>
                </a:r>
              </a:p>
            </p:txBody>
          </p:sp>
          <p:grpSp>
            <p:nvGrpSpPr>
              <p:cNvPr id="11" name="Group 13"/>
              <p:cNvGrpSpPr>
                <a:grpSpLocks/>
              </p:cNvGrpSpPr>
              <p:nvPr/>
            </p:nvGrpSpPr>
            <p:grpSpPr bwMode="auto">
              <a:xfrm>
                <a:off x="2514600" y="4619625"/>
                <a:ext cx="76200" cy="1066800"/>
                <a:chOff x="960" y="2880"/>
                <a:chExt cx="48" cy="672"/>
              </a:xfrm>
            </p:grpSpPr>
            <p:sp>
              <p:nvSpPr>
                <p:cNvPr id="30753" name="Line 14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0" cy="67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54" name="Line 15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55" name="Line 16"/>
                <p:cNvSpPr>
                  <a:spLocks noChangeShapeType="1"/>
                </p:cNvSpPr>
                <p:nvPr/>
              </p:nvSpPr>
              <p:spPr bwMode="auto">
                <a:xfrm>
                  <a:off x="960" y="3552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2" name="Group 17"/>
              <p:cNvGrpSpPr>
                <a:grpSpLocks/>
              </p:cNvGrpSpPr>
              <p:nvPr/>
            </p:nvGrpSpPr>
            <p:grpSpPr bwMode="auto">
              <a:xfrm flipH="1">
                <a:off x="3048000" y="4619625"/>
                <a:ext cx="76200" cy="1066800"/>
                <a:chOff x="960" y="2880"/>
                <a:chExt cx="48" cy="672"/>
              </a:xfrm>
            </p:grpSpPr>
            <p:sp>
              <p:nvSpPr>
                <p:cNvPr id="30750" name="Line 18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0" cy="67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51" name="Line 19"/>
                <p:cNvSpPr>
                  <a:spLocks noChangeShapeType="1"/>
                </p:cNvSpPr>
                <p:nvPr/>
              </p:nvSpPr>
              <p:spPr bwMode="auto">
                <a:xfrm>
                  <a:off x="960" y="2880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52" name="Line 20"/>
                <p:cNvSpPr>
                  <a:spLocks noChangeShapeType="1"/>
                </p:cNvSpPr>
                <p:nvPr/>
              </p:nvSpPr>
              <p:spPr bwMode="auto">
                <a:xfrm>
                  <a:off x="960" y="3552"/>
                  <a:ext cx="4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0734" name="Line 29"/>
              <p:cNvSpPr>
                <a:spLocks noChangeShapeType="1"/>
              </p:cNvSpPr>
              <p:nvPr/>
            </p:nvSpPr>
            <p:spPr bwMode="auto">
              <a:xfrm>
                <a:off x="3276600" y="4772025"/>
                <a:ext cx="2286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5" name="Line 30"/>
              <p:cNvSpPr>
                <a:spLocks noChangeShapeType="1"/>
              </p:cNvSpPr>
              <p:nvPr/>
            </p:nvSpPr>
            <p:spPr bwMode="auto">
              <a:xfrm>
                <a:off x="3276600" y="5000625"/>
                <a:ext cx="2286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6" name="Text Box 33"/>
              <p:cNvSpPr txBox="1">
                <a:spLocks noChangeArrowheads="1"/>
              </p:cNvSpPr>
              <p:nvPr/>
            </p:nvSpPr>
            <p:spPr bwMode="auto">
              <a:xfrm>
                <a:off x="3733800" y="4572000"/>
                <a:ext cx="502077" cy="7078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00</a:t>
                </a:r>
              </a:p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01</a:t>
                </a:r>
              </a:p>
            </p:txBody>
          </p:sp>
          <p:sp>
            <p:nvSpPr>
              <p:cNvPr id="30737" name="Text Box 36"/>
              <p:cNvSpPr txBox="1">
                <a:spLocks noChangeArrowheads="1"/>
              </p:cNvSpPr>
              <p:nvPr/>
            </p:nvSpPr>
            <p:spPr bwMode="auto">
              <a:xfrm>
                <a:off x="4800601" y="4736068"/>
                <a:ext cx="502077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01</a:t>
                </a:r>
              </a:p>
            </p:txBody>
          </p:sp>
          <p:sp>
            <p:nvSpPr>
              <p:cNvPr id="30738" name="Text Box 37"/>
              <p:cNvSpPr txBox="1">
                <a:spLocks noChangeArrowheads="1"/>
              </p:cNvSpPr>
              <p:nvPr/>
            </p:nvSpPr>
            <p:spPr bwMode="auto">
              <a:xfrm>
                <a:off x="4800601" y="5116512"/>
                <a:ext cx="502077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11</a:t>
                </a:r>
              </a:p>
            </p:txBody>
          </p:sp>
          <p:sp>
            <p:nvSpPr>
              <p:cNvPr id="30739" name="Text Box 42"/>
              <p:cNvSpPr txBox="1">
                <a:spLocks noChangeArrowheads="1"/>
              </p:cNvSpPr>
              <p:nvPr/>
            </p:nvSpPr>
            <p:spPr bwMode="auto">
              <a:xfrm>
                <a:off x="5867400" y="4953000"/>
                <a:ext cx="502077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02</a:t>
                </a:r>
              </a:p>
            </p:txBody>
          </p:sp>
          <p:cxnSp>
            <p:nvCxnSpPr>
              <p:cNvPr id="123" name="Straight Arrow Connector 122"/>
              <p:cNvCxnSpPr>
                <a:endCxn id="30737" idx="1"/>
              </p:cNvCxnSpPr>
              <p:nvPr/>
            </p:nvCxnSpPr>
            <p:spPr>
              <a:xfrm>
                <a:off x="4267443" y="4801201"/>
                <a:ext cx="533433" cy="13488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Arrow Connector 126"/>
              <p:cNvCxnSpPr/>
              <p:nvPr/>
            </p:nvCxnSpPr>
            <p:spPr>
              <a:xfrm flipV="1">
                <a:off x="4267443" y="5029709"/>
                <a:ext cx="533433" cy="7616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Arrow Connector 133"/>
              <p:cNvCxnSpPr/>
              <p:nvPr/>
            </p:nvCxnSpPr>
            <p:spPr>
              <a:xfrm>
                <a:off x="5258103" y="4953540"/>
                <a:ext cx="533433" cy="12060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Arrow Connector 134"/>
              <p:cNvCxnSpPr/>
              <p:nvPr/>
            </p:nvCxnSpPr>
            <p:spPr>
              <a:xfrm flipV="1">
                <a:off x="5258103" y="5182047"/>
                <a:ext cx="533433" cy="7616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744" name="Text Box 37"/>
              <p:cNvSpPr txBox="1">
                <a:spLocks noChangeArrowheads="1"/>
              </p:cNvSpPr>
              <p:nvPr/>
            </p:nvSpPr>
            <p:spPr bwMode="auto">
              <a:xfrm>
                <a:off x="5867400" y="5410200"/>
                <a:ext cx="502077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11</a:t>
                </a:r>
              </a:p>
            </p:txBody>
          </p:sp>
          <p:cxnSp>
            <p:nvCxnSpPr>
              <p:cNvPr id="138" name="Straight Arrow Connector 137"/>
              <p:cNvCxnSpPr/>
              <p:nvPr/>
            </p:nvCxnSpPr>
            <p:spPr>
              <a:xfrm>
                <a:off x="3276782" y="5562893"/>
                <a:ext cx="2514754" cy="1586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Arrow Connector 139"/>
              <p:cNvCxnSpPr>
                <a:endCxn id="30738" idx="1"/>
              </p:cNvCxnSpPr>
              <p:nvPr/>
            </p:nvCxnSpPr>
            <p:spPr>
              <a:xfrm flipV="1">
                <a:off x="3276782" y="5316929"/>
                <a:ext cx="1524093" cy="17456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747" name="Text Box 42"/>
              <p:cNvSpPr txBox="1">
                <a:spLocks noChangeArrowheads="1"/>
              </p:cNvSpPr>
              <p:nvPr/>
            </p:nvSpPr>
            <p:spPr bwMode="auto">
              <a:xfrm>
                <a:off x="6781800" y="5181600"/>
                <a:ext cx="502077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i="1">
                    <a:solidFill>
                      <a:schemeClr val="tx1"/>
                    </a:solidFill>
                    <a:latin typeface="Calibri" pitchFamily="34" charset="0"/>
                  </a:rPr>
                  <a:t>R</a:t>
                </a:r>
                <a:r>
                  <a:rPr lang="en-US" i="1" baseline="-25000">
                    <a:solidFill>
                      <a:schemeClr val="tx1"/>
                    </a:solidFill>
                    <a:latin typeface="Calibri" pitchFamily="34" charset="0"/>
                  </a:rPr>
                  <a:t>03</a:t>
                </a:r>
              </a:p>
            </p:txBody>
          </p:sp>
          <p:cxnSp>
            <p:nvCxnSpPr>
              <p:cNvPr id="142" name="Straight Arrow Connector 141"/>
              <p:cNvCxnSpPr/>
              <p:nvPr/>
            </p:nvCxnSpPr>
            <p:spPr>
              <a:xfrm>
                <a:off x="6324968" y="5258216"/>
                <a:ext cx="533433" cy="12060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Arrow Connector 142"/>
              <p:cNvCxnSpPr/>
              <p:nvPr/>
            </p:nvCxnSpPr>
            <p:spPr>
              <a:xfrm flipV="1">
                <a:off x="6324968" y="5486724"/>
                <a:ext cx="533433" cy="7616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729" name="TextBox 143"/>
            <p:cNvSpPr txBox="1">
              <a:spLocks noChangeArrowheads="1"/>
            </p:cNvSpPr>
            <p:nvPr/>
          </p:nvSpPr>
          <p:spPr bwMode="auto">
            <a:xfrm>
              <a:off x="304800" y="4800600"/>
              <a:ext cx="19050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2400">
                  <a:solidFill>
                    <a:schemeClr val="tx1"/>
                  </a:solidFill>
                  <a:latin typeface="Calibri" pitchFamily="34" charset="0"/>
                </a:rPr>
                <a:t>Dual Core:</a:t>
              </a:r>
            </a:p>
          </p:txBody>
        </p:sp>
      </p:grpSp>
      <p:sp>
        <p:nvSpPr>
          <p:cNvPr id="145" name="TextBox 144"/>
          <p:cNvSpPr txBox="1">
            <a:spLocks noChangeArrowheads="1"/>
          </p:cNvSpPr>
          <p:nvPr/>
        </p:nvSpPr>
        <p:spPr bwMode="auto">
          <a:xfrm>
            <a:off x="1727057" y="6018213"/>
            <a:ext cx="50263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dirty="0">
                <a:latin typeface="Calibri" pitchFamily="34" charset="0"/>
              </a:rPr>
              <a:t>Can </a:t>
            </a:r>
            <a:r>
              <a:rPr lang="en-US" sz="2400" dirty="0" smtClean="0">
                <a:latin typeface="Calibri" pitchFamily="34" charset="0"/>
              </a:rPr>
              <a:t>choose </a:t>
            </a:r>
            <a:r>
              <a:rPr lang="en-US" sz="2400" dirty="0">
                <a:latin typeface="Calibri" pitchFamily="34" charset="0"/>
              </a:rPr>
              <a:t>reduction tree dynamically</a:t>
            </a:r>
          </a:p>
        </p:txBody>
      </p:sp>
      <p:sp>
        <p:nvSpPr>
          <p:cNvPr id="150" name="TextBox 149"/>
          <p:cNvSpPr txBox="1">
            <a:spLocks noChangeArrowheads="1"/>
          </p:cNvSpPr>
          <p:nvPr/>
        </p:nvSpPr>
        <p:spPr bwMode="auto">
          <a:xfrm>
            <a:off x="685800" y="5537200"/>
            <a:ext cx="79422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>
                <a:latin typeface="Calibri" pitchFamily="34" charset="0"/>
              </a:rPr>
              <a:t>Multicore / Multisocket / Multirack / Multisite / Out-of-core:  ?</a:t>
            </a:r>
          </a:p>
        </p:txBody>
      </p:sp>
      <p:cxnSp>
        <p:nvCxnSpPr>
          <p:cNvPr id="84" name="Straight Connector 83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46733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5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TSQR Performance Results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638800"/>
          </a:xfrm>
        </p:spPr>
        <p:txBody>
          <a:bodyPr>
            <a:noAutofit/>
          </a:bodyPr>
          <a:lstStyle/>
          <a:p>
            <a:pPr eaLnBrk="1" hangingPunct="1">
              <a:spcBef>
                <a:spcPts val="200"/>
              </a:spcBef>
            </a:pPr>
            <a:r>
              <a:rPr lang="en-US" sz="2000" dirty="0" smtClean="0"/>
              <a:t>Parallel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Intel </a:t>
            </a:r>
            <a:r>
              <a:rPr lang="en-US" sz="2000" dirty="0" err="1" smtClean="0"/>
              <a:t>Clovertown</a:t>
            </a:r>
            <a:endParaRPr lang="en-US" sz="2000" dirty="0" smtClean="0"/>
          </a:p>
          <a:p>
            <a:pPr lvl="2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Up to </a:t>
            </a:r>
            <a:r>
              <a:rPr lang="en-US" sz="2000" b="1" dirty="0" smtClean="0"/>
              <a:t>8x</a:t>
            </a:r>
            <a:r>
              <a:rPr lang="en-US" sz="2000" dirty="0" smtClean="0"/>
              <a:t> speedup (8 core, dual socket, 10M x 10)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Pentium III cluster, Dolphin Interconnect, MPICH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Up to </a:t>
            </a:r>
            <a:r>
              <a:rPr lang="en-US" sz="2000" b="1" dirty="0" smtClean="0"/>
              <a:t>6.7x</a:t>
            </a:r>
            <a:r>
              <a:rPr lang="en-US" sz="2000" dirty="0" smtClean="0"/>
              <a:t> speedup (16 </a:t>
            </a:r>
            <a:r>
              <a:rPr lang="en-US" sz="2000" dirty="0" err="1" smtClean="0"/>
              <a:t>procs</a:t>
            </a:r>
            <a:r>
              <a:rPr lang="en-US" sz="2000" dirty="0" smtClean="0"/>
              <a:t>, 100K x 200)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err="1" smtClean="0"/>
              <a:t>BlueGene</a:t>
            </a:r>
            <a:r>
              <a:rPr lang="en-US" sz="2000" dirty="0" smtClean="0"/>
              <a:t>/L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Up to </a:t>
            </a:r>
            <a:r>
              <a:rPr lang="en-US" sz="2000" b="1" dirty="0" smtClean="0"/>
              <a:t>4x</a:t>
            </a:r>
            <a:r>
              <a:rPr lang="en-US" sz="2000" dirty="0" smtClean="0"/>
              <a:t> speedup (32 </a:t>
            </a:r>
            <a:r>
              <a:rPr lang="en-US" sz="2000" dirty="0" err="1" smtClean="0"/>
              <a:t>procs</a:t>
            </a:r>
            <a:r>
              <a:rPr lang="en-US" sz="2000" dirty="0" smtClean="0"/>
              <a:t>, 1M x 50)</a:t>
            </a:r>
          </a:p>
          <a:p>
            <a:pPr lvl="1">
              <a:spcBef>
                <a:spcPts val="200"/>
              </a:spcBef>
              <a:defRPr/>
            </a:pPr>
            <a:r>
              <a:rPr lang="en-US" sz="2000" dirty="0" smtClean="0">
                <a:cs typeface="Arial" pitchFamily="34" charset="0"/>
              </a:rPr>
              <a:t>Tesla C 2050 / Fermi</a:t>
            </a:r>
          </a:p>
          <a:p>
            <a:pPr lvl="2">
              <a:spcBef>
                <a:spcPts val="200"/>
              </a:spcBef>
              <a:defRPr/>
            </a:pPr>
            <a:r>
              <a:rPr lang="en-US" sz="2000" dirty="0" smtClean="0">
                <a:cs typeface="Arial" pitchFamily="34" charset="0"/>
              </a:rPr>
              <a:t>Up to </a:t>
            </a:r>
            <a:r>
              <a:rPr lang="en-US" sz="2000" b="1" dirty="0" smtClean="0">
                <a:cs typeface="Arial" pitchFamily="34" charset="0"/>
              </a:rPr>
              <a:t>13x</a:t>
            </a:r>
            <a:r>
              <a:rPr lang="en-US" sz="2000" dirty="0" smtClean="0">
                <a:cs typeface="Arial" pitchFamily="34" charset="0"/>
              </a:rPr>
              <a:t> (110,592 x 100)</a:t>
            </a:r>
            <a:endParaRPr lang="en-US" sz="2000" dirty="0" smtClean="0"/>
          </a:p>
          <a:p>
            <a:pPr lvl="1" eaLnBrk="1" hangingPunct="1">
              <a:spcBef>
                <a:spcPts val="200"/>
              </a:spcBef>
            </a:pPr>
            <a:r>
              <a:rPr lang="en-US" sz="2000" dirty="0" smtClean="0"/>
              <a:t>Grid – </a:t>
            </a:r>
            <a:r>
              <a:rPr lang="en-US" sz="2000" b="1" dirty="0" smtClean="0">
                <a:solidFill>
                  <a:schemeClr val="tx1"/>
                </a:solidFill>
              </a:rPr>
              <a:t>4x</a:t>
            </a:r>
            <a:r>
              <a:rPr lang="en-US" sz="2000" dirty="0" smtClean="0">
                <a:solidFill>
                  <a:schemeClr val="tx1"/>
                </a:solidFill>
              </a:rPr>
              <a:t> on 4 cities </a:t>
            </a:r>
            <a:r>
              <a:rPr lang="en-US" sz="2000" dirty="0" err="1" smtClean="0">
                <a:solidFill>
                  <a:schemeClr val="tx1"/>
                </a:solidFill>
              </a:rPr>
              <a:t>vs</a:t>
            </a:r>
            <a:r>
              <a:rPr lang="en-US" sz="2000" dirty="0" smtClean="0">
                <a:solidFill>
                  <a:schemeClr val="tx1"/>
                </a:solidFill>
              </a:rPr>
              <a:t> 1 city </a:t>
            </a:r>
            <a:r>
              <a:rPr lang="en-US" sz="2000" dirty="0" smtClean="0"/>
              <a:t>(</a:t>
            </a:r>
            <a:r>
              <a:rPr lang="en-US" sz="2000" dirty="0" err="1" smtClean="0"/>
              <a:t>Dongarra</a:t>
            </a:r>
            <a:r>
              <a:rPr lang="en-US" sz="2000" dirty="0" smtClean="0"/>
              <a:t>, </a:t>
            </a:r>
            <a:r>
              <a:rPr lang="en-US" sz="2000" dirty="0" err="1" smtClean="0"/>
              <a:t>Langou</a:t>
            </a:r>
            <a:r>
              <a:rPr lang="en-US" sz="2000" dirty="0" smtClean="0"/>
              <a:t> et al)</a:t>
            </a:r>
          </a:p>
          <a:p>
            <a:pPr lvl="1" eaLnBrk="1" hangingPunct="1">
              <a:spcBef>
                <a:spcPts val="200"/>
              </a:spcBef>
            </a:pPr>
            <a:r>
              <a:rPr lang="en-US" sz="2000" dirty="0" smtClean="0"/>
              <a:t>Cloud – </a:t>
            </a:r>
            <a:r>
              <a:rPr lang="en-US" sz="2000" b="1" dirty="0" smtClean="0"/>
              <a:t>1.6x slower than just accessing data twice </a:t>
            </a:r>
            <a:r>
              <a:rPr lang="en-US" sz="2000" dirty="0" smtClean="0"/>
              <a:t>(</a:t>
            </a:r>
            <a:r>
              <a:rPr lang="en-US" sz="2000" dirty="0" err="1" smtClean="0"/>
              <a:t>Gleich</a:t>
            </a:r>
            <a:r>
              <a:rPr lang="en-US" sz="2000" dirty="0"/>
              <a:t> </a:t>
            </a:r>
            <a:r>
              <a:rPr lang="en-US" sz="2000" dirty="0" smtClean="0"/>
              <a:t>and Benson)</a:t>
            </a:r>
          </a:p>
          <a:p>
            <a:pPr eaLnBrk="1" hangingPunct="1">
              <a:spcBef>
                <a:spcPts val="200"/>
              </a:spcBef>
            </a:pPr>
            <a:r>
              <a:rPr lang="en-US" sz="2000" dirty="0" smtClean="0"/>
              <a:t>Sequential  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“</a:t>
            </a:r>
            <a:r>
              <a:rPr lang="en-US" sz="2000" b="1" dirty="0" smtClean="0"/>
              <a:t>Infinite speedup</a:t>
            </a:r>
            <a:r>
              <a:rPr lang="en-US" sz="2000" dirty="0" smtClean="0"/>
              <a:t>” for out-of-core on PowerPC laptop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As little as 2x slowdown </a:t>
            </a:r>
            <a:r>
              <a:rPr lang="en-US" sz="2000" dirty="0" err="1" smtClean="0"/>
              <a:t>vs</a:t>
            </a:r>
            <a:r>
              <a:rPr lang="en-US" sz="2000" dirty="0" smtClean="0"/>
              <a:t> (predicted) infinite DRAM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LAPACK with virtual memory never finished</a:t>
            </a:r>
          </a:p>
          <a:p>
            <a:pPr>
              <a:spcBef>
                <a:spcPts val="200"/>
              </a:spcBef>
            </a:pPr>
            <a:r>
              <a:rPr lang="en-US" sz="2000" dirty="0" smtClean="0"/>
              <a:t>SVD costs  about the same</a:t>
            </a:r>
          </a:p>
          <a:p>
            <a:pPr>
              <a:spcBef>
                <a:spcPts val="200"/>
              </a:spcBef>
            </a:pPr>
            <a:r>
              <a:rPr lang="en-US" sz="2000" dirty="0" smtClean="0"/>
              <a:t>Joint work with </a:t>
            </a:r>
            <a:r>
              <a:rPr lang="en-US" sz="2000" dirty="0" err="1" smtClean="0"/>
              <a:t>Grigori</a:t>
            </a:r>
            <a:r>
              <a:rPr lang="en-US" sz="2000" dirty="0" smtClean="0"/>
              <a:t>, </a:t>
            </a:r>
            <a:r>
              <a:rPr lang="en-US" sz="2000" dirty="0" err="1" smtClean="0"/>
              <a:t>Hoemmen</a:t>
            </a:r>
            <a:r>
              <a:rPr lang="en-US" sz="2000" dirty="0" smtClean="0"/>
              <a:t>, </a:t>
            </a:r>
            <a:r>
              <a:rPr lang="en-US" sz="2000" dirty="0" err="1" smtClean="0"/>
              <a:t>Langou</a:t>
            </a:r>
            <a:r>
              <a:rPr lang="en-US" sz="2000" dirty="0" smtClean="0"/>
              <a:t>, Anderson, Ballard, </a:t>
            </a:r>
            <a:r>
              <a:rPr lang="en-US" sz="2000" dirty="0" err="1" smtClean="0"/>
              <a:t>Keutzer</a:t>
            </a:r>
            <a:r>
              <a:rPr lang="en-US" sz="2000" dirty="0" smtClean="0"/>
              <a:t>, others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7010400" y="6543675"/>
            <a:ext cx="2133600" cy="238125"/>
          </a:xfrm>
        </p:spPr>
        <p:txBody>
          <a:bodyPr/>
          <a:lstStyle/>
          <a:p>
            <a:pPr>
              <a:defRPr/>
            </a:pPr>
            <a:fld id="{5111E3E4-9998-44A6-9A0A-80413781F5AA}" type="slidenum">
              <a:rPr lang="en-US" smtClean="0"/>
              <a:pPr>
                <a:defRPr/>
              </a:pPr>
              <a:t>44</a:t>
            </a:fld>
            <a:endParaRPr lang="en-US" sz="2400" dirty="0" smtClean="0"/>
          </a:p>
        </p:txBody>
      </p:sp>
      <p:sp>
        <p:nvSpPr>
          <p:cNvPr id="31749" name="TextBox 4"/>
          <p:cNvSpPr txBox="1">
            <a:spLocks noChangeArrowheads="1"/>
          </p:cNvSpPr>
          <p:nvPr/>
        </p:nvSpPr>
        <p:spPr bwMode="auto">
          <a:xfrm>
            <a:off x="304800" y="6858000"/>
            <a:ext cx="8153400" cy="64611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i="1" dirty="0" smtClean="0"/>
              <a:t>Data from</a:t>
            </a:r>
            <a:r>
              <a:rPr lang="en-US" sz="1800" i="1" dirty="0" smtClean="0"/>
              <a:t> Grey </a:t>
            </a:r>
            <a:r>
              <a:rPr lang="en-US" sz="1800" i="1" dirty="0"/>
              <a:t>Ballard, Mark </a:t>
            </a:r>
            <a:r>
              <a:rPr lang="en-US" sz="1800" i="1" dirty="0" err="1"/>
              <a:t>Hoemmen</a:t>
            </a:r>
            <a:r>
              <a:rPr lang="en-US" sz="1800" i="1" dirty="0"/>
              <a:t>, Laura </a:t>
            </a:r>
            <a:r>
              <a:rPr lang="en-US" sz="1800" i="1" dirty="0" err="1"/>
              <a:t>Grigori</a:t>
            </a:r>
            <a:r>
              <a:rPr lang="en-US" sz="1800" i="1" dirty="0"/>
              <a:t>, </a:t>
            </a:r>
            <a:r>
              <a:rPr lang="en-US" sz="1800" i="1" dirty="0" err="1"/>
              <a:t>Julien</a:t>
            </a:r>
            <a:r>
              <a:rPr lang="en-US" sz="1800" i="1" dirty="0"/>
              <a:t> </a:t>
            </a:r>
            <a:r>
              <a:rPr lang="en-US" sz="1800" i="1" dirty="0" err="1"/>
              <a:t>Langou</a:t>
            </a:r>
            <a:r>
              <a:rPr lang="en-US" sz="1800" i="1" dirty="0"/>
              <a:t>, Jack </a:t>
            </a:r>
            <a:r>
              <a:rPr lang="en-US" sz="1800" i="1" dirty="0" err="1"/>
              <a:t>Dongarra</a:t>
            </a:r>
            <a:r>
              <a:rPr lang="en-US" sz="1800" i="1" dirty="0"/>
              <a:t>, Michael Anderson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837867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TSQR Performance Results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638800"/>
          </a:xfrm>
        </p:spPr>
        <p:txBody>
          <a:bodyPr>
            <a:noAutofit/>
          </a:bodyPr>
          <a:lstStyle/>
          <a:p>
            <a:pPr eaLnBrk="1" hangingPunct="1">
              <a:spcBef>
                <a:spcPts val="200"/>
              </a:spcBef>
            </a:pPr>
            <a:r>
              <a:rPr lang="en-US" sz="2000" dirty="0" smtClean="0"/>
              <a:t>Parallel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Intel </a:t>
            </a:r>
            <a:r>
              <a:rPr lang="en-US" sz="2000" dirty="0" err="1" smtClean="0"/>
              <a:t>Clovertown</a:t>
            </a:r>
            <a:endParaRPr lang="en-US" sz="2000" dirty="0" smtClean="0"/>
          </a:p>
          <a:p>
            <a:pPr lvl="2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Up to </a:t>
            </a:r>
            <a:r>
              <a:rPr lang="en-US" sz="2000" b="1" dirty="0" smtClean="0"/>
              <a:t>8x</a:t>
            </a:r>
            <a:r>
              <a:rPr lang="en-US" sz="2000" dirty="0" smtClean="0"/>
              <a:t> speedup (8 core, dual socket, 10M x 10)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Pentium III cluster, Dolphin Interconnect, MPICH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Up to </a:t>
            </a:r>
            <a:r>
              <a:rPr lang="en-US" sz="2000" b="1" dirty="0" smtClean="0"/>
              <a:t>6.7x</a:t>
            </a:r>
            <a:r>
              <a:rPr lang="en-US" sz="2000" dirty="0" smtClean="0"/>
              <a:t> speedup (16 </a:t>
            </a:r>
            <a:r>
              <a:rPr lang="en-US" sz="2000" dirty="0" err="1" smtClean="0"/>
              <a:t>procs</a:t>
            </a:r>
            <a:r>
              <a:rPr lang="en-US" sz="2000" dirty="0" smtClean="0"/>
              <a:t>, 100K x 200)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err="1" smtClean="0"/>
              <a:t>BlueGene</a:t>
            </a:r>
            <a:r>
              <a:rPr lang="en-US" sz="2000" dirty="0" smtClean="0"/>
              <a:t>/L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Up to </a:t>
            </a:r>
            <a:r>
              <a:rPr lang="en-US" sz="2000" b="1" dirty="0" smtClean="0"/>
              <a:t>4x</a:t>
            </a:r>
            <a:r>
              <a:rPr lang="en-US" sz="2000" dirty="0" smtClean="0"/>
              <a:t> speedup (32 </a:t>
            </a:r>
            <a:r>
              <a:rPr lang="en-US" sz="2000" dirty="0" err="1" smtClean="0"/>
              <a:t>procs</a:t>
            </a:r>
            <a:r>
              <a:rPr lang="en-US" sz="2000" dirty="0" smtClean="0"/>
              <a:t>, 1M x 50)</a:t>
            </a:r>
          </a:p>
          <a:p>
            <a:pPr lvl="1">
              <a:spcBef>
                <a:spcPts val="200"/>
              </a:spcBef>
              <a:defRPr/>
            </a:pPr>
            <a:r>
              <a:rPr lang="en-US" sz="2000" dirty="0" smtClean="0">
                <a:cs typeface="Arial" pitchFamily="34" charset="0"/>
              </a:rPr>
              <a:t>Tesla C 2050 / Fermi</a:t>
            </a:r>
          </a:p>
          <a:p>
            <a:pPr lvl="2">
              <a:spcBef>
                <a:spcPts val="200"/>
              </a:spcBef>
              <a:defRPr/>
            </a:pPr>
            <a:r>
              <a:rPr lang="en-US" sz="2000" dirty="0" smtClean="0">
                <a:cs typeface="Arial" pitchFamily="34" charset="0"/>
              </a:rPr>
              <a:t>Up to </a:t>
            </a:r>
            <a:r>
              <a:rPr lang="en-US" sz="2000" b="1" dirty="0" smtClean="0">
                <a:cs typeface="Arial" pitchFamily="34" charset="0"/>
              </a:rPr>
              <a:t>13x</a:t>
            </a:r>
            <a:r>
              <a:rPr lang="en-US" sz="2000" dirty="0" smtClean="0">
                <a:cs typeface="Arial" pitchFamily="34" charset="0"/>
              </a:rPr>
              <a:t> (110,592 x 100)</a:t>
            </a:r>
            <a:endParaRPr lang="en-US" sz="2000" dirty="0" smtClean="0"/>
          </a:p>
          <a:p>
            <a:pPr lvl="1" eaLnBrk="1" hangingPunct="1">
              <a:spcBef>
                <a:spcPts val="200"/>
              </a:spcBef>
            </a:pPr>
            <a:r>
              <a:rPr lang="en-US" sz="2000" dirty="0" smtClean="0"/>
              <a:t>Grid – </a:t>
            </a:r>
            <a:r>
              <a:rPr lang="en-US" sz="2000" b="1" dirty="0" smtClean="0">
                <a:solidFill>
                  <a:schemeClr val="tx1"/>
                </a:solidFill>
              </a:rPr>
              <a:t>4x</a:t>
            </a:r>
            <a:r>
              <a:rPr lang="en-US" sz="2000" dirty="0" smtClean="0">
                <a:solidFill>
                  <a:schemeClr val="tx1"/>
                </a:solidFill>
              </a:rPr>
              <a:t> on 4 cities </a:t>
            </a:r>
            <a:r>
              <a:rPr lang="en-US" sz="2000" dirty="0" err="1" smtClean="0">
                <a:solidFill>
                  <a:schemeClr val="tx1"/>
                </a:solidFill>
              </a:rPr>
              <a:t>vs</a:t>
            </a:r>
            <a:r>
              <a:rPr lang="en-US" sz="2000" dirty="0" smtClean="0">
                <a:solidFill>
                  <a:schemeClr val="tx1"/>
                </a:solidFill>
              </a:rPr>
              <a:t> 1 city </a:t>
            </a:r>
            <a:r>
              <a:rPr lang="en-US" sz="2000" dirty="0" smtClean="0"/>
              <a:t>(</a:t>
            </a:r>
            <a:r>
              <a:rPr lang="en-US" sz="2000" dirty="0" err="1" smtClean="0"/>
              <a:t>Dongarra</a:t>
            </a:r>
            <a:r>
              <a:rPr lang="en-US" sz="2000" dirty="0" smtClean="0"/>
              <a:t>, </a:t>
            </a:r>
            <a:r>
              <a:rPr lang="en-US" sz="2000" dirty="0" err="1" smtClean="0"/>
              <a:t>Langou</a:t>
            </a:r>
            <a:r>
              <a:rPr lang="en-US" sz="2000" dirty="0" smtClean="0"/>
              <a:t> et al)</a:t>
            </a:r>
          </a:p>
          <a:p>
            <a:pPr lvl="1" eaLnBrk="1" hangingPunct="1">
              <a:spcBef>
                <a:spcPts val="200"/>
              </a:spcBef>
            </a:pPr>
            <a:r>
              <a:rPr lang="en-US" sz="2000" dirty="0" smtClean="0"/>
              <a:t>Cloud – </a:t>
            </a:r>
            <a:r>
              <a:rPr lang="en-US" sz="2000" b="1" dirty="0" smtClean="0"/>
              <a:t>1.6x slower than just accessing data twice </a:t>
            </a:r>
            <a:r>
              <a:rPr lang="en-US" sz="2000" dirty="0" smtClean="0"/>
              <a:t>(</a:t>
            </a:r>
            <a:r>
              <a:rPr lang="en-US" sz="2000" dirty="0" err="1" smtClean="0"/>
              <a:t>Gleich</a:t>
            </a:r>
            <a:r>
              <a:rPr lang="en-US" sz="2000" dirty="0"/>
              <a:t> </a:t>
            </a:r>
            <a:r>
              <a:rPr lang="en-US" sz="2000" dirty="0" smtClean="0"/>
              <a:t>and Benson)</a:t>
            </a:r>
          </a:p>
          <a:p>
            <a:pPr eaLnBrk="1" hangingPunct="1">
              <a:spcBef>
                <a:spcPts val="200"/>
              </a:spcBef>
            </a:pPr>
            <a:r>
              <a:rPr lang="en-US" sz="2000" dirty="0" smtClean="0"/>
              <a:t>Sequential  </a:t>
            </a:r>
          </a:p>
          <a:p>
            <a:pPr lvl="1" eaLnBrk="1" hangingPunct="1">
              <a:spcBef>
                <a:spcPts val="200"/>
              </a:spcBef>
              <a:buFont typeface="Arial" charset="0"/>
              <a:buChar char="–"/>
            </a:pPr>
            <a:r>
              <a:rPr lang="en-US" sz="2000" dirty="0" smtClean="0"/>
              <a:t>“</a:t>
            </a:r>
            <a:r>
              <a:rPr lang="en-US" sz="2000" b="1" dirty="0" smtClean="0"/>
              <a:t>Infinite speedup</a:t>
            </a:r>
            <a:r>
              <a:rPr lang="en-US" sz="2000" dirty="0" smtClean="0"/>
              <a:t>” for out-of-core on PowerPC laptop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As little as 2x slowdown </a:t>
            </a:r>
            <a:r>
              <a:rPr lang="en-US" sz="2000" dirty="0" err="1" smtClean="0"/>
              <a:t>vs</a:t>
            </a:r>
            <a:r>
              <a:rPr lang="en-US" sz="2000" dirty="0" smtClean="0"/>
              <a:t> (predicted) infinite DRAM</a:t>
            </a:r>
          </a:p>
          <a:p>
            <a:pPr lvl="2" eaLnBrk="1" hangingPunct="1">
              <a:spcBef>
                <a:spcPts val="200"/>
              </a:spcBef>
            </a:pPr>
            <a:r>
              <a:rPr lang="en-US" sz="2000" dirty="0" smtClean="0"/>
              <a:t>LAPACK with virtual memory never finished</a:t>
            </a:r>
          </a:p>
          <a:p>
            <a:pPr>
              <a:spcBef>
                <a:spcPts val="200"/>
              </a:spcBef>
            </a:pPr>
            <a:r>
              <a:rPr lang="en-US" sz="2000" dirty="0" smtClean="0"/>
              <a:t>SVD costs  about the same</a:t>
            </a:r>
          </a:p>
          <a:p>
            <a:pPr>
              <a:spcBef>
                <a:spcPts val="200"/>
              </a:spcBef>
            </a:pPr>
            <a:r>
              <a:rPr lang="en-US" sz="2000" dirty="0" smtClean="0"/>
              <a:t>Joint work with </a:t>
            </a:r>
            <a:r>
              <a:rPr lang="en-US" sz="2000" dirty="0" err="1" smtClean="0"/>
              <a:t>Grigori</a:t>
            </a:r>
            <a:r>
              <a:rPr lang="en-US" sz="2000" dirty="0" smtClean="0"/>
              <a:t>, </a:t>
            </a:r>
            <a:r>
              <a:rPr lang="en-US" sz="2000" dirty="0" err="1" smtClean="0"/>
              <a:t>Hoemmen</a:t>
            </a:r>
            <a:r>
              <a:rPr lang="en-US" sz="2000" dirty="0" smtClean="0"/>
              <a:t>, </a:t>
            </a:r>
            <a:r>
              <a:rPr lang="en-US" sz="2000" dirty="0" err="1" smtClean="0"/>
              <a:t>Langou</a:t>
            </a:r>
            <a:r>
              <a:rPr lang="en-US" sz="2000" dirty="0" smtClean="0"/>
              <a:t>, Anderson, Ballard, </a:t>
            </a:r>
            <a:r>
              <a:rPr lang="en-US" sz="2000" dirty="0" err="1" smtClean="0"/>
              <a:t>Keutzer</a:t>
            </a:r>
            <a:r>
              <a:rPr lang="en-US" sz="2000" dirty="0" smtClean="0"/>
              <a:t>, others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7010400" y="6543675"/>
            <a:ext cx="2133600" cy="238125"/>
          </a:xfrm>
        </p:spPr>
        <p:txBody>
          <a:bodyPr/>
          <a:lstStyle/>
          <a:p>
            <a:pPr>
              <a:defRPr/>
            </a:pPr>
            <a:fld id="{5111E3E4-9998-44A6-9A0A-80413781F5AA}" type="slidenum">
              <a:rPr lang="en-US" smtClean="0"/>
              <a:pPr>
                <a:defRPr/>
              </a:pPr>
              <a:t>45</a:t>
            </a:fld>
            <a:endParaRPr lang="en-US" sz="2400" dirty="0" smtClean="0"/>
          </a:p>
        </p:txBody>
      </p:sp>
      <p:sp>
        <p:nvSpPr>
          <p:cNvPr id="31749" name="TextBox 4"/>
          <p:cNvSpPr txBox="1">
            <a:spLocks noChangeArrowheads="1"/>
          </p:cNvSpPr>
          <p:nvPr/>
        </p:nvSpPr>
        <p:spPr bwMode="auto">
          <a:xfrm>
            <a:off x="304800" y="6858000"/>
            <a:ext cx="8153400" cy="64611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i="1" dirty="0" smtClean="0"/>
              <a:t>Data from</a:t>
            </a:r>
            <a:r>
              <a:rPr lang="en-US" sz="1800" i="1" dirty="0" smtClean="0"/>
              <a:t> Grey </a:t>
            </a:r>
            <a:r>
              <a:rPr lang="en-US" sz="1800" i="1" dirty="0"/>
              <a:t>Ballard, Mark </a:t>
            </a:r>
            <a:r>
              <a:rPr lang="en-US" sz="1800" i="1" dirty="0" err="1"/>
              <a:t>Hoemmen</a:t>
            </a:r>
            <a:r>
              <a:rPr lang="en-US" sz="1800" i="1" dirty="0"/>
              <a:t>, Laura </a:t>
            </a:r>
            <a:r>
              <a:rPr lang="en-US" sz="1800" i="1" dirty="0" err="1"/>
              <a:t>Grigori</a:t>
            </a:r>
            <a:r>
              <a:rPr lang="en-US" sz="1800" i="1" dirty="0"/>
              <a:t>, </a:t>
            </a:r>
            <a:r>
              <a:rPr lang="en-US" sz="1800" i="1" dirty="0" err="1"/>
              <a:t>Julien</a:t>
            </a:r>
            <a:r>
              <a:rPr lang="en-US" sz="1800" i="1" dirty="0"/>
              <a:t> </a:t>
            </a:r>
            <a:r>
              <a:rPr lang="en-US" sz="1800" i="1" dirty="0" err="1"/>
              <a:t>Langou</a:t>
            </a:r>
            <a:r>
              <a:rPr lang="en-US" sz="1800" i="1" dirty="0"/>
              <a:t>, Jack </a:t>
            </a:r>
            <a:r>
              <a:rPr lang="en-US" sz="1800" i="1" dirty="0" err="1"/>
              <a:t>Dongarra</a:t>
            </a:r>
            <a:r>
              <a:rPr lang="en-US" sz="1800" i="1" dirty="0"/>
              <a:t>, Michael Anderson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81000" y="8382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81000" y="5968424"/>
            <a:ext cx="8305800" cy="5847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824F2"/>
                </a:solidFill>
              </a:rPr>
              <a:t>SIAG on Supercomputing Best Paper Prize, 2016 </a:t>
            </a:r>
            <a:r>
              <a:rPr lang="en-US" dirty="0" smtClean="0">
                <a:solidFill>
                  <a:srgbClr val="0824F2"/>
                </a:solidFill>
              </a:rPr>
              <a:t> </a:t>
            </a:r>
            <a:endParaRPr lang="en-US" dirty="0">
              <a:solidFill>
                <a:srgbClr val="0824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0795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Review previous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algorithms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CA O(n</a:t>
            </a:r>
            <a:r>
              <a:rPr lang="en-US" baseline="300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) 2.5D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Matmul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TSQR: Tall-Skinny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QR</a:t>
            </a:r>
          </a:p>
          <a:p>
            <a:pPr lvl="1"/>
            <a:r>
              <a:rPr lang="en-US" dirty="0">
                <a:solidFill>
                  <a:srgbClr val="000000"/>
                </a:solidFill>
              </a:rPr>
              <a:t>CA O(n</a:t>
            </a:r>
            <a:r>
              <a:rPr lang="en-US" baseline="30000" dirty="0">
                <a:solidFill>
                  <a:srgbClr val="000000"/>
                </a:solidFill>
              </a:rPr>
              <a:t>3</a:t>
            </a:r>
            <a:r>
              <a:rPr lang="en-US" dirty="0">
                <a:solidFill>
                  <a:srgbClr val="000000"/>
                </a:solidFill>
              </a:rPr>
              <a:t>) 2.5D </a:t>
            </a:r>
            <a:r>
              <a:rPr lang="en-US" dirty="0" smtClean="0">
                <a:solidFill>
                  <a:srgbClr val="000000"/>
                </a:solidFill>
              </a:rPr>
              <a:t>LU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CA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Strassen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Matmul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Communication-optimal N-body algorithm 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CA-</a:t>
            </a:r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Krylov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methods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98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304800" y="306388"/>
            <a:ext cx="8634412" cy="801687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/>
              <a:t>Back to LU: Using similar idea for TSLU as TSQR:</a:t>
            </a:r>
            <a:br>
              <a:rPr lang="en-US" sz="3200" dirty="0" smtClean="0"/>
            </a:br>
            <a:r>
              <a:rPr lang="en-US" sz="3200" dirty="0" smtClean="0"/>
              <a:t> Use reduction tree, to do “Tournament Pivoting”</a:t>
            </a:r>
          </a:p>
        </p:txBody>
      </p:sp>
      <p:sp>
        <p:nvSpPr>
          <p:cNvPr id="5120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9F8EA7A-4631-44A3-8F13-4ED6AC85D0AC}" type="slidenum">
              <a:rPr lang="en-US" sz="1400" b="0" smtClean="0">
                <a:latin typeface="Times New Roman" pitchFamily="18" charset="0"/>
              </a:rPr>
              <a:pPr/>
              <a:t>47</a:t>
            </a:fld>
            <a:endParaRPr lang="en-US" sz="1400" b="0" smtClean="0">
              <a:latin typeface="Times New Roman" pitchFamily="18" charset="0"/>
            </a:endParaRPr>
          </a:p>
        </p:txBody>
      </p:sp>
      <p:grpSp>
        <p:nvGrpSpPr>
          <p:cNvPr id="51205" name="Group 41"/>
          <p:cNvGrpSpPr>
            <a:grpSpLocks/>
          </p:cNvGrpSpPr>
          <p:nvPr/>
        </p:nvGrpSpPr>
        <p:grpSpPr bwMode="auto">
          <a:xfrm>
            <a:off x="736289" y="1378403"/>
            <a:ext cx="8338740" cy="1422854"/>
            <a:chOff x="736289" y="1274164"/>
            <a:chExt cx="8338827" cy="1200330"/>
          </a:xfrm>
        </p:grpSpPr>
        <p:sp>
          <p:nvSpPr>
            <p:cNvPr id="51224" name="TextBox 5"/>
            <p:cNvSpPr txBox="1">
              <a:spLocks noChangeArrowheads="1"/>
            </p:cNvSpPr>
            <p:nvPr/>
          </p:nvSpPr>
          <p:spPr bwMode="auto">
            <a:xfrm>
              <a:off x="736289" y="1693889"/>
              <a:ext cx="875569" cy="311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800" b="0"/>
                <a:t>W</a:t>
              </a:r>
              <a:r>
                <a:rPr lang="en-US" sz="2000" b="0" baseline="30000"/>
                <a:t>nxb</a:t>
              </a:r>
              <a:r>
                <a:rPr lang="en-US" sz="1800" b="0"/>
                <a:t> =</a:t>
              </a:r>
            </a:p>
          </p:txBody>
        </p:sp>
        <p:grpSp>
          <p:nvGrpSpPr>
            <p:cNvPr id="51225" name="Group 8"/>
            <p:cNvGrpSpPr>
              <a:grpSpLocks/>
            </p:cNvGrpSpPr>
            <p:nvPr/>
          </p:nvGrpSpPr>
          <p:grpSpPr bwMode="auto">
            <a:xfrm>
              <a:off x="1825671" y="1274164"/>
              <a:ext cx="583644" cy="1200329"/>
              <a:chOff x="2113614" y="1274163"/>
              <a:chExt cx="583644" cy="1200329"/>
            </a:xfrm>
          </p:grpSpPr>
          <p:sp>
            <p:nvSpPr>
              <p:cNvPr id="51237" name="TextBox 6"/>
              <p:cNvSpPr txBox="1">
                <a:spLocks noChangeArrowheads="1"/>
              </p:cNvSpPr>
              <p:nvPr/>
            </p:nvSpPr>
            <p:spPr bwMode="auto">
              <a:xfrm>
                <a:off x="2175414" y="1274164"/>
                <a:ext cx="521844" cy="11164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1</a:t>
                </a:r>
              </a:p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2</a:t>
                </a:r>
              </a:p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3</a:t>
                </a:r>
              </a:p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4</a:t>
                </a:r>
              </a:p>
            </p:txBody>
          </p:sp>
          <p:sp>
            <p:nvSpPr>
              <p:cNvPr id="51238" name="Double Bracket 7"/>
              <p:cNvSpPr>
                <a:spLocks noChangeArrowheads="1"/>
              </p:cNvSpPr>
              <p:nvPr/>
            </p:nvSpPr>
            <p:spPr bwMode="auto">
              <a:xfrm>
                <a:off x="2113614" y="1274163"/>
                <a:ext cx="575885" cy="1200329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it-IT" sz="1800"/>
              </a:p>
            </p:txBody>
          </p:sp>
        </p:grpSp>
        <p:grpSp>
          <p:nvGrpSpPr>
            <p:cNvPr id="51226" name="Group 14"/>
            <p:cNvGrpSpPr>
              <a:grpSpLocks/>
            </p:cNvGrpSpPr>
            <p:nvPr/>
          </p:nvGrpSpPr>
          <p:grpSpPr bwMode="auto">
            <a:xfrm>
              <a:off x="3124200" y="1274164"/>
              <a:ext cx="1282910" cy="1200330"/>
              <a:chOff x="3124200" y="1274164"/>
              <a:chExt cx="1282910" cy="1200330"/>
            </a:xfrm>
          </p:grpSpPr>
          <p:sp>
            <p:nvSpPr>
              <p:cNvPr id="51235" name="TextBox 11"/>
              <p:cNvSpPr txBox="1">
                <a:spLocks noChangeArrowheads="1"/>
              </p:cNvSpPr>
              <p:nvPr/>
            </p:nvSpPr>
            <p:spPr bwMode="auto">
              <a:xfrm>
                <a:off x="3124200" y="1274164"/>
                <a:ext cx="1282910" cy="11164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r>
                  <a:rPr lang="en-US" sz="2000" b="0" dirty="0"/>
                  <a:t>P</a:t>
                </a:r>
                <a:r>
                  <a:rPr lang="en-US" sz="2000" b="0" baseline="-25000" dirty="0"/>
                  <a:t>1</a:t>
                </a:r>
                <a:r>
                  <a:rPr lang="en-US" sz="2000" b="0" dirty="0"/>
                  <a:t>·L</a:t>
                </a:r>
                <a:r>
                  <a:rPr lang="en-US" sz="2000" b="0" baseline="-25000" dirty="0"/>
                  <a:t>1</a:t>
                </a:r>
                <a:r>
                  <a:rPr lang="en-US" sz="2000" b="0" dirty="0"/>
                  <a:t>·U</a:t>
                </a:r>
                <a:r>
                  <a:rPr lang="en-US" sz="2000" b="0" baseline="-25000" dirty="0"/>
                  <a:t>1</a:t>
                </a:r>
              </a:p>
              <a:p>
                <a:r>
                  <a:rPr lang="en-US" sz="2000" b="0" dirty="0"/>
                  <a:t>P</a:t>
                </a:r>
                <a:r>
                  <a:rPr lang="en-US" sz="2000" b="0" baseline="-25000" dirty="0"/>
                  <a:t>2</a:t>
                </a:r>
                <a:r>
                  <a:rPr lang="en-US" sz="2000" b="0" dirty="0"/>
                  <a:t>·L</a:t>
                </a:r>
                <a:r>
                  <a:rPr lang="en-US" sz="2000" b="0" baseline="-25000" dirty="0"/>
                  <a:t>2</a:t>
                </a:r>
                <a:r>
                  <a:rPr lang="en-US" sz="2000" b="0" dirty="0"/>
                  <a:t>·U</a:t>
                </a:r>
                <a:r>
                  <a:rPr lang="en-US" sz="2000" b="0" baseline="-25000" dirty="0"/>
                  <a:t>2</a:t>
                </a:r>
              </a:p>
              <a:p>
                <a:r>
                  <a:rPr lang="en-US" sz="2000" b="0" dirty="0"/>
                  <a:t>P</a:t>
                </a:r>
                <a:r>
                  <a:rPr lang="en-US" sz="2000" b="0" baseline="-25000" dirty="0"/>
                  <a:t>3</a:t>
                </a:r>
                <a:r>
                  <a:rPr lang="en-US" sz="2000" b="0" dirty="0"/>
                  <a:t>·L</a:t>
                </a:r>
                <a:r>
                  <a:rPr lang="en-US" sz="2000" b="0" baseline="-25000" dirty="0"/>
                  <a:t>3</a:t>
                </a:r>
                <a:r>
                  <a:rPr lang="en-US" sz="2000" b="0" dirty="0"/>
                  <a:t>·U</a:t>
                </a:r>
                <a:r>
                  <a:rPr lang="en-US" sz="2000" b="0" baseline="-25000" dirty="0"/>
                  <a:t>3</a:t>
                </a:r>
              </a:p>
              <a:p>
                <a:r>
                  <a:rPr lang="en-US" sz="2000" b="0" dirty="0"/>
                  <a:t>P</a:t>
                </a:r>
                <a:r>
                  <a:rPr lang="en-US" sz="2000" b="0" baseline="-25000" dirty="0"/>
                  <a:t>4</a:t>
                </a:r>
                <a:r>
                  <a:rPr lang="en-US" sz="2000" b="0" dirty="0"/>
                  <a:t>·L</a:t>
                </a:r>
                <a:r>
                  <a:rPr lang="en-US" sz="2000" b="0" baseline="-25000" dirty="0"/>
                  <a:t>4</a:t>
                </a:r>
                <a:r>
                  <a:rPr lang="en-US" sz="2000" b="0" dirty="0"/>
                  <a:t>·U</a:t>
                </a:r>
                <a:r>
                  <a:rPr lang="en-US" sz="2000" b="0" baseline="-25000" dirty="0"/>
                  <a:t>4</a:t>
                </a:r>
              </a:p>
            </p:txBody>
          </p:sp>
          <p:sp>
            <p:nvSpPr>
              <p:cNvPr id="51236" name="Double Bracket 12"/>
              <p:cNvSpPr>
                <a:spLocks noChangeArrowheads="1"/>
              </p:cNvSpPr>
              <p:nvPr/>
            </p:nvSpPr>
            <p:spPr bwMode="auto">
              <a:xfrm>
                <a:off x="3124200" y="1274165"/>
                <a:ext cx="1147997" cy="1200329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it-IT" sz="1800"/>
              </a:p>
            </p:txBody>
          </p:sp>
        </p:grpSp>
        <p:sp>
          <p:nvSpPr>
            <p:cNvPr id="51227" name="TextBox 13"/>
            <p:cNvSpPr txBox="1">
              <a:spLocks noChangeArrowheads="1"/>
            </p:cNvSpPr>
            <p:nvPr/>
          </p:nvSpPr>
          <p:spPr bwMode="auto">
            <a:xfrm>
              <a:off x="2607771" y="1724667"/>
              <a:ext cx="304894" cy="285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600" b="0"/>
                <a:t>=</a:t>
              </a:r>
            </a:p>
          </p:txBody>
        </p:sp>
        <p:sp>
          <p:nvSpPr>
            <p:cNvPr id="51228" name="TextBox 15"/>
            <p:cNvSpPr txBox="1">
              <a:spLocks noChangeArrowheads="1"/>
            </p:cNvSpPr>
            <p:nvPr/>
          </p:nvSpPr>
          <p:spPr bwMode="auto">
            <a:xfrm>
              <a:off x="4712579" y="1355335"/>
              <a:ext cx="4362537" cy="1012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800" b="0" dirty="0"/>
                <a:t>Choose b pivot rows of W</a:t>
              </a:r>
              <a:r>
                <a:rPr lang="en-US" sz="1800" b="0" baseline="-25000" dirty="0"/>
                <a:t>1</a:t>
              </a:r>
              <a:r>
                <a:rPr lang="en-US" sz="1800" b="0" dirty="0"/>
                <a:t>, call them W</a:t>
              </a:r>
              <a:r>
                <a:rPr lang="en-US" sz="1800" b="0" baseline="-25000" dirty="0"/>
                <a:t>1</a:t>
              </a:r>
              <a:r>
                <a:rPr lang="en-US" sz="1800" b="0" dirty="0"/>
                <a:t>’</a:t>
              </a:r>
            </a:p>
            <a:p>
              <a:r>
                <a:rPr lang="en-US" sz="1800" b="0" dirty="0"/>
                <a:t>Choose b pivot rows of W</a:t>
              </a:r>
              <a:r>
                <a:rPr lang="en-US" sz="1800" b="0" baseline="-25000" dirty="0"/>
                <a:t>2</a:t>
              </a:r>
              <a:r>
                <a:rPr lang="en-US" sz="1800" b="0" dirty="0"/>
                <a:t>, call them W</a:t>
              </a:r>
              <a:r>
                <a:rPr lang="en-US" sz="1800" b="0" baseline="-25000" dirty="0"/>
                <a:t>2</a:t>
              </a:r>
              <a:r>
                <a:rPr lang="en-US" sz="1800" b="0" dirty="0"/>
                <a:t>’</a:t>
              </a:r>
            </a:p>
            <a:p>
              <a:r>
                <a:rPr lang="en-US" sz="1800" b="0" dirty="0"/>
                <a:t>Choose b pivot rows of W</a:t>
              </a:r>
              <a:r>
                <a:rPr lang="en-US" sz="1800" b="0" baseline="-25000" dirty="0"/>
                <a:t>3</a:t>
              </a:r>
              <a:r>
                <a:rPr lang="en-US" sz="1800" b="0" dirty="0"/>
                <a:t>, call them W</a:t>
              </a:r>
              <a:r>
                <a:rPr lang="en-US" sz="1800" b="0" baseline="-25000" dirty="0"/>
                <a:t>3</a:t>
              </a:r>
              <a:r>
                <a:rPr lang="en-US" sz="1800" b="0" dirty="0"/>
                <a:t>’</a:t>
              </a:r>
            </a:p>
            <a:p>
              <a:r>
                <a:rPr lang="en-US" sz="1800" b="0" dirty="0"/>
                <a:t>Choose b pivot rows of W</a:t>
              </a:r>
              <a:r>
                <a:rPr lang="en-US" sz="1800" b="0" baseline="-25000" dirty="0"/>
                <a:t>4</a:t>
              </a:r>
              <a:r>
                <a:rPr lang="en-US" sz="1800" b="0" dirty="0"/>
                <a:t>, call them W</a:t>
              </a:r>
              <a:r>
                <a:rPr lang="en-US" sz="1800" b="0" baseline="-25000" dirty="0"/>
                <a:t>4</a:t>
              </a:r>
              <a:r>
                <a:rPr lang="en-US" sz="1800" b="0" dirty="0"/>
                <a:t>’</a:t>
              </a:r>
            </a:p>
          </p:txBody>
        </p:sp>
        <p:cxnSp>
          <p:nvCxnSpPr>
            <p:cNvPr id="51229" name="Straight Connector 20"/>
            <p:cNvCxnSpPr>
              <a:cxnSpLocks noChangeShapeType="1"/>
            </p:cNvCxnSpPr>
            <p:nvPr/>
          </p:nvCxnSpPr>
          <p:spPr bwMode="auto">
            <a:xfrm>
              <a:off x="1855651" y="1588959"/>
              <a:ext cx="530915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30" name="Straight Connector 21"/>
            <p:cNvCxnSpPr>
              <a:cxnSpLocks noChangeShapeType="1"/>
            </p:cNvCxnSpPr>
            <p:nvPr/>
          </p:nvCxnSpPr>
          <p:spPr bwMode="auto">
            <a:xfrm>
              <a:off x="1843161" y="1861279"/>
              <a:ext cx="530915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31" name="Straight Connector 22"/>
            <p:cNvCxnSpPr>
              <a:cxnSpLocks noChangeShapeType="1"/>
            </p:cNvCxnSpPr>
            <p:nvPr/>
          </p:nvCxnSpPr>
          <p:spPr bwMode="auto">
            <a:xfrm>
              <a:off x="1860651" y="2148589"/>
              <a:ext cx="530915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32" name="Straight Connector 24"/>
            <p:cNvCxnSpPr>
              <a:cxnSpLocks noChangeShapeType="1"/>
            </p:cNvCxnSpPr>
            <p:nvPr/>
          </p:nvCxnSpPr>
          <p:spPr bwMode="auto">
            <a:xfrm>
              <a:off x="3124200" y="1588959"/>
              <a:ext cx="1147997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33" name="Straight Connector 25"/>
            <p:cNvCxnSpPr>
              <a:cxnSpLocks noChangeShapeType="1"/>
            </p:cNvCxnSpPr>
            <p:nvPr/>
          </p:nvCxnSpPr>
          <p:spPr bwMode="auto">
            <a:xfrm>
              <a:off x="3111710" y="1861279"/>
              <a:ext cx="1147997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34" name="Straight Connector 26"/>
            <p:cNvCxnSpPr>
              <a:cxnSpLocks noChangeShapeType="1"/>
            </p:cNvCxnSpPr>
            <p:nvPr/>
          </p:nvCxnSpPr>
          <p:spPr bwMode="auto">
            <a:xfrm>
              <a:off x="3114210" y="2133599"/>
              <a:ext cx="1147997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1806575" y="2896736"/>
            <a:ext cx="6969730" cy="1446551"/>
            <a:chOff x="1086464" y="3196352"/>
            <a:chExt cx="6969642" cy="1446768"/>
          </a:xfrm>
        </p:grpSpPr>
        <p:grpSp>
          <p:nvGrpSpPr>
            <p:cNvPr id="51214" name="Group 16"/>
            <p:cNvGrpSpPr>
              <a:grpSpLocks/>
            </p:cNvGrpSpPr>
            <p:nvPr/>
          </p:nvGrpSpPr>
          <p:grpSpPr bwMode="auto">
            <a:xfrm>
              <a:off x="1086464" y="3196352"/>
              <a:ext cx="694120" cy="1446768"/>
              <a:chOff x="2113614" y="1245131"/>
              <a:chExt cx="694120" cy="1446768"/>
            </a:xfrm>
          </p:grpSpPr>
          <p:sp>
            <p:nvSpPr>
              <p:cNvPr id="51222" name="TextBox 17"/>
              <p:cNvSpPr txBox="1">
                <a:spLocks noChangeArrowheads="1"/>
              </p:cNvSpPr>
              <p:nvPr/>
            </p:nvSpPr>
            <p:spPr bwMode="auto">
              <a:xfrm>
                <a:off x="2178624" y="1274164"/>
                <a:ext cx="569296" cy="1323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1</a:t>
                </a:r>
                <a:r>
                  <a:rPr lang="en-US" sz="2000" b="0" dirty="0"/>
                  <a:t>’</a:t>
                </a:r>
              </a:p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2</a:t>
                </a:r>
                <a:r>
                  <a:rPr lang="en-US" sz="2000" b="0" dirty="0"/>
                  <a:t>’</a:t>
                </a:r>
              </a:p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3</a:t>
                </a:r>
                <a:r>
                  <a:rPr lang="en-US" sz="2000" b="0" dirty="0"/>
                  <a:t>’</a:t>
                </a:r>
              </a:p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4</a:t>
                </a:r>
                <a:r>
                  <a:rPr lang="en-US" sz="1600" b="0" dirty="0"/>
                  <a:t>’</a:t>
                </a:r>
              </a:p>
            </p:txBody>
          </p:sp>
          <p:sp>
            <p:nvSpPr>
              <p:cNvPr id="51223" name="Double Bracket 18"/>
              <p:cNvSpPr>
                <a:spLocks noChangeArrowheads="1"/>
              </p:cNvSpPr>
              <p:nvPr/>
            </p:nvSpPr>
            <p:spPr bwMode="auto">
              <a:xfrm>
                <a:off x="2113614" y="1245131"/>
                <a:ext cx="694120" cy="1446768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it-IT" sz="1800"/>
              </a:p>
            </p:txBody>
          </p:sp>
        </p:grpSp>
        <p:cxnSp>
          <p:nvCxnSpPr>
            <p:cNvPr id="51215" name="Straight Connector 27"/>
            <p:cNvCxnSpPr>
              <a:cxnSpLocks noChangeShapeType="1"/>
            </p:cNvCxnSpPr>
            <p:nvPr/>
          </p:nvCxnSpPr>
          <p:spPr bwMode="auto">
            <a:xfrm>
              <a:off x="1131434" y="3938621"/>
              <a:ext cx="530915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51216" name="Group 32"/>
            <p:cNvGrpSpPr>
              <a:grpSpLocks/>
            </p:cNvGrpSpPr>
            <p:nvPr/>
          </p:nvGrpSpPr>
          <p:grpSpPr bwMode="auto">
            <a:xfrm>
              <a:off x="2358275" y="3372792"/>
              <a:ext cx="1434236" cy="1052921"/>
              <a:chOff x="2358275" y="3822492"/>
              <a:chExt cx="1434236" cy="1052921"/>
            </a:xfrm>
          </p:grpSpPr>
          <p:sp>
            <p:nvSpPr>
              <p:cNvPr id="51219" name="TextBox 28"/>
              <p:cNvSpPr txBox="1">
                <a:spLocks noChangeArrowheads="1"/>
              </p:cNvSpPr>
              <p:nvPr/>
            </p:nvSpPr>
            <p:spPr bwMode="auto">
              <a:xfrm>
                <a:off x="2386566" y="3822492"/>
                <a:ext cx="1405945" cy="10158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r>
                  <a:rPr lang="en-US" sz="2000" b="0" dirty="0"/>
                  <a:t>P</a:t>
                </a:r>
                <a:r>
                  <a:rPr lang="en-US" sz="2000" b="0" baseline="-25000" dirty="0"/>
                  <a:t>12</a:t>
                </a:r>
                <a:r>
                  <a:rPr lang="en-US" sz="2000" b="0" dirty="0"/>
                  <a:t>·L</a:t>
                </a:r>
                <a:r>
                  <a:rPr lang="en-US" sz="2000" b="0" baseline="-25000" dirty="0"/>
                  <a:t>12</a:t>
                </a:r>
                <a:r>
                  <a:rPr lang="en-US" sz="2000" b="0" dirty="0"/>
                  <a:t>·U</a:t>
                </a:r>
                <a:r>
                  <a:rPr lang="en-US" sz="2000" b="0" baseline="-25000" dirty="0"/>
                  <a:t>12</a:t>
                </a:r>
              </a:p>
              <a:p>
                <a:endParaRPr lang="en-US" sz="2000" b="0" dirty="0"/>
              </a:p>
              <a:p>
                <a:r>
                  <a:rPr lang="en-US" sz="2000" b="0" dirty="0"/>
                  <a:t>P</a:t>
                </a:r>
                <a:r>
                  <a:rPr lang="en-US" sz="2000" b="0" baseline="-25000" dirty="0"/>
                  <a:t>34</a:t>
                </a:r>
                <a:r>
                  <a:rPr lang="en-US" sz="2000" b="0" dirty="0"/>
                  <a:t>·L</a:t>
                </a:r>
                <a:r>
                  <a:rPr lang="en-US" sz="2000" b="0" baseline="-25000" dirty="0"/>
                  <a:t>34</a:t>
                </a:r>
                <a:r>
                  <a:rPr lang="en-US" sz="2000" b="0" dirty="0"/>
                  <a:t>·U</a:t>
                </a:r>
                <a:r>
                  <a:rPr lang="en-US" sz="2000" b="0" baseline="-25000" dirty="0"/>
                  <a:t>34</a:t>
                </a:r>
              </a:p>
            </p:txBody>
          </p:sp>
          <p:sp>
            <p:nvSpPr>
              <p:cNvPr id="51220" name="Double Bracket 29"/>
              <p:cNvSpPr>
                <a:spLocks noChangeArrowheads="1"/>
              </p:cNvSpPr>
              <p:nvPr/>
            </p:nvSpPr>
            <p:spPr bwMode="auto">
              <a:xfrm>
                <a:off x="2358275" y="3831422"/>
                <a:ext cx="1434236" cy="1043991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it-IT" sz="1800"/>
              </a:p>
            </p:txBody>
          </p:sp>
          <p:cxnSp>
            <p:nvCxnSpPr>
              <p:cNvPr id="51221" name="Straight Connector 31"/>
              <p:cNvCxnSpPr>
                <a:cxnSpLocks noChangeShapeType="1"/>
              </p:cNvCxnSpPr>
              <p:nvPr/>
            </p:nvCxnSpPr>
            <p:spPr bwMode="auto">
              <a:xfrm>
                <a:off x="2386566" y="4305793"/>
                <a:ext cx="1390955" cy="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51217" name="TextBox 33"/>
            <p:cNvSpPr txBox="1">
              <a:spLocks noChangeArrowheads="1"/>
            </p:cNvSpPr>
            <p:nvPr/>
          </p:nvSpPr>
          <p:spPr bwMode="auto">
            <a:xfrm>
              <a:off x="1883087" y="3637826"/>
              <a:ext cx="304887" cy="338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600" b="0"/>
                <a:t>=</a:t>
              </a:r>
            </a:p>
          </p:txBody>
        </p:sp>
        <p:sp>
          <p:nvSpPr>
            <p:cNvPr id="51218" name="TextBox 34"/>
            <p:cNvSpPr txBox="1">
              <a:spLocks noChangeArrowheads="1"/>
            </p:cNvSpPr>
            <p:nvPr/>
          </p:nvSpPr>
          <p:spPr bwMode="auto">
            <a:xfrm>
              <a:off x="4232308" y="3452394"/>
              <a:ext cx="3823798" cy="923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800" b="0" dirty="0"/>
                <a:t>Choose b pivot rows, call them W</a:t>
              </a:r>
              <a:r>
                <a:rPr lang="en-US" sz="1800" b="0" baseline="-25000" dirty="0"/>
                <a:t>12</a:t>
              </a:r>
              <a:r>
                <a:rPr lang="en-US" sz="1800" b="0" dirty="0"/>
                <a:t>’</a:t>
              </a:r>
            </a:p>
            <a:p>
              <a:endParaRPr lang="en-US" sz="1800" b="0" dirty="0"/>
            </a:p>
            <a:p>
              <a:r>
                <a:rPr lang="en-US" sz="1800" b="0" dirty="0"/>
                <a:t>Choose b pivot rows, call them W</a:t>
              </a:r>
              <a:r>
                <a:rPr lang="en-US" sz="1800" b="0" baseline="-25000" dirty="0"/>
                <a:t>34</a:t>
              </a:r>
              <a:r>
                <a:rPr lang="en-US" sz="1800" b="0" dirty="0"/>
                <a:t>’</a:t>
              </a:r>
            </a:p>
          </p:txBody>
        </p:sp>
      </p:grpSp>
      <p:grpSp>
        <p:nvGrpSpPr>
          <p:cNvPr id="8" name="Group 42"/>
          <p:cNvGrpSpPr>
            <a:grpSpLocks/>
          </p:cNvGrpSpPr>
          <p:nvPr/>
        </p:nvGrpSpPr>
        <p:grpSpPr bwMode="auto">
          <a:xfrm>
            <a:off x="1766888" y="4413252"/>
            <a:ext cx="5507041" cy="826887"/>
            <a:chOff x="1767677" y="4338775"/>
            <a:chExt cx="5506750" cy="662047"/>
          </a:xfrm>
        </p:grpSpPr>
        <p:grpSp>
          <p:nvGrpSpPr>
            <p:cNvPr id="51209" name="Group 38"/>
            <p:cNvGrpSpPr>
              <a:grpSpLocks/>
            </p:cNvGrpSpPr>
            <p:nvPr/>
          </p:nvGrpSpPr>
          <p:grpSpPr bwMode="auto">
            <a:xfrm>
              <a:off x="1767677" y="4338775"/>
              <a:ext cx="664363" cy="646331"/>
              <a:chOff x="2358275" y="4661941"/>
              <a:chExt cx="664363" cy="646331"/>
            </a:xfrm>
          </p:grpSpPr>
          <p:sp>
            <p:nvSpPr>
              <p:cNvPr id="51212" name="TextBox 36"/>
              <p:cNvSpPr txBox="1">
                <a:spLocks noChangeArrowheads="1"/>
              </p:cNvSpPr>
              <p:nvPr/>
            </p:nvSpPr>
            <p:spPr bwMode="auto">
              <a:xfrm>
                <a:off x="2358275" y="4661941"/>
                <a:ext cx="664363" cy="566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b="1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12</a:t>
                </a:r>
                <a:r>
                  <a:rPr lang="en-US" sz="2000" b="0" dirty="0"/>
                  <a:t>’</a:t>
                </a:r>
              </a:p>
              <a:p>
                <a:r>
                  <a:rPr lang="en-US" sz="2000" b="0" dirty="0"/>
                  <a:t>W</a:t>
                </a:r>
                <a:r>
                  <a:rPr lang="en-US" sz="2000" b="0" baseline="-25000" dirty="0"/>
                  <a:t>34</a:t>
                </a:r>
                <a:r>
                  <a:rPr lang="en-US" sz="2000" b="0" dirty="0"/>
                  <a:t>’</a:t>
                </a:r>
              </a:p>
            </p:txBody>
          </p:sp>
          <p:sp>
            <p:nvSpPr>
              <p:cNvPr id="51213" name="Double Bracket 37"/>
              <p:cNvSpPr>
                <a:spLocks noChangeArrowheads="1"/>
              </p:cNvSpPr>
              <p:nvPr/>
            </p:nvSpPr>
            <p:spPr bwMode="auto">
              <a:xfrm>
                <a:off x="2358275" y="4661941"/>
                <a:ext cx="623889" cy="646331"/>
              </a:xfrm>
              <a:prstGeom prst="bracketPair">
                <a:avLst>
                  <a:gd name="adj" fmla="val 16667"/>
                </a:avLst>
              </a:prstGeom>
              <a:noFill/>
              <a:ln w="12700" algn="ctr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51210" name="TextBox 39"/>
            <p:cNvSpPr txBox="1">
              <a:spLocks noChangeArrowheads="1"/>
            </p:cNvSpPr>
            <p:nvPr/>
          </p:nvSpPr>
          <p:spPr bwMode="auto">
            <a:xfrm>
              <a:off x="2590800" y="4458695"/>
              <a:ext cx="2450893" cy="542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800" b="0" dirty="0"/>
                <a:t>=     </a:t>
              </a:r>
              <a:r>
                <a:rPr lang="en-US" sz="2000" b="0" dirty="0"/>
                <a:t>P</a:t>
              </a:r>
              <a:r>
                <a:rPr lang="en-US" sz="2000" b="0" baseline="-25000" dirty="0"/>
                <a:t>1234</a:t>
              </a:r>
              <a:r>
                <a:rPr lang="en-US" sz="2000" b="0" dirty="0"/>
                <a:t>·L</a:t>
              </a:r>
              <a:r>
                <a:rPr lang="en-US" sz="2000" b="0" baseline="-25000" dirty="0"/>
                <a:t>1234</a:t>
              </a:r>
              <a:r>
                <a:rPr lang="en-US" sz="2000" b="0" dirty="0"/>
                <a:t>·U</a:t>
              </a:r>
              <a:r>
                <a:rPr lang="en-US" sz="2000" b="0" baseline="-25000" dirty="0"/>
                <a:t>1234</a:t>
              </a:r>
            </a:p>
            <a:p>
              <a:r>
                <a:rPr lang="en-US" sz="1800" b="0" dirty="0"/>
                <a:t> </a:t>
              </a:r>
            </a:p>
          </p:txBody>
        </p:sp>
        <p:sp>
          <p:nvSpPr>
            <p:cNvPr id="51211" name="TextBox 40"/>
            <p:cNvSpPr txBox="1">
              <a:spLocks noChangeArrowheads="1"/>
            </p:cNvSpPr>
            <p:nvPr/>
          </p:nvSpPr>
          <p:spPr bwMode="auto">
            <a:xfrm>
              <a:off x="4998526" y="4548635"/>
              <a:ext cx="2275901" cy="295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200"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sz="1200"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200"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sz="1800" b="0" dirty="0"/>
                <a:t>Choose b pivot rows</a:t>
              </a:r>
            </a:p>
          </p:txBody>
        </p:sp>
      </p:grp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685800" y="5486400"/>
            <a:ext cx="74676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200"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285750" indent="-285750">
              <a:buFont typeface="Arial"/>
              <a:buChar char="•"/>
            </a:pPr>
            <a:r>
              <a:rPr lang="en-US" sz="1800" b="0" dirty="0"/>
              <a:t>Go back to W and use these b pivot rows </a:t>
            </a:r>
          </a:p>
          <a:p>
            <a:pPr marL="1028700" lvl="1">
              <a:buFont typeface="Arial"/>
              <a:buChar char="•"/>
            </a:pPr>
            <a:r>
              <a:rPr lang="en-US" sz="1800" b="0" dirty="0"/>
              <a:t>M</a:t>
            </a:r>
            <a:r>
              <a:rPr lang="en-US" sz="1800" b="0" dirty="0" smtClean="0"/>
              <a:t>ove </a:t>
            </a:r>
            <a:r>
              <a:rPr lang="en-US" sz="1800" b="0" dirty="0"/>
              <a:t>them to top, do LU without </a:t>
            </a:r>
            <a:r>
              <a:rPr lang="en-US" sz="1800" b="0" dirty="0" smtClean="0"/>
              <a:t>pivoting</a:t>
            </a:r>
          </a:p>
          <a:p>
            <a:pPr marL="1028700" lvl="1">
              <a:buFont typeface="Arial"/>
              <a:buChar char="•"/>
            </a:pPr>
            <a:r>
              <a:rPr lang="en-US" sz="1800" b="0" dirty="0" smtClean="0"/>
              <a:t>Extra work, but lower order term</a:t>
            </a:r>
            <a:endParaRPr lang="en-US" sz="1800" b="0" dirty="0"/>
          </a:p>
          <a:p>
            <a:pPr marL="285750" indent="-285750">
              <a:buFont typeface="Arial"/>
              <a:buChar char="•"/>
            </a:pPr>
            <a:r>
              <a:rPr lang="en-US" sz="1800" b="0" dirty="0" err="1" smtClean="0"/>
              <a:t>Thm</a:t>
            </a:r>
            <a:r>
              <a:rPr lang="en-US" sz="1800" b="0" dirty="0" smtClean="0"/>
              <a:t>:  As numerically stable as Partial Pivoting on a larger matrix	</a:t>
            </a:r>
          </a:p>
        </p:txBody>
      </p:sp>
    </p:spTree>
    <p:extLst>
      <p:ext uri="{BB962C8B-B14F-4D97-AF65-F5344CB8AC3E}">
        <p14:creationId xmlns:p14="http://schemas.microsoft.com/office/powerpoint/2010/main" val="145870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Exascale</a:t>
            </a:r>
            <a:r>
              <a:rPr lang="en-US" dirty="0" smtClean="0"/>
              <a:t> Machine Parameters</a:t>
            </a:r>
            <a:br>
              <a:rPr lang="en-US" dirty="0" smtClean="0"/>
            </a:br>
            <a:r>
              <a:rPr lang="en-US" dirty="0" smtClean="0"/>
              <a:t>Source: DOE </a:t>
            </a:r>
            <a:r>
              <a:rPr lang="en-US" dirty="0" err="1" smtClean="0"/>
              <a:t>Exascale</a:t>
            </a:r>
            <a:r>
              <a:rPr lang="en-US" dirty="0" smtClean="0"/>
              <a:t> Workshop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2^20 </a:t>
            </a:r>
            <a:r>
              <a:rPr lang="en-US" dirty="0" smtClean="0">
                <a:sym typeface="Symbol"/>
              </a:rPr>
              <a:t> </a:t>
            </a:r>
            <a:r>
              <a:rPr lang="en-US" dirty="0" smtClean="0"/>
              <a:t>1,000,000 nodes</a:t>
            </a:r>
          </a:p>
          <a:p>
            <a:r>
              <a:rPr lang="en-US" dirty="0" smtClean="0"/>
              <a:t>1024 cores/node   (a billion cores!)</a:t>
            </a:r>
          </a:p>
          <a:p>
            <a:r>
              <a:rPr lang="en-US" dirty="0" smtClean="0"/>
              <a:t>100 GB/sec interconnect bandwidth</a:t>
            </a:r>
          </a:p>
          <a:p>
            <a:r>
              <a:rPr lang="en-US" dirty="0" smtClean="0"/>
              <a:t>400 GB/sec DRAM bandwidth</a:t>
            </a:r>
          </a:p>
          <a:p>
            <a:r>
              <a:rPr lang="en-US" dirty="0" smtClean="0"/>
              <a:t>1 </a:t>
            </a:r>
            <a:r>
              <a:rPr lang="en-US" dirty="0" err="1" smtClean="0"/>
              <a:t>microsec</a:t>
            </a:r>
            <a:r>
              <a:rPr lang="en-US" dirty="0" smtClean="0"/>
              <a:t> interconnect latency</a:t>
            </a:r>
          </a:p>
          <a:p>
            <a:r>
              <a:rPr lang="en-US" dirty="0" smtClean="0"/>
              <a:t>50 </a:t>
            </a:r>
            <a:r>
              <a:rPr lang="en-US" dirty="0" err="1" smtClean="0"/>
              <a:t>nanosec</a:t>
            </a:r>
            <a:r>
              <a:rPr lang="en-US" dirty="0" smtClean="0"/>
              <a:t> memory latency</a:t>
            </a:r>
          </a:p>
          <a:p>
            <a:r>
              <a:rPr lang="en-US" dirty="0" smtClean="0"/>
              <a:t>32 </a:t>
            </a:r>
            <a:r>
              <a:rPr lang="en-US" dirty="0" err="1" smtClean="0"/>
              <a:t>Petabytes</a:t>
            </a:r>
            <a:r>
              <a:rPr lang="en-US" dirty="0" smtClean="0"/>
              <a:t> of memory</a:t>
            </a:r>
          </a:p>
          <a:p>
            <a:r>
              <a:rPr lang="en-US" dirty="0" smtClean="0"/>
              <a:t>1/2 GB total L1 on a node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6678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lu_ca_vs_scala_eff_speed_up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309018" y="1600200"/>
            <a:ext cx="4929982" cy="452596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91600" cy="1143000"/>
          </a:xfrm>
        </p:spPr>
        <p:txBody>
          <a:bodyPr>
            <a:normAutofit fontScale="90000"/>
          </a:bodyPr>
          <a:lstStyle/>
          <a:p>
            <a:r>
              <a:rPr lang="en-US" sz="3600" dirty="0" err="1" smtClean="0"/>
              <a:t>Exascale</a:t>
            </a:r>
            <a:r>
              <a:rPr lang="en-US" sz="3600" dirty="0" smtClean="0"/>
              <a:t>  predicted speedups</a:t>
            </a:r>
            <a:br>
              <a:rPr lang="en-US" sz="3600" dirty="0" smtClean="0"/>
            </a:br>
            <a:r>
              <a:rPr lang="en-US" sz="3600" dirty="0" smtClean="0"/>
              <a:t>for Gaussian Elimination:  </a:t>
            </a:r>
            <a:br>
              <a:rPr lang="en-US" sz="3600" dirty="0" smtClean="0"/>
            </a:br>
            <a:r>
              <a:rPr lang="en-US" sz="3600" dirty="0" smtClean="0"/>
              <a:t> 2D CA-LU </a:t>
            </a:r>
            <a:r>
              <a:rPr lang="en-US" sz="3600" dirty="0" err="1" smtClean="0"/>
              <a:t>vs</a:t>
            </a:r>
            <a:r>
              <a:rPr lang="en-US" sz="3600" dirty="0" smtClean="0"/>
              <a:t> </a:t>
            </a:r>
            <a:r>
              <a:rPr lang="en-US" sz="3600" dirty="0" err="1" smtClean="0"/>
              <a:t>ScaLAPACK</a:t>
            </a:r>
            <a:r>
              <a:rPr lang="en-US" sz="3600" dirty="0" smtClean="0"/>
              <a:t>-LU 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343400" y="5867400"/>
            <a:ext cx="1234633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log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(p)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 rot="16200000">
            <a:off x="265373" y="3392228"/>
            <a:ext cx="3776162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log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(n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/p) = </a:t>
            </a:r>
          </a:p>
          <a:p>
            <a:pPr algn="ctr"/>
            <a:r>
              <a:rPr lang="en-US" sz="2800" dirty="0" smtClean="0"/>
              <a:t>log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(</a:t>
            </a:r>
            <a:r>
              <a:rPr lang="en-US" sz="2800" dirty="0" err="1" smtClean="0"/>
              <a:t>memory_per_proc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0359945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Ongoing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7630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Lots more work on</a:t>
            </a:r>
          </a:p>
          <a:p>
            <a:pPr lvl="1"/>
            <a:r>
              <a:rPr lang="en-US" dirty="0" smtClean="0"/>
              <a:t>Algorithms: </a:t>
            </a:r>
          </a:p>
          <a:p>
            <a:pPr lvl="2"/>
            <a:r>
              <a:rPr lang="en-US" dirty="0" smtClean="0"/>
              <a:t>BLAS, LDL</a:t>
            </a:r>
            <a:r>
              <a:rPr lang="en-US" sz="2700" baseline="30000" dirty="0" smtClean="0"/>
              <a:t>T</a:t>
            </a:r>
            <a:r>
              <a:rPr lang="en-US" dirty="0" smtClean="0"/>
              <a:t>, QR with pivoting, other pivoting schemes, </a:t>
            </a:r>
            <a:r>
              <a:rPr lang="en-US" dirty="0" err="1" smtClean="0"/>
              <a:t>eigenproblems</a:t>
            </a:r>
            <a:r>
              <a:rPr lang="en-US" dirty="0" smtClean="0"/>
              <a:t>, …</a:t>
            </a:r>
          </a:p>
          <a:p>
            <a:pPr lvl="2"/>
            <a:r>
              <a:rPr lang="en-US" dirty="0" smtClean="0"/>
              <a:t>Sparse matrices, structured matrices     </a:t>
            </a:r>
          </a:p>
          <a:p>
            <a:pPr lvl="2"/>
            <a:r>
              <a:rPr lang="en-US" dirty="0" smtClean="0"/>
              <a:t>All-pairs-shortest-path, …</a:t>
            </a:r>
          </a:p>
          <a:p>
            <a:pPr lvl="2"/>
            <a:r>
              <a:rPr lang="en-US" dirty="0" smtClean="0"/>
              <a:t>Both 2D (c=1) and 2.5D (c&gt;1)  </a:t>
            </a:r>
          </a:p>
          <a:p>
            <a:pPr lvl="2"/>
            <a:r>
              <a:rPr lang="en-US" dirty="0"/>
              <a:t>B</a:t>
            </a:r>
            <a:r>
              <a:rPr lang="en-US" dirty="0" smtClean="0"/>
              <a:t>ut only bandwidth may decrease with c&gt;1, not latency (</a:t>
            </a:r>
            <a:r>
              <a:rPr lang="en-US" dirty="0" err="1" smtClean="0"/>
              <a:t>eg</a:t>
            </a:r>
            <a:r>
              <a:rPr lang="en-US" dirty="0" smtClean="0"/>
              <a:t> LU)</a:t>
            </a:r>
          </a:p>
          <a:p>
            <a:pPr lvl="1"/>
            <a:r>
              <a:rPr lang="en-US" dirty="0" smtClean="0"/>
              <a:t>Platforms: </a:t>
            </a:r>
          </a:p>
          <a:p>
            <a:pPr lvl="2"/>
            <a:r>
              <a:rPr lang="en-US" dirty="0"/>
              <a:t>M</a:t>
            </a:r>
            <a:r>
              <a:rPr lang="en-US" dirty="0" smtClean="0"/>
              <a:t>ulticore, cluster, GPU, cloud, </a:t>
            </a:r>
            <a:r>
              <a:rPr lang="en-US" dirty="0"/>
              <a:t>h</a:t>
            </a:r>
            <a:r>
              <a:rPr lang="en-US" dirty="0" smtClean="0"/>
              <a:t>eterogeneous,   low-energy, …</a:t>
            </a:r>
          </a:p>
          <a:p>
            <a:pPr lvl="1"/>
            <a:r>
              <a:rPr lang="en-US" dirty="0" smtClean="0"/>
              <a:t>Software: </a:t>
            </a:r>
          </a:p>
          <a:p>
            <a:pPr lvl="2"/>
            <a:r>
              <a:rPr lang="en-US" dirty="0"/>
              <a:t>I</a:t>
            </a:r>
            <a:r>
              <a:rPr lang="en-US" dirty="0" smtClean="0"/>
              <a:t>ntegration into </a:t>
            </a:r>
            <a:r>
              <a:rPr lang="en-US" dirty="0" err="1" smtClean="0"/>
              <a:t>Sca</a:t>
            </a:r>
            <a:r>
              <a:rPr lang="en-US" dirty="0" smtClean="0"/>
              <a:t>/LAPACK, PLASMA,  MAGMA,…</a:t>
            </a:r>
          </a:p>
          <a:p>
            <a:r>
              <a:rPr lang="en-US" dirty="0" smtClean="0"/>
              <a:t>Integration into applications </a:t>
            </a:r>
          </a:p>
          <a:p>
            <a:pPr lvl="1"/>
            <a:r>
              <a:rPr lang="en-US" dirty="0" smtClean="0"/>
              <a:t>CTF (with ANL): symmetric tensor contractions</a:t>
            </a:r>
          </a:p>
        </p:txBody>
      </p:sp>
    </p:spTree>
    <p:extLst>
      <p:ext uri="{BB962C8B-B14F-4D97-AF65-F5344CB8AC3E}">
        <p14:creationId xmlns:p14="http://schemas.microsoft.com/office/powerpoint/2010/main" val="143964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Review previous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O(n</a:t>
            </a:r>
            <a:r>
              <a:rPr lang="en-US" baseline="30000" dirty="0" smtClean="0">
                <a:solidFill>
                  <a:srgbClr val="7F7F7F"/>
                </a:solidFill>
              </a:rPr>
              <a:t>3</a:t>
            </a:r>
            <a:r>
              <a:rPr lang="en-US" dirty="0" smtClean="0">
                <a:solidFill>
                  <a:srgbClr val="7F7F7F"/>
                </a:solidFill>
              </a:rPr>
              <a:t>) 2.5D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and LU</a:t>
            </a:r>
          </a:p>
          <a:p>
            <a:pPr lvl="1"/>
            <a:r>
              <a:rPr lang="en-US" dirty="0">
                <a:solidFill>
                  <a:srgbClr val="7F7F7F"/>
                </a:solidFill>
              </a:rPr>
              <a:t>TSQR: Tall-Skinny </a:t>
            </a:r>
            <a:r>
              <a:rPr lang="en-US" dirty="0" smtClean="0">
                <a:solidFill>
                  <a:srgbClr val="7F7F7F"/>
                </a:solidFill>
              </a:rPr>
              <a:t>QR</a:t>
            </a:r>
          </a:p>
          <a:p>
            <a:pPr lvl="1"/>
            <a:r>
              <a:rPr lang="en-US" dirty="0" smtClean="0"/>
              <a:t>CA </a:t>
            </a:r>
            <a:r>
              <a:rPr lang="en-US" dirty="0" err="1" smtClean="0"/>
              <a:t>Strassen</a:t>
            </a:r>
            <a:r>
              <a:rPr lang="en-US" dirty="0" smtClean="0"/>
              <a:t> </a:t>
            </a:r>
            <a:r>
              <a:rPr lang="en-US" dirty="0" err="1" smtClean="0"/>
              <a:t>Matmul</a:t>
            </a:r>
            <a:r>
              <a:rPr lang="en-US" dirty="0" smtClean="0"/>
              <a:t>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Communication-optimal N-body algorithm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CA-</a:t>
            </a:r>
            <a:r>
              <a:rPr lang="en-US" dirty="0" err="1" smtClean="0">
                <a:solidFill>
                  <a:srgbClr val="7F7F7F"/>
                </a:solidFill>
              </a:rPr>
              <a:t>Krylov</a:t>
            </a:r>
            <a:r>
              <a:rPr lang="en-US" dirty="0" smtClean="0">
                <a:solidFill>
                  <a:srgbClr val="7F7F7F"/>
                </a:solidFill>
              </a:rPr>
              <a:t> methods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Related Topics </a:t>
            </a:r>
            <a:endParaRPr lang="en-US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42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Communication Lower Bounds for </a:t>
            </a:r>
            <a:r>
              <a:rPr lang="en-US" dirty="0" err="1" smtClean="0"/>
              <a:t>Strassen</a:t>
            </a:r>
            <a:r>
              <a:rPr lang="en-US" dirty="0" smtClean="0"/>
              <a:t>-like </a:t>
            </a:r>
            <a:r>
              <a:rPr lang="en-US" dirty="0" err="1" smtClean="0"/>
              <a:t>matmul</a:t>
            </a:r>
            <a:r>
              <a:rPr lang="en-US" dirty="0" smtClean="0"/>
              <a:t> algorithms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0"/>
            <a:ext cx="8763000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Proof: graph expansion (different from classical </a:t>
            </a:r>
            <a:r>
              <a:rPr lang="en-US" sz="2800" dirty="0" err="1" smtClean="0"/>
              <a:t>matmul</a:t>
            </a:r>
            <a:r>
              <a:rPr lang="en-US" sz="2800" dirty="0" smtClean="0"/>
              <a:t>)</a:t>
            </a:r>
          </a:p>
          <a:p>
            <a:pPr lvl="1"/>
            <a:r>
              <a:rPr lang="en-US" sz="2400" dirty="0" err="1" smtClean="0"/>
              <a:t>Strassen</a:t>
            </a:r>
            <a:r>
              <a:rPr lang="en-US" sz="2400" dirty="0" smtClean="0"/>
              <a:t>-like: DAG must be “regular” [and connected]</a:t>
            </a:r>
          </a:p>
          <a:p>
            <a:r>
              <a:rPr lang="en-US" sz="2800" dirty="0" smtClean="0"/>
              <a:t>Extends up to M = n</a:t>
            </a:r>
            <a:r>
              <a:rPr lang="en-US" baseline="30000" dirty="0" smtClean="0"/>
              <a:t>2</a:t>
            </a:r>
            <a:r>
              <a:rPr lang="en-US" sz="2800" dirty="0" smtClean="0"/>
              <a:t> / p</a:t>
            </a:r>
            <a:r>
              <a:rPr lang="en-US" baseline="30000" dirty="0" smtClean="0"/>
              <a:t>2/</a:t>
            </a:r>
            <a:r>
              <a:rPr lang="en-US" baseline="30000" dirty="0" err="1" smtClean="0"/>
              <a:t>ω</a:t>
            </a:r>
            <a:endParaRPr lang="en-US" baseline="30000" dirty="0" smtClean="0"/>
          </a:p>
          <a:p>
            <a:r>
              <a:rPr lang="en-US" sz="2800" dirty="0" smtClean="0">
                <a:solidFill>
                  <a:srgbClr val="0824F2"/>
                </a:solidFill>
              </a:rPr>
              <a:t>Best Paper Prize (SPAA’11), Ballard, D., Holtz, Schwartz,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0824F2"/>
                </a:solidFill>
              </a:rPr>
              <a:t>        also in JACM</a:t>
            </a:r>
            <a:endParaRPr lang="en-US" sz="2400" dirty="0" smtClean="0">
              <a:solidFill>
                <a:srgbClr val="0824F2"/>
              </a:solidFill>
            </a:endParaRPr>
          </a:p>
          <a:p>
            <a:r>
              <a:rPr lang="en-US" sz="2800" dirty="0" smtClean="0">
                <a:solidFill>
                  <a:srgbClr val="000000"/>
                </a:solidFill>
              </a:rPr>
              <a:t>Is the lower bound attainable?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6027" y="1676400"/>
            <a:ext cx="2434964" cy="20005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Classical </a:t>
            </a:r>
          </a:p>
          <a:p>
            <a:pPr algn="ctr"/>
            <a:r>
              <a:rPr lang="en-US" sz="2400" dirty="0" smtClean="0"/>
              <a:t>O(n</a:t>
            </a:r>
            <a:r>
              <a:rPr lang="en-US" sz="2800" baseline="30000" dirty="0" smtClean="0">
                <a:solidFill>
                  <a:srgbClr val="FF0000"/>
                </a:solidFill>
              </a:rPr>
              <a:t>3</a:t>
            </a:r>
            <a:r>
              <a:rPr lang="en-US" sz="2400" dirty="0" smtClean="0"/>
              <a:t>) </a:t>
            </a:r>
            <a:r>
              <a:rPr lang="en-US" sz="2400" dirty="0" err="1" smtClean="0"/>
              <a:t>matmul</a:t>
            </a:r>
            <a:r>
              <a:rPr lang="en-US" sz="2400" dirty="0" smtClean="0"/>
              <a:t>:</a:t>
            </a:r>
          </a:p>
          <a:p>
            <a:endParaRPr lang="en-US" sz="2400" dirty="0"/>
          </a:p>
          <a:p>
            <a:r>
              <a:rPr lang="en-US" sz="2400" dirty="0" smtClean="0"/>
              <a:t>#</a:t>
            </a:r>
            <a:r>
              <a:rPr lang="en-US" sz="2400" dirty="0" err="1" smtClean="0"/>
              <a:t>words_moved</a:t>
            </a:r>
            <a:r>
              <a:rPr lang="en-US" sz="2400" dirty="0" smtClean="0"/>
              <a:t> =</a:t>
            </a:r>
          </a:p>
          <a:p>
            <a:r>
              <a:rPr lang="en-US" sz="2400" dirty="0" err="1" smtClean="0"/>
              <a:t>Ω</a:t>
            </a:r>
            <a:r>
              <a:rPr lang="en-US" sz="2400" dirty="0" smtClean="0"/>
              <a:t> (M(n/M</a:t>
            </a:r>
            <a:r>
              <a:rPr lang="en-US" sz="2800" baseline="30000" dirty="0" smtClean="0"/>
              <a:t>1/2</a:t>
            </a:r>
            <a:r>
              <a:rPr lang="en-US" sz="2400" dirty="0" smtClean="0"/>
              <a:t>)</a:t>
            </a:r>
            <a:r>
              <a:rPr lang="en-US" sz="2800" baseline="30000" dirty="0" smtClean="0">
                <a:solidFill>
                  <a:srgbClr val="FF0000"/>
                </a:solidFill>
              </a:rPr>
              <a:t>3</a:t>
            </a:r>
            <a:r>
              <a:rPr lang="en-US" sz="2800" dirty="0" smtClean="0"/>
              <a:t>/P)</a:t>
            </a:r>
            <a:endParaRPr lang="en-US" sz="2800" baseline="30000" dirty="0"/>
          </a:p>
        </p:txBody>
      </p:sp>
      <p:sp>
        <p:nvSpPr>
          <p:cNvPr id="5" name="TextBox 4"/>
          <p:cNvSpPr txBox="1"/>
          <p:nvPr/>
        </p:nvSpPr>
        <p:spPr>
          <a:xfrm>
            <a:off x="3301620" y="1676400"/>
            <a:ext cx="2602578" cy="20005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400" dirty="0" err="1" smtClean="0"/>
              <a:t>Strassen’s</a:t>
            </a:r>
            <a:r>
              <a:rPr lang="en-US" sz="2400" dirty="0" smtClean="0"/>
              <a:t> </a:t>
            </a:r>
          </a:p>
          <a:p>
            <a:pPr algn="ctr"/>
            <a:r>
              <a:rPr lang="en-US" sz="2400" dirty="0" smtClean="0"/>
              <a:t>O(n</a:t>
            </a:r>
            <a:r>
              <a:rPr lang="en-US" sz="2800" baseline="30000" dirty="0" smtClean="0">
                <a:solidFill>
                  <a:srgbClr val="FF0000"/>
                </a:solidFill>
              </a:rPr>
              <a:t>lg7</a:t>
            </a:r>
            <a:r>
              <a:rPr lang="en-US" sz="2400" dirty="0" smtClean="0"/>
              <a:t>) </a:t>
            </a:r>
            <a:r>
              <a:rPr lang="en-US" sz="2400" dirty="0" err="1" smtClean="0"/>
              <a:t>matmul</a:t>
            </a:r>
            <a:r>
              <a:rPr lang="en-US" sz="2400" dirty="0" smtClean="0"/>
              <a:t>: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#</a:t>
            </a:r>
            <a:r>
              <a:rPr lang="en-US" sz="2400" dirty="0" err="1" smtClean="0"/>
              <a:t>words_moved</a:t>
            </a:r>
            <a:r>
              <a:rPr lang="en-US" sz="2400" dirty="0" smtClean="0"/>
              <a:t> =</a:t>
            </a:r>
          </a:p>
          <a:p>
            <a:pPr algn="ctr"/>
            <a:r>
              <a:rPr lang="en-US" sz="2400" dirty="0" err="1" smtClean="0"/>
              <a:t>Ω</a:t>
            </a:r>
            <a:r>
              <a:rPr lang="en-US" sz="2400" dirty="0" smtClean="0"/>
              <a:t> (M(n/M</a:t>
            </a:r>
            <a:r>
              <a:rPr lang="en-US" sz="2800" baseline="30000" dirty="0" smtClean="0"/>
              <a:t>1/2</a:t>
            </a:r>
            <a:r>
              <a:rPr lang="en-US" sz="2400" dirty="0" smtClean="0"/>
              <a:t>)</a:t>
            </a:r>
            <a:r>
              <a:rPr lang="en-US" sz="2800" baseline="30000" dirty="0" smtClean="0">
                <a:solidFill>
                  <a:srgbClr val="FF0000"/>
                </a:solidFill>
              </a:rPr>
              <a:t>lg7</a:t>
            </a:r>
            <a:r>
              <a:rPr lang="en-US" sz="2800" dirty="0" smtClean="0">
                <a:solidFill>
                  <a:srgbClr val="000000"/>
                </a:solidFill>
              </a:rPr>
              <a:t>/P</a:t>
            </a:r>
            <a:r>
              <a:rPr lang="en-US" sz="2800" dirty="0" smtClean="0"/>
              <a:t>)</a:t>
            </a:r>
            <a:endParaRPr lang="en-US" sz="2800" baseline="30000" dirty="0"/>
          </a:p>
        </p:txBody>
      </p:sp>
      <p:sp>
        <p:nvSpPr>
          <p:cNvPr id="6" name="TextBox 5"/>
          <p:cNvSpPr txBox="1"/>
          <p:nvPr/>
        </p:nvSpPr>
        <p:spPr>
          <a:xfrm>
            <a:off x="6182151" y="1676400"/>
            <a:ext cx="2480316" cy="20005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400" dirty="0" err="1" smtClean="0"/>
              <a:t>Strassen</a:t>
            </a:r>
            <a:r>
              <a:rPr lang="en-US" sz="2400" dirty="0" smtClean="0"/>
              <a:t>-like </a:t>
            </a:r>
          </a:p>
          <a:p>
            <a:pPr algn="ctr"/>
            <a:r>
              <a:rPr lang="en-US" sz="2400" dirty="0" smtClean="0"/>
              <a:t>O(</a:t>
            </a:r>
            <a:r>
              <a:rPr lang="en-US" sz="2400" dirty="0" err="1" smtClean="0"/>
              <a:t>n</a:t>
            </a:r>
            <a:r>
              <a:rPr lang="en-US" sz="2800" baseline="30000" dirty="0" err="1" smtClean="0">
                <a:solidFill>
                  <a:srgbClr val="FF0000"/>
                </a:solidFill>
              </a:rPr>
              <a:t>ω</a:t>
            </a:r>
            <a:r>
              <a:rPr lang="en-US" sz="2400" dirty="0" smtClean="0"/>
              <a:t>) </a:t>
            </a:r>
            <a:r>
              <a:rPr lang="en-US" sz="2400" dirty="0" err="1" smtClean="0"/>
              <a:t>matmul</a:t>
            </a:r>
            <a:r>
              <a:rPr lang="en-US" sz="2400" dirty="0" smtClean="0"/>
              <a:t>: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 smtClean="0"/>
              <a:t>#</a:t>
            </a:r>
            <a:r>
              <a:rPr lang="en-US" sz="2400" dirty="0" err="1" smtClean="0"/>
              <a:t>words_moved</a:t>
            </a:r>
            <a:r>
              <a:rPr lang="en-US" sz="2400" dirty="0" smtClean="0"/>
              <a:t> =</a:t>
            </a:r>
          </a:p>
          <a:p>
            <a:pPr algn="ctr"/>
            <a:r>
              <a:rPr lang="en-US" sz="2400" dirty="0" err="1" smtClean="0"/>
              <a:t>Ω</a:t>
            </a:r>
            <a:r>
              <a:rPr lang="en-US" sz="2400" dirty="0" smtClean="0"/>
              <a:t> (M(n/M</a:t>
            </a:r>
            <a:r>
              <a:rPr lang="en-US" sz="2800" baseline="30000" dirty="0" smtClean="0"/>
              <a:t>1/2</a:t>
            </a:r>
            <a:r>
              <a:rPr lang="en-US" sz="2400" dirty="0" smtClean="0"/>
              <a:t>)</a:t>
            </a:r>
            <a:r>
              <a:rPr lang="en-US" sz="2800" baseline="30000" dirty="0" err="1" smtClean="0">
                <a:solidFill>
                  <a:srgbClr val="FF0000"/>
                </a:solidFill>
              </a:rPr>
              <a:t>ω</a:t>
            </a:r>
            <a:r>
              <a:rPr lang="en-US" sz="2800" dirty="0" smtClean="0">
                <a:solidFill>
                  <a:srgbClr val="000000"/>
                </a:solidFill>
              </a:rPr>
              <a:t>/P</a:t>
            </a:r>
            <a:r>
              <a:rPr lang="en-US" sz="2800" dirty="0" smtClean="0"/>
              <a:t>)</a:t>
            </a:r>
            <a:endParaRPr lang="en-US" sz="2800" baseline="30000" dirty="0"/>
          </a:p>
        </p:txBody>
      </p:sp>
    </p:spTree>
    <p:extLst>
      <p:ext uri="{BB962C8B-B14F-4D97-AF65-F5344CB8AC3E}">
        <p14:creationId xmlns:p14="http://schemas.microsoft.com/office/powerpoint/2010/main" val="1645862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3963" y="789701"/>
            <a:ext cx="801177" cy="637333"/>
          </a:xfrm>
        </p:spPr>
        <p:txBody>
          <a:bodyPr>
            <a:noAutofit/>
          </a:bodyPr>
          <a:lstStyle/>
          <a:p>
            <a:r>
              <a:rPr lang="en-US" sz="2800" dirty="0" smtClean="0"/>
              <a:t>vs.             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6200" y="3581390"/>
            <a:ext cx="42672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Runs all 7 multiplies in 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+mn-cs"/>
              </a:rPr>
              <a:t>parallel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Each on P/7 processors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Needs 7/4 as much memory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76800" y="3581390"/>
            <a:ext cx="46482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Runs all 7 multiplies 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+mn-cs"/>
              </a:rPr>
              <a:t>sequentially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Each on all P processors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>
                <a:solidFill>
                  <a:prstClr val="black"/>
                </a:solidFill>
                <a:latin typeface="Calibri"/>
                <a:cs typeface="+mn-cs"/>
              </a:rPr>
              <a:t>N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eeds 1/4 as much memory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19200" y="4838060"/>
            <a:ext cx="4428670" cy="1938992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>
                <a:solidFill>
                  <a:prstClr val="black"/>
                </a:solidFill>
                <a:latin typeface="Calibri"/>
              </a:rPr>
              <a:t>CAPS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+mn-cs"/>
              </a:rPr>
              <a:t>   If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2400" b="0" dirty="0" err="1" smtClean="0">
                <a:solidFill>
                  <a:prstClr val="black"/>
                </a:solidFill>
                <a:latin typeface="Calibri"/>
                <a:cs typeface="+mn-cs"/>
              </a:rPr>
              <a:t>EnoughMemory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+mn-cs"/>
              </a:rPr>
              <a:t>and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P 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  <a:sym typeface="Symbol"/>
              </a:rPr>
              <a:t>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7 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      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+mn-cs"/>
              </a:rPr>
              <a:t>then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BFS step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b="0" dirty="0">
                <a:solidFill>
                  <a:prstClr val="black"/>
                </a:solidFill>
                <a:latin typeface="Calibri"/>
                <a:cs typeface="+mn-cs"/>
              </a:rPr>
              <a:t> 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      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+mn-cs"/>
              </a:rPr>
              <a:t>else</a:t>
            </a:r>
            <a:r>
              <a:rPr lang="en-US" sz="2400" b="0" dirty="0" smtClean="0">
                <a:solidFill>
                  <a:prstClr val="black"/>
                </a:solidFill>
                <a:latin typeface="Calibri"/>
                <a:cs typeface="+mn-cs"/>
              </a:rPr>
              <a:t> DFS step</a:t>
            </a:r>
          </a:p>
          <a:p>
            <a:pPr algn="l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+mn-cs"/>
              </a:rPr>
              <a:t>    end if</a:t>
            </a:r>
            <a:endParaRPr lang="en-US" sz="2400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81" y="997533"/>
            <a:ext cx="8152780" cy="2550218"/>
          </a:xfrm>
          <a:prstGeom prst="rect">
            <a:avLst/>
          </a:prstGeom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919163" y="381383"/>
            <a:ext cx="7110504" cy="380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63500" tIns="25400" rIns="63500" bIns="2540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5pPr>
            <a:lvl6pPr marL="4572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6pPr>
            <a:lvl7pPr marL="9144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7pPr>
            <a:lvl8pPr marL="13716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8pPr>
            <a:lvl9pPr marL="18288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9pPr>
          </a:lstStyle>
          <a:p>
            <a:r>
              <a:rPr lang="en-US" sz="2400" b="0" dirty="0" smtClean="0">
                <a:latin typeface="Arial" charset="0"/>
              </a:rPr>
              <a:t>Communication </a:t>
            </a:r>
            <a:r>
              <a:rPr lang="en-US" sz="2400" b="0" dirty="0">
                <a:latin typeface="Arial" charset="0"/>
              </a:rPr>
              <a:t>Avoiding </a:t>
            </a:r>
            <a:r>
              <a:rPr lang="en-US" sz="2400" b="0" dirty="0" smtClean="0">
                <a:latin typeface="Arial" charset="0"/>
              </a:rPr>
              <a:t>Parallel</a:t>
            </a:r>
            <a:r>
              <a:rPr lang="en-US" sz="2400" b="0" dirty="0">
                <a:latin typeface="Arial" charset="0"/>
              </a:rPr>
              <a:t> </a:t>
            </a:r>
            <a:r>
              <a:rPr lang="en-US" sz="2400" b="0" dirty="0" err="1" smtClean="0">
                <a:latin typeface="Arial" charset="0"/>
              </a:rPr>
              <a:t>Strassen</a:t>
            </a:r>
            <a:r>
              <a:rPr lang="en-US" sz="2400" b="0" dirty="0" smtClean="0">
                <a:latin typeface="Arial" charset="0"/>
              </a:rPr>
              <a:t> </a:t>
            </a:r>
            <a:r>
              <a:rPr lang="en-US" sz="2400" b="0" i="1" dirty="0">
                <a:latin typeface="Arial" charset="0"/>
              </a:rPr>
              <a:t>(CAPS)</a:t>
            </a:r>
            <a:endParaRPr lang="en-US" sz="1600" b="0" i="1" dirty="0"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19800" y="5105400"/>
            <a:ext cx="2968781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Best way to interleave</a:t>
            </a:r>
          </a:p>
          <a:p>
            <a:r>
              <a:rPr lang="en-US" sz="2400" dirty="0" smtClean="0"/>
              <a:t>BFS and DFS is a </a:t>
            </a:r>
          </a:p>
          <a:p>
            <a:r>
              <a:rPr lang="en-US" sz="2400" dirty="0" smtClean="0"/>
              <a:t>tuning parameter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620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42429E1-B9F3-41B4-B2B6-A121E4BC8C07}" type="slidenum">
              <a:rPr lang="he-IL" smtClean="0"/>
              <a:pPr>
                <a:defRPr/>
              </a:pPr>
              <a:t>54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71" y="935986"/>
            <a:ext cx="8686800" cy="5785489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600498" y="309430"/>
            <a:ext cx="8212873" cy="640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500" tIns="25400" rIns="63500" bIns="2540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5pPr>
            <a:lvl6pPr marL="4572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6pPr>
            <a:lvl7pPr marL="9144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7pPr>
            <a:lvl8pPr marL="13716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8pPr>
            <a:lvl9pPr marL="1828800" algn="l" rtl="0" eaLnBrk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99"/>
                </a:solidFill>
                <a:latin typeface="Arial" pitchFamily="34" charset="0"/>
              </a:defRPr>
            </a:lvl9pPr>
          </a:lstStyle>
          <a:p>
            <a:pPr algn="ctr"/>
            <a:r>
              <a:rPr lang="en-US" sz="2400" dirty="0"/>
              <a:t>Performance </a:t>
            </a:r>
            <a:r>
              <a:rPr lang="en-US" sz="2400" dirty="0" smtClean="0"/>
              <a:t>Benchmarking, Strong Scaling Plot</a:t>
            </a:r>
            <a:endParaRPr lang="en-US" sz="2400" dirty="0"/>
          </a:p>
          <a:p>
            <a:pPr algn="ctr"/>
            <a:r>
              <a:rPr lang="en-US" sz="2000" b="0" dirty="0" smtClean="0">
                <a:solidFill>
                  <a:schemeClr val="tx1"/>
                </a:solidFill>
              </a:rPr>
              <a:t>Franklin </a:t>
            </a:r>
            <a:r>
              <a:rPr lang="en-US" sz="2000" b="0" dirty="0">
                <a:solidFill>
                  <a:schemeClr val="tx1"/>
                </a:solidFill>
              </a:rPr>
              <a:t>(Cray XT4</a:t>
            </a:r>
            <a:r>
              <a:rPr lang="en-US" sz="2000" b="0" dirty="0" smtClean="0">
                <a:solidFill>
                  <a:schemeClr val="tx1"/>
                </a:solidFill>
              </a:rPr>
              <a:t>) n </a:t>
            </a:r>
            <a:r>
              <a:rPr lang="en-US" sz="2000" b="0" dirty="0">
                <a:solidFill>
                  <a:schemeClr val="tx1"/>
                </a:solidFill>
              </a:rPr>
              <a:t>= 94080</a:t>
            </a:r>
            <a:endParaRPr lang="en-US" sz="14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6181" y="5292436"/>
            <a:ext cx="509847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Speedups: 24%-184%</a:t>
            </a:r>
            <a:r>
              <a:rPr lang="en-US" dirty="0"/>
              <a:t/>
            </a:r>
            <a:br>
              <a:rPr lang="en-US" dirty="0"/>
            </a:br>
            <a:r>
              <a:rPr lang="en-US" sz="1400" b="0" dirty="0" smtClean="0"/>
              <a:t>(</a:t>
            </a:r>
            <a:r>
              <a:rPr lang="en-US" sz="1400" b="0" dirty="0"/>
              <a:t>over </a:t>
            </a:r>
            <a:r>
              <a:rPr lang="en-US" sz="1400" b="0" dirty="0" smtClean="0"/>
              <a:t>previous </a:t>
            </a:r>
            <a:r>
              <a:rPr lang="en-US" sz="1400" b="0" dirty="0" err="1" smtClean="0"/>
              <a:t>Strassen</a:t>
            </a:r>
            <a:r>
              <a:rPr lang="en-US" sz="1400" b="0" dirty="0"/>
              <a:t>-</a:t>
            </a:r>
            <a:r>
              <a:rPr lang="en-US" sz="1400" b="0" dirty="0" smtClean="0"/>
              <a:t>based algorithms)</a:t>
            </a:r>
            <a:endParaRPr lang="en-US" b="0" dirty="0"/>
          </a:p>
        </p:txBody>
      </p:sp>
      <p:sp>
        <p:nvSpPr>
          <p:cNvPr id="8" name="TextBox 7"/>
          <p:cNvSpPr txBox="1"/>
          <p:nvPr/>
        </p:nvSpPr>
        <p:spPr>
          <a:xfrm>
            <a:off x="2286000" y="3048000"/>
            <a:ext cx="5105400" cy="1077218"/>
          </a:xfrm>
          <a:prstGeom prst="rect">
            <a:avLst/>
          </a:prstGeom>
          <a:solidFill>
            <a:schemeClr val="bg1"/>
          </a:solidFill>
          <a:ln w="57150" cmpd="sng">
            <a:solidFill>
              <a:srgbClr val="0824F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 </a:t>
            </a:r>
            <a:r>
              <a:rPr lang="en-US" sz="3200" b="1" dirty="0" smtClean="0">
                <a:solidFill>
                  <a:srgbClr val="0000FF"/>
                </a:solidFill>
              </a:rPr>
              <a:t>Invited to appear as Research Highlight in CACM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620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Review previous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O(n</a:t>
            </a:r>
            <a:r>
              <a:rPr lang="en-US" baseline="30000" dirty="0" smtClean="0">
                <a:solidFill>
                  <a:srgbClr val="7F7F7F"/>
                </a:solidFill>
              </a:rPr>
              <a:t>3</a:t>
            </a:r>
            <a:r>
              <a:rPr lang="en-US" dirty="0" smtClean="0">
                <a:solidFill>
                  <a:srgbClr val="7F7F7F"/>
                </a:solidFill>
              </a:rPr>
              <a:t>) 2.5D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and LU</a:t>
            </a:r>
          </a:p>
          <a:p>
            <a:pPr lvl="1"/>
            <a:r>
              <a:rPr lang="en-US" dirty="0">
                <a:solidFill>
                  <a:srgbClr val="7F7F7F"/>
                </a:solidFill>
              </a:rPr>
              <a:t>TSQR: Tall-Skinny </a:t>
            </a:r>
            <a:r>
              <a:rPr lang="en-US" dirty="0" smtClean="0">
                <a:solidFill>
                  <a:srgbClr val="7F7F7F"/>
                </a:solidFill>
              </a:rPr>
              <a:t>QR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</a:t>
            </a:r>
            <a:r>
              <a:rPr lang="en-US" dirty="0" err="1" smtClean="0">
                <a:solidFill>
                  <a:srgbClr val="7F7F7F"/>
                </a:solidFill>
              </a:rPr>
              <a:t>Strassen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</a:p>
          <a:p>
            <a:r>
              <a:rPr lang="en-US" dirty="0" smtClean="0"/>
              <a:t>Beyond linear algebra</a:t>
            </a:r>
          </a:p>
          <a:p>
            <a:pPr lvl="1"/>
            <a:r>
              <a:rPr lang="en-US" dirty="0" smtClean="0"/>
              <a:t>Extending lower bounds to any algorithm with arrays</a:t>
            </a:r>
          </a:p>
          <a:p>
            <a:pPr lvl="1"/>
            <a:r>
              <a:rPr lang="en-US" dirty="0" smtClean="0"/>
              <a:t>Communication-optimal N-body algorithm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CA-</a:t>
            </a:r>
            <a:r>
              <a:rPr lang="en-US" dirty="0" err="1" smtClean="0">
                <a:solidFill>
                  <a:srgbClr val="7F7F7F"/>
                </a:solidFill>
              </a:rPr>
              <a:t>Krylov</a:t>
            </a:r>
            <a:r>
              <a:rPr lang="en-US" dirty="0" smtClean="0">
                <a:solidFill>
                  <a:srgbClr val="7F7F7F"/>
                </a:solidFill>
              </a:rPr>
              <a:t> methods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Related Topics</a:t>
            </a:r>
            <a:endParaRPr lang="en-US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42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Recall optimal sequential </a:t>
            </a:r>
            <a:r>
              <a:rPr lang="en-US" dirty="0" err="1" smtClean="0"/>
              <a:t>Matmul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9530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Na</a:t>
            </a:r>
            <a:r>
              <a:rPr lang="fr-FR" dirty="0" err="1" smtClean="0"/>
              <a:t>ï</a:t>
            </a:r>
            <a:r>
              <a:rPr lang="en-US" dirty="0" err="1" smtClean="0"/>
              <a:t>ve</a:t>
            </a:r>
            <a:r>
              <a:rPr lang="en-US" dirty="0" smtClean="0"/>
              <a:t> code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for </a:t>
            </a:r>
            <a:r>
              <a:rPr lang="en-US" dirty="0" err="1" smtClean="0"/>
              <a:t>i</a:t>
            </a:r>
            <a:r>
              <a:rPr lang="en-US" dirty="0" smtClean="0"/>
              <a:t>=1:n, for j=1:n, for k=1:n, C(</a:t>
            </a:r>
            <a:r>
              <a:rPr lang="en-US" dirty="0" err="1"/>
              <a:t>i</a:t>
            </a:r>
            <a:r>
              <a:rPr lang="en-US" dirty="0" err="1" smtClean="0"/>
              <a:t>,j</a:t>
            </a:r>
            <a:r>
              <a:rPr lang="en-US" dirty="0" smtClean="0"/>
              <a:t>)+=A(</a:t>
            </a:r>
            <a:r>
              <a:rPr lang="en-US" dirty="0" err="1"/>
              <a:t>i</a:t>
            </a:r>
            <a:r>
              <a:rPr lang="en-US" dirty="0" err="1" smtClean="0"/>
              <a:t>,k</a:t>
            </a:r>
            <a:r>
              <a:rPr lang="en-US" dirty="0" smtClean="0"/>
              <a:t>)*B(</a:t>
            </a:r>
            <a:r>
              <a:rPr lang="en-US" dirty="0" err="1" smtClean="0"/>
              <a:t>k,j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“Blocked” code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for i1 = 1:b:n,  for j1 = 1:b:n,   for k1 = 1:b:n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for i2 = 0:b-1,  for j2 = 0:b-1,   for k2 = 0:b-1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dirty="0" err="1" smtClean="0"/>
              <a:t>i</a:t>
            </a:r>
            <a:r>
              <a:rPr lang="en-US" dirty="0" smtClean="0"/>
              <a:t>=i1+i2,  j = j1+j2,  k = k1+k2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</a:t>
            </a:r>
            <a:r>
              <a:rPr lang="en-US" dirty="0"/>
              <a:t>C(</a:t>
            </a:r>
            <a:r>
              <a:rPr lang="en-US" dirty="0" err="1"/>
              <a:t>i,j</a:t>
            </a:r>
            <a:r>
              <a:rPr lang="en-US" dirty="0"/>
              <a:t>)+=A(</a:t>
            </a:r>
            <a:r>
              <a:rPr lang="en-US" dirty="0" err="1"/>
              <a:t>i,k</a:t>
            </a:r>
            <a:r>
              <a:rPr lang="en-US" dirty="0"/>
              <a:t>)*B(</a:t>
            </a:r>
            <a:r>
              <a:rPr lang="en-US" dirty="0" err="1"/>
              <a:t>k,j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Thm</a:t>
            </a:r>
            <a:r>
              <a:rPr lang="en-US" dirty="0" smtClean="0"/>
              <a:t>: Picking b = 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1/2 </a:t>
            </a:r>
            <a:r>
              <a:rPr lang="en-US" dirty="0" smtClean="0"/>
              <a:t>attains lower bound: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#</a:t>
            </a:r>
            <a:r>
              <a:rPr lang="en-US" dirty="0" err="1" smtClean="0"/>
              <a:t>words_moved</a:t>
            </a:r>
            <a:r>
              <a:rPr lang="en-US" dirty="0" smtClean="0"/>
              <a:t> = </a:t>
            </a:r>
            <a:r>
              <a:rPr lang="en-US" dirty="0" err="1" smtClean="0"/>
              <a:t>Ω</a:t>
            </a:r>
            <a:r>
              <a:rPr lang="en-US" dirty="0" smtClean="0"/>
              <a:t>(n</a:t>
            </a:r>
            <a:r>
              <a:rPr lang="en-US" sz="3300" b="1" baseline="30000" dirty="0" smtClean="0"/>
              <a:t>3</a:t>
            </a:r>
            <a:r>
              <a:rPr lang="en-US" dirty="0" smtClean="0"/>
              <a:t>/M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1/2</a:t>
            </a:r>
            <a:r>
              <a:rPr lang="en-US" dirty="0" smtClean="0"/>
              <a:t>)</a:t>
            </a:r>
          </a:p>
          <a:p>
            <a:r>
              <a:rPr lang="en-US" dirty="0" smtClean="0"/>
              <a:t>Where does </a:t>
            </a:r>
            <a:r>
              <a:rPr lang="en-US" b="1" dirty="0" smtClean="0">
                <a:solidFill>
                  <a:srgbClr val="0824F2"/>
                </a:solidFill>
              </a:rPr>
              <a:t>1/2</a:t>
            </a:r>
            <a:r>
              <a:rPr lang="en-US" dirty="0" smtClean="0"/>
              <a:t> come from?</a:t>
            </a:r>
            <a:endParaRPr lang="en-US" dirty="0"/>
          </a:p>
        </p:txBody>
      </p:sp>
      <p:sp>
        <p:nvSpPr>
          <p:cNvPr id="4" name="Right Brace 3"/>
          <p:cNvSpPr/>
          <p:nvPr/>
        </p:nvSpPr>
        <p:spPr>
          <a:xfrm>
            <a:off x="7010400" y="3733800"/>
            <a:ext cx="228600" cy="1066800"/>
          </a:xfrm>
          <a:prstGeom prst="rightBr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391400" y="4038600"/>
            <a:ext cx="17525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</a:t>
            </a:r>
            <a:r>
              <a:rPr lang="en-US" sz="2000" dirty="0" smtClean="0"/>
              <a:t> x b </a:t>
            </a:r>
            <a:r>
              <a:rPr lang="en-US" sz="2000" dirty="0" err="1" smtClean="0"/>
              <a:t>matmul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26749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</a:t>
            </a:r>
            <a:r>
              <a:rPr lang="en-US" dirty="0" err="1" smtClean="0"/>
              <a:t>Thm</a:t>
            </a:r>
            <a:r>
              <a:rPr lang="en-US" dirty="0" smtClean="0"/>
              <a:t> applied to </a:t>
            </a:r>
            <a:r>
              <a:rPr lang="en-US" dirty="0" err="1" smtClean="0"/>
              <a:t>Matmul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35051"/>
            <a:ext cx="9220200" cy="5486400"/>
          </a:xfrm>
        </p:spPr>
        <p:txBody>
          <a:bodyPr>
            <a:normAutofit/>
          </a:bodyPr>
          <a:lstStyle/>
          <a:p>
            <a:r>
              <a:rPr lang="en-US" dirty="0"/>
              <a:t>for </a:t>
            </a:r>
            <a:r>
              <a:rPr lang="en-US" dirty="0" err="1"/>
              <a:t>i</a:t>
            </a:r>
            <a:r>
              <a:rPr lang="en-US" dirty="0"/>
              <a:t>=1:n, for j=1:n, for k=1:n, C(</a:t>
            </a:r>
            <a:r>
              <a:rPr lang="en-US" dirty="0" err="1"/>
              <a:t>i,j</a:t>
            </a:r>
            <a:r>
              <a:rPr lang="en-US" dirty="0" smtClean="0"/>
              <a:t>) += A</a:t>
            </a:r>
            <a:r>
              <a:rPr lang="en-US" dirty="0"/>
              <a:t>(</a:t>
            </a:r>
            <a:r>
              <a:rPr lang="en-US" dirty="0" err="1"/>
              <a:t>i,k</a:t>
            </a:r>
            <a:r>
              <a:rPr lang="en-US" dirty="0"/>
              <a:t>)*B(</a:t>
            </a:r>
            <a:r>
              <a:rPr lang="en-US" dirty="0" err="1"/>
              <a:t>k,j</a:t>
            </a:r>
            <a:r>
              <a:rPr lang="en-US" dirty="0" smtClean="0"/>
              <a:t>)</a:t>
            </a:r>
          </a:p>
          <a:p>
            <a:r>
              <a:rPr lang="en-US" dirty="0" smtClean="0"/>
              <a:t>Record array indices in matrix </a:t>
            </a:r>
            <a:r>
              <a:rPr lang="en-US" dirty="0" err="1" smtClean="0"/>
              <a:t>Δ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Solve LP for x = [</a:t>
            </a:r>
            <a:r>
              <a:rPr lang="en-US" dirty="0" err="1" smtClean="0"/>
              <a:t>xi,xj,xk</a:t>
            </a:r>
            <a:r>
              <a:rPr lang="en-US" dirty="0" smtClean="0"/>
              <a:t>]</a:t>
            </a:r>
            <a:r>
              <a:rPr lang="en-US" baseline="30000" dirty="0" smtClean="0"/>
              <a:t>T</a:t>
            </a:r>
            <a:r>
              <a:rPr lang="en-US" dirty="0" smtClean="0"/>
              <a:t>:  max </a:t>
            </a:r>
            <a:r>
              <a:rPr lang="en-US" b="1" dirty="0" smtClean="0"/>
              <a:t>1</a:t>
            </a:r>
            <a:r>
              <a:rPr lang="en-US" baseline="30000" dirty="0" smtClean="0"/>
              <a:t>T</a:t>
            </a:r>
            <a:r>
              <a:rPr lang="en-US" dirty="0" smtClean="0"/>
              <a:t>x   </a:t>
            </a:r>
            <a:r>
              <a:rPr lang="en-US" dirty="0" err="1" smtClean="0"/>
              <a:t>s.t.</a:t>
            </a:r>
            <a:r>
              <a:rPr lang="en-US" dirty="0" smtClean="0"/>
              <a:t>   </a:t>
            </a:r>
            <a:r>
              <a:rPr lang="en-US" dirty="0" err="1" smtClean="0"/>
              <a:t>Δ</a:t>
            </a:r>
            <a:r>
              <a:rPr lang="en-US" dirty="0" smtClean="0"/>
              <a:t> x ≤ </a:t>
            </a:r>
            <a:r>
              <a:rPr lang="en-US" b="1" dirty="0" smtClean="0"/>
              <a:t>1</a:t>
            </a:r>
          </a:p>
          <a:p>
            <a:pPr lvl="1"/>
            <a:r>
              <a:rPr lang="en-US" dirty="0" smtClean="0"/>
              <a:t>Result: x = [</a:t>
            </a:r>
            <a:r>
              <a:rPr lang="en-US" dirty="0" smtClean="0">
                <a:solidFill>
                  <a:srgbClr val="0824F2"/>
                </a:solidFill>
              </a:rPr>
              <a:t>1/2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0824F2"/>
                </a:solidFill>
              </a:rPr>
              <a:t>1/2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0824F2"/>
                </a:solidFill>
              </a:rPr>
              <a:t>1/2</a:t>
            </a:r>
            <a:r>
              <a:rPr lang="en-US" dirty="0" smtClean="0"/>
              <a:t>]</a:t>
            </a:r>
            <a:r>
              <a:rPr lang="en-US" sz="3200" baseline="30000" dirty="0" smtClean="0"/>
              <a:t>T</a:t>
            </a:r>
            <a:r>
              <a:rPr lang="en-US" dirty="0" smtClean="0"/>
              <a:t>, </a:t>
            </a:r>
            <a:r>
              <a:rPr lang="en-US" b="1" dirty="0" smtClean="0"/>
              <a:t>1</a:t>
            </a:r>
            <a:r>
              <a:rPr lang="en-US" sz="3200" baseline="30000" dirty="0" smtClean="0"/>
              <a:t>T</a:t>
            </a:r>
            <a:r>
              <a:rPr lang="en-US" dirty="0" smtClean="0"/>
              <a:t>x = </a:t>
            </a:r>
            <a:r>
              <a:rPr lang="en-US" dirty="0" smtClean="0">
                <a:solidFill>
                  <a:srgbClr val="0824F2"/>
                </a:solidFill>
              </a:rPr>
              <a:t>3/2</a:t>
            </a:r>
            <a:r>
              <a:rPr lang="en-US" dirty="0" smtClean="0"/>
              <a:t> = </a:t>
            </a:r>
            <a:r>
              <a:rPr lang="en-US" dirty="0" err="1" smtClean="0">
                <a:solidFill>
                  <a:srgbClr val="0824F2"/>
                </a:solidFill>
              </a:rPr>
              <a:t>s</a:t>
            </a:r>
            <a:r>
              <a:rPr lang="en-US" b="1" baseline="-25000" dirty="0" err="1" smtClean="0">
                <a:solidFill>
                  <a:srgbClr val="0824F2"/>
                </a:solidFill>
              </a:rPr>
              <a:t>HBL</a:t>
            </a:r>
            <a:endParaRPr lang="en-US" b="1" baseline="-25000" dirty="0" smtClean="0">
              <a:solidFill>
                <a:srgbClr val="0824F2"/>
              </a:solidFill>
            </a:endParaRPr>
          </a:p>
          <a:p>
            <a:r>
              <a:rPr lang="en-US" dirty="0" err="1" smtClean="0"/>
              <a:t>Thm</a:t>
            </a:r>
            <a:r>
              <a:rPr lang="en-US" dirty="0" smtClean="0"/>
              <a:t>: #</a:t>
            </a:r>
            <a:r>
              <a:rPr lang="en-US" dirty="0" err="1" smtClean="0"/>
              <a:t>words_moved</a:t>
            </a:r>
            <a:r>
              <a:rPr lang="en-US" dirty="0" smtClean="0"/>
              <a:t> = </a:t>
            </a:r>
            <a:r>
              <a:rPr lang="en-US" dirty="0" err="1"/>
              <a:t>Ω</a:t>
            </a:r>
            <a:r>
              <a:rPr lang="en-US" dirty="0"/>
              <a:t>(n</a:t>
            </a:r>
            <a:r>
              <a:rPr lang="en-US" sz="3300" b="1" baseline="30000" dirty="0"/>
              <a:t>3</a:t>
            </a:r>
            <a:r>
              <a:rPr lang="en-US" dirty="0"/>
              <a:t>/</a:t>
            </a:r>
            <a:r>
              <a:rPr lang="en-US" dirty="0" smtClean="0"/>
              <a:t>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S</a:t>
            </a:r>
            <a:r>
              <a:rPr lang="en-US" sz="2800" b="1" baseline="30000" dirty="0" smtClean="0">
                <a:solidFill>
                  <a:srgbClr val="0824F2"/>
                </a:solidFill>
              </a:rPr>
              <a:t>HBL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-1</a:t>
            </a:r>
            <a:r>
              <a:rPr lang="en-US" dirty="0" smtClean="0"/>
              <a:t>)= </a:t>
            </a:r>
            <a:r>
              <a:rPr lang="en-US" dirty="0" err="1"/>
              <a:t>Ω</a:t>
            </a:r>
            <a:r>
              <a:rPr lang="en-US" dirty="0"/>
              <a:t>(n</a:t>
            </a:r>
            <a:r>
              <a:rPr lang="en-US" sz="3300" b="1" baseline="30000" dirty="0"/>
              <a:t>3</a:t>
            </a:r>
            <a:r>
              <a:rPr lang="en-US" dirty="0"/>
              <a:t>/M</a:t>
            </a:r>
            <a:r>
              <a:rPr lang="en-US" sz="3500" b="1" baseline="30000" dirty="0">
                <a:solidFill>
                  <a:srgbClr val="0824F2"/>
                </a:solidFill>
              </a:rPr>
              <a:t>1/2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Attained by block sizes </a:t>
            </a:r>
            <a:r>
              <a:rPr lang="en-US" dirty="0" err="1" smtClean="0"/>
              <a:t>M</a:t>
            </a:r>
            <a:r>
              <a:rPr lang="en-US" b="1" baseline="30000" dirty="0" err="1" smtClean="0"/>
              <a:t>xi</a:t>
            </a:r>
            <a:r>
              <a:rPr lang="en-US" dirty="0" err="1" smtClean="0"/>
              <a:t>,M</a:t>
            </a:r>
            <a:r>
              <a:rPr lang="en-US" b="1" baseline="30000" dirty="0" err="1" smtClean="0"/>
              <a:t>xj</a:t>
            </a:r>
            <a:r>
              <a:rPr lang="en-US" dirty="0" err="1" smtClean="0"/>
              <a:t>,M</a:t>
            </a:r>
            <a:r>
              <a:rPr lang="en-US" b="1" baseline="30000" dirty="0" err="1" smtClean="0"/>
              <a:t>xk</a:t>
            </a:r>
            <a:r>
              <a:rPr lang="en-US" dirty="0" smtClean="0"/>
              <a:t> = M</a:t>
            </a:r>
            <a:r>
              <a:rPr lang="en-US" b="1" baseline="30000" dirty="0" smtClean="0">
                <a:solidFill>
                  <a:srgbClr val="061BBA"/>
                </a:solidFill>
              </a:rPr>
              <a:t>1/2</a:t>
            </a:r>
            <a:r>
              <a:rPr lang="en-US" dirty="0" smtClean="0"/>
              <a:t>,M</a:t>
            </a:r>
            <a:r>
              <a:rPr lang="en-US" b="1" baseline="30000" dirty="0" smtClean="0">
                <a:solidFill>
                  <a:srgbClr val="061BBA"/>
                </a:solidFill>
              </a:rPr>
              <a:t>1/2</a:t>
            </a:r>
            <a:r>
              <a:rPr lang="en-US" dirty="0" smtClean="0"/>
              <a:t>,M</a:t>
            </a:r>
            <a:r>
              <a:rPr lang="en-US" b="1" baseline="30000" dirty="0" smtClean="0">
                <a:solidFill>
                  <a:srgbClr val="061BBA"/>
                </a:solidFill>
              </a:rPr>
              <a:t>1/2</a:t>
            </a:r>
            <a:endParaRPr lang="en-US" dirty="0">
              <a:solidFill>
                <a:srgbClr val="061BBA"/>
              </a:solidFill>
            </a:endParaRPr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956464"/>
              </p:ext>
            </p:extLst>
          </p:nvPr>
        </p:nvGraphicFramePr>
        <p:xfrm>
          <a:off x="2590800" y="2438400"/>
          <a:ext cx="373380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46760"/>
                <a:gridCol w="746760"/>
                <a:gridCol w="746760"/>
                <a:gridCol w="746760"/>
                <a:gridCol w="746760"/>
              </a:tblGrid>
              <a:tr h="218440">
                <a:tc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j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k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Δ</a:t>
                      </a:r>
                      <a:r>
                        <a:rPr lang="en-US" sz="2400" dirty="0" smtClean="0"/>
                        <a:t>   =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B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C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Double Bracket 8"/>
          <p:cNvSpPr/>
          <p:nvPr/>
        </p:nvSpPr>
        <p:spPr>
          <a:xfrm>
            <a:off x="3429000" y="2971800"/>
            <a:ext cx="2057400" cy="1295400"/>
          </a:xfrm>
          <a:prstGeom prst="bracketPair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837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</a:t>
            </a:r>
            <a:r>
              <a:rPr lang="en-US" dirty="0" err="1" smtClean="0"/>
              <a:t>Thm</a:t>
            </a:r>
            <a:r>
              <a:rPr lang="en-US" dirty="0" smtClean="0"/>
              <a:t> applied to Direct N-Body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35051"/>
            <a:ext cx="9220200" cy="5486400"/>
          </a:xfrm>
        </p:spPr>
        <p:txBody>
          <a:bodyPr>
            <a:normAutofit/>
          </a:bodyPr>
          <a:lstStyle/>
          <a:p>
            <a:r>
              <a:rPr lang="en-US" dirty="0"/>
              <a:t>for </a:t>
            </a:r>
            <a:r>
              <a:rPr lang="en-US" dirty="0" err="1"/>
              <a:t>i</a:t>
            </a:r>
            <a:r>
              <a:rPr lang="en-US" dirty="0"/>
              <a:t>=1:n, for j=1:n</a:t>
            </a:r>
            <a:r>
              <a:rPr lang="en-US" dirty="0" smtClean="0"/>
              <a:t>, F(</a:t>
            </a:r>
            <a:r>
              <a:rPr lang="en-US" dirty="0" err="1" smtClean="0"/>
              <a:t>i</a:t>
            </a:r>
            <a:r>
              <a:rPr lang="en-US" dirty="0" smtClean="0"/>
              <a:t>) += force( P(</a:t>
            </a:r>
            <a:r>
              <a:rPr lang="en-US" dirty="0" err="1" smtClean="0"/>
              <a:t>i</a:t>
            </a:r>
            <a:r>
              <a:rPr lang="en-US" dirty="0" smtClean="0"/>
              <a:t>) , P(j) )</a:t>
            </a:r>
          </a:p>
          <a:p>
            <a:r>
              <a:rPr lang="en-US" dirty="0" smtClean="0"/>
              <a:t>Record array indices in matrix </a:t>
            </a:r>
            <a:r>
              <a:rPr lang="en-US" dirty="0" err="1" smtClean="0"/>
              <a:t>Δ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Solve LP for x = [</a:t>
            </a:r>
            <a:r>
              <a:rPr lang="en-US" dirty="0" err="1" smtClean="0"/>
              <a:t>xi,xj</a:t>
            </a:r>
            <a:r>
              <a:rPr lang="en-US" dirty="0" smtClean="0"/>
              <a:t>]</a:t>
            </a:r>
            <a:r>
              <a:rPr lang="en-US" baseline="30000" dirty="0" smtClean="0"/>
              <a:t>T</a:t>
            </a:r>
            <a:r>
              <a:rPr lang="en-US" dirty="0" smtClean="0"/>
              <a:t>:  max </a:t>
            </a:r>
            <a:r>
              <a:rPr lang="en-US" b="1" dirty="0" smtClean="0"/>
              <a:t>1</a:t>
            </a:r>
            <a:r>
              <a:rPr lang="en-US" baseline="30000" dirty="0" smtClean="0"/>
              <a:t>T</a:t>
            </a:r>
            <a:r>
              <a:rPr lang="en-US" dirty="0" smtClean="0"/>
              <a:t>x  </a:t>
            </a:r>
            <a:r>
              <a:rPr lang="en-US" dirty="0" err="1" smtClean="0"/>
              <a:t>s.t.</a:t>
            </a:r>
            <a:r>
              <a:rPr lang="en-US" dirty="0" smtClean="0"/>
              <a:t> </a:t>
            </a:r>
            <a:r>
              <a:rPr lang="en-US" dirty="0" err="1" smtClean="0"/>
              <a:t>Δ</a:t>
            </a:r>
            <a:r>
              <a:rPr lang="en-US" dirty="0" smtClean="0"/>
              <a:t> x ≤ </a:t>
            </a:r>
            <a:r>
              <a:rPr lang="en-US" b="1" dirty="0" smtClean="0"/>
              <a:t>1</a:t>
            </a:r>
          </a:p>
          <a:p>
            <a:pPr lvl="1"/>
            <a:r>
              <a:rPr lang="en-US" dirty="0" smtClean="0"/>
              <a:t>Result: x = [</a:t>
            </a:r>
            <a:r>
              <a:rPr lang="en-US" dirty="0" smtClean="0">
                <a:solidFill>
                  <a:srgbClr val="0824F2"/>
                </a:solidFill>
              </a:rPr>
              <a:t>1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0824F2"/>
                </a:solidFill>
              </a:rPr>
              <a:t>1</a:t>
            </a:r>
            <a:r>
              <a:rPr lang="en-US" dirty="0" smtClean="0"/>
              <a:t>], </a:t>
            </a:r>
            <a:r>
              <a:rPr lang="en-US" b="1" dirty="0" smtClean="0"/>
              <a:t>1</a:t>
            </a:r>
            <a:r>
              <a:rPr lang="en-US" sz="3200" baseline="30000" dirty="0" smtClean="0"/>
              <a:t>T</a:t>
            </a:r>
            <a:r>
              <a:rPr lang="en-US" dirty="0" smtClean="0"/>
              <a:t>x = </a:t>
            </a:r>
            <a:r>
              <a:rPr lang="en-US" dirty="0" smtClean="0">
                <a:solidFill>
                  <a:srgbClr val="0824F2"/>
                </a:solidFill>
              </a:rPr>
              <a:t>2</a:t>
            </a:r>
            <a:r>
              <a:rPr lang="en-US" dirty="0" smtClean="0"/>
              <a:t> = </a:t>
            </a:r>
            <a:r>
              <a:rPr lang="en-US" dirty="0" err="1" smtClean="0">
                <a:solidFill>
                  <a:srgbClr val="0824F2"/>
                </a:solidFill>
              </a:rPr>
              <a:t>s</a:t>
            </a:r>
            <a:r>
              <a:rPr lang="en-US" b="1" baseline="-25000" dirty="0" err="1" smtClean="0">
                <a:solidFill>
                  <a:srgbClr val="0824F2"/>
                </a:solidFill>
              </a:rPr>
              <a:t>HBL</a:t>
            </a:r>
            <a:endParaRPr lang="en-US" b="1" baseline="-25000" dirty="0" smtClean="0">
              <a:solidFill>
                <a:srgbClr val="0824F2"/>
              </a:solidFill>
            </a:endParaRPr>
          </a:p>
          <a:p>
            <a:r>
              <a:rPr lang="en-US" dirty="0" err="1" smtClean="0"/>
              <a:t>Thm</a:t>
            </a:r>
            <a:r>
              <a:rPr lang="en-US" dirty="0" smtClean="0"/>
              <a:t>: #</a:t>
            </a:r>
            <a:r>
              <a:rPr lang="en-US" dirty="0" err="1" smtClean="0"/>
              <a:t>words_moved</a:t>
            </a:r>
            <a:r>
              <a:rPr lang="en-US" dirty="0" smtClean="0"/>
              <a:t> = </a:t>
            </a:r>
            <a:r>
              <a:rPr lang="en-US" dirty="0" err="1"/>
              <a:t>Ω</a:t>
            </a:r>
            <a:r>
              <a:rPr lang="en-US" dirty="0"/>
              <a:t>(</a:t>
            </a:r>
            <a:r>
              <a:rPr lang="en-US" dirty="0" smtClean="0"/>
              <a:t>n</a:t>
            </a:r>
            <a:r>
              <a:rPr lang="en-US" sz="3300" b="1" baseline="30000" dirty="0" smtClean="0"/>
              <a:t>2</a:t>
            </a:r>
            <a:r>
              <a:rPr lang="en-US" dirty="0" smtClean="0"/>
              <a:t>/M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S</a:t>
            </a:r>
            <a:r>
              <a:rPr lang="en-US" sz="2800" b="1" baseline="30000" dirty="0" smtClean="0">
                <a:solidFill>
                  <a:srgbClr val="0824F2"/>
                </a:solidFill>
              </a:rPr>
              <a:t>HBL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-1</a:t>
            </a:r>
            <a:r>
              <a:rPr lang="en-US" dirty="0" smtClean="0"/>
              <a:t>)= </a:t>
            </a:r>
            <a:r>
              <a:rPr lang="en-US" dirty="0" err="1"/>
              <a:t>Ω</a:t>
            </a:r>
            <a:r>
              <a:rPr lang="en-US" dirty="0"/>
              <a:t>(</a:t>
            </a:r>
            <a:r>
              <a:rPr lang="en-US" dirty="0" smtClean="0"/>
              <a:t>n</a:t>
            </a:r>
            <a:r>
              <a:rPr lang="en-US" sz="3300" b="1" baseline="30000" dirty="0" smtClean="0"/>
              <a:t>2</a:t>
            </a:r>
            <a:r>
              <a:rPr lang="en-US" dirty="0" smtClean="0"/>
              <a:t>/M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1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Attained by block sizes </a:t>
            </a:r>
            <a:r>
              <a:rPr lang="en-US" dirty="0" err="1" smtClean="0"/>
              <a:t>M</a:t>
            </a:r>
            <a:r>
              <a:rPr lang="en-US" b="1" baseline="30000" dirty="0" err="1" smtClean="0"/>
              <a:t>xi</a:t>
            </a:r>
            <a:r>
              <a:rPr lang="en-US" dirty="0" err="1" smtClean="0"/>
              <a:t>,M</a:t>
            </a:r>
            <a:r>
              <a:rPr lang="en-US" b="1" baseline="30000" dirty="0" err="1" smtClean="0"/>
              <a:t>xj</a:t>
            </a:r>
            <a:r>
              <a:rPr lang="en-US" dirty="0" smtClean="0"/>
              <a:t> = M</a:t>
            </a:r>
            <a:r>
              <a:rPr lang="en-US" b="1" baseline="30000" dirty="0" smtClean="0">
                <a:solidFill>
                  <a:srgbClr val="061BBA"/>
                </a:solidFill>
              </a:rPr>
              <a:t>1</a:t>
            </a:r>
            <a:r>
              <a:rPr lang="en-US" dirty="0" smtClean="0"/>
              <a:t>,M</a:t>
            </a:r>
            <a:r>
              <a:rPr lang="en-US" b="1" baseline="30000" dirty="0" smtClean="0">
                <a:solidFill>
                  <a:srgbClr val="061BBA"/>
                </a:solidFill>
              </a:rPr>
              <a:t>1</a:t>
            </a:r>
            <a:endParaRPr lang="en-US" dirty="0">
              <a:solidFill>
                <a:srgbClr val="061BBA"/>
              </a:solidFill>
            </a:endParaRPr>
          </a:p>
          <a:p>
            <a:endParaRPr lang="en-US" dirty="0"/>
          </a:p>
        </p:txBody>
      </p:sp>
      <p:sp>
        <p:nvSpPr>
          <p:cNvPr id="9" name="Double Bracket 8"/>
          <p:cNvSpPr/>
          <p:nvPr/>
        </p:nvSpPr>
        <p:spPr>
          <a:xfrm>
            <a:off x="3810000" y="2971800"/>
            <a:ext cx="1600200" cy="1295400"/>
          </a:xfrm>
          <a:prstGeom prst="bracketPair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2122980"/>
              </p:ext>
            </p:extLst>
          </p:nvPr>
        </p:nvGraphicFramePr>
        <p:xfrm>
          <a:off x="2743200" y="2438400"/>
          <a:ext cx="373380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33450"/>
                <a:gridCol w="933450"/>
                <a:gridCol w="933450"/>
                <a:gridCol w="933450"/>
              </a:tblGrid>
              <a:tr h="43815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j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F</a:t>
                      </a:r>
                      <a:endParaRPr lang="en-US" sz="2400" dirty="0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Δ</a:t>
                      </a:r>
                      <a:r>
                        <a:rPr lang="en-US" sz="2400" dirty="0" smtClean="0"/>
                        <a:t>  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P(</a:t>
                      </a:r>
                      <a:r>
                        <a:rPr lang="en-US" sz="2400" dirty="0" err="1" smtClean="0"/>
                        <a:t>i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P(j)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394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</a:t>
            </a:r>
            <a:r>
              <a:rPr lang="en-US" dirty="0" err="1" smtClean="0"/>
              <a:t>Thm</a:t>
            </a:r>
            <a:r>
              <a:rPr lang="en-US" dirty="0" smtClean="0"/>
              <a:t> applied to Random Code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35051"/>
            <a:ext cx="9296400" cy="54864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for </a:t>
            </a:r>
            <a:r>
              <a:rPr lang="en-US" dirty="0" smtClean="0"/>
              <a:t>i1=</a:t>
            </a:r>
            <a:r>
              <a:rPr lang="en-US" dirty="0"/>
              <a:t>1:n, for </a:t>
            </a:r>
            <a:r>
              <a:rPr lang="en-US" dirty="0" smtClean="0"/>
              <a:t>i2=</a:t>
            </a:r>
            <a:r>
              <a:rPr lang="en-US" dirty="0"/>
              <a:t>1:n</a:t>
            </a:r>
            <a:r>
              <a:rPr lang="en-US" dirty="0" smtClean="0"/>
              <a:t>, … , for i6=1:n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r>
              <a:rPr lang="en-US" sz="3000" dirty="0" smtClean="0"/>
              <a:t>A1(i1,i3,i6) += func1(A2(i1,i2,i4),A3(i2,i3,i5),A4(i3,i4,i6))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  A5(i2,i6) += func2(A6(i1,i4,i5),A3(i3,i4,i6))</a:t>
            </a:r>
          </a:p>
          <a:p>
            <a:r>
              <a:rPr lang="en-US" dirty="0" smtClean="0"/>
              <a:t>Record array indices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in matrix </a:t>
            </a:r>
            <a:r>
              <a:rPr lang="en-US" dirty="0" err="1" smtClean="0"/>
              <a:t>Δ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Solve LP for x = [x1,…</a:t>
            </a:r>
            <a:r>
              <a:rPr lang="en-US" smtClean="0"/>
              <a:t>,x6]</a:t>
            </a:r>
            <a:r>
              <a:rPr lang="en-US" baseline="30000" dirty="0" smtClean="0"/>
              <a:t>T</a:t>
            </a:r>
            <a:r>
              <a:rPr lang="en-US" dirty="0" smtClean="0"/>
              <a:t>:  max </a:t>
            </a:r>
            <a:r>
              <a:rPr lang="en-US" b="1" dirty="0" smtClean="0"/>
              <a:t>1</a:t>
            </a:r>
            <a:r>
              <a:rPr lang="en-US" baseline="30000" dirty="0" smtClean="0"/>
              <a:t>T</a:t>
            </a:r>
            <a:r>
              <a:rPr lang="en-US" dirty="0" smtClean="0"/>
              <a:t>x  </a:t>
            </a:r>
            <a:r>
              <a:rPr lang="en-US" dirty="0" err="1" smtClean="0"/>
              <a:t>s.t.</a:t>
            </a:r>
            <a:r>
              <a:rPr lang="en-US" dirty="0" smtClean="0"/>
              <a:t> </a:t>
            </a:r>
            <a:r>
              <a:rPr lang="en-US" dirty="0" err="1" smtClean="0"/>
              <a:t>Δ</a:t>
            </a:r>
            <a:r>
              <a:rPr lang="en-US" dirty="0" smtClean="0"/>
              <a:t> x ≤ </a:t>
            </a:r>
            <a:r>
              <a:rPr lang="en-US" b="1" dirty="0" smtClean="0"/>
              <a:t>1</a:t>
            </a:r>
          </a:p>
          <a:p>
            <a:pPr lvl="1"/>
            <a:r>
              <a:rPr lang="en-US" dirty="0" smtClean="0"/>
              <a:t>Result: x = [</a:t>
            </a:r>
            <a:r>
              <a:rPr lang="en-US" dirty="0" smtClean="0">
                <a:solidFill>
                  <a:srgbClr val="0824F2"/>
                </a:solidFill>
              </a:rPr>
              <a:t>2/7,3/7,1/7,2/7,3/7,4/7</a:t>
            </a:r>
            <a:r>
              <a:rPr lang="en-US" dirty="0" smtClean="0"/>
              <a:t>], </a:t>
            </a:r>
            <a:r>
              <a:rPr lang="en-US" b="1" dirty="0" smtClean="0"/>
              <a:t>1</a:t>
            </a:r>
            <a:r>
              <a:rPr lang="en-US" sz="3200" baseline="30000" dirty="0" smtClean="0"/>
              <a:t>T</a:t>
            </a:r>
            <a:r>
              <a:rPr lang="en-US" dirty="0" smtClean="0"/>
              <a:t>x = </a:t>
            </a:r>
            <a:r>
              <a:rPr lang="en-US" dirty="0" smtClean="0">
                <a:solidFill>
                  <a:srgbClr val="0824F2"/>
                </a:solidFill>
              </a:rPr>
              <a:t>15/7</a:t>
            </a:r>
            <a:r>
              <a:rPr lang="en-US" dirty="0" smtClean="0"/>
              <a:t> = </a:t>
            </a:r>
            <a:r>
              <a:rPr lang="en-US" dirty="0" err="1" smtClean="0">
                <a:solidFill>
                  <a:srgbClr val="0824F2"/>
                </a:solidFill>
              </a:rPr>
              <a:t>s</a:t>
            </a:r>
            <a:r>
              <a:rPr lang="en-US" b="1" baseline="-25000" dirty="0" err="1" smtClean="0">
                <a:solidFill>
                  <a:srgbClr val="0824F2"/>
                </a:solidFill>
              </a:rPr>
              <a:t>HBL</a:t>
            </a:r>
            <a:endParaRPr lang="en-US" b="1" baseline="-25000" dirty="0" smtClean="0">
              <a:solidFill>
                <a:srgbClr val="0824F2"/>
              </a:solidFill>
            </a:endParaRPr>
          </a:p>
          <a:p>
            <a:r>
              <a:rPr lang="en-US" dirty="0" err="1" smtClean="0"/>
              <a:t>Thm</a:t>
            </a:r>
            <a:r>
              <a:rPr lang="en-US" dirty="0" smtClean="0"/>
              <a:t>: #</a:t>
            </a:r>
            <a:r>
              <a:rPr lang="en-US" dirty="0" err="1" smtClean="0"/>
              <a:t>words_moved</a:t>
            </a:r>
            <a:r>
              <a:rPr lang="en-US" dirty="0" smtClean="0"/>
              <a:t> = </a:t>
            </a:r>
            <a:r>
              <a:rPr lang="en-US" dirty="0" err="1"/>
              <a:t>Ω</a:t>
            </a:r>
            <a:r>
              <a:rPr lang="en-US" dirty="0"/>
              <a:t>(</a:t>
            </a:r>
            <a:r>
              <a:rPr lang="en-US" dirty="0" smtClean="0"/>
              <a:t>n</a:t>
            </a:r>
            <a:r>
              <a:rPr lang="en-US" sz="3300" b="1" baseline="30000" dirty="0"/>
              <a:t>6</a:t>
            </a:r>
            <a:r>
              <a:rPr lang="en-US" dirty="0" smtClean="0"/>
              <a:t>/M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S</a:t>
            </a:r>
            <a:r>
              <a:rPr lang="en-US" sz="2800" b="1" baseline="30000" dirty="0" smtClean="0">
                <a:solidFill>
                  <a:srgbClr val="0824F2"/>
                </a:solidFill>
              </a:rPr>
              <a:t>HBL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-1</a:t>
            </a:r>
            <a:r>
              <a:rPr lang="en-US" dirty="0" smtClean="0"/>
              <a:t>)= </a:t>
            </a:r>
            <a:r>
              <a:rPr lang="en-US" dirty="0" err="1"/>
              <a:t>Ω</a:t>
            </a:r>
            <a:r>
              <a:rPr lang="en-US" dirty="0"/>
              <a:t>(</a:t>
            </a:r>
            <a:r>
              <a:rPr lang="en-US" dirty="0" smtClean="0"/>
              <a:t>n</a:t>
            </a:r>
            <a:r>
              <a:rPr lang="en-US" sz="3300" b="1" baseline="30000" dirty="0"/>
              <a:t>6</a:t>
            </a:r>
            <a:r>
              <a:rPr lang="en-US" dirty="0" smtClean="0"/>
              <a:t>/M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8/7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Attained by block sizes M</a:t>
            </a:r>
            <a:r>
              <a:rPr lang="en-US" b="1" baseline="30000" dirty="0" smtClean="0">
                <a:solidFill>
                  <a:srgbClr val="061BBA"/>
                </a:solidFill>
              </a:rPr>
              <a:t>2/7</a:t>
            </a:r>
            <a:r>
              <a:rPr lang="en-US" dirty="0" smtClean="0"/>
              <a:t>,M</a:t>
            </a:r>
            <a:r>
              <a:rPr lang="en-US" b="1" baseline="30000" dirty="0" smtClean="0">
                <a:solidFill>
                  <a:srgbClr val="061BBA"/>
                </a:solidFill>
              </a:rPr>
              <a:t>3/7</a:t>
            </a:r>
            <a:r>
              <a:rPr lang="en-US" dirty="0"/>
              <a:t>,</a:t>
            </a:r>
            <a:r>
              <a:rPr lang="en-US" dirty="0" smtClean="0"/>
              <a:t>M</a:t>
            </a:r>
            <a:r>
              <a:rPr lang="en-US" b="1" baseline="30000" dirty="0" smtClean="0">
                <a:solidFill>
                  <a:srgbClr val="061BBA"/>
                </a:solidFill>
              </a:rPr>
              <a:t>1/7</a:t>
            </a:r>
            <a:r>
              <a:rPr lang="en-US" dirty="0"/>
              <a:t>,</a:t>
            </a:r>
            <a:r>
              <a:rPr lang="en-US" dirty="0" smtClean="0"/>
              <a:t>M</a:t>
            </a:r>
            <a:r>
              <a:rPr lang="en-US" b="1" baseline="30000" dirty="0" smtClean="0">
                <a:solidFill>
                  <a:srgbClr val="061BBA"/>
                </a:solidFill>
              </a:rPr>
              <a:t>2/7</a:t>
            </a:r>
            <a:r>
              <a:rPr lang="en-US" dirty="0"/>
              <a:t>,M</a:t>
            </a:r>
            <a:r>
              <a:rPr lang="en-US" b="1" baseline="30000" dirty="0">
                <a:solidFill>
                  <a:srgbClr val="061BBA"/>
                </a:solidFill>
              </a:rPr>
              <a:t>3/</a:t>
            </a:r>
            <a:r>
              <a:rPr lang="en-US" b="1" baseline="30000" dirty="0" smtClean="0">
                <a:solidFill>
                  <a:srgbClr val="061BBA"/>
                </a:solidFill>
              </a:rPr>
              <a:t>7</a:t>
            </a:r>
            <a:r>
              <a:rPr lang="en-US" dirty="0"/>
              <a:t>,</a:t>
            </a:r>
            <a:r>
              <a:rPr lang="en-US" dirty="0" smtClean="0"/>
              <a:t>M</a:t>
            </a:r>
            <a:r>
              <a:rPr lang="en-US" b="1" baseline="30000" dirty="0" smtClean="0">
                <a:solidFill>
                  <a:srgbClr val="061BBA"/>
                </a:solidFill>
              </a:rPr>
              <a:t>4/</a:t>
            </a:r>
            <a:r>
              <a:rPr lang="en-US" b="1" baseline="30000" dirty="0">
                <a:solidFill>
                  <a:srgbClr val="061BBA"/>
                </a:solidFill>
              </a:rPr>
              <a:t>7</a:t>
            </a:r>
            <a:endParaRPr lang="en-US" dirty="0">
              <a:solidFill>
                <a:srgbClr val="061BBA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61BBA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61BBA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61BBA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61BBA"/>
              </a:solidFill>
            </a:endParaRPr>
          </a:p>
          <a:p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724832"/>
              </p:ext>
            </p:extLst>
          </p:nvPr>
        </p:nvGraphicFramePr>
        <p:xfrm>
          <a:off x="4114800" y="2743199"/>
          <a:ext cx="5029200" cy="21945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8650"/>
                <a:gridCol w="628650"/>
                <a:gridCol w="628650"/>
                <a:gridCol w="628650"/>
                <a:gridCol w="628650"/>
                <a:gridCol w="628650"/>
                <a:gridCol w="628650"/>
                <a:gridCol w="628650"/>
              </a:tblGrid>
              <a:tr h="267517"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</a:tr>
              <a:tr h="304618"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A1</a:t>
                      </a:r>
                      <a:endParaRPr lang="en-US" sz="1400" dirty="0"/>
                    </a:p>
                  </a:txBody>
                  <a:tcPr/>
                </a:tc>
              </a:tr>
              <a:tr h="304618"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A2</a:t>
                      </a:r>
                      <a:endParaRPr lang="en-US" sz="1400" dirty="0"/>
                    </a:p>
                  </a:txBody>
                  <a:tcPr/>
                </a:tc>
              </a:tr>
              <a:tr h="304618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Δ</a:t>
                      </a:r>
                      <a:r>
                        <a:rPr lang="en-US" sz="1800" dirty="0" smtClean="0"/>
                        <a:t> =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A3</a:t>
                      </a:r>
                      <a:endParaRPr lang="en-US" sz="1400" dirty="0"/>
                    </a:p>
                  </a:txBody>
                  <a:tcPr/>
                </a:tc>
              </a:tr>
              <a:tr h="304618"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A3,A4</a:t>
                      </a:r>
                      <a:endParaRPr lang="en-US" sz="1400" dirty="0"/>
                    </a:p>
                  </a:txBody>
                  <a:tcPr/>
                </a:tc>
              </a:tr>
              <a:tr h="304618"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A5</a:t>
                      </a:r>
                      <a:endParaRPr lang="en-US" sz="1400" dirty="0"/>
                    </a:p>
                  </a:txBody>
                  <a:tcPr/>
                </a:tc>
              </a:tr>
              <a:tr h="304618"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A6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Double Bracket 6"/>
          <p:cNvSpPr/>
          <p:nvPr/>
        </p:nvSpPr>
        <p:spPr>
          <a:xfrm>
            <a:off x="4724400" y="3124200"/>
            <a:ext cx="3733800" cy="1828800"/>
          </a:xfrm>
          <a:prstGeom prst="bracketPair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88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Where do lower and matching upper bounds on communication come from</a:t>
            </a:r>
            <a:r>
              <a:rPr lang="en-US" sz="3600" dirty="0" smtClean="0"/>
              <a:t>? (1/3)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Originally for C = A*B by Irony/</a:t>
            </a:r>
            <a:r>
              <a:rPr lang="en-US" dirty="0" err="1" smtClean="0"/>
              <a:t>Tiskin</a:t>
            </a:r>
            <a:r>
              <a:rPr lang="en-US" dirty="0" smtClean="0"/>
              <a:t>/Toledo (2004)</a:t>
            </a:r>
          </a:p>
          <a:p>
            <a:r>
              <a:rPr lang="en-US" dirty="0" smtClean="0"/>
              <a:t>Proof idea</a:t>
            </a:r>
          </a:p>
          <a:p>
            <a:pPr lvl="1"/>
            <a:r>
              <a:rPr lang="en-US" dirty="0" smtClean="0"/>
              <a:t>Suppose we can bound #</a:t>
            </a:r>
            <a:r>
              <a:rPr lang="en-US" dirty="0" err="1" smtClean="0"/>
              <a:t>useful_operations</a:t>
            </a:r>
            <a:r>
              <a:rPr lang="en-US" dirty="0" smtClean="0"/>
              <a:t> ≤ G doable with data in fast memory of size M</a:t>
            </a:r>
          </a:p>
          <a:p>
            <a:pPr lvl="1"/>
            <a:r>
              <a:rPr lang="en-US" dirty="0" smtClean="0"/>
              <a:t>So to do F = #</a:t>
            </a:r>
            <a:r>
              <a:rPr lang="en-US" dirty="0" err="1" smtClean="0"/>
              <a:t>total_operations</a:t>
            </a:r>
            <a:r>
              <a:rPr lang="en-US" dirty="0" smtClean="0"/>
              <a:t>, need to fill fast memory F/G times, and so #</a:t>
            </a:r>
            <a:r>
              <a:rPr lang="en-US" dirty="0" err="1" smtClean="0"/>
              <a:t>words_moved</a:t>
            </a:r>
            <a:r>
              <a:rPr lang="en-US" dirty="0" smtClean="0"/>
              <a:t> ≥ MF/G</a:t>
            </a:r>
          </a:p>
          <a:p>
            <a:r>
              <a:rPr lang="en-US" dirty="0" smtClean="0"/>
              <a:t>Hard part: finding G</a:t>
            </a:r>
          </a:p>
          <a:p>
            <a:r>
              <a:rPr lang="en-US" dirty="0" smtClean="0"/>
              <a:t>Attaining </a:t>
            </a:r>
            <a:r>
              <a:rPr lang="en-US" dirty="0"/>
              <a:t>lower bound</a:t>
            </a:r>
          </a:p>
          <a:p>
            <a:pPr lvl="1"/>
            <a:r>
              <a:rPr lang="en-US" dirty="0"/>
              <a:t>Need to </a:t>
            </a:r>
            <a:r>
              <a:rPr lang="en-US" dirty="0" smtClean="0"/>
              <a:t>“block” </a:t>
            </a:r>
            <a:r>
              <a:rPr lang="en-US" dirty="0"/>
              <a:t>all operations to perform ~G operations on every chunk of M words of data </a:t>
            </a:r>
          </a:p>
        </p:txBody>
      </p:sp>
    </p:spTree>
    <p:extLst>
      <p:ext uri="{BB962C8B-B14F-4D97-AF65-F5344CB8AC3E}">
        <p14:creationId xmlns:p14="http://schemas.microsoft.com/office/powerpoint/2010/main" val="406506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>
          <a:xfrm>
            <a:off x="0" y="306388"/>
            <a:ext cx="9144000" cy="373062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+mn-lt"/>
              </a:rPr>
              <a:t>Proof of communication </a:t>
            </a:r>
            <a:r>
              <a:rPr lang="en-US" sz="3600" dirty="0">
                <a:latin typeface="+mn-lt"/>
              </a:rPr>
              <a:t>l</a:t>
            </a:r>
            <a:r>
              <a:rPr lang="en-US" sz="3600" dirty="0" smtClean="0">
                <a:latin typeface="+mn-lt"/>
              </a:rPr>
              <a:t>ower </a:t>
            </a:r>
            <a:r>
              <a:rPr lang="en-US" sz="3600" dirty="0">
                <a:latin typeface="+mn-lt"/>
              </a:rPr>
              <a:t>b</a:t>
            </a:r>
            <a:r>
              <a:rPr lang="en-US" sz="3600" dirty="0" smtClean="0">
                <a:latin typeface="+mn-lt"/>
              </a:rPr>
              <a:t>ound (2/3)</a:t>
            </a:r>
            <a:endParaRPr lang="en-US" sz="3600" dirty="0">
              <a:latin typeface="+mn-lt"/>
            </a:endParaRPr>
          </a:p>
        </p:txBody>
      </p:sp>
      <p:sp>
        <p:nvSpPr>
          <p:cNvPr id="337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9pPr>
          </a:lstStyle>
          <a:p>
            <a:fld id="{F6EEBE3C-6969-7245-8348-DAE3353A8DA8}" type="slidenum">
              <a:rPr lang="en-US" sz="1400" b="0">
                <a:solidFill>
                  <a:schemeClr val="tx1"/>
                </a:solidFill>
                <a:latin typeface="Helvetica" charset="0"/>
              </a:rPr>
              <a:pPr/>
              <a:t>61</a:t>
            </a:fld>
            <a:endParaRPr lang="en-US" sz="1400" b="0">
              <a:solidFill>
                <a:schemeClr val="tx1"/>
              </a:solidFill>
              <a:latin typeface="Helvetica" charset="0"/>
            </a:endParaRPr>
          </a:p>
        </p:txBody>
      </p:sp>
      <p:sp>
        <p:nvSpPr>
          <p:cNvPr id="33795" name="TextBox 48"/>
          <p:cNvSpPr txBox="1">
            <a:spLocks noChangeArrowheads="1"/>
          </p:cNvSpPr>
          <p:nvPr/>
        </p:nvSpPr>
        <p:spPr bwMode="auto">
          <a:xfrm>
            <a:off x="5999163" y="654050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>
                <a:solidFill>
                  <a:schemeClr val="tx1"/>
                </a:solidFill>
              </a:rPr>
              <a:t>k</a:t>
            </a:r>
          </a:p>
        </p:txBody>
      </p:sp>
      <p:cxnSp>
        <p:nvCxnSpPr>
          <p:cNvPr id="33796" name="Straight Arrow Connector 44"/>
          <p:cNvCxnSpPr>
            <a:cxnSpLocks noChangeShapeType="1"/>
          </p:cNvCxnSpPr>
          <p:nvPr/>
        </p:nvCxnSpPr>
        <p:spPr bwMode="auto">
          <a:xfrm rot="5400000" flipH="1" flipV="1">
            <a:off x="5882482" y="1297781"/>
            <a:ext cx="488950" cy="1587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797" name="TextBox 49"/>
          <p:cNvSpPr txBox="1">
            <a:spLocks noChangeArrowheads="1"/>
          </p:cNvSpPr>
          <p:nvPr/>
        </p:nvSpPr>
        <p:spPr bwMode="auto">
          <a:xfrm>
            <a:off x="3475038" y="5734050"/>
            <a:ext cx="1193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ja-JP" altLang="en-US">
                <a:solidFill>
                  <a:srgbClr val="FF0000"/>
                </a:solidFill>
              </a:rPr>
              <a:t>“</a:t>
            </a:r>
            <a:r>
              <a:rPr lang="en-US" altLang="ja-JP">
                <a:solidFill>
                  <a:srgbClr val="FF0000"/>
                </a:solidFill>
              </a:rPr>
              <a:t>A face</a:t>
            </a:r>
            <a:r>
              <a:rPr lang="ja-JP" altLang="en-US">
                <a:solidFill>
                  <a:srgbClr val="FF0000"/>
                </a:solidFill>
              </a:rPr>
              <a:t>”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3798" name="TextBox 52"/>
          <p:cNvSpPr txBox="1">
            <a:spLocks noChangeArrowheads="1"/>
          </p:cNvSpPr>
          <p:nvPr/>
        </p:nvSpPr>
        <p:spPr bwMode="auto">
          <a:xfrm rot="-2605187">
            <a:off x="6391275" y="5116513"/>
            <a:ext cx="1211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ja-JP" altLang="en-US" dirty="0">
                <a:solidFill>
                  <a:srgbClr val="008000"/>
                </a:solidFill>
              </a:rPr>
              <a:t>“</a:t>
            </a:r>
            <a:r>
              <a:rPr lang="en-US" altLang="ja-JP" dirty="0">
                <a:solidFill>
                  <a:srgbClr val="008000"/>
                </a:solidFill>
              </a:rPr>
              <a:t>B face</a:t>
            </a:r>
            <a:r>
              <a:rPr lang="ja-JP" altLang="en-US" dirty="0">
                <a:solidFill>
                  <a:srgbClr val="008000"/>
                </a:solidFill>
              </a:rPr>
              <a:t>”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33799" name="TextBox 53"/>
          <p:cNvSpPr txBox="1">
            <a:spLocks noChangeArrowheads="1"/>
          </p:cNvSpPr>
          <p:nvPr/>
        </p:nvSpPr>
        <p:spPr bwMode="auto">
          <a:xfrm>
            <a:off x="4224338" y="854075"/>
            <a:ext cx="12112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ja-JP" altLang="en-US" dirty="0">
                <a:solidFill>
                  <a:srgbClr val="0000FF"/>
                </a:solidFill>
              </a:rPr>
              <a:t>“</a:t>
            </a:r>
            <a:r>
              <a:rPr lang="en-US" altLang="ja-JP" dirty="0">
                <a:solidFill>
                  <a:srgbClr val="0000FF"/>
                </a:solidFill>
              </a:rPr>
              <a:t>C face</a:t>
            </a:r>
            <a:r>
              <a:rPr lang="ja-JP" altLang="en-US" dirty="0">
                <a:solidFill>
                  <a:srgbClr val="0000FF"/>
                </a:solidFill>
              </a:rPr>
              <a:t>”</a:t>
            </a:r>
            <a:endParaRPr lang="en-US" dirty="0">
              <a:solidFill>
                <a:srgbClr val="0000FF"/>
              </a:solidFill>
            </a:endParaRPr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5857875" y="1254125"/>
            <a:ext cx="2740025" cy="1663700"/>
            <a:chOff x="331248" y="855251"/>
            <a:chExt cx="2738983" cy="1662935"/>
          </a:xfrm>
        </p:grpSpPr>
        <p:sp>
          <p:nvSpPr>
            <p:cNvPr id="33830" name="TextBox 60"/>
            <p:cNvSpPr txBox="1">
              <a:spLocks noChangeArrowheads="1"/>
            </p:cNvSpPr>
            <p:nvPr/>
          </p:nvSpPr>
          <p:spPr bwMode="auto">
            <a:xfrm>
              <a:off x="1023132" y="855251"/>
              <a:ext cx="2047099" cy="522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400" dirty="0">
                  <a:solidFill>
                    <a:schemeClr val="tx1"/>
                  </a:solidFill>
                </a:rPr>
                <a:t>Cube representing</a:t>
              </a:r>
            </a:p>
            <a:p>
              <a:pPr algn="ctr"/>
              <a:r>
                <a:rPr lang="en-US" sz="1400" dirty="0">
                  <a:solidFill>
                    <a:srgbClr val="0000FF"/>
                  </a:solidFill>
                </a:rPr>
                <a:t>C(1,1) </a:t>
              </a:r>
              <a:r>
                <a:rPr lang="en-US" sz="1400" dirty="0">
                  <a:solidFill>
                    <a:schemeClr val="tx1"/>
                  </a:solidFill>
                </a:rPr>
                <a:t>+= </a:t>
              </a:r>
              <a:r>
                <a:rPr lang="en-US" sz="1400" dirty="0">
                  <a:solidFill>
                    <a:srgbClr val="FF0000"/>
                  </a:solidFill>
                </a:rPr>
                <a:t>A(1,3)</a:t>
              </a:r>
              <a:r>
                <a:rPr lang="en-US" sz="1400" dirty="0">
                  <a:solidFill>
                    <a:schemeClr val="tx1"/>
                  </a:solidFill>
                </a:rPr>
                <a:t>·</a:t>
              </a:r>
              <a:r>
                <a:rPr lang="en-US" sz="1400" dirty="0">
                  <a:solidFill>
                    <a:srgbClr val="008000"/>
                  </a:solidFill>
                </a:rPr>
                <a:t>B(3,1)</a:t>
              </a:r>
            </a:p>
          </p:txBody>
        </p:sp>
        <p:cxnSp>
          <p:nvCxnSpPr>
            <p:cNvPr id="33831" name="Straight Arrow Connector 62"/>
            <p:cNvCxnSpPr>
              <a:cxnSpLocks noChangeShapeType="1"/>
              <a:stCxn id="33830" idx="2"/>
            </p:cNvCxnSpPr>
            <p:nvPr/>
          </p:nvCxnSpPr>
          <p:spPr bwMode="auto">
            <a:xfrm rot="5400000">
              <a:off x="618987" y="1090491"/>
              <a:ext cx="1139956" cy="1715434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5" name="Content Placeholder 2"/>
          <p:cNvSpPr txBox="1">
            <a:spLocks/>
          </p:cNvSpPr>
          <p:nvPr/>
        </p:nvSpPr>
        <p:spPr bwMode="auto">
          <a:xfrm>
            <a:off x="152400" y="5688013"/>
            <a:ext cx="8839199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3500" tIns="25400" rIns="63500" bIns="25400">
            <a:spAutoFit/>
          </a:bodyPr>
          <a:lstStyle>
            <a:lvl1pPr marL="203200" indent="-2032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accent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15000"/>
              </a:spcBef>
              <a:buSzPct val="100000"/>
            </a:pPr>
            <a:endParaRPr lang="en-US" b="0" dirty="0">
              <a:solidFill>
                <a:srgbClr val="000099"/>
              </a:solidFill>
              <a:sym typeface="Symbol" charset="0"/>
            </a:endParaRPr>
          </a:p>
          <a:p>
            <a:pPr>
              <a:spcBef>
                <a:spcPct val="15000"/>
              </a:spcBef>
              <a:buSzPct val="100000"/>
              <a:buFontTx/>
              <a:buChar char="•"/>
            </a:pPr>
            <a:r>
              <a:rPr lang="en-US" b="0" dirty="0">
                <a:solidFill>
                  <a:schemeClr val="tx1"/>
                </a:solidFill>
                <a:sym typeface="Symbol" charset="0"/>
              </a:rPr>
              <a:t>If we have at most </a:t>
            </a:r>
            <a:r>
              <a:rPr lang="en-US" b="0" dirty="0" smtClean="0">
                <a:solidFill>
                  <a:schemeClr val="tx1"/>
                </a:solidFill>
                <a:sym typeface="Symbol" charset="0"/>
              </a:rPr>
              <a:t>M </a:t>
            </a:r>
            <a:r>
              <a:rPr lang="ja-JP" altLang="en-US" b="0" dirty="0">
                <a:solidFill>
                  <a:schemeClr val="tx1"/>
                </a:solidFill>
                <a:sym typeface="Symbol" charset="0"/>
              </a:rPr>
              <a:t>“</a:t>
            </a:r>
            <a:r>
              <a:rPr lang="en-US" altLang="ja-JP" b="0" dirty="0">
                <a:solidFill>
                  <a:schemeClr val="tx1"/>
                </a:solidFill>
                <a:sym typeface="Symbol" charset="0"/>
              </a:rPr>
              <a:t>A squares</a:t>
            </a:r>
            <a:r>
              <a:rPr lang="ja-JP" altLang="en-US" b="0" dirty="0">
                <a:solidFill>
                  <a:schemeClr val="tx1"/>
                </a:solidFill>
                <a:sym typeface="Symbol" charset="0"/>
              </a:rPr>
              <a:t>”</a:t>
            </a:r>
            <a:r>
              <a:rPr lang="en-US" altLang="ja-JP" b="0" dirty="0">
                <a:solidFill>
                  <a:schemeClr val="tx1"/>
                </a:solidFill>
                <a:sym typeface="Symbol" charset="0"/>
              </a:rPr>
              <a:t>, </a:t>
            </a:r>
            <a:r>
              <a:rPr lang="en-US" altLang="ja-JP" b="0" dirty="0" smtClean="0">
                <a:solidFill>
                  <a:schemeClr val="tx1"/>
                </a:solidFill>
                <a:sym typeface="Symbol" charset="0"/>
              </a:rPr>
              <a:t>M </a:t>
            </a:r>
            <a:r>
              <a:rPr lang="ja-JP" altLang="en-US" b="0" dirty="0">
                <a:solidFill>
                  <a:schemeClr val="tx1"/>
                </a:solidFill>
                <a:sym typeface="Symbol" charset="0"/>
              </a:rPr>
              <a:t>“</a:t>
            </a:r>
            <a:r>
              <a:rPr lang="en-US" altLang="ja-JP" b="0" dirty="0">
                <a:solidFill>
                  <a:schemeClr val="tx1"/>
                </a:solidFill>
                <a:sym typeface="Symbol" charset="0"/>
              </a:rPr>
              <a:t>B squares</a:t>
            </a:r>
            <a:r>
              <a:rPr lang="ja-JP" altLang="en-US" b="0" dirty="0">
                <a:solidFill>
                  <a:schemeClr val="tx1"/>
                </a:solidFill>
                <a:sym typeface="Symbol" charset="0"/>
              </a:rPr>
              <a:t>”</a:t>
            </a:r>
            <a:r>
              <a:rPr lang="en-US" altLang="ja-JP" b="0" dirty="0">
                <a:solidFill>
                  <a:schemeClr val="tx1"/>
                </a:solidFill>
                <a:sym typeface="Symbol" charset="0"/>
              </a:rPr>
              <a:t>, and  </a:t>
            </a:r>
            <a:r>
              <a:rPr lang="en-US" altLang="ja-JP" b="0" dirty="0" smtClean="0">
                <a:solidFill>
                  <a:schemeClr val="tx1"/>
                </a:solidFill>
                <a:sym typeface="Symbol" charset="0"/>
              </a:rPr>
              <a:t>M </a:t>
            </a:r>
            <a:r>
              <a:rPr lang="ja-JP" altLang="en-US" b="0" dirty="0">
                <a:solidFill>
                  <a:schemeClr val="tx1"/>
                </a:solidFill>
                <a:sym typeface="Symbol" charset="0"/>
              </a:rPr>
              <a:t>“</a:t>
            </a:r>
            <a:r>
              <a:rPr lang="en-US" altLang="ja-JP" b="0" dirty="0">
                <a:solidFill>
                  <a:schemeClr val="tx1"/>
                </a:solidFill>
                <a:sym typeface="Symbol" charset="0"/>
              </a:rPr>
              <a:t>C squares</a:t>
            </a:r>
            <a:r>
              <a:rPr lang="ja-JP" altLang="en-US" b="0" dirty="0" smtClean="0">
                <a:solidFill>
                  <a:schemeClr val="tx1"/>
                </a:solidFill>
                <a:sym typeface="Symbol" charset="0"/>
              </a:rPr>
              <a:t>”</a:t>
            </a:r>
            <a:r>
              <a:rPr lang="en-US" altLang="ja-JP" b="0" dirty="0" smtClean="0">
                <a:solidFill>
                  <a:schemeClr val="tx1"/>
                </a:solidFill>
                <a:sym typeface="Symbol" charset="0"/>
              </a:rPr>
              <a:t>, </a:t>
            </a:r>
            <a:r>
              <a:rPr lang="en-US" altLang="ja-JP" b="0" dirty="0">
                <a:solidFill>
                  <a:schemeClr val="tx1"/>
                </a:solidFill>
                <a:sym typeface="Symbol" charset="0"/>
              </a:rPr>
              <a:t>how many </a:t>
            </a:r>
            <a:r>
              <a:rPr lang="en-US" altLang="ja-JP" b="0" dirty="0" smtClean="0">
                <a:solidFill>
                  <a:schemeClr val="tx1"/>
                </a:solidFill>
                <a:sym typeface="Symbol" charset="0"/>
              </a:rPr>
              <a:t>cubes G </a:t>
            </a:r>
            <a:r>
              <a:rPr lang="en-US" altLang="ja-JP" b="0" dirty="0">
                <a:solidFill>
                  <a:schemeClr val="tx1"/>
                </a:solidFill>
                <a:sym typeface="Symbol" charset="0"/>
              </a:rPr>
              <a:t>can we have?</a:t>
            </a:r>
            <a:endParaRPr lang="en-US" b="0" dirty="0">
              <a:solidFill>
                <a:schemeClr val="tx1"/>
              </a:solidFill>
            </a:endParaRPr>
          </a:p>
        </p:txBody>
      </p:sp>
      <p:grpSp>
        <p:nvGrpSpPr>
          <p:cNvPr id="33802" name="Group 39"/>
          <p:cNvGrpSpPr>
            <a:grpSpLocks/>
          </p:cNvGrpSpPr>
          <p:nvPr/>
        </p:nvGrpSpPr>
        <p:grpSpPr bwMode="auto">
          <a:xfrm>
            <a:off x="1300163" y="1724025"/>
            <a:ext cx="6540500" cy="3992563"/>
            <a:chOff x="1300163" y="1724025"/>
            <a:chExt cx="6540500" cy="3992563"/>
          </a:xfrm>
        </p:grpSpPr>
        <p:sp>
          <p:nvSpPr>
            <p:cNvPr id="33803" name="Cube 3"/>
            <p:cNvSpPr>
              <a:spLocks noChangeArrowheads="1"/>
            </p:cNvSpPr>
            <p:nvPr/>
          </p:nvSpPr>
          <p:spPr bwMode="auto">
            <a:xfrm>
              <a:off x="2335213" y="1757363"/>
              <a:ext cx="4687887" cy="3757612"/>
            </a:xfrm>
            <a:prstGeom prst="cube">
              <a:avLst>
                <a:gd name="adj" fmla="val 25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/>
              <a:endParaRPr lang="en-US"/>
            </a:p>
          </p:txBody>
        </p:sp>
        <p:cxnSp>
          <p:nvCxnSpPr>
            <p:cNvPr id="33804" name="Straight Connector 5"/>
            <p:cNvCxnSpPr>
              <a:cxnSpLocks noChangeShapeType="1"/>
            </p:cNvCxnSpPr>
            <p:nvPr/>
          </p:nvCxnSpPr>
          <p:spPr bwMode="auto">
            <a:xfrm>
              <a:off x="2335213" y="3619500"/>
              <a:ext cx="3790950" cy="1588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5" name="Straight Connector 6"/>
            <p:cNvCxnSpPr>
              <a:cxnSpLocks noChangeShapeType="1"/>
            </p:cNvCxnSpPr>
            <p:nvPr/>
          </p:nvCxnSpPr>
          <p:spPr bwMode="auto">
            <a:xfrm>
              <a:off x="2335213" y="4598988"/>
              <a:ext cx="3790950" cy="158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6" name="Straight Connector 9"/>
            <p:cNvCxnSpPr>
              <a:cxnSpLocks noChangeShapeType="1"/>
            </p:cNvCxnSpPr>
            <p:nvPr/>
          </p:nvCxnSpPr>
          <p:spPr bwMode="auto">
            <a:xfrm rot="16200000" flipH="1">
              <a:off x="2053432" y="4093369"/>
              <a:ext cx="2824162" cy="1905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7" name="Straight Connector 10"/>
            <p:cNvCxnSpPr>
              <a:cxnSpLocks noChangeShapeType="1"/>
            </p:cNvCxnSpPr>
            <p:nvPr/>
          </p:nvCxnSpPr>
          <p:spPr bwMode="auto">
            <a:xfrm rot="16200000" flipH="1">
              <a:off x="3388519" y="4093369"/>
              <a:ext cx="2824162" cy="1905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8" name="Straight Connector 12"/>
            <p:cNvCxnSpPr>
              <a:cxnSpLocks noChangeShapeType="1"/>
            </p:cNvCxnSpPr>
            <p:nvPr/>
          </p:nvCxnSpPr>
          <p:spPr bwMode="auto">
            <a:xfrm rot="5400000" flipH="1" flipV="1">
              <a:off x="3419476" y="1793875"/>
              <a:ext cx="933450" cy="860425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09" name="Straight Connector 13"/>
            <p:cNvCxnSpPr>
              <a:cxnSpLocks noChangeShapeType="1"/>
            </p:cNvCxnSpPr>
            <p:nvPr/>
          </p:nvCxnSpPr>
          <p:spPr bwMode="auto">
            <a:xfrm rot="5400000" flipH="1" flipV="1">
              <a:off x="4754563" y="1793875"/>
              <a:ext cx="933450" cy="860425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0" name="Straight Connector 15"/>
            <p:cNvCxnSpPr>
              <a:cxnSpLocks noChangeShapeType="1"/>
            </p:cNvCxnSpPr>
            <p:nvPr/>
          </p:nvCxnSpPr>
          <p:spPr bwMode="auto">
            <a:xfrm flipV="1">
              <a:off x="6126163" y="2760663"/>
              <a:ext cx="896937" cy="860425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1" name="Straight Connector 16"/>
            <p:cNvCxnSpPr>
              <a:cxnSpLocks noChangeShapeType="1"/>
            </p:cNvCxnSpPr>
            <p:nvPr/>
          </p:nvCxnSpPr>
          <p:spPr bwMode="auto">
            <a:xfrm flipV="1">
              <a:off x="6126163" y="3727450"/>
              <a:ext cx="896937" cy="860425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2" name="Straight Connector 30"/>
            <p:cNvCxnSpPr>
              <a:cxnSpLocks noChangeShapeType="1"/>
            </p:cNvCxnSpPr>
            <p:nvPr/>
          </p:nvCxnSpPr>
          <p:spPr bwMode="auto">
            <a:xfrm flipV="1">
              <a:off x="2714625" y="2312988"/>
              <a:ext cx="3762375" cy="9525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3" name="Straight Connector 31"/>
            <p:cNvCxnSpPr>
              <a:cxnSpLocks noChangeShapeType="1"/>
            </p:cNvCxnSpPr>
            <p:nvPr/>
          </p:nvCxnSpPr>
          <p:spPr bwMode="auto">
            <a:xfrm flipV="1">
              <a:off x="3028950" y="1993900"/>
              <a:ext cx="3762375" cy="9525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4" name="Straight Connector 33"/>
            <p:cNvCxnSpPr>
              <a:cxnSpLocks noChangeShapeType="1"/>
            </p:cNvCxnSpPr>
            <p:nvPr/>
          </p:nvCxnSpPr>
          <p:spPr bwMode="auto">
            <a:xfrm rot="5400000">
              <a:off x="5078412" y="3713163"/>
              <a:ext cx="2798763" cy="158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5" name="Straight Connector 35"/>
            <p:cNvCxnSpPr>
              <a:cxnSpLocks noChangeShapeType="1"/>
            </p:cNvCxnSpPr>
            <p:nvPr/>
          </p:nvCxnSpPr>
          <p:spPr bwMode="auto">
            <a:xfrm rot="5400000">
              <a:off x="5391945" y="3402806"/>
              <a:ext cx="2798762" cy="3175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6" name="Straight Arrow Connector 37"/>
            <p:cNvCxnSpPr>
              <a:cxnSpLocks noChangeShapeType="1"/>
            </p:cNvCxnSpPr>
            <p:nvPr/>
          </p:nvCxnSpPr>
          <p:spPr bwMode="auto">
            <a:xfrm flipV="1">
              <a:off x="7186613" y="4208463"/>
              <a:ext cx="231775" cy="206375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7" name="Straight Arrow Connector 40"/>
            <p:cNvCxnSpPr>
              <a:cxnSpLocks noChangeShapeType="1"/>
            </p:cNvCxnSpPr>
            <p:nvPr/>
          </p:nvCxnSpPr>
          <p:spPr bwMode="auto">
            <a:xfrm rot="10800000">
              <a:off x="1647825" y="5514975"/>
              <a:ext cx="412750" cy="1588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3818" name="TextBox 45"/>
            <p:cNvSpPr txBox="1">
              <a:spLocks noChangeArrowheads="1"/>
            </p:cNvSpPr>
            <p:nvPr/>
          </p:nvSpPr>
          <p:spPr bwMode="auto">
            <a:xfrm>
              <a:off x="1300163" y="5316538"/>
              <a:ext cx="255587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819" name="TextBox 47"/>
            <p:cNvSpPr txBox="1">
              <a:spLocks noChangeArrowheads="1"/>
            </p:cNvSpPr>
            <p:nvPr/>
          </p:nvSpPr>
          <p:spPr bwMode="auto">
            <a:xfrm>
              <a:off x="7586663" y="3808413"/>
              <a:ext cx="25400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>
                  <a:solidFill>
                    <a:schemeClr val="tx1"/>
                  </a:solidFill>
                </a:rPr>
                <a:t>j</a:t>
              </a:r>
            </a:p>
          </p:txBody>
        </p:sp>
        <p:sp>
          <p:nvSpPr>
            <p:cNvPr id="33820" name="TextBox 54"/>
            <p:cNvSpPr txBox="1">
              <a:spLocks noChangeArrowheads="1"/>
            </p:cNvSpPr>
            <p:nvPr/>
          </p:nvSpPr>
          <p:spPr bwMode="auto">
            <a:xfrm>
              <a:off x="3760788" y="4935538"/>
              <a:ext cx="6810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>
                  <a:solidFill>
                    <a:srgbClr val="FF0000"/>
                  </a:solidFill>
                </a:rPr>
                <a:t>A(2,1)</a:t>
              </a:r>
            </a:p>
          </p:txBody>
        </p:sp>
        <p:sp>
          <p:nvSpPr>
            <p:cNvPr id="33821" name="TextBox 55"/>
            <p:cNvSpPr txBox="1">
              <a:spLocks noChangeArrowheads="1"/>
            </p:cNvSpPr>
            <p:nvPr/>
          </p:nvSpPr>
          <p:spPr bwMode="auto">
            <a:xfrm>
              <a:off x="5094288" y="3024188"/>
              <a:ext cx="6810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>
                  <a:solidFill>
                    <a:srgbClr val="FF0000"/>
                  </a:solidFill>
                </a:rPr>
                <a:t>A(1,3)</a:t>
              </a:r>
            </a:p>
          </p:txBody>
        </p:sp>
        <p:sp>
          <p:nvSpPr>
            <p:cNvPr id="33822" name="TextBox 56"/>
            <p:cNvSpPr txBox="1">
              <a:spLocks noChangeArrowheads="1"/>
            </p:cNvSpPr>
            <p:nvPr/>
          </p:nvSpPr>
          <p:spPr bwMode="auto">
            <a:xfrm rot="-5400000">
              <a:off x="6579394" y="4131469"/>
              <a:ext cx="6810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dirty="0">
                  <a:solidFill>
                    <a:srgbClr val="008000"/>
                  </a:solidFill>
                </a:rPr>
                <a:t>B(1,3)</a:t>
              </a:r>
            </a:p>
          </p:txBody>
        </p:sp>
        <p:sp>
          <p:nvSpPr>
            <p:cNvPr id="33823" name="TextBox 57"/>
            <p:cNvSpPr txBox="1">
              <a:spLocks noChangeArrowheads="1"/>
            </p:cNvSpPr>
            <p:nvPr/>
          </p:nvSpPr>
          <p:spPr bwMode="auto">
            <a:xfrm rot="-5400000">
              <a:off x="5925344" y="2877344"/>
              <a:ext cx="6810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dirty="0">
                  <a:solidFill>
                    <a:srgbClr val="008000"/>
                  </a:solidFill>
                </a:rPr>
                <a:t>B(3,1)</a:t>
              </a:r>
            </a:p>
          </p:txBody>
        </p:sp>
        <p:sp>
          <p:nvSpPr>
            <p:cNvPr id="33824" name="TextBox 58"/>
            <p:cNvSpPr txBox="1">
              <a:spLocks noChangeArrowheads="1"/>
            </p:cNvSpPr>
            <p:nvPr/>
          </p:nvSpPr>
          <p:spPr bwMode="auto">
            <a:xfrm>
              <a:off x="5310188" y="2382838"/>
              <a:ext cx="6810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dirty="0">
                  <a:solidFill>
                    <a:srgbClr val="0000FF"/>
                  </a:solidFill>
                </a:rPr>
                <a:t>C(1,1)</a:t>
              </a:r>
            </a:p>
          </p:txBody>
        </p:sp>
        <p:sp>
          <p:nvSpPr>
            <p:cNvPr id="33825" name="TextBox 59"/>
            <p:cNvSpPr txBox="1">
              <a:spLocks noChangeArrowheads="1"/>
            </p:cNvSpPr>
            <p:nvPr/>
          </p:nvSpPr>
          <p:spPr bwMode="auto">
            <a:xfrm>
              <a:off x="4468813" y="1724025"/>
              <a:ext cx="6810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dirty="0">
                  <a:solidFill>
                    <a:srgbClr val="0000FF"/>
                  </a:solidFill>
                </a:rPr>
                <a:t>C(2,3</a:t>
              </a:r>
              <a:r>
                <a:rPr lang="en-US" sz="1400" dirty="0">
                  <a:solidFill>
                    <a:schemeClr val="tx1"/>
                  </a:solidFill>
                </a:rPr>
                <a:t>)</a:t>
              </a:r>
            </a:p>
          </p:txBody>
        </p:sp>
        <p:sp>
          <p:nvSpPr>
            <p:cNvPr id="33826" name="TextBox 54"/>
            <p:cNvSpPr txBox="1">
              <a:spLocks noChangeArrowheads="1"/>
            </p:cNvSpPr>
            <p:nvPr/>
          </p:nvSpPr>
          <p:spPr bwMode="auto">
            <a:xfrm>
              <a:off x="5094288" y="4965700"/>
              <a:ext cx="68103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>
                  <a:solidFill>
                    <a:srgbClr val="FF0000"/>
                  </a:solidFill>
                </a:rPr>
                <a:t>A(1,1)</a:t>
              </a:r>
            </a:p>
          </p:txBody>
        </p:sp>
        <p:sp>
          <p:nvSpPr>
            <p:cNvPr id="33827" name="TextBox 57"/>
            <p:cNvSpPr txBox="1">
              <a:spLocks noChangeArrowheads="1"/>
            </p:cNvSpPr>
            <p:nvPr/>
          </p:nvSpPr>
          <p:spPr bwMode="auto">
            <a:xfrm rot="-5400000">
              <a:off x="5923757" y="4774406"/>
              <a:ext cx="68103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dirty="0">
                  <a:solidFill>
                    <a:srgbClr val="008000"/>
                  </a:solidFill>
                </a:rPr>
                <a:t>B(1,1)</a:t>
              </a:r>
            </a:p>
          </p:txBody>
        </p:sp>
        <p:sp>
          <p:nvSpPr>
            <p:cNvPr id="33828" name="TextBox 55"/>
            <p:cNvSpPr txBox="1">
              <a:spLocks noChangeArrowheads="1"/>
            </p:cNvSpPr>
            <p:nvPr/>
          </p:nvSpPr>
          <p:spPr bwMode="auto">
            <a:xfrm>
              <a:off x="5149850" y="3944938"/>
              <a:ext cx="68103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>
                  <a:solidFill>
                    <a:srgbClr val="FF0000"/>
                  </a:solidFill>
                </a:rPr>
                <a:t>A(1,2)</a:t>
              </a:r>
            </a:p>
          </p:txBody>
        </p:sp>
        <p:sp>
          <p:nvSpPr>
            <p:cNvPr id="33829" name="TextBox 57"/>
            <p:cNvSpPr txBox="1">
              <a:spLocks noChangeArrowheads="1"/>
            </p:cNvSpPr>
            <p:nvPr/>
          </p:nvSpPr>
          <p:spPr bwMode="auto">
            <a:xfrm rot="16200000">
              <a:off x="5909469" y="3920331"/>
              <a:ext cx="68103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accent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r>
                <a:rPr lang="en-US" sz="1400" dirty="0">
                  <a:solidFill>
                    <a:srgbClr val="008000"/>
                  </a:solidFill>
                </a:rPr>
                <a:t>B(2,1)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-3048000" y="914400"/>
            <a:ext cx="2737198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C = A * B</a:t>
            </a:r>
          </a:p>
          <a:p>
            <a:pPr algn="ctr"/>
            <a:r>
              <a:rPr lang="en-US" sz="2400" dirty="0" smtClean="0"/>
              <a:t>(Irony/</a:t>
            </a:r>
            <a:r>
              <a:rPr lang="en-US" sz="2400" dirty="0" err="1" smtClean="0"/>
              <a:t>Tiskin</a:t>
            </a:r>
            <a:r>
              <a:rPr lang="en-US" sz="2400" dirty="0" smtClean="0"/>
              <a:t>/Toledo</a:t>
            </a:r>
          </a:p>
          <a:p>
            <a:pPr algn="ctr"/>
            <a:r>
              <a:rPr lang="en-US" sz="2400" dirty="0" smtClean="0"/>
              <a:t>2004)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1936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Title 1"/>
          <p:cNvSpPr>
            <a:spLocks noGrp="1"/>
          </p:cNvSpPr>
          <p:nvPr>
            <p:ph type="title"/>
          </p:nvPr>
        </p:nvSpPr>
        <p:spPr>
          <a:xfrm>
            <a:off x="76200" y="228600"/>
            <a:ext cx="9067800" cy="373062"/>
          </a:xfrm>
        </p:spPr>
        <p:txBody>
          <a:bodyPr>
            <a:noAutofit/>
          </a:bodyPr>
          <a:lstStyle/>
          <a:p>
            <a:r>
              <a:rPr lang="en-US" sz="3600" dirty="0"/>
              <a:t>Proof of communication lower bound </a:t>
            </a:r>
            <a:r>
              <a:rPr lang="en-US" sz="3600" dirty="0" smtClean="0"/>
              <a:t>(3/</a:t>
            </a:r>
            <a:r>
              <a:rPr lang="en-US" sz="3600" dirty="0"/>
              <a:t>3</a:t>
            </a:r>
            <a:r>
              <a:rPr lang="en-US" sz="3600" dirty="0" smtClean="0"/>
              <a:t>)</a:t>
            </a:r>
            <a:endParaRPr lang="en-US" sz="3600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6675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3124200" y="6875722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fld id="{1EF70D95-B689-9B4F-B0E8-41C4F1E80A6F}" type="slidenum">
              <a:rPr lang="he-IL" sz="1200">
                <a:solidFill>
                  <a:srgbClr val="898989"/>
                </a:solidFill>
                <a:latin typeface="Arial" charset="0"/>
              </a:rPr>
              <a:pPr algn="ctr" eaLnBrk="1" hangingPunct="1"/>
              <a:t>62</a:t>
            </a:fld>
            <a:endParaRPr lang="en-US" sz="1200" dirty="0">
              <a:solidFill>
                <a:srgbClr val="898989"/>
              </a:solidFill>
            </a:endParaRPr>
          </a:p>
        </p:txBody>
      </p:sp>
      <p:sp>
        <p:nvSpPr>
          <p:cNvPr id="156676" name="Cube 3"/>
          <p:cNvSpPr>
            <a:spLocks noChangeArrowheads="1"/>
          </p:cNvSpPr>
          <p:nvPr/>
        </p:nvSpPr>
        <p:spPr bwMode="auto">
          <a:xfrm>
            <a:off x="919163" y="1041400"/>
            <a:ext cx="3060700" cy="2784475"/>
          </a:xfrm>
          <a:prstGeom prst="cube">
            <a:avLst>
              <a:gd name="adj" fmla="val 25000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56677" name="Cube 5"/>
          <p:cNvSpPr>
            <a:spLocks noChangeArrowheads="1"/>
          </p:cNvSpPr>
          <p:nvPr/>
        </p:nvSpPr>
        <p:spPr bwMode="auto">
          <a:xfrm>
            <a:off x="2044700" y="2241550"/>
            <a:ext cx="676275" cy="307975"/>
          </a:xfrm>
          <a:prstGeom prst="cube">
            <a:avLst>
              <a:gd name="adj" fmla="val 25259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1681163" y="2708275"/>
            <a:ext cx="576262" cy="250825"/>
          </a:xfrm>
          <a:prstGeom prst="rect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hangingPunct="0"/>
            <a:endParaRPr lang="en-US"/>
          </a:p>
        </p:txBody>
      </p:sp>
      <p:grpSp>
        <p:nvGrpSpPr>
          <p:cNvPr id="156679" name="Group 14"/>
          <p:cNvGrpSpPr>
            <a:grpSpLocks/>
          </p:cNvGrpSpPr>
          <p:nvPr/>
        </p:nvGrpSpPr>
        <p:grpSpPr bwMode="auto">
          <a:xfrm>
            <a:off x="3576638" y="2216150"/>
            <a:ext cx="87312" cy="333375"/>
            <a:chOff x="2913856" y="2976562"/>
            <a:chExt cx="87313" cy="334171"/>
          </a:xfrm>
        </p:grpSpPr>
        <p:cxnSp>
          <p:nvCxnSpPr>
            <p:cNvPr id="156736" name="Straight Connector 9"/>
            <p:cNvCxnSpPr>
              <a:cxnSpLocks noChangeShapeType="1"/>
            </p:cNvCxnSpPr>
            <p:nvPr/>
          </p:nvCxnSpPr>
          <p:spPr bwMode="auto">
            <a:xfrm rot="5400000">
              <a:off x="2793206" y="3188494"/>
              <a:ext cx="242888" cy="158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737" name="Straight Connector 10"/>
            <p:cNvCxnSpPr>
              <a:cxnSpLocks noChangeShapeType="1"/>
            </p:cNvCxnSpPr>
            <p:nvPr/>
          </p:nvCxnSpPr>
          <p:spPr bwMode="auto">
            <a:xfrm rot="5400000">
              <a:off x="2878931" y="3098006"/>
              <a:ext cx="242888" cy="158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738" name="Straight Connector 12"/>
            <p:cNvCxnSpPr>
              <a:cxnSpLocks noChangeShapeType="1"/>
            </p:cNvCxnSpPr>
            <p:nvPr/>
          </p:nvCxnSpPr>
          <p:spPr bwMode="auto">
            <a:xfrm rot="5400000" flipH="1" flipV="1">
              <a:off x="2911871" y="3223023"/>
              <a:ext cx="90488" cy="84931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739" name="Straight Connector 13"/>
            <p:cNvCxnSpPr>
              <a:cxnSpLocks noChangeShapeType="1"/>
            </p:cNvCxnSpPr>
            <p:nvPr/>
          </p:nvCxnSpPr>
          <p:spPr bwMode="auto">
            <a:xfrm rot="5400000" flipH="1" flipV="1">
              <a:off x="2913460" y="2979340"/>
              <a:ext cx="90488" cy="84931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56680" name="Group 22"/>
          <p:cNvGrpSpPr>
            <a:grpSpLocks/>
          </p:cNvGrpSpPr>
          <p:nvPr/>
        </p:nvGrpSpPr>
        <p:grpSpPr bwMode="auto">
          <a:xfrm>
            <a:off x="2051050" y="1377950"/>
            <a:ext cx="665163" cy="90488"/>
            <a:chOff x="2219325" y="2867024"/>
            <a:chExt cx="665300" cy="90489"/>
          </a:xfrm>
        </p:grpSpPr>
        <p:cxnSp>
          <p:nvCxnSpPr>
            <p:cNvPr id="156732" name="Straight Connector 16"/>
            <p:cNvCxnSpPr>
              <a:cxnSpLocks noChangeShapeType="1"/>
            </p:cNvCxnSpPr>
            <p:nvPr/>
          </p:nvCxnSpPr>
          <p:spPr bwMode="auto">
            <a:xfrm>
              <a:off x="2219325" y="2952750"/>
              <a:ext cx="603388" cy="4763"/>
            </a:xfrm>
            <a:prstGeom prst="line">
              <a:avLst/>
            </a:prstGeom>
            <a:noFill/>
            <a:ln w="12700">
              <a:solidFill>
                <a:srgbClr val="1F497D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733" name="Straight Connector 17"/>
            <p:cNvCxnSpPr>
              <a:cxnSpLocks noChangeShapeType="1"/>
            </p:cNvCxnSpPr>
            <p:nvPr/>
          </p:nvCxnSpPr>
          <p:spPr bwMode="auto">
            <a:xfrm>
              <a:off x="2281237" y="2867025"/>
              <a:ext cx="603388" cy="4763"/>
            </a:xfrm>
            <a:prstGeom prst="line">
              <a:avLst/>
            </a:prstGeom>
            <a:noFill/>
            <a:ln w="12700">
              <a:solidFill>
                <a:srgbClr val="1F497D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734" name="Straight Connector 19"/>
            <p:cNvCxnSpPr>
              <a:cxnSpLocks noChangeShapeType="1"/>
            </p:cNvCxnSpPr>
            <p:nvPr/>
          </p:nvCxnSpPr>
          <p:spPr bwMode="auto">
            <a:xfrm rot="5400000" flipH="1" flipV="1">
              <a:off x="2207419" y="2878932"/>
              <a:ext cx="85725" cy="61912"/>
            </a:xfrm>
            <a:prstGeom prst="line">
              <a:avLst/>
            </a:prstGeom>
            <a:noFill/>
            <a:ln w="12700">
              <a:solidFill>
                <a:srgbClr val="1F497D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735" name="Straight Connector 20"/>
            <p:cNvCxnSpPr>
              <a:cxnSpLocks noChangeShapeType="1"/>
            </p:cNvCxnSpPr>
            <p:nvPr/>
          </p:nvCxnSpPr>
          <p:spPr bwMode="auto">
            <a:xfrm rot="5400000" flipH="1" flipV="1">
              <a:off x="2810805" y="2878930"/>
              <a:ext cx="85726" cy="61914"/>
            </a:xfrm>
            <a:prstGeom prst="line">
              <a:avLst/>
            </a:prstGeom>
            <a:noFill/>
            <a:ln w="12700">
              <a:solidFill>
                <a:srgbClr val="1F497D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56681" name="Straight Connector 25"/>
          <p:cNvCxnSpPr>
            <a:cxnSpLocks noChangeShapeType="1"/>
          </p:cNvCxnSpPr>
          <p:nvPr/>
        </p:nvCxnSpPr>
        <p:spPr bwMode="auto">
          <a:xfrm rot="5400000" flipH="1" flipV="1">
            <a:off x="2246313" y="2328862"/>
            <a:ext cx="395288" cy="379413"/>
          </a:xfrm>
          <a:prstGeom prst="line">
            <a:avLst/>
          </a:prstGeom>
          <a:noFill/>
          <a:ln w="12700">
            <a:solidFill>
              <a:srgbClr val="FF0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2" name="Straight Connector 31"/>
          <p:cNvCxnSpPr>
            <a:cxnSpLocks noChangeShapeType="1"/>
          </p:cNvCxnSpPr>
          <p:nvPr/>
        </p:nvCxnSpPr>
        <p:spPr bwMode="auto">
          <a:xfrm flipV="1">
            <a:off x="2630488" y="2549525"/>
            <a:ext cx="946150" cy="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3" name="Straight Connector 32"/>
          <p:cNvCxnSpPr>
            <a:cxnSpLocks noChangeShapeType="1"/>
          </p:cNvCxnSpPr>
          <p:nvPr/>
        </p:nvCxnSpPr>
        <p:spPr bwMode="auto">
          <a:xfrm flipV="1">
            <a:off x="2720975" y="2459038"/>
            <a:ext cx="946150" cy="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4" name="Straight Connector 33"/>
          <p:cNvCxnSpPr>
            <a:cxnSpLocks noChangeShapeType="1"/>
          </p:cNvCxnSpPr>
          <p:nvPr/>
        </p:nvCxnSpPr>
        <p:spPr bwMode="auto">
          <a:xfrm flipV="1">
            <a:off x="2633663" y="2306638"/>
            <a:ext cx="946150" cy="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5" name="Straight Connector 34"/>
          <p:cNvCxnSpPr>
            <a:cxnSpLocks noChangeShapeType="1"/>
          </p:cNvCxnSpPr>
          <p:nvPr/>
        </p:nvCxnSpPr>
        <p:spPr bwMode="auto">
          <a:xfrm flipV="1">
            <a:off x="2720975" y="2241550"/>
            <a:ext cx="946150" cy="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6" name="Straight Connector 36"/>
          <p:cNvCxnSpPr>
            <a:cxnSpLocks noChangeShapeType="1"/>
          </p:cNvCxnSpPr>
          <p:nvPr/>
        </p:nvCxnSpPr>
        <p:spPr bwMode="auto">
          <a:xfrm rot="5400000" flipH="1" flipV="1">
            <a:off x="1624013" y="1885950"/>
            <a:ext cx="842962" cy="1588"/>
          </a:xfrm>
          <a:prstGeom prst="line">
            <a:avLst/>
          </a:prstGeom>
          <a:noFill/>
          <a:ln w="12700">
            <a:solidFill>
              <a:srgbClr val="1F497D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7" name="Straight Connector 37"/>
          <p:cNvCxnSpPr>
            <a:cxnSpLocks noChangeShapeType="1"/>
          </p:cNvCxnSpPr>
          <p:nvPr/>
        </p:nvCxnSpPr>
        <p:spPr bwMode="auto">
          <a:xfrm rot="5400000" flipH="1" flipV="1">
            <a:off x="1692276" y="1819275"/>
            <a:ext cx="842962" cy="1587"/>
          </a:xfrm>
          <a:prstGeom prst="line">
            <a:avLst/>
          </a:prstGeom>
          <a:noFill/>
          <a:ln w="12700">
            <a:solidFill>
              <a:srgbClr val="1F497D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8" name="Straight Connector 38"/>
          <p:cNvCxnSpPr>
            <a:cxnSpLocks noChangeShapeType="1"/>
          </p:cNvCxnSpPr>
          <p:nvPr/>
        </p:nvCxnSpPr>
        <p:spPr bwMode="auto">
          <a:xfrm rot="5400000" flipH="1" flipV="1">
            <a:off x="2232026" y="1889125"/>
            <a:ext cx="842962" cy="1587"/>
          </a:xfrm>
          <a:prstGeom prst="line">
            <a:avLst/>
          </a:prstGeom>
          <a:noFill/>
          <a:ln w="12700">
            <a:solidFill>
              <a:srgbClr val="1F497D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89" name="Straight Connector 39"/>
          <p:cNvCxnSpPr>
            <a:cxnSpLocks noChangeShapeType="1"/>
          </p:cNvCxnSpPr>
          <p:nvPr/>
        </p:nvCxnSpPr>
        <p:spPr bwMode="auto">
          <a:xfrm rot="5400000" flipH="1" flipV="1">
            <a:off x="2300288" y="1819275"/>
            <a:ext cx="842962" cy="1588"/>
          </a:xfrm>
          <a:prstGeom prst="line">
            <a:avLst/>
          </a:prstGeom>
          <a:noFill/>
          <a:ln w="12700">
            <a:solidFill>
              <a:srgbClr val="1F497D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6690" name="TextBox 40"/>
          <p:cNvSpPr txBox="1">
            <a:spLocks noChangeArrowheads="1"/>
          </p:cNvSpPr>
          <p:nvPr/>
        </p:nvSpPr>
        <p:spPr bwMode="auto">
          <a:xfrm>
            <a:off x="1809750" y="2989263"/>
            <a:ext cx="2873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600"/>
              <a:t>x</a:t>
            </a:r>
          </a:p>
        </p:txBody>
      </p:sp>
      <p:sp>
        <p:nvSpPr>
          <p:cNvPr id="156691" name="TextBox 41"/>
          <p:cNvSpPr txBox="1">
            <a:spLocks noChangeArrowheads="1"/>
          </p:cNvSpPr>
          <p:nvPr/>
        </p:nvSpPr>
        <p:spPr bwMode="auto">
          <a:xfrm>
            <a:off x="1279525" y="2649538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600"/>
              <a:t>z</a:t>
            </a:r>
          </a:p>
        </p:txBody>
      </p:sp>
      <p:sp>
        <p:nvSpPr>
          <p:cNvPr id="156692" name="TextBox 42"/>
          <p:cNvSpPr txBox="1">
            <a:spLocks noChangeArrowheads="1"/>
          </p:cNvSpPr>
          <p:nvPr/>
        </p:nvSpPr>
        <p:spPr bwMode="auto">
          <a:xfrm>
            <a:off x="3692525" y="21209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600"/>
              <a:t>z</a:t>
            </a:r>
          </a:p>
        </p:txBody>
      </p:sp>
      <p:sp>
        <p:nvSpPr>
          <p:cNvPr id="156693" name="TextBox 43"/>
          <p:cNvSpPr txBox="1">
            <a:spLocks noChangeArrowheads="1"/>
          </p:cNvSpPr>
          <p:nvPr/>
        </p:nvSpPr>
        <p:spPr bwMode="auto">
          <a:xfrm>
            <a:off x="3590925" y="25146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600"/>
              <a:t>y</a:t>
            </a:r>
          </a:p>
        </p:txBody>
      </p:sp>
      <p:sp>
        <p:nvSpPr>
          <p:cNvPr id="156694" name="TextBox 44"/>
          <p:cNvSpPr txBox="1">
            <a:spLocks noChangeArrowheads="1"/>
          </p:cNvSpPr>
          <p:nvPr/>
        </p:nvSpPr>
        <p:spPr bwMode="auto">
          <a:xfrm>
            <a:off x="2243138" y="1039813"/>
            <a:ext cx="2873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600"/>
              <a:t>x</a:t>
            </a:r>
          </a:p>
        </p:txBody>
      </p:sp>
      <p:sp>
        <p:nvSpPr>
          <p:cNvPr id="156695" name="TextBox 45"/>
          <p:cNvSpPr txBox="1">
            <a:spLocks noChangeArrowheads="1"/>
          </p:cNvSpPr>
          <p:nvPr/>
        </p:nvSpPr>
        <p:spPr bwMode="auto">
          <a:xfrm>
            <a:off x="2849563" y="1295400"/>
            <a:ext cx="287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600"/>
              <a:t>y</a:t>
            </a:r>
          </a:p>
        </p:txBody>
      </p:sp>
      <p:cxnSp>
        <p:nvCxnSpPr>
          <p:cNvPr id="156696" name="Straight Arrow Connector 47"/>
          <p:cNvCxnSpPr>
            <a:cxnSpLocks noChangeShapeType="1"/>
          </p:cNvCxnSpPr>
          <p:nvPr/>
        </p:nvCxnSpPr>
        <p:spPr bwMode="auto">
          <a:xfrm>
            <a:off x="1681163" y="3035300"/>
            <a:ext cx="576262" cy="1588"/>
          </a:xfrm>
          <a:prstGeom prst="straightConnector1">
            <a:avLst/>
          </a:prstGeom>
          <a:noFill/>
          <a:ln w="63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97" name="Straight Arrow Connector 52"/>
          <p:cNvCxnSpPr>
            <a:cxnSpLocks noChangeShapeType="1"/>
          </p:cNvCxnSpPr>
          <p:nvPr/>
        </p:nvCxnSpPr>
        <p:spPr bwMode="auto">
          <a:xfrm rot="5400000" flipH="1" flipV="1">
            <a:off x="1442244" y="2821781"/>
            <a:ext cx="250825" cy="4763"/>
          </a:xfrm>
          <a:prstGeom prst="straightConnector1">
            <a:avLst/>
          </a:prstGeom>
          <a:noFill/>
          <a:ln w="63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98" name="Straight Arrow Connector 54"/>
          <p:cNvCxnSpPr>
            <a:cxnSpLocks noChangeShapeType="1"/>
          </p:cNvCxnSpPr>
          <p:nvPr/>
        </p:nvCxnSpPr>
        <p:spPr bwMode="auto">
          <a:xfrm rot="5400000" flipH="1" flipV="1">
            <a:off x="3600451" y="2495550"/>
            <a:ext cx="125412" cy="109537"/>
          </a:xfrm>
          <a:prstGeom prst="straightConnector1">
            <a:avLst/>
          </a:prstGeom>
          <a:noFill/>
          <a:ln w="63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699" name="Straight Arrow Connector 62"/>
          <p:cNvCxnSpPr>
            <a:cxnSpLocks noChangeShapeType="1"/>
          </p:cNvCxnSpPr>
          <p:nvPr/>
        </p:nvCxnSpPr>
        <p:spPr bwMode="auto">
          <a:xfrm rot="5400000" flipH="1" flipV="1">
            <a:off x="3594894" y="2331244"/>
            <a:ext cx="250825" cy="4763"/>
          </a:xfrm>
          <a:prstGeom prst="straightConnector1">
            <a:avLst/>
          </a:prstGeom>
          <a:noFill/>
          <a:ln w="63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700" name="Straight Arrow Connector 63"/>
          <p:cNvCxnSpPr>
            <a:cxnSpLocks noChangeShapeType="1"/>
          </p:cNvCxnSpPr>
          <p:nvPr/>
        </p:nvCxnSpPr>
        <p:spPr bwMode="auto">
          <a:xfrm>
            <a:off x="2139950" y="1295400"/>
            <a:ext cx="576263" cy="1588"/>
          </a:xfrm>
          <a:prstGeom prst="straightConnector1">
            <a:avLst/>
          </a:prstGeom>
          <a:noFill/>
          <a:ln w="63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701" name="Straight Arrow Connector 64"/>
          <p:cNvCxnSpPr>
            <a:cxnSpLocks noChangeShapeType="1"/>
          </p:cNvCxnSpPr>
          <p:nvPr/>
        </p:nvCxnSpPr>
        <p:spPr bwMode="auto">
          <a:xfrm rot="5400000" flipH="1" flipV="1">
            <a:off x="2731294" y="1413669"/>
            <a:ext cx="125413" cy="111125"/>
          </a:xfrm>
          <a:prstGeom prst="straightConnector1">
            <a:avLst/>
          </a:prstGeom>
          <a:noFill/>
          <a:ln w="63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" name="Group 105"/>
          <p:cNvGrpSpPr>
            <a:grpSpLocks/>
          </p:cNvGrpSpPr>
          <p:nvPr/>
        </p:nvGrpSpPr>
        <p:grpSpPr bwMode="auto">
          <a:xfrm>
            <a:off x="4240213" y="709613"/>
            <a:ext cx="4579937" cy="3302000"/>
            <a:chOff x="4240168" y="709131"/>
            <a:chExt cx="4579446" cy="3301935"/>
          </a:xfrm>
        </p:grpSpPr>
        <p:sp>
          <p:nvSpPr>
            <p:cNvPr id="156709" name="TextBox 100"/>
            <p:cNvSpPr txBox="1">
              <a:spLocks noChangeArrowheads="1"/>
            </p:cNvSpPr>
            <p:nvPr/>
          </p:nvSpPr>
          <p:spPr bwMode="auto">
            <a:xfrm>
              <a:off x="7426556" y="709131"/>
              <a:ext cx="31290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r>
                <a:rPr lang="en-US" sz="1800">
                  <a:solidFill>
                    <a:schemeClr val="tx2"/>
                  </a:solidFill>
                </a:rPr>
                <a:t>k</a:t>
              </a:r>
            </a:p>
          </p:txBody>
        </p:sp>
        <p:grpSp>
          <p:nvGrpSpPr>
            <p:cNvPr id="156710" name="Group 104"/>
            <p:cNvGrpSpPr>
              <a:grpSpLocks/>
            </p:cNvGrpSpPr>
            <p:nvPr/>
          </p:nvGrpSpPr>
          <p:grpSpPr bwMode="auto">
            <a:xfrm>
              <a:off x="4240168" y="812163"/>
              <a:ext cx="4579446" cy="3198903"/>
              <a:chOff x="4240168" y="812163"/>
              <a:chExt cx="4579446" cy="3198903"/>
            </a:xfrm>
          </p:grpSpPr>
          <p:cxnSp>
            <p:nvCxnSpPr>
              <p:cNvPr id="156711" name="Straight Arrow Connector 9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7299335" y="912833"/>
                <a:ext cx="202927" cy="1588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156712" name="Group 103"/>
              <p:cNvGrpSpPr>
                <a:grpSpLocks/>
              </p:cNvGrpSpPr>
              <p:nvPr/>
            </p:nvGrpSpPr>
            <p:grpSpPr bwMode="auto">
              <a:xfrm>
                <a:off x="4240168" y="990113"/>
                <a:ext cx="4579446" cy="3020953"/>
                <a:chOff x="4240168" y="990113"/>
                <a:chExt cx="4579446" cy="3020953"/>
              </a:xfrm>
            </p:grpSpPr>
            <p:sp>
              <p:nvSpPr>
                <p:cNvPr id="156713" name="Cube 4"/>
                <p:cNvSpPr>
                  <a:spLocks noChangeArrowheads="1"/>
                </p:cNvSpPr>
                <p:nvPr/>
              </p:nvSpPr>
              <p:spPr bwMode="auto">
                <a:xfrm>
                  <a:off x="5022573" y="1040054"/>
                  <a:ext cx="3061253" cy="2782956"/>
                </a:xfrm>
                <a:prstGeom prst="cube">
                  <a:avLst>
                    <a:gd name="adj" fmla="val 25000"/>
                  </a:avLst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en-US"/>
                </a:p>
              </p:txBody>
            </p:sp>
            <p:sp>
              <p:nvSpPr>
                <p:cNvPr id="156714" name="Freeform 67"/>
                <p:cNvSpPr>
                  <a:spLocks noChangeArrowheads="1"/>
                </p:cNvSpPr>
                <p:nvPr/>
              </p:nvSpPr>
              <p:spPr bwMode="auto">
                <a:xfrm>
                  <a:off x="5734706" y="2292626"/>
                  <a:ext cx="914511" cy="560953"/>
                </a:xfrm>
                <a:custGeom>
                  <a:avLst/>
                  <a:gdLst>
                    <a:gd name="T0" fmla="*/ 387798 w 914511"/>
                    <a:gd name="T1" fmla="*/ 119270 h 560953"/>
                    <a:gd name="T2" fmla="*/ 493816 w 914511"/>
                    <a:gd name="T3" fmla="*/ 106017 h 560953"/>
                    <a:gd name="T4" fmla="*/ 560077 w 914511"/>
                    <a:gd name="T5" fmla="*/ 53009 h 560953"/>
                    <a:gd name="T6" fmla="*/ 652842 w 914511"/>
                    <a:gd name="T7" fmla="*/ 0 h 560953"/>
                    <a:gd name="T8" fmla="*/ 785364 w 914511"/>
                    <a:gd name="T9" fmla="*/ 13252 h 560953"/>
                    <a:gd name="T10" fmla="*/ 891381 w 914511"/>
                    <a:gd name="T11" fmla="*/ 79513 h 560953"/>
                    <a:gd name="T12" fmla="*/ 904633 w 914511"/>
                    <a:gd name="T13" fmla="*/ 119270 h 560953"/>
                    <a:gd name="T14" fmla="*/ 745607 w 914511"/>
                    <a:gd name="T15" fmla="*/ 159026 h 560953"/>
                    <a:gd name="T16" fmla="*/ 705851 w 914511"/>
                    <a:gd name="T17" fmla="*/ 238539 h 560953"/>
                    <a:gd name="T18" fmla="*/ 679346 w 914511"/>
                    <a:gd name="T19" fmla="*/ 278296 h 560953"/>
                    <a:gd name="T20" fmla="*/ 666094 w 914511"/>
                    <a:gd name="T21" fmla="*/ 543339 h 560953"/>
                    <a:gd name="T22" fmla="*/ 613085 w 914511"/>
                    <a:gd name="T23" fmla="*/ 530087 h 560953"/>
                    <a:gd name="T24" fmla="*/ 573329 w 914511"/>
                    <a:gd name="T25" fmla="*/ 516835 h 560953"/>
                    <a:gd name="T26" fmla="*/ 507068 w 914511"/>
                    <a:gd name="T27" fmla="*/ 463826 h 560953"/>
                    <a:gd name="T28" fmla="*/ 454059 w 914511"/>
                    <a:gd name="T29" fmla="*/ 477078 h 560953"/>
                    <a:gd name="T30" fmla="*/ 427555 w 914511"/>
                    <a:gd name="T31" fmla="*/ 503583 h 560953"/>
                    <a:gd name="T32" fmla="*/ 321537 w 914511"/>
                    <a:gd name="T33" fmla="*/ 490331 h 560953"/>
                    <a:gd name="T34" fmla="*/ 268529 w 914511"/>
                    <a:gd name="T35" fmla="*/ 463826 h 560953"/>
                    <a:gd name="T36" fmla="*/ 202268 w 914511"/>
                    <a:gd name="T37" fmla="*/ 437322 h 560953"/>
                    <a:gd name="T38" fmla="*/ 109503 w 914511"/>
                    <a:gd name="T39" fmla="*/ 357809 h 560953"/>
                    <a:gd name="T40" fmla="*/ 69746 w 914511"/>
                    <a:gd name="T41" fmla="*/ 331304 h 560953"/>
                    <a:gd name="T42" fmla="*/ 29990 w 914511"/>
                    <a:gd name="T43" fmla="*/ 212035 h 560953"/>
                    <a:gd name="T44" fmla="*/ 56494 w 914511"/>
                    <a:gd name="T45" fmla="*/ 172278 h 560953"/>
                    <a:gd name="T46" fmla="*/ 136007 w 914511"/>
                    <a:gd name="T47" fmla="*/ 185531 h 560953"/>
                    <a:gd name="T48" fmla="*/ 189016 w 914511"/>
                    <a:gd name="T49" fmla="*/ 198783 h 560953"/>
                    <a:gd name="T50" fmla="*/ 268529 w 914511"/>
                    <a:gd name="T51" fmla="*/ 278296 h 560953"/>
                    <a:gd name="T52" fmla="*/ 348042 w 914511"/>
                    <a:gd name="T53" fmla="*/ 331304 h 560953"/>
                    <a:gd name="T54" fmla="*/ 387798 w 914511"/>
                    <a:gd name="T55" fmla="*/ 357809 h 560953"/>
                    <a:gd name="T56" fmla="*/ 414303 w 914511"/>
                    <a:gd name="T57" fmla="*/ 331304 h 560953"/>
                    <a:gd name="T58" fmla="*/ 374546 w 914511"/>
                    <a:gd name="T59" fmla="*/ 238539 h 560953"/>
                    <a:gd name="T60" fmla="*/ 308285 w 914511"/>
                    <a:gd name="T61" fmla="*/ 172278 h 560953"/>
                    <a:gd name="T62" fmla="*/ 268529 w 914511"/>
                    <a:gd name="T63" fmla="*/ 92765 h 560953"/>
                    <a:gd name="T64" fmla="*/ 255277 w 914511"/>
                    <a:gd name="T65" fmla="*/ 53009 h 560953"/>
                    <a:gd name="T66" fmla="*/ 321537 w 914511"/>
                    <a:gd name="T67" fmla="*/ 66261 h 560953"/>
                    <a:gd name="T68" fmla="*/ 361294 w 914511"/>
                    <a:gd name="T69" fmla="*/ 79513 h 560953"/>
                    <a:gd name="T70" fmla="*/ 387798 w 914511"/>
                    <a:gd name="T71" fmla="*/ 119270 h 560953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914511"/>
                    <a:gd name="T109" fmla="*/ 0 h 560953"/>
                    <a:gd name="T110" fmla="*/ 914511 w 914511"/>
                    <a:gd name="T111" fmla="*/ 560953 h 560953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914511" h="560953">
                      <a:moveTo>
                        <a:pt x="387798" y="119270"/>
                      </a:moveTo>
                      <a:cubicBezTo>
                        <a:pt x="423137" y="114852"/>
                        <a:pt x="459457" y="115388"/>
                        <a:pt x="493816" y="106017"/>
                      </a:cubicBezTo>
                      <a:cubicBezTo>
                        <a:pt x="523036" y="98048"/>
                        <a:pt x="538731" y="70798"/>
                        <a:pt x="560077" y="53009"/>
                      </a:cubicBezTo>
                      <a:cubicBezTo>
                        <a:pt x="613565" y="8435"/>
                        <a:pt x="598896" y="17982"/>
                        <a:pt x="652842" y="0"/>
                      </a:cubicBezTo>
                      <a:cubicBezTo>
                        <a:pt x="697016" y="4417"/>
                        <a:pt x="742469" y="1813"/>
                        <a:pt x="785364" y="13252"/>
                      </a:cubicBezTo>
                      <a:cubicBezTo>
                        <a:pt x="798678" y="16802"/>
                        <a:pt x="871377" y="66177"/>
                        <a:pt x="891381" y="79513"/>
                      </a:cubicBezTo>
                      <a:cubicBezTo>
                        <a:pt x="895798" y="92765"/>
                        <a:pt x="914511" y="109392"/>
                        <a:pt x="904633" y="119270"/>
                      </a:cubicBezTo>
                      <a:cubicBezTo>
                        <a:pt x="883633" y="140270"/>
                        <a:pt x="771886" y="154646"/>
                        <a:pt x="745607" y="159026"/>
                      </a:cubicBezTo>
                      <a:cubicBezTo>
                        <a:pt x="669643" y="272975"/>
                        <a:pt x="760722" y="128798"/>
                        <a:pt x="705851" y="238539"/>
                      </a:cubicBezTo>
                      <a:cubicBezTo>
                        <a:pt x="698728" y="252785"/>
                        <a:pt x="688181" y="265044"/>
                        <a:pt x="679346" y="278296"/>
                      </a:cubicBezTo>
                      <a:cubicBezTo>
                        <a:pt x="674929" y="366644"/>
                        <a:pt x="688606" y="457794"/>
                        <a:pt x="666094" y="543339"/>
                      </a:cubicBezTo>
                      <a:cubicBezTo>
                        <a:pt x="661459" y="560953"/>
                        <a:pt x="630598" y="535091"/>
                        <a:pt x="613085" y="530087"/>
                      </a:cubicBezTo>
                      <a:cubicBezTo>
                        <a:pt x="599654" y="526250"/>
                        <a:pt x="585823" y="523082"/>
                        <a:pt x="573329" y="516835"/>
                      </a:cubicBezTo>
                      <a:cubicBezTo>
                        <a:pt x="539891" y="500116"/>
                        <a:pt x="531722" y="488480"/>
                        <a:pt x="507068" y="463826"/>
                      </a:cubicBezTo>
                      <a:cubicBezTo>
                        <a:pt x="489398" y="468243"/>
                        <a:pt x="470350" y="468933"/>
                        <a:pt x="454059" y="477078"/>
                      </a:cubicBezTo>
                      <a:cubicBezTo>
                        <a:pt x="442884" y="482666"/>
                        <a:pt x="439987" y="502340"/>
                        <a:pt x="427555" y="503583"/>
                      </a:cubicBezTo>
                      <a:cubicBezTo>
                        <a:pt x="392117" y="507127"/>
                        <a:pt x="356876" y="494748"/>
                        <a:pt x="321537" y="490331"/>
                      </a:cubicBezTo>
                      <a:cubicBezTo>
                        <a:pt x="303868" y="481496"/>
                        <a:pt x="286581" y="471849"/>
                        <a:pt x="268529" y="463826"/>
                      </a:cubicBezTo>
                      <a:cubicBezTo>
                        <a:pt x="246791" y="454165"/>
                        <a:pt x="223545" y="447960"/>
                        <a:pt x="202268" y="437322"/>
                      </a:cubicBezTo>
                      <a:cubicBezTo>
                        <a:pt x="153591" y="412983"/>
                        <a:pt x="155149" y="396934"/>
                        <a:pt x="109503" y="357809"/>
                      </a:cubicBezTo>
                      <a:cubicBezTo>
                        <a:pt x="97410" y="347444"/>
                        <a:pt x="82998" y="340139"/>
                        <a:pt x="69746" y="331304"/>
                      </a:cubicBezTo>
                      <a:cubicBezTo>
                        <a:pt x="24184" y="262961"/>
                        <a:pt x="0" y="272015"/>
                        <a:pt x="29990" y="212035"/>
                      </a:cubicBezTo>
                      <a:cubicBezTo>
                        <a:pt x="37113" y="197789"/>
                        <a:pt x="47659" y="185530"/>
                        <a:pt x="56494" y="172278"/>
                      </a:cubicBezTo>
                      <a:cubicBezTo>
                        <a:pt x="82998" y="176696"/>
                        <a:pt x="109659" y="180261"/>
                        <a:pt x="136007" y="185531"/>
                      </a:cubicBezTo>
                      <a:cubicBezTo>
                        <a:pt x="153867" y="189103"/>
                        <a:pt x="174095" y="188338"/>
                        <a:pt x="189016" y="198783"/>
                      </a:cubicBezTo>
                      <a:cubicBezTo>
                        <a:pt x="219723" y="220278"/>
                        <a:pt x="237341" y="257504"/>
                        <a:pt x="268529" y="278296"/>
                      </a:cubicBezTo>
                      <a:lnTo>
                        <a:pt x="348042" y="331304"/>
                      </a:lnTo>
                      <a:lnTo>
                        <a:pt x="387798" y="357809"/>
                      </a:lnTo>
                      <a:cubicBezTo>
                        <a:pt x="396633" y="348974"/>
                        <a:pt x="412249" y="343629"/>
                        <a:pt x="414303" y="331304"/>
                      </a:cubicBezTo>
                      <a:cubicBezTo>
                        <a:pt x="419056" y="302786"/>
                        <a:pt x="392030" y="258521"/>
                        <a:pt x="374546" y="238539"/>
                      </a:cubicBezTo>
                      <a:cubicBezTo>
                        <a:pt x="353977" y="215032"/>
                        <a:pt x="308285" y="172278"/>
                        <a:pt x="308285" y="172278"/>
                      </a:cubicBezTo>
                      <a:cubicBezTo>
                        <a:pt x="274976" y="72351"/>
                        <a:pt x="319908" y="195523"/>
                        <a:pt x="268529" y="92765"/>
                      </a:cubicBezTo>
                      <a:cubicBezTo>
                        <a:pt x="262282" y="80271"/>
                        <a:pt x="242783" y="59256"/>
                        <a:pt x="255277" y="53009"/>
                      </a:cubicBezTo>
                      <a:cubicBezTo>
                        <a:pt x="275423" y="42936"/>
                        <a:pt x="299685" y="60798"/>
                        <a:pt x="321537" y="66261"/>
                      </a:cubicBezTo>
                      <a:cubicBezTo>
                        <a:pt x="335089" y="69649"/>
                        <a:pt x="348042" y="75096"/>
                        <a:pt x="361294" y="79513"/>
                      </a:cubicBezTo>
                      <a:lnTo>
                        <a:pt x="387798" y="119270"/>
                      </a:lnTo>
                      <a:close/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6715" name="Freeform 69"/>
                <p:cNvSpPr>
                  <a:spLocks noChangeArrowheads="1"/>
                </p:cNvSpPr>
                <p:nvPr/>
              </p:nvSpPr>
              <p:spPr bwMode="auto">
                <a:xfrm>
                  <a:off x="7503830" y="2274789"/>
                  <a:ext cx="396712" cy="578790"/>
                </a:xfrm>
                <a:custGeom>
                  <a:avLst/>
                  <a:gdLst>
                    <a:gd name="T0" fmla="*/ 668314898 w 280541"/>
                    <a:gd name="T1" fmla="*/ 1376436442 h 374383"/>
                    <a:gd name="T2" fmla="*/ 776640471 w 280541"/>
                    <a:gd name="T3" fmla="*/ 2147483647 h 374383"/>
                    <a:gd name="T4" fmla="*/ 776640471 w 280541"/>
                    <a:gd name="T5" fmla="*/ 2147483647 h 374383"/>
                    <a:gd name="T6" fmla="*/ 343326147 w 280541"/>
                    <a:gd name="T7" fmla="*/ 2147483647 h 374383"/>
                    <a:gd name="T8" fmla="*/ 126676407 w 280541"/>
                    <a:gd name="T9" fmla="*/ 2147483647 h 374383"/>
                    <a:gd name="T10" fmla="*/ 343326147 w 280541"/>
                    <a:gd name="T11" fmla="*/ 2147483647 h 374383"/>
                    <a:gd name="T12" fmla="*/ 776640471 w 280541"/>
                    <a:gd name="T13" fmla="*/ 2147483647 h 374383"/>
                    <a:gd name="T14" fmla="*/ 1534928705 w 280541"/>
                    <a:gd name="T15" fmla="*/ 2147483647 h 374383"/>
                    <a:gd name="T16" fmla="*/ 2147483647 w 280541"/>
                    <a:gd name="T17" fmla="*/ 2147483647 h 374383"/>
                    <a:gd name="T18" fmla="*/ 2076562901 w 280541"/>
                    <a:gd name="T19" fmla="*/ 2147483647 h 374383"/>
                    <a:gd name="T20" fmla="*/ 1751595416 w 280541"/>
                    <a:gd name="T21" fmla="*/ 2147483647 h 374383"/>
                    <a:gd name="T22" fmla="*/ 2076562901 w 280541"/>
                    <a:gd name="T23" fmla="*/ 2147483647 h 374383"/>
                    <a:gd name="T24" fmla="*/ 2147483647 w 280541"/>
                    <a:gd name="T25" fmla="*/ 2147483647 h 374383"/>
                    <a:gd name="T26" fmla="*/ 1751595416 w 280541"/>
                    <a:gd name="T27" fmla="*/ 275888161 h 374383"/>
                    <a:gd name="T28" fmla="*/ 668314898 w 280541"/>
                    <a:gd name="T29" fmla="*/ 1376436442 h 37438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280541"/>
                    <a:gd name="T46" fmla="*/ 0 h 374383"/>
                    <a:gd name="T47" fmla="*/ 280541 w 280541"/>
                    <a:gd name="T48" fmla="*/ 374383 h 37438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280541" h="374383">
                      <a:moveTo>
                        <a:pt x="81758" y="16574"/>
                      </a:moveTo>
                      <a:cubicBezTo>
                        <a:pt x="61880" y="27618"/>
                        <a:pt x="90006" y="52070"/>
                        <a:pt x="95010" y="69583"/>
                      </a:cubicBezTo>
                      <a:cubicBezTo>
                        <a:pt x="107012" y="111589"/>
                        <a:pt x="118347" y="107089"/>
                        <a:pt x="95010" y="149096"/>
                      </a:cubicBezTo>
                      <a:cubicBezTo>
                        <a:pt x="79540" y="176942"/>
                        <a:pt x="42001" y="228609"/>
                        <a:pt x="42001" y="228609"/>
                      </a:cubicBezTo>
                      <a:cubicBezTo>
                        <a:pt x="33166" y="255113"/>
                        <a:pt x="0" y="284876"/>
                        <a:pt x="15497" y="308122"/>
                      </a:cubicBezTo>
                      <a:cubicBezTo>
                        <a:pt x="24332" y="321374"/>
                        <a:pt x="28749" y="339043"/>
                        <a:pt x="42001" y="347878"/>
                      </a:cubicBezTo>
                      <a:cubicBezTo>
                        <a:pt x="57156" y="357981"/>
                        <a:pt x="77090" y="357873"/>
                        <a:pt x="95010" y="361131"/>
                      </a:cubicBezTo>
                      <a:cubicBezTo>
                        <a:pt x="125742" y="366719"/>
                        <a:pt x="156853" y="369966"/>
                        <a:pt x="187775" y="374383"/>
                      </a:cubicBezTo>
                      <a:cubicBezTo>
                        <a:pt x="189794" y="373979"/>
                        <a:pt x="280541" y="368572"/>
                        <a:pt x="280541" y="334626"/>
                      </a:cubicBezTo>
                      <a:cubicBezTo>
                        <a:pt x="280541" y="322132"/>
                        <a:pt x="261841" y="317878"/>
                        <a:pt x="254036" y="308122"/>
                      </a:cubicBezTo>
                      <a:cubicBezTo>
                        <a:pt x="224678" y="271424"/>
                        <a:pt x="228276" y="270598"/>
                        <a:pt x="214280" y="228609"/>
                      </a:cubicBezTo>
                      <a:cubicBezTo>
                        <a:pt x="247590" y="128678"/>
                        <a:pt x="202657" y="251855"/>
                        <a:pt x="254036" y="149096"/>
                      </a:cubicBezTo>
                      <a:cubicBezTo>
                        <a:pt x="263540" y="130088"/>
                        <a:pt x="276296" y="73309"/>
                        <a:pt x="280541" y="56331"/>
                      </a:cubicBezTo>
                      <a:cubicBezTo>
                        <a:pt x="267811" y="43601"/>
                        <a:pt x="232517" y="4842"/>
                        <a:pt x="214280" y="3322"/>
                      </a:cubicBezTo>
                      <a:cubicBezTo>
                        <a:pt x="174417" y="0"/>
                        <a:pt x="101636" y="5531"/>
                        <a:pt x="81758" y="16574"/>
                      </a:cubicBezTo>
                      <a:close/>
                    </a:path>
                  </a:pathLst>
                </a:custGeom>
                <a:noFill/>
                <a:ln w="12700">
                  <a:solidFill>
                    <a:srgbClr val="008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6716" name="Freeform 70"/>
                <p:cNvSpPr>
                  <a:spLocks noChangeArrowheads="1"/>
                </p:cNvSpPr>
                <p:nvPr/>
              </p:nvSpPr>
              <p:spPr bwMode="auto">
                <a:xfrm>
                  <a:off x="5791200" y="1241455"/>
                  <a:ext cx="860462" cy="290823"/>
                </a:xfrm>
                <a:custGeom>
                  <a:avLst/>
                  <a:gdLst>
                    <a:gd name="T0" fmla="*/ 3160327 w 764443"/>
                    <a:gd name="T1" fmla="*/ 23747 h 290823"/>
                    <a:gd name="T2" fmla="*/ 1436502 w 764443"/>
                    <a:gd name="T3" fmla="*/ 76755 h 290823"/>
                    <a:gd name="T4" fmla="*/ 861902 w 764443"/>
                    <a:gd name="T5" fmla="*/ 103260 h 290823"/>
                    <a:gd name="T6" fmla="*/ 0 w 764443"/>
                    <a:gd name="T7" fmla="*/ 116512 h 290823"/>
                    <a:gd name="T8" fmla="*/ 574597 w 764443"/>
                    <a:gd name="T9" fmla="*/ 196025 h 290823"/>
                    <a:gd name="T10" fmla="*/ 861902 w 764443"/>
                    <a:gd name="T11" fmla="*/ 249033 h 290823"/>
                    <a:gd name="T12" fmla="*/ 1723802 w 764443"/>
                    <a:gd name="T13" fmla="*/ 262286 h 290823"/>
                    <a:gd name="T14" fmla="*/ 2873041 w 764443"/>
                    <a:gd name="T15" fmla="*/ 288790 h 290823"/>
                    <a:gd name="T16" fmla="*/ 6320630 w 764443"/>
                    <a:gd name="T17" fmla="*/ 275538 h 290823"/>
                    <a:gd name="T18" fmla="*/ 5746046 w 764443"/>
                    <a:gd name="T19" fmla="*/ 249033 h 290823"/>
                    <a:gd name="T20" fmla="*/ 6607944 w 764443"/>
                    <a:gd name="T21" fmla="*/ 222529 h 290823"/>
                    <a:gd name="T22" fmla="*/ 11779326 w 764443"/>
                    <a:gd name="T23" fmla="*/ 235781 h 290823"/>
                    <a:gd name="T24" fmla="*/ 16088846 w 764443"/>
                    <a:gd name="T25" fmla="*/ 249033 h 290823"/>
                    <a:gd name="T26" fmla="*/ 14939647 w 764443"/>
                    <a:gd name="T27" fmla="*/ 129764 h 290823"/>
                    <a:gd name="T28" fmla="*/ 14077728 w 764443"/>
                    <a:gd name="T29" fmla="*/ 116512 h 290823"/>
                    <a:gd name="T30" fmla="*/ 13215819 w 764443"/>
                    <a:gd name="T31" fmla="*/ 90007 h 290823"/>
                    <a:gd name="T32" fmla="*/ 12353934 w 764443"/>
                    <a:gd name="T33" fmla="*/ 76755 h 290823"/>
                    <a:gd name="T34" fmla="*/ 9480926 w 764443"/>
                    <a:gd name="T35" fmla="*/ 50251 h 290823"/>
                    <a:gd name="T36" fmla="*/ 3160327 w 764443"/>
                    <a:gd name="T37" fmla="*/ 23747 h 290823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764443"/>
                    <a:gd name="T58" fmla="*/ 0 h 290823"/>
                    <a:gd name="T59" fmla="*/ 764443 w 764443"/>
                    <a:gd name="T60" fmla="*/ 290823 h 290823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764443" h="290823">
                      <a:moveTo>
                        <a:pt x="145774" y="23747"/>
                      </a:moveTo>
                      <a:cubicBezTo>
                        <a:pt x="83931" y="28164"/>
                        <a:pt x="88785" y="54231"/>
                        <a:pt x="66261" y="76755"/>
                      </a:cubicBezTo>
                      <a:cubicBezTo>
                        <a:pt x="57426" y="85590"/>
                        <a:pt x="50470" y="96832"/>
                        <a:pt x="39756" y="103260"/>
                      </a:cubicBezTo>
                      <a:cubicBezTo>
                        <a:pt x="27778" y="110447"/>
                        <a:pt x="13252" y="112095"/>
                        <a:pt x="0" y="116512"/>
                      </a:cubicBezTo>
                      <a:cubicBezTo>
                        <a:pt x="8835" y="143016"/>
                        <a:pt x="19728" y="168921"/>
                        <a:pt x="26504" y="196025"/>
                      </a:cubicBezTo>
                      <a:cubicBezTo>
                        <a:pt x="30921" y="213694"/>
                        <a:pt x="28378" y="234811"/>
                        <a:pt x="39756" y="249033"/>
                      </a:cubicBezTo>
                      <a:cubicBezTo>
                        <a:pt x="48483" y="259941"/>
                        <a:pt x="66673" y="256783"/>
                        <a:pt x="79513" y="262286"/>
                      </a:cubicBezTo>
                      <a:cubicBezTo>
                        <a:pt x="97671" y="270068"/>
                        <a:pt x="114852" y="279955"/>
                        <a:pt x="132522" y="288790"/>
                      </a:cubicBezTo>
                      <a:cubicBezTo>
                        <a:pt x="185531" y="284373"/>
                        <a:pt x="240599" y="290823"/>
                        <a:pt x="291548" y="275538"/>
                      </a:cubicBezTo>
                      <a:cubicBezTo>
                        <a:pt x="303516" y="271948"/>
                        <a:pt x="262013" y="261155"/>
                        <a:pt x="265043" y="249033"/>
                      </a:cubicBezTo>
                      <a:cubicBezTo>
                        <a:pt x="268906" y="233581"/>
                        <a:pt x="291548" y="231364"/>
                        <a:pt x="304800" y="222529"/>
                      </a:cubicBezTo>
                      <a:cubicBezTo>
                        <a:pt x="384313" y="226946"/>
                        <a:pt x="464318" y="225903"/>
                        <a:pt x="543339" y="235781"/>
                      </a:cubicBezTo>
                      <a:cubicBezTo>
                        <a:pt x="764443" y="263419"/>
                        <a:pt x="446691" y="281861"/>
                        <a:pt x="742122" y="249033"/>
                      </a:cubicBezTo>
                      <a:cubicBezTo>
                        <a:pt x="731053" y="182625"/>
                        <a:pt x="744196" y="166486"/>
                        <a:pt x="689113" y="129764"/>
                      </a:cubicBezTo>
                      <a:cubicBezTo>
                        <a:pt x="677490" y="122015"/>
                        <a:pt x="662608" y="120929"/>
                        <a:pt x="649356" y="116512"/>
                      </a:cubicBezTo>
                      <a:cubicBezTo>
                        <a:pt x="636104" y="107677"/>
                        <a:pt x="623846" y="97130"/>
                        <a:pt x="609600" y="90007"/>
                      </a:cubicBezTo>
                      <a:cubicBezTo>
                        <a:pt x="597106" y="83760"/>
                        <a:pt x="583454" y="79896"/>
                        <a:pt x="569843" y="76755"/>
                      </a:cubicBezTo>
                      <a:cubicBezTo>
                        <a:pt x="525948" y="66626"/>
                        <a:pt x="480059" y="64496"/>
                        <a:pt x="437322" y="50251"/>
                      </a:cubicBezTo>
                      <a:cubicBezTo>
                        <a:pt x="286567" y="0"/>
                        <a:pt x="207618" y="19330"/>
                        <a:pt x="145774" y="23747"/>
                      </a:cubicBezTo>
                      <a:close/>
                    </a:path>
                  </a:pathLst>
                </a:custGeom>
                <a:noFill/>
                <a:ln w="12700">
                  <a:solidFill>
                    <a:schemeClr val="tx2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156717" name="Straight Connector 72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5349597" y="2576407"/>
                  <a:ext cx="447266" cy="322951"/>
                </a:xfrm>
                <a:prstGeom prst="line">
                  <a:avLst/>
                </a:prstGeom>
                <a:noFill/>
                <a:ln w="12700">
                  <a:solidFill>
                    <a:srgbClr val="FF0000"/>
                  </a:solidFill>
                  <a:prstDash val="sysDot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6718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6018790" y="2914961"/>
                  <a:ext cx="447266" cy="322951"/>
                </a:xfrm>
                <a:prstGeom prst="line">
                  <a:avLst/>
                </a:prstGeom>
                <a:noFill/>
                <a:ln w="12700">
                  <a:solidFill>
                    <a:srgbClr val="FF0000"/>
                  </a:solidFill>
                  <a:prstDash val="sysDot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6719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5607990" y="2396460"/>
                  <a:ext cx="447266" cy="322951"/>
                </a:xfrm>
                <a:prstGeom prst="line">
                  <a:avLst/>
                </a:prstGeom>
                <a:noFill/>
                <a:ln w="12700">
                  <a:solidFill>
                    <a:srgbClr val="FF0000"/>
                  </a:solidFill>
                  <a:prstDash val="sysDot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56720" name="Freeform 77"/>
                <p:cNvSpPr>
                  <a:spLocks noChangeArrowheads="1"/>
                </p:cNvSpPr>
                <p:nvPr/>
              </p:nvSpPr>
              <p:spPr bwMode="auto">
                <a:xfrm>
                  <a:off x="5380117" y="2790825"/>
                  <a:ext cx="727789" cy="542423"/>
                </a:xfrm>
                <a:custGeom>
                  <a:avLst/>
                  <a:gdLst>
                    <a:gd name="T0" fmla="*/ 696833 w 727789"/>
                    <a:gd name="T1" fmla="*/ 514350 h 542423"/>
                    <a:gd name="T2" fmla="*/ 511096 w 727789"/>
                    <a:gd name="T3" fmla="*/ 514350 h 542423"/>
                    <a:gd name="T4" fmla="*/ 496808 w 727789"/>
                    <a:gd name="T5" fmla="*/ 504825 h 542423"/>
                    <a:gd name="T6" fmla="*/ 482521 w 727789"/>
                    <a:gd name="T7" fmla="*/ 500063 h 542423"/>
                    <a:gd name="T8" fmla="*/ 468233 w 727789"/>
                    <a:gd name="T9" fmla="*/ 490538 h 542423"/>
                    <a:gd name="T10" fmla="*/ 411083 w 727789"/>
                    <a:gd name="T11" fmla="*/ 481013 h 542423"/>
                    <a:gd name="T12" fmla="*/ 339646 w 727789"/>
                    <a:gd name="T13" fmla="*/ 471488 h 542423"/>
                    <a:gd name="T14" fmla="*/ 253921 w 727789"/>
                    <a:gd name="T15" fmla="*/ 461963 h 542423"/>
                    <a:gd name="T16" fmla="*/ 206296 w 727789"/>
                    <a:gd name="T17" fmla="*/ 447675 h 542423"/>
                    <a:gd name="T18" fmla="*/ 192008 w 727789"/>
                    <a:gd name="T19" fmla="*/ 438150 h 542423"/>
                    <a:gd name="T20" fmla="*/ 177721 w 727789"/>
                    <a:gd name="T21" fmla="*/ 433388 h 542423"/>
                    <a:gd name="T22" fmla="*/ 149146 w 727789"/>
                    <a:gd name="T23" fmla="*/ 414338 h 542423"/>
                    <a:gd name="T24" fmla="*/ 106283 w 727789"/>
                    <a:gd name="T25" fmla="*/ 385763 h 542423"/>
                    <a:gd name="T26" fmla="*/ 91996 w 727789"/>
                    <a:gd name="T27" fmla="*/ 376238 h 542423"/>
                    <a:gd name="T28" fmla="*/ 77708 w 727789"/>
                    <a:gd name="T29" fmla="*/ 371475 h 542423"/>
                    <a:gd name="T30" fmla="*/ 30083 w 727789"/>
                    <a:gd name="T31" fmla="*/ 314325 h 542423"/>
                    <a:gd name="T32" fmla="*/ 20558 w 727789"/>
                    <a:gd name="T33" fmla="*/ 300038 h 542423"/>
                    <a:gd name="T34" fmla="*/ 11033 w 727789"/>
                    <a:gd name="T35" fmla="*/ 285750 h 542423"/>
                    <a:gd name="T36" fmla="*/ 11033 w 727789"/>
                    <a:gd name="T37" fmla="*/ 223838 h 542423"/>
                    <a:gd name="T38" fmla="*/ 30083 w 727789"/>
                    <a:gd name="T39" fmla="*/ 195263 h 542423"/>
                    <a:gd name="T40" fmla="*/ 44371 w 727789"/>
                    <a:gd name="T41" fmla="*/ 180975 h 542423"/>
                    <a:gd name="T42" fmla="*/ 253921 w 727789"/>
                    <a:gd name="T43" fmla="*/ 176213 h 542423"/>
                    <a:gd name="T44" fmla="*/ 253921 w 727789"/>
                    <a:gd name="T45" fmla="*/ 109538 h 542423"/>
                    <a:gd name="T46" fmla="*/ 263446 w 727789"/>
                    <a:gd name="T47" fmla="*/ 42863 h 542423"/>
                    <a:gd name="T48" fmla="*/ 272971 w 727789"/>
                    <a:gd name="T49" fmla="*/ 14288 h 542423"/>
                    <a:gd name="T50" fmla="*/ 301546 w 727789"/>
                    <a:gd name="T51" fmla="*/ 0 h 542423"/>
                    <a:gd name="T52" fmla="*/ 334883 w 727789"/>
                    <a:gd name="T53" fmla="*/ 4763 h 542423"/>
                    <a:gd name="T54" fmla="*/ 396796 w 727789"/>
                    <a:gd name="T55" fmla="*/ 28575 h 542423"/>
                    <a:gd name="T56" fmla="*/ 434896 w 727789"/>
                    <a:gd name="T57" fmla="*/ 42863 h 542423"/>
                    <a:gd name="T58" fmla="*/ 468233 w 727789"/>
                    <a:gd name="T59" fmla="*/ 66675 h 542423"/>
                    <a:gd name="T60" fmla="*/ 482521 w 727789"/>
                    <a:gd name="T61" fmla="*/ 76200 h 542423"/>
                    <a:gd name="T62" fmla="*/ 501571 w 727789"/>
                    <a:gd name="T63" fmla="*/ 90488 h 542423"/>
                    <a:gd name="T64" fmla="*/ 530146 w 727789"/>
                    <a:gd name="T65" fmla="*/ 109538 h 542423"/>
                    <a:gd name="T66" fmla="*/ 568246 w 727789"/>
                    <a:gd name="T67" fmla="*/ 133350 h 542423"/>
                    <a:gd name="T68" fmla="*/ 596821 w 727789"/>
                    <a:gd name="T69" fmla="*/ 157163 h 542423"/>
                    <a:gd name="T70" fmla="*/ 625396 w 727789"/>
                    <a:gd name="T71" fmla="*/ 176213 h 542423"/>
                    <a:gd name="T72" fmla="*/ 630158 w 727789"/>
                    <a:gd name="T73" fmla="*/ 190500 h 542423"/>
                    <a:gd name="T74" fmla="*/ 649208 w 727789"/>
                    <a:gd name="T75" fmla="*/ 219075 h 542423"/>
                    <a:gd name="T76" fmla="*/ 663496 w 727789"/>
                    <a:gd name="T77" fmla="*/ 252413 h 542423"/>
                    <a:gd name="T78" fmla="*/ 668258 w 727789"/>
                    <a:gd name="T79" fmla="*/ 266700 h 542423"/>
                    <a:gd name="T80" fmla="*/ 682546 w 727789"/>
                    <a:gd name="T81" fmla="*/ 319088 h 542423"/>
                    <a:gd name="T82" fmla="*/ 692071 w 727789"/>
                    <a:gd name="T83" fmla="*/ 338138 h 542423"/>
                    <a:gd name="T84" fmla="*/ 696833 w 727789"/>
                    <a:gd name="T85" fmla="*/ 352425 h 542423"/>
                    <a:gd name="T86" fmla="*/ 706358 w 727789"/>
                    <a:gd name="T87" fmla="*/ 371475 h 542423"/>
                    <a:gd name="T88" fmla="*/ 711121 w 727789"/>
                    <a:gd name="T89" fmla="*/ 390525 h 542423"/>
                    <a:gd name="T90" fmla="*/ 715883 w 727789"/>
                    <a:gd name="T91" fmla="*/ 404813 h 542423"/>
                    <a:gd name="T92" fmla="*/ 711121 w 727789"/>
                    <a:gd name="T93" fmla="*/ 495300 h 542423"/>
                    <a:gd name="T94" fmla="*/ 696833 w 727789"/>
                    <a:gd name="T95" fmla="*/ 509588 h 542423"/>
                    <a:gd name="T96" fmla="*/ 696833 w 727789"/>
                    <a:gd name="T97" fmla="*/ 514350 h 542423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w 727789"/>
                    <a:gd name="T148" fmla="*/ 0 h 542423"/>
                    <a:gd name="T149" fmla="*/ 727789 w 727789"/>
                    <a:gd name="T150" fmla="*/ 542423 h 542423"/>
                  </a:gdLst>
                  <a:ahLst/>
                  <a:cxnLst>
                    <a:cxn ang="T98">
                      <a:pos x="T0" y="T1"/>
                    </a:cxn>
                    <a:cxn ang="T99">
                      <a:pos x="T2" y="T3"/>
                    </a:cxn>
                    <a:cxn ang="T100">
                      <a:pos x="T4" y="T5"/>
                    </a:cxn>
                    <a:cxn ang="T101">
                      <a:pos x="T6" y="T7"/>
                    </a:cxn>
                    <a:cxn ang="T102">
                      <a:pos x="T8" y="T9"/>
                    </a:cxn>
                    <a:cxn ang="T103">
                      <a:pos x="T10" y="T11"/>
                    </a:cxn>
                    <a:cxn ang="T104">
                      <a:pos x="T12" y="T13"/>
                    </a:cxn>
                    <a:cxn ang="T105">
                      <a:pos x="T14" y="T15"/>
                    </a:cxn>
                    <a:cxn ang="T106">
                      <a:pos x="T16" y="T17"/>
                    </a:cxn>
                    <a:cxn ang="T107">
                      <a:pos x="T18" y="T19"/>
                    </a:cxn>
                    <a:cxn ang="T108">
                      <a:pos x="T20" y="T21"/>
                    </a:cxn>
                    <a:cxn ang="T109">
                      <a:pos x="T22" y="T23"/>
                    </a:cxn>
                    <a:cxn ang="T110">
                      <a:pos x="T24" y="T25"/>
                    </a:cxn>
                    <a:cxn ang="T111">
                      <a:pos x="T26" y="T27"/>
                    </a:cxn>
                    <a:cxn ang="T112">
                      <a:pos x="T28" y="T29"/>
                    </a:cxn>
                    <a:cxn ang="T113">
                      <a:pos x="T30" y="T31"/>
                    </a:cxn>
                    <a:cxn ang="T114">
                      <a:pos x="T32" y="T33"/>
                    </a:cxn>
                    <a:cxn ang="T115">
                      <a:pos x="T34" y="T35"/>
                    </a:cxn>
                    <a:cxn ang="T116">
                      <a:pos x="T36" y="T37"/>
                    </a:cxn>
                    <a:cxn ang="T117">
                      <a:pos x="T38" y="T39"/>
                    </a:cxn>
                    <a:cxn ang="T118">
                      <a:pos x="T40" y="T41"/>
                    </a:cxn>
                    <a:cxn ang="T119">
                      <a:pos x="T42" y="T43"/>
                    </a:cxn>
                    <a:cxn ang="T120">
                      <a:pos x="T44" y="T45"/>
                    </a:cxn>
                    <a:cxn ang="T121">
                      <a:pos x="T46" y="T47"/>
                    </a:cxn>
                    <a:cxn ang="T122">
                      <a:pos x="T48" y="T49"/>
                    </a:cxn>
                    <a:cxn ang="T123">
                      <a:pos x="T50" y="T51"/>
                    </a:cxn>
                    <a:cxn ang="T124">
                      <a:pos x="T52" y="T53"/>
                    </a:cxn>
                    <a:cxn ang="T125">
                      <a:pos x="T54" y="T55"/>
                    </a:cxn>
                    <a:cxn ang="T126">
                      <a:pos x="T56" y="T57"/>
                    </a:cxn>
                    <a:cxn ang="T127">
                      <a:pos x="T58" y="T59"/>
                    </a:cxn>
                    <a:cxn ang="T128">
                      <a:pos x="T60" y="T61"/>
                    </a:cxn>
                    <a:cxn ang="T129">
                      <a:pos x="T62" y="T63"/>
                    </a:cxn>
                    <a:cxn ang="T130">
                      <a:pos x="T64" y="T65"/>
                    </a:cxn>
                    <a:cxn ang="T131">
                      <a:pos x="T66" y="T67"/>
                    </a:cxn>
                    <a:cxn ang="T132">
                      <a:pos x="T68" y="T69"/>
                    </a:cxn>
                    <a:cxn ang="T133">
                      <a:pos x="T70" y="T71"/>
                    </a:cxn>
                    <a:cxn ang="T134">
                      <a:pos x="T72" y="T73"/>
                    </a:cxn>
                    <a:cxn ang="T135">
                      <a:pos x="T74" y="T75"/>
                    </a:cxn>
                    <a:cxn ang="T136">
                      <a:pos x="T76" y="T77"/>
                    </a:cxn>
                    <a:cxn ang="T137">
                      <a:pos x="T78" y="T79"/>
                    </a:cxn>
                    <a:cxn ang="T138">
                      <a:pos x="T80" y="T81"/>
                    </a:cxn>
                    <a:cxn ang="T139">
                      <a:pos x="T82" y="T83"/>
                    </a:cxn>
                    <a:cxn ang="T140">
                      <a:pos x="T84" y="T85"/>
                    </a:cxn>
                    <a:cxn ang="T141">
                      <a:pos x="T86" y="T87"/>
                    </a:cxn>
                    <a:cxn ang="T142">
                      <a:pos x="T88" y="T89"/>
                    </a:cxn>
                    <a:cxn ang="T143">
                      <a:pos x="T90" y="T91"/>
                    </a:cxn>
                    <a:cxn ang="T144">
                      <a:pos x="T92" y="T93"/>
                    </a:cxn>
                    <a:cxn ang="T145">
                      <a:pos x="T94" y="T95"/>
                    </a:cxn>
                    <a:cxn ang="T146">
                      <a:pos x="T96" y="T97"/>
                    </a:cxn>
                  </a:cxnLst>
                  <a:rect l="T147" t="T148" r="T149" b="T150"/>
                  <a:pathLst>
                    <a:path w="727789" h="542423">
                      <a:moveTo>
                        <a:pt x="696833" y="514350"/>
                      </a:moveTo>
                      <a:cubicBezTo>
                        <a:pt x="665877" y="515144"/>
                        <a:pt x="666427" y="526299"/>
                        <a:pt x="511096" y="514350"/>
                      </a:cubicBezTo>
                      <a:cubicBezTo>
                        <a:pt x="505389" y="513911"/>
                        <a:pt x="501928" y="507385"/>
                        <a:pt x="496808" y="504825"/>
                      </a:cubicBezTo>
                      <a:cubicBezTo>
                        <a:pt x="492318" y="502580"/>
                        <a:pt x="487283" y="501650"/>
                        <a:pt x="482521" y="500063"/>
                      </a:cubicBezTo>
                      <a:cubicBezTo>
                        <a:pt x="477758" y="496888"/>
                        <a:pt x="473353" y="493098"/>
                        <a:pt x="468233" y="490538"/>
                      </a:cubicBezTo>
                      <a:cubicBezTo>
                        <a:pt x="451985" y="482414"/>
                        <a:pt x="425497" y="482935"/>
                        <a:pt x="411083" y="481013"/>
                      </a:cubicBezTo>
                      <a:cubicBezTo>
                        <a:pt x="345569" y="472278"/>
                        <a:pt x="425986" y="479711"/>
                        <a:pt x="339646" y="471488"/>
                      </a:cubicBezTo>
                      <a:cubicBezTo>
                        <a:pt x="261749" y="464069"/>
                        <a:pt x="306971" y="470804"/>
                        <a:pt x="253921" y="461963"/>
                      </a:cubicBezTo>
                      <a:cubicBezTo>
                        <a:pt x="219136" y="450368"/>
                        <a:pt x="235086" y="454873"/>
                        <a:pt x="206296" y="447675"/>
                      </a:cubicBezTo>
                      <a:cubicBezTo>
                        <a:pt x="201533" y="444500"/>
                        <a:pt x="197128" y="440710"/>
                        <a:pt x="192008" y="438150"/>
                      </a:cubicBezTo>
                      <a:cubicBezTo>
                        <a:pt x="187518" y="435905"/>
                        <a:pt x="182109" y="435826"/>
                        <a:pt x="177721" y="433388"/>
                      </a:cubicBezTo>
                      <a:cubicBezTo>
                        <a:pt x="167714" y="427829"/>
                        <a:pt x="158671" y="420688"/>
                        <a:pt x="149146" y="414338"/>
                      </a:cubicBezTo>
                      <a:lnTo>
                        <a:pt x="106283" y="385763"/>
                      </a:lnTo>
                      <a:cubicBezTo>
                        <a:pt x="101521" y="382588"/>
                        <a:pt x="97426" y="378048"/>
                        <a:pt x="91996" y="376238"/>
                      </a:cubicBezTo>
                      <a:lnTo>
                        <a:pt x="77708" y="371475"/>
                      </a:lnTo>
                      <a:cubicBezTo>
                        <a:pt x="41037" y="334804"/>
                        <a:pt x="56606" y="354109"/>
                        <a:pt x="30083" y="314325"/>
                      </a:cubicBezTo>
                      <a:lnTo>
                        <a:pt x="20558" y="300038"/>
                      </a:lnTo>
                      <a:lnTo>
                        <a:pt x="11033" y="285750"/>
                      </a:lnTo>
                      <a:cubicBezTo>
                        <a:pt x="3042" y="261775"/>
                        <a:pt x="0" y="259143"/>
                        <a:pt x="11033" y="223838"/>
                      </a:cubicBezTo>
                      <a:cubicBezTo>
                        <a:pt x="14447" y="212911"/>
                        <a:pt x="21988" y="203358"/>
                        <a:pt x="30083" y="195263"/>
                      </a:cubicBezTo>
                      <a:cubicBezTo>
                        <a:pt x="34846" y="190500"/>
                        <a:pt x="37660" y="181546"/>
                        <a:pt x="44371" y="180975"/>
                      </a:cubicBezTo>
                      <a:cubicBezTo>
                        <a:pt x="113987" y="175050"/>
                        <a:pt x="184071" y="177800"/>
                        <a:pt x="253921" y="176213"/>
                      </a:cubicBezTo>
                      <a:cubicBezTo>
                        <a:pt x="264773" y="132801"/>
                        <a:pt x="253921" y="185331"/>
                        <a:pt x="253921" y="109538"/>
                      </a:cubicBezTo>
                      <a:cubicBezTo>
                        <a:pt x="253921" y="97316"/>
                        <a:pt x="259048" y="58988"/>
                        <a:pt x="263446" y="42863"/>
                      </a:cubicBezTo>
                      <a:cubicBezTo>
                        <a:pt x="266088" y="33177"/>
                        <a:pt x="264617" y="19857"/>
                        <a:pt x="272971" y="14288"/>
                      </a:cubicBezTo>
                      <a:cubicBezTo>
                        <a:pt x="291435" y="1978"/>
                        <a:pt x="281828" y="6573"/>
                        <a:pt x="301546" y="0"/>
                      </a:cubicBezTo>
                      <a:cubicBezTo>
                        <a:pt x="312658" y="1588"/>
                        <a:pt x="323993" y="2040"/>
                        <a:pt x="334883" y="4763"/>
                      </a:cubicBezTo>
                      <a:cubicBezTo>
                        <a:pt x="420398" y="26142"/>
                        <a:pt x="347344" y="10030"/>
                        <a:pt x="396796" y="28575"/>
                      </a:cubicBezTo>
                      <a:cubicBezTo>
                        <a:pt x="430887" y="41360"/>
                        <a:pt x="401148" y="23578"/>
                        <a:pt x="434896" y="42863"/>
                      </a:cubicBezTo>
                      <a:cubicBezTo>
                        <a:pt x="446115" y="49274"/>
                        <a:pt x="458017" y="59378"/>
                        <a:pt x="468233" y="66675"/>
                      </a:cubicBezTo>
                      <a:cubicBezTo>
                        <a:pt x="472891" y="70002"/>
                        <a:pt x="477863" y="72873"/>
                        <a:pt x="482521" y="76200"/>
                      </a:cubicBezTo>
                      <a:cubicBezTo>
                        <a:pt x="488980" y="80814"/>
                        <a:pt x="495068" y="85936"/>
                        <a:pt x="501571" y="90488"/>
                      </a:cubicBezTo>
                      <a:cubicBezTo>
                        <a:pt x="510949" y="97053"/>
                        <a:pt x="522051" y="101443"/>
                        <a:pt x="530146" y="109538"/>
                      </a:cubicBezTo>
                      <a:cubicBezTo>
                        <a:pt x="550478" y="129870"/>
                        <a:pt x="538180" y="121324"/>
                        <a:pt x="568246" y="133350"/>
                      </a:cubicBezTo>
                      <a:cubicBezTo>
                        <a:pt x="609975" y="175082"/>
                        <a:pt x="557047" y="124018"/>
                        <a:pt x="596821" y="157163"/>
                      </a:cubicBezTo>
                      <a:cubicBezTo>
                        <a:pt x="620605" y="176982"/>
                        <a:pt x="600286" y="167842"/>
                        <a:pt x="625396" y="176213"/>
                      </a:cubicBezTo>
                      <a:cubicBezTo>
                        <a:pt x="626983" y="180975"/>
                        <a:pt x="627720" y="186112"/>
                        <a:pt x="630158" y="190500"/>
                      </a:cubicBezTo>
                      <a:cubicBezTo>
                        <a:pt x="635717" y="200507"/>
                        <a:pt x="645588" y="208215"/>
                        <a:pt x="649208" y="219075"/>
                      </a:cubicBezTo>
                      <a:cubicBezTo>
                        <a:pt x="660380" y="252588"/>
                        <a:pt x="645838" y="211209"/>
                        <a:pt x="663496" y="252413"/>
                      </a:cubicBezTo>
                      <a:cubicBezTo>
                        <a:pt x="665473" y="257027"/>
                        <a:pt x="666937" y="261857"/>
                        <a:pt x="668258" y="266700"/>
                      </a:cubicBezTo>
                      <a:cubicBezTo>
                        <a:pt x="670082" y="273387"/>
                        <a:pt x="677063" y="306296"/>
                        <a:pt x="682546" y="319088"/>
                      </a:cubicBezTo>
                      <a:cubicBezTo>
                        <a:pt x="685343" y="325613"/>
                        <a:pt x="689274" y="331612"/>
                        <a:pt x="692071" y="338138"/>
                      </a:cubicBezTo>
                      <a:cubicBezTo>
                        <a:pt x="694048" y="342752"/>
                        <a:pt x="694856" y="347811"/>
                        <a:pt x="696833" y="352425"/>
                      </a:cubicBezTo>
                      <a:cubicBezTo>
                        <a:pt x="699630" y="358951"/>
                        <a:pt x="703865" y="364828"/>
                        <a:pt x="706358" y="371475"/>
                      </a:cubicBezTo>
                      <a:cubicBezTo>
                        <a:pt x="708656" y="377604"/>
                        <a:pt x="709323" y="384231"/>
                        <a:pt x="711121" y="390525"/>
                      </a:cubicBezTo>
                      <a:cubicBezTo>
                        <a:pt x="712500" y="395352"/>
                        <a:pt x="714296" y="400050"/>
                        <a:pt x="715883" y="404813"/>
                      </a:cubicBezTo>
                      <a:cubicBezTo>
                        <a:pt x="714296" y="434975"/>
                        <a:pt x="716524" y="465583"/>
                        <a:pt x="711121" y="495300"/>
                      </a:cubicBezTo>
                      <a:cubicBezTo>
                        <a:pt x="709916" y="501927"/>
                        <a:pt x="700569" y="503984"/>
                        <a:pt x="696833" y="509588"/>
                      </a:cubicBezTo>
                      <a:cubicBezTo>
                        <a:pt x="674943" y="542423"/>
                        <a:pt x="727789" y="513556"/>
                        <a:pt x="696833" y="514350"/>
                      </a:cubicBezTo>
                      <a:close/>
                    </a:path>
                  </a:pathLst>
                </a:custGeom>
                <a:noFill/>
                <a:ln w="12700">
                  <a:solidFill>
                    <a:srgbClr val="FF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156721" name="Straight Connector 79"/>
                <p:cNvCxnSpPr>
                  <a:cxnSpLocks noChangeShapeType="1"/>
                  <a:stCxn id="156714" idx="4"/>
                  <a:endCxn id="156715" idx="0"/>
                </p:cNvCxnSpPr>
                <p:nvPr/>
              </p:nvCxnSpPr>
              <p:spPr bwMode="auto">
                <a:xfrm flipV="1">
                  <a:off x="6520070" y="2300412"/>
                  <a:ext cx="1099374" cy="5466"/>
                </a:xfrm>
                <a:prstGeom prst="line">
                  <a:avLst/>
                </a:prstGeom>
                <a:noFill/>
                <a:ln w="12700">
                  <a:solidFill>
                    <a:srgbClr val="008000"/>
                  </a:solidFill>
                  <a:prstDash val="sysDot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6722" name="Straight Connector 80"/>
                <p:cNvCxnSpPr>
                  <a:cxnSpLocks noChangeShapeType="1"/>
                  <a:endCxn id="156715" idx="6"/>
                </p:cNvCxnSpPr>
                <p:nvPr/>
              </p:nvCxnSpPr>
              <p:spPr bwMode="auto">
                <a:xfrm flipV="1">
                  <a:off x="6403899" y="2833092"/>
                  <a:ext cx="1234284" cy="19711"/>
                </a:xfrm>
                <a:prstGeom prst="line">
                  <a:avLst/>
                </a:prstGeom>
                <a:noFill/>
                <a:ln w="12700">
                  <a:solidFill>
                    <a:srgbClr val="008000"/>
                  </a:solidFill>
                  <a:prstDash val="sysDot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6723" name="Straight Connector 85"/>
                <p:cNvCxnSpPr>
                  <a:cxnSpLocks noChangeShapeType="1"/>
                  <a:stCxn id="156714" idx="22"/>
                  <a:endCxn id="156716" idx="3"/>
                </p:cNvCxnSpPr>
                <p:nvPr/>
              </p:nvCxnSpPr>
              <p:spPr bwMode="auto">
                <a:xfrm flipV="1">
                  <a:off x="5791200" y="1357967"/>
                  <a:ext cx="1588" cy="1106937"/>
                </a:xfrm>
                <a:prstGeom prst="line">
                  <a:avLst/>
                </a:prstGeom>
                <a:noFill/>
                <a:ln w="12700">
                  <a:solidFill>
                    <a:srgbClr val="1F497D"/>
                  </a:solidFill>
                  <a:prstDash val="sysDot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6724" name="Straight Connector 86"/>
                <p:cNvCxnSpPr>
                  <a:cxnSpLocks noChangeShapeType="1"/>
                </p:cNvCxnSpPr>
                <p:nvPr/>
              </p:nvCxnSpPr>
              <p:spPr bwMode="auto">
                <a:xfrm rot="16200000" flipV="1">
                  <a:off x="6177480" y="1936072"/>
                  <a:ext cx="945919" cy="2444"/>
                </a:xfrm>
                <a:prstGeom prst="line">
                  <a:avLst/>
                </a:prstGeom>
                <a:noFill/>
                <a:ln w="12700">
                  <a:solidFill>
                    <a:srgbClr val="1F497D"/>
                  </a:solidFill>
                  <a:prstDash val="sysDot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56725" name="TextBox 90"/>
                <p:cNvSpPr txBox="1">
                  <a:spLocks noChangeArrowheads="1"/>
                </p:cNvSpPr>
                <p:nvPr/>
              </p:nvSpPr>
              <p:spPr bwMode="auto">
                <a:xfrm>
                  <a:off x="5262389" y="3384032"/>
                  <a:ext cx="949046" cy="2769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  <a:cs typeface="ＭＳ Ｐゴシック" charset="0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9pPr>
                </a:lstStyle>
                <a:p>
                  <a:r>
                    <a:rPr lang="ja-JP" altLang="en-US" sz="1200" dirty="0">
                      <a:solidFill>
                        <a:srgbClr val="FF0000"/>
                      </a:solidFill>
                    </a:rPr>
                    <a:t>“</a:t>
                  </a:r>
                  <a:r>
                    <a:rPr lang="en-US" sz="1200" dirty="0">
                      <a:solidFill>
                        <a:srgbClr val="FF0000"/>
                      </a:solidFill>
                    </a:rPr>
                    <a:t>A shadow</a:t>
                  </a:r>
                  <a:r>
                    <a:rPr lang="ja-JP" altLang="en-US" sz="1200" dirty="0">
                      <a:solidFill>
                        <a:srgbClr val="FF0000"/>
                      </a:solidFill>
                    </a:rPr>
                    <a:t>”</a:t>
                  </a:r>
                  <a:endParaRPr lang="en-US" sz="1200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56726" name="TextBox 91"/>
                <p:cNvSpPr txBox="1">
                  <a:spLocks noChangeArrowheads="1"/>
                </p:cNvSpPr>
                <p:nvPr/>
              </p:nvSpPr>
              <p:spPr bwMode="auto">
                <a:xfrm rot="19628565">
                  <a:off x="7295976" y="2871779"/>
                  <a:ext cx="943712" cy="2769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  <a:cs typeface="ＭＳ Ｐゴシック" charset="0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9pPr>
                </a:lstStyle>
                <a:p>
                  <a:r>
                    <a:rPr lang="ja-JP" altLang="en-US" sz="1200" dirty="0">
                      <a:solidFill>
                        <a:srgbClr val="008000"/>
                      </a:solidFill>
                    </a:rPr>
                    <a:t>“</a:t>
                  </a:r>
                  <a:r>
                    <a:rPr lang="en-US" sz="1200" dirty="0">
                      <a:solidFill>
                        <a:srgbClr val="008000"/>
                      </a:solidFill>
                    </a:rPr>
                    <a:t>B shadow</a:t>
                  </a:r>
                  <a:r>
                    <a:rPr lang="ja-JP" altLang="en-US" sz="1200" dirty="0">
                      <a:solidFill>
                        <a:srgbClr val="008000"/>
                      </a:solidFill>
                    </a:rPr>
                    <a:t>”</a:t>
                  </a:r>
                  <a:endParaRPr lang="en-US" sz="1200" dirty="0">
                    <a:solidFill>
                      <a:srgbClr val="008000"/>
                    </a:solidFill>
                  </a:endParaRPr>
                </a:p>
              </p:txBody>
            </p:sp>
            <p:sp>
              <p:nvSpPr>
                <p:cNvPr id="156727" name="TextBox 92"/>
                <p:cNvSpPr txBox="1">
                  <a:spLocks noChangeArrowheads="1"/>
                </p:cNvSpPr>
                <p:nvPr/>
              </p:nvSpPr>
              <p:spPr bwMode="auto">
                <a:xfrm>
                  <a:off x="5907609" y="990113"/>
                  <a:ext cx="942059" cy="27699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  <a:cs typeface="ＭＳ Ｐゴシック" charset="0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9pPr>
                </a:lstStyle>
                <a:p>
                  <a:r>
                    <a:rPr lang="ja-JP" altLang="en-US" sz="1200" dirty="0">
                      <a:solidFill>
                        <a:srgbClr val="1F497D"/>
                      </a:solidFill>
                    </a:rPr>
                    <a:t>“</a:t>
                  </a:r>
                  <a:r>
                    <a:rPr lang="en-US" sz="1200" dirty="0">
                      <a:solidFill>
                        <a:srgbClr val="1F497D"/>
                      </a:solidFill>
                    </a:rPr>
                    <a:t>C shadow</a:t>
                  </a:r>
                  <a:r>
                    <a:rPr lang="ja-JP" altLang="en-US" sz="1200" dirty="0">
                      <a:solidFill>
                        <a:srgbClr val="1F497D"/>
                      </a:solidFill>
                    </a:rPr>
                    <a:t>”</a:t>
                  </a:r>
                  <a:endParaRPr lang="en-US" sz="1200" dirty="0">
                    <a:solidFill>
                      <a:srgbClr val="1F497D"/>
                    </a:solidFill>
                  </a:endParaRPr>
                </a:p>
              </p:txBody>
            </p:sp>
            <p:cxnSp>
              <p:nvCxnSpPr>
                <p:cNvPr id="156728" name="Straight Arrow Connector 95"/>
                <p:cNvCxnSpPr>
                  <a:cxnSpLocks noChangeShapeType="1"/>
                </p:cNvCxnSpPr>
                <p:nvPr/>
              </p:nvCxnSpPr>
              <p:spPr bwMode="auto">
                <a:xfrm rot="10800000">
                  <a:off x="4559120" y="3823010"/>
                  <a:ext cx="321784" cy="1588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56729" name="Straight Arrow Connector 97"/>
                <p:cNvCxnSpPr>
                  <a:cxnSpLocks noChangeShapeType="1"/>
                </p:cNvCxnSpPr>
                <p:nvPr/>
              </p:nvCxnSpPr>
              <p:spPr bwMode="auto">
                <a:xfrm flipV="1">
                  <a:off x="8255697" y="2853579"/>
                  <a:ext cx="202503" cy="191899"/>
                </a:xfrm>
                <a:prstGeom prst="straightConnector1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56730" name="TextBox 101"/>
                <p:cNvSpPr txBox="1">
                  <a:spLocks noChangeArrowheads="1"/>
                </p:cNvSpPr>
                <p:nvPr/>
              </p:nvSpPr>
              <p:spPr bwMode="auto">
                <a:xfrm>
                  <a:off x="8577240" y="2464904"/>
                  <a:ext cx="242374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  <a:cs typeface="ＭＳ Ｐゴシック" charset="0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9pPr>
                </a:lstStyle>
                <a:p>
                  <a:r>
                    <a:rPr lang="en-US" sz="1800">
                      <a:solidFill>
                        <a:schemeClr val="tx2"/>
                      </a:solidFill>
                    </a:rPr>
                    <a:t>j</a:t>
                  </a:r>
                </a:p>
              </p:txBody>
            </p:sp>
            <p:sp>
              <p:nvSpPr>
                <p:cNvPr id="156731" name="TextBox 102"/>
                <p:cNvSpPr txBox="1">
                  <a:spLocks noChangeArrowheads="1"/>
                </p:cNvSpPr>
                <p:nvPr/>
              </p:nvSpPr>
              <p:spPr bwMode="auto">
                <a:xfrm>
                  <a:off x="4240168" y="3610956"/>
                  <a:ext cx="242374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  <a:cs typeface="ＭＳ Ｐゴシック" charset="0"/>
                    </a:defRPr>
                  </a:lvl1pPr>
                  <a:lvl2pPr marL="37931725" indent="-37474525"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2pPr>
                  <a:lvl3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3pPr>
                  <a:lvl4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4pPr>
                  <a:lvl5pPr eaLnBrk="0" hangingPunct="0"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Calibri" charset="0"/>
                      <a:ea typeface="ＭＳ Ｐゴシック" charset="0"/>
                    </a:defRPr>
                  </a:lvl9pPr>
                </a:lstStyle>
                <a:p>
                  <a:r>
                    <a:rPr lang="en-US" sz="1800">
                      <a:solidFill>
                        <a:schemeClr val="tx2"/>
                      </a:solidFill>
                    </a:rPr>
                    <a:t>i</a:t>
                  </a:r>
                </a:p>
              </p:txBody>
            </p:sp>
          </p:grpSp>
        </p:grpSp>
      </p:grpSp>
      <p:cxnSp>
        <p:nvCxnSpPr>
          <p:cNvPr id="156703" name="Straight Connector 25"/>
          <p:cNvCxnSpPr>
            <a:cxnSpLocks noChangeShapeType="1"/>
          </p:cNvCxnSpPr>
          <p:nvPr/>
        </p:nvCxnSpPr>
        <p:spPr bwMode="auto">
          <a:xfrm rot="5400000" flipH="1" flipV="1">
            <a:off x="2255838" y="2566987"/>
            <a:ext cx="395288" cy="379413"/>
          </a:xfrm>
          <a:prstGeom prst="line">
            <a:avLst/>
          </a:prstGeom>
          <a:noFill/>
          <a:ln w="12700">
            <a:solidFill>
              <a:srgbClr val="FF0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704" name="Straight Connector 25"/>
          <p:cNvCxnSpPr>
            <a:cxnSpLocks noChangeShapeType="1"/>
          </p:cNvCxnSpPr>
          <p:nvPr/>
        </p:nvCxnSpPr>
        <p:spPr bwMode="auto">
          <a:xfrm rot="5400000" flipH="1" flipV="1">
            <a:off x="1665288" y="2328862"/>
            <a:ext cx="395288" cy="379413"/>
          </a:xfrm>
          <a:prstGeom prst="line">
            <a:avLst/>
          </a:prstGeom>
          <a:noFill/>
          <a:ln w="12700">
            <a:solidFill>
              <a:srgbClr val="FF0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6705" name="Straight Connector 25"/>
          <p:cNvCxnSpPr>
            <a:cxnSpLocks noChangeShapeType="1"/>
          </p:cNvCxnSpPr>
          <p:nvPr/>
        </p:nvCxnSpPr>
        <p:spPr bwMode="auto">
          <a:xfrm rot="5400000" flipH="1" flipV="1">
            <a:off x="1665288" y="2566987"/>
            <a:ext cx="395288" cy="379413"/>
          </a:xfrm>
          <a:prstGeom prst="line">
            <a:avLst/>
          </a:prstGeom>
          <a:noFill/>
          <a:ln w="12700">
            <a:solidFill>
              <a:srgbClr val="FF0000"/>
            </a:solidFill>
            <a:prstDash val="sysDot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6706" name="TextBox 65"/>
          <p:cNvSpPr txBox="1">
            <a:spLocks noChangeArrowheads="1"/>
          </p:cNvSpPr>
          <p:nvPr/>
        </p:nvSpPr>
        <p:spPr bwMode="auto">
          <a:xfrm>
            <a:off x="660400" y="4411663"/>
            <a:ext cx="2891988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800" dirty="0" smtClean="0"/>
              <a:t>G = # </a:t>
            </a:r>
            <a:r>
              <a:rPr lang="en-US" sz="1800" dirty="0"/>
              <a:t>cubes in black box with</a:t>
            </a:r>
          </a:p>
          <a:p>
            <a:r>
              <a:rPr lang="en-US" sz="1800" dirty="0"/>
              <a:t>   side lengths x, y and z</a:t>
            </a:r>
          </a:p>
          <a:p>
            <a:r>
              <a:rPr lang="en-US" sz="1800" dirty="0"/>
              <a:t>= Volume of black box</a:t>
            </a:r>
          </a:p>
          <a:p>
            <a:r>
              <a:rPr lang="en-US" sz="1800" dirty="0"/>
              <a:t>= </a:t>
            </a:r>
            <a:r>
              <a:rPr lang="en-US" sz="1800" dirty="0" err="1"/>
              <a:t>x·y·z</a:t>
            </a:r>
            <a:endParaRPr lang="en-US" sz="1800" dirty="0"/>
          </a:p>
          <a:p>
            <a:r>
              <a:rPr lang="en-US" sz="1800" dirty="0"/>
              <a:t>= ( </a:t>
            </a:r>
            <a:r>
              <a:rPr lang="en-US" sz="1800" dirty="0" err="1"/>
              <a:t>xz</a:t>
            </a:r>
            <a:r>
              <a:rPr lang="en-US" sz="1800" dirty="0"/>
              <a:t> · </a:t>
            </a:r>
            <a:r>
              <a:rPr lang="en-US" sz="1800" dirty="0" err="1"/>
              <a:t>zy</a:t>
            </a:r>
            <a:r>
              <a:rPr lang="en-US" sz="1800" dirty="0"/>
              <a:t> · </a:t>
            </a:r>
            <a:r>
              <a:rPr lang="en-US" sz="1800" dirty="0" err="1"/>
              <a:t>yx</a:t>
            </a:r>
            <a:r>
              <a:rPr lang="en-US" sz="1800" dirty="0"/>
              <a:t>)</a:t>
            </a:r>
            <a:r>
              <a:rPr lang="en-US" sz="1800" baseline="30000" dirty="0"/>
              <a:t>1/2</a:t>
            </a:r>
            <a:endParaRPr lang="en-US" sz="1800" dirty="0"/>
          </a:p>
          <a:p>
            <a:r>
              <a:rPr lang="en-US" sz="1800" dirty="0"/>
              <a:t>= (</a:t>
            </a:r>
            <a:r>
              <a:rPr lang="en-US" sz="1800" dirty="0">
                <a:solidFill>
                  <a:srgbClr val="FF0000"/>
                </a:solidFill>
              </a:rPr>
              <a:t>#A□s </a:t>
            </a:r>
            <a:r>
              <a:rPr lang="en-US" sz="1800" dirty="0"/>
              <a:t>· </a:t>
            </a:r>
            <a:r>
              <a:rPr lang="en-US" sz="1800" dirty="0">
                <a:solidFill>
                  <a:srgbClr val="008000"/>
                </a:solidFill>
              </a:rPr>
              <a:t>#B□s</a:t>
            </a:r>
            <a:r>
              <a:rPr lang="en-US" sz="1800" dirty="0"/>
              <a:t> · </a:t>
            </a:r>
            <a:r>
              <a:rPr lang="en-US" sz="1800" dirty="0">
                <a:solidFill>
                  <a:srgbClr val="1F497D"/>
                </a:solidFill>
              </a:rPr>
              <a:t>#C□s </a:t>
            </a:r>
            <a:r>
              <a:rPr lang="en-US" sz="1800" dirty="0"/>
              <a:t>)</a:t>
            </a:r>
            <a:r>
              <a:rPr lang="en-US" sz="1800" baseline="30000" dirty="0"/>
              <a:t>1/</a:t>
            </a:r>
            <a:r>
              <a:rPr lang="en-US" sz="1800" baseline="30000" dirty="0" smtClean="0"/>
              <a:t>2</a:t>
            </a:r>
          </a:p>
          <a:p>
            <a:r>
              <a:rPr lang="en-US" sz="1800" b="1" baseline="30000" dirty="0"/>
              <a:t> </a:t>
            </a:r>
            <a:r>
              <a:rPr lang="en-US" sz="1800" dirty="0"/>
              <a:t>≤ M </a:t>
            </a:r>
            <a:r>
              <a:rPr lang="en-US" sz="1800" b="1" baseline="30000" dirty="0"/>
              <a:t>3/</a:t>
            </a:r>
            <a:r>
              <a:rPr lang="en-US" sz="1800" b="1" baseline="30000" dirty="0" smtClean="0"/>
              <a:t>2</a:t>
            </a:r>
            <a:endParaRPr lang="en-US" sz="1800" b="1" baseline="30000" dirty="0"/>
          </a:p>
        </p:txBody>
      </p:sp>
      <p:sp>
        <p:nvSpPr>
          <p:cNvPr id="31779" name="TextBox 93"/>
          <p:cNvSpPr txBox="1">
            <a:spLocks noChangeArrowheads="1"/>
          </p:cNvSpPr>
          <p:nvPr/>
        </p:nvSpPr>
        <p:spPr bwMode="auto">
          <a:xfrm>
            <a:off x="4360863" y="4011613"/>
            <a:ext cx="4576762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US" sz="1800" dirty="0"/>
              <a:t>(</a:t>
            </a:r>
            <a:r>
              <a:rPr lang="en-US" sz="1800" dirty="0" err="1"/>
              <a:t>i,k</a:t>
            </a:r>
            <a:r>
              <a:rPr lang="en-US" sz="1800" dirty="0"/>
              <a:t>) is in </a:t>
            </a:r>
            <a:r>
              <a:rPr lang="ja-JP" altLang="en-US" sz="1800" dirty="0">
                <a:solidFill>
                  <a:srgbClr val="FF0000"/>
                </a:solidFill>
              </a:rPr>
              <a:t>“</a:t>
            </a:r>
            <a:r>
              <a:rPr lang="en-US" sz="1800" dirty="0">
                <a:solidFill>
                  <a:srgbClr val="FF0000"/>
                </a:solidFill>
              </a:rPr>
              <a:t>A shadow</a:t>
            </a:r>
            <a:r>
              <a:rPr lang="ja-JP" altLang="en-US" sz="1800" dirty="0">
                <a:solidFill>
                  <a:srgbClr val="FF0000"/>
                </a:solidFill>
              </a:rPr>
              <a:t>”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  <a:r>
              <a:rPr lang="en-US" sz="1800" dirty="0"/>
              <a:t>if (</a:t>
            </a:r>
            <a:r>
              <a:rPr lang="en-US" sz="1800" dirty="0" err="1"/>
              <a:t>i,j,k</a:t>
            </a:r>
            <a:r>
              <a:rPr lang="en-US" sz="1800" dirty="0"/>
              <a:t>) in 3D set </a:t>
            </a:r>
          </a:p>
          <a:p>
            <a:r>
              <a:rPr lang="en-US" sz="1800" dirty="0"/>
              <a:t>(</a:t>
            </a:r>
            <a:r>
              <a:rPr lang="en-US" sz="1800" dirty="0" err="1"/>
              <a:t>j,k</a:t>
            </a:r>
            <a:r>
              <a:rPr lang="en-US" sz="1800" dirty="0"/>
              <a:t>) is in </a:t>
            </a:r>
            <a:r>
              <a:rPr lang="ja-JP" altLang="en-US" sz="1800" dirty="0">
                <a:solidFill>
                  <a:srgbClr val="008000"/>
                </a:solidFill>
              </a:rPr>
              <a:t>“</a:t>
            </a:r>
            <a:r>
              <a:rPr lang="en-US" sz="1800" dirty="0">
                <a:solidFill>
                  <a:srgbClr val="008000"/>
                </a:solidFill>
              </a:rPr>
              <a:t>B shadow</a:t>
            </a:r>
            <a:r>
              <a:rPr lang="ja-JP" altLang="en-US" sz="1800" dirty="0">
                <a:solidFill>
                  <a:srgbClr val="008000"/>
                </a:solidFill>
              </a:rPr>
              <a:t>”</a:t>
            </a:r>
            <a:r>
              <a:rPr lang="en-US" sz="1800" dirty="0">
                <a:solidFill>
                  <a:srgbClr val="008000"/>
                </a:solidFill>
              </a:rPr>
              <a:t> </a:t>
            </a:r>
            <a:r>
              <a:rPr lang="en-US" sz="1800" dirty="0"/>
              <a:t>if (</a:t>
            </a:r>
            <a:r>
              <a:rPr lang="en-US" sz="1800" dirty="0" err="1"/>
              <a:t>i,j,k</a:t>
            </a:r>
            <a:r>
              <a:rPr lang="en-US" sz="1800" dirty="0"/>
              <a:t>) in 3D set </a:t>
            </a:r>
          </a:p>
          <a:p>
            <a:r>
              <a:rPr lang="en-US" sz="1800" dirty="0"/>
              <a:t>(</a:t>
            </a:r>
            <a:r>
              <a:rPr lang="en-US" sz="1800" dirty="0" err="1"/>
              <a:t>i,j</a:t>
            </a:r>
            <a:r>
              <a:rPr lang="en-US" sz="1800" dirty="0"/>
              <a:t>)  is in </a:t>
            </a:r>
            <a:r>
              <a:rPr lang="ja-JP" altLang="en-US" sz="1800" dirty="0"/>
              <a:t>“</a:t>
            </a:r>
            <a:r>
              <a:rPr lang="en-US" sz="1800" dirty="0">
                <a:solidFill>
                  <a:schemeClr val="tx2"/>
                </a:solidFill>
              </a:rPr>
              <a:t>C shadow</a:t>
            </a:r>
            <a:r>
              <a:rPr lang="ja-JP" altLang="en-US" sz="1800" dirty="0"/>
              <a:t>”</a:t>
            </a:r>
            <a:r>
              <a:rPr lang="en-US" sz="1800" dirty="0"/>
              <a:t> if (</a:t>
            </a:r>
            <a:r>
              <a:rPr lang="en-US" sz="1800" dirty="0" err="1"/>
              <a:t>i,j,k</a:t>
            </a:r>
            <a:r>
              <a:rPr lang="en-US" sz="1800" dirty="0"/>
              <a:t>) in 3D set</a:t>
            </a:r>
          </a:p>
          <a:p>
            <a:endParaRPr lang="en-US" sz="1800" dirty="0"/>
          </a:p>
          <a:p>
            <a:r>
              <a:rPr lang="en-US" sz="1800" dirty="0" err="1"/>
              <a:t>Thm</a:t>
            </a:r>
            <a:r>
              <a:rPr lang="en-US" sz="1800" dirty="0"/>
              <a:t> (Loomis &amp; Whitney, 1949)</a:t>
            </a:r>
          </a:p>
          <a:p>
            <a:r>
              <a:rPr lang="en-US" sz="1800" dirty="0"/>
              <a:t>    </a:t>
            </a:r>
            <a:r>
              <a:rPr lang="en-US" sz="1800" dirty="0" smtClean="0"/>
              <a:t>G =  </a:t>
            </a:r>
            <a:r>
              <a:rPr lang="en-US" sz="1800" dirty="0"/>
              <a:t># cubes in 3D set = Volume of 3D set</a:t>
            </a:r>
          </a:p>
          <a:p>
            <a:r>
              <a:rPr lang="en-US" sz="1800" dirty="0"/>
              <a:t>     ≤ (area(</a:t>
            </a:r>
            <a:r>
              <a:rPr lang="en-US" sz="1800" dirty="0">
                <a:solidFill>
                  <a:srgbClr val="FF0000"/>
                </a:solidFill>
              </a:rPr>
              <a:t>A shadow</a:t>
            </a:r>
            <a:r>
              <a:rPr lang="en-US" sz="1800" dirty="0"/>
              <a:t>) · area(</a:t>
            </a:r>
            <a:r>
              <a:rPr lang="en-US" sz="1800" dirty="0">
                <a:solidFill>
                  <a:srgbClr val="008000"/>
                </a:solidFill>
              </a:rPr>
              <a:t>B shadow</a:t>
            </a:r>
            <a:r>
              <a:rPr lang="en-US" sz="1800" dirty="0"/>
              <a:t>) ·</a:t>
            </a:r>
          </a:p>
          <a:p>
            <a:r>
              <a:rPr lang="en-US" sz="1800" dirty="0"/>
              <a:t>         area(</a:t>
            </a:r>
            <a:r>
              <a:rPr lang="en-US" sz="1800" dirty="0">
                <a:solidFill>
                  <a:srgbClr val="1F497D"/>
                </a:solidFill>
              </a:rPr>
              <a:t>C shadow</a:t>
            </a:r>
            <a:r>
              <a:rPr lang="en-US" sz="1800" dirty="0"/>
              <a:t>))</a:t>
            </a:r>
            <a:r>
              <a:rPr lang="en-US" sz="1800" b="1" dirty="0"/>
              <a:t> </a:t>
            </a:r>
            <a:r>
              <a:rPr lang="en-US" sz="1800" b="1" baseline="30000" dirty="0" smtClean="0"/>
              <a:t>1/2</a:t>
            </a:r>
            <a:endParaRPr lang="en-US" sz="1800" b="1" dirty="0" smtClean="0"/>
          </a:p>
          <a:p>
            <a:r>
              <a:rPr lang="en-US" sz="1800" b="1" baseline="30000" dirty="0"/>
              <a:t> </a:t>
            </a:r>
            <a:r>
              <a:rPr lang="en-US" sz="1800" b="1" baseline="30000" dirty="0" smtClean="0"/>
              <a:t>      </a:t>
            </a:r>
            <a:r>
              <a:rPr lang="en-US" sz="1800" dirty="0"/>
              <a:t>≤ </a:t>
            </a:r>
            <a:r>
              <a:rPr lang="en-US" sz="1800" dirty="0" smtClean="0"/>
              <a:t>M </a:t>
            </a:r>
            <a:r>
              <a:rPr lang="en-US" sz="1800" b="1" baseline="30000" dirty="0" smtClean="0"/>
              <a:t>3/2</a:t>
            </a:r>
            <a:endParaRPr lang="en-US" sz="1800" b="1" baseline="30000" dirty="0"/>
          </a:p>
        </p:txBody>
      </p:sp>
      <p:sp>
        <p:nvSpPr>
          <p:cNvPr id="156708" name="Rectangle 3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2895600" y="6858000"/>
            <a:ext cx="28956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en-US" sz="1600" dirty="0">
                <a:cs typeface="Arial" charset="0"/>
              </a:rPr>
              <a:t>Summer School Lecture 3</a:t>
            </a:r>
          </a:p>
          <a:p>
            <a:pPr algn="r" eaLnBrk="1" hangingPunct="1"/>
            <a:endParaRPr lang="en-US" sz="1600" dirty="0"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5026869" y="3657600"/>
            <a:ext cx="5026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#</a:t>
            </a:r>
            <a:r>
              <a:rPr lang="en-US" dirty="0" err="1" smtClean="0"/>
              <a:t>words_moved</a:t>
            </a:r>
            <a:r>
              <a:rPr lang="en-US" dirty="0" smtClean="0"/>
              <a:t> = </a:t>
            </a:r>
            <a:r>
              <a:rPr lang="en-US" dirty="0" err="1" smtClean="0"/>
              <a:t>Ω</a:t>
            </a:r>
            <a:r>
              <a:rPr lang="en-US" dirty="0" smtClean="0"/>
              <a:t>(M(n</a:t>
            </a:r>
            <a:r>
              <a:rPr lang="en-US" sz="2000" baseline="30000" dirty="0" smtClean="0"/>
              <a:t>3</a:t>
            </a:r>
            <a:r>
              <a:rPr lang="en-US" dirty="0" smtClean="0"/>
              <a:t>/P)/M</a:t>
            </a:r>
            <a:r>
              <a:rPr lang="en-US" sz="2000" baseline="30000" dirty="0" smtClean="0"/>
              <a:t>3/2</a:t>
            </a:r>
            <a:r>
              <a:rPr lang="en-US" dirty="0" smtClean="0"/>
              <a:t>) = </a:t>
            </a:r>
            <a:r>
              <a:rPr lang="en-US" dirty="0" err="1"/>
              <a:t>Ω</a:t>
            </a:r>
            <a:r>
              <a:rPr lang="en-US" dirty="0" smtClean="0"/>
              <a:t>(n</a:t>
            </a:r>
            <a:r>
              <a:rPr lang="en-US" sz="2000" baseline="30000" dirty="0" smtClean="0"/>
              <a:t>3</a:t>
            </a:r>
            <a:r>
              <a:rPr lang="en-US" dirty="0" smtClean="0"/>
              <a:t>/(PM</a:t>
            </a:r>
            <a:r>
              <a:rPr lang="en-US" sz="2000" baseline="30000" dirty="0" smtClean="0"/>
              <a:t>1/</a:t>
            </a:r>
            <a:r>
              <a:rPr lang="en-US" sz="2000" baseline="30000" dirty="0"/>
              <a:t>2</a:t>
            </a:r>
            <a:r>
              <a:rPr lang="en-US" dirty="0" smtClean="0"/>
              <a:t>))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48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79" grpId="0"/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304800"/>
            <a:ext cx="83820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Approach to generalizing lower bounds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66800"/>
            <a:ext cx="7772400" cy="5257800"/>
          </a:xfrm>
        </p:spPr>
        <p:txBody>
          <a:bodyPr>
            <a:noAutofit/>
          </a:bodyPr>
          <a:lstStyle/>
          <a:p>
            <a:r>
              <a:rPr lang="en-US" sz="2000" dirty="0" err="1" smtClean="0"/>
              <a:t>Matmul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        for </a:t>
            </a:r>
            <a:r>
              <a:rPr lang="en-US" sz="2000" dirty="0" err="1" smtClean="0"/>
              <a:t>i</a:t>
            </a:r>
            <a:r>
              <a:rPr lang="en-US" sz="2000" dirty="0" smtClean="0"/>
              <a:t>=1:n, for j=1:n, for k=1:n, 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C(</a:t>
            </a:r>
            <a:r>
              <a:rPr lang="en-US" sz="2000" dirty="0" err="1"/>
              <a:t>i</a:t>
            </a:r>
            <a:r>
              <a:rPr lang="en-US" sz="2000" dirty="0" err="1" smtClean="0"/>
              <a:t>,j</a:t>
            </a:r>
            <a:r>
              <a:rPr lang="en-US" sz="2000" dirty="0" smtClean="0"/>
              <a:t>)+=A(</a:t>
            </a:r>
            <a:r>
              <a:rPr lang="en-US" sz="2000" dirty="0" err="1"/>
              <a:t>i</a:t>
            </a:r>
            <a:r>
              <a:rPr lang="en-US" sz="2000" dirty="0" err="1" smtClean="0"/>
              <a:t>,k</a:t>
            </a:r>
            <a:r>
              <a:rPr lang="en-US" sz="2000" dirty="0" smtClean="0"/>
              <a:t>)*B(</a:t>
            </a:r>
            <a:r>
              <a:rPr lang="en-US" sz="2000" dirty="0" err="1" smtClean="0"/>
              <a:t>k,j</a:t>
            </a:r>
            <a:r>
              <a:rPr lang="en-US" sz="2000" dirty="0" smtClean="0"/>
              <a:t>)</a:t>
            </a:r>
          </a:p>
          <a:p>
            <a:pPr marL="0" indent="0">
              <a:buNone/>
            </a:pPr>
            <a:r>
              <a:rPr lang="en-US" sz="2000" dirty="0" smtClean="0"/>
              <a:t> =&gt;   for (</a:t>
            </a:r>
            <a:r>
              <a:rPr lang="en-US" sz="2000" dirty="0" err="1"/>
              <a:t>i</a:t>
            </a:r>
            <a:r>
              <a:rPr lang="en-US" sz="2000" dirty="0" err="1" smtClean="0"/>
              <a:t>,j,k</a:t>
            </a:r>
            <a:r>
              <a:rPr lang="en-US" sz="2000" dirty="0" smtClean="0"/>
              <a:t>) in S = subset of Z</a:t>
            </a:r>
            <a:r>
              <a:rPr lang="en-US" sz="2000" baseline="30000" dirty="0" smtClean="0"/>
              <a:t>3</a:t>
            </a:r>
          </a:p>
          <a:p>
            <a:pPr marL="0" indent="0">
              <a:buNone/>
            </a:pPr>
            <a:r>
              <a:rPr lang="en-US" sz="2000" dirty="0" smtClean="0"/>
              <a:t>              Access locations indexed by (</a:t>
            </a:r>
            <a:r>
              <a:rPr lang="en-US" sz="2000" dirty="0" err="1"/>
              <a:t>i</a:t>
            </a:r>
            <a:r>
              <a:rPr lang="en-US" sz="2000" dirty="0" err="1" smtClean="0"/>
              <a:t>,j</a:t>
            </a:r>
            <a:r>
              <a:rPr lang="en-US" sz="2000" dirty="0" smtClean="0"/>
              <a:t>), (</a:t>
            </a:r>
            <a:r>
              <a:rPr lang="en-US" sz="2000" dirty="0" err="1"/>
              <a:t>i</a:t>
            </a:r>
            <a:r>
              <a:rPr lang="en-US" sz="2000" dirty="0" err="1" smtClean="0"/>
              <a:t>,k</a:t>
            </a:r>
            <a:r>
              <a:rPr lang="en-US" sz="2000" dirty="0" smtClean="0"/>
              <a:t>),  (</a:t>
            </a:r>
            <a:r>
              <a:rPr lang="en-US" sz="2000" dirty="0" err="1" smtClean="0"/>
              <a:t>k,j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General case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for i1=1:n,  for i2 = i1:m, … for </a:t>
            </a:r>
            <a:r>
              <a:rPr lang="en-US" sz="2000" dirty="0" err="1" smtClean="0"/>
              <a:t>ik</a:t>
            </a:r>
            <a:r>
              <a:rPr lang="en-US" sz="2000" dirty="0" smtClean="0"/>
              <a:t> = i3:i4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C(i1+2*i3-i7) = </a:t>
            </a:r>
            <a:r>
              <a:rPr lang="en-US" sz="2000" dirty="0" err="1" smtClean="0"/>
              <a:t>func</a:t>
            </a:r>
            <a:r>
              <a:rPr lang="en-US" sz="2000" dirty="0" smtClean="0"/>
              <a:t>(A(i2+3*i4,i1,i2,i1+i2,…),B(</a:t>
            </a:r>
            <a:r>
              <a:rPr lang="en-US" sz="2000" dirty="0" err="1" smtClean="0"/>
              <a:t>pnt</a:t>
            </a:r>
            <a:r>
              <a:rPr lang="en-US" sz="2000" dirty="0" smtClean="0"/>
              <a:t>(3*i4)),…)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D(something else) = </a:t>
            </a:r>
            <a:r>
              <a:rPr lang="en-US" sz="2000" dirty="0" err="1" smtClean="0"/>
              <a:t>func</a:t>
            </a:r>
            <a:r>
              <a:rPr lang="en-US" sz="2000" dirty="0" smtClean="0"/>
              <a:t>(something else),  …</a:t>
            </a:r>
          </a:p>
          <a:p>
            <a:pPr marL="0" indent="0">
              <a:buNone/>
            </a:pPr>
            <a:r>
              <a:rPr lang="en-US" sz="2000" dirty="0" smtClean="0"/>
              <a:t> =&gt;  for (i1,i2,…,</a:t>
            </a:r>
            <a:r>
              <a:rPr lang="en-US" sz="2000" dirty="0" err="1" smtClean="0"/>
              <a:t>ik</a:t>
            </a:r>
            <a:r>
              <a:rPr lang="en-US" sz="2000" dirty="0" smtClean="0"/>
              <a:t>) in S = subset of </a:t>
            </a:r>
            <a:r>
              <a:rPr lang="en-US" sz="2000" dirty="0" err="1" smtClean="0"/>
              <a:t>Z</a:t>
            </a:r>
            <a:r>
              <a:rPr lang="en-US" sz="2000" baseline="30000" dirty="0" err="1" smtClean="0"/>
              <a:t>k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Access locations indexed by group </a:t>
            </a:r>
            <a:r>
              <a:rPr lang="en-US" sz="2000" dirty="0" err="1" smtClean="0"/>
              <a:t>homomorphisms</a:t>
            </a:r>
            <a:r>
              <a:rPr lang="en-US" sz="2000" dirty="0" smtClean="0"/>
              <a:t>, </a:t>
            </a:r>
            <a:r>
              <a:rPr lang="en-US" sz="2000" dirty="0" err="1" smtClean="0"/>
              <a:t>eg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</a:t>
            </a:r>
            <a:r>
              <a:rPr lang="en-US" sz="2000" dirty="0" err="1" smtClean="0"/>
              <a:t>φ</a:t>
            </a:r>
            <a:r>
              <a:rPr lang="en-US" sz="2000" baseline="-25000" dirty="0" err="1" smtClean="0"/>
              <a:t>C</a:t>
            </a:r>
            <a:r>
              <a:rPr lang="en-US" sz="2000" dirty="0" smtClean="0"/>
              <a:t> (i1,i2,…,</a:t>
            </a:r>
            <a:r>
              <a:rPr lang="en-US" sz="2000" dirty="0" err="1" smtClean="0"/>
              <a:t>ik</a:t>
            </a:r>
            <a:r>
              <a:rPr lang="en-US" sz="2000" dirty="0" smtClean="0"/>
              <a:t>) = (i1+2*i3-i7)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</a:t>
            </a:r>
            <a:r>
              <a:rPr lang="en-US" sz="2000" dirty="0" err="1" smtClean="0"/>
              <a:t>φ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</a:t>
            </a:r>
            <a:r>
              <a:rPr lang="en-US" sz="2000" dirty="0"/>
              <a:t>(i1,i2,…,</a:t>
            </a:r>
            <a:r>
              <a:rPr lang="en-US" sz="2000" dirty="0" err="1"/>
              <a:t>ik</a:t>
            </a:r>
            <a:r>
              <a:rPr lang="en-US" sz="2000" dirty="0"/>
              <a:t>) = </a:t>
            </a:r>
            <a:r>
              <a:rPr lang="en-US" sz="2000" dirty="0" smtClean="0"/>
              <a:t>(i2+3*i4,i1,i2,i1+i2,…),  …</a:t>
            </a:r>
          </a:p>
          <a:p>
            <a:r>
              <a:rPr lang="en-US" sz="2000" dirty="0" smtClean="0"/>
              <a:t>Goal: Communication lower bounds, optimal algorithms for </a:t>
            </a:r>
            <a:r>
              <a:rPr lang="en-US" sz="2000" i="1" dirty="0" smtClean="0"/>
              <a:t>any</a:t>
            </a:r>
            <a:r>
              <a:rPr lang="en-US" sz="2000" dirty="0" smtClean="0"/>
              <a:t> program that looks like this</a:t>
            </a:r>
          </a:p>
        </p:txBody>
      </p:sp>
    </p:spTree>
    <p:extLst>
      <p:ext uri="{BB962C8B-B14F-4D97-AF65-F5344CB8AC3E}">
        <p14:creationId xmlns:p14="http://schemas.microsoft.com/office/powerpoint/2010/main" val="3419058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304800"/>
            <a:ext cx="83820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Approach to generalizing lower bounds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66800"/>
            <a:ext cx="9144000" cy="5257800"/>
          </a:xfrm>
        </p:spPr>
        <p:txBody>
          <a:bodyPr>
            <a:noAutofit/>
          </a:bodyPr>
          <a:lstStyle/>
          <a:p>
            <a:r>
              <a:rPr lang="en-US" sz="2000" dirty="0" err="1" smtClean="0"/>
              <a:t>Matmul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        for </a:t>
            </a:r>
            <a:r>
              <a:rPr lang="en-US" sz="2000" dirty="0" err="1" smtClean="0"/>
              <a:t>i</a:t>
            </a:r>
            <a:r>
              <a:rPr lang="en-US" sz="2000" dirty="0" smtClean="0"/>
              <a:t>=1:n, for j=1:n, for k=1:n, 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C(</a:t>
            </a:r>
            <a:r>
              <a:rPr lang="en-US" sz="2000" dirty="0" err="1"/>
              <a:t>i</a:t>
            </a:r>
            <a:r>
              <a:rPr lang="en-US" sz="2000" dirty="0" err="1" smtClean="0"/>
              <a:t>,j</a:t>
            </a:r>
            <a:r>
              <a:rPr lang="en-US" sz="2000" dirty="0" smtClean="0"/>
              <a:t>)+=A(</a:t>
            </a:r>
            <a:r>
              <a:rPr lang="en-US" sz="2000" dirty="0" err="1"/>
              <a:t>i</a:t>
            </a:r>
            <a:r>
              <a:rPr lang="en-US" sz="2000" dirty="0" err="1" smtClean="0"/>
              <a:t>,k</a:t>
            </a:r>
            <a:r>
              <a:rPr lang="en-US" sz="2000" dirty="0" smtClean="0"/>
              <a:t>)*B(</a:t>
            </a:r>
            <a:r>
              <a:rPr lang="en-US" sz="2000" dirty="0" err="1" smtClean="0"/>
              <a:t>k,j</a:t>
            </a:r>
            <a:r>
              <a:rPr lang="en-US" sz="2000" dirty="0" smtClean="0"/>
              <a:t>)</a:t>
            </a:r>
          </a:p>
          <a:p>
            <a:pPr marL="0" indent="0">
              <a:buNone/>
            </a:pPr>
            <a:r>
              <a:rPr lang="en-US" sz="2000" dirty="0" smtClean="0"/>
              <a:t> =&gt;   for (</a:t>
            </a:r>
            <a:r>
              <a:rPr lang="en-US" sz="2000" dirty="0" err="1"/>
              <a:t>i</a:t>
            </a:r>
            <a:r>
              <a:rPr lang="en-US" sz="2000" dirty="0" err="1" smtClean="0"/>
              <a:t>,j,k</a:t>
            </a:r>
            <a:r>
              <a:rPr lang="en-US" sz="2000" dirty="0" smtClean="0"/>
              <a:t>) in S = subset of Z</a:t>
            </a:r>
            <a:r>
              <a:rPr lang="en-US" sz="2000" baseline="30000" dirty="0" smtClean="0"/>
              <a:t>3</a:t>
            </a:r>
          </a:p>
          <a:p>
            <a:pPr marL="0" indent="0">
              <a:buNone/>
            </a:pPr>
            <a:r>
              <a:rPr lang="en-US" sz="2000" dirty="0" smtClean="0"/>
              <a:t>              Access locations indexed by (</a:t>
            </a:r>
            <a:r>
              <a:rPr lang="en-US" sz="2000" dirty="0" err="1"/>
              <a:t>i</a:t>
            </a:r>
            <a:r>
              <a:rPr lang="en-US" sz="2000" dirty="0" err="1" smtClean="0"/>
              <a:t>,j</a:t>
            </a:r>
            <a:r>
              <a:rPr lang="en-US" sz="2000" dirty="0" smtClean="0"/>
              <a:t>), (</a:t>
            </a:r>
            <a:r>
              <a:rPr lang="en-US" sz="2000" dirty="0" err="1"/>
              <a:t>i</a:t>
            </a:r>
            <a:r>
              <a:rPr lang="en-US" sz="2000" dirty="0" err="1" smtClean="0"/>
              <a:t>,k</a:t>
            </a:r>
            <a:r>
              <a:rPr lang="en-US" sz="2000" dirty="0" smtClean="0"/>
              <a:t>),  (</a:t>
            </a:r>
            <a:r>
              <a:rPr lang="en-US" sz="2000" dirty="0" err="1" smtClean="0"/>
              <a:t>k,j</a:t>
            </a:r>
            <a:r>
              <a:rPr lang="en-US" sz="2000" dirty="0" smtClean="0"/>
              <a:t>)</a:t>
            </a:r>
          </a:p>
          <a:p>
            <a:r>
              <a:rPr lang="en-US" sz="2000" dirty="0" smtClean="0"/>
              <a:t>General case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for i1=1:n,  for i2 = i1:m, … for </a:t>
            </a:r>
            <a:r>
              <a:rPr lang="en-US" sz="2000" dirty="0" err="1" smtClean="0"/>
              <a:t>ik</a:t>
            </a:r>
            <a:r>
              <a:rPr lang="en-US" sz="2000" dirty="0" smtClean="0"/>
              <a:t> = i3:i4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C(i1+2*i3-i7) = </a:t>
            </a:r>
            <a:r>
              <a:rPr lang="en-US" sz="2000" dirty="0" err="1" smtClean="0"/>
              <a:t>func</a:t>
            </a:r>
            <a:r>
              <a:rPr lang="en-US" sz="2000" dirty="0" smtClean="0"/>
              <a:t>(A(i2+3*i4,i1,i2,i1+i2,…),B(</a:t>
            </a:r>
            <a:r>
              <a:rPr lang="en-US" sz="2000" dirty="0" err="1" smtClean="0"/>
              <a:t>pnt</a:t>
            </a:r>
            <a:r>
              <a:rPr lang="en-US" sz="2000" dirty="0" smtClean="0"/>
              <a:t>(3*i4)),…)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D(something else) = </a:t>
            </a:r>
            <a:r>
              <a:rPr lang="en-US" sz="2000" dirty="0" err="1" smtClean="0"/>
              <a:t>func</a:t>
            </a:r>
            <a:r>
              <a:rPr lang="en-US" sz="2000" dirty="0" smtClean="0"/>
              <a:t>(something else),  …</a:t>
            </a:r>
          </a:p>
          <a:p>
            <a:pPr marL="0" indent="0">
              <a:buNone/>
            </a:pPr>
            <a:r>
              <a:rPr lang="en-US" sz="2000" dirty="0" smtClean="0"/>
              <a:t> =&gt;  for (i1,i2,…,</a:t>
            </a:r>
            <a:r>
              <a:rPr lang="en-US" sz="2000" dirty="0" err="1" smtClean="0"/>
              <a:t>ik</a:t>
            </a:r>
            <a:r>
              <a:rPr lang="en-US" sz="2000" dirty="0" smtClean="0"/>
              <a:t>) in S = subset of </a:t>
            </a:r>
            <a:r>
              <a:rPr lang="en-US" sz="2000" dirty="0" err="1" smtClean="0"/>
              <a:t>Z</a:t>
            </a:r>
            <a:r>
              <a:rPr lang="en-US" sz="2000" baseline="30000" dirty="0" err="1" smtClean="0"/>
              <a:t>k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Access locations indexed by group </a:t>
            </a:r>
            <a:r>
              <a:rPr lang="en-US" sz="2000" dirty="0" err="1" smtClean="0"/>
              <a:t>homomorphisms</a:t>
            </a:r>
            <a:r>
              <a:rPr lang="en-US" sz="2000" dirty="0" smtClean="0"/>
              <a:t>, </a:t>
            </a:r>
            <a:r>
              <a:rPr lang="en-US" sz="2000" dirty="0" err="1" smtClean="0"/>
              <a:t>eg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</a:t>
            </a:r>
            <a:r>
              <a:rPr lang="en-US" sz="2000" dirty="0" err="1" smtClean="0"/>
              <a:t>φ</a:t>
            </a:r>
            <a:r>
              <a:rPr lang="en-US" sz="2000" baseline="-25000" dirty="0" err="1" smtClean="0"/>
              <a:t>C</a:t>
            </a:r>
            <a:r>
              <a:rPr lang="en-US" sz="2000" dirty="0" smtClean="0"/>
              <a:t> (i1,i2,…,</a:t>
            </a:r>
            <a:r>
              <a:rPr lang="en-US" sz="2000" dirty="0" err="1" smtClean="0"/>
              <a:t>ik</a:t>
            </a:r>
            <a:r>
              <a:rPr lang="en-US" sz="2000" dirty="0" smtClean="0"/>
              <a:t>) = (i1+2*i3-i7)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</a:t>
            </a:r>
            <a:r>
              <a:rPr lang="en-US" sz="2000" dirty="0" err="1" smtClean="0"/>
              <a:t>φ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</a:t>
            </a:r>
            <a:r>
              <a:rPr lang="en-US" sz="2000" dirty="0"/>
              <a:t>(i1,i2,…,</a:t>
            </a:r>
            <a:r>
              <a:rPr lang="en-US" sz="2000" dirty="0" err="1"/>
              <a:t>ik</a:t>
            </a:r>
            <a:r>
              <a:rPr lang="en-US" sz="2000" dirty="0"/>
              <a:t>) = </a:t>
            </a:r>
            <a:r>
              <a:rPr lang="en-US" sz="2000" dirty="0" smtClean="0"/>
              <a:t>(i2+3*i4,i1,i2,i1+i2,…),  …</a:t>
            </a:r>
          </a:p>
          <a:p>
            <a:r>
              <a:rPr lang="en-US" sz="2000" dirty="0" smtClean="0"/>
              <a:t>Can we bound #</a:t>
            </a:r>
            <a:r>
              <a:rPr lang="en-US" sz="2000" dirty="0" err="1" smtClean="0"/>
              <a:t>loop_iterations</a:t>
            </a:r>
            <a:r>
              <a:rPr lang="en-US" sz="2000" dirty="0"/>
              <a:t>  </a:t>
            </a:r>
            <a:r>
              <a:rPr lang="en-US" sz="2000" dirty="0" smtClean="0"/>
              <a:t>(= |S|)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given bounds on #points in its images, i.e.  </a:t>
            </a:r>
            <a:r>
              <a:rPr lang="en-US" sz="2000" dirty="0"/>
              <a:t>b</a:t>
            </a:r>
            <a:r>
              <a:rPr lang="en-US" sz="2000" dirty="0" smtClean="0"/>
              <a:t>ounds on |</a:t>
            </a:r>
            <a:r>
              <a:rPr lang="en-US" sz="2000" dirty="0" err="1" smtClean="0"/>
              <a:t>φ</a:t>
            </a:r>
            <a:r>
              <a:rPr lang="en-US" sz="2000" baseline="-25000" dirty="0" err="1" smtClean="0"/>
              <a:t>C</a:t>
            </a:r>
            <a:r>
              <a:rPr lang="en-US" sz="2000" dirty="0" smtClean="0"/>
              <a:t> (S)|, |</a:t>
            </a:r>
            <a:r>
              <a:rPr lang="en-US" sz="2000" dirty="0" err="1" smtClean="0"/>
              <a:t>φ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(S)|, …</a:t>
            </a:r>
            <a:r>
              <a:rPr lang="en-US" sz="1100" dirty="0" smtClean="0"/>
              <a:t>   </a:t>
            </a:r>
            <a:r>
              <a:rPr lang="en-US" sz="2000" dirty="0" smtClean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69043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Communication Bound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525963"/>
          </a:xfrm>
        </p:spPr>
        <p:txBody>
          <a:bodyPr>
            <a:normAutofit fontScale="92500"/>
          </a:bodyPr>
          <a:lstStyle/>
          <a:p>
            <a:r>
              <a:rPr lang="en-US" sz="2800" dirty="0" smtClean="0"/>
              <a:t>Given subset of loop iterations, how much data do we need?</a:t>
            </a:r>
          </a:p>
          <a:p>
            <a:pPr lvl="1"/>
            <a:r>
              <a:rPr lang="en-US" sz="2400" dirty="0" smtClean="0"/>
              <a:t>Given S subset of </a:t>
            </a:r>
            <a:r>
              <a:rPr lang="en-US" sz="2400" dirty="0" err="1" smtClean="0"/>
              <a:t>Z</a:t>
            </a:r>
            <a:r>
              <a:rPr lang="en-US" sz="2400" baseline="30000" dirty="0" err="1" smtClean="0"/>
              <a:t>k</a:t>
            </a:r>
            <a:r>
              <a:rPr lang="en-US" sz="2400" dirty="0" smtClean="0"/>
              <a:t>, group </a:t>
            </a:r>
            <a:r>
              <a:rPr lang="en-US" sz="2400" dirty="0" err="1" smtClean="0"/>
              <a:t>homomorphisms</a:t>
            </a:r>
            <a:r>
              <a:rPr lang="en-US" sz="2400" dirty="0" smtClean="0"/>
              <a:t> φ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, φ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, …,               bound |S| in terms of |φ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(S)|,  |φ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(S)|, </a:t>
            </a:r>
            <a:r>
              <a:rPr lang="en-US" sz="2400" dirty="0"/>
              <a:t>… , |</a:t>
            </a:r>
            <a:r>
              <a:rPr lang="en-US" sz="2400" dirty="0" err="1" smtClean="0"/>
              <a:t>φ</a:t>
            </a:r>
            <a:r>
              <a:rPr lang="en-US" sz="2400" baseline="-25000" dirty="0" err="1" smtClean="0"/>
              <a:t>m</a:t>
            </a:r>
            <a:r>
              <a:rPr lang="en-US" sz="2400" dirty="0" smtClean="0"/>
              <a:t>(</a:t>
            </a:r>
            <a:r>
              <a:rPr lang="en-US" sz="2400" dirty="0"/>
              <a:t>S)|</a:t>
            </a:r>
            <a:endParaRPr lang="en-US" sz="2400" baseline="30000" dirty="0" smtClean="0"/>
          </a:p>
          <a:p>
            <a:r>
              <a:rPr lang="en-US" sz="2800" dirty="0" err="1" smtClean="0"/>
              <a:t>Def</a:t>
            </a:r>
            <a:r>
              <a:rPr lang="en-US" sz="2800" dirty="0" smtClean="0"/>
              <a:t>: </a:t>
            </a:r>
            <a:r>
              <a:rPr lang="en-US" sz="2800" dirty="0" err="1" smtClean="0"/>
              <a:t>Hölder-Brascamp-Lieb</a:t>
            </a:r>
            <a:r>
              <a:rPr lang="en-US" sz="2800" dirty="0" smtClean="0"/>
              <a:t> LP (HBL-LP) for s</a:t>
            </a:r>
            <a:r>
              <a:rPr lang="en-US" sz="2800" baseline="-25000" dirty="0" smtClean="0"/>
              <a:t>1</a:t>
            </a:r>
            <a:r>
              <a:rPr lang="en-US" sz="2800" dirty="0" smtClean="0"/>
              <a:t>,…,</a:t>
            </a:r>
            <a:r>
              <a:rPr lang="en-US" sz="2800" dirty="0" err="1" smtClean="0"/>
              <a:t>s</a:t>
            </a:r>
            <a:r>
              <a:rPr lang="en-US" sz="2800" baseline="-25000" dirty="0" err="1" smtClean="0"/>
              <a:t>m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for all subgroups H &lt; </a:t>
            </a:r>
            <a:r>
              <a:rPr lang="en-US" sz="2800" dirty="0" err="1" smtClean="0"/>
              <a:t>Z</a:t>
            </a:r>
            <a:r>
              <a:rPr lang="en-US" sz="2800" baseline="30000" dirty="0" err="1" smtClean="0"/>
              <a:t>k</a:t>
            </a:r>
            <a:r>
              <a:rPr lang="en-US" sz="2800" dirty="0" smtClean="0"/>
              <a:t>,     rank(H) ≤ </a:t>
            </a:r>
            <a:r>
              <a:rPr lang="en-US" sz="2800" dirty="0" err="1" smtClean="0"/>
              <a:t>Σ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 </a:t>
            </a:r>
            <a:r>
              <a:rPr lang="en-US" sz="2800" dirty="0" err="1"/>
              <a:t>s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*rank(</a:t>
            </a:r>
            <a:r>
              <a:rPr lang="en-US" sz="2800" dirty="0" err="1" smtClean="0"/>
              <a:t>φ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(H))</a:t>
            </a:r>
          </a:p>
          <a:p>
            <a:r>
              <a:rPr lang="en-US" sz="2800" dirty="0" err="1" smtClean="0"/>
              <a:t>Thm</a:t>
            </a:r>
            <a:r>
              <a:rPr lang="en-US" sz="2800" dirty="0" smtClean="0"/>
              <a:t> (Christ/Tao/</a:t>
            </a:r>
            <a:r>
              <a:rPr lang="en-US" sz="2800" dirty="0" err="1" smtClean="0"/>
              <a:t>Carbery</a:t>
            </a:r>
            <a:r>
              <a:rPr lang="en-US" sz="2800" dirty="0" smtClean="0"/>
              <a:t>/Bennett): Given </a:t>
            </a:r>
            <a:r>
              <a:rPr lang="en-US" sz="2800" dirty="0"/>
              <a:t>s</a:t>
            </a:r>
            <a:r>
              <a:rPr lang="en-US" sz="2800" baseline="-25000" dirty="0"/>
              <a:t>1</a:t>
            </a:r>
            <a:r>
              <a:rPr lang="en-US" sz="2800" dirty="0"/>
              <a:t>,…,</a:t>
            </a:r>
            <a:r>
              <a:rPr lang="en-US" sz="2800" dirty="0" err="1"/>
              <a:t>s</a:t>
            </a:r>
            <a:r>
              <a:rPr lang="en-US" sz="2800" baseline="-25000" dirty="0" err="1"/>
              <a:t>m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                        |S| </a:t>
            </a:r>
            <a:r>
              <a:rPr lang="en-US" sz="2800" dirty="0"/>
              <a:t>≤ </a:t>
            </a:r>
            <a:r>
              <a:rPr lang="en-US" sz="2800" dirty="0" err="1" smtClean="0"/>
              <a:t>Π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 |</a:t>
            </a:r>
            <a:r>
              <a:rPr lang="en-US" sz="2800" dirty="0" err="1" smtClean="0"/>
              <a:t>φ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(S)|</a:t>
            </a:r>
            <a:r>
              <a:rPr lang="en-US" sz="3600" baseline="30000" dirty="0" err="1"/>
              <a:t>s</a:t>
            </a:r>
            <a:r>
              <a:rPr lang="en-US" sz="2800" baseline="30000" dirty="0" err="1" smtClean="0"/>
              <a:t>j</a:t>
            </a:r>
            <a:endParaRPr lang="en-US" sz="2800" dirty="0" smtClean="0"/>
          </a:p>
          <a:p>
            <a:r>
              <a:rPr lang="en-US" sz="2800" dirty="0" err="1" smtClean="0"/>
              <a:t>Thm</a:t>
            </a:r>
            <a:r>
              <a:rPr lang="en-US" sz="2800" dirty="0" smtClean="0"/>
              <a:t>: Given a program with array refs given by </a:t>
            </a:r>
            <a:r>
              <a:rPr lang="en-US" sz="2800" dirty="0" err="1" smtClean="0"/>
              <a:t>φ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, choose </a:t>
            </a:r>
            <a:r>
              <a:rPr lang="en-US" sz="2800" dirty="0" err="1" smtClean="0"/>
              <a:t>s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 to minimize </a:t>
            </a:r>
            <a:r>
              <a:rPr lang="en-US" sz="2800" dirty="0" err="1"/>
              <a:t>s</a:t>
            </a:r>
            <a:r>
              <a:rPr lang="en-US" sz="2800" baseline="-25000" dirty="0" err="1" smtClean="0"/>
              <a:t>HBL</a:t>
            </a:r>
            <a:r>
              <a:rPr lang="en-US" sz="2800" dirty="0" smtClean="0"/>
              <a:t> = </a:t>
            </a:r>
            <a:r>
              <a:rPr lang="en-US" sz="2800" dirty="0" err="1"/>
              <a:t>Σ</a:t>
            </a:r>
            <a:r>
              <a:rPr lang="en-US" sz="2800" baseline="-25000" dirty="0" err="1"/>
              <a:t>j</a:t>
            </a:r>
            <a:r>
              <a:rPr lang="en-US" sz="2800" dirty="0"/>
              <a:t> </a:t>
            </a:r>
            <a:r>
              <a:rPr lang="en-US" sz="2800" dirty="0" err="1"/>
              <a:t>s</a:t>
            </a:r>
            <a:r>
              <a:rPr lang="en-US" sz="2800" baseline="-25000" dirty="0" err="1" smtClean="0"/>
              <a:t>j</a:t>
            </a:r>
            <a:r>
              <a:rPr lang="en-US" sz="2800" baseline="-25000" dirty="0" smtClean="0"/>
              <a:t> </a:t>
            </a:r>
            <a:r>
              <a:rPr lang="en-US" sz="2800" dirty="0" smtClean="0"/>
              <a:t>subject to HBL-LP. Then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        #</a:t>
            </a:r>
            <a:r>
              <a:rPr lang="en-US" sz="2800" dirty="0" err="1" smtClean="0"/>
              <a:t>words_moved</a:t>
            </a:r>
            <a:r>
              <a:rPr lang="en-US" sz="2800" dirty="0" smtClean="0"/>
              <a:t> = </a:t>
            </a:r>
            <a:r>
              <a:rPr lang="en-US" sz="2800" dirty="0" err="1" smtClean="0"/>
              <a:t>Ω</a:t>
            </a:r>
            <a:r>
              <a:rPr lang="en-US" sz="2800" dirty="0" smtClean="0"/>
              <a:t> (#iterations/M</a:t>
            </a:r>
            <a:r>
              <a:rPr lang="en-US" sz="2800" baseline="30000" dirty="0" smtClean="0"/>
              <a:t>s</a:t>
            </a:r>
            <a:r>
              <a:rPr lang="en-US" sz="2000" baseline="30000" dirty="0" smtClean="0"/>
              <a:t>HBL</a:t>
            </a:r>
            <a:r>
              <a:rPr lang="en-US" sz="2800" baseline="30000" dirty="0" smtClean="0"/>
              <a:t>-1</a:t>
            </a:r>
            <a:r>
              <a:rPr lang="en-US" sz="2800" dirty="0" smtClean="0"/>
              <a:t>)</a:t>
            </a:r>
            <a:endParaRPr lang="en-US" sz="2800" baseline="30000" dirty="0"/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11118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Communication Bound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Given S subset of </a:t>
            </a:r>
            <a:r>
              <a:rPr lang="en-US" sz="2800" dirty="0" err="1" smtClean="0"/>
              <a:t>Z</a:t>
            </a:r>
            <a:r>
              <a:rPr lang="en-US" sz="2800" baseline="30000" dirty="0" err="1" smtClean="0"/>
              <a:t>k</a:t>
            </a:r>
            <a:r>
              <a:rPr lang="en-US" sz="2800" dirty="0" smtClean="0"/>
              <a:t>, group </a:t>
            </a:r>
            <a:r>
              <a:rPr lang="en-US" sz="2800" dirty="0" err="1" smtClean="0"/>
              <a:t>homomorphisms</a:t>
            </a:r>
            <a:r>
              <a:rPr lang="en-US" sz="2800" dirty="0" smtClean="0"/>
              <a:t> φ</a:t>
            </a:r>
            <a:r>
              <a:rPr lang="en-US" sz="2800" baseline="-25000" dirty="0" smtClean="0"/>
              <a:t>1</a:t>
            </a:r>
            <a:r>
              <a:rPr lang="en-US" sz="2800" dirty="0" smtClean="0"/>
              <a:t>, φ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, …,             bound |S| in terms of |φ</a:t>
            </a:r>
            <a:r>
              <a:rPr lang="en-US" sz="2800" baseline="-25000" dirty="0" smtClean="0"/>
              <a:t>1</a:t>
            </a:r>
            <a:r>
              <a:rPr lang="en-US" sz="2800" dirty="0" smtClean="0"/>
              <a:t>(S)|,  |φ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(S)|, </a:t>
            </a:r>
            <a:r>
              <a:rPr lang="en-US" sz="2800" dirty="0"/>
              <a:t>… , |</a:t>
            </a:r>
            <a:r>
              <a:rPr lang="en-US" sz="2800" dirty="0" err="1" smtClean="0"/>
              <a:t>φ</a:t>
            </a:r>
            <a:r>
              <a:rPr lang="en-US" sz="2800" baseline="-25000" dirty="0" err="1" smtClean="0"/>
              <a:t>m</a:t>
            </a:r>
            <a:r>
              <a:rPr lang="en-US" sz="2800" dirty="0" smtClean="0"/>
              <a:t>(</a:t>
            </a:r>
            <a:r>
              <a:rPr lang="en-US" sz="2800" dirty="0"/>
              <a:t>S)|</a:t>
            </a:r>
            <a:endParaRPr lang="en-US" sz="2800" baseline="30000" dirty="0" smtClean="0"/>
          </a:p>
          <a:p>
            <a:r>
              <a:rPr lang="en-US" sz="2800" dirty="0" err="1" smtClean="0"/>
              <a:t>Def</a:t>
            </a:r>
            <a:r>
              <a:rPr lang="en-US" sz="2800" dirty="0" smtClean="0"/>
              <a:t>: </a:t>
            </a:r>
            <a:r>
              <a:rPr lang="en-US" sz="2800" dirty="0" err="1" smtClean="0"/>
              <a:t>Hölder-Brascamp-Lieb</a:t>
            </a:r>
            <a:r>
              <a:rPr lang="en-US" sz="2800" dirty="0" smtClean="0"/>
              <a:t> LP (HBL-LP) for s</a:t>
            </a:r>
            <a:r>
              <a:rPr lang="en-US" sz="2800" baseline="-25000" dirty="0" smtClean="0"/>
              <a:t>1</a:t>
            </a:r>
            <a:r>
              <a:rPr lang="en-US" sz="2800" dirty="0" smtClean="0"/>
              <a:t>,…,</a:t>
            </a:r>
            <a:r>
              <a:rPr lang="en-US" sz="2800" dirty="0" err="1" smtClean="0"/>
              <a:t>s</a:t>
            </a:r>
            <a:r>
              <a:rPr lang="en-US" sz="2800" baseline="-25000" dirty="0" err="1" smtClean="0"/>
              <a:t>m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for all subgroups H &lt; </a:t>
            </a:r>
            <a:r>
              <a:rPr lang="en-US" sz="2800" dirty="0" err="1" smtClean="0"/>
              <a:t>Z</a:t>
            </a:r>
            <a:r>
              <a:rPr lang="en-US" sz="2800" baseline="30000" dirty="0" err="1" smtClean="0"/>
              <a:t>k</a:t>
            </a:r>
            <a:r>
              <a:rPr lang="en-US" sz="2800" dirty="0" smtClean="0"/>
              <a:t>,     rank(H) ≤ </a:t>
            </a:r>
            <a:r>
              <a:rPr lang="en-US" sz="2800" dirty="0" err="1" smtClean="0"/>
              <a:t>Σ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 </a:t>
            </a:r>
            <a:r>
              <a:rPr lang="en-US" sz="2800" dirty="0" err="1"/>
              <a:t>s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*rank(</a:t>
            </a:r>
            <a:r>
              <a:rPr lang="en-US" sz="2800" dirty="0" err="1" smtClean="0"/>
              <a:t>φ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(H))</a:t>
            </a:r>
          </a:p>
          <a:p>
            <a:r>
              <a:rPr lang="en-US" sz="2800" dirty="0" err="1" smtClean="0"/>
              <a:t>Thm</a:t>
            </a:r>
            <a:r>
              <a:rPr lang="en-US" sz="2800" dirty="0" smtClean="0"/>
              <a:t> (Christ/Tao/</a:t>
            </a:r>
            <a:r>
              <a:rPr lang="en-US" sz="2800" dirty="0" err="1" smtClean="0"/>
              <a:t>Carbery</a:t>
            </a:r>
            <a:r>
              <a:rPr lang="en-US" sz="2800" dirty="0" smtClean="0"/>
              <a:t>/Bennett): Given </a:t>
            </a:r>
            <a:r>
              <a:rPr lang="en-US" sz="2800" dirty="0"/>
              <a:t>s</a:t>
            </a:r>
            <a:r>
              <a:rPr lang="en-US" sz="2800" baseline="-25000" dirty="0"/>
              <a:t>1</a:t>
            </a:r>
            <a:r>
              <a:rPr lang="en-US" sz="2800" dirty="0"/>
              <a:t>,…,</a:t>
            </a:r>
            <a:r>
              <a:rPr lang="en-US" sz="2800" dirty="0" err="1"/>
              <a:t>s</a:t>
            </a:r>
            <a:r>
              <a:rPr lang="en-US" sz="2800" baseline="-25000" dirty="0" err="1"/>
              <a:t>m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                        |S| </a:t>
            </a:r>
            <a:r>
              <a:rPr lang="en-US" sz="2800" dirty="0"/>
              <a:t>≤ </a:t>
            </a:r>
            <a:r>
              <a:rPr lang="en-US" sz="2800" dirty="0" err="1" smtClean="0"/>
              <a:t>Π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 |</a:t>
            </a:r>
            <a:r>
              <a:rPr lang="en-US" sz="2800" dirty="0" err="1" smtClean="0"/>
              <a:t>φ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(S)|</a:t>
            </a:r>
            <a:r>
              <a:rPr lang="en-US" sz="3600" baseline="30000" dirty="0" err="1"/>
              <a:t>s</a:t>
            </a:r>
            <a:r>
              <a:rPr lang="en-US" sz="2800" baseline="30000" dirty="0" err="1" smtClean="0"/>
              <a:t>j</a:t>
            </a:r>
            <a:endParaRPr lang="en-US" sz="2800" dirty="0" smtClean="0"/>
          </a:p>
          <a:p>
            <a:r>
              <a:rPr lang="en-US" sz="2800" dirty="0" err="1" smtClean="0"/>
              <a:t>Thm</a:t>
            </a:r>
            <a:r>
              <a:rPr lang="en-US" sz="2800" dirty="0" smtClean="0"/>
              <a:t>: Given a program with array refs given by </a:t>
            </a:r>
            <a:r>
              <a:rPr lang="en-US" sz="2800" dirty="0" err="1" smtClean="0"/>
              <a:t>φ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, choose </a:t>
            </a:r>
            <a:r>
              <a:rPr lang="en-US" sz="2800" dirty="0" err="1" smtClean="0"/>
              <a:t>s</a:t>
            </a:r>
            <a:r>
              <a:rPr lang="en-US" sz="2800" baseline="-25000" dirty="0" err="1" smtClean="0"/>
              <a:t>j</a:t>
            </a:r>
            <a:r>
              <a:rPr lang="en-US" sz="2800" dirty="0" smtClean="0"/>
              <a:t> to minimize </a:t>
            </a:r>
            <a:r>
              <a:rPr lang="en-US" sz="2800" dirty="0" err="1"/>
              <a:t>s</a:t>
            </a:r>
            <a:r>
              <a:rPr lang="en-US" sz="2800" baseline="-25000" dirty="0" err="1" smtClean="0"/>
              <a:t>HBL</a:t>
            </a:r>
            <a:r>
              <a:rPr lang="en-US" sz="2800" dirty="0" smtClean="0"/>
              <a:t> = </a:t>
            </a:r>
            <a:r>
              <a:rPr lang="en-US" sz="2800" dirty="0" err="1"/>
              <a:t>Σ</a:t>
            </a:r>
            <a:r>
              <a:rPr lang="en-US" sz="2800" baseline="-25000" dirty="0" err="1"/>
              <a:t>j</a:t>
            </a:r>
            <a:r>
              <a:rPr lang="en-US" sz="2800" dirty="0"/>
              <a:t> </a:t>
            </a:r>
            <a:r>
              <a:rPr lang="en-US" sz="2800" dirty="0" err="1"/>
              <a:t>s</a:t>
            </a:r>
            <a:r>
              <a:rPr lang="en-US" sz="2800" baseline="-25000" dirty="0" err="1" smtClean="0"/>
              <a:t>j</a:t>
            </a:r>
            <a:r>
              <a:rPr lang="en-US" sz="2800" baseline="-25000" dirty="0" smtClean="0"/>
              <a:t> </a:t>
            </a:r>
            <a:r>
              <a:rPr lang="en-US" sz="2800" dirty="0" smtClean="0"/>
              <a:t>subject to HBL-LP. Then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        #</a:t>
            </a:r>
            <a:r>
              <a:rPr lang="en-US" sz="2800" dirty="0" err="1" smtClean="0"/>
              <a:t>words_moved</a:t>
            </a:r>
            <a:r>
              <a:rPr lang="en-US" sz="2800" dirty="0" smtClean="0"/>
              <a:t> = </a:t>
            </a:r>
            <a:r>
              <a:rPr lang="en-US" sz="2800" dirty="0" err="1" smtClean="0"/>
              <a:t>Ω</a:t>
            </a:r>
            <a:r>
              <a:rPr lang="en-US" sz="2800" dirty="0" smtClean="0"/>
              <a:t> (#iterations/M</a:t>
            </a:r>
            <a:r>
              <a:rPr lang="en-US" sz="2800" baseline="30000" dirty="0" smtClean="0"/>
              <a:t>s</a:t>
            </a:r>
            <a:r>
              <a:rPr lang="en-US" sz="2000" baseline="30000" dirty="0" smtClean="0"/>
              <a:t>HBL</a:t>
            </a:r>
            <a:r>
              <a:rPr lang="en-US" sz="2800" baseline="30000" dirty="0" smtClean="0"/>
              <a:t>-1</a:t>
            </a:r>
            <a:r>
              <a:rPr lang="en-US" sz="2800" dirty="0" smtClean="0"/>
              <a:t>)</a:t>
            </a:r>
            <a:endParaRPr lang="en-US" sz="2800" baseline="30000" dirty="0"/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8325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this bound attainable?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763000" cy="5257800"/>
          </a:xfrm>
        </p:spPr>
        <p:txBody>
          <a:bodyPr>
            <a:normAutofit/>
          </a:bodyPr>
          <a:lstStyle/>
          <a:p>
            <a:r>
              <a:rPr lang="en-US" sz="2700" dirty="0" smtClean="0"/>
              <a:t>But first: Can we write it down?</a:t>
            </a:r>
          </a:p>
          <a:p>
            <a:r>
              <a:rPr lang="en-US" sz="2700" dirty="0" err="1" smtClean="0"/>
              <a:t>Thm</a:t>
            </a:r>
            <a:r>
              <a:rPr lang="en-US" sz="2700" dirty="0" smtClean="0"/>
              <a:t>: (bad news) HBL-LP reduces to Hilbert’s 10</a:t>
            </a:r>
            <a:r>
              <a:rPr lang="en-US" sz="2700" baseline="30000" dirty="0" smtClean="0"/>
              <a:t>th</a:t>
            </a:r>
            <a:r>
              <a:rPr lang="en-US" sz="2700" dirty="0" smtClean="0"/>
              <a:t> problem over Q (conjectured to be </a:t>
            </a:r>
            <a:r>
              <a:rPr lang="en-US" sz="2700" dirty="0" err="1" smtClean="0"/>
              <a:t>undecidable</a:t>
            </a:r>
            <a:r>
              <a:rPr lang="en-US" sz="2700" dirty="0" smtClean="0"/>
              <a:t>)</a:t>
            </a:r>
          </a:p>
          <a:p>
            <a:r>
              <a:rPr lang="en-US" sz="2700" dirty="0" err="1" smtClean="0"/>
              <a:t>Thm</a:t>
            </a:r>
            <a:r>
              <a:rPr lang="en-US" sz="2700" dirty="0" smtClean="0"/>
              <a:t>: (good news) Another LP with same solution is decidable</a:t>
            </a:r>
          </a:p>
          <a:p>
            <a:r>
              <a:rPr lang="en-US" sz="2700" dirty="0" smtClean="0"/>
              <a:t> Depends on loop dependencies</a:t>
            </a:r>
          </a:p>
          <a:p>
            <a:pPr lvl="1"/>
            <a:r>
              <a:rPr lang="en-US" sz="2300" dirty="0" smtClean="0"/>
              <a:t>Best case: none, or reductions (like </a:t>
            </a:r>
            <a:r>
              <a:rPr lang="en-US" sz="2300" dirty="0" err="1" smtClean="0"/>
              <a:t>matmul</a:t>
            </a:r>
            <a:r>
              <a:rPr lang="en-US" sz="2300" dirty="0" smtClean="0"/>
              <a:t>)</a:t>
            </a:r>
          </a:p>
          <a:p>
            <a:r>
              <a:rPr lang="en-US" sz="2700" dirty="0" err="1" smtClean="0"/>
              <a:t>Thm</a:t>
            </a:r>
            <a:r>
              <a:rPr lang="en-US" sz="2700" dirty="0" smtClean="0"/>
              <a:t>: In many cases, solution x of Dual HBL-LP gives optimal tiling</a:t>
            </a:r>
          </a:p>
          <a:p>
            <a:pPr lvl="1"/>
            <a:r>
              <a:rPr lang="en-US" sz="2300" dirty="0" smtClean="0"/>
              <a:t>Ex: For </a:t>
            </a:r>
            <a:r>
              <a:rPr lang="en-US" sz="2300" dirty="0" err="1" smtClean="0"/>
              <a:t>Matmul</a:t>
            </a:r>
            <a:r>
              <a:rPr lang="en-US" sz="2300" dirty="0" smtClean="0"/>
              <a:t>, x = [1/2, 1/2, 1/2] so optimal tiling is                      M</a:t>
            </a:r>
            <a:r>
              <a:rPr lang="en-US" sz="2300" baseline="30000" dirty="0" smtClean="0"/>
              <a:t>1/2 </a:t>
            </a:r>
            <a:r>
              <a:rPr lang="en-US" sz="2300" dirty="0" smtClean="0"/>
              <a:t>x M</a:t>
            </a:r>
            <a:r>
              <a:rPr lang="en-US" sz="2300" baseline="30000" dirty="0" smtClean="0"/>
              <a:t>1/2 </a:t>
            </a:r>
            <a:r>
              <a:rPr lang="en-US" sz="2300" dirty="0" smtClean="0"/>
              <a:t>x M</a:t>
            </a:r>
            <a:r>
              <a:rPr lang="en-US" sz="2300" baseline="30000" dirty="0" smtClean="0"/>
              <a:t>1/2</a:t>
            </a:r>
            <a:endParaRPr lang="en-US" sz="2300" baseline="30000" dirty="0"/>
          </a:p>
        </p:txBody>
      </p:sp>
    </p:spTree>
    <p:extLst>
      <p:ext uri="{BB962C8B-B14F-4D97-AF65-F5344CB8AC3E}">
        <p14:creationId xmlns:p14="http://schemas.microsoft.com/office/powerpoint/2010/main" val="120542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</a:t>
            </a:r>
            <a:r>
              <a:rPr lang="en-US" dirty="0" err="1" smtClean="0"/>
              <a:t>Thm</a:t>
            </a:r>
            <a:r>
              <a:rPr lang="en-US" dirty="0" smtClean="0"/>
              <a:t> applied to Direct N-Body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35051"/>
            <a:ext cx="9220200" cy="5486400"/>
          </a:xfrm>
        </p:spPr>
        <p:txBody>
          <a:bodyPr>
            <a:normAutofit/>
          </a:bodyPr>
          <a:lstStyle/>
          <a:p>
            <a:r>
              <a:rPr lang="en-US" dirty="0"/>
              <a:t>for </a:t>
            </a:r>
            <a:r>
              <a:rPr lang="en-US" dirty="0" err="1"/>
              <a:t>i</a:t>
            </a:r>
            <a:r>
              <a:rPr lang="en-US" dirty="0"/>
              <a:t>=1:n, for j=1:n</a:t>
            </a:r>
            <a:r>
              <a:rPr lang="en-US" dirty="0" smtClean="0"/>
              <a:t>, F(</a:t>
            </a:r>
            <a:r>
              <a:rPr lang="en-US" dirty="0" err="1" smtClean="0"/>
              <a:t>i</a:t>
            </a:r>
            <a:r>
              <a:rPr lang="en-US" dirty="0" smtClean="0"/>
              <a:t>) += force( P(</a:t>
            </a:r>
            <a:r>
              <a:rPr lang="en-US" dirty="0" err="1" smtClean="0"/>
              <a:t>i</a:t>
            </a:r>
            <a:r>
              <a:rPr lang="en-US" dirty="0" smtClean="0"/>
              <a:t>) , P(j) )</a:t>
            </a:r>
          </a:p>
          <a:p>
            <a:r>
              <a:rPr lang="en-US" dirty="0" smtClean="0"/>
              <a:t>Record array indices in matrix </a:t>
            </a:r>
            <a:r>
              <a:rPr lang="en-US" dirty="0" err="1" smtClean="0"/>
              <a:t>Δ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Solve LP for x = [</a:t>
            </a:r>
            <a:r>
              <a:rPr lang="en-US" dirty="0" err="1" smtClean="0"/>
              <a:t>xi,xj</a:t>
            </a:r>
            <a:r>
              <a:rPr lang="en-US" dirty="0" smtClean="0"/>
              <a:t>]</a:t>
            </a:r>
            <a:r>
              <a:rPr lang="en-US" baseline="30000" dirty="0" smtClean="0"/>
              <a:t>T</a:t>
            </a:r>
            <a:r>
              <a:rPr lang="en-US" dirty="0" smtClean="0"/>
              <a:t>:  max </a:t>
            </a:r>
            <a:r>
              <a:rPr lang="en-US" b="1" dirty="0" smtClean="0"/>
              <a:t>1</a:t>
            </a:r>
            <a:r>
              <a:rPr lang="en-US" baseline="30000" dirty="0" smtClean="0"/>
              <a:t>T</a:t>
            </a:r>
            <a:r>
              <a:rPr lang="en-US" dirty="0" smtClean="0"/>
              <a:t>x  </a:t>
            </a:r>
            <a:r>
              <a:rPr lang="en-US" dirty="0" err="1" smtClean="0"/>
              <a:t>s.t.</a:t>
            </a:r>
            <a:r>
              <a:rPr lang="en-US" dirty="0" smtClean="0"/>
              <a:t> </a:t>
            </a:r>
            <a:r>
              <a:rPr lang="en-US" dirty="0" err="1" smtClean="0"/>
              <a:t>Δ</a:t>
            </a:r>
            <a:r>
              <a:rPr lang="en-US" dirty="0" smtClean="0"/>
              <a:t> x ≤ </a:t>
            </a:r>
            <a:r>
              <a:rPr lang="en-US" b="1" dirty="0" smtClean="0"/>
              <a:t>1</a:t>
            </a:r>
          </a:p>
          <a:p>
            <a:pPr lvl="1"/>
            <a:r>
              <a:rPr lang="en-US" dirty="0" smtClean="0"/>
              <a:t>Result: x = [</a:t>
            </a:r>
            <a:r>
              <a:rPr lang="en-US" dirty="0" smtClean="0">
                <a:solidFill>
                  <a:srgbClr val="0824F2"/>
                </a:solidFill>
              </a:rPr>
              <a:t>1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0824F2"/>
                </a:solidFill>
              </a:rPr>
              <a:t>1</a:t>
            </a:r>
            <a:r>
              <a:rPr lang="en-US" dirty="0" smtClean="0"/>
              <a:t>], </a:t>
            </a:r>
            <a:r>
              <a:rPr lang="en-US" b="1" dirty="0" smtClean="0"/>
              <a:t>1</a:t>
            </a:r>
            <a:r>
              <a:rPr lang="en-US" sz="3200" baseline="30000" dirty="0" smtClean="0"/>
              <a:t>T</a:t>
            </a:r>
            <a:r>
              <a:rPr lang="en-US" dirty="0" smtClean="0"/>
              <a:t>x = </a:t>
            </a:r>
            <a:r>
              <a:rPr lang="en-US" dirty="0" smtClean="0">
                <a:solidFill>
                  <a:srgbClr val="0824F2"/>
                </a:solidFill>
              </a:rPr>
              <a:t>2</a:t>
            </a:r>
            <a:r>
              <a:rPr lang="en-US" dirty="0" smtClean="0"/>
              <a:t> = </a:t>
            </a:r>
            <a:r>
              <a:rPr lang="en-US" dirty="0" err="1" smtClean="0">
                <a:solidFill>
                  <a:srgbClr val="0824F2"/>
                </a:solidFill>
              </a:rPr>
              <a:t>s</a:t>
            </a:r>
            <a:r>
              <a:rPr lang="en-US" b="1" baseline="-25000" dirty="0" err="1" smtClean="0">
                <a:solidFill>
                  <a:srgbClr val="0824F2"/>
                </a:solidFill>
              </a:rPr>
              <a:t>HBL</a:t>
            </a:r>
            <a:endParaRPr lang="en-US" b="1" baseline="-25000" dirty="0" smtClean="0">
              <a:solidFill>
                <a:srgbClr val="0824F2"/>
              </a:solidFill>
            </a:endParaRPr>
          </a:p>
          <a:p>
            <a:r>
              <a:rPr lang="en-US" dirty="0" err="1" smtClean="0"/>
              <a:t>Thm</a:t>
            </a:r>
            <a:r>
              <a:rPr lang="en-US" dirty="0" smtClean="0"/>
              <a:t>: #</a:t>
            </a:r>
            <a:r>
              <a:rPr lang="en-US" dirty="0" err="1" smtClean="0"/>
              <a:t>words_moved</a:t>
            </a:r>
            <a:r>
              <a:rPr lang="en-US" dirty="0" smtClean="0"/>
              <a:t> = </a:t>
            </a:r>
            <a:r>
              <a:rPr lang="en-US" dirty="0" err="1"/>
              <a:t>Ω</a:t>
            </a:r>
            <a:r>
              <a:rPr lang="en-US" dirty="0"/>
              <a:t>(</a:t>
            </a:r>
            <a:r>
              <a:rPr lang="en-US" dirty="0" smtClean="0"/>
              <a:t>n</a:t>
            </a:r>
            <a:r>
              <a:rPr lang="en-US" sz="3300" b="1" baseline="30000" dirty="0" smtClean="0"/>
              <a:t>2</a:t>
            </a:r>
            <a:r>
              <a:rPr lang="en-US" dirty="0" smtClean="0"/>
              <a:t>/M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S</a:t>
            </a:r>
            <a:r>
              <a:rPr lang="en-US" sz="2800" b="1" baseline="30000" dirty="0" smtClean="0">
                <a:solidFill>
                  <a:srgbClr val="0824F2"/>
                </a:solidFill>
              </a:rPr>
              <a:t>HBL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-1</a:t>
            </a:r>
            <a:r>
              <a:rPr lang="en-US" dirty="0" smtClean="0"/>
              <a:t>)= </a:t>
            </a:r>
            <a:r>
              <a:rPr lang="en-US" dirty="0" err="1"/>
              <a:t>Ω</a:t>
            </a:r>
            <a:r>
              <a:rPr lang="en-US" dirty="0"/>
              <a:t>(</a:t>
            </a:r>
            <a:r>
              <a:rPr lang="en-US" dirty="0" smtClean="0"/>
              <a:t>n</a:t>
            </a:r>
            <a:r>
              <a:rPr lang="en-US" sz="3300" b="1" baseline="30000" dirty="0" smtClean="0"/>
              <a:t>2</a:t>
            </a:r>
            <a:r>
              <a:rPr lang="en-US" dirty="0" smtClean="0"/>
              <a:t>/M</a:t>
            </a:r>
            <a:r>
              <a:rPr lang="en-US" sz="3500" b="1" baseline="30000" dirty="0" smtClean="0">
                <a:solidFill>
                  <a:srgbClr val="0824F2"/>
                </a:solidFill>
              </a:rPr>
              <a:t>1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Attained by block sizes </a:t>
            </a:r>
            <a:r>
              <a:rPr lang="en-US" dirty="0" err="1" smtClean="0"/>
              <a:t>M</a:t>
            </a:r>
            <a:r>
              <a:rPr lang="en-US" b="1" baseline="30000" dirty="0" err="1" smtClean="0"/>
              <a:t>xi</a:t>
            </a:r>
            <a:r>
              <a:rPr lang="en-US" dirty="0" err="1" smtClean="0"/>
              <a:t>,M</a:t>
            </a:r>
            <a:r>
              <a:rPr lang="en-US" b="1" baseline="30000" dirty="0" err="1" smtClean="0"/>
              <a:t>xj</a:t>
            </a:r>
            <a:r>
              <a:rPr lang="en-US" dirty="0" smtClean="0"/>
              <a:t> = M</a:t>
            </a:r>
            <a:r>
              <a:rPr lang="en-US" b="1" baseline="30000" dirty="0" smtClean="0">
                <a:solidFill>
                  <a:srgbClr val="061BBA"/>
                </a:solidFill>
              </a:rPr>
              <a:t>1</a:t>
            </a:r>
            <a:r>
              <a:rPr lang="en-US" dirty="0" smtClean="0"/>
              <a:t>,M</a:t>
            </a:r>
            <a:r>
              <a:rPr lang="en-US" b="1" baseline="30000" dirty="0" smtClean="0">
                <a:solidFill>
                  <a:srgbClr val="061BBA"/>
                </a:solidFill>
              </a:rPr>
              <a:t>1</a:t>
            </a:r>
            <a:endParaRPr lang="en-US" dirty="0">
              <a:solidFill>
                <a:srgbClr val="061BBA"/>
              </a:solidFill>
            </a:endParaRPr>
          </a:p>
          <a:p>
            <a:endParaRPr lang="en-US" dirty="0"/>
          </a:p>
        </p:txBody>
      </p:sp>
      <p:sp>
        <p:nvSpPr>
          <p:cNvPr id="9" name="Double Bracket 8"/>
          <p:cNvSpPr/>
          <p:nvPr/>
        </p:nvSpPr>
        <p:spPr>
          <a:xfrm>
            <a:off x="3810000" y="2971800"/>
            <a:ext cx="1600200" cy="1295400"/>
          </a:xfrm>
          <a:prstGeom prst="bracketPair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99487"/>
              </p:ext>
            </p:extLst>
          </p:nvPr>
        </p:nvGraphicFramePr>
        <p:xfrm>
          <a:off x="2743200" y="2438400"/>
          <a:ext cx="373380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33450"/>
                <a:gridCol w="933450"/>
                <a:gridCol w="933450"/>
                <a:gridCol w="933450"/>
              </a:tblGrid>
              <a:tr h="43815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j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400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F</a:t>
                      </a:r>
                      <a:endParaRPr lang="en-US" sz="2400" dirty="0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/>
                        <a:t>Δ</a:t>
                      </a:r>
                      <a:r>
                        <a:rPr lang="en-US" sz="2400" dirty="0" smtClean="0"/>
                        <a:t>  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P(</a:t>
                      </a:r>
                      <a:r>
                        <a:rPr lang="en-US" sz="2400" dirty="0" err="1" smtClean="0"/>
                        <a:t>i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</a:tr>
              <a:tr h="438150"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P(j)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6908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249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N-Body Speedups on IBM-BG/P (Intrepid)</a:t>
            </a:r>
            <a:br>
              <a:rPr lang="en-US" dirty="0" smtClean="0"/>
            </a:br>
            <a:r>
              <a:rPr lang="en-US" dirty="0" smtClean="0"/>
              <a:t>8K cores, 32K particles</a:t>
            </a:r>
            <a:endParaRPr lang="en-US" dirty="0"/>
          </a:p>
        </p:txBody>
      </p:sp>
      <p:pic>
        <p:nvPicPr>
          <p:cNvPr id="4" name="Content Placeholder 3" descr="Nbody_Fig2c_Intrepid_8K_32K.gif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89" t="-126" r="-996" b="-1645"/>
          <a:stretch/>
        </p:blipFill>
        <p:spPr>
          <a:xfrm>
            <a:off x="457200" y="1810357"/>
            <a:ext cx="7942810" cy="4742843"/>
          </a:xfrm>
        </p:spPr>
      </p:pic>
      <p:cxnSp>
        <p:nvCxnSpPr>
          <p:cNvPr id="6" name="Straight Arrow Connector 5"/>
          <p:cNvCxnSpPr/>
          <p:nvPr/>
        </p:nvCxnSpPr>
        <p:spPr>
          <a:xfrm>
            <a:off x="3200400" y="6324600"/>
            <a:ext cx="4038600" cy="0"/>
          </a:xfrm>
          <a:prstGeom prst="straightConnector1">
            <a:avLst/>
          </a:prstGeom>
          <a:ln>
            <a:solidFill>
              <a:srgbClr val="0000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343400" y="6324600"/>
            <a:ext cx="17030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11.8x speedup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389156" y="1676400"/>
            <a:ext cx="6365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K. </a:t>
            </a:r>
            <a:r>
              <a:rPr lang="en-US" dirty="0" err="1" smtClean="0"/>
              <a:t>Yelick</a:t>
            </a:r>
            <a:r>
              <a:rPr lang="en-US" dirty="0" smtClean="0"/>
              <a:t>, E. </a:t>
            </a:r>
            <a:r>
              <a:rPr lang="en-US" dirty="0" err="1" smtClean="0"/>
              <a:t>Georganas</a:t>
            </a:r>
            <a:r>
              <a:rPr lang="en-US" dirty="0" smtClean="0"/>
              <a:t>, M. Driscoll, P. </a:t>
            </a:r>
            <a:r>
              <a:rPr lang="en-US" dirty="0" err="1" smtClean="0"/>
              <a:t>Koanantakool</a:t>
            </a:r>
            <a:r>
              <a:rPr lang="en-US" dirty="0" smtClean="0"/>
              <a:t>, E. </a:t>
            </a:r>
            <a:r>
              <a:rPr lang="en-US" dirty="0" err="1" smtClean="0"/>
              <a:t>Solomonik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3792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255" y="-47091"/>
            <a:ext cx="8452345" cy="809091"/>
          </a:xfrm>
        </p:spPr>
        <p:txBody>
          <a:bodyPr>
            <a:normAutofit/>
          </a:bodyPr>
          <a:lstStyle/>
          <a:p>
            <a:r>
              <a:rPr lang="en-US" sz="3200" dirty="0" smtClean="0"/>
              <a:t>Variable Loop Bounds are More Complicated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95869"/>
            <a:ext cx="8991600" cy="498187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Redundancy in n-body calculation f(</a:t>
            </a:r>
            <a:r>
              <a:rPr lang="en-US" sz="2800" dirty="0" err="1" smtClean="0"/>
              <a:t>i,j</a:t>
            </a:r>
            <a:r>
              <a:rPr lang="en-US" sz="2800" dirty="0" smtClean="0"/>
              <a:t>), f(</a:t>
            </a:r>
            <a:r>
              <a:rPr lang="en-US" sz="2800" dirty="0" err="1" smtClean="0"/>
              <a:t>j,i</a:t>
            </a:r>
            <a:r>
              <a:rPr lang="en-US" sz="2800" dirty="0" smtClean="0"/>
              <a:t>)</a:t>
            </a:r>
          </a:p>
          <a:p>
            <a:r>
              <a:rPr lang="en-US" sz="2800" dirty="0" smtClean="0"/>
              <a:t>k-way n-body problems (“k-body”) has even more</a:t>
            </a:r>
          </a:p>
        </p:txBody>
      </p:sp>
      <p:pic>
        <p:nvPicPr>
          <p:cNvPr id="6" name="Picture 5" descr="edison-c-p24576-n24576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52600"/>
            <a:ext cx="4038600" cy="32471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72200" y="6474023"/>
            <a:ext cx="3276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dirty="0" err="1" smtClean="0">
                <a:solidFill>
                  <a:srgbClr val="000000"/>
                </a:solidFill>
              </a:rPr>
              <a:t>Penporn</a:t>
            </a:r>
            <a:r>
              <a:rPr lang="en-US" sz="1400" b="0" dirty="0" smtClean="0">
                <a:solidFill>
                  <a:srgbClr val="000000"/>
                </a:solidFill>
              </a:rPr>
              <a:t> </a:t>
            </a:r>
            <a:r>
              <a:rPr lang="en-US" sz="1400" b="0" dirty="0" err="1" smtClean="0">
                <a:solidFill>
                  <a:srgbClr val="000000"/>
                </a:solidFill>
              </a:rPr>
              <a:t>Koanantakool</a:t>
            </a:r>
            <a:r>
              <a:rPr lang="en-US" sz="1400" b="0" dirty="0" smtClean="0">
                <a:solidFill>
                  <a:srgbClr val="000000"/>
                </a:solidFill>
              </a:rPr>
              <a:t> and K. Yelick</a:t>
            </a:r>
            <a:endParaRPr lang="en-US" sz="1400" b="0" dirty="0">
              <a:solidFill>
                <a:srgbClr val="000000"/>
              </a:solidFill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80218" y="3962400"/>
            <a:ext cx="3287382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5466" y="1828800"/>
            <a:ext cx="3198534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228600" y="4953000"/>
            <a:ext cx="480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Can achieve both communication and computation (symmetry exploiting) optimal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27842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400" b="0" dirty="0" smtClean="0">
                <a:latin typeface="Times New Roman" charset="0"/>
              </a:rPr>
              <a:t>04/07/2015</a:t>
            </a:r>
            <a:endParaRPr lang="en-US" sz="1400" b="0" dirty="0">
              <a:latin typeface="Times New Roman" charset="0"/>
            </a:endParaRPr>
          </a:p>
        </p:txBody>
      </p:sp>
      <p:sp>
        <p:nvSpPr>
          <p:cNvPr id="2355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sz="1400" b="0" dirty="0">
                <a:latin typeface="Times New Roman" charset="0"/>
              </a:rPr>
              <a:t>CS267 </a:t>
            </a:r>
            <a:r>
              <a:rPr lang="en-US" sz="1400" b="0" dirty="0" smtClean="0">
                <a:latin typeface="Times New Roman" charset="0"/>
              </a:rPr>
              <a:t>Lecture 21</a:t>
            </a:r>
            <a:endParaRPr lang="en-US" sz="1400" b="0" dirty="0">
              <a:latin typeface="Times New Roman" charset="0"/>
            </a:endParaRP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798512" y="306390"/>
            <a:ext cx="6135687" cy="45561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" charset="0"/>
              </a:rPr>
              <a:t>Some Applications</a:t>
            </a:r>
            <a:endParaRPr lang="en-US" dirty="0">
              <a:latin typeface="Arial" charset="0"/>
            </a:endParaRP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914402"/>
            <a:ext cx="8001000" cy="2578911"/>
          </a:xfrm>
        </p:spPr>
        <p:txBody>
          <a:bodyPr>
            <a:normAutofit fontScale="92500" lnSpcReduction="10000"/>
          </a:bodyPr>
          <a:lstStyle/>
          <a:p>
            <a:r>
              <a:rPr lang="en-US" sz="2600" dirty="0" smtClean="0">
                <a:latin typeface="Arial" charset="0"/>
              </a:rPr>
              <a:t>Gravity, Turbulence, Molecular Dynamics, Plasma Simulation, …</a:t>
            </a:r>
          </a:p>
          <a:p>
            <a:r>
              <a:rPr lang="en-US" sz="2600" dirty="0" smtClean="0">
                <a:latin typeface="Arial" charset="0"/>
              </a:rPr>
              <a:t>Electron</a:t>
            </a:r>
            <a:r>
              <a:rPr lang="en-US" sz="2600" dirty="0">
                <a:latin typeface="Arial" charset="0"/>
              </a:rPr>
              <a:t>-Beam Lithography Device Simulation</a:t>
            </a:r>
          </a:p>
          <a:p>
            <a:r>
              <a:rPr lang="en-US" sz="2600" dirty="0" smtClean="0">
                <a:latin typeface="Arial" charset="0"/>
              </a:rPr>
              <a:t>Hair ...   </a:t>
            </a:r>
            <a:endParaRPr lang="en-US" sz="2600" dirty="0">
              <a:latin typeface="Arial" charset="0"/>
            </a:endParaRPr>
          </a:p>
          <a:p>
            <a:pPr lvl="1"/>
            <a:r>
              <a:rPr lang="en-US" dirty="0" smtClean="0">
                <a:latin typeface="Arial" charset="0"/>
                <a:hlinkClick r:id="rId3"/>
              </a:rPr>
              <a:t>www.fxguide.com</a:t>
            </a:r>
            <a:r>
              <a:rPr lang="en-US" dirty="0">
                <a:latin typeface="Arial" charset="0"/>
                <a:hlinkClick r:id="rId3"/>
              </a:rPr>
              <a:t>/featured/brave-new-hair</a:t>
            </a:r>
            <a:r>
              <a:rPr lang="en-US" dirty="0" smtClean="0">
                <a:latin typeface="Arial" charset="0"/>
                <a:hlinkClick r:id="rId3"/>
              </a:rPr>
              <a:t>/</a:t>
            </a:r>
            <a:endParaRPr lang="en-US" dirty="0" smtClean="0">
              <a:latin typeface="Arial" charset="0"/>
            </a:endParaRPr>
          </a:p>
          <a:p>
            <a:pPr lvl="1"/>
            <a:r>
              <a:rPr lang="en-US" dirty="0" smtClean="0">
                <a:hlinkClick r:id="rId4"/>
              </a:rPr>
              <a:t>graphics.pixar.com</a:t>
            </a:r>
            <a:r>
              <a:rPr lang="en-US" dirty="0">
                <a:hlinkClick r:id="rId4"/>
              </a:rPr>
              <a:t>/library/CurlyHairA/</a:t>
            </a:r>
            <a:r>
              <a:rPr lang="en-US" dirty="0" smtClean="0">
                <a:hlinkClick r:id="rId4"/>
              </a:rPr>
              <a:t>paper.pdf</a:t>
            </a:r>
            <a:endParaRPr lang="en-US" dirty="0"/>
          </a:p>
        </p:txBody>
      </p:sp>
      <p:sp>
        <p:nvSpPr>
          <p:cNvPr id="2355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1D79CA9-7523-5348-9739-67137D4D0ADE}" type="slidenum">
              <a:rPr lang="en-US" sz="1400" b="0">
                <a:latin typeface="Times New Roman" charset="0"/>
              </a:rPr>
              <a:pPr/>
              <a:t>71</a:t>
            </a:fld>
            <a:endParaRPr lang="en-US" sz="1400" b="0">
              <a:latin typeface="Times New Roman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537856"/>
            <a:ext cx="7361767" cy="315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935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this bound attainable (1/2)?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65532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But first: Can we write it down?</a:t>
            </a:r>
          </a:p>
          <a:p>
            <a:r>
              <a:rPr lang="en-US" dirty="0" err="1" smtClean="0"/>
              <a:t>Thm</a:t>
            </a:r>
            <a:r>
              <a:rPr lang="en-US" dirty="0" smtClean="0"/>
              <a:t>: (bad news) HBL-LP reduces to Hilbert’s 10</a:t>
            </a:r>
            <a:r>
              <a:rPr lang="en-US" baseline="30000" dirty="0" smtClean="0"/>
              <a:t>th</a:t>
            </a:r>
            <a:r>
              <a:rPr lang="en-US" dirty="0" smtClean="0"/>
              <a:t> problem over Q (conjectured to be </a:t>
            </a:r>
            <a:r>
              <a:rPr lang="en-US" dirty="0" err="1" smtClean="0"/>
              <a:t>undecidable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Thm</a:t>
            </a:r>
            <a:r>
              <a:rPr lang="en-US" dirty="0" smtClean="0"/>
              <a:t>: (good news) Another LP with same solution is decidable (but expensive, so far)</a:t>
            </a:r>
          </a:p>
          <a:p>
            <a:r>
              <a:rPr lang="en-US" dirty="0" err="1" smtClean="0"/>
              <a:t>Thm</a:t>
            </a:r>
            <a:r>
              <a:rPr lang="en-US" dirty="0" smtClean="0"/>
              <a:t>: (better news) Easy to write down LP explicitly in many cases of interest (</a:t>
            </a:r>
            <a:r>
              <a:rPr lang="en-US" dirty="0" err="1" smtClean="0"/>
              <a:t>eg</a:t>
            </a:r>
            <a:r>
              <a:rPr lang="en-US" dirty="0" smtClean="0"/>
              <a:t> all </a:t>
            </a:r>
            <a:r>
              <a:rPr lang="en-US" dirty="0" err="1" smtClean="0"/>
              <a:t>φ</a:t>
            </a:r>
            <a:r>
              <a:rPr lang="en-US" baseline="-25000" dirty="0" err="1" smtClean="0"/>
              <a:t>j</a:t>
            </a:r>
            <a:r>
              <a:rPr lang="en-US" dirty="0" smtClean="0"/>
              <a:t> = {subset of indices})</a:t>
            </a:r>
          </a:p>
          <a:p>
            <a:r>
              <a:rPr lang="en-US" dirty="0" err="1" smtClean="0"/>
              <a:t>Thm</a:t>
            </a:r>
            <a:r>
              <a:rPr lang="en-US" dirty="0" smtClean="0"/>
              <a:t>: (good news) Easy to approximate, i.e. get </a:t>
            </a:r>
            <a:r>
              <a:rPr lang="en-US" dirty="0"/>
              <a:t>u</a:t>
            </a:r>
            <a:r>
              <a:rPr lang="en-US" dirty="0" smtClean="0"/>
              <a:t>pper or lower bounds on </a:t>
            </a:r>
            <a:r>
              <a:rPr lang="en-US" dirty="0" err="1"/>
              <a:t>s</a:t>
            </a:r>
            <a:r>
              <a:rPr lang="en-US" baseline="-25000" dirty="0" err="1"/>
              <a:t>HBL</a:t>
            </a:r>
            <a:r>
              <a:rPr lang="en-US" dirty="0"/>
              <a:t> 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2"/>
            <a:r>
              <a:rPr lang="en-US" dirty="0" smtClean="0"/>
              <a:t> </a:t>
            </a:r>
            <a:r>
              <a:rPr lang="en-US" dirty="0"/>
              <a:t>I</a:t>
            </a:r>
            <a:r>
              <a:rPr lang="en-US" dirty="0" smtClean="0"/>
              <a:t>f you miss a constraint, the lower bound may be too large             (i.e. </a:t>
            </a:r>
            <a:r>
              <a:rPr lang="en-US" dirty="0" err="1" smtClean="0"/>
              <a:t>s</a:t>
            </a:r>
            <a:r>
              <a:rPr lang="en-US" baseline="-25000" dirty="0" err="1" smtClean="0"/>
              <a:t>HBL</a:t>
            </a:r>
            <a:r>
              <a:rPr lang="en-US" dirty="0" smtClean="0"/>
              <a:t> too small) but still worth trying to attain </a:t>
            </a:r>
          </a:p>
          <a:p>
            <a:pPr lvl="2"/>
            <a:r>
              <a:rPr lang="en-US" dirty="0" err="1" smtClean="0"/>
              <a:t>Tarski</a:t>
            </a:r>
            <a:r>
              <a:rPr lang="en-US" dirty="0"/>
              <a:t>-</a:t>
            </a:r>
            <a:r>
              <a:rPr lang="en-US" dirty="0" smtClean="0"/>
              <a:t>decidable to get superset of constraints (may </a:t>
            </a:r>
            <a:r>
              <a:rPr lang="en-US" dirty="0"/>
              <a:t>get </a:t>
            </a:r>
            <a:r>
              <a:rPr lang="en-US" dirty="0" smtClean="0"/>
              <a:t> </a:t>
            </a:r>
            <a:r>
              <a:rPr lang="en-US" dirty="0" err="1"/>
              <a:t>s</a:t>
            </a:r>
            <a:r>
              <a:rPr lang="en-US" baseline="-25000" dirty="0" err="1"/>
              <a:t>HBL</a:t>
            </a:r>
            <a:r>
              <a:rPr lang="en-US" dirty="0"/>
              <a:t> too </a:t>
            </a:r>
            <a:r>
              <a:rPr lang="en-US" dirty="0" smtClean="0"/>
              <a:t>large)</a:t>
            </a:r>
          </a:p>
        </p:txBody>
      </p:sp>
    </p:spTree>
    <p:extLst>
      <p:ext uri="{BB962C8B-B14F-4D97-AF65-F5344CB8AC3E}">
        <p14:creationId xmlns:p14="http://schemas.microsoft.com/office/powerpoint/2010/main" val="65067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this bound attainable (2/2)?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Depends on loop dependencies</a:t>
            </a:r>
          </a:p>
          <a:p>
            <a:r>
              <a:rPr lang="en-US" dirty="0" smtClean="0"/>
              <a:t>Best case: none, or reductions (</a:t>
            </a:r>
            <a:r>
              <a:rPr lang="en-US" dirty="0" err="1" smtClean="0"/>
              <a:t>matmul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Thm</a:t>
            </a:r>
            <a:r>
              <a:rPr lang="en-US" dirty="0" smtClean="0"/>
              <a:t>: When all </a:t>
            </a:r>
            <a:r>
              <a:rPr lang="en-US" dirty="0" err="1"/>
              <a:t>φ</a:t>
            </a:r>
            <a:r>
              <a:rPr lang="en-US" baseline="-25000" dirty="0" err="1"/>
              <a:t>j</a:t>
            </a:r>
            <a:r>
              <a:rPr lang="en-US" dirty="0"/>
              <a:t> = {subset of indices</a:t>
            </a:r>
            <a:r>
              <a:rPr lang="en-US" dirty="0" smtClean="0"/>
              <a:t>}, dual of     HBL-LP gives optimal tile sizes:</a:t>
            </a:r>
          </a:p>
          <a:p>
            <a:pPr marL="0" indent="0">
              <a:buNone/>
            </a:pPr>
            <a:r>
              <a:rPr lang="en-US" dirty="0" smtClean="0"/>
              <a:t>        HBL-LP:           minimize  1</a:t>
            </a:r>
            <a:r>
              <a:rPr lang="en-US" baseline="30000" dirty="0" smtClean="0"/>
              <a:t>T</a:t>
            </a:r>
            <a:r>
              <a:rPr lang="en-US" dirty="0" smtClean="0"/>
              <a:t>*s</a:t>
            </a:r>
            <a:r>
              <a:rPr lang="en-US" baseline="-25000" dirty="0" smtClean="0"/>
              <a:t>  </a:t>
            </a:r>
            <a:r>
              <a:rPr lang="en-US" dirty="0" smtClean="0"/>
              <a:t> </a:t>
            </a:r>
            <a:r>
              <a:rPr lang="en-US" dirty="0" err="1" smtClean="0"/>
              <a:t>s.t.</a:t>
            </a:r>
            <a:r>
              <a:rPr lang="en-US" dirty="0" smtClean="0"/>
              <a:t>  </a:t>
            </a:r>
            <a:r>
              <a:rPr lang="en-US" dirty="0" err="1"/>
              <a:t>s</a:t>
            </a:r>
            <a:r>
              <a:rPr lang="en-US" baseline="30000" dirty="0" err="1" smtClean="0"/>
              <a:t>T</a:t>
            </a:r>
            <a:r>
              <a:rPr lang="en-US" dirty="0" smtClean="0"/>
              <a:t>*</a:t>
            </a:r>
            <a:r>
              <a:rPr lang="en-US" dirty="0" err="1" smtClean="0"/>
              <a:t>Δ</a:t>
            </a:r>
            <a:r>
              <a:rPr lang="en-US" dirty="0" smtClean="0"/>
              <a:t> ≥ 1</a:t>
            </a:r>
            <a:r>
              <a:rPr lang="en-US" baseline="30000" dirty="0" smtClean="0"/>
              <a:t>T</a:t>
            </a:r>
          </a:p>
          <a:p>
            <a:pPr marL="0" indent="0">
              <a:buNone/>
            </a:pPr>
            <a:r>
              <a:rPr lang="en-US" baseline="30000" dirty="0"/>
              <a:t> </a:t>
            </a:r>
            <a:r>
              <a:rPr lang="en-US" baseline="30000" dirty="0" smtClean="0"/>
              <a:t>           </a:t>
            </a:r>
            <a:r>
              <a:rPr lang="en-US" dirty="0" smtClean="0"/>
              <a:t>Dual-HBL-LP:  maximize 1</a:t>
            </a:r>
            <a:r>
              <a:rPr lang="en-US" baseline="30000" dirty="0" smtClean="0"/>
              <a:t>T</a:t>
            </a:r>
            <a:r>
              <a:rPr lang="en-US" dirty="0" smtClean="0"/>
              <a:t>*x  </a:t>
            </a:r>
            <a:r>
              <a:rPr lang="en-US" dirty="0" err="1" smtClean="0"/>
              <a:t>s.t.</a:t>
            </a:r>
            <a:r>
              <a:rPr lang="en-US" dirty="0" smtClean="0"/>
              <a:t>    </a:t>
            </a:r>
            <a:r>
              <a:rPr lang="en-US" dirty="0" err="1" smtClean="0"/>
              <a:t>Δ</a:t>
            </a:r>
            <a:r>
              <a:rPr lang="en-US" dirty="0" smtClean="0"/>
              <a:t>*x ≤ 1</a:t>
            </a:r>
          </a:p>
          <a:p>
            <a:pPr marL="0" indent="0">
              <a:buNone/>
            </a:pPr>
            <a:r>
              <a:rPr lang="en-US" baseline="30000" dirty="0"/>
              <a:t> </a:t>
            </a:r>
            <a:r>
              <a:rPr lang="en-US" baseline="30000" dirty="0" smtClean="0"/>
              <a:t>    </a:t>
            </a:r>
            <a:r>
              <a:rPr lang="en-US" dirty="0" smtClean="0"/>
              <a:t>Then for sequential algorithm, tile </a:t>
            </a:r>
            <a:r>
              <a:rPr lang="en-US" dirty="0" err="1" smtClean="0"/>
              <a:t>i</a:t>
            </a:r>
            <a:r>
              <a:rPr lang="en-US" baseline="-25000" dirty="0" err="1" smtClean="0"/>
              <a:t>j</a:t>
            </a:r>
            <a:r>
              <a:rPr lang="en-US" dirty="0" smtClean="0"/>
              <a:t> by </a:t>
            </a:r>
            <a:r>
              <a:rPr lang="en-US" dirty="0" err="1" smtClean="0"/>
              <a:t>M</a:t>
            </a:r>
            <a:r>
              <a:rPr lang="en-US" baseline="30000" dirty="0" err="1" smtClean="0"/>
              <a:t>x</a:t>
            </a:r>
            <a:r>
              <a:rPr lang="en-US" sz="2600" baseline="30000" dirty="0" err="1" smtClean="0"/>
              <a:t>j</a:t>
            </a:r>
            <a:endParaRPr lang="en-US" sz="2600" dirty="0" smtClean="0"/>
          </a:p>
          <a:p>
            <a:r>
              <a:rPr lang="en-US" dirty="0" smtClean="0"/>
              <a:t>Ex: </a:t>
            </a:r>
            <a:r>
              <a:rPr lang="en-US" dirty="0" err="1" smtClean="0"/>
              <a:t>Matmul</a:t>
            </a:r>
            <a:r>
              <a:rPr lang="en-US" dirty="0" smtClean="0"/>
              <a:t>: s = [ 1/2 , 1/2 , 1/2 ]</a:t>
            </a:r>
            <a:r>
              <a:rPr lang="en-US" baseline="30000" dirty="0" smtClean="0"/>
              <a:t>T</a:t>
            </a:r>
            <a:r>
              <a:rPr lang="en-US" dirty="0" smtClean="0"/>
              <a:t> = x</a:t>
            </a:r>
          </a:p>
          <a:p>
            <a:r>
              <a:rPr lang="en-US" dirty="0" smtClean="0"/>
              <a:t>Extends to </a:t>
            </a:r>
            <a:r>
              <a:rPr lang="en-US" dirty="0" err="1" smtClean="0"/>
              <a:t>unimodular</a:t>
            </a:r>
            <a:r>
              <a:rPr lang="en-US" dirty="0" smtClean="0"/>
              <a:t> transforms of indices</a:t>
            </a:r>
          </a:p>
        </p:txBody>
      </p:sp>
    </p:spTree>
    <p:extLst>
      <p:ext uri="{BB962C8B-B14F-4D97-AF65-F5344CB8AC3E}">
        <p14:creationId xmlns:p14="http://schemas.microsoft.com/office/powerpoint/2010/main" val="307323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Ongoing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7630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Implement/improve algorithms to generate for lower bounds, optimal algorithms</a:t>
            </a:r>
          </a:p>
          <a:p>
            <a:r>
              <a:rPr lang="en-US" dirty="0" smtClean="0"/>
              <a:t>Have yet to find a case where we cannot attain lower bound – can we prove this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Checking the proof…</a:t>
            </a:r>
            <a:endParaRPr lang="en-US" dirty="0" smtClean="0"/>
          </a:p>
          <a:p>
            <a:r>
              <a:rPr lang="en-US" dirty="0" smtClean="0"/>
              <a:t>Extend “perfect scaling” results for time and energy by using extra memory</a:t>
            </a:r>
          </a:p>
          <a:p>
            <a:pPr lvl="1"/>
            <a:r>
              <a:rPr lang="en-US" dirty="0" smtClean="0"/>
              <a:t>“n.5D algorithms”</a:t>
            </a:r>
          </a:p>
          <a:p>
            <a:r>
              <a:rPr lang="en-US" dirty="0" smtClean="0"/>
              <a:t>Incorporate into compilers</a:t>
            </a:r>
          </a:p>
        </p:txBody>
      </p:sp>
    </p:spTree>
    <p:extLst>
      <p:ext uri="{BB962C8B-B14F-4D97-AF65-F5344CB8AC3E}">
        <p14:creationId xmlns:p14="http://schemas.microsoft.com/office/powerpoint/2010/main" val="357481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Ongoing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7630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Accelerate decision procedure for lower bounds</a:t>
            </a:r>
          </a:p>
          <a:p>
            <a:pPr lvl="1"/>
            <a:r>
              <a:rPr lang="en-US" dirty="0" smtClean="0"/>
              <a:t>Ex: At most 3 arrays, or 4 loop nests</a:t>
            </a:r>
          </a:p>
          <a:p>
            <a:r>
              <a:rPr lang="en-US" dirty="0" smtClean="0"/>
              <a:t>Have yet to find a case where we cannot attain lower bound – can we prove this?</a:t>
            </a:r>
          </a:p>
          <a:p>
            <a:r>
              <a:rPr lang="en-US" dirty="0" smtClean="0"/>
              <a:t>Extend “perfect scaling” results for time and energy by using extra memory</a:t>
            </a:r>
          </a:p>
          <a:p>
            <a:pPr lvl="1"/>
            <a:r>
              <a:rPr lang="en-US" dirty="0" smtClean="0"/>
              <a:t>“n.5D algorithms”</a:t>
            </a:r>
          </a:p>
          <a:p>
            <a:r>
              <a:rPr lang="en-US" dirty="0" smtClean="0"/>
              <a:t>Incorporate into compilers</a:t>
            </a:r>
          </a:p>
        </p:txBody>
      </p:sp>
    </p:spTree>
    <p:extLst>
      <p:ext uri="{BB962C8B-B14F-4D97-AF65-F5344CB8AC3E}">
        <p14:creationId xmlns:p14="http://schemas.microsoft.com/office/powerpoint/2010/main" val="5117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Review previous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O(n</a:t>
            </a:r>
            <a:r>
              <a:rPr lang="en-US" baseline="30000" dirty="0" smtClean="0">
                <a:solidFill>
                  <a:srgbClr val="7F7F7F"/>
                </a:solidFill>
              </a:rPr>
              <a:t>3</a:t>
            </a:r>
            <a:r>
              <a:rPr lang="en-US" dirty="0" smtClean="0">
                <a:solidFill>
                  <a:srgbClr val="7F7F7F"/>
                </a:solidFill>
              </a:rPr>
              <a:t>) 2.5D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and LU</a:t>
            </a:r>
          </a:p>
          <a:p>
            <a:pPr lvl="1"/>
            <a:r>
              <a:rPr lang="en-US" dirty="0">
                <a:solidFill>
                  <a:srgbClr val="7F7F7F"/>
                </a:solidFill>
              </a:rPr>
              <a:t>TSQR: Tall-Skinny </a:t>
            </a:r>
            <a:r>
              <a:rPr lang="en-US" dirty="0" smtClean="0">
                <a:solidFill>
                  <a:srgbClr val="7F7F7F"/>
                </a:solidFill>
              </a:rPr>
              <a:t>QR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</a:t>
            </a:r>
            <a:r>
              <a:rPr lang="en-US" dirty="0" err="1" smtClean="0">
                <a:solidFill>
                  <a:srgbClr val="7F7F7F"/>
                </a:solidFill>
              </a:rPr>
              <a:t>Strassen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Communication-optimal N-body algorithm </a:t>
            </a:r>
          </a:p>
          <a:p>
            <a:r>
              <a:rPr lang="en-US" dirty="0" smtClean="0"/>
              <a:t>CA-</a:t>
            </a:r>
            <a:r>
              <a:rPr lang="en-US" dirty="0" err="1" smtClean="0"/>
              <a:t>Krylov</a:t>
            </a:r>
            <a:r>
              <a:rPr lang="en-US" dirty="0" smtClean="0"/>
              <a:t> methods 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Related Topics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42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1"/>
          <p:cNvSpPr>
            <a:spLocks noGrp="1"/>
          </p:cNvSpPr>
          <p:nvPr>
            <p:ph type="title"/>
          </p:nvPr>
        </p:nvSpPr>
        <p:spPr>
          <a:xfrm>
            <a:off x="155575" y="196850"/>
            <a:ext cx="8994775" cy="4254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Calibri" charset="0"/>
                <a:ea typeface="ＭＳ Ｐゴシック" charset="0"/>
                <a:cs typeface="ＭＳ Ｐゴシック" charset="0"/>
              </a:rPr>
              <a:t>Avoiding Communication in Iterative Linear Algebra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5024"/>
            <a:ext cx="9144000" cy="602297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3000" dirty="0">
                <a:latin typeface="Calibri" charset="0"/>
                <a:ea typeface="ＭＳ Ｐゴシック" charset="0"/>
                <a:cs typeface="ＭＳ Ｐゴシック" charset="0"/>
              </a:rPr>
              <a:t>k-steps of iterative solver for sparse Ax=b or Ax=</a:t>
            </a:r>
            <a:r>
              <a:rPr lang="el-GR" sz="3000" dirty="0">
                <a:latin typeface="Calibri" charset="0"/>
                <a:ea typeface="ＭＳ Ｐゴシック" charset="0"/>
                <a:cs typeface="ＭＳ Ｐゴシック" charset="0"/>
              </a:rPr>
              <a:t>λ</a:t>
            </a:r>
            <a:r>
              <a:rPr lang="en-US" sz="3000" dirty="0">
                <a:latin typeface="Calibri" charset="0"/>
                <a:ea typeface="ＭＳ Ｐゴシック" charset="0"/>
                <a:cs typeface="ＭＳ Ｐゴシック" charset="0"/>
              </a:rPr>
              <a:t>x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dirty="0">
                <a:latin typeface="Calibri" charset="0"/>
                <a:ea typeface="ＭＳ Ｐゴシック" charset="0"/>
              </a:rPr>
              <a:t>Does k </a:t>
            </a:r>
            <a:r>
              <a:rPr lang="en-US" sz="2600" dirty="0" err="1">
                <a:latin typeface="Calibri" charset="0"/>
                <a:ea typeface="ＭＳ Ｐゴシック" charset="0"/>
              </a:rPr>
              <a:t>SpMVs</a:t>
            </a:r>
            <a:r>
              <a:rPr lang="en-US" sz="2600" dirty="0">
                <a:latin typeface="Calibri" charset="0"/>
                <a:ea typeface="ＭＳ Ｐゴシック" charset="0"/>
              </a:rPr>
              <a:t> with A and starting vector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dirty="0">
                <a:latin typeface="Calibri" charset="0"/>
                <a:ea typeface="ＭＳ Ｐゴシック" charset="0"/>
              </a:rPr>
              <a:t>Many such </a:t>
            </a:r>
            <a:r>
              <a:rPr lang="ja-JP" altLang="en-US" sz="2600" dirty="0">
                <a:latin typeface="Calibri" charset="0"/>
                <a:ea typeface="ＭＳ Ｐゴシック" charset="0"/>
              </a:rPr>
              <a:t>“</a:t>
            </a:r>
            <a:r>
              <a:rPr lang="en-US" altLang="ja-JP" sz="2600" dirty="0" err="1">
                <a:latin typeface="Calibri" charset="0"/>
                <a:ea typeface="ＭＳ Ｐゴシック" charset="0"/>
              </a:rPr>
              <a:t>Krylov</a:t>
            </a:r>
            <a:r>
              <a:rPr lang="en-US" altLang="ja-JP" sz="2600" dirty="0">
                <a:latin typeface="Calibri" charset="0"/>
                <a:ea typeface="ＭＳ Ｐゴシック" charset="0"/>
              </a:rPr>
              <a:t> Subspace Methods</a:t>
            </a:r>
            <a:r>
              <a:rPr lang="ja-JP" altLang="en-US" sz="2600" dirty="0">
                <a:latin typeface="Calibri" charset="0"/>
                <a:ea typeface="ＭＳ Ｐゴシック" charset="0"/>
              </a:rPr>
              <a:t>”</a:t>
            </a:r>
            <a:endParaRPr lang="en-US" altLang="ja-JP" sz="2600" dirty="0">
              <a:latin typeface="Calibri" charset="0"/>
              <a:ea typeface="ＭＳ Ｐゴシック" charset="0"/>
            </a:endParaRPr>
          </a:p>
          <a:p>
            <a:pPr lvl="2" eaLnBrk="1" hangingPunct="1">
              <a:lnSpc>
                <a:spcPct val="80000"/>
              </a:lnSpc>
            </a:pPr>
            <a:r>
              <a:rPr lang="en-US" dirty="0">
                <a:latin typeface="Calibri" charset="0"/>
                <a:ea typeface="ＭＳ Ｐゴシック" charset="0"/>
              </a:rPr>
              <a:t>Conjugate Gradients (CG), GMRES, </a:t>
            </a:r>
            <a:r>
              <a:rPr lang="en-US" dirty="0" err="1">
                <a:latin typeface="Calibri" charset="0"/>
                <a:ea typeface="ＭＳ Ｐゴシック" charset="0"/>
              </a:rPr>
              <a:t>Lanczos</a:t>
            </a:r>
            <a:r>
              <a:rPr lang="en-US" dirty="0">
                <a:latin typeface="Calibri" charset="0"/>
                <a:ea typeface="ＭＳ Ｐゴシック" charset="0"/>
              </a:rPr>
              <a:t>, </a:t>
            </a:r>
            <a:r>
              <a:rPr lang="en-US" dirty="0" err="1">
                <a:latin typeface="Calibri" charset="0"/>
                <a:ea typeface="ＭＳ Ｐゴシック" charset="0"/>
              </a:rPr>
              <a:t>Arnoldi</a:t>
            </a:r>
            <a:r>
              <a:rPr lang="en-US" dirty="0">
                <a:latin typeface="Calibri" charset="0"/>
                <a:ea typeface="ＭＳ Ｐゴシック" charset="0"/>
              </a:rPr>
              <a:t>, … </a:t>
            </a:r>
          </a:p>
          <a:p>
            <a:pPr eaLnBrk="1" hangingPunct="1">
              <a:lnSpc>
                <a:spcPct val="80000"/>
              </a:lnSpc>
            </a:pPr>
            <a:r>
              <a:rPr lang="en-US" sz="3000" dirty="0">
                <a:latin typeface="Calibri" charset="0"/>
                <a:ea typeface="ＭＳ Ｐゴシック" charset="0"/>
                <a:cs typeface="ＭＳ Ｐゴシック" charset="0"/>
              </a:rPr>
              <a:t>Goal: minimize communication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dirty="0">
                <a:latin typeface="Calibri" charset="0"/>
                <a:ea typeface="ＭＳ Ｐゴシック" charset="0"/>
              </a:rPr>
              <a:t>Assume matrix </a:t>
            </a:r>
            <a:r>
              <a:rPr lang="ja-JP" altLang="en-US" sz="2600" dirty="0">
                <a:latin typeface="Calibri" charset="0"/>
                <a:ea typeface="ＭＳ Ｐゴシック" charset="0"/>
              </a:rPr>
              <a:t>“</a:t>
            </a:r>
            <a:r>
              <a:rPr lang="en-US" sz="2600" dirty="0">
                <a:latin typeface="Calibri" charset="0"/>
                <a:ea typeface="ＭＳ Ｐゴシック" charset="0"/>
              </a:rPr>
              <a:t>well-partitioned</a:t>
            </a:r>
            <a:r>
              <a:rPr lang="ja-JP" altLang="en-US" sz="2600" dirty="0">
                <a:latin typeface="Calibri" charset="0"/>
                <a:ea typeface="ＭＳ Ｐゴシック" charset="0"/>
              </a:rPr>
              <a:t>”</a:t>
            </a:r>
            <a:endParaRPr lang="en-US" sz="2600" dirty="0">
              <a:latin typeface="Calibri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sz="2600" dirty="0">
                <a:latin typeface="Calibri" charset="0"/>
                <a:ea typeface="ＭＳ Ｐゴシック" charset="0"/>
              </a:rPr>
              <a:t>Serial implementation</a:t>
            </a:r>
          </a:p>
          <a:p>
            <a:pPr lvl="2" eaLnBrk="1" hangingPunct="1">
              <a:lnSpc>
                <a:spcPct val="80000"/>
              </a:lnSpc>
            </a:pPr>
            <a:r>
              <a:rPr lang="en-US" dirty="0">
                <a:latin typeface="Calibri" charset="0"/>
                <a:ea typeface="ＭＳ Ｐゴシック" charset="0"/>
              </a:rPr>
              <a:t>Conventional: O(k) moves of data from slow to fast memory</a:t>
            </a:r>
          </a:p>
          <a:p>
            <a:pPr lvl="2" eaLnBrk="1" hangingPunct="1">
              <a:lnSpc>
                <a:spcPct val="80000"/>
              </a:lnSpc>
            </a:pPr>
            <a:r>
              <a:rPr lang="en-US" b="1" dirty="0">
                <a:latin typeface="Calibri" charset="0"/>
                <a:ea typeface="ＭＳ Ｐゴシック" charset="0"/>
              </a:rPr>
              <a:t>New</a:t>
            </a:r>
            <a:r>
              <a:rPr lang="en-US" dirty="0">
                <a:latin typeface="Calibri" charset="0"/>
                <a:ea typeface="ＭＳ Ｐゴシック" charset="0"/>
              </a:rPr>
              <a:t>: </a:t>
            </a:r>
            <a:r>
              <a:rPr lang="en-US" b="1" dirty="0">
                <a:latin typeface="Calibri" charset="0"/>
                <a:ea typeface="ＭＳ Ｐゴシック" charset="0"/>
              </a:rPr>
              <a:t>O(1) moves of data – optimal</a:t>
            </a:r>
            <a:endParaRPr lang="en-US" sz="2200" dirty="0">
              <a:latin typeface="Calibri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sz="2600" dirty="0">
                <a:latin typeface="Calibri" charset="0"/>
                <a:ea typeface="ＭＳ Ｐゴシック" charset="0"/>
              </a:rPr>
              <a:t>Parallel implementation on p processors</a:t>
            </a:r>
          </a:p>
          <a:p>
            <a:pPr lvl="2" eaLnBrk="1" hangingPunct="1">
              <a:lnSpc>
                <a:spcPct val="80000"/>
              </a:lnSpc>
            </a:pPr>
            <a:r>
              <a:rPr lang="en-US" dirty="0">
                <a:latin typeface="Calibri" charset="0"/>
                <a:ea typeface="ＭＳ Ｐゴシック" charset="0"/>
              </a:rPr>
              <a:t>Conventional: O(k log p) messages  (k </a:t>
            </a:r>
            <a:r>
              <a:rPr lang="en-US" dirty="0" err="1">
                <a:latin typeface="Calibri" charset="0"/>
                <a:ea typeface="ＭＳ Ｐゴシック" charset="0"/>
              </a:rPr>
              <a:t>SpMV</a:t>
            </a:r>
            <a:r>
              <a:rPr lang="en-US" dirty="0">
                <a:latin typeface="Calibri" charset="0"/>
                <a:ea typeface="ＭＳ Ｐゴシック" charset="0"/>
              </a:rPr>
              <a:t> calls, dot prods)</a:t>
            </a:r>
          </a:p>
          <a:p>
            <a:pPr lvl="2" eaLnBrk="1" hangingPunct="1">
              <a:lnSpc>
                <a:spcPct val="80000"/>
              </a:lnSpc>
            </a:pPr>
            <a:r>
              <a:rPr lang="en-US" b="1" dirty="0">
                <a:latin typeface="Calibri" charset="0"/>
                <a:ea typeface="ＭＳ Ｐゴシック" charset="0"/>
              </a:rPr>
              <a:t>New: O(log p) messages - optimal</a:t>
            </a:r>
          </a:p>
          <a:p>
            <a:pPr eaLnBrk="1" hangingPunct="1">
              <a:lnSpc>
                <a:spcPct val="80000"/>
              </a:lnSpc>
            </a:pPr>
            <a:r>
              <a:rPr lang="en-US" sz="3000" dirty="0">
                <a:latin typeface="Calibri" charset="0"/>
                <a:ea typeface="ＭＳ Ｐゴシック" charset="0"/>
                <a:cs typeface="ＭＳ Ｐゴシック" charset="0"/>
              </a:rPr>
              <a:t>Lots of speed up possible (modeled and measured)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dirty="0">
                <a:latin typeface="Calibri" charset="0"/>
                <a:ea typeface="ＭＳ Ｐゴシック" charset="0"/>
              </a:rPr>
              <a:t>Price: some redundant </a:t>
            </a:r>
            <a:r>
              <a:rPr lang="en-US" sz="2600" dirty="0" smtClean="0">
                <a:latin typeface="Calibri" charset="0"/>
                <a:ea typeface="ＭＳ Ｐゴシック" charset="0"/>
              </a:rPr>
              <a:t>computation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600" dirty="0" smtClean="0">
                <a:latin typeface="Calibri" charset="0"/>
                <a:ea typeface="ＭＳ Ｐゴシック" charset="0"/>
              </a:rPr>
              <a:t>Challenges: Poor partitioning, Preconditioning, Num. Stability</a:t>
            </a:r>
            <a:endParaRPr lang="en-US" sz="2600" dirty="0">
              <a:latin typeface="Calibri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  <a:buFont typeface="Arial" charset="0"/>
              <a:buNone/>
            </a:pPr>
            <a:endParaRPr lang="en-US" sz="2600" dirty="0">
              <a:latin typeface="Calibri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</a:pPr>
            <a:endParaRPr lang="en-US" sz="2600" dirty="0">
              <a:latin typeface="Calibri" charset="0"/>
              <a:ea typeface="ＭＳ Ｐゴシック" charset="0"/>
            </a:endParaRPr>
          </a:p>
        </p:txBody>
      </p:sp>
      <p:sp>
        <p:nvSpPr>
          <p:cNvPr id="99332" name="Slide Number Placeholder 6"/>
          <p:cNvSpPr txBox="1">
            <a:spLocks/>
          </p:cNvSpPr>
          <p:nvPr/>
        </p:nvSpPr>
        <p:spPr bwMode="auto">
          <a:xfrm>
            <a:off x="7158038" y="640873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hangingPunct="1"/>
            <a:fld id="{2636A7F5-BEE7-4140-8B8D-100FFF9D85AF}" type="slidenum">
              <a:rPr lang="en-US" sz="1400"/>
              <a:pPr algn="r" eaLnBrk="1" hangingPunct="1"/>
              <a:t>77</a:t>
            </a:fld>
            <a:endParaRPr lang="en-US" sz="180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7620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8117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23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Works for any “well-partitioned” A</a:t>
            </a:r>
          </a:p>
        </p:txBody>
      </p:sp>
      <p:cxnSp>
        <p:nvCxnSpPr>
          <p:cNvPr id="524" name="Straight Connector 523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TextBox 564"/>
          <p:cNvSpPr txBox="1"/>
          <p:nvPr/>
        </p:nvSpPr>
        <p:spPr>
          <a:xfrm>
            <a:off x="609600" y="43434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23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</p:txBody>
      </p:sp>
      <p:cxnSp>
        <p:nvCxnSpPr>
          <p:cNvPr id="524" name="Straight Connector 523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Connector 283"/>
          <p:cNvCxnSpPr/>
          <p:nvPr/>
        </p:nvCxnSpPr>
        <p:spPr>
          <a:xfrm rot="5400000">
            <a:off x="1143000" y="3886200"/>
            <a:ext cx="304800" cy="0"/>
          </a:xfrm>
          <a:prstGeom prst="line">
            <a:avLst/>
          </a:prstGeom>
          <a:ln w="28575">
            <a:solidFill>
              <a:srgbClr val="0824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Straight Connector 289"/>
          <p:cNvCxnSpPr/>
          <p:nvPr/>
        </p:nvCxnSpPr>
        <p:spPr>
          <a:xfrm rot="5400000">
            <a:off x="1028700" y="3771900"/>
            <a:ext cx="304800" cy="228600"/>
          </a:xfrm>
          <a:prstGeom prst="line">
            <a:avLst/>
          </a:prstGeom>
          <a:ln w="28575">
            <a:solidFill>
              <a:srgbClr val="0824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/>
          <p:cNvCxnSpPr/>
          <p:nvPr/>
        </p:nvCxnSpPr>
        <p:spPr>
          <a:xfrm rot="16200000" flipH="1">
            <a:off x="1257300" y="3771900"/>
            <a:ext cx="304800" cy="228600"/>
          </a:xfrm>
          <a:prstGeom prst="line">
            <a:avLst/>
          </a:prstGeom>
          <a:ln w="28575">
            <a:solidFill>
              <a:srgbClr val="0824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/>
          <p:cNvCxnSpPr/>
          <p:nvPr/>
        </p:nvCxnSpPr>
        <p:spPr>
          <a:xfrm rot="5400000" flipH="1" flipV="1">
            <a:off x="1066800" y="4038600"/>
            <a:ext cx="0" cy="0"/>
          </a:xfrm>
          <a:prstGeom prst="line">
            <a:avLst/>
          </a:prstGeom>
          <a:ln>
            <a:solidFill>
              <a:srgbClr val="0824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Isosceles Triangle 520"/>
          <p:cNvSpPr/>
          <p:nvPr/>
        </p:nvSpPr>
        <p:spPr>
          <a:xfrm>
            <a:off x="990600" y="3657600"/>
            <a:ext cx="609600" cy="457200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23" name="Straight Connector 522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4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k=3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Isosceles Triangle 521"/>
          <p:cNvSpPr/>
          <p:nvPr/>
        </p:nvSpPr>
        <p:spPr>
          <a:xfrm>
            <a:off x="4114800" y="2895600"/>
            <a:ext cx="609600" cy="457200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1" name="Isosceles Triangle 520"/>
          <p:cNvSpPr/>
          <p:nvPr/>
        </p:nvSpPr>
        <p:spPr>
          <a:xfrm>
            <a:off x="990600" y="3657600"/>
            <a:ext cx="609600" cy="457200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24" name="Straight Connector 523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Isosceles Triangle 521"/>
          <p:cNvSpPr/>
          <p:nvPr/>
        </p:nvSpPr>
        <p:spPr>
          <a:xfrm>
            <a:off x="3581400" y="2895600"/>
            <a:ext cx="1676400" cy="1219200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1" name="Isosceles Triangle 520"/>
          <p:cNvSpPr/>
          <p:nvPr/>
        </p:nvSpPr>
        <p:spPr>
          <a:xfrm>
            <a:off x="990600" y="3657600"/>
            <a:ext cx="609600" cy="457200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24" name="Straight Connector 523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Trapezoid 520"/>
          <p:cNvSpPr/>
          <p:nvPr/>
        </p:nvSpPr>
        <p:spPr>
          <a:xfrm>
            <a:off x="2590800" y="2895600"/>
            <a:ext cx="3429000" cy="1219200"/>
          </a:xfrm>
          <a:prstGeom prst="trapezoid">
            <a:avLst>
              <a:gd name="adj" fmla="val 65625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23" name="Straight Connector 522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4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Right Triangle 521"/>
          <p:cNvSpPr/>
          <p:nvPr/>
        </p:nvSpPr>
        <p:spPr>
          <a:xfrm>
            <a:off x="1905000" y="2895600"/>
            <a:ext cx="838200" cy="12192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1" name="Rectangle 520"/>
          <p:cNvSpPr/>
          <p:nvPr/>
        </p:nvSpPr>
        <p:spPr>
          <a:xfrm>
            <a:off x="762000" y="2895600"/>
            <a:ext cx="1143000" cy="1219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24" name="Straight Connector 523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Sequential Algorithm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</p:txBody>
      </p:sp>
      <p:sp>
        <p:nvSpPr>
          <p:cNvPr id="530" name="TextBox 529"/>
          <p:cNvSpPr txBox="1"/>
          <p:nvPr/>
        </p:nvSpPr>
        <p:spPr>
          <a:xfrm>
            <a:off x="990600" y="2514600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Step 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Parallelogram 522"/>
          <p:cNvSpPr/>
          <p:nvPr/>
        </p:nvSpPr>
        <p:spPr>
          <a:xfrm flipH="1">
            <a:off x="1752600" y="2895600"/>
            <a:ext cx="3048000" cy="1219200"/>
          </a:xfrm>
          <a:prstGeom prst="parallelogram">
            <a:avLst>
              <a:gd name="adj" fmla="val 6847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" name="Right Triangle 521"/>
          <p:cNvSpPr/>
          <p:nvPr/>
        </p:nvSpPr>
        <p:spPr>
          <a:xfrm>
            <a:off x="1905000" y="2895600"/>
            <a:ext cx="838200" cy="12192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1" name="Rectangle 520"/>
          <p:cNvSpPr/>
          <p:nvPr/>
        </p:nvSpPr>
        <p:spPr>
          <a:xfrm>
            <a:off x="762000" y="2895600"/>
            <a:ext cx="1143000" cy="1219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29" name="Straight Connector 528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0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3200" dirty="0" smtClean="0"/>
              <a:t>Sequential Algorithm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5" name="TextBox 534"/>
          <p:cNvSpPr txBox="1"/>
          <p:nvPr/>
        </p:nvSpPr>
        <p:spPr>
          <a:xfrm>
            <a:off x="990600" y="2514600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Step 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6" name="TextBox 535"/>
          <p:cNvSpPr txBox="1"/>
          <p:nvPr/>
        </p:nvSpPr>
        <p:spPr>
          <a:xfrm>
            <a:off x="2667000" y="2514600"/>
            <a:ext cx="824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Step  2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Parallelogram 523"/>
          <p:cNvSpPr/>
          <p:nvPr/>
        </p:nvSpPr>
        <p:spPr>
          <a:xfrm flipH="1">
            <a:off x="3962400" y="2895600"/>
            <a:ext cx="2895600" cy="1219200"/>
          </a:xfrm>
          <a:prstGeom prst="parallelogram">
            <a:avLst>
              <a:gd name="adj" fmla="val 68478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3" name="Parallelogram 522"/>
          <p:cNvSpPr/>
          <p:nvPr/>
        </p:nvSpPr>
        <p:spPr>
          <a:xfrm flipH="1">
            <a:off x="1752600" y="2895600"/>
            <a:ext cx="3048000" cy="1219200"/>
          </a:xfrm>
          <a:prstGeom prst="parallelogram">
            <a:avLst>
              <a:gd name="adj" fmla="val 6847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" name="Right Triangle 521"/>
          <p:cNvSpPr/>
          <p:nvPr/>
        </p:nvSpPr>
        <p:spPr>
          <a:xfrm>
            <a:off x="1905000" y="2895600"/>
            <a:ext cx="838200" cy="12192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1" name="Rectangle 520"/>
          <p:cNvSpPr/>
          <p:nvPr/>
        </p:nvSpPr>
        <p:spPr>
          <a:xfrm>
            <a:off x="762000" y="2895600"/>
            <a:ext cx="1143000" cy="1219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29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30" name="Straight Connector 529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5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Sequential Algorithm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</p:txBody>
      </p:sp>
      <p:sp>
        <p:nvSpPr>
          <p:cNvPr id="536" name="TextBox 535"/>
          <p:cNvSpPr txBox="1"/>
          <p:nvPr/>
        </p:nvSpPr>
        <p:spPr>
          <a:xfrm>
            <a:off x="990600" y="2514600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Step 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7" name="TextBox 536"/>
          <p:cNvSpPr txBox="1"/>
          <p:nvPr/>
        </p:nvSpPr>
        <p:spPr>
          <a:xfrm>
            <a:off x="2667000" y="2514600"/>
            <a:ext cx="824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Step  2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38" name="TextBox 537"/>
          <p:cNvSpPr txBox="1"/>
          <p:nvPr/>
        </p:nvSpPr>
        <p:spPr>
          <a:xfrm>
            <a:off x="4572000" y="2514600"/>
            <a:ext cx="824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92D050"/>
                </a:solidFill>
              </a:rPr>
              <a:t>Step  3</a:t>
            </a:r>
            <a:endParaRPr lang="en-US" b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Right Triangle 529"/>
          <p:cNvSpPr/>
          <p:nvPr/>
        </p:nvSpPr>
        <p:spPr>
          <a:xfrm flipH="1" flipV="1">
            <a:off x="6019800" y="2895600"/>
            <a:ext cx="838200" cy="1219200"/>
          </a:xfrm>
          <a:prstGeom prst="rtTriangl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9" name="Rectangle 528"/>
          <p:cNvSpPr/>
          <p:nvPr/>
        </p:nvSpPr>
        <p:spPr>
          <a:xfrm>
            <a:off x="6858000" y="2895600"/>
            <a:ext cx="1981200" cy="12192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4" name="Parallelogram 523"/>
          <p:cNvSpPr/>
          <p:nvPr/>
        </p:nvSpPr>
        <p:spPr>
          <a:xfrm flipH="1">
            <a:off x="3962400" y="2895600"/>
            <a:ext cx="2895600" cy="1219200"/>
          </a:xfrm>
          <a:prstGeom prst="parallelogram">
            <a:avLst>
              <a:gd name="adj" fmla="val 68478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3" name="Parallelogram 522"/>
          <p:cNvSpPr/>
          <p:nvPr/>
        </p:nvSpPr>
        <p:spPr>
          <a:xfrm flipH="1">
            <a:off x="1752600" y="2895600"/>
            <a:ext cx="3048000" cy="1219200"/>
          </a:xfrm>
          <a:prstGeom prst="parallelogram">
            <a:avLst>
              <a:gd name="adj" fmla="val 6847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" name="Right Triangle 521"/>
          <p:cNvSpPr/>
          <p:nvPr/>
        </p:nvSpPr>
        <p:spPr>
          <a:xfrm>
            <a:off x="1905000" y="2895600"/>
            <a:ext cx="838200" cy="12192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1" name="Rectangle 520"/>
          <p:cNvSpPr/>
          <p:nvPr/>
        </p:nvSpPr>
        <p:spPr>
          <a:xfrm>
            <a:off x="762000" y="2895600"/>
            <a:ext cx="1143000" cy="1219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65" name="TextBox 564"/>
          <p:cNvSpPr txBox="1"/>
          <p:nvPr/>
        </p:nvSpPr>
        <p:spPr>
          <a:xfrm>
            <a:off x="6096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35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36" name="Straight Connector 535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7" name="Content Placeholder 2"/>
          <p:cNvSpPr txBox="1">
            <a:spLocks/>
          </p:cNvSpPr>
          <p:nvPr/>
        </p:nvSpPr>
        <p:spPr>
          <a:xfrm>
            <a:off x="228600" y="1447800"/>
            <a:ext cx="89154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Sequential Algorithm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</p:txBody>
      </p:sp>
      <p:sp>
        <p:nvSpPr>
          <p:cNvPr id="538" name="TextBox 537"/>
          <p:cNvSpPr txBox="1"/>
          <p:nvPr/>
        </p:nvSpPr>
        <p:spPr>
          <a:xfrm>
            <a:off x="990600" y="2514600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Step 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9" name="TextBox 538"/>
          <p:cNvSpPr txBox="1"/>
          <p:nvPr/>
        </p:nvSpPr>
        <p:spPr>
          <a:xfrm>
            <a:off x="2667000" y="2514600"/>
            <a:ext cx="824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Step  2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40" name="TextBox 539"/>
          <p:cNvSpPr txBox="1"/>
          <p:nvPr/>
        </p:nvSpPr>
        <p:spPr>
          <a:xfrm>
            <a:off x="4572000" y="2514600"/>
            <a:ext cx="824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92D050"/>
                </a:solidFill>
              </a:rPr>
              <a:t>Step  3</a:t>
            </a: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45" name="TextBox 544"/>
          <p:cNvSpPr txBox="1"/>
          <p:nvPr/>
        </p:nvSpPr>
        <p:spPr>
          <a:xfrm>
            <a:off x="6477000" y="2514600"/>
            <a:ext cx="824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Step  4</a:t>
            </a:r>
            <a:endParaRPr lang="en-US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Trapezoid 534"/>
          <p:cNvSpPr/>
          <p:nvPr/>
        </p:nvSpPr>
        <p:spPr>
          <a:xfrm>
            <a:off x="1981200" y="2895600"/>
            <a:ext cx="3581400" cy="1219200"/>
          </a:xfrm>
          <a:prstGeom prst="trapezoid">
            <a:avLst>
              <a:gd name="adj" fmla="val 6304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" name="Right Triangle 521"/>
          <p:cNvSpPr/>
          <p:nvPr/>
        </p:nvSpPr>
        <p:spPr>
          <a:xfrm>
            <a:off x="2743200" y="2895600"/>
            <a:ext cx="838200" cy="12192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5" name="TextBox 564"/>
          <p:cNvSpPr txBox="1"/>
          <p:nvPr/>
        </p:nvSpPr>
        <p:spPr>
          <a:xfrm>
            <a:off x="6096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36" name="Isosceles Triangle 535"/>
          <p:cNvSpPr/>
          <p:nvPr/>
        </p:nvSpPr>
        <p:spPr>
          <a:xfrm>
            <a:off x="1981200" y="2895600"/>
            <a:ext cx="1600200" cy="121920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8" name="Isosceles Triangle 537"/>
          <p:cNvSpPr/>
          <p:nvPr/>
        </p:nvSpPr>
        <p:spPr>
          <a:xfrm>
            <a:off x="4038600" y="2895600"/>
            <a:ext cx="1524000" cy="121920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4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45" name="Straight Connector 544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6" name="Content Placeholder 2"/>
          <p:cNvSpPr txBox="1">
            <a:spLocks/>
          </p:cNvSpPr>
          <p:nvPr/>
        </p:nvSpPr>
        <p:spPr>
          <a:xfrm>
            <a:off x="228600" y="1447800"/>
            <a:ext cx="90678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noProof="0" dirty="0" smtClean="0"/>
              <a:t>Parallel Algorithm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Each processor communicates once with neighbors 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51" name="TextBox 550"/>
          <p:cNvSpPr txBox="1"/>
          <p:nvPr/>
        </p:nvSpPr>
        <p:spPr>
          <a:xfrm>
            <a:off x="990600" y="2514600"/>
            <a:ext cx="776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Proc 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52" name="TextBox 551"/>
          <p:cNvSpPr txBox="1"/>
          <p:nvPr/>
        </p:nvSpPr>
        <p:spPr>
          <a:xfrm>
            <a:off x="3289831" y="2514600"/>
            <a:ext cx="829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Proc  2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53" name="TextBox 552"/>
          <p:cNvSpPr txBox="1"/>
          <p:nvPr/>
        </p:nvSpPr>
        <p:spPr>
          <a:xfrm>
            <a:off x="5410200" y="2514600"/>
            <a:ext cx="829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92D050"/>
                </a:solidFill>
              </a:rPr>
              <a:t>Proc  3</a:t>
            </a: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54" name="TextBox 553"/>
          <p:cNvSpPr txBox="1"/>
          <p:nvPr/>
        </p:nvSpPr>
        <p:spPr>
          <a:xfrm>
            <a:off x="7404631" y="2514600"/>
            <a:ext cx="829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Proc  4</a:t>
            </a:r>
            <a:endParaRPr lang="en-US" b="1" dirty="0">
              <a:solidFill>
                <a:srgbClr val="FFC000"/>
              </a:solidFill>
            </a:endParaRPr>
          </a:p>
        </p:txBody>
      </p:sp>
      <p:cxnSp>
        <p:nvCxnSpPr>
          <p:cNvPr id="295" name="Straight Connector 294"/>
          <p:cNvCxnSpPr/>
          <p:nvPr/>
        </p:nvCxnSpPr>
        <p:spPr>
          <a:xfrm rot="5400000">
            <a:off x="6248400" y="3505200"/>
            <a:ext cx="1219200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Connector 295"/>
          <p:cNvCxnSpPr/>
          <p:nvPr/>
        </p:nvCxnSpPr>
        <p:spPr>
          <a:xfrm rot="5400000">
            <a:off x="2133600" y="3505200"/>
            <a:ext cx="1219200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/>
          <p:cNvCxnSpPr/>
          <p:nvPr/>
        </p:nvCxnSpPr>
        <p:spPr>
          <a:xfrm rot="5400000">
            <a:off x="4191000" y="3505200"/>
            <a:ext cx="1219200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8" name="Rounded Rectangle 297"/>
          <p:cNvSpPr/>
          <p:nvPr/>
        </p:nvSpPr>
        <p:spPr>
          <a:xfrm>
            <a:off x="4876800" y="3886200"/>
            <a:ext cx="685800" cy="381000"/>
          </a:xfrm>
          <a:prstGeom prst="roundRect">
            <a:avLst/>
          </a:prstGeom>
          <a:noFill/>
          <a:ln w="571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3" name="Rounded Rectangle 302"/>
          <p:cNvSpPr/>
          <p:nvPr/>
        </p:nvSpPr>
        <p:spPr>
          <a:xfrm>
            <a:off x="1981200" y="3886200"/>
            <a:ext cx="685800" cy="381000"/>
          </a:xfrm>
          <a:prstGeom prst="roundRect">
            <a:avLst/>
          </a:prstGeom>
          <a:noFill/>
          <a:ln w="571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8" grpId="0" animBg="1"/>
      <p:bldP spid="30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Trapezoid 534"/>
          <p:cNvSpPr/>
          <p:nvPr/>
        </p:nvSpPr>
        <p:spPr>
          <a:xfrm>
            <a:off x="1981200" y="2895600"/>
            <a:ext cx="3581400" cy="1219200"/>
          </a:xfrm>
          <a:prstGeom prst="trapezoid">
            <a:avLst>
              <a:gd name="adj" fmla="val 6304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9" name="Rectangle 528"/>
          <p:cNvSpPr/>
          <p:nvPr/>
        </p:nvSpPr>
        <p:spPr>
          <a:xfrm>
            <a:off x="6858000" y="2895600"/>
            <a:ext cx="1981200" cy="12192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" name="Right Triangle 521"/>
          <p:cNvSpPr/>
          <p:nvPr/>
        </p:nvSpPr>
        <p:spPr>
          <a:xfrm>
            <a:off x="2743200" y="2895600"/>
            <a:ext cx="838200" cy="12192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1" name="Rectangle 520"/>
          <p:cNvSpPr/>
          <p:nvPr/>
        </p:nvSpPr>
        <p:spPr>
          <a:xfrm>
            <a:off x="762000" y="2895600"/>
            <a:ext cx="1981200" cy="1219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5" name="TextBox 564"/>
          <p:cNvSpPr txBox="1"/>
          <p:nvPr/>
        </p:nvSpPr>
        <p:spPr>
          <a:xfrm>
            <a:off x="609600" y="43434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1   2   3   4 …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6" name="TextBox 565"/>
          <p:cNvSpPr txBox="1"/>
          <p:nvPr/>
        </p:nvSpPr>
        <p:spPr>
          <a:xfrm>
            <a:off x="8305800" y="43550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 … 32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7" name="TextBox 566"/>
          <p:cNvSpPr txBox="1"/>
          <p:nvPr/>
        </p:nvSpPr>
        <p:spPr>
          <a:xfrm>
            <a:off x="304800" y="38862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8" name="TextBox 567"/>
          <p:cNvSpPr txBox="1"/>
          <p:nvPr/>
        </p:nvSpPr>
        <p:spPr>
          <a:xfrm>
            <a:off x="152400" y="35168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824F2"/>
                </a:solidFill>
              </a:rPr>
              <a:t>A·x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69" name="TextBox 568"/>
          <p:cNvSpPr txBox="1"/>
          <p:nvPr/>
        </p:nvSpPr>
        <p:spPr>
          <a:xfrm>
            <a:off x="152400" y="3124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2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70" name="TextBox 569"/>
          <p:cNvSpPr txBox="1"/>
          <p:nvPr/>
        </p:nvSpPr>
        <p:spPr>
          <a:xfrm>
            <a:off x="152400" y="2743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824F2"/>
                </a:solidFill>
              </a:rPr>
              <a:t>A</a:t>
            </a:r>
            <a:r>
              <a:rPr lang="en-US" sz="2000" b="1" baseline="30000" dirty="0" smtClean="0">
                <a:solidFill>
                  <a:srgbClr val="0824F2"/>
                </a:solidFill>
              </a:rPr>
              <a:t>3</a:t>
            </a:r>
            <a:r>
              <a:rPr lang="en-US" dirty="0" smtClean="0">
                <a:solidFill>
                  <a:srgbClr val="0824F2"/>
                </a:solidFill>
              </a:rPr>
              <a:t>·x</a:t>
            </a:r>
            <a:endParaRPr lang="en-US" dirty="0">
              <a:solidFill>
                <a:srgbClr val="0824F2"/>
              </a:solidFill>
            </a:endParaRPr>
          </a:p>
        </p:txBody>
      </p:sp>
      <p:sp>
        <p:nvSpPr>
          <p:cNvPr id="536" name="Isosceles Triangle 535"/>
          <p:cNvSpPr/>
          <p:nvPr/>
        </p:nvSpPr>
        <p:spPr>
          <a:xfrm>
            <a:off x="1981200" y="2895600"/>
            <a:ext cx="1600200" cy="1219200"/>
          </a:xfrm>
          <a:prstGeom prst="triangl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7" name="Trapezoid 536"/>
          <p:cNvSpPr/>
          <p:nvPr/>
        </p:nvSpPr>
        <p:spPr>
          <a:xfrm>
            <a:off x="4038600" y="2895600"/>
            <a:ext cx="3581400" cy="1219200"/>
          </a:xfrm>
          <a:prstGeom prst="trapezoid">
            <a:avLst>
              <a:gd name="adj" fmla="val 6304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8" name="Isosceles Triangle 537"/>
          <p:cNvSpPr/>
          <p:nvPr/>
        </p:nvSpPr>
        <p:spPr>
          <a:xfrm>
            <a:off x="4038600" y="2895600"/>
            <a:ext cx="1524000" cy="1219200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9" name="Isosceles Triangle 538"/>
          <p:cNvSpPr/>
          <p:nvPr/>
        </p:nvSpPr>
        <p:spPr>
          <a:xfrm>
            <a:off x="6096000" y="2895600"/>
            <a:ext cx="1524000" cy="1219200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8"/>
          <p:cNvGrpSpPr/>
          <p:nvPr/>
        </p:nvGrpSpPr>
        <p:grpSpPr>
          <a:xfrm>
            <a:off x="762000" y="2895600"/>
            <a:ext cx="8077200" cy="1219200"/>
            <a:chOff x="-9144000" y="1447800"/>
            <a:chExt cx="28498800" cy="2895600"/>
          </a:xfrm>
        </p:grpSpPr>
        <p:grpSp>
          <p:nvGrpSpPr>
            <p:cNvPr id="3" name="Group 180"/>
            <p:cNvGrpSpPr/>
            <p:nvPr/>
          </p:nvGrpSpPr>
          <p:grpSpPr>
            <a:xfrm>
              <a:off x="-91440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4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5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6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3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4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59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0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7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65" name="Oval 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6" name="Oval 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3" name="Oval 8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4" name="Oval 8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81" name="Oval 8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2" name="Oval 8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7" name="Oval 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8" name="Oval 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75" name="Oval 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76" name="Oval 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21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2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5" name="Oval 1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6" name="Oval 1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13" name="Oval 1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4" name="Oval 1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25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2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9" name="Oval 1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0" name="Oval 1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2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7" name="Oval 1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8" name="Oval 1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28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29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01" name="Oval 1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2" name="Oval 1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9" name="Oval 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0" name="Oval 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5" name="Oval 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6" name="Oval 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3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93" name="Oval 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4" name="Oval 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35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36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37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38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3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9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80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7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8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3" name="Oval 17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4" name="Oval 17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71" name="Oval 1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2" name="Oval 1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44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5" name="Oval 16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" name="Oval 16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4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63" name="Oval 1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" name="Oval 1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4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9" name="Oval 1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0" name="Oval 1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57" name="Oval 1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8" name="Oval 1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5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52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5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5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9" name="Oval 14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0" name="Oval 14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5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7" name="Oval 14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8" name="Oval 14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58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3" name="Oval 14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4" name="Oval 14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41" name="Oval 14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2" name="Oval 14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63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6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69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5" name="Oval 13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6" name="Oval 13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0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33" name="Oval 13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4" name="Oval 13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7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7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9" name="Oval 1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0" name="Oval 1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7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27" name="Oval 12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8" name="Oval 12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grpSp>
          <p:nvGrpSpPr>
            <p:cNvPr id="74" name="Group 181"/>
            <p:cNvGrpSpPr/>
            <p:nvPr/>
          </p:nvGrpSpPr>
          <p:grpSpPr>
            <a:xfrm>
              <a:off x="5486400" y="1447800"/>
              <a:ext cx="13868400" cy="2895600"/>
              <a:chOff x="914400" y="1447800"/>
              <a:chExt cx="13868400" cy="2895600"/>
            </a:xfrm>
          </p:grpSpPr>
          <p:grpSp>
            <p:nvGrpSpPr>
              <p:cNvPr id="79" name="Group 116"/>
              <p:cNvGrpSpPr/>
              <p:nvPr/>
            </p:nvGrpSpPr>
            <p:grpSpPr>
              <a:xfrm>
                <a:off x="9144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80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8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8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87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7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8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88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5" name="Oval 30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6" name="Oval 30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89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0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301" name="Oval 6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2" name="Oval 6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9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9" name="Oval 2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00" name="Oval 2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2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9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9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3" name="Oval 2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4" name="Oval 2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3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91" name="Oval 29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2" name="Oval 29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04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0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7" name="Oval 28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8" name="Oval 28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0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85" name="Oval 28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86" name="Oval 28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11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12" name="Group 24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1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1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7" name="Oval 27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8" name="Oval 27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1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5" name="Oval 27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6" name="Oval 27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2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71" name="Oval 27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2" name="Oval 27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9" name="Oval 26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70" name="Oval 26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3" name="Group 24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24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25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3" name="Oval 26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4" name="Oval 26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26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61" name="Oval 26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62" name="Oval 26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31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32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7" name="Oval 25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8" name="Oval 25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37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55" name="Oval 25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6" name="Oval 25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38" name="Group 117"/>
              <p:cNvGrpSpPr/>
              <p:nvPr/>
            </p:nvGrpSpPr>
            <p:grpSpPr>
              <a:xfrm>
                <a:off x="8229600" y="1447800"/>
                <a:ext cx="6553200" cy="2895600"/>
                <a:chOff x="914400" y="1447800"/>
                <a:chExt cx="6553200" cy="2895600"/>
              </a:xfrm>
            </p:grpSpPr>
            <p:grpSp>
              <p:nvGrpSpPr>
                <p:cNvPr id="139" name="Group 84"/>
                <p:cNvGrpSpPr/>
                <p:nvPr/>
              </p:nvGrpSpPr>
              <p:grpSpPr>
                <a:xfrm>
                  <a:off x="9144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40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45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46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5" name="Oval 5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6" name="Oval 5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1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43" name="Oval 5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4" name="Oval 5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52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53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9" name="Oval 23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40" name="Oval 23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54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7" name="Oval 23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8" name="Oval 23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55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5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31" name="Oval 23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2" name="Oval 23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9" name="Oval 22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30" name="Oval 22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7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6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5" name="Oval 22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6" name="Oval 22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6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23" name="Oval 22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24" name="Oval 22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  <p:grpSp>
              <p:nvGrpSpPr>
                <p:cNvPr id="170" name="Group 85"/>
                <p:cNvGrpSpPr/>
                <p:nvPr/>
              </p:nvGrpSpPr>
              <p:grpSpPr>
                <a:xfrm>
                  <a:off x="4572000" y="1447800"/>
                  <a:ext cx="2895600" cy="2895600"/>
                  <a:chOff x="914400" y="1447800"/>
                  <a:chExt cx="2895600" cy="2895600"/>
                </a:xfrm>
              </p:grpSpPr>
              <p:grpSp>
                <p:nvGrpSpPr>
                  <p:cNvPr id="175" name="Group 68"/>
                  <p:cNvGrpSpPr/>
                  <p:nvPr/>
                </p:nvGrpSpPr>
                <p:grpSpPr>
                  <a:xfrm>
                    <a:off x="914400" y="14478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76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5" name="Oval 21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6" name="Oval 21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13" name="Oval 21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4" name="Oval 21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83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4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9" name="Oval 20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10" name="Oval 20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5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7" name="Oval 206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8" name="Oval 207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86" name="Group 69"/>
                  <p:cNvGrpSpPr/>
                  <p:nvPr/>
                </p:nvGrpSpPr>
                <p:grpSpPr>
                  <a:xfrm>
                    <a:off x="914400" y="3276600"/>
                    <a:ext cx="2895600" cy="1066800"/>
                    <a:chOff x="914400" y="1447800"/>
                    <a:chExt cx="2895600" cy="1066800"/>
                  </a:xfrm>
                </p:grpSpPr>
                <p:grpSp>
                  <p:nvGrpSpPr>
                    <p:cNvPr id="187" name="Group 60"/>
                    <p:cNvGrpSpPr/>
                    <p:nvPr/>
                  </p:nvGrpSpPr>
                  <p:grpSpPr>
                    <a:xfrm>
                      <a:off x="914400" y="23622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88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201" name="Oval 200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2" name="Oval 201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89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9" name="Oval 198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00" name="Oval 199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90" name="Group 61"/>
                    <p:cNvGrpSpPr/>
                    <p:nvPr/>
                  </p:nvGrpSpPr>
                  <p:grpSpPr>
                    <a:xfrm>
                      <a:off x="914400" y="1447800"/>
                      <a:ext cx="2895600" cy="152400"/>
                      <a:chOff x="914400" y="1447800"/>
                      <a:chExt cx="2895600" cy="152400"/>
                    </a:xfrm>
                  </p:grpSpPr>
                  <p:grpSp>
                    <p:nvGrpSpPr>
                      <p:cNvPr id="191" name="Group 56"/>
                      <p:cNvGrpSpPr/>
                      <p:nvPr/>
                    </p:nvGrpSpPr>
                    <p:grpSpPr>
                      <a:xfrm>
                        <a:off x="9144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5" name="Oval 194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6" name="Oval 195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grpSp>
                    <p:nvGrpSpPr>
                      <p:cNvPr id="192" name="Group 57"/>
                      <p:cNvGrpSpPr/>
                      <p:nvPr/>
                    </p:nvGrpSpPr>
                    <p:grpSpPr>
                      <a:xfrm>
                        <a:off x="2743200" y="1447800"/>
                        <a:ext cx="1066800" cy="152400"/>
                        <a:chOff x="914400" y="1447800"/>
                        <a:chExt cx="1066800" cy="152400"/>
                      </a:xfrm>
                    </p:grpSpPr>
                    <p:sp>
                      <p:nvSpPr>
                        <p:cNvPr id="193" name="Oval 192"/>
                        <p:cNvSpPr/>
                        <p:nvPr/>
                      </p:nvSpPr>
                      <p:spPr>
                        <a:xfrm>
                          <a:off x="9144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94" name="Oval 193"/>
                        <p:cNvSpPr/>
                        <p:nvPr/>
                      </p:nvSpPr>
                      <p:spPr>
                        <a:xfrm>
                          <a:off x="1828800" y="1447800"/>
                          <a:ext cx="152400" cy="152400"/>
                        </a:xfrm>
                        <a:prstGeom prst="ellipse">
                          <a:avLst/>
                        </a:prstGeom>
                        <a:solidFill>
                          <a:schemeClr val="tx1"/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</p:grpSp>
      <p:sp>
        <p:nvSpPr>
          <p:cNvPr id="540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Communication Avoiding Kernels:</a:t>
            </a:r>
            <a:b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 Matrix Powers Kernel</a:t>
            </a:r>
            <a:r>
              <a:rPr lang="en-US" sz="2800" dirty="0" smtClean="0"/>
              <a:t> :</a:t>
            </a:r>
            <a:r>
              <a:rPr lang="en-US" sz="2800" dirty="0" smtClean="0">
                <a:sym typeface="Symbol"/>
              </a:rPr>
              <a:t> [</a:t>
            </a:r>
            <a:r>
              <a:rPr lang="en-US" sz="2800" dirty="0" smtClean="0"/>
              <a:t>Ax, A</a:t>
            </a:r>
            <a:r>
              <a:rPr lang="en-US" sz="2800" baseline="40000" dirty="0" smtClean="0"/>
              <a:t>2</a:t>
            </a:r>
            <a:r>
              <a:rPr lang="en-US" sz="2800" dirty="0" smtClean="0"/>
              <a:t>x, …, </a:t>
            </a:r>
            <a:r>
              <a:rPr lang="en-US" sz="2800" dirty="0" err="1" smtClean="0"/>
              <a:t>A</a:t>
            </a:r>
            <a:r>
              <a:rPr lang="en-US" sz="2800" baseline="40000" dirty="0" err="1" smtClean="0"/>
              <a:t>k</a:t>
            </a:r>
            <a:r>
              <a:rPr lang="en-US" sz="2800" dirty="0" err="1" smtClean="0"/>
              <a:t>x</a:t>
            </a:r>
            <a:r>
              <a:rPr lang="en-US" sz="2800" dirty="0" smtClean="0"/>
              <a:t>]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45" name="Straight Connector 544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6" name="Content Placeholder 2"/>
          <p:cNvSpPr txBox="1">
            <a:spLocks/>
          </p:cNvSpPr>
          <p:nvPr/>
        </p:nvSpPr>
        <p:spPr>
          <a:xfrm>
            <a:off x="228600" y="1447800"/>
            <a:ext cx="90678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Replace k iterations of y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x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 with [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Ax, A</a:t>
            </a:r>
            <a:r>
              <a:rPr kumimoji="0" lang="en-US" sz="3200" b="0" i="0" u="none" strike="noStrike" kern="1200" cap="none" spc="0" normalizeH="0" baseline="4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…,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3200" b="0" i="0" u="none" strike="noStrike" kern="1200" cap="none" spc="0" normalizeH="0" baseline="40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]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noProof="0" dirty="0" smtClean="0"/>
              <a:t>Parallel Algorithm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A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tridiagonal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n=32, k=3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Each processor works on (overlapping) trapezoid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51" name="TextBox 550"/>
          <p:cNvSpPr txBox="1"/>
          <p:nvPr/>
        </p:nvSpPr>
        <p:spPr>
          <a:xfrm>
            <a:off x="990600" y="2514600"/>
            <a:ext cx="776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Proc 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52" name="TextBox 551"/>
          <p:cNvSpPr txBox="1"/>
          <p:nvPr/>
        </p:nvSpPr>
        <p:spPr>
          <a:xfrm>
            <a:off x="3289831" y="2514600"/>
            <a:ext cx="829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Proc  2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53" name="TextBox 552"/>
          <p:cNvSpPr txBox="1"/>
          <p:nvPr/>
        </p:nvSpPr>
        <p:spPr>
          <a:xfrm>
            <a:off x="5410200" y="2514600"/>
            <a:ext cx="829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92D050"/>
                </a:solidFill>
              </a:rPr>
              <a:t>Proc  3</a:t>
            </a: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54" name="TextBox 553"/>
          <p:cNvSpPr txBox="1"/>
          <p:nvPr/>
        </p:nvSpPr>
        <p:spPr>
          <a:xfrm>
            <a:off x="7404631" y="2514600"/>
            <a:ext cx="829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C000"/>
                </a:solidFill>
              </a:rPr>
              <a:t>Proc  4</a:t>
            </a:r>
            <a:endParaRPr lang="en-US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pPr lvl="0">
              <a:defRPr/>
            </a:pPr>
            <a:r>
              <a:rPr lang="en-US" sz="3200" dirty="0" smtClean="0"/>
              <a:t>The </a:t>
            </a:r>
            <a:r>
              <a:rPr lang="en-US" sz="3200" dirty="0"/>
              <a:t>Matrix Powers Kernel :</a:t>
            </a:r>
            <a:r>
              <a:rPr lang="en-US" sz="3200" dirty="0">
                <a:sym typeface="Symbol"/>
              </a:rPr>
              <a:t> [</a:t>
            </a:r>
            <a:r>
              <a:rPr lang="en-US" sz="3200" dirty="0"/>
              <a:t>Ax, A</a:t>
            </a:r>
            <a:r>
              <a:rPr lang="en-US" sz="3200" baseline="40000" dirty="0"/>
              <a:t>2</a:t>
            </a:r>
            <a:r>
              <a:rPr lang="en-US" sz="3200" dirty="0"/>
              <a:t>x, …, </a:t>
            </a:r>
            <a:r>
              <a:rPr lang="en-US" sz="3200" dirty="0" err="1"/>
              <a:t>A</a:t>
            </a:r>
            <a:r>
              <a:rPr lang="en-US" sz="3200" baseline="40000" dirty="0" err="1"/>
              <a:t>k</a:t>
            </a:r>
            <a:r>
              <a:rPr lang="en-US" sz="3200" dirty="0" err="1"/>
              <a:t>x</a:t>
            </a:r>
            <a:r>
              <a:rPr lang="en-US" sz="3200" dirty="0"/>
              <a:t>] </a:t>
            </a:r>
            <a:r>
              <a:rPr lang="en-US" sz="3200" dirty="0" smtClean="0"/>
              <a:t>on a general matrix (nearest k neighbors on a graph)</a:t>
            </a:r>
            <a:endParaRPr lang="en-US" sz="32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5943600"/>
            <a:ext cx="8356600" cy="601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Same idea for general sparse matrices: k-wide neighboring region</a:t>
            </a:r>
            <a:endParaRPr lang="en-US" sz="2400" dirty="0"/>
          </a:p>
        </p:txBody>
      </p:sp>
      <p:pic>
        <p:nvPicPr>
          <p:cNvPr id="3" name="Picture 2" descr="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47800"/>
            <a:ext cx="5587273" cy="4572000"/>
          </a:xfrm>
          <a:prstGeom prst="rect">
            <a:avLst/>
          </a:prstGeom>
        </p:spPr>
      </p:pic>
      <p:pic>
        <p:nvPicPr>
          <p:cNvPr id="5" name="Picture 4" descr="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47800"/>
            <a:ext cx="5587273" cy="4572000"/>
          </a:xfrm>
          <a:prstGeom prst="rect">
            <a:avLst/>
          </a:prstGeom>
        </p:spPr>
      </p:pic>
      <p:pic>
        <p:nvPicPr>
          <p:cNvPr id="6" name="Picture 5" descr="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47800"/>
            <a:ext cx="5587273" cy="4572000"/>
          </a:xfrm>
          <a:prstGeom prst="rect">
            <a:avLst/>
          </a:prstGeom>
        </p:spPr>
      </p:pic>
      <p:pic>
        <p:nvPicPr>
          <p:cNvPr id="7" name="Picture 6" descr="3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47800"/>
            <a:ext cx="5587274" cy="457200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A5EC17-5166-B041-A83C-F216E1F49AF0}" type="slidenum">
              <a:rPr lang="en-US" smtClean="0"/>
              <a:pPr>
                <a:defRPr/>
              </a:pPr>
              <a:t>90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228600" y="1371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791200" y="4237672"/>
            <a:ext cx="325198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Simple block-row partitioning 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dirty="0">
                <a:sym typeface="Wingdings"/>
              </a:rPr>
              <a:t> </a:t>
            </a:r>
            <a:endParaRPr lang="en-US" dirty="0" smtClean="0">
              <a:sym typeface="Wingdings"/>
            </a:endParaRPr>
          </a:p>
          <a:p>
            <a:r>
              <a:rPr lang="en-US" dirty="0">
                <a:sym typeface="Wingdings"/>
              </a:rPr>
              <a:t> </a:t>
            </a:r>
            <a:r>
              <a:rPr lang="en-US" dirty="0" smtClean="0">
                <a:sym typeface="Wingdings"/>
              </a:rPr>
              <a:t>   (hyper)graph partitioning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Top-to-bottom processing 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</a:p>
          <a:p>
            <a:r>
              <a:rPr lang="en-US" dirty="0">
                <a:latin typeface="Wingdings"/>
                <a:ea typeface="Wingdings"/>
                <a:cs typeface="Wingdings"/>
                <a:sym typeface="Wingdings"/>
              </a:rPr>
              <a:t> </a:t>
            </a:r>
            <a:r>
              <a:rPr lang="en-US" dirty="0" smtClean="0">
                <a:ea typeface="Wingdings"/>
                <a:cs typeface="Wingdings"/>
                <a:sym typeface="Wingdings"/>
              </a:rPr>
              <a:t>Traveling Salesman Problem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610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23825" y="152400"/>
            <a:ext cx="9099550" cy="4254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>
                <a:latin typeface="Calibri" charset="0"/>
                <a:ea typeface="ＭＳ Ｐゴシック" charset="0"/>
                <a:cs typeface="ＭＳ Ｐゴシック" charset="0"/>
              </a:rPr>
              <a:t>Minimizing Communication of GMRES to solve Ax=b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04850"/>
            <a:ext cx="8915400" cy="842963"/>
          </a:xfrm>
        </p:spPr>
        <p:txBody>
          <a:bodyPr/>
          <a:lstStyle/>
          <a:p>
            <a:pPr eaLnBrk="1" hangingPunct="1"/>
            <a:r>
              <a:rPr lang="en-US" sz="2800">
                <a:latin typeface="Calibri" charset="0"/>
                <a:ea typeface="ＭＳ Ｐゴシック" charset="0"/>
                <a:cs typeface="ＭＳ Ｐゴシック" charset="0"/>
              </a:rPr>
              <a:t>GMRES: find x in span{b,Ab,…,A</a:t>
            </a:r>
            <a:r>
              <a:rPr lang="en-US" sz="2800" baseline="30000">
                <a:latin typeface="Calibri" charset="0"/>
                <a:ea typeface="ＭＳ Ｐゴシック" charset="0"/>
                <a:cs typeface="ＭＳ Ｐゴシック" charset="0"/>
              </a:rPr>
              <a:t>k</a:t>
            </a:r>
            <a:r>
              <a:rPr lang="en-US" sz="2800">
                <a:latin typeface="Calibri" charset="0"/>
                <a:ea typeface="ＭＳ Ｐゴシック" charset="0"/>
                <a:cs typeface="ＭＳ Ｐゴシック" charset="0"/>
              </a:rPr>
              <a:t>b} minimizing || Ax-b ||</a:t>
            </a:r>
            <a:r>
              <a:rPr lang="en-US" sz="2800" baseline="-25000">
                <a:latin typeface="Calibri" charset="0"/>
                <a:ea typeface="ＭＳ Ｐゴシック" charset="0"/>
                <a:cs typeface="ＭＳ Ｐゴシック" charset="0"/>
              </a:rPr>
              <a:t>2</a:t>
            </a:r>
          </a:p>
        </p:txBody>
      </p:sp>
      <p:sp>
        <p:nvSpPr>
          <p:cNvPr id="115716" name="Text Box 4"/>
          <p:cNvSpPr txBox="1">
            <a:spLocks noChangeArrowheads="1"/>
          </p:cNvSpPr>
          <p:nvPr/>
        </p:nvSpPr>
        <p:spPr bwMode="auto">
          <a:xfrm>
            <a:off x="746125" y="1631950"/>
            <a:ext cx="3524250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/>
              <a:t>Standard GMRES</a:t>
            </a:r>
          </a:p>
          <a:p>
            <a:pPr eaLnBrk="1" hangingPunct="1"/>
            <a:r>
              <a:rPr lang="en-US"/>
              <a:t>  for i=1 to k</a:t>
            </a:r>
          </a:p>
          <a:p>
            <a:pPr eaLnBrk="1" hangingPunct="1"/>
            <a:r>
              <a:rPr lang="en-US"/>
              <a:t>     w = A · v(i-1)   </a:t>
            </a:r>
            <a:r>
              <a:rPr lang="en-US" i="1"/>
              <a:t>… SpMV</a:t>
            </a:r>
          </a:p>
          <a:p>
            <a:pPr eaLnBrk="1" hangingPunct="1"/>
            <a:r>
              <a:rPr lang="en-US"/>
              <a:t>     MGS(w, v(0),…,v(i-1))</a:t>
            </a:r>
          </a:p>
          <a:p>
            <a:pPr eaLnBrk="1" hangingPunct="1"/>
            <a:r>
              <a:rPr lang="en-US"/>
              <a:t>     update v(i), H</a:t>
            </a:r>
          </a:p>
          <a:p>
            <a:pPr eaLnBrk="1" hangingPunct="1"/>
            <a:r>
              <a:rPr lang="en-US"/>
              <a:t>  endfor</a:t>
            </a:r>
          </a:p>
          <a:p>
            <a:pPr eaLnBrk="1" hangingPunct="1"/>
            <a:r>
              <a:rPr lang="en-US"/>
              <a:t>  solve LSQ problem with H</a:t>
            </a:r>
          </a:p>
          <a:p>
            <a:pPr eaLnBrk="1" hangingPunct="1"/>
            <a:endParaRPr lang="en-US" sz="1800"/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572000" y="1631950"/>
            <a:ext cx="4572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dirty="0"/>
              <a:t>Communication-avoiding GMRES</a:t>
            </a:r>
          </a:p>
          <a:p>
            <a:pPr eaLnBrk="1" hangingPunct="1"/>
            <a:r>
              <a:rPr lang="en-US" dirty="0"/>
              <a:t>   W = [ v, Av, A</a:t>
            </a:r>
            <a:r>
              <a:rPr lang="en-US" sz="2800" baseline="30000" dirty="0"/>
              <a:t>2</a:t>
            </a:r>
            <a:r>
              <a:rPr lang="en-US" dirty="0"/>
              <a:t>v, … , </a:t>
            </a:r>
            <a:r>
              <a:rPr lang="en-US" dirty="0" err="1"/>
              <a:t>A</a:t>
            </a:r>
            <a:r>
              <a:rPr lang="en-US" sz="2800" baseline="30000" dirty="0" err="1"/>
              <a:t>k</a:t>
            </a:r>
            <a:r>
              <a:rPr lang="en-US" dirty="0" err="1"/>
              <a:t>v</a:t>
            </a:r>
            <a:r>
              <a:rPr lang="en-US" dirty="0"/>
              <a:t> ]</a:t>
            </a:r>
          </a:p>
          <a:p>
            <a:pPr eaLnBrk="1" hangingPunct="1"/>
            <a:r>
              <a:rPr lang="en-US" dirty="0"/>
              <a:t>   [Q,R] = TSQR(W)  </a:t>
            </a:r>
          </a:p>
          <a:p>
            <a:pPr eaLnBrk="1" hangingPunct="1"/>
            <a:r>
              <a:rPr lang="en-US" dirty="0"/>
              <a:t>          </a:t>
            </a:r>
            <a:r>
              <a:rPr lang="en-US" i="1" dirty="0"/>
              <a:t>…  </a:t>
            </a:r>
            <a:r>
              <a:rPr lang="ja-JP" altLang="en-US" i="1" dirty="0"/>
              <a:t>“</a:t>
            </a:r>
            <a:r>
              <a:rPr lang="en-US" i="1" dirty="0"/>
              <a:t>Tall Skinny QR</a:t>
            </a:r>
            <a:r>
              <a:rPr lang="ja-JP" altLang="en-US" i="1" dirty="0"/>
              <a:t>”</a:t>
            </a:r>
            <a:endParaRPr lang="en-US" i="1" dirty="0"/>
          </a:p>
          <a:p>
            <a:pPr eaLnBrk="1" hangingPunct="1"/>
            <a:r>
              <a:rPr lang="en-US" dirty="0"/>
              <a:t>   build H from R </a:t>
            </a:r>
          </a:p>
          <a:p>
            <a:pPr eaLnBrk="1" hangingPunct="1"/>
            <a:r>
              <a:rPr lang="en-US" dirty="0"/>
              <a:t>   solve LSQ problem with H</a:t>
            </a:r>
          </a:p>
          <a:p>
            <a:pPr eaLnBrk="1" hangingPunct="1"/>
            <a:endParaRPr lang="en-US" sz="1800" dirty="0"/>
          </a:p>
          <a:p>
            <a:pPr eaLnBrk="1" hangingPunct="1"/>
            <a:endParaRPr lang="en-US" sz="1800" dirty="0"/>
          </a:p>
          <a:p>
            <a:pPr eaLnBrk="1" hangingPunct="1"/>
            <a:endParaRPr lang="en-US" sz="1800" dirty="0"/>
          </a:p>
          <a:p>
            <a:pPr eaLnBrk="1" hangingPunct="1"/>
            <a:endParaRPr lang="en-US" sz="1800" dirty="0"/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457200" y="6089650"/>
            <a:ext cx="7167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US" sz="2800">
                <a:solidFill>
                  <a:srgbClr val="C00000"/>
                </a:solidFill>
              </a:rPr>
              <a:t>Oops – W from power method, precision lost!</a:t>
            </a:r>
            <a:endParaRPr lang="en-US" sz="1800">
              <a:solidFill>
                <a:srgbClr val="C00000"/>
              </a:solidFill>
            </a:endParaRPr>
          </a:p>
        </p:txBody>
      </p:sp>
      <p:sp>
        <p:nvSpPr>
          <p:cNvPr id="115719" name="Slide Number Placeholder 6"/>
          <p:cNvSpPr txBox="1">
            <a:spLocks/>
          </p:cNvSpPr>
          <p:nvPr/>
        </p:nvSpPr>
        <p:spPr bwMode="auto">
          <a:xfrm>
            <a:off x="7158038" y="6408738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hangingPunct="1"/>
            <a:fld id="{5602AB2C-A094-E449-A75C-3A5BACDD6A64}" type="slidenum">
              <a:rPr lang="en-US" sz="1400"/>
              <a:pPr algn="r" eaLnBrk="1" hangingPunct="1"/>
              <a:t>91</a:t>
            </a:fld>
            <a:endParaRPr lang="en-US" sz="1800"/>
          </a:p>
        </p:txBody>
      </p:sp>
      <p:cxnSp>
        <p:nvCxnSpPr>
          <p:cNvPr id="8" name="Straight Connector 7"/>
          <p:cNvCxnSpPr/>
          <p:nvPr/>
        </p:nvCxnSpPr>
        <p:spPr>
          <a:xfrm>
            <a:off x="381000" y="6096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90600" y="4800600"/>
            <a:ext cx="73564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/>
              <a:t>Sequential case: #words moved decreases by a factor of k</a:t>
            </a:r>
          </a:p>
          <a:p>
            <a:pPr eaLnBrk="1" hangingPunct="1"/>
            <a:r>
              <a:rPr lang="en-US"/>
              <a:t>Parallel case: #messages decreases by a factor of k</a:t>
            </a:r>
          </a:p>
        </p:txBody>
      </p:sp>
    </p:spTree>
    <p:extLst>
      <p:ext uri="{BB962C8B-B14F-4D97-AF65-F5344CB8AC3E}">
        <p14:creationId xmlns:p14="http://schemas.microsoft.com/office/powerpoint/2010/main" val="4138717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9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04800" y="274638"/>
            <a:ext cx="83820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Matrix Powers Kernel + TSQR in GMRES</a:t>
            </a:r>
            <a:endParaRPr lang="en-US" dirty="0"/>
          </a:p>
        </p:txBody>
      </p:sp>
      <p:pic>
        <p:nvPicPr>
          <p:cNvPr id="11" name="Picture 10" descr="diag_trial1_0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990600"/>
            <a:ext cx="7274400" cy="5499100"/>
          </a:xfrm>
          <a:prstGeom prst="rect">
            <a:avLst/>
          </a:prstGeom>
        </p:spPr>
      </p:pic>
      <p:pic>
        <p:nvPicPr>
          <p:cNvPr id="12" name="Picture 11" descr="diag_trial1_1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990600"/>
            <a:ext cx="7274400" cy="5499100"/>
          </a:xfrm>
          <a:prstGeom prst="rect">
            <a:avLst/>
          </a:prstGeom>
        </p:spPr>
      </p:pic>
      <p:pic>
        <p:nvPicPr>
          <p:cNvPr id="16" name="Picture 15" descr="diag_trial1_2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990600"/>
            <a:ext cx="7274400" cy="54991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0221A-CE08-ED44-ACF0-0EAA9C400BEF}" type="slidenum">
              <a:rPr lang="en-US" smtClean="0"/>
              <a:pPr>
                <a:defRPr/>
              </a:pPr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703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73075" y="296863"/>
            <a:ext cx="8413750" cy="801687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/>
              <a:t>Speed ups of GMRES on 8-core Intel </a:t>
            </a:r>
            <a:r>
              <a:rPr lang="en-US" sz="3200" dirty="0" err="1" smtClean="0"/>
              <a:t>Clovertown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pic>
        <p:nvPicPr>
          <p:cNvPr id="58371" name="Picture 4" descr="bar_r60_p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22400"/>
            <a:ext cx="7543800" cy="535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TextBox 3"/>
          <p:cNvSpPr txBox="1">
            <a:spLocks noChangeArrowheads="1"/>
          </p:cNvSpPr>
          <p:nvPr/>
        </p:nvSpPr>
        <p:spPr bwMode="auto">
          <a:xfrm>
            <a:off x="3835400" y="1060450"/>
            <a:ext cx="1397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B050"/>
                </a:solidFill>
              </a:rPr>
              <a:t>[MHDY09]</a:t>
            </a:r>
          </a:p>
        </p:txBody>
      </p:sp>
      <p:sp>
        <p:nvSpPr>
          <p:cNvPr id="58373" name="Slide Number Placeholder 6"/>
          <p:cNvSpPr txBox="1">
            <a:spLocks/>
          </p:cNvSpPr>
          <p:nvPr/>
        </p:nvSpPr>
        <p:spPr bwMode="auto">
          <a:xfrm>
            <a:off x="7158038" y="64087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5A0CED5E-3E17-48CE-8D11-444C9ABDC9B6}" type="slidenum">
              <a:rPr lang="en-US" sz="1400" b="0">
                <a:solidFill>
                  <a:schemeClr val="tx1"/>
                </a:solidFill>
              </a:rPr>
              <a:pPr algn="r"/>
              <a:t>93</a:t>
            </a:fld>
            <a:endParaRPr lang="en-US" b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800" y="609600"/>
            <a:ext cx="46818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Requires Co-tuning Kernels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799"/>
            <a:ext cx="3886200" cy="35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E78C-0198-421F-ACEA-FE03F05AF8BD}" type="slidenum">
              <a:rPr lang="en-US" smtClean="0"/>
              <a:pPr/>
              <a:t>94</a:t>
            </a:fld>
            <a:endParaRPr lang="en-US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8665" y="1600200"/>
            <a:ext cx="489166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6238335"/>
            <a:ext cx="533400" cy="195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800600" y="457200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CA-</a:t>
            </a:r>
            <a:r>
              <a:rPr lang="en-US" sz="3600" dirty="0" err="1" smtClean="0"/>
              <a:t>BiCGStab</a:t>
            </a:r>
            <a:endParaRPr lang="en-US" sz="3600" dirty="0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4343400"/>
            <a:ext cx="3205257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304800" y="4267200"/>
            <a:ext cx="3048000" cy="2362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567906" y="1524000"/>
            <a:ext cx="3505200" cy="1143000"/>
          </a:xfrm>
          <a:prstGeom prst="round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1219200" y="4953000"/>
            <a:ext cx="1447800" cy="228600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1219200" y="5334000"/>
            <a:ext cx="1524000" cy="228600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1219200" y="5926347"/>
            <a:ext cx="609600" cy="304800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533400" y="838200"/>
            <a:ext cx="2438400" cy="6858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1828800" y="4953000"/>
            <a:ext cx="381000" cy="2286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1219200" y="5334000"/>
            <a:ext cx="381000" cy="2286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hape 24"/>
          <p:cNvCxnSpPr>
            <a:stCxn id="17" idx="1"/>
            <a:endCxn id="18" idx="0"/>
          </p:cNvCxnSpPr>
          <p:nvPr/>
        </p:nvCxnSpPr>
        <p:spPr>
          <a:xfrm rot="10800000" flipH="1" flipV="1">
            <a:off x="533400" y="1181100"/>
            <a:ext cx="1485900" cy="3771900"/>
          </a:xfrm>
          <a:prstGeom prst="curvedConnector4">
            <a:avLst>
              <a:gd name="adj1" fmla="val -15385"/>
              <a:gd name="adj2" fmla="val 54545"/>
            </a:avLst>
          </a:prstGeom>
          <a:ln w="158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hape 26"/>
          <p:cNvCxnSpPr>
            <a:endCxn id="19" idx="1"/>
          </p:cNvCxnSpPr>
          <p:nvPr/>
        </p:nvCxnSpPr>
        <p:spPr>
          <a:xfrm rot="16200000" flipH="1">
            <a:off x="-247650" y="3981450"/>
            <a:ext cx="2400300" cy="533400"/>
          </a:xfrm>
          <a:prstGeom prst="curvedConnector2">
            <a:avLst/>
          </a:prstGeom>
          <a:ln w="158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hape 29"/>
          <p:cNvCxnSpPr>
            <a:endCxn id="14" idx="3"/>
          </p:cNvCxnSpPr>
          <p:nvPr/>
        </p:nvCxnSpPr>
        <p:spPr>
          <a:xfrm rot="5400000">
            <a:off x="2114550" y="3143250"/>
            <a:ext cx="2476500" cy="1371600"/>
          </a:xfrm>
          <a:prstGeom prst="curvedConnector2">
            <a:avLst/>
          </a:prstGeom>
          <a:ln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hape 31"/>
          <p:cNvCxnSpPr>
            <a:endCxn id="15" idx="3"/>
          </p:cNvCxnSpPr>
          <p:nvPr/>
        </p:nvCxnSpPr>
        <p:spPr>
          <a:xfrm rot="5400000">
            <a:off x="2495550" y="4133850"/>
            <a:ext cx="1562100" cy="1066800"/>
          </a:xfrm>
          <a:prstGeom prst="curvedConnector2">
            <a:avLst/>
          </a:prstGeom>
          <a:ln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hape 33"/>
          <p:cNvCxnSpPr>
            <a:endCxn id="16" idx="3"/>
          </p:cNvCxnSpPr>
          <p:nvPr/>
        </p:nvCxnSpPr>
        <p:spPr>
          <a:xfrm rot="5400000">
            <a:off x="1723127" y="3991873"/>
            <a:ext cx="2192547" cy="1981200"/>
          </a:xfrm>
          <a:prstGeom prst="curvedConnector2">
            <a:avLst/>
          </a:prstGeom>
          <a:ln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n\Desktop\legend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057400"/>
            <a:ext cx="1890583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rin\Desktop\cabicgstab_s32norest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400"/>
            <a:ext cx="7854696" cy="56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rin\Desktop\legend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248" y="2057400"/>
            <a:ext cx="1890583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7400" y="2895600"/>
            <a:ext cx="1752600" cy="6858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057400" y="3810000"/>
            <a:ext cx="1447800" cy="228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17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rin\Desktop\cabicgstab_s32.t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095"/>
            <a:ext cx="7856538" cy="566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rin\Desktop\legend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057400"/>
            <a:ext cx="1890583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13270"/>
              </p:ext>
            </p:extLst>
          </p:nvPr>
        </p:nvGraphicFramePr>
        <p:xfrm>
          <a:off x="685800" y="5802052"/>
          <a:ext cx="8106295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1259"/>
                <a:gridCol w="1621259"/>
                <a:gridCol w="1621259"/>
                <a:gridCol w="1621259"/>
                <a:gridCol w="1621259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Naive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Monomial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Newton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Chebyshev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/>
                        <a:t>Replacement</a:t>
                      </a:r>
                      <a:r>
                        <a:rPr lang="en-US" sz="1600" b="0" baseline="0" dirty="0" smtClean="0"/>
                        <a:t> Its.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/>
                        <a:t>74</a:t>
                      </a:r>
                      <a:r>
                        <a:rPr lang="en-US" sz="1600" b="1" dirty="0" smtClean="0"/>
                        <a:t> (1)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/>
                        <a:t>[7, 15, 24, 31, …, 92, 97, 103] </a:t>
                      </a:r>
                      <a:r>
                        <a:rPr lang="en-US" sz="1600" b="1" dirty="0" smtClean="0"/>
                        <a:t>(17)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/>
                        <a:t>[67,</a:t>
                      </a:r>
                      <a:r>
                        <a:rPr lang="en-US" sz="1600" b="0" baseline="0" dirty="0" smtClean="0"/>
                        <a:t> 98] </a:t>
                      </a:r>
                      <a:r>
                        <a:rPr lang="en-US" sz="1600" b="1" baseline="0" dirty="0" smtClean="0"/>
                        <a:t>(2)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/>
                        <a:t>68</a:t>
                      </a:r>
                      <a:r>
                        <a:rPr lang="en-US" sz="1600" b="1" baseline="0" dirty="0" smtClean="0"/>
                        <a:t> (1)</a:t>
                      </a:r>
                      <a:endParaRPr lang="en-US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657600" y="533400"/>
            <a:ext cx="42233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With Residual Replacement (RR) </a:t>
            </a:r>
          </a:p>
          <a:p>
            <a:r>
              <a:rPr lang="en-US" sz="2400" dirty="0" smtClean="0"/>
              <a:t>a la Van der Vorst and Ye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70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8925"/>
            <a:ext cx="8108950" cy="62547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ea typeface="+mj-ea"/>
              </a:rPr>
              <a:t>Speedups for GMG w/CA-KSM Bottom Solve</a:t>
            </a:r>
            <a:endParaRPr lang="en-US" sz="3200" dirty="0">
              <a:ea typeface="+mj-ea"/>
            </a:endParaRPr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B0DBF17B-222B-7A44-920E-86B21E82F27E}" type="slidenum">
              <a:rPr lang="en-US">
                <a:solidFill>
                  <a:srgbClr val="DDD9F9"/>
                </a:solidFill>
              </a:rPr>
              <a:pPr/>
              <a:t>97</a:t>
            </a:fld>
            <a:endParaRPr lang="en-US">
              <a:solidFill>
                <a:srgbClr val="DDD9F9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52400" y="1123950"/>
            <a:ext cx="5603875" cy="1846263"/>
          </a:xfrm>
        </p:spPr>
        <p:txBody>
          <a:bodyPr rtlCol="0">
            <a:noAutofit/>
          </a:bodyPr>
          <a:lstStyle/>
          <a:p>
            <a:pPr indent="-18288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200" dirty="0" smtClean="0">
                <a:ea typeface="+mn-ea"/>
              </a:rPr>
              <a:t>Compared</a:t>
            </a:r>
            <a:r>
              <a:rPr lang="en-US" sz="2200" b="1" dirty="0" smtClean="0">
                <a:solidFill>
                  <a:srgbClr val="FF0000"/>
                </a:solidFill>
                <a:ea typeface="+mn-ea"/>
              </a:rPr>
              <a:t> </a:t>
            </a:r>
            <a:r>
              <a:rPr lang="en-US" sz="2200" b="1" dirty="0" smtClean="0">
                <a:ea typeface="+mn-ea"/>
              </a:rPr>
              <a:t>BICGSTAB</a:t>
            </a:r>
            <a:r>
              <a:rPr lang="en-US" sz="2200" dirty="0" smtClean="0">
                <a:ea typeface="+mn-ea"/>
              </a:rPr>
              <a:t> </a:t>
            </a:r>
            <a:r>
              <a:rPr lang="en-US" sz="2200" dirty="0">
                <a:ea typeface="+mn-ea"/>
              </a:rPr>
              <a:t>vs. </a:t>
            </a:r>
            <a:r>
              <a:rPr lang="en-US" sz="2200" b="1" dirty="0">
                <a:solidFill>
                  <a:srgbClr val="0000FF"/>
                </a:solidFill>
                <a:ea typeface="+mn-ea"/>
              </a:rPr>
              <a:t>CA-BICGSTAB</a:t>
            </a:r>
            <a:r>
              <a:rPr lang="en-US" sz="2200" dirty="0">
                <a:solidFill>
                  <a:srgbClr val="0000FF"/>
                </a:solidFill>
                <a:ea typeface="+mn-ea"/>
              </a:rPr>
              <a:t> </a:t>
            </a:r>
            <a:r>
              <a:rPr lang="en-US" sz="2200" dirty="0" smtClean="0">
                <a:ea typeface="+mn-ea"/>
              </a:rPr>
              <a:t>with  s = 4 (monomial </a:t>
            </a:r>
            <a:r>
              <a:rPr lang="en-US" sz="2200" dirty="0">
                <a:ea typeface="+mn-ea"/>
              </a:rPr>
              <a:t>basis</a:t>
            </a:r>
            <a:r>
              <a:rPr lang="en-US" sz="2200" dirty="0" smtClean="0">
                <a:ea typeface="+mn-ea"/>
              </a:rPr>
              <a:t>)</a:t>
            </a:r>
            <a:endParaRPr lang="en-US" sz="500" dirty="0" smtClean="0">
              <a:ea typeface="+mn-ea"/>
            </a:endParaRPr>
          </a:p>
          <a:p>
            <a:pPr indent="-18288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200" dirty="0" smtClean="0">
                <a:ea typeface="+mn-ea"/>
              </a:rPr>
              <a:t>Hopper </a:t>
            </a:r>
            <a:r>
              <a:rPr lang="en-US" sz="2200" dirty="0">
                <a:ea typeface="+mn-ea"/>
              </a:rPr>
              <a:t>at NERSC (Cray XE6), </a:t>
            </a:r>
            <a:r>
              <a:rPr lang="en-US" sz="2200" dirty="0" smtClean="0">
                <a:ea typeface="+mn-ea"/>
              </a:rPr>
              <a:t>weak </a:t>
            </a:r>
            <a:r>
              <a:rPr lang="en-US" sz="2200" dirty="0">
                <a:ea typeface="+mn-ea"/>
              </a:rPr>
              <a:t>scaling: Up to </a:t>
            </a:r>
            <a:r>
              <a:rPr lang="en-US" sz="2200" dirty="0" smtClean="0">
                <a:ea typeface="+mn-ea"/>
              </a:rPr>
              <a:t>4096 MPI </a:t>
            </a:r>
            <a:r>
              <a:rPr lang="en-US" sz="2200" dirty="0">
                <a:ea typeface="+mn-ea"/>
              </a:rPr>
              <a:t>processes (1 per chip, </a:t>
            </a:r>
            <a:r>
              <a:rPr lang="en-US" sz="2200" dirty="0" smtClean="0">
                <a:ea typeface="+mn-ea"/>
              </a:rPr>
              <a:t>24,576 cores </a:t>
            </a:r>
            <a:r>
              <a:rPr lang="en-US" sz="2200" dirty="0">
                <a:ea typeface="+mn-ea"/>
              </a:rPr>
              <a:t>total)</a:t>
            </a:r>
          </a:p>
          <a:p>
            <a:pPr indent="-18288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200" dirty="0" smtClean="0">
              <a:ea typeface="+mn-ea"/>
            </a:endParaRPr>
          </a:p>
          <a:p>
            <a:pPr lvl="1" indent="-182880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US" sz="2200" dirty="0" smtClean="0">
              <a:ea typeface="+mn-ea"/>
            </a:endParaRPr>
          </a:p>
        </p:txBody>
      </p:sp>
      <p:sp>
        <p:nvSpPr>
          <p:cNvPr id="5125" name="Content Placeholder 2"/>
          <p:cNvSpPr txBox="1">
            <a:spLocks/>
          </p:cNvSpPr>
          <p:nvPr/>
        </p:nvSpPr>
        <p:spPr bwMode="auto">
          <a:xfrm>
            <a:off x="320675" y="5429250"/>
            <a:ext cx="467677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None/>
            </a:pPr>
            <a:endParaRPr lang="en-US" sz="1800">
              <a:solidFill>
                <a:srgbClr val="000000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52400" y="2970213"/>
            <a:ext cx="9144000" cy="35480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82880" fontAlgn="auto">
              <a:spcAft>
                <a:spcPts val="0"/>
              </a:spcAft>
              <a:defRPr/>
            </a:pPr>
            <a:r>
              <a:rPr lang="en-US" sz="2200" dirty="0" smtClean="0"/>
              <a:t>Speedups for </a:t>
            </a:r>
            <a:r>
              <a:rPr lang="en-US" sz="2200" dirty="0" err="1" smtClean="0"/>
              <a:t>miniGMG</a:t>
            </a:r>
            <a:r>
              <a:rPr lang="en-US" sz="2200" dirty="0" smtClean="0"/>
              <a:t> benchmark (HPGMG benchmark predecessor) </a:t>
            </a:r>
          </a:p>
          <a:p>
            <a:pPr lvl="1" indent="-182880" fontAlgn="auto"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rgbClr val="0000FF"/>
                </a:solidFill>
              </a:rPr>
              <a:t>4.2x</a:t>
            </a:r>
            <a:r>
              <a:rPr lang="en-US" sz="2200" dirty="0" smtClean="0"/>
              <a:t> in bottom solve, </a:t>
            </a:r>
            <a:r>
              <a:rPr lang="en-US" sz="2200" b="1" dirty="0" smtClean="0">
                <a:solidFill>
                  <a:srgbClr val="0000FF"/>
                </a:solidFill>
              </a:rPr>
              <a:t>2.5x</a:t>
            </a:r>
            <a:r>
              <a:rPr lang="en-US" sz="2200" dirty="0" smtClean="0"/>
              <a:t> overall GMG solve</a:t>
            </a:r>
          </a:p>
          <a:p>
            <a:pPr marL="56007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500" dirty="0"/>
          </a:p>
          <a:p>
            <a:pPr indent="-182880" fontAlgn="auto">
              <a:spcAft>
                <a:spcPts val="0"/>
              </a:spcAft>
              <a:defRPr/>
            </a:pPr>
            <a:r>
              <a:rPr lang="en-US" sz="2200" dirty="0" smtClean="0"/>
              <a:t>Implemented as a solver option in </a:t>
            </a:r>
            <a:r>
              <a:rPr lang="en-US" sz="2200" dirty="0" err="1" smtClean="0"/>
              <a:t>BoxLib</a:t>
            </a:r>
            <a:r>
              <a:rPr lang="en-US" sz="2200" dirty="0" smtClean="0"/>
              <a:t> and CHOMBO AMR frameworks</a:t>
            </a:r>
          </a:p>
          <a:p>
            <a:pPr marL="1600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sz="500" dirty="0"/>
          </a:p>
          <a:p>
            <a:pPr indent="-182880" fontAlgn="auto">
              <a:spcAft>
                <a:spcPts val="0"/>
              </a:spcAft>
              <a:defRPr/>
            </a:pPr>
            <a:r>
              <a:rPr lang="en-US" sz="2200" dirty="0" smtClean="0"/>
              <a:t>Speedups for two </a:t>
            </a:r>
            <a:r>
              <a:rPr lang="en-US" sz="2200" dirty="0" err="1" smtClean="0"/>
              <a:t>BoxLib</a:t>
            </a:r>
            <a:r>
              <a:rPr lang="en-US" sz="2200" dirty="0" smtClean="0"/>
              <a:t> applications:</a:t>
            </a:r>
          </a:p>
          <a:p>
            <a:pPr lvl="1" indent="-182880" fontAlgn="auto">
              <a:spcAft>
                <a:spcPts val="0"/>
              </a:spcAft>
              <a:defRPr/>
            </a:pPr>
            <a:r>
              <a:rPr lang="en-US" sz="2200" dirty="0" smtClean="0"/>
              <a:t>3D LMC (a low-</a:t>
            </a:r>
            <a:r>
              <a:rPr lang="en-US" sz="2200" dirty="0" err="1" smtClean="0"/>
              <a:t>mach</a:t>
            </a:r>
            <a:r>
              <a:rPr lang="en-US" sz="2200" dirty="0" smtClean="0"/>
              <a:t> number combustion code)</a:t>
            </a:r>
          </a:p>
          <a:p>
            <a:pPr lvl="2" indent="-182880" fontAlgn="auto"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rgbClr val="0000FF"/>
                </a:solidFill>
              </a:rPr>
              <a:t>2.5x</a:t>
            </a:r>
            <a:r>
              <a:rPr lang="en-US" sz="2200" dirty="0" smtClean="0"/>
              <a:t> in bottom solve, </a:t>
            </a:r>
            <a:r>
              <a:rPr lang="en-US" sz="2200" b="1" dirty="0" smtClean="0">
                <a:solidFill>
                  <a:srgbClr val="0000FF"/>
                </a:solidFill>
              </a:rPr>
              <a:t>1.5x</a:t>
            </a:r>
            <a:r>
              <a:rPr lang="en-US" sz="2200" dirty="0" smtClean="0"/>
              <a:t> overall GMG solve</a:t>
            </a:r>
          </a:p>
          <a:p>
            <a:pPr lvl="1" indent="-182880" fontAlgn="auto">
              <a:spcAft>
                <a:spcPts val="0"/>
              </a:spcAft>
              <a:defRPr/>
            </a:pPr>
            <a:r>
              <a:rPr lang="en-US" sz="2200" dirty="0" smtClean="0"/>
              <a:t>3D Nyx (an N-body and gas dynamics code)</a:t>
            </a:r>
          </a:p>
          <a:p>
            <a:pPr lvl="2" indent="-182880" fontAlgn="auto"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rgbClr val="0000FF"/>
                </a:solidFill>
              </a:rPr>
              <a:t>2x</a:t>
            </a:r>
            <a:r>
              <a:rPr lang="en-US" sz="2200" dirty="0" smtClean="0"/>
              <a:t> in bottom solve, </a:t>
            </a:r>
            <a:r>
              <a:rPr lang="en-US" sz="2200" b="1" dirty="0" smtClean="0">
                <a:solidFill>
                  <a:srgbClr val="0000FF"/>
                </a:solidFill>
              </a:rPr>
              <a:t>1.15x</a:t>
            </a:r>
            <a:r>
              <a:rPr lang="en-US" sz="2200" dirty="0" smtClean="0"/>
              <a:t> overall GMG solve</a:t>
            </a:r>
          </a:p>
          <a:p>
            <a:pPr lvl="1" indent="-182880" fontAlgn="auto">
              <a:lnSpc>
                <a:spcPts val="2200"/>
              </a:lnSpc>
              <a:spcAft>
                <a:spcPts val="0"/>
              </a:spcAft>
              <a:defRPr/>
            </a:pPr>
            <a:endParaRPr lang="en-US" sz="2200" dirty="0" smtClean="0"/>
          </a:p>
        </p:txBody>
      </p:sp>
      <p:pic>
        <p:nvPicPr>
          <p:cNvPr id="512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188" y="1127125"/>
            <a:ext cx="2601912" cy="177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4781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</a:rPr>
              <a:t>Communication-Avoiding</a:t>
            </a:r>
            <a:br>
              <a:rPr lang="en-US" dirty="0" smtClean="0">
                <a:ea typeface="+mj-ea"/>
              </a:rPr>
            </a:br>
            <a:r>
              <a:rPr lang="en-US" dirty="0" smtClean="0">
                <a:ea typeface="+mj-ea"/>
              </a:rPr>
              <a:t>Machine Learning</a:t>
            </a:r>
            <a:endParaRPr lang="en-US" dirty="0">
              <a:ea typeface="+mj-ea"/>
            </a:endParaRPr>
          </a:p>
        </p:txBody>
      </p:sp>
      <p:sp>
        <p:nvSpPr>
          <p:cNvPr id="3" name="Content Placeholder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 rotWithShape="0">
            <a:blip r:embed="rId3"/>
            <a:stretch>
              <a:fillRect l="-1481" t="-1617" r="-593"/>
            </a:stretch>
          </a:blipFill>
          <a:extLst/>
        </p:spPr>
        <p:txBody>
          <a:bodyPr/>
          <a:lstStyle/>
          <a:p>
            <a:pPr eaLnBrk="1" hangingPunct="1">
              <a:defRPr/>
            </a:pPr>
            <a:r>
              <a:rPr lang="en-US">
                <a:noFill/>
                <a:ea typeface="+mn-ea"/>
              </a:rPr>
              <a:t> </a:t>
            </a:r>
          </a:p>
        </p:txBody>
      </p:sp>
      <p:sp>
        <p:nvSpPr>
          <p:cNvPr id="4" name="TextBox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09406" y="4406276"/>
            <a:ext cx="2800190" cy="1206356"/>
          </a:xfrm>
          <a:prstGeom prst="rect">
            <a:avLst/>
          </a:prstGeom>
          <a:blipFill rotWithShape="0">
            <a:blip r:embed="rId4"/>
            <a:stretch>
              <a:fillRect l="-3704" r="-2397" b="-44444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ea typeface="+mn-ea"/>
              </a:rPr>
              <a:t> </a:t>
            </a:r>
          </a:p>
        </p:txBody>
      </p:sp>
      <p:grpSp>
        <p:nvGrpSpPr>
          <p:cNvPr id="15364" name="Group 4"/>
          <p:cNvGrpSpPr>
            <a:grpSpLocks/>
          </p:cNvGrpSpPr>
          <p:nvPr/>
        </p:nvGrpSpPr>
        <p:grpSpPr bwMode="auto">
          <a:xfrm>
            <a:off x="338138" y="4616450"/>
            <a:ext cx="4321175" cy="2362200"/>
            <a:chOff x="1025843" y="4098627"/>
            <a:chExt cx="5316064" cy="2335610"/>
          </a:xfrm>
        </p:grpSpPr>
        <p:sp>
          <p:nvSpPr>
            <p:cNvPr id="6" name="Rectangle 5"/>
            <p:cNvSpPr/>
            <p:nvPr/>
          </p:nvSpPr>
          <p:spPr>
            <a:xfrm>
              <a:off x="1025843" y="4098627"/>
              <a:ext cx="4788754" cy="2084469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/>
              <a:endParaRPr lang="en-US" sz="1300">
                <a:solidFill>
                  <a:srgbClr val="FFFFFF"/>
                </a:solidFill>
                <a:latin typeface="Calibri" charset="0"/>
                <a:ea typeface="ＭＳ Ｐゴシック" charset="0"/>
              </a:endParaRPr>
            </a:p>
          </p:txBody>
        </p:sp>
        <p:sp>
          <p:nvSpPr>
            <p:cNvPr id="7" name="TextBox 6"/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68741" y="4098627"/>
              <a:ext cx="5273166" cy="2335610"/>
            </a:xfrm>
            <a:prstGeom prst="rect">
              <a:avLst/>
            </a:prstGeom>
            <a:blipFill rotWithShape="0">
              <a:blip r:embed="rId5"/>
              <a:stretch>
                <a:fillRect l="-1138" t="-1546"/>
              </a:stretch>
            </a:blipFill>
          </p:spPr>
          <p:txBody>
            <a:bodyPr/>
            <a:lstStyle/>
            <a:p>
              <a:pPr>
                <a:defRPr/>
              </a:pPr>
              <a:r>
                <a:rPr lang="en-US">
                  <a:noFill/>
                  <a:ea typeface="+mn-ea"/>
                </a:rPr>
                <a:t> </a:t>
              </a:r>
            </a:p>
          </p:txBody>
        </p:sp>
      </p:grpSp>
      <p:sp>
        <p:nvSpPr>
          <p:cNvPr id="8" name="Right Bracket 7"/>
          <p:cNvSpPr/>
          <p:nvPr/>
        </p:nvSpPr>
        <p:spPr>
          <a:xfrm>
            <a:off x="4230688" y="5622925"/>
            <a:ext cx="149225" cy="503238"/>
          </a:xfrm>
          <a:prstGeom prst="rightBracket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/>
            <a:endParaRPr lang="en-US" sz="1300">
              <a:latin typeface="Calibri" charset="0"/>
              <a:ea typeface="ＭＳ Ｐゴシック" charset="0"/>
            </a:endParaRPr>
          </a:p>
        </p:txBody>
      </p:sp>
      <p:sp>
        <p:nvSpPr>
          <p:cNvPr id="15366" name="TextBox 8"/>
          <p:cNvSpPr txBox="1">
            <a:spLocks noChangeArrowheads="1"/>
          </p:cNvSpPr>
          <p:nvPr/>
        </p:nvSpPr>
        <p:spPr bwMode="auto">
          <a:xfrm>
            <a:off x="4429125" y="5713413"/>
            <a:ext cx="27574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000">
                <a:solidFill>
                  <a:srgbClr val="FF0000"/>
                </a:solidFill>
                <a:latin typeface="Cambria Math" charset="0"/>
                <a:cs typeface="Cambria Math" charset="0"/>
              </a:rPr>
              <a:t>Dot products and axpys</a:t>
            </a:r>
          </a:p>
        </p:txBody>
      </p:sp>
    </p:spTree>
    <p:extLst>
      <p:ext uri="{BB962C8B-B14F-4D97-AF65-F5344CB8AC3E}">
        <p14:creationId xmlns:p14="http://schemas.microsoft.com/office/powerpoint/2010/main" val="2185900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</a:rPr>
              <a:t>Communication-Avoiding</a:t>
            </a:r>
            <a:br>
              <a:rPr lang="en-US" dirty="0">
                <a:ea typeface="+mj-ea"/>
              </a:rPr>
            </a:br>
            <a:r>
              <a:rPr lang="en-US" dirty="0" smtClean="0">
                <a:ea typeface="+mj-ea"/>
              </a:rPr>
              <a:t>Coordinate Descent</a:t>
            </a:r>
            <a:endParaRPr lang="en-US" dirty="0">
              <a:ea typeface="+mj-ea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76200" y="1835045"/>
            <a:ext cx="7543800" cy="3017520"/>
          </a:xfrm>
          <a:prstGeom prst="rect">
            <a:avLst/>
          </a:prstGeom>
        </p:spPr>
        <p:txBody>
          <a:bodyPr numCol="2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>
                <a:latin typeface="Cambria Math" charset="0"/>
                <a:ea typeface="Cambria Math" charset="0"/>
                <a:cs typeface="Cambria Math" charset="0"/>
              </a:rPr>
              <a:t>CA-CD algorithm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US" sz="1000" dirty="0" smtClean="0">
              <a:latin typeface="Cambria Math" charset="0"/>
              <a:ea typeface="Cambria Math" charset="0"/>
              <a:cs typeface="Cambria Math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 smtClean="0">
                <a:latin typeface="Cambria Math" charset="0"/>
                <a:ea typeface="Cambria Math" charset="0"/>
                <a:cs typeface="Cambria Math" charset="0"/>
              </a:rPr>
              <a:t>Until convergence do: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000" dirty="0" smtClean="0">
                <a:latin typeface="Cambria Math" charset="0"/>
                <a:ea typeface="Cambria Math" charset="0"/>
                <a:cs typeface="Cambria Math" charset="0"/>
              </a:rPr>
              <a:t>Randomly select s data points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000" dirty="0" smtClean="0">
                <a:latin typeface="Cambria Math" charset="0"/>
                <a:ea typeface="Cambria Math" charset="0"/>
                <a:cs typeface="Cambria Math" charset="0"/>
              </a:rPr>
              <a:t>Compute Gram matrix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000" dirty="0" smtClean="0">
                <a:latin typeface="Cambria Math" charset="0"/>
                <a:ea typeface="Cambria Math" charset="0"/>
                <a:cs typeface="Cambria Math" charset="0"/>
              </a:rPr>
              <a:t>Solve minimization problem for all data points</a:t>
            </a:r>
          </a:p>
          <a:p>
            <a:pPr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000" dirty="0" smtClean="0">
                <a:latin typeface="Cambria Math" charset="0"/>
                <a:ea typeface="Cambria Math" charset="0"/>
                <a:cs typeface="Cambria Math" charset="0"/>
              </a:rPr>
              <a:t>Update solution vector</a:t>
            </a:r>
          </a:p>
          <a:p>
            <a:pPr fontAlgn="auto">
              <a:spcAft>
                <a:spcPts val="0"/>
              </a:spcAft>
              <a:defRPr/>
            </a:pPr>
            <a:endParaRPr lang="en-US" sz="1650" dirty="0">
              <a:latin typeface="Cambria Math" charset="0"/>
              <a:ea typeface="Cambria Math" charset="0"/>
              <a:cs typeface="Cambria Math" charset="0"/>
            </a:endParaRPr>
          </a:p>
        </p:txBody>
      </p:sp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07117" y="1620532"/>
            <a:ext cx="2926379" cy="1481239"/>
          </a:xfrm>
          <a:prstGeom prst="rect">
            <a:avLst/>
          </a:prstGeom>
          <a:blipFill rotWithShape="0">
            <a:blip r:embed="rId3"/>
            <a:stretch>
              <a:fillRect b="-36214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ea typeface="+mn-ea"/>
              </a:rPr>
              <a:t> </a:t>
            </a:r>
          </a:p>
        </p:txBody>
      </p:sp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1047750" y="48768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 sz="1800">
              <a:latin typeface="Cambria Math" charset="0"/>
              <a:cs typeface="Cambria Math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" y="1835150"/>
            <a:ext cx="3733800" cy="277812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/>
            <a:endParaRPr lang="en-US" sz="1300">
              <a:solidFill>
                <a:srgbClr val="FFFFFF"/>
              </a:solidFill>
              <a:latin typeface="Calibri" charset="0"/>
              <a:ea typeface="ＭＳ Ｐゴシック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" y="4800600"/>
            <a:ext cx="6324600" cy="193833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en-US" sz="2000">
                <a:latin typeface="Cambria Math" charset="0"/>
                <a:cs typeface="Cambria Math" charset="0"/>
              </a:rPr>
              <a:t>We expect 1</a:t>
            </a:r>
            <a:r>
              <a:rPr lang="en-US" sz="2000" baseline="30000">
                <a:latin typeface="Cambria Math" charset="0"/>
                <a:cs typeface="Cambria Math" charset="0"/>
              </a:rPr>
              <a:t>st</a:t>
            </a:r>
            <a:r>
              <a:rPr lang="en-US" sz="2000">
                <a:latin typeface="Cambria Math" charset="0"/>
                <a:cs typeface="Cambria Math" charset="0"/>
              </a:rPr>
              <a:t> flops term to dominate</a:t>
            </a:r>
          </a:p>
          <a:p>
            <a:pPr eaLnBrk="1" hangingPunct="1"/>
            <a:endParaRPr lang="en-US" sz="2000">
              <a:latin typeface="Cambria Math" charset="0"/>
              <a:cs typeface="Cambria Math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2000">
                <a:latin typeface="Cambria Math" charset="0"/>
                <a:cs typeface="Cambria Math" charset="0"/>
              </a:rPr>
              <a:t>MPI: 	     choose </a:t>
            </a:r>
            <a:r>
              <a:rPr lang="en-US" sz="2000" i="1">
                <a:latin typeface="Cambria Math" charset="0"/>
                <a:cs typeface="Cambria Math" charset="0"/>
              </a:rPr>
              <a:t>s </a:t>
            </a:r>
            <a:r>
              <a:rPr lang="en-US" sz="2000">
                <a:latin typeface="Cambria Math" charset="0"/>
                <a:cs typeface="Cambria Math" charset="0"/>
              </a:rPr>
              <a:t>that balances cost</a:t>
            </a:r>
          </a:p>
          <a:p>
            <a:pPr eaLnBrk="1" hangingPunct="1">
              <a:buFont typeface="Arial" charset="0"/>
              <a:buChar char="•"/>
            </a:pPr>
            <a:r>
              <a:rPr lang="en-US" sz="2000">
                <a:latin typeface="Cambria Math" charset="0"/>
                <a:cs typeface="Cambria Math" charset="0"/>
              </a:rPr>
              <a:t>Spark:   choose large </a:t>
            </a:r>
            <a:r>
              <a:rPr lang="en-US" sz="2000" i="1">
                <a:latin typeface="Cambria Math" charset="0"/>
                <a:cs typeface="Cambria Math" charset="0"/>
              </a:rPr>
              <a:t>s</a:t>
            </a:r>
            <a:r>
              <a:rPr lang="en-US" sz="2000">
                <a:latin typeface="Cambria Math" charset="0"/>
                <a:cs typeface="Cambria Math" charset="0"/>
              </a:rPr>
              <a:t> to minimize rounds</a:t>
            </a:r>
          </a:p>
          <a:p>
            <a:pPr eaLnBrk="1" hangingPunct="1">
              <a:buFont typeface="Arial" charset="0"/>
              <a:buChar char="•"/>
            </a:pPr>
            <a:endParaRPr lang="en-US" sz="2000">
              <a:latin typeface="Cambria Math" charset="0"/>
              <a:cs typeface="Cambria Math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en-US" sz="2000">
                <a:latin typeface="Cambria Math" charset="0"/>
                <a:cs typeface="Cambria Math" charset="0"/>
              </a:rPr>
              <a:t>Parallel implementations in progress</a:t>
            </a:r>
          </a:p>
        </p:txBody>
      </p:sp>
      <p:sp>
        <p:nvSpPr>
          <p:cNvPr id="17415" name="TextBox 9"/>
          <p:cNvSpPr txBox="1">
            <a:spLocks noChangeArrowheads="1"/>
          </p:cNvSpPr>
          <p:nvPr/>
        </p:nvSpPr>
        <p:spPr bwMode="auto">
          <a:xfrm>
            <a:off x="5710238" y="6096000"/>
            <a:ext cx="3200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>
                <a:latin typeface="Cambria Math" charset="0"/>
                <a:cs typeface="Cambria Math" charset="0"/>
              </a:rPr>
              <a:t>Numerically stable for (very) large s</a:t>
            </a:r>
          </a:p>
        </p:txBody>
      </p:sp>
      <p:sp>
        <p:nvSpPr>
          <p:cNvPr id="11" name="Right Bracket 10"/>
          <p:cNvSpPr/>
          <p:nvPr/>
        </p:nvSpPr>
        <p:spPr>
          <a:xfrm>
            <a:off x="3848100" y="3197225"/>
            <a:ext cx="206375" cy="1292225"/>
          </a:xfrm>
          <a:prstGeom prst="rightBracket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/>
            <a:endParaRPr lang="en-US" sz="1300">
              <a:latin typeface="Calibri" charset="0"/>
              <a:ea typeface="ＭＳ Ｐゴシック" charset="0"/>
            </a:endParaRPr>
          </a:p>
        </p:txBody>
      </p:sp>
      <p:sp>
        <p:nvSpPr>
          <p:cNvPr id="17417" name="TextBox 11"/>
          <p:cNvSpPr txBox="1">
            <a:spLocks noChangeArrowheads="1"/>
          </p:cNvSpPr>
          <p:nvPr/>
        </p:nvSpPr>
        <p:spPr bwMode="auto">
          <a:xfrm>
            <a:off x="4092575" y="3203575"/>
            <a:ext cx="1382713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000">
                <a:solidFill>
                  <a:srgbClr val="FF0000"/>
                </a:solidFill>
                <a:latin typeface="Cambria Math" charset="0"/>
                <a:cs typeface="Cambria Math" charset="0"/>
              </a:rPr>
              <a:t>GEMM, </a:t>
            </a:r>
          </a:p>
          <a:p>
            <a:pPr eaLnBrk="1" hangingPunct="1"/>
            <a:r>
              <a:rPr lang="en-US" sz="2000">
                <a:solidFill>
                  <a:srgbClr val="FF0000"/>
                </a:solidFill>
                <a:latin typeface="Cambria Math" charset="0"/>
                <a:cs typeface="Cambria Math" charset="0"/>
              </a:rPr>
              <a:t>dot products,</a:t>
            </a:r>
          </a:p>
          <a:p>
            <a:pPr eaLnBrk="1" hangingPunct="1"/>
            <a:r>
              <a:rPr lang="en-US" sz="2000">
                <a:solidFill>
                  <a:srgbClr val="FF0000"/>
                </a:solidFill>
                <a:latin typeface="Cambria Math" charset="0"/>
                <a:cs typeface="Cambria Math" charset="0"/>
              </a:rPr>
              <a:t>and axpys</a:t>
            </a:r>
          </a:p>
        </p:txBody>
      </p:sp>
      <p:pic>
        <p:nvPicPr>
          <p:cNvPr id="17418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413" y="2011363"/>
            <a:ext cx="4040187" cy="522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42566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Summary of Iterative Linear Algebra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800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New lower bounds, optimal algorithms,                  big speedups in theory and practice</a:t>
            </a:r>
          </a:p>
          <a:p>
            <a:r>
              <a:rPr lang="en-US" dirty="0" smtClean="0"/>
              <a:t>Lots of other progress, open problems</a:t>
            </a:r>
          </a:p>
          <a:p>
            <a:pPr lvl="1"/>
            <a:r>
              <a:rPr lang="en-US" dirty="0" smtClean="0"/>
              <a:t> Many different algorithms reorganized </a:t>
            </a:r>
          </a:p>
          <a:p>
            <a:pPr lvl="2"/>
            <a:r>
              <a:rPr lang="en-US" dirty="0" smtClean="0"/>
              <a:t>More underway, more to be done</a:t>
            </a:r>
          </a:p>
          <a:p>
            <a:pPr lvl="1"/>
            <a:r>
              <a:rPr lang="en-US" dirty="0" smtClean="0"/>
              <a:t>Need to recognize stable variants more easily</a:t>
            </a:r>
          </a:p>
          <a:p>
            <a:pPr lvl="1"/>
            <a:r>
              <a:rPr lang="en-US" dirty="0" smtClean="0"/>
              <a:t>Preconditioning  </a:t>
            </a:r>
          </a:p>
          <a:p>
            <a:pPr lvl="2"/>
            <a:r>
              <a:rPr lang="en-US" dirty="0" smtClean="0"/>
              <a:t>Hierarchically </a:t>
            </a:r>
            <a:r>
              <a:rPr lang="en-US" dirty="0" err="1" smtClean="0"/>
              <a:t>Semiseparable</a:t>
            </a:r>
            <a:r>
              <a:rPr lang="en-US" dirty="0" smtClean="0"/>
              <a:t> Matrices</a:t>
            </a:r>
          </a:p>
          <a:p>
            <a:pPr lvl="1"/>
            <a:r>
              <a:rPr lang="en-US" dirty="0" err="1" smtClean="0"/>
              <a:t>Autotuning</a:t>
            </a:r>
            <a:r>
              <a:rPr lang="en-US" dirty="0" smtClean="0"/>
              <a:t> and synthesis</a:t>
            </a:r>
          </a:p>
          <a:p>
            <a:pPr lvl="2"/>
            <a:r>
              <a:rPr lang="en-US" dirty="0" smtClean="0"/>
              <a:t>Different kinds of “sparse matrices”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7F7F7F"/>
                </a:solidFill>
              </a:rPr>
              <a:t>Survey state of the art of CA (</a:t>
            </a:r>
            <a:r>
              <a:rPr lang="en-US" dirty="0" err="1" smtClean="0">
                <a:solidFill>
                  <a:srgbClr val="7F7F7F"/>
                </a:solidFill>
              </a:rPr>
              <a:t>Comm</a:t>
            </a:r>
            <a:r>
              <a:rPr lang="en-US" dirty="0" smtClean="0">
                <a:solidFill>
                  <a:srgbClr val="7F7F7F"/>
                </a:solidFill>
              </a:rPr>
              <a:t>-Avoiding)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Review previous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algorithms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O(n</a:t>
            </a:r>
            <a:r>
              <a:rPr lang="en-US" baseline="30000" dirty="0" smtClean="0">
                <a:solidFill>
                  <a:srgbClr val="7F7F7F"/>
                </a:solidFill>
              </a:rPr>
              <a:t>3</a:t>
            </a:r>
            <a:r>
              <a:rPr lang="en-US" dirty="0" smtClean="0">
                <a:solidFill>
                  <a:srgbClr val="7F7F7F"/>
                </a:solidFill>
              </a:rPr>
              <a:t>) 2.5D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and LU</a:t>
            </a:r>
          </a:p>
          <a:p>
            <a:pPr lvl="1"/>
            <a:r>
              <a:rPr lang="en-US" dirty="0">
                <a:solidFill>
                  <a:srgbClr val="7F7F7F"/>
                </a:solidFill>
              </a:rPr>
              <a:t>TSQR: Tall-Skinny </a:t>
            </a:r>
            <a:r>
              <a:rPr lang="en-US" dirty="0" smtClean="0">
                <a:solidFill>
                  <a:srgbClr val="7F7F7F"/>
                </a:solidFill>
              </a:rPr>
              <a:t>QR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CA </a:t>
            </a:r>
            <a:r>
              <a:rPr lang="en-US" dirty="0" err="1" smtClean="0">
                <a:solidFill>
                  <a:srgbClr val="7F7F7F"/>
                </a:solidFill>
              </a:rPr>
              <a:t>Strassen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  <a:r>
              <a:rPr lang="en-US" dirty="0" err="1" smtClean="0">
                <a:solidFill>
                  <a:srgbClr val="7F7F7F"/>
                </a:solidFill>
              </a:rPr>
              <a:t>Matmul</a:t>
            </a:r>
            <a:r>
              <a:rPr lang="en-US" dirty="0" smtClean="0">
                <a:solidFill>
                  <a:srgbClr val="7F7F7F"/>
                </a:solidFill>
              </a:rPr>
              <a:t>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Beyond linear algebra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Extending lower bounds to any algorithm with arrays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Communication-optimal N-body algorithm </a:t>
            </a:r>
          </a:p>
          <a:p>
            <a:r>
              <a:rPr lang="en-US" dirty="0" smtClean="0">
                <a:solidFill>
                  <a:srgbClr val="7F7F7F"/>
                </a:solidFill>
              </a:rPr>
              <a:t>CA-</a:t>
            </a:r>
            <a:r>
              <a:rPr lang="en-US" dirty="0" err="1" smtClean="0">
                <a:solidFill>
                  <a:srgbClr val="7F7F7F"/>
                </a:solidFill>
              </a:rPr>
              <a:t>Krylov</a:t>
            </a:r>
            <a:r>
              <a:rPr lang="en-US" dirty="0" smtClean="0">
                <a:solidFill>
                  <a:srgbClr val="7F7F7F"/>
                </a:solidFill>
              </a:rPr>
              <a:t> methods </a:t>
            </a:r>
          </a:p>
          <a:p>
            <a:r>
              <a:rPr lang="en-US" dirty="0" smtClean="0"/>
              <a:t>Related Topics </a:t>
            </a:r>
          </a:p>
          <a:p>
            <a:pPr lvl="1"/>
            <a:r>
              <a:rPr lang="en-US" dirty="0" smtClean="0"/>
              <a:t>Write-Avoiding Algorithms</a:t>
            </a:r>
          </a:p>
          <a:p>
            <a:pPr lvl="1"/>
            <a:r>
              <a:rPr lang="en-US" dirty="0" err="1" smtClean="0"/>
              <a:t>Reproducilibity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619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Write-Avoiding Algorithms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295400"/>
            <a:ext cx="8915400" cy="4876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What if writes are more expensive than reads?	</a:t>
            </a:r>
          </a:p>
          <a:p>
            <a:pPr lvl="1"/>
            <a:r>
              <a:rPr lang="en-US" dirty="0" smtClean="0"/>
              <a:t>Nonvolatile Memory (Flash, PCM, …)</a:t>
            </a:r>
          </a:p>
          <a:p>
            <a:pPr lvl="1"/>
            <a:r>
              <a:rPr lang="en-US" dirty="0" smtClean="0"/>
              <a:t>Saving intermediates to disk in cloud (</a:t>
            </a:r>
            <a:r>
              <a:rPr lang="en-US" dirty="0" err="1" smtClean="0"/>
              <a:t>eg</a:t>
            </a:r>
            <a:r>
              <a:rPr lang="en-US" dirty="0" smtClean="0"/>
              <a:t> Spark)</a:t>
            </a:r>
          </a:p>
          <a:p>
            <a:pPr lvl="1"/>
            <a:r>
              <a:rPr lang="en-US" dirty="0" smtClean="0"/>
              <a:t>Extra coherency traffic in shared memory</a:t>
            </a:r>
          </a:p>
          <a:p>
            <a:r>
              <a:rPr lang="en-US" dirty="0" smtClean="0"/>
              <a:t>Can we design “write-avoiding (WA)” algorithms?</a:t>
            </a:r>
          </a:p>
          <a:p>
            <a:pPr lvl="1"/>
            <a:r>
              <a:rPr lang="en-US" dirty="0" smtClean="0"/>
              <a:t>Goal: find and attain better lower bound for writes</a:t>
            </a:r>
          </a:p>
          <a:p>
            <a:pPr lvl="1"/>
            <a:r>
              <a:rPr lang="en-US" dirty="0" err="1" smtClean="0"/>
              <a:t>Thm</a:t>
            </a:r>
            <a:r>
              <a:rPr lang="en-US" dirty="0" smtClean="0"/>
              <a:t>: For classical </a:t>
            </a:r>
            <a:r>
              <a:rPr lang="en-US" dirty="0" err="1" smtClean="0"/>
              <a:t>matmul</a:t>
            </a:r>
            <a:r>
              <a:rPr lang="en-US" dirty="0" smtClean="0"/>
              <a:t>, possible to do asymptotically fewer writes than reads to given layer of memory hierarchy</a:t>
            </a:r>
          </a:p>
          <a:p>
            <a:pPr lvl="1"/>
            <a:r>
              <a:rPr lang="en-US" dirty="0" err="1" smtClean="0"/>
              <a:t>Thm</a:t>
            </a:r>
            <a:r>
              <a:rPr lang="en-US" dirty="0" smtClean="0"/>
              <a:t>: Cache-oblivious algorithms cannot be write-avoiding</a:t>
            </a:r>
          </a:p>
          <a:p>
            <a:pPr lvl="1"/>
            <a:r>
              <a:rPr lang="en-US" dirty="0" err="1" smtClean="0"/>
              <a:t>Thm</a:t>
            </a:r>
            <a:r>
              <a:rPr lang="en-US" dirty="0" smtClean="0"/>
              <a:t>: </a:t>
            </a:r>
            <a:r>
              <a:rPr lang="en-US" dirty="0" err="1" smtClean="0"/>
              <a:t>Strassen</a:t>
            </a:r>
            <a:r>
              <a:rPr lang="en-US" dirty="0"/>
              <a:t> </a:t>
            </a:r>
            <a:r>
              <a:rPr lang="en-US" dirty="0" smtClean="0"/>
              <a:t>and FFT cannot be write-avoiding</a:t>
            </a:r>
          </a:p>
        </p:txBody>
      </p:sp>
    </p:spTree>
    <p:extLst>
      <p:ext uri="{BB962C8B-B14F-4D97-AF65-F5344CB8AC3E}">
        <p14:creationId xmlns:p14="http://schemas.microsoft.com/office/powerpoint/2010/main" val="3338311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829279"/>
            <a:ext cx="4114799" cy="2980721"/>
          </a:xfrm>
          <a:prstGeom prst="rect">
            <a:avLst/>
          </a:prstGeom>
        </p:spPr>
      </p:pic>
      <p:pic>
        <p:nvPicPr>
          <p:cNvPr id="5" name="Picture 4" descr="700-MKL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985429"/>
            <a:ext cx="4060740" cy="26439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8200" y="2133600"/>
            <a:ext cx="43434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Cache-Oblivious </a:t>
            </a:r>
            <a:r>
              <a:rPr lang="en-US" sz="2400" dirty="0" err="1" smtClean="0"/>
              <a:t>Matmul</a:t>
            </a:r>
            <a:endParaRPr lang="en-US" sz="2400" dirty="0" smtClean="0"/>
          </a:p>
          <a:p>
            <a:r>
              <a:rPr lang="en-US" sz="2400" dirty="0" smtClean="0"/>
              <a:t>#DRAM reads close to optimal</a:t>
            </a:r>
          </a:p>
          <a:p>
            <a:r>
              <a:rPr lang="en-US" sz="2400" dirty="0" smtClean="0"/>
              <a:t>#DRAM writes much larger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95800" y="152400"/>
            <a:ext cx="46020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Measured L3-DRAM traffic on</a:t>
            </a:r>
          </a:p>
          <a:p>
            <a:r>
              <a:rPr lang="en-US" sz="2400" b="1" dirty="0" smtClean="0"/>
              <a:t>Intel Nehalem Xeon-7560</a:t>
            </a:r>
          </a:p>
          <a:p>
            <a:r>
              <a:rPr lang="en-US" sz="2400" dirty="0" smtClean="0"/>
              <a:t>Optimal #DRAM reads = O(n</a:t>
            </a:r>
            <a:r>
              <a:rPr lang="en-US" sz="2800" baseline="30000" dirty="0" smtClean="0"/>
              <a:t>3</a:t>
            </a:r>
            <a:r>
              <a:rPr lang="en-US" sz="2400" dirty="0" smtClean="0"/>
              <a:t>/M</a:t>
            </a:r>
            <a:r>
              <a:rPr lang="en-US" sz="2800" baseline="30000" dirty="0" smtClean="0"/>
              <a:t>1/2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Optimal #DRAM writes = n</a:t>
            </a:r>
            <a:r>
              <a:rPr lang="en-US" sz="2800" baseline="30000" dirty="0" smtClean="0"/>
              <a:t>2</a:t>
            </a:r>
            <a:endParaRPr lang="en-US" sz="2800" baseline="30000" dirty="0"/>
          </a:p>
        </p:txBody>
      </p:sp>
      <p:sp>
        <p:nvSpPr>
          <p:cNvPr id="8" name="TextBox 7"/>
          <p:cNvSpPr txBox="1"/>
          <p:nvPr/>
        </p:nvSpPr>
        <p:spPr>
          <a:xfrm>
            <a:off x="4648200" y="4514672"/>
            <a:ext cx="43434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Write-Avoiding </a:t>
            </a:r>
            <a:r>
              <a:rPr lang="en-US" sz="2400" dirty="0" err="1" smtClean="0"/>
              <a:t>Matmul</a:t>
            </a: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Total L3 misses close to optimal</a:t>
            </a:r>
          </a:p>
          <a:p>
            <a:r>
              <a:rPr lang="en-US" sz="2400" dirty="0"/>
              <a:t> </a:t>
            </a:r>
            <a:r>
              <a:rPr lang="en-US" sz="2400" dirty="0" smtClean="0"/>
              <a:t> Total DRAM writes much larger</a:t>
            </a:r>
          </a:p>
        </p:txBody>
      </p:sp>
    </p:spTree>
    <p:extLst>
      <p:ext uri="{BB962C8B-B14F-4D97-AF65-F5344CB8AC3E}">
        <p14:creationId xmlns:p14="http://schemas.microsoft.com/office/powerpoint/2010/main" val="2116017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700-MKL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985429"/>
            <a:ext cx="4060740" cy="26439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8200" y="2133600"/>
            <a:ext cx="43434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Intel MKL </a:t>
            </a:r>
            <a:r>
              <a:rPr lang="en-US" sz="2400" dirty="0" err="1" smtClean="0"/>
              <a:t>Matmul</a:t>
            </a:r>
            <a:endParaRPr lang="en-US" sz="2400" dirty="0" smtClean="0"/>
          </a:p>
          <a:p>
            <a:r>
              <a:rPr lang="en-US" sz="2400" dirty="0" smtClean="0"/>
              <a:t>#DRAM reads &gt;2x optimal</a:t>
            </a:r>
          </a:p>
          <a:p>
            <a:r>
              <a:rPr lang="en-US" sz="2400" dirty="0" smtClean="0"/>
              <a:t>#DRAM writes much larger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95800" y="152400"/>
            <a:ext cx="46020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Measured L3-DRAM traffic on</a:t>
            </a:r>
          </a:p>
          <a:p>
            <a:r>
              <a:rPr lang="en-US" sz="2400" b="1" dirty="0" smtClean="0"/>
              <a:t>Intel Nehalem Xeon-7560</a:t>
            </a:r>
          </a:p>
          <a:p>
            <a:r>
              <a:rPr lang="en-US" sz="2400" dirty="0" smtClean="0"/>
              <a:t>Optimal #DRAM reads = O(n</a:t>
            </a:r>
            <a:r>
              <a:rPr lang="en-US" sz="2800" baseline="30000" dirty="0" smtClean="0"/>
              <a:t>3</a:t>
            </a:r>
            <a:r>
              <a:rPr lang="en-US" sz="2400" dirty="0" smtClean="0"/>
              <a:t>/M</a:t>
            </a:r>
            <a:r>
              <a:rPr lang="en-US" sz="2800" baseline="30000" dirty="0" smtClean="0"/>
              <a:t>1/2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Optimal #DRAM writes = n</a:t>
            </a:r>
            <a:r>
              <a:rPr lang="en-US" sz="2800" baseline="30000" dirty="0" smtClean="0"/>
              <a:t>2</a:t>
            </a:r>
            <a:endParaRPr lang="en-US" sz="2800" baseline="30000" dirty="0"/>
          </a:p>
        </p:txBody>
      </p:sp>
      <p:sp>
        <p:nvSpPr>
          <p:cNvPr id="8" name="TextBox 7"/>
          <p:cNvSpPr txBox="1"/>
          <p:nvPr/>
        </p:nvSpPr>
        <p:spPr>
          <a:xfrm>
            <a:off x="4648200" y="4514672"/>
            <a:ext cx="43434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Write-Avoiding </a:t>
            </a:r>
            <a:r>
              <a:rPr lang="en-US" sz="2400" dirty="0" err="1" smtClean="0"/>
              <a:t>Matmul</a:t>
            </a:r>
            <a:endParaRPr lang="en-US" sz="2400" dirty="0" smtClean="0"/>
          </a:p>
          <a:p>
            <a:r>
              <a:rPr lang="en-US" sz="2400" dirty="0"/>
              <a:t> </a:t>
            </a:r>
            <a:r>
              <a:rPr lang="en-US" sz="2400" dirty="0" smtClean="0"/>
              <a:t> Total L3 misses close to optimal</a:t>
            </a:r>
          </a:p>
          <a:p>
            <a:r>
              <a:rPr lang="en-US" sz="2400" dirty="0"/>
              <a:t> </a:t>
            </a:r>
            <a:r>
              <a:rPr lang="en-US" sz="2400" dirty="0" smtClean="0"/>
              <a:t> Total DRAM writes much larger</a:t>
            </a:r>
          </a:p>
        </p:txBody>
      </p:sp>
      <p:pic>
        <p:nvPicPr>
          <p:cNvPr id="2" name="Picture 1" descr="MKL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990600"/>
            <a:ext cx="4038600" cy="292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6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Reproducibility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304" y="1600200"/>
            <a:ext cx="8611584" cy="5029329"/>
          </a:xfrm>
        </p:spPr>
        <p:txBody>
          <a:bodyPr>
            <a:normAutofit/>
          </a:bodyPr>
          <a:lstStyle/>
          <a:p>
            <a:r>
              <a:rPr lang="en-US" sz="3000" dirty="0" smtClean="0"/>
              <a:t>Want bit-wise identical results from different runs of the same program on the same machine, possibly with different available resources</a:t>
            </a:r>
          </a:p>
          <a:p>
            <a:pPr lvl="1"/>
            <a:r>
              <a:rPr lang="en-US" sz="2400" dirty="0" smtClean="0"/>
              <a:t>Needed for testing, debugging, correctness.</a:t>
            </a:r>
          </a:p>
          <a:p>
            <a:pPr lvl="1"/>
            <a:r>
              <a:rPr lang="en-US" sz="2400" dirty="0" smtClean="0"/>
              <a:t>Requested by users (e.g. FEM, climate modeling, …)</a:t>
            </a:r>
          </a:p>
          <a:p>
            <a:r>
              <a:rPr lang="en-US" dirty="0" smtClean="0"/>
              <a:t>Hard just for summation, since floating point arithmetic is not associative because of </a:t>
            </a:r>
            <a:r>
              <a:rPr lang="en-US" dirty="0" err="1" smtClean="0"/>
              <a:t>roundoff</a:t>
            </a:r>
            <a:endParaRPr lang="en-US" dirty="0" smtClean="0"/>
          </a:p>
          <a:p>
            <a:pPr lvl="1"/>
            <a:r>
              <a:rPr lang="en-US" dirty="0" smtClean="0"/>
              <a:t>  (1e-16 + 1) – 1   ≠   1e-16 + (1 – 1)</a:t>
            </a:r>
          </a:p>
        </p:txBody>
      </p:sp>
    </p:spTree>
    <p:extLst>
      <p:ext uri="{BB962C8B-B14F-4D97-AF65-F5344CB8AC3E}">
        <p14:creationId xmlns:p14="http://schemas.microsoft.com/office/powerpoint/2010/main" val="1060406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295400"/>
            <a:ext cx="8839200" cy="533400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Get bit-wise identical answer when you type </a:t>
            </a:r>
            <a:r>
              <a:rPr lang="en-US" sz="2800" dirty="0" err="1" smtClean="0"/>
              <a:t>a.out</a:t>
            </a:r>
            <a:r>
              <a:rPr lang="en-US" sz="2800" dirty="0" smtClean="0"/>
              <a:t> again</a:t>
            </a:r>
          </a:p>
          <a:p>
            <a:r>
              <a:rPr lang="en-US" sz="2800" dirty="0" smtClean="0"/>
              <a:t>NA-Digest submission on 8 Sep 2010 </a:t>
            </a:r>
          </a:p>
          <a:p>
            <a:pPr lvl="1"/>
            <a:r>
              <a:rPr lang="en-US" sz="2600" dirty="0" smtClean="0"/>
              <a:t>From Kai </a:t>
            </a:r>
            <a:r>
              <a:rPr lang="en-US" sz="2600" dirty="0" err="1" smtClean="0"/>
              <a:t>Diethelm</a:t>
            </a:r>
            <a:r>
              <a:rPr lang="en-US" sz="2600" dirty="0" smtClean="0"/>
              <a:t>, at GNS-MBH</a:t>
            </a:r>
          </a:p>
          <a:p>
            <a:pPr lvl="1"/>
            <a:r>
              <a:rPr lang="en-US" sz="2600" dirty="0" smtClean="0"/>
              <a:t>Sought reproducible parallel sparse linear equation solver, demanded by customers (construction engineers), otherwise they don’t believe results</a:t>
            </a:r>
          </a:p>
          <a:p>
            <a:pPr lvl="1"/>
            <a:r>
              <a:rPr lang="en-US" sz="2600" dirty="0" smtClean="0"/>
              <a:t>Willing to sacrifice 40% - 50% of performance for it</a:t>
            </a:r>
          </a:p>
          <a:p>
            <a:r>
              <a:rPr lang="en-US" sz="2800" dirty="0" smtClean="0"/>
              <a:t>Email to ~110 Berkeley CSE faculty, asking about it</a:t>
            </a:r>
          </a:p>
          <a:p>
            <a:pPr lvl="1"/>
            <a:r>
              <a:rPr lang="en-US" dirty="0" smtClean="0"/>
              <a:t>Most</a:t>
            </a:r>
            <a:r>
              <a:rPr lang="en-US" dirty="0"/>
              <a:t>: “What?! How will I debug without reproducibility?”</a:t>
            </a:r>
          </a:p>
          <a:p>
            <a:pPr lvl="1"/>
            <a:r>
              <a:rPr lang="en-US" dirty="0"/>
              <a:t>Few: “I know better, and do careful error analysis”</a:t>
            </a:r>
          </a:p>
          <a:p>
            <a:pPr lvl="1"/>
            <a:r>
              <a:rPr lang="en-US" dirty="0"/>
              <a:t>S. </a:t>
            </a:r>
            <a:r>
              <a:rPr lang="en-US" dirty="0" err="1"/>
              <a:t>Govindjee</a:t>
            </a:r>
            <a:r>
              <a:rPr lang="en-US" dirty="0"/>
              <a:t>: needs it for fracture simulations</a:t>
            </a:r>
          </a:p>
          <a:p>
            <a:pPr lvl="1"/>
            <a:r>
              <a:rPr lang="en-US" dirty="0"/>
              <a:t>S. Russell: needs it for nuclear blast detection</a:t>
            </a:r>
          </a:p>
          <a:p>
            <a:endParaRPr lang="en-US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7E75-97A0-C64F-9576-F2FFE5D0CD7C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Reproducible Floating Point Computation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4674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00000_2_2_1.eps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7" b="-2399"/>
          <a:stretch/>
        </p:blipFill>
        <p:spPr>
          <a:xfrm>
            <a:off x="22999" y="2286000"/>
            <a:ext cx="4819650" cy="2865719"/>
          </a:xfrm>
        </p:spPr>
      </p:pic>
      <p:sp>
        <p:nvSpPr>
          <p:cNvPr id="6" name="TextBox 5"/>
          <p:cNvSpPr txBox="1"/>
          <p:nvPr/>
        </p:nvSpPr>
        <p:spPr>
          <a:xfrm>
            <a:off x="762000" y="5105400"/>
            <a:ext cx="3473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Absolute Error for Random Vectors</a:t>
            </a:r>
            <a:endParaRPr lang="en-US" dirty="0"/>
          </a:p>
        </p:txBody>
      </p:sp>
      <p:pic>
        <p:nvPicPr>
          <p:cNvPr id="3" name="Picture 2" descr="100000_4_1_1.ep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204" y="2286000"/>
            <a:ext cx="4517796" cy="280058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4999" y="5397470"/>
            <a:ext cx="3429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Same magnitude opposite signs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Intel MKL non-reproducibility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181600" y="5105400"/>
            <a:ext cx="3648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Relative Error for Orthogonal vectors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03941" y="990600"/>
            <a:ext cx="81521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Vector size: 1e6. Data  aligned to 16-byte boundaries. For each input vector: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Dot products are computed using 1, 2, 3 or 4 threads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Absolute error = maximum – minimum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Relative error   = Absolute error / maximum absolute value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7010400" y="3505200"/>
            <a:ext cx="1676400" cy="0"/>
          </a:xfrm>
          <a:prstGeom prst="straightConnector1">
            <a:avLst/>
          </a:prstGeom>
          <a:ln w="57150" cmpd="sng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147772" y="2743200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Sign not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reproducible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8610600" y="4724400"/>
            <a:ext cx="0" cy="793735"/>
          </a:xfrm>
          <a:prstGeom prst="straightConnector1">
            <a:avLst/>
          </a:prstGeom>
          <a:ln w="57150" cmpd="sng">
            <a:solidFill>
              <a:srgbClr val="FF0000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57200" y="5867400"/>
            <a:ext cx="79303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 charset="0"/>
              </a:rPr>
              <a:t>Intel MKL 11.2 with CBWR: reproducible only for </a:t>
            </a:r>
            <a:r>
              <a:rPr lang="en-US" b="1" dirty="0">
                <a:latin typeface="Arial" charset="0"/>
              </a:rPr>
              <a:t>fixed</a:t>
            </a:r>
            <a:r>
              <a:rPr lang="en-US" dirty="0">
                <a:latin typeface="Arial" charset="0"/>
              </a:rPr>
              <a:t> number of </a:t>
            </a:r>
            <a:r>
              <a:rPr lang="en-US" dirty="0" smtClean="0">
                <a:latin typeface="Arial" charset="0"/>
              </a:rPr>
              <a:t>threads </a:t>
            </a:r>
          </a:p>
          <a:p>
            <a:r>
              <a:rPr lang="en-US" dirty="0" smtClean="0">
                <a:latin typeface="Arial" charset="0"/>
              </a:rPr>
              <a:t>     and using </a:t>
            </a:r>
            <a:r>
              <a:rPr lang="en-US" dirty="0">
                <a:latin typeface="Arial" charset="0"/>
              </a:rPr>
              <a:t>the same instruction set (SSE2/AVX)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65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5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715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Goals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000" dirty="0" smtClean="0"/>
              <a:t>Same answer, independent of layout, #processors, order of summands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000" dirty="0" smtClean="0"/>
              <a:t>Good performance (scales well)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000" dirty="0" smtClean="0"/>
              <a:t>Portable (assume IEEE 754 only)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000" dirty="0" smtClean="0"/>
              <a:t>User can choose accuracy</a:t>
            </a:r>
          </a:p>
          <a:p>
            <a:r>
              <a:rPr lang="en-US" sz="2400" dirty="0" smtClean="0"/>
              <a:t>Approaches</a:t>
            </a:r>
          </a:p>
          <a:p>
            <a:pPr lvl="1"/>
            <a:r>
              <a:rPr lang="en-US" sz="2000" dirty="0" smtClean="0"/>
              <a:t>Guarantee fixed reduction tree (not 2. or 3.)</a:t>
            </a:r>
          </a:p>
          <a:p>
            <a:pPr lvl="1"/>
            <a:r>
              <a:rPr lang="en-US" sz="2000" dirty="0" smtClean="0"/>
              <a:t>Use (very) high precision to get exact answer (not 2.)</a:t>
            </a:r>
          </a:p>
          <a:p>
            <a:pPr lvl="1"/>
            <a:r>
              <a:rPr lang="en-US" sz="2000" dirty="0" smtClean="0"/>
              <a:t>Our approach (Nguyen, Ahrens, D.)</a:t>
            </a:r>
          </a:p>
          <a:p>
            <a:pPr lvl="2"/>
            <a:r>
              <a:rPr lang="en-US" sz="2000" dirty="0" smtClean="0"/>
              <a:t>Oversimplified:</a:t>
            </a:r>
          </a:p>
          <a:p>
            <a:pPr marL="1714500" lvl="3" indent="-342900">
              <a:buFont typeface="+mj-lt"/>
              <a:buAutoNum type="arabicPeriod"/>
            </a:pPr>
            <a:r>
              <a:rPr lang="en-US" dirty="0" smtClean="0"/>
              <a:t>Compute A = maximum absolute value (reproducible)</a:t>
            </a:r>
          </a:p>
          <a:p>
            <a:pPr marL="1714500" lvl="3" indent="-342900">
              <a:buFont typeface="+mj-lt"/>
              <a:buAutoNum type="arabicPeriod"/>
            </a:pPr>
            <a:r>
              <a:rPr lang="en-US" dirty="0" smtClean="0"/>
              <a:t>Round all summands to one </a:t>
            </a:r>
            <a:r>
              <a:rPr lang="en-US" dirty="0" err="1" smtClean="0"/>
              <a:t>ulp</a:t>
            </a:r>
            <a:r>
              <a:rPr lang="en-US" dirty="0" smtClean="0"/>
              <a:t> in A</a:t>
            </a:r>
          </a:p>
          <a:p>
            <a:pPr marL="1714500" lvl="3" indent="-342900">
              <a:buFont typeface="+mj-lt"/>
              <a:buAutoNum type="arabicPeriod"/>
            </a:pPr>
            <a:r>
              <a:rPr lang="en-US" dirty="0" smtClean="0"/>
              <a:t>Compute sum; rounding causes them to act like fixed point numbers</a:t>
            </a:r>
          </a:p>
          <a:p>
            <a:pPr lvl="2"/>
            <a:r>
              <a:rPr lang="en-US" sz="2000" dirty="0" smtClean="0"/>
              <a:t>Possible with one pass over data, one reduction operation,                         using just a 6 word “reproducible accumulator”</a:t>
            </a:r>
          </a:p>
          <a:p>
            <a:pPr lvl="1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7E75-97A0-C64F-9576-F2FFE5D0CD7C}" type="slidenum">
              <a:rPr lang="en-US" smtClean="0"/>
              <a:pPr/>
              <a:t>108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792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Goals/Approaches for Reproducible Sum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968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breakdown_dasum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2" b="5752"/>
          <a:stretch>
            <a:fillRect/>
          </a:stretch>
        </p:blipFill>
        <p:spPr/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97E75-97A0-C64F-9576-F2FFE5D0CD7C}" type="slidenum">
              <a:rPr lang="en-US" smtClean="0"/>
              <a:pPr/>
              <a:t>109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10599" cy="106680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Performance results on 1024 </a:t>
            </a:r>
            <a:r>
              <a:rPr lang="en-US" sz="3600" dirty="0" err="1" smtClean="0"/>
              <a:t>proc</a:t>
            </a:r>
            <a:r>
              <a:rPr lang="en-US" sz="3600" dirty="0" smtClean="0"/>
              <a:t> Cray XC30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800" dirty="0" smtClean="0"/>
              <a:t>1.2x to 3.2x slowdown </a:t>
            </a:r>
            <a:r>
              <a:rPr lang="en-US" sz="2800" dirty="0" err="1" smtClean="0"/>
              <a:t>vs</a:t>
            </a:r>
            <a:r>
              <a:rPr lang="en-US" sz="2800" dirty="0" smtClean="0"/>
              <a:t> fastest code, for n=1M</a:t>
            </a:r>
            <a:br>
              <a:rPr lang="en-US" sz="2800" dirty="0" smtClean="0"/>
            </a:b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31148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Reproducible Software and Hardware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Software for Reproducible BLAS 1 available at </a:t>
            </a:r>
            <a:r>
              <a:rPr lang="en-US" dirty="0" err="1" smtClean="0"/>
              <a:t>bebop.cs.berkeley.edu</a:t>
            </a:r>
            <a:r>
              <a:rPr lang="en-US" dirty="0" smtClean="0"/>
              <a:t>/</a:t>
            </a:r>
            <a:r>
              <a:rPr lang="en-US" dirty="0" err="1" smtClean="0"/>
              <a:t>reproblas</a:t>
            </a:r>
            <a:endParaRPr lang="en-US" dirty="0" smtClean="0"/>
          </a:p>
          <a:p>
            <a:pPr lvl="1"/>
            <a:r>
              <a:rPr lang="en-US" dirty="0" smtClean="0"/>
              <a:t>BLAS2, 3 under development</a:t>
            </a:r>
          </a:p>
          <a:p>
            <a:r>
              <a:rPr lang="en-US" dirty="0" smtClean="0"/>
              <a:t>Used Chisel (hardware design language) to design one new instruction that would make reproducible summation as fast (and more accurate) than standard summation</a:t>
            </a:r>
          </a:p>
          <a:p>
            <a:r>
              <a:rPr lang="en-US" dirty="0" smtClean="0"/>
              <a:t>Industrial interest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27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Reproducible Software and Hardware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Software for Reproducible BLAS available at </a:t>
            </a:r>
            <a:r>
              <a:rPr lang="en-US" dirty="0" err="1" smtClean="0"/>
              <a:t>bebop.cs.berkeley.edu</a:t>
            </a:r>
            <a:r>
              <a:rPr lang="en-US" dirty="0" smtClean="0"/>
              <a:t>/</a:t>
            </a:r>
            <a:r>
              <a:rPr lang="en-US" dirty="0" err="1" smtClean="0"/>
              <a:t>reproblas</a:t>
            </a:r>
            <a:endParaRPr lang="en-US" dirty="0" smtClean="0"/>
          </a:p>
          <a:p>
            <a:r>
              <a:rPr lang="en-US" dirty="0" smtClean="0"/>
              <a:t>IEEE 754 Floating Point Standards Committee considering adding new instruction that would accelerate this</a:t>
            </a:r>
          </a:p>
          <a:p>
            <a:r>
              <a:rPr lang="en-US" dirty="0" smtClean="0"/>
              <a:t>BLAS Standard Committee also considering adding these</a:t>
            </a:r>
          </a:p>
          <a:p>
            <a:r>
              <a:rPr lang="en-US" dirty="0" smtClean="0"/>
              <a:t>Industrial interest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8446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more details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Bebop.cs.berkeley.edu</a:t>
            </a:r>
            <a:endParaRPr lang="en-US" dirty="0" smtClean="0"/>
          </a:p>
          <a:p>
            <a:pPr lvl="1"/>
            <a:r>
              <a:rPr lang="en-US" dirty="0" smtClean="0"/>
              <a:t>155 page survey in </a:t>
            </a:r>
            <a:r>
              <a:rPr lang="en-US" dirty="0" err="1" smtClean="0"/>
              <a:t>Acta</a:t>
            </a:r>
            <a:r>
              <a:rPr lang="en-US" dirty="0" smtClean="0"/>
              <a:t> </a:t>
            </a:r>
            <a:r>
              <a:rPr lang="en-US" dirty="0" err="1" smtClean="0"/>
              <a:t>Numerica</a:t>
            </a:r>
            <a:endParaRPr lang="en-US" dirty="0" smtClean="0"/>
          </a:p>
          <a:p>
            <a:r>
              <a:rPr lang="en-US" dirty="0" smtClean="0"/>
              <a:t>CS267 – Berkeley’s Parallel Computing Course</a:t>
            </a:r>
          </a:p>
          <a:p>
            <a:pPr lvl="1"/>
            <a:r>
              <a:rPr lang="en-US" dirty="0" smtClean="0"/>
              <a:t>Live broadcast in Spring 2016</a:t>
            </a:r>
          </a:p>
          <a:p>
            <a:pPr lvl="2"/>
            <a:r>
              <a:rPr lang="en-US" dirty="0" smtClean="0">
                <a:hlinkClick r:id="rId2"/>
              </a:rPr>
              <a:t>www.cs.berkeley.edu/~demmel</a:t>
            </a:r>
            <a:endParaRPr lang="en-US" dirty="0" smtClean="0"/>
          </a:p>
          <a:p>
            <a:pPr lvl="2"/>
            <a:r>
              <a:rPr lang="en-US" dirty="0" smtClean="0"/>
              <a:t>All slides, video available </a:t>
            </a:r>
          </a:p>
          <a:p>
            <a:pPr lvl="1"/>
            <a:r>
              <a:rPr lang="en-US" dirty="0" smtClean="0"/>
              <a:t>Available as SPOC from XSEDE</a:t>
            </a:r>
          </a:p>
          <a:p>
            <a:pPr lvl="2"/>
            <a:r>
              <a:rPr lang="en-US" dirty="0" smtClean="0">
                <a:hlinkClick r:id="rId3"/>
              </a:rPr>
              <a:t>www.xsede.org</a:t>
            </a:r>
            <a:endParaRPr lang="en-US" dirty="0"/>
          </a:p>
          <a:p>
            <a:pPr lvl="2"/>
            <a:r>
              <a:rPr lang="en-US" dirty="0" smtClean="0"/>
              <a:t>Free supercomputer accounts to do homework</a:t>
            </a:r>
          </a:p>
          <a:p>
            <a:pPr lvl="2"/>
            <a:r>
              <a:rPr lang="en-US" dirty="0" smtClean="0"/>
              <a:t>Free </a:t>
            </a:r>
            <a:r>
              <a:rPr lang="en-US" dirty="0" err="1" smtClean="0"/>
              <a:t>autograding</a:t>
            </a:r>
            <a:r>
              <a:rPr lang="en-US" dirty="0"/>
              <a:t> </a:t>
            </a:r>
            <a:r>
              <a:rPr lang="en-US" dirty="0" smtClean="0"/>
              <a:t>of homework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960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Collaborators and Supporters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524000"/>
            <a:ext cx="8839200" cy="4525963"/>
          </a:xfrm>
        </p:spPr>
        <p:txBody>
          <a:bodyPr>
            <a:noAutofit/>
          </a:bodyPr>
          <a:lstStyle/>
          <a:p>
            <a:r>
              <a:rPr lang="en-US" sz="1800" b="1" dirty="0" smtClean="0"/>
              <a:t>James Demmel</a:t>
            </a:r>
            <a:r>
              <a:rPr lang="en-US" sz="1800" dirty="0" smtClean="0"/>
              <a:t>, </a:t>
            </a:r>
            <a:r>
              <a:rPr lang="en-US" sz="1800" b="1" dirty="0" smtClean="0"/>
              <a:t>Kathy </a:t>
            </a:r>
            <a:r>
              <a:rPr lang="en-US" sz="1800" b="1" dirty="0" err="1" smtClean="0"/>
              <a:t>Yelick</a:t>
            </a:r>
            <a:r>
              <a:rPr lang="en-US" sz="1800" dirty="0" smtClean="0"/>
              <a:t>, Michael Anderson, Grey Ballard, Erin Carson, </a:t>
            </a:r>
            <a:r>
              <a:rPr lang="en-US" sz="1800" dirty="0" err="1" smtClean="0"/>
              <a:t>Aditya</a:t>
            </a:r>
            <a:r>
              <a:rPr lang="en-US" sz="1800" dirty="0" smtClean="0"/>
              <a:t> </a:t>
            </a:r>
            <a:r>
              <a:rPr lang="en-US" sz="1800" dirty="0" err="1" smtClean="0"/>
              <a:t>Devarakonda</a:t>
            </a:r>
            <a:r>
              <a:rPr lang="en-US" sz="1800" dirty="0" smtClean="0"/>
              <a:t>, Michael Driscoll, David </a:t>
            </a:r>
            <a:r>
              <a:rPr lang="en-US" sz="1800" dirty="0" err="1" smtClean="0"/>
              <a:t>Eliahu</a:t>
            </a:r>
            <a:r>
              <a:rPr lang="en-US" sz="1800" dirty="0" smtClean="0"/>
              <a:t>, Andrew Gearhart, </a:t>
            </a:r>
            <a:r>
              <a:rPr lang="en-US" sz="1800" dirty="0" err="1" smtClean="0"/>
              <a:t>Evangelos</a:t>
            </a:r>
            <a:r>
              <a:rPr lang="en-US" sz="1800" dirty="0" smtClean="0"/>
              <a:t> </a:t>
            </a:r>
            <a:r>
              <a:rPr lang="en-US" sz="1800" dirty="0" err="1" smtClean="0"/>
              <a:t>Georganas</a:t>
            </a:r>
            <a:r>
              <a:rPr lang="en-US" sz="1800" dirty="0" smtClean="0"/>
              <a:t>, Nicholas Knight, </a:t>
            </a:r>
            <a:r>
              <a:rPr lang="en-US" sz="1800" dirty="0" err="1" smtClean="0"/>
              <a:t>Penporn</a:t>
            </a:r>
            <a:r>
              <a:rPr lang="en-US" sz="1800" dirty="0" smtClean="0"/>
              <a:t> </a:t>
            </a:r>
            <a:r>
              <a:rPr lang="en-US" sz="1800" dirty="0" err="1" smtClean="0"/>
              <a:t>Koanantakool</a:t>
            </a:r>
            <a:r>
              <a:rPr lang="en-US" sz="1800" dirty="0" smtClean="0"/>
              <a:t>, Ben </a:t>
            </a:r>
            <a:r>
              <a:rPr lang="en-US" sz="1800" dirty="0" err="1" smtClean="0"/>
              <a:t>Lipshitz</a:t>
            </a:r>
            <a:r>
              <a:rPr lang="en-US" sz="1800" dirty="0" smtClean="0"/>
              <a:t>, </a:t>
            </a:r>
            <a:r>
              <a:rPr lang="en-US" sz="1800" dirty="0" err="1" smtClean="0"/>
              <a:t>Oded</a:t>
            </a:r>
            <a:r>
              <a:rPr lang="en-US" sz="1800" dirty="0" smtClean="0"/>
              <a:t> Schwartz, Edgar </a:t>
            </a:r>
            <a:r>
              <a:rPr lang="en-US" sz="1800" dirty="0" err="1" smtClean="0"/>
              <a:t>Solomonik</a:t>
            </a:r>
            <a:r>
              <a:rPr lang="en-US" sz="1800" dirty="0" smtClean="0"/>
              <a:t>, Omer </a:t>
            </a:r>
            <a:r>
              <a:rPr lang="en-US" sz="1800" dirty="0" err="1" smtClean="0"/>
              <a:t>Spillinger</a:t>
            </a:r>
            <a:endParaRPr lang="en-US" sz="1800" dirty="0" smtClean="0"/>
          </a:p>
          <a:p>
            <a:r>
              <a:rPr lang="en-US" sz="1800" dirty="0"/>
              <a:t>Austin Benson, Maryam </a:t>
            </a:r>
            <a:r>
              <a:rPr lang="en-US" sz="1800" dirty="0" err="1"/>
              <a:t>Dehnavi</a:t>
            </a:r>
            <a:r>
              <a:rPr lang="en-US" sz="1800" dirty="0"/>
              <a:t>, Mark </a:t>
            </a:r>
            <a:r>
              <a:rPr lang="en-US" sz="1800" dirty="0" err="1"/>
              <a:t>Hoemmen</a:t>
            </a:r>
            <a:r>
              <a:rPr lang="en-US" sz="1800" dirty="0"/>
              <a:t>, </a:t>
            </a:r>
            <a:r>
              <a:rPr lang="en-US" sz="1800" dirty="0" err="1" smtClean="0"/>
              <a:t>Shoaib</a:t>
            </a:r>
            <a:r>
              <a:rPr lang="en-US" sz="1800" dirty="0" smtClean="0"/>
              <a:t> </a:t>
            </a:r>
            <a:r>
              <a:rPr lang="en-US" sz="1800" dirty="0" err="1" smtClean="0"/>
              <a:t>Kamil</a:t>
            </a:r>
            <a:r>
              <a:rPr lang="en-US" sz="1800" dirty="0" smtClean="0"/>
              <a:t>, </a:t>
            </a:r>
            <a:r>
              <a:rPr lang="en-US" sz="1800" dirty="0" err="1" smtClean="0"/>
              <a:t>Marghoob</a:t>
            </a:r>
            <a:r>
              <a:rPr lang="en-US" sz="1800" dirty="0" smtClean="0"/>
              <a:t> </a:t>
            </a:r>
            <a:r>
              <a:rPr lang="en-US" sz="1800" dirty="0" err="1" smtClean="0"/>
              <a:t>Mohiyuddin</a:t>
            </a:r>
            <a:endParaRPr lang="en-US" sz="1800" dirty="0" smtClean="0"/>
          </a:p>
          <a:p>
            <a:r>
              <a:rPr lang="en-US" sz="1800" dirty="0" err="1" smtClean="0"/>
              <a:t>Abhinav</a:t>
            </a:r>
            <a:r>
              <a:rPr lang="en-US" sz="1800" dirty="0" smtClean="0"/>
              <a:t> </a:t>
            </a:r>
            <a:r>
              <a:rPr lang="en-US" sz="1800" dirty="0" err="1" smtClean="0"/>
              <a:t>Bhatele</a:t>
            </a:r>
            <a:r>
              <a:rPr lang="en-US" sz="1800" dirty="0" smtClean="0"/>
              <a:t>, </a:t>
            </a:r>
            <a:r>
              <a:rPr lang="en-US" sz="1800" dirty="0" err="1" smtClean="0"/>
              <a:t>Aydin</a:t>
            </a:r>
            <a:r>
              <a:rPr lang="en-US" sz="1800" dirty="0" smtClean="0"/>
              <a:t> </a:t>
            </a:r>
            <a:r>
              <a:rPr lang="en-US" sz="1800" dirty="0" err="1" smtClean="0"/>
              <a:t>Buluc</a:t>
            </a:r>
            <a:r>
              <a:rPr lang="en-US" sz="1800" dirty="0" smtClean="0"/>
              <a:t>, Michael Christ, </a:t>
            </a:r>
            <a:r>
              <a:rPr lang="en-US" sz="1800" dirty="0" err="1" smtClean="0"/>
              <a:t>Ioana</a:t>
            </a:r>
            <a:r>
              <a:rPr lang="en-US" sz="1800" dirty="0" smtClean="0"/>
              <a:t> </a:t>
            </a:r>
            <a:r>
              <a:rPr lang="en-US" sz="1800" dirty="0" err="1" smtClean="0"/>
              <a:t>Dumitriu</a:t>
            </a:r>
            <a:r>
              <a:rPr lang="en-US" sz="1800" dirty="0" smtClean="0"/>
              <a:t>, Armando Fox,  David </a:t>
            </a:r>
            <a:r>
              <a:rPr lang="en-US" sz="1800" dirty="0" err="1" smtClean="0"/>
              <a:t>Gleich</a:t>
            </a:r>
            <a:r>
              <a:rPr lang="en-US" sz="1800" dirty="0" smtClean="0"/>
              <a:t>,  Ming </a:t>
            </a:r>
            <a:r>
              <a:rPr lang="en-US" sz="1800" dirty="0" err="1" smtClean="0"/>
              <a:t>Gu</a:t>
            </a:r>
            <a:r>
              <a:rPr lang="en-US" sz="1800" dirty="0" smtClean="0"/>
              <a:t>, Jeff Hammond, Mike </a:t>
            </a:r>
            <a:r>
              <a:rPr lang="en-US" sz="1800" dirty="0" err="1" smtClean="0"/>
              <a:t>Heroux</a:t>
            </a:r>
            <a:r>
              <a:rPr lang="en-US" sz="1800" dirty="0" smtClean="0"/>
              <a:t>, Olga Holtz, Kurt </a:t>
            </a:r>
            <a:r>
              <a:rPr lang="en-US" sz="1800" dirty="0" err="1" smtClean="0"/>
              <a:t>Keutzer</a:t>
            </a:r>
            <a:r>
              <a:rPr lang="en-US" sz="1800" dirty="0" smtClean="0"/>
              <a:t>, </a:t>
            </a:r>
            <a:r>
              <a:rPr lang="en-US" sz="1800" dirty="0" err="1" smtClean="0"/>
              <a:t>Julien</a:t>
            </a:r>
            <a:r>
              <a:rPr lang="en-US" sz="1800" dirty="0" smtClean="0"/>
              <a:t> </a:t>
            </a:r>
            <a:r>
              <a:rPr lang="en-US" sz="1800" dirty="0" err="1" smtClean="0"/>
              <a:t>Langou</a:t>
            </a:r>
            <a:r>
              <a:rPr lang="en-US" sz="1800" dirty="0" smtClean="0"/>
              <a:t>, Devin Matthews, Tom Scanlon, Michelle </a:t>
            </a:r>
            <a:r>
              <a:rPr lang="en-US" sz="1800" dirty="0" err="1" smtClean="0"/>
              <a:t>Strout</a:t>
            </a:r>
            <a:r>
              <a:rPr lang="en-US" sz="1800" dirty="0" smtClean="0"/>
              <a:t>, Sam Williams,  </a:t>
            </a:r>
            <a:r>
              <a:rPr lang="en-US" sz="1800" dirty="0" err="1" smtClean="0"/>
              <a:t>Hua</a:t>
            </a:r>
            <a:r>
              <a:rPr lang="en-US" sz="1800" dirty="0" smtClean="0"/>
              <a:t> Xiang</a:t>
            </a:r>
          </a:p>
          <a:p>
            <a:r>
              <a:rPr lang="en-US" sz="1800" dirty="0" smtClean="0"/>
              <a:t>Jack </a:t>
            </a:r>
            <a:r>
              <a:rPr lang="en-US" sz="1800" dirty="0" err="1" smtClean="0"/>
              <a:t>Dongarra</a:t>
            </a:r>
            <a:r>
              <a:rPr lang="en-US" sz="1800" dirty="0" smtClean="0"/>
              <a:t>, </a:t>
            </a:r>
            <a:r>
              <a:rPr lang="en-US" sz="1800" dirty="0" err="1" smtClean="0"/>
              <a:t>Dulceneia</a:t>
            </a:r>
            <a:r>
              <a:rPr lang="en-US" sz="1800" dirty="0" smtClean="0"/>
              <a:t> Becker,  Ichitaro Yamazaki</a:t>
            </a:r>
          </a:p>
          <a:p>
            <a:r>
              <a:rPr lang="en-US" sz="1800" dirty="0" smtClean="0"/>
              <a:t>Sivan Toledo, Alex </a:t>
            </a:r>
            <a:r>
              <a:rPr lang="en-US" sz="1800" dirty="0" err="1" smtClean="0"/>
              <a:t>Druinsky</a:t>
            </a:r>
            <a:r>
              <a:rPr lang="en-US" sz="1800" dirty="0" smtClean="0"/>
              <a:t>, </a:t>
            </a:r>
            <a:r>
              <a:rPr lang="en-US" sz="1800" dirty="0" err="1" smtClean="0"/>
              <a:t>Inon</a:t>
            </a:r>
            <a:r>
              <a:rPr lang="en-US" sz="1800" dirty="0" smtClean="0"/>
              <a:t> </a:t>
            </a:r>
            <a:r>
              <a:rPr lang="en-US" sz="1800" dirty="0" err="1" smtClean="0"/>
              <a:t>Peled</a:t>
            </a:r>
            <a:r>
              <a:rPr lang="en-US" sz="1800" dirty="0" smtClean="0"/>
              <a:t>  </a:t>
            </a:r>
          </a:p>
          <a:p>
            <a:r>
              <a:rPr lang="en-US" sz="1800" dirty="0" smtClean="0"/>
              <a:t>Laura </a:t>
            </a:r>
            <a:r>
              <a:rPr lang="en-US" sz="1800" dirty="0" err="1"/>
              <a:t>Grigori</a:t>
            </a:r>
            <a:r>
              <a:rPr lang="en-US" sz="1800" b="1" dirty="0"/>
              <a:t>, </a:t>
            </a:r>
            <a:r>
              <a:rPr lang="en-US" sz="1800" dirty="0" err="1"/>
              <a:t>Sebastien</a:t>
            </a:r>
            <a:r>
              <a:rPr lang="en-US" sz="1800" dirty="0"/>
              <a:t> </a:t>
            </a:r>
            <a:r>
              <a:rPr lang="en-US" sz="1800" dirty="0" err="1"/>
              <a:t>Cayrols</a:t>
            </a:r>
            <a:r>
              <a:rPr lang="en-US" sz="1800" dirty="0"/>
              <a:t>, </a:t>
            </a:r>
            <a:r>
              <a:rPr lang="en-US" sz="1800" dirty="0" err="1"/>
              <a:t>Simplice</a:t>
            </a:r>
            <a:r>
              <a:rPr lang="en-US" sz="1800" dirty="0"/>
              <a:t> </a:t>
            </a:r>
            <a:r>
              <a:rPr lang="en-US" sz="1800" dirty="0" err="1"/>
              <a:t>Donfack</a:t>
            </a:r>
            <a:r>
              <a:rPr lang="en-US" sz="1800" dirty="0"/>
              <a:t>, Mathias </a:t>
            </a:r>
            <a:r>
              <a:rPr lang="en-US" sz="1800" dirty="0" err="1"/>
              <a:t>Jacquelin</a:t>
            </a:r>
            <a:r>
              <a:rPr lang="en-US" sz="1800" dirty="0"/>
              <a:t>, </a:t>
            </a:r>
            <a:r>
              <a:rPr lang="en-US" sz="1800" dirty="0" err="1"/>
              <a:t>Amal</a:t>
            </a:r>
            <a:r>
              <a:rPr lang="en-US" sz="1800" dirty="0"/>
              <a:t> </a:t>
            </a:r>
            <a:r>
              <a:rPr lang="en-US" sz="1800" dirty="0" err="1"/>
              <a:t>Khabou</a:t>
            </a:r>
            <a:r>
              <a:rPr lang="en-US" sz="1800" dirty="0"/>
              <a:t>, Sophie </a:t>
            </a:r>
            <a:r>
              <a:rPr lang="en-US" sz="1800" dirty="0" err="1"/>
              <a:t>Moufawad</a:t>
            </a:r>
            <a:r>
              <a:rPr lang="en-US" sz="1800" dirty="0"/>
              <a:t>, </a:t>
            </a:r>
            <a:r>
              <a:rPr lang="en-US" sz="1800" dirty="0" err="1"/>
              <a:t>Mikolaj</a:t>
            </a:r>
            <a:r>
              <a:rPr lang="en-US" sz="1800" dirty="0"/>
              <a:t> </a:t>
            </a:r>
            <a:r>
              <a:rPr lang="en-US" sz="1800" dirty="0" err="1" smtClean="0"/>
              <a:t>Szydlarski</a:t>
            </a:r>
            <a:endParaRPr lang="en-US" sz="1800" dirty="0" smtClean="0"/>
          </a:p>
          <a:p>
            <a:r>
              <a:rPr lang="en-US" sz="1800" dirty="0"/>
              <a:t>M</a:t>
            </a:r>
            <a:r>
              <a:rPr lang="en-US" sz="1800" dirty="0" smtClean="0"/>
              <a:t>embers of </a:t>
            </a:r>
            <a:r>
              <a:rPr lang="en-US" sz="1800" dirty="0" err="1" smtClean="0"/>
              <a:t>FASTMath</a:t>
            </a:r>
            <a:r>
              <a:rPr lang="en-US" sz="1800" dirty="0" smtClean="0"/>
              <a:t>, </a:t>
            </a:r>
            <a:r>
              <a:rPr lang="en-US" sz="1800" dirty="0" err="1" smtClean="0"/>
              <a:t>ParLab</a:t>
            </a:r>
            <a:r>
              <a:rPr lang="en-US" sz="1800" dirty="0" smtClean="0"/>
              <a:t>, ASPIRE, </a:t>
            </a:r>
            <a:r>
              <a:rPr lang="en-US" sz="1800" dirty="0"/>
              <a:t>BEBOP, CACHE, </a:t>
            </a:r>
            <a:r>
              <a:rPr lang="en-US" sz="1800" dirty="0" smtClean="0"/>
              <a:t>EASI, </a:t>
            </a:r>
            <a:r>
              <a:rPr lang="en-US" sz="1800" dirty="0"/>
              <a:t>MAGMA, </a:t>
            </a:r>
            <a:r>
              <a:rPr lang="en-US" sz="1800" dirty="0" smtClean="0"/>
              <a:t>PLASMA</a:t>
            </a:r>
          </a:p>
          <a:p>
            <a:r>
              <a:rPr lang="en-US" sz="1800" dirty="0" smtClean="0"/>
              <a:t>Thanks to DOE, NSF, </a:t>
            </a:r>
            <a:r>
              <a:rPr lang="en-US" sz="1800" dirty="0"/>
              <a:t>UC </a:t>
            </a:r>
            <a:r>
              <a:rPr lang="en-US" sz="1800" dirty="0" smtClean="0"/>
              <a:t>Discovery, INRIA, Intel</a:t>
            </a:r>
            <a:r>
              <a:rPr lang="en-US" sz="1800" dirty="0"/>
              <a:t>, Microsoft, </a:t>
            </a:r>
            <a:r>
              <a:rPr lang="en-US" sz="1800" dirty="0" err="1"/>
              <a:t>Mathworks</a:t>
            </a:r>
            <a:r>
              <a:rPr lang="en-US" sz="1800" dirty="0"/>
              <a:t>, National Instruments, NEC, Nokia, NVIDIA, Samsung, </a:t>
            </a:r>
            <a:r>
              <a:rPr lang="en-US" sz="1800" dirty="0" smtClean="0"/>
              <a:t>Oracle </a:t>
            </a:r>
            <a:endParaRPr lang="en-US" sz="1800" dirty="0"/>
          </a:p>
          <a:p>
            <a:r>
              <a:rPr lang="en-US" sz="1800" dirty="0" err="1"/>
              <a:t>b</a:t>
            </a:r>
            <a:r>
              <a:rPr lang="en-US" sz="1800" dirty="0" err="1" smtClean="0"/>
              <a:t>ebop.cs.berkeley.edu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19813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le 1"/>
          <p:cNvSpPr>
            <a:spLocks noGrp="1"/>
          </p:cNvSpPr>
          <p:nvPr>
            <p:ph type="title"/>
          </p:nvPr>
        </p:nvSpPr>
        <p:spPr>
          <a:xfrm>
            <a:off x="2133600" y="457200"/>
            <a:ext cx="4603750" cy="4254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>
                <a:latin typeface="Calibri" charset="0"/>
                <a:ea typeface="ＭＳ Ｐゴシック" charset="0"/>
                <a:cs typeface="ＭＳ Ｐゴシック" charset="0"/>
              </a:rPr>
              <a:t>Summary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609600" y="3733800"/>
            <a:ext cx="8001000" cy="7445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3600" dirty="0" smtClean="0">
                <a:latin typeface="Calibri" charset="0"/>
                <a:ea typeface="ＭＳ Ｐゴシック" charset="0"/>
                <a:cs typeface="ＭＳ Ｐゴシック" charset="0"/>
              </a:rPr>
              <a:t>Don’t </a:t>
            </a:r>
            <a:r>
              <a:rPr lang="en-US" sz="3600" dirty="0" err="1">
                <a:latin typeface="Calibri" charset="0"/>
                <a:ea typeface="ＭＳ Ｐゴシック" charset="0"/>
                <a:cs typeface="ＭＳ Ｐゴシック" charset="0"/>
              </a:rPr>
              <a:t>Communic</a:t>
            </a:r>
            <a:r>
              <a:rPr lang="en-US" sz="3600" dirty="0">
                <a:latin typeface="Calibri" charset="0"/>
                <a:ea typeface="ＭＳ Ｐゴシック" charset="0"/>
                <a:cs typeface="ＭＳ Ｐゴシック" charset="0"/>
              </a:rPr>
              <a:t>…</a:t>
            </a:r>
          </a:p>
        </p:txBody>
      </p:sp>
      <p:sp>
        <p:nvSpPr>
          <p:cNvPr id="123908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7239000" y="6400800"/>
            <a:ext cx="19050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l" eaLnBrk="1" hangingPunct="1"/>
            <a:fld id="{4C04EDC3-CDC3-F74F-9074-1311483BFF13}" type="slidenum">
              <a:rPr lang="en-US" sz="1200">
                <a:solidFill>
                  <a:srgbClr val="898989"/>
                </a:solidFill>
              </a:rPr>
              <a:pPr algn="l" eaLnBrk="1" hangingPunct="1"/>
              <a:t>114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123909" name="Content Placeholder 2"/>
          <p:cNvSpPr txBox="1">
            <a:spLocks/>
          </p:cNvSpPr>
          <p:nvPr/>
        </p:nvSpPr>
        <p:spPr bwMode="auto">
          <a:xfrm>
            <a:off x="152400" y="1447800"/>
            <a:ext cx="8991600" cy="1676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500" tIns="25400" rIns="63500" bIns="25400">
            <a:spAutoFit/>
          </a:bodyPr>
          <a:lstStyle>
            <a:lvl1pPr marL="203200" indent="-2032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>
              <a:spcBef>
                <a:spcPct val="15000"/>
              </a:spcBef>
              <a:buSzPct val="100000"/>
            </a:pPr>
            <a:r>
              <a:rPr lang="en-US" sz="3200" dirty="0"/>
              <a:t>Time to redesign all linear </a:t>
            </a:r>
            <a:r>
              <a:rPr lang="en-US" sz="3200" dirty="0" smtClean="0"/>
              <a:t>algebra, n-body, …  </a:t>
            </a:r>
            <a:endParaRPr lang="en-US" sz="3200" dirty="0"/>
          </a:p>
          <a:p>
            <a:pPr algn="ctr">
              <a:spcBef>
                <a:spcPct val="15000"/>
              </a:spcBef>
              <a:buSzPct val="100000"/>
            </a:pPr>
            <a:r>
              <a:rPr lang="en-US" sz="3200" dirty="0"/>
              <a:t>algorithms and </a:t>
            </a:r>
            <a:r>
              <a:rPr lang="en-US" sz="3200" dirty="0" smtClean="0"/>
              <a:t>software</a:t>
            </a:r>
          </a:p>
          <a:p>
            <a:pPr algn="ctr">
              <a:spcBef>
                <a:spcPct val="15000"/>
              </a:spcBef>
              <a:buSzPct val="100000"/>
            </a:pPr>
            <a:r>
              <a:rPr lang="en-US" sz="3200" dirty="0" smtClean="0"/>
              <a:t>(and compilers)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92115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61997</TotalTime>
  <Words>13031</Words>
  <Application>Microsoft Macintosh PowerPoint</Application>
  <PresentationFormat>On-screen Show (4:3)</PresentationFormat>
  <Paragraphs>1787</Paragraphs>
  <Slides>114</Slides>
  <Notes>49</Notes>
  <HiddenSlides>21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114</vt:i4>
      </vt:variant>
    </vt:vector>
  </HeadingPairs>
  <TitlesOfParts>
    <vt:vector size="115" baseType="lpstr">
      <vt:lpstr>Office Theme</vt:lpstr>
      <vt:lpstr>Communication-Avoiding Algorithms for Linear Algebra and Beyond</vt:lpstr>
      <vt:lpstr>Why avoid communication? (1/3)</vt:lpstr>
      <vt:lpstr>Why avoid communication? (2/3)</vt:lpstr>
      <vt:lpstr>Why Minimize Communication? (3/3)</vt:lpstr>
      <vt:lpstr>Why Minimize Communication? (3/3)</vt:lpstr>
      <vt:lpstr>Goals</vt:lpstr>
      <vt:lpstr>Sample Speedups </vt:lpstr>
      <vt:lpstr>PowerPoint Presentation</vt:lpstr>
      <vt:lpstr>Outline</vt:lpstr>
      <vt:lpstr>Outline</vt:lpstr>
      <vt:lpstr>Summary of CA Linear Algebra</vt:lpstr>
      <vt:lpstr>Lower bound for all “n3-like” linear algebra</vt:lpstr>
      <vt:lpstr>Lower bound for all “n3-like” linear algebra</vt:lpstr>
      <vt:lpstr>Lower bound for all “n3-like” linear algebra</vt:lpstr>
      <vt:lpstr>Can we attain these lower bounds?</vt:lpstr>
      <vt:lpstr>Outline</vt:lpstr>
      <vt:lpstr>Naïve Matrix Multiply</vt:lpstr>
      <vt:lpstr>Naïve Matrix Multiply</vt:lpstr>
      <vt:lpstr>Naïve Matrix Multiply</vt:lpstr>
      <vt:lpstr>Blocked (Tiled) Matrix Multiply</vt:lpstr>
      <vt:lpstr>Blocked (Tiled) Matrix Multiply</vt:lpstr>
      <vt:lpstr>Does blocked matmul attain lower bound?</vt:lpstr>
      <vt:lpstr>Recursive Matrix Multiplication (RMM) (1/2)</vt:lpstr>
      <vt:lpstr>Recursive Matrix Multiplication (RMM) (2/2)</vt:lpstr>
      <vt:lpstr>How hard is hand-tuning matmul, anyway?</vt:lpstr>
      <vt:lpstr>How hard is hand-tuning matmul, anyway?</vt:lpstr>
      <vt:lpstr>SUMMA– n x n matmul on P1/2 x P1/2 grid (nearly) optimal using minimum memory M=O(n2/P) </vt:lpstr>
      <vt:lpstr>Summary of dense parallel algorithms  attaining communication lower bounds</vt:lpstr>
      <vt:lpstr>Can we do better?</vt:lpstr>
      <vt:lpstr>Can we do better?</vt:lpstr>
      <vt:lpstr>Outline</vt:lpstr>
      <vt:lpstr>2.5D Matrix Multiplication </vt:lpstr>
      <vt:lpstr>2.5D Matrix Multiplication </vt:lpstr>
      <vt:lpstr>2.5D Matmul on BG/P, 16K nodes / 64K cores</vt:lpstr>
      <vt:lpstr>2.5D Matmul on BG/P, 16K nodes / 64K cores</vt:lpstr>
      <vt:lpstr>2.5D Matmul on BG/P, 16K nodes / 64K cores</vt:lpstr>
      <vt:lpstr>Perfect Strong Scaling – in Time and Energy  </vt:lpstr>
      <vt:lpstr>Perfect Strong Scaling – in Time and Energy (2/2)</vt:lpstr>
      <vt:lpstr>2.5D vs 2D LU With and Without Pivoting</vt:lpstr>
      <vt:lpstr>Outline</vt:lpstr>
      <vt:lpstr>TSQR: QR of a Tall, Skinny matrix</vt:lpstr>
      <vt:lpstr>TSQR: QR of a Tall, Skinny matrix</vt:lpstr>
      <vt:lpstr>TSQR: An Architecture-Dependent Algorithm</vt:lpstr>
      <vt:lpstr>TSQR Performance Results</vt:lpstr>
      <vt:lpstr>TSQR Performance Results</vt:lpstr>
      <vt:lpstr>Outline</vt:lpstr>
      <vt:lpstr>Back to LU: Using similar idea for TSLU as TSQR:  Use reduction tree, to do “Tournament Pivoting”</vt:lpstr>
      <vt:lpstr>Exascale Machine Parameters Source: DOE Exascale Workshop</vt:lpstr>
      <vt:lpstr>Exascale  predicted speedups for Gaussian Elimination:    2D CA-LU vs ScaLAPACK-LU </vt:lpstr>
      <vt:lpstr>Ongoing Work</vt:lpstr>
      <vt:lpstr>Outline</vt:lpstr>
      <vt:lpstr>Communication Lower Bounds for Strassen-like matmul algorithms</vt:lpstr>
      <vt:lpstr>vs.             </vt:lpstr>
      <vt:lpstr>PowerPoint Presentation</vt:lpstr>
      <vt:lpstr>Outline</vt:lpstr>
      <vt:lpstr>Recall optimal sequential Matmul</vt:lpstr>
      <vt:lpstr>New Thm applied to Matmul</vt:lpstr>
      <vt:lpstr>New Thm applied to Direct N-Body</vt:lpstr>
      <vt:lpstr>New Thm applied to Random Code</vt:lpstr>
      <vt:lpstr>Where do lower and matching upper bounds on communication come from? (1/3)</vt:lpstr>
      <vt:lpstr>Proof of communication lower bound (2/3)</vt:lpstr>
      <vt:lpstr>Proof of communication lower bound (3/3)</vt:lpstr>
      <vt:lpstr>Approach to generalizing lower bounds</vt:lpstr>
      <vt:lpstr>Approach to generalizing lower bounds</vt:lpstr>
      <vt:lpstr>General Communication Bound</vt:lpstr>
      <vt:lpstr>General Communication Bound</vt:lpstr>
      <vt:lpstr>Is this bound attainable?</vt:lpstr>
      <vt:lpstr>New Thm applied to Direct N-Body</vt:lpstr>
      <vt:lpstr>N-Body Speedups on IBM-BG/P (Intrepid) 8K cores, 32K particles</vt:lpstr>
      <vt:lpstr>Variable Loop Bounds are More Complicated</vt:lpstr>
      <vt:lpstr>Some Applications</vt:lpstr>
      <vt:lpstr>Is this bound attainable (1/2)?</vt:lpstr>
      <vt:lpstr>Is this bound attainable (2/2)?</vt:lpstr>
      <vt:lpstr>Ongoing Work</vt:lpstr>
      <vt:lpstr>Ongoing Work</vt:lpstr>
      <vt:lpstr>Outline</vt:lpstr>
      <vt:lpstr>Avoiding Communication in Iterative Linear Algebra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Matrix Powers Kernel : [Ax, A2x, …, Akx] on a general matrix (nearest k neighbors on a graph)</vt:lpstr>
      <vt:lpstr>Minimizing Communication of GMRES to solve Ax=b</vt:lpstr>
      <vt:lpstr>Matrix Powers Kernel + TSQR in GMRES</vt:lpstr>
      <vt:lpstr>Speed ups of GMRES on 8-core Intel Clovertown </vt:lpstr>
      <vt:lpstr>PowerPoint Presentation</vt:lpstr>
      <vt:lpstr>PowerPoint Presentation</vt:lpstr>
      <vt:lpstr>PowerPoint Presentation</vt:lpstr>
      <vt:lpstr>Speedups for GMG w/CA-KSM Bottom Solve</vt:lpstr>
      <vt:lpstr>Communication-Avoiding Machine Learning</vt:lpstr>
      <vt:lpstr>Communication-Avoiding Coordinate Descent</vt:lpstr>
      <vt:lpstr>Summary of Iterative Linear Algebra</vt:lpstr>
      <vt:lpstr>Outline</vt:lpstr>
      <vt:lpstr>Write-Avoiding Algorithms</vt:lpstr>
      <vt:lpstr>PowerPoint Presentation</vt:lpstr>
      <vt:lpstr>PowerPoint Presentation</vt:lpstr>
      <vt:lpstr>Reproducibility</vt:lpstr>
      <vt:lpstr>Reproducible Floating Point Computation</vt:lpstr>
      <vt:lpstr>Intel MKL non-reproducibility</vt:lpstr>
      <vt:lpstr>Goals/Approaches for Reproducible Sum</vt:lpstr>
      <vt:lpstr>Performance results on 1024 proc Cray XC30 1.2x to 3.2x slowdown vs fastest code, for n=1M </vt:lpstr>
      <vt:lpstr>Reproducible Software and Hardware</vt:lpstr>
      <vt:lpstr>Reproducible Software and Hardware</vt:lpstr>
      <vt:lpstr>For more details</vt:lpstr>
      <vt:lpstr>Collaborators and Supporters</vt:lpstr>
      <vt:lpstr>Summary</vt:lpstr>
    </vt:vector>
  </TitlesOfParts>
  <Company>EECS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Past, Present and Future of  High Performance  Linear Algebra Libraries</dc:title>
  <dc:creator>EECS</dc:creator>
  <cp:lastModifiedBy>James Demmel</cp:lastModifiedBy>
  <cp:revision>563</cp:revision>
  <cp:lastPrinted>2012-11-01T16:32:26Z</cp:lastPrinted>
  <dcterms:created xsi:type="dcterms:W3CDTF">2010-11-11T01:36:48Z</dcterms:created>
  <dcterms:modified xsi:type="dcterms:W3CDTF">2016-09-05T23:35:33Z</dcterms:modified>
</cp:coreProperties>
</file>