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9" r:id="rId4"/>
    <p:sldId id="258" r:id="rId5"/>
    <p:sldId id="259" r:id="rId6"/>
    <p:sldId id="266" r:id="rId7"/>
    <p:sldId id="260" r:id="rId8"/>
    <p:sldId id="262" r:id="rId9"/>
    <p:sldId id="261" r:id="rId10"/>
    <p:sldId id="263" r:id="rId11"/>
    <p:sldId id="264" r:id="rId12"/>
    <p:sldId id="265" r:id="rId13"/>
    <p:sldId id="267" r:id="rId14"/>
    <p:sldId id="271" r:id="rId15"/>
    <p:sldId id="331" r:id="rId16"/>
    <p:sldId id="332" r:id="rId17"/>
    <p:sldId id="268" r:id="rId18"/>
    <p:sldId id="274" r:id="rId19"/>
    <p:sldId id="273" r:id="rId20"/>
    <p:sldId id="328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6117" autoAdjust="0"/>
  </p:normalViewPr>
  <p:slideViewPr>
    <p:cSldViewPr snapToGrid="0">
      <p:cViewPr varScale="1">
        <p:scale>
          <a:sx n="72" d="100"/>
          <a:sy n="72" d="100"/>
        </p:scale>
        <p:origin x="19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9998-11CD-441C-BE9F-79235CE1CD7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93C25-7BF3-4194-B59B-98E96C45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6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76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20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11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17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71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05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4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7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5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95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97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62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2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4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6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10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5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93C25-7BF3-4194-B59B-98E96C45F5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9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BA8A-9C8F-4B98-9B49-B5E72E04E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465FF-DA1C-475F-9692-E8BC0C9C8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44154-FD45-4ECA-B45E-373021A5F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C30-9E30-47B5-A0A8-39AF878DEE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B73A1-8F48-4B4A-93A6-D34ADC34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F37AF-25C0-40ED-AFAE-3EAEE772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9DD2-5ED4-4291-8951-A0AB873E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7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960F-0344-46FD-82E3-0BAB8432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C03DF-F496-4F84-8A05-0FA193BF3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C3BAA-236F-48CB-91C0-62CE5EF3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C30-9E30-47B5-A0A8-39AF878DEE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F9198-5165-478B-A30A-137884AD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0103D-DFE8-40E0-8945-E10276C7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9DD2-5ED4-4291-8951-A0AB873E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5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4B3BB-690C-4F58-BF45-0F2A6F9DE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E315D-E2C4-49CB-AF64-D5FDFF42C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624B2-D98A-4D9F-B131-9521DC34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C30-9E30-47B5-A0A8-39AF878DEE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8419-83DB-4D39-A304-719BF7F5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CAEC4-8945-43F9-8B28-D82A479A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9DD2-5ED4-4291-8951-A0AB873E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8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D65C-4EB8-4BCF-A18A-B1BCD4BE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5A073-BA6D-4718-B774-6F2A13A1A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0D84F-F35A-4004-B7C1-A9C6F112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C30-9E30-47B5-A0A8-39AF878DEE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FF285-6887-4396-B34D-43F1FD96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C489A-9C56-460F-8D1D-3436FB66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9DD2-5ED4-4291-8951-A0AB873E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415B-179A-4116-ABBD-74A5C95D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7CF71-3154-48BF-953C-3A1D325F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0E4C9-842C-4049-BCBE-6CB1AA61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C30-9E30-47B5-A0A8-39AF878DEE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101BF-D0DF-49C9-A4FA-988B2EB1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4F62F-1726-4DC4-948F-A65B981C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9DD2-5ED4-4291-8951-A0AB873E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3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FF1F-DA72-49C9-A617-22D61F00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7F014-95F0-4938-A439-495D78B56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ED47F-16CF-4376-B8B9-ED604A903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9EC26-B598-457B-A507-2E3D740C1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C30-9E30-47B5-A0A8-39AF878DEE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864F8-4A61-4894-B245-592DF768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B065D-60BA-4DE7-B2EC-FDD799E1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9DD2-5ED4-4291-8951-A0AB873E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88B4-B806-4603-8ACF-0F130D5F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FF5B7-7418-4A6D-B268-B52FA8D6F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44EB0-5530-4FBA-A641-033CD6F4C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E0596-B148-4AC0-8677-595B08834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059B9-3F4D-41ED-8B2F-A1F9D34AF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A4B50B-5252-4C6A-8F99-F244D5DC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C30-9E30-47B5-A0A8-39AF878DEE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E8668-D257-48AF-A6AA-886A7EEB6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145F5A-CD65-44CA-A0BC-6DA527AF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9DD2-5ED4-4291-8951-A0AB873E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2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0B73-8871-4262-BAF4-903778F1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C6B6B-4C51-4E8F-AED4-DCCAE886E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C30-9E30-47B5-A0A8-39AF878DEE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529B2-BC1A-4071-AD99-83F84C6F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A789F-91A2-43A7-BC20-CBE9D549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9DD2-5ED4-4291-8951-A0AB873E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FBA37-B654-4907-BF87-86AABB2E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C30-9E30-47B5-A0A8-39AF878DEE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669DE-4CE4-43EE-A9BE-6B7C6A42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20470-4289-4463-8533-5D7A55A3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9DD2-5ED4-4291-8951-A0AB873E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6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1316-B27E-448B-80A9-1045E578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4D04A-0D1F-492E-8614-01E21542A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7645C-1732-4397-B096-DC91B652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618D4-B810-4E3E-8CEF-B2AA1E62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C30-9E30-47B5-A0A8-39AF878DEE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043EC-F1BC-4BCA-9101-B8A75415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A1982-6439-4D3A-8ABB-3D61DE9F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9DD2-5ED4-4291-8951-A0AB873E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6F15-02B4-45EA-B394-22830E24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ADEE2-8B6F-4956-9EED-1DCE6C822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80000-1B59-4CC9-A6D5-29C739320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77ACA-075F-489E-A065-A2844C0A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C30-9E30-47B5-A0A8-39AF878DEE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71E00-F182-4E3A-B067-E2055131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66C6F-7C61-48E7-A80C-0FAE18AE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9DD2-5ED4-4291-8951-A0AB873E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5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5F296B-BE8D-4E75-95CF-3E5B12E7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AF548-88AC-401D-BE56-6788745E5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31F9B-2AD2-40E7-9447-3EA190B9A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CC30-9E30-47B5-A0A8-39AF878DEE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76E53-22CE-47F6-888C-C81981D60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ACB67-C4C4-4759-9F54-E8DC44949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79DD2-5ED4-4291-8951-A0AB873E5A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BD4FB6-6E76-40BB-9ECA-999F1217E7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90929" y="28575"/>
            <a:ext cx="2872496" cy="7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4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nr.nist.gov/instruments/magik/d3-science-v4/demos/reflectometer_alignment_sim_thre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hoogerheide@nist.go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st.gov/ncnr/neutron-instruments/reflectometr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9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1CEC-88E8-40FD-98F9-80C26E936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collect data with a neutron reflectometer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A81F1-2741-4C05-B8F4-7E11FC2A0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David Hoogerheide</a:t>
            </a:r>
          </a:p>
          <a:p>
            <a:r>
              <a:rPr lang="en-US" dirty="0"/>
              <a:t>NIST Center for Neutron Research</a:t>
            </a:r>
          </a:p>
          <a:p>
            <a:r>
              <a:rPr lang="en-US" dirty="0"/>
              <a:t>CHRNS Virtual Neutron School</a:t>
            </a:r>
          </a:p>
          <a:p>
            <a:r>
              <a:rPr lang="en-US" dirty="0"/>
              <a:t>February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A9EBF-5945-4497-9804-42B80999617F}"/>
              </a:ext>
            </a:extLst>
          </p:cNvPr>
          <p:cNvSpPr txBox="1"/>
          <p:nvPr/>
        </p:nvSpPr>
        <p:spPr>
          <a:xfrm rot="20064314">
            <a:off x="6320689" y="884665"/>
            <a:ext cx="1741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Ink Free" panose="03080402000500000000" pitchFamily="66" charset="0"/>
              </a:rPr>
              <a:t>useful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44C4B-2CD8-4E09-92CD-212FA36DF67F}"/>
              </a:ext>
            </a:extLst>
          </p:cNvPr>
          <p:cNvSpPr txBox="1"/>
          <p:nvPr/>
        </p:nvSpPr>
        <p:spPr>
          <a:xfrm>
            <a:off x="6333390" y="2322205"/>
            <a:ext cx="482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Ink Free" panose="03080402000500000000" pitchFamily="66" charset="0"/>
              </a:rPr>
              <a:t>^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7F5FB-FF23-4CC2-B308-9346A214F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262" y="5470266"/>
            <a:ext cx="2257425" cy="112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873929-40AF-4E15-B455-2B3BF64B4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00" y="5417397"/>
            <a:ext cx="2756115" cy="122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53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34DCD-751C-4585-AE93-86BB321B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background</a:t>
            </a:r>
          </a:p>
        </p:txBody>
      </p:sp>
      <p:pic>
        <p:nvPicPr>
          <p:cNvPr id="5" name="decrease_thickness_background">
            <a:hlinkClick r:id="" action="ppaction://media"/>
            <a:extLst>
              <a:ext uri="{FF2B5EF4-FFF2-40B4-BE49-F238E27FC236}">
                <a16:creationId xmlns:a16="http://schemas.microsoft.com/office/drawing/2014/main" id="{C65AB975-C6A1-4677-BA8A-6DC4F55F9FEC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788" y="1825625"/>
            <a:ext cx="5180012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78B29-7EA4-42A6-8B99-01F8FB9EFD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Background limits maximum Q</a:t>
            </a:r>
          </a:p>
          <a:p>
            <a:r>
              <a:rPr lang="en-US" dirty="0"/>
              <a:t>Comes mainly from interaction of the main beam with the sample and its environment</a:t>
            </a:r>
          </a:p>
          <a:p>
            <a:r>
              <a:rPr lang="en-US" b="1" dirty="0"/>
              <a:t>Background + roughness limits Q range of the measurement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2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6AE6-0113-493D-90E4-513B2744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reduce background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AD06A-F959-4319-B5B5-084048731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31" y="1690688"/>
            <a:ext cx="8222594" cy="4425493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1532192-9098-4616-B3ED-EB696642E86C}"/>
              </a:ext>
            </a:extLst>
          </p:cNvPr>
          <p:cNvSpPr txBox="1">
            <a:spLocks/>
          </p:cNvSpPr>
          <p:nvPr/>
        </p:nvSpPr>
        <p:spPr>
          <a:xfrm>
            <a:off x="8677274" y="1825625"/>
            <a:ext cx="26765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Tight post-sample collimation</a:t>
            </a:r>
          </a:p>
          <a:p>
            <a:r>
              <a:rPr lang="en-US" dirty="0"/>
              <a:t>Use the right materials for substrate and sample environment: avoid hydrogen (plastic)</a:t>
            </a:r>
          </a:p>
        </p:txBody>
      </p:sp>
    </p:spTree>
    <p:extLst>
      <p:ext uri="{BB962C8B-B14F-4D97-AF65-F5344CB8AC3E}">
        <p14:creationId xmlns:p14="http://schemas.microsoft.com/office/powerpoint/2010/main" val="390246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B70EF-C5E9-4FD6-9282-B8D5076D2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measure background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8E2075-6FAE-4B3B-9B77-435DA0571C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47774" y="3611086"/>
            <a:ext cx="10382457" cy="2651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D31B81-5656-4C53-97C3-E14E7D211A3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123950" y="1690688"/>
                <a:ext cx="10229850" cy="20621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Move detector or sample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offspecular</a:t>
                </a:r>
                <a:r>
                  <a:rPr lang="en-US" dirty="0"/>
                  <a:t> condition)</a:t>
                </a:r>
              </a:p>
              <a:p>
                <a:r>
                  <a:rPr lang="en-US" dirty="0"/>
                  <a:t>Interpolate to estimate background under the specular signal (discussed further in data reduction module)</a:t>
                </a:r>
              </a:p>
              <a:p>
                <a:r>
                  <a:rPr lang="en-US" dirty="0"/>
                  <a:t>Gains no more than a factor of 10 in reflectivity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D31B81-5656-4C53-97C3-E14E7D211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23950" y="1690688"/>
                <a:ext cx="10229850" cy="2062162"/>
              </a:xfrm>
              <a:blipFill>
                <a:blip r:embed="rId4"/>
                <a:stretch>
                  <a:fillRect l="-1072" t="-4130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0D8AB0C4-C6D2-408E-B3B3-B51A88BBAE3B}"/>
              </a:ext>
            </a:extLst>
          </p:cNvPr>
          <p:cNvSpPr/>
          <p:nvPr/>
        </p:nvSpPr>
        <p:spPr>
          <a:xfrm>
            <a:off x="2162175" y="1905000"/>
            <a:ext cx="7734300" cy="7734300"/>
          </a:xfrm>
          <a:prstGeom prst="ellipse">
            <a:avLst/>
          </a:prstGeom>
          <a:gradFill flip="none" rotWithShape="1">
            <a:gsLst>
              <a:gs pos="81400">
                <a:schemeClr val="bg1"/>
              </a:gs>
              <a:gs pos="0">
                <a:srgbClr val="FF0000">
                  <a:alpha val="5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21934-13D1-41C4-9641-5DEDB8B7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sample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93DAB-EBF8-474E-9CBD-989BA5D6F5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Large samples</a:t>
            </a:r>
          </a:p>
          <a:p>
            <a:pPr lvl="1"/>
            <a:r>
              <a:rPr lang="en-US" dirty="0"/>
              <a:t>constant footprint</a:t>
            </a:r>
          </a:p>
          <a:p>
            <a:pPr lvl="1"/>
            <a:r>
              <a:rPr lang="en-US" dirty="0"/>
              <a:t>intensity changes with angle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DE3CD-FCD1-451B-A363-90D36CD6E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81650" cy="4351338"/>
          </a:xfrm>
        </p:spPr>
        <p:txBody>
          <a:bodyPr/>
          <a:lstStyle/>
          <a:p>
            <a:r>
              <a:rPr lang="en-US" dirty="0"/>
              <a:t>Small samples</a:t>
            </a:r>
          </a:p>
          <a:p>
            <a:pPr lvl="1"/>
            <a:r>
              <a:rPr lang="en-US" dirty="0"/>
              <a:t>constant beam size</a:t>
            </a:r>
          </a:p>
          <a:p>
            <a:pPr lvl="1"/>
            <a:r>
              <a:rPr lang="en-US" dirty="0"/>
              <a:t>beam footprint changes with angle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404EAA-B641-4C3E-ABC7-C9DC02DE2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5" y="3178753"/>
            <a:ext cx="5664995" cy="3284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7186F-DEE2-46DE-B025-BA3084818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429000"/>
            <a:ext cx="5352893" cy="242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9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968E-B26E-4EF8-8A45-ED01DD90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Mounting the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BCC88-BCBD-4DDF-A002-262018D0B2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sample environment do I need?</a:t>
            </a:r>
          </a:p>
          <a:p>
            <a:r>
              <a:rPr lang="en-US" dirty="0"/>
              <a:t>Do I have the physical hardware/sample mounts to put the sample on the sample table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126DD-1090-40FE-9645-BA21EB17F5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Talk to your friendly local instrument scientist!</a:t>
            </a:r>
          </a:p>
        </p:txBody>
      </p:sp>
    </p:spTree>
    <p:extLst>
      <p:ext uri="{BB962C8B-B14F-4D97-AF65-F5344CB8AC3E}">
        <p14:creationId xmlns:p14="http://schemas.microsoft.com/office/powerpoint/2010/main" val="63461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6FE4-DD8C-497C-9188-CF8C432C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align a reflectometry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7BB3707-8D91-4663-BC5A-528580716A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Eyeball it!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Rough alignment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/>
                  <a:t>Close collimation so detector can handle the direct beam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/>
                  <a:t>Move to a direct beam geometry (sample and detector angles 0)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/>
                  <a:t>Find the sample by scanning sample translation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/>
                  <a:t>Scan sample rotation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/>
                  <a:t>Iterate a couple of times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Fine alignment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/>
                  <a:t>Move to a reflection geometry (sample angle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detector angle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). 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/>
                  <a:t>Iterate among sample rotation, translation, and tilt. The intensity will be peaked around the optimal values.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7BB3707-8D91-4663-BC5A-528580716A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75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C00FC-C89A-4300-9E26-10724F78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4" y="126372"/>
            <a:ext cx="10515600" cy="1325563"/>
          </a:xfrm>
        </p:spPr>
        <p:txBody>
          <a:bodyPr/>
          <a:lstStyle/>
          <a:p>
            <a:r>
              <a:rPr lang="en-US" dirty="0"/>
              <a:t>Direct beam alignment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432A1-EE5C-478A-9E37-463043CDA39D}"/>
              </a:ext>
            </a:extLst>
          </p:cNvPr>
          <p:cNvSpPr txBox="1"/>
          <p:nvPr/>
        </p:nvSpPr>
        <p:spPr>
          <a:xfrm>
            <a:off x="1078523" y="1234979"/>
            <a:ext cx="480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Sample translation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5BF2A-63DA-4ACB-B34A-AACC3515B636}"/>
              </a:ext>
            </a:extLst>
          </p:cNvPr>
          <p:cNvSpPr txBox="1"/>
          <p:nvPr/>
        </p:nvSpPr>
        <p:spPr>
          <a:xfrm>
            <a:off x="6998677" y="1234979"/>
            <a:ext cx="480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Sample rotation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74951F-3808-456C-8CEC-7DE09D594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54" y="1944566"/>
            <a:ext cx="6172200" cy="430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EEB17D-ED34-48D5-83D8-71F16402E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654" y="1811216"/>
            <a:ext cx="2895600" cy="4572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AC00E8-ACFA-48C7-900E-3F4CC27801B7}"/>
              </a:ext>
            </a:extLst>
          </p:cNvPr>
          <p:cNvCxnSpPr/>
          <p:nvPr/>
        </p:nvCxnSpPr>
        <p:spPr>
          <a:xfrm>
            <a:off x="7174523" y="1324708"/>
            <a:ext cx="0" cy="5169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479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79A1-C951-4AFF-8157-CE0146E1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alignment video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2456D-A485-4657-BB1F-1AC4607606F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10696575" cy="4351338"/>
              </a:xfrm>
            </p:spPr>
            <p:txBody>
              <a:bodyPr/>
              <a:lstStyle/>
              <a:p>
                <a:r>
                  <a:rPr lang="en-US" dirty="0"/>
                  <a:t>From Brian Maranville: </a:t>
                </a:r>
                <a:r>
                  <a:rPr lang="en-US" dirty="0">
                    <a:hlinkClick r:id="rId3"/>
                  </a:rPr>
                  <a:t>https://www.ncnr.nist.gov/instruments/magik/d3-science-v4/demos/reflectometer_alignment_sim_three.html</a:t>
                </a:r>
                <a:endParaRPr lang="en-US" dirty="0"/>
              </a:p>
              <a:p>
                <a:pPr lvl="1"/>
                <a:r>
                  <a:rPr lang="en-US" dirty="0"/>
                  <a:t>Move the sample rotation and translation to direct the beam into the detector.</a:t>
                </a:r>
              </a:p>
              <a:p>
                <a:pPr lvl="1"/>
                <a:r>
                  <a:rPr lang="en-US" dirty="0"/>
                  <a:t>In practice, after a rough alignment, this is done by: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Positioning the detector at an 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Optimizing the sample rotation and translation to maximize the count rate in the detector. This is done, along with a sample tilt, in an iterative fashion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Define the sample rotation angle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at this position.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2456D-A485-4657-BB1F-1AC4607606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10696575" cy="4351338"/>
              </a:xfrm>
              <a:blipFill>
                <a:blip r:embed="rId4"/>
                <a:stretch>
                  <a:fillRect l="-96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704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66BD-EFC1-43DB-B288-EADD450AF6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A9A45-FFE3-4C76-BCA1-D809CA8D59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Layout of Neutron Instruments at NCNR in late 2017 (projected)">
            <a:extLst>
              <a:ext uri="{FF2B5EF4-FFF2-40B4-BE49-F238E27FC236}">
                <a16:creationId xmlns:a16="http://schemas.microsoft.com/office/drawing/2014/main" id="{CBE72CD7-9D42-43A3-96EA-811B9C4D7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45" y="1127323"/>
            <a:ext cx="9144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7DABC57-5F2C-494C-AA47-C40F14B38816}"/>
              </a:ext>
            </a:extLst>
          </p:cNvPr>
          <p:cNvSpPr/>
          <p:nvPr/>
        </p:nvSpPr>
        <p:spPr>
          <a:xfrm>
            <a:off x="5884016" y="3349486"/>
            <a:ext cx="647904" cy="6479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B458EF-BE6A-4814-9678-F641F81F14D1}"/>
              </a:ext>
            </a:extLst>
          </p:cNvPr>
          <p:cNvSpPr/>
          <p:nvPr/>
        </p:nvSpPr>
        <p:spPr>
          <a:xfrm>
            <a:off x="4001250" y="5260478"/>
            <a:ext cx="838200" cy="838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0A919-E92C-49D5-A052-AD183111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Reflectometry suite @ NCNR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6846D9-BFCE-4C2B-860A-F2A2173AD963}"/>
              </a:ext>
            </a:extLst>
          </p:cNvPr>
          <p:cNvSpPr/>
          <p:nvPr/>
        </p:nvSpPr>
        <p:spPr>
          <a:xfrm>
            <a:off x="6417619" y="3169974"/>
            <a:ext cx="647904" cy="6479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6E199B-C5E4-4292-B4DC-BD30AD893C96}"/>
              </a:ext>
            </a:extLst>
          </p:cNvPr>
          <p:cNvSpPr/>
          <p:nvPr/>
        </p:nvSpPr>
        <p:spPr>
          <a:xfrm>
            <a:off x="5026090" y="3349486"/>
            <a:ext cx="1068355" cy="10683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B41F9-8F10-4E55-A0F7-983EE9D5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reflectometers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94059-C7B9-4365-8D90-932EAF55AB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E8E7BB-73FE-438C-899C-B8A6528C4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6556" y="1918686"/>
            <a:ext cx="4837243" cy="425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 MAGIK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Neutron source is a graphite monochromator</a:t>
            </a:r>
          </a:p>
          <a:p>
            <a:pPr lvl="1"/>
            <a:r>
              <a:rPr lang="en-US" dirty="0"/>
              <a:t>Very good (≈ 1%) wavelength resolution</a:t>
            </a:r>
          </a:p>
          <a:p>
            <a:pPr lvl="1"/>
            <a:r>
              <a:rPr lang="en-US" dirty="0"/>
              <a:t>Relatively low flux (uses only about 1% of the neutrons in the guide)</a:t>
            </a:r>
          </a:p>
        </p:txBody>
      </p:sp>
      <p:pic>
        <p:nvPicPr>
          <p:cNvPr id="5" name="Picture 4" descr="A picture containing engine, table&#10;&#10;Description automatically generated">
            <a:extLst>
              <a:ext uri="{FF2B5EF4-FFF2-40B4-BE49-F238E27FC236}">
                <a16:creationId xmlns:a16="http://schemas.microsoft.com/office/drawing/2014/main" id="{893B2603-14F6-4464-8D6E-E92342C4F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3" y="1825625"/>
            <a:ext cx="5678357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3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E1D5-23A6-4E25-9551-EDDC21DC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18" y="365124"/>
            <a:ext cx="2621281" cy="1325563"/>
          </a:xfrm>
        </p:spPr>
        <p:txBody>
          <a:bodyPr/>
          <a:lstStyle/>
          <a:p>
            <a:pPr algn="ctr"/>
            <a:r>
              <a:rPr lang="en-US" dirty="0"/>
              <a:t>The goal…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2D59AF-1B56-4CA4-B703-AEC63837F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627" y="5048961"/>
            <a:ext cx="5664995" cy="107043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D4F3966-C3AE-46D0-A913-3F2C1D741F49}"/>
              </a:ext>
            </a:extLst>
          </p:cNvPr>
          <p:cNvSpPr txBox="1">
            <a:spLocks/>
          </p:cNvSpPr>
          <p:nvPr/>
        </p:nvSpPr>
        <p:spPr>
          <a:xfrm>
            <a:off x="7384866" y="365125"/>
            <a:ext cx="3570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…and the tool</a:t>
            </a:r>
          </a:p>
        </p:txBody>
      </p:sp>
      <p:pic>
        <p:nvPicPr>
          <p:cNvPr id="21" name="Picture 20" descr="A picture containing engine, table&#10;&#10;Description automatically generated">
            <a:extLst>
              <a:ext uri="{FF2B5EF4-FFF2-40B4-BE49-F238E27FC236}">
                <a16:creationId xmlns:a16="http://schemas.microsoft.com/office/drawing/2014/main" id="{CBD3FD90-F097-4ED4-896B-83FB48B92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08" y="1718746"/>
            <a:ext cx="4266234" cy="31993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F4397A5-487F-40FB-9A20-9CB12D327484}"/>
              </a:ext>
            </a:extLst>
          </p:cNvPr>
          <p:cNvSpPr txBox="1"/>
          <p:nvPr/>
        </p:nvSpPr>
        <p:spPr>
          <a:xfrm>
            <a:off x="9813261" y="4576778"/>
            <a:ext cx="1533525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J. Dura / NIST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6CF9942-DC6B-4AEC-A13A-E3241CAAC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80" y="1512887"/>
            <a:ext cx="5507059" cy="468410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BE3AC34-2293-44D6-8A01-0972C95924CD}"/>
              </a:ext>
            </a:extLst>
          </p:cNvPr>
          <p:cNvSpPr txBox="1"/>
          <p:nvPr/>
        </p:nvSpPr>
        <p:spPr>
          <a:xfrm>
            <a:off x="1206500" y="5160447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Neutron reflectivity pattern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377F33-B7A0-49A2-B1DB-5F3456460AC2}"/>
              </a:ext>
            </a:extLst>
          </p:cNvPr>
          <p:cNvSpPr txBox="1"/>
          <p:nvPr/>
        </p:nvSpPr>
        <p:spPr>
          <a:xfrm>
            <a:off x="3514514" y="3092787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Real space model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3EA1E8-60D6-4775-AB93-2F0424351FED}"/>
              </a:ext>
            </a:extLst>
          </p:cNvPr>
          <p:cNvSpPr txBox="1"/>
          <p:nvPr/>
        </p:nvSpPr>
        <p:spPr>
          <a:xfrm>
            <a:off x="3619500" y="2116455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SiO</a:t>
            </a:r>
            <a:r>
              <a:rPr lang="en-US" baseline="-250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A4EC6-1ABE-41A8-8A4B-CE9EF0F5AE58}"/>
              </a:ext>
            </a:extLst>
          </p:cNvPr>
          <p:cNvSpPr txBox="1"/>
          <p:nvPr/>
        </p:nvSpPr>
        <p:spPr>
          <a:xfrm>
            <a:off x="3308721" y="2838450"/>
            <a:ext cx="49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</a:t>
            </a:r>
            <a:endParaRPr lang="en-US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71F1F5-67C5-453C-AB7C-EAD51E7BD0F7}"/>
              </a:ext>
            </a:extLst>
          </p:cNvPr>
          <p:cNvSpPr txBox="1"/>
          <p:nvPr/>
        </p:nvSpPr>
        <p:spPr>
          <a:xfrm>
            <a:off x="5277136" y="3599994"/>
            <a:ext cx="49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air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49432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FEFF-4909-4C57-97A1-A0477753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93" y="277115"/>
            <a:ext cx="8806542" cy="1325563"/>
          </a:xfrm>
        </p:spPr>
        <p:txBody>
          <a:bodyPr/>
          <a:lstStyle/>
          <a:p>
            <a:r>
              <a:rPr lang="en-US" dirty="0"/>
              <a:t>CANDOR polychromatic reflectometer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4A210B0-5098-4057-BAD0-E2EBA35C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417" y="1103250"/>
            <a:ext cx="5285690" cy="3298222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62DAD181-98C7-460A-B3CA-2AD2458FBAE4}"/>
              </a:ext>
            </a:extLst>
          </p:cNvPr>
          <p:cNvGrpSpPr/>
          <p:nvPr/>
        </p:nvGrpSpPr>
        <p:grpSpPr>
          <a:xfrm>
            <a:off x="6240101" y="4723199"/>
            <a:ext cx="5714887" cy="1584393"/>
            <a:chOff x="504177" y="1933209"/>
            <a:chExt cx="10368100" cy="287444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CBD9DDC-D9F2-417A-8BB0-9385392537AD}"/>
                </a:ext>
              </a:extLst>
            </p:cNvPr>
            <p:cNvSpPr/>
            <p:nvPr/>
          </p:nvSpPr>
          <p:spPr>
            <a:xfrm>
              <a:off x="7835012" y="1974757"/>
              <a:ext cx="1828800" cy="18288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isometricOffAxis1Left">
                <a:rot lat="1080000" lon="1800000" rev="0"/>
              </a:camera>
              <a:lightRig rig="glow" dir="t"/>
            </a:scene3d>
            <a:sp3d extrusionH="76200" contourW="12700"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9080A44-21BE-4719-B308-D490F86B9D0A}"/>
                </a:ext>
              </a:extLst>
            </p:cNvPr>
            <p:cNvSpPr/>
            <p:nvPr/>
          </p:nvSpPr>
          <p:spPr>
            <a:xfrm>
              <a:off x="6381531" y="3120535"/>
              <a:ext cx="2367881" cy="43124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scene3d>
              <a:camera prst="isometricOffAxis1Left">
                <a:rot lat="1080000" lon="0" rev="0"/>
              </a:camera>
              <a:lightRig rig="glow" dir="t"/>
            </a:scene3d>
            <a:sp3d extrusionH="76200" contourW="12700">
              <a:extrusionClr>
                <a:srgbClr val="FF0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2436B80-683B-4185-A2ED-30460511E08A}"/>
                </a:ext>
              </a:extLst>
            </p:cNvPr>
            <p:cNvSpPr/>
            <p:nvPr/>
          </p:nvSpPr>
          <p:spPr>
            <a:xfrm>
              <a:off x="5704268" y="1988191"/>
              <a:ext cx="1828800" cy="18288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isometricOffAxis1Left">
                <a:rot lat="1080000" lon="3000000" rev="0"/>
              </a:camera>
              <a:lightRig rig="glow" dir="t"/>
            </a:scene3d>
            <a:sp3d extrusionH="76200" contourW="12700"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999A0A9-56A0-4A4E-9561-F2A1770F5172}"/>
                </a:ext>
              </a:extLst>
            </p:cNvPr>
            <p:cNvSpPr/>
            <p:nvPr/>
          </p:nvSpPr>
          <p:spPr>
            <a:xfrm>
              <a:off x="4802576" y="2631988"/>
              <a:ext cx="1875388" cy="431242"/>
            </a:xfrm>
            <a:prstGeom prst="rect">
              <a:avLst/>
            </a:prstGeom>
            <a:solidFill>
              <a:srgbClr val="00FA00">
                <a:alpha val="50000"/>
              </a:srgbClr>
            </a:solidFill>
            <a:ln>
              <a:noFill/>
            </a:ln>
            <a:scene3d>
              <a:camera prst="isometricOffAxis1Left">
                <a:rot lat="1080000" lon="0" rev="0"/>
              </a:camera>
              <a:lightRig rig="glow" dir="t"/>
            </a:scene3d>
            <a:sp3d extrusionH="76200" contourW="12700">
              <a:extrusionClr>
                <a:srgbClr val="00FA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0DCA6DE-9737-4EA2-84DA-BB3CDB829627}"/>
                </a:ext>
              </a:extLst>
            </p:cNvPr>
            <p:cNvSpPr/>
            <p:nvPr/>
          </p:nvSpPr>
          <p:spPr>
            <a:xfrm>
              <a:off x="4802576" y="3063230"/>
              <a:ext cx="1875388" cy="43124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scene3d>
              <a:camera prst="isometricOffAxis1Left">
                <a:rot lat="1080000" lon="0" rev="0"/>
              </a:camera>
              <a:lightRig rig="glow" dir="t"/>
            </a:scene3d>
            <a:sp3d extrusionH="76200" contourW="12700">
              <a:extrusionClr>
                <a:srgbClr val="FF0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06F30E0-C331-4242-9066-4210DD79DBEA}"/>
                </a:ext>
              </a:extLst>
            </p:cNvPr>
            <p:cNvSpPr/>
            <p:nvPr/>
          </p:nvSpPr>
          <p:spPr>
            <a:xfrm>
              <a:off x="3947472" y="1933209"/>
              <a:ext cx="1828800" cy="18288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isometricOffAxis1Left">
                <a:rot lat="1080000" lon="4200000" rev="0"/>
              </a:camera>
              <a:lightRig rig="glow" dir="t"/>
            </a:scene3d>
            <a:sp3d extrusionH="76200" contourW="12700"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48A043D-015A-4D32-8594-CA8C12ACF749}"/>
                </a:ext>
              </a:extLst>
            </p:cNvPr>
            <p:cNvSpPr/>
            <p:nvPr/>
          </p:nvSpPr>
          <p:spPr>
            <a:xfrm>
              <a:off x="1976909" y="2188055"/>
              <a:ext cx="2884963" cy="431242"/>
            </a:xfrm>
            <a:prstGeom prst="rect">
              <a:avLst/>
            </a:prstGeom>
            <a:solidFill>
              <a:srgbClr val="011893">
                <a:alpha val="50000"/>
              </a:srgbClr>
            </a:solidFill>
            <a:ln>
              <a:noFill/>
            </a:ln>
            <a:scene3d>
              <a:camera prst="isometricOffAxis1Left">
                <a:rot lat="1080000" lon="0" rev="0"/>
              </a:camera>
              <a:lightRig rig="glow" dir="t"/>
            </a:scene3d>
            <a:sp3d extrusionH="76200" contourW="12700">
              <a:extrusionClr>
                <a:srgbClr val="011893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6EBB490-8F56-487A-9AED-E4D0DDBDEE3B}"/>
                </a:ext>
              </a:extLst>
            </p:cNvPr>
            <p:cNvSpPr/>
            <p:nvPr/>
          </p:nvSpPr>
          <p:spPr>
            <a:xfrm>
              <a:off x="1976909" y="2631988"/>
              <a:ext cx="2884963" cy="431242"/>
            </a:xfrm>
            <a:prstGeom prst="rect">
              <a:avLst/>
            </a:prstGeom>
            <a:solidFill>
              <a:srgbClr val="00FA00">
                <a:alpha val="50000"/>
              </a:srgbClr>
            </a:solidFill>
            <a:ln>
              <a:noFill/>
            </a:ln>
            <a:scene3d>
              <a:camera prst="isometricOffAxis1Left">
                <a:rot lat="1080000" lon="0" rev="0"/>
              </a:camera>
              <a:lightRig rig="glow" dir="t"/>
            </a:scene3d>
            <a:sp3d extrusionH="76200" contourW="12700">
              <a:extrusionClr>
                <a:srgbClr val="00FA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61EB790-F91B-44B3-89FC-7FFD3381055C}"/>
                </a:ext>
              </a:extLst>
            </p:cNvPr>
            <p:cNvSpPr/>
            <p:nvPr/>
          </p:nvSpPr>
          <p:spPr>
            <a:xfrm>
              <a:off x="1976909" y="3063230"/>
              <a:ext cx="2884963" cy="43124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scene3d>
              <a:camera prst="isometricOffAxis1Left">
                <a:rot lat="1080000" lon="0" rev="0"/>
              </a:camera>
              <a:lightRig rig="glow" dir="t"/>
            </a:scene3d>
            <a:sp3d extrusionH="76200" contourW="12700">
              <a:extrusionClr>
                <a:srgbClr val="FF0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27D2AA8-752E-4551-84CA-3845E0419EF9}"/>
                </a:ext>
              </a:extLst>
            </p:cNvPr>
            <p:cNvSpPr/>
            <p:nvPr/>
          </p:nvSpPr>
          <p:spPr>
            <a:xfrm>
              <a:off x="504177" y="2671213"/>
              <a:ext cx="4937760" cy="431242"/>
            </a:xfrm>
            <a:prstGeom prst="rect">
              <a:avLst/>
            </a:prstGeom>
            <a:solidFill>
              <a:srgbClr val="011893">
                <a:alpha val="50000"/>
              </a:srgbClr>
            </a:solidFill>
            <a:ln>
              <a:noFill/>
            </a:ln>
            <a:scene3d>
              <a:camera prst="isometricOffAxis1Left">
                <a:rot lat="1080000" lon="8400000" rev="0"/>
              </a:camera>
              <a:lightRig rig="glow" dir="t"/>
            </a:scene3d>
            <a:sp3d extrusionH="76200" contourW="12700">
              <a:extrusionClr>
                <a:srgbClr val="011893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B901F4A-BB2A-493E-B1BD-364BA798F099}"/>
                </a:ext>
              </a:extLst>
            </p:cNvPr>
            <p:cNvSpPr/>
            <p:nvPr/>
          </p:nvSpPr>
          <p:spPr>
            <a:xfrm>
              <a:off x="3682519" y="3384672"/>
              <a:ext cx="5029200" cy="431242"/>
            </a:xfrm>
            <a:prstGeom prst="rect">
              <a:avLst/>
            </a:prstGeom>
            <a:solidFill>
              <a:srgbClr val="00FA00">
                <a:alpha val="50000"/>
              </a:srgbClr>
            </a:solidFill>
            <a:ln>
              <a:noFill/>
            </a:ln>
            <a:scene3d>
              <a:camera prst="isometricOffAxis1Left">
                <a:rot lat="1080000" lon="6000000" rev="0"/>
              </a:camera>
              <a:lightRig rig="glow" dir="t"/>
            </a:scene3d>
            <a:sp3d extrusionH="76200" contourW="12700">
              <a:extrusionClr>
                <a:srgbClr val="00FA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FCE6183-B0E1-48A1-816B-FFE2A9051E99}"/>
                </a:ext>
              </a:extLst>
            </p:cNvPr>
            <p:cNvSpPr/>
            <p:nvPr/>
          </p:nvSpPr>
          <p:spPr>
            <a:xfrm>
              <a:off x="8004090" y="3486204"/>
              <a:ext cx="2868187" cy="43124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scene3d>
              <a:camera prst="isometricOffAxis1Left">
                <a:rot lat="1080000" lon="3600000" rev="0"/>
              </a:camera>
              <a:lightRig rig="glow" dir="t"/>
            </a:scene3d>
            <a:sp3d extrusionH="76200" contourW="12700">
              <a:extrusionClr>
                <a:srgbClr val="FF0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DEBAFF7-5D70-450E-94FC-89BC03D3F362}"/>
                </a:ext>
              </a:extLst>
            </p:cNvPr>
            <p:cNvGrpSpPr/>
            <p:nvPr/>
          </p:nvGrpSpPr>
          <p:grpSpPr>
            <a:xfrm>
              <a:off x="5540531" y="4043692"/>
              <a:ext cx="422538" cy="763966"/>
              <a:chOff x="5540531" y="4043692"/>
              <a:chExt cx="422538" cy="763966"/>
            </a:xfrm>
          </p:grpSpPr>
          <p:sp>
            <p:nvSpPr>
              <p:cNvPr id="102" name="Can 1">
                <a:extLst>
                  <a:ext uri="{FF2B5EF4-FFF2-40B4-BE49-F238E27FC236}">
                    <a16:creationId xmlns:a16="http://schemas.microsoft.com/office/drawing/2014/main" id="{B1448E3A-ACC6-4CDC-A54B-939457630B51}"/>
                  </a:ext>
                </a:extLst>
              </p:cNvPr>
              <p:cNvSpPr/>
              <p:nvPr/>
            </p:nvSpPr>
            <p:spPr>
              <a:xfrm>
                <a:off x="5635952" y="4052814"/>
                <a:ext cx="130960" cy="734938"/>
              </a:xfrm>
              <a:prstGeom prst="can">
                <a:avLst/>
              </a:prstGeom>
              <a:solidFill>
                <a:srgbClr val="00FA00"/>
              </a:solidFill>
              <a:scene3d>
                <a:camera prst="orthographicFront">
                  <a:rot lat="0" lon="30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Can 15">
                <a:extLst>
                  <a:ext uri="{FF2B5EF4-FFF2-40B4-BE49-F238E27FC236}">
                    <a16:creationId xmlns:a16="http://schemas.microsoft.com/office/drawing/2014/main" id="{87E954A5-8336-4184-9A44-EF803C6097DE}"/>
                  </a:ext>
                </a:extLst>
              </p:cNvPr>
              <p:cNvSpPr/>
              <p:nvPr/>
            </p:nvSpPr>
            <p:spPr>
              <a:xfrm>
                <a:off x="5736688" y="4060363"/>
                <a:ext cx="130960" cy="734938"/>
              </a:xfrm>
              <a:prstGeom prst="can">
                <a:avLst/>
              </a:prstGeom>
              <a:solidFill>
                <a:srgbClr val="00FA00"/>
              </a:solidFill>
              <a:scene3d>
                <a:camera prst="orthographicFront">
                  <a:rot lat="0" lon="30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Can 16">
                <a:extLst>
                  <a:ext uri="{FF2B5EF4-FFF2-40B4-BE49-F238E27FC236}">
                    <a16:creationId xmlns:a16="http://schemas.microsoft.com/office/drawing/2014/main" id="{CF4E3D21-8CA9-479B-8456-7F49CAE46CDC}"/>
                  </a:ext>
                </a:extLst>
              </p:cNvPr>
              <p:cNvSpPr/>
              <p:nvPr/>
            </p:nvSpPr>
            <p:spPr>
              <a:xfrm>
                <a:off x="5540531" y="4043692"/>
                <a:ext cx="130960" cy="734938"/>
              </a:xfrm>
              <a:prstGeom prst="can">
                <a:avLst/>
              </a:prstGeom>
              <a:solidFill>
                <a:srgbClr val="00FA00"/>
              </a:solidFill>
              <a:scene3d>
                <a:camera prst="orthographicFront">
                  <a:rot lat="0" lon="30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Can 17">
                <a:extLst>
                  <a:ext uri="{FF2B5EF4-FFF2-40B4-BE49-F238E27FC236}">
                    <a16:creationId xmlns:a16="http://schemas.microsoft.com/office/drawing/2014/main" id="{AD1FDEB6-911B-4472-92A3-C3AF7514F63D}"/>
                  </a:ext>
                </a:extLst>
              </p:cNvPr>
              <p:cNvSpPr/>
              <p:nvPr/>
            </p:nvSpPr>
            <p:spPr>
              <a:xfrm>
                <a:off x="5832109" y="4072720"/>
                <a:ext cx="130960" cy="734938"/>
              </a:xfrm>
              <a:prstGeom prst="can">
                <a:avLst/>
              </a:prstGeom>
              <a:solidFill>
                <a:srgbClr val="00FA00"/>
              </a:solidFill>
              <a:scene3d>
                <a:camera prst="orthographicFront">
                  <a:rot lat="0" lon="30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58FA4A5-0DB1-413B-83CE-FB44B5C96C0E}"/>
                </a:ext>
              </a:extLst>
            </p:cNvPr>
            <p:cNvGrpSpPr/>
            <p:nvPr/>
          </p:nvGrpSpPr>
          <p:grpSpPr>
            <a:xfrm>
              <a:off x="1006042" y="2928914"/>
              <a:ext cx="390495" cy="845452"/>
              <a:chOff x="944257" y="2916557"/>
              <a:chExt cx="390495" cy="845452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7C8C8B6-A4ED-4C3E-9B3C-B467B5192D51}"/>
                  </a:ext>
                </a:extLst>
              </p:cNvPr>
              <p:cNvGrpSpPr/>
              <p:nvPr/>
            </p:nvGrpSpPr>
            <p:grpSpPr>
              <a:xfrm>
                <a:off x="944257" y="2916557"/>
                <a:ext cx="305051" cy="807389"/>
                <a:chOff x="944257" y="2916557"/>
                <a:chExt cx="305051" cy="807389"/>
              </a:xfrm>
            </p:grpSpPr>
            <p:sp>
              <p:nvSpPr>
                <p:cNvPr id="99" name="Can 23">
                  <a:extLst>
                    <a:ext uri="{FF2B5EF4-FFF2-40B4-BE49-F238E27FC236}">
                      <a16:creationId xmlns:a16="http://schemas.microsoft.com/office/drawing/2014/main" id="{621BF8AE-23DC-488D-BDC9-08454F0050F7}"/>
                    </a:ext>
                  </a:extLst>
                </p:cNvPr>
                <p:cNvSpPr/>
                <p:nvPr/>
              </p:nvSpPr>
              <p:spPr>
                <a:xfrm>
                  <a:off x="1032636" y="2955616"/>
                  <a:ext cx="130960" cy="734938"/>
                </a:xfrm>
                <a:prstGeom prst="can">
                  <a:avLst/>
                </a:prstGeom>
                <a:solidFill>
                  <a:srgbClr val="00FA00"/>
                </a:solidFill>
                <a:scene3d>
                  <a:camera prst="orthographicFront">
                    <a:rot lat="0" lon="30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Can 24">
                  <a:extLst>
                    <a:ext uri="{FF2B5EF4-FFF2-40B4-BE49-F238E27FC236}">
                      <a16:creationId xmlns:a16="http://schemas.microsoft.com/office/drawing/2014/main" id="{EA53B8B1-DA64-498F-8554-FCAC202A5F5E}"/>
                    </a:ext>
                  </a:extLst>
                </p:cNvPr>
                <p:cNvSpPr/>
                <p:nvPr/>
              </p:nvSpPr>
              <p:spPr>
                <a:xfrm>
                  <a:off x="1118348" y="2989008"/>
                  <a:ext cx="130960" cy="734938"/>
                </a:xfrm>
                <a:prstGeom prst="can">
                  <a:avLst/>
                </a:prstGeom>
                <a:solidFill>
                  <a:srgbClr val="00FA00"/>
                </a:solidFill>
                <a:scene3d>
                  <a:camera prst="orthographicFront">
                    <a:rot lat="0" lon="30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Can 25">
                  <a:extLst>
                    <a:ext uri="{FF2B5EF4-FFF2-40B4-BE49-F238E27FC236}">
                      <a16:creationId xmlns:a16="http://schemas.microsoft.com/office/drawing/2014/main" id="{7FFCBBAA-1B91-4B53-86FD-EBF2B3E5BE19}"/>
                    </a:ext>
                  </a:extLst>
                </p:cNvPr>
                <p:cNvSpPr/>
                <p:nvPr/>
              </p:nvSpPr>
              <p:spPr>
                <a:xfrm>
                  <a:off x="944257" y="2916557"/>
                  <a:ext cx="130960" cy="734938"/>
                </a:xfrm>
                <a:prstGeom prst="can">
                  <a:avLst/>
                </a:prstGeom>
                <a:solidFill>
                  <a:srgbClr val="00FA00"/>
                </a:solidFill>
                <a:scene3d>
                  <a:camera prst="orthographicFront">
                    <a:rot lat="0" lon="30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Can 26">
                <a:extLst>
                  <a:ext uri="{FF2B5EF4-FFF2-40B4-BE49-F238E27FC236}">
                    <a16:creationId xmlns:a16="http://schemas.microsoft.com/office/drawing/2014/main" id="{4A170E6B-6B98-4310-BAC0-4B0FF1F88244}"/>
                  </a:ext>
                </a:extLst>
              </p:cNvPr>
              <p:cNvSpPr/>
              <p:nvPr/>
            </p:nvSpPr>
            <p:spPr>
              <a:xfrm>
                <a:off x="1203792" y="3027071"/>
                <a:ext cx="130960" cy="734938"/>
              </a:xfrm>
              <a:prstGeom prst="can">
                <a:avLst/>
              </a:prstGeom>
              <a:solidFill>
                <a:srgbClr val="00FA00"/>
              </a:solidFill>
              <a:scene3d>
                <a:camera prst="orthographicFront">
                  <a:rot lat="0" lon="30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F8067B5-EE40-459E-882C-459C0133D3DC}"/>
                </a:ext>
              </a:extLst>
            </p:cNvPr>
            <p:cNvGrpSpPr/>
            <p:nvPr/>
          </p:nvGrpSpPr>
          <p:grpSpPr>
            <a:xfrm>
              <a:off x="9968009" y="3723946"/>
              <a:ext cx="416347" cy="789667"/>
              <a:chOff x="9968009" y="3723946"/>
              <a:chExt cx="416347" cy="789667"/>
            </a:xfrm>
          </p:grpSpPr>
          <p:sp>
            <p:nvSpPr>
              <p:cNvPr id="93" name="Can 27">
                <a:extLst>
                  <a:ext uri="{FF2B5EF4-FFF2-40B4-BE49-F238E27FC236}">
                    <a16:creationId xmlns:a16="http://schemas.microsoft.com/office/drawing/2014/main" id="{836AF7B4-9EAE-49B8-9481-D50DA736D66A}"/>
                  </a:ext>
                </a:extLst>
              </p:cNvPr>
              <p:cNvSpPr/>
              <p:nvPr/>
            </p:nvSpPr>
            <p:spPr>
              <a:xfrm>
                <a:off x="10058714" y="3759262"/>
                <a:ext cx="130960" cy="734938"/>
              </a:xfrm>
              <a:prstGeom prst="can">
                <a:avLst/>
              </a:prstGeom>
              <a:solidFill>
                <a:srgbClr val="00FA00"/>
              </a:solidFill>
              <a:scene3d>
                <a:camera prst="orthographicFront">
                  <a:rot lat="0" lon="30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Can 28">
                <a:extLst>
                  <a:ext uri="{FF2B5EF4-FFF2-40B4-BE49-F238E27FC236}">
                    <a16:creationId xmlns:a16="http://schemas.microsoft.com/office/drawing/2014/main" id="{36D94655-2052-4F24-B02F-AF09A000D892}"/>
                  </a:ext>
                </a:extLst>
              </p:cNvPr>
              <p:cNvSpPr/>
              <p:nvPr/>
            </p:nvSpPr>
            <p:spPr>
              <a:xfrm>
                <a:off x="10156055" y="3741604"/>
                <a:ext cx="130960" cy="734938"/>
              </a:xfrm>
              <a:prstGeom prst="can">
                <a:avLst/>
              </a:prstGeom>
              <a:solidFill>
                <a:srgbClr val="00FA00"/>
              </a:solidFill>
              <a:scene3d>
                <a:camera prst="orthographicFront">
                  <a:rot lat="0" lon="30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Can 29">
                <a:extLst>
                  <a:ext uri="{FF2B5EF4-FFF2-40B4-BE49-F238E27FC236}">
                    <a16:creationId xmlns:a16="http://schemas.microsoft.com/office/drawing/2014/main" id="{33C2B9A6-69E4-4927-93BF-D50648EB9C72}"/>
                  </a:ext>
                </a:extLst>
              </p:cNvPr>
              <p:cNvSpPr/>
              <p:nvPr/>
            </p:nvSpPr>
            <p:spPr>
              <a:xfrm>
                <a:off x="9968009" y="3778675"/>
                <a:ext cx="130960" cy="734938"/>
              </a:xfrm>
              <a:prstGeom prst="can">
                <a:avLst/>
              </a:prstGeom>
              <a:solidFill>
                <a:srgbClr val="00FA00"/>
              </a:solidFill>
              <a:scene3d>
                <a:camera prst="orthographicFront">
                  <a:rot lat="0" lon="30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Can 30">
                <a:extLst>
                  <a:ext uri="{FF2B5EF4-FFF2-40B4-BE49-F238E27FC236}">
                    <a16:creationId xmlns:a16="http://schemas.microsoft.com/office/drawing/2014/main" id="{163C7B8B-22C1-490D-9E40-87C8AE78986E}"/>
                  </a:ext>
                </a:extLst>
              </p:cNvPr>
              <p:cNvSpPr/>
              <p:nvPr/>
            </p:nvSpPr>
            <p:spPr>
              <a:xfrm>
                <a:off x="10253396" y="3723946"/>
                <a:ext cx="130960" cy="734938"/>
              </a:xfrm>
              <a:prstGeom prst="can">
                <a:avLst/>
              </a:prstGeom>
              <a:solidFill>
                <a:srgbClr val="00FA00"/>
              </a:solidFill>
              <a:scene3d>
                <a:camera prst="orthographicFront">
                  <a:rot lat="0" lon="30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B27F73BD-1BB4-4393-95C6-8EF1F3DE1F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67" t="3531" r="11389"/>
          <a:stretch/>
        </p:blipFill>
        <p:spPr>
          <a:xfrm rot="5400000">
            <a:off x="1103825" y="1352468"/>
            <a:ext cx="4862510" cy="506605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5D2BE36-3064-45E1-89B7-1A140541126E}"/>
              </a:ext>
            </a:extLst>
          </p:cNvPr>
          <p:cNvSpPr txBox="1"/>
          <p:nvPr/>
        </p:nvSpPr>
        <p:spPr>
          <a:xfrm>
            <a:off x="3122174" y="1454851"/>
            <a:ext cx="2945939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NIST/Dan Neumann</a:t>
            </a:r>
          </a:p>
        </p:txBody>
      </p:sp>
    </p:spTree>
    <p:extLst>
      <p:ext uri="{BB962C8B-B14F-4D97-AF65-F5344CB8AC3E}">
        <p14:creationId xmlns:p14="http://schemas.microsoft.com/office/powerpoint/2010/main" val="4167923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FEFF-4909-4C57-97A1-A0477753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000" y="277115"/>
            <a:ext cx="8806542" cy="1325563"/>
          </a:xfrm>
        </p:spPr>
        <p:txBody>
          <a:bodyPr/>
          <a:lstStyle/>
          <a:p>
            <a:r>
              <a:rPr lang="en-US" dirty="0"/>
              <a:t>CANDOR polychromatic reflectometer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27F73BD-1BB4-4393-95C6-8EF1F3DE1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67" t="3531" r="11389"/>
          <a:stretch/>
        </p:blipFill>
        <p:spPr>
          <a:xfrm rot="5400000">
            <a:off x="1103825" y="1352468"/>
            <a:ext cx="4862510" cy="506605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5D2BE36-3064-45E1-89B7-1A140541126E}"/>
              </a:ext>
            </a:extLst>
          </p:cNvPr>
          <p:cNvSpPr txBox="1"/>
          <p:nvPr/>
        </p:nvSpPr>
        <p:spPr>
          <a:xfrm>
            <a:off x="3122174" y="1454851"/>
            <a:ext cx="2945939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NIST/Dan Neumann</a:t>
            </a:r>
          </a:p>
        </p:txBody>
      </p:sp>
      <p:pic>
        <p:nvPicPr>
          <p:cNvPr id="36" name="Content Placeholder 11" descr="A close up of a map&#10;&#10;Description automatically generated">
            <a:extLst>
              <a:ext uri="{FF2B5EF4-FFF2-40B4-BE49-F238E27FC236}">
                <a16:creationId xmlns:a16="http://schemas.microsoft.com/office/drawing/2014/main" id="{6C8F1FE8-82E8-40A3-AE7F-6D7A320376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56" y="1044667"/>
            <a:ext cx="5699760" cy="4559808"/>
          </a:xfrm>
          <a:prstGeom prst="rect">
            <a:avLst/>
          </a:prstGeom>
        </p:spPr>
      </p:pic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1C97636B-92C8-450B-9AD7-22C503A7B707}"/>
              </a:ext>
            </a:extLst>
          </p:cNvPr>
          <p:cNvSpPr txBox="1">
            <a:spLocks/>
          </p:cNvSpPr>
          <p:nvPr/>
        </p:nvSpPr>
        <p:spPr>
          <a:xfrm>
            <a:off x="6545806" y="5604475"/>
            <a:ext cx="5066060" cy="671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Current speed improvement: 20x</a:t>
            </a:r>
          </a:p>
        </p:txBody>
      </p:sp>
    </p:spTree>
    <p:extLst>
      <p:ext uri="{BB962C8B-B14F-4D97-AF65-F5344CB8AC3E}">
        <p14:creationId xmlns:p14="http://schemas.microsoft.com/office/powerpoint/2010/main" val="1909786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13FB4-13AC-4372-B448-14D1F458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B32C3E-7781-4728-8A40-F3664360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Contact me:</a:t>
            </a:r>
          </a:p>
          <a:p>
            <a:pPr marL="0" indent="0">
              <a:buNone/>
            </a:pPr>
            <a:r>
              <a:rPr lang="en-US" dirty="0"/>
              <a:t>David Hoogerheide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david.hoogerheide@nist.gov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https://www.nist.gov/ncnr/neutron-instruments/reflectometry</a:t>
            </a:r>
            <a:r>
              <a:rPr lang="en-US" dirty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 any of your other friendly instrument scientists!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B17B-3591-440A-BAF0-EB97E3BB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idea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267CF-7A0E-459E-A5FF-E02CBDB91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7236"/>
            <a:ext cx="105156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Interpretation of reflectivity data is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model-based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is best to know in advance what are the competing models*; then you can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 your sample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your data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maximize your chances of discriminating among the various real-space models.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1F25C-FF77-477B-918A-B37A8A7C95E6}"/>
              </a:ext>
            </a:extLst>
          </p:cNvPr>
          <p:cNvSpPr/>
          <p:nvPr/>
        </p:nvSpPr>
        <p:spPr>
          <a:xfrm>
            <a:off x="4869467" y="6231265"/>
            <a:ext cx="6865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this might involve a continuum of structures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130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EF1348-D2A8-4F2C-AB7D-01AD72807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28" y="1690688"/>
            <a:ext cx="5591761" cy="4756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F400FC-8FBC-473D-A01F-B2FA7713B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28" y="1690688"/>
            <a:ext cx="5591761" cy="4756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7B8795-3903-4C15-9B50-150AFC3EF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28" y="1690688"/>
            <a:ext cx="5597016" cy="4756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894B4D-97C3-433E-AA59-CE6BB4020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28" y="1690688"/>
            <a:ext cx="5597016" cy="4756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D25EFA-F8C2-4A19-A85A-3F747D96A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828" y="1690688"/>
            <a:ext cx="5597016" cy="4756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215464-1C3C-45BF-AC69-FC8A32F18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reflectivity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E996-12D3-47CD-8256-3AFA7FB4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844" y="2290353"/>
            <a:ext cx="5712282" cy="388660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oscillation period </a:t>
            </a:r>
            <a:r>
              <a:rPr lang="en-US" dirty="0">
                <a:sym typeface="Wingdings" panose="05000000000000000000" pitchFamily="2" charset="2"/>
              </a:rPr>
              <a:t> film thickness</a:t>
            </a:r>
          </a:p>
          <a:p>
            <a:pPr marL="0" indent="0" algn="ctr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maximum Q  real space resolution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Scattering background  max Q</a:t>
            </a:r>
            <a:endParaRPr lang="en-US" baseline="-25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baseline="-25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Statistics  parameter uncertainty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973B5-9D09-4E85-A30A-47043880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considerations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88320-0D89-4655-9DDF-8E6284A55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739" y="2141537"/>
            <a:ext cx="5181600" cy="4351338"/>
          </a:xfrm>
        </p:spPr>
        <p:txBody>
          <a:bodyPr/>
          <a:lstStyle/>
          <a:p>
            <a:r>
              <a:rPr lang="en-US" dirty="0"/>
              <a:t>Sample</a:t>
            </a:r>
          </a:p>
          <a:p>
            <a:pPr lvl="1"/>
            <a:r>
              <a:rPr lang="en-US" dirty="0"/>
              <a:t>Film contrast with substrate</a:t>
            </a:r>
          </a:p>
          <a:p>
            <a:pPr lvl="1"/>
            <a:r>
              <a:rPr lang="en-US" dirty="0"/>
              <a:t>Film thickness</a:t>
            </a:r>
          </a:p>
          <a:p>
            <a:pPr lvl="1"/>
            <a:r>
              <a:rPr lang="en-US" dirty="0"/>
              <a:t>Film roughness</a:t>
            </a:r>
          </a:p>
          <a:p>
            <a:pPr lvl="1"/>
            <a:r>
              <a:rPr lang="en-US" dirty="0"/>
              <a:t>Film uniformity</a:t>
            </a:r>
          </a:p>
          <a:p>
            <a:pPr lvl="1"/>
            <a:r>
              <a:rPr lang="en-US" dirty="0"/>
              <a:t>Environment</a:t>
            </a:r>
          </a:p>
          <a:p>
            <a:pPr lvl="1"/>
            <a:r>
              <a:rPr lang="en-US" dirty="0"/>
              <a:t>Sample size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D91A06-D295-4796-A6CF-1F0DA70C1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9977" y="2141537"/>
            <a:ext cx="6294120" cy="4351338"/>
          </a:xfrm>
        </p:spPr>
        <p:txBody>
          <a:bodyPr/>
          <a:lstStyle/>
          <a:p>
            <a:r>
              <a:rPr lang="en-US" dirty="0"/>
              <a:t>Instrument</a:t>
            </a:r>
          </a:p>
          <a:p>
            <a:pPr lvl="1"/>
            <a:r>
              <a:rPr lang="en-US" dirty="0"/>
              <a:t>Pre-sample collimation (angular resolution)</a:t>
            </a:r>
          </a:p>
          <a:p>
            <a:pPr lvl="1"/>
            <a:r>
              <a:rPr lang="en-US" dirty="0"/>
              <a:t>Post-sample collimation (background)</a:t>
            </a:r>
          </a:p>
          <a:p>
            <a:r>
              <a:rPr lang="en-US" dirty="0"/>
              <a:t>Data collection</a:t>
            </a:r>
          </a:p>
          <a:p>
            <a:pPr lvl="1"/>
            <a:r>
              <a:rPr lang="en-US" dirty="0"/>
              <a:t>Maximum Q</a:t>
            </a:r>
          </a:p>
          <a:p>
            <a:pPr lvl="1"/>
            <a:r>
              <a:rPr lang="en-US" dirty="0"/>
              <a:t>Number of Q steps</a:t>
            </a:r>
          </a:p>
          <a:p>
            <a:pPr lvl="1"/>
            <a:r>
              <a:rPr lang="en-US" dirty="0"/>
              <a:t>Counting time</a:t>
            </a:r>
          </a:p>
        </p:txBody>
      </p:sp>
    </p:spTree>
    <p:extLst>
      <p:ext uri="{BB962C8B-B14F-4D97-AF65-F5344CB8AC3E}">
        <p14:creationId xmlns:p14="http://schemas.microsoft.com/office/powerpoint/2010/main" val="111292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4557-8647-478B-A44A-E1ADBEA4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film contrast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5B0F4B7-86A6-4E33-B36E-2D41D9FB5EB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:r>
                  <a:rPr lang="en-US" dirty="0" err="1"/>
                  <a:t>nSLDs</a:t>
                </a:r>
                <a:r>
                  <a:rPr lang="en-US" dirty="0"/>
                  <a:t> match, there is no longer any </a:t>
                </a:r>
                <a:r>
                  <a:rPr lang="en-US" i="1" dirty="0"/>
                  <a:t>contrast</a:t>
                </a:r>
                <a:endParaRPr lang="en-US" dirty="0"/>
              </a:p>
              <a:p>
                <a:r>
                  <a:rPr lang="en-US" dirty="0"/>
                  <a:t>Sample design matters!</a:t>
                </a:r>
              </a:p>
              <a:p>
                <a:r>
                  <a:rPr lang="en-US" dirty="0"/>
                  <a:t>Recommended contrast: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ΔnSLD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/>
                  <a:t>It’s always worth calculating your expected SLD profile and neutron reflectivity pattern ahead of time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5B0F4B7-86A6-4E33-B36E-2D41D9FB5E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5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weep_sld">
            <a:hlinkClick r:id="" action="ppaction://media"/>
            <a:extLst>
              <a:ext uri="{FF2B5EF4-FFF2-40B4-BE49-F238E27FC236}">
                <a16:creationId xmlns:a16="http://schemas.microsoft.com/office/drawing/2014/main" id="{012D1890-0D6E-438B-94F8-A279375C06F1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788" y="1825625"/>
            <a:ext cx="5180012" cy="4351338"/>
          </a:xfrm>
        </p:spPr>
      </p:pic>
    </p:spTree>
    <p:extLst>
      <p:ext uri="{BB962C8B-B14F-4D97-AF65-F5344CB8AC3E}">
        <p14:creationId xmlns:p14="http://schemas.microsoft.com/office/powerpoint/2010/main" val="1851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4557-8647-478B-A44A-E1ADBEA4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film thickness: thick films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0F4B7-86A6-4E33-B36E-2D41D9FB5E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Thick films require a tight point spacing</a:t>
            </a:r>
          </a:p>
          <a:p>
            <a:r>
              <a:rPr lang="en-US" i="1" dirty="0"/>
              <a:t>Angular resolution </a:t>
            </a:r>
            <a:r>
              <a:rPr lang="en-US" dirty="0"/>
              <a:t>of the measurement starts to matter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Tradeoff with intensity</a:t>
            </a:r>
          </a:p>
        </p:txBody>
      </p:sp>
      <p:pic>
        <p:nvPicPr>
          <p:cNvPr id="8" name="increase_thickness">
            <a:hlinkClick r:id="" action="ppaction://media"/>
            <a:extLst>
              <a:ext uri="{FF2B5EF4-FFF2-40B4-BE49-F238E27FC236}">
                <a16:creationId xmlns:a16="http://schemas.microsoft.com/office/drawing/2014/main" id="{B00EE55B-F06A-4889-9F16-24239DC1772D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788" y="1825625"/>
            <a:ext cx="5180012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46DD3E-80E5-46BD-8DC3-EF4B7C08E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100" y="3609431"/>
            <a:ext cx="4710112" cy="18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15F3-C3C8-45C9-82AC-7A02E72D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film thickness: thin films</a:t>
            </a:r>
          </a:p>
        </p:txBody>
      </p:sp>
      <p:pic>
        <p:nvPicPr>
          <p:cNvPr id="5" name="decrease_thickness">
            <a:hlinkClick r:id="" action="ppaction://media"/>
            <a:extLst>
              <a:ext uri="{FF2B5EF4-FFF2-40B4-BE49-F238E27FC236}">
                <a16:creationId xmlns:a16="http://schemas.microsoft.com/office/drawing/2014/main" id="{F3286E4B-6200-451C-82E7-732E23963B4A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788" y="1825625"/>
            <a:ext cx="5180012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50AF4-3DDE-409D-B2C9-DEC205C0FE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Resolution of the measurement is determined by maximum Q value</a:t>
            </a:r>
          </a:p>
          <a:p>
            <a:r>
              <a:rPr lang="en-US" dirty="0"/>
              <a:t>High Q measurement takes a </a:t>
            </a:r>
            <a:r>
              <a:rPr lang="en-US" i="1" dirty="0"/>
              <a:t>long time</a:t>
            </a:r>
            <a:r>
              <a:rPr lang="en-US" dirty="0"/>
              <a:t>; reflectivity is very small.</a:t>
            </a:r>
          </a:p>
          <a:p>
            <a:r>
              <a:rPr lang="en-US" b="1" dirty="0"/>
              <a:t>Changes in layer thickness are much more easily detected</a:t>
            </a:r>
          </a:p>
        </p:txBody>
      </p:sp>
    </p:spTree>
    <p:extLst>
      <p:ext uri="{BB962C8B-B14F-4D97-AF65-F5344CB8AC3E}">
        <p14:creationId xmlns:p14="http://schemas.microsoft.com/office/powerpoint/2010/main" val="4010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15F3-C3C8-45C9-82AC-7A02E72D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film thickness: surface roughness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50AF4-3DDE-409D-B2C9-DEC205C0FE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Roughness causes reflectivity to drop off faster</a:t>
            </a:r>
          </a:p>
          <a:p>
            <a:r>
              <a:rPr lang="en-US" dirty="0"/>
              <a:t>Limits effective </a:t>
            </a:r>
            <a:r>
              <a:rPr lang="en-US" dirty="0" err="1"/>
              <a:t>Q</a:t>
            </a:r>
            <a:r>
              <a:rPr lang="en-US" baseline="-25000" dirty="0" err="1"/>
              <a:t>max</a:t>
            </a:r>
            <a:r>
              <a:rPr lang="en-US" baseline="30000" dirty="0"/>
              <a:t> </a:t>
            </a:r>
            <a:r>
              <a:rPr lang="en-US" dirty="0"/>
              <a:t>and hence real space resolution</a:t>
            </a:r>
            <a:endParaRPr lang="en-US" baseline="-25000" dirty="0"/>
          </a:p>
          <a:p>
            <a:r>
              <a:rPr lang="en-US" dirty="0"/>
              <a:t>Can also cause artifacts (or </a:t>
            </a:r>
            <a:r>
              <a:rPr lang="en-US" dirty="0" err="1"/>
              <a:t>offspecular</a:t>
            </a:r>
            <a:r>
              <a:rPr lang="en-US" dirty="0"/>
              <a:t> signal!) above about 10 Å rms</a:t>
            </a:r>
          </a:p>
          <a:p>
            <a:r>
              <a:rPr lang="en-US" b="1" dirty="0"/>
              <a:t>It is worth optimizing sample quality for low roughness</a:t>
            </a:r>
          </a:p>
        </p:txBody>
      </p:sp>
      <p:pic>
        <p:nvPicPr>
          <p:cNvPr id="11" name="increase_roughness">
            <a:hlinkClick r:id="" action="ppaction://media"/>
            <a:extLst>
              <a:ext uri="{FF2B5EF4-FFF2-40B4-BE49-F238E27FC236}">
                <a16:creationId xmlns:a16="http://schemas.microsoft.com/office/drawing/2014/main" id="{67BAAB1B-4775-42BB-9B9D-98C1796071C6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788" y="1825625"/>
            <a:ext cx="5180012" cy="4351338"/>
          </a:xfrm>
        </p:spPr>
      </p:pic>
    </p:spTree>
    <p:extLst>
      <p:ext uri="{BB962C8B-B14F-4D97-AF65-F5344CB8AC3E}">
        <p14:creationId xmlns:p14="http://schemas.microsoft.com/office/powerpoint/2010/main" val="301427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Widescreen</PresentationFormat>
  <Paragraphs>147</Paragraphs>
  <Slides>22</Slides>
  <Notes>22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Ink Free</vt:lpstr>
      <vt:lpstr>Office Theme</vt:lpstr>
      <vt:lpstr>How to collect data with a neutron reflectometer</vt:lpstr>
      <vt:lpstr>The goal…</vt:lpstr>
      <vt:lpstr>The basic idea</vt:lpstr>
      <vt:lpstr>Elements of a reflectivity curve</vt:lpstr>
      <vt:lpstr>Experimental considerations</vt:lpstr>
      <vt:lpstr>Effect of film contrast</vt:lpstr>
      <vt:lpstr>Effect of film thickness: thick films</vt:lpstr>
      <vt:lpstr>Effect of film thickness: thin films</vt:lpstr>
      <vt:lpstr>Effect of film thickness: surface roughness</vt:lpstr>
      <vt:lpstr>Effect of background</vt:lpstr>
      <vt:lpstr>How to reduce background</vt:lpstr>
      <vt:lpstr>How to measure background</vt:lpstr>
      <vt:lpstr>Effect of sample size</vt:lpstr>
      <vt:lpstr>Mounting the sample</vt:lpstr>
      <vt:lpstr>How to align a reflectometry sample</vt:lpstr>
      <vt:lpstr>Direct beam alignment</vt:lpstr>
      <vt:lpstr>Sample alignment video game</vt:lpstr>
      <vt:lpstr>Reflectometry suite @ NCNR</vt:lpstr>
      <vt:lpstr>Monochromatic reflectometers</vt:lpstr>
      <vt:lpstr>CANDOR polychromatic reflectometer</vt:lpstr>
      <vt:lpstr>CANDOR polychromatic reflectometer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2021-02-02T20:53:07Z</dcterms:created>
  <dcterms:modified xsi:type="dcterms:W3CDTF">2021-02-02T20:53:17Z</dcterms:modified>
</cp:coreProperties>
</file>