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73" r:id="rId2"/>
    <p:sldMasterId id="2147483913" r:id="rId3"/>
    <p:sldMasterId id="2147483940" r:id="rId4"/>
    <p:sldMasterId id="2147483953" r:id="rId5"/>
  </p:sldMasterIdLst>
  <p:notesMasterIdLst>
    <p:notesMasterId r:id="rId34"/>
  </p:notesMasterIdLst>
  <p:handoutMasterIdLst>
    <p:handoutMasterId r:id="rId35"/>
  </p:handoutMasterIdLst>
  <p:sldIdLst>
    <p:sldId id="482" r:id="rId6"/>
    <p:sldId id="945" r:id="rId7"/>
    <p:sldId id="910" r:id="rId8"/>
    <p:sldId id="911" r:id="rId9"/>
    <p:sldId id="913" r:id="rId10"/>
    <p:sldId id="912" r:id="rId11"/>
    <p:sldId id="914" r:id="rId12"/>
    <p:sldId id="915" r:id="rId13"/>
    <p:sldId id="916" r:id="rId14"/>
    <p:sldId id="917" r:id="rId15"/>
    <p:sldId id="918" r:id="rId16"/>
    <p:sldId id="919" r:id="rId17"/>
    <p:sldId id="920" r:id="rId18"/>
    <p:sldId id="921" r:id="rId19"/>
    <p:sldId id="922" r:id="rId20"/>
    <p:sldId id="923" r:id="rId21"/>
    <p:sldId id="925" r:id="rId22"/>
    <p:sldId id="926" r:id="rId23"/>
    <p:sldId id="941" r:id="rId24"/>
    <p:sldId id="942" r:id="rId25"/>
    <p:sldId id="946" r:id="rId26"/>
    <p:sldId id="947" r:id="rId27"/>
    <p:sldId id="948" r:id="rId28"/>
    <p:sldId id="949" r:id="rId29"/>
    <p:sldId id="950" r:id="rId30"/>
    <p:sldId id="951" r:id="rId31"/>
    <p:sldId id="943" r:id="rId32"/>
    <p:sldId id="952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rgbClr val="333399"/>
        </a:solidFill>
        <a:latin typeface="Impact" panose="020B080603090205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rgbClr val="333399"/>
        </a:solidFill>
        <a:latin typeface="Impact" panose="020B080603090205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rgbClr val="333399"/>
        </a:solidFill>
        <a:latin typeface="Impact" panose="020B080603090205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rgbClr val="333399"/>
        </a:solidFill>
        <a:latin typeface="Impact" panose="020B080603090205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rgbClr val="333399"/>
        </a:solidFill>
        <a:latin typeface="Impact" panose="020B0806030902050204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333399"/>
        </a:solidFill>
        <a:latin typeface="Impact" panose="020B0806030902050204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333399"/>
        </a:solidFill>
        <a:latin typeface="Impact" panose="020B0806030902050204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333399"/>
        </a:solidFill>
        <a:latin typeface="Impact" panose="020B0806030902050204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333399"/>
        </a:solidFill>
        <a:latin typeface="Impact" panose="020B080603090205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000099"/>
    <a:srgbClr val="CC0000"/>
    <a:srgbClr val="006666"/>
    <a:srgbClr val="FF33CC"/>
    <a:srgbClr val="009999"/>
    <a:srgbClr val="008080"/>
    <a:srgbClr val="0000FF"/>
    <a:srgbClr val="9900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63" autoAdjust="0"/>
    <p:restoredTop sz="79338" autoAdjust="0"/>
  </p:normalViewPr>
  <p:slideViewPr>
    <p:cSldViewPr>
      <p:cViewPr varScale="1">
        <p:scale>
          <a:sx n="50" d="100"/>
          <a:sy n="50" d="100"/>
        </p:scale>
        <p:origin x="-169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0786"/>
    </p:cViewPr>
    <p:sldLst>
      <p:sld r:id="rId1" collapse="1"/>
    </p:sldLst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8712"/>
    </p:cViewPr>
  </p:sorterViewPr>
  <p:notesViewPr>
    <p:cSldViewPr>
      <p:cViewPr varScale="1">
        <p:scale>
          <a:sx n="74" d="100"/>
          <a:sy n="74" d="100"/>
        </p:scale>
        <p:origin x="-2174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17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17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17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CCB91871-4DAD-4D76-ACF3-B45553AB685A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2278281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47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 smtClean="0"/>
              <a:t>Click to edit Master text styles</a:t>
            </a:r>
          </a:p>
          <a:p>
            <a:pPr lvl="1"/>
            <a:r>
              <a:rPr lang="en-CA" noProof="0" smtClean="0"/>
              <a:t>Second level</a:t>
            </a:r>
          </a:p>
          <a:p>
            <a:pPr lvl="2"/>
            <a:r>
              <a:rPr lang="en-CA" noProof="0" smtClean="0"/>
              <a:t>Third level</a:t>
            </a:r>
          </a:p>
          <a:p>
            <a:pPr lvl="3"/>
            <a:r>
              <a:rPr lang="en-CA" noProof="0" smtClean="0"/>
              <a:t>Fourth level</a:t>
            </a:r>
          </a:p>
          <a:p>
            <a:pPr lvl="4"/>
            <a:r>
              <a:rPr lang="en-CA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1E032ECF-EE2C-4D9F-91A1-1C8831738122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2234154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1pPr>
            <a:lvl2pPr marL="742950" indent="-285750"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2pPr>
            <a:lvl3pPr marL="1143000" indent="-228600"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3pPr>
            <a:lvl4pPr marL="1600200" indent="-228600"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4pPr>
            <a:lvl5pPr marL="2057400" indent="-228600"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9pPr>
          </a:lstStyle>
          <a:p>
            <a:fld id="{CDD4898A-86E0-4095-9B22-D30CE52682E2}" type="slidenum">
              <a:rPr lang="en-CA" altLang="en-US" sz="120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1</a:t>
            </a:fld>
            <a:endParaRPr lang="en-CA" altLang="en-US" sz="12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228600" indent="-228600"/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9794914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9CE3FD-9CFF-45EE-9ED7-395D975BA376}" type="slidenum">
              <a:rPr lang="en-CA">
                <a:solidFill>
                  <a:srgbClr val="000000"/>
                </a:solidFill>
              </a:rPr>
              <a:pPr/>
              <a:t>10</a:t>
            </a:fld>
            <a:endParaRPr lang="en-CA">
              <a:solidFill>
                <a:srgbClr val="000000"/>
              </a:solidFill>
            </a:endParaRPr>
          </a:p>
        </p:txBody>
      </p:sp>
      <p:sp>
        <p:nvSpPr>
          <p:cNvPr id="561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1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104541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0C4930-A871-453E-919C-730D0747A1F9}" type="slidenum">
              <a:rPr lang="en-CA">
                <a:solidFill>
                  <a:srgbClr val="000000"/>
                </a:solidFill>
              </a:rPr>
              <a:pPr/>
              <a:t>11</a:t>
            </a:fld>
            <a:endParaRPr lang="en-CA">
              <a:solidFill>
                <a:srgbClr val="000000"/>
              </a:solidFill>
            </a:endParaRPr>
          </a:p>
        </p:txBody>
      </p:sp>
      <p:sp>
        <p:nvSpPr>
          <p:cNvPr id="575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5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727204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2A1738-639C-4B0F-B815-B217EA2382C8}" type="slidenum">
              <a:rPr lang="en-US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32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2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wrap="square" anchor="t"/>
          <a:lstStyle/>
          <a:p>
            <a:endParaRPr lang="en-US" dirty="0">
              <a:ea typeface="굴림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765078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C30448-33F5-4EFD-8901-3CFA2F68B5D6}" type="slidenum">
              <a:rPr lang="en-US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wrap="square" anchor="t"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601023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29C70E-1D7D-4A13-96CA-EE765C6D1E09}" type="slidenum">
              <a:rPr lang="en-US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wrap="square" anchor="t"/>
          <a:lstStyle/>
          <a:p>
            <a:endParaRPr lang="en-US" dirty="0">
              <a:ea typeface="굴림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64523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ADCB4E-90FE-4579-AF51-8BA83F8AFE51}" type="slidenum">
              <a:rPr lang="en-US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80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wrap="square" anchor="t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7186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7B86F2-8CDA-47F2-95B2-8971FC05A10C}" type="slidenum">
              <a:rPr lang="en-US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6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116" y="4344369"/>
            <a:ext cx="5086018" cy="4113508"/>
          </a:xfrm>
        </p:spPr>
        <p:txBody>
          <a:bodyPr wrap="square" anchor="t"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723590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5BC774-5949-49EC-8DC8-6CE3C7A49B4D}" type="slidenum">
              <a:rPr lang="en-US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7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wrap="square" anchor="t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3018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E262EE-13F8-4D54-930D-65A3642AA2F8}" type="slidenum">
              <a:rPr lang="en-US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7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wrap="square" anchor="t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1223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E2F423-4701-48E7-9833-58DCB33D2C36}" type="slidenum">
              <a:rPr lang="en-US">
                <a:solidFill>
                  <a:prstClr val="black"/>
                </a:solidFill>
              </a:rPr>
              <a:pPr/>
              <a:t>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20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wrap="square" anchor="t"/>
          <a:lstStyle/>
          <a:p>
            <a:pPr>
              <a:lnSpc>
                <a:spcPct val="80000"/>
              </a:lnSpc>
            </a:pPr>
            <a:endParaRPr lang="en-CA" sz="800" dirty="0"/>
          </a:p>
        </p:txBody>
      </p:sp>
    </p:spTree>
    <p:extLst>
      <p:ext uri="{BB962C8B-B14F-4D97-AF65-F5344CB8AC3E}">
        <p14:creationId xmlns:p14="http://schemas.microsoft.com/office/powerpoint/2010/main" val="774511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9666FB-826B-4CCD-A2C2-3113B704538E}" type="slidenum">
              <a:rPr lang="en-US" altLang="en-US">
                <a:solidFill>
                  <a:srgbClr val="000000"/>
                </a:solidFill>
              </a:rPr>
              <a:pPr/>
              <a:t>2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97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7976711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E2F423-4701-48E7-9833-58DCB33D2C36}" type="slidenum">
              <a:rPr lang="en-US">
                <a:solidFill>
                  <a:prstClr val="black"/>
                </a:solidFill>
              </a:rPr>
              <a:pPr/>
              <a:t>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20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wrap="square" anchor="t"/>
          <a:lstStyle/>
          <a:p>
            <a:pPr>
              <a:lnSpc>
                <a:spcPct val="80000"/>
              </a:lnSpc>
            </a:pPr>
            <a:endParaRPr lang="en-CA" sz="800" dirty="0"/>
          </a:p>
        </p:txBody>
      </p:sp>
    </p:spTree>
    <p:extLst>
      <p:ext uri="{BB962C8B-B14F-4D97-AF65-F5344CB8AC3E}">
        <p14:creationId xmlns:p14="http://schemas.microsoft.com/office/powerpoint/2010/main" val="130032217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B51A56-B45B-409B-A83F-E0DA7CCD6520}" type="slidenum">
              <a:rPr lang="en-CA">
                <a:solidFill>
                  <a:srgbClr val="000000"/>
                </a:solidFill>
              </a:rPr>
              <a:pPr/>
              <a:t>22</a:t>
            </a:fld>
            <a:endParaRPr lang="en-CA">
              <a:solidFill>
                <a:srgbClr val="000000"/>
              </a:solidFill>
            </a:endParaRPr>
          </a:p>
        </p:txBody>
      </p:sp>
      <p:sp>
        <p:nvSpPr>
          <p:cNvPr id="183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1422480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FBCC18-0778-449F-84C7-D3FF30F92F2C}" type="slidenum">
              <a:rPr lang="en-CA">
                <a:solidFill>
                  <a:srgbClr val="000000"/>
                </a:solidFill>
              </a:rPr>
              <a:pPr/>
              <a:t>23</a:t>
            </a:fld>
            <a:endParaRPr lang="en-CA">
              <a:solidFill>
                <a:srgbClr val="000000"/>
              </a:solidFill>
            </a:endParaRPr>
          </a:p>
        </p:txBody>
      </p:sp>
      <p:sp>
        <p:nvSpPr>
          <p:cNvPr id="18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7843375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F95F45-F19D-4E83-A734-251762B814EC}" type="slidenum">
              <a:rPr lang="en-CA">
                <a:solidFill>
                  <a:srgbClr val="000000"/>
                </a:solidFill>
              </a:rPr>
              <a:pPr/>
              <a:t>24</a:t>
            </a:fld>
            <a:endParaRPr lang="en-CA">
              <a:solidFill>
                <a:srgbClr val="000000"/>
              </a:solidFill>
            </a:endParaRPr>
          </a:p>
        </p:txBody>
      </p:sp>
      <p:sp>
        <p:nvSpPr>
          <p:cNvPr id="18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4489048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9F4626-8EA4-4DB9-8F74-B7A6A4603194}" type="slidenum">
              <a:rPr lang="en-CA">
                <a:solidFill>
                  <a:srgbClr val="000000"/>
                </a:solidFill>
              </a:rPr>
              <a:pPr/>
              <a:t>25</a:t>
            </a:fld>
            <a:endParaRPr lang="en-CA">
              <a:solidFill>
                <a:srgbClr val="000000"/>
              </a:solidFill>
            </a:endParaRPr>
          </a:p>
        </p:txBody>
      </p:sp>
      <p:sp>
        <p:nvSpPr>
          <p:cNvPr id="18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9366717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1pPr>
            <a:lvl2pPr marL="742950" indent="-285750"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2pPr>
            <a:lvl3pPr marL="1143000" indent="-228600"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3pPr>
            <a:lvl4pPr marL="1600200" indent="-228600"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4pPr>
            <a:lvl5pPr marL="2057400" indent="-228600"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9pPr>
          </a:lstStyle>
          <a:p>
            <a:fld id="{E7EA7DD6-9056-48AA-B62A-B7AA796CB46C}" type="slidenum">
              <a:rPr lang="en-CA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26</a:t>
            </a:fld>
            <a:endParaRPr lang="en-CA" altLang="en-US" sz="12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5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228600" indent="-228600"/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19904969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E2F423-4701-48E7-9833-58DCB33D2C36}" type="slidenum">
              <a:rPr lang="en-US">
                <a:solidFill>
                  <a:prstClr val="black"/>
                </a:solidFill>
              </a:rPr>
              <a:pPr/>
              <a:t>27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20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wrap="square" anchor="t"/>
          <a:lstStyle/>
          <a:p>
            <a:pPr>
              <a:lnSpc>
                <a:spcPct val="80000"/>
              </a:lnSpc>
            </a:pPr>
            <a:endParaRPr lang="en-CA" sz="800" dirty="0"/>
          </a:p>
        </p:txBody>
      </p:sp>
    </p:spTree>
    <p:extLst>
      <p:ext uri="{BB962C8B-B14F-4D97-AF65-F5344CB8AC3E}">
        <p14:creationId xmlns:p14="http://schemas.microsoft.com/office/powerpoint/2010/main" val="411596117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E2F423-4701-48E7-9833-58DCB33D2C36}" type="slidenum">
              <a:rPr lang="en-US">
                <a:solidFill>
                  <a:prstClr val="black"/>
                </a:solidFill>
              </a:rPr>
              <a:pPr/>
              <a:t>28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20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wrap="square" anchor="t"/>
          <a:lstStyle/>
          <a:p>
            <a:pPr>
              <a:lnSpc>
                <a:spcPct val="80000"/>
              </a:lnSpc>
            </a:pPr>
            <a:endParaRPr lang="en-CA" sz="800" dirty="0"/>
          </a:p>
        </p:txBody>
      </p:sp>
    </p:spTree>
    <p:extLst>
      <p:ext uri="{BB962C8B-B14F-4D97-AF65-F5344CB8AC3E}">
        <p14:creationId xmlns:p14="http://schemas.microsoft.com/office/powerpoint/2010/main" val="41159611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9666FB-826B-4CCD-A2C2-3113B704538E}" type="slidenum">
              <a:rPr lang="en-US" altLang="en-US">
                <a:solidFill>
                  <a:srgbClr val="000000"/>
                </a:solidFill>
              </a:rPr>
              <a:pPr/>
              <a:t>3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97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7976711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9666FB-826B-4CCD-A2C2-3113B704538E}" type="slidenum">
              <a:rPr lang="en-US" altLang="en-US">
                <a:solidFill>
                  <a:srgbClr val="000000"/>
                </a:solidFill>
              </a:rPr>
              <a:pPr/>
              <a:t>4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97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1519173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9666FB-826B-4CCD-A2C2-3113B704538E}" type="slidenum">
              <a:rPr lang="en-US" altLang="en-US">
                <a:solidFill>
                  <a:srgbClr val="000000"/>
                </a:solidFill>
              </a:rPr>
              <a:pPr/>
              <a:t>5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97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5445109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9666FB-826B-4CCD-A2C2-3113B704538E}" type="slidenum">
              <a:rPr lang="en-US" altLang="en-US">
                <a:solidFill>
                  <a:srgbClr val="000000"/>
                </a:solidFill>
              </a:rPr>
              <a:pPr/>
              <a:t>6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97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4451674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9666FB-826B-4CCD-A2C2-3113B704538E}" type="slidenum">
              <a:rPr lang="en-US" altLang="en-US">
                <a:solidFill>
                  <a:srgbClr val="000000"/>
                </a:solidFill>
              </a:rPr>
              <a:pPr/>
              <a:t>7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97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5702001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9666FB-826B-4CCD-A2C2-3113B704538E}" type="slidenum">
              <a:rPr lang="en-US" altLang="en-US">
                <a:solidFill>
                  <a:srgbClr val="000000"/>
                </a:solidFill>
              </a:rPr>
              <a:pPr/>
              <a:t>8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97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1310709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9666FB-826B-4CCD-A2C2-3113B704538E}" type="slidenum">
              <a:rPr lang="en-US" altLang="en-US">
                <a:solidFill>
                  <a:srgbClr val="000000"/>
                </a:solidFill>
              </a:rPr>
              <a:pPr/>
              <a:t>9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97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4117362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451600"/>
            <a:ext cx="1243013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76200" y="6400800"/>
            <a:ext cx="8991600" cy="0"/>
          </a:xfrm>
          <a:prstGeom prst="line">
            <a:avLst/>
          </a:prstGeom>
          <a:noFill/>
          <a:ln w="28575">
            <a:solidFill>
              <a:srgbClr val="00387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>
            <a:off x="76200" y="457200"/>
            <a:ext cx="8991600" cy="0"/>
          </a:xfrm>
          <a:prstGeom prst="line">
            <a:avLst/>
          </a:prstGeom>
          <a:noFill/>
          <a:ln w="28575">
            <a:solidFill>
              <a:srgbClr val="00387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7467600" y="6502400"/>
            <a:ext cx="167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1pPr>
            <a:lvl2pPr marL="742950" indent="-285750"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2pPr>
            <a:lvl3pPr marL="1143000" indent="-228600"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3pPr>
            <a:lvl4pPr marL="1600200" indent="-228600"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4pPr>
            <a:lvl5pPr marL="2057400" indent="-228600"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r-FR" altLang="en-US" sz="1400">
                <a:solidFill>
                  <a:srgbClr val="003870"/>
                </a:solidFill>
                <a:latin typeface="Arial" panose="020B0604020202020204" pitchFamily="34" charset="0"/>
              </a:rPr>
              <a:t>www.factsage.com</a:t>
            </a:r>
            <a:endParaRPr lang="fr-FR" altLang="en-US" sz="14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2600" y="762000"/>
            <a:ext cx="3149600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81213"/>
            <a:ext cx="7772400" cy="1555750"/>
          </a:xfrm>
        </p:spPr>
        <p:txBody>
          <a:bodyPr/>
          <a:lstStyle>
            <a:lvl1pPr>
              <a:defRPr sz="4800">
                <a:solidFill>
                  <a:srgbClr val="333399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400">
                <a:solidFill>
                  <a:srgbClr val="008080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fld id="{B6A34F77-2D1C-4F51-8291-50E98384616C}" type="slidenum">
              <a:rPr lang="fr-FR" altLang="en-US"/>
              <a:pPr/>
              <a:t>‹#›</a:t>
            </a:fld>
            <a:endParaRPr lang="fr-F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555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507537-023A-48EB-B43A-B9D470B64792}" type="slidenum">
              <a:rPr lang="fr-FR" altLang="en-US"/>
              <a:pPr/>
              <a:t>‹#›</a:t>
            </a:fld>
            <a:endParaRPr lang="fr-F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339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-44450"/>
            <a:ext cx="2247900" cy="6292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" y="-44450"/>
            <a:ext cx="6591300" cy="6292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F81B3B-6B03-4D0D-9FC5-E8CD7E913F42}" type="slidenum">
              <a:rPr lang="fr-FR" altLang="en-US"/>
              <a:pPr/>
              <a:t>‹#›</a:t>
            </a:fld>
            <a:endParaRPr lang="fr-F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545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81213"/>
            <a:ext cx="7772400" cy="1555750"/>
          </a:xfrm>
        </p:spPr>
        <p:txBody>
          <a:bodyPr/>
          <a:lstStyle>
            <a:lvl1pPr>
              <a:defRPr sz="4800">
                <a:solidFill>
                  <a:srgbClr val="333399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400">
                <a:solidFill>
                  <a:srgbClr val="008080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fld id="{1B54171D-C68E-4716-99E8-1ED11F408A30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451600"/>
            <a:ext cx="1243013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76200" y="6400800"/>
            <a:ext cx="8991600" cy="0"/>
          </a:xfrm>
          <a:prstGeom prst="line">
            <a:avLst/>
          </a:prstGeom>
          <a:noFill/>
          <a:ln w="28575">
            <a:solidFill>
              <a:srgbClr val="00387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 sz="1800"/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76200" y="457200"/>
            <a:ext cx="8991600" cy="0"/>
          </a:xfrm>
          <a:prstGeom prst="line">
            <a:avLst/>
          </a:prstGeom>
          <a:noFill/>
          <a:ln w="28575">
            <a:solidFill>
              <a:srgbClr val="00387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 sz="1800"/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7467600" y="6502400"/>
            <a:ext cx="167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400">
                <a:solidFill>
                  <a:srgbClr val="003870"/>
                </a:solidFill>
                <a:latin typeface="Arial" charset="0"/>
              </a:rPr>
              <a:t>www.factsage.com</a:t>
            </a:r>
            <a:endParaRPr lang="fr-FR" sz="1400" b="1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2600" y="762000"/>
            <a:ext cx="3149600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81940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3ED78F3-8CC1-47F7-880E-256665426BC5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6227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7AB41A6-FE8E-4F03-99EE-7E2F7E2E5B91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8714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" y="838200"/>
            <a:ext cx="44196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4196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4E2633E-6C09-4468-8805-6A46708F433B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5851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FF83D37-0DDC-4B4C-92C5-D6E4C410D0DA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7294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E2AB022-121D-459D-BB07-1E18978A4AF1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0925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1C91DC3-7101-4911-9887-145AB46B943A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1940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AAA0CAC-D253-40DD-8231-BB5D7AFBEA4B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808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4C2E57-5D23-4993-B81E-FB66C3158663}" type="slidenum">
              <a:rPr lang="fr-FR" altLang="en-US"/>
              <a:pPr/>
              <a:t>‹#›</a:t>
            </a:fld>
            <a:endParaRPr lang="fr-F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8662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4F572DE-440E-4363-97A7-64B0FD51D8D5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1388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96217C3-47BA-41FD-99B0-55E750FA6373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2282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-44450"/>
            <a:ext cx="2247900" cy="6292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" y="-44450"/>
            <a:ext cx="6591300" cy="6292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38A5FF1-09C3-451E-9CDD-D9DFDE3C01E6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5035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267A0E-A534-4803-9AC2-BA20F28B4AA2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0102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54FBE75-6C8A-48D2-8DD9-DF4B2BD9F142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71223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808BE13-A6AF-4A9A-AD01-20E1DEC6C757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0363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" y="838200"/>
            <a:ext cx="44196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4196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171D276-49A8-44A4-9F28-39E6BB26B32F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40674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B142419-3CE6-4C88-BD4B-49F6CC75CF9E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5991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D4867C9-21CB-41AE-9D36-9FDB57CDBAD6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20276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0EE58A-111D-48CF-81C9-86DEB1EBFAD7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856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D4FFA0-8F8C-4685-BEBA-AB884E72952C}" type="slidenum">
              <a:rPr lang="fr-FR" altLang="en-US"/>
              <a:pPr/>
              <a:t>‹#›</a:t>
            </a:fld>
            <a:endParaRPr lang="fr-F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61887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7A1A266-CAD3-4CD2-8B8B-DD273123145B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32173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727D6E2-8A18-43E4-98AD-DE1DEFEA5843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053648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A52D83E-F606-48F6-BF5C-85954D032899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2267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-28575"/>
            <a:ext cx="2247900" cy="6276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" y="-28575"/>
            <a:ext cx="6591300" cy="6276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73B0B26-8F8C-4B20-902C-73A011F3F6D7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7575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0" y="500063"/>
            <a:ext cx="9144000" cy="1587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11"/>
          <p:cNvSpPr>
            <a:spLocks noGrp="1"/>
          </p:cNvSpPr>
          <p:nvPr/>
        </p:nvSpPr>
        <p:spPr>
          <a:xfrm>
            <a:off x="0" y="0"/>
            <a:ext cx="0" cy="0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BF47F92-EDB9-478B-8728-5B6D38C8C528}" type="slidenum">
              <a:rPr lang="en-CA" sz="1800">
                <a:latin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fr-FR" sz="1800" dirty="0">
              <a:latin typeface="Arial"/>
            </a:endParaRPr>
          </a:p>
        </p:txBody>
      </p:sp>
      <p:sp>
        <p:nvSpPr>
          <p:cNvPr id="6" name="Footer Placeholder 12"/>
          <p:cNvSpPr>
            <a:spLocks noGrp="1"/>
          </p:cNvSpPr>
          <p:nvPr userDrawn="1"/>
        </p:nvSpPr>
        <p:spPr>
          <a:xfrm>
            <a:off x="0" y="0"/>
            <a:ext cx="0" cy="0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 dirty="0">
              <a:latin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00042"/>
          </a:xfrm>
        </p:spPr>
        <p:txBody>
          <a:bodyPr>
            <a:noAutofit/>
          </a:bodyPr>
          <a:lstStyle>
            <a:lvl1pPr algn="ctr">
              <a:defRPr sz="2800" b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fr-FR" dirty="0"/>
          </a:p>
        </p:txBody>
      </p:sp>
      <p:sp>
        <p:nvSpPr>
          <p:cNvPr id="10" name="Tex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buFont typeface="Wingdings" pitchFamily="2" charset="2"/>
              <a:buChar char="q"/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buFont typeface="Wingdings" pitchFamily="2" charset="2"/>
              <a:buChar char="§"/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 dirty="0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58EAF-B845-4472-9C2B-2F8C7AD7C905}" type="slidenum">
              <a:rPr lang="fr-FR" sz="1800"/>
              <a:pPr>
                <a:defRPr/>
              </a:pPr>
              <a:t>‹#›</a:t>
            </a:fld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45626486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267A0E-A534-4803-9AC2-BA20F28B4AA2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20652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54FBE75-6C8A-48D2-8DD9-DF4B2BD9F142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83437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808BE13-A6AF-4A9A-AD01-20E1DEC6C757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37594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" y="838200"/>
            <a:ext cx="44196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4196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171D276-49A8-44A4-9F28-39E6BB26B32F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59551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B142419-3CE6-4C88-BD4B-49F6CC75CF9E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292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" y="838200"/>
            <a:ext cx="44196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4196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2FD687-DCB6-4A04-818F-8A87428E50AA}" type="slidenum">
              <a:rPr lang="fr-FR" altLang="en-US"/>
              <a:pPr/>
              <a:t>‹#›</a:t>
            </a:fld>
            <a:endParaRPr lang="fr-F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28395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D4867C9-21CB-41AE-9D36-9FDB57CDBAD6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71924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0EE58A-111D-48CF-81C9-86DEB1EBFAD7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0217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7A1A266-CAD3-4CD2-8B8B-DD273123145B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24893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727D6E2-8A18-43E4-98AD-DE1DEFEA5843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75094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A52D83E-F606-48F6-BF5C-85954D032899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36600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-28575"/>
            <a:ext cx="2247900" cy="6276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" y="-28575"/>
            <a:ext cx="6591300" cy="6276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73B0B26-8F8C-4B20-902C-73A011F3F6D7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12719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0" y="500063"/>
            <a:ext cx="9144000" cy="1587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11"/>
          <p:cNvSpPr>
            <a:spLocks noGrp="1"/>
          </p:cNvSpPr>
          <p:nvPr/>
        </p:nvSpPr>
        <p:spPr>
          <a:xfrm>
            <a:off x="0" y="0"/>
            <a:ext cx="0" cy="0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BF47F92-EDB9-478B-8728-5B6D38C8C528}" type="slidenum">
              <a:rPr lang="en-CA" sz="1800">
                <a:latin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fr-FR" sz="1800" dirty="0">
              <a:latin typeface="Arial"/>
            </a:endParaRPr>
          </a:p>
        </p:txBody>
      </p:sp>
      <p:sp>
        <p:nvSpPr>
          <p:cNvPr id="6" name="Footer Placeholder 12"/>
          <p:cNvSpPr>
            <a:spLocks noGrp="1"/>
          </p:cNvSpPr>
          <p:nvPr userDrawn="1"/>
        </p:nvSpPr>
        <p:spPr>
          <a:xfrm>
            <a:off x="0" y="0"/>
            <a:ext cx="0" cy="0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 dirty="0">
              <a:latin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00042"/>
          </a:xfrm>
        </p:spPr>
        <p:txBody>
          <a:bodyPr>
            <a:noAutofit/>
          </a:bodyPr>
          <a:lstStyle>
            <a:lvl1pPr algn="ctr">
              <a:defRPr sz="2800" b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fr-FR" dirty="0"/>
          </a:p>
        </p:txBody>
      </p:sp>
      <p:sp>
        <p:nvSpPr>
          <p:cNvPr id="10" name="Tex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buFont typeface="Wingdings" pitchFamily="2" charset="2"/>
              <a:buChar char="q"/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buFont typeface="Wingdings" pitchFamily="2" charset="2"/>
              <a:buChar char="§"/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 dirty="0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58EAF-B845-4472-9C2B-2F8C7AD7C905}" type="slidenum">
              <a:rPr lang="fr-FR" sz="1800"/>
              <a:pPr>
                <a:defRPr/>
              </a:pPr>
              <a:t>‹#›</a:t>
            </a:fld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69434959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451600"/>
            <a:ext cx="1243013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76200" y="6400800"/>
            <a:ext cx="8991600" cy="0"/>
          </a:xfrm>
          <a:prstGeom prst="line">
            <a:avLst/>
          </a:prstGeom>
          <a:noFill/>
          <a:ln w="28575">
            <a:solidFill>
              <a:srgbClr val="00387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>
            <a:off x="76200" y="457200"/>
            <a:ext cx="8991600" cy="0"/>
          </a:xfrm>
          <a:prstGeom prst="line">
            <a:avLst/>
          </a:prstGeom>
          <a:noFill/>
          <a:ln w="28575">
            <a:solidFill>
              <a:srgbClr val="00387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7467600" y="6502400"/>
            <a:ext cx="167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1pPr>
            <a:lvl2pPr marL="742950" indent="-285750"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2pPr>
            <a:lvl3pPr marL="1143000" indent="-228600"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3pPr>
            <a:lvl4pPr marL="1600200" indent="-228600"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4pPr>
            <a:lvl5pPr marL="2057400" indent="-228600"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r-FR" altLang="en-US" sz="1400">
                <a:solidFill>
                  <a:srgbClr val="003870"/>
                </a:solidFill>
                <a:latin typeface="Arial" panose="020B0604020202020204" pitchFamily="34" charset="0"/>
              </a:rPr>
              <a:t>www.factsage.com</a:t>
            </a:r>
            <a:endParaRPr lang="fr-FR" altLang="en-US" sz="14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2600" y="762000"/>
            <a:ext cx="3149600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81213"/>
            <a:ext cx="7772400" cy="1555750"/>
          </a:xfrm>
        </p:spPr>
        <p:txBody>
          <a:bodyPr/>
          <a:lstStyle>
            <a:lvl1pPr>
              <a:defRPr sz="4800">
                <a:solidFill>
                  <a:srgbClr val="333399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400">
                <a:solidFill>
                  <a:srgbClr val="008080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fld id="{B6A34F77-2D1C-4F51-8291-50E98384616C}" type="slidenum">
              <a:rPr lang="fr-FR" altLang="en-US">
                <a:solidFill>
                  <a:srgbClr val="000000"/>
                </a:solidFill>
              </a:rPr>
              <a:pPr/>
              <a:t>‹#›</a:t>
            </a:fld>
            <a:endParaRPr lang="fr-F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89514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4C2E57-5D23-4993-B81E-FB66C3158663}" type="slidenum">
              <a:rPr lang="fr-FR" altLang="en-US">
                <a:solidFill>
                  <a:srgbClr val="000000"/>
                </a:solidFill>
              </a:rPr>
              <a:pPr/>
              <a:t>‹#›</a:t>
            </a:fld>
            <a:endParaRPr lang="fr-F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44068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D4FFA0-8F8C-4685-BEBA-AB884E72952C}" type="slidenum">
              <a:rPr lang="fr-FR" altLang="en-US">
                <a:solidFill>
                  <a:srgbClr val="000000"/>
                </a:solidFill>
              </a:rPr>
              <a:pPr/>
              <a:t>‹#›</a:t>
            </a:fld>
            <a:endParaRPr lang="fr-F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658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8939A1-3CE8-4F9A-9A1F-3C1EA0B11B72}" type="slidenum">
              <a:rPr lang="fr-FR" altLang="en-US"/>
              <a:pPr/>
              <a:t>‹#›</a:t>
            </a:fld>
            <a:endParaRPr lang="fr-F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18867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" y="838200"/>
            <a:ext cx="44196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4196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2FD687-DCB6-4A04-818F-8A87428E50AA}" type="slidenum">
              <a:rPr lang="fr-FR" altLang="en-US">
                <a:solidFill>
                  <a:srgbClr val="000000"/>
                </a:solidFill>
              </a:rPr>
              <a:pPr/>
              <a:t>‹#›</a:t>
            </a:fld>
            <a:endParaRPr lang="fr-F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06417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8939A1-3CE8-4F9A-9A1F-3C1EA0B11B72}" type="slidenum">
              <a:rPr lang="fr-FR" altLang="en-US">
                <a:solidFill>
                  <a:srgbClr val="000000"/>
                </a:solidFill>
              </a:rPr>
              <a:pPr/>
              <a:t>‹#›</a:t>
            </a:fld>
            <a:endParaRPr lang="fr-F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95142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332CD8-0DBD-4F7E-8E7D-993B0C4DE298}" type="slidenum">
              <a:rPr lang="fr-FR" altLang="en-US">
                <a:solidFill>
                  <a:srgbClr val="000000"/>
                </a:solidFill>
              </a:rPr>
              <a:pPr/>
              <a:t>‹#›</a:t>
            </a:fld>
            <a:endParaRPr lang="fr-F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58982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29E5FA-48F5-4E92-9A87-88709C6A46F5}" type="slidenum">
              <a:rPr lang="fr-FR" altLang="en-US">
                <a:solidFill>
                  <a:srgbClr val="000000"/>
                </a:solidFill>
              </a:rPr>
              <a:pPr/>
              <a:t>‹#›</a:t>
            </a:fld>
            <a:endParaRPr lang="fr-F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57965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174A8B-635A-43F5-9A61-E805E9F14ABC}" type="slidenum">
              <a:rPr lang="fr-FR" altLang="en-US">
                <a:solidFill>
                  <a:srgbClr val="000000"/>
                </a:solidFill>
              </a:rPr>
              <a:pPr/>
              <a:t>‹#›</a:t>
            </a:fld>
            <a:endParaRPr lang="fr-F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52502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80DEBF-F9E7-41A0-9716-8909A1BFBE20}" type="slidenum">
              <a:rPr lang="fr-FR" altLang="en-US">
                <a:solidFill>
                  <a:srgbClr val="000000"/>
                </a:solidFill>
              </a:rPr>
              <a:pPr/>
              <a:t>‹#›</a:t>
            </a:fld>
            <a:endParaRPr lang="fr-F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41075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507537-023A-48EB-B43A-B9D470B64792}" type="slidenum">
              <a:rPr lang="fr-FR" altLang="en-US">
                <a:solidFill>
                  <a:srgbClr val="000000"/>
                </a:solidFill>
              </a:rPr>
              <a:pPr/>
              <a:t>‹#›</a:t>
            </a:fld>
            <a:endParaRPr lang="fr-F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06395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-44450"/>
            <a:ext cx="2247900" cy="6292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" y="-44450"/>
            <a:ext cx="6591300" cy="6292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F81B3B-6B03-4D0D-9FC5-E8CD7E913F42}" type="slidenum">
              <a:rPr lang="fr-FR" altLang="en-US">
                <a:solidFill>
                  <a:srgbClr val="000000"/>
                </a:solidFill>
              </a:rPr>
              <a:pPr/>
              <a:t>‹#›</a:t>
            </a:fld>
            <a:endParaRPr lang="fr-F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839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332CD8-0DBD-4F7E-8E7D-993B0C4DE298}" type="slidenum">
              <a:rPr lang="fr-FR" altLang="en-US"/>
              <a:pPr/>
              <a:t>‹#›</a:t>
            </a:fld>
            <a:endParaRPr lang="fr-F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2362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29E5FA-48F5-4E92-9A87-88709C6A46F5}" type="slidenum">
              <a:rPr lang="fr-FR" altLang="en-US"/>
              <a:pPr/>
              <a:t>‹#›</a:t>
            </a:fld>
            <a:endParaRPr lang="fr-F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751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174A8B-635A-43F5-9A61-E805E9F14ABC}" type="slidenum">
              <a:rPr lang="fr-FR" altLang="en-US"/>
              <a:pPr/>
              <a:t>‹#›</a:t>
            </a:fld>
            <a:endParaRPr lang="fr-F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479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80DEBF-F9E7-41A0-9716-8909A1BFBE20}" type="slidenum">
              <a:rPr lang="fr-FR" altLang="en-US"/>
              <a:pPr/>
              <a:t>‹#›</a:t>
            </a:fld>
            <a:endParaRPr lang="fr-F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00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5.e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8.e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image" Target="../media/image8.emf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-44450"/>
            <a:ext cx="8982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fr-FR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" y="838200"/>
            <a:ext cx="89916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smtClean="0"/>
              <a:t>Cliquez pour modifier les styles du texte du masque</a:t>
            </a:r>
          </a:p>
          <a:p>
            <a:pPr lvl="1"/>
            <a:r>
              <a:rPr lang="fr-FR" altLang="en-US" smtClean="0"/>
              <a:t>Deuxième niveau</a:t>
            </a:r>
          </a:p>
          <a:p>
            <a:pPr lvl="2"/>
            <a:r>
              <a:rPr lang="fr-FR" altLang="en-US" smtClean="0"/>
              <a:t>Troisième niveau</a:t>
            </a:r>
          </a:p>
          <a:p>
            <a:pPr lvl="3"/>
            <a:r>
              <a:rPr lang="fr-FR" altLang="en-US" smtClean="0"/>
              <a:t>Quatrième niveau</a:t>
            </a:r>
          </a:p>
          <a:p>
            <a:pPr lvl="4"/>
            <a:r>
              <a:rPr lang="fr-FR" altLang="en-US" smtClean="0"/>
              <a:t>Cinquième niveau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461125"/>
            <a:ext cx="3698875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8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46F71645-A4C3-4C82-9240-3D265A6D6975}" type="slidenum">
              <a:rPr lang="fr-FR" altLang="en-US"/>
              <a:pPr/>
              <a:t>‹#›</a:t>
            </a:fld>
            <a:endParaRPr lang="fr-FR" altLang="en-US">
              <a:solidFill>
                <a:srgbClr val="FF0000"/>
              </a:solidFill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451600"/>
            <a:ext cx="1243013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76200" y="6400800"/>
            <a:ext cx="8991600" cy="0"/>
          </a:xfrm>
          <a:prstGeom prst="line">
            <a:avLst/>
          </a:prstGeom>
          <a:noFill/>
          <a:ln w="28575">
            <a:solidFill>
              <a:srgbClr val="00387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76200" y="412750"/>
            <a:ext cx="8991600" cy="0"/>
          </a:xfrm>
          <a:prstGeom prst="line">
            <a:avLst/>
          </a:prstGeom>
          <a:noFill/>
          <a:ln w="28575">
            <a:solidFill>
              <a:srgbClr val="00387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pic>
        <p:nvPicPr>
          <p:cNvPr id="1032" name="Picture 8" descr="crct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8825" y="6442075"/>
            <a:ext cx="6127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438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895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352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10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-44450"/>
            <a:ext cx="8982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fr-FR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" y="838200"/>
            <a:ext cx="89916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461125"/>
            <a:ext cx="3698875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b="1" i="1">
                <a:solidFill>
                  <a:schemeClr val="tx1"/>
                </a:solidFill>
                <a:latin typeface="+mn-lt"/>
              </a:defRPr>
            </a:lvl1pPr>
          </a:lstStyle>
          <a:p>
            <a:fld id="{B26F111D-CCD1-480E-ABC8-E158D50E64C9}" type="slidenum">
              <a:rPr lang="fr-FR" sz="1800">
                <a:solidFill>
                  <a:srgbClr val="000000"/>
                </a:solidFill>
              </a:rPr>
              <a:pPr/>
              <a:t>‹#›</a:t>
            </a:fld>
            <a:endParaRPr lang="fr-FR" sz="1800">
              <a:solidFill>
                <a:srgbClr val="FF0000"/>
              </a:solidFill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451600"/>
            <a:ext cx="1243013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76200" y="6400800"/>
            <a:ext cx="8991600" cy="0"/>
          </a:xfrm>
          <a:prstGeom prst="line">
            <a:avLst/>
          </a:prstGeom>
          <a:noFill/>
          <a:ln w="28575">
            <a:solidFill>
              <a:srgbClr val="00387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 sz="1800"/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76200" y="412750"/>
            <a:ext cx="8991600" cy="0"/>
          </a:xfrm>
          <a:prstGeom prst="line">
            <a:avLst/>
          </a:prstGeom>
          <a:noFill/>
          <a:ln w="28575">
            <a:solidFill>
              <a:srgbClr val="00387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 sz="1800"/>
          </a:p>
        </p:txBody>
      </p:sp>
      <p:pic>
        <p:nvPicPr>
          <p:cNvPr id="3080" name="Picture 8" descr="crct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8825" y="6442075"/>
            <a:ext cx="6127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270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438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895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352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10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-28575"/>
            <a:ext cx="89820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smtClean="0"/>
              <a:t>Cliquez pour modifier le style du titre du masque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" y="838200"/>
            <a:ext cx="89916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461125"/>
            <a:ext cx="3698875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800" i="1"/>
            </a:lvl1pPr>
          </a:lstStyle>
          <a:p>
            <a:fld id="{0B29B027-653A-428D-AEFD-308A95C2FF7B}" type="slidenum">
              <a:rPr lang="fr-FR" b="1" smtClean="0">
                <a:solidFill>
                  <a:srgbClr val="000000"/>
                </a:solidFill>
                <a:latin typeface="Arial" pitchFamily="34" charset="0"/>
              </a:rPr>
              <a:pPr/>
              <a:t>‹#›</a:t>
            </a:fld>
            <a:endParaRPr lang="fr-FR" b="1" smtClean="0">
              <a:solidFill>
                <a:srgbClr val="FF0000"/>
              </a:solidFill>
              <a:latin typeface="Arial" pitchFamily="34" charset="0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451600"/>
            <a:ext cx="1243013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76200" y="6400800"/>
            <a:ext cx="8991600" cy="0"/>
          </a:xfrm>
          <a:prstGeom prst="line">
            <a:avLst/>
          </a:prstGeom>
          <a:noFill/>
          <a:ln w="28575">
            <a:solidFill>
              <a:srgbClr val="00387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ct val="20000"/>
              </a:spcBef>
              <a:buFont typeface="Wingdings" pitchFamily="2" charset="2"/>
              <a:buNone/>
            </a:pPr>
            <a:endParaRPr lang="en-CA" sz="2400" b="1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76200" y="685800"/>
            <a:ext cx="8991600" cy="0"/>
          </a:xfrm>
          <a:prstGeom prst="line">
            <a:avLst/>
          </a:prstGeom>
          <a:noFill/>
          <a:ln w="28575">
            <a:solidFill>
              <a:srgbClr val="00387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ct val="20000"/>
              </a:spcBef>
              <a:buFont typeface="Wingdings" pitchFamily="2" charset="2"/>
              <a:buNone/>
            </a:pPr>
            <a:endParaRPr lang="en-CA" sz="2400" b="1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3081" name="Picture 9" descr="crct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8825" y="6442075"/>
            <a:ext cx="6127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1955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438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895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352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10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-28575"/>
            <a:ext cx="89820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smtClean="0"/>
              <a:t>Cliquez pour modifier le style du titre du masque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" y="838200"/>
            <a:ext cx="89916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461125"/>
            <a:ext cx="3698875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800" i="1"/>
            </a:lvl1pPr>
          </a:lstStyle>
          <a:p>
            <a:fld id="{0B29B027-653A-428D-AEFD-308A95C2FF7B}" type="slidenum">
              <a:rPr lang="fr-FR" b="1" smtClean="0">
                <a:solidFill>
                  <a:srgbClr val="000000"/>
                </a:solidFill>
                <a:latin typeface="Arial" pitchFamily="34" charset="0"/>
              </a:rPr>
              <a:pPr/>
              <a:t>‹#›</a:t>
            </a:fld>
            <a:endParaRPr lang="fr-FR" b="1" smtClean="0">
              <a:solidFill>
                <a:srgbClr val="FF0000"/>
              </a:solidFill>
              <a:latin typeface="Arial" pitchFamily="34" charset="0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451600"/>
            <a:ext cx="1243013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76200" y="6400800"/>
            <a:ext cx="8991600" cy="0"/>
          </a:xfrm>
          <a:prstGeom prst="line">
            <a:avLst/>
          </a:prstGeom>
          <a:noFill/>
          <a:ln w="28575">
            <a:solidFill>
              <a:srgbClr val="00387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ct val="20000"/>
              </a:spcBef>
              <a:buFont typeface="Wingdings" pitchFamily="2" charset="2"/>
              <a:buNone/>
            </a:pPr>
            <a:endParaRPr lang="en-CA" sz="2400" b="1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76200" y="685800"/>
            <a:ext cx="8991600" cy="0"/>
          </a:xfrm>
          <a:prstGeom prst="line">
            <a:avLst/>
          </a:prstGeom>
          <a:noFill/>
          <a:ln w="28575">
            <a:solidFill>
              <a:srgbClr val="00387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ct val="20000"/>
              </a:spcBef>
              <a:buFont typeface="Wingdings" pitchFamily="2" charset="2"/>
              <a:buNone/>
            </a:pPr>
            <a:endParaRPr lang="en-CA" sz="2400" b="1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3081" name="Picture 9" descr="crct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8825" y="6442075"/>
            <a:ext cx="6127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4272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1" r:id="rId1"/>
    <p:sldLayoutId id="2147483942" r:id="rId2"/>
    <p:sldLayoutId id="2147483943" r:id="rId3"/>
    <p:sldLayoutId id="2147483944" r:id="rId4"/>
    <p:sldLayoutId id="2147483945" r:id="rId5"/>
    <p:sldLayoutId id="2147483946" r:id="rId6"/>
    <p:sldLayoutId id="2147483947" r:id="rId7"/>
    <p:sldLayoutId id="2147483948" r:id="rId8"/>
    <p:sldLayoutId id="2147483949" r:id="rId9"/>
    <p:sldLayoutId id="2147483950" r:id="rId10"/>
    <p:sldLayoutId id="2147483951" r:id="rId11"/>
    <p:sldLayoutId id="2147483952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438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895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352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10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-44450"/>
            <a:ext cx="8982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fr-FR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" y="838200"/>
            <a:ext cx="89916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smtClean="0"/>
              <a:t>Cliquez pour modifier les styles du texte du masque</a:t>
            </a:r>
          </a:p>
          <a:p>
            <a:pPr lvl="1"/>
            <a:r>
              <a:rPr lang="fr-FR" altLang="en-US" smtClean="0"/>
              <a:t>Deuxième niveau</a:t>
            </a:r>
          </a:p>
          <a:p>
            <a:pPr lvl="2"/>
            <a:r>
              <a:rPr lang="fr-FR" altLang="en-US" smtClean="0"/>
              <a:t>Troisième niveau</a:t>
            </a:r>
          </a:p>
          <a:p>
            <a:pPr lvl="3"/>
            <a:r>
              <a:rPr lang="fr-FR" altLang="en-US" smtClean="0"/>
              <a:t>Quatrième niveau</a:t>
            </a:r>
          </a:p>
          <a:p>
            <a:pPr lvl="4"/>
            <a:r>
              <a:rPr lang="fr-FR" altLang="en-US" smtClean="0"/>
              <a:t>Cinquième niveau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461125"/>
            <a:ext cx="3698875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8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46F71645-A4C3-4C82-9240-3D265A6D6975}" type="slidenum">
              <a:rPr lang="fr-FR" altLang="en-US">
                <a:solidFill>
                  <a:srgbClr val="000000"/>
                </a:solidFill>
              </a:rPr>
              <a:pPr/>
              <a:t>‹#›</a:t>
            </a:fld>
            <a:endParaRPr lang="fr-FR" altLang="en-US">
              <a:solidFill>
                <a:srgbClr val="FF0000"/>
              </a:solidFill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451600"/>
            <a:ext cx="1243013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76200" y="6400800"/>
            <a:ext cx="8991600" cy="0"/>
          </a:xfrm>
          <a:prstGeom prst="line">
            <a:avLst/>
          </a:prstGeom>
          <a:noFill/>
          <a:ln w="28575">
            <a:solidFill>
              <a:srgbClr val="00387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76200" y="412750"/>
            <a:ext cx="8991600" cy="0"/>
          </a:xfrm>
          <a:prstGeom prst="line">
            <a:avLst/>
          </a:prstGeom>
          <a:noFill/>
          <a:ln w="28575">
            <a:solidFill>
              <a:srgbClr val="00387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pic>
        <p:nvPicPr>
          <p:cNvPr id="1032" name="Picture 8" descr="crct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8825" y="6442075"/>
            <a:ext cx="6127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894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955" r:id="rId2"/>
    <p:sldLayoutId id="2147483956" r:id="rId3"/>
    <p:sldLayoutId id="2147483957" r:id="rId4"/>
    <p:sldLayoutId id="2147483958" r:id="rId5"/>
    <p:sldLayoutId id="2147483959" r:id="rId6"/>
    <p:sldLayoutId id="2147483960" r:id="rId7"/>
    <p:sldLayoutId id="2147483961" r:id="rId8"/>
    <p:sldLayoutId id="2147483962" r:id="rId9"/>
    <p:sldLayoutId id="2147483963" r:id="rId10"/>
    <p:sldLayoutId id="2147483964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438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895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352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10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1pPr>
            <a:lvl2pPr marL="742950" indent="-285750"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2pPr>
            <a:lvl3pPr marL="1143000" indent="-228600"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3pPr>
            <a:lvl4pPr marL="1600200" indent="-228600"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4pPr>
            <a:lvl5pPr marL="2057400" indent="-228600"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9pPr>
          </a:lstStyle>
          <a:p>
            <a:fld id="{265CA1FA-2726-4438-84A7-EC734315DF7C}" type="slidenum">
              <a:rPr lang="fr-FR" altLang="en-US" sz="1800">
                <a:solidFill>
                  <a:schemeClr val="tx1"/>
                </a:solidFill>
                <a:latin typeface="Arial" panose="020B0604020202020204" pitchFamily="34" charset="0"/>
              </a:rPr>
              <a:pPr/>
              <a:t>1</a:t>
            </a:fld>
            <a:endParaRPr lang="fr-FR" altLang="en-US" sz="180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4324" y="2769895"/>
            <a:ext cx="8512176" cy="646331"/>
          </a:xfrm>
        </p:spPr>
        <p:txBody>
          <a:bodyPr/>
          <a:lstStyle/>
          <a:p>
            <a:r>
              <a:rPr lang="en-CA" sz="3600" dirty="0"/>
              <a:t>Data Management </a:t>
            </a:r>
            <a:r>
              <a:rPr lang="en-CA" sz="3600" dirty="0" smtClean="0"/>
              <a:t>in </a:t>
            </a:r>
            <a:r>
              <a:rPr lang="en-CA" sz="3600" dirty="0"/>
              <a:t>FactSage</a:t>
            </a:r>
            <a:endParaRPr lang="en-CA" altLang="en-US" sz="3600" dirty="0" smtClean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-55563" y="4124325"/>
            <a:ext cx="9251951" cy="175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CA" altLang="en-US" sz="2000" dirty="0" smtClean="0"/>
              <a:t>Sergei A. Decterov</a:t>
            </a:r>
          </a:p>
          <a:p>
            <a:pPr>
              <a:lnSpc>
                <a:spcPct val="90000"/>
              </a:lnSpc>
            </a:pPr>
            <a:endParaRPr lang="en-CA" altLang="en-US" sz="1800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CA" altLang="en-US" sz="1800" dirty="0" err="1" smtClean="0">
                <a:solidFill>
                  <a:schemeClr val="tx1"/>
                </a:solidFill>
              </a:rPr>
              <a:t>École</a:t>
            </a:r>
            <a:r>
              <a:rPr lang="en-CA" altLang="en-US" sz="1800" dirty="0" smtClean="0">
                <a:solidFill>
                  <a:schemeClr val="tx1"/>
                </a:solidFill>
              </a:rPr>
              <a:t> Polytechnique de Montréal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1BE6B97B-0736-4722-A782-0883C0755371}" type="slidenum">
              <a:rPr lang="fr-FR">
                <a:solidFill>
                  <a:srgbClr val="000000"/>
                </a:solidFill>
              </a:rPr>
              <a:pPr/>
              <a:t>10</a:t>
            </a:fld>
            <a:endParaRPr lang="fr-FR">
              <a:solidFill>
                <a:srgbClr val="FF0000"/>
              </a:solidFill>
            </a:endParaRPr>
          </a:p>
        </p:txBody>
      </p:sp>
      <p:sp>
        <p:nvSpPr>
          <p:cNvPr id="560131" name="AutoShape 3"/>
          <p:cNvSpPr>
            <a:spLocks noChangeArrowheads="1"/>
          </p:cNvSpPr>
          <p:nvPr/>
        </p:nvSpPr>
        <p:spPr bwMode="auto">
          <a:xfrm>
            <a:off x="596900" y="1371600"/>
            <a:ext cx="4572000" cy="41910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560132" name="Text Box 4"/>
          <p:cNvSpPr txBox="1">
            <a:spLocks noChangeArrowheads="1"/>
          </p:cNvSpPr>
          <p:nvPr/>
        </p:nvSpPr>
        <p:spPr bwMode="auto">
          <a:xfrm>
            <a:off x="123825" y="5576888"/>
            <a:ext cx="6254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/>
              <a:t>Na</a:t>
            </a:r>
            <a:r>
              <a:rPr lang="en-US" sz="1800" baseline="-25000"/>
              <a:t>2</a:t>
            </a:r>
            <a:r>
              <a:rPr lang="en-US" sz="1800"/>
              <a:t>O</a:t>
            </a:r>
          </a:p>
        </p:txBody>
      </p:sp>
      <p:sp>
        <p:nvSpPr>
          <p:cNvPr id="560133" name="Text Box 5"/>
          <p:cNvSpPr txBox="1">
            <a:spLocks noChangeArrowheads="1"/>
          </p:cNvSpPr>
          <p:nvPr/>
        </p:nvSpPr>
        <p:spPr bwMode="auto">
          <a:xfrm>
            <a:off x="5016500" y="55626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800"/>
              <a:t>Al</a:t>
            </a:r>
            <a:r>
              <a:rPr lang="en-US" sz="1800" baseline="-25000"/>
              <a:t>2</a:t>
            </a:r>
            <a:r>
              <a:rPr lang="en-US" sz="1800"/>
              <a:t>O</a:t>
            </a:r>
            <a:r>
              <a:rPr lang="en-US" sz="1800" baseline="-25000"/>
              <a:t>3</a:t>
            </a:r>
          </a:p>
        </p:txBody>
      </p:sp>
      <p:sp>
        <p:nvSpPr>
          <p:cNvPr id="560134" name="Text Box 6"/>
          <p:cNvSpPr txBox="1">
            <a:spLocks noChangeArrowheads="1"/>
          </p:cNvSpPr>
          <p:nvPr/>
        </p:nvSpPr>
        <p:spPr bwMode="auto">
          <a:xfrm>
            <a:off x="2578100" y="914400"/>
            <a:ext cx="565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/>
              <a:t>SiO</a:t>
            </a:r>
            <a:r>
              <a:rPr lang="en-US" sz="1800" baseline="-25000"/>
              <a:t>2</a:t>
            </a:r>
          </a:p>
        </p:txBody>
      </p:sp>
      <p:sp>
        <p:nvSpPr>
          <p:cNvPr id="560136" name="Line 8"/>
          <p:cNvSpPr>
            <a:spLocks noChangeShapeType="1"/>
          </p:cNvSpPr>
          <p:nvPr/>
        </p:nvSpPr>
        <p:spPr bwMode="auto">
          <a:xfrm>
            <a:off x="2882900" y="13716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 sz="1800"/>
          </a:p>
        </p:txBody>
      </p:sp>
      <p:sp>
        <p:nvSpPr>
          <p:cNvPr id="560137" name="Text Box 9"/>
          <p:cNvSpPr txBox="1">
            <a:spLocks noChangeArrowheads="1"/>
          </p:cNvSpPr>
          <p:nvPr/>
        </p:nvSpPr>
        <p:spPr bwMode="auto">
          <a:xfrm>
            <a:off x="4356100" y="981075"/>
            <a:ext cx="33115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800">
                <a:solidFill>
                  <a:srgbClr val="990099"/>
                </a:solidFill>
              </a:rPr>
              <a:t>Solid solutions</a:t>
            </a:r>
          </a:p>
        </p:txBody>
      </p:sp>
      <p:sp>
        <p:nvSpPr>
          <p:cNvPr id="560138" name="Oval 10"/>
          <p:cNvSpPr>
            <a:spLocks noChangeArrowheads="1"/>
          </p:cNvSpPr>
          <p:nvPr/>
        </p:nvSpPr>
        <p:spPr bwMode="auto">
          <a:xfrm>
            <a:off x="2806700" y="35814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CA" sz="1800">
              <a:solidFill>
                <a:srgbClr val="FF0000"/>
              </a:solidFill>
            </a:endParaRPr>
          </a:p>
        </p:txBody>
      </p:sp>
      <p:sp>
        <p:nvSpPr>
          <p:cNvPr id="560139" name="Oval 11"/>
          <p:cNvSpPr>
            <a:spLocks noChangeArrowheads="1"/>
          </p:cNvSpPr>
          <p:nvPr/>
        </p:nvSpPr>
        <p:spPr bwMode="auto">
          <a:xfrm>
            <a:off x="2806700" y="27432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CA" sz="1800">
              <a:solidFill>
                <a:srgbClr val="FF0000"/>
              </a:solidFill>
            </a:endParaRPr>
          </a:p>
        </p:txBody>
      </p:sp>
      <p:sp>
        <p:nvSpPr>
          <p:cNvPr id="560140" name="Oval 12"/>
          <p:cNvSpPr>
            <a:spLocks noChangeArrowheads="1"/>
          </p:cNvSpPr>
          <p:nvPr/>
        </p:nvSpPr>
        <p:spPr bwMode="auto">
          <a:xfrm>
            <a:off x="2806700" y="20574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CA" sz="1800">
              <a:solidFill>
                <a:srgbClr val="FF0000"/>
              </a:solidFill>
            </a:endParaRPr>
          </a:p>
        </p:txBody>
      </p:sp>
      <p:sp>
        <p:nvSpPr>
          <p:cNvPr id="560141" name="Line 13"/>
          <p:cNvSpPr>
            <a:spLocks noChangeShapeType="1"/>
          </p:cNvSpPr>
          <p:nvPr/>
        </p:nvSpPr>
        <p:spPr bwMode="auto">
          <a:xfrm>
            <a:off x="2882900" y="4191000"/>
            <a:ext cx="0" cy="1371600"/>
          </a:xfrm>
          <a:prstGeom prst="line">
            <a:avLst/>
          </a:prstGeom>
          <a:noFill/>
          <a:ln w="1270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 sz="1800"/>
          </a:p>
        </p:txBody>
      </p:sp>
      <p:sp>
        <p:nvSpPr>
          <p:cNvPr id="560142" name="Text Box 14"/>
          <p:cNvSpPr txBox="1">
            <a:spLocks noChangeArrowheads="1"/>
          </p:cNvSpPr>
          <p:nvPr/>
        </p:nvSpPr>
        <p:spPr bwMode="auto">
          <a:xfrm>
            <a:off x="3076575" y="4603750"/>
            <a:ext cx="31416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800" b="1">
                <a:latin typeface="Arial Narrow" pitchFamily="34" charset="0"/>
              </a:rPr>
              <a:t>NaAlO</a:t>
            </a:r>
            <a:r>
              <a:rPr lang="en-US" sz="1800" b="1" baseline="-25000">
                <a:latin typeface="Arial Narrow" pitchFamily="34" charset="0"/>
              </a:rPr>
              <a:t>2</a:t>
            </a:r>
            <a:r>
              <a:rPr lang="en-US" sz="1800" b="1">
                <a:latin typeface="Arial Narrow" pitchFamily="34" charset="0"/>
              </a:rPr>
              <a:t>–based solid solutions</a:t>
            </a:r>
          </a:p>
        </p:txBody>
      </p:sp>
      <p:sp>
        <p:nvSpPr>
          <p:cNvPr id="560143" name="Text Box 15"/>
          <p:cNvSpPr txBox="1">
            <a:spLocks noChangeArrowheads="1"/>
          </p:cNvSpPr>
          <p:nvPr/>
        </p:nvSpPr>
        <p:spPr bwMode="auto">
          <a:xfrm>
            <a:off x="3046413" y="3429000"/>
            <a:ext cx="554350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 dirty="0">
                <a:latin typeface="Arial Narrow" pitchFamily="34" charset="0"/>
              </a:rPr>
              <a:t>NaAlSiO</a:t>
            </a:r>
            <a:r>
              <a:rPr lang="en-US" sz="1800" b="1" baseline="-25000" dirty="0">
                <a:latin typeface="Arial Narrow" pitchFamily="34" charset="0"/>
              </a:rPr>
              <a:t>4</a:t>
            </a:r>
            <a:r>
              <a:rPr lang="en-US" sz="1800" b="1" dirty="0">
                <a:latin typeface="Arial Narrow" pitchFamily="34" charset="0"/>
              </a:rPr>
              <a:t>–based nepheline and </a:t>
            </a:r>
            <a:r>
              <a:rPr lang="en-US" sz="1800" b="1" dirty="0" err="1" smtClean="0">
                <a:latin typeface="Arial Narrow" pitchFamily="34" charset="0"/>
              </a:rPr>
              <a:t>carnegieite</a:t>
            </a:r>
            <a:r>
              <a:rPr lang="en-US" sz="1800" b="1" dirty="0" smtClean="0">
                <a:latin typeface="Arial Narrow" pitchFamily="34" charset="0"/>
              </a:rPr>
              <a:t> </a:t>
            </a:r>
            <a:r>
              <a:rPr lang="en-US" sz="1800" b="1" dirty="0">
                <a:latin typeface="Arial Narrow" pitchFamily="34" charset="0"/>
              </a:rPr>
              <a:t>solid solutions</a:t>
            </a:r>
          </a:p>
        </p:txBody>
      </p:sp>
      <p:sp>
        <p:nvSpPr>
          <p:cNvPr id="560144" name="Line 16"/>
          <p:cNvSpPr>
            <a:spLocks noChangeShapeType="1"/>
          </p:cNvSpPr>
          <p:nvPr/>
        </p:nvSpPr>
        <p:spPr bwMode="auto">
          <a:xfrm>
            <a:off x="2882900" y="3200400"/>
            <a:ext cx="0" cy="381000"/>
          </a:xfrm>
          <a:prstGeom prst="line">
            <a:avLst/>
          </a:prstGeom>
          <a:noFill/>
          <a:ln w="1270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 sz="1800"/>
          </a:p>
        </p:txBody>
      </p:sp>
      <p:sp>
        <p:nvSpPr>
          <p:cNvPr id="560145" name="Text Box 17"/>
          <p:cNvSpPr txBox="1">
            <a:spLocks noChangeArrowheads="1"/>
          </p:cNvSpPr>
          <p:nvPr/>
        </p:nvSpPr>
        <p:spPr bwMode="auto">
          <a:xfrm>
            <a:off x="3017838" y="1919288"/>
            <a:ext cx="56086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>
                <a:latin typeface="Arial Narrow" pitchFamily="34" charset="0"/>
              </a:rPr>
              <a:t>Albite, NaAlSi</a:t>
            </a:r>
            <a:r>
              <a:rPr lang="en-US" sz="1800" b="1" baseline="-25000">
                <a:latin typeface="Arial Narrow" pitchFamily="34" charset="0"/>
              </a:rPr>
              <a:t>3</a:t>
            </a:r>
            <a:r>
              <a:rPr lang="en-US" sz="1800" b="1">
                <a:latin typeface="Arial Narrow" pitchFamily="34" charset="0"/>
              </a:rPr>
              <a:t>O</a:t>
            </a:r>
            <a:r>
              <a:rPr lang="en-US" sz="1800" b="1" baseline="-25000">
                <a:latin typeface="Arial Narrow" pitchFamily="34" charset="0"/>
              </a:rPr>
              <a:t>8</a:t>
            </a:r>
            <a:r>
              <a:rPr lang="en-US" sz="1800" b="1">
                <a:latin typeface="Arial Narrow" pitchFamily="34" charset="0"/>
              </a:rPr>
              <a:t>, end-member  of  multicomponent  feldspar</a:t>
            </a:r>
          </a:p>
        </p:txBody>
      </p:sp>
      <p:sp>
        <p:nvSpPr>
          <p:cNvPr id="560146" name="Text Box 18"/>
          <p:cNvSpPr txBox="1">
            <a:spLocks noChangeArrowheads="1"/>
          </p:cNvSpPr>
          <p:nvPr/>
        </p:nvSpPr>
        <p:spPr bwMode="auto">
          <a:xfrm>
            <a:off x="3017838" y="2713038"/>
            <a:ext cx="61261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800" b="1">
                <a:latin typeface="Arial Narrow" pitchFamily="34" charset="0"/>
              </a:rPr>
              <a:t>Jadeite, NaAlSi</a:t>
            </a:r>
            <a:r>
              <a:rPr lang="en-US" sz="1800" b="1" baseline="-25000">
                <a:latin typeface="Arial Narrow" pitchFamily="34" charset="0"/>
              </a:rPr>
              <a:t>2</a:t>
            </a:r>
            <a:r>
              <a:rPr lang="en-US" sz="1800" b="1">
                <a:latin typeface="Arial Narrow" pitchFamily="34" charset="0"/>
              </a:rPr>
              <a:t>O</a:t>
            </a:r>
            <a:r>
              <a:rPr lang="en-US" sz="1800" b="1" baseline="-25000">
                <a:latin typeface="Arial Narrow" pitchFamily="34" charset="0"/>
              </a:rPr>
              <a:t>6</a:t>
            </a:r>
            <a:r>
              <a:rPr lang="en-US" sz="1800" b="1">
                <a:latin typeface="Arial Narrow" pitchFamily="34" charset="0"/>
              </a:rPr>
              <a:t>, end-member  of  multicomponent  pyroxene</a:t>
            </a:r>
          </a:p>
        </p:txBody>
      </p:sp>
      <p:sp>
        <p:nvSpPr>
          <p:cNvPr id="560147" name="Rectangle 19"/>
          <p:cNvSpPr>
            <a:spLocks noChangeArrowheads="1"/>
          </p:cNvSpPr>
          <p:nvPr/>
        </p:nvSpPr>
        <p:spPr bwMode="auto">
          <a:xfrm>
            <a:off x="76200" y="-57150"/>
            <a:ext cx="8982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CA" sz="2400" b="1">
                <a:solidFill>
                  <a:srgbClr val="008080"/>
                </a:solidFill>
                <a:latin typeface="Arial" charset="0"/>
              </a:rPr>
              <a:t>Na</a:t>
            </a:r>
            <a:r>
              <a:rPr lang="en-CA" sz="2400" b="1" baseline="-25000">
                <a:solidFill>
                  <a:srgbClr val="008080"/>
                </a:solidFill>
                <a:latin typeface="Arial" charset="0"/>
              </a:rPr>
              <a:t>2</a:t>
            </a:r>
            <a:r>
              <a:rPr lang="en-CA" sz="2400" b="1">
                <a:solidFill>
                  <a:srgbClr val="008080"/>
                </a:solidFill>
                <a:latin typeface="Arial" charset="0"/>
              </a:rPr>
              <a:t>O-Al</a:t>
            </a:r>
            <a:r>
              <a:rPr lang="en-CA" sz="2400" b="1" baseline="-25000">
                <a:solidFill>
                  <a:srgbClr val="008080"/>
                </a:solidFill>
                <a:latin typeface="Arial" charset="0"/>
              </a:rPr>
              <a:t>2</a:t>
            </a:r>
            <a:r>
              <a:rPr lang="en-CA" sz="2400" b="1">
                <a:solidFill>
                  <a:srgbClr val="008080"/>
                </a:solidFill>
                <a:latin typeface="Arial" charset="0"/>
              </a:rPr>
              <a:t>O</a:t>
            </a:r>
            <a:r>
              <a:rPr lang="en-CA" sz="2400" b="1" baseline="-25000">
                <a:solidFill>
                  <a:srgbClr val="008080"/>
                </a:solidFill>
                <a:latin typeface="Arial" charset="0"/>
              </a:rPr>
              <a:t>3</a:t>
            </a:r>
            <a:r>
              <a:rPr lang="en-CA" sz="2400" b="1">
                <a:solidFill>
                  <a:srgbClr val="008080"/>
                </a:solidFill>
                <a:latin typeface="Arial" charset="0"/>
              </a:rPr>
              <a:t>-SiO</a:t>
            </a:r>
            <a:r>
              <a:rPr lang="en-CA" sz="2400" b="1" baseline="-25000">
                <a:solidFill>
                  <a:srgbClr val="008080"/>
                </a:solidFill>
                <a:latin typeface="Arial" charset="0"/>
              </a:rPr>
              <a:t>2</a:t>
            </a:r>
            <a:r>
              <a:rPr lang="en-CA" sz="2400" b="1">
                <a:solidFill>
                  <a:srgbClr val="008080"/>
                </a:solidFill>
                <a:latin typeface="Arial" charset="0"/>
              </a:rPr>
              <a:t> system</a:t>
            </a:r>
          </a:p>
        </p:txBody>
      </p:sp>
    </p:spTree>
    <p:extLst>
      <p:ext uri="{BB962C8B-B14F-4D97-AF65-F5344CB8AC3E}">
        <p14:creationId xmlns:p14="http://schemas.microsoft.com/office/powerpoint/2010/main" val="371847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1244473E-BEF9-427D-827F-D14F3070862D}" type="slidenum">
              <a:rPr lang="fr-FR">
                <a:solidFill>
                  <a:srgbClr val="000000"/>
                </a:solidFill>
              </a:rPr>
              <a:pPr/>
              <a:t>11</a:t>
            </a:fld>
            <a:endParaRPr lang="fr-FR">
              <a:solidFill>
                <a:srgbClr val="FF0000"/>
              </a:solidFill>
            </a:endParaRPr>
          </a:p>
        </p:txBody>
      </p:sp>
      <p:sp>
        <p:nvSpPr>
          <p:cNvPr id="574468" name="AutoShape 4"/>
          <p:cNvSpPr>
            <a:spLocks noChangeAspect="1" noChangeArrowheads="1"/>
          </p:cNvSpPr>
          <p:nvPr/>
        </p:nvSpPr>
        <p:spPr bwMode="auto">
          <a:xfrm>
            <a:off x="8107363" y="5387975"/>
            <a:ext cx="822325" cy="698500"/>
          </a:xfrm>
          <a:prstGeom prst="triangle">
            <a:avLst>
              <a:gd name="adj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 sz="1800"/>
          </a:p>
        </p:txBody>
      </p:sp>
      <p:sp>
        <p:nvSpPr>
          <p:cNvPr id="574469" name="Oval 5"/>
          <p:cNvSpPr>
            <a:spLocks noChangeAspect="1" noChangeArrowheads="1"/>
          </p:cNvSpPr>
          <p:nvPr/>
        </p:nvSpPr>
        <p:spPr bwMode="auto">
          <a:xfrm>
            <a:off x="8632825" y="5621338"/>
            <a:ext cx="41275" cy="428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 sz="1800"/>
          </a:p>
        </p:txBody>
      </p:sp>
      <p:sp>
        <p:nvSpPr>
          <p:cNvPr id="574470" name="Oval 6"/>
          <p:cNvSpPr>
            <a:spLocks noChangeAspect="1" noChangeArrowheads="1"/>
          </p:cNvSpPr>
          <p:nvPr/>
        </p:nvSpPr>
        <p:spPr bwMode="auto">
          <a:xfrm>
            <a:off x="8283575" y="5694363"/>
            <a:ext cx="41275" cy="428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 sz="1800"/>
          </a:p>
        </p:txBody>
      </p:sp>
      <p:sp>
        <p:nvSpPr>
          <p:cNvPr id="574471" name="Oval 7"/>
          <p:cNvSpPr>
            <a:spLocks noChangeAspect="1" noChangeArrowheads="1"/>
          </p:cNvSpPr>
          <p:nvPr/>
        </p:nvSpPr>
        <p:spPr bwMode="auto">
          <a:xfrm>
            <a:off x="8748713" y="6059488"/>
            <a:ext cx="41275" cy="428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 sz="1800"/>
          </a:p>
        </p:txBody>
      </p:sp>
      <p:sp>
        <p:nvSpPr>
          <p:cNvPr id="574472" name="Oval 8"/>
          <p:cNvSpPr>
            <a:spLocks noChangeAspect="1" noChangeArrowheads="1"/>
          </p:cNvSpPr>
          <p:nvPr/>
        </p:nvSpPr>
        <p:spPr bwMode="auto">
          <a:xfrm>
            <a:off x="8501063" y="6062663"/>
            <a:ext cx="41275" cy="428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 sz="1800"/>
          </a:p>
        </p:txBody>
      </p:sp>
      <p:sp>
        <p:nvSpPr>
          <p:cNvPr id="574473" name="Oval 9"/>
          <p:cNvSpPr>
            <a:spLocks noChangeAspect="1" noChangeArrowheads="1"/>
          </p:cNvSpPr>
          <p:nvPr/>
        </p:nvSpPr>
        <p:spPr bwMode="auto">
          <a:xfrm>
            <a:off x="8636000" y="6064250"/>
            <a:ext cx="41275" cy="428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 sz="1800"/>
          </a:p>
        </p:txBody>
      </p:sp>
      <p:sp>
        <p:nvSpPr>
          <p:cNvPr id="574474" name="Oval 10"/>
          <p:cNvSpPr>
            <a:spLocks noChangeAspect="1" noChangeArrowheads="1"/>
          </p:cNvSpPr>
          <p:nvPr/>
        </p:nvSpPr>
        <p:spPr bwMode="auto">
          <a:xfrm>
            <a:off x="8086725" y="6062663"/>
            <a:ext cx="41275" cy="428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 sz="1800"/>
          </a:p>
        </p:txBody>
      </p:sp>
      <p:sp>
        <p:nvSpPr>
          <p:cNvPr id="574475" name="Oval 11"/>
          <p:cNvSpPr>
            <a:spLocks noChangeAspect="1" noChangeArrowheads="1"/>
          </p:cNvSpPr>
          <p:nvPr/>
        </p:nvSpPr>
        <p:spPr bwMode="auto">
          <a:xfrm>
            <a:off x="8904288" y="6061075"/>
            <a:ext cx="41275" cy="428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 sz="1800"/>
          </a:p>
        </p:txBody>
      </p:sp>
      <p:sp>
        <p:nvSpPr>
          <p:cNvPr id="574476" name="Oval 12"/>
          <p:cNvSpPr>
            <a:spLocks noChangeAspect="1" noChangeArrowheads="1"/>
          </p:cNvSpPr>
          <p:nvPr/>
        </p:nvSpPr>
        <p:spPr bwMode="auto">
          <a:xfrm>
            <a:off x="8496300" y="5367338"/>
            <a:ext cx="41275" cy="428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 sz="1800"/>
          </a:p>
        </p:txBody>
      </p:sp>
      <p:sp>
        <p:nvSpPr>
          <p:cNvPr id="574477" name="Text Box 13"/>
          <p:cNvSpPr txBox="1">
            <a:spLocks noChangeArrowheads="1"/>
          </p:cNvSpPr>
          <p:nvPr/>
        </p:nvSpPr>
        <p:spPr bwMode="auto">
          <a:xfrm>
            <a:off x="8343900" y="5043488"/>
            <a:ext cx="336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ko-KR" sz="1800">
                <a:solidFill>
                  <a:srgbClr val="000000"/>
                </a:solidFill>
                <a:latin typeface="Arial" charset="0"/>
                <a:ea typeface="굴림" pitchFamily="50" charset="-127"/>
              </a:rPr>
              <a:t>S</a:t>
            </a:r>
            <a:endParaRPr lang="en-US" sz="18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74478" name="Text Box 14"/>
          <p:cNvSpPr txBox="1">
            <a:spLocks noChangeArrowheads="1"/>
          </p:cNvSpPr>
          <p:nvPr/>
        </p:nvSpPr>
        <p:spPr bwMode="auto">
          <a:xfrm>
            <a:off x="7934325" y="6043613"/>
            <a:ext cx="349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ko-KR" sz="1800">
                <a:solidFill>
                  <a:srgbClr val="000000"/>
                </a:solidFill>
                <a:latin typeface="Arial" charset="0"/>
                <a:ea typeface="굴림" pitchFamily="50" charset="-127"/>
              </a:rPr>
              <a:t>N</a:t>
            </a:r>
            <a:endParaRPr lang="en-US" sz="18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74479" name="Text Box 15"/>
          <p:cNvSpPr txBox="1">
            <a:spLocks noChangeArrowheads="1"/>
          </p:cNvSpPr>
          <p:nvPr/>
        </p:nvSpPr>
        <p:spPr bwMode="auto">
          <a:xfrm>
            <a:off x="8743950" y="6034088"/>
            <a:ext cx="336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ko-KR" sz="1800">
                <a:solidFill>
                  <a:srgbClr val="000000"/>
                </a:solidFill>
                <a:latin typeface="Arial" charset="0"/>
                <a:ea typeface="굴림" pitchFamily="50" charset="-127"/>
              </a:rPr>
              <a:t>A</a:t>
            </a:r>
            <a:endParaRPr lang="en-US" sz="18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74480" name="Freeform 16"/>
          <p:cNvSpPr>
            <a:spLocks/>
          </p:cNvSpPr>
          <p:nvPr/>
        </p:nvSpPr>
        <p:spPr bwMode="auto">
          <a:xfrm>
            <a:off x="8520113" y="5381625"/>
            <a:ext cx="4762" cy="704850"/>
          </a:xfrm>
          <a:custGeom>
            <a:avLst/>
            <a:gdLst>
              <a:gd name="T0" fmla="*/ 0 w 3"/>
              <a:gd name="T1" fmla="*/ 0 h 444"/>
              <a:gd name="T2" fmla="*/ 3 w 3"/>
              <a:gd name="T3" fmla="*/ 444 h 44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" h="444">
                <a:moveTo>
                  <a:pt x="0" y="0"/>
                </a:moveTo>
                <a:lnTo>
                  <a:pt x="3" y="444"/>
                </a:ln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 sz="1800"/>
          </a:p>
        </p:txBody>
      </p:sp>
      <p:sp>
        <p:nvSpPr>
          <p:cNvPr id="574481" name="Oval 17"/>
          <p:cNvSpPr>
            <a:spLocks noChangeAspect="1" noChangeArrowheads="1"/>
          </p:cNvSpPr>
          <p:nvPr/>
        </p:nvSpPr>
        <p:spPr bwMode="auto">
          <a:xfrm>
            <a:off x="8499475" y="5556250"/>
            <a:ext cx="41275" cy="428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 sz="1800"/>
          </a:p>
        </p:txBody>
      </p:sp>
      <p:sp>
        <p:nvSpPr>
          <p:cNvPr id="574482" name="Oval 18"/>
          <p:cNvSpPr>
            <a:spLocks noChangeAspect="1" noChangeArrowheads="1"/>
          </p:cNvSpPr>
          <p:nvPr/>
        </p:nvSpPr>
        <p:spPr bwMode="auto">
          <a:xfrm>
            <a:off x="8509000" y="5783263"/>
            <a:ext cx="41275" cy="428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 sz="1800"/>
          </a:p>
        </p:txBody>
      </p:sp>
      <p:sp>
        <p:nvSpPr>
          <p:cNvPr id="574483" name="Oval 19"/>
          <p:cNvSpPr>
            <a:spLocks noChangeAspect="1" noChangeArrowheads="1"/>
          </p:cNvSpPr>
          <p:nvPr/>
        </p:nvSpPr>
        <p:spPr bwMode="auto">
          <a:xfrm>
            <a:off x="8509000" y="5662613"/>
            <a:ext cx="41275" cy="428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 sz="1800"/>
          </a:p>
        </p:txBody>
      </p:sp>
      <p:sp>
        <p:nvSpPr>
          <p:cNvPr id="574484" name="Oval 20"/>
          <p:cNvSpPr>
            <a:spLocks noChangeAspect="1" noChangeArrowheads="1"/>
          </p:cNvSpPr>
          <p:nvPr/>
        </p:nvSpPr>
        <p:spPr bwMode="auto">
          <a:xfrm>
            <a:off x="8369300" y="5589588"/>
            <a:ext cx="41275" cy="428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 sz="1800"/>
          </a:p>
        </p:txBody>
      </p:sp>
      <p:sp>
        <p:nvSpPr>
          <p:cNvPr id="574486" name="Rectangle 22"/>
          <p:cNvSpPr>
            <a:spLocks noChangeArrowheads="1"/>
          </p:cNvSpPr>
          <p:nvPr/>
        </p:nvSpPr>
        <p:spPr bwMode="auto">
          <a:xfrm>
            <a:off x="76200" y="-57150"/>
            <a:ext cx="8982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CA" sz="2400" b="1">
                <a:solidFill>
                  <a:srgbClr val="008080"/>
                </a:solidFill>
                <a:latin typeface="Arial" charset="0"/>
              </a:rPr>
              <a:t>Na</a:t>
            </a:r>
            <a:r>
              <a:rPr lang="en-CA" sz="2400" b="1" baseline="-25000">
                <a:solidFill>
                  <a:srgbClr val="008080"/>
                </a:solidFill>
                <a:latin typeface="Arial" charset="0"/>
              </a:rPr>
              <a:t>2</a:t>
            </a:r>
            <a:r>
              <a:rPr lang="en-CA" sz="2400" b="1">
                <a:solidFill>
                  <a:srgbClr val="008080"/>
                </a:solidFill>
                <a:latin typeface="Arial" charset="0"/>
              </a:rPr>
              <a:t>O-Al</a:t>
            </a:r>
            <a:r>
              <a:rPr lang="en-CA" sz="2400" b="1" baseline="-25000">
                <a:solidFill>
                  <a:srgbClr val="008080"/>
                </a:solidFill>
                <a:latin typeface="Arial" charset="0"/>
              </a:rPr>
              <a:t>2</a:t>
            </a:r>
            <a:r>
              <a:rPr lang="en-CA" sz="2400" b="1">
                <a:solidFill>
                  <a:srgbClr val="008080"/>
                </a:solidFill>
                <a:latin typeface="Arial" charset="0"/>
              </a:rPr>
              <a:t>O</a:t>
            </a:r>
            <a:r>
              <a:rPr lang="en-CA" sz="2400" b="1" baseline="-25000">
                <a:solidFill>
                  <a:srgbClr val="008080"/>
                </a:solidFill>
                <a:latin typeface="Arial" charset="0"/>
              </a:rPr>
              <a:t>3</a:t>
            </a:r>
            <a:r>
              <a:rPr lang="en-CA" sz="2400" b="1">
                <a:solidFill>
                  <a:srgbClr val="008080"/>
                </a:solidFill>
                <a:latin typeface="Arial" charset="0"/>
              </a:rPr>
              <a:t>-SiO</a:t>
            </a:r>
            <a:r>
              <a:rPr lang="en-CA" sz="2400" b="1" baseline="-25000">
                <a:solidFill>
                  <a:srgbClr val="008080"/>
                </a:solidFill>
                <a:latin typeface="Arial" charset="0"/>
              </a:rPr>
              <a:t>2</a:t>
            </a:r>
            <a:r>
              <a:rPr lang="en-CA" sz="2400" b="1">
                <a:solidFill>
                  <a:srgbClr val="008080"/>
                </a:solidFill>
                <a:latin typeface="Arial" charset="0"/>
              </a:rPr>
              <a:t> system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189" y="201297"/>
            <a:ext cx="8073227" cy="6180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342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C783243E-ED7F-4552-9BB3-68DF32A1315D}" type="slidenum">
              <a:rPr lang="fr-FR">
                <a:solidFill>
                  <a:srgbClr val="000000"/>
                </a:solidFill>
              </a:rPr>
              <a:pPr/>
              <a:t>12</a:t>
            </a:fld>
            <a:endParaRPr lang="fr-FR">
              <a:solidFill>
                <a:srgbClr val="FF0000"/>
              </a:solidFill>
            </a:endParaRPr>
          </a:p>
        </p:txBody>
      </p:sp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8309"/>
            <a:ext cx="9144000" cy="584775"/>
          </a:xfrm>
        </p:spPr>
        <p:txBody>
          <a:bodyPr/>
          <a:lstStyle/>
          <a:p>
            <a:r>
              <a:rPr lang="en-US" b="1" dirty="0" smtClean="0">
                <a:solidFill>
                  <a:srgbClr val="008080"/>
                </a:solidFill>
              </a:rPr>
              <a:t>Solid Solutions in the NaAlO</a:t>
            </a:r>
            <a:r>
              <a:rPr lang="en-US" b="1" baseline="-25000" dirty="0" smtClean="0">
                <a:solidFill>
                  <a:srgbClr val="008080"/>
                </a:solidFill>
              </a:rPr>
              <a:t>2</a:t>
            </a:r>
            <a:r>
              <a:rPr lang="en-US" b="1" dirty="0" smtClean="0">
                <a:solidFill>
                  <a:srgbClr val="008080"/>
                </a:solidFill>
              </a:rPr>
              <a:t>-NaAlSiO</a:t>
            </a:r>
            <a:r>
              <a:rPr lang="en-US" b="1" baseline="-25000" dirty="0" smtClean="0">
                <a:solidFill>
                  <a:srgbClr val="008080"/>
                </a:solidFill>
              </a:rPr>
              <a:t>4</a:t>
            </a:r>
            <a:r>
              <a:rPr lang="en-US" b="1" dirty="0" smtClean="0">
                <a:solidFill>
                  <a:srgbClr val="008080"/>
                </a:solidFill>
              </a:rPr>
              <a:t> region</a:t>
            </a:r>
            <a:endParaRPr lang="en-US" dirty="0"/>
          </a:p>
        </p:txBody>
      </p:sp>
      <p:pic>
        <p:nvPicPr>
          <p:cNvPr id="331780" name="Picture 4" descr="Fig12_Thomps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54100" y="2022475"/>
            <a:ext cx="11458575" cy="256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445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0270C3A1-2DB7-4FA2-9FE5-D2FC750DB58D}" type="slidenum">
              <a:rPr lang="fr-FR">
                <a:solidFill>
                  <a:srgbClr val="000000"/>
                </a:solidFill>
              </a:rPr>
              <a:pPr/>
              <a:t>13</a:t>
            </a:fld>
            <a:endParaRPr lang="fr-FR">
              <a:solidFill>
                <a:srgbClr val="FF0000"/>
              </a:solidFill>
            </a:endParaRPr>
          </a:p>
        </p:txBody>
      </p:sp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82075" cy="641350"/>
          </a:xfrm>
        </p:spPr>
        <p:txBody>
          <a:bodyPr/>
          <a:lstStyle/>
          <a:p>
            <a:r>
              <a:rPr lang="en-US" sz="3600" b="1" dirty="0">
                <a:solidFill>
                  <a:srgbClr val="008080"/>
                </a:solidFill>
              </a:rPr>
              <a:t>Feldspar</a:t>
            </a:r>
            <a:endParaRPr lang="en-US" dirty="0"/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838200"/>
            <a:ext cx="9067800" cy="5410200"/>
          </a:xfrm>
        </p:spPr>
        <p:txBody>
          <a:bodyPr/>
          <a:lstStyle/>
          <a:p>
            <a:pPr>
              <a:buFont typeface="Wingdings" pitchFamily="2" charset="2"/>
              <a:buChar char="w"/>
            </a:pPr>
            <a:r>
              <a:rPr lang="fr-CA" sz="2400" b="1">
                <a:solidFill>
                  <a:schemeClr val="accent2"/>
                </a:solidFill>
              </a:rPr>
              <a:t>Composes ~60% of the Earth’s crust</a:t>
            </a:r>
            <a:endParaRPr lang="fr-CA" sz="2400" b="1"/>
          </a:p>
          <a:p>
            <a:pPr>
              <a:lnSpc>
                <a:spcPct val="150000"/>
              </a:lnSpc>
              <a:buFont typeface="Wingdings" pitchFamily="2" charset="2"/>
              <a:buChar char="w"/>
            </a:pPr>
            <a:r>
              <a:rPr lang="en-US" altLang="ko-KR" sz="2400" b="1">
                <a:solidFill>
                  <a:schemeClr val="accent2"/>
                </a:solidFill>
                <a:ea typeface="굴림" pitchFamily="34" charset="-127"/>
              </a:rPr>
              <a:t>One of the most and best studied silicate solid solutions.</a:t>
            </a:r>
            <a:endParaRPr lang="fr-CA" sz="2400" b="1">
              <a:solidFill>
                <a:schemeClr val="accent2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w"/>
            </a:pPr>
            <a:r>
              <a:rPr lang="fr-CA" sz="2400" b="1">
                <a:solidFill>
                  <a:schemeClr val="accent2"/>
                </a:solidFill>
              </a:rPr>
              <a:t>The phase transitions are among the most complex</a:t>
            </a:r>
          </a:p>
        </p:txBody>
      </p:sp>
      <p:pic>
        <p:nvPicPr>
          <p:cNvPr id="196614" name="Picture 6" descr="Feldspar_Nomenclatu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025" y="2443163"/>
            <a:ext cx="6664325" cy="4932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6615" name="Rectangle 7"/>
          <p:cNvSpPr>
            <a:spLocks noChangeArrowheads="1"/>
          </p:cNvSpPr>
          <p:nvPr/>
        </p:nvSpPr>
        <p:spPr bwMode="auto">
          <a:xfrm>
            <a:off x="1824038" y="4992688"/>
            <a:ext cx="86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 smtClean="0">
                <a:solidFill>
                  <a:srgbClr val="CC3300"/>
                </a:solidFill>
                <a:latin typeface="Times New Roman" pitchFamily="18" charset="0"/>
              </a:rPr>
              <a:t>NaAlSi</a:t>
            </a:r>
            <a:r>
              <a:rPr lang="en-US" sz="1200" b="1" baseline="-25000" smtClean="0">
                <a:solidFill>
                  <a:srgbClr val="CC3300"/>
                </a:solidFill>
                <a:latin typeface="Times New Roman" pitchFamily="18" charset="0"/>
              </a:rPr>
              <a:t>3</a:t>
            </a:r>
            <a:r>
              <a:rPr lang="en-US" sz="1200" b="1" smtClean="0">
                <a:solidFill>
                  <a:srgbClr val="CC3300"/>
                </a:solidFill>
                <a:latin typeface="Times New Roman" pitchFamily="18" charset="0"/>
              </a:rPr>
              <a:t>O</a:t>
            </a:r>
            <a:r>
              <a:rPr lang="en-US" sz="1200" b="1" baseline="-25000" smtClean="0">
                <a:solidFill>
                  <a:srgbClr val="CC3300"/>
                </a:solidFill>
                <a:latin typeface="Times New Roman" pitchFamily="18" charset="0"/>
              </a:rPr>
              <a:t>8</a:t>
            </a:r>
          </a:p>
          <a:p>
            <a:r>
              <a:rPr lang="en-CA" sz="1200" b="1" smtClean="0">
                <a:solidFill>
                  <a:srgbClr val="CC3300"/>
                </a:solidFill>
                <a:latin typeface="Times New Roman" pitchFamily="18" charset="0"/>
              </a:rPr>
              <a:t>Albite</a:t>
            </a:r>
            <a:endParaRPr lang="en-US" sz="1200" b="1" smtClean="0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196616" name="Rectangle 8"/>
          <p:cNvSpPr>
            <a:spLocks noChangeArrowheads="1"/>
          </p:cNvSpPr>
          <p:nvPr/>
        </p:nvSpPr>
        <p:spPr bwMode="auto">
          <a:xfrm>
            <a:off x="4306888" y="4994275"/>
            <a:ext cx="8969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 smtClean="0">
                <a:solidFill>
                  <a:srgbClr val="CC3300"/>
                </a:solidFill>
                <a:latin typeface="Times New Roman" pitchFamily="18" charset="0"/>
              </a:rPr>
              <a:t>KAlSi</a:t>
            </a:r>
            <a:r>
              <a:rPr lang="en-US" sz="1200" b="1" baseline="-25000" smtClean="0">
                <a:solidFill>
                  <a:srgbClr val="CC3300"/>
                </a:solidFill>
                <a:latin typeface="Times New Roman" pitchFamily="18" charset="0"/>
              </a:rPr>
              <a:t>3</a:t>
            </a:r>
            <a:r>
              <a:rPr lang="en-US" sz="1200" b="1" smtClean="0">
                <a:solidFill>
                  <a:srgbClr val="CC3300"/>
                </a:solidFill>
                <a:latin typeface="Times New Roman" pitchFamily="18" charset="0"/>
              </a:rPr>
              <a:t>O</a:t>
            </a:r>
            <a:r>
              <a:rPr lang="en-US" sz="1200" b="1" baseline="-25000" smtClean="0">
                <a:solidFill>
                  <a:srgbClr val="CC3300"/>
                </a:solidFill>
                <a:latin typeface="Times New Roman" pitchFamily="18" charset="0"/>
              </a:rPr>
              <a:t>8</a:t>
            </a:r>
          </a:p>
          <a:p>
            <a:r>
              <a:rPr lang="en-CA" sz="1200" b="1" smtClean="0">
                <a:solidFill>
                  <a:srgbClr val="CC3300"/>
                </a:solidFill>
                <a:latin typeface="Times New Roman" pitchFamily="18" charset="0"/>
              </a:rPr>
              <a:t>Orthoclase</a:t>
            </a:r>
            <a:endParaRPr lang="en-US" sz="1200" b="1" smtClean="0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196617" name="Rectangle 9"/>
          <p:cNvSpPr>
            <a:spLocks noChangeArrowheads="1"/>
          </p:cNvSpPr>
          <p:nvPr/>
        </p:nvSpPr>
        <p:spPr bwMode="auto">
          <a:xfrm>
            <a:off x="3203575" y="2420938"/>
            <a:ext cx="920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 smtClean="0">
                <a:solidFill>
                  <a:srgbClr val="CC3300"/>
                </a:solidFill>
                <a:latin typeface="Times New Roman" pitchFamily="18" charset="0"/>
              </a:rPr>
              <a:t>CaAl</a:t>
            </a:r>
            <a:r>
              <a:rPr lang="en-US" sz="1200" b="1" baseline="-25000" smtClean="0">
                <a:solidFill>
                  <a:srgbClr val="CC3300"/>
                </a:solidFill>
                <a:latin typeface="Times New Roman" pitchFamily="18" charset="0"/>
              </a:rPr>
              <a:t>2</a:t>
            </a:r>
            <a:r>
              <a:rPr lang="en-US" sz="1200" b="1" smtClean="0">
                <a:solidFill>
                  <a:srgbClr val="CC3300"/>
                </a:solidFill>
                <a:latin typeface="Times New Roman" pitchFamily="18" charset="0"/>
              </a:rPr>
              <a:t>Si</a:t>
            </a:r>
            <a:r>
              <a:rPr lang="en-US" sz="1200" b="1" baseline="-25000" smtClean="0">
                <a:solidFill>
                  <a:srgbClr val="CC3300"/>
                </a:solidFill>
                <a:latin typeface="Times New Roman" pitchFamily="18" charset="0"/>
              </a:rPr>
              <a:t>2</a:t>
            </a:r>
            <a:r>
              <a:rPr lang="en-US" sz="1200" b="1" smtClean="0">
                <a:solidFill>
                  <a:srgbClr val="CC3300"/>
                </a:solidFill>
                <a:latin typeface="Times New Roman" pitchFamily="18" charset="0"/>
              </a:rPr>
              <a:t>O</a:t>
            </a:r>
            <a:r>
              <a:rPr lang="en-US" sz="1200" b="1" baseline="-25000" smtClean="0">
                <a:solidFill>
                  <a:srgbClr val="CC3300"/>
                </a:solidFill>
                <a:latin typeface="Times New Roman" pitchFamily="18" charset="0"/>
              </a:rPr>
              <a:t>8</a:t>
            </a:r>
          </a:p>
          <a:p>
            <a:r>
              <a:rPr lang="en-CA" sz="1200" b="1" smtClean="0">
                <a:solidFill>
                  <a:srgbClr val="CC3300"/>
                </a:solidFill>
                <a:latin typeface="Times New Roman" pitchFamily="18" charset="0"/>
              </a:rPr>
              <a:t>Anorthite</a:t>
            </a:r>
            <a:endParaRPr lang="en-US" sz="1200" b="1" smtClean="0">
              <a:solidFill>
                <a:srgbClr val="CC33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894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80ED3E31-5434-443A-B77E-6F0C0D453BBB}" type="slidenum">
              <a:rPr lang="fr-FR">
                <a:solidFill>
                  <a:srgbClr val="000000"/>
                </a:solidFill>
              </a:rPr>
              <a:pPr/>
              <a:t>14</a:t>
            </a:fld>
            <a:endParaRPr lang="fr-FR">
              <a:solidFill>
                <a:srgbClr val="FF0000"/>
              </a:solidFill>
            </a:endParaRPr>
          </a:p>
        </p:txBody>
      </p:sp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82075" cy="641350"/>
          </a:xfrm>
        </p:spPr>
        <p:txBody>
          <a:bodyPr/>
          <a:lstStyle/>
          <a:p>
            <a:r>
              <a:rPr lang="en-US" sz="3600" b="1">
                <a:solidFill>
                  <a:srgbClr val="008080"/>
                </a:solidFill>
              </a:rPr>
              <a:t>Feldspar Structure</a:t>
            </a:r>
            <a:endParaRPr lang="en-US"/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838200"/>
            <a:ext cx="8991600" cy="57467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altLang="ko-KR" b="1">
                <a:solidFill>
                  <a:schemeClr val="accent2"/>
                </a:solidFill>
                <a:ea typeface="굴림" pitchFamily="34" charset="-127"/>
              </a:rPr>
              <a:t>Framework silicate</a:t>
            </a:r>
            <a:endParaRPr lang="fr-CA" sz="2000" b="1">
              <a:solidFill>
                <a:schemeClr val="accent2"/>
              </a:solidFill>
              <a:latin typeface="Arial Narrow" pitchFamily="34" charset="0"/>
            </a:endParaRPr>
          </a:p>
        </p:txBody>
      </p:sp>
      <p:pic>
        <p:nvPicPr>
          <p:cNvPr id="266244" name="Picture 4" descr="fig2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13" y="725488"/>
            <a:ext cx="7158037" cy="5624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679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3B5480CB-BFDD-4067-BA23-B7E76B998AB2}" type="slidenum">
              <a:rPr lang="fr-FR">
                <a:solidFill>
                  <a:srgbClr val="000000"/>
                </a:solidFill>
              </a:rPr>
              <a:pPr/>
              <a:t>15</a:t>
            </a:fld>
            <a:endParaRPr lang="fr-FR">
              <a:solidFill>
                <a:srgbClr val="FF0000"/>
              </a:solidFill>
            </a:endParaRPr>
          </a:p>
        </p:txBody>
      </p:sp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82075" cy="641350"/>
          </a:xfrm>
        </p:spPr>
        <p:txBody>
          <a:bodyPr/>
          <a:lstStyle/>
          <a:p>
            <a:r>
              <a:rPr lang="en-US" sz="3600" b="1">
                <a:solidFill>
                  <a:srgbClr val="008080"/>
                </a:solidFill>
              </a:rPr>
              <a:t>Alkali Feldspar</a:t>
            </a:r>
            <a:endParaRPr lang="en-US" sz="3600" b="1" baseline="-25000">
              <a:solidFill>
                <a:srgbClr val="008080"/>
              </a:solidFill>
            </a:endParaRPr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838200"/>
            <a:ext cx="8991600" cy="57467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fr-CA" sz="2400" b="1">
                <a:solidFill>
                  <a:schemeClr val="accent2"/>
                </a:solidFill>
              </a:rPr>
              <a:t>What are the phases?</a:t>
            </a:r>
            <a:endParaRPr lang="fr-CA" sz="2400" b="1"/>
          </a:p>
        </p:txBody>
      </p:sp>
      <p:pic>
        <p:nvPicPr>
          <p:cNvPr id="279556" name="Picture 4" descr="Alkali-Feldspar_ph-dia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825" y="1628775"/>
            <a:ext cx="6888163" cy="4700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9558" name="Rectangle 6"/>
          <p:cNvSpPr>
            <a:spLocks noChangeArrowheads="1"/>
          </p:cNvSpPr>
          <p:nvPr/>
        </p:nvSpPr>
        <p:spPr bwMode="auto">
          <a:xfrm>
            <a:off x="2838450" y="4859338"/>
            <a:ext cx="86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 smtClean="0">
                <a:solidFill>
                  <a:srgbClr val="3333CC"/>
                </a:solidFill>
                <a:latin typeface="Times New Roman" pitchFamily="18" charset="0"/>
              </a:rPr>
              <a:t>NaAlSi</a:t>
            </a:r>
            <a:r>
              <a:rPr lang="en-US" sz="1200" b="1" baseline="-25000" smtClean="0">
                <a:solidFill>
                  <a:srgbClr val="3333CC"/>
                </a:solidFill>
                <a:latin typeface="Times New Roman" pitchFamily="18" charset="0"/>
              </a:rPr>
              <a:t>3</a:t>
            </a:r>
            <a:r>
              <a:rPr lang="en-US" sz="1200" b="1" smtClean="0">
                <a:solidFill>
                  <a:srgbClr val="3333CC"/>
                </a:solidFill>
                <a:latin typeface="Times New Roman" pitchFamily="18" charset="0"/>
              </a:rPr>
              <a:t>O</a:t>
            </a:r>
            <a:r>
              <a:rPr lang="en-US" sz="1200" b="1" baseline="-25000" smtClean="0">
                <a:solidFill>
                  <a:srgbClr val="3333CC"/>
                </a:solidFill>
                <a:latin typeface="Times New Roman" pitchFamily="18" charset="0"/>
              </a:rPr>
              <a:t>8</a:t>
            </a:r>
          </a:p>
          <a:p>
            <a:r>
              <a:rPr lang="en-CA" sz="1200" b="1" smtClean="0">
                <a:solidFill>
                  <a:srgbClr val="3333CC"/>
                </a:solidFill>
                <a:latin typeface="Times New Roman" pitchFamily="18" charset="0"/>
              </a:rPr>
              <a:t>Albite</a:t>
            </a:r>
            <a:endParaRPr lang="en-US" sz="1200" b="1" smtClean="0">
              <a:solidFill>
                <a:srgbClr val="3333CC"/>
              </a:solidFill>
              <a:latin typeface="Times New Roman" pitchFamily="18" charset="0"/>
            </a:endParaRPr>
          </a:p>
        </p:txBody>
      </p:sp>
      <p:sp>
        <p:nvSpPr>
          <p:cNvPr id="279559" name="Rectangle 7"/>
          <p:cNvSpPr>
            <a:spLocks noChangeArrowheads="1"/>
          </p:cNvSpPr>
          <p:nvPr/>
        </p:nvSpPr>
        <p:spPr bwMode="auto">
          <a:xfrm>
            <a:off x="5489575" y="4860925"/>
            <a:ext cx="896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 smtClean="0">
                <a:solidFill>
                  <a:srgbClr val="3333CC"/>
                </a:solidFill>
                <a:latin typeface="Times New Roman" pitchFamily="18" charset="0"/>
              </a:rPr>
              <a:t>KAlSi</a:t>
            </a:r>
            <a:r>
              <a:rPr lang="en-US" sz="1200" b="1" baseline="-25000" smtClean="0">
                <a:solidFill>
                  <a:srgbClr val="3333CC"/>
                </a:solidFill>
                <a:latin typeface="Times New Roman" pitchFamily="18" charset="0"/>
              </a:rPr>
              <a:t>3</a:t>
            </a:r>
            <a:r>
              <a:rPr lang="en-US" sz="1200" b="1" smtClean="0">
                <a:solidFill>
                  <a:srgbClr val="3333CC"/>
                </a:solidFill>
                <a:latin typeface="Times New Roman" pitchFamily="18" charset="0"/>
              </a:rPr>
              <a:t>O</a:t>
            </a:r>
            <a:r>
              <a:rPr lang="en-US" sz="1200" b="1" baseline="-25000" smtClean="0">
                <a:solidFill>
                  <a:srgbClr val="3333CC"/>
                </a:solidFill>
                <a:latin typeface="Times New Roman" pitchFamily="18" charset="0"/>
              </a:rPr>
              <a:t>8</a:t>
            </a:r>
          </a:p>
          <a:p>
            <a:r>
              <a:rPr lang="en-CA" sz="1200" b="1" smtClean="0">
                <a:solidFill>
                  <a:srgbClr val="3333CC"/>
                </a:solidFill>
                <a:latin typeface="Times New Roman" pitchFamily="18" charset="0"/>
              </a:rPr>
              <a:t>Orthoclase</a:t>
            </a:r>
            <a:endParaRPr lang="en-US" sz="1200" b="1" smtClean="0">
              <a:solidFill>
                <a:srgbClr val="3333CC"/>
              </a:solidFill>
              <a:latin typeface="Times New Roman" pitchFamily="18" charset="0"/>
            </a:endParaRPr>
          </a:p>
        </p:txBody>
      </p:sp>
      <p:sp>
        <p:nvSpPr>
          <p:cNvPr id="279562" name="Line 10"/>
          <p:cNvSpPr>
            <a:spLocks noChangeShapeType="1"/>
          </p:cNvSpPr>
          <p:nvPr/>
        </p:nvSpPr>
        <p:spPr bwMode="auto">
          <a:xfrm>
            <a:off x="8027988" y="2924175"/>
            <a:ext cx="288925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ct val="20000"/>
              </a:spcBef>
              <a:buFont typeface="Wingdings" pitchFamily="2" charset="2"/>
              <a:buNone/>
            </a:pPr>
            <a:endParaRPr lang="en-CA" sz="2400" b="1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279563" name="Line 11"/>
          <p:cNvSpPr>
            <a:spLocks noChangeShapeType="1"/>
          </p:cNvSpPr>
          <p:nvPr/>
        </p:nvSpPr>
        <p:spPr bwMode="auto">
          <a:xfrm>
            <a:off x="7667625" y="2997200"/>
            <a:ext cx="0" cy="144463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ct val="20000"/>
              </a:spcBef>
              <a:buFont typeface="Wingdings" pitchFamily="2" charset="2"/>
              <a:buNone/>
            </a:pPr>
            <a:endParaRPr lang="en-CA" sz="2400" b="1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279564" name="Line 12"/>
          <p:cNvSpPr>
            <a:spLocks noChangeShapeType="1"/>
          </p:cNvSpPr>
          <p:nvPr/>
        </p:nvSpPr>
        <p:spPr bwMode="auto">
          <a:xfrm>
            <a:off x="7667625" y="305911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ct val="20000"/>
              </a:spcBef>
              <a:buFont typeface="Wingdings" pitchFamily="2" charset="2"/>
              <a:buNone/>
            </a:pPr>
            <a:endParaRPr lang="en-CA" sz="2400" b="1" smtClean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88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368C5808-64FD-4B70-A1C9-F0CBBF63ECCC}" type="slidenum">
              <a:rPr lang="fr-FR">
                <a:solidFill>
                  <a:srgbClr val="000000"/>
                </a:solidFill>
              </a:rPr>
              <a:pPr/>
              <a:t>16</a:t>
            </a:fld>
            <a:endParaRPr lang="fr-FR">
              <a:solidFill>
                <a:srgbClr val="FF0000"/>
              </a:solidFill>
            </a:endParaRPr>
          </a:p>
        </p:txBody>
      </p:sp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82075" cy="641350"/>
          </a:xfrm>
        </p:spPr>
        <p:txBody>
          <a:bodyPr/>
          <a:lstStyle/>
          <a:p>
            <a:r>
              <a:rPr lang="en-US" sz="3600" b="1">
                <a:solidFill>
                  <a:srgbClr val="008080"/>
                </a:solidFill>
              </a:rPr>
              <a:t>Alkali Feldspar</a:t>
            </a:r>
            <a:endParaRPr lang="en-US" sz="3600" b="1" baseline="-25000">
              <a:solidFill>
                <a:srgbClr val="008080"/>
              </a:solidFill>
            </a:endParaRP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838200"/>
            <a:ext cx="8991600" cy="57467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fr-CA" sz="2400" b="1">
                <a:solidFill>
                  <a:schemeClr val="accent2"/>
                </a:solidFill>
              </a:rPr>
              <a:t>Most feldspar minerals and samples are metastable:</a:t>
            </a:r>
          </a:p>
          <a:p>
            <a:pPr algn="ctr">
              <a:buFont typeface="Wingdings" pitchFamily="2" charset="2"/>
              <a:buNone/>
            </a:pPr>
            <a:r>
              <a:rPr lang="fr-CA" sz="2400" b="1">
                <a:solidFill>
                  <a:schemeClr val="accent2"/>
                </a:solidFill>
              </a:rPr>
              <a:t>Equilibrium long-range ordering is not reached</a:t>
            </a:r>
            <a:endParaRPr lang="fr-CA" sz="2400" b="1"/>
          </a:p>
        </p:txBody>
      </p:sp>
      <p:sp>
        <p:nvSpPr>
          <p:cNvPr id="268294" name="Rectangle 6"/>
          <p:cNvSpPr>
            <a:spLocks noChangeArrowheads="1"/>
          </p:cNvSpPr>
          <p:nvPr/>
        </p:nvSpPr>
        <p:spPr bwMode="auto">
          <a:xfrm>
            <a:off x="2379663" y="4859338"/>
            <a:ext cx="86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 smtClean="0">
                <a:solidFill>
                  <a:srgbClr val="3333CC"/>
                </a:solidFill>
                <a:latin typeface="Times New Roman" pitchFamily="18" charset="0"/>
              </a:rPr>
              <a:t>NaAlSi</a:t>
            </a:r>
            <a:r>
              <a:rPr lang="en-US" sz="1200" b="1" baseline="-25000" smtClean="0">
                <a:solidFill>
                  <a:srgbClr val="3333CC"/>
                </a:solidFill>
                <a:latin typeface="Times New Roman" pitchFamily="18" charset="0"/>
              </a:rPr>
              <a:t>3</a:t>
            </a:r>
            <a:r>
              <a:rPr lang="en-US" sz="1200" b="1" smtClean="0">
                <a:solidFill>
                  <a:srgbClr val="3333CC"/>
                </a:solidFill>
                <a:latin typeface="Times New Roman" pitchFamily="18" charset="0"/>
              </a:rPr>
              <a:t>O</a:t>
            </a:r>
            <a:r>
              <a:rPr lang="en-US" sz="1200" b="1" baseline="-25000" smtClean="0">
                <a:solidFill>
                  <a:srgbClr val="3333CC"/>
                </a:solidFill>
                <a:latin typeface="Times New Roman" pitchFamily="18" charset="0"/>
              </a:rPr>
              <a:t>8</a:t>
            </a:r>
          </a:p>
          <a:p>
            <a:r>
              <a:rPr lang="en-CA" sz="1200" b="1" smtClean="0">
                <a:solidFill>
                  <a:srgbClr val="3333CC"/>
                </a:solidFill>
                <a:latin typeface="Times New Roman" pitchFamily="18" charset="0"/>
              </a:rPr>
              <a:t>Albite</a:t>
            </a:r>
            <a:endParaRPr lang="en-US" sz="1200" b="1" smtClean="0">
              <a:solidFill>
                <a:srgbClr val="3333CC"/>
              </a:solidFill>
              <a:latin typeface="Times New Roman" pitchFamily="18" charset="0"/>
            </a:endParaRPr>
          </a:p>
        </p:txBody>
      </p:sp>
      <p:sp>
        <p:nvSpPr>
          <p:cNvPr id="268295" name="Rectangle 7"/>
          <p:cNvSpPr>
            <a:spLocks noChangeArrowheads="1"/>
          </p:cNvSpPr>
          <p:nvPr/>
        </p:nvSpPr>
        <p:spPr bwMode="auto">
          <a:xfrm>
            <a:off x="5451475" y="4860925"/>
            <a:ext cx="896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 smtClean="0">
                <a:solidFill>
                  <a:srgbClr val="3333CC"/>
                </a:solidFill>
                <a:latin typeface="Times New Roman" pitchFamily="18" charset="0"/>
              </a:rPr>
              <a:t>KAlSi</a:t>
            </a:r>
            <a:r>
              <a:rPr lang="en-US" sz="1200" b="1" baseline="-25000" smtClean="0">
                <a:solidFill>
                  <a:srgbClr val="3333CC"/>
                </a:solidFill>
                <a:latin typeface="Times New Roman" pitchFamily="18" charset="0"/>
              </a:rPr>
              <a:t>3</a:t>
            </a:r>
            <a:r>
              <a:rPr lang="en-US" sz="1200" b="1" smtClean="0">
                <a:solidFill>
                  <a:srgbClr val="3333CC"/>
                </a:solidFill>
                <a:latin typeface="Times New Roman" pitchFamily="18" charset="0"/>
              </a:rPr>
              <a:t>O</a:t>
            </a:r>
            <a:r>
              <a:rPr lang="en-US" sz="1200" b="1" baseline="-25000" smtClean="0">
                <a:solidFill>
                  <a:srgbClr val="3333CC"/>
                </a:solidFill>
                <a:latin typeface="Times New Roman" pitchFamily="18" charset="0"/>
              </a:rPr>
              <a:t>8</a:t>
            </a:r>
          </a:p>
          <a:p>
            <a:r>
              <a:rPr lang="en-CA" sz="1200" b="1" smtClean="0">
                <a:solidFill>
                  <a:srgbClr val="3333CC"/>
                </a:solidFill>
                <a:latin typeface="Times New Roman" pitchFamily="18" charset="0"/>
              </a:rPr>
              <a:t>Orthoclase</a:t>
            </a:r>
            <a:endParaRPr lang="en-US" sz="1200" b="1" smtClean="0">
              <a:solidFill>
                <a:srgbClr val="3333CC"/>
              </a:solidFill>
              <a:latin typeface="Times New Roman" pitchFamily="18" charset="0"/>
            </a:endParaRPr>
          </a:p>
        </p:txBody>
      </p:sp>
      <p:sp>
        <p:nvSpPr>
          <p:cNvPr id="268298" name="Line 10"/>
          <p:cNvSpPr>
            <a:spLocks noChangeShapeType="1"/>
          </p:cNvSpPr>
          <p:nvPr/>
        </p:nvSpPr>
        <p:spPr bwMode="auto">
          <a:xfrm>
            <a:off x="8027988" y="2924175"/>
            <a:ext cx="288925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ct val="20000"/>
              </a:spcBef>
              <a:buFont typeface="Wingdings" pitchFamily="2" charset="2"/>
              <a:buNone/>
            </a:pPr>
            <a:endParaRPr lang="en-CA" sz="2400" b="1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268299" name="Line 11"/>
          <p:cNvSpPr>
            <a:spLocks noChangeShapeType="1"/>
          </p:cNvSpPr>
          <p:nvPr/>
        </p:nvSpPr>
        <p:spPr bwMode="auto">
          <a:xfrm>
            <a:off x="7667625" y="2997200"/>
            <a:ext cx="0" cy="144463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ct val="20000"/>
              </a:spcBef>
              <a:buFont typeface="Wingdings" pitchFamily="2" charset="2"/>
              <a:buNone/>
            </a:pPr>
            <a:endParaRPr lang="en-CA" sz="2400" b="1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268302" name="Picture 14" descr="Alkali-Feldspar_Orderi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0000">
            <a:off x="876976" y="1828358"/>
            <a:ext cx="6723062" cy="447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80788" y="2444424"/>
            <a:ext cx="6126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C2/m</a:t>
            </a:r>
            <a:endParaRPr lang="en-CA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20214" y="2546814"/>
            <a:ext cx="6126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C2/m</a:t>
            </a:r>
            <a:endParaRPr lang="en-CA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5816" y="2905199"/>
            <a:ext cx="4713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CĪ</a:t>
            </a:r>
            <a:endParaRPr lang="en-CA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26548" y="3691354"/>
            <a:ext cx="4713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CĪ</a:t>
            </a:r>
            <a:endParaRPr lang="en-CA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93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8689008A-8646-46BF-872B-E09076CBD36D}" type="slidenum">
              <a:rPr lang="fr-FR">
                <a:solidFill>
                  <a:srgbClr val="000000"/>
                </a:solidFill>
              </a:rPr>
              <a:pPr/>
              <a:t>17</a:t>
            </a:fld>
            <a:endParaRPr lang="fr-FR">
              <a:solidFill>
                <a:srgbClr val="FF0000"/>
              </a:solidFill>
            </a:endParaRPr>
          </a:p>
        </p:txBody>
      </p:sp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82075" cy="641350"/>
          </a:xfrm>
        </p:spPr>
        <p:txBody>
          <a:bodyPr/>
          <a:lstStyle/>
          <a:p>
            <a:r>
              <a:rPr lang="en-US" sz="3600" b="1">
                <a:solidFill>
                  <a:srgbClr val="008080"/>
                </a:solidFill>
              </a:rPr>
              <a:t>Plagioclase Feldspar</a:t>
            </a:r>
          </a:p>
        </p:txBody>
      </p:sp>
      <p:pic>
        <p:nvPicPr>
          <p:cNvPr id="273413" name="Picture 5" descr="Alb-An_ph-dia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573" y="730448"/>
            <a:ext cx="8136904" cy="5640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3414" name="Rectangle 6"/>
          <p:cNvSpPr>
            <a:spLocks noChangeArrowheads="1"/>
          </p:cNvSpPr>
          <p:nvPr/>
        </p:nvSpPr>
        <p:spPr bwMode="auto">
          <a:xfrm>
            <a:off x="2557463" y="4348163"/>
            <a:ext cx="86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 smtClean="0">
                <a:solidFill>
                  <a:srgbClr val="3333CC"/>
                </a:solidFill>
                <a:latin typeface="Times New Roman" pitchFamily="18" charset="0"/>
              </a:rPr>
              <a:t>NaAlSi</a:t>
            </a:r>
            <a:r>
              <a:rPr lang="en-US" sz="1200" b="1" baseline="-25000" smtClean="0">
                <a:solidFill>
                  <a:srgbClr val="3333CC"/>
                </a:solidFill>
                <a:latin typeface="Times New Roman" pitchFamily="18" charset="0"/>
              </a:rPr>
              <a:t>3</a:t>
            </a:r>
            <a:r>
              <a:rPr lang="en-US" sz="1200" b="1" smtClean="0">
                <a:solidFill>
                  <a:srgbClr val="3333CC"/>
                </a:solidFill>
                <a:latin typeface="Times New Roman" pitchFamily="18" charset="0"/>
              </a:rPr>
              <a:t>O</a:t>
            </a:r>
            <a:r>
              <a:rPr lang="en-US" sz="1200" b="1" baseline="-25000" smtClean="0">
                <a:solidFill>
                  <a:srgbClr val="3333CC"/>
                </a:solidFill>
                <a:latin typeface="Times New Roman" pitchFamily="18" charset="0"/>
              </a:rPr>
              <a:t>8</a:t>
            </a:r>
          </a:p>
          <a:p>
            <a:r>
              <a:rPr lang="en-CA" sz="1200" b="1" smtClean="0">
                <a:solidFill>
                  <a:srgbClr val="3333CC"/>
                </a:solidFill>
                <a:latin typeface="Times New Roman" pitchFamily="18" charset="0"/>
              </a:rPr>
              <a:t>Albite</a:t>
            </a:r>
            <a:endParaRPr lang="en-US" sz="1200" b="1" smtClean="0">
              <a:solidFill>
                <a:srgbClr val="3333CC"/>
              </a:solidFill>
              <a:latin typeface="Times New Roman" pitchFamily="18" charset="0"/>
            </a:endParaRPr>
          </a:p>
        </p:txBody>
      </p:sp>
      <p:sp>
        <p:nvSpPr>
          <p:cNvPr id="273415" name="Rectangle 7"/>
          <p:cNvSpPr>
            <a:spLocks noChangeArrowheads="1"/>
          </p:cNvSpPr>
          <p:nvPr/>
        </p:nvSpPr>
        <p:spPr bwMode="auto">
          <a:xfrm>
            <a:off x="6200775" y="4325938"/>
            <a:ext cx="920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 smtClean="0">
                <a:solidFill>
                  <a:srgbClr val="3333CC"/>
                </a:solidFill>
                <a:latin typeface="Times New Roman" pitchFamily="18" charset="0"/>
              </a:rPr>
              <a:t>CaAl</a:t>
            </a:r>
            <a:r>
              <a:rPr lang="en-US" sz="1200" b="1" baseline="-25000" smtClean="0">
                <a:solidFill>
                  <a:srgbClr val="3333CC"/>
                </a:solidFill>
                <a:latin typeface="Times New Roman" pitchFamily="18" charset="0"/>
              </a:rPr>
              <a:t>2</a:t>
            </a:r>
            <a:r>
              <a:rPr lang="en-US" sz="1200" b="1" smtClean="0">
                <a:solidFill>
                  <a:srgbClr val="3333CC"/>
                </a:solidFill>
                <a:latin typeface="Times New Roman" pitchFamily="18" charset="0"/>
              </a:rPr>
              <a:t>Si</a:t>
            </a:r>
            <a:r>
              <a:rPr lang="en-US" sz="1200" b="1" baseline="-25000" smtClean="0">
                <a:solidFill>
                  <a:srgbClr val="3333CC"/>
                </a:solidFill>
                <a:latin typeface="Times New Roman" pitchFamily="18" charset="0"/>
              </a:rPr>
              <a:t>2</a:t>
            </a:r>
            <a:r>
              <a:rPr lang="en-US" sz="1200" b="1" smtClean="0">
                <a:solidFill>
                  <a:srgbClr val="3333CC"/>
                </a:solidFill>
                <a:latin typeface="Times New Roman" pitchFamily="18" charset="0"/>
              </a:rPr>
              <a:t>O</a:t>
            </a:r>
            <a:r>
              <a:rPr lang="en-US" sz="1200" b="1" baseline="-25000" smtClean="0">
                <a:solidFill>
                  <a:srgbClr val="3333CC"/>
                </a:solidFill>
                <a:latin typeface="Times New Roman" pitchFamily="18" charset="0"/>
              </a:rPr>
              <a:t>8</a:t>
            </a:r>
          </a:p>
          <a:p>
            <a:r>
              <a:rPr lang="en-CA" sz="1200" b="1" smtClean="0">
                <a:solidFill>
                  <a:srgbClr val="3333CC"/>
                </a:solidFill>
                <a:latin typeface="Times New Roman" pitchFamily="18" charset="0"/>
              </a:rPr>
              <a:t>Anorthite</a:t>
            </a:r>
            <a:endParaRPr lang="en-US" sz="1200" b="1" smtClean="0">
              <a:solidFill>
                <a:srgbClr val="3333CC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92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CC465E19-B0E7-4BD5-926E-08D34085FF50}" type="slidenum">
              <a:rPr lang="fr-FR">
                <a:solidFill>
                  <a:srgbClr val="000000"/>
                </a:solidFill>
              </a:rPr>
              <a:pPr/>
              <a:t>18</a:t>
            </a:fld>
            <a:endParaRPr lang="fr-FR">
              <a:solidFill>
                <a:srgbClr val="FF0000"/>
              </a:solidFill>
            </a:endParaRPr>
          </a:p>
        </p:txBody>
      </p:sp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82075" cy="641350"/>
          </a:xfrm>
        </p:spPr>
        <p:txBody>
          <a:bodyPr/>
          <a:lstStyle/>
          <a:p>
            <a:r>
              <a:rPr lang="en-US" sz="3600" b="1">
                <a:solidFill>
                  <a:srgbClr val="008080"/>
                </a:solidFill>
              </a:rPr>
              <a:t>Plagioclase Feldspar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w"/>
            </a:pPr>
            <a:r>
              <a:rPr lang="fr-CA" sz="2000" b="1" dirty="0">
                <a:solidFill>
                  <a:schemeClr val="accent2"/>
                </a:solidFill>
              </a:rPr>
              <a:t>C1 -&gt; I1 phase transition</a:t>
            </a:r>
            <a:endParaRPr lang="fr-CA" sz="2000" b="1" dirty="0"/>
          </a:p>
          <a:p>
            <a:pPr lvl="1">
              <a:buFont typeface="Wingdings" pitchFamily="2" charset="2"/>
              <a:buChar char="ü"/>
            </a:pPr>
            <a:r>
              <a:rPr lang="fr-CA" sz="1800" b="1" dirty="0" err="1"/>
              <a:t>Probably</a:t>
            </a:r>
            <a:r>
              <a:rPr lang="fr-CA" sz="1800" b="1" dirty="0"/>
              <a:t> 2</a:t>
            </a:r>
            <a:r>
              <a:rPr lang="fr-CA" sz="1800" b="1" baseline="30000" dirty="0"/>
              <a:t>nd</a:t>
            </a:r>
            <a:r>
              <a:rPr lang="fr-CA" sz="1800" b="1" dirty="0"/>
              <a:t> </a:t>
            </a:r>
            <a:r>
              <a:rPr lang="fr-CA" sz="1800" b="1" dirty="0" err="1"/>
              <a:t>order</a:t>
            </a:r>
            <a:endParaRPr lang="fr-CA" sz="1800" b="1" dirty="0"/>
          </a:p>
          <a:p>
            <a:pPr lvl="1">
              <a:buFont typeface="Wingdings" pitchFamily="2" charset="2"/>
              <a:buChar char="ü"/>
            </a:pPr>
            <a:r>
              <a:rPr lang="fr-CA" sz="1800" b="1" dirty="0" err="1"/>
              <a:t>Different</a:t>
            </a:r>
            <a:r>
              <a:rPr lang="fr-CA" sz="1800" b="1" dirty="0"/>
              <a:t> </a:t>
            </a:r>
            <a:r>
              <a:rPr lang="fr-CA" sz="1800" b="1" dirty="0" err="1"/>
              <a:t>tetrahedral</a:t>
            </a:r>
            <a:r>
              <a:rPr lang="fr-CA" sz="1800" b="1" dirty="0"/>
              <a:t> </a:t>
            </a:r>
            <a:r>
              <a:rPr lang="fr-CA" sz="1800" b="1" dirty="0" err="1"/>
              <a:t>sequences</a:t>
            </a:r>
            <a:r>
              <a:rPr lang="fr-CA" sz="1800" b="1" dirty="0"/>
              <a:t> of Al and Si in albite and anorthite</a:t>
            </a:r>
            <a:endParaRPr lang="fr-CA" dirty="0"/>
          </a:p>
        </p:txBody>
      </p:sp>
      <p:pic>
        <p:nvPicPr>
          <p:cNvPr id="275460" name="Picture 4" descr="Ordering_Alb-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1438" y="1820863"/>
            <a:ext cx="6370637" cy="4570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8446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5259FDE9-5177-4BA7-BC19-F92CB917DBE5}" type="slidenum">
              <a:rPr lang="fr-FR">
                <a:solidFill>
                  <a:srgbClr val="000000"/>
                </a:solidFill>
              </a:rPr>
              <a:pPr/>
              <a:t>19</a:t>
            </a:fld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82075" cy="641350"/>
          </a:xfrm>
        </p:spPr>
        <p:txBody>
          <a:bodyPr/>
          <a:lstStyle/>
          <a:p>
            <a:r>
              <a:rPr lang="en-US" sz="3600" b="1" dirty="0">
                <a:solidFill>
                  <a:srgbClr val="008080"/>
                </a:solidFill>
              </a:rPr>
              <a:t>Feldspar</a:t>
            </a:r>
            <a:endParaRPr lang="en-US" dirty="0"/>
          </a:p>
        </p:txBody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814099"/>
            <a:ext cx="8991600" cy="5474276"/>
          </a:xfrm>
        </p:spPr>
        <p:txBody>
          <a:bodyPr/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−"/>
            </a:pPr>
            <a:r>
              <a:rPr lang="en-CA" sz="2400" b="1" dirty="0" smtClean="0">
                <a:solidFill>
                  <a:srgbClr val="CC3300"/>
                </a:solidFill>
              </a:rPr>
              <a:t>Al-Si ordering is very slow. </a:t>
            </a:r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CA" sz="2000" b="1" dirty="0" smtClean="0">
                <a:solidFill>
                  <a:srgbClr val="000099"/>
                </a:solidFill>
              </a:rPr>
              <a:t>Most </a:t>
            </a:r>
            <a:r>
              <a:rPr lang="en-CA" sz="2000" b="1" dirty="0">
                <a:solidFill>
                  <a:srgbClr val="000099"/>
                </a:solidFill>
              </a:rPr>
              <a:t>experimental measurements are made on metastable samples (not under equilibrium conditions) </a:t>
            </a:r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CA" sz="2000" b="1" dirty="0">
                <a:solidFill>
                  <a:srgbClr val="000099"/>
                </a:solidFill>
              </a:rPr>
              <a:t>Normally, disordered phases form first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CA" sz="2000" b="1" dirty="0">
              <a:solidFill>
                <a:srgbClr val="000099"/>
              </a:solidFill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−"/>
            </a:pPr>
            <a:r>
              <a:rPr lang="en-CA" sz="2400" b="1" dirty="0">
                <a:solidFill>
                  <a:srgbClr val="CC3300"/>
                </a:solidFill>
              </a:rPr>
              <a:t>What database do we need?</a:t>
            </a:r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CA" sz="2000" b="1" dirty="0">
                <a:solidFill>
                  <a:srgbClr val="000099"/>
                </a:solidFill>
              </a:rPr>
              <a:t>Thermodynamic properties of equilibrium (ordered) feldspars?</a:t>
            </a:r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CA" sz="2000" b="1" dirty="0">
                <a:solidFill>
                  <a:srgbClr val="000099"/>
                </a:solidFill>
              </a:rPr>
              <a:t>Thermodynamic properties of metastable (more disordered) feldspars that initially form in phase equilibrium measurements?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CA" sz="2000" b="1" dirty="0" smtClean="0"/>
          </a:p>
          <a:p>
            <a:pPr>
              <a:lnSpc>
                <a:spcPct val="90000"/>
              </a:lnSpc>
              <a:buFont typeface="Arial" panose="020B0604020202020204" pitchFamily="34" charset="0"/>
              <a:buChar char="−"/>
            </a:pPr>
            <a:r>
              <a:rPr lang="en-CA" sz="2400" b="1" dirty="0" smtClean="0">
                <a:solidFill>
                  <a:srgbClr val="CC3300"/>
                </a:solidFill>
              </a:rPr>
              <a:t>How can we identify the studied phase?</a:t>
            </a:r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CA" sz="2000" b="1" dirty="0" smtClean="0">
                <a:solidFill>
                  <a:srgbClr val="000099"/>
                </a:solidFill>
              </a:rPr>
              <a:t>Crystal structure</a:t>
            </a:r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000099"/>
                </a:solidFill>
              </a:rPr>
              <a:t>Thermal history of samples</a:t>
            </a:r>
            <a:endParaRPr lang="en-CA" sz="2000" b="1" dirty="0">
              <a:solidFill>
                <a:srgbClr val="000099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en-CA" sz="2400" b="1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14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1E9A798-8D32-4D1E-A657-93015D1A5259}" type="slidenum">
              <a:rPr lang="fr-FR" altLang="en-US">
                <a:solidFill>
                  <a:srgbClr val="000000"/>
                </a:solidFill>
              </a:rPr>
              <a:pPr/>
              <a:t>2</a:t>
            </a:fld>
            <a:endParaRPr lang="fr-FR" altLang="en-US" dirty="0">
              <a:solidFill>
                <a:srgbClr val="FF0000"/>
              </a:solidFill>
            </a:endParaRPr>
          </a:p>
        </p:txBody>
      </p:sp>
      <p:sp>
        <p:nvSpPr>
          <p:cNvPr id="196610" name="Rectangle 2"/>
          <p:cNvSpPr>
            <a:spLocks noGrp="1" noChangeAspect="1" noChangeArrowheads="1"/>
          </p:cNvSpPr>
          <p:nvPr>
            <p:ph type="body" idx="4294967295"/>
          </p:nvPr>
        </p:nvSpPr>
        <p:spPr>
          <a:xfrm>
            <a:off x="401637" y="697608"/>
            <a:ext cx="8382000" cy="5410712"/>
          </a:xfrm>
          <a:noFill/>
          <a:ln/>
        </p:spPr>
        <p:txBody>
          <a:bodyPr anchor="ctr">
            <a:spAutoFit/>
          </a:bodyPr>
          <a:lstStyle/>
          <a:p>
            <a:pPr lvl="1"/>
            <a:r>
              <a:rPr lang="en-CA" altLang="en-US" sz="2400" b="1" dirty="0" smtClean="0">
                <a:solidFill>
                  <a:srgbClr val="CC3300"/>
                </a:solidFill>
              </a:rPr>
              <a:t>Should there be one Repository or several Repositories for different types of systems?</a:t>
            </a:r>
          </a:p>
          <a:p>
            <a:pPr lvl="2"/>
            <a:r>
              <a:rPr lang="en-CA" altLang="en-US" sz="2000" b="1" dirty="0">
                <a:solidFill>
                  <a:srgbClr val="000099"/>
                </a:solidFill>
              </a:rPr>
              <a:t>Organics</a:t>
            </a:r>
            <a:endParaRPr lang="en-CA" altLang="en-US" sz="2000" b="1" dirty="0">
              <a:solidFill>
                <a:srgbClr val="CC3300"/>
              </a:solidFill>
            </a:endParaRPr>
          </a:p>
          <a:p>
            <a:pPr lvl="2"/>
            <a:r>
              <a:rPr lang="en-CA" altLang="en-US" sz="2000" b="1" dirty="0" smtClean="0">
                <a:solidFill>
                  <a:srgbClr val="000099"/>
                </a:solidFill>
              </a:rPr>
              <a:t>Alloys</a:t>
            </a:r>
          </a:p>
          <a:p>
            <a:pPr lvl="2"/>
            <a:r>
              <a:rPr lang="en-CA" altLang="en-US" sz="2000" b="1" dirty="0">
                <a:solidFill>
                  <a:srgbClr val="000099"/>
                </a:solidFill>
              </a:rPr>
              <a:t>Sulfides</a:t>
            </a:r>
          </a:p>
          <a:p>
            <a:pPr lvl="2"/>
            <a:r>
              <a:rPr lang="en-CA" altLang="en-US" sz="2000" b="1" dirty="0" smtClean="0">
                <a:solidFill>
                  <a:srgbClr val="000099"/>
                </a:solidFill>
              </a:rPr>
              <a:t>Oxides</a:t>
            </a:r>
          </a:p>
          <a:p>
            <a:pPr lvl="1"/>
            <a:r>
              <a:rPr lang="en-CA" altLang="en-US" sz="2400" b="1" dirty="0">
                <a:solidFill>
                  <a:srgbClr val="CC3300"/>
                </a:solidFill>
              </a:rPr>
              <a:t>Viable Repository</a:t>
            </a:r>
          </a:p>
          <a:p>
            <a:pPr lvl="2"/>
            <a:r>
              <a:rPr lang="en-CA" altLang="en-US" sz="2000" b="1" dirty="0">
                <a:solidFill>
                  <a:srgbClr val="000099"/>
                </a:solidFill>
              </a:rPr>
              <a:t>Sufficiently large</a:t>
            </a:r>
          </a:p>
          <a:p>
            <a:pPr lvl="2"/>
            <a:r>
              <a:rPr lang="en-CA" altLang="en-US" sz="2000" b="1" dirty="0" smtClean="0">
                <a:solidFill>
                  <a:srgbClr val="000099"/>
                </a:solidFill>
              </a:rPr>
              <a:t>Constantly updated: large </a:t>
            </a:r>
            <a:r>
              <a:rPr lang="en-CA" altLang="en-US" sz="2000" b="1" dirty="0">
                <a:solidFill>
                  <a:srgbClr val="000099"/>
                </a:solidFill>
              </a:rPr>
              <a:t>amount of data are added</a:t>
            </a:r>
          </a:p>
          <a:p>
            <a:pPr lvl="1"/>
            <a:r>
              <a:rPr lang="en-CA" altLang="en-US" sz="2400" b="1" dirty="0" smtClean="0">
                <a:solidFill>
                  <a:srgbClr val="CC3300"/>
                </a:solidFill>
              </a:rPr>
              <a:t>Format of Repository</a:t>
            </a:r>
          </a:p>
          <a:p>
            <a:pPr lvl="2"/>
            <a:r>
              <a:rPr lang="en-CA" altLang="en-US" sz="2000" b="1" dirty="0" smtClean="0">
                <a:solidFill>
                  <a:srgbClr val="000099"/>
                </a:solidFill>
              </a:rPr>
              <a:t>Mandatory fields</a:t>
            </a:r>
          </a:p>
          <a:p>
            <a:pPr lvl="2"/>
            <a:r>
              <a:rPr lang="en-CA" altLang="en-US" sz="2000" b="1" dirty="0" smtClean="0">
                <a:solidFill>
                  <a:srgbClr val="000099"/>
                </a:solidFill>
              </a:rPr>
              <a:t>Recommended fields</a:t>
            </a:r>
          </a:p>
          <a:p>
            <a:pPr lvl="2"/>
            <a:r>
              <a:rPr lang="en-CA" altLang="en-US" sz="2000" b="1" dirty="0" smtClean="0">
                <a:solidFill>
                  <a:srgbClr val="000099"/>
                </a:solidFill>
              </a:rPr>
              <a:t>Possibility to enter data in free format</a:t>
            </a:r>
          </a:p>
          <a:p>
            <a:pPr lvl="2"/>
            <a:r>
              <a:rPr lang="en-CA" altLang="en-US" sz="2000" b="1" dirty="0" smtClean="0">
                <a:solidFill>
                  <a:srgbClr val="000099"/>
                </a:solidFill>
              </a:rPr>
              <a:t>It should be easy for authors to add data</a:t>
            </a:r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CA" altLang="en-US" dirty="0" smtClean="0">
                <a:solidFill>
                  <a:srgbClr val="008080"/>
                </a:solidFill>
              </a:rPr>
              <a:t>Repository of Thermodynamic and Phase Equilibria Data</a:t>
            </a:r>
            <a:endParaRPr lang="fr-CA" altLang="en-US" dirty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32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5259FDE9-5177-4BA7-BC19-F92CB917DBE5}" type="slidenum">
              <a:rPr lang="fr-FR">
                <a:solidFill>
                  <a:srgbClr val="000000"/>
                </a:solidFill>
              </a:rPr>
              <a:pPr/>
              <a:t>20</a:t>
            </a:fld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426"/>
            <a:ext cx="8982075" cy="641350"/>
          </a:xfrm>
        </p:spPr>
        <p:txBody>
          <a:bodyPr/>
          <a:lstStyle/>
          <a:p>
            <a:r>
              <a:rPr lang="en-US" sz="3600" b="1" dirty="0" smtClean="0">
                <a:solidFill>
                  <a:srgbClr val="008080"/>
                </a:solidFill>
              </a:rPr>
              <a:t>Information to Store in the Database</a:t>
            </a:r>
            <a:endParaRPr lang="en-US" dirty="0"/>
          </a:p>
        </p:txBody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837" y="548680"/>
            <a:ext cx="8991600" cy="5789618"/>
          </a:xfrm>
        </p:spPr>
        <p:txBody>
          <a:bodyPr/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−"/>
            </a:pPr>
            <a:r>
              <a:rPr lang="en-CA" sz="2400" b="1" dirty="0" smtClean="0">
                <a:solidFill>
                  <a:srgbClr val="CC3300"/>
                </a:solidFill>
              </a:rPr>
              <a:t>Characterization of Samples </a:t>
            </a:r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CA" sz="2000" b="1" dirty="0" smtClean="0">
                <a:solidFill>
                  <a:srgbClr val="000099"/>
                </a:solidFill>
              </a:rPr>
              <a:t>Analysis (before and after the experiment) </a:t>
            </a:r>
            <a:endParaRPr lang="en-CA" sz="2000" b="1" dirty="0">
              <a:solidFill>
                <a:srgbClr val="000099"/>
              </a:solidFill>
            </a:endParaRPr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CA" sz="2000" b="1" dirty="0" smtClean="0">
                <a:solidFill>
                  <a:srgbClr val="000099"/>
                </a:solidFill>
              </a:rPr>
              <a:t>Thermal history</a:t>
            </a:r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CA" sz="2000" b="1" dirty="0" smtClean="0">
                <a:solidFill>
                  <a:srgbClr val="000099"/>
                </a:solidFill>
              </a:rPr>
              <a:t>Crucibles</a:t>
            </a:r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000099"/>
                </a:solidFill>
              </a:rPr>
              <a:t>Atmosphere</a:t>
            </a:r>
            <a:endParaRPr lang="en-CA" sz="2000" b="1" dirty="0">
              <a:solidFill>
                <a:srgbClr val="000099"/>
              </a:solidFill>
            </a:endParaRP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CA" sz="2000" b="1" dirty="0">
              <a:solidFill>
                <a:srgbClr val="000099"/>
              </a:solidFill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−"/>
            </a:pPr>
            <a:r>
              <a:rPr lang="en-CA" sz="2400" b="1" dirty="0" smtClean="0">
                <a:solidFill>
                  <a:srgbClr val="CC3300"/>
                </a:solidFill>
              </a:rPr>
              <a:t>Unambiguous characterization of the data</a:t>
            </a:r>
            <a:endParaRPr lang="en-CA" sz="2400" b="1" dirty="0">
              <a:solidFill>
                <a:srgbClr val="CC3300"/>
              </a:solidFill>
            </a:endParaRPr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000099"/>
                </a:solidFill>
              </a:rPr>
              <a:t>Store primary experimental data (e.g. EMF rather than recalculated thermodynamic properties)</a:t>
            </a:r>
            <a:endParaRPr lang="en-CA" sz="2000" b="1" dirty="0" smtClean="0">
              <a:solidFill>
                <a:srgbClr val="000099"/>
              </a:solidFill>
            </a:endParaRPr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CA" sz="2000" b="1" dirty="0" smtClean="0">
                <a:solidFill>
                  <a:srgbClr val="000099"/>
                </a:solidFill>
              </a:rPr>
              <a:t>Units (e.g. pressure in bar or </a:t>
            </a:r>
            <a:r>
              <a:rPr lang="en-CA" sz="2000" b="1" dirty="0" err="1" smtClean="0">
                <a:solidFill>
                  <a:srgbClr val="000099"/>
                </a:solidFill>
              </a:rPr>
              <a:t>atm</a:t>
            </a:r>
            <a:r>
              <a:rPr lang="en-CA" sz="2000" b="1" dirty="0" smtClean="0">
                <a:solidFill>
                  <a:srgbClr val="000099"/>
                </a:solidFill>
              </a:rPr>
              <a:t>)</a:t>
            </a:r>
            <a:endParaRPr lang="en-CA" sz="2000" b="1" dirty="0">
              <a:solidFill>
                <a:srgbClr val="000099"/>
              </a:solidFill>
            </a:endParaRPr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CA" sz="2000" b="1" dirty="0" smtClean="0">
                <a:solidFill>
                  <a:srgbClr val="000099"/>
                </a:solidFill>
              </a:rPr>
              <a:t>Activities, </a:t>
            </a:r>
            <a:r>
              <a:rPr lang="el-GR" sz="2000" b="1" dirty="0" smtClean="0">
                <a:solidFill>
                  <a:srgbClr val="000099"/>
                </a:solidFill>
              </a:rPr>
              <a:t>Δ</a:t>
            </a:r>
            <a:r>
              <a:rPr lang="en-US" sz="2000" b="1" i="1" dirty="0" err="1" smtClean="0">
                <a:solidFill>
                  <a:srgbClr val="000099"/>
                </a:solidFill>
              </a:rPr>
              <a:t>H</a:t>
            </a:r>
            <a:r>
              <a:rPr lang="en-US" sz="2000" b="1" i="1" baseline="-25000" dirty="0" err="1" smtClean="0">
                <a:solidFill>
                  <a:srgbClr val="000099"/>
                </a:solidFill>
              </a:rPr>
              <a:t>f</a:t>
            </a:r>
            <a:r>
              <a:rPr lang="en-US" sz="2000" b="1" dirty="0" smtClean="0">
                <a:solidFill>
                  <a:srgbClr val="000099"/>
                </a:solidFill>
              </a:rPr>
              <a:t> with respect to what phases (and at what </a:t>
            </a:r>
            <a:r>
              <a:rPr lang="en-US" sz="2000" b="1" i="1" dirty="0" smtClean="0">
                <a:solidFill>
                  <a:srgbClr val="000099"/>
                </a:solidFill>
              </a:rPr>
              <a:t>T )</a:t>
            </a:r>
            <a:r>
              <a:rPr lang="en-CA" sz="2000" b="1" dirty="0" smtClean="0">
                <a:solidFill>
                  <a:srgbClr val="000099"/>
                </a:solidFill>
              </a:rPr>
              <a:t>?</a:t>
            </a:r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CA" sz="2000" b="1" dirty="0">
                <a:solidFill>
                  <a:srgbClr val="000099"/>
                </a:solidFill>
              </a:rPr>
              <a:t>Data used to calculate the reported </a:t>
            </a:r>
            <a:r>
              <a:rPr lang="en-CA" sz="2000" b="1" dirty="0" smtClean="0">
                <a:solidFill>
                  <a:srgbClr val="000099"/>
                </a:solidFill>
              </a:rPr>
              <a:t>values</a:t>
            </a:r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CA" sz="2000" b="1" dirty="0">
                <a:solidFill>
                  <a:srgbClr val="000099"/>
                </a:solidFill>
              </a:rPr>
              <a:t>1st </a:t>
            </a:r>
            <a:r>
              <a:rPr lang="en-CA" sz="2000" b="1" dirty="0" smtClean="0">
                <a:solidFill>
                  <a:srgbClr val="000099"/>
                </a:solidFill>
              </a:rPr>
              <a:t>principles and MD data represent what particular measurable </a:t>
            </a:r>
            <a:r>
              <a:rPr lang="en-CA" sz="2000" b="1" dirty="0">
                <a:solidFill>
                  <a:srgbClr val="000099"/>
                </a:solidFill>
              </a:rPr>
              <a:t>thermodynamic properties </a:t>
            </a:r>
            <a:r>
              <a:rPr lang="en-CA" sz="2000" b="1" dirty="0" smtClean="0">
                <a:solidFill>
                  <a:srgbClr val="000099"/>
                </a:solidFill>
              </a:rPr>
              <a:t>and at what conditions?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CA" sz="2000" b="1" dirty="0" smtClean="0"/>
          </a:p>
          <a:p>
            <a:pPr marL="0" indent="0">
              <a:lnSpc>
                <a:spcPct val="90000"/>
              </a:lnSpc>
              <a:buNone/>
            </a:pPr>
            <a:endParaRPr lang="en-CA" sz="2400" b="1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76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F6829B2-ECF8-416F-8782-8EA8D2060AF6}" type="slidenum">
              <a:rPr lang="fr-FR">
                <a:solidFill>
                  <a:srgbClr val="000000"/>
                </a:solidFill>
              </a:rPr>
              <a:pPr/>
              <a:t>21</a:t>
            </a:fld>
            <a:endParaRPr lang="fr-FR">
              <a:solidFill>
                <a:srgbClr val="FF0000"/>
              </a:solidFill>
            </a:endParaRPr>
          </a:p>
        </p:txBody>
      </p:sp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14873"/>
            <a:ext cx="8982075" cy="338554"/>
          </a:xfrm>
        </p:spPr>
        <p:txBody>
          <a:bodyPr/>
          <a:lstStyle/>
          <a:p>
            <a:endParaRPr lang="en-US" baseline="-25000" dirty="0">
              <a:solidFill>
                <a:srgbClr val="009999"/>
              </a:solidFill>
            </a:endParaRP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67744" y="2348880"/>
            <a:ext cx="4865303" cy="1512168"/>
          </a:xfrm>
        </p:spPr>
        <p:txBody>
          <a:bodyPr/>
          <a:lstStyle/>
          <a:p>
            <a:pPr marL="0" indent="0">
              <a:buNone/>
            </a:pPr>
            <a:r>
              <a:rPr lang="en-CA" sz="8000" dirty="0" smtClean="0">
                <a:solidFill>
                  <a:srgbClr val="FF0000"/>
                </a:solidFill>
              </a:rPr>
              <a:t>B</a:t>
            </a:r>
            <a:r>
              <a:rPr lang="en-CA" sz="8000" baseline="-25000" dirty="0" smtClean="0">
                <a:solidFill>
                  <a:srgbClr val="FF0000"/>
                </a:solidFill>
              </a:rPr>
              <a:t>2</a:t>
            </a:r>
            <a:r>
              <a:rPr lang="en-CA" sz="8000" dirty="0" smtClean="0">
                <a:solidFill>
                  <a:srgbClr val="FF0000"/>
                </a:solidFill>
              </a:rPr>
              <a:t>O</a:t>
            </a:r>
            <a:r>
              <a:rPr lang="en-CA" sz="8000" baseline="-25000" dirty="0" smtClean="0">
                <a:solidFill>
                  <a:srgbClr val="FF0000"/>
                </a:solidFill>
              </a:rPr>
              <a:t>3</a:t>
            </a:r>
            <a:r>
              <a:rPr lang="en-CA" sz="8000" dirty="0" smtClean="0">
                <a:solidFill>
                  <a:srgbClr val="FF0000"/>
                </a:solidFill>
              </a:rPr>
              <a:t>-SiO</a:t>
            </a:r>
            <a:r>
              <a:rPr lang="en-CA" sz="8000" baseline="-25000" dirty="0" smtClean="0">
                <a:solidFill>
                  <a:srgbClr val="FF0000"/>
                </a:solidFill>
              </a:rPr>
              <a:t>2</a:t>
            </a:r>
            <a:endParaRPr lang="en-US" sz="8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50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6E2999ED-6480-47FD-A766-D17784082382}" type="slidenum">
              <a:rPr lang="fr-FR">
                <a:solidFill>
                  <a:srgbClr val="000000"/>
                </a:solidFill>
              </a:rPr>
              <a:pPr/>
              <a:t>22</a:t>
            </a:fld>
            <a:endParaRPr lang="fr-FR">
              <a:solidFill>
                <a:srgbClr val="FF0000"/>
              </a:solidFill>
            </a:endParaRPr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-14288"/>
            <a:ext cx="8982075" cy="396876"/>
          </a:xfrm>
        </p:spPr>
        <p:txBody>
          <a:bodyPr/>
          <a:lstStyle/>
          <a:p>
            <a:r>
              <a:rPr lang="en-CA" sz="2000">
                <a:solidFill>
                  <a:srgbClr val="008080"/>
                </a:solidFill>
              </a:rPr>
              <a:t>B</a:t>
            </a:r>
            <a:r>
              <a:rPr lang="en-CA" sz="2000" baseline="-25000">
                <a:solidFill>
                  <a:srgbClr val="008080"/>
                </a:solidFill>
              </a:rPr>
              <a:t>2</a:t>
            </a:r>
            <a:r>
              <a:rPr lang="en-CA" sz="2000">
                <a:solidFill>
                  <a:srgbClr val="008080"/>
                </a:solidFill>
              </a:rPr>
              <a:t>O</a:t>
            </a:r>
            <a:r>
              <a:rPr lang="en-CA" sz="2000" baseline="-25000">
                <a:solidFill>
                  <a:srgbClr val="008080"/>
                </a:solidFill>
              </a:rPr>
              <a:t>3</a:t>
            </a:r>
            <a:r>
              <a:rPr lang="en-CA" sz="2000">
                <a:solidFill>
                  <a:srgbClr val="008080"/>
                </a:solidFill>
              </a:rPr>
              <a:t>-SiO</a:t>
            </a:r>
            <a:r>
              <a:rPr lang="en-CA" sz="2000" baseline="-25000">
                <a:solidFill>
                  <a:srgbClr val="008080"/>
                </a:solidFill>
              </a:rPr>
              <a:t>2</a:t>
            </a:r>
            <a:r>
              <a:rPr lang="en-CA" sz="2000">
                <a:solidFill>
                  <a:srgbClr val="008080"/>
                </a:solidFill>
              </a:rPr>
              <a:t> system </a:t>
            </a:r>
          </a:p>
        </p:txBody>
      </p:sp>
      <p:pic>
        <p:nvPicPr>
          <p:cNvPr id="135175" name="Picture 7" descr="B-Si_Color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925" y="44450"/>
            <a:ext cx="8712200" cy="66690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268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E4375E7-47A7-4C32-8DC4-CF084A649F14}" type="slidenum">
              <a:rPr lang="fr-FR">
                <a:solidFill>
                  <a:srgbClr val="000000"/>
                </a:solidFill>
              </a:rPr>
              <a:pPr/>
              <a:t>23</a:t>
            </a:fld>
            <a:endParaRPr lang="fr-FR">
              <a:solidFill>
                <a:srgbClr val="FF0000"/>
              </a:solidFill>
            </a:endParaRPr>
          </a:p>
        </p:txBody>
      </p:sp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-14288"/>
            <a:ext cx="8982075" cy="396876"/>
          </a:xfrm>
        </p:spPr>
        <p:txBody>
          <a:bodyPr/>
          <a:lstStyle/>
          <a:p>
            <a:r>
              <a:rPr lang="en-CA" sz="2000" dirty="0">
                <a:solidFill>
                  <a:srgbClr val="008080"/>
                </a:solidFill>
              </a:rPr>
              <a:t>B</a:t>
            </a:r>
            <a:r>
              <a:rPr lang="en-CA" sz="2000" baseline="-25000" dirty="0">
                <a:solidFill>
                  <a:srgbClr val="008080"/>
                </a:solidFill>
              </a:rPr>
              <a:t>2</a:t>
            </a:r>
            <a:r>
              <a:rPr lang="en-CA" sz="2000" dirty="0">
                <a:solidFill>
                  <a:srgbClr val="008080"/>
                </a:solidFill>
              </a:rPr>
              <a:t>O</a:t>
            </a:r>
            <a:r>
              <a:rPr lang="en-CA" sz="2000" baseline="-25000" dirty="0">
                <a:solidFill>
                  <a:srgbClr val="008080"/>
                </a:solidFill>
              </a:rPr>
              <a:t>3</a:t>
            </a:r>
            <a:r>
              <a:rPr lang="en-CA" sz="2000" dirty="0">
                <a:solidFill>
                  <a:srgbClr val="008080"/>
                </a:solidFill>
              </a:rPr>
              <a:t>-SiO</a:t>
            </a:r>
            <a:r>
              <a:rPr lang="en-CA" sz="2000" baseline="-25000" dirty="0">
                <a:solidFill>
                  <a:srgbClr val="008080"/>
                </a:solidFill>
              </a:rPr>
              <a:t>2</a:t>
            </a:r>
            <a:r>
              <a:rPr lang="en-CA" sz="2000" dirty="0">
                <a:solidFill>
                  <a:srgbClr val="008080"/>
                </a:solidFill>
              </a:rPr>
              <a:t> system </a:t>
            </a:r>
          </a:p>
        </p:txBody>
      </p:sp>
      <p:pic>
        <p:nvPicPr>
          <p:cNvPr id="152581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088" y="569913"/>
            <a:ext cx="7550150" cy="5667375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9706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61D2AF80-D855-4967-8DC9-945005D1209A}" type="slidenum">
              <a:rPr lang="fr-FR">
                <a:solidFill>
                  <a:srgbClr val="000000"/>
                </a:solidFill>
              </a:rPr>
              <a:pPr/>
              <a:t>24</a:t>
            </a:fld>
            <a:endParaRPr lang="fr-FR">
              <a:solidFill>
                <a:srgbClr val="FF0000"/>
              </a:solidFill>
            </a:endParaRPr>
          </a:p>
        </p:txBody>
      </p:sp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-14288"/>
            <a:ext cx="8982075" cy="396876"/>
          </a:xfrm>
        </p:spPr>
        <p:txBody>
          <a:bodyPr/>
          <a:lstStyle/>
          <a:p>
            <a:r>
              <a:rPr lang="en-CA" sz="2000">
                <a:solidFill>
                  <a:srgbClr val="008080"/>
                </a:solidFill>
              </a:rPr>
              <a:t>B</a:t>
            </a:r>
            <a:r>
              <a:rPr lang="en-CA" sz="2000" baseline="-25000">
                <a:solidFill>
                  <a:srgbClr val="008080"/>
                </a:solidFill>
              </a:rPr>
              <a:t>2</a:t>
            </a:r>
            <a:r>
              <a:rPr lang="en-CA" sz="2000">
                <a:solidFill>
                  <a:srgbClr val="008080"/>
                </a:solidFill>
              </a:rPr>
              <a:t>O</a:t>
            </a:r>
            <a:r>
              <a:rPr lang="en-CA" sz="2000" baseline="-25000">
                <a:solidFill>
                  <a:srgbClr val="008080"/>
                </a:solidFill>
              </a:rPr>
              <a:t>3</a:t>
            </a:r>
            <a:r>
              <a:rPr lang="en-CA" sz="2000">
                <a:solidFill>
                  <a:srgbClr val="008080"/>
                </a:solidFill>
              </a:rPr>
              <a:t>-SiO</a:t>
            </a:r>
            <a:r>
              <a:rPr lang="en-CA" sz="2000" baseline="-25000">
                <a:solidFill>
                  <a:srgbClr val="008080"/>
                </a:solidFill>
              </a:rPr>
              <a:t>2</a:t>
            </a:r>
            <a:r>
              <a:rPr lang="en-CA" sz="2000">
                <a:solidFill>
                  <a:srgbClr val="008080"/>
                </a:solidFill>
              </a:rPr>
              <a:t> system </a:t>
            </a:r>
          </a:p>
        </p:txBody>
      </p:sp>
      <p:pic>
        <p:nvPicPr>
          <p:cNvPr id="153606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313" y="549275"/>
            <a:ext cx="7569200" cy="5676900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341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B48CBF91-E59B-4E5E-AA07-1973C7B7D854}" type="slidenum">
              <a:rPr lang="fr-FR">
                <a:solidFill>
                  <a:srgbClr val="000000"/>
                </a:solidFill>
              </a:rPr>
              <a:pPr/>
              <a:t>25</a:t>
            </a:fld>
            <a:endParaRPr lang="fr-FR">
              <a:solidFill>
                <a:srgbClr val="FF0000"/>
              </a:solidFill>
            </a:endParaRPr>
          </a:p>
        </p:txBody>
      </p:sp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-14288"/>
            <a:ext cx="8982075" cy="396876"/>
          </a:xfrm>
        </p:spPr>
        <p:txBody>
          <a:bodyPr/>
          <a:lstStyle/>
          <a:p>
            <a:r>
              <a:rPr lang="en-CA" sz="2000">
                <a:solidFill>
                  <a:srgbClr val="008080"/>
                </a:solidFill>
              </a:rPr>
              <a:t>B</a:t>
            </a:r>
            <a:r>
              <a:rPr lang="en-CA" sz="2000" baseline="-25000">
                <a:solidFill>
                  <a:srgbClr val="008080"/>
                </a:solidFill>
              </a:rPr>
              <a:t>2</a:t>
            </a:r>
            <a:r>
              <a:rPr lang="en-CA" sz="2000">
                <a:solidFill>
                  <a:srgbClr val="008080"/>
                </a:solidFill>
              </a:rPr>
              <a:t>O</a:t>
            </a:r>
            <a:r>
              <a:rPr lang="en-CA" sz="2000" baseline="-25000">
                <a:solidFill>
                  <a:srgbClr val="008080"/>
                </a:solidFill>
              </a:rPr>
              <a:t>3</a:t>
            </a:r>
            <a:r>
              <a:rPr lang="en-CA" sz="2000">
                <a:solidFill>
                  <a:srgbClr val="008080"/>
                </a:solidFill>
              </a:rPr>
              <a:t>-SiO</a:t>
            </a:r>
            <a:r>
              <a:rPr lang="en-CA" sz="2000" baseline="-25000">
                <a:solidFill>
                  <a:srgbClr val="008080"/>
                </a:solidFill>
              </a:rPr>
              <a:t>2</a:t>
            </a:r>
            <a:r>
              <a:rPr lang="en-CA" sz="2000">
                <a:solidFill>
                  <a:srgbClr val="008080"/>
                </a:solidFill>
              </a:rPr>
              <a:t> system </a:t>
            </a:r>
          </a:p>
        </p:txBody>
      </p:sp>
      <p:pic>
        <p:nvPicPr>
          <p:cNvPr id="155654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188" y="560388"/>
            <a:ext cx="7391400" cy="5676900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798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1pPr>
            <a:lvl2pPr marL="742950" indent="-285750"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2pPr>
            <a:lvl3pPr marL="1143000" indent="-228600"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3pPr>
            <a:lvl4pPr marL="1600200" indent="-228600"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4pPr>
            <a:lvl5pPr marL="2057400" indent="-228600"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333399"/>
                </a:solidFill>
                <a:latin typeface="Impact" panose="020B0806030902050204" pitchFamily="34" charset="0"/>
              </a:defRPr>
            </a:lvl9pPr>
          </a:lstStyle>
          <a:p>
            <a:fld id="{7A64693E-D0C4-4955-804F-4AF33B1622FD}" type="slidenum">
              <a:rPr lang="fr-FR" altLang="en-US" sz="1800">
                <a:solidFill>
                  <a:srgbClr val="000000"/>
                </a:solidFill>
                <a:latin typeface="Arial" panose="020B0604020202020204" pitchFamily="34" charset="0"/>
              </a:rPr>
              <a:pPr/>
              <a:t>26</a:t>
            </a:fld>
            <a:endParaRPr lang="fr-FR" altLang="en-US" sz="180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-14288"/>
            <a:ext cx="8982075" cy="396876"/>
          </a:xfrm>
        </p:spPr>
        <p:txBody>
          <a:bodyPr/>
          <a:lstStyle/>
          <a:p>
            <a:r>
              <a:rPr lang="en-CA" altLang="en-US" sz="2000" smtClean="0">
                <a:solidFill>
                  <a:srgbClr val="008080"/>
                </a:solidFill>
              </a:rPr>
              <a:t>B</a:t>
            </a:r>
            <a:r>
              <a:rPr lang="en-CA" altLang="en-US" sz="2000" baseline="-25000" smtClean="0">
                <a:solidFill>
                  <a:srgbClr val="008080"/>
                </a:solidFill>
              </a:rPr>
              <a:t>2</a:t>
            </a:r>
            <a:r>
              <a:rPr lang="en-CA" altLang="en-US" sz="2000" smtClean="0">
                <a:solidFill>
                  <a:srgbClr val="008080"/>
                </a:solidFill>
              </a:rPr>
              <a:t>O</a:t>
            </a:r>
            <a:r>
              <a:rPr lang="en-CA" altLang="en-US" sz="2000" baseline="-25000" smtClean="0">
                <a:solidFill>
                  <a:srgbClr val="008080"/>
                </a:solidFill>
              </a:rPr>
              <a:t>3</a:t>
            </a:r>
            <a:r>
              <a:rPr lang="en-CA" altLang="en-US" sz="2000" smtClean="0">
                <a:solidFill>
                  <a:srgbClr val="008080"/>
                </a:solidFill>
              </a:rPr>
              <a:t>-SiO</a:t>
            </a:r>
            <a:r>
              <a:rPr lang="en-CA" altLang="en-US" sz="2000" baseline="-25000" smtClean="0">
                <a:solidFill>
                  <a:srgbClr val="008080"/>
                </a:solidFill>
              </a:rPr>
              <a:t>2</a:t>
            </a:r>
            <a:r>
              <a:rPr lang="en-CA" altLang="en-US" sz="2000" smtClean="0">
                <a:solidFill>
                  <a:srgbClr val="008080"/>
                </a:solidFill>
              </a:rPr>
              <a:t> system </a:t>
            </a:r>
          </a:p>
        </p:txBody>
      </p:sp>
      <p:pic>
        <p:nvPicPr>
          <p:cNvPr id="2970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8788" y="549275"/>
            <a:ext cx="7569200" cy="5686425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3042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5259FDE9-5177-4BA7-BC19-F92CB917DBE5}" type="slidenum">
              <a:rPr lang="fr-FR">
                <a:solidFill>
                  <a:srgbClr val="000000"/>
                </a:solidFill>
              </a:rPr>
              <a:pPr/>
              <a:t>27</a:t>
            </a:fld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426"/>
            <a:ext cx="8982075" cy="641350"/>
          </a:xfrm>
        </p:spPr>
        <p:txBody>
          <a:bodyPr/>
          <a:lstStyle/>
          <a:p>
            <a:r>
              <a:rPr lang="en-US" sz="3600" b="1" dirty="0" smtClean="0">
                <a:solidFill>
                  <a:srgbClr val="008080"/>
                </a:solidFill>
              </a:rPr>
              <a:t>Functionality</a:t>
            </a:r>
            <a:endParaRPr lang="en-US" dirty="0"/>
          </a:p>
        </p:txBody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4185" y="1052736"/>
            <a:ext cx="8136904" cy="5040560"/>
          </a:xfrm>
        </p:spPr>
        <p:txBody>
          <a:bodyPr/>
          <a:lstStyle/>
          <a:p>
            <a:pPr>
              <a:lnSpc>
                <a:spcPct val="90000"/>
              </a:lnSpc>
              <a:buFont typeface="Arial" panose="020B0604020202020204" pitchFamily="34" charset="0"/>
              <a:buChar char="−"/>
            </a:pPr>
            <a:r>
              <a:rPr lang="en-CA" sz="2400" b="1" dirty="0">
                <a:solidFill>
                  <a:srgbClr val="CC3300"/>
                </a:solidFill>
              </a:rPr>
              <a:t>It must be easy to enter data </a:t>
            </a:r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0099"/>
                </a:solidFill>
              </a:rPr>
              <a:t>Copy and paste the whole table</a:t>
            </a:r>
            <a:endParaRPr lang="en-CA" sz="2000" b="1" dirty="0">
              <a:solidFill>
                <a:srgbClr val="000099"/>
              </a:solidFill>
            </a:endParaRPr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CA" sz="2000" b="1" dirty="0">
                <a:solidFill>
                  <a:srgbClr val="000099"/>
                </a:solidFill>
              </a:rPr>
              <a:t>Plenty of space for headings</a:t>
            </a:r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CA" sz="2000" b="1" dirty="0">
                <a:solidFill>
                  <a:srgbClr val="000099"/>
                </a:solidFill>
              </a:rPr>
              <a:t>Impossible to devise a universal set of fields to fill </a:t>
            </a:r>
            <a:endParaRPr lang="en-CA" sz="2000" b="1" dirty="0" smtClean="0">
              <a:solidFill>
                <a:srgbClr val="000099"/>
              </a:solidFill>
            </a:endParaRPr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CA" sz="2000" b="1" dirty="0">
              <a:solidFill>
                <a:srgbClr val="000099"/>
              </a:solidFill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−"/>
            </a:pPr>
            <a:r>
              <a:rPr lang="en-CA" sz="2400" b="1" dirty="0">
                <a:solidFill>
                  <a:srgbClr val="CC3300"/>
                </a:solidFill>
              </a:rPr>
              <a:t>Graphs </a:t>
            </a:r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0099"/>
                </a:solidFill>
              </a:rPr>
              <a:t>Any column of a table versus any other column</a:t>
            </a:r>
            <a:endParaRPr lang="en-CA" sz="2000" b="1" dirty="0">
              <a:solidFill>
                <a:srgbClr val="000099"/>
              </a:solidFill>
            </a:endParaRPr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CA" sz="2000" b="1" dirty="0">
                <a:solidFill>
                  <a:srgbClr val="000099"/>
                </a:solidFill>
              </a:rPr>
              <a:t>Data from different data sets plotted on the same </a:t>
            </a:r>
            <a:r>
              <a:rPr lang="en-CA" sz="2000" b="1" dirty="0" smtClean="0">
                <a:solidFill>
                  <a:srgbClr val="000099"/>
                </a:solidFill>
              </a:rPr>
              <a:t>graph</a:t>
            </a:r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CA" sz="2000" b="1" dirty="0">
              <a:solidFill>
                <a:srgbClr val="000099"/>
              </a:solidFill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−"/>
            </a:pPr>
            <a:r>
              <a:rPr lang="en-CA" sz="2400" b="1" dirty="0" smtClean="0">
                <a:solidFill>
                  <a:srgbClr val="CC3300"/>
                </a:solidFill>
              </a:rPr>
              <a:t>Tables that can be copied and paste into Excel </a:t>
            </a:r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CA" sz="2000" b="1" dirty="0" smtClean="0">
                <a:solidFill>
                  <a:srgbClr val="000099"/>
                </a:solidFill>
              </a:rPr>
              <a:t>The whole table, not one number at a time </a:t>
            </a:r>
            <a:endParaRPr lang="en-CA" sz="2000" b="1" dirty="0">
              <a:solidFill>
                <a:srgbClr val="000099"/>
              </a:solidFill>
            </a:endParaRP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CA" sz="2000" b="1" dirty="0">
              <a:solidFill>
                <a:srgbClr val="000099"/>
              </a:solidFill>
            </a:endParaRP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CA" sz="2000" b="1" dirty="0" smtClean="0"/>
          </a:p>
          <a:p>
            <a:pPr marL="0" indent="0">
              <a:lnSpc>
                <a:spcPct val="90000"/>
              </a:lnSpc>
              <a:buNone/>
            </a:pPr>
            <a:endParaRPr lang="en-CA" sz="2400" b="1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13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5259FDE9-5177-4BA7-BC19-F92CB917DBE5}" type="slidenum">
              <a:rPr lang="fr-FR">
                <a:solidFill>
                  <a:srgbClr val="000000"/>
                </a:solidFill>
              </a:rPr>
              <a:pPr/>
              <a:t>28</a:t>
            </a:fld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426"/>
            <a:ext cx="8982075" cy="641350"/>
          </a:xfrm>
        </p:spPr>
        <p:txBody>
          <a:bodyPr/>
          <a:lstStyle/>
          <a:p>
            <a:r>
              <a:rPr lang="en-US" sz="3600" b="1" dirty="0" smtClean="0">
                <a:solidFill>
                  <a:srgbClr val="008080"/>
                </a:solidFill>
              </a:rPr>
              <a:t>Conclusions</a:t>
            </a:r>
            <a:endParaRPr lang="en-US" dirty="0"/>
          </a:p>
        </p:txBody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4185" y="1052736"/>
            <a:ext cx="8136904" cy="5040560"/>
          </a:xfrm>
        </p:spPr>
        <p:txBody>
          <a:bodyPr/>
          <a:lstStyle/>
          <a:p>
            <a:pPr>
              <a:lnSpc>
                <a:spcPct val="90000"/>
              </a:lnSpc>
              <a:buFont typeface="Arial" panose="020B0604020202020204" pitchFamily="34" charset="0"/>
              <a:buChar char="−"/>
            </a:pPr>
            <a:r>
              <a:rPr lang="en-CA" sz="2400" b="1" dirty="0" smtClean="0">
                <a:solidFill>
                  <a:srgbClr val="CC3300"/>
                </a:solidFill>
              </a:rPr>
              <a:t>Very few mandatory fields </a:t>
            </a:r>
            <a:endParaRPr lang="en-CA" sz="2400" b="1" dirty="0">
              <a:solidFill>
                <a:srgbClr val="CC3300"/>
              </a:solidFill>
            </a:endParaRPr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000099"/>
                </a:solidFill>
              </a:rPr>
              <a:t>Search for a particular system</a:t>
            </a:r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CA" sz="2000" b="1" dirty="0" smtClean="0">
                <a:solidFill>
                  <a:srgbClr val="000099"/>
                </a:solidFill>
              </a:rPr>
              <a:t>Type of data </a:t>
            </a:r>
            <a:endParaRPr lang="en-CA" sz="2000" b="1" dirty="0">
              <a:solidFill>
                <a:srgbClr val="000099"/>
              </a:solidFill>
            </a:endParaRPr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CA" sz="2000" b="1" dirty="0">
              <a:solidFill>
                <a:srgbClr val="000099"/>
              </a:solidFill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−"/>
            </a:pPr>
            <a:r>
              <a:rPr lang="en-CA" sz="2400" b="1" dirty="0" smtClean="0">
                <a:solidFill>
                  <a:srgbClr val="CC3300"/>
                </a:solidFill>
              </a:rPr>
              <a:t>Recommended fields </a:t>
            </a:r>
            <a:endParaRPr lang="en-CA" sz="2400" b="1" dirty="0">
              <a:solidFill>
                <a:srgbClr val="CC3300"/>
              </a:solidFill>
            </a:endParaRPr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000099"/>
                </a:solidFill>
              </a:rPr>
              <a:t>Not really for search, but to remind what is important</a:t>
            </a:r>
            <a:endParaRPr lang="en-CA" sz="2000" b="1" dirty="0">
              <a:solidFill>
                <a:srgbClr val="000099"/>
              </a:solidFill>
            </a:endParaRPr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CA" sz="2000" b="1" dirty="0">
              <a:solidFill>
                <a:srgbClr val="000099"/>
              </a:solidFill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−"/>
            </a:pPr>
            <a:r>
              <a:rPr lang="en-CA" sz="2400" b="1" dirty="0" smtClean="0">
                <a:solidFill>
                  <a:srgbClr val="CC3300"/>
                </a:solidFill>
              </a:rPr>
              <a:t>Enter data in free format </a:t>
            </a:r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CA" sz="2000" b="1" dirty="0" smtClean="0">
                <a:solidFill>
                  <a:srgbClr val="000099"/>
                </a:solidFill>
              </a:rPr>
              <a:t>Copy and paste Excel tables </a:t>
            </a:r>
            <a:endParaRPr lang="en-CA" sz="2000" b="1" dirty="0">
              <a:solidFill>
                <a:srgbClr val="000099"/>
              </a:solidFill>
            </a:endParaRP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CA" sz="2000" b="1" dirty="0">
              <a:solidFill>
                <a:srgbClr val="000099"/>
              </a:solidFill>
            </a:endParaRP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CA" sz="2000" b="1" dirty="0" smtClean="0"/>
          </a:p>
          <a:p>
            <a:pPr marL="0" indent="0">
              <a:lnSpc>
                <a:spcPct val="90000"/>
              </a:lnSpc>
              <a:buNone/>
            </a:pPr>
            <a:endParaRPr lang="en-CA" sz="2400" b="1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52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1E9A798-8D32-4D1E-A657-93015D1A5259}" type="slidenum">
              <a:rPr lang="fr-FR" altLang="en-US">
                <a:solidFill>
                  <a:srgbClr val="000000"/>
                </a:solidFill>
              </a:rPr>
              <a:pPr/>
              <a:t>3</a:t>
            </a:fld>
            <a:endParaRPr lang="fr-FR" altLang="en-US" dirty="0">
              <a:solidFill>
                <a:srgbClr val="FF0000"/>
              </a:solidFill>
            </a:endParaRPr>
          </a:p>
        </p:txBody>
      </p:sp>
      <p:sp>
        <p:nvSpPr>
          <p:cNvPr id="196610" name="Rectangle 2"/>
          <p:cNvSpPr>
            <a:spLocks noGrp="1" noChangeAspect="1" noChangeArrowheads="1"/>
          </p:cNvSpPr>
          <p:nvPr>
            <p:ph type="body" idx="4294967295"/>
          </p:nvPr>
        </p:nvSpPr>
        <p:spPr>
          <a:xfrm>
            <a:off x="401637" y="586808"/>
            <a:ext cx="8382000" cy="5632311"/>
          </a:xfrm>
          <a:noFill/>
          <a:ln/>
        </p:spPr>
        <p:txBody>
          <a:bodyPr anchor="ctr">
            <a:spAutoFit/>
          </a:bodyPr>
          <a:lstStyle/>
          <a:p>
            <a:pPr lvl="1"/>
            <a:r>
              <a:rPr lang="en-CA" altLang="en-US" sz="2400" b="1" dirty="0" smtClean="0">
                <a:solidFill>
                  <a:srgbClr val="CC3300"/>
                </a:solidFill>
              </a:rPr>
              <a:t>ID number for each reference</a:t>
            </a:r>
          </a:p>
          <a:p>
            <a:pPr lvl="2"/>
            <a:r>
              <a:rPr lang="en-CA" altLang="en-US" sz="2000" b="1" dirty="0" smtClean="0">
                <a:solidFill>
                  <a:srgbClr val="000099"/>
                </a:solidFill>
              </a:rPr>
              <a:t>Never changes</a:t>
            </a:r>
            <a:endParaRPr lang="en-CA" altLang="en-US" sz="2000" b="1" dirty="0" smtClean="0">
              <a:solidFill>
                <a:srgbClr val="CC3300"/>
              </a:solidFill>
            </a:endParaRPr>
          </a:p>
          <a:p>
            <a:pPr lvl="1"/>
            <a:r>
              <a:rPr lang="en-CA" altLang="en-US" sz="2400" b="1" dirty="0" smtClean="0">
                <a:solidFill>
                  <a:srgbClr val="CC3300"/>
                </a:solidFill>
              </a:rPr>
              <a:t>Reference</a:t>
            </a:r>
          </a:p>
          <a:p>
            <a:pPr lvl="2"/>
            <a:r>
              <a:rPr lang="en-CA" altLang="en-US" sz="2000" b="1" dirty="0" smtClean="0">
                <a:solidFill>
                  <a:srgbClr val="000099"/>
                </a:solidFill>
              </a:rPr>
              <a:t>Chemical Abstracts standard</a:t>
            </a:r>
          </a:p>
          <a:p>
            <a:pPr lvl="1"/>
            <a:r>
              <a:rPr lang="en-CA" altLang="en-US" sz="2400" b="1" dirty="0" smtClean="0">
                <a:solidFill>
                  <a:srgbClr val="CC3300"/>
                </a:solidFill>
              </a:rPr>
              <a:t>Affiliations </a:t>
            </a:r>
          </a:p>
          <a:p>
            <a:pPr lvl="2"/>
            <a:r>
              <a:rPr lang="en-CA" altLang="en-US" sz="2000" b="1" dirty="0" smtClean="0">
                <a:solidFill>
                  <a:srgbClr val="000099"/>
                </a:solidFill>
              </a:rPr>
              <a:t>It is essential to know the lab for data evaluation</a:t>
            </a:r>
          </a:p>
          <a:p>
            <a:pPr lvl="1"/>
            <a:r>
              <a:rPr lang="en-CA" altLang="en-US" sz="2400" b="1" dirty="0" smtClean="0">
                <a:solidFill>
                  <a:srgbClr val="CC3300"/>
                </a:solidFill>
              </a:rPr>
              <a:t>E-mail</a:t>
            </a:r>
          </a:p>
          <a:p>
            <a:pPr lvl="2"/>
            <a:r>
              <a:rPr lang="en-CA" altLang="en-US" sz="2000" b="1" dirty="0">
                <a:solidFill>
                  <a:srgbClr val="000099"/>
                </a:solidFill>
              </a:rPr>
              <a:t>For </a:t>
            </a:r>
            <a:r>
              <a:rPr lang="en-CA" altLang="en-US" sz="2000" b="1" dirty="0" smtClean="0">
                <a:solidFill>
                  <a:srgbClr val="000099"/>
                </a:solidFill>
              </a:rPr>
              <a:t>making inquiries</a:t>
            </a:r>
          </a:p>
          <a:p>
            <a:pPr lvl="1"/>
            <a:r>
              <a:rPr lang="en-CA" altLang="en-US" sz="2400" b="1" dirty="0" smtClean="0">
                <a:solidFill>
                  <a:srgbClr val="CC3300"/>
                </a:solidFill>
              </a:rPr>
              <a:t>Link to the article </a:t>
            </a:r>
          </a:p>
          <a:p>
            <a:pPr lvl="2"/>
            <a:r>
              <a:rPr lang="en-US" altLang="en-US" sz="2000" b="1" dirty="0" smtClean="0">
                <a:solidFill>
                  <a:srgbClr val="000099"/>
                </a:solidFill>
              </a:rPr>
              <a:t>Abstract</a:t>
            </a:r>
            <a:endParaRPr lang="en-CA" altLang="en-US" sz="2000" b="1" dirty="0" smtClean="0">
              <a:solidFill>
                <a:srgbClr val="000099"/>
              </a:solidFill>
            </a:endParaRPr>
          </a:p>
          <a:p>
            <a:pPr lvl="2"/>
            <a:r>
              <a:rPr lang="en-CA" altLang="en-US" sz="2000" b="1" dirty="0" smtClean="0">
                <a:solidFill>
                  <a:srgbClr val="000099"/>
                </a:solidFill>
              </a:rPr>
              <a:t>Is it possible to have a PDF copy?</a:t>
            </a:r>
            <a:endParaRPr lang="en-CA" altLang="en-US" sz="2000" b="1" dirty="0">
              <a:solidFill>
                <a:srgbClr val="000099"/>
              </a:solidFill>
            </a:endParaRPr>
          </a:p>
          <a:p>
            <a:pPr lvl="1"/>
            <a:r>
              <a:rPr lang="en-US" altLang="en-US" sz="2400" b="1" dirty="0" smtClean="0">
                <a:solidFill>
                  <a:srgbClr val="CC3300"/>
                </a:solidFill>
              </a:rPr>
              <a:t>References and links to related articles</a:t>
            </a:r>
          </a:p>
          <a:p>
            <a:pPr lvl="2"/>
            <a:r>
              <a:rPr lang="en-CA" altLang="en-US" sz="2000" b="1" dirty="0" smtClean="0">
                <a:solidFill>
                  <a:srgbClr val="000099"/>
                </a:solidFill>
              </a:rPr>
              <a:t>Description of </a:t>
            </a:r>
            <a:r>
              <a:rPr lang="en-CA" altLang="en-US" sz="2000" b="1" dirty="0">
                <a:solidFill>
                  <a:srgbClr val="000099"/>
                </a:solidFill>
              </a:rPr>
              <a:t>the experimental </a:t>
            </a:r>
            <a:r>
              <a:rPr lang="en-CA" altLang="en-US" sz="2000" b="1" dirty="0" smtClean="0">
                <a:solidFill>
                  <a:srgbClr val="000099"/>
                </a:solidFill>
              </a:rPr>
              <a:t>method</a:t>
            </a:r>
          </a:p>
          <a:p>
            <a:pPr lvl="2"/>
            <a:r>
              <a:rPr lang="en-CA" altLang="en-US" sz="2000" b="1" dirty="0" smtClean="0">
                <a:solidFill>
                  <a:srgbClr val="000099"/>
                </a:solidFill>
              </a:rPr>
              <a:t>Studies of the same system by the same group</a:t>
            </a:r>
            <a:endParaRPr lang="en-CA" altLang="en-US" sz="2000" b="1" dirty="0">
              <a:solidFill>
                <a:srgbClr val="000099"/>
              </a:solidFill>
            </a:endParaRPr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CA" altLang="en-US" dirty="0" smtClean="0">
                <a:solidFill>
                  <a:srgbClr val="008080"/>
                </a:solidFill>
              </a:rPr>
              <a:t>Bibliographic Database</a:t>
            </a:r>
            <a:endParaRPr lang="fr-CA" altLang="en-US" dirty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30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1E9A798-8D32-4D1E-A657-93015D1A5259}" type="slidenum">
              <a:rPr lang="fr-FR" altLang="en-US">
                <a:solidFill>
                  <a:srgbClr val="000000"/>
                </a:solidFill>
              </a:rPr>
              <a:pPr/>
              <a:t>4</a:t>
            </a:fld>
            <a:endParaRPr lang="fr-FR" altLang="en-US">
              <a:solidFill>
                <a:srgbClr val="FF0000"/>
              </a:solidFill>
            </a:endParaRPr>
          </a:p>
        </p:txBody>
      </p:sp>
      <p:sp>
        <p:nvSpPr>
          <p:cNvPr id="196610" name="Rectangle 2"/>
          <p:cNvSpPr>
            <a:spLocks noGrp="1" noChangeAspect="1" noChangeArrowheads="1"/>
          </p:cNvSpPr>
          <p:nvPr>
            <p:ph type="body" idx="4294967295"/>
          </p:nvPr>
        </p:nvSpPr>
        <p:spPr>
          <a:xfrm>
            <a:off x="161131" y="709613"/>
            <a:ext cx="8812211" cy="5484578"/>
          </a:xfrm>
          <a:noFill/>
          <a:ln/>
        </p:spPr>
        <p:txBody>
          <a:bodyPr wrap="square" anchor="ctr">
            <a:spAutoFit/>
          </a:bodyPr>
          <a:lstStyle/>
          <a:p>
            <a:pPr lvl="1"/>
            <a:r>
              <a:rPr lang="en-CA" altLang="en-US" sz="2400" b="1" dirty="0" smtClean="0">
                <a:solidFill>
                  <a:srgbClr val="CC3300"/>
                </a:solidFill>
              </a:rPr>
              <a:t>Who cited this article?</a:t>
            </a:r>
          </a:p>
          <a:p>
            <a:pPr lvl="2"/>
            <a:r>
              <a:rPr lang="en-CA" altLang="en-US" sz="2000" b="1" dirty="0">
                <a:solidFill>
                  <a:srgbClr val="000099"/>
                </a:solidFill>
              </a:rPr>
              <a:t>Science Citation Index </a:t>
            </a:r>
            <a:r>
              <a:rPr lang="en-CA" altLang="en-US" sz="2000" b="1" dirty="0" smtClean="0">
                <a:solidFill>
                  <a:srgbClr val="000099"/>
                </a:solidFill>
              </a:rPr>
              <a:t>accessed </a:t>
            </a:r>
            <a:r>
              <a:rPr lang="en-CA" altLang="en-US" sz="2000" b="1" dirty="0">
                <a:solidFill>
                  <a:srgbClr val="000099"/>
                </a:solidFill>
              </a:rPr>
              <a:t>through the </a:t>
            </a:r>
            <a:r>
              <a:rPr lang="en-CA" altLang="en-US" sz="2000" b="1" dirty="0" smtClean="0">
                <a:solidFill>
                  <a:srgbClr val="000099"/>
                </a:solidFill>
              </a:rPr>
              <a:t>Web </a:t>
            </a:r>
            <a:r>
              <a:rPr lang="en-CA" altLang="en-US" sz="2000" b="1" dirty="0">
                <a:solidFill>
                  <a:srgbClr val="000099"/>
                </a:solidFill>
              </a:rPr>
              <a:t>of </a:t>
            </a:r>
            <a:r>
              <a:rPr lang="en-CA" altLang="en-US" sz="2000" b="1" dirty="0" smtClean="0">
                <a:solidFill>
                  <a:srgbClr val="000099"/>
                </a:solidFill>
              </a:rPr>
              <a:t>Science</a:t>
            </a:r>
          </a:p>
          <a:p>
            <a:pPr lvl="2"/>
            <a:r>
              <a:rPr lang="en-US" altLang="en-US" sz="2000" b="1" dirty="0" smtClean="0">
                <a:solidFill>
                  <a:srgbClr val="000099"/>
                </a:solidFill>
              </a:rPr>
              <a:t>Scopus from Elsevier</a:t>
            </a:r>
          </a:p>
          <a:p>
            <a:pPr lvl="2"/>
            <a:r>
              <a:rPr lang="en-US" altLang="en-US" sz="2000" b="1" dirty="0">
                <a:solidFill>
                  <a:srgbClr val="000099"/>
                </a:solidFill>
              </a:rPr>
              <a:t>Google </a:t>
            </a:r>
            <a:r>
              <a:rPr lang="en-US" altLang="en-US" sz="2000" b="1" dirty="0" smtClean="0">
                <a:solidFill>
                  <a:srgbClr val="000099"/>
                </a:solidFill>
              </a:rPr>
              <a:t>Scholar</a:t>
            </a:r>
          </a:p>
          <a:p>
            <a:pPr lvl="2"/>
            <a:r>
              <a:rPr lang="en-US" altLang="en-US" sz="2000" b="1" dirty="0">
                <a:solidFill>
                  <a:srgbClr val="000099"/>
                </a:solidFill>
              </a:rPr>
              <a:t>Microsoft </a:t>
            </a:r>
            <a:r>
              <a:rPr lang="en-US" altLang="en-US" sz="2000" b="1" dirty="0" smtClean="0">
                <a:solidFill>
                  <a:srgbClr val="000099"/>
                </a:solidFill>
              </a:rPr>
              <a:t>Academic</a:t>
            </a:r>
            <a:endParaRPr lang="en-CA" altLang="en-US" sz="2000" b="1" dirty="0" smtClean="0">
              <a:solidFill>
                <a:srgbClr val="CC3300"/>
              </a:solidFill>
            </a:endParaRPr>
          </a:p>
          <a:p>
            <a:pPr lvl="1"/>
            <a:r>
              <a:rPr lang="en-CA" altLang="en-US" sz="2400" b="1" dirty="0" smtClean="0">
                <a:solidFill>
                  <a:srgbClr val="CC3300"/>
                </a:solidFill>
              </a:rPr>
              <a:t>Blog</a:t>
            </a:r>
          </a:p>
          <a:p>
            <a:pPr lvl="2"/>
            <a:r>
              <a:rPr lang="en-CA" altLang="en-US" sz="2000" b="1" dirty="0" smtClean="0">
                <a:solidFill>
                  <a:srgbClr val="000099"/>
                </a:solidFill>
              </a:rPr>
              <a:t>Inquiries sent to the authors and their replies</a:t>
            </a:r>
          </a:p>
          <a:p>
            <a:pPr lvl="2"/>
            <a:r>
              <a:rPr lang="en-US" altLang="en-US" sz="2000" b="1" dirty="0" smtClean="0">
                <a:solidFill>
                  <a:srgbClr val="000099"/>
                </a:solidFill>
              </a:rPr>
              <a:t>Discussion of data quality</a:t>
            </a:r>
            <a:endParaRPr lang="en-CA" altLang="en-US" sz="2000" b="1" dirty="0">
              <a:solidFill>
                <a:srgbClr val="000099"/>
              </a:solidFill>
            </a:endParaRPr>
          </a:p>
          <a:p>
            <a:pPr lvl="2"/>
            <a:r>
              <a:rPr lang="en-CA" altLang="en-US" sz="2000" b="1" dirty="0" smtClean="0">
                <a:solidFill>
                  <a:srgbClr val="000099"/>
                </a:solidFill>
              </a:rPr>
              <a:t>Should not be anonymous?</a:t>
            </a:r>
          </a:p>
          <a:p>
            <a:pPr lvl="1"/>
            <a:r>
              <a:rPr lang="en-CA" altLang="en-US" sz="2400" b="1" dirty="0" smtClean="0">
                <a:solidFill>
                  <a:srgbClr val="CC3300"/>
                </a:solidFill>
              </a:rPr>
              <a:t>Notes and Editorial notes </a:t>
            </a:r>
          </a:p>
          <a:p>
            <a:pPr lvl="2"/>
            <a:r>
              <a:rPr lang="en-CA" altLang="en-US" sz="2000" b="1" dirty="0" smtClean="0">
                <a:solidFill>
                  <a:srgbClr val="000099"/>
                </a:solidFill>
              </a:rPr>
              <a:t>Brief summary of the data made by any user</a:t>
            </a:r>
          </a:p>
          <a:p>
            <a:pPr lvl="2"/>
            <a:r>
              <a:rPr lang="en-US" altLang="en-US" sz="2000" b="1" dirty="0" smtClean="0">
                <a:solidFill>
                  <a:srgbClr val="000099"/>
                </a:solidFill>
              </a:rPr>
              <a:t>Editorial notes made by database managers</a:t>
            </a:r>
          </a:p>
          <a:p>
            <a:pPr lvl="1"/>
            <a:r>
              <a:rPr lang="en-CA" altLang="en-US" sz="2400" b="1" dirty="0" smtClean="0">
                <a:solidFill>
                  <a:srgbClr val="CC3300"/>
                </a:solidFill>
              </a:rPr>
              <a:t>Importance</a:t>
            </a:r>
            <a:endParaRPr lang="en-CA" altLang="en-US" sz="2400" b="1" dirty="0">
              <a:solidFill>
                <a:srgbClr val="CC3300"/>
              </a:solidFill>
            </a:endParaRPr>
          </a:p>
          <a:p>
            <a:pPr lvl="2"/>
            <a:endParaRPr lang="en-CA" altLang="en-US" sz="2000" b="1" dirty="0" smtClean="0">
              <a:solidFill>
                <a:srgbClr val="000099"/>
              </a:solidFill>
            </a:endParaRPr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CA" altLang="en-US" dirty="0" smtClean="0">
                <a:solidFill>
                  <a:srgbClr val="008080"/>
                </a:solidFill>
              </a:rPr>
              <a:t>Bibliographic Database</a:t>
            </a:r>
            <a:endParaRPr lang="fr-CA" altLang="en-US" dirty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11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1E9A798-8D32-4D1E-A657-93015D1A5259}" type="slidenum">
              <a:rPr lang="fr-FR" altLang="en-US">
                <a:solidFill>
                  <a:srgbClr val="000000"/>
                </a:solidFill>
              </a:rPr>
              <a:pPr/>
              <a:t>5</a:t>
            </a:fld>
            <a:endParaRPr lang="fr-FR" altLang="en-US">
              <a:solidFill>
                <a:srgbClr val="FF0000"/>
              </a:solidFill>
            </a:endParaRPr>
          </a:p>
        </p:txBody>
      </p:sp>
      <p:sp>
        <p:nvSpPr>
          <p:cNvPr id="196610" name="Rectangle 2"/>
          <p:cNvSpPr>
            <a:spLocks noGrp="1" noChangeAspect="1" noChangeArrowheads="1"/>
          </p:cNvSpPr>
          <p:nvPr>
            <p:ph type="body" idx="4294967295"/>
          </p:nvPr>
        </p:nvSpPr>
        <p:spPr>
          <a:xfrm>
            <a:off x="102942" y="1280491"/>
            <a:ext cx="8812211" cy="4007251"/>
          </a:xfrm>
          <a:noFill/>
          <a:ln/>
        </p:spPr>
        <p:txBody>
          <a:bodyPr wrap="square" anchor="ctr">
            <a:spAutoFit/>
          </a:bodyPr>
          <a:lstStyle/>
          <a:p>
            <a:pPr lvl="1"/>
            <a:r>
              <a:rPr lang="en-CA" altLang="en-US" sz="2400" b="1" dirty="0">
                <a:solidFill>
                  <a:srgbClr val="CC3300"/>
                </a:solidFill>
              </a:rPr>
              <a:t>Elements in </a:t>
            </a:r>
            <a:r>
              <a:rPr lang="en-CA" altLang="en-US" sz="2400" b="1" dirty="0" smtClean="0">
                <a:solidFill>
                  <a:srgbClr val="CC3300"/>
                </a:solidFill>
              </a:rPr>
              <a:t>alphabetical order</a:t>
            </a:r>
          </a:p>
          <a:p>
            <a:pPr lvl="2"/>
            <a:r>
              <a:rPr lang="en-US" altLang="en-US" sz="2000" b="1" dirty="0" smtClean="0">
                <a:solidFill>
                  <a:srgbClr val="000099"/>
                </a:solidFill>
              </a:rPr>
              <a:t>For all studied systems and subsystems</a:t>
            </a:r>
            <a:endParaRPr lang="en-CA" altLang="en-US" sz="2000" b="1" dirty="0" smtClean="0">
              <a:solidFill>
                <a:srgbClr val="000099"/>
              </a:solidFill>
            </a:endParaRPr>
          </a:p>
          <a:p>
            <a:pPr lvl="1"/>
            <a:r>
              <a:rPr lang="en-CA" altLang="en-US" sz="2400" b="1" dirty="0">
                <a:solidFill>
                  <a:srgbClr val="CC3300"/>
                </a:solidFill>
              </a:rPr>
              <a:t>Search capabilities</a:t>
            </a:r>
          </a:p>
          <a:p>
            <a:pPr lvl="2"/>
            <a:r>
              <a:rPr lang="en-CA" altLang="en-US" sz="2000" b="1" dirty="0">
                <a:solidFill>
                  <a:srgbClr val="000099"/>
                </a:solidFill>
              </a:rPr>
              <a:t>Search for a particular system</a:t>
            </a:r>
          </a:p>
          <a:p>
            <a:pPr lvl="2"/>
            <a:r>
              <a:rPr lang="en-CA" altLang="en-US" sz="2000" b="1" dirty="0">
                <a:solidFill>
                  <a:srgbClr val="000099"/>
                </a:solidFill>
              </a:rPr>
              <a:t>Search for a particular system with subsystems</a:t>
            </a:r>
          </a:p>
          <a:p>
            <a:pPr lvl="1"/>
            <a:r>
              <a:rPr lang="en-CA" altLang="en-US" sz="2400" b="1" dirty="0" smtClean="0">
                <a:solidFill>
                  <a:srgbClr val="CC3300"/>
                </a:solidFill>
              </a:rPr>
              <a:t>System components</a:t>
            </a:r>
            <a:endParaRPr lang="en-CA" altLang="en-US" sz="2400" b="1" dirty="0">
              <a:solidFill>
                <a:srgbClr val="CC3300"/>
              </a:solidFill>
            </a:endParaRPr>
          </a:p>
          <a:p>
            <a:pPr lvl="2"/>
            <a:r>
              <a:rPr lang="en-US" altLang="en-US" sz="2000" b="1" dirty="0" smtClean="0">
                <a:solidFill>
                  <a:srgbClr val="000099"/>
                </a:solidFill>
              </a:rPr>
              <a:t>For example CaO-Al</a:t>
            </a:r>
            <a:r>
              <a:rPr lang="en-US" altLang="en-US" sz="2000" b="1" baseline="-25000" dirty="0" smtClean="0">
                <a:solidFill>
                  <a:srgbClr val="000099"/>
                </a:solidFill>
              </a:rPr>
              <a:t>2</a:t>
            </a:r>
            <a:r>
              <a:rPr lang="en-US" altLang="en-US" sz="2000" b="1" dirty="0" smtClean="0">
                <a:solidFill>
                  <a:srgbClr val="000099"/>
                </a:solidFill>
              </a:rPr>
              <a:t>O</a:t>
            </a:r>
            <a:r>
              <a:rPr lang="en-US" altLang="en-US" sz="2000" b="1" baseline="-25000" dirty="0" smtClean="0">
                <a:solidFill>
                  <a:srgbClr val="000099"/>
                </a:solidFill>
              </a:rPr>
              <a:t>3</a:t>
            </a:r>
            <a:r>
              <a:rPr lang="en-US" altLang="en-US" sz="2000" b="1" dirty="0" smtClean="0">
                <a:solidFill>
                  <a:srgbClr val="000099"/>
                </a:solidFill>
              </a:rPr>
              <a:t>-SiO</a:t>
            </a:r>
            <a:r>
              <a:rPr lang="en-US" altLang="en-US" sz="2000" b="1" baseline="-25000" dirty="0" smtClean="0">
                <a:solidFill>
                  <a:srgbClr val="000099"/>
                </a:solidFill>
              </a:rPr>
              <a:t>2</a:t>
            </a:r>
          </a:p>
          <a:p>
            <a:pPr lvl="1"/>
            <a:r>
              <a:rPr lang="en-CA" altLang="en-US" sz="2400" b="1" dirty="0" smtClean="0">
                <a:solidFill>
                  <a:srgbClr val="CC3300"/>
                </a:solidFill>
              </a:rPr>
              <a:t>Phases </a:t>
            </a:r>
          </a:p>
          <a:p>
            <a:pPr lvl="2"/>
            <a:r>
              <a:rPr lang="en-CA" altLang="en-US" sz="2000" b="1" dirty="0" smtClean="0">
                <a:solidFill>
                  <a:srgbClr val="000099"/>
                </a:solidFill>
              </a:rPr>
              <a:t>bcc, </a:t>
            </a:r>
            <a:r>
              <a:rPr lang="en-CA" altLang="en-US" sz="2000" b="1" dirty="0" err="1" smtClean="0">
                <a:solidFill>
                  <a:srgbClr val="000099"/>
                </a:solidFill>
              </a:rPr>
              <a:t>fcc</a:t>
            </a:r>
            <a:r>
              <a:rPr lang="en-CA" altLang="en-US" sz="2000" b="1" dirty="0" smtClean="0">
                <a:solidFill>
                  <a:srgbClr val="000099"/>
                </a:solidFill>
              </a:rPr>
              <a:t> for alloys</a:t>
            </a:r>
          </a:p>
          <a:p>
            <a:pPr lvl="2"/>
            <a:r>
              <a:rPr lang="en-US" altLang="en-US" sz="2000" b="1" dirty="0" smtClean="0">
                <a:solidFill>
                  <a:srgbClr val="000099"/>
                </a:solidFill>
              </a:rPr>
              <a:t>Major minerals for oxides (feldspar, olivine, pyroxene, etc.)</a:t>
            </a:r>
            <a:endParaRPr lang="en-CA" altLang="en-US" sz="2000" b="1" dirty="0" smtClean="0">
              <a:solidFill>
                <a:srgbClr val="000099"/>
              </a:solidFill>
            </a:endParaRPr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CA" altLang="en-US" dirty="0" smtClean="0">
                <a:solidFill>
                  <a:srgbClr val="008080"/>
                </a:solidFill>
              </a:rPr>
              <a:t>Studied Chemical System</a:t>
            </a:r>
            <a:endParaRPr lang="fr-CA" altLang="en-US" dirty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41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1E9A798-8D32-4D1E-A657-93015D1A5259}" type="slidenum">
              <a:rPr lang="fr-FR" altLang="en-US">
                <a:solidFill>
                  <a:srgbClr val="000000"/>
                </a:solidFill>
              </a:rPr>
              <a:pPr/>
              <a:t>6</a:t>
            </a:fld>
            <a:endParaRPr lang="fr-FR" altLang="en-US">
              <a:solidFill>
                <a:srgbClr val="FF0000"/>
              </a:solidFill>
            </a:endParaRPr>
          </a:p>
        </p:txBody>
      </p:sp>
      <p:sp>
        <p:nvSpPr>
          <p:cNvPr id="196610" name="Rectangle 2"/>
          <p:cNvSpPr>
            <a:spLocks noGrp="1" noChangeAspect="1" noChangeArrowheads="1"/>
          </p:cNvSpPr>
          <p:nvPr>
            <p:ph type="body" idx="4294967295"/>
          </p:nvPr>
        </p:nvSpPr>
        <p:spPr>
          <a:xfrm>
            <a:off x="76200" y="692696"/>
            <a:ext cx="8812211" cy="5656933"/>
          </a:xfrm>
          <a:noFill/>
          <a:ln/>
        </p:spPr>
        <p:txBody>
          <a:bodyPr wrap="square" anchor="ctr">
            <a:spAutoFit/>
          </a:bodyPr>
          <a:lstStyle/>
          <a:p>
            <a:pPr lvl="2"/>
            <a:r>
              <a:rPr lang="en-CA" altLang="en-US" sz="1600" b="1" dirty="0" smtClean="0">
                <a:solidFill>
                  <a:srgbClr val="C00000"/>
                </a:solidFill>
              </a:rPr>
              <a:t>Calorimetry </a:t>
            </a:r>
            <a:r>
              <a:rPr lang="en-CA" altLang="en-US" sz="1600" b="1" dirty="0">
                <a:solidFill>
                  <a:srgbClr val="000099"/>
                </a:solidFill>
              </a:rPr>
              <a:t>	</a:t>
            </a:r>
            <a:r>
              <a:rPr lang="en-CA" altLang="en-US" sz="1600" b="1" dirty="0" err="1">
                <a:solidFill>
                  <a:srgbClr val="000099"/>
                </a:solidFill>
              </a:rPr>
              <a:t>Calorimitric</a:t>
            </a:r>
            <a:r>
              <a:rPr lang="en-CA" altLang="en-US" sz="1600" b="1" dirty="0">
                <a:solidFill>
                  <a:srgbClr val="000099"/>
                </a:solidFill>
              </a:rPr>
              <a:t> </a:t>
            </a:r>
            <a:r>
              <a:rPr lang="en-CA" altLang="en-US" sz="1600" b="1" dirty="0" smtClean="0">
                <a:solidFill>
                  <a:srgbClr val="000099"/>
                </a:solidFill>
              </a:rPr>
              <a:t>measurements</a:t>
            </a:r>
            <a:r>
              <a:rPr lang="en-CA" altLang="en-US" sz="1600" b="1" dirty="0">
                <a:solidFill>
                  <a:srgbClr val="000099"/>
                </a:solidFill>
              </a:rPr>
              <a:t>	</a:t>
            </a:r>
          </a:p>
          <a:p>
            <a:pPr lvl="2"/>
            <a:r>
              <a:rPr lang="en-CA" altLang="en-US" sz="1600" b="1" dirty="0" err="1" smtClean="0">
                <a:solidFill>
                  <a:srgbClr val="C00000"/>
                </a:solidFill>
              </a:rPr>
              <a:t>CpHT</a:t>
            </a:r>
            <a:r>
              <a:rPr lang="en-CA" altLang="en-US" sz="1600" b="1" dirty="0" smtClean="0">
                <a:solidFill>
                  <a:srgbClr val="C00000"/>
                </a:solidFill>
              </a:rPr>
              <a:t> </a:t>
            </a:r>
            <a:r>
              <a:rPr lang="en-CA" altLang="en-US" sz="1600" b="1" dirty="0">
                <a:solidFill>
                  <a:srgbClr val="000099"/>
                </a:solidFill>
              </a:rPr>
              <a:t>	</a:t>
            </a:r>
            <a:r>
              <a:rPr lang="en-CA" altLang="en-US" sz="1600" b="1" dirty="0" smtClean="0">
                <a:solidFill>
                  <a:srgbClr val="000099"/>
                </a:solidFill>
              </a:rPr>
              <a:t>	</a:t>
            </a:r>
            <a:r>
              <a:rPr lang="en-CA" altLang="en-US" sz="1600" b="1" dirty="0" err="1" smtClean="0">
                <a:solidFill>
                  <a:srgbClr val="000099"/>
                </a:solidFill>
              </a:rPr>
              <a:t>Cp</a:t>
            </a:r>
            <a:r>
              <a:rPr lang="en-CA" altLang="en-US" sz="1600" b="1" dirty="0" smtClean="0">
                <a:solidFill>
                  <a:srgbClr val="000099"/>
                </a:solidFill>
              </a:rPr>
              <a:t> </a:t>
            </a:r>
            <a:r>
              <a:rPr lang="en-CA" altLang="en-US" sz="1600" b="1" dirty="0">
                <a:solidFill>
                  <a:srgbClr val="000099"/>
                </a:solidFill>
              </a:rPr>
              <a:t>at high temperature (&gt;298 K)	</a:t>
            </a:r>
          </a:p>
          <a:p>
            <a:pPr lvl="2"/>
            <a:r>
              <a:rPr lang="en-CA" altLang="en-US" sz="1600" b="1" dirty="0" err="1" smtClean="0">
                <a:solidFill>
                  <a:srgbClr val="C00000"/>
                </a:solidFill>
              </a:rPr>
              <a:t>CpLT</a:t>
            </a:r>
            <a:r>
              <a:rPr lang="en-CA" altLang="en-US" sz="1600" b="1" dirty="0" smtClean="0">
                <a:solidFill>
                  <a:srgbClr val="C00000"/>
                </a:solidFill>
              </a:rPr>
              <a:t> </a:t>
            </a:r>
            <a:r>
              <a:rPr lang="en-CA" altLang="en-US" sz="1600" b="1" dirty="0">
                <a:solidFill>
                  <a:srgbClr val="C00000"/>
                </a:solidFill>
              </a:rPr>
              <a:t>	</a:t>
            </a:r>
            <a:r>
              <a:rPr lang="en-CA" altLang="en-US" sz="1600" b="1" dirty="0" smtClean="0">
                <a:solidFill>
                  <a:srgbClr val="000099"/>
                </a:solidFill>
              </a:rPr>
              <a:t>	</a:t>
            </a:r>
            <a:r>
              <a:rPr lang="en-CA" altLang="en-US" sz="1600" b="1" dirty="0" err="1" smtClean="0">
                <a:solidFill>
                  <a:srgbClr val="000099"/>
                </a:solidFill>
              </a:rPr>
              <a:t>Cp</a:t>
            </a:r>
            <a:r>
              <a:rPr lang="en-CA" altLang="en-US" sz="1600" b="1" dirty="0" smtClean="0">
                <a:solidFill>
                  <a:srgbClr val="000099"/>
                </a:solidFill>
              </a:rPr>
              <a:t> </a:t>
            </a:r>
            <a:r>
              <a:rPr lang="en-CA" altLang="en-US" sz="1600" b="1" dirty="0">
                <a:solidFill>
                  <a:srgbClr val="000099"/>
                </a:solidFill>
              </a:rPr>
              <a:t>at low temperature (&lt;298 K</a:t>
            </a:r>
            <a:r>
              <a:rPr lang="en-CA" altLang="en-US" sz="1600" b="1" dirty="0" smtClean="0">
                <a:solidFill>
                  <a:srgbClr val="000099"/>
                </a:solidFill>
              </a:rPr>
              <a:t>)</a:t>
            </a:r>
          </a:p>
          <a:p>
            <a:pPr lvl="2"/>
            <a:r>
              <a:rPr lang="en-CA" altLang="en-US" sz="1600" b="1" dirty="0">
                <a:solidFill>
                  <a:srgbClr val="C00000"/>
                </a:solidFill>
              </a:rPr>
              <a:t>H-H298 </a:t>
            </a:r>
            <a:r>
              <a:rPr lang="en-CA" altLang="en-US" sz="1600" b="1" dirty="0">
                <a:solidFill>
                  <a:srgbClr val="000099"/>
                </a:solidFill>
              </a:rPr>
              <a:t>	Heat content H(T)-H(298)	</a:t>
            </a:r>
          </a:p>
          <a:p>
            <a:pPr lvl="2"/>
            <a:r>
              <a:rPr lang="en-CA" altLang="en-US" sz="1600" b="1" dirty="0" err="1" smtClean="0">
                <a:solidFill>
                  <a:srgbClr val="C00000"/>
                </a:solidFill>
              </a:rPr>
              <a:t>Hm</a:t>
            </a:r>
            <a:r>
              <a:rPr lang="en-CA" altLang="en-US" sz="1600" b="1" dirty="0" smtClean="0">
                <a:solidFill>
                  <a:srgbClr val="C00000"/>
                </a:solidFill>
              </a:rPr>
              <a:t> </a:t>
            </a:r>
            <a:r>
              <a:rPr lang="en-CA" altLang="en-US" sz="1600" b="1" dirty="0">
                <a:solidFill>
                  <a:srgbClr val="000099"/>
                </a:solidFill>
              </a:rPr>
              <a:t>		Enthalpy of mixing	</a:t>
            </a:r>
          </a:p>
          <a:p>
            <a:pPr lvl="2"/>
            <a:r>
              <a:rPr lang="en-CA" altLang="en-US" sz="1600" b="1" dirty="0" err="1" smtClean="0">
                <a:solidFill>
                  <a:srgbClr val="C00000"/>
                </a:solidFill>
              </a:rPr>
              <a:t>Hf</a:t>
            </a:r>
            <a:r>
              <a:rPr lang="en-CA" altLang="en-US" sz="1600" b="1" dirty="0" smtClean="0">
                <a:solidFill>
                  <a:srgbClr val="C00000"/>
                </a:solidFill>
              </a:rPr>
              <a:t> </a:t>
            </a:r>
            <a:r>
              <a:rPr lang="en-CA" altLang="en-US" sz="1600" b="1" dirty="0" smtClean="0">
                <a:solidFill>
                  <a:srgbClr val="000099"/>
                </a:solidFill>
              </a:rPr>
              <a:t>		Enthalpy of formation </a:t>
            </a:r>
          </a:p>
          <a:p>
            <a:pPr lvl="2"/>
            <a:r>
              <a:rPr lang="en-CA" altLang="en-US" sz="1600" b="1" dirty="0" smtClean="0">
                <a:solidFill>
                  <a:srgbClr val="C00000"/>
                </a:solidFill>
              </a:rPr>
              <a:t>Trans</a:t>
            </a:r>
            <a:r>
              <a:rPr lang="en-CA" altLang="en-US" sz="1600" b="1" dirty="0" smtClean="0">
                <a:solidFill>
                  <a:srgbClr val="000099"/>
                </a:solidFill>
              </a:rPr>
              <a:t> </a:t>
            </a:r>
            <a:r>
              <a:rPr lang="en-CA" altLang="en-US" sz="1600" b="1" dirty="0">
                <a:solidFill>
                  <a:srgbClr val="000099"/>
                </a:solidFill>
              </a:rPr>
              <a:t>		Enthalpy and Temperature of Fusion/Transformations	</a:t>
            </a:r>
            <a:endParaRPr lang="en-CA" altLang="en-US" sz="1600" b="1" dirty="0" smtClean="0">
              <a:solidFill>
                <a:srgbClr val="000099"/>
              </a:solidFill>
            </a:endParaRPr>
          </a:p>
          <a:p>
            <a:pPr lvl="2"/>
            <a:endParaRPr lang="en-CA" altLang="en-US" sz="1600" b="1" dirty="0" smtClean="0">
              <a:solidFill>
                <a:srgbClr val="000099"/>
              </a:solidFill>
            </a:endParaRPr>
          </a:p>
          <a:p>
            <a:pPr lvl="2"/>
            <a:r>
              <a:rPr lang="en-CA" altLang="en-US" sz="1600" b="1" dirty="0">
                <a:solidFill>
                  <a:srgbClr val="C00000"/>
                </a:solidFill>
              </a:rPr>
              <a:t>EMF </a:t>
            </a:r>
            <a:r>
              <a:rPr lang="en-CA" altLang="en-US" sz="1600" b="1" dirty="0">
                <a:solidFill>
                  <a:srgbClr val="000099"/>
                </a:solidFill>
              </a:rPr>
              <a:t>		EMF </a:t>
            </a:r>
            <a:r>
              <a:rPr lang="en-CA" altLang="en-US" sz="1600" b="1" dirty="0" smtClean="0">
                <a:solidFill>
                  <a:srgbClr val="000099"/>
                </a:solidFill>
              </a:rPr>
              <a:t>measurements</a:t>
            </a:r>
            <a:r>
              <a:rPr lang="en-CA" altLang="en-US" sz="1600" b="1" dirty="0">
                <a:solidFill>
                  <a:srgbClr val="000099"/>
                </a:solidFill>
              </a:rPr>
              <a:t>	</a:t>
            </a:r>
          </a:p>
          <a:p>
            <a:pPr lvl="2"/>
            <a:r>
              <a:rPr lang="en-CA" altLang="en-US" sz="1600" b="1" dirty="0" err="1">
                <a:solidFill>
                  <a:srgbClr val="C00000"/>
                </a:solidFill>
              </a:rPr>
              <a:t>Gf</a:t>
            </a:r>
            <a:r>
              <a:rPr lang="en-CA" altLang="en-US" sz="1600" b="1" dirty="0">
                <a:solidFill>
                  <a:srgbClr val="C00000"/>
                </a:solidFill>
              </a:rPr>
              <a:t> </a:t>
            </a:r>
            <a:r>
              <a:rPr lang="en-CA" altLang="en-US" sz="1600" b="1" dirty="0">
                <a:solidFill>
                  <a:srgbClr val="000099"/>
                </a:solidFill>
              </a:rPr>
              <a:t>		Gibbs energy of formation</a:t>
            </a:r>
          </a:p>
          <a:p>
            <a:pPr lvl="2"/>
            <a:r>
              <a:rPr lang="en-CA" altLang="en-US" sz="1600" b="1" dirty="0">
                <a:solidFill>
                  <a:srgbClr val="C00000"/>
                </a:solidFill>
              </a:rPr>
              <a:t>Act </a:t>
            </a:r>
            <a:r>
              <a:rPr lang="en-CA" altLang="en-US" sz="1600" b="1" dirty="0">
                <a:solidFill>
                  <a:srgbClr val="000099"/>
                </a:solidFill>
              </a:rPr>
              <a:t>		Partial Gibbs energy and/or Activities	</a:t>
            </a:r>
          </a:p>
          <a:p>
            <a:pPr lvl="2"/>
            <a:r>
              <a:rPr lang="en-CA" altLang="en-US" sz="1600" b="1" dirty="0" smtClean="0">
                <a:solidFill>
                  <a:srgbClr val="C00000"/>
                </a:solidFill>
              </a:rPr>
              <a:t>TD</a:t>
            </a:r>
            <a:r>
              <a:rPr lang="en-CA" altLang="en-US" sz="1600" b="1" dirty="0">
                <a:solidFill>
                  <a:srgbClr val="000099"/>
                </a:solidFill>
              </a:rPr>
              <a:t>		Thermodynamic </a:t>
            </a:r>
            <a:r>
              <a:rPr lang="en-CA" altLang="en-US" sz="1600" b="1" dirty="0" smtClean="0">
                <a:solidFill>
                  <a:srgbClr val="000099"/>
                </a:solidFill>
              </a:rPr>
              <a:t>properties</a:t>
            </a:r>
            <a:r>
              <a:rPr lang="en-CA" altLang="en-US" sz="1600" b="1" dirty="0">
                <a:solidFill>
                  <a:srgbClr val="000099"/>
                </a:solidFill>
              </a:rPr>
              <a:t>	</a:t>
            </a:r>
          </a:p>
          <a:p>
            <a:pPr lvl="2"/>
            <a:r>
              <a:rPr lang="en-CA" altLang="en-US" sz="1600" b="1" dirty="0">
                <a:solidFill>
                  <a:srgbClr val="C00000"/>
                </a:solidFill>
              </a:rPr>
              <a:t>Entropy </a:t>
            </a:r>
            <a:r>
              <a:rPr lang="en-CA" altLang="en-US" sz="1600" b="1" dirty="0">
                <a:solidFill>
                  <a:srgbClr val="000099"/>
                </a:solidFill>
              </a:rPr>
              <a:t>	Entropy	</a:t>
            </a:r>
            <a:endParaRPr lang="en-CA" altLang="en-US" sz="1600" b="1" dirty="0" smtClean="0">
              <a:solidFill>
                <a:srgbClr val="000099"/>
              </a:solidFill>
            </a:endParaRPr>
          </a:p>
          <a:p>
            <a:pPr lvl="2"/>
            <a:endParaRPr lang="en-CA" altLang="en-US" sz="1600" b="1" dirty="0" smtClean="0">
              <a:solidFill>
                <a:srgbClr val="C00000"/>
              </a:solidFill>
            </a:endParaRPr>
          </a:p>
          <a:p>
            <a:pPr lvl="2"/>
            <a:r>
              <a:rPr lang="en-CA" altLang="en-US" sz="1600" b="1" dirty="0" smtClean="0">
                <a:solidFill>
                  <a:srgbClr val="C00000"/>
                </a:solidFill>
              </a:rPr>
              <a:t>Isopiestic </a:t>
            </a:r>
            <a:r>
              <a:rPr lang="en-CA" altLang="en-US" sz="1600" b="1" dirty="0">
                <a:solidFill>
                  <a:srgbClr val="000099"/>
                </a:solidFill>
              </a:rPr>
              <a:t>	Isopiestic </a:t>
            </a:r>
            <a:r>
              <a:rPr lang="en-CA" altLang="en-US" sz="1600" b="1" dirty="0" smtClean="0">
                <a:solidFill>
                  <a:srgbClr val="000099"/>
                </a:solidFill>
              </a:rPr>
              <a:t>measurements</a:t>
            </a:r>
            <a:r>
              <a:rPr lang="en-CA" altLang="en-US" sz="1600" b="1" dirty="0">
                <a:solidFill>
                  <a:srgbClr val="000099"/>
                </a:solidFill>
              </a:rPr>
              <a:t>	</a:t>
            </a:r>
          </a:p>
          <a:p>
            <a:pPr lvl="2"/>
            <a:r>
              <a:rPr lang="en-CA" altLang="en-US" sz="1600" b="1" dirty="0">
                <a:solidFill>
                  <a:srgbClr val="C00000"/>
                </a:solidFill>
              </a:rPr>
              <a:t>PO2 </a:t>
            </a:r>
            <a:r>
              <a:rPr lang="en-CA" altLang="en-US" sz="1600" b="1" dirty="0">
                <a:solidFill>
                  <a:srgbClr val="000099"/>
                </a:solidFill>
              </a:rPr>
              <a:t>		Partial Pressure of Oxygen	</a:t>
            </a:r>
          </a:p>
          <a:p>
            <a:pPr lvl="2"/>
            <a:r>
              <a:rPr lang="en-CA" altLang="en-US" sz="1600" b="1" dirty="0" err="1">
                <a:solidFill>
                  <a:srgbClr val="C00000"/>
                </a:solidFill>
              </a:rPr>
              <a:t>Pgas</a:t>
            </a:r>
            <a:r>
              <a:rPr lang="en-CA" altLang="en-US" sz="1600" b="1" dirty="0">
                <a:solidFill>
                  <a:srgbClr val="C00000"/>
                </a:solidFill>
              </a:rPr>
              <a:t> </a:t>
            </a:r>
            <a:r>
              <a:rPr lang="en-CA" altLang="en-US" sz="1600" b="1" dirty="0">
                <a:solidFill>
                  <a:srgbClr val="000099"/>
                </a:solidFill>
              </a:rPr>
              <a:t>		Partial Pressures (other than oxygen)	</a:t>
            </a:r>
          </a:p>
          <a:p>
            <a:pPr lvl="2"/>
            <a:r>
              <a:rPr lang="en-CA" altLang="en-US" sz="1600" b="1" dirty="0" err="1">
                <a:solidFill>
                  <a:srgbClr val="C00000"/>
                </a:solidFill>
              </a:rPr>
              <a:t>Ptot</a:t>
            </a:r>
            <a:r>
              <a:rPr lang="en-CA" altLang="en-US" sz="1600" b="1" dirty="0">
                <a:solidFill>
                  <a:srgbClr val="C00000"/>
                </a:solidFill>
              </a:rPr>
              <a:t> </a:t>
            </a:r>
            <a:r>
              <a:rPr lang="en-CA" altLang="en-US" sz="1600" b="1" dirty="0">
                <a:solidFill>
                  <a:srgbClr val="000099"/>
                </a:solidFill>
              </a:rPr>
              <a:t>		Total Vapour Pressure	</a:t>
            </a:r>
          </a:p>
          <a:p>
            <a:pPr lvl="2"/>
            <a:endParaRPr lang="en-CA" altLang="en-US" sz="1600" b="1" dirty="0" smtClean="0">
              <a:solidFill>
                <a:srgbClr val="000099"/>
              </a:solidFill>
            </a:endParaRPr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CA" altLang="en-US" dirty="0" smtClean="0">
                <a:solidFill>
                  <a:srgbClr val="008080"/>
                </a:solidFill>
              </a:rPr>
              <a:t>Keywords</a:t>
            </a:r>
            <a:endParaRPr lang="fr-CA" altLang="en-US" dirty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976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1E9A798-8D32-4D1E-A657-93015D1A5259}" type="slidenum">
              <a:rPr lang="fr-FR" altLang="en-US">
                <a:solidFill>
                  <a:srgbClr val="000000"/>
                </a:solidFill>
              </a:rPr>
              <a:pPr/>
              <a:t>7</a:t>
            </a:fld>
            <a:endParaRPr lang="fr-FR" altLang="en-US">
              <a:solidFill>
                <a:srgbClr val="FF0000"/>
              </a:solidFill>
            </a:endParaRPr>
          </a:p>
        </p:txBody>
      </p:sp>
      <p:sp>
        <p:nvSpPr>
          <p:cNvPr id="196610" name="Rectangle 2"/>
          <p:cNvSpPr>
            <a:spLocks noGrp="1" noChangeAspect="1" noChangeArrowheads="1"/>
          </p:cNvSpPr>
          <p:nvPr>
            <p:ph type="body" idx="4294967295"/>
          </p:nvPr>
        </p:nvSpPr>
        <p:spPr>
          <a:xfrm>
            <a:off x="161131" y="920454"/>
            <a:ext cx="8812211" cy="5066002"/>
          </a:xfrm>
          <a:noFill/>
          <a:ln/>
        </p:spPr>
        <p:txBody>
          <a:bodyPr wrap="square" anchor="ctr">
            <a:spAutoFit/>
          </a:bodyPr>
          <a:lstStyle/>
          <a:p>
            <a:pPr lvl="2"/>
            <a:r>
              <a:rPr lang="en-CA" altLang="en-US" sz="1600" b="1" dirty="0" smtClean="0">
                <a:solidFill>
                  <a:srgbClr val="C00000"/>
                </a:solidFill>
              </a:rPr>
              <a:t>PD</a:t>
            </a:r>
            <a:r>
              <a:rPr lang="en-CA" altLang="en-US" sz="1600" b="1" dirty="0" smtClean="0">
                <a:solidFill>
                  <a:srgbClr val="000099"/>
                </a:solidFill>
              </a:rPr>
              <a:t> </a:t>
            </a:r>
            <a:r>
              <a:rPr lang="en-CA" altLang="en-US" sz="1600" b="1" dirty="0">
                <a:solidFill>
                  <a:srgbClr val="000099"/>
                </a:solidFill>
              </a:rPr>
              <a:t>		Phase Diagram	</a:t>
            </a:r>
          </a:p>
          <a:p>
            <a:pPr lvl="2"/>
            <a:r>
              <a:rPr lang="en-CA" altLang="en-US" sz="1600" b="1" dirty="0">
                <a:solidFill>
                  <a:srgbClr val="C00000"/>
                </a:solidFill>
              </a:rPr>
              <a:t>PE</a:t>
            </a:r>
            <a:r>
              <a:rPr lang="en-CA" altLang="en-US" sz="1600" b="1" dirty="0">
                <a:solidFill>
                  <a:srgbClr val="000099"/>
                </a:solidFill>
              </a:rPr>
              <a:t> 		Phase Equilibria	</a:t>
            </a:r>
          </a:p>
          <a:p>
            <a:pPr lvl="2"/>
            <a:r>
              <a:rPr lang="en-CA" altLang="en-US" sz="1600" b="1" dirty="0">
                <a:solidFill>
                  <a:srgbClr val="C00000"/>
                </a:solidFill>
              </a:rPr>
              <a:t>Liquidus </a:t>
            </a:r>
            <a:r>
              <a:rPr lang="en-CA" altLang="en-US" sz="1600" b="1" dirty="0">
                <a:solidFill>
                  <a:srgbClr val="000099"/>
                </a:solidFill>
              </a:rPr>
              <a:t>	Liquidus </a:t>
            </a:r>
            <a:r>
              <a:rPr lang="en-CA" altLang="en-US" sz="1600" b="1" dirty="0" smtClean="0">
                <a:solidFill>
                  <a:srgbClr val="000099"/>
                </a:solidFill>
              </a:rPr>
              <a:t>equilibria</a:t>
            </a:r>
            <a:r>
              <a:rPr lang="en-CA" altLang="en-US" sz="1600" b="1" dirty="0">
                <a:solidFill>
                  <a:srgbClr val="000099"/>
                </a:solidFill>
              </a:rPr>
              <a:t>	</a:t>
            </a:r>
          </a:p>
          <a:p>
            <a:pPr lvl="2"/>
            <a:r>
              <a:rPr lang="en-CA" altLang="en-US" sz="1600" b="1" dirty="0">
                <a:solidFill>
                  <a:srgbClr val="C00000"/>
                </a:solidFill>
              </a:rPr>
              <a:t>Solidus </a:t>
            </a:r>
            <a:r>
              <a:rPr lang="en-CA" altLang="en-US" sz="1600" b="1" dirty="0">
                <a:solidFill>
                  <a:srgbClr val="000099"/>
                </a:solidFill>
              </a:rPr>
              <a:t>	Solidus </a:t>
            </a:r>
            <a:r>
              <a:rPr lang="en-CA" altLang="en-US" sz="1600" b="1" dirty="0" smtClean="0">
                <a:solidFill>
                  <a:srgbClr val="000099"/>
                </a:solidFill>
              </a:rPr>
              <a:t>equilibria</a:t>
            </a:r>
            <a:r>
              <a:rPr lang="en-CA" altLang="en-US" sz="1600" b="1" dirty="0">
                <a:solidFill>
                  <a:srgbClr val="000099"/>
                </a:solidFill>
              </a:rPr>
              <a:t>	</a:t>
            </a:r>
          </a:p>
          <a:p>
            <a:pPr lvl="2"/>
            <a:r>
              <a:rPr lang="en-CA" altLang="en-US" sz="1600" b="1" dirty="0" err="1">
                <a:solidFill>
                  <a:srgbClr val="C00000"/>
                </a:solidFill>
              </a:rPr>
              <a:t>SubSol</a:t>
            </a:r>
            <a:r>
              <a:rPr lang="en-CA" altLang="en-US" sz="1600" b="1" dirty="0">
                <a:solidFill>
                  <a:srgbClr val="000099"/>
                </a:solidFill>
              </a:rPr>
              <a:t> 	</a:t>
            </a:r>
            <a:r>
              <a:rPr lang="en-CA" altLang="en-US" sz="1600" b="1" dirty="0" err="1">
                <a:solidFill>
                  <a:srgbClr val="000099"/>
                </a:solidFill>
              </a:rPr>
              <a:t>Subsolidus</a:t>
            </a:r>
            <a:r>
              <a:rPr lang="en-CA" altLang="en-US" sz="1600" b="1" dirty="0">
                <a:solidFill>
                  <a:srgbClr val="000099"/>
                </a:solidFill>
              </a:rPr>
              <a:t> </a:t>
            </a:r>
            <a:r>
              <a:rPr lang="en-CA" altLang="en-US" sz="1600" b="1" dirty="0" smtClean="0">
                <a:solidFill>
                  <a:srgbClr val="000099"/>
                </a:solidFill>
              </a:rPr>
              <a:t>equilibria</a:t>
            </a:r>
            <a:r>
              <a:rPr lang="en-CA" altLang="en-US" sz="1600" b="1" dirty="0">
                <a:solidFill>
                  <a:srgbClr val="000099"/>
                </a:solidFill>
              </a:rPr>
              <a:t>	</a:t>
            </a:r>
          </a:p>
          <a:p>
            <a:pPr lvl="2"/>
            <a:r>
              <a:rPr lang="en-CA" altLang="en-US" sz="1600" b="1" dirty="0" err="1">
                <a:solidFill>
                  <a:srgbClr val="C00000"/>
                </a:solidFill>
              </a:rPr>
              <a:t>SlbLim</a:t>
            </a:r>
            <a:r>
              <a:rPr lang="en-CA" altLang="en-US" sz="1600" b="1" dirty="0">
                <a:solidFill>
                  <a:srgbClr val="C00000"/>
                </a:solidFill>
              </a:rPr>
              <a:t> </a:t>
            </a:r>
            <a:r>
              <a:rPr lang="en-CA" altLang="en-US" sz="1600" b="1" dirty="0">
                <a:solidFill>
                  <a:srgbClr val="000099"/>
                </a:solidFill>
              </a:rPr>
              <a:t>	Solubility Limit	</a:t>
            </a:r>
          </a:p>
          <a:p>
            <a:pPr lvl="2"/>
            <a:r>
              <a:rPr lang="en-CA" altLang="en-US" sz="1600" b="1" dirty="0" err="1" smtClean="0">
                <a:solidFill>
                  <a:srgbClr val="C00000"/>
                </a:solidFill>
              </a:rPr>
              <a:t>InvPnt</a:t>
            </a:r>
            <a:r>
              <a:rPr lang="en-CA" altLang="en-US" sz="1600" b="1" dirty="0" smtClean="0">
                <a:solidFill>
                  <a:srgbClr val="C00000"/>
                </a:solidFill>
              </a:rPr>
              <a:t> 	</a:t>
            </a:r>
            <a:r>
              <a:rPr lang="en-CA" altLang="en-US" sz="1600" b="1" dirty="0" smtClean="0">
                <a:solidFill>
                  <a:srgbClr val="000099"/>
                </a:solidFill>
              </a:rPr>
              <a:t>	Invariant Points	</a:t>
            </a:r>
          </a:p>
          <a:p>
            <a:pPr lvl="2"/>
            <a:r>
              <a:rPr lang="en-CA" altLang="en-US" sz="1600" b="1" dirty="0" err="1">
                <a:solidFill>
                  <a:srgbClr val="C00000"/>
                </a:solidFill>
              </a:rPr>
              <a:t>MisGap</a:t>
            </a:r>
            <a:r>
              <a:rPr lang="en-CA" altLang="en-US" sz="1600" b="1" dirty="0">
                <a:solidFill>
                  <a:srgbClr val="C00000"/>
                </a:solidFill>
              </a:rPr>
              <a:t> </a:t>
            </a:r>
            <a:r>
              <a:rPr lang="en-CA" altLang="en-US" sz="1600" b="1" dirty="0">
                <a:solidFill>
                  <a:srgbClr val="000099"/>
                </a:solidFill>
              </a:rPr>
              <a:t>	Miscibility </a:t>
            </a:r>
            <a:r>
              <a:rPr lang="en-CA" altLang="en-US" sz="1600" b="1" dirty="0" smtClean="0">
                <a:solidFill>
                  <a:srgbClr val="000099"/>
                </a:solidFill>
              </a:rPr>
              <a:t>Gap</a:t>
            </a:r>
          </a:p>
          <a:p>
            <a:pPr lvl="2"/>
            <a:r>
              <a:rPr lang="en-CA" altLang="en-US" sz="1600" b="1" dirty="0" err="1">
                <a:solidFill>
                  <a:srgbClr val="C00000"/>
                </a:solidFill>
              </a:rPr>
              <a:t>Distrib</a:t>
            </a:r>
            <a:r>
              <a:rPr lang="en-CA" altLang="en-US" sz="1600" b="1" dirty="0">
                <a:solidFill>
                  <a:srgbClr val="C00000"/>
                </a:solidFill>
              </a:rPr>
              <a:t> </a:t>
            </a:r>
            <a:r>
              <a:rPr lang="en-CA" altLang="en-US" sz="1600" b="1" dirty="0">
                <a:solidFill>
                  <a:srgbClr val="000099"/>
                </a:solidFill>
              </a:rPr>
              <a:t>	Distributions of minor elements among several </a:t>
            </a:r>
            <a:r>
              <a:rPr lang="en-CA" altLang="en-US" sz="1600" b="1" dirty="0" smtClean="0">
                <a:solidFill>
                  <a:srgbClr val="000099"/>
                </a:solidFill>
              </a:rPr>
              <a:t>phases</a:t>
            </a:r>
          </a:p>
          <a:p>
            <a:pPr lvl="2"/>
            <a:r>
              <a:rPr lang="en-CA" altLang="en-US" sz="1600" b="1" dirty="0">
                <a:solidFill>
                  <a:srgbClr val="C00000"/>
                </a:solidFill>
              </a:rPr>
              <a:t>Fe2/Fe3</a:t>
            </a:r>
            <a:r>
              <a:rPr lang="en-CA" altLang="en-US" sz="1600" b="1" dirty="0">
                <a:solidFill>
                  <a:srgbClr val="000099"/>
                </a:solidFill>
              </a:rPr>
              <a:t> 	Fe2+/Fe3+ ratios	</a:t>
            </a:r>
          </a:p>
          <a:p>
            <a:pPr lvl="2"/>
            <a:endParaRPr lang="en-CA" altLang="en-US" sz="1600" b="1" dirty="0">
              <a:solidFill>
                <a:srgbClr val="000099"/>
              </a:solidFill>
            </a:endParaRPr>
          </a:p>
          <a:p>
            <a:pPr lvl="2"/>
            <a:r>
              <a:rPr lang="en-CA" altLang="en-US" sz="1600" b="1" dirty="0" err="1" smtClean="0">
                <a:solidFill>
                  <a:srgbClr val="C00000"/>
                </a:solidFill>
              </a:rPr>
              <a:t>Str</a:t>
            </a:r>
            <a:r>
              <a:rPr lang="en-CA" altLang="en-US" sz="1600" b="1" dirty="0">
                <a:solidFill>
                  <a:srgbClr val="000099"/>
                </a:solidFill>
              </a:rPr>
              <a:t>		Crystal Structure Data</a:t>
            </a:r>
          </a:p>
          <a:p>
            <a:pPr lvl="2"/>
            <a:r>
              <a:rPr lang="en-CA" altLang="en-US" sz="1600" b="1" dirty="0" err="1">
                <a:solidFill>
                  <a:srgbClr val="C00000"/>
                </a:solidFill>
              </a:rPr>
              <a:t>LatPar</a:t>
            </a:r>
            <a:r>
              <a:rPr lang="en-CA" altLang="en-US" sz="1600" b="1" dirty="0">
                <a:solidFill>
                  <a:srgbClr val="C00000"/>
                </a:solidFill>
              </a:rPr>
              <a:t> </a:t>
            </a:r>
            <a:r>
              <a:rPr lang="en-CA" altLang="en-US" sz="1600" b="1" dirty="0">
                <a:solidFill>
                  <a:srgbClr val="000099"/>
                </a:solidFill>
              </a:rPr>
              <a:t>	Lattice Parameters	</a:t>
            </a:r>
          </a:p>
          <a:p>
            <a:pPr lvl="2"/>
            <a:r>
              <a:rPr lang="en-CA" altLang="en-US" sz="1600" b="1" dirty="0" smtClean="0">
                <a:solidFill>
                  <a:srgbClr val="C00000"/>
                </a:solidFill>
              </a:rPr>
              <a:t>CD </a:t>
            </a:r>
            <a:r>
              <a:rPr lang="en-CA" altLang="en-US" sz="1600" b="1" dirty="0">
                <a:solidFill>
                  <a:srgbClr val="000099"/>
                </a:solidFill>
              </a:rPr>
              <a:t>		Cation Distribution</a:t>
            </a:r>
          </a:p>
          <a:p>
            <a:pPr lvl="2"/>
            <a:r>
              <a:rPr lang="en-CA" altLang="en-US" sz="1600" b="1" dirty="0" err="1">
                <a:solidFill>
                  <a:srgbClr val="C00000"/>
                </a:solidFill>
              </a:rPr>
              <a:t>NonSt</a:t>
            </a:r>
            <a:r>
              <a:rPr lang="en-CA" altLang="en-US" sz="1600" b="1" dirty="0">
                <a:solidFill>
                  <a:srgbClr val="C00000"/>
                </a:solidFill>
              </a:rPr>
              <a:t> 	</a:t>
            </a:r>
            <a:r>
              <a:rPr lang="en-CA" altLang="en-US" sz="1600" b="1" dirty="0">
                <a:solidFill>
                  <a:srgbClr val="000099"/>
                </a:solidFill>
              </a:rPr>
              <a:t>	</a:t>
            </a:r>
            <a:r>
              <a:rPr lang="en-CA" altLang="en-US" sz="1600" b="1" dirty="0" smtClean="0">
                <a:solidFill>
                  <a:srgbClr val="000099"/>
                </a:solidFill>
              </a:rPr>
              <a:t>Nonstoichiometry, defects (</a:t>
            </a:r>
            <a:r>
              <a:rPr lang="en-CA" altLang="en-US" sz="1600" b="1" dirty="0">
                <a:solidFill>
                  <a:srgbClr val="000099"/>
                </a:solidFill>
              </a:rPr>
              <a:t>vacancies, etc.)	</a:t>
            </a:r>
          </a:p>
          <a:p>
            <a:pPr lvl="2"/>
            <a:r>
              <a:rPr lang="en-CA" altLang="en-US" sz="1600" b="1" dirty="0" smtClean="0">
                <a:solidFill>
                  <a:srgbClr val="C00000"/>
                </a:solidFill>
              </a:rPr>
              <a:t>Ordering</a:t>
            </a:r>
            <a:r>
              <a:rPr lang="en-CA" altLang="en-US" sz="1600" b="1" dirty="0" smtClean="0">
                <a:solidFill>
                  <a:srgbClr val="000099"/>
                </a:solidFill>
              </a:rPr>
              <a:t> </a:t>
            </a:r>
            <a:r>
              <a:rPr lang="en-CA" altLang="en-US" sz="1600" b="1" dirty="0">
                <a:solidFill>
                  <a:srgbClr val="000099"/>
                </a:solidFill>
              </a:rPr>
              <a:t>	</a:t>
            </a:r>
            <a:r>
              <a:rPr lang="en-CA" altLang="en-US" sz="1600" b="1" dirty="0" smtClean="0">
                <a:solidFill>
                  <a:srgbClr val="000099"/>
                </a:solidFill>
              </a:rPr>
              <a:t>Order-disorder transformations; Short-range ordering</a:t>
            </a:r>
            <a:endParaRPr lang="en-CA" altLang="en-US" sz="1600" b="1" dirty="0">
              <a:solidFill>
                <a:srgbClr val="000099"/>
              </a:solidFill>
            </a:endParaRPr>
          </a:p>
          <a:p>
            <a:pPr lvl="2"/>
            <a:r>
              <a:rPr lang="en-CA" altLang="en-US" sz="1600" b="1" dirty="0" err="1">
                <a:solidFill>
                  <a:srgbClr val="C00000"/>
                </a:solidFill>
              </a:rPr>
              <a:t>Spectr</a:t>
            </a:r>
            <a:r>
              <a:rPr lang="en-CA" altLang="en-US" sz="1600" b="1" dirty="0">
                <a:solidFill>
                  <a:srgbClr val="C00000"/>
                </a:solidFill>
              </a:rPr>
              <a:t> </a:t>
            </a:r>
            <a:r>
              <a:rPr lang="en-CA" altLang="en-US" sz="1600" b="1" dirty="0">
                <a:solidFill>
                  <a:srgbClr val="000099"/>
                </a:solidFill>
              </a:rPr>
              <a:t>	Spectroscopic data	</a:t>
            </a:r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CA" altLang="en-US" dirty="0" smtClean="0">
                <a:solidFill>
                  <a:srgbClr val="008080"/>
                </a:solidFill>
              </a:rPr>
              <a:t>Keywords</a:t>
            </a:r>
            <a:endParaRPr lang="fr-CA" altLang="en-US" dirty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1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1E9A798-8D32-4D1E-A657-93015D1A5259}" type="slidenum">
              <a:rPr lang="fr-FR" altLang="en-US">
                <a:solidFill>
                  <a:srgbClr val="000000"/>
                </a:solidFill>
              </a:rPr>
              <a:pPr/>
              <a:t>8</a:t>
            </a:fld>
            <a:endParaRPr lang="fr-FR" altLang="en-US">
              <a:solidFill>
                <a:srgbClr val="FF0000"/>
              </a:solidFill>
            </a:endParaRPr>
          </a:p>
        </p:txBody>
      </p:sp>
      <p:sp>
        <p:nvSpPr>
          <p:cNvPr id="196610" name="Rectangle 2"/>
          <p:cNvSpPr>
            <a:spLocks noGrp="1" noChangeAspect="1" noChangeArrowheads="1"/>
          </p:cNvSpPr>
          <p:nvPr>
            <p:ph type="body" idx="4294967295"/>
          </p:nvPr>
        </p:nvSpPr>
        <p:spPr>
          <a:xfrm>
            <a:off x="76200" y="472956"/>
            <a:ext cx="8812211" cy="5656933"/>
          </a:xfrm>
          <a:noFill/>
          <a:ln/>
        </p:spPr>
        <p:txBody>
          <a:bodyPr wrap="square" anchor="ctr">
            <a:spAutoFit/>
          </a:bodyPr>
          <a:lstStyle/>
          <a:p>
            <a:pPr lvl="2"/>
            <a:endParaRPr lang="en-CA" altLang="en-US" sz="1600" b="1" dirty="0" smtClean="0">
              <a:solidFill>
                <a:srgbClr val="C00000"/>
              </a:solidFill>
            </a:endParaRPr>
          </a:p>
          <a:p>
            <a:pPr lvl="2"/>
            <a:r>
              <a:rPr lang="en-CA" altLang="en-US" sz="1600" b="1" dirty="0" err="1" smtClean="0">
                <a:solidFill>
                  <a:srgbClr val="C00000"/>
                </a:solidFill>
              </a:rPr>
              <a:t>Magn</a:t>
            </a:r>
            <a:r>
              <a:rPr lang="en-CA" altLang="en-US" sz="1600" b="1" dirty="0" smtClean="0">
                <a:solidFill>
                  <a:srgbClr val="C00000"/>
                </a:solidFill>
              </a:rPr>
              <a:t> </a:t>
            </a:r>
            <a:r>
              <a:rPr lang="en-CA" altLang="en-US" sz="1600" b="1" dirty="0">
                <a:solidFill>
                  <a:srgbClr val="C00000"/>
                </a:solidFill>
              </a:rPr>
              <a:t>	</a:t>
            </a:r>
            <a:r>
              <a:rPr lang="en-CA" altLang="en-US" sz="1600" b="1" dirty="0">
                <a:solidFill>
                  <a:srgbClr val="000099"/>
                </a:solidFill>
              </a:rPr>
              <a:t>	Magnetic properties (</a:t>
            </a:r>
            <a:r>
              <a:rPr lang="en-CA" altLang="en-US" sz="1600" b="1" dirty="0" err="1">
                <a:solidFill>
                  <a:srgbClr val="000099"/>
                </a:solidFill>
              </a:rPr>
              <a:t>Tcurie</a:t>
            </a:r>
            <a:r>
              <a:rPr lang="en-CA" altLang="en-US" sz="1600" b="1" dirty="0">
                <a:solidFill>
                  <a:srgbClr val="000099"/>
                </a:solidFill>
              </a:rPr>
              <a:t>, </a:t>
            </a:r>
            <a:r>
              <a:rPr lang="en-CA" altLang="en-US" sz="1600" b="1" dirty="0" err="1">
                <a:solidFill>
                  <a:srgbClr val="000099"/>
                </a:solidFill>
              </a:rPr>
              <a:t>Tneel</a:t>
            </a:r>
            <a:r>
              <a:rPr lang="en-CA" altLang="en-US" sz="1600" b="1" dirty="0">
                <a:solidFill>
                  <a:srgbClr val="000099"/>
                </a:solidFill>
              </a:rPr>
              <a:t>, magnetic moment, etc.)</a:t>
            </a:r>
          </a:p>
          <a:p>
            <a:pPr lvl="2"/>
            <a:r>
              <a:rPr lang="en-CA" altLang="en-US" sz="1600" b="1" dirty="0" err="1" smtClean="0">
                <a:solidFill>
                  <a:srgbClr val="C00000"/>
                </a:solidFill>
              </a:rPr>
              <a:t>SurfTen</a:t>
            </a:r>
            <a:r>
              <a:rPr lang="en-CA" altLang="en-US" sz="1600" b="1" dirty="0" smtClean="0">
                <a:solidFill>
                  <a:srgbClr val="C00000"/>
                </a:solidFill>
              </a:rPr>
              <a:t> </a:t>
            </a:r>
            <a:r>
              <a:rPr lang="en-CA" altLang="en-US" sz="1600" b="1" dirty="0" smtClean="0">
                <a:solidFill>
                  <a:srgbClr val="000099"/>
                </a:solidFill>
              </a:rPr>
              <a:t>	Surface Tension	</a:t>
            </a:r>
          </a:p>
          <a:p>
            <a:pPr lvl="2"/>
            <a:r>
              <a:rPr lang="en-CA" altLang="en-US" sz="1600" b="1" dirty="0" err="1" smtClean="0">
                <a:solidFill>
                  <a:srgbClr val="C00000"/>
                </a:solidFill>
              </a:rPr>
              <a:t>Th</a:t>
            </a:r>
            <a:r>
              <a:rPr lang="en-CA" altLang="en-US" sz="1600" b="1" dirty="0" smtClean="0">
                <a:solidFill>
                  <a:srgbClr val="C00000"/>
                </a:solidFill>
              </a:rPr>
              <a:t>-Cond</a:t>
            </a:r>
            <a:r>
              <a:rPr lang="en-CA" altLang="en-US" sz="1600" b="1" dirty="0" smtClean="0">
                <a:solidFill>
                  <a:srgbClr val="000099"/>
                </a:solidFill>
              </a:rPr>
              <a:t> 	Thermal Conductivity	</a:t>
            </a:r>
          </a:p>
          <a:p>
            <a:pPr lvl="2"/>
            <a:r>
              <a:rPr lang="en-CA" altLang="en-US" sz="1600" b="1" dirty="0" err="1" smtClean="0">
                <a:solidFill>
                  <a:srgbClr val="C00000"/>
                </a:solidFill>
              </a:rPr>
              <a:t>Visc</a:t>
            </a:r>
            <a:r>
              <a:rPr lang="en-CA" altLang="en-US" sz="1600" b="1" dirty="0" smtClean="0">
                <a:solidFill>
                  <a:srgbClr val="C00000"/>
                </a:solidFill>
              </a:rPr>
              <a:t> </a:t>
            </a:r>
            <a:r>
              <a:rPr lang="en-CA" altLang="en-US" sz="1600" b="1" dirty="0" smtClean="0">
                <a:solidFill>
                  <a:srgbClr val="000099"/>
                </a:solidFill>
              </a:rPr>
              <a:t>		Viscosity	</a:t>
            </a:r>
          </a:p>
          <a:p>
            <a:pPr lvl="2"/>
            <a:r>
              <a:rPr lang="en-CA" altLang="en-US" sz="1600" b="1" dirty="0">
                <a:solidFill>
                  <a:srgbClr val="C00000"/>
                </a:solidFill>
              </a:rPr>
              <a:t>Diff </a:t>
            </a:r>
            <a:r>
              <a:rPr lang="en-CA" altLang="en-US" sz="1600" b="1" dirty="0">
                <a:solidFill>
                  <a:srgbClr val="000099"/>
                </a:solidFill>
              </a:rPr>
              <a:t>		Diffusion	</a:t>
            </a:r>
          </a:p>
          <a:p>
            <a:pPr lvl="2"/>
            <a:r>
              <a:rPr lang="en-CA" altLang="en-US" sz="1600" b="1" dirty="0">
                <a:solidFill>
                  <a:srgbClr val="C00000"/>
                </a:solidFill>
              </a:rPr>
              <a:t>Kin 	</a:t>
            </a:r>
            <a:r>
              <a:rPr lang="en-CA" altLang="en-US" sz="1600" b="1" dirty="0">
                <a:solidFill>
                  <a:srgbClr val="000099"/>
                </a:solidFill>
              </a:rPr>
              <a:t>	Kinetic data	</a:t>
            </a:r>
          </a:p>
          <a:p>
            <a:pPr lvl="2"/>
            <a:endParaRPr lang="en-CA" altLang="en-US" sz="1600" b="1" dirty="0" smtClean="0">
              <a:solidFill>
                <a:srgbClr val="000099"/>
              </a:solidFill>
            </a:endParaRPr>
          </a:p>
          <a:p>
            <a:pPr lvl="2"/>
            <a:r>
              <a:rPr lang="en-CA" altLang="en-US" sz="1600" b="1" dirty="0" err="1" smtClean="0">
                <a:solidFill>
                  <a:srgbClr val="C00000"/>
                </a:solidFill>
              </a:rPr>
              <a:t>Vol</a:t>
            </a:r>
            <a:r>
              <a:rPr lang="en-CA" altLang="en-US" sz="1600" b="1" dirty="0" smtClean="0">
                <a:solidFill>
                  <a:srgbClr val="C00000"/>
                </a:solidFill>
              </a:rPr>
              <a:t> </a:t>
            </a:r>
            <a:r>
              <a:rPr lang="en-CA" altLang="en-US" sz="1600" b="1" dirty="0" smtClean="0">
                <a:solidFill>
                  <a:srgbClr val="000099"/>
                </a:solidFill>
              </a:rPr>
              <a:t>		Molar Volume or Density	</a:t>
            </a:r>
          </a:p>
          <a:p>
            <a:pPr lvl="2"/>
            <a:r>
              <a:rPr lang="en-CA" altLang="en-US" sz="1600" b="1" dirty="0" err="1">
                <a:solidFill>
                  <a:srgbClr val="C00000"/>
                </a:solidFill>
              </a:rPr>
              <a:t>dV</a:t>
            </a:r>
            <a:r>
              <a:rPr lang="en-CA" altLang="en-US" sz="1600" b="1" dirty="0">
                <a:solidFill>
                  <a:srgbClr val="C00000"/>
                </a:solidFill>
              </a:rPr>
              <a:t>/</a:t>
            </a:r>
            <a:r>
              <a:rPr lang="en-CA" altLang="en-US" sz="1600" b="1" dirty="0" err="1">
                <a:solidFill>
                  <a:srgbClr val="C00000"/>
                </a:solidFill>
              </a:rPr>
              <a:t>dP</a:t>
            </a:r>
            <a:r>
              <a:rPr lang="en-CA" altLang="en-US" sz="1600" b="1" dirty="0">
                <a:solidFill>
                  <a:srgbClr val="C00000"/>
                </a:solidFill>
              </a:rPr>
              <a:t> 	</a:t>
            </a:r>
            <a:r>
              <a:rPr lang="en-CA" altLang="en-US" sz="1600" b="1" dirty="0">
                <a:solidFill>
                  <a:srgbClr val="000099"/>
                </a:solidFill>
              </a:rPr>
              <a:t>	</a:t>
            </a:r>
            <a:r>
              <a:rPr lang="en-CA" altLang="en-US" sz="1600" b="1" dirty="0" err="1">
                <a:solidFill>
                  <a:srgbClr val="000099"/>
                </a:solidFill>
              </a:rPr>
              <a:t>Compressibilities</a:t>
            </a:r>
            <a:r>
              <a:rPr lang="en-CA" altLang="en-US" sz="1600" b="1" dirty="0">
                <a:solidFill>
                  <a:srgbClr val="000099"/>
                </a:solidFill>
              </a:rPr>
              <a:t>, Bulk Modulus	</a:t>
            </a:r>
          </a:p>
          <a:p>
            <a:pPr lvl="2"/>
            <a:r>
              <a:rPr lang="en-CA" altLang="en-US" sz="1600" b="1" dirty="0" err="1">
                <a:solidFill>
                  <a:srgbClr val="C00000"/>
                </a:solidFill>
              </a:rPr>
              <a:t>dV</a:t>
            </a:r>
            <a:r>
              <a:rPr lang="en-CA" altLang="en-US" sz="1600" b="1" dirty="0">
                <a:solidFill>
                  <a:srgbClr val="C00000"/>
                </a:solidFill>
              </a:rPr>
              <a:t>/</a:t>
            </a:r>
            <a:r>
              <a:rPr lang="en-CA" altLang="en-US" sz="1600" b="1" dirty="0" err="1">
                <a:solidFill>
                  <a:srgbClr val="C00000"/>
                </a:solidFill>
              </a:rPr>
              <a:t>dT</a:t>
            </a:r>
            <a:r>
              <a:rPr lang="en-CA" altLang="en-US" sz="1600" b="1" dirty="0">
                <a:solidFill>
                  <a:srgbClr val="C00000"/>
                </a:solidFill>
              </a:rPr>
              <a:t> 	</a:t>
            </a:r>
            <a:r>
              <a:rPr lang="en-CA" altLang="en-US" sz="1600" b="1" dirty="0">
                <a:solidFill>
                  <a:srgbClr val="000099"/>
                </a:solidFill>
              </a:rPr>
              <a:t>	Thermal </a:t>
            </a:r>
            <a:r>
              <a:rPr lang="en-CA" altLang="en-US" sz="1600" b="1" dirty="0" err="1">
                <a:solidFill>
                  <a:srgbClr val="000099"/>
                </a:solidFill>
              </a:rPr>
              <a:t>Expancivities</a:t>
            </a:r>
            <a:r>
              <a:rPr lang="en-CA" altLang="en-US" sz="1600" b="1" dirty="0">
                <a:solidFill>
                  <a:srgbClr val="000099"/>
                </a:solidFill>
              </a:rPr>
              <a:t>	</a:t>
            </a:r>
          </a:p>
          <a:p>
            <a:pPr lvl="2"/>
            <a:r>
              <a:rPr lang="en-CA" altLang="en-US" sz="1600" b="1" dirty="0">
                <a:solidFill>
                  <a:srgbClr val="C00000"/>
                </a:solidFill>
              </a:rPr>
              <a:t>High-P </a:t>
            </a:r>
            <a:r>
              <a:rPr lang="en-CA" altLang="en-US" sz="1600" b="1" dirty="0">
                <a:solidFill>
                  <a:srgbClr val="000099"/>
                </a:solidFill>
              </a:rPr>
              <a:t>	High Pressure </a:t>
            </a:r>
            <a:r>
              <a:rPr lang="en-CA" altLang="en-US" sz="1600" b="1" dirty="0" smtClean="0">
                <a:solidFill>
                  <a:srgbClr val="000099"/>
                </a:solidFill>
              </a:rPr>
              <a:t>data</a:t>
            </a:r>
          </a:p>
          <a:p>
            <a:pPr lvl="2"/>
            <a:r>
              <a:rPr lang="en-CA" altLang="en-US" sz="1600" b="1" dirty="0">
                <a:solidFill>
                  <a:srgbClr val="000099"/>
                </a:solidFill>
              </a:rPr>
              <a:t>	</a:t>
            </a:r>
          </a:p>
          <a:p>
            <a:pPr lvl="2"/>
            <a:r>
              <a:rPr lang="en-CA" altLang="en-US" sz="1600" b="1" dirty="0">
                <a:solidFill>
                  <a:srgbClr val="C00000"/>
                </a:solidFill>
              </a:rPr>
              <a:t>Model 	</a:t>
            </a:r>
            <a:r>
              <a:rPr lang="en-CA" altLang="en-US" sz="1600" b="1" dirty="0">
                <a:solidFill>
                  <a:srgbClr val="000099"/>
                </a:solidFill>
              </a:rPr>
              <a:t>	Modeling	</a:t>
            </a:r>
          </a:p>
          <a:p>
            <a:pPr lvl="2"/>
            <a:r>
              <a:rPr lang="en-CA" altLang="en-US" sz="1600" b="1" dirty="0">
                <a:solidFill>
                  <a:srgbClr val="C00000"/>
                </a:solidFill>
              </a:rPr>
              <a:t>Opt</a:t>
            </a:r>
            <a:r>
              <a:rPr lang="en-CA" altLang="en-US" sz="1600" b="1" dirty="0">
                <a:solidFill>
                  <a:srgbClr val="000099"/>
                </a:solidFill>
              </a:rPr>
              <a:t> 		</a:t>
            </a:r>
            <a:r>
              <a:rPr lang="en-CA" altLang="en-US" sz="1600" b="1" dirty="0" smtClean="0">
                <a:solidFill>
                  <a:srgbClr val="000099"/>
                </a:solidFill>
              </a:rPr>
              <a:t>Optimization</a:t>
            </a:r>
          </a:p>
          <a:p>
            <a:pPr lvl="2"/>
            <a:r>
              <a:rPr lang="en-CA" altLang="en-US" sz="1600" b="1" dirty="0">
                <a:solidFill>
                  <a:srgbClr val="C00000"/>
                </a:solidFill>
              </a:rPr>
              <a:t>Rev</a:t>
            </a:r>
            <a:r>
              <a:rPr lang="en-CA" altLang="en-US" sz="1600" b="1" dirty="0">
                <a:solidFill>
                  <a:srgbClr val="000099"/>
                </a:solidFill>
              </a:rPr>
              <a:t> 		Review	</a:t>
            </a:r>
          </a:p>
          <a:p>
            <a:pPr lvl="2"/>
            <a:r>
              <a:rPr lang="en-CA" altLang="en-US" sz="1600" b="1" dirty="0" err="1" smtClean="0">
                <a:solidFill>
                  <a:srgbClr val="C00000"/>
                </a:solidFill>
              </a:rPr>
              <a:t>Estim</a:t>
            </a:r>
            <a:r>
              <a:rPr lang="en-CA" altLang="en-US" sz="1600" b="1" dirty="0" smtClean="0">
                <a:solidFill>
                  <a:srgbClr val="C00000"/>
                </a:solidFill>
              </a:rPr>
              <a:t> </a:t>
            </a:r>
            <a:r>
              <a:rPr lang="en-CA" altLang="en-US" sz="1600" b="1" dirty="0">
                <a:solidFill>
                  <a:srgbClr val="000099"/>
                </a:solidFill>
              </a:rPr>
              <a:t>		Estimation of Thermodynamic Properties	</a:t>
            </a:r>
          </a:p>
          <a:p>
            <a:pPr lvl="2"/>
            <a:r>
              <a:rPr lang="en-CA" altLang="en-US" sz="1600" b="1" dirty="0" err="1">
                <a:solidFill>
                  <a:srgbClr val="C00000"/>
                </a:solidFill>
              </a:rPr>
              <a:t>Exp</a:t>
            </a:r>
            <a:r>
              <a:rPr lang="en-CA" altLang="en-US" sz="1600" b="1" dirty="0">
                <a:solidFill>
                  <a:srgbClr val="C00000"/>
                </a:solidFill>
              </a:rPr>
              <a:t> </a:t>
            </a:r>
            <a:r>
              <a:rPr lang="en-CA" altLang="en-US" sz="1600" b="1" dirty="0">
                <a:solidFill>
                  <a:srgbClr val="000099"/>
                </a:solidFill>
              </a:rPr>
              <a:t>		Experimental methods	</a:t>
            </a:r>
            <a:endParaRPr lang="en-CA" altLang="en-US" sz="1600" b="1" dirty="0" smtClean="0">
              <a:solidFill>
                <a:srgbClr val="000099"/>
              </a:solidFill>
            </a:endParaRPr>
          </a:p>
          <a:p>
            <a:pPr lvl="2"/>
            <a:r>
              <a:rPr lang="en-CA" altLang="en-US" sz="1600" b="1" dirty="0" err="1" smtClean="0">
                <a:solidFill>
                  <a:srgbClr val="C00000"/>
                </a:solidFill>
              </a:rPr>
              <a:t>Appl</a:t>
            </a:r>
            <a:r>
              <a:rPr lang="en-CA" altLang="en-US" sz="1600" b="1" dirty="0" smtClean="0">
                <a:solidFill>
                  <a:srgbClr val="000099"/>
                </a:solidFill>
              </a:rPr>
              <a:t> </a:t>
            </a:r>
            <a:r>
              <a:rPr lang="en-CA" altLang="en-US" sz="1600" b="1" dirty="0">
                <a:solidFill>
                  <a:srgbClr val="000099"/>
                </a:solidFill>
              </a:rPr>
              <a:t>	</a:t>
            </a:r>
            <a:r>
              <a:rPr lang="en-CA" altLang="en-US" sz="1600" b="1" dirty="0" smtClean="0">
                <a:solidFill>
                  <a:srgbClr val="000099"/>
                </a:solidFill>
              </a:rPr>
              <a:t>	Applications </a:t>
            </a:r>
            <a:r>
              <a:rPr lang="en-CA" altLang="en-US" sz="1600" b="1" dirty="0">
                <a:solidFill>
                  <a:srgbClr val="000099"/>
                </a:solidFill>
              </a:rPr>
              <a:t>of computational thermodynamics</a:t>
            </a:r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CA" altLang="en-US" dirty="0" smtClean="0">
                <a:solidFill>
                  <a:srgbClr val="008080"/>
                </a:solidFill>
              </a:rPr>
              <a:t>Keywords</a:t>
            </a:r>
            <a:endParaRPr lang="fr-CA" altLang="en-US" dirty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2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1E9A798-8D32-4D1E-A657-93015D1A5259}" type="slidenum">
              <a:rPr lang="fr-FR" altLang="en-US">
                <a:solidFill>
                  <a:srgbClr val="000000"/>
                </a:solidFill>
              </a:rPr>
              <a:pPr/>
              <a:t>9</a:t>
            </a:fld>
            <a:endParaRPr lang="fr-FR" altLang="en-US">
              <a:solidFill>
                <a:srgbClr val="FF0000"/>
              </a:solidFill>
            </a:endParaRPr>
          </a:p>
        </p:txBody>
      </p:sp>
      <p:sp>
        <p:nvSpPr>
          <p:cNvPr id="196610" name="Rectangle 2"/>
          <p:cNvSpPr>
            <a:spLocks noGrp="1" noChangeAspect="1" noChangeArrowheads="1"/>
          </p:cNvSpPr>
          <p:nvPr>
            <p:ph type="body" idx="4294967295"/>
          </p:nvPr>
        </p:nvSpPr>
        <p:spPr>
          <a:xfrm>
            <a:off x="623006" y="1124744"/>
            <a:ext cx="7939261" cy="4487382"/>
          </a:xfrm>
          <a:noFill/>
          <a:ln/>
        </p:spPr>
        <p:txBody>
          <a:bodyPr wrap="square" anchor="ctr">
            <a:spAutoFit/>
          </a:bodyPr>
          <a:lstStyle/>
          <a:p>
            <a:pPr lvl="1"/>
            <a:r>
              <a:rPr lang="en-CA" altLang="en-US" sz="2000" b="1" dirty="0">
                <a:solidFill>
                  <a:srgbClr val="CC3300"/>
                </a:solidFill>
              </a:rPr>
              <a:t>Known </a:t>
            </a:r>
            <a:r>
              <a:rPr lang="en-CA" altLang="en-US" sz="2000" b="1" dirty="0" smtClean="0">
                <a:solidFill>
                  <a:srgbClr val="CC3300"/>
                </a:solidFill>
              </a:rPr>
              <a:t>structure </a:t>
            </a:r>
            <a:r>
              <a:rPr lang="en-CA" altLang="en-US" sz="2000" b="1" dirty="0">
                <a:solidFill>
                  <a:srgbClr val="CC3300"/>
                </a:solidFill>
              </a:rPr>
              <a:t>with </a:t>
            </a:r>
            <a:r>
              <a:rPr lang="en-CA" altLang="en-US" sz="2000" b="1" dirty="0" smtClean="0">
                <a:solidFill>
                  <a:srgbClr val="CC3300"/>
                </a:solidFill>
              </a:rPr>
              <a:t>atomic coordinates</a:t>
            </a:r>
          </a:p>
          <a:p>
            <a:pPr lvl="2"/>
            <a:r>
              <a:rPr lang="en-CA" altLang="en-US" sz="2000" b="1" dirty="0" smtClean="0">
                <a:solidFill>
                  <a:srgbClr val="000099"/>
                </a:solidFill>
              </a:rPr>
              <a:t>Space Group </a:t>
            </a:r>
            <a:r>
              <a:rPr lang="en-CA" altLang="en-US" sz="2000" b="1" dirty="0">
                <a:solidFill>
                  <a:srgbClr val="000099"/>
                </a:solidFill>
              </a:rPr>
              <a:t>and Wyckoff Sequence</a:t>
            </a:r>
            <a:endParaRPr lang="en-CA" altLang="en-US" sz="2000" b="1" dirty="0" smtClean="0">
              <a:solidFill>
                <a:srgbClr val="000099"/>
              </a:solidFill>
            </a:endParaRPr>
          </a:p>
          <a:p>
            <a:pPr lvl="3"/>
            <a:r>
              <a:rPr lang="en-US" altLang="en-US" sz="1600" b="1" dirty="0">
                <a:solidFill>
                  <a:srgbClr val="006666"/>
                </a:solidFill>
              </a:rPr>
              <a:t>Inorganic Crystal Structure Database from FIZ </a:t>
            </a:r>
            <a:r>
              <a:rPr lang="en-US" altLang="en-US" sz="1600" b="1" dirty="0" smtClean="0">
                <a:solidFill>
                  <a:srgbClr val="006666"/>
                </a:solidFill>
              </a:rPr>
              <a:t>Karlsruhe (Leibniz </a:t>
            </a:r>
            <a:r>
              <a:rPr lang="en-US" altLang="en-US" sz="1600" b="1" dirty="0">
                <a:solidFill>
                  <a:srgbClr val="006666"/>
                </a:solidFill>
              </a:rPr>
              <a:t>Institute for Information </a:t>
            </a:r>
            <a:r>
              <a:rPr lang="en-US" altLang="en-US" sz="1600" b="1" dirty="0" smtClean="0">
                <a:solidFill>
                  <a:srgbClr val="006666"/>
                </a:solidFill>
              </a:rPr>
              <a:t>Infrastructure)</a:t>
            </a:r>
          </a:p>
          <a:p>
            <a:pPr lvl="3"/>
            <a:r>
              <a:rPr lang="en-CA" altLang="en-US" sz="1600" b="1" dirty="0" smtClean="0">
                <a:solidFill>
                  <a:srgbClr val="006666"/>
                </a:solidFill>
              </a:rPr>
              <a:t>Depends </a:t>
            </a:r>
            <a:r>
              <a:rPr lang="en-CA" altLang="en-US" sz="1600" b="1" dirty="0">
                <a:solidFill>
                  <a:srgbClr val="006666"/>
                </a:solidFill>
              </a:rPr>
              <a:t>in some space groups on the choice of </a:t>
            </a:r>
            <a:r>
              <a:rPr lang="en-CA" altLang="en-US" sz="1600" b="1" dirty="0" smtClean="0">
                <a:solidFill>
                  <a:srgbClr val="006666"/>
                </a:solidFill>
              </a:rPr>
              <a:t>origin</a:t>
            </a:r>
          </a:p>
          <a:p>
            <a:pPr lvl="2"/>
            <a:r>
              <a:rPr lang="en-US" altLang="en-US" sz="2000" b="1" dirty="0" smtClean="0">
                <a:solidFill>
                  <a:srgbClr val="000099"/>
                </a:solidFill>
              </a:rPr>
              <a:t>We need to know what phases have related structures</a:t>
            </a:r>
          </a:p>
          <a:p>
            <a:pPr lvl="3"/>
            <a:r>
              <a:rPr lang="en-CA" altLang="en-US" sz="1600" b="1" dirty="0" smtClean="0">
                <a:solidFill>
                  <a:srgbClr val="006666"/>
                </a:solidFill>
              </a:rPr>
              <a:t>Modeling of several phases as one solution</a:t>
            </a:r>
            <a:endParaRPr lang="en-US" altLang="en-US" sz="1600" b="1" dirty="0">
              <a:solidFill>
                <a:srgbClr val="006666"/>
              </a:solidFill>
            </a:endParaRPr>
          </a:p>
          <a:p>
            <a:pPr lvl="2"/>
            <a:r>
              <a:rPr lang="en-US" altLang="en-US" sz="2000" b="1" dirty="0" smtClean="0">
                <a:solidFill>
                  <a:srgbClr val="000099"/>
                </a:solidFill>
              </a:rPr>
              <a:t>May not tell the whole story</a:t>
            </a:r>
          </a:p>
          <a:p>
            <a:pPr lvl="2"/>
            <a:endParaRPr lang="en-CA" altLang="en-US" sz="2000" b="1" dirty="0" smtClean="0">
              <a:solidFill>
                <a:srgbClr val="CC3300"/>
              </a:solidFill>
            </a:endParaRPr>
          </a:p>
          <a:p>
            <a:pPr lvl="1"/>
            <a:r>
              <a:rPr lang="en-CA" altLang="en-US" sz="2000" b="1" dirty="0" smtClean="0">
                <a:solidFill>
                  <a:srgbClr val="CC3300"/>
                </a:solidFill>
              </a:rPr>
              <a:t>Information on crystal structure is incomplete</a:t>
            </a:r>
          </a:p>
          <a:p>
            <a:pPr lvl="2"/>
            <a:r>
              <a:rPr lang="en-CA" altLang="en-US" sz="2000" b="1" dirty="0" smtClean="0">
                <a:solidFill>
                  <a:srgbClr val="000099"/>
                </a:solidFill>
              </a:rPr>
              <a:t>What to store?</a:t>
            </a:r>
          </a:p>
          <a:p>
            <a:pPr lvl="2"/>
            <a:r>
              <a:rPr lang="en-US" altLang="en-US" sz="2000" b="1" dirty="0" smtClean="0">
                <a:solidFill>
                  <a:srgbClr val="000099"/>
                </a:solidFill>
              </a:rPr>
              <a:t>How to search?</a:t>
            </a:r>
            <a:endParaRPr lang="en-CA" altLang="en-US" sz="2000" b="1" dirty="0">
              <a:solidFill>
                <a:srgbClr val="000099"/>
              </a:solidFill>
            </a:endParaRPr>
          </a:p>
          <a:p>
            <a:pPr lvl="2"/>
            <a:endParaRPr lang="en-CA" altLang="en-US" sz="2000" b="1" dirty="0" smtClean="0">
              <a:solidFill>
                <a:srgbClr val="000099"/>
              </a:solidFill>
            </a:endParaRPr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CA" altLang="en-US" dirty="0" smtClean="0">
                <a:solidFill>
                  <a:srgbClr val="008080"/>
                </a:solidFill>
              </a:rPr>
              <a:t>Phase Identification</a:t>
            </a:r>
            <a:endParaRPr lang="fr-CA" altLang="en-US" dirty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74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s-02">
  <a:themeElements>
    <a:clrScheme name="Cons-02.pp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ons-02.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rgbClr val="333399"/>
            </a:solidFill>
            <a:effectLst/>
            <a:latin typeface="Impac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rgbClr val="333399"/>
            </a:solidFill>
            <a:effectLst/>
            <a:latin typeface="Impact" pitchFamily="34" charset="0"/>
          </a:defRPr>
        </a:defPPr>
      </a:lstStyle>
    </a:lnDef>
  </a:objectDefaults>
  <a:extraClrSchemeLst>
    <a:extraClrScheme>
      <a:clrScheme name="Cons-02.pp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-02.pp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-02.pp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-02.pp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-02.pp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-02.pp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-02.pp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ons-02">
  <a:themeElements>
    <a:clrScheme name="Cons-02.pp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ons-02.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333399"/>
            </a:solidFill>
            <a:effectLst/>
            <a:latin typeface="Impac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333399"/>
            </a:solidFill>
            <a:effectLst/>
            <a:latin typeface="Impact" pitchFamily="34" charset="0"/>
          </a:defRPr>
        </a:defPPr>
      </a:lstStyle>
    </a:lnDef>
  </a:objectDefaults>
  <a:extraClrSchemeLst>
    <a:extraClrScheme>
      <a:clrScheme name="Cons-02.pp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-02.pp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-02.pp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-02.pp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-02.pp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-02.pp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-02.pp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FS">
  <a:themeElements>
    <a:clrScheme name="FS.po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FS.po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 typeface="Wingdings" pitchFamily="2" charset="2"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 typeface="Wingdings" pitchFamily="2" charset="2"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FS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S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S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S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S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S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S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FS">
  <a:themeElements>
    <a:clrScheme name="FS.po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FS.po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 typeface="Wingdings" pitchFamily="2" charset="2"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 typeface="Wingdings" pitchFamily="2" charset="2"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FS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S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S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S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S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S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S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Cons-02">
  <a:themeElements>
    <a:clrScheme name="Cons-02.pp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ons-02.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rgbClr val="333399"/>
            </a:solidFill>
            <a:effectLst/>
            <a:latin typeface="Impac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rgbClr val="333399"/>
            </a:solidFill>
            <a:effectLst/>
            <a:latin typeface="Impact" pitchFamily="34" charset="0"/>
          </a:defRPr>
        </a:defPPr>
      </a:lstStyle>
    </a:lnDef>
  </a:objectDefaults>
  <a:extraClrSchemeLst>
    <a:extraClrScheme>
      <a:clrScheme name="Cons-02.pp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-02.pp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-02.pp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-02.pp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-02.pp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-02.pp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-02.pp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C:\sad\1\Consort\May-02\Cons-02.ppt</Template>
  <TotalTime>15500</TotalTime>
  <Words>800</Words>
  <Application>Microsoft Office PowerPoint</Application>
  <PresentationFormat>On-screen Show (4:3)</PresentationFormat>
  <Paragraphs>289</Paragraphs>
  <Slides>28</Slides>
  <Notes>27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Cons-02</vt:lpstr>
      <vt:lpstr>1_Cons-02</vt:lpstr>
      <vt:lpstr>2_FS</vt:lpstr>
      <vt:lpstr>3_FS</vt:lpstr>
      <vt:lpstr>2_Cons-02</vt:lpstr>
      <vt:lpstr>Data Management in FactSage</vt:lpstr>
      <vt:lpstr>Repository of Thermodynamic and Phase Equilibria Data</vt:lpstr>
      <vt:lpstr>Bibliographic Database</vt:lpstr>
      <vt:lpstr>Bibliographic Database</vt:lpstr>
      <vt:lpstr>Studied Chemical System</vt:lpstr>
      <vt:lpstr>Keywords</vt:lpstr>
      <vt:lpstr>Keywords</vt:lpstr>
      <vt:lpstr>Keywords</vt:lpstr>
      <vt:lpstr>Phase Identification</vt:lpstr>
      <vt:lpstr>PowerPoint Presentation</vt:lpstr>
      <vt:lpstr>PowerPoint Presentation</vt:lpstr>
      <vt:lpstr>Solid Solutions in the NaAlO2-NaAlSiO4 region</vt:lpstr>
      <vt:lpstr>Feldspar</vt:lpstr>
      <vt:lpstr>Feldspar Structure</vt:lpstr>
      <vt:lpstr>Alkali Feldspar</vt:lpstr>
      <vt:lpstr>Alkali Feldspar</vt:lpstr>
      <vt:lpstr>Plagioclase Feldspar</vt:lpstr>
      <vt:lpstr>Plagioclase Feldspar</vt:lpstr>
      <vt:lpstr>Feldspar</vt:lpstr>
      <vt:lpstr>Information to Store in the Database</vt:lpstr>
      <vt:lpstr>PowerPoint Presentation</vt:lpstr>
      <vt:lpstr>B2O3-SiO2 system </vt:lpstr>
      <vt:lpstr>B2O3-SiO2 system </vt:lpstr>
      <vt:lpstr>B2O3-SiO2 system </vt:lpstr>
      <vt:lpstr>B2O3-SiO2 system </vt:lpstr>
      <vt:lpstr>B2O3-SiO2 system </vt:lpstr>
      <vt:lpstr>Functionality</vt:lpstr>
      <vt:lpstr>Conclusions</vt:lpstr>
    </vt:vector>
  </TitlesOfParts>
  <Company>CRCT, Ecole Polytechnique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Proposed database development</dc:title>
  <dc:creator>Degterov</dc:creator>
  <cp:lastModifiedBy>SD</cp:lastModifiedBy>
  <cp:revision>460</cp:revision>
  <cp:lastPrinted>2003-05-14T16:04:57Z</cp:lastPrinted>
  <dcterms:created xsi:type="dcterms:W3CDTF">2003-05-12T14:52:01Z</dcterms:created>
  <dcterms:modified xsi:type="dcterms:W3CDTF">2014-04-30T15:05:15Z</dcterms:modified>
</cp:coreProperties>
</file>