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metadata/thumbnail" Target="docProps/thumbnail0.jpeg"/><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8" r:id="rId2"/>
  </p:sldMasterIdLst>
  <p:notesMasterIdLst>
    <p:notesMasterId r:id="rId51"/>
  </p:notesMasterIdLst>
  <p:handoutMasterIdLst>
    <p:handoutMasterId r:id="rId52"/>
  </p:handoutMasterIdLst>
  <p:sldIdLst>
    <p:sldId id="510" r:id="rId3"/>
    <p:sldId id="511" r:id="rId4"/>
    <p:sldId id="624" r:id="rId5"/>
    <p:sldId id="565" r:id="rId6"/>
    <p:sldId id="512" r:id="rId7"/>
    <p:sldId id="553" r:id="rId8"/>
    <p:sldId id="513" r:id="rId9"/>
    <p:sldId id="529" r:id="rId10"/>
    <p:sldId id="530" r:id="rId11"/>
    <p:sldId id="531" r:id="rId12"/>
    <p:sldId id="515" r:id="rId13"/>
    <p:sldId id="516" r:id="rId14"/>
    <p:sldId id="606" r:id="rId15"/>
    <p:sldId id="615" r:id="rId16"/>
    <p:sldId id="616" r:id="rId17"/>
    <p:sldId id="617" r:id="rId18"/>
    <p:sldId id="618" r:id="rId19"/>
    <p:sldId id="619" r:id="rId20"/>
    <p:sldId id="551" r:id="rId21"/>
    <p:sldId id="534" r:id="rId22"/>
    <p:sldId id="539" r:id="rId23"/>
    <p:sldId id="621" r:id="rId24"/>
    <p:sldId id="580" r:id="rId25"/>
    <p:sldId id="620" r:id="rId26"/>
    <p:sldId id="625" r:id="rId27"/>
    <p:sldId id="626" r:id="rId28"/>
    <p:sldId id="614" r:id="rId29"/>
    <p:sldId id="627" r:id="rId30"/>
    <p:sldId id="543" r:id="rId31"/>
    <p:sldId id="628" r:id="rId32"/>
    <p:sldId id="629" r:id="rId33"/>
    <p:sldId id="579" r:id="rId34"/>
    <p:sldId id="566" r:id="rId35"/>
    <p:sldId id="610" r:id="rId36"/>
    <p:sldId id="607" r:id="rId37"/>
    <p:sldId id="584" r:id="rId38"/>
    <p:sldId id="608" r:id="rId39"/>
    <p:sldId id="611" r:id="rId40"/>
    <p:sldId id="587" r:id="rId41"/>
    <p:sldId id="590" r:id="rId42"/>
    <p:sldId id="589" r:id="rId43"/>
    <p:sldId id="613" r:id="rId44"/>
    <p:sldId id="592" r:id="rId45"/>
    <p:sldId id="609" r:id="rId46"/>
    <p:sldId id="526" r:id="rId47"/>
    <p:sldId id="527" r:id="rId48"/>
    <p:sldId id="528" r:id="rId49"/>
    <p:sldId id="623" r:id="rId50"/>
  </p:sldIdLst>
  <p:sldSz cx="9144000" cy="5715000" type="screen16x1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577622E-CEF6-2A4E-9C24-A9F3A2C5D66F}">
          <p14:sldIdLst>
            <p14:sldId id="510"/>
          </p14:sldIdLst>
        </p14:section>
        <p14:section name="Untitled Section" id="{1B0AB364-FD0E-4974-BB9A-E9117EB9683D}">
          <p14:sldIdLst>
            <p14:sldId id="511"/>
            <p14:sldId id="624"/>
            <p14:sldId id="565"/>
          </p14:sldIdLst>
        </p14:section>
        <p14:section name="Cybersecurity Basics" id="{4FD65368-D21C-AA49-AD8B-7560FAEA92D4}">
          <p14:sldIdLst>
            <p14:sldId id="512"/>
            <p14:sldId id="553"/>
            <p14:sldId id="513"/>
            <p14:sldId id="529"/>
            <p14:sldId id="530"/>
            <p14:sldId id="531"/>
            <p14:sldId id="515"/>
            <p14:sldId id="516"/>
            <p14:sldId id="606"/>
            <p14:sldId id="615"/>
            <p14:sldId id="616"/>
            <p14:sldId id="617"/>
            <p14:sldId id="618"/>
            <p14:sldId id="619"/>
          </p14:sldIdLst>
        </p14:section>
        <p14:section name="Risk Management Basics" id="{33FAF0BF-4C2B-5648-8BDE-5244E079D49C}">
          <p14:sldIdLst>
            <p14:sldId id="551"/>
            <p14:sldId id="534"/>
            <p14:sldId id="539"/>
            <p14:sldId id="621"/>
            <p14:sldId id="580"/>
            <p14:sldId id="620"/>
            <p14:sldId id="625"/>
            <p14:sldId id="626"/>
            <p14:sldId id="614"/>
            <p14:sldId id="627"/>
            <p14:sldId id="543"/>
            <p14:sldId id="628"/>
            <p14:sldId id="629"/>
          </p14:sldIdLst>
        </p14:section>
        <p14:section name="Cybersecurity Framework" id="{1CCA5D9C-0343-418E-8594-0ED349A9A72B}">
          <p14:sldIdLst>
            <p14:sldId id="579"/>
            <p14:sldId id="566"/>
            <p14:sldId id="610"/>
            <p14:sldId id="607"/>
            <p14:sldId id="584"/>
            <p14:sldId id="608"/>
            <p14:sldId id="611"/>
            <p14:sldId id="587"/>
            <p14:sldId id="590"/>
            <p14:sldId id="589"/>
            <p14:sldId id="613"/>
            <p14:sldId id="592"/>
            <p14:sldId id="609"/>
          </p14:sldIdLst>
        </p14:section>
        <p14:section name="Tips" id="{5B04C29A-0023-A54E-BF61-1694A4BB6094}">
          <p14:sldIdLst>
            <p14:sldId id="526"/>
            <p14:sldId id="527"/>
            <p14:sldId id="528"/>
          </p14:sldIdLst>
        </p14:section>
        <p14:section name="Conclusion" id="{FD805503-7FAA-1649-8205-5AD1BC2031B0}">
          <p14:sldIdLst>
            <p14:sldId id="623"/>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6B75"/>
    <a:srgbClr val="73B6DB"/>
    <a:srgbClr val="449CCF"/>
    <a:srgbClr val="C4A6CE"/>
    <a:srgbClr val="2B81B5"/>
    <a:srgbClr val="5D7EA7"/>
    <a:srgbClr val="106998"/>
    <a:srgbClr val="845295"/>
    <a:srgbClr val="47959F"/>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68639" autoAdjust="0"/>
  </p:normalViewPr>
  <p:slideViewPr>
    <p:cSldViewPr snapToGrid="0">
      <p:cViewPr varScale="1">
        <p:scale>
          <a:sx n="103" d="100"/>
          <a:sy n="103" d="100"/>
        </p:scale>
        <p:origin x="2816" y="168"/>
      </p:cViewPr>
      <p:guideLst>
        <p:guide orient="horz" pos="1800"/>
        <p:guide pos="2880"/>
      </p:guideLst>
    </p:cSldViewPr>
  </p:slideViewPr>
  <p:outlineViewPr>
    <p:cViewPr>
      <p:scale>
        <a:sx n="33" d="100"/>
        <a:sy n="33" d="100"/>
      </p:scale>
      <p:origin x="0" y="-658"/>
    </p:cViewPr>
  </p:outlineViewPr>
  <p:notesTextViewPr>
    <p:cViewPr>
      <p:scale>
        <a:sx n="1" d="1"/>
        <a:sy n="1" d="1"/>
      </p:scale>
      <p:origin x="0" y="0"/>
    </p:cViewPr>
  </p:notesTextViewPr>
  <p:sorterViewPr>
    <p:cViewPr>
      <p:scale>
        <a:sx n="31" d="100"/>
        <a:sy n="31" d="100"/>
      </p:scale>
      <p:origin x="0" y="-1430"/>
    </p:cViewPr>
  </p:sorterViewPr>
  <p:notesViewPr>
    <p:cSldViewPr snapToGrid="0">
      <p:cViewPr varScale="1">
        <p:scale>
          <a:sx n="66" d="100"/>
          <a:sy n="66" d="100"/>
        </p:scale>
        <p:origin x="3134" y="3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4BFE6-001B-43AB-BBB5-988F5729865B}"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8C87E8E4-4604-4784-BE26-B8F981EFB8A7}">
      <dgm:prSet custT="1"/>
      <dgm:spPr>
        <a:solidFill>
          <a:srgbClr val="5D7EA7"/>
        </a:solidFill>
      </dgm:spPr>
      <dgm:t>
        <a:bodyPr/>
        <a:lstStyle/>
        <a:p>
          <a:r>
            <a:rPr lang="en-US" sz="2800" dirty="0">
              <a:latin typeface="Gill Sans MT" panose="020B0502020104020203" pitchFamily="34" charset="0"/>
            </a:rPr>
            <a:t>Go through each asset type you identified and ask these questions:</a:t>
          </a:r>
        </a:p>
      </dgm:t>
    </dgm:pt>
    <dgm:pt modelId="{12D3C729-E77F-4931-A0BB-39433BDEDD6D}" type="parTrans" cxnId="{FA670EE9-607F-4535-A375-E70A9F6B6CE8}">
      <dgm:prSet/>
      <dgm:spPr/>
      <dgm:t>
        <a:bodyPr/>
        <a:lstStyle/>
        <a:p>
          <a:endParaRPr lang="en-US"/>
        </a:p>
      </dgm:t>
    </dgm:pt>
    <dgm:pt modelId="{F1C0312F-6954-4479-AB0B-7FEB9D80A513}" type="sibTrans" cxnId="{FA670EE9-607F-4535-A375-E70A9F6B6CE8}">
      <dgm:prSet/>
      <dgm:spPr/>
      <dgm:t>
        <a:bodyPr/>
        <a:lstStyle/>
        <a:p>
          <a:endParaRPr lang="en-US"/>
        </a:p>
      </dgm:t>
    </dgm:pt>
    <dgm:pt modelId="{A8BAA146-8C1F-4DCC-A433-B6C991251E14}">
      <dgm:prSet/>
      <dgm:spPr/>
      <dgm:t>
        <a:bodyPr/>
        <a:lstStyle/>
        <a:p>
          <a:r>
            <a:rPr lang="en-US" dirty="0">
              <a:latin typeface="Gill Sans MT" panose="020B0502020104020203" pitchFamily="34" charset="0"/>
            </a:rPr>
            <a:t>What would happen to my business if this asset was made public?</a:t>
          </a:r>
        </a:p>
      </dgm:t>
    </dgm:pt>
    <dgm:pt modelId="{F8B135B9-A4E2-4125-930C-C5583328B8A5}" type="parTrans" cxnId="{24D170B8-43EF-4D18-995E-1F4EA55228F7}">
      <dgm:prSet/>
      <dgm:spPr/>
      <dgm:t>
        <a:bodyPr/>
        <a:lstStyle/>
        <a:p>
          <a:endParaRPr lang="en-US"/>
        </a:p>
      </dgm:t>
    </dgm:pt>
    <dgm:pt modelId="{9DAD74D6-53D4-440D-BB25-FC151FAA9FD4}" type="sibTrans" cxnId="{24D170B8-43EF-4D18-995E-1F4EA55228F7}">
      <dgm:prSet/>
      <dgm:spPr/>
      <dgm:t>
        <a:bodyPr/>
        <a:lstStyle/>
        <a:p>
          <a:endParaRPr lang="en-US"/>
        </a:p>
      </dgm:t>
    </dgm:pt>
    <dgm:pt modelId="{69F35D27-740F-4AA7-A422-DFDEBF68E6E1}">
      <dgm:prSet/>
      <dgm:spPr/>
      <dgm:t>
        <a:bodyPr/>
        <a:lstStyle/>
        <a:p>
          <a:r>
            <a:rPr lang="en-US" dirty="0">
              <a:latin typeface="Gill Sans MT" panose="020B0502020104020203" pitchFamily="34" charset="0"/>
            </a:rPr>
            <a:t>What would happen to my business if this asset was damaged or inaccurate?</a:t>
          </a:r>
        </a:p>
      </dgm:t>
    </dgm:pt>
    <dgm:pt modelId="{87E41BEE-5FED-4E3D-A221-469F04AF0F87}" type="parTrans" cxnId="{AD0267F6-DCB1-49CB-B06B-DAB02B658D53}">
      <dgm:prSet/>
      <dgm:spPr/>
      <dgm:t>
        <a:bodyPr/>
        <a:lstStyle/>
        <a:p>
          <a:endParaRPr lang="en-US"/>
        </a:p>
      </dgm:t>
    </dgm:pt>
    <dgm:pt modelId="{57ABE508-5CFD-4FB2-83D2-B067B55B350B}" type="sibTrans" cxnId="{AD0267F6-DCB1-49CB-B06B-DAB02B658D53}">
      <dgm:prSet/>
      <dgm:spPr/>
      <dgm:t>
        <a:bodyPr/>
        <a:lstStyle/>
        <a:p>
          <a:endParaRPr lang="en-US"/>
        </a:p>
      </dgm:t>
    </dgm:pt>
    <dgm:pt modelId="{DA9DCBAE-C49E-4895-A5C9-21DC7D6AC008}">
      <dgm:prSet/>
      <dgm:spPr/>
      <dgm:t>
        <a:bodyPr/>
        <a:lstStyle/>
        <a:p>
          <a:r>
            <a:rPr lang="en-US" dirty="0">
              <a:latin typeface="Gill Sans MT" panose="020B0502020104020203" pitchFamily="34" charset="0"/>
            </a:rPr>
            <a:t>What would happen to my business if I/my customers couldn’t access this asset?</a:t>
          </a:r>
        </a:p>
      </dgm:t>
    </dgm:pt>
    <dgm:pt modelId="{CBCCFA28-2FBF-4F05-B56A-9A86FB6EE8D6}" type="parTrans" cxnId="{ACE37823-47E4-436A-9DD3-36C2AC906718}">
      <dgm:prSet/>
      <dgm:spPr/>
      <dgm:t>
        <a:bodyPr/>
        <a:lstStyle/>
        <a:p>
          <a:endParaRPr lang="en-US"/>
        </a:p>
      </dgm:t>
    </dgm:pt>
    <dgm:pt modelId="{C619CC00-DE76-4F66-994C-D5D84F45A196}" type="sibTrans" cxnId="{ACE37823-47E4-436A-9DD3-36C2AC906718}">
      <dgm:prSet/>
      <dgm:spPr/>
      <dgm:t>
        <a:bodyPr/>
        <a:lstStyle/>
        <a:p>
          <a:endParaRPr lang="en-US"/>
        </a:p>
      </dgm:t>
    </dgm:pt>
    <dgm:pt modelId="{E7D2B4B9-8EC8-4A04-AFB1-F12F4F0ACD75}" type="pres">
      <dgm:prSet presAssocID="{F804BFE6-001B-43AB-BBB5-988F5729865B}" presName="Name0" presStyleCnt="0">
        <dgm:presLayoutVars>
          <dgm:dir/>
          <dgm:animLvl val="lvl"/>
          <dgm:resizeHandles val="exact"/>
        </dgm:presLayoutVars>
      </dgm:prSet>
      <dgm:spPr/>
    </dgm:pt>
    <dgm:pt modelId="{DB19D368-A088-47D6-84D8-052FF4AA4C7C}" type="pres">
      <dgm:prSet presAssocID="{8C87E8E4-4604-4784-BE26-B8F981EFB8A7}" presName="linNode" presStyleCnt="0"/>
      <dgm:spPr/>
    </dgm:pt>
    <dgm:pt modelId="{70D6C44A-F288-4EC9-B876-5E1D9187DB1E}" type="pres">
      <dgm:prSet presAssocID="{8C87E8E4-4604-4784-BE26-B8F981EFB8A7}" presName="parentText" presStyleLbl="node1" presStyleIdx="0" presStyleCnt="1">
        <dgm:presLayoutVars>
          <dgm:chMax val="1"/>
          <dgm:bulletEnabled val="1"/>
        </dgm:presLayoutVars>
      </dgm:prSet>
      <dgm:spPr/>
    </dgm:pt>
    <dgm:pt modelId="{CB1C243A-70DD-47B3-8276-F3932869CA35}" type="pres">
      <dgm:prSet presAssocID="{8C87E8E4-4604-4784-BE26-B8F981EFB8A7}" presName="descendantText" presStyleLbl="alignAccFollowNode1" presStyleIdx="0" presStyleCnt="1">
        <dgm:presLayoutVars>
          <dgm:bulletEnabled val="1"/>
        </dgm:presLayoutVars>
      </dgm:prSet>
      <dgm:spPr/>
    </dgm:pt>
  </dgm:ptLst>
  <dgm:cxnLst>
    <dgm:cxn modelId="{ACE37823-47E4-436A-9DD3-36C2AC906718}" srcId="{8C87E8E4-4604-4784-BE26-B8F981EFB8A7}" destId="{DA9DCBAE-C49E-4895-A5C9-21DC7D6AC008}" srcOrd="2" destOrd="0" parTransId="{CBCCFA28-2FBF-4F05-B56A-9A86FB6EE8D6}" sibTransId="{C619CC00-DE76-4F66-994C-D5D84F45A196}"/>
    <dgm:cxn modelId="{D73F783C-2926-4F97-951E-53999B462FF3}" type="presOf" srcId="{A8BAA146-8C1F-4DCC-A433-B6C991251E14}" destId="{CB1C243A-70DD-47B3-8276-F3932869CA35}" srcOrd="0" destOrd="0" presId="urn:microsoft.com/office/officeart/2005/8/layout/vList5"/>
    <dgm:cxn modelId="{9312F078-AE69-4CE0-AA86-BCB5EA5B0ED5}" type="presOf" srcId="{F804BFE6-001B-43AB-BBB5-988F5729865B}" destId="{E7D2B4B9-8EC8-4A04-AFB1-F12F4F0ACD75}" srcOrd="0" destOrd="0" presId="urn:microsoft.com/office/officeart/2005/8/layout/vList5"/>
    <dgm:cxn modelId="{C5D922A0-06D0-40DC-BEE5-D3F1EC3DDFB3}" type="presOf" srcId="{69F35D27-740F-4AA7-A422-DFDEBF68E6E1}" destId="{CB1C243A-70DD-47B3-8276-F3932869CA35}" srcOrd="0" destOrd="1" presId="urn:microsoft.com/office/officeart/2005/8/layout/vList5"/>
    <dgm:cxn modelId="{178E90A3-B8B6-4620-9064-B34B58B751A1}" type="presOf" srcId="{8C87E8E4-4604-4784-BE26-B8F981EFB8A7}" destId="{70D6C44A-F288-4EC9-B876-5E1D9187DB1E}" srcOrd="0" destOrd="0" presId="urn:microsoft.com/office/officeart/2005/8/layout/vList5"/>
    <dgm:cxn modelId="{24D170B8-43EF-4D18-995E-1F4EA55228F7}" srcId="{8C87E8E4-4604-4784-BE26-B8F981EFB8A7}" destId="{A8BAA146-8C1F-4DCC-A433-B6C991251E14}" srcOrd="0" destOrd="0" parTransId="{F8B135B9-A4E2-4125-930C-C5583328B8A5}" sibTransId="{9DAD74D6-53D4-440D-BB25-FC151FAA9FD4}"/>
    <dgm:cxn modelId="{0385E5D4-0538-41D3-84BE-F702AEC63203}" type="presOf" srcId="{DA9DCBAE-C49E-4895-A5C9-21DC7D6AC008}" destId="{CB1C243A-70DD-47B3-8276-F3932869CA35}" srcOrd="0" destOrd="2" presId="urn:microsoft.com/office/officeart/2005/8/layout/vList5"/>
    <dgm:cxn modelId="{FA670EE9-607F-4535-A375-E70A9F6B6CE8}" srcId="{F804BFE6-001B-43AB-BBB5-988F5729865B}" destId="{8C87E8E4-4604-4784-BE26-B8F981EFB8A7}" srcOrd="0" destOrd="0" parTransId="{12D3C729-E77F-4931-A0BB-39433BDEDD6D}" sibTransId="{F1C0312F-6954-4479-AB0B-7FEB9D80A513}"/>
    <dgm:cxn modelId="{AD0267F6-DCB1-49CB-B06B-DAB02B658D53}" srcId="{8C87E8E4-4604-4784-BE26-B8F981EFB8A7}" destId="{69F35D27-740F-4AA7-A422-DFDEBF68E6E1}" srcOrd="1" destOrd="0" parTransId="{87E41BEE-5FED-4E3D-A221-469F04AF0F87}" sibTransId="{57ABE508-5CFD-4FB2-83D2-B067B55B350B}"/>
    <dgm:cxn modelId="{10C5A27B-08FE-4B6C-A74E-10D46204EA4D}" type="presParOf" srcId="{E7D2B4B9-8EC8-4A04-AFB1-F12F4F0ACD75}" destId="{DB19D368-A088-47D6-84D8-052FF4AA4C7C}" srcOrd="0" destOrd="0" presId="urn:microsoft.com/office/officeart/2005/8/layout/vList5"/>
    <dgm:cxn modelId="{CCE93A5D-5BC7-462E-B1B4-58B529219200}" type="presParOf" srcId="{DB19D368-A088-47D6-84D8-052FF4AA4C7C}" destId="{70D6C44A-F288-4EC9-B876-5E1D9187DB1E}" srcOrd="0" destOrd="0" presId="urn:microsoft.com/office/officeart/2005/8/layout/vList5"/>
    <dgm:cxn modelId="{B7BFF964-C154-45BB-A673-E4F1573C60EF}" type="presParOf" srcId="{DB19D368-A088-47D6-84D8-052FF4AA4C7C}" destId="{CB1C243A-70DD-47B3-8276-F3932869CA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C243A-70DD-47B3-8276-F3932869CA35}">
      <dsp:nvSpPr>
        <dsp:cNvPr id="0" name=""/>
        <dsp:cNvSpPr/>
      </dsp:nvSpPr>
      <dsp:spPr>
        <a:xfrm rot="5400000">
          <a:off x="3997070" y="-816387"/>
          <a:ext cx="2731770" cy="504748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Gill Sans MT" panose="020B0502020104020203" pitchFamily="34" charset="0"/>
            </a:rPr>
            <a:t>What would happen to my business if this asset was made public?</a:t>
          </a:r>
        </a:p>
        <a:p>
          <a:pPr marL="228600" lvl="1" indent="-228600" algn="l" defTabSz="1022350">
            <a:lnSpc>
              <a:spcPct val="90000"/>
            </a:lnSpc>
            <a:spcBef>
              <a:spcPct val="0"/>
            </a:spcBef>
            <a:spcAft>
              <a:spcPct val="15000"/>
            </a:spcAft>
            <a:buChar char="•"/>
          </a:pPr>
          <a:r>
            <a:rPr lang="en-US" sz="2300" kern="1200" dirty="0">
              <a:latin typeface="Gill Sans MT" panose="020B0502020104020203" pitchFamily="34" charset="0"/>
            </a:rPr>
            <a:t>What would happen to my business if this asset was damaged or inaccurate?</a:t>
          </a:r>
        </a:p>
        <a:p>
          <a:pPr marL="228600" lvl="1" indent="-228600" algn="l" defTabSz="1022350">
            <a:lnSpc>
              <a:spcPct val="90000"/>
            </a:lnSpc>
            <a:spcBef>
              <a:spcPct val="0"/>
            </a:spcBef>
            <a:spcAft>
              <a:spcPct val="15000"/>
            </a:spcAft>
            <a:buChar char="•"/>
          </a:pPr>
          <a:r>
            <a:rPr lang="en-US" sz="2300" kern="1200" dirty="0">
              <a:latin typeface="Gill Sans MT" panose="020B0502020104020203" pitchFamily="34" charset="0"/>
            </a:rPr>
            <a:t>What would happen to my business if I/my customers couldn’t access this asset?</a:t>
          </a:r>
        </a:p>
      </dsp:txBody>
      <dsp:txXfrm rot="-5400000">
        <a:off x="2839211" y="474826"/>
        <a:ext cx="4914134" cy="2465062"/>
      </dsp:txXfrm>
    </dsp:sp>
    <dsp:sp modelId="{70D6C44A-F288-4EC9-B876-5E1D9187DB1E}">
      <dsp:nvSpPr>
        <dsp:cNvPr id="0" name=""/>
        <dsp:cNvSpPr/>
      </dsp:nvSpPr>
      <dsp:spPr>
        <a:xfrm>
          <a:off x="0" y="0"/>
          <a:ext cx="2839212" cy="3414713"/>
        </a:xfrm>
        <a:prstGeom prst="roundRect">
          <a:avLst/>
        </a:prstGeom>
        <a:solidFill>
          <a:srgbClr val="5D7EA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MT" panose="020B0502020104020203" pitchFamily="34" charset="0"/>
            </a:rPr>
            <a:t>Go through each asset type you identified and ask these questions:</a:t>
          </a:r>
        </a:p>
      </dsp:txBody>
      <dsp:txXfrm>
        <a:off x="138599" y="138599"/>
        <a:ext cx="2562014" cy="31375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902344"/>
            <a:ext cx="3070860" cy="468630"/>
          </a:xfrm>
          <a:prstGeom prst="rect">
            <a:avLst/>
          </a:prstGeom>
        </p:spPr>
        <p:txBody>
          <a:bodyPr vert="horz" lIns="94041" tIns="47021" rIns="94041" bIns="47021" rtlCol="0" anchor="b"/>
          <a:lstStyle>
            <a:lvl1pPr algn="l">
              <a:defRPr sz="1300"/>
            </a:lvl1pPr>
          </a:lstStyle>
          <a:p>
            <a:r>
              <a:rPr lang="en-US" sz="1100">
                <a:latin typeface="Arial" pitchFamily="34" charset="0"/>
                <a:cs typeface="Arial" pitchFamily="34" charset="0"/>
              </a:rPr>
              <a:t>© Duarte Design, Inc. 2009</a:t>
            </a:r>
          </a:p>
        </p:txBody>
      </p:sp>
      <p:sp>
        <p:nvSpPr>
          <p:cNvPr id="5" name="Slide Number Placeholder 4"/>
          <p:cNvSpPr>
            <a:spLocks noGrp="1"/>
          </p:cNvSpPr>
          <p:nvPr>
            <p:ph type="sldNum" sz="quarter" idx="3"/>
          </p:nvPr>
        </p:nvSpPr>
        <p:spPr>
          <a:xfrm>
            <a:off x="4014100" y="8902344"/>
            <a:ext cx="3070860" cy="468630"/>
          </a:xfrm>
          <a:prstGeom prst="rect">
            <a:avLst/>
          </a:prstGeom>
        </p:spPr>
        <p:txBody>
          <a:bodyPr vert="horz" lIns="94041" tIns="47021" rIns="94041" bIns="47021" rtlCol="0" anchor="b"/>
          <a:lstStyle>
            <a:lvl1pPr algn="r">
              <a:defRPr sz="1300"/>
            </a:lvl1pPr>
          </a:lstStyle>
          <a:p>
            <a:fld id="{FF37EAF2-1DE3-4AC2-BC82-3EF63BED91B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03263"/>
            <a:ext cx="5622925" cy="3514725"/>
          </a:xfrm>
          <a:prstGeom prst="rect">
            <a:avLst/>
          </a:prstGeom>
          <a:noFill/>
          <a:ln w="12700">
            <a:solidFill>
              <a:prstClr val="black"/>
            </a:solidFill>
          </a:ln>
        </p:spPr>
        <p:txBody>
          <a:bodyPr vert="horz" lIns="94041" tIns="47021" rIns="94041" bIns="47021" rtlCol="0" anchor="ctr"/>
          <a:lstStyle/>
          <a:p>
            <a:endParaRPr lang="en-US"/>
          </a:p>
        </p:txBody>
      </p:sp>
      <p:sp>
        <p:nvSpPr>
          <p:cNvPr id="9" name="Footer Placeholder 8"/>
          <p:cNvSpPr>
            <a:spLocks noGrp="1"/>
          </p:cNvSpPr>
          <p:nvPr>
            <p:ph type="ftr" sz="quarter" idx="4"/>
          </p:nvPr>
        </p:nvSpPr>
        <p:spPr>
          <a:xfrm>
            <a:off x="0" y="8902344"/>
            <a:ext cx="3070860" cy="468630"/>
          </a:xfrm>
          <a:prstGeom prst="rect">
            <a:avLst/>
          </a:prstGeom>
        </p:spPr>
        <p:txBody>
          <a:bodyPr vert="horz" lIns="94041" tIns="47021" rIns="94041" bIns="47021" rtlCol="0" anchor="b"/>
          <a:lstStyle>
            <a:lvl1pPr algn="l">
              <a:defRPr sz="1300"/>
            </a:lvl1pPr>
          </a:lstStyle>
          <a:p>
            <a:r>
              <a:rPr lang="en-US" sz="1100">
                <a:solidFill>
                  <a:prstClr val="black"/>
                </a:solidFill>
                <a:latin typeface="Arial" pitchFamily="34" charset="0"/>
                <a:cs typeface="Arial" pitchFamily="34" charset="0"/>
              </a:rPr>
              <a:t>© Duarte Design, Inc. 2009</a:t>
            </a:r>
            <a:endParaRPr lang="en-US"/>
          </a:p>
        </p:txBody>
      </p:sp>
      <p:sp>
        <p:nvSpPr>
          <p:cNvPr id="2" name="Slide Number Placeholder 1">
            <a:extLst>
              <a:ext uri="{FF2B5EF4-FFF2-40B4-BE49-F238E27FC236}">
                <a16:creationId xmlns:a16="http://schemas.microsoft.com/office/drawing/2014/main" id="{CCA30FC9-979B-49B2-8B45-4D26165C2980}"/>
              </a:ext>
            </a:extLst>
          </p:cNvPr>
          <p:cNvSpPr>
            <a:spLocks noGrp="1"/>
          </p:cNvSpPr>
          <p:nvPr>
            <p:ph type="sldNum" sz="quarter" idx="5"/>
          </p:nvPr>
        </p:nvSpPr>
        <p:spPr>
          <a:xfrm>
            <a:off x="4014100" y="8902344"/>
            <a:ext cx="3070860" cy="470256"/>
          </a:xfrm>
          <a:prstGeom prst="rect">
            <a:avLst/>
          </a:prstGeom>
        </p:spPr>
        <p:txBody>
          <a:bodyPr vert="horz" lIns="94041" tIns="47021" rIns="94041" bIns="47021" rtlCol="0" anchor="b"/>
          <a:lstStyle>
            <a:lvl1pPr algn="r">
              <a:defRPr sz="1300"/>
            </a:lvl1pPr>
          </a:lstStyle>
          <a:p>
            <a:fld id="{BCEE07A5-CB2F-44F1-8CBB-00141EA4B16D}" type="slidenum">
              <a:rPr lang="en-US" smtClean="0"/>
              <a:t>‹#›</a:t>
            </a:fld>
            <a:endParaRPr lang="en-US"/>
          </a:p>
        </p:txBody>
      </p:sp>
      <p:sp>
        <p:nvSpPr>
          <p:cNvPr id="3" name="Notes Placeholder 2">
            <a:extLst>
              <a:ext uri="{FF2B5EF4-FFF2-40B4-BE49-F238E27FC236}">
                <a16:creationId xmlns:a16="http://schemas.microsoft.com/office/drawing/2014/main" id="{FDD7F5AE-7DBB-4030-B1D4-25FA68127685}"/>
              </a:ext>
            </a:extLst>
          </p:cNvPr>
          <p:cNvSpPr>
            <a:spLocks noGrp="1"/>
          </p:cNvSpPr>
          <p:nvPr>
            <p:ph type="body" sz="quarter" idx="3"/>
          </p:nvPr>
        </p:nvSpPr>
        <p:spPr>
          <a:xfrm>
            <a:off x="708660" y="4510563"/>
            <a:ext cx="5669280" cy="3690463"/>
          </a:xfrm>
          <a:prstGeom prst="rect">
            <a:avLst/>
          </a:prstGeom>
        </p:spPr>
        <p:txBody>
          <a:bodyPr vert="horz" lIns="94041" tIns="47021" rIns="94041" bIns="470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6028/NIST.IR.7621r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6028/NIST.IR.7621r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tc.gov/tips-advice/business-center/small-businesses"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dhs.gov/publication/stopthinkconnect-small-business-resource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src.nist.gov/Glossary/?term=3817#AlphaIndexDiv"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fas.org/irp/offdocs/nspd/nspd-54.pdf" TargetMode="External"/><Relationship Id="rId4" Type="http://schemas.openxmlformats.org/officeDocument/2006/relationships/hyperlink" Target="https://www.cnss.gov/CNSS/issuances/Instructions.cf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703263"/>
            <a:ext cx="5622925" cy="3514725"/>
          </a:xfrm>
        </p:spPr>
      </p:sp>
      <p:sp>
        <p:nvSpPr>
          <p:cNvPr id="3" name="Notes Placeholder 2"/>
          <p:cNvSpPr>
            <a:spLocks noGrp="1"/>
          </p:cNvSpPr>
          <p:nvPr>
            <p:ph type="body" idx="1"/>
          </p:nvPr>
        </p:nvSpPr>
        <p:spPr>
          <a:xfrm>
            <a:off x="708660" y="4451985"/>
            <a:ext cx="5669280" cy="4217670"/>
          </a:xfrm>
          <a:prstGeom prst="rect">
            <a:avLst/>
          </a:prstGeom>
        </p:spPr>
        <p:txBody>
          <a:bodyPr>
            <a:normAutofit fontScale="77500" lnSpcReduction="20000"/>
          </a:bodyPr>
          <a:lstStyle/>
          <a:p>
            <a:r>
              <a:rPr lang="en-US" sz="1500" b="1" dirty="0"/>
              <a:t>Presenter introduction</a:t>
            </a:r>
          </a:p>
          <a:p>
            <a:endParaRPr lang="en-US" sz="1500" b="1" dirty="0"/>
          </a:p>
          <a:p>
            <a:r>
              <a:rPr lang="en-US" sz="1500" dirty="0"/>
              <a:t>No matter the size of your company or organization, cybersecurity is a crucial element for continued success. This “Cybersecurity for Small Business: the fundamentals” presentation can be used to share the “how </a:t>
            </a:r>
            <a:r>
              <a:rPr lang="en-US" sz="1500" dirty="0" err="1"/>
              <a:t>to’s</a:t>
            </a:r>
            <a:r>
              <a:rPr lang="en-US" sz="1500" dirty="0"/>
              <a:t>” of cybersecurity as recommended by NIST, the National Institute of Standards and Technology. You, your team, your company or community group will learn the steps for understanding cybersecurity risks and the steps to mitigate them. Your particular industry may have additional and related cybersecurity, regulatory and privacy recommendations, so as a best practice, the information that follows is intended to be customizable, flexible and non-regulatory.</a:t>
            </a:r>
          </a:p>
          <a:p>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This material is also intended for organizations without a staff member who acts as a dedicated Chief Information Officer (CIO) or risk executive. For those organizations of sufficient maturity/size that have these resources, please refer as well to NIST Special Publication 800-39 “Managing Information Risk: Organization, Mission and Information System View,” in particular the “FARM” (</a:t>
            </a:r>
            <a:r>
              <a:rPr lang="en-US" sz="1600" dirty="0"/>
              <a:t>Frame, Assess, Respond and Monitor) </a:t>
            </a:r>
            <a:r>
              <a:rPr lang="en-US" sz="1500" dirty="0"/>
              <a:t>process for decision-making. </a:t>
            </a:r>
            <a:r>
              <a:rPr lang="en-US" sz="1600" b="1" dirty="0">
                <a:latin typeface="Gill Sans MT" panose="020B0502020104020203" pitchFamily="34" charset="0"/>
              </a:rPr>
              <a:t>https://doi.org/10.6028/NIST.SP.800-39</a:t>
            </a:r>
          </a:p>
          <a:p>
            <a:r>
              <a:rPr lang="en-US" sz="1500" dirty="0"/>
              <a:t> 	</a:t>
            </a:r>
          </a:p>
          <a:p>
            <a:r>
              <a:rPr lang="en-US" sz="1500" dirty="0"/>
              <a:t>While many elements related to cybersecurity are technical, the goal of today’s presentation is to give you a plan of action.  No one knows your business as well as you do and no one can start the process for ensuring your business is protected and resilient in the face of non-stop threats from cyber-related harm, whether accidental, criminal, or malicious. </a:t>
            </a:r>
          </a:p>
          <a:p>
            <a:endParaRPr lang="en-US" sz="1500" dirty="0">
              <a:highlight>
                <a:srgbClr val="FFFF00"/>
              </a:highlight>
            </a:endParaRPr>
          </a:p>
          <a:p>
            <a:endParaRPr lang="en-US" sz="1500" dirty="0"/>
          </a:p>
          <a:p>
            <a:r>
              <a:rPr lang="en-US" sz="1500" dirty="0"/>
              <a:t>(This content is non-regulatory, but represents road-tested advice from technical experts and people just like you.)</a:t>
            </a:r>
          </a:p>
          <a:p>
            <a:endParaRPr lang="en-US" sz="1500" dirty="0"/>
          </a:p>
          <a:p>
            <a:endParaRPr lang="en-US" sz="1500" dirty="0"/>
          </a:p>
          <a:p>
            <a:pPr defTabSz="889620">
              <a:defRPr/>
            </a:pPr>
            <a:endParaRPr lang="en-US" sz="1500" dirty="0"/>
          </a:p>
          <a:p>
            <a:endParaRPr lang="en-US" sz="1500"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4DB4DFB0-44CD-4632-8FEA-E6F62CCD500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5023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Availability – Ensuring timely and reliable access to and use of information. You need your website to be up, your ordering system active, your inventory and shipping systems working 24/7. Concerns about availability may cause you to select equipment with a low-repair reputation because you can’t risk any downtime. Imagine if a cybercriminal could shut off your systems? </a:t>
            </a:r>
          </a:p>
          <a:p>
            <a:r>
              <a:rPr lang="en-US" dirty="0"/>
              <a:t>If your business can’t pull information, process a sale, place an order, how long will you stay in business?</a:t>
            </a:r>
          </a:p>
          <a:p>
            <a:endParaRPr lang="en-US" dirty="0"/>
          </a:p>
          <a:p>
            <a:r>
              <a:rPr lang="en-US" dirty="0"/>
              <a:t>If you want to learn more about cyber impact to confidentiality, integrity and availability, please refer to:</a:t>
            </a:r>
          </a:p>
          <a:p>
            <a:r>
              <a:rPr lang="en-US" b="1" dirty="0"/>
              <a:t>https://doi.org/10.6028/NIST.SP.800-12r1</a:t>
            </a:r>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10</a:t>
            </a:fld>
            <a:endParaRPr lang="en-US"/>
          </a:p>
        </p:txBody>
      </p:sp>
    </p:spTree>
    <p:extLst>
      <p:ext uri="{BB962C8B-B14F-4D97-AF65-F5344CB8AC3E}">
        <p14:creationId xmlns:p14="http://schemas.microsoft.com/office/powerpoint/2010/main" val="77707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Small businesses don’t always realize that, despite their smaller size and lower profile, they could be a much bigger target to cybercriminals than a bigger organization. There are three reasons why your business could be attractive to bad actors and why you need to invest the time and resources to prepare and protect against an attack:</a:t>
            </a:r>
          </a:p>
          <a:p>
            <a:endParaRPr lang="en-US" dirty="0"/>
          </a:p>
          <a:p>
            <a:r>
              <a:rPr lang="en-US" b="1" dirty="0"/>
              <a:t>Vulnerability</a:t>
            </a:r>
            <a:r>
              <a:rPr lang="en-US" dirty="0"/>
              <a:t>: first, small businesses may lack the staff and resources of larger organizations to invest in their cybersecurity systems, and as a result, just might be easier to hack. Second, many attacks are automated infected emails going to hundreds of thousands or millions of addresses or via intrusions on web addresses all over the world. Sometimes, small businesses just get swept up in a broader attack vector. Third, small businesses might not detect malware or an intrusion as readily as a larger company and this could allow a threat to remain on a system for a much longer time, not only damaging the smaller company but possibly allowing the cybercriminal to stage attacks using the small business as a platform. </a:t>
            </a:r>
          </a:p>
          <a:p>
            <a:endParaRPr lang="en-US" dirty="0"/>
          </a:p>
          <a:p>
            <a:r>
              <a:rPr lang="en-US" b="1" dirty="0"/>
              <a:t>Business costs</a:t>
            </a:r>
            <a:r>
              <a:rPr lang="en-US" dirty="0"/>
              <a:t>: It’s likely to be more painful for a smaller company to address a cybersecurity attack and recover than for a larger company.  There can be significant costs to recover from common cyber attacks.  And if the small business loses intellectual property in the process, it’s possible that the business will never be able to fully recover. Your business might not have cyber insurance or consultants you can leverage. Dealing with the aftermath of a cybersecurity attack has a steep and painful learning curve to climb during a crisis. </a:t>
            </a:r>
          </a:p>
          <a:p>
            <a:endParaRPr lang="en-US" dirty="0"/>
          </a:p>
          <a:p>
            <a:r>
              <a:rPr lang="en-US" b="1" dirty="0"/>
              <a:t>Reputation</a:t>
            </a:r>
            <a:r>
              <a:rPr lang="en-US" dirty="0"/>
              <a:t>: this is probably the scariest element for a small business. If you lose the trust of your customers, how do you come back from that?  Depending on the nature of your attack, you may have regulatory and legal concerns such as a need to notify customers or patients or vendors of the breach or loss. What if this information gets shared on your local news? </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11</a:t>
            </a:fld>
            <a:endParaRPr lang="en-US"/>
          </a:p>
        </p:txBody>
      </p:sp>
    </p:spTree>
    <p:extLst>
      <p:ext uri="{BB962C8B-B14F-4D97-AF65-F5344CB8AC3E}">
        <p14:creationId xmlns:p14="http://schemas.microsoft.com/office/powerpoint/2010/main" val="245402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sz="1200" dirty="0">
                <a:hlinkClick r:id="rId3"/>
              </a:rPr>
              <a:t>https://doi.org/10.6028/NIST.IR.7621r1</a:t>
            </a:r>
            <a:endParaRPr lang="en-US" dirty="0"/>
          </a:p>
          <a:p>
            <a:endParaRPr lang="en-US" dirty="0"/>
          </a:p>
          <a:p>
            <a:r>
              <a:rPr lang="en-US" dirty="0"/>
              <a:t>This NIST Interagency Report (or NISTIR) is available, along with other NIST reports online. </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12</a:t>
            </a:fld>
            <a:endParaRPr lang="en-US"/>
          </a:p>
        </p:txBody>
      </p:sp>
    </p:spTree>
    <p:extLst>
      <p:ext uri="{BB962C8B-B14F-4D97-AF65-F5344CB8AC3E}">
        <p14:creationId xmlns:p14="http://schemas.microsoft.com/office/powerpoint/2010/main" val="219098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In the previous section called Cybersecurity Basics, we talked about the big picture of why cybersecurity is relevant to your world as a small business person. Understanding some of the most typical cybersecurity threats will also be useful as you consider the particulars of your business and your information systems. In this section, we will learn about specific threat types you may encounter or hear about in the news.</a:t>
            </a:r>
          </a:p>
          <a:p>
            <a:pPr defTabSz="940417">
              <a:defRPr/>
            </a:pPr>
            <a:endParaRPr lang="en-US" dirty="0"/>
          </a:p>
          <a:p>
            <a:pPr defTabSz="940417">
              <a:defRPr/>
            </a:pPr>
            <a:r>
              <a:rPr lang="en-US" dirty="0"/>
              <a:t>Examples:</a:t>
            </a:r>
          </a:p>
          <a:p>
            <a:pPr defTabSz="940417">
              <a:defRPr/>
            </a:pPr>
            <a:r>
              <a:rPr lang="en-US" b="1" dirty="0"/>
              <a:t>Phishing</a:t>
            </a:r>
            <a:r>
              <a:rPr lang="en-US" dirty="0"/>
              <a:t> - On July 6th, 2017, over 3,000 businesses were targeted with an email scam that stated that a UPS shipment was being delayed. When recipients clicked the link, however, they were taken to a page that installed and deployed malware.</a:t>
            </a:r>
          </a:p>
          <a:p>
            <a:pPr defTabSz="940417">
              <a:defRPr/>
            </a:pPr>
            <a:endParaRPr lang="en-US" dirty="0"/>
          </a:p>
          <a:p>
            <a:pPr defTabSz="940417">
              <a:defRPr/>
            </a:pPr>
            <a:r>
              <a:rPr lang="en-US" b="1" dirty="0"/>
              <a:t>Ransomware</a:t>
            </a:r>
            <a:r>
              <a:rPr lang="en-US" dirty="0"/>
              <a:t> – WannaCry was one of the most devastating ransomware attacks in history, affecting several hundred thousand machines and crippling banks, law enforcement agencies, and other infrastructure.</a:t>
            </a:r>
          </a:p>
          <a:p>
            <a:pPr defTabSz="940417">
              <a:defRPr/>
            </a:pPr>
            <a:endParaRPr lang="en-US" dirty="0"/>
          </a:p>
          <a:p>
            <a:pPr defTabSz="940417">
              <a:defRPr/>
            </a:pPr>
            <a:r>
              <a:rPr lang="en-US" b="1" dirty="0"/>
              <a:t>Hacking</a:t>
            </a:r>
            <a:r>
              <a:rPr lang="en-US" dirty="0"/>
              <a:t> – hacker breached Copenhagen's city bikes network— deleting the organization's entire database, disabling the public's access to bicycles over a weekend.</a:t>
            </a:r>
          </a:p>
          <a:p>
            <a:pPr defTabSz="940417">
              <a:defRPr/>
            </a:pPr>
            <a:endParaRPr lang="en-US" dirty="0"/>
          </a:p>
          <a:p>
            <a:pPr defTabSz="940417">
              <a:defRPr/>
            </a:pPr>
            <a:r>
              <a:rPr lang="en-US" b="1" dirty="0"/>
              <a:t>Imposter Scam </a:t>
            </a:r>
            <a:r>
              <a:rPr lang="en-US" dirty="0"/>
              <a:t>- Some scammers call and claim to be to be “tech support”. They say they’ve detected viruses or other malware on your computer  and will ask you to give them remote access to your computer. </a:t>
            </a:r>
          </a:p>
          <a:p>
            <a:pPr defTabSz="940417">
              <a:defRPr/>
            </a:pPr>
            <a:endParaRPr lang="en-US" dirty="0"/>
          </a:p>
          <a:p>
            <a:pPr defTabSz="940417">
              <a:defRPr/>
            </a:pPr>
            <a:r>
              <a:rPr lang="en-US" b="1" dirty="0"/>
              <a:t>Environmental events </a:t>
            </a:r>
            <a:r>
              <a:rPr lang="en-US" dirty="0"/>
              <a:t>– fires and floods.</a:t>
            </a:r>
          </a:p>
          <a:p>
            <a:pPr defTabSz="940417">
              <a:defRPr/>
            </a:pPr>
            <a:endParaRPr lang="en-US" dirty="0"/>
          </a:p>
          <a:p>
            <a:pPr defTabSz="940417">
              <a:defRPr/>
            </a:pPr>
            <a:r>
              <a:rPr lang="en-US" dirty="0"/>
              <a:t>Also: cloud storage threats, compromised stolen devices.</a:t>
            </a:r>
          </a:p>
          <a:p>
            <a:pPr defTabSz="940417">
              <a:defRPr/>
            </a:pPr>
            <a:endParaRPr lang="en-US" dirty="0"/>
          </a:p>
          <a:p>
            <a:pPr defTabSz="940417">
              <a:defRPr/>
            </a:pPr>
            <a:r>
              <a:rPr lang="en-US" dirty="0"/>
              <a:t>Motivation of attackers - </a:t>
            </a:r>
            <a:r>
              <a:rPr lang="en-US" sz="1300" dirty="0"/>
              <a:t>revenge for being fired, money, espionage, desire for notoriety.</a:t>
            </a:r>
          </a:p>
          <a:p>
            <a:pPr defTabSz="940417">
              <a:defRPr/>
            </a:pPr>
            <a:endParaRPr lang="en-US" dirty="0"/>
          </a:p>
          <a:p>
            <a:pPr defTabSz="940417">
              <a:defRPr/>
            </a:pPr>
            <a:r>
              <a:rPr lang="en-US" sz="1200" dirty="0">
                <a:hlinkClick r:id="rId3"/>
              </a:rPr>
              <a:t>https://doi.org/10.6028/NIST.IR.7621r1</a:t>
            </a:r>
            <a:endParaRPr lang="en-US" sz="1200" dirty="0"/>
          </a:p>
          <a:p>
            <a:pPr defTabSz="940417">
              <a:defRPr/>
            </a:pPr>
            <a:endParaRPr lang="en-US" sz="1200" dirty="0"/>
          </a:p>
          <a:p>
            <a:pPr defTabSz="940417">
              <a:defRPr/>
            </a:pPr>
            <a:r>
              <a:rPr lang="en-US" dirty="0"/>
              <a:t>https://www.ftc.gov/tips-advice/business-center/small-businesses</a:t>
            </a:r>
          </a:p>
          <a:p>
            <a:pPr defTabSz="940417">
              <a:defRPr/>
            </a:pP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13</a:t>
            </a:fld>
            <a:endParaRPr lang="en-US"/>
          </a:p>
        </p:txBody>
      </p:sp>
    </p:spTree>
    <p:extLst>
      <p:ext uri="{BB962C8B-B14F-4D97-AF65-F5344CB8AC3E}">
        <p14:creationId xmlns:p14="http://schemas.microsoft.com/office/powerpoint/2010/main" val="245785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phishing attack, you should image the word “phish” is spelled with “f” as in going fishing. There is bait used to trick you into jumping in the net or biting on their hook. </a:t>
            </a:r>
          </a:p>
          <a:p>
            <a:r>
              <a:rPr lang="en-US" dirty="0"/>
              <a:t>An email pretending to be from your bank with instructions to share your login information.</a:t>
            </a:r>
          </a:p>
          <a:p>
            <a:r>
              <a:rPr lang="en-US" dirty="0"/>
              <a:t>An offer from a prince to share untold millions in unclaimed gold. </a:t>
            </a:r>
          </a:p>
          <a:p>
            <a:r>
              <a:rPr lang="en-US" dirty="0"/>
              <a:t>These are common phishing attacks.</a:t>
            </a:r>
          </a:p>
          <a:p>
            <a:endParaRPr lang="en-US" dirty="0"/>
          </a:p>
          <a:p>
            <a:r>
              <a:rPr lang="en-US" dirty="0"/>
              <a:t>Now imagine if the email is addressed to the chief financial officer of your firm. The name used is correct as is his/her title. Perhaps they pretend to be from your company’s bank and even use the name of your trusted loan officer. This fake email is a “spear phishing attack”. So known by the precise methodology used to get past your normal screening system and to increase the chance you will believe their instructions. </a:t>
            </a:r>
          </a:p>
          <a:p>
            <a:endParaRPr lang="en-US" dirty="0"/>
          </a:p>
          <a:p>
            <a:r>
              <a:rPr lang="en-US" dirty="0"/>
              <a:t>Protect your organization by remaining aware of these attacks and training staff and yourself on how to recognize common traits of a phishing attack. There is a sense of trust (they use your name or some element of information to establish a connection); they use brands, logos and links that look correct but are misleading or false;  they have a sense of urgency compelling you to take action or something bad will occur; and some have actual people ready to respond if you make the mistake of requesting further information from them. </a:t>
            </a:r>
          </a:p>
        </p:txBody>
      </p:sp>
      <p:sp>
        <p:nvSpPr>
          <p:cNvPr id="4" name="Slide Number Placeholder 3"/>
          <p:cNvSpPr>
            <a:spLocks noGrp="1"/>
          </p:cNvSpPr>
          <p:nvPr>
            <p:ph type="sldNum" sz="quarter" idx="10"/>
          </p:nvPr>
        </p:nvSpPr>
        <p:spPr/>
        <p:txBody>
          <a:bodyPr/>
          <a:lstStyle/>
          <a:p>
            <a:fld id="{BCEE07A5-CB2F-44F1-8CBB-00141EA4B16D}" type="slidenum">
              <a:rPr lang="en-US" smtClean="0"/>
              <a:t>14</a:t>
            </a:fld>
            <a:endParaRPr lang="en-US"/>
          </a:p>
        </p:txBody>
      </p:sp>
    </p:spTree>
    <p:extLst>
      <p:ext uri="{BB962C8B-B14F-4D97-AF65-F5344CB8AC3E}">
        <p14:creationId xmlns:p14="http://schemas.microsoft.com/office/powerpoint/2010/main" val="119017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will have heard the term WannaCry, an evocative name but also one of the biggest, most widespread ransomware attack of recent history. In general ransomware is software that can encrypt or lock your data behind a secret key or passcode. Without that code, your data and network are inaccessible and you are literally frozen out of your own files and information. Worse, the malware (malicious software) author will include a threat, often a short window of time by which you must pay them a ransom and you will get your information unlocked. Failure to meet their demands will cause them to lock or destroy your information. </a:t>
            </a:r>
          </a:p>
          <a:p>
            <a:endParaRPr lang="en-US" dirty="0"/>
          </a:p>
          <a:p>
            <a:r>
              <a:rPr lang="en-US" dirty="0"/>
              <a:t>The decision whether or not to pay the ransom is very difficult. Sometimes there are tools available from security vendors that can undo the ransomware but often there is no available remedy and many will decide to pay. On some occasions the malware is so poorly crafted that the damage cannot be undone, even if you’ve paid. A study in 2018 found that for those who paid, only about half found the tools given them by the malware author worked and the other half couldn’t get their data back.* Cybercriminals do not give money back guarantees for their work. </a:t>
            </a:r>
          </a:p>
          <a:p>
            <a:endParaRPr lang="en-US" dirty="0"/>
          </a:p>
          <a:p>
            <a:r>
              <a:rPr lang="en-US" dirty="0"/>
              <a:t>*https://www.bleepingcomputer.com/news/security/only-half-of-those-who-paid-a-ransomware-were-able-to-recover-their-data/</a:t>
            </a:r>
          </a:p>
        </p:txBody>
      </p:sp>
      <p:sp>
        <p:nvSpPr>
          <p:cNvPr id="4" name="Slide Number Placeholder 3"/>
          <p:cNvSpPr>
            <a:spLocks noGrp="1"/>
          </p:cNvSpPr>
          <p:nvPr>
            <p:ph type="sldNum" sz="quarter" idx="10"/>
          </p:nvPr>
        </p:nvSpPr>
        <p:spPr/>
        <p:txBody>
          <a:bodyPr/>
          <a:lstStyle/>
          <a:p>
            <a:fld id="{BCEE07A5-CB2F-44F1-8CBB-00141EA4B16D}" type="slidenum">
              <a:rPr lang="en-US" smtClean="0"/>
              <a:t>15</a:t>
            </a:fld>
            <a:endParaRPr lang="en-US"/>
          </a:p>
        </p:txBody>
      </p:sp>
    </p:spTree>
    <p:extLst>
      <p:ext uri="{BB962C8B-B14F-4D97-AF65-F5344CB8AC3E}">
        <p14:creationId xmlns:p14="http://schemas.microsoft.com/office/powerpoint/2010/main" val="3434985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term hacking has connotations for good, here we will focus on the malicious forms of hacking. When someone stages an attack on your network or the systems you use, we can call this hacking. Typically the hacking attack will occur without anyone ever setting foot in your office or on your property. They will utilize access via the internet or on your own network to go after some aspect of your environment. </a:t>
            </a:r>
          </a:p>
          <a:p>
            <a:r>
              <a:rPr lang="en-US" dirty="0"/>
              <a:t>A DDOS or distributed denial of service attack often means they will overwhelm your website or web address with internet traffic, blocking legitimate traffic and taking your website down. The attack is shared across multiple attack points, hence the word “distributed” in the name. The attackers may be using a botnet, or network of infected computers acting upon their command to stage their flow of traffic against you. </a:t>
            </a:r>
          </a:p>
          <a:p>
            <a:endParaRPr lang="en-US" dirty="0"/>
          </a:p>
          <a:p>
            <a:r>
              <a:rPr lang="en-US" dirty="0"/>
              <a:t>DDOS attacks are common and impact business, governments large and small and individuals. </a:t>
            </a:r>
          </a:p>
          <a:p>
            <a:endParaRPr lang="en-US" dirty="0"/>
          </a:p>
          <a:p>
            <a:r>
              <a:rPr lang="en-US" dirty="0"/>
              <a:t>As our business environments increase in complexity, we also need to guard against previously protected systems and devices that have added network capabilities. Consider the increasing popularity of the Internet of Things with network connected refrigerators, thermostats, even lightbulbs. Every advantage these devices provide us carries an additional cost in needing protection from cybersecurity risks. Can you update these devices and how do you control who can send those update messages? Could a hacker communicate with your thermostat via your own wireless network? What about your office printer and fax machine? Do they store the images they’ve sent and could someone access that information without permission? </a:t>
            </a:r>
          </a:p>
          <a:p>
            <a:endParaRPr lang="en-US" dirty="0"/>
          </a:p>
          <a:p>
            <a:r>
              <a:rPr lang="en-US" dirty="0"/>
              <a:t>Hacking can also occur when a trusted employee or visitor to our physical environment abuses that trust to illegally access other areas of the business. We must safeguard our systems by using controls such as passwords and checking access records to ensure our systems are protected both from within and without. </a:t>
            </a:r>
          </a:p>
        </p:txBody>
      </p:sp>
      <p:sp>
        <p:nvSpPr>
          <p:cNvPr id="4" name="Slide Number Placeholder 3"/>
          <p:cNvSpPr>
            <a:spLocks noGrp="1"/>
          </p:cNvSpPr>
          <p:nvPr>
            <p:ph type="sldNum" sz="quarter" idx="10"/>
          </p:nvPr>
        </p:nvSpPr>
        <p:spPr/>
        <p:txBody>
          <a:bodyPr/>
          <a:lstStyle/>
          <a:p>
            <a:fld id="{BCEE07A5-CB2F-44F1-8CBB-00141EA4B16D}" type="slidenum">
              <a:rPr lang="en-US" smtClean="0"/>
              <a:t>16</a:t>
            </a:fld>
            <a:endParaRPr lang="en-US"/>
          </a:p>
        </p:txBody>
      </p:sp>
    </p:spTree>
    <p:extLst>
      <p:ext uri="{BB962C8B-B14F-4D97-AF65-F5344CB8AC3E}">
        <p14:creationId xmlns:p14="http://schemas.microsoft.com/office/powerpoint/2010/main" val="336674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received, both at work and at home, a telephone call from someone claiming to work for a big computer company. They have “noticed viruses on your computer” and offer to help you remove them and repair the damage, of course for a fee. </a:t>
            </a:r>
          </a:p>
          <a:p>
            <a:endParaRPr lang="en-US" dirty="0"/>
          </a:p>
          <a:p>
            <a:r>
              <a:rPr lang="en-US" dirty="0"/>
              <a:t>Or perhaps you have been called by someone purporting to be with the Internal Revenue Service and you have made an error on your taxes and must pay a fine right away or they will file a lawsuit against you. </a:t>
            </a:r>
          </a:p>
          <a:p>
            <a:endParaRPr lang="en-US" dirty="0"/>
          </a:p>
          <a:p>
            <a:r>
              <a:rPr lang="en-US" dirty="0"/>
              <a:t>There are also more personal scams where people target the elderly and claim to be their grandchild and in trouble, needing funds wired right away. </a:t>
            </a:r>
          </a:p>
          <a:p>
            <a:endParaRPr lang="en-US" dirty="0"/>
          </a:p>
          <a:p>
            <a:r>
              <a:rPr lang="en-US" dirty="0"/>
              <a:t>Be careful and alert whenever you receive an unanticipated phone call such as these. The IRS and any government agency will not communicate with you by telephone. </a:t>
            </a:r>
          </a:p>
          <a:p>
            <a:endParaRPr lang="en-US" dirty="0"/>
          </a:p>
          <a:p>
            <a:r>
              <a:rPr lang="en-US" dirty="0"/>
              <a:t>The Federal Trade Commission or FTC  has useful resource material on these scams and others. Go to https://www.consumer.ftc.gov/ for more information. </a:t>
            </a:r>
          </a:p>
        </p:txBody>
      </p:sp>
      <p:sp>
        <p:nvSpPr>
          <p:cNvPr id="4" name="Slide Number Placeholder 3"/>
          <p:cNvSpPr>
            <a:spLocks noGrp="1"/>
          </p:cNvSpPr>
          <p:nvPr>
            <p:ph type="sldNum" sz="quarter" idx="10"/>
          </p:nvPr>
        </p:nvSpPr>
        <p:spPr/>
        <p:txBody>
          <a:bodyPr/>
          <a:lstStyle/>
          <a:p>
            <a:fld id="{BCEE07A5-CB2F-44F1-8CBB-00141EA4B16D}" type="slidenum">
              <a:rPr lang="en-US" smtClean="0"/>
              <a:t>17</a:t>
            </a:fld>
            <a:endParaRPr lang="en-US"/>
          </a:p>
        </p:txBody>
      </p:sp>
    </p:spTree>
    <p:extLst>
      <p:ext uri="{BB962C8B-B14F-4D97-AF65-F5344CB8AC3E}">
        <p14:creationId xmlns:p14="http://schemas.microsoft.com/office/powerpoint/2010/main" val="4011515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business is hit by a natural disaster, you may be harmed by physical loss of your computers and other storage and business devices or by the inability to communicate with staff, customers and vendors. If your physical plant burns down, you need time to rebuild but if you lose company records, financial data, banking instructions and more, how will you recover from that? Having a plan for cybersecurity that considers the physical security of your business and home is a best practice. </a:t>
            </a:r>
          </a:p>
          <a:p>
            <a:endParaRPr lang="en-US" dirty="0"/>
          </a:p>
          <a:p>
            <a:r>
              <a:rPr lang="en-US" dirty="0"/>
              <a:t>Consider using cloud-based services and storage if appropriate to your business model; when creating back-ups and storing data, have a system that includes off-site physical storage as well. Having duplicate storage with information on inventory can help with the recovery process as well, or in communications with insurers and the government. </a:t>
            </a:r>
          </a:p>
        </p:txBody>
      </p:sp>
      <p:sp>
        <p:nvSpPr>
          <p:cNvPr id="4" name="Slide Number Placeholder 3"/>
          <p:cNvSpPr>
            <a:spLocks noGrp="1"/>
          </p:cNvSpPr>
          <p:nvPr>
            <p:ph type="sldNum" sz="quarter" idx="10"/>
          </p:nvPr>
        </p:nvSpPr>
        <p:spPr/>
        <p:txBody>
          <a:bodyPr/>
          <a:lstStyle/>
          <a:p>
            <a:fld id="{BCEE07A5-CB2F-44F1-8CBB-00141EA4B16D}" type="slidenum">
              <a:rPr lang="en-US" smtClean="0"/>
              <a:t>18</a:t>
            </a:fld>
            <a:endParaRPr lang="en-US"/>
          </a:p>
        </p:txBody>
      </p:sp>
    </p:spTree>
    <p:extLst>
      <p:ext uri="{BB962C8B-B14F-4D97-AF65-F5344CB8AC3E}">
        <p14:creationId xmlns:p14="http://schemas.microsoft.com/office/powerpoint/2010/main" val="236348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b="0" dirty="0"/>
              <a:t>We’ve discussed why a small business is at risk of cyber harm and you’ve learned about various types of specific threats. By now, you see that your small business is (potentially) a target. To manage your risk, you will want to evaluate not only the particular threats and vulnerabilities you must guard against but focus on the threats with the biggest potential impact to you to know where to prioritize your cybersecurity efforts. </a:t>
            </a:r>
          </a:p>
          <a:p>
            <a:endParaRPr lang="en-US" b="0" dirty="0"/>
          </a:p>
          <a:p>
            <a:r>
              <a:rPr lang="en-US" b="0" dirty="0"/>
              <a:t>In this section you will understand what are your business’ assets, what is most valuable and this will help you determine where to prioritize your effort and spending. </a:t>
            </a:r>
          </a:p>
          <a:p>
            <a:endParaRPr lang="en-US" b="1" dirty="0"/>
          </a:p>
          <a:p>
            <a:r>
              <a:rPr lang="en-US" b="1" dirty="0"/>
              <a:t>Note to presenter - This following slides present great opportunities to engage the participants in dialogue to facilitate discussion about the elements of risk—particularly as they elements relate to their businesses.</a:t>
            </a:r>
          </a:p>
          <a:p>
            <a:endParaRPr lang="en-US" b="1" dirty="0"/>
          </a:p>
          <a:p>
            <a:r>
              <a:rPr lang="en-US" b="1" dirty="0"/>
              <a:t>Example</a:t>
            </a:r>
            <a:r>
              <a:rPr lang="en-US" dirty="0"/>
              <a:t>:– Using the example of the flooding in Ellicott City, Maryland, which included terrible flooding in the central business district. Although the likelihood of a “so-called” 100 year flood was low and rare, it happened not just once but twice. The impact was very high, in fact catastrophic for some small business owners. Discuss what possible events might cause a big impact like that whether a flood or a power grid outage or something else. </a:t>
            </a:r>
          </a:p>
          <a:p>
            <a:endParaRPr lang="en-US" dirty="0"/>
          </a:p>
          <a:p>
            <a:r>
              <a:rPr lang="en-US" dirty="0"/>
              <a:t>What are the threats?</a:t>
            </a:r>
          </a:p>
          <a:p>
            <a:r>
              <a:rPr lang="en-US" dirty="0"/>
              <a:t>What are the vulnerabilities?</a:t>
            </a:r>
          </a:p>
          <a:p>
            <a:r>
              <a:rPr lang="en-US" dirty="0"/>
              <a:t>What is the likelihood of a threat exploiting a vulnerability?</a:t>
            </a:r>
          </a:p>
          <a:p>
            <a:r>
              <a:rPr lang="en-US" dirty="0"/>
              <a:t>What would be the impact of this to your business?</a:t>
            </a:r>
          </a:p>
          <a:p>
            <a:endParaRPr lang="en-US" dirty="0"/>
          </a:p>
          <a:p>
            <a:r>
              <a:rPr lang="en-US" dirty="0"/>
              <a:t>Risk is a function of threats, vulnerabilities, the likelihood of an event, and the potential impact such an event would have to the business. Most of us make risk-based decisions every day. While driving to work, we assess threats and vulnerabilities such as the weather and local traffic conditions, the skill of other drivers on the road, and the safety features and reliability of the vehicle we drive. (NISTIR 7621, revision 1 – section 2) </a:t>
            </a:r>
            <a:r>
              <a:rPr lang="en-US" b="1" dirty="0"/>
              <a:t>https://doi.org/10.6028/NIST.IR.7621r1 </a:t>
            </a:r>
          </a:p>
          <a:p>
            <a:endParaRPr lang="en-US" dirty="0"/>
          </a:p>
          <a:p>
            <a:r>
              <a:rPr lang="en-US" dirty="0"/>
              <a:t>In this section, we will talk more in detail about the concept of risk management which later leads into the use of the NIST Cybersecurity Framework, a flexible and easy to use approach to creating your business’s plan for addressing cybersecurity threats within five key Functions. </a:t>
            </a:r>
          </a:p>
          <a:p>
            <a:endParaRPr lang="en-US" dirty="0"/>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19</a:t>
            </a:fld>
            <a:endParaRPr lang="en-US"/>
          </a:p>
        </p:txBody>
      </p:sp>
    </p:spTree>
    <p:extLst>
      <p:ext uri="{BB962C8B-B14F-4D97-AF65-F5344CB8AC3E}">
        <p14:creationId xmlns:p14="http://schemas.microsoft.com/office/powerpoint/2010/main" val="34742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In the small business community, some may think if you are really small, no cybercriminal would ever attack you. You might think, “I have relatively little of value, why would anyone choose me (us) to target.” Or perhaps even worse, that cybersecurity is a problem only a company with a technical staff can address. Cybersecurity is an important concern to every organization, large or small. In fact, the smaller your organization, the more vulnerable you may be. According to the Verizon 2018 Data Breach Investigations Report, small businesses are 58% of data breach victims. (definition: a data breach is a security incident when sensitive, protected data is lost, shared, accessed, copied, stolen, etc.). Unlike the breaches impacting large, publicly traded companies, when a small business is hit with a breach, it may not become public knowledge or get reported in the local news. But the impact can be devastating. Take a moment and consider what you would feel if you found your financial system was hacked and you’d lost money, perhaps all your operating funds. Or if your customer data was lost and you couldn’t recover sales information or the leads you were in the process of managing. What if your business couldn’t recover from the lost money, information or reputation? </a:t>
            </a:r>
          </a:p>
          <a:p>
            <a:endParaRPr lang="en-US" dirty="0"/>
          </a:p>
          <a:p>
            <a:r>
              <a:rPr lang="en-US" dirty="0"/>
              <a:t>Some common threats for small businesses include ransomware, a particular form of malicious software, that causes computers to be locked up by a criminal hoping to get you to pay, literally a ransom, to restore your access to your own data. Ransomware is often introduced to your environment by otherwise friendly services like e-mail. </a:t>
            </a:r>
          </a:p>
          <a:p>
            <a:endParaRPr lang="en-US" dirty="0"/>
          </a:p>
          <a:p>
            <a:r>
              <a:rPr lang="en-US" dirty="0"/>
              <a:t>Other problems could include hackers using your network to piggyback that access into larger, more secure systems, betraying the trust your organization has created.  Imagine if you had a partnership with a larger company, where you were providing some specialized product or service. Now imagine if your lack of secured systems or training had allowed a threat to compromise not only you but your partner. </a:t>
            </a:r>
          </a:p>
          <a:p>
            <a:endParaRPr lang="en-US" dirty="0"/>
          </a:p>
          <a:p>
            <a:r>
              <a:rPr lang="en-US" dirty="0"/>
              <a:t>By viewing or participating in this presentation, we hope to help you become better informed of common cybersecurity issues for small businesses and methods and systems you can use to improve your security posture and reduce your risk of being victimized. You’ll also become familiar with resources you can find to keep learning about this topic and organizations that stand ready to assist you, whether from government (state, local and federal) or non-profits. </a:t>
            </a:r>
          </a:p>
          <a:p>
            <a:endParaRPr lang="en-US" dirty="0"/>
          </a:p>
          <a:p>
            <a:r>
              <a:rPr lang="en-US" dirty="0"/>
              <a:t>Do not feel you can’t address this or the problem is someone else’s. But if you learn enough to decide that you need professional help in managing your cybersecurity program, that is also a good outcome to this material.</a:t>
            </a:r>
          </a:p>
          <a:p>
            <a:endParaRPr lang="en-US" dirty="0"/>
          </a:p>
          <a:p>
            <a:endParaRPr lang="en-US" dirty="0"/>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2</a:t>
            </a:fld>
            <a:endParaRPr lang="en-US"/>
          </a:p>
        </p:txBody>
      </p:sp>
    </p:spTree>
    <p:extLst>
      <p:ext uri="{BB962C8B-B14F-4D97-AF65-F5344CB8AC3E}">
        <p14:creationId xmlns:p14="http://schemas.microsoft.com/office/powerpoint/2010/main" val="501275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endParaRPr lang="en-US" dirty="0"/>
          </a:p>
          <a:p>
            <a:pPr defTabSz="940417">
              <a:defRPr/>
            </a:pPr>
            <a:r>
              <a:rPr lang="en-US" dirty="0"/>
              <a:t>What are you protecting? We can’t create a structured protection plan without an understanding of your “assets” – your assets are more than information, it’s your people, processes, technology, and more.  Begin by thinking about the most crucial elements to your business. Identify what assets your business needs to succeed, what you receive from partners, what you manage, what you share, what you need to report and so forth. </a:t>
            </a:r>
          </a:p>
          <a:p>
            <a:pPr defTabSz="940417">
              <a:defRPr/>
            </a:pPr>
            <a:endParaRPr lang="en-US" dirty="0"/>
          </a:p>
          <a:p>
            <a:pPr defTabSz="940417">
              <a:defRPr/>
            </a:pPr>
            <a:r>
              <a:rPr lang="en-US" dirty="0"/>
              <a:t>In this section, we will follow a 5-step process to consider how valuable and critical each asset is and develop an inventory. How are they vulnerable and how will you protect them? By understanding what is most valuable and what has the most potential impact to your business continuity, you can develop a prioritized plan. </a:t>
            </a:r>
          </a:p>
          <a:p>
            <a:pPr defTabSz="940417">
              <a:defRPr/>
            </a:pPr>
            <a:endParaRPr lang="en-US" dirty="0"/>
          </a:p>
          <a:p>
            <a:pPr defTabSz="940417">
              <a:defRPr/>
            </a:pPr>
            <a:r>
              <a:rPr lang="en-US" b="0" dirty="0"/>
              <a:t>Reference materials: NIST Publication Small Business Information Security: The Fundamentals</a:t>
            </a:r>
          </a:p>
          <a:p>
            <a:pPr defTabSz="940417">
              <a:defRPr/>
            </a:pPr>
            <a:r>
              <a:rPr lang="en-US" b="1" dirty="0"/>
              <a:t>https://doi.org/10.6028/NIST.IR.7621r1</a:t>
            </a: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20</a:t>
            </a:fld>
            <a:endParaRPr lang="en-US"/>
          </a:p>
        </p:txBody>
      </p:sp>
    </p:spTree>
    <p:extLst>
      <p:ext uri="{BB962C8B-B14F-4D97-AF65-F5344CB8AC3E}">
        <p14:creationId xmlns:p14="http://schemas.microsoft.com/office/powerpoint/2010/main" val="187523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We start by identifying the assets most important to your business.  Remember that assets can include information, people, processes, and technology—anything that is important to your business’ operation.  </a:t>
            </a:r>
          </a:p>
          <a:p>
            <a:endParaRPr lang="en-US" dirty="0"/>
          </a:p>
          <a:p>
            <a:r>
              <a:rPr lang="en-US" dirty="0"/>
              <a:t>To get more concrete about information, let’s consider some common types of information. You probably have lists of customers and share those lists with employees in your environment such as sales and fulfillment or service providers. There are lots of related information with each customer in their account. </a:t>
            </a:r>
          </a:p>
          <a:p>
            <a:endParaRPr lang="en-US" dirty="0"/>
          </a:p>
          <a:p>
            <a:r>
              <a:rPr lang="en-US" dirty="0"/>
              <a:t>List important technology that stores or processes that information—including 3rd party providers like cloud storage, email provider, web hosting provider, etc.</a:t>
            </a:r>
          </a:p>
          <a:p>
            <a:endParaRPr lang="en-US" dirty="0"/>
          </a:p>
          <a:p>
            <a:r>
              <a:rPr lang="en-US" dirty="0"/>
              <a:t>Don’t forget to include business processes that your business depends on, such as payroll, customer engagement, online payment processing, etc.  And consider critical employees or roles in your business.</a:t>
            </a:r>
          </a:p>
          <a:p>
            <a:endParaRPr lang="en-US" dirty="0"/>
          </a:p>
          <a:p>
            <a:r>
              <a:rPr lang="en-US" dirty="0"/>
              <a:t>The next slide shows an example.</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21</a:t>
            </a:fld>
            <a:endParaRPr lang="en-US"/>
          </a:p>
        </p:txBody>
      </p:sp>
    </p:spTree>
    <p:extLst>
      <p:ext uri="{BB962C8B-B14F-4D97-AF65-F5344CB8AC3E}">
        <p14:creationId xmlns:p14="http://schemas.microsoft.com/office/powerpoint/2010/main" val="4150467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list representing a small medical provider.  </a:t>
            </a:r>
          </a:p>
          <a:p>
            <a:endParaRPr lang="en-US" dirty="0"/>
          </a:p>
          <a:p>
            <a:r>
              <a:rPr lang="en-US" b="1" i="1" dirty="0"/>
              <a:t>Note that this list is incomplete and serves only as an example.  A medical provider may have many more (and different) assets than those listed here</a:t>
            </a:r>
            <a:r>
              <a:rPr lang="en-US" dirty="0"/>
              <a:t>.</a:t>
            </a:r>
          </a:p>
        </p:txBody>
      </p:sp>
      <p:sp>
        <p:nvSpPr>
          <p:cNvPr id="4" name="Slide Number Placeholder 3"/>
          <p:cNvSpPr>
            <a:spLocks noGrp="1"/>
          </p:cNvSpPr>
          <p:nvPr>
            <p:ph type="sldNum" sz="quarter" idx="10"/>
          </p:nvPr>
        </p:nvSpPr>
        <p:spPr/>
        <p:txBody>
          <a:bodyPr/>
          <a:lstStyle/>
          <a:p>
            <a:fld id="{BCEE07A5-CB2F-44F1-8CBB-00141EA4B16D}" type="slidenum">
              <a:rPr lang="en-US" smtClean="0"/>
              <a:t>22</a:t>
            </a:fld>
            <a:endParaRPr lang="en-US"/>
          </a:p>
        </p:txBody>
      </p:sp>
    </p:spTree>
    <p:extLst>
      <p:ext uri="{BB962C8B-B14F-4D97-AF65-F5344CB8AC3E}">
        <p14:creationId xmlns:p14="http://schemas.microsoft.com/office/powerpoint/2010/main" val="3723971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the value of your business assets is an important step in your cybersecurity planning. Value is a relative term; you might associate a range to these assets such as high, medium and low value. This exercise is to help you consider where to prioritize your efforts to protect your business assets. Ask yourself the following questions to start the process: What would happen to my business if this asset was made public? If the asset was incorrect or changed, somehow? What if the asset became inaccessible for some reason? </a:t>
            </a:r>
          </a:p>
        </p:txBody>
      </p:sp>
      <p:sp>
        <p:nvSpPr>
          <p:cNvPr id="4" name="Slide Number Placeholder 3"/>
          <p:cNvSpPr>
            <a:spLocks noGrp="1"/>
          </p:cNvSpPr>
          <p:nvPr>
            <p:ph type="sldNum" sz="quarter" idx="10"/>
          </p:nvPr>
        </p:nvSpPr>
        <p:spPr/>
        <p:txBody>
          <a:bodyPr/>
          <a:lstStyle/>
          <a:p>
            <a:fld id="{BCEE07A5-CB2F-44F1-8CBB-00141EA4B16D}" type="slidenum">
              <a:rPr lang="en-US" smtClean="0"/>
              <a:t>23</a:t>
            </a:fld>
            <a:endParaRPr lang="en-US"/>
          </a:p>
        </p:txBody>
      </p:sp>
    </p:spTree>
    <p:extLst>
      <p:ext uri="{BB962C8B-B14F-4D97-AF65-F5344CB8AC3E}">
        <p14:creationId xmlns:p14="http://schemas.microsoft.com/office/powerpoint/2010/main" val="363164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example of the small medical provider, this chart shows an asset value rating of low, medium, and high.  Choose a rating scale that works best for you.</a:t>
            </a:r>
          </a:p>
          <a:p>
            <a:endParaRPr lang="en-US" dirty="0"/>
          </a:p>
          <a:p>
            <a:r>
              <a:rPr lang="en-US" b="1" i="1" dirty="0"/>
              <a:t>Note that this is merely an example and may not accurately represent the asset values of a small medical provider.</a:t>
            </a:r>
          </a:p>
        </p:txBody>
      </p:sp>
      <p:sp>
        <p:nvSpPr>
          <p:cNvPr id="4" name="Slide Number Placeholder 3"/>
          <p:cNvSpPr>
            <a:spLocks noGrp="1"/>
          </p:cNvSpPr>
          <p:nvPr>
            <p:ph type="sldNum" sz="quarter" idx="10"/>
          </p:nvPr>
        </p:nvSpPr>
        <p:spPr/>
        <p:txBody>
          <a:bodyPr/>
          <a:lstStyle/>
          <a:p>
            <a:fld id="{BCEE07A5-CB2F-44F1-8CBB-00141EA4B16D}" type="slidenum">
              <a:rPr lang="en-US" smtClean="0"/>
              <a:t>24</a:t>
            </a:fld>
            <a:endParaRPr lang="en-US"/>
          </a:p>
        </p:txBody>
      </p:sp>
    </p:spTree>
    <p:extLst>
      <p:ext uri="{BB962C8B-B14F-4D97-AF65-F5344CB8AC3E}">
        <p14:creationId xmlns:p14="http://schemas.microsoft.com/office/powerpoint/2010/main" val="1073759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step 3 d</a:t>
            </a:r>
            <a:r>
              <a:rPr lang="en-US" sz="1200" kern="1200" dirty="0">
                <a:solidFill>
                  <a:schemeClr val="tx1"/>
                </a:solidFill>
                <a:effectLst/>
                <a:latin typeface="+mn-lt"/>
                <a:ea typeface="+mn-ea"/>
                <a:cs typeface="+mn-cs"/>
              </a:rPr>
              <a:t>etermine the impact (using </a:t>
            </a:r>
            <a:r>
              <a:rPr lang="en-US" sz="1200" b="1" kern="1200" dirty="0">
                <a:solidFill>
                  <a:schemeClr val="tx1"/>
                </a:solidFill>
                <a:effectLst/>
                <a:latin typeface="+mn-lt"/>
                <a:ea typeface="+mn-ea"/>
                <a:cs typeface="+mn-cs"/>
              </a:rPr>
              <a:t>Low</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Medium</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High</a:t>
            </a:r>
            <a:r>
              <a:rPr lang="en-US" sz="1200" kern="1200" dirty="0">
                <a:solidFill>
                  <a:schemeClr val="tx1"/>
                </a:solidFill>
                <a:effectLst/>
                <a:latin typeface="+mn-lt"/>
                <a:ea typeface="+mn-ea"/>
                <a:cs typeface="+mn-cs"/>
              </a:rPr>
              <a:t>) to your business if the asset were lost, damaged, or reduced in value.   </a:t>
            </a:r>
            <a:endParaRPr lang="en-US" dirty="0"/>
          </a:p>
        </p:txBody>
      </p:sp>
      <p:sp>
        <p:nvSpPr>
          <p:cNvPr id="4" name="Slide Number Placeholder 3"/>
          <p:cNvSpPr>
            <a:spLocks noGrp="1"/>
          </p:cNvSpPr>
          <p:nvPr>
            <p:ph type="sldNum" sz="quarter" idx="10"/>
          </p:nvPr>
        </p:nvSpPr>
        <p:spPr/>
        <p:txBody>
          <a:bodyPr/>
          <a:lstStyle/>
          <a:p>
            <a:fld id="{BCEE07A5-CB2F-44F1-8CBB-00141EA4B16D}" type="slidenum">
              <a:rPr lang="en-US" smtClean="0"/>
              <a:t>25</a:t>
            </a:fld>
            <a:endParaRPr lang="en-US"/>
          </a:p>
        </p:txBody>
      </p:sp>
    </p:spTree>
    <p:extLst>
      <p:ext uri="{BB962C8B-B14F-4D97-AF65-F5344CB8AC3E}">
        <p14:creationId xmlns:p14="http://schemas.microsoft.com/office/powerpoint/2010/main" val="3276699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cases, this value may be the same as the asset value in Step 2.  </a:t>
            </a:r>
            <a:r>
              <a:rPr lang="en-US" dirty="0"/>
              <a:t>However, this may not always be the case.  A couple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inherent value of the medical devices in the example above is medium.  However the medical provider may determine that compromise of the medical devices and the patient data stored on them can cause harm to patients.  He/she determines that the impact is High.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Perhaps there is a business process (e.g., “processing patient claims to insurance”) which is critical to the business’ operation. However, manual processes can be temporarily enabled while the normal business process is re-enabled.  Because of this manual backup, the medical provider determines that the impact of the loss of this business process is medium.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 that this is merely an example and may not accurately represent the asset impacts of a small medical provider.</a:t>
            </a:r>
          </a:p>
          <a:p>
            <a:endParaRPr lang="en-US" dirty="0"/>
          </a:p>
        </p:txBody>
      </p:sp>
      <p:sp>
        <p:nvSpPr>
          <p:cNvPr id="4" name="Slide Number Placeholder 3"/>
          <p:cNvSpPr>
            <a:spLocks noGrp="1"/>
          </p:cNvSpPr>
          <p:nvPr>
            <p:ph type="sldNum" sz="quarter" idx="10"/>
          </p:nvPr>
        </p:nvSpPr>
        <p:spPr/>
        <p:txBody>
          <a:bodyPr/>
          <a:lstStyle/>
          <a:p>
            <a:fld id="{BCEE07A5-CB2F-44F1-8CBB-00141EA4B16D}" type="slidenum">
              <a:rPr lang="en-US" smtClean="0"/>
              <a:t>26</a:t>
            </a:fld>
            <a:endParaRPr lang="en-US"/>
          </a:p>
        </p:txBody>
      </p:sp>
    </p:spTree>
    <p:extLst>
      <p:ext uri="{BB962C8B-B14F-4D97-AF65-F5344CB8AC3E}">
        <p14:creationId xmlns:p14="http://schemas.microsoft.com/office/powerpoint/2010/main" val="1932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b="1" dirty="0"/>
              <a:t>https://doi.org/10.6028/NIST.SP.800-30r1</a:t>
            </a:r>
          </a:p>
          <a:p>
            <a:pPr defTabSz="940417">
              <a:defRPr/>
            </a:pPr>
            <a:endParaRPr lang="en-US" dirty="0"/>
          </a:p>
          <a:p>
            <a:pPr defTabSz="940417">
              <a:defRPr/>
            </a:pPr>
            <a:r>
              <a:rPr lang="en-US" dirty="0"/>
              <a:t>The previous module discussed common cybersecurity threats, including hacker, ransomware, phishing, etc.  List the threats to each of the assets listed.   </a:t>
            </a:r>
          </a:p>
          <a:p>
            <a:pPr defTabSz="940417">
              <a:defRPr/>
            </a:pPr>
            <a:endParaRPr lang="en-US" dirty="0"/>
          </a:p>
          <a:p>
            <a:pPr marL="0" marR="0" lvl="0" indent="0" algn="l" defTabSz="940417"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Once threats to each asset have been identified, try to evaluate the likelihood that the asset may be lost of damaged by the threat(s). This is not an exact determination; reasonable estimates are fine.  Follow your instincts and/or consider consulting with a trusted colleague.</a:t>
            </a:r>
          </a:p>
          <a:p>
            <a:pPr defTabSz="940417">
              <a:defRPr/>
            </a:pP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27</a:t>
            </a:fld>
            <a:endParaRPr lang="en-US"/>
          </a:p>
        </p:txBody>
      </p:sp>
    </p:spTree>
    <p:extLst>
      <p:ext uri="{BB962C8B-B14F-4D97-AF65-F5344CB8AC3E}">
        <p14:creationId xmlns:p14="http://schemas.microsoft.com/office/powerpoint/2010/main" val="1678227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previous modules to list possible threats to each asset listed.</a:t>
            </a:r>
          </a:p>
          <a:p>
            <a:endParaRPr lang="en-US" dirty="0"/>
          </a:p>
          <a:p>
            <a:r>
              <a:rPr lang="en-US" dirty="0"/>
              <a:t>Then determine the likelihood of the threat damaging the asset or making it unavailable to your business.  As before, the example above uses a low, medium, high rating scale. Choose a scale that works best for your business.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 that this is merely an example and may not accurately represent the threats and likelihood of a small medical provider.</a:t>
            </a:r>
          </a:p>
          <a:p>
            <a:endParaRPr lang="en-US" dirty="0"/>
          </a:p>
        </p:txBody>
      </p:sp>
      <p:sp>
        <p:nvSpPr>
          <p:cNvPr id="4" name="Slide Number Placeholder 3"/>
          <p:cNvSpPr>
            <a:spLocks noGrp="1"/>
          </p:cNvSpPr>
          <p:nvPr>
            <p:ph type="sldNum" sz="quarter" idx="10"/>
          </p:nvPr>
        </p:nvSpPr>
        <p:spPr/>
        <p:txBody>
          <a:bodyPr/>
          <a:lstStyle/>
          <a:p>
            <a:fld id="{BCEE07A5-CB2F-44F1-8CBB-00141EA4B16D}" type="slidenum">
              <a:rPr lang="en-US" smtClean="0"/>
              <a:t>28</a:t>
            </a:fld>
            <a:endParaRPr lang="en-US"/>
          </a:p>
        </p:txBody>
      </p:sp>
    </p:spTree>
    <p:extLst>
      <p:ext uri="{BB962C8B-B14F-4D97-AF65-F5344CB8AC3E}">
        <p14:creationId xmlns:p14="http://schemas.microsoft.com/office/powerpoint/2010/main" val="2618366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After you have completed the previous worksheet, you will now be able assess risk in a prioritized manner for your business assets. Prioritizing the use of resources in a small business is always tricky, especially for activities that aren’t tied to sales and services but as you’ve seen, risk to small businesses is very real and the time and money you invest in protecting your assets will pay off, in confidence and readiness. </a:t>
            </a:r>
          </a:p>
          <a:p>
            <a:endParaRPr lang="en-US" dirty="0"/>
          </a:p>
          <a:p>
            <a:r>
              <a:rPr lang="en-US" dirty="0"/>
              <a:t>The matrix on the next slide may help in prioritization.</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29</a:t>
            </a:fld>
            <a:endParaRPr lang="en-US"/>
          </a:p>
        </p:txBody>
      </p:sp>
    </p:spTree>
    <p:extLst>
      <p:ext uri="{BB962C8B-B14F-4D97-AF65-F5344CB8AC3E}">
        <p14:creationId xmlns:p14="http://schemas.microsoft.com/office/powerpoint/2010/main" val="361405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why cybercriminals do what they do, a whopping 41 % of the motives behind recent attacks was to demand a ransom. Yet another 27 % are due to insiders, an employee stealing or selling proprietary information like customer lists or product designs. It’s usually an outsider in an organized criminal syndicate, attacking large numbers of targets in hopes of successfully breaching your defenses or encrypting your data for ransom. All industry sectors are vulnerable as this chart indicates. </a:t>
            </a:r>
          </a:p>
        </p:txBody>
      </p:sp>
      <p:sp>
        <p:nvSpPr>
          <p:cNvPr id="4" name="Slide Number Placeholder 3"/>
          <p:cNvSpPr>
            <a:spLocks noGrp="1"/>
          </p:cNvSpPr>
          <p:nvPr>
            <p:ph type="sldNum" sz="quarter" idx="10"/>
          </p:nvPr>
        </p:nvSpPr>
        <p:spPr/>
        <p:txBody>
          <a:bodyPr/>
          <a:lstStyle/>
          <a:p>
            <a:fld id="{BCEE07A5-CB2F-44F1-8CBB-00141EA4B16D}" type="slidenum">
              <a:rPr lang="en-US" smtClean="0"/>
              <a:t>3</a:t>
            </a:fld>
            <a:endParaRPr lang="en-US"/>
          </a:p>
        </p:txBody>
      </p:sp>
    </p:spTree>
    <p:extLst>
      <p:ext uri="{BB962C8B-B14F-4D97-AF65-F5344CB8AC3E}">
        <p14:creationId xmlns:p14="http://schemas.microsoft.com/office/powerpoint/2010/main" val="3042900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Credit for image: https://www.pivotpointsecurity.com/blog/using-matrix-models-for-risk-assessment/</a:t>
            </a:r>
          </a:p>
          <a:p>
            <a:endParaRPr lang="en-US" b="0" dirty="0"/>
          </a:p>
          <a:p>
            <a:r>
              <a:rPr lang="en-US" b="0" dirty="0"/>
              <a:t>This matrix takes the impact and likelihood scores from the previous steps as input to determine overall risk prioritization.  </a:t>
            </a:r>
          </a:p>
          <a:p>
            <a:endParaRPr lang="en-US" b="0" dirty="0"/>
          </a:p>
          <a:p>
            <a:r>
              <a:rPr lang="en-US" b="1" dirty="0"/>
              <a:t>Note that this matrix is notional</a:t>
            </a:r>
            <a:r>
              <a:rPr lang="en-US" b="0" dirty="0"/>
              <a:t>.  Business owners should modify the overall risk prioritization as they see fit.  He/she may determine that an asset is so valuable that it needs a </a:t>
            </a:r>
            <a:r>
              <a:rPr lang="en-US" b="0" dirty="0">
                <a:solidFill>
                  <a:srgbClr val="FF0000"/>
                </a:solidFill>
              </a:rPr>
              <a:t>High</a:t>
            </a:r>
            <a:r>
              <a:rPr lang="en-US" b="0" dirty="0"/>
              <a:t> risk rating (red colored) even though the likelihood value is low.</a:t>
            </a:r>
          </a:p>
          <a:p>
            <a:endParaRPr lang="en-US" b="0" dirty="0"/>
          </a:p>
        </p:txBody>
      </p:sp>
      <p:sp>
        <p:nvSpPr>
          <p:cNvPr id="4" name="Slide Number Placeholder 3"/>
          <p:cNvSpPr>
            <a:spLocks noGrp="1"/>
          </p:cNvSpPr>
          <p:nvPr>
            <p:ph type="sldNum" sz="quarter" idx="10"/>
          </p:nvPr>
        </p:nvSpPr>
        <p:spPr/>
        <p:txBody>
          <a:bodyPr/>
          <a:lstStyle/>
          <a:p>
            <a:fld id="{BCEE07A5-CB2F-44F1-8CBB-00141EA4B16D}" type="slidenum">
              <a:rPr lang="en-US" smtClean="0"/>
              <a:t>30</a:t>
            </a:fld>
            <a:endParaRPr lang="en-US"/>
          </a:p>
        </p:txBody>
      </p:sp>
    </p:spTree>
    <p:extLst>
      <p:ext uri="{BB962C8B-B14F-4D97-AF65-F5344CB8AC3E}">
        <p14:creationId xmlns:p14="http://schemas.microsoft.com/office/powerpoint/2010/main" val="2161645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Refer to the impact and likelihood ratings from previous steps (</a:t>
            </a:r>
            <a:r>
              <a:rPr lang="en-US" b="1" dirty="0"/>
              <a:t>bold</a:t>
            </a:r>
            <a:r>
              <a:rPr lang="en-US" b="0" dirty="0"/>
              <a:t> in the example above).  For each asset, use the matrix on the previous slide to find the intersection between the impact and likelihood ratings.  This is the risk rating and directly impacts resource prioritization. </a:t>
            </a:r>
            <a:r>
              <a:rPr lang="en-US" sz="1200" kern="1200" dirty="0">
                <a:solidFill>
                  <a:schemeClr val="tx1"/>
                </a:solidFill>
                <a:effectLst/>
                <a:latin typeface="+mn-lt"/>
                <a:ea typeface="+mn-ea"/>
                <a:cs typeface="+mn-cs"/>
              </a:rPr>
              <a:t>Focusing your time and money on protecting “</a:t>
            </a:r>
            <a:r>
              <a:rPr lang="en-US" sz="1200" b="1" kern="1200" dirty="0">
                <a:solidFill>
                  <a:schemeClr val="tx1"/>
                </a:solidFill>
                <a:effectLst/>
                <a:latin typeface="+mn-lt"/>
                <a:ea typeface="+mn-ea"/>
                <a:cs typeface="+mn-cs"/>
              </a:rPr>
              <a:t>High</a:t>
            </a:r>
            <a:r>
              <a:rPr lang="en-US" sz="1200" kern="1200" dirty="0">
                <a:solidFill>
                  <a:schemeClr val="tx1"/>
                </a:solidFill>
                <a:effectLst/>
                <a:latin typeface="+mn-lt"/>
                <a:ea typeface="+mn-ea"/>
                <a:cs typeface="+mn-cs"/>
              </a:rPr>
              <a:t>” prioritized assets could provide the greatest benefit for your business</a:t>
            </a:r>
            <a:r>
              <a:rPr lang="en-US" b="0" dirty="0"/>
              <a:t>.</a:t>
            </a:r>
          </a:p>
          <a:p>
            <a:endParaRPr lang="en-US" b="0" dirty="0"/>
          </a:p>
          <a:p>
            <a:r>
              <a:rPr lang="en-US" b="0" dirty="0"/>
              <a:t>The next module (Cybersecurity Framework) will discuss a variety of cybersecurity activities that can help you identify potential solutions to protect your important business assets.</a:t>
            </a:r>
            <a:endParaRPr lang="en-US" dirty="0"/>
          </a:p>
        </p:txBody>
      </p:sp>
      <p:sp>
        <p:nvSpPr>
          <p:cNvPr id="4" name="Slide Number Placeholder 3"/>
          <p:cNvSpPr>
            <a:spLocks noGrp="1"/>
          </p:cNvSpPr>
          <p:nvPr>
            <p:ph type="sldNum" sz="quarter" idx="10"/>
          </p:nvPr>
        </p:nvSpPr>
        <p:spPr/>
        <p:txBody>
          <a:bodyPr/>
          <a:lstStyle/>
          <a:p>
            <a:fld id="{BCEE07A5-CB2F-44F1-8CBB-00141EA4B16D}" type="slidenum">
              <a:rPr lang="en-US" smtClean="0"/>
              <a:t>31</a:t>
            </a:fld>
            <a:endParaRPr lang="en-US"/>
          </a:p>
        </p:txBody>
      </p:sp>
    </p:spTree>
    <p:extLst>
      <p:ext uri="{BB962C8B-B14F-4D97-AF65-F5344CB8AC3E}">
        <p14:creationId xmlns:p14="http://schemas.microsoft.com/office/powerpoint/2010/main" val="346198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Now that you have walked through identifying and valuing and prioritizing your business assets, this next section will present time tested activities to protect your assets. You might find activities in this section that will help you.</a:t>
            </a:r>
          </a:p>
          <a:p>
            <a:endParaRPr lang="en-US" dirty="0"/>
          </a:p>
          <a:p>
            <a:r>
              <a:rPr lang="en-US" dirty="0"/>
              <a:t>Have you previously heard of the NIST Cybersecurity Framework? Since 2014, this non-regulatory framework has allowed a rigorous methodology to evolve of assessing risk and developing a plan for all possible outcomes. It’s good to note that the Cybersecurity Framework is the result of extensive public-private sector collaboration, as it has resulted in a flexible mechanism that can be used by all organizations, big or small. It has become a best practice for large corporations and is increasingly recognized as important for small businesses to utilize. </a:t>
            </a:r>
          </a:p>
          <a:p>
            <a:endParaRPr lang="en-US" dirty="0"/>
          </a:p>
          <a:p>
            <a:r>
              <a:rPr lang="en-US" dirty="0"/>
              <a:t>The Cybersecurity Framework offers a variety of options to reduce your vulnerability and therefore the likelihood of impact to your business. </a:t>
            </a:r>
          </a:p>
          <a:p>
            <a:endParaRPr lang="en-US" dirty="0"/>
          </a:p>
          <a:p>
            <a:r>
              <a:rPr lang="en-US" dirty="0"/>
              <a:t>https://nvlpubs.nist.gov/nistpubs/CSWP/NIST.CSWP.04162018.pdf  (Version 1.1)</a:t>
            </a:r>
          </a:p>
          <a:p>
            <a:endParaRPr lang="en-US" dirty="0"/>
          </a:p>
          <a:p>
            <a:endParaRPr lang="en-US" dirty="0"/>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32</a:t>
            </a:fld>
            <a:endParaRPr lang="en-US"/>
          </a:p>
        </p:txBody>
      </p:sp>
    </p:spTree>
    <p:extLst>
      <p:ext uri="{BB962C8B-B14F-4D97-AF65-F5344CB8AC3E}">
        <p14:creationId xmlns:p14="http://schemas.microsoft.com/office/powerpoint/2010/main" val="1938480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marL="0" marR="0" lvl="0" indent="0" algn="l" defTabSz="940417" rtl="0" eaLnBrk="1" fontAlgn="auto" latinLnBrk="0" hangingPunct="1">
              <a:lnSpc>
                <a:spcPct val="100000"/>
              </a:lnSpc>
              <a:spcBef>
                <a:spcPts val="0"/>
              </a:spcBef>
              <a:spcAft>
                <a:spcPts val="0"/>
              </a:spcAft>
              <a:buClrTx/>
              <a:buSzTx/>
              <a:buFontTx/>
              <a:buNone/>
              <a:tabLst/>
              <a:defRPr/>
            </a:pPr>
            <a:r>
              <a:rPr lang="en-US" dirty="0">
                <a:solidFill>
                  <a:schemeClr val="accent1"/>
                </a:solidFill>
              </a:rPr>
              <a:t>The NIST Cybersecurity Framework provides a basic and understandable language of five key Functions– </a:t>
            </a:r>
            <a:r>
              <a:rPr lang="en-US" b="1" dirty="0">
                <a:solidFill>
                  <a:schemeClr val="accent1"/>
                </a:solidFill>
              </a:rPr>
              <a:t>Identify, Protect, Detect, Respond, Recover </a:t>
            </a:r>
            <a:r>
              <a:rPr lang="en-US" dirty="0">
                <a:solidFill>
                  <a:schemeClr val="accent1"/>
                </a:solidFill>
              </a:rPr>
              <a:t>– for managing risk iteratively over time.  </a:t>
            </a:r>
            <a:endParaRPr lang="en-US" dirty="0"/>
          </a:p>
          <a:p>
            <a:pPr defTabSz="940417">
              <a:defRPr/>
            </a:pPr>
            <a:endParaRPr lang="en-US" dirty="0"/>
          </a:p>
          <a:p>
            <a:pPr defTabSz="940417">
              <a:defRPr/>
            </a:pPr>
            <a:r>
              <a:rPr lang="en-US" dirty="0"/>
              <a:t>https://nvlpubs.nist.gov/nistpubs/CSWP/NIST.CSWP.04162018.pdf  (Version 1.1)</a:t>
            </a:r>
            <a:endParaRPr lang="en-US" strike="noStrike" dirty="0"/>
          </a:p>
          <a:p>
            <a:pPr defTabSz="940417">
              <a:defRPr/>
            </a:pPr>
            <a:endParaRPr lang="en-US" dirty="0"/>
          </a:p>
          <a:p>
            <a:pPr defTabSz="940417">
              <a:defRPr/>
            </a:pPr>
            <a:r>
              <a:rPr lang="en-US" b="1" dirty="0">
                <a:solidFill>
                  <a:schemeClr val="accent1"/>
                </a:solidFill>
              </a:rPr>
              <a:t>Why is a dynamic, iterative risk management approach recommended?</a:t>
            </a:r>
          </a:p>
          <a:p>
            <a:pPr defTabSz="940417">
              <a:defRPr/>
            </a:pPr>
            <a:endParaRPr lang="en-US" dirty="0">
              <a:solidFill>
                <a:schemeClr val="accent1"/>
              </a:solidFill>
            </a:endParaRPr>
          </a:p>
          <a:p>
            <a:pPr defTabSz="940417">
              <a:defRPr/>
            </a:pPr>
            <a:r>
              <a:rPr lang="en-US" dirty="0">
                <a:solidFill>
                  <a:schemeClr val="accent1"/>
                </a:solidFill>
              </a:rPr>
              <a:t>More vulnerabilities are discovered every day, threats evolve, probability can change, impact/consequence can change. With these four risk factors in continual motion, you too will need to re-assess your risk, so you can re-visit and re-fine your risk decisions over time. With those concerns in mind, using the framework is an ideal methodology to allow for this level of iteration and responsiveness to our environment. </a:t>
            </a:r>
          </a:p>
          <a:p>
            <a:pPr defTabSz="940417">
              <a:defRPr/>
            </a:pPr>
            <a:endParaRPr lang="en-US" dirty="0">
              <a:solidFill>
                <a:schemeClr val="accent1"/>
              </a:solidFill>
            </a:endParaRPr>
          </a:p>
          <a:p>
            <a:pPr defTabSz="940417">
              <a:defRPr/>
            </a:pPr>
            <a:r>
              <a:rPr lang="en-US" dirty="0">
                <a:solidFill>
                  <a:schemeClr val="accent1"/>
                </a:solidFill>
              </a:rPr>
              <a:t>Let’s spend time on each of the five Functions that make up the framework. Within each Function are additional levels, referred to as Categories.  These Categories can be thought of as groupings of similar cybersecurity activities. And Categories contain Subcategories which are discrete cybersecurity outcomes that a business may want to achieve. Some of these cybersecurity outcomes will be more important to a business than other cybersecurity outcomes.  This importance often depends on whether the cybersecurity outcome helps the business achieve business/mission objectives or meet regulatory requirements.  On the following slides, we’ll spend some time looking at each of the 5 Functions as well as some of the Subcategory cybersecurity outcomes that may help your business achieve its business objectives and/or meet regulatory requirements.</a:t>
            </a:r>
          </a:p>
          <a:p>
            <a:pPr defTabSz="940417">
              <a:defRPr/>
            </a:pPr>
            <a:r>
              <a:rPr lang="en-US" dirty="0">
                <a:solidFill>
                  <a:schemeClr val="accent1"/>
                </a:solidFill>
              </a:rPr>
              <a:t>---</a:t>
            </a:r>
          </a:p>
          <a:p>
            <a:pPr defTabSz="940417">
              <a:defRPr/>
            </a:pPr>
            <a:endParaRPr lang="en-US" dirty="0">
              <a:solidFill>
                <a:schemeClr val="accent1"/>
              </a:solidFill>
            </a:endParaRPr>
          </a:p>
          <a:p>
            <a:pPr defTabSz="940417">
              <a:defRPr/>
            </a:pPr>
            <a:endParaRPr lang="en-US" dirty="0">
              <a:solidFill>
                <a:schemeClr val="accent1"/>
              </a:solidFill>
            </a:endParaRP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33</a:t>
            </a:fld>
            <a:endParaRPr lang="en-US"/>
          </a:p>
        </p:txBody>
      </p:sp>
    </p:spTree>
    <p:extLst>
      <p:ext uri="{BB962C8B-B14F-4D97-AF65-F5344CB8AC3E}">
        <p14:creationId xmlns:p14="http://schemas.microsoft.com/office/powerpoint/2010/main" val="2927108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Activities in the Identify Function are about identifying what is most important to your business…what needs to be protected.  This could include identifying business processes, physical assets, software, or information that your business cannot survive without. The previous section’s worksheets are helpful in the Identify Function. When you are implementing the NIST Framework, you will quickly see there is available to you a level of detail that really helps you complete your plan. Let’s take a look: </a:t>
            </a:r>
          </a:p>
          <a:p>
            <a:endParaRPr lang="en-US" dirty="0"/>
          </a:p>
          <a:p>
            <a:r>
              <a:rPr lang="en-US" dirty="0"/>
              <a:t>------------------------------------------</a:t>
            </a:r>
          </a:p>
          <a:p>
            <a:endParaRPr lang="en-US" dirty="0"/>
          </a:p>
          <a:p>
            <a:r>
              <a:rPr lang="en-US" b="1" dirty="0"/>
              <a:t>Identify</a:t>
            </a:r>
            <a:r>
              <a:rPr lang="en-US" dirty="0"/>
              <a:t> is about the foundational things. After all, you can’t manage what you don’t know. The subsequent functions have a lot of dependencies on the Identify Function.</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34</a:t>
            </a:fld>
            <a:endParaRPr lang="en-US"/>
          </a:p>
        </p:txBody>
      </p:sp>
    </p:spTree>
    <p:extLst>
      <p:ext uri="{BB962C8B-B14F-4D97-AF65-F5344CB8AC3E}">
        <p14:creationId xmlns:p14="http://schemas.microsoft.com/office/powerpoint/2010/main" val="2947946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endParaRPr lang="en-US" dirty="0"/>
          </a:p>
          <a:p>
            <a:pPr defTabSz="940417">
              <a:defRPr/>
            </a:pPr>
            <a:r>
              <a:rPr lang="en-US" dirty="0"/>
              <a:t>This slide shows some activities that can be performed as part of the foundational Identify Function. Remember, these are sample activities; you’ll find these and more in the NIST framework materials found online at nist.gov/</a:t>
            </a:r>
            <a:r>
              <a:rPr lang="en-US" dirty="0" err="1"/>
              <a:t>cyberframework</a:t>
            </a:r>
            <a:r>
              <a:rPr lang="en-US" dirty="0"/>
              <a:t>, including an excel spreadsheet. You will start to see abbreviations such as ID.BE – this refers to the Function Identify (ID) and BE to “business environment”. </a:t>
            </a:r>
          </a:p>
          <a:p>
            <a:pPr defTabSz="940417">
              <a:defRPr/>
            </a:pPr>
            <a:endParaRPr lang="en-US" dirty="0"/>
          </a:p>
          <a:p>
            <a:pPr marL="176328" indent="-176328" defTabSz="940417">
              <a:buFont typeface="Arial" panose="020B0604020202020204" pitchFamily="34" charset="0"/>
              <a:buChar char="•"/>
              <a:defRPr/>
            </a:pPr>
            <a:r>
              <a:rPr lang="en-US" b="1" dirty="0"/>
              <a:t>Identify critical business processes</a:t>
            </a:r>
            <a:r>
              <a:rPr lang="en-US" dirty="0"/>
              <a:t>—what are the activities that your business does that must continue?  This could be maintaining a web site to retrieve payments; or protecting customer/patient information securely; or ensuring that the information your business collects remains accurate.  Identify those activities that are essential to your business survival, whether they ensure cash flow or to meet the mission of the business.</a:t>
            </a:r>
          </a:p>
          <a:p>
            <a:pPr marL="176328" indent="-176328" defTabSz="940417">
              <a:buFont typeface="Arial" panose="020B0604020202020204" pitchFamily="34" charset="0"/>
              <a:buChar char="•"/>
              <a:defRPr/>
            </a:pPr>
            <a:endParaRPr lang="en-US" dirty="0"/>
          </a:p>
          <a:p>
            <a:pPr marL="176328" indent="-176328" defTabSz="940417">
              <a:buFont typeface="Arial" panose="020B0604020202020204" pitchFamily="34" charset="0"/>
              <a:buChar char="•"/>
              <a:defRPr/>
            </a:pPr>
            <a:r>
              <a:rPr lang="en-US" b="1" dirty="0"/>
              <a:t>Document information flows </a:t>
            </a:r>
            <a:r>
              <a:rPr lang="en-US" dirty="0"/>
              <a:t>– It’s important to not only understand what type of information your business collects and uses, but also to have an understanding of where the data is located and flows.  Does your business’s critical data stay on internal servers and computers you maintain?  Does the data flow to a cloud service provider you have a contract with?  Does a managed service provider (MSP) have access to your data or even transfer it offsite?  Or do you have a contract with a 3</a:t>
            </a:r>
            <a:r>
              <a:rPr lang="en-US" baseline="30000" dirty="0"/>
              <a:t>rd</a:t>
            </a:r>
            <a:r>
              <a:rPr lang="en-US" dirty="0"/>
              <a:t>-party service provider who receives your information.  It’s important to know where data is travelling so that it can be properly protected.</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Establish policies for cybersecurity that includes roles and responsibilities </a:t>
            </a:r>
            <a:r>
              <a:rPr lang="en-US" dirty="0"/>
              <a:t>– These policies and procedures for cybersecurity should clearly describe your expectations for how cybersecurity activities will protect your information and systems and support critical business processes.  Policies and procedures are used to identify acceptable practices and expectations for employees. (NISTIR 7621)</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Maintain hardware and software inventory </a:t>
            </a:r>
            <a:r>
              <a:rPr lang="en-US" dirty="0"/>
              <a:t>– It’s important to have an understanding of the computers and software in your business because these are frequently the means by which malicious actors will enter into a business.  This doesn’t have to be elaborate.  For small businesses, it can be a simple spreadsheet with a listing of all the computers, phones, servers, etc., as well as who uses the device and what versions of software are running on each device.  Try to set reminders to revisit and update this inventory on a regular basis.</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Identify contracts with external partners </a:t>
            </a:r>
            <a:r>
              <a:rPr lang="en-US" dirty="0"/>
              <a:t>– Many small businesses have contracts and relationships with external partners.  These can include suppliers and/or buyers of both goods and services.  Be sure to documents these relationships, including what access they have to your business’s information and computer systems.  Do contracts with these external partners stress expectations about service delivery, data protections, access to information and systems, etc.?  Also, do any of the critical business processes you identified above depend on services from these providers?  If so, are there Service Level Agreements (SLAs) in place with these providers?</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Identify Risk Management processes </a:t>
            </a:r>
            <a:r>
              <a:rPr lang="en-US" dirty="0"/>
              <a:t>– Be sure to consider and document what is your business’s strategy for managing cybersecurity risk.  Does your organization have an existing risk management council that can include cybersecurity risk?  If not, consider how your business manages other types of risk (business risk, financial risk, regulatory risk, etc.) and how cybersecurity activities and risks affect those other types of risk.  It is important to have executive approval of these plans.</a:t>
            </a:r>
          </a:p>
          <a:p>
            <a:pPr marL="176328" indent="-176328" defTabSz="940417">
              <a:buFont typeface="Arial" panose="020B0604020202020204" pitchFamily="34" charset="0"/>
              <a:buChar char="•"/>
              <a:defRPr/>
            </a:pPr>
            <a:endParaRPr lang="en-US" dirty="0"/>
          </a:p>
          <a:p>
            <a:pPr defTabSz="940417">
              <a:defRPr/>
            </a:pPr>
            <a:endParaRPr lang="en-US" dirty="0"/>
          </a:p>
          <a:p>
            <a:pPr defTabSz="940417">
              <a:defRPr/>
            </a:pPr>
            <a:r>
              <a:rPr lang="en-US" dirty="0"/>
              <a:t>Please note, these sample activities have been updated since the latest revision of NISTIR 7621, so there are differences between these and those published in the NISTIR.</a:t>
            </a:r>
          </a:p>
          <a:p>
            <a:pPr defTabSz="940417">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ID.AM Asset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ID.BE Business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ID.GV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ID.RA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ID.RM Risk Management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ID.SC Supply Chain Risk Management</a:t>
            </a:r>
          </a:p>
          <a:p>
            <a:pPr defTabSz="940417">
              <a:defRPr/>
            </a:pP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pPr defTabSz="470208">
              <a:defRPr/>
            </a:pPr>
            <a:fld id="{CB1A8ED9-A90F-43A0-A471-4F79F54F87D6}" type="slidenum">
              <a:rPr lang="en-US">
                <a:solidFill>
                  <a:prstClr val="black"/>
                </a:solidFill>
                <a:latin typeface="Calibri"/>
              </a:rPr>
              <a:pPr defTabSz="470208">
                <a:defRPr/>
              </a:pPr>
              <a:t>35</a:t>
            </a:fld>
            <a:endParaRPr lang="en-US">
              <a:solidFill>
                <a:prstClr val="black"/>
              </a:solidFill>
              <a:latin typeface="Calibri"/>
            </a:endParaRPr>
          </a:p>
        </p:txBody>
      </p:sp>
    </p:spTree>
    <p:extLst>
      <p:ext uri="{BB962C8B-B14F-4D97-AF65-F5344CB8AC3E}">
        <p14:creationId xmlns:p14="http://schemas.microsoft.com/office/powerpoint/2010/main" val="3061236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Activities in the Protect Function are for ensuring that the critical business processes you identified earlier continue; or that in the event of a disruption can be recovered in a timely manner. In this area of the Framework, you should be looking at processes such as access to the work space (who issues identity credentials and who retrieves them from those who no longer require access); who has a similar role for managing access to your network(s) and services; are you using encryption and/or dual factor authentication methods where available; do you have training for new hires and on a regular basis for your staff; what about your vendors and so forth. </a:t>
            </a:r>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36</a:t>
            </a:fld>
            <a:endParaRPr lang="en-US"/>
          </a:p>
        </p:txBody>
      </p:sp>
    </p:spTree>
    <p:extLst>
      <p:ext uri="{BB962C8B-B14F-4D97-AF65-F5344CB8AC3E}">
        <p14:creationId xmlns:p14="http://schemas.microsoft.com/office/powerpoint/2010/main" val="3262178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marL="176328" indent="-176328" defTabSz="940417">
              <a:buFont typeface="Arial" panose="020B0604020202020204" pitchFamily="34" charset="0"/>
              <a:buChar char="•"/>
              <a:defRPr/>
            </a:pPr>
            <a:r>
              <a:rPr lang="en-US" b="1" dirty="0"/>
              <a:t>Manage access to assets and information </a:t>
            </a:r>
            <a:r>
              <a:rPr lang="en-US" dirty="0"/>
              <a:t>– This includes creating unique accounts for each employee so that there is accountability for the actions of users.  This also includes ensuring that users only have access to information, computers, and applications that are absolutely needed for their jobs.  Even if there are no malicious internal employees, giving an employee too much access or privileges makes it easier for an attacker if that employee’s account or computer is compromised. (NISTIR 7621)</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Conduct regular backups </a:t>
            </a:r>
            <a:r>
              <a:rPr lang="en-US" dirty="0"/>
              <a:t>– One of the most important activities that you can perform is regular backups.  Many operating systems now have built-in backup capabilities, or there are many software solutions you can buy to automate this process.  You might only need to connect an external hard drive to your computers and configure the software to start the backups on a regular basis.  There are also cloud backup solutions available.  Just be aware that it can be good practice to keep one backup of systems offline.  This means not connected to the computer while it is powered on.  If all the backup hard drives are always connected to the running computer, any malicious software that infects the computer will very likely infect the backup hard drive as well.  Offline backup hard drives can be connected to the computer only when you’re ready to conduct the backup.  The computer could even be disconnected from the network while the backup completes, and after the external hard drive is removed, the computer could be reconnected to the network. (NISTIR 7621)</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Protect sensitive data </a:t>
            </a:r>
            <a:r>
              <a:rPr lang="en-US" dirty="0"/>
              <a:t>– identify if your business stores or transmits sensitive data, such as personal information about customers (PII), personal health information (PHI), or financial information.  If so, make sure that this data is protected by encryption both while it’s stored on computers as well as when it’s transmitted to other parties.  This is why it’s important to understand the data flows within your business and to external parties. </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Patch operating systems and applications </a:t>
            </a:r>
            <a:r>
              <a:rPr lang="en-US" dirty="0"/>
              <a:t>– vulnerabilities in software is one of the primary ways that adversaries compromise computer systems and gain access to business networks and information.  Therefore it’s important to regularly update both the operating system and applications that are installed on your computers and other devices.  If possible, enable automatic updates.  Otherwise, it might help to set periodic reminders to check for updates.  It’s also a good idea to uninstall and software or capabilities that are not necessary for business purposes.    (NISTIR 7621)</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Create response and recovery plans </a:t>
            </a:r>
            <a:r>
              <a:rPr lang="en-US" dirty="0"/>
              <a:t>– It’s important to plan for situations in which critical business processes may be disrupted.  What will you do in those cases to ensure that the business keeps operating, even if at a reduced capacity?  These plans include Business Continuity and Disaster Recovery.  Business Continuity focuses on keeping the business processes operating, even if that involves using manual processes or alternate methods.  For example, if a key business process is processing customer submissions through a web portal, are there manual processes that can be done in case the web portal is unavailable.  Disaster Recovery plans focus more on planning for disruptions to business due to damages to facilities or damages due to environmental events.  It’s important to plan for these scenarios ahead of time to ensure that the business survives.  (NISTIR 7621, SP 800-184)</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Protect your network </a:t>
            </a:r>
            <a:r>
              <a:rPr lang="en-US" dirty="0"/>
              <a:t>– In addition to updating software via patches, there are important considerations for securing the business network.  These include installing host-based firewalls and other host-based protections such as endpoint security products.  These can block malicious traffic or suspected attacks.  If your business utilizes wireless technologies for communication, wireless access points can be secured to ensure that only authorized systems connect to the network and that communications between devices are encrypted and not able to be seen by adversaries.  It may also be helpful to consider web and email filters to block users from inadvertently visiting malicious websites or receiving email from malicious actors.  (NISTIR 7621, SP 800-153, SP 800-41)</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Train your employees </a:t>
            </a:r>
            <a:r>
              <a:rPr lang="en-US" dirty="0"/>
              <a:t>– Employees need to understand cybersecurity expectations for protecting the business.  Employees should be presented with the company policies on cybersecurity and sign that they understand company policies and understand the related consequences for non compliance.  Training should be refreshed on a regular basis.  (NISTIR 7621)</a:t>
            </a:r>
          </a:p>
          <a:p>
            <a:pPr marL="0" indent="0" defTabSz="940417">
              <a:buFont typeface="Arial" panose="020B0604020202020204" pitchFamily="34" charset="0"/>
              <a:buNone/>
              <a:defRPr/>
            </a:pPr>
            <a:endParaRPr lang="en-US" dirty="0"/>
          </a:p>
          <a:p>
            <a:pPr marL="0" indent="0" defTabSz="940417">
              <a:buFont typeface="Arial" panose="020B0604020202020204" pitchFamily="34" charset="0"/>
              <a:buNone/>
              <a:defRPr/>
            </a:pPr>
            <a:r>
              <a:rPr lang="en-US" dirty="0"/>
              <a:t>--------------------------------------------------</a:t>
            </a:r>
          </a:p>
          <a:p>
            <a:pPr marL="176328" indent="-176328" defTabSz="940417">
              <a:buFont typeface="Arial" panose="020B0604020202020204" pitchFamily="34" charset="0"/>
              <a:buChar char="•"/>
              <a:defRPr/>
            </a:pPr>
            <a:endParaRPr lang="en-US" dirty="0"/>
          </a:p>
          <a:p>
            <a:pPr defTabSz="940417">
              <a:defRPr/>
            </a:pPr>
            <a:r>
              <a:rPr lang="en-US" dirty="0"/>
              <a:t>Please note, these sample activities have been updated since the latest revision of NISTIR 7621, so there are differences between these and those published in the NISTIR.</a:t>
            </a:r>
          </a:p>
          <a:p>
            <a:pPr defTabSz="940417">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mbria" panose="02040503050406030204" pitchFamily="18" charset="0"/>
              </a:rPr>
              <a:t>PR.AC Identity Management and Access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mbria" panose="02040503050406030204" pitchFamily="18" charset="0"/>
              </a:rPr>
              <a:t>PR.AT Awareness and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mbria" panose="02040503050406030204" pitchFamily="18" charset="0"/>
              </a:rPr>
              <a:t>PR.DS Data Security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mbria" panose="02040503050406030204" pitchFamily="18" charset="0"/>
              </a:rPr>
              <a:t>PR.IP Information Protection Processes and Procedures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mbria" panose="02040503050406030204" pitchFamily="18" charset="0"/>
              </a:rPr>
              <a:t>PR.MA Maintenance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mbria" panose="02040503050406030204" pitchFamily="18" charset="0"/>
              </a:rPr>
              <a:t>PR.PT Protective Technology</a:t>
            </a:r>
          </a:p>
          <a:p>
            <a:pPr defTabSz="940417">
              <a:defRPr/>
            </a:pP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pPr defTabSz="470208">
              <a:defRPr/>
            </a:pPr>
            <a:fld id="{CB1A8ED9-A90F-43A0-A471-4F79F54F87D6}" type="slidenum">
              <a:rPr lang="en-US">
                <a:solidFill>
                  <a:prstClr val="black"/>
                </a:solidFill>
                <a:latin typeface="Calibri"/>
              </a:rPr>
              <a:pPr defTabSz="470208">
                <a:defRPr/>
              </a:pPr>
              <a:t>37</a:t>
            </a:fld>
            <a:endParaRPr lang="en-US">
              <a:solidFill>
                <a:prstClr val="black"/>
              </a:solidFill>
              <a:latin typeface="Calibri"/>
            </a:endParaRPr>
          </a:p>
        </p:txBody>
      </p:sp>
    </p:spTree>
    <p:extLst>
      <p:ext uri="{BB962C8B-B14F-4D97-AF65-F5344CB8AC3E}">
        <p14:creationId xmlns:p14="http://schemas.microsoft.com/office/powerpoint/2010/main" val="4220077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Cybersecurity incidents are going to occur.  We can’t prevent every attack against our businesses and networks.  So we need to make sure we are able to detect when something is not quite right. Too often we think if we’ve installed security software and trained our teams, our work is done. But so much of cybersecurity threats are designed to evade easy detection, so the Detect function sets us up to consider what best practices will enable us to recognize harms and to react appropriately. </a:t>
            </a:r>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38</a:t>
            </a:fld>
            <a:endParaRPr lang="en-US"/>
          </a:p>
        </p:txBody>
      </p:sp>
    </p:spTree>
    <p:extLst>
      <p:ext uri="{BB962C8B-B14F-4D97-AF65-F5344CB8AC3E}">
        <p14:creationId xmlns:p14="http://schemas.microsoft.com/office/powerpoint/2010/main" val="3734184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marL="176328" indent="-176328">
              <a:buFont typeface="Arial" panose="020B0604020202020204" pitchFamily="34" charset="0"/>
              <a:buChar char="•"/>
            </a:pPr>
            <a:r>
              <a:rPr lang="en-US" b="1" dirty="0"/>
              <a:t>Install and update anti-virus, and other malware detection software</a:t>
            </a:r>
            <a:r>
              <a:rPr lang="en-US" dirty="0"/>
              <a:t> – These might come pre-packaged as part of an endpoint security suite from major software vendors.  Consider installing these types of endpoint security suites on you business’ computers and laptops.  Often these products contain a variety of products bundled together.  Enable automatic updates, if possible, if you choose to install any of these products. (NISTIR 7621)</a:t>
            </a:r>
          </a:p>
          <a:p>
            <a:pPr marL="176328" indent="-176328">
              <a:buFont typeface="Arial" panose="020B0604020202020204" pitchFamily="34" charset="0"/>
              <a:buChar char="•"/>
            </a:pPr>
            <a:endParaRPr lang="en-US" b="1" dirty="0"/>
          </a:p>
          <a:p>
            <a:pPr marL="176328" indent="-176328">
              <a:buFont typeface="Arial" panose="020B0604020202020204" pitchFamily="34" charset="0"/>
              <a:buChar char="•"/>
            </a:pPr>
            <a:r>
              <a:rPr lang="en-US" b="1" dirty="0"/>
              <a:t>Know what are expected data flows for your business </a:t>
            </a:r>
            <a:r>
              <a:rPr lang="en-US" dirty="0"/>
              <a:t>– This builds off of “Document Information Flows” from the Identify Function.  If you know what are expected data flows for your business, you are much more likely to notice when unexpected data flows are occurring.  These unexpected data flows might include customer information being exported from an internal database and exiting the network.  If you have contracted out work to a cloud provider or managed service provider, discuss with them how they track data flows.  (NISTIR 7621)</a:t>
            </a:r>
          </a:p>
          <a:p>
            <a:pPr marL="176328" indent="-176328">
              <a:buFont typeface="Arial" panose="020B0604020202020204" pitchFamily="34" charset="0"/>
              <a:buChar char="•"/>
            </a:pPr>
            <a:endParaRPr lang="en-US" b="1" dirty="0"/>
          </a:p>
          <a:p>
            <a:pPr marL="176328" indent="-176328">
              <a:buFont typeface="Arial" panose="020B0604020202020204" pitchFamily="34" charset="0"/>
              <a:buChar char="•"/>
            </a:pPr>
            <a:r>
              <a:rPr lang="en-US" b="1" dirty="0"/>
              <a:t>Maintain and monitor logs </a:t>
            </a:r>
            <a:r>
              <a:rPr lang="en-US" dirty="0"/>
              <a:t>– It is very difficult to detect unauthorized data flows if logs are not being captured from your business’s applications and computers.  These logs record events such as changes to systems or accounts as well as the initiation of communication channels.  Consider using Security Information and Event Management (SIEM) software that can aggregate these logs and look for patterns or anomalies from expected network behavior.  If you have contracted out work to a cloud provider or managed service provider, consider discussing these types of solutions with them.  </a:t>
            </a:r>
          </a:p>
          <a:p>
            <a:pPr marL="176328" indent="-176328">
              <a:buFont typeface="Arial" panose="020B0604020202020204" pitchFamily="34" charset="0"/>
              <a:buChar char="•"/>
            </a:pPr>
            <a:endParaRPr lang="en-US" dirty="0"/>
          </a:p>
          <a:p>
            <a:pPr marL="176328" indent="-176328">
              <a:buFont typeface="Arial" panose="020B0604020202020204" pitchFamily="34" charset="0"/>
              <a:buChar char="•"/>
            </a:pPr>
            <a:r>
              <a:rPr lang="en-US" dirty="0"/>
              <a:t>Pay attention to other activities that might signal an issue, such as banking activity. </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pPr defTabSz="470208">
              <a:defRPr/>
            </a:pPr>
            <a:fld id="{CB1A8ED9-A90F-43A0-A471-4F79F54F87D6}" type="slidenum">
              <a:rPr lang="en-US">
                <a:solidFill>
                  <a:prstClr val="black"/>
                </a:solidFill>
                <a:latin typeface="Calibri"/>
              </a:rPr>
              <a:pPr defTabSz="470208">
                <a:defRPr/>
              </a:pPr>
              <a:t>39</a:t>
            </a:fld>
            <a:endParaRPr lang="en-US">
              <a:solidFill>
                <a:prstClr val="black"/>
              </a:solidFill>
              <a:latin typeface="Calibri"/>
            </a:endParaRPr>
          </a:p>
        </p:txBody>
      </p:sp>
    </p:spTree>
    <p:extLst>
      <p:ext uri="{BB962C8B-B14F-4D97-AF65-F5344CB8AC3E}">
        <p14:creationId xmlns:p14="http://schemas.microsoft.com/office/powerpoint/2010/main" val="268936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When we consider that the most common business in the United States is a small business, we can understand the importance of addressing the cybersecurity needs of this business segment. 75 % of US employers are micro-businesses with fewer than 9 employees, a remarkable 3.8 million micro-businesses. </a:t>
            </a:r>
            <a:r>
              <a:rPr lang="en-US" b="1" dirty="0"/>
              <a:t>https://www.sba.gov/sites/default/files/508FINALAug17Microbusiness.pdf</a:t>
            </a:r>
            <a:r>
              <a:rPr lang="en-US" dirty="0"/>
              <a:t>  These employers likely do not have dedicated security staff but they have the same need to be cyber-aware and safe as any large enterprise organization. It’s for this type of organization that this presentation has been created. </a:t>
            </a:r>
          </a:p>
          <a:p>
            <a:pPr defTabSz="940417">
              <a:defRPr/>
            </a:pPr>
            <a:endParaRPr lang="en-US" dirty="0"/>
          </a:p>
          <a:p>
            <a:pPr defTabSz="940417">
              <a:defRPr/>
            </a:pPr>
            <a:r>
              <a:rPr lang="en-US" dirty="0"/>
              <a:t>By reading or reviewing this material, a small business owner or employee will learn about the basic concepts of cybersecurity and the topics most frequently of concern to small business owners. </a:t>
            </a:r>
          </a:p>
          <a:p>
            <a:pPr defTabSz="940417">
              <a:defRPr/>
            </a:pPr>
            <a:endParaRPr lang="en-US" dirty="0"/>
          </a:p>
          <a:p>
            <a:pPr defTabSz="940417">
              <a:defRPr/>
            </a:pPr>
            <a:r>
              <a:rPr lang="en-US" dirty="0"/>
              <a:t>When small businesses around the US were asked about the issues they are most concerned about, they mentioned* </a:t>
            </a:r>
            <a:r>
              <a:rPr lang="en-US" sz="1300" dirty="0"/>
              <a:t>phishing schemes, ransomware attacks, financial fraud and tech support scams, as well as cybersecurity basics. Small business owners also wanted information about how to protect their company’s mobile devices, and a list of questions they should ask vendors to ensure their systems are secure.</a:t>
            </a:r>
          </a:p>
          <a:p>
            <a:endParaRPr lang="en-US" dirty="0"/>
          </a:p>
          <a:p>
            <a:r>
              <a:rPr lang="en-US" dirty="0"/>
              <a:t>Every small business wants to minimize the risks that might harm their ability to continue operating, cost them money or damage their company brand. Understanding cybersecurity and taking action is a best practice to mitigate risks and provide a way to recover from unanticipated threats, cyber or otherwise. </a:t>
            </a:r>
          </a:p>
          <a:p>
            <a:endParaRPr lang="en-US" dirty="0"/>
          </a:p>
          <a:p>
            <a:r>
              <a:rPr lang="en-US" dirty="0"/>
              <a:t>You will learn about the NIST Cybersecurity Framework, which is a flexible and understandable model that helps an organization prioritize their approach to developing a cybersecurity plan that works for them. </a:t>
            </a:r>
          </a:p>
          <a:p>
            <a:endParaRPr lang="en-US" dirty="0"/>
          </a:p>
          <a:p>
            <a:r>
              <a:rPr lang="en-US" dirty="0"/>
              <a:t>We’ll also include tips and advice, as well as recommendations for other materials that you can use to educate yourself and your team on a variety of related topics, like the best way to use mobile devices, and accessing networks while on the road. </a:t>
            </a:r>
          </a:p>
          <a:p>
            <a:endParaRPr lang="en-US" dirty="0"/>
          </a:p>
          <a:p>
            <a:r>
              <a:rPr lang="en-US" dirty="0"/>
              <a:t>Lastly, we’ll share a variety of resources from across the federal government and other partners that we think you’ll find useful as you build your plans and create policies and procedures to become safer from cybersecurity threats. </a:t>
            </a:r>
          </a:p>
          <a:p>
            <a:endParaRPr lang="en-US" dirty="0"/>
          </a:p>
          <a:p>
            <a:r>
              <a:rPr lang="en-US" dirty="0"/>
              <a:t>*https://www.ftc.gov/reports/engage-connect-protect-ftcs-projects-plans-foster-small-business-cybersecurity-federal-trade</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4</a:t>
            </a:fld>
            <a:endParaRPr lang="en-US"/>
          </a:p>
        </p:txBody>
      </p:sp>
    </p:spTree>
    <p:extLst>
      <p:ext uri="{BB962C8B-B14F-4D97-AF65-F5344CB8AC3E}">
        <p14:creationId xmlns:p14="http://schemas.microsoft.com/office/powerpoint/2010/main" val="3005512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Once we’ve detected an incident in our business or network, we need to have plans in place to respond to the incident.  The incident needs to be contained and mitigated. You and your staff need to know what to do, who has the responsibility and how you will measure your response. </a:t>
            </a:r>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40</a:t>
            </a:fld>
            <a:endParaRPr lang="en-US"/>
          </a:p>
        </p:txBody>
      </p:sp>
    </p:spTree>
    <p:extLst>
      <p:ext uri="{BB962C8B-B14F-4D97-AF65-F5344CB8AC3E}">
        <p14:creationId xmlns:p14="http://schemas.microsoft.com/office/powerpoint/2010/main" val="1632442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marL="176328" indent="-176328">
              <a:buFont typeface="Arial" panose="020B0604020202020204" pitchFamily="34" charset="0"/>
              <a:buChar char="•"/>
            </a:pPr>
            <a:r>
              <a:rPr lang="en-US" b="1" dirty="0"/>
              <a:t>Coordinate with internal and external stakeholders </a:t>
            </a:r>
            <a:r>
              <a:rPr lang="en-US" dirty="0"/>
              <a:t>– It’s important to make sure that your business’s response and recovery plans include all stakeholders and external service providers.  For example, it can help to build relationships with local law enforcement before an incident occurs.  Having that relationship established ahead of time can make things run smoother when a quick response is needed.  Similarly, if your business has purchased a large amount of computers/equipment from a particular vendor, it might help to establish a relationship with support from that vendor.  In case disaster strikes, that working relationship can help speed the process of IT systems acquisition when your company needs to get back up and running.  (NISTIR 7621; SP 800-184)</a:t>
            </a:r>
          </a:p>
          <a:p>
            <a:pPr marL="176328" indent="-176328">
              <a:buFont typeface="Arial" panose="020B0604020202020204" pitchFamily="34" charset="0"/>
              <a:buChar char="•"/>
            </a:pPr>
            <a:endParaRPr lang="en-US" b="1" dirty="0"/>
          </a:p>
          <a:p>
            <a:pPr marL="176328" indent="-176328">
              <a:buFont typeface="Arial" panose="020B0604020202020204" pitchFamily="34" charset="0"/>
              <a:buChar char="•"/>
            </a:pPr>
            <a:r>
              <a:rPr lang="en-US" b="1" dirty="0"/>
              <a:t>Ensure Response plans are tested </a:t>
            </a:r>
            <a:r>
              <a:rPr lang="en-US" dirty="0"/>
              <a:t>– It’s good to create plans that include internal and external partners.  But it’s even more important to test those plans to make sure each person knows his/her responsibilities in executing the plan(s).  The better planned you are, the more effective the response is likely to be.  This includes knowing any legal reporting requirements or required information sharing. (NISTIR 7621; SP 800-184)</a:t>
            </a:r>
          </a:p>
          <a:p>
            <a:pPr marL="176328" indent="-176328">
              <a:buFont typeface="Arial" panose="020B0604020202020204" pitchFamily="34" charset="0"/>
              <a:buChar char="•"/>
            </a:pPr>
            <a:endParaRPr lang="en-US" b="1" dirty="0"/>
          </a:p>
          <a:p>
            <a:pPr marL="176328" indent="-176328">
              <a:buFont typeface="Arial" panose="020B0604020202020204" pitchFamily="34" charset="0"/>
              <a:buChar char="•"/>
            </a:pPr>
            <a:r>
              <a:rPr lang="en-US" b="1" dirty="0"/>
              <a:t>Ensure Response and Recovery plans are updated </a:t>
            </a:r>
            <a:r>
              <a:rPr lang="en-US" dirty="0"/>
              <a:t>– Testing the plan (and execution of the plan(s) during an incident) will reveal needed improvements.  Be sure to update the Response and Recovery plans with lessons learned.  Were any stakeholders or 3</a:t>
            </a:r>
            <a:r>
              <a:rPr lang="en-US" baseline="30000" dirty="0"/>
              <a:t>rd</a:t>
            </a:r>
            <a:r>
              <a:rPr lang="en-US" dirty="0"/>
              <a:t> parties omitted?  Is additional training needed?  Is it necessary to incorporate specific scenarios in the testing?  Were the communications plans inadequate? (NISTIR 7621; SP 800-184)</a:t>
            </a:r>
          </a:p>
          <a:p>
            <a:pPr marL="176328" indent="-176328">
              <a:buFont typeface="Arial" panose="020B0604020202020204" pitchFamily="34" charset="0"/>
              <a:buChar char="•"/>
            </a:pPr>
            <a:endParaRPr lang="en-US" dirty="0"/>
          </a:p>
          <a:p>
            <a:pPr marL="0" indent="0">
              <a:buFont typeface="Arial" panose="020B0604020202020204" pitchFamily="34" charset="0"/>
              <a:buNone/>
            </a:pPr>
            <a:r>
              <a:rPr lang="en-US" dirty="0">
                <a:latin typeface="Cambria" panose="02040503050406030204" pitchFamily="18" charset="0"/>
              </a:rPr>
              <a:t>RS.RP Response Planning</a:t>
            </a:r>
          </a:p>
          <a:p>
            <a:pPr marL="0" indent="0">
              <a:buFont typeface="Arial" panose="020B0604020202020204" pitchFamily="34" charset="0"/>
              <a:buNone/>
            </a:pPr>
            <a:r>
              <a:rPr lang="en-US" dirty="0">
                <a:latin typeface="Cambria" panose="02040503050406030204" pitchFamily="18" charset="0"/>
              </a:rPr>
              <a:t>RS.CO Communications</a:t>
            </a:r>
          </a:p>
          <a:p>
            <a:pPr marL="0" indent="0">
              <a:buFont typeface="Arial" panose="020B0604020202020204" pitchFamily="34" charset="0"/>
              <a:buNone/>
            </a:pPr>
            <a:r>
              <a:rPr lang="en-US" dirty="0">
                <a:latin typeface="Cambria" panose="02040503050406030204" pitchFamily="18" charset="0"/>
              </a:rPr>
              <a:t>RS.AN Analysis</a:t>
            </a:r>
          </a:p>
          <a:p>
            <a:pPr marL="0" indent="0">
              <a:buFont typeface="Arial" panose="020B0604020202020204" pitchFamily="34" charset="0"/>
              <a:buNone/>
            </a:pPr>
            <a:r>
              <a:rPr lang="en-US" dirty="0">
                <a:latin typeface="Cambria" panose="02040503050406030204" pitchFamily="18" charset="0"/>
              </a:rPr>
              <a:t>RS.MI Mitigation</a:t>
            </a:r>
          </a:p>
          <a:p>
            <a:pPr marL="0" indent="0">
              <a:buFont typeface="Arial" panose="020B0604020202020204" pitchFamily="34" charset="0"/>
              <a:buNone/>
            </a:pPr>
            <a:r>
              <a:rPr lang="en-US" dirty="0">
                <a:latin typeface="Cambria" panose="02040503050406030204" pitchFamily="18" charset="0"/>
              </a:rPr>
              <a:t>RS.IM Improvements</a:t>
            </a:r>
          </a:p>
          <a:p>
            <a:pPr marL="176328" indent="-17632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pPr defTabSz="470208">
              <a:defRPr/>
            </a:pPr>
            <a:fld id="{CB1A8ED9-A90F-43A0-A471-4F79F54F87D6}" type="slidenum">
              <a:rPr lang="en-US">
                <a:solidFill>
                  <a:prstClr val="black"/>
                </a:solidFill>
                <a:latin typeface="Calibri"/>
              </a:rPr>
              <a:pPr defTabSz="470208">
                <a:defRPr/>
              </a:pPr>
              <a:t>41</a:t>
            </a:fld>
            <a:endParaRPr lang="en-US">
              <a:solidFill>
                <a:prstClr val="black"/>
              </a:solidFill>
              <a:latin typeface="Calibri"/>
            </a:endParaRPr>
          </a:p>
        </p:txBody>
      </p:sp>
    </p:spTree>
    <p:extLst>
      <p:ext uri="{BB962C8B-B14F-4D97-AF65-F5344CB8AC3E}">
        <p14:creationId xmlns:p14="http://schemas.microsoft.com/office/powerpoint/2010/main" val="352549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The Recover Function supports timely recovery to normal operations to reduce the impact from a cybersecurity incident.  The incident and our response activities may have had an effect on our business operations.  Recovery activities help restore those business operations to normal.</a:t>
            </a:r>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42</a:t>
            </a:fld>
            <a:endParaRPr lang="en-US"/>
          </a:p>
        </p:txBody>
      </p:sp>
    </p:spTree>
    <p:extLst>
      <p:ext uri="{BB962C8B-B14F-4D97-AF65-F5344CB8AC3E}">
        <p14:creationId xmlns:p14="http://schemas.microsoft.com/office/powerpoint/2010/main" val="1020050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1171575"/>
            <a:ext cx="5057775" cy="3162300"/>
          </a:xfrm>
        </p:spPr>
      </p:sp>
      <p:sp>
        <p:nvSpPr>
          <p:cNvPr id="3" name="Notes Placeholder 2"/>
          <p:cNvSpPr>
            <a:spLocks noGrp="1"/>
          </p:cNvSpPr>
          <p:nvPr>
            <p:ph type="body" idx="1"/>
          </p:nvPr>
        </p:nvSpPr>
        <p:spPr>
          <a:xfrm>
            <a:off x="708660" y="4451985"/>
            <a:ext cx="5669280" cy="4217670"/>
          </a:xfrm>
          <a:prstGeom prst="rect">
            <a:avLst/>
          </a:prstGeom>
        </p:spPr>
        <p:txBody>
          <a:bodyPr/>
          <a:lstStyle/>
          <a:p>
            <a:pPr marL="176328" indent="-176328">
              <a:buFont typeface="Arial" panose="020B0604020202020204" pitchFamily="34" charset="0"/>
              <a:buChar char="•"/>
            </a:pPr>
            <a:r>
              <a:rPr lang="en-US" b="1" dirty="0"/>
              <a:t>Manage public relations and company reputation </a:t>
            </a:r>
            <a:r>
              <a:rPr lang="en-US" dirty="0"/>
              <a:t>– One of the key aspects of recovery is managing the company’s reputation.  Your business’s reputation is one of its most important assets.  Consider in your recovery plans how you will manage public relations so that your information sharing is not reactionary. </a:t>
            </a:r>
          </a:p>
          <a:p>
            <a:pPr marL="176328" indent="-176328">
              <a:buFont typeface="Arial" panose="020B0604020202020204" pitchFamily="34" charset="0"/>
              <a:buChar char="•"/>
            </a:pPr>
            <a:endParaRPr lang="en-US" b="1" dirty="0"/>
          </a:p>
          <a:p>
            <a:pPr marL="176328" indent="-176328">
              <a:buFont typeface="Arial" panose="020B0604020202020204" pitchFamily="34" charset="0"/>
              <a:buChar char="•"/>
            </a:pPr>
            <a:r>
              <a:rPr lang="en-US" b="1" dirty="0"/>
              <a:t>Communicate with internal and external stakeholders </a:t>
            </a:r>
            <a:r>
              <a:rPr lang="en-US" dirty="0"/>
              <a:t>– Part of managing public relations is effective communication.  Your response and recovery plans need to carefully account for how information will be shared with various stakeholders so that all interested parties receive the information they need but no more.  Also consider how this information will be shared with stakeholders.</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Ensure the Recovery plans are updated </a:t>
            </a:r>
            <a:r>
              <a:rPr lang="en-US" dirty="0"/>
              <a:t>- As with Response plans, testing and executing the business’s Recovery plan will highlight areas for improvement.  Be sure to update the Recovery plan with these lessons learned. (NISTIR 7621; SP 800-184)</a:t>
            </a:r>
          </a:p>
          <a:p>
            <a:pPr marL="176328" indent="-176328" defTabSz="940417">
              <a:buFont typeface="Arial" panose="020B0604020202020204" pitchFamily="34" charset="0"/>
              <a:buChar char="•"/>
              <a:defRPr/>
            </a:pPr>
            <a:endParaRPr lang="en-US" b="1" dirty="0"/>
          </a:p>
          <a:p>
            <a:pPr marL="176328" indent="-176328" defTabSz="940417">
              <a:buFont typeface="Arial" panose="020B0604020202020204" pitchFamily="34" charset="0"/>
              <a:buChar char="•"/>
              <a:defRPr/>
            </a:pPr>
            <a:r>
              <a:rPr lang="en-US" b="1" dirty="0"/>
              <a:t>Consider cyber insurance </a:t>
            </a:r>
            <a:r>
              <a:rPr lang="en-US" dirty="0"/>
              <a:t>– A growing area of insurance is cyber insurance.  You might want to consider exploring how cyber insurance can help in your recovery activities.  Be aware, however, that like all insurance, payouts from cyber insurance may take weeks or months.  Can your business survive for weeks or months while you await payouts from insurance?  If not, be sure to make alternate plans. (NISTIR 7621; SP 800-184)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RC.RP Recovery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RC.IM Improvements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RC.CO Communications</a:t>
            </a:r>
          </a:p>
          <a:p>
            <a:pPr defTabSz="940417">
              <a:defRPr/>
            </a:pP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pPr defTabSz="470208">
              <a:defRPr/>
            </a:pPr>
            <a:fld id="{CB1A8ED9-A90F-43A0-A471-4F79F54F87D6}" type="slidenum">
              <a:rPr lang="en-US">
                <a:solidFill>
                  <a:prstClr val="black"/>
                </a:solidFill>
                <a:latin typeface="Calibri"/>
              </a:rPr>
              <a:pPr defTabSz="470208">
                <a:defRPr/>
              </a:pPr>
              <a:t>43</a:t>
            </a:fld>
            <a:endParaRPr lang="en-US">
              <a:solidFill>
                <a:prstClr val="black"/>
              </a:solidFill>
              <a:latin typeface="Calibri"/>
            </a:endParaRPr>
          </a:p>
        </p:txBody>
      </p:sp>
    </p:spTree>
    <p:extLst>
      <p:ext uri="{BB962C8B-B14F-4D97-AF65-F5344CB8AC3E}">
        <p14:creationId xmlns:p14="http://schemas.microsoft.com/office/powerpoint/2010/main" val="2183664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The NIST Cybersecurity Framework is rooted in practical and time-tested business logic and can work for you; if you adopt the principles and do the work.  There are more resources to help you understand these concepts and the steps you will want to take on the NIST Cybersecurity Framework website. Additionally, there are organizations such as your local Small Business Development Center and the National Cyber Security Alliance who can assist you. Other resources will be listed at the end. </a:t>
            </a:r>
          </a:p>
          <a:p>
            <a:pPr defTabSz="940417">
              <a:defRPr/>
            </a:pPr>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44</a:t>
            </a:fld>
            <a:endParaRPr lang="en-US"/>
          </a:p>
        </p:txBody>
      </p:sp>
    </p:spTree>
    <p:extLst>
      <p:ext uri="{BB962C8B-B14F-4D97-AF65-F5344CB8AC3E}">
        <p14:creationId xmlns:p14="http://schemas.microsoft.com/office/powerpoint/2010/main" val="516700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b="1" dirty="0"/>
              <a:t>https://doi.org/10.6028/NIST.IR.7621r1</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45</a:t>
            </a:fld>
            <a:endParaRPr lang="en-US"/>
          </a:p>
        </p:txBody>
      </p:sp>
    </p:spTree>
    <p:extLst>
      <p:ext uri="{BB962C8B-B14F-4D97-AF65-F5344CB8AC3E}">
        <p14:creationId xmlns:p14="http://schemas.microsoft.com/office/powerpoint/2010/main" val="2677509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defRPr/>
            </a:pPr>
            <a:r>
              <a:rPr lang="en-US" dirty="0"/>
              <a:t>Numerous organizations, federal, state, local and private, are able to help you with your cybersecurity planning and preparedness. You may also find a cybersecurity vendor from your local FBI Infragard, a community-based information sharing effort where information is shared about physical and cybersecurity threats . </a:t>
            </a:r>
          </a:p>
          <a:p>
            <a:pPr defTabSz="940417">
              <a:defRPr/>
            </a:pPr>
            <a:endParaRPr lang="en-US" dirty="0"/>
          </a:p>
          <a:p>
            <a:pPr defTabSz="940417">
              <a:defRPr/>
            </a:pPr>
            <a:r>
              <a:rPr lang="en-US" b="1" dirty="0"/>
              <a:t>https://doi.org/10.6028/NIST.IR.7621r1</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46</a:t>
            </a:fld>
            <a:endParaRPr lang="en-US"/>
          </a:p>
        </p:txBody>
      </p:sp>
    </p:spTree>
    <p:extLst>
      <p:ext uri="{BB962C8B-B14F-4D97-AF65-F5344CB8AC3E}">
        <p14:creationId xmlns:p14="http://schemas.microsoft.com/office/powerpoint/2010/main" val="1318787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Please also visit the websites of Federal Agencies such as: the Federal Trade Commission (</a:t>
            </a:r>
            <a:r>
              <a:rPr lang="en-US" dirty="0">
                <a:hlinkClick r:id="rId3"/>
              </a:rPr>
              <a:t>https://www.ftc.gov/tips-advice/business-center/small-businesses</a:t>
            </a:r>
            <a:r>
              <a:rPr lang="en-US" dirty="0"/>
              <a:t>), the Small Business Administration (SBA.gov), Department of Homeland Security (</a:t>
            </a:r>
            <a:r>
              <a:rPr lang="en-US" dirty="0">
                <a:hlinkClick r:id="rId4"/>
              </a:rPr>
              <a:t>https://www.dhs.gov/publication/stopthinkconnect-small-business-resources</a:t>
            </a:r>
            <a:r>
              <a:rPr lang="en-US" dirty="0"/>
              <a:t>). </a:t>
            </a:r>
          </a:p>
          <a:p>
            <a:endParaRPr lang="en-US" dirty="0"/>
          </a:p>
          <a:p>
            <a:endParaRPr lang="en-US" dirty="0"/>
          </a:p>
          <a:p>
            <a:r>
              <a:rPr lang="en-US" sz="1200" dirty="0"/>
              <a:t>NIST Special Publication “Managing Information Risk: Organization, Mission and Information System View,” in particular the “FARM” (Frame, Assess, Respond and Monitor) process from 800-39 for decision-making. </a:t>
            </a:r>
            <a:endParaRPr lang="en-US" sz="1200" b="1" dirty="0">
              <a:latin typeface="Gill Sans MT" panose="020B0502020104020203" pitchFamily="34" charset="0"/>
            </a:endParaRPr>
          </a:p>
          <a:p>
            <a:r>
              <a:rPr lang="en-US" sz="1200" b="1" dirty="0">
                <a:latin typeface="Gill Sans MT" panose="020B0502020104020203" pitchFamily="34" charset="0"/>
              </a:rPr>
              <a:t>https://doi.org/10.6028/NIST.SP.800-39</a:t>
            </a:r>
          </a:p>
          <a:p>
            <a:endParaRPr lang="en-US" dirty="0"/>
          </a:p>
          <a:p>
            <a:r>
              <a:rPr lang="en-US" dirty="0"/>
              <a:t>MEP Cybersecurity Assessment Tool from NIST’s Manufacturing Exchange Partnership National Network: https://www.surveymonkey.com/r/Z7RVFWV</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47</a:t>
            </a:fld>
            <a:endParaRPr lang="en-US"/>
          </a:p>
        </p:txBody>
      </p:sp>
    </p:spTree>
    <p:extLst>
      <p:ext uri="{BB962C8B-B14F-4D97-AF65-F5344CB8AC3E}">
        <p14:creationId xmlns:p14="http://schemas.microsoft.com/office/powerpoint/2010/main" val="2820951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703263"/>
            <a:ext cx="5622925" cy="3514725"/>
          </a:xfr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4DB4DFB0-44CD-4632-8FEA-E6F62CCD500F}"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67706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Defining cybersecurity can be difficult and you may find some definitions that fit your business and industry better than others. At NIST, one definition in use is the 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This comes from a Glossary on the NIST website: : </a:t>
            </a:r>
            <a:r>
              <a:rPr lang="en-US" sz="1200" u="sng" kern="1200" dirty="0">
                <a:solidFill>
                  <a:schemeClr val="tx1"/>
                </a:solidFill>
                <a:effectLst/>
                <a:latin typeface="+mn-lt"/>
                <a:ea typeface="+mn-ea"/>
                <a:cs typeface="+mn-cs"/>
                <a:hlinkClick r:id="rId3"/>
              </a:rPr>
              <a:t>https://csrc.nist.gov/Glossary/?term=3817#AlphaIndexDiv</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Source(s):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CNSSI 4009-2015</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NSPD-54/HSPD-23</a:t>
            </a:r>
            <a:r>
              <a:rPr lang="en-US" sz="1200" kern="1200" dirty="0">
                <a:solidFill>
                  <a:schemeClr val="tx1"/>
                </a:solidFill>
                <a:effectLst/>
                <a:latin typeface="+mn-lt"/>
                <a:ea typeface="+mn-ea"/>
                <a:cs typeface="+mn-cs"/>
              </a:rPr>
              <a:t>)</a:t>
            </a:r>
          </a:p>
          <a:p>
            <a:endParaRPr lang="en-US" dirty="0"/>
          </a:p>
          <a:p>
            <a:endParaRPr lang="en-US" dirty="0"/>
          </a:p>
          <a:p>
            <a:r>
              <a:rPr lang="en-US" dirty="0"/>
              <a:t>In this section of the material, we will review a conceptual model to help you start to consider the elements of your business that are at risk. The goal of your cybersecurity plan should be to protect, not only from criminal activity, but also from inadvertent harm (such as never or rarely backing up your data and then suffering a mishap like an office fire or theft and losing important files and information.) </a:t>
            </a:r>
          </a:p>
          <a:p>
            <a:endParaRPr lang="en-US" dirty="0"/>
          </a:p>
          <a:p>
            <a:r>
              <a:rPr lang="en-US" dirty="0"/>
              <a:t>And the systems we rely upon are increasing complex. Consider your home computing environment: each member of your family may have a computer, a tablet, a phone. You may use in the cloud storage and backup systems. Your digital camera’s memory card has the images of your family vacation or major life events, as well as more mundane but important images. At work, your information is more financially critical but just as complicated if not more so. Customer and employee information including Personally Identifiable Information or PII. Sales information and product design data. Emails about future business plans. The list is endless and varied about what you’ve got to keep safe, reliable and protected. </a:t>
            </a:r>
          </a:p>
          <a:p>
            <a:endParaRPr lang="en-US" dirty="0"/>
          </a:p>
          <a:p>
            <a:r>
              <a:rPr lang="en-US" dirty="0"/>
              <a:t>Whether you are securing the information of your family or that of your business, it requires detailed consideration to remain safe. Not only do we need to remain vigilant but we need to prepare for bad things to happen and plan for ways to recognize a problem and recover from an attack or loss. </a:t>
            </a:r>
          </a:p>
          <a:p>
            <a:endParaRPr lang="en-US" dirty="0"/>
          </a:p>
          <a:p>
            <a:r>
              <a:rPr lang="en-US" dirty="0"/>
              <a:t>Let’s consider real-world examples of cybersecurity nightmares from companies like yours:</a:t>
            </a:r>
          </a:p>
          <a:p>
            <a:endParaRPr lang="en-US" dirty="0"/>
          </a:p>
          <a:p>
            <a:pPr marL="176328" indent="-176328">
              <a:buFont typeface="Arial" panose="020B0604020202020204" pitchFamily="34" charset="0"/>
              <a:buChar char="•"/>
            </a:pPr>
            <a:r>
              <a:rPr lang="en-US" dirty="0"/>
              <a:t>A medical transcription company failed to properly design their online portal, allowing patient records to be accessed in the open. </a:t>
            </a:r>
            <a:r>
              <a:rPr lang="en-US" b="1" dirty="0"/>
              <a:t>https://krebsonsecurity.com/2018/04/transcription-service-leaked-medical-records/</a:t>
            </a:r>
          </a:p>
          <a:p>
            <a:pPr marL="176328" indent="-176328">
              <a:buFont typeface="Arial" panose="020B0604020202020204" pitchFamily="34" charset="0"/>
              <a:buChar char="•"/>
            </a:pPr>
            <a:r>
              <a:rPr lang="en-US" dirty="0"/>
              <a:t>An Alaskan real estate company hit by the “DMA Locker” ransomware. The hackers asked for payment of four bitcoins to decrypt their own files. (As of June 2019, one bitcoin is approximately $9,500). </a:t>
            </a:r>
            <a:r>
              <a:rPr lang="en-US" b="1" dirty="0"/>
              <a:t>https://www.grahamcluley.com/firms-piggyback-ransomware-attacks-profit/</a:t>
            </a:r>
          </a:p>
          <a:p>
            <a:pPr marL="176328" indent="-176328">
              <a:buFont typeface="Arial" panose="020B0604020202020204" pitchFamily="34" charset="0"/>
              <a:buChar char="•"/>
            </a:pPr>
            <a:r>
              <a:rPr lang="en-US" dirty="0"/>
              <a:t>An accountant was hit by a keystroke logger malware infection causing his clients’ tax returns to be filed fraudulently. </a:t>
            </a:r>
            <a:r>
              <a:rPr lang="en-US" b="1" dirty="0"/>
              <a:t>https://krebsonsecurity.com/2018/04/when-identity-thieves-hack-your-accountant/</a:t>
            </a:r>
          </a:p>
          <a:p>
            <a:pPr marL="176328" indent="-176328">
              <a:buFont typeface="Arial" panose="020B0604020202020204" pitchFamily="34" charset="0"/>
              <a:buChar char="•"/>
            </a:pPr>
            <a:r>
              <a:rPr lang="en-US" dirty="0"/>
              <a:t>A church finance person’s email was hacked, leading to ½ million dollars being stolen from the church </a:t>
            </a:r>
            <a:r>
              <a:rPr lang="en-US" b="1" dirty="0"/>
              <a:t>https://news.adventist.org/en/all-news/news/go/2014-04-08/new-details-released-in-cyber-attack-that-defrauded-adventist-church-of-half-a-million-us-dollars/</a:t>
            </a:r>
          </a:p>
          <a:p>
            <a:endParaRPr lang="en-US" dirty="0"/>
          </a:p>
          <a:p>
            <a:r>
              <a:rPr lang="en-US" dirty="0"/>
              <a:t>Another scary aspect of small business cybersecurity is you may not even been aware there is malware on your system or data has already been breached: a nationwide survey shows 60 % SMB have been victimized but many don’t realize it. </a:t>
            </a:r>
            <a:r>
              <a:rPr lang="en-US" b="1" dirty="0"/>
              <a:t>https://www.nationwide.com/about-us/100917-cyber-security.jsp</a:t>
            </a:r>
          </a:p>
          <a:p>
            <a:endParaRPr lang="en-US" b="1" dirty="0"/>
          </a:p>
          <a:p>
            <a:r>
              <a:rPr lang="en-US" b="1" dirty="0"/>
              <a:t>Take a moment and think about all the devices, systems and data you are working with in your small business. </a:t>
            </a:r>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5</a:t>
            </a:fld>
            <a:endParaRPr lang="en-US"/>
          </a:p>
        </p:txBody>
      </p:sp>
    </p:spTree>
    <p:extLst>
      <p:ext uri="{BB962C8B-B14F-4D97-AF65-F5344CB8AC3E}">
        <p14:creationId xmlns:p14="http://schemas.microsoft.com/office/powerpoint/2010/main" val="255880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pPr defTabSz="940417"/>
            <a:r>
              <a:rPr lang="en-US" b="0" dirty="0"/>
              <a:t>Take a moment to consider how complex a modern small business might be. Your grandparents or even your parent’s generation could successfully manage a business with little more than paper, possibly a computer and a telephone connection. </a:t>
            </a:r>
          </a:p>
          <a:p>
            <a:pPr defTabSz="940417"/>
            <a:endParaRPr lang="en-US" b="0" dirty="0"/>
          </a:p>
          <a:p>
            <a:pPr defTabSz="940417"/>
            <a:r>
              <a:rPr lang="en-US" b="0" dirty="0"/>
              <a:t>Today, the expectations of a business, small or large, are far more complex. Just to get your business started, you created some form of technological presence, setting up email, websites, and ecommerce. You want it to be easy to purchase your goods or for customers to pay their bills, so you’ve likely set up online payment and banking systems. You’ve integrated them with customer data management systems and given some of your employees access to them. </a:t>
            </a:r>
          </a:p>
          <a:p>
            <a:pPr defTabSz="940417"/>
            <a:endParaRPr lang="en-US" b="0" dirty="0"/>
          </a:p>
          <a:p>
            <a:pPr defTabSz="940417"/>
            <a:r>
              <a:rPr lang="en-US" b="0" dirty="0"/>
              <a:t>As your business grows, so does the data you are managing. Email records, employee information, customer data and sales systems </a:t>
            </a:r>
            <a:r>
              <a:rPr lang="en-US" dirty="0"/>
              <a:t>(inventory, history), tax information, licensing and permits.</a:t>
            </a:r>
          </a:p>
          <a:p>
            <a:endParaRPr lang="en-US" dirty="0"/>
          </a:p>
          <a:p>
            <a:r>
              <a:rPr lang="en-US" dirty="0"/>
              <a:t>Every small business has need to consider the various systems and devices they are managing, whether they intended to or not, that enable their business to run efficiently. You use email to communicate with employees and customers and vendors. What system will you use and how will you manage it? Will you give access to trusted employees? </a:t>
            </a:r>
          </a:p>
          <a:p>
            <a:endParaRPr lang="en-US" dirty="0"/>
          </a:p>
          <a:p>
            <a:r>
              <a:rPr lang="en-US" dirty="0"/>
              <a:t>Your employees have phones and laptop computers, whether their own or company-provided. Can they use the office network or do you restrict access? Do you provide virtual private networks and remote access to systems? Who sets policy and decides what’s safe or who should have access and who shouldn’t? If an employee wanted to print a personal document, would you allow it? What security risk might accompany that simple act?</a:t>
            </a:r>
          </a:p>
          <a:p>
            <a:endParaRPr lang="en-US" dirty="0"/>
          </a:p>
          <a:p>
            <a:r>
              <a:rPr lang="en-US" dirty="0"/>
              <a:t>Does your business have an online presence such as a website or social media accounts?  Who manages the account and how do they secure it? Are they reusing passwords or accessing these accounts on insecure systems? Was the website originally designed with security in mind? Have you added capabilities such as online ordering or inventory management that could be attractive to criminals? </a:t>
            </a:r>
          </a:p>
          <a:p>
            <a:endParaRPr lang="en-US" dirty="0"/>
          </a:p>
          <a:p>
            <a:r>
              <a:rPr lang="en-US" dirty="0"/>
              <a:t>Who has access to your company’s banking? Do you have policies in place to prevent malicious use via social engineering? Are your employees trained on how to recognize possible fraud? If someone sent an email on a Friday afternoon insisting on an emergency wire transfer of funds on your behalf, what mechanism do you have to identify a real request from a fake one?</a:t>
            </a:r>
          </a:p>
          <a:p>
            <a:endParaRPr lang="en-US" dirty="0"/>
          </a:p>
          <a:p>
            <a:r>
              <a:rPr lang="en-US" dirty="0"/>
              <a:t>What is your backup policy for company data and your employee’s devices? Do you practice backing up and testing your backups? Are you utilizing cloud-based storage and services? </a:t>
            </a:r>
          </a:p>
          <a:p>
            <a:endParaRPr lang="en-US" dirty="0"/>
          </a:p>
          <a:p>
            <a:r>
              <a:rPr lang="en-US" dirty="0"/>
              <a:t>How do you select your vendors and what questions do you ask about their cybersecurity practices? You can see this complex environment can’t be secured just by setting a policy or trying a one-size-fits-all approach. How to begin?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Let’s begin understanding the key objectives to manage your cybersecurity risk and develop a plan. </a:t>
            </a:r>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6</a:t>
            </a:fld>
            <a:endParaRPr lang="en-US"/>
          </a:p>
        </p:txBody>
      </p:sp>
    </p:spTree>
    <p:extLst>
      <p:ext uri="{BB962C8B-B14F-4D97-AF65-F5344CB8AC3E}">
        <p14:creationId xmlns:p14="http://schemas.microsoft.com/office/powerpoint/2010/main" val="297832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endParaRPr lang="en-US" dirty="0"/>
          </a:p>
          <a:p>
            <a:r>
              <a:rPr lang="en-US" dirty="0"/>
              <a:t>One definition of information security is “the protection of information and systems from unauthorized access, use, disclosure, disruption, modification, or destruction in order to provide confidentiality, integrity, and availability. The careful implementation of information security controls is vital to protecting an organization’s information assets as well as its reputation, legal position, personnel, and other tangible or intangible assets.”* At NIST, the three tiers of Confidentiality, Integrity and Availability are addressed in more detail in our Special Publication “An Introduction to Information Security”. You will find a link to this document on the worksheet titled NIST Resources found at the NIST Small Business Corner. (url is also below)</a:t>
            </a:r>
          </a:p>
          <a:p>
            <a:endParaRPr lang="en-US" dirty="0"/>
          </a:p>
          <a:p>
            <a:r>
              <a:rPr lang="en-US" dirty="0"/>
              <a:t>Looking at this three tier set of objectives, what do they mean. Confidentiality means that what is restricted information remains restricted and the controls to maintain that are upheld and secured. </a:t>
            </a:r>
          </a:p>
          <a:p>
            <a:r>
              <a:rPr lang="en-US" dirty="0"/>
              <a:t>Integrity considerations include both data and system integrity and the need to guard against someone modifying or destroying them or causing concern about reliability. </a:t>
            </a:r>
          </a:p>
          <a:p>
            <a:r>
              <a:rPr lang="en-US" dirty="0"/>
              <a:t>Availability considerations refer to the need for you to get to your data and information without disruption. </a:t>
            </a:r>
          </a:p>
          <a:p>
            <a:endParaRPr lang="en-US" dirty="0"/>
          </a:p>
          <a:p>
            <a:r>
              <a:rPr lang="en-US" dirty="0"/>
              <a:t>Your business objectives are typically supported by a focus on all of these three areas but to differing degrees. (An e-commerce organization may be very focused on availability, a small healthcare organization focused more on confidentiality of patient info). </a:t>
            </a:r>
          </a:p>
          <a:p>
            <a:endParaRPr lang="en-US" dirty="0"/>
          </a:p>
          <a:p>
            <a:r>
              <a:rPr lang="en-US" dirty="0"/>
              <a:t>*Resource: </a:t>
            </a:r>
            <a:r>
              <a:rPr lang="en-US" b="1" dirty="0"/>
              <a:t>https://doi.org/10.6028/NIST.SP.800-12r1 </a:t>
            </a:r>
            <a:r>
              <a:rPr lang="en-US" dirty="0"/>
              <a:t>“An Introduction to Information Security”</a:t>
            </a:r>
          </a:p>
          <a:p>
            <a:endParaRPr lang="en-US" dirty="0"/>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7</a:t>
            </a:fld>
            <a:endParaRPr lang="en-US"/>
          </a:p>
        </p:txBody>
      </p:sp>
    </p:spTree>
    <p:extLst>
      <p:ext uri="{BB962C8B-B14F-4D97-AF65-F5344CB8AC3E}">
        <p14:creationId xmlns:p14="http://schemas.microsoft.com/office/powerpoint/2010/main" val="168759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Confidentiality is often defined as “Preserving authorized restrictions on information access and disclosure, including means for protecting personal privacy and proprietary information.” Depending on the sort of business you operate, you may also have regulatory requirements to meet on protecting and managing private information from unauthorized access and disclosure. </a:t>
            </a:r>
          </a:p>
          <a:p>
            <a:endParaRPr lang="en-US" dirty="0"/>
          </a:p>
          <a:p>
            <a:r>
              <a:rPr lang="en-US" dirty="0"/>
              <a:t>When we say Confidentiality, it’s about storing, sending, handling information – it needs to be protected. You need to ensure that the trust given to you by customers and business partners is met by procedures to protect the valuable information you are managing. </a:t>
            </a:r>
          </a:p>
          <a:p>
            <a:endParaRPr lang="en-US" dirty="0"/>
          </a:p>
          <a:p>
            <a:endParaRPr lang="en-US" dirty="0"/>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8</a:t>
            </a:fld>
            <a:endParaRPr lang="en-US"/>
          </a:p>
        </p:txBody>
      </p:sp>
    </p:spTree>
    <p:extLst>
      <p:ext uri="{BB962C8B-B14F-4D97-AF65-F5344CB8AC3E}">
        <p14:creationId xmlns:p14="http://schemas.microsoft.com/office/powerpoint/2010/main" val="64461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69280" cy="4217670"/>
          </a:xfrm>
          <a:prstGeom prst="rect">
            <a:avLst/>
          </a:prstGeom>
        </p:spPr>
        <p:txBody>
          <a:bodyPr/>
          <a:lstStyle/>
          <a:p>
            <a:r>
              <a:rPr lang="en-US" dirty="0"/>
              <a:t>Let’s define “Integrity” as it refers to our data =  Guarding against improper information modification or destruction and ensuring information non-repudiation and authenticity. </a:t>
            </a:r>
          </a:p>
          <a:p>
            <a:endParaRPr lang="en-US" dirty="0"/>
          </a:p>
          <a:p>
            <a:r>
              <a:rPr lang="en-US" dirty="0"/>
              <a:t>There are two kinds of integrity to consider, Data and System:</a:t>
            </a:r>
          </a:p>
          <a:p>
            <a:r>
              <a:rPr lang="en-US" dirty="0"/>
              <a:t>Data Integrity – The property that data has not been altered in an unauthorized manner. Data integrity covers data in storage, during processing, and while in transit. This might imply you test your backups to ensure that you are recording your information accurately. </a:t>
            </a:r>
          </a:p>
          <a:p>
            <a:endParaRPr lang="en-US" dirty="0"/>
          </a:p>
          <a:p>
            <a:r>
              <a:rPr lang="en-US" dirty="0"/>
              <a:t>System Integrity – The quality that a system has when it performs its intended function in an unimpaired manner, free from unauthorized manipulation of the system, whether intentional or accidental. </a:t>
            </a:r>
          </a:p>
          <a:p>
            <a:endParaRPr lang="en-US" dirty="0"/>
          </a:p>
          <a:p>
            <a:r>
              <a:rPr lang="en-US" dirty="0"/>
              <a:t>Here you might ensure someone doesn’t have access they shouldn’t, like a student shouldn’t be able to get into their teacher’s gradebook and change their D to an A. That might be data integrity. </a:t>
            </a:r>
          </a:p>
          <a:p>
            <a:endParaRPr lang="en-US" dirty="0"/>
          </a:p>
          <a:p>
            <a:r>
              <a:rPr lang="en-US" dirty="0"/>
              <a:t>When we say integrity, it means you’re making sure the information you’ve stored remains accurate. E.g., relying upon historic sales information.</a:t>
            </a:r>
          </a:p>
        </p:txBody>
      </p:sp>
      <p:sp>
        <p:nvSpPr>
          <p:cNvPr id="4" name="Slide Number Placeholder 3"/>
          <p:cNvSpPr>
            <a:spLocks noGrp="1"/>
          </p:cNvSpPr>
          <p:nvPr>
            <p:ph type="sldNum" sz="quarter" idx="10"/>
          </p:nvPr>
        </p:nvSpPr>
        <p:spPr>
          <a:xfrm>
            <a:off x="4014100" y="8902344"/>
            <a:ext cx="3070860" cy="468630"/>
          </a:xfrm>
          <a:prstGeom prst="rect">
            <a:avLst/>
          </a:prstGeom>
        </p:spPr>
        <p:txBody>
          <a:bodyPr/>
          <a:lstStyle/>
          <a:p>
            <a:fld id="{CB1A8ED9-A90F-43A0-A471-4F79F54F87D6}" type="slidenum">
              <a:rPr lang="en-US" smtClean="0"/>
              <a:t>9</a:t>
            </a:fld>
            <a:endParaRPr lang="en-US"/>
          </a:p>
        </p:txBody>
      </p:sp>
    </p:spTree>
    <p:extLst>
      <p:ext uri="{BB962C8B-B14F-4D97-AF65-F5344CB8AC3E}">
        <p14:creationId xmlns:p14="http://schemas.microsoft.com/office/powerpoint/2010/main" val="1666176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nist.gov/"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nist.gov/"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ist.gov/" TargetMode="External"/><Relationship Id="rId1" Type="http://schemas.openxmlformats.org/officeDocument/2006/relationships/slideMaster" Target="../slideMasters/slideMaster1.xml"/><Relationship Id="rId5" Type="http://schemas.openxmlformats.org/officeDocument/2006/relationships/image" Target="../media/image1.jpe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baseline="0">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709278B7-0162-46BC-9687-4B1679FD6B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445000"/>
            <a:ext cx="9144000" cy="1270000"/>
          </a:xfrm>
          <a:prstGeom prst="rect">
            <a:avLst/>
          </a:prstGeom>
        </p:spPr>
      </p:pic>
      <p:pic>
        <p:nvPicPr>
          <p:cNvPr id="8" name="Picture 7">
            <a:hlinkClick r:id="rId3"/>
            <a:extLst>
              <a:ext uri="{FF2B5EF4-FFF2-40B4-BE49-F238E27FC236}">
                <a16:creationId xmlns:a16="http://schemas.microsoft.com/office/drawing/2014/main" id="{0E660976-E4F2-4B6C-BF91-DAEB08146CE8}"/>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250467" y="4935589"/>
            <a:ext cx="1607783" cy="4237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628650" y="1521354"/>
            <a:ext cx="7886700" cy="3414235"/>
          </a:xfrm>
        </p:spPr>
        <p:txBody>
          <a:bodyPr/>
          <a:lstStyle>
            <a:lvl1pPr marL="365760" indent="-365760">
              <a:defRPr>
                <a:latin typeface="Cambria" panose="02040503050406030204" pitchFamily="18" charset="0"/>
              </a:defRPr>
            </a:lvl1pPr>
            <a:lvl2pPr marL="514350" indent="-171450">
              <a:buFont typeface="Courier New" panose="02070309020205020404" pitchFamily="49" charset="0"/>
              <a:buChar char="o"/>
              <a:defRPr>
                <a:latin typeface="Cambria" panose="02040503050406030204" pitchFamily="18" charset="0"/>
              </a:defRPr>
            </a:lvl2pPr>
            <a:lvl3pPr marL="857250" indent="-171450">
              <a:buFont typeface="Wingdings" pitchFamily="2" charset="2"/>
              <a:buChar cha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09278B7-0162-46BC-9687-4B1679FD6B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049359"/>
            <a:ext cx="9144000" cy="665641"/>
          </a:xfrm>
          <a:prstGeom prst="rect">
            <a:avLst/>
          </a:prstGeom>
        </p:spPr>
      </p:pic>
      <p:pic>
        <p:nvPicPr>
          <p:cNvPr id="8" name="Picture 7">
            <a:hlinkClick r:id="rId3"/>
            <a:extLst>
              <a:ext uri="{FF2B5EF4-FFF2-40B4-BE49-F238E27FC236}">
                <a16:creationId xmlns:a16="http://schemas.microsoft.com/office/drawing/2014/main" id="{0E660976-E4F2-4B6C-BF91-DAEB08146CE8}"/>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603958" y="5238735"/>
            <a:ext cx="1254292" cy="3305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atin typeface="+mj-lt"/>
              </a:defRPr>
            </a:lvl1pPr>
          </a:lstStyle>
          <a:p>
            <a:r>
              <a:rPr lang="en-US" dirty="0"/>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latin typeface="Cambria" panose="02040503050406030204"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628650" y="1521354"/>
            <a:ext cx="3886200" cy="362611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21354"/>
            <a:ext cx="3886200" cy="362611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0E660976-E4F2-4B6C-BF91-DAEB08146CE8}"/>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250467" y="4935589"/>
            <a:ext cx="1607783" cy="423759"/>
          </a:xfrm>
          <a:prstGeom prst="rect">
            <a:avLst/>
          </a:prstGeom>
        </p:spPr>
      </p:pic>
      <p:pic>
        <p:nvPicPr>
          <p:cNvPr id="5" name="Picture 4">
            <a:extLst>
              <a:ext uri="{FF2B5EF4-FFF2-40B4-BE49-F238E27FC236}">
                <a16:creationId xmlns:a16="http://schemas.microsoft.com/office/drawing/2014/main" id="{709278B7-0162-46BC-9687-4B1679FD6BB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4445000"/>
            <a:ext cx="9144000" cy="127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7/29/19</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68459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microsoft.com/office/2007/relationships/hdphoto" Target="../media/hdphoto3.wdp"/><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3.jpeg"/><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1.jpeg"/></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s://doi.org/10.6028/NIST.IR.7621r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staysafeonline.org/cybersecure-business/" TargetMode="External"/><Relationship Id="rId5" Type="http://schemas.openxmlformats.org/officeDocument/2006/relationships/hyperlink" Target="https://www.nist.gov/itl/smallbusinesscyber" TargetMode="External"/><Relationship Id="rId4" Type="http://schemas.openxmlformats.org/officeDocument/2006/relationships/image" Target="../media/image58.svg"/></Relationships>
</file>

<file path=ppt/slides/_rels/slide48.xml.rels><?xml version="1.0" encoding="UTF-8" standalone="yes"?>
<Relationships xmlns="http://schemas.openxmlformats.org/package/2006/relationships"><Relationship Id="rId8" Type="http://schemas.openxmlformats.org/officeDocument/2006/relationships/hyperlink" Target="https://twitter.com/nistcyber" TargetMode="External"/><Relationship Id="rId3" Type="http://schemas.openxmlformats.org/officeDocument/2006/relationships/hyperlink" Target="http://www.nist.gov/topics/cybersecurity" TargetMode="External"/><Relationship Id="rId7" Type="http://schemas.openxmlformats.org/officeDocument/2006/relationships/image" Target="../media/image60.jpeg"/><Relationship Id="rId12" Type="http://schemas.openxmlformats.org/officeDocument/2006/relationships/image" Target="../media/image64.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nist.gov/programs-projects/small-business-corner-sbc" TargetMode="External"/><Relationship Id="rId11" Type="http://schemas.openxmlformats.org/officeDocument/2006/relationships/image" Target="../media/image63.png"/><Relationship Id="rId5" Type="http://schemas.openxmlformats.org/officeDocument/2006/relationships/hyperlink" Target="https://www.nist.gov/itl/smallbusinesscyber" TargetMode="External"/><Relationship Id="rId10" Type="http://schemas.openxmlformats.org/officeDocument/2006/relationships/image" Target="../media/image62.png"/><Relationship Id="rId4" Type="http://schemas.openxmlformats.org/officeDocument/2006/relationships/image" Target="../media/image59.jpeg"/><Relationship Id="rId9" Type="http://schemas.openxmlformats.org/officeDocument/2006/relationships/image" Target="../media/image61.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125" y="901685"/>
            <a:ext cx="7417750" cy="1989667"/>
          </a:xfrm>
        </p:spPr>
        <p:txBody>
          <a:bodyPr>
            <a:normAutofit/>
          </a:bodyPr>
          <a:lstStyle/>
          <a:p>
            <a:r>
              <a:rPr lang="en-US" sz="6000" dirty="0">
                <a:latin typeface="Gill Sans MT" panose="020B0502020104020203" pitchFamily="34" charset="0"/>
                <a:ea typeface="Avenir Next" charset="0"/>
                <a:cs typeface="Avenir Next" charset="0"/>
              </a:rPr>
              <a:t>Cybersecurity for </a:t>
            </a:r>
            <a:br>
              <a:rPr lang="en-US" sz="6000" dirty="0">
                <a:latin typeface="Gill Sans MT" panose="020B0502020104020203" pitchFamily="34" charset="0"/>
                <a:ea typeface="Avenir Next" charset="0"/>
                <a:cs typeface="Avenir Next" charset="0"/>
              </a:rPr>
            </a:br>
            <a:r>
              <a:rPr lang="en-US" sz="6000" dirty="0">
                <a:latin typeface="Gill Sans MT" panose="020B0502020104020203" pitchFamily="34" charset="0"/>
                <a:ea typeface="Avenir Next" charset="0"/>
                <a:cs typeface="Avenir Next" charset="0"/>
              </a:rPr>
              <a:t>Small Business</a:t>
            </a:r>
          </a:p>
        </p:txBody>
      </p:sp>
      <p:sp>
        <p:nvSpPr>
          <p:cNvPr id="3" name="Subtitle 2"/>
          <p:cNvSpPr>
            <a:spLocks noGrp="1"/>
          </p:cNvSpPr>
          <p:nvPr>
            <p:ph type="subTitle" idx="1"/>
          </p:nvPr>
        </p:nvSpPr>
        <p:spPr>
          <a:xfrm>
            <a:off x="1714500" y="2968080"/>
            <a:ext cx="5715000" cy="1379803"/>
          </a:xfrm>
        </p:spPr>
        <p:txBody>
          <a:bodyPr>
            <a:normAutofit/>
          </a:bodyPr>
          <a:lstStyle/>
          <a:p>
            <a:r>
              <a:rPr lang="en-US" sz="4000" dirty="0">
                <a:solidFill>
                  <a:srgbClr val="2B81B5"/>
                </a:solidFill>
                <a:latin typeface="Gill Sans MT" panose="020B0502020104020203" pitchFamily="34" charset="0"/>
                <a:ea typeface="Avenir Next Medium" charset="0"/>
                <a:cs typeface="Avenir Next Medium" charset="0"/>
              </a:rPr>
              <a:t>the fundamentals</a:t>
            </a:r>
          </a:p>
        </p:txBody>
      </p:sp>
    </p:spTree>
    <p:extLst>
      <p:ext uri="{BB962C8B-B14F-4D97-AF65-F5344CB8AC3E}">
        <p14:creationId xmlns:p14="http://schemas.microsoft.com/office/powerpoint/2010/main" val="18268023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5C2665D-921D-E044-8172-7162B43A6857}"/>
              </a:ext>
            </a:extLst>
          </p:cNvPr>
          <p:cNvSpPr>
            <a:spLocks noGrp="1"/>
          </p:cNvSpPr>
          <p:nvPr>
            <p:ph idx="1"/>
          </p:nvPr>
        </p:nvSpPr>
        <p:spPr>
          <a:xfrm>
            <a:off x="386080" y="2196512"/>
            <a:ext cx="2174240" cy="2274055"/>
          </a:xfrm>
        </p:spPr>
        <p:txBody>
          <a:bodyPr anchor="ctr">
            <a:noAutofit/>
          </a:bodyPr>
          <a:lstStyle/>
          <a:p>
            <a:pPr marL="0" indent="0">
              <a:lnSpc>
                <a:spcPct val="100000"/>
              </a:lnSpc>
              <a:spcBef>
                <a:spcPts val="400"/>
              </a:spcBef>
              <a:buNone/>
            </a:pPr>
            <a:r>
              <a:rPr lang="en-US" sz="2400" dirty="0">
                <a:solidFill>
                  <a:srgbClr val="54749A"/>
                </a:solidFill>
                <a:latin typeface="Gill Sans MT" panose="020B0502020104020203" pitchFamily="34" charset="0"/>
              </a:rPr>
              <a:t>Preventing disruption in how information is accessed</a:t>
            </a:r>
          </a:p>
        </p:txBody>
      </p:sp>
      <p:grpSp>
        <p:nvGrpSpPr>
          <p:cNvPr id="17" name="Group 16">
            <a:extLst>
              <a:ext uri="{FF2B5EF4-FFF2-40B4-BE49-F238E27FC236}">
                <a16:creationId xmlns:a16="http://schemas.microsoft.com/office/drawing/2014/main" id="{AF9AF10E-FE3E-984F-8340-E48D3ADB491D}"/>
              </a:ext>
              <a:ext uri="{C183D7F6-B498-43B3-948B-1728B52AA6E4}">
                <adec:decorative xmlns:adec="http://schemas.microsoft.com/office/drawing/2017/decorative" val="1"/>
              </a:ext>
            </a:extLst>
          </p:cNvPr>
          <p:cNvGrpSpPr/>
          <p:nvPr/>
        </p:nvGrpSpPr>
        <p:grpSpPr>
          <a:xfrm>
            <a:off x="2325728" y="1171575"/>
            <a:ext cx="4918035" cy="3160396"/>
            <a:chOff x="2598819" y="1408907"/>
            <a:chExt cx="4970063" cy="3240095"/>
          </a:xfrm>
        </p:grpSpPr>
        <p:sp>
          <p:nvSpPr>
            <p:cNvPr id="11" name="Diamond 10">
              <a:extLst>
                <a:ext uri="{FF2B5EF4-FFF2-40B4-BE49-F238E27FC236}">
                  <a16:creationId xmlns:a16="http://schemas.microsoft.com/office/drawing/2014/main" id="{21E3FB26-99D6-FA4F-8602-CFB83241055A}"/>
                </a:ext>
              </a:extLst>
            </p:cNvPr>
            <p:cNvSpPr/>
            <p:nvPr/>
          </p:nvSpPr>
          <p:spPr>
            <a:xfrm>
              <a:off x="2598820" y="2162085"/>
              <a:ext cx="4970061" cy="1733740"/>
            </a:xfrm>
            <a:prstGeom prst="diamond">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4A78A734-1874-2C4C-82D1-D1F6E03B3046}"/>
                </a:ext>
              </a:extLst>
            </p:cNvPr>
            <p:cNvSpPr/>
            <p:nvPr/>
          </p:nvSpPr>
          <p:spPr>
            <a:xfrm>
              <a:off x="2598821" y="1408907"/>
              <a:ext cx="4970061" cy="1733740"/>
            </a:xfrm>
            <a:prstGeom prst="diamond">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11">
              <a:extLst>
                <a:ext uri="{FF2B5EF4-FFF2-40B4-BE49-F238E27FC236}">
                  <a16:creationId xmlns:a16="http://schemas.microsoft.com/office/drawing/2014/main" id="{0422CC38-C884-2248-B547-A6B9CC91A2B2}"/>
                </a:ext>
              </a:extLst>
            </p:cNvPr>
            <p:cNvSpPr/>
            <p:nvPr/>
          </p:nvSpPr>
          <p:spPr>
            <a:xfrm>
              <a:off x="2598819" y="2915262"/>
              <a:ext cx="4970061" cy="1733740"/>
            </a:xfrm>
            <a:prstGeom prst="diamond">
              <a:avLst/>
            </a:prstGeom>
            <a:solidFill>
              <a:srgbClr val="2B81B5">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7D90728-499E-4C49-8781-92C612457E95}"/>
                </a:ext>
              </a:extLst>
            </p:cNvPr>
            <p:cNvSpPr txBox="1"/>
            <p:nvPr/>
          </p:nvSpPr>
          <p:spPr>
            <a:xfrm rot="20425230">
              <a:off x="4769984" y="3845063"/>
              <a:ext cx="2495289" cy="473307"/>
            </a:xfrm>
            <a:prstGeom prst="rect">
              <a:avLst/>
            </a:prstGeom>
            <a:noFill/>
          </p:spPr>
          <p:txBody>
            <a:bodyPr wrap="square" rtlCol="0">
              <a:spAutoFit/>
            </a:bodyPr>
            <a:lstStyle/>
            <a:p>
              <a:pPr algn="ctr"/>
              <a:r>
                <a:rPr lang="en-US" sz="2400" b="1" dirty="0">
                  <a:solidFill>
                    <a:schemeClr val="bg1"/>
                  </a:solidFill>
                  <a:latin typeface="Gill Sans MT" panose="020B0502020104020203" pitchFamily="34" charset="0"/>
                </a:rPr>
                <a:t>availability</a:t>
              </a:r>
            </a:p>
          </p:txBody>
        </p:sp>
      </p:grpSp>
      <p:sp>
        <p:nvSpPr>
          <p:cNvPr id="18" name="Content Placeholder 2">
            <a:extLst>
              <a:ext uri="{FF2B5EF4-FFF2-40B4-BE49-F238E27FC236}">
                <a16:creationId xmlns:a16="http://schemas.microsoft.com/office/drawing/2014/main" id="{7AAB8577-3E51-B94D-A5B5-B0D93C65A571}"/>
              </a:ext>
            </a:extLst>
          </p:cNvPr>
          <p:cNvSpPr txBox="1">
            <a:spLocks/>
          </p:cNvSpPr>
          <p:nvPr/>
        </p:nvSpPr>
        <p:spPr>
          <a:xfrm>
            <a:off x="7113146" y="110526"/>
            <a:ext cx="2030854" cy="2122098"/>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00"/>
              </a:spcBef>
              <a:buNone/>
            </a:pPr>
            <a:r>
              <a:rPr lang="en-US" sz="2000" dirty="0">
                <a:solidFill>
                  <a:srgbClr val="54749A"/>
                </a:solidFill>
                <a:latin typeface="Gill Sans MT" panose="020B0502020104020203" pitchFamily="34" charset="0"/>
              </a:rPr>
              <a:t>Example:</a:t>
            </a:r>
          </a:p>
          <a:p>
            <a:pPr marL="0" indent="0">
              <a:lnSpc>
                <a:spcPct val="100000"/>
              </a:lnSpc>
              <a:spcBef>
                <a:spcPts val="400"/>
              </a:spcBef>
              <a:buNone/>
            </a:pPr>
            <a:r>
              <a:rPr lang="en-US" sz="2000" dirty="0">
                <a:latin typeface="Gill Sans MT" panose="020B0502020104020203" pitchFamily="34" charset="0"/>
              </a:rPr>
              <a:t>Your customers are unable to access your online services</a:t>
            </a:r>
          </a:p>
        </p:txBody>
      </p:sp>
      <p:sp>
        <p:nvSpPr>
          <p:cNvPr id="2" name="Title 1"/>
          <p:cNvSpPr>
            <a:spLocks noGrp="1"/>
          </p:cNvSpPr>
          <p:nvPr>
            <p:ph type="title"/>
          </p:nvPr>
        </p:nvSpPr>
        <p:spPr>
          <a:xfrm>
            <a:off x="386080" y="174892"/>
            <a:ext cx="8129270" cy="1104636"/>
          </a:xfrm>
        </p:spPr>
        <p:txBody>
          <a:bodyPr/>
          <a:lstStyle/>
          <a:p>
            <a:r>
              <a:rPr lang="en-US" dirty="0">
                <a:latin typeface="Gill Sans MT" panose="020B0502020104020203" pitchFamily="34" charset="0"/>
              </a:rPr>
              <a:t>Availability</a:t>
            </a:r>
          </a:p>
        </p:txBody>
      </p:sp>
    </p:spTree>
    <p:extLst>
      <p:ext uri="{BB962C8B-B14F-4D97-AF65-F5344CB8AC3E}">
        <p14:creationId xmlns:p14="http://schemas.microsoft.com/office/powerpoint/2010/main" val="128520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3A68D11-3283-7F43-9E04-4EB5D3E23DD4}"/>
              </a:ext>
            </a:extLst>
          </p:cNvPr>
          <p:cNvSpPr txBox="1"/>
          <p:nvPr/>
        </p:nvSpPr>
        <p:spPr>
          <a:xfrm>
            <a:off x="6157162" y="3279153"/>
            <a:ext cx="2136809" cy="1477328"/>
          </a:xfrm>
          <a:prstGeom prst="rect">
            <a:avLst/>
          </a:prstGeom>
          <a:noFill/>
        </p:spPr>
        <p:txBody>
          <a:bodyPr wrap="square" rtlCol="0">
            <a:spAutoFit/>
          </a:bodyPr>
          <a:lstStyle/>
          <a:p>
            <a:pPr algn="ctr"/>
            <a:r>
              <a:rPr lang="en-US" dirty="0">
                <a:latin typeface="Gill Sans MT" panose="020B0502020104020203" pitchFamily="34" charset="0"/>
              </a:rPr>
              <a:t>Customers and employees expect and trust you to keep their information secure</a:t>
            </a:r>
          </a:p>
        </p:txBody>
      </p:sp>
      <p:sp>
        <p:nvSpPr>
          <p:cNvPr id="7" name="Rectangle 6">
            <a:extLst>
              <a:ext uri="{FF2B5EF4-FFF2-40B4-BE49-F238E27FC236}">
                <a16:creationId xmlns:a16="http://schemas.microsoft.com/office/drawing/2014/main" id="{1B37E724-99EB-0440-AE9B-4EAE9A13A5F7}"/>
              </a:ext>
            </a:extLst>
          </p:cNvPr>
          <p:cNvSpPr/>
          <p:nvPr/>
        </p:nvSpPr>
        <p:spPr>
          <a:xfrm>
            <a:off x="6051285" y="2444811"/>
            <a:ext cx="2348564" cy="721895"/>
          </a:xfrm>
          <a:prstGeom prst="rect">
            <a:avLst/>
          </a:prstGeom>
          <a:solidFill>
            <a:srgbClr val="95C4DD"/>
          </a:solidFill>
          <a:ln>
            <a:noFill/>
          </a:ln>
          <a:effectLst>
            <a:reflection blurRad="6350" stA="50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Gill Sans MT" panose="020B0502020104020203" pitchFamily="34" charset="0"/>
              </a:rPr>
              <a:t>Reputation</a:t>
            </a:r>
          </a:p>
        </p:txBody>
      </p:sp>
      <p:sp>
        <p:nvSpPr>
          <p:cNvPr id="9" name="TextBox 8">
            <a:extLst>
              <a:ext uri="{FF2B5EF4-FFF2-40B4-BE49-F238E27FC236}">
                <a16:creationId xmlns:a16="http://schemas.microsoft.com/office/drawing/2014/main" id="{30ECA754-293B-4642-AE10-F8C96EA4DAD4}"/>
              </a:ext>
            </a:extLst>
          </p:cNvPr>
          <p:cNvSpPr txBox="1"/>
          <p:nvPr/>
        </p:nvSpPr>
        <p:spPr>
          <a:xfrm>
            <a:off x="3503595" y="3294503"/>
            <a:ext cx="2136809" cy="1200329"/>
          </a:xfrm>
          <a:prstGeom prst="rect">
            <a:avLst/>
          </a:prstGeom>
          <a:noFill/>
        </p:spPr>
        <p:txBody>
          <a:bodyPr wrap="square" rtlCol="0">
            <a:spAutoFit/>
          </a:bodyPr>
          <a:lstStyle/>
          <a:p>
            <a:pPr algn="ctr"/>
            <a:r>
              <a:rPr lang="en-US" dirty="0">
                <a:latin typeface="Gill Sans MT" panose="020B0502020104020203" pitchFamily="34" charset="0"/>
              </a:rPr>
              <a:t>Attacks can be extremely costly and threaten the viability of your business</a:t>
            </a:r>
          </a:p>
        </p:txBody>
      </p:sp>
      <p:sp>
        <p:nvSpPr>
          <p:cNvPr id="6" name="Rectangle 5">
            <a:extLst>
              <a:ext uri="{FF2B5EF4-FFF2-40B4-BE49-F238E27FC236}">
                <a16:creationId xmlns:a16="http://schemas.microsoft.com/office/drawing/2014/main" id="{302C9313-1FA4-7A4F-81CF-3EB7F447CBB4}"/>
              </a:ext>
            </a:extLst>
          </p:cNvPr>
          <p:cNvSpPr/>
          <p:nvPr/>
        </p:nvSpPr>
        <p:spPr>
          <a:xfrm>
            <a:off x="3404668" y="2444809"/>
            <a:ext cx="2349113" cy="721895"/>
          </a:xfrm>
          <a:prstGeom prst="rect">
            <a:avLst/>
          </a:prstGeom>
          <a:solidFill>
            <a:srgbClr val="95C4DD"/>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Gill Sans MT" panose="020B0502020104020203" pitchFamily="34" charset="0"/>
              </a:rPr>
              <a:t>Business Costs</a:t>
            </a:r>
          </a:p>
        </p:txBody>
      </p:sp>
      <p:sp>
        <p:nvSpPr>
          <p:cNvPr id="8" name="TextBox 7">
            <a:extLst>
              <a:ext uri="{FF2B5EF4-FFF2-40B4-BE49-F238E27FC236}">
                <a16:creationId xmlns:a16="http://schemas.microsoft.com/office/drawing/2014/main" id="{E05604F6-42FD-C944-ACA1-3FDAE9C9F8A1}"/>
              </a:ext>
            </a:extLst>
          </p:cNvPr>
          <p:cNvSpPr txBox="1"/>
          <p:nvPr/>
        </p:nvSpPr>
        <p:spPr>
          <a:xfrm>
            <a:off x="1051272" y="3294503"/>
            <a:ext cx="1763221" cy="1200329"/>
          </a:xfrm>
          <a:prstGeom prst="rect">
            <a:avLst/>
          </a:prstGeom>
          <a:noFill/>
        </p:spPr>
        <p:txBody>
          <a:bodyPr wrap="square" rtlCol="0">
            <a:spAutoFit/>
          </a:bodyPr>
          <a:lstStyle/>
          <a:p>
            <a:pPr algn="ctr"/>
            <a:r>
              <a:rPr lang="en-US" dirty="0">
                <a:latin typeface="Gill Sans MT" panose="020B0502020104020203" pitchFamily="34" charset="0"/>
              </a:rPr>
              <a:t>Attackers can see small businesses as easy targets</a:t>
            </a:r>
          </a:p>
        </p:txBody>
      </p:sp>
      <p:sp>
        <p:nvSpPr>
          <p:cNvPr id="5" name="Rectangle 4">
            <a:extLst>
              <a:ext uri="{FF2B5EF4-FFF2-40B4-BE49-F238E27FC236}">
                <a16:creationId xmlns:a16="http://schemas.microsoft.com/office/drawing/2014/main" id="{56B84BDD-F410-6848-944A-FAD468864A42}"/>
              </a:ext>
            </a:extLst>
          </p:cNvPr>
          <p:cNvSpPr/>
          <p:nvPr/>
        </p:nvSpPr>
        <p:spPr>
          <a:xfrm>
            <a:off x="758600" y="2444810"/>
            <a:ext cx="2348564" cy="721895"/>
          </a:xfrm>
          <a:prstGeom prst="rect">
            <a:avLst/>
          </a:prstGeom>
          <a:solidFill>
            <a:srgbClr val="95C4DD"/>
          </a:solidFill>
          <a:ln>
            <a:noFill/>
          </a:ln>
          <a:effectLst>
            <a:outerShdw blurRad="50800" dist="12700" dir="5400000" algn="ctr" rotWithShape="0">
              <a:srgbClr val="000000">
                <a:alpha val="43137"/>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Gill Sans MT" panose="020B0502020104020203" pitchFamily="34" charset="0"/>
              </a:rPr>
              <a:t>Vulnerability</a:t>
            </a:r>
          </a:p>
        </p:txBody>
      </p:sp>
      <p:sp>
        <p:nvSpPr>
          <p:cNvPr id="11" name="Rectangle 10">
            <a:extLst>
              <a:ext uri="{FF2B5EF4-FFF2-40B4-BE49-F238E27FC236}">
                <a16:creationId xmlns:a16="http://schemas.microsoft.com/office/drawing/2014/main" id="{FD35112E-A98F-452F-A025-2A25944135E1}"/>
              </a:ext>
            </a:extLst>
          </p:cNvPr>
          <p:cNvSpPr/>
          <p:nvPr/>
        </p:nvSpPr>
        <p:spPr>
          <a:xfrm>
            <a:off x="758600" y="1300241"/>
            <a:ext cx="7886700" cy="743852"/>
          </a:xfrm>
          <a:prstGeom prst="rect">
            <a:avLst/>
          </a:prstGeom>
          <a:solidFill>
            <a:srgbClr val="7390B3"/>
          </a:solidFill>
          <a:ln>
            <a:solidFill>
              <a:srgbClr val="95C4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Gill Sans MT" panose="020B0502020104020203" pitchFamily="34" charset="0"/>
              </a:rPr>
              <a:t>Why put your already limited resources into preparing for and protecting against cybersecurity attacks?</a:t>
            </a:r>
          </a:p>
          <a:p>
            <a:pPr algn="ctr"/>
            <a:endParaRPr lang="en-US" sz="2000" b="1" dirty="0">
              <a:latin typeface="+mj-lt"/>
            </a:endParaRPr>
          </a:p>
        </p:txBody>
      </p:sp>
      <p:sp>
        <p:nvSpPr>
          <p:cNvPr id="2" name="Title 1"/>
          <p:cNvSpPr>
            <a:spLocks noGrp="1"/>
          </p:cNvSpPr>
          <p:nvPr>
            <p:ph type="title"/>
          </p:nvPr>
        </p:nvSpPr>
        <p:spPr>
          <a:xfrm>
            <a:off x="628650" y="304271"/>
            <a:ext cx="7886700" cy="809917"/>
          </a:xfrm>
        </p:spPr>
        <p:txBody>
          <a:bodyPr>
            <a:normAutofit/>
          </a:bodyPr>
          <a:lstStyle/>
          <a:p>
            <a:pPr algn="ctr"/>
            <a:r>
              <a:rPr lang="en-US" dirty="0">
                <a:latin typeface="Gill Sans MT" panose="020B0502020104020203" pitchFamily="34" charset="0"/>
              </a:rPr>
              <a:t>Small Business, Big Impact</a:t>
            </a:r>
          </a:p>
        </p:txBody>
      </p:sp>
    </p:spTree>
    <p:extLst>
      <p:ext uri="{BB962C8B-B14F-4D97-AF65-F5344CB8AC3E}">
        <p14:creationId xmlns:p14="http://schemas.microsoft.com/office/powerpoint/2010/main" val="53495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descr="text box: &quot;More: NIST Interagency Report 7621, revision 1: Small Business Information Security: The Fundamentals. Section 1: Background: What is Information Security and Cybersecurity?&quot;">
            <a:extLst>
              <a:ext uri="{FF2B5EF4-FFF2-40B4-BE49-F238E27FC236}">
                <a16:creationId xmlns:a16="http://schemas.microsoft.com/office/drawing/2014/main" id="{E067DFB3-F253-41C0-9952-768AF004BF17}"/>
              </a:ext>
            </a:extLst>
          </p:cNvPr>
          <p:cNvGrpSpPr/>
          <p:nvPr/>
        </p:nvGrpSpPr>
        <p:grpSpPr>
          <a:xfrm>
            <a:off x="876300" y="3705225"/>
            <a:ext cx="7791447" cy="1126841"/>
            <a:chOff x="1558434" y="3626272"/>
            <a:chExt cx="7901530" cy="904473"/>
          </a:xfrm>
        </p:grpSpPr>
        <p:sp>
          <p:nvSpPr>
            <p:cNvPr id="12" name="Rectangle 11">
              <a:extLst>
                <a:ext uri="{FF2B5EF4-FFF2-40B4-BE49-F238E27FC236}">
                  <a16:creationId xmlns:a16="http://schemas.microsoft.com/office/drawing/2014/main" id="{2DE4291A-B2E9-4FC3-8BF8-F7CDAB03E813}"/>
                </a:ext>
              </a:extLst>
            </p:cNvPr>
            <p:cNvSpPr/>
            <p:nvPr/>
          </p:nvSpPr>
          <p:spPr>
            <a:xfrm>
              <a:off x="1558434" y="3626272"/>
              <a:ext cx="7901530" cy="904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b="1" dirty="0">
                  <a:solidFill>
                    <a:schemeClr val="tx1"/>
                  </a:solidFill>
                  <a:latin typeface="Cambria" panose="02040503050406030204" pitchFamily="18" charset="0"/>
                </a:rPr>
                <a:t>More</a:t>
              </a:r>
            </a:p>
            <a:p>
              <a:r>
                <a:rPr lang="en-US" sz="1600" dirty="0">
                  <a:solidFill>
                    <a:schemeClr val="tx1"/>
                  </a:solidFill>
                  <a:latin typeface="Cambria" panose="02040503050406030204" pitchFamily="18" charset="0"/>
                </a:rPr>
                <a:t>NIST Interagency Report 7621, revision 1</a:t>
              </a:r>
            </a:p>
            <a:p>
              <a:r>
                <a:rPr lang="en-US" sz="1600" i="1" dirty="0">
                  <a:solidFill>
                    <a:schemeClr val="tx1"/>
                  </a:solidFill>
                  <a:latin typeface="Cambria" panose="02040503050406030204" pitchFamily="18" charset="0"/>
                </a:rPr>
                <a:t>Small Business Information Security: The Fundamentals</a:t>
              </a:r>
            </a:p>
            <a:p>
              <a:r>
                <a:rPr lang="en-US" sz="1600" dirty="0">
                  <a:solidFill>
                    <a:schemeClr val="tx1"/>
                  </a:solidFill>
                  <a:latin typeface="Cambria" panose="02040503050406030204" pitchFamily="18" charset="0"/>
                </a:rPr>
                <a:t>Section 1: Background: What is Information Security and Cybersecurity?</a:t>
              </a:r>
            </a:p>
          </p:txBody>
        </p:sp>
        <p:sp>
          <p:nvSpPr>
            <p:cNvPr id="13" name="Rectangle 12">
              <a:extLst>
                <a:ext uri="{FF2B5EF4-FFF2-40B4-BE49-F238E27FC236}">
                  <a16:creationId xmlns:a16="http://schemas.microsoft.com/office/drawing/2014/main" id="{3DA804BA-3B25-4BDA-B494-DEEB87331FDD}"/>
                </a:ext>
              </a:extLst>
            </p:cNvPr>
            <p:cNvSpPr/>
            <p:nvPr/>
          </p:nvSpPr>
          <p:spPr>
            <a:xfrm>
              <a:off x="1594458" y="3648895"/>
              <a:ext cx="80084" cy="881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3" name="Content Placeholder 2"/>
          <p:cNvSpPr>
            <a:spLocks noGrp="1"/>
          </p:cNvSpPr>
          <p:nvPr>
            <p:ph idx="1"/>
          </p:nvPr>
        </p:nvSpPr>
        <p:spPr>
          <a:xfrm>
            <a:off x="911823" y="1226793"/>
            <a:ext cx="3660178" cy="2183156"/>
          </a:xfrm>
        </p:spPr>
        <p:txBody>
          <a:bodyPr anchor="t">
            <a:normAutofit/>
          </a:bodyPr>
          <a:lstStyle/>
          <a:p>
            <a:pPr marL="0" indent="0" fontAlgn="ctr">
              <a:buNone/>
            </a:pPr>
            <a:r>
              <a:rPr lang="en-US" b="1" dirty="0">
                <a:latin typeface="Gill Sans MT" panose="020B0502020104020203" pitchFamily="34" charset="0"/>
              </a:rPr>
              <a:t>Want more details? </a:t>
            </a:r>
          </a:p>
          <a:p>
            <a:pPr marL="0" indent="0" fontAlgn="ctr">
              <a:buNone/>
            </a:pPr>
            <a:r>
              <a:rPr lang="en-US" dirty="0">
                <a:latin typeface="Gill Sans MT" panose="020B0502020104020203" pitchFamily="34" charset="0"/>
              </a:rPr>
              <a:t>For a primer on cybersecurity basics with a focus on small businesses, check out NISTIR 7621, revision 1.</a:t>
            </a:r>
          </a:p>
        </p:txBody>
      </p:sp>
      <p:pic>
        <p:nvPicPr>
          <p:cNvPr id="14" name="Picture 13" descr="Stock photo of three people looking at a laptop">
            <a:extLst>
              <a:ext uri="{FF2B5EF4-FFF2-40B4-BE49-F238E27FC236}">
                <a16:creationId xmlns:a16="http://schemas.microsoft.com/office/drawing/2014/main" id="{8AF12510-4438-4A81-818C-2525EA829A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016" y="1097280"/>
            <a:ext cx="3322801" cy="2312669"/>
          </a:xfrm>
          <a:prstGeom prst="rect">
            <a:avLst/>
          </a:prstGeom>
        </p:spPr>
      </p:pic>
      <p:sp>
        <p:nvSpPr>
          <p:cNvPr id="2" name="Title 1"/>
          <p:cNvSpPr>
            <a:spLocks noGrp="1"/>
          </p:cNvSpPr>
          <p:nvPr>
            <p:ph type="title"/>
          </p:nvPr>
        </p:nvSpPr>
        <p:spPr>
          <a:xfrm>
            <a:off x="230607" y="238273"/>
            <a:ext cx="8370465" cy="786625"/>
          </a:xfrm>
        </p:spPr>
        <p:txBody>
          <a:bodyPr anchor="t">
            <a:normAutofit/>
          </a:bodyPr>
          <a:lstStyle/>
          <a:p>
            <a:pPr algn="ctr"/>
            <a:r>
              <a:rPr lang="en-US" sz="3200" dirty="0">
                <a:latin typeface="Gill Sans MT" panose="020B0502020104020203" pitchFamily="34" charset="0"/>
              </a:rPr>
              <a:t>Cybersecurity Basics Resources</a:t>
            </a:r>
          </a:p>
        </p:txBody>
      </p:sp>
    </p:spTree>
    <p:extLst>
      <p:ext uri="{BB962C8B-B14F-4D97-AF65-F5344CB8AC3E}">
        <p14:creationId xmlns:p14="http://schemas.microsoft.com/office/powerpoint/2010/main" val="52351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Text box: &quot;More: NIST Interagency Report 7621, revision 1: Small Business Information Security: The Fundamentals, section 2.1&quot;">
            <a:extLst>
              <a:ext uri="{FF2B5EF4-FFF2-40B4-BE49-F238E27FC236}">
                <a16:creationId xmlns:a16="http://schemas.microsoft.com/office/drawing/2014/main" id="{3BBCEEFA-38E3-4FD9-80D3-BF1B5967CAC0}"/>
              </a:ext>
            </a:extLst>
          </p:cNvPr>
          <p:cNvGrpSpPr/>
          <p:nvPr/>
        </p:nvGrpSpPr>
        <p:grpSpPr>
          <a:xfrm>
            <a:off x="633923" y="3971300"/>
            <a:ext cx="4809615" cy="829843"/>
            <a:chOff x="1189831" y="3763586"/>
            <a:chExt cx="6774883" cy="829843"/>
          </a:xfrm>
        </p:grpSpPr>
        <p:sp>
          <p:nvSpPr>
            <p:cNvPr id="5" name="Rectangle 4">
              <a:extLst>
                <a:ext uri="{FF2B5EF4-FFF2-40B4-BE49-F238E27FC236}">
                  <a16:creationId xmlns:a16="http://schemas.microsoft.com/office/drawing/2014/main" id="{26828FC6-0C2F-544E-9ED1-5BCAA3A7E76F}"/>
                </a:ext>
              </a:extLst>
            </p:cNvPr>
            <p:cNvSpPr/>
            <p:nvPr/>
          </p:nvSpPr>
          <p:spPr>
            <a:xfrm>
              <a:off x="1200377" y="3763586"/>
              <a:ext cx="6764337" cy="829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a:t>
              </a:r>
            </a:p>
            <a:p>
              <a:r>
                <a:rPr lang="en-US" sz="1400" dirty="0">
                  <a:solidFill>
                    <a:schemeClr val="tx1"/>
                  </a:solidFill>
                  <a:latin typeface="Gill Sans MT" panose="020B0502020104020203" pitchFamily="34" charset="0"/>
                </a:rPr>
                <a:t>NIST Interagency Report 7621, revision 1 | </a:t>
              </a:r>
              <a:r>
                <a:rPr lang="en-US" sz="1400" i="1" dirty="0">
                  <a:solidFill>
                    <a:schemeClr val="tx1"/>
                  </a:solidFill>
                  <a:latin typeface="Gill Sans MT" panose="020B0502020104020203" pitchFamily="34" charset="0"/>
                </a:rPr>
                <a:t>Small Business Information Security: The Fundamentals, </a:t>
              </a:r>
              <a:r>
                <a:rPr lang="en-US" sz="1400" dirty="0">
                  <a:solidFill>
                    <a:schemeClr val="tx1"/>
                  </a:solidFill>
                  <a:latin typeface="Gill Sans MT" panose="020B0502020104020203" pitchFamily="34" charset="0"/>
                </a:rPr>
                <a:t>section 2.1</a:t>
              </a:r>
            </a:p>
          </p:txBody>
        </p:sp>
        <p:sp>
          <p:nvSpPr>
            <p:cNvPr id="6" name="Rectangle 5">
              <a:extLst>
                <a:ext uri="{FF2B5EF4-FFF2-40B4-BE49-F238E27FC236}">
                  <a16:creationId xmlns:a16="http://schemas.microsoft.com/office/drawing/2014/main" id="{5A6B8B10-43F7-BE44-ACC8-AF2D5902DEA7}"/>
                </a:ext>
              </a:extLst>
            </p:cNvPr>
            <p:cNvSpPr/>
            <p:nvPr/>
          </p:nvSpPr>
          <p:spPr>
            <a:xfrm>
              <a:off x="1189831" y="3763586"/>
              <a:ext cx="80084" cy="829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90618" y="1422351"/>
            <a:ext cx="4280977" cy="2429139"/>
          </a:xfrm>
        </p:spPr>
        <p:txBody>
          <a:bodyPr anchor="t">
            <a:normAutofit/>
          </a:bodyPr>
          <a:lstStyle/>
          <a:p>
            <a:pPr marL="262890" indent="-262890" fontAlgn="ctr">
              <a:spcBef>
                <a:spcPts val="1200"/>
              </a:spcBef>
              <a:buClr>
                <a:schemeClr val="tx1"/>
              </a:buClr>
            </a:pPr>
            <a:r>
              <a:rPr lang="en-US" sz="2400" b="1" dirty="0">
                <a:solidFill>
                  <a:srgbClr val="2B81B5"/>
                </a:solidFill>
                <a:latin typeface="Gill Sans MT" panose="020B0502020104020203" pitchFamily="34" charset="0"/>
              </a:rPr>
              <a:t>Phishing Attacks</a:t>
            </a:r>
          </a:p>
          <a:p>
            <a:pPr marL="262890" indent="-262890" fontAlgn="ctr">
              <a:spcBef>
                <a:spcPts val="1200"/>
              </a:spcBef>
              <a:buClr>
                <a:schemeClr val="tx1"/>
              </a:buClr>
            </a:pPr>
            <a:r>
              <a:rPr lang="en-US" sz="2400" b="1" dirty="0">
                <a:solidFill>
                  <a:srgbClr val="2B81B5"/>
                </a:solidFill>
                <a:latin typeface="Gill Sans MT" panose="020B0502020104020203" pitchFamily="34" charset="0"/>
              </a:rPr>
              <a:t>Ransomware</a:t>
            </a:r>
          </a:p>
          <a:p>
            <a:pPr marL="262890" indent="-262890" fontAlgn="ctr">
              <a:spcBef>
                <a:spcPts val="1200"/>
              </a:spcBef>
              <a:buClr>
                <a:schemeClr val="tx1"/>
              </a:buClr>
            </a:pPr>
            <a:r>
              <a:rPr lang="en-US" sz="2400" b="1" dirty="0">
                <a:solidFill>
                  <a:srgbClr val="2B81B5"/>
                </a:solidFill>
                <a:latin typeface="Gill Sans MT" panose="020B0502020104020203" pitchFamily="34" charset="0"/>
              </a:rPr>
              <a:t>Hacking</a:t>
            </a:r>
          </a:p>
          <a:p>
            <a:pPr marL="262890" indent="-262890" fontAlgn="ctr">
              <a:spcBef>
                <a:spcPts val="1200"/>
              </a:spcBef>
              <a:buClr>
                <a:schemeClr val="tx1"/>
              </a:buClr>
            </a:pPr>
            <a:r>
              <a:rPr lang="en-US" sz="2400" b="1" dirty="0">
                <a:solidFill>
                  <a:srgbClr val="2B81B5"/>
                </a:solidFill>
                <a:latin typeface="Gill Sans MT" panose="020B0502020104020203" pitchFamily="34" charset="0"/>
              </a:rPr>
              <a:t>Imposter Scams</a:t>
            </a:r>
          </a:p>
          <a:p>
            <a:pPr marL="262890" indent="-262890" fontAlgn="ctr">
              <a:spcBef>
                <a:spcPts val="1200"/>
              </a:spcBef>
              <a:buClr>
                <a:schemeClr val="tx1"/>
              </a:buClr>
            </a:pPr>
            <a:r>
              <a:rPr lang="en-US" sz="2400" b="1" dirty="0">
                <a:solidFill>
                  <a:srgbClr val="2B81B5"/>
                </a:solidFill>
                <a:latin typeface="Gill Sans MT" panose="020B0502020104020203" pitchFamily="34" charset="0"/>
              </a:rPr>
              <a:t>Environmental events</a:t>
            </a:r>
            <a:endParaRPr lang="en-US" sz="2400" b="1" dirty="0">
              <a:latin typeface="Gill Sans MT" panose="020B0502020104020203" pitchFamily="34" charset="0"/>
            </a:endParaRPr>
          </a:p>
        </p:txBody>
      </p:sp>
      <p:pic>
        <p:nvPicPr>
          <p:cNvPr id="9" name="Picture 8">
            <a:extLst>
              <a:ext uri="{FF2B5EF4-FFF2-40B4-BE49-F238E27FC236}">
                <a16:creationId xmlns:a16="http://schemas.microsoft.com/office/drawing/2014/main" id="{9BADA350-BE86-4DE5-B9F2-0D4B1FF5170E}"/>
              </a:ext>
              <a:ext uri="{C183D7F6-B498-43B3-948B-1728B52AA6E4}">
                <adec:decorative xmlns:adec="http://schemas.microsoft.com/office/drawing/2017/decorative" val="1"/>
              </a:ext>
            </a:extLst>
          </p:cNvPr>
          <p:cNvPicPr>
            <a:picLocks noChangeAspect="1"/>
          </p:cNvPicPr>
          <p:nvPr/>
        </p:nvPicPr>
        <p:blipFill rotWithShape="1">
          <a:blip r:embed="rId3"/>
          <a:srcRect/>
          <a:stretch/>
        </p:blipFill>
        <p:spPr>
          <a:xfrm>
            <a:off x="4766693" y="0"/>
            <a:ext cx="4377307" cy="5065776"/>
          </a:xfrm>
          <a:prstGeom prst="rect">
            <a:avLst/>
          </a:prstGeom>
        </p:spPr>
      </p:pic>
      <p:sp>
        <p:nvSpPr>
          <p:cNvPr id="2" name="Title 1"/>
          <p:cNvSpPr>
            <a:spLocks noGrp="1"/>
          </p:cNvSpPr>
          <p:nvPr>
            <p:ph type="title"/>
          </p:nvPr>
        </p:nvSpPr>
        <p:spPr>
          <a:xfrm>
            <a:off x="389386" y="257810"/>
            <a:ext cx="4377307" cy="1104636"/>
          </a:xfrm>
        </p:spPr>
        <p:txBody>
          <a:bodyPr/>
          <a:lstStyle/>
          <a:p>
            <a:r>
              <a:rPr lang="en-US" dirty="0">
                <a:latin typeface="Gill Sans MT" panose="020B0502020104020203" pitchFamily="34" charset="0"/>
              </a:rPr>
              <a:t>Cybersecurity Threats</a:t>
            </a:r>
          </a:p>
        </p:txBody>
      </p:sp>
    </p:spTree>
    <p:extLst>
      <p:ext uri="{BB962C8B-B14F-4D97-AF65-F5344CB8AC3E}">
        <p14:creationId xmlns:p14="http://schemas.microsoft.com/office/powerpoint/2010/main" val="26668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C3E5CC-BA34-4107-8934-87D2E07CD2F8}"/>
              </a:ext>
            </a:extLst>
          </p:cNvPr>
          <p:cNvSpPr txBox="1"/>
          <p:nvPr/>
        </p:nvSpPr>
        <p:spPr>
          <a:xfrm>
            <a:off x="5570806" y="689317"/>
            <a:ext cx="3080825" cy="1959511"/>
          </a:xfrm>
          <a:prstGeom prst="rect">
            <a:avLst/>
          </a:prstGeom>
          <a:noFill/>
        </p:spPr>
        <p:txBody>
          <a:bodyPr wrap="square" rtlCol="0">
            <a:spAutoFit/>
          </a:bodyPr>
          <a:lstStyle/>
          <a:p>
            <a:pPr lvl="0">
              <a:spcBef>
                <a:spcPts val="400"/>
              </a:spcBef>
            </a:pPr>
            <a:r>
              <a:rPr lang="en-US" sz="2000" dirty="0">
                <a:solidFill>
                  <a:srgbClr val="54749A"/>
                </a:solidFill>
                <a:latin typeface="Gill Sans MT" panose="020B0502020104020203" pitchFamily="34" charset="0"/>
              </a:rPr>
              <a:t>Example:</a:t>
            </a:r>
          </a:p>
          <a:p>
            <a:pPr lvl="0">
              <a:spcBef>
                <a:spcPts val="400"/>
              </a:spcBef>
            </a:pPr>
            <a:r>
              <a:rPr lang="en-US" sz="2000" dirty="0">
                <a:solidFill>
                  <a:prstClr val="black"/>
                </a:solidFill>
                <a:latin typeface="Gill Sans MT" panose="020B0502020104020203" pitchFamily="34" charset="0"/>
              </a:rPr>
              <a:t>An email about a delayed shipment causes you to click a link and download malware to your network.</a:t>
            </a:r>
          </a:p>
          <a:p>
            <a:endParaRPr lang="en-US"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4557A9EF-CAE2-4898-BC36-F4EF34655593}"/>
              </a:ext>
            </a:extLst>
          </p:cNvPr>
          <p:cNvSpPr>
            <a:spLocks noGrp="1"/>
          </p:cNvSpPr>
          <p:nvPr>
            <p:ph idx="1"/>
          </p:nvPr>
        </p:nvSpPr>
        <p:spPr>
          <a:xfrm>
            <a:off x="628650" y="1408908"/>
            <a:ext cx="3943350" cy="3526682"/>
          </a:xfrm>
        </p:spPr>
        <p:txBody>
          <a:bodyPr/>
          <a:lstStyle/>
          <a:p>
            <a:r>
              <a:rPr lang="en-US" dirty="0">
                <a:latin typeface="Gill Sans MT" panose="020B0502020104020203" pitchFamily="34" charset="0"/>
              </a:rPr>
              <a:t>Social engineering attack involving trickery</a:t>
            </a:r>
          </a:p>
          <a:p>
            <a:r>
              <a:rPr lang="en-US" dirty="0">
                <a:latin typeface="Gill Sans MT" panose="020B0502020104020203" pitchFamily="34" charset="0"/>
              </a:rPr>
              <a:t>Designed to gain access to systems or steal data</a:t>
            </a:r>
          </a:p>
          <a:p>
            <a:r>
              <a:rPr lang="en-US" dirty="0">
                <a:latin typeface="Gill Sans MT" panose="020B0502020104020203" pitchFamily="34" charset="0"/>
              </a:rPr>
              <a:t>Targeted phishing is “spear phishing”</a:t>
            </a:r>
          </a:p>
          <a:p>
            <a:r>
              <a:rPr lang="en-US" dirty="0">
                <a:latin typeface="Gill Sans MT" panose="020B0502020104020203" pitchFamily="34" charset="0"/>
              </a:rPr>
              <a:t>Variants include “vishing” – attacks by telephone and “</a:t>
            </a:r>
            <a:r>
              <a:rPr lang="en-US" dirty="0" err="1">
                <a:latin typeface="Gill Sans MT" panose="020B0502020104020203" pitchFamily="34" charset="0"/>
              </a:rPr>
              <a:t>smishing</a:t>
            </a:r>
            <a:r>
              <a:rPr lang="en-US" dirty="0">
                <a:latin typeface="Gill Sans MT" panose="020B0502020104020203" pitchFamily="34" charset="0"/>
              </a:rPr>
              <a:t>” those using SMS or text</a:t>
            </a:r>
          </a:p>
          <a:p>
            <a:endParaRPr lang="en-US" dirty="0"/>
          </a:p>
        </p:txBody>
      </p:sp>
      <p:sp>
        <p:nvSpPr>
          <p:cNvPr id="2" name="Title 1">
            <a:extLst>
              <a:ext uri="{FF2B5EF4-FFF2-40B4-BE49-F238E27FC236}">
                <a16:creationId xmlns:a16="http://schemas.microsoft.com/office/drawing/2014/main" id="{9690DD52-FBA1-4354-86B0-A8134554CDAA}"/>
              </a:ext>
            </a:extLst>
          </p:cNvPr>
          <p:cNvSpPr>
            <a:spLocks noGrp="1"/>
          </p:cNvSpPr>
          <p:nvPr>
            <p:ph type="title"/>
          </p:nvPr>
        </p:nvSpPr>
        <p:spPr/>
        <p:txBody>
          <a:bodyPr/>
          <a:lstStyle/>
          <a:p>
            <a:r>
              <a:rPr lang="en-US" dirty="0">
                <a:latin typeface="Gill Sans MT" panose="020B0502020104020203" pitchFamily="34" charset="0"/>
              </a:rPr>
              <a:t>Phishing Attacks</a:t>
            </a:r>
          </a:p>
        </p:txBody>
      </p:sp>
    </p:spTree>
    <p:extLst>
      <p:ext uri="{BB962C8B-B14F-4D97-AF65-F5344CB8AC3E}">
        <p14:creationId xmlns:p14="http://schemas.microsoft.com/office/powerpoint/2010/main" val="104172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CA777E-F3D2-41D5-B8C6-CFAD32667FA0}"/>
              </a:ext>
            </a:extLst>
          </p:cNvPr>
          <p:cNvSpPr txBox="1"/>
          <p:nvPr/>
        </p:nvSpPr>
        <p:spPr>
          <a:xfrm>
            <a:off x="5570806" y="689317"/>
            <a:ext cx="3080825" cy="2893100"/>
          </a:xfrm>
          <a:prstGeom prst="rect">
            <a:avLst/>
          </a:prstGeom>
          <a:noFill/>
        </p:spPr>
        <p:txBody>
          <a:bodyPr wrap="square" rtlCol="0">
            <a:spAutoFit/>
          </a:bodyPr>
          <a:lstStyle/>
          <a:p>
            <a:pPr lvl="0">
              <a:spcBef>
                <a:spcPts val="400"/>
              </a:spcBef>
            </a:pPr>
            <a:r>
              <a:rPr lang="en-US" sz="2000" dirty="0">
                <a:solidFill>
                  <a:srgbClr val="54749A"/>
                </a:solidFill>
                <a:latin typeface="Gill Sans MT" panose="020B0502020104020203" pitchFamily="34" charset="0"/>
              </a:rPr>
              <a:t>Example:</a:t>
            </a:r>
          </a:p>
          <a:p>
            <a:endParaRPr lang="en-US" dirty="0">
              <a:latin typeface="Gill Sans MT" panose="020B0502020104020203" pitchFamily="34" charset="0"/>
            </a:endParaRPr>
          </a:p>
          <a:p>
            <a:r>
              <a:rPr lang="en-US" dirty="0">
                <a:latin typeface="Gill Sans MT" panose="020B0502020104020203" pitchFamily="34" charset="0"/>
              </a:rPr>
              <a:t>WannaCry was one of the most devastating ransomware attacks in history, affecting several hundred thousand machines and crippling banks, law enforcement agencies, and other infrastructure.</a:t>
            </a:r>
          </a:p>
          <a:p>
            <a:endParaRPr lang="en-US"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862800D2-8998-457E-A8F5-D30A1B5E9CCC}"/>
              </a:ext>
            </a:extLst>
          </p:cNvPr>
          <p:cNvSpPr>
            <a:spLocks noGrp="1"/>
          </p:cNvSpPr>
          <p:nvPr>
            <p:ph idx="1"/>
          </p:nvPr>
        </p:nvSpPr>
        <p:spPr>
          <a:xfrm>
            <a:off x="628650" y="1408908"/>
            <a:ext cx="3943350" cy="3526682"/>
          </a:xfrm>
        </p:spPr>
        <p:txBody>
          <a:bodyPr/>
          <a:lstStyle/>
          <a:p>
            <a:r>
              <a:rPr lang="en-US" dirty="0">
                <a:latin typeface="Gill Sans MT" panose="020B0502020104020203" pitchFamily="34" charset="0"/>
              </a:rPr>
              <a:t>Type of software with malicious intent and a threat to harm your data</a:t>
            </a:r>
          </a:p>
          <a:p>
            <a:r>
              <a:rPr lang="en-US" dirty="0">
                <a:latin typeface="Gill Sans MT" panose="020B0502020104020203" pitchFamily="34" charset="0"/>
              </a:rPr>
              <a:t>The author or distributor requires a ransom to undo the damage</a:t>
            </a:r>
          </a:p>
          <a:p>
            <a:r>
              <a:rPr lang="en-US" dirty="0">
                <a:latin typeface="Gill Sans MT" panose="020B0502020104020203" pitchFamily="34" charset="0"/>
              </a:rPr>
              <a:t>No guarantee the ransom payment will work</a:t>
            </a:r>
          </a:p>
          <a:p>
            <a:r>
              <a:rPr lang="en-US" dirty="0">
                <a:latin typeface="Gill Sans MT" panose="020B0502020104020203" pitchFamily="34" charset="0"/>
              </a:rPr>
              <a:t>Ransom often needs to be paid in cryptocurrency</a:t>
            </a:r>
          </a:p>
        </p:txBody>
      </p:sp>
      <p:sp>
        <p:nvSpPr>
          <p:cNvPr id="2" name="Title 1">
            <a:extLst>
              <a:ext uri="{FF2B5EF4-FFF2-40B4-BE49-F238E27FC236}">
                <a16:creationId xmlns:a16="http://schemas.microsoft.com/office/drawing/2014/main" id="{86903FA0-4A3F-44E9-A7FE-778EBB82F57E}"/>
              </a:ext>
            </a:extLst>
          </p:cNvPr>
          <p:cNvSpPr>
            <a:spLocks noGrp="1"/>
          </p:cNvSpPr>
          <p:nvPr>
            <p:ph type="title"/>
          </p:nvPr>
        </p:nvSpPr>
        <p:spPr/>
        <p:txBody>
          <a:bodyPr/>
          <a:lstStyle/>
          <a:p>
            <a:r>
              <a:rPr lang="en-US" dirty="0">
                <a:latin typeface="Gill Sans MT" panose="020B0502020104020203" pitchFamily="34" charset="0"/>
              </a:rPr>
              <a:t>Ransomware</a:t>
            </a:r>
          </a:p>
        </p:txBody>
      </p:sp>
    </p:spTree>
    <p:extLst>
      <p:ext uri="{BB962C8B-B14F-4D97-AF65-F5344CB8AC3E}">
        <p14:creationId xmlns:p14="http://schemas.microsoft.com/office/powerpoint/2010/main" val="141769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A111E2-6D83-425A-92C3-47AD171D22A7}"/>
              </a:ext>
            </a:extLst>
          </p:cNvPr>
          <p:cNvSpPr txBox="1"/>
          <p:nvPr/>
        </p:nvSpPr>
        <p:spPr>
          <a:xfrm>
            <a:off x="5570806" y="689317"/>
            <a:ext cx="3080825" cy="2575064"/>
          </a:xfrm>
          <a:prstGeom prst="rect">
            <a:avLst/>
          </a:prstGeom>
          <a:noFill/>
        </p:spPr>
        <p:txBody>
          <a:bodyPr wrap="square" rtlCol="0">
            <a:spAutoFit/>
          </a:bodyPr>
          <a:lstStyle/>
          <a:p>
            <a:pPr lvl="0">
              <a:spcBef>
                <a:spcPts val="400"/>
              </a:spcBef>
            </a:pPr>
            <a:r>
              <a:rPr lang="en-US" sz="2000" dirty="0">
                <a:solidFill>
                  <a:srgbClr val="54749A"/>
                </a:solidFill>
                <a:latin typeface="Gill Sans MT" panose="020B0502020104020203" pitchFamily="34" charset="0"/>
              </a:rPr>
              <a:t>Example:</a:t>
            </a:r>
          </a:p>
          <a:p>
            <a:pPr lvl="0">
              <a:spcBef>
                <a:spcPts val="400"/>
              </a:spcBef>
            </a:pPr>
            <a:r>
              <a:rPr lang="en-US" sz="2000" dirty="0">
                <a:solidFill>
                  <a:prstClr val="black"/>
                </a:solidFill>
                <a:latin typeface="Gill Sans MT" panose="020B0502020104020203" pitchFamily="34" charset="0"/>
              </a:rPr>
              <a:t>Newspaper kiosk’s point-of-sale system was hacked;  malware installed. Every customer’s credit card information was sent to criminals.</a:t>
            </a:r>
          </a:p>
          <a:p>
            <a:endParaRPr lang="en-US" dirty="0">
              <a:latin typeface="Gill Sans MT" panose="020B0502020104020203" pitchFamily="34" charset="0"/>
            </a:endParaRPr>
          </a:p>
        </p:txBody>
      </p:sp>
      <p:sp>
        <p:nvSpPr>
          <p:cNvPr id="5" name="Content Placeholder 4">
            <a:extLst>
              <a:ext uri="{FF2B5EF4-FFF2-40B4-BE49-F238E27FC236}">
                <a16:creationId xmlns:a16="http://schemas.microsoft.com/office/drawing/2014/main" id="{BFA48237-D8EF-4D3F-9B6F-271D475A0CD6}"/>
              </a:ext>
            </a:extLst>
          </p:cNvPr>
          <p:cNvSpPr>
            <a:spLocks noGrp="1"/>
          </p:cNvSpPr>
          <p:nvPr>
            <p:ph idx="1"/>
          </p:nvPr>
        </p:nvSpPr>
        <p:spPr>
          <a:xfrm>
            <a:off x="492369" y="1266093"/>
            <a:ext cx="3943350" cy="3739835"/>
          </a:xfrm>
        </p:spPr>
        <p:txBody>
          <a:bodyPr/>
          <a:lstStyle/>
          <a:p>
            <a:r>
              <a:rPr lang="en-US" dirty="0">
                <a:latin typeface="Gill Sans MT" panose="020B0502020104020203" pitchFamily="34" charset="0"/>
              </a:rPr>
              <a:t>Unauthorized access to systems and information</a:t>
            </a:r>
          </a:p>
          <a:p>
            <a:r>
              <a:rPr lang="en-US" dirty="0">
                <a:latin typeface="Gill Sans MT" panose="020B0502020104020203" pitchFamily="34" charset="0"/>
              </a:rPr>
              <a:t>Website attack such as DDOS</a:t>
            </a:r>
          </a:p>
          <a:p>
            <a:r>
              <a:rPr lang="en-US" dirty="0">
                <a:latin typeface="Gill Sans MT" panose="020B0502020104020203" pitchFamily="34" charset="0"/>
              </a:rPr>
              <a:t>Access denied to authorized users</a:t>
            </a:r>
          </a:p>
          <a:p>
            <a:r>
              <a:rPr lang="en-US" dirty="0">
                <a:latin typeface="Gill Sans MT" panose="020B0502020104020203" pitchFamily="34" charset="0"/>
              </a:rPr>
              <a:t>Stolen funds or intellectual property</a:t>
            </a:r>
          </a:p>
        </p:txBody>
      </p:sp>
      <p:sp>
        <p:nvSpPr>
          <p:cNvPr id="2" name="Title 1">
            <a:extLst>
              <a:ext uri="{FF2B5EF4-FFF2-40B4-BE49-F238E27FC236}">
                <a16:creationId xmlns:a16="http://schemas.microsoft.com/office/drawing/2014/main" id="{5CAF9A90-2777-4A3A-ABBE-B2755296F7BC}"/>
              </a:ext>
            </a:extLst>
          </p:cNvPr>
          <p:cNvSpPr>
            <a:spLocks noGrp="1"/>
          </p:cNvSpPr>
          <p:nvPr>
            <p:ph type="title"/>
          </p:nvPr>
        </p:nvSpPr>
        <p:spPr/>
        <p:txBody>
          <a:bodyPr/>
          <a:lstStyle/>
          <a:p>
            <a:r>
              <a:rPr lang="en-US" dirty="0">
                <a:latin typeface="Gill Sans MT" panose="020B0502020104020203" pitchFamily="34" charset="0"/>
              </a:rPr>
              <a:t>Hacking</a:t>
            </a:r>
          </a:p>
        </p:txBody>
      </p:sp>
    </p:spTree>
    <p:extLst>
      <p:ext uri="{BB962C8B-B14F-4D97-AF65-F5344CB8AC3E}">
        <p14:creationId xmlns:p14="http://schemas.microsoft.com/office/powerpoint/2010/main" val="290224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3F0E7-01AB-4713-B6E5-0BD6771B18C7}"/>
              </a:ext>
            </a:extLst>
          </p:cNvPr>
          <p:cNvSpPr txBox="1"/>
          <p:nvPr/>
        </p:nvSpPr>
        <p:spPr>
          <a:xfrm>
            <a:off x="5570806" y="689317"/>
            <a:ext cx="3080825" cy="2267287"/>
          </a:xfrm>
          <a:prstGeom prst="rect">
            <a:avLst/>
          </a:prstGeom>
          <a:noFill/>
        </p:spPr>
        <p:txBody>
          <a:bodyPr wrap="square" rtlCol="0">
            <a:spAutoFit/>
          </a:bodyPr>
          <a:lstStyle/>
          <a:p>
            <a:pPr lvl="0">
              <a:spcBef>
                <a:spcPts val="400"/>
              </a:spcBef>
            </a:pPr>
            <a:r>
              <a:rPr lang="en-US" sz="2000" dirty="0">
                <a:solidFill>
                  <a:srgbClr val="54749A"/>
                </a:solidFill>
                <a:latin typeface="Gill Sans MT" panose="020B0502020104020203" pitchFamily="34" charset="0"/>
              </a:rPr>
              <a:t>Example:</a:t>
            </a:r>
          </a:p>
          <a:p>
            <a:pPr lvl="0">
              <a:spcBef>
                <a:spcPts val="400"/>
              </a:spcBef>
            </a:pPr>
            <a:r>
              <a:rPr lang="en-US" sz="2000" dirty="0">
                <a:solidFill>
                  <a:prstClr val="black"/>
                </a:solidFill>
                <a:latin typeface="Gill Sans MT" panose="020B0502020104020203" pitchFamily="34" charset="0"/>
              </a:rPr>
              <a:t>IRS scams – You receive a phone call claiming to be the IRS, reporting you owe money and need to pay or else get hit with a fine. </a:t>
            </a:r>
          </a:p>
          <a:p>
            <a:endParaRPr lang="en-US"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8BDCCA43-1132-49B8-904B-E9DC604DFC91}"/>
              </a:ext>
            </a:extLst>
          </p:cNvPr>
          <p:cNvSpPr>
            <a:spLocks noGrp="1"/>
          </p:cNvSpPr>
          <p:nvPr>
            <p:ph idx="1"/>
          </p:nvPr>
        </p:nvSpPr>
        <p:spPr>
          <a:xfrm>
            <a:off x="628650" y="1408908"/>
            <a:ext cx="3943350" cy="3526682"/>
          </a:xfrm>
        </p:spPr>
        <p:txBody>
          <a:bodyPr/>
          <a:lstStyle/>
          <a:p>
            <a:r>
              <a:rPr lang="en-US" dirty="0">
                <a:latin typeface="Gill Sans MT" panose="020B0502020104020203" pitchFamily="34" charset="0"/>
              </a:rPr>
              <a:t>Someone “official” calls or emails to report a crisis situation</a:t>
            </a:r>
          </a:p>
          <a:p>
            <a:r>
              <a:rPr lang="en-US" dirty="0">
                <a:latin typeface="Gill Sans MT" panose="020B0502020104020203" pitchFamily="34" charset="0"/>
              </a:rPr>
              <a:t>They represent the IRS, a bank, the lottery or technical support</a:t>
            </a:r>
          </a:p>
          <a:p>
            <a:r>
              <a:rPr lang="en-US" dirty="0">
                <a:latin typeface="Gill Sans MT" panose="020B0502020104020203" pitchFamily="34" charset="0"/>
              </a:rPr>
              <a:t>There will be a sense of urgency and a dire penalty or loss if you don’t act</a:t>
            </a:r>
          </a:p>
        </p:txBody>
      </p:sp>
      <p:sp>
        <p:nvSpPr>
          <p:cNvPr id="2" name="Title 1">
            <a:extLst>
              <a:ext uri="{FF2B5EF4-FFF2-40B4-BE49-F238E27FC236}">
                <a16:creationId xmlns:a16="http://schemas.microsoft.com/office/drawing/2014/main" id="{C017588D-B1F9-48EE-AC1C-013DB2E7DE0C}"/>
              </a:ext>
            </a:extLst>
          </p:cNvPr>
          <p:cNvSpPr>
            <a:spLocks noGrp="1"/>
          </p:cNvSpPr>
          <p:nvPr>
            <p:ph type="title"/>
          </p:nvPr>
        </p:nvSpPr>
        <p:spPr/>
        <p:txBody>
          <a:bodyPr/>
          <a:lstStyle/>
          <a:p>
            <a:r>
              <a:rPr lang="en-US" dirty="0">
                <a:latin typeface="Gill Sans MT" panose="020B0502020104020203" pitchFamily="34" charset="0"/>
              </a:rPr>
              <a:t>Imposter Scams</a:t>
            </a:r>
          </a:p>
        </p:txBody>
      </p:sp>
    </p:spTree>
    <p:extLst>
      <p:ext uri="{BB962C8B-B14F-4D97-AF65-F5344CB8AC3E}">
        <p14:creationId xmlns:p14="http://schemas.microsoft.com/office/powerpoint/2010/main" val="266072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3F0E7-01AB-4713-B6E5-0BD6771B18C7}"/>
              </a:ext>
            </a:extLst>
          </p:cNvPr>
          <p:cNvSpPr txBox="1"/>
          <p:nvPr/>
        </p:nvSpPr>
        <p:spPr>
          <a:xfrm>
            <a:off x="5570806" y="689317"/>
            <a:ext cx="3080825" cy="1651734"/>
          </a:xfrm>
          <a:prstGeom prst="rect">
            <a:avLst/>
          </a:prstGeom>
          <a:noFill/>
        </p:spPr>
        <p:txBody>
          <a:bodyPr wrap="square" rtlCol="0">
            <a:spAutoFit/>
          </a:bodyPr>
          <a:lstStyle/>
          <a:p>
            <a:pPr lvl="0">
              <a:spcBef>
                <a:spcPts val="400"/>
              </a:spcBef>
            </a:pPr>
            <a:r>
              <a:rPr lang="en-US" sz="2000" dirty="0">
                <a:solidFill>
                  <a:srgbClr val="54749A"/>
                </a:solidFill>
                <a:latin typeface="Gill Sans MT" panose="020B0502020104020203" pitchFamily="34" charset="0"/>
              </a:rPr>
              <a:t>Example:</a:t>
            </a:r>
          </a:p>
          <a:p>
            <a:pPr lvl="0">
              <a:spcBef>
                <a:spcPts val="400"/>
              </a:spcBef>
            </a:pPr>
            <a:r>
              <a:rPr lang="en-US" sz="2000" dirty="0">
                <a:solidFill>
                  <a:prstClr val="black"/>
                </a:solidFill>
                <a:latin typeface="Gill Sans MT" panose="020B0502020104020203" pitchFamily="34" charset="0"/>
              </a:rPr>
              <a:t>Ellicott City flooding wiped out businesses and their computers</a:t>
            </a:r>
          </a:p>
          <a:p>
            <a:endParaRPr lang="en-US"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8BDCCA43-1132-49B8-904B-E9DC604DFC91}"/>
              </a:ext>
            </a:extLst>
          </p:cNvPr>
          <p:cNvSpPr>
            <a:spLocks noGrp="1"/>
          </p:cNvSpPr>
          <p:nvPr>
            <p:ph idx="1"/>
          </p:nvPr>
        </p:nvSpPr>
        <p:spPr>
          <a:xfrm>
            <a:off x="628650" y="1408908"/>
            <a:ext cx="3943350" cy="3526682"/>
          </a:xfrm>
        </p:spPr>
        <p:txBody>
          <a:bodyPr/>
          <a:lstStyle/>
          <a:p>
            <a:r>
              <a:rPr lang="en-US" dirty="0">
                <a:latin typeface="Gill Sans MT" panose="020B0502020104020203" pitchFamily="34" charset="0"/>
              </a:rPr>
              <a:t>Natural threats such as fire, earthquake, flood can cause harm to computers or disrupt business access</a:t>
            </a:r>
          </a:p>
          <a:p>
            <a:r>
              <a:rPr lang="en-US" dirty="0">
                <a:latin typeface="Gill Sans MT" panose="020B0502020104020203" pitchFamily="34" charset="0"/>
              </a:rPr>
              <a:t>Recovery efforts attract scams such as financial fraud</a:t>
            </a:r>
          </a:p>
          <a:p>
            <a:r>
              <a:rPr lang="en-US" dirty="0">
                <a:latin typeface="Gill Sans MT" panose="020B0502020104020203" pitchFamily="34" charset="0"/>
              </a:rPr>
              <a:t>Downtime can lose customers, clients who can’t wait</a:t>
            </a:r>
          </a:p>
          <a:p>
            <a:endParaRPr lang="en-US" dirty="0">
              <a:latin typeface="Gill Sans MT" panose="020B0502020104020203" pitchFamily="34" charset="0"/>
            </a:endParaRPr>
          </a:p>
        </p:txBody>
      </p:sp>
      <p:sp>
        <p:nvSpPr>
          <p:cNvPr id="2" name="Title 1">
            <a:extLst>
              <a:ext uri="{FF2B5EF4-FFF2-40B4-BE49-F238E27FC236}">
                <a16:creationId xmlns:a16="http://schemas.microsoft.com/office/drawing/2014/main" id="{C017588D-B1F9-48EE-AC1C-013DB2E7DE0C}"/>
              </a:ext>
            </a:extLst>
          </p:cNvPr>
          <p:cNvSpPr>
            <a:spLocks noGrp="1"/>
          </p:cNvSpPr>
          <p:nvPr>
            <p:ph type="title"/>
          </p:nvPr>
        </p:nvSpPr>
        <p:spPr/>
        <p:txBody>
          <a:bodyPr/>
          <a:lstStyle/>
          <a:p>
            <a:r>
              <a:rPr lang="en-US" dirty="0">
                <a:latin typeface="Gill Sans MT" panose="020B0502020104020203" pitchFamily="34" charset="0"/>
              </a:rPr>
              <a:t>Environmental Threats</a:t>
            </a:r>
          </a:p>
        </p:txBody>
      </p:sp>
    </p:spTree>
    <p:extLst>
      <p:ext uri="{BB962C8B-B14F-4D97-AF65-F5344CB8AC3E}">
        <p14:creationId xmlns:p14="http://schemas.microsoft.com/office/powerpoint/2010/main" val="194392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ck graphic of a man with a laptop sitting in a pool of water. The implication is he is at increasing risk. ">
            <a:extLst>
              <a:ext uri="{FF2B5EF4-FFF2-40B4-BE49-F238E27FC236}">
                <a16:creationId xmlns:a16="http://schemas.microsoft.com/office/drawing/2014/main" id="{B09D03EE-247D-4172-9C89-C10F8A31E6E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1"/>
          <a:stretch/>
        </p:blipFill>
        <p:spPr bwMode="auto">
          <a:xfrm>
            <a:off x="4755977" y="0"/>
            <a:ext cx="4403979" cy="506577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14" name="Rectangle 13" descr="Text box: &quot;More: NIST Special Publication 800-30, revision 1. Guide for Conducting Risk Assessments, section 2.3.1.">
            <a:extLst>
              <a:ext uri="{FF2B5EF4-FFF2-40B4-BE49-F238E27FC236}">
                <a16:creationId xmlns:a16="http://schemas.microsoft.com/office/drawing/2014/main" id="{07099420-309A-4734-913B-51B3B693F6C2}"/>
              </a:ext>
            </a:extLst>
          </p:cNvPr>
          <p:cNvSpPr/>
          <p:nvPr/>
        </p:nvSpPr>
        <p:spPr>
          <a:xfrm>
            <a:off x="546933" y="4061599"/>
            <a:ext cx="4374501" cy="829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a:t>
            </a:r>
          </a:p>
          <a:p>
            <a:r>
              <a:rPr lang="en-US" sz="1400" dirty="0">
                <a:solidFill>
                  <a:schemeClr val="tx1"/>
                </a:solidFill>
                <a:latin typeface="Gill Sans MT" panose="020B0502020104020203" pitchFamily="34" charset="0"/>
              </a:rPr>
              <a:t>NIST Special Publication 800-30, revision 1</a:t>
            </a:r>
          </a:p>
          <a:p>
            <a:r>
              <a:rPr lang="en-US" sz="1400" i="1" dirty="0">
                <a:solidFill>
                  <a:schemeClr val="tx1"/>
                </a:solidFill>
                <a:latin typeface="Gill Sans MT" panose="020B0502020104020203" pitchFamily="34" charset="0"/>
              </a:rPr>
              <a:t>Guide for Conducting Risk Assessments, </a:t>
            </a:r>
            <a:r>
              <a:rPr lang="en-US" sz="1400" dirty="0">
                <a:solidFill>
                  <a:schemeClr val="tx1"/>
                </a:solidFill>
                <a:latin typeface="Gill Sans MT" panose="020B0502020104020203" pitchFamily="34" charset="0"/>
              </a:rPr>
              <a:t>section 2.3.1</a:t>
            </a:r>
          </a:p>
        </p:txBody>
      </p:sp>
      <p:sp>
        <p:nvSpPr>
          <p:cNvPr id="15" name="Rectangle 14">
            <a:extLst>
              <a:ext uri="{FF2B5EF4-FFF2-40B4-BE49-F238E27FC236}">
                <a16:creationId xmlns:a16="http://schemas.microsoft.com/office/drawing/2014/main" id="{9762E2C6-9A6B-460D-9F7D-5582D620A3CF}"/>
              </a:ext>
              <a:ext uri="{C183D7F6-B498-43B3-948B-1728B52AA6E4}">
                <adec:decorative xmlns:adec="http://schemas.microsoft.com/office/drawing/2017/decorative" val="1"/>
              </a:ext>
            </a:extLst>
          </p:cNvPr>
          <p:cNvSpPr/>
          <p:nvPr/>
        </p:nvSpPr>
        <p:spPr>
          <a:xfrm>
            <a:off x="495143" y="3976882"/>
            <a:ext cx="51790" cy="829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3CFE37-8E05-422B-A31D-E0DF3D04FE92}"/>
              </a:ext>
            </a:extLst>
          </p:cNvPr>
          <p:cNvSpPr/>
          <p:nvPr/>
        </p:nvSpPr>
        <p:spPr>
          <a:xfrm>
            <a:off x="381381" y="1945557"/>
            <a:ext cx="4996953" cy="1754326"/>
          </a:xfrm>
          <a:prstGeom prst="rect">
            <a:avLst/>
          </a:prstGeom>
        </p:spPr>
        <p:txBody>
          <a:bodyPr wrap="square">
            <a:spAutoFit/>
          </a:bodyPr>
          <a:lstStyle/>
          <a:p>
            <a:pPr lvl="0"/>
            <a:r>
              <a:rPr lang="en-US" dirty="0">
                <a:latin typeface="Gill Sans MT" panose="020B0502020104020203" pitchFamily="34" charset="0"/>
              </a:rPr>
              <a:t>What are the </a:t>
            </a:r>
            <a:r>
              <a:rPr lang="en-US" b="1" dirty="0">
                <a:solidFill>
                  <a:srgbClr val="2B81B5"/>
                </a:solidFill>
                <a:latin typeface="Gill Sans MT" panose="020B0502020104020203" pitchFamily="34" charset="0"/>
              </a:rPr>
              <a:t>threats</a:t>
            </a:r>
            <a:r>
              <a:rPr lang="en-US" dirty="0">
                <a:latin typeface="Gill Sans MT" panose="020B0502020104020203" pitchFamily="34" charset="0"/>
              </a:rPr>
              <a:t>?</a:t>
            </a:r>
          </a:p>
          <a:p>
            <a:pPr lvl="0"/>
            <a:r>
              <a:rPr lang="en-US" dirty="0">
                <a:latin typeface="Gill Sans MT" panose="020B0502020104020203" pitchFamily="34" charset="0"/>
              </a:rPr>
              <a:t>What are the </a:t>
            </a:r>
            <a:r>
              <a:rPr lang="en-US" b="1" dirty="0">
                <a:solidFill>
                  <a:srgbClr val="2B81B5"/>
                </a:solidFill>
                <a:latin typeface="Gill Sans MT" panose="020B0502020104020203" pitchFamily="34" charset="0"/>
              </a:rPr>
              <a:t>vulnerabilities</a:t>
            </a:r>
            <a:r>
              <a:rPr lang="en-US" dirty="0">
                <a:latin typeface="Gill Sans MT" panose="020B0502020104020203" pitchFamily="34" charset="0"/>
              </a:rPr>
              <a:t>?</a:t>
            </a:r>
          </a:p>
          <a:p>
            <a:pPr lvl="0"/>
            <a:r>
              <a:rPr lang="en-US" dirty="0">
                <a:latin typeface="Gill Sans MT" panose="020B0502020104020203" pitchFamily="34" charset="0"/>
              </a:rPr>
              <a:t>What is the </a:t>
            </a:r>
            <a:r>
              <a:rPr lang="en-US" b="1" dirty="0">
                <a:solidFill>
                  <a:srgbClr val="2B81B5"/>
                </a:solidFill>
                <a:latin typeface="Gill Sans MT" panose="020B0502020104020203" pitchFamily="34" charset="0"/>
              </a:rPr>
              <a:t>likelihood</a:t>
            </a:r>
            <a:r>
              <a:rPr lang="en-US" dirty="0">
                <a:latin typeface="Gill Sans MT" panose="020B0502020104020203" pitchFamily="34" charset="0"/>
              </a:rPr>
              <a:t> of a threat exploiting a vulnerability?</a:t>
            </a:r>
          </a:p>
          <a:p>
            <a:pPr lvl="0"/>
            <a:r>
              <a:rPr lang="en-US" dirty="0">
                <a:latin typeface="Gill Sans MT" panose="020B0502020104020203" pitchFamily="34" charset="0"/>
              </a:rPr>
              <a:t>What would be the </a:t>
            </a:r>
            <a:r>
              <a:rPr lang="en-US" b="1" dirty="0">
                <a:solidFill>
                  <a:srgbClr val="2B81B5"/>
                </a:solidFill>
                <a:latin typeface="Gill Sans MT" panose="020B0502020104020203" pitchFamily="34" charset="0"/>
              </a:rPr>
              <a:t>impact</a:t>
            </a:r>
            <a:r>
              <a:rPr lang="en-US" dirty="0">
                <a:latin typeface="Gill Sans MT" panose="020B0502020104020203" pitchFamily="34" charset="0"/>
              </a:rPr>
              <a:t> of this to your business?</a:t>
            </a:r>
          </a:p>
        </p:txBody>
      </p:sp>
      <p:sp>
        <p:nvSpPr>
          <p:cNvPr id="2" name="Title 1">
            <a:extLst>
              <a:ext uri="{FF2B5EF4-FFF2-40B4-BE49-F238E27FC236}">
                <a16:creationId xmlns:a16="http://schemas.microsoft.com/office/drawing/2014/main" id="{3AA57E1C-0AF1-2340-B20E-0C2DE6D053A0}"/>
              </a:ext>
            </a:extLst>
          </p:cNvPr>
          <p:cNvSpPr>
            <a:spLocks noGrp="1"/>
          </p:cNvSpPr>
          <p:nvPr>
            <p:ph type="title"/>
          </p:nvPr>
        </p:nvSpPr>
        <p:spPr>
          <a:xfrm>
            <a:off x="491491" y="304270"/>
            <a:ext cx="3429000" cy="1410662"/>
          </a:xfrm>
        </p:spPr>
        <p:txBody>
          <a:bodyPr>
            <a:normAutofit/>
          </a:bodyPr>
          <a:lstStyle/>
          <a:p>
            <a:r>
              <a:rPr lang="en-US" dirty="0">
                <a:latin typeface="Gill Sans MT" panose="020B0502020104020203" pitchFamily="34" charset="0"/>
              </a:rPr>
              <a:t>Elements of Risk</a:t>
            </a:r>
          </a:p>
        </p:txBody>
      </p:sp>
    </p:spTree>
    <p:extLst>
      <p:ext uri="{BB962C8B-B14F-4D97-AF65-F5344CB8AC3E}">
        <p14:creationId xmlns:p14="http://schemas.microsoft.com/office/powerpoint/2010/main" val="164103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 name="Picture 27" descr="Stock photo of small business owner at a nursery, wearing an apron and showing a tablet device to a woman. She is shown on her smartphone and pointing at the tablet. &#10;">
            <a:extLst>
              <a:ext uri="{FF2B5EF4-FFF2-40B4-BE49-F238E27FC236}">
                <a16:creationId xmlns:a16="http://schemas.microsoft.com/office/drawing/2014/main" id="{8F576100-33ED-4B00-80AF-4B86F74899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29200" y="0"/>
            <a:ext cx="4114800" cy="504748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p:spPr>
      </p:pic>
      <p:sp>
        <p:nvSpPr>
          <p:cNvPr id="5" name="Title 4">
            <a:extLst>
              <a:ext uri="{FF2B5EF4-FFF2-40B4-BE49-F238E27FC236}">
                <a16:creationId xmlns:a16="http://schemas.microsoft.com/office/drawing/2014/main" id="{368C67E8-BC81-4DB0-B882-4B1E7E45DD77}"/>
              </a:ext>
            </a:extLst>
          </p:cNvPr>
          <p:cNvSpPr>
            <a:spLocks noGrp="1"/>
          </p:cNvSpPr>
          <p:nvPr>
            <p:ph type="title"/>
          </p:nvPr>
        </p:nvSpPr>
        <p:spPr>
          <a:xfrm>
            <a:off x="628650" y="304270"/>
            <a:ext cx="3774017" cy="3414235"/>
          </a:xfrm>
        </p:spPr>
        <p:txBody>
          <a:bodyPr>
            <a:normAutofit/>
          </a:bodyPr>
          <a:lstStyle/>
          <a:p>
            <a:r>
              <a:rPr lang="en-US" sz="4000" dirty="0">
                <a:solidFill>
                  <a:schemeClr val="bg1"/>
                </a:solidFill>
                <a:latin typeface="Gill Sans MT" panose="020B0502020104020203" pitchFamily="34" charset="0"/>
              </a:rPr>
              <a:t>Why Cybersecurity Matters for your Small Business</a:t>
            </a:r>
            <a:br>
              <a:rPr lang="en-US" sz="4000" dirty="0">
                <a:solidFill>
                  <a:schemeClr val="bg1"/>
                </a:solidFill>
                <a:latin typeface="Gill Sans MT" panose="020B0502020104020203" pitchFamily="34" charset="0"/>
              </a:rPr>
            </a:br>
            <a:endParaRPr lang="en-US" sz="3600" dirty="0"/>
          </a:p>
        </p:txBody>
      </p:sp>
    </p:spTree>
    <p:extLst>
      <p:ext uri="{BB962C8B-B14F-4D97-AF65-F5344CB8AC3E}">
        <p14:creationId xmlns:p14="http://schemas.microsoft.com/office/powerpoint/2010/main" val="481863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tock image with graphic of a man's arm drawing a Venn diagram of overlapping circles marked &quot;Threat&quot; and &quot;Asset&quot; and Vulnerability&quot;. The overlapped area is marked &quot;Risk&quot;.">
            <a:extLst>
              <a:ext uri="{FF2B5EF4-FFF2-40B4-BE49-F238E27FC236}">
                <a16:creationId xmlns:a16="http://schemas.microsoft.com/office/drawing/2014/main" id="{0F41DF22-6C57-4339-AB01-6C9D4714E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535" y="350638"/>
            <a:ext cx="4308466" cy="3718208"/>
          </a:xfrm>
          <a:prstGeom prst="rect">
            <a:avLst/>
          </a:prstGeom>
        </p:spPr>
      </p:pic>
      <p:grpSp>
        <p:nvGrpSpPr>
          <p:cNvPr id="12" name="Group 11" descr="Text box: &quot;More: NIST Interagency Report 7621, revision 1. Small Business Information Security: The Fundamentals, section 2.2">
            <a:extLst>
              <a:ext uri="{FF2B5EF4-FFF2-40B4-BE49-F238E27FC236}">
                <a16:creationId xmlns:a16="http://schemas.microsoft.com/office/drawing/2014/main" id="{9011CDE5-F0CB-4634-9B6B-1270B4D891DA}"/>
              </a:ext>
            </a:extLst>
          </p:cNvPr>
          <p:cNvGrpSpPr/>
          <p:nvPr/>
        </p:nvGrpSpPr>
        <p:grpSpPr>
          <a:xfrm>
            <a:off x="622571" y="4078780"/>
            <a:ext cx="8160459" cy="756011"/>
            <a:chOff x="1228723" y="4027501"/>
            <a:chExt cx="6968451" cy="881850"/>
          </a:xfrm>
        </p:grpSpPr>
        <p:sp>
          <p:nvSpPr>
            <p:cNvPr id="14" name="Rectangle 13">
              <a:extLst>
                <a:ext uri="{FF2B5EF4-FFF2-40B4-BE49-F238E27FC236}">
                  <a16:creationId xmlns:a16="http://schemas.microsoft.com/office/drawing/2014/main" id="{D8BE6548-DEEB-4EF2-BB3C-E0038909EC14}"/>
                </a:ext>
              </a:extLst>
            </p:cNvPr>
            <p:cNvSpPr/>
            <p:nvPr/>
          </p:nvSpPr>
          <p:spPr>
            <a:xfrm>
              <a:off x="1239269" y="4027501"/>
              <a:ext cx="6957905" cy="88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a:t>
              </a:r>
            </a:p>
            <a:p>
              <a:r>
                <a:rPr lang="en-US" sz="1400" dirty="0">
                  <a:solidFill>
                    <a:schemeClr val="tx1"/>
                  </a:solidFill>
                  <a:latin typeface="Gill Sans MT" panose="020B0502020104020203" pitchFamily="34" charset="0"/>
                </a:rPr>
                <a:t>NIST Interagency Report 7621, revision 1</a:t>
              </a:r>
            </a:p>
            <a:p>
              <a:r>
                <a:rPr lang="en-US" sz="1400" i="1" dirty="0">
                  <a:solidFill>
                    <a:schemeClr val="tx1"/>
                  </a:solidFill>
                  <a:latin typeface="Gill Sans MT" panose="020B0502020104020203" pitchFamily="34" charset="0"/>
                </a:rPr>
                <a:t>Small Business Information Security: The Fundamentals, </a:t>
              </a:r>
              <a:r>
                <a:rPr lang="en-US" sz="1400" dirty="0">
                  <a:solidFill>
                    <a:schemeClr val="tx1"/>
                  </a:solidFill>
                  <a:latin typeface="Gill Sans MT" panose="020B0502020104020203" pitchFamily="34" charset="0"/>
                </a:rPr>
                <a:t>section 2.2</a:t>
              </a:r>
            </a:p>
          </p:txBody>
        </p:sp>
        <p:sp>
          <p:nvSpPr>
            <p:cNvPr id="15" name="Rectangle 14">
              <a:extLst>
                <a:ext uri="{FF2B5EF4-FFF2-40B4-BE49-F238E27FC236}">
                  <a16:creationId xmlns:a16="http://schemas.microsoft.com/office/drawing/2014/main" id="{C4008699-E823-4F4B-A0AA-BBC74DC8A966}"/>
                </a:ext>
              </a:extLst>
            </p:cNvPr>
            <p:cNvSpPr/>
            <p:nvPr/>
          </p:nvSpPr>
          <p:spPr>
            <a:xfrm>
              <a:off x="1228723" y="4027501"/>
              <a:ext cx="80084" cy="881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AF4B0D26-40E3-4641-BDFF-DD9DD8CD04D1}"/>
              </a:ext>
            </a:extLst>
          </p:cNvPr>
          <p:cNvSpPr>
            <a:spLocks noGrp="1"/>
          </p:cNvSpPr>
          <p:nvPr>
            <p:ph idx="1"/>
          </p:nvPr>
        </p:nvSpPr>
        <p:spPr>
          <a:xfrm>
            <a:off x="622572" y="1043845"/>
            <a:ext cx="4469381" cy="2987077"/>
          </a:xfrm>
        </p:spPr>
        <p:txBody>
          <a:bodyPr anchor="t">
            <a:normAutofit/>
          </a:bodyPr>
          <a:lstStyle/>
          <a:p>
            <a:pPr marL="0" indent="0" fontAlgn="ctr">
              <a:buNone/>
            </a:pPr>
            <a:r>
              <a:rPr lang="en-US" sz="1800" dirty="0">
                <a:latin typeface="Gill Sans MT" panose="020B0502020104020203" pitchFamily="34" charset="0"/>
              </a:rPr>
              <a:t>To practice cybersecurity risk management, you can start with these steps:</a:t>
            </a:r>
          </a:p>
          <a:p>
            <a:pPr marL="457200" indent="-457200" fontAlgn="ctr">
              <a:buFont typeface="+mj-lt"/>
              <a:buAutoNum type="arabicPeriod"/>
            </a:pPr>
            <a:r>
              <a:rPr lang="en-US" sz="1800" dirty="0">
                <a:latin typeface="Gill Sans MT" panose="020B0502020104020203" pitchFamily="34" charset="0"/>
              </a:rPr>
              <a:t>Identify your business’ assets</a:t>
            </a:r>
          </a:p>
          <a:p>
            <a:pPr marL="457200" indent="-457200" fontAlgn="ctr">
              <a:buFont typeface="+mj-lt"/>
              <a:buAutoNum type="arabicPeriod"/>
            </a:pPr>
            <a:r>
              <a:rPr lang="en-US" sz="1800" dirty="0">
                <a:latin typeface="Gill Sans MT" panose="020B0502020104020203" pitchFamily="34" charset="0"/>
              </a:rPr>
              <a:t>Identify the value of these assets</a:t>
            </a:r>
          </a:p>
          <a:p>
            <a:pPr marL="457200" indent="-457200" fontAlgn="ctr">
              <a:buFont typeface="+mj-lt"/>
              <a:buAutoNum type="arabicPeriod"/>
            </a:pPr>
            <a:r>
              <a:rPr lang="en-US" sz="1800" dirty="0">
                <a:latin typeface="Gill Sans MT" panose="020B0502020104020203" pitchFamily="34" charset="0"/>
              </a:rPr>
              <a:t>Document the impact to your business of loss or damage to the assets</a:t>
            </a:r>
          </a:p>
          <a:p>
            <a:pPr marL="457200" indent="-457200" fontAlgn="ctr">
              <a:buFont typeface="+mj-lt"/>
              <a:buAutoNum type="arabicPeriod"/>
            </a:pPr>
            <a:r>
              <a:rPr lang="en-US" sz="1800" dirty="0">
                <a:latin typeface="Gill Sans MT" panose="020B0502020104020203" pitchFamily="34" charset="0"/>
              </a:rPr>
              <a:t>Identify likelihood of loss or harm</a:t>
            </a:r>
          </a:p>
          <a:p>
            <a:pPr marL="457200" indent="-457200" fontAlgn="ctr">
              <a:buFont typeface="+mj-lt"/>
              <a:buAutoNum type="arabicPeriod"/>
            </a:pPr>
            <a:r>
              <a:rPr lang="en-US" sz="1800" dirty="0">
                <a:latin typeface="Gill Sans MT" panose="020B0502020104020203" pitchFamily="34" charset="0"/>
              </a:rPr>
              <a:t>Prioritize your mitigation activities accordingly</a:t>
            </a:r>
          </a:p>
        </p:txBody>
      </p:sp>
      <p:sp>
        <p:nvSpPr>
          <p:cNvPr id="2" name="Title 1"/>
          <p:cNvSpPr>
            <a:spLocks noGrp="1"/>
          </p:cNvSpPr>
          <p:nvPr>
            <p:ph type="title"/>
          </p:nvPr>
        </p:nvSpPr>
        <p:spPr>
          <a:xfrm>
            <a:off x="622571" y="350638"/>
            <a:ext cx="4469380" cy="762000"/>
          </a:xfrm>
        </p:spPr>
        <p:txBody>
          <a:bodyPr anchor="t">
            <a:normAutofit fontScale="90000"/>
          </a:bodyPr>
          <a:lstStyle/>
          <a:p>
            <a:r>
              <a:rPr lang="en-US" dirty="0">
                <a:latin typeface="Gill Sans MT" panose="020B0502020104020203" pitchFamily="34" charset="0"/>
              </a:rPr>
              <a:t>What are you protecting? </a:t>
            </a:r>
          </a:p>
        </p:txBody>
      </p:sp>
    </p:spTree>
    <p:extLst>
      <p:ext uri="{BB962C8B-B14F-4D97-AF65-F5344CB8AC3E}">
        <p14:creationId xmlns:p14="http://schemas.microsoft.com/office/powerpoint/2010/main" val="124341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74D7253C-DCF5-A146-A812-D285D0143C98}"/>
              </a:ext>
            </a:extLst>
          </p:cNvPr>
          <p:cNvSpPr/>
          <p:nvPr/>
        </p:nvSpPr>
        <p:spPr>
          <a:xfrm>
            <a:off x="5826643" y="2281795"/>
            <a:ext cx="3051530" cy="2098227"/>
          </a:xfrm>
          <a:prstGeom prst="cloudCallout">
            <a:avLst>
              <a:gd name="adj1" fmla="val -54302"/>
              <a:gd name="adj2" fmla="val 5991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ctr"/>
          <a:lstStyle/>
          <a:p>
            <a:pPr algn="ctr"/>
            <a:r>
              <a:rPr lang="en-US" dirty="0">
                <a:solidFill>
                  <a:schemeClr val="tx1"/>
                </a:solidFill>
                <a:latin typeface="Gill Sans MT" panose="020B0502020104020203" pitchFamily="34" charset="0"/>
              </a:rPr>
              <a:t>Also consider critical business processes like sales and budgeting.</a:t>
            </a:r>
          </a:p>
        </p:txBody>
      </p:sp>
      <p:sp>
        <p:nvSpPr>
          <p:cNvPr id="9" name="Rectangle 8">
            <a:extLst>
              <a:ext uri="{FF2B5EF4-FFF2-40B4-BE49-F238E27FC236}">
                <a16:creationId xmlns:a16="http://schemas.microsoft.com/office/drawing/2014/main" id="{4D6B7308-84BA-8946-82E0-05AED132A40C}"/>
              </a:ext>
            </a:extLst>
          </p:cNvPr>
          <p:cNvSpPr/>
          <p:nvPr/>
        </p:nvSpPr>
        <p:spPr>
          <a:xfrm>
            <a:off x="641234" y="3889369"/>
            <a:ext cx="5631961" cy="490653"/>
          </a:xfrm>
          <a:prstGeom prst="rect">
            <a:avLst/>
          </a:prstGeom>
          <a:solidFill>
            <a:srgbClr val="739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Proprietary technology</a:t>
            </a:r>
          </a:p>
        </p:txBody>
      </p:sp>
      <p:sp>
        <p:nvSpPr>
          <p:cNvPr id="8" name="Rectangle 7">
            <a:extLst>
              <a:ext uri="{FF2B5EF4-FFF2-40B4-BE49-F238E27FC236}">
                <a16:creationId xmlns:a16="http://schemas.microsoft.com/office/drawing/2014/main" id="{7BB173B7-CF3F-3243-8782-92EAA3063130}"/>
              </a:ext>
            </a:extLst>
          </p:cNvPr>
          <p:cNvSpPr/>
          <p:nvPr/>
        </p:nvSpPr>
        <p:spPr>
          <a:xfrm>
            <a:off x="3063575" y="3165808"/>
            <a:ext cx="3209620" cy="490653"/>
          </a:xfrm>
          <a:prstGeom prst="rect">
            <a:avLst/>
          </a:prstGeom>
          <a:solidFill>
            <a:srgbClr val="739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Manufacturing Process</a:t>
            </a:r>
          </a:p>
        </p:txBody>
      </p:sp>
      <p:sp>
        <p:nvSpPr>
          <p:cNvPr id="6" name="Rectangle 5">
            <a:extLst>
              <a:ext uri="{FF2B5EF4-FFF2-40B4-BE49-F238E27FC236}">
                <a16:creationId xmlns:a16="http://schemas.microsoft.com/office/drawing/2014/main" id="{3AD8F88E-3FCC-3047-A8A6-35F4C9606F47}"/>
              </a:ext>
            </a:extLst>
          </p:cNvPr>
          <p:cNvSpPr/>
          <p:nvPr/>
        </p:nvSpPr>
        <p:spPr>
          <a:xfrm>
            <a:off x="641234" y="3165808"/>
            <a:ext cx="2250822" cy="490653"/>
          </a:xfrm>
          <a:prstGeom prst="rect">
            <a:avLst/>
          </a:prstGeom>
          <a:solidFill>
            <a:srgbClr val="739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Banking info</a:t>
            </a:r>
          </a:p>
        </p:txBody>
      </p:sp>
      <p:sp>
        <p:nvSpPr>
          <p:cNvPr id="7" name="Rectangle 6">
            <a:extLst>
              <a:ext uri="{FF2B5EF4-FFF2-40B4-BE49-F238E27FC236}">
                <a16:creationId xmlns:a16="http://schemas.microsoft.com/office/drawing/2014/main" id="{A52315B3-E4A8-B94B-86BB-50272E5BE1A5}"/>
              </a:ext>
            </a:extLst>
          </p:cNvPr>
          <p:cNvSpPr/>
          <p:nvPr/>
        </p:nvSpPr>
        <p:spPr>
          <a:xfrm>
            <a:off x="3063575" y="2463511"/>
            <a:ext cx="3225463" cy="490653"/>
          </a:xfrm>
          <a:prstGeom prst="rect">
            <a:avLst/>
          </a:prstGeom>
          <a:solidFill>
            <a:srgbClr val="7390B3"/>
          </a:solidFill>
          <a:ln>
            <a:solidFill>
              <a:srgbClr val="739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Key employees</a:t>
            </a:r>
          </a:p>
        </p:txBody>
      </p:sp>
      <p:sp>
        <p:nvSpPr>
          <p:cNvPr id="3" name="Rectangle 2">
            <a:extLst>
              <a:ext uri="{FF2B5EF4-FFF2-40B4-BE49-F238E27FC236}">
                <a16:creationId xmlns:a16="http://schemas.microsoft.com/office/drawing/2014/main" id="{9FE98AE0-5C95-8648-BF10-B71E21A7B0EC}"/>
              </a:ext>
            </a:extLst>
          </p:cNvPr>
          <p:cNvSpPr/>
          <p:nvPr/>
        </p:nvSpPr>
        <p:spPr>
          <a:xfrm>
            <a:off x="641841" y="2463511"/>
            <a:ext cx="2250215" cy="490653"/>
          </a:xfrm>
          <a:prstGeom prst="rect">
            <a:avLst/>
          </a:prstGeom>
          <a:solidFill>
            <a:srgbClr val="7390B3"/>
          </a:solidFill>
          <a:ln>
            <a:solidFill>
              <a:srgbClr val="739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Customer info</a:t>
            </a:r>
          </a:p>
        </p:txBody>
      </p:sp>
      <p:sp>
        <p:nvSpPr>
          <p:cNvPr id="5" name="Content Placeholder 2">
            <a:extLst>
              <a:ext uri="{FF2B5EF4-FFF2-40B4-BE49-F238E27FC236}">
                <a16:creationId xmlns:a16="http://schemas.microsoft.com/office/drawing/2014/main" id="{AF4B0D26-40E3-4641-BDFF-DD9DD8CD04D1}"/>
              </a:ext>
            </a:extLst>
          </p:cNvPr>
          <p:cNvSpPr>
            <a:spLocks noGrp="1"/>
          </p:cNvSpPr>
          <p:nvPr>
            <p:ph idx="1"/>
          </p:nvPr>
        </p:nvSpPr>
        <p:spPr>
          <a:xfrm>
            <a:off x="1436650" y="1200132"/>
            <a:ext cx="6270699" cy="848755"/>
          </a:xfrm>
        </p:spPr>
        <p:txBody>
          <a:bodyPr>
            <a:normAutofit fontScale="92500"/>
          </a:bodyPr>
          <a:lstStyle/>
          <a:p>
            <a:pPr marL="0" indent="0" algn="ctr" fontAlgn="ctr">
              <a:buNone/>
            </a:pPr>
            <a:r>
              <a:rPr lang="en-US" sz="2400" dirty="0">
                <a:latin typeface="Gill Sans MT" panose="020B0502020104020203" pitchFamily="34" charset="0"/>
              </a:rPr>
              <a:t>List the types of information, processes, important people and technology your business relies upon</a:t>
            </a:r>
          </a:p>
        </p:txBody>
      </p:sp>
      <p:sp>
        <p:nvSpPr>
          <p:cNvPr id="2" name="Title 1"/>
          <p:cNvSpPr>
            <a:spLocks noGrp="1"/>
          </p:cNvSpPr>
          <p:nvPr>
            <p:ph type="title"/>
          </p:nvPr>
        </p:nvSpPr>
        <p:spPr>
          <a:xfrm>
            <a:off x="628650" y="95496"/>
            <a:ext cx="7886700" cy="1104636"/>
          </a:xfrm>
        </p:spPr>
        <p:txBody>
          <a:bodyPr/>
          <a:lstStyle/>
          <a:p>
            <a:pPr algn="ctr"/>
            <a:r>
              <a:rPr lang="en-US" dirty="0">
                <a:latin typeface="Gill Sans MT" panose="020B0502020104020203" pitchFamily="34" charset="0"/>
              </a:rPr>
              <a:t>1. Identify Your Business Assets</a:t>
            </a:r>
          </a:p>
        </p:txBody>
      </p:sp>
    </p:spTree>
    <p:extLst>
      <p:ext uri="{BB962C8B-B14F-4D97-AF65-F5344CB8AC3E}">
        <p14:creationId xmlns:p14="http://schemas.microsoft.com/office/powerpoint/2010/main" val="251134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 showing a column from the worksheet with an example, under &quot;Asset&quot; as the heading, the following are shown: Patient health information; devices storing patient information (laptops, server in closet, mobile devices); processing patient claims to insurance; receiving payments from insurance and patients; 3rd party email provider.&quot;">
            <a:extLst>
              <a:ext uri="{FF2B5EF4-FFF2-40B4-BE49-F238E27FC236}">
                <a16:creationId xmlns:a16="http://schemas.microsoft.com/office/drawing/2014/main" id="{C3DB2BAF-8A5A-481A-8352-44DE2087C3C7}"/>
              </a:ext>
            </a:extLst>
          </p:cNvPr>
          <p:cNvPicPr>
            <a:picLocks noChangeAspect="1"/>
          </p:cNvPicPr>
          <p:nvPr/>
        </p:nvPicPr>
        <p:blipFill>
          <a:blip r:embed="rId3"/>
          <a:stretch>
            <a:fillRect/>
          </a:stretch>
        </p:blipFill>
        <p:spPr>
          <a:xfrm>
            <a:off x="4666378" y="887895"/>
            <a:ext cx="1790569" cy="3921279"/>
          </a:xfrm>
          <a:prstGeom prst="rect">
            <a:avLst/>
          </a:prstGeom>
        </p:spPr>
      </p:pic>
      <p:sp>
        <p:nvSpPr>
          <p:cNvPr id="6" name="Content Placeholder 5">
            <a:extLst>
              <a:ext uri="{FF2B5EF4-FFF2-40B4-BE49-F238E27FC236}">
                <a16:creationId xmlns:a16="http://schemas.microsoft.com/office/drawing/2014/main" id="{1797698F-B738-4DD0-B1B7-3725F77A1B9F}"/>
              </a:ext>
            </a:extLst>
          </p:cNvPr>
          <p:cNvSpPr>
            <a:spLocks noGrp="1"/>
          </p:cNvSpPr>
          <p:nvPr>
            <p:ph idx="1"/>
          </p:nvPr>
        </p:nvSpPr>
        <p:spPr>
          <a:xfrm>
            <a:off x="628649" y="887896"/>
            <a:ext cx="2916307" cy="4047693"/>
          </a:xfrm>
        </p:spPr>
        <p:txBody>
          <a:bodyPr>
            <a:noAutofit/>
          </a:bodyPr>
          <a:lstStyle/>
          <a:p>
            <a:r>
              <a:rPr lang="en-US" sz="2400" dirty="0">
                <a:latin typeface="Gill Sans MT" panose="020B0502020104020203" pitchFamily="34" charset="0"/>
              </a:rPr>
              <a:t>In column 1 of the worksheet, list the assets (e.g., information, people, processes, or technology) that are most important to your business</a:t>
            </a:r>
          </a:p>
          <a:p>
            <a:r>
              <a:rPr lang="en-US" sz="2400" dirty="0">
                <a:latin typeface="Gill Sans MT" panose="020B0502020104020203" pitchFamily="34" charset="0"/>
              </a:rPr>
              <a:t>Add more rows, if needed</a:t>
            </a:r>
          </a:p>
        </p:txBody>
      </p:sp>
      <p:sp>
        <p:nvSpPr>
          <p:cNvPr id="2" name="Title 1">
            <a:extLst>
              <a:ext uri="{FF2B5EF4-FFF2-40B4-BE49-F238E27FC236}">
                <a16:creationId xmlns:a16="http://schemas.microsoft.com/office/drawing/2014/main" id="{36E99C21-7DB1-4A67-9F50-75456C8A2059}"/>
              </a:ext>
            </a:extLst>
          </p:cNvPr>
          <p:cNvSpPr>
            <a:spLocks noGrp="1"/>
          </p:cNvSpPr>
          <p:nvPr>
            <p:ph type="title"/>
          </p:nvPr>
        </p:nvSpPr>
        <p:spPr>
          <a:xfrm>
            <a:off x="0" y="165375"/>
            <a:ext cx="9016678" cy="523990"/>
          </a:xfrm>
        </p:spPr>
        <p:txBody>
          <a:bodyPr>
            <a:normAutofit fontScale="90000"/>
          </a:bodyPr>
          <a:lstStyle/>
          <a:p>
            <a:pPr algn="ctr"/>
            <a:r>
              <a:rPr lang="en-US" sz="2800" b="1" dirty="0">
                <a:latin typeface="Gill Sans MT" panose="020B0502020104020203" pitchFamily="34" charset="0"/>
              </a:rPr>
              <a:t>1. Identify Your Business Assets on the Worksheet (cont.)</a:t>
            </a:r>
          </a:p>
        </p:txBody>
      </p:sp>
    </p:spTree>
    <p:extLst>
      <p:ext uri="{BB962C8B-B14F-4D97-AF65-F5344CB8AC3E}">
        <p14:creationId xmlns:p14="http://schemas.microsoft.com/office/powerpoint/2010/main" val="367468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80284"/>
            <a:ext cx="7886700" cy="899768"/>
          </a:xfrm>
        </p:spPr>
        <p:txBody>
          <a:bodyPr/>
          <a:lstStyle/>
          <a:p>
            <a:pPr algn="ctr"/>
            <a:r>
              <a:rPr lang="en-US" dirty="0">
                <a:latin typeface="Gill Sans MT" panose="020B0502020104020203" pitchFamily="34" charset="0"/>
              </a:rPr>
              <a:t> 2. Identify the Value of the Assets</a:t>
            </a:r>
          </a:p>
        </p:txBody>
      </p:sp>
      <p:graphicFrame>
        <p:nvGraphicFramePr>
          <p:cNvPr id="4" name="Content Placeholder 3" descr="Go through each asset type you identified and ask these questions: what would happen to my business if this asset was made public? what would happen to my business if this asset was damaged or inaccurate? what would happen to my business if I/my customers couldn't access this asset?">
            <a:extLst>
              <a:ext uri="{FF2B5EF4-FFF2-40B4-BE49-F238E27FC236}">
                <a16:creationId xmlns:a16="http://schemas.microsoft.com/office/drawing/2014/main" id="{FCD89ACA-3127-4437-994E-4A66A9B4FBE6}"/>
              </a:ext>
            </a:extLst>
          </p:cNvPr>
          <p:cNvGraphicFramePr>
            <a:graphicFrameLocks noGrp="1"/>
          </p:cNvGraphicFramePr>
          <p:nvPr>
            <p:ph idx="1"/>
            <p:extLst>
              <p:ext uri="{D42A27DB-BD31-4B8C-83A1-F6EECF244321}">
                <p14:modId xmlns:p14="http://schemas.microsoft.com/office/powerpoint/2010/main" val="354321730"/>
              </p:ext>
            </p:extLst>
          </p:nvPr>
        </p:nvGraphicFramePr>
        <p:xfrm>
          <a:off x="539237" y="1150143"/>
          <a:ext cx="7886700" cy="3414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957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xample of rating each asset with a value assessment of high, medium, low or a numeric range. ">
            <a:extLst>
              <a:ext uri="{FF2B5EF4-FFF2-40B4-BE49-F238E27FC236}">
                <a16:creationId xmlns:a16="http://schemas.microsoft.com/office/drawing/2014/main" id="{5DDBF5AA-BF0E-464D-9CD0-A41DF28A712F}"/>
              </a:ext>
            </a:extLst>
          </p:cNvPr>
          <p:cNvPicPr>
            <a:picLocks noChangeAspect="1"/>
          </p:cNvPicPr>
          <p:nvPr/>
        </p:nvPicPr>
        <p:blipFill>
          <a:blip r:embed="rId3"/>
          <a:stretch>
            <a:fillRect/>
          </a:stretch>
        </p:blipFill>
        <p:spPr>
          <a:xfrm>
            <a:off x="3856999" y="930971"/>
            <a:ext cx="3466221" cy="3939302"/>
          </a:xfrm>
          <a:prstGeom prst="rect">
            <a:avLst/>
          </a:prstGeom>
        </p:spPr>
      </p:pic>
      <p:sp>
        <p:nvSpPr>
          <p:cNvPr id="3" name="Content Placeholder 2">
            <a:extLst>
              <a:ext uri="{FF2B5EF4-FFF2-40B4-BE49-F238E27FC236}">
                <a16:creationId xmlns:a16="http://schemas.microsoft.com/office/drawing/2014/main" id="{BFA2273F-F7C3-44BD-9AD1-47E69D6E3486}"/>
              </a:ext>
            </a:extLst>
          </p:cNvPr>
          <p:cNvSpPr>
            <a:spLocks noGrp="1"/>
          </p:cNvSpPr>
          <p:nvPr>
            <p:ph idx="1"/>
          </p:nvPr>
        </p:nvSpPr>
        <p:spPr>
          <a:xfrm>
            <a:off x="569015" y="1296365"/>
            <a:ext cx="2995820" cy="3144913"/>
          </a:xfrm>
        </p:spPr>
        <p:txBody>
          <a:bodyPr>
            <a:normAutofit/>
          </a:bodyPr>
          <a:lstStyle/>
          <a:p>
            <a:r>
              <a:rPr lang="en-US" sz="2400" dirty="0">
                <a:latin typeface="Gill Sans MT" panose="020B0502020104020203" pitchFamily="34" charset="0"/>
              </a:rPr>
              <a:t>Pick an asset value scale that works for you (e.g., low, medium, high or a numerical range like 1-5)</a:t>
            </a:r>
          </a:p>
        </p:txBody>
      </p:sp>
      <p:sp>
        <p:nvSpPr>
          <p:cNvPr id="2" name="Title 1">
            <a:extLst>
              <a:ext uri="{FF2B5EF4-FFF2-40B4-BE49-F238E27FC236}">
                <a16:creationId xmlns:a16="http://schemas.microsoft.com/office/drawing/2014/main" id="{C8D8F139-0E6C-4EDA-AB52-C69D26407B18}"/>
              </a:ext>
            </a:extLst>
          </p:cNvPr>
          <p:cNvSpPr>
            <a:spLocks noGrp="1"/>
          </p:cNvSpPr>
          <p:nvPr>
            <p:ph type="title"/>
          </p:nvPr>
        </p:nvSpPr>
        <p:spPr>
          <a:xfrm>
            <a:off x="628650" y="304271"/>
            <a:ext cx="7886700" cy="722772"/>
          </a:xfrm>
        </p:spPr>
        <p:txBody>
          <a:bodyPr>
            <a:normAutofit/>
          </a:bodyPr>
          <a:lstStyle/>
          <a:p>
            <a:r>
              <a:rPr lang="en-US" sz="2800" dirty="0">
                <a:latin typeface="Gill Sans MT" panose="020B0502020104020203" pitchFamily="34" charset="0"/>
              </a:rPr>
              <a:t>2. Identify the Asset Values on the Worksheet (cont.) </a:t>
            </a:r>
            <a:endParaRPr lang="en-US" sz="2800" dirty="0"/>
          </a:p>
        </p:txBody>
      </p:sp>
    </p:spTree>
    <p:extLst>
      <p:ext uri="{BB962C8B-B14F-4D97-AF65-F5344CB8AC3E}">
        <p14:creationId xmlns:p14="http://schemas.microsoft.com/office/powerpoint/2010/main" val="230806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074D-C950-4705-BADC-C2B5CEC95F70}"/>
              </a:ext>
            </a:extLst>
          </p:cNvPr>
          <p:cNvSpPr>
            <a:spLocks noGrp="1"/>
          </p:cNvSpPr>
          <p:nvPr>
            <p:ph type="title"/>
          </p:nvPr>
        </p:nvSpPr>
        <p:spPr>
          <a:xfrm>
            <a:off x="628650" y="304271"/>
            <a:ext cx="7886700" cy="827006"/>
          </a:xfrm>
        </p:spPr>
        <p:txBody>
          <a:bodyPr>
            <a:normAutofit fontScale="90000"/>
          </a:bodyPr>
          <a:lstStyle/>
          <a:p>
            <a:pPr algn="ctr"/>
            <a:r>
              <a:rPr lang="en-US" dirty="0"/>
              <a:t>3.</a:t>
            </a:r>
            <a:r>
              <a:rPr lang="en-US" sz="3200" dirty="0">
                <a:latin typeface="Gill Sans MT" panose="020B0502020104020203" pitchFamily="34" charset="0"/>
              </a:rPr>
              <a:t> Document the Impact to your Business of Loss/Damage to the Assets</a:t>
            </a:r>
            <a:endParaRPr lang="en-US" dirty="0"/>
          </a:p>
        </p:txBody>
      </p:sp>
      <p:sp>
        <p:nvSpPr>
          <p:cNvPr id="3" name="Content Placeholder 2">
            <a:extLst>
              <a:ext uri="{FF2B5EF4-FFF2-40B4-BE49-F238E27FC236}">
                <a16:creationId xmlns:a16="http://schemas.microsoft.com/office/drawing/2014/main" id="{7880A1F1-A713-47B9-844D-03BA92387B73}"/>
              </a:ext>
            </a:extLst>
          </p:cNvPr>
          <p:cNvSpPr>
            <a:spLocks noGrp="1"/>
          </p:cNvSpPr>
          <p:nvPr>
            <p:ph idx="1"/>
          </p:nvPr>
        </p:nvSpPr>
        <p:spPr/>
        <p:txBody>
          <a:bodyPr/>
          <a:lstStyle/>
          <a:p>
            <a:r>
              <a:rPr lang="en-US" sz="2400" dirty="0">
                <a:latin typeface="Gill Sans MT" panose="020B0502020104020203" pitchFamily="34" charset="0"/>
              </a:rPr>
              <a:t>Consider the impact to your business if each asset were lost, damaged, or reduced in value (e.g., intellectual property revealed to competitors)</a:t>
            </a:r>
          </a:p>
          <a:p>
            <a:r>
              <a:rPr lang="en-US" sz="2400" dirty="0">
                <a:latin typeface="Gill Sans MT" panose="020B0502020104020203" pitchFamily="34" charset="0"/>
              </a:rPr>
              <a:t>This impact may differ from the asset value determined in step 2.</a:t>
            </a:r>
          </a:p>
          <a:p>
            <a:pPr lvl="1"/>
            <a:endParaRPr lang="en-US" dirty="0"/>
          </a:p>
        </p:txBody>
      </p:sp>
    </p:spTree>
    <p:extLst>
      <p:ext uri="{BB962C8B-B14F-4D97-AF65-F5344CB8AC3E}">
        <p14:creationId xmlns:p14="http://schemas.microsoft.com/office/powerpoint/2010/main" val="377467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demonstrating adding a rating of the potential impact of loss or damage to that asset, using low, medium and high ratings as an example of how to use the worksheets.">
            <a:extLst>
              <a:ext uri="{FF2B5EF4-FFF2-40B4-BE49-F238E27FC236}">
                <a16:creationId xmlns:a16="http://schemas.microsoft.com/office/drawing/2014/main" id="{7D952566-B9B3-471B-ABDC-155EE7EE4C43}"/>
              </a:ext>
            </a:extLst>
          </p:cNvPr>
          <p:cNvPicPr>
            <a:picLocks noChangeAspect="1"/>
          </p:cNvPicPr>
          <p:nvPr/>
        </p:nvPicPr>
        <p:blipFill>
          <a:blip r:embed="rId3"/>
          <a:stretch>
            <a:fillRect/>
          </a:stretch>
        </p:blipFill>
        <p:spPr>
          <a:xfrm>
            <a:off x="3529666" y="1098884"/>
            <a:ext cx="4985684" cy="3797749"/>
          </a:xfrm>
          <a:prstGeom prst="rect">
            <a:avLst/>
          </a:prstGeom>
        </p:spPr>
      </p:pic>
      <p:sp>
        <p:nvSpPr>
          <p:cNvPr id="3" name="Content Placeholder 2">
            <a:extLst>
              <a:ext uri="{FF2B5EF4-FFF2-40B4-BE49-F238E27FC236}">
                <a16:creationId xmlns:a16="http://schemas.microsoft.com/office/drawing/2014/main" id="{BFA2273F-F7C3-44BD-9AD1-47E69D6E3486}"/>
              </a:ext>
            </a:extLst>
          </p:cNvPr>
          <p:cNvSpPr>
            <a:spLocks noGrp="1"/>
          </p:cNvSpPr>
          <p:nvPr>
            <p:ph idx="1"/>
          </p:nvPr>
        </p:nvSpPr>
        <p:spPr>
          <a:xfrm>
            <a:off x="290777" y="1098884"/>
            <a:ext cx="2995820" cy="3571422"/>
          </a:xfrm>
        </p:spPr>
        <p:txBody>
          <a:bodyPr>
            <a:normAutofit/>
          </a:bodyPr>
          <a:lstStyle/>
          <a:p>
            <a:r>
              <a:rPr lang="en-US" sz="2400" dirty="0">
                <a:latin typeface="Gill Sans MT" panose="020B0502020104020203" pitchFamily="34" charset="0"/>
              </a:rPr>
              <a:t>Pick an impact value scale that works for you (e.g., low, medium, high)</a:t>
            </a:r>
          </a:p>
          <a:p>
            <a:r>
              <a:rPr lang="en-US" sz="2400" dirty="0">
                <a:latin typeface="Gill Sans MT" panose="020B0502020104020203" pitchFamily="34" charset="0"/>
              </a:rPr>
              <a:t>Consider if any business processes have manual backup methods</a:t>
            </a:r>
          </a:p>
        </p:txBody>
      </p:sp>
      <p:sp>
        <p:nvSpPr>
          <p:cNvPr id="2" name="Title 1" descr="Slide title: 3. Document the Impact to your Business of Loss/Damage to the Assets">
            <a:extLst>
              <a:ext uri="{FF2B5EF4-FFF2-40B4-BE49-F238E27FC236}">
                <a16:creationId xmlns:a16="http://schemas.microsoft.com/office/drawing/2014/main" id="{C8D8F139-0E6C-4EDA-AB52-C69D26407B18}"/>
              </a:ext>
            </a:extLst>
          </p:cNvPr>
          <p:cNvSpPr>
            <a:spLocks noGrp="1"/>
          </p:cNvSpPr>
          <p:nvPr>
            <p:ph type="title"/>
          </p:nvPr>
        </p:nvSpPr>
        <p:spPr>
          <a:xfrm>
            <a:off x="628650" y="152400"/>
            <a:ext cx="7886700" cy="874643"/>
          </a:xfrm>
        </p:spPr>
        <p:txBody>
          <a:bodyPr>
            <a:normAutofit fontScale="90000"/>
          </a:bodyPr>
          <a:lstStyle/>
          <a:p>
            <a:pPr algn="ctr"/>
            <a:r>
              <a:rPr lang="en-US" dirty="0"/>
              <a:t>3.</a:t>
            </a:r>
            <a:r>
              <a:rPr lang="en-US" sz="3600" dirty="0">
                <a:latin typeface="Gill Sans MT" panose="020B0502020104020203" pitchFamily="34" charset="0"/>
              </a:rPr>
              <a:t> </a:t>
            </a:r>
            <a:r>
              <a:rPr lang="en-US" sz="3100" dirty="0">
                <a:latin typeface="Gill Sans MT" panose="020B0502020104020203" pitchFamily="34" charset="0"/>
              </a:rPr>
              <a:t>Document the Impact to your Business of Loss/Damage to the Assets (cont.)</a:t>
            </a:r>
            <a:endParaRPr lang="en-US" dirty="0"/>
          </a:p>
        </p:txBody>
      </p:sp>
    </p:spTree>
    <p:extLst>
      <p:ext uri="{BB962C8B-B14F-4D97-AF65-F5344CB8AC3E}">
        <p14:creationId xmlns:p14="http://schemas.microsoft.com/office/powerpoint/2010/main" val="284728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4000"/>
          </a:schemeClr>
        </a:solidFill>
        <a:effectLst/>
      </p:bgPr>
    </p:bg>
    <p:spTree>
      <p:nvGrpSpPr>
        <p:cNvPr id="1" name=""/>
        <p:cNvGrpSpPr/>
        <p:nvPr/>
      </p:nvGrpSpPr>
      <p:grpSpPr>
        <a:xfrm>
          <a:off x="0" y="0"/>
          <a:ext cx="0" cy="0"/>
          <a:chOff x="0" y="0"/>
          <a:chExt cx="0" cy="0"/>
        </a:xfrm>
      </p:grpSpPr>
      <p:pic>
        <p:nvPicPr>
          <p:cNvPr id="8196" name="Picture 4" descr="Stock photo of a blindfolded person on a tightrope. ">
            <a:extLst>
              <a:ext uri="{FF2B5EF4-FFF2-40B4-BE49-F238E27FC236}">
                <a16:creationId xmlns:a16="http://schemas.microsoft.com/office/drawing/2014/main" id="{6970D849-ED0F-4CC9-BA0B-011B493E3A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841"/>
          <a:stretch/>
        </p:blipFill>
        <p:spPr bwMode="auto">
          <a:xfrm>
            <a:off x="0" y="-457200"/>
            <a:ext cx="9144000" cy="5540188"/>
          </a:xfrm>
          <a:prstGeom prst="rect">
            <a:avLst/>
          </a:prstGeom>
          <a:blipFill dpi="0" rotWithShape="1">
            <a:blip r:embed="rId4">
              <a:alphaModFix amt="0"/>
            </a:blip>
            <a:srcRect/>
            <a:tile tx="0" ty="0" sx="100000" sy="100000" flip="none" algn="tl"/>
          </a:blipFill>
        </p:spPr>
      </p:pic>
      <p:grpSp>
        <p:nvGrpSpPr>
          <p:cNvPr id="4" name="Group 3" descr="Text box: &quot;More: NIST Special Publication 800-30, revision 1. Guide for Conducting Risk Assessments, Appendix G, Likelihood of Occurrence.&quot;">
            <a:extLst>
              <a:ext uri="{FF2B5EF4-FFF2-40B4-BE49-F238E27FC236}">
                <a16:creationId xmlns:a16="http://schemas.microsoft.com/office/drawing/2014/main" id="{65A5AAE8-0713-9A48-AF68-C5D507A3B7BC}"/>
              </a:ext>
            </a:extLst>
          </p:cNvPr>
          <p:cNvGrpSpPr/>
          <p:nvPr/>
        </p:nvGrpSpPr>
        <p:grpSpPr>
          <a:xfrm>
            <a:off x="879009" y="3910477"/>
            <a:ext cx="7747000" cy="829843"/>
            <a:chOff x="1228723" y="4027501"/>
            <a:chExt cx="6774883" cy="881850"/>
          </a:xfrm>
        </p:grpSpPr>
        <p:sp>
          <p:nvSpPr>
            <p:cNvPr id="5" name="Rectangle 4">
              <a:extLst>
                <a:ext uri="{FF2B5EF4-FFF2-40B4-BE49-F238E27FC236}">
                  <a16:creationId xmlns:a16="http://schemas.microsoft.com/office/drawing/2014/main" id="{3477A431-ECBC-6546-A4E9-FE9146921E28}"/>
                </a:ext>
              </a:extLst>
            </p:cNvPr>
            <p:cNvSpPr/>
            <p:nvPr/>
          </p:nvSpPr>
          <p:spPr>
            <a:xfrm>
              <a:off x="1239269" y="4027501"/>
              <a:ext cx="6764337" cy="88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a:t>
              </a:r>
            </a:p>
            <a:p>
              <a:r>
                <a:rPr lang="en-US" sz="1400" dirty="0">
                  <a:solidFill>
                    <a:schemeClr val="tx1"/>
                  </a:solidFill>
                  <a:latin typeface="Gill Sans MT" panose="020B0502020104020203" pitchFamily="34" charset="0"/>
                </a:rPr>
                <a:t>NIST Special Publication 800-30, revision 1</a:t>
              </a:r>
            </a:p>
            <a:p>
              <a:r>
                <a:rPr lang="en-US" sz="1400" i="1" dirty="0">
                  <a:solidFill>
                    <a:schemeClr val="tx1"/>
                  </a:solidFill>
                  <a:latin typeface="Gill Sans MT" panose="020B0502020104020203" pitchFamily="34" charset="0"/>
                </a:rPr>
                <a:t>Guide for Conducting Risk Assessments, </a:t>
              </a:r>
              <a:r>
                <a:rPr lang="en-US" sz="1400" dirty="0">
                  <a:solidFill>
                    <a:schemeClr val="tx1"/>
                  </a:solidFill>
                  <a:latin typeface="Gill Sans MT" panose="020B0502020104020203" pitchFamily="34" charset="0"/>
                </a:rPr>
                <a:t>Appendix G, Likelihood of Occurrence</a:t>
              </a:r>
            </a:p>
          </p:txBody>
        </p:sp>
        <p:sp>
          <p:nvSpPr>
            <p:cNvPr id="6" name="Rectangle 5">
              <a:extLst>
                <a:ext uri="{FF2B5EF4-FFF2-40B4-BE49-F238E27FC236}">
                  <a16:creationId xmlns:a16="http://schemas.microsoft.com/office/drawing/2014/main" id="{BD0DC68B-5D23-EB42-BC54-D81127F648F3}"/>
                </a:ext>
              </a:extLst>
            </p:cNvPr>
            <p:cNvSpPr/>
            <p:nvPr/>
          </p:nvSpPr>
          <p:spPr>
            <a:xfrm>
              <a:off x="1228723" y="4027501"/>
              <a:ext cx="80084" cy="881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714348" y="562854"/>
            <a:ext cx="4038158" cy="2344387"/>
          </a:xfrm>
        </p:spPr>
        <p:txBody>
          <a:bodyPr anchor="ctr">
            <a:normAutofit/>
          </a:bodyPr>
          <a:lstStyle/>
          <a:p>
            <a:pPr fontAlgn="ctr"/>
            <a:r>
              <a:rPr lang="en-US" sz="2400" dirty="0">
                <a:latin typeface="Gill Sans MT" panose="020B0502020104020203" pitchFamily="34" charset="0"/>
              </a:rPr>
              <a:t>List the threats to each business asset</a:t>
            </a:r>
          </a:p>
          <a:p>
            <a:pPr fontAlgn="ctr"/>
            <a:r>
              <a:rPr lang="en-US" sz="2400" dirty="0">
                <a:latin typeface="Gill Sans MT" panose="020B0502020104020203" pitchFamily="34" charset="0"/>
              </a:rPr>
              <a:t>Evaluate the likelihood that the asset may be lost or damaged by the threat(s)</a:t>
            </a:r>
          </a:p>
        </p:txBody>
      </p:sp>
      <p:sp>
        <p:nvSpPr>
          <p:cNvPr id="2" name="Title 1"/>
          <p:cNvSpPr>
            <a:spLocks noGrp="1"/>
          </p:cNvSpPr>
          <p:nvPr>
            <p:ph type="title"/>
          </p:nvPr>
        </p:nvSpPr>
        <p:spPr>
          <a:xfrm>
            <a:off x="291548" y="-129956"/>
            <a:ext cx="8552161" cy="829843"/>
          </a:xfrm>
        </p:spPr>
        <p:txBody>
          <a:bodyPr>
            <a:normAutofit/>
          </a:bodyPr>
          <a:lstStyle/>
          <a:p>
            <a:pPr fontAlgn="ctr"/>
            <a:r>
              <a:rPr lang="en-US" sz="3200" dirty="0">
                <a:latin typeface="Gill Sans MT" panose="020B0502020104020203" pitchFamily="34" charset="0"/>
              </a:rPr>
              <a:t>4. Identify likelihood of loss or damage to the asset</a:t>
            </a:r>
          </a:p>
        </p:txBody>
      </p:sp>
    </p:spTree>
    <p:extLst>
      <p:ext uri="{BB962C8B-B14F-4D97-AF65-F5344CB8AC3E}">
        <p14:creationId xmlns:p14="http://schemas.microsoft.com/office/powerpoint/2010/main" val="337783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showing four columns from the worksheet: asset, value of asset, impact of loss/damage to the asset, threats to the asset; likelihood of loss/damage to the asset. ">
            <a:extLst>
              <a:ext uri="{FF2B5EF4-FFF2-40B4-BE49-F238E27FC236}">
                <a16:creationId xmlns:a16="http://schemas.microsoft.com/office/drawing/2014/main" id="{5791F969-F0DF-4338-8950-A57B64B89D14}"/>
              </a:ext>
            </a:extLst>
          </p:cNvPr>
          <p:cNvPicPr>
            <a:picLocks noChangeAspect="1"/>
          </p:cNvPicPr>
          <p:nvPr/>
        </p:nvPicPr>
        <p:blipFill>
          <a:blip r:embed="rId3"/>
          <a:stretch>
            <a:fillRect/>
          </a:stretch>
        </p:blipFill>
        <p:spPr>
          <a:xfrm>
            <a:off x="1001720" y="979007"/>
            <a:ext cx="7140559" cy="3756986"/>
          </a:xfrm>
          <a:prstGeom prst="rect">
            <a:avLst/>
          </a:prstGeom>
        </p:spPr>
      </p:pic>
      <p:sp>
        <p:nvSpPr>
          <p:cNvPr id="2" name="Title 1">
            <a:extLst>
              <a:ext uri="{FF2B5EF4-FFF2-40B4-BE49-F238E27FC236}">
                <a16:creationId xmlns:a16="http://schemas.microsoft.com/office/drawing/2014/main" id="{C8D8F139-0E6C-4EDA-AB52-C69D26407B18}"/>
              </a:ext>
            </a:extLst>
          </p:cNvPr>
          <p:cNvSpPr>
            <a:spLocks noGrp="1"/>
          </p:cNvSpPr>
          <p:nvPr>
            <p:ph type="title"/>
          </p:nvPr>
        </p:nvSpPr>
        <p:spPr>
          <a:xfrm>
            <a:off x="304800" y="152401"/>
            <a:ext cx="8582526" cy="521368"/>
          </a:xfrm>
        </p:spPr>
        <p:txBody>
          <a:bodyPr>
            <a:normAutofit fontScale="90000"/>
          </a:bodyPr>
          <a:lstStyle/>
          <a:p>
            <a:pPr algn="ctr"/>
            <a:r>
              <a:rPr lang="en-US" dirty="0"/>
              <a:t>4.</a:t>
            </a:r>
            <a:r>
              <a:rPr lang="en-US" sz="3600" dirty="0">
                <a:latin typeface="Gill Sans MT" panose="020B0502020104020203" pitchFamily="34" charset="0"/>
              </a:rPr>
              <a:t> </a:t>
            </a:r>
            <a:r>
              <a:rPr lang="en-US" sz="3100" dirty="0">
                <a:latin typeface="Gill Sans MT" panose="020B0502020104020203" pitchFamily="34" charset="0"/>
              </a:rPr>
              <a:t>Identify likelihood of loss or damage to the asset (cont.)</a:t>
            </a:r>
            <a:endParaRPr lang="en-US" dirty="0"/>
          </a:p>
        </p:txBody>
      </p:sp>
    </p:spTree>
    <p:extLst>
      <p:ext uri="{BB962C8B-B14F-4D97-AF65-F5344CB8AC3E}">
        <p14:creationId xmlns:p14="http://schemas.microsoft.com/office/powerpoint/2010/main" val="145714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BB7010-BD09-A243-8C3E-99900B38DADD}"/>
              </a:ext>
            </a:extLst>
          </p:cNvPr>
          <p:cNvSpPr/>
          <p:nvPr/>
        </p:nvSpPr>
        <p:spPr>
          <a:xfrm>
            <a:off x="5863569" y="1522411"/>
            <a:ext cx="2712378" cy="2618489"/>
          </a:xfrm>
          <a:prstGeom prst="rect">
            <a:avLst/>
          </a:prstGeom>
          <a:solidFill>
            <a:srgbClr val="5D7EA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fontAlgn="ctr">
              <a:spcAft>
                <a:spcPts val="600"/>
              </a:spcAft>
            </a:pPr>
            <a:r>
              <a:rPr lang="en-US" sz="2100" b="1" dirty="0">
                <a:latin typeface="Gill Sans MT" panose="020B0502020104020203" pitchFamily="34" charset="0"/>
              </a:rPr>
              <a:t>Sample Priority Structure</a:t>
            </a:r>
          </a:p>
          <a:p>
            <a:pPr fontAlgn="ctr"/>
            <a:r>
              <a:rPr lang="en-US" b="1" dirty="0">
                <a:latin typeface="Gill Sans MT" panose="020B0502020104020203" pitchFamily="34" charset="0"/>
              </a:rPr>
              <a:t>High: </a:t>
            </a:r>
            <a:r>
              <a:rPr lang="en-US" dirty="0">
                <a:latin typeface="Gill Sans MT" panose="020B0502020104020203" pitchFamily="34" charset="0"/>
              </a:rPr>
              <a:t>Implement immediate resolution.</a:t>
            </a:r>
          </a:p>
          <a:p>
            <a:pPr fontAlgn="ctr"/>
            <a:r>
              <a:rPr lang="en-US" b="1" dirty="0">
                <a:latin typeface="Gill Sans MT" panose="020B0502020104020203" pitchFamily="34" charset="0"/>
              </a:rPr>
              <a:t>Medium: </a:t>
            </a:r>
            <a:r>
              <a:rPr lang="en-US" dirty="0">
                <a:latin typeface="Gill Sans MT" panose="020B0502020104020203" pitchFamily="34" charset="0"/>
              </a:rPr>
              <a:t>Schedule a resolution.</a:t>
            </a:r>
          </a:p>
          <a:p>
            <a:pPr fontAlgn="ctr"/>
            <a:r>
              <a:rPr lang="en-US" b="1" dirty="0">
                <a:latin typeface="Gill Sans MT" panose="020B0502020104020203" pitchFamily="34" charset="0"/>
              </a:rPr>
              <a:t>Low: </a:t>
            </a:r>
            <a:r>
              <a:rPr lang="en-US" dirty="0">
                <a:latin typeface="Gill Sans MT" panose="020B0502020104020203" pitchFamily="34" charset="0"/>
              </a:rPr>
              <a:t>Schedule a resolution.</a:t>
            </a:r>
          </a:p>
        </p:txBody>
      </p:sp>
      <p:sp>
        <p:nvSpPr>
          <p:cNvPr id="3" name="Content Placeholder 2"/>
          <p:cNvSpPr>
            <a:spLocks noGrp="1"/>
          </p:cNvSpPr>
          <p:nvPr>
            <p:ph idx="1"/>
          </p:nvPr>
        </p:nvSpPr>
        <p:spPr>
          <a:xfrm>
            <a:off x="628650" y="1124539"/>
            <a:ext cx="5013393" cy="3414235"/>
          </a:xfrm>
        </p:spPr>
        <p:txBody>
          <a:bodyPr>
            <a:normAutofit/>
          </a:bodyPr>
          <a:lstStyle/>
          <a:p>
            <a:pPr fontAlgn="ctr"/>
            <a:r>
              <a:rPr lang="en-US" sz="2400" dirty="0">
                <a:latin typeface="Gill Sans MT" panose="020B0502020104020203" pitchFamily="34" charset="0"/>
              </a:rPr>
              <a:t>Compare your impact and likelihood scores.  Assets with high impact and/or likelihood scores should be assigned top priorities.</a:t>
            </a:r>
          </a:p>
          <a:p>
            <a:pPr fontAlgn="ctr"/>
            <a:r>
              <a:rPr lang="en-US" sz="2400" dirty="0">
                <a:latin typeface="Gill Sans MT" panose="020B0502020104020203" pitchFamily="34" charset="0"/>
              </a:rPr>
              <a:t>Identify your priorities.</a:t>
            </a:r>
          </a:p>
          <a:p>
            <a:pPr fontAlgn="ctr"/>
            <a:r>
              <a:rPr lang="en-US" sz="2400" dirty="0">
                <a:latin typeface="Gill Sans MT" panose="020B0502020104020203" pitchFamily="34" charset="0"/>
              </a:rPr>
              <a:t>Identify potential solutions.</a:t>
            </a:r>
          </a:p>
          <a:p>
            <a:pPr fontAlgn="ctr"/>
            <a:r>
              <a:rPr lang="en-US" sz="2400" dirty="0">
                <a:latin typeface="Gill Sans MT" panose="020B0502020104020203" pitchFamily="34" charset="0"/>
              </a:rPr>
              <a:t>Develop a plan, including funding, to implement the solutions.</a:t>
            </a:r>
          </a:p>
        </p:txBody>
      </p:sp>
      <p:sp>
        <p:nvSpPr>
          <p:cNvPr id="2" name="Title 1"/>
          <p:cNvSpPr>
            <a:spLocks noGrp="1"/>
          </p:cNvSpPr>
          <p:nvPr>
            <p:ph type="title"/>
          </p:nvPr>
        </p:nvSpPr>
        <p:spPr>
          <a:xfrm>
            <a:off x="448139" y="162146"/>
            <a:ext cx="8247721" cy="899949"/>
          </a:xfrm>
        </p:spPr>
        <p:txBody>
          <a:bodyPr>
            <a:normAutofit/>
          </a:bodyPr>
          <a:lstStyle/>
          <a:p>
            <a:pPr algn="ctr"/>
            <a:r>
              <a:rPr lang="en-US" sz="3100" dirty="0">
                <a:latin typeface="Gill Sans MT" panose="020B0502020104020203" pitchFamily="34" charset="0"/>
              </a:rPr>
              <a:t>5. Identify Priorities and Potential Solutions</a:t>
            </a:r>
          </a:p>
        </p:txBody>
      </p:sp>
    </p:spTree>
    <p:extLst>
      <p:ext uri="{BB962C8B-B14F-4D97-AF65-F5344CB8AC3E}">
        <p14:creationId xmlns:p14="http://schemas.microsoft.com/office/powerpoint/2010/main" val="212469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F09501-943E-45BA-80CF-B34C74B82D5E}"/>
              </a:ext>
            </a:extLst>
          </p:cNvPr>
          <p:cNvSpPr txBox="1"/>
          <p:nvPr/>
        </p:nvSpPr>
        <p:spPr>
          <a:xfrm>
            <a:off x="2224216" y="4594180"/>
            <a:ext cx="3588010" cy="415498"/>
          </a:xfrm>
          <a:prstGeom prst="rect">
            <a:avLst/>
          </a:prstGeom>
          <a:solidFill>
            <a:schemeClr val="bg1"/>
          </a:solidFill>
        </p:spPr>
        <p:txBody>
          <a:bodyPr wrap="square" rtlCol="0">
            <a:spAutoFit/>
          </a:bodyPr>
          <a:lstStyle/>
          <a:p>
            <a:r>
              <a:rPr lang="en-US" sz="1000" dirty="0">
                <a:latin typeface="Gill Sans MT" panose="020B0502020104020203" pitchFamily="34" charset="0"/>
              </a:rPr>
              <a:t>Source: Raconteur: http://www.visualcapitalist.com/hackers-hack-motives-behind-cyberattacks/</a:t>
            </a:r>
          </a:p>
        </p:txBody>
      </p:sp>
      <p:pic>
        <p:nvPicPr>
          <p:cNvPr id="5" name="Content Placeholder 4" descr="Image from Raconteur (a private company) that shows an infographic titled &quot;Why Hackers Hack&quot;. Sections include &quot;Motives behind cyberattacks&quot;; &quot;Who's behind data breaches&quot;; and &quot;Data breaches, by pattern and motive.&quot; A link is provide to the original source material at https://www.visualcapitalist.com/hackers-hack-motives-behind-cyberattacks/&#10;">
            <a:extLst>
              <a:ext uri="{FF2B5EF4-FFF2-40B4-BE49-F238E27FC236}">
                <a16:creationId xmlns:a16="http://schemas.microsoft.com/office/drawing/2014/main" id="{5278093C-C0E1-433D-8F52-4E7790000BE1}"/>
              </a:ext>
            </a:extLst>
          </p:cNvPr>
          <p:cNvPicPr>
            <a:picLocks noGrp="1" noChangeAspect="1"/>
          </p:cNvPicPr>
          <p:nvPr>
            <p:ph idx="1"/>
          </p:nvPr>
        </p:nvPicPr>
        <p:blipFill>
          <a:blip r:embed="rId3"/>
          <a:stretch>
            <a:fillRect/>
          </a:stretch>
        </p:blipFill>
        <p:spPr>
          <a:xfrm>
            <a:off x="1680964" y="0"/>
            <a:ext cx="5782072" cy="4963316"/>
          </a:xfrm>
        </p:spPr>
      </p:pic>
      <p:sp>
        <p:nvSpPr>
          <p:cNvPr id="2" name="Title 1" hidden="1">
            <a:extLst>
              <a:ext uri="{FF2B5EF4-FFF2-40B4-BE49-F238E27FC236}">
                <a16:creationId xmlns:a16="http://schemas.microsoft.com/office/drawing/2014/main" id="{973AF8C8-485E-457C-96BA-B57E1D20D15E}"/>
              </a:ext>
            </a:extLst>
          </p:cNvPr>
          <p:cNvSpPr>
            <a:spLocks noGrp="1"/>
          </p:cNvSpPr>
          <p:nvPr>
            <p:ph type="title"/>
          </p:nvPr>
        </p:nvSpPr>
        <p:spPr/>
        <p:txBody>
          <a:bodyPr/>
          <a:lstStyle/>
          <a:p>
            <a:r>
              <a:rPr lang="en-US" dirty="0"/>
              <a:t>Why Hackers Hack</a:t>
            </a:r>
          </a:p>
        </p:txBody>
      </p:sp>
    </p:spTree>
    <p:extLst>
      <p:ext uri="{BB962C8B-B14F-4D97-AF65-F5344CB8AC3E}">
        <p14:creationId xmlns:p14="http://schemas.microsoft.com/office/powerpoint/2010/main" val="121876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87DE-3695-43E1-A84F-1215BF0DC7A5}"/>
              </a:ext>
            </a:extLst>
          </p:cNvPr>
          <p:cNvSpPr>
            <a:spLocks noGrp="1"/>
          </p:cNvSpPr>
          <p:nvPr>
            <p:ph type="title"/>
          </p:nvPr>
        </p:nvSpPr>
        <p:spPr>
          <a:xfrm>
            <a:off x="628650" y="304271"/>
            <a:ext cx="7886700" cy="475140"/>
          </a:xfrm>
        </p:spPr>
        <p:txBody>
          <a:bodyPr>
            <a:normAutofit fontScale="90000"/>
          </a:bodyPr>
          <a:lstStyle/>
          <a:p>
            <a:pPr algn="ctr"/>
            <a:r>
              <a:rPr lang="en-US" sz="3200" dirty="0">
                <a:latin typeface="Gill Sans MT" panose="020B0502020104020203" pitchFamily="34" charset="0"/>
              </a:rPr>
              <a:t>5. Prioritize Assets - Risk Matrix</a:t>
            </a:r>
            <a:endParaRPr lang="en-US" sz="3200" dirty="0"/>
          </a:p>
        </p:txBody>
      </p:sp>
      <p:pic>
        <p:nvPicPr>
          <p:cNvPr id="5" name="Picture 4" descr="A matrix from https://www.pivotpointsecurity.com/blog/using-matrix-models-for-risk-assessment/ showing impact versus likelihood in a risk matrix.">
            <a:extLst>
              <a:ext uri="{FF2B5EF4-FFF2-40B4-BE49-F238E27FC236}">
                <a16:creationId xmlns:a16="http://schemas.microsoft.com/office/drawing/2014/main" id="{A22010BE-BE10-4D88-BF97-D835C1D726FC}"/>
              </a:ext>
            </a:extLst>
          </p:cNvPr>
          <p:cNvPicPr>
            <a:picLocks noChangeAspect="1"/>
          </p:cNvPicPr>
          <p:nvPr/>
        </p:nvPicPr>
        <p:blipFill>
          <a:blip r:embed="rId3"/>
          <a:stretch>
            <a:fillRect/>
          </a:stretch>
        </p:blipFill>
        <p:spPr>
          <a:xfrm>
            <a:off x="835693" y="885147"/>
            <a:ext cx="7472613" cy="3944706"/>
          </a:xfrm>
          <a:prstGeom prst="rect">
            <a:avLst/>
          </a:prstGeom>
        </p:spPr>
      </p:pic>
    </p:spTree>
    <p:extLst>
      <p:ext uri="{BB962C8B-B14F-4D97-AF65-F5344CB8AC3E}">
        <p14:creationId xmlns:p14="http://schemas.microsoft.com/office/powerpoint/2010/main" val="291458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ksheet shown with the addition of a column titled Prioritization of protection to the asset, with a rating of low, medium or high. ">
            <a:extLst>
              <a:ext uri="{FF2B5EF4-FFF2-40B4-BE49-F238E27FC236}">
                <a16:creationId xmlns:a16="http://schemas.microsoft.com/office/drawing/2014/main" id="{2DF3F88C-CF62-4722-B127-89439D3A96E5}"/>
              </a:ext>
            </a:extLst>
          </p:cNvPr>
          <p:cNvPicPr>
            <a:picLocks noChangeAspect="1"/>
          </p:cNvPicPr>
          <p:nvPr/>
        </p:nvPicPr>
        <p:blipFill>
          <a:blip r:embed="rId3"/>
          <a:stretch>
            <a:fillRect/>
          </a:stretch>
        </p:blipFill>
        <p:spPr>
          <a:xfrm>
            <a:off x="288758" y="851109"/>
            <a:ext cx="8614610" cy="4012781"/>
          </a:xfrm>
          <a:prstGeom prst="rect">
            <a:avLst/>
          </a:prstGeom>
        </p:spPr>
      </p:pic>
      <p:sp>
        <p:nvSpPr>
          <p:cNvPr id="2" name="Title 1">
            <a:extLst>
              <a:ext uri="{FF2B5EF4-FFF2-40B4-BE49-F238E27FC236}">
                <a16:creationId xmlns:a16="http://schemas.microsoft.com/office/drawing/2014/main" id="{A907C347-304A-440F-85F4-B7AE54C05289}"/>
              </a:ext>
            </a:extLst>
          </p:cNvPr>
          <p:cNvSpPr>
            <a:spLocks noGrp="1"/>
          </p:cNvSpPr>
          <p:nvPr>
            <p:ph type="title"/>
          </p:nvPr>
        </p:nvSpPr>
        <p:spPr>
          <a:xfrm>
            <a:off x="628650" y="233450"/>
            <a:ext cx="7886700" cy="545961"/>
          </a:xfrm>
        </p:spPr>
        <p:txBody>
          <a:bodyPr>
            <a:normAutofit fontScale="90000"/>
          </a:bodyPr>
          <a:lstStyle/>
          <a:p>
            <a:pPr algn="ctr"/>
            <a:r>
              <a:rPr lang="en-US" sz="3600" dirty="0">
                <a:latin typeface="Gill Sans MT" panose="020B0502020104020203" pitchFamily="34" charset="0"/>
              </a:rPr>
              <a:t>5. Prioritize Asset Protection</a:t>
            </a:r>
            <a:endParaRPr lang="en-US" dirty="0"/>
          </a:p>
        </p:txBody>
      </p:sp>
    </p:spTree>
    <p:extLst>
      <p:ext uri="{BB962C8B-B14F-4D97-AF65-F5344CB8AC3E}">
        <p14:creationId xmlns:p14="http://schemas.microsoft.com/office/powerpoint/2010/main" val="3148076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651FAB0-9B7C-4946-8DDF-E1139EC6E5EF}"/>
              </a:ext>
            </a:extLst>
          </p:cNvPr>
          <p:cNvSpPr/>
          <p:nvPr/>
        </p:nvSpPr>
        <p:spPr>
          <a:xfrm>
            <a:off x="1312611" y="3789321"/>
            <a:ext cx="6720343" cy="829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b="1" dirty="0">
                <a:solidFill>
                  <a:schemeClr val="tx1"/>
                </a:solidFill>
                <a:latin typeface="Gill Sans MT" panose="020B0502020104020203" pitchFamily="34" charset="0"/>
              </a:rPr>
              <a:t>More</a:t>
            </a:r>
          </a:p>
          <a:p>
            <a:r>
              <a:rPr lang="en-US" sz="1600" i="1" dirty="0">
                <a:solidFill>
                  <a:schemeClr val="tx1"/>
                </a:solidFill>
                <a:latin typeface="Gill Sans MT" panose="020B0502020104020203" pitchFamily="34" charset="0"/>
              </a:rPr>
              <a:t>Framework for Improving Critical Infrastructure Cybersecurity </a:t>
            </a:r>
            <a:r>
              <a:rPr lang="en-US" sz="1600" dirty="0">
                <a:solidFill>
                  <a:schemeClr val="tx1"/>
                </a:solidFill>
                <a:latin typeface="Gill Sans MT" panose="020B0502020104020203" pitchFamily="34" charset="0"/>
              </a:rPr>
              <a:t>version 1.1</a:t>
            </a:r>
          </a:p>
        </p:txBody>
      </p:sp>
      <p:grpSp>
        <p:nvGrpSpPr>
          <p:cNvPr id="11" name="Group 10" descr="Three boxes. The first says &quot;Provides a continuous process for cybersecurity risk management&quot; The second: &quot;For organizations of any size, in any sector, whether they have a cyber risk management program or not.&quot; and then &quot;Has proven useful to a variety of audiences.&quot;">
            <a:extLst>
              <a:ext uri="{FF2B5EF4-FFF2-40B4-BE49-F238E27FC236}">
                <a16:creationId xmlns:a16="http://schemas.microsoft.com/office/drawing/2014/main" id="{13DA18F1-4D7C-44AB-839F-852DAA2CAADE}"/>
              </a:ext>
            </a:extLst>
          </p:cNvPr>
          <p:cNvGrpSpPr/>
          <p:nvPr/>
        </p:nvGrpSpPr>
        <p:grpSpPr>
          <a:xfrm>
            <a:off x="628649" y="1787024"/>
            <a:ext cx="7769468" cy="1558325"/>
            <a:chOff x="628649" y="1787024"/>
            <a:chExt cx="7769468" cy="1558325"/>
          </a:xfrm>
        </p:grpSpPr>
        <p:sp>
          <p:nvSpPr>
            <p:cNvPr id="4" name="Rectangle: Rounded Corners 3">
              <a:extLst>
                <a:ext uri="{FF2B5EF4-FFF2-40B4-BE49-F238E27FC236}">
                  <a16:creationId xmlns:a16="http://schemas.microsoft.com/office/drawing/2014/main" id="{3579886E-D791-4288-AA88-AEA6833D0B4A}"/>
                </a:ext>
              </a:extLst>
            </p:cNvPr>
            <p:cNvSpPr/>
            <p:nvPr/>
          </p:nvSpPr>
          <p:spPr>
            <a:xfrm>
              <a:off x="628649" y="1787024"/>
              <a:ext cx="2218134" cy="1408515"/>
            </a:xfrm>
            <a:prstGeom prst="roundRect">
              <a:avLst>
                <a:gd name="adj" fmla="val 10000"/>
              </a:avLst>
            </a:prstGeom>
            <a:solidFill>
              <a:srgbClr val="5D7EA7"/>
            </a:solidFill>
            <a:ln>
              <a:noFill/>
            </a:ln>
            <a:effectLst/>
          </p:spPr>
          <p:style>
            <a:lnRef idx="0">
              <a:scrgbClr r="0" g="0" b="0"/>
            </a:lnRef>
            <a:fillRef idx="3">
              <a:scrgbClr r="0" g="0" b="0"/>
            </a:fillRef>
            <a:effectRef idx="2">
              <a:scrgbClr r="0" g="0" b="0"/>
            </a:effectRef>
            <a:fontRef idx="minor">
              <a:schemeClr val="lt1"/>
            </a:fontRef>
          </p:style>
        </p:sp>
        <p:sp>
          <p:nvSpPr>
            <p:cNvPr id="5" name="Freeform: Shape 4">
              <a:extLst>
                <a:ext uri="{FF2B5EF4-FFF2-40B4-BE49-F238E27FC236}">
                  <a16:creationId xmlns:a16="http://schemas.microsoft.com/office/drawing/2014/main" id="{81078F8F-4402-4FE1-96E7-193CB65E386B}"/>
                </a:ext>
              </a:extLst>
            </p:cNvPr>
            <p:cNvSpPr/>
            <p:nvPr/>
          </p:nvSpPr>
          <p:spPr>
            <a:xfrm>
              <a:off x="757877" y="1925679"/>
              <a:ext cx="2218134" cy="1408515"/>
            </a:xfrm>
            <a:custGeom>
              <a:avLst/>
              <a:gdLst>
                <a:gd name="connsiteX0" fmla="*/ 0 w 2218134"/>
                <a:gd name="connsiteY0" fmla="*/ 140852 h 1408515"/>
                <a:gd name="connsiteX1" fmla="*/ 140852 w 2218134"/>
                <a:gd name="connsiteY1" fmla="*/ 0 h 1408515"/>
                <a:gd name="connsiteX2" fmla="*/ 2077283 w 2218134"/>
                <a:gd name="connsiteY2" fmla="*/ 0 h 1408515"/>
                <a:gd name="connsiteX3" fmla="*/ 2218135 w 2218134"/>
                <a:gd name="connsiteY3" fmla="*/ 140852 h 1408515"/>
                <a:gd name="connsiteX4" fmla="*/ 2218134 w 2218134"/>
                <a:gd name="connsiteY4" fmla="*/ 1267664 h 1408515"/>
                <a:gd name="connsiteX5" fmla="*/ 2077282 w 2218134"/>
                <a:gd name="connsiteY5" fmla="*/ 1408516 h 1408515"/>
                <a:gd name="connsiteX6" fmla="*/ 140852 w 2218134"/>
                <a:gd name="connsiteY6" fmla="*/ 1408515 h 1408515"/>
                <a:gd name="connsiteX7" fmla="*/ 0 w 2218134"/>
                <a:gd name="connsiteY7" fmla="*/ 1267663 h 1408515"/>
                <a:gd name="connsiteX8" fmla="*/ 0 w 2218134"/>
                <a:gd name="connsiteY8" fmla="*/ 140852 h 140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134" h="1408515">
                  <a:moveTo>
                    <a:pt x="0" y="140852"/>
                  </a:moveTo>
                  <a:cubicBezTo>
                    <a:pt x="0" y="63062"/>
                    <a:pt x="63062" y="0"/>
                    <a:pt x="140852" y="0"/>
                  </a:cubicBezTo>
                  <a:lnTo>
                    <a:pt x="2077283" y="0"/>
                  </a:lnTo>
                  <a:cubicBezTo>
                    <a:pt x="2155073" y="0"/>
                    <a:pt x="2218135" y="63062"/>
                    <a:pt x="2218135" y="140852"/>
                  </a:cubicBezTo>
                  <a:cubicBezTo>
                    <a:pt x="2218135" y="516456"/>
                    <a:pt x="2218134" y="892060"/>
                    <a:pt x="2218134" y="1267664"/>
                  </a:cubicBezTo>
                  <a:cubicBezTo>
                    <a:pt x="2218134" y="1345454"/>
                    <a:pt x="2155072" y="1408516"/>
                    <a:pt x="2077282" y="1408516"/>
                  </a:cubicBezTo>
                  <a:lnTo>
                    <a:pt x="140852" y="1408515"/>
                  </a:lnTo>
                  <a:cubicBezTo>
                    <a:pt x="63062" y="1408515"/>
                    <a:pt x="0" y="1345453"/>
                    <a:pt x="0" y="1267663"/>
                  </a:cubicBezTo>
                  <a:lnTo>
                    <a:pt x="0" y="140852"/>
                  </a:lnTo>
                  <a:close/>
                </a:path>
              </a:pathLst>
            </a:custGeom>
            <a:solidFill>
              <a:schemeClr val="bg1"/>
            </a:solidFill>
          </p:spPr>
          <p:style>
            <a:lnRef idx="1">
              <a:schemeClr val="accent5">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214" tIns="102214" rIns="102214" bIns="102214" numCol="1" spcCol="1270" anchor="ctr" anchorCtr="0">
              <a:noAutofit/>
            </a:bodyPr>
            <a:lstStyle/>
            <a:p>
              <a:pPr marL="0" lvl="0" indent="0" algn="ctr" defTabSz="711200">
                <a:lnSpc>
                  <a:spcPct val="90000"/>
                </a:lnSpc>
                <a:spcBef>
                  <a:spcPct val="0"/>
                </a:spcBef>
                <a:spcAft>
                  <a:spcPct val="35000"/>
                </a:spcAft>
                <a:buNone/>
              </a:pPr>
              <a:r>
                <a:rPr lang="en-US" sz="1600" dirty="0">
                  <a:latin typeface="Gill Sans MT" panose="020B0502020104020203" pitchFamily="34" charset="0"/>
                  <a:cs typeface="Arial" panose="020B0604020202020204" pitchFamily="34" charset="0"/>
                </a:rPr>
                <a:t>P</a:t>
              </a:r>
              <a:r>
                <a:rPr lang="en-US" sz="1600" kern="1200" dirty="0">
                  <a:latin typeface="Gill Sans MT" panose="020B0502020104020203" pitchFamily="34" charset="0"/>
                  <a:cs typeface="Arial" panose="020B0604020202020204" pitchFamily="34" charset="0"/>
                </a:rPr>
                <a:t>rovides a continuous process for cybersecurity risk management</a:t>
              </a:r>
            </a:p>
          </p:txBody>
        </p:sp>
        <p:sp>
          <p:nvSpPr>
            <p:cNvPr id="6" name="Rectangle: Rounded Corners 5">
              <a:extLst>
                <a:ext uri="{FF2B5EF4-FFF2-40B4-BE49-F238E27FC236}">
                  <a16:creationId xmlns:a16="http://schemas.microsoft.com/office/drawing/2014/main" id="{06683F30-5D92-41C6-9C73-F67845246DBE}"/>
                </a:ext>
              </a:extLst>
            </p:cNvPr>
            <p:cNvSpPr/>
            <p:nvPr/>
          </p:nvSpPr>
          <p:spPr>
            <a:xfrm>
              <a:off x="3339702" y="1787024"/>
              <a:ext cx="2218134" cy="1408515"/>
            </a:xfrm>
            <a:prstGeom prst="roundRect">
              <a:avLst>
                <a:gd name="adj" fmla="val 10000"/>
              </a:avLst>
            </a:prstGeom>
            <a:solidFill>
              <a:srgbClr val="5D7EA7"/>
            </a:solidFill>
            <a:ln>
              <a:noFill/>
            </a:ln>
            <a:effectLst/>
          </p:spPr>
          <p:style>
            <a:lnRef idx="0">
              <a:scrgbClr r="0" g="0" b="0"/>
            </a:lnRef>
            <a:fillRef idx="3">
              <a:scrgbClr r="0" g="0" b="0"/>
            </a:fillRef>
            <a:effectRef idx="2">
              <a:scrgbClr r="0" g="0" b="0"/>
            </a:effectRef>
            <a:fontRef idx="minor">
              <a:schemeClr val="lt1"/>
            </a:fontRef>
          </p:style>
        </p:sp>
        <p:sp>
          <p:nvSpPr>
            <p:cNvPr id="7" name="Freeform: Shape 6">
              <a:extLst>
                <a:ext uri="{FF2B5EF4-FFF2-40B4-BE49-F238E27FC236}">
                  <a16:creationId xmlns:a16="http://schemas.microsoft.com/office/drawing/2014/main" id="{7250364E-3B9D-42BA-B732-6E7F10431712}"/>
                </a:ext>
              </a:extLst>
            </p:cNvPr>
            <p:cNvSpPr/>
            <p:nvPr/>
          </p:nvSpPr>
          <p:spPr>
            <a:xfrm>
              <a:off x="3468930" y="1925679"/>
              <a:ext cx="2218134" cy="1408515"/>
            </a:xfrm>
            <a:custGeom>
              <a:avLst/>
              <a:gdLst>
                <a:gd name="connsiteX0" fmla="*/ 0 w 2218134"/>
                <a:gd name="connsiteY0" fmla="*/ 140852 h 1408515"/>
                <a:gd name="connsiteX1" fmla="*/ 140852 w 2218134"/>
                <a:gd name="connsiteY1" fmla="*/ 0 h 1408515"/>
                <a:gd name="connsiteX2" fmla="*/ 2077283 w 2218134"/>
                <a:gd name="connsiteY2" fmla="*/ 0 h 1408515"/>
                <a:gd name="connsiteX3" fmla="*/ 2218135 w 2218134"/>
                <a:gd name="connsiteY3" fmla="*/ 140852 h 1408515"/>
                <a:gd name="connsiteX4" fmla="*/ 2218134 w 2218134"/>
                <a:gd name="connsiteY4" fmla="*/ 1267664 h 1408515"/>
                <a:gd name="connsiteX5" fmla="*/ 2077282 w 2218134"/>
                <a:gd name="connsiteY5" fmla="*/ 1408516 h 1408515"/>
                <a:gd name="connsiteX6" fmla="*/ 140852 w 2218134"/>
                <a:gd name="connsiteY6" fmla="*/ 1408515 h 1408515"/>
                <a:gd name="connsiteX7" fmla="*/ 0 w 2218134"/>
                <a:gd name="connsiteY7" fmla="*/ 1267663 h 1408515"/>
                <a:gd name="connsiteX8" fmla="*/ 0 w 2218134"/>
                <a:gd name="connsiteY8" fmla="*/ 140852 h 140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134" h="1408515">
                  <a:moveTo>
                    <a:pt x="0" y="140852"/>
                  </a:moveTo>
                  <a:cubicBezTo>
                    <a:pt x="0" y="63062"/>
                    <a:pt x="63062" y="0"/>
                    <a:pt x="140852" y="0"/>
                  </a:cubicBezTo>
                  <a:lnTo>
                    <a:pt x="2077283" y="0"/>
                  </a:lnTo>
                  <a:cubicBezTo>
                    <a:pt x="2155073" y="0"/>
                    <a:pt x="2218135" y="63062"/>
                    <a:pt x="2218135" y="140852"/>
                  </a:cubicBezTo>
                  <a:cubicBezTo>
                    <a:pt x="2218135" y="516456"/>
                    <a:pt x="2218134" y="892060"/>
                    <a:pt x="2218134" y="1267664"/>
                  </a:cubicBezTo>
                  <a:cubicBezTo>
                    <a:pt x="2218134" y="1345454"/>
                    <a:pt x="2155072" y="1408516"/>
                    <a:pt x="2077282" y="1408516"/>
                  </a:cubicBezTo>
                  <a:lnTo>
                    <a:pt x="140852" y="1408515"/>
                  </a:lnTo>
                  <a:cubicBezTo>
                    <a:pt x="63062" y="1408515"/>
                    <a:pt x="0" y="1345453"/>
                    <a:pt x="0" y="1267663"/>
                  </a:cubicBezTo>
                  <a:lnTo>
                    <a:pt x="0" y="140852"/>
                  </a:lnTo>
                  <a:close/>
                </a:path>
              </a:pathLst>
            </a:custGeom>
            <a:solidFill>
              <a:schemeClr val="bg1"/>
            </a:solidFill>
          </p:spPr>
          <p:style>
            <a:lnRef idx="1">
              <a:schemeClr val="accent5">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594" tIns="94594" rIns="94594" bIns="94594" numCol="1" spcCol="1270" anchor="ctr" anchorCtr="0">
              <a:noAutofit/>
            </a:bodyPr>
            <a:lstStyle/>
            <a:p>
              <a:pPr marL="0" lvl="0" indent="0" algn="ctr" defTabSz="622300">
                <a:lnSpc>
                  <a:spcPct val="90000"/>
                </a:lnSpc>
                <a:spcBef>
                  <a:spcPct val="0"/>
                </a:spcBef>
                <a:spcAft>
                  <a:spcPct val="35000"/>
                </a:spcAft>
                <a:buNone/>
              </a:pPr>
              <a:r>
                <a:rPr lang="en-US" sz="1400" dirty="0">
                  <a:latin typeface="Gill Sans MT" panose="020B0502020104020203" pitchFamily="34" charset="0"/>
                </a:rPr>
                <a:t>F</a:t>
              </a:r>
              <a:r>
                <a:rPr lang="en-US" sz="1400" kern="1200" dirty="0">
                  <a:latin typeface="Gill Sans MT" panose="020B0502020104020203" pitchFamily="34" charset="0"/>
                </a:rPr>
                <a:t>or organizations of any size, in any sector, whether they have a cyber risk management  program already or not</a:t>
              </a:r>
              <a:endParaRPr lang="en-US" sz="1400" kern="1200" dirty="0">
                <a:latin typeface="Cambria" panose="02040503050406030204" pitchFamily="18" charset="0"/>
              </a:endParaRPr>
            </a:p>
          </p:txBody>
        </p:sp>
        <p:sp>
          <p:nvSpPr>
            <p:cNvPr id="8" name="Rectangle: Rounded Corners 7">
              <a:extLst>
                <a:ext uri="{FF2B5EF4-FFF2-40B4-BE49-F238E27FC236}">
                  <a16:creationId xmlns:a16="http://schemas.microsoft.com/office/drawing/2014/main" id="{B83598DB-D808-4815-8EA8-BB53DECB6D10}"/>
                </a:ext>
              </a:extLst>
            </p:cNvPr>
            <p:cNvSpPr/>
            <p:nvPr/>
          </p:nvSpPr>
          <p:spPr>
            <a:xfrm>
              <a:off x="6050755" y="1798180"/>
              <a:ext cx="2218134" cy="1408515"/>
            </a:xfrm>
            <a:prstGeom prst="roundRect">
              <a:avLst>
                <a:gd name="adj" fmla="val 10000"/>
              </a:avLst>
            </a:prstGeom>
            <a:solidFill>
              <a:srgbClr val="5D7EA7"/>
            </a:solidFill>
            <a:ln>
              <a:noFill/>
            </a:ln>
            <a:effectLst/>
          </p:spPr>
          <p:style>
            <a:lnRef idx="0">
              <a:scrgbClr r="0" g="0" b="0"/>
            </a:lnRef>
            <a:fillRef idx="3">
              <a:scrgbClr r="0" g="0" b="0"/>
            </a:fillRef>
            <a:effectRef idx="2">
              <a:scrgbClr r="0" g="0" b="0"/>
            </a:effectRef>
            <a:fontRef idx="minor">
              <a:schemeClr val="lt1"/>
            </a:fontRef>
          </p:style>
        </p:sp>
        <p:sp>
          <p:nvSpPr>
            <p:cNvPr id="10" name="Freeform: Shape 9">
              <a:extLst>
                <a:ext uri="{FF2B5EF4-FFF2-40B4-BE49-F238E27FC236}">
                  <a16:creationId xmlns:a16="http://schemas.microsoft.com/office/drawing/2014/main" id="{2C1C1E55-F9A4-40F6-955B-9398A9472F3D}"/>
                </a:ext>
              </a:extLst>
            </p:cNvPr>
            <p:cNvSpPr/>
            <p:nvPr/>
          </p:nvSpPr>
          <p:spPr>
            <a:xfrm>
              <a:off x="6179983" y="1936834"/>
              <a:ext cx="2218134" cy="1408515"/>
            </a:xfrm>
            <a:custGeom>
              <a:avLst/>
              <a:gdLst>
                <a:gd name="connsiteX0" fmla="*/ 0 w 2218134"/>
                <a:gd name="connsiteY0" fmla="*/ 140852 h 1408515"/>
                <a:gd name="connsiteX1" fmla="*/ 140852 w 2218134"/>
                <a:gd name="connsiteY1" fmla="*/ 0 h 1408515"/>
                <a:gd name="connsiteX2" fmla="*/ 2077283 w 2218134"/>
                <a:gd name="connsiteY2" fmla="*/ 0 h 1408515"/>
                <a:gd name="connsiteX3" fmla="*/ 2218135 w 2218134"/>
                <a:gd name="connsiteY3" fmla="*/ 140852 h 1408515"/>
                <a:gd name="connsiteX4" fmla="*/ 2218134 w 2218134"/>
                <a:gd name="connsiteY4" fmla="*/ 1267664 h 1408515"/>
                <a:gd name="connsiteX5" fmla="*/ 2077282 w 2218134"/>
                <a:gd name="connsiteY5" fmla="*/ 1408516 h 1408515"/>
                <a:gd name="connsiteX6" fmla="*/ 140852 w 2218134"/>
                <a:gd name="connsiteY6" fmla="*/ 1408515 h 1408515"/>
                <a:gd name="connsiteX7" fmla="*/ 0 w 2218134"/>
                <a:gd name="connsiteY7" fmla="*/ 1267663 h 1408515"/>
                <a:gd name="connsiteX8" fmla="*/ 0 w 2218134"/>
                <a:gd name="connsiteY8" fmla="*/ 140852 h 140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134" h="1408515">
                  <a:moveTo>
                    <a:pt x="0" y="140852"/>
                  </a:moveTo>
                  <a:cubicBezTo>
                    <a:pt x="0" y="63062"/>
                    <a:pt x="63062" y="0"/>
                    <a:pt x="140852" y="0"/>
                  </a:cubicBezTo>
                  <a:lnTo>
                    <a:pt x="2077283" y="0"/>
                  </a:lnTo>
                  <a:cubicBezTo>
                    <a:pt x="2155073" y="0"/>
                    <a:pt x="2218135" y="63062"/>
                    <a:pt x="2218135" y="140852"/>
                  </a:cubicBezTo>
                  <a:cubicBezTo>
                    <a:pt x="2218135" y="516456"/>
                    <a:pt x="2218134" y="892060"/>
                    <a:pt x="2218134" y="1267664"/>
                  </a:cubicBezTo>
                  <a:cubicBezTo>
                    <a:pt x="2218134" y="1345454"/>
                    <a:pt x="2155072" y="1408516"/>
                    <a:pt x="2077282" y="1408516"/>
                  </a:cubicBezTo>
                  <a:lnTo>
                    <a:pt x="140852" y="1408515"/>
                  </a:lnTo>
                  <a:cubicBezTo>
                    <a:pt x="63062" y="1408515"/>
                    <a:pt x="0" y="1345453"/>
                    <a:pt x="0" y="1267663"/>
                  </a:cubicBezTo>
                  <a:lnTo>
                    <a:pt x="0" y="140852"/>
                  </a:lnTo>
                  <a:close/>
                </a:path>
              </a:pathLst>
            </a:custGeom>
            <a:solidFill>
              <a:schemeClr val="bg1"/>
            </a:solidFill>
          </p:spPr>
          <p:style>
            <a:lnRef idx="1">
              <a:schemeClr val="accent5">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594" tIns="94594" rIns="94594" bIns="94594" numCol="1" spcCol="1270" anchor="ctr" anchorCtr="0">
              <a:noAutofit/>
            </a:bodyPr>
            <a:lstStyle/>
            <a:p>
              <a:pPr marL="0" lvl="0" indent="0" algn="ctr" defTabSz="622300">
                <a:lnSpc>
                  <a:spcPct val="90000"/>
                </a:lnSpc>
                <a:spcBef>
                  <a:spcPct val="0"/>
                </a:spcBef>
                <a:spcAft>
                  <a:spcPct val="35000"/>
                </a:spcAft>
                <a:buNone/>
              </a:pPr>
              <a:r>
                <a:rPr lang="en-US" sz="1400" dirty="0">
                  <a:latin typeface="Gill Sans MT" panose="020B0502020104020203" pitchFamily="34" charset="0"/>
                </a:rPr>
                <a:t>H</a:t>
              </a:r>
              <a:r>
                <a:rPr lang="en-US" sz="1400" kern="1200" dirty="0">
                  <a:latin typeface="Gill Sans MT" panose="020B0502020104020203" pitchFamily="34" charset="0"/>
                </a:rPr>
                <a:t>as proven useful to a variety of audiences</a:t>
              </a:r>
            </a:p>
            <a:p>
              <a:pPr marL="0" lvl="0" indent="0" algn="ctr" defTabSz="622300">
                <a:lnSpc>
                  <a:spcPct val="90000"/>
                </a:lnSpc>
                <a:spcBef>
                  <a:spcPct val="0"/>
                </a:spcBef>
                <a:spcAft>
                  <a:spcPct val="35000"/>
                </a:spcAft>
                <a:buNone/>
              </a:pPr>
              <a:endParaRPr lang="en-US" sz="1400" kern="1200" dirty="0">
                <a:latin typeface="Cambria" panose="02040503050406030204" pitchFamily="18" charset="0"/>
              </a:endParaRPr>
            </a:p>
          </p:txBody>
        </p:sp>
      </p:grpSp>
      <p:sp>
        <p:nvSpPr>
          <p:cNvPr id="21" name="Rectangle 20" descr="Text box: &quot;More: Framework for Improving Critical Infrastructure Cybersecurity version 1.1&quot;">
            <a:extLst>
              <a:ext uri="{FF2B5EF4-FFF2-40B4-BE49-F238E27FC236}">
                <a16:creationId xmlns:a16="http://schemas.microsoft.com/office/drawing/2014/main" id="{9D48C93A-36E9-4E6E-B00E-0444B3E6941E}"/>
              </a:ext>
            </a:extLst>
          </p:cNvPr>
          <p:cNvSpPr/>
          <p:nvPr/>
        </p:nvSpPr>
        <p:spPr>
          <a:xfrm>
            <a:off x="1302065" y="3789321"/>
            <a:ext cx="68899" cy="82984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248514"/>
            <a:ext cx="8191966" cy="1357262"/>
          </a:xfrm>
        </p:spPr>
        <p:txBody>
          <a:bodyPr>
            <a:noAutofit/>
          </a:bodyPr>
          <a:lstStyle/>
          <a:p>
            <a:pPr algn="ctr"/>
            <a:r>
              <a:rPr lang="en-US" sz="2800" b="1" dirty="0">
                <a:latin typeface="Gill Sans MT" panose="020B0502020104020203" pitchFamily="34" charset="0"/>
              </a:rPr>
              <a:t>NIST Cybersecurity Framework</a:t>
            </a:r>
            <a:br>
              <a:rPr lang="en-US" sz="2800" b="1" dirty="0">
                <a:latin typeface="Gill Sans MT" panose="020B0502020104020203" pitchFamily="34" charset="0"/>
              </a:rPr>
            </a:br>
            <a:r>
              <a:rPr lang="en-US" sz="2800" b="1" dirty="0">
                <a:latin typeface="Gill Sans MT" panose="020B0502020104020203" pitchFamily="34" charset="0"/>
              </a:rPr>
              <a:t>(“Framework for Improving Critical</a:t>
            </a:r>
            <a:br>
              <a:rPr lang="en-US" sz="2800" b="1" dirty="0">
                <a:latin typeface="Gill Sans MT" panose="020B0502020104020203" pitchFamily="34" charset="0"/>
              </a:rPr>
            </a:br>
            <a:r>
              <a:rPr lang="en-US" sz="2800" b="1" dirty="0">
                <a:latin typeface="Gill Sans MT" panose="020B0502020104020203" pitchFamily="34" charset="0"/>
              </a:rPr>
              <a:t>Infrastructure Cybersecurity ”)</a:t>
            </a:r>
          </a:p>
        </p:txBody>
      </p:sp>
    </p:spTree>
    <p:extLst>
      <p:ext uri="{BB962C8B-B14F-4D97-AF65-F5344CB8AC3E}">
        <p14:creationId xmlns:p14="http://schemas.microsoft.com/office/powerpoint/2010/main" val="2628001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49974C-5C2E-430C-8E93-B9D52AB383C9}"/>
              </a:ext>
            </a:extLst>
          </p:cNvPr>
          <p:cNvSpPr txBox="1"/>
          <p:nvPr/>
        </p:nvSpPr>
        <p:spPr>
          <a:xfrm>
            <a:off x="7132320" y="4744720"/>
            <a:ext cx="2011680" cy="276999"/>
          </a:xfrm>
          <a:prstGeom prst="rect">
            <a:avLst/>
          </a:prstGeom>
          <a:noFill/>
        </p:spPr>
        <p:txBody>
          <a:bodyPr wrap="square" rtlCol="0">
            <a:spAutoFit/>
          </a:bodyPr>
          <a:lstStyle/>
          <a:p>
            <a:r>
              <a:rPr lang="en-US" sz="1200" i="1" dirty="0">
                <a:solidFill>
                  <a:schemeClr val="bg2">
                    <a:lumMod val="50000"/>
                  </a:schemeClr>
                </a:solidFill>
              </a:rPr>
              <a:t>Credit: N. Hanacek/NIST</a:t>
            </a:r>
            <a:endParaRPr lang="en-US" sz="1200" dirty="0">
              <a:solidFill>
                <a:schemeClr val="bg2">
                  <a:lumMod val="50000"/>
                </a:schemeClr>
              </a:solidFill>
            </a:endParaRPr>
          </a:p>
        </p:txBody>
      </p:sp>
      <p:pic>
        <p:nvPicPr>
          <p:cNvPr id="13" name="Picture 12" descr="Graphic of the Five functions of the NIST Cybersecurity Framework: Identify, Protect, Detect, Respond and Recover.">
            <a:extLst>
              <a:ext uri="{FF2B5EF4-FFF2-40B4-BE49-F238E27FC236}">
                <a16:creationId xmlns:a16="http://schemas.microsoft.com/office/drawing/2014/main" id="{F29E33EA-F147-4372-990E-0F3C735479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0644" y="64652"/>
            <a:ext cx="5163127" cy="4834607"/>
          </a:xfrm>
          <a:prstGeom prst="rect">
            <a:avLst/>
          </a:prstGeom>
          <a:ln>
            <a:noFill/>
          </a:ln>
        </p:spPr>
      </p:pic>
      <p:sp>
        <p:nvSpPr>
          <p:cNvPr id="2" name="Title 1"/>
          <p:cNvSpPr>
            <a:spLocks noGrp="1"/>
          </p:cNvSpPr>
          <p:nvPr>
            <p:ph type="title"/>
          </p:nvPr>
        </p:nvSpPr>
        <p:spPr>
          <a:xfrm>
            <a:off x="559930" y="847655"/>
            <a:ext cx="2532887" cy="2234732"/>
          </a:xfrm>
          <a:noFill/>
        </p:spPr>
        <p:txBody>
          <a:bodyPr vert="horz" lIns="91440" tIns="45720" rIns="91440" bIns="45720" rtlCol="0" anchor="b">
            <a:normAutofit/>
          </a:bodyPr>
          <a:lstStyle/>
          <a:p>
            <a:pPr algn="r" defTabSz="914400"/>
            <a:r>
              <a:rPr lang="en-US" sz="3000" dirty="0">
                <a:latin typeface="Gill Sans MT" panose="020B0502020104020203" pitchFamily="34" charset="0"/>
              </a:rPr>
              <a:t>Cybersecurity Framework Functions</a:t>
            </a:r>
          </a:p>
        </p:txBody>
      </p:sp>
    </p:spTree>
    <p:extLst>
      <p:ext uri="{BB962C8B-B14F-4D97-AF65-F5344CB8AC3E}">
        <p14:creationId xmlns:p14="http://schemas.microsoft.com/office/powerpoint/2010/main" val="1037908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ock photo of someone creating a risk management matrix.">
            <a:extLst>
              <a:ext uri="{FF2B5EF4-FFF2-40B4-BE49-F238E27FC236}">
                <a16:creationId xmlns:a16="http://schemas.microsoft.com/office/drawing/2014/main" id="{98FE3F5C-27A0-48BA-AC4A-BDA7A3CDF0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12080" y="0"/>
            <a:ext cx="3931920" cy="505609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p:spPr>
      </p:pic>
      <p:sp>
        <p:nvSpPr>
          <p:cNvPr id="3" name="Content Placeholder 2"/>
          <p:cNvSpPr>
            <a:spLocks noGrp="1"/>
          </p:cNvSpPr>
          <p:nvPr>
            <p:ph idx="1"/>
          </p:nvPr>
        </p:nvSpPr>
        <p:spPr>
          <a:xfrm>
            <a:off x="719583" y="1353282"/>
            <a:ext cx="3740275" cy="3160801"/>
          </a:xfrm>
        </p:spPr>
        <p:txBody>
          <a:bodyPr anchor="ctr">
            <a:normAutofit lnSpcReduction="10000"/>
          </a:bodyPr>
          <a:lstStyle/>
          <a:p>
            <a:pPr marL="0" indent="0" algn="ctr" fontAlgn="ctr">
              <a:buNone/>
            </a:pPr>
            <a:r>
              <a:rPr lang="en-US" sz="3240" b="1" dirty="0">
                <a:solidFill>
                  <a:srgbClr val="449CCF"/>
                </a:solidFill>
                <a:latin typeface="Gill Sans MT" panose="020B0502020104020203" pitchFamily="34" charset="0"/>
              </a:rPr>
              <a:t>Develop organizational understanding </a:t>
            </a:r>
            <a:r>
              <a:rPr lang="en-US" sz="3240" dirty="0">
                <a:latin typeface="Gill Sans MT" panose="020B0502020104020203" pitchFamily="34" charset="0"/>
              </a:rPr>
              <a:t>to manage cybersecurity risk to systems, assets, data, and capabilities.</a:t>
            </a:r>
          </a:p>
        </p:txBody>
      </p:sp>
      <p:pic>
        <p:nvPicPr>
          <p:cNvPr id="4" name="Picture 3" descr="Graphic of the framework with Identify function in blue, rest of the framework is in grey.">
            <a:extLst>
              <a:ext uri="{FF2B5EF4-FFF2-40B4-BE49-F238E27FC236}">
                <a16:creationId xmlns:a16="http://schemas.microsoft.com/office/drawing/2014/main" id="{715BC308-F491-46C3-8FE9-01F321D7CF0E}"/>
              </a:ext>
            </a:extLst>
          </p:cNvPr>
          <p:cNvPicPr>
            <a:picLocks noChangeAspect="1"/>
          </p:cNvPicPr>
          <p:nvPr/>
        </p:nvPicPr>
        <p:blipFill>
          <a:blip r:embed="rId4"/>
          <a:stretch>
            <a:fillRect/>
          </a:stretch>
        </p:blipFill>
        <p:spPr>
          <a:xfrm>
            <a:off x="192024" y="173736"/>
            <a:ext cx="1124712" cy="1112553"/>
          </a:xfrm>
          <a:prstGeom prst="rect">
            <a:avLst/>
          </a:prstGeom>
        </p:spPr>
      </p:pic>
      <p:sp>
        <p:nvSpPr>
          <p:cNvPr id="2" name="Title 1"/>
          <p:cNvSpPr>
            <a:spLocks noGrp="1"/>
          </p:cNvSpPr>
          <p:nvPr>
            <p:ph type="title"/>
          </p:nvPr>
        </p:nvSpPr>
        <p:spPr>
          <a:xfrm>
            <a:off x="1022986" y="125573"/>
            <a:ext cx="3436872" cy="994172"/>
          </a:xfrm>
        </p:spPr>
        <p:txBody>
          <a:bodyPr>
            <a:normAutofit/>
          </a:bodyPr>
          <a:lstStyle/>
          <a:p>
            <a:pPr algn="ctr"/>
            <a:r>
              <a:rPr lang="en-US" sz="5400" dirty="0">
                <a:latin typeface="Gill Sans MT" panose="020B0502020104020203" pitchFamily="34" charset="0"/>
              </a:rPr>
              <a:t>Identify</a:t>
            </a:r>
          </a:p>
        </p:txBody>
      </p:sp>
    </p:spTree>
    <p:extLst>
      <p:ext uri="{BB962C8B-B14F-4D97-AF65-F5344CB8AC3E}">
        <p14:creationId xmlns:p14="http://schemas.microsoft.com/office/powerpoint/2010/main" val="684984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Graphic of the framework with Identify function in blue, rest of the framework is in grey.">
            <a:extLst>
              <a:ext uri="{FF2B5EF4-FFF2-40B4-BE49-F238E27FC236}">
                <a16:creationId xmlns:a16="http://schemas.microsoft.com/office/drawing/2014/main" id="{56CCFCCE-0CC9-4BF2-ACE3-EFF71E86B468}"/>
              </a:ext>
            </a:extLst>
          </p:cNvPr>
          <p:cNvGrpSpPr>
            <a:grpSpLocks noChangeAspect="1"/>
          </p:cNvGrpSpPr>
          <p:nvPr/>
        </p:nvGrpSpPr>
        <p:grpSpPr>
          <a:xfrm>
            <a:off x="7772400" y="182880"/>
            <a:ext cx="1124712" cy="1114199"/>
            <a:chOff x="6601020" y="440210"/>
            <a:chExt cx="4886467" cy="4839838"/>
          </a:xfrm>
        </p:grpSpPr>
        <p:pic>
          <p:nvPicPr>
            <p:cNvPr id="19" name="Picture 18">
              <a:extLst>
                <a:ext uri="{FF2B5EF4-FFF2-40B4-BE49-F238E27FC236}">
                  <a16:creationId xmlns:a16="http://schemas.microsoft.com/office/drawing/2014/main" id="{E9275A78-63A0-4527-9003-F12907B8A1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20" name="Picture 19">
              <a:extLst>
                <a:ext uri="{FF2B5EF4-FFF2-40B4-BE49-F238E27FC236}">
                  <a16:creationId xmlns:a16="http://schemas.microsoft.com/office/drawing/2014/main" id="{B056C0E5-3FB5-4921-A1DC-95EA9F620FBF}"/>
                </a:ext>
                <a:ext uri="{C183D7F6-B498-43B3-948B-1728B52AA6E4}">
                  <adec:decorative xmlns:adec="http://schemas.microsoft.com/office/drawing/2017/decorative" val="1"/>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21" name="Picture 20">
              <a:extLst>
                <a:ext uri="{FF2B5EF4-FFF2-40B4-BE49-F238E27FC236}">
                  <a16:creationId xmlns:a16="http://schemas.microsoft.com/office/drawing/2014/main" id="{850340C0-F73A-48BB-A79B-A4A919569B8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22" name="Picture 21">
              <a:extLst>
                <a:ext uri="{FF2B5EF4-FFF2-40B4-BE49-F238E27FC236}">
                  <a16:creationId xmlns:a16="http://schemas.microsoft.com/office/drawing/2014/main" id="{647814BF-5607-4424-B525-E62D18904D01}"/>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23" name="Picture 22">
              <a:extLst>
                <a:ext uri="{FF2B5EF4-FFF2-40B4-BE49-F238E27FC236}">
                  <a16:creationId xmlns:a16="http://schemas.microsoft.com/office/drawing/2014/main" id="{6DB28858-EED1-489D-8577-4F7113ECE7DA}"/>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24" name="Picture 23">
              <a:extLst>
                <a:ext uri="{FF2B5EF4-FFF2-40B4-BE49-F238E27FC236}">
                  <a16:creationId xmlns:a16="http://schemas.microsoft.com/office/drawing/2014/main" id="{60CEF354-D6AE-406B-AE09-7911E4DF8E1B}"/>
                </a:ext>
                <a:ext uri="{C183D7F6-B498-43B3-948B-1728B52AA6E4}">
                  <adec:decorative xmlns:adec="http://schemas.microsoft.com/office/drawing/2017/decorative" val="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20967" y="3833898"/>
              <a:ext cx="2842047" cy="1446150"/>
            </a:xfrm>
            <a:prstGeom prst="rect">
              <a:avLst/>
            </a:prstGeom>
          </p:spPr>
        </p:pic>
      </p:grpSp>
      <p:cxnSp>
        <p:nvCxnSpPr>
          <p:cNvPr id="15" name="Straight Connector 14">
            <a:extLst>
              <a:ext uri="{FF2B5EF4-FFF2-40B4-BE49-F238E27FC236}">
                <a16:creationId xmlns:a16="http://schemas.microsoft.com/office/drawing/2014/main" id="{B04210AC-C492-4286-944A-9487B9914F4D}"/>
              </a:ext>
              <a:ext uri="{C183D7F6-B498-43B3-948B-1728B52AA6E4}">
                <adec:decorative xmlns:adec="http://schemas.microsoft.com/office/drawing/2017/decorative" val="1"/>
              </a:ext>
            </a:extLst>
          </p:cNvPr>
          <p:cNvCxnSpPr>
            <a:cxnSpLocks/>
          </p:cNvCxnSpPr>
          <p:nvPr/>
        </p:nvCxnSpPr>
        <p:spPr>
          <a:xfrm>
            <a:off x="4692457" y="1182449"/>
            <a:ext cx="0" cy="339753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descr="Graphic of four sample Identify activities: Business Environment; Asset Management; Governance; Risk Assessment">
            <a:extLst>
              <a:ext uri="{FF2B5EF4-FFF2-40B4-BE49-F238E27FC236}">
                <a16:creationId xmlns:a16="http://schemas.microsoft.com/office/drawing/2014/main" id="{D04E918F-A8AD-4206-BBE3-312C470F4A2B}"/>
              </a:ext>
            </a:extLst>
          </p:cNvPr>
          <p:cNvGrpSpPr/>
          <p:nvPr/>
        </p:nvGrpSpPr>
        <p:grpSpPr>
          <a:xfrm>
            <a:off x="450034" y="1238451"/>
            <a:ext cx="3947716" cy="3238097"/>
            <a:chOff x="428978" y="1105607"/>
            <a:chExt cx="3947716" cy="3238097"/>
          </a:xfrm>
        </p:grpSpPr>
        <p:sp>
          <p:nvSpPr>
            <p:cNvPr id="31" name="Hexagon 30">
              <a:extLst>
                <a:ext uri="{FF2B5EF4-FFF2-40B4-BE49-F238E27FC236}">
                  <a16:creationId xmlns:a16="http://schemas.microsoft.com/office/drawing/2014/main" id="{517CB2DE-7AFC-4EC4-8C15-1A8D5B08220F}"/>
                </a:ext>
              </a:extLst>
            </p:cNvPr>
            <p:cNvSpPr>
              <a:spLocks noChangeAspect="1"/>
            </p:cNvSpPr>
            <p:nvPr/>
          </p:nvSpPr>
          <p:spPr>
            <a:xfrm>
              <a:off x="2466642" y="2836675"/>
              <a:ext cx="1874571" cy="1501152"/>
            </a:xfrm>
            <a:prstGeom prst="hexagon">
              <a:avLst/>
            </a:prstGeom>
            <a:solidFill>
              <a:srgbClr val="47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30" name="Hexagon 29">
              <a:extLst>
                <a:ext uri="{FF2B5EF4-FFF2-40B4-BE49-F238E27FC236}">
                  <a16:creationId xmlns:a16="http://schemas.microsoft.com/office/drawing/2014/main" id="{D9F02942-15E6-4BC4-BC3C-6E5F0F10529D}"/>
                </a:ext>
              </a:extLst>
            </p:cNvPr>
            <p:cNvSpPr>
              <a:spLocks noChangeAspect="1"/>
            </p:cNvSpPr>
            <p:nvPr/>
          </p:nvSpPr>
          <p:spPr>
            <a:xfrm>
              <a:off x="428978" y="2842552"/>
              <a:ext cx="1874571" cy="1501152"/>
            </a:xfrm>
            <a:prstGeom prst="hexagon">
              <a:avLst/>
            </a:prstGeom>
            <a:solidFill>
              <a:srgbClr val="47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7" name="Hexagon 16">
              <a:extLst>
                <a:ext uri="{FF2B5EF4-FFF2-40B4-BE49-F238E27FC236}">
                  <a16:creationId xmlns:a16="http://schemas.microsoft.com/office/drawing/2014/main" id="{B0BC6582-0545-4960-BE3D-CC1521FB188A}"/>
                </a:ext>
              </a:extLst>
            </p:cNvPr>
            <p:cNvSpPr>
              <a:spLocks noChangeAspect="1"/>
            </p:cNvSpPr>
            <p:nvPr/>
          </p:nvSpPr>
          <p:spPr>
            <a:xfrm>
              <a:off x="465667" y="1105607"/>
              <a:ext cx="1874571" cy="1501152"/>
            </a:xfrm>
            <a:prstGeom prst="hexagon">
              <a:avLst/>
            </a:prstGeom>
            <a:solidFill>
              <a:srgbClr val="47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5" name="Rectangle 4">
              <a:extLst>
                <a:ext uri="{FF2B5EF4-FFF2-40B4-BE49-F238E27FC236}">
                  <a16:creationId xmlns:a16="http://schemas.microsoft.com/office/drawing/2014/main" id="{52640568-01D3-46A9-B5AF-AA698ED8A1EF}"/>
                </a:ext>
              </a:extLst>
            </p:cNvPr>
            <p:cNvSpPr/>
            <p:nvPr/>
          </p:nvSpPr>
          <p:spPr>
            <a:xfrm>
              <a:off x="502354" y="1394518"/>
              <a:ext cx="1801195" cy="923330"/>
            </a:xfrm>
            <a:prstGeom prst="rect">
              <a:avLst/>
            </a:prstGeom>
          </p:spPr>
          <p:txBody>
            <a:bodyPr wrap="square">
              <a:spAutoFit/>
            </a:bodyPr>
            <a:lstStyle/>
            <a:p>
              <a:pPr algn="ctr"/>
              <a:r>
                <a:rPr lang="en-US" dirty="0">
                  <a:solidFill>
                    <a:schemeClr val="bg1"/>
                  </a:solidFill>
                  <a:latin typeface="Gill Sans MT" panose="020B0502020104020203" pitchFamily="34" charset="0"/>
                </a:rPr>
                <a:t>Business </a:t>
              </a:r>
            </a:p>
            <a:p>
              <a:pPr algn="ctr"/>
              <a:r>
                <a:rPr lang="en-US" dirty="0">
                  <a:solidFill>
                    <a:schemeClr val="bg1"/>
                  </a:solidFill>
                  <a:latin typeface="Gill Sans MT" panose="020B0502020104020203" pitchFamily="34" charset="0"/>
                </a:rPr>
                <a:t>Environment</a:t>
              </a:r>
            </a:p>
            <a:p>
              <a:pPr algn="ctr"/>
              <a:r>
                <a:rPr lang="en-US" dirty="0">
                  <a:solidFill>
                    <a:schemeClr val="bg1"/>
                  </a:solidFill>
                  <a:latin typeface="Gill Sans MT" panose="020B0502020104020203" pitchFamily="34" charset="0"/>
                </a:rPr>
                <a:t>[ID.BE]</a:t>
              </a:r>
            </a:p>
          </p:txBody>
        </p:sp>
        <p:sp>
          <p:nvSpPr>
            <p:cNvPr id="29" name="Hexagon 28">
              <a:extLst>
                <a:ext uri="{FF2B5EF4-FFF2-40B4-BE49-F238E27FC236}">
                  <a16:creationId xmlns:a16="http://schemas.microsoft.com/office/drawing/2014/main" id="{0294B89B-6407-413C-AD98-78BCA3FD0740}"/>
                </a:ext>
              </a:extLst>
            </p:cNvPr>
            <p:cNvSpPr>
              <a:spLocks noChangeAspect="1"/>
            </p:cNvSpPr>
            <p:nvPr/>
          </p:nvSpPr>
          <p:spPr>
            <a:xfrm>
              <a:off x="2502123" y="1105607"/>
              <a:ext cx="1874571" cy="1501152"/>
            </a:xfrm>
            <a:prstGeom prst="hexagon">
              <a:avLst/>
            </a:prstGeom>
            <a:solidFill>
              <a:srgbClr val="47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endParaRPr>
            </a:p>
          </p:txBody>
        </p:sp>
        <p:sp>
          <p:nvSpPr>
            <p:cNvPr id="9" name="Rectangle 8">
              <a:extLst>
                <a:ext uri="{FF2B5EF4-FFF2-40B4-BE49-F238E27FC236}">
                  <a16:creationId xmlns:a16="http://schemas.microsoft.com/office/drawing/2014/main" id="{DC96707F-62F9-4F3F-89CB-EA682C861FDC}"/>
                </a:ext>
              </a:extLst>
            </p:cNvPr>
            <p:cNvSpPr/>
            <p:nvPr/>
          </p:nvSpPr>
          <p:spPr>
            <a:xfrm>
              <a:off x="2683318" y="1336722"/>
              <a:ext cx="1492455" cy="923330"/>
            </a:xfrm>
            <a:prstGeom prst="rect">
              <a:avLst/>
            </a:prstGeom>
          </p:spPr>
          <p:txBody>
            <a:bodyPr wrap="square">
              <a:spAutoFit/>
            </a:bodyPr>
            <a:lstStyle/>
            <a:p>
              <a:pPr algn="ctr"/>
              <a:r>
                <a:rPr lang="en-US" dirty="0">
                  <a:solidFill>
                    <a:schemeClr val="bg1"/>
                  </a:solidFill>
                  <a:latin typeface="Gill Sans MT" panose="020B0502020104020203" pitchFamily="34" charset="0"/>
                </a:rPr>
                <a:t>Asset Management</a:t>
              </a:r>
            </a:p>
            <a:p>
              <a:pPr algn="ctr"/>
              <a:r>
                <a:rPr lang="en-US" dirty="0">
                  <a:solidFill>
                    <a:schemeClr val="bg1"/>
                  </a:solidFill>
                  <a:latin typeface="Gill Sans MT" panose="020B0502020104020203" pitchFamily="34" charset="0"/>
                </a:rPr>
                <a:t>[ID.AM]</a:t>
              </a:r>
            </a:p>
          </p:txBody>
        </p:sp>
        <p:sp>
          <p:nvSpPr>
            <p:cNvPr id="11" name="Rectangle 10">
              <a:extLst>
                <a:ext uri="{FF2B5EF4-FFF2-40B4-BE49-F238E27FC236}">
                  <a16:creationId xmlns:a16="http://schemas.microsoft.com/office/drawing/2014/main" id="{74E8298C-4856-4D38-97E3-8F027EF7FF88}"/>
                </a:ext>
              </a:extLst>
            </p:cNvPr>
            <p:cNvSpPr/>
            <p:nvPr/>
          </p:nvSpPr>
          <p:spPr>
            <a:xfrm>
              <a:off x="669580" y="3269962"/>
              <a:ext cx="1393365" cy="646331"/>
            </a:xfrm>
            <a:prstGeom prst="rect">
              <a:avLst/>
            </a:prstGeom>
          </p:spPr>
          <p:txBody>
            <a:bodyPr wrap="square">
              <a:spAutoFit/>
            </a:bodyPr>
            <a:lstStyle/>
            <a:p>
              <a:pPr algn="ctr"/>
              <a:r>
                <a:rPr lang="en-US" dirty="0">
                  <a:solidFill>
                    <a:schemeClr val="bg1"/>
                  </a:solidFill>
                  <a:latin typeface="Gill Sans MT" panose="020B0502020104020203" pitchFamily="34" charset="0"/>
                </a:rPr>
                <a:t>Governance</a:t>
              </a:r>
            </a:p>
            <a:p>
              <a:pPr algn="ctr"/>
              <a:r>
                <a:rPr lang="en-US" dirty="0">
                  <a:solidFill>
                    <a:schemeClr val="bg1"/>
                  </a:solidFill>
                  <a:latin typeface="Gill Sans MT" panose="020B0502020104020203" pitchFamily="34" charset="0"/>
                </a:rPr>
                <a:t>[ID.GV]</a:t>
              </a:r>
            </a:p>
          </p:txBody>
        </p:sp>
        <p:sp>
          <p:nvSpPr>
            <p:cNvPr id="12" name="Rectangle 11">
              <a:extLst>
                <a:ext uri="{FF2B5EF4-FFF2-40B4-BE49-F238E27FC236}">
                  <a16:creationId xmlns:a16="http://schemas.microsoft.com/office/drawing/2014/main" id="{8FC2F49C-BAF2-4F42-B88F-B7521B39D604}"/>
                </a:ext>
              </a:extLst>
            </p:cNvPr>
            <p:cNvSpPr/>
            <p:nvPr/>
          </p:nvSpPr>
          <p:spPr>
            <a:xfrm>
              <a:off x="2613592" y="3125586"/>
              <a:ext cx="1601561" cy="923330"/>
            </a:xfrm>
            <a:prstGeom prst="rect">
              <a:avLst/>
            </a:prstGeom>
          </p:spPr>
          <p:txBody>
            <a:bodyPr wrap="square">
              <a:spAutoFit/>
            </a:bodyPr>
            <a:lstStyle/>
            <a:p>
              <a:pPr algn="ctr"/>
              <a:r>
                <a:rPr lang="en-US" dirty="0">
                  <a:solidFill>
                    <a:schemeClr val="bg1"/>
                  </a:solidFill>
                  <a:latin typeface="Gill Sans MT" panose="020B0502020104020203" pitchFamily="34" charset="0"/>
                </a:rPr>
                <a:t>Risk Assessment</a:t>
              </a:r>
            </a:p>
            <a:p>
              <a:pPr algn="ctr"/>
              <a:r>
                <a:rPr lang="en-US" dirty="0">
                  <a:solidFill>
                    <a:schemeClr val="bg1"/>
                  </a:solidFill>
                  <a:latin typeface="Gill Sans MT" panose="020B0502020104020203" pitchFamily="34" charset="0"/>
                </a:rPr>
                <a:t>[ID.RA]</a:t>
              </a:r>
            </a:p>
          </p:txBody>
        </p:sp>
      </p:grpSp>
      <p:sp>
        <p:nvSpPr>
          <p:cNvPr id="16" name="Rectangle 15">
            <a:extLst>
              <a:ext uri="{FF2B5EF4-FFF2-40B4-BE49-F238E27FC236}">
                <a16:creationId xmlns:a16="http://schemas.microsoft.com/office/drawing/2014/main" id="{7DE5F7F7-4662-444F-97F9-453F6F6839CD}"/>
              </a:ext>
            </a:extLst>
          </p:cNvPr>
          <p:cNvSpPr/>
          <p:nvPr/>
        </p:nvSpPr>
        <p:spPr>
          <a:xfrm>
            <a:off x="4847578" y="1166353"/>
            <a:ext cx="4163169" cy="3108543"/>
          </a:xfrm>
          <a:prstGeom prst="rect">
            <a:avLst/>
          </a:prstGeom>
        </p:spPr>
        <p:txBody>
          <a:bodyPr wrap="square" anchor="t">
            <a:spAutoFit/>
          </a:bodyPr>
          <a:lstStyle/>
          <a:p>
            <a:pPr marL="257175" indent="-257175">
              <a:spcAft>
                <a:spcPts val="600"/>
              </a:spcAft>
              <a:buFont typeface="Arial" panose="020B0604020202020204" pitchFamily="34" charset="0"/>
              <a:buChar char="•"/>
              <a:tabLst>
                <a:tab pos="342900" algn="l"/>
              </a:tabLst>
            </a:pPr>
            <a:r>
              <a:rPr lang="en-US" sz="1900" dirty="0">
                <a:latin typeface="Gill Sans MT" panose="020B0502020104020203" pitchFamily="34" charset="0"/>
              </a:rPr>
              <a:t>Identify critical business processes</a:t>
            </a:r>
            <a:endParaRPr lang="en-US" sz="1900" dirty="0">
              <a:latin typeface="Gill Sans MT" panose="020B0502020104020203" pitchFamily="34" charset="0"/>
              <a:ea typeface="Calibri" panose="020F0502020204030204" pitchFamily="34" charset="0"/>
              <a:cs typeface="Times New Roman" panose="02020603050405020304" pitchFamily="18" charset="0"/>
            </a:endParaRPr>
          </a:p>
          <a:p>
            <a:pPr marL="257175" indent="-257175">
              <a:spcAft>
                <a:spcPts val="600"/>
              </a:spcAft>
              <a:buFont typeface="Arial" panose="020B0604020202020204" pitchFamily="34" charset="0"/>
              <a:buChar char="•"/>
              <a:tabLst>
                <a:tab pos="342900" algn="l"/>
              </a:tabLst>
            </a:pPr>
            <a:r>
              <a:rPr lang="en-US" sz="1900" dirty="0">
                <a:latin typeface="Gill Sans MT" panose="020B0502020104020203" pitchFamily="34" charset="0"/>
              </a:rPr>
              <a:t>Document Information flows</a:t>
            </a:r>
            <a:endParaRPr lang="en-US" sz="1900" dirty="0">
              <a:latin typeface="Gill Sans MT" panose="020B0502020104020203" pitchFamily="34" charset="0"/>
              <a:ea typeface="Calibri" panose="020F0502020204030204" pitchFamily="34" charset="0"/>
              <a:cs typeface="Times New Roman" panose="02020603050405020304" pitchFamily="18" charset="0"/>
            </a:endParaRPr>
          </a:p>
          <a:p>
            <a:pPr marL="257175" indent="-257175">
              <a:spcAft>
                <a:spcPts val="600"/>
              </a:spcAft>
              <a:buFont typeface="Arial" panose="020B0604020202020204" pitchFamily="34" charset="0"/>
              <a:buChar char="•"/>
              <a:tabLst>
                <a:tab pos="342900" algn="l"/>
              </a:tabLst>
            </a:pPr>
            <a:r>
              <a:rPr lang="en-US" sz="1900" dirty="0">
                <a:latin typeface="Gill Sans MT" panose="020B0502020104020203" pitchFamily="34" charset="0"/>
              </a:rPr>
              <a:t>Establish policies for cybersecurity that includes roles and responsibilities</a:t>
            </a:r>
            <a:endParaRPr lang="en-US" sz="1900" dirty="0">
              <a:latin typeface="Gill Sans MT" panose="020B0502020104020203" pitchFamily="34" charset="0"/>
              <a:ea typeface="Calibri" panose="020F0502020204030204" pitchFamily="34" charset="0"/>
              <a:cs typeface="Times New Roman" panose="02020603050405020304" pitchFamily="18" charset="0"/>
            </a:endParaRPr>
          </a:p>
          <a:p>
            <a:pPr marL="257175" indent="-257175">
              <a:spcAft>
                <a:spcPts val="600"/>
              </a:spcAft>
              <a:buFont typeface="Arial" panose="020B0604020202020204" pitchFamily="34" charset="0"/>
              <a:buChar char="•"/>
              <a:tabLst>
                <a:tab pos="342900" algn="l"/>
              </a:tabLst>
            </a:pPr>
            <a:r>
              <a:rPr lang="en-US" sz="1900" dirty="0">
                <a:latin typeface="Gill Sans MT" panose="020B0502020104020203" pitchFamily="34" charset="0"/>
              </a:rPr>
              <a:t>Maintain hardware and software inventory</a:t>
            </a:r>
            <a:endParaRPr lang="en-US" sz="1900" dirty="0">
              <a:latin typeface="Gill Sans MT" panose="020B0502020104020203" pitchFamily="34" charset="0"/>
              <a:ea typeface="Calibri" panose="020F0502020204030204" pitchFamily="34" charset="0"/>
              <a:cs typeface="Times New Roman" panose="02020603050405020304" pitchFamily="18" charset="0"/>
            </a:endParaRPr>
          </a:p>
          <a:p>
            <a:pPr marL="257175" indent="-257175">
              <a:spcAft>
                <a:spcPts val="600"/>
              </a:spcAft>
              <a:buFont typeface="Arial" panose="020B0604020202020204" pitchFamily="34" charset="0"/>
              <a:buChar char="•"/>
              <a:tabLst>
                <a:tab pos="342900" algn="l"/>
              </a:tabLst>
            </a:pPr>
            <a:r>
              <a:rPr lang="en-US" sz="1900" dirty="0">
                <a:latin typeface="Gill Sans MT" panose="020B0502020104020203" pitchFamily="34" charset="0"/>
              </a:rPr>
              <a:t>Identify contracts with external partners</a:t>
            </a:r>
            <a:endParaRPr lang="en-US" sz="1900" dirty="0">
              <a:latin typeface="Gill Sans MT" panose="020B0502020104020203" pitchFamily="34" charset="0"/>
              <a:ea typeface="Calibri" panose="020F0502020204030204" pitchFamily="34" charset="0"/>
              <a:cs typeface="Times New Roman" panose="02020603050405020304" pitchFamily="18" charset="0"/>
            </a:endParaRPr>
          </a:p>
          <a:p>
            <a:pPr marL="257175" indent="-257175">
              <a:spcAft>
                <a:spcPts val="600"/>
              </a:spcAft>
              <a:buFont typeface="Arial" panose="020B0604020202020204" pitchFamily="34" charset="0"/>
              <a:buChar char="•"/>
              <a:tabLst>
                <a:tab pos="342900" algn="l"/>
              </a:tabLst>
            </a:pPr>
            <a:r>
              <a:rPr lang="en-US" sz="1900" dirty="0">
                <a:latin typeface="Gill Sans MT" panose="020B0502020104020203" pitchFamily="34" charset="0"/>
              </a:rPr>
              <a:t>Identify Risk Management processes </a:t>
            </a:r>
            <a:endParaRPr lang="en-US" sz="1900" dirty="0">
              <a:solidFill>
                <a:srgbClr val="47A6DC"/>
              </a:solidFill>
              <a:latin typeface="Gill Sans MT" panose="020B0502020104020203" pitchFamily="34" charset="0"/>
            </a:endParaRPr>
          </a:p>
        </p:txBody>
      </p:sp>
      <p:sp>
        <p:nvSpPr>
          <p:cNvPr id="2" name="Title 1"/>
          <p:cNvSpPr>
            <a:spLocks noGrp="1"/>
          </p:cNvSpPr>
          <p:nvPr>
            <p:ph type="title"/>
          </p:nvPr>
        </p:nvSpPr>
        <p:spPr>
          <a:xfrm>
            <a:off x="350642" y="161138"/>
            <a:ext cx="7886700" cy="843684"/>
          </a:xfrm>
        </p:spPr>
        <p:txBody>
          <a:bodyPr>
            <a:normAutofit/>
          </a:bodyPr>
          <a:lstStyle/>
          <a:p>
            <a:pPr algn="ctr"/>
            <a:r>
              <a:rPr lang="en-US" sz="4000" dirty="0">
                <a:latin typeface="Gill Sans MT" panose="020B0502020104020203" pitchFamily="34" charset="0"/>
              </a:rPr>
              <a:t>Sample Identify Activities</a:t>
            </a:r>
          </a:p>
        </p:txBody>
      </p:sp>
    </p:spTree>
    <p:extLst>
      <p:ext uri="{BB962C8B-B14F-4D97-AF65-F5344CB8AC3E}">
        <p14:creationId xmlns:p14="http://schemas.microsoft.com/office/powerpoint/2010/main" val="2682079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tock photo of a shield with a lock ">
            <a:extLst>
              <a:ext uri="{FF2B5EF4-FFF2-40B4-BE49-F238E27FC236}">
                <a16:creationId xmlns:a16="http://schemas.microsoft.com/office/drawing/2014/main" id="{EA2A4525-FFF4-4590-9080-84D4D00E86D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b="-369"/>
          <a:stretch/>
        </p:blipFill>
        <p:spPr>
          <a:xfrm>
            <a:off x="4828298" y="0"/>
            <a:ext cx="4315702" cy="506577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p:spPr>
      </p:pic>
      <p:sp>
        <p:nvSpPr>
          <p:cNvPr id="5" name="Content Placeholder 2">
            <a:extLst>
              <a:ext uri="{FF2B5EF4-FFF2-40B4-BE49-F238E27FC236}">
                <a16:creationId xmlns:a16="http://schemas.microsoft.com/office/drawing/2014/main" id="{7B5C9269-362C-A647-9E91-3FE0FC4B1EE1}"/>
              </a:ext>
            </a:extLst>
          </p:cNvPr>
          <p:cNvSpPr txBox="1">
            <a:spLocks/>
          </p:cNvSpPr>
          <p:nvPr/>
        </p:nvSpPr>
        <p:spPr>
          <a:xfrm>
            <a:off x="981913" y="1633878"/>
            <a:ext cx="3077628" cy="2597904"/>
          </a:xfrm>
          <a:prstGeom prst="rect">
            <a:avLst/>
          </a:prstGeom>
        </p:spPr>
        <p:txBody>
          <a:bodyPr vert="horz" lIns="82296" tIns="41148" rIns="82296" bIns="41148" rtlCol="0" anchor="ctr">
            <a:normAutofit lnSpcReduction="10000"/>
          </a:bodyPr>
          <a:lstStyle>
            <a:lvl1pPr marL="365760" indent="-36576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ctr">
              <a:buNone/>
            </a:pPr>
            <a:r>
              <a:rPr lang="en-US" sz="3240" b="1" dirty="0">
                <a:solidFill>
                  <a:srgbClr val="845295"/>
                </a:solidFill>
                <a:latin typeface="Gill Sans MT" panose="020B0502020104020203" pitchFamily="34" charset="0"/>
              </a:rPr>
              <a:t>Develop</a:t>
            </a:r>
            <a:r>
              <a:rPr lang="en-US" sz="3240" dirty="0">
                <a:solidFill>
                  <a:srgbClr val="845295"/>
                </a:solidFill>
                <a:latin typeface="Gill Sans MT" panose="020B0502020104020203" pitchFamily="34" charset="0"/>
              </a:rPr>
              <a:t> </a:t>
            </a:r>
            <a:r>
              <a:rPr lang="en-US" sz="3240" b="1" dirty="0">
                <a:solidFill>
                  <a:srgbClr val="845295"/>
                </a:solidFill>
                <a:latin typeface="Gill Sans MT" panose="020B0502020104020203" pitchFamily="34" charset="0"/>
              </a:rPr>
              <a:t>and implement the appropriate safeguards </a:t>
            </a:r>
            <a:r>
              <a:rPr lang="en-US" sz="3240" dirty="0">
                <a:latin typeface="Gill Sans MT" panose="020B0502020104020203" pitchFamily="34" charset="0"/>
              </a:rPr>
              <a:t>to ensure delivery of services.</a:t>
            </a:r>
          </a:p>
        </p:txBody>
      </p:sp>
      <p:sp>
        <p:nvSpPr>
          <p:cNvPr id="2" name="Title 1"/>
          <p:cNvSpPr>
            <a:spLocks noGrp="1"/>
          </p:cNvSpPr>
          <p:nvPr>
            <p:ph type="title"/>
          </p:nvPr>
        </p:nvSpPr>
        <p:spPr>
          <a:xfrm>
            <a:off x="741901" y="176935"/>
            <a:ext cx="4114800" cy="1104636"/>
          </a:xfrm>
          <a:solidFill>
            <a:schemeClr val="bg1"/>
          </a:solidFill>
        </p:spPr>
        <p:txBody>
          <a:bodyPr>
            <a:normAutofit/>
          </a:bodyPr>
          <a:lstStyle/>
          <a:p>
            <a:pPr algn="ctr"/>
            <a:r>
              <a:rPr lang="en-US" sz="5400" dirty="0">
                <a:latin typeface="Gill Sans MT" panose="020B0502020104020203" pitchFamily="34" charset="0"/>
              </a:rPr>
              <a:t>Protect</a:t>
            </a:r>
          </a:p>
        </p:txBody>
      </p:sp>
      <p:grpSp>
        <p:nvGrpSpPr>
          <p:cNvPr id="6" name="Group 5" descr="Graphic of the framework with Protect function in purple, rest of the framework is in grey.">
            <a:extLst>
              <a:ext uri="{FF2B5EF4-FFF2-40B4-BE49-F238E27FC236}">
                <a16:creationId xmlns:a16="http://schemas.microsoft.com/office/drawing/2014/main" id="{ABA81022-FF9E-4D10-AFB9-079BB43B2C7E}"/>
              </a:ext>
            </a:extLst>
          </p:cNvPr>
          <p:cNvGrpSpPr>
            <a:grpSpLocks noChangeAspect="1"/>
          </p:cNvGrpSpPr>
          <p:nvPr/>
        </p:nvGrpSpPr>
        <p:grpSpPr>
          <a:xfrm>
            <a:off x="192024" y="173736"/>
            <a:ext cx="1126980" cy="1116226"/>
            <a:chOff x="6601020" y="440210"/>
            <a:chExt cx="4886467" cy="4839838"/>
          </a:xfrm>
        </p:grpSpPr>
        <p:pic>
          <p:nvPicPr>
            <p:cNvPr id="7" name="Picture 6">
              <a:extLst>
                <a:ext uri="{FF2B5EF4-FFF2-40B4-BE49-F238E27FC236}">
                  <a16:creationId xmlns:a16="http://schemas.microsoft.com/office/drawing/2014/main" id="{D1F864B4-569C-401C-B99F-97C0A2ECF02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8" name="Picture 7">
              <a:extLst>
                <a:ext uri="{FF2B5EF4-FFF2-40B4-BE49-F238E27FC236}">
                  <a16:creationId xmlns:a16="http://schemas.microsoft.com/office/drawing/2014/main" id="{FAE8C9CC-B08E-4F20-9132-A80A98D995BC}"/>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9" name="Picture 8">
              <a:extLst>
                <a:ext uri="{FF2B5EF4-FFF2-40B4-BE49-F238E27FC236}">
                  <a16:creationId xmlns:a16="http://schemas.microsoft.com/office/drawing/2014/main" id="{B0761C6B-A1D6-458F-AA0A-8DE2DE528E6A}"/>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10" name="Picture 9">
              <a:extLst>
                <a:ext uri="{FF2B5EF4-FFF2-40B4-BE49-F238E27FC236}">
                  <a16:creationId xmlns:a16="http://schemas.microsoft.com/office/drawing/2014/main" id="{91D4A641-A0A5-451C-BE55-A1D55C879F1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11" name="Picture 10">
              <a:extLst>
                <a:ext uri="{FF2B5EF4-FFF2-40B4-BE49-F238E27FC236}">
                  <a16:creationId xmlns:a16="http://schemas.microsoft.com/office/drawing/2014/main" id="{DB8716D0-F655-4815-B983-44A7E27EC85B}"/>
                </a:ext>
                <a:ext uri="{C183D7F6-B498-43B3-948B-1728B52AA6E4}">
                  <adec:decorative xmlns:adec="http://schemas.microsoft.com/office/drawing/2017/decorative" val="1"/>
                </a:ext>
              </a:extLst>
            </p:cNvPr>
            <p:cNvPicPr>
              <a:picLocks noChangeAspect="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12" name="Picture 11">
              <a:extLst>
                <a:ext uri="{FF2B5EF4-FFF2-40B4-BE49-F238E27FC236}">
                  <a16:creationId xmlns:a16="http://schemas.microsoft.com/office/drawing/2014/main" id="{2D357738-CB1E-496E-9F97-150DC641A964}"/>
                </a:ext>
                <a:ext uri="{C183D7F6-B498-43B3-948B-1728B52AA6E4}">
                  <adec:decorative xmlns:adec="http://schemas.microsoft.com/office/drawing/2017/decorative" val="1"/>
                </a:ext>
              </a:extLst>
            </p:cNvPr>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20967" y="3833898"/>
              <a:ext cx="2842047" cy="1446150"/>
            </a:xfrm>
            <a:prstGeom prst="rect">
              <a:avLst/>
            </a:prstGeom>
          </p:spPr>
        </p:pic>
      </p:grpSp>
    </p:spTree>
    <p:extLst>
      <p:ext uri="{BB962C8B-B14F-4D97-AF65-F5344CB8AC3E}">
        <p14:creationId xmlns:p14="http://schemas.microsoft.com/office/powerpoint/2010/main" val="157887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descr="Graphic of the framework with Protect function in purple, rest of the framework is in grey.">
            <a:extLst>
              <a:ext uri="{FF2B5EF4-FFF2-40B4-BE49-F238E27FC236}">
                <a16:creationId xmlns:a16="http://schemas.microsoft.com/office/drawing/2014/main" id="{7DBE1306-94CB-42C8-81B0-C44025D2E6B8}"/>
              </a:ext>
            </a:extLst>
          </p:cNvPr>
          <p:cNvGrpSpPr>
            <a:grpSpLocks noChangeAspect="1"/>
          </p:cNvGrpSpPr>
          <p:nvPr/>
        </p:nvGrpSpPr>
        <p:grpSpPr>
          <a:xfrm>
            <a:off x="7772400" y="182880"/>
            <a:ext cx="1135548" cy="1124712"/>
            <a:chOff x="6601020" y="440210"/>
            <a:chExt cx="4886467" cy="4839838"/>
          </a:xfrm>
        </p:grpSpPr>
        <p:pic>
          <p:nvPicPr>
            <p:cNvPr id="25" name="Picture 24">
              <a:extLst>
                <a:ext uri="{FF2B5EF4-FFF2-40B4-BE49-F238E27FC236}">
                  <a16:creationId xmlns:a16="http://schemas.microsoft.com/office/drawing/2014/main" id="{38EE4069-35E7-4C30-A0F3-B0CFD70647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26" name="Picture 25">
              <a:extLst>
                <a:ext uri="{FF2B5EF4-FFF2-40B4-BE49-F238E27FC236}">
                  <a16:creationId xmlns:a16="http://schemas.microsoft.com/office/drawing/2014/main" id="{AE0E2C34-C3BA-4E98-96B6-898AF4BEA32C}"/>
                </a:ext>
                <a:ext uri="{C183D7F6-B498-43B3-948B-1728B52AA6E4}">
                  <adec:decorative xmlns:adec="http://schemas.microsoft.com/office/drawing/2017/decorative" val="1"/>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27" name="Picture 26">
              <a:extLst>
                <a:ext uri="{FF2B5EF4-FFF2-40B4-BE49-F238E27FC236}">
                  <a16:creationId xmlns:a16="http://schemas.microsoft.com/office/drawing/2014/main" id="{4F20B94A-28D2-464A-BA92-1C7EEC46C782}"/>
                </a:ext>
                <a:ext uri="{C183D7F6-B498-43B3-948B-1728B52AA6E4}">
                  <adec:decorative xmlns:adec="http://schemas.microsoft.com/office/drawing/2017/decorative" val="1"/>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28" name="Picture 27">
              <a:extLst>
                <a:ext uri="{FF2B5EF4-FFF2-40B4-BE49-F238E27FC236}">
                  <a16:creationId xmlns:a16="http://schemas.microsoft.com/office/drawing/2014/main" id="{6E423730-B847-4A88-B849-634FF7DF6D9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29" name="Picture 28">
              <a:extLst>
                <a:ext uri="{FF2B5EF4-FFF2-40B4-BE49-F238E27FC236}">
                  <a16:creationId xmlns:a16="http://schemas.microsoft.com/office/drawing/2014/main" id="{65B53A70-E142-40A9-B84B-E1B40070C0B9}"/>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30" name="Picture 29">
              <a:extLst>
                <a:ext uri="{FF2B5EF4-FFF2-40B4-BE49-F238E27FC236}">
                  <a16:creationId xmlns:a16="http://schemas.microsoft.com/office/drawing/2014/main" id="{E2B4857F-9090-47D1-9494-2690492411AF}"/>
                </a:ext>
                <a:ext uri="{C183D7F6-B498-43B3-948B-1728B52AA6E4}">
                  <adec:decorative xmlns:adec="http://schemas.microsoft.com/office/drawing/2017/decorative" val="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20967" y="3833898"/>
              <a:ext cx="2842047" cy="1446150"/>
            </a:xfrm>
            <a:prstGeom prst="rect">
              <a:avLst/>
            </a:prstGeom>
          </p:spPr>
        </p:pic>
      </p:grpSp>
      <p:grpSp>
        <p:nvGrpSpPr>
          <p:cNvPr id="3" name="Group 2" descr="Graphic of Sample Protect Activities: Maintenance, Awareness and Training; Information Protection, Processes and Procedures; Identity Management and Access Control; Protective Technology; Data Security. ">
            <a:extLst>
              <a:ext uri="{FF2B5EF4-FFF2-40B4-BE49-F238E27FC236}">
                <a16:creationId xmlns:a16="http://schemas.microsoft.com/office/drawing/2014/main" id="{9E2BCF9F-3589-49CA-AC36-6CB30BDAB11C}"/>
              </a:ext>
            </a:extLst>
          </p:cNvPr>
          <p:cNvGrpSpPr/>
          <p:nvPr/>
        </p:nvGrpSpPr>
        <p:grpSpPr>
          <a:xfrm>
            <a:off x="328370" y="1209414"/>
            <a:ext cx="4463825" cy="3414550"/>
            <a:chOff x="328370" y="1209414"/>
            <a:chExt cx="4463825" cy="3414550"/>
          </a:xfrm>
        </p:grpSpPr>
        <p:cxnSp>
          <p:nvCxnSpPr>
            <p:cNvPr id="15" name="Straight Connector 14">
              <a:extLst>
                <a:ext uri="{FF2B5EF4-FFF2-40B4-BE49-F238E27FC236}">
                  <a16:creationId xmlns:a16="http://schemas.microsoft.com/office/drawing/2014/main" id="{B04210AC-C492-4286-944A-9487B9914F4D}"/>
                </a:ext>
              </a:extLst>
            </p:cNvPr>
            <p:cNvCxnSpPr>
              <a:cxnSpLocks/>
            </p:cNvCxnSpPr>
            <p:nvPr/>
          </p:nvCxnSpPr>
          <p:spPr>
            <a:xfrm>
              <a:off x="4792195" y="1259628"/>
              <a:ext cx="0" cy="336433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Hexagon 16">
              <a:extLst>
                <a:ext uri="{FF2B5EF4-FFF2-40B4-BE49-F238E27FC236}">
                  <a16:creationId xmlns:a16="http://schemas.microsoft.com/office/drawing/2014/main" id="{32D4B97E-37CA-4078-B698-0D406D7A721D}"/>
                </a:ext>
              </a:extLst>
            </p:cNvPr>
            <p:cNvSpPr/>
            <p:nvPr/>
          </p:nvSpPr>
          <p:spPr>
            <a:xfrm>
              <a:off x="328370" y="1209414"/>
              <a:ext cx="1540651" cy="1299639"/>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p:txBody>
        </p:sp>
        <p:sp>
          <p:nvSpPr>
            <p:cNvPr id="18" name="Hexagon 17">
              <a:extLst>
                <a:ext uri="{FF2B5EF4-FFF2-40B4-BE49-F238E27FC236}">
                  <a16:creationId xmlns:a16="http://schemas.microsoft.com/office/drawing/2014/main" id="{AF3DDD16-E6C6-4E8A-A7FC-CCF3AA4E6A00}"/>
                </a:ext>
              </a:extLst>
            </p:cNvPr>
            <p:cNvSpPr/>
            <p:nvPr/>
          </p:nvSpPr>
          <p:spPr>
            <a:xfrm>
              <a:off x="328370" y="2624203"/>
              <a:ext cx="1540651" cy="1299639"/>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endParaRPr lang="en-US" sz="1600" dirty="0"/>
            </a:p>
          </p:txBody>
        </p:sp>
        <p:grpSp>
          <p:nvGrpSpPr>
            <p:cNvPr id="11" name="Group 10">
              <a:extLst>
                <a:ext uri="{FF2B5EF4-FFF2-40B4-BE49-F238E27FC236}">
                  <a16:creationId xmlns:a16="http://schemas.microsoft.com/office/drawing/2014/main" id="{6102AC2B-6799-4217-95F3-9901B9C6B37E}"/>
                </a:ext>
              </a:extLst>
            </p:cNvPr>
            <p:cNvGrpSpPr/>
            <p:nvPr/>
          </p:nvGrpSpPr>
          <p:grpSpPr>
            <a:xfrm>
              <a:off x="358052" y="1250163"/>
              <a:ext cx="4164126" cy="3364336"/>
              <a:chOff x="358052" y="1250163"/>
              <a:chExt cx="4164126" cy="3364336"/>
            </a:xfrm>
          </p:grpSpPr>
          <p:sp>
            <p:nvSpPr>
              <p:cNvPr id="19" name="Hexagon 18">
                <a:extLst>
                  <a:ext uri="{FF2B5EF4-FFF2-40B4-BE49-F238E27FC236}">
                    <a16:creationId xmlns:a16="http://schemas.microsoft.com/office/drawing/2014/main" id="{0EDB7366-DB98-45DF-8080-647401745891}"/>
                  </a:ext>
                </a:extLst>
              </p:cNvPr>
              <p:cNvSpPr/>
              <p:nvPr/>
            </p:nvSpPr>
            <p:spPr>
              <a:xfrm>
                <a:off x="2981527" y="1250163"/>
                <a:ext cx="1540651" cy="1299639"/>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Hexagon 19">
                <a:extLst>
                  <a:ext uri="{FF2B5EF4-FFF2-40B4-BE49-F238E27FC236}">
                    <a16:creationId xmlns:a16="http://schemas.microsoft.com/office/drawing/2014/main" id="{BE0DA443-8230-4D07-9A64-9C736BDB1B8A}"/>
                  </a:ext>
                </a:extLst>
              </p:cNvPr>
              <p:cNvSpPr/>
              <p:nvPr/>
            </p:nvSpPr>
            <p:spPr>
              <a:xfrm>
                <a:off x="2981527" y="2652713"/>
                <a:ext cx="1540651" cy="1299639"/>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Gill Sans MT" panose="020B0502020104020203" pitchFamily="34" charset="0"/>
                  </a:rPr>
                  <a:t>Data Security</a:t>
                </a:r>
              </a:p>
              <a:p>
                <a:pPr algn="ctr"/>
                <a:r>
                  <a:rPr lang="en-US" sz="1600" dirty="0">
                    <a:solidFill>
                      <a:schemeClr val="tx1"/>
                    </a:solidFill>
                    <a:latin typeface="Gill Sans MT" panose="020B0502020104020203" pitchFamily="34" charset="0"/>
                  </a:rPr>
                  <a:t>[PR.DS]</a:t>
                </a:r>
              </a:p>
            </p:txBody>
          </p:sp>
          <p:sp>
            <p:nvSpPr>
              <p:cNvPr id="21" name="Hexagon 20">
                <a:extLst>
                  <a:ext uri="{FF2B5EF4-FFF2-40B4-BE49-F238E27FC236}">
                    <a16:creationId xmlns:a16="http://schemas.microsoft.com/office/drawing/2014/main" id="{4221220B-8331-4FE3-819F-4157A8DBC771}"/>
                  </a:ext>
                </a:extLst>
              </p:cNvPr>
              <p:cNvSpPr/>
              <p:nvPr/>
            </p:nvSpPr>
            <p:spPr>
              <a:xfrm>
                <a:off x="1660926" y="1937183"/>
                <a:ext cx="1540651" cy="1299639"/>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Gill Sans MT" panose="020B0502020104020203" pitchFamily="34" charset="0"/>
                  </a:rPr>
                  <a:t>Awareness</a:t>
                </a:r>
                <a:r>
                  <a:rPr lang="en-US" sz="1600" dirty="0">
                    <a:solidFill>
                      <a:schemeClr val="tx1"/>
                    </a:solidFill>
                  </a:rPr>
                  <a:t> </a:t>
                </a:r>
                <a:r>
                  <a:rPr lang="en-US" sz="1600" dirty="0">
                    <a:solidFill>
                      <a:schemeClr val="tx1"/>
                    </a:solidFill>
                    <a:latin typeface="Gill Sans MT" panose="020B0502020104020203" pitchFamily="34" charset="0"/>
                  </a:rPr>
                  <a:t>and</a:t>
                </a:r>
                <a:r>
                  <a:rPr lang="en-US" sz="1600" dirty="0">
                    <a:solidFill>
                      <a:schemeClr val="tx1"/>
                    </a:solidFill>
                  </a:rPr>
                  <a:t> </a:t>
                </a:r>
                <a:r>
                  <a:rPr lang="en-US" sz="1600" dirty="0">
                    <a:solidFill>
                      <a:schemeClr val="tx1"/>
                    </a:solidFill>
                    <a:latin typeface="Gill Sans MT" panose="020B0502020104020203" pitchFamily="34" charset="0"/>
                  </a:rPr>
                  <a:t>Training</a:t>
                </a:r>
              </a:p>
              <a:p>
                <a:pPr lvl="0" algn="ctr">
                  <a:defRPr/>
                </a:pPr>
                <a:r>
                  <a:rPr lang="en-US" sz="1600" dirty="0">
                    <a:solidFill>
                      <a:schemeClr val="tx1"/>
                    </a:solidFill>
                    <a:latin typeface="Gill Sans MT" panose="020B0502020104020203" pitchFamily="34" charset="0"/>
                  </a:rPr>
                  <a:t>[PR.AT]</a:t>
                </a:r>
              </a:p>
            </p:txBody>
          </p:sp>
          <p:sp>
            <p:nvSpPr>
              <p:cNvPr id="22" name="Hexagon 21">
                <a:extLst>
                  <a:ext uri="{FF2B5EF4-FFF2-40B4-BE49-F238E27FC236}">
                    <a16:creationId xmlns:a16="http://schemas.microsoft.com/office/drawing/2014/main" id="{3AF07B45-A496-482B-82EA-48DFDAB621E8}"/>
                  </a:ext>
                </a:extLst>
              </p:cNvPr>
              <p:cNvSpPr/>
              <p:nvPr/>
            </p:nvSpPr>
            <p:spPr>
              <a:xfrm>
                <a:off x="1667091" y="3314860"/>
                <a:ext cx="1540651" cy="1299639"/>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dirty="0">
                    <a:solidFill>
                      <a:schemeClr val="tx1"/>
                    </a:solidFill>
                    <a:latin typeface="Gill Sans MT" panose="020B0502020104020203" pitchFamily="34" charset="0"/>
                  </a:rPr>
                  <a:t>Protective Technology</a:t>
                </a:r>
              </a:p>
              <a:p>
                <a:pPr lvl="0" algn="ctr">
                  <a:defRPr/>
                </a:pPr>
                <a:r>
                  <a:rPr lang="en-US" sz="1600" dirty="0">
                    <a:solidFill>
                      <a:schemeClr val="tx1"/>
                    </a:solidFill>
                    <a:latin typeface="Gill Sans MT" panose="020B0502020104020203" pitchFamily="34" charset="0"/>
                  </a:rPr>
                  <a:t>[PR.PT]</a:t>
                </a:r>
              </a:p>
            </p:txBody>
          </p:sp>
          <p:sp>
            <p:nvSpPr>
              <p:cNvPr id="6" name="Rectangle 5">
                <a:extLst>
                  <a:ext uri="{FF2B5EF4-FFF2-40B4-BE49-F238E27FC236}">
                    <a16:creationId xmlns:a16="http://schemas.microsoft.com/office/drawing/2014/main" id="{489FCC68-99BC-461A-8D9C-E4DD4FD8B362}"/>
                  </a:ext>
                </a:extLst>
              </p:cNvPr>
              <p:cNvSpPr/>
              <p:nvPr/>
            </p:nvSpPr>
            <p:spPr>
              <a:xfrm>
                <a:off x="418507" y="2693569"/>
                <a:ext cx="1385285" cy="1169551"/>
              </a:xfrm>
              <a:prstGeom prst="rect">
                <a:avLst/>
              </a:prstGeom>
            </p:spPr>
            <p:txBody>
              <a:bodyPr wrap="square">
                <a:spAutoFit/>
              </a:bodyPr>
              <a:lstStyle/>
              <a:p>
                <a:pPr lvl="0" algn="ctr">
                  <a:defRPr/>
                </a:pPr>
                <a:r>
                  <a:rPr lang="en-US" sz="1400" dirty="0">
                    <a:latin typeface="Gill Sans MT" panose="020B0502020104020203" pitchFamily="34" charset="0"/>
                  </a:rPr>
                  <a:t>Identity Management and Access Control</a:t>
                </a:r>
              </a:p>
              <a:p>
                <a:pPr lvl="0" algn="ctr">
                  <a:defRPr/>
                </a:pPr>
                <a:r>
                  <a:rPr lang="en-US" sz="1400" dirty="0">
                    <a:latin typeface="Gill Sans MT" panose="020B0502020104020203" pitchFamily="34" charset="0"/>
                  </a:rPr>
                  <a:t>[PR.IP]</a:t>
                </a:r>
                <a:endParaRPr lang="en-US" sz="1600" dirty="0">
                  <a:latin typeface="Gill Sans MT" panose="020B0502020104020203" pitchFamily="34" charset="0"/>
                </a:endParaRPr>
              </a:p>
            </p:txBody>
          </p:sp>
          <p:sp>
            <p:nvSpPr>
              <p:cNvPr id="7" name="Rectangle 6">
                <a:extLst>
                  <a:ext uri="{FF2B5EF4-FFF2-40B4-BE49-F238E27FC236}">
                    <a16:creationId xmlns:a16="http://schemas.microsoft.com/office/drawing/2014/main" id="{21DAED4B-87FF-41C9-AAF1-EF9B409DA02D}"/>
                  </a:ext>
                </a:extLst>
              </p:cNvPr>
              <p:cNvSpPr/>
              <p:nvPr/>
            </p:nvSpPr>
            <p:spPr>
              <a:xfrm>
                <a:off x="358052" y="1659927"/>
                <a:ext cx="1474235" cy="584775"/>
              </a:xfrm>
              <a:prstGeom prst="rect">
                <a:avLst/>
              </a:prstGeom>
            </p:spPr>
            <p:txBody>
              <a:bodyPr wrap="square">
                <a:spAutoFit/>
              </a:bodyPr>
              <a:lstStyle/>
              <a:p>
                <a:pPr algn="ctr"/>
                <a:r>
                  <a:rPr lang="en-US" sz="1600" dirty="0">
                    <a:latin typeface="Gill Sans MT" panose="020B0502020104020203" pitchFamily="34" charset="0"/>
                  </a:rPr>
                  <a:t>Maintenance</a:t>
                </a:r>
              </a:p>
              <a:p>
                <a:pPr algn="ctr"/>
                <a:r>
                  <a:rPr lang="en-US" sz="1600" dirty="0">
                    <a:latin typeface="Gill Sans MT" panose="020B0502020104020203" pitchFamily="34" charset="0"/>
                  </a:rPr>
                  <a:t>[PR.MA]</a:t>
                </a:r>
              </a:p>
            </p:txBody>
          </p:sp>
        </p:grpSp>
        <p:sp>
          <p:nvSpPr>
            <p:cNvPr id="8" name="Rectangle 7" hidden="1">
              <a:extLst>
                <a:ext uri="{FF2B5EF4-FFF2-40B4-BE49-F238E27FC236}">
                  <a16:creationId xmlns:a16="http://schemas.microsoft.com/office/drawing/2014/main" id="{5661046F-A232-4AEC-A420-2590432BAA24}"/>
                </a:ext>
              </a:extLst>
            </p:cNvPr>
            <p:cNvSpPr/>
            <p:nvPr/>
          </p:nvSpPr>
          <p:spPr>
            <a:xfrm>
              <a:off x="2903880" y="1380251"/>
              <a:ext cx="1668120" cy="1169551"/>
            </a:xfrm>
            <a:prstGeom prst="rect">
              <a:avLst/>
            </a:prstGeom>
          </p:spPr>
          <p:txBody>
            <a:bodyPr wrap="square">
              <a:spAutoFit/>
            </a:bodyPr>
            <a:lstStyle/>
            <a:p>
              <a:pPr algn="ctr"/>
              <a:r>
                <a:rPr lang="en-US" sz="1400" dirty="0">
                  <a:latin typeface="Gill Sans MT" panose="020B0502020104020203" pitchFamily="34" charset="0"/>
                </a:rPr>
                <a:t>Information Protection Processes and Procedures</a:t>
              </a:r>
            </a:p>
            <a:p>
              <a:pPr algn="ctr"/>
              <a:r>
                <a:rPr lang="en-US" sz="1400" dirty="0">
                  <a:latin typeface="Gill Sans MT" panose="020B0502020104020203" pitchFamily="34" charset="0"/>
                </a:rPr>
                <a:t>[PR.IP]</a:t>
              </a:r>
            </a:p>
          </p:txBody>
        </p:sp>
      </p:grpSp>
      <p:sp>
        <p:nvSpPr>
          <p:cNvPr id="16" name="Rectangle 15">
            <a:extLst>
              <a:ext uri="{FF2B5EF4-FFF2-40B4-BE49-F238E27FC236}">
                <a16:creationId xmlns:a16="http://schemas.microsoft.com/office/drawing/2014/main" id="{7DE5F7F7-4662-444F-97F9-453F6F6839CD}"/>
              </a:ext>
            </a:extLst>
          </p:cNvPr>
          <p:cNvSpPr/>
          <p:nvPr/>
        </p:nvSpPr>
        <p:spPr>
          <a:xfrm>
            <a:off x="5009282" y="1226906"/>
            <a:ext cx="3723960" cy="4262705"/>
          </a:xfrm>
          <a:prstGeom prst="rect">
            <a:avLst/>
          </a:prstGeom>
        </p:spPr>
        <p:txBody>
          <a:bodyPr wrap="square" anchor="t">
            <a:spAutoFit/>
          </a:bodyPr>
          <a:lstStyle/>
          <a:p>
            <a:pPr marL="214308" indent="-214308">
              <a:spcAft>
                <a:spcPts val="600"/>
              </a:spcAft>
              <a:buFont typeface="Arial" panose="020B0604020202020204" pitchFamily="34" charset="0"/>
              <a:buChar char="•"/>
            </a:pPr>
            <a:r>
              <a:rPr lang="en-US" sz="2000" dirty="0">
                <a:latin typeface="Gill Sans MT" panose="020B0502020104020203" pitchFamily="34" charset="0"/>
              </a:rPr>
              <a:t>Manage access to assets and information </a:t>
            </a:r>
          </a:p>
          <a:p>
            <a:pPr marL="214308" indent="-214308">
              <a:spcAft>
                <a:spcPts val="600"/>
              </a:spcAft>
              <a:buFont typeface="Arial" panose="020B0604020202020204" pitchFamily="34" charset="0"/>
              <a:buChar char="•"/>
            </a:pPr>
            <a:r>
              <a:rPr lang="en-US" sz="2000" dirty="0">
                <a:latin typeface="Gill Sans MT" panose="020B0502020104020203" pitchFamily="34" charset="0"/>
              </a:rPr>
              <a:t>Conduct regular backups </a:t>
            </a:r>
          </a:p>
          <a:p>
            <a:pPr marL="214308" indent="-214308">
              <a:spcAft>
                <a:spcPts val="600"/>
              </a:spcAft>
              <a:buFont typeface="Arial" panose="020B0604020202020204" pitchFamily="34" charset="0"/>
              <a:buChar char="•"/>
            </a:pPr>
            <a:r>
              <a:rPr lang="en-US" sz="2000" dirty="0">
                <a:latin typeface="Gill Sans MT" panose="020B0502020104020203" pitchFamily="34" charset="0"/>
              </a:rPr>
              <a:t>Protect sensitive data </a:t>
            </a:r>
          </a:p>
          <a:p>
            <a:pPr marL="214308" indent="-214308">
              <a:spcAft>
                <a:spcPts val="600"/>
              </a:spcAft>
              <a:buFont typeface="Arial" panose="020B0604020202020204" pitchFamily="34" charset="0"/>
              <a:buChar char="•"/>
            </a:pPr>
            <a:r>
              <a:rPr lang="en-US" sz="2000" dirty="0">
                <a:latin typeface="Gill Sans MT" panose="020B0502020104020203" pitchFamily="34" charset="0"/>
              </a:rPr>
              <a:t>Patch operating systems and applications </a:t>
            </a:r>
          </a:p>
          <a:p>
            <a:pPr marL="214308" indent="-214308">
              <a:spcAft>
                <a:spcPts val="600"/>
              </a:spcAft>
              <a:buFont typeface="Arial" panose="020B0604020202020204" pitchFamily="34" charset="0"/>
              <a:buChar char="•"/>
            </a:pPr>
            <a:r>
              <a:rPr lang="en-US" sz="2000" dirty="0">
                <a:latin typeface="Gill Sans MT" panose="020B0502020104020203" pitchFamily="34" charset="0"/>
              </a:rPr>
              <a:t>Create response and recovery plans </a:t>
            </a:r>
          </a:p>
          <a:p>
            <a:pPr marL="214308" indent="-214308">
              <a:spcAft>
                <a:spcPts val="600"/>
              </a:spcAft>
              <a:buFont typeface="Arial" panose="020B0604020202020204" pitchFamily="34" charset="0"/>
              <a:buChar char="•"/>
            </a:pPr>
            <a:r>
              <a:rPr lang="en-US" sz="2000" dirty="0">
                <a:latin typeface="Gill Sans MT" panose="020B0502020104020203" pitchFamily="34" charset="0"/>
              </a:rPr>
              <a:t>Protect your network </a:t>
            </a:r>
          </a:p>
          <a:p>
            <a:pPr marL="214308" indent="-214308">
              <a:spcAft>
                <a:spcPts val="600"/>
              </a:spcAft>
              <a:buFont typeface="Arial" panose="020B0604020202020204" pitchFamily="34" charset="0"/>
              <a:buChar char="•"/>
            </a:pPr>
            <a:r>
              <a:rPr lang="en-US" sz="2000" dirty="0">
                <a:latin typeface="Gill Sans MT" panose="020B0502020104020203" pitchFamily="34" charset="0"/>
              </a:rPr>
              <a:t>Train your employees </a:t>
            </a:r>
          </a:p>
          <a:p>
            <a:pPr marL="214308" indent="-214308" defTabSz="411470">
              <a:buFont typeface="Arial" panose="020B0604020202020204" pitchFamily="34" charset="0"/>
              <a:buChar char="•"/>
            </a:pPr>
            <a:endParaRPr lang="en-US" b="1" dirty="0">
              <a:solidFill>
                <a:srgbClr val="47A6DC"/>
              </a:solidFill>
            </a:endParaRPr>
          </a:p>
          <a:p>
            <a:pPr defTabSz="411470"/>
            <a:endParaRPr lang="en-US" dirty="0">
              <a:solidFill>
                <a:srgbClr val="47A6DC"/>
              </a:solidFill>
            </a:endParaRPr>
          </a:p>
        </p:txBody>
      </p:sp>
      <p:sp>
        <p:nvSpPr>
          <p:cNvPr id="2" name="Title 1"/>
          <p:cNvSpPr>
            <a:spLocks noGrp="1"/>
          </p:cNvSpPr>
          <p:nvPr>
            <p:ph type="title"/>
          </p:nvPr>
        </p:nvSpPr>
        <p:spPr>
          <a:xfrm>
            <a:off x="575440" y="143745"/>
            <a:ext cx="7886700" cy="994172"/>
          </a:xfrm>
        </p:spPr>
        <p:txBody>
          <a:bodyPr>
            <a:normAutofit/>
          </a:bodyPr>
          <a:lstStyle/>
          <a:p>
            <a:pPr algn="ctr"/>
            <a:r>
              <a:rPr lang="en-US" sz="3600" dirty="0">
                <a:latin typeface="Gill Sans MT" panose="020B0502020104020203" pitchFamily="34" charset="0"/>
              </a:rPr>
              <a:t>Sample Protect Activities</a:t>
            </a:r>
          </a:p>
        </p:txBody>
      </p:sp>
      <p:sp>
        <p:nvSpPr>
          <p:cNvPr id="4" name="Rectangle 3">
            <a:extLst>
              <a:ext uri="{FF2B5EF4-FFF2-40B4-BE49-F238E27FC236}">
                <a16:creationId xmlns:a16="http://schemas.microsoft.com/office/drawing/2014/main" id="{FB14F1A9-F514-4A84-A6DB-866A3AF05071}"/>
              </a:ext>
            </a:extLst>
          </p:cNvPr>
          <p:cNvSpPr/>
          <p:nvPr/>
        </p:nvSpPr>
        <p:spPr>
          <a:xfrm>
            <a:off x="3117921" y="1327891"/>
            <a:ext cx="1267861" cy="1169551"/>
          </a:xfrm>
          <a:prstGeom prst="rect">
            <a:avLst/>
          </a:prstGeom>
        </p:spPr>
        <p:txBody>
          <a:bodyPr wrap="square">
            <a:spAutoFit/>
          </a:bodyPr>
          <a:lstStyle/>
          <a:p>
            <a:pPr algn="ctr"/>
            <a:r>
              <a:rPr lang="en-US" sz="1400" dirty="0">
                <a:latin typeface="Gill Sans MT" panose="020B0502020104020203" pitchFamily="34" charset="0"/>
              </a:rPr>
              <a:t>Information Protection Processes and Procedures</a:t>
            </a:r>
          </a:p>
          <a:p>
            <a:pPr algn="ctr"/>
            <a:r>
              <a:rPr lang="en-US" sz="1400" dirty="0">
                <a:latin typeface="Gill Sans MT" panose="020B0502020104020203" pitchFamily="34" charset="0"/>
              </a:rPr>
              <a:t>[PR.IP]</a:t>
            </a:r>
          </a:p>
        </p:txBody>
      </p:sp>
    </p:spTree>
    <p:extLst>
      <p:ext uri="{BB962C8B-B14F-4D97-AF65-F5344CB8AC3E}">
        <p14:creationId xmlns:p14="http://schemas.microsoft.com/office/powerpoint/2010/main" val="4006176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ock photo of a hand touching images of internet icons and the phrase &quot;hacking detected&quot; shown. ">
            <a:extLst>
              <a:ext uri="{FF2B5EF4-FFF2-40B4-BE49-F238E27FC236}">
                <a16:creationId xmlns:a16="http://schemas.microsoft.com/office/drawing/2014/main" id="{0AC039EC-4B42-4C05-91D4-03857E89E1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5" b="-185"/>
          <a:stretch/>
        </p:blipFill>
        <p:spPr>
          <a:xfrm>
            <a:off x="5029200" y="0"/>
            <a:ext cx="4114800" cy="506577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p:spPr>
      </p:pic>
      <p:grpSp>
        <p:nvGrpSpPr>
          <p:cNvPr id="5" name="Group 4" descr="Graphic of the framework with Detect function in Yellow, rest of the framework is in grey.">
            <a:extLst>
              <a:ext uri="{FF2B5EF4-FFF2-40B4-BE49-F238E27FC236}">
                <a16:creationId xmlns:a16="http://schemas.microsoft.com/office/drawing/2014/main" id="{FAD97662-AD2A-4108-818A-DDA1928BEFF8}"/>
              </a:ext>
            </a:extLst>
          </p:cNvPr>
          <p:cNvGrpSpPr>
            <a:grpSpLocks noChangeAspect="1"/>
          </p:cNvGrpSpPr>
          <p:nvPr/>
        </p:nvGrpSpPr>
        <p:grpSpPr>
          <a:xfrm>
            <a:off x="187759" y="174546"/>
            <a:ext cx="1135547" cy="1124712"/>
            <a:chOff x="6601020" y="440210"/>
            <a:chExt cx="4886467" cy="4839838"/>
          </a:xfrm>
        </p:grpSpPr>
        <p:pic>
          <p:nvPicPr>
            <p:cNvPr id="6" name="Picture 5">
              <a:extLst>
                <a:ext uri="{FF2B5EF4-FFF2-40B4-BE49-F238E27FC236}">
                  <a16:creationId xmlns:a16="http://schemas.microsoft.com/office/drawing/2014/main" id="{BB278D56-722A-4F72-8F73-08B4A9E2549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7" name="Picture 6">
              <a:extLst>
                <a:ext uri="{FF2B5EF4-FFF2-40B4-BE49-F238E27FC236}">
                  <a16:creationId xmlns:a16="http://schemas.microsoft.com/office/drawing/2014/main" id="{CA9535FD-68A2-4A59-9315-A5D0A9193FA4}"/>
                </a:ext>
                <a:ext uri="{C183D7F6-B498-43B3-948B-1728B52AA6E4}">
                  <adec:decorative xmlns:adec="http://schemas.microsoft.com/office/drawing/2017/decorative" val="1"/>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8" name="Picture 7">
              <a:extLst>
                <a:ext uri="{FF2B5EF4-FFF2-40B4-BE49-F238E27FC236}">
                  <a16:creationId xmlns:a16="http://schemas.microsoft.com/office/drawing/2014/main" id="{17731E48-01F7-4F2E-A7CF-C48AB4D2D972}"/>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9" name="Picture 8">
              <a:extLst>
                <a:ext uri="{FF2B5EF4-FFF2-40B4-BE49-F238E27FC236}">
                  <a16:creationId xmlns:a16="http://schemas.microsoft.com/office/drawing/2014/main" id="{601EFA14-DEF4-4C73-98AC-DAC2AAC6BE0B}"/>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10" name="Picture 9">
              <a:extLst>
                <a:ext uri="{FF2B5EF4-FFF2-40B4-BE49-F238E27FC236}">
                  <a16:creationId xmlns:a16="http://schemas.microsoft.com/office/drawing/2014/main" id="{10992E67-0527-473D-AD20-AE91C073ABB7}"/>
                </a:ext>
                <a:ext uri="{C183D7F6-B498-43B3-948B-1728B52AA6E4}">
                  <adec:decorative xmlns:adec="http://schemas.microsoft.com/office/drawing/2017/decorative" val="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11" name="Picture 10">
              <a:extLst>
                <a:ext uri="{FF2B5EF4-FFF2-40B4-BE49-F238E27FC236}">
                  <a16:creationId xmlns:a16="http://schemas.microsoft.com/office/drawing/2014/main" id="{9ADCD3EE-A4C5-43B9-B8D4-39AEBEDC3087}"/>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0967" y="3833898"/>
              <a:ext cx="2842047" cy="1446150"/>
            </a:xfrm>
            <a:prstGeom prst="rect">
              <a:avLst/>
            </a:prstGeom>
          </p:spPr>
        </p:pic>
      </p:grpSp>
      <p:sp>
        <p:nvSpPr>
          <p:cNvPr id="4" name="Content Placeholder 2">
            <a:extLst>
              <a:ext uri="{FF2B5EF4-FFF2-40B4-BE49-F238E27FC236}">
                <a16:creationId xmlns:a16="http://schemas.microsoft.com/office/drawing/2014/main" id="{1E1C09B1-EEA6-1947-82E4-4447223F2C31}"/>
              </a:ext>
            </a:extLst>
          </p:cNvPr>
          <p:cNvSpPr txBox="1">
            <a:spLocks/>
          </p:cNvSpPr>
          <p:nvPr/>
        </p:nvSpPr>
        <p:spPr>
          <a:xfrm>
            <a:off x="780859" y="1437731"/>
            <a:ext cx="3646757" cy="3160801"/>
          </a:xfrm>
          <a:prstGeom prst="rect">
            <a:avLst/>
          </a:prstGeom>
        </p:spPr>
        <p:txBody>
          <a:bodyPr vert="horz" lIns="82296" tIns="41148" rIns="82296" bIns="41148" rtlCol="0" anchor="ctr">
            <a:normAutofit lnSpcReduction="10000"/>
          </a:bodyPr>
          <a:lstStyle>
            <a:lvl1pPr marL="365760" indent="-36576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ctr">
              <a:buNone/>
            </a:pPr>
            <a:r>
              <a:rPr lang="en-US" sz="3240" dirty="0">
                <a:latin typeface="Gill Sans MT" panose="020B0502020104020203" pitchFamily="34" charset="0"/>
              </a:rPr>
              <a:t>Develop and implement the appropriate activities to </a:t>
            </a:r>
            <a:r>
              <a:rPr lang="en-US" sz="3240" b="1" dirty="0">
                <a:solidFill>
                  <a:srgbClr val="F99E1B"/>
                </a:solidFill>
                <a:latin typeface="Gill Sans MT" panose="020B0502020104020203" pitchFamily="34" charset="0"/>
              </a:rPr>
              <a:t>identify the occurrence of a cybersecurity event.</a:t>
            </a:r>
          </a:p>
        </p:txBody>
      </p:sp>
      <p:sp>
        <p:nvSpPr>
          <p:cNvPr id="2" name="Title 1"/>
          <p:cNvSpPr>
            <a:spLocks noGrp="1"/>
          </p:cNvSpPr>
          <p:nvPr>
            <p:ph type="title"/>
          </p:nvPr>
        </p:nvSpPr>
        <p:spPr>
          <a:xfrm>
            <a:off x="636477" y="174546"/>
            <a:ext cx="3935523" cy="1104636"/>
          </a:xfrm>
        </p:spPr>
        <p:txBody>
          <a:bodyPr>
            <a:normAutofit/>
          </a:bodyPr>
          <a:lstStyle/>
          <a:p>
            <a:pPr algn="ctr"/>
            <a:r>
              <a:rPr lang="en-US" sz="5400" dirty="0">
                <a:latin typeface="Gill Sans MT" panose="020B0502020104020203" pitchFamily="34" charset="0"/>
              </a:rPr>
              <a:t>Detect</a:t>
            </a:r>
          </a:p>
        </p:txBody>
      </p:sp>
    </p:spTree>
    <p:extLst>
      <p:ext uri="{BB962C8B-B14F-4D97-AF65-F5344CB8AC3E}">
        <p14:creationId xmlns:p14="http://schemas.microsoft.com/office/powerpoint/2010/main" val="123400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Graphic of the framework with Detect function in Yellow, rest of the framework is in grey.">
            <a:extLst>
              <a:ext uri="{FF2B5EF4-FFF2-40B4-BE49-F238E27FC236}">
                <a16:creationId xmlns:a16="http://schemas.microsoft.com/office/drawing/2014/main" id="{DF822C07-7A7B-488B-A16D-93B4458E1149}"/>
              </a:ext>
            </a:extLst>
          </p:cNvPr>
          <p:cNvGrpSpPr>
            <a:grpSpLocks noChangeAspect="1"/>
          </p:cNvGrpSpPr>
          <p:nvPr/>
        </p:nvGrpSpPr>
        <p:grpSpPr>
          <a:xfrm>
            <a:off x="7772400" y="182880"/>
            <a:ext cx="1135547" cy="1124712"/>
            <a:chOff x="6601020" y="440210"/>
            <a:chExt cx="4886467" cy="4839838"/>
          </a:xfrm>
        </p:grpSpPr>
        <p:pic>
          <p:nvPicPr>
            <p:cNvPr id="19" name="Picture 18">
              <a:extLst>
                <a:ext uri="{FF2B5EF4-FFF2-40B4-BE49-F238E27FC236}">
                  <a16:creationId xmlns:a16="http://schemas.microsoft.com/office/drawing/2014/main" id="{CD188CCE-4462-4C66-AB98-1417332F2C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20" name="Picture 19">
              <a:extLst>
                <a:ext uri="{FF2B5EF4-FFF2-40B4-BE49-F238E27FC236}">
                  <a16:creationId xmlns:a16="http://schemas.microsoft.com/office/drawing/2014/main" id="{754A9FAD-92DB-4802-B727-92E879689DA3}"/>
                </a:ext>
                <a:ext uri="{C183D7F6-B498-43B3-948B-1728B52AA6E4}">
                  <adec:decorative xmlns:adec="http://schemas.microsoft.com/office/drawing/2017/decorative" val="1"/>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21" name="Picture 20">
              <a:extLst>
                <a:ext uri="{FF2B5EF4-FFF2-40B4-BE49-F238E27FC236}">
                  <a16:creationId xmlns:a16="http://schemas.microsoft.com/office/drawing/2014/main" id="{C2AF7EB8-7A41-4929-BA18-71091E3CED7E}"/>
                </a:ext>
                <a:ext uri="{C183D7F6-B498-43B3-948B-1728B52AA6E4}">
                  <adec:decorative xmlns:adec="http://schemas.microsoft.com/office/drawing/2017/decorative" val="1"/>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22" name="Picture 21">
              <a:extLst>
                <a:ext uri="{FF2B5EF4-FFF2-40B4-BE49-F238E27FC236}">
                  <a16:creationId xmlns:a16="http://schemas.microsoft.com/office/drawing/2014/main" id="{387D3D0C-E3CE-4F4A-9583-62CE2598E81B}"/>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23" name="Picture 22">
              <a:extLst>
                <a:ext uri="{FF2B5EF4-FFF2-40B4-BE49-F238E27FC236}">
                  <a16:creationId xmlns:a16="http://schemas.microsoft.com/office/drawing/2014/main" id="{9AD0C7ED-78C0-457B-8D06-199914E407D1}"/>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24" name="Picture 23">
              <a:extLst>
                <a:ext uri="{FF2B5EF4-FFF2-40B4-BE49-F238E27FC236}">
                  <a16:creationId xmlns:a16="http://schemas.microsoft.com/office/drawing/2014/main" id="{5B93369E-85D1-444D-8D93-606E11D001E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20967" y="3833898"/>
              <a:ext cx="2842047" cy="1446150"/>
            </a:xfrm>
            <a:prstGeom prst="rect">
              <a:avLst/>
            </a:prstGeom>
          </p:spPr>
        </p:pic>
      </p:grpSp>
      <p:cxnSp>
        <p:nvCxnSpPr>
          <p:cNvPr id="15" name="Straight Connector 14">
            <a:extLst>
              <a:ext uri="{FF2B5EF4-FFF2-40B4-BE49-F238E27FC236}">
                <a16:creationId xmlns:a16="http://schemas.microsoft.com/office/drawing/2014/main" id="{B04210AC-C492-4286-944A-9487B9914F4D}"/>
              </a:ext>
              <a:ext uri="{C183D7F6-B498-43B3-948B-1728B52AA6E4}">
                <adec:decorative xmlns:adec="http://schemas.microsoft.com/office/drawing/2017/decorative" val="1"/>
              </a:ext>
            </a:extLst>
          </p:cNvPr>
          <p:cNvCxnSpPr>
            <a:cxnSpLocks/>
          </p:cNvCxnSpPr>
          <p:nvPr/>
        </p:nvCxnSpPr>
        <p:spPr>
          <a:xfrm>
            <a:off x="3801516" y="1661088"/>
            <a:ext cx="0" cy="267629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Hexagon 16">
            <a:extLst>
              <a:ext uri="{FF2B5EF4-FFF2-40B4-BE49-F238E27FC236}">
                <a16:creationId xmlns:a16="http://schemas.microsoft.com/office/drawing/2014/main" id="{A30534FB-6E87-439D-9A36-3EF35D595EEF}"/>
              </a:ext>
            </a:extLst>
          </p:cNvPr>
          <p:cNvSpPr>
            <a:spLocks noChangeAspect="1"/>
          </p:cNvSpPr>
          <p:nvPr/>
        </p:nvSpPr>
        <p:spPr>
          <a:xfrm>
            <a:off x="1142655" y="3080568"/>
            <a:ext cx="2020411" cy="1651115"/>
          </a:xfrm>
          <a:prstGeom prst="hexagon">
            <a:avLst/>
          </a:prstGeom>
          <a:solidFill>
            <a:srgbClr val="F99E1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latin typeface="Gill Sans MT" panose="020B0502020104020203" pitchFamily="34" charset="0"/>
              </a:rPr>
              <a:t>Continuous Monitoring</a:t>
            </a:r>
          </a:p>
          <a:p>
            <a:pPr algn="ctr"/>
            <a:r>
              <a:rPr lang="en-US" sz="2000" dirty="0">
                <a:solidFill>
                  <a:schemeClr val="tx1"/>
                </a:solidFill>
                <a:latin typeface="Gill Sans MT" panose="020B0502020104020203" pitchFamily="34" charset="0"/>
              </a:rPr>
              <a:t>[DE.CM]</a:t>
            </a:r>
          </a:p>
        </p:txBody>
      </p:sp>
      <p:sp>
        <p:nvSpPr>
          <p:cNvPr id="26" name="Hexagon 25">
            <a:extLst>
              <a:ext uri="{FF2B5EF4-FFF2-40B4-BE49-F238E27FC236}">
                <a16:creationId xmlns:a16="http://schemas.microsoft.com/office/drawing/2014/main" id="{71BCEA16-ED01-4690-BF5D-F869C6223B3A}"/>
              </a:ext>
            </a:extLst>
          </p:cNvPr>
          <p:cNvSpPr>
            <a:spLocks noChangeAspect="1"/>
          </p:cNvSpPr>
          <p:nvPr/>
        </p:nvSpPr>
        <p:spPr>
          <a:xfrm>
            <a:off x="1142655" y="1276117"/>
            <a:ext cx="2020411" cy="1651115"/>
          </a:xfrm>
          <a:prstGeom prst="hexagon">
            <a:avLst/>
          </a:prstGeom>
          <a:solidFill>
            <a:srgbClr val="F99E1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latin typeface="Gill Sans MT" panose="020B0502020104020203" pitchFamily="34" charset="0"/>
              </a:rPr>
              <a:t>Anomalies and Events</a:t>
            </a:r>
          </a:p>
          <a:p>
            <a:pPr algn="ctr"/>
            <a:r>
              <a:rPr lang="en-US" sz="2000" dirty="0">
                <a:solidFill>
                  <a:schemeClr val="tx1"/>
                </a:solidFill>
                <a:latin typeface="Gill Sans MT" panose="020B0502020104020203" pitchFamily="34" charset="0"/>
              </a:rPr>
              <a:t>[DE.AE]</a:t>
            </a:r>
          </a:p>
        </p:txBody>
      </p:sp>
      <p:sp>
        <p:nvSpPr>
          <p:cNvPr id="16" name="Rectangle 15">
            <a:extLst>
              <a:ext uri="{FF2B5EF4-FFF2-40B4-BE49-F238E27FC236}">
                <a16:creationId xmlns:a16="http://schemas.microsoft.com/office/drawing/2014/main" id="{7DE5F7F7-4662-444F-97F9-453F6F6839CD}"/>
              </a:ext>
            </a:extLst>
          </p:cNvPr>
          <p:cNvSpPr/>
          <p:nvPr/>
        </p:nvSpPr>
        <p:spPr>
          <a:xfrm>
            <a:off x="4234191" y="1380226"/>
            <a:ext cx="4580860" cy="3370153"/>
          </a:xfrm>
          <a:prstGeom prst="rect">
            <a:avLst/>
          </a:prstGeom>
          <a:ln>
            <a:noFill/>
          </a:ln>
        </p:spPr>
        <p:txBody>
          <a:bodyPr wrap="square" anchor="t">
            <a:spAutoFit/>
          </a:bodyPr>
          <a:lstStyle/>
          <a:p>
            <a:pPr marL="214308" indent="-214308" defTabSz="411470">
              <a:lnSpc>
                <a:spcPct val="150000"/>
              </a:lnSpc>
              <a:buFont typeface="Arial" panose="020B0604020202020204" pitchFamily="34" charset="0"/>
              <a:buChar char="•"/>
            </a:pPr>
            <a:endParaRPr lang="en-US" dirty="0"/>
          </a:p>
          <a:p>
            <a:pPr marL="214308" indent="-214308" defTabSz="411470">
              <a:buFont typeface="Arial" panose="020B0604020202020204" pitchFamily="34" charset="0"/>
              <a:buChar char="•"/>
            </a:pPr>
            <a:r>
              <a:rPr lang="en-US" sz="2000" dirty="0">
                <a:latin typeface="Gill Sans MT" panose="020B0502020104020203" pitchFamily="34" charset="0"/>
              </a:rPr>
              <a:t>Install and update anti-virus and other malware detection software </a:t>
            </a:r>
          </a:p>
          <a:p>
            <a:pPr defTabSz="411470"/>
            <a:endParaRPr lang="en-US" sz="2000" dirty="0">
              <a:latin typeface="Gill Sans MT" panose="020B0502020104020203" pitchFamily="34" charset="0"/>
            </a:endParaRPr>
          </a:p>
          <a:p>
            <a:pPr marL="214308" indent="-214308" defTabSz="411470">
              <a:buFont typeface="Arial" panose="020B0604020202020204" pitchFamily="34" charset="0"/>
              <a:buChar char="•"/>
            </a:pPr>
            <a:r>
              <a:rPr lang="en-US" sz="2000" dirty="0">
                <a:latin typeface="Gill Sans MT" panose="020B0502020104020203" pitchFamily="34" charset="0"/>
              </a:rPr>
              <a:t>Know what are expected data flows for your business</a:t>
            </a:r>
          </a:p>
          <a:p>
            <a:pPr defTabSz="411470"/>
            <a:endParaRPr lang="en-US" sz="2000" dirty="0">
              <a:latin typeface="Gill Sans MT" panose="020B0502020104020203" pitchFamily="34" charset="0"/>
            </a:endParaRPr>
          </a:p>
          <a:p>
            <a:pPr marL="214308" indent="-214308" defTabSz="411470">
              <a:lnSpc>
                <a:spcPct val="150000"/>
              </a:lnSpc>
              <a:buFont typeface="Arial" panose="020B0604020202020204" pitchFamily="34" charset="0"/>
              <a:buChar char="•"/>
            </a:pPr>
            <a:r>
              <a:rPr lang="en-US" sz="2000" dirty="0">
                <a:latin typeface="Gill Sans MT" panose="020B0502020104020203" pitchFamily="34" charset="0"/>
              </a:rPr>
              <a:t>Maintain and monitor logs</a:t>
            </a:r>
          </a:p>
          <a:p>
            <a:pPr marL="214308" indent="-214308" defTabSz="411470">
              <a:buFont typeface="Arial" panose="020B0604020202020204" pitchFamily="34" charset="0"/>
              <a:buChar char="•"/>
            </a:pPr>
            <a:endParaRPr lang="en-US" b="1" dirty="0">
              <a:solidFill>
                <a:srgbClr val="47A6DC"/>
              </a:solidFill>
            </a:endParaRPr>
          </a:p>
          <a:p>
            <a:pPr defTabSz="411470"/>
            <a:endParaRPr lang="en-US" dirty="0">
              <a:solidFill>
                <a:srgbClr val="47A6DC"/>
              </a:solidFill>
            </a:endParaRPr>
          </a:p>
        </p:txBody>
      </p:sp>
      <p:sp>
        <p:nvSpPr>
          <p:cNvPr id="2" name="Title 1"/>
          <p:cNvSpPr>
            <a:spLocks noGrp="1"/>
          </p:cNvSpPr>
          <p:nvPr>
            <p:ph type="title"/>
          </p:nvPr>
        </p:nvSpPr>
        <p:spPr>
          <a:xfrm>
            <a:off x="507759" y="281945"/>
            <a:ext cx="7886700" cy="994172"/>
          </a:xfrm>
        </p:spPr>
        <p:txBody>
          <a:bodyPr/>
          <a:lstStyle/>
          <a:p>
            <a:pPr algn="ctr"/>
            <a:r>
              <a:rPr lang="en-US" dirty="0">
                <a:latin typeface="Gill Sans MT" panose="020B0502020104020203" pitchFamily="34" charset="0"/>
              </a:rPr>
              <a:t>Sample Detect Activities</a:t>
            </a:r>
          </a:p>
        </p:txBody>
      </p:sp>
    </p:spTree>
    <p:extLst>
      <p:ext uri="{BB962C8B-B14F-4D97-AF65-F5344CB8AC3E}">
        <p14:creationId xmlns:p14="http://schemas.microsoft.com/office/powerpoint/2010/main" val="373365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is is a text box with instructions to the user that &quot;throughout this presentation, keep an eye out for these boxes which will direct you to publications containing definitions, examples and more related to the topic on the slide.&quot;">
            <a:extLst>
              <a:ext uri="{FF2B5EF4-FFF2-40B4-BE49-F238E27FC236}">
                <a16:creationId xmlns:a16="http://schemas.microsoft.com/office/drawing/2014/main" id="{0E8C789B-C732-324D-A765-2F2942BDC03D}"/>
              </a:ext>
            </a:extLst>
          </p:cNvPr>
          <p:cNvGrpSpPr/>
          <p:nvPr/>
        </p:nvGrpSpPr>
        <p:grpSpPr>
          <a:xfrm>
            <a:off x="607337" y="3761916"/>
            <a:ext cx="7912075" cy="812802"/>
            <a:chOff x="1228723" y="4027501"/>
            <a:chExt cx="7912075" cy="881850"/>
          </a:xfrm>
        </p:grpSpPr>
        <p:sp>
          <p:nvSpPr>
            <p:cNvPr id="5" name="Rectangle 4">
              <a:extLst>
                <a:ext uri="{FF2B5EF4-FFF2-40B4-BE49-F238E27FC236}">
                  <a16:creationId xmlns:a16="http://schemas.microsoft.com/office/drawing/2014/main" id="{4E2D8CE1-920D-0E43-B680-547AD2AB43AD}"/>
                </a:ext>
                <a:ext uri="{C183D7F6-B498-43B3-948B-1728B52AA6E4}">
                  <adec:decorative xmlns:adec="http://schemas.microsoft.com/office/drawing/2017/decorative" val="1"/>
                </a:ext>
              </a:extLst>
            </p:cNvPr>
            <p:cNvSpPr/>
            <p:nvPr/>
          </p:nvSpPr>
          <p:spPr>
            <a:xfrm>
              <a:off x="1239268" y="4027501"/>
              <a:ext cx="7901530" cy="8818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 Information</a:t>
              </a:r>
            </a:p>
            <a:p>
              <a:r>
                <a:rPr lang="en-US" sz="1400" dirty="0">
                  <a:solidFill>
                    <a:schemeClr val="tx1"/>
                  </a:solidFill>
                  <a:latin typeface="Gill Sans MT" panose="020B0502020104020203" pitchFamily="34" charset="0"/>
                </a:rPr>
                <a:t>Throughout this presentation, keep an eye out for these boxes which will direct you to publications containing definitions, examples and more related to the topic on the slide.</a:t>
              </a:r>
            </a:p>
          </p:txBody>
        </p:sp>
        <p:sp>
          <p:nvSpPr>
            <p:cNvPr id="6" name="Rectangle 5">
              <a:extLst>
                <a:ext uri="{FF2B5EF4-FFF2-40B4-BE49-F238E27FC236}">
                  <a16:creationId xmlns:a16="http://schemas.microsoft.com/office/drawing/2014/main" id="{115C7D57-BFCE-F744-8346-F60D61DC3A9A}"/>
                </a:ext>
                <a:ext uri="{C183D7F6-B498-43B3-948B-1728B52AA6E4}">
                  <adec:decorative xmlns:adec="http://schemas.microsoft.com/office/drawing/2017/decorative" val="1"/>
                </a:ext>
              </a:extLst>
            </p:cNvPr>
            <p:cNvSpPr/>
            <p:nvPr/>
          </p:nvSpPr>
          <p:spPr>
            <a:xfrm>
              <a:off x="1228723" y="4027501"/>
              <a:ext cx="80084" cy="881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descr="Cybersecurity basics; Risk Management; Cybersecurity Framework; Small Business cybersecurity resources"/>
          <p:cNvSpPr>
            <a:spLocks noGrp="1"/>
          </p:cNvSpPr>
          <p:nvPr>
            <p:ph idx="1"/>
          </p:nvPr>
        </p:nvSpPr>
        <p:spPr>
          <a:xfrm>
            <a:off x="4178827" y="1001621"/>
            <a:ext cx="4512309" cy="2339446"/>
          </a:xfrm>
        </p:spPr>
        <p:txBody>
          <a:bodyPr/>
          <a:lstStyle/>
          <a:p>
            <a:r>
              <a:rPr lang="en-US" sz="2400" dirty="0">
                <a:latin typeface="Gill Sans MT" panose="020B0502020104020203" pitchFamily="34" charset="0"/>
              </a:rPr>
              <a:t>Cybersecurity basics</a:t>
            </a:r>
          </a:p>
          <a:p>
            <a:r>
              <a:rPr lang="en-US" sz="2400" dirty="0">
                <a:latin typeface="Gill Sans MT" panose="020B0502020104020203" pitchFamily="34" charset="0"/>
              </a:rPr>
              <a:t>Risk management</a:t>
            </a:r>
          </a:p>
          <a:p>
            <a:r>
              <a:rPr lang="en-US" sz="2400" dirty="0">
                <a:latin typeface="Gill Sans MT" panose="020B0502020104020203" pitchFamily="34" charset="0"/>
              </a:rPr>
              <a:t>Cybersecurity Framework</a:t>
            </a:r>
          </a:p>
          <a:p>
            <a:r>
              <a:rPr lang="en-US" sz="2400" dirty="0">
                <a:latin typeface="Gill Sans MT" panose="020B0502020104020203" pitchFamily="34" charset="0"/>
              </a:rPr>
              <a:t>Small business cybersecurity resources</a:t>
            </a:r>
          </a:p>
          <a:p>
            <a:endParaRPr lang="en-US" dirty="0"/>
          </a:p>
        </p:txBody>
      </p:sp>
      <p:cxnSp>
        <p:nvCxnSpPr>
          <p:cNvPr id="12" name="Straight Connector 11" hidden="1">
            <a:extLst>
              <a:ext uri="{FF2B5EF4-FFF2-40B4-BE49-F238E27FC236}">
                <a16:creationId xmlns:a16="http://schemas.microsoft.com/office/drawing/2014/main" id="{32232E8C-15C0-493F-90A5-C20A7B2052D2}"/>
              </a:ext>
              <a:ext uri="{C183D7F6-B498-43B3-948B-1728B52AA6E4}">
                <adec:decorative xmlns:adec="http://schemas.microsoft.com/office/drawing/2017/decorative" val="1"/>
              </a:ext>
            </a:extLst>
          </p:cNvPr>
          <p:cNvCxnSpPr>
            <a:cxnSpLocks/>
          </p:cNvCxnSpPr>
          <p:nvPr/>
        </p:nvCxnSpPr>
        <p:spPr>
          <a:xfrm>
            <a:off x="3759200" y="943307"/>
            <a:ext cx="0" cy="23977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31616" y="1414203"/>
            <a:ext cx="2706357" cy="1104636"/>
          </a:xfrm>
        </p:spPr>
        <p:txBody>
          <a:bodyPr/>
          <a:lstStyle/>
          <a:p>
            <a:pPr algn="r"/>
            <a:r>
              <a:rPr lang="en-US" dirty="0">
                <a:solidFill>
                  <a:srgbClr val="2B81B5"/>
                </a:solidFill>
                <a:latin typeface="Gill Sans MT" panose="020B0502020104020203" pitchFamily="34" charset="0"/>
              </a:rPr>
              <a:t>What You’ll Learn</a:t>
            </a:r>
          </a:p>
        </p:txBody>
      </p:sp>
    </p:spTree>
    <p:extLst>
      <p:ext uri="{BB962C8B-B14F-4D97-AF65-F5344CB8AC3E}">
        <p14:creationId xmlns:p14="http://schemas.microsoft.com/office/powerpoint/2010/main" val="1034464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ock photo of a hand interrupting the fall of a series of dominoes. ">
            <a:extLst>
              <a:ext uri="{FF2B5EF4-FFF2-40B4-BE49-F238E27FC236}">
                <a16:creationId xmlns:a16="http://schemas.microsoft.com/office/drawing/2014/main" id="{6F2750EB-D4C7-4210-ABA2-C00B271452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9200" y="0"/>
            <a:ext cx="4114800" cy="505609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p:spPr>
      </p:pic>
      <p:grpSp>
        <p:nvGrpSpPr>
          <p:cNvPr id="6" name="Group 5" descr="Graphic of the framework with Respond function in Red, rest of the framework is in grey.">
            <a:extLst>
              <a:ext uri="{FF2B5EF4-FFF2-40B4-BE49-F238E27FC236}">
                <a16:creationId xmlns:a16="http://schemas.microsoft.com/office/drawing/2014/main" id="{F6DC8EF7-C694-4853-AF53-CFEF902AEAD8}"/>
              </a:ext>
            </a:extLst>
          </p:cNvPr>
          <p:cNvGrpSpPr>
            <a:grpSpLocks noChangeAspect="1"/>
          </p:cNvGrpSpPr>
          <p:nvPr/>
        </p:nvGrpSpPr>
        <p:grpSpPr>
          <a:xfrm>
            <a:off x="192024" y="173736"/>
            <a:ext cx="1124712" cy="1124712"/>
            <a:chOff x="6601020" y="440210"/>
            <a:chExt cx="4886467" cy="4839838"/>
          </a:xfrm>
        </p:grpSpPr>
        <p:pic>
          <p:nvPicPr>
            <p:cNvPr id="7" name="Picture 6">
              <a:extLst>
                <a:ext uri="{FF2B5EF4-FFF2-40B4-BE49-F238E27FC236}">
                  <a16:creationId xmlns:a16="http://schemas.microsoft.com/office/drawing/2014/main" id="{026F77AF-222C-4DAC-B8A7-26DE415646A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8" name="Picture 7">
              <a:extLst>
                <a:ext uri="{FF2B5EF4-FFF2-40B4-BE49-F238E27FC236}">
                  <a16:creationId xmlns:a16="http://schemas.microsoft.com/office/drawing/2014/main" id="{0C731A43-B4A4-430D-86C4-58CB6E931240}"/>
                </a:ext>
                <a:ext uri="{C183D7F6-B498-43B3-948B-1728B52AA6E4}">
                  <adec:decorative xmlns:adec="http://schemas.microsoft.com/office/drawing/2017/decorative" val="1"/>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9" name="Picture 8">
              <a:extLst>
                <a:ext uri="{FF2B5EF4-FFF2-40B4-BE49-F238E27FC236}">
                  <a16:creationId xmlns:a16="http://schemas.microsoft.com/office/drawing/2014/main" id="{8A277CB4-C1FF-47B9-B141-1670064BDF5F}"/>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10" name="Picture 9">
              <a:extLst>
                <a:ext uri="{FF2B5EF4-FFF2-40B4-BE49-F238E27FC236}">
                  <a16:creationId xmlns:a16="http://schemas.microsoft.com/office/drawing/2014/main" id="{F86E2022-247B-41B3-9F2A-C17FBA0E0A5D}"/>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11" name="Picture 10">
              <a:extLst>
                <a:ext uri="{FF2B5EF4-FFF2-40B4-BE49-F238E27FC236}">
                  <a16:creationId xmlns:a16="http://schemas.microsoft.com/office/drawing/2014/main" id="{9E5F7367-436E-4EB2-8ADB-AC76B378104E}"/>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12" name="Picture 11">
              <a:extLst>
                <a:ext uri="{FF2B5EF4-FFF2-40B4-BE49-F238E27FC236}">
                  <a16:creationId xmlns:a16="http://schemas.microsoft.com/office/drawing/2014/main" id="{40679FC1-507B-4681-9AAF-919CFA005CBD}"/>
                </a:ext>
                <a:ext uri="{C183D7F6-B498-43B3-948B-1728B52AA6E4}">
                  <adec:decorative xmlns:adec="http://schemas.microsoft.com/office/drawing/2017/decorative" val="1"/>
                </a:ext>
              </a:extLst>
            </p:cNvPr>
            <p:cNvPicPr>
              <a:picLocks noChangeAspect="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20967" y="3833898"/>
              <a:ext cx="2842046" cy="1446150"/>
            </a:xfrm>
            <a:prstGeom prst="rect">
              <a:avLst/>
            </a:prstGeom>
          </p:spPr>
        </p:pic>
      </p:grpSp>
      <p:sp>
        <p:nvSpPr>
          <p:cNvPr id="4" name="Content Placeholder 2">
            <a:extLst>
              <a:ext uri="{FF2B5EF4-FFF2-40B4-BE49-F238E27FC236}">
                <a16:creationId xmlns:a16="http://schemas.microsoft.com/office/drawing/2014/main" id="{F80338A5-F466-1B4D-9339-CFC8FF7C259C}"/>
              </a:ext>
            </a:extLst>
          </p:cNvPr>
          <p:cNvSpPr txBox="1">
            <a:spLocks/>
          </p:cNvSpPr>
          <p:nvPr/>
        </p:nvSpPr>
        <p:spPr>
          <a:xfrm>
            <a:off x="702841" y="1410920"/>
            <a:ext cx="3800542" cy="3160801"/>
          </a:xfrm>
          <a:prstGeom prst="rect">
            <a:avLst/>
          </a:prstGeom>
        </p:spPr>
        <p:txBody>
          <a:bodyPr vert="horz" lIns="82296" tIns="41148" rIns="82296" bIns="41148" rtlCol="0" anchor="ctr">
            <a:normAutofit fontScale="92500"/>
          </a:bodyPr>
          <a:lstStyle>
            <a:lvl1pPr marL="365760" indent="-36576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ctr">
              <a:buNone/>
            </a:pPr>
            <a:r>
              <a:rPr lang="en-US" sz="3240" dirty="0">
                <a:latin typeface="Gill Sans MT" panose="020B0502020104020203" pitchFamily="34" charset="0"/>
              </a:rPr>
              <a:t>Develop and implement the appropriate activities to </a:t>
            </a:r>
            <a:r>
              <a:rPr lang="en-US" sz="3240" b="1" dirty="0">
                <a:solidFill>
                  <a:srgbClr val="EC3945"/>
                </a:solidFill>
                <a:latin typeface="Gill Sans MT" panose="020B0502020104020203" pitchFamily="34" charset="0"/>
              </a:rPr>
              <a:t>take action regarding a detected cybersecurity event.</a:t>
            </a:r>
          </a:p>
        </p:txBody>
      </p:sp>
      <p:sp>
        <p:nvSpPr>
          <p:cNvPr id="2" name="Title 1"/>
          <p:cNvSpPr>
            <a:spLocks noGrp="1"/>
          </p:cNvSpPr>
          <p:nvPr>
            <p:ph type="title"/>
          </p:nvPr>
        </p:nvSpPr>
        <p:spPr>
          <a:xfrm>
            <a:off x="702841" y="316564"/>
            <a:ext cx="4361908" cy="914855"/>
          </a:xfrm>
        </p:spPr>
        <p:txBody>
          <a:bodyPr>
            <a:normAutofit/>
          </a:bodyPr>
          <a:lstStyle/>
          <a:p>
            <a:pPr algn="ctr"/>
            <a:r>
              <a:rPr lang="en-US" sz="5400" dirty="0">
                <a:latin typeface="Gill Sans MT" panose="020B0502020104020203" pitchFamily="34" charset="0"/>
              </a:rPr>
              <a:t>Respond</a:t>
            </a:r>
          </a:p>
        </p:txBody>
      </p:sp>
    </p:spTree>
    <p:extLst>
      <p:ext uri="{BB962C8B-B14F-4D97-AF65-F5344CB8AC3E}">
        <p14:creationId xmlns:p14="http://schemas.microsoft.com/office/powerpoint/2010/main" val="685890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04210AC-C492-4286-944A-9487B9914F4D}"/>
              </a:ext>
              <a:ext uri="{C183D7F6-B498-43B3-948B-1728B52AA6E4}">
                <adec:decorative xmlns:adec="http://schemas.microsoft.com/office/drawing/2017/decorative" val="1"/>
              </a:ext>
            </a:extLst>
          </p:cNvPr>
          <p:cNvCxnSpPr>
            <a:cxnSpLocks/>
          </p:cNvCxnSpPr>
          <p:nvPr/>
        </p:nvCxnSpPr>
        <p:spPr>
          <a:xfrm>
            <a:off x="3826916" y="1672683"/>
            <a:ext cx="0" cy="277665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descr="Graphic of the framework with Respond function in Red, rest of the framework is in grey.">
            <a:extLst>
              <a:ext uri="{FF2B5EF4-FFF2-40B4-BE49-F238E27FC236}">
                <a16:creationId xmlns:a16="http://schemas.microsoft.com/office/drawing/2014/main" id="{5B3B3990-89A9-42B1-9C3D-6F148991085F}"/>
              </a:ext>
            </a:extLst>
          </p:cNvPr>
          <p:cNvGrpSpPr>
            <a:grpSpLocks noChangeAspect="1"/>
          </p:cNvGrpSpPr>
          <p:nvPr/>
        </p:nvGrpSpPr>
        <p:grpSpPr>
          <a:xfrm>
            <a:off x="7772400" y="182880"/>
            <a:ext cx="1124712" cy="1124712"/>
            <a:chOff x="6601020" y="440210"/>
            <a:chExt cx="4886467" cy="4839838"/>
          </a:xfrm>
        </p:grpSpPr>
        <p:pic>
          <p:nvPicPr>
            <p:cNvPr id="11" name="Picture 10">
              <a:extLst>
                <a:ext uri="{FF2B5EF4-FFF2-40B4-BE49-F238E27FC236}">
                  <a16:creationId xmlns:a16="http://schemas.microsoft.com/office/drawing/2014/main" id="{0653F868-C8B3-4578-BFDA-19E0888954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12" name="Picture 11">
              <a:extLst>
                <a:ext uri="{FF2B5EF4-FFF2-40B4-BE49-F238E27FC236}">
                  <a16:creationId xmlns:a16="http://schemas.microsoft.com/office/drawing/2014/main" id="{8DA6E42C-E09E-406D-88F4-0301B0B197A7}"/>
                </a:ext>
                <a:ext uri="{C183D7F6-B498-43B3-948B-1728B52AA6E4}">
                  <adec:decorative xmlns:adec="http://schemas.microsoft.com/office/drawing/2017/decorative" val="1"/>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13" name="Picture 12">
              <a:extLst>
                <a:ext uri="{FF2B5EF4-FFF2-40B4-BE49-F238E27FC236}">
                  <a16:creationId xmlns:a16="http://schemas.microsoft.com/office/drawing/2014/main" id="{5AB4B10B-DFB0-47E7-8622-762BB933A7AB}"/>
                </a:ext>
                <a:ext uri="{C183D7F6-B498-43B3-948B-1728B52AA6E4}">
                  <adec:decorative xmlns:adec="http://schemas.microsoft.com/office/drawing/2017/decorative" val="1"/>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14" name="Picture 13">
              <a:extLst>
                <a:ext uri="{FF2B5EF4-FFF2-40B4-BE49-F238E27FC236}">
                  <a16:creationId xmlns:a16="http://schemas.microsoft.com/office/drawing/2014/main" id="{B0CE40B8-1402-4875-98EB-483175288BD5}"/>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17" name="Picture 16">
              <a:extLst>
                <a:ext uri="{FF2B5EF4-FFF2-40B4-BE49-F238E27FC236}">
                  <a16:creationId xmlns:a16="http://schemas.microsoft.com/office/drawing/2014/main" id="{49862E56-3C97-4AED-A741-9B7532BF0864}"/>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18" name="Picture 17">
              <a:extLst>
                <a:ext uri="{FF2B5EF4-FFF2-40B4-BE49-F238E27FC236}">
                  <a16:creationId xmlns:a16="http://schemas.microsoft.com/office/drawing/2014/main" id="{93BABD5D-40BD-4F6C-88DE-083EEE8CF9FE}"/>
                </a:ext>
                <a:ext uri="{C183D7F6-B498-43B3-948B-1728B52AA6E4}">
                  <adec:decorative xmlns:adec="http://schemas.microsoft.com/office/drawing/2017/decorative" val="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20967" y="3833898"/>
              <a:ext cx="2842046" cy="1446150"/>
            </a:xfrm>
            <a:prstGeom prst="rect">
              <a:avLst/>
            </a:prstGeom>
          </p:spPr>
        </p:pic>
      </p:grpSp>
      <p:sp>
        <p:nvSpPr>
          <p:cNvPr id="20" name="Hexagon 19">
            <a:extLst>
              <a:ext uri="{FF2B5EF4-FFF2-40B4-BE49-F238E27FC236}">
                <a16:creationId xmlns:a16="http://schemas.microsoft.com/office/drawing/2014/main" id="{F0B95C92-6FD5-42F6-B45D-F4649375E71D}"/>
              </a:ext>
            </a:extLst>
          </p:cNvPr>
          <p:cNvSpPr>
            <a:spLocks noChangeAspect="1"/>
          </p:cNvSpPr>
          <p:nvPr/>
        </p:nvSpPr>
        <p:spPr>
          <a:xfrm>
            <a:off x="1155204" y="1265254"/>
            <a:ext cx="2037493" cy="1613418"/>
          </a:xfrm>
          <a:prstGeom prst="hexagon">
            <a:avLst/>
          </a:prstGeom>
          <a:solidFill>
            <a:srgbClr val="EC394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Gill Sans MT" panose="020B0502020104020203" pitchFamily="34" charset="0"/>
              </a:rPr>
              <a:t>Response Planning</a:t>
            </a:r>
          </a:p>
          <a:p>
            <a:pPr algn="ctr"/>
            <a:r>
              <a:rPr lang="en-US" sz="2000" dirty="0">
                <a:latin typeface="Gill Sans MT" panose="020B0502020104020203" pitchFamily="34" charset="0"/>
              </a:rPr>
              <a:t>[RS.RP]</a:t>
            </a:r>
          </a:p>
        </p:txBody>
      </p:sp>
      <p:sp>
        <p:nvSpPr>
          <p:cNvPr id="21" name="Hexagon 20" descr="Sample Respond Activities: Response Planning; Communications">
            <a:extLst>
              <a:ext uri="{FF2B5EF4-FFF2-40B4-BE49-F238E27FC236}">
                <a16:creationId xmlns:a16="http://schemas.microsoft.com/office/drawing/2014/main" id="{1AC073D2-5805-450D-ABAF-5EDB6C72916F}"/>
              </a:ext>
            </a:extLst>
          </p:cNvPr>
          <p:cNvSpPr>
            <a:spLocks noChangeAspect="1"/>
          </p:cNvSpPr>
          <p:nvPr/>
        </p:nvSpPr>
        <p:spPr>
          <a:xfrm>
            <a:off x="1155202" y="3035854"/>
            <a:ext cx="2037493" cy="1627632"/>
          </a:xfrm>
          <a:prstGeom prst="hexagon">
            <a:avLst/>
          </a:prstGeom>
          <a:solidFill>
            <a:srgbClr val="EC394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dirty="0">
              <a:latin typeface="Cambria" panose="02040503050406030204" pitchFamily="18" charset="0"/>
            </a:endParaRPr>
          </a:p>
        </p:txBody>
      </p:sp>
      <p:sp>
        <p:nvSpPr>
          <p:cNvPr id="5" name="Rectangle 4">
            <a:extLst>
              <a:ext uri="{FF2B5EF4-FFF2-40B4-BE49-F238E27FC236}">
                <a16:creationId xmlns:a16="http://schemas.microsoft.com/office/drawing/2014/main" id="{DCB75CCD-C7C3-4752-B803-82D23F5BB32A}"/>
              </a:ext>
            </a:extLst>
          </p:cNvPr>
          <p:cNvSpPr/>
          <p:nvPr/>
        </p:nvSpPr>
        <p:spPr>
          <a:xfrm>
            <a:off x="1241295" y="3586172"/>
            <a:ext cx="1865306" cy="646331"/>
          </a:xfrm>
          <a:prstGeom prst="rect">
            <a:avLst/>
          </a:prstGeom>
        </p:spPr>
        <p:txBody>
          <a:bodyPr wrap="square">
            <a:spAutoFit/>
          </a:bodyPr>
          <a:lstStyle/>
          <a:p>
            <a:pPr algn="ctr"/>
            <a:r>
              <a:rPr lang="en-US" dirty="0">
                <a:solidFill>
                  <a:schemeClr val="bg1"/>
                </a:solidFill>
                <a:latin typeface="Gill Sans MT" panose="020B0502020104020203" pitchFamily="34" charset="0"/>
              </a:rPr>
              <a:t>Communications</a:t>
            </a:r>
          </a:p>
          <a:p>
            <a:pPr algn="ctr"/>
            <a:r>
              <a:rPr lang="en-US" dirty="0">
                <a:solidFill>
                  <a:schemeClr val="bg1"/>
                </a:solidFill>
                <a:latin typeface="Gill Sans MT" panose="020B0502020104020203" pitchFamily="34" charset="0"/>
              </a:rPr>
              <a:t>[RS.CO]</a:t>
            </a:r>
            <a:endParaRPr lang="en-US" dirty="0">
              <a:latin typeface="Gill Sans MT" panose="020B0502020104020203" pitchFamily="34" charset="0"/>
            </a:endParaRPr>
          </a:p>
        </p:txBody>
      </p:sp>
      <p:sp>
        <p:nvSpPr>
          <p:cNvPr id="16" name="Rectangle 15">
            <a:extLst>
              <a:ext uri="{FF2B5EF4-FFF2-40B4-BE49-F238E27FC236}">
                <a16:creationId xmlns:a16="http://schemas.microsoft.com/office/drawing/2014/main" id="{7DE5F7F7-4662-444F-97F9-453F6F6839CD}"/>
              </a:ext>
            </a:extLst>
          </p:cNvPr>
          <p:cNvSpPr/>
          <p:nvPr/>
        </p:nvSpPr>
        <p:spPr>
          <a:xfrm>
            <a:off x="4188598" y="1091448"/>
            <a:ext cx="4580860" cy="3647152"/>
          </a:xfrm>
          <a:prstGeom prst="rect">
            <a:avLst/>
          </a:prstGeom>
          <a:ln>
            <a:noFill/>
          </a:ln>
        </p:spPr>
        <p:txBody>
          <a:bodyPr wrap="square" anchor="t">
            <a:spAutoFit/>
          </a:bodyPr>
          <a:lstStyle/>
          <a:p>
            <a:pPr marL="214308" indent="-214308" defTabSz="411470">
              <a:lnSpc>
                <a:spcPct val="150000"/>
              </a:lnSpc>
              <a:buFont typeface="Arial" panose="020B0604020202020204" pitchFamily="34" charset="0"/>
              <a:buChar char="•"/>
            </a:pPr>
            <a:endParaRPr lang="en-US" b="1" dirty="0">
              <a:solidFill>
                <a:srgbClr val="47A6DC"/>
              </a:solidFill>
            </a:endParaRPr>
          </a:p>
          <a:p>
            <a:pPr marL="257175" indent="-257175">
              <a:buFont typeface="Arial" panose="020B0604020202020204" pitchFamily="34" charset="0"/>
              <a:buChar char="•"/>
              <a:tabLst>
                <a:tab pos="342900" algn="l"/>
              </a:tabLst>
            </a:pPr>
            <a:r>
              <a:rPr lang="en-US" sz="2400" dirty="0">
                <a:latin typeface="Gill Sans MT" panose="020B0502020104020203" pitchFamily="34" charset="0"/>
              </a:rPr>
              <a:t>Coordinate with internal and external stakeholders </a:t>
            </a:r>
            <a:endParaRPr lang="en-US" sz="2400" dirty="0">
              <a:latin typeface="Gill Sans MT" panose="020B0502020104020203" pitchFamily="34" charset="0"/>
              <a:ea typeface="Calibri" panose="020F0502020204030204" pitchFamily="34" charset="0"/>
              <a:cs typeface="Times New Roman" panose="02020603050405020304" pitchFamily="18" charset="0"/>
            </a:endParaRPr>
          </a:p>
          <a:p>
            <a:pPr marL="473393"/>
            <a:r>
              <a:rPr lang="en-US" sz="2400" dirty="0">
                <a:latin typeface="+mj-lt"/>
                <a:ea typeface="Times New Roman" panose="02020603050405020304" pitchFamily="18" charset="0"/>
                <a:cs typeface="Times New Roman" panose="02020603050405020304" pitchFamily="18" charset="0"/>
              </a:rPr>
              <a:t> </a:t>
            </a:r>
            <a:endParaRPr lang="en-US" sz="2400" dirty="0">
              <a:latin typeface="+mj-lt"/>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pPr>
            <a:r>
              <a:rPr lang="en-US" sz="2400" dirty="0">
                <a:latin typeface="Gill Sans MT" panose="020B0502020104020203" pitchFamily="34" charset="0"/>
              </a:rPr>
              <a:t>Ensure response plans are tested </a:t>
            </a:r>
            <a:endParaRPr lang="en-US" sz="2400" dirty="0">
              <a:latin typeface="Gill Sans MT" panose="020B0502020104020203" pitchFamily="34" charset="0"/>
              <a:ea typeface="Calibri" panose="020F0502020204030204" pitchFamily="34" charset="0"/>
              <a:cs typeface="Times New Roman" panose="02020603050405020304" pitchFamily="18" charset="0"/>
            </a:endParaRPr>
          </a:p>
          <a:p>
            <a:pPr marL="473393"/>
            <a:r>
              <a:rPr lang="en-US" sz="2400" dirty="0">
                <a:latin typeface="Gill Sans MT" panose="020B0502020104020203" pitchFamily="34" charset="0"/>
                <a:ea typeface="Times New Roman" panose="02020603050405020304" pitchFamily="18" charset="0"/>
                <a:cs typeface="Times New Roman" panose="02020603050405020304" pitchFamily="18" charset="0"/>
              </a:rPr>
              <a:t> </a:t>
            </a:r>
            <a:endParaRPr lang="en-US" sz="2400" dirty="0">
              <a:latin typeface="Gill Sans MT" panose="020B0502020104020203" pitchFamily="34" charset="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pPr>
            <a:r>
              <a:rPr lang="en-US" sz="2400" dirty="0">
                <a:latin typeface="Gill Sans MT" panose="020B0502020104020203" pitchFamily="34" charset="0"/>
              </a:rPr>
              <a:t>Ensure response plans are updated </a:t>
            </a:r>
            <a:endParaRPr lang="en-US" sz="2400" dirty="0">
              <a:latin typeface="Gill Sans MT" panose="020B0502020104020203" pitchFamily="34" charset="0"/>
              <a:ea typeface="Calibri" panose="020F0502020204030204" pitchFamily="34" charset="0"/>
              <a:cs typeface="Times New Roman" panose="02020603050405020304" pitchFamily="18" charset="0"/>
            </a:endParaRPr>
          </a:p>
          <a:p>
            <a:pPr marL="214308" indent="-214308" defTabSz="411470">
              <a:buFont typeface="Arial" panose="020B0604020202020204" pitchFamily="34" charset="0"/>
              <a:buChar char="•"/>
            </a:pPr>
            <a:endParaRPr lang="en-US" b="1" dirty="0">
              <a:solidFill>
                <a:srgbClr val="47A6DC"/>
              </a:solidFill>
            </a:endParaRPr>
          </a:p>
          <a:p>
            <a:pPr defTabSz="411470"/>
            <a:endParaRPr lang="en-US" dirty="0">
              <a:solidFill>
                <a:srgbClr val="47A6DC"/>
              </a:solidFill>
            </a:endParaRPr>
          </a:p>
        </p:txBody>
      </p:sp>
      <p:sp>
        <p:nvSpPr>
          <p:cNvPr id="2" name="Title 1"/>
          <p:cNvSpPr>
            <a:spLocks noGrp="1"/>
          </p:cNvSpPr>
          <p:nvPr>
            <p:ph type="title"/>
          </p:nvPr>
        </p:nvSpPr>
        <p:spPr>
          <a:xfrm>
            <a:off x="373428" y="271082"/>
            <a:ext cx="7886700" cy="994172"/>
          </a:xfrm>
        </p:spPr>
        <p:txBody>
          <a:bodyPr>
            <a:normAutofit/>
          </a:bodyPr>
          <a:lstStyle/>
          <a:p>
            <a:pPr algn="ctr"/>
            <a:r>
              <a:rPr lang="en-US" sz="3600" dirty="0">
                <a:latin typeface="Gill Sans MT" panose="020B0502020104020203" pitchFamily="34" charset="0"/>
              </a:rPr>
              <a:t>Sample Respond Activities</a:t>
            </a:r>
          </a:p>
        </p:txBody>
      </p:sp>
    </p:spTree>
    <p:extLst>
      <p:ext uri="{BB962C8B-B14F-4D97-AF65-F5344CB8AC3E}">
        <p14:creationId xmlns:p14="http://schemas.microsoft.com/office/powerpoint/2010/main" val="3454375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Graphic of the framework with Recover function in Green, rest of the framework is in grey.">
            <a:extLst>
              <a:ext uri="{FF2B5EF4-FFF2-40B4-BE49-F238E27FC236}">
                <a16:creationId xmlns:a16="http://schemas.microsoft.com/office/drawing/2014/main" id="{EC6978B4-7393-463C-8F36-870FCCB8DEFD}"/>
              </a:ext>
            </a:extLst>
          </p:cNvPr>
          <p:cNvGrpSpPr>
            <a:grpSpLocks noChangeAspect="1"/>
          </p:cNvGrpSpPr>
          <p:nvPr/>
        </p:nvGrpSpPr>
        <p:grpSpPr>
          <a:xfrm>
            <a:off x="197070" y="171830"/>
            <a:ext cx="1124712" cy="1113980"/>
            <a:chOff x="6601020" y="440210"/>
            <a:chExt cx="4886467" cy="4839838"/>
          </a:xfrm>
        </p:grpSpPr>
        <p:pic>
          <p:nvPicPr>
            <p:cNvPr id="8" name="Picture 7">
              <a:extLst>
                <a:ext uri="{FF2B5EF4-FFF2-40B4-BE49-F238E27FC236}">
                  <a16:creationId xmlns:a16="http://schemas.microsoft.com/office/drawing/2014/main" id="{D39ED954-D9EC-4E37-A71C-65817206E28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9" name="Picture 8">
              <a:extLst>
                <a:ext uri="{FF2B5EF4-FFF2-40B4-BE49-F238E27FC236}">
                  <a16:creationId xmlns:a16="http://schemas.microsoft.com/office/drawing/2014/main" id="{7310BCFA-D5C5-4FB3-900E-56C96DB6792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10" name="Picture 9">
              <a:extLst>
                <a:ext uri="{FF2B5EF4-FFF2-40B4-BE49-F238E27FC236}">
                  <a16:creationId xmlns:a16="http://schemas.microsoft.com/office/drawing/2014/main" id="{316E2721-E0A7-47CC-ACCB-CE6C06E1ABF2}"/>
                </a:ext>
                <a:ext uri="{C183D7F6-B498-43B3-948B-1728B52AA6E4}">
                  <adec:decorative xmlns:adec="http://schemas.microsoft.com/office/drawing/2017/decorative" val="1"/>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11" name="Picture 10">
              <a:extLst>
                <a:ext uri="{FF2B5EF4-FFF2-40B4-BE49-F238E27FC236}">
                  <a16:creationId xmlns:a16="http://schemas.microsoft.com/office/drawing/2014/main" id="{4A875D34-2D11-438C-9213-BAD5D9C472DA}"/>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12" name="Picture 11">
              <a:extLst>
                <a:ext uri="{FF2B5EF4-FFF2-40B4-BE49-F238E27FC236}">
                  <a16:creationId xmlns:a16="http://schemas.microsoft.com/office/drawing/2014/main" id="{E927FE57-B703-4C6A-A69E-D9CED8B89232}"/>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13" name="Picture 12">
              <a:extLst>
                <a:ext uri="{FF2B5EF4-FFF2-40B4-BE49-F238E27FC236}">
                  <a16:creationId xmlns:a16="http://schemas.microsoft.com/office/drawing/2014/main" id="{109A2FD0-93BE-4BBB-8641-B1A91D6AB6F8}"/>
                </a:ext>
                <a:ext uri="{C183D7F6-B498-43B3-948B-1728B52AA6E4}">
                  <adec:decorative xmlns:adec="http://schemas.microsoft.com/office/drawing/2017/decorative" val="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20967" y="3833898"/>
              <a:ext cx="2842047" cy="1446150"/>
            </a:xfrm>
            <a:prstGeom prst="rect">
              <a:avLst/>
            </a:prstGeom>
          </p:spPr>
        </p:pic>
      </p:grpSp>
      <p:pic>
        <p:nvPicPr>
          <p:cNvPr id="14" name="Picture 13" descr="Stock photo of a bearded man at his computer; the screen shows a Recovery process underway. ">
            <a:extLst>
              <a:ext uri="{FF2B5EF4-FFF2-40B4-BE49-F238E27FC236}">
                <a16:creationId xmlns:a16="http://schemas.microsoft.com/office/drawing/2014/main" id="{2287BFC3-175F-47C6-BCBD-12F49CE378E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037541" y="0"/>
            <a:ext cx="4107373" cy="505609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p:spPr>
      </p:pic>
      <p:sp>
        <p:nvSpPr>
          <p:cNvPr id="5" name="Content Placeholder 2">
            <a:extLst>
              <a:ext uri="{FF2B5EF4-FFF2-40B4-BE49-F238E27FC236}">
                <a16:creationId xmlns:a16="http://schemas.microsoft.com/office/drawing/2014/main" id="{57955348-C589-C747-A09B-AC4064559375}"/>
              </a:ext>
            </a:extLst>
          </p:cNvPr>
          <p:cNvSpPr txBox="1">
            <a:spLocks/>
          </p:cNvSpPr>
          <p:nvPr/>
        </p:nvSpPr>
        <p:spPr>
          <a:xfrm>
            <a:off x="576845" y="1435451"/>
            <a:ext cx="4070350" cy="3216426"/>
          </a:xfrm>
          <a:prstGeom prst="rect">
            <a:avLst/>
          </a:prstGeom>
        </p:spPr>
        <p:txBody>
          <a:bodyPr vert="horz" lIns="82296" tIns="41148" rIns="82296" bIns="41148" rtlCol="0" anchor="ctr">
            <a:normAutofit/>
          </a:bodyPr>
          <a:lstStyle>
            <a:lvl1pPr marL="365760" indent="-36576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ctr">
              <a:buNone/>
            </a:pPr>
            <a:r>
              <a:rPr lang="en-US" sz="2700" dirty="0">
                <a:latin typeface="Gill Sans MT" panose="020B0502020104020203" pitchFamily="34" charset="0"/>
              </a:rPr>
              <a:t>Develop and implement the appropriate activities to maintain plans for </a:t>
            </a:r>
            <a:r>
              <a:rPr lang="en-US" sz="2700" b="1" dirty="0">
                <a:solidFill>
                  <a:srgbClr val="2B8137"/>
                </a:solidFill>
                <a:latin typeface="Gill Sans MT" panose="020B0502020104020203" pitchFamily="34" charset="0"/>
              </a:rPr>
              <a:t>resilience and to restore any capabilities or services</a:t>
            </a:r>
            <a:r>
              <a:rPr lang="en-US" sz="2700" dirty="0">
                <a:solidFill>
                  <a:srgbClr val="2B8137"/>
                </a:solidFill>
                <a:latin typeface="Gill Sans MT" panose="020B0502020104020203" pitchFamily="34" charset="0"/>
              </a:rPr>
              <a:t> </a:t>
            </a:r>
            <a:r>
              <a:rPr lang="en-US" sz="2700" dirty="0">
                <a:latin typeface="Gill Sans MT" panose="020B0502020104020203" pitchFamily="34" charset="0"/>
              </a:rPr>
              <a:t>that were impaired due to a cybersecurity event.</a:t>
            </a:r>
          </a:p>
        </p:txBody>
      </p:sp>
      <p:sp>
        <p:nvSpPr>
          <p:cNvPr id="2" name="Title 1"/>
          <p:cNvSpPr>
            <a:spLocks noGrp="1"/>
          </p:cNvSpPr>
          <p:nvPr>
            <p:ph type="title"/>
          </p:nvPr>
        </p:nvSpPr>
        <p:spPr>
          <a:xfrm>
            <a:off x="431830" y="251777"/>
            <a:ext cx="4660123" cy="994172"/>
          </a:xfrm>
        </p:spPr>
        <p:txBody>
          <a:bodyPr>
            <a:normAutofit/>
          </a:bodyPr>
          <a:lstStyle/>
          <a:p>
            <a:pPr algn="ctr"/>
            <a:r>
              <a:rPr lang="en-US" sz="5400" dirty="0">
                <a:latin typeface="Gill Sans MT" panose="020B0502020104020203" pitchFamily="34" charset="0"/>
              </a:rPr>
              <a:t>Recover</a:t>
            </a:r>
          </a:p>
        </p:txBody>
      </p:sp>
    </p:spTree>
    <p:extLst>
      <p:ext uri="{BB962C8B-B14F-4D97-AF65-F5344CB8AC3E}">
        <p14:creationId xmlns:p14="http://schemas.microsoft.com/office/powerpoint/2010/main" val="3278880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04210AC-C492-4286-944A-9487B9914F4D}"/>
              </a:ext>
              <a:ext uri="{C183D7F6-B498-43B3-948B-1728B52AA6E4}">
                <adec:decorative xmlns:adec="http://schemas.microsoft.com/office/drawing/2017/decorative" val="1"/>
              </a:ext>
            </a:extLst>
          </p:cNvPr>
          <p:cNvCxnSpPr>
            <a:cxnSpLocks/>
          </p:cNvCxnSpPr>
          <p:nvPr/>
        </p:nvCxnSpPr>
        <p:spPr>
          <a:xfrm>
            <a:off x="3826916" y="1458618"/>
            <a:ext cx="0" cy="303506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descr="Graphic of the framework with Recover function in Green, rest of the framework is in grey.">
            <a:extLst>
              <a:ext uri="{FF2B5EF4-FFF2-40B4-BE49-F238E27FC236}">
                <a16:creationId xmlns:a16="http://schemas.microsoft.com/office/drawing/2014/main" id="{F4386BA1-EB4B-4AB6-BEBC-A6B93999E47C}"/>
              </a:ext>
            </a:extLst>
          </p:cNvPr>
          <p:cNvGrpSpPr>
            <a:grpSpLocks noChangeAspect="1"/>
          </p:cNvGrpSpPr>
          <p:nvPr/>
        </p:nvGrpSpPr>
        <p:grpSpPr>
          <a:xfrm>
            <a:off x="7772400" y="186917"/>
            <a:ext cx="1124712" cy="1124712"/>
            <a:chOff x="6601020" y="440210"/>
            <a:chExt cx="4886467" cy="4839838"/>
          </a:xfrm>
        </p:grpSpPr>
        <p:pic>
          <p:nvPicPr>
            <p:cNvPr id="12" name="Picture 11">
              <a:extLst>
                <a:ext uri="{FF2B5EF4-FFF2-40B4-BE49-F238E27FC236}">
                  <a16:creationId xmlns:a16="http://schemas.microsoft.com/office/drawing/2014/main" id="{C64BA368-F1DF-4992-A677-8A3E9138363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3055" y="1728238"/>
              <a:ext cx="2337872" cy="2337872"/>
            </a:xfrm>
            <a:prstGeom prst="rect">
              <a:avLst/>
            </a:prstGeom>
          </p:spPr>
        </p:pic>
        <p:pic>
          <p:nvPicPr>
            <p:cNvPr id="13" name="Picture 12">
              <a:extLst>
                <a:ext uri="{FF2B5EF4-FFF2-40B4-BE49-F238E27FC236}">
                  <a16:creationId xmlns:a16="http://schemas.microsoft.com/office/drawing/2014/main" id="{9C92767E-4AF2-437A-A901-81F7FBD0A0E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8397" y="440210"/>
              <a:ext cx="2260825" cy="2022411"/>
            </a:xfrm>
            <a:prstGeom prst="rect">
              <a:avLst/>
            </a:prstGeom>
          </p:spPr>
        </p:pic>
        <p:pic>
          <p:nvPicPr>
            <p:cNvPr id="14" name="Picture 13">
              <a:extLst>
                <a:ext uri="{FF2B5EF4-FFF2-40B4-BE49-F238E27FC236}">
                  <a16:creationId xmlns:a16="http://schemas.microsoft.com/office/drawing/2014/main" id="{5D7ECADE-E768-4174-87C9-4F9F4952F831}"/>
                </a:ext>
                <a:ext uri="{C183D7F6-B498-43B3-948B-1728B52AA6E4}">
                  <adec:decorative xmlns:adec="http://schemas.microsoft.com/office/drawing/2017/decorative" val="1"/>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14729" y="440210"/>
              <a:ext cx="2260826" cy="2022411"/>
            </a:xfrm>
            <a:prstGeom prst="rect">
              <a:avLst/>
            </a:prstGeom>
          </p:spPr>
        </p:pic>
        <p:pic>
          <p:nvPicPr>
            <p:cNvPr id="17" name="Picture 16">
              <a:extLst>
                <a:ext uri="{FF2B5EF4-FFF2-40B4-BE49-F238E27FC236}">
                  <a16:creationId xmlns:a16="http://schemas.microsoft.com/office/drawing/2014/main" id="{18F45341-0653-46E1-B4AF-68FC5321E5DB}"/>
                </a:ext>
                <a:ext uri="{C183D7F6-B498-43B3-948B-1728B52AA6E4}">
                  <adec:decorative xmlns:adec="http://schemas.microsoft.com/office/drawing/2017/decorative" val="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31752" y="2178157"/>
              <a:ext cx="1655735" cy="2617304"/>
            </a:xfrm>
            <a:prstGeom prst="rect">
              <a:avLst/>
            </a:prstGeom>
          </p:spPr>
        </p:pic>
        <p:pic>
          <p:nvPicPr>
            <p:cNvPr id="18" name="Picture 17">
              <a:extLst>
                <a:ext uri="{FF2B5EF4-FFF2-40B4-BE49-F238E27FC236}">
                  <a16:creationId xmlns:a16="http://schemas.microsoft.com/office/drawing/2014/main" id="{9887F1C3-F9E8-4CAD-96AA-4FC9815C2357}"/>
                </a:ext>
                <a:ext uri="{C183D7F6-B498-43B3-948B-1728B52AA6E4}">
                  <adec:decorative xmlns:adec="http://schemas.microsoft.com/office/drawing/2017/decorative" val="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1020" y="2178157"/>
              <a:ext cx="1649984" cy="2603965"/>
            </a:xfrm>
            <a:prstGeom prst="rect">
              <a:avLst/>
            </a:prstGeom>
          </p:spPr>
        </p:pic>
        <p:pic>
          <p:nvPicPr>
            <p:cNvPr id="19" name="Picture 18">
              <a:extLst>
                <a:ext uri="{FF2B5EF4-FFF2-40B4-BE49-F238E27FC236}">
                  <a16:creationId xmlns:a16="http://schemas.microsoft.com/office/drawing/2014/main" id="{3D272140-9DDF-4FC0-923D-011CDAC22683}"/>
                </a:ext>
                <a:ext uri="{C183D7F6-B498-43B3-948B-1728B52AA6E4}">
                  <adec:decorative xmlns:adec="http://schemas.microsoft.com/office/drawing/2017/decorative" val="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20967" y="3833898"/>
              <a:ext cx="2842047" cy="1446150"/>
            </a:xfrm>
            <a:prstGeom prst="rect">
              <a:avLst/>
            </a:prstGeom>
          </p:spPr>
        </p:pic>
      </p:grpSp>
      <p:sp>
        <p:nvSpPr>
          <p:cNvPr id="23" name="Hexagon 22">
            <a:extLst>
              <a:ext uri="{FF2B5EF4-FFF2-40B4-BE49-F238E27FC236}">
                <a16:creationId xmlns:a16="http://schemas.microsoft.com/office/drawing/2014/main" id="{C8E46B51-0FA6-4432-9791-22FFA2AEBBC3}"/>
              </a:ext>
            </a:extLst>
          </p:cNvPr>
          <p:cNvSpPr>
            <a:spLocks noChangeAspect="1"/>
          </p:cNvSpPr>
          <p:nvPr/>
        </p:nvSpPr>
        <p:spPr>
          <a:xfrm>
            <a:off x="1037549" y="1243166"/>
            <a:ext cx="1787182" cy="1449262"/>
          </a:xfrm>
          <a:prstGeom prst="hexagon">
            <a:avLst/>
          </a:prstGeom>
          <a:solidFill>
            <a:srgbClr val="3DB64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Gill Sans MT" panose="020B0502020104020203" pitchFamily="34" charset="0"/>
              </a:rPr>
              <a:t>Recovery Planning</a:t>
            </a:r>
          </a:p>
          <a:p>
            <a:pPr algn="ctr"/>
            <a:r>
              <a:rPr lang="en-US" dirty="0">
                <a:solidFill>
                  <a:schemeClr val="tx1"/>
                </a:solidFill>
                <a:latin typeface="Gill Sans MT" panose="020B0502020104020203" pitchFamily="34" charset="0"/>
              </a:rPr>
              <a:t>[RC.RP]</a:t>
            </a:r>
          </a:p>
        </p:txBody>
      </p:sp>
      <p:sp>
        <p:nvSpPr>
          <p:cNvPr id="24" name="Hexagon 23" descr="Sample Recover activities: Recovery Planning and Communications">
            <a:extLst>
              <a:ext uri="{FF2B5EF4-FFF2-40B4-BE49-F238E27FC236}">
                <a16:creationId xmlns:a16="http://schemas.microsoft.com/office/drawing/2014/main" id="{45C3A984-11AE-4E0E-A760-02E42BFD3420}"/>
              </a:ext>
            </a:extLst>
          </p:cNvPr>
          <p:cNvSpPr>
            <a:spLocks noChangeAspect="1"/>
          </p:cNvSpPr>
          <p:nvPr/>
        </p:nvSpPr>
        <p:spPr>
          <a:xfrm>
            <a:off x="1037549" y="2844669"/>
            <a:ext cx="1787182" cy="1453896"/>
          </a:xfrm>
          <a:prstGeom prst="hexagon">
            <a:avLst/>
          </a:prstGeom>
          <a:solidFill>
            <a:srgbClr val="3DB64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900" dirty="0">
              <a:latin typeface="Cambria" panose="02040503050406030204" pitchFamily="18" charset="0"/>
            </a:endParaRPr>
          </a:p>
          <a:p>
            <a:pPr algn="ctr"/>
            <a:endParaRPr lang="en-US" sz="1900" dirty="0">
              <a:latin typeface="Cambria" panose="02040503050406030204" pitchFamily="18" charset="0"/>
            </a:endParaRPr>
          </a:p>
          <a:p>
            <a:pPr algn="ctr"/>
            <a:endParaRPr lang="en-US" sz="2160" dirty="0">
              <a:latin typeface="Cambria" panose="02040503050406030204" pitchFamily="18" charset="0"/>
            </a:endParaRPr>
          </a:p>
        </p:txBody>
      </p:sp>
      <p:sp>
        <p:nvSpPr>
          <p:cNvPr id="3" name="Rectangle 2">
            <a:extLst>
              <a:ext uri="{FF2B5EF4-FFF2-40B4-BE49-F238E27FC236}">
                <a16:creationId xmlns:a16="http://schemas.microsoft.com/office/drawing/2014/main" id="{8BFB0438-F8AD-487B-9167-775822376B2F}"/>
              </a:ext>
            </a:extLst>
          </p:cNvPr>
          <p:cNvSpPr/>
          <p:nvPr/>
        </p:nvSpPr>
        <p:spPr>
          <a:xfrm>
            <a:off x="1117374" y="3352118"/>
            <a:ext cx="1651518" cy="615553"/>
          </a:xfrm>
          <a:prstGeom prst="rect">
            <a:avLst/>
          </a:prstGeom>
        </p:spPr>
        <p:txBody>
          <a:bodyPr wrap="square">
            <a:spAutoFit/>
          </a:bodyPr>
          <a:lstStyle/>
          <a:p>
            <a:pPr algn="ctr"/>
            <a:r>
              <a:rPr lang="en-US" sz="1600" dirty="0">
                <a:latin typeface="Gill Sans MT" panose="020B0502020104020203" pitchFamily="34" charset="0"/>
              </a:rPr>
              <a:t>Communications</a:t>
            </a:r>
          </a:p>
          <a:p>
            <a:pPr algn="ctr"/>
            <a:r>
              <a:rPr lang="en-US" dirty="0">
                <a:latin typeface="Gill Sans MT" panose="020B0502020104020203" pitchFamily="34" charset="0"/>
              </a:rPr>
              <a:t>[RC.CO]</a:t>
            </a:r>
            <a:endParaRPr lang="en-US" sz="1600" dirty="0">
              <a:latin typeface="Gill Sans MT" panose="020B0502020104020203" pitchFamily="34" charset="0"/>
            </a:endParaRPr>
          </a:p>
        </p:txBody>
      </p:sp>
      <p:sp>
        <p:nvSpPr>
          <p:cNvPr id="16" name="Rectangle 15">
            <a:extLst>
              <a:ext uri="{FF2B5EF4-FFF2-40B4-BE49-F238E27FC236}">
                <a16:creationId xmlns:a16="http://schemas.microsoft.com/office/drawing/2014/main" id="{7DE5F7F7-4662-444F-97F9-453F6F6839CD}"/>
              </a:ext>
            </a:extLst>
          </p:cNvPr>
          <p:cNvSpPr/>
          <p:nvPr/>
        </p:nvSpPr>
        <p:spPr>
          <a:xfrm>
            <a:off x="4291448" y="1173332"/>
            <a:ext cx="4551218" cy="3590598"/>
          </a:xfrm>
          <a:prstGeom prst="rect">
            <a:avLst/>
          </a:prstGeom>
        </p:spPr>
        <p:txBody>
          <a:bodyPr wrap="square" anchor="t">
            <a:spAutoFit/>
          </a:bodyPr>
          <a:lstStyle/>
          <a:p>
            <a:pPr lvl="0"/>
            <a:endParaRPr lang="en-US" b="1" dirty="0">
              <a:solidFill>
                <a:srgbClr val="7030A0"/>
              </a:solidFill>
            </a:endParaRPr>
          </a:p>
          <a:p>
            <a:pPr marL="257175" indent="-257175">
              <a:lnSpc>
                <a:spcPct val="107000"/>
              </a:lnSpc>
              <a:buFont typeface="Arial" panose="020B0604020202020204" pitchFamily="34" charset="0"/>
              <a:buChar char="•"/>
              <a:tabLst>
                <a:tab pos="342900" algn="l"/>
              </a:tabLst>
            </a:pPr>
            <a:r>
              <a:rPr lang="en-US" dirty="0">
                <a:latin typeface="Gill Sans MT" panose="020B0502020104020203" pitchFamily="34" charset="0"/>
                <a:cs typeface="Arial" panose="020B0604020202020204" pitchFamily="34" charset="0"/>
              </a:rPr>
              <a:t>Manage public relations and company reputation </a:t>
            </a:r>
          </a:p>
          <a:p>
            <a:pPr>
              <a:lnSpc>
                <a:spcPct val="107000"/>
              </a:lnSpc>
              <a:tabLst>
                <a:tab pos="342900" algn="l"/>
              </a:tabLst>
            </a:pPr>
            <a:r>
              <a:rPr lang="en-US" dirty="0">
                <a:latin typeface="Gill Sans MT" panose="020B0502020104020203" pitchFamily="34" charset="0"/>
                <a:ea typeface="Times New Roman" panose="02020603050405020304" pitchFamily="18" charset="0"/>
                <a:cs typeface="Arial" panose="020B0604020202020204" pitchFamily="34" charset="0"/>
              </a:rPr>
              <a:t> </a:t>
            </a:r>
            <a:endParaRPr lang="en-US" dirty="0">
              <a:latin typeface="Gill Sans MT" panose="020B0502020104020203" pitchFamily="34" charset="0"/>
              <a:ea typeface="Calibri" panose="020F0502020204030204" pitchFamily="34" charset="0"/>
              <a:cs typeface="Arial" panose="020B0604020202020204" pitchFamily="34" charset="0"/>
            </a:endParaRPr>
          </a:p>
          <a:p>
            <a:pPr marL="257175" indent="-257175">
              <a:lnSpc>
                <a:spcPct val="107000"/>
              </a:lnSpc>
              <a:buFont typeface="Arial" panose="020B0604020202020204" pitchFamily="34" charset="0"/>
              <a:buChar char="•"/>
              <a:tabLst>
                <a:tab pos="342900" algn="l"/>
              </a:tabLst>
            </a:pPr>
            <a:r>
              <a:rPr lang="en-US" dirty="0">
                <a:latin typeface="Gill Sans MT" panose="020B0502020104020203" pitchFamily="34" charset="0"/>
                <a:cs typeface="Arial" panose="020B0604020202020204" pitchFamily="34" charset="0"/>
              </a:rPr>
              <a:t>Communicate with internal and external stakeholders </a:t>
            </a:r>
          </a:p>
          <a:p>
            <a:pPr>
              <a:lnSpc>
                <a:spcPct val="107000"/>
              </a:lnSpc>
              <a:tabLst>
                <a:tab pos="342900" algn="l"/>
              </a:tabLst>
            </a:pPr>
            <a:r>
              <a:rPr lang="en-US" dirty="0">
                <a:latin typeface="Gill Sans MT" panose="020B0502020104020203" pitchFamily="34" charset="0"/>
                <a:ea typeface="Times New Roman" panose="02020603050405020304" pitchFamily="18" charset="0"/>
                <a:cs typeface="Arial" panose="020B0604020202020204" pitchFamily="34" charset="0"/>
              </a:rPr>
              <a:t> </a:t>
            </a:r>
            <a:endParaRPr lang="en-US" dirty="0">
              <a:latin typeface="Gill Sans MT" panose="020B0502020104020203" pitchFamily="34" charset="0"/>
              <a:ea typeface="Calibri" panose="020F0502020204030204" pitchFamily="34" charset="0"/>
              <a:cs typeface="Arial" panose="020B0604020202020204" pitchFamily="34" charset="0"/>
            </a:endParaRPr>
          </a:p>
          <a:p>
            <a:pPr marL="257175" indent="-257175">
              <a:lnSpc>
                <a:spcPct val="107000"/>
              </a:lnSpc>
              <a:buFont typeface="Arial" panose="020B0604020202020204" pitchFamily="34" charset="0"/>
              <a:buChar char="•"/>
              <a:tabLst>
                <a:tab pos="342900" algn="l"/>
              </a:tabLst>
            </a:pPr>
            <a:r>
              <a:rPr lang="en-US" dirty="0">
                <a:latin typeface="Gill Sans MT" panose="020B0502020104020203" pitchFamily="34" charset="0"/>
                <a:cs typeface="Arial" panose="020B0604020202020204" pitchFamily="34" charset="0"/>
              </a:rPr>
              <a:t>Ensure recovery plans are updated </a:t>
            </a:r>
          </a:p>
          <a:p>
            <a:pPr marL="257175" indent="-257175">
              <a:lnSpc>
                <a:spcPct val="107000"/>
              </a:lnSpc>
              <a:buFont typeface="Arial" panose="020B0604020202020204" pitchFamily="34" charset="0"/>
              <a:buChar char="•"/>
              <a:tabLst>
                <a:tab pos="342900" algn="l"/>
              </a:tabLst>
            </a:pPr>
            <a:endParaRPr lang="en-US" dirty="0">
              <a:latin typeface="Gill Sans MT" panose="020B0502020104020203" pitchFamily="34" charset="0"/>
              <a:ea typeface="Calibri" panose="020F0502020204030204" pitchFamily="34" charset="0"/>
              <a:cs typeface="Arial" panose="020B0604020202020204" pitchFamily="34" charset="0"/>
            </a:endParaRPr>
          </a:p>
          <a:p>
            <a:pPr marL="257175" indent="-257175">
              <a:lnSpc>
                <a:spcPct val="107000"/>
              </a:lnSpc>
              <a:buFont typeface="Arial" panose="020B0604020202020204" pitchFamily="34" charset="0"/>
              <a:buChar char="•"/>
              <a:tabLst>
                <a:tab pos="342900" algn="l"/>
              </a:tabLst>
            </a:pPr>
            <a:r>
              <a:rPr lang="en-US" dirty="0">
                <a:latin typeface="Gill Sans MT" panose="020B0502020104020203" pitchFamily="34" charset="0"/>
                <a:cs typeface="Arial" panose="020B0604020202020204" pitchFamily="34" charset="0"/>
              </a:rPr>
              <a:t>Consider cyber insurance </a:t>
            </a:r>
          </a:p>
          <a:p>
            <a:pPr defTabSz="411470"/>
            <a:endParaRPr lang="en-US" b="1" dirty="0">
              <a:solidFill>
                <a:srgbClr val="47A6DC"/>
              </a:solidFill>
              <a:latin typeface="Gill Sans MT" panose="020B0502020104020203" pitchFamily="34" charset="0"/>
            </a:endParaRPr>
          </a:p>
          <a:p>
            <a:pPr defTabSz="411470"/>
            <a:endParaRPr lang="en-US" dirty="0">
              <a:solidFill>
                <a:srgbClr val="47A6DC"/>
              </a:solidFill>
            </a:endParaRPr>
          </a:p>
        </p:txBody>
      </p:sp>
      <p:sp>
        <p:nvSpPr>
          <p:cNvPr id="2" name="Title 1"/>
          <p:cNvSpPr>
            <a:spLocks noGrp="1"/>
          </p:cNvSpPr>
          <p:nvPr>
            <p:ph type="title"/>
          </p:nvPr>
        </p:nvSpPr>
        <p:spPr>
          <a:xfrm>
            <a:off x="474703" y="284173"/>
            <a:ext cx="7886700" cy="760283"/>
          </a:xfrm>
        </p:spPr>
        <p:txBody>
          <a:bodyPr>
            <a:normAutofit/>
          </a:bodyPr>
          <a:lstStyle/>
          <a:p>
            <a:pPr algn="ctr"/>
            <a:r>
              <a:rPr lang="en-US" sz="4000" dirty="0">
                <a:latin typeface="Gill Sans MT" panose="020B0502020104020203" pitchFamily="34" charset="0"/>
              </a:rPr>
              <a:t>Sample Recover Activities</a:t>
            </a:r>
          </a:p>
        </p:txBody>
      </p:sp>
    </p:spTree>
    <p:extLst>
      <p:ext uri="{BB962C8B-B14F-4D97-AF65-F5344CB8AC3E}">
        <p14:creationId xmlns:p14="http://schemas.microsoft.com/office/powerpoint/2010/main" val="2743823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A summary image of all the examples of sample activities for each step of the NIST Cybersecurity Framework. ">
            <a:extLst>
              <a:ext uri="{FF2B5EF4-FFF2-40B4-BE49-F238E27FC236}">
                <a16:creationId xmlns:a16="http://schemas.microsoft.com/office/drawing/2014/main" id="{41143551-82D4-4856-BE3A-D481F7924819}"/>
              </a:ext>
            </a:extLst>
          </p:cNvPr>
          <p:cNvGrpSpPr/>
          <p:nvPr/>
        </p:nvGrpSpPr>
        <p:grpSpPr>
          <a:xfrm>
            <a:off x="291804" y="380250"/>
            <a:ext cx="8662526" cy="4394758"/>
            <a:chOff x="291804" y="380250"/>
            <a:chExt cx="8662526" cy="4394758"/>
          </a:xfrm>
        </p:grpSpPr>
        <p:sp>
          <p:nvSpPr>
            <p:cNvPr id="12" name="Hexagon 11">
              <a:extLst>
                <a:ext uri="{FF2B5EF4-FFF2-40B4-BE49-F238E27FC236}">
                  <a16:creationId xmlns:a16="http://schemas.microsoft.com/office/drawing/2014/main" id="{B1C45116-1D69-4BCD-A262-97797E9A2415}"/>
                </a:ext>
              </a:extLst>
            </p:cNvPr>
            <p:cNvSpPr>
              <a:spLocks noChangeAspect="1"/>
            </p:cNvSpPr>
            <p:nvPr/>
          </p:nvSpPr>
          <p:spPr>
            <a:xfrm>
              <a:off x="7428520" y="2952281"/>
              <a:ext cx="1468072" cy="1177594"/>
            </a:xfrm>
            <a:prstGeom prst="hexagon">
              <a:avLst/>
            </a:prstGeom>
            <a:solidFill>
              <a:srgbClr val="3DB64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900" b="1" dirty="0"/>
            </a:p>
            <a:p>
              <a:pPr algn="ctr"/>
              <a:endParaRPr lang="en-US" sz="1900" b="1" dirty="0"/>
            </a:p>
            <a:p>
              <a:pPr algn="ctr"/>
              <a:endParaRPr lang="en-US" sz="2160" b="1" dirty="0"/>
            </a:p>
          </p:txBody>
        </p:sp>
        <p:sp>
          <p:nvSpPr>
            <p:cNvPr id="11" name="Hexagon 10">
              <a:extLst>
                <a:ext uri="{FF2B5EF4-FFF2-40B4-BE49-F238E27FC236}">
                  <a16:creationId xmlns:a16="http://schemas.microsoft.com/office/drawing/2014/main" id="{361DA193-8355-47AC-8B4A-B15A5799CE01}"/>
                </a:ext>
              </a:extLst>
            </p:cNvPr>
            <p:cNvSpPr>
              <a:spLocks noChangeAspect="1"/>
            </p:cNvSpPr>
            <p:nvPr/>
          </p:nvSpPr>
          <p:spPr>
            <a:xfrm>
              <a:off x="7440275" y="1696875"/>
              <a:ext cx="1468072" cy="1190489"/>
            </a:xfrm>
            <a:prstGeom prst="hexagon">
              <a:avLst/>
            </a:prstGeom>
            <a:solidFill>
              <a:srgbClr val="3DB64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Gill Sans MT" panose="020B0502020104020203" pitchFamily="34" charset="0"/>
                </a:rPr>
                <a:t>Recovery Planning</a:t>
              </a:r>
            </a:p>
            <a:p>
              <a:pPr algn="ctr"/>
              <a:r>
                <a:rPr lang="en-US" sz="1400" dirty="0">
                  <a:solidFill>
                    <a:schemeClr val="tx1"/>
                  </a:solidFill>
                  <a:latin typeface="Gill Sans MT" panose="020B0502020104020203" pitchFamily="34" charset="0"/>
                </a:rPr>
                <a:t>[RC.RP]</a:t>
              </a:r>
            </a:p>
          </p:txBody>
        </p:sp>
        <p:sp>
          <p:nvSpPr>
            <p:cNvPr id="13" name="Rectangle 12">
              <a:extLst>
                <a:ext uri="{FF2B5EF4-FFF2-40B4-BE49-F238E27FC236}">
                  <a16:creationId xmlns:a16="http://schemas.microsoft.com/office/drawing/2014/main" id="{FE190CFB-F9F4-4B8A-9E97-FA95CA7A86CD}"/>
                </a:ext>
              </a:extLst>
            </p:cNvPr>
            <p:cNvSpPr/>
            <p:nvPr/>
          </p:nvSpPr>
          <p:spPr>
            <a:xfrm>
              <a:off x="7428520" y="3301666"/>
              <a:ext cx="1525810" cy="523220"/>
            </a:xfrm>
            <a:prstGeom prst="rect">
              <a:avLst/>
            </a:prstGeom>
          </p:spPr>
          <p:txBody>
            <a:bodyPr wrap="square">
              <a:spAutoFit/>
            </a:bodyPr>
            <a:lstStyle/>
            <a:p>
              <a:pPr algn="ctr"/>
              <a:r>
                <a:rPr lang="en-US" sz="1400" dirty="0">
                  <a:latin typeface="Gill Sans MT" panose="020B0502020104020203" pitchFamily="34" charset="0"/>
                </a:rPr>
                <a:t>Communications</a:t>
              </a:r>
            </a:p>
            <a:p>
              <a:pPr algn="ctr"/>
              <a:r>
                <a:rPr lang="en-US" sz="1400" dirty="0">
                  <a:latin typeface="Gill Sans MT" panose="020B0502020104020203" pitchFamily="34" charset="0"/>
                </a:rPr>
                <a:t>[RC.CO]</a:t>
              </a:r>
              <a:endParaRPr lang="en-US" sz="1200" dirty="0">
                <a:latin typeface="Gill Sans MT" panose="020B0502020104020203" pitchFamily="34" charset="0"/>
              </a:endParaRPr>
            </a:p>
          </p:txBody>
        </p:sp>
        <p:sp>
          <p:nvSpPr>
            <p:cNvPr id="19" name="Hexagon 18">
              <a:extLst>
                <a:ext uri="{FF2B5EF4-FFF2-40B4-BE49-F238E27FC236}">
                  <a16:creationId xmlns:a16="http://schemas.microsoft.com/office/drawing/2014/main" id="{56EFD091-7AE6-405E-8030-581D2D80A7C1}"/>
                </a:ext>
              </a:extLst>
            </p:cNvPr>
            <p:cNvSpPr>
              <a:spLocks noChangeAspect="1"/>
            </p:cNvSpPr>
            <p:nvPr/>
          </p:nvSpPr>
          <p:spPr>
            <a:xfrm>
              <a:off x="6189120" y="2315168"/>
              <a:ext cx="1498236" cy="1186400"/>
            </a:xfrm>
            <a:prstGeom prst="hexagon">
              <a:avLst/>
            </a:prstGeom>
            <a:solidFill>
              <a:srgbClr val="F16B7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Gill Sans MT" panose="020B0502020104020203" pitchFamily="34" charset="0"/>
                </a:rPr>
                <a:t>Response Planning</a:t>
              </a:r>
            </a:p>
            <a:p>
              <a:pPr algn="ctr"/>
              <a:r>
                <a:rPr lang="en-US" sz="1400" dirty="0">
                  <a:solidFill>
                    <a:schemeClr val="tx1"/>
                  </a:solidFill>
                  <a:latin typeface="Gill Sans MT" panose="020B0502020104020203" pitchFamily="34" charset="0"/>
                </a:rPr>
                <a:t>[RS.RP]</a:t>
              </a:r>
            </a:p>
          </p:txBody>
        </p:sp>
        <p:grpSp>
          <p:nvGrpSpPr>
            <p:cNvPr id="59" name="Group 58">
              <a:extLst>
                <a:ext uri="{FF2B5EF4-FFF2-40B4-BE49-F238E27FC236}">
                  <a16:creationId xmlns:a16="http://schemas.microsoft.com/office/drawing/2014/main" id="{010825FE-0A0D-4485-94E4-E8984D32B96A}"/>
                </a:ext>
              </a:extLst>
            </p:cNvPr>
            <p:cNvGrpSpPr/>
            <p:nvPr/>
          </p:nvGrpSpPr>
          <p:grpSpPr>
            <a:xfrm>
              <a:off x="6208627" y="1063851"/>
              <a:ext cx="1543851" cy="1186400"/>
              <a:chOff x="6262484" y="3502805"/>
              <a:chExt cx="1543851" cy="1186400"/>
            </a:xfrm>
          </p:grpSpPr>
          <p:sp>
            <p:nvSpPr>
              <p:cNvPr id="20" name="Hexagon 19">
                <a:extLst>
                  <a:ext uri="{FF2B5EF4-FFF2-40B4-BE49-F238E27FC236}">
                    <a16:creationId xmlns:a16="http://schemas.microsoft.com/office/drawing/2014/main" id="{ADC78C84-2964-4383-8B8F-561F8B3B9837}"/>
                  </a:ext>
                </a:extLst>
              </p:cNvPr>
              <p:cNvSpPr>
                <a:spLocks noChangeAspect="1"/>
              </p:cNvSpPr>
              <p:nvPr/>
            </p:nvSpPr>
            <p:spPr>
              <a:xfrm>
                <a:off x="6262484" y="3502805"/>
                <a:ext cx="1498236" cy="1186400"/>
              </a:xfrm>
              <a:prstGeom prst="hexagon">
                <a:avLst/>
              </a:prstGeom>
              <a:solidFill>
                <a:srgbClr val="F16B7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b="1" dirty="0"/>
              </a:p>
            </p:txBody>
          </p:sp>
          <p:sp>
            <p:nvSpPr>
              <p:cNvPr id="22" name="Rectangle 21">
                <a:extLst>
                  <a:ext uri="{FF2B5EF4-FFF2-40B4-BE49-F238E27FC236}">
                    <a16:creationId xmlns:a16="http://schemas.microsoft.com/office/drawing/2014/main" id="{26193050-FAAB-4C78-B7BF-178D6D282D95}"/>
                  </a:ext>
                </a:extLst>
              </p:cNvPr>
              <p:cNvSpPr/>
              <p:nvPr/>
            </p:nvSpPr>
            <p:spPr>
              <a:xfrm>
                <a:off x="6280525" y="3912956"/>
                <a:ext cx="1525810" cy="523220"/>
              </a:xfrm>
              <a:prstGeom prst="rect">
                <a:avLst/>
              </a:prstGeom>
            </p:spPr>
            <p:txBody>
              <a:bodyPr wrap="square">
                <a:spAutoFit/>
              </a:bodyPr>
              <a:lstStyle/>
              <a:p>
                <a:pPr algn="ctr"/>
                <a:r>
                  <a:rPr lang="en-US" sz="1400" dirty="0">
                    <a:latin typeface="Gill Sans MT" panose="020B0502020104020203" pitchFamily="34" charset="0"/>
                  </a:rPr>
                  <a:t>Communications</a:t>
                </a:r>
              </a:p>
              <a:p>
                <a:pPr algn="ctr"/>
                <a:r>
                  <a:rPr lang="en-US" sz="1400" dirty="0">
                    <a:latin typeface="Gill Sans MT" panose="020B0502020104020203" pitchFamily="34" charset="0"/>
                  </a:rPr>
                  <a:t>[RS.CO]</a:t>
                </a:r>
              </a:p>
            </p:txBody>
          </p:sp>
        </p:grpSp>
        <p:sp>
          <p:nvSpPr>
            <p:cNvPr id="34" name="Hexagon 33">
              <a:extLst>
                <a:ext uri="{FF2B5EF4-FFF2-40B4-BE49-F238E27FC236}">
                  <a16:creationId xmlns:a16="http://schemas.microsoft.com/office/drawing/2014/main" id="{C1EEE21C-00A7-4250-A1DF-EF828AD31664}"/>
                </a:ext>
              </a:extLst>
            </p:cNvPr>
            <p:cNvSpPr/>
            <p:nvPr/>
          </p:nvSpPr>
          <p:spPr>
            <a:xfrm>
              <a:off x="3730953" y="3531424"/>
              <a:ext cx="1476079" cy="1240594"/>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Gill Sans MT" panose="020B0502020104020203" pitchFamily="34" charset="0"/>
                </a:rPr>
                <a:t>Data Security</a:t>
              </a:r>
            </a:p>
            <a:p>
              <a:pPr algn="ctr"/>
              <a:r>
                <a:rPr lang="en-US" sz="1400" dirty="0">
                  <a:solidFill>
                    <a:schemeClr val="tx1"/>
                  </a:solidFill>
                  <a:latin typeface="Gill Sans MT" panose="020B0502020104020203" pitchFamily="34" charset="0"/>
                </a:rPr>
                <a:t>[PR.DS]</a:t>
              </a:r>
            </a:p>
          </p:txBody>
        </p:sp>
        <p:sp>
          <p:nvSpPr>
            <p:cNvPr id="35" name="Hexagon 34">
              <a:extLst>
                <a:ext uri="{FF2B5EF4-FFF2-40B4-BE49-F238E27FC236}">
                  <a16:creationId xmlns:a16="http://schemas.microsoft.com/office/drawing/2014/main" id="{4C473431-E2F1-4E1F-AA57-5F98E2A58EC4}"/>
                </a:ext>
              </a:extLst>
            </p:cNvPr>
            <p:cNvSpPr/>
            <p:nvPr/>
          </p:nvSpPr>
          <p:spPr>
            <a:xfrm>
              <a:off x="3754215" y="2269583"/>
              <a:ext cx="1476078" cy="1209464"/>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400" dirty="0">
                  <a:solidFill>
                    <a:schemeClr val="tx1"/>
                  </a:solidFill>
                  <a:latin typeface="Gill Sans MT" panose="020B0502020104020203" pitchFamily="34" charset="0"/>
                </a:rPr>
                <a:t>Awareness and Training</a:t>
              </a:r>
            </a:p>
            <a:p>
              <a:pPr lvl="0" algn="ctr">
                <a:defRPr/>
              </a:pPr>
              <a:r>
                <a:rPr lang="en-US" sz="1400" dirty="0">
                  <a:solidFill>
                    <a:schemeClr val="tx1"/>
                  </a:solidFill>
                  <a:latin typeface="Gill Sans MT" panose="020B0502020104020203" pitchFamily="34" charset="0"/>
                </a:rPr>
                <a:t>[PR.AT]</a:t>
              </a:r>
            </a:p>
          </p:txBody>
        </p:sp>
        <p:sp>
          <p:nvSpPr>
            <p:cNvPr id="36" name="Hexagon 35">
              <a:extLst>
                <a:ext uri="{FF2B5EF4-FFF2-40B4-BE49-F238E27FC236}">
                  <a16:creationId xmlns:a16="http://schemas.microsoft.com/office/drawing/2014/main" id="{060AE7F1-6AD0-4113-8A37-4D7325B541BD}"/>
                </a:ext>
              </a:extLst>
            </p:cNvPr>
            <p:cNvSpPr/>
            <p:nvPr/>
          </p:nvSpPr>
          <p:spPr>
            <a:xfrm>
              <a:off x="2581886" y="2887364"/>
              <a:ext cx="1423382" cy="1200715"/>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400" dirty="0">
                  <a:solidFill>
                    <a:schemeClr val="tx1"/>
                  </a:solidFill>
                  <a:latin typeface="Gill Sans MT" panose="020B0502020104020203" pitchFamily="34" charset="0"/>
                </a:rPr>
                <a:t>Protective Technology</a:t>
              </a:r>
            </a:p>
            <a:p>
              <a:pPr lvl="0" algn="ctr">
                <a:defRPr/>
              </a:pPr>
              <a:r>
                <a:rPr lang="en-US" sz="1400" dirty="0">
                  <a:solidFill>
                    <a:schemeClr val="tx1"/>
                  </a:solidFill>
                  <a:latin typeface="Gill Sans MT" panose="020B0502020104020203" pitchFamily="34" charset="0"/>
                </a:rPr>
                <a:t>[PR.PT]</a:t>
              </a:r>
            </a:p>
          </p:txBody>
        </p:sp>
        <p:grpSp>
          <p:nvGrpSpPr>
            <p:cNvPr id="56" name="Group 55">
              <a:extLst>
                <a:ext uri="{FF2B5EF4-FFF2-40B4-BE49-F238E27FC236}">
                  <a16:creationId xmlns:a16="http://schemas.microsoft.com/office/drawing/2014/main" id="{0CC981B5-2DD4-4F74-96B6-3A927D3AEF14}"/>
                </a:ext>
              </a:extLst>
            </p:cNvPr>
            <p:cNvGrpSpPr/>
            <p:nvPr/>
          </p:nvGrpSpPr>
          <p:grpSpPr>
            <a:xfrm>
              <a:off x="2586462" y="1637399"/>
              <a:ext cx="1423382" cy="1209891"/>
              <a:chOff x="826311" y="1933854"/>
              <a:chExt cx="1540651" cy="1309571"/>
            </a:xfrm>
          </p:grpSpPr>
          <p:sp>
            <p:nvSpPr>
              <p:cNvPr id="32" name="Hexagon 31">
                <a:extLst>
                  <a:ext uri="{FF2B5EF4-FFF2-40B4-BE49-F238E27FC236}">
                    <a16:creationId xmlns:a16="http://schemas.microsoft.com/office/drawing/2014/main" id="{91E89CC6-4715-4FD6-8E9A-FDE35AA3F78E}"/>
                  </a:ext>
                </a:extLst>
              </p:cNvPr>
              <p:cNvSpPr/>
              <p:nvPr/>
            </p:nvSpPr>
            <p:spPr>
              <a:xfrm>
                <a:off x="826311" y="1933854"/>
                <a:ext cx="1540651" cy="1299639"/>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endParaRPr lang="en-US" sz="1600" b="1" dirty="0"/>
              </a:p>
            </p:txBody>
          </p:sp>
          <p:sp>
            <p:nvSpPr>
              <p:cNvPr id="28" name="Rectangle 27">
                <a:extLst>
                  <a:ext uri="{FF2B5EF4-FFF2-40B4-BE49-F238E27FC236}">
                    <a16:creationId xmlns:a16="http://schemas.microsoft.com/office/drawing/2014/main" id="{CF2BC797-B0CC-4A5C-A134-12ACF08F6AD2}"/>
                  </a:ext>
                </a:extLst>
              </p:cNvPr>
              <p:cNvSpPr/>
              <p:nvPr/>
            </p:nvSpPr>
            <p:spPr>
              <a:xfrm>
                <a:off x="923384" y="1977518"/>
                <a:ext cx="1385285" cy="1265907"/>
              </a:xfrm>
              <a:prstGeom prst="rect">
                <a:avLst/>
              </a:prstGeom>
            </p:spPr>
            <p:txBody>
              <a:bodyPr wrap="square">
                <a:spAutoFit/>
              </a:bodyPr>
              <a:lstStyle/>
              <a:p>
                <a:pPr lvl="0" algn="ctr">
                  <a:defRPr/>
                </a:pPr>
                <a:r>
                  <a:rPr lang="en-US" sz="1400" dirty="0">
                    <a:latin typeface="Gill Sans MT" panose="020B0502020104020203" pitchFamily="34" charset="0"/>
                  </a:rPr>
                  <a:t>Identity Management and Access Control</a:t>
                </a:r>
              </a:p>
              <a:p>
                <a:pPr lvl="0" algn="ctr">
                  <a:defRPr/>
                </a:pPr>
                <a:r>
                  <a:rPr lang="en-US" sz="1400" dirty="0">
                    <a:latin typeface="Gill Sans MT" panose="020B0502020104020203" pitchFamily="34" charset="0"/>
                  </a:rPr>
                  <a:t>[PR.IP]</a:t>
                </a:r>
              </a:p>
            </p:txBody>
          </p:sp>
        </p:grpSp>
        <p:grpSp>
          <p:nvGrpSpPr>
            <p:cNvPr id="55" name="Group 54">
              <a:extLst>
                <a:ext uri="{FF2B5EF4-FFF2-40B4-BE49-F238E27FC236}">
                  <a16:creationId xmlns:a16="http://schemas.microsoft.com/office/drawing/2014/main" id="{1DFA9B49-2B91-4E7D-A77F-6DB3964A91D2}"/>
                </a:ext>
              </a:extLst>
            </p:cNvPr>
            <p:cNvGrpSpPr/>
            <p:nvPr/>
          </p:nvGrpSpPr>
          <p:grpSpPr>
            <a:xfrm>
              <a:off x="3766313" y="1024326"/>
              <a:ext cx="1470213" cy="1225296"/>
              <a:chOff x="2083513" y="1297490"/>
              <a:chExt cx="1591340" cy="1326245"/>
            </a:xfrm>
          </p:grpSpPr>
          <p:sp>
            <p:nvSpPr>
              <p:cNvPr id="31" name="Hexagon 30">
                <a:extLst>
                  <a:ext uri="{FF2B5EF4-FFF2-40B4-BE49-F238E27FC236}">
                    <a16:creationId xmlns:a16="http://schemas.microsoft.com/office/drawing/2014/main" id="{3DE795D9-54B3-4BC4-9DCA-1DEACFAD48D2}"/>
                  </a:ext>
                </a:extLst>
              </p:cNvPr>
              <p:cNvSpPr>
                <a:spLocks noChangeAspect="1"/>
              </p:cNvSpPr>
              <p:nvPr/>
            </p:nvSpPr>
            <p:spPr>
              <a:xfrm>
                <a:off x="2083513" y="1297490"/>
                <a:ext cx="1591340" cy="1326245"/>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a:p>
                <a:pPr algn="ctr"/>
                <a:endParaRPr lang="en-US" sz="2000" b="1" dirty="0"/>
              </a:p>
            </p:txBody>
          </p:sp>
          <p:sp>
            <p:nvSpPr>
              <p:cNvPr id="29" name="Rectangle 28">
                <a:extLst>
                  <a:ext uri="{FF2B5EF4-FFF2-40B4-BE49-F238E27FC236}">
                    <a16:creationId xmlns:a16="http://schemas.microsoft.com/office/drawing/2014/main" id="{DD33DA9E-CB2D-4C56-980A-CFA451883CFD}"/>
                  </a:ext>
                </a:extLst>
              </p:cNvPr>
              <p:cNvSpPr/>
              <p:nvPr/>
            </p:nvSpPr>
            <p:spPr>
              <a:xfrm>
                <a:off x="2128210" y="1707938"/>
                <a:ext cx="1474235" cy="566327"/>
              </a:xfrm>
              <a:prstGeom prst="rect">
                <a:avLst/>
              </a:prstGeom>
            </p:spPr>
            <p:txBody>
              <a:bodyPr wrap="square">
                <a:spAutoFit/>
              </a:bodyPr>
              <a:lstStyle/>
              <a:p>
                <a:pPr algn="ctr"/>
                <a:r>
                  <a:rPr lang="en-US" sz="1400" dirty="0">
                    <a:latin typeface="Gill Sans MT" panose="020B0502020104020203" pitchFamily="34" charset="0"/>
                  </a:rPr>
                  <a:t>Maintenance</a:t>
                </a:r>
              </a:p>
              <a:p>
                <a:pPr algn="ctr"/>
                <a:r>
                  <a:rPr lang="en-US" sz="1400" dirty="0">
                    <a:latin typeface="Gill Sans MT" panose="020B0502020104020203" pitchFamily="34" charset="0"/>
                  </a:rPr>
                  <a:t>[PR.MA]</a:t>
                </a:r>
              </a:p>
            </p:txBody>
          </p:sp>
        </p:grpSp>
        <p:grpSp>
          <p:nvGrpSpPr>
            <p:cNvPr id="54" name="Group 53">
              <a:extLst>
                <a:ext uri="{FF2B5EF4-FFF2-40B4-BE49-F238E27FC236}">
                  <a16:creationId xmlns:a16="http://schemas.microsoft.com/office/drawing/2014/main" id="{4F0E984D-426A-41A8-B307-2CF25DB289CE}"/>
                </a:ext>
              </a:extLst>
            </p:cNvPr>
            <p:cNvGrpSpPr/>
            <p:nvPr/>
          </p:nvGrpSpPr>
          <p:grpSpPr>
            <a:xfrm>
              <a:off x="2537833" y="380250"/>
              <a:ext cx="1585032" cy="1245998"/>
              <a:chOff x="3358492" y="579107"/>
              <a:chExt cx="1715619" cy="1348653"/>
            </a:xfrm>
          </p:grpSpPr>
          <p:sp>
            <p:nvSpPr>
              <p:cNvPr id="33" name="Hexagon 32">
                <a:extLst>
                  <a:ext uri="{FF2B5EF4-FFF2-40B4-BE49-F238E27FC236}">
                    <a16:creationId xmlns:a16="http://schemas.microsoft.com/office/drawing/2014/main" id="{4EB19B45-C1E8-44B8-9582-33C84B64F653}"/>
                  </a:ext>
                </a:extLst>
              </p:cNvPr>
              <p:cNvSpPr/>
              <p:nvPr/>
            </p:nvSpPr>
            <p:spPr>
              <a:xfrm>
                <a:off x="3382343" y="579107"/>
                <a:ext cx="1597690" cy="1323456"/>
              </a:xfrm>
              <a:prstGeom prst="hexagon">
                <a:avLst/>
              </a:prstGeom>
              <a:solidFill>
                <a:srgbClr val="C4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30" name="Rectangle 29">
                <a:extLst>
                  <a:ext uri="{FF2B5EF4-FFF2-40B4-BE49-F238E27FC236}">
                    <a16:creationId xmlns:a16="http://schemas.microsoft.com/office/drawing/2014/main" id="{575689F6-30FC-4C40-BE60-D0515D46811D}"/>
                  </a:ext>
                </a:extLst>
              </p:cNvPr>
              <p:cNvSpPr/>
              <p:nvPr/>
            </p:nvSpPr>
            <p:spPr>
              <a:xfrm>
                <a:off x="3358492" y="661852"/>
                <a:ext cx="1715619" cy="1265908"/>
              </a:xfrm>
              <a:prstGeom prst="rect">
                <a:avLst/>
              </a:prstGeom>
            </p:spPr>
            <p:txBody>
              <a:bodyPr wrap="square">
                <a:spAutoFit/>
              </a:bodyPr>
              <a:lstStyle/>
              <a:p>
                <a:pPr algn="ctr"/>
                <a:r>
                  <a:rPr lang="en-US" sz="1400" dirty="0">
                    <a:latin typeface="Gill Sans MT" panose="020B0502020104020203" pitchFamily="34" charset="0"/>
                  </a:rPr>
                  <a:t>Information Protection Processes and Procedures</a:t>
                </a:r>
              </a:p>
              <a:p>
                <a:pPr algn="ctr"/>
                <a:r>
                  <a:rPr lang="en-US" sz="1400" dirty="0">
                    <a:latin typeface="Gill Sans MT" panose="020B0502020104020203" pitchFamily="34" charset="0"/>
                  </a:rPr>
                  <a:t>[PR.IP]</a:t>
                </a:r>
              </a:p>
            </p:txBody>
          </p:sp>
        </p:grpSp>
        <p:sp>
          <p:nvSpPr>
            <p:cNvPr id="38" name="Hexagon 37">
              <a:extLst>
                <a:ext uri="{FF2B5EF4-FFF2-40B4-BE49-F238E27FC236}">
                  <a16:creationId xmlns:a16="http://schemas.microsoft.com/office/drawing/2014/main" id="{829D6D2F-47DA-47D3-88DD-66147D85807F}"/>
                </a:ext>
              </a:extLst>
            </p:cNvPr>
            <p:cNvSpPr/>
            <p:nvPr/>
          </p:nvSpPr>
          <p:spPr>
            <a:xfrm>
              <a:off x="4968129" y="2929809"/>
              <a:ext cx="1476079" cy="1221583"/>
            </a:xfrm>
            <a:prstGeom prst="hexagon">
              <a:avLst/>
            </a:prstGeom>
            <a:solidFill>
              <a:srgbClr val="F99E1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Gill Sans MT" panose="020B0502020104020203" pitchFamily="34" charset="0"/>
                </a:rPr>
                <a:t>Continuous Monitoring</a:t>
              </a:r>
            </a:p>
            <a:p>
              <a:pPr algn="ctr"/>
              <a:r>
                <a:rPr lang="en-US" sz="1400" dirty="0">
                  <a:solidFill>
                    <a:schemeClr val="tx1"/>
                  </a:solidFill>
                  <a:latin typeface="Gill Sans MT" panose="020B0502020104020203" pitchFamily="34" charset="0"/>
                </a:rPr>
                <a:t>[DE.CM]</a:t>
              </a:r>
              <a:endParaRPr lang="en-US" sz="1600" dirty="0">
                <a:solidFill>
                  <a:schemeClr val="tx1"/>
                </a:solidFill>
                <a:latin typeface="Gill Sans MT" panose="020B0502020104020203" pitchFamily="34" charset="0"/>
              </a:endParaRPr>
            </a:p>
          </p:txBody>
        </p:sp>
        <p:sp>
          <p:nvSpPr>
            <p:cNvPr id="39" name="Hexagon 38">
              <a:extLst>
                <a:ext uri="{FF2B5EF4-FFF2-40B4-BE49-F238E27FC236}">
                  <a16:creationId xmlns:a16="http://schemas.microsoft.com/office/drawing/2014/main" id="{B8A112DC-7259-43AB-8C43-97E2B57E693C}"/>
                </a:ext>
              </a:extLst>
            </p:cNvPr>
            <p:cNvSpPr>
              <a:spLocks noChangeAspect="1"/>
            </p:cNvSpPr>
            <p:nvPr/>
          </p:nvSpPr>
          <p:spPr>
            <a:xfrm>
              <a:off x="4978566" y="1650050"/>
              <a:ext cx="1476079" cy="1221583"/>
            </a:xfrm>
            <a:prstGeom prst="hexagon">
              <a:avLst/>
            </a:prstGeom>
            <a:solidFill>
              <a:srgbClr val="F99E1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Gill Sans MT" panose="020B0502020104020203" pitchFamily="34" charset="0"/>
                </a:rPr>
                <a:t>Anomalies and Events</a:t>
              </a:r>
            </a:p>
            <a:p>
              <a:pPr algn="ctr"/>
              <a:r>
                <a:rPr lang="en-US" sz="1400" dirty="0">
                  <a:solidFill>
                    <a:schemeClr val="tx1"/>
                  </a:solidFill>
                  <a:latin typeface="Gill Sans MT" panose="020B0502020104020203" pitchFamily="34" charset="0"/>
                </a:rPr>
                <a:t>[DE.AE]</a:t>
              </a:r>
            </a:p>
          </p:txBody>
        </p:sp>
        <p:grpSp>
          <p:nvGrpSpPr>
            <p:cNvPr id="9" name="Group 8">
              <a:extLst>
                <a:ext uri="{FF2B5EF4-FFF2-40B4-BE49-F238E27FC236}">
                  <a16:creationId xmlns:a16="http://schemas.microsoft.com/office/drawing/2014/main" id="{A66E3D50-DD86-4B51-8207-FBBC3345EE60}"/>
                </a:ext>
              </a:extLst>
            </p:cNvPr>
            <p:cNvGrpSpPr/>
            <p:nvPr/>
          </p:nvGrpSpPr>
          <p:grpSpPr>
            <a:xfrm>
              <a:off x="1397264" y="3531424"/>
              <a:ext cx="1472184" cy="1243584"/>
              <a:chOff x="-988914" y="3807267"/>
              <a:chExt cx="1485854" cy="1189868"/>
            </a:xfrm>
          </p:grpSpPr>
          <p:sp>
            <p:nvSpPr>
              <p:cNvPr id="47" name="Hexagon 46">
                <a:extLst>
                  <a:ext uri="{FF2B5EF4-FFF2-40B4-BE49-F238E27FC236}">
                    <a16:creationId xmlns:a16="http://schemas.microsoft.com/office/drawing/2014/main" id="{F0D77E80-BC2D-4376-B6E3-396F2E9A8F63}"/>
                  </a:ext>
                </a:extLst>
              </p:cNvPr>
              <p:cNvSpPr/>
              <p:nvPr/>
            </p:nvSpPr>
            <p:spPr>
              <a:xfrm>
                <a:off x="-988914" y="3807267"/>
                <a:ext cx="1485854" cy="1189868"/>
              </a:xfrm>
              <a:prstGeom prst="hexagon">
                <a:avLst/>
              </a:prstGeom>
              <a:solidFill>
                <a:srgbClr val="73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dirty="0"/>
              </a:p>
            </p:txBody>
          </p:sp>
          <p:sp>
            <p:nvSpPr>
              <p:cNvPr id="48" name="Rectangle 47">
                <a:extLst>
                  <a:ext uri="{FF2B5EF4-FFF2-40B4-BE49-F238E27FC236}">
                    <a16:creationId xmlns:a16="http://schemas.microsoft.com/office/drawing/2014/main" id="{3807273F-781B-4D73-99A4-2EA4414D744A}"/>
                  </a:ext>
                </a:extLst>
              </p:cNvPr>
              <p:cNvSpPr/>
              <p:nvPr/>
            </p:nvSpPr>
            <p:spPr>
              <a:xfrm>
                <a:off x="-972091" y="4037321"/>
                <a:ext cx="1427694" cy="706758"/>
              </a:xfrm>
              <a:prstGeom prst="rect">
                <a:avLst/>
              </a:prstGeom>
            </p:spPr>
            <p:txBody>
              <a:bodyPr wrap="square">
                <a:spAutoFit/>
              </a:bodyPr>
              <a:lstStyle/>
              <a:p>
                <a:pPr algn="ctr"/>
                <a:r>
                  <a:rPr lang="en-US" sz="1400" dirty="0">
                    <a:latin typeface="Gill Sans MT" panose="020B0502020104020203" pitchFamily="34" charset="0"/>
                  </a:rPr>
                  <a:t>Business </a:t>
                </a:r>
              </a:p>
              <a:p>
                <a:pPr algn="ctr"/>
                <a:r>
                  <a:rPr lang="en-US" sz="1400" dirty="0">
                    <a:latin typeface="Gill Sans MT" panose="020B0502020104020203" pitchFamily="34" charset="0"/>
                  </a:rPr>
                  <a:t>Environment</a:t>
                </a:r>
              </a:p>
              <a:p>
                <a:pPr algn="ctr"/>
                <a:r>
                  <a:rPr lang="en-US" sz="1400" dirty="0">
                    <a:latin typeface="Gill Sans MT" panose="020B0502020104020203" pitchFamily="34" charset="0"/>
                  </a:rPr>
                  <a:t>[ID.BE]</a:t>
                </a:r>
                <a:endParaRPr lang="en-US" dirty="0">
                  <a:latin typeface="Gill Sans MT" panose="020B0502020104020203" pitchFamily="34" charset="0"/>
                </a:endParaRPr>
              </a:p>
            </p:txBody>
          </p:sp>
        </p:grpSp>
        <p:grpSp>
          <p:nvGrpSpPr>
            <p:cNvPr id="8" name="Group 7">
              <a:extLst>
                <a:ext uri="{FF2B5EF4-FFF2-40B4-BE49-F238E27FC236}">
                  <a16:creationId xmlns:a16="http://schemas.microsoft.com/office/drawing/2014/main" id="{9AFCCDEF-C94B-40F9-91E2-CE70F9013194}"/>
                </a:ext>
              </a:extLst>
            </p:cNvPr>
            <p:cNvGrpSpPr>
              <a:grpSpLocks noChangeAspect="1"/>
            </p:cNvGrpSpPr>
            <p:nvPr/>
          </p:nvGrpSpPr>
          <p:grpSpPr>
            <a:xfrm>
              <a:off x="291804" y="1742469"/>
              <a:ext cx="1372756" cy="1099299"/>
              <a:chOff x="623412" y="3867322"/>
              <a:chExt cx="1485854" cy="1189868"/>
            </a:xfrm>
          </p:grpSpPr>
          <p:sp>
            <p:nvSpPr>
              <p:cNvPr id="49" name="Hexagon 48">
                <a:extLst>
                  <a:ext uri="{FF2B5EF4-FFF2-40B4-BE49-F238E27FC236}">
                    <a16:creationId xmlns:a16="http://schemas.microsoft.com/office/drawing/2014/main" id="{8464DA87-A3E7-4A78-BA4E-0E526E304125}"/>
                  </a:ext>
                </a:extLst>
              </p:cNvPr>
              <p:cNvSpPr/>
              <p:nvPr/>
            </p:nvSpPr>
            <p:spPr>
              <a:xfrm>
                <a:off x="623412" y="3867322"/>
                <a:ext cx="1485854" cy="1189868"/>
              </a:xfrm>
              <a:prstGeom prst="hexagon">
                <a:avLst/>
              </a:prstGeom>
              <a:solidFill>
                <a:srgbClr val="73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bg1"/>
                  </a:solidFill>
                </a:endParaRPr>
              </a:p>
            </p:txBody>
          </p:sp>
          <p:sp>
            <p:nvSpPr>
              <p:cNvPr id="50" name="Rectangle 49">
                <a:extLst>
                  <a:ext uri="{FF2B5EF4-FFF2-40B4-BE49-F238E27FC236}">
                    <a16:creationId xmlns:a16="http://schemas.microsoft.com/office/drawing/2014/main" id="{0A414879-15A1-4FC1-9A0C-537F75742561}"/>
                  </a:ext>
                </a:extLst>
              </p:cNvPr>
              <p:cNvSpPr/>
              <p:nvPr/>
            </p:nvSpPr>
            <p:spPr>
              <a:xfrm>
                <a:off x="705504" y="4010525"/>
                <a:ext cx="1386892" cy="799521"/>
              </a:xfrm>
              <a:prstGeom prst="rect">
                <a:avLst/>
              </a:prstGeom>
            </p:spPr>
            <p:txBody>
              <a:bodyPr wrap="square">
                <a:spAutoFit/>
              </a:bodyPr>
              <a:lstStyle/>
              <a:p>
                <a:pPr algn="ctr"/>
                <a:r>
                  <a:rPr lang="en-US" sz="1400" dirty="0">
                    <a:latin typeface="Gill Sans MT" panose="020B0502020104020203" pitchFamily="34" charset="0"/>
                  </a:rPr>
                  <a:t>Asset Management</a:t>
                </a:r>
              </a:p>
              <a:p>
                <a:pPr algn="ctr"/>
                <a:r>
                  <a:rPr lang="en-US" sz="1400" dirty="0">
                    <a:latin typeface="Gill Sans MT" panose="020B0502020104020203" pitchFamily="34" charset="0"/>
                  </a:rPr>
                  <a:t>[ID.AM]</a:t>
                </a:r>
              </a:p>
            </p:txBody>
          </p:sp>
        </p:grpSp>
        <p:grpSp>
          <p:nvGrpSpPr>
            <p:cNvPr id="53" name="Group 52">
              <a:extLst>
                <a:ext uri="{FF2B5EF4-FFF2-40B4-BE49-F238E27FC236}">
                  <a16:creationId xmlns:a16="http://schemas.microsoft.com/office/drawing/2014/main" id="{58D3193B-EDD8-4B10-B308-4A3F505B83B5}"/>
                </a:ext>
              </a:extLst>
            </p:cNvPr>
            <p:cNvGrpSpPr/>
            <p:nvPr/>
          </p:nvGrpSpPr>
          <p:grpSpPr>
            <a:xfrm>
              <a:off x="1424696" y="2273618"/>
              <a:ext cx="1417320" cy="1187557"/>
              <a:chOff x="-856402" y="2241188"/>
              <a:chExt cx="1485854" cy="1189868"/>
            </a:xfrm>
          </p:grpSpPr>
          <p:sp>
            <p:nvSpPr>
              <p:cNvPr id="45" name="Hexagon 44">
                <a:extLst>
                  <a:ext uri="{FF2B5EF4-FFF2-40B4-BE49-F238E27FC236}">
                    <a16:creationId xmlns:a16="http://schemas.microsoft.com/office/drawing/2014/main" id="{4EDF8E71-113B-4850-A382-1266D7E2363F}"/>
                  </a:ext>
                </a:extLst>
              </p:cNvPr>
              <p:cNvSpPr/>
              <p:nvPr/>
            </p:nvSpPr>
            <p:spPr>
              <a:xfrm>
                <a:off x="-856402" y="2241188"/>
                <a:ext cx="1485854" cy="1189868"/>
              </a:xfrm>
              <a:prstGeom prst="hexagon">
                <a:avLst/>
              </a:prstGeom>
              <a:solidFill>
                <a:srgbClr val="73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dirty="0"/>
              </a:p>
            </p:txBody>
          </p:sp>
          <p:sp>
            <p:nvSpPr>
              <p:cNvPr id="51" name="Rectangle 50">
                <a:extLst>
                  <a:ext uri="{FF2B5EF4-FFF2-40B4-BE49-F238E27FC236}">
                    <a16:creationId xmlns:a16="http://schemas.microsoft.com/office/drawing/2014/main" id="{B7CFA3B7-D281-4D88-9C17-45E67AD22D1A}"/>
                  </a:ext>
                </a:extLst>
              </p:cNvPr>
              <p:cNvSpPr/>
              <p:nvPr/>
            </p:nvSpPr>
            <p:spPr>
              <a:xfrm>
                <a:off x="-776366" y="2605827"/>
                <a:ext cx="1288809" cy="524238"/>
              </a:xfrm>
              <a:prstGeom prst="rect">
                <a:avLst/>
              </a:prstGeom>
            </p:spPr>
            <p:txBody>
              <a:bodyPr wrap="square">
                <a:spAutoFit/>
              </a:bodyPr>
              <a:lstStyle/>
              <a:p>
                <a:pPr algn="ctr"/>
                <a:r>
                  <a:rPr lang="en-US" sz="1400" dirty="0">
                    <a:latin typeface="Gill Sans MT" panose="020B0502020104020203" pitchFamily="34" charset="0"/>
                  </a:rPr>
                  <a:t>Governance</a:t>
                </a:r>
              </a:p>
              <a:p>
                <a:pPr algn="ctr"/>
                <a:r>
                  <a:rPr lang="en-US" sz="1400" dirty="0">
                    <a:latin typeface="Gill Sans MT" panose="020B0502020104020203" pitchFamily="34" charset="0"/>
                  </a:rPr>
                  <a:t>[ID.GV]</a:t>
                </a:r>
              </a:p>
            </p:txBody>
          </p:sp>
        </p:grpSp>
        <p:grpSp>
          <p:nvGrpSpPr>
            <p:cNvPr id="57" name="Group 56">
              <a:extLst>
                <a:ext uri="{FF2B5EF4-FFF2-40B4-BE49-F238E27FC236}">
                  <a16:creationId xmlns:a16="http://schemas.microsoft.com/office/drawing/2014/main" id="{5CECBE45-92D4-4DE0-B1AF-4E7B321C3235}"/>
                </a:ext>
              </a:extLst>
            </p:cNvPr>
            <p:cNvGrpSpPr/>
            <p:nvPr/>
          </p:nvGrpSpPr>
          <p:grpSpPr>
            <a:xfrm>
              <a:off x="299356" y="2887364"/>
              <a:ext cx="1372756" cy="1186006"/>
              <a:chOff x="-602711" y="2520926"/>
              <a:chExt cx="1485854" cy="1189868"/>
            </a:xfrm>
          </p:grpSpPr>
          <p:sp>
            <p:nvSpPr>
              <p:cNvPr id="44" name="Hexagon 43">
                <a:extLst>
                  <a:ext uri="{FF2B5EF4-FFF2-40B4-BE49-F238E27FC236}">
                    <a16:creationId xmlns:a16="http://schemas.microsoft.com/office/drawing/2014/main" id="{C2A3FD5B-5D6B-4911-985D-89518F125AAB}"/>
                  </a:ext>
                </a:extLst>
              </p:cNvPr>
              <p:cNvSpPr/>
              <p:nvPr/>
            </p:nvSpPr>
            <p:spPr>
              <a:xfrm>
                <a:off x="-602711" y="2520926"/>
                <a:ext cx="1485854" cy="1189868"/>
              </a:xfrm>
              <a:prstGeom prst="hexagon">
                <a:avLst/>
              </a:prstGeom>
              <a:solidFill>
                <a:srgbClr val="73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dirty="0"/>
              </a:p>
            </p:txBody>
          </p:sp>
          <p:sp>
            <p:nvSpPr>
              <p:cNvPr id="52" name="Rectangle 51">
                <a:extLst>
                  <a:ext uri="{FF2B5EF4-FFF2-40B4-BE49-F238E27FC236}">
                    <a16:creationId xmlns:a16="http://schemas.microsoft.com/office/drawing/2014/main" id="{D4EDE688-4EC6-4B54-95A9-1DE10B71DFAC}"/>
                  </a:ext>
                </a:extLst>
              </p:cNvPr>
              <p:cNvSpPr/>
              <p:nvPr/>
            </p:nvSpPr>
            <p:spPr>
              <a:xfrm>
                <a:off x="-494512" y="2726182"/>
                <a:ext cx="1269456" cy="741069"/>
              </a:xfrm>
              <a:prstGeom prst="rect">
                <a:avLst/>
              </a:prstGeom>
            </p:spPr>
            <p:txBody>
              <a:bodyPr wrap="square">
                <a:spAutoFit/>
              </a:bodyPr>
              <a:lstStyle/>
              <a:p>
                <a:pPr algn="ctr"/>
                <a:r>
                  <a:rPr lang="en-US" sz="1400" dirty="0">
                    <a:latin typeface="Gill Sans MT" panose="020B0502020104020203" pitchFamily="34" charset="0"/>
                  </a:rPr>
                  <a:t>Risk Assessment</a:t>
                </a:r>
              </a:p>
              <a:p>
                <a:pPr algn="ctr"/>
                <a:r>
                  <a:rPr lang="en-US" sz="1400" dirty="0">
                    <a:latin typeface="Gill Sans MT" panose="020B0502020104020203" pitchFamily="34" charset="0"/>
                  </a:rPr>
                  <a:t>[ID.RA]</a:t>
                </a:r>
                <a:endParaRPr lang="en-US" sz="1600" dirty="0">
                  <a:latin typeface="Gill Sans MT" panose="020B0502020104020203" pitchFamily="34" charset="0"/>
                </a:endParaRPr>
              </a:p>
            </p:txBody>
          </p:sp>
        </p:grpSp>
      </p:grpSp>
      <p:pic>
        <p:nvPicPr>
          <p:cNvPr id="62" name="Picture 61" descr="Graphic of the framework with all the functions in their respective colors.">
            <a:extLst>
              <a:ext uri="{FF2B5EF4-FFF2-40B4-BE49-F238E27FC236}">
                <a16:creationId xmlns:a16="http://schemas.microsoft.com/office/drawing/2014/main" id="{4B1A52D5-10D4-433B-B3A3-BAF57BA0BA55}"/>
              </a:ext>
            </a:extLst>
          </p:cNvPr>
          <p:cNvPicPr>
            <a:picLocks noChangeAspect="1"/>
          </p:cNvPicPr>
          <p:nvPr/>
        </p:nvPicPr>
        <p:blipFill>
          <a:blip r:embed="rId3"/>
          <a:stretch>
            <a:fillRect/>
          </a:stretch>
        </p:blipFill>
        <p:spPr>
          <a:xfrm>
            <a:off x="466510" y="52555"/>
            <a:ext cx="1688973" cy="1527753"/>
          </a:xfrm>
          <a:prstGeom prst="rect">
            <a:avLst/>
          </a:prstGeom>
        </p:spPr>
      </p:pic>
      <p:sp>
        <p:nvSpPr>
          <p:cNvPr id="2" name="Title 1" hidden="1">
            <a:extLst>
              <a:ext uri="{FF2B5EF4-FFF2-40B4-BE49-F238E27FC236}">
                <a16:creationId xmlns:a16="http://schemas.microsoft.com/office/drawing/2014/main" id="{AC8EC37D-D31C-4368-B444-0712C7F346E1}"/>
              </a:ext>
            </a:extLst>
          </p:cNvPr>
          <p:cNvSpPr>
            <a:spLocks noGrp="1"/>
          </p:cNvSpPr>
          <p:nvPr>
            <p:ph type="title"/>
          </p:nvPr>
        </p:nvSpPr>
        <p:spPr/>
        <p:txBody>
          <a:bodyPr/>
          <a:lstStyle/>
          <a:p>
            <a:r>
              <a:rPr lang="en-US" dirty="0"/>
              <a:t>NIST Cybersecurity Framework</a:t>
            </a:r>
          </a:p>
        </p:txBody>
      </p:sp>
    </p:spTree>
    <p:extLst>
      <p:ext uri="{BB962C8B-B14F-4D97-AF65-F5344CB8AC3E}">
        <p14:creationId xmlns:p14="http://schemas.microsoft.com/office/powerpoint/2010/main" val="1665933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1DEAE87-D783-4033-B894-5D38F3AC7D4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3291" y="1497209"/>
            <a:ext cx="685800" cy="685800"/>
          </a:xfrm>
          <a:prstGeom prst="rect">
            <a:avLst/>
          </a:prstGeom>
        </p:spPr>
      </p:pic>
      <p:grpSp>
        <p:nvGrpSpPr>
          <p:cNvPr id="8" name="Group 7" descr="Text box: &quot;More: NIST Interagency Report 7621, revision">
            <a:extLst>
              <a:ext uri="{FF2B5EF4-FFF2-40B4-BE49-F238E27FC236}">
                <a16:creationId xmlns:a16="http://schemas.microsoft.com/office/drawing/2014/main" id="{B356C990-39B8-42BE-B01B-A75B5EACD0B4}"/>
              </a:ext>
            </a:extLst>
          </p:cNvPr>
          <p:cNvGrpSpPr/>
          <p:nvPr/>
        </p:nvGrpSpPr>
        <p:grpSpPr>
          <a:xfrm>
            <a:off x="2992828" y="3971049"/>
            <a:ext cx="5526823" cy="829844"/>
            <a:chOff x="1228723" y="4027501"/>
            <a:chExt cx="6774883" cy="881851"/>
          </a:xfrm>
        </p:grpSpPr>
        <p:sp>
          <p:nvSpPr>
            <p:cNvPr id="9" name="Rectangle 8">
              <a:extLst>
                <a:ext uri="{FF2B5EF4-FFF2-40B4-BE49-F238E27FC236}">
                  <a16:creationId xmlns:a16="http://schemas.microsoft.com/office/drawing/2014/main" id="{FE968C57-C562-413A-933B-EFCFA5877688}"/>
                </a:ext>
              </a:extLst>
            </p:cNvPr>
            <p:cNvSpPr/>
            <p:nvPr/>
          </p:nvSpPr>
          <p:spPr>
            <a:xfrm>
              <a:off x="1239269" y="4027502"/>
              <a:ext cx="6764337" cy="88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a:t>
              </a:r>
            </a:p>
            <a:p>
              <a:r>
                <a:rPr lang="en-US" sz="1400" dirty="0">
                  <a:solidFill>
                    <a:schemeClr val="tx1"/>
                  </a:solidFill>
                  <a:latin typeface="Gill Sans MT" panose="020B0502020104020203" pitchFamily="34" charset="0"/>
                </a:rPr>
                <a:t>NIST Interagency Report 7621, revision 1</a:t>
              </a:r>
            </a:p>
            <a:p>
              <a:r>
                <a:rPr lang="en-US" sz="1400" i="1" dirty="0">
                  <a:solidFill>
                    <a:schemeClr val="tx1"/>
                  </a:solidFill>
                  <a:latin typeface="Gill Sans MT" panose="020B0502020104020203" pitchFamily="34" charset="0"/>
                </a:rPr>
                <a:t>Small Business Information Security: The Fundamentals, </a:t>
              </a:r>
              <a:r>
                <a:rPr lang="en-US" sz="1400" dirty="0">
                  <a:solidFill>
                    <a:schemeClr val="tx1"/>
                  </a:solidFill>
                  <a:latin typeface="Gill Sans MT" panose="020B0502020104020203" pitchFamily="34" charset="0"/>
                </a:rPr>
                <a:t>section 4</a:t>
              </a:r>
            </a:p>
          </p:txBody>
        </p:sp>
        <p:sp>
          <p:nvSpPr>
            <p:cNvPr id="10" name="Rectangle 9">
              <a:extLst>
                <a:ext uri="{FF2B5EF4-FFF2-40B4-BE49-F238E27FC236}">
                  <a16:creationId xmlns:a16="http://schemas.microsoft.com/office/drawing/2014/main" id="{FF528208-77D1-4F87-9732-A4A349856D10}"/>
                </a:ext>
              </a:extLst>
            </p:cNvPr>
            <p:cNvSpPr/>
            <p:nvPr/>
          </p:nvSpPr>
          <p:spPr>
            <a:xfrm>
              <a:off x="1228723" y="4027501"/>
              <a:ext cx="80084" cy="881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2553631" y="332389"/>
            <a:ext cx="5966020" cy="3701241"/>
          </a:xfrm>
        </p:spPr>
        <p:txBody>
          <a:bodyPr anchor="ctr">
            <a:normAutofit lnSpcReduction="10000"/>
          </a:bodyPr>
          <a:lstStyle/>
          <a:p>
            <a:pPr fontAlgn="ctr"/>
            <a:r>
              <a:rPr lang="en-US" sz="1900" dirty="0">
                <a:latin typeface="Gill Sans MT" panose="020B0502020104020203" pitchFamily="34" charset="0"/>
              </a:rPr>
              <a:t>Be careful of email attachments, web links and voice calls from unknown numbers.</a:t>
            </a:r>
          </a:p>
          <a:p>
            <a:pPr fontAlgn="ctr"/>
            <a:r>
              <a:rPr lang="en-US" sz="1900" dirty="0">
                <a:latin typeface="Gill Sans MT" panose="020B0502020104020203" pitchFamily="34" charset="0"/>
              </a:rPr>
              <a:t>Do not click on a link or open an attachment that you were not expecting.</a:t>
            </a:r>
          </a:p>
          <a:p>
            <a:pPr fontAlgn="ctr"/>
            <a:r>
              <a:rPr lang="en-US" sz="1900" dirty="0">
                <a:latin typeface="Gill Sans MT" panose="020B0502020104020203" pitchFamily="34" charset="0"/>
              </a:rPr>
              <a:t>Use separate personal and business computers, mobile devices, and accounts.</a:t>
            </a:r>
          </a:p>
          <a:p>
            <a:pPr fontAlgn="ctr"/>
            <a:r>
              <a:rPr lang="en-US" sz="1900" dirty="0">
                <a:latin typeface="Gill Sans MT" panose="020B0502020104020203" pitchFamily="34" charset="0"/>
              </a:rPr>
              <a:t>Use multi-factor authentication where offered. </a:t>
            </a:r>
          </a:p>
          <a:p>
            <a:pPr fontAlgn="ctr"/>
            <a:r>
              <a:rPr lang="en-US" sz="1900" dirty="0">
                <a:latin typeface="Gill Sans MT" panose="020B0502020104020203" pitchFamily="34" charset="0"/>
              </a:rPr>
              <a:t>Do not download software from an unknown web page.</a:t>
            </a:r>
          </a:p>
          <a:p>
            <a:pPr fontAlgn="ctr"/>
            <a:r>
              <a:rPr lang="en-US" sz="1900" dirty="0">
                <a:latin typeface="Gill Sans MT" panose="020B0502020104020203" pitchFamily="34" charset="0"/>
              </a:rPr>
              <a:t>Never give out your username or password.</a:t>
            </a:r>
          </a:p>
          <a:p>
            <a:pPr fontAlgn="ctr"/>
            <a:r>
              <a:rPr lang="en-US" sz="1900" dirty="0">
                <a:latin typeface="Gill Sans MT" panose="020B0502020104020203" pitchFamily="34" charset="0"/>
              </a:rPr>
              <a:t>Consider using a password management application to store your passwords for you.</a:t>
            </a:r>
          </a:p>
        </p:txBody>
      </p:sp>
      <p:sp>
        <p:nvSpPr>
          <p:cNvPr id="2" name="Title 1"/>
          <p:cNvSpPr>
            <a:spLocks noGrp="1"/>
          </p:cNvSpPr>
          <p:nvPr>
            <p:ph type="title"/>
          </p:nvPr>
        </p:nvSpPr>
        <p:spPr>
          <a:xfrm>
            <a:off x="155871" y="2183009"/>
            <a:ext cx="2397760" cy="2286000"/>
          </a:xfrm>
        </p:spPr>
        <p:txBody>
          <a:bodyPr anchor="t">
            <a:normAutofit/>
          </a:bodyPr>
          <a:lstStyle/>
          <a:p>
            <a:pPr algn="ctr"/>
            <a:r>
              <a:rPr lang="en-US" dirty="0">
                <a:latin typeface="Gill Sans MT" panose="020B0502020104020203" pitchFamily="34" charset="0"/>
              </a:rPr>
              <a:t>Everyday Tips</a:t>
            </a:r>
          </a:p>
        </p:txBody>
      </p:sp>
    </p:spTree>
    <p:extLst>
      <p:ext uri="{BB962C8B-B14F-4D97-AF65-F5344CB8AC3E}">
        <p14:creationId xmlns:p14="http://schemas.microsoft.com/office/powerpoint/2010/main" val="1919224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6">
            <a:extLst>
              <a:ext uri="{FF2B5EF4-FFF2-40B4-BE49-F238E27FC236}">
                <a16:creationId xmlns:a16="http://schemas.microsoft.com/office/drawing/2014/main" id="{3C667E91-35B1-41FC-88DE-306930BBB5F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81101" y="1852284"/>
            <a:ext cx="685800" cy="685800"/>
          </a:xfrm>
          <a:prstGeom prst="rect">
            <a:avLst/>
          </a:prstGeom>
        </p:spPr>
      </p:pic>
      <p:grpSp>
        <p:nvGrpSpPr>
          <p:cNvPr id="12" name="Group 11" descr="Text box: &quot;More: NIST Interagency Report 7621, revision 1. Small Business Information Security: The Fundamentals, section 2.3&quot;">
            <a:extLst>
              <a:ext uri="{FF2B5EF4-FFF2-40B4-BE49-F238E27FC236}">
                <a16:creationId xmlns:a16="http://schemas.microsoft.com/office/drawing/2014/main" id="{6AC6DFB1-737A-4DF8-8697-79A29A90058B}"/>
              </a:ext>
            </a:extLst>
          </p:cNvPr>
          <p:cNvGrpSpPr/>
          <p:nvPr/>
        </p:nvGrpSpPr>
        <p:grpSpPr>
          <a:xfrm>
            <a:off x="3139953" y="3877862"/>
            <a:ext cx="5374888" cy="829844"/>
            <a:chOff x="1228723" y="4027500"/>
            <a:chExt cx="6774883" cy="881851"/>
          </a:xfrm>
        </p:grpSpPr>
        <p:sp>
          <p:nvSpPr>
            <p:cNvPr id="13" name="Rectangle 12">
              <a:extLst>
                <a:ext uri="{FF2B5EF4-FFF2-40B4-BE49-F238E27FC236}">
                  <a16:creationId xmlns:a16="http://schemas.microsoft.com/office/drawing/2014/main" id="{7CDF0335-4005-406A-9EB6-804DE6A9FDA1}"/>
                </a:ext>
              </a:extLst>
            </p:cNvPr>
            <p:cNvSpPr/>
            <p:nvPr/>
          </p:nvSpPr>
          <p:spPr>
            <a:xfrm>
              <a:off x="1239269" y="4027500"/>
              <a:ext cx="6764337" cy="88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a:t>
              </a:r>
            </a:p>
            <a:p>
              <a:r>
                <a:rPr lang="en-US" sz="1400" dirty="0">
                  <a:solidFill>
                    <a:schemeClr val="tx1"/>
                  </a:solidFill>
                  <a:latin typeface="Gill Sans MT" panose="020B0502020104020203" pitchFamily="34" charset="0"/>
                </a:rPr>
                <a:t>NIST Interagency Report 7621, revision 1</a:t>
              </a:r>
            </a:p>
            <a:p>
              <a:r>
                <a:rPr lang="en-US" sz="1400" i="1" dirty="0">
                  <a:solidFill>
                    <a:schemeClr val="tx1"/>
                  </a:solidFill>
                  <a:latin typeface="Gill Sans MT" panose="020B0502020104020203" pitchFamily="34" charset="0"/>
                </a:rPr>
                <a:t>Small Business Information Security: The Fundamentals, </a:t>
              </a:r>
              <a:r>
                <a:rPr lang="en-US" sz="1400" dirty="0">
                  <a:solidFill>
                    <a:schemeClr val="tx1"/>
                  </a:solidFill>
                  <a:latin typeface="Gill Sans MT" panose="020B0502020104020203" pitchFamily="34" charset="0"/>
                </a:rPr>
                <a:t>section 2.3</a:t>
              </a:r>
            </a:p>
          </p:txBody>
        </p:sp>
        <p:sp>
          <p:nvSpPr>
            <p:cNvPr id="14" name="Rectangle 13">
              <a:extLst>
                <a:ext uri="{FF2B5EF4-FFF2-40B4-BE49-F238E27FC236}">
                  <a16:creationId xmlns:a16="http://schemas.microsoft.com/office/drawing/2014/main" id="{E74F77BA-EAB4-4BBD-89A1-A0F82C56DFB0}"/>
                </a:ext>
              </a:extLst>
            </p:cNvPr>
            <p:cNvSpPr/>
            <p:nvPr/>
          </p:nvSpPr>
          <p:spPr>
            <a:xfrm>
              <a:off x="1228723" y="4027501"/>
              <a:ext cx="80084" cy="881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2722881" y="528754"/>
            <a:ext cx="5995810" cy="3465488"/>
          </a:xfrm>
        </p:spPr>
        <p:txBody>
          <a:bodyPr anchor="t">
            <a:normAutofit lnSpcReduction="10000"/>
          </a:bodyPr>
          <a:lstStyle/>
          <a:p>
            <a:pPr marL="0" indent="0" fontAlgn="ctr">
              <a:spcBef>
                <a:spcPts val="600"/>
              </a:spcBef>
              <a:buClr>
                <a:schemeClr val="tx1"/>
              </a:buClr>
              <a:buNone/>
            </a:pPr>
            <a:r>
              <a:rPr lang="en-US" sz="1900" dirty="0">
                <a:latin typeface="Gill Sans MT" panose="020B0502020104020203" pitchFamily="34" charset="0"/>
              </a:rPr>
              <a:t>You might choose to outsource some of your security needs.</a:t>
            </a:r>
          </a:p>
          <a:p>
            <a:pPr fontAlgn="ctr">
              <a:spcBef>
                <a:spcPts val="600"/>
              </a:spcBef>
              <a:buClr>
                <a:schemeClr val="tx1"/>
              </a:buClr>
            </a:pPr>
            <a:r>
              <a:rPr lang="en-US" sz="1900" b="1" dirty="0">
                <a:latin typeface="Gill Sans MT" panose="020B0502020104020203" pitchFamily="34" charset="0"/>
              </a:rPr>
              <a:t>Ask for recommendations </a:t>
            </a:r>
            <a:r>
              <a:rPr lang="en-US" sz="1900" dirty="0">
                <a:latin typeface="Gill Sans MT" panose="020B0502020104020203" pitchFamily="34" charset="0"/>
              </a:rPr>
              <a:t>from business partners, local Chamber of Commerce, Better Business Bureau, colleges or universities.</a:t>
            </a:r>
          </a:p>
          <a:p>
            <a:pPr fontAlgn="ctr">
              <a:spcBef>
                <a:spcPts val="600"/>
              </a:spcBef>
              <a:buClr>
                <a:schemeClr val="tx1"/>
              </a:buClr>
            </a:pPr>
            <a:r>
              <a:rPr lang="en-US" sz="1900" b="1" dirty="0">
                <a:latin typeface="Gill Sans MT" panose="020B0502020104020203" pitchFamily="34" charset="0"/>
              </a:rPr>
              <a:t>Request quotes </a:t>
            </a:r>
            <a:r>
              <a:rPr lang="en-US" sz="1900" dirty="0">
                <a:latin typeface="Gill Sans MT" panose="020B0502020104020203" pitchFamily="34" charset="0"/>
              </a:rPr>
              <a:t>and have a clear list of actions or outcomes that you want to achieve.</a:t>
            </a:r>
          </a:p>
          <a:p>
            <a:pPr fontAlgn="ctr">
              <a:spcBef>
                <a:spcPts val="600"/>
              </a:spcBef>
              <a:buClr>
                <a:schemeClr val="tx1"/>
              </a:buClr>
            </a:pPr>
            <a:r>
              <a:rPr lang="en-US" sz="1900" b="1" dirty="0">
                <a:latin typeface="Gill Sans MT" panose="020B0502020104020203" pitchFamily="34" charset="0"/>
              </a:rPr>
              <a:t>Check past performance </a:t>
            </a:r>
            <a:r>
              <a:rPr lang="en-US" sz="1900" dirty="0">
                <a:latin typeface="Gill Sans MT" panose="020B0502020104020203" pitchFamily="34" charset="0"/>
              </a:rPr>
              <a:t>using reviews posted online. Check for Better Business Bureau or Federal Trade Commission complaints.</a:t>
            </a:r>
          </a:p>
          <a:p>
            <a:pPr fontAlgn="ctr">
              <a:spcBef>
                <a:spcPts val="600"/>
              </a:spcBef>
              <a:buClr>
                <a:schemeClr val="tx1"/>
              </a:buClr>
            </a:pPr>
            <a:r>
              <a:rPr lang="en-US" sz="1900" b="1" dirty="0">
                <a:latin typeface="Gill Sans MT" panose="020B0502020104020203" pitchFamily="34" charset="0"/>
              </a:rPr>
              <a:t>Find out who will be doing the work </a:t>
            </a:r>
            <a:r>
              <a:rPr lang="en-US" sz="1900" dirty="0">
                <a:latin typeface="Gill Sans MT" panose="020B0502020104020203" pitchFamily="34" charset="0"/>
              </a:rPr>
              <a:t>and ask for their qualifications.</a:t>
            </a:r>
          </a:p>
        </p:txBody>
      </p:sp>
      <p:sp>
        <p:nvSpPr>
          <p:cNvPr id="2" name="Title 1"/>
          <p:cNvSpPr>
            <a:spLocks noGrp="1"/>
          </p:cNvSpPr>
          <p:nvPr>
            <p:ph type="title"/>
          </p:nvPr>
        </p:nvSpPr>
        <p:spPr>
          <a:xfrm>
            <a:off x="325121" y="2538084"/>
            <a:ext cx="2297309" cy="2286000"/>
          </a:xfrm>
        </p:spPr>
        <p:txBody>
          <a:bodyPr anchor="t">
            <a:normAutofit/>
          </a:bodyPr>
          <a:lstStyle/>
          <a:p>
            <a:pPr algn="ctr"/>
            <a:r>
              <a:rPr lang="en-US" dirty="0">
                <a:latin typeface="Gill Sans MT" panose="020B0502020104020203" pitchFamily="34" charset="0"/>
              </a:rPr>
              <a:t>Need Help?</a:t>
            </a:r>
          </a:p>
        </p:txBody>
      </p:sp>
    </p:spTree>
    <p:extLst>
      <p:ext uri="{BB962C8B-B14F-4D97-AF65-F5344CB8AC3E}">
        <p14:creationId xmlns:p14="http://schemas.microsoft.com/office/powerpoint/2010/main" val="1267055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6">
            <a:extLst>
              <a:ext uri="{FF2B5EF4-FFF2-40B4-BE49-F238E27FC236}">
                <a16:creationId xmlns:a16="http://schemas.microsoft.com/office/drawing/2014/main" id="{5F084598-50CC-42E3-9AA1-BA0E1D6986D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4451" y="1758006"/>
            <a:ext cx="685800" cy="685800"/>
          </a:xfrm>
          <a:prstGeom prst="rect">
            <a:avLst/>
          </a:prstGeom>
        </p:spPr>
      </p:pic>
      <p:sp>
        <p:nvSpPr>
          <p:cNvPr id="3" name="Content Placeholder 2"/>
          <p:cNvSpPr>
            <a:spLocks noGrp="1"/>
          </p:cNvSpPr>
          <p:nvPr>
            <p:ph idx="1"/>
          </p:nvPr>
        </p:nvSpPr>
        <p:spPr>
          <a:xfrm>
            <a:off x="3065253" y="249634"/>
            <a:ext cx="5467349" cy="4388344"/>
          </a:xfrm>
        </p:spPr>
        <p:txBody>
          <a:bodyPr anchor="ctr">
            <a:normAutofit/>
          </a:bodyPr>
          <a:lstStyle/>
          <a:p>
            <a:pPr marL="0" indent="0" fontAlgn="ctr">
              <a:buNone/>
            </a:pPr>
            <a:r>
              <a:rPr lang="en-US" sz="1800" dirty="0">
                <a:latin typeface="Gill Sans MT" panose="020B0502020104020203" pitchFamily="34" charset="0"/>
              </a:rPr>
              <a:t>NIST Small Business Cybersecurity Corner</a:t>
            </a:r>
          </a:p>
          <a:p>
            <a:pPr marL="0" indent="0" fontAlgn="ctr">
              <a:buNone/>
            </a:pPr>
            <a:r>
              <a:rPr lang="en-US" sz="1800" dirty="0">
                <a:latin typeface="Gill Sans MT" panose="020B0502020104020203" pitchFamily="34" charset="0"/>
                <a:hlinkClick r:id="rId5"/>
              </a:rPr>
              <a:t>https://www.nist.gov/itl/smallbusinesscyber</a:t>
            </a:r>
            <a:r>
              <a:rPr lang="en-US" sz="1800" dirty="0">
                <a:latin typeface="Gill Sans MT" panose="020B0502020104020203" pitchFamily="34" charset="0"/>
              </a:rPr>
              <a:t> </a:t>
            </a:r>
          </a:p>
          <a:p>
            <a:pPr marL="0" indent="0" fontAlgn="ctr">
              <a:buNone/>
            </a:pPr>
            <a:endParaRPr lang="en-US" sz="1800" dirty="0">
              <a:latin typeface="Gill Sans MT" panose="020B0502020104020203" pitchFamily="34" charset="0"/>
            </a:endParaRPr>
          </a:p>
          <a:p>
            <a:pPr marL="0" indent="0" fontAlgn="ctr">
              <a:buNone/>
            </a:pPr>
            <a:r>
              <a:rPr lang="en-US" sz="1800" dirty="0" err="1">
                <a:latin typeface="Gill Sans MT" panose="020B0502020104020203" pitchFamily="34" charset="0"/>
              </a:rPr>
              <a:t>CyberSecure</a:t>
            </a:r>
            <a:r>
              <a:rPr lang="en-US" sz="1800" dirty="0">
                <a:latin typeface="Gill Sans MT" panose="020B0502020104020203" pitchFamily="34" charset="0"/>
              </a:rPr>
              <a:t> My Business | National Cyber Security Alliance</a:t>
            </a:r>
          </a:p>
          <a:p>
            <a:pPr marL="0" indent="0" fontAlgn="ctr">
              <a:buNone/>
            </a:pPr>
            <a:r>
              <a:rPr lang="en-US" sz="1800" dirty="0">
                <a:latin typeface="Gill Sans MT" panose="020B0502020104020203" pitchFamily="34" charset="0"/>
                <a:hlinkClick r:id="rId6"/>
              </a:rPr>
              <a:t>https://staysafeonline.org/cybersecure-business/</a:t>
            </a:r>
            <a:r>
              <a:rPr lang="en-US" sz="1800" dirty="0">
                <a:latin typeface="Gill Sans MT" panose="020B0502020104020203" pitchFamily="34" charset="0"/>
              </a:rPr>
              <a:t> </a:t>
            </a:r>
          </a:p>
          <a:p>
            <a:pPr marL="0" indent="0" fontAlgn="ctr">
              <a:buNone/>
            </a:pPr>
            <a:endParaRPr lang="en-US" sz="1800" dirty="0">
              <a:latin typeface="Gill Sans MT" panose="020B0502020104020203" pitchFamily="34" charset="0"/>
            </a:endParaRPr>
          </a:p>
          <a:p>
            <a:pPr marL="0" indent="0" fontAlgn="ctr">
              <a:buNone/>
            </a:pPr>
            <a:r>
              <a:rPr lang="en-US" sz="1800" dirty="0">
                <a:latin typeface="Gill Sans MT" panose="020B0502020104020203" pitchFamily="34" charset="0"/>
              </a:rPr>
              <a:t>NIST Interagency Report 7621, revision 1 | </a:t>
            </a:r>
            <a:r>
              <a:rPr lang="en-US" sz="1800" i="1" dirty="0">
                <a:latin typeface="Gill Sans MT" panose="020B0502020104020203" pitchFamily="34" charset="0"/>
              </a:rPr>
              <a:t>Small Business Information Security: The Fundamentals</a:t>
            </a:r>
          </a:p>
          <a:p>
            <a:pPr marL="0" indent="0" fontAlgn="ctr">
              <a:buNone/>
            </a:pPr>
            <a:r>
              <a:rPr lang="en-US" sz="1800" dirty="0">
                <a:latin typeface="Gill Sans MT" panose="020B0502020104020203" pitchFamily="34" charset="0"/>
                <a:hlinkClick r:id="rId7"/>
              </a:rPr>
              <a:t>https://doi.org/10.6028/NIST.IR.7621r1</a:t>
            </a:r>
            <a:endParaRPr lang="en-US" dirty="0">
              <a:latin typeface="Gill Sans MT" panose="020B0502020104020203" pitchFamily="34" charset="0"/>
            </a:endParaRPr>
          </a:p>
        </p:txBody>
      </p:sp>
      <p:sp>
        <p:nvSpPr>
          <p:cNvPr id="2" name="Title 1"/>
          <p:cNvSpPr>
            <a:spLocks noGrp="1"/>
          </p:cNvSpPr>
          <p:nvPr>
            <p:ph type="title"/>
          </p:nvPr>
        </p:nvSpPr>
        <p:spPr>
          <a:xfrm>
            <a:off x="178471" y="2473440"/>
            <a:ext cx="2397760" cy="2286000"/>
          </a:xfrm>
        </p:spPr>
        <p:txBody>
          <a:bodyPr anchor="t">
            <a:normAutofit/>
          </a:bodyPr>
          <a:lstStyle/>
          <a:p>
            <a:pPr algn="ctr"/>
            <a:r>
              <a:rPr lang="en-US" dirty="0"/>
              <a:t>Resources</a:t>
            </a:r>
          </a:p>
        </p:txBody>
      </p:sp>
    </p:spTree>
    <p:extLst>
      <p:ext uri="{BB962C8B-B14F-4D97-AF65-F5344CB8AC3E}">
        <p14:creationId xmlns:p14="http://schemas.microsoft.com/office/powerpoint/2010/main" val="1437210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03CED06-73E9-413F-8015-96E7E090A880}"/>
              </a:ext>
            </a:extLst>
          </p:cNvPr>
          <p:cNvSpPr txBox="1"/>
          <p:nvPr/>
        </p:nvSpPr>
        <p:spPr>
          <a:xfrm>
            <a:off x="2262991" y="2120070"/>
            <a:ext cx="3881104" cy="369332"/>
          </a:xfrm>
          <a:prstGeom prst="rect">
            <a:avLst/>
          </a:prstGeom>
          <a:noFill/>
        </p:spPr>
        <p:txBody>
          <a:bodyPr wrap="square" rtlCol="0" anchor="ctr">
            <a:spAutoFit/>
          </a:bodyPr>
          <a:lstStyle/>
          <a:p>
            <a:r>
              <a:rPr lang="en-US" dirty="0">
                <a:latin typeface="Gill Sans MT" panose="020B0502020104020203" pitchFamily="34" charset="0"/>
                <a:ea typeface="Avenir Next" charset="0"/>
                <a:cs typeface="Avenir Next" charset="0"/>
              </a:rPr>
              <a:t>www.NIST.gov/topics/cybersecurity</a:t>
            </a:r>
          </a:p>
        </p:txBody>
      </p:sp>
      <p:sp>
        <p:nvSpPr>
          <p:cNvPr id="10" name="Title 1"/>
          <p:cNvSpPr txBox="1">
            <a:spLocks/>
          </p:cNvSpPr>
          <p:nvPr/>
        </p:nvSpPr>
        <p:spPr>
          <a:xfrm>
            <a:off x="1130341" y="316637"/>
            <a:ext cx="7066008" cy="465151"/>
          </a:xfrm>
          <a:prstGeom prst="rect">
            <a:avLst/>
          </a:prstGeom>
        </p:spPr>
        <p:txBody>
          <a:bodyPr anchor="ctr"/>
          <a:lstStyle>
            <a:lvl1pPr algn="l" defTabSz="685800" rtl="0" eaLnBrk="1" latinLnBrk="0" hangingPunct="1">
              <a:lnSpc>
                <a:spcPct val="90000"/>
              </a:lnSpc>
              <a:spcBef>
                <a:spcPct val="0"/>
              </a:spcBef>
              <a:buNone/>
              <a:defRPr sz="3300" kern="1200" baseline="0">
                <a:solidFill>
                  <a:schemeClr val="tx1"/>
                </a:solidFill>
                <a:latin typeface="Avenir Next" charset="0"/>
                <a:ea typeface="+mj-ea"/>
                <a:cs typeface="+mj-cs"/>
              </a:defRPr>
            </a:lvl1pPr>
          </a:lstStyle>
          <a:p>
            <a:pPr algn="ctr"/>
            <a:r>
              <a:rPr lang="en-US" dirty="0">
                <a:latin typeface="Gill Sans MT" panose="020B0502020104020203" pitchFamily="34" charset="0"/>
              </a:rPr>
              <a:t>More Information</a:t>
            </a:r>
          </a:p>
        </p:txBody>
      </p:sp>
      <p:pic>
        <p:nvPicPr>
          <p:cNvPr id="3" name="Picture 2">
            <a:hlinkClick r:id="rId3"/>
            <a:extLst>
              <a:ext uri="{FF2B5EF4-FFF2-40B4-BE49-F238E27FC236}">
                <a16:creationId xmlns:a16="http://schemas.microsoft.com/office/drawing/2014/main" id="{D07A6256-D52D-4C22-BC3F-97843253893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38983" y="2026087"/>
            <a:ext cx="629896" cy="629896"/>
          </a:xfrm>
          <a:prstGeom prst="rect">
            <a:avLst/>
          </a:prstGeom>
        </p:spPr>
      </p:pic>
      <p:sp>
        <p:nvSpPr>
          <p:cNvPr id="2" name="Rectangle 1">
            <a:extLst>
              <a:ext uri="{FF2B5EF4-FFF2-40B4-BE49-F238E27FC236}">
                <a16:creationId xmlns:a16="http://schemas.microsoft.com/office/drawing/2014/main" id="{8356366A-2F89-4C31-9AC5-D582E8696F3F}"/>
              </a:ext>
            </a:extLst>
          </p:cNvPr>
          <p:cNvSpPr/>
          <p:nvPr/>
        </p:nvSpPr>
        <p:spPr>
          <a:xfrm>
            <a:off x="2262991" y="1329691"/>
            <a:ext cx="6299118" cy="369332"/>
          </a:xfrm>
          <a:prstGeom prst="rect">
            <a:avLst/>
          </a:prstGeom>
        </p:spPr>
        <p:txBody>
          <a:bodyPr wrap="square">
            <a:spAutoFit/>
          </a:bodyPr>
          <a:lstStyle/>
          <a:p>
            <a:r>
              <a:rPr lang="en-US" dirty="0">
                <a:hlinkClick r:id="rId5"/>
              </a:rPr>
              <a:t>https://www.nist.gov/itl/smallbusinesscyber</a:t>
            </a:r>
            <a:endParaRPr lang="en-US" dirty="0">
              <a:latin typeface="Gill Sans MT" panose="020B0502020104020203" pitchFamily="34" charset="0"/>
            </a:endParaRPr>
          </a:p>
        </p:txBody>
      </p:sp>
      <p:pic>
        <p:nvPicPr>
          <p:cNvPr id="6" name="Picture 5">
            <a:hlinkClick r:id="rId6"/>
            <a:extLst>
              <a:ext uri="{FF2B5EF4-FFF2-40B4-BE49-F238E27FC236}">
                <a16:creationId xmlns:a16="http://schemas.microsoft.com/office/drawing/2014/main" id="{6E75E965-2963-4EB2-9E8A-E44270ACA782}"/>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1338984" y="1251659"/>
            <a:ext cx="629895" cy="629895"/>
          </a:xfrm>
          <a:prstGeom prst="rect">
            <a:avLst/>
          </a:prstGeom>
        </p:spPr>
      </p:pic>
      <p:sp>
        <p:nvSpPr>
          <p:cNvPr id="12" name="TextBox 11">
            <a:extLst>
              <a:ext uri="{FF2B5EF4-FFF2-40B4-BE49-F238E27FC236}">
                <a16:creationId xmlns:a16="http://schemas.microsoft.com/office/drawing/2014/main" id="{893CB6AF-21BC-4AB0-AB9E-CA2CEC412104}"/>
              </a:ext>
            </a:extLst>
          </p:cNvPr>
          <p:cNvSpPr txBox="1"/>
          <p:nvPr/>
        </p:nvSpPr>
        <p:spPr>
          <a:xfrm>
            <a:off x="2262991" y="2910449"/>
            <a:ext cx="1753969" cy="369332"/>
          </a:xfrm>
          <a:prstGeom prst="rect">
            <a:avLst/>
          </a:prstGeom>
          <a:noFill/>
        </p:spPr>
        <p:txBody>
          <a:bodyPr wrap="square" rtlCol="0" anchor="ctr">
            <a:spAutoFit/>
          </a:bodyPr>
          <a:lstStyle/>
          <a:p>
            <a:r>
              <a:rPr lang="en-US" dirty="0">
                <a:latin typeface="Gill Sans MT" panose="020B0502020104020203" pitchFamily="34" charset="0"/>
                <a:ea typeface="Avenir Next" charset="0"/>
                <a:cs typeface="Avenir Next" charset="0"/>
              </a:rPr>
              <a:t>@</a:t>
            </a:r>
            <a:r>
              <a:rPr lang="en-US" dirty="0" err="1">
                <a:latin typeface="Gill Sans MT" panose="020B0502020104020203" pitchFamily="34" charset="0"/>
                <a:ea typeface="Avenir Next" charset="0"/>
                <a:cs typeface="Avenir Next" charset="0"/>
              </a:rPr>
              <a:t>NISTcyber</a:t>
            </a:r>
            <a:endParaRPr lang="en-US" dirty="0">
              <a:latin typeface="Gill Sans MT" panose="020B0502020104020203" pitchFamily="34" charset="0"/>
              <a:ea typeface="Avenir Next" charset="0"/>
              <a:cs typeface="Avenir Next" charset="0"/>
            </a:endParaRPr>
          </a:p>
        </p:txBody>
      </p:sp>
      <p:pic>
        <p:nvPicPr>
          <p:cNvPr id="13" name="Picture 12">
            <a:hlinkClick r:id="rId8"/>
            <a:extLst>
              <a:ext uri="{FF2B5EF4-FFF2-40B4-BE49-F238E27FC236}">
                <a16:creationId xmlns:a16="http://schemas.microsoft.com/office/drawing/2014/main" id="{BD5975E3-2A8C-4CE8-BA08-F838C318CC4A}"/>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48818">
            <a:off x="1463816" y="3823159"/>
            <a:ext cx="392610" cy="124671"/>
          </a:xfrm>
          <a:prstGeom prst="rect">
            <a:avLst/>
          </a:prstGeom>
          <a:noFill/>
        </p:spPr>
      </p:pic>
      <p:pic>
        <p:nvPicPr>
          <p:cNvPr id="4" name="Picture 3">
            <a:extLst>
              <a:ext uri="{FF2B5EF4-FFF2-40B4-BE49-F238E27FC236}">
                <a16:creationId xmlns:a16="http://schemas.microsoft.com/office/drawing/2014/main" id="{B566B2DB-F8A2-4FFE-A78E-6635200C3FD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338983" y="2800516"/>
            <a:ext cx="629896" cy="629896"/>
          </a:xfrm>
          <a:prstGeom prst="rect">
            <a:avLst/>
          </a:prstGeom>
        </p:spPr>
      </p:pic>
      <p:pic>
        <p:nvPicPr>
          <p:cNvPr id="7" name="Graphic 6" descr="Email">
            <a:extLst>
              <a:ext uri="{FF2B5EF4-FFF2-40B4-BE49-F238E27FC236}">
                <a16:creationId xmlns:a16="http://schemas.microsoft.com/office/drawing/2014/main" id="{6DF24B8D-7F05-4734-A3C7-5638147E40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05190" y="3630018"/>
            <a:ext cx="663689" cy="663689"/>
          </a:xfrm>
          <a:prstGeom prst="rect">
            <a:avLst/>
          </a:prstGeom>
        </p:spPr>
      </p:pic>
      <p:sp>
        <p:nvSpPr>
          <p:cNvPr id="8" name="TextBox 7">
            <a:extLst>
              <a:ext uri="{FF2B5EF4-FFF2-40B4-BE49-F238E27FC236}">
                <a16:creationId xmlns:a16="http://schemas.microsoft.com/office/drawing/2014/main" id="{2F79CB19-1781-4350-9EE0-D91F3C03AB6E}"/>
              </a:ext>
            </a:extLst>
          </p:cNvPr>
          <p:cNvSpPr txBox="1"/>
          <p:nvPr/>
        </p:nvSpPr>
        <p:spPr>
          <a:xfrm>
            <a:off x="2263981" y="3700828"/>
            <a:ext cx="2586285" cy="369332"/>
          </a:xfrm>
          <a:prstGeom prst="rect">
            <a:avLst/>
          </a:prstGeom>
          <a:noFill/>
        </p:spPr>
        <p:txBody>
          <a:bodyPr wrap="none" rtlCol="0">
            <a:spAutoFit/>
          </a:bodyPr>
          <a:lstStyle/>
          <a:p>
            <a:r>
              <a:rPr lang="en-US" dirty="0">
                <a:latin typeface="Gill Sans MT" panose="020B0502020104020203" pitchFamily="34" charset="0"/>
              </a:rPr>
              <a:t>smallbizsecurity@nist.gov</a:t>
            </a:r>
          </a:p>
        </p:txBody>
      </p:sp>
      <p:sp>
        <p:nvSpPr>
          <p:cNvPr id="5" name="Title 4" hidden="1">
            <a:extLst>
              <a:ext uri="{FF2B5EF4-FFF2-40B4-BE49-F238E27FC236}">
                <a16:creationId xmlns:a16="http://schemas.microsoft.com/office/drawing/2014/main" id="{150B2311-87DA-4F29-B2E7-424135EF1B9F}"/>
              </a:ext>
            </a:extLst>
          </p:cNvPr>
          <p:cNvSpPr>
            <a:spLocks noGrp="1"/>
          </p:cNvSpPr>
          <p:nvPr>
            <p:ph type="title"/>
          </p:nvPr>
        </p:nvSpPr>
        <p:spPr/>
        <p:txBody>
          <a:bodyPr/>
          <a:lstStyle/>
          <a:p>
            <a:r>
              <a:rPr lang="en-US" dirty="0"/>
              <a:t>More Information</a:t>
            </a:r>
          </a:p>
        </p:txBody>
      </p:sp>
    </p:spTree>
    <p:extLst>
      <p:ext uri="{BB962C8B-B14F-4D97-AF65-F5344CB8AC3E}">
        <p14:creationId xmlns:p14="http://schemas.microsoft.com/office/powerpoint/2010/main" val="45571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tock photo of a laptop, mouse and smartphone. Only the user's hands are shown. Additional icons for search, e-commerce, wifi, and so on are there for decoration. ">
            <a:extLst>
              <a:ext uri="{FF2B5EF4-FFF2-40B4-BE49-F238E27FC236}">
                <a16:creationId xmlns:a16="http://schemas.microsoft.com/office/drawing/2014/main" id="{0E1C28BC-06D4-4496-93F1-E8B6E37814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a:stretch/>
        </p:blipFill>
        <p:spPr>
          <a:xfrm>
            <a:off x="4846320" y="0"/>
            <a:ext cx="4297680" cy="504748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p:cNvSpPr>
            <a:spLocks noGrp="1"/>
          </p:cNvSpPr>
          <p:nvPr>
            <p:ph idx="1"/>
          </p:nvPr>
        </p:nvSpPr>
        <p:spPr>
          <a:xfrm>
            <a:off x="491490" y="2145861"/>
            <a:ext cx="3840085" cy="2885190"/>
          </a:xfrm>
        </p:spPr>
        <p:txBody>
          <a:bodyPr>
            <a:normAutofit/>
          </a:bodyPr>
          <a:lstStyle/>
          <a:p>
            <a:pPr marL="0" indent="0" fontAlgn="ctr">
              <a:spcAft>
                <a:spcPts val="1200"/>
              </a:spcAft>
              <a:buNone/>
            </a:pPr>
            <a:r>
              <a:rPr lang="en-US" sz="2400" dirty="0">
                <a:solidFill>
                  <a:srgbClr val="2B81B5"/>
                </a:solidFill>
                <a:latin typeface="Gill Sans MT" panose="020B0502020104020203" pitchFamily="34" charset="0"/>
              </a:rPr>
              <a:t>Cybersecurity: </a:t>
            </a:r>
          </a:p>
          <a:p>
            <a:pPr marL="0" indent="0" fontAlgn="ctr">
              <a:buNone/>
            </a:pPr>
            <a:r>
              <a:rPr lang="en-US" sz="2000" dirty="0">
                <a:latin typeface="Gill Sans MT" panose="020B0502020104020203" pitchFamily="34" charset="0"/>
              </a:rPr>
              <a:t>protecting electronic devices and associated data and information</a:t>
            </a:r>
          </a:p>
        </p:txBody>
      </p:sp>
      <p:sp>
        <p:nvSpPr>
          <p:cNvPr id="2" name="Title 1"/>
          <p:cNvSpPr>
            <a:spLocks noGrp="1"/>
          </p:cNvSpPr>
          <p:nvPr>
            <p:ph type="title"/>
          </p:nvPr>
        </p:nvSpPr>
        <p:spPr>
          <a:xfrm>
            <a:off x="530270" y="485425"/>
            <a:ext cx="3840085" cy="1410662"/>
          </a:xfrm>
        </p:spPr>
        <p:txBody>
          <a:bodyPr>
            <a:normAutofit/>
          </a:bodyPr>
          <a:lstStyle/>
          <a:p>
            <a:r>
              <a:rPr lang="en-US" dirty="0">
                <a:latin typeface="Gill Sans MT" panose="020B0502020104020203" pitchFamily="34" charset="0"/>
              </a:rPr>
              <a:t>Cybersecurity Basics</a:t>
            </a:r>
          </a:p>
        </p:txBody>
      </p:sp>
    </p:spTree>
    <p:extLst>
      <p:ext uri="{BB962C8B-B14F-4D97-AF65-F5344CB8AC3E}">
        <p14:creationId xmlns:p14="http://schemas.microsoft.com/office/powerpoint/2010/main" val="33919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ock graphics for varied online activities that a small business might engage in. Examples include email, e-commerce, online banking and so forth. ">
            <a:extLst>
              <a:ext uri="{FF2B5EF4-FFF2-40B4-BE49-F238E27FC236}">
                <a16:creationId xmlns:a16="http://schemas.microsoft.com/office/drawing/2014/main" id="{7C3674BF-3708-427B-A909-1E5B21EFEB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2224" y="883359"/>
            <a:ext cx="3869616" cy="3869616"/>
          </a:xfrm>
          <a:prstGeom prst="rect">
            <a:avLst/>
          </a:prstGeom>
        </p:spPr>
      </p:pic>
      <p:sp>
        <p:nvSpPr>
          <p:cNvPr id="3" name="Content Placeholder 2">
            <a:extLst>
              <a:ext uri="{FF2B5EF4-FFF2-40B4-BE49-F238E27FC236}">
                <a16:creationId xmlns:a16="http://schemas.microsoft.com/office/drawing/2014/main" id="{7D499A8E-0671-4294-BA8E-94C4E3351028}"/>
              </a:ext>
            </a:extLst>
          </p:cNvPr>
          <p:cNvSpPr>
            <a:spLocks noGrp="1"/>
          </p:cNvSpPr>
          <p:nvPr>
            <p:ph idx="1"/>
          </p:nvPr>
        </p:nvSpPr>
        <p:spPr>
          <a:xfrm>
            <a:off x="628650" y="1218104"/>
            <a:ext cx="3790950" cy="3414235"/>
          </a:xfrm>
        </p:spPr>
        <p:txBody>
          <a:bodyPr>
            <a:normAutofit lnSpcReduction="10000"/>
          </a:bodyPr>
          <a:lstStyle/>
          <a:p>
            <a:r>
              <a:rPr lang="en-US" dirty="0">
                <a:latin typeface="Gill Sans MT" panose="020B0502020104020203" pitchFamily="34" charset="0"/>
              </a:rPr>
              <a:t>Email</a:t>
            </a:r>
          </a:p>
          <a:p>
            <a:r>
              <a:rPr lang="en-US" dirty="0">
                <a:latin typeface="Gill Sans MT" panose="020B0502020104020203" pitchFamily="34" charset="0"/>
              </a:rPr>
              <a:t>Mobile devices</a:t>
            </a:r>
          </a:p>
          <a:p>
            <a:r>
              <a:rPr lang="en-US" dirty="0">
                <a:latin typeface="Gill Sans MT" panose="020B0502020104020203" pitchFamily="34" charset="0"/>
              </a:rPr>
              <a:t>Corporate website</a:t>
            </a:r>
          </a:p>
          <a:p>
            <a:r>
              <a:rPr lang="en-US" dirty="0">
                <a:latin typeface="Gill Sans MT" panose="020B0502020104020203" pitchFamily="34" charset="0"/>
              </a:rPr>
              <a:t>Social media</a:t>
            </a:r>
          </a:p>
          <a:p>
            <a:r>
              <a:rPr lang="en-US" dirty="0">
                <a:latin typeface="Gill Sans MT" panose="020B0502020104020203" pitchFamily="34" charset="0"/>
              </a:rPr>
              <a:t>Ecommerce systems</a:t>
            </a:r>
          </a:p>
          <a:p>
            <a:r>
              <a:rPr lang="en-US" dirty="0">
                <a:latin typeface="Gill Sans MT" panose="020B0502020104020203" pitchFamily="34" charset="0"/>
              </a:rPr>
              <a:t>Online banking</a:t>
            </a:r>
          </a:p>
          <a:p>
            <a:r>
              <a:rPr lang="en-US" dirty="0">
                <a:latin typeface="Gill Sans MT" panose="020B0502020104020203" pitchFamily="34" charset="0"/>
              </a:rPr>
              <a:t>BYOD and office policy</a:t>
            </a:r>
          </a:p>
          <a:p>
            <a:r>
              <a:rPr lang="en-US" dirty="0">
                <a:latin typeface="Gill Sans MT" panose="020B0502020104020203" pitchFamily="34" charset="0"/>
              </a:rPr>
              <a:t>Network management</a:t>
            </a:r>
          </a:p>
          <a:p>
            <a:r>
              <a:rPr lang="en-US" dirty="0">
                <a:latin typeface="Gill Sans MT" panose="020B0502020104020203" pitchFamily="34" charset="0"/>
              </a:rPr>
              <a:t>Backup and remote access</a:t>
            </a:r>
          </a:p>
        </p:txBody>
      </p:sp>
      <p:sp>
        <p:nvSpPr>
          <p:cNvPr id="2" name="Title 1">
            <a:extLst>
              <a:ext uri="{FF2B5EF4-FFF2-40B4-BE49-F238E27FC236}">
                <a16:creationId xmlns:a16="http://schemas.microsoft.com/office/drawing/2014/main" id="{32988415-1654-4E75-A031-1B4A7FDD0D13}"/>
              </a:ext>
            </a:extLst>
          </p:cNvPr>
          <p:cNvSpPr>
            <a:spLocks noGrp="1"/>
          </p:cNvSpPr>
          <p:nvPr>
            <p:ph type="title"/>
          </p:nvPr>
        </p:nvSpPr>
        <p:spPr>
          <a:xfrm>
            <a:off x="868874" y="0"/>
            <a:ext cx="7886700" cy="1104636"/>
          </a:xfrm>
        </p:spPr>
        <p:txBody>
          <a:bodyPr/>
          <a:lstStyle/>
          <a:p>
            <a:r>
              <a:rPr lang="en-US" dirty="0">
                <a:latin typeface="Gill Sans MT" panose="020B0502020104020203" pitchFamily="34" charset="0"/>
              </a:rPr>
              <a:t>Complexity of a modern small business</a:t>
            </a:r>
          </a:p>
        </p:txBody>
      </p:sp>
    </p:spTree>
    <p:extLst>
      <p:ext uri="{BB962C8B-B14F-4D97-AF65-F5344CB8AC3E}">
        <p14:creationId xmlns:p14="http://schemas.microsoft.com/office/powerpoint/2010/main" val="144328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descr="Graphic to describe the three tiers of &quot;Confidentiality; Integrity; and Availability&quot; as shown in the NIST special publication &quot;An Introduction to Information Security.&quot;">
            <a:extLst>
              <a:ext uri="{FF2B5EF4-FFF2-40B4-BE49-F238E27FC236}">
                <a16:creationId xmlns:a16="http://schemas.microsoft.com/office/drawing/2014/main" id="{AF9AF10E-FE3E-984F-8340-E48D3ADB491D}"/>
              </a:ext>
            </a:extLst>
          </p:cNvPr>
          <p:cNvGrpSpPr/>
          <p:nvPr/>
        </p:nvGrpSpPr>
        <p:grpSpPr>
          <a:xfrm>
            <a:off x="1429690" y="1379103"/>
            <a:ext cx="4970063" cy="3240095"/>
            <a:chOff x="2598819" y="1408907"/>
            <a:chExt cx="4970063" cy="3240095"/>
          </a:xfrm>
        </p:grpSpPr>
        <p:sp>
          <p:nvSpPr>
            <p:cNvPr id="12" name="Diamond 11">
              <a:extLst>
                <a:ext uri="{FF2B5EF4-FFF2-40B4-BE49-F238E27FC236}">
                  <a16:creationId xmlns:a16="http://schemas.microsoft.com/office/drawing/2014/main" id="{0422CC38-C884-2248-B547-A6B9CC91A2B2}"/>
                </a:ext>
              </a:extLst>
            </p:cNvPr>
            <p:cNvSpPr/>
            <p:nvPr/>
          </p:nvSpPr>
          <p:spPr>
            <a:xfrm>
              <a:off x="2598819" y="2915262"/>
              <a:ext cx="4970061" cy="1733740"/>
            </a:xfrm>
            <a:prstGeom prst="diamond">
              <a:avLst/>
            </a:prstGeom>
            <a:solidFill>
              <a:srgbClr val="95C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21E3FB26-99D6-FA4F-8602-CFB83241055A}"/>
                </a:ext>
              </a:extLst>
            </p:cNvPr>
            <p:cNvSpPr/>
            <p:nvPr/>
          </p:nvSpPr>
          <p:spPr>
            <a:xfrm>
              <a:off x="2598820" y="2162085"/>
              <a:ext cx="4970061" cy="1733740"/>
            </a:xfrm>
            <a:prstGeom prst="diamond">
              <a:avLst/>
            </a:prstGeom>
            <a:solidFill>
              <a:srgbClr val="61AEB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4A78A734-1874-2C4C-82D1-D1F6E03B3046}"/>
                </a:ext>
              </a:extLst>
            </p:cNvPr>
            <p:cNvSpPr/>
            <p:nvPr/>
          </p:nvSpPr>
          <p:spPr>
            <a:xfrm>
              <a:off x="2598821" y="1408907"/>
              <a:ext cx="4970061" cy="1733740"/>
            </a:xfrm>
            <a:prstGeom prst="diamond">
              <a:avLst/>
            </a:prstGeom>
            <a:solidFill>
              <a:srgbClr val="37609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25629F0-356F-2D44-846E-4087695A8BFF}"/>
                </a:ext>
              </a:extLst>
            </p:cNvPr>
            <p:cNvSpPr txBox="1"/>
            <p:nvPr/>
          </p:nvSpPr>
          <p:spPr>
            <a:xfrm rot="20425230">
              <a:off x="4645865" y="2348060"/>
              <a:ext cx="2661861" cy="461665"/>
            </a:xfrm>
            <a:prstGeom prst="rect">
              <a:avLst/>
            </a:prstGeom>
            <a:noFill/>
          </p:spPr>
          <p:txBody>
            <a:bodyPr wrap="square" rtlCol="0">
              <a:spAutoFit/>
            </a:bodyPr>
            <a:lstStyle/>
            <a:p>
              <a:pPr algn="ctr"/>
              <a:r>
                <a:rPr lang="en-US" sz="2400" b="1" dirty="0">
                  <a:solidFill>
                    <a:schemeClr val="bg1"/>
                  </a:solidFill>
                  <a:latin typeface="Gill Sans MT" panose="020B0502020104020203" pitchFamily="34" charset="0"/>
                </a:rPr>
                <a:t>confidentiality</a:t>
              </a:r>
            </a:p>
          </p:txBody>
        </p:sp>
        <p:sp>
          <p:nvSpPr>
            <p:cNvPr id="14" name="TextBox 13">
              <a:extLst>
                <a:ext uri="{FF2B5EF4-FFF2-40B4-BE49-F238E27FC236}">
                  <a16:creationId xmlns:a16="http://schemas.microsoft.com/office/drawing/2014/main" id="{3AA32F60-32B2-FA4C-95EB-A44AFF9DC386}"/>
                </a:ext>
              </a:extLst>
            </p:cNvPr>
            <p:cNvSpPr txBox="1"/>
            <p:nvPr/>
          </p:nvSpPr>
          <p:spPr>
            <a:xfrm rot="1174770" flipH="1">
              <a:off x="2661395" y="3056359"/>
              <a:ext cx="2792363" cy="461665"/>
            </a:xfrm>
            <a:prstGeom prst="rect">
              <a:avLst/>
            </a:prstGeom>
            <a:noFill/>
          </p:spPr>
          <p:txBody>
            <a:bodyPr wrap="square" rtlCol="0">
              <a:spAutoFit/>
            </a:bodyPr>
            <a:lstStyle/>
            <a:p>
              <a:pPr algn="ctr"/>
              <a:r>
                <a:rPr lang="en-US" sz="2400" b="1" dirty="0">
                  <a:solidFill>
                    <a:schemeClr val="bg1"/>
                  </a:solidFill>
                  <a:latin typeface="Gill Sans MT" panose="020B0502020104020203" pitchFamily="34" charset="0"/>
                </a:rPr>
                <a:t>integrity</a:t>
              </a:r>
            </a:p>
          </p:txBody>
        </p:sp>
        <p:sp>
          <p:nvSpPr>
            <p:cNvPr id="15" name="TextBox 14">
              <a:extLst>
                <a:ext uri="{FF2B5EF4-FFF2-40B4-BE49-F238E27FC236}">
                  <a16:creationId xmlns:a16="http://schemas.microsoft.com/office/drawing/2014/main" id="{87D90728-499E-4C49-8781-92C612457E95}"/>
                </a:ext>
              </a:extLst>
            </p:cNvPr>
            <p:cNvSpPr txBox="1"/>
            <p:nvPr/>
          </p:nvSpPr>
          <p:spPr>
            <a:xfrm rot="20425230">
              <a:off x="4769984" y="3850884"/>
              <a:ext cx="2495289" cy="461665"/>
            </a:xfrm>
            <a:prstGeom prst="rect">
              <a:avLst/>
            </a:prstGeom>
            <a:noFill/>
          </p:spPr>
          <p:txBody>
            <a:bodyPr wrap="square" rtlCol="0">
              <a:spAutoFit/>
            </a:bodyPr>
            <a:lstStyle/>
            <a:p>
              <a:pPr algn="ctr"/>
              <a:r>
                <a:rPr lang="en-US" sz="2400" b="1" dirty="0">
                  <a:solidFill>
                    <a:schemeClr val="bg1"/>
                  </a:solidFill>
                  <a:latin typeface="Gill Sans MT" panose="020B0502020104020203" pitchFamily="34" charset="0"/>
                </a:rPr>
                <a:t>availability</a:t>
              </a:r>
            </a:p>
          </p:txBody>
        </p:sp>
      </p:grpSp>
      <p:grpSp>
        <p:nvGrpSpPr>
          <p:cNvPr id="26" name="Group 25" descr="Information in the text box: &quot;More: NIST Special Publication 800-12, revision 1: An Introduction to Information Security, section 1.4&quot;">
            <a:extLst>
              <a:ext uri="{FF2B5EF4-FFF2-40B4-BE49-F238E27FC236}">
                <a16:creationId xmlns:a16="http://schemas.microsoft.com/office/drawing/2014/main" id="{E9C7595F-AA76-4448-B961-2A6BF1603286}"/>
              </a:ext>
            </a:extLst>
          </p:cNvPr>
          <p:cNvGrpSpPr/>
          <p:nvPr/>
        </p:nvGrpSpPr>
        <p:grpSpPr>
          <a:xfrm>
            <a:off x="6992913" y="1729151"/>
            <a:ext cx="1312033" cy="2539999"/>
            <a:chOff x="1228723" y="4027501"/>
            <a:chExt cx="1312033" cy="881850"/>
          </a:xfrm>
        </p:grpSpPr>
        <p:sp>
          <p:nvSpPr>
            <p:cNvPr id="27" name="Rectangle 26">
              <a:extLst>
                <a:ext uri="{FF2B5EF4-FFF2-40B4-BE49-F238E27FC236}">
                  <a16:creationId xmlns:a16="http://schemas.microsoft.com/office/drawing/2014/main" id="{F980190A-88A5-C944-AB5B-EDBFD9C4FB74}"/>
                </a:ext>
              </a:extLst>
            </p:cNvPr>
            <p:cNvSpPr/>
            <p:nvPr/>
          </p:nvSpPr>
          <p:spPr>
            <a:xfrm>
              <a:off x="1239270" y="4027501"/>
              <a:ext cx="1301486" cy="881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b="1" dirty="0">
                  <a:solidFill>
                    <a:schemeClr val="tx1"/>
                  </a:solidFill>
                  <a:latin typeface="Gill Sans MT" panose="020B0502020104020203" pitchFamily="34" charset="0"/>
                </a:rPr>
                <a:t>More</a:t>
              </a:r>
            </a:p>
            <a:p>
              <a:r>
                <a:rPr lang="en-US" sz="1400" dirty="0">
                  <a:solidFill>
                    <a:schemeClr val="tx1"/>
                  </a:solidFill>
                  <a:latin typeface="Gill Sans MT" panose="020B0502020104020203" pitchFamily="34" charset="0"/>
                </a:rPr>
                <a:t>NIST Special Publication 800-12, revision 1</a:t>
              </a:r>
            </a:p>
            <a:p>
              <a:r>
                <a:rPr lang="en-US" sz="1400" i="1" dirty="0">
                  <a:solidFill>
                    <a:schemeClr val="tx1"/>
                  </a:solidFill>
                  <a:latin typeface="Gill Sans MT" panose="020B0502020104020203" pitchFamily="34" charset="0"/>
                </a:rPr>
                <a:t>An Introduction to Information Security</a:t>
              </a:r>
              <a:r>
                <a:rPr lang="en-US" sz="1400" dirty="0">
                  <a:solidFill>
                    <a:schemeClr val="tx1"/>
                  </a:solidFill>
                  <a:latin typeface="Gill Sans MT" panose="020B0502020104020203" pitchFamily="34" charset="0"/>
                </a:rPr>
                <a:t> section 1.4</a:t>
              </a:r>
            </a:p>
          </p:txBody>
        </p:sp>
        <p:sp>
          <p:nvSpPr>
            <p:cNvPr id="28" name="Rectangle 27">
              <a:extLst>
                <a:ext uri="{FF2B5EF4-FFF2-40B4-BE49-F238E27FC236}">
                  <a16:creationId xmlns:a16="http://schemas.microsoft.com/office/drawing/2014/main" id="{913038F7-3C69-EE40-8DEB-DF0FA35CF269}"/>
                </a:ext>
              </a:extLst>
            </p:cNvPr>
            <p:cNvSpPr/>
            <p:nvPr/>
          </p:nvSpPr>
          <p:spPr>
            <a:xfrm>
              <a:off x="1228723" y="4027501"/>
              <a:ext cx="80084" cy="881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27858" y="274468"/>
            <a:ext cx="7886700" cy="934678"/>
          </a:xfrm>
        </p:spPr>
        <p:txBody>
          <a:bodyPr/>
          <a:lstStyle/>
          <a:p>
            <a:r>
              <a:rPr lang="en-US" dirty="0">
                <a:latin typeface="Gill Sans MT" panose="020B0502020104020203" pitchFamily="34" charset="0"/>
              </a:rPr>
              <a:t>Cybersecurity Objectives</a:t>
            </a:r>
          </a:p>
        </p:txBody>
      </p:sp>
    </p:spTree>
    <p:extLst>
      <p:ext uri="{BB962C8B-B14F-4D97-AF65-F5344CB8AC3E}">
        <p14:creationId xmlns:p14="http://schemas.microsoft.com/office/powerpoint/2010/main" val="197617693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1" y="2513543"/>
            <a:ext cx="2317749" cy="2245923"/>
          </a:xfrm>
        </p:spPr>
        <p:txBody>
          <a:bodyPr anchor="ctr">
            <a:noAutofit/>
          </a:bodyPr>
          <a:lstStyle/>
          <a:p>
            <a:pPr marL="0" indent="0">
              <a:lnSpc>
                <a:spcPct val="100000"/>
              </a:lnSpc>
              <a:spcBef>
                <a:spcPts val="400"/>
              </a:spcBef>
              <a:buNone/>
            </a:pPr>
            <a:r>
              <a:rPr lang="en-US" sz="2200" dirty="0">
                <a:solidFill>
                  <a:srgbClr val="376092"/>
                </a:solidFill>
                <a:latin typeface="Gill Sans MT" panose="020B0502020104020203" pitchFamily="34" charset="0"/>
              </a:rPr>
              <a:t>Protecting information from unauthorized access and disclosure</a:t>
            </a:r>
          </a:p>
        </p:txBody>
      </p:sp>
      <p:grpSp>
        <p:nvGrpSpPr>
          <p:cNvPr id="17" name="Group 16">
            <a:extLst>
              <a:ext uri="{FF2B5EF4-FFF2-40B4-BE49-F238E27FC236}">
                <a16:creationId xmlns:a16="http://schemas.microsoft.com/office/drawing/2014/main" id="{AF9AF10E-FE3E-984F-8340-E48D3ADB491D}"/>
              </a:ext>
              <a:ext uri="{C183D7F6-B498-43B3-948B-1728B52AA6E4}">
                <adec:decorative xmlns:adec="http://schemas.microsoft.com/office/drawing/2017/decorative" val="1"/>
              </a:ext>
            </a:extLst>
          </p:cNvPr>
          <p:cNvGrpSpPr/>
          <p:nvPr/>
        </p:nvGrpSpPr>
        <p:grpSpPr>
          <a:xfrm>
            <a:off x="2086968" y="1408907"/>
            <a:ext cx="4970063" cy="3240095"/>
            <a:chOff x="2598819" y="1408907"/>
            <a:chExt cx="4970063" cy="3240095"/>
          </a:xfrm>
        </p:grpSpPr>
        <p:sp>
          <p:nvSpPr>
            <p:cNvPr id="12" name="Diamond 11">
              <a:extLst>
                <a:ext uri="{FF2B5EF4-FFF2-40B4-BE49-F238E27FC236}">
                  <a16:creationId xmlns:a16="http://schemas.microsoft.com/office/drawing/2014/main" id="{0422CC38-C884-2248-B547-A6B9CC91A2B2}"/>
                </a:ext>
              </a:extLst>
            </p:cNvPr>
            <p:cNvSpPr/>
            <p:nvPr/>
          </p:nvSpPr>
          <p:spPr>
            <a:xfrm>
              <a:off x="2598819" y="2915262"/>
              <a:ext cx="4970061" cy="1733740"/>
            </a:xfrm>
            <a:prstGeom prst="diamond">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21E3FB26-99D6-FA4F-8602-CFB83241055A}"/>
                </a:ext>
              </a:extLst>
            </p:cNvPr>
            <p:cNvSpPr/>
            <p:nvPr/>
          </p:nvSpPr>
          <p:spPr>
            <a:xfrm>
              <a:off x="2598820" y="2162085"/>
              <a:ext cx="4970061" cy="1733740"/>
            </a:xfrm>
            <a:prstGeom prst="diamond">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4A78A734-1874-2C4C-82D1-D1F6E03B3046}"/>
                </a:ext>
              </a:extLst>
            </p:cNvPr>
            <p:cNvSpPr/>
            <p:nvPr/>
          </p:nvSpPr>
          <p:spPr>
            <a:xfrm>
              <a:off x="2598821" y="1408907"/>
              <a:ext cx="4970061" cy="1733740"/>
            </a:xfrm>
            <a:prstGeom prst="diamond">
              <a:avLst/>
            </a:prstGeom>
            <a:solidFill>
              <a:srgbClr val="37609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25629F0-356F-2D44-846E-4087695A8BFF}"/>
                </a:ext>
              </a:extLst>
            </p:cNvPr>
            <p:cNvSpPr txBox="1"/>
            <p:nvPr/>
          </p:nvSpPr>
          <p:spPr>
            <a:xfrm rot="20425230">
              <a:off x="4645865" y="2348060"/>
              <a:ext cx="2661861" cy="461665"/>
            </a:xfrm>
            <a:prstGeom prst="rect">
              <a:avLst/>
            </a:prstGeom>
            <a:noFill/>
          </p:spPr>
          <p:txBody>
            <a:bodyPr wrap="square" rtlCol="0">
              <a:spAutoFit/>
            </a:bodyPr>
            <a:lstStyle/>
            <a:p>
              <a:pPr algn="ctr"/>
              <a:r>
                <a:rPr lang="en-US" sz="2400" b="1" dirty="0">
                  <a:solidFill>
                    <a:schemeClr val="bg1"/>
                  </a:solidFill>
                  <a:latin typeface="Gill Sans MT" panose="020B0502020104020203" pitchFamily="34" charset="0"/>
                </a:rPr>
                <a:t>confidentiality</a:t>
              </a:r>
            </a:p>
          </p:txBody>
        </p:sp>
      </p:grpSp>
      <p:sp>
        <p:nvSpPr>
          <p:cNvPr id="16" name="Content Placeholder 2">
            <a:extLst>
              <a:ext uri="{FF2B5EF4-FFF2-40B4-BE49-F238E27FC236}">
                <a16:creationId xmlns:a16="http://schemas.microsoft.com/office/drawing/2014/main" id="{41815E03-0AE3-FA41-91C2-127E72FC92EB}"/>
              </a:ext>
            </a:extLst>
          </p:cNvPr>
          <p:cNvSpPr txBox="1">
            <a:spLocks/>
          </p:cNvSpPr>
          <p:nvPr/>
        </p:nvSpPr>
        <p:spPr>
          <a:xfrm>
            <a:off x="6183722" y="265771"/>
            <a:ext cx="2659198" cy="1649622"/>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00"/>
              </a:spcBef>
              <a:buFont typeface="Arial" panose="020B0604020202020204" pitchFamily="34" charset="0"/>
              <a:buNone/>
            </a:pPr>
            <a:r>
              <a:rPr lang="en-US" sz="2000" dirty="0">
                <a:solidFill>
                  <a:srgbClr val="376092"/>
                </a:solidFill>
                <a:latin typeface="Gill Sans MT" panose="020B0502020104020203" pitchFamily="34" charset="0"/>
              </a:rPr>
              <a:t>Example:</a:t>
            </a:r>
          </a:p>
          <a:p>
            <a:pPr marL="0" indent="0">
              <a:lnSpc>
                <a:spcPct val="100000"/>
              </a:lnSpc>
              <a:spcBef>
                <a:spcPts val="400"/>
              </a:spcBef>
              <a:buNone/>
            </a:pPr>
            <a:r>
              <a:rPr lang="en-US" sz="2000" dirty="0">
                <a:latin typeface="Gill Sans MT" panose="020B0502020104020203" pitchFamily="34" charset="0"/>
              </a:rPr>
              <a:t>Criminal steals customers’ usernames, passwords, or credit card information</a:t>
            </a:r>
          </a:p>
        </p:txBody>
      </p:sp>
      <p:sp>
        <p:nvSpPr>
          <p:cNvPr id="2" name="Title 1"/>
          <p:cNvSpPr>
            <a:spLocks noGrp="1"/>
          </p:cNvSpPr>
          <p:nvPr>
            <p:ph type="title"/>
          </p:nvPr>
        </p:nvSpPr>
        <p:spPr>
          <a:xfrm>
            <a:off x="273051" y="104808"/>
            <a:ext cx="8141815" cy="1104636"/>
          </a:xfrm>
        </p:spPr>
        <p:txBody>
          <a:bodyPr/>
          <a:lstStyle/>
          <a:p>
            <a:r>
              <a:rPr lang="en-US" dirty="0">
                <a:latin typeface="Gill Sans MT" panose="020B0502020104020203" pitchFamily="34" charset="0"/>
              </a:rPr>
              <a:t>Confidentiality</a:t>
            </a:r>
          </a:p>
        </p:txBody>
      </p:sp>
    </p:spTree>
    <p:extLst>
      <p:ext uri="{BB962C8B-B14F-4D97-AF65-F5344CB8AC3E}">
        <p14:creationId xmlns:p14="http://schemas.microsoft.com/office/powerpoint/2010/main" val="399303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F9AF10E-FE3E-984F-8340-E48D3ADB491D}"/>
              </a:ext>
              <a:ext uri="{C183D7F6-B498-43B3-948B-1728B52AA6E4}">
                <adec:decorative xmlns:adec="http://schemas.microsoft.com/office/drawing/2017/decorative" val="1"/>
              </a:ext>
            </a:extLst>
          </p:cNvPr>
          <p:cNvGrpSpPr/>
          <p:nvPr/>
        </p:nvGrpSpPr>
        <p:grpSpPr>
          <a:xfrm>
            <a:off x="2127607" y="856589"/>
            <a:ext cx="4970063" cy="3240095"/>
            <a:chOff x="2598819" y="1408907"/>
            <a:chExt cx="4970063" cy="3240095"/>
          </a:xfrm>
        </p:grpSpPr>
        <p:sp>
          <p:nvSpPr>
            <p:cNvPr id="12" name="Diamond 11">
              <a:extLst>
                <a:ext uri="{FF2B5EF4-FFF2-40B4-BE49-F238E27FC236}">
                  <a16:creationId xmlns:a16="http://schemas.microsoft.com/office/drawing/2014/main" id="{0422CC38-C884-2248-B547-A6B9CC91A2B2}"/>
                </a:ext>
              </a:extLst>
            </p:cNvPr>
            <p:cNvSpPr/>
            <p:nvPr/>
          </p:nvSpPr>
          <p:spPr>
            <a:xfrm>
              <a:off x="2598819" y="2915262"/>
              <a:ext cx="4970061" cy="1733740"/>
            </a:xfrm>
            <a:prstGeom prst="diamond">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4A78A734-1874-2C4C-82D1-D1F6E03B3046}"/>
                </a:ext>
              </a:extLst>
            </p:cNvPr>
            <p:cNvSpPr/>
            <p:nvPr/>
          </p:nvSpPr>
          <p:spPr>
            <a:xfrm>
              <a:off x="2598821" y="1408907"/>
              <a:ext cx="4970061" cy="1733740"/>
            </a:xfrm>
            <a:prstGeom prst="diamond">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10">
              <a:extLst>
                <a:ext uri="{FF2B5EF4-FFF2-40B4-BE49-F238E27FC236}">
                  <a16:creationId xmlns:a16="http://schemas.microsoft.com/office/drawing/2014/main" id="{21E3FB26-99D6-FA4F-8602-CFB83241055A}"/>
                </a:ext>
              </a:extLst>
            </p:cNvPr>
            <p:cNvSpPr/>
            <p:nvPr/>
          </p:nvSpPr>
          <p:spPr>
            <a:xfrm>
              <a:off x="2598820" y="2162085"/>
              <a:ext cx="4970061" cy="1733740"/>
            </a:xfrm>
            <a:prstGeom prst="diamond">
              <a:avLst/>
            </a:prstGeom>
            <a:solidFill>
              <a:srgbClr val="61AEB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AA32F60-32B2-FA4C-95EB-A44AFF9DC386}"/>
                </a:ext>
              </a:extLst>
            </p:cNvPr>
            <p:cNvSpPr txBox="1"/>
            <p:nvPr/>
          </p:nvSpPr>
          <p:spPr>
            <a:xfrm rot="1174770" flipH="1">
              <a:off x="2661395" y="3056359"/>
              <a:ext cx="2792363" cy="461665"/>
            </a:xfrm>
            <a:prstGeom prst="rect">
              <a:avLst/>
            </a:prstGeom>
            <a:noFill/>
          </p:spPr>
          <p:txBody>
            <a:bodyPr wrap="square" rtlCol="0">
              <a:spAutoFit/>
            </a:bodyPr>
            <a:lstStyle/>
            <a:p>
              <a:pPr algn="ctr"/>
              <a:r>
                <a:rPr lang="en-US" sz="2400" b="1" dirty="0">
                  <a:solidFill>
                    <a:schemeClr val="bg1"/>
                  </a:solidFill>
                  <a:latin typeface="Gill Sans MT" panose="020B0502020104020203" pitchFamily="34" charset="0"/>
                </a:rPr>
                <a:t>integrity</a:t>
              </a:r>
            </a:p>
          </p:txBody>
        </p:sp>
      </p:grpSp>
      <p:sp>
        <p:nvSpPr>
          <p:cNvPr id="18" name="Content Placeholder 2">
            <a:extLst>
              <a:ext uri="{FF2B5EF4-FFF2-40B4-BE49-F238E27FC236}">
                <a16:creationId xmlns:a16="http://schemas.microsoft.com/office/drawing/2014/main" id="{A4CB2D7C-F689-0148-A6F5-2782E1E1CA79}"/>
              </a:ext>
            </a:extLst>
          </p:cNvPr>
          <p:cNvSpPr txBox="1">
            <a:spLocks/>
          </p:cNvSpPr>
          <p:nvPr/>
        </p:nvSpPr>
        <p:spPr>
          <a:xfrm>
            <a:off x="237791" y="1184384"/>
            <a:ext cx="2167043" cy="2357120"/>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00"/>
              </a:spcBef>
              <a:buNone/>
            </a:pPr>
            <a:r>
              <a:rPr lang="en-US" sz="2400" dirty="0">
                <a:solidFill>
                  <a:srgbClr val="47959F"/>
                </a:solidFill>
                <a:latin typeface="Gill Sans MT" panose="020B0502020104020203" pitchFamily="34" charset="0"/>
              </a:rPr>
              <a:t>Protecting information from unauthorized modification</a:t>
            </a:r>
          </a:p>
        </p:txBody>
      </p:sp>
      <p:sp>
        <p:nvSpPr>
          <p:cNvPr id="19" name="Content Placeholder 2">
            <a:extLst>
              <a:ext uri="{FF2B5EF4-FFF2-40B4-BE49-F238E27FC236}">
                <a16:creationId xmlns:a16="http://schemas.microsoft.com/office/drawing/2014/main" id="{9A1AC9C7-1F6E-C84B-AEC2-77FB3C0D89D9}"/>
              </a:ext>
            </a:extLst>
          </p:cNvPr>
          <p:cNvSpPr txBox="1">
            <a:spLocks/>
          </p:cNvSpPr>
          <p:nvPr/>
        </p:nvSpPr>
        <p:spPr>
          <a:xfrm>
            <a:off x="6246962" y="3343506"/>
            <a:ext cx="2820838" cy="1634345"/>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00"/>
              </a:spcBef>
              <a:buNone/>
            </a:pPr>
            <a:r>
              <a:rPr lang="en-US" sz="2000" dirty="0">
                <a:solidFill>
                  <a:srgbClr val="47959F"/>
                </a:solidFill>
                <a:latin typeface="Gill Sans MT" panose="020B0502020104020203" pitchFamily="34" charset="0"/>
              </a:rPr>
              <a:t>Example:</a:t>
            </a:r>
          </a:p>
          <a:p>
            <a:pPr marL="0" indent="0">
              <a:lnSpc>
                <a:spcPct val="110000"/>
              </a:lnSpc>
              <a:spcBef>
                <a:spcPts val="400"/>
              </a:spcBef>
              <a:buNone/>
            </a:pPr>
            <a:r>
              <a:rPr lang="en-US" sz="1900" dirty="0">
                <a:latin typeface="Gill Sans MT" panose="020B0502020104020203" pitchFamily="34" charset="0"/>
              </a:rPr>
              <a:t>Someone alters payroll information or a proposed product design</a:t>
            </a:r>
          </a:p>
        </p:txBody>
      </p:sp>
      <p:sp>
        <p:nvSpPr>
          <p:cNvPr id="2" name="Title 1"/>
          <p:cNvSpPr>
            <a:spLocks noGrp="1"/>
          </p:cNvSpPr>
          <p:nvPr>
            <p:ph type="title"/>
          </p:nvPr>
        </p:nvSpPr>
        <p:spPr>
          <a:xfrm>
            <a:off x="237791" y="140374"/>
            <a:ext cx="8277559" cy="1104636"/>
          </a:xfrm>
        </p:spPr>
        <p:txBody>
          <a:bodyPr/>
          <a:lstStyle/>
          <a:p>
            <a:r>
              <a:rPr lang="en-US" dirty="0">
                <a:latin typeface="Gill Sans MT" panose="020B0502020104020203" pitchFamily="34" charset="0"/>
              </a:rPr>
              <a:t>Integrity</a:t>
            </a:r>
          </a:p>
        </p:txBody>
      </p:sp>
    </p:spTree>
    <p:extLst>
      <p:ext uri="{BB962C8B-B14F-4D97-AF65-F5344CB8AC3E}">
        <p14:creationId xmlns:p14="http://schemas.microsoft.com/office/powerpoint/2010/main" val="2282231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llBusinessCyberSlides-v3 final" id="{AFFB2002-9D7A-4CD9-BB83-B01793E6C883}" vid="{BB2B72D3-171F-4CB1-8404-2FFA12B9C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16A7F0-A419-495D-B6E9-AE90F2B54A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12042</Words>
  <Application>Microsoft Macintosh PowerPoint</Application>
  <PresentationFormat>On-screen Show (16:10)</PresentationFormat>
  <Paragraphs>725</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vt:lpstr>
      <vt:lpstr>Courier New</vt:lpstr>
      <vt:lpstr>Gill Sans MT</vt:lpstr>
      <vt:lpstr>Wingdings</vt:lpstr>
      <vt:lpstr>Office Theme</vt:lpstr>
      <vt:lpstr>Cybersecurity for  Small Business</vt:lpstr>
      <vt:lpstr>Why Cybersecurity Matters for your Small Business </vt:lpstr>
      <vt:lpstr>Why Hackers Hack</vt:lpstr>
      <vt:lpstr>What You’ll Learn</vt:lpstr>
      <vt:lpstr>Cybersecurity Basics</vt:lpstr>
      <vt:lpstr>Complexity of a modern small business</vt:lpstr>
      <vt:lpstr>Cybersecurity Objectives</vt:lpstr>
      <vt:lpstr>Confidentiality</vt:lpstr>
      <vt:lpstr>Integrity</vt:lpstr>
      <vt:lpstr>Availability</vt:lpstr>
      <vt:lpstr>Small Business, Big Impact</vt:lpstr>
      <vt:lpstr>Cybersecurity Basics Resources</vt:lpstr>
      <vt:lpstr>Cybersecurity Threats</vt:lpstr>
      <vt:lpstr>Phishing Attacks</vt:lpstr>
      <vt:lpstr>Ransomware</vt:lpstr>
      <vt:lpstr>Hacking</vt:lpstr>
      <vt:lpstr>Imposter Scams</vt:lpstr>
      <vt:lpstr>Environmental Threats</vt:lpstr>
      <vt:lpstr>Elements of Risk</vt:lpstr>
      <vt:lpstr>What are you protecting? </vt:lpstr>
      <vt:lpstr>1. Identify Your Business Assets</vt:lpstr>
      <vt:lpstr>1. Identify Your Business Assets on the Worksheet (cont.)</vt:lpstr>
      <vt:lpstr> 2. Identify the Value of the Assets</vt:lpstr>
      <vt:lpstr>2. Identify the Asset Values on the Worksheet (cont.) </vt:lpstr>
      <vt:lpstr>3. Document the Impact to your Business of Loss/Damage to the Assets</vt:lpstr>
      <vt:lpstr>3. Document the Impact to your Business of Loss/Damage to the Assets (cont.)</vt:lpstr>
      <vt:lpstr>4. Identify likelihood of loss or damage to the asset</vt:lpstr>
      <vt:lpstr>4. Identify likelihood of loss or damage to the asset (cont.)</vt:lpstr>
      <vt:lpstr>5. Identify Priorities and Potential Solutions</vt:lpstr>
      <vt:lpstr>5. Prioritize Assets - Risk Matrix</vt:lpstr>
      <vt:lpstr>5. Prioritize Asset Protection</vt:lpstr>
      <vt:lpstr>NIST Cybersecurity Framework (“Framework for Improving Critical Infrastructure Cybersecurity ”)</vt:lpstr>
      <vt:lpstr>Cybersecurity Framework Functions</vt:lpstr>
      <vt:lpstr>Identify</vt:lpstr>
      <vt:lpstr>Sample Identify Activities</vt:lpstr>
      <vt:lpstr>Protect</vt:lpstr>
      <vt:lpstr>Sample Protect Activities</vt:lpstr>
      <vt:lpstr>Detect</vt:lpstr>
      <vt:lpstr>Sample Detect Activities</vt:lpstr>
      <vt:lpstr>Respond</vt:lpstr>
      <vt:lpstr>Sample Respond Activities</vt:lpstr>
      <vt:lpstr>Recover</vt:lpstr>
      <vt:lpstr>Sample Recover Activities</vt:lpstr>
      <vt:lpstr>NIST Cybersecurity Framework</vt:lpstr>
      <vt:lpstr>Everyday Tips</vt:lpstr>
      <vt:lpstr>Need Help?</vt:lpstr>
      <vt:lpstr>Resources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2017-10-27T18:51:01Z</dcterms:created>
  <dcterms:modified xsi:type="dcterms:W3CDTF">2019-07-29T18:19:39Z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TC016745559991</vt:lpwstr>
  </property>
</Properties>
</file>