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  <p:sldMasterId id="2147483726" r:id="rId5"/>
  </p:sldMasterIdLst>
  <p:notesMasterIdLst>
    <p:notesMasterId r:id="rId24"/>
  </p:notesMasterIdLst>
  <p:handoutMasterIdLst>
    <p:handoutMasterId r:id="rId25"/>
  </p:handoutMasterIdLst>
  <p:sldIdLst>
    <p:sldId id="326" r:id="rId6"/>
    <p:sldId id="367" r:id="rId7"/>
    <p:sldId id="417" r:id="rId8"/>
    <p:sldId id="403" r:id="rId9"/>
    <p:sldId id="419" r:id="rId10"/>
    <p:sldId id="399" r:id="rId11"/>
    <p:sldId id="410" r:id="rId12"/>
    <p:sldId id="416" r:id="rId13"/>
    <p:sldId id="362" r:id="rId14"/>
    <p:sldId id="412" r:id="rId15"/>
    <p:sldId id="414" r:id="rId16"/>
    <p:sldId id="415" r:id="rId17"/>
    <p:sldId id="411" r:id="rId18"/>
    <p:sldId id="413" r:id="rId19"/>
    <p:sldId id="407" r:id="rId20"/>
    <p:sldId id="400" r:id="rId21"/>
    <p:sldId id="408" r:id="rId22"/>
    <p:sldId id="418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F4EFAAE3-846A-4614-9D98-DF07C7BEE200}">
          <p14:sldIdLst>
            <p14:sldId id="326"/>
          </p14:sldIdLst>
        </p14:section>
        <p14:section name="Privacy Risk" id="{6DEF9CE2-9D66-46EB-9D66-00DAB633C1DA}">
          <p14:sldIdLst>
            <p14:sldId id="367"/>
            <p14:sldId id="417"/>
            <p14:sldId id="403"/>
            <p14:sldId id="419"/>
            <p14:sldId id="399"/>
            <p14:sldId id="410"/>
            <p14:sldId id="416"/>
            <p14:sldId id="362"/>
            <p14:sldId id="412"/>
            <p14:sldId id="414"/>
            <p14:sldId id="415"/>
            <p14:sldId id="411"/>
            <p14:sldId id="413"/>
            <p14:sldId id="407"/>
            <p14:sldId id="400"/>
            <p14:sldId id="408"/>
            <p14:sldId id="4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0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69" autoAdjust="0"/>
    <p:restoredTop sz="92891" autoAdjust="0"/>
  </p:normalViewPr>
  <p:slideViewPr>
    <p:cSldViewPr snapToGrid="0">
      <p:cViewPr>
        <p:scale>
          <a:sx n="70" d="100"/>
          <a:sy n="70" d="100"/>
        </p:scale>
        <p:origin x="616" y="8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0AEEBD-3DBB-7F40-84B0-826503F002A9}" type="doc">
      <dgm:prSet loTypeId="urn:microsoft.com/office/officeart/2005/8/layout/hierarchy3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6E84DC-5C24-1947-9704-FE23456FE2C0}">
      <dgm:prSet/>
      <dgm:spPr/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</a:rPr>
            <a:t>Risk models define the </a:t>
          </a:r>
          <a:r>
            <a:rPr lang="en-US" b="1" i="1" dirty="0" smtClean="0">
              <a:solidFill>
                <a:schemeClr val="tx1"/>
              </a:solidFill>
            </a:rPr>
            <a:t>risk factors </a:t>
          </a:r>
          <a:r>
            <a:rPr lang="en-US" dirty="0" smtClean="0">
              <a:solidFill>
                <a:schemeClr val="tx1"/>
              </a:solidFill>
            </a:rPr>
            <a:t>to be assessed and the relationships among those factors.</a:t>
          </a:r>
          <a:endParaRPr lang="en-US" dirty="0">
            <a:solidFill>
              <a:schemeClr val="tx1"/>
            </a:solidFill>
          </a:endParaRPr>
        </a:p>
      </dgm:t>
    </dgm:pt>
    <dgm:pt modelId="{CCDFE3B8-E8EA-7D4E-86AC-AD9C96AEAE24}" type="parTrans" cxnId="{C97572CF-2800-5E4F-95D6-0444AC62913A}">
      <dgm:prSet/>
      <dgm:spPr/>
      <dgm:t>
        <a:bodyPr/>
        <a:lstStyle/>
        <a:p>
          <a:endParaRPr lang="en-US"/>
        </a:p>
      </dgm:t>
    </dgm:pt>
    <dgm:pt modelId="{40322B83-E96C-CF4F-9C64-80451CB4F1CA}" type="sibTrans" cxnId="{C97572CF-2800-5E4F-95D6-0444AC62913A}">
      <dgm:prSet/>
      <dgm:spPr/>
      <dgm:t>
        <a:bodyPr/>
        <a:lstStyle/>
        <a:p>
          <a:endParaRPr lang="en-US"/>
        </a:p>
      </dgm:t>
    </dgm:pt>
    <dgm:pt modelId="{A09DD625-04E4-564C-9B16-88B8239CE6FA}">
      <dgm:prSet/>
      <dgm:spPr/>
      <dgm:t>
        <a:bodyPr/>
        <a:lstStyle/>
        <a:p>
          <a:pPr rtl="0"/>
          <a:r>
            <a:rPr lang="en-US" dirty="0" smtClean="0"/>
            <a:t>Risk factors are inputs to determining levels of risk. </a:t>
          </a:r>
          <a:endParaRPr lang="en-US" dirty="0"/>
        </a:p>
      </dgm:t>
    </dgm:pt>
    <dgm:pt modelId="{F7D7CE29-2F47-7D47-B4BE-F0179665C5F3}" type="parTrans" cxnId="{F56931B8-AD9E-5045-B11F-87A2A0CD2A3A}">
      <dgm:prSet/>
      <dgm:spPr/>
      <dgm:t>
        <a:bodyPr/>
        <a:lstStyle/>
        <a:p>
          <a:endParaRPr lang="en-US"/>
        </a:p>
      </dgm:t>
    </dgm:pt>
    <dgm:pt modelId="{C3AA1466-AC6A-3D4B-B5F7-EF05E6F1EEB9}" type="sibTrans" cxnId="{F56931B8-AD9E-5045-B11F-87A2A0CD2A3A}">
      <dgm:prSet/>
      <dgm:spPr/>
      <dgm:t>
        <a:bodyPr/>
        <a:lstStyle/>
        <a:p>
          <a:endParaRPr lang="en-US"/>
        </a:p>
      </dgm:t>
    </dgm:pt>
    <dgm:pt modelId="{64990E49-04A4-ED4D-8C4E-815151EF5549}" type="pres">
      <dgm:prSet presAssocID="{D80AEEBD-3DBB-7F40-84B0-826503F002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0B13C4-C176-E247-A1F7-0FADE9F77691}" type="pres">
      <dgm:prSet presAssocID="{436E84DC-5C24-1947-9704-FE23456FE2C0}" presName="root" presStyleCnt="0"/>
      <dgm:spPr/>
    </dgm:pt>
    <dgm:pt modelId="{BEA774E9-415C-1B4B-9AC9-9EADE1864B26}" type="pres">
      <dgm:prSet presAssocID="{436E84DC-5C24-1947-9704-FE23456FE2C0}" presName="rootComposite" presStyleCnt="0"/>
      <dgm:spPr/>
    </dgm:pt>
    <dgm:pt modelId="{CED21355-9E2E-6F44-AB6A-108AA88CD1B5}" type="pres">
      <dgm:prSet presAssocID="{436E84DC-5C24-1947-9704-FE23456FE2C0}" presName="rootText" presStyleLbl="node1" presStyleIdx="0" presStyleCnt="1"/>
      <dgm:spPr/>
      <dgm:t>
        <a:bodyPr/>
        <a:lstStyle/>
        <a:p>
          <a:endParaRPr lang="en-US"/>
        </a:p>
      </dgm:t>
    </dgm:pt>
    <dgm:pt modelId="{235ECF57-EC58-8A4F-97CB-60C734BA9E52}" type="pres">
      <dgm:prSet presAssocID="{436E84DC-5C24-1947-9704-FE23456FE2C0}" presName="rootConnector" presStyleLbl="node1" presStyleIdx="0" presStyleCnt="1"/>
      <dgm:spPr/>
      <dgm:t>
        <a:bodyPr/>
        <a:lstStyle/>
        <a:p>
          <a:endParaRPr lang="en-US"/>
        </a:p>
      </dgm:t>
    </dgm:pt>
    <dgm:pt modelId="{D4C730D6-17A9-5345-92E9-7F067F43585E}" type="pres">
      <dgm:prSet presAssocID="{436E84DC-5C24-1947-9704-FE23456FE2C0}" presName="childShape" presStyleCnt="0"/>
      <dgm:spPr/>
    </dgm:pt>
    <dgm:pt modelId="{32893155-DAA1-2B41-B4A1-633630E7F28D}" type="pres">
      <dgm:prSet presAssocID="{F7D7CE29-2F47-7D47-B4BE-F0179665C5F3}" presName="Name13" presStyleLbl="parChTrans1D2" presStyleIdx="0" presStyleCnt="1"/>
      <dgm:spPr/>
      <dgm:t>
        <a:bodyPr/>
        <a:lstStyle/>
        <a:p>
          <a:endParaRPr lang="en-US"/>
        </a:p>
      </dgm:t>
    </dgm:pt>
    <dgm:pt modelId="{239AB67D-FC28-7D41-870B-AE97BF0027B7}" type="pres">
      <dgm:prSet presAssocID="{A09DD625-04E4-564C-9B16-88B8239CE6FA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7572CF-2800-5E4F-95D6-0444AC62913A}" srcId="{D80AEEBD-3DBB-7F40-84B0-826503F002A9}" destId="{436E84DC-5C24-1947-9704-FE23456FE2C0}" srcOrd="0" destOrd="0" parTransId="{CCDFE3B8-E8EA-7D4E-86AC-AD9C96AEAE24}" sibTransId="{40322B83-E96C-CF4F-9C64-80451CB4F1CA}"/>
    <dgm:cxn modelId="{7C97D8DC-1B8F-E84B-A649-00F6F2C131AF}" type="presOf" srcId="{436E84DC-5C24-1947-9704-FE23456FE2C0}" destId="{235ECF57-EC58-8A4F-97CB-60C734BA9E52}" srcOrd="1" destOrd="0" presId="urn:microsoft.com/office/officeart/2005/8/layout/hierarchy3"/>
    <dgm:cxn modelId="{EDDF49FA-F2EE-CD41-A68B-F44D9742DD75}" type="presOf" srcId="{A09DD625-04E4-564C-9B16-88B8239CE6FA}" destId="{239AB67D-FC28-7D41-870B-AE97BF0027B7}" srcOrd="0" destOrd="0" presId="urn:microsoft.com/office/officeart/2005/8/layout/hierarchy3"/>
    <dgm:cxn modelId="{F56931B8-AD9E-5045-B11F-87A2A0CD2A3A}" srcId="{436E84DC-5C24-1947-9704-FE23456FE2C0}" destId="{A09DD625-04E4-564C-9B16-88B8239CE6FA}" srcOrd="0" destOrd="0" parTransId="{F7D7CE29-2F47-7D47-B4BE-F0179665C5F3}" sibTransId="{C3AA1466-AC6A-3D4B-B5F7-EF05E6F1EEB9}"/>
    <dgm:cxn modelId="{908E1D8B-E3C2-CA4C-8FC9-D87CBFA0876A}" type="presOf" srcId="{D80AEEBD-3DBB-7F40-84B0-826503F002A9}" destId="{64990E49-04A4-ED4D-8C4E-815151EF5549}" srcOrd="0" destOrd="0" presId="urn:microsoft.com/office/officeart/2005/8/layout/hierarchy3"/>
    <dgm:cxn modelId="{A57306A1-3B22-4748-839E-940B428DC862}" type="presOf" srcId="{436E84DC-5C24-1947-9704-FE23456FE2C0}" destId="{CED21355-9E2E-6F44-AB6A-108AA88CD1B5}" srcOrd="0" destOrd="0" presId="urn:microsoft.com/office/officeart/2005/8/layout/hierarchy3"/>
    <dgm:cxn modelId="{C5F3D550-E873-6A4E-8F11-8BA0DC2FE891}" type="presOf" srcId="{F7D7CE29-2F47-7D47-B4BE-F0179665C5F3}" destId="{32893155-DAA1-2B41-B4A1-633630E7F28D}" srcOrd="0" destOrd="0" presId="urn:microsoft.com/office/officeart/2005/8/layout/hierarchy3"/>
    <dgm:cxn modelId="{BD14B624-9CA5-7A44-B478-147871E12782}" type="presParOf" srcId="{64990E49-04A4-ED4D-8C4E-815151EF5549}" destId="{410B13C4-C176-E247-A1F7-0FADE9F77691}" srcOrd="0" destOrd="0" presId="urn:microsoft.com/office/officeart/2005/8/layout/hierarchy3"/>
    <dgm:cxn modelId="{22620054-4AEA-F745-8459-F3736D82D107}" type="presParOf" srcId="{410B13C4-C176-E247-A1F7-0FADE9F77691}" destId="{BEA774E9-415C-1B4B-9AC9-9EADE1864B26}" srcOrd="0" destOrd="0" presId="urn:microsoft.com/office/officeart/2005/8/layout/hierarchy3"/>
    <dgm:cxn modelId="{CE0F22FB-A09D-E542-BDDF-DCD20B9083FE}" type="presParOf" srcId="{BEA774E9-415C-1B4B-9AC9-9EADE1864B26}" destId="{CED21355-9E2E-6F44-AB6A-108AA88CD1B5}" srcOrd="0" destOrd="0" presId="urn:microsoft.com/office/officeart/2005/8/layout/hierarchy3"/>
    <dgm:cxn modelId="{1BB321A8-460F-9442-A4A0-3B474E1A17C2}" type="presParOf" srcId="{BEA774E9-415C-1B4B-9AC9-9EADE1864B26}" destId="{235ECF57-EC58-8A4F-97CB-60C734BA9E52}" srcOrd="1" destOrd="0" presId="urn:microsoft.com/office/officeart/2005/8/layout/hierarchy3"/>
    <dgm:cxn modelId="{8A81E242-2925-D04B-A7D1-26332A870840}" type="presParOf" srcId="{410B13C4-C176-E247-A1F7-0FADE9F77691}" destId="{D4C730D6-17A9-5345-92E9-7F067F43585E}" srcOrd="1" destOrd="0" presId="urn:microsoft.com/office/officeart/2005/8/layout/hierarchy3"/>
    <dgm:cxn modelId="{538A0B7A-A944-3D4B-992D-2EB8C30ECEE0}" type="presParOf" srcId="{D4C730D6-17A9-5345-92E9-7F067F43585E}" destId="{32893155-DAA1-2B41-B4A1-633630E7F28D}" srcOrd="0" destOrd="0" presId="urn:microsoft.com/office/officeart/2005/8/layout/hierarchy3"/>
    <dgm:cxn modelId="{6ABB7092-3B7F-BB49-8F7A-5BA1C1880AD0}" type="presParOf" srcId="{D4C730D6-17A9-5345-92E9-7F067F43585E}" destId="{239AB67D-FC28-7D41-870B-AE97BF0027B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0632F7-D02C-4818-8ACA-1CB997C15AD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872412FF-BE13-4CC8-8D87-FB2A1863DAE6}">
      <dgm:prSet phldrT="[Text]"/>
      <dgm:spPr/>
      <dgm:t>
        <a:bodyPr/>
        <a:lstStyle/>
        <a:p>
          <a:r>
            <a:rPr lang="en-US" dirty="0"/>
            <a:t>Frame Org Privacy Governance</a:t>
          </a:r>
        </a:p>
      </dgm:t>
    </dgm:pt>
    <dgm:pt modelId="{4FA5ACBB-9D89-475B-9AB7-A57D09B40758}" type="parTrans" cxnId="{5FEC2130-4597-4C28-8053-5321887C35A7}">
      <dgm:prSet/>
      <dgm:spPr/>
      <dgm:t>
        <a:bodyPr/>
        <a:lstStyle/>
        <a:p>
          <a:endParaRPr lang="en-US"/>
        </a:p>
      </dgm:t>
    </dgm:pt>
    <dgm:pt modelId="{4951C54E-01F7-48B9-B301-352D3D73ADCD}" type="sibTrans" cxnId="{5FEC2130-4597-4C28-8053-5321887C35A7}">
      <dgm:prSet/>
      <dgm:spPr/>
      <dgm:t>
        <a:bodyPr/>
        <a:lstStyle/>
        <a:p>
          <a:endParaRPr lang="en-US"/>
        </a:p>
      </dgm:t>
    </dgm:pt>
    <dgm:pt modelId="{004AA70B-4F42-4934-815A-398846A4A0E2}">
      <dgm:prSet phldrT="[Text]"/>
      <dgm:spPr/>
      <dgm:t>
        <a:bodyPr/>
        <a:lstStyle/>
        <a:p>
          <a:r>
            <a:rPr lang="en-US" dirty="0"/>
            <a:t>Assess System Design</a:t>
          </a:r>
        </a:p>
      </dgm:t>
    </dgm:pt>
    <dgm:pt modelId="{13BE9D0C-6747-4D31-BA57-F394CC086F63}" type="parTrans" cxnId="{26ADB958-8178-4D07-B8D9-2083C9F2F074}">
      <dgm:prSet/>
      <dgm:spPr/>
      <dgm:t>
        <a:bodyPr/>
        <a:lstStyle/>
        <a:p>
          <a:endParaRPr lang="en-US"/>
        </a:p>
      </dgm:t>
    </dgm:pt>
    <dgm:pt modelId="{86679EED-8A38-4616-B1DB-7F0AA6465CC4}" type="sibTrans" cxnId="{26ADB958-8178-4D07-B8D9-2083C9F2F074}">
      <dgm:prSet/>
      <dgm:spPr/>
      <dgm:t>
        <a:bodyPr/>
        <a:lstStyle/>
        <a:p>
          <a:endParaRPr lang="en-US"/>
        </a:p>
      </dgm:t>
    </dgm:pt>
    <dgm:pt modelId="{6B1A0B5E-935D-441D-9B3B-9B445AB7748C}">
      <dgm:prSet phldrT="[Text]"/>
      <dgm:spPr/>
      <dgm:t>
        <a:bodyPr/>
        <a:lstStyle/>
        <a:p>
          <a:r>
            <a:rPr lang="en-US" dirty="0"/>
            <a:t>Assess Privacy Risk</a:t>
          </a:r>
        </a:p>
      </dgm:t>
    </dgm:pt>
    <dgm:pt modelId="{AEE4D62F-FE01-49C2-BF21-D66408CD6C18}" type="parTrans" cxnId="{4424CEAF-ECA4-445F-A254-16439EFE55DB}">
      <dgm:prSet/>
      <dgm:spPr/>
      <dgm:t>
        <a:bodyPr/>
        <a:lstStyle/>
        <a:p>
          <a:endParaRPr lang="en-US"/>
        </a:p>
      </dgm:t>
    </dgm:pt>
    <dgm:pt modelId="{1DD6CDDE-310F-40B1-9B07-714149D01095}" type="sibTrans" cxnId="{4424CEAF-ECA4-445F-A254-16439EFE55DB}">
      <dgm:prSet/>
      <dgm:spPr/>
      <dgm:t>
        <a:bodyPr/>
        <a:lstStyle/>
        <a:p>
          <a:endParaRPr lang="en-US"/>
        </a:p>
      </dgm:t>
    </dgm:pt>
    <dgm:pt modelId="{43616327-F65F-402C-B93C-2843BA15F4BF}">
      <dgm:prSet phldrT="[Text]"/>
      <dgm:spPr/>
      <dgm:t>
        <a:bodyPr/>
        <a:lstStyle/>
        <a:p>
          <a:r>
            <a:rPr lang="en-US" dirty="0" smtClean="0"/>
            <a:t>Select </a:t>
          </a:r>
          <a:r>
            <a:rPr lang="en-US" dirty="0"/>
            <a:t>Privacy Controls</a:t>
          </a:r>
        </a:p>
      </dgm:t>
    </dgm:pt>
    <dgm:pt modelId="{EE980C5B-9D5B-4AB9-B30D-8C36651C1D7B}" type="parTrans" cxnId="{7629F628-C4B3-433C-B9FB-F9870066096A}">
      <dgm:prSet/>
      <dgm:spPr/>
      <dgm:t>
        <a:bodyPr/>
        <a:lstStyle/>
        <a:p>
          <a:endParaRPr lang="en-US"/>
        </a:p>
      </dgm:t>
    </dgm:pt>
    <dgm:pt modelId="{26480B79-6610-484B-B811-43F873576996}" type="sibTrans" cxnId="{7629F628-C4B3-433C-B9FB-F9870066096A}">
      <dgm:prSet/>
      <dgm:spPr/>
      <dgm:t>
        <a:bodyPr/>
        <a:lstStyle/>
        <a:p>
          <a:endParaRPr lang="en-US"/>
        </a:p>
      </dgm:t>
    </dgm:pt>
    <dgm:pt modelId="{C09CAB72-74A0-458E-A14E-17463C14015B}">
      <dgm:prSet phldrT="[Text]"/>
      <dgm:spPr/>
      <dgm:t>
        <a:bodyPr/>
        <a:lstStyle/>
        <a:p>
          <a:r>
            <a:rPr lang="en-US" dirty="0"/>
            <a:t>Monitor Change</a:t>
          </a:r>
        </a:p>
      </dgm:t>
    </dgm:pt>
    <dgm:pt modelId="{37CDB49B-0B4C-4C49-88F9-004C0D57683C}" type="parTrans" cxnId="{CECAA365-9656-4B11-9F4F-DE876BA8E0A9}">
      <dgm:prSet/>
      <dgm:spPr/>
      <dgm:t>
        <a:bodyPr/>
        <a:lstStyle/>
        <a:p>
          <a:endParaRPr lang="en-US"/>
        </a:p>
      </dgm:t>
    </dgm:pt>
    <dgm:pt modelId="{D405827C-B01C-4A67-A92E-35A5C0CCBBC4}" type="sibTrans" cxnId="{CECAA365-9656-4B11-9F4F-DE876BA8E0A9}">
      <dgm:prSet/>
      <dgm:spPr/>
      <dgm:t>
        <a:bodyPr/>
        <a:lstStyle/>
        <a:p>
          <a:endParaRPr lang="en-US"/>
        </a:p>
      </dgm:t>
    </dgm:pt>
    <dgm:pt modelId="{87048A25-0863-4C3A-A81B-09D4F060BE67}">
      <dgm:prSet phldrT="[Text]"/>
      <dgm:spPr/>
      <dgm:t>
        <a:bodyPr/>
        <a:lstStyle/>
        <a:p>
          <a:r>
            <a:rPr lang="en-US" dirty="0"/>
            <a:t>Frame Business Objectives</a:t>
          </a:r>
        </a:p>
      </dgm:t>
    </dgm:pt>
    <dgm:pt modelId="{332D88D1-BF15-4945-A981-261ACEFFF833}" type="sibTrans" cxnId="{DF046D96-1AA3-47C0-B044-96150625588A}">
      <dgm:prSet/>
      <dgm:spPr/>
      <dgm:t>
        <a:bodyPr/>
        <a:lstStyle/>
        <a:p>
          <a:endParaRPr lang="en-US"/>
        </a:p>
      </dgm:t>
    </dgm:pt>
    <dgm:pt modelId="{4359A2D4-F47E-4030-BA5E-492CEA677702}" type="parTrans" cxnId="{DF046D96-1AA3-47C0-B044-96150625588A}">
      <dgm:prSet/>
      <dgm:spPr/>
      <dgm:t>
        <a:bodyPr/>
        <a:lstStyle/>
        <a:p>
          <a:endParaRPr lang="en-US"/>
        </a:p>
      </dgm:t>
    </dgm:pt>
    <dgm:pt modelId="{ECE23394-34EB-4DD0-B6A2-455E0491C2FE}" type="pres">
      <dgm:prSet presAssocID="{030632F7-D02C-4818-8ACA-1CB997C15AD8}" presName="compositeShape" presStyleCnt="0">
        <dgm:presLayoutVars>
          <dgm:chMax val="7"/>
          <dgm:dir/>
          <dgm:resizeHandles val="exact"/>
        </dgm:presLayoutVars>
      </dgm:prSet>
      <dgm:spPr/>
    </dgm:pt>
    <dgm:pt modelId="{3E307E09-A697-4A4F-82E1-A5CEAEE1F865}" type="pres">
      <dgm:prSet presAssocID="{030632F7-D02C-4818-8ACA-1CB997C15AD8}" presName="wedge1" presStyleLbl="node1" presStyleIdx="0" presStyleCnt="6"/>
      <dgm:spPr/>
      <dgm:t>
        <a:bodyPr/>
        <a:lstStyle/>
        <a:p>
          <a:endParaRPr lang="en-US"/>
        </a:p>
      </dgm:t>
    </dgm:pt>
    <dgm:pt modelId="{52E0C883-F29D-4E08-BBE7-6312DF6E4F85}" type="pres">
      <dgm:prSet presAssocID="{030632F7-D02C-4818-8ACA-1CB997C15AD8}" presName="dummy1a" presStyleCnt="0"/>
      <dgm:spPr/>
    </dgm:pt>
    <dgm:pt modelId="{486C1984-4B9B-430B-9B68-049679D226F1}" type="pres">
      <dgm:prSet presAssocID="{030632F7-D02C-4818-8ACA-1CB997C15AD8}" presName="dummy1b" presStyleCnt="0"/>
      <dgm:spPr/>
    </dgm:pt>
    <dgm:pt modelId="{1F92D0C6-C1B9-4874-8739-D15A7C5EF4B9}" type="pres">
      <dgm:prSet presAssocID="{030632F7-D02C-4818-8ACA-1CB997C15AD8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048E4-32C0-4A84-8208-E97E76CFDCA9}" type="pres">
      <dgm:prSet presAssocID="{030632F7-D02C-4818-8ACA-1CB997C15AD8}" presName="wedge2" presStyleLbl="node1" presStyleIdx="1" presStyleCnt="6"/>
      <dgm:spPr/>
      <dgm:t>
        <a:bodyPr/>
        <a:lstStyle/>
        <a:p>
          <a:endParaRPr lang="en-US"/>
        </a:p>
      </dgm:t>
    </dgm:pt>
    <dgm:pt modelId="{3517CA76-05ED-4073-9F65-72395E4EA5EE}" type="pres">
      <dgm:prSet presAssocID="{030632F7-D02C-4818-8ACA-1CB997C15AD8}" presName="dummy2a" presStyleCnt="0"/>
      <dgm:spPr/>
    </dgm:pt>
    <dgm:pt modelId="{790DAA1D-D31D-47C9-BC5E-1C2F6184F00A}" type="pres">
      <dgm:prSet presAssocID="{030632F7-D02C-4818-8ACA-1CB997C15AD8}" presName="dummy2b" presStyleCnt="0"/>
      <dgm:spPr/>
    </dgm:pt>
    <dgm:pt modelId="{A8615B76-64CD-45BE-991E-0FE75149B9DF}" type="pres">
      <dgm:prSet presAssocID="{030632F7-D02C-4818-8ACA-1CB997C15AD8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79410A-6216-4F38-8BDE-7C003B814591}" type="pres">
      <dgm:prSet presAssocID="{030632F7-D02C-4818-8ACA-1CB997C15AD8}" presName="wedge3" presStyleLbl="node1" presStyleIdx="2" presStyleCnt="6"/>
      <dgm:spPr/>
      <dgm:t>
        <a:bodyPr/>
        <a:lstStyle/>
        <a:p>
          <a:endParaRPr lang="en-US"/>
        </a:p>
      </dgm:t>
    </dgm:pt>
    <dgm:pt modelId="{229D77E9-EEDC-4E95-9059-F85FEE9A1421}" type="pres">
      <dgm:prSet presAssocID="{030632F7-D02C-4818-8ACA-1CB997C15AD8}" presName="dummy3a" presStyleCnt="0"/>
      <dgm:spPr/>
    </dgm:pt>
    <dgm:pt modelId="{8D680124-C0CD-4BE9-9128-D5FD54ABA4DD}" type="pres">
      <dgm:prSet presAssocID="{030632F7-D02C-4818-8ACA-1CB997C15AD8}" presName="dummy3b" presStyleCnt="0"/>
      <dgm:spPr/>
    </dgm:pt>
    <dgm:pt modelId="{79D52BC8-99A1-470D-94DC-81DF93848D66}" type="pres">
      <dgm:prSet presAssocID="{030632F7-D02C-4818-8ACA-1CB997C15AD8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8A381-B3E6-47E0-82C3-22F4E326CB4F}" type="pres">
      <dgm:prSet presAssocID="{030632F7-D02C-4818-8ACA-1CB997C15AD8}" presName="wedge4" presStyleLbl="node1" presStyleIdx="3" presStyleCnt="6"/>
      <dgm:spPr/>
      <dgm:t>
        <a:bodyPr/>
        <a:lstStyle/>
        <a:p>
          <a:endParaRPr lang="en-US"/>
        </a:p>
      </dgm:t>
    </dgm:pt>
    <dgm:pt modelId="{FF82286D-3D29-4B08-BF71-2C7F8367A6E2}" type="pres">
      <dgm:prSet presAssocID="{030632F7-D02C-4818-8ACA-1CB997C15AD8}" presName="dummy4a" presStyleCnt="0"/>
      <dgm:spPr/>
    </dgm:pt>
    <dgm:pt modelId="{C7277CFF-DF1A-4CEC-9754-479916448929}" type="pres">
      <dgm:prSet presAssocID="{030632F7-D02C-4818-8ACA-1CB997C15AD8}" presName="dummy4b" presStyleCnt="0"/>
      <dgm:spPr/>
    </dgm:pt>
    <dgm:pt modelId="{80A41260-D71D-4748-B6B2-020CAB8DBA21}" type="pres">
      <dgm:prSet presAssocID="{030632F7-D02C-4818-8ACA-1CB997C15AD8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D24AE-EC58-4FFC-87B9-28CF0D2D1411}" type="pres">
      <dgm:prSet presAssocID="{030632F7-D02C-4818-8ACA-1CB997C15AD8}" presName="wedge5" presStyleLbl="node1" presStyleIdx="4" presStyleCnt="6"/>
      <dgm:spPr/>
      <dgm:t>
        <a:bodyPr/>
        <a:lstStyle/>
        <a:p>
          <a:endParaRPr lang="en-US"/>
        </a:p>
      </dgm:t>
    </dgm:pt>
    <dgm:pt modelId="{ACD9C184-BA9D-46A5-8E5B-C057F2791B79}" type="pres">
      <dgm:prSet presAssocID="{030632F7-D02C-4818-8ACA-1CB997C15AD8}" presName="dummy5a" presStyleCnt="0"/>
      <dgm:spPr/>
    </dgm:pt>
    <dgm:pt modelId="{934590DA-1D10-4A12-8816-749D22541562}" type="pres">
      <dgm:prSet presAssocID="{030632F7-D02C-4818-8ACA-1CB997C15AD8}" presName="dummy5b" presStyleCnt="0"/>
      <dgm:spPr/>
    </dgm:pt>
    <dgm:pt modelId="{4157511C-8340-4F5E-933A-A20455A81493}" type="pres">
      <dgm:prSet presAssocID="{030632F7-D02C-4818-8ACA-1CB997C15AD8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972C2D-F6FC-4426-8DB4-1002E96F8923}" type="pres">
      <dgm:prSet presAssocID="{030632F7-D02C-4818-8ACA-1CB997C15AD8}" presName="wedge6" presStyleLbl="node1" presStyleIdx="5" presStyleCnt="6"/>
      <dgm:spPr/>
      <dgm:t>
        <a:bodyPr/>
        <a:lstStyle/>
        <a:p>
          <a:endParaRPr lang="en-US"/>
        </a:p>
      </dgm:t>
    </dgm:pt>
    <dgm:pt modelId="{C75A989D-8135-498E-89A2-E9FC70598EE6}" type="pres">
      <dgm:prSet presAssocID="{030632F7-D02C-4818-8ACA-1CB997C15AD8}" presName="dummy6a" presStyleCnt="0"/>
      <dgm:spPr/>
    </dgm:pt>
    <dgm:pt modelId="{9B7E7733-33CE-4EFE-998D-281A009E000A}" type="pres">
      <dgm:prSet presAssocID="{030632F7-D02C-4818-8ACA-1CB997C15AD8}" presName="dummy6b" presStyleCnt="0"/>
      <dgm:spPr/>
    </dgm:pt>
    <dgm:pt modelId="{183C6182-8DDB-4090-A80E-6BBE91F4442C}" type="pres">
      <dgm:prSet presAssocID="{030632F7-D02C-4818-8ACA-1CB997C15AD8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F58A6C-2109-452A-9B9D-10AF0EE5C55D}" type="pres">
      <dgm:prSet presAssocID="{332D88D1-BF15-4945-A981-261ACEFFF833}" presName="arrowWedge1" presStyleLbl="fgSibTrans2D1" presStyleIdx="0" presStyleCnt="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4653A37-B4D7-4A19-AB9A-4A8A3FF1D852}" type="pres">
      <dgm:prSet presAssocID="{4951C54E-01F7-48B9-B301-352D3D73ADCD}" presName="arrowWedge2" presStyleLbl="fgSibTrans2D1" presStyleIdx="1" presStyleCnt="6"/>
      <dgm:spPr/>
    </dgm:pt>
    <dgm:pt modelId="{4BF0B6AF-3437-46B2-8B68-4B99E42CFE13}" type="pres">
      <dgm:prSet presAssocID="{86679EED-8A38-4616-B1DB-7F0AA6465CC4}" presName="arrowWedge3" presStyleLbl="fgSibTrans2D1" presStyleIdx="2" presStyleCnt="6"/>
      <dgm:spPr/>
    </dgm:pt>
    <dgm:pt modelId="{76347C58-27F8-4A3F-9DCF-E63444B3AF86}" type="pres">
      <dgm:prSet presAssocID="{1DD6CDDE-310F-40B1-9B07-714149D01095}" presName="arrowWedge4" presStyleLbl="fgSibTrans2D1" presStyleIdx="3" presStyleCnt="6"/>
      <dgm:spPr/>
    </dgm:pt>
    <dgm:pt modelId="{80D7F4BB-3E38-4662-AF27-F0F987704A27}" type="pres">
      <dgm:prSet presAssocID="{26480B79-6610-484B-B811-43F873576996}" presName="arrowWedge5" presStyleLbl="fgSibTrans2D1" presStyleIdx="4" presStyleCnt="6"/>
      <dgm:spPr/>
    </dgm:pt>
    <dgm:pt modelId="{EEDEFE5C-B34F-4502-A5CC-2B42617A235B}" type="pres">
      <dgm:prSet presAssocID="{D405827C-B01C-4A67-A92E-35A5C0CCBBC4}" presName="arrowWedge6" presStyleLbl="fgSibTrans2D1" presStyleIdx="5" presStyleCnt="6"/>
      <dgm:spPr/>
    </dgm:pt>
  </dgm:ptLst>
  <dgm:cxnLst>
    <dgm:cxn modelId="{4754C33F-30BF-5D46-8463-5658602C48E3}" type="presOf" srcId="{872412FF-BE13-4CC8-8D87-FB2A1863DAE6}" destId="{A8615B76-64CD-45BE-991E-0FE75149B9DF}" srcOrd="1" destOrd="0" presId="urn:microsoft.com/office/officeart/2005/8/layout/cycle8"/>
    <dgm:cxn modelId="{7BFCCBD5-C156-7B4E-8195-769C3238E232}" type="presOf" srcId="{87048A25-0863-4C3A-A81B-09D4F060BE67}" destId="{1F92D0C6-C1B9-4874-8739-D15A7C5EF4B9}" srcOrd="1" destOrd="0" presId="urn:microsoft.com/office/officeart/2005/8/layout/cycle8"/>
    <dgm:cxn modelId="{DEA4A147-50AD-C14A-9ABD-14DE46E1D96F}" type="presOf" srcId="{004AA70B-4F42-4934-815A-398846A4A0E2}" destId="{8679410A-6216-4F38-8BDE-7C003B814591}" srcOrd="0" destOrd="0" presId="urn:microsoft.com/office/officeart/2005/8/layout/cycle8"/>
    <dgm:cxn modelId="{0C82DD42-0DF9-4D4D-86AE-6F535B48033F}" type="presOf" srcId="{C09CAB72-74A0-458E-A14E-17463C14015B}" destId="{183C6182-8DDB-4090-A80E-6BBE91F4442C}" srcOrd="1" destOrd="0" presId="urn:microsoft.com/office/officeart/2005/8/layout/cycle8"/>
    <dgm:cxn modelId="{4424CEAF-ECA4-445F-A254-16439EFE55DB}" srcId="{030632F7-D02C-4818-8ACA-1CB997C15AD8}" destId="{6B1A0B5E-935D-441D-9B3B-9B445AB7748C}" srcOrd="3" destOrd="0" parTransId="{AEE4D62F-FE01-49C2-BF21-D66408CD6C18}" sibTransId="{1DD6CDDE-310F-40B1-9B07-714149D01095}"/>
    <dgm:cxn modelId="{CECAA365-9656-4B11-9F4F-DE876BA8E0A9}" srcId="{030632F7-D02C-4818-8ACA-1CB997C15AD8}" destId="{C09CAB72-74A0-458E-A14E-17463C14015B}" srcOrd="5" destOrd="0" parTransId="{37CDB49B-0B4C-4C49-88F9-004C0D57683C}" sibTransId="{D405827C-B01C-4A67-A92E-35A5C0CCBBC4}"/>
    <dgm:cxn modelId="{DF046D96-1AA3-47C0-B044-96150625588A}" srcId="{030632F7-D02C-4818-8ACA-1CB997C15AD8}" destId="{87048A25-0863-4C3A-A81B-09D4F060BE67}" srcOrd="0" destOrd="0" parTransId="{4359A2D4-F47E-4030-BA5E-492CEA677702}" sibTransId="{332D88D1-BF15-4945-A981-261ACEFFF833}"/>
    <dgm:cxn modelId="{55D18AB2-A25E-7544-A825-CA762AD35345}" type="presOf" srcId="{004AA70B-4F42-4934-815A-398846A4A0E2}" destId="{79D52BC8-99A1-470D-94DC-81DF93848D66}" srcOrd="1" destOrd="0" presId="urn:microsoft.com/office/officeart/2005/8/layout/cycle8"/>
    <dgm:cxn modelId="{7629F628-C4B3-433C-B9FB-F9870066096A}" srcId="{030632F7-D02C-4818-8ACA-1CB997C15AD8}" destId="{43616327-F65F-402C-B93C-2843BA15F4BF}" srcOrd="4" destOrd="0" parTransId="{EE980C5B-9D5B-4AB9-B30D-8C36651C1D7B}" sibTransId="{26480B79-6610-484B-B811-43F873576996}"/>
    <dgm:cxn modelId="{CEE3189F-C276-0C42-9F22-C6222C203F9D}" type="presOf" srcId="{030632F7-D02C-4818-8ACA-1CB997C15AD8}" destId="{ECE23394-34EB-4DD0-B6A2-455E0491C2FE}" srcOrd="0" destOrd="0" presId="urn:microsoft.com/office/officeart/2005/8/layout/cycle8"/>
    <dgm:cxn modelId="{F6733324-74DA-8549-8FEE-979FC9BAC2B0}" type="presOf" srcId="{872412FF-BE13-4CC8-8D87-FB2A1863DAE6}" destId="{109048E4-32C0-4A84-8208-E97E76CFDCA9}" srcOrd="0" destOrd="0" presId="urn:microsoft.com/office/officeart/2005/8/layout/cycle8"/>
    <dgm:cxn modelId="{26ADB958-8178-4D07-B8D9-2083C9F2F074}" srcId="{030632F7-D02C-4818-8ACA-1CB997C15AD8}" destId="{004AA70B-4F42-4934-815A-398846A4A0E2}" srcOrd="2" destOrd="0" parTransId="{13BE9D0C-6747-4D31-BA57-F394CC086F63}" sibTransId="{86679EED-8A38-4616-B1DB-7F0AA6465CC4}"/>
    <dgm:cxn modelId="{F2779239-F439-3142-AE01-BB7E23E4DA11}" type="presOf" srcId="{43616327-F65F-402C-B93C-2843BA15F4BF}" destId="{314D24AE-EC58-4FFC-87B9-28CF0D2D1411}" srcOrd="0" destOrd="0" presId="urn:microsoft.com/office/officeart/2005/8/layout/cycle8"/>
    <dgm:cxn modelId="{052018A0-BC5C-9B43-AA14-78F9F3A4AA81}" type="presOf" srcId="{87048A25-0863-4C3A-A81B-09D4F060BE67}" destId="{3E307E09-A697-4A4F-82E1-A5CEAEE1F865}" srcOrd="0" destOrd="0" presId="urn:microsoft.com/office/officeart/2005/8/layout/cycle8"/>
    <dgm:cxn modelId="{FC98426B-5F3D-AD47-84FA-6038340A83DF}" type="presOf" srcId="{43616327-F65F-402C-B93C-2843BA15F4BF}" destId="{4157511C-8340-4F5E-933A-A20455A81493}" srcOrd="1" destOrd="0" presId="urn:microsoft.com/office/officeart/2005/8/layout/cycle8"/>
    <dgm:cxn modelId="{8CCCC04A-44F0-C440-A7DA-266DB7B93461}" type="presOf" srcId="{C09CAB72-74A0-458E-A14E-17463C14015B}" destId="{2F972C2D-F6FC-4426-8DB4-1002E96F8923}" srcOrd="0" destOrd="0" presId="urn:microsoft.com/office/officeart/2005/8/layout/cycle8"/>
    <dgm:cxn modelId="{5FEC2130-4597-4C28-8053-5321887C35A7}" srcId="{030632F7-D02C-4818-8ACA-1CB997C15AD8}" destId="{872412FF-BE13-4CC8-8D87-FB2A1863DAE6}" srcOrd="1" destOrd="0" parTransId="{4FA5ACBB-9D89-475B-9AB7-A57D09B40758}" sibTransId="{4951C54E-01F7-48B9-B301-352D3D73ADCD}"/>
    <dgm:cxn modelId="{903FD21A-AD68-0248-B130-EA0585277876}" type="presOf" srcId="{6B1A0B5E-935D-441D-9B3B-9B445AB7748C}" destId="{AD08A381-B3E6-47E0-82C3-22F4E326CB4F}" srcOrd="0" destOrd="0" presId="urn:microsoft.com/office/officeart/2005/8/layout/cycle8"/>
    <dgm:cxn modelId="{61E5CE8D-E7E9-0C4C-B4DD-CB6DA4AD5C28}" type="presOf" srcId="{6B1A0B5E-935D-441D-9B3B-9B445AB7748C}" destId="{80A41260-D71D-4748-B6B2-020CAB8DBA21}" srcOrd="1" destOrd="0" presId="urn:microsoft.com/office/officeart/2005/8/layout/cycle8"/>
    <dgm:cxn modelId="{E2DEEF24-7AFC-C44F-8FC9-AC0914888753}" type="presParOf" srcId="{ECE23394-34EB-4DD0-B6A2-455E0491C2FE}" destId="{3E307E09-A697-4A4F-82E1-A5CEAEE1F865}" srcOrd="0" destOrd="0" presId="urn:microsoft.com/office/officeart/2005/8/layout/cycle8"/>
    <dgm:cxn modelId="{005137A0-4656-AE42-9F5E-4533D4E3BF70}" type="presParOf" srcId="{ECE23394-34EB-4DD0-B6A2-455E0491C2FE}" destId="{52E0C883-F29D-4E08-BBE7-6312DF6E4F85}" srcOrd="1" destOrd="0" presId="urn:microsoft.com/office/officeart/2005/8/layout/cycle8"/>
    <dgm:cxn modelId="{E70FD044-F330-1840-9291-AC2DDA12C874}" type="presParOf" srcId="{ECE23394-34EB-4DD0-B6A2-455E0491C2FE}" destId="{486C1984-4B9B-430B-9B68-049679D226F1}" srcOrd="2" destOrd="0" presId="urn:microsoft.com/office/officeart/2005/8/layout/cycle8"/>
    <dgm:cxn modelId="{58E7E172-EAB8-1044-BAF4-83FA5BBBB358}" type="presParOf" srcId="{ECE23394-34EB-4DD0-B6A2-455E0491C2FE}" destId="{1F92D0C6-C1B9-4874-8739-D15A7C5EF4B9}" srcOrd="3" destOrd="0" presId="urn:microsoft.com/office/officeart/2005/8/layout/cycle8"/>
    <dgm:cxn modelId="{3287702C-74FA-0C4B-BF50-45BB0D091579}" type="presParOf" srcId="{ECE23394-34EB-4DD0-B6A2-455E0491C2FE}" destId="{109048E4-32C0-4A84-8208-E97E76CFDCA9}" srcOrd="4" destOrd="0" presId="urn:microsoft.com/office/officeart/2005/8/layout/cycle8"/>
    <dgm:cxn modelId="{08839605-25B7-AA4C-8EF2-B9B36DE91826}" type="presParOf" srcId="{ECE23394-34EB-4DD0-B6A2-455E0491C2FE}" destId="{3517CA76-05ED-4073-9F65-72395E4EA5EE}" srcOrd="5" destOrd="0" presId="urn:microsoft.com/office/officeart/2005/8/layout/cycle8"/>
    <dgm:cxn modelId="{4F6A6C65-BA84-2545-86FF-6EB2706DE957}" type="presParOf" srcId="{ECE23394-34EB-4DD0-B6A2-455E0491C2FE}" destId="{790DAA1D-D31D-47C9-BC5E-1C2F6184F00A}" srcOrd="6" destOrd="0" presId="urn:microsoft.com/office/officeart/2005/8/layout/cycle8"/>
    <dgm:cxn modelId="{48DFACD4-4340-E64D-96AF-78FDF1E35C3B}" type="presParOf" srcId="{ECE23394-34EB-4DD0-B6A2-455E0491C2FE}" destId="{A8615B76-64CD-45BE-991E-0FE75149B9DF}" srcOrd="7" destOrd="0" presId="urn:microsoft.com/office/officeart/2005/8/layout/cycle8"/>
    <dgm:cxn modelId="{C356A2A7-D42B-6344-8A9C-013E4E5DB01D}" type="presParOf" srcId="{ECE23394-34EB-4DD0-B6A2-455E0491C2FE}" destId="{8679410A-6216-4F38-8BDE-7C003B814591}" srcOrd="8" destOrd="0" presId="urn:microsoft.com/office/officeart/2005/8/layout/cycle8"/>
    <dgm:cxn modelId="{8A94DD14-7B9E-CE47-9819-69C88BE25E8E}" type="presParOf" srcId="{ECE23394-34EB-4DD0-B6A2-455E0491C2FE}" destId="{229D77E9-EEDC-4E95-9059-F85FEE9A1421}" srcOrd="9" destOrd="0" presId="urn:microsoft.com/office/officeart/2005/8/layout/cycle8"/>
    <dgm:cxn modelId="{3DFAE07B-23C3-6F4E-BC21-CD08B9D5B494}" type="presParOf" srcId="{ECE23394-34EB-4DD0-B6A2-455E0491C2FE}" destId="{8D680124-C0CD-4BE9-9128-D5FD54ABA4DD}" srcOrd="10" destOrd="0" presId="urn:microsoft.com/office/officeart/2005/8/layout/cycle8"/>
    <dgm:cxn modelId="{9BFC403F-4213-6F4C-B365-4DE63003C508}" type="presParOf" srcId="{ECE23394-34EB-4DD0-B6A2-455E0491C2FE}" destId="{79D52BC8-99A1-470D-94DC-81DF93848D66}" srcOrd="11" destOrd="0" presId="urn:microsoft.com/office/officeart/2005/8/layout/cycle8"/>
    <dgm:cxn modelId="{DE185A3C-6219-0245-8032-DCC78E760E91}" type="presParOf" srcId="{ECE23394-34EB-4DD0-B6A2-455E0491C2FE}" destId="{AD08A381-B3E6-47E0-82C3-22F4E326CB4F}" srcOrd="12" destOrd="0" presId="urn:microsoft.com/office/officeart/2005/8/layout/cycle8"/>
    <dgm:cxn modelId="{4DC183FA-3098-3F40-9803-0A8CE5B120DC}" type="presParOf" srcId="{ECE23394-34EB-4DD0-B6A2-455E0491C2FE}" destId="{FF82286D-3D29-4B08-BF71-2C7F8367A6E2}" srcOrd="13" destOrd="0" presId="urn:microsoft.com/office/officeart/2005/8/layout/cycle8"/>
    <dgm:cxn modelId="{0C748E8F-3D8A-C349-AA75-3582A0129D8E}" type="presParOf" srcId="{ECE23394-34EB-4DD0-B6A2-455E0491C2FE}" destId="{C7277CFF-DF1A-4CEC-9754-479916448929}" srcOrd="14" destOrd="0" presId="urn:microsoft.com/office/officeart/2005/8/layout/cycle8"/>
    <dgm:cxn modelId="{89E2A3E0-C1C6-BD4C-AD5E-9CA8CB48BA8B}" type="presParOf" srcId="{ECE23394-34EB-4DD0-B6A2-455E0491C2FE}" destId="{80A41260-D71D-4748-B6B2-020CAB8DBA21}" srcOrd="15" destOrd="0" presId="urn:microsoft.com/office/officeart/2005/8/layout/cycle8"/>
    <dgm:cxn modelId="{233FF166-BA2A-4242-BCC6-1443F608F12E}" type="presParOf" srcId="{ECE23394-34EB-4DD0-B6A2-455E0491C2FE}" destId="{314D24AE-EC58-4FFC-87B9-28CF0D2D1411}" srcOrd="16" destOrd="0" presId="urn:microsoft.com/office/officeart/2005/8/layout/cycle8"/>
    <dgm:cxn modelId="{26107D5C-A3B3-D743-A0C7-DA47BDA26814}" type="presParOf" srcId="{ECE23394-34EB-4DD0-B6A2-455E0491C2FE}" destId="{ACD9C184-BA9D-46A5-8E5B-C057F2791B79}" srcOrd="17" destOrd="0" presId="urn:microsoft.com/office/officeart/2005/8/layout/cycle8"/>
    <dgm:cxn modelId="{3D0CD667-7212-5044-A3E6-64F77E824682}" type="presParOf" srcId="{ECE23394-34EB-4DD0-B6A2-455E0491C2FE}" destId="{934590DA-1D10-4A12-8816-749D22541562}" srcOrd="18" destOrd="0" presId="urn:microsoft.com/office/officeart/2005/8/layout/cycle8"/>
    <dgm:cxn modelId="{D7D4BEFD-8BD2-5043-955A-BB84C1408584}" type="presParOf" srcId="{ECE23394-34EB-4DD0-B6A2-455E0491C2FE}" destId="{4157511C-8340-4F5E-933A-A20455A81493}" srcOrd="19" destOrd="0" presId="urn:microsoft.com/office/officeart/2005/8/layout/cycle8"/>
    <dgm:cxn modelId="{A6D4E809-EFC3-C84A-86DD-E3A73262AF83}" type="presParOf" srcId="{ECE23394-34EB-4DD0-B6A2-455E0491C2FE}" destId="{2F972C2D-F6FC-4426-8DB4-1002E96F8923}" srcOrd="20" destOrd="0" presId="urn:microsoft.com/office/officeart/2005/8/layout/cycle8"/>
    <dgm:cxn modelId="{357D76A4-11A9-6F4C-BF50-9265004176E3}" type="presParOf" srcId="{ECE23394-34EB-4DD0-B6A2-455E0491C2FE}" destId="{C75A989D-8135-498E-89A2-E9FC70598EE6}" srcOrd="21" destOrd="0" presId="urn:microsoft.com/office/officeart/2005/8/layout/cycle8"/>
    <dgm:cxn modelId="{BE80E0EB-C2E4-BD47-8920-7DEB09EE65ED}" type="presParOf" srcId="{ECE23394-34EB-4DD0-B6A2-455E0491C2FE}" destId="{9B7E7733-33CE-4EFE-998D-281A009E000A}" srcOrd="22" destOrd="0" presId="urn:microsoft.com/office/officeart/2005/8/layout/cycle8"/>
    <dgm:cxn modelId="{5F492AD5-51FE-6146-8485-7A62D915A73F}" type="presParOf" srcId="{ECE23394-34EB-4DD0-B6A2-455E0491C2FE}" destId="{183C6182-8DDB-4090-A80E-6BBE91F4442C}" srcOrd="23" destOrd="0" presId="urn:microsoft.com/office/officeart/2005/8/layout/cycle8"/>
    <dgm:cxn modelId="{958AD6A4-899B-9E44-853E-5027F79E354E}" type="presParOf" srcId="{ECE23394-34EB-4DD0-B6A2-455E0491C2FE}" destId="{CAF58A6C-2109-452A-9B9D-10AF0EE5C55D}" srcOrd="24" destOrd="0" presId="urn:microsoft.com/office/officeart/2005/8/layout/cycle8"/>
    <dgm:cxn modelId="{A0744BE7-31EB-A24E-8429-E9EABDA32C28}" type="presParOf" srcId="{ECE23394-34EB-4DD0-B6A2-455E0491C2FE}" destId="{24653A37-B4D7-4A19-AB9A-4A8A3FF1D852}" srcOrd="25" destOrd="0" presId="urn:microsoft.com/office/officeart/2005/8/layout/cycle8"/>
    <dgm:cxn modelId="{F9E45714-26F6-D142-91D2-25F89F0AD8C5}" type="presParOf" srcId="{ECE23394-34EB-4DD0-B6A2-455E0491C2FE}" destId="{4BF0B6AF-3437-46B2-8B68-4B99E42CFE13}" srcOrd="26" destOrd="0" presId="urn:microsoft.com/office/officeart/2005/8/layout/cycle8"/>
    <dgm:cxn modelId="{D9B8D1D4-472E-FF4C-81FE-F2229F816246}" type="presParOf" srcId="{ECE23394-34EB-4DD0-B6A2-455E0491C2FE}" destId="{76347C58-27F8-4A3F-9DCF-E63444B3AF86}" srcOrd="27" destOrd="0" presId="urn:microsoft.com/office/officeart/2005/8/layout/cycle8"/>
    <dgm:cxn modelId="{B91E6EB8-7F41-7946-A5A8-70AD5D565A63}" type="presParOf" srcId="{ECE23394-34EB-4DD0-B6A2-455E0491C2FE}" destId="{80D7F4BB-3E38-4662-AF27-F0F987704A27}" srcOrd="28" destOrd="0" presId="urn:microsoft.com/office/officeart/2005/8/layout/cycle8"/>
    <dgm:cxn modelId="{015D105A-5A74-2545-9DC4-C16202DB1BAC}" type="presParOf" srcId="{ECE23394-34EB-4DD0-B6A2-455E0491C2FE}" destId="{EEDEFE5C-B34F-4502-A5CC-2B42617A235B}" srcOrd="29" destOrd="0" presId="urn:microsoft.com/office/officeart/2005/8/layout/cycle8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21355-9E2E-6F44-AB6A-108AA88CD1B5}">
      <dsp:nvSpPr>
        <dsp:cNvPr id="0" name=""/>
        <dsp:cNvSpPr/>
      </dsp:nvSpPr>
      <dsp:spPr>
        <a:xfrm>
          <a:off x="3704469" y="1650"/>
          <a:ext cx="3344786" cy="16723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chemeClr val="tx1"/>
              </a:solidFill>
            </a:rPr>
            <a:t>Risk models define the </a:t>
          </a:r>
          <a:r>
            <a:rPr lang="en-US" sz="2300" b="1" i="1" kern="1200" dirty="0" smtClean="0">
              <a:solidFill>
                <a:schemeClr val="tx1"/>
              </a:solidFill>
            </a:rPr>
            <a:t>risk factors </a:t>
          </a:r>
          <a:r>
            <a:rPr lang="en-US" sz="2300" kern="1200" dirty="0" smtClean="0">
              <a:solidFill>
                <a:schemeClr val="tx1"/>
              </a:solidFill>
            </a:rPr>
            <a:t>to be assessed and the relationships among those factors.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3753452" y="50633"/>
        <a:ext cx="3246820" cy="1574427"/>
      </dsp:txXfrm>
    </dsp:sp>
    <dsp:sp modelId="{32893155-DAA1-2B41-B4A1-633630E7F28D}">
      <dsp:nvSpPr>
        <dsp:cNvPr id="0" name=""/>
        <dsp:cNvSpPr/>
      </dsp:nvSpPr>
      <dsp:spPr>
        <a:xfrm>
          <a:off x="4038947" y="1674043"/>
          <a:ext cx="334478" cy="1254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294"/>
              </a:lnTo>
              <a:lnTo>
                <a:pt x="334478" y="12542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AB67D-FC28-7D41-870B-AE97BF0027B7}">
      <dsp:nvSpPr>
        <dsp:cNvPr id="0" name=""/>
        <dsp:cNvSpPr/>
      </dsp:nvSpPr>
      <dsp:spPr>
        <a:xfrm>
          <a:off x="4373426" y="2092141"/>
          <a:ext cx="2675829" cy="1672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Risk factors are inputs to determining levels of risk. </a:t>
          </a:r>
          <a:endParaRPr lang="en-US" sz="2600" kern="1200" dirty="0"/>
        </a:p>
      </dsp:txBody>
      <dsp:txXfrm>
        <a:off x="4422409" y="2141124"/>
        <a:ext cx="2577863" cy="15744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07E09-A697-4A4F-82E1-A5CEAEE1F865}">
      <dsp:nvSpPr>
        <dsp:cNvPr id="0" name=""/>
        <dsp:cNvSpPr/>
      </dsp:nvSpPr>
      <dsp:spPr>
        <a:xfrm>
          <a:off x="1357190" y="266355"/>
          <a:ext cx="3809541" cy="3809541"/>
        </a:xfrm>
        <a:prstGeom prst="pie">
          <a:avLst>
            <a:gd name="adj1" fmla="val 16200000"/>
            <a:gd name="adj2" fmla="val 19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Frame Business Objectives</a:t>
          </a:r>
        </a:p>
      </dsp:txBody>
      <dsp:txXfrm>
        <a:off x="3352665" y="752978"/>
        <a:ext cx="997737" cy="770978"/>
      </dsp:txXfrm>
    </dsp:sp>
    <dsp:sp modelId="{109048E4-32C0-4A84-8208-E97E76CFDCA9}">
      <dsp:nvSpPr>
        <dsp:cNvPr id="0" name=""/>
        <dsp:cNvSpPr/>
      </dsp:nvSpPr>
      <dsp:spPr>
        <a:xfrm>
          <a:off x="1402542" y="344813"/>
          <a:ext cx="3809541" cy="3809541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Frame Org Privacy Governance</a:t>
          </a:r>
        </a:p>
      </dsp:txBody>
      <dsp:txXfrm>
        <a:off x="3987588" y="1886770"/>
        <a:ext cx="1043088" cy="748302"/>
      </dsp:txXfrm>
    </dsp:sp>
    <dsp:sp modelId="{8679410A-6216-4F38-8BDE-7C003B814591}">
      <dsp:nvSpPr>
        <dsp:cNvPr id="0" name=""/>
        <dsp:cNvSpPr/>
      </dsp:nvSpPr>
      <dsp:spPr>
        <a:xfrm>
          <a:off x="1357190" y="423271"/>
          <a:ext cx="3809541" cy="3809541"/>
        </a:xfrm>
        <a:prstGeom prst="pie">
          <a:avLst>
            <a:gd name="adj1" fmla="val 18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Assess System Design</a:t>
          </a:r>
        </a:p>
      </dsp:txBody>
      <dsp:txXfrm>
        <a:off x="3352665" y="2997887"/>
        <a:ext cx="997737" cy="770978"/>
      </dsp:txXfrm>
    </dsp:sp>
    <dsp:sp modelId="{AD08A381-B3E6-47E0-82C3-22F4E326CB4F}">
      <dsp:nvSpPr>
        <dsp:cNvPr id="0" name=""/>
        <dsp:cNvSpPr/>
      </dsp:nvSpPr>
      <dsp:spPr>
        <a:xfrm>
          <a:off x="1266487" y="423271"/>
          <a:ext cx="3809541" cy="3809541"/>
        </a:xfrm>
        <a:prstGeom prst="pie">
          <a:avLst>
            <a:gd name="adj1" fmla="val 54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Assess Privacy Risk</a:t>
          </a:r>
        </a:p>
      </dsp:txBody>
      <dsp:txXfrm>
        <a:off x="2082817" y="2997887"/>
        <a:ext cx="997737" cy="770978"/>
      </dsp:txXfrm>
    </dsp:sp>
    <dsp:sp modelId="{314D24AE-EC58-4FFC-87B9-28CF0D2D1411}">
      <dsp:nvSpPr>
        <dsp:cNvPr id="0" name=""/>
        <dsp:cNvSpPr/>
      </dsp:nvSpPr>
      <dsp:spPr>
        <a:xfrm>
          <a:off x="1221135" y="344813"/>
          <a:ext cx="3809541" cy="3809541"/>
        </a:xfrm>
        <a:prstGeom prst="pie">
          <a:avLst>
            <a:gd name="adj1" fmla="val 90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Select </a:t>
          </a:r>
          <a:r>
            <a:rPr lang="en-US" sz="1600" kern="1200" dirty="0"/>
            <a:t>Privacy Controls</a:t>
          </a:r>
        </a:p>
      </dsp:txBody>
      <dsp:txXfrm>
        <a:off x="1402542" y="1886770"/>
        <a:ext cx="1043088" cy="748302"/>
      </dsp:txXfrm>
    </dsp:sp>
    <dsp:sp modelId="{2F972C2D-F6FC-4426-8DB4-1002E96F8923}">
      <dsp:nvSpPr>
        <dsp:cNvPr id="0" name=""/>
        <dsp:cNvSpPr/>
      </dsp:nvSpPr>
      <dsp:spPr>
        <a:xfrm>
          <a:off x="1266487" y="266355"/>
          <a:ext cx="3809541" cy="3809541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Monitor Change</a:t>
          </a:r>
        </a:p>
      </dsp:txBody>
      <dsp:txXfrm>
        <a:off x="2082817" y="752978"/>
        <a:ext cx="997737" cy="770978"/>
      </dsp:txXfrm>
    </dsp:sp>
    <dsp:sp modelId="{CAF58A6C-2109-452A-9B9D-10AF0EE5C55D}">
      <dsp:nvSpPr>
        <dsp:cNvPr id="0" name=""/>
        <dsp:cNvSpPr/>
      </dsp:nvSpPr>
      <dsp:spPr>
        <a:xfrm>
          <a:off x="1121222" y="30526"/>
          <a:ext cx="4281199" cy="4281199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653A37-B4D7-4A19-AB9A-4A8A3FF1D852}">
      <dsp:nvSpPr>
        <dsp:cNvPr id="0" name=""/>
        <dsp:cNvSpPr/>
      </dsp:nvSpPr>
      <dsp:spPr>
        <a:xfrm>
          <a:off x="1166574" y="108984"/>
          <a:ext cx="4281199" cy="4281199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0B6AF-3437-46B2-8B68-4B99E42CFE13}">
      <dsp:nvSpPr>
        <dsp:cNvPr id="0" name=""/>
        <dsp:cNvSpPr/>
      </dsp:nvSpPr>
      <dsp:spPr>
        <a:xfrm>
          <a:off x="1121222" y="187443"/>
          <a:ext cx="4281199" cy="4281199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47C58-27F8-4A3F-9DCF-E63444B3AF86}">
      <dsp:nvSpPr>
        <dsp:cNvPr id="0" name=""/>
        <dsp:cNvSpPr/>
      </dsp:nvSpPr>
      <dsp:spPr>
        <a:xfrm>
          <a:off x="1030797" y="187443"/>
          <a:ext cx="4281199" cy="4281199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D7F4BB-3E38-4662-AF27-F0F987704A27}">
      <dsp:nvSpPr>
        <dsp:cNvPr id="0" name=""/>
        <dsp:cNvSpPr/>
      </dsp:nvSpPr>
      <dsp:spPr>
        <a:xfrm>
          <a:off x="985445" y="108984"/>
          <a:ext cx="4281199" cy="4281199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DEFE5C-B34F-4502-A5CC-2B42617A235B}">
      <dsp:nvSpPr>
        <dsp:cNvPr id="0" name=""/>
        <dsp:cNvSpPr/>
      </dsp:nvSpPr>
      <dsp:spPr>
        <a:xfrm>
          <a:off x="1030797" y="30526"/>
          <a:ext cx="4281199" cy="4281199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041DD9-CE60-44E5-8F53-FBFBDA5E5111}" type="datetimeFigureOut">
              <a:rPr lang="en-US" smtClean="0"/>
              <a:t>6/13/17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43C670-761B-40E7-9B87-0D1BF1B29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12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1404E7-AF4A-4CA8-9869-20DA138FA1D2}" type="datetimeFigureOut">
              <a:rPr lang="en-US" smtClean="0"/>
              <a:t>6/13/17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2360BF-4C2E-4978-AE17-ED301370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31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06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you are on the webcast or would like to supplement any discussion points you make today, we will be posting </a:t>
            </a:r>
            <a:r>
              <a:rPr lang="en-US" baseline="0" dirty="0" smtClean="0"/>
              <a:t>the questions to the website for those who would like to provide us with written feedback.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00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0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69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Introduce Jenn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02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4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03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08B216-E328-4A82-B73C-EBC6E423F43C}" type="slidenum">
              <a:rPr lang="en-US"/>
              <a:pPr/>
              <a:t>6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1000" dirty="0" smtClean="0"/>
          </a:p>
          <a:p>
            <a:endParaRPr lang="en-US" sz="1000" b="1" dirty="0" smtClean="0"/>
          </a:p>
        </p:txBody>
      </p:sp>
    </p:spTree>
    <p:extLst>
      <p:ext uri="{BB962C8B-B14F-4D97-AF65-F5344CB8AC3E}">
        <p14:creationId xmlns:p14="http://schemas.microsoft.com/office/powerpoint/2010/main" val="928420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2AA4A2-8564-469D-89F4-E6BF3CACC6A0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708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FD56C-235F-4A46-A01D-2958C62CC4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60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9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2AA4A2-8564-469D-89F4-E6BF3CACC6A0}" type="slidenum">
              <a:rPr lang="en-US"/>
              <a:pPr/>
              <a:t>13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508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360BF-4C2E-4978-AE17-ED301370143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9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/>
              <a:t>DRAFT DRAFT DRAFT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3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15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/>
              <a:t>DRAFT DRAFT DRAFT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3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86211" y="6574931"/>
            <a:ext cx="4114800" cy="228600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927119"/>
          </a:xfrm>
        </p:spPr>
        <p:txBody>
          <a:bodyPr/>
          <a:lstStyle>
            <a:lvl1pPr>
              <a:defRPr sz="1400"/>
            </a:lvl1pPr>
          </a:lstStyle>
          <a:p>
            <a:fld id="{63306616-6AAC-4115-8ABB-64212F9217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58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1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19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07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628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21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6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86211" y="6574931"/>
            <a:ext cx="4114800" cy="228600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927119"/>
          </a:xfrm>
        </p:spPr>
        <p:txBody>
          <a:bodyPr/>
          <a:lstStyle>
            <a:lvl1pPr>
              <a:defRPr sz="1400"/>
            </a:lvl1pPr>
          </a:lstStyle>
          <a:p>
            <a:fld id="{63306616-6AAC-4115-8ABB-64212F9217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11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/>
              <a:t>DRAFT DRAFT DRAFT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65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09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3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8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9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5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3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DRAFT 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0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/>
              <a:t>DRAFT DRAFT DRAFT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3306616-6AAC-4115-8ABB-64212F92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992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2500" y="6501496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DRAFT DRAFT 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9068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400" b="0">
                <a:ln>
                  <a:noFill/>
                </a:ln>
                <a:solidFill>
                  <a:schemeClr val="tx1">
                    <a:alpha val="25000"/>
                  </a:schemeClr>
                </a:solidFill>
                <a:latin typeface="+mj-lt"/>
              </a:defRPr>
            </a:lvl1pPr>
          </a:lstStyle>
          <a:p>
            <a:fld id="{63306616-6AAC-4115-8ABB-64212F9217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4" descr="http://www.thei3p.org/images/180px-NIST_logo.gif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291"/>
          <a:stretch/>
        </p:blipFill>
        <p:spPr bwMode="auto">
          <a:xfrm>
            <a:off x="220889" y="6362383"/>
            <a:ext cx="1516470" cy="3677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85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2500" y="6501496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DRAFT DRAFT 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9068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400" b="0">
                <a:ln>
                  <a:noFill/>
                </a:ln>
                <a:solidFill>
                  <a:schemeClr val="tx1">
                    <a:alpha val="25000"/>
                  </a:schemeClr>
                </a:solidFill>
                <a:latin typeface="+mj-lt"/>
              </a:defRPr>
            </a:lvl1pPr>
          </a:lstStyle>
          <a:p>
            <a:fld id="{63306616-6AAC-4115-8ABB-64212F9217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07" y="701801"/>
            <a:ext cx="10782300" cy="3352800"/>
          </a:xfrm>
        </p:spPr>
        <p:txBody>
          <a:bodyPr/>
          <a:lstStyle/>
          <a:p>
            <a:r>
              <a:rPr lang="en-US" sz="6000" dirty="0" smtClean="0"/>
              <a:t>Privacy Risk Assessments:</a:t>
            </a:r>
            <a:br>
              <a:rPr lang="en-US" sz="6000" dirty="0" smtClean="0"/>
            </a:br>
            <a:r>
              <a:rPr lang="en-US" sz="4500" dirty="0" smtClean="0"/>
              <a:t>A Prerequisite to Privacy Risk Management</a:t>
            </a:r>
            <a:endParaRPr lang="en-US" sz="4500" dirty="0"/>
          </a:p>
        </p:txBody>
      </p:sp>
      <p:pic>
        <p:nvPicPr>
          <p:cNvPr id="5" name="Picture 4" descr="http://www.thei3p.org/images/180px-NIST_logo.gif"/>
          <p:cNvPicPr>
            <a:picLocks noChangeAspect="1" noChangeArrowheads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291"/>
          <a:stretch/>
        </p:blipFill>
        <p:spPr bwMode="auto">
          <a:xfrm>
            <a:off x="10627569" y="6202363"/>
            <a:ext cx="1516470" cy="3677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2500" y="5876412"/>
            <a:ext cx="5029200" cy="853684"/>
          </a:xfrm>
        </p:spPr>
        <p:txBody>
          <a:bodyPr/>
          <a:lstStyle/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9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896" y="176404"/>
            <a:ext cx="10772775" cy="1658198"/>
          </a:xfrm>
        </p:spPr>
        <p:txBody>
          <a:bodyPr>
            <a:normAutofit/>
          </a:bodyPr>
          <a:lstStyle/>
          <a:p>
            <a:r>
              <a:rPr lang="en-US" sz="4800" dirty="0"/>
              <a:t>Processing PII Can Create Problems for Individuals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96296" y="5930881"/>
            <a:ext cx="2926080" cy="927119"/>
          </a:xfrm>
        </p:spPr>
        <p:txBody>
          <a:bodyPr/>
          <a:lstStyle/>
          <a:p>
            <a:fld id="{63306616-6AAC-4115-8ABB-64212F92177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2967" y="4516125"/>
            <a:ext cx="2438400" cy="1664996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5" name="Picture 24" descr="A graphic showing examples of the potential problems arising from the processing of PII (e.g., loss of trust, loss of self determination)." title="Potential Problems Arising from the Processing of PII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250" y="1834602"/>
            <a:ext cx="8502086" cy="434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274" y="1069003"/>
            <a:ext cx="9343726" cy="51690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 bwMode="gray">
          <a:xfrm>
            <a:off x="4779600" y="6177454"/>
            <a:ext cx="2687074" cy="304800"/>
          </a:xfrm>
          <a:prstGeom prst="rect">
            <a:avLst/>
          </a:prstGeom>
        </p:spPr>
        <p:txBody>
          <a:bodyPr wrap="square" lIns="0" rIns="0" rtlCol="0" anchor="b" anchorCtr="0">
            <a:noAutofit/>
          </a:bodyPr>
          <a:lstStyle/>
          <a:p>
            <a:pPr>
              <a:lnSpc>
                <a:spcPts val="9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NIST Special Publication 800-30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1796" y="239904"/>
            <a:ext cx="11614604" cy="16581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Risk Assessment Components</a:t>
            </a:r>
          </a:p>
        </p:txBody>
      </p:sp>
    </p:spTree>
    <p:extLst>
      <p:ext uri="{BB962C8B-B14F-4D97-AF65-F5344CB8AC3E}">
        <p14:creationId xmlns:p14="http://schemas.microsoft.com/office/powerpoint/2010/main" val="1021178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24" y="0"/>
            <a:ext cx="10772775" cy="1485900"/>
          </a:xfrm>
        </p:spPr>
        <p:txBody>
          <a:bodyPr/>
          <a:lstStyle/>
          <a:p>
            <a:r>
              <a:rPr lang="en-US" dirty="0" smtClean="0"/>
              <a:t>Risk Model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403287"/>
              </p:ext>
            </p:extLst>
          </p:nvPr>
        </p:nvGraphicFramePr>
        <p:xfrm>
          <a:off x="689356" y="18465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60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9352" y="1778000"/>
            <a:ext cx="9869214" cy="4803881"/>
          </a:xfrm>
        </p:spPr>
        <p:txBody>
          <a:bodyPr/>
          <a:lstStyle/>
          <a:p>
            <a:pPr marL="4572" lvl="1" indent="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6600"/>
              </a:buClr>
              <a:buNone/>
            </a:pPr>
            <a:r>
              <a:rPr lang="en-US" sz="3000" dirty="0" smtClean="0">
                <a:solidFill>
                  <a:schemeClr val="tx1"/>
                </a:solidFill>
              </a:rPr>
              <a:t>Risk </a:t>
            </a:r>
            <a:r>
              <a:rPr lang="en-US" sz="3000" dirty="0">
                <a:solidFill>
                  <a:schemeClr val="tx1"/>
                </a:solidFill>
              </a:rPr>
              <a:t>f</a:t>
            </a:r>
            <a:r>
              <a:rPr lang="en-US" sz="3000" dirty="0" smtClean="0">
                <a:solidFill>
                  <a:schemeClr val="tx1"/>
                </a:solidFill>
              </a:rPr>
              <a:t>actors: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34965" y="3106104"/>
            <a:ext cx="8133347" cy="17340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Likelihood |Vulnerability |  </a:t>
            </a:r>
            <a:r>
              <a:rPr lang="en-US" sz="3200" b="1" dirty="0"/>
              <a:t>Threat </a:t>
            </a:r>
            <a:r>
              <a:rPr lang="en-US" sz="3200" b="1" dirty="0" smtClean="0"/>
              <a:t>| </a:t>
            </a:r>
            <a:r>
              <a:rPr lang="en-US" sz="3200" b="1" dirty="0"/>
              <a:t>I</a:t>
            </a:r>
            <a:r>
              <a:rPr lang="en-US" sz="3200" b="1" dirty="0" smtClean="0"/>
              <a:t>mpact</a:t>
            </a:r>
            <a:endParaRPr lang="en-US" sz="32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17194" y="0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Security Risk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7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282085" y="-24063"/>
            <a:ext cx="10772775" cy="13981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NIST Working Model for System </a:t>
            </a:r>
            <a:r>
              <a:rPr lang="en-US" dirty="0"/>
              <a:t>Privacy Risk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2086" y="1374119"/>
            <a:ext cx="11725430" cy="984071"/>
          </a:xfrm>
          <a:prstGeom prst="roundRect">
            <a:avLst/>
          </a:prstGeom>
          <a:solidFill>
            <a:srgbClr val="A7C6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Privacy Risk </a:t>
            </a:r>
            <a:r>
              <a:rPr lang="en-US" sz="3200" b="1" dirty="0" smtClean="0">
                <a:solidFill>
                  <a:schemeClr val="tx1"/>
                </a:solidFill>
              </a:rPr>
              <a:t>Factors: </a:t>
            </a:r>
            <a:r>
              <a:rPr lang="en-US" sz="3200" b="1" dirty="0">
                <a:solidFill>
                  <a:schemeClr val="tx1"/>
                </a:solidFill>
              </a:rPr>
              <a:t>Likelihood |</a:t>
            </a:r>
            <a:r>
              <a:rPr lang="en-US" sz="3200" b="1" dirty="0" smtClean="0">
                <a:solidFill>
                  <a:schemeClr val="tx1"/>
                </a:solidFill>
              </a:rPr>
              <a:t>Problematic </a:t>
            </a:r>
            <a:r>
              <a:rPr lang="en-US" sz="3200" b="1" dirty="0">
                <a:solidFill>
                  <a:schemeClr val="tx1"/>
                </a:solidFill>
              </a:rPr>
              <a:t>Data Action |</a:t>
            </a:r>
            <a:r>
              <a:rPr lang="en-US" sz="3200" b="1" dirty="0" smtClean="0">
                <a:solidFill>
                  <a:schemeClr val="tx1"/>
                </a:solidFill>
              </a:rPr>
              <a:t>Impact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2085" y="2650114"/>
            <a:ext cx="5757767" cy="2823946"/>
          </a:xfrm>
          <a:prstGeom prst="roundRect">
            <a:avLst/>
          </a:prstGeom>
          <a:solidFill>
            <a:srgbClr val="C9FFF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Likelihood </a:t>
            </a:r>
            <a:r>
              <a:rPr lang="en-US" sz="3200" dirty="0"/>
              <a:t>is a contextual analysis that a data action is likely to create a problem for a representative set of individuals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524000" y="5708683"/>
            <a:ext cx="10483516" cy="900663"/>
          </a:xfrm>
          <a:prstGeom prst="roundRect">
            <a:avLst/>
          </a:prstGeom>
          <a:solidFill>
            <a:srgbClr val="B9E1A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/>
              <a:t>Note: Contextual analysis is based on the data action performed by the system, the PII being processed, and a set of contextual considerations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28656" y="2650114"/>
            <a:ext cx="5778860" cy="2823946"/>
          </a:xfrm>
          <a:prstGeom prst="roundRect">
            <a:avLst/>
          </a:prstGeom>
          <a:solidFill>
            <a:srgbClr val="BFA3D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Impact </a:t>
            </a:r>
            <a:r>
              <a:rPr lang="en-US" sz="3200" dirty="0"/>
              <a:t>is </a:t>
            </a:r>
            <a:r>
              <a:rPr lang="en-US" sz="3200" dirty="0" smtClean="0"/>
              <a:t>an </a:t>
            </a:r>
            <a:r>
              <a:rPr lang="en-US" sz="3200" dirty="0"/>
              <a:t>analysis of </a:t>
            </a:r>
            <a:r>
              <a:rPr lang="en-US" sz="3200"/>
              <a:t>the </a:t>
            </a:r>
            <a:r>
              <a:rPr lang="en-US" sz="3200" smtClean="0"/>
              <a:t>costs should </a:t>
            </a:r>
            <a:r>
              <a:rPr lang="en-US" sz="3200" dirty="0"/>
              <a:t>the problem occur </a:t>
            </a:r>
            <a:endParaRPr lang="en-US" sz="32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4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324" y="467219"/>
            <a:ext cx="10772775" cy="848004"/>
          </a:xfrm>
        </p:spPr>
        <p:txBody>
          <a:bodyPr/>
          <a:lstStyle/>
          <a:p>
            <a:r>
              <a:rPr lang="en-US" dirty="0" smtClean="0">
                <a:cs typeface="Times New Roman"/>
              </a:rPr>
              <a:t>Discussion for the Breakouts </a:t>
            </a:r>
            <a:endParaRPr lang="en-US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4" y="1543791"/>
            <a:ext cx="10753725" cy="4607170"/>
          </a:xfrm>
        </p:spPr>
        <p:txBody>
          <a:bodyPr>
            <a:normAutofit/>
          </a:bodyPr>
          <a:lstStyle/>
          <a:p>
            <a:pPr marL="4572" lvl="1" indent="0">
              <a:buNone/>
            </a:pPr>
            <a:endParaRPr lang="en-US" sz="3200" dirty="0"/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How can </a:t>
            </a:r>
            <a:r>
              <a:rPr lang="en-US" sz="3200" dirty="0">
                <a:solidFill>
                  <a:schemeClr val="tx1"/>
                </a:solidFill>
              </a:rPr>
              <a:t>organizations effectively do risk assessments for privacy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r>
              <a:rPr lang="en-US" sz="3200" dirty="0">
                <a:cs typeface="Arial"/>
              </a:rPr>
              <a:t> </a:t>
            </a:r>
            <a:endParaRPr lang="en-US" sz="3200" dirty="0" smtClean="0">
              <a:cs typeface="Arial"/>
            </a:endParaRPr>
          </a:p>
          <a:p>
            <a:pPr marL="274320" lvl="3" indent="0">
              <a:buNone/>
            </a:pPr>
            <a:endParaRPr lang="en-US" sz="3200" dirty="0" smtClean="0">
              <a:cs typeface="Arial"/>
            </a:endParaRPr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Does a </a:t>
            </a:r>
            <a:r>
              <a:rPr lang="en-US" sz="3200" dirty="0">
                <a:solidFill>
                  <a:schemeClr val="tx1"/>
                </a:solidFill>
              </a:rPr>
              <a:t>risk </a:t>
            </a:r>
            <a:r>
              <a:rPr lang="en-US" sz="3200" dirty="0" smtClean="0">
                <a:solidFill>
                  <a:schemeClr val="tx1"/>
                </a:solidFill>
              </a:rPr>
              <a:t>model for privacy </a:t>
            </a:r>
            <a:r>
              <a:rPr lang="en-US" sz="3200" dirty="0">
                <a:solidFill>
                  <a:schemeClr val="tx1"/>
                </a:solidFill>
              </a:rPr>
              <a:t>differ from </a:t>
            </a:r>
            <a:r>
              <a:rPr lang="en-US" sz="3200" dirty="0" smtClean="0">
                <a:solidFill>
                  <a:schemeClr val="tx1"/>
                </a:solidFill>
              </a:rPr>
              <a:t>other risk models?</a:t>
            </a:r>
          </a:p>
          <a:p>
            <a:pPr marL="274320" lvl="3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>
                <a:cs typeface="Arial"/>
              </a:rPr>
              <a:t>What </a:t>
            </a:r>
            <a:r>
              <a:rPr lang="en-US" sz="3200" dirty="0">
                <a:cs typeface="Arial"/>
              </a:rPr>
              <a:t>should be the factors for analysis?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AutoNum type="alphaLcPeriod" startAt="2"/>
            </a:pPr>
            <a:endParaRPr lang="en-US" sz="3200" dirty="0">
              <a:solidFill>
                <a:schemeClr val="tx1"/>
              </a:solidFill>
            </a:endParaRPr>
          </a:p>
          <a:p>
            <a:pPr>
              <a:buFont typeface="Wingdings" charset="2"/>
              <a:buChar char="§"/>
            </a:pPr>
            <a:endParaRPr lang="en-US" sz="3200" dirty="0" smtClean="0">
              <a:cs typeface="Arial"/>
            </a:endParaRPr>
          </a:p>
          <a:p>
            <a:pPr marL="0" indent="0">
              <a:buNone/>
            </a:pPr>
            <a:endParaRPr lang="en-US" sz="320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2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4" y="210775"/>
            <a:ext cx="10772775" cy="1056551"/>
          </a:xfrm>
        </p:spPr>
        <p:txBody>
          <a:bodyPr/>
          <a:lstStyle/>
          <a:p>
            <a:r>
              <a:rPr lang="en-US" dirty="0" smtClean="0"/>
              <a:t>Guidance Roadmap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739" y="910353"/>
            <a:ext cx="9503460" cy="5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8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4" y="467219"/>
            <a:ext cx="10772775" cy="848004"/>
          </a:xfrm>
        </p:spPr>
        <p:txBody>
          <a:bodyPr/>
          <a:lstStyle/>
          <a:p>
            <a:r>
              <a:rPr lang="en-US" dirty="0" smtClean="0">
                <a:cs typeface="Times New Roman"/>
              </a:rPr>
              <a:t>What Should NIST Do Next?</a:t>
            </a:r>
            <a:endParaRPr lang="en-US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4" y="1543791"/>
            <a:ext cx="10753725" cy="4607170"/>
          </a:xfrm>
        </p:spPr>
        <p:txBody>
          <a:bodyPr>
            <a:normAutofit/>
          </a:bodyPr>
          <a:lstStyle/>
          <a:p>
            <a:pPr marL="4572" lvl="1" indent="0">
              <a:buNone/>
            </a:pPr>
            <a:r>
              <a:rPr lang="en-US" sz="3200" dirty="0">
                <a:cs typeface="Arial"/>
              </a:rPr>
              <a:t> </a:t>
            </a:r>
            <a:endParaRPr lang="en-US" sz="3200" dirty="0"/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>
                <a:cs typeface="Arial"/>
              </a:rPr>
              <a:t>Which </a:t>
            </a:r>
            <a:r>
              <a:rPr lang="en-US" sz="3200" dirty="0">
                <a:cs typeface="Arial"/>
              </a:rPr>
              <a:t>(if any) security-focused RMF documents require privacy parallels or additions? </a:t>
            </a:r>
            <a:endParaRPr lang="en-US" sz="3200" dirty="0" smtClean="0">
              <a:cs typeface="Arial"/>
            </a:endParaRPr>
          </a:p>
          <a:p>
            <a:pPr marL="274320" lvl="3" indent="0">
              <a:buNone/>
            </a:pPr>
            <a:endParaRPr lang="en-US" sz="3200" dirty="0">
              <a:cs typeface="Arial"/>
            </a:endParaRPr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>
                <a:cs typeface="Arial"/>
              </a:rPr>
              <a:t>What </a:t>
            </a:r>
            <a:r>
              <a:rPr lang="en-US" sz="3200" dirty="0">
                <a:cs typeface="Arial"/>
              </a:rPr>
              <a:t>other tools are needed for organizations to effectively do privacy risk management? </a:t>
            </a:r>
            <a:endParaRPr lang="en-US" sz="3200" dirty="0" smtClean="0">
              <a:cs typeface="Arial"/>
            </a:endParaRPr>
          </a:p>
          <a:p>
            <a:pPr marL="274320" lvl="3" indent="0">
              <a:buNone/>
            </a:pPr>
            <a:endParaRPr lang="en-US" sz="3200" dirty="0">
              <a:cs typeface="Arial"/>
            </a:endParaRPr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>
                <a:cs typeface="Arial"/>
              </a:rPr>
              <a:t>What </a:t>
            </a:r>
            <a:r>
              <a:rPr lang="en-US" sz="3200" dirty="0">
                <a:cs typeface="Arial"/>
              </a:rPr>
              <a:t>should be the prioritization</a:t>
            </a:r>
            <a:r>
              <a:rPr lang="en-US" sz="3200" dirty="0" smtClean="0">
                <a:cs typeface="Arial"/>
              </a:rPr>
              <a:t>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4" y="334433"/>
            <a:ext cx="10772775" cy="1658198"/>
          </a:xfrm>
        </p:spPr>
        <p:txBody>
          <a:bodyPr/>
          <a:lstStyle/>
          <a:p>
            <a:r>
              <a:rPr lang="en-US" dirty="0" smtClean="0"/>
              <a:t>NIST Privacy Risk Assessment Methodology (PRAM)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997465706"/>
              </p:ext>
            </p:extLst>
          </p:nvPr>
        </p:nvGraphicFramePr>
        <p:xfrm>
          <a:off x="2547601" y="2119631"/>
          <a:ext cx="6433220" cy="45351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3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40" y="178691"/>
            <a:ext cx="10772775" cy="1658198"/>
          </a:xfrm>
        </p:spPr>
        <p:txBody>
          <a:bodyPr/>
          <a:lstStyle/>
          <a:p>
            <a:r>
              <a:rPr lang="en-US" dirty="0"/>
              <a:t>Trustworthy </a:t>
            </a:r>
            <a:r>
              <a:rPr lang="en-US" dirty="0" smtClean="0"/>
              <a:t>Systems</a:t>
            </a:r>
            <a:r>
              <a:rPr lang="en-US" dirty="0"/>
              <a:t>: Foundational to a Digital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4" y="2157731"/>
            <a:ext cx="10753725" cy="3546982"/>
          </a:xfrm>
        </p:spPr>
        <p:txBody>
          <a:bodyPr>
            <a:normAutofit lnSpcReduction="10000"/>
          </a:bodyPr>
          <a:lstStyle/>
          <a:p>
            <a:pPr marL="4572" lvl="1" indent="0">
              <a:buNone/>
            </a:pPr>
            <a:r>
              <a:rPr lang="en-US" sz="3200" dirty="0"/>
              <a:t>What makes </a:t>
            </a:r>
            <a:r>
              <a:rPr lang="en-US" sz="3200" dirty="0" smtClean="0"/>
              <a:t>systems </a:t>
            </a:r>
            <a:r>
              <a:rPr lang="en-US" sz="3200" dirty="0"/>
              <a:t>trustworthy?</a:t>
            </a:r>
          </a:p>
          <a:p>
            <a:pPr marL="560070" lvl="3" indent="-285750">
              <a:buFont typeface="Arial" charset="0"/>
              <a:buChar char="•"/>
            </a:pPr>
            <a:r>
              <a:rPr lang="en-US" sz="2400" i="0" dirty="0"/>
              <a:t>Multiple attributes of trustworthiness include security, safety, reliability, etc.</a:t>
            </a:r>
          </a:p>
          <a:p>
            <a:pPr marL="560070" lvl="3" indent="-285750">
              <a:buFont typeface="Arial" charset="0"/>
              <a:buChar char="•"/>
            </a:pPr>
            <a:r>
              <a:rPr lang="en-US" sz="2400" i="0" dirty="0"/>
              <a:t>Privacy must be considered one of the attributes</a:t>
            </a:r>
          </a:p>
          <a:p>
            <a:pPr marL="560070" lvl="3" indent="-285750">
              <a:buFont typeface="Arial" charset="0"/>
              <a:buChar char="•"/>
            </a:pPr>
            <a:endParaRPr lang="en-US" sz="2400" i="0" dirty="0"/>
          </a:p>
          <a:p>
            <a:r>
              <a:rPr lang="en-US" sz="3200" dirty="0"/>
              <a:t>How can we know if </a:t>
            </a:r>
            <a:r>
              <a:rPr lang="en-US" sz="3200" dirty="0" smtClean="0"/>
              <a:t>systems </a:t>
            </a:r>
            <a:r>
              <a:rPr lang="en-US" sz="3200" dirty="0"/>
              <a:t>are trustworthy?</a:t>
            </a:r>
          </a:p>
          <a:p>
            <a:pPr marL="617220" lvl="4" indent="-342900">
              <a:spcBef>
                <a:spcPts val="1300"/>
              </a:spcBef>
              <a:buFont typeface="Arial" charset="0"/>
              <a:buChar char="•"/>
            </a:pPr>
            <a:r>
              <a:rPr lang="en-US" sz="2400" dirty="0"/>
              <a:t>Repeatable and measurable approaches help provide a sufficient base of evidence</a:t>
            </a:r>
          </a:p>
          <a:p>
            <a:pPr marL="617220" lvl="4" indent="-342900">
              <a:spcBef>
                <a:spcPts val="1300"/>
              </a:spcBef>
              <a:buFont typeface="Arial" charset="0"/>
              <a:buChar char="•"/>
            </a:pPr>
            <a:r>
              <a:rPr lang="en-US" sz="2400" dirty="0"/>
              <a:t>Privacy needs a body of guidance for repeatable and measurable approaches similar to other attributes of trustworthiness</a:t>
            </a:r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1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0"/>
            <a:ext cx="10772775" cy="1658198"/>
          </a:xfrm>
        </p:spPr>
        <p:txBody>
          <a:bodyPr/>
          <a:lstStyle/>
          <a:p>
            <a:r>
              <a:rPr lang="en-US" dirty="0" smtClean="0"/>
              <a:t>Friction in Our Digital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235712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45% of </a:t>
            </a:r>
            <a:r>
              <a:rPr lang="en-US" sz="3200" dirty="0"/>
              <a:t>online households reported that </a:t>
            </a:r>
            <a:r>
              <a:rPr lang="en-US" sz="3200" dirty="0" smtClean="0"/>
              <a:t>privacy or security concerns </a:t>
            </a:r>
            <a:r>
              <a:rPr lang="en-US" sz="3200" dirty="0"/>
              <a:t>stopped them </a:t>
            </a:r>
            <a:r>
              <a:rPr lang="en-US" sz="3200" dirty="0" smtClean="0"/>
              <a:t>from:*</a:t>
            </a:r>
            <a:endParaRPr lang="en-US" sz="3200" dirty="0"/>
          </a:p>
          <a:p>
            <a:pPr marL="560070" lvl="3" indent="-285750">
              <a:buFont typeface="Arial" charset="0"/>
              <a:buChar char="•"/>
            </a:pPr>
            <a:r>
              <a:rPr lang="en-US" sz="2400" i="0" dirty="0" smtClean="0"/>
              <a:t>Conducting </a:t>
            </a:r>
            <a:r>
              <a:rPr lang="en-US" sz="2400" i="0" dirty="0"/>
              <a:t>financial </a:t>
            </a:r>
            <a:r>
              <a:rPr lang="en-US" sz="2400" i="0" dirty="0" smtClean="0"/>
              <a:t>transactions;</a:t>
            </a:r>
          </a:p>
          <a:p>
            <a:pPr marL="560070" lvl="3" indent="-285750">
              <a:buFont typeface="Arial" charset="0"/>
              <a:buChar char="•"/>
            </a:pPr>
            <a:r>
              <a:rPr lang="en-US" sz="2400" i="0" dirty="0" smtClean="0"/>
              <a:t>Buying </a:t>
            </a:r>
            <a:r>
              <a:rPr lang="en-US" sz="2400" i="0" dirty="0"/>
              <a:t>goods or </a:t>
            </a:r>
            <a:r>
              <a:rPr lang="en-US" sz="2400" i="0" dirty="0" smtClean="0"/>
              <a:t>services; </a:t>
            </a:r>
          </a:p>
          <a:p>
            <a:pPr marL="560070" lvl="3" indent="-285750">
              <a:buFont typeface="Arial" charset="0"/>
              <a:buChar char="•"/>
            </a:pPr>
            <a:r>
              <a:rPr lang="en-US" sz="2400" i="0" dirty="0" smtClean="0"/>
              <a:t>Posting </a:t>
            </a:r>
            <a:r>
              <a:rPr lang="en-US" sz="2400" i="0" dirty="0"/>
              <a:t>on social </a:t>
            </a:r>
            <a:r>
              <a:rPr lang="en-US" sz="2400" i="0" dirty="0" smtClean="0"/>
              <a:t>networks; </a:t>
            </a:r>
            <a:r>
              <a:rPr lang="en-US" sz="2400" i="0" dirty="0"/>
              <a:t>or </a:t>
            </a:r>
            <a:endParaRPr lang="en-US" sz="2400" dirty="0"/>
          </a:p>
          <a:p>
            <a:pPr marL="560070" lvl="3" indent="-285750">
              <a:buFont typeface="Arial" charset="0"/>
              <a:buChar char="•"/>
            </a:pPr>
            <a:r>
              <a:rPr lang="en-US" sz="2400" i="0" dirty="0" smtClean="0"/>
              <a:t>Expressing </a:t>
            </a:r>
            <a:r>
              <a:rPr lang="en-US" sz="2400" i="0" dirty="0"/>
              <a:t>opinions on controversial or political issues via the </a:t>
            </a:r>
            <a:r>
              <a:rPr lang="en-US" sz="2400" i="0" dirty="0" smtClean="0"/>
              <a:t>Internet.</a:t>
            </a:r>
          </a:p>
          <a:p>
            <a:pPr lvl="2">
              <a:buFont typeface="Wingdings" charset="2"/>
              <a:buChar char="Ø"/>
            </a:pPr>
            <a:endParaRPr lang="en-US" sz="2400" dirty="0"/>
          </a:p>
          <a:p>
            <a:pPr lvl="2">
              <a:buFont typeface="Wingdings" charset="2"/>
              <a:buChar char="Ø"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36800" y="6128112"/>
            <a:ext cx="998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buFont typeface="Wingdings" charset="2"/>
              <a:buChar char="Ø"/>
            </a:pPr>
            <a:endParaRPr lang="en-US" dirty="0"/>
          </a:p>
          <a:p>
            <a:pPr marL="0" lvl="2" indent="0">
              <a:buNone/>
            </a:pPr>
            <a:r>
              <a:rPr lang="en-US" dirty="0"/>
              <a:t>*July 2015 data collected for NTIA at https://</a:t>
            </a:r>
            <a:r>
              <a:rPr lang="en-US" dirty="0" err="1"/>
              <a:t>www.ntia.doc.gov</a:t>
            </a:r>
            <a:r>
              <a:rPr lang="en-US" dirty="0"/>
              <a:t>/blog/2016/first-look-internet-use-2015</a:t>
            </a:r>
          </a:p>
        </p:txBody>
      </p:sp>
    </p:spTree>
    <p:extLst>
      <p:ext uri="{BB962C8B-B14F-4D97-AF65-F5344CB8AC3E}">
        <p14:creationId xmlns:p14="http://schemas.microsoft.com/office/powerpoint/2010/main" val="1448236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24" y="0"/>
            <a:ext cx="11032782" cy="1658198"/>
          </a:xfrm>
        </p:spPr>
        <p:txBody>
          <a:bodyPr/>
          <a:lstStyle/>
          <a:p>
            <a:r>
              <a:rPr lang="en-US" dirty="0" smtClean="0"/>
              <a:t>Primary Federal 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57" y="2011680"/>
            <a:ext cx="11489633" cy="4206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OMB July 2016 update to Circular A-130 clarified that:</a:t>
            </a:r>
          </a:p>
          <a:p>
            <a:pPr marL="4572" lvl="1" indent="0">
              <a:buNone/>
            </a:pPr>
            <a:endParaRPr lang="en-US" sz="3200" dirty="0"/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/>
              <a:t>Agencies’ obligations with respect to managing privacy risk and information resources extends beyond compliance with privacy laws, regulations, and policies </a:t>
            </a:r>
          </a:p>
          <a:p>
            <a:pPr marL="560070" lvl="3" indent="-285750">
              <a:buFont typeface="Arial" charset="0"/>
              <a:buChar char="•"/>
            </a:pPr>
            <a:r>
              <a:rPr lang="en-US" sz="3200" dirty="0" smtClean="0"/>
              <a:t>Agencies must apply the NIST Risk Management Framework in their privacy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NISTIR 8062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7" y="2011680"/>
            <a:ext cx="5596128" cy="3766185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r>
              <a:rPr lang="en-US" b="1" dirty="0" smtClean="0">
                <a:cs typeface="Arial"/>
              </a:rPr>
              <a:t>An Introduction to Privacy Engineering and</a:t>
            </a:r>
          </a:p>
          <a:p>
            <a:pPr marL="0" indent="0">
              <a:buNone/>
            </a:pPr>
            <a:r>
              <a:rPr lang="en-US" b="1" dirty="0" smtClean="0">
                <a:cs typeface="Arial"/>
              </a:rPr>
              <a:t>Risk Management in Federal Systems</a:t>
            </a:r>
            <a:endParaRPr lang="en-US" b="1" dirty="0"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178" y="268355"/>
            <a:ext cx="4724821" cy="60716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80154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234950" y="138906"/>
            <a:ext cx="9461500" cy="1148557"/>
          </a:xfrm>
        </p:spPr>
        <p:txBody>
          <a:bodyPr>
            <a:noAutofit/>
          </a:bodyPr>
          <a:lstStyle/>
          <a:p>
            <a:r>
              <a:rPr lang="en-US" dirty="0"/>
              <a:t>NIST Risk Management Framework</a:t>
            </a:r>
            <a:endParaRPr lang="en-US" i="1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05075" y="1586707"/>
            <a:ext cx="7156450" cy="4008438"/>
            <a:chOff x="612" y="816"/>
            <a:chExt cx="4508" cy="2525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162" y="816"/>
              <a:ext cx="1452" cy="2525"/>
              <a:chOff x="2162" y="816"/>
              <a:chExt cx="1452" cy="2525"/>
            </a:xfrm>
          </p:grpSpPr>
          <p:sp>
            <p:nvSpPr>
              <p:cNvPr id="32803" name="Text Box 5"/>
              <p:cNvSpPr txBox="1">
                <a:spLocks noChangeArrowheads="1"/>
              </p:cNvSpPr>
              <p:nvPr/>
            </p:nvSpPr>
            <p:spPr bwMode="auto">
              <a:xfrm>
                <a:off x="2162" y="1854"/>
                <a:ext cx="1452" cy="6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spcAft>
                    <a:spcPct val="25000"/>
                  </a:spcAft>
                </a:pPr>
                <a:r>
                  <a:rPr lang="en-US" sz="2000" b="1" dirty="0">
                    <a:solidFill>
                      <a:srgbClr val="006600"/>
                    </a:solidFill>
                    <a:latin typeface="Arial Narrow" pitchFamily="34" charset="0"/>
                  </a:rPr>
                  <a:t>Security Life Cycle</a:t>
                </a:r>
                <a:endParaRPr lang="en-US" sz="1000" b="1" dirty="0">
                  <a:solidFill>
                    <a:srgbClr val="006600"/>
                  </a:solidFill>
                  <a:latin typeface="Arial" charset="0"/>
                </a:endParaRPr>
              </a:p>
              <a:p>
                <a:pPr algn="ctr">
                  <a:lnSpc>
                    <a:spcPct val="90000"/>
                  </a:lnSpc>
                  <a:spcBef>
                    <a:spcPct val="5000"/>
                  </a:spcBef>
                </a:pPr>
                <a:r>
                  <a:rPr lang="en-US" sz="1100" b="1" dirty="0">
                    <a:solidFill>
                      <a:schemeClr val="tx2"/>
                    </a:solidFill>
                    <a:latin typeface="Arial" charset="0"/>
                  </a:rPr>
                  <a:t>SP 800-30</a:t>
                </a:r>
              </a:p>
              <a:p>
                <a:pPr algn="ctr">
                  <a:lnSpc>
                    <a:spcPct val="90000"/>
                  </a:lnSpc>
                  <a:spcBef>
                    <a:spcPct val="5000"/>
                  </a:spcBef>
                </a:pPr>
                <a:r>
                  <a:rPr lang="en-US" sz="1100" b="1" dirty="0">
                    <a:solidFill>
                      <a:schemeClr val="tx2"/>
                    </a:solidFill>
                    <a:latin typeface="Arial" charset="0"/>
                  </a:rPr>
                  <a:t>SP 800-37</a:t>
                </a:r>
              </a:p>
              <a:p>
                <a:pPr algn="ctr">
                  <a:lnSpc>
                    <a:spcPct val="90000"/>
                  </a:lnSpc>
                  <a:spcBef>
                    <a:spcPct val="5000"/>
                  </a:spcBef>
                </a:pPr>
                <a:r>
                  <a:rPr lang="en-US" sz="1100" b="1" dirty="0">
                    <a:solidFill>
                      <a:schemeClr val="tx2"/>
                    </a:solidFill>
                    <a:latin typeface="Arial" charset="0"/>
                  </a:rPr>
                  <a:t>SP 800-39</a:t>
                </a:r>
              </a:p>
            </p:txBody>
          </p:sp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2268" y="2835"/>
                <a:ext cx="1284" cy="506"/>
                <a:chOff x="606" y="2787"/>
                <a:chExt cx="1284" cy="506"/>
              </a:xfrm>
            </p:grpSpPr>
            <p:sp>
              <p:nvSpPr>
                <p:cNvPr id="328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606" y="2787"/>
                  <a:ext cx="1284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buClr>
                      <a:schemeClr val="accent1"/>
                    </a:buClr>
                    <a:buFont typeface="Wingdings" pitchFamily="2" charset="2"/>
                    <a:buNone/>
                  </a:pPr>
                  <a:r>
                    <a:rPr lang="en-US" sz="1600" dirty="0">
                      <a:solidFill>
                        <a:schemeClr val="tx2"/>
                      </a:solidFill>
                      <a:latin typeface="Arial" charset="0"/>
                    </a:rPr>
                    <a:t> </a:t>
                  </a:r>
                  <a:r>
                    <a:rPr lang="en-US" sz="1100" b="1" dirty="0">
                      <a:latin typeface="Arial" charset="0"/>
                    </a:rPr>
                    <a:t>SP 800-53A</a:t>
                  </a:r>
                </a:p>
              </p:txBody>
            </p:sp>
            <p:sp>
              <p:nvSpPr>
                <p:cNvPr id="3281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708" y="2963"/>
                  <a:ext cx="1122" cy="330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16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100000" t="100000"/>
                  </a:path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500" b="1" dirty="0">
                      <a:solidFill>
                        <a:srgbClr val="000000"/>
                      </a:solidFill>
                      <a:latin typeface="Arial" charset="0"/>
                    </a:rPr>
                    <a:t>ASSESS</a:t>
                  </a:r>
                </a:p>
                <a:p>
                  <a:pPr algn="ctr"/>
                  <a:r>
                    <a:rPr lang="en-US" sz="1300" b="1" dirty="0">
                      <a:solidFill>
                        <a:srgbClr val="000000"/>
                      </a:solidFill>
                      <a:latin typeface="Arial" charset="0"/>
                    </a:rPr>
                    <a:t>Security Controls</a:t>
                  </a:r>
                </a:p>
              </p:txBody>
            </p:sp>
          </p:grpSp>
          <p:grpSp>
            <p:nvGrpSpPr>
              <p:cNvPr id="6" name="Group 11"/>
              <p:cNvGrpSpPr>
                <a:grpSpLocks/>
              </p:cNvGrpSpPr>
              <p:nvPr/>
            </p:nvGrpSpPr>
            <p:grpSpPr bwMode="auto">
              <a:xfrm>
                <a:off x="2220" y="816"/>
                <a:ext cx="1272" cy="635"/>
                <a:chOff x="2220" y="816"/>
                <a:chExt cx="1272" cy="635"/>
              </a:xfrm>
            </p:grpSpPr>
            <p:sp>
              <p:nvSpPr>
                <p:cNvPr id="3280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384" y="984"/>
                  <a:ext cx="1008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accent1"/>
                    </a:buClr>
                    <a:buFont typeface="Wingdings" pitchFamily="2" charset="2"/>
                    <a:buNone/>
                  </a:pPr>
                  <a:r>
                    <a:rPr lang="en-US" sz="1100" b="1" dirty="0">
                      <a:latin typeface="Arial" charset="0"/>
                    </a:rPr>
                    <a:t>FIPS 199/SP 800-60</a:t>
                  </a:r>
                </a:p>
              </p:txBody>
            </p:sp>
            <p:sp>
              <p:nvSpPr>
                <p:cNvPr id="3280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220" y="1121"/>
                  <a:ext cx="1272" cy="330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16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100000" t="100000"/>
                  </a:path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100000"/>
                    </a:spcBef>
                    <a:spcAft>
                      <a:spcPct val="100000"/>
                    </a:spcAft>
                  </a:pPr>
                  <a:r>
                    <a:rPr lang="en-US" sz="1500" b="1" dirty="0">
                      <a:solidFill>
                        <a:srgbClr val="000000"/>
                      </a:solidFill>
                      <a:latin typeface="Arial" charset="0"/>
                    </a:rPr>
                    <a:t>CATEGORIZE </a:t>
                  </a:r>
                  <a:r>
                    <a:rPr lang="en-US" sz="1300" b="1" dirty="0">
                      <a:solidFill>
                        <a:srgbClr val="000000"/>
                      </a:solidFill>
                      <a:latin typeface="Arial" charset="0"/>
                    </a:rPr>
                    <a:t>Information System</a:t>
                  </a:r>
                </a:p>
              </p:txBody>
            </p:sp>
            <p:sp>
              <p:nvSpPr>
                <p:cNvPr id="3280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442" y="816"/>
                  <a:ext cx="816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100" b="1" i="1" dirty="0">
                      <a:solidFill>
                        <a:srgbClr val="006600"/>
                      </a:solidFill>
                      <a:latin typeface="Arial" charset="0"/>
                    </a:rPr>
                    <a:t>Starting Point</a:t>
                  </a:r>
                </a:p>
              </p:txBody>
            </p:sp>
          </p:grp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612" y="1272"/>
              <a:ext cx="1626" cy="1932"/>
              <a:chOff x="612" y="1272"/>
              <a:chExt cx="1626" cy="1932"/>
            </a:xfrm>
          </p:grpSpPr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720" y="1272"/>
                <a:ext cx="832" cy="1932"/>
                <a:chOff x="720" y="1332"/>
                <a:chExt cx="832" cy="1932"/>
              </a:xfrm>
            </p:grpSpPr>
            <p:sp>
              <p:nvSpPr>
                <p:cNvPr id="32799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726" y="1596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0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720" y="2584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01" name="Line 20"/>
                <p:cNvSpPr>
                  <a:spLocks noChangeShapeType="1"/>
                </p:cNvSpPr>
                <p:nvPr/>
              </p:nvSpPr>
              <p:spPr bwMode="auto">
                <a:xfrm rot="16200000" flipH="1">
                  <a:off x="1394" y="1174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02" name="Line 21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1382" y="3106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774" y="1378"/>
                <a:ext cx="1200" cy="506"/>
                <a:chOff x="774" y="1426"/>
                <a:chExt cx="1200" cy="506"/>
              </a:xfrm>
            </p:grpSpPr>
            <p:sp>
              <p:nvSpPr>
                <p:cNvPr id="3279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774" y="1426"/>
                  <a:ext cx="1200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buClr>
                      <a:schemeClr val="accent1"/>
                    </a:buClr>
                    <a:buFont typeface="Wingdings" pitchFamily="2" charset="2"/>
                    <a:buNone/>
                  </a:pPr>
                  <a:r>
                    <a:rPr lang="en-US" sz="1600" dirty="0">
                      <a:solidFill>
                        <a:schemeClr val="tx2"/>
                      </a:solidFill>
                      <a:latin typeface="Arial" charset="0"/>
                    </a:rPr>
                    <a:t> </a:t>
                  </a:r>
                  <a:r>
                    <a:rPr lang="en-US" sz="1100" b="1" dirty="0">
                      <a:latin typeface="Arial" charset="0"/>
                    </a:rPr>
                    <a:t>SP 800-137/SP 800-53A</a:t>
                  </a:r>
                </a:p>
              </p:txBody>
            </p:sp>
            <p:sp>
              <p:nvSpPr>
                <p:cNvPr id="32798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882" y="1602"/>
                  <a:ext cx="1008" cy="330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16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100000" t="100000"/>
                  </a:path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100000"/>
                    </a:spcBef>
                  </a:pPr>
                  <a:r>
                    <a:rPr lang="en-US" sz="1500" b="1" dirty="0">
                      <a:solidFill>
                        <a:srgbClr val="000000"/>
                      </a:solidFill>
                      <a:latin typeface="Arial" charset="0"/>
                    </a:rPr>
                    <a:t>MONITOR</a:t>
                  </a:r>
                </a:p>
                <a:p>
                  <a:pPr algn="ctr"/>
                  <a:r>
                    <a:rPr lang="en-US" sz="1300" b="1" dirty="0">
                      <a:solidFill>
                        <a:srgbClr val="000000"/>
                      </a:solidFill>
                      <a:latin typeface="Arial" charset="0"/>
                    </a:rPr>
                    <a:t>Security State</a:t>
                  </a:r>
                </a:p>
              </p:txBody>
            </p:sp>
          </p:grpSp>
          <p:grpSp>
            <p:nvGrpSpPr>
              <p:cNvPr id="10" name="Group 26"/>
              <p:cNvGrpSpPr>
                <a:grpSpLocks/>
              </p:cNvGrpSpPr>
              <p:nvPr/>
            </p:nvGrpSpPr>
            <p:grpSpPr bwMode="auto">
              <a:xfrm>
                <a:off x="612" y="2352"/>
                <a:ext cx="1626" cy="523"/>
                <a:chOff x="600" y="2418"/>
                <a:chExt cx="1626" cy="523"/>
              </a:xfrm>
            </p:grpSpPr>
            <p:sp>
              <p:nvSpPr>
                <p:cNvPr id="3279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00" y="2418"/>
                  <a:ext cx="1626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buClr>
                      <a:schemeClr val="accent1"/>
                    </a:buClr>
                    <a:buFont typeface="Wingdings" pitchFamily="2" charset="2"/>
                    <a:buNone/>
                  </a:pPr>
                  <a:r>
                    <a:rPr lang="en-US" sz="1600" dirty="0">
                      <a:solidFill>
                        <a:schemeClr val="tx2"/>
                      </a:solidFill>
                      <a:latin typeface="Arial" charset="0"/>
                    </a:rPr>
                    <a:t> </a:t>
                  </a:r>
                  <a:r>
                    <a:rPr lang="en-US" sz="1100" b="1" dirty="0">
                      <a:latin typeface="Arial" charset="0"/>
                    </a:rPr>
                    <a:t>SP 800-37</a:t>
                  </a:r>
                </a:p>
              </p:txBody>
            </p:sp>
            <p:sp>
              <p:nvSpPr>
                <p:cNvPr id="3279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852" y="2582"/>
                  <a:ext cx="1116" cy="359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16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100000" t="100000"/>
                  </a:path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100000"/>
                    </a:spcBef>
                    <a:spcAft>
                      <a:spcPct val="100000"/>
                    </a:spcAft>
                  </a:pPr>
                  <a:r>
                    <a:rPr lang="en-US" sz="1500" b="1" dirty="0">
                      <a:solidFill>
                        <a:srgbClr val="000000"/>
                      </a:solidFill>
                      <a:latin typeface="Arial" charset="0"/>
                    </a:rPr>
                    <a:t>AUTHORIZE</a:t>
                  </a:r>
                  <a:r>
                    <a:rPr lang="en-US" b="1" dirty="0">
                      <a:solidFill>
                        <a:srgbClr val="000000"/>
                      </a:solidFill>
                      <a:latin typeface="Arial" charset="0"/>
                    </a:rPr>
                    <a:t> </a:t>
                  </a:r>
                  <a:r>
                    <a:rPr lang="en-US" sz="1300" b="1" dirty="0">
                      <a:solidFill>
                        <a:srgbClr val="000000"/>
                      </a:solidFill>
                      <a:latin typeface="Arial" charset="0"/>
                    </a:rPr>
                    <a:t>Information System</a:t>
                  </a:r>
                </a:p>
              </p:txBody>
            </p:sp>
          </p:grpSp>
        </p:grpSp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3600" y="1296"/>
              <a:ext cx="1520" cy="1880"/>
              <a:chOff x="3600" y="1296"/>
              <a:chExt cx="1520" cy="1880"/>
            </a:xfrm>
          </p:grpSpPr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4236" y="1296"/>
                <a:ext cx="822" cy="1880"/>
                <a:chOff x="4236" y="1296"/>
                <a:chExt cx="822" cy="1880"/>
              </a:xfrm>
            </p:grpSpPr>
            <p:sp>
              <p:nvSpPr>
                <p:cNvPr id="32786" name="Line 32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5055" y="2514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87" name="Line 33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5058" y="1553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88" name="Line 34"/>
                <p:cNvSpPr>
                  <a:spLocks noChangeShapeType="1"/>
                </p:cNvSpPr>
                <p:nvPr/>
              </p:nvSpPr>
              <p:spPr bwMode="auto">
                <a:xfrm rot="16200000" flipH="1">
                  <a:off x="4400" y="1138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89" name="Line 35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4394" y="3018"/>
                  <a:ext cx="0" cy="316"/>
                </a:xfrm>
                <a:prstGeom prst="line">
                  <a:avLst/>
                </a:prstGeom>
                <a:noFill/>
                <a:ln w="76200">
                  <a:solidFill>
                    <a:srgbClr val="0066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38"/>
              <p:cNvGrpSpPr>
                <a:grpSpLocks/>
              </p:cNvGrpSpPr>
              <p:nvPr/>
            </p:nvGrpSpPr>
            <p:grpSpPr bwMode="auto">
              <a:xfrm>
                <a:off x="3780" y="2304"/>
                <a:ext cx="1124" cy="546"/>
                <a:chOff x="2256" y="2808"/>
                <a:chExt cx="1124" cy="546"/>
              </a:xfrm>
            </p:grpSpPr>
            <p:sp>
              <p:nvSpPr>
                <p:cNvPr id="32784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256" y="3024"/>
                  <a:ext cx="1124" cy="330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16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100000" t="100000"/>
                  </a:path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100000"/>
                    </a:spcBef>
                    <a:spcAft>
                      <a:spcPct val="100000"/>
                    </a:spcAft>
                  </a:pPr>
                  <a:r>
                    <a:rPr lang="en-US" sz="1500" b="1" dirty="0">
                      <a:solidFill>
                        <a:srgbClr val="000000"/>
                      </a:solidFill>
                      <a:latin typeface="Arial" charset="0"/>
                    </a:rPr>
                    <a:t>IMPLEMENT </a:t>
                  </a:r>
                  <a:r>
                    <a:rPr lang="en-US" sz="1300" b="1" dirty="0">
                      <a:solidFill>
                        <a:srgbClr val="000000"/>
                      </a:solidFill>
                      <a:latin typeface="Arial" charset="0"/>
                    </a:rPr>
                    <a:t>Security Controls</a:t>
                  </a:r>
                </a:p>
              </p:txBody>
            </p:sp>
            <p:sp>
              <p:nvSpPr>
                <p:cNvPr id="32785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346" y="2808"/>
                  <a:ext cx="10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buClr>
                      <a:schemeClr val="accent1"/>
                    </a:buClr>
                    <a:buFont typeface="Wingdings" pitchFamily="2" charset="2"/>
                    <a:buNone/>
                  </a:pPr>
                  <a:r>
                    <a:rPr lang="en-US" sz="1600">
                      <a:solidFill>
                        <a:schemeClr val="tx2"/>
                      </a:solidFill>
                      <a:latin typeface="Arial" charset="0"/>
                    </a:rPr>
                    <a:t> </a:t>
                  </a:r>
                  <a:endParaRPr lang="en-US" sz="1000" b="1">
                    <a:solidFill>
                      <a:schemeClr val="tx2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5" name="Group 41"/>
              <p:cNvGrpSpPr>
                <a:grpSpLocks/>
              </p:cNvGrpSpPr>
              <p:nvPr/>
            </p:nvGrpSpPr>
            <p:grpSpPr bwMode="auto">
              <a:xfrm>
                <a:off x="3600" y="1378"/>
                <a:ext cx="1520" cy="638"/>
                <a:chOff x="3600" y="1378"/>
                <a:chExt cx="1520" cy="638"/>
              </a:xfrm>
            </p:grpSpPr>
            <p:grpSp>
              <p:nvGrpSpPr>
                <p:cNvPr id="16" name="Group 42"/>
                <p:cNvGrpSpPr>
                  <a:grpSpLocks/>
                </p:cNvGrpSpPr>
                <p:nvPr/>
              </p:nvGrpSpPr>
              <p:grpSpPr bwMode="auto">
                <a:xfrm>
                  <a:off x="3780" y="1378"/>
                  <a:ext cx="1122" cy="506"/>
                  <a:chOff x="558" y="1120"/>
                  <a:chExt cx="1122" cy="506"/>
                </a:xfrm>
              </p:grpSpPr>
              <p:sp>
                <p:nvSpPr>
                  <p:cNvPr id="32780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2" y="1120"/>
                    <a:ext cx="1008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buClr>
                        <a:schemeClr val="accent1"/>
                      </a:buClr>
                      <a:buFont typeface="Wingdings" pitchFamily="2" charset="2"/>
                      <a:buNone/>
                    </a:pPr>
                    <a:r>
                      <a:rPr lang="en-US" sz="1600" dirty="0">
                        <a:solidFill>
                          <a:schemeClr val="tx2"/>
                        </a:solidFill>
                        <a:latin typeface="Arial" charset="0"/>
                      </a:rPr>
                      <a:t> </a:t>
                    </a:r>
                    <a:r>
                      <a:rPr lang="en-US" sz="1100" b="1" dirty="0">
                        <a:latin typeface="Arial" charset="0"/>
                      </a:rPr>
                      <a:t>FIPS 200/SP 800-53</a:t>
                    </a:r>
                  </a:p>
                </p:txBody>
              </p:sp>
              <p:sp>
                <p:nvSpPr>
                  <p:cNvPr id="32781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" y="1296"/>
                    <a:ext cx="1122" cy="330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16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ct val="100000"/>
                      </a:spcBef>
                      <a:spcAft>
                        <a:spcPct val="100000"/>
                      </a:spcAft>
                    </a:pPr>
                    <a:r>
                      <a:rPr lang="en-US" sz="1500" b="1" dirty="0">
                        <a:solidFill>
                          <a:srgbClr val="000000"/>
                        </a:solidFill>
                        <a:latin typeface="Arial" charset="0"/>
                      </a:rPr>
                      <a:t>SELECT      </a:t>
                    </a:r>
                    <a:r>
                      <a:rPr lang="en-US" sz="1300" b="1" dirty="0">
                        <a:solidFill>
                          <a:srgbClr val="000000"/>
                        </a:solidFill>
                        <a:latin typeface="Arial" charset="0"/>
                      </a:rPr>
                      <a:t>Security Controls</a:t>
                    </a:r>
                  </a:p>
                </p:txBody>
              </p:sp>
            </p:grpSp>
            <p:sp>
              <p:nvSpPr>
                <p:cNvPr id="3277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3600" y="1862"/>
                  <a:ext cx="152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endParaRPr lang="en-US" sz="1100" dirty="0">
                    <a:solidFill>
                      <a:schemeClr val="accent2">
                        <a:lumMod val="75000"/>
                      </a:schemeClr>
                    </a:solidFill>
                    <a:latin typeface="Arial" charset="0"/>
                  </a:endParaRPr>
                </a:p>
              </p:txBody>
            </p:sp>
          </p:grpSp>
        </p:grpSp>
      </p:grpSp>
      <p:sp>
        <p:nvSpPr>
          <p:cNvPr id="32771" name="Rectangle 89"/>
          <p:cNvSpPr>
            <a:spLocks noChangeArrowheads="1"/>
          </p:cNvSpPr>
          <p:nvPr/>
        </p:nvSpPr>
        <p:spPr bwMode="auto">
          <a:xfrm>
            <a:off x="8061328" y="4086861"/>
            <a:ext cx="85151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None/>
            </a:pPr>
            <a:r>
              <a:rPr lang="en-US" sz="1100" b="1" dirty="0">
                <a:latin typeface="Arial" charset="0"/>
              </a:rPr>
              <a:t>Many SPs</a:t>
            </a:r>
          </a:p>
        </p:txBody>
      </p:sp>
    </p:spTree>
    <p:extLst>
      <p:ext uri="{BB962C8B-B14F-4D97-AF65-F5344CB8AC3E}">
        <p14:creationId xmlns:p14="http://schemas.microsoft.com/office/powerpoint/2010/main" val="4558221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t>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260" y="2228334"/>
            <a:ext cx="10299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What is privacy risk? </a:t>
            </a:r>
          </a:p>
        </p:txBody>
      </p:sp>
    </p:spTree>
    <p:extLst>
      <p:ext uri="{BB962C8B-B14F-4D97-AF65-F5344CB8AC3E}">
        <p14:creationId xmlns:p14="http://schemas.microsoft.com/office/powerpoint/2010/main" val="173792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9352" y="1447906"/>
            <a:ext cx="9869214" cy="5133975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020AA6"/>
              </a:buClr>
              <a:buNone/>
            </a:pPr>
            <a:r>
              <a:rPr lang="en-US" sz="3500" dirty="0" smtClean="0">
                <a:solidFill>
                  <a:srgbClr val="000000"/>
                </a:solidFill>
              </a:rPr>
              <a:t>Risk is a </a:t>
            </a:r>
            <a:r>
              <a:rPr lang="en-US" sz="3500" dirty="0">
                <a:solidFill>
                  <a:srgbClr val="000000"/>
                </a:solidFill>
              </a:rPr>
              <a:t>function </a:t>
            </a:r>
            <a:r>
              <a:rPr lang="en-US" sz="3500" dirty="0" smtClean="0">
                <a:solidFill>
                  <a:srgbClr val="000000"/>
                </a:solidFill>
              </a:rPr>
              <a:t>of:</a:t>
            </a:r>
          </a:p>
          <a:p>
            <a:pPr marL="4572" lvl="1" indent="0">
              <a:buNone/>
            </a:pPr>
            <a:endParaRPr lang="en-US" sz="3200" dirty="0"/>
          </a:p>
          <a:p>
            <a:pPr marL="560070" lvl="3" indent="-285750">
              <a:buFont typeface="Arial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Likelihood of occurrence of adverse event</a:t>
            </a:r>
          </a:p>
          <a:p>
            <a:pPr marL="274320" lvl="3" indent="0"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560070" lvl="3" indent="-285750">
              <a:buFont typeface="Arial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Impact from the occurrence</a:t>
            </a:r>
            <a:endParaRPr lang="en-US" sz="30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6394" y="12700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Risk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092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672" y="273702"/>
            <a:ext cx="10772775" cy="1658198"/>
          </a:xfrm>
        </p:spPr>
        <p:txBody>
          <a:bodyPr/>
          <a:lstStyle/>
          <a:p>
            <a:r>
              <a:rPr lang="en-US" dirty="0"/>
              <a:t>Information Security and Privacy: Boundaries and Overlap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6616-6AAC-4115-8ABB-64212F921772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6" descr="Venn diagram showing the differences and overlap between security concerns and privacy concerns." title="Relationship Between Information Security and Privacy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231" y="2085474"/>
            <a:ext cx="7058527" cy="4270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49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1_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0ec2a97-d612-418f-88fc-a208c2b83ccc">
      <UserInfo>
        <DisplayName>Dodson, Donna F</DisplayName>
        <AccountId>198</AccountId>
        <AccountType/>
      </UserInfo>
      <UserInfo>
        <DisplayName>Scholl, Matthew</DisplayName>
        <AccountId>199</AccountId>
        <AccountType/>
      </UserInfo>
      <UserInfo>
        <DisplayName>Stine, Kevin</DisplayName>
        <AccountId>200</AccountId>
        <AccountType/>
      </UserInfo>
      <UserInfo>
        <DisplayName>Lefkovitz, Naomi B.</DisplayName>
        <AccountId>1614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4E722466315141B33FAF5A929177A1" ma:contentTypeVersion="3" ma:contentTypeDescription="Create a new document." ma:contentTypeScope="" ma:versionID="05b925d0d7f28bf31abcde7cdc0cb2de">
  <xsd:schema xmlns:xsd="http://www.w3.org/2001/XMLSchema" xmlns:xs="http://www.w3.org/2001/XMLSchema" xmlns:p="http://schemas.microsoft.com/office/2006/metadata/properties" xmlns:ns2="60ec2a97-d612-418f-88fc-a208c2b83ccc" targetNamespace="http://schemas.microsoft.com/office/2006/metadata/properties" ma:root="true" ma:fieldsID="24f726d4f15c480c46ca26bc796fdcf1" ns2:_="">
    <xsd:import namespace="60ec2a97-d612-418f-88fc-a208c2b83cc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ec2a97-d612-418f-88fc-a208c2b83cc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A07A56-D1C0-4AE8-BD2E-52905DFD688E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0ec2a97-d612-418f-88fc-a208c2b83cc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44C6441-E140-477F-BC07-0A698AB163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ec2a97-d612-418f-88fc-a208c2b83c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2131F6-5B92-4CA4-9ECE-DC9C5EBAD8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46440</TotalTime>
  <Words>583</Words>
  <Application>Microsoft Macintosh PowerPoint</Application>
  <PresentationFormat>Widescreen</PresentationFormat>
  <Paragraphs>126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 Narrow</vt:lpstr>
      <vt:lpstr>Calibri</vt:lpstr>
      <vt:lpstr>Calibri Light</vt:lpstr>
      <vt:lpstr>Times New Roman</vt:lpstr>
      <vt:lpstr>Wingdings</vt:lpstr>
      <vt:lpstr>Arial</vt:lpstr>
      <vt:lpstr>Metropolitan</vt:lpstr>
      <vt:lpstr>1_Metropolitan</vt:lpstr>
      <vt:lpstr>Privacy Risk Assessments: A Prerequisite to Privacy Risk Management</vt:lpstr>
      <vt:lpstr>Trustworthy Systems: Foundational to a Digital Society</vt:lpstr>
      <vt:lpstr>Friction in Our Digital World</vt:lpstr>
      <vt:lpstr>Primary Federal Driver</vt:lpstr>
      <vt:lpstr>NISTIR 8062</vt:lpstr>
      <vt:lpstr>NIST Risk Management Framework</vt:lpstr>
      <vt:lpstr>PowerPoint Presentation</vt:lpstr>
      <vt:lpstr>PowerPoint Presentation</vt:lpstr>
      <vt:lpstr>Information Security and Privacy: Boundaries and Overlap</vt:lpstr>
      <vt:lpstr>Processing PII Can Create Problems for Individuals</vt:lpstr>
      <vt:lpstr>PowerPoint Presentation</vt:lpstr>
      <vt:lpstr>Risk Model</vt:lpstr>
      <vt:lpstr>PowerPoint Presentation</vt:lpstr>
      <vt:lpstr>NIST Working Model for System Privacy Risk </vt:lpstr>
      <vt:lpstr>Discussion for the Breakouts </vt:lpstr>
      <vt:lpstr>Guidance Roadmap</vt:lpstr>
      <vt:lpstr>What Should NIST Do Next?</vt:lpstr>
      <vt:lpstr>NIST Privacy Risk Assessment Methodology (PRAM)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Brooks, Sean W.</dc:creator>
  <cp:lastModifiedBy>Nadeau, Ellen M. (Fed)</cp:lastModifiedBy>
  <cp:revision>475</cp:revision>
  <cp:lastPrinted>2015-01-15T17:21:23Z</cp:lastPrinted>
  <dcterms:created xsi:type="dcterms:W3CDTF">2014-06-12T16:06:27Z</dcterms:created>
  <dcterms:modified xsi:type="dcterms:W3CDTF">2017-06-13T16:56:57Z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0x010100EE4E722466315141B33FAF5A929177A1</vt:lpwstr>
  </property>
</Properties>
</file>