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1" r:id="rId4"/>
    <p:sldId id="288" r:id="rId5"/>
    <p:sldId id="289" r:id="rId6"/>
    <p:sldId id="290" r:id="rId7"/>
    <p:sldId id="304" r:id="rId8"/>
    <p:sldId id="303" r:id="rId9"/>
    <p:sldId id="291" r:id="rId10"/>
    <p:sldId id="287" r:id="rId11"/>
    <p:sldId id="293" r:id="rId12"/>
    <p:sldId id="294" r:id="rId13"/>
    <p:sldId id="295" r:id="rId14"/>
    <p:sldId id="292" r:id="rId15"/>
    <p:sldId id="282" r:id="rId16"/>
    <p:sldId id="279" r:id="rId17"/>
    <p:sldId id="296" r:id="rId18"/>
    <p:sldId id="297" r:id="rId19"/>
    <p:sldId id="298" r:id="rId20"/>
    <p:sldId id="299" r:id="rId21"/>
    <p:sldId id="300" r:id="rId22"/>
    <p:sldId id="301" r:id="rId23"/>
    <p:sldId id="302" r:id="rId24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3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0A3E9DD4-1ED8-4CCB-A4C5-AD9BFB6BE9E4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21BA6108-BD81-477A-A975-D601FEA74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4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6108-BD81-477A-A975-D601FEA74BF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6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6108-BD81-477A-A975-D601FEA74B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1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FBF8-5F16-4E77-BCC8-C9FE69C73D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0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6108-BD81-477A-A975-D601FEA74B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6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31169-4925-4D3E-8A37-D96874D29036}" type="slidenum">
              <a:rPr lang="en-US"/>
              <a:pPr/>
              <a:t>12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22800" cy="3467100"/>
          </a:xfrm>
          <a:ln cap="flat">
            <a:solidFill>
              <a:schemeClr val="tx1"/>
            </a:solidFill>
          </a:ln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05825"/>
            <a:ext cx="5132387" cy="4180129"/>
          </a:xfrm>
          <a:ln/>
        </p:spPr>
        <p:txBody>
          <a:bodyPr lIns="96294" tIns="48146" rIns="96294" bIns="481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05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622F4-D50B-41F8-A234-81F581F615F1}" type="slidenum">
              <a:rPr lang="en-US"/>
              <a:pPr/>
              <a:t>13</a:t>
            </a:fld>
            <a:endParaRPr lang="en-US"/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4280071" y="1"/>
            <a:ext cx="3210448" cy="466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4280071" y="8798589"/>
            <a:ext cx="3210448" cy="470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63" tIns="45400" rIns="95663" bIns="45400" anchor="b"/>
          <a:lstStyle/>
          <a:p>
            <a:pPr algn="r" defTabSz="962071" eaLnBrk="0" hangingPunct="0"/>
            <a:r>
              <a:rPr lang="en-US" sz="1200" dirty="0">
                <a:latin typeface="Times New Roman" pitchFamily="18" charset="0"/>
              </a:rPr>
              <a:t>17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1" y="8798589"/>
            <a:ext cx="3205695" cy="470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1" y="1"/>
            <a:ext cx="3205695" cy="466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294" tIns="45647" rIns="91294" bIns="45647"/>
          <a:lstStyle/>
          <a:p>
            <a:endParaRPr lang="en-US"/>
          </a:p>
        </p:txBody>
      </p:sp>
      <p:sp>
        <p:nvSpPr>
          <p:cNvPr id="260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0" y="773113"/>
            <a:ext cx="4330700" cy="3249612"/>
          </a:xfrm>
          <a:ln w="12700" cap="flat"/>
        </p:spPr>
      </p:sp>
      <p:sp>
        <p:nvSpPr>
          <p:cNvPr id="260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5144" y="4438927"/>
            <a:ext cx="5142106" cy="4128203"/>
          </a:xfrm>
          <a:ln/>
        </p:spPr>
        <p:txBody>
          <a:bodyPr lIns="95663" tIns="45400" rIns="95663" bIns="454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45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A6108-BD81-477A-A975-D601FEA74B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7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January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2B27-09BC-46FC-84F1-2552DA0E8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January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2B27-09BC-46FC-84F1-2552DA0E8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January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2B27-09BC-46FC-84F1-2552DA0E8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January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2B27-09BC-46FC-84F1-2552DA0E8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January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2B27-09BC-46FC-84F1-2552DA0E8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January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2B27-09BC-46FC-84F1-2552DA0E8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January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2B27-09BC-46FC-84F1-2552DA0E8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January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2B27-09BC-46FC-84F1-2552DA0E8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January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2B27-09BC-46FC-84F1-2552DA0E8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January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2B27-09BC-46FC-84F1-2552DA0E8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January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2B27-09BC-46FC-84F1-2552DA0E8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 January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2B27-09BC-46FC-84F1-2552DA0E87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0">
            <a:gsLst>
              <a:gs pos="0">
                <a:srgbClr val="DFEBFF"/>
              </a:gs>
              <a:gs pos="100000">
                <a:srgbClr val="185FA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12700" y="38100"/>
            <a:ext cx="838200" cy="685800"/>
            <a:chOff x="3630" y="1418"/>
            <a:chExt cx="898" cy="747"/>
          </a:xfrm>
        </p:grpSpPr>
        <p:sp>
          <p:nvSpPr>
            <p:cNvPr id="9" name="Oval 10"/>
            <p:cNvSpPr>
              <a:spLocks noChangeArrowheads="1"/>
            </p:cNvSpPr>
            <p:nvPr userDrawn="1"/>
          </p:nvSpPr>
          <p:spPr bwMode="auto">
            <a:xfrm>
              <a:off x="3678" y="1423"/>
              <a:ext cx="733" cy="73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" name="Picture 11" descr="NASA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30" y="1418"/>
              <a:ext cx="898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atton.downey@nasa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spires.nasaprs.com/externa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23950"/>
            <a:ext cx="7772400" cy="1619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</a:t>
            </a:r>
            <a:r>
              <a:rPr lang="en-US" dirty="0"/>
              <a:t>Diffusion Experiments for Space: Possibilities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257800"/>
            <a:ext cx="3810000" cy="12192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</a:rPr>
              <a:t>Presenter: </a:t>
            </a:r>
            <a:r>
              <a:rPr lang="en-US" sz="2000" dirty="0" smtClean="0">
                <a:solidFill>
                  <a:schemeClr val="tx1"/>
                </a:solidFill>
              </a:rPr>
              <a:t> James Patton Downey</a:t>
            </a:r>
            <a:endParaRPr lang="en-US" sz="20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</a:rPr>
              <a:t>NASA Marshall Space Flight </a:t>
            </a:r>
            <a:r>
              <a:rPr lang="en-US" sz="2000" dirty="0" smtClean="0">
                <a:solidFill>
                  <a:schemeClr val="tx1"/>
                </a:solidFill>
              </a:rPr>
              <a:t>Center</a:t>
            </a:r>
            <a:endParaRPr lang="en-US" sz="20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0">
            <a:gsLst>
              <a:gs pos="0">
                <a:srgbClr val="DFEBFF"/>
              </a:gs>
              <a:gs pos="100000">
                <a:srgbClr val="185FA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2700" y="38100"/>
            <a:ext cx="838200" cy="685800"/>
            <a:chOff x="3630" y="1418"/>
            <a:chExt cx="898" cy="747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678" y="1423"/>
              <a:ext cx="733" cy="73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7" name="Picture 11" descr="NAS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30" y="1418"/>
              <a:ext cx="898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057400" y="3657600"/>
            <a:ext cx="57926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hlinkClick r:id="rId4"/>
              </a:rPr>
              <a:t>patton.downey@nasa.gov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256-544-6432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 dirty="0" smtClean="0"/>
              <a:t>Large Gradient Furnace (LGF)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14400"/>
            <a:ext cx="8229600" cy="53490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066800"/>
            <a:ext cx="8229600" cy="534908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 sz="2000" dirty="0"/>
              <a:t>LGF is a </a:t>
            </a:r>
            <a:r>
              <a:rPr lang="en-US" altLang="en-US" sz="2000" dirty="0"/>
              <a:t>Bridgman furnace that supports directional solidification of metals and growth of semiconductors at gradients in a typical range &lt; 40 K/cm. </a:t>
            </a:r>
            <a:endParaRPr lang="en-US" altLang="en-US" sz="2000" dirty="0" smtClean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 smtClean="0"/>
              <a:t>LGF </a:t>
            </a:r>
            <a:r>
              <a:rPr lang="en-US" altLang="en-US" sz="2000" dirty="0"/>
              <a:t>consists of a "cold" and a "hot" cavity separated by an 50mm adiabatic zone (booster heater and "heat extraction zone" to maximize thermal gradient if needed</a:t>
            </a:r>
            <a:r>
              <a:rPr lang="en-US" altLang="en-US" sz="2000" dirty="0" smtClean="0"/>
              <a:t>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 smtClean="0"/>
              <a:t>Vacuum </a:t>
            </a:r>
            <a:r>
              <a:rPr lang="en-US" altLang="en-US" sz="2000" dirty="0"/>
              <a:t>operation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 smtClean="0"/>
              <a:t>Maximum </a:t>
            </a:r>
            <a:r>
              <a:rPr lang="en-US" altLang="en-US" sz="2000" dirty="0"/>
              <a:t>furnace displacement 150 mm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/>
              <a:t>Temperature of each heated zone can be controlled with 2 redundant </a:t>
            </a:r>
            <a:r>
              <a:rPr lang="en-US" altLang="en-US" sz="2000" dirty="0" err="1"/>
              <a:t>WRe</a:t>
            </a:r>
            <a:r>
              <a:rPr lang="en-US" altLang="en-US" sz="2000" dirty="0"/>
              <a:t>-thermocouples located inside the diffusers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/>
              <a:t>Carbon reinforced carbon diffusers provide for enhanced circumferential temperature uniformity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/>
              <a:t>maximum zone temperature: 1400 °C at the level of the diffusers.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/>
              <a:t>Rotating magnetic field (see below)</a:t>
            </a:r>
            <a:endParaRPr lang="en-US" sz="2000" baseline="0" dirty="0"/>
          </a:p>
        </p:txBody>
      </p:sp>
    </p:spTree>
    <p:extLst>
      <p:ext uri="{BB962C8B-B14F-4D97-AF65-F5344CB8AC3E}">
        <p14:creationId xmlns:p14="http://schemas.microsoft.com/office/powerpoint/2010/main" val="238517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8246" y="762000"/>
            <a:ext cx="8534400" cy="6096000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None/>
            </a:pPr>
            <a:r>
              <a:rPr lang="en-US" altLang="en-US" sz="3600" dirty="0" smtClean="0"/>
              <a:t>Temperature monitoring for 12 thermocouples (inside SCA)</a:t>
            </a:r>
          </a:p>
          <a:p>
            <a:pPr eaLnBrk="1" hangingPunct="1"/>
            <a:endParaRPr lang="en-US" altLang="en-US" sz="2200" dirty="0" smtClean="0"/>
          </a:p>
          <a:p>
            <a:pPr marL="0" indent="0" eaLnBrk="1" hangingPunct="1">
              <a:buNone/>
            </a:pPr>
            <a:r>
              <a:rPr lang="en-US" altLang="en-US" sz="3600" dirty="0" smtClean="0"/>
              <a:t>Independent heating and temperature control of an internal reservoir (in order to control the vapor pressure of volatile elements in compound semiconductors [</a:t>
            </a:r>
            <a:r>
              <a:rPr lang="en-US" altLang="en-US" sz="3600" dirty="0" err="1" smtClean="0"/>
              <a:t>GaAs</a:t>
            </a:r>
            <a:r>
              <a:rPr lang="en-US" altLang="en-US" sz="3600" dirty="0" smtClean="0"/>
              <a:t>, </a:t>
            </a:r>
            <a:r>
              <a:rPr lang="en-US" altLang="en-US" sz="3600" dirty="0" err="1" smtClean="0"/>
              <a:t>CdTe</a:t>
            </a:r>
            <a:r>
              <a:rPr lang="en-US" altLang="en-US" sz="3600" dirty="0" smtClean="0"/>
              <a:t>]).</a:t>
            </a:r>
          </a:p>
          <a:p>
            <a:pPr marL="0" indent="0" eaLnBrk="1" hangingPunct="1">
              <a:buNone/>
            </a:pPr>
            <a:endParaRPr lang="en-US" altLang="en-US" sz="2200" dirty="0" smtClean="0"/>
          </a:p>
          <a:p>
            <a:pPr marL="0" indent="0" eaLnBrk="1" hangingPunct="1">
              <a:buNone/>
            </a:pPr>
            <a:r>
              <a:rPr lang="en-US" altLang="en-US" sz="3600" dirty="0" smtClean="0"/>
              <a:t>Direct Current (DC) or Rotating Magnetic Field (RMF) with maximum field strength at "hot" side of adiabatic zone</a:t>
            </a:r>
            <a:endParaRPr lang="en-GB" altLang="en-US" sz="3600" dirty="0" smtClean="0"/>
          </a:p>
          <a:p>
            <a:pPr lvl="1" eaLnBrk="1" hangingPunct="1"/>
            <a:r>
              <a:rPr lang="en-GB" altLang="en-US" sz="3600" dirty="0" smtClean="0"/>
              <a:t>magnetic flux density: ~ 4.1 </a:t>
            </a:r>
            <a:r>
              <a:rPr lang="en-GB" altLang="en-US" sz="3600" dirty="0" err="1" smtClean="0"/>
              <a:t>mT</a:t>
            </a:r>
            <a:r>
              <a:rPr lang="en-GB" altLang="en-US" sz="3600" dirty="0" smtClean="0"/>
              <a:t> at 100 Hz,~ 1.5 </a:t>
            </a:r>
            <a:r>
              <a:rPr lang="en-GB" altLang="en-US" sz="3600" dirty="0" err="1" smtClean="0"/>
              <a:t>mT</a:t>
            </a:r>
            <a:r>
              <a:rPr lang="en-GB" altLang="en-US" sz="3600" dirty="0" smtClean="0"/>
              <a:t> at 400 Hz</a:t>
            </a:r>
          </a:p>
          <a:p>
            <a:pPr marL="0" indent="0" eaLnBrk="1" hangingPunct="1">
              <a:buNone/>
            </a:pPr>
            <a:endParaRPr lang="en-GB" altLang="en-US" sz="2200" dirty="0" smtClean="0"/>
          </a:p>
          <a:p>
            <a:pPr marL="0" indent="0" eaLnBrk="1" hangingPunct="1">
              <a:buNone/>
            </a:pPr>
            <a:r>
              <a:rPr lang="en-GB" altLang="en-US" sz="3600" dirty="0" smtClean="0"/>
              <a:t>Current Pulses: </a:t>
            </a:r>
            <a:endParaRPr lang="en-US" altLang="en-US" sz="3600" dirty="0" smtClean="0"/>
          </a:p>
          <a:p>
            <a:pPr lvl="1" eaLnBrk="1" hangingPunct="1"/>
            <a:r>
              <a:rPr lang="en-US" altLang="en-US" sz="3600" dirty="0" smtClean="0"/>
              <a:t>max. current 100 A [40 V], max. voltage 80 V [50 A],</a:t>
            </a:r>
          </a:p>
          <a:p>
            <a:pPr lvl="1" eaLnBrk="1" hangingPunct="1"/>
            <a:r>
              <a:rPr lang="en-US" altLang="en-US" sz="3600" dirty="0" smtClean="0"/>
              <a:t>pulse duration 100 </a:t>
            </a:r>
            <a:r>
              <a:rPr lang="en-US" altLang="en-US" sz="3600" dirty="0" err="1" smtClean="0"/>
              <a:t>msec</a:t>
            </a:r>
            <a:r>
              <a:rPr lang="en-US" altLang="en-US" sz="3600" dirty="0" smtClean="0"/>
              <a:t> - 4 sec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endParaRPr lang="en-US" altLang="en-US" sz="2200" dirty="0" smtClean="0"/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en-US" altLang="en-US" sz="3600" dirty="0" smtClean="0"/>
              <a:t>Stepper motor interface (e.g. shear cell actuation for diffusion experiments)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endParaRPr lang="en-US" altLang="en-US" sz="2200" dirty="0"/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en-US" altLang="en-US" sz="3600" dirty="0" smtClean="0"/>
              <a:t>Ultrasound diagnostics for determination of the solid/liquid interface position (transducer package to be provided as part of the sample).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endParaRPr lang="en-US" altLang="en-US" sz="2500" dirty="0" smtClean="0"/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en-US" altLang="en-US" sz="3600" dirty="0" smtClean="0"/>
              <a:t>Further diagnostics / stimuli can be added as "Experiment Dedicated Electronics" (to be individually developed).</a:t>
            </a:r>
            <a:endParaRPr lang="en-GB" altLang="en-US" sz="3600" dirty="0" smtClean="0"/>
          </a:p>
          <a:p>
            <a:pPr lvl="1" eaLnBrk="1" hangingPunct="1"/>
            <a:endParaRPr lang="en-GB" altLang="en-US" dirty="0" smtClean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304800" y="200025"/>
            <a:ext cx="8686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3600" b="0" dirty="0">
                <a:latin typeface="+mj-lt"/>
              </a:rPr>
              <a:t>Diagnostics and </a:t>
            </a:r>
            <a:r>
              <a:rPr lang="en-US" altLang="en-US" sz="3600" b="0" dirty="0" smtClean="0">
                <a:latin typeface="+mj-lt"/>
              </a:rPr>
              <a:t>Stimuli for MSRR Experiments</a:t>
            </a:r>
            <a:endParaRPr lang="en-US" altLang="en-US" sz="36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24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914400" y="50801"/>
            <a:ext cx="714216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3600" dirty="0">
                <a:ea typeface="ＭＳ Ｐゴシック" pitchFamily="1" charset="-128"/>
              </a:rPr>
              <a:t>EXPRESS Rack</a:t>
            </a:r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3886200" y="1066800"/>
            <a:ext cx="5029200" cy="5486399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15000"/>
              </a:spcBef>
              <a:buFontTx/>
              <a:buChar char="•"/>
            </a:pPr>
            <a:r>
              <a:rPr lang="en-US" dirty="0" err="1" smtClean="0">
                <a:ea typeface="ＭＳ Ｐゴシック" pitchFamily="1" charset="-128"/>
              </a:rPr>
              <a:t>EXpedite</a:t>
            </a:r>
            <a:r>
              <a:rPr lang="en-US" dirty="0" smtClean="0">
                <a:ea typeface="ＭＳ Ｐゴシック" pitchFamily="1" charset="-128"/>
              </a:rPr>
              <a:t> the </a:t>
            </a:r>
            <a:r>
              <a:rPr lang="en-US" dirty="0" err="1" smtClean="0">
                <a:ea typeface="ＭＳ Ｐゴシック" pitchFamily="1" charset="-128"/>
              </a:rPr>
              <a:t>PRocessing</a:t>
            </a:r>
            <a:r>
              <a:rPr lang="en-US" dirty="0" smtClean="0">
                <a:ea typeface="ＭＳ Ｐゴシック" pitchFamily="1" charset="-128"/>
              </a:rPr>
              <a:t> of Experiments to Space Station (EXPRESS) rack is a multi-use facility </a:t>
            </a:r>
            <a:r>
              <a:rPr lang="en-US" dirty="0">
                <a:ea typeface="ＭＳ Ｐゴシック" pitchFamily="1" charset="-128"/>
              </a:rPr>
              <a:t>which provides standard interfaces and resources </a:t>
            </a:r>
            <a:r>
              <a:rPr lang="en-US" dirty="0" smtClean="0">
                <a:ea typeface="ＭＳ Ｐゴシック" pitchFamily="1" charset="-128"/>
              </a:rPr>
              <a:t>for Middeck Locker-type and International </a:t>
            </a:r>
            <a:r>
              <a:rPr lang="en-US" dirty="0" err="1">
                <a:ea typeface="ＭＳ Ｐゴシック" pitchFamily="1" charset="-128"/>
              </a:rPr>
              <a:t>Subrack</a:t>
            </a:r>
            <a:r>
              <a:rPr lang="en-US" dirty="0">
                <a:ea typeface="ＭＳ Ｐゴシック" pitchFamily="1" charset="-128"/>
              </a:rPr>
              <a:t> Interface Standard </a:t>
            </a:r>
            <a:r>
              <a:rPr lang="en-US" dirty="0" smtClean="0">
                <a:ea typeface="ＭＳ Ｐゴシック" pitchFamily="1" charset="-128"/>
              </a:rPr>
              <a:t>(ISIS)Payloads</a:t>
            </a:r>
          </a:p>
          <a:p>
            <a:pPr marL="800100" lvl="1" indent="-342900">
              <a:spcBef>
                <a:spcPct val="15000"/>
              </a:spcBef>
              <a:buFontTx/>
              <a:buChar char="•"/>
            </a:pPr>
            <a:r>
              <a:rPr lang="en-US" dirty="0" smtClean="0">
                <a:ea typeface="ＭＳ Ｐゴシック" pitchFamily="1" charset="-128"/>
              </a:rPr>
              <a:t>28Vdc power</a:t>
            </a:r>
          </a:p>
          <a:p>
            <a:pPr marL="800100" lvl="1" indent="-342900">
              <a:spcBef>
                <a:spcPct val="15000"/>
              </a:spcBef>
              <a:buFontTx/>
              <a:buChar char="•"/>
            </a:pPr>
            <a:r>
              <a:rPr lang="en-US" dirty="0" smtClean="0">
                <a:ea typeface="ＭＳ Ｐゴシック" pitchFamily="1" charset="-128"/>
              </a:rPr>
              <a:t>Ethernet, RS422 , Analog, Discrete</a:t>
            </a:r>
          </a:p>
          <a:p>
            <a:pPr marL="800100" lvl="1" indent="-342900">
              <a:spcBef>
                <a:spcPct val="15000"/>
              </a:spcBef>
              <a:buFontTx/>
              <a:buChar char="•"/>
            </a:pPr>
            <a:r>
              <a:rPr lang="en-US" dirty="0" smtClean="0">
                <a:ea typeface="ＭＳ Ｐゴシック" pitchFamily="1" charset="-128"/>
              </a:rPr>
              <a:t>Air and Water (2 locations per rack) Cooling</a:t>
            </a:r>
          </a:p>
          <a:p>
            <a:pPr marL="800100" lvl="1" indent="-342900">
              <a:spcBef>
                <a:spcPct val="15000"/>
              </a:spcBef>
              <a:buFontTx/>
              <a:buChar char="•"/>
            </a:pPr>
            <a:r>
              <a:rPr lang="en-US" dirty="0" smtClean="0">
                <a:ea typeface="ＭＳ Ｐゴシック" pitchFamily="1" charset="-128"/>
              </a:rPr>
              <a:t>NTSC Video </a:t>
            </a:r>
          </a:p>
          <a:p>
            <a:pPr marL="800100" lvl="1" indent="-342900">
              <a:spcBef>
                <a:spcPct val="15000"/>
              </a:spcBef>
              <a:buFontTx/>
              <a:buChar char="•"/>
            </a:pPr>
            <a:r>
              <a:rPr lang="en-US" dirty="0" smtClean="0">
                <a:ea typeface="ＭＳ Ｐゴシック" pitchFamily="1" charset="-128"/>
              </a:rPr>
              <a:t>Vacuum Exhaust (1 location per rack)</a:t>
            </a:r>
          </a:p>
          <a:p>
            <a:pPr marL="800100" lvl="1" indent="-342900">
              <a:spcBef>
                <a:spcPct val="15000"/>
              </a:spcBef>
              <a:buFontTx/>
              <a:buChar char="•"/>
            </a:pPr>
            <a:r>
              <a:rPr lang="en-US" dirty="0" smtClean="0">
                <a:ea typeface="ＭＳ Ｐゴシック" pitchFamily="1" charset="-128"/>
              </a:rPr>
              <a:t>Nitrogen Supply (1 location per rack)</a:t>
            </a:r>
          </a:p>
          <a:p>
            <a:pPr marL="342900" indent="-342900">
              <a:spcBef>
                <a:spcPct val="15000"/>
              </a:spcBef>
              <a:buFontTx/>
              <a:buChar char="•"/>
            </a:pPr>
            <a:r>
              <a:rPr lang="en-US" dirty="0" smtClean="0">
                <a:ea typeface="ＭＳ Ｐゴシック" pitchFamily="1" charset="-128"/>
              </a:rPr>
              <a:t>Eight </a:t>
            </a:r>
            <a:r>
              <a:rPr lang="en-US" dirty="0">
                <a:ea typeface="ＭＳ Ｐゴシック" pitchFamily="1" charset="-128"/>
              </a:rPr>
              <a:t>flight racks </a:t>
            </a:r>
          </a:p>
          <a:p>
            <a:pPr marL="342900" indent="-342900">
              <a:spcBef>
                <a:spcPct val="15000"/>
              </a:spcBef>
              <a:buFontTx/>
              <a:buChar char="•"/>
            </a:pPr>
            <a:r>
              <a:rPr lang="en-US" dirty="0" smtClean="0">
                <a:ea typeface="ＭＳ Ｐゴシック" pitchFamily="1" charset="-128"/>
              </a:rPr>
              <a:t>Trainer </a:t>
            </a:r>
            <a:r>
              <a:rPr lang="en-US" dirty="0">
                <a:ea typeface="ＭＳ Ｐゴシック" pitchFamily="1" charset="-128"/>
              </a:rPr>
              <a:t>Racks at JSC and MSFC to support crew and ground training</a:t>
            </a:r>
          </a:p>
          <a:p>
            <a:pPr marL="342900" indent="-342900">
              <a:spcBef>
                <a:spcPct val="15000"/>
              </a:spcBef>
              <a:buFontTx/>
              <a:buChar char="•"/>
            </a:pPr>
            <a:r>
              <a:rPr lang="en-US" dirty="0">
                <a:ea typeface="ＭＳ Ｐゴシック" pitchFamily="1" charset="-128"/>
              </a:rPr>
              <a:t>Functional Checkout </a:t>
            </a:r>
            <a:r>
              <a:rPr lang="en-US" dirty="0" smtClean="0">
                <a:ea typeface="ＭＳ Ｐゴシック" pitchFamily="1" charset="-128"/>
              </a:rPr>
              <a:t>Unit (FCU) </a:t>
            </a:r>
            <a:r>
              <a:rPr lang="en-US" dirty="0">
                <a:ea typeface="ＭＳ Ｐゴシック" pitchFamily="1" charset="-128"/>
              </a:rPr>
              <a:t>to support payload </a:t>
            </a:r>
            <a:r>
              <a:rPr lang="en-US" dirty="0" smtClean="0">
                <a:ea typeface="ＭＳ Ｐゴシック" pitchFamily="1" charset="-128"/>
              </a:rPr>
              <a:t>testing at MSFC</a:t>
            </a:r>
            <a:endParaRPr lang="en-US" dirty="0">
              <a:ea typeface="ＭＳ Ｐゴシック" pitchFamily="1" charset="-128"/>
            </a:endParaRPr>
          </a:p>
          <a:p>
            <a:pPr marL="342900" indent="-342900">
              <a:lnSpc>
                <a:spcPct val="130000"/>
              </a:lnSpc>
              <a:spcBef>
                <a:spcPct val="25000"/>
              </a:spcBef>
              <a:buFontTx/>
              <a:buChar char="•"/>
            </a:pPr>
            <a:endParaRPr lang="en-US" sz="1600" dirty="0">
              <a:ea typeface="ＭＳ Ｐゴシック" pitchFamily="1" charset="-128"/>
            </a:endParaRPr>
          </a:p>
          <a:p>
            <a:pPr marL="742950" lvl="1" indent="-285750">
              <a:lnSpc>
                <a:spcPct val="130000"/>
              </a:lnSpc>
              <a:spcBef>
                <a:spcPct val="25000"/>
              </a:spcBef>
              <a:buFontTx/>
              <a:buChar char="•"/>
            </a:pPr>
            <a:endParaRPr lang="en-US" sz="1600" dirty="0">
              <a:ea typeface="ＭＳ Ｐゴシック" pitchFamily="1" charset="-128"/>
            </a:endParaRPr>
          </a:p>
          <a:p>
            <a:pPr marL="342900" indent="-342900">
              <a:lnSpc>
                <a:spcPct val="130000"/>
              </a:lnSpc>
              <a:spcBef>
                <a:spcPct val="25000"/>
              </a:spcBef>
              <a:buFontTx/>
              <a:buChar char="•"/>
            </a:pPr>
            <a:endParaRPr lang="en-US" sz="1600" dirty="0">
              <a:ea typeface="ＭＳ Ｐゴシック" pitchFamily="1" charset="-128"/>
            </a:endParaRPr>
          </a:p>
        </p:txBody>
      </p:sp>
      <p:pic>
        <p:nvPicPr>
          <p:cNvPr id="432134" name="Picture 6" descr="ER3-EMCS in Co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9588" y="1147763"/>
            <a:ext cx="3189287" cy="4684712"/>
          </a:xfrm>
          <a:prstGeom prst="rect">
            <a:avLst/>
          </a:prstGeom>
          <a:noFill/>
        </p:spPr>
      </p:pic>
      <p:sp>
        <p:nvSpPr>
          <p:cNvPr id="432135" name="Text Box 7"/>
          <p:cNvSpPr txBox="1">
            <a:spLocks noChangeArrowheads="1"/>
          </p:cNvSpPr>
          <p:nvPr/>
        </p:nvSpPr>
        <p:spPr bwMode="auto">
          <a:xfrm>
            <a:off x="584200" y="5930900"/>
            <a:ext cx="30734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EXPRESS Rack 3 with European Modular Cultivation System operating in Columbus Module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6121376-8658-4F01-9177-00A779445AF9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3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84" name="Rectangle 12"/>
          <p:cNvSpPr>
            <a:spLocks noGrp="1" noChangeArrowheads="1"/>
          </p:cNvSpPr>
          <p:nvPr>
            <p:ph type="title"/>
          </p:nvPr>
        </p:nvSpPr>
        <p:spPr>
          <a:xfrm>
            <a:off x="488583" y="-698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EXPRESS Locker </a:t>
            </a:r>
            <a:r>
              <a:rPr lang="en-US" sz="3600" dirty="0" smtClean="0"/>
              <a:t>Interface</a:t>
            </a:r>
            <a:endParaRPr lang="en-US" sz="3600" dirty="0"/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600075" y="0"/>
            <a:ext cx="609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420688" y="5540375"/>
            <a:ext cx="463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ISS Locker Details</a:t>
            </a:r>
          </a:p>
        </p:txBody>
      </p:sp>
      <p:pic>
        <p:nvPicPr>
          <p:cNvPr id="259080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990600"/>
            <a:ext cx="4656137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4951413" y="1339850"/>
            <a:ext cx="4040187" cy="641350"/>
          </a:xfrm>
          <a:prstGeom prst="rect">
            <a:avLst/>
          </a:prstGeom>
          <a:solidFill>
            <a:srgbClr val="FF9933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Payloads can either be locker “inserts” or locker “replacements”. </a:t>
            </a:r>
          </a:p>
        </p:txBody>
      </p:sp>
      <p:sp>
        <p:nvSpPr>
          <p:cNvPr id="13" name="Text Box 176"/>
          <p:cNvSpPr txBox="1">
            <a:spLocks noChangeArrowheads="1"/>
          </p:cNvSpPr>
          <p:nvPr/>
        </p:nvSpPr>
        <p:spPr bwMode="auto">
          <a:xfrm>
            <a:off x="5257800" y="2514600"/>
            <a:ext cx="3505200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b="1" dirty="0">
                <a:latin typeface="Arial" charset="0"/>
              </a:rPr>
              <a:t>Features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4 rear captive fastener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dirty="0">
                <a:latin typeface="Arial" charset="0"/>
              </a:rPr>
              <a:t>     attachments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 Friction hinge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 Dual door locks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 Installation tool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  guides on 4 corners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 Weight – 13 lbs empty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 Volume – 2 ft</a:t>
            </a:r>
            <a:r>
              <a:rPr lang="en-US" baseline="30000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914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 dirty="0" smtClean="0"/>
              <a:t>Effective Gravity Level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14400"/>
            <a:ext cx="8229600" cy="53490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066800"/>
            <a:ext cx="8229600" cy="53490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International Space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Station (ISS) provides a laboratory platform where the effective acceleration between the ISS laboratory and the experiment container boundaries is less than one millionth of the gravity on the surface of the earth.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Hence the term microgravity 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aseline="0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aseline="0" dirty="0" smtClean="0"/>
              <a:t>The</a:t>
            </a:r>
            <a:r>
              <a:rPr lang="en-US" sz="2000" dirty="0" smtClean="0"/>
              <a:t> fact that it is not effectively zero g is the atmospheric drag on the ISS and the distance of the experiment from the ISS center of mass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so-called </a:t>
            </a:r>
            <a:r>
              <a:rPr lang="en-US" sz="2000" dirty="0"/>
              <a:t>gravity </a:t>
            </a:r>
            <a:r>
              <a:rPr lang="en-US" sz="2000" dirty="0" smtClean="0"/>
              <a:t>gradient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effect,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GMe</a:t>
            </a:r>
            <a:r>
              <a:rPr lang="en-US" sz="2000" dirty="0" smtClean="0">
                <a:solidFill>
                  <a:srgbClr val="FF0000"/>
                </a:solidFill>
              </a:rPr>
              <a:t>/R³)d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where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in the acceleration vector, G is the gravitational constant, Me is the mass of the earth, and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is the vector to the center of the earth. 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aseline="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41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Obtaining Diffusion Controlled Conditions 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66800"/>
            <a:ext cx="8229600" cy="53490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41531"/>
            <a:ext cx="84933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Microgravity investigators </a:t>
            </a:r>
            <a:r>
              <a:rPr lang="en-US" sz="2000" dirty="0"/>
              <a:t>typically want conditions in which the transport of mass and/or </a:t>
            </a:r>
            <a:r>
              <a:rPr lang="en-US" sz="2000" dirty="0" smtClean="0"/>
              <a:t>heat </a:t>
            </a:r>
            <a:r>
              <a:rPr lang="en-US" sz="2000" dirty="0"/>
              <a:t>is dominated by diffusion, D, rather than </a:t>
            </a:r>
            <a:r>
              <a:rPr lang="en-US" sz="2000" dirty="0" smtClean="0"/>
              <a:t>convective flow, u, </a:t>
            </a:r>
            <a:r>
              <a:rPr lang="en-US" sz="2000" dirty="0"/>
              <a:t>over some length scale of interest, L, i.e. </a:t>
            </a:r>
            <a:r>
              <a:rPr lang="en-US" sz="2000" b="1" dirty="0" err="1">
                <a:solidFill>
                  <a:srgbClr val="FF0000"/>
                </a:solidFill>
              </a:rPr>
              <a:t>uL</a:t>
            </a:r>
            <a:r>
              <a:rPr lang="en-US" sz="2000" b="1" dirty="0">
                <a:solidFill>
                  <a:srgbClr val="FF0000"/>
                </a:solidFill>
              </a:rPr>
              <a:t>/D&lt;&lt;1</a:t>
            </a:r>
            <a:r>
              <a:rPr lang="en-US" sz="2000" dirty="0"/>
              <a:t>. The term on the left is known as the </a:t>
            </a:r>
            <a:r>
              <a:rPr lang="en-US" sz="2000" b="1" i="1" dirty="0" err="1">
                <a:solidFill>
                  <a:srgbClr val="FF0000"/>
                </a:solidFill>
              </a:rPr>
              <a:t>Peclet</a:t>
            </a:r>
            <a:r>
              <a:rPr lang="en-US" sz="2000" b="1" i="1" dirty="0">
                <a:solidFill>
                  <a:srgbClr val="FF0000"/>
                </a:solidFill>
              </a:rPr>
              <a:t> number  </a:t>
            </a:r>
          </a:p>
          <a:p>
            <a:endParaRPr lang="en-US" sz="2000" dirty="0"/>
          </a:p>
          <a:p>
            <a:r>
              <a:rPr lang="en-US" sz="2000" dirty="0"/>
              <a:t>Convective velocity in directional solidification is on the order of g(</a:t>
            </a:r>
            <a:r>
              <a:rPr lang="en-US" sz="2000" dirty="0" err="1"/>
              <a:t>Δρ</a:t>
            </a:r>
            <a:r>
              <a:rPr lang="en-US" sz="2000" dirty="0"/>
              <a:t>/ρ)L²/ν, where g is a steady acceleration perpendicular to the density gradient, </a:t>
            </a:r>
            <a:r>
              <a:rPr lang="en-US" sz="2000" dirty="0" err="1"/>
              <a:t>Δρ</a:t>
            </a:r>
            <a:r>
              <a:rPr lang="en-US" sz="2000" dirty="0"/>
              <a:t>/ρ is the relative density difference arising due to thermal or </a:t>
            </a:r>
            <a:r>
              <a:rPr lang="en-US" sz="2000" dirty="0" err="1"/>
              <a:t>solutal</a:t>
            </a:r>
            <a:r>
              <a:rPr lang="en-US" sz="2000" dirty="0"/>
              <a:t> non-uniformities, and ν is the kinematic viscosity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g(</a:t>
            </a:r>
            <a:r>
              <a:rPr lang="en-US" sz="2000" dirty="0" err="1"/>
              <a:t>Δρ</a:t>
            </a:r>
            <a:r>
              <a:rPr lang="en-US" sz="2000" dirty="0"/>
              <a:t>/ρ)L²/ν may be used as an estimate for the convective velocity, u, in the </a:t>
            </a:r>
            <a:r>
              <a:rPr lang="en-US" sz="2000" dirty="0" err="1"/>
              <a:t>Peclet</a:t>
            </a:r>
            <a:r>
              <a:rPr lang="en-US" sz="2000" dirty="0"/>
              <a:t> number above.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Making the substitution above shows that investigators desire </a:t>
            </a:r>
            <a:r>
              <a:rPr lang="en-US" sz="2000" dirty="0" smtClean="0"/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g(</a:t>
            </a:r>
            <a:r>
              <a:rPr lang="en-US" sz="2000" b="1" dirty="0" err="1" smtClean="0">
                <a:solidFill>
                  <a:srgbClr val="FF0000"/>
                </a:solidFill>
              </a:rPr>
              <a:t>Δρ</a:t>
            </a:r>
            <a:r>
              <a:rPr lang="en-US" sz="2000" b="1" dirty="0" smtClean="0">
                <a:solidFill>
                  <a:srgbClr val="FF0000"/>
                </a:solidFill>
              </a:rPr>
              <a:t>/ρ)L³/</a:t>
            </a:r>
            <a:r>
              <a:rPr lang="en-US" sz="2000" b="1" dirty="0" err="1" smtClean="0">
                <a:solidFill>
                  <a:srgbClr val="FF0000"/>
                </a:solidFill>
              </a:rPr>
              <a:t>νD</a:t>
            </a:r>
            <a:r>
              <a:rPr lang="en-US" sz="2000" b="1" dirty="0">
                <a:solidFill>
                  <a:srgbClr val="FF0000"/>
                </a:solidFill>
              </a:rPr>
              <a:t>&lt;&lt;</a:t>
            </a:r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/>
              <a:t>.  </a:t>
            </a:r>
            <a:r>
              <a:rPr lang="en-US" sz="2000" dirty="0" smtClean="0"/>
              <a:t>The </a:t>
            </a:r>
            <a:r>
              <a:rPr lang="en-US" sz="2000" dirty="0"/>
              <a:t>term on the left is known as the </a:t>
            </a:r>
            <a:r>
              <a:rPr lang="en-US" sz="2000" b="1" i="1" dirty="0">
                <a:solidFill>
                  <a:srgbClr val="FF0000"/>
                </a:solidFill>
              </a:rPr>
              <a:t>Rayleigh number</a:t>
            </a:r>
            <a:r>
              <a:rPr lang="en-US" sz="2000" i="1" dirty="0">
                <a:solidFill>
                  <a:srgbClr val="FF0000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 D is the diffusion coefficient for mass it is known as the </a:t>
            </a:r>
            <a:r>
              <a:rPr lang="en-US" sz="2000" dirty="0" err="1"/>
              <a:t>solutal</a:t>
            </a:r>
            <a:r>
              <a:rPr lang="en-US" sz="2000" dirty="0"/>
              <a:t> Rayleigh number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 D is the thermal diffusion coefficient it is known as the thermal Rayleigh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Both Rayleigh numbers may be relevant to </a:t>
            </a:r>
            <a:r>
              <a:rPr lang="en-US" sz="2000" dirty="0" smtClean="0"/>
              <a:t>an </a:t>
            </a:r>
            <a:r>
              <a:rPr lang="en-US" sz="2000" dirty="0"/>
              <a:t>experimenter.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Vibrational Disturbances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66700" y="773723"/>
            <a:ext cx="8610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cs typeface="Arial" panose="020B0604020202020204" pitchFamily="34" charset="0"/>
              </a:rPr>
              <a:t>Oscillatory accelerations occurring at low frequencies affect convection in a quasi-static manner; the velocity of the fluid is roughly in phase with the acceleration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>
              <a:cs typeface="Arial" panose="020B0604020202020204" pitchFamily="34" charset="0"/>
            </a:endParaRPr>
          </a:p>
          <a:p>
            <a:r>
              <a:rPr lang="en-US" altLang="en-US" sz="2000" dirty="0">
                <a:cs typeface="Arial" panose="020B0604020202020204" pitchFamily="34" charset="0"/>
              </a:rPr>
              <a:t>At high frequencies there is little fluid motion since the viscosity of the fluid prevents much motion in the timescale of the period of the oscillation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>
              <a:cs typeface="Arial" panose="020B0604020202020204" pitchFamily="34" charset="0"/>
            </a:endParaRPr>
          </a:p>
          <a:p>
            <a:r>
              <a:rPr lang="en-US" altLang="en-US" sz="2000" dirty="0">
                <a:cs typeface="Arial" panose="020B0604020202020204" pitchFamily="34" charset="0"/>
              </a:rPr>
              <a:t>A transition occurs gradually in the neighborhood of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l-GR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ω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L</a:t>
            </a:r>
            <a:r>
              <a:rPr lang="el-GR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²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=D </a:t>
            </a:r>
            <a:r>
              <a:rPr lang="en-US" altLang="en-US" sz="2000" dirty="0">
                <a:cs typeface="Arial" panose="020B0604020202020204" pitchFamily="34" charset="0"/>
              </a:rPr>
              <a:t>where </a:t>
            </a:r>
            <a:r>
              <a:rPr lang="el-GR" altLang="en-US" sz="2000" dirty="0">
                <a:cs typeface="Arial" panose="020B0604020202020204" pitchFamily="34" charset="0"/>
              </a:rPr>
              <a:t>ω</a:t>
            </a:r>
            <a:r>
              <a:rPr lang="en-US" altLang="en-US" sz="2000" dirty="0">
                <a:cs typeface="Arial" panose="020B0604020202020204" pitchFamily="34" charset="0"/>
              </a:rPr>
              <a:t> is the radial frequency of the acceleration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This transition occurs when the distribution of mass (or heat) no longer responds in a quasi-static manner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>
              <a:cs typeface="Arial" panose="020B0604020202020204" pitchFamily="34" charset="0"/>
            </a:endParaRPr>
          </a:p>
          <a:p>
            <a:r>
              <a:rPr lang="en-US" altLang="en-US" sz="2000" dirty="0">
                <a:cs typeface="Arial" panose="020B0604020202020204" pitchFamily="34" charset="0"/>
              </a:rPr>
              <a:t>An effective Diffusion constant occurring due to an oscillatory acceleration can be written as </a:t>
            </a:r>
            <a:r>
              <a:rPr lang="en-US" altLang="en-US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Deff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=(D²+</a:t>
            </a:r>
            <a:r>
              <a:rPr lang="el-GR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el-GR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ω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L</a:t>
            </a:r>
            <a:r>
              <a:rPr lang="el-GR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²</a:t>
            </a:r>
            <a:r>
              <a:rPr lang="en-US" alt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en-US" sz="2000" b="1" baseline="30000" dirty="0"/>
              <a:t>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en-US" sz="2000" b="1" baseline="30000" dirty="0" smtClean="0"/>
              <a:t>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½</a:t>
            </a:r>
            <a:r>
              <a:rPr lang="en-US" alt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altLang="en-US" sz="2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>
              <a:cs typeface="Arial" panose="020B0604020202020204" pitchFamily="34" charset="0"/>
            </a:endParaRPr>
          </a:p>
          <a:p>
            <a:r>
              <a:rPr lang="en-US" altLang="en-US" sz="2000" dirty="0">
                <a:cs typeface="Arial" panose="020B0604020202020204" pitchFamily="34" charset="0"/>
              </a:rPr>
              <a:t>Another transition occurs when </a:t>
            </a:r>
            <a:r>
              <a:rPr lang="el-GR" altLang="en-US" sz="2000" dirty="0">
                <a:cs typeface="Arial" panose="020B0604020202020204" pitchFamily="34" charset="0"/>
              </a:rPr>
              <a:t>ω</a:t>
            </a:r>
            <a:r>
              <a:rPr lang="en-US" altLang="en-US" sz="2000" dirty="0">
                <a:cs typeface="Arial" panose="020B0604020202020204" pitchFamily="34" charset="0"/>
              </a:rPr>
              <a:t>L</a:t>
            </a:r>
            <a:r>
              <a:rPr lang="el-GR" altLang="en-US" sz="2000" dirty="0">
                <a:cs typeface="Arial" panose="020B0604020202020204" pitchFamily="34" charset="0"/>
              </a:rPr>
              <a:t>²</a:t>
            </a:r>
            <a:r>
              <a:rPr lang="en-US" altLang="en-US" sz="2000" dirty="0">
                <a:cs typeface="Arial" panose="020B0604020202020204" pitchFamily="34" charset="0"/>
              </a:rPr>
              <a:t>=v; an effective value for kinematic viscosity occurring due to an oscillatory acceleration can be written as </a:t>
            </a:r>
            <a:r>
              <a:rPr lang="en-US" altLang="en-US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veff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=(v²+</a:t>
            </a:r>
            <a:r>
              <a:rPr lang="el-GR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el-GR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ω</a:t>
            </a:r>
            <a:r>
              <a: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L</a:t>
            </a:r>
            <a:r>
              <a:rPr lang="el-GR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²</a:t>
            </a:r>
            <a:r>
              <a:rPr lang="en-US" alt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en-US" sz="2000" b="1" baseline="30000" dirty="0">
                <a:solidFill>
                  <a:srgbClr val="FF0000"/>
                </a:solidFill>
              </a:rPr>
              <a:t> 2 </a:t>
            </a:r>
            <a:r>
              <a:rPr lang="en-US" alt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en-US" sz="2000" b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½</a:t>
            </a:r>
            <a:r>
              <a:rPr lang="en-US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endParaRPr lang="en-US" altLang="en-US" sz="1200" dirty="0" smtClean="0"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cs typeface="Arial" panose="020B0604020202020204" pitchFamily="34" charset="0"/>
              </a:rPr>
              <a:t>See </a:t>
            </a:r>
            <a:r>
              <a:rPr lang="en-US" altLang="en-US" sz="2000" dirty="0">
                <a:cs typeface="Arial" panose="020B0604020202020204" pitchFamily="34" charset="0"/>
              </a:rPr>
              <a:t>the review by Monti, et.al. in Fluid Sciences and Materials Science in Space, edited by H.U. Walter, published by Springer, Berlin (1987).  </a:t>
            </a:r>
          </a:p>
          <a:p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/>
          <a:lstStyle/>
          <a:p>
            <a:r>
              <a:rPr lang="en-US" altLang="en-US" sz="2400" smtClean="0">
                <a:ea typeface="ＭＳ Ｐゴシック" panose="020B0600070205080204" pitchFamily="34" charset="-128"/>
              </a:rPr>
              <a:t>Sleep /Wake Root Mean Square Acceleration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EC5B2F94-BECD-4A09-9BF6-BF788804C3F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algn="ctr" eaLnBrk="1" hangingPunct="1"/>
              <a:t>17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124" name="Picture 4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952500"/>
            <a:ext cx="735965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489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52500" y="19050"/>
            <a:ext cx="7239000" cy="749300"/>
          </a:xfrm>
        </p:spPr>
        <p:txBody>
          <a:bodyPr>
            <a:normAutofit fontScale="90000"/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Root Mean Square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EE126370-B80A-4322-9E47-320DC8D2BED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algn="ctr" eaLnBrk="1" hangingPunct="1"/>
              <a:t>18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Picture 4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598488"/>
            <a:ext cx="76311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73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52500" y="163513"/>
            <a:ext cx="7239000" cy="749300"/>
          </a:xfrm>
        </p:spPr>
        <p:txBody>
          <a:bodyPr>
            <a:normAutofit fontScale="90000"/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Worst-Case RMS from SSP 57006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AEF8363B-AC76-4CBB-B170-589414CB19D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algn="ctr" eaLnBrk="1" hangingPunct="1"/>
              <a:t>19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172" name="Picture 5" descr="3.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43000"/>
            <a:ext cx="90297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7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 dirty="0" smtClean="0"/>
              <a:t>Research Directions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14400"/>
            <a:ext cx="8229600" cy="53490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066800"/>
            <a:ext cx="8229600" cy="534908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Measurement of </a:t>
            </a:r>
            <a:r>
              <a:rPr lang="en-US" sz="2000" dirty="0" err="1" smtClean="0"/>
              <a:t>thermophysical</a:t>
            </a:r>
            <a:r>
              <a:rPr lang="en-US" sz="2000" dirty="0" smtClean="0"/>
              <a:t> properties that are not possible to make on earth has consistently received high priority endorsement in external reviews of the NASA microgravity program.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These </a:t>
            </a:r>
            <a:r>
              <a:rPr lang="en-US" sz="2000" dirty="0" err="1" smtClean="0"/>
              <a:t>thermophyiscal</a:t>
            </a:r>
            <a:r>
              <a:rPr lang="en-US" sz="2000" dirty="0" smtClean="0"/>
              <a:t> property measurements have included various types of diffusion measurements that are enabled by reduction of buoyancy driven convection that occurs in earth based experiments.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aseline="0" dirty="0"/>
          </a:p>
          <a:p>
            <a:pPr lvl="0">
              <a:spcBef>
                <a:spcPct val="20000"/>
              </a:spcBef>
              <a:defRPr/>
            </a:pPr>
            <a:r>
              <a:rPr lang="en-US" sz="2000" dirty="0"/>
              <a:t>A NASA Research Announcement </a:t>
            </a:r>
            <a:r>
              <a:rPr lang="en-US" sz="2000" dirty="0" smtClean="0"/>
              <a:t>in Materials and Fluids is </a:t>
            </a:r>
            <a:r>
              <a:rPr lang="en-US" sz="2000" dirty="0"/>
              <a:t>planned in the latter half of this calendar </a:t>
            </a:r>
            <a:r>
              <a:rPr lang="en-US" sz="2000" dirty="0" smtClean="0"/>
              <a:t>year and proposals for diffusion related studies would be welcomed. </a:t>
            </a:r>
          </a:p>
          <a:p>
            <a:pPr lvl="0">
              <a:spcBef>
                <a:spcPct val="20000"/>
              </a:spcBef>
              <a:defRPr/>
            </a:pPr>
            <a:endParaRPr lang="en-US" sz="2000" baseline="0" dirty="0"/>
          </a:p>
          <a:p>
            <a:pPr lvl="0">
              <a:spcBef>
                <a:spcPct val="20000"/>
              </a:spcBef>
              <a:defRPr/>
            </a:pPr>
            <a:r>
              <a:rPr lang="en-US" sz="2000" dirty="0" smtClean="0"/>
              <a:t>The announcement will be made on the website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dirty="0">
                <a:hlinkClick r:id="rId3"/>
              </a:rPr>
              <a:t>http://nspires.nasaprs.com/external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0">
              <a:spcBef>
                <a:spcPct val="20000"/>
              </a:spcBef>
              <a:defRPr/>
            </a:pPr>
            <a:endParaRPr lang="en-US" sz="2000" baseline="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52500" y="19050"/>
            <a:ext cx="7239000" cy="749300"/>
          </a:xfrm>
        </p:spPr>
        <p:txBody>
          <a:bodyPr/>
          <a:lstStyle/>
          <a:p>
            <a:r>
              <a:rPr lang="en-US" altLang="en-US" sz="2400" smtClean="0">
                <a:ea typeface="ＭＳ Ｐゴシック" panose="020B0600070205080204" pitchFamily="34" charset="-128"/>
              </a:rPr>
              <a:t>Power Spectral Density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50C3B08A-95A0-4553-A7EC-6C5BA304834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algn="ctr" eaLnBrk="1" hangingPunct="1"/>
              <a:t>20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196" name="Picture 4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628650"/>
            <a:ext cx="7712075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987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58775" y="19050"/>
            <a:ext cx="8008938" cy="749300"/>
          </a:xfrm>
        </p:spPr>
        <p:txBody>
          <a:bodyPr/>
          <a:lstStyle/>
          <a:p>
            <a:r>
              <a:rPr lang="en-US" altLang="en-US" sz="2400" smtClean="0">
                <a:ea typeface="ＭＳ Ｐゴシック" panose="020B0600070205080204" pitchFamily="34" charset="-128"/>
              </a:rPr>
              <a:t>Power Spectral Density, Frequency, &amp; Time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E5A642CA-5143-426F-8735-D9A9E679207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algn="ctr" eaLnBrk="1" hangingPunct="1"/>
              <a:t>21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Picture 4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708025"/>
            <a:ext cx="78486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567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52500" y="19050"/>
            <a:ext cx="7239000" cy="749300"/>
          </a:xfrm>
        </p:spPr>
        <p:txBody>
          <a:bodyPr>
            <a:normAutofit fontScale="90000"/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Pims hb_vib_cevis_rev 2002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6086568-0B61-4680-91A8-371C72524AF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algn="ctr" eaLnBrk="1" hangingPunct="1"/>
              <a:t>22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0244" name="Picture 4" descr="1_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143000"/>
            <a:ext cx="688498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661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52500" y="19050"/>
            <a:ext cx="7239000" cy="749300"/>
          </a:xfrm>
        </p:spPr>
        <p:txBody>
          <a:bodyPr>
            <a:normAutofit fontScale="90000"/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Pims hb_vib_cevis_rev 2002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BA73A844-7EEE-42A6-BCAF-2DA9539EC53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algn="ctr" eaLnBrk="1" hangingPunct="1"/>
              <a:t>23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268" name="Picture 4" descr="2_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692150"/>
            <a:ext cx="7796213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5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Spaceflight Diffusion Experiments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" y="773723"/>
            <a:ext cx="86106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cs typeface="Arial" panose="020B0604020202020204" pitchFamily="34" charset="0"/>
              </a:rPr>
              <a:t>Shear Cells where the fluid bodies are allowed to mix then separated;</a:t>
            </a:r>
          </a:p>
          <a:p>
            <a:r>
              <a:rPr lang="en-US" altLang="en-US" sz="2000" dirty="0" smtClean="0">
                <a:cs typeface="Arial" panose="020B0604020202020204" pitchFamily="34" charset="0"/>
              </a:rPr>
              <a:t>Experiments mainly conducted by Gunter </a:t>
            </a:r>
            <a:r>
              <a:rPr lang="en-US" altLang="en-US" sz="2000" dirty="0" err="1" smtClean="0">
                <a:cs typeface="Arial" panose="020B0604020202020204" pitchFamily="34" charset="0"/>
              </a:rPr>
              <a:t>Frohberg</a:t>
            </a:r>
            <a:r>
              <a:rPr lang="en-US" altLang="en-US" sz="2000" dirty="0" smtClean="0">
                <a:cs typeface="Arial" panose="020B0604020202020204" pitchFamily="34" charset="0"/>
              </a:rPr>
              <a:t> and colleagues.  </a:t>
            </a:r>
          </a:p>
          <a:p>
            <a:endParaRPr lang="en-US" altLang="en-US" sz="1200" dirty="0"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cs typeface="Arial" panose="020B0604020202020204" pitchFamily="34" charset="0"/>
              </a:rPr>
              <a:t>Radiotracers used </a:t>
            </a:r>
            <a:r>
              <a:rPr lang="en-US" altLang="en-US" sz="2000" dirty="0" smtClean="0">
                <a:cs typeface="Arial" panose="020B0604020202020204" pitchFamily="34" charset="0"/>
              </a:rPr>
              <a:t>by </a:t>
            </a:r>
            <a:r>
              <a:rPr lang="en-US" altLang="en-US" sz="2000" dirty="0" smtClean="0">
                <a:cs typeface="Arial" panose="020B0604020202020204" pitchFamily="34" charset="0"/>
              </a:rPr>
              <a:t>Dr. Banish of the University of Alabama in Huntsville for determining Indium self-diffusion </a:t>
            </a:r>
            <a:r>
              <a:rPr lang="en-US" altLang="en-US" sz="2000" dirty="0" smtClean="0">
                <a:cs typeface="Arial" panose="020B0604020202020204" pitchFamily="34" charset="0"/>
              </a:rPr>
              <a:t>from data obtained in situ and </a:t>
            </a:r>
            <a:r>
              <a:rPr lang="en-US" altLang="en-US" sz="2000" dirty="0" smtClean="0">
                <a:cs typeface="Arial" panose="020B0604020202020204" pitchFamily="34" charset="0"/>
              </a:rPr>
              <a:t>by Dr. </a:t>
            </a:r>
            <a:r>
              <a:rPr lang="en-US" altLang="en-US" sz="2000" dirty="0" err="1" smtClean="0">
                <a:cs typeface="Arial" panose="020B0604020202020204" pitchFamily="34" charset="0"/>
              </a:rPr>
              <a:t>Unakawa</a:t>
            </a:r>
            <a:r>
              <a:rPr lang="en-US" altLang="en-US" sz="2000" dirty="0" smtClean="0">
                <a:cs typeface="Arial" panose="020B0604020202020204" pitchFamily="34" charset="0"/>
              </a:rPr>
              <a:t> of Howard for Zn (post-flight analysis)  </a:t>
            </a:r>
          </a:p>
          <a:p>
            <a:endParaRPr lang="en-US" altLang="en-US" sz="1200" dirty="0"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cs typeface="Arial" panose="020B0604020202020204" pitchFamily="34" charset="0"/>
              </a:rPr>
              <a:t>Thermal diffusion experiments on organic liquids proposed by Dr. Banish.  </a:t>
            </a:r>
          </a:p>
          <a:p>
            <a:endParaRPr lang="en-US" altLang="en-US" sz="1200" dirty="0"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cs typeface="Arial" panose="020B0604020202020204" pitchFamily="34" charset="0"/>
              </a:rPr>
              <a:t>Oxygen diffusion in melts using </a:t>
            </a:r>
            <a:r>
              <a:rPr lang="en-US" altLang="en-US" sz="2000" dirty="0" err="1" smtClean="0">
                <a:cs typeface="Arial" panose="020B0604020202020204" pitchFamily="34" charset="0"/>
              </a:rPr>
              <a:t>Yttria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Stablized</a:t>
            </a:r>
            <a:r>
              <a:rPr lang="en-US" altLang="en-US" sz="2000" dirty="0" smtClean="0">
                <a:cs typeface="Arial" panose="020B0604020202020204" pitchFamily="34" charset="0"/>
              </a:rPr>
              <a:t> Zirconia based </a:t>
            </a:r>
            <a:r>
              <a:rPr lang="en-US" altLang="en-US" sz="2000" dirty="0" smtClean="0">
                <a:cs typeface="Arial" panose="020B0604020202020204" pitchFamily="34" charset="0"/>
              </a:rPr>
              <a:t>Electro-Chemistry </a:t>
            </a:r>
            <a:r>
              <a:rPr lang="en-US" altLang="en-US" sz="2000" dirty="0" smtClean="0">
                <a:cs typeface="Arial" panose="020B0604020202020204" pitchFamily="34" charset="0"/>
              </a:rPr>
              <a:t>proposed by Dr. Tim Anderson of Florida (now at Massachusetts) </a:t>
            </a:r>
          </a:p>
          <a:p>
            <a:endParaRPr lang="en-US" altLang="en-US" sz="1200" dirty="0">
              <a:cs typeface="Arial" panose="020B0604020202020204" pitchFamily="34" charset="0"/>
            </a:endParaRPr>
          </a:p>
          <a:p>
            <a:r>
              <a:rPr lang="en-US" sz="2000" dirty="0"/>
              <a:t>Diffusion and </a:t>
            </a:r>
            <a:r>
              <a:rPr lang="en-US" sz="2000" dirty="0" err="1"/>
              <a:t>Thermodiffusion</a:t>
            </a:r>
            <a:r>
              <a:rPr lang="en-US" sz="2000" dirty="0"/>
              <a:t> Coefficients Measurements in </a:t>
            </a:r>
            <a:r>
              <a:rPr lang="en-US" sz="2000" dirty="0" smtClean="0"/>
              <a:t>organic ternary </a:t>
            </a:r>
            <a:r>
              <a:rPr lang="en-US" sz="2000" dirty="0"/>
              <a:t>mixtures (DCMIX)	</a:t>
            </a:r>
            <a:r>
              <a:rPr lang="en-US" sz="2000" dirty="0" smtClean="0"/>
              <a:t> is an ongoing ESA team effort</a:t>
            </a:r>
            <a:endParaRPr lang="en-US" sz="2000" dirty="0"/>
          </a:p>
          <a:p>
            <a:endParaRPr lang="en-US" altLang="en-US" sz="1200" dirty="0">
              <a:cs typeface="Arial" panose="020B0604020202020204" pitchFamily="34" charset="0"/>
            </a:endParaRPr>
          </a:p>
          <a:p>
            <a:r>
              <a:rPr lang="en-US" altLang="en-US" sz="2000" dirty="0" err="1" smtClean="0">
                <a:cs typeface="Arial" panose="020B0604020202020204" pitchFamily="34" charset="0"/>
              </a:rPr>
              <a:t>Soret</a:t>
            </a:r>
            <a:r>
              <a:rPr lang="en-US" altLang="en-US" sz="2000" dirty="0" smtClean="0">
                <a:cs typeface="Arial" panose="020B0604020202020204" pitchFamily="34" charset="0"/>
              </a:rPr>
              <a:t> Coefficients of organics in </a:t>
            </a:r>
            <a:r>
              <a:rPr lang="en-US" altLang="en-US" sz="2000" dirty="0" err="1" smtClean="0">
                <a:cs typeface="Arial" panose="020B0604020202020204" pitchFamily="34" charset="0"/>
              </a:rPr>
              <a:t>aquesous</a:t>
            </a:r>
            <a:r>
              <a:rPr lang="en-US" altLang="en-US" sz="2000" dirty="0" smtClean="0">
                <a:cs typeface="Arial" panose="020B0604020202020204" pitchFamily="34" charset="0"/>
              </a:rPr>
              <a:t> solutions – Van </a:t>
            </a:r>
            <a:r>
              <a:rPr lang="en-US" altLang="en-US" sz="2000" dirty="0" err="1" smtClean="0">
                <a:cs typeface="Arial" panose="020B0604020202020204" pitchFamily="34" charset="0"/>
              </a:rPr>
              <a:t>Vaerenberg</a:t>
            </a:r>
            <a:r>
              <a:rPr lang="en-US" altLang="en-US" sz="2000" dirty="0" smtClean="0">
                <a:cs typeface="Arial" panose="020B0604020202020204" pitchFamily="34" charset="0"/>
              </a:rPr>
              <a:t> &amp; </a:t>
            </a:r>
            <a:r>
              <a:rPr lang="en-US" altLang="en-US" sz="2000" dirty="0" err="1" smtClean="0">
                <a:cs typeface="Arial" panose="020B0604020202020204" pitchFamily="34" charset="0"/>
              </a:rPr>
              <a:t>Legros</a:t>
            </a:r>
            <a:endParaRPr lang="en-US" altLang="en-US" sz="2000" dirty="0" smtClean="0">
              <a:cs typeface="Arial" panose="020B0604020202020204" pitchFamily="34" charset="0"/>
            </a:endParaRPr>
          </a:p>
          <a:p>
            <a:endParaRPr lang="en-US" altLang="en-US" sz="1200" dirty="0">
              <a:cs typeface="Arial" panose="020B0604020202020204" pitchFamily="34" charset="0"/>
            </a:endParaRPr>
          </a:p>
          <a:p>
            <a:r>
              <a:rPr lang="en-US" altLang="en-US" sz="2000" dirty="0" err="1" smtClean="0">
                <a:cs typeface="Arial" panose="020B0604020202020204" pitchFamily="34" charset="0"/>
              </a:rPr>
              <a:t>Soret</a:t>
            </a:r>
            <a:r>
              <a:rPr lang="en-US" altLang="en-US" sz="2000" dirty="0" smtClean="0">
                <a:cs typeface="Arial" panose="020B0604020202020204" pitchFamily="34" charset="0"/>
              </a:rPr>
              <a:t> studies of </a:t>
            </a:r>
            <a:r>
              <a:rPr lang="en-US" altLang="en-US" sz="2000" dirty="0" err="1" smtClean="0">
                <a:cs typeface="Arial" panose="020B0604020202020204" pitchFamily="34" charset="0"/>
              </a:rPr>
              <a:t>AgI</a:t>
            </a:r>
            <a:r>
              <a:rPr lang="en-US" altLang="en-US" sz="2000" dirty="0" smtClean="0">
                <a:cs typeface="Arial" panose="020B0604020202020204" pitchFamily="34" charset="0"/>
              </a:rPr>
              <a:t>/KI molten salt by Bert and </a:t>
            </a:r>
            <a:r>
              <a:rPr lang="en-US" altLang="en-US" sz="2000" dirty="0" err="1" smtClean="0">
                <a:cs typeface="Arial" panose="020B0604020202020204" pitchFamily="34" charset="0"/>
              </a:rPr>
              <a:t>Dupey-Philon</a:t>
            </a:r>
            <a:endParaRPr lang="en-US" altLang="en-US" sz="2000" dirty="0" smtClean="0">
              <a:cs typeface="Arial" panose="020B0604020202020204" pitchFamily="34" charset="0"/>
            </a:endParaRPr>
          </a:p>
          <a:p>
            <a:endParaRPr lang="en-US" altLang="en-US" sz="1200" dirty="0"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cs typeface="Arial" panose="020B0604020202020204" pitchFamily="34" charset="0"/>
              </a:rPr>
              <a:t>Suzuki, et. al. plan </a:t>
            </a:r>
            <a:r>
              <a:rPr lang="en-US" altLang="en-US" sz="2000" dirty="0" err="1" smtClean="0">
                <a:cs typeface="Arial" panose="020B0604020202020204" pitchFamily="34" charset="0"/>
              </a:rPr>
              <a:t>Soret</a:t>
            </a:r>
            <a:r>
              <a:rPr lang="en-US" altLang="en-US" sz="2000" dirty="0" smtClean="0">
                <a:cs typeface="Arial" panose="020B0604020202020204" pitchFamily="34" charset="0"/>
              </a:rPr>
              <a:t> studies using interferometry; team is sponsored by JAXA</a:t>
            </a:r>
          </a:p>
          <a:p>
            <a:endParaRPr lang="en-US" altLang="en-US" sz="1200" dirty="0">
              <a:cs typeface="Arial" panose="020B0604020202020204" pitchFamily="34" charset="0"/>
            </a:endParaRPr>
          </a:p>
          <a:p>
            <a:r>
              <a:rPr lang="en-US" altLang="en-US" sz="2000" dirty="0" err="1" smtClean="0">
                <a:cs typeface="Arial" panose="020B0604020202020204" pitchFamily="34" charset="0"/>
              </a:rPr>
              <a:t>Soret</a:t>
            </a:r>
            <a:r>
              <a:rPr lang="en-US" altLang="en-US" sz="2000" dirty="0" smtClean="0">
                <a:cs typeface="Arial" panose="020B0604020202020204" pitchFamily="34" charset="0"/>
              </a:rPr>
              <a:t> Coefficients in Crude Oil (SCCO) is an ongoing team sponsored by ESA</a:t>
            </a:r>
          </a:p>
          <a:p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Hardware Available for Use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" y="773723"/>
            <a:ext cx="8610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cs typeface="Arial" panose="020B0604020202020204" pitchFamily="34" charset="0"/>
              </a:rPr>
              <a:t>Microgravity </a:t>
            </a:r>
            <a:r>
              <a:rPr lang="en-US" altLang="en-US" sz="2000" dirty="0" smtClean="0">
                <a:cs typeface="Arial" panose="020B0604020202020204" pitchFamily="34" charset="0"/>
              </a:rPr>
              <a:t>Science </a:t>
            </a:r>
            <a:r>
              <a:rPr lang="en-US" altLang="en-US" sz="2000" dirty="0" err="1" smtClean="0">
                <a:cs typeface="Arial" panose="020B0604020202020204" pitchFamily="34" charset="0"/>
              </a:rPr>
              <a:t>Glovebox</a:t>
            </a:r>
            <a:r>
              <a:rPr lang="en-US" altLang="en-US" sz="2000" dirty="0" smtClean="0">
                <a:cs typeface="Arial" panose="020B0604020202020204" pitchFamily="34" charset="0"/>
              </a:rPr>
              <a:t> (MSG) – Used for chemical containment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panose="020B0604020202020204" pitchFamily="34" charset="0"/>
              </a:rPr>
              <a:t>Coarsening of Solid/Liquid Mixtures (CSLM) hardware – Heats small discs (</a:t>
            </a:r>
            <a:r>
              <a:rPr lang="en-US" altLang="en-US" sz="2000" dirty="0" smtClean="0">
                <a:cs typeface="Arial" panose="020B0604020202020204" pitchFamily="34" charset="0"/>
              </a:rPr>
              <a:t>12x6mm</a:t>
            </a:r>
            <a:r>
              <a:rPr lang="en-US" altLang="en-US" sz="2000" dirty="0" smtClean="0">
                <a:cs typeface="Arial" panose="020B0604020202020204" pitchFamily="34" charset="0"/>
              </a:rPr>
              <a:t>) up to 185C and provides for a quick quench using water.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panose="020B0604020202020204" pitchFamily="34" charset="0"/>
              </a:rPr>
              <a:t>Pore Formation and Mobility Investigation (PFMI) hardware – Directionally solidifies transparent organic materials from near ambient to 120C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panose="020B0604020202020204" pitchFamily="34" charset="0"/>
              </a:rPr>
              <a:t>Solidification </a:t>
            </a:r>
            <a:r>
              <a:rPr lang="en-US" altLang="en-US" sz="2000" dirty="0">
                <a:cs typeface="Arial" panose="020B0604020202020204" pitchFamily="34" charset="0"/>
              </a:rPr>
              <a:t>Using a Baffle in Sealed Ampoules (SUBSA</a:t>
            </a:r>
            <a:r>
              <a:rPr lang="en-US" altLang="en-US" sz="2000" dirty="0" smtClean="0">
                <a:cs typeface="Arial" panose="020B0604020202020204" pitchFamily="34" charset="0"/>
              </a:rPr>
              <a:t>) hardware – A one zone heater capable of 850C max</a:t>
            </a: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cs typeface="Arial" panose="020B0604020202020204" pitchFamily="34" charset="0"/>
              </a:rPr>
              <a:t>Materials Science Research Rack – Two directional solidification furnaces are available, the Large Gradient Furnace and the Solidification with Quench furnace</a:t>
            </a: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cs typeface="Arial" panose="020B0604020202020204" pitchFamily="34" charset="0"/>
              </a:rPr>
              <a:t>EXPRESS Racks – For small to mid-sized, near ambient and largely automated payloads.  </a:t>
            </a:r>
            <a:endParaRPr lang="en-US" altLang="en-US" sz="2000" dirty="0" smtClean="0"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cs typeface="Arial" panose="020B0604020202020204" pitchFamily="34" charset="0"/>
              </a:rPr>
              <a:t>DIXI – A proposed German facility in which in situ x-ray images of samples can provide inter-diffusion data of heavy elements in light (Li, Al, Mg)  </a:t>
            </a:r>
            <a:endParaRPr lang="en-US" altLang="en-US" sz="2000" dirty="0" smtClean="0">
              <a:cs typeface="Arial" panose="020B0604020202020204" pitchFamily="34" charset="0"/>
            </a:endParaRPr>
          </a:p>
          <a:p>
            <a:endParaRPr lang="en-US" altLang="en-US" sz="2000" dirty="0"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cs typeface="Arial" panose="020B0604020202020204" pitchFamily="34" charset="0"/>
              </a:rPr>
              <a:t>Proposers may also propose to build their own experimental flight hardware (Should only be done for simple hardware concepts)  </a:t>
            </a:r>
            <a:endParaRPr lang="en-US" altLang="en-US" sz="2000" dirty="0"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0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503363"/>
            <a:ext cx="4038600" cy="5105400"/>
          </a:xfrm>
        </p:spPr>
        <p:txBody>
          <a:bodyPr anchor="t"/>
          <a:lstStyle/>
          <a:p>
            <a:pPr marL="225425" indent="-225425" defTabSz="8001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Work Volume (WV) - Volume</a:t>
            </a: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 	</a:t>
            </a:r>
          </a:p>
          <a:p>
            <a:pPr marL="565150" lvl="1" indent="-225425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0.255 m</a:t>
            </a:r>
            <a:r>
              <a:rPr lang="en-US" sz="1000" baseline="30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3</a:t>
            </a: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 = 255 liters </a:t>
            </a:r>
          </a:p>
          <a:p>
            <a:pPr marL="225425" indent="-225425" defTabSz="8001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Work Volume - Dimensions 	</a:t>
            </a:r>
          </a:p>
          <a:p>
            <a:pPr marL="565150" lvl="1" indent="-225425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906mm wide x 637mm high </a:t>
            </a:r>
          </a:p>
          <a:p>
            <a:pPr marL="565150" lvl="1" indent="-225425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500mm deep (at the floor)</a:t>
            </a:r>
          </a:p>
          <a:p>
            <a:pPr marL="565150" lvl="1" indent="-225425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385mm deep (at the top) </a:t>
            </a:r>
          </a:p>
          <a:p>
            <a:pPr marL="225425" indent="-225425" defTabSz="8001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Maximum size of single piece of equipment in WV (via side access ports)</a:t>
            </a: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 	</a:t>
            </a:r>
          </a:p>
          <a:p>
            <a:pPr marL="565150" lvl="1" indent="-225425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406mm diameter</a:t>
            </a:r>
          </a:p>
          <a:p>
            <a:pPr marL="225425" indent="-225425" defTabSz="8001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Maximum size of single piece of equipment in WV (via the airlock)</a:t>
            </a: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 	</a:t>
            </a:r>
          </a:p>
          <a:p>
            <a:pPr marL="565150" lvl="1" indent="-225425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254 x 343 x 299 mm </a:t>
            </a:r>
          </a:p>
          <a:p>
            <a:pPr marL="225425" indent="-225425" defTabSz="8001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Payload Attachment</a:t>
            </a:r>
          </a:p>
          <a:p>
            <a:pPr marL="565150" lvl="1" indent="-225425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M6 threaded fasteners in floor, ceiling, &amp; sides</a:t>
            </a:r>
          </a:p>
          <a:p>
            <a:pPr marL="225425" indent="-225425" defTabSz="8001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Power available to investigation</a:t>
            </a: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 	</a:t>
            </a:r>
          </a:p>
          <a:p>
            <a:pPr marL="565150" lvl="1" indent="-225425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+28V DC at useable 7 amps</a:t>
            </a:r>
          </a:p>
          <a:p>
            <a:pPr marL="565150" lvl="1" indent="-225425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+12V DC at useable 2 amps</a:t>
            </a:r>
          </a:p>
          <a:p>
            <a:pPr marL="565150" lvl="1" indent="-225425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-12V DC at useable 2 amps</a:t>
            </a:r>
          </a:p>
          <a:p>
            <a:pPr marL="565150" lvl="1" indent="-225425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+5V DC at useable 4 amps</a:t>
            </a:r>
          </a:p>
          <a:p>
            <a:pPr marL="565150" lvl="1" indent="-225425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+120V DC at useable 8.3 amps</a:t>
            </a:r>
          </a:p>
          <a:p>
            <a:pPr marL="225425" indent="-225425" defTabSz="8001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Maximum heat dissipation 	</a:t>
            </a:r>
          </a:p>
          <a:p>
            <a:pPr marL="565150" lvl="1" indent="-225425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1000W Total</a:t>
            </a:r>
          </a:p>
          <a:p>
            <a:pPr marL="800100" lvl="2" indent="-120650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800W from coldplate</a:t>
            </a:r>
          </a:p>
          <a:p>
            <a:pPr marL="800100" lvl="2" indent="-120650" defTabSz="800100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Arial Unicode MS" pitchFamily="34" charset="-128"/>
              </a:rPr>
              <a:t>200W from air flow</a:t>
            </a:r>
            <a:endParaRPr lang="en-US" sz="1000" dirty="0" smtClean="0">
              <a:effectLst/>
              <a:latin typeface="Arial Unicode MS" pitchFamily="34" charset="-128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648200" y="1211263"/>
            <a:ext cx="40513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225425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•"/>
            </a:pPr>
            <a:endParaRPr lang="en-US" sz="1200" b="1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225425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 Unicode MS" pitchFamily="34" charset="-128"/>
              </a:rPr>
              <a:t>General illumination 	</a:t>
            </a:r>
          </a:p>
          <a:p>
            <a:pPr marL="569913" lvl="1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–"/>
            </a:pP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1000 </a:t>
            </a:r>
            <a:r>
              <a:rPr lang="en-US" sz="1000" b="1" dirty="0" err="1" smtClean="0">
                <a:solidFill>
                  <a:srgbClr val="000000"/>
                </a:solidFill>
                <a:latin typeface="Arial Unicode MS" pitchFamily="34" charset="-128"/>
              </a:rPr>
              <a:t>lux</a:t>
            </a: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 @ 200mm above WV floor</a:t>
            </a:r>
            <a:r>
              <a:rPr lang="en-US" sz="1200" b="1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225425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 Unicode MS" pitchFamily="34" charset="-128"/>
              </a:rPr>
              <a:t>Video 	</a:t>
            </a:r>
          </a:p>
          <a:p>
            <a:pPr marL="569913" lvl="1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–"/>
            </a:pP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4 color Hitachi HV-C20 cameras</a:t>
            </a:r>
          </a:p>
          <a:p>
            <a:pPr marL="569913" lvl="1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–"/>
            </a:pP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2 Sony DSRV10 Digital Recorders </a:t>
            </a:r>
          </a:p>
          <a:p>
            <a:pPr marL="569913" lvl="1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–"/>
            </a:pP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2 Sony GV-A500 Analog 8mm Recorders</a:t>
            </a:r>
          </a:p>
          <a:p>
            <a:pPr marL="225425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 Unicode MS" pitchFamily="34" charset="-128"/>
              </a:rPr>
              <a:t>Data handling connections </a:t>
            </a: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	</a:t>
            </a:r>
          </a:p>
          <a:p>
            <a:pPr marL="569913" lvl="1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–"/>
            </a:pP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T61P Laptop Computer</a:t>
            </a:r>
          </a:p>
          <a:p>
            <a:pPr marL="569913" lvl="1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–"/>
            </a:pP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Two RS422-to-MSG for investigations</a:t>
            </a:r>
          </a:p>
          <a:p>
            <a:pPr marL="569913" lvl="1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–"/>
            </a:pP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One MIL-BUS-1553B-to-MSG for communication via MLC</a:t>
            </a:r>
          </a:p>
          <a:p>
            <a:pPr marL="569913" lvl="1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–"/>
            </a:pP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Ethernet  LAN 2</a:t>
            </a:r>
          </a:p>
          <a:p>
            <a:pPr marL="225425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 Unicode MS" pitchFamily="34" charset="-128"/>
              </a:rPr>
              <a:t>Filtration 	</a:t>
            </a:r>
          </a:p>
          <a:p>
            <a:pPr marL="569913" lvl="1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–"/>
            </a:pP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12 HEPA/charcoal/catalyst WV filters (Replaceable on orbit)</a:t>
            </a:r>
          </a:p>
          <a:p>
            <a:pPr marL="225425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 Unicode MS" pitchFamily="34" charset="-128"/>
              </a:rPr>
              <a:t>1 HEPA/charcoal/catalyst Airlock filter </a:t>
            </a:r>
          </a:p>
          <a:p>
            <a:pPr marL="569913" lvl="1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–"/>
            </a:pP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Replaceable on orbit</a:t>
            </a:r>
          </a:p>
          <a:p>
            <a:pPr marL="225425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 Unicode MS" pitchFamily="34" charset="-128"/>
              </a:rPr>
              <a:t>Up to Two Levels of Containment</a:t>
            </a:r>
          </a:p>
          <a:p>
            <a:pPr marL="569913" lvl="1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–"/>
            </a:pP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Physical barrier of MSG structures, gloves, etc.</a:t>
            </a:r>
          </a:p>
          <a:p>
            <a:pPr marL="569913" lvl="1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–"/>
            </a:pP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Negative pressure generated by MSG fans.</a:t>
            </a:r>
          </a:p>
          <a:p>
            <a:pPr marL="225425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 Unicode MS" pitchFamily="34" charset="-128"/>
              </a:rPr>
              <a:t>Other resources available 	</a:t>
            </a:r>
          </a:p>
          <a:p>
            <a:pPr marL="569913" lvl="1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–"/>
            </a:pP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Gaseous Nitrogen</a:t>
            </a:r>
          </a:p>
          <a:p>
            <a:pPr marL="569913" lvl="1" indent="-225425" eaLnBrk="0" fontAlgn="base" hangingPunct="0">
              <a:spcBef>
                <a:spcPct val="45000"/>
              </a:spcBef>
              <a:spcAft>
                <a:spcPct val="0"/>
              </a:spcAft>
              <a:buFontTx/>
              <a:buChar char="–"/>
            </a:pPr>
            <a:r>
              <a:rPr lang="en-US" sz="1000" b="1" dirty="0" smtClean="0">
                <a:solidFill>
                  <a:srgbClr val="000000"/>
                </a:solidFill>
                <a:latin typeface="Arial Unicode MS" pitchFamily="34" charset="-128"/>
              </a:rPr>
              <a:t>Vacuum (VRS &amp; VES) </a:t>
            </a:r>
          </a:p>
        </p:txBody>
      </p:sp>
      <p:sp>
        <p:nvSpPr>
          <p:cNvPr id="1229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32385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  <a:latin typeface="Arial Unicode MS" pitchFamily="34" charset="-128"/>
              </a:rPr>
              <a:t>MSG-Payload Interfaces/Resources</a:t>
            </a:r>
          </a:p>
        </p:txBody>
      </p:sp>
    </p:spTree>
    <p:extLst>
      <p:ext uri="{BB962C8B-B14F-4D97-AF65-F5344CB8AC3E}">
        <p14:creationId xmlns:p14="http://schemas.microsoft.com/office/powerpoint/2010/main" val="8075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99098"/>
            <a:ext cx="7772400" cy="32385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  <a:latin typeface="Arial Unicode MS" pitchFamily="34" charset="-128"/>
              </a:rPr>
              <a:t>MSG Facility Hardware Overview</a:t>
            </a:r>
          </a:p>
        </p:txBody>
      </p:sp>
      <p:pic>
        <p:nvPicPr>
          <p:cNvPr id="27" name="Picture 2" descr="D:\Documents and Settings\atygiels\My Documents\MSG\Poster\MSG_1_2011.jpg"/>
          <p:cNvPicPr>
            <a:picLocks noChangeAspect="1" noChangeArrowheads="1"/>
          </p:cNvPicPr>
          <p:nvPr/>
        </p:nvPicPr>
        <p:blipFill>
          <a:blip r:embed="rId2" cstate="print"/>
          <a:srcRect l="10505" t="2231"/>
          <a:stretch>
            <a:fillRect/>
          </a:stretch>
        </p:blipFill>
        <p:spPr bwMode="auto">
          <a:xfrm>
            <a:off x="2489699" y="1255201"/>
            <a:ext cx="3755354" cy="546029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930733" y="6488668"/>
            <a:ext cx="21547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Engineering Unit Located at MSFC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138303" y="1603168"/>
            <a:ext cx="1838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Removable Side Ports</a:t>
            </a:r>
          </a:p>
          <a:p>
            <a:pPr algn="r"/>
            <a:r>
              <a:rPr lang="en-US" sz="1000" dirty="0" smtClean="0"/>
              <a:t>16” diameter on both Left and Right sides for setting up hardware in Work Volume</a:t>
            </a:r>
            <a:endParaRPr lang="en-US" sz="1000" dirty="0"/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 bwMode="auto">
          <a:xfrm>
            <a:off x="1976627" y="1972500"/>
            <a:ext cx="1265336" cy="5688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76402" y="2454355"/>
            <a:ext cx="18002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Glove Ports </a:t>
            </a:r>
            <a:endParaRPr lang="en-US" sz="1000" dirty="0" smtClean="0"/>
          </a:p>
          <a:p>
            <a:pPr algn="r"/>
            <a:r>
              <a:rPr lang="en-US" sz="1000" dirty="0" smtClean="0"/>
              <a:t>Four identical glove ports are located on the left and right side loading ports and the front window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 bwMode="auto">
          <a:xfrm>
            <a:off x="1976627" y="2900631"/>
            <a:ext cx="1309498" cy="902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64299" y="3717222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DC Power Switching</a:t>
            </a:r>
          </a:p>
          <a:p>
            <a:pPr algn="r"/>
            <a:r>
              <a:rPr lang="en-US" sz="1200" b="1" dirty="0" smtClean="0"/>
              <a:t>And Circuit Breakers</a:t>
            </a:r>
            <a:endParaRPr lang="en-US" sz="1200" b="1" dirty="0"/>
          </a:p>
        </p:txBody>
      </p:sp>
      <p:cxnSp>
        <p:nvCxnSpPr>
          <p:cNvPr id="37" name="Straight Arrow Connector 36"/>
          <p:cNvCxnSpPr>
            <a:stCxn id="36" idx="3"/>
          </p:cNvCxnSpPr>
          <p:nvPr/>
        </p:nvCxnSpPr>
        <p:spPr bwMode="auto">
          <a:xfrm flipV="1">
            <a:off x="1976627" y="3774375"/>
            <a:ext cx="1702745" cy="1736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3775" y="5485903"/>
            <a:ext cx="1752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Video System Drawer</a:t>
            </a:r>
            <a:endParaRPr lang="en-US" sz="1200" b="1" dirty="0"/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 bwMode="auto">
          <a:xfrm rot="5400000" flipH="1" flipV="1">
            <a:off x="1757675" y="4112449"/>
            <a:ext cx="715980" cy="20309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11161" y="4670835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Stowage Drawers</a:t>
            </a:r>
            <a:endParaRPr lang="en-US" sz="1200" b="1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2321719" y="4045527"/>
            <a:ext cx="928161" cy="5359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2324100" y="4473040"/>
            <a:ext cx="854528" cy="1108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7" name="Straight Connector 46"/>
          <p:cNvCxnSpPr>
            <a:stCxn id="41" idx="3"/>
          </p:cNvCxnSpPr>
          <p:nvPr/>
        </p:nvCxnSpPr>
        <p:spPr bwMode="auto">
          <a:xfrm flipV="1">
            <a:off x="1976627" y="4581526"/>
            <a:ext cx="347473" cy="2278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228237" y="1660072"/>
            <a:ext cx="262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Front Window Glove Ports</a:t>
            </a:r>
            <a:endParaRPr lang="en-US" sz="1000" dirty="0" smtClean="0"/>
          </a:p>
          <a:p>
            <a:r>
              <a:rPr lang="en-US" sz="1000" dirty="0" smtClean="0"/>
              <a:t>Four  6” diameter glove ports can be fitted with any of three different sized gloves or blanks</a:t>
            </a:r>
            <a:endParaRPr lang="en-US" sz="1200" dirty="0"/>
          </a:p>
        </p:txBody>
      </p:sp>
      <p:cxnSp>
        <p:nvCxnSpPr>
          <p:cNvPr id="53" name="Straight Arrow Connector 52"/>
          <p:cNvCxnSpPr>
            <a:stCxn id="52" idx="1"/>
          </p:cNvCxnSpPr>
          <p:nvPr/>
        </p:nvCxnSpPr>
        <p:spPr bwMode="auto">
          <a:xfrm rot="10800000" flipV="1">
            <a:off x="5181601" y="2029403"/>
            <a:ext cx="1046637" cy="7233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6228237" y="3509159"/>
            <a:ext cx="29510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Airlock</a:t>
            </a:r>
            <a:endParaRPr lang="en-US" sz="1000" dirty="0" smtClean="0"/>
          </a:p>
          <a:p>
            <a:r>
              <a:rPr lang="en-US" sz="1000" dirty="0" smtClean="0"/>
              <a:t>Provides a “Pass Through” for hardware to enter the Work Volume without breaking Containment. The lid of the Air Lock opens up into the floor of the Work Volume</a:t>
            </a:r>
            <a:endParaRPr lang="en-US" sz="1200" dirty="0"/>
          </a:p>
        </p:txBody>
      </p:sp>
      <p:cxnSp>
        <p:nvCxnSpPr>
          <p:cNvPr id="55" name="Straight Arrow Connector 54"/>
          <p:cNvCxnSpPr>
            <a:stCxn id="54" idx="1"/>
          </p:cNvCxnSpPr>
          <p:nvPr/>
        </p:nvCxnSpPr>
        <p:spPr bwMode="auto">
          <a:xfrm rot="10800000">
            <a:off x="5381625" y="3829051"/>
            <a:ext cx="846612" cy="1263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228237" y="4505945"/>
            <a:ext cx="2848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Airlock Glove Port with Blank</a:t>
            </a:r>
            <a:endParaRPr lang="en-US" sz="1000" dirty="0" smtClean="0"/>
          </a:p>
          <a:p>
            <a:r>
              <a:rPr lang="en-US" sz="1000" dirty="0" smtClean="0"/>
              <a:t>A Single 4” diameter glove port can also be fitted with any of three different sized gloves or a blank</a:t>
            </a:r>
            <a:endParaRPr lang="en-US" sz="1200" dirty="0"/>
          </a:p>
        </p:txBody>
      </p:sp>
      <p:cxnSp>
        <p:nvCxnSpPr>
          <p:cNvPr id="57" name="Straight Arrow Connector 56"/>
          <p:cNvCxnSpPr>
            <a:stCxn id="56" idx="1"/>
          </p:cNvCxnSpPr>
          <p:nvPr/>
        </p:nvCxnSpPr>
        <p:spPr bwMode="auto">
          <a:xfrm rot="10800000">
            <a:off x="5295903" y="4105275"/>
            <a:ext cx="932335" cy="7700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228237" y="5404260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Stowage Drawers</a:t>
            </a:r>
            <a:endParaRPr lang="en-US" sz="1200" b="1" dirty="0"/>
          </a:p>
        </p:txBody>
      </p:sp>
      <p:cxnSp>
        <p:nvCxnSpPr>
          <p:cNvPr id="72" name="Straight Arrow Connector 71"/>
          <p:cNvCxnSpPr>
            <a:stCxn id="70" idx="1"/>
          </p:cNvCxnSpPr>
          <p:nvPr/>
        </p:nvCxnSpPr>
        <p:spPr bwMode="auto">
          <a:xfrm rot="10800000">
            <a:off x="5057777" y="4438650"/>
            <a:ext cx="1170460" cy="11041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6228237" y="2536372"/>
            <a:ext cx="2620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Core Facility</a:t>
            </a:r>
            <a:endParaRPr lang="en-US" sz="1000" dirty="0" smtClean="0"/>
          </a:p>
          <a:p>
            <a:r>
              <a:rPr lang="en-US" sz="1000" dirty="0" smtClean="0"/>
              <a:t>Retractable Core Facility includes the Work Volume, Airlock, Power Distribution &amp; Switching Box, and the Command and Monitoring Panel</a:t>
            </a:r>
            <a:endParaRPr lang="en-US" sz="1200" dirty="0"/>
          </a:p>
        </p:txBody>
      </p:sp>
      <p:cxnSp>
        <p:nvCxnSpPr>
          <p:cNvPr id="78" name="Straight Arrow Connector 77"/>
          <p:cNvCxnSpPr>
            <a:stCxn id="77" idx="1"/>
          </p:cNvCxnSpPr>
          <p:nvPr/>
        </p:nvCxnSpPr>
        <p:spPr bwMode="auto">
          <a:xfrm rot="10800000">
            <a:off x="5619751" y="2943226"/>
            <a:ext cx="608487" cy="394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616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6520"/>
            <a:ext cx="8534400" cy="619279"/>
          </a:xfrm>
        </p:spPr>
        <p:txBody>
          <a:bodyPr>
            <a:noAutofit/>
          </a:bodyPr>
          <a:lstStyle/>
          <a:p>
            <a:pPr lvl="0" algn="ctr" eaLnBrk="1" hangingPunct="1"/>
            <a:r>
              <a:rPr lang="en-US" sz="3600" dirty="0" smtClean="0">
                <a:solidFill>
                  <a:schemeClr val="tx1"/>
                </a:solidFill>
              </a:rPr>
              <a:t>Pore Formation Mobility Investigation (PFMI)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051" name="Rectangle 7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13091" y="912897"/>
            <a:ext cx="5238029" cy="4579365"/>
          </a:xfrm>
        </p:spPr>
        <p:txBody>
          <a:bodyPr>
            <a:normAutofit/>
          </a:bodyPr>
          <a:lstStyle/>
          <a:p>
            <a:pPr marL="233363" indent="-233363" eaLnBrk="1" hangingPunct="1">
              <a:lnSpc>
                <a:spcPct val="80000"/>
              </a:lnSpc>
              <a:buFont typeface="Arial Unicode MS" pitchFamily="34" charset="-128"/>
              <a:buNone/>
            </a:pPr>
            <a:r>
              <a:rPr lang="en-US" sz="1400" i="1" dirty="0" smtClean="0">
                <a:solidFill>
                  <a:srgbClr val="CC3300"/>
                </a:solidFill>
              </a:rPr>
              <a:t>Development Approach:</a:t>
            </a:r>
          </a:p>
          <a:p>
            <a:pPr marL="233363" indent="-233363"/>
            <a:r>
              <a:rPr lang="en-US" sz="1100" dirty="0" smtClean="0">
                <a:cs typeface="Arial"/>
                <a:sym typeface="Symbol"/>
              </a:rPr>
              <a:t>The PFMI unit, </a:t>
            </a:r>
            <a:r>
              <a:rPr lang="en-US" sz="1100" i="1" dirty="0" smtClean="0">
                <a:cs typeface="Arial"/>
                <a:sym typeface="Symbol"/>
              </a:rPr>
              <a:t>as is</a:t>
            </a:r>
            <a:r>
              <a:rPr lang="en-US" sz="1100" dirty="0" smtClean="0">
                <a:cs typeface="Arial"/>
                <a:sym typeface="Symbol"/>
              </a:rPr>
              <a:t>, has a working temperature range from ~0</a:t>
            </a:r>
            <a:r>
              <a:rPr lang="en-US" sz="1100" dirty="0" smtClean="0">
                <a:cs typeface="Arial"/>
                <a:sym typeface="Symbol" panose="05050102010706020507" pitchFamily="18" charset="2"/>
              </a:rPr>
              <a:t> to 120C </a:t>
            </a:r>
            <a:r>
              <a:rPr lang="en-US" sz="1100" dirty="0" smtClean="0">
                <a:cs typeface="Arial"/>
                <a:sym typeface="Symbol"/>
              </a:rPr>
              <a:t>and utilizes Transparent Samples.  Has Temperature Gradient and/or Isothermal Capability.  Directional Solidification or Static Sample Processing </a:t>
            </a:r>
          </a:p>
          <a:p>
            <a:pPr marL="233363" indent="-233363"/>
            <a:r>
              <a:rPr lang="en-US" sz="1100" dirty="0" smtClean="0">
                <a:cs typeface="Arial"/>
                <a:sym typeface="Symbol"/>
              </a:rPr>
              <a:t>Upgrade/Modify Video Camera System</a:t>
            </a:r>
          </a:p>
          <a:p>
            <a:pPr marL="233363" indent="-233363"/>
            <a:r>
              <a:rPr lang="en-US" sz="1100" dirty="0" smtClean="0">
                <a:cs typeface="Arial"/>
                <a:sym typeface="Symbol"/>
              </a:rPr>
              <a:t>Evaluate other Transparent Model Systems</a:t>
            </a:r>
            <a:endParaRPr lang="en-US" sz="1100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1100" dirty="0" smtClean="0">
              <a:cs typeface="Arial"/>
              <a:sym typeface="Symbol"/>
            </a:endParaRPr>
          </a:p>
          <a:p>
            <a:pPr marL="0" indent="0">
              <a:buNone/>
            </a:pPr>
            <a:endParaRPr lang="en-US" sz="1400" i="1" dirty="0" smtClean="0">
              <a:solidFill>
                <a:srgbClr val="CC3300"/>
              </a:solidFill>
            </a:endParaRPr>
          </a:p>
          <a:p>
            <a:pPr marL="0" indent="0">
              <a:buNone/>
            </a:pPr>
            <a:endParaRPr lang="en-US" sz="1400" i="1" dirty="0">
              <a:solidFill>
                <a:srgbClr val="CC3300"/>
              </a:solidFill>
            </a:endParaRPr>
          </a:p>
          <a:p>
            <a:pPr marL="0" indent="0">
              <a:buNone/>
            </a:pPr>
            <a:endParaRPr lang="en-US" sz="1400" i="1" dirty="0" smtClean="0">
              <a:solidFill>
                <a:srgbClr val="CC3300"/>
              </a:solidFill>
            </a:endParaRPr>
          </a:p>
          <a:p>
            <a:pPr marL="0" indent="0">
              <a:buNone/>
            </a:pPr>
            <a:endParaRPr lang="en-US" sz="1400" i="1" dirty="0" smtClean="0">
              <a:solidFill>
                <a:srgbClr val="CC3300"/>
              </a:solidFill>
            </a:endParaRPr>
          </a:p>
          <a:p>
            <a:pPr marL="0" indent="0">
              <a:buNone/>
            </a:pPr>
            <a:endParaRPr lang="en-US" sz="1400" i="1" dirty="0" smtClean="0">
              <a:solidFill>
                <a:srgbClr val="CC3300"/>
              </a:solidFill>
            </a:endParaRPr>
          </a:p>
          <a:p>
            <a:pPr marL="0" indent="0">
              <a:buNone/>
            </a:pPr>
            <a:endParaRPr lang="en-US" sz="1400" i="1" dirty="0">
              <a:solidFill>
                <a:srgbClr val="CC3300"/>
              </a:solidFill>
            </a:endParaRPr>
          </a:p>
          <a:p>
            <a:pPr marL="0" indent="0">
              <a:buNone/>
            </a:pPr>
            <a:r>
              <a:rPr lang="en-US" sz="1000" dirty="0" smtClean="0"/>
              <a:t>On Orbit Video Snapshot Showing Two Bubbles leaving the Interface and Moving up the Imposed Temperature Gradient by Thermocapillary Flow.  “Housekeeping” Data superimposed at the Top.   </a:t>
            </a:r>
          </a:p>
          <a:p>
            <a:pPr marL="0" indent="0">
              <a:buNone/>
            </a:pPr>
            <a:r>
              <a:rPr lang="en-US" sz="1400" i="1" dirty="0" smtClean="0">
                <a:solidFill>
                  <a:srgbClr val="CC3300"/>
                </a:solidFill>
              </a:rPr>
              <a:t>Additional Metal Analogue Studies:</a:t>
            </a:r>
          </a:p>
          <a:p>
            <a:pPr marL="233363" indent="-233363"/>
            <a:r>
              <a:rPr lang="en-US" sz="1100" dirty="0" smtClean="0">
                <a:cs typeface="Arial"/>
              </a:rPr>
              <a:t>Columnar </a:t>
            </a:r>
            <a:r>
              <a:rPr lang="en-US" sz="1100" dirty="0">
                <a:cs typeface="Arial"/>
              </a:rPr>
              <a:t>to Equiaxed Dendrite Transition Experiments</a:t>
            </a:r>
          </a:p>
          <a:p>
            <a:pPr marL="233363" indent="-233363"/>
            <a:r>
              <a:rPr lang="en-US" sz="1100" dirty="0" smtClean="0">
                <a:cs typeface="Arial"/>
              </a:rPr>
              <a:t>Particle </a:t>
            </a:r>
            <a:r>
              <a:rPr lang="en-US" sz="1100" dirty="0">
                <a:cs typeface="Arial"/>
              </a:rPr>
              <a:t>Pushing / Distributions in Castings</a:t>
            </a:r>
          </a:p>
          <a:p>
            <a:pPr marL="233363" indent="-233363"/>
            <a:r>
              <a:rPr lang="en-US" sz="1100" dirty="0" smtClean="0">
                <a:cs typeface="Arial"/>
              </a:rPr>
              <a:t>Eutectic/Monotectic/Peritectic Studies</a:t>
            </a:r>
          </a:p>
          <a:p>
            <a:pPr marL="233363" indent="-233363"/>
            <a:r>
              <a:rPr lang="en-US" sz="1100" dirty="0" smtClean="0">
                <a:cs typeface="Arial"/>
              </a:rPr>
              <a:t>Additional Dendrite Studies, e.g., Low Volume Fractions</a:t>
            </a:r>
            <a:endParaRPr lang="en-US" sz="1100" dirty="0">
              <a:cs typeface="Arial"/>
            </a:endParaRPr>
          </a:p>
          <a:p>
            <a:pPr marL="0" indent="0">
              <a:buNone/>
            </a:pPr>
            <a:endParaRPr lang="en-US" sz="1400" i="1" dirty="0" smtClean="0">
              <a:solidFill>
                <a:srgbClr val="CC3300"/>
              </a:solidFill>
            </a:endParaRPr>
          </a:p>
          <a:p>
            <a:pPr marL="233363" indent="-233363"/>
            <a:endParaRPr lang="en-US" sz="1000" dirty="0">
              <a:cs typeface="Arial"/>
              <a:sym typeface="Symbol"/>
            </a:endParaRPr>
          </a:p>
          <a:p>
            <a:pPr marL="233363" indent="-233363"/>
            <a:endParaRPr lang="en-US" sz="1000" dirty="0" smtClean="0">
              <a:cs typeface="Arial"/>
              <a:sym typeface="Symbol"/>
            </a:endParaRPr>
          </a:p>
          <a:p>
            <a:pPr marL="233363" indent="-233363"/>
            <a:endParaRPr lang="en-US" sz="1000" dirty="0">
              <a:cs typeface="Arial"/>
              <a:sym typeface="Symbol"/>
            </a:endParaRPr>
          </a:p>
          <a:p>
            <a:pPr marL="233363" indent="-233363"/>
            <a:endParaRPr lang="en-US" sz="1000" dirty="0" smtClean="0">
              <a:cs typeface="Arial"/>
              <a:sym typeface="Symbol"/>
            </a:endParaRPr>
          </a:p>
          <a:p>
            <a:pPr marL="233363" indent="-233363"/>
            <a:endParaRPr lang="en-US" sz="1000" dirty="0">
              <a:cs typeface="Arial"/>
              <a:sym typeface="Symbol"/>
            </a:endParaRPr>
          </a:p>
          <a:p>
            <a:pPr marL="233363" indent="-233363"/>
            <a:endParaRPr lang="en-US" sz="1000" dirty="0" smtClean="0">
              <a:cs typeface="Arial"/>
              <a:sym typeface="Symbol"/>
            </a:endParaRPr>
          </a:p>
          <a:p>
            <a:pPr marL="233363" indent="-233363"/>
            <a:endParaRPr lang="en-US" sz="1100" dirty="0" smtClean="0"/>
          </a:p>
          <a:p>
            <a:pPr marL="233363" indent="-233363"/>
            <a:endParaRPr lang="en-US" sz="1100" dirty="0"/>
          </a:p>
          <a:p>
            <a:pPr marL="233363" indent="-233363"/>
            <a:endParaRPr lang="en-US" sz="1000" dirty="0" smtClean="0">
              <a:cs typeface="Arial"/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14" name="Rectangle 76"/>
          <p:cNvSpPr txBox="1">
            <a:spLocks noChangeArrowheads="1"/>
          </p:cNvSpPr>
          <p:nvPr/>
        </p:nvSpPr>
        <p:spPr bwMode="auto">
          <a:xfrm>
            <a:off x="73095" y="912897"/>
            <a:ext cx="3770394" cy="334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30C07"/>
              </a:buClr>
              <a:buSzPct val="85000"/>
              <a:buFont typeface="Symbol" pitchFamily="1" charset="2"/>
              <a:buChar char="¨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7993AC"/>
              </a:buClr>
              <a:buSzPct val="100000"/>
              <a:buFont typeface="Symbol" pitchFamily="1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Font typeface="Symbol" pitchFamily="1" charset="2"/>
              <a:buChar char="¾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·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 eaLnBrk="1" hangingPunct="1">
              <a:lnSpc>
                <a:spcPct val="80000"/>
              </a:lnSpc>
              <a:buFont typeface="Arial Unicode MS" pitchFamily="34" charset="-128"/>
              <a:buNone/>
            </a:pPr>
            <a:r>
              <a:rPr lang="en-US" sz="1400" i="1" kern="0" dirty="0" smtClean="0">
                <a:solidFill>
                  <a:srgbClr val="CC3300"/>
                </a:solidFill>
              </a:rPr>
              <a:t>Programmatic Advantages:</a:t>
            </a:r>
          </a:p>
          <a:p>
            <a:pPr marL="233363" indent="-233363"/>
            <a:r>
              <a:rPr lang="en-US" sz="1100" kern="0" dirty="0" smtClean="0">
                <a:cs typeface="Arial"/>
              </a:rPr>
              <a:t>PFMI Hardware used in previous ISS experiments</a:t>
            </a:r>
          </a:p>
          <a:p>
            <a:pPr marL="233363" indent="-233363"/>
            <a:r>
              <a:rPr lang="en-US" sz="1100" kern="0" dirty="0" smtClean="0">
                <a:cs typeface="Arial"/>
              </a:rPr>
              <a:t>Utilizes Transparent Materials, Succinonitrile-H</a:t>
            </a:r>
            <a:r>
              <a:rPr lang="en-US" sz="1100" kern="0" baseline="-25000" dirty="0" smtClean="0">
                <a:cs typeface="Arial"/>
              </a:rPr>
              <a:t>2</a:t>
            </a:r>
            <a:r>
              <a:rPr lang="en-US" sz="1100" kern="0" dirty="0" smtClean="0">
                <a:cs typeface="Arial"/>
              </a:rPr>
              <a:t>O</a:t>
            </a:r>
          </a:p>
          <a:p>
            <a:pPr marL="233363" indent="-233363"/>
            <a:endParaRPr lang="en-US" sz="1000" kern="0" dirty="0" smtClean="0"/>
          </a:p>
          <a:p>
            <a:pPr marL="0" indent="0">
              <a:buNone/>
            </a:pPr>
            <a:endParaRPr lang="en-US" sz="1000" kern="0" dirty="0" smtClean="0"/>
          </a:p>
          <a:p>
            <a:pPr marL="0" indent="0">
              <a:buNone/>
            </a:pPr>
            <a:endParaRPr lang="en-US" sz="1000" kern="0" dirty="0"/>
          </a:p>
          <a:p>
            <a:pPr marL="0" indent="0">
              <a:buNone/>
            </a:pPr>
            <a:endParaRPr lang="en-US" sz="1000" kern="0" dirty="0" smtClean="0"/>
          </a:p>
          <a:p>
            <a:pPr marL="0" indent="0">
              <a:buNone/>
            </a:pPr>
            <a:endParaRPr lang="en-US" sz="1000" kern="0" dirty="0"/>
          </a:p>
          <a:p>
            <a:pPr marL="233363" indent="-233363"/>
            <a:endParaRPr lang="en-US" sz="1000" kern="0" dirty="0" smtClean="0"/>
          </a:p>
          <a:p>
            <a:pPr marL="233363" indent="-233363"/>
            <a:endParaRPr lang="en-US" sz="1000" kern="0" dirty="0" smtClean="0">
              <a:cs typeface="Arial"/>
            </a:endParaRPr>
          </a:p>
          <a:p>
            <a:pPr marL="233363" indent="-233363"/>
            <a:endParaRPr lang="en-US" sz="1000" kern="0" dirty="0" smtClean="0">
              <a:cs typeface="Arial"/>
            </a:endParaRPr>
          </a:p>
          <a:p>
            <a:pPr marL="233363" indent="-233363"/>
            <a:endParaRPr lang="en-US" sz="1100" kern="0" dirty="0" smtClean="0">
              <a:cs typeface="Arial"/>
            </a:endParaRPr>
          </a:p>
          <a:p>
            <a:pPr marL="233363" indent="-233363"/>
            <a:endParaRPr lang="en-US" sz="1100" kern="0" dirty="0">
              <a:cs typeface="Arial"/>
            </a:endParaRPr>
          </a:p>
          <a:p>
            <a:pPr marL="233363" indent="-233363"/>
            <a:r>
              <a:rPr lang="en-US" sz="1100" kern="0" dirty="0" smtClean="0">
                <a:cs typeface="Arial"/>
              </a:rPr>
              <a:t>Experiments Implemented in the ISS Glovebox</a:t>
            </a:r>
            <a:r>
              <a:rPr lang="en-US" sz="1100" dirty="0" smtClean="0"/>
              <a:t>.</a:t>
            </a:r>
            <a:endParaRPr lang="en-US" sz="1100" kern="0" dirty="0" smtClean="0">
              <a:cs typeface="Arial"/>
            </a:endParaRPr>
          </a:p>
          <a:p>
            <a:pPr marL="228600" indent="-228600"/>
            <a:r>
              <a:rPr lang="en-US" sz="1100" dirty="0" smtClean="0">
                <a:cs typeface="Arial"/>
              </a:rPr>
              <a:t>Some Astronaut Intervention.</a:t>
            </a:r>
            <a:endParaRPr lang="en-US" sz="1100" dirty="0">
              <a:cs typeface="Arial"/>
            </a:endParaRPr>
          </a:p>
          <a:p>
            <a:pPr marL="228600" indent="-228600"/>
            <a:r>
              <a:rPr lang="en-US" sz="1100" dirty="0" smtClean="0">
                <a:cs typeface="Arial"/>
              </a:rPr>
              <a:t>Many Sample Cartridges, can be Reused</a:t>
            </a:r>
            <a:endParaRPr lang="en-US" sz="1100" kern="0" dirty="0"/>
          </a:p>
        </p:txBody>
      </p:sp>
      <p:sp>
        <p:nvSpPr>
          <p:cNvPr id="11" name="Rectangle 76"/>
          <p:cNvSpPr txBox="1">
            <a:spLocks noChangeArrowheads="1"/>
          </p:cNvSpPr>
          <p:nvPr/>
        </p:nvSpPr>
        <p:spPr bwMode="auto">
          <a:xfrm>
            <a:off x="73095" y="5010871"/>
            <a:ext cx="3770394" cy="17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30C07"/>
              </a:buClr>
              <a:buSzPct val="85000"/>
              <a:buFont typeface="Symbol" pitchFamily="1" charset="2"/>
              <a:buChar char="¨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7993AC"/>
              </a:buClr>
              <a:buSzPct val="100000"/>
              <a:buFont typeface="Symbol" pitchFamily="1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Font typeface="Symbol" pitchFamily="1" charset="2"/>
              <a:buChar char="¾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·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 eaLnBrk="1" hangingPunct="1">
              <a:lnSpc>
                <a:spcPct val="80000"/>
              </a:lnSpc>
              <a:buFont typeface="Arial Unicode MS" pitchFamily="34" charset="-128"/>
              <a:buNone/>
            </a:pPr>
            <a:r>
              <a:rPr lang="en-US" sz="1400" i="1" kern="0" dirty="0" smtClean="0">
                <a:solidFill>
                  <a:srgbClr val="CC3300"/>
                </a:solidFill>
              </a:rPr>
              <a:t>PFMI Microgravity Investigations:</a:t>
            </a:r>
          </a:p>
          <a:p>
            <a:pPr marL="233363" indent="-233363"/>
            <a:r>
              <a:rPr lang="en-US" sz="1100" kern="0" dirty="0" smtClean="0">
                <a:cs typeface="Arial"/>
              </a:rPr>
              <a:t>Pore Mobility Studies</a:t>
            </a:r>
          </a:p>
          <a:p>
            <a:pPr marL="233363" indent="-233363"/>
            <a:r>
              <a:rPr lang="en-US" sz="1100" kern="0" dirty="0" smtClean="0">
                <a:cs typeface="Arial"/>
              </a:rPr>
              <a:t>Dendrite Growth Studies</a:t>
            </a:r>
          </a:p>
          <a:p>
            <a:pPr marL="233363" indent="-233363"/>
            <a:r>
              <a:rPr lang="en-US" sz="1100" kern="0" dirty="0" smtClean="0">
                <a:cs typeface="Arial"/>
              </a:rPr>
              <a:t>Thermocapillary Flow Studies</a:t>
            </a:r>
          </a:p>
          <a:p>
            <a:pPr marL="233363" indent="-233363"/>
            <a:r>
              <a:rPr lang="en-US" sz="1100" kern="0" dirty="0" smtClean="0">
                <a:cs typeface="Arial"/>
              </a:rPr>
              <a:t>Planar Interface Breakdown Studies</a:t>
            </a:r>
          </a:p>
          <a:p>
            <a:pPr marL="233363" indent="-233363"/>
            <a:r>
              <a:rPr lang="en-US" sz="1100" kern="0" dirty="0" smtClean="0">
                <a:cs typeface="Arial"/>
              </a:rPr>
              <a:t>“Gaserite” Studies</a:t>
            </a:r>
          </a:p>
          <a:p>
            <a:pPr marL="233363" indent="-233363"/>
            <a:r>
              <a:rPr lang="en-US" sz="1100" kern="0" dirty="0" smtClean="0">
                <a:cs typeface="Arial"/>
              </a:rPr>
              <a:t>Particle Movement at Interfaces</a:t>
            </a:r>
          </a:p>
          <a:p>
            <a:pPr marL="233363" indent="-233363"/>
            <a:r>
              <a:rPr lang="en-US" sz="1100" kern="0" dirty="0" smtClean="0">
                <a:cs typeface="Arial"/>
              </a:rPr>
              <a:t>Disruption of Dendrite Growth Fronts</a:t>
            </a:r>
            <a:endParaRPr lang="en-US" sz="1100" kern="0" dirty="0"/>
          </a:p>
        </p:txBody>
      </p:sp>
      <p:sp>
        <p:nvSpPr>
          <p:cNvPr id="4" name="Rectangle 3"/>
          <p:cNvSpPr/>
          <p:nvPr/>
        </p:nvSpPr>
        <p:spPr>
          <a:xfrm>
            <a:off x="179906" y="4780835"/>
            <a:ext cx="332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cs typeface="Arial"/>
              </a:rPr>
              <a:t>Sample Cartridge used in the PFMI Experiments</a:t>
            </a:r>
            <a:endParaRPr lang="en-US" sz="1000" b="1" kern="0" dirty="0"/>
          </a:p>
        </p:txBody>
      </p:sp>
      <p:sp>
        <p:nvSpPr>
          <p:cNvPr id="15" name="Rectangle 76"/>
          <p:cNvSpPr txBox="1">
            <a:spLocks noChangeArrowheads="1"/>
          </p:cNvSpPr>
          <p:nvPr/>
        </p:nvSpPr>
        <p:spPr bwMode="auto">
          <a:xfrm>
            <a:off x="3746683" y="5486400"/>
            <a:ext cx="5238029" cy="122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30C07"/>
              </a:buClr>
              <a:buSzPct val="85000"/>
              <a:buFont typeface="Symbol" pitchFamily="1" charset="2"/>
              <a:buChar char="¨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7993AC"/>
              </a:buClr>
              <a:buSzPct val="100000"/>
              <a:buFont typeface="Symbol" pitchFamily="1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Font typeface="Symbol" pitchFamily="1" charset="2"/>
              <a:buChar char="¾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·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Font typeface="Symbol" pitchFamily="1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 eaLnBrk="1" hangingPunct="1">
              <a:lnSpc>
                <a:spcPct val="80000"/>
              </a:lnSpc>
              <a:buFont typeface="Arial Unicode MS" pitchFamily="34" charset="-128"/>
              <a:buNone/>
            </a:pPr>
            <a:r>
              <a:rPr lang="en-US" sz="1400" i="1" kern="0" dirty="0" smtClean="0">
                <a:solidFill>
                  <a:srgbClr val="CC3300"/>
                </a:solidFill>
              </a:rPr>
              <a:t>Potential Applications to Other Systems / Disciplines</a:t>
            </a:r>
          </a:p>
          <a:p>
            <a:pPr marL="233363" indent="-233363"/>
            <a:r>
              <a:rPr lang="en-US" sz="1100" kern="0" dirty="0" smtClean="0">
                <a:cs typeface="Arial"/>
              </a:rPr>
              <a:t>Crystal Growth Studies, Nucleation and/or Dissolution, Interactions</a:t>
            </a:r>
          </a:p>
          <a:p>
            <a:pPr marL="233363" indent="-233363"/>
            <a:r>
              <a:rPr lang="en-US" sz="1100" kern="0" dirty="0" smtClean="0">
                <a:cs typeface="Arial"/>
              </a:rPr>
              <a:t>Organic Crystal Growth Studies</a:t>
            </a:r>
          </a:p>
          <a:p>
            <a:pPr marL="233363" indent="-233363"/>
            <a:r>
              <a:rPr lang="en-US" sz="1100" kern="0" dirty="0" smtClean="0">
                <a:cs typeface="Arial"/>
              </a:rPr>
              <a:t>Biomaterials, e.g., Scaffolding Experiments</a:t>
            </a:r>
          </a:p>
          <a:p>
            <a:pPr marL="233363" indent="-233363"/>
            <a:r>
              <a:rPr lang="en-US" sz="1100" kern="0" dirty="0" smtClean="0">
                <a:cs typeface="Arial"/>
              </a:rPr>
              <a:t>Cementation Reaction Studies.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860"/>
            <a:ext cx="2518794" cy="183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6" y="4292875"/>
            <a:ext cx="3259746" cy="45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PFMI-12 bubble clip GMT18-02-37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362200" cy="176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10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2D2CD4-F064-451F-B948-C5CBA147F4CC}" type="slidenum">
              <a:rPr lang="en-US" altLang="en-US" sz="1000">
                <a:latin typeface="Abadi MT Condensed Light" pitchFamily="34" charset="0"/>
              </a:rPr>
              <a:pPr/>
              <a:t>8</a:t>
            </a:fld>
            <a:endParaRPr lang="en-US" altLang="en-US" sz="1000">
              <a:latin typeface="Abadi MT Condensed Light" pitchFamily="34" charset="0"/>
            </a:endParaRPr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mtClean="0"/>
              <a:t>SUBSA Furnace Capabilities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339850"/>
            <a:ext cx="4351337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8250238" y="6613525"/>
            <a:ext cx="893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latin typeface="Times New Roman" panose="02020603050405020304" pitchFamily="18" charset="0"/>
              </a:rPr>
              <a:t>June 19, 2002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429000"/>
            <a:ext cx="4360863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09600"/>
            <a:ext cx="4067175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5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MSL Open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4918075"/>
            <a:ext cx="11128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SCA - smal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288">
            <a:off x="1608138" y="5924550"/>
            <a:ext cx="4127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MSL - Open Fore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E008C"/>
              </a:clrFrom>
              <a:clrTo>
                <a:srgbClr val="8E008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5"/>
          <a:stretch>
            <a:fillRect/>
          </a:stretch>
        </p:blipFill>
        <p:spPr bwMode="auto">
          <a:xfrm>
            <a:off x="198438" y="4918075"/>
            <a:ext cx="8445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MSL - Closed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BBBFB7"/>
              </a:clrFrom>
              <a:clrTo>
                <a:srgbClr val="BBBF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922838"/>
            <a:ext cx="11049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Inner Furnace"/>
          <p:cNvSpPr/>
          <p:nvPr/>
        </p:nvSpPr>
        <p:spPr>
          <a:xfrm>
            <a:off x="34925" y="1557338"/>
            <a:ext cx="9070975" cy="2159000"/>
          </a:xfrm>
          <a:prstGeom prst="roundRect">
            <a:avLst>
              <a:gd name="adj" fmla="val 4362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Furnace"/>
          <p:cNvGrpSpPr>
            <a:grpSpLocks/>
          </p:cNvGrpSpPr>
          <p:nvPr/>
        </p:nvGrpSpPr>
        <p:grpSpPr bwMode="auto">
          <a:xfrm>
            <a:off x="1116013" y="1916113"/>
            <a:ext cx="6991350" cy="1422400"/>
            <a:chOff x="1115616" y="2492896"/>
            <a:chExt cx="6991350" cy="1421879"/>
          </a:xfrm>
        </p:grpSpPr>
        <p:pic>
          <p:nvPicPr>
            <p:cNvPr id="7201" name="Lower Furnac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429000"/>
              <a:ext cx="699135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2" name="Upper Furnace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492896"/>
              <a:ext cx="699135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Heat - Furnace"/>
          <p:cNvSpPr/>
          <p:nvPr/>
        </p:nvSpPr>
        <p:spPr>
          <a:xfrm>
            <a:off x="4067175" y="1916113"/>
            <a:ext cx="4033838" cy="1422400"/>
          </a:xfrm>
          <a:prstGeom prst="rect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Heat - SCA"/>
          <p:cNvSpPr/>
          <p:nvPr/>
        </p:nvSpPr>
        <p:spPr>
          <a:xfrm>
            <a:off x="3727450" y="2430463"/>
            <a:ext cx="3413125" cy="393700"/>
          </a:xfrm>
          <a:prstGeom prst="rect">
            <a:avLst/>
          </a:prstGeom>
          <a:solidFill>
            <a:srgbClr val="FF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Text: SCA Insertion"/>
          <p:cNvSpPr txBox="1">
            <a:spLocks noChangeArrowheads="1"/>
          </p:cNvSpPr>
          <p:nvPr/>
        </p:nvSpPr>
        <p:spPr bwMode="auto">
          <a:xfrm>
            <a:off x="1173163" y="3852863"/>
            <a:ext cx="5689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+mn-lt"/>
                <a:cs typeface="Arial" charset="0"/>
              </a:rPr>
              <a:t>Sample Cartridge Assembly Installation</a:t>
            </a:r>
          </a:p>
        </p:txBody>
      </p:sp>
      <p:sp>
        <p:nvSpPr>
          <p:cNvPr id="40" name="Text: Evacuation"/>
          <p:cNvSpPr txBox="1">
            <a:spLocks noChangeArrowheads="1"/>
          </p:cNvSpPr>
          <p:nvPr/>
        </p:nvSpPr>
        <p:spPr bwMode="auto">
          <a:xfrm>
            <a:off x="1173163" y="3852863"/>
            <a:ext cx="5689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+mn-lt"/>
                <a:cs typeface="Arial" charset="0"/>
              </a:rPr>
              <a:t>Evacuation</a:t>
            </a:r>
          </a:p>
        </p:txBody>
      </p:sp>
      <p:sp>
        <p:nvSpPr>
          <p:cNvPr id="41" name="Text: Heat-Up"/>
          <p:cNvSpPr txBox="1">
            <a:spLocks noChangeArrowheads="1"/>
          </p:cNvSpPr>
          <p:nvPr/>
        </p:nvSpPr>
        <p:spPr bwMode="auto">
          <a:xfrm>
            <a:off x="1173163" y="3852863"/>
            <a:ext cx="5689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+mn-lt"/>
                <a:cs typeface="Arial" charset="0"/>
              </a:rPr>
              <a:t>Heat-up</a:t>
            </a:r>
          </a:p>
        </p:txBody>
      </p:sp>
      <p:sp>
        <p:nvSpPr>
          <p:cNvPr id="42" name="Text: Processing"/>
          <p:cNvSpPr txBox="1">
            <a:spLocks noChangeArrowheads="1"/>
          </p:cNvSpPr>
          <p:nvPr/>
        </p:nvSpPr>
        <p:spPr bwMode="auto">
          <a:xfrm>
            <a:off x="1173163" y="3852863"/>
            <a:ext cx="5689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+mn-lt"/>
                <a:cs typeface="Arial" charset="0"/>
              </a:rPr>
              <a:t>Processing</a:t>
            </a:r>
          </a:p>
        </p:txBody>
      </p:sp>
      <p:sp>
        <p:nvSpPr>
          <p:cNvPr id="43" name="Text: Cooldown"/>
          <p:cNvSpPr txBox="1">
            <a:spLocks noChangeArrowheads="1"/>
          </p:cNvSpPr>
          <p:nvPr/>
        </p:nvSpPr>
        <p:spPr bwMode="auto">
          <a:xfrm>
            <a:off x="1173163" y="3852863"/>
            <a:ext cx="5689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+mn-lt"/>
                <a:cs typeface="Arial" charset="0"/>
              </a:rPr>
              <a:t>Cooldown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34" name="Text: SCA Extraction"/>
          <p:cNvSpPr txBox="1">
            <a:spLocks noChangeArrowheads="1"/>
          </p:cNvSpPr>
          <p:nvPr/>
        </p:nvSpPr>
        <p:spPr bwMode="auto">
          <a:xfrm>
            <a:off x="1173163" y="3851275"/>
            <a:ext cx="56896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  <a:cs typeface="Arial" charset="0"/>
              </a:rPr>
              <a:t>Sample Cartridge Assembly Extraction</a:t>
            </a:r>
          </a:p>
        </p:txBody>
      </p:sp>
      <p:pic>
        <p:nvPicPr>
          <p:cNvPr id="37" name="SQF Picture" descr="Solidification and Quenching Furnace, © EADS Astri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789363"/>
            <a:ext cx="2771775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: SQF"/>
          <p:cNvSpPr txBox="1">
            <a:spLocks/>
          </p:cNvSpPr>
          <p:nvPr/>
        </p:nvSpPr>
        <p:spPr>
          <a:xfrm>
            <a:off x="1187450" y="3862388"/>
            <a:ext cx="5040313" cy="2378075"/>
          </a:xfrm>
          <a:prstGeom prst="rect">
            <a:avLst/>
          </a:prstGeom>
          <a:noFill/>
        </p:spPr>
        <p:txBody>
          <a:bodyPr/>
          <a:lstStyle/>
          <a:p>
            <a:pPr marL="381000" indent="-381000" eaLnBrk="0" hangingPunct="0">
              <a:spcBef>
                <a:spcPct val="25000"/>
              </a:spcBef>
              <a:buSzPct val="90000"/>
              <a:defRPr/>
            </a:pPr>
            <a:endParaRPr lang="en-GB" sz="1800" kern="0" dirty="0">
              <a:latin typeface="+mn-lt"/>
              <a:cs typeface="+mn-cs"/>
            </a:endParaRPr>
          </a:p>
          <a:p>
            <a:pPr marL="838200" lvl="1" indent="-381000" eaLnBrk="0" hangingPunct="0">
              <a:spcBef>
                <a:spcPct val="25000"/>
              </a:spcBef>
              <a:buSzPct val="90000"/>
              <a:buFontTx/>
              <a:buBlip>
                <a:blip r:embed="rId9"/>
              </a:buBlip>
              <a:defRPr/>
            </a:pPr>
            <a:r>
              <a:rPr lang="en-GB" sz="1800" kern="0" dirty="0">
                <a:latin typeface="+mn-lt"/>
                <a:cs typeface="+mn-cs"/>
              </a:rPr>
              <a:t>Temperature gradients of 50-100 K/cm</a:t>
            </a:r>
          </a:p>
          <a:p>
            <a:pPr marL="838200" lvl="1" indent="-381000" eaLnBrk="0" hangingPunct="0">
              <a:spcBef>
                <a:spcPct val="25000"/>
              </a:spcBef>
              <a:buSzPct val="90000"/>
              <a:buFontTx/>
              <a:buBlip>
                <a:blip r:embed="rId9"/>
              </a:buBlip>
              <a:defRPr/>
            </a:pPr>
            <a:r>
              <a:rPr lang="en-GB" sz="1800" kern="0" dirty="0">
                <a:latin typeface="+mn-lt"/>
                <a:cs typeface="+mn-cs"/>
              </a:rPr>
              <a:t>3 thermocouples per heater zone</a:t>
            </a:r>
          </a:p>
          <a:p>
            <a:pPr marL="838200" lvl="1" indent="-381000" eaLnBrk="0" hangingPunct="0">
              <a:spcBef>
                <a:spcPct val="25000"/>
              </a:spcBef>
              <a:buSzPct val="90000"/>
              <a:buFontTx/>
              <a:buBlip>
                <a:blip r:embed="rId9"/>
              </a:buBlip>
              <a:defRPr/>
            </a:pPr>
            <a:r>
              <a:rPr lang="en-GB" sz="1800" kern="0" dirty="0">
                <a:latin typeface="+mn-lt"/>
                <a:cs typeface="+mn-cs"/>
              </a:rPr>
              <a:t>4 heater zones</a:t>
            </a:r>
            <a:endParaRPr lang="en-US" sz="1800" kern="0" dirty="0">
              <a:latin typeface="+mn-lt"/>
              <a:cs typeface="+mn-cs"/>
            </a:endParaRPr>
          </a:p>
          <a:p>
            <a:pPr marL="838200" lvl="1" indent="-381000" eaLnBrk="0" hangingPunct="0">
              <a:spcBef>
                <a:spcPct val="25000"/>
              </a:spcBef>
              <a:buSzPct val="90000"/>
              <a:buFontTx/>
              <a:buBlip>
                <a:blip r:embed="rId9"/>
              </a:buBlip>
              <a:defRPr/>
            </a:pPr>
            <a:r>
              <a:rPr lang="en-GB" sz="1800" kern="0" dirty="0">
                <a:latin typeface="+mn-lt"/>
                <a:cs typeface="+mn-cs"/>
              </a:rPr>
              <a:t>Exchangeable adiabatic zone</a:t>
            </a:r>
            <a:endParaRPr lang="en-US" sz="1800" kern="0" dirty="0">
              <a:latin typeface="+mn-lt"/>
              <a:cs typeface="+mn-cs"/>
            </a:endParaRPr>
          </a:p>
          <a:p>
            <a:pPr marL="838200" lvl="1" indent="-381000" eaLnBrk="0" hangingPunct="0">
              <a:spcBef>
                <a:spcPct val="25000"/>
              </a:spcBef>
              <a:buSzPct val="90000"/>
              <a:buFontTx/>
              <a:buBlip>
                <a:blip r:embed="rId9"/>
              </a:buBlip>
              <a:defRPr/>
            </a:pPr>
            <a:r>
              <a:rPr lang="en-GB" sz="1800" kern="0" dirty="0">
                <a:latin typeface="+mn-lt"/>
                <a:cs typeface="+mn-cs"/>
              </a:rPr>
              <a:t>Cooling zone (60°C – 90°C)</a:t>
            </a:r>
          </a:p>
        </p:txBody>
      </p:sp>
      <p:cxnSp>
        <p:nvCxnSpPr>
          <p:cNvPr id="50" name="Gerade Verbindung 49"/>
          <p:cNvCxnSpPr/>
          <p:nvPr/>
        </p:nvCxnSpPr>
        <p:spPr>
          <a:xfrm rot="5400000">
            <a:off x="-395287" y="2636838"/>
            <a:ext cx="2159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rofil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89363"/>
            <a:ext cx="5624512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Crew sleep"/>
          <p:cNvGrpSpPr>
            <a:grpSpLocks/>
          </p:cNvGrpSpPr>
          <p:nvPr/>
        </p:nvGrpSpPr>
        <p:grpSpPr bwMode="auto">
          <a:xfrm>
            <a:off x="5651500" y="4292600"/>
            <a:ext cx="1081088" cy="277813"/>
            <a:chOff x="5652120" y="4293096"/>
            <a:chExt cx="1080120" cy="276999"/>
          </a:xfrm>
        </p:grpSpPr>
        <p:cxnSp>
          <p:nvCxnSpPr>
            <p:cNvPr id="63" name="Gerade Verbindung 62"/>
            <p:cNvCxnSpPr/>
            <p:nvPr/>
          </p:nvCxnSpPr>
          <p:spPr>
            <a:xfrm>
              <a:off x="5652120" y="4364325"/>
              <a:ext cx="1080120" cy="0"/>
            </a:xfrm>
            <a:prstGeom prst="line">
              <a:avLst/>
            </a:prstGeom>
            <a:ln w="28575">
              <a:solidFill>
                <a:srgbClr val="18FC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0" name="Textfeld 65"/>
            <p:cNvSpPr txBox="1">
              <a:spLocks noChangeArrowheads="1"/>
            </p:cNvSpPr>
            <p:nvPr/>
          </p:nvSpPr>
          <p:spPr bwMode="auto">
            <a:xfrm>
              <a:off x="5796136" y="4293096"/>
              <a:ext cx="7473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18FC18"/>
                  </a:solidFill>
                  <a:latin typeface="Quark Invisibles" pitchFamily="2" charset="0"/>
                </a:rPr>
                <a:t>crew sleep</a:t>
              </a:r>
            </a:p>
          </p:txBody>
        </p:sp>
      </p:grpSp>
      <p:cxnSp>
        <p:nvCxnSpPr>
          <p:cNvPr id="36" name="Pointer"/>
          <p:cNvCxnSpPr/>
          <p:nvPr/>
        </p:nvCxnSpPr>
        <p:spPr>
          <a:xfrm rot="5400000" flipH="1" flipV="1">
            <a:off x="2799556" y="5085557"/>
            <a:ext cx="1728787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White Background"/>
          <p:cNvSpPr/>
          <p:nvPr/>
        </p:nvSpPr>
        <p:spPr>
          <a:xfrm>
            <a:off x="9525" y="821373"/>
            <a:ext cx="9096375" cy="564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Inhaltsplatzhalter 2"/>
          <p:cNvSpPr txBox="1">
            <a:spLocks/>
          </p:cNvSpPr>
          <p:nvPr/>
        </p:nvSpPr>
        <p:spPr>
          <a:xfrm>
            <a:off x="323850" y="1557338"/>
            <a:ext cx="84391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1000" indent="-381000" eaLnBrk="0" hangingPunct="0">
              <a:spcBef>
                <a:spcPct val="25000"/>
              </a:spcBef>
              <a:buSzPct val="90000"/>
              <a:buFontTx/>
              <a:buBlip>
                <a:blip r:embed="rId9"/>
              </a:buBlip>
              <a:defRPr/>
            </a:pPr>
            <a:r>
              <a:rPr lang="en-GB" sz="1800" kern="0" dirty="0">
                <a:latin typeface="+mn-lt"/>
                <a:cs typeface="+mn-cs"/>
              </a:rPr>
              <a:t>Temperature gradients of 50 - 100 K/cm</a:t>
            </a:r>
          </a:p>
          <a:p>
            <a:pPr marL="381000" indent="-381000" eaLnBrk="0" hangingPunct="0">
              <a:lnSpc>
                <a:spcPct val="200000"/>
              </a:lnSpc>
              <a:spcBef>
                <a:spcPct val="25000"/>
              </a:spcBef>
              <a:buSzPct val="90000"/>
              <a:buFontTx/>
              <a:buBlip>
                <a:blip r:embed="rId9"/>
              </a:buBlip>
              <a:defRPr/>
            </a:pPr>
            <a:r>
              <a:rPr lang="en-GB" sz="1800" kern="0" dirty="0">
                <a:latin typeface="+mn-lt"/>
                <a:cs typeface="+mn-cs"/>
              </a:rPr>
              <a:t>3 thermocouples per heater zone</a:t>
            </a:r>
          </a:p>
          <a:p>
            <a:pPr marL="381000" indent="-381000" eaLnBrk="0" hangingPunct="0">
              <a:lnSpc>
                <a:spcPct val="200000"/>
              </a:lnSpc>
              <a:spcBef>
                <a:spcPct val="25000"/>
              </a:spcBef>
              <a:buSzPct val="90000"/>
              <a:buFontTx/>
              <a:buBlip>
                <a:blip r:embed="rId9"/>
              </a:buBlip>
              <a:defRPr/>
            </a:pPr>
            <a:r>
              <a:rPr lang="en-GB" sz="1800" kern="0" dirty="0">
                <a:latin typeface="+mn-lt"/>
                <a:cs typeface="+mn-cs"/>
              </a:rPr>
              <a:t>4 heater zones (up to 1400°C) </a:t>
            </a:r>
            <a:endParaRPr lang="en-US" sz="1800" kern="0" dirty="0">
              <a:latin typeface="+mn-lt"/>
              <a:cs typeface="+mn-cs"/>
            </a:endParaRPr>
          </a:p>
          <a:p>
            <a:pPr marL="381000" indent="-381000" eaLnBrk="0" hangingPunct="0">
              <a:lnSpc>
                <a:spcPct val="200000"/>
              </a:lnSpc>
              <a:spcBef>
                <a:spcPct val="25000"/>
              </a:spcBef>
              <a:buSzPct val="90000"/>
              <a:buFontTx/>
              <a:buBlip>
                <a:blip r:embed="rId9"/>
              </a:buBlip>
              <a:defRPr/>
            </a:pPr>
            <a:r>
              <a:rPr lang="en-GB" sz="1800" kern="0" dirty="0">
                <a:latin typeface="+mn-lt"/>
                <a:cs typeface="+mn-cs"/>
              </a:rPr>
              <a:t>Exchangeable adiabatic zone</a:t>
            </a:r>
          </a:p>
          <a:p>
            <a:pPr marL="381000" indent="-381000" eaLnBrk="0" hangingPunct="0">
              <a:lnSpc>
                <a:spcPct val="200000"/>
              </a:lnSpc>
              <a:spcBef>
                <a:spcPct val="25000"/>
              </a:spcBef>
              <a:buSzPct val="90000"/>
              <a:buFontTx/>
              <a:buBlip>
                <a:blip r:embed="rId9"/>
              </a:buBlip>
              <a:defRPr/>
            </a:pPr>
            <a:r>
              <a:rPr lang="en-GB" sz="1800" kern="0" dirty="0">
                <a:latin typeface="+mn-lt"/>
                <a:cs typeface="+mn-cs"/>
              </a:rPr>
              <a:t>Cooling zone (60°C – 90°C)</a:t>
            </a:r>
          </a:p>
        </p:txBody>
      </p:sp>
      <p:grpSp>
        <p:nvGrpSpPr>
          <p:cNvPr id="4" name="SQF Picture - large"/>
          <p:cNvGrpSpPr>
            <a:grpSpLocks/>
          </p:cNvGrpSpPr>
          <p:nvPr/>
        </p:nvGrpSpPr>
        <p:grpSpPr bwMode="auto">
          <a:xfrm>
            <a:off x="4500563" y="2297113"/>
            <a:ext cx="4427537" cy="4011612"/>
            <a:chOff x="4499992" y="2296657"/>
            <a:chExt cx="4427984" cy="4012663"/>
          </a:xfrm>
        </p:grpSpPr>
        <p:pic>
          <p:nvPicPr>
            <p:cNvPr id="7197" name="Grafik 53" descr="Solidification and Quenching Furnace, © EADS Astriu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296657"/>
              <a:ext cx="4374009" cy="381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feld 56"/>
            <p:cNvSpPr txBox="1"/>
            <p:nvPr/>
          </p:nvSpPr>
          <p:spPr>
            <a:xfrm>
              <a:off x="8404048" y="6093363"/>
              <a:ext cx="523928" cy="2159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 dirty="0">
                  <a:latin typeface="+mn-lt"/>
                  <a:cs typeface="+mn-cs"/>
                </a:rPr>
                <a:t>© DLR </a:t>
              </a: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Solidification with Quench Furnace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6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022E-16 L -0.09462 -0.07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8351 4.81481E-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1 4.81481E-6 L 0.2158 4.81481E-6 " pathEditMode="relative" rAng="0" ptsTypes="AA">
                                      <p:cBhvr>
                                        <p:cTn id="7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03802 3.7037E-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03768 3.7037E-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8 4.81481E-6 L 0.33542 4.81481E-6 " pathEditMode="relative" rAng="0" ptsTypes="AA">
                                      <p:cBhvr>
                                        <p:cTn id="8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3768 3.7037E-7 L 0.09635 3.7037E-7 " pathEditMode="relative" rAng="0" ptsTypes="AA">
                                      <p:cBhvr>
                                        <p:cTn id="9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3802 3.7037E-7 L 0.09583 3.7037E-7 " pathEditMode="relative" rAng="0" ptsTypes="AA">
                                      <p:cBhvr>
                                        <p:cTn id="9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2 4.81481E-6 L 0.50938 4.81481E-6 " pathEditMode="relative" rAng="0" ptsTypes="AA">
                                      <p:cBhvr>
                                        <p:cTn id="102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7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-0.0706 L 0.19913 0.1486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34" grpId="0" animBg="1"/>
      <p:bldP spid="44" grpId="0"/>
      <p:bldP spid="51" grpId="0" animBg="1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1840</Words>
  <Application>Microsoft Office PowerPoint</Application>
  <PresentationFormat>On-screen Show (4:3)</PresentationFormat>
  <Paragraphs>299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 Unicode MS</vt:lpstr>
      <vt:lpstr>ＭＳ Ｐゴシック</vt:lpstr>
      <vt:lpstr>Abadi MT Condensed Light</vt:lpstr>
      <vt:lpstr>Arial</vt:lpstr>
      <vt:lpstr>Calibri</vt:lpstr>
      <vt:lpstr>Quark Invisibles</vt:lpstr>
      <vt:lpstr>Symbol</vt:lpstr>
      <vt:lpstr>Times New Roman</vt:lpstr>
      <vt:lpstr>Wingdings</vt:lpstr>
      <vt:lpstr>Office Theme</vt:lpstr>
      <vt:lpstr>Developing Diffusion Experiments for Space: Possibilities</vt:lpstr>
      <vt:lpstr>Research Directions </vt:lpstr>
      <vt:lpstr>Example Spaceflight Diffusion Experiments</vt:lpstr>
      <vt:lpstr>Hardware Available for Use</vt:lpstr>
      <vt:lpstr>MSG-Payload Interfaces/Resources</vt:lpstr>
      <vt:lpstr>MSG Facility Hardware Overview</vt:lpstr>
      <vt:lpstr>Pore Formation Mobility Investigation (PFMI)</vt:lpstr>
      <vt:lpstr>SUBSA Furnace Capabilities</vt:lpstr>
      <vt:lpstr>PowerPoint Presentation</vt:lpstr>
      <vt:lpstr>Large Gradient Furnace (LGF) </vt:lpstr>
      <vt:lpstr>PowerPoint Presentation</vt:lpstr>
      <vt:lpstr>PowerPoint Presentation</vt:lpstr>
      <vt:lpstr>EXPRESS Locker Interface</vt:lpstr>
      <vt:lpstr>Effective Gravity Level </vt:lpstr>
      <vt:lpstr>Obtaining Diffusion Controlled Conditions </vt:lpstr>
      <vt:lpstr>Vibrational Disturbances</vt:lpstr>
      <vt:lpstr>Sleep /Wake Root Mean Square Acceleration</vt:lpstr>
      <vt:lpstr>Root Mean Square Example</vt:lpstr>
      <vt:lpstr>Worst-Case RMS from SSP 57006</vt:lpstr>
      <vt:lpstr>Power Spectral Density Example</vt:lpstr>
      <vt:lpstr>Power Spectral Density, Frequency, &amp; Time Example</vt:lpstr>
      <vt:lpstr>Pims hb_vib_cevis_rev 2002</vt:lpstr>
      <vt:lpstr>Pims hb_vib_cevis_rev 2002</vt:lpstr>
    </vt:vector>
  </TitlesOfParts>
  <Company>LMIT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Materials Science on the International Space Station: Status and Plans</dc:title>
  <dc:creator>Szofran, Frank R. (MSFC-EM30)</dc:creator>
  <cp:lastModifiedBy>Downey, James P. (MSFC-EM31)</cp:lastModifiedBy>
  <cp:revision>249</cp:revision>
  <dcterms:created xsi:type="dcterms:W3CDTF">2009-12-21T21:42:21Z</dcterms:created>
  <dcterms:modified xsi:type="dcterms:W3CDTF">2015-04-24T18:22:02Z</dcterms:modified>
</cp:coreProperties>
</file>