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81" r:id="rId4"/>
    <p:sldId id="288" r:id="rId5"/>
    <p:sldId id="289" r:id="rId6"/>
    <p:sldId id="290" r:id="rId7"/>
    <p:sldId id="304" r:id="rId8"/>
    <p:sldId id="303" r:id="rId9"/>
    <p:sldId id="291" r:id="rId10"/>
    <p:sldId id="287" r:id="rId11"/>
    <p:sldId id="293" r:id="rId12"/>
    <p:sldId id="294" r:id="rId13"/>
    <p:sldId id="295" r:id="rId14"/>
    <p:sldId id="292" r:id="rId15"/>
    <p:sldId id="282" r:id="rId16"/>
    <p:sldId id="279" r:id="rId17"/>
    <p:sldId id="296" r:id="rId18"/>
    <p:sldId id="297" r:id="rId19"/>
    <p:sldId id="298" r:id="rId20"/>
    <p:sldId id="299" r:id="rId21"/>
    <p:sldId id="300" r:id="rId22"/>
    <p:sldId id="301" r:id="rId23"/>
    <p:sldId id="302" r:id="rId24"/>
  </p:sldIdLst>
  <p:sldSz cx="9144000" cy="6858000" type="screen4x3"/>
  <p:notesSz cx="6946900" cy="9220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65" d="100"/>
          <a:sy n="65" d="100"/>
        </p:scale>
        <p:origin x="1310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0323" cy="461010"/>
          </a:xfrm>
          <a:prstGeom prst="rect">
            <a:avLst/>
          </a:prstGeom>
        </p:spPr>
        <p:txBody>
          <a:bodyPr vert="horz" lIns="92382" tIns="46191" rIns="92382" bIns="46191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4969" y="0"/>
            <a:ext cx="3010323" cy="461010"/>
          </a:xfrm>
          <a:prstGeom prst="rect">
            <a:avLst/>
          </a:prstGeom>
        </p:spPr>
        <p:txBody>
          <a:bodyPr vert="horz" lIns="92382" tIns="46191" rIns="92382" bIns="46191" rtlCol="0"/>
          <a:lstStyle>
            <a:lvl1pPr algn="r">
              <a:defRPr sz="1200"/>
            </a:lvl1pPr>
          </a:lstStyle>
          <a:p>
            <a:fld id="{0A3E9DD4-1ED8-4CCB-A4C5-AD9BFB6BE9E4}" type="datetimeFigureOut">
              <a:rPr lang="en-US" smtClean="0"/>
              <a:pPr/>
              <a:t>4/24/2015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8400" y="692150"/>
            <a:ext cx="4610100" cy="3457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382" tIns="46191" rIns="92382" bIns="4619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4690" y="4379595"/>
            <a:ext cx="5557520" cy="4149090"/>
          </a:xfrm>
          <a:prstGeom prst="rect">
            <a:avLst/>
          </a:prstGeom>
        </p:spPr>
        <p:txBody>
          <a:bodyPr vert="horz" lIns="92382" tIns="46191" rIns="92382" bIns="46191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57590"/>
            <a:ext cx="3010323" cy="461010"/>
          </a:xfrm>
          <a:prstGeom prst="rect">
            <a:avLst/>
          </a:prstGeom>
        </p:spPr>
        <p:txBody>
          <a:bodyPr vert="horz" lIns="92382" tIns="46191" rIns="92382" bIns="46191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4969" y="8757590"/>
            <a:ext cx="3010323" cy="461010"/>
          </a:xfrm>
          <a:prstGeom prst="rect">
            <a:avLst/>
          </a:prstGeom>
        </p:spPr>
        <p:txBody>
          <a:bodyPr vert="horz" lIns="92382" tIns="46191" rIns="92382" bIns="46191" rtlCol="0" anchor="b"/>
          <a:lstStyle>
            <a:lvl1pPr algn="r">
              <a:defRPr sz="1200"/>
            </a:lvl1pPr>
          </a:lstStyle>
          <a:p>
            <a:fld id="{21BA6108-BD81-477A-A975-D601FEA74BF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73444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A6108-BD81-477A-A975-D601FEA74BFD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66609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A6108-BD81-477A-A975-D601FEA74BFD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6117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2BFBF8-5F16-4E77-BCC8-C9FE69C73DE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3085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A6108-BD81-477A-A975-D601FEA74BFD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164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6C31169-4925-4D3E-8A37-D96874D29036}" type="slidenum">
              <a:rPr lang="en-US"/>
              <a:pPr/>
              <a:t>12</a:t>
            </a:fld>
            <a:endParaRPr lang="en-US"/>
          </a:p>
        </p:txBody>
      </p:sp>
      <p:sp>
        <p:nvSpPr>
          <p:cNvPr id="433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9038" y="701675"/>
            <a:ext cx="4622800" cy="3467100"/>
          </a:xfrm>
          <a:ln cap="flat">
            <a:solidFill>
              <a:schemeClr val="tx1"/>
            </a:solidFill>
          </a:ln>
        </p:spPr>
      </p:sp>
      <p:sp>
        <p:nvSpPr>
          <p:cNvPr id="433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1864" y="4405825"/>
            <a:ext cx="5132387" cy="4180129"/>
          </a:xfrm>
          <a:ln/>
        </p:spPr>
        <p:txBody>
          <a:bodyPr lIns="96294" tIns="48146" rIns="96294" bIns="48146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6058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82622F4-D50B-41F8-A234-81F581F615F1}" type="slidenum">
              <a:rPr lang="en-US"/>
              <a:pPr/>
              <a:t>13</a:t>
            </a:fld>
            <a:endParaRPr lang="en-US"/>
          </a:p>
        </p:txBody>
      </p:sp>
      <p:sp>
        <p:nvSpPr>
          <p:cNvPr id="260098" name="Rectangle 2"/>
          <p:cNvSpPr>
            <a:spLocks noChangeArrowheads="1"/>
          </p:cNvSpPr>
          <p:nvPr/>
        </p:nvSpPr>
        <p:spPr bwMode="auto">
          <a:xfrm>
            <a:off x="4280071" y="1"/>
            <a:ext cx="3210448" cy="46608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1294" tIns="45647" rIns="91294" bIns="45647"/>
          <a:lstStyle/>
          <a:p>
            <a:endParaRPr lang="en-US"/>
          </a:p>
        </p:txBody>
      </p:sp>
      <p:sp>
        <p:nvSpPr>
          <p:cNvPr id="260099" name="Rectangle 3"/>
          <p:cNvSpPr>
            <a:spLocks noChangeArrowheads="1"/>
          </p:cNvSpPr>
          <p:nvPr/>
        </p:nvSpPr>
        <p:spPr bwMode="auto">
          <a:xfrm>
            <a:off x="4280071" y="8798589"/>
            <a:ext cx="3210448" cy="47084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5663" tIns="45400" rIns="95663" bIns="45400" anchor="b"/>
          <a:lstStyle/>
          <a:p>
            <a:pPr algn="r" defTabSz="962071" eaLnBrk="0" hangingPunct="0"/>
            <a:r>
              <a:rPr lang="en-US" sz="1200" dirty="0">
                <a:latin typeface="Times New Roman" pitchFamily="18" charset="0"/>
              </a:rPr>
              <a:t>17</a:t>
            </a:r>
          </a:p>
        </p:txBody>
      </p:sp>
      <p:sp>
        <p:nvSpPr>
          <p:cNvPr id="260100" name="Rectangle 4"/>
          <p:cNvSpPr>
            <a:spLocks noChangeArrowheads="1"/>
          </p:cNvSpPr>
          <p:nvPr/>
        </p:nvSpPr>
        <p:spPr bwMode="auto">
          <a:xfrm>
            <a:off x="1" y="8798589"/>
            <a:ext cx="3205695" cy="47084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1294" tIns="45647" rIns="91294" bIns="45647"/>
          <a:lstStyle/>
          <a:p>
            <a:endParaRPr lang="en-US"/>
          </a:p>
        </p:txBody>
      </p:sp>
      <p:sp>
        <p:nvSpPr>
          <p:cNvPr id="260101" name="Rectangle 5"/>
          <p:cNvSpPr>
            <a:spLocks noChangeArrowheads="1"/>
          </p:cNvSpPr>
          <p:nvPr/>
        </p:nvSpPr>
        <p:spPr bwMode="auto">
          <a:xfrm>
            <a:off x="1" y="1"/>
            <a:ext cx="3205695" cy="46608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1294" tIns="45647" rIns="91294" bIns="45647"/>
          <a:lstStyle/>
          <a:p>
            <a:endParaRPr lang="en-US"/>
          </a:p>
        </p:txBody>
      </p:sp>
      <p:sp>
        <p:nvSpPr>
          <p:cNvPr id="260102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33500" y="773113"/>
            <a:ext cx="4330700" cy="3249612"/>
          </a:xfrm>
          <a:ln w="12700" cap="flat"/>
        </p:spPr>
      </p:sp>
      <p:sp>
        <p:nvSpPr>
          <p:cNvPr id="260103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995144" y="4438927"/>
            <a:ext cx="5142106" cy="4128203"/>
          </a:xfrm>
          <a:ln/>
        </p:spPr>
        <p:txBody>
          <a:bodyPr lIns="95663" tIns="45400" rIns="95663" bIns="45400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8453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A6108-BD81-477A-A975-D601FEA74BFD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6778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 January 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C2B27-09BC-46FC-84F1-2552DA0E87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 January 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C2B27-09BC-46FC-84F1-2552DA0E87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 January 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C2B27-09BC-46FC-84F1-2552DA0E87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 January 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C2B27-09BC-46FC-84F1-2552DA0E87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 January 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C2B27-09BC-46FC-84F1-2552DA0E87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 January 2012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C2B27-09BC-46FC-84F1-2552DA0E87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 January 2012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C2B27-09BC-46FC-84F1-2552DA0E87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 January 2012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C2B27-09BC-46FC-84F1-2552DA0E87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 January 2012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C2B27-09BC-46FC-84F1-2552DA0E87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 January 2012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C2B27-09BC-46FC-84F1-2552DA0E87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 January 2012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C2B27-09BC-46FC-84F1-2552DA0E87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11 January 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0C2B27-09BC-46FC-84F1-2552DA0E878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5"/>
          <p:cNvSpPr>
            <a:spLocks noChangeArrowheads="1"/>
          </p:cNvSpPr>
          <p:nvPr userDrawn="1"/>
        </p:nvSpPr>
        <p:spPr bwMode="auto">
          <a:xfrm>
            <a:off x="0" y="0"/>
            <a:ext cx="9144000" cy="762000"/>
          </a:xfrm>
          <a:prstGeom prst="rect">
            <a:avLst/>
          </a:prstGeom>
          <a:gradFill rotWithShape="0">
            <a:gsLst>
              <a:gs pos="0">
                <a:srgbClr val="DFEBFF"/>
              </a:gs>
              <a:gs pos="100000">
                <a:srgbClr val="185FA5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>
              <a:latin typeface="+mn-lt"/>
            </a:endParaRPr>
          </a:p>
        </p:txBody>
      </p:sp>
      <p:grpSp>
        <p:nvGrpSpPr>
          <p:cNvPr id="8" name="Group 9"/>
          <p:cNvGrpSpPr>
            <a:grpSpLocks/>
          </p:cNvGrpSpPr>
          <p:nvPr userDrawn="1"/>
        </p:nvGrpSpPr>
        <p:grpSpPr bwMode="auto">
          <a:xfrm>
            <a:off x="12700" y="38100"/>
            <a:ext cx="838200" cy="685800"/>
            <a:chOff x="3630" y="1418"/>
            <a:chExt cx="898" cy="747"/>
          </a:xfrm>
        </p:grpSpPr>
        <p:sp>
          <p:nvSpPr>
            <p:cNvPr id="9" name="Oval 10"/>
            <p:cNvSpPr>
              <a:spLocks noChangeArrowheads="1"/>
            </p:cNvSpPr>
            <p:nvPr userDrawn="1"/>
          </p:nvSpPr>
          <p:spPr bwMode="auto">
            <a:xfrm>
              <a:off x="3678" y="1423"/>
              <a:ext cx="733" cy="733"/>
            </a:xfrm>
            <a:prstGeom prst="ellipse">
              <a:avLst/>
            </a:pr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10" name="Picture 11" descr="NASA"/>
            <p:cNvPicPr>
              <a:picLocks noChangeAspect="1" noChangeArrowheads="1"/>
            </p:cNvPicPr>
            <p:nvPr userDrawn="1"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630" y="1418"/>
              <a:ext cx="898" cy="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patton.downey@nasa.gov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nspires.nasaprs.com/external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6800" y="1123950"/>
            <a:ext cx="7772400" cy="161925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Developing </a:t>
            </a:r>
            <a:r>
              <a:rPr lang="en-US" dirty="0"/>
              <a:t>Diffusion Experiments for Space: Possibilities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5257800"/>
            <a:ext cx="3810000" cy="1219200"/>
          </a:xfrm>
        </p:spPr>
        <p:txBody>
          <a:bodyPr>
            <a:normAutofit/>
          </a:bodyPr>
          <a:lstStyle/>
          <a:p>
            <a:pPr algn="l">
              <a:defRPr/>
            </a:pPr>
            <a:r>
              <a:rPr lang="en-US" sz="2000" dirty="0">
                <a:solidFill>
                  <a:schemeClr val="tx1"/>
                </a:solidFill>
              </a:rPr>
              <a:t>Presenter: </a:t>
            </a:r>
            <a:r>
              <a:rPr lang="en-US" sz="2000" dirty="0" smtClean="0">
                <a:solidFill>
                  <a:schemeClr val="tx1"/>
                </a:solidFill>
              </a:rPr>
              <a:t> James Patton Downey</a:t>
            </a:r>
            <a:endParaRPr lang="en-US" sz="2000" dirty="0">
              <a:solidFill>
                <a:schemeClr val="tx1"/>
              </a:solidFill>
            </a:endParaRPr>
          </a:p>
          <a:p>
            <a:pPr algn="l">
              <a:defRPr/>
            </a:pPr>
            <a:r>
              <a:rPr lang="en-US" sz="2000" dirty="0">
                <a:solidFill>
                  <a:schemeClr val="tx1"/>
                </a:solidFill>
              </a:rPr>
              <a:t>NASA Marshall Space Flight </a:t>
            </a:r>
            <a:r>
              <a:rPr lang="en-US" sz="2000" dirty="0" smtClean="0">
                <a:solidFill>
                  <a:schemeClr val="tx1"/>
                </a:solidFill>
              </a:rPr>
              <a:t>Center</a:t>
            </a:r>
            <a:endParaRPr lang="en-US" sz="2000" dirty="0">
              <a:solidFill>
                <a:schemeClr val="tx1"/>
              </a:solidFill>
            </a:endParaRPr>
          </a:p>
          <a:p>
            <a:pPr algn="l">
              <a:defRPr/>
            </a:pPr>
            <a:endParaRPr lang="en-US" dirty="0" smtClean="0">
              <a:solidFill>
                <a:schemeClr val="tx1"/>
              </a:solidFill>
            </a:endParaRPr>
          </a:p>
          <a:p>
            <a:pPr algn="l">
              <a:defRPr/>
            </a:pPr>
            <a:endParaRPr lang="en-US" dirty="0">
              <a:solidFill>
                <a:schemeClr val="tx1"/>
              </a:solidFill>
            </a:endParaRPr>
          </a:p>
          <a:p>
            <a:endParaRPr lang="en-US" dirty="0"/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0" y="0"/>
            <a:ext cx="9144000" cy="762000"/>
          </a:xfrm>
          <a:prstGeom prst="rect">
            <a:avLst/>
          </a:prstGeom>
          <a:gradFill rotWithShape="0">
            <a:gsLst>
              <a:gs pos="0">
                <a:srgbClr val="DFEBFF"/>
              </a:gs>
              <a:gs pos="100000">
                <a:srgbClr val="185FA5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 dirty="0">
              <a:latin typeface="+mn-lt"/>
            </a:endParaRPr>
          </a:p>
        </p:txBody>
      </p:sp>
      <p:grpSp>
        <p:nvGrpSpPr>
          <p:cNvPr id="5" name="Group 9"/>
          <p:cNvGrpSpPr>
            <a:grpSpLocks/>
          </p:cNvGrpSpPr>
          <p:nvPr/>
        </p:nvGrpSpPr>
        <p:grpSpPr bwMode="auto">
          <a:xfrm>
            <a:off x="12700" y="38100"/>
            <a:ext cx="838200" cy="685800"/>
            <a:chOff x="3630" y="1418"/>
            <a:chExt cx="898" cy="747"/>
          </a:xfrm>
        </p:grpSpPr>
        <p:sp>
          <p:nvSpPr>
            <p:cNvPr id="6" name="Oval 10"/>
            <p:cNvSpPr>
              <a:spLocks noChangeArrowheads="1"/>
            </p:cNvSpPr>
            <p:nvPr/>
          </p:nvSpPr>
          <p:spPr bwMode="auto">
            <a:xfrm>
              <a:off x="3678" y="1423"/>
              <a:ext cx="733" cy="733"/>
            </a:xfrm>
            <a:prstGeom prst="ellipse">
              <a:avLst/>
            </a:pr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pic>
          <p:nvPicPr>
            <p:cNvPr id="7" name="Picture 11" descr="NASA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630" y="1418"/>
              <a:ext cx="898" cy="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8" name="TextBox 7"/>
          <p:cNvSpPr txBox="1"/>
          <p:nvPr/>
        </p:nvSpPr>
        <p:spPr>
          <a:xfrm>
            <a:off x="2057400" y="3657600"/>
            <a:ext cx="579267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  <a:hlinkClick r:id="rId4"/>
              </a:rPr>
              <a:t>patton.downey@nasa.gov</a:t>
            </a:r>
            <a:endParaRPr lang="en-US" sz="4000" b="1" dirty="0" smtClean="0">
              <a:solidFill>
                <a:srgbClr val="FF0000"/>
              </a:solidFill>
            </a:endParaRPr>
          </a:p>
          <a:p>
            <a:pPr algn="ctr"/>
            <a:r>
              <a:rPr lang="en-US" sz="4000" b="1" dirty="0" smtClean="0">
                <a:solidFill>
                  <a:srgbClr val="FF0000"/>
                </a:solidFill>
              </a:rPr>
              <a:t>256-544-6432</a:t>
            </a:r>
            <a:endParaRPr lang="en-US" sz="4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2000"/>
          </a:xfrm>
        </p:spPr>
        <p:txBody>
          <a:bodyPr/>
          <a:lstStyle/>
          <a:p>
            <a:r>
              <a:rPr lang="en-US" sz="3600" dirty="0" smtClean="0"/>
              <a:t>Large Gradient Furnace (LGF)</a:t>
            </a:r>
            <a:r>
              <a:rPr lang="en-US" dirty="0" smtClean="0"/>
              <a:t>	</a:t>
            </a:r>
            <a:endParaRPr lang="en-US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914400"/>
            <a:ext cx="8229600" cy="5349082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457200" y="1066800"/>
            <a:ext cx="8229600" cy="5349082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90000"/>
              </a:lnSpc>
              <a:spcBef>
                <a:spcPct val="40000"/>
              </a:spcBef>
            </a:pPr>
            <a:r>
              <a:rPr lang="en-GB" altLang="en-US" sz="2000" dirty="0"/>
              <a:t>LGF is a </a:t>
            </a:r>
            <a:r>
              <a:rPr lang="en-US" altLang="en-US" sz="2000" dirty="0"/>
              <a:t>Bridgman furnace that supports directional solidification of metals and growth of semiconductors at gradients in a typical range &lt; 40 K/cm. </a:t>
            </a:r>
            <a:endParaRPr lang="en-US" altLang="en-US" sz="2000" dirty="0" smtClean="0"/>
          </a:p>
          <a:p>
            <a:pPr>
              <a:lnSpc>
                <a:spcPct val="90000"/>
              </a:lnSpc>
              <a:spcBef>
                <a:spcPct val="40000"/>
              </a:spcBef>
            </a:pPr>
            <a:r>
              <a:rPr lang="en-US" altLang="en-US" sz="2000" dirty="0" smtClean="0"/>
              <a:t>LGF </a:t>
            </a:r>
            <a:r>
              <a:rPr lang="en-US" altLang="en-US" sz="2000" dirty="0"/>
              <a:t>consists of a "cold" and a "hot" cavity separated by an 50mm adiabatic zone (booster heater and "heat extraction zone" to maximize thermal gradient if needed</a:t>
            </a:r>
            <a:r>
              <a:rPr lang="en-US" altLang="en-US" sz="2000" dirty="0" smtClean="0"/>
              <a:t>)</a:t>
            </a:r>
          </a:p>
          <a:p>
            <a:pPr>
              <a:lnSpc>
                <a:spcPct val="90000"/>
              </a:lnSpc>
              <a:spcBef>
                <a:spcPct val="40000"/>
              </a:spcBef>
            </a:pPr>
            <a:r>
              <a:rPr lang="en-US" altLang="en-US" sz="2000" dirty="0" smtClean="0"/>
              <a:t>Vacuum </a:t>
            </a:r>
            <a:r>
              <a:rPr lang="en-US" altLang="en-US" sz="2000" dirty="0"/>
              <a:t>operation</a:t>
            </a:r>
          </a:p>
          <a:p>
            <a:pPr>
              <a:lnSpc>
                <a:spcPct val="90000"/>
              </a:lnSpc>
              <a:spcBef>
                <a:spcPct val="40000"/>
              </a:spcBef>
            </a:pPr>
            <a:r>
              <a:rPr lang="en-US" altLang="en-US" sz="2000" dirty="0" smtClean="0"/>
              <a:t>Maximum </a:t>
            </a:r>
            <a:r>
              <a:rPr lang="en-US" altLang="en-US" sz="2000" dirty="0"/>
              <a:t>furnace displacement 150 mm</a:t>
            </a:r>
          </a:p>
          <a:p>
            <a:pPr>
              <a:lnSpc>
                <a:spcPct val="90000"/>
              </a:lnSpc>
              <a:spcBef>
                <a:spcPct val="40000"/>
              </a:spcBef>
            </a:pPr>
            <a:r>
              <a:rPr lang="en-US" altLang="en-US" sz="2000" dirty="0"/>
              <a:t>Temperature of each heated zone can be controlled with 2 redundant </a:t>
            </a:r>
            <a:r>
              <a:rPr lang="en-US" altLang="en-US" sz="2000" dirty="0" err="1"/>
              <a:t>WRe</a:t>
            </a:r>
            <a:r>
              <a:rPr lang="en-US" altLang="en-US" sz="2000" dirty="0"/>
              <a:t>-thermocouples located inside the diffusers</a:t>
            </a:r>
          </a:p>
          <a:p>
            <a:pPr>
              <a:lnSpc>
                <a:spcPct val="90000"/>
              </a:lnSpc>
              <a:spcBef>
                <a:spcPct val="40000"/>
              </a:spcBef>
            </a:pPr>
            <a:r>
              <a:rPr lang="en-US" altLang="en-US" sz="2000" dirty="0"/>
              <a:t>Carbon reinforced carbon diffusers provide for enhanced circumferential temperature uniformity</a:t>
            </a:r>
          </a:p>
          <a:p>
            <a:pPr>
              <a:lnSpc>
                <a:spcPct val="90000"/>
              </a:lnSpc>
              <a:spcBef>
                <a:spcPct val="40000"/>
              </a:spcBef>
            </a:pPr>
            <a:r>
              <a:rPr lang="en-US" altLang="en-US" sz="2000" dirty="0"/>
              <a:t>maximum zone temperature: 1400 °C at the level of the diffusers.</a:t>
            </a:r>
          </a:p>
          <a:p>
            <a:pPr>
              <a:lnSpc>
                <a:spcPct val="90000"/>
              </a:lnSpc>
              <a:spcBef>
                <a:spcPct val="40000"/>
              </a:spcBef>
            </a:pPr>
            <a:r>
              <a:rPr lang="en-US" altLang="en-US" sz="2000" dirty="0"/>
              <a:t>Rotating magnetic field (see below)</a:t>
            </a:r>
            <a:endParaRPr lang="en-US" sz="2000" baseline="0" dirty="0"/>
          </a:p>
        </p:txBody>
      </p:sp>
    </p:spTree>
    <p:extLst>
      <p:ext uri="{BB962C8B-B14F-4D97-AF65-F5344CB8AC3E}">
        <p14:creationId xmlns:p14="http://schemas.microsoft.com/office/powerpoint/2010/main" val="23851728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28246" y="762000"/>
            <a:ext cx="8534400" cy="6096000"/>
          </a:xfrm>
        </p:spPr>
        <p:txBody>
          <a:bodyPr>
            <a:normAutofit fontScale="55000" lnSpcReduction="20000"/>
          </a:bodyPr>
          <a:lstStyle/>
          <a:p>
            <a:pPr marL="0" indent="0" eaLnBrk="1" hangingPunct="1">
              <a:buNone/>
            </a:pPr>
            <a:r>
              <a:rPr lang="en-US" altLang="en-US" sz="3600" dirty="0" smtClean="0"/>
              <a:t>Temperature monitoring for 12 thermocouples (inside SCA)</a:t>
            </a:r>
          </a:p>
          <a:p>
            <a:pPr eaLnBrk="1" hangingPunct="1"/>
            <a:endParaRPr lang="en-US" altLang="en-US" sz="2200" dirty="0" smtClean="0"/>
          </a:p>
          <a:p>
            <a:pPr marL="0" indent="0" eaLnBrk="1" hangingPunct="1">
              <a:buNone/>
            </a:pPr>
            <a:r>
              <a:rPr lang="en-US" altLang="en-US" sz="3600" dirty="0" smtClean="0"/>
              <a:t>Independent heating and temperature control of an internal reservoir (in order to control the vapor pressure of volatile elements in compound semiconductors [</a:t>
            </a:r>
            <a:r>
              <a:rPr lang="en-US" altLang="en-US" sz="3600" dirty="0" err="1" smtClean="0"/>
              <a:t>GaAs</a:t>
            </a:r>
            <a:r>
              <a:rPr lang="en-US" altLang="en-US" sz="3600" dirty="0" smtClean="0"/>
              <a:t>, </a:t>
            </a:r>
            <a:r>
              <a:rPr lang="en-US" altLang="en-US" sz="3600" dirty="0" err="1" smtClean="0"/>
              <a:t>CdTe</a:t>
            </a:r>
            <a:r>
              <a:rPr lang="en-US" altLang="en-US" sz="3600" dirty="0" smtClean="0"/>
              <a:t>]).</a:t>
            </a:r>
          </a:p>
          <a:p>
            <a:pPr marL="0" indent="0" eaLnBrk="1" hangingPunct="1">
              <a:buNone/>
            </a:pPr>
            <a:endParaRPr lang="en-US" altLang="en-US" sz="2200" dirty="0" smtClean="0"/>
          </a:p>
          <a:p>
            <a:pPr marL="0" indent="0" eaLnBrk="1" hangingPunct="1">
              <a:buNone/>
            </a:pPr>
            <a:r>
              <a:rPr lang="en-US" altLang="en-US" sz="3600" dirty="0" smtClean="0"/>
              <a:t>Direct Current (DC) or Rotating Magnetic Field (RMF) with maximum field strength at "hot" side of adiabatic zone</a:t>
            </a:r>
            <a:endParaRPr lang="en-GB" altLang="en-US" sz="3600" dirty="0" smtClean="0"/>
          </a:p>
          <a:p>
            <a:pPr lvl="1" eaLnBrk="1" hangingPunct="1"/>
            <a:r>
              <a:rPr lang="en-GB" altLang="en-US" sz="3600" dirty="0" smtClean="0"/>
              <a:t>magnetic flux density: ~ 4.1 </a:t>
            </a:r>
            <a:r>
              <a:rPr lang="en-GB" altLang="en-US" sz="3600" dirty="0" err="1" smtClean="0"/>
              <a:t>mT</a:t>
            </a:r>
            <a:r>
              <a:rPr lang="en-GB" altLang="en-US" sz="3600" dirty="0" smtClean="0"/>
              <a:t> at 100 Hz,~ 1.5 </a:t>
            </a:r>
            <a:r>
              <a:rPr lang="en-GB" altLang="en-US" sz="3600" dirty="0" err="1" smtClean="0"/>
              <a:t>mT</a:t>
            </a:r>
            <a:r>
              <a:rPr lang="en-GB" altLang="en-US" sz="3600" dirty="0" smtClean="0"/>
              <a:t> at 400 Hz</a:t>
            </a:r>
          </a:p>
          <a:p>
            <a:pPr marL="0" indent="0" eaLnBrk="1" hangingPunct="1">
              <a:buNone/>
            </a:pPr>
            <a:endParaRPr lang="en-GB" altLang="en-US" sz="2200" dirty="0" smtClean="0"/>
          </a:p>
          <a:p>
            <a:pPr marL="0" indent="0" eaLnBrk="1" hangingPunct="1">
              <a:buNone/>
            </a:pPr>
            <a:r>
              <a:rPr lang="en-GB" altLang="en-US" sz="3600" dirty="0" smtClean="0"/>
              <a:t>Current Pulses: </a:t>
            </a:r>
            <a:endParaRPr lang="en-US" altLang="en-US" sz="3600" dirty="0" smtClean="0"/>
          </a:p>
          <a:p>
            <a:pPr lvl="1" eaLnBrk="1" hangingPunct="1"/>
            <a:r>
              <a:rPr lang="en-US" altLang="en-US" sz="3600" dirty="0" smtClean="0"/>
              <a:t>max. current 100 A [40 V], max. voltage 80 V [50 A],</a:t>
            </a:r>
          </a:p>
          <a:p>
            <a:pPr lvl="1" eaLnBrk="1" hangingPunct="1"/>
            <a:r>
              <a:rPr lang="en-US" altLang="en-US" sz="3600" dirty="0" smtClean="0"/>
              <a:t>pulse duration 100 </a:t>
            </a:r>
            <a:r>
              <a:rPr lang="en-US" altLang="en-US" sz="3600" dirty="0" err="1" smtClean="0"/>
              <a:t>msec</a:t>
            </a:r>
            <a:r>
              <a:rPr lang="en-US" altLang="en-US" sz="3600" dirty="0" smtClean="0"/>
              <a:t> - 4 sec</a:t>
            </a:r>
          </a:p>
          <a:p>
            <a:pPr marL="0" indent="0" eaLnBrk="1" hangingPunct="1">
              <a:spcBef>
                <a:spcPct val="40000"/>
              </a:spcBef>
              <a:buNone/>
            </a:pPr>
            <a:endParaRPr lang="en-US" altLang="en-US" sz="2200" dirty="0" smtClean="0"/>
          </a:p>
          <a:p>
            <a:pPr marL="0" indent="0" eaLnBrk="1" hangingPunct="1">
              <a:spcBef>
                <a:spcPct val="40000"/>
              </a:spcBef>
              <a:buNone/>
            </a:pPr>
            <a:r>
              <a:rPr lang="en-US" altLang="en-US" sz="3600" dirty="0" smtClean="0"/>
              <a:t>Stepper motor interface (e.g. shear cell actuation for diffusion experiments)</a:t>
            </a:r>
          </a:p>
          <a:p>
            <a:pPr marL="0" indent="0" eaLnBrk="1" hangingPunct="1">
              <a:spcBef>
                <a:spcPct val="40000"/>
              </a:spcBef>
              <a:buNone/>
            </a:pPr>
            <a:endParaRPr lang="en-US" altLang="en-US" sz="2200" dirty="0"/>
          </a:p>
          <a:p>
            <a:pPr marL="0" indent="0" eaLnBrk="1" hangingPunct="1">
              <a:spcBef>
                <a:spcPct val="40000"/>
              </a:spcBef>
              <a:buNone/>
            </a:pPr>
            <a:r>
              <a:rPr lang="en-US" altLang="en-US" sz="3600" dirty="0" smtClean="0"/>
              <a:t>Ultrasound diagnostics for determination of the solid/liquid interface position (transducer package to be provided as part of the sample).</a:t>
            </a:r>
          </a:p>
          <a:p>
            <a:pPr marL="0" indent="0" eaLnBrk="1" hangingPunct="1">
              <a:spcBef>
                <a:spcPct val="40000"/>
              </a:spcBef>
              <a:buNone/>
            </a:pPr>
            <a:endParaRPr lang="en-US" altLang="en-US" sz="2500" dirty="0" smtClean="0"/>
          </a:p>
          <a:p>
            <a:pPr marL="0" indent="0" eaLnBrk="1" hangingPunct="1">
              <a:spcBef>
                <a:spcPct val="40000"/>
              </a:spcBef>
              <a:buNone/>
            </a:pPr>
            <a:r>
              <a:rPr lang="en-US" altLang="en-US" sz="3600" dirty="0" smtClean="0"/>
              <a:t>Further diagnostics / stimuli can be added as "Experiment Dedicated Electronics" (to be individually developed).</a:t>
            </a:r>
            <a:endParaRPr lang="en-GB" altLang="en-US" sz="3600" dirty="0" smtClean="0"/>
          </a:p>
          <a:p>
            <a:pPr lvl="1" eaLnBrk="1" hangingPunct="1"/>
            <a:endParaRPr lang="en-GB" altLang="en-US" dirty="0" smtClean="0"/>
          </a:p>
        </p:txBody>
      </p:sp>
      <p:sp>
        <p:nvSpPr>
          <p:cNvPr id="18437" name="Rectangle 3"/>
          <p:cNvSpPr>
            <a:spLocks noChangeArrowheads="1"/>
          </p:cNvSpPr>
          <p:nvPr/>
        </p:nvSpPr>
        <p:spPr bwMode="auto">
          <a:xfrm>
            <a:off x="304800" y="200025"/>
            <a:ext cx="8686800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None/>
            </a:pPr>
            <a:r>
              <a:rPr lang="en-US" altLang="en-US" sz="3600" b="0" dirty="0">
                <a:latin typeface="+mj-lt"/>
              </a:rPr>
              <a:t>Diagnostics and </a:t>
            </a:r>
            <a:r>
              <a:rPr lang="en-US" altLang="en-US" sz="3600" b="0" dirty="0" smtClean="0">
                <a:latin typeface="+mj-lt"/>
              </a:rPr>
              <a:t>Stimuli for MSRR Experiments</a:t>
            </a:r>
            <a:endParaRPr lang="en-US" altLang="en-US" sz="3600" b="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82480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130" name="Rectangle 2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32131" name="Rectangle 3"/>
          <p:cNvSpPr>
            <a:spLocks noChangeArrowheads="1"/>
          </p:cNvSpPr>
          <p:nvPr/>
        </p:nvSpPr>
        <p:spPr bwMode="auto">
          <a:xfrm>
            <a:off x="914400" y="50801"/>
            <a:ext cx="7142162" cy="69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/>
            <a:r>
              <a:rPr lang="en-US" sz="3600" dirty="0">
                <a:ea typeface="ＭＳ Ｐゴシック" pitchFamily="1" charset="-128"/>
              </a:rPr>
              <a:t>EXPRESS Rack</a:t>
            </a:r>
          </a:p>
        </p:txBody>
      </p:sp>
      <p:sp>
        <p:nvSpPr>
          <p:cNvPr id="432132" name="Rectangle 4"/>
          <p:cNvSpPr>
            <a:spLocks noChangeArrowheads="1"/>
          </p:cNvSpPr>
          <p:nvPr/>
        </p:nvSpPr>
        <p:spPr bwMode="auto">
          <a:xfrm>
            <a:off x="3886200" y="1066800"/>
            <a:ext cx="5029200" cy="5486399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  <a:effectLst/>
        </p:spPr>
        <p:txBody>
          <a:bodyPr lIns="90488" tIns="44450" rIns="90488" bIns="44450"/>
          <a:lstStyle/>
          <a:p>
            <a:pPr marL="342900" indent="-342900">
              <a:spcBef>
                <a:spcPct val="15000"/>
              </a:spcBef>
              <a:buFontTx/>
              <a:buChar char="•"/>
            </a:pPr>
            <a:r>
              <a:rPr lang="en-US" dirty="0" err="1" smtClean="0">
                <a:ea typeface="ＭＳ Ｐゴシック" pitchFamily="1" charset="-128"/>
              </a:rPr>
              <a:t>EXpedite</a:t>
            </a:r>
            <a:r>
              <a:rPr lang="en-US" dirty="0" smtClean="0">
                <a:ea typeface="ＭＳ Ｐゴシック" pitchFamily="1" charset="-128"/>
              </a:rPr>
              <a:t> the </a:t>
            </a:r>
            <a:r>
              <a:rPr lang="en-US" dirty="0" err="1" smtClean="0">
                <a:ea typeface="ＭＳ Ｐゴシック" pitchFamily="1" charset="-128"/>
              </a:rPr>
              <a:t>PRocessing</a:t>
            </a:r>
            <a:r>
              <a:rPr lang="en-US" dirty="0" smtClean="0">
                <a:ea typeface="ＭＳ Ｐゴシック" pitchFamily="1" charset="-128"/>
              </a:rPr>
              <a:t> of Experiments to Space Station (EXPRESS) rack is a multi-use facility </a:t>
            </a:r>
            <a:r>
              <a:rPr lang="en-US" dirty="0">
                <a:ea typeface="ＭＳ Ｐゴシック" pitchFamily="1" charset="-128"/>
              </a:rPr>
              <a:t>which provides standard interfaces and resources </a:t>
            </a:r>
            <a:r>
              <a:rPr lang="en-US" dirty="0" smtClean="0">
                <a:ea typeface="ＭＳ Ｐゴシック" pitchFamily="1" charset="-128"/>
              </a:rPr>
              <a:t>for Middeck Locker-type and International </a:t>
            </a:r>
            <a:r>
              <a:rPr lang="en-US" dirty="0" err="1">
                <a:ea typeface="ＭＳ Ｐゴシック" pitchFamily="1" charset="-128"/>
              </a:rPr>
              <a:t>Subrack</a:t>
            </a:r>
            <a:r>
              <a:rPr lang="en-US" dirty="0">
                <a:ea typeface="ＭＳ Ｐゴシック" pitchFamily="1" charset="-128"/>
              </a:rPr>
              <a:t> Interface Standard </a:t>
            </a:r>
            <a:r>
              <a:rPr lang="en-US" dirty="0" smtClean="0">
                <a:ea typeface="ＭＳ Ｐゴシック" pitchFamily="1" charset="-128"/>
              </a:rPr>
              <a:t>(ISIS)Payloads</a:t>
            </a:r>
          </a:p>
          <a:p>
            <a:pPr marL="800100" lvl="1" indent="-342900">
              <a:spcBef>
                <a:spcPct val="15000"/>
              </a:spcBef>
              <a:buFontTx/>
              <a:buChar char="•"/>
            </a:pPr>
            <a:r>
              <a:rPr lang="en-US" dirty="0" smtClean="0">
                <a:ea typeface="ＭＳ Ｐゴシック" pitchFamily="1" charset="-128"/>
              </a:rPr>
              <a:t>28Vdc power</a:t>
            </a:r>
          </a:p>
          <a:p>
            <a:pPr marL="800100" lvl="1" indent="-342900">
              <a:spcBef>
                <a:spcPct val="15000"/>
              </a:spcBef>
              <a:buFontTx/>
              <a:buChar char="•"/>
            </a:pPr>
            <a:r>
              <a:rPr lang="en-US" dirty="0" smtClean="0">
                <a:ea typeface="ＭＳ Ｐゴシック" pitchFamily="1" charset="-128"/>
              </a:rPr>
              <a:t>Ethernet, RS422 , Analog, Discrete</a:t>
            </a:r>
          </a:p>
          <a:p>
            <a:pPr marL="800100" lvl="1" indent="-342900">
              <a:spcBef>
                <a:spcPct val="15000"/>
              </a:spcBef>
              <a:buFontTx/>
              <a:buChar char="•"/>
            </a:pPr>
            <a:r>
              <a:rPr lang="en-US" dirty="0" smtClean="0">
                <a:ea typeface="ＭＳ Ｐゴシック" pitchFamily="1" charset="-128"/>
              </a:rPr>
              <a:t>Air and Water (2 locations per rack) Cooling</a:t>
            </a:r>
          </a:p>
          <a:p>
            <a:pPr marL="800100" lvl="1" indent="-342900">
              <a:spcBef>
                <a:spcPct val="15000"/>
              </a:spcBef>
              <a:buFontTx/>
              <a:buChar char="•"/>
            </a:pPr>
            <a:r>
              <a:rPr lang="en-US" dirty="0" smtClean="0">
                <a:ea typeface="ＭＳ Ｐゴシック" pitchFamily="1" charset="-128"/>
              </a:rPr>
              <a:t>NTSC Video </a:t>
            </a:r>
          </a:p>
          <a:p>
            <a:pPr marL="800100" lvl="1" indent="-342900">
              <a:spcBef>
                <a:spcPct val="15000"/>
              </a:spcBef>
              <a:buFontTx/>
              <a:buChar char="•"/>
            </a:pPr>
            <a:r>
              <a:rPr lang="en-US" dirty="0" smtClean="0">
                <a:ea typeface="ＭＳ Ｐゴシック" pitchFamily="1" charset="-128"/>
              </a:rPr>
              <a:t>Vacuum Exhaust (1 location per rack)</a:t>
            </a:r>
          </a:p>
          <a:p>
            <a:pPr marL="800100" lvl="1" indent="-342900">
              <a:spcBef>
                <a:spcPct val="15000"/>
              </a:spcBef>
              <a:buFontTx/>
              <a:buChar char="•"/>
            </a:pPr>
            <a:r>
              <a:rPr lang="en-US" dirty="0" smtClean="0">
                <a:ea typeface="ＭＳ Ｐゴシック" pitchFamily="1" charset="-128"/>
              </a:rPr>
              <a:t>Nitrogen Supply (1 location per rack)</a:t>
            </a:r>
          </a:p>
          <a:p>
            <a:pPr marL="342900" indent="-342900">
              <a:spcBef>
                <a:spcPct val="15000"/>
              </a:spcBef>
              <a:buFontTx/>
              <a:buChar char="•"/>
            </a:pPr>
            <a:r>
              <a:rPr lang="en-US" dirty="0" smtClean="0">
                <a:ea typeface="ＭＳ Ｐゴシック" pitchFamily="1" charset="-128"/>
              </a:rPr>
              <a:t>Eight </a:t>
            </a:r>
            <a:r>
              <a:rPr lang="en-US" dirty="0">
                <a:ea typeface="ＭＳ Ｐゴシック" pitchFamily="1" charset="-128"/>
              </a:rPr>
              <a:t>flight racks </a:t>
            </a:r>
          </a:p>
          <a:p>
            <a:pPr marL="342900" indent="-342900">
              <a:spcBef>
                <a:spcPct val="15000"/>
              </a:spcBef>
              <a:buFontTx/>
              <a:buChar char="•"/>
            </a:pPr>
            <a:r>
              <a:rPr lang="en-US" dirty="0" smtClean="0">
                <a:ea typeface="ＭＳ Ｐゴシック" pitchFamily="1" charset="-128"/>
              </a:rPr>
              <a:t>Trainer </a:t>
            </a:r>
            <a:r>
              <a:rPr lang="en-US" dirty="0">
                <a:ea typeface="ＭＳ Ｐゴシック" pitchFamily="1" charset="-128"/>
              </a:rPr>
              <a:t>Racks at JSC and MSFC to support crew and ground training</a:t>
            </a:r>
          </a:p>
          <a:p>
            <a:pPr marL="342900" indent="-342900">
              <a:spcBef>
                <a:spcPct val="15000"/>
              </a:spcBef>
              <a:buFontTx/>
              <a:buChar char="•"/>
            </a:pPr>
            <a:r>
              <a:rPr lang="en-US" dirty="0">
                <a:ea typeface="ＭＳ Ｐゴシック" pitchFamily="1" charset="-128"/>
              </a:rPr>
              <a:t>Functional Checkout </a:t>
            </a:r>
            <a:r>
              <a:rPr lang="en-US" dirty="0" smtClean="0">
                <a:ea typeface="ＭＳ Ｐゴシック" pitchFamily="1" charset="-128"/>
              </a:rPr>
              <a:t>Unit (FCU) </a:t>
            </a:r>
            <a:r>
              <a:rPr lang="en-US" dirty="0">
                <a:ea typeface="ＭＳ Ｐゴシック" pitchFamily="1" charset="-128"/>
              </a:rPr>
              <a:t>to support payload </a:t>
            </a:r>
            <a:r>
              <a:rPr lang="en-US" dirty="0" smtClean="0">
                <a:ea typeface="ＭＳ Ｐゴシック" pitchFamily="1" charset="-128"/>
              </a:rPr>
              <a:t>testing at MSFC</a:t>
            </a:r>
            <a:endParaRPr lang="en-US" dirty="0">
              <a:ea typeface="ＭＳ Ｐゴシック" pitchFamily="1" charset="-128"/>
            </a:endParaRPr>
          </a:p>
          <a:p>
            <a:pPr marL="342900" indent="-342900">
              <a:lnSpc>
                <a:spcPct val="130000"/>
              </a:lnSpc>
              <a:spcBef>
                <a:spcPct val="25000"/>
              </a:spcBef>
              <a:buFontTx/>
              <a:buChar char="•"/>
            </a:pPr>
            <a:endParaRPr lang="en-US" sz="1600" dirty="0">
              <a:ea typeface="ＭＳ Ｐゴシック" pitchFamily="1" charset="-128"/>
            </a:endParaRPr>
          </a:p>
          <a:p>
            <a:pPr marL="742950" lvl="1" indent="-285750">
              <a:lnSpc>
                <a:spcPct val="130000"/>
              </a:lnSpc>
              <a:spcBef>
                <a:spcPct val="25000"/>
              </a:spcBef>
              <a:buFontTx/>
              <a:buChar char="•"/>
            </a:pPr>
            <a:endParaRPr lang="en-US" sz="1600" dirty="0">
              <a:ea typeface="ＭＳ Ｐゴシック" pitchFamily="1" charset="-128"/>
            </a:endParaRPr>
          </a:p>
          <a:p>
            <a:pPr marL="342900" indent="-342900">
              <a:lnSpc>
                <a:spcPct val="130000"/>
              </a:lnSpc>
              <a:spcBef>
                <a:spcPct val="25000"/>
              </a:spcBef>
              <a:buFontTx/>
              <a:buChar char="•"/>
            </a:pPr>
            <a:endParaRPr lang="en-US" sz="1600" dirty="0">
              <a:ea typeface="ＭＳ Ｐゴシック" pitchFamily="1" charset="-128"/>
            </a:endParaRPr>
          </a:p>
        </p:txBody>
      </p:sp>
      <p:pic>
        <p:nvPicPr>
          <p:cNvPr id="432134" name="Picture 6" descr="ER3-EMCS in Col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09588" y="1147763"/>
            <a:ext cx="3189287" cy="4684712"/>
          </a:xfrm>
          <a:prstGeom prst="rect">
            <a:avLst/>
          </a:prstGeom>
          <a:noFill/>
        </p:spPr>
      </p:pic>
      <p:sp>
        <p:nvSpPr>
          <p:cNvPr id="432135" name="Text Box 7"/>
          <p:cNvSpPr txBox="1">
            <a:spLocks noChangeArrowheads="1"/>
          </p:cNvSpPr>
          <p:nvPr/>
        </p:nvSpPr>
        <p:spPr bwMode="auto">
          <a:xfrm>
            <a:off x="584200" y="5930900"/>
            <a:ext cx="3073400" cy="64633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dirty="0"/>
              <a:t>EXPRESS Rack 3 with European Modular Cultivation System operating in Columbus Module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F6121376-8658-4F01-9177-00A779445AF9}" type="slidenum">
              <a:rPr lang="en-US" smtClean="0"/>
              <a:pPr algn="r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32326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084" name="Rectangle 12"/>
          <p:cNvSpPr>
            <a:spLocks noGrp="1" noChangeArrowheads="1"/>
          </p:cNvSpPr>
          <p:nvPr>
            <p:ph type="title"/>
          </p:nvPr>
        </p:nvSpPr>
        <p:spPr>
          <a:xfrm>
            <a:off x="488583" y="-69850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dirty="0"/>
              <a:t>EXPRESS Locker </a:t>
            </a:r>
            <a:r>
              <a:rPr lang="en-US" sz="3600" dirty="0" smtClean="0"/>
              <a:t>Interface</a:t>
            </a:r>
            <a:endParaRPr lang="en-US" sz="3600" dirty="0"/>
          </a:p>
        </p:txBody>
      </p:sp>
      <p:sp>
        <p:nvSpPr>
          <p:cNvPr id="259075" name="Rectangle 3"/>
          <p:cNvSpPr>
            <a:spLocks noChangeArrowheads="1"/>
          </p:cNvSpPr>
          <p:nvPr/>
        </p:nvSpPr>
        <p:spPr bwMode="auto">
          <a:xfrm>
            <a:off x="600075" y="0"/>
            <a:ext cx="6096000" cy="63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eaLnBrk="0" hangingPunct="0">
              <a:lnSpc>
                <a:spcPct val="80000"/>
              </a:lnSpc>
            </a:pPr>
            <a:endParaRPr lang="en-US" sz="2400" b="1">
              <a:solidFill>
                <a:schemeClr val="bg1"/>
              </a:solidFill>
            </a:endParaRPr>
          </a:p>
        </p:txBody>
      </p:sp>
      <p:sp>
        <p:nvSpPr>
          <p:cNvPr id="259078" name="Text Box 6"/>
          <p:cNvSpPr txBox="1">
            <a:spLocks noChangeArrowheads="1"/>
          </p:cNvSpPr>
          <p:nvPr/>
        </p:nvSpPr>
        <p:spPr bwMode="auto">
          <a:xfrm>
            <a:off x="420688" y="5540375"/>
            <a:ext cx="46386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/>
              <a:t>ISS Locker Details</a:t>
            </a:r>
          </a:p>
        </p:txBody>
      </p:sp>
      <p:pic>
        <p:nvPicPr>
          <p:cNvPr id="259080" name="Picture 8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04800" y="990600"/>
            <a:ext cx="4656137" cy="438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9083" name="Text Box 11"/>
          <p:cNvSpPr txBox="1">
            <a:spLocks noChangeArrowheads="1"/>
          </p:cNvSpPr>
          <p:nvPr/>
        </p:nvSpPr>
        <p:spPr bwMode="auto">
          <a:xfrm>
            <a:off x="4951413" y="1339850"/>
            <a:ext cx="4040187" cy="641350"/>
          </a:xfrm>
          <a:prstGeom prst="rect">
            <a:avLst/>
          </a:prstGeom>
          <a:solidFill>
            <a:srgbClr val="FF9933">
              <a:alpha val="25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 dirty="0"/>
              <a:t>Payloads can either be locker “inserts” or locker “replacements”. </a:t>
            </a:r>
          </a:p>
        </p:txBody>
      </p:sp>
      <p:sp>
        <p:nvSpPr>
          <p:cNvPr id="13" name="Text Box 176"/>
          <p:cNvSpPr txBox="1">
            <a:spLocks noChangeArrowheads="1"/>
          </p:cNvSpPr>
          <p:nvPr/>
        </p:nvSpPr>
        <p:spPr bwMode="auto">
          <a:xfrm>
            <a:off x="5257800" y="2514600"/>
            <a:ext cx="3505200" cy="2834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lnSpc>
                <a:spcPct val="110000"/>
              </a:lnSpc>
              <a:buClr>
                <a:schemeClr val="tx1"/>
              </a:buClr>
              <a:buFont typeface="Wingdings" pitchFamily="2" charset="2"/>
              <a:buNone/>
            </a:pPr>
            <a:r>
              <a:rPr lang="en-US" b="1" dirty="0">
                <a:latin typeface="Arial" charset="0"/>
              </a:rPr>
              <a:t>Features</a:t>
            </a:r>
          </a:p>
          <a:p>
            <a:pPr algn="l">
              <a:lnSpc>
                <a:spcPct val="110000"/>
              </a:lnSpc>
              <a:buClr>
                <a:schemeClr val="tx1"/>
              </a:buClr>
              <a:buFont typeface="Wingdings" pitchFamily="2" charset="2"/>
              <a:buChar char="§"/>
            </a:pPr>
            <a:r>
              <a:rPr lang="en-US" dirty="0">
                <a:latin typeface="Arial" charset="0"/>
              </a:rPr>
              <a:t>4 rear captive fastener</a:t>
            </a:r>
          </a:p>
          <a:p>
            <a:pPr algn="l">
              <a:lnSpc>
                <a:spcPct val="110000"/>
              </a:lnSpc>
              <a:buClr>
                <a:schemeClr val="tx1"/>
              </a:buClr>
              <a:buFont typeface="Wingdings" pitchFamily="2" charset="2"/>
              <a:buNone/>
            </a:pPr>
            <a:r>
              <a:rPr lang="en-US" dirty="0">
                <a:latin typeface="Arial" charset="0"/>
              </a:rPr>
              <a:t>     attachments</a:t>
            </a:r>
          </a:p>
          <a:p>
            <a:pPr algn="l">
              <a:lnSpc>
                <a:spcPct val="110000"/>
              </a:lnSpc>
              <a:buClr>
                <a:schemeClr val="tx1"/>
              </a:buClr>
              <a:buFont typeface="Wingdings" pitchFamily="2" charset="2"/>
              <a:buChar char="§"/>
            </a:pPr>
            <a:r>
              <a:rPr lang="en-US" dirty="0">
                <a:latin typeface="Arial" charset="0"/>
              </a:rPr>
              <a:t> Friction hinge</a:t>
            </a:r>
          </a:p>
          <a:p>
            <a:pPr algn="l">
              <a:lnSpc>
                <a:spcPct val="110000"/>
              </a:lnSpc>
              <a:buClr>
                <a:schemeClr val="tx1"/>
              </a:buClr>
              <a:buFont typeface="Wingdings" pitchFamily="2" charset="2"/>
              <a:buChar char="§"/>
            </a:pPr>
            <a:r>
              <a:rPr lang="en-US" dirty="0">
                <a:latin typeface="Arial" charset="0"/>
              </a:rPr>
              <a:t> Dual door locks</a:t>
            </a:r>
          </a:p>
          <a:p>
            <a:pPr algn="l">
              <a:lnSpc>
                <a:spcPct val="110000"/>
              </a:lnSpc>
              <a:buClr>
                <a:schemeClr val="tx1"/>
              </a:buClr>
              <a:buFont typeface="Wingdings" pitchFamily="2" charset="2"/>
              <a:buChar char="§"/>
            </a:pPr>
            <a:r>
              <a:rPr lang="en-US" dirty="0">
                <a:latin typeface="Arial" charset="0"/>
              </a:rPr>
              <a:t> Installation tool </a:t>
            </a:r>
            <a:br>
              <a:rPr lang="en-US" dirty="0">
                <a:latin typeface="Arial" charset="0"/>
              </a:rPr>
            </a:br>
            <a:r>
              <a:rPr lang="en-US" dirty="0">
                <a:latin typeface="Arial" charset="0"/>
              </a:rPr>
              <a:t>  guides on 4 corners</a:t>
            </a:r>
          </a:p>
          <a:p>
            <a:pPr algn="l">
              <a:lnSpc>
                <a:spcPct val="110000"/>
              </a:lnSpc>
              <a:buClr>
                <a:schemeClr val="tx1"/>
              </a:buClr>
              <a:buFont typeface="Wingdings" pitchFamily="2" charset="2"/>
              <a:buChar char="§"/>
            </a:pPr>
            <a:r>
              <a:rPr lang="en-US" dirty="0">
                <a:latin typeface="Arial" charset="0"/>
              </a:rPr>
              <a:t> Weight – 13 lbs empty</a:t>
            </a:r>
          </a:p>
          <a:p>
            <a:pPr algn="l">
              <a:lnSpc>
                <a:spcPct val="110000"/>
              </a:lnSpc>
              <a:buClr>
                <a:schemeClr val="tx1"/>
              </a:buClr>
              <a:buFont typeface="Wingdings" pitchFamily="2" charset="2"/>
              <a:buChar char="§"/>
            </a:pPr>
            <a:r>
              <a:rPr lang="en-US" dirty="0">
                <a:latin typeface="Arial" charset="0"/>
              </a:rPr>
              <a:t> Volume – 2 ft</a:t>
            </a:r>
            <a:r>
              <a:rPr lang="en-US" baseline="30000" dirty="0">
                <a:latin typeface="Arial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33914302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2000"/>
          </a:xfrm>
        </p:spPr>
        <p:txBody>
          <a:bodyPr/>
          <a:lstStyle/>
          <a:p>
            <a:r>
              <a:rPr lang="en-US" sz="3600" dirty="0" smtClean="0"/>
              <a:t>Effective Gravity Level</a:t>
            </a:r>
            <a:r>
              <a:rPr lang="en-US" dirty="0" smtClean="0"/>
              <a:t>	</a:t>
            </a:r>
            <a:endParaRPr lang="en-US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914400"/>
            <a:ext cx="8229600" cy="5349082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457200" y="1066800"/>
            <a:ext cx="8229600" cy="5349082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1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The International Space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Station (ISS) provides a laboratory platform where the effective acceleration between the ISS laboratory and the experiment container boundaries is less than one millionth of the gravity on the surface of the earth. 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2000" dirty="0" smtClean="0"/>
              <a:t>Hence the term microgravity </a:t>
            </a:r>
            <a:endParaRPr kumimoji="0" lang="en-US" sz="2000" b="0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US" sz="2000" baseline="0" dirty="0" smtClean="0"/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000" baseline="0" dirty="0" smtClean="0"/>
              <a:t>The</a:t>
            </a:r>
            <a:r>
              <a:rPr lang="en-US" sz="2000" dirty="0" smtClean="0"/>
              <a:t> fact that it is not effectively zero g is the atmospheric drag on the ISS and the distance of the experiment from the ISS center of mass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This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is the so-called </a:t>
            </a:r>
            <a:r>
              <a:rPr lang="en-US" sz="2000" dirty="0"/>
              <a:t>gravity </a:t>
            </a:r>
            <a:r>
              <a:rPr lang="en-US" sz="2000" dirty="0" smtClean="0"/>
              <a:t>gradient 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effect, 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</a:t>
            </a:r>
            <a:r>
              <a:rPr kumimoji="0" lang="en-US" sz="20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en-US" sz="2000" dirty="0">
                <a:solidFill>
                  <a:srgbClr val="FF0000"/>
                </a:solidFill>
              </a:rPr>
              <a:t>= </a:t>
            </a:r>
            <a:r>
              <a:rPr lang="en-US" sz="2000" dirty="0" smtClean="0">
                <a:solidFill>
                  <a:srgbClr val="FF0000"/>
                </a:solidFill>
              </a:rPr>
              <a:t>(</a:t>
            </a:r>
            <a:r>
              <a:rPr lang="en-US" sz="2000" dirty="0" err="1" smtClean="0">
                <a:solidFill>
                  <a:srgbClr val="FF0000"/>
                </a:solidFill>
              </a:rPr>
              <a:t>GMe</a:t>
            </a:r>
            <a:r>
              <a:rPr lang="en-US" sz="2000" dirty="0" smtClean="0">
                <a:solidFill>
                  <a:srgbClr val="FF0000"/>
                </a:solidFill>
              </a:rPr>
              <a:t>/R³)d</a:t>
            </a:r>
            <a:r>
              <a:rPr kumimoji="0" lang="en-US" sz="20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R</a:t>
            </a:r>
            <a:r>
              <a:rPr kumimoji="0" lang="en-US" sz="20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, where </a:t>
            </a:r>
            <a:r>
              <a:rPr kumimoji="0" lang="en-US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a</a:t>
            </a:r>
            <a:r>
              <a:rPr kumimoji="0" lang="en-US" sz="20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 in the acceleration vector, G is the gravitational constant, Me is the mass of the earth, and </a:t>
            </a:r>
            <a:r>
              <a:rPr kumimoji="0" lang="en-US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R</a:t>
            </a:r>
            <a:r>
              <a:rPr kumimoji="0" lang="en-US" sz="20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 is the vector to the center of the earth.  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en-US" sz="2000" baseline="0" dirty="0"/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64115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20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Obtaining Diffusion Controlled Conditions </a:t>
            </a:r>
            <a:endParaRPr lang="en-US" sz="36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1066800"/>
            <a:ext cx="8229600" cy="5349082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1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81000" y="741531"/>
            <a:ext cx="8493369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/>
              <a:t>Microgravity investigators </a:t>
            </a:r>
            <a:r>
              <a:rPr lang="en-US" sz="2000" dirty="0"/>
              <a:t>typically want conditions in which the transport of mass and/or </a:t>
            </a:r>
            <a:r>
              <a:rPr lang="en-US" sz="2000" dirty="0" smtClean="0"/>
              <a:t>heat </a:t>
            </a:r>
            <a:r>
              <a:rPr lang="en-US" sz="2000" dirty="0"/>
              <a:t>is dominated by diffusion, D, rather than </a:t>
            </a:r>
            <a:r>
              <a:rPr lang="en-US" sz="2000" dirty="0" smtClean="0"/>
              <a:t>convective flow, u, </a:t>
            </a:r>
            <a:r>
              <a:rPr lang="en-US" sz="2000" dirty="0"/>
              <a:t>over some length scale of interest, L, i.e. </a:t>
            </a:r>
            <a:r>
              <a:rPr lang="en-US" sz="2000" b="1" dirty="0" err="1">
                <a:solidFill>
                  <a:srgbClr val="FF0000"/>
                </a:solidFill>
              </a:rPr>
              <a:t>uL</a:t>
            </a:r>
            <a:r>
              <a:rPr lang="en-US" sz="2000" b="1" dirty="0">
                <a:solidFill>
                  <a:srgbClr val="FF0000"/>
                </a:solidFill>
              </a:rPr>
              <a:t>/D&lt;&lt;1</a:t>
            </a:r>
            <a:r>
              <a:rPr lang="en-US" sz="2000" dirty="0"/>
              <a:t>. The term on the left is known as the </a:t>
            </a:r>
            <a:r>
              <a:rPr lang="en-US" sz="2000" b="1" i="1" dirty="0" err="1">
                <a:solidFill>
                  <a:srgbClr val="FF0000"/>
                </a:solidFill>
              </a:rPr>
              <a:t>Peclet</a:t>
            </a:r>
            <a:r>
              <a:rPr lang="en-US" sz="2000" b="1" i="1" dirty="0">
                <a:solidFill>
                  <a:srgbClr val="FF0000"/>
                </a:solidFill>
              </a:rPr>
              <a:t> number  </a:t>
            </a:r>
          </a:p>
          <a:p>
            <a:endParaRPr lang="en-US" sz="2000" dirty="0"/>
          </a:p>
          <a:p>
            <a:r>
              <a:rPr lang="en-US" sz="2000" dirty="0"/>
              <a:t>Convective velocity in directional solidification is on the order of g(</a:t>
            </a:r>
            <a:r>
              <a:rPr lang="en-US" sz="2000" dirty="0" err="1"/>
              <a:t>Δρ</a:t>
            </a:r>
            <a:r>
              <a:rPr lang="en-US" sz="2000" dirty="0"/>
              <a:t>/ρ)L²/ν, where g is a steady acceleration perpendicular to the density gradient, </a:t>
            </a:r>
            <a:r>
              <a:rPr lang="en-US" sz="2000" dirty="0" err="1"/>
              <a:t>Δρ</a:t>
            </a:r>
            <a:r>
              <a:rPr lang="en-US" sz="2000" dirty="0"/>
              <a:t>/ρ is the relative density difference arising due to thermal or </a:t>
            </a:r>
            <a:r>
              <a:rPr lang="en-US" sz="2000" dirty="0" err="1"/>
              <a:t>solutal</a:t>
            </a:r>
            <a:r>
              <a:rPr lang="en-US" sz="2000" dirty="0"/>
              <a:t> non-uniformities, and ν is the kinematic viscosity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g(</a:t>
            </a:r>
            <a:r>
              <a:rPr lang="en-US" sz="2000" dirty="0" err="1"/>
              <a:t>Δρ</a:t>
            </a:r>
            <a:r>
              <a:rPr lang="en-US" sz="2000" dirty="0"/>
              <a:t>/ρ)L²/ν may be used as an estimate for the convective velocity, u, in the </a:t>
            </a:r>
            <a:r>
              <a:rPr lang="en-US" sz="2000" dirty="0" err="1"/>
              <a:t>Peclet</a:t>
            </a:r>
            <a:r>
              <a:rPr lang="en-US" sz="2000" dirty="0"/>
              <a:t> number above.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Making the substitution above shows that investigators desire </a:t>
            </a:r>
            <a:r>
              <a:rPr lang="en-US" sz="2000" dirty="0" smtClean="0"/>
              <a:t>     </a:t>
            </a:r>
            <a:r>
              <a:rPr lang="en-US" sz="2000" b="1" dirty="0" smtClean="0">
                <a:solidFill>
                  <a:srgbClr val="FF0000"/>
                </a:solidFill>
              </a:rPr>
              <a:t>g(</a:t>
            </a:r>
            <a:r>
              <a:rPr lang="en-US" sz="2000" b="1" dirty="0" err="1" smtClean="0">
                <a:solidFill>
                  <a:srgbClr val="FF0000"/>
                </a:solidFill>
              </a:rPr>
              <a:t>Δρ</a:t>
            </a:r>
            <a:r>
              <a:rPr lang="en-US" sz="2000" b="1" dirty="0" smtClean="0">
                <a:solidFill>
                  <a:srgbClr val="FF0000"/>
                </a:solidFill>
              </a:rPr>
              <a:t>/ρ)L³/</a:t>
            </a:r>
            <a:r>
              <a:rPr lang="en-US" sz="2000" b="1" dirty="0" err="1" smtClean="0">
                <a:solidFill>
                  <a:srgbClr val="FF0000"/>
                </a:solidFill>
              </a:rPr>
              <a:t>νD</a:t>
            </a:r>
            <a:r>
              <a:rPr lang="en-US" sz="2000" b="1" dirty="0">
                <a:solidFill>
                  <a:srgbClr val="FF0000"/>
                </a:solidFill>
              </a:rPr>
              <a:t>&lt;&lt;</a:t>
            </a:r>
            <a:r>
              <a:rPr lang="en-US" sz="2000" b="1" dirty="0" smtClean="0">
                <a:solidFill>
                  <a:srgbClr val="FF0000"/>
                </a:solidFill>
              </a:rPr>
              <a:t>1</a:t>
            </a:r>
            <a:r>
              <a:rPr lang="en-US" sz="2000" b="1" dirty="0" smtClean="0"/>
              <a:t>.  </a:t>
            </a:r>
            <a:r>
              <a:rPr lang="en-US" sz="2000" dirty="0" smtClean="0"/>
              <a:t>The </a:t>
            </a:r>
            <a:r>
              <a:rPr lang="en-US" sz="2000" dirty="0"/>
              <a:t>term on the left is known as the </a:t>
            </a:r>
            <a:r>
              <a:rPr lang="en-US" sz="2000" b="1" i="1" dirty="0">
                <a:solidFill>
                  <a:srgbClr val="FF0000"/>
                </a:solidFill>
              </a:rPr>
              <a:t>Rayleigh number</a:t>
            </a:r>
            <a:r>
              <a:rPr lang="en-US" sz="2000" i="1" dirty="0">
                <a:solidFill>
                  <a:srgbClr val="FF0000"/>
                </a:solidFill>
              </a:rPr>
              <a:t>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When D is the diffusion coefficient for mass it is known as the </a:t>
            </a:r>
            <a:r>
              <a:rPr lang="en-US" sz="2000" dirty="0" err="1"/>
              <a:t>solutal</a:t>
            </a:r>
            <a:r>
              <a:rPr lang="en-US" sz="2000" dirty="0"/>
              <a:t> Rayleigh number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When D is the thermal diffusion coefficient it is known as the thermal Rayleigh number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Both Rayleigh numbers may be relevant to </a:t>
            </a:r>
            <a:r>
              <a:rPr lang="en-US" sz="2000" dirty="0" smtClean="0"/>
              <a:t>an </a:t>
            </a:r>
            <a:r>
              <a:rPr lang="en-US" sz="2000" dirty="0"/>
              <a:t>experimenter.  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20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Vibrational Disturbances</a:t>
            </a:r>
            <a:endParaRPr lang="en-US" sz="3600" dirty="0"/>
          </a:p>
        </p:txBody>
      </p:sp>
      <p:sp>
        <p:nvSpPr>
          <p:cNvPr id="7" name="Rectangle 6"/>
          <p:cNvSpPr/>
          <p:nvPr/>
        </p:nvSpPr>
        <p:spPr>
          <a:xfrm>
            <a:off x="266700" y="773723"/>
            <a:ext cx="861060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000" dirty="0">
                <a:cs typeface="Arial" panose="020B0604020202020204" pitchFamily="34" charset="0"/>
              </a:rPr>
              <a:t>Oscillatory accelerations occurring at low frequencies affect convection in a quasi-static manner; the velocity of the fluid is roughly in phase with the acceleration </a:t>
            </a:r>
          </a:p>
          <a:p>
            <a:pPr>
              <a:buFont typeface="Arial" panose="020B0604020202020204" pitchFamily="34" charset="0"/>
              <a:buChar char="•"/>
            </a:pPr>
            <a:endParaRPr lang="en-US" altLang="en-US" sz="1200" dirty="0">
              <a:cs typeface="Arial" panose="020B0604020202020204" pitchFamily="34" charset="0"/>
            </a:endParaRPr>
          </a:p>
          <a:p>
            <a:r>
              <a:rPr lang="en-US" altLang="en-US" sz="2000" dirty="0">
                <a:cs typeface="Arial" panose="020B0604020202020204" pitchFamily="34" charset="0"/>
              </a:rPr>
              <a:t>At high frequencies there is little fluid motion since the viscosity of the fluid prevents much motion in the timescale of the period of the oscillation</a:t>
            </a:r>
          </a:p>
          <a:p>
            <a:pPr>
              <a:buFont typeface="Arial" panose="020B0604020202020204" pitchFamily="34" charset="0"/>
              <a:buChar char="•"/>
            </a:pPr>
            <a:endParaRPr lang="en-US" altLang="en-US" sz="1200" dirty="0">
              <a:cs typeface="Arial" panose="020B0604020202020204" pitchFamily="34" charset="0"/>
            </a:endParaRPr>
          </a:p>
          <a:p>
            <a:r>
              <a:rPr lang="en-US" altLang="en-US" sz="2000" dirty="0">
                <a:cs typeface="Arial" panose="020B0604020202020204" pitchFamily="34" charset="0"/>
              </a:rPr>
              <a:t>A transition occurs gradually in the neighborhood of</a:t>
            </a:r>
            <a:r>
              <a:rPr lang="en-US" altLang="en-US" sz="2000" b="1" dirty="0">
                <a:cs typeface="Arial" panose="020B0604020202020204" pitchFamily="34" charset="0"/>
              </a:rPr>
              <a:t> </a:t>
            </a:r>
            <a:r>
              <a:rPr lang="el-GR" altLang="en-US" sz="2000" b="1" dirty="0">
                <a:solidFill>
                  <a:srgbClr val="FF0000"/>
                </a:solidFill>
                <a:cs typeface="Arial" panose="020B0604020202020204" pitchFamily="34" charset="0"/>
              </a:rPr>
              <a:t>ω</a:t>
            </a:r>
            <a:r>
              <a:rPr lang="en-US" altLang="en-US" sz="2000" b="1" dirty="0">
                <a:solidFill>
                  <a:srgbClr val="FF0000"/>
                </a:solidFill>
                <a:cs typeface="Arial" panose="020B0604020202020204" pitchFamily="34" charset="0"/>
              </a:rPr>
              <a:t>L</a:t>
            </a:r>
            <a:r>
              <a:rPr lang="el-GR" altLang="en-US" sz="2000" b="1" dirty="0">
                <a:solidFill>
                  <a:srgbClr val="FF0000"/>
                </a:solidFill>
                <a:cs typeface="Arial" panose="020B0604020202020204" pitchFamily="34" charset="0"/>
              </a:rPr>
              <a:t>²</a:t>
            </a:r>
            <a:r>
              <a:rPr lang="en-US" altLang="en-US" sz="2000" b="1" dirty="0">
                <a:solidFill>
                  <a:srgbClr val="FF0000"/>
                </a:solidFill>
                <a:cs typeface="Arial" panose="020B0604020202020204" pitchFamily="34" charset="0"/>
              </a:rPr>
              <a:t>=D </a:t>
            </a:r>
            <a:r>
              <a:rPr lang="en-US" altLang="en-US" sz="2000" dirty="0">
                <a:cs typeface="Arial" panose="020B0604020202020204" pitchFamily="34" charset="0"/>
              </a:rPr>
              <a:t>where </a:t>
            </a:r>
            <a:r>
              <a:rPr lang="el-GR" altLang="en-US" sz="2000" dirty="0">
                <a:cs typeface="Arial" panose="020B0604020202020204" pitchFamily="34" charset="0"/>
              </a:rPr>
              <a:t>ω</a:t>
            </a:r>
            <a:r>
              <a:rPr lang="en-US" altLang="en-US" sz="2000" dirty="0">
                <a:cs typeface="Arial" panose="020B0604020202020204" pitchFamily="34" charset="0"/>
              </a:rPr>
              <a:t> is the radial frequency of the acceleration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sz="2000" dirty="0">
                <a:cs typeface="Arial" panose="020B0604020202020204" pitchFamily="34" charset="0"/>
              </a:rPr>
              <a:t>This transition occurs when the distribution of mass (or heat) no longer responds in a quasi-static manner</a:t>
            </a:r>
          </a:p>
          <a:p>
            <a:pPr>
              <a:buFont typeface="Arial" panose="020B0604020202020204" pitchFamily="34" charset="0"/>
              <a:buChar char="•"/>
            </a:pPr>
            <a:endParaRPr lang="en-US" altLang="en-US" sz="1200" dirty="0">
              <a:cs typeface="Arial" panose="020B0604020202020204" pitchFamily="34" charset="0"/>
            </a:endParaRPr>
          </a:p>
          <a:p>
            <a:r>
              <a:rPr lang="en-US" altLang="en-US" sz="2000" dirty="0">
                <a:cs typeface="Arial" panose="020B0604020202020204" pitchFamily="34" charset="0"/>
              </a:rPr>
              <a:t>An effective Diffusion constant occurring due to an oscillatory acceleration can be written as </a:t>
            </a:r>
            <a:r>
              <a:rPr lang="en-US" altLang="en-US" sz="2000" b="1" dirty="0" err="1">
                <a:solidFill>
                  <a:srgbClr val="FF0000"/>
                </a:solidFill>
                <a:cs typeface="Arial" panose="020B0604020202020204" pitchFamily="34" charset="0"/>
              </a:rPr>
              <a:t>Deff</a:t>
            </a:r>
            <a:r>
              <a:rPr lang="en-US" altLang="en-US" sz="2000" b="1" dirty="0">
                <a:solidFill>
                  <a:srgbClr val="FF0000"/>
                </a:solidFill>
                <a:cs typeface="Arial" panose="020B0604020202020204" pitchFamily="34" charset="0"/>
              </a:rPr>
              <a:t>=(D²+</a:t>
            </a:r>
            <a:r>
              <a:rPr lang="el-GR" altLang="en-US" sz="20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2000" b="1" dirty="0">
                <a:solidFill>
                  <a:srgbClr val="FF0000"/>
                </a:solidFill>
                <a:cs typeface="Arial" panose="020B0604020202020204" pitchFamily="34" charset="0"/>
              </a:rPr>
              <a:t>(</a:t>
            </a:r>
            <a:r>
              <a:rPr lang="el-GR" altLang="en-US" sz="2000" b="1" dirty="0">
                <a:solidFill>
                  <a:srgbClr val="FF0000"/>
                </a:solidFill>
                <a:cs typeface="Arial" panose="020B0604020202020204" pitchFamily="34" charset="0"/>
              </a:rPr>
              <a:t>ω</a:t>
            </a:r>
            <a:r>
              <a:rPr lang="en-US" altLang="en-US" sz="2000" b="1" dirty="0">
                <a:solidFill>
                  <a:srgbClr val="FF0000"/>
                </a:solidFill>
                <a:cs typeface="Arial" panose="020B0604020202020204" pitchFamily="34" charset="0"/>
              </a:rPr>
              <a:t>L</a:t>
            </a:r>
            <a:r>
              <a:rPr lang="el-GR" altLang="en-US" sz="2000" b="1" dirty="0">
                <a:solidFill>
                  <a:srgbClr val="FF0000"/>
                </a:solidFill>
                <a:cs typeface="Arial" panose="020B0604020202020204" pitchFamily="34" charset="0"/>
              </a:rPr>
              <a:t>²</a:t>
            </a:r>
            <a:r>
              <a:rPr lang="en-US" altLang="en-US" sz="2000" b="1" dirty="0" smtClean="0">
                <a:solidFill>
                  <a:srgbClr val="FF0000"/>
                </a:solidFill>
                <a:cs typeface="Arial" panose="020B0604020202020204" pitchFamily="34" charset="0"/>
              </a:rPr>
              <a:t>)</a:t>
            </a:r>
            <a:r>
              <a:rPr lang="en-US" sz="2000" b="1" baseline="30000" dirty="0"/>
              <a:t> </a:t>
            </a:r>
            <a:r>
              <a:rPr lang="en-US" sz="2000" b="1" baseline="30000" dirty="0" smtClean="0">
                <a:solidFill>
                  <a:srgbClr val="FF0000"/>
                </a:solidFill>
              </a:rPr>
              <a:t>2</a:t>
            </a:r>
            <a:r>
              <a:rPr lang="en-US" altLang="en-US" sz="2000" b="1" dirty="0" smtClean="0">
                <a:solidFill>
                  <a:srgbClr val="FF0000"/>
                </a:solidFill>
                <a:cs typeface="Arial" panose="020B0604020202020204" pitchFamily="34" charset="0"/>
              </a:rPr>
              <a:t>)</a:t>
            </a:r>
            <a:r>
              <a:rPr lang="en-US" sz="2000" b="1" baseline="30000" dirty="0" smtClean="0"/>
              <a:t> </a:t>
            </a:r>
            <a:r>
              <a:rPr lang="en-US" sz="2000" b="1" baseline="30000" dirty="0" smtClean="0">
                <a:solidFill>
                  <a:srgbClr val="FF0000"/>
                </a:solidFill>
              </a:rPr>
              <a:t>½</a:t>
            </a:r>
            <a:r>
              <a:rPr lang="en-US" altLang="en-US" sz="2000" b="1" dirty="0" smtClean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endParaRPr lang="en-US" altLang="en-US" sz="2000" b="1" dirty="0">
              <a:solidFill>
                <a:srgbClr val="FF0000"/>
              </a:solidFill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altLang="en-US" sz="1200" dirty="0">
              <a:cs typeface="Arial" panose="020B0604020202020204" pitchFamily="34" charset="0"/>
            </a:endParaRPr>
          </a:p>
          <a:p>
            <a:r>
              <a:rPr lang="en-US" altLang="en-US" sz="2000" dirty="0">
                <a:cs typeface="Arial" panose="020B0604020202020204" pitchFamily="34" charset="0"/>
              </a:rPr>
              <a:t>Another transition occurs when </a:t>
            </a:r>
            <a:r>
              <a:rPr lang="el-GR" altLang="en-US" sz="2000" dirty="0">
                <a:cs typeface="Arial" panose="020B0604020202020204" pitchFamily="34" charset="0"/>
              </a:rPr>
              <a:t>ω</a:t>
            </a:r>
            <a:r>
              <a:rPr lang="en-US" altLang="en-US" sz="2000" dirty="0">
                <a:cs typeface="Arial" panose="020B0604020202020204" pitchFamily="34" charset="0"/>
              </a:rPr>
              <a:t>L</a:t>
            </a:r>
            <a:r>
              <a:rPr lang="el-GR" altLang="en-US" sz="2000" dirty="0">
                <a:cs typeface="Arial" panose="020B0604020202020204" pitchFamily="34" charset="0"/>
              </a:rPr>
              <a:t>²</a:t>
            </a:r>
            <a:r>
              <a:rPr lang="en-US" altLang="en-US" sz="2000" dirty="0">
                <a:cs typeface="Arial" panose="020B0604020202020204" pitchFamily="34" charset="0"/>
              </a:rPr>
              <a:t>=v; an effective value for kinematic viscosity occurring due to an oscillatory acceleration can be written as </a:t>
            </a:r>
            <a:r>
              <a:rPr lang="en-US" altLang="en-US" sz="2000" b="1" dirty="0" err="1">
                <a:solidFill>
                  <a:srgbClr val="FF0000"/>
                </a:solidFill>
                <a:cs typeface="Arial" panose="020B0604020202020204" pitchFamily="34" charset="0"/>
              </a:rPr>
              <a:t>veff</a:t>
            </a:r>
            <a:r>
              <a:rPr lang="en-US" altLang="en-US" sz="2000" b="1" dirty="0">
                <a:solidFill>
                  <a:srgbClr val="FF0000"/>
                </a:solidFill>
                <a:cs typeface="Arial" panose="020B0604020202020204" pitchFamily="34" charset="0"/>
              </a:rPr>
              <a:t>=(v²+</a:t>
            </a:r>
            <a:r>
              <a:rPr lang="el-GR" altLang="en-US" sz="20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2000" b="1" dirty="0">
                <a:solidFill>
                  <a:srgbClr val="FF0000"/>
                </a:solidFill>
                <a:cs typeface="Arial" panose="020B0604020202020204" pitchFamily="34" charset="0"/>
              </a:rPr>
              <a:t>(</a:t>
            </a:r>
            <a:r>
              <a:rPr lang="el-GR" altLang="en-US" sz="2000" b="1" dirty="0">
                <a:solidFill>
                  <a:srgbClr val="FF0000"/>
                </a:solidFill>
                <a:cs typeface="Arial" panose="020B0604020202020204" pitchFamily="34" charset="0"/>
              </a:rPr>
              <a:t>ω</a:t>
            </a:r>
            <a:r>
              <a:rPr lang="en-US" altLang="en-US" sz="2000" b="1" dirty="0">
                <a:solidFill>
                  <a:srgbClr val="FF0000"/>
                </a:solidFill>
                <a:cs typeface="Arial" panose="020B0604020202020204" pitchFamily="34" charset="0"/>
              </a:rPr>
              <a:t>L</a:t>
            </a:r>
            <a:r>
              <a:rPr lang="el-GR" altLang="en-US" sz="2000" b="1" dirty="0">
                <a:solidFill>
                  <a:srgbClr val="FF0000"/>
                </a:solidFill>
                <a:cs typeface="Arial" panose="020B0604020202020204" pitchFamily="34" charset="0"/>
              </a:rPr>
              <a:t>²</a:t>
            </a:r>
            <a:r>
              <a:rPr lang="en-US" altLang="en-US" sz="2000" b="1" dirty="0" smtClean="0">
                <a:solidFill>
                  <a:srgbClr val="FF0000"/>
                </a:solidFill>
                <a:cs typeface="Arial" panose="020B0604020202020204" pitchFamily="34" charset="0"/>
              </a:rPr>
              <a:t>)</a:t>
            </a:r>
            <a:r>
              <a:rPr lang="en-US" sz="2000" b="1" baseline="30000" dirty="0">
                <a:solidFill>
                  <a:srgbClr val="FF0000"/>
                </a:solidFill>
              </a:rPr>
              <a:t> 2 </a:t>
            </a:r>
            <a:r>
              <a:rPr lang="en-US" altLang="en-US" sz="2000" b="1" dirty="0" smtClean="0">
                <a:solidFill>
                  <a:srgbClr val="FF0000"/>
                </a:solidFill>
                <a:cs typeface="Arial" panose="020B0604020202020204" pitchFamily="34" charset="0"/>
              </a:rPr>
              <a:t>)</a:t>
            </a:r>
            <a:r>
              <a:rPr lang="en-US" sz="2000" b="1" baseline="30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baseline="300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½</a:t>
            </a:r>
            <a:r>
              <a:rPr lang="en-US" sz="2000" b="1" baseline="30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smtClean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</a:p>
          <a:p>
            <a:endParaRPr lang="en-US" altLang="en-US" sz="1200" dirty="0" smtClean="0">
              <a:cs typeface="Arial" panose="020B0604020202020204" pitchFamily="34" charset="0"/>
            </a:endParaRPr>
          </a:p>
          <a:p>
            <a:r>
              <a:rPr lang="en-US" altLang="en-US" sz="2000" dirty="0" smtClean="0">
                <a:cs typeface="Arial" panose="020B0604020202020204" pitchFamily="34" charset="0"/>
              </a:rPr>
              <a:t>See </a:t>
            </a:r>
            <a:r>
              <a:rPr lang="en-US" altLang="en-US" sz="2000" dirty="0">
                <a:cs typeface="Arial" panose="020B0604020202020204" pitchFamily="34" charset="0"/>
              </a:rPr>
              <a:t>the review by Monti, et.al. in Fluid Sciences and Materials Science in Space, edited by H.U. Walter, published by Springer, Berlin (1987).  </a:t>
            </a:r>
          </a:p>
          <a:p>
            <a:endParaRPr lang="en-US" altLang="en-US" dirty="0">
              <a:solidFill>
                <a:srgbClr val="FF0000"/>
              </a:solidFill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altLang="en-US" dirty="0"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457200" y="123825"/>
            <a:ext cx="8229600" cy="1143000"/>
          </a:xfrm>
        </p:spPr>
        <p:txBody>
          <a:bodyPr/>
          <a:lstStyle/>
          <a:p>
            <a:r>
              <a:rPr lang="en-US" altLang="en-US" sz="2400" smtClean="0">
                <a:ea typeface="ＭＳ Ｐゴシック" panose="020B0600070205080204" pitchFamily="34" charset="-128"/>
              </a:rPr>
              <a:t>Sleep /Wake Root Mean Square Acceleration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fld id="{EC5B2F94-BECD-4A09-9BF6-BF788804C3F1}" type="slidenum">
              <a:rPr lang="en-US" altLang="en-US">
                <a:solidFill>
                  <a:srgbClr val="898989"/>
                </a:solidFill>
                <a:latin typeface="Calibri" panose="020F0502020204030204" pitchFamily="34" charset="0"/>
              </a:rPr>
              <a:pPr algn="ctr" eaLnBrk="1" hangingPunct="1"/>
              <a:t>17</a:t>
            </a:fld>
            <a:endParaRPr lang="en-US" altLang="en-US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pic>
        <p:nvPicPr>
          <p:cNvPr id="5124" name="Picture 4" descr="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363" y="952500"/>
            <a:ext cx="7359650" cy="5694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04893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952500" y="19050"/>
            <a:ext cx="7239000" cy="749300"/>
          </a:xfrm>
        </p:spPr>
        <p:txBody>
          <a:bodyPr>
            <a:normAutofit fontScale="90000"/>
          </a:bodyPr>
          <a:lstStyle/>
          <a:p>
            <a:r>
              <a:rPr lang="en-US" altLang="en-US" smtClean="0">
                <a:ea typeface="ＭＳ Ｐゴシック" panose="020B0600070205080204" pitchFamily="34" charset="-128"/>
              </a:rPr>
              <a:t>Root Mean Square Example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fld id="{EE126370-B80A-4322-9E47-320DC8D2BED8}" type="slidenum">
              <a:rPr lang="en-US" altLang="en-US">
                <a:solidFill>
                  <a:srgbClr val="898989"/>
                </a:solidFill>
                <a:latin typeface="Calibri" panose="020F0502020204030204" pitchFamily="34" charset="0"/>
              </a:rPr>
              <a:pPr algn="ctr" eaLnBrk="1" hangingPunct="1"/>
              <a:t>18</a:t>
            </a:fld>
            <a:endParaRPr lang="en-US" altLang="en-US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pic>
        <p:nvPicPr>
          <p:cNvPr id="6148" name="Picture 4" descr="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388" y="598488"/>
            <a:ext cx="7631112" cy="590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77395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952500" y="163513"/>
            <a:ext cx="7239000" cy="749300"/>
          </a:xfrm>
        </p:spPr>
        <p:txBody>
          <a:bodyPr>
            <a:normAutofit fontScale="90000"/>
          </a:bodyPr>
          <a:lstStyle/>
          <a:p>
            <a:r>
              <a:rPr lang="en-US" altLang="en-US" smtClean="0">
                <a:ea typeface="ＭＳ Ｐゴシック" panose="020B0600070205080204" pitchFamily="34" charset="-128"/>
              </a:rPr>
              <a:t>Worst-Case RMS from SSP 57006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fld id="{AEF8363B-AC76-4CBB-B170-589414CB19D5}" type="slidenum">
              <a:rPr lang="en-US" altLang="en-US">
                <a:solidFill>
                  <a:srgbClr val="898989"/>
                </a:solidFill>
                <a:latin typeface="Calibri" panose="020F0502020204030204" pitchFamily="34" charset="0"/>
              </a:rPr>
              <a:pPr algn="ctr" eaLnBrk="1" hangingPunct="1"/>
              <a:t>19</a:t>
            </a:fld>
            <a:endParaRPr lang="en-US" altLang="en-US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pic>
        <p:nvPicPr>
          <p:cNvPr id="7172" name="Picture 5" descr="3.2-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" y="1143000"/>
            <a:ext cx="9029700" cy="473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7700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2000"/>
          </a:xfrm>
        </p:spPr>
        <p:txBody>
          <a:bodyPr/>
          <a:lstStyle/>
          <a:p>
            <a:r>
              <a:rPr lang="en-US" sz="3600" dirty="0" smtClean="0"/>
              <a:t>Research Directions</a:t>
            </a:r>
            <a:r>
              <a:rPr lang="en-US" dirty="0" smtClean="0"/>
              <a:t>	</a:t>
            </a:r>
            <a:endParaRPr lang="en-US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914400"/>
            <a:ext cx="8229600" cy="5349082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457200" y="1066800"/>
            <a:ext cx="8229600" cy="5349082"/>
          </a:xfrm>
          <a:prstGeom prst="rect">
            <a:avLst/>
          </a:prstGeom>
        </p:spPr>
        <p:txBody>
          <a:bodyPr/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000" dirty="0" smtClean="0"/>
              <a:t>Measurement of </a:t>
            </a:r>
            <a:r>
              <a:rPr lang="en-US" sz="2000" dirty="0" err="1" smtClean="0"/>
              <a:t>thermophysical</a:t>
            </a:r>
            <a:r>
              <a:rPr lang="en-US" sz="2000" dirty="0" smtClean="0"/>
              <a:t> properties that are not possible to make on earth has consistently received high priority endorsement in external reviews of the NASA microgravity program.  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2000" dirty="0"/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000" dirty="0" smtClean="0"/>
              <a:t>These </a:t>
            </a:r>
            <a:r>
              <a:rPr lang="en-US" sz="2000" dirty="0" err="1" smtClean="0"/>
              <a:t>thermophyiscal</a:t>
            </a:r>
            <a:r>
              <a:rPr lang="en-US" sz="2000" dirty="0" smtClean="0"/>
              <a:t> property measurements have included various types of diffusion measurements that are enabled by reduction of buoyancy driven convection that occurs in earth based experiments.  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2000" baseline="0" dirty="0"/>
          </a:p>
          <a:p>
            <a:pPr lvl="0">
              <a:spcBef>
                <a:spcPct val="20000"/>
              </a:spcBef>
              <a:defRPr/>
            </a:pPr>
            <a:r>
              <a:rPr lang="en-US" sz="2000" dirty="0"/>
              <a:t>A NASA Research Announcement </a:t>
            </a:r>
            <a:r>
              <a:rPr lang="en-US" sz="2000" dirty="0" smtClean="0"/>
              <a:t>in Materials and Fluids is </a:t>
            </a:r>
            <a:r>
              <a:rPr lang="en-US" sz="2000" dirty="0"/>
              <a:t>planned in the latter half of this calendar </a:t>
            </a:r>
            <a:r>
              <a:rPr lang="en-US" sz="2000" dirty="0" smtClean="0"/>
              <a:t>year and proposals for diffusion related studies would be welcomed. </a:t>
            </a:r>
          </a:p>
          <a:p>
            <a:pPr lvl="0">
              <a:spcBef>
                <a:spcPct val="20000"/>
              </a:spcBef>
              <a:defRPr/>
            </a:pPr>
            <a:endParaRPr lang="en-US" sz="2000" baseline="0" dirty="0"/>
          </a:p>
          <a:p>
            <a:pPr lvl="0">
              <a:spcBef>
                <a:spcPct val="20000"/>
              </a:spcBef>
              <a:defRPr/>
            </a:pPr>
            <a:r>
              <a:rPr lang="en-US" sz="2000" dirty="0" smtClean="0"/>
              <a:t>The announcement will be made on the website</a:t>
            </a:r>
          </a:p>
          <a:p>
            <a:pPr lvl="0">
              <a:spcBef>
                <a:spcPct val="20000"/>
              </a:spcBef>
              <a:defRPr/>
            </a:pPr>
            <a:r>
              <a:rPr lang="en-US" sz="2000" dirty="0">
                <a:hlinkClick r:id="rId3"/>
              </a:rPr>
              <a:t>http://nspires.nasaprs.com/external</a:t>
            </a:r>
            <a:r>
              <a:rPr lang="en-US" sz="2000" dirty="0" smtClean="0">
                <a:hlinkClick r:id="rId3"/>
              </a:rPr>
              <a:t>/</a:t>
            </a:r>
            <a:endParaRPr lang="en-US" sz="2000" dirty="0" smtClean="0"/>
          </a:p>
          <a:p>
            <a:pPr lvl="0">
              <a:spcBef>
                <a:spcPct val="20000"/>
              </a:spcBef>
              <a:defRPr/>
            </a:pPr>
            <a:endParaRPr lang="en-US" sz="2000" baseline="0" dirty="0"/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952500" y="19050"/>
            <a:ext cx="7239000" cy="749300"/>
          </a:xfrm>
        </p:spPr>
        <p:txBody>
          <a:bodyPr/>
          <a:lstStyle/>
          <a:p>
            <a:r>
              <a:rPr lang="en-US" altLang="en-US" sz="2400" smtClean="0">
                <a:ea typeface="ＭＳ Ｐゴシック" panose="020B0600070205080204" pitchFamily="34" charset="-128"/>
              </a:rPr>
              <a:t>Power Spectral Density Example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fld id="{50C3B08A-95A0-4553-A7EC-6C5BA3048346}" type="slidenum">
              <a:rPr lang="en-US" altLang="en-US">
                <a:solidFill>
                  <a:srgbClr val="898989"/>
                </a:solidFill>
                <a:latin typeface="Calibri" panose="020F0502020204030204" pitchFamily="34" charset="0"/>
              </a:rPr>
              <a:pPr algn="ctr" eaLnBrk="1" hangingPunct="1"/>
              <a:t>20</a:t>
            </a:fld>
            <a:endParaRPr lang="en-US" altLang="en-US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pic>
        <p:nvPicPr>
          <p:cNvPr id="8196" name="Picture 4" descr="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425" y="628650"/>
            <a:ext cx="7712075" cy="5967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59875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358775" y="19050"/>
            <a:ext cx="8008938" cy="749300"/>
          </a:xfrm>
        </p:spPr>
        <p:txBody>
          <a:bodyPr/>
          <a:lstStyle/>
          <a:p>
            <a:r>
              <a:rPr lang="en-US" altLang="en-US" sz="2400" smtClean="0">
                <a:ea typeface="ＭＳ Ｐゴシック" panose="020B0600070205080204" pitchFamily="34" charset="-128"/>
              </a:rPr>
              <a:t>Power Spectral Density, Frequency, &amp; Time Example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fld id="{E5A642CA-5143-426F-8735-D9A9E6792076}" type="slidenum">
              <a:rPr lang="en-US" altLang="en-US">
                <a:solidFill>
                  <a:srgbClr val="898989"/>
                </a:solidFill>
                <a:latin typeface="Calibri" panose="020F0502020204030204" pitchFamily="34" charset="0"/>
              </a:rPr>
              <a:pPr algn="ctr" eaLnBrk="1" hangingPunct="1"/>
              <a:t>21</a:t>
            </a:fld>
            <a:endParaRPr lang="en-US" altLang="en-US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pic>
        <p:nvPicPr>
          <p:cNvPr id="9220" name="Picture 4" descr="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775" y="708025"/>
            <a:ext cx="7848600" cy="6072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035677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952500" y="19050"/>
            <a:ext cx="7239000" cy="749300"/>
          </a:xfrm>
        </p:spPr>
        <p:txBody>
          <a:bodyPr>
            <a:normAutofit fontScale="90000"/>
          </a:bodyPr>
          <a:lstStyle/>
          <a:p>
            <a:r>
              <a:rPr lang="en-US" altLang="en-US" smtClean="0">
                <a:ea typeface="ＭＳ Ｐゴシック" panose="020B0600070205080204" pitchFamily="34" charset="-128"/>
              </a:rPr>
              <a:t>Pims hb_vib_cevis_rev 2002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fld id="{96086568-0B61-4680-91A8-371C72524AFA}" type="slidenum">
              <a:rPr lang="en-US" altLang="en-US">
                <a:solidFill>
                  <a:srgbClr val="898989"/>
                </a:solidFill>
                <a:latin typeface="Calibri" panose="020F0502020204030204" pitchFamily="34" charset="0"/>
              </a:rPr>
              <a:pPr algn="ctr" eaLnBrk="1" hangingPunct="1"/>
              <a:t>22</a:t>
            </a:fld>
            <a:endParaRPr lang="en-US" altLang="en-US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pic>
        <p:nvPicPr>
          <p:cNvPr id="10244" name="Picture 4" descr="1_new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6688" y="1143000"/>
            <a:ext cx="6884987" cy="532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96617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952500" y="19050"/>
            <a:ext cx="7239000" cy="749300"/>
          </a:xfrm>
        </p:spPr>
        <p:txBody>
          <a:bodyPr>
            <a:normAutofit fontScale="90000"/>
          </a:bodyPr>
          <a:lstStyle/>
          <a:p>
            <a:r>
              <a:rPr lang="en-US" altLang="en-US" smtClean="0">
                <a:ea typeface="ＭＳ Ｐゴシック" panose="020B0600070205080204" pitchFamily="34" charset="-128"/>
              </a:rPr>
              <a:t>Pims hb_vib_cevis_rev 2002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fld id="{BA73A844-7EEE-42A6-BCAF-2DA9539EC53F}" type="slidenum">
              <a:rPr lang="en-US" altLang="en-US">
                <a:solidFill>
                  <a:srgbClr val="898989"/>
                </a:solidFill>
                <a:latin typeface="Calibri" panose="020F0502020204030204" pitchFamily="34" charset="0"/>
              </a:rPr>
              <a:pPr algn="ctr" eaLnBrk="1" hangingPunct="1"/>
              <a:t>23</a:t>
            </a:fld>
            <a:endParaRPr lang="en-US" altLang="en-US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pic>
        <p:nvPicPr>
          <p:cNvPr id="11268" name="Picture 4" descr="2_new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850" y="692150"/>
            <a:ext cx="7796213" cy="602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7529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20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Example Spaceflight Diffusion Experiments</a:t>
            </a:r>
            <a:endParaRPr lang="en-US" sz="36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914400"/>
            <a:ext cx="8229600" cy="5211763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US" sz="2000" dirty="0" smtClean="0"/>
          </a:p>
          <a:p>
            <a:pPr marL="342900" indent="-342900">
              <a:spcBef>
                <a:spcPct val="20000"/>
              </a:spcBef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</p:txBody>
      </p:sp>
      <p:sp>
        <p:nvSpPr>
          <p:cNvPr id="7" name="Rectangle 6"/>
          <p:cNvSpPr/>
          <p:nvPr/>
        </p:nvSpPr>
        <p:spPr>
          <a:xfrm>
            <a:off x="266700" y="773723"/>
            <a:ext cx="8610600" cy="66479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000" dirty="0" smtClean="0">
                <a:cs typeface="Arial" panose="020B0604020202020204" pitchFamily="34" charset="0"/>
              </a:rPr>
              <a:t>Shear Cells where the fluid bodies are allowed to mix then separated;</a:t>
            </a:r>
          </a:p>
          <a:p>
            <a:r>
              <a:rPr lang="en-US" altLang="en-US" sz="2000" dirty="0" smtClean="0">
                <a:cs typeface="Arial" panose="020B0604020202020204" pitchFamily="34" charset="0"/>
              </a:rPr>
              <a:t>Experiments mainly conducted by Gunter </a:t>
            </a:r>
            <a:r>
              <a:rPr lang="en-US" altLang="en-US" sz="2000" dirty="0" err="1" smtClean="0">
                <a:cs typeface="Arial" panose="020B0604020202020204" pitchFamily="34" charset="0"/>
              </a:rPr>
              <a:t>Frohberg</a:t>
            </a:r>
            <a:r>
              <a:rPr lang="en-US" altLang="en-US" sz="2000" dirty="0" smtClean="0">
                <a:cs typeface="Arial" panose="020B0604020202020204" pitchFamily="34" charset="0"/>
              </a:rPr>
              <a:t> and colleagues.  </a:t>
            </a:r>
          </a:p>
          <a:p>
            <a:endParaRPr lang="en-US" altLang="en-US" sz="1200" dirty="0">
              <a:cs typeface="Arial" panose="020B0604020202020204" pitchFamily="34" charset="0"/>
            </a:endParaRPr>
          </a:p>
          <a:p>
            <a:r>
              <a:rPr lang="en-US" altLang="en-US" sz="2000" dirty="0" smtClean="0">
                <a:cs typeface="Arial" panose="020B0604020202020204" pitchFamily="34" charset="0"/>
              </a:rPr>
              <a:t>Radiotracers used </a:t>
            </a:r>
            <a:r>
              <a:rPr lang="en-US" altLang="en-US" sz="2000" dirty="0" smtClean="0">
                <a:cs typeface="Arial" panose="020B0604020202020204" pitchFamily="34" charset="0"/>
              </a:rPr>
              <a:t>by </a:t>
            </a:r>
            <a:r>
              <a:rPr lang="en-US" altLang="en-US" sz="2000" dirty="0" smtClean="0">
                <a:cs typeface="Arial" panose="020B0604020202020204" pitchFamily="34" charset="0"/>
              </a:rPr>
              <a:t>Dr. Banish of the University of Alabama in Huntsville for determining Indium self-diffusion </a:t>
            </a:r>
            <a:r>
              <a:rPr lang="en-US" altLang="en-US" sz="2000" dirty="0" smtClean="0">
                <a:cs typeface="Arial" panose="020B0604020202020204" pitchFamily="34" charset="0"/>
              </a:rPr>
              <a:t>from data obtained in situ and </a:t>
            </a:r>
            <a:r>
              <a:rPr lang="en-US" altLang="en-US" sz="2000" dirty="0" smtClean="0">
                <a:cs typeface="Arial" panose="020B0604020202020204" pitchFamily="34" charset="0"/>
              </a:rPr>
              <a:t>by Dr. </a:t>
            </a:r>
            <a:r>
              <a:rPr lang="en-US" altLang="en-US" sz="2000" dirty="0" err="1" smtClean="0">
                <a:cs typeface="Arial" panose="020B0604020202020204" pitchFamily="34" charset="0"/>
              </a:rPr>
              <a:t>Unakawa</a:t>
            </a:r>
            <a:r>
              <a:rPr lang="en-US" altLang="en-US" sz="2000" dirty="0" smtClean="0">
                <a:cs typeface="Arial" panose="020B0604020202020204" pitchFamily="34" charset="0"/>
              </a:rPr>
              <a:t> of Howard for Zn (post-flight analysis)  </a:t>
            </a:r>
          </a:p>
          <a:p>
            <a:endParaRPr lang="en-US" altLang="en-US" sz="1200" dirty="0">
              <a:cs typeface="Arial" panose="020B0604020202020204" pitchFamily="34" charset="0"/>
            </a:endParaRPr>
          </a:p>
          <a:p>
            <a:r>
              <a:rPr lang="en-US" altLang="en-US" sz="2000" dirty="0" smtClean="0">
                <a:cs typeface="Arial" panose="020B0604020202020204" pitchFamily="34" charset="0"/>
              </a:rPr>
              <a:t>Thermal diffusion experiments on organic liquids proposed by Dr. Banish.  </a:t>
            </a:r>
          </a:p>
          <a:p>
            <a:endParaRPr lang="en-US" altLang="en-US" sz="1200" dirty="0">
              <a:cs typeface="Arial" panose="020B0604020202020204" pitchFamily="34" charset="0"/>
            </a:endParaRPr>
          </a:p>
          <a:p>
            <a:r>
              <a:rPr lang="en-US" altLang="en-US" sz="2000" dirty="0" smtClean="0">
                <a:cs typeface="Arial" panose="020B0604020202020204" pitchFamily="34" charset="0"/>
              </a:rPr>
              <a:t>Oxygen diffusion in melts using </a:t>
            </a:r>
            <a:r>
              <a:rPr lang="en-US" altLang="en-US" sz="2000" dirty="0" err="1" smtClean="0">
                <a:cs typeface="Arial" panose="020B0604020202020204" pitchFamily="34" charset="0"/>
              </a:rPr>
              <a:t>Yttria</a:t>
            </a:r>
            <a:r>
              <a:rPr lang="en-US" altLang="en-US" sz="2000" dirty="0" smtClean="0">
                <a:cs typeface="Arial" panose="020B0604020202020204" pitchFamily="34" charset="0"/>
              </a:rPr>
              <a:t> </a:t>
            </a:r>
            <a:r>
              <a:rPr lang="en-US" altLang="en-US" sz="2000" dirty="0" err="1" smtClean="0">
                <a:cs typeface="Arial" panose="020B0604020202020204" pitchFamily="34" charset="0"/>
              </a:rPr>
              <a:t>Stablized</a:t>
            </a:r>
            <a:r>
              <a:rPr lang="en-US" altLang="en-US" sz="2000" dirty="0" smtClean="0">
                <a:cs typeface="Arial" panose="020B0604020202020204" pitchFamily="34" charset="0"/>
              </a:rPr>
              <a:t> Zirconia based </a:t>
            </a:r>
            <a:r>
              <a:rPr lang="en-US" altLang="en-US" sz="2000" dirty="0" smtClean="0">
                <a:cs typeface="Arial" panose="020B0604020202020204" pitchFamily="34" charset="0"/>
              </a:rPr>
              <a:t>Electro-Chemistry </a:t>
            </a:r>
            <a:r>
              <a:rPr lang="en-US" altLang="en-US" sz="2000" dirty="0" smtClean="0">
                <a:cs typeface="Arial" panose="020B0604020202020204" pitchFamily="34" charset="0"/>
              </a:rPr>
              <a:t>proposed by Dr. Tim Anderson of Florida (now at Massachusetts) </a:t>
            </a:r>
          </a:p>
          <a:p>
            <a:endParaRPr lang="en-US" altLang="en-US" sz="1200" dirty="0">
              <a:cs typeface="Arial" panose="020B0604020202020204" pitchFamily="34" charset="0"/>
            </a:endParaRPr>
          </a:p>
          <a:p>
            <a:r>
              <a:rPr lang="en-US" sz="2000" dirty="0"/>
              <a:t>Diffusion and </a:t>
            </a:r>
            <a:r>
              <a:rPr lang="en-US" sz="2000" dirty="0" err="1"/>
              <a:t>Thermodiffusion</a:t>
            </a:r>
            <a:r>
              <a:rPr lang="en-US" sz="2000" dirty="0"/>
              <a:t> Coefficients Measurements in </a:t>
            </a:r>
            <a:r>
              <a:rPr lang="en-US" sz="2000" dirty="0" smtClean="0"/>
              <a:t>organic ternary </a:t>
            </a:r>
            <a:r>
              <a:rPr lang="en-US" sz="2000" dirty="0"/>
              <a:t>mixtures (DCMIX)	</a:t>
            </a:r>
            <a:r>
              <a:rPr lang="en-US" sz="2000" dirty="0" smtClean="0"/>
              <a:t> is an ongoing ESA team effort</a:t>
            </a:r>
            <a:endParaRPr lang="en-US" sz="2000" dirty="0"/>
          </a:p>
          <a:p>
            <a:endParaRPr lang="en-US" altLang="en-US" sz="1200" dirty="0">
              <a:cs typeface="Arial" panose="020B0604020202020204" pitchFamily="34" charset="0"/>
            </a:endParaRPr>
          </a:p>
          <a:p>
            <a:r>
              <a:rPr lang="en-US" altLang="en-US" sz="2000" dirty="0" err="1" smtClean="0">
                <a:cs typeface="Arial" panose="020B0604020202020204" pitchFamily="34" charset="0"/>
              </a:rPr>
              <a:t>Soret</a:t>
            </a:r>
            <a:r>
              <a:rPr lang="en-US" altLang="en-US" sz="2000" dirty="0" smtClean="0">
                <a:cs typeface="Arial" panose="020B0604020202020204" pitchFamily="34" charset="0"/>
              </a:rPr>
              <a:t> Coefficients of organics in </a:t>
            </a:r>
            <a:r>
              <a:rPr lang="en-US" altLang="en-US" sz="2000" dirty="0" err="1" smtClean="0">
                <a:cs typeface="Arial" panose="020B0604020202020204" pitchFamily="34" charset="0"/>
              </a:rPr>
              <a:t>aquesous</a:t>
            </a:r>
            <a:r>
              <a:rPr lang="en-US" altLang="en-US" sz="2000" dirty="0" smtClean="0">
                <a:cs typeface="Arial" panose="020B0604020202020204" pitchFamily="34" charset="0"/>
              </a:rPr>
              <a:t> solutions – Van </a:t>
            </a:r>
            <a:r>
              <a:rPr lang="en-US" altLang="en-US" sz="2000" dirty="0" err="1" smtClean="0">
                <a:cs typeface="Arial" panose="020B0604020202020204" pitchFamily="34" charset="0"/>
              </a:rPr>
              <a:t>Vaerenberg</a:t>
            </a:r>
            <a:r>
              <a:rPr lang="en-US" altLang="en-US" sz="2000" dirty="0" smtClean="0">
                <a:cs typeface="Arial" panose="020B0604020202020204" pitchFamily="34" charset="0"/>
              </a:rPr>
              <a:t> &amp; </a:t>
            </a:r>
            <a:r>
              <a:rPr lang="en-US" altLang="en-US" sz="2000" dirty="0" err="1" smtClean="0">
                <a:cs typeface="Arial" panose="020B0604020202020204" pitchFamily="34" charset="0"/>
              </a:rPr>
              <a:t>Legros</a:t>
            </a:r>
            <a:endParaRPr lang="en-US" altLang="en-US" sz="2000" dirty="0" smtClean="0">
              <a:cs typeface="Arial" panose="020B0604020202020204" pitchFamily="34" charset="0"/>
            </a:endParaRPr>
          </a:p>
          <a:p>
            <a:endParaRPr lang="en-US" altLang="en-US" sz="1200" dirty="0">
              <a:cs typeface="Arial" panose="020B0604020202020204" pitchFamily="34" charset="0"/>
            </a:endParaRPr>
          </a:p>
          <a:p>
            <a:r>
              <a:rPr lang="en-US" altLang="en-US" sz="2000" dirty="0" err="1" smtClean="0">
                <a:cs typeface="Arial" panose="020B0604020202020204" pitchFamily="34" charset="0"/>
              </a:rPr>
              <a:t>Soret</a:t>
            </a:r>
            <a:r>
              <a:rPr lang="en-US" altLang="en-US" sz="2000" dirty="0" smtClean="0">
                <a:cs typeface="Arial" panose="020B0604020202020204" pitchFamily="34" charset="0"/>
              </a:rPr>
              <a:t> studies of </a:t>
            </a:r>
            <a:r>
              <a:rPr lang="en-US" altLang="en-US" sz="2000" dirty="0" err="1" smtClean="0">
                <a:cs typeface="Arial" panose="020B0604020202020204" pitchFamily="34" charset="0"/>
              </a:rPr>
              <a:t>AgI</a:t>
            </a:r>
            <a:r>
              <a:rPr lang="en-US" altLang="en-US" sz="2000" dirty="0" smtClean="0">
                <a:cs typeface="Arial" panose="020B0604020202020204" pitchFamily="34" charset="0"/>
              </a:rPr>
              <a:t>/KI molten salt by Bert and </a:t>
            </a:r>
            <a:r>
              <a:rPr lang="en-US" altLang="en-US" sz="2000" dirty="0" err="1" smtClean="0">
                <a:cs typeface="Arial" panose="020B0604020202020204" pitchFamily="34" charset="0"/>
              </a:rPr>
              <a:t>Dupey-Philon</a:t>
            </a:r>
            <a:endParaRPr lang="en-US" altLang="en-US" sz="2000" dirty="0" smtClean="0">
              <a:cs typeface="Arial" panose="020B0604020202020204" pitchFamily="34" charset="0"/>
            </a:endParaRPr>
          </a:p>
          <a:p>
            <a:endParaRPr lang="en-US" altLang="en-US" sz="1200" dirty="0">
              <a:cs typeface="Arial" panose="020B0604020202020204" pitchFamily="34" charset="0"/>
            </a:endParaRPr>
          </a:p>
          <a:p>
            <a:r>
              <a:rPr lang="en-US" altLang="en-US" sz="2000" dirty="0" smtClean="0">
                <a:cs typeface="Arial" panose="020B0604020202020204" pitchFamily="34" charset="0"/>
              </a:rPr>
              <a:t>Suzuki, et. al. plan </a:t>
            </a:r>
            <a:r>
              <a:rPr lang="en-US" altLang="en-US" sz="2000" dirty="0" err="1" smtClean="0">
                <a:cs typeface="Arial" panose="020B0604020202020204" pitchFamily="34" charset="0"/>
              </a:rPr>
              <a:t>Soret</a:t>
            </a:r>
            <a:r>
              <a:rPr lang="en-US" altLang="en-US" sz="2000" dirty="0" smtClean="0">
                <a:cs typeface="Arial" panose="020B0604020202020204" pitchFamily="34" charset="0"/>
              </a:rPr>
              <a:t> studies using interferometry; team is sponsored by JAXA</a:t>
            </a:r>
          </a:p>
          <a:p>
            <a:endParaRPr lang="en-US" altLang="en-US" sz="1200" dirty="0">
              <a:cs typeface="Arial" panose="020B0604020202020204" pitchFamily="34" charset="0"/>
            </a:endParaRPr>
          </a:p>
          <a:p>
            <a:r>
              <a:rPr lang="en-US" altLang="en-US" sz="2000" dirty="0" err="1" smtClean="0">
                <a:cs typeface="Arial" panose="020B0604020202020204" pitchFamily="34" charset="0"/>
              </a:rPr>
              <a:t>Soret</a:t>
            </a:r>
            <a:r>
              <a:rPr lang="en-US" altLang="en-US" sz="2000" dirty="0" smtClean="0">
                <a:cs typeface="Arial" panose="020B0604020202020204" pitchFamily="34" charset="0"/>
              </a:rPr>
              <a:t> Coefficients in Crude Oil (SCCO) is an ongoing team sponsored by ESA</a:t>
            </a:r>
          </a:p>
          <a:p>
            <a:endParaRPr lang="en-US" altLang="en-US" dirty="0">
              <a:solidFill>
                <a:srgbClr val="FF0000"/>
              </a:solidFill>
              <a:cs typeface="Arial" panose="020B0604020202020204" pitchFamily="34" charset="0"/>
            </a:endParaRPr>
          </a:p>
          <a:p>
            <a:endParaRPr lang="en-US" altLang="en-US" dirty="0">
              <a:solidFill>
                <a:srgbClr val="FF0000"/>
              </a:solidFill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altLang="en-US" dirty="0"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20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Hardware Available for Use</a:t>
            </a:r>
            <a:endParaRPr lang="en-US" sz="36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914400"/>
            <a:ext cx="8229600" cy="5211763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US" sz="2000" dirty="0" smtClean="0"/>
          </a:p>
          <a:p>
            <a:pPr marL="342900" indent="-342900">
              <a:spcBef>
                <a:spcPct val="20000"/>
              </a:spcBef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</p:txBody>
      </p:sp>
      <p:sp>
        <p:nvSpPr>
          <p:cNvPr id="7" name="Rectangle 6"/>
          <p:cNvSpPr/>
          <p:nvPr/>
        </p:nvSpPr>
        <p:spPr>
          <a:xfrm>
            <a:off x="266700" y="773723"/>
            <a:ext cx="8610600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000" dirty="0" smtClean="0">
                <a:cs typeface="Arial" panose="020B0604020202020204" pitchFamily="34" charset="0"/>
              </a:rPr>
              <a:t>Microgravity </a:t>
            </a:r>
            <a:r>
              <a:rPr lang="en-US" altLang="en-US" sz="2000" dirty="0" smtClean="0">
                <a:cs typeface="Arial" panose="020B0604020202020204" pitchFamily="34" charset="0"/>
              </a:rPr>
              <a:t>Science </a:t>
            </a:r>
            <a:r>
              <a:rPr lang="en-US" altLang="en-US" sz="2000" dirty="0" err="1" smtClean="0">
                <a:cs typeface="Arial" panose="020B0604020202020204" pitchFamily="34" charset="0"/>
              </a:rPr>
              <a:t>Glovebox</a:t>
            </a:r>
            <a:r>
              <a:rPr lang="en-US" altLang="en-US" sz="2000" dirty="0" smtClean="0">
                <a:cs typeface="Arial" panose="020B0604020202020204" pitchFamily="34" charset="0"/>
              </a:rPr>
              <a:t> (MSG) – Used for chemical containment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000" dirty="0" smtClean="0">
                <a:cs typeface="Arial" panose="020B0604020202020204" pitchFamily="34" charset="0"/>
              </a:rPr>
              <a:t>Coarsening of Solid/Liquid Mixtures (CSLM) hardware – Heats small discs (</a:t>
            </a:r>
            <a:r>
              <a:rPr lang="en-US" altLang="en-US" sz="2000" dirty="0" smtClean="0">
                <a:cs typeface="Arial" panose="020B0604020202020204" pitchFamily="34" charset="0"/>
              </a:rPr>
              <a:t>12x6mm</a:t>
            </a:r>
            <a:r>
              <a:rPr lang="en-US" altLang="en-US" sz="2000" dirty="0" smtClean="0">
                <a:cs typeface="Arial" panose="020B0604020202020204" pitchFamily="34" charset="0"/>
              </a:rPr>
              <a:t>) up to 185C and provides for a quick quench using water.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000" dirty="0" smtClean="0">
                <a:cs typeface="Arial" panose="020B0604020202020204" pitchFamily="34" charset="0"/>
              </a:rPr>
              <a:t>Pore Formation and Mobility Investigation (PFMI) hardware – Directionally solidifies transparent organic materials from near ambient to 120C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000" dirty="0" smtClean="0">
                <a:cs typeface="Arial" panose="020B0604020202020204" pitchFamily="34" charset="0"/>
              </a:rPr>
              <a:t>Solidification </a:t>
            </a:r>
            <a:r>
              <a:rPr lang="en-US" altLang="en-US" sz="2000" dirty="0">
                <a:cs typeface="Arial" panose="020B0604020202020204" pitchFamily="34" charset="0"/>
              </a:rPr>
              <a:t>Using a Baffle in Sealed Ampoules (SUBSA</a:t>
            </a:r>
            <a:r>
              <a:rPr lang="en-US" altLang="en-US" sz="2000" dirty="0" smtClean="0">
                <a:cs typeface="Arial" panose="020B0604020202020204" pitchFamily="34" charset="0"/>
              </a:rPr>
              <a:t>) hardware – A one zone heater capable of 850C max</a:t>
            </a:r>
          </a:p>
          <a:p>
            <a:endParaRPr lang="en-US" altLang="en-US" sz="2000" dirty="0">
              <a:cs typeface="Arial" panose="020B0604020202020204" pitchFamily="34" charset="0"/>
            </a:endParaRPr>
          </a:p>
          <a:p>
            <a:r>
              <a:rPr lang="en-US" altLang="en-US" sz="2000" dirty="0" smtClean="0">
                <a:cs typeface="Arial" panose="020B0604020202020204" pitchFamily="34" charset="0"/>
              </a:rPr>
              <a:t>Materials Science Research Rack – Two directional solidification furnaces are available, the Large Gradient Furnace and the Solidification with Quench furnace</a:t>
            </a:r>
          </a:p>
          <a:p>
            <a:endParaRPr lang="en-US" altLang="en-US" sz="2000" dirty="0">
              <a:cs typeface="Arial" panose="020B0604020202020204" pitchFamily="34" charset="0"/>
            </a:endParaRPr>
          </a:p>
          <a:p>
            <a:r>
              <a:rPr lang="en-US" altLang="en-US" sz="2000" dirty="0" smtClean="0">
                <a:cs typeface="Arial" panose="020B0604020202020204" pitchFamily="34" charset="0"/>
              </a:rPr>
              <a:t>EXPRESS Racks – For small to mid-sized, near ambient and largely automated payloads.  </a:t>
            </a:r>
            <a:endParaRPr lang="en-US" altLang="en-US" sz="2000" dirty="0" smtClean="0">
              <a:cs typeface="Arial" panose="020B0604020202020204" pitchFamily="34" charset="0"/>
            </a:endParaRPr>
          </a:p>
          <a:p>
            <a:endParaRPr lang="en-US" altLang="en-US" sz="2000" dirty="0">
              <a:cs typeface="Arial" panose="020B0604020202020204" pitchFamily="34" charset="0"/>
            </a:endParaRPr>
          </a:p>
          <a:p>
            <a:r>
              <a:rPr lang="en-US" altLang="en-US" sz="2000" dirty="0" smtClean="0">
                <a:cs typeface="Arial" panose="020B0604020202020204" pitchFamily="34" charset="0"/>
              </a:rPr>
              <a:t>DIXI – A proposed German facility in which in situ x-ray images of samples can provide inter-diffusion data of heavy elements in light (Li, Al, Mg)  </a:t>
            </a:r>
            <a:endParaRPr lang="en-US" altLang="en-US" sz="2000" dirty="0" smtClean="0">
              <a:cs typeface="Arial" panose="020B0604020202020204" pitchFamily="34" charset="0"/>
            </a:endParaRPr>
          </a:p>
          <a:p>
            <a:endParaRPr lang="en-US" altLang="en-US" sz="2000" dirty="0">
              <a:cs typeface="Arial" panose="020B0604020202020204" pitchFamily="34" charset="0"/>
            </a:endParaRPr>
          </a:p>
          <a:p>
            <a:r>
              <a:rPr lang="en-US" altLang="en-US" sz="2000" dirty="0" smtClean="0">
                <a:cs typeface="Arial" panose="020B0604020202020204" pitchFamily="34" charset="0"/>
              </a:rPr>
              <a:t>Proposers may also propose to build their own experimental flight hardware (Should only be done for simple hardware concepts)  </a:t>
            </a:r>
            <a:endParaRPr lang="en-US" altLang="en-US" sz="2000" dirty="0">
              <a:cs typeface="Arial" panose="020B0604020202020204" pitchFamily="34" charset="0"/>
            </a:endParaRPr>
          </a:p>
          <a:p>
            <a:endParaRPr lang="en-US" altLang="en-US" dirty="0">
              <a:solidFill>
                <a:srgbClr val="FF0000"/>
              </a:solidFill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altLang="en-US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03001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57200" y="1503363"/>
            <a:ext cx="4038600" cy="5105400"/>
          </a:xfrm>
        </p:spPr>
        <p:txBody>
          <a:bodyPr anchor="t"/>
          <a:lstStyle/>
          <a:p>
            <a:pPr marL="225425" indent="-225425" defTabSz="800100">
              <a:lnSpc>
                <a:spcPct val="90000"/>
              </a:lnSpc>
            </a:pPr>
            <a:r>
              <a:rPr lang="en-US" sz="1200" dirty="0" smtClean="0">
                <a:solidFill>
                  <a:srgbClr val="000000"/>
                </a:solidFill>
                <a:effectLst/>
                <a:latin typeface="Arial Unicode MS" pitchFamily="34" charset="-128"/>
              </a:rPr>
              <a:t>Work Volume (WV) - Volume</a:t>
            </a:r>
            <a:r>
              <a:rPr lang="en-US" sz="1000" dirty="0" smtClean="0">
                <a:solidFill>
                  <a:srgbClr val="000000"/>
                </a:solidFill>
                <a:effectLst/>
                <a:latin typeface="Arial Unicode MS" pitchFamily="34" charset="-128"/>
              </a:rPr>
              <a:t> 	</a:t>
            </a:r>
          </a:p>
          <a:p>
            <a:pPr marL="565150" lvl="1" indent="-225425" defTabSz="800100">
              <a:lnSpc>
                <a:spcPct val="90000"/>
              </a:lnSpc>
            </a:pPr>
            <a:r>
              <a:rPr lang="en-US" sz="1000" dirty="0" smtClean="0">
                <a:solidFill>
                  <a:srgbClr val="000000"/>
                </a:solidFill>
                <a:effectLst/>
                <a:latin typeface="Arial Unicode MS" pitchFamily="34" charset="-128"/>
              </a:rPr>
              <a:t>0.255 m</a:t>
            </a:r>
            <a:r>
              <a:rPr lang="en-US" sz="1000" baseline="30000" dirty="0" smtClean="0">
                <a:solidFill>
                  <a:srgbClr val="000000"/>
                </a:solidFill>
                <a:effectLst/>
                <a:latin typeface="Arial Unicode MS" pitchFamily="34" charset="-128"/>
              </a:rPr>
              <a:t>3</a:t>
            </a:r>
            <a:r>
              <a:rPr lang="en-US" sz="1000" dirty="0" smtClean="0">
                <a:solidFill>
                  <a:srgbClr val="000000"/>
                </a:solidFill>
                <a:effectLst/>
                <a:latin typeface="Arial Unicode MS" pitchFamily="34" charset="-128"/>
              </a:rPr>
              <a:t> = 255 liters </a:t>
            </a:r>
          </a:p>
          <a:p>
            <a:pPr marL="225425" indent="-225425" defTabSz="800100">
              <a:lnSpc>
                <a:spcPct val="90000"/>
              </a:lnSpc>
            </a:pPr>
            <a:r>
              <a:rPr lang="en-US" sz="1200" dirty="0" smtClean="0">
                <a:solidFill>
                  <a:srgbClr val="000000"/>
                </a:solidFill>
                <a:effectLst/>
                <a:latin typeface="Arial Unicode MS" pitchFamily="34" charset="-128"/>
              </a:rPr>
              <a:t>Work Volume - Dimensions 	</a:t>
            </a:r>
          </a:p>
          <a:p>
            <a:pPr marL="565150" lvl="1" indent="-225425" defTabSz="800100">
              <a:lnSpc>
                <a:spcPct val="90000"/>
              </a:lnSpc>
            </a:pPr>
            <a:r>
              <a:rPr lang="en-US" sz="1000" dirty="0" smtClean="0">
                <a:solidFill>
                  <a:srgbClr val="000000"/>
                </a:solidFill>
                <a:effectLst/>
                <a:latin typeface="Arial Unicode MS" pitchFamily="34" charset="-128"/>
              </a:rPr>
              <a:t>906mm wide x 637mm high </a:t>
            </a:r>
          </a:p>
          <a:p>
            <a:pPr marL="565150" lvl="1" indent="-225425" defTabSz="800100">
              <a:lnSpc>
                <a:spcPct val="90000"/>
              </a:lnSpc>
            </a:pPr>
            <a:r>
              <a:rPr lang="en-US" sz="1000" dirty="0" smtClean="0">
                <a:solidFill>
                  <a:srgbClr val="000000"/>
                </a:solidFill>
                <a:effectLst/>
                <a:latin typeface="Arial Unicode MS" pitchFamily="34" charset="-128"/>
              </a:rPr>
              <a:t>500mm deep (at the floor)</a:t>
            </a:r>
          </a:p>
          <a:p>
            <a:pPr marL="565150" lvl="1" indent="-225425" defTabSz="800100">
              <a:lnSpc>
                <a:spcPct val="90000"/>
              </a:lnSpc>
            </a:pPr>
            <a:r>
              <a:rPr lang="en-US" sz="1000" dirty="0" smtClean="0">
                <a:solidFill>
                  <a:srgbClr val="000000"/>
                </a:solidFill>
                <a:effectLst/>
                <a:latin typeface="Arial Unicode MS" pitchFamily="34" charset="-128"/>
              </a:rPr>
              <a:t>385mm deep (at the top) </a:t>
            </a:r>
          </a:p>
          <a:p>
            <a:pPr marL="225425" indent="-225425" defTabSz="800100">
              <a:lnSpc>
                <a:spcPct val="90000"/>
              </a:lnSpc>
            </a:pPr>
            <a:r>
              <a:rPr lang="en-US" sz="1200" dirty="0" smtClean="0">
                <a:solidFill>
                  <a:srgbClr val="000000"/>
                </a:solidFill>
                <a:effectLst/>
                <a:latin typeface="Arial Unicode MS" pitchFamily="34" charset="-128"/>
              </a:rPr>
              <a:t>Maximum size of single piece of equipment in WV (via side access ports)</a:t>
            </a:r>
            <a:r>
              <a:rPr lang="en-US" sz="1000" dirty="0" smtClean="0">
                <a:solidFill>
                  <a:srgbClr val="000000"/>
                </a:solidFill>
                <a:effectLst/>
                <a:latin typeface="Arial Unicode MS" pitchFamily="34" charset="-128"/>
              </a:rPr>
              <a:t> 	</a:t>
            </a:r>
          </a:p>
          <a:p>
            <a:pPr marL="565150" lvl="1" indent="-225425" defTabSz="800100">
              <a:lnSpc>
                <a:spcPct val="90000"/>
              </a:lnSpc>
            </a:pPr>
            <a:r>
              <a:rPr lang="en-US" sz="1000" dirty="0" smtClean="0">
                <a:solidFill>
                  <a:srgbClr val="000000"/>
                </a:solidFill>
                <a:effectLst/>
                <a:latin typeface="Arial Unicode MS" pitchFamily="34" charset="-128"/>
              </a:rPr>
              <a:t>406mm diameter</a:t>
            </a:r>
          </a:p>
          <a:p>
            <a:pPr marL="225425" indent="-225425" defTabSz="800100">
              <a:lnSpc>
                <a:spcPct val="90000"/>
              </a:lnSpc>
            </a:pPr>
            <a:r>
              <a:rPr lang="en-US" sz="1200" dirty="0" smtClean="0">
                <a:solidFill>
                  <a:srgbClr val="000000"/>
                </a:solidFill>
                <a:effectLst/>
                <a:latin typeface="Arial Unicode MS" pitchFamily="34" charset="-128"/>
              </a:rPr>
              <a:t>Maximum size of single piece of equipment in WV (via the airlock)</a:t>
            </a:r>
            <a:r>
              <a:rPr lang="en-US" sz="1000" dirty="0" smtClean="0">
                <a:solidFill>
                  <a:srgbClr val="000000"/>
                </a:solidFill>
                <a:effectLst/>
                <a:latin typeface="Arial Unicode MS" pitchFamily="34" charset="-128"/>
              </a:rPr>
              <a:t> 	</a:t>
            </a:r>
          </a:p>
          <a:p>
            <a:pPr marL="565150" lvl="1" indent="-225425" defTabSz="800100">
              <a:lnSpc>
                <a:spcPct val="90000"/>
              </a:lnSpc>
            </a:pPr>
            <a:r>
              <a:rPr lang="en-US" sz="1000" dirty="0" smtClean="0">
                <a:solidFill>
                  <a:srgbClr val="000000"/>
                </a:solidFill>
                <a:effectLst/>
                <a:latin typeface="Arial Unicode MS" pitchFamily="34" charset="-128"/>
              </a:rPr>
              <a:t>254 x 343 x 299 mm </a:t>
            </a:r>
          </a:p>
          <a:p>
            <a:pPr marL="225425" indent="-225425" defTabSz="800100">
              <a:lnSpc>
                <a:spcPct val="90000"/>
              </a:lnSpc>
            </a:pPr>
            <a:r>
              <a:rPr lang="en-US" sz="1200" dirty="0" smtClean="0">
                <a:solidFill>
                  <a:srgbClr val="000000"/>
                </a:solidFill>
                <a:effectLst/>
                <a:latin typeface="Arial Unicode MS" pitchFamily="34" charset="-128"/>
              </a:rPr>
              <a:t>Payload Attachment</a:t>
            </a:r>
          </a:p>
          <a:p>
            <a:pPr marL="565150" lvl="1" indent="-225425" defTabSz="800100">
              <a:lnSpc>
                <a:spcPct val="90000"/>
              </a:lnSpc>
            </a:pPr>
            <a:r>
              <a:rPr lang="en-US" sz="1000" dirty="0" smtClean="0">
                <a:solidFill>
                  <a:srgbClr val="000000"/>
                </a:solidFill>
                <a:effectLst/>
                <a:latin typeface="Arial Unicode MS" pitchFamily="34" charset="-128"/>
              </a:rPr>
              <a:t>M6 threaded fasteners in floor, ceiling, &amp; sides</a:t>
            </a:r>
          </a:p>
          <a:p>
            <a:pPr marL="225425" indent="-225425" defTabSz="800100">
              <a:lnSpc>
                <a:spcPct val="90000"/>
              </a:lnSpc>
            </a:pPr>
            <a:r>
              <a:rPr lang="en-US" sz="1200" dirty="0" smtClean="0">
                <a:solidFill>
                  <a:srgbClr val="000000"/>
                </a:solidFill>
                <a:effectLst/>
                <a:latin typeface="Arial Unicode MS" pitchFamily="34" charset="-128"/>
              </a:rPr>
              <a:t>Power available to investigation</a:t>
            </a:r>
            <a:r>
              <a:rPr lang="en-US" sz="1000" dirty="0" smtClean="0">
                <a:solidFill>
                  <a:srgbClr val="000000"/>
                </a:solidFill>
                <a:effectLst/>
                <a:latin typeface="Arial Unicode MS" pitchFamily="34" charset="-128"/>
              </a:rPr>
              <a:t> 	</a:t>
            </a:r>
          </a:p>
          <a:p>
            <a:pPr marL="565150" lvl="1" indent="-225425" defTabSz="800100">
              <a:lnSpc>
                <a:spcPct val="90000"/>
              </a:lnSpc>
            </a:pPr>
            <a:r>
              <a:rPr lang="en-US" sz="1000" dirty="0" smtClean="0">
                <a:solidFill>
                  <a:srgbClr val="000000"/>
                </a:solidFill>
                <a:effectLst/>
                <a:latin typeface="Arial Unicode MS" pitchFamily="34" charset="-128"/>
              </a:rPr>
              <a:t>+28V DC at useable 7 amps</a:t>
            </a:r>
          </a:p>
          <a:p>
            <a:pPr marL="565150" lvl="1" indent="-225425" defTabSz="800100">
              <a:lnSpc>
                <a:spcPct val="90000"/>
              </a:lnSpc>
            </a:pPr>
            <a:r>
              <a:rPr lang="en-US" sz="1000" dirty="0" smtClean="0">
                <a:solidFill>
                  <a:srgbClr val="000000"/>
                </a:solidFill>
                <a:effectLst/>
                <a:latin typeface="Arial Unicode MS" pitchFamily="34" charset="-128"/>
              </a:rPr>
              <a:t>+12V DC at useable 2 amps</a:t>
            </a:r>
          </a:p>
          <a:p>
            <a:pPr marL="565150" lvl="1" indent="-225425" defTabSz="800100">
              <a:lnSpc>
                <a:spcPct val="90000"/>
              </a:lnSpc>
            </a:pPr>
            <a:r>
              <a:rPr lang="en-US" sz="1000" dirty="0" smtClean="0">
                <a:solidFill>
                  <a:srgbClr val="000000"/>
                </a:solidFill>
                <a:effectLst/>
                <a:latin typeface="Arial Unicode MS" pitchFamily="34" charset="-128"/>
              </a:rPr>
              <a:t>-12V DC at useable 2 amps</a:t>
            </a:r>
          </a:p>
          <a:p>
            <a:pPr marL="565150" lvl="1" indent="-225425" defTabSz="800100">
              <a:lnSpc>
                <a:spcPct val="90000"/>
              </a:lnSpc>
            </a:pPr>
            <a:r>
              <a:rPr lang="en-US" sz="1000" dirty="0" smtClean="0">
                <a:solidFill>
                  <a:srgbClr val="000000"/>
                </a:solidFill>
                <a:effectLst/>
                <a:latin typeface="Arial Unicode MS" pitchFamily="34" charset="-128"/>
              </a:rPr>
              <a:t>+5V DC at useable 4 amps</a:t>
            </a:r>
          </a:p>
          <a:p>
            <a:pPr marL="565150" lvl="1" indent="-225425" defTabSz="800100">
              <a:lnSpc>
                <a:spcPct val="90000"/>
              </a:lnSpc>
            </a:pPr>
            <a:r>
              <a:rPr lang="en-US" sz="1000" dirty="0" smtClean="0">
                <a:solidFill>
                  <a:srgbClr val="000000"/>
                </a:solidFill>
                <a:effectLst/>
                <a:latin typeface="Arial Unicode MS" pitchFamily="34" charset="-128"/>
              </a:rPr>
              <a:t>+120V DC at useable 8.3 amps</a:t>
            </a:r>
          </a:p>
          <a:p>
            <a:pPr marL="225425" indent="-225425" defTabSz="800100">
              <a:lnSpc>
                <a:spcPct val="90000"/>
              </a:lnSpc>
            </a:pPr>
            <a:r>
              <a:rPr lang="en-US" sz="1200" dirty="0" smtClean="0">
                <a:solidFill>
                  <a:srgbClr val="000000"/>
                </a:solidFill>
                <a:effectLst/>
                <a:latin typeface="Arial Unicode MS" pitchFamily="34" charset="-128"/>
              </a:rPr>
              <a:t>Maximum heat dissipation 	</a:t>
            </a:r>
          </a:p>
          <a:p>
            <a:pPr marL="565150" lvl="1" indent="-225425" defTabSz="800100">
              <a:lnSpc>
                <a:spcPct val="90000"/>
              </a:lnSpc>
            </a:pPr>
            <a:r>
              <a:rPr lang="en-US" sz="1000" dirty="0" smtClean="0">
                <a:solidFill>
                  <a:srgbClr val="000000"/>
                </a:solidFill>
                <a:effectLst/>
                <a:latin typeface="Arial Unicode MS" pitchFamily="34" charset="-128"/>
              </a:rPr>
              <a:t>1000W Total</a:t>
            </a:r>
          </a:p>
          <a:p>
            <a:pPr marL="800100" lvl="2" indent="-120650" defTabSz="800100">
              <a:lnSpc>
                <a:spcPct val="90000"/>
              </a:lnSpc>
            </a:pPr>
            <a:r>
              <a:rPr lang="en-US" sz="1000" dirty="0" smtClean="0">
                <a:solidFill>
                  <a:srgbClr val="000000"/>
                </a:solidFill>
                <a:effectLst/>
                <a:latin typeface="Arial Unicode MS" pitchFamily="34" charset="-128"/>
              </a:rPr>
              <a:t>800W from coldplate</a:t>
            </a:r>
          </a:p>
          <a:p>
            <a:pPr marL="800100" lvl="2" indent="-120650" defTabSz="800100">
              <a:lnSpc>
                <a:spcPct val="90000"/>
              </a:lnSpc>
            </a:pPr>
            <a:r>
              <a:rPr lang="en-US" sz="1000" dirty="0" smtClean="0">
                <a:solidFill>
                  <a:srgbClr val="000000"/>
                </a:solidFill>
                <a:effectLst/>
                <a:latin typeface="Arial Unicode MS" pitchFamily="34" charset="-128"/>
              </a:rPr>
              <a:t>200W from air flow</a:t>
            </a:r>
            <a:endParaRPr lang="en-US" sz="1000" dirty="0" smtClean="0">
              <a:effectLst/>
              <a:latin typeface="Arial Unicode MS" pitchFamily="34" charset="-128"/>
            </a:endParaRPr>
          </a:p>
        </p:txBody>
      </p:sp>
      <p:sp>
        <p:nvSpPr>
          <p:cNvPr id="12292" name="Rectangle 5"/>
          <p:cNvSpPr>
            <a:spLocks noChangeArrowheads="1"/>
          </p:cNvSpPr>
          <p:nvPr/>
        </p:nvSpPr>
        <p:spPr bwMode="auto">
          <a:xfrm>
            <a:off x="4648200" y="1211263"/>
            <a:ext cx="4051300" cy="5202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Ctr="1"/>
          <a:lstStyle/>
          <a:p>
            <a:pPr marL="225425" indent="-225425" eaLnBrk="0" fontAlgn="base" hangingPunct="0">
              <a:spcBef>
                <a:spcPct val="45000"/>
              </a:spcBef>
              <a:spcAft>
                <a:spcPct val="0"/>
              </a:spcAft>
              <a:buFontTx/>
              <a:buChar char="•"/>
            </a:pPr>
            <a:endParaRPr lang="en-US" sz="1200" b="1" dirty="0" smtClean="0">
              <a:solidFill>
                <a:srgbClr val="000000"/>
              </a:solidFill>
              <a:latin typeface="Arial Unicode MS" pitchFamily="34" charset="-128"/>
            </a:endParaRPr>
          </a:p>
          <a:p>
            <a:pPr marL="225425" indent="-225425" eaLnBrk="0" fontAlgn="base" hangingPunct="0">
              <a:spcBef>
                <a:spcPct val="45000"/>
              </a:spcBef>
              <a:spcAft>
                <a:spcPct val="0"/>
              </a:spcAft>
              <a:buFontTx/>
              <a:buChar char="•"/>
            </a:pPr>
            <a:r>
              <a:rPr lang="en-US" sz="1200" b="1" dirty="0" smtClean="0">
                <a:solidFill>
                  <a:srgbClr val="000000"/>
                </a:solidFill>
                <a:latin typeface="Arial Unicode MS" pitchFamily="34" charset="-128"/>
              </a:rPr>
              <a:t>General illumination 	</a:t>
            </a:r>
          </a:p>
          <a:p>
            <a:pPr marL="569913" lvl="1" indent="-225425" eaLnBrk="0" fontAlgn="base" hangingPunct="0">
              <a:spcBef>
                <a:spcPct val="45000"/>
              </a:spcBef>
              <a:spcAft>
                <a:spcPct val="0"/>
              </a:spcAft>
              <a:buFontTx/>
              <a:buChar char="–"/>
            </a:pPr>
            <a:r>
              <a:rPr lang="en-US" sz="1000" b="1" dirty="0" smtClean="0">
                <a:solidFill>
                  <a:srgbClr val="000000"/>
                </a:solidFill>
                <a:latin typeface="Arial Unicode MS" pitchFamily="34" charset="-128"/>
              </a:rPr>
              <a:t>1000 </a:t>
            </a:r>
            <a:r>
              <a:rPr lang="en-US" sz="1000" b="1" dirty="0" err="1" smtClean="0">
                <a:solidFill>
                  <a:srgbClr val="000000"/>
                </a:solidFill>
                <a:latin typeface="Arial Unicode MS" pitchFamily="34" charset="-128"/>
              </a:rPr>
              <a:t>lux</a:t>
            </a:r>
            <a:r>
              <a:rPr lang="en-US" sz="1000" b="1" dirty="0" smtClean="0">
                <a:solidFill>
                  <a:srgbClr val="000000"/>
                </a:solidFill>
                <a:latin typeface="Arial Unicode MS" pitchFamily="34" charset="-128"/>
              </a:rPr>
              <a:t> @ 200mm above WV floor</a:t>
            </a:r>
            <a:r>
              <a:rPr lang="en-US" sz="1200" b="1" dirty="0" smtClean="0">
                <a:solidFill>
                  <a:srgbClr val="000000"/>
                </a:solidFill>
                <a:latin typeface="Arial Unicode MS" pitchFamily="34" charset="-128"/>
              </a:rPr>
              <a:t> </a:t>
            </a:r>
          </a:p>
          <a:p>
            <a:pPr marL="225425" indent="-225425" eaLnBrk="0" fontAlgn="base" hangingPunct="0">
              <a:spcBef>
                <a:spcPct val="45000"/>
              </a:spcBef>
              <a:spcAft>
                <a:spcPct val="0"/>
              </a:spcAft>
              <a:buFontTx/>
              <a:buChar char="•"/>
            </a:pPr>
            <a:r>
              <a:rPr lang="en-US" sz="1200" b="1" dirty="0" smtClean="0">
                <a:solidFill>
                  <a:srgbClr val="000000"/>
                </a:solidFill>
                <a:latin typeface="Arial Unicode MS" pitchFamily="34" charset="-128"/>
              </a:rPr>
              <a:t>Video 	</a:t>
            </a:r>
          </a:p>
          <a:p>
            <a:pPr marL="569913" lvl="1" indent="-225425" eaLnBrk="0" fontAlgn="base" hangingPunct="0">
              <a:spcBef>
                <a:spcPct val="45000"/>
              </a:spcBef>
              <a:spcAft>
                <a:spcPct val="0"/>
              </a:spcAft>
              <a:buFontTx/>
              <a:buChar char="–"/>
            </a:pPr>
            <a:r>
              <a:rPr lang="en-US" sz="1000" b="1" dirty="0" smtClean="0">
                <a:solidFill>
                  <a:srgbClr val="000000"/>
                </a:solidFill>
                <a:latin typeface="Arial Unicode MS" pitchFamily="34" charset="-128"/>
              </a:rPr>
              <a:t>4 color Hitachi HV-C20 cameras</a:t>
            </a:r>
          </a:p>
          <a:p>
            <a:pPr marL="569913" lvl="1" indent="-225425" eaLnBrk="0" fontAlgn="base" hangingPunct="0">
              <a:spcBef>
                <a:spcPct val="45000"/>
              </a:spcBef>
              <a:spcAft>
                <a:spcPct val="0"/>
              </a:spcAft>
              <a:buFontTx/>
              <a:buChar char="–"/>
            </a:pPr>
            <a:r>
              <a:rPr lang="en-US" sz="1000" b="1" dirty="0" smtClean="0">
                <a:solidFill>
                  <a:srgbClr val="000000"/>
                </a:solidFill>
                <a:latin typeface="Arial Unicode MS" pitchFamily="34" charset="-128"/>
              </a:rPr>
              <a:t>2 Sony DSRV10 Digital Recorders </a:t>
            </a:r>
          </a:p>
          <a:p>
            <a:pPr marL="569913" lvl="1" indent="-225425" eaLnBrk="0" fontAlgn="base" hangingPunct="0">
              <a:spcBef>
                <a:spcPct val="45000"/>
              </a:spcBef>
              <a:spcAft>
                <a:spcPct val="0"/>
              </a:spcAft>
              <a:buFontTx/>
              <a:buChar char="–"/>
            </a:pPr>
            <a:r>
              <a:rPr lang="en-US" sz="1000" b="1" dirty="0" smtClean="0">
                <a:solidFill>
                  <a:srgbClr val="000000"/>
                </a:solidFill>
                <a:latin typeface="Arial Unicode MS" pitchFamily="34" charset="-128"/>
              </a:rPr>
              <a:t>2 Sony GV-A500 Analog 8mm Recorders</a:t>
            </a:r>
          </a:p>
          <a:p>
            <a:pPr marL="225425" indent="-225425" eaLnBrk="0" fontAlgn="base" hangingPunct="0">
              <a:spcBef>
                <a:spcPct val="45000"/>
              </a:spcBef>
              <a:spcAft>
                <a:spcPct val="0"/>
              </a:spcAft>
              <a:buFontTx/>
              <a:buChar char="•"/>
            </a:pPr>
            <a:r>
              <a:rPr lang="en-US" sz="1200" b="1" dirty="0" smtClean="0">
                <a:solidFill>
                  <a:srgbClr val="000000"/>
                </a:solidFill>
                <a:latin typeface="Arial Unicode MS" pitchFamily="34" charset="-128"/>
              </a:rPr>
              <a:t>Data handling connections </a:t>
            </a:r>
            <a:r>
              <a:rPr lang="en-US" sz="1000" b="1" dirty="0" smtClean="0">
                <a:solidFill>
                  <a:srgbClr val="000000"/>
                </a:solidFill>
                <a:latin typeface="Arial Unicode MS" pitchFamily="34" charset="-128"/>
              </a:rPr>
              <a:t>	</a:t>
            </a:r>
          </a:p>
          <a:p>
            <a:pPr marL="569913" lvl="1" indent="-225425" eaLnBrk="0" fontAlgn="base" hangingPunct="0">
              <a:spcBef>
                <a:spcPct val="45000"/>
              </a:spcBef>
              <a:spcAft>
                <a:spcPct val="0"/>
              </a:spcAft>
              <a:buFontTx/>
              <a:buChar char="–"/>
            </a:pPr>
            <a:r>
              <a:rPr lang="en-US" sz="1000" b="1" dirty="0" smtClean="0">
                <a:solidFill>
                  <a:srgbClr val="000000"/>
                </a:solidFill>
                <a:latin typeface="Arial Unicode MS" pitchFamily="34" charset="-128"/>
              </a:rPr>
              <a:t>T61P Laptop Computer</a:t>
            </a:r>
          </a:p>
          <a:p>
            <a:pPr marL="569913" lvl="1" indent="-225425" eaLnBrk="0" fontAlgn="base" hangingPunct="0">
              <a:spcBef>
                <a:spcPct val="45000"/>
              </a:spcBef>
              <a:spcAft>
                <a:spcPct val="0"/>
              </a:spcAft>
              <a:buFontTx/>
              <a:buChar char="–"/>
            </a:pPr>
            <a:r>
              <a:rPr lang="en-US" sz="1000" b="1" dirty="0" smtClean="0">
                <a:solidFill>
                  <a:srgbClr val="000000"/>
                </a:solidFill>
                <a:latin typeface="Arial Unicode MS" pitchFamily="34" charset="-128"/>
              </a:rPr>
              <a:t>Two RS422-to-MSG for investigations</a:t>
            </a:r>
          </a:p>
          <a:p>
            <a:pPr marL="569913" lvl="1" indent="-225425" eaLnBrk="0" fontAlgn="base" hangingPunct="0">
              <a:spcBef>
                <a:spcPct val="45000"/>
              </a:spcBef>
              <a:spcAft>
                <a:spcPct val="0"/>
              </a:spcAft>
              <a:buFontTx/>
              <a:buChar char="–"/>
            </a:pPr>
            <a:r>
              <a:rPr lang="en-US" sz="1000" b="1" dirty="0" smtClean="0">
                <a:solidFill>
                  <a:srgbClr val="000000"/>
                </a:solidFill>
                <a:latin typeface="Arial Unicode MS" pitchFamily="34" charset="-128"/>
              </a:rPr>
              <a:t>One MIL-BUS-1553B-to-MSG for communication via MLC</a:t>
            </a:r>
          </a:p>
          <a:p>
            <a:pPr marL="569913" lvl="1" indent="-225425" eaLnBrk="0" fontAlgn="base" hangingPunct="0">
              <a:spcBef>
                <a:spcPct val="45000"/>
              </a:spcBef>
              <a:spcAft>
                <a:spcPct val="0"/>
              </a:spcAft>
              <a:buFontTx/>
              <a:buChar char="–"/>
            </a:pPr>
            <a:r>
              <a:rPr lang="en-US" sz="1000" b="1" dirty="0" smtClean="0">
                <a:solidFill>
                  <a:srgbClr val="000000"/>
                </a:solidFill>
                <a:latin typeface="Arial Unicode MS" pitchFamily="34" charset="-128"/>
              </a:rPr>
              <a:t>Ethernet  LAN 2</a:t>
            </a:r>
          </a:p>
          <a:p>
            <a:pPr marL="225425" indent="-225425" eaLnBrk="0" fontAlgn="base" hangingPunct="0">
              <a:spcBef>
                <a:spcPct val="45000"/>
              </a:spcBef>
              <a:spcAft>
                <a:spcPct val="0"/>
              </a:spcAft>
              <a:buFontTx/>
              <a:buChar char="•"/>
            </a:pPr>
            <a:r>
              <a:rPr lang="en-US" sz="1200" b="1" dirty="0" smtClean="0">
                <a:solidFill>
                  <a:srgbClr val="000000"/>
                </a:solidFill>
                <a:latin typeface="Arial Unicode MS" pitchFamily="34" charset="-128"/>
              </a:rPr>
              <a:t>Filtration 	</a:t>
            </a:r>
          </a:p>
          <a:p>
            <a:pPr marL="569913" lvl="1" indent="-225425" eaLnBrk="0" fontAlgn="base" hangingPunct="0">
              <a:spcBef>
                <a:spcPct val="45000"/>
              </a:spcBef>
              <a:spcAft>
                <a:spcPct val="0"/>
              </a:spcAft>
              <a:buFontTx/>
              <a:buChar char="–"/>
            </a:pPr>
            <a:r>
              <a:rPr lang="en-US" sz="1000" b="1" dirty="0" smtClean="0">
                <a:solidFill>
                  <a:srgbClr val="000000"/>
                </a:solidFill>
                <a:latin typeface="Arial Unicode MS" pitchFamily="34" charset="-128"/>
              </a:rPr>
              <a:t>12 HEPA/charcoal/catalyst WV filters (Replaceable on orbit)</a:t>
            </a:r>
          </a:p>
          <a:p>
            <a:pPr marL="225425" indent="-225425" eaLnBrk="0" fontAlgn="base" hangingPunct="0">
              <a:spcBef>
                <a:spcPct val="45000"/>
              </a:spcBef>
              <a:spcAft>
                <a:spcPct val="0"/>
              </a:spcAft>
              <a:buFontTx/>
              <a:buChar char="•"/>
            </a:pPr>
            <a:r>
              <a:rPr lang="en-US" sz="1200" b="1" dirty="0" smtClean="0">
                <a:solidFill>
                  <a:srgbClr val="000000"/>
                </a:solidFill>
                <a:latin typeface="Arial Unicode MS" pitchFamily="34" charset="-128"/>
              </a:rPr>
              <a:t>1 HEPA/charcoal/catalyst Airlock filter </a:t>
            </a:r>
          </a:p>
          <a:p>
            <a:pPr marL="569913" lvl="1" indent="-225425" eaLnBrk="0" fontAlgn="base" hangingPunct="0">
              <a:spcBef>
                <a:spcPct val="45000"/>
              </a:spcBef>
              <a:spcAft>
                <a:spcPct val="0"/>
              </a:spcAft>
              <a:buFontTx/>
              <a:buChar char="–"/>
            </a:pPr>
            <a:r>
              <a:rPr lang="en-US" sz="1000" b="1" dirty="0" smtClean="0">
                <a:solidFill>
                  <a:srgbClr val="000000"/>
                </a:solidFill>
                <a:latin typeface="Arial Unicode MS" pitchFamily="34" charset="-128"/>
              </a:rPr>
              <a:t>Replaceable on orbit</a:t>
            </a:r>
          </a:p>
          <a:p>
            <a:pPr marL="225425" indent="-225425" eaLnBrk="0" fontAlgn="base" hangingPunct="0">
              <a:spcBef>
                <a:spcPct val="45000"/>
              </a:spcBef>
              <a:spcAft>
                <a:spcPct val="0"/>
              </a:spcAft>
              <a:buFontTx/>
              <a:buChar char="•"/>
            </a:pPr>
            <a:r>
              <a:rPr lang="en-US" sz="1200" b="1" dirty="0" smtClean="0">
                <a:solidFill>
                  <a:srgbClr val="000000"/>
                </a:solidFill>
                <a:latin typeface="Arial Unicode MS" pitchFamily="34" charset="-128"/>
              </a:rPr>
              <a:t>Up to Two Levels of Containment</a:t>
            </a:r>
          </a:p>
          <a:p>
            <a:pPr marL="569913" lvl="1" indent="-225425" eaLnBrk="0" fontAlgn="base" hangingPunct="0">
              <a:spcBef>
                <a:spcPct val="45000"/>
              </a:spcBef>
              <a:spcAft>
                <a:spcPct val="0"/>
              </a:spcAft>
              <a:buFontTx/>
              <a:buChar char="–"/>
            </a:pPr>
            <a:r>
              <a:rPr lang="en-US" sz="1000" b="1" dirty="0" smtClean="0">
                <a:solidFill>
                  <a:srgbClr val="000000"/>
                </a:solidFill>
                <a:latin typeface="Arial Unicode MS" pitchFamily="34" charset="-128"/>
              </a:rPr>
              <a:t>Physical barrier of MSG structures, gloves, etc.</a:t>
            </a:r>
          </a:p>
          <a:p>
            <a:pPr marL="569913" lvl="1" indent="-225425" eaLnBrk="0" fontAlgn="base" hangingPunct="0">
              <a:spcBef>
                <a:spcPct val="45000"/>
              </a:spcBef>
              <a:spcAft>
                <a:spcPct val="0"/>
              </a:spcAft>
              <a:buFontTx/>
              <a:buChar char="–"/>
            </a:pPr>
            <a:r>
              <a:rPr lang="en-US" sz="1000" b="1" dirty="0" smtClean="0">
                <a:solidFill>
                  <a:srgbClr val="000000"/>
                </a:solidFill>
                <a:latin typeface="Arial Unicode MS" pitchFamily="34" charset="-128"/>
              </a:rPr>
              <a:t>Negative pressure generated by MSG fans.</a:t>
            </a:r>
          </a:p>
          <a:p>
            <a:pPr marL="225425" indent="-225425" eaLnBrk="0" fontAlgn="base" hangingPunct="0">
              <a:spcBef>
                <a:spcPct val="45000"/>
              </a:spcBef>
              <a:spcAft>
                <a:spcPct val="0"/>
              </a:spcAft>
              <a:buFontTx/>
              <a:buChar char="•"/>
            </a:pPr>
            <a:r>
              <a:rPr lang="en-US" sz="1200" b="1" dirty="0" smtClean="0">
                <a:solidFill>
                  <a:srgbClr val="000000"/>
                </a:solidFill>
                <a:latin typeface="Arial Unicode MS" pitchFamily="34" charset="-128"/>
              </a:rPr>
              <a:t>Other resources available 	</a:t>
            </a:r>
          </a:p>
          <a:p>
            <a:pPr marL="569913" lvl="1" indent="-225425" eaLnBrk="0" fontAlgn="base" hangingPunct="0">
              <a:spcBef>
                <a:spcPct val="45000"/>
              </a:spcBef>
              <a:spcAft>
                <a:spcPct val="0"/>
              </a:spcAft>
              <a:buFontTx/>
              <a:buChar char="–"/>
            </a:pPr>
            <a:r>
              <a:rPr lang="en-US" sz="1000" b="1" dirty="0" smtClean="0">
                <a:solidFill>
                  <a:srgbClr val="000000"/>
                </a:solidFill>
                <a:latin typeface="Arial Unicode MS" pitchFamily="34" charset="-128"/>
              </a:rPr>
              <a:t>Gaseous Nitrogen</a:t>
            </a:r>
          </a:p>
          <a:p>
            <a:pPr marL="569913" lvl="1" indent="-225425" eaLnBrk="0" fontAlgn="base" hangingPunct="0">
              <a:spcBef>
                <a:spcPct val="45000"/>
              </a:spcBef>
              <a:spcAft>
                <a:spcPct val="0"/>
              </a:spcAft>
              <a:buFontTx/>
              <a:buChar char="–"/>
            </a:pPr>
            <a:r>
              <a:rPr lang="en-US" sz="1000" b="1" dirty="0" smtClean="0">
                <a:solidFill>
                  <a:srgbClr val="000000"/>
                </a:solidFill>
                <a:latin typeface="Arial Unicode MS" pitchFamily="34" charset="-128"/>
              </a:rPr>
              <a:t>Vacuum (VRS &amp; VES) </a:t>
            </a:r>
          </a:p>
        </p:txBody>
      </p:sp>
      <p:sp>
        <p:nvSpPr>
          <p:cNvPr id="12293" name="Rectangle 9"/>
          <p:cNvSpPr>
            <a:spLocks noGrp="1" noChangeArrowheads="1"/>
          </p:cNvSpPr>
          <p:nvPr>
            <p:ph type="title" idx="4294967295"/>
          </p:nvPr>
        </p:nvSpPr>
        <p:spPr>
          <a:xfrm>
            <a:off x="762000" y="228600"/>
            <a:ext cx="7772400" cy="323850"/>
          </a:xfrm>
        </p:spPr>
        <p:txBody>
          <a:bodyPr>
            <a:noAutofit/>
          </a:bodyPr>
          <a:lstStyle/>
          <a:p>
            <a:r>
              <a:rPr lang="en-US" sz="3600" dirty="0" smtClean="0">
                <a:effectLst/>
                <a:latin typeface="Arial Unicode MS" pitchFamily="34" charset="-128"/>
              </a:rPr>
              <a:t>MSG-Payload Interfaces/Resources</a:t>
            </a:r>
          </a:p>
        </p:txBody>
      </p:sp>
    </p:spTree>
    <p:extLst>
      <p:ext uri="{BB962C8B-B14F-4D97-AF65-F5344CB8AC3E}">
        <p14:creationId xmlns:p14="http://schemas.microsoft.com/office/powerpoint/2010/main" val="807512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5"/>
          <p:cNvSpPr>
            <a:spLocks noGrp="1" noChangeArrowheads="1"/>
          </p:cNvSpPr>
          <p:nvPr>
            <p:ph type="title" idx="4294967295"/>
          </p:nvPr>
        </p:nvSpPr>
        <p:spPr>
          <a:xfrm>
            <a:off x="838200" y="199098"/>
            <a:ext cx="7772400" cy="323850"/>
          </a:xfrm>
        </p:spPr>
        <p:txBody>
          <a:bodyPr>
            <a:noAutofit/>
          </a:bodyPr>
          <a:lstStyle/>
          <a:p>
            <a:r>
              <a:rPr lang="en-US" sz="3600" dirty="0" smtClean="0">
                <a:effectLst/>
                <a:latin typeface="Arial Unicode MS" pitchFamily="34" charset="-128"/>
              </a:rPr>
              <a:t>MSG Facility Hardware Overview</a:t>
            </a:r>
          </a:p>
        </p:txBody>
      </p:sp>
      <p:pic>
        <p:nvPicPr>
          <p:cNvPr id="27" name="Picture 2" descr="D:\Documents and Settings\atygiels\My Documents\MSG\Poster\MSG_1_2011.jpg"/>
          <p:cNvPicPr>
            <a:picLocks noChangeAspect="1" noChangeArrowheads="1"/>
          </p:cNvPicPr>
          <p:nvPr/>
        </p:nvPicPr>
        <p:blipFill>
          <a:blip r:embed="rId2" cstate="print"/>
          <a:srcRect l="10505" t="2231"/>
          <a:stretch>
            <a:fillRect/>
          </a:stretch>
        </p:blipFill>
        <p:spPr bwMode="auto">
          <a:xfrm>
            <a:off x="2489699" y="1255201"/>
            <a:ext cx="3755354" cy="5460295"/>
          </a:xfrm>
          <a:prstGeom prst="rect">
            <a:avLst/>
          </a:prstGeom>
          <a:noFill/>
        </p:spPr>
      </p:pic>
      <p:sp>
        <p:nvSpPr>
          <p:cNvPr id="28" name="TextBox 27"/>
          <p:cNvSpPr txBox="1"/>
          <p:nvPr/>
        </p:nvSpPr>
        <p:spPr>
          <a:xfrm>
            <a:off x="3930733" y="6488668"/>
            <a:ext cx="21547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Engineering Unit Located at MSFC</a:t>
            </a:r>
            <a:endParaRPr lang="en-US" sz="1000" dirty="0"/>
          </a:p>
        </p:txBody>
      </p:sp>
      <p:sp>
        <p:nvSpPr>
          <p:cNvPr id="29" name="TextBox 28"/>
          <p:cNvSpPr txBox="1"/>
          <p:nvPr/>
        </p:nvSpPr>
        <p:spPr>
          <a:xfrm>
            <a:off x="138303" y="1603168"/>
            <a:ext cx="183832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1" dirty="0" smtClean="0"/>
              <a:t>Removable Side Ports</a:t>
            </a:r>
          </a:p>
          <a:p>
            <a:pPr algn="r"/>
            <a:r>
              <a:rPr lang="en-US" sz="1000" dirty="0" smtClean="0"/>
              <a:t>16” diameter on both Left and Right sides for setting up hardware in Work Volume</a:t>
            </a:r>
            <a:endParaRPr lang="en-US" sz="1000" dirty="0"/>
          </a:p>
        </p:txBody>
      </p:sp>
      <p:cxnSp>
        <p:nvCxnSpPr>
          <p:cNvPr id="31" name="Straight Arrow Connector 30"/>
          <p:cNvCxnSpPr>
            <a:stCxn id="29" idx="3"/>
          </p:cNvCxnSpPr>
          <p:nvPr/>
        </p:nvCxnSpPr>
        <p:spPr bwMode="auto">
          <a:xfrm>
            <a:off x="1976627" y="1972500"/>
            <a:ext cx="1265336" cy="56881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32" name="TextBox 31"/>
          <p:cNvSpPr txBox="1"/>
          <p:nvPr/>
        </p:nvSpPr>
        <p:spPr>
          <a:xfrm>
            <a:off x="176402" y="2454355"/>
            <a:ext cx="180022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1" dirty="0" smtClean="0"/>
              <a:t>Glove Ports </a:t>
            </a:r>
            <a:endParaRPr lang="en-US" sz="1000" dirty="0" smtClean="0"/>
          </a:p>
          <a:p>
            <a:pPr algn="r"/>
            <a:r>
              <a:rPr lang="en-US" sz="1000" dirty="0" smtClean="0"/>
              <a:t>Four identical glove ports are located on the left and right side loading ports and the front window</a:t>
            </a:r>
            <a:endParaRPr lang="en-US" sz="1200" dirty="0"/>
          </a:p>
        </p:txBody>
      </p:sp>
      <p:cxnSp>
        <p:nvCxnSpPr>
          <p:cNvPr id="33" name="Straight Arrow Connector 32"/>
          <p:cNvCxnSpPr>
            <a:stCxn id="32" idx="3"/>
          </p:cNvCxnSpPr>
          <p:nvPr/>
        </p:nvCxnSpPr>
        <p:spPr bwMode="auto">
          <a:xfrm>
            <a:off x="1976627" y="2900631"/>
            <a:ext cx="1309498" cy="9021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36" name="TextBox 35"/>
          <p:cNvSpPr txBox="1"/>
          <p:nvPr/>
        </p:nvSpPr>
        <p:spPr>
          <a:xfrm>
            <a:off x="264299" y="3717222"/>
            <a:ext cx="17123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/>
              <a:t>DC Power Switching</a:t>
            </a:r>
          </a:p>
          <a:p>
            <a:pPr algn="r"/>
            <a:r>
              <a:rPr lang="en-US" sz="1200" b="1" dirty="0" smtClean="0"/>
              <a:t>And Circuit Breakers</a:t>
            </a:r>
            <a:endParaRPr lang="en-US" sz="1200" b="1" dirty="0"/>
          </a:p>
        </p:txBody>
      </p:sp>
      <p:cxnSp>
        <p:nvCxnSpPr>
          <p:cNvPr id="37" name="Straight Arrow Connector 36"/>
          <p:cNvCxnSpPr>
            <a:stCxn id="36" idx="3"/>
          </p:cNvCxnSpPr>
          <p:nvPr/>
        </p:nvCxnSpPr>
        <p:spPr bwMode="auto">
          <a:xfrm flipV="1">
            <a:off x="1976627" y="3774375"/>
            <a:ext cx="1702745" cy="17368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39" name="TextBox 38"/>
          <p:cNvSpPr txBox="1"/>
          <p:nvPr/>
        </p:nvSpPr>
        <p:spPr>
          <a:xfrm>
            <a:off x="223775" y="5485903"/>
            <a:ext cx="17528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/>
              <a:t>Video System Drawer</a:t>
            </a:r>
            <a:endParaRPr lang="en-US" sz="1200" b="1" dirty="0"/>
          </a:p>
        </p:txBody>
      </p:sp>
      <p:cxnSp>
        <p:nvCxnSpPr>
          <p:cNvPr id="40" name="Straight Arrow Connector 39"/>
          <p:cNvCxnSpPr>
            <a:stCxn id="39" idx="0"/>
          </p:cNvCxnSpPr>
          <p:nvPr/>
        </p:nvCxnSpPr>
        <p:spPr bwMode="auto">
          <a:xfrm rot="5400000" flipH="1" flipV="1">
            <a:off x="1757675" y="4112449"/>
            <a:ext cx="715980" cy="203092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41" name="TextBox 40"/>
          <p:cNvSpPr txBox="1"/>
          <p:nvPr/>
        </p:nvSpPr>
        <p:spPr>
          <a:xfrm>
            <a:off x="511161" y="4670835"/>
            <a:ext cx="14654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/>
              <a:t>Stowage Drawers</a:t>
            </a:r>
            <a:endParaRPr lang="en-US" sz="1200" b="1" dirty="0"/>
          </a:p>
        </p:txBody>
      </p:sp>
      <p:cxnSp>
        <p:nvCxnSpPr>
          <p:cNvPr id="42" name="Straight Arrow Connector 41"/>
          <p:cNvCxnSpPr/>
          <p:nvPr/>
        </p:nvCxnSpPr>
        <p:spPr bwMode="auto">
          <a:xfrm flipV="1">
            <a:off x="2321719" y="4045527"/>
            <a:ext cx="928161" cy="53599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44" name="Straight Arrow Connector 43"/>
          <p:cNvCxnSpPr/>
          <p:nvPr/>
        </p:nvCxnSpPr>
        <p:spPr bwMode="auto">
          <a:xfrm flipV="1">
            <a:off x="2324100" y="4473040"/>
            <a:ext cx="854528" cy="1108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47" name="Straight Connector 46"/>
          <p:cNvCxnSpPr>
            <a:stCxn id="41" idx="3"/>
          </p:cNvCxnSpPr>
          <p:nvPr/>
        </p:nvCxnSpPr>
        <p:spPr bwMode="auto">
          <a:xfrm flipV="1">
            <a:off x="1976627" y="4581526"/>
            <a:ext cx="347473" cy="227809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2" name="TextBox 51"/>
          <p:cNvSpPr txBox="1"/>
          <p:nvPr/>
        </p:nvSpPr>
        <p:spPr>
          <a:xfrm>
            <a:off x="6228237" y="1660072"/>
            <a:ext cx="26204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Front Window Glove Ports</a:t>
            </a:r>
            <a:endParaRPr lang="en-US" sz="1000" dirty="0" smtClean="0"/>
          </a:p>
          <a:p>
            <a:r>
              <a:rPr lang="en-US" sz="1000" dirty="0" smtClean="0"/>
              <a:t>Four  6” diameter glove ports can be fitted with any of three different sized gloves or blanks</a:t>
            </a:r>
            <a:endParaRPr lang="en-US" sz="1200" dirty="0"/>
          </a:p>
        </p:txBody>
      </p:sp>
      <p:cxnSp>
        <p:nvCxnSpPr>
          <p:cNvPr id="53" name="Straight Arrow Connector 52"/>
          <p:cNvCxnSpPr>
            <a:stCxn id="52" idx="1"/>
          </p:cNvCxnSpPr>
          <p:nvPr/>
        </p:nvCxnSpPr>
        <p:spPr bwMode="auto">
          <a:xfrm rot="10800000" flipV="1">
            <a:off x="5181601" y="2029403"/>
            <a:ext cx="1046637" cy="72332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54" name="TextBox 53"/>
          <p:cNvSpPr txBox="1"/>
          <p:nvPr/>
        </p:nvSpPr>
        <p:spPr>
          <a:xfrm>
            <a:off x="6228237" y="3509159"/>
            <a:ext cx="295101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Airlock</a:t>
            </a:r>
            <a:endParaRPr lang="en-US" sz="1000" dirty="0" smtClean="0"/>
          </a:p>
          <a:p>
            <a:r>
              <a:rPr lang="en-US" sz="1000" dirty="0" smtClean="0"/>
              <a:t>Provides a “Pass Through” for hardware to enter the Work Volume without breaking Containment. The lid of the Air Lock opens up into the floor of the Work Volume</a:t>
            </a:r>
            <a:endParaRPr lang="en-US" sz="1200" dirty="0"/>
          </a:p>
        </p:txBody>
      </p:sp>
      <p:cxnSp>
        <p:nvCxnSpPr>
          <p:cNvPr id="55" name="Straight Arrow Connector 54"/>
          <p:cNvCxnSpPr>
            <a:stCxn id="54" idx="1"/>
          </p:cNvCxnSpPr>
          <p:nvPr/>
        </p:nvCxnSpPr>
        <p:spPr bwMode="auto">
          <a:xfrm rot="10800000">
            <a:off x="5381625" y="3829051"/>
            <a:ext cx="846612" cy="12638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56" name="TextBox 55"/>
          <p:cNvSpPr txBox="1"/>
          <p:nvPr/>
        </p:nvSpPr>
        <p:spPr>
          <a:xfrm>
            <a:off x="6228237" y="4505945"/>
            <a:ext cx="284846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Airlock Glove Port with Blank</a:t>
            </a:r>
            <a:endParaRPr lang="en-US" sz="1000" dirty="0" smtClean="0"/>
          </a:p>
          <a:p>
            <a:r>
              <a:rPr lang="en-US" sz="1000" dirty="0" smtClean="0"/>
              <a:t>A Single 4” diameter glove port can also be fitted with any of three different sized gloves or a blank</a:t>
            </a:r>
            <a:endParaRPr lang="en-US" sz="1200" dirty="0"/>
          </a:p>
        </p:txBody>
      </p:sp>
      <p:cxnSp>
        <p:nvCxnSpPr>
          <p:cNvPr id="57" name="Straight Arrow Connector 56"/>
          <p:cNvCxnSpPr>
            <a:stCxn id="56" idx="1"/>
          </p:cNvCxnSpPr>
          <p:nvPr/>
        </p:nvCxnSpPr>
        <p:spPr bwMode="auto">
          <a:xfrm rot="10800000">
            <a:off x="5295903" y="4105275"/>
            <a:ext cx="932335" cy="77000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70" name="TextBox 69"/>
          <p:cNvSpPr txBox="1"/>
          <p:nvPr/>
        </p:nvSpPr>
        <p:spPr>
          <a:xfrm>
            <a:off x="6228237" y="5404260"/>
            <a:ext cx="14654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Stowage Drawers</a:t>
            </a:r>
            <a:endParaRPr lang="en-US" sz="1200" b="1" dirty="0"/>
          </a:p>
        </p:txBody>
      </p:sp>
      <p:cxnSp>
        <p:nvCxnSpPr>
          <p:cNvPr id="72" name="Straight Arrow Connector 71"/>
          <p:cNvCxnSpPr>
            <a:stCxn id="70" idx="1"/>
          </p:cNvCxnSpPr>
          <p:nvPr/>
        </p:nvCxnSpPr>
        <p:spPr bwMode="auto">
          <a:xfrm rot="10800000">
            <a:off x="5057777" y="4438650"/>
            <a:ext cx="1170460" cy="110411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77" name="TextBox 76"/>
          <p:cNvSpPr txBox="1"/>
          <p:nvPr/>
        </p:nvSpPr>
        <p:spPr>
          <a:xfrm>
            <a:off x="6228237" y="2536372"/>
            <a:ext cx="262048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Core Facility</a:t>
            </a:r>
            <a:endParaRPr lang="en-US" sz="1000" dirty="0" smtClean="0"/>
          </a:p>
          <a:p>
            <a:r>
              <a:rPr lang="en-US" sz="1000" dirty="0" smtClean="0"/>
              <a:t>Retractable Core Facility includes the Work Volume, Airlock, Power Distribution &amp; Switching Box, and the Command and Monitoring Panel</a:t>
            </a:r>
            <a:endParaRPr lang="en-US" sz="1200" dirty="0"/>
          </a:p>
        </p:txBody>
      </p:sp>
      <p:cxnSp>
        <p:nvCxnSpPr>
          <p:cNvPr id="78" name="Straight Arrow Connector 77"/>
          <p:cNvCxnSpPr>
            <a:stCxn id="77" idx="1"/>
          </p:cNvCxnSpPr>
          <p:nvPr/>
        </p:nvCxnSpPr>
        <p:spPr bwMode="auto">
          <a:xfrm rot="10800000">
            <a:off x="5619751" y="2943226"/>
            <a:ext cx="608487" cy="3942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1661657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609600" y="66520"/>
            <a:ext cx="8534400" cy="619279"/>
          </a:xfrm>
        </p:spPr>
        <p:txBody>
          <a:bodyPr>
            <a:noAutofit/>
          </a:bodyPr>
          <a:lstStyle/>
          <a:p>
            <a:pPr lvl="0" algn="ctr" eaLnBrk="1" hangingPunct="1"/>
            <a:r>
              <a:rPr lang="en-US" sz="3600" dirty="0" smtClean="0">
                <a:solidFill>
                  <a:schemeClr val="tx1"/>
                </a:solidFill>
              </a:rPr>
              <a:t>Pore Formation Mobility Investigation (PFMI)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2051" name="Rectangle 76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713091" y="912897"/>
            <a:ext cx="5238029" cy="4579365"/>
          </a:xfrm>
        </p:spPr>
        <p:txBody>
          <a:bodyPr>
            <a:normAutofit/>
          </a:bodyPr>
          <a:lstStyle/>
          <a:p>
            <a:pPr marL="233363" indent="-233363" eaLnBrk="1" hangingPunct="1">
              <a:lnSpc>
                <a:spcPct val="80000"/>
              </a:lnSpc>
              <a:buFont typeface="Arial Unicode MS" pitchFamily="34" charset="-128"/>
              <a:buNone/>
            </a:pPr>
            <a:r>
              <a:rPr lang="en-US" sz="1400" i="1" dirty="0" smtClean="0">
                <a:solidFill>
                  <a:srgbClr val="CC3300"/>
                </a:solidFill>
              </a:rPr>
              <a:t>Development Approach:</a:t>
            </a:r>
          </a:p>
          <a:p>
            <a:pPr marL="233363" indent="-233363"/>
            <a:r>
              <a:rPr lang="en-US" sz="1100" dirty="0" smtClean="0">
                <a:cs typeface="Arial"/>
                <a:sym typeface="Symbol"/>
              </a:rPr>
              <a:t>The PFMI unit, </a:t>
            </a:r>
            <a:r>
              <a:rPr lang="en-US" sz="1100" i="1" dirty="0" smtClean="0">
                <a:cs typeface="Arial"/>
                <a:sym typeface="Symbol"/>
              </a:rPr>
              <a:t>as is</a:t>
            </a:r>
            <a:r>
              <a:rPr lang="en-US" sz="1100" dirty="0" smtClean="0">
                <a:cs typeface="Arial"/>
                <a:sym typeface="Symbol"/>
              </a:rPr>
              <a:t>, has a working temperature range from ~0</a:t>
            </a:r>
            <a:r>
              <a:rPr lang="en-US" sz="1100" dirty="0" smtClean="0">
                <a:cs typeface="Arial"/>
                <a:sym typeface="Symbol" panose="05050102010706020507" pitchFamily="18" charset="2"/>
              </a:rPr>
              <a:t> to 120C </a:t>
            </a:r>
            <a:r>
              <a:rPr lang="en-US" sz="1100" dirty="0" smtClean="0">
                <a:cs typeface="Arial"/>
                <a:sym typeface="Symbol"/>
              </a:rPr>
              <a:t>and utilizes Transparent Samples.  Has Temperature Gradient and/or Isothermal Capability.  Directional Solidification or Static Sample Processing </a:t>
            </a:r>
          </a:p>
          <a:p>
            <a:pPr marL="233363" indent="-233363"/>
            <a:r>
              <a:rPr lang="en-US" sz="1100" dirty="0" smtClean="0">
                <a:cs typeface="Arial"/>
                <a:sym typeface="Symbol"/>
              </a:rPr>
              <a:t>Upgrade/Modify Video Camera System</a:t>
            </a:r>
          </a:p>
          <a:p>
            <a:pPr marL="233363" indent="-233363"/>
            <a:r>
              <a:rPr lang="en-US" sz="1100" dirty="0" smtClean="0">
                <a:cs typeface="Arial"/>
                <a:sym typeface="Symbol"/>
              </a:rPr>
              <a:t>Evaluate other Transparent Model Systems</a:t>
            </a:r>
            <a:endParaRPr lang="en-US" sz="1100" dirty="0" smtClean="0">
              <a:sym typeface="Symbol" panose="05050102010706020507" pitchFamily="18" charset="2"/>
            </a:endParaRPr>
          </a:p>
          <a:p>
            <a:pPr marL="0" indent="0">
              <a:buNone/>
            </a:pPr>
            <a:endParaRPr lang="en-US" sz="1100" dirty="0" smtClean="0">
              <a:cs typeface="Arial"/>
              <a:sym typeface="Symbol"/>
            </a:endParaRPr>
          </a:p>
          <a:p>
            <a:pPr marL="0" indent="0">
              <a:buNone/>
            </a:pPr>
            <a:endParaRPr lang="en-US" sz="1400" i="1" dirty="0" smtClean="0">
              <a:solidFill>
                <a:srgbClr val="CC3300"/>
              </a:solidFill>
            </a:endParaRPr>
          </a:p>
          <a:p>
            <a:pPr marL="0" indent="0">
              <a:buNone/>
            </a:pPr>
            <a:endParaRPr lang="en-US" sz="1400" i="1" dirty="0">
              <a:solidFill>
                <a:srgbClr val="CC3300"/>
              </a:solidFill>
            </a:endParaRPr>
          </a:p>
          <a:p>
            <a:pPr marL="0" indent="0">
              <a:buNone/>
            </a:pPr>
            <a:endParaRPr lang="en-US" sz="1400" i="1" dirty="0" smtClean="0">
              <a:solidFill>
                <a:srgbClr val="CC3300"/>
              </a:solidFill>
            </a:endParaRPr>
          </a:p>
          <a:p>
            <a:pPr marL="0" indent="0">
              <a:buNone/>
            </a:pPr>
            <a:endParaRPr lang="en-US" sz="1400" i="1" dirty="0" smtClean="0">
              <a:solidFill>
                <a:srgbClr val="CC3300"/>
              </a:solidFill>
            </a:endParaRPr>
          </a:p>
          <a:p>
            <a:pPr marL="0" indent="0">
              <a:buNone/>
            </a:pPr>
            <a:endParaRPr lang="en-US" sz="1400" i="1" dirty="0" smtClean="0">
              <a:solidFill>
                <a:srgbClr val="CC3300"/>
              </a:solidFill>
            </a:endParaRPr>
          </a:p>
          <a:p>
            <a:pPr marL="0" indent="0">
              <a:buNone/>
            </a:pPr>
            <a:endParaRPr lang="en-US" sz="1400" i="1" dirty="0">
              <a:solidFill>
                <a:srgbClr val="CC3300"/>
              </a:solidFill>
            </a:endParaRPr>
          </a:p>
          <a:p>
            <a:pPr marL="0" indent="0">
              <a:buNone/>
            </a:pPr>
            <a:r>
              <a:rPr lang="en-US" sz="1000" dirty="0" smtClean="0"/>
              <a:t>On Orbit Video Snapshot Showing Two Bubbles leaving the Interface and Moving up the Imposed Temperature Gradient by Thermocapillary Flow.  “Housekeeping” Data superimposed at the Top.   </a:t>
            </a:r>
          </a:p>
          <a:p>
            <a:pPr marL="0" indent="0">
              <a:buNone/>
            </a:pPr>
            <a:r>
              <a:rPr lang="en-US" sz="1400" i="1" dirty="0" smtClean="0">
                <a:solidFill>
                  <a:srgbClr val="CC3300"/>
                </a:solidFill>
              </a:rPr>
              <a:t>Additional Metal Analogue Studies:</a:t>
            </a:r>
          </a:p>
          <a:p>
            <a:pPr marL="233363" indent="-233363"/>
            <a:r>
              <a:rPr lang="en-US" sz="1100" dirty="0" smtClean="0">
                <a:cs typeface="Arial"/>
              </a:rPr>
              <a:t>Columnar </a:t>
            </a:r>
            <a:r>
              <a:rPr lang="en-US" sz="1100" dirty="0">
                <a:cs typeface="Arial"/>
              </a:rPr>
              <a:t>to Equiaxed Dendrite Transition Experiments</a:t>
            </a:r>
          </a:p>
          <a:p>
            <a:pPr marL="233363" indent="-233363"/>
            <a:r>
              <a:rPr lang="en-US" sz="1100" dirty="0" smtClean="0">
                <a:cs typeface="Arial"/>
              </a:rPr>
              <a:t>Particle </a:t>
            </a:r>
            <a:r>
              <a:rPr lang="en-US" sz="1100" dirty="0">
                <a:cs typeface="Arial"/>
              </a:rPr>
              <a:t>Pushing / Distributions in Castings</a:t>
            </a:r>
          </a:p>
          <a:p>
            <a:pPr marL="233363" indent="-233363"/>
            <a:r>
              <a:rPr lang="en-US" sz="1100" dirty="0" smtClean="0">
                <a:cs typeface="Arial"/>
              </a:rPr>
              <a:t>Eutectic/Monotectic/Peritectic Studies</a:t>
            </a:r>
          </a:p>
          <a:p>
            <a:pPr marL="233363" indent="-233363"/>
            <a:r>
              <a:rPr lang="en-US" sz="1100" dirty="0" smtClean="0">
                <a:cs typeface="Arial"/>
              </a:rPr>
              <a:t>Additional Dendrite Studies, e.g., Low Volume Fractions</a:t>
            </a:r>
            <a:endParaRPr lang="en-US" sz="1100" dirty="0">
              <a:cs typeface="Arial"/>
            </a:endParaRPr>
          </a:p>
          <a:p>
            <a:pPr marL="0" indent="0">
              <a:buNone/>
            </a:pPr>
            <a:endParaRPr lang="en-US" sz="1400" i="1" dirty="0" smtClean="0">
              <a:solidFill>
                <a:srgbClr val="CC3300"/>
              </a:solidFill>
            </a:endParaRPr>
          </a:p>
          <a:p>
            <a:pPr marL="233363" indent="-233363"/>
            <a:endParaRPr lang="en-US" sz="1000" dirty="0">
              <a:cs typeface="Arial"/>
              <a:sym typeface="Symbol"/>
            </a:endParaRPr>
          </a:p>
          <a:p>
            <a:pPr marL="233363" indent="-233363"/>
            <a:endParaRPr lang="en-US" sz="1000" dirty="0" smtClean="0">
              <a:cs typeface="Arial"/>
              <a:sym typeface="Symbol"/>
            </a:endParaRPr>
          </a:p>
          <a:p>
            <a:pPr marL="233363" indent="-233363"/>
            <a:endParaRPr lang="en-US" sz="1000" dirty="0">
              <a:cs typeface="Arial"/>
              <a:sym typeface="Symbol"/>
            </a:endParaRPr>
          </a:p>
          <a:p>
            <a:pPr marL="233363" indent="-233363"/>
            <a:endParaRPr lang="en-US" sz="1000" dirty="0" smtClean="0">
              <a:cs typeface="Arial"/>
              <a:sym typeface="Symbol"/>
            </a:endParaRPr>
          </a:p>
          <a:p>
            <a:pPr marL="233363" indent="-233363"/>
            <a:endParaRPr lang="en-US" sz="1000" dirty="0">
              <a:cs typeface="Arial"/>
              <a:sym typeface="Symbol"/>
            </a:endParaRPr>
          </a:p>
          <a:p>
            <a:pPr marL="233363" indent="-233363"/>
            <a:endParaRPr lang="en-US" sz="1000" dirty="0" smtClean="0">
              <a:cs typeface="Arial"/>
              <a:sym typeface="Symbol"/>
            </a:endParaRPr>
          </a:p>
          <a:p>
            <a:pPr marL="233363" indent="-233363"/>
            <a:endParaRPr lang="en-US" sz="1100" dirty="0" smtClean="0"/>
          </a:p>
          <a:p>
            <a:pPr marL="233363" indent="-233363"/>
            <a:endParaRPr lang="en-US" sz="1100" dirty="0"/>
          </a:p>
          <a:p>
            <a:pPr marL="233363" indent="-233363"/>
            <a:endParaRPr lang="en-US" sz="1000" dirty="0" smtClean="0">
              <a:cs typeface="Arial"/>
            </a:endParaRPr>
          </a:p>
          <a:p>
            <a:pPr marL="0" indent="0">
              <a:buNone/>
            </a:pPr>
            <a:endParaRPr lang="en-US" sz="1000" dirty="0" smtClean="0"/>
          </a:p>
          <a:p>
            <a:pPr marL="0" indent="0">
              <a:buNone/>
            </a:pPr>
            <a:endParaRPr lang="en-US" sz="1000" dirty="0"/>
          </a:p>
        </p:txBody>
      </p:sp>
      <p:sp>
        <p:nvSpPr>
          <p:cNvPr id="14" name="Rectangle 76"/>
          <p:cNvSpPr txBox="1">
            <a:spLocks noChangeArrowheads="1"/>
          </p:cNvSpPr>
          <p:nvPr/>
        </p:nvSpPr>
        <p:spPr bwMode="auto">
          <a:xfrm>
            <a:off x="73095" y="912897"/>
            <a:ext cx="3770394" cy="33452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D30C07"/>
              </a:buClr>
              <a:buSzPct val="85000"/>
              <a:buFont typeface="Symbol" pitchFamily="1" charset="2"/>
              <a:buChar char="¨"/>
              <a:defRPr sz="20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7993AC"/>
              </a:buClr>
              <a:buSzPct val="100000"/>
              <a:buFont typeface="Symbol" pitchFamily="1" charset="2"/>
              <a:buChar char="·"/>
              <a:defRPr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30000"/>
              </a:spcBef>
              <a:spcAft>
                <a:spcPct val="0"/>
              </a:spcAft>
              <a:buSzPct val="70000"/>
              <a:buFont typeface="Symbol" pitchFamily="1" charset="2"/>
              <a:buChar char="¾"/>
              <a:defRPr sz="16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30000"/>
              </a:spcBef>
              <a:spcAft>
                <a:spcPct val="0"/>
              </a:spcAft>
              <a:buFont typeface="Symbol" pitchFamily="1" charset="2"/>
              <a:buChar char="·"/>
              <a:defRPr sz="14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30000"/>
              </a:spcBef>
              <a:spcAft>
                <a:spcPct val="0"/>
              </a:spcAft>
              <a:buFont typeface="Symbol" pitchFamily="1" charset="2"/>
              <a:buChar char="-"/>
              <a:defRPr sz="12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30000"/>
              </a:spcBef>
              <a:spcAft>
                <a:spcPct val="0"/>
              </a:spcAft>
              <a:buFont typeface="Symbol" pitchFamily="1" charset="2"/>
              <a:buChar char="-"/>
              <a:defRPr sz="12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30000"/>
              </a:spcBef>
              <a:spcAft>
                <a:spcPct val="0"/>
              </a:spcAft>
              <a:buFont typeface="Symbol" pitchFamily="1" charset="2"/>
              <a:buChar char="-"/>
              <a:defRPr sz="12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30000"/>
              </a:spcBef>
              <a:spcAft>
                <a:spcPct val="0"/>
              </a:spcAft>
              <a:buFont typeface="Symbol" pitchFamily="1" charset="2"/>
              <a:buChar char="-"/>
              <a:defRPr sz="12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30000"/>
              </a:spcBef>
              <a:spcAft>
                <a:spcPct val="0"/>
              </a:spcAft>
              <a:buFont typeface="Symbol" pitchFamily="1" charset="2"/>
              <a:buChar char="-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233363" indent="-233363" eaLnBrk="1" hangingPunct="1">
              <a:lnSpc>
                <a:spcPct val="80000"/>
              </a:lnSpc>
              <a:buFont typeface="Arial Unicode MS" pitchFamily="34" charset="-128"/>
              <a:buNone/>
            </a:pPr>
            <a:r>
              <a:rPr lang="en-US" sz="1400" i="1" kern="0" dirty="0" smtClean="0">
                <a:solidFill>
                  <a:srgbClr val="CC3300"/>
                </a:solidFill>
              </a:rPr>
              <a:t>Programmatic Advantages:</a:t>
            </a:r>
          </a:p>
          <a:p>
            <a:pPr marL="233363" indent="-233363"/>
            <a:r>
              <a:rPr lang="en-US" sz="1100" kern="0" dirty="0" smtClean="0">
                <a:cs typeface="Arial"/>
              </a:rPr>
              <a:t>PFMI Hardware used in previous ISS experiments</a:t>
            </a:r>
          </a:p>
          <a:p>
            <a:pPr marL="233363" indent="-233363"/>
            <a:r>
              <a:rPr lang="en-US" sz="1100" kern="0" dirty="0" smtClean="0">
                <a:cs typeface="Arial"/>
              </a:rPr>
              <a:t>Utilizes Transparent Materials, Succinonitrile-H</a:t>
            </a:r>
            <a:r>
              <a:rPr lang="en-US" sz="1100" kern="0" baseline="-25000" dirty="0" smtClean="0">
                <a:cs typeface="Arial"/>
              </a:rPr>
              <a:t>2</a:t>
            </a:r>
            <a:r>
              <a:rPr lang="en-US" sz="1100" kern="0" dirty="0" smtClean="0">
                <a:cs typeface="Arial"/>
              </a:rPr>
              <a:t>O</a:t>
            </a:r>
          </a:p>
          <a:p>
            <a:pPr marL="233363" indent="-233363"/>
            <a:endParaRPr lang="en-US" sz="1000" kern="0" dirty="0" smtClean="0"/>
          </a:p>
          <a:p>
            <a:pPr marL="0" indent="0">
              <a:buNone/>
            </a:pPr>
            <a:endParaRPr lang="en-US" sz="1000" kern="0" dirty="0" smtClean="0"/>
          </a:p>
          <a:p>
            <a:pPr marL="0" indent="0">
              <a:buNone/>
            </a:pPr>
            <a:endParaRPr lang="en-US" sz="1000" kern="0" dirty="0"/>
          </a:p>
          <a:p>
            <a:pPr marL="0" indent="0">
              <a:buNone/>
            </a:pPr>
            <a:endParaRPr lang="en-US" sz="1000" kern="0" dirty="0" smtClean="0"/>
          </a:p>
          <a:p>
            <a:pPr marL="0" indent="0">
              <a:buNone/>
            </a:pPr>
            <a:endParaRPr lang="en-US" sz="1000" kern="0" dirty="0"/>
          </a:p>
          <a:p>
            <a:pPr marL="233363" indent="-233363"/>
            <a:endParaRPr lang="en-US" sz="1000" kern="0" dirty="0" smtClean="0"/>
          </a:p>
          <a:p>
            <a:pPr marL="233363" indent="-233363"/>
            <a:endParaRPr lang="en-US" sz="1000" kern="0" dirty="0" smtClean="0">
              <a:cs typeface="Arial"/>
            </a:endParaRPr>
          </a:p>
          <a:p>
            <a:pPr marL="233363" indent="-233363"/>
            <a:endParaRPr lang="en-US" sz="1000" kern="0" dirty="0" smtClean="0">
              <a:cs typeface="Arial"/>
            </a:endParaRPr>
          </a:p>
          <a:p>
            <a:pPr marL="233363" indent="-233363"/>
            <a:endParaRPr lang="en-US" sz="1100" kern="0" dirty="0" smtClean="0">
              <a:cs typeface="Arial"/>
            </a:endParaRPr>
          </a:p>
          <a:p>
            <a:pPr marL="233363" indent="-233363"/>
            <a:endParaRPr lang="en-US" sz="1100" kern="0" dirty="0">
              <a:cs typeface="Arial"/>
            </a:endParaRPr>
          </a:p>
          <a:p>
            <a:pPr marL="233363" indent="-233363"/>
            <a:r>
              <a:rPr lang="en-US" sz="1100" kern="0" dirty="0" smtClean="0">
                <a:cs typeface="Arial"/>
              </a:rPr>
              <a:t>Experiments Implemented in the ISS Glovebox</a:t>
            </a:r>
            <a:r>
              <a:rPr lang="en-US" sz="1100" dirty="0" smtClean="0"/>
              <a:t>.</a:t>
            </a:r>
            <a:endParaRPr lang="en-US" sz="1100" kern="0" dirty="0" smtClean="0">
              <a:cs typeface="Arial"/>
            </a:endParaRPr>
          </a:p>
          <a:p>
            <a:pPr marL="228600" indent="-228600"/>
            <a:r>
              <a:rPr lang="en-US" sz="1100" dirty="0" smtClean="0">
                <a:cs typeface="Arial"/>
              </a:rPr>
              <a:t>Some Astronaut Intervention.</a:t>
            </a:r>
            <a:endParaRPr lang="en-US" sz="1100" dirty="0">
              <a:cs typeface="Arial"/>
            </a:endParaRPr>
          </a:p>
          <a:p>
            <a:pPr marL="228600" indent="-228600"/>
            <a:r>
              <a:rPr lang="en-US" sz="1100" dirty="0" smtClean="0">
                <a:cs typeface="Arial"/>
              </a:rPr>
              <a:t>Many Sample Cartridges, can be Reused</a:t>
            </a:r>
            <a:endParaRPr lang="en-US" sz="1100" kern="0" dirty="0"/>
          </a:p>
        </p:txBody>
      </p:sp>
      <p:sp>
        <p:nvSpPr>
          <p:cNvPr id="11" name="Rectangle 76"/>
          <p:cNvSpPr txBox="1">
            <a:spLocks noChangeArrowheads="1"/>
          </p:cNvSpPr>
          <p:nvPr/>
        </p:nvSpPr>
        <p:spPr bwMode="auto">
          <a:xfrm>
            <a:off x="73095" y="5010871"/>
            <a:ext cx="3770394" cy="17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D30C07"/>
              </a:buClr>
              <a:buSzPct val="85000"/>
              <a:buFont typeface="Symbol" pitchFamily="1" charset="2"/>
              <a:buChar char="¨"/>
              <a:defRPr sz="20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7993AC"/>
              </a:buClr>
              <a:buSzPct val="100000"/>
              <a:buFont typeface="Symbol" pitchFamily="1" charset="2"/>
              <a:buChar char="·"/>
              <a:defRPr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30000"/>
              </a:spcBef>
              <a:spcAft>
                <a:spcPct val="0"/>
              </a:spcAft>
              <a:buSzPct val="70000"/>
              <a:buFont typeface="Symbol" pitchFamily="1" charset="2"/>
              <a:buChar char="¾"/>
              <a:defRPr sz="16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30000"/>
              </a:spcBef>
              <a:spcAft>
                <a:spcPct val="0"/>
              </a:spcAft>
              <a:buFont typeface="Symbol" pitchFamily="1" charset="2"/>
              <a:buChar char="·"/>
              <a:defRPr sz="14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30000"/>
              </a:spcBef>
              <a:spcAft>
                <a:spcPct val="0"/>
              </a:spcAft>
              <a:buFont typeface="Symbol" pitchFamily="1" charset="2"/>
              <a:buChar char="-"/>
              <a:defRPr sz="12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30000"/>
              </a:spcBef>
              <a:spcAft>
                <a:spcPct val="0"/>
              </a:spcAft>
              <a:buFont typeface="Symbol" pitchFamily="1" charset="2"/>
              <a:buChar char="-"/>
              <a:defRPr sz="12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30000"/>
              </a:spcBef>
              <a:spcAft>
                <a:spcPct val="0"/>
              </a:spcAft>
              <a:buFont typeface="Symbol" pitchFamily="1" charset="2"/>
              <a:buChar char="-"/>
              <a:defRPr sz="12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30000"/>
              </a:spcBef>
              <a:spcAft>
                <a:spcPct val="0"/>
              </a:spcAft>
              <a:buFont typeface="Symbol" pitchFamily="1" charset="2"/>
              <a:buChar char="-"/>
              <a:defRPr sz="12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30000"/>
              </a:spcBef>
              <a:spcAft>
                <a:spcPct val="0"/>
              </a:spcAft>
              <a:buFont typeface="Symbol" pitchFamily="1" charset="2"/>
              <a:buChar char="-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233363" indent="-233363" eaLnBrk="1" hangingPunct="1">
              <a:lnSpc>
                <a:spcPct val="80000"/>
              </a:lnSpc>
              <a:buFont typeface="Arial Unicode MS" pitchFamily="34" charset="-128"/>
              <a:buNone/>
            </a:pPr>
            <a:r>
              <a:rPr lang="en-US" sz="1400" i="1" kern="0" dirty="0" smtClean="0">
                <a:solidFill>
                  <a:srgbClr val="CC3300"/>
                </a:solidFill>
              </a:rPr>
              <a:t>PFMI Microgravity Investigations:</a:t>
            </a:r>
          </a:p>
          <a:p>
            <a:pPr marL="233363" indent="-233363"/>
            <a:r>
              <a:rPr lang="en-US" sz="1100" kern="0" dirty="0" smtClean="0">
                <a:cs typeface="Arial"/>
              </a:rPr>
              <a:t>Pore Mobility Studies</a:t>
            </a:r>
          </a:p>
          <a:p>
            <a:pPr marL="233363" indent="-233363"/>
            <a:r>
              <a:rPr lang="en-US" sz="1100" kern="0" dirty="0" smtClean="0">
                <a:cs typeface="Arial"/>
              </a:rPr>
              <a:t>Dendrite Growth Studies</a:t>
            </a:r>
          </a:p>
          <a:p>
            <a:pPr marL="233363" indent="-233363"/>
            <a:r>
              <a:rPr lang="en-US" sz="1100" kern="0" dirty="0" smtClean="0">
                <a:cs typeface="Arial"/>
              </a:rPr>
              <a:t>Thermocapillary Flow Studies</a:t>
            </a:r>
          </a:p>
          <a:p>
            <a:pPr marL="233363" indent="-233363"/>
            <a:r>
              <a:rPr lang="en-US" sz="1100" kern="0" dirty="0" smtClean="0">
                <a:cs typeface="Arial"/>
              </a:rPr>
              <a:t>Planar Interface Breakdown Studies</a:t>
            </a:r>
          </a:p>
          <a:p>
            <a:pPr marL="233363" indent="-233363"/>
            <a:r>
              <a:rPr lang="en-US" sz="1100" kern="0" dirty="0" smtClean="0">
                <a:cs typeface="Arial"/>
              </a:rPr>
              <a:t>“Gaserite” Studies</a:t>
            </a:r>
          </a:p>
          <a:p>
            <a:pPr marL="233363" indent="-233363"/>
            <a:r>
              <a:rPr lang="en-US" sz="1100" kern="0" dirty="0" smtClean="0">
                <a:cs typeface="Arial"/>
              </a:rPr>
              <a:t>Particle Movement at Interfaces</a:t>
            </a:r>
          </a:p>
          <a:p>
            <a:pPr marL="233363" indent="-233363"/>
            <a:r>
              <a:rPr lang="en-US" sz="1100" kern="0" dirty="0" smtClean="0">
                <a:cs typeface="Arial"/>
              </a:rPr>
              <a:t>Disruption of Dendrite Growth Fronts</a:t>
            </a:r>
            <a:endParaRPr lang="en-US" sz="1100" kern="0" dirty="0"/>
          </a:p>
        </p:txBody>
      </p:sp>
      <p:sp>
        <p:nvSpPr>
          <p:cNvPr id="4" name="Rectangle 3"/>
          <p:cNvSpPr/>
          <p:nvPr/>
        </p:nvSpPr>
        <p:spPr>
          <a:xfrm>
            <a:off x="179906" y="4780835"/>
            <a:ext cx="332720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b="1" dirty="0" smtClean="0">
                <a:cs typeface="Arial"/>
              </a:rPr>
              <a:t>Sample Cartridge used in the PFMI Experiments</a:t>
            </a:r>
            <a:endParaRPr lang="en-US" sz="1000" b="1" kern="0" dirty="0"/>
          </a:p>
        </p:txBody>
      </p:sp>
      <p:sp>
        <p:nvSpPr>
          <p:cNvPr id="15" name="Rectangle 76"/>
          <p:cNvSpPr txBox="1">
            <a:spLocks noChangeArrowheads="1"/>
          </p:cNvSpPr>
          <p:nvPr/>
        </p:nvSpPr>
        <p:spPr bwMode="auto">
          <a:xfrm>
            <a:off x="3746683" y="5486400"/>
            <a:ext cx="5238029" cy="1221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D30C07"/>
              </a:buClr>
              <a:buSzPct val="85000"/>
              <a:buFont typeface="Symbol" pitchFamily="1" charset="2"/>
              <a:buChar char="¨"/>
              <a:defRPr sz="20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7993AC"/>
              </a:buClr>
              <a:buSzPct val="100000"/>
              <a:buFont typeface="Symbol" pitchFamily="1" charset="2"/>
              <a:buChar char="·"/>
              <a:defRPr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30000"/>
              </a:spcBef>
              <a:spcAft>
                <a:spcPct val="0"/>
              </a:spcAft>
              <a:buSzPct val="70000"/>
              <a:buFont typeface="Symbol" pitchFamily="1" charset="2"/>
              <a:buChar char="¾"/>
              <a:defRPr sz="16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30000"/>
              </a:spcBef>
              <a:spcAft>
                <a:spcPct val="0"/>
              </a:spcAft>
              <a:buFont typeface="Symbol" pitchFamily="1" charset="2"/>
              <a:buChar char="·"/>
              <a:defRPr sz="14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30000"/>
              </a:spcBef>
              <a:spcAft>
                <a:spcPct val="0"/>
              </a:spcAft>
              <a:buFont typeface="Symbol" pitchFamily="1" charset="2"/>
              <a:buChar char="-"/>
              <a:defRPr sz="12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30000"/>
              </a:spcBef>
              <a:spcAft>
                <a:spcPct val="0"/>
              </a:spcAft>
              <a:buFont typeface="Symbol" pitchFamily="1" charset="2"/>
              <a:buChar char="-"/>
              <a:defRPr sz="12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30000"/>
              </a:spcBef>
              <a:spcAft>
                <a:spcPct val="0"/>
              </a:spcAft>
              <a:buFont typeface="Symbol" pitchFamily="1" charset="2"/>
              <a:buChar char="-"/>
              <a:defRPr sz="12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30000"/>
              </a:spcBef>
              <a:spcAft>
                <a:spcPct val="0"/>
              </a:spcAft>
              <a:buFont typeface="Symbol" pitchFamily="1" charset="2"/>
              <a:buChar char="-"/>
              <a:defRPr sz="12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30000"/>
              </a:spcBef>
              <a:spcAft>
                <a:spcPct val="0"/>
              </a:spcAft>
              <a:buFont typeface="Symbol" pitchFamily="1" charset="2"/>
              <a:buChar char="-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233363" indent="-233363" eaLnBrk="1" hangingPunct="1">
              <a:lnSpc>
                <a:spcPct val="80000"/>
              </a:lnSpc>
              <a:buFont typeface="Arial Unicode MS" pitchFamily="34" charset="-128"/>
              <a:buNone/>
            </a:pPr>
            <a:r>
              <a:rPr lang="en-US" sz="1400" i="1" kern="0" dirty="0" smtClean="0">
                <a:solidFill>
                  <a:srgbClr val="CC3300"/>
                </a:solidFill>
              </a:rPr>
              <a:t>Potential Applications to Other Systems / Disciplines</a:t>
            </a:r>
          </a:p>
          <a:p>
            <a:pPr marL="233363" indent="-233363"/>
            <a:r>
              <a:rPr lang="en-US" sz="1100" kern="0" dirty="0" smtClean="0">
                <a:cs typeface="Arial"/>
              </a:rPr>
              <a:t>Crystal Growth Studies, Nucleation and/or Dissolution, Interactions</a:t>
            </a:r>
          </a:p>
          <a:p>
            <a:pPr marL="233363" indent="-233363"/>
            <a:r>
              <a:rPr lang="en-US" sz="1100" kern="0" dirty="0" smtClean="0">
                <a:cs typeface="Arial"/>
              </a:rPr>
              <a:t>Organic Crystal Growth Studies</a:t>
            </a:r>
          </a:p>
          <a:p>
            <a:pPr marL="233363" indent="-233363"/>
            <a:r>
              <a:rPr lang="en-US" sz="1100" kern="0" dirty="0" smtClean="0">
                <a:cs typeface="Arial"/>
              </a:rPr>
              <a:t>Biomaterials, e.g., Scaffolding Experiments</a:t>
            </a:r>
          </a:p>
          <a:p>
            <a:pPr marL="233363" indent="-233363"/>
            <a:r>
              <a:rPr lang="en-US" sz="1100" kern="0" dirty="0" smtClean="0">
                <a:cs typeface="Arial"/>
              </a:rPr>
              <a:t>Cementation Reaction Studies.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70860"/>
            <a:ext cx="2518794" cy="1834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906" y="4292875"/>
            <a:ext cx="3259746" cy="453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28" name="Picture 4" descr="PFMI-12 bubble clip GMT18-02-37A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2057400"/>
            <a:ext cx="2362200" cy="1760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781041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Number Placeholder 2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C2D2CD4-F064-451F-B948-C5CBA147F4CC}" type="slidenum">
              <a:rPr lang="en-US" altLang="en-US" sz="1000">
                <a:latin typeface="Abadi MT Condensed Light" pitchFamily="34" charset="0"/>
              </a:rPr>
              <a:pPr/>
              <a:t>8</a:t>
            </a:fld>
            <a:endParaRPr lang="en-US" altLang="en-US" sz="1000">
              <a:latin typeface="Abadi MT Condensed Light" pitchFamily="34" charset="0"/>
            </a:endParaRPr>
          </a:p>
        </p:txBody>
      </p:sp>
      <p:sp>
        <p:nvSpPr>
          <p:cNvPr id="56422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4572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altLang="en-US" smtClean="0"/>
              <a:t>SUBSA Furnace Capabilities</a:t>
            </a:r>
          </a:p>
        </p:txBody>
      </p:sp>
      <p:pic>
        <p:nvPicPr>
          <p:cNvPr id="1638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4063" y="1339850"/>
            <a:ext cx="4351337" cy="4319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389" name="Text Box 4"/>
          <p:cNvSpPr txBox="1">
            <a:spLocks noChangeArrowheads="1"/>
          </p:cNvSpPr>
          <p:nvPr/>
        </p:nvSpPr>
        <p:spPr bwMode="auto">
          <a:xfrm>
            <a:off x="8250238" y="6613525"/>
            <a:ext cx="893762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000">
                <a:latin typeface="Times New Roman" panose="02020603050405020304" pitchFamily="18" charset="0"/>
              </a:rPr>
              <a:t>June 19, 2002</a:t>
            </a:r>
          </a:p>
        </p:txBody>
      </p:sp>
      <p:pic>
        <p:nvPicPr>
          <p:cNvPr id="1639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" y="3429000"/>
            <a:ext cx="4360863" cy="3341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91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13" y="609600"/>
            <a:ext cx="4067175" cy="2795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13507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MSL Open Background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438" y="4918075"/>
            <a:ext cx="1112837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SCA - small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79288">
            <a:off x="1608138" y="5924550"/>
            <a:ext cx="412750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MSL - Open Foreground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8E008C"/>
              </a:clrFrom>
              <a:clrTo>
                <a:srgbClr val="8E008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975"/>
          <a:stretch>
            <a:fillRect/>
          </a:stretch>
        </p:blipFill>
        <p:spPr bwMode="auto">
          <a:xfrm>
            <a:off x="198438" y="4918075"/>
            <a:ext cx="84455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MSL - Closed"/>
          <p:cNvPicPr>
            <a:picLocks noChangeArrowheads="1"/>
          </p:cNvPicPr>
          <p:nvPr/>
        </p:nvPicPr>
        <p:blipFill>
          <a:blip r:embed="rId5">
            <a:clrChange>
              <a:clrFrom>
                <a:srgbClr val="BBBFB7"/>
              </a:clrFrom>
              <a:clrTo>
                <a:srgbClr val="BBBFB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788" y="4922838"/>
            <a:ext cx="1104900" cy="118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Inner Furnace"/>
          <p:cNvSpPr/>
          <p:nvPr/>
        </p:nvSpPr>
        <p:spPr>
          <a:xfrm>
            <a:off x="34925" y="1557338"/>
            <a:ext cx="9070975" cy="2159000"/>
          </a:xfrm>
          <a:prstGeom prst="roundRect">
            <a:avLst>
              <a:gd name="adj" fmla="val 4362"/>
            </a:avLst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2" name="Group Furnace"/>
          <p:cNvGrpSpPr>
            <a:grpSpLocks/>
          </p:cNvGrpSpPr>
          <p:nvPr/>
        </p:nvGrpSpPr>
        <p:grpSpPr bwMode="auto">
          <a:xfrm>
            <a:off x="1116013" y="1916113"/>
            <a:ext cx="6991350" cy="1422400"/>
            <a:chOff x="1115616" y="2492896"/>
            <a:chExt cx="6991350" cy="1421879"/>
          </a:xfrm>
        </p:grpSpPr>
        <p:pic>
          <p:nvPicPr>
            <p:cNvPr id="7201" name="Lower Furnace"/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5616" y="3429000"/>
              <a:ext cx="6991350" cy="485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202" name="Upper Furnace"/>
            <p:cNvPicPr>
              <a:picLocks noChangeAspect="1" noChangeArrowheads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5616" y="2492896"/>
              <a:ext cx="6991350" cy="485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5" name="Heat - Furnace"/>
          <p:cNvSpPr/>
          <p:nvPr/>
        </p:nvSpPr>
        <p:spPr>
          <a:xfrm>
            <a:off x="4067175" y="1916113"/>
            <a:ext cx="4033838" cy="1422400"/>
          </a:xfrm>
          <a:prstGeom prst="rect">
            <a:avLst/>
          </a:prstGeom>
          <a:solidFill>
            <a:srgbClr val="FF00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8" name="Heat - SCA"/>
          <p:cNvSpPr/>
          <p:nvPr/>
        </p:nvSpPr>
        <p:spPr>
          <a:xfrm>
            <a:off x="3727450" y="2430463"/>
            <a:ext cx="3413125" cy="393700"/>
          </a:xfrm>
          <a:prstGeom prst="rect">
            <a:avLst/>
          </a:prstGeom>
          <a:solidFill>
            <a:srgbClr val="FF0000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9" name="Text: SCA Insertion"/>
          <p:cNvSpPr txBox="1">
            <a:spLocks noChangeArrowheads="1"/>
          </p:cNvSpPr>
          <p:nvPr/>
        </p:nvSpPr>
        <p:spPr bwMode="auto">
          <a:xfrm>
            <a:off x="1173163" y="3852863"/>
            <a:ext cx="5689600" cy="4000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2000" b="1">
                <a:latin typeface="+mn-lt"/>
                <a:cs typeface="Arial" charset="0"/>
              </a:rPr>
              <a:t>Sample Cartridge Assembly Installation</a:t>
            </a:r>
          </a:p>
        </p:txBody>
      </p:sp>
      <p:sp>
        <p:nvSpPr>
          <p:cNvPr id="40" name="Text: Evacuation"/>
          <p:cNvSpPr txBox="1">
            <a:spLocks noChangeArrowheads="1"/>
          </p:cNvSpPr>
          <p:nvPr/>
        </p:nvSpPr>
        <p:spPr bwMode="auto">
          <a:xfrm>
            <a:off x="1173163" y="3852863"/>
            <a:ext cx="5689600" cy="4000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2000" b="1">
                <a:latin typeface="+mn-lt"/>
                <a:cs typeface="Arial" charset="0"/>
              </a:rPr>
              <a:t>Evacuation</a:t>
            </a:r>
          </a:p>
        </p:txBody>
      </p:sp>
      <p:sp>
        <p:nvSpPr>
          <p:cNvPr id="41" name="Text: Heat-Up"/>
          <p:cNvSpPr txBox="1">
            <a:spLocks noChangeArrowheads="1"/>
          </p:cNvSpPr>
          <p:nvPr/>
        </p:nvSpPr>
        <p:spPr bwMode="auto">
          <a:xfrm>
            <a:off x="1173163" y="3852863"/>
            <a:ext cx="5689600" cy="4000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2000" b="1">
                <a:latin typeface="+mn-lt"/>
                <a:cs typeface="Arial" charset="0"/>
              </a:rPr>
              <a:t>Heat-up</a:t>
            </a:r>
          </a:p>
        </p:txBody>
      </p:sp>
      <p:sp>
        <p:nvSpPr>
          <p:cNvPr id="42" name="Text: Processing"/>
          <p:cNvSpPr txBox="1">
            <a:spLocks noChangeArrowheads="1"/>
          </p:cNvSpPr>
          <p:nvPr/>
        </p:nvSpPr>
        <p:spPr bwMode="auto">
          <a:xfrm>
            <a:off x="1173163" y="3852863"/>
            <a:ext cx="5689600" cy="4000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2000" b="1">
                <a:latin typeface="+mn-lt"/>
                <a:cs typeface="Arial" charset="0"/>
              </a:rPr>
              <a:t>Processing</a:t>
            </a:r>
          </a:p>
        </p:txBody>
      </p:sp>
      <p:sp>
        <p:nvSpPr>
          <p:cNvPr id="43" name="Text: Cooldown"/>
          <p:cNvSpPr txBox="1">
            <a:spLocks noChangeArrowheads="1"/>
          </p:cNvSpPr>
          <p:nvPr/>
        </p:nvSpPr>
        <p:spPr bwMode="auto">
          <a:xfrm>
            <a:off x="1173163" y="3852863"/>
            <a:ext cx="5689600" cy="4000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2000" b="1" dirty="0" err="1">
                <a:latin typeface="+mn-lt"/>
                <a:cs typeface="Arial" charset="0"/>
              </a:rPr>
              <a:t>Cooldown</a:t>
            </a:r>
            <a:endParaRPr lang="en-US" sz="2000" b="1" dirty="0">
              <a:latin typeface="+mn-lt"/>
              <a:cs typeface="Arial" charset="0"/>
            </a:endParaRPr>
          </a:p>
        </p:txBody>
      </p:sp>
      <p:sp>
        <p:nvSpPr>
          <p:cNvPr id="34" name="Text: SCA Extraction"/>
          <p:cNvSpPr txBox="1">
            <a:spLocks noChangeArrowheads="1"/>
          </p:cNvSpPr>
          <p:nvPr/>
        </p:nvSpPr>
        <p:spPr bwMode="auto">
          <a:xfrm>
            <a:off x="1173163" y="3851275"/>
            <a:ext cx="5689600" cy="4000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2000" b="1" dirty="0">
                <a:latin typeface="+mn-lt"/>
                <a:cs typeface="Arial" charset="0"/>
              </a:rPr>
              <a:t>Sample Cartridge Assembly Extraction</a:t>
            </a:r>
          </a:p>
        </p:txBody>
      </p:sp>
      <p:pic>
        <p:nvPicPr>
          <p:cNvPr id="37" name="SQF Picture" descr="Solidification and Quenching Furnace, © EADS Astrium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6188" y="3789363"/>
            <a:ext cx="2771775" cy="2414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" name="Text: SQF"/>
          <p:cNvSpPr txBox="1">
            <a:spLocks/>
          </p:cNvSpPr>
          <p:nvPr/>
        </p:nvSpPr>
        <p:spPr>
          <a:xfrm>
            <a:off x="1187450" y="3862388"/>
            <a:ext cx="5040313" cy="2378075"/>
          </a:xfrm>
          <a:prstGeom prst="rect">
            <a:avLst/>
          </a:prstGeom>
          <a:noFill/>
        </p:spPr>
        <p:txBody>
          <a:bodyPr/>
          <a:lstStyle/>
          <a:p>
            <a:pPr marL="381000" indent="-381000" eaLnBrk="0" hangingPunct="0">
              <a:spcBef>
                <a:spcPct val="25000"/>
              </a:spcBef>
              <a:buSzPct val="90000"/>
              <a:defRPr/>
            </a:pPr>
            <a:endParaRPr lang="en-GB" sz="1800" kern="0" dirty="0">
              <a:latin typeface="+mn-lt"/>
              <a:cs typeface="+mn-cs"/>
            </a:endParaRPr>
          </a:p>
          <a:p>
            <a:pPr marL="838200" lvl="1" indent="-381000" eaLnBrk="0" hangingPunct="0">
              <a:spcBef>
                <a:spcPct val="25000"/>
              </a:spcBef>
              <a:buSzPct val="90000"/>
              <a:buFontTx/>
              <a:buBlip>
                <a:blip r:embed="rId9"/>
              </a:buBlip>
              <a:defRPr/>
            </a:pPr>
            <a:r>
              <a:rPr lang="en-GB" sz="1800" kern="0" dirty="0">
                <a:latin typeface="+mn-lt"/>
                <a:cs typeface="+mn-cs"/>
              </a:rPr>
              <a:t>Temperature gradients of 50-100 K/cm</a:t>
            </a:r>
          </a:p>
          <a:p>
            <a:pPr marL="838200" lvl="1" indent="-381000" eaLnBrk="0" hangingPunct="0">
              <a:spcBef>
                <a:spcPct val="25000"/>
              </a:spcBef>
              <a:buSzPct val="90000"/>
              <a:buFontTx/>
              <a:buBlip>
                <a:blip r:embed="rId9"/>
              </a:buBlip>
              <a:defRPr/>
            </a:pPr>
            <a:r>
              <a:rPr lang="en-GB" sz="1800" kern="0" dirty="0">
                <a:latin typeface="+mn-lt"/>
                <a:cs typeface="+mn-cs"/>
              </a:rPr>
              <a:t>3 thermocouples per heater zone</a:t>
            </a:r>
          </a:p>
          <a:p>
            <a:pPr marL="838200" lvl="1" indent="-381000" eaLnBrk="0" hangingPunct="0">
              <a:spcBef>
                <a:spcPct val="25000"/>
              </a:spcBef>
              <a:buSzPct val="90000"/>
              <a:buFontTx/>
              <a:buBlip>
                <a:blip r:embed="rId9"/>
              </a:buBlip>
              <a:defRPr/>
            </a:pPr>
            <a:r>
              <a:rPr lang="en-GB" sz="1800" kern="0" dirty="0">
                <a:latin typeface="+mn-lt"/>
                <a:cs typeface="+mn-cs"/>
              </a:rPr>
              <a:t>4 heater zones</a:t>
            </a:r>
            <a:endParaRPr lang="en-US" sz="1800" kern="0" dirty="0">
              <a:latin typeface="+mn-lt"/>
              <a:cs typeface="+mn-cs"/>
            </a:endParaRPr>
          </a:p>
          <a:p>
            <a:pPr marL="838200" lvl="1" indent="-381000" eaLnBrk="0" hangingPunct="0">
              <a:spcBef>
                <a:spcPct val="25000"/>
              </a:spcBef>
              <a:buSzPct val="90000"/>
              <a:buFontTx/>
              <a:buBlip>
                <a:blip r:embed="rId9"/>
              </a:buBlip>
              <a:defRPr/>
            </a:pPr>
            <a:r>
              <a:rPr lang="en-GB" sz="1800" kern="0" dirty="0">
                <a:latin typeface="+mn-lt"/>
                <a:cs typeface="+mn-cs"/>
              </a:rPr>
              <a:t>Exchangeable adiabatic zone</a:t>
            </a:r>
            <a:endParaRPr lang="en-US" sz="1800" kern="0" dirty="0">
              <a:latin typeface="+mn-lt"/>
              <a:cs typeface="+mn-cs"/>
            </a:endParaRPr>
          </a:p>
          <a:p>
            <a:pPr marL="838200" lvl="1" indent="-381000" eaLnBrk="0" hangingPunct="0">
              <a:spcBef>
                <a:spcPct val="25000"/>
              </a:spcBef>
              <a:buSzPct val="90000"/>
              <a:buFontTx/>
              <a:buBlip>
                <a:blip r:embed="rId9"/>
              </a:buBlip>
              <a:defRPr/>
            </a:pPr>
            <a:r>
              <a:rPr lang="en-GB" sz="1800" kern="0" dirty="0">
                <a:latin typeface="+mn-lt"/>
                <a:cs typeface="+mn-cs"/>
              </a:rPr>
              <a:t>Cooling zone (60°C – 90°C)</a:t>
            </a:r>
          </a:p>
        </p:txBody>
      </p:sp>
      <p:cxnSp>
        <p:nvCxnSpPr>
          <p:cNvPr id="50" name="Gerade Verbindung 49"/>
          <p:cNvCxnSpPr/>
          <p:nvPr/>
        </p:nvCxnSpPr>
        <p:spPr>
          <a:xfrm rot="5400000">
            <a:off x="-395287" y="2636838"/>
            <a:ext cx="2159000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8" name="Profile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8" y="3789363"/>
            <a:ext cx="5624512" cy="2582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Crew sleep"/>
          <p:cNvGrpSpPr>
            <a:grpSpLocks/>
          </p:cNvGrpSpPr>
          <p:nvPr/>
        </p:nvGrpSpPr>
        <p:grpSpPr bwMode="auto">
          <a:xfrm>
            <a:off x="5651500" y="4292600"/>
            <a:ext cx="1081088" cy="277813"/>
            <a:chOff x="5652120" y="4293096"/>
            <a:chExt cx="1080120" cy="276999"/>
          </a:xfrm>
        </p:grpSpPr>
        <p:cxnSp>
          <p:nvCxnSpPr>
            <p:cNvPr id="63" name="Gerade Verbindung 62"/>
            <p:cNvCxnSpPr/>
            <p:nvPr/>
          </p:nvCxnSpPr>
          <p:spPr>
            <a:xfrm>
              <a:off x="5652120" y="4364325"/>
              <a:ext cx="1080120" cy="0"/>
            </a:xfrm>
            <a:prstGeom prst="line">
              <a:avLst/>
            </a:prstGeom>
            <a:ln w="28575">
              <a:solidFill>
                <a:srgbClr val="18FC1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200" name="Textfeld 65"/>
            <p:cNvSpPr txBox="1">
              <a:spLocks noChangeArrowheads="1"/>
            </p:cNvSpPr>
            <p:nvPr/>
          </p:nvSpPr>
          <p:spPr bwMode="auto">
            <a:xfrm>
              <a:off x="5796136" y="4293096"/>
              <a:ext cx="747320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1200" b="1">
                  <a:solidFill>
                    <a:srgbClr val="18FC18"/>
                  </a:solidFill>
                  <a:latin typeface="Quark Invisibles" pitchFamily="2" charset="0"/>
                </a:rPr>
                <a:t>crew sleep</a:t>
              </a:r>
            </a:p>
          </p:txBody>
        </p:sp>
      </p:grpSp>
      <p:cxnSp>
        <p:nvCxnSpPr>
          <p:cNvPr id="36" name="Pointer"/>
          <p:cNvCxnSpPr/>
          <p:nvPr/>
        </p:nvCxnSpPr>
        <p:spPr>
          <a:xfrm rot="5400000" flipH="1" flipV="1">
            <a:off x="2799556" y="5085557"/>
            <a:ext cx="1728787" cy="0"/>
          </a:xfrm>
          <a:prstGeom prst="line">
            <a:avLst/>
          </a:prstGeom>
          <a:ln w="254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White Background"/>
          <p:cNvSpPr/>
          <p:nvPr/>
        </p:nvSpPr>
        <p:spPr>
          <a:xfrm>
            <a:off x="9525" y="821373"/>
            <a:ext cx="9096375" cy="56483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9" name="Inhaltsplatzhalter 2"/>
          <p:cNvSpPr txBox="1">
            <a:spLocks/>
          </p:cNvSpPr>
          <p:nvPr/>
        </p:nvSpPr>
        <p:spPr>
          <a:xfrm>
            <a:off x="323850" y="1557338"/>
            <a:ext cx="8439150" cy="4538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381000" indent="-381000" eaLnBrk="0" hangingPunct="0">
              <a:spcBef>
                <a:spcPct val="25000"/>
              </a:spcBef>
              <a:buSzPct val="90000"/>
              <a:buFontTx/>
              <a:buBlip>
                <a:blip r:embed="rId9"/>
              </a:buBlip>
              <a:defRPr/>
            </a:pPr>
            <a:r>
              <a:rPr lang="en-GB" sz="1800" kern="0" dirty="0">
                <a:latin typeface="+mn-lt"/>
                <a:cs typeface="+mn-cs"/>
              </a:rPr>
              <a:t>Temperature gradients of 50 - 100 K/cm</a:t>
            </a:r>
          </a:p>
          <a:p>
            <a:pPr marL="381000" indent="-381000" eaLnBrk="0" hangingPunct="0">
              <a:lnSpc>
                <a:spcPct val="200000"/>
              </a:lnSpc>
              <a:spcBef>
                <a:spcPct val="25000"/>
              </a:spcBef>
              <a:buSzPct val="90000"/>
              <a:buFontTx/>
              <a:buBlip>
                <a:blip r:embed="rId9"/>
              </a:buBlip>
              <a:defRPr/>
            </a:pPr>
            <a:r>
              <a:rPr lang="en-GB" sz="1800" kern="0" dirty="0">
                <a:latin typeface="+mn-lt"/>
                <a:cs typeface="+mn-cs"/>
              </a:rPr>
              <a:t>3 thermocouples per heater zone</a:t>
            </a:r>
          </a:p>
          <a:p>
            <a:pPr marL="381000" indent="-381000" eaLnBrk="0" hangingPunct="0">
              <a:lnSpc>
                <a:spcPct val="200000"/>
              </a:lnSpc>
              <a:spcBef>
                <a:spcPct val="25000"/>
              </a:spcBef>
              <a:buSzPct val="90000"/>
              <a:buFontTx/>
              <a:buBlip>
                <a:blip r:embed="rId9"/>
              </a:buBlip>
              <a:defRPr/>
            </a:pPr>
            <a:r>
              <a:rPr lang="en-GB" sz="1800" kern="0" dirty="0">
                <a:latin typeface="+mn-lt"/>
                <a:cs typeface="+mn-cs"/>
              </a:rPr>
              <a:t>4 heater zones (up to 1400°C) </a:t>
            </a:r>
            <a:endParaRPr lang="en-US" sz="1800" kern="0" dirty="0">
              <a:latin typeface="+mn-lt"/>
              <a:cs typeface="+mn-cs"/>
            </a:endParaRPr>
          </a:p>
          <a:p>
            <a:pPr marL="381000" indent="-381000" eaLnBrk="0" hangingPunct="0">
              <a:lnSpc>
                <a:spcPct val="200000"/>
              </a:lnSpc>
              <a:spcBef>
                <a:spcPct val="25000"/>
              </a:spcBef>
              <a:buSzPct val="90000"/>
              <a:buFontTx/>
              <a:buBlip>
                <a:blip r:embed="rId9"/>
              </a:buBlip>
              <a:defRPr/>
            </a:pPr>
            <a:r>
              <a:rPr lang="en-GB" sz="1800" kern="0" dirty="0">
                <a:latin typeface="+mn-lt"/>
                <a:cs typeface="+mn-cs"/>
              </a:rPr>
              <a:t>Exchangeable adiabatic zone</a:t>
            </a:r>
          </a:p>
          <a:p>
            <a:pPr marL="381000" indent="-381000" eaLnBrk="0" hangingPunct="0">
              <a:lnSpc>
                <a:spcPct val="200000"/>
              </a:lnSpc>
              <a:spcBef>
                <a:spcPct val="25000"/>
              </a:spcBef>
              <a:buSzPct val="90000"/>
              <a:buFontTx/>
              <a:buBlip>
                <a:blip r:embed="rId9"/>
              </a:buBlip>
              <a:defRPr/>
            </a:pPr>
            <a:r>
              <a:rPr lang="en-GB" sz="1800" kern="0" dirty="0">
                <a:latin typeface="+mn-lt"/>
                <a:cs typeface="+mn-cs"/>
              </a:rPr>
              <a:t>Cooling zone (60°C – 90°C)</a:t>
            </a:r>
          </a:p>
        </p:txBody>
      </p:sp>
      <p:grpSp>
        <p:nvGrpSpPr>
          <p:cNvPr id="4" name="SQF Picture - large"/>
          <p:cNvGrpSpPr>
            <a:grpSpLocks/>
          </p:cNvGrpSpPr>
          <p:nvPr/>
        </p:nvGrpSpPr>
        <p:grpSpPr bwMode="auto">
          <a:xfrm>
            <a:off x="4500563" y="2297113"/>
            <a:ext cx="4427537" cy="4011612"/>
            <a:chOff x="4499992" y="2296657"/>
            <a:chExt cx="4427984" cy="4012663"/>
          </a:xfrm>
        </p:grpSpPr>
        <p:pic>
          <p:nvPicPr>
            <p:cNvPr id="7197" name="Grafik 53" descr="Solidification and Quenching Furnace, © EADS Astrium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99992" y="2296657"/>
              <a:ext cx="4374009" cy="38110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7" name="Textfeld 56"/>
            <p:cNvSpPr txBox="1"/>
            <p:nvPr/>
          </p:nvSpPr>
          <p:spPr>
            <a:xfrm>
              <a:off x="8404048" y="6093363"/>
              <a:ext cx="523928" cy="21595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800" dirty="0">
                  <a:latin typeface="+mn-lt"/>
                  <a:cs typeface="+mn-cs"/>
                </a:rPr>
                <a:t>© DLR </a:t>
              </a:r>
            </a:p>
          </p:txBody>
        </p:sp>
      </p:grpSp>
      <p:sp>
        <p:nvSpPr>
          <p:cNvPr id="45" name="Title 1"/>
          <p:cNvSpPr txBox="1">
            <a:spLocks/>
          </p:cNvSpPr>
          <p:nvPr/>
        </p:nvSpPr>
        <p:spPr>
          <a:xfrm>
            <a:off x="457200" y="0"/>
            <a:ext cx="8229600" cy="762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 smtClean="0"/>
              <a:t>Solidification with Quench Furnace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72618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8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1.11022E-16 L -0.09462 -0.0706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00" y="-3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0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1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4.81481E-6 L 0.08351 4.81481E-6 " pathEditMode="relative" rAng="0" ptsTypes="AA">
                                      <p:cBhvr>
                                        <p:cTn id="60" dur="3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6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0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C0000"/>
                                      </p:to>
                                    </p:animClr>
                                    <p:set>
                                      <p:cBhvr>
                                        <p:cTn id="71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2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8351 4.81481E-6 L 0.2158 4.81481E-6 " pathEditMode="relative" rAng="0" ptsTypes="AA">
                                      <p:cBhvr>
                                        <p:cTn id="74" dur="5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1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3.7037E-7 L -0.03802 3.7037E-7 " pathEditMode="relative" rAng="0" ptsTypes="AA">
                                      <p:cBhvr>
                                        <p:cTn id="7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00" y="0"/>
                                    </p:animMotion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3.7037E-7 L -0.03768 3.7037E-7 " pathEditMode="relative" rAng="0" ptsTypes="AA">
                                      <p:cBhvr>
                                        <p:cTn id="86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00" y="0"/>
                                    </p:animMotion>
                                  </p:childTnLst>
                                </p:cTn>
                              </p:par>
                              <p:par>
                                <p:cTn id="8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158 4.81481E-6 L 0.33542 4.81481E-6 " pathEditMode="relative" rAng="0" ptsTypes="AA">
                                      <p:cBhvr>
                                        <p:cTn id="88" dur="10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72" y="0"/>
                                    </p:animMotion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63" presetClass="path" presetSubtype="0" accel="50000" decel="5000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3768 3.7037E-7 L 0.09635 3.7037E-7 " pathEditMode="relative" rAng="0" ptsTypes="AA">
                                      <p:cBhvr>
                                        <p:cTn id="93" dur="5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700" y="0"/>
                                    </p:animMotion>
                                  </p:childTnLst>
                                </p:cTn>
                              </p:par>
                              <p:par>
                                <p:cTn id="94" presetID="63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3802 3.7037E-7 L 0.09583 3.7037E-7 " pathEditMode="relative" rAng="0" ptsTypes="AA">
                                      <p:cBhvr>
                                        <p:cTn id="95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7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 nodeType="clickPar">
                      <p:stCondLst>
                        <p:cond delay="indefinite"/>
                      </p:stCondLst>
                      <p:childTnLst>
                        <p:par>
                          <p:cTn id="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3542 4.81481E-6 L 0.50938 4.81481E-6 " pathEditMode="relative" rAng="0" ptsTypes="AA">
                                      <p:cBhvr>
                                        <p:cTn id="102" dur="7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98" y="0"/>
                                    </p:animMotion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7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6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 nodeType="clickPar">
                      <p:stCondLst>
                        <p:cond delay="indefinite"/>
                      </p:stCondLst>
                      <p:childTnLst>
                        <p:par>
                          <p:cTn id="1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38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462 -0.0706 L 0.19913 0.14861 " pathEditMode="relative" rAng="0" ptsTypes="AA">
                                      <p:cBhvr>
                                        <p:cTn id="139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687" y="109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5" grpId="1" animBg="1"/>
      <p:bldP spid="35" grpId="2" animBg="1"/>
      <p:bldP spid="38" grpId="0" animBg="1"/>
      <p:bldP spid="38" grpId="1" animBg="1"/>
      <p:bldP spid="39" grpId="0" animBg="1"/>
      <p:bldP spid="39" grpId="1" animBg="1"/>
      <p:bldP spid="40" grpId="0" animBg="1"/>
      <p:bldP spid="40" grpId="1" animBg="1"/>
      <p:bldP spid="41" grpId="0" animBg="1"/>
      <p:bldP spid="41" grpId="1" animBg="1"/>
      <p:bldP spid="42" grpId="0" animBg="1"/>
      <p:bldP spid="42" grpId="1" animBg="1"/>
      <p:bldP spid="43" grpId="0" animBg="1"/>
      <p:bldP spid="43" grpId="1" animBg="1"/>
      <p:bldP spid="34" grpId="0" animBg="1"/>
      <p:bldP spid="44" grpId="0"/>
      <p:bldP spid="51" grpId="0" animBg="1"/>
      <p:bldP spid="4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2708</TotalTime>
  <Words>1840</Words>
  <Application>Microsoft Office PowerPoint</Application>
  <PresentationFormat>On-screen Show (4:3)</PresentationFormat>
  <Paragraphs>299</Paragraphs>
  <Slides>23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3" baseType="lpstr">
      <vt:lpstr>Arial Unicode MS</vt:lpstr>
      <vt:lpstr>ＭＳ Ｐゴシック</vt:lpstr>
      <vt:lpstr>Abadi MT Condensed Light</vt:lpstr>
      <vt:lpstr>Arial</vt:lpstr>
      <vt:lpstr>Calibri</vt:lpstr>
      <vt:lpstr>Quark Invisibles</vt:lpstr>
      <vt:lpstr>Symbol</vt:lpstr>
      <vt:lpstr>Times New Roman</vt:lpstr>
      <vt:lpstr>Wingdings</vt:lpstr>
      <vt:lpstr>Office Theme</vt:lpstr>
      <vt:lpstr>Developing Diffusion Experiments for Space: Possibilities</vt:lpstr>
      <vt:lpstr>Research Directions </vt:lpstr>
      <vt:lpstr>Example Spaceflight Diffusion Experiments</vt:lpstr>
      <vt:lpstr>Hardware Available for Use</vt:lpstr>
      <vt:lpstr>MSG-Payload Interfaces/Resources</vt:lpstr>
      <vt:lpstr>MSG Facility Hardware Overview</vt:lpstr>
      <vt:lpstr>Pore Formation Mobility Investigation (PFMI)</vt:lpstr>
      <vt:lpstr>SUBSA Furnace Capabilities</vt:lpstr>
      <vt:lpstr>PowerPoint Presentation</vt:lpstr>
      <vt:lpstr>Large Gradient Furnace (LGF) </vt:lpstr>
      <vt:lpstr>PowerPoint Presentation</vt:lpstr>
      <vt:lpstr>PowerPoint Presentation</vt:lpstr>
      <vt:lpstr>EXPRESS Locker Interface</vt:lpstr>
      <vt:lpstr>Effective Gravity Level </vt:lpstr>
      <vt:lpstr>Obtaining Diffusion Controlled Conditions </vt:lpstr>
      <vt:lpstr>Vibrational Disturbances</vt:lpstr>
      <vt:lpstr>Sleep /Wake Root Mean Square Acceleration</vt:lpstr>
      <vt:lpstr>Root Mean Square Example</vt:lpstr>
      <vt:lpstr>Worst-Case RMS from SSP 57006</vt:lpstr>
      <vt:lpstr>Power Spectral Density Example</vt:lpstr>
      <vt:lpstr>Power Spectral Density, Frequency, &amp; Time Example</vt:lpstr>
      <vt:lpstr>Pims hb_vib_cevis_rev 2002</vt:lpstr>
      <vt:lpstr>Pims hb_vib_cevis_rev 2002</vt:lpstr>
    </vt:vector>
  </TitlesOfParts>
  <Company>LMIT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U.S. Materials Science on the International Space Station: Status and Plans</dc:title>
  <dc:creator>Szofran, Frank R. (MSFC-EM30)</dc:creator>
  <cp:lastModifiedBy>Downey, James P. (MSFC-EM31)</cp:lastModifiedBy>
  <cp:revision>249</cp:revision>
  <dcterms:created xsi:type="dcterms:W3CDTF">2009-12-21T21:42:21Z</dcterms:created>
  <dcterms:modified xsi:type="dcterms:W3CDTF">2015-04-24T18:22:02Z</dcterms:modified>
</cp:coreProperties>
</file>