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  <p:sldMasterId id="2147483743" r:id="rId5"/>
    <p:sldMasterId id="2147483745" r:id="rId6"/>
  </p:sldMasterIdLst>
  <p:notesMasterIdLst>
    <p:notesMasterId r:id="rId32"/>
  </p:notesMasterIdLst>
  <p:sldIdLst>
    <p:sldId id="2091" r:id="rId7"/>
    <p:sldId id="999" r:id="rId8"/>
    <p:sldId id="1002" r:id="rId9"/>
    <p:sldId id="2043" r:id="rId10"/>
    <p:sldId id="2089" r:id="rId11"/>
    <p:sldId id="2090" r:id="rId12"/>
    <p:sldId id="307" r:id="rId13"/>
    <p:sldId id="2036" r:id="rId14"/>
    <p:sldId id="283" r:id="rId15"/>
    <p:sldId id="2030" r:id="rId16"/>
    <p:sldId id="2039" r:id="rId17"/>
    <p:sldId id="2040" r:id="rId18"/>
    <p:sldId id="15518" r:id="rId19"/>
    <p:sldId id="2087" r:id="rId20"/>
    <p:sldId id="2081" r:id="rId21"/>
    <p:sldId id="2066" r:id="rId22"/>
    <p:sldId id="3944" r:id="rId23"/>
    <p:sldId id="3946" r:id="rId24"/>
    <p:sldId id="15511" r:id="rId25"/>
    <p:sldId id="15512" r:id="rId26"/>
    <p:sldId id="15513" r:id="rId27"/>
    <p:sldId id="15514" r:id="rId28"/>
    <p:sldId id="15515" r:id="rId29"/>
    <p:sldId id="15517" r:id="rId30"/>
    <p:sldId id="155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E98A-6F2D-47B2-A83B-2A1DA34B1DF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85167-B48C-44A5-90D3-C4CC76BDD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8FAD-403C-4F5C-B5AB-5FC1AC980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DD391-20E4-4D35-AE07-6D26054A0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EC50-50FB-4291-B80B-44CD6C87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F446F-E8E8-4F27-935E-14E6774D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642A-D572-4699-B09A-DE4E1FB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4C82-DE1A-46EF-BD67-A6D6836C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1A17D-98C5-417A-A649-0C024617D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423AA-8C02-453B-A7EA-F87917B8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BA6A6-6809-4ED8-B7B7-C2F0C1DA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206D-169F-428A-B048-BEF1787C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BBA99-826A-4A87-BC53-49147C142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697BE-3EE3-4B89-A888-17ABE251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41E4-7427-469C-9AED-44E66C97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6FF4-3A55-43E6-9938-90709A2C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6140F-6D34-451E-9525-58634849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7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9059-5172-4BBD-BA96-BFDF76B9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280A7-0E6E-4E20-81A5-4BC769466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CBBCE-053F-4E1E-A87E-0CE06028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F91AB-A2BD-4966-B1E0-4330AF73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EF75-697A-452C-BF53-CC1FFB28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7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7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7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52A621-B74F-3A41-A866-D2CD7F26E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0"/>
            <a:ext cx="12195655" cy="5737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A74CB-75CA-FB48-A8B5-239B7A32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1253810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95348-E952-2E4A-B6F1-C0FE7ADEFF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3"/>
            <a:ext cx="12192001" cy="12678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F119-D7E5-DE4E-A9F5-72940F83BFA5}"/>
              </a:ext>
            </a:extLst>
          </p:cNvPr>
          <p:cNvCxnSpPr>
            <a:cxnSpLocks/>
          </p:cNvCxnSpPr>
          <p:nvPr userDrawn="1"/>
        </p:nvCxnSpPr>
        <p:spPr>
          <a:xfrm>
            <a:off x="1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7FCBB-E158-AB44-BD1F-E332C48A85F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184" y="5688429"/>
            <a:ext cx="4157472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23" indent="0">
              <a:buNone/>
              <a:defRPr/>
            </a:lvl2pPr>
            <a:lvl3pPr marL="914446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58202-31F7-CE4A-9978-3C1A0749C2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617" y="6004119"/>
            <a:ext cx="3973068" cy="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46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2203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5" y="508223"/>
            <a:ext cx="1119415" cy="2954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A970-8AEE-EF42-BDF8-26B87235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99B2C-3002-AC47-B9C2-6C74CD2E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34A8-2332-E045-8B38-51EC9F81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1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BCC1-9A9E-AD43-9805-96493EFAE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534B0-41C0-F542-BAA2-2EA89198D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AB703-6E6F-5440-B430-9187CDA6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38B8-A8FC-C943-A74F-16E16B54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1213B-23D9-C748-B08F-EC6FA048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0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30DF-28AA-1F47-99BC-C6998A72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DFD2-8BAA-274C-86D8-C40B450B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F8B16-E326-9C46-AEF8-7EA7E302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253A-D818-5241-A317-B99E32A4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508A0-FF66-5E4B-B269-FB02F038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2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9192-4D6A-2F47-ACA6-4E6D00C3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03D2A-AEF2-704C-B918-29056E706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202B-A3C8-D94B-B6EA-1AE1935D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9761-1E2F-2D4D-ACC0-F1721810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E0C16-146C-3644-96BC-274FA8B5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9879-ED9B-BF41-B695-7D0F9B33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1A8C-E86D-2C42-8A4A-D4478A3EB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63139-E7D4-2244-98CC-A7CCAFA41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635CA-BECE-AF4F-8041-F0E030B8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A71FE-CB61-7C49-99F8-1E942FCB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8E2E-E32D-9744-ABAA-D9433E8A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0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DFF6-04FE-9E44-9B48-2D3DFBAF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60D60-5619-E648-B084-779FFAEAB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B7A9F-9699-4448-9AF9-3024B29A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796AB-E2DB-7946-A2BE-D7E243360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AD1D2-C8C5-E242-BA23-008C590FF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5896A-C35D-3949-BAD0-89FF5D2A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4128D-409E-8B42-A222-661C43AE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9D4B8-0BDB-DB44-937E-CE7F61D8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69C4-E2F1-469C-B295-A83C8514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A531D-A1A7-4128-AAEC-A648A372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88B4-C886-4804-A458-8DDE24E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FF3A-D0A3-4EA5-AFF9-08CC7C7D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626C3-A783-453A-931C-428BC114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1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6894-2C59-CC4E-B78D-2F0FD617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86D0D-2AA6-CA40-BAD4-0301F96D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F7D99-D2F9-AC4C-A9A3-6686A034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88829-68B4-D648-A75C-E4F31379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0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9E1D6-62DA-B340-902A-79689614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0DA83-771D-3B40-80CD-CB539A6A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2873C-1954-1F45-AD1C-5A7FC7ED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5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F716-A9AA-314F-AFFA-6953AFCA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243A-F201-5C46-B364-E53B9CDC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14A6-46C0-5C44-B0D7-936B63F6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46EB8-0C41-B247-9329-444B3F56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E6D27-5321-0548-8EB0-709A57C8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BC433-226B-AE4F-9336-E6C83166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3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9A63-4318-9E47-B315-3C27B006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61B97-B408-1748-B019-E00E1097A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8A2AD-4056-C04C-9A49-3F9288B4F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469A7-3262-CB47-9EFA-0B5037D8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4E00D-4D87-5944-94DC-C2BDF3EB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E5F97-1EF4-0148-9827-C9109743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66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46FC-E21E-1646-8342-09A6459F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9224E-C5DE-E240-919B-00E6003AE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B78E-C211-4841-9E5E-9E0FD669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36A77-B8B1-5644-8C36-C51FE6B3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AAE4-56A8-B045-8BB5-8DCDDE36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2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08B43-158F-C340-AB4E-0CE4D05B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B848B-A505-594F-889C-1178A5029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A415-31E2-CB4D-9A5A-6C3722FA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48595-9ACA-B74A-97F2-AE750DED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3A9F9-16D2-3F42-AE84-3ACC3A42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0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2203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5" y="508223"/>
            <a:ext cx="1119415" cy="2954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A970-8AEE-EF42-BDF8-26B87235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99B2C-3002-AC47-B9C2-6C74CD2E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34A8-2332-E045-8B38-51EC9F81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4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72800" y="6429022"/>
            <a:ext cx="1219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0624AEE6-E942-4F5C-A610-97CA4B6B6D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2528" y="668863"/>
            <a:ext cx="8534400" cy="3810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91" indent="0">
              <a:buNone/>
              <a:defRPr/>
            </a:lvl2pPr>
            <a:lvl3pPr marL="685983" indent="0">
              <a:buNone/>
              <a:defRPr/>
            </a:lvl3pPr>
            <a:lvl4pPr marL="1028974" indent="0">
              <a:buNone/>
              <a:defRPr/>
            </a:lvl4pPr>
            <a:lvl5pPr marL="1371966" indent="0">
              <a:buNone/>
              <a:defRPr/>
            </a:lvl5pPr>
          </a:lstStyle>
          <a:p>
            <a:pPr lvl="0"/>
            <a:r>
              <a:rPr lang="en-US" dirty="0"/>
              <a:t>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0" y="1219200"/>
            <a:ext cx="54864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381001"/>
            <a:ext cx="73152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1582400" y="381795"/>
            <a:ext cx="6096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62206" y="228603"/>
            <a:ext cx="4573191" cy="304797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Flow Cytometry Standards Consortium</a:t>
            </a:r>
          </a:p>
        </p:txBody>
      </p:sp>
    </p:spTree>
    <p:extLst>
      <p:ext uri="{BB962C8B-B14F-4D97-AF65-F5344CB8AC3E}">
        <p14:creationId xmlns:p14="http://schemas.microsoft.com/office/powerpoint/2010/main" val="427775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02"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itle_slide_16_9_rat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"/>
            <a:ext cx="12192000" cy="6856468"/>
          </a:xfrm>
          <a:prstGeom prst="rect">
            <a:avLst/>
          </a:prstGeom>
        </p:spPr>
      </p:pic>
      <p:sp>
        <p:nvSpPr>
          <p:cNvPr id="2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0613" y="2514600"/>
            <a:ext cx="10690583" cy="11514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2626" baseline="0">
                <a:solidFill>
                  <a:schemeClr val="bg1">
                    <a:lumMod val="50000"/>
                  </a:schemeClr>
                </a:solidFill>
              </a:defRPr>
            </a:lvl1pPr>
            <a:lvl2pPr marL="342991" indent="0">
              <a:buFontTx/>
              <a:buNone/>
              <a:defRPr/>
            </a:lvl2pPr>
            <a:lvl3pPr marL="685983" indent="0">
              <a:buFontTx/>
              <a:buNone/>
              <a:defRPr/>
            </a:lvl3pPr>
            <a:lvl4pPr marL="1028974" indent="0">
              <a:buFontTx/>
              <a:buNone/>
              <a:defRPr/>
            </a:lvl4pPr>
            <a:lvl5pPr marL="1371966" indent="0">
              <a:buFontTx/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(Second line if needed)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0610" y="3810000"/>
            <a:ext cx="10225617" cy="76200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z="1200" dirty="0"/>
              <a:t>Presenter’s Name/Subhead Information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774197" y="6452740"/>
            <a:ext cx="2791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MATERIAL</a:t>
            </a:r>
            <a:r>
              <a:rPr lang="en-US" sz="1200" b="1" baseline="0" dirty="0">
                <a:solidFill>
                  <a:schemeClr val="bg1"/>
                </a:solidFill>
              </a:rPr>
              <a:t> MEASUREMENT LABORATORY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40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72800" y="6429022"/>
            <a:ext cx="1219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0624AEE6-E942-4F5C-A610-97CA4B6B6D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2528" y="668863"/>
            <a:ext cx="8534400" cy="3810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91" indent="0">
              <a:buNone/>
              <a:defRPr/>
            </a:lvl2pPr>
            <a:lvl3pPr marL="685983" indent="0">
              <a:buNone/>
              <a:defRPr/>
            </a:lvl3pPr>
            <a:lvl4pPr marL="1028974" indent="0">
              <a:buNone/>
              <a:defRPr/>
            </a:lvl4pPr>
            <a:lvl5pPr marL="1371966" indent="0">
              <a:buNone/>
              <a:defRPr/>
            </a:lvl5pPr>
          </a:lstStyle>
          <a:p>
            <a:pPr lvl="0"/>
            <a:r>
              <a:rPr lang="en-US" dirty="0"/>
              <a:t>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0" y="1219200"/>
            <a:ext cx="54864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381001"/>
            <a:ext cx="73152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1582400" y="381795"/>
            <a:ext cx="6096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62206" y="228603"/>
            <a:ext cx="4573191" cy="304797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ACCURATE FLUORESCENCE MEASUREMENTS Consortium</a:t>
            </a:r>
          </a:p>
        </p:txBody>
      </p:sp>
    </p:spTree>
    <p:extLst>
      <p:ext uri="{BB962C8B-B14F-4D97-AF65-F5344CB8AC3E}">
        <p14:creationId xmlns:p14="http://schemas.microsoft.com/office/powerpoint/2010/main" val="112185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1AB8-C899-429D-9183-A6C0DBB8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DAE2-9B90-44D4-BF83-181E73E47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84CB9-D6F5-4ECA-811F-D57C7B57B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0E249-9A72-44CE-85DF-098A9F0F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72E5E-9407-49D1-B270-F21982D1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66FF7-0678-4BBE-8108-D0390709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49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48" y="3210822"/>
            <a:ext cx="10972800" cy="574516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 algn="l">
              <a:defRPr sz="3733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6883" y="4503293"/>
            <a:ext cx="5288845" cy="5745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733" b="1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</a:lstStyle>
          <a:p>
            <a:pPr lvl="0"/>
            <a:r>
              <a:rPr lang="en-US" dirty="0"/>
              <a:t>Business or 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86883" y="4946149"/>
            <a:ext cx="5288845" cy="6319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67" b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</a:lstStyle>
          <a:p>
            <a:pPr lvl="0"/>
            <a:r>
              <a:rPr lang="en-US" dirty="0"/>
              <a:t>Presenter name and info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87422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47627"/>
            <a:ext cx="11379200" cy="4787900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8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351B-6069-46B5-A4DE-10B90CAB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6225A-C6A6-424E-A4F3-6AC8D4DA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BA6D5-C17E-421C-843D-933CEB6E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8E41-3D72-4057-9A05-0F8DF7DB4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71D6E-00AC-4016-AB78-44CD15756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04CFA-7B06-4C18-B683-2DE9F5FD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2632E-2F41-4D89-8D78-261CEBF4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77A7C-2D66-48A4-8285-3E45F461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A8FC-3358-4E34-85A2-D05625ED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7EF0B-C865-4DEF-8DB1-074E15CF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53218-5E9C-459C-8DC2-0A03B8CC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F0F6F-2AC9-44E9-AE22-BEE52D4A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2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363CC-710F-4123-8335-BD455DF1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AD7D9-E390-40F1-B87A-656EFF6E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4947B-2851-48C4-918A-B34D979A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0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B747-C75C-4AC3-A664-47AA68D5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A7FB-B987-4390-A39E-4F17732D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F49F1-A3F8-4EF8-8E31-A6D1C6D5E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AC9A7-51DB-4BAB-9588-D360253C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F475C-5095-43CC-A172-941A3189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B7D96-CAC8-41E8-80BE-2C692598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C49A-0C25-47D1-B8EB-D45D9C65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1B112-BE63-40D8-B7FD-DAEA81918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84067-E6D5-4490-86A2-16CDC413B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6E100-771B-4DB0-BD3F-4DE6B7EB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617EC-D527-432A-A2EC-B4AABD8C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1125-92DD-4CF8-B74B-9DE56963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2EA0D-8655-45C9-BCB5-CA17C97E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AE8C-D192-4E1A-A8DB-CD1554FA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9DF71-D7D9-46A1-8559-EC1467CFD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34BF-0197-4410-94C0-366144A7E7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F713-669A-45C6-8C14-B3AB4C586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6109C-97C8-469B-9B41-454C6A85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0272-C09B-452E-BF4B-3A301CB9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48FE7-80AF-9D47-BEAC-6F96168C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ABCFC-7581-6549-AD46-4ED1EC02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44CCA-7344-0C48-9F65-77A4A7E4A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7811-08F2-1947-9735-4D3A091C51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B93D-75FB-624F-B02E-37E567113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21C3-1C34-5C45-BFC3-ACCE73642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6377C-9878-3341-BD0D-CD8DC32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7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_slide_16_9_ratio_secondard_page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style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4" y="640867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0624AEE6-E942-4F5C-A610-97CA4B6B6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MLlogo_oneline_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99" y="6604000"/>
            <a:ext cx="3925968" cy="1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l" defTabSz="685983" rtl="0" eaLnBrk="1" latinLnBrk="0" hangingPunct="1">
        <a:spcBef>
          <a:spcPct val="0"/>
        </a:spcBef>
        <a:buNone/>
        <a:defRPr sz="1125" kern="1200" cap="all" baseline="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0" indent="0" algn="l" defTabSz="685983" rtl="0" eaLnBrk="1" latinLnBrk="0" hangingPunct="1">
        <a:spcBef>
          <a:spcPct val="20000"/>
        </a:spcBef>
        <a:buFontTx/>
        <a:buNone/>
        <a:defRPr sz="1125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557361" indent="-214370" algn="l" defTabSz="685983" rtl="0" eaLnBrk="1" latinLnBrk="0" hangingPunct="1">
        <a:spcBef>
          <a:spcPct val="20000"/>
        </a:spcBef>
        <a:buFont typeface="Arial" pitchFamily="34" charset="0"/>
        <a:buChar char="•"/>
        <a:defRPr sz="1125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900353" indent="-214370" algn="l" defTabSz="685983" rtl="0" eaLnBrk="1" latinLnBrk="0" hangingPunct="1">
        <a:spcBef>
          <a:spcPct val="20000"/>
        </a:spcBef>
        <a:buFont typeface="Courier New" pitchFamily="49" charset="0"/>
        <a:buChar char="o"/>
        <a:defRPr sz="1125" b="0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200470" indent="-171496" algn="l" defTabSz="685983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1586335" indent="-214370" algn="l" defTabSz="685983" rtl="0" eaLnBrk="1" latinLnBrk="0" hangingPunct="1">
        <a:spcBef>
          <a:spcPct val="20000"/>
        </a:spcBef>
        <a:buFont typeface="Wingdings" pitchFamily="2" charset="2"/>
        <a:buChar char="§"/>
        <a:defRPr sz="1125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125" kern="1200" baseline="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3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BBn Technologies_RGB_RB.jpg">
            <a:extLst>
              <a:ext uri="{FF2B5EF4-FFF2-40B4-BE49-F238E27FC236}">
                <a16:creationId xmlns:a16="http://schemas.microsoft.com/office/drawing/2014/main" id="{F1541C92-6A62-3442-A882-CF058B8FE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4776" b="5648"/>
          <a:stretch/>
        </p:blipFill>
        <p:spPr bwMode="auto">
          <a:xfrm>
            <a:off x="10024905" y="-22303"/>
            <a:ext cx="2121904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45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084" y="1095375"/>
            <a:ext cx="113792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85800"/>
            <a:ext cx="12183533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01602"/>
            <a:ext cx="9366251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332635" y="6630988"/>
            <a:ext cx="85936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33" dirty="0">
                <a:solidFill>
                  <a:srgbClr val="000000"/>
                </a:solidFill>
              </a:rPr>
              <a:t>Page </a:t>
            </a:r>
            <a:fld id="{7EF49C1D-904A-4F23-8A49-AFDB3396C8CB}" type="slidenum">
              <a:rPr lang="en-US" altLang="en-US" sz="1333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33" dirty="0">
              <a:solidFill>
                <a:srgbClr val="000000"/>
              </a:solidFill>
            </a:endParaRPr>
          </a:p>
        </p:txBody>
      </p:sp>
      <p:pic>
        <p:nvPicPr>
          <p:cNvPr id="11" name="Picture 9" descr="BBn Technologies_RGB_RB.jpg">
            <a:extLst>
              <a:ext uri="{FF2B5EF4-FFF2-40B4-BE49-F238E27FC236}">
                <a16:creationId xmlns:a16="http://schemas.microsoft.com/office/drawing/2014/main" id="{91E1BDDF-6DBB-9646-9006-DC263678A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4776" b="5648"/>
          <a:stretch/>
        </p:blipFill>
        <p:spPr bwMode="auto">
          <a:xfrm>
            <a:off x="10024905" y="-22303"/>
            <a:ext cx="2121904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08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5pPr>
      <a:lvl6pPr marL="60958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6pPr>
      <a:lvl7pPr marL="121917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7pPr>
      <a:lvl8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8pPr>
      <a:lvl9pPr marL="24383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9pPr>
    </p:titleStyle>
    <p:bodyStyle>
      <a:lvl1pPr marL="306910" indent="-30691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07469" indent="-29844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defRPr>
          <a:solidFill>
            <a:schemeClr val="tx1"/>
          </a:solidFill>
          <a:latin typeface="+mn-lt"/>
        </a:defRPr>
      </a:lvl2pPr>
      <a:lvl3pPr marL="905911" indent="-279393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SzPct val="110000"/>
        <a:buChar char=""/>
        <a:defRPr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ist.gov/programs-projects/nist-flow-cytometry-standards-consortium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g"/><Relationship Id="rId29" Type="http://schemas.openxmlformats.org/officeDocument/2006/relationships/image" Target="../media/image42.w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71F8D-AD53-4BB9-881A-FD4D3BBA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86" y="509778"/>
            <a:ext cx="5358690" cy="598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5F8F1-54AC-4360-86C5-9AAD554AB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95" y="1457733"/>
            <a:ext cx="5291219" cy="34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2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43000" y="762000"/>
            <a:ext cx="10851930" cy="5715000"/>
          </a:xfrm>
        </p:spPr>
        <p:txBody>
          <a:bodyPr/>
          <a:lstStyle/>
          <a:p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List of Flow Cytometers and Material Quantities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51 Instruments – 1mL Bead Suspension per Instrument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33 PMT Instruments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7 APD Instruments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6 CCD Instrument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2 </a:t>
            </a:r>
            <a:r>
              <a:rPr lang="en-US" sz="2800" b="1" u="sng" kern="0" dirty="0" err="1">
                <a:solidFill>
                  <a:schemeClr val="tx2"/>
                </a:solidFill>
                <a:latin typeface="Arial" charset="0"/>
              </a:rPr>
              <a:t>SiPM</a:t>
            </a:r>
            <a:endParaRPr lang="en-US" sz="2800" b="1" u="sng" kern="0" dirty="0">
              <a:solidFill>
                <a:schemeClr val="tx2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3 Spectral Instruments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20 well plate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u="sng" kern="0" dirty="0">
              <a:solidFill>
                <a:schemeClr val="tx2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Lyophilized PBMCs with Different Labels – Supply in well plate, reconstitute with supplied buffer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u="sng" kern="0" dirty="0">
              <a:solidFill>
                <a:schemeClr val="tx2"/>
              </a:solidFill>
              <a:latin typeface="Arial" charset="0"/>
            </a:endParaRPr>
          </a:p>
          <a:p>
            <a:endParaRPr lang="en-US" sz="800" kern="0" dirty="0">
              <a:solidFill>
                <a:schemeClr val="tx1"/>
              </a:solidFill>
              <a:latin typeface="Arial" charset="0"/>
            </a:endParaRPr>
          </a:p>
          <a:p>
            <a:pPr marL="119063" lvl="1"/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342900">
              <a:buFont typeface="Arial" panose="020B0604020202020204" pitchFamily="34" charset="0"/>
              <a:buChar char="•"/>
            </a:pPr>
            <a:endParaRPr lang="en-US" sz="24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lvl="1"/>
            <a:endParaRPr lang="en-US" sz="2200" b="1" kern="0" dirty="0"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A56-FCF6-4CE4-A063-E2A84C0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9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035" y="571500"/>
            <a:ext cx="10851930" cy="5715000"/>
          </a:xfrm>
        </p:spPr>
        <p:txBody>
          <a:bodyPr/>
          <a:lstStyle/>
          <a:p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SOP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chemeClr val="tx2"/>
                </a:solidFill>
                <a:latin typeface="Arial" charset="0"/>
              </a:rPr>
              <a:t> Purpose and 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chemeClr val="tx2"/>
                </a:solidFill>
                <a:latin typeface="Arial" charset="0"/>
              </a:rPr>
              <a:t>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chemeClr val="tx2"/>
                </a:solidFill>
                <a:latin typeface="Arial" charset="0"/>
              </a:rPr>
              <a:t> Procedures for Data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chemeClr val="tx2"/>
                </a:solidFill>
                <a:latin typeface="Arial" charset="0"/>
              </a:rPr>
              <a:t> Preliminary Data Analysis by Participant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chemeClr val="tx2"/>
                </a:solidFill>
                <a:latin typeface="Arial" charset="0"/>
              </a:rPr>
              <a:t> Send FCS Data, Analysis and Meta-Data to NIST</a:t>
            </a:r>
          </a:p>
          <a:p>
            <a:endParaRPr lang="en-US" sz="2800" b="1" u="sng" kern="0" dirty="0">
              <a:solidFill>
                <a:schemeClr val="tx2"/>
              </a:solidFill>
              <a:latin typeface="Arial" charset="0"/>
            </a:endParaRPr>
          </a:p>
          <a:p>
            <a:endParaRPr lang="en-US" sz="800" kern="0" dirty="0">
              <a:solidFill>
                <a:schemeClr val="tx1"/>
              </a:solidFill>
              <a:latin typeface="Arial" charset="0"/>
            </a:endParaRPr>
          </a:p>
          <a:p>
            <a:pPr marL="119063" lvl="1"/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342900">
              <a:buFont typeface="Arial" panose="020B0604020202020204" pitchFamily="34" charset="0"/>
              <a:buChar char="•"/>
            </a:pPr>
            <a:endParaRPr lang="en-US" sz="24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lvl="1"/>
            <a:endParaRPr lang="en-US" sz="2200" b="1" kern="0" dirty="0"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A56-FCF6-4CE4-A063-E2A84C0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5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035" y="571500"/>
            <a:ext cx="10851930" cy="5715000"/>
          </a:xfrm>
        </p:spPr>
        <p:txBody>
          <a:bodyPr/>
          <a:lstStyle/>
          <a:p>
            <a:r>
              <a:rPr lang="en-US" sz="2800" b="1" u="sng" kern="0" dirty="0">
                <a:solidFill>
                  <a:schemeClr val="tx2"/>
                </a:solidFill>
                <a:latin typeface="Arial" charset="0"/>
              </a:rPr>
              <a:t>Reporting Spreadsheet</a:t>
            </a:r>
          </a:p>
          <a:p>
            <a:endParaRPr lang="en-US" sz="2800" b="1" u="sng" kern="0" dirty="0">
              <a:solidFill>
                <a:schemeClr val="tx2"/>
              </a:solidFill>
              <a:latin typeface="Arial" charset="0"/>
            </a:endParaRPr>
          </a:p>
          <a:p>
            <a:endParaRPr lang="en-US" sz="800" kern="0" dirty="0">
              <a:solidFill>
                <a:schemeClr val="tx1"/>
              </a:solidFill>
              <a:latin typeface="Arial" charset="0"/>
            </a:endParaRPr>
          </a:p>
          <a:p>
            <a:pPr marL="119063" lvl="1"/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342900">
              <a:buFont typeface="Arial" panose="020B0604020202020204" pitchFamily="34" charset="0"/>
              <a:buChar char="•"/>
            </a:pPr>
            <a:endParaRPr lang="en-US" sz="24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lvl="1"/>
            <a:endParaRPr lang="en-US" sz="2200" b="1" kern="0" dirty="0"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A56-FCF6-4CE4-A063-E2A84C0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9395D0-7ECF-44F3-AB2E-6BEB2B6DA1FA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295400"/>
          <a:ext cx="12039601" cy="4169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96033065"/>
                    </a:ext>
                  </a:extLst>
                </a:gridCol>
                <a:gridCol w="2520022">
                  <a:extLst>
                    <a:ext uri="{9D8B030D-6E8A-4147-A177-3AD203B41FA5}">
                      <a16:colId xmlns:a16="http://schemas.microsoft.com/office/drawing/2014/main" val="2529079359"/>
                    </a:ext>
                  </a:extLst>
                </a:gridCol>
                <a:gridCol w="1832113">
                  <a:extLst>
                    <a:ext uri="{9D8B030D-6E8A-4147-A177-3AD203B41FA5}">
                      <a16:colId xmlns:a16="http://schemas.microsoft.com/office/drawing/2014/main" val="2866477648"/>
                    </a:ext>
                  </a:extLst>
                </a:gridCol>
                <a:gridCol w="1784525">
                  <a:extLst>
                    <a:ext uri="{9D8B030D-6E8A-4147-A177-3AD203B41FA5}">
                      <a16:colId xmlns:a16="http://schemas.microsoft.com/office/drawing/2014/main" val="2697530776"/>
                    </a:ext>
                  </a:extLst>
                </a:gridCol>
                <a:gridCol w="690017">
                  <a:extLst>
                    <a:ext uri="{9D8B030D-6E8A-4147-A177-3AD203B41FA5}">
                      <a16:colId xmlns:a16="http://schemas.microsoft.com/office/drawing/2014/main" val="2318919790"/>
                    </a:ext>
                  </a:extLst>
                </a:gridCol>
                <a:gridCol w="1272962">
                  <a:extLst>
                    <a:ext uri="{9D8B030D-6E8A-4147-A177-3AD203B41FA5}">
                      <a16:colId xmlns:a16="http://schemas.microsoft.com/office/drawing/2014/main" val="3712949867"/>
                    </a:ext>
                  </a:extLst>
                </a:gridCol>
                <a:gridCol w="1272962">
                  <a:extLst>
                    <a:ext uri="{9D8B030D-6E8A-4147-A177-3AD203B41FA5}">
                      <a16:colId xmlns:a16="http://schemas.microsoft.com/office/drawing/2014/main" val="849542372"/>
                    </a:ext>
                  </a:extLst>
                </a:gridCol>
              </a:tblGrid>
              <a:tr h="274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Institution and Contact person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163420693"/>
                  </a:ext>
                </a:extLst>
              </a:tr>
              <a:tr h="27490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Cytometer Manufacturer &amp;  Model: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839642045"/>
                  </a:ext>
                </a:extLst>
              </a:tr>
              <a:tr h="23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1541308077"/>
                  </a:ext>
                </a:extLst>
              </a:tr>
              <a:tr h="23322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84484327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Fluorescent label/bead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File Name                                          (sample, instrument, organization, S/N ID - 4-digits)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Fluorescence Channel nominal (EX/EM/Dl - nm)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Fluorescence Channel actual (EX/EM/Dl - nm)</a:t>
                      </a:r>
                      <a:endParaRPr lang="pt-BR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MFI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Date/Time Collected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Date/Time Prepared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824584026"/>
                  </a:ext>
                </a:extLst>
              </a:tr>
              <a:tr h="27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(BCLS)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Aria TFS 1897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375/450/45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1509702162"/>
                  </a:ext>
                </a:extLst>
              </a:tr>
              <a:tr h="27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(BCLS)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Aria TFS 1897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375/525/40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140392671"/>
                  </a:ext>
                </a:extLst>
              </a:tr>
              <a:tr h="27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(BCLS)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Aria TFS 1897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375/675/30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042437349"/>
                  </a:ext>
                </a:extLst>
              </a:tr>
              <a:tr h="23322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356646562"/>
                  </a:ext>
                </a:extLst>
              </a:tr>
              <a:tr h="27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(BCLS)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DQC Aria TFS 1897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405/450/45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387851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16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A56-FCF6-4CE4-A063-E2A84C0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ADF877-4073-4158-B8E9-59FC84973D5E}"/>
              </a:ext>
            </a:extLst>
          </p:cNvPr>
          <p:cNvSpPr txBox="1">
            <a:spLocks/>
          </p:cNvSpPr>
          <p:nvPr/>
        </p:nvSpPr>
        <p:spPr>
          <a:xfrm>
            <a:off x="1524001" y="3733800"/>
            <a:ext cx="91439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spcBef>
                <a:spcPct val="20000"/>
              </a:spcBef>
              <a:buFontTx/>
              <a:buNone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557361" indent="-214370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900353" indent="-214370" algn="l" defTabSz="68598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25" b="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200470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586335" indent="-214370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610A85-C9F0-49B0-B50E-C01BDFA45D9E}"/>
              </a:ext>
            </a:extLst>
          </p:cNvPr>
          <p:cNvSpPr txBox="1">
            <a:spLocks/>
          </p:cNvSpPr>
          <p:nvPr/>
        </p:nvSpPr>
        <p:spPr>
          <a:xfrm>
            <a:off x="685800" y="2362200"/>
            <a:ext cx="1112519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spcBef>
                <a:spcPct val="20000"/>
              </a:spcBef>
              <a:buFontTx/>
              <a:buNone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557361" indent="-214370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900353" indent="-214370" algn="l" defTabSz="68598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25" b="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200470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586335" indent="-214370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WG2 ILS – Development of Standardized Assays and Associated Reference Materials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  <a:p>
            <a:pPr marL="457200" marR="0" lvl="0" indent="-45720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Lili Wang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Biosystems and Biomaterials Division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Institute of Standards and Technology (NIST)</a:t>
            </a:r>
          </a:p>
        </p:txBody>
      </p:sp>
    </p:spTree>
    <p:extLst>
      <p:ext uri="{BB962C8B-B14F-4D97-AF65-F5344CB8AC3E}">
        <p14:creationId xmlns:p14="http://schemas.microsoft.com/office/powerpoint/2010/main" val="106730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E8840-548C-A741-B72B-6FC2325D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Assay Survey Results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934062E-8941-43A2-B6D4-A50E597B178C}"/>
              </a:ext>
            </a:extLst>
          </p:cNvPr>
          <p:cNvSpPr txBox="1">
            <a:spLocks/>
          </p:cNvSpPr>
          <p:nvPr/>
        </p:nvSpPr>
        <p:spPr>
          <a:xfrm>
            <a:off x="4297554" y="1392099"/>
            <a:ext cx="6934146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983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342991" indent="0" algn="l" defTabSz="685983" rtl="0" eaLnBrk="1" latinLnBrk="0" hangingPunct="1">
              <a:spcBef>
                <a:spcPct val="20000"/>
              </a:spcBef>
              <a:buFont typeface="Arial" pitchFamily="34" charset="0"/>
              <a:buNone/>
              <a:defRPr sz="1125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685983" indent="0" algn="l" defTabSz="685983" rtl="0" eaLnBrk="1" latinLnBrk="0" hangingPunct="1">
              <a:spcBef>
                <a:spcPct val="20000"/>
              </a:spcBef>
              <a:buFont typeface="Courier New" pitchFamily="49" charset="0"/>
              <a:buNone/>
              <a:defRPr sz="1125" b="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028974" indent="0" algn="l" defTabSz="685983" rtl="0" eaLnBrk="1" latinLnBrk="0" hangingPunct="1">
              <a:spcBef>
                <a:spcPct val="20000"/>
              </a:spcBef>
              <a:buFont typeface="Arial" pitchFamily="34" charset="0"/>
              <a:buNone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371966" indent="0" algn="l" defTabSz="685983" rtl="0" eaLnBrk="1" latinLnBrk="0" hangingPunct="1">
              <a:spcBef>
                <a:spcPct val="20000"/>
              </a:spcBef>
              <a:buFont typeface="Wingdings" pitchFamily="2" charset="2"/>
              <a:buNone/>
              <a:defRPr sz="1125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itchFamily="34" charset="0"/>
              </a:rPr>
              <a:t>Cell subsets/lineage phenotypes (minimal CD markers and antibody clones), e.g., naïve, central memory, effector,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itchFamily="34" charset="0"/>
              </a:rPr>
              <a:t>Potency assay defining intended function, e.g., cell killing, proliferation, cytokine production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itchFamily="34" charset="0"/>
              </a:rPr>
              <a:t>Cell count and health, e.g., viability, exhaustion, apoptosis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itchFamily="34" charset="0"/>
              </a:rPr>
              <a:t>Assay for expression analysis, e.g., CAR expression, tumor antigens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itchFamily="34" charset="0"/>
              </a:rPr>
              <a:t>Benchmark assay for impurities of cell therapy product</a:t>
            </a:r>
          </a:p>
          <a:p>
            <a:pPr marL="461963" marR="0" lvl="1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itchFamily="34" charset="0"/>
            </a:endParaRPr>
          </a:p>
          <a:p>
            <a:pPr marL="119063" marR="0" lvl="1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691FC-1A8E-447F-A988-B837C42B7276}"/>
              </a:ext>
            </a:extLst>
          </p:cNvPr>
          <p:cNvSpPr txBox="1"/>
          <p:nvPr/>
        </p:nvSpPr>
        <p:spPr>
          <a:xfrm>
            <a:off x="3664022" y="556800"/>
            <a:ext cx="8448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Priority Assays Standardized across Instrument Platforms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(Kite, BMS, MSKCC, NCI, AZ, Sanofi, Mana Therapeutics)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0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97622" y="1050721"/>
            <a:ext cx="10655417" cy="5715000"/>
          </a:xfrm>
        </p:spPr>
        <p:txBody>
          <a:bodyPr/>
          <a:lstStyle/>
          <a:p>
            <a:r>
              <a:rPr lang="en-US" sz="2800" b="1" kern="0" dirty="0">
                <a:solidFill>
                  <a:srgbClr val="FF0000"/>
                </a:solidFill>
                <a:latin typeface="Arial" charset="0"/>
              </a:rPr>
              <a:t>Scope of WG2 Interlaboratory Study on Cell Count and Health </a:t>
            </a:r>
          </a:p>
          <a:p>
            <a:endParaRPr lang="en-US" sz="1200" kern="0" dirty="0">
              <a:solidFill>
                <a:schemeClr val="tx1"/>
              </a:solidFill>
              <a:latin typeface="Arial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 a cell count and health assay (TBMNK assay with a viability dye and an apoptosis marker, an 8-color assay)</a:t>
            </a:r>
          </a:p>
          <a:p>
            <a:pPr marL="576263" lvl="1" indent="-457200">
              <a:buFont typeface="+mj-lt"/>
              <a:buAutoNum type="arabicPeriod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Fix assay variables including cell sample, assay panel, instrument and assay control materials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endParaRPr lang="en-US" sz="1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Develop an assay SOP and implement the SOP enabling result comparability across different cytometer platforms</a:t>
            </a:r>
          </a:p>
          <a:p>
            <a:pPr marL="576263" lvl="1" indent="-457200">
              <a:buFont typeface="+mj-lt"/>
              <a:buAutoNum type="arabicPeriod"/>
            </a:pPr>
            <a:endParaRPr lang="en-US"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kern="0" dirty="0">
                <a:latin typeface="Arial" charset="0"/>
              </a:rPr>
              <a:t>Study Outputs: </a:t>
            </a:r>
            <a:r>
              <a:rPr lang="en-US" sz="2400" b="1" kern="0" dirty="0">
                <a:solidFill>
                  <a:schemeClr val="tx1"/>
                </a:solidFill>
                <a:latin typeface="Arial" charset="0"/>
              </a:rPr>
              <a:t>assay SOP, standard panel, assay and instrument control materials, and reference data</a:t>
            </a:r>
          </a:p>
          <a:p>
            <a:pPr lvl="0"/>
            <a:endParaRPr lang="en-US" sz="800" kern="0" dirty="0">
              <a:solidFill>
                <a:prstClr val="black"/>
              </a:solidFill>
              <a:latin typeface="Arial" charset="0"/>
            </a:endParaRPr>
          </a:p>
          <a:p>
            <a:pPr marL="119063" lvl="1"/>
            <a:endParaRPr lang="en-US" sz="2400" b="1" kern="0" dirty="0"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A56-FCF6-4CE4-A063-E2A84C0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0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26654C2-007A-4807-8FA0-5ABE216730AD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149292" y="4002331"/>
            <a:ext cx="8560433" cy="4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3" name="TextBox 6">
            <a:extLst>
              <a:ext uri="{FF2B5EF4-FFF2-40B4-BE49-F238E27FC236}">
                <a16:creationId xmlns:a16="http://schemas.microsoft.com/office/drawing/2014/main" id="{57BB467E-1545-41E9-93FA-9626374070CE}"/>
              </a:ext>
            </a:extLst>
          </p:cNvPr>
          <p:cNvSpPr txBox="1"/>
          <p:nvPr/>
        </p:nvSpPr>
        <p:spPr>
          <a:xfrm>
            <a:off x="9709725" y="381766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Standardized assay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8AFD41-2AEC-4C92-A547-3E7C1B8D5B0E}"/>
              </a:ext>
            </a:extLst>
          </p:cNvPr>
          <p:cNvSpPr/>
          <p:nvPr/>
        </p:nvSpPr>
        <p:spPr>
          <a:xfrm>
            <a:off x="1569465" y="2265066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 sample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92EA00-F703-427A-A7B8-AF60175837E5}"/>
              </a:ext>
            </a:extLst>
          </p:cNvPr>
          <p:cNvSpPr/>
          <p:nvPr/>
        </p:nvSpPr>
        <p:spPr>
          <a:xfrm>
            <a:off x="3499228" y="2231448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Antibody clone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BABD4F-0FAC-4F2B-9D0A-B405978901AB}"/>
              </a:ext>
            </a:extLst>
          </p:cNvPr>
          <p:cNvSpPr/>
          <p:nvPr/>
        </p:nvSpPr>
        <p:spPr>
          <a:xfrm>
            <a:off x="8060194" y="5247298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Assay SOP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EBCB98-4644-4426-93F6-DA61DE0BE286}"/>
              </a:ext>
            </a:extLst>
          </p:cNvPr>
          <p:cNvSpPr/>
          <p:nvPr/>
        </p:nvSpPr>
        <p:spPr>
          <a:xfrm>
            <a:off x="1389445" y="5339742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Flow Cytometer Platform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0DCA05-F812-4BD8-A8CF-DE4B4B260E43}"/>
              </a:ext>
            </a:extLst>
          </p:cNvPr>
          <p:cNvSpPr/>
          <p:nvPr/>
        </p:nvSpPr>
        <p:spPr>
          <a:xfrm>
            <a:off x="7721718" y="2194193"/>
            <a:ext cx="1940108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acquisition &amp; analysis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0BFBCC-E714-48E1-BCFB-3338CD23C531}"/>
              </a:ext>
            </a:extLst>
          </p:cNvPr>
          <p:cNvCxnSpPr>
            <a:cxnSpLocks/>
          </p:cNvCxnSpPr>
          <p:nvPr/>
        </p:nvCxnSpPr>
        <p:spPr>
          <a:xfrm>
            <a:off x="4219308" y="2807512"/>
            <a:ext cx="373403" cy="1182277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0" name="TextBox 16">
            <a:extLst>
              <a:ext uri="{FF2B5EF4-FFF2-40B4-BE49-F238E27FC236}">
                <a16:creationId xmlns:a16="http://schemas.microsoft.com/office/drawing/2014/main" id="{060330EE-00FE-48F3-81BA-1017A7887F5D}"/>
              </a:ext>
            </a:extLst>
          </p:cNvPr>
          <p:cNvSpPr txBox="1"/>
          <p:nvPr/>
        </p:nvSpPr>
        <p:spPr>
          <a:xfrm>
            <a:off x="4481748" y="3075740"/>
            <a:ext cx="13965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Fixed Clones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Affinities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BioLegend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5397136-C357-46C9-91AB-26DFE55A2327}"/>
              </a:ext>
            </a:extLst>
          </p:cNvPr>
          <p:cNvSpPr txBox="1"/>
          <p:nvPr/>
        </p:nvSpPr>
        <p:spPr>
          <a:xfrm>
            <a:off x="3673699" y="3226957"/>
            <a:ext cx="780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Reagent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D92485-1278-45DC-8D66-10E8AFE8B408}"/>
              </a:ext>
            </a:extLst>
          </p:cNvPr>
          <p:cNvCxnSpPr/>
          <p:nvPr/>
        </p:nvCxnSpPr>
        <p:spPr>
          <a:xfrm>
            <a:off x="8621818" y="2798861"/>
            <a:ext cx="576064" cy="1200411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8C666F-57DF-44C0-A4C2-91FD7EBB3FAF}"/>
              </a:ext>
            </a:extLst>
          </p:cNvPr>
          <p:cNvCxnSpPr/>
          <p:nvPr/>
        </p:nvCxnSpPr>
        <p:spPr>
          <a:xfrm>
            <a:off x="2289545" y="2841130"/>
            <a:ext cx="576064" cy="1200411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6" name="TextBox 22">
            <a:extLst>
              <a:ext uri="{FF2B5EF4-FFF2-40B4-BE49-F238E27FC236}">
                <a16:creationId xmlns:a16="http://schemas.microsoft.com/office/drawing/2014/main" id="{24B622ED-1A54-431F-8CAF-A546F67EDA29}"/>
              </a:ext>
            </a:extLst>
          </p:cNvPr>
          <p:cNvSpPr txBox="1"/>
          <p:nvPr/>
        </p:nvSpPr>
        <p:spPr>
          <a:xfrm>
            <a:off x="764202" y="3235433"/>
            <a:ext cx="1754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Cryopreserved PBMCs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4DD700-B21F-47DD-B734-61BECEAA8DCF}"/>
              </a:ext>
            </a:extLst>
          </p:cNvPr>
          <p:cNvCxnSpPr>
            <a:cxnSpLocks/>
          </p:cNvCxnSpPr>
          <p:nvPr/>
        </p:nvCxnSpPr>
        <p:spPr>
          <a:xfrm flipV="1">
            <a:off x="2419197" y="4091316"/>
            <a:ext cx="864576" cy="1248426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5B4A7E-D8FB-4476-B456-2C1BE282FDF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8960294" y="4013148"/>
            <a:ext cx="164481" cy="123415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638A06EA-B835-4BB2-8393-078963321361}"/>
              </a:ext>
            </a:extLst>
          </p:cNvPr>
          <p:cNvSpPr txBox="1"/>
          <p:nvPr/>
        </p:nvSpPr>
        <p:spPr>
          <a:xfrm>
            <a:off x="9042534" y="320798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WG3</a:t>
            </a: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69917DC1-B3F5-4EDF-9B83-925E6FB3A33B}"/>
              </a:ext>
            </a:extLst>
          </p:cNvPr>
          <p:cNvSpPr txBox="1"/>
          <p:nvPr/>
        </p:nvSpPr>
        <p:spPr>
          <a:xfrm>
            <a:off x="620806" y="4374902"/>
            <a:ext cx="22765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Calibration &amp; Standardization: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BD (FC beads with ERF values)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Spherotech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(8-peak beads)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CF4890-3750-4664-970F-49DAA7299830}"/>
              </a:ext>
            </a:extLst>
          </p:cNvPr>
          <p:cNvSpPr txBox="1">
            <a:spLocks/>
          </p:cNvSpPr>
          <p:nvPr/>
        </p:nvSpPr>
        <p:spPr>
          <a:xfrm>
            <a:off x="262538" y="522043"/>
            <a:ext cx="11213762" cy="977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Assay for Cell Count and Health: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CD45, CD3, CD19, CD14, CD56/CD16, CD4, CD8, Annexin, and Aqua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AF96423-DBDA-4AAA-8F12-EC3E73B2AD4D}"/>
              </a:ext>
            </a:extLst>
          </p:cNvPr>
          <p:cNvSpPr/>
          <p:nvPr/>
        </p:nvSpPr>
        <p:spPr>
          <a:xfrm>
            <a:off x="5274823" y="5339742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Compensation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9E9D73-B9E5-485C-9DE7-AE0BA468EC9F}"/>
              </a:ext>
            </a:extLst>
          </p:cNvPr>
          <p:cNvCxnSpPr>
            <a:cxnSpLocks/>
          </p:cNvCxnSpPr>
          <p:nvPr/>
        </p:nvCxnSpPr>
        <p:spPr>
          <a:xfrm flipV="1">
            <a:off x="6057958" y="4056274"/>
            <a:ext cx="308905" cy="128346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37" name="TextBox 37">
            <a:extLst>
              <a:ext uri="{FF2B5EF4-FFF2-40B4-BE49-F238E27FC236}">
                <a16:creationId xmlns:a16="http://schemas.microsoft.com/office/drawing/2014/main" id="{57D9473B-C2B2-425C-BF43-B5F0D4F1027C}"/>
              </a:ext>
            </a:extLst>
          </p:cNvPr>
          <p:cNvSpPr txBox="1"/>
          <p:nvPr/>
        </p:nvSpPr>
        <p:spPr>
          <a:xfrm>
            <a:off x="6257263" y="4526522"/>
            <a:ext cx="21707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 Controls: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lyophilized PBMC (NIBSC)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 beads (TF BCLS)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AEEF16-89FF-4679-83B4-5A01A72635BD}"/>
              </a:ext>
            </a:extLst>
          </p:cNvPr>
          <p:cNvSpPr/>
          <p:nvPr/>
        </p:nvSpPr>
        <p:spPr>
          <a:xfrm>
            <a:off x="5791955" y="2249472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 counting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BA88C7-B647-4229-9B42-8087C393295B}"/>
              </a:ext>
            </a:extLst>
          </p:cNvPr>
          <p:cNvCxnSpPr>
            <a:cxnSpLocks/>
          </p:cNvCxnSpPr>
          <p:nvPr/>
        </p:nvCxnSpPr>
        <p:spPr>
          <a:xfrm>
            <a:off x="6512035" y="2825536"/>
            <a:ext cx="373403" cy="1182277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39" name="TextBox 18">
            <a:extLst>
              <a:ext uri="{FF2B5EF4-FFF2-40B4-BE49-F238E27FC236}">
                <a16:creationId xmlns:a16="http://schemas.microsoft.com/office/drawing/2014/main" id="{2E5144BB-34DB-49CD-A52A-6E92EFA24DCD}"/>
              </a:ext>
            </a:extLst>
          </p:cNvPr>
          <p:cNvSpPr txBox="1"/>
          <p:nvPr/>
        </p:nvSpPr>
        <p:spPr>
          <a:xfrm>
            <a:off x="6784453" y="3258145"/>
            <a:ext cx="12650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Non-volumetric: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Counting Ref: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BD 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TruCount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B043733D-8EB6-4447-B12F-64619D74E2DE}"/>
              </a:ext>
            </a:extLst>
          </p:cNvPr>
          <p:cNvSpPr txBox="1"/>
          <p:nvPr/>
        </p:nvSpPr>
        <p:spPr>
          <a:xfrm>
            <a:off x="6598364" y="2946372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Volumetric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8D9671-99D6-4E82-AD48-86FC57922E5B}"/>
              </a:ext>
            </a:extLst>
          </p:cNvPr>
          <p:cNvSpPr/>
          <p:nvPr/>
        </p:nvSpPr>
        <p:spPr>
          <a:xfrm>
            <a:off x="3281964" y="5339742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Non-viable cell control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FA05DC-BA6B-43E6-B571-32714D4B3AA4}"/>
              </a:ext>
            </a:extLst>
          </p:cNvPr>
          <p:cNvCxnSpPr>
            <a:cxnSpLocks/>
          </p:cNvCxnSpPr>
          <p:nvPr/>
        </p:nvCxnSpPr>
        <p:spPr>
          <a:xfrm flipV="1">
            <a:off x="4275608" y="4041541"/>
            <a:ext cx="357164" cy="1295205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44" name="TextBox 16">
            <a:extLst>
              <a:ext uri="{FF2B5EF4-FFF2-40B4-BE49-F238E27FC236}">
                <a16:creationId xmlns:a16="http://schemas.microsoft.com/office/drawing/2014/main" id="{08C9E42E-BFFB-4B73-A8A9-037CD1CCB3E5}"/>
              </a:ext>
            </a:extLst>
          </p:cNvPr>
          <p:cNvSpPr txBox="1"/>
          <p:nvPr/>
        </p:nvSpPr>
        <p:spPr>
          <a:xfrm>
            <a:off x="4454190" y="4511108"/>
            <a:ext cx="1696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 Lyophilized PBMCs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(NIBSC)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Synthetic cells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(Slingshot)</a:t>
            </a:r>
          </a:p>
        </p:txBody>
      </p:sp>
    </p:spTree>
    <p:extLst>
      <p:ext uri="{BB962C8B-B14F-4D97-AF65-F5344CB8AC3E}">
        <p14:creationId xmlns:p14="http://schemas.microsoft.com/office/powerpoint/2010/main" val="345757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82BCC7-4AA5-4D3D-8A98-0C3F15C3D545}"/>
              </a:ext>
            </a:extLst>
          </p:cNvPr>
          <p:cNvSpPr txBox="1"/>
          <p:nvPr/>
        </p:nvSpPr>
        <p:spPr>
          <a:xfrm>
            <a:off x="3581400" y="809866"/>
            <a:ext cx="525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Helvetica" pitchFamily="34" charset="0"/>
              </a:rPr>
              <a:t>WG2 Instrument Spreadsheet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89A1-8C3F-45C5-9942-6CCAF9837D9D}"/>
              </a:ext>
            </a:extLst>
          </p:cNvPr>
          <p:cNvSpPr txBox="1"/>
          <p:nvPr/>
        </p:nvSpPr>
        <p:spPr>
          <a:xfrm>
            <a:off x="2590800" y="1283984"/>
            <a:ext cx="7467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https://docs.google.com/spreadsheets/d/1WaatI_5_c23EURGN9h3iAT-v-rTFd-z_gPB8GjSHg_U/edit#gid=1488220511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6B92D9-C520-44A0-92D0-20486D5C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11" y="1709002"/>
            <a:ext cx="9062110" cy="42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0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4D6F-3021-4BC8-AF66-79D8D62F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71162"/>
            <a:ext cx="3248025" cy="23711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Cytometer Characterization &amp; Qualification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857DF-764B-4DC0-8A98-A9C9040E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604" y="171162"/>
            <a:ext cx="5374139" cy="65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03D85-2805-48C9-9CC7-1EEC4ADE3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Developing the Data Repository and Data Analysis Pipeline (WG3)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8A764-9096-4ECC-B0E4-C7D8A0787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John Elliott, NIST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Flow cytometry consortium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WG3 Kick Off Meeting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Nov 18, 2021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ow to Build a Scalable Data Analytics Pipeline">
            <a:extLst>
              <a:ext uri="{FF2B5EF4-FFF2-40B4-BE49-F238E27FC236}">
                <a16:creationId xmlns:a16="http://schemas.microsoft.com/office/drawing/2014/main" id="{5504495C-B6D6-4514-914F-93B5D0DD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809" y="1448633"/>
            <a:ext cx="7238911" cy="40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A843E-7980-4983-9221-31A7D67CDA81}"/>
              </a:ext>
            </a:extLst>
          </p:cNvPr>
          <p:cNvSpPr txBox="1"/>
          <p:nvPr/>
        </p:nvSpPr>
        <p:spPr>
          <a:xfrm>
            <a:off x="5577407" y="5824424"/>
            <a:ext cx="5458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the WG1 WG2 data go?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1395E-CADD-41B6-9095-21E2ED8EA87F}"/>
              </a:ext>
            </a:extLst>
          </p:cNvPr>
          <p:cNvSpPr/>
          <p:nvPr/>
        </p:nvSpPr>
        <p:spPr>
          <a:xfrm>
            <a:off x="5404061" y="5696098"/>
            <a:ext cx="5625076" cy="761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0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57B8C9-4FBB-4952-8584-9BE6CE1B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2728"/>
            <a:ext cx="5151584" cy="18015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NIST Flow Cytometry Standard Consortium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https://www.nist.gov/programs-projects/nist-flow-cytometry-standards-consortium</a:t>
            </a:r>
            <a:endParaRPr lang="en-US" sz="1600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AD5C6F6-56F7-409E-AC72-BD2BC20F2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r="2244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824E8-9EDE-4E16-ACCE-4F1C7CC601D2}"/>
              </a:ext>
            </a:extLst>
          </p:cNvPr>
          <p:cNvSpPr txBox="1"/>
          <p:nvPr/>
        </p:nvSpPr>
        <p:spPr>
          <a:xfrm>
            <a:off x="443791" y="5118031"/>
            <a:ext cx="4584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4EA6D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EA6D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Convene stakeholders in the pre-competitive space to accelerate the adoption of quantitative flow cytometry in biomanufacturing of cell and gene therapies.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EA6D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2EF3C-E469-4938-A9B3-5D581E15154C}"/>
              </a:ext>
            </a:extLst>
          </p:cNvPr>
          <p:cNvSpPr/>
          <p:nvPr/>
        </p:nvSpPr>
        <p:spPr>
          <a:xfrm>
            <a:off x="443791" y="3075799"/>
            <a:ext cx="4723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public-private partnership to address the measurements and standards needed to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increase confidence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comparability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 flow cytometry data in research and commercial products</a:t>
            </a:r>
          </a:p>
        </p:txBody>
      </p:sp>
    </p:spTree>
    <p:extLst>
      <p:ext uri="{BB962C8B-B14F-4D97-AF65-F5344CB8AC3E}">
        <p14:creationId xmlns:p14="http://schemas.microsoft.com/office/powerpoint/2010/main" val="282230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0FF0D7-DDAE-4A1A-A634-8213E6A1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20" y="2714657"/>
            <a:ext cx="7287696" cy="21644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182E5-0786-40F3-9825-DC5CED0B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66" y="-104073"/>
            <a:ext cx="10515600" cy="1325563"/>
          </a:xfrm>
        </p:spPr>
        <p:txBody>
          <a:bodyPr/>
          <a:lstStyle/>
          <a:p>
            <a:r>
              <a:rPr lang="en-US" dirty="0"/>
              <a:t>Data standards for flow cytometry-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6FB2E-D783-4969-B0A0-AC5365E3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3" y="1221490"/>
            <a:ext cx="6209093" cy="1240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5B243-7A42-434A-B92D-92F456EE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803" y="1229098"/>
            <a:ext cx="4584832" cy="170732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8C2F39-4BE0-404C-BAB8-DBC180C3492E}"/>
              </a:ext>
            </a:extLst>
          </p:cNvPr>
          <p:cNvSpPr txBox="1"/>
          <p:nvPr/>
        </p:nvSpPr>
        <p:spPr>
          <a:xfrm>
            <a:off x="2742571" y="4549676"/>
            <a:ext cx="944942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WG3 Kick Off meeting: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needed for goals of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cytometry consortium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best practices and what is available?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Where, who, how is the data repository and analysis pipeline built?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data for WG1 and WG2 to make important decisions about filenames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72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E676F9E4-D916-4D53-9D80-77D0DE71715F}"/>
              </a:ext>
            </a:extLst>
          </p:cNvPr>
          <p:cNvSpPr/>
          <p:nvPr/>
        </p:nvSpPr>
        <p:spPr>
          <a:xfrm>
            <a:off x="4551528" y="1040305"/>
            <a:ext cx="5987847" cy="4582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8B659E23-CAA9-4893-B260-DA84DF07EADE}"/>
              </a:ext>
            </a:extLst>
          </p:cNvPr>
          <p:cNvSpPr/>
          <p:nvPr/>
        </p:nvSpPr>
        <p:spPr>
          <a:xfrm>
            <a:off x="5502410" y="2534553"/>
            <a:ext cx="3948665" cy="102118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3910C4FF-9E5D-4A43-864C-E7C1944034C9}"/>
              </a:ext>
            </a:extLst>
          </p:cNvPr>
          <p:cNvSpPr/>
          <p:nvPr/>
        </p:nvSpPr>
        <p:spPr>
          <a:xfrm>
            <a:off x="5479541" y="4277379"/>
            <a:ext cx="3964710" cy="2605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60BD-4E67-49EC-B3E8-B4DA4284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8" y="-2852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Tentative workflow for consortium projects?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2D4B4F-937D-48AC-97D5-521E9AEFA9ED}"/>
              </a:ext>
            </a:extLst>
          </p:cNvPr>
          <p:cNvSpPr/>
          <p:nvPr/>
        </p:nvSpPr>
        <p:spPr>
          <a:xfrm>
            <a:off x="948328" y="1111439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9EC559-9AAE-4280-80C0-6CFBBB22CE05}"/>
              </a:ext>
            </a:extLst>
          </p:cNvPr>
          <p:cNvSpPr/>
          <p:nvPr/>
        </p:nvSpPr>
        <p:spPr>
          <a:xfrm>
            <a:off x="2188993" y="1111439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2981E9-2747-4E14-B9F0-98F471A7F03F}"/>
              </a:ext>
            </a:extLst>
          </p:cNvPr>
          <p:cNvSpPr/>
          <p:nvPr/>
        </p:nvSpPr>
        <p:spPr>
          <a:xfrm>
            <a:off x="3429658" y="1111439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5FA80-6CCE-4A65-A9D8-0C888ABC7CCA}"/>
              </a:ext>
            </a:extLst>
          </p:cNvPr>
          <p:cNvSpPr txBox="1"/>
          <p:nvPr/>
        </p:nvSpPr>
        <p:spPr>
          <a:xfrm>
            <a:off x="2137570" y="670973"/>
            <a:ext cx="1137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5955B-9894-464D-9ACC-B3FF30550FDD}"/>
              </a:ext>
            </a:extLst>
          </p:cNvPr>
          <p:cNvSpPr txBox="1"/>
          <p:nvPr/>
        </p:nvSpPr>
        <p:spPr>
          <a:xfrm>
            <a:off x="1182183" y="670973"/>
            <a:ext cx="571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C0D25-4CF8-4155-A57A-88EE17783DA6}"/>
              </a:ext>
            </a:extLst>
          </p:cNvPr>
          <p:cNvSpPr txBox="1"/>
          <p:nvPr/>
        </p:nvSpPr>
        <p:spPr>
          <a:xfrm>
            <a:off x="3482228" y="670973"/>
            <a:ext cx="577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599017-E10C-413B-B58E-EB28965CC9C5}"/>
              </a:ext>
            </a:extLst>
          </p:cNvPr>
          <p:cNvCxnSpPr>
            <a:cxnSpLocks/>
          </p:cNvCxnSpPr>
          <p:nvPr/>
        </p:nvCxnSpPr>
        <p:spPr>
          <a:xfrm>
            <a:off x="800221" y="1040305"/>
            <a:ext cx="0" cy="19482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988499-040D-442B-A9EC-50128A9ECE23}"/>
              </a:ext>
            </a:extLst>
          </p:cNvPr>
          <p:cNvCxnSpPr>
            <a:cxnSpLocks/>
          </p:cNvCxnSpPr>
          <p:nvPr/>
        </p:nvCxnSpPr>
        <p:spPr>
          <a:xfrm flipH="1">
            <a:off x="563686" y="1040305"/>
            <a:ext cx="25107" cy="38152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36E861-817F-4137-AD31-424FC787D880}"/>
              </a:ext>
            </a:extLst>
          </p:cNvPr>
          <p:cNvCxnSpPr>
            <a:cxnSpLocks/>
          </p:cNvCxnSpPr>
          <p:nvPr/>
        </p:nvCxnSpPr>
        <p:spPr>
          <a:xfrm>
            <a:off x="377365" y="1040305"/>
            <a:ext cx="0" cy="51647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F58C69-A217-4213-8FF0-0968B6E341EE}"/>
              </a:ext>
            </a:extLst>
          </p:cNvPr>
          <p:cNvSpPr/>
          <p:nvPr/>
        </p:nvSpPr>
        <p:spPr>
          <a:xfrm>
            <a:off x="948328" y="1562025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FA370BB-11DF-4290-82C0-A5FA2C8B2CA3}"/>
              </a:ext>
            </a:extLst>
          </p:cNvPr>
          <p:cNvSpPr/>
          <p:nvPr/>
        </p:nvSpPr>
        <p:spPr>
          <a:xfrm>
            <a:off x="2188993" y="1562025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F292BB-A13C-4182-AB4D-F23AA21AF623}"/>
              </a:ext>
            </a:extLst>
          </p:cNvPr>
          <p:cNvSpPr/>
          <p:nvPr/>
        </p:nvSpPr>
        <p:spPr>
          <a:xfrm>
            <a:off x="3429658" y="1562025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4E07AD-EB7C-473B-973A-0CF388006DA2}"/>
              </a:ext>
            </a:extLst>
          </p:cNvPr>
          <p:cNvSpPr/>
          <p:nvPr/>
        </p:nvSpPr>
        <p:spPr>
          <a:xfrm>
            <a:off x="948328" y="2012611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F9CFCAB-702F-4C41-A41D-84CC1EDE58CC}"/>
              </a:ext>
            </a:extLst>
          </p:cNvPr>
          <p:cNvSpPr/>
          <p:nvPr/>
        </p:nvSpPr>
        <p:spPr>
          <a:xfrm>
            <a:off x="2188993" y="2012611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F9D85C-B974-44CC-B3E4-FE024AC5DC0D}"/>
              </a:ext>
            </a:extLst>
          </p:cNvPr>
          <p:cNvSpPr/>
          <p:nvPr/>
        </p:nvSpPr>
        <p:spPr>
          <a:xfrm>
            <a:off x="3429658" y="2012611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40A013-592D-4921-882C-ADA31698FF00}"/>
              </a:ext>
            </a:extLst>
          </p:cNvPr>
          <p:cNvSpPr/>
          <p:nvPr/>
        </p:nvSpPr>
        <p:spPr>
          <a:xfrm>
            <a:off x="948328" y="2463197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D6D15A-B57A-4BF0-9A64-D179B451193B}"/>
              </a:ext>
            </a:extLst>
          </p:cNvPr>
          <p:cNvSpPr/>
          <p:nvPr/>
        </p:nvSpPr>
        <p:spPr>
          <a:xfrm>
            <a:off x="2188993" y="2463197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6A5F9A-2ED9-4AFA-9E55-7272415A8BCA}"/>
              </a:ext>
            </a:extLst>
          </p:cNvPr>
          <p:cNvSpPr/>
          <p:nvPr/>
        </p:nvSpPr>
        <p:spPr>
          <a:xfrm>
            <a:off x="3429658" y="2463197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9CA8033-0968-4235-9305-6FAF8C68719E}"/>
              </a:ext>
            </a:extLst>
          </p:cNvPr>
          <p:cNvSpPr/>
          <p:nvPr/>
        </p:nvSpPr>
        <p:spPr>
          <a:xfrm>
            <a:off x="948328" y="3134421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305B94F-9F2E-447F-B041-1324DA49A9EB}"/>
              </a:ext>
            </a:extLst>
          </p:cNvPr>
          <p:cNvSpPr/>
          <p:nvPr/>
        </p:nvSpPr>
        <p:spPr>
          <a:xfrm>
            <a:off x="2188993" y="3134421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19CCB5-F765-4776-9FD1-CE2DC6557DD7}"/>
              </a:ext>
            </a:extLst>
          </p:cNvPr>
          <p:cNvSpPr/>
          <p:nvPr/>
        </p:nvSpPr>
        <p:spPr>
          <a:xfrm>
            <a:off x="3429658" y="3134421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28C38F-0FB0-41D7-B95A-DDE57CBBDF68}"/>
              </a:ext>
            </a:extLst>
          </p:cNvPr>
          <p:cNvSpPr/>
          <p:nvPr/>
        </p:nvSpPr>
        <p:spPr>
          <a:xfrm>
            <a:off x="948328" y="3585007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FD4DAE-31C2-4D2B-8A67-64A684D58214}"/>
              </a:ext>
            </a:extLst>
          </p:cNvPr>
          <p:cNvSpPr/>
          <p:nvPr/>
        </p:nvSpPr>
        <p:spPr>
          <a:xfrm>
            <a:off x="2188993" y="3585007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520599-C5B6-4B41-A17A-9757058CEDAB}"/>
              </a:ext>
            </a:extLst>
          </p:cNvPr>
          <p:cNvSpPr/>
          <p:nvPr/>
        </p:nvSpPr>
        <p:spPr>
          <a:xfrm>
            <a:off x="3429658" y="3585007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63C5FBE-E7A1-4CEC-9274-F7D44F0C7114}"/>
              </a:ext>
            </a:extLst>
          </p:cNvPr>
          <p:cNvSpPr/>
          <p:nvPr/>
        </p:nvSpPr>
        <p:spPr>
          <a:xfrm>
            <a:off x="948328" y="4035593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55A9EBB-D791-4548-846F-BBF5C31F3726}"/>
              </a:ext>
            </a:extLst>
          </p:cNvPr>
          <p:cNvSpPr/>
          <p:nvPr/>
        </p:nvSpPr>
        <p:spPr>
          <a:xfrm>
            <a:off x="2188993" y="4035593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439CB4-325E-4DC5-AF94-2A2B332451F8}"/>
              </a:ext>
            </a:extLst>
          </p:cNvPr>
          <p:cNvSpPr/>
          <p:nvPr/>
        </p:nvSpPr>
        <p:spPr>
          <a:xfrm>
            <a:off x="3429658" y="4035593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BB68DC7-0481-4851-BCFA-DC942719AF6C}"/>
              </a:ext>
            </a:extLst>
          </p:cNvPr>
          <p:cNvSpPr/>
          <p:nvPr/>
        </p:nvSpPr>
        <p:spPr>
          <a:xfrm>
            <a:off x="948328" y="4486179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8AE1D95-8C84-485C-8498-2EA07559CDBA}"/>
              </a:ext>
            </a:extLst>
          </p:cNvPr>
          <p:cNvSpPr/>
          <p:nvPr/>
        </p:nvSpPr>
        <p:spPr>
          <a:xfrm>
            <a:off x="2188993" y="4486179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DB3855B-58A1-4C0D-9014-CF1E819953A0}"/>
              </a:ext>
            </a:extLst>
          </p:cNvPr>
          <p:cNvSpPr/>
          <p:nvPr/>
        </p:nvSpPr>
        <p:spPr>
          <a:xfrm>
            <a:off x="3429658" y="4486179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FDABA9-69AF-42D3-9C9B-BDFF9F4171A7}"/>
              </a:ext>
            </a:extLst>
          </p:cNvPr>
          <p:cNvSpPr/>
          <p:nvPr/>
        </p:nvSpPr>
        <p:spPr>
          <a:xfrm>
            <a:off x="845297" y="1040305"/>
            <a:ext cx="3419332" cy="40830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165A54B-7696-426B-9F85-C554A91DEE13}"/>
              </a:ext>
            </a:extLst>
          </p:cNvPr>
          <p:cNvSpPr/>
          <p:nvPr/>
        </p:nvSpPr>
        <p:spPr>
          <a:xfrm>
            <a:off x="845297" y="5306097"/>
            <a:ext cx="3419332" cy="10753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A073E68-4F1D-498C-8DC3-8C25ACE7A4E4}"/>
              </a:ext>
            </a:extLst>
          </p:cNvPr>
          <p:cNvSpPr/>
          <p:nvPr/>
        </p:nvSpPr>
        <p:spPr>
          <a:xfrm>
            <a:off x="948328" y="5425274"/>
            <a:ext cx="1088265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EC060F5-2D44-4ADA-84AD-ED299A3F6FAC}"/>
              </a:ext>
            </a:extLst>
          </p:cNvPr>
          <p:cNvSpPr/>
          <p:nvPr/>
        </p:nvSpPr>
        <p:spPr>
          <a:xfrm>
            <a:off x="2188993" y="5425274"/>
            <a:ext cx="1154806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1FB9CB2-122A-4DB5-90A5-B7187EFAFB46}"/>
              </a:ext>
            </a:extLst>
          </p:cNvPr>
          <p:cNvSpPr/>
          <p:nvPr/>
        </p:nvSpPr>
        <p:spPr>
          <a:xfrm>
            <a:off x="3429658" y="5425274"/>
            <a:ext cx="680434" cy="379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68C984-A45F-4AD6-9618-B9E4DCFAD8F0}"/>
              </a:ext>
            </a:extLst>
          </p:cNvPr>
          <p:cNvSpPr txBox="1"/>
          <p:nvPr/>
        </p:nvSpPr>
        <p:spPr>
          <a:xfrm>
            <a:off x="1297166" y="580472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412552-A9E5-4679-8D08-A804B8FA7743}"/>
              </a:ext>
            </a:extLst>
          </p:cNvPr>
          <p:cNvSpPr txBox="1"/>
          <p:nvPr/>
        </p:nvSpPr>
        <p:spPr>
          <a:xfrm>
            <a:off x="2554963" y="5802774"/>
            <a:ext cx="1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64EA749-2D32-4FEB-8A9E-0C38B283EF47}"/>
              </a:ext>
            </a:extLst>
          </p:cNvPr>
          <p:cNvSpPr txBox="1"/>
          <p:nvPr/>
        </p:nvSpPr>
        <p:spPr>
          <a:xfrm>
            <a:off x="3638940" y="5829769"/>
            <a:ext cx="1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22C534-16CB-4EC4-B0F9-1270B23BA0FD}"/>
              </a:ext>
            </a:extLst>
          </p:cNvPr>
          <p:cNvSpPr txBox="1"/>
          <p:nvPr/>
        </p:nvSpPr>
        <p:spPr>
          <a:xfrm>
            <a:off x="2188993" y="6199101"/>
            <a:ext cx="8547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2-x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4D2183-41E9-48D1-9C03-905869589F43}"/>
              </a:ext>
            </a:extLst>
          </p:cNvPr>
          <p:cNvSpPr txBox="1"/>
          <p:nvPr/>
        </p:nvSpPr>
        <p:spPr>
          <a:xfrm>
            <a:off x="2273951" y="4926932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412A65-D4DC-4A75-806A-6A3ACA8A077D}"/>
              </a:ext>
            </a:extLst>
          </p:cNvPr>
          <p:cNvSpPr txBox="1"/>
          <p:nvPr/>
        </p:nvSpPr>
        <p:spPr>
          <a:xfrm rot="16200000">
            <a:off x="102374" y="1874112"/>
            <a:ext cx="1199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WG1-references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29E221-0693-412D-952B-A69EB1903DE6}"/>
              </a:ext>
            </a:extLst>
          </p:cNvPr>
          <p:cNvSpPr txBox="1"/>
          <p:nvPr/>
        </p:nvSpPr>
        <p:spPr>
          <a:xfrm rot="16200000">
            <a:off x="-229313" y="2573951"/>
            <a:ext cx="1399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WG2-interlab study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F4A58F-C1BD-4809-BE42-6D76634774BB}"/>
              </a:ext>
            </a:extLst>
          </p:cNvPr>
          <p:cNvSpPr txBox="1"/>
          <p:nvPr/>
        </p:nvSpPr>
        <p:spPr>
          <a:xfrm rot="16200000">
            <a:off x="-167526" y="3603941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design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93BEE31-73D7-415A-958F-C464C31840D4}"/>
              </a:ext>
            </a:extLst>
          </p:cNvPr>
          <p:cNvSpPr/>
          <p:nvPr/>
        </p:nvSpPr>
        <p:spPr>
          <a:xfrm>
            <a:off x="4612943" y="1229250"/>
            <a:ext cx="866598" cy="419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3DA26E6-BD71-4BE8-A2CE-1D7FAD28D01C}"/>
              </a:ext>
            </a:extLst>
          </p:cNvPr>
          <p:cNvSpPr/>
          <p:nvPr/>
        </p:nvSpPr>
        <p:spPr>
          <a:xfrm>
            <a:off x="5736838" y="4100160"/>
            <a:ext cx="1872020" cy="615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671071-E5F3-4298-B817-29D07574E8D3}"/>
              </a:ext>
            </a:extLst>
          </p:cNvPr>
          <p:cNvSpPr txBox="1"/>
          <p:nvPr/>
        </p:nvSpPr>
        <p:spPr>
          <a:xfrm rot="16200000">
            <a:off x="4229063" y="3129830"/>
            <a:ext cx="16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repository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C6FF9A-96D9-494E-AB19-8673BA608807}"/>
              </a:ext>
            </a:extLst>
          </p:cNvPr>
          <p:cNvSpPr txBox="1"/>
          <p:nvPr/>
        </p:nvSpPr>
        <p:spPr>
          <a:xfrm>
            <a:off x="5900872" y="4114219"/>
            <a:ext cx="248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Extractor/Classifier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(parallel/vendor 3)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8777885-817E-431F-AC57-9A2EB6CE1E9D}"/>
              </a:ext>
            </a:extLst>
          </p:cNvPr>
          <p:cNvCxnSpPr>
            <a:cxnSpLocks/>
          </p:cNvCxnSpPr>
          <p:nvPr/>
        </p:nvCxnSpPr>
        <p:spPr>
          <a:xfrm>
            <a:off x="9444251" y="1126621"/>
            <a:ext cx="0" cy="441437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1DD1F181-1EAF-43F3-87FD-8316846B97E7}"/>
              </a:ext>
            </a:extLst>
          </p:cNvPr>
          <p:cNvSpPr/>
          <p:nvPr/>
        </p:nvSpPr>
        <p:spPr>
          <a:xfrm>
            <a:off x="4333164" y="2463197"/>
            <a:ext cx="146702" cy="1702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F443221-E375-4C5A-BBB6-FFD2759D87AA}"/>
              </a:ext>
            </a:extLst>
          </p:cNvPr>
          <p:cNvCxnSpPr>
            <a:cxnSpLocks/>
          </p:cNvCxnSpPr>
          <p:nvPr/>
        </p:nvCxnSpPr>
        <p:spPr>
          <a:xfrm>
            <a:off x="4612943" y="1040305"/>
            <a:ext cx="592995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B99FB03-8037-4D5D-90F3-0E8EACF3C570}"/>
              </a:ext>
            </a:extLst>
          </p:cNvPr>
          <p:cNvSpPr txBox="1"/>
          <p:nvPr/>
        </p:nvSpPr>
        <p:spPr>
          <a:xfrm>
            <a:off x="4950874" y="632094"/>
            <a:ext cx="423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WG3-Data Repository and Analysis Pipeline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157B388-1E97-440D-860C-C3F7B36AC615}"/>
              </a:ext>
            </a:extLst>
          </p:cNvPr>
          <p:cNvSpPr/>
          <p:nvPr/>
        </p:nvSpPr>
        <p:spPr>
          <a:xfrm>
            <a:off x="8011236" y="5688231"/>
            <a:ext cx="2975211" cy="1075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B382363-19D1-4524-B425-CA2859DEC17A}"/>
              </a:ext>
            </a:extLst>
          </p:cNvPr>
          <p:cNvCxnSpPr/>
          <p:nvPr/>
        </p:nvCxnSpPr>
        <p:spPr>
          <a:xfrm>
            <a:off x="5827855" y="1989393"/>
            <a:ext cx="3341704" cy="0"/>
          </a:xfrm>
          <a:prstGeom prst="straightConnector1">
            <a:avLst/>
          </a:prstGeom>
          <a:ln w="1270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CA788EC-AE30-4697-938B-D290688B5E0A}"/>
              </a:ext>
            </a:extLst>
          </p:cNvPr>
          <p:cNvSpPr txBox="1"/>
          <p:nvPr/>
        </p:nvSpPr>
        <p:spPr>
          <a:xfrm>
            <a:off x="6641227" y="1781590"/>
            <a:ext cx="1742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Pipeline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91B1995-A33C-4CF7-ADFC-8051A8A4F925}"/>
              </a:ext>
            </a:extLst>
          </p:cNvPr>
          <p:cNvCxnSpPr>
            <a:cxnSpLocks/>
          </p:cNvCxnSpPr>
          <p:nvPr/>
        </p:nvCxnSpPr>
        <p:spPr>
          <a:xfrm>
            <a:off x="10740788" y="1045655"/>
            <a:ext cx="1407054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D3D8151-0815-47A3-A620-09D3189417D4}"/>
              </a:ext>
            </a:extLst>
          </p:cNvPr>
          <p:cNvCxnSpPr/>
          <p:nvPr/>
        </p:nvCxnSpPr>
        <p:spPr>
          <a:xfrm flipH="1">
            <a:off x="5553163" y="1399418"/>
            <a:ext cx="3891088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BFD9B80-90B0-4728-9F2E-E89DA0C9FBF2}"/>
              </a:ext>
            </a:extLst>
          </p:cNvPr>
          <p:cNvCxnSpPr>
            <a:cxnSpLocks/>
          </p:cNvCxnSpPr>
          <p:nvPr/>
        </p:nvCxnSpPr>
        <p:spPr>
          <a:xfrm flipV="1">
            <a:off x="563686" y="5202072"/>
            <a:ext cx="0" cy="149601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C8CC4E4-66B6-4F09-8A80-8C7A8DB3272E}"/>
              </a:ext>
            </a:extLst>
          </p:cNvPr>
          <p:cNvCxnSpPr/>
          <p:nvPr/>
        </p:nvCxnSpPr>
        <p:spPr>
          <a:xfrm>
            <a:off x="563686" y="6694227"/>
            <a:ext cx="7283777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B9ADC-5207-4C54-AD23-A3E52767FA10}"/>
              </a:ext>
            </a:extLst>
          </p:cNvPr>
          <p:cNvSpPr txBox="1"/>
          <p:nvPr/>
        </p:nvSpPr>
        <p:spPr>
          <a:xfrm>
            <a:off x="10126243" y="2978048"/>
            <a:ext cx="91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B61261-0727-47E0-A5CF-221B3510EF86}"/>
              </a:ext>
            </a:extLst>
          </p:cNvPr>
          <p:cNvSpPr txBox="1"/>
          <p:nvPr/>
        </p:nvSpPr>
        <p:spPr>
          <a:xfrm>
            <a:off x="10722867" y="655584"/>
            <a:ext cx="1303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Stats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2E5F36D-F795-4F89-B695-1637A9ADF811}"/>
              </a:ext>
            </a:extLst>
          </p:cNvPr>
          <p:cNvSpPr txBox="1"/>
          <p:nvPr/>
        </p:nvSpPr>
        <p:spPr>
          <a:xfrm>
            <a:off x="8383499" y="5774757"/>
            <a:ext cx="2804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of variability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 changes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DEC08CA-603E-46FA-B076-F09217FDCD04}"/>
              </a:ext>
            </a:extLst>
          </p:cNvPr>
          <p:cNvCxnSpPr>
            <a:cxnSpLocks/>
          </p:cNvCxnSpPr>
          <p:nvPr/>
        </p:nvCxnSpPr>
        <p:spPr>
          <a:xfrm>
            <a:off x="9444251" y="3159750"/>
            <a:ext cx="69880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A3A235B-0CA3-4B8F-BB19-0EDD5617FB6E}"/>
              </a:ext>
            </a:extLst>
          </p:cNvPr>
          <p:cNvSpPr/>
          <p:nvPr/>
        </p:nvSpPr>
        <p:spPr>
          <a:xfrm>
            <a:off x="11525934" y="4375829"/>
            <a:ext cx="422682" cy="238774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B71B59D-5889-4C23-8F53-8DC6EAD13210}"/>
              </a:ext>
            </a:extLst>
          </p:cNvPr>
          <p:cNvSpPr txBox="1"/>
          <p:nvPr/>
        </p:nvSpPr>
        <p:spPr>
          <a:xfrm>
            <a:off x="10703707" y="1471212"/>
            <a:ext cx="1488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FCC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NIST?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D27516C-AEF8-4B82-B984-81DE860596BE}"/>
              </a:ext>
            </a:extLst>
          </p:cNvPr>
          <p:cNvCxnSpPr>
            <a:cxnSpLocks/>
          </p:cNvCxnSpPr>
          <p:nvPr/>
        </p:nvCxnSpPr>
        <p:spPr>
          <a:xfrm>
            <a:off x="9444251" y="1781590"/>
            <a:ext cx="1246287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A313BDC-1C9A-44E8-866C-1930775F1CE3}"/>
              </a:ext>
            </a:extLst>
          </p:cNvPr>
          <p:cNvCxnSpPr>
            <a:cxnSpLocks/>
          </p:cNvCxnSpPr>
          <p:nvPr/>
        </p:nvCxnSpPr>
        <p:spPr>
          <a:xfrm flipV="1">
            <a:off x="10669114" y="1437834"/>
            <a:ext cx="0" cy="71308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BE6E68E3-E73C-4059-A717-C042FE22C00A}"/>
              </a:ext>
            </a:extLst>
          </p:cNvPr>
          <p:cNvSpPr txBox="1"/>
          <p:nvPr/>
        </p:nvSpPr>
        <p:spPr>
          <a:xfrm>
            <a:off x="6704403" y="1147276"/>
            <a:ext cx="1290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Derivative data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AAB2DD8-7FCE-4AB4-9216-685E7E7EDE46}"/>
              </a:ext>
            </a:extLst>
          </p:cNvPr>
          <p:cNvSpPr txBox="1"/>
          <p:nvPr/>
        </p:nvSpPr>
        <p:spPr>
          <a:xfrm>
            <a:off x="9714390" y="1458162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B8D128E-216A-4D14-9B39-A7CBF4FE4F9F}"/>
              </a:ext>
            </a:extLst>
          </p:cNvPr>
          <p:cNvSpPr txBox="1"/>
          <p:nvPr/>
        </p:nvSpPr>
        <p:spPr>
          <a:xfrm rot="16200000">
            <a:off x="10638743" y="5374948"/>
            <a:ext cx="21468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quality protocol</a:t>
            </a:r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7C380B31-F85B-477F-A798-8FC6E395A7E5}"/>
              </a:ext>
            </a:extLst>
          </p:cNvPr>
          <p:cNvSpPr/>
          <p:nvPr/>
        </p:nvSpPr>
        <p:spPr>
          <a:xfrm>
            <a:off x="11109330" y="5688231"/>
            <a:ext cx="324845" cy="1011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805A32F-5FF5-486C-873E-EB220418E94B}"/>
              </a:ext>
            </a:extLst>
          </p:cNvPr>
          <p:cNvSpPr/>
          <p:nvPr/>
        </p:nvSpPr>
        <p:spPr>
          <a:xfrm>
            <a:off x="6966905" y="3138890"/>
            <a:ext cx="1872020" cy="523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65B693-F55C-4D09-A1D8-948AB605A08A}"/>
              </a:ext>
            </a:extLst>
          </p:cNvPr>
          <p:cNvSpPr txBox="1"/>
          <p:nvPr/>
        </p:nvSpPr>
        <p:spPr>
          <a:xfrm>
            <a:off x="7090027" y="3116547"/>
            <a:ext cx="16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2/vendor 2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4CE6B32-5CB0-401F-9767-BF60D0DD79B8}"/>
              </a:ext>
            </a:extLst>
          </p:cNvPr>
          <p:cNvSpPr/>
          <p:nvPr/>
        </p:nvSpPr>
        <p:spPr>
          <a:xfrm>
            <a:off x="5803488" y="2348507"/>
            <a:ext cx="1664623" cy="620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726D46C-F6E0-4887-8F1F-CDB17F2221A1}"/>
              </a:ext>
            </a:extLst>
          </p:cNvPr>
          <p:cNvSpPr txBox="1"/>
          <p:nvPr/>
        </p:nvSpPr>
        <p:spPr>
          <a:xfrm>
            <a:off x="5736838" y="2390951"/>
            <a:ext cx="181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Extractor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(module 1/vendor 1)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D471816-4EDE-4D17-BEF8-7E5A518CE357}"/>
              </a:ext>
            </a:extLst>
          </p:cNvPr>
          <p:cNvSpPr txBox="1"/>
          <p:nvPr/>
        </p:nvSpPr>
        <p:spPr>
          <a:xfrm>
            <a:off x="5182614" y="6449978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Retesting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5CB7E6B-AB5B-42E5-A997-7AC75DD53C03}"/>
              </a:ext>
            </a:extLst>
          </p:cNvPr>
          <p:cNvCxnSpPr>
            <a:cxnSpLocks/>
          </p:cNvCxnSpPr>
          <p:nvPr/>
        </p:nvCxnSpPr>
        <p:spPr>
          <a:xfrm>
            <a:off x="4454813" y="5622114"/>
            <a:ext cx="592995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A9E479D6-ACE6-4E36-8983-78F156935549}"/>
              </a:ext>
            </a:extLst>
          </p:cNvPr>
          <p:cNvSpPr txBox="1"/>
          <p:nvPr/>
        </p:nvSpPr>
        <p:spPr>
          <a:xfrm>
            <a:off x="1071683" y="113406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User/lab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3FF062D-6DC3-48EC-8700-98402D4E5DAE}"/>
              </a:ext>
            </a:extLst>
          </p:cNvPr>
          <p:cNvSpPr txBox="1"/>
          <p:nvPr/>
        </p:nvSpPr>
        <p:spPr>
          <a:xfrm>
            <a:off x="1075243" y="544714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User/lab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DD49FDD-E3EC-4728-964C-7AAB708A7C0D}"/>
              </a:ext>
            </a:extLst>
          </p:cNvPr>
          <p:cNvSpPr txBox="1"/>
          <p:nvPr/>
        </p:nvSpPr>
        <p:spPr>
          <a:xfrm>
            <a:off x="3530468" y="1140684"/>
            <a:ext cx="48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1A4670E-1B3E-4EA3-A634-0C54CB6D84E0}"/>
              </a:ext>
            </a:extLst>
          </p:cNvPr>
          <p:cNvSpPr txBox="1"/>
          <p:nvPr/>
        </p:nvSpPr>
        <p:spPr>
          <a:xfrm>
            <a:off x="2240387" y="1147276"/>
            <a:ext cx="102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Who, when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2390887-74C3-458A-B22F-D8010EF4CE10}"/>
              </a:ext>
            </a:extLst>
          </p:cNvPr>
          <p:cNvSpPr txBox="1"/>
          <p:nvPr/>
        </p:nvSpPr>
        <p:spPr>
          <a:xfrm>
            <a:off x="1073731" y="1586787"/>
            <a:ext cx="99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E6BA5C2-6550-4413-BDFD-C800AD245897}"/>
              </a:ext>
            </a:extLst>
          </p:cNvPr>
          <p:cNvSpPr txBox="1"/>
          <p:nvPr/>
        </p:nvSpPr>
        <p:spPr>
          <a:xfrm>
            <a:off x="3532516" y="159340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5A7E7-D4E0-4109-A928-5B2F0B16D628}"/>
              </a:ext>
            </a:extLst>
          </p:cNvPr>
          <p:cNvSpPr txBox="1"/>
          <p:nvPr/>
        </p:nvSpPr>
        <p:spPr>
          <a:xfrm>
            <a:off x="2242435" y="1599994"/>
            <a:ext cx="75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settings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BF1AAD8-3823-4BDB-B690-FD502ED653F9}"/>
              </a:ext>
            </a:extLst>
          </p:cNvPr>
          <p:cNvSpPr txBox="1"/>
          <p:nvPr/>
        </p:nvSpPr>
        <p:spPr>
          <a:xfrm>
            <a:off x="1075779" y="203950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RM/beads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97872C-6381-485B-B6D7-53797C94BD8B}"/>
              </a:ext>
            </a:extLst>
          </p:cNvPr>
          <p:cNvSpPr txBox="1"/>
          <p:nvPr/>
        </p:nvSpPr>
        <p:spPr>
          <a:xfrm>
            <a:off x="3363964" y="204612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FCS num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BD7432F-D29D-4AE7-98FF-E2FC6B95E1A7}"/>
              </a:ext>
            </a:extLst>
          </p:cNvPr>
          <p:cNvSpPr txBox="1"/>
          <p:nvPr/>
        </p:nvSpPr>
        <p:spPr>
          <a:xfrm>
            <a:off x="2244483" y="2052712"/>
            <a:ext cx="55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B257DD7-6B33-4D96-B7CA-1FAD6A8FDB39}"/>
              </a:ext>
            </a:extLst>
          </p:cNvPr>
          <p:cNvSpPr txBox="1"/>
          <p:nvPr/>
        </p:nvSpPr>
        <p:spPr>
          <a:xfrm>
            <a:off x="1077827" y="2492223"/>
            <a:ext cx="79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CBC60E2-7703-46B1-A16C-8F69622FF6BE}"/>
              </a:ext>
            </a:extLst>
          </p:cNvPr>
          <p:cNvSpPr txBox="1"/>
          <p:nvPr/>
        </p:nvSpPr>
        <p:spPr>
          <a:xfrm>
            <a:off x="3536612" y="2498838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mix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7155710-667B-413C-B918-A707B3F47C1F}"/>
              </a:ext>
            </a:extLst>
          </p:cNvPr>
          <p:cNvSpPr txBox="1"/>
          <p:nvPr/>
        </p:nvSpPr>
        <p:spPr>
          <a:xfrm>
            <a:off x="2246531" y="2505430"/>
            <a:ext cx="50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1A64EB2-9526-4949-B7D8-3BB099241D87}"/>
              </a:ext>
            </a:extLst>
          </p:cNvPr>
          <p:cNvSpPr txBox="1"/>
          <p:nvPr/>
        </p:nvSpPr>
        <p:spPr>
          <a:xfrm>
            <a:off x="1030686" y="3148347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User/lab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30AB4E5-E543-4099-86A4-6E7694B7BBEC}"/>
              </a:ext>
            </a:extLst>
          </p:cNvPr>
          <p:cNvSpPr txBox="1"/>
          <p:nvPr/>
        </p:nvSpPr>
        <p:spPr>
          <a:xfrm>
            <a:off x="3523957" y="3155776"/>
            <a:ext cx="48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7221967-ECC4-4FFF-8E63-35B0948B98FD}"/>
              </a:ext>
            </a:extLst>
          </p:cNvPr>
          <p:cNvSpPr txBox="1"/>
          <p:nvPr/>
        </p:nvSpPr>
        <p:spPr>
          <a:xfrm>
            <a:off x="2240387" y="3167280"/>
            <a:ext cx="102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Who, when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AF5152-2EAE-4697-8685-BF5E82000A80}"/>
              </a:ext>
            </a:extLst>
          </p:cNvPr>
          <p:cNvSpPr txBox="1"/>
          <p:nvPr/>
        </p:nvSpPr>
        <p:spPr>
          <a:xfrm>
            <a:off x="948032" y="3605691"/>
            <a:ext cx="1124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material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552B987-D885-462F-857C-99E3BB2FA471}"/>
              </a:ext>
            </a:extLst>
          </p:cNvPr>
          <p:cNvSpPr txBox="1"/>
          <p:nvPr/>
        </p:nvSpPr>
        <p:spPr>
          <a:xfrm>
            <a:off x="3376257" y="407322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FCS num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1265D4-FCA0-4B89-91AB-2BCD56B1A134}"/>
              </a:ext>
            </a:extLst>
          </p:cNvPr>
          <p:cNvSpPr txBox="1"/>
          <p:nvPr/>
        </p:nvSpPr>
        <p:spPr>
          <a:xfrm>
            <a:off x="2397664" y="3626548"/>
            <a:ext cx="55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2EF9DDB-2670-4B32-8D11-C4726E2BCBA6}"/>
              </a:ext>
            </a:extLst>
          </p:cNvPr>
          <p:cNvSpPr txBox="1"/>
          <p:nvPr/>
        </p:nvSpPr>
        <p:spPr>
          <a:xfrm>
            <a:off x="1071866" y="4506837"/>
            <a:ext cx="1386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51C7E4C-62DE-40D6-9291-A2C486C383B7}"/>
              </a:ext>
            </a:extLst>
          </p:cNvPr>
          <p:cNvSpPr txBox="1"/>
          <p:nvPr/>
        </p:nvSpPr>
        <p:spPr>
          <a:xfrm>
            <a:off x="3530468" y="4503369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380F540-95FA-4B24-8F26-9CA6A45A1C0E}"/>
              </a:ext>
            </a:extLst>
          </p:cNvPr>
          <p:cNvSpPr txBox="1"/>
          <p:nvPr/>
        </p:nvSpPr>
        <p:spPr>
          <a:xfrm>
            <a:off x="2411060" y="4516956"/>
            <a:ext cx="50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471A48-111B-4225-98A3-726C6F2A62B7}"/>
              </a:ext>
            </a:extLst>
          </p:cNvPr>
          <p:cNvSpPr txBox="1"/>
          <p:nvPr/>
        </p:nvSpPr>
        <p:spPr>
          <a:xfrm>
            <a:off x="1079991" y="406611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RM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5B0365C-F55C-4344-99D6-CB0944EAC12D}"/>
              </a:ext>
            </a:extLst>
          </p:cNvPr>
          <p:cNvSpPr txBox="1"/>
          <p:nvPr/>
        </p:nvSpPr>
        <p:spPr>
          <a:xfrm>
            <a:off x="2389698" y="4051057"/>
            <a:ext cx="55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C465C0-9579-4D7F-B12F-C44D53E9BB9E}"/>
              </a:ext>
            </a:extLst>
          </p:cNvPr>
          <p:cNvSpPr txBox="1"/>
          <p:nvPr/>
        </p:nvSpPr>
        <p:spPr>
          <a:xfrm>
            <a:off x="3381171" y="3612883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FCS num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5672B7B-13B2-4AB8-953D-2C19A854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57" y="996239"/>
            <a:ext cx="4528892" cy="46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07EC-D801-45B9-BDEF-B7B7847A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4" y="18255"/>
            <a:ext cx="10515600" cy="1325563"/>
          </a:xfrm>
        </p:spPr>
        <p:txBody>
          <a:bodyPr/>
          <a:lstStyle/>
          <a:p>
            <a:r>
              <a:rPr lang="en-US" dirty="0"/>
              <a:t>Needs of data repository (near term)?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EFC9-393B-4DC3-B78F-B7D073C1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97" y="1720336"/>
            <a:ext cx="11485728" cy="5318978"/>
          </a:xfrm>
        </p:spPr>
        <p:txBody>
          <a:bodyPr>
            <a:normAutofit/>
          </a:bodyPr>
          <a:lstStyle/>
          <a:p>
            <a:r>
              <a:rPr lang="en-US" sz="2600" dirty="0"/>
              <a:t>Reliable Storage</a:t>
            </a:r>
          </a:p>
          <a:p>
            <a:r>
              <a:rPr lang="en-US" sz="2600" dirty="0"/>
              <a:t>Member access</a:t>
            </a:r>
          </a:p>
          <a:p>
            <a:r>
              <a:rPr lang="en-US" sz="2600" dirty="0"/>
              <a:t>Flow and metadata file transfer (one way?)</a:t>
            </a:r>
          </a:p>
          <a:p>
            <a:r>
              <a:rPr lang="en-US" sz="2600" dirty="0"/>
              <a:t>Linkages between data collected and experiment details (replicate, run, beads)</a:t>
            </a:r>
          </a:p>
          <a:p>
            <a:r>
              <a:rPr lang="en-US" sz="2600" dirty="0"/>
              <a:t>Physical location of data, maintenance, backup, type, compatibility with NIST</a:t>
            </a:r>
          </a:p>
          <a:p>
            <a:r>
              <a:rPr lang="en-US" sz="2600" dirty="0"/>
              <a:t>Others?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786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840E-FD99-4D49-9313-52CE9BEA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23" y="31109"/>
            <a:ext cx="10515600" cy="1325563"/>
          </a:xfrm>
        </p:spPr>
        <p:txBody>
          <a:bodyPr/>
          <a:lstStyle/>
          <a:p>
            <a:r>
              <a:rPr lang="en-US" dirty="0"/>
              <a:t>Possible starting point (NIST compatible)</a:t>
            </a:r>
          </a:p>
        </p:txBody>
      </p:sp>
      <p:pic>
        <p:nvPicPr>
          <p:cNvPr id="2050" name="Picture 2" descr="Cloud Storage Icon - Icon Transparent PNG - 1600x1600 - Free Download on  NicePNG">
            <a:extLst>
              <a:ext uri="{FF2B5EF4-FFF2-40B4-BE49-F238E27FC236}">
                <a16:creationId xmlns:a16="http://schemas.microsoft.com/office/drawing/2014/main" id="{A3EC78F5-9C5D-430C-9DA0-AFDEE66C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3317" y="2131906"/>
            <a:ext cx="735472" cy="7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35944-5FFA-40A3-B5C7-3E4EE9CB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0" y="2612474"/>
            <a:ext cx="2210108" cy="1838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C57E27-13D5-42CD-ACEB-757E1E71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342" y="3665670"/>
            <a:ext cx="3010320" cy="1333686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8877A4-CB73-4207-9E53-77283B2D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44" y="4517409"/>
            <a:ext cx="2818565" cy="12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9DACEC-58A9-4655-AEF6-7105328EDE5F}"/>
              </a:ext>
            </a:extLst>
          </p:cNvPr>
          <p:cNvSpPr txBox="1"/>
          <p:nvPr/>
        </p:nvSpPr>
        <p:spPr>
          <a:xfrm>
            <a:off x="838200" y="1440703"/>
            <a:ext cx="333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NIST Google Drive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each member)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254E4-A3D0-478E-AF50-0A7863F627CE}"/>
              </a:ext>
            </a:extLst>
          </p:cNvPr>
          <p:cNvSpPr txBox="1"/>
          <p:nvPr/>
        </p:nvSpPr>
        <p:spPr>
          <a:xfrm>
            <a:off x="2703495" y="2270908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Directory structure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D6AD98-5AC9-4597-8269-303413DC7543}"/>
              </a:ext>
            </a:extLst>
          </p:cNvPr>
          <p:cNvSpPr txBox="1"/>
          <p:nvPr/>
        </p:nvSpPr>
        <p:spPr>
          <a:xfrm>
            <a:off x="5191342" y="3289494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Filename structure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BF517-491D-487D-848C-DECA461F5135}"/>
              </a:ext>
            </a:extLst>
          </p:cNvPr>
          <p:cNvSpPr txBox="1"/>
          <p:nvPr/>
        </p:nvSpPr>
        <p:spPr>
          <a:xfrm>
            <a:off x="9004944" y="4047283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FCS 3.0 data (?)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D9642-3936-47D4-961E-606D4D8ECA03}"/>
              </a:ext>
            </a:extLst>
          </p:cNvPr>
          <p:cNvSpPr txBox="1"/>
          <p:nvPr/>
        </p:nvSpPr>
        <p:spPr>
          <a:xfrm>
            <a:off x="1231394" y="283809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FF0D8-ACE1-4623-B8A0-E04A29D0F267}"/>
              </a:ext>
            </a:extLst>
          </p:cNvPr>
          <p:cNvCxnSpPr/>
          <p:nvPr/>
        </p:nvCxnSpPr>
        <p:spPr>
          <a:xfrm>
            <a:off x="896404" y="2087034"/>
            <a:ext cx="1692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4C5739-65CD-4644-A29C-0D561AA58739}"/>
              </a:ext>
            </a:extLst>
          </p:cNvPr>
          <p:cNvCxnSpPr/>
          <p:nvPr/>
        </p:nvCxnSpPr>
        <p:spPr>
          <a:xfrm>
            <a:off x="2847726" y="2612474"/>
            <a:ext cx="1692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C2E1AE-3A5B-429A-9937-FA383485A6A9}"/>
              </a:ext>
            </a:extLst>
          </p:cNvPr>
          <p:cNvCxnSpPr/>
          <p:nvPr/>
        </p:nvCxnSpPr>
        <p:spPr>
          <a:xfrm>
            <a:off x="5326170" y="3658826"/>
            <a:ext cx="1692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1EC22F-A396-439D-8D70-1ABDE5DD8754}"/>
              </a:ext>
            </a:extLst>
          </p:cNvPr>
          <p:cNvCxnSpPr/>
          <p:nvPr/>
        </p:nvCxnSpPr>
        <p:spPr>
          <a:xfrm>
            <a:off x="8977435" y="4416615"/>
            <a:ext cx="1692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B9C340A-EB50-47C4-A84D-8B1755F6A830}"/>
              </a:ext>
            </a:extLst>
          </p:cNvPr>
          <p:cNvCxnSpPr/>
          <p:nvPr/>
        </p:nvCxnSpPr>
        <p:spPr>
          <a:xfrm>
            <a:off x="3614569" y="3207427"/>
            <a:ext cx="1430767" cy="839856"/>
          </a:xfrm>
          <a:prstGeom prst="bentConnector3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4667637F-EF76-41FF-844C-7387A0E8EC3C}"/>
              </a:ext>
            </a:extLst>
          </p:cNvPr>
          <p:cNvCxnSpPr>
            <a:cxnSpLocks/>
          </p:cNvCxnSpPr>
          <p:nvPr/>
        </p:nvCxnSpPr>
        <p:spPr>
          <a:xfrm>
            <a:off x="8090544" y="4142195"/>
            <a:ext cx="741484" cy="735936"/>
          </a:xfrm>
          <a:prstGeom prst="bentConnector3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Connector: Elbow 2047">
            <a:extLst>
              <a:ext uri="{FF2B5EF4-FFF2-40B4-BE49-F238E27FC236}">
                <a16:creationId xmlns:a16="http://schemas.microsoft.com/office/drawing/2014/main" id="{025DE39D-B572-4A69-99E5-D1CB633A477B}"/>
              </a:ext>
            </a:extLst>
          </p:cNvPr>
          <p:cNvCxnSpPr/>
          <p:nvPr/>
        </p:nvCxnSpPr>
        <p:spPr>
          <a:xfrm>
            <a:off x="2899635" y="1763745"/>
            <a:ext cx="478961" cy="323289"/>
          </a:xfrm>
          <a:prstGeom prst="bentConnector3">
            <a:avLst>
              <a:gd name="adj1" fmla="val 99413"/>
            </a:avLst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>
            <a:extLst>
              <a:ext uri="{FF2B5EF4-FFF2-40B4-BE49-F238E27FC236}">
                <a16:creationId xmlns:a16="http://schemas.microsoft.com/office/drawing/2014/main" id="{D0F24A59-094F-4B3C-B0F6-904028249D09}"/>
              </a:ext>
            </a:extLst>
          </p:cNvPr>
          <p:cNvSpPr txBox="1"/>
          <p:nvPr/>
        </p:nvSpPr>
        <p:spPr>
          <a:xfrm>
            <a:off x="665280" y="6143133"/>
            <a:ext cx="605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NIST Genome Editing Consortium Data Repository</a:t>
            </a:r>
          </a:p>
        </p:txBody>
      </p: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FCE60769-18A8-4E90-946A-1226A04EEE43}"/>
              </a:ext>
            </a:extLst>
          </p:cNvPr>
          <p:cNvSpPr/>
          <p:nvPr/>
        </p:nvSpPr>
        <p:spPr>
          <a:xfrm>
            <a:off x="369626" y="1274941"/>
            <a:ext cx="11607501" cy="533025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2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ud Storage Icon - Icon Transparent PNG - 1600x1600 - Free Download on  NicePNG">
            <a:extLst>
              <a:ext uri="{FF2B5EF4-FFF2-40B4-BE49-F238E27FC236}">
                <a16:creationId xmlns:a16="http://schemas.microsoft.com/office/drawing/2014/main" id="{AE1F3C96-D93E-4E32-8B50-755AB558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9" y="2422255"/>
            <a:ext cx="529623" cy="5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oud Storage Icon - Icon Transparent PNG - 1600x1600 - Free Download on  NicePNG">
            <a:extLst>
              <a:ext uri="{FF2B5EF4-FFF2-40B4-BE49-F238E27FC236}">
                <a16:creationId xmlns:a16="http://schemas.microsoft.com/office/drawing/2014/main" id="{04F36302-0C1B-4F12-9B2B-9C983755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8989" y="3154028"/>
            <a:ext cx="529623" cy="5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oud Storage Icon - Icon Transparent PNG - 1600x1600 - Free Download on  NicePNG">
            <a:extLst>
              <a:ext uri="{FF2B5EF4-FFF2-40B4-BE49-F238E27FC236}">
                <a16:creationId xmlns:a16="http://schemas.microsoft.com/office/drawing/2014/main" id="{5030206F-5F70-4DB4-8D9E-6A2CDB7C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6798" y="3860772"/>
            <a:ext cx="529623" cy="5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loud Storage Icon - Icon Transparent PNG - 1600x1600 - Free Download on  NicePNG">
            <a:extLst>
              <a:ext uri="{FF2B5EF4-FFF2-40B4-BE49-F238E27FC236}">
                <a16:creationId xmlns:a16="http://schemas.microsoft.com/office/drawing/2014/main" id="{A30DE61A-8764-4FE7-A218-3011FF98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8989" y="4594169"/>
            <a:ext cx="529623" cy="5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oud Storage Icon - Icon Transparent PNG - 1600x1600 - Free Download on  NicePNG">
            <a:extLst>
              <a:ext uri="{FF2B5EF4-FFF2-40B4-BE49-F238E27FC236}">
                <a16:creationId xmlns:a16="http://schemas.microsoft.com/office/drawing/2014/main" id="{3CA25FA2-40E4-4890-9C3E-7FAEA45C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6239" y="2825460"/>
            <a:ext cx="1628559" cy="16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ECFFA1-0298-4B22-BD3C-5347CA1B29C5}"/>
              </a:ext>
            </a:extLst>
          </p:cNvPr>
          <p:cNvCxnSpPr>
            <a:cxnSpLocks/>
          </p:cNvCxnSpPr>
          <p:nvPr/>
        </p:nvCxnSpPr>
        <p:spPr>
          <a:xfrm flipV="1">
            <a:off x="7193279" y="3586839"/>
            <a:ext cx="1793967" cy="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256FDD-9266-43FB-9DDE-F9DCAC2A0F3C}"/>
              </a:ext>
            </a:extLst>
          </p:cNvPr>
          <p:cNvCxnSpPr>
            <a:cxnSpLocks/>
          </p:cNvCxnSpPr>
          <p:nvPr/>
        </p:nvCxnSpPr>
        <p:spPr>
          <a:xfrm>
            <a:off x="7078771" y="4252116"/>
            <a:ext cx="2286000" cy="136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BE99A8-48A4-425F-BA49-E015D7EAE848}"/>
              </a:ext>
            </a:extLst>
          </p:cNvPr>
          <p:cNvCxnSpPr>
            <a:cxnSpLocks/>
          </p:cNvCxnSpPr>
          <p:nvPr/>
        </p:nvCxnSpPr>
        <p:spPr>
          <a:xfrm>
            <a:off x="2193709" y="2630001"/>
            <a:ext cx="1242754" cy="55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AB3B5C-EA50-4A58-94B9-0A5CE1C1092B}"/>
              </a:ext>
            </a:extLst>
          </p:cNvPr>
          <p:cNvCxnSpPr>
            <a:cxnSpLocks/>
          </p:cNvCxnSpPr>
          <p:nvPr/>
        </p:nvCxnSpPr>
        <p:spPr>
          <a:xfrm>
            <a:off x="2227245" y="3432580"/>
            <a:ext cx="1202887" cy="158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5E1730-ACB8-4B70-A9B7-434A3A295D17}"/>
              </a:ext>
            </a:extLst>
          </p:cNvPr>
          <p:cNvCxnSpPr>
            <a:cxnSpLocks/>
          </p:cNvCxnSpPr>
          <p:nvPr/>
        </p:nvCxnSpPr>
        <p:spPr>
          <a:xfrm flipV="1">
            <a:off x="2201030" y="3983869"/>
            <a:ext cx="1229102" cy="119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9BBCEF-C61A-499A-8558-6E021E87EBEC}"/>
              </a:ext>
            </a:extLst>
          </p:cNvPr>
          <p:cNvCxnSpPr>
            <a:cxnSpLocks/>
          </p:cNvCxnSpPr>
          <p:nvPr/>
        </p:nvCxnSpPr>
        <p:spPr>
          <a:xfrm flipV="1">
            <a:off x="2250398" y="4332866"/>
            <a:ext cx="1179734" cy="495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DF2742-89EC-4DB9-8343-1707DDDA4FE8}"/>
              </a:ext>
            </a:extLst>
          </p:cNvPr>
          <p:cNvSpPr txBox="1"/>
          <p:nvPr/>
        </p:nvSpPr>
        <p:spPr>
          <a:xfrm>
            <a:off x="9120150" y="2382295"/>
            <a:ext cx="152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 tools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9AC2B-68DF-4FD6-9A3E-B52E7D7F223C}"/>
              </a:ext>
            </a:extLst>
          </p:cNvPr>
          <p:cNvSpPr txBox="1"/>
          <p:nvPr/>
        </p:nvSpPr>
        <p:spPr>
          <a:xfrm>
            <a:off x="9277200" y="3998366"/>
            <a:ext cx="20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gating analysis tools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C842BC-279C-46BF-A37E-2C232655CF4F}"/>
              </a:ext>
            </a:extLst>
          </p:cNvPr>
          <p:cNvCxnSpPr>
            <a:cxnSpLocks/>
          </p:cNvCxnSpPr>
          <p:nvPr/>
        </p:nvCxnSpPr>
        <p:spPr>
          <a:xfrm flipH="1">
            <a:off x="7092328" y="2224031"/>
            <a:ext cx="1558834" cy="96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BA9DA0-073A-4279-9C59-50F7969C7796}"/>
              </a:ext>
            </a:extLst>
          </p:cNvPr>
          <p:cNvSpPr txBox="1"/>
          <p:nvPr/>
        </p:nvSpPr>
        <p:spPr>
          <a:xfrm>
            <a:off x="9594531" y="6195608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Backups (NIST)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CE0D9B-4667-4EB8-855E-D8335A9D3C42}"/>
              </a:ext>
            </a:extLst>
          </p:cNvPr>
          <p:cNvSpPr txBox="1"/>
          <p:nvPr/>
        </p:nvSpPr>
        <p:spPr>
          <a:xfrm>
            <a:off x="5303520" y="2044298"/>
            <a:ext cx="188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NIST cloud drive (all access)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4EB07-8EE5-4980-A367-876F792771E3}"/>
              </a:ext>
            </a:extLst>
          </p:cNvPr>
          <p:cNvSpPr txBox="1"/>
          <p:nvPr/>
        </p:nvSpPr>
        <p:spPr>
          <a:xfrm>
            <a:off x="3892457" y="5038613"/>
            <a:ext cx="2758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datsets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(i.e. fix filenames, linkage to metadata)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606528-C440-422C-98B0-CF7139948452}"/>
              </a:ext>
            </a:extLst>
          </p:cNvPr>
          <p:cNvSpPr txBox="1"/>
          <p:nvPr/>
        </p:nvSpPr>
        <p:spPr>
          <a:xfrm>
            <a:off x="1109689" y="1486033"/>
            <a:ext cx="170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google cloud drives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F63E65-3760-4A4D-979C-5FDBBFABB2E7}"/>
              </a:ext>
            </a:extLst>
          </p:cNvPr>
          <p:cNvCxnSpPr>
            <a:cxnSpLocks/>
          </p:cNvCxnSpPr>
          <p:nvPr/>
        </p:nvCxnSpPr>
        <p:spPr>
          <a:xfrm flipH="1">
            <a:off x="7193279" y="3900984"/>
            <a:ext cx="1776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8D8969BB-D74E-4813-8CA1-E97FB9D7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23" y="311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Possible starting point (All Access/dissemination)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185BF-F375-4D83-BFBA-E306622AFDF3}"/>
              </a:ext>
            </a:extLst>
          </p:cNvPr>
          <p:cNvSpPr txBox="1"/>
          <p:nvPr/>
        </p:nvSpPr>
        <p:spPr>
          <a:xfrm>
            <a:off x="700114" y="6224864"/>
            <a:ext cx="605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NIST Genome Editing Consortium Data Repository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483DEE-E31E-489A-AE4D-3CB00E71CDBA}"/>
              </a:ext>
            </a:extLst>
          </p:cNvPr>
          <p:cNvSpPr/>
          <p:nvPr/>
        </p:nvSpPr>
        <p:spPr>
          <a:xfrm>
            <a:off x="404460" y="1356672"/>
            <a:ext cx="11607501" cy="533025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2AF19C-5993-4EFB-AF4D-784FCDEEA626}"/>
              </a:ext>
            </a:extLst>
          </p:cNvPr>
          <p:cNvSpPr/>
          <p:nvPr/>
        </p:nvSpPr>
        <p:spPr>
          <a:xfrm>
            <a:off x="3570219" y="2818971"/>
            <a:ext cx="679073" cy="1663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61CCEE6-4C4D-4E1B-A8F8-871EFEB1FF67}"/>
              </a:ext>
            </a:extLst>
          </p:cNvPr>
          <p:cNvSpPr/>
          <p:nvPr/>
        </p:nvSpPr>
        <p:spPr>
          <a:xfrm>
            <a:off x="4327457" y="3183834"/>
            <a:ext cx="900973" cy="95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5B5EC8-D8DD-4AC8-A6EC-E0B70211A4DC}"/>
              </a:ext>
            </a:extLst>
          </p:cNvPr>
          <p:cNvSpPr txBox="1"/>
          <p:nvPr/>
        </p:nvSpPr>
        <p:spPr>
          <a:xfrm rot="16200000">
            <a:off x="3419832" y="3450819"/>
            <a:ext cx="98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9F1C4BB-FA98-4336-AAD6-FA59E9276E51}"/>
              </a:ext>
            </a:extLst>
          </p:cNvPr>
          <p:cNvCxnSpPr>
            <a:cxnSpLocks/>
          </p:cNvCxnSpPr>
          <p:nvPr/>
        </p:nvCxnSpPr>
        <p:spPr>
          <a:xfrm flipV="1">
            <a:off x="7260256" y="2441085"/>
            <a:ext cx="1521159" cy="98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874DA38-03A7-4BF2-B95A-0FEE44B2CB3B}"/>
              </a:ext>
            </a:extLst>
          </p:cNvPr>
          <p:cNvSpPr txBox="1"/>
          <p:nvPr/>
        </p:nvSpPr>
        <p:spPr>
          <a:xfrm rot="19654910">
            <a:off x="7576656" y="2839376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Raw, Derived 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C6C63B-2815-4A46-B446-8EF0B86E6355}"/>
              </a:ext>
            </a:extLst>
          </p:cNvPr>
          <p:cNvSpPr txBox="1"/>
          <p:nvPr/>
        </p:nvSpPr>
        <p:spPr>
          <a:xfrm rot="19654910">
            <a:off x="7446210" y="2443858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Derived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DB8720-9AE1-4704-A540-7F5CBA2A088F}"/>
              </a:ext>
            </a:extLst>
          </p:cNvPr>
          <p:cNvSpPr txBox="1"/>
          <p:nvPr/>
        </p:nvSpPr>
        <p:spPr>
          <a:xfrm rot="1800000">
            <a:off x="7642611" y="4897511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Raw, Derived data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06901D-FEF1-4BE4-B6FF-5B35183A7B43}"/>
              </a:ext>
            </a:extLst>
          </p:cNvPr>
          <p:cNvSpPr txBox="1"/>
          <p:nvPr/>
        </p:nvSpPr>
        <p:spPr>
          <a:xfrm>
            <a:off x="7600300" y="3359045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Raw, Derived data</a:t>
            </a:r>
          </a:p>
        </p:txBody>
      </p:sp>
      <p:pic>
        <p:nvPicPr>
          <p:cNvPr id="1026" name="Picture 2" descr="Image result for diskdrive cartoon graphic">
            <a:extLst>
              <a:ext uri="{FF2B5EF4-FFF2-40B4-BE49-F238E27FC236}">
                <a16:creationId xmlns:a16="http://schemas.microsoft.com/office/drawing/2014/main" id="{4B8B1B30-5711-453A-AA88-FE06DC2E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45" y="5090601"/>
            <a:ext cx="1104876" cy="12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6BE7230-FF62-4145-9B90-CC9919DD8693}"/>
              </a:ext>
            </a:extLst>
          </p:cNvPr>
          <p:cNvSpPr txBox="1"/>
          <p:nvPr/>
        </p:nvSpPr>
        <p:spPr>
          <a:xfrm>
            <a:off x="7735215" y="389409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Derived data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39C5794-DCA8-4807-9263-F67013EC3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33" r="26666"/>
          <a:stretch/>
        </p:blipFill>
        <p:spPr>
          <a:xfrm>
            <a:off x="9660299" y="3158212"/>
            <a:ext cx="852941" cy="857254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EFDE2CA-54AE-4AD5-891F-23CE4AD2A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4" t="11239" r="9920" b="10527"/>
          <a:stretch/>
        </p:blipFill>
        <p:spPr>
          <a:xfrm>
            <a:off x="9399111" y="1534018"/>
            <a:ext cx="714045" cy="880605"/>
          </a:xfrm>
          <a:prstGeom prst="rect">
            <a:avLst/>
          </a:prstGeom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90BD6A4C-AC48-4C99-B3FC-9C9096DA3DFF}"/>
              </a:ext>
            </a:extLst>
          </p:cNvPr>
          <p:cNvSpPr/>
          <p:nvPr/>
        </p:nvSpPr>
        <p:spPr>
          <a:xfrm>
            <a:off x="3875040" y="5020621"/>
            <a:ext cx="2769600" cy="9240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8" name="Connector: Elbow 1027">
            <a:extLst>
              <a:ext uri="{FF2B5EF4-FFF2-40B4-BE49-F238E27FC236}">
                <a16:creationId xmlns:a16="http://schemas.microsoft.com/office/drawing/2014/main" id="{A83D108D-0BF2-43A0-80DD-D3E3D7E7A0E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52687" y="4476539"/>
            <a:ext cx="536757" cy="535533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4B8CC683-371B-4043-A09A-3A11C2E07D25}"/>
              </a:ext>
            </a:extLst>
          </p:cNvPr>
          <p:cNvSpPr txBox="1"/>
          <p:nvPr/>
        </p:nvSpPr>
        <p:spPr>
          <a:xfrm>
            <a:off x="1518074" y="289914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B7CEA9-0512-465D-BD12-34021A286A37}"/>
              </a:ext>
            </a:extLst>
          </p:cNvPr>
          <p:cNvSpPr txBox="1"/>
          <p:nvPr/>
        </p:nvSpPr>
        <p:spPr>
          <a:xfrm>
            <a:off x="1525976" y="3621387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E0A6C8-F8EA-40DF-B80D-0869CF3280C1}"/>
              </a:ext>
            </a:extLst>
          </p:cNvPr>
          <p:cNvSpPr txBox="1"/>
          <p:nvPr/>
        </p:nvSpPr>
        <p:spPr>
          <a:xfrm>
            <a:off x="1538989" y="432734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5E1B11C-1F7F-4F7C-BD77-2FDE87D55F93}"/>
              </a:ext>
            </a:extLst>
          </p:cNvPr>
          <p:cNvSpPr txBox="1"/>
          <p:nvPr/>
        </p:nvSpPr>
        <p:spPr>
          <a:xfrm>
            <a:off x="1525045" y="511047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4</a:t>
            </a:r>
          </a:p>
        </p:txBody>
      </p:sp>
    </p:spTree>
    <p:extLst>
      <p:ext uri="{BB962C8B-B14F-4D97-AF65-F5344CB8AC3E}">
        <p14:creationId xmlns:p14="http://schemas.microsoft.com/office/powerpoint/2010/main" val="1878976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1F38-22E6-4E34-9D32-7E5EE302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WG3-Data Repository and Analysis Pipeline</a:t>
            </a:r>
            <a:br>
              <a:rPr lang="en-US" dirty="0"/>
            </a:br>
            <a:r>
              <a:rPr lang="en-US" dirty="0"/>
              <a:t>Discussion-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8CCB-DD79-4FAB-B777-BCF40F484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32" y="1690688"/>
            <a:ext cx="6597110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Leverage experience of members</a:t>
            </a:r>
          </a:p>
          <a:p>
            <a:pPr lvl="1"/>
            <a:r>
              <a:rPr lang="en-US" dirty="0"/>
              <a:t>Ensure compatibility with analysis and statistics pipelines</a:t>
            </a:r>
          </a:p>
          <a:p>
            <a:pPr lvl="1"/>
            <a:r>
              <a:rPr lang="en-US" dirty="0"/>
              <a:t>Consensus on a standardized filename scheme, directory structure, etc.</a:t>
            </a:r>
          </a:p>
          <a:p>
            <a:pPr lvl="1"/>
            <a:r>
              <a:rPr lang="en-US" dirty="0"/>
              <a:t>Ensure linkages between metadata and raw flow cytometry data</a:t>
            </a:r>
          </a:p>
          <a:p>
            <a:pPr lvl="1"/>
            <a:r>
              <a:rPr lang="en-US" dirty="0"/>
              <a:t>Understand the requirement of memory space for simultaneous multi-model analyses</a:t>
            </a:r>
          </a:p>
          <a:p>
            <a:pPr lvl="1"/>
            <a:r>
              <a:rPr lang="en-US" dirty="0"/>
              <a:t>Explore additional capabilities (ML &amp; AI) beyond conventional analysis results from ILS </a:t>
            </a:r>
          </a:p>
          <a:p>
            <a:endParaRPr lang="en-US" dirty="0"/>
          </a:p>
        </p:txBody>
      </p:sp>
      <p:pic>
        <p:nvPicPr>
          <p:cNvPr id="1026" name="Picture 2" descr="Free Question Mark Images, Download Free Question Mark Images png images,  Free ClipArts on Clipart Library">
            <a:extLst>
              <a:ext uri="{FF2B5EF4-FFF2-40B4-BE49-F238E27FC236}">
                <a16:creationId xmlns:a16="http://schemas.microsoft.com/office/drawing/2014/main" id="{20B9B9DF-2519-404B-9115-CF7E351F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35" y="1528293"/>
            <a:ext cx="3205163" cy="47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8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AB9B-3A7E-4557-BA64-2AF70315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Consortium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0524C-9C08-46C6-A908-2654EB90C851}"/>
              </a:ext>
            </a:extLst>
          </p:cNvPr>
          <p:cNvSpPr/>
          <p:nvPr/>
        </p:nvSpPr>
        <p:spPr>
          <a:xfrm>
            <a:off x="380301" y="1303529"/>
            <a:ext cx="605405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Consortium Aims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standards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materials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methods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service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assigning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Equivalent Number of Reference Fluorophores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(ERF) to calibration microspheres and assessing the associated uncertainties and utilities. 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candidate reference standards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 biological reference materials, reference data, reference methods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 interlaboratory studies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 based on candidate reference materials to support the development of best practices, standard methods, and documentary standards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BAD97-9901-401D-B753-D141ABBC44FF}"/>
              </a:ext>
            </a:extLst>
          </p:cNvPr>
          <p:cNvSpPr/>
          <p:nvPr/>
        </p:nvSpPr>
        <p:spPr>
          <a:xfrm>
            <a:off x="6506210" y="1303529"/>
            <a:ext cx="5515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Consortium Anticipated Impact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standards and measurement assurance tools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enhance flow cytometry measurement confidence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Generate data from interlaboratory studies to support development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practices and standard methods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flow cytometry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capabilities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5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1667-6C80-4E70-858C-55D045E7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54" y="-82351"/>
            <a:ext cx="10515600" cy="1325563"/>
          </a:xfrm>
        </p:spPr>
        <p:txBody>
          <a:bodyPr/>
          <a:lstStyle/>
          <a:p>
            <a:r>
              <a:rPr lang="en-US" dirty="0"/>
              <a:t>Consortium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4013A-3273-4D69-8822-8C7AB8CB9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56" y="3059634"/>
            <a:ext cx="1433662" cy="54868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C594FAB-3429-48EF-BCE6-887F7DB8E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58" y="3706652"/>
            <a:ext cx="2802914" cy="1107033"/>
          </a:xfrm>
          <a:prstGeom prst="rect">
            <a:avLst/>
          </a:prstGeom>
        </p:spPr>
      </p:pic>
      <p:pic>
        <p:nvPicPr>
          <p:cNvPr id="13" name="Picture 2" descr="Miftek Logo">
            <a:extLst>
              <a:ext uri="{FF2B5EF4-FFF2-40B4-BE49-F238E27FC236}">
                <a16:creationId xmlns:a16="http://schemas.microsoft.com/office/drawing/2014/main" id="{BF920AA4-E8D6-4903-A866-0740AF3F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46" y="3176144"/>
            <a:ext cx="1454619" cy="5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ome - Slingshot">
            <a:extLst>
              <a:ext uri="{FF2B5EF4-FFF2-40B4-BE49-F238E27FC236}">
                <a16:creationId xmlns:a16="http://schemas.microsoft.com/office/drawing/2014/main" id="{97905B5F-8856-49A8-967E-C159663F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44" y="3498408"/>
            <a:ext cx="1181100" cy="7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ojave Bio">
            <a:extLst>
              <a:ext uri="{FF2B5EF4-FFF2-40B4-BE49-F238E27FC236}">
                <a16:creationId xmlns:a16="http://schemas.microsoft.com/office/drawing/2014/main" id="{11A8B6DE-956A-4BCC-BAB4-1815806E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37" y="5128330"/>
            <a:ext cx="1815396" cy="2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straZeneca logo">
            <a:extLst>
              <a:ext uri="{FF2B5EF4-FFF2-40B4-BE49-F238E27FC236}">
                <a16:creationId xmlns:a16="http://schemas.microsoft.com/office/drawing/2014/main" id="{F8BEB6C2-000F-446C-BE41-9F438B8D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7" y="3966457"/>
            <a:ext cx="2128838" cy="5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Jobs with Memorial Sloan Kettering Cancer Center">
            <a:extLst>
              <a:ext uri="{FF2B5EF4-FFF2-40B4-BE49-F238E27FC236}">
                <a16:creationId xmlns:a16="http://schemas.microsoft.com/office/drawing/2014/main" id="{6A4B6724-7F61-48A3-936D-EED203EA8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7" b="10857"/>
          <a:stretch/>
        </p:blipFill>
        <p:spPr bwMode="auto">
          <a:xfrm>
            <a:off x="561923" y="2923020"/>
            <a:ext cx="2301200" cy="9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na Therapeutics">
            <a:extLst>
              <a:ext uri="{FF2B5EF4-FFF2-40B4-BE49-F238E27FC236}">
                <a16:creationId xmlns:a16="http://schemas.microsoft.com/office/drawing/2014/main" id="{81BC469E-DE60-472E-AAB6-56B895CE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3" y="5824864"/>
            <a:ext cx="1652036" cy="7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3A7A7985-0112-4124-9725-2B017B222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7" b="16876"/>
          <a:stretch/>
        </p:blipFill>
        <p:spPr bwMode="auto">
          <a:xfrm>
            <a:off x="7749021" y="2063656"/>
            <a:ext cx="2176981" cy="9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80466C-A574-4D8C-937B-B9C52535E1D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066" t="43087" r="14110" b="-380"/>
          <a:stretch/>
        </p:blipFill>
        <p:spPr>
          <a:xfrm>
            <a:off x="10064505" y="2209543"/>
            <a:ext cx="1497903" cy="645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CF7216-BE46-4048-A2E8-F254ABA10FA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8661" b="27895"/>
          <a:stretch/>
        </p:blipFill>
        <p:spPr>
          <a:xfrm>
            <a:off x="5629972" y="4767746"/>
            <a:ext cx="1659993" cy="7211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3F1E2E-718B-4AFE-B4DD-46A3DD11D91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2422" b="33812"/>
          <a:stretch/>
        </p:blipFill>
        <p:spPr>
          <a:xfrm>
            <a:off x="433412" y="1340077"/>
            <a:ext cx="1905000" cy="6432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1EF747-1591-4E70-BFD7-5B3531CCB306}"/>
              </a:ext>
            </a:extLst>
          </p:cNvPr>
          <p:cNvSpPr txBox="1"/>
          <p:nvPr/>
        </p:nvSpPr>
        <p:spPr>
          <a:xfrm>
            <a:off x="7751912" y="5049204"/>
            <a:ext cx="18966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Bruce H Davis MD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D712F-2B93-49C5-A37B-ECB9938B815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7324" t="40389" r="17871" b="36473"/>
          <a:stretch/>
        </p:blipFill>
        <p:spPr>
          <a:xfrm>
            <a:off x="345186" y="2251924"/>
            <a:ext cx="2645345" cy="531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C8F5A-9487-4111-B8CB-41FE7BF9CA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5930" y="1391923"/>
            <a:ext cx="1809759" cy="511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C1A6B-E191-4EBE-864D-44124AD7D2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97640" y="2252363"/>
            <a:ext cx="1978287" cy="7892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BD418E-FEFF-4A91-B729-D503F49E23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48503" y="3124751"/>
            <a:ext cx="2852906" cy="4987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DDF6E5-3648-419F-BACC-CF1567355C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7" y="3972754"/>
            <a:ext cx="2301200" cy="794992"/>
          </a:xfrm>
          <a:prstGeom prst="rect">
            <a:avLst/>
          </a:prstGeom>
        </p:spPr>
      </p:pic>
      <p:pic>
        <p:nvPicPr>
          <p:cNvPr id="29" name="Picture 4" descr="FDA to Study Disclosures in Prescription Drug Advertisements – Policy &amp;  Medicine">
            <a:extLst>
              <a:ext uri="{FF2B5EF4-FFF2-40B4-BE49-F238E27FC236}">
                <a16:creationId xmlns:a16="http://schemas.microsoft.com/office/drawing/2014/main" id="{33F28F81-526C-4BEA-A92D-429E1702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97" y="1243212"/>
            <a:ext cx="1746605" cy="7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072906-982B-4482-9B91-3F1E69B1C4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92" y="1312552"/>
            <a:ext cx="2347129" cy="667926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EFC44C1E-3A52-4BB0-B0FE-A772952666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52" y="2209543"/>
            <a:ext cx="2122760" cy="5165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2A94F6-BC97-44C4-BAE7-2C83B0CE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5" y="1383763"/>
            <a:ext cx="1592561" cy="5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owMetric - Flow Cytometry Services">
            <a:extLst>
              <a:ext uri="{FF2B5EF4-FFF2-40B4-BE49-F238E27FC236}">
                <a16:creationId xmlns:a16="http://schemas.microsoft.com/office/drawing/2014/main" id="{D6E9EE55-794B-409C-907A-2C2B6FC0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39" y="5727956"/>
            <a:ext cx="1307141" cy="7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ofi - Wikipedia">
            <a:extLst>
              <a:ext uri="{FF2B5EF4-FFF2-40B4-BE49-F238E27FC236}">
                <a16:creationId xmlns:a16="http://schemas.microsoft.com/office/drawing/2014/main" id="{BC621E37-640A-42A7-A5A6-3310DCBD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4" y="4832746"/>
            <a:ext cx="987261" cy="7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gilent-technologies-logo – ACS Division of Analytical Chemistry">
            <a:extLst>
              <a:ext uri="{FF2B5EF4-FFF2-40B4-BE49-F238E27FC236}">
                <a16:creationId xmlns:a16="http://schemas.microsoft.com/office/drawing/2014/main" id="{3FBE999D-9FD5-4D0B-960C-4BF78057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52" y="4922439"/>
            <a:ext cx="1678580" cy="6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A7BC43-4A82-44B0-949F-536F24C137BC}"/>
              </a:ext>
            </a:extLst>
          </p:cNvPr>
          <p:cNvSpPr txBox="1"/>
          <p:nvPr/>
        </p:nvSpPr>
        <p:spPr>
          <a:xfrm>
            <a:off x="4197547" y="1336992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CDRH</a:t>
            </a:r>
          </a:p>
        </p:txBody>
      </p:sp>
      <p:pic>
        <p:nvPicPr>
          <p:cNvPr id="22" name="Picture 4" descr="Open Positions at Luminex Corporation">
            <a:extLst>
              <a:ext uri="{FF2B5EF4-FFF2-40B4-BE49-F238E27FC236}">
                <a16:creationId xmlns:a16="http://schemas.microsoft.com/office/drawing/2014/main" id="{D006050F-0474-41E3-A299-88AFC00D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44" y="5916708"/>
            <a:ext cx="1543230" cy="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uriox Biosystems | LinkedIn">
            <a:extLst>
              <a:ext uri="{FF2B5EF4-FFF2-40B4-BE49-F238E27FC236}">
                <a16:creationId xmlns:a16="http://schemas.microsoft.com/office/drawing/2014/main" id="{4239CBBB-4D5F-44C3-940D-20ABA1069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10908"/>
          <a:stretch/>
        </p:blipFill>
        <p:spPr bwMode="auto">
          <a:xfrm>
            <a:off x="10174377" y="3995924"/>
            <a:ext cx="1021890" cy="7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E34C1-C405-446F-9AEA-34AFD6E7C43D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30474" b="34653"/>
          <a:stretch/>
        </p:blipFill>
        <p:spPr>
          <a:xfrm>
            <a:off x="4612304" y="5972318"/>
            <a:ext cx="1057616" cy="368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79BAA-AFBC-41C9-9307-A088D2CE1D6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48934" y="5776279"/>
            <a:ext cx="4440606" cy="7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9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8AB9B-3A7E-4557-BA64-2AF70315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Consortium Timelines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EB387-07A0-4B6D-B763-2EF43F4F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92" y="0"/>
            <a:ext cx="6503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4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AB9B-3A7E-4557-BA64-2AF70315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22034"/>
            <a:ext cx="10515600" cy="1129381"/>
          </a:xfrm>
        </p:spPr>
        <p:txBody>
          <a:bodyPr/>
          <a:lstStyle/>
          <a:p>
            <a:r>
              <a:rPr lang="en-US" dirty="0"/>
              <a:t>Consortium Progress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0524C-9C08-46C6-A908-2654EB90C851}"/>
              </a:ext>
            </a:extLst>
          </p:cNvPr>
          <p:cNvSpPr/>
          <p:nvPr/>
        </p:nvSpPr>
        <p:spPr>
          <a:xfrm>
            <a:off x="914918" y="1111450"/>
            <a:ext cx="60540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Working Groups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WG1: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Develop reference standards including reference materials, reference data, reference methods, and measurement service for assigning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Equivalent Number of Reference Fluorophores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to calibration microspheres and assessing the associated uncertainties and utilities, and drive cytometer standardization 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WG2: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Design and conduct interlaboratory studies for the development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standards, control materials, and best practice protocols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achieve assay standardization and reference data generation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WG3: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infrastructure and capability for flow cytometry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repository and multi-modal simultaneous data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FCAD1-430E-47C4-8713-CA0E44FE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975" y="1286751"/>
            <a:ext cx="2933420" cy="2761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ECDFA-A3A7-48E3-A3E5-455DC6D9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87" y="4047992"/>
            <a:ext cx="3308795" cy="2175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0912D-6EEF-4913-8725-24E401DF38EC}"/>
              </a:ext>
            </a:extLst>
          </p:cNvPr>
          <p:cNvSpPr txBox="1"/>
          <p:nvPr/>
        </p:nvSpPr>
        <p:spPr>
          <a:xfrm>
            <a:off x="8065253" y="6085168"/>
            <a:ext cx="29708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Standardized assay expressed in ERF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across cytometer platforms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CEAB28-8816-4941-9A94-48DC3BB5C040}"/>
              </a:ext>
            </a:extLst>
          </p:cNvPr>
          <p:cNvCxnSpPr/>
          <p:nvPr/>
        </p:nvCxnSpPr>
        <p:spPr>
          <a:xfrm>
            <a:off x="6761527" y="2139193"/>
            <a:ext cx="10654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2F565F-5698-466E-9F1C-F10F05CB4248}"/>
              </a:ext>
            </a:extLst>
          </p:cNvPr>
          <p:cNvCxnSpPr/>
          <p:nvPr/>
        </p:nvCxnSpPr>
        <p:spPr>
          <a:xfrm>
            <a:off x="6838426" y="4917347"/>
            <a:ext cx="10654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1" y="3733800"/>
            <a:ext cx="9143999" cy="1371600"/>
          </a:xfrm>
        </p:spPr>
        <p:txBody>
          <a:bodyPr>
            <a:normAutofit/>
          </a:bodyPr>
          <a:lstStyle/>
          <a:p>
            <a:pPr algn="ctr"/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2362200"/>
            <a:ext cx="11125199" cy="13716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SOP Basics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WG1 ILS – ERF Assigned Beads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200" indent="-457200" algn="ctr">
              <a:buFontTx/>
              <a:buChar char="-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Paul DeRose, PhD – Biosystems and Biomaterials Division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Standards and Technology (NIST)</a:t>
            </a:r>
          </a:p>
        </p:txBody>
      </p:sp>
    </p:spTree>
    <p:extLst>
      <p:ext uri="{BB962C8B-B14F-4D97-AF65-F5344CB8AC3E}">
        <p14:creationId xmlns:p14="http://schemas.microsoft.com/office/powerpoint/2010/main" val="248790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43000" y="762000"/>
            <a:ext cx="10134600" cy="5715000"/>
          </a:xfrm>
        </p:spPr>
        <p:txBody>
          <a:bodyPr/>
          <a:lstStyle/>
          <a:p>
            <a:r>
              <a:rPr lang="en-US" sz="2800" b="1" kern="0" dirty="0">
                <a:solidFill>
                  <a:schemeClr val="tx2"/>
                </a:solidFill>
                <a:latin typeface="Arial" charset="0"/>
              </a:rPr>
              <a:t>Overall Goals of WG1 First Study</a:t>
            </a:r>
          </a:p>
          <a:p>
            <a:endParaRPr lang="en-US" sz="800" kern="0" dirty="0">
              <a:solidFill>
                <a:schemeClr val="tx1"/>
              </a:solidFill>
              <a:latin typeface="Arial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NIST-assigned ERF bead calibrations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endParaRPr lang="en-US" sz="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ERF assignment of an unknown biological sample</a:t>
            </a:r>
          </a:p>
          <a:p>
            <a:pPr marL="576263" lvl="1" indent="-457200">
              <a:buFont typeface="+mj-lt"/>
              <a:buAutoNum type="arabicPeriod"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 levels of variability between bead sets, instruments and labs</a:t>
            </a:r>
          </a:p>
          <a:p>
            <a:pPr marL="119063" lvl="1"/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lvl="1"/>
            <a:endParaRPr lang="en-US" sz="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A56-FCF6-4CE4-A063-E2A84C0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2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9150" y="533400"/>
            <a:ext cx="10553700" cy="5715000"/>
          </a:xfrm>
        </p:spPr>
        <p:txBody>
          <a:bodyPr/>
          <a:lstStyle/>
          <a:p>
            <a:r>
              <a:rPr lang="en-US" sz="2800" b="1" kern="0" dirty="0">
                <a:solidFill>
                  <a:schemeClr val="tx2"/>
                </a:solidFill>
                <a:latin typeface="Arial" charset="0"/>
              </a:rPr>
              <a:t>Materials</a:t>
            </a:r>
          </a:p>
          <a:p>
            <a:endParaRPr lang="en-US" sz="800" kern="0" dirty="0">
              <a:solidFill>
                <a:schemeClr val="tx1"/>
              </a:solidFill>
              <a:latin typeface="Arial" charset="0"/>
            </a:endParaRPr>
          </a:p>
          <a:p>
            <a:pPr marL="576263" lvl="1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ERF-assigned Hard-Dyed beads</a:t>
            </a:r>
          </a:p>
          <a:p>
            <a:pPr marL="690655" lvl="2" indent="-228600">
              <a:buFont typeface="Arial" panose="020B0604020202020204" pitchFamily="34" charset="0"/>
              <a:buChar char="•"/>
            </a:pPr>
            <a:endParaRPr lang="en-US" sz="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246" lvl="3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Daily QC – 1 intensity (Beckman)</a:t>
            </a:r>
          </a:p>
          <a:p>
            <a:pPr marL="1262246" lvl="3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Ultra Rainbow – 5 intensities (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Spherotech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62246" lvl="3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Performance Tracking – 3 intensities (Thermo Fisher)</a:t>
            </a:r>
          </a:p>
          <a:p>
            <a:pPr marL="1262246" lvl="3" indent="-457200">
              <a:buFont typeface="Arial" panose="020B0604020202020204" pitchFamily="34" charset="0"/>
              <a:buChar char="•"/>
            </a:pPr>
            <a:endParaRPr lang="en-US" sz="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lvl="1"/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2.   ERF-assigned Fluorophore Specific</a:t>
            </a:r>
          </a:p>
          <a:p>
            <a:pPr marL="1262246" lvl="3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15 Fluorophores (BD FC beads) </a:t>
            </a:r>
          </a:p>
          <a:p>
            <a:pPr marL="1262246" lvl="3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Will know availability date soon</a:t>
            </a:r>
          </a:p>
          <a:p>
            <a:pPr marL="690655" lvl="2" indent="-228600">
              <a:buFont typeface="+mj-lt"/>
              <a:buAutoNum type="arabicPeriod"/>
            </a:pPr>
            <a:endParaRPr lang="en-US" sz="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  Unknown samples</a:t>
            </a:r>
          </a:p>
          <a:p>
            <a:pPr marL="1262246" lvl="3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Lyophilized PBMCs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BioLegend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(pre-labelled)</a:t>
            </a:r>
          </a:p>
          <a:p>
            <a:pPr marL="1262246" lvl="3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match as many of the BD beads as possible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5046" lvl="3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457200">
              <a:buFont typeface="+mj-lt"/>
              <a:buAutoNum type="arabicPeriod"/>
            </a:pP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lvl="1"/>
            <a:endParaRPr lang="en-US" sz="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A56-FCF6-4CE4-A063-E2A84C0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7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ML_Master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_External_Template2016_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rtlCol="0" anchor="ctr"/>
      <a:lstStyle>
        <a:defPPr algn="ctr">
          <a:defRPr dirty="0" err="1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74B69F4-C641-B145-BB5D-EB273F7A0E2E}" vid="{EBA07853-F248-5249-A6D6-27D1F35609DB}"/>
    </a:ext>
  </a:extLst>
</a:theme>
</file>

<file path=ppt/theme/theme6.xml><?xml version="1.0" encoding="utf-8"?>
<a:theme xmlns:a="http://schemas.openxmlformats.org/drawingml/2006/main" name="1_rayppt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rayppt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ayppt03 1">
        <a:dk1>
          <a:srgbClr val="000000"/>
        </a:dk1>
        <a:lt1>
          <a:srgbClr val="FFFFFF"/>
        </a:lt1>
        <a:dk2>
          <a:srgbClr val="000000"/>
        </a:dk2>
        <a:lt2>
          <a:srgbClr val="AC9F89"/>
        </a:lt2>
        <a:accent1>
          <a:srgbClr val="95A289"/>
        </a:accent1>
        <a:accent2>
          <a:srgbClr val="DAD9AD"/>
        </a:accent2>
        <a:accent3>
          <a:srgbClr val="FFFFFF"/>
        </a:accent3>
        <a:accent4>
          <a:srgbClr val="000000"/>
        </a:accent4>
        <a:accent5>
          <a:srgbClr val="C8CEC4"/>
        </a:accent5>
        <a:accent6>
          <a:srgbClr val="C5C49C"/>
        </a:accent6>
        <a:hlink>
          <a:srgbClr val="7C96A1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674B69F4-C641-B145-BB5D-EB273F7A0E2E}" vid="{CCD3C364-ED23-7C4C-9FFF-902385DD3B1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1402</Words>
  <Application>Microsoft Office PowerPoint</Application>
  <PresentationFormat>Widescreen</PresentationFormat>
  <Paragraphs>300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Courier New</vt:lpstr>
      <vt:lpstr>Frutiger 87ExtraBlackCn</vt:lpstr>
      <vt:lpstr>Gill Sans SemiBold</vt:lpstr>
      <vt:lpstr>Helvetica</vt:lpstr>
      <vt:lpstr>Times New Roman</vt:lpstr>
      <vt:lpstr>Wingdings</vt:lpstr>
      <vt:lpstr>Office Theme</vt:lpstr>
      <vt:lpstr>2_Office Theme</vt:lpstr>
      <vt:lpstr>1_Office Theme</vt:lpstr>
      <vt:lpstr>MML_Master_Slide</vt:lpstr>
      <vt:lpstr>Corp_External_Template2016_16x9</vt:lpstr>
      <vt:lpstr>1_rayppt03</vt:lpstr>
      <vt:lpstr>PowerPoint Presentation</vt:lpstr>
      <vt:lpstr>NIST Flow Cytometry Standard Consortium https://www.nist.gov/programs-projects/nist-flow-cytometry-standards-consortium</vt:lpstr>
      <vt:lpstr>Consortium Goals</vt:lpstr>
      <vt:lpstr>Consortium Members</vt:lpstr>
      <vt:lpstr>Consortium Timelines</vt:lpstr>
      <vt:lpstr>Consortium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Assay Survey Results</vt:lpstr>
      <vt:lpstr>PowerPoint Presentation</vt:lpstr>
      <vt:lpstr>PowerPoint Presentation</vt:lpstr>
      <vt:lpstr>PowerPoint Presentation</vt:lpstr>
      <vt:lpstr>Cytometer Characterization &amp; Qualification</vt:lpstr>
      <vt:lpstr>Developing the Data Repository and Data Analysis Pipeline (WG3)</vt:lpstr>
      <vt:lpstr>Data standards for flow cytometry-</vt:lpstr>
      <vt:lpstr>Tentative workflow for consortium projects?</vt:lpstr>
      <vt:lpstr>Needs of data repository (near term)?</vt:lpstr>
      <vt:lpstr>Possible starting point (NIST compatible)</vt:lpstr>
      <vt:lpstr>Possible starting point (All Access/dissemination)</vt:lpstr>
      <vt:lpstr>WG3-Data Repository and Analysis Pipeline Discussion-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Lili (Fed)</dc:creator>
  <cp:lastModifiedBy>Wang, Lili (Fed)</cp:lastModifiedBy>
  <cp:revision>49</cp:revision>
  <dcterms:created xsi:type="dcterms:W3CDTF">2021-10-27T18:41:47Z</dcterms:created>
  <dcterms:modified xsi:type="dcterms:W3CDTF">2021-11-18T18:05:12Z</dcterms:modified>
</cp:coreProperties>
</file>