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4.xml" ContentType="application/vnd.openxmlformats-officedocument.theme+xml"/>
  <Override PartName="/ppt/slideLayouts/slideLayout40.xml" ContentType="application/vnd.openxmlformats-officedocument.presentationml.slideLayout+xml"/>
  <Override PartName="/ppt/theme/theme5.xml" ContentType="application/vnd.openxmlformats-officedocument.theme+xml"/>
  <Override PartName="/ppt/slideLayouts/slideLayout41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4" r:id="rId3"/>
    <p:sldMasterId id="2147483687" r:id="rId4"/>
    <p:sldMasterId id="2147483743" r:id="rId5"/>
    <p:sldMasterId id="2147483745" r:id="rId6"/>
  </p:sldMasterIdLst>
  <p:notesMasterIdLst>
    <p:notesMasterId r:id="rId32"/>
  </p:notesMasterIdLst>
  <p:sldIdLst>
    <p:sldId id="2091" r:id="rId7"/>
    <p:sldId id="999" r:id="rId8"/>
    <p:sldId id="1002" r:id="rId9"/>
    <p:sldId id="2043" r:id="rId10"/>
    <p:sldId id="2089" r:id="rId11"/>
    <p:sldId id="2090" r:id="rId12"/>
    <p:sldId id="307" r:id="rId13"/>
    <p:sldId id="2036" r:id="rId14"/>
    <p:sldId id="283" r:id="rId15"/>
    <p:sldId id="2030" r:id="rId16"/>
    <p:sldId id="2039" r:id="rId17"/>
    <p:sldId id="2040" r:id="rId18"/>
    <p:sldId id="15518" r:id="rId19"/>
    <p:sldId id="2087" r:id="rId20"/>
    <p:sldId id="2081" r:id="rId21"/>
    <p:sldId id="2066" r:id="rId22"/>
    <p:sldId id="3944" r:id="rId23"/>
    <p:sldId id="3946" r:id="rId24"/>
    <p:sldId id="15511" r:id="rId25"/>
    <p:sldId id="15512" r:id="rId26"/>
    <p:sldId id="15513" r:id="rId27"/>
    <p:sldId id="15514" r:id="rId28"/>
    <p:sldId id="15515" r:id="rId29"/>
    <p:sldId id="15517" r:id="rId30"/>
    <p:sldId id="15516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197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CFE98A-6F2D-47B2-A83B-2A1DA34B1DFC}" type="datetimeFigureOut">
              <a:rPr lang="en-US" smtClean="0"/>
              <a:t>11/18/2021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585167-B48C-44A5-90D3-C4CC76BDD7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4752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9.png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7C8FAD-403C-4F5C-B5AB-5FC1AC9801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17DD391-20E4-4D35-AE07-6D26054A05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17EC50-50FB-4291-B80B-44CD6C87A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734BF-0197-4410-94C0-366144A7E76C}" type="datetimeFigureOut">
              <a:rPr lang="en-US" smtClean="0"/>
              <a:t>11/18/2021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5F446F-E8E8-4F27-935E-14E6774D0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A0642A-D572-4699-B09A-DE4E1FBB52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F0272-C09B-452E-BF4B-3A301CB92B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0625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64C82-DE1A-46EF-BD67-A6D6836CCF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E11A17D-98C5-417A-A649-0C024617DA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4423AA-8C02-453B-A7EA-F87917B8FF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734BF-0197-4410-94C0-366144A7E76C}" type="datetimeFigureOut">
              <a:rPr lang="en-US" smtClean="0"/>
              <a:t>11/18/2021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5BA6A6-6809-4ED8-B7B7-C2F0C1DA0A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59206D-169F-428A-B048-BEF1787C3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F0272-C09B-452E-BF4B-3A301CB92B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0141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ABBBA99-826A-4A87-BC53-49147C142E3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59697BE-3EE3-4B89-A888-17ABE25137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F341E4-7427-469C-9AED-44E66C9771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734BF-0197-4410-94C0-366144A7E76C}" type="datetimeFigureOut">
              <a:rPr lang="en-US" smtClean="0"/>
              <a:t>11/18/2021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0F6FF4-3A55-43E6-9938-90709A2CA9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D6140F-6D34-451E-9525-586348498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F0272-C09B-452E-BF4B-3A301CB92B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1250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2253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7754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4416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1959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5072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3488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8469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7386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169059-5172-4BBD-BA96-BFDF76B9E4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F280A7-0E6E-4E20-81A5-4BC769466D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2CBBCE-053F-4E1E-A87E-0CE0602897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734BF-0197-4410-94C0-366144A7E76C}" type="datetimeFigureOut">
              <a:rPr lang="en-US" smtClean="0"/>
              <a:t>11/18/2021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FF91AB-A2BD-4966-B1E0-4330AF73F3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96EF75-697A-452C-BF53-CC1FFB288A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F0272-C09B-452E-BF4B-3A301CB92B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97966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7773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4577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78727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C52A621-B74F-3A41-A866-D2CD7F26E2C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4" y="0"/>
            <a:ext cx="12195655" cy="573788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B3A74CB-75CA-FB48-A8B5-239B7A3211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840" y="1253810"/>
            <a:ext cx="10515600" cy="1325563"/>
          </a:xfrm>
        </p:spPr>
        <p:txBody>
          <a:bodyPr>
            <a:normAutofit/>
          </a:bodyPr>
          <a:lstStyle>
            <a:lvl1pPr>
              <a:defRPr sz="60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F795348-E952-2E4A-B6F1-C0FE7ADEFF5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5804" y="5590113"/>
            <a:ext cx="12192001" cy="1267887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3E6F119-D7E5-DE4E-A9F5-72940F83BFA5}"/>
              </a:ext>
            </a:extLst>
          </p:cNvPr>
          <p:cNvCxnSpPr>
            <a:cxnSpLocks/>
          </p:cNvCxnSpPr>
          <p:nvPr userDrawn="1"/>
        </p:nvCxnSpPr>
        <p:spPr>
          <a:xfrm>
            <a:off x="1" y="5590112"/>
            <a:ext cx="12186197" cy="0"/>
          </a:xfrm>
          <a:prstGeom prst="line">
            <a:avLst/>
          </a:prstGeom>
          <a:ln w="25400">
            <a:solidFill>
              <a:srgbClr val="2754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F117FCBB-E158-AB44-BD1F-E332C48A85FF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7949184" y="5688429"/>
            <a:ext cx="4157472" cy="1029364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23" indent="0">
              <a:buNone/>
              <a:defRPr/>
            </a:lvl2pPr>
            <a:lvl3pPr marL="914446" indent="0">
              <a:buNone/>
              <a:defRPr/>
            </a:lvl3pPr>
            <a:lvl4pPr marL="1371669" indent="0">
              <a:buNone/>
              <a:defRPr/>
            </a:lvl4pPr>
            <a:lvl5pPr marL="1828891" indent="0">
              <a:buNone/>
              <a:defRPr/>
            </a:lvl5pPr>
          </a:lstStyle>
          <a:p>
            <a:pPr lvl="0"/>
            <a:r>
              <a:rPr lang="en-US" dirty="0"/>
              <a:t>OU</a:t>
            </a:r>
            <a:br>
              <a:rPr lang="en-US" dirty="0"/>
            </a:br>
            <a:r>
              <a:rPr lang="en-US" dirty="0"/>
              <a:t>LOGO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0B58202-31F7-CE4A-9978-3C1A0749C23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59617" y="6004119"/>
            <a:ext cx="3973068" cy="524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94607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5BF363-59FF-E54E-A0B5-E35D493FB5D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92000" cy="108712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DB2D7EB-E182-4543-8CCE-37CF8E507C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795" y="-22034"/>
            <a:ext cx="10515600" cy="1325563"/>
          </a:xfrm>
        </p:spPr>
        <p:txBody>
          <a:bodyPr>
            <a:normAutofit/>
          </a:bodyPr>
          <a:lstStyle>
            <a:lvl1pPr>
              <a:defRPr sz="4000" b="1" i="0">
                <a:solidFill>
                  <a:schemeClr val="bg1"/>
                </a:solidFill>
                <a:latin typeface="Gill Sans SemiBold" panose="020B0502020104020203" pitchFamily="34" charset="-79"/>
                <a:cs typeface="Gill Sans SemiBold" panose="020B0502020104020203" pitchFamily="34" charset="-79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04195B3-35E3-C543-9CBB-AD4A8EB7243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0696075" y="508223"/>
            <a:ext cx="1119415" cy="295401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F97A970-8AEE-EF42-BDF8-26B872353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F6868-B405-CA44-B412-5D6C4F518A0C}" type="datetimeFigureOut">
              <a:rPr lang="en-US" smtClean="0"/>
              <a:t>11/18/2021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599B2C-3002-AC47-B9C2-6C74CD2E3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D634A8-2332-E045-8B38-51EC9F819B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45A3A-841E-C04D-A6C3-2A644B41F8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71444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13BCC1-9A9E-AD43-9805-96493EFAE4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AE534B0-41C0-F542-BAA2-2EA89198D2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DAB703-6E6F-5440-B430-9187CDA6A9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27811-08F2-1947-9735-4D3A091C517D}" type="datetimeFigureOut">
              <a:rPr lang="en-US" smtClean="0"/>
              <a:t>11/18/2021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AE38B8-A8FC-C943-A74F-16E16B54AA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81213B-23D9-C748-B08F-EC6FA048E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6377C-9878-3341-BD0D-CD8DC32AC5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2307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1130DF-28AA-1F47-99BC-C6998A72F7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14DFD2-8BAA-274C-86D8-C40B450B16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1F8B16-E326-9C46-AEF8-7EA7E3021C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27811-08F2-1947-9735-4D3A091C517D}" type="datetimeFigureOut">
              <a:rPr lang="en-US" smtClean="0"/>
              <a:t>11/18/2021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19253A-D818-5241-A317-B99E32A43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A508A0-FF66-5E4B-B269-FB02F038CF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6377C-9878-3341-BD0D-CD8DC32AC5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33255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699192-4D6A-2F47-ACA6-4E6D00C31B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003D2A-AEF2-704C-B918-29056E706E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18202B-A3C8-D94B-B6EA-1AE1935D5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27811-08F2-1947-9735-4D3A091C517D}" type="datetimeFigureOut">
              <a:rPr lang="en-US" smtClean="0"/>
              <a:t>11/18/2021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709761-1E2F-2D4D-ACC0-F1721810D5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0E0C16-146C-3644-96BC-274FA8B5D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6377C-9878-3341-BD0D-CD8DC32AC5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51844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2D9879-ED9B-BF41-B695-7D0F9B33FF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8A1A8C-E86D-2C42-8A4A-D4478A3EBB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C63139-E7D4-2244-98CC-A7CCAFA41B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5635CA-BECE-AF4F-8041-F0E030B80B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27811-08F2-1947-9735-4D3A091C517D}" type="datetimeFigureOut">
              <a:rPr lang="en-US" smtClean="0"/>
              <a:t>11/18/2021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AA71FE-CB61-7C49-99F8-1E942FCB85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888E2E-E32D-9744-ABAA-D9433E8A51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6377C-9878-3341-BD0D-CD8DC32AC5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45038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49DFF6-04FE-9E44-9B48-2D3DFBAFA0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660D60-5619-E648-B084-779FFAEAB6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DB7A9F-9699-4448-9AF9-3024B29A2B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B6796AB-E2DB-7946-A2BE-D7E2433603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AAD1D2-C8C5-E242-BA23-008C590FFB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BF5896A-C35D-3949-BAD0-89FF5D2A0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27811-08F2-1947-9735-4D3A091C517D}" type="datetimeFigureOut">
              <a:rPr lang="en-US" smtClean="0"/>
              <a:t>11/18/2021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6C4128D-409E-8B42-A222-661C43AEC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C9D4B8-0BDB-DB44-937E-CE7F61D8B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6377C-9878-3341-BD0D-CD8DC32AC5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404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7E69C4-E2F1-469C-B295-A83C8514D5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4A531D-A1A7-4128-AAEC-A648A372B2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8088B4-C886-4804-A458-8DDE24E80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734BF-0197-4410-94C0-366144A7E76C}" type="datetimeFigureOut">
              <a:rPr lang="en-US" smtClean="0"/>
              <a:t>11/18/2021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56FF3A-D0A3-4EA5-AFF9-08CC7C7D0C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C626C3-A783-453A-931C-428BC11424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F0272-C09B-452E-BF4B-3A301CB92B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66187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EA6894-2C59-CC4E-B78D-2F0FD617F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F86D0D-2AA6-CA40-BAD4-0301F96D9A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27811-08F2-1947-9735-4D3A091C517D}" type="datetimeFigureOut">
              <a:rPr lang="en-US" smtClean="0"/>
              <a:t>11/18/2021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6F7D99-D2F9-AC4C-A9A3-6686A0343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2088829-68B4-D648-A75C-E4F3137902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6377C-9878-3341-BD0D-CD8DC32AC5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11050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6E9E1D6-62DA-B340-902A-796896145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27811-08F2-1947-9735-4D3A091C517D}" type="datetimeFigureOut">
              <a:rPr lang="en-US" smtClean="0"/>
              <a:t>11/18/2021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50DA83-771D-3B40-80CD-CB539A6AA4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B2873C-1954-1F45-AD1C-5A7FC7ED5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6377C-9878-3341-BD0D-CD8DC32AC5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32521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79F716-A9AA-314F-AFFA-6953AFCA7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96243A-F201-5C46-B364-E53B9CDCA6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3414A6-46C0-5C44-B0D7-936B63F665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046EB8-0C41-B247-9329-444B3F560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27811-08F2-1947-9735-4D3A091C517D}" type="datetimeFigureOut">
              <a:rPr lang="en-US" smtClean="0"/>
              <a:t>11/18/2021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5E6D27-5321-0548-8EB0-709A57C8B5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2BC433-226B-AE4F-9336-E6C831660C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6377C-9878-3341-BD0D-CD8DC32AC5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66377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099A63-4318-9E47-B315-3C27B0062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6161B97-B408-1748-B019-E00E1097AE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88A2AD-4056-C04C-9A49-3F9288B4F0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D469A7-3262-CB47-9EFA-0B5037D819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27811-08F2-1947-9735-4D3A091C517D}" type="datetimeFigureOut">
              <a:rPr lang="en-US" smtClean="0"/>
              <a:t>11/18/2021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64E00D-4D87-5944-94DC-C2BDF3EB0E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3E5F97-1EF4-0148-9827-C9109743E0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6377C-9878-3341-BD0D-CD8DC32AC5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606675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1D46FC-E21E-1646-8342-09A6459F7D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99224E-C5DE-E240-919B-00E6003AE1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8BB78E-C211-4841-9E5E-9E0FD6697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27811-08F2-1947-9735-4D3A091C517D}" type="datetimeFigureOut">
              <a:rPr lang="en-US" smtClean="0"/>
              <a:t>11/18/2021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B36A77-B8B1-5644-8C36-C51FE6B347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FCAAE4-56A8-B045-8BB5-8DCDDE368B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6377C-9878-3341-BD0D-CD8DC32AC5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20205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0E08B43-158F-C340-AB4E-0CE4D05BA7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5B848B-A505-594F-889C-1178A50290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B0A415-31E2-CB4D-9A5A-6C3722FA80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27811-08F2-1947-9735-4D3A091C517D}" type="datetimeFigureOut">
              <a:rPr lang="en-US" smtClean="0"/>
              <a:t>11/18/2021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448595-9ACA-B74A-97F2-AE750DED6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53A9F9-16D2-3F42-AE84-3ACC3A42A0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6377C-9878-3341-BD0D-CD8DC32AC5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90051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5BF363-59FF-E54E-A0B5-E35D493FB5D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92000" cy="108712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DB2D7EB-E182-4543-8CCE-37CF8E507C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795" y="-22034"/>
            <a:ext cx="10515600" cy="1325563"/>
          </a:xfrm>
        </p:spPr>
        <p:txBody>
          <a:bodyPr>
            <a:normAutofit/>
          </a:bodyPr>
          <a:lstStyle>
            <a:lvl1pPr>
              <a:defRPr sz="4000" b="1" i="0">
                <a:solidFill>
                  <a:schemeClr val="bg1"/>
                </a:solidFill>
                <a:latin typeface="Gill Sans SemiBold" panose="020B0502020104020203" pitchFamily="34" charset="-79"/>
                <a:cs typeface="Gill Sans SemiBold" panose="020B0502020104020203" pitchFamily="34" charset="-79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04195B3-35E3-C543-9CBB-AD4A8EB7243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0696075" y="508223"/>
            <a:ext cx="1119415" cy="295401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F97A970-8AEE-EF42-BDF8-26B872353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F6868-B405-CA44-B412-5D6C4F518A0C}" type="datetimeFigureOut">
              <a:rPr lang="en-US" smtClean="0"/>
              <a:t>11/18/2021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599B2C-3002-AC47-B9C2-6C74CD2E3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D634A8-2332-E045-8B38-51EC9F819B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45A3A-841E-C04D-A6C3-2A644B41F8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162405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jec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10972800" y="6429022"/>
            <a:ext cx="1219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Helvetica" pitchFamily="34" charset="0"/>
                <a:cs typeface="Helvetica" pitchFamily="34" charset="0"/>
              </a:defRPr>
            </a:lvl1pPr>
          </a:lstStyle>
          <a:p>
            <a:fld id="{0624AEE6-E942-4F5C-A610-97CA4B6B6DB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372528" y="668863"/>
            <a:ext cx="8534400" cy="381000"/>
          </a:xfrm>
        </p:spPr>
        <p:txBody>
          <a:bodyPr>
            <a:noAutofit/>
          </a:bodyPr>
          <a:lstStyle>
            <a:lvl1pPr marL="0" indent="0">
              <a:buNone/>
              <a:defRPr sz="1500">
                <a:solidFill>
                  <a:schemeClr val="bg1">
                    <a:lumMod val="50000"/>
                  </a:schemeClr>
                </a:solidFill>
              </a:defRPr>
            </a:lvl1pPr>
            <a:lvl2pPr marL="342991" indent="0">
              <a:buNone/>
              <a:defRPr/>
            </a:lvl2pPr>
            <a:lvl3pPr marL="685983" indent="0">
              <a:buNone/>
              <a:defRPr/>
            </a:lvl3pPr>
            <a:lvl4pPr marL="1028974" indent="0">
              <a:buNone/>
              <a:defRPr/>
            </a:lvl4pPr>
            <a:lvl5pPr marL="1371966" indent="0">
              <a:buNone/>
              <a:defRPr/>
            </a:lvl5pPr>
          </a:lstStyle>
          <a:p>
            <a:pPr lvl="0"/>
            <a:r>
              <a:rPr lang="en-US" dirty="0"/>
              <a:t>Project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609600" y="1219200"/>
            <a:ext cx="5486400" cy="4876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8" name="Straight Connector 7"/>
          <p:cNvCxnSpPr>
            <a:cxnSpLocks/>
          </p:cNvCxnSpPr>
          <p:nvPr userDrawn="1"/>
        </p:nvCxnSpPr>
        <p:spPr>
          <a:xfrm>
            <a:off x="0" y="381001"/>
            <a:ext cx="7315200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/>
          <p:cNvCxnSpPr>
            <a:cxnSpLocks/>
          </p:cNvCxnSpPr>
          <p:nvPr userDrawn="1"/>
        </p:nvCxnSpPr>
        <p:spPr>
          <a:xfrm>
            <a:off x="11582400" y="381795"/>
            <a:ext cx="609600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7162206" y="228603"/>
            <a:ext cx="4573191" cy="304797"/>
          </a:xfrm>
        </p:spPr>
        <p:txBody>
          <a:bodyPr>
            <a:noAutofit/>
          </a:bodyPr>
          <a:lstStyle>
            <a:lvl1pPr marL="0" indent="0" algn="ctr">
              <a:buNone/>
              <a:defRPr sz="1000" b="1" cap="all" baseline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Flow Cytometry Standards Consortium</a:t>
            </a:r>
          </a:p>
        </p:txBody>
      </p:sp>
    </p:spTree>
    <p:extLst>
      <p:ext uri="{BB962C8B-B14F-4D97-AF65-F5344CB8AC3E}">
        <p14:creationId xmlns:p14="http://schemas.microsoft.com/office/powerpoint/2010/main" val="427775514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02">
    <p:bg>
      <p:bgPr>
        <a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93000"/>
                    </a14:imgEffect>
                  </a14:imgLayer>
                </a14:imgProps>
              </a:ext>
            </a:extLst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 descr="title_slide_16_9_ratio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6"/>
            <a:ext cx="12192000" cy="6856468"/>
          </a:xfrm>
          <a:prstGeom prst="rect">
            <a:avLst/>
          </a:prstGeom>
        </p:spPr>
      </p:pic>
      <p:sp>
        <p:nvSpPr>
          <p:cNvPr id="28" name="Text Placeholder 11"/>
          <p:cNvSpPr>
            <a:spLocks noGrp="1"/>
          </p:cNvSpPr>
          <p:nvPr>
            <p:ph type="body" sz="quarter" idx="14" hasCustomPrompt="1"/>
          </p:nvPr>
        </p:nvSpPr>
        <p:spPr>
          <a:xfrm>
            <a:off x="760613" y="2514600"/>
            <a:ext cx="10690583" cy="1151464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buFontTx/>
              <a:buNone/>
              <a:defRPr sz="2626" baseline="0">
                <a:solidFill>
                  <a:schemeClr val="bg1">
                    <a:lumMod val="50000"/>
                  </a:schemeClr>
                </a:solidFill>
              </a:defRPr>
            </a:lvl1pPr>
            <a:lvl2pPr marL="342991" indent="0">
              <a:buFontTx/>
              <a:buNone/>
              <a:defRPr/>
            </a:lvl2pPr>
            <a:lvl3pPr marL="685983" indent="0">
              <a:buFontTx/>
              <a:buNone/>
              <a:defRPr/>
            </a:lvl3pPr>
            <a:lvl4pPr marL="1028974" indent="0">
              <a:buFontTx/>
              <a:buNone/>
              <a:defRPr/>
            </a:lvl4pPr>
            <a:lvl5pPr marL="1371966" indent="0">
              <a:buFontTx/>
              <a:buNone/>
              <a:defRPr/>
            </a:lvl5pPr>
          </a:lstStyle>
          <a:p>
            <a:pPr lvl="0"/>
            <a:r>
              <a:rPr lang="en-US" dirty="0"/>
              <a:t>Title of Presentation</a:t>
            </a:r>
            <a:br>
              <a:rPr lang="en-US" dirty="0"/>
            </a:br>
            <a:r>
              <a:rPr lang="en-US" dirty="0"/>
              <a:t>(Second line if needed)</a:t>
            </a:r>
          </a:p>
        </p:txBody>
      </p:sp>
      <p:sp>
        <p:nvSpPr>
          <p:cNvPr id="30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760610" y="3810000"/>
            <a:ext cx="10225617" cy="762000"/>
          </a:xfrm>
        </p:spPr>
        <p:txBody>
          <a:bodyPr>
            <a:normAutofit/>
          </a:bodyPr>
          <a:lstStyle>
            <a:lvl1pPr>
              <a:defRPr sz="1200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sz="1200" dirty="0"/>
              <a:t>Presenter’s Name/Subhead Information</a:t>
            </a:r>
            <a:endParaRPr lang="en-US" dirty="0"/>
          </a:p>
        </p:txBody>
      </p:sp>
      <p:sp>
        <p:nvSpPr>
          <p:cNvPr id="31" name="TextBox 30"/>
          <p:cNvSpPr txBox="1"/>
          <p:nvPr userDrawn="1"/>
        </p:nvSpPr>
        <p:spPr>
          <a:xfrm>
            <a:off x="7774197" y="6452740"/>
            <a:ext cx="2791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MATERIAL</a:t>
            </a:r>
            <a:r>
              <a:rPr lang="en-US" sz="1200" b="1" baseline="0" dirty="0">
                <a:solidFill>
                  <a:schemeClr val="bg1"/>
                </a:solidFill>
              </a:rPr>
              <a:t> MEASUREMENT LABORATORY</a:t>
            </a:r>
            <a:endParaRPr lang="en-US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89407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jec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10972800" y="6429022"/>
            <a:ext cx="1219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Helvetica" pitchFamily="34" charset="0"/>
                <a:cs typeface="Helvetica" pitchFamily="34" charset="0"/>
              </a:defRPr>
            </a:lvl1pPr>
          </a:lstStyle>
          <a:p>
            <a:fld id="{0624AEE6-E942-4F5C-A610-97CA4B6B6DB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372528" y="668863"/>
            <a:ext cx="8534400" cy="381000"/>
          </a:xfrm>
        </p:spPr>
        <p:txBody>
          <a:bodyPr>
            <a:noAutofit/>
          </a:bodyPr>
          <a:lstStyle>
            <a:lvl1pPr marL="0" indent="0">
              <a:buNone/>
              <a:defRPr sz="1500">
                <a:solidFill>
                  <a:schemeClr val="bg1">
                    <a:lumMod val="50000"/>
                  </a:schemeClr>
                </a:solidFill>
              </a:defRPr>
            </a:lvl1pPr>
            <a:lvl2pPr marL="342991" indent="0">
              <a:buNone/>
              <a:defRPr/>
            </a:lvl2pPr>
            <a:lvl3pPr marL="685983" indent="0">
              <a:buNone/>
              <a:defRPr/>
            </a:lvl3pPr>
            <a:lvl4pPr marL="1028974" indent="0">
              <a:buNone/>
              <a:defRPr/>
            </a:lvl4pPr>
            <a:lvl5pPr marL="1371966" indent="0">
              <a:buNone/>
              <a:defRPr/>
            </a:lvl5pPr>
          </a:lstStyle>
          <a:p>
            <a:pPr lvl="0"/>
            <a:r>
              <a:rPr lang="en-US" dirty="0"/>
              <a:t>Project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609600" y="1219200"/>
            <a:ext cx="5486400" cy="4876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8" name="Straight Connector 7"/>
          <p:cNvCxnSpPr>
            <a:cxnSpLocks/>
          </p:cNvCxnSpPr>
          <p:nvPr userDrawn="1"/>
        </p:nvCxnSpPr>
        <p:spPr>
          <a:xfrm>
            <a:off x="0" y="381001"/>
            <a:ext cx="7315200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/>
          <p:cNvCxnSpPr>
            <a:cxnSpLocks/>
          </p:cNvCxnSpPr>
          <p:nvPr userDrawn="1"/>
        </p:nvCxnSpPr>
        <p:spPr>
          <a:xfrm>
            <a:off x="11582400" y="381795"/>
            <a:ext cx="609600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7162206" y="228603"/>
            <a:ext cx="4573191" cy="304797"/>
          </a:xfrm>
        </p:spPr>
        <p:txBody>
          <a:bodyPr>
            <a:noAutofit/>
          </a:bodyPr>
          <a:lstStyle>
            <a:lvl1pPr marL="0" indent="0" algn="ctr">
              <a:buNone/>
              <a:defRPr sz="1000" b="1" cap="all" baseline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ACCURATE FLUORESCENCE MEASUREMENTS Consortium</a:t>
            </a:r>
          </a:p>
        </p:txBody>
      </p:sp>
    </p:spTree>
    <p:extLst>
      <p:ext uri="{BB962C8B-B14F-4D97-AF65-F5344CB8AC3E}">
        <p14:creationId xmlns:p14="http://schemas.microsoft.com/office/powerpoint/2010/main" val="11218560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D31AB8-C899-429D-9183-A6C0DBB89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2ADAE2-9B90-44D4-BF83-181E73E472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084CB9-D6F5-4ECA-811F-D57C7B57BE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C0E249-9A72-44CE-85DF-098A9F0FFA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734BF-0197-4410-94C0-366144A7E76C}" type="datetimeFigureOut">
              <a:rPr lang="en-US" smtClean="0"/>
              <a:t>11/18/2021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A72E5E-9407-49D1-B270-F21982D132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F66FF7-0678-4BBE-8108-D039070924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F0272-C09B-452E-BF4B-3A301CB92B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34945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50848" y="3210822"/>
            <a:ext cx="10972800" cy="574516"/>
          </a:xfrm>
          <a:prstGeom prst="rect">
            <a:avLst/>
          </a:prstGeom>
          <a:effectLst/>
        </p:spPr>
        <p:txBody>
          <a:bodyPr lIns="0" tIns="0" rIns="0" bIns="0">
            <a:spAutoFit/>
          </a:bodyPr>
          <a:lstStyle>
            <a:lvl1pPr algn="l">
              <a:defRPr sz="3733" b="1" baseline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ADD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086883" y="4503293"/>
            <a:ext cx="5288845" cy="574516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FontTx/>
              <a:buNone/>
              <a:defRPr sz="3733" b="1" baseline="0"/>
            </a:lvl1pPr>
            <a:lvl2pPr marL="609585" indent="0">
              <a:buNone/>
              <a:defRPr/>
            </a:lvl2pPr>
            <a:lvl3pPr marL="1219170" indent="0">
              <a:buNone/>
              <a:defRPr/>
            </a:lvl3pPr>
          </a:lstStyle>
          <a:p>
            <a:pPr lvl="0"/>
            <a:r>
              <a:rPr lang="en-US" dirty="0"/>
              <a:t>Business or subtitle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086883" y="4946149"/>
            <a:ext cx="5288845" cy="631968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FontTx/>
              <a:buNone/>
              <a:defRPr sz="1867" b="0"/>
            </a:lvl1pPr>
            <a:lvl2pPr marL="609585" indent="0">
              <a:buNone/>
              <a:defRPr/>
            </a:lvl2pPr>
            <a:lvl3pPr marL="1219170" indent="0">
              <a:buNone/>
              <a:defRPr/>
            </a:lvl3pPr>
          </a:lstStyle>
          <a:p>
            <a:pPr lvl="0"/>
            <a:r>
              <a:rPr lang="en-US" dirty="0"/>
              <a:t>Presenter name and info</a:t>
            </a:r>
          </a:p>
          <a:p>
            <a:pPr lvl="0"/>
            <a:r>
              <a:rPr lang="en-US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218742217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6400" y="1147627"/>
            <a:ext cx="11379200" cy="4787900"/>
          </a:xfrm>
        </p:spPr>
        <p:txBody>
          <a:bodyPr/>
          <a:lstStyle>
            <a:lvl1pPr>
              <a:defRPr sz="2133"/>
            </a:lvl1pPr>
            <a:lvl2pPr>
              <a:defRPr sz="2133"/>
            </a:lvl2pPr>
            <a:lvl3pPr>
              <a:defRPr sz="2133"/>
            </a:lvl3pPr>
            <a:lvl4pPr>
              <a:defRPr sz="2133"/>
            </a:lvl4pPr>
            <a:lvl5pPr>
              <a:defRPr sz="2133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27830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B1351B-6069-46B5-A4DE-10B90CAB47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56225A-C6A6-424E-A4F3-6AC8D4DA78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CBA6D5-C17E-421C-843D-933CEB6E0E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818E41-3D72-4057-9A05-0F8DF7DB40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BF71D6E-00AC-4016-AB78-44CD15756A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8904CFA-7B06-4C18-B683-2DE9F5FDAC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734BF-0197-4410-94C0-366144A7E76C}" type="datetimeFigureOut">
              <a:rPr lang="en-US" smtClean="0"/>
              <a:t>11/18/2021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CD2632E-2F41-4D89-8D78-261CEBF4B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4577A7C-2D66-48A4-8285-3E45F461A3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F0272-C09B-452E-BF4B-3A301CB92B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555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F1A8FC-3358-4E34-85A2-D05625ED80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E7EF0B-C865-4DEF-8DB1-074E15CFF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734BF-0197-4410-94C0-366144A7E76C}" type="datetimeFigureOut">
              <a:rPr lang="en-US" smtClean="0"/>
              <a:t>11/18/2021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C53218-5E9C-459C-8DC2-0A03B8CCE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DF0F6F-2AC9-44E9-AE22-BEE52D4AA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F0272-C09B-452E-BF4B-3A301CB92B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0237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20363CC-710F-4123-8335-BD455DF119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734BF-0197-4410-94C0-366144A7E76C}" type="datetimeFigureOut">
              <a:rPr lang="en-US" smtClean="0"/>
              <a:t>11/18/2021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0BAD7D9-E390-40F1-B87A-656EFF6EC9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F4947B-2851-48C4-918A-B34D979AA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F0272-C09B-452E-BF4B-3A301CB92B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0065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69B747-C75C-4AC3-A664-47AA68D53F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74A7FB-B987-4390-A39E-4F17732D55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BF49F1-A3F8-4EF8-8E31-A6D1C6D5E6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3AC9A7-51DB-4BAB-9588-D360253CB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734BF-0197-4410-94C0-366144A7E76C}" type="datetimeFigureOut">
              <a:rPr lang="en-US" smtClean="0"/>
              <a:t>11/18/2021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EF475C-5095-43CC-A172-941A31899C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5B7D96-CAC8-41E8-80BE-2C6925983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F0272-C09B-452E-BF4B-3A301CB92B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5908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28C49A-0C25-47D1-B8EB-D45D9C65E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551B112-BE63-40D8-B7FD-DAEA819183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E84067-E6D5-4490-86A2-16CDC413B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26E100-771B-4DB0-BD3F-4DE6B7EB3F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734BF-0197-4410-94C0-366144A7E76C}" type="datetimeFigureOut">
              <a:rPr lang="en-US" smtClean="0"/>
              <a:t>11/18/2021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E617EC-D527-432A-A2EC-B4AABD8C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F11125-92DD-4CF8-B74B-9DE56963E6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F0272-C09B-452E-BF4B-3A301CB92B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320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11.jpe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612EA0D-8655-45C9-BCB5-CA17C97E5F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9AAE8C-D192-4E1A-A8DB-CD1554FAFC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79DF71-D7D9-46A1-8559-EC1467CFD2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C734BF-0197-4410-94C0-366144A7E76C}" type="datetimeFigureOut">
              <a:rPr lang="en-US" smtClean="0"/>
              <a:t>11/18/2021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05F713-669A-45C6-8C14-B3AB4C5865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46109C-97C8-469B-9B41-454C6A8527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3F0272-C09B-452E-BF4B-3A301CB92B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034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283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A848FE7-80AF-9D47-BEAC-6F96168C32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AABCFC-7581-6549-AD46-4ED1EC0283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A44CCA-7344-0C48-9F65-77A4A7E4A5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C27811-08F2-1947-9735-4D3A091C517D}" type="datetimeFigureOut">
              <a:rPr lang="en-US" smtClean="0"/>
              <a:t>11/18/2021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BBB93D-75FB-624F-B02E-37E5671137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CC21C3-1C34-5C45-BFC3-ACCE736424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66377C-9878-3341-BD0D-CD8DC32AC5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178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itle_slide_16_9_ratio_secondard_pages.png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646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Master style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5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074404" y="6408672"/>
            <a:ext cx="1069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  <a:latin typeface="Helvetica" pitchFamily="34" charset="0"/>
                <a:cs typeface="Helvetica" pitchFamily="34" charset="0"/>
              </a:defRPr>
            </a:lvl1pPr>
          </a:lstStyle>
          <a:p>
            <a:fld id="{0624AEE6-E942-4F5C-A610-97CA4B6B6DB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 descr="MMLlogo_oneline_white.png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199" y="6604000"/>
            <a:ext cx="3925968" cy="138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526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</p:sldLayoutIdLst>
  <p:txStyles>
    <p:titleStyle>
      <a:lvl1pPr algn="l" defTabSz="685983" rtl="0" eaLnBrk="1" latinLnBrk="0" hangingPunct="1">
        <a:spcBef>
          <a:spcPct val="0"/>
        </a:spcBef>
        <a:buNone/>
        <a:defRPr sz="1125" kern="1200" cap="all" baseline="0">
          <a:solidFill>
            <a:schemeClr val="tx1"/>
          </a:solidFill>
          <a:latin typeface="Helvetica" pitchFamily="34" charset="0"/>
          <a:ea typeface="+mj-ea"/>
          <a:cs typeface="Helvetica" pitchFamily="34" charset="0"/>
        </a:defRPr>
      </a:lvl1pPr>
    </p:titleStyle>
    <p:bodyStyle>
      <a:lvl1pPr marL="0" indent="0" algn="l" defTabSz="685983" rtl="0" eaLnBrk="1" latinLnBrk="0" hangingPunct="1">
        <a:spcBef>
          <a:spcPct val="20000"/>
        </a:spcBef>
        <a:buFontTx/>
        <a:buNone/>
        <a:defRPr sz="1125" kern="1200">
          <a:solidFill>
            <a:schemeClr val="tx1"/>
          </a:solidFill>
          <a:latin typeface="Helvetica" pitchFamily="34" charset="0"/>
          <a:ea typeface="+mn-ea"/>
          <a:cs typeface="Helvetica" pitchFamily="34" charset="0"/>
        </a:defRPr>
      </a:lvl1pPr>
      <a:lvl2pPr marL="557361" indent="-214370" algn="l" defTabSz="685983" rtl="0" eaLnBrk="1" latinLnBrk="0" hangingPunct="1">
        <a:spcBef>
          <a:spcPct val="20000"/>
        </a:spcBef>
        <a:buFont typeface="Arial" pitchFamily="34" charset="0"/>
        <a:buChar char="•"/>
        <a:defRPr sz="1125" kern="1200" baseline="0">
          <a:solidFill>
            <a:schemeClr val="tx1"/>
          </a:solidFill>
          <a:latin typeface="Helvetica" pitchFamily="34" charset="0"/>
          <a:ea typeface="+mn-ea"/>
          <a:cs typeface="Helvetica" pitchFamily="34" charset="0"/>
        </a:defRPr>
      </a:lvl2pPr>
      <a:lvl3pPr marL="900353" indent="-214370" algn="l" defTabSz="685983" rtl="0" eaLnBrk="1" latinLnBrk="0" hangingPunct="1">
        <a:spcBef>
          <a:spcPct val="20000"/>
        </a:spcBef>
        <a:buFont typeface="Courier New" pitchFamily="49" charset="0"/>
        <a:buChar char="o"/>
        <a:defRPr sz="1125" b="0" kern="1200" baseline="0">
          <a:solidFill>
            <a:schemeClr val="tx1"/>
          </a:solidFill>
          <a:latin typeface="Helvetica" pitchFamily="34" charset="0"/>
          <a:ea typeface="+mn-ea"/>
          <a:cs typeface="Helvetica" pitchFamily="34" charset="0"/>
        </a:defRPr>
      </a:lvl3pPr>
      <a:lvl4pPr marL="1200470" indent="-171496" algn="l" defTabSz="685983" rtl="0" eaLnBrk="1" latinLnBrk="0" hangingPunct="1">
        <a:spcBef>
          <a:spcPct val="20000"/>
        </a:spcBef>
        <a:buFont typeface="Arial" pitchFamily="34" charset="0"/>
        <a:buChar char="–"/>
        <a:defRPr sz="1125" kern="1200">
          <a:solidFill>
            <a:schemeClr val="tx1"/>
          </a:solidFill>
          <a:latin typeface="Helvetica" pitchFamily="34" charset="0"/>
          <a:ea typeface="+mn-ea"/>
          <a:cs typeface="Helvetica" pitchFamily="34" charset="0"/>
        </a:defRPr>
      </a:lvl4pPr>
      <a:lvl5pPr marL="1586335" indent="-214370" algn="l" defTabSz="685983" rtl="0" eaLnBrk="1" latinLnBrk="0" hangingPunct="1">
        <a:spcBef>
          <a:spcPct val="20000"/>
        </a:spcBef>
        <a:buFont typeface="Wingdings" pitchFamily="2" charset="2"/>
        <a:buChar char="§"/>
        <a:defRPr sz="1125" kern="1200">
          <a:solidFill>
            <a:schemeClr val="tx1"/>
          </a:solidFill>
          <a:latin typeface="Helvetica" pitchFamily="34" charset="0"/>
          <a:ea typeface="+mn-ea"/>
          <a:cs typeface="Helvetica" pitchFamily="34" charset="0"/>
        </a:defRPr>
      </a:lvl5pPr>
      <a:lvl6pPr marL="1886453" indent="-171496" algn="l" defTabSz="685983" rtl="0" eaLnBrk="1" latinLnBrk="0" hangingPunct="1">
        <a:spcBef>
          <a:spcPct val="20000"/>
        </a:spcBef>
        <a:buFont typeface="Arial" pitchFamily="34" charset="0"/>
        <a:buChar char="•"/>
        <a:defRPr sz="1125" kern="1200" baseline="0">
          <a:solidFill>
            <a:schemeClr val="tx1"/>
          </a:solidFill>
          <a:latin typeface="Helvetica" pitchFamily="34" charset="0"/>
          <a:ea typeface="+mn-ea"/>
          <a:cs typeface="Helvetica" pitchFamily="34" charset="0"/>
        </a:defRPr>
      </a:lvl6pPr>
      <a:lvl7pPr marL="2229444" indent="-171496" algn="l" defTabSz="6859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2436" indent="-171496" algn="l" defTabSz="6859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5427" indent="-171496" algn="l" defTabSz="6859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91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983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974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966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957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949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940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932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-3"/>
            <a:ext cx="12192000" cy="6858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0" name="Picture 9" descr="BBn Technologies_RGB_RB.jpg">
            <a:extLst>
              <a:ext uri="{FF2B5EF4-FFF2-40B4-BE49-F238E27FC236}">
                <a16:creationId xmlns:a16="http://schemas.microsoft.com/office/drawing/2014/main" id="{F1541C92-6A62-3442-A882-CF058B8FEE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-4776" b="5648"/>
          <a:stretch/>
        </p:blipFill>
        <p:spPr bwMode="auto">
          <a:xfrm>
            <a:off x="10024905" y="-22303"/>
            <a:ext cx="2121904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59458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</p:sldLayoutIdLst>
  <p:txStyles>
    <p:titleStyle>
      <a:lvl1pPr algn="ctr" defTabSz="609585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609585" rtl="0" eaLnBrk="1" latinLnBrk="0" hangingPunct="1">
        <a:spcBef>
          <a:spcPct val="20000"/>
        </a:spcBef>
        <a:buFont typeface="Arial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609585" rtl="0" eaLnBrk="1" latinLnBrk="0" hangingPunct="1">
        <a:spcBef>
          <a:spcPct val="20000"/>
        </a:spcBef>
        <a:buFont typeface="Arial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609585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609585" rtl="0" eaLnBrk="1" latinLnBrk="0" hangingPunct="1">
        <a:spcBef>
          <a:spcPct val="20000"/>
        </a:spcBef>
        <a:buFont typeface="Arial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609585" rtl="0" eaLnBrk="1" latinLnBrk="0" hangingPunct="1">
        <a:spcBef>
          <a:spcPct val="20000"/>
        </a:spcBef>
        <a:buFont typeface="Arial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5084" y="1095375"/>
            <a:ext cx="11379200" cy="478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</p:txBody>
      </p:sp>
      <p:sp>
        <p:nvSpPr>
          <p:cNvPr id="1028" name="Line 4"/>
          <p:cNvSpPr>
            <a:spLocks noChangeShapeType="1"/>
          </p:cNvSpPr>
          <p:nvPr/>
        </p:nvSpPr>
        <p:spPr bwMode="auto">
          <a:xfrm>
            <a:off x="0" y="685800"/>
            <a:ext cx="12183533" cy="0"/>
          </a:xfrm>
          <a:prstGeom prst="line">
            <a:avLst/>
          </a:prstGeom>
          <a:noFill/>
          <a:ln w="12700">
            <a:solidFill>
              <a:srgbClr val="CE1126"/>
            </a:solidFill>
            <a:round/>
            <a:headEnd/>
            <a:tailEnd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2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06400" y="101602"/>
            <a:ext cx="9366251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4450" rIns="90487" bIns="4445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11332635" y="6630988"/>
            <a:ext cx="859367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333" dirty="0">
                <a:solidFill>
                  <a:srgbClr val="000000"/>
                </a:solidFill>
              </a:rPr>
              <a:t>Page </a:t>
            </a:r>
            <a:fld id="{7EF49C1D-904A-4F23-8A49-AFDB3396C8CB}" type="slidenum">
              <a:rPr lang="en-US" altLang="en-US" sz="1333" smtClean="0">
                <a:solidFill>
                  <a:srgbClr val="000000"/>
                </a:solidFill>
              </a:rPr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 sz="1333" dirty="0">
              <a:solidFill>
                <a:srgbClr val="000000"/>
              </a:solidFill>
            </a:endParaRPr>
          </a:p>
        </p:txBody>
      </p:sp>
      <p:pic>
        <p:nvPicPr>
          <p:cNvPr id="11" name="Picture 9" descr="BBn Technologies_RGB_RB.jpg">
            <a:extLst>
              <a:ext uri="{FF2B5EF4-FFF2-40B4-BE49-F238E27FC236}">
                <a16:creationId xmlns:a16="http://schemas.microsoft.com/office/drawing/2014/main" id="{91E1BDDF-6DBB-9646-9006-DC263678AC4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-4776" b="5648"/>
          <a:stretch/>
        </p:blipFill>
        <p:spPr bwMode="auto">
          <a:xfrm>
            <a:off x="10024905" y="-22303"/>
            <a:ext cx="2121904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00080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</p:sldLayoutIdLst>
  <p:hf sldNum="0" hdr="0" ftr="0"/>
  <p:txStyles>
    <p:titleStyle>
      <a:lvl1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200">
          <a:solidFill>
            <a:srgbClr val="000099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200">
          <a:solidFill>
            <a:srgbClr val="000099"/>
          </a:solidFill>
          <a:latin typeface="Arial Black" pitchFamily="34" charset="0"/>
        </a:defRPr>
      </a:lvl2pPr>
      <a:lvl3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200">
          <a:solidFill>
            <a:srgbClr val="000099"/>
          </a:solidFill>
          <a:latin typeface="Arial Black" pitchFamily="34" charset="0"/>
        </a:defRPr>
      </a:lvl3pPr>
      <a:lvl4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200">
          <a:solidFill>
            <a:srgbClr val="000099"/>
          </a:solidFill>
          <a:latin typeface="Arial Black" pitchFamily="34" charset="0"/>
        </a:defRPr>
      </a:lvl4pPr>
      <a:lvl5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200">
          <a:solidFill>
            <a:srgbClr val="000099"/>
          </a:solidFill>
          <a:latin typeface="Arial Black" pitchFamily="34" charset="0"/>
        </a:defRPr>
      </a:lvl5pPr>
      <a:lvl6pPr marL="609585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200">
          <a:solidFill>
            <a:srgbClr val="000099"/>
          </a:solidFill>
          <a:latin typeface="Arial Black" pitchFamily="34" charset="0"/>
        </a:defRPr>
      </a:lvl6pPr>
      <a:lvl7pPr marL="121917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200">
          <a:solidFill>
            <a:srgbClr val="000099"/>
          </a:solidFill>
          <a:latin typeface="Arial Black" pitchFamily="34" charset="0"/>
        </a:defRPr>
      </a:lvl7pPr>
      <a:lvl8pPr marL="1828754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200">
          <a:solidFill>
            <a:srgbClr val="000099"/>
          </a:solidFill>
          <a:latin typeface="Arial Black" pitchFamily="34" charset="0"/>
        </a:defRPr>
      </a:lvl8pPr>
      <a:lvl9pPr marL="2438339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200">
          <a:solidFill>
            <a:srgbClr val="000099"/>
          </a:solidFill>
          <a:latin typeface="Arial Black" pitchFamily="34" charset="0"/>
        </a:defRPr>
      </a:lvl9pPr>
    </p:titleStyle>
    <p:bodyStyle>
      <a:lvl1pPr marL="306910" indent="-30691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itchFamily="2" charset="2"/>
        <a:buChar char="n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607469" indent="-298443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10000"/>
        <a:buChar char="–"/>
        <a:defRPr>
          <a:solidFill>
            <a:schemeClr val="tx1"/>
          </a:solidFill>
          <a:latin typeface="+mn-lt"/>
        </a:defRPr>
      </a:lvl2pPr>
      <a:lvl3pPr marL="905911" indent="-279393" algn="l" rtl="0" eaLnBrk="1" fontAlgn="base" hangingPunct="1">
        <a:spcBef>
          <a:spcPct val="20000"/>
        </a:spcBef>
        <a:spcAft>
          <a:spcPct val="0"/>
        </a:spcAft>
        <a:buSzPct val="50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3pPr>
      <a:lvl4pPr marL="2133547" indent="-304792" algn="l" rtl="0" eaLnBrk="1" fontAlgn="base" hangingPunct="1">
        <a:spcBef>
          <a:spcPct val="20000"/>
        </a:spcBef>
        <a:spcAft>
          <a:spcPct val="0"/>
        </a:spcAft>
        <a:buSzPct val="110000"/>
        <a:buChar char=""/>
        <a:defRPr>
          <a:solidFill>
            <a:schemeClr val="tx1"/>
          </a:solidFill>
          <a:latin typeface="+mn-lt"/>
        </a:defRPr>
      </a:lvl4pPr>
      <a:lvl5pPr marL="2743131" indent="-304792" algn="l" rtl="0" eaLnBrk="1" fontAlgn="base" hangingPunct="1">
        <a:spcBef>
          <a:spcPct val="20000"/>
        </a:spcBef>
        <a:spcAft>
          <a:spcPct val="0"/>
        </a:spcAft>
        <a:buSzPct val="100000"/>
        <a:buChar char="»"/>
        <a:defRPr>
          <a:solidFill>
            <a:srgbClr val="0000CC"/>
          </a:solidFill>
          <a:latin typeface="Frutiger 87ExtraBlackCn" pitchFamily="34" charset="0"/>
        </a:defRPr>
      </a:lvl5pPr>
      <a:lvl6pPr marL="3352716" indent="-304792" algn="l" rtl="0" eaLnBrk="1" fontAlgn="base" hangingPunct="1">
        <a:spcBef>
          <a:spcPct val="20000"/>
        </a:spcBef>
        <a:spcAft>
          <a:spcPct val="0"/>
        </a:spcAft>
        <a:buSzPct val="100000"/>
        <a:buChar char="»"/>
        <a:defRPr>
          <a:solidFill>
            <a:srgbClr val="0000CC"/>
          </a:solidFill>
          <a:latin typeface="Frutiger 87ExtraBlackCn" pitchFamily="34" charset="0"/>
        </a:defRPr>
      </a:lvl6pPr>
      <a:lvl7pPr marL="3962301" indent="-304792" algn="l" rtl="0" eaLnBrk="1" fontAlgn="base" hangingPunct="1">
        <a:spcBef>
          <a:spcPct val="20000"/>
        </a:spcBef>
        <a:spcAft>
          <a:spcPct val="0"/>
        </a:spcAft>
        <a:buSzPct val="100000"/>
        <a:buChar char="»"/>
        <a:defRPr>
          <a:solidFill>
            <a:srgbClr val="0000CC"/>
          </a:solidFill>
          <a:latin typeface="Frutiger 87ExtraBlackCn" pitchFamily="34" charset="0"/>
        </a:defRPr>
      </a:lvl7pPr>
      <a:lvl8pPr marL="4571886" indent="-304792" algn="l" rtl="0" eaLnBrk="1" fontAlgn="base" hangingPunct="1">
        <a:spcBef>
          <a:spcPct val="20000"/>
        </a:spcBef>
        <a:spcAft>
          <a:spcPct val="0"/>
        </a:spcAft>
        <a:buSzPct val="100000"/>
        <a:buChar char="»"/>
        <a:defRPr>
          <a:solidFill>
            <a:srgbClr val="0000CC"/>
          </a:solidFill>
          <a:latin typeface="Frutiger 87ExtraBlackCn" pitchFamily="34" charset="0"/>
        </a:defRPr>
      </a:lvl8pPr>
      <a:lvl9pPr marL="5181470" indent="-304792" algn="l" rtl="0" eaLnBrk="1" fontAlgn="base" hangingPunct="1">
        <a:spcBef>
          <a:spcPct val="20000"/>
        </a:spcBef>
        <a:spcAft>
          <a:spcPct val="0"/>
        </a:spcAft>
        <a:buSzPct val="100000"/>
        <a:buChar char="»"/>
        <a:defRPr>
          <a:solidFill>
            <a:srgbClr val="0000CC"/>
          </a:solidFill>
          <a:latin typeface="Frutiger 87ExtraBlackCn" pitchFamily="34" charset="0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www.nist.gov/programs-projects/nist-flow-cytometry-standards-consortium" TargetMode="External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13" Type="http://schemas.openxmlformats.org/officeDocument/2006/relationships/image" Target="../media/image26.png"/><Relationship Id="rId18" Type="http://schemas.openxmlformats.org/officeDocument/2006/relationships/image" Target="../media/image31.png"/><Relationship Id="rId26" Type="http://schemas.openxmlformats.org/officeDocument/2006/relationships/image" Target="../media/image39.png"/><Relationship Id="rId3" Type="http://schemas.openxmlformats.org/officeDocument/2006/relationships/image" Target="../media/image16.png"/><Relationship Id="rId21" Type="http://schemas.openxmlformats.org/officeDocument/2006/relationships/image" Target="../media/image34.jp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17" Type="http://schemas.openxmlformats.org/officeDocument/2006/relationships/image" Target="../media/image30.png"/><Relationship Id="rId25" Type="http://schemas.openxmlformats.org/officeDocument/2006/relationships/image" Target="../media/image38.png"/><Relationship Id="rId2" Type="http://schemas.openxmlformats.org/officeDocument/2006/relationships/image" Target="../media/image15.png"/><Relationship Id="rId16" Type="http://schemas.openxmlformats.org/officeDocument/2006/relationships/image" Target="../media/image29.png"/><Relationship Id="rId20" Type="http://schemas.openxmlformats.org/officeDocument/2006/relationships/image" Target="../media/image33.jpg"/><Relationship Id="rId29" Type="http://schemas.openxmlformats.org/officeDocument/2006/relationships/image" Target="../media/image42.wmf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24" Type="http://schemas.openxmlformats.org/officeDocument/2006/relationships/image" Target="../media/image37.png"/><Relationship Id="rId5" Type="http://schemas.openxmlformats.org/officeDocument/2006/relationships/image" Target="../media/image18.png"/><Relationship Id="rId15" Type="http://schemas.openxmlformats.org/officeDocument/2006/relationships/image" Target="../media/image28.png"/><Relationship Id="rId23" Type="http://schemas.openxmlformats.org/officeDocument/2006/relationships/image" Target="../media/image36.png"/><Relationship Id="rId28" Type="http://schemas.openxmlformats.org/officeDocument/2006/relationships/image" Target="../media/image41.png"/><Relationship Id="rId10" Type="http://schemas.openxmlformats.org/officeDocument/2006/relationships/image" Target="../media/image23.png"/><Relationship Id="rId19" Type="http://schemas.openxmlformats.org/officeDocument/2006/relationships/image" Target="../media/image32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Relationship Id="rId14" Type="http://schemas.openxmlformats.org/officeDocument/2006/relationships/image" Target="../media/image27.png"/><Relationship Id="rId22" Type="http://schemas.openxmlformats.org/officeDocument/2006/relationships/image" Target="../media/image35.png"/><Relationship Id="rId27" Type="http://schemas.openxmlformats.org/officeDocument/2006/relationships/image" Target="../media/image40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wmf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wmf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A071F8D-AD53-4BB9-881A-FD4D3BBA44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586" y="509778"/>
            <a:ext cx="5358690" cy="598442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EB5F8F1-54AC-4360-86C5-9AAD554AB8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7195" y="1457733"/>
            <a:ext cx="5291219" cy="344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4260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1143000" y="762000"/>
            <a:ext cx="10851930" cy="5715000"/>
          </a:xfrm>
        </p:spPr>
        <p:txBody>
          <a:bodyPr/>
          <a:lstStyle/>
          <a:p>
            <a:r>
              <a:rPr lang="en-US" sz="2800" b="1" u="sng" kern="0" dirty="0">
                <a:solidFill>
                  <a:schemeClr val="tx2"/>
                </a:solidFill>
                <a:latin typeface="Arial" charset="0"/>
              </a:rPr>
              <a:t>List of Flow Cytometers and Material Quantities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u="sng" kern="0" dirty="0">
                <a:solidFill>
                  <a:schemeClr val="tx2"/>
                </a:solidFill>
                <a:latin typeface="Arial" charset="0"/>
              </a:rPr>
              <a:t>51 Instruments – 1mL Bead Suspension per Instrument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u="sng" kern="0" dirty="0">
                <a:solidFill>
                  <a:schemeClr val="tx2"/>
                </a:solidFill>
                <a:latin typeface="Arial" charset="0"/>
              </a:rPr>
              <a:t>33 PMT Instruments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u="sng" kern="0" dirty="0">
                <a:solidFill>
                  <a:schemeClr val="tx2"/>
                </a:solidFill>
                <a:latin typeface="Arial" charset="0"/>
              </a:rPr>
              <a:t>7 APD Instruments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u="sng" kern="0" dirty="0">
                <a:solidFill>
                  <a:schemeClr val="tx2"/>
                </a:solidFill>
                <a:latin typeface="Arial" charset="0"/>
              </a:rPr>
              <a:t>6 CCD Instrument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u="sng" kern="0" dirty="0">
                <a:solidFill>
                  <a:schemeClr val="tx2"/>
                </a:solidFill>
                <a:latin typeface="Arial" charset="0"/>
              </a:rPr>
              <a:t>2 </a:t>
            </a:r>
            <a:r>
              <a:rPr lang="en-US" sz="2800" b="1" u="sng" kern="0" dirty="0" err="1">
                <a:solidFill>
                  <a:schemeClr val="tx2"/>
                </a:solidFill>
                <a:latin typeface="Arial" charset="0"/>
              </a:rPr>
              <a:t>SiPM</a:t>
            </a:r>
            <a:endParaRPr lang="en-US" sz="2800" b="1" u="sng" kern="0" dirty="0">
              <a:solidFill>
                <a:schemeClr val="tx2"/>
              </a:solidFill>
              <a:latin typeface="Arial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u="sng" kern="0" dirty="0">
                <a:solidFill>
                  <a:schemeClr val="tx2"/>
                </a:solidFill>
                <a:latin typeface="Arial" charset="0"/>
              </a:rPr>
              <a:t>3 Spectral Instruments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u="sng" kern="0" dirty="0">
                <a:solidFill>
                  <a:schemeClr val="tx2"/>
                </a:solidFill>
                <a:latin typeface="Arial" charset="0"/>
              </a:rPr>
              <a:t>20 well plate format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b="1" u="sng" kern="0" dirty="0">
              <a:solidFill>
                <a:schemeClr val="tx2"/>
              </a:solidFill>
              <a:latin typeface="Arial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u="sng" kern="0" dirty="0">
                <a:solidFill>
                  <a:schemeClr val="tx2"/>
                </a:solidFill>
                <a:latin typeface="Arial" charset="0"/>
              </a:rPr>
              <a:t>Lyophilized PBMCs with Different Labels – Supply in well plate, reconstitute with supplied buffer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b="1" u="sng" kern="0" dirty="0">
              <a:solidFill>
                <a:schemeClr val="tx2"/>
              </a:solidFill>
              <a:latin typeface="Arial" charset="0"/>
            </a:endParaRPr>
          </a:p>
          <a:p>
            <a:endParaRPr lang="en-US" sz="800" kern="0" dirty="0">
              <a:solidFill>
                <a:schemeClr val="tx1"/>
              </a:solidFill>
              <a:latin typeface="Arial" charset="0"/>
            </a:endParaRPr>
          </a:p>
          <a:p>
            <a:pPr marL="119063" lvl="1"/>
            <a:endParaRPr lang="en-US" sz="24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1963" lvl="1" indent="-342900">
              <a:buFont typeface="Arial" panose="020B0604020202020204" pitchFamily="34" charset="0"/>
              <a:buChar char="•"/>
            </a:pPr>
            <a:endParaRPr lang="en-US" sz="2400" b="1" i="1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9063" lvl="1"/>
            <a:endParaRPr lang="en-US" sz="2200" b="1" kern="0" dirty="0">
              <a:latin typeface="Arial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C87A56-FCF6-4CE4-A063-E2A84C0FCC2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76905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670035" y="571500"/>
            <a:ext cx="10851930" cy="5715000"/>
          </a:xfrm>
        </p:spPr>
        <p:txBody>
          <a:bodyPr/>
          <a:lstStyle/>
          <a:p>
            <a:r>
              <a:rPr lang="en-US" sz="2800" b="1" u="sng" kern="0" dirty="0">
                <a:solidFill>
                  <a:schemeClr val="tx2"/>
                </a:solidFill>
                <a:latin typeface="Arial" charset="0"/>
              </a:rPr>
              <a:t>SOP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kern="0" dirty="0">
                <a:solidFill>
                  <a:schemeClr val="tx2"/>
                </a:solidFill>
                <a:latin typeface="Arial" charset="0"/>
              </a:rPr>
              <a:t> Purpose and Scope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kern="0" dirty="0">
                <a:solidFill>
                  <a:schemeClr val="tx2"/>
                </a:solidFill>
                <a:latin typeface="Arial" charset="0"/>
              </a:rPr>
              <a:t> Materials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kern="0" dirty="0">
                <a:solidFill>
                  <a:schemeClr val="tx2"/>
                </a:solidFill>
                <a:latin typeface="Arial" charset="0"/>
              </a:rPr>
              <a:t> Procedures for Data Collection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kern="0" dirty="0">
                <a:solidFill>
                  <a:schemeClr val="tx2"/>
                </a:solidFill>
                <a:latin typeface="Arial" charset="0"/>
              </a:rPr>
              <a:t> Preliminary Data Analysis by Participant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kern="0" dirty="0">
                <a:solidFill>
                  <a:schemeClr val="tx2"/>
                </a:solidFill>
                <a:latin typeface="Arial" charset="0"/>
              </a:rPr>
              <a:t> Send FCS Data, Analysis and Meta-Data to NIST</a:t>
            </a:r>
          </a:p>
          <a:p>
            <a:endParaRPr lang="en-US" sz="2800" b="1" u="sng" kern="0" dirty="0">
              <a:solidFill>
                <a:schemeClr val="tx2"/>
              </a:solidFill>
              <a:latin typeface="Arial" charset="0"/>
            </a:endParaRPr>
          </a:p>
          <a:p>
            <a:endParaRPr lang="en-US" sz="800" kern="0" dirty="0">
              <a:solidFill>
                <a:schemeClr val="tx1"/>
              </a:solidFill>
              <a:latin typeface="Arial" charset="0"/>
            </a:endParaRPr>
          </a:p>
          <a:p>
            <a:pPr marL="119063" lvl="1"/>
            <a:endParaRPr lang="en-US" sz="24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1963" lvl="1" indent="-342900">
              <a:buFont typeface="Arial" panose="020B0604020202020204" pitchFamily="34" charset="0"/>
              <a:buChar char="•"/>
            </a:pPr>
            <a:endParaRPr lang="en-US" sz="2400" b="1" i="1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9063" lvl="1"/>
            <a:endParaRPr lang="en-US" sz="2200" b="1" kern="0" dirty="0">
              <a:latin typeface="Arial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C87A56-FCF6-4CE4-A063-E2A84C0FCC2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23534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670035" y="571500"/>
            <a:ext cx="10851930" cy="5715000"/>
          </a:xfrm>
        </p:spPr>
        <p:txBody>
          <a:bodyPr/>
          <a:lstStyle/>
          <a:p>
            <a:r>
              <a:rPr lang="en-US" sz="2800" b="1" u="sng" kern="0" dirty="0">
                <a:solidFill>
                  <a:schemeClr val="tx2"/>
                </a:solidFill>
                <a:latin typeface="Arial" charset="0"/>
              </a:rPr>
              <a:t>Reporting Spreadsheet</a:t>
            </a:r>
          </a:p>
          <a:p>
            <a:endParaRPr lang="en-US" sz="2800" b="1" u="sng" kern="0" dirty="0">
              <a:solidFill>
                <a:schemeClr val="tx2"/>
              </a:solidFill>
              <a:latin typeface="Arial" charset="0"/>
            </a:endParaRPr>
          </a:p>
          <a:p>
            <a:endParaRPr lang="en-US" sz="800" kern="0" dirty="0">
              <a:solidFill>
                <a:schemeClr val="tx1"/>
              </a:solidFill>
              <a:latin typeface="Arial" charset="0"/>
            </a:endParaRPr>
          </a:p>
          <a:p>
            <a:pPr marL="119063" lvl="1"/>
            <a:endParaRPr lang="en-US" sz="24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1963" lvl="1" indent="-342900">
              <a:buFont typeface="Arial" panose="020B0604020202020204" pitchFamily="34" charset="0"/>
              <a:buChar char="•"/>
            </a:pPr>
            <a:endParaRPr lang="en-US" sz="2400" b="1" i="1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9063" lvl="1"/>
            <a:endParaRPr lang="en-US" sz="2200" b="1" kern="0" dirty="0">
              <a:latin typeface="Arial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C87A56-FCF6-4CE4-A063-E2A84C0FCC2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8C9395D0-7ECF-44F3-AB2E-6BEB2B6DA1FA}"/>
              </a:ext>
            </a:extLst>
          </p:cNvPr>
          <p:cNvGraphicFramePr>
            <a:graphicFrameLocks noGrp="1"/>
          </p:cNvGraphicFramePr>
          <p:nvPr/>
        </p:nvGraphicFramePr>
        <p:xfrm>
          <a:off x="152400" y="1295400"/>
          <a:ext cx="12039601" cy="41690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67000">
                  <a:extLst>
                    <a:ext uri="{9D8B030D-6E8A-4147-A177-3AD203B41FA5}">
                      <a16:colId xmlns:a16="http://schemas.microsoft.com/office/drawing/2014/main" val="196033065"/>
                    </a:ext>
                  </a:extLst>
                </a:gridCol>
                <a:gridCol w="2520022">
                  <a:extLst>
                    <a:ext uri="{9D8B030D-6E8A-4147-A177-3AD203B41FA5}">
                      <a16:colId xmlns:a16="http://schemas.microsoft.com/office/drawing/2014/main" val="2529079359"/>
                    </a:ext>
                  </a:extLst>
                </a:gridCol>
                <a:gridCol w="1832113">
                  <a:extLst>
                    <a:ext uri="{9D8B030D-6E8A-4147-A177-3AD203B41FA5}">
                      <a16:colId xmlns:a16="http://schemas.microsoft.com/office/drawing/2014/main" val="2866477648"/>
                    </a:ext>
                  </a:extLst>
                </a:gridCol>
                <a:gridCol w="1784525">
                  <a:extLst>
                    <a:ext uri="{9D8B030D-6E8A-4147-A177-3AD203B41FA5}">
                      <a16:colId xmlns:a16="http://schemas.microsoft.com/office/drawing/2014/main" val="2697530776"/>
                    </a:ext>
                  </a:extLst>
                </a:gridCol>
                <a:gridCol w="690017">
                  <a:extLst>
                    <a:ext uri="{9D8B030D-6E8A-4147-A177-3AD203B41FA5}">
                      <a16:colId xmlns:a16="http://schemas.microsoft.com/office/drawing/2014/main" val="2318919790"/>
                    </a:ext>
                  </a:extLst>
                </a:gridCol>
                <a:gridCol w="1272962">
                  <a:extLst>
                    <a:ext uri="{9D8B030D-6E8A-4147-A177-3AD203B41FA5}">
                      <a16:colId xmlns:a16="http://schemas.microsoft.com/office/drawing/2014/main" val="3712949867"/>
                    </a:ext>
                  </a:extLst>
                </a:gridCol>
                <a:gridCol w="1272962">
                  <a:extLst>
                    <a:ext uri="{9D8B030D-6E8A-4147-A177-3AD203B41FA5}">
                      <a16:colId xmlns:a16="http://schemas.microsoft.com/office/drawing/2014/main" val="849542372"/>
                    </a:ext>
                  </a:extLst>
                </a:gridCol>
              </a:tblGrid>
              <a:tr h="27490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Institution and Contact person</a:t>
                      </a:r>
                      <a:endParaRPr lang="en-US" sz="18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21" marR="5421" marT="542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21" marR="5421" marT="542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21" marR="5421" marT="542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21" marR="5421" marT="542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21" marR="5421" marT="542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21" marR="5421" marT="542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21" marR="5421" marT="5421" marB="0" anchor="b"/>
                </a:tc>
                <a:extLst>
                  <a:ext uri="{0D108BD9-81ED-4DB2-BD59-A6C34878D82A}">
                    <a16:rowId xmlns:a16="http://schemas.microsoft.com/office/drawing/2014/main" val="2163420693"/>
                  </a:ext>
                </a:extLst>
              </a:tr>
              <a:tr h="274909"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Cytometer Manufacturer &amp;  Model: </a:t>
                      </a:r>
                      <a:endParaRPr lang="en-US" sz="18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21" marR="5421" marT="542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 </a:t>
                      </a:r>
                      <a:endParaRPr lang="en-US" sz="18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21" marR="5421" marT="54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 </a:t>
                      </a:r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21" marR="5421" marT="54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 </a:t>
                      </a:r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21" marR="5421" marT="542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21" marR="5421" marT="542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21" marR="5421" marT="542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21" marR="5421" marT="5421" marB="0" anchor="b"/>
                </a:tc>
                <a:extLst>
                  <a:ext uri="{0D108BD9-81ED-4DB2-BD59-A6C34878D82A}">
                    <a16:rowId xmlns:a16="http://schemas.microsoft.com/office/drawing/2014/main" val="839642045"/>
                  </a:ext>
                </a:extLst>
              </a:tr>
              <a:tr h="23322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 </a:t>
                      </a:r>
                      <a:endParaRPr lang="en-US" sz="18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21" marR="5421" marT="54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21" marR="5421" marT="54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 </a:t>
                      </a:r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21" marR="5421" marT="542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21" marR="5421" marT="542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21" marR="5421" marT="542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21" marR="5421" marT="542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21" marR="5421" marT="5421" marB="0" anchor="b"/>
                </a:tc>
                <a:extLst>
                  <a:ext uri="{0D108BD9-81ED-4DB2-BD59-A6C34878D82A}">
                    <a16:rowId xmlns:a16="http://schemas.microsoft.com/office/drawing/2014/main" val="1541308077"/>
                  </a:ext>
                </a:extLst>
              </a:tr>
              <a:tr h="233228"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21" marR="5421" marT="542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21" marR="5421" marT="542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21" marR="5421" marT="542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21" marR="5421" marT="542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21" marR="5421" marT="542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21" marR="5421" marT="542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21" marR="5421" marT="5421" marB="0" anchor="b"/>
                </a:tc>
                <a:extLst>
                  <a:ext uri="{0D108BD9-81ED-4DB2-BD59-A6C34878D82A}">
                    <a16:rowId xmlns:a16="http://schemas.microsoft.com/office/drawing/2014/main" val="2844843277"/>
                  </a:ext>
                </a:extLst>
              </a:tr>
              <a:tr h="77506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Fluorescent label/bead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21" marR="5421" marT="54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File Name                                          (sample, instrument, organization, S/N ID - 4-digits)</a:t>
                      </a:r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21" marR="5421" marT="54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u="none" strike="noStrike" dirty="0">
                          <a:effectLst/>
                        </a:rPr>
                        <a:t>Fluorescence Channel nominal (EX/EM/Dl - nm)</a:t>
                      </a:r>
                      <a:endParaRPr lang="pt-BR" sz="18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21" marR="5421" marT="54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u="none" strike="noStrike">
                          <a:effectLst/>
                        </a:rPr>
                        <a:t>Fluorescence Channel actual (EX/EM/Dl - nm)</a:t>
                      </a:r>
                      <a:endParaRPr lang="pt-BR" sz="1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21" marR="5421" marT="542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MFI</a:t>
                      </a:r>
                      <a:endParaRPr lang="en-US" sz="18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21" marR="5421" marT="54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Date/Time Collected</a:t>
                      </a:r>
                      <a:endParaRPr lang="en-US" sz="18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21" marR="5421" marT="54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Date/Time Prepared</a:t>
                      </a:r>
                      <a:endParaRPr lang="en-US" sz="18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21" marR="5421" marT="5421" marB="0" anchor="b"/>
                </a:tc>
                <a:extLst>
                  <a:ext uri="{0D108BD9-81ED-4DB2-BD59-A6C34878D82A}">
                    <a16:rowId xmlns:a16="http://schemas.microsoft.com/office/drawing/2014/main" val="2824584026"/>
                  </a:ext>
                </a:extLst>
              </a:tr>
              <a:tr h="27490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DQC (BCLS)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21" marR="5421" marT="54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DQC Aria TFS 1897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21" marR="5421" marT="5421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375/450/45</a:t>
                      </a:r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21" marR="5421" marT="5421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21" marR="5421" marT="542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21" marR="5421" marT="54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 </a:t>
                      </a:r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21" marR="5421" marT="542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21" marR="5421" marT="5421" marB="0" anchor="b"/>
                </a:tc>
                <a:extLst>
                  <a:ext uri="{0D108BD9-81ED-4DB2-BD59-A6C34878D82A}">
                    <a16:rowId xmlns:a16="http://schemas.microsoft.com/office/drawing/2014/main" val="1509702162"/>
                  </a:ext>
                </a:extLst>
              </a:tr>
              <a:tr h="27490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DQC (BCLS)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21" marR="5421" marT="54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DQC Aria TFS 1897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21" marR="5421" marT="5421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375/525/40</a:t>
                      </a:r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21" marR="5421" marT="5421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21" marR="5421" marT="542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21" marR="5421" marT="54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 </a:t>
                      </a:r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21" marR="5421" marT="542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21" marR="5421" marT="5421" marB="0" anchor="b"/>
                </a:tc>
                <a:extLst>
                  <a:ext uri="{0D108BD9-81ED-4DB2-BD59-A6C34878D82A}">
                    <a16:rowId xmlns:a16="http://schemas.microsoft.com/office/drawing/2014/main" val="4140392671"/>
                  </a:ext>
                </a:extLst>
              </a:tr>
              <a:tr h="27490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DQC (BCLS)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21" marR="5421" marT="54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DQC Aria TFS 1897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21" marR="5421" marT="54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375/675/30</a:t>
                      </a:r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21" marR="5421" marT="5421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21" marR="5421" marT="54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21" marR="5421" marT="54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21" marR="5421" marT="542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21" marR="5421" marT="5421" marB="0" anchor="b"/>
                </a:tc>
                <a:extLst>
                  <a:ext uri="{0D108BD9-81ED-4DB2-BD59-A6C34878D82A}">
                    <a16:rowId xmlns:a16="http://schemas.microsoft.com/office/drawing/2014/main" val="4042437349"/>
                  </a:ext>
                </a:extLst>
              </a:tr>
              <a:tr h="233228"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21" marR="5421" marT="542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21" marR="5421" marT="542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21" marR="5421" marT="542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21" marR="5421" marT="542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21" marR="5421" marT="54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21" marR="5421" marT="542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21" marR="5421" marT="5421" marB="0" anchor="b"/>
                </a:tc>
                <a:extLst>
                  <a:ext uri="{0D108BD9-81ED-4DB2-BD59-A6C34878D82A}">
                    <a16:rowId xmlns:a16="http://schemas.microsoft.com/office/drawing/2014/main" val="356646562"/>
                  </a:ext>
                </a:extLst>
              </a:tr>
              <a:tr h="27490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DQC (BCLS)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21" marR="5421" marT="54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DQC Aria TFS 1897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21" marR="5421" marT="5421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405/450/45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21" marR="5421" marT="5421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21" marR="5421" marT="54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 </a:t>
                      </a:r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21" marR="5421" marT="54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 </a:t>
                      </a:r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21" marR="5421" marT="542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21" marR="5421" marT="5421" marB="0" anchor="b"/>
                </a:tc>
                <a:extLst>
                  <a:ext uri="{0D108BD9-81ED-4DB2-BD59-A6C34878D82A}">
                    <a16:rowId xmlns:a16="http://schemas.microsoft.com/office/drawing/2014/main" val="38785138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81621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C87A56-FCF6-4CE4-A063-E2A84C0FCC2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E5ADF877-4073-4158-B8E9-59FC84973D5E}"/>
              </a:ext>
            </a:extLst>
          </p:cNvPr>
          <p:cNvSpPr txBox="1">
            <a:spLocks/>
          </p:cNvSpPr>
          <p:nvPr/>
        </p:nvSpPr>
        <p:spPr>
          <a:xfrm>
            <a:off x="1524001" y="3733800"/>
            <a:ext cx="9143999" cy="1371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685983" rtl="0" eaLnBrk="1" latinLnBrk="0" hangingPunct="1">
              <a:spcBef>
                <a:spcPct val="20000"/>
              </a:spcBef>
              <a:buFontTx/>
              <a:buNone/>
              <a:defRPr sz="1125" kern="1200">
                <a:solidFill>
                  <a:schemeClr val="tx1"/>
                </a:solidFill>
                <a:latin typeface="Helvetica" pitchFamily="34" charset="0"/>
                <a:ea typeface="+mn-ea"/>
                <a:cs typeface="Helvetica" pitchFamily="34" charset="0"/>
              </a:defRPr>
            </a:lvl1pPr>
            <a:lvl2pPr marL="557361" indent="-214370" algn="l" defTabSz="68598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25" kern="1200" baseline="0">
                <a:solidFill>
                  <a:schemeClr val="tx1"/>
                </a:solidFill>
                <a:latin typeface="Helvetica" pitchFamily="34" charset="0"/>
                <a:ea typeface="+mn-ea"/>
                <a:cs typeface="Helvetica" pitchFamily="34" charset="0"/>
              </a:defRPr>
            </a:lvl2pPr>
            <a:lvl3pPr marL="900353" indent="-214370" algn="l" defTabSz="685983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125" b="0" kern="1200" baseline="0">
                <a:solidFill>
                  <a:schemeClr val="tx1"/>
                </a:solidFill>
                <a:latin typeface="Helvetica" pitchFamily="34" charset="0"/>
                <a:ea typeface="+mn-ea"/>
                <a:cs typeface="Helvetica" pitchFamily="34" charset="0"/>
              </a:defRPr>
            </a:lvl3pPr>
            <a:lvl4pPr marL="1200470" indent="-171496" algn="l" defTabSz="685983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125" kern="1200">
                <a:solidFill>
                  <a:schemeClr val="tx1"/>
                </a:solidFill>
                <a:latin typeface="Helvetica" pitchFamily="34" charset="0"/>
                <a:ea typeface="+mn-ea"/>
                <a:cs typeface="Helvetica" pitchFamily="34" charset="0"/>
              </a:defRPr>
            </a:lvl4pPr>
            <a:lvl5pPr marL="1586335" indent="-214370" algn="l" defTabSz="685983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125" kern="1200">
                <a:solidFill>
                  <a:schemeClr val="tx1"/>
                </a:solidFill>
                <a:latin typeface="Helvetica" pitchFamily="34" charset="0"/>
                <a:ea typeface="+mn-ea"/>
                <a:cs typeface="Helvetica" pitchFamily="34" charset="0"/>
              </a:defRPr>
            </a:lvl5pPr>
            <a:lvl6pPr marL="1886453" indent="-171496" algn="l" defTabSz="68598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25" kern="1200" baseline="0">
                <a:solidFill>
                  <a:schemeClr val="tx1"/>
                </a:solidFill>
                <a:latin typeface="Helvetica" pitchFamily="34" charset="0"/>
                <a:ea typeface="+mn-ea"/>
                <a:cs typeface="Helvetica" pitchFamily="34" charset="0"/>
              </a:defRPr>
            </a:lvl6pPr>
            <a:lvl7pPr marL="2229444" indent="-171496" algn="l" defTabSz="68598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2436" indent="-171496" algn="l" defTabSz="68598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5427" indent="-171496" algn="l" defTabSz="68598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9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6859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6859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en-US" sz="21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6859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E4610A85-C9F0-49B0-B50E-C01BDFA45D9E}"/>
              </a:ext>
            </a:extLst>
          </p:cNvPr>
          <p:cNvSpPr txBox="1">
            <a:spLocks/>
          </p:cNvSpPr>
          <p:nvPr/>
        </p:nvSpPr>
        <p:spPr>
          <a:xfrm>
            <a:off x="685800" y="2362200"/>
            <a:ext cx="11125199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685983" rtl="0" eaLnBrk="1" latinLnBrk="0" hangingPunct="1">
              <a:spcBef>
                <a:spcPct val="20000"/>
              </a:spcBef>
              <a:buFontTx/>
              <a:buNone/>
              <a:defRPr sz="1125" kern="1200">
                <a:solidFill>
                  <a:schemeClr val="tx1"/>
                </a:solidFill>
                <a:latin typeface="Helvetica" pitchFamily="34" charset="0"/>
                <a:ea typeface="+mn-ea"/>
                <a:cs typeface="Helvetica" pitchFamily="34" charset="0"/>
              </a:defRPr>
            </a:lvl1pPr>
            <a:lvl2pPr marL="557361" indent="-214370" algn="l" defTabSz="68598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25" kern="1200" baseline="0">
                <a:solidFill>
                  <a:schemeClr val="tx1"/>
                </a:solidFill>
                <a:latin typeface="Helvetica" pitchFamily="34" charset="0"/>
                <a:ea typeface="+mn-ea"/>
                <a:cs typeface="Helvetica" pitchFamily="34" charset="0"/>
              </a:defRPr>
            </a:lvl2pPr>
            <a:lvl3pPr marL="900353" indent="-214370" algn="l" defTabSz="685983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125" b="0" kern="1200" baseline="0">
                <a:solidFill>
                  <a:schemeClr val="tx1"/>
                </a:solidFill>
                <a:latin typeface="Helvetica" pitchFamily="34" charset="0"/>
                <a:ea typeface="+mn-ea"/>
                <a:cs typeface="Helvetica" pitchFamily="34" charset="0"/>
              </a:defRPr>
            </a:lvl3pPr>
            <a:lvl4pPr marL="1200470" indent="-171496" algn="l" defTabSz="685983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125" kern="1200">
                <a:solidFill>
                  <a:schemeClr val="tx1"/>
                </a:solidFill>
                <a:latin typeface="Helvetica" pitchFamily="34" charset="0"/>
                <a:ea typeface="+mn-ea"/>
                <a:cs typeface="Helvetica" pitchFamily="34" charset="0"/>
              </a:defRPr>
            </a:lvl4pPr>
            <a:lvl5pPr marL="1586335" indent="-214370" algn="l" defTabSz="685983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125" kern="1200">
                <a:solidFill>
                  <a:schemeClr val="tx1"/>
                </a:solidFill>
                <a:latin typeface="Helvetica" pitchFamily="34" charset="0"/>
                <a:ea typeface="+mn-ea"/>
                <a:cs typeface="Helvetica" pitchFamily="34" charset="0"/>
              </a:defRPr>
            </a:lvl5pPr>
            <a:lvl6pPr marL="1886453" indent="-171496" algn="l" defTabSz="68598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25" kern="1200" baseline="0">
                <a:solidFill>
                  <a:schemeClr val="tx1"/>
                </a:solidFill>
                <a:latin typeface="Helvetica" pitchFamily="34" charset="0"/>
                <a:ea typeface="+mn-ea"/>
                <a:cs typeface="Helvetica" pitchFamily="34" charset="0"/>
              </a:defRPr>
            </a:lvl6pPr>
            <a:lvl7pPr marL="2229444" indent="-171496" algn="l" defTabSz="68598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2436" indent="-171496" algn="l" defTabSz="68598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5427" indent="-171496" algn="l" defTabSz="68598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9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WG2 ILS – Development of Standardized Assays and Associated Reference Materials</a:t>
            </a:r>
          </a:p>
          <a:p>
            <a:pPr marL="0" marR="0" lvl="0" indent="0" algn="ctr" defTabSz="6859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	</a:t>
            </a:r>
          </a:p>
          <a:p>
            <a:pPr marL="457200" marR="0" lvl="0" indent="-457200" algn="ctr" defTabSz="6859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6859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Lili Wang</a:t>
            </a:r>
          </a:p>
          <a:p>
            <a:pPr marL="0" marR="0" lvl="0" indent="0" algn="ctr" defTabSz="6859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Biosystems and Biomaterials Division</a:t>
            </a:r>
          </a:p>
          <a:p>
            <a:pPr marL="0" marR="0" lvl="0" indent="0" algn="ctr" defTabSz="6859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National Institute of Standards and Technology (NIST)</a:t>
            </a:r>
          </a:p>
        </p:txBody>
      </p:sp>
    </p:spTree>
    <p:extLst>
      <p:ext uri="{BB962C8B-B14F-4D97-AF65-F5344CB8AC3E}">
        <p14:creationId xmlns:p14="http://schemas.microsoft.com/office/powerpoint/2010/main" val="10673003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95E8840-548C-A741-B72B-6FC2325D2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 vert="horz" lIns="91440" tIns="45720" rIns="91440" bIns="45720" rtlCol="0" anchor="ctr">
            <a:normAutofit/>
          </a:bodyPr>
          <a:lstStyle/>
          <a:p>
            <a:br>
              <a:rPr lang="en-US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Assay Survey Results</a:t>
            </a:r>
          </a:p>
        </p:txBody>
      </p:sp>
      <p:sp>
        <p:nvSpPr>
          <p:cNvPr id="34" name="Arc 33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4934062E-8941-43A2-B6D4-A50E597B178C}"/>
              </a:ext>
            </a:extLst>
          </p:cNvPr>
          <p:cNvSpPr txBox="1">
            <a:spLocks/>
          </p:cNvSpPr>
          <p:nvPr/>
        </p:nvSpPr>
        <p:spPr>
          <a:xfrm>
            <a:off x="4297554" y="1392099"/>
            <a:ext cx="6934146" cy="55856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685983" rtl="0" eaLnBrk="1" latinLnBrk="0" hangingPunct="1">
              <a:spcBef>
                <a:spcPct val="20000"/>
              </a:spcBef>
              <a:buFontTx/>
              <a:buNone/>
              <a:defRPr sz="1500" kern="1200">
                <a:solidFill>
                  <a:schemeClr val="bg1">
                    <a:lumMod val="50000"/>
                  </a:schemeClr>
                </a:solidFill>
                <a:latin typeface="Helvetica" pitchFamily="34" charset="0"/>
                <a:ea typeface="+mn-ea"/>
                <a:cs typeface="Helvetica" pitchFamily="34" charset="0"/>
              </a:defRPr>
            </a:lvl1pPr>
            <a:lvl2pPr marL="342991" indent="0" algn="l" defTabSz="685983" rtl="0" eaLnBrk="1" latinLnBrk="0" hangingPunct="1">
              <a:spcBef>
                <a:spcPct val="20000"/>
              </a:spcBef>
              <a:buFont typeface="Arial" pitchFamily="34" charset="0"/>
              <a:buNone/>
              <a:defRPr sz="1125" kern="1200" baseline="0">
                <a:solidFill>
                  <a:schemeClr val="tx1"/>
                </a:solidFill>
                <a:latin typeface="Helvetica" pitchFamily="34" charset="0"/>
                <a:ea typeface="+mn-ea"/>
                <a:cs typeface="Helvetica" pitchFamily="34" charset="0"/>
              </a:defRPr>
            </a:lvl2pPr>
            <a:lvl3pPr marL="685983" indent="0" algn="l" defTabSz="685983" rtl="0" eaLnBrk="1" latinLnBrk="0" hangingPunct="1">
              <a:spcBef>
                <a:spcPct val="20000"/>
              </a:spcBef>
              <a:buFont typeface="Courier New" pitchFamily="49" charset="0"/>
              <a:buNone/>
              <a:defRPr sz="1125" b="0" kern="1200" baseline="0">
                <a:solidFill>
                  <a:schemeClr val="tx1"/>
                </a:solidFill>
                <a:latin typeface="Helvetica" pitchFamily="34" charset="0"/>
                <a:ea typeface="+mn-ea"/>
                <a:cs typeface="Helvetica" pitchFamily="34" charset="0"/>
              </a:defRPr>
            </a:lvl3pPr>
            <a:lvl4pPr marL="1028974" indent="0" algn="l" defTabSz="685983" rtl="0" eaLnBrk="1" latinLnBrk="0" hangingPunct="1">
              <a:spcBef>
                <a:spcPct val="20000"/>
              </a:spcBef>
              <a:buFont typeface="Arial" pitchFamily="34" charset="0"/>
              <a:buNone/>
              <a:defRPr sz="1125" kern="1200">
                <a:solidFill>
                  <a:schemeClr val="tx1"/>
                </a:solidFill>
                <a:latin typeface="Helvetica" pitchFamily="34" charset="0"/>
                <a:ea typeface="+mn-ea"/>
                <a:cs typeface="Helvetica" pitchFamily="34" charset="0"/>
              </a:defRPr>
            </a:lvl4pPr>
            <a:lvl5pPr marL="1371966" indent="0" algn="l" defTabSz="685983" rtl="0" eaLnBrk="1" latinLnBrk="0" hangingPunct="1">
              <a:spcBef>
                <a:spcPct val="20000"/>
              </a:spcBef>
              <a:buFont typeface="Wingdings" pitchFamily="2" charset="2"/>
              <a:buNone/>
              <a:defRPr sz="1125" kern="1200">
                <a:solidFill>
                  <a:schemeClr val="tx1"/>
                </a:solidFill>
                <a:latin typeface="Helvetica" pitchFamily="34" charset="0"/>
                <a:ea typeface="+mn-ea"/>
                <a:cs typeface="Helvetica" pitchFamily="34" charset="0"/>
              </a:defRPr>
            </a:lvl5pPr>
            <a:lvl6pPr marL="1886453" indent="-171496" algn="l" defTabSz="68598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25" kern="1200" baseline="0">
                <a:solidFill>
                  <a:schemeClr val="tx1"/>
                </a:solidFill>
                <a:latin typeface="Helvetica" pitchFamily="34" charset="0"/>
                <a:ea typeface="+mn-ea"/>
                <a:cs typeface="Helvetica" pitchFamily="34" charset="0"/>
              </a:defRPr>
            </a:lvl6pPr>
            <a:lvl7pPr marL="2229444" indent="-171496" algn="l" defTabSz="68598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2436" indent="-171496" algn="l" defTabSz="68598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5427" indent="-171496" algn="l" defTabSz="68598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Helvetica" pitchFamily="34" charset="0"/>
              </a:rPr>
              <a:t>Cell subsets/lineage phenotypes (minimal CD markers and antibody clones), e.g., naïve, central memory, effector, etc.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Helvetica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Helvetica" pitchFamily="34" charset="0"/>
              </a:rPr>
              <a:t>Potency assay defining intended function, e.g., cell killing, proliferation, cytokine production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Helvetica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Helvetica" pitchFamily="34" charset="0"/>
              </a:rPr>
              <a:t>Cell count and health, e.g., viability, exhaustion, apoptosis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Helvetica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Helvetica" pitchFamily="34" charset="0"/>
              </a:rPr>
              <a:t>Assay for expression analysis, e.g., CAR expression, tumor antigens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Helvetica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Helvetica" pitchFamily="34" charset="0"/>
              </a:rPr>
              <a:t>Benchmark assay for impurities of cell therapy product</a:t>
            </a:r>
          </a:p>
          <a:p>
            <a:pPr marL="461963" marR="0" lvl="1" indent="-2286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125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Helvetica" pitchFamily="34" charset="0"/>
            </a:endParaRPr>
          </a:p>
          <a:p>
            <a:pPr marL="119063" marR="0" lvl="1" indent="-2286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125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Helvetica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07691FC-1A8E-447F-A988-B837C42B7276}"/>
              </a:ext>
            </a:extLst>
          </p:cNvPr>
          <p:cNvSpPr txBox="1"/>
          <p:nvPr/>
        </p:nvSpPr>
        <p:spPr>
          <a:xfrm>
            <a:off x="3664022" y="556800"/>
            <a:ext cx="844801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Priority Assays Standardized across Instrument Platforms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(Kite, BMS, MSKCC, NCI, AZ, Sanofi, Mana Therapeutics)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FF00"/>
              </a:highligh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96019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897622" y="1050721"/>
            <a:ext cx="10655417" cy="5715000"/>
          </a:xfrm>
        </p:spPr>
        <p:txBody>
          <a:bodyPr/>
          <a:lstStyle/>
          <a:p>
            <a:r>
              <a:rPr lang="en-US" sz="2800" b="1" kern="0" dirty="0">
                <a:solidFill>
                  <a:srgbClr val="FF0000"/>
                </a:solidFill>
                <a:latin typeface="Arial" charset="0"/>
              </a:rPr>
              <a:t>Scope of WG2 Interlaboratory Study on Cell Count and Health </a:t>
            </a:r>
          </a:p>
          <a:p>
            <a:endParaRPr lang="en-US" sz="1200" kern="0" dirty="0">
              <a:solidFill>
                <a:schemeClr val="tx1"/>
              </a:solidFill>
              <a:latin typeface="Arial" charset="0"/>
            </a:endParaRPr>
          </a:p>
          <a:p>
            <a:pPr marL="576263" lvl="1" indent="-457200">
              <a:buFont typeface="+mj-lt"/>
              <a:buAutoNum type="arabicPeriod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Design a cell count and health assay (TBMNK assay with a viability dye and an apoptosis marker, an 8-color assay)</a:t>
            </a:r>
          </a:p>
          <a:p>
            <a:pPr marL="576263" lvl="1" indent="-457200">
              <a:buFont typeface="+mj-lt"/>
              <a:buAutoNum type="arabicPeriod"/>
            </a:pP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6263" lvl="1" indent="-457200">
              <a:buFont typeface="+mj-lt"/>
              <a:buAutoNum type="arabicPeriod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Fix assay variables including cell sample, assay panel, instrument and assay control materials</a:t>
            </a:r>
            <a:endParaRPr lang="en-US" sz="24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6263" lvl="1" indent="-457200">
              <a:buFont typeface="+mj-lt"/>
              <a:buAutoNum type="arabicPeriod"/>
            </a:pPr>
            <a:endParaRPr lang="en-US" sz="1000" b="1" i="1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6263" lvl="1" indent="-457200">
              <a:buFont typeface="+mj-lt"/>
              <a:buAutoNum type="arabicPeriod"/>
            </a:pPr>
            <a:r>
              <a:rPr lang="en-US" sz="2400" b="1" kern="0" dirty="0">
                <a:latin typeface="Arial" panose="020B0604020202020204" pitchFamily="34" charset="0"/>
                <a:cs typeface="Arial" panose="020B0604020202020204" pitchFamily="34" charset="0"/>
              </a:rPr>
              <a:t>Develop an assay SOP and implement the SOP enabling result comparability across different cytometer platforms</a:t>
            </a:r>
          </a:p>
          <a:p>
            <a:pPr marL="576263" lvl="1" indent="-457200">
              <a:buFont typeface="+mj-lt"/>
              <a:buAutoNum type="arabicPeriod"/>
            </a:pPr>
            <a:endParaRPr lang="en-US" sz="10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6263" lvl="1" indent="-457200">
              <a:buFont typeface="+mj-lt"/>
              <a:buAutoNum type="arabicPeriod"/>
            </a:pPr>
            <a:r>
              <a:rPr lang="en-US" sz="2400" b="1" kern="0" dirty="0">
                <a:latin typeface="Arial" charset="0"/>
              </a:rPr>
              <a:t>Study Outputs: </a:t>
            </a:r>
            <a:r>
              <a:rPr lang="en-US" sz="2400" b="1" kern="0" dirty="0">
                <a:solidFill>
                  <a:schemeClr val="tx1"/>
                </a:solidFill>
                <a:latin typeface="Arial" charset="0"/>
              </a:rPr>
              <a:t>assay SOP, standard panel, assay and instrument control materials, and reference data</a:t>
            </a:r>
          </a:p>
          <a:p>
            <a:pPr lvl="0"/>
            <a:endParaRPr lang="en-US" sz="800" kern="0" dirty="0">
              <a:solidFill>
                <a:prstClr val="black"/>
              </a:solidFill>
              <a:latin typeface="Arial" charset="0"/>
            </a:endParaRPr>
          </a:p>
          <a:p>
            <a:pPr marL="119063" lvl="1"/>
            <a:endParaRPr lang="en-US" sz="2400" b="1" kern="0" dirty="0">
              <a:latin typeface="Arial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C87A56-FCF6-4CE4-A063-E2A84C0FCC2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54092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026654C2-007A-4807-8FA0-5ABE216730AD}"/>
              </a:ext>
            </a:extLst>
          </p:cNvPr>
          <p:cNvCxnSpPr>
            <a:cxnSpLocks/>
            <a:endCxn id="3" idx="1"/>
          </p:cNvCxnSpPr>
          <p:nvPr/>
        </p:nvCxnSpPr>
        <p:spPr>
          <a:xfrm flipV="1">
            <a:off x="1149292" y="4002331"/>
            <a:ext cx="8560433" cy="46144"/>
          </a:xfrm>
          <a:prstGeom prst="straightConnector1">
            <a:avLst/>
          </a:prstGeom>
          <a:noFill/>
          <a:ln w="25400" cap="flat" cmpd="sng" algn="ctr">
            <a:solidFill>
              <a:srgbClr val="000000"/>
            </a:solidFill>
            <a:prstDash val="solid"/>
            <a:tailEnd type="arrow"/>
          </a:ln>
          <a:effectLst/>
        </p:spPr>
      </p:cxnSp>
      <p:sp>
        <p:nvSpPr>
          <p:cNvPr id="3" name="TextBox 6">
            <a:extLst>
              <a:ext uri="{FF2B5EF4-FFF2-40B4-BE49-F238E27FC236}">
                <a16:creationId xmlns:a16="http://schemas.microsoft.com/office/drawing/2014/main" id="{57BB467E-1545-41E9-93FA-9626374070CE}"/>
              </a:ext>
            </a:extLst>
          </p:cNvPr>
          <p:cNvSpPr txBox="1"/>
          <p:nvPr/>
        </p:nvSpPr>
        <p:spPr>
          <a:xfrm>
            <a:off x="9709725" y="3817665"/>
            <a:ext cx="2339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GB"/>
            </a:defPPr>
            <a:lvl1pPr algn="r" rtl="0" fontAlgn="base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r" rtl="0" fontAlgn="base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r" rtl="0" fontAlgn="base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r" rtl="0" fontAlgn="base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r" rtl="0" fontAlgn="base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Standardized assay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68AFD41-2AEC-4C92-A547-3E7C1B8D5B0E}"/>
              </a:ext>
            </a:extLst>
          </p:cNvPr>
          <p:cNvSpPr/>
          <p:nvPr/>
        </p:nvSpPr>
        <p:spPr>
          <a:xfrm>
            <a:off x="1569465" y="2265066"/>
            <a:ext cx="1800200" cy="576064"/>
          </a:xfrm>
          <a:prstGeom prst="ellipse">
            <a:avLst/>
          </a:prstGeom>
          <a:solidFill>
            <a:srgbClr val="BBE0E3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>
            <a:defPPr>
              <a:defRPr lang="en-GB"/>
            </a:defPPr>
            <a:lvl1pPr algn="r" rtl="0" fontAlgn="base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rtl="0" fontAlgn="base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rtl="0" fontAlgn="base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rtl="0" fontAlgn="base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rtl="0" fontAlgn="base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Cell sample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9D92EA00-F703-427A-A7B8-AF60175837E5}"/>
              </a:ext>
            </a:extLst>
          </p:cNvPr>
          <p:cNvSpPr/>
          <p:nvPr/>
        </p:nvSpPr>
        <p:spPr>
          <a:xfrm>
            <a:off x="3499228" y="2231448"/>
            <a:ext cx="1800200" cy="576064"/>
          </a:xfrm>
          <a:prstGeom prst="ellipse">
            <a:avLst/>
          </a:prstGeom>
          <a:solidFill>
            <a:srgbClr val="BBE0E3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>
            <a:defPPr>
              <a:defRPr lang="en-GB"/>
            </a:defPPr>
            <a:lvl1pPr algn="r" rtl="0" fontAlgn="base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rtl="0" fontAlgn="base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rtl="0" fontAlgn="base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rtl="0" fontAlgn="base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rtl="0" fontAlgn="base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Antibody clone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4BABD4F-0FAC-4F2B-9D0A-B405978901AB}"/>
              </a:ext>
            </a:extLst>
          </p:cNvPr>
          <p:cNvSpPr/>
          <p:nvPr/>
        </p:nvSpPr>
        <p:spPr>
          <a:xfrm>
            <a:off x="8060194" y="5247298"/>
            <a:ext cx="1800200" cy="576064"/>
          </a:xfrm>
          <a:prstGeom prst="ellipse">
            <a:avLst/>
          </a:prstGeom>
          <a:solidFill>
            <a:srgbClr val="BBE0E3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>
            <a:defPPr>
              <a:defRPr lang="en-GB"/>
            </a:defPPr>
            <a:lvl1pPr algn="r" rtl="0" fontAlgn="base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rtl="0" fontAlgn="base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rtl="0" fontAlgn="base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rtl="0" fontAlgn="base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rtl="0" fontAlgn="base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Assay SOP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EEBCB98-4644-4426-93F6-DA61DE0BE286}"/>
              </a:ext>
            </a:extLst>
          </p:cNvPr>
          <p:cNvSpPr/>
          <p:nvPr/>
        </p:nvSpPr>
        <p:spPr>
          <a:xfrm>
            <a:off x="1389445" y="5339742"/>
            <a:ext cx="1800200" cy="576064"/>
          </a:xfrm>
          <a:prstGeom prst="ellipse">
            <a:avLst/>
          </a:prstGeom>
          <a:solidFill>
            <a:srgbClr val="BBE0E3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>
            <a:defPPr>
              <a:defRPr lang="en-GB"/>
            </a:defPPr>
            <a:lvl1pPr algn="r" rtl="0" fontAlgn="base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rtl="0" fontAlgn="base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rtl="0" fontAlgn="base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rtl="0" fontAlgn="base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rtl="0" fontAlgn="base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Flow Cytometer Platform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60DCA05-F812-4BD8-A8CF-DE4B4B260E43}"/>
              </a:ext>
            </a:extLst>
          </p:cNvPr>
          <p:cNvSpPr/>
          <p:nvPr/>
        </p:nvSpPr>
        <p:spPr>
          <a:xfrm>
            <a:off x="7721718" y="2194193"/>
            <a:ext cx="1940108" cy="576064"/>
          </a:xfrm>
          <a:prstGeom prst="ellipse">
            <a:avLst/>
          </a:prstGeom>
          <a:solidFill>
            <a:srgbClr val="BBE0E3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>
            <a:defPPr>
              <a:defRPr lang="en-GB"/>
            </a:defPPr>
            <a:lvl1pPr algn="r" rtl="0" fontAlgn="base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rtl="0" fontAlgn="base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rtl="0" fontAlgn="base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rtl="0" fontAlgn="base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rtl="0" fontAlgn="base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Data acquisition &amp; analysis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CD0BFBCC-E714-48E1-BCFB-3338CD23C531}"/>
              </a:ext>
            </a:extLst>
          </p:cNvPr>
          <p:cNvCxnSpPr>
            <a:cxnSpLocks/>
          </p:cNvCxnSpPr>
          <p:nvPr/>
        </p:nvCxnSpPr>
        <p:spPr>
          <a:xfrm>
            <a:off x="4219308" y="2807512"/>
            <a:ext cx="373403" cy="1182277"/>
          </a:xfrm>
          <a:prstGeom prst="straightConnector1">
            <a:avLst/>
          </a:prstGeom>
          <a:noFill/>
          <a:ln w="15875" cap="flat" cmpd="sng" algn="ctr">
            <a:solidFill>
              <a:srgbClr val="000000"/>
            </a:solidFill>
            <a:prstDash val="solid"/>
            <a:tailEnd type="arrow"/>
          </a:ln>
          <a:effectLst/>
        </p:spPr>
      </p:cxnSp>
      <p:sp>
        <p:nvSpPr>
          <p:cNvPr id="10" name="TextBox 16">
            <a:extLst>
              <a:ext uri="{FF2B5EF4-FFF2-40B4-BE49-F238E27FC236}">
                <a16:creationId xmlns:a16="http://schemas.microsoft.com/office/drawing/2014/main" id="{060330EE-00FE-48F3-81BA-1017A7887F5D}"/>
              </a:ext>
            </a:extLst>
          </p:cNvPr>
          <p:cNvSpPr txBox="1"/>
          <p:nvPr/>
        </p:nvSpPr>
        <p:spPr>
          <a:xfrm>
            <a:off x="4481748" y="3075740"/>
            <a:ext cx="1396536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GB"/>
            </a:defPPr>
            <a:lvl1pPr algn="r" rtl="0" fontAlgn="base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r" rtl="0" fontAlgn="base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r" rtl="0" fontAlgn="base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r" rtl="0" fontAlgn="base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r" rtl="0" fontAlgn="base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Fixed Clones &amp;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Binding Affinities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From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BioLegend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</p:txBody>
      </p:sp>
      <p:sp>
        <p:nvSpPr>
          <p:cNvPr id="12" name="TextBox 18">
            <a:extLst>
              <a:ext uri="{FF2B5EF4-FFF2-40B4-BE49-F238E27FC236}">
                <a16:creationId xmlns:a16="http://schemas.microsoft.com/office/drawing/2014/main" id="{95397136-C357-46C9-91AB-26DFE55A2327}"/>
              </a:ext>
            </a:extLst>
          </p:cNvPr>
          <p:cNvSpPr txBox="1"/>
          <p:nvPr/>
        </p:nvSpPr>
        <p:spPr>
          <a:xfrm>
            <a:off x="3673699" y="3226957"/>
            <a:ext cx="78098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GB"/>
            </a:defPPr>
            <a:lvl1pPr algn="r" rtl="0" fontAlgn="base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r" rtl="0" fontAlgn="base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r" rtl="0" fontAlgn="base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r" rtl="0" fontAlgn="base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r" rtl="0" fontAlgn="base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Reagent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Titration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A2D92485-1278-45DC-8D66-10E8AFE8B408}"/>
              </a:ext>
            </a:extLst>
          </p:cNvPr>
          <p:cNvCxnSpPr/>
          <p:nvPr/>
        </p:nvCxnSpPr>
        <p:spPr>
          <a:xfrm>
            <a:off x="8621818" y="2798861"/>
            <a:ext cx="576064" cy="1200411"/>
          </a:xfrm>
          <a:prstGeom prst="straightConnector1">
            <a:avLst/>
          </a:prstGeom>
          <a:noFill/>
          <a:ln w="15875" cap="flat" cmpd="sng" algn="ctr">
            <a:solidFill>
              <a:srgbClr val="000000"/>
            </a:solidFill>
            <a:prstDash val="solid"/>
            <a:tailEnd type="arrow"/>
          </a:ln>
          <a:effectLst/>
        </p:spPr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A58C666F-57DF-44C0-A4C2-91FD7EBB3FAF}"/>
              </a:ext>
            </a:extLst>
          </p:cNvPr>
          <p:cNvCxnSpPr/>
          <p:nvPr/>
        </p:nvCxnSpPr>
        <p:spPr>
          <a:xfrm>
            <a:off x="2289545" y="2841130"/>
            <a:ext cx="576064" cy="1200411"/>
          </a:xfrm>
          <a:prstGeom prst="straightConnector1">
            <a:avLst/>
          </a:prstGeom>
          <a:noFill/>
          <a:ln w="15875" cap="flat" cmpd="sng" algn="ctr">
            <a:solidFill>
              <a:srgbClr val="000000"/>
            </a:solidFill>
            <a:prstDash val="solid"/>
            <a:tailEnd type="arrow"/>
          </a:ln>
          <a:effectLst/>
        </p:spPr>
      </p:cxnSp>
      <p:sp>
        <p:nvSpPr>
          <p:cNvPr id="16" name="TextBox 22">
            <a:extLst>
              <a:ext uri="{FF2B5EF4-FFF2-40B4-BE49-F238E27FC236}">
                <a16:creationId xmlns:a16="http://schemas.microsoft.com/office/drawing/2014/main" id="{24B622ED-1A54-431F-8CAF-A546F67EDA29}"/>
              </a:ext>
            </a:extLst>
          </p:cNvPr>
          <p:cNvSpPr txBox="1"/>
          <p:nvPr/>
        </p:nvSpPr>
        <p:spPr>
          <a:xfrm>
            <a:off x="764202" y="3235433"/>
            <a:ext cx="175400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GB"/>
            </a:defPPr>
            <a:lvl1pPr algn="r" rtl="0" fontAlgn="base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r" rtl="0" fontAlgn="base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r" rtl="0" fontAlgn="base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r" rtl="0" fontAlgn="base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r" rtl="0" fontAlgn="base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Cryopreserved PBMCs 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724DD700-B21F-47DD-B734-61BECEAA8DCF}"/>
              </a:ext>
            </a:extLst>
          </p:cNvPr>
          <p:cNvCxnSpPr>
            <a:cxnSpLocks/>
          </p:cNvCxnSpPr>
          <p:nvPr/>
        </p:nvCxnSpPr>
        <p:spPr>
          <a:xfrm flipV="1">
            <a:off x="2419197" y="4091316"/>
            <a:ext cx="864576" cy="1248426"/>
          </a:xfrm>
          <a:prstGeom prst="straightConnector1">
            <a:avLst/>
          </a:prstGeom>
          <a:noFill/>
          <a:ln w="15875" cap="flat" cmpd="sng" algn="ctr">
            <a:solidFill>
              <a:srgbClr val="000000"/>
            </a:solidFill>
            <a:prstDash val="solid"/>
            <a:tailEnd type="arrow"/>
          </a:ln>
          <a:effectLst/>
        </p:spPr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035B4A7E-D8FB-4476-B456-2C1BE282FDFE}"/>
              </a:ext>
            </a:extLst>
          </p:cNvPr>
          <p:cNvCxnSpPr>
            <a:cxnSpLocks/>
            <a:stCxn id="6" idx="0"/>
          </p:cNvCxnSpPr>
          <p:nvPr/>
        </p:nvCxnSpPr>
        <p:spPr>
          <a:xfrm flipV="1">
            <a:off x="8960294" y="4013148"/>
            <a:ext cx="164481" cy="1234150"/>
          </a:xfrm>
          <a:prstGeom prst="straightConnector1">
            <a:avLst/>
          </a:prstGeom>
          <a:noFill/>
          <a:ln w="15875" cap="flat" cmpd="sng" algn="ctr">
            <a:solidFill>
              <a:srgbClr val="000000"/>
            </a:solidFill>
            <a:prstDash val="solid"/>
            <a:tailEnd type="arrow"/>
          </a:ln>
          <a:effectLst/>
        </p:spPr>
      </p:cxnSp>
      <p:sp>
        <p:nvSpPr>
          <p:cNvPr id="22" name="TextBox 29">
            <a:extLst>
              <a:ext uri="{FF2B5EF4-FFF2-40B4-BE49-F238E27FC236}">
                <a16:creationId xmlns:a16="http://schemas.microsoft.com/office/drawing/2014/main" id="{638A06EA-B835-4BB2-8393-078963321361}"/>
              </a:ext>
            </a:extLst>
          </p:cNvPr>
          <p:cNvSpPr txBox="1"/>
          <p:nvPr/>
        </p:nvSpPr>
        <p:spPr>
          <a:xfrm>
            <a:off x="9042534" y="3207982"/>
            <a:ext cx="6527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GB"/>
            </a:defPPr>
            <a:lvl1pPr algn="r" rtl="0" fontAlgn="base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r" rtl="0" fontAlgn="base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r" rtl="0" fontAlgn="base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r" rtl="0" fontAlgn="base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r" rtl="0" fontAlgn="base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WG3</a:t>
            </a:r>
          </a:p>
        </p:txBody>
      </p:sp>
      <p:sp>
        <p:nvSpPr>
          <p:cNvPr id="23" name="TextBox 30">
            <a:extLst>
              <a:ext uri="{FF2B5EF4-FFF2-40B4-BE49-F238E27FC236}">
                <a16:creationId xmlns:a16="http://schemas.microsoft.com/office/drawing/2014/main" id="{69917DC1-B3F5-4EDF-9B83-925E6FB3A33B}"/>
              </a:ext>
            </a:extLst>
          </p:cNvPr>
          <p:cNvSpPr txBox="1"/>
          <p:nvPr/>
        </p:nvSpPr>
        <p:spPr>
          <a:xfrm>
            <a:off x="620806" y="4374902"/>
            <a:ext cx="2276585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GB"/>
            </a:defPPr>
            <a:lvl1pPr algn="r" rtl="0" fontAlgn="base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r" rtl="0" fontAlgn="base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r" rtl="0" fontAlgn="base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r" rtl="0" fontAlgn="base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r" rtl="0" fontAlgn="base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Calibration &amp; Standardization: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BD (FC beads with ERF values)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Spherotech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(8-peak beads)</a:t>
            </a: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67CF4890-3750-4664-970F-49DAA7299830}"/>
              </a:ext>
            </a:extLst>
          </p:cNvPr>
          <p:cNvSpPr txBox="1">
            <a:spLocks/>
          </p:cNvSpPr>
          <p:nvPr/>
        </p:nvSpPr>
        <p:spPr>
          <a:xfrm>
            <a:off x="262538" y="522043"/>
            <a:ext cx="11213762" cy="97764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Assay for Cell Count and Health: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CD45, CD3, CD19, CD14, CD56/CD16, CD4, CD8, Annexin, and Aqua 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6AF96423-DBDA-4AAA-8F12-EC3E73B2AD4D}"/>
              </a:ext>
            </a:extLst>
          </p:cNvPr>
          <p:cNvSpPr/>
          <p:nvPr/>
        </p:nvSpPr>
        <p:spPr>
          <a:xfrm>
            <a:off x="5274823" y="5339742"/>
            <a:ext cx="1800200" cy="576064"/>
          </a:xfrm>
          <a:prstGeom prst="ellipse">
            <a:avLst/>
          </a:prstGeom>
          <a:solidFill>
            <a:srgbClr val="BBE0E3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>
            <a:defPPr>
              <a:defRPr lang="en-GB"/>
            </a:defPPr>
            <a:lvl1pPr algn="r" rtl="0" fontAlgn="base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rtl="0" fontAlgn="base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rtl="0" fontAlgn="base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rtl="0" fontAlgn="base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rtl="0" fontAlgn="base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Compensation</a:t>
            </a: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239E9D73-B9E5-485C-9DE7-AE0BA468EC9F}"/>
              </a:ext>
            </a:extLst>
          </p:cNvPr>
          <p:cNvCxnSpPr>
            <a:cxnSpLocks/>
          </p:cNvCxnSpPr>
          <p:nvPr/>
        </p:nvCxnSpPr>
        <p:spPr>
          <a:xfrm flipV="1">
            <a:off x="6057958" y="4056274"/>
            <a:ext cx="308905" cy="1283468"/>
          </a:xfrm>
          <a:prstGeom prst="straightConnector1">
            <a:avLst/>
          </a:prstGeom>
          <a:noFill/>
          <a:ln w="15875" cap="flat" cmpd="sng" algn="ctr">
            <a:solidFill>
              <a:srgbClr val="000000"/>
            </a:solidFill>
            <a:prstDash val="solid"/>
            <a:tailEnd type="arrow"/>
          </a:ln>
          <a:effectLst/>
        </p:spPr>
      </p:cxnSp>
      <p:sp>
        <p:nvSpPr>
          <p:cNvPr id="37" name="TextBox 37">
            <a:extLst>
              <a:ext uri="{FF2B5EF4-FFF2-40B4-BE49-F238E27FC236}">
                <a16:creationId xmlns:a16="http://schemas.microsoft.com/office/drawing/2014/main" id="{57D9473B-C2B2-425C-BF43-B5F0D4F1027C}"/>
              </a:ext>
            </a:extLst>
          </p:cNvPr>
          <p:cNvSpPr txBox="1"/>
          <p:nvPr/>
        </p:nvSpPr>
        <p:spPr>
          <a:xfrm>
            <a:off x="6257263" y="4526522"/>
            <a:ext cx="2170787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GB"/>
            </a:defPPr>
            <a:lvl1pPr algn="r" rtl="0" fontAlgn="base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r" rtl="0" fontAlgn="base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r" rtl="0" fontAlgn="base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r" rtl="0" fontAlgn="base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r" rtl="0" fontAlgn="base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Different Controls: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lyophilized PBMC (NIBSC)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Comp beads (TF BCLS)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B9AEEF16-89FF-4679-83B4-5A01A72635BD}"/>
              </a:ext>
            </a:extLst>
          </p:cNvPr>
          <p:cNvSpPr/>
          <p:nvPr/>
        </p:nvSpPr>
        <p:spPr>
          <a:xfrm>
            <a:off x="5791955" y="2249472"/>
            <a:ext cx="1800200" cy="576064"/>
          </a:xfrm>
          <a:prstGeom prst="ellipse">
            <a:avLst/>
          </a:prstGeom>
          <a:solidFill>
            <a:srgbClr val="BBE0E3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>
            <a:defPPr>
              <a:defRPr lang="en-GB"/>
            </a:defPPr>
            <a:lvl1pPr algn="r" rtl="0" fontAlgn="base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rtl="0" fontAlgn="base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rtl="0" fontAlgn="base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rtl="0" fontAlgn="base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rtl="0" fontAlgn="base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Cell counting</a:t>
            </a: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B2BA88C7-B647-4229-9B42-8087C393295B}"/>
              </a:ext>
            </a:extLst>
          </p:cNvPr>
          <p:cNvCxnSpPr>
            <a:cxnSpLocks/>
          </p:cNvCxnSpPr>
          <p:nvPr/>
        </p:nvCxnSpPr>
        <p:spPr>
          <a:xfrm>
            <a:off x="6512035" y="2825536"/>
            <a:ext cx="373403" cy="1182277"/>
          </a:xfrm>
          <a:prstGeom prst="straightConnector1">
            <a:avLst/>
          </a:prstGeom>
          <a:noFill/>
          <a:ln w="15875" cap="flat" cmpd="sng" algn="ctr">
            <a:solidFill>
              <a:srgbClr val="000000"/>
            </a:solidFill>
            <a:prstDash val="solid"/>
            <a:tailEnd type="arrow"/>
          </a:ln>
          <a:effectLst/>
        </p:spPr>
      </p:cxnSp>
      <p:sp>
        <p:nvSpPr>
          <p:cNvPr id="39" name="TextBox 18">
            <a:extLst>
              <a:ext uri="{FF2B5EF4-FFF2-40B4-BE49-F238E27FC236}">
                <a16:creationId xmlns:a16="http://schemas.microsoft.com/office/drawing/2014/main" id="{2E5144BB-34DB-49CD-A52A-6E92EFA24DCD}"/>
              </a:ext>
            </a:extLst>
          </p:cNvPr>
          <p:cNvSpPr txBox="1"/>
          <p:nvPr/>
        </p:nvSpPr>
        <p:spPr>
          <a:xfrm>
            <a:off x="6784453" y="3258145"/>
            <a:ext cx="1265090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GB"/>
            </a:defPPr>
            <a:lvl1pPr algn="r" rtl="0" fontAlgn="base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r" rtl="0" fontAlgn="base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r" rtl="0" fontAlgn="base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r" rtl="0" fontAlgn="base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r" rtl="0" fontAlgn="base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Non-volumetric: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Counting Ref: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BD (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TruCount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)</a:t>
            </a:r>
          </a:p>
        </p:txBody>
      </p:sp>
      <p:sp>
        <p:nvSpPr>
          <p:cNvPr id="40" name="TextBox 18">
            <a:extLst>
              <a:ext uri="{FF2B5EF4-FFF2-40B4-BE49-F238E27FC236}">
                <a16:creationId xmlns:a16="http://schemas.microsoft.com/office/drawing/2014/main" id="{B043733D-8EB6-4447-B12F-64619D74E2DE}"/>
              </a:ext>
            </a:extLst>
          </p:cNvPr>
          <p:cNvSpPr txBox="1"/>
          <p:nvPr/>
        </p:nvSpPr>
        <p:spPr>
          <a:xfrm>
            <a:off x="6598364" y="2946372"/>
            <a:ext cx="91242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GB"/>
            </a:defPPr>
            <a:lvl1pPr algn="r" rtl="0" fontAlgn="base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r" rtl="0" fontAlgn="base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r" rtl="0" fontAlgn="base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r" rtl="0" fontAlgn="base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r" rtl="0" fontAlgn="base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Volumetric</a:t>
            </a: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CD8D9671-99D6-4E82-AD48-86FC57922E5B}"/>
              </a:ext>
            </a:extLst>
          </p:cNvPr>
          <p:cNvSpPr/>
          <p:nvPr/>
        </p:nvSpPr>
        <p:spPr>
          <a:xfrm>
            <a:off x="3281964" y="5339742"/>
            <a:ext cx="1800200" cy="576064"/>
          </a:xfrm>
          <a:prstGeom prst="ellipse">
            <a:avLst/>
          </a:prstGeom>
          <a:solidFill>
            <a:srgbClr val="BBE0E3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>
            <a:defPPr>
              <a:defRPr lang="en-GB"/>
            </a:defPPr>
            <a:lvl1pPr algn="r" rtl="0" fontAlgn="base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rtl="0" fontAlgn="base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rtl="0" fontAlgn="base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rtl="0" fontAlgn="base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rtl="0" fontAlgn="base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Non-viable cell control</a:t>
            </a:r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88FA05DC-BA6B-43E6-B571-32714D4B3AA4}"/>
              </a:ext>
            </a:extLst>
          </p:cNvPr>
          <p:cNvCxnSpPr>
            <a:cxnSpLocks/>
          </p:cNvCxnSpPr>
          <p:nvPr/>
        </p:nvCxnSpPr>
        <p:spPr>
          <a:xfrm flipV="1">
            <a:off x="4275608" y="4041541"/>
            <a:ext cx="357164" cy="1295205"/>
          </a:xfrm>
          <a:prstGeom prst="straightConnector1">
            <a:avLst/>
          </a:prstGeom>
          <a:noFill/>
          <a:ln w="15875" cap="flat" cmpd="sng" algn="ctr">
            <a:solidFill>
              <a:srgbClr val="000000"/>
            </a:solidFill>
            <a:prstDash val="solid"/>
            <a:tailEnd type="arrow"/>
          </a:ln>
          <a:effectLst/>
        </p:spPr>
      </p:cxnSp>
      <p:sp>
        <p:nvSpPr>
          <p:cNvPr id="44" name="TextBox 16">
            <a:extLst>
              <a:ext uri="{FF2B5EF4-FFF2-40B4-BE49-F238E27FC236}">
                <a16:creationId xmlns:a16="http://schemas.microsoft.com/office/drawing/2014/main" id="{08C9E42E-BFFB-4B73-A8A9-037CD1CCB3E5}"/>
              </a:ext>
            </a:extLst>
          </p:cNvPr>
          <p:cNvSpPr txBox="1"/>
          <p:nvPr/>
        </p:nvSpPr>
        <p:spPr>
          <a:xfrm>
            <a:off x="4454190" y="4511108"/>
            <a:ext cx="169629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GB"/>
            </a:defPPr>
            <a:lvl1pPr algn="r" rtl="0" fontAlgn="base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r" rtl="0" fontAlgn="base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r" rtl="0" fontAlgn="base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r" rtl="0" fontAlgn="base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r" rtl="0" fontAlgn="base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1) Lyophilized PBMCs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(NIBSC)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2) Synthetic cells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(Slingshot)</a:t>
            </a:r>
          </a:p>
        </p:txBody>
      </p:sp>
    </p:spTree>
    <p:extLst>
      <p:ext uri="{BB962C8B-B14F-4D97-AF65-F5344CB8AC3E}">
        <p14:creationId xmlns:p14="http://schemas.microsoft.com/office/powerpoint/2010/main" val="34575713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B9FF99BD-075F-4761-A995-6FC574BD25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7B21A54-9BA3-4EA9-B460-5A829ADD90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FA8F714-B9D8-488A-8CCA-E9948FF913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6" y="643468"/>
            <a:ext cx="10905067" cy="557106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882BCC7-4AA5-4D3D-8A98-0C3F15C3D545}"/>
              </a:ext>
            </a:extLst>
          </p:cNvPr>
          <p:cNvSpPr txBox="1"/>
          <p:nvPr/>
        </p:nvSpPr>
        <p:spPr>
          <a:xfrm>
            <a:off x="3581400" y="809866"/>
            <a:ext cx="5257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9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+mn-ea"/>
                <a:cs typeface="Helvetica" pitchFamily="34" charset="0"/>
              </a:rPr>
              <a:t>WG2 Instrument Spreadsheet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06989A1-8C3F-45C5-9942-6CCAF9837D9D}"/>
              </a:ext>
            </a:extLst>
          </p:cNvPr>
          <p:cNvSpPr txBox="1"/>
          <p:nvPr/>
        </p:nvSpPr>
        <p:spPr>
          <a:xfrm>
            <a:off x="2590800" y="1283984"/>
            <a:ext cx="74676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https://docs.google.com/spreadsheets/d/1WaatI_5_c23EURGN9h3iAT-v-rTFd-z_gPB8GjSHg_U/edit#gid=1488220511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76B92D9-C520-44A0-92D0-20486D5C3E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5411" y="1709002"/>
            <a:ext cx="9062110" cy="4240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6036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lowchart: Document 1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C34D6F-3021-4BC8-AF66-79D8D62F0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175" y="171162"/>
            <a:ext cx="3248025" cy="237114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3600" b="1" dirty="0">
                <a:solidFill>
                  <a:srgbClr val="FFFFFF"/>
                </a:solidFill>
              </a:rPr>
              <a:t>Cytometer Characterization &amp; Qualification</a:t>
            </a:r>
            <a:endParaRPr lang="en-US" sz="3600" b="1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F7857DF-764B-4DC0-8A98-A9C9040E78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9604" y="171162"/>
            <a:ext cx="5374139" cy="6581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5635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9">
            <a:extLst>
              <a:ext uri="{FF2B5EF4-FFF2-40B4-BE49-F238E27FC236}">
                <a16:creationId xmlns:a16="http://schemas.microsoft.com/office/drawing/2014/main" id="{AB45A142-4255-493C-8284-5D566C121B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21177"/>
            <a:ext cx="4332307" cy="6179552"/>
          </a:xfrm>
          <a:prstGeom prst="rect">
            <a:avLst/>
          </a:prstGeom>
          <a:solidFill>
            <a:srgbClr val="404040">
              <a:alpha val="89804"/>
            </a:srgbClr>
          </a:solidFill>
          <a:ln w="127000" cap="sq" cmpd="thinThick">
            <a:solidFill>
              <a:srgbClr val="595959">
                <a:alpha val="8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6503D85-2805-48C9-9CC7-1EEC4ADE37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4237" y="914400"/>
            <a:ext cx="3657600" cy="2887579"/>
          </a:xfrm>
        </p:spPr>
        <p:txBody>
          <a:bodyPr>
            <a:normAutofit/>
          </a:bodyPr>
          <a:lstStyle/>
          <a:p>
            <a:r>
              <a:rPr lang="en-US" sz="3700" dirty="0">
                <a:solidFill>
                  <a:srgbClr val="FFFFFF"/>
                </a:solidFill>
              </a:rPr>
              <a:t>Developing the Data Repository and Data Analysis Pipeline (WG3)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E58A764-9096-4ECC-B0E4-C7D8A0787D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4237" y="4170501"/>
            <a:ext cx="3657600" cy="1525597"/>
          </a:xfrm>
        </p:spPr>
        <p:txBody>
          <a:bodyPr>
            <a:normAutofit lnSpcReduction="10000"/>
          </a:bodyPr>
          <a:lstStyle/>
          <a:p>
            <a:r>
              <a:rPr lang="en-US" sz="2000" dirty="0">
                <a:solidFill>
                  <a:srgbClr val="FFFFFF"/>
                </a:solidFill>
              </a:rPr>
              <a:t>John Elliott, NIST</a:t>
            </a:r>
          </a:p>
          <a:p>
            <a:r>
              <a:rPr lang="en-US" sz="2000" dirty="0">
                <a:solidFill>
                  <a:srgbClr val="FFFFFF"/>
                </a:solidFill>
              </a:rPr>
              <a:t>Flow cytometry consortium</a:t>
            </a:r>
          </a:p>
          <a:p>
            <a:r>
              <a:rPr lang="en-US" sz="2000" dirty="0">
                <a:solidFill>
                  <a:srgbClr val="FFFFFF"/>
                </a:solidFill>
              </a:rPr>
              <a:t>WG3 Kick Off Meeting</a:t>
            </a:r>
          </a:p>
          <a:p>
            <a:r>
              <a:rPr lang="en-US" sz="2000" dirty="0">
                <a:solidFill>
                  <a:srgbClr val="FFFFFF"/>
                </a:solidFill>
              </a:rPr>
              <a:t>Nov 18, 2021</a:t>
            </a:r>
          </a:p>
        </p:txBody>
      </p:sp>
      <p:cxnSp>
        <p:nvCxnSpPr>
          <p:cNvPr id="15" name="Straight Connector 11">
            <a:extLst>
              <a:ext uri="{FF2B5EF4-FFF2-40B4-BE49-F238E27FC236}">
                <a16:creationId xmlns:a16="http://schemas.microsoft.com/office/drawing/2014/main" id="{38FB9660-F42F-4313-BBC4-47C007FE48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1126" y="3910267"/>
            <a:ext cx="258679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How to Build a Scalable Data Analytics Pipeline">
            <a:extLst>
              <a:ext uri="{FF2B5EF4-FFF2-40B4-BE49-F238E27FC236}">
                <a16:creationId xmlns:a16="http://schemas.microsoft.com/office/drawing/2014/main" id="{5504495C-B6D6-4514-914F-93B5D0DD83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13809" y="1448633"/>
            <a:ext cx="7238911" cy="407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8DA843E-7980-4983-9221-31A7D67CDA81}"/>
              </a:ext>
            </a:extLst>
          </p:cNvPr>
          <p:cNvSpPr txBox="1"/>
          <p:nvPr/>
        </p:nvSpPr>
        <p:spPr>
          <a:xfrm>
            <a:off x="5577407" y="5824424"/>
            <a:ext cx="54584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Where does the WG1 WG2 data go?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431395E-CADD-41B6-9095-21E2ED8EA87F}"/>
              </a:ext>
            </a:extLst>
          </p:cNvPr>
          <p:cNvSpPr/>
          <p:nvPr/>
        </p:nvSpPr>
        <p:spPr>
          <a:xfrm>
            <a:off x="5404061" y="5696098"/>
            <a:ext cx="5625076" cy="76103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04013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E57B8C9-4FBB-4952-8584-9BE6CE1BB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392728"/>
            <a:ext cx="5151584" cy="1801538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3600" dirty="0">
                <a:solidFill>
                  <a:schemeClr val="tx1"/>
                </a:solidFill>
              </a:rPr>
              <a:t>NIST Flow Cytometry Standard Consortium</a:t>
            </a:r>
            <a:br>
              <a:rPr lang="en-US" sz="3600" dirty="0">
                <a:solidFill>
                  <a:schemeClr val="tx1"/>
                </a:solidFill>
              </a:rPr>
            </a:br>
            <a:r>
              <a:rPr lang="en-US" sz="1600" dirty="0">
                <a:solidFill>
                  <a:srgbClr val="0070C0"/>
                </a:solidFill>
                <a:latin typeface="+mn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https://www.nist.gov/programs-projects/nist-flow-cytometry-standards-consortium</a:t>
            </a:r>
            <a:endParaRPr lang="en-US" sz="1600" dirty="0">
              <a:solidFill>
                <a:schemeClr val="tx1"/>
              </a:solidFill>
              <a:latin typeface="+mn-lt"/>
              <a:cs typeface="+mj-cs"/>
            </a:endParaRPr>
          </a:p>
        </p:txBody>
      </p:sp>
      <p:sp>
        <p:nvSpPr>
          <p:cNvPr id="13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5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4AD5C6F6-56F7-409E-AC72-BD2BC20F274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58" r="22444" b="2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B0824E8-9EDE-4E16-ACCE-4F1C7CC601D2}"/>
              </a:ext>
            </a:extLst>
          </p:cNvPr>
          <p:cNvSpPr txBox="1"/>
          <p:nvPr/>
        </p:nvSpPr>
        <p:spPr>
          <a:xfrm>
            <a:off x="443791" y="5118031"/>
            <a:ext cx="458423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sng" strike="noStrike" kern="1200" cap="none" spc="0" normalizeH="0" baseline="0" noProof="0" dirty="0">
                <a:ln>
                  <a:noFill/>
                </a:ln>
                <a:solidFill>
                  <a:srgbClr val="4EA6DC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MISSION: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4EA6DC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Convene stakeholders in the pre-competitive space to accelerate the adoption of quantitative flow cytometry in biomanufacturing of cell and gene therapies.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4EA6DC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E12EF3C-E469-4938-A9B3-5D581E15154C}"/>
              </a:ext>
            </a:extLst>
          </p:cNvPr>
          <p:cNvSpPr/>
          <p:nvPr/>
        </p:nvSpPr>
        <p:spPr>
          <a:xfrm>
            <a:off x="443791" y="3075799"/>
            <a:ext cx="472323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A public-private partnership to address the measurements and standards needed to </a:t>
            </a:r>
            <a:r>
              <a:rPr kumimoji="0" lang="en-US" sz="20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increase confidence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and </a:t>
            </a:r>
            <a:r>
              <a:rPr kumimoji="0" lang="en-US" sz="20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comparability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of flow cytometry data in research and commercial products</a:t>
            </a:r>
          </a:p>
        </p:txBody>
      </p:sp>
    </p:spTree>
    <p:extLst>
      <p:ext uri="{BB962C8B-B14F-4D97-AF65-F5344CB8AC3E}">
        <p14:creationId xmlns:p14="http://schemas.microsoft.com/office/powerpoint/2010/main" val="28223007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70FF0D7-DDAE-4A1A-A634-8213E6A149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420" y="2714657"/>
            <a:ext cx="7287696" cy="2164418"/>
          </a:xfrm>
          <a:prstGeom prst="rect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36182E5-0786-40F3-9825-DC5CED0B8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666" y="-104073"/>
            <a:ext cx="10515600" cy="1325563"/>
          </a:xfrm>
        </p:spPr>
        <p:txBody>
          <a:bodyPr/>
          <a:lstStyle/>
          <a:p>
            <a:r>
              <a:rPr lang="en-US" dirty="0"/>
              <a:t>Data standards for flow cytometry-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5A6FB2E-D783-4969-B0A0-AC5365E3D8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133" y="1221490"/>
            <a:ext cx="6209093" cy="124065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E95B243-7A42-434A-B92D-92F456EE24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07803" y="1229098"/>
            <a:ext cx="4584832" cy="1707323"/>
          </a:xfrm>
          <a:prstGeom prst="rect">
            <a:avLst/>
          </a:prstGeom>
          <a:solidFill>
            <a:schemeClr val="tx1"/>
          </a:solidFill>
          <a:ln>
            <a:solidFill>
              <a:schemeClr val="bg2">
                <a:lumMod val="90000"/>
              </a:schemeClr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68C2F39-4BE0-404C-BAB8-DBC180C3492E}"/>
              </a:ext>
            </a:extLst>
          </p:cNvPr>
          <p:cNvSpPr txBox="1"/>
          <p:nvPr/>
        </p:nvSpPr>
        <p:spPr>
          <a:xfrm>
            <a:off x="2742571" y="4549676"/>
            <a:ext cx="9449429" cy="230832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WG3 Kick Off meeting: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What is needed for goals of the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flow cytometry consortium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What are best practices and what is available?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Where, who, how is the data repository and analysis pipeline built?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Provide data for WG1 and WG2 to make important decisions about filenames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97261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Rectangle 126">
            <a:extLst>
              <a:ext uri="{FF2B5EF4-FFF2-40B4-BE49-F238E27FC236}">
                <a16:creationId xmlns:a16="http://schemas.microsoft.com/office/drawing/2014/main" id="{E676F9E4-D916-4D53-9D80-77D0DE71715F}"/>
              </a:ext>
            </a:extLst>
          </p:cNvPr>
          <p:cNvSpPr/>
          <p:nvPr/>
        </p:nvSpPr>
        <p:spPr>
          <a:xfrm>
            <a:off x="4551528" y="1040305"/>
            <a:ext cx="5987847" cy="45824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4" name="Arrow: Right 123">
            <a:extLst>
              <a:ext uri="{FF2B5EF4-FFF2-40B4-BE49-F238E27FC236}">
                <a16:creationId xmlns:a16="http://schemas.microsoft.com/office/drawing/2014/main" id="{8B659E23-CAA9-4893-B260-DA84DF07EADE}"/>
              </a:ext>
            </a:extLst>
          </p:cNvPr>
          <p:cNvSpPr/>
          <p:nvPr/>
        </p:nvSpPr>
        <p:spPr>
          <a:xfrm>
            <a:off x="5502410" y="2534553"/>
            <a:ext cx="3948665" cy="1021185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3" name="Arrow: Right 122">
            <a:extLst>
              <a:ext uri="{FF2B5EF4-FFF2-40B4-BE49-F238E27FC236}">
                <a16:creationId xmlns:a16="http://schemas.microsoft.com/office/drawing/2014/main" id="{3910C4FF-9E5D-4A43-864C-E7C1944034C9}"/>
              </a:ext>
            </a:extLst>
          </p:cNvPr>
          <p:cNvSpPr/>
          <p:nvPr/>
        </p:nvSpPr>
        <p:spPr>
          <a:xfrm>
            <a:off x="5479541" y="4277379"/>
            <a:ext cx="3964710" cy="260526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1760BD-4E67-49EC-B3E8-B4DA4284C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938" y="-285258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dirty="0"/>
              <a:t>Tentative workflow for consortium projects?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82D4B4F-937D-48AC-97D5-521E9AEFA9ED}"/>
              </a:ext>
            </a:extLst>
          </p:cNvPr>
          <p:cNvSpPr/>
          <p:nvPr/>
        </p:nvSpPr>
        <p:spPr>
          <a:xfrm>
            <a:off x="948328" y="1111439"/>
            <a:ext cx="1088265" cy="36933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D89EC559-9AAE-4280-80C0-6CFBBB22CE05}"/>
              </a:ext>
            </a:extLst>
          </p:cNvPr>
          <p:cNvSpPr/>
          <p:nvPr/>
        </p:nvSpPr>
        <p:spPr>
          <a:xfrm>
            <a:off x="2188993" y="1111439"/>
            <a:ext cx="1154806" cy="37945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92981E9-2747-4E14-B9F0-98F471A7F03F}"/>
              </a:ext>
            </a:extLst>
          </p:cNvPr>
          <p:cNvSpPr/>
          <p:nvPr/>
        </p:nvSpPr>
        <p:spPr>
          <a:xfrm>
            <a:off x="3429658" y="1111439"/>
            <a:ext cx="680434" cy="37945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C5FA80-6CCE-4A65-A9D8-0C888ABC7CCA}"/>
              </a:ext>
            </a:extLst>
          </p:cNvPr>
          <p:cNvSpPr txBox="1"/>
          <p:nvPr/>
        </p:nvSpPr>
        <p:spPr>
          <a:xfrm>
            <a:off x="2137570" y="670973"/>
            <a:ext cx="11375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Description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3F5955B-9894-464D-9ACC-B3FF30550FDD}"/>
              </a:ext>
            </a:extLst>
          </p:cNvPr>
          <p:cNvSpPr txBox="1"/>
          <p:nvPr/>
        </p:nvSpPr>
        <p:spPr>
          <a:xfrm>
            <a:off x="1182183" y="670973"/>
            <a:ext cx="5713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BC0D25-4CF8-4155-A57A-88EE17783DA6}"/>
              </a:ext>
            </a:extLst>
          </p:cNvPr>
          <p:cNvSpPr txBox="1"/>
          <p:nvPr/>
        </p:nvSpPr>
        <p:spPr>
          <a:xfrm>
            <a:off x="3482228" y="670973"/>
            <a:ext cx="5777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Type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C599017-E10C-413B-B58E-EB28965CC9C5}"/>
              </a:ext>
            </a:extLst>
          </p:cNvPr>
          <p:cNvCxnSpPr>
            <a:cxnSpLocks/>
          </p:cNvCxnSpPr>
          <p:nvPr/>
        </p:nvCxnSpPr>
        <p:spPr>
          <a:xfrm>
            <a:off x="800221" y="1040305"/>
            <a:ext cx="0" cy="194823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A988499-040D-442B-A9EC-50128A9ECE23}"/>
              </a:ext>
            </a:extLst>
          </p:cNvPr>
          <p:cNvCxnSpPr>
            <a:cxnSpLocks/>
          </p:cNvCxnSpPr>
          <p:nvPr/>
        </p:nvCxnSpPr>
        <p:spPr>
          <a:xfrm flipH="1">
            <a:off x="563686" y="1040305"/>
            <a:ext cx="25107" cy="381520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136E861-817F-4137-AD31-424FC787D880}"/>
              </a:ext>
            </a:extLst>
          </p:cNvPr>
          <p:cNvCxnSpPr>
            <a:cxnSpLocks/>
          </p:cNvCxnSpPr>
          <p:nvPr/>
        </p:nvCxnSpPr>
        <p:spPr>
          <a:xfrm>
            <a:off x="377365" y="1040305"/>
            <a:ext cx="0" cy="5164729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CAF58C69-A217-4213-8FF0-0968B6E341EE}"/>
              </a:ext>
            </a:extLst>
          </p:cNvPr>
          <p:cNvSpPr/>
          <p:nvPr/>
        </p:nvSpPr>
        <p:spPr>
          <a:xfrm>
            <a:off x="948328" y="1562025"/>
            <a:ext cx="1088265" cy="36933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3FA370BB-11DF-4290-82C0-A5FA2C8B2CA3}"/>
              </a:ext>
            </a:extLst>
          </p:cNvPr>
          <p:cNvSpPr/>
          <p:nvPr/>
        </p:nvSpPr>
        <p:spPr>
          <a:xfrm>
            <a:off x="2188993" y="1562025"/>
            <a:ext cx="1154806" cy="37945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FFF292BB-A13C-4182-AB4D-F23AA21AF623}"/>
              </a:ext>
            </a:extLst>
          </p:cNvPr>
          <p:cNvSpPr/>
          <p:nvPr/>
        </p:nvSpPr>
        <p:spPr>
          <a:xfrm>
            <a:off x="3429658" y="1562025"/>
            <a:ext cx="680434" cy="37945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314E07AD-EB7C-473B-973A-0CF388006DA2}"/>
              </a:ext>
            </a:extLst>
          </p:cNvPr>
          <p:cNvSpPr/>
          <p:nvPr/>
        </p:nvSpPr>
        <p:spPr>
          <a:xfrm>
            <a:off x="948328" y="2012611"/>
            <a:ext cx="1088265" cy="36933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DF9CFCAB-702F-4C41-A41D-84CC1EDE58CC}"/>
              </a:ext>
            </a:extLst>
          </p:cNvPr>
          <p:cNvSpPr/>
          <p:nvPr/>
        </p:nvSpPr>
        <p:spPr>
          <a:xfrm>
            <a:off x="2188993" y="2012611"/>
            <a:ext cx="1154806" cy="37945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2CF9D85C-B974-44CC-B3E4-FE024AC5DC0D}"/>
              </a:ext>
            </a:extLst>
          </p:cNvPr>
          <p:cNvSpPr/>
          <p:nvPr/>
        </p:nvSpPr>
        <p:spPr>
          <a:xfrm>
            <a:off x="3429658" y="2012611"/>
            <a:ext cx="680434" cy="37945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9940A013-592D-4921-882C-ADA31698FF00}"/>
              </a:ext>
            </a:extLst>
          </p:cNvPr>
          <p:cNvSpPr/>
          <p:nvPr/>
        </p:nvSpPr>
        <p:spPr>
          <a:xfrm>
            <a:off x="948328" y="2463197"/>
            <a:ext cx="1088265" cy="36933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55D6D15A-B57A-4BF0-9A64-D179B451193B}"/>
              </a:ext>
            </a:extLst>
          </p:cNvPr>
          <p:cNvSpPr/>
          <p:nvPr/>
        </p:nvSpPr>
        <p:spPr>
          <a:xfrm>
            <a:off x="2188993" y="2463197"/>
            <a:ext cx="1154806" cy="37945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796A5F9A-2ED9-4AFA-9E55-7272415A8BCA}"/>
              </a:ext>
            </a:extLst>
          </p:cNvPr>
          <p:cNvSpPr/>
          <p:nvPr/>
        </p:nvSpPr>
        <p:spPr>
          <a:xfrm>
            <a:off x="3429658" y="2463197"/>
            <a:ext cx="680434" cy="37945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C9CA8033-0968-4235-9305-6FAF8C68719E}"/>
              </a:ext>
            </a:extLst>
          </p:cNvPr>
          <p:cNvSpPr/>
          <p:nvPr/>
        </p:nvSpPr>
        <p:spPr>
          <a:xfrm>
            <a:off x="948328" y="3134421"/>
            <a:ext cx="1088265" cy="36933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4305B94F-9F2E-447F-B041-1324DA49A9EB}"/>
              </a:ext>
            </a:extLst>
          </p:cNvPr>
          <p:cNvSpPr/>
          <p:nvPr/>
        </p:nvSpPr>
        <p:spPr>
          <a:xfrm>
            <a:off x="2188993" y="3134421"/>
            <a:ext cx="1154806" cy="37945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3119CCB5-F765-4776-9FD1-CE2DC6557DD7}"/>
              </a:ext>
            </a:extLst>
          </p:cNvPr>
          <p:cNvSpPr/>
          <p:nvPr/>
        </p:nvSpPr>
        <p:spPr>
          <a:xfrm>
            <a:off x="3429658" y="3134421"/>
            <a:ext cx="680434" cy="37945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C228C38F-0FB0-41D7-B95A-DDE57CBBDF68}"/>
              </a:ext>
            </a:extLst>
          </p:cNvPr>
          <p:cNvSpPr/>
          <p:nvPr/>
        </p:nvSpPr>
        <p:spPr>
          <a:xfrm>
            <a:off x="948328" y="3585007"/>
            <a:ext cx="1088265" cy="36933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10FD4DAE-31C2-4D2B-8A67-64A684D58214}"/>
              </a:ext>
            </a:extLst>
          </p:cNvPr>
          <p:cNvSpPr/>
          <p:nvPr/>
        </p:nvSpPr>
        <p:spPr>
          <a:xfrm>
            <a:off x="2188993" y="3585007"/>
            <a:ext cx="1154806" cy="37945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1B520599-C5B6-4B41-A17A-9757058CEDAB}"/>
              </a:ext>
            </a:extLst>
          </p:cNvPr>
          <p:cNvSpPr/>
          <p:nvPr/>
        </p:nvSpPr>
        <p:spPr>
          <a:xfrm>
            <a:off x="3429658" y="3585007"/>
            <a:ext cx="680434" cy="37945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863C5FBE-E7A1-4CEC-9274-F7D44F0C7114}"/>
              </a:ext>
            </a:extLst>
          </p:cNvPr>
          <p:cNvSpPr/>
          <p:nvPr/>
        </p:nvSpPr>
        <p:spPr>
          <a:xfrm>
            <a:off x="948328" y="4035593"/>
            <a:ext cx="1088265" cy="36933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855A9EBB-D791-4548-846F-BBF5C31F3726}"/>
              </a:ext>
            </a:extLst>
          </p:cNvPr>
          <p:cNvSpPr/>
          <p:nvPr/>
        </p:nvSpPr>
        <p:spPr>
          <a:xfrm>
            <a:off x="2188993" y="4035593"/>
            <a:ext cx="1154806" cy="37945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8B439CB4-325E-4DC5-AF94-2A2B332451F8}"/>
              </a:ext>
            </a:extLst>
          </p:cNvPr>
          <p:cNvSpPr/>
          <p:nvPr/>
        </p:nvSpPr>
        <p:spPr>
          <a:xfrm>
            <a:off x="3429658" y="4035593"/>
            <a:ext cx="680434" cy="37945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9BB68DC7-0481-4851-BCFA-DC942719AF6C}"/>
              </a:ext>
            </a:extLst>
          </p:cNvPr>
          <p:cNvSpPr/>
          <p:nvPr/>
        </p:nvSpPr>
        <p:spPr>
          <a:xfrm>
            <a:off x="948328" y="4486179"/>
            <a:ext cx="1088265" cy="36933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B8AE1D95-8C84-485C-8498-2EA07559CDBA}"/>
              </a:ext>
            </a:extLst>
          </p:cNvPr>
          <p:cNvSpPr/>
          <p:nvPr/>
        </p:nvSpPr>
        <p:spPr>
          <a:xfrm>
            <a:off x="2188993" y="4486179"/>
            <a:ext cx="1154806" cy="37945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4DB3855B-58A1-4C0D-9014-CF1E819953A0}"/>
              </a:ext>
            </a:extLst>
          </p:cNvPr>
          <p:cNvSpPr/>
          <p:nvPr/>
        </p:nvSpPr>
        <p:spPr>
          <a:xfrm>
            <a:off x="3429658" y="4486179"/>
            <a:ext cx="680434" cy="37945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E8FDABA9-69AF-42D3-9C9B-BDFF9F4171A7}"/>
              </a:ext>
            </a:extLst>
          </p:cNvPr>
          <p:cNvSpPr/>
          <p:nvPr/>
        </p:nvSpPr>
        <p:spPr>
          <a:xfrm>
            <a:off x="845297" y="1040305"/>
            <a:ext cx="3419332" cy="4083078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4165A54B-7696-426B-9F85-C554A91DEE13}"/>
              </a:ext>
            </a:extLst>
          </p:cNvPr>
          <p:cNvSpPr/>
          <p:nvPr/>
        </p:nvSpPr>
        <p:spPr>
          <a:xfrm>
            <a:off x="845297" y="5306097"/>
            <a:ext cx="3419332" cy="1075350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DA073E68-4F1D-498C-8DC3-8C25ACE7A4E4}"/>
              </a:ext>
            </a:extLst>
          </p:cNvPr>
          <p:cNvSpPr/>
          <p:nvPr/>
        </p:nvSpPr>
        <p:spPr>
          <a:xfrm>
            <a:off x="948328" y="5425274"/>
            <a:ext cx="1088265" cy="36933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5EC060F5-2D44-4ADA-84AD-ED299A3F6FAC}"/>
              </a:ext>
            </a:extLst>
          </p:cNvPr>
          <p:cNvSpPr/>
          <p:nvPr/>
        </p:nvSpPr>
        <p:spPr>
          <a:xfrm>
            <a:off x="2188993" y="5425274"/>
            <a:ext cx="1154806" cy="37945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51FB9CB2-122A-4DB5-90A5-B7187EFAFB46}"/>
              </a:ext>
            </a:extLst>
          </p:cNvPr>
          <p:cNvSpPr/>
          <p:nvPr/>
        </p:nvSpPr>
        <p:spPr>
          <a:xfrm>
            <a:off x="3429658" y="5425274"/>
            <a:ext cx="680434" cy="37945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4D68C984-A45F-4AD6-9618-B9E4DCFAD8F0}"/>
              </a:ext>
            </a:extLst>
          </p:cNvPr>
          <p:cNvSpPr txBox="1"/>
          <p:nvPr/>
        </p:nvSpPr>
        <p:spPr>
          <a:xfrm>
            <a:off x="1297166" y="5804726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…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48412552-A9E5-4679-8D08-A804B8FA7743}"/>
              </a:ext>
            </a:extLst>
          </p:cNvPr>
          <p:cNvSpPr txBox="1"/>
          <p:nvPr/>
        </p:nvSpPr>
        <p:spPr>
          <a:xfrm>
            <a:off x="2554963" y="5802774"/>
            <a:ext cx="1309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…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664EA749-2D32-4FEB-8A9E-0C38B283EF47}"/>
              </a:ext>
            </a:extLst>
          </p:cNvPr>
          <p:cNvSpPr txBox="1"/>
          <p:nvPr/>
        </p:nvSpPr>
        <p:spPr>
          <a:xfrm>
            <a:off x="3638940" y="5829769"/>
            <a:ext cx="1309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…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F422C534-16CB-4EC4-B0F9-1270B23BA0FD}"/>
              </a:ext>
            </a:extLst>
          </p:cNvPr>
          <p:cNvSpPr txBox="1"/>
          <p:nvPr/>
        </p:nvSpPr>
        <p:spPr>
          <a:xfrm>
            <a:off x="2188993" y="6199101"/>
            <a:ext cx="85472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Lab 2-x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E94D2183-41E9-48D1-9C03-905869589F43}"/>
              </a:ext>
            </a:extLst>
          </p:cNvPr>
          <p:cNvSpPr txBox="1"/>
          <p:nvPr/>
        </p:nvSpPr>
        <p:spPr>
          <a:xfrm>
            <a:off x="2273951" y="4926932"/>
            <a:ext cx="684803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Lab 1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B4412A65-D4DC-4A75-806A-6A3ACA8A077D}"/>
              </a:ext>
            </a:extLst>
          </p:cNvPr>
          <p:cNvSpPr txBox="1"/>
          <p:nvPr/>
        </p:nvSpPr>
        <p:spPr>
          <a:xfrm rot="16200000">
            <a:off x="102374" y="1874112"/>
            <a:ext cx="11996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WG1-references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2D29E221-0693-412D-952B-A69EB1903DE6}"/>
              </a:ext>
            </a:extLst>
          </p:cNvPr>
          <p:cNvSpPr txBox="1"/>
          <p:nvPr/>
        </p:nvSpPr>
        <p:spPr>
          <a:xfrm rot="16200000">
            <a:off x="-229313" y="2573951"/>
            <a:ext cx="13996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WG2-interlab study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15F4A58F-C1BD-4809-BE42-6D76634774BB}"/>
              </a:ext>
            </a:extLst>
          </p:cNvPr>
          <p:cNvSpPr txBox="1"/>
          <p:nvPr/>
        </p:nvSpPr>
        <p:spPr>
          <a:xfrm rot="16200000">
            <a:off x="-167526" y="3603941"/>
            <a:ext cx="8467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Full design</a:t>
            </a:r>
          </a:p>
        </p:txBody>
      </p:sp>
      <p:sp>
        <p:nvSpPr>
          <p:cNvPr id="69" name="Rectangle: Rounded Corners 68">
            <a:extLst>
              <a:ext uri="{FF2B5EF4-FFF2-40B4-BE49-F238E27FC236}">
                <a16:creationId xmlns:a16="http://schemas.microsoft.com/office/drawing/2014/main" id="{A93BEE31-73D7-415A-958F-C464C31840D4}"/>
              </a:ext>
            </a:extLst>
          </p:cNvPr>
          <p:cNvSpPr/>
          <p:nvPr/>
        </p:nvSpPr>
        <p:spPr>
          <a:xfrm>
            <a:off x="4612943" y="1229250"/>
            <a:ext cx="866598" cy="419602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2" name="Rectangle: Rounded Corners 71">
            <a:extLst>
              <a:ext uri="{FF2B5EF4-FFF2-40B4-BE49-F238E27FC236}">
                <a16:creationId xmlns:a16="http://schemas.microsoft.com/office/drawing/2014/main" id="{13DA26E6-BD71-4BE8-A2CE-1D7FAD28D01C}"/>
              </a:ext>
            </a:extLst>
          </p:cNvPr>
          <p:cNvSpPr/>
          <p:nvPr/>
        </p:nvSpPr>
        <p:spPr>
          <a:xfrm>
            <a:off x="5736838" y="4100160"/>
            <a:ext cx="1872020" cy="61596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BC671071-E5F3-4298-B817-29D07574E8D3}"/>
              </a:ext>
            </a:extLst>
          </p:cNvPr>
          <p:cNvSpPr txBox="1"/>
          <p:nvPr/>
        </p:nvSpPr>
        <p:spPr>
          <a:xfrm rot="16200000">
            <a:off x="4229063" y="3129830"/>
            <a:ext cx="16343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Data repository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97C6FF9A-96D9-494E-AB19-8673BA608807}"/>
              </a:ext>
            </a:extLst>
          </p:cNvPr>
          <p:cNvSpPr txBox="1"/>
          <p:nvPr/>
        </p:nvSpPr>
        <p:spPr>
          <a:xfrm>
            <a:off x="5900872" y="4114219"/>
            <a:ext cx="24826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Extractor/Classifier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(parallel/vendor 3)</a:t>
            </a:r>
          </a:p>
        </p:txBody>
      </p: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58777885-817E-431F-AC57-9A2EB6CE1E9D}"/>
              </a:ext>
            </a:extLst>
          </p:cNvPr>
          <p:cNvCxnSpPr>
            <a:cxnSpLocks/>
          </p:cNvCxnSpPr>
          <p:nvPr/>
        </p:nvCxnSpPr>
        <p:spPr>
          <a:xfrm>
            <a:off x="9444251" y="1126621"/>
            <a:ext cx="0" cy="4414370"/>
          </a:xfrm>
          <a:prstGeom prst="line">
            <a:avLst/>
          </a:prstGeom>
          <a:ln w="12700">
            <a:solidFill>
              <a:schemeClr val="accent2">
                <a:lumMod val="60000"/>
                <a:lumOff val="40000"/>
              </a:schemeClr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Arrow: Right 78">
            <a:extLst>
              <a:ext uri="{FF2B5EF4-FFF2-40B4-BE49-F238E27FC236}">
                <a16:creationId xmlns:a16="http://schemas.microsoft.com/office/drawing/2014/main" id="{1DD1F181-1EAF-43F3-87FD-8316846B97E7}"/>
              </a:ext>
            </a:extLst>
          </p:cNvPr>
          <p:cNvSpPr/>
          <p:nvPr/>
        </p:nvSpPr>
        <p:spPr>
          <a:xfrm>
            <a:off x="4333164" y="2463197"/>
            <a:ext cx="146702" cy="170259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4F443221-E375-4C5A-BBB6-FFD2759D87AA}"/>
              </a:ext>
            </a:extLst>
          </p:cNvPr>
          <p:cNvCxnSpPr>
            <a:cxnSpLocks/>
          </p:cNvCxnSpPr>
          <p:nvPr/>
        </p:nvCxnSpPr>
        <p:spPr>
          <a:xfrm>
            <a:off x="4612943" y="1040305"/>
            <a:ext cx="5929953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Box 82">
            <a:extLst>
              <a:ext uri="{FF2B5EF4-FFF2-40B4-BE49-F238E27FC236}">
                <a16:creationId xmlns:a16="http://schemas.microsoft.com/office/drawing/2014/main" id="{2B99FB03-8037-4D5D-90F3-0E8EACF3C570}"/>
              </a:ext>
            </a:extLst>
          </p:cNvPr>
          <p:cNvSpPr txBox="1"/>
          <p:nvPr/>
        </p:nvSpPr>
        <p:spPr>
          <a:xfrm>
            <a:off x="4950874" y="632094"/>
            <a:ext cx="42319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WG3-Data Repository and Analysis Pipeline</a:t>
            </a: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F157B388-1E97-440D-860C-C3F7B36AC615}"/>
              </a:ext>
            </a:extLst>
          </p:cNvPr>
          <p:cNvSpPr/>
          <p:nvPr/>
        </p:nvSpPr>
        <p:spPr>
          <a:xfrm>
            <a:off x="8011236" y="5688231"/>
            <a:ext cx="2975211" cy="107534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7B382363-19D1-4524-B425-CA2859DEC17A}"/>
              </a:ext>
            </a:extLst>
          </p:cNvPr>
          <p:cNvCxnSpPr/>
          <p:nvPr/>
        </p:nvCxnSpPr>
        <p:spPr>
          <a:xfrm>
            <a:off x="5827855" y="1989393"/>
            <a:ext cx="3341704" cy="0"/>
          </a:xfrm>
          <a:prstGeom prst="straightConnector1">
            <a:avLst/>
          </a:prstGeom>
          <a:ln w="12700">
            <a:solidFill>
              <a:srgbClr val="00B0F0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TextBox 87">
            <a:extLst>
              <a:ext uri="{FF2B5EF4-FFF2-40B4-BE49-F238E27FC236}">
                <a16:creationId xmlns:a16="http://schemas.microsoft.com/office/drawing/2014/main" id="{4CA788EC-AE30-4697-938B-D290688B5E0A}"/>
              </a:ext>
            </a:extLst>
          </p:cNvPr>
          <p:cNvSpPr txBox="1"/>
          <p:nvPr/>
        </p:nvSpPr>
        <p:spPr>
          <a:xfrm>
            <a:off x="6641227" y="1781590"/>
            <a:ext cx="1742272" cy="3693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Analysis Pipeline</a:t>
            </a:r>
          </a:p>
        </p:txBody>
      </p: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591B1995-A33C-4CF7-ADFC-8051A8A4F925}"/>
              </a:ext>
            </a:extLst>
          </p:cNvPr>
          <p:cNvCxnSpPr>
            <a:cxnSpLocks/>
          </p:cNvCxnSpPr>
          <p:nvPr/>
        </p:nvCxnSpPr>
        <p:spPr>
          <a:xfrm>
            <a:off x="10740788" y="1045655"/>
            <a:ext cx="1407054" cy="0"/>
          </a:xfrm>
          <a:prstGeom prst="line">
            <a:avLst/>
          </a:prstGeom>
          <a:ln w="38100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Arrow Connector 93">
            <a:extLst>
              <a:ext uri="{FF2B5EF4-FFF2-40B4-BE49-F238E27FC236}">
                <a16:creationId xmlns:a16="http://schemas.microsoft.com/office/drawing/2014/main" id="{5D3D8151-0815-47A3-A620-09D3189417D4}"/>
              </a:ext>
            </a:extLst>
          </p:cNvPr>
          <p:cNvCxnSpPr/>
          <p:nvPr/>
        </p:nvCxnSpPr>
        <p:spPr>
          <a:xfrm flipH="1">
            <a:off x="5553163" y="1399418"/>
            <a:ext cx="3891088" cy="0"/>
          </a:xfrm>
          <a:prstGeom prst="straightConnector1">
            <a:avLst/>
          </a:prstGeom>
          <a:ln w="127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EBFD9B80-90B0-4728-9F2E-E89DA0C9FBF2}"/>
              </a:ext>
            </a:extLst>
          </p:cNvPr>
          <p:cNvCxnSpPr>
            <a:cxnSpLocks/>
          </p:cNvCxnSpPr>
          <p:nvPr/>
        </p:nvCxnSpPr>
        <p:spPr>
          <a:xfrm flipV="1">
            <a:off x="563686" y="5202072"/>
            <a:ext cx="0" cy="1496015"/>
          </a:xfrm>
          <a:prstGeom prst="line">
            <a:avLst/>
          </a:prstGeom>
          <a:ln w="12700">
            <a:solidFill>
              <a:schemeClr val="accent2">
                <a:lumMod val="60000"/>
                <a:lumOff val="40000"/>
              </a:schemeClr>
            </a:solidFill>
            <a:prstDash val="sys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3C8CC4E4-66B6-4F09-8A80-8C7A8DB3272E}"/>
              </a:ext>
            </a:extLst>
          </p:cNvPr>
          <p:cNvCxnSpPr/>
          <p:nvPr/>
        </p:nvCxnSpPr>
        <p:spPr>
          <a:xfrm>
            <a:off x="563686" y="6694227"/>
            <a:ext cx="7283777" cy="0"/>
          </a:xfrm>
          <a:prstGeom prst="line">
            <a:avLst/>
          </a:prstGeom>
          <a:ln w="12700">
            <a:solidFill>
              <a:schemeClr val="accent2">
                <a:lumMod val="60000"/>
                <a:lumOff val="4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TextBox 100">
            <a:extLst>
              <a:ext uri="{FF2B5EF4-FFF2-40B4-BE49-F238E27FC236}">
                <a16:creationId xmlns:a16="http://schemas.microsoft.com/office/drawing/2014/main" id="{4B4B9ADC-5207-4C54-AD23-A3E52767FA10}"/>
              </a:ext>
            </a:extLst>
          </p:cNvPr>
          <p:cNvSpPr txBox="1"/>
          <p:nvPr/>
        </p:nvSpPr>
        <p:spPr>
          <a:xfrm>
            <a:off x="10126243" y="2978048"/>
            <a:ext cx="911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Reports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9FB61261-0727-47E0-A5CF-221B3510EF86}"/>
              </a:ext>
            </a:extLst>
          </p:cNvPr>
          <p:cNvSpPr txBox="1"/>
          <p:nvPr/>
        </p:nvSpPr>
        <p:spPr>
          <a:xfrm>
            <a:off x="10722867" y="655584"/>
            <a:ext cx="13039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Support Stats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52E5F36D-F795-4F89-B695-1637A9ADF811}"/>
              </a:ext>
            </a:extLst>
          </p:cNvPr>
          <p:cNvSpPr txBox="1"/>
          <p:nvPr/>
        </p:nvSpPr>
        <p:spPr>
          <a:xfrm>
            <a:off x="8383499" y="5774757"/>
            <a:ext cx="28043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Sources of variability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recommendations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protocol changes</a:t>
            </a:r>
          </a:p>
        </p:txBody>
      </p: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2DEC08CA-603E-46FA-B076-F09217FDCD04}"/>
              </a:ext>
            </a:extLst>
          </p:cNvPr>
          <p:cNvCxnSpPr>
            <a:cxnSpLocks/>
          </p:cNvCxnSpPr>
          <p:nvPr/>
        </p:nvCxnSpPr>
        <p:spPr>
          <a:xfrm>
            <a:off x="9444251" y="3159750"/>
            <a:ext cx="698807" cy="0"/>
          </a:xfrm>
          <a:prstGeom prst="line">
            <a:avLst/>
          </a:prstGeom>
          <a:ln w="12700">
            <a:solidFill>
              <a:schemeClr val="accent2">
                <a:lumMod val="75000"/>
              </a:schemeClr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Rectangle 107">
            <a:extLst>
              <a:ext uri="{FF2B5EF4-FFF2-40B4-BE49-F238E27FC236}">
                <a16:creationId xmlns:a16="http://schemas.microsoft.com/office/drawing/2014/main" id="{0A3A235B-0CA3-4B8F-BB19-0EDD5617FB6E}"/>
              </a:ext>
            </a:extLst>
          </p:cNvPr>
          <p:cNvSpPr/>
          <p:nvPr/>
        </p:nvSpPr>
        <p:spPr>
          <a:xfrm>
            <a:off x="11525934" y="4375829"/>
            <a:ext cx="422682" cy="2387749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6B71B59D-5889-4C23-8F53-8DC6EAD13210}"/>
              </a:ext>
            </a:extLst>
          </p:cNvPr>
          <p:cNvSpPr txBox="1"/>
          <p:nvPr/>
        </p:nvSpPr>
        <p:spPr>
          <a:xfrm>
            <a:off x="10703707" y="1471212"/>
            <a:ext cx="14882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FCC Members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NIST?</a:t>
            </a:r>
          </a:p>
        </p:txBody>
      </p: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CD27516C-AEF8-4B82-B984-81DE860596BE}"/>
              </a:ext>
            </a:extLst>
          </p:cNvPr>
          <p:cNvCxnSpPr>
            <a:cxnSpLocks/>
          </p:cNvCxnSpPr>
          <p:nvPr/>
        </p:nvCxnSpPr>
        <p:spPr>
          <a:xfrm>
            <a:off x="9444251" y="1781590"/>
            <a:ext cx="1246287" cy="0"/>
          </a:xfrm>
          <a:prstGeom prst="line">
            <a:avLst/>
          </a:prstGeom>
          <a:ln w="12700">
            <a:solidFill>
              <a:schemeClr val="accent2">
                <a:lumMod val="60000"/>
                <a:lumOff val="40000"/>
              </a:schemeClr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DA313BDC-1C9A-44E8-866C-1930775F1CE3}"/>
              </a:ext>
            </a:extLst>
          </p:cNvPr>
          <p:cNvCxnSpPr>
            <a:cxnSpLocks/>
          </p:cNvCxnSpPr>
          <p:nvPr/>
        </p:nvCxnSpPr>
        <p:spPr>
          <a:xfrm flipV="1">
            <a:off x="10669114" y="1437834"/>
            <a:ext cx="0" cy="713088"/>
          </a:xfrm>
          <a:prstGeom prst="line">
            <a:avLst/>
          </a:prstGeom>
          <a:ln w="12700">
            <a:solidFill>
              <a:schemeClr val="accent2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TextBox 118">
            <a:extLst>
              <a:ext uri="{FF2B5EF4-FFF2-40B4-BE49-F238E27FC236}">
                <a16:creationId xmlns:a16="http://schemas.microsoft.com/office/drawing/2014/main" id="{BE6E68E3-E73C-4059-A717-C042FE22C00A}"/>
              </a:ext>
            </a:extLst>
          </p:cNvPr>
          <p:cNvSpPr txBox="1"/>
          <p:nvPr/>
        </p:nvSpPr>
        <p:spPr>
          <a:xfrm>
            <a:off x="6704403" y="1147276"/>
            <a:ext cx="12904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Derivative data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4AAB2DD8-7FCE-4AB4-9216-685E7E7EDE46}"/>
              </a:ext>
            </a:extLst>
          </p:cNvPr>
          <p:cNvSpPr txBox="1"/>
          <p:nvPr/>
        </p:nvSpPr>
        <p:spPr>
          <a:xfrm>
            <a:off x="9714390" y="1458162"/>
            <a:ext cx="6703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Access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AB8D128E-216A-4D14-9B39-A7CBF4FE4F9F}"/>
              </a:ext>
            </a:extLst>
          </p:cNvPr>
          <p:cNvSpPr txBox="1"/>
          <p:nvPr/>
        </p:nvSpPr>
        <p:spPr>
          <a:xfrm rot="16200000">
            <a:off x="10638743" y="5374948"/>
            <a:ext cx="2146870" cy="36933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High quality protocol</a:t>
            </a:r>
          </a:p>
        </p:txBody>
      </p:sp>
      <p:sp>
        <p:nvSpPr>
          <p:cNvPr id="122" name="Arrow: Right 121">
            <a:extLst>
              <a:ext uri="{FF2B5EF4-FFF2-40B4-BE49-F238E27FC236}">
                <a16:creationId xmlns:a16="http://schemas.microsoft.com/office/drawing/2014/main" id="{7C380B31-F85B-477F-A798-8FC6E395A7E5}"/>
              </a:ext>
            </a:extLst>
          </p:cNvPr>
          <p:cNvSpPr/>
          <p:nvPr/>
        </p:nvSpPr>
        <p:spPr>
          <a:xfrm>
            <a:off x="11109330" y="5688231"/>
            <a:ext cx="324845" cy="101175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0" name="Rectangle: Rounded Corners 69">
            <a:extLst>
              <a:ext uri="{FF2B5EF4-FFF2-40B4-BE49-F238E27FC236}">
                <a16:creationId xmlns:a16="http://schemas.microsoft.com/office/drawing/2014/main" id="{C805A32F-5FF5-486C-873E-EB220418E94B}"/>
              </a:ext>
            </a:extLst>
          </p:cNvPr>
          <p:cNvSpPr/>
          <p:nvPr/>
        </p:nvSpPr>
        <p:spPr>
          <a:xfrm>
            <a:off x="6966905" y="3138890"/>
            <a:ext cx="1872020" cy="52322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7D65B693-F55C-4D09-A1D8-948AB605A08A}"/>
              </a:ext>
            </a:extLst>
          </p:cNvPr>
          <p:cNvSpPr txBox="1"/>
          <p:nvPr/>
        </p:nvSpPr>
        <p:spPr>
          <a:xfrm>
            <a:off x="7090027" y="3116547"/>
            <a:ext cx="16646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Cell Classifier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module 2/vendor 2</a:t>
            </a:r>
          </a:p>
        </p:txBody>
      </p:sp>
      <p:sp>
        <p:nvSpPr>
          <p:cNvPr id="71" name="Rectangle: Rounded Corners 70">
            <a:extLst>
              <a:ext uri="{FF2B5EF4-FFF2-40B4-BE49-F238E27FC236}">
                <a16:creationId xmlns:a16="http://schemas.microsoft.com/office/drawing/2014/main" id="{64CE6B32-5CB0-401F-9767-BF60D0DD79B8}"/>
              </a:ext>
            </a:extLst>
          </p:cNvPr>
          <p:cNvSpPr/>
          <p:nvPr/>
        </p:nvSpPr>
        <p:spPr>
          <a:xfrm>
            <a:off x="5803488" y="2348507"/>
            <a:ext cx="1664623" cy="6201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0726D46C-F6E0-4887-8F1F-CDB17F2221A1}"/>
              </a:ext>
            </a:extLst>
          </p:cNvPr>
          <p:cNvSpPr txBox="1"/>
          <p:nvPr/>
        </p:nvSpPr>
        <p:spPr>
          <a:xfrm>
            <a:off x="5736838" y="2390951"/>
            <a:ext cx="18160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Data Extractor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(module 1/vendor 1)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BD471816-4EDE-4D17-BEF8-7E5A518CE357}"/>
              </a:ext>
            </a:extLst>
          </p:cNvPr>
          <p:cNvSpPr txBox="1"/>
          <p:nvPr/>
        </p:nvSpPr>
        <p:spPr>
          <a:xfrm>
            <a:off x="5182614" y="6449978"/>
            <a:ext cx="8675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Retesting</a:t>
            </a:r>
          </a:p>
        </p:txBody>
      </p:sp>
      <p:cxnSp>
        <p:nvCxnSpPr>
          <p:cNvPr id="126" name="Straight Connector 125">
            <a:extLst>
              <a:ext uri="{FF2B5EF4-FFF2-40B4-BE49-F238E27FC236}">
                <a16:creationId xmlns:a16="http://schemas.microsoft.com/office/drawing/2014/main" id="{E5CB7E6B-AB5B-42E5-A997-7AC75DD53C03}"/>
              </a:ext>
            </a:extLst>
          </p:cNvPr>
          <p:cNvCxnSpPr>
            <a:cxnSpLocks/>
          </p:cNvCxnSpPr>
          <p:nvPr/>
        </p:nvCxnSpPr>
        <p:spPr>
          <a:xfrm>
            <a:off x="4454813" y="5622114"/>
            <a:ext cx="5929953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TextBox 127">
            <a:extLst>
              <a:ext uri="{FF2B5EF4-FFF2-40B4-BE49-F238E27FC236}">
                <a16:creationId xmlns:a16="http://schemas.microsoft.com/office/drawing/2014/main" id="{A9E479D6-ACE6-4E36-8983-78F156935549}"/>
              </a:ext>
            </a:extLst>
          </p:cNvPr>
          <p:cNvSpPr txBox="1"/>
          <p:nvPr/>
        </p:nvSpPr>
        <p:spPr>
          <a:xfrm>
            <a:off x="1071683" y="1134069"/>
            <a:ext cx="8146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User/lab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13FF062D-6DC3-48EC-8700-98402D4E5DAE}"/>
              </a:ext>
            </a:extLst>
          </p:cNvPr>
          <p:cNvSpPr txBox="1"/>
          <p:nvPr/>
        </p:nvSpPr>
        <p:spPr>
          <a:xfrm>
            <a:off x="1075243" y="5447140"/>
            <a:ext cx="8146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User/lab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DDD49FDD-E3EC-4728-964C-7AAB708A7C0D}"/>
              </a:ext>
            </a:extLst>
          </p:cNvPr>
          <p:cNvSpPr txBox="1"/>
          <p:nvPr/>
        </p:nvSpPr>
        <p:spPr>
          <a:xfrm>
            <a:off x="3530468" y="1140684"/>
            <a:ext cx="4839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Text</a:t>
            </a: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F1A4670E-1B3E-4EA3-A634-0C54CB6D84E0}"/>
              </a:ext>
            </a:extLst>
          </p:cNvPr>
          <p:cNvSpPr txBox="1"/>
          <p:nvPr/>
        </p:nvSpPr>
        <p:spPr>
          <a:xfrm>
            <a:off x="2240387" y="1147276"/>
            <a:ext cx="10229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Who, when</a:t>
            </a: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B2390887-74C3-458A-B22F-D8010EF4CE10}"/>
              </a:ext>
            </a:extLst>
          </p:cNvPr>
          <p:cNvSpPr txBox="1"/>
          <p:nvPr/>
        </p:nvSpPr>
        <p:spPr>
          <a:xfrm>
            <a:off x="1073731" y="1586787"/>
            <a:ext cx="9969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Instrument</a:t>
            </a: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DE6BA5C2-6550-4413-BDFD-C800AD245897}"/>
              </a:ext>
            </a:extLst>
          </p:cNvPr>
          <p:cNvSpPr txBox="1"/>
          <p:nvPr/>
        </p:nvSpPr>
        <p:spPr>
          <a:xfrm>
            <a:off x="3532516" y="1593402"/>
            <a:ext cx="5164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num</a:t>
            </a: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6705A7E7-D4E0-4109-A928-5B2F0B16D628}"/>
              </a:ext>
            </a:extLst>
          </p:cNvPr>
          <p:cNvSpPr txBox="1"/>
          <p:nvPr/>
        </p:nvSpPr>
        <p:spPr>
          <a:xfrm>
            <a:off x="2242435" y="1599994"/>
            <a:ext cx="7550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settings</a:t>
            </a: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CBF1AAD8-3823-4BDB-B690-FD502ED653F9}"/>
              </a:ext>
            </a:extLst>
          </p:cNvPr>
          <p:cNvSpPr txBox="1"/>
          <p:nvPr/>
        </p:nvSpPr>
        <p:spPr>
          <a:xfrm>
            <a:off x="1075779" y="2039505"/>
            <a:ext cx="9412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RM/beads</a:t>
            </a: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6D97872C-6381-485B-B6D7-53797C94BD8B}"/>
              </a:ext>
            </a:extLst>
          </p:cNvPr>
          <p:cNvSpPr txBox="1"/>
          <p:nvPr/>
        </p:nvSpPr>
        <p:spPr>
          <a:xfrm>
            <a:off x="3363964" y="2046120"/>
            <a:ext cx="8146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FCS num</a:t>
            </a: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1BD7432F-D29D-4AE7-98FF-E2FC6B95E1A7}"/>
              </a:ext>
            </a:extLst>
          </p:cNvPr>
          <p:cNvSpPr txBox="1"/>
          <p:nvPr/>
        </p:nvSpPr>
        <p:spPr>
          <a:xfrm>
            <a:off x="2244483" y="2052712"/>
            <a:ext cx="5532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what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9B257DD7-6B33-4D96-B7CA-1FAD6A8FDB39}"/>
              </a:ext>
            </a:extLst>
          </p:cNvPr>
          <p:cNvSpPr txBox="1"/>
          <p:nvPr/>
        </p:nvSpPr>
        <p:spPr>
          <a:xfrm>
            <a:off x="1077827" y="2492223"/>
            <a:ext cx="7973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protocol</a:t>
            </a: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6CBC60E2-7703-46B1-A16C-8F69622FF6BE}"/>
              </a:ext>
            </a:extLst>
          </p:cNvPr>
          <p:cNvSpPr txBox="1"/>
          <p:nvPr/>
        </p:nvSpPr>
        <p:spPr>
          <a:xfrm>
            <a:off x="3536612" y="2498838"/>
            <a:ext cx="4876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mix</a:t>
            </a: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77155710-667B-413C-B918-A707B3F47C1F}"/>
              </a:ext>
            </a:extLst>
          </p:cNvPr>
          <p:cNvSpPr txBox="1"/>
          <p:nvPr/>
        </p:nvSpPr>
        <p:spPr>
          <a:xfrm>
            <a:off x="2246531" y="2505430"/>
            <a:ext cx="5013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how</a:t>
            </a: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01A64EB2-9526-4949-B7D8-3BB099241D87}"/>
              </a:ext>
            </a:extLst>
          </p:cNvPr>
          <p:cNvSpPr txBox="1"/>
          <p:nvPr/>
        </p:nvSpPr>
        <p:spPr>
          <a:xfrm>
            <a:off x="1030686" y="3148347"/>
            <a:ext cx="8146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User/lab</a:t>
            </a:r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A30AB4E5-E543-4099-86A4-6E7694B7BBEC}"/>
              </a:ext>
            </a:extLst>
          </p:cNvPr>
          <p:cNvSpPr txBox="1"/>
          <p:nvPr/>
        </p:nvSpPr>
        <p:spPr>
          <a:xfrm>
            <a:off x="3523957" y="3155776"/>
            <a:ext cx="4839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Text</a:t>
            </a: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87221967-ECC4-4FFF-8E63-35B0948B98FD}"/>
              </a:ext>
            </a:extLst>
          </p:cNvPr>
          <p:cNvSpPr txBox="1"/>
          <p:nvPr/>
        </p:nvSpPr>
        <p:spPr>
          <a:xfrm>
            <a:off x="2240387" y="3167280"/>
            <a:ext cx="10229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Who, when</a:t>
            </a: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54AF5152-2EAE-4697-8685-BF5E82000A80}"/>
              </a:ext>
            </a:extLst>
          </p:cNvPr>
          <p:cNvSpPr txBox="1"/>
          <p:nvPr/>
        </p:nvSpPr>
        <p:spPr>
          <a:xfrm>
            <a:off x="948032" y="3605691"/>
            <a:ext cx="11249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Test material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6552B987-D885-462F-857C-99E3BB2FA471}"/>
              </a:ext>
            </a:extLst>
          </p:cNvPr>
          <p:cNvSpPr txBox="1"/>
          <p:nvPr/>
        </p:nvSpPr>
        <p:spPr>
          <a:xfrm>
            <a:off x="3376257" y="4073228"/>
            <a:ext cx="8146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FCS num</a:t>
            </a: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4A1265D4-FCA0-4B89-91AB-2BCD56B1A134}"/>
              </a:ext>
            </a:extLst>
          </p:cNvPr>
          <p:cNvSpPr txBox="1"/>
          <p:nvPr/>
        </p:nvSpPr>
        <p:spPr>
          <a:xfrm>
            <a:off x="2397664" y="3626548"/>
            <a:ext cx="5532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what</a:t>
            </a: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C2EF9DDB-2670-4B32-8D11-C4726E2BCBA6}"/>
              </a:ext>
            </a:extLst>
          </p:cNvPr>
          <p:cNvSpPr txBox="1"/>
          <p:nvPr/>
        </p:nvSpPr>
        <p:spPr>
          <a:xfrm>
            <a:off x="1071866" y="4506837"/>
            <a:ext cx="13865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protocol</a:t>
            </a: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451C7E4C-62DE-40D6-9291-A2C486C383B7}"/>
              </a:ext>
            </a:extLst>
          </p:cNvPr>
          <p:cNvSpPr txBox="1"/>
          <p:nvPr/>
        </p:nvSpPr>
        <p:spPr>
          <a:xfrm>
            <a:off x="3530468" y="4503369"/>
            <a:ext cx="4475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mix</a:t>
            </a: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9380F540-95FA-4B24-8F26-9CA6A45A1C0E}"/>
              </a:ext>
            </a:extLst>
          </p:cNvPr>
          <p:cNvSpPr txBox="1"/>
          <p:nvPr/>
        </p:nvSpPr>
        <p:spPr>
          <a:xfrm>
            <a:off x="2411060" y="4516956"/>
            <a:ext cx="5013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how</a:t>
            </a: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13471A48-111B-4225-98A3-726C6F2A62B7}"/>
              </a:ext>
            </a:extLst>
          </p:cNvPr>
          <p:cNvSpPr txBox="1"/>
          <p:nvPr/>
        </p:nvSpPr>
        <p:spPr>
          <a:xfrm>
            <a:off x="1079991" y="4066117"/>
            <a:ext cx="7457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Cell RM</a:t>
            </a:r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45B0365C-F55C-4344-99D6-CB0944EAC12D}"/>
              </a:ext>
            </a:extLst>
          </p:cNvPr>
          <p:cNvSpPr txBox="1"/>
          <p:nvPr/>
        </p:nvSpPr>
        <p:spPr>
          <a:xfrm>
            <a:off x="2389698" y="4051057"/>
            <a:ext cx="5532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what</a:t>
            </a: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57C465C0-9579-4D7F-B12F-C44D53E9BB9E}"/>
              </a:ext>
            </a:extLst>
          </p:cNvPr>
          <p:cNvSpPr txBox="1"/>
          <p:nvPr/>
        </p:nvSpPr>
        <p:spPr>
          <a:xfrm>
            <a:off x="3381171" y="3612883"/>
            <a:ext cx="8146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FCS num</a:t>
            </a:r>
          </a:p>
        </p:txBody>
      </p:sp>
      <p:pic>
        <p:nvPicPr>
          <p:cNvPr id="1026" name="Picture 2" descr="See the source image">
            <a:extLst>
              <a:ext uri="{FF2B5EF4-FFF2-40B4-BE49-F238E27FC236}">
                <a16:creationId xmlns:a16="http://schemas.microsoft.com/office/drawing/2014/main" id="{05672B7B-13B2-4AB8-953D-2C19A854F4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9157" y="996239"/>
            <a:ext cx="4528892" cy="4667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8306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D807EC-D801-45B9-BDEF-B7B7847A48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654" y="18255"/>
            <a:ext cx="10515600" cy="1325563"/>
          </a:xfrm>
        </p:spPr>
        <p:txBody>
          <a:bodyPr/>
          <a:lstStyle/>
          <a:p>
            <a:r>
              <a:rPr lang="en-US" dirty="0"/>
              <a:t>Needs of data repository (near term)?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97EFC9-393B-4DC3-B78F-B7D073C17A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1497" y="1720336"/>
            <a:ext cx="11485728" cy="5318978"/>
          </a:xfrm>
        </p:spPr>
        <p:txBody>
          <a:bodyPr>
            <a:normAutofit/>
          </a:bodyPr>
          <a:lstStyle/>
          <a:p>
            <a:r>
              <a:rPr lang="en-US" sz="2600" dirty="0"/>
              <a:t>Reliable Storage</a:t>
            </a:r>
          </a:p>
          <a:p>
            <a:r>
              <a:rPr lang="en-US" sz="2600" dirty="0"/>
              <a:t>Member access</a:t>
            </a:r>
          </a:p>
          <a:p>
            <a:r>
              <a:rPr lang="en-US" sz="2600" dirty="0"/>
              <a:t>Flow and metadata file transfer (one way?)</a:t>
            </a:r>
          </a:p>
          <a:p>
            <a:r>
              <a:rPr lang="en-US" sz="2600" dirty="0"/>
              <a:t>Linkages between data collected and experiment details (replicate, run, beads)</a:t>
            </a:r>
          </a:p>
          <a:p>
            <a:r>
              <a:rPr lang="en-US" sz="2600" dirty="0"/>
              <a:t>Physical location of data, maintenance, backup, type, compatibility with NIST</a:t>
            </a:r>
          </a:p>
          <a:p>
            <a:r>
              <a:rPr lang="en-US" sz="2600" dirty="0"/>
              <a:t>Others?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6978633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9D840E-FD99-4D49-9313-52CE9BEA5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623" y="31109"/>
            <a:ext cx="10515600" cy="1325563"/>
          </a:xfrm>
        </p:spPr>
        <p:txBody>
          <a:bodyPr/>
          <a:lstStyle/>
          <a:p>
            <a:r>
              <a:rPr lang="en-US" dirty="0"/>
              <a:t>Possible starting point (NIST compatible)</a:t>
            </a:r>
          </a:p>
        </p:txBody>
      </p:sp>
      <p:pic>
        <p:nvPicPr>
          <p:cNvPr id="2050" name="Picture 2" descr="Cloud Storage Icon - Icon Transparent PNG - 1600x1600 - Free Download on  NicePNG">
            <a:extLst>
              <a:ext uri="{FF2B5EF4-FFF2-40B4-BE49-F238E27FC236}">
                <a16:creationId xmlns:a16="http://schemas.microsoft.com/office/drawing/2014/main" id="{A3EC78F5-9C5D-430C-9DA0-AFDEE66C8B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283317" y="2131906"/>
            <a:ext cx="735472" cy="745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CF35944-5FFA-40A3-B5C7-3E4EE9CBF2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8940" y="2612474"/>
            <a:ext cx="2210108" cy="183858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8C57E27-13D5-42CD-ACEB-757E1E715E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91342" y="3665670"/>
            <a:ext cx="3010320" cy="1333686"/>
          </a:xfrm>
          <a:prstGeom prst="rect">
            <a:avLst/>
          </a:prstGeom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A28877A4-CB73-4207-9E53-77283B2D32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4944" y="4517409"/>
            <a:ext cx="2818565" cy="1217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69DACEC-58A9-4655-AEF6-7105328EDE5F}"/>
              </a:ext>
            </a:extLst>
          </p:cNvPr>
          <p:cNvSpPr txBox="1"/>
          <p:nvPr/>
        </p:nvSpPr>
        <p:spPr>
          <a:xfrm>
            <a:off x="838200" y="1440703"/>
            <a:ext cx="33300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NIST Google Drive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(for each member)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30254E4-A3D0-478E-AF50-0A7863F627CE}"/>
              </a:ext>
            </a:extLst>
          </p:cNvPr>
          <p:cNvSpPr txBox="1"/>
          <p:nvPr/>
        </p:nvSpPr>
        <p:spPr>
          <a:xfrm>
            <a:off x="2703495" y="2270908"/>
            <a:ext cx="33300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Directory structure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AD6AD98-5AC9-4597-8269-303413DC7543}"/>
              </a:ext>
            </a:extLst>
          </p:cNvPr>
          <p:cNvSpPr txBox="1"/>
          <p:nvPr/>
        </p:nvSpPr>
        <p:spPr>
          <a:xfrm>
            <a:off x="5191342" y="3289494"/>
            <a:ext cx="33300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Filename structure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07BF517-491D-487D-848C-DECA461F5135}"/>
              </a:ext>
            </a:extLst>
          </p:cNvPr>
          <p:cNvSpPr txBox="1"/>
          <p:nvPr/>
        </p:nvSpPr>
        <p:spPr>
          <a:xfrm>
            <a:off x="9004944" y="4047283"/>
            <a:ext cx="33300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FCS 3.0 data (?)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3FD9642-3936-47D4-961E-606D4D8ECA03}"/>
              </a:ext>
            </a:extLst>
          </p:cNvPr>
          <p:cNvSpPr txBox="1"/>
          <p:nvPr/>
        </p:nvSpPr>
        <p:spPr>
          <a:xfrm>
            <a:off x="1231394" y="2838095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User 1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B3FF0D8-ACE1-4623-B8A0-E04A29D0F267}"/>
              </a:ext>
            </a:extLst>
          </p:cNvPr>
          <p:cNvCxnSpPr/>
          <p:nvPr/>
        </p:nvCxnSpPr>
        <p:spPr>
          <a:xfrm>
            <a:off x="896404" y="2087034"/>
            <a:ext cx="169253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D94C5739-65CD-4644-A29C-0D561AA58739}"/>
              </a:ext>
            </a:extLst>
          </p:cNvPr>
          <p:cNvCxnSpPr/>
          <p:nvPr/>
        </p:nvCxnSpPr>
        <p:spPr>
          <a:xfrm>
            <a:off x="2847726" y="2612474"/>
            <a:ext cx="169253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2FC2E1AE-3A5B-429A-9937-FA383485A6A9}"/>
              </a:ext>
            </a:extLst>
          </p:cNvPr>
          <p:cNvCxnSpPr/>
          <p:nvPr/>
        </p:nvCxnSpPr>
        <p:spPr>
          <a:xfrm>
            <a:off x="5326170" y="3658826"/>
            <a:ext cx="169253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81EC22F-A396-439D-8D70-1ABDE5DD8754}"/>
              </a:ext>
            </a:extLst>
          </p:cNvPr>
          <p:cNvCxnSpPr/>
          <p:nvPr/>
        </p:nvCxnSpPr>
        <p:spPr>
          <a:xfrm>
            <a:off x="8977435" y="4416615"/>
            <a:ext cx="169253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or: Elbow 22">
            <a:extLst>
              <a:ext uri="{FF2B5EF4-FFF2-40B4-BE49-F238E27FC236}">
                <a16:creationId xmlns:a16="http://schemas.microsoft.com/office/drawing/2014/main" id="{FB9C340A-EB50-47C4-A84D-8B1755F6A830}"/>
              </a:ext>
            </a:extLst>
          </p:cNvPr>
          <p:cNvCxnSpPr/>
          <p:nvPr/>
        </p:nvCxnSpPr>
        <p:spPr>
          <a:xfrm>
            <a:off x="3614569" y="3207427"/>
            <a:ext cx="1430767" cy="839856"/>
          </a:xfrm>
          <a:prstGeom prst="bentConnector3">
            <a:avLst/>
          </a:prstGeom>
          <a:ln w="476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or: Elbow 27">
            <a:extLst>
              <a:ext uri="{FF2B5EF4-FFF2-40B4-BE49-F238E27FC236}">
                <a16:creationId xmlns:a16="http://schemas.microsoft.com/office/drawing/2014/main" id="{4667637F-EF76-41FF-844C-7387A0E8EC3C}"/>
              </a:ext>
            </a:extLst>
          </p:cNvPr>
          <p:cNvCxnSpPr>
            <a:cxnSpLocks/>
          </p:cNvCxnSpPr>
          <p:nvPr/>
        </p:nvCxnSpPr>
        <p:spPr>
          <a:xfrm>
            <a:off x="8090544" y="4142195"/>
            <a:ext cx="741484" cy="735936"/>
          </a:xfrm>
          <a:prstGeom prst="bentConnector3">
            <a:avLst/>
          </a:prstGeom>
          <a:ln w="476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8" name="Connector: Elbow 2047">
            <a:extLst>
              <a:ext uri="{FF2B5EF4-FFF2-40B4-BE49-F238E27FC236}">
                <a16:creationId xmlns:a16="http://schemas.microsoft.com/office/drawing/2014/main" id="{025DE39D-B572-4A69-99E5-D1CB633A477B}"/>
              </a:ext>
            </a:extLst>
          </p:cNvPr>
          <p:cNvCxnSpPr/>
          <p:nvPr/>
        </p:nvCxnSpPr>
        <p:spPr>
          <a:xfrm>
            <a:off x="2899635" y="1763745"/>
            <a:ext cx="478961" cy="323289"/>
          </a:xfrm>
          <a:prstGeom prst="bentConnector3">
            <a:avLst>
              <a:gd name="adj1" fmla="val 99413"/>
            </a:avLst>
          </a:prstGeom>
          <a:ln w="476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2052">
            <a:extLst>
              <a:ext uri="{FF2B5EF4-FFF2-40B4-BE49-F238E27FC236}">
                <a16:creationId xmlns:a16="http://schemas.microsoft.com/office/drawing/2014/main" id="{D0F24A59-094F-4B3C-B0F6-904028249D09}"/>
              </a:ext>
            </a:extLst>
          </p:cNvPr>
          <p:cNvSpPr txBox="1"/>
          <p:nvPr/>
        </p:nvSpPr>
        <p:spPr>
          <a:xfrm>
            <a:off x="665280" y="6143133"/>
            <a:ext cx="60574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Based on NIST Genome Editing Consortium Data Repository</a:t>
            </a:r>
          </a:p>
        </p:txBody>
      </p:sp>
      <p:sp>
        <p:nvSpPr>
          <p:cNvPr id="2054" name="Rectangle 2053">
            <a:extLst>
              <a:ext uri="{FF2B5EF4-FFF2-40B4-BE49-F238E27FC236}">
                <a16:creationId xmlns:a16="http://schemas.microsoft.com/office/drawing/2014/main" id="{FCE60769-18A8-4E90-946A-1226A04EEE43}"/>
              </a:ext>
            </a:extLst>
          </p:cNvPr>
          <p:cNvSpPr/>
          <p:nvPr/>
        </p:nvSpPr>
        <p:spPr>
          <a:xfrm>
            <a:off x="369626" y="1274941"/>
            <a:ext cx="11607501" cy="5330253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32205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loud Storage Icon - Icon Transparent PNG - 1600x1600 - Free Download on  NicePNG">
            <a:extLst>
              <a:ext uri="{FF2B5EF4-FFF2-40B4-BE49-F238E27FC236}">
                <a16:creationId xmlns:a16="http://schemas.microsoft.com/office/drawing/2014/main" id="{AE1F3C96-D93E-4E32-8B50-755AB558AD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523999" y="2422255"/>
            <a:ext cx="529623" cy="536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loud Storage Icon - Icon Transparent PNG - 1600x1600 - Free Download on  NicePNG">
            <a:extLst>
              <a:ext uri="{FF2B5EF4-FFF2-40B4-BE49-F238E27FC236}">
                <a16:creationId xmlns:a16="http://schemas.microsoft.com/office/drawing/2014/main" id="{04F36302-0C1B-4F12-9B2B-9C98375539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538989" y="3154028"/>
            <a:ext cx="529623" cy="536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loud Storage Icon - Icon Transparent PNG - 1600x1600 - Free Download on  NicePNG">
            <a:extLst>
              <a:ext uri="{FF2B5EF4-FFF2-40B4-BE49-F238E27FC236}">
                <a16:creationId xmlns:a16="http://schemas.microsoft.com/office/drawing/2014/main" id="{5030206F-5F70-4DB4-8D9E-6A2CDB7C82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556798" y="3860772"/>
            <a:ext cx="529623" cy="536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loud Storage Icon - Icon Transparent PNG - 1600x1600 - Free Download on  NicePNG">
            <a:extLst>
              <a:ext uri="{FF2B5EF4-FFF2-40B4-BE49-F238E27FC236}">
                <a16:creationId xmlns:a16="http://schemas.microsoft.com/office/drawing/2014/main" id="{A30DE61A-8764-4FE7-A218-3011FF9833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538989" y="4594169"/>
            <a:ext cx="529623" cy="536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loud Storage Icon - Icon Transparent PNG - 1600x1600 - Free Download on  NicePNG">
            <a:extLst>
              <a:ext uri="{FF2B5EF4-FFF2-40B4-BE49-F238E27FC236}">
                <a16:creationId xmlns:a16="http://schemas.microsoft.com/office/drawing/2014/main" id="{3CA25FA2-40E4-4890-9C3E-7FAEA45CC9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246239" y="2825460"/>
            <a:ext cx="1628559" cy="1650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A7ECFFA1-0298-4B22-BD3C-5347CA1B29C5}"/>
              </a:ext>
            </a:extLst>
          </p:cNvPr>
          <p:cNvCxnSpPr>
            <a:cxnSpLocks/>
          </p:cNvCxnSpPr>
          <p:nvPr/>
        </p:nvCxnSpPr>
        <p:spPr>
          <a:xfrm flipV="1">
            <a:off x="7193279" y="3586839"/>
            <a:ext cx="1793967" cy="38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F6256FDD-9266-43FB-9DDE-F9DCAC2A0F3C}"/>
              </a:ext>
            </a:extLst>
          </p:cNvPr>
          <p:cNvCxnSpPr>
            <a:cxnSpLocks/>
          </p:cNvCxnSpPr>
          <p:nvPr/>
        </p:nvCxnSpPr>
        <p:spPr>
          <a:xfrm>
            <a:off x="7078771" y="4252116"/>
            <a:ext cx="2286000" cy="13623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33BE99A8-48A4-425F-BA49-E015D7EAE848}"/>
              </a:ext>
            </a:extLst>
          </p:cNvPr>
          <p:cNvCxnSpPr>
            <a:cxnSpLocks/>
          </p:cNvCxnSpPr>
          <p:nvPr/>
        </p:nvCxnSpPr>
        <p:spPr>
          <a:xfrm>
            <a:off x="2193709" y="2630001"/>
            <a:ext cx="1242754" cy="5538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7DAB3B5C-EA50-4A58-94B9-0A5CE1C1092B}"/>
              </a:ext>
            </a:extLst>
          </p:cNvPr>
          <p:cNvCxnSpPr>
            <a:cxnSpLocks/>
          </p:cNvCxnSpPr>
          <p:nvPr/>
        </p:nvCxnSpPr>
        <p:spPr>
          <a:xfrm>
            <a:off x="2227245" y="3432580"/>
            <a:ext cx="1202887" cy="1581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E45E1730-ACB8-4B70-A9B7-434A3A295D17}"/>
              </a:ext>
            </a:extLst>
          </p:cNvPr>
          <p:cNvCxnSpPr>
            <a:cxnSpLocks/>
          </p:cNvCxnSpPr>
          <p:nvPr/>
        </p:nvCxnSpPr>
        <p:spPr>
          <a:xfrm flipV="1">
            <a:off x="2201030" y="3983869"/>
            <a:ext cx="1229102" cy="1196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4A9BBCEF-C61A-499A-8558-6E021E87EBEC}"/>
              </a:ext>
            </a:extLst>
          </p:cNvPr>
          <p:cNvCxnSpPr>
            <a:cxnSpLocks/>
          </p:cNvCxnSpPr>
          <p:nvPr/>
        </p:nvCxnSpPr>
        <p:spPr>
          <a:xfrm flipV="1">
            <a:off x="2250398" y="4332866"/>
            <a:ext cx="1179734" cy="4950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C4DF2742-89EC-4DB9-8343-1707DDDA4FE8}"/>
              </a:ext>
            </a:extLst>
          </p:cNvPr>
          <p:cNvSpPr txBox="1"/>
          <p:nvPr/>
        </p:nvSpPr>
        <p:spPr>
          <a:xfrm>
            <a:off x="9120150" y="2382295"/>
            <a:ext cx="15214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Statistics tools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F69AC2B-68DF-4FD6-9A3E-B52E7D7F223C}"/>
              </a:ext>
            </a:extLst>
          </p:cNvPr>
          <p:cNvSpPr txBox="1"/>
          <p:nvPr/>
        </p:nvSpPr>
        <p:spPr>
          <a:xfrm>
            <a:off x="9277200" y="3998366"/>
            <a:ext cx="20558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gating analysis tools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12C842BC-279C-46BF-A37E-2C232655CF4F}"/>
              </a:ext>
            </a:extLst>
          </p:cNvPr>
          <p:cNvCxnSpPr>
            <a:cxnSpLocks/>
          </p:cNvCxnSpPr>
          <p:nvPr/>
        </p:nvCxnSpPr>
        <p:spPr>
          <a:xfrm flipH="1">
            <a:off x="7092328" y="2224031"/>
            <a:ext cx="1558834" cy="9666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F9BA9DA0-073A-4279-9C59-50F7969C7796}"/>
              </a:ext>
            </a:extLst>
          </p:cNvPr>
          <p:cNvSpPr txBox="1"/>
          <p:nvPr/>
        </p:nvSpPr>
        <p:spPr>
          <a:xfrm>
            <a:off x="9594531" y="6195608"/>
            <a:ext cx="15687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Backups (NIST)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ECE0D9B-4667-4EB8-855E-D8335A9D3C42}"/>
              </a:ext>
            </a:extLst>
          </p:cNvPr>
          <p:cNvSpPr txBox="1"/>
          <p:nvPr/>
        </p:nvSpPr>
        <p:spPr>
          <a:xfrm>
            <a:off x="5303520" y="2044298"/>
            <a:ext cx="18897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NIST cloud drive (all access)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464EB07-8EE5-4980-A367-876F792771E3}"/>
              </a:ext>
            </a:extLst>
          </p:cNvPr>
          <p:cNvSpPr txBox="1"/>
          <p:nvPr/>
        </p:nvSpPr>
        <p:spPr>
          <a:xfrm>
            <a:off x="3892457" y="5038613"/>
            <a:ext cx="27588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Curation of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interlab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datsets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(i.e. fix filenames, linkage to metadata)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A606528-C440-422C-98B0-CF7139948452}"/>
              </a:ext>
            </a:extLst>
          </p:cNvPr>
          <p:cNvSpPr txBox="1"/>
          <p:nvPr/>
        </p:nvSpPr>
        <p:spPr>
          <a:xfrm>
            <a:off x="1109689" y="1486033"/>
            <a:ext cx="17053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Member google cloud drives</a:t>
            </a: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83F63E65-3760-4A4D-979C-5FDBBFABB2E7}"/>
              </a:ext>
            </a:extLst>
          </p:cNvPr>
          <p:cNvCxnSpPr>
            <a:cxnSpLocks/>
          </p:cNvCxnSpPr>
          <p:nvPr/>
        </p:nvCxnSpPr>
        <p:spPr>
          <a:xfrm flipH="1">
            <a:off x="7193279" y="3900984"/>
            <a:ext cx="177655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itle 1">
            <a:extLst>
              <a:ext uri="{FF2B5EF4-FFF2-40B4-BE49-F238E27FC236}">
                <a16:creationId xmlns:a16="http://schemas.microsoft.com/office/drawing/2014/main" id="{8D8969BB-D74E-4813-8CA1-E97FB9D7D6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623" y="31109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dirty="0"/>
              <a:t>Possible starting point (All Access/dissemination)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1D185BF-F375-4D83-BFBA-E306622AFDF3}"/>
              </a:ext>
            </a:extLst>
          </p:cNvPr>
          <p:cNvSpPr txBox="1"/>
          <p:nvPr/>
        </p:nvSpPr>
        <p:spPr>
          <a:xfrm>
            <a:off x="700114" y="6224864"/>
            <a:ext cx="60574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Based on NIST Genome Editing Consortium Data Repository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D0483DEE-E31E-489A-AE4D-3CB00E71CDBA}"/>
              </a:ext>
            </a:extLst>
          </p:cNvPr>
          <p:cNvSpPr/>
          <p:nvPr/>
        </p:nvSpPr>
        <p:spPr>
          <a:xfrm>
            <a:off x="404460" y="1356672"/>
            <a:ext cx="11607501" cy="5330253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E22AF19C-5993-4EFB-AF4D-784FCDEEA626}"/>
              </a:ext>
            </a:extLst>
          </p:cNvPr>
          <p:cNvSpPr/>
          <p:nvPr/>
        </p:nvSpPr>
        <p:spPr>
          <a:xfrm>
            <a:off x="3570219" y="2818971"/>
            <a:ext cx="679073" cy="166344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Arrow: Right 41">
            <a:extLst>
              <a:ext uri="{FF2B5EF4-FFF2-40B4-BE49-F238E27FC236}">
                <a16:creationId xmlns:a16="http://schemas.microsoft.com/office/drawing/2014/main" id="{261CCEE6-4C4D-4E1B-A8F8-871EFEB1FF67}"/>
              </a:ext>
            </a:extLst>
          </p:cNvPr>
          <p:cNvSpPr/>
          <p:nvPr/>
        </p:nvSpPr>
        <p:spPr>
          <a:xfrm>
            <a:off x="4327457" y="3183834"/>
            <a:ext cx="900973" cy="9532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F5B5EC8-D8DD-4AC8-A6EC-E0B70211A4DC}"/>
              </a:ext>
            </a:extLst>
          </p:cNvPr>
          <p:cNvSpPr txBox="1"/>
          <p:nvPr/>
        </p:nvSpPr>
        <p:spPr>
          <a:xfrm rot="16200000">
            <a:off x="3419832" y="3450819"/>
            <a:ext cx="987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Curation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B9F1C4BB-FA98-4336-AAD6-FA59E9276E51}"/>
              </a:ext>
            </a:extLst>
          </p:cNvPr>
          <p:cNvCxnSpPr>
            <a:cxnSpLocks/>
          </p:cNvCxnSpPr>
          <p:nvPr/>
        </p:nvCxnSpPr>
        <p:spPr>
          <a:xfrm flipV="1">
            <a:off x="7260256" y="2441085"/>
            <a:ext cx="1521159" cy="9806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6874DA38-03A7-4BF2-B95A-0FEE44B2CB3B}"/>
              </a:ext>
            </a:extLst>
          </p:cNvPr>
          <p:cNvSpPr txBox="1"/>
          <p:nvPr/>
        </p:nvSpPr>
        <p:spPr>
          <a:xfrm rot="19654910">
            <a:off x="7576656" y="2839376"/>
            <a:ext cx="113364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Raw, Derived data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F0C6C63B-2815-4A46-B446-8EF0B86E6355}"/>
              </a:ext>
            </a:extLst>
          </p:cNvPr>
          <p:cNvSpPr txBox="1"/>
          <p:nvPr/>
        </p:nvSpPr>
        <p:spPr>
          <a:xfrm rot="19654910">
            <a:off x="7446210" y="2443858"/>
            <a:ext cx="85151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Derived data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1DB8720-9AE1-4704-A540-7F5CBA2A088F}"/>
              </a:ext>
            </a:extLst>
          </p:cNvPr>
          <p:cNvSpPr txBox="1"/>
          <p:nvPr/>
        </p:nvSpPr>
        <p:spPr>
          <a:xfrm rot="1800000">
            <a:off x="7642611" y="4897511"/>
            <a:ext cx="113364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Raw, Derived data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4306901D-FEF1-4BE4-B6FF-5B35183A7B43}"/>
              </a:ext>
            </a:extLst>
          </p:cNvPr>
          <p:cNvSpPr txBox="1"/>
          <p:nvPr/>
        </p:nvSpPr>
        <p:spPr>
          <a:xfrm>
            <a:off x="7600300" y="3359045"/>
            <a:ext cx="113364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Raw, Derived data</a:t>
            </a:r>
          </a:p>
        </p:txBody>
      </p:sp>
      <p:pic>
        <p:nvPicPr>
          <p:cNvPr id="1026" name="Picture 2" descr="Image result for diskdrive cartoon graphic">
            <a:extLst>
              <a:ext uri="{FF2B5EF4-FFF2-40B4-BE49-F238E27FC236}">
                <a16:creationId xmlns:a16="http://schemas.microsoft.com/office/drawing/2014/main" id="{4B8B1B30-5711-453A-AA88-FE06DC2EF9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7445" y="5090601"/>
            <a:ext cx="1104876" cy="1205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3" name="TextBox 62">
            <a:extLst>
              <a:ext uri="{FF2B5EF4-FFF2-40B4-BE49-F238E27FC236}">
                <a16:creationId xmlns:a16="http://schemas.microsoft.com/office/drawing/2014/main" id="{96BE7230-FF62-4145-9B90-CC9919DD8693}"/>
              </a:ext>
            </a:extLst>
          </p:cNvPr>
          <p:cNvSpPr txBox="1"/>
          <p:nvPr/>
        </p:nvSpPr>
        <p:spPr>
          <a:xfrm>
            <a:off x="7735215" y="3894092"/>
            <a:ext cx="85151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Derived data</a:t>
            </a:r>
          </a:p>
        </p:txBody>
      </p:sp>
      <p:pic>
        <p:nvPicPr>
          <p:cNvPr id="62" name="Picture 61">
            <a:extLst>
              <a:ext uri="{FF2B5EF4-FFF2-40B4-BE49-F238E27FC236}">
                <a16:creationId xmlns:a16="http://schemas.microsoft.com/office/drawing/2014/main" id="{839C5794-DCA8-4807-9263-F67013EC36E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033" r="26666"/>
          <a:stretch/>
        </p:blipFill>
        <p:spPr>
          <a:xfrm>
            <a:off x="9660299" y="3158212"/>
            <a:ext cx="852941" cy="857254"/>
          </a:xfrm>
          <a:prstGeom prst="rect">
            <a:avLst/>
          </a:prstGeom>
        </p:spPr>
      </p:pic>
      <p:pic>
        <p:nvPicPr>
          <p:cNvPr id="1024" name="Picture 1023">
            <a:extLst>
              <a:ext uri="{FF2B5EF4-FFF2-40B4-BE49-F238E27FC236}">
                <a16:creationId xmlns:a16="http://schemas.microsoft.com/office/drawing/2014/main" id="{BEFDE2CA-54AE-4AD5-891F-23CE4AD2A70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674" t="11239" r="9920" b="10527"/>
          <a:stretch/>
        </p:blipFill>
        <p:spPr>
          <a:xfrm>
            <a:off x="9399111" y="1534018"/>
            <a:ext cx="714045" cy="880605"/>
          </a:xfrm>
          <a:prstGeom prst="rect">
            <a:avLst/>
          </a:prstGeom>
        </p:spPr>
      </p:pic>
      <p:sp>
        <p:nvSpPr>
          <p:cNvPr id="1025" name="Rectangle 1024">
            <a:extLst>
              <a:ext uri="{FF2B5EF4-FFF2-40B4-BE49-F238E27FC236}">
                <a16:creationId xmlns:a16="http://schemas.microsoft.com/office/drawing/2014/main" id="{90BD6A4C-AC48-4C99-B3FC-9C9096DA3DFF}"/>
              </a:ext>
            </a:extLst>
          </p:cNvPr>
          <p:cNvSpPr/>
          <p:nvPr/>
        </p:nvSpPr>
        <p:spPr>
          <a:xfrm>
            <a:off x="3875040" y="5020621"/>
            <a:ext cx="2769600" cy="924092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028" name="Connector: Elbow 1027">
            <a:extLst>
              <a:ext uri="{FF2B5EF4-FFF2-40B4-BE49-F238E27FC236}">
                <a16:creationId xmlns:a16="http://schemas.microsoft.com/office/drawing/2014/main" id="{A83D108D-0BF2-43A0-80DD-D3E3D7E7A0E7}"/>
              </a:ext>
            </a:extLst>
          </p:cNvPr>
          <p:cNvCxnSpPr>
            <a:cxnSpLocks/>
          </p:cNvCxnSpPr>
          <p:nvPr/>
        </p:nvCxnSpPr>
        <p:spPr>
          <a:xfrm rot="16200000" flipV="1">
            <a:off x="4052687" y="4476539"/>
            <a:ext cx="536757" cy="535533"/>
          </a:xfrm>
          <a:prstGeom prst="bentConnector3">
            <a:avLst>
              <a:gd name="adj1" fmla="val 50000"/>
            </a:avLst>
          </a:prstGeom>
          <a:ln w="508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4" name="TextBox 1033">
            <a:extLst>
              <a:ext uri="{FF2B5EF4-FFF2-40B4-BE49-F238E27FC236}">
                <a16:creationId xmlns:a16="http://schemas.microsoft.com/office/drawing/2014/main" id="{4B8CC683-371B-4043-A09A-3A11C2E07D25}"/>
              </a:ext>
            </a:extLst>
          </p:cNvPr>
          <p:cNvSpPr txBox="1"/>
          <p:nvPr/>
        </p:nvSpPr>
        <p:spPr>
          <a:xfrm>
            <a:off x="1518074" y="2899140"/>
            <a:ext cx="55335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User 1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E3B7CEA9-0512-465D-BD12-34021A286A37}"/>
              </a:ext>
            </a:extLst>
          </p:cNvPr>
          <p:cNvSpPr txBox="1"/>
          <p:nvPr/>
        </p:nvSpPr>
        <p:spPr>
          <a:xfrm>
            <a:off x="1525976" y="3621387"/>
            <a:ext cx="55335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User 2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FCE0A6C8-F8EA-40DF-B80D-0869CF3280C1}"/>
              </a:ext>
            </a:extLst>
          </p:cNvPr>
          <p:cNvSpPr txBox="1"/>
          <p:nvPr/>
        </p:nvSpPr>
        <p:spPr>
          <a:xfrm>
            <a:off x="1538989" y="4327340"/>
            <a:ext cx="55335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User 3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A5E1B11C-1F7F-4F7C-BD77-2FDE87D55F93}"/>
              </a:ext>
            </a:extLst>
          </p:cNvPr>
          <p:cNvSpPr txBox="1"/>
          <p:nvPr/>
        </p:nvSpPr>
        <p:spPr>
          <a:xfrm>
            <a:off x="1525045" y="5110470"/>
            <a:ext cx="55335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User 4</a:t>
            </a:r>
          </a:p>
        </p:txBody>
      </p:sp>
    </p:spTree>
    <p:extLst>
      <p:ext uri="{BB962C8B-B14F-4D97-AF65-F5344CB8AC3E}">
        <p14:creationId xmlns:p14="http://schemas.microsoft.com/office/powerpoint/2010/main" val="18789761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A61F38-22E6-4E34-9D32-7E5EE30251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WG3-Data Repository and Analysis Pipeline</a:t>
            </a:r>
            <a:br>
              <a:rPr lang="en-US" dirty="0"/>
            </a:br>
            <a:r>
              <a:rPr lang="en-US" dirty="0"/>
              <a:t>Discussion-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CC8CCB-DD79-4FAB-B777-BCF40F4842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532" y="1690688"/>
            <a:ext cx="6597110" cy="4351338"/>
          </a:xfrm>
        </p:spPr>
        <p:txBody>
          <a:bodyPr>
            <a:normAutofit/>
          </a:bodyPr>
          <a:lstStyle/>
          <a:p>
            <a:pPr lvl="1"/>
            <a:r>
              <a:rPr lang="en-US" dirty="0"/>
              <a:t>Leverage experience of members</a:t>
            </a:r>
          </a:p>
          <a:p>
            <a:pPr lvl="1"/>
            <a:r>
              <a:rPr lang="en-US" dirty="0"/>
              <a:t>Ensure compatibility with analysis and statistics pipelines</a:t>
            </a:r>
          </a:p>
          <a:p>
            <a:pPr lvl="1"/>
            <a:r>
              <a:rPr lang="en-US" dirty="0"/>
              <a:t>Consensus on a standardized filename scheme, directory structure, etc.</a:t>
            </a:r>
          </a:p>
          <a:p>
            <a:pPr lvl="1"/>
            <a:r>
              <a:rPr lang="en-US" dirty="0"/>
              <a:t>Ensure linkages between metadata and raw flow cytometry data</a:t>
            </a:r>
          </a:p>
          <a:p>
            <a:pPr lvl="1"/>
            <a:r>
              <a:rPr lang="en-US" dirty="0"/>
              <a:t>Understand the requirement of memory space for simultaneous multi-model analyses</a:t>
            </a:r>
          </a:p>
          <a:p>
            <a:pPr lvl="1"/>
            <a:r>
              <a:rPr lang="en-US" dirty="0"/>
              <a:t>Explore additional capabilities (ML &amp; AI) beyond conventional analysis results from ILS </a:t>
            </a:r>
          </a:p>
          <a:p>
            <a:endParaRPr lang="en-US" dirty="0"/>
          </a:p>
        </p:txBody>
      </p:sp>
      <p:pic>
        <p:nvPicPr>
          <p:cNvPr id="1026" name="Picture 2" descr="Free Question Mark Images, Download Free Question Mark Images png images,  Free ClipArts on Clipart Library">
            <a:extLst>
              <a:ext uri="{FF2B5EF4-FFF2-40B4-BE49-F238E27FC236}">
                <a16:creationId xmlns:a16="http://schemas.microsoft.com/office/drawing/2014/main" id="{20B9B9DF-2519-404B-9115-CF7E351FD5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1735" y="1528293"/>
            <a:ext cx="3205163" cy="4712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43860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8AB9B-3A7E-4557-BA64-2AF70315F3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Consortium Goals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E90524C-9C08-46C6-A908-2654EB90C851}"/>
              </a:ext>
            </a:extLst>
          </p:cNvPr>
          <p:cNvSpPr/>
          <p:nvPr/>
        </p:nvSpPr>
        <p:spPr>
          <a:xfrm>
            <a:off x="380301" y="1303529"/>
            <a:ext cx="6054055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Consortium Aims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Develop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reference standards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including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reference materials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reference data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reference methods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and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measurement service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 assigning the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Equivalent Number of Reference Fluorophores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(ERF) to calibration microspheres and assessing the associated uncertainties and utilities.  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Develop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candidate reference standards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including biological reference materials, reference data, reference methods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Design interlaboratory studies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 based on candidate reference materials to support the development of best practices, standard methods, and documentary standards 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CBBAD97-9901-401D-B753-D141ABBC44FF}"/>
              </a:ext>
            </a:extLst>
          </p:cNvPr>
          <p:cNvSpPr/>
          <p:nvPr/>
        </p:nvSpPr>
        <p:spPr>
          <a:xfrm>
            <a:off x="6506210" y="1303529"/>
            <a:ext cx="5515214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Consortium Anticipated Impact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Develop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standards and measurement assurance tools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to enhance flow cytometry measurement confidence 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Generate data from interlaboratory studies to support development of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best practices and standard methods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Improve flow cytometry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measurement capabilities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51563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0A1667-6C80-4E70-858C-55D045E777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854" y="-82351"/>
            <a:ext cx="10515600" cy="1325563"/>
          </a:xfrm>
        </p:spPr>
        <p:txBody>
          <a:bodyPr/>
          <a:lstStyle/>
          <a:p>
            <a:r>
              <a:rPr lang="en-US" dirty="0"/>
              <a:t>Consortium Members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094013A-3273-4D69-8822-8C7AB8CB97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856" y="3059634"/>
            <a:ext cx="1433662" cy="548686"/>
          </a:xfrm>
          <a:prstGeom prst="rect">
            <a:avLst/>
          </a:prstGeom>
        </p:spPr>
      </p:pic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1C594FAB-3429-48EF-BCE6-887F7DB8EE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058" y="3706652"/>
            <a:ext cx="2802914" cy="1107033"/>
          </a:xfrm>
          <a:prstGeom prst="rect">
            <a:avLst/>
          </a:prstGeom>
        </p:spPr>
      </p:pic>
      <p:pic>
        <p:nvPicPr>
          <p:cNvPr id="13" name="Picture 2" descr="Miftek Logo">
            <a:extLst>
              <a:ext uri="{FF2B5EF4-FFF2-40B4-BE49-F238E27FC236}">
                <a16:creationId xmlns:a16="http://schemas.microsoft.com/office/drawing/2014/main" id="{BF920AA4-E8D6-4903-A866-0740AF3FB3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6146" y="3176144"/>
            <a:ext cx="1454619" cy="530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8" descr="Home - Slingshot">
            <a:extLst>
              <a:ext uri="{FF2B5EF4-FFF2-40B4-BE49-F238E27FC236}">
                <a16:creationId xmlns:a16="http://schemas.microsoft.com/office/drawing/2014/main" id="{97905B5F-8856-49A8-967E-C159663FB7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0144" y="3498408"/>
            <a:ext cx="1181100" cy="724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0" descr="Mojave Bio">
            <a:extLst>
              <a:ext uri="{FF2B5EF4-FFF2-40B4-BE49-F238E27FC236}">
                <a16:creationId xmlns:a16="http://schemas.microsoft.com/office/drawing/2014/main" id="{11A8B6DE-956A-4BCC-BAB4-1815806ECA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9237" y="5128330"/>
            <a:ext cx="1815396" cy="261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AstraZeneca logo">
            <a:extLst>
              <a:ext uri="{FF2B5EF4-FFF2-40B4-BE49-F238E27FC236}">
                <a16:creationId xmlns:a16="http://schemas.microsoft.com/office/drawing/2014/main" id="{F8BEB6C2-000F-446C-BE41-9F438B8D01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197" y="3966457"/>
            <a:ext cx="2128838" cy="512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Jobs with Memorial Sloan Kettering Cancer Center">
            <a:extLst>
              <a:ext uri="{FF2B5EF4-FFF2-40B4-BE49-F238E27FC236}">
                <a16:creationId xmlns:a16="http://schemas.microsoft.com/office/drawing/2014/main" id="{6A4B6724-7F61-48A3-936D-EED203EA8D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77" b="10857"/>
          <a:stretch/>
        </p:blipFill>
        <p:spPr bwMode="auto">
          <a:xfrm>
            <a:off x="561923" y="2923020"/>
            <a:ext cx="2301200" cy="972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Mana Therapeutics">
            <a:extLst>
              <a:ext uri="{FF2B5EF4-FFF2-40B4-BE49-F238E27FC236}">
                <a16:creationId xmlns:a16="http://schemas.microsoft.com/office/drawing/2014/main" id="{81BC469E-DE60-472E-AAB6-56B895CE79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923" y="5824864"/>
            <a:ext cx="1652036" cy="712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8">
            <a:extLst>
              <a:ext uri="{FF2B5EF4-FFF2-40B4-BE49-F238E27FC236}">
                <a16:creationId xmlns:a16="http://schemas.microsoft.com/office/drawing/2014/main" id="{3A7A7985-0112-4124-9725-2B017B2223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47" b="16876"/>
          <a:stretch/>
        </p:blipFill>
        <p:spPr bwMode="auto">
          <a:xfrm>
            <a:off x="7749021" y="2063656"/>
            <a:ext cx="2176981" cy="911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E80466C-A574-4D8C-937B-B9C52535E1D9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12066" t="43087" r="14110" b="-380"/>
          <a:stretch/>
        </p:blipFill>
        <p:spPr>
          <a:xfrm>
            <a:off x="10064505" y="2209543"/>
            <a:ext cx="1497903" cy="64582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5DCF7216-BE46-4048-A2E8-F254ABA10FA1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t="28661" b="27895"/>
          <a:stretch/>
        </p:blipFill>
        <p:spPr>
          <a:xfrm>
            <a:off x="5629972" y="4767746"/>
            <a:ext cx="1659993" cy="721168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BF3F1E2E-718B-4AFE-B4DD-46A3DD11D91F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t="32422" b="33812"/>
          <a:stretch/>
        </p:blipFill>
        <p:spPr>
          <a:xfrm>
            <a:off x="433412" y="1340077"/>
            <a:ext cx="1905000" cy="643246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B01EF747-1591-4E70-BFD7-5B3531CCB306}"/>
              </a:ext>
            </a:extLst>
          </p:cNvPr>
          <p:cNvSpPr txBox="1"/>
          <p:nvPr/>
        </p:nvSpPr>
        <p:spPr>
          <a:xfrm>
            <a:off x="7751912" y="5049204"/>
            <a:ext cx="1896609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Bruce H Davis MD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4BD712F-2B93-49C5-A37B-ECB9938B8153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17324" t="40389" r="17871" b="36473"/>
          <a:stretch/>
        </p:blipFill>
        <p:spPr>
          <a:xfrm>
            <a:off x="345186" y="2251924"/>
            <a:ext cx="2645345" cy="53126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21C8F5A-9487-4111-B8CB-41FE7BF9CA7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275930" y="1391923"/>
            <a:ext cx="1809759" cy="51119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29C1A6B-E191-4EBE-864D-44124AD7D2B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397640" y="2252363"/>
            <a:ext cx="1978287" cy="78921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B7BD418E-FEFF-4A91-B729-D503F49E23CA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048503" y="3124751"/>
            <a:ext cx="2852906" cy="498722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C4DDF6E5-3648-419F-BACC-CF1567355C95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8077" y="3972754"/>
            <a:ext cx="2301200" cy="794992"/>
          </a:xfrm>
          <a:prstGeom prst="rect">
            <a:avLst/>
          </a:prstGeom>
        </p:spPr>
      </p:pic>
      <p:pic>
        <p:nvPicPr>
          <p:cNvPr id="29" name="Picture 4" descr="FDA to Study Disclosures in Prescription Drug Advertisements – Policy &amp;  Medicine">
            <a:extLst>
              <a:ext uri="{FF2B5EF4-FFF2-40B4-BE49-F238E27FC236}">
                <a16:creationId xmlns:a16="http://schemas.microsoft.com/office/drawing/2014/main" id="{33F28F81-526C-4BEA-A92D-429E170216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297" y="1243212"/>
            <a:ext cx="1746605" cy="771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A072906-982B-4482-9B91-3F1E69B1C443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1392" y="1312552"/>
            <a:ext cx="2347129" cy="667926"/>
          </a:xfrm>
          <a:prstGeom prst="rect">
            <a:avLst/>
          </a:prstGeom>
        </p:spPr>
      </p:pic>
      <p:pic>
        <p:nvPicPr>
          <p:cNvPr id="31" name="Picture 30" descr="Text&#10;&#10;Description automatically generated">
            <a:extLst>
              <a:ext uri="{FF2B5EF4-FFF2-40B4-BE49-F238E27FC236}">
                <a16:creationId xmlns:a16="http://schemas.microsoft.com/office/drawing/2014/main" id="{EFC44C1E-3A52-4BB0-B0FE-A77295266664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5852" y="2209543"/>
            <a:ext cx="2122760" cy="516538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342A94F6-BC97-44C4-BAE7-2C83B0CE83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4505" y="1383763"/>
            <a:ext cx="1592561" cy="582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FlowMetric - Flow Cytometry Services">
            <a:extLst>
              <a:ext uri="{FF2B5EF4-FFF2-40B4-BE49-F238E27FC236}">
                <a16:creationId xmlns:a16="http://schemas.microsoft.com/office/drawing/2014/main" id="{D6E9EE55-794B-409C-907A-2C2B6FC02C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5939" y="5727956"/>
            <a:ext cx="1307141" cy="796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anofi - Wikipedia">
            <a:extLst>
              <a:ext uri="{FF2B5EF4-FFF2-40B4-BE49-F238E27FC236}">
                <a16:creationId xmlns:a16="http://schemas.microsoft.com/office/drawing/2014/main" id="{BC621E37-640A-42A7-A5A6-3310DCBD2F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804" y="4832746"/>
            <a:ext cx="987261" cy="784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agilent-technologies-logo – ACS Division of Analytical Chemistry">
            <a:extLst>
              <a:ext uri="{FF2B5EF4-FFF2-40B4-BE49-F238E27FC236}">
                <a16:creationId xmlns:a16="http://schemas.microsoft.com/office/drawing/2014/main" id="{3FBE999D-9FD5-4D0B-960C-4BF78057F7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5852" y="4922439"/>
            <a:ext cx="1678580" cy="677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3A7BC43-4A82-44B0-949F-536F24C137BC}"/>
              </a:ext>
            </a:extLst>
          </p:cNvPr>
          <p:cNvSpPr txBox="1"/>
          <p:nvPr/>
        </p:nvSpPr>
        <p:spPr>
          <a:xfrm>
            <a:off x="4197547" y="1336992"/>
            <a:ext cx="7280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CBER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CDRH</a:t>
            </a:r>
          </a:p>
        </p:txBody>
      </p:sp>
      <p:pic>
        <p:nvPicPr>
          <p:cNvPr id="22" name="Picture 4" descr="Open Positions at Luminex Corporation">
            <a:extLst>
              <a:ext uri="{FF2B5EF4-FFF2-40B4-BE49-F238E27FC236}">
                <a16:creationId xmlns:a16="http://schemas.microsoft.com/office/drawing/2014/main" id="{D006050F-0474-41E3-A299-88AFC00DB4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3444" y="5916708"/>
            <a:ext cx="1543230" cy="615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Curiox Biosystems | LinkedIn">
            <a:extLst>
              <a:ext uri="{FF2B5EF4-FFF2-40B4-BE49-F238E27FC236}">
                <a16:creationId xmlns:a16="http://schemas.microsoft.com/office/drawing/2014/main" id="{4239CBBB-4D5F-44C3-940D-20ABA10691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47" b="10908"/>
          <a:stretch/>
        </p:blipFill>
        <p:spPr bwMode="auto">
          <a:xfrm>
            <a:off x="10174377" y="3995924"/>
            <a:ext cx="1021890" cy="795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EEE34C1-C405-446F-9AEA-34AFD6E7C43D}"/>
              </a:ext>
            </a:extLst>
          </p:cNvPr>
          <p:cNvPicPr>
            <a:picLocks noChangeAspect="1"/>
          </p:cNvPicPr>
          <p:nvPr/>
        </p:nvPicPr>
        <p:blipFill rotWithShape="1">
          <a:blip r:embed="rId28"/>
          <a:srcRect t="30474" b="34653"/>
          <a:stretch/>
        </p:blipFill>
        <p:spPr>
          <a:xfrm>
            <a:off x="4612304" y="5972318"/>
            <a:ext cx="1057616" cy="36882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B579BAA-AFBC-41C9-9307-A088D2CE1D65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7648934" y="5776279"/>
            <a:ext cx="4440606" cy="703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9990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CE8AB9B-3A7E-4557-BA64-2AF70315F3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2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Consortium Timelines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18EB387-07A0-4B6D-B763-2EF43F4F78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9992" y="0"/>
            <a:ext cx="65034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7438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8AB9B-3A7E-4557-BA64-2AF70315F3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795" y="-22034"/>
            <a:ext cx="10515600" cy="1129381"/>
          </a:xfrm>
        </p:spPr>
        <p:txBody>
          <a:bodyPr/>
          <a:lstStyle/>
          <a:p>
            <a:r>
              <a:rPr lang="en-US" dirty="0"/>
              <a:t>Consortium Progress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E90524C-9C08-46C6-A908-2654EB90C851}"/>
              </a:ext>
            </a:extLst>
          </p:cNvPr>
          <p:cNvSpPr/>
          <p:nvPr/>
        </p:nvSpPr>
        <p:spPr>
          <a:xfrm>
            <a:off x="914918" y="1111450"/>
            <a:ext cx="6054055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Working Groups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WG1: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Develop reference standards including reference materials, reference data, reference methods, and measurement service for assigning the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Equivalent Number of Reference Fluorophores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ERF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 to calibration microspheres and assessing the associated uncertainties and utilities, and drive cytometer standardization  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WG2: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Design and conduct interlaboratory studies for the development of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reference standards, control materials, and best practice protocols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to achieve assay standardization and reference data generation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WG3: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Build infrastructure and capability for flow cytometry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data repository and multi-modal simultaneous data analysis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17FCAD1-430E-47C4-8713-CA0E44FECF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5975" y="1286751"/>
            <a:ext cx="2933420" cy="276124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C3ECDFA-A3A7-48E3-A3E5-455DC6D9D7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8287" y="4047992"/>
            <a:ext cx="3308795" cy="217589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6D0912D-6EEF-4913-8725-24E401DF38EC}"/>
              </a:ext>
            </a:extLst>
          </p:cNvPr>
          <p:cNvSpPr txBox="1"/>
          <p:nvPr/>
        </p:nvSpPr>
        <p:spPr>
          <a:xfrm>
            <a:off x="8065253" y="6085168"/>
            <a:ext cx="2970878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Standardized assay expressed in ERF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across cytometer platforms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A0CEAB28-8816-4941-9A94-48DC3BB5C040}"/>
              </a:ext>
            </a:extLst>
          </p:cNvPr>
          <p:cNvCxnSpPr/>
          <p:nvPr/>
        </p:nvCxnSpPr>
        <p:spPr>
          <a:xfrm>
            <a:off x="6761527" y="2139193"/>
            <a:ext cx="1065401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0E2F565F-5698-466E-9F1C-F10F05CB4248}"/>
              </a:ext>
            </a:extLst>
          </p:cNvPr>
          <p:cNvCxnSpPr/>
          <p:nvPr/>
        </p:nvCxnSpPr>
        <p:spPr>
          <a:xfrm>
            <a:off x="6838426" y="4917347"/>
            <a:ext cx="1065401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6446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1524001" y="3733800"/>
            <a:ext cx="9143999" cy="1371600"/>
          </a:xfrm>
        </p:spPr>
        <p:txBody>
          <a:bodyPr>
            <a:normAutofit/>
          </a:bodyPr>
          <a:lstStyle/>
          <a:p>
            <a:pPr algn="ctr"/>
            <a:endParaRPr 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685800" y="2362200"/>
            <a:ext cx="11125199" cy="1371600"/>
          </a:xfrm>
        </p:spPr>
        <p:txBody>
          <a:bodyPr anchor="ctr">
            <a:no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SOP Basics</a:t>
            </a:r>
          </a:p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WG1 ILS – ERF Assigned Beads</a:t>
            </a:r>
          </a:p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</a:p>
          <a:p>
            <a:pPr marL="457200" indent="-457200" algn="ctr">
              <a:buFontTx/>
              <a:buChar char="-"/>
            </a:pP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Paul DeRose, PhD – Biosystems and Biomaterials Division</a:t>
            </a:r>
          </a:p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National Institute of Standards and Technology (NIST)</a:t>
            </a:r>
          </a:p>
        </p:txBody>
      </p:sp>
    </p:spTree>
    <p:extLst>
      <p:ext uri="{BB962C8B-B14F-4D97-AF65-F5344CB8AC3E}">
        <p14:creationId xmlns:p14="http://schemas.microsoft.com/office/powerpoint/2010/main" val="24879039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1143000" y="762000"/>
            <a:ext cx="10134600" cy="5715000"/>
          </a:xfrm>
        </p:spPr>
        <p:txBody>
          <a:bodyPr/>
          <a:lstStyle/>
          <a:p>
            <a:r>
              <a:rPr lang="en-US" sz="2800" b="1" kern="0" dirty="0">
                <a:solidFill>
                  <a:schemeClr val="tx2"/>
                </a:solidFill>
                <a:latin typeface="Arial" charset="0"/>
              </a:rPr>
              <a:t>Overall Goals of WG1 First Study</a:t>
            </a:r>
          </a:p>
          <a:p>
            <a:endParaRPr lang="en-US" sz="800" kern="0" dirty="0">
              <a:solidFill>
                <a:schemeClr val="tx1"/>
              </a:solidFill>
              <a:latin typeface="Arial" charset="0"/>
            </a:endParaRPr>
          </a:p>
          <a:p>
            <a:pPr marL="576263" lvl="1" indent="-457200">
              <a:buFont typeface="+mj-lt"/>
              <a:buAutoNum type="arabicPeriod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NIST-assigned ERF bead calibrations</a:t>
            </a:r>
            <a:endParaRPr lang="en-US" sz="24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6263" lvl="1" indent="-457200">
              <a:buFont typeface="+mj-lt"/>
              <a:buAutoNum type="arabicPeriod"/>
            </a:pPr>
            <a:endParaRPr lang="en-US" sz="8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6263" lvl="1" indent="-457200">
              <a:buFont typeface="+mj-lt"/>
              <a:buAutoNum type="arabicPeriod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ERF assignment of an unknown biological sample</a:t>
            </a:r>
          </a:p>
          <a:p>
            <a:pPr marL="576263" lvl="1" indent="-457200">
              <a:buFont typeface="+mj-lt"/>
              <a:buAutoNum type="arabicPeriod"/>
            </a:pPr>
            <a:endParaRPr lang="en-US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6263" lvl="1" indent="-457200">
              <a:buFont typeface="+mj-lt"/>
              <a:buAutoNum type="arabicPeriod"/>
            </a:pPr>
            <a:r>
              <a:rPr lang="en-US" sz="2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Determine levels of variability between bead sets, instruments and labs</a:t>
            </a:r>
          </a:p>
          <a:p>
            <a:pPr marL="119063" lvl="1"/>
            <a:endParaRPr lang="en-US" sz="24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9063" lvl="1"/>
            <a:endParaRPr lang="en-US" sz="8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C87A56-FCF6-4CE4-A063-E2A84C0FCC2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1236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819150" y="533400"/>
            <a:ext cx="10553700" cy="5715000"/>
          </a:xfrm>
        </p:spPr>
        <p:txBody>
          <a:bodyPr/>
          <a:lstStyle/>
          <a:p>
            <a:r>
              <a:rPr lang="en-US" sz="2800" b="1" kern="0" dirty="0">
                <a:solidFill>
                  <a:schemeClr val="tx2"/>
                </a:solidFill>
                <a:latin typeface="Arial" charset="0"/>
              </a:rPr>
              <a:t>Materials</a:t>
            </a:r>
          </a:p>
          <a:p>
            <a:endParaRPr lang="en-US" sz="800" kern="0" dirty="0">
              <a:solidFill>
                <a:schemeClr val="tx1"/>
              </a:solidFill>
              <a:latin typeface="Arial" charset="0"/>
            </a:endParaRPr>
          </a:p>
          <a:p>
            <a:pPr marL="576263" lvl="1" indent="-457200">
              <a:buFont typeface="+mj-lt"/>
              <a:buAutoNum type="arabicPeriod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ERF-assigned Hard-Dyed beads</a:t>
            </a:r>
          </a:p>
          <a:p>
            <a:pPr marL="690655" lvl="2" indent="-228600">
              <a:buFont typeface="Arial" panose="020B0604020202020204" pitchFamily="34" charset="0"/>
              <a:buChar char="•"/>
            </a:pPr>
            <a:endParaRPr lang="en-US" sz="8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62246" lvl="3" indent="-457200">
              <a:buFont typeface="Arial" panose="020B0604020202020204" pitchFamily="34" charset="0"/>
              <a:buChar char="•"/>
            </a:pPr>
            <a:r>
              <a:rPr lang="en-US" sz="2400" b="1" kern="0" dirty="0">
                <a:latin typeface="Arial" panose="020B0604020202020204" pitchFamily="34" charset="0"/>
                <a:cs typeface="Arial" panose="020B0604020202020204" pitchFamily="34" charset="0"/>
              </a:rPr>
              <a:t>Daily QC – 1 intensity (Beckman)</a:t>
            </a:r>
          </a:p>
          <a:p>
            <a:pPr marL="1262246" lvl="3" indent="-457200">
              <a:buFont typeface="Arial" panose="020B0604020202020204" pitchFamily="34" charset="0"/>
              <a:buChar char="•"/>
            </a:pPr>
            <a:r>
              <a:rPr lang="en-US" sz="2400" b="1" kern="0" dirty="0">
                <a:latin typeface="Arial" panose="020B0604020202020204" pitchFamily="34" charset="0"/>
                <a:cs typeface="Arial" panose="020B0604020202020204" pitchFamily="34" charset="0"/>
              </a:rPr>
              <a:t>Ultra Rainbow – 5 intensities (</a:t>
            </a:r>
            <a:r>
              <a:rPr lang="en-US" sz="24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Spherotech</a:t>
            </a:r>
            <a:r>
              <a:rPr lang="en-US" sz="2400" b="1" kern="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1262246" lvl="3" indent="-457200">
              <a:buFont typeface="Arial" panose="020B0604020202020204" pitchFamily="34" charset="0"/>
              <a:buChar char="•"/>
            </a:pPr>
            <a:r>
              <a:rPr lang="en-US" sz="2400" b="1" kern="0" dirty="0">
                <a:latin typeface="Arial" panose="020B0604020202020204" pitchFamily="34" charset="0"/>
                <a:cs typeface="Arial" panose="020B0604020202020204" pitchFamily="34" charset="0"/>
              </a:rPr>
              <a:t>Performance Tracking – 3 intensities (Thermo Fisher)</a:t>
            </a:r>
          </a:p>
          <a:p>
            <a:pPr marL="1262246" lvl="3" indent="-457200">
              <a:buFont typeface="Arial" panose="020B0604020202020204" pitchFamily="34" charset="0"/>
              <a:buChar char="•"/>
            </a:pPr>
            <a:endParaRPr lang="en-US" sz="8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9063" lvl="1"/>
            <a:r>
              <a:rPr lang="en-US" sz="2400" b="1" kern="0" dirty="0">
                <a:latin typeface="Arial" panose="020B0604020202020204" pitchFamily="34" charset="0"/>
                <a:cs typeface="Arial" panose="020B0604020202020204" pitchFamily="34" charset="0"/>
              </a:rPr>
              <a:t>2.   ERF-assigned Fluorophore Specific</a:t>
            </a:r>
          </a:p>
          <a:p>
            <a:pPr marL="1262246" lvl="3" indent="-457200">
              <a:buFont typeface="Arial" panose="020B0604020202020204" pitchFamily="34" charset="0"/>
              <a:buChar char="•"/>
            </a:pPr>
            <a:r>
              <a:rPr lang="en-US" sz="2400" b="1" kern="0" dirty="0">
                <a:latin typeface="Arial" panose="020B0604020202020204" pitchFamily="34" charset="0"/>
                <a:cs typeface="Arial" panose="020B0604020202020204" pitchFamily="34" charset="0"/>
              </a:rPr>
              <a:t>15 Fluorophores (BD FC beads) </a:t>
            </a:r>
          </a:p>
          <a:p>
            <a:pPr marL="1262246" lvl="3" indent="-457200">
              <a:buFont typeface="Arial" panose="020B0604020202020204" pitchFamily="34" charset="0"/>
              <a:buChar char="•"/>
            </a:pPr>
            <a:r>
              <a:rPr lang="en-US" sz="2400" b="1" kern="0" dirty="0">
                <a:latin typeface="Arial" panose="020B0604020202020204" pitchFamily="34" charset="0"/>
                <a:cs typeface="Arial" panose="020B0604020202020204" pitchFamily="34" charset="0"/>
              </a:rPr>
              <a:t>Will know availability date soon</a:t>
            </a:r>
          </a:p>
          <a:p>
            <a:pPr marL="690655" lvl="2" indent="-228600">
              <a:buFont typeface="+mj-lt"/>
              <a:buAutoNum type="arabicPeriod"/>
            </a:pPr>
            <a:endParaRPr lang="en-US" sz="8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9063" lvl="1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3.   Unknown samples</a:t>
            </a:r>
          </a:p>
          <a:p>
            <a:pPr marL="1262246" lvl="3" indent="-457200">
              <a:buFont typeface="Arial" panose="020B0604020202020204" pitchFamily="34" charset="0"/>
              <a:buChar char="•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Lyophilized PBMCs –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BioLegend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(pre-labelled)</a:t>
            </a:r>
          </a:p>
          <a:p>
            <a:pPr marL="1262246" lvl="3" indent="-457200">
              <a:buFont typeface="Arial" panose="020B0604020202020204" pitchFamily="34" charset="0"/>
              <a:buChar char="•"/>
            </a:pPr>
            <a:r>
              <a:rPr lang="en-US" sz="2400" b="1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Will match as many of the BD beads as possible</a:t>
            </a:r>
            <a:endParaRPr lang="en-US" sz="24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5046" lvl="3"/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6263" lvl="1" indent="-457200">
              <a:buFont typeface="+mj-lt"/>
              <a:buAutoNum type="arabicPeriod"/>
            </a:pPr>
            <a:endParaRPr lang="en-US" sz="24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9063" lvl="1"/>
            <a:endParaRPr lang="en-US" sz="8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C87A56-FCF6-4CE4-A063-E2A84C0FCC2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72712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Red Violet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ML_Master_Slid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Corp_External_Template2016_16x9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B5B5B5"/>
        </a:solidFill>
        <a:ln w="12700" algn="ctr">
          <a:noFill/>
          <a:miter lim="800000"/>
          <a:headEnd/>
          <a:tailEnd/>
        </a:ln>
      </a:spPr>
      <a:bodyPr wrap="none" rtlCol="0" anchor="ctr"/>
      <a:lstStyle>
        <a:defPPr algn="ctr">
          <a:defRPr dirty="0" err="1" smtClean="0"/>
        </a:defPPr>
      </a:lst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3" id="{674B69F4-C641-B145-BB5D-EB273F7A0E2E}" vid="{EBA07853-F248-5249-A6D6-27D1F35609DB}"/>
    </a:ext>
  </a:extLst>
</a:theme>
</file>

<file path=ppt/theme/theme6.xml><?xml version="1.0" encoding="utf-8"?>
<a:theme xmlns:a="http://schemas.openxmlformats.org/drawingml/2006/main" name="1_rayppt03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1_rayppt03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0000FF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rtlCol="0" anchor="t" anchorCtr="0" compatLnSpc="1">
        <a:prstTxWarp prst="textNoShape">
          <a:avLst/>
        </a:prstTxWarp>
        <a:noAutofit/>
      </a:bodyPr>
      <a:lstStyle>
        <a:defPPr marL="230188" marR="0" indent="-230188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tx1"/>
          </a:buClr>
          <a:buSzPct val="110000"/>
          <a:buFontTx/>
          <a:buNone/>
          <a:tabLst/>
          <a:defRPr kumimoji="0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0" bIns="0" numCol="1" anchor="t" anchorCtr="0" compatLnSpc="1">
        <a:prstTxWarp prst="textNoShape">
          <a:avLst/>
        </a:prstTxWarp>
        <a:spAutoFit/>
      </a:bodyPr>
      <a:lstStyle>
        <a:defPPr marL="230188" marR="0" indent="-230188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tx1"/>
          </a:buClr>
          <a:buSzPct val="110000"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rayppt03 1">
        <a:dk1>
          <a:srgbClr val="000000"/>
        </a:dk1>
        <a:lt1>
          <a:srgbClr val="FFFFFF"/>
        </a:lt1>
        <a:dk2>
          <a:srgbClr val="000000"/>
        </a:dk2>
        <a:lt2>
          <a:srgbClr val="AC9F89"/>
        </a:lt2>
        <a:accent1>
          <a:srgbClr val="95A289"/>
        </a:accent1>
        <a:accent2>
          <a:srgbClr val="DAD9AD"/>
        </a:accent2>
        <a:accent3>
          <a:srgbClr val="FFFFFF"/>
        </a:accent3>
        <a:accent4>
          <a:srgbClr val="000000"/>
        </a:accent4>
        <a:accent5>
          <a:srgbClr val="C8CEC4"/>
        </a:accent5>
        <a:accent6>
          <a:srgbClr val="C5C49C"/>
        </a:accent6>
        <a:hlink>
          <a:srgbClr val="7C96A1"/>
        </a:hlink>
        <a:folHlink>
          <a:srgbClr val="CE112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3" id="{674B69F4-C641-B145-BB5D-EB273F7A0E2E}" vid="{CCD3C364-ED23-7C4C-9FFF-902385DD3B10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417</TotalTime>
  <Words>1402</Words>
  <Application>Microsoft Office PowerPoint</Application>
  <PresentationFormat>Widescreen</PresentationFormat>
  <Paragraphs>300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25</vt:i4>
      </vt:variant>
    </vt:vector>
  </HeadingPairs>
  <TitlesOfParts>
    <vt:vector size="41" baseType="lpstr">
      <vt:lpstr>Arial</vt:lpstr>
      <vt:lpstr>Arial Black</vt:lpstr>
      <vt:lpstr>Calibri</vt:lpstr>
      <vt:lpstr>Calibri Light</vt:lpstr>
      <vt:lpstr>Courier New</vt:lpstr>
      <vt:lpstr>Frutiger 87ExtraBlackCn</vt:lpstr>
      <vt:lpstr>Gill Sans SemiBold</vt:lpstr>
      <vt:lpstr>Helvetica</vt:lpstr>
      <vt:lpstr>Times New Roman</vt:lpstr>
      <vt:lpstr>Wingdings</vt:lpstr>
      <vt:lpstr>Office Theme</vt:lpstr>
      <vt:lpstr>2_Office Theme</vt:lpstr>
      <vt:lpstr>1_Office Theme</vt:lpstr>
      <vt:lpstr>MML_Master_Slide</vt:lpstr>
      <vt:lpstr>Corp_External_Template2016_16x9</vt:lpstr>
      <vt:lpstr>1_rayppt03</vt:lpstr>
      <vt:lpstr>PowerPoint Presentation</vt:lpstr>
      <vt:lpstr>NIST Flow Cytometry Standard Consortium https://www.nist.gov/programs-projects/nist-flow-cytometry-standards-consortium</vt:lpstr>
      <vt:lpstr>Consortium Goals</vt:lpstr>
      <vt:lpstr>Consortium Members</vt:lpstr>
      <vt:lpstr>Consortium Timelines</vt:lpstr>
      <vt:lpstr>Consortium Progress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Assay Survey Results</vt:lpstr>
      <vt:lpstr>PowerPoint Presentation</vt:lpstr>
      <vt:lpstr>PowerPoint Presentation</vt:lpstr>
      <vt:lpstr>PowerPoint Presentation</vt:lpstr>
      <vt:lpstr>Cytometer Characterization &amp; Qualification</vt:lpstr>
      <vt:lpstr>Developing the Data Repository and Data Analysis Pipeline (WG3)</vt:lpstr>
      <vt:lpstr>Data standards for flow cytometry-</vt:lpstr>
      <vt:lpstr>Tentative workflow for consortium projects?</vt:lpstr>
      <vt:lpstr>Needs of data repository (near term)?</vt:lpstr>
      <vt:lpstr>Possible starting point (NIST compatible)</vt:lpstr>
      <vt:lpstr>Possible starting point (All Access/dissemination)</vt:lpstr>
      <vt:lpstr>WG3-Data Repository and Analysis Pipeline Discussion-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Wang, Lili (Fed)</dc:creator>
  <cp:lastModifiedBy>Wang, Lili (Fed)</cp:lastModifiedBy>
  <cp:revision>49</cp:revision>
  <dcterms:created xsi:type="dcterms:W3CDTF">2021-10-27T18:41:47Z</dcterms:created>
  <dcterms:modified xsi:type="dcterms:W3CDTF">2021-11-18T18:05:12Z</dcterms:modified>
</cp:coreProperties>
</file>