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73" r:id="rId1"/>
  </p:sldMasterIdLst>
  <p:notesMasterIdLst>
    <p:notesMasterId r:id="rId22"/>
  </p:notesMasterIdLst>
  <p:sldIdLst>
    <p:sldId id="256" r:id="rId2"/>
    <p:sldId id="855" r:id="rId3"/>
    <p:sldId id="895" r:id="rId4"/>
    <p:sldId id="899" r:id="rId5"/>
    <p:sldId id="898" r:id="rId6"/>
    <p:sldId id="811" r:id="rId7"/>
    <p:sldId id="901" r:id="rId8"/>
    <p:sldId id="815" r:id="rId9"/>
    <p:sldId id="817" r:id="rId10"/>
    <p:sldId id="874" r:id="rId11"/>
    <p:sldId id="876" r:id="rId12"/>
    <p:sldId id="849" r:id="rId13"/>
    <p:sldId id="503" r:id="rId14"/>
    <p:sldId id="902" r:id="rId15"/>
    <p:sldId id="390" r:id="rId16"/>
    <p:sldId id="669" r:id="rId17"/>
    <p:sldId id="381" r:id="rId18"/>
    <p:sldId id="388" r:id="rId19"/>
    <p:sldId id="389" r:id="rId20"/>
    <p:sldId id="382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lick, Robert D. (Fed)" initials="SRD(" lastIdx="1" clrIdx="0">
    <p:extLst>
      <p:ext uri="{19B8F6BF-5375-455C-9EA6-DF929625EA0E}">
        <p15:presenceInfo xmlns:p15="http://schemas.microsoft.com/office/powerpoint/2012/main" userId="S::rob@nist.gov::0d5b20e9-af78-406c-ad30-2f0b5b0c9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332" autoAdjust="0"/>
  </p:normalViewPr>
  <p:slideViewPr>
    <p:cSldViewPr>
      <p:cViewPr varScale="1">
        <p:scale>
          <a:sx n="64" d="100"/>
          <a:sy n="64" d="100"/>
        </p:scale>
        <p:origin x="6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83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65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NIST HL7 v2 XML format. To be submitted to HL7</a:t>
            </a:r>
            <a:r>
              <a:rPr lang="en-US" baseline="0" dirty="0"/>
              <a:t> to standardize. The NIST format adds additional conformance constructs.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0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96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96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47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3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0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Profiling: Refinements of the standard via constraints and extension.</a:t>
            </a:r>
          </a:p>
          <a:p>
            <a:r>
              <a:rPr lang="en-US" dirty="0"/>
              <a:t>NOTE: Can implement to the same profiled standard (which is often the goal when the same expectations are the same for sender and receiver).</a:t>
            </a:r>
          </a:p>
          <a:p>
            <a:endParaRPr lang="en-US" dirty="0"/>
          </a:p>
          <a:p>
            <a:r>
              <a:rPr lang="en-US" dirty="0"/>
              <a:t>NOTE 2: A derived specification is a profile, but documentation of</a:t>
            </a:r>
            <a:r>
              <a:rPr lang="en-US" baseline="0" dirty="0"/>
              <a:t> an interface is also considered a “derived specification”.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8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1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0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6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8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0" y="6637184"/>
            <a:ext cx="609600" cy="143224"/>
          </a:xfrm>
        </p:spPr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2924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 seminar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The seminar slide deck is not subject to copyright protection and is in the public domain.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28823-3CB3-492F-ACFD-A9D2EA0D0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B1635864-22A0-4B7D-AE2D-11ACBC13F6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16576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6725" y="13716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534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35535"/>
            <a:ext cx="8382000" cy="49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563002" y="6621462"/>
            <a:ext cx="396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This seminar was created by Robert Snelick as part of official duties as</a:t>
            </a:r>
            <a:r>
              <a:rPr lang="en-US" sz="600" b="1" baseline="0" dirty="0"/>
              <a:t> an</a:t>
            </a:r>
            <a:r>
              <a:rPr lang="en-US" sz="600" b="1" dirty="0"/>
              <a:t> employee of the US Federal Government. The seminar slide deck is not subject to copyright protection and is in the public domain.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91538" y="6650291"/>
            <a:ext cx="576262" cy="1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8B2C8-B45B-4E90-9690-F52ACF8977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4983" y="6629400"/>
            <a:ext cx="457200" cy="218872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5F4AB1AE-F140-467C-8FE9-7DF4A96CC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6400" y="665464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nelick@nist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838200"/>
            <a:ext cx="6705600" cy="2559050"/>
          </a:xfrm>
        </p:spPr>
        <p:txBody>
          <a:bodyPr anchor="ctr"/>
          <a:lstStyle/>
          <a:p>
            <a:pPr algn="ctr"/>
            <a:r>
              <a:rPr lang="en-US" sz="3200" dirty="0"/>
              <a:t>NIST HL7 v2 Immunization Test Suite Overview</a:t>
            </a:r>
            <a:br>
              <a:rPr lang="en-US" sz="3200" dirty="0"/>
            </a:br>
            <a:br>
              <a:rPr lang="en-US" sz="3200" dirty="0"/>
            </a:br>
            <a:br>
              <a:rPr lang="en-US" sz="20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en-US" sz="20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3200" i="1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AIRA HL7 Immunization User Group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	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391400" cy="2209800"/>
          </a:xfrm>
        </p:spPr>
        <p:txBody>
          <a:bodyPr/>
          <a:lstStyle/>
          <a:p>
            <a:r>
              <a:rPr lang="en-US" dirty="0"/>
              <a:t>February 2022</a:t>
            </a:r>
          </a:p>
          <a:p>
            <a:r>
              <a:rPr lang="en-US" dirty="0"/>
              <a:t>Robert Snelick, NIST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Conformance Testing DEMO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BFC75-B3D2-4A57-8CBD-8B1BF29FB8FE}"/>
              </a:ext>
            </a:extLst>
          </p:cNvPr>
          <p:cNvSpPr txBox="1"/>
          <p:nvPr/>
        </p:nvSpPr>
        <p:spPr>
          <a:xfrm>
            <a:off x="524435" y="4661903"/>
            <a:ext cx="289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DEMO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Immunization Test Suite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FEB1E5-5EB4-446E-987C-E9581C3D5961}"/>
              </a:ext>
            </a:extLst>
          </p:cNvPr>
          <p:cNvGrpSpPr/>
          <p:nvPr/>
        </p:nvGrpSpPr>
        <p:grpSpPr>
          <a:xfrm>
            <a:off x="288646" y="5977455"/>
            <a:ext cx="2610015" cy="672830"/>
            <a:chOff x="1" y="5269599"/>
            <a:chExt cx="3552742" cy="47323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3E4750-4424-478C-8336-CC1EDFAA2CF4}"/>
                </a:ext>
              </a:extLst>
            </p:cNvPr>
            <p:cNvSpPr/>
            <p:nvPr/>
          </p:nvSpPr>
          <p:spPr>
            <a:xfrm>
              <a:off x="12587" y="5465837"/>
              <a:ext cx="35401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https://hl7v2-iz-r1.5-testing.nist.gov</a:t>
              </a:r>
            </a:p>
          </p:txBody>
        </p:sp>
        <p:sp>
          <p:nvSpPr>
            <p:cNvPr id="37" name="Content Placeholder 4">
              <a:extLst>
                <a:ext uri="{FF2B5EF4-FFF2-40B4-BE49-F238E27FC236}">
                  <a16:creationId xmlns:a16="http://schemas.microsoft.com/office/drawing/2014/main" id="{7A3F348D-C9AD-425F-97F3-4106CD96041E}"/>
                </a:ext>
              </a:extLst>
            </p:cNvPr>
            <p:cNvSpPr txBox="1">
              <a:spLocks/>
            </p:cNvSpPr>
            <p:nvPr/>
          </p:nvSpPr>
          <p:spPr>
            <a:xfrm>
              <a:off x="1" y="5269599"/>
              <a:ext cx="3341129" cy="19535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023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2pPr>
              <a:lvl3pPr marL="8604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0906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000">
                  <a:solidFill>
                    <a:schemeClr val="tx1"/>
                  </a:solidFill>
                  <a:latin typeface="+mn-lt"/>
                </a:defRPr>
              </a:lvl4pPr>
              <a:lvl5pPr marL="13335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5pPr>
              <a:lvl6pPr marL="17907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6pPr>
              <a:lvl7pPr marL="22479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7pPr>
              <a:lvl8pPr marL="27051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8pPr>
              <a:lvl9pPr marL="31623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Access this test tool at:</a:t>
              </a:r>
              <a:endParaRPr 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D755ECE-D0EB-4387-95EF-A552CE0F759E}"/>
              </a:ext>
            </a:extLst>
          </p:cNvPr>
          <p:cNvSpPr txBox="1"/>
          <p:nvPr/>
        </p:nvSpPr>
        <p:spPr>
          <a:xfrm>
            <a:off x="6089995" y="1372992"/>
            <a:ext cx="277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Context-based testing in the NIST HL7 v2.5.1 Immunization Test Suite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ECB61E-797B-4E33-A686-5040E8A9442A}"/>
              </a:ext>
            </a:extLst>
          </p:cNvPr>
          <p:cNvGrpSpPr/>
          <p:nvPr/>
        </p:nvGrpSpPr>
        <p:grpSpPr>
          <a:xfrm>
            <a:off x="364884" y="1467108"/>
            <a:ext cx="8514615" cy="4872814"/>
            <a:chOff x="271943" y="865870"/>
            <a:chExt cx="8643457" cy="515649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3F73CD-F36D-487A-8F77-096656EFD5C3}"/>
                </a:ext>
              </a:extLst>
            </p:cNvPr>
            <p:cNvSpPr txBox="1"/>
            <p:nvPr/>
          </p:nvSpPr>
          <p:spPr>
            <a:xfrm>
              <a:off x="6290807" y="2375268"/>
              <a:ext cx="1476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Load Test Step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FC7C0D0-57F5-46E4-9B4D-962D244FDA29}"/>
                </a:ext>
              </a:extLst>
            </p:cNvPr>
            <p:cNvGrpSpPr/>
            <p:nvPr/>
          </p:nvGrpSpPr>
          <p:grpSpPr>
            <a:xfrm>
              <a:off x="271943" y="865870"/>
              <a:ext cx="8643457" cy="5156494"/>
              <a:chOff x="271943" y="865870"/>
              <a:chExt cx="8643457" cy="515649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46716CC-4813-487D-8450-404FFBE83710}"/>
                  </a:ext>
                </a:extLst>
              </p:cNvPr>
              <p:cNvGrpSpPr/>
              <p:nvPr/>
            </p:nvGrpSpPr>
            <p:grpSpPr>
              <a:xfrm>
                <a:off x="271943" y="865870"/>
                <a:ext cx="5334000" cy="3264931"/>
                <a:chOff x="271943" y="865870"/>
                <a:chExt cx="5334000" cy="326493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7914D7E-CBB2-42B7-B8A5-6AFA6141D75C}"/>
                    </a:ext>
                  </a:extLst>
                </p:cNvPr>
                <p:cNvGrpSpPr/>
                <p:nvPr/>
              </p:nvGrpSpPr>
              <p:grpSpPr>
                <a:xfrm>
                  <a:off x="271943" y="865870"/>
                  <a:ext cx="5334000" cy="3264931"/>
                  <a:chOff x="381000" y="609600"/>
                  <a:chExt cx="7848600" cy="4724400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6B13AAE1-E743-4C65-8D83-9F2CDDA85392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609600"/>
                    <a:ext cx="7848600" cy="472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BA3ABDE-BC89-48D6-AF2C-BEB22CAE07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1000" y="619018"/>
                    <a:ext cx="7848600" cy="4714982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7B1AD412-5A92-4C47-8B7E-0ABDDE63D06E}"/>
                    </a:ext>
                  </a:extLst>
                </p:cNvPr>
                <p:cNvSpPr/>
                <p:nvPr/>
              </p:nvSpPr>
              <p:spPr bwMode="auto">
                <a:xfrm rot="17219449">
                  <a:off x="1243396" y="1258497"/>
                  <a:ext cx="745488" cy="123974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0699AB0-C106-4110-99A6-B14799A310BB}"/>
                    </a:ext>
                  </a:extLst>
                </p:cNvPr>
                <p:cNvSpPr txBox="1"/>
                <p:nvPr/>
              </p:nvSpPr>
              <p:spPr>
                <a:xfrm>
                  <a:off x="304800" y="1931057"/>
                  <a:ext cx="12192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Test Plan with Test Cases &amp; Test Steps</a:t>
                  </a:r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D976DBB-25C4-4831-997E-E525817AC0C2}"/>
                    </a:ext>
                  </a:extLst>
                </p:cNvPr>
                <p:cNvSpPr txBox="1"/>
                <p:nvPr/>
              </p:nvSpPr>
              <p:spPr>
                <a:xfrm>
                  <a:off x="1665570" y="1521023"/>
                  <a:ext cx="168723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Test Step Scenario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F336ADD-6EC8-4760-A298-891D671E9157}"/>
                    </a:ext>
                  </a:extLst>
                </p:cNvPr>
                <p:cNvSpPr txBox="1"/>
                <p:nvPr/>
              </p:nvSpPr>
              <p:spPr>
                <a:xfrm>
                  <a:off x="2120991" y="1094601"/>
                  <a:ext cx="20700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Test Data    Message Content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EE5E184-E411-499D-9A0F-695D5D84F9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476210" y="1312726"/>
                  <a:ext cx="112528" cy="16417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0222DA51-4811-47D3-BCB2-2754F287240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74906" y="1312726"/>
                  <a:ext cx="112528" cy="16417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4FC5F06-B336-4C9B-95F5-3DF1B7801BA3}"/>
                  </a:ext>
                </a:extLst>
              </p:cNvPr>
              <p:cNvGrpSpPr/>
              <p:nvPr/>
            </p:nvGrpSpPr>
            <p:grpSpPr>
              <a:xfrm>
                <a:off x="3648235" y="2743200"/>
                <a:ext cx="5267165" cy="3279164"/>
                <a:chOff x="3648235" y="2743200"/>
                <a:chExt cx="5267165" cy="32791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74F8D82-15F2-4AF9-AB31-486BF33C795F}"/>
                    </a:ext>
                  </a:extLst>
                </p:cNvPr>
                <p:cNvGrpSpPr/>
                <p:nvPr/>
              </p:nvGrpSpPr>
              <p:grpSpPr>
                <a:xfrm>
                  <a:off x="3648235" y="2743200"/>
                  <a:ext cx="5214938" cy="3279164"/>
                  <a:chOff x="642938" y="1521436"/>
                  <a:chExt cx="7848600" cy="4734675"/>
                </a:xfrm>
              </p:grpSpPr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AC2F9E54-1146-4FD0-ACAF-02119FD4D675}"/>
                      </a:ext>
                    </a:extLst>
                  </p:cNvPr>
                  <p:cNvPicPr/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2938" y="1531711"/>
                    <a:ext cx="7848600" cy="472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B0E86C8B-858B-4E5B-A040-630E94D325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2938" y="1521436"/>
                    <a:ext cx="7848600" cy="4724399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DE68101D-6E1F-48E3-B34B-DE75506B5CBA}"/>
                    </a:ext>
                  </a:extLst>
                </p:cNvPr>
                <p:cNvSpPr/>
                <p:nvPr/>
              </p:nvSpPr>
              <p:spPr bwMode="auto">
                <a:xfrm rot="16200000">
                  <a:off x="6703583" y="3029471"/>
                  <a:ext cx="745488" cy="123974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C3EB2C2-807A-4698-AB20-ED0EFD75EFF4}"/>
                    </a:ext>
                  </a:extLst>
                </p:cNvPr>
                <p:cNvSpPr txBox="1"/>
                <p:nvPr/>
              </p:nvSpPr>
              <p:spPr>
                <a:xfrm>
                  <a:off x="6977390" y="3043535"/>
                  <a:ext cx="18857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Input HL7 v2 test message for validation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E210548-2571-46BC-BF72-E456B2695CFD}"/>
                    </a:ext>
                  </a:extLst>
                </p:cNvPr>
                <p:cNvSpPr txBox="1"/>
                <p:nvPr/>
              </p:nvSpPr>
              <p:spPr>
                <a:xfrm>
                  <a:off x="7086600" y="5026223"/>
                  <a:ext cx="1828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View validation results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2F2A79FB-86F7-4B84-8A24-B7996D70BE65}"/>
                    </a:ext>
                  </a:extLst>
                </p:cNvPr>
                <p:cNvSpPr/>
                <p:nvPr/>
              </p:nvSpPr>
              <p:spPr bwMode="auto">
                <a:xfrm rot="16200000">
                  <a:off x="6934201" y="5029201"/>
                  <a:ext cx="457200" cy="76199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F3426E5D-2B37-4E12-B0E3-D0F0BA7A7F85}"/>
                  </a:ext>
                </a:extLst>
              </p:cNvPr>
              <p:cNvSpPr/>
              <p:nvPr/>
            </p:nvSpPr>
            <p:spPr bwMode="auto">
              <a:xfrm rot="10098063">
                <a:off x="4152900" y="3009563"/>
                <a:ext cx="457200" cy="761998"/>
              </a:xfrm>
              <a:prstGeom prst="arc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5DBF5A-BA1E-4658-8312-A228F91AB987}"/>
                  </a:ext>
                </a:extLst>
              </p:cNvPr>
              <p:cNvSpPr txBox="1"/>
              <p:nvPr/>
            </p:nvSpPr>
            <p:spPr>
              <a:xfrm>
                <a:off x="4381500" y="3578423"/>
                <a:ext cx="132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View Validation Report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98504E2-029C-45E2-A70B-035010A18C13}"/>
                </a:ext>
              </a:extLst>
            </p:cNvPr>
            <p:cNvSpPr/>
            <p:nvPr/>
          </p:nvSpPr>
          <p:spPr bwMode="auto">
            <a:xfrm>
              <a:off x="4572000" y="1362503"/>
              <a:ext cx="1752600" cy="2768298"/>
            </a:xfrm>
            <a:prstGeom prst="arc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30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HL7 v2 Platform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01/01/2011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36790-EF9F-4521-A783-189BE19EEE4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6482E-00C8-45EA-B568-D383A772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50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Healthcare Industry Vendor Product Testing</a:t>
            </a:r>
          </a:p>
          <a:p>
            <a:r>
              <a:rPr lang="en-US" dirty="0"/>
              <a:t>Assessment and Certification Programs</a:t>
            </a:r>
          </a:p>
          <a:p>
            <a:pPr lvl="1"/>
            <a:r>
              <a:rPr lang="en-US" dirty="0"/>
              <a:t>CMS/ONC EHR Meaningful Use</a:t>
            </a:r>
          </a:p>
          <a:p>
            <a:pPr lvl="1"/>
            <a:r>
              <a:rPr lang="en-US" dirty="0"/>
              <a:t>HIMSS</a:t>
            </a:r>
          </a:p>
          <a:p>
            <a:pPr lvl="1"/>
            <a:r>
              <a:rPr lang="en-US" dirty="0"/>
              <a:t>IHE</a:t>
            </a:r>
          </a:p>
          <a:p>
            <a:pPr lvl="1"/>
            <a:r>
              <a:rPr lang="en-US" dirty="0"/>
              <a:t>AIRA</a:t>
            </a:r>
          </a:p>
          <a:p>
            <a:r>
              <a:rPr lang="en-US" dirty="0"/>
              <a:t>On-Boarding</a:t>
            </a:r>
          </a:p>
          <a:p>
            <a:pPr lvl="1"/>
            <a:r>
              <a:rPr lang="en-US" dirty="0"/>
              <a:t>State Registries (Many Registries and Domains)</a:t>
            </a:r>
          </a:p>
          <a:p>
            <a:pPr lvl="1"/>
            <a:r>
              <a:rPr lang="en-US" dirty="0"/>
              <a:t>Association of Public Health Laboratories (APHL)</a:t>
            </a:r>
          </a:p>
          <a:p>
            <a:pPr lvl="1"/>
            <a:r>
              <a:rPr lang="en-US" dirty="0"/>
              <a:t>IIS to IIS Gateway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2/9/2022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6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685800"/>
          </a:xfrm>
        </p:spPr>
        <p:txBody>
          <a:bodyPr/>
          <a:lstStyle/>
          <a:p>
            <a:r>
              <a:rPr lang="en-US" sz="4000" dirty="0"/>
              <a:t>Contact: </a:t>
            </a:r>
            <a:r>
              <a:rPr lang="en-US" sz="4000" dirty="0">
                <a:hlinkClick r:id="rId3"/>
              </a:rPr>
              <a:t>robert.snelick@nist.gov</a:t>
            </a:r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D5B9C-D54E-495B-A655-885CCB79A385}"/>
              </a:ext>
            </a:extLst>
          </p:cNvPr>
          <p:cNvSpPr txBox="1"/>
          <p:nvPr/>
        </p:nvSpPr>
        <p:spPr>
          <a:xfrm>
            <a:off x="1485900" y="5213350"/>
            <a:ext cx="6172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Wingdings" panose="05000000000000000000" pitchFamily="2" charset="2"/>
              </a:rPr>
              <a:t>https://hl7v2tools.nist.gov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37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838200"/>
            <a:ext cx="6705600" cy="2559050"/>
          </a:xfrm>
        </p:spPr>
        <p:txBody>
          <a:bodyPr anchor="ctr"/>
          <a:lstStyle/>
          <a:p>
            <a:pPr algn="ctr"/>
            <a:r>
              <a:rPr lang="en-US" sz="3200" i="1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Extra Slides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	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9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2918"/>
            <a:ext cx="8382000" cy="822325"/>
          </a:xfrm>
        </p:spPr>
        <p:txBody>
          <a:bodyPr/>
          <a:lstStyle/>
          <a:p>
            <a:r>
              <a:rPr lang="en-US" dirty="0"/>
              <a:t>HL7 v2 Profile XML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6220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2" y="1485501"/>
            <a:ext cx="8255498" cy="49914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025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01/01/2011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36790-EF9F-4521-A783-189BE19EEE4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C1932-F8A5-44D3-9563-D97D7A4E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6016"/>
            <a:ext cx="8382000" cy="49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Validation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2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Messaging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83439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22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Vocabulary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00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Immunization Test Suite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2208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Performs Conformance Testing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Does the system implement the requirements as stated in the specification?</a:t>
            </a:r>
            <a:endParaRPr lang="en-US" sz="3200" b="1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55" y="6743860"/>
            <a:ext cx="576262" cy="143043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2/9/2022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60D5554-7EE6-47E4-96D2-B8FD274892F0}"/>
              </a:ext>
            </a:extLst>
          </p:cNvPr>
          <p:cNvSpPr/>
          <p:nvPr/>
        </p:nvSpPr>
        <p:spPr bwMode="auto">
          <a:xfrm>
            <a:off x="6644876" y="4612402"/>
            <a:ext cx="2127649" cy="457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Conformance</a:t>
            </a:r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06152E71-5942-41B6-9E14-FB613E70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5273612"/>
            <a:ext cx="2519362" cy="719137"/>
          </a:xfrm>
          <a:prstGeom prst="flowChartPredefinedProcess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altLang="en-US" sz="20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Implementation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C5445090-E26D-47D1-A1ED-61E36432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690034"/>
            <a:ext cx="2520950" cy="722312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  <p:sp>
        <p:nvSpPr>
          <p:cNvPr id="9" name="Down Arrow 9">
            <a:extLst>
              <a:ext uri="{FF2B5EF4-FFF2-40B4-BE49-F238E27FC236}">
                <a16:creationId xmlns:a16="http://schemas.microsoft.com/office/drawing/2014/main" id="{BAC6DFAE-D502-46EA-ADB7-9F693E6E5970}"/>
              </a:ext>
            </a:extLst>
          </p:cNvPr>
          <p:cNvSpPr/>
          <p:nvPr/>
        </p:nvSpPr>
        <p:spPr bwMode="auto">
          <a:xfrm rot="10800000">
            <a:off x="6184106" y="4379055"/>
            <a:ext cx="381000" cy="894555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A5501-4267-4950-90B2-8307059F1E40}"/>
              </a:ext>
            </a:extLst>
          </p:cNvPr>
          <p:cNvSpPr txBox="1"/>
          <p:nvPr/>
        </p:nvSpPr>
        <p:spPr>
          <a:xfrm>
            <a:off x="484585" y="3951899"/>
            <a:ext cx="4363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Validates HL7 v2 Messages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Based on requirements from the IZ HL7 v2.5.1 Implementation Guide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All Profiles, VXU, ACK, QBP, RSP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Supports scenario base testing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Supports functional testing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Multiple way to access validation</a:t>
            </a:r>
          </a:p>
        </p:txBody>
      </p:sp>
    </p:spTree>
    <p:extLst>
      <p:ext uri="{BB962C8B-B14F-4D97-AF65-F5344CB8AC3E}">
        <p14:creationId xmlns:p14="http://schemas.microsoft.com/office/powerpoint/2010/main" val="53516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Context-based Validation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66778"/>
            <a:ext cx="7848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01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382000" cy="822325"/>
          </a:xfrm>
        </p:spPr>
        <p:txBody>
          <a:bodyPr/>
          <a:lstStyle/>
          <a:p>
            <a:r>
              <a:rPr lang="en-US" sz="3600" dirty="0"/>
              <a:t>HL7 v2 Development Phases/Cycle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501" y="7000477"/>
            <a:ext cx="838200" cy="152400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2/9/2022</a:t>
            </a:fld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3415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9" name="Date Placeholder 3"/>
          <p:cNvSpPr txBox="1">
            <a:spLocks/>
          </p:cNvSpPr>
          <p:nvPr/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5313DE-39FF-4199-8686-1B682DE047CF}" type="datetime1">
              <a:rPr lang="en-US" smtClean="0"/>
              <a:pPr/>
              <a:t>2/9/2022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30A17-C374-493D-9317-53B770E0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534400" cy="49729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BA4F29-9A45-4CC2-99D3-63E18A44289C}"/>
              </a:ext>
            </a:extLst>
          </p:cNvPr>
          <p:cNvSpPr/>
          <p:nvPr/>
        </p:nvSpPr>
        <p:spPr bwMode="auto">
          <a:xfrm>
            <a:off x="6629400" y="3733800"/>
            <a:ext cx="2057400" cy="1066800"/>
          </a:xfrm>
          <a:prstGeom prst="roundRect">
            <a:avLst>
              <a:gd name="adj" fmla="val 9770"/>
            </a:avLst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0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Testing Tools Features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HL7 v2 Message Validation</a:t>
            </a:r>
          </a:p>
          <a:p>
            <a:r>
              <a:rPr lang="en-US" dirty="0"/>
              <a:t>Easy to Read and Understand Errors</a:t>
            </a:r>
          </a:p>
          <a:p>
            <a:r>
              <a:rPr lang="en-US" dirty="0"/>
              <a:t>On-line Requirements—Traceable</a:t>
            </a:r>
          </a:p>
          <a:p>
            <a:r>
              <a:rPr lang="en-US" dirty="0"/>
              <a:t>Vocabulary (Required Coded Data)</a:t>
            </a:r>
          </a:p>
          <a:p>
            <a:r>
              <a:rPr lang="en-US" dirty="0"/>
              <a:t>Valid Example Messages</a:t>
            </a:r>
          </a:p>
          <a:p>
            <a:r>
              <a:rPr lang="en-US" dirty="0"/>
              <a:t>Reports (XML, PDF, WORD)</a:t>
            </a:r>
          </a:p>
          <a:p>
            <a:r>
              <a:rPr lang="en-US" dirty="0"/>
              <a:t>Transport Support</a:t>
            </a:r>
          </a:p>
          <a:p>
            <a:r>
              <a:rPr lang="en-US" dirty="0"/>
              <a:t>Multistep Scenario Testing</a:t>
            </a:r>
          </a:p>
          <a:p>
            <a:r>
              <a:rPr lang="en-US" dirty="0"/>
              <a:t>Context-free and Context-based Testing</a:t>
            </a:r>
          </a:p>
          <a:p>
            <a:r>
              <a:rPr lang="en-US" dirty="0"/>
              <a:t>Inspection Testing</a:t>
            </a:r>
          </a:p>
          <a:p>
            <a:r>
              <a:rPr lang="en-US" dirty="0"/>
              <a:t>Functional Requirements Testing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2/9/2022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Validation Tool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/>
              <a:t>Web Application</a:t>
            </a:r>
          </a:p>
          <a:p>
            <a:pPr lvl="1"/>
            <a:r>
              <a:rPr lang="en-US" dirty="0"/>
              <a:t>Cut/Paste</a:t>
            </a:r>
          </a:p>
          <a:p>
            <a:pPr lvl="1"/>
            <a:r>
              <a:rPr lang="en-US" dirty="0"/>
              <a:t>Load File</a:t>
            </a:r>
          </a:p>
          <a:p>
            <a:pPr lvl="1"/>
            <a:r>
              <a:rPr lang="en-US" dirty="0"/>
              <a:t>Transport (SOAP, MLLP-TCP/IP)</a:t>
            </a:r>
          </a:p>
          <a:p>
            <a:pPr lvl="1"/>
            <a:r>
              <a:rPr lang="en-US" dirty="0"/>
              <a:t>REST API</a:t>
            </a:r>
          </a:p>
          <a:p>
            <a:r>
              <a:rPr lang="en-US" dirty="0"/>
              <a:t>Web Service </a:t>
            </a:r>
          </a:p>
          <a:p>
            <a:r>
              <a:rPr lang="en-US" dirty="0"/>
              <a:t>Validation JAR</a:t>
            </a:r>
          </a:p>
          <a:p>
            <a:r>
              <a:rPr lang="en-US" dirty="0"/>
              <a:t>Source Code</a:t>
            </a:r>
          </a:p>
          <a:p>
            <a:pPr lvl="1"/>
            <a:r>
              <a:rPr lang="en-US" dirty="0"/>
              <a:t>Free, in the public domain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2/9/2022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6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5340"/>
            <a:ext cx="8229600" cy="822325"/>
          </a:xfrm>
        </p:spPr>
        <p:txBody>
          <a:bodyPr/>
          <a:lstStyle/>
          <a:p>
            <a:r>
              <a:rPr lang="en-US" dirty="0"/>
              <a:t>Context-free &amp; based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01/01/2011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36790-EF9F-4521-A783-189BE19EEE4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39344"/>
            <a:ext cx="6705600" cy="50333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5CB176-AA3E-45D7-BAAF-0FC54E736EB4}"/>
              </a:ext>
            </a:extLst>
          </p:cNvPr>
          <p:cNvSpPr txBox="1">
            <a:spLocks/>
          </p:cNvSpPr>
          <p:nvPr/>
        </p:nvSpPr>
        <p:spPr bwMode="auto">
          <a:xfrm>
            <a:off x="2819400" y="2305231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Expands test scope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BC0B33-B3AE-49F9-B902-8D85638D0FA8}"/>
              </a:ext>
            </a:extLst>
          </p:cNvPr>
          <p:cNvSpPr txBox="1">
            <a:spLocks/>
          </p:cNvSpPr>
          <p:nvPr/>
        </p:nvSpPr>
        <p:spPr bwMode="auto">
          <a:xfrm>
            <a:off x="5562600" y="2399771"/>
            <a:ext cx="2438400" cy="8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Targeted </a:t>
            </a:r>
          </a:p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Test </a:t>
            </a:r>
          </a:p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Cases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23DB38-4162-4BEF-9EC4-D1F9EEC2B6AA}"/>
              </a:ext>
            </a:extLst>
          </p:cNvPr>
          <p:cNvSpPr txBox="1">
            <a:spLocks/>
          </p:cNvSpPr>
          <p:nvPr/>
        </p:nvSpPr>
        <p:spPr bwMode="auto">
          <a:xfrm>
            <a:off x="5512676" y="4800997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Scenarios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E2F383-54AF-4F61-B32D-0FE8AC610C5F}"/>
              </a:ext>
            </a:extLst>
          </p:cNvPr>
          <p:cNvSpPr txBox="1">
            <a:spLocks/>
          </p:cNvSpPr>
          <p:nvPr/>
        </p:nvSpPr>
        <p:spPr bwMode="auto">
          <a:xfrm>
            <a:off x="6324600" y="3281690"/>
            <a:ext cx="2438400" cy="69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Data </a:t>
            </a:r>
          </a:p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Driven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C6BE66-DBF6-45B4-B9DA-99C0A2FFB36B}"/>
              </a:ext>
            </a:extLst>
          </p:cNvPr>
          <p:cNvSpPr txBox="1">
            <a:spLocks/>
          </p:cNvSpPr>
          <p:nvPr/>
        </p:nvSpPr>
        <p:spPr bwMode="auto">
          <a:xfrm>
            <a:off x="1912924" y="3413234"/>
            <a:ext cx="1755228" cy="181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Black-box functional requirements testing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81E053-DC1C-400E-9938-7C42D4C87F27}"/>
              </a:ext>
            </a:extLst>
          </p:cNvPr>
          <p:cNvSpPr txBox="1">
            <a:spLocks/>
          </p:cNvSpPr>
          <p:nvPr/>
        </p:nvSpPr>
        <p:spPr bwMode="auto">
          <a:xfrm>
            <a:off x="6040903" y="4148586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Test Plans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5911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Test Plans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BFC75-B3D2-4A57-8CBD-8B1BF29FB8FE}"/>
              </a:ext>
            </a:extLst>
          </p:cNvPr>
          <p:cNvSpPr txBox="1"/>
          <p:nvPr/>
        </p:nvSpPr>
        <p:spPr>
          <a:xfrm>
            <a:off x="916782" y="1438649"/>
            <a:ext cx="312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ONC EHR Certification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E972C-26F7-4C04-824C-09EE72F00D92}"/>
              </a:ext>
            </a:extLst>
          </p:cNvPr>
          <p:cNvSpPr txBox="1"/>
          <p:nvPr/>
        </p:nvSpPr>
        <p:spPr>
          <a:xfrm>
            <a:off x="5290719" y="1491773"/>
            <a:ext cx="2905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COIVD-19 Immunization Reporting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1B1F2-3293-41A3-AAAA-A54F3067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544" y="2601825"/>
            <a:ext cx="4048125" cy="3446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6F6A2-26EB-437D-B9B6-461E44402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38759"/>
            <a:ext cx="3955257" cy="46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0" y="1856418"/>
            <a:ext cx="3429000" cy="393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Receiver-oriented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of an inspection (Juror) Document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used for Incorporation and Display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Tool provides the stimulus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have levels of storage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45720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D9452-77D8-4008-B35D-A6EDA4C0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3050"/>
            <a:ext cx="479668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5340"/>
            <a:ext cx="8610600" cy="822325"/>
          </a:xfrm>
        </p:spPr>
        <p:txBody>
          <a:bodyPr/>
          <a:lstStyle/>
          <a:p>
            <a:r>
              <a:rPr lang="en-US" dirty="0"/>
              <a:t>Testing Functional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461609"/>
            <a:ext cx="8305800" cy="8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scenarios to invoke a capability of the SUT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context-based testing to validate expected content in the response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DDFD7-BF57-48F6-8666-E0563B744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9" y="2367385"/>
            <a:ext cx="82677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4206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70714</TotalTime>
  <Words>538</Words>
  <Application>Microsoft Office PowerPoint</Application>
  <PresentationFormat>On-screen Show (4:3)</PresentationFormat>
  <Paragraphs>157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Times New Roman</vt:lpstr>
      <vt:lpstr>Verdana</vt:lpstr>
      <vt:lpstr>Wingdings</vt:lpstr>
      <vt:lpstr>Refined</vt:lpstr>
      <vt:lpstr>NIST HL7 v2 Immunization Test Suite Overview    AIRA HL7 Immunization User Group   </vt:lpstr>
      <vt:lpstr>NIST Immunization Test Suite</vt:lpstr>
      <vt:lpstr>HL7 v2 Development Phases/Cycle</vt:lpstr>
      <vt:lpstr>NIST Testing Tools Features</vt:lpstr>
      <vt:lpstr>How to use the Validation Tool</vt:lpstr>
      <vt:lpstr>Context-free &amp; based Testing</vt:lpstr>
      <vt:lpstr>Immunization Test Plans</vt:lpstr>
      <vt:lpstr>Inspection Testing</vt:lpstr>
      <vt:lpstr>Testing Functional Requirements</vt:lpstr>
      <vt:lpstr>Conformance Testing DEMO</vt:lpstr>
      <vt:lpstr>NIST HL7 v2 Platform</vt:lpstr>
      <vt:lpstr>Example Uses</vt:lpstr>
      <vt:lpstr>Thank You    </vt:lpstr>
      <vt:lpstr>Extra Slides   </vt:lpstr>
      <vt:lpstr>HL7 v2 Profile XML Format</vt:lpstr>
      <vt:lpstr>Validation Process</vt:lpstr>
      <vt:lpstr>Context-free Validation</vt:lpstr>
      <vt:lpstr>View Messaging Requirements</vt:lpstr>
      <vt:lpstr>View Vocabulary Requirements</vt:lpstr>
      <vt:lpstr>Context-based Validation</vt:lpstr>
    </vt:vector>
  </TitlesOfParts>
  <Company>Stewardshop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Snelick, Robert D. (Fed)</dc:creator>
  <cp:lastModifiedBy>Snelick, Robert D. (Fed)</cp:lastModifiedBy>
  <cp:revision>1574</cp:revision>
  <cp:lastPrinted>2019-10-18T21:19:55Z</cp:lastPrinted>
  <dcterms:created xsi:type="dcterms:W3CDTF">2008-01-21T06:12:12Z</dcterms:created>
  <dcterms:modified xsi:type="dcterms:W3CDTF">2022-02-10T15:02:44Z</dcterms:modified>
</cp:coreProperties>
</file>