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10">
  <p:sldMasterIdLst>
    <p:sldMasterId id="2147483673" r:id="rId1"/>
    <p:sldMasterId id="2147483685" r:id="rId2"/>
  </p:sldMasterIdLst>
  <p:notesMasterIdLst>
    <p:notesMasterId r:id="rId21"/>
  </p:notesMasterIdLst>
  <p:sldIdLst>
    <p:sldId id="256" r:id="rId3"/>
    <p:sldId id="902" r:id="rId4"/>
    <p:sldId id="870" r:id="rId5"/>
    <p:sldId id="895" r:id="rId6"/>
    <p:sldId id="876" r:id="rId7"/>
    <p:sldId id="903" r:id="rId8"/>
    <p:sldId id="874" r:id="rId9"/>
    <p:sldId id="896" r:id="rId10"/>
    <p:sldId id="898" r:id="rId11"/>
    <p:sldId id="711" r:id="rId12"/>
    <p:sldId id="811" r:id="rId13"/>
    <p:sldId id="853" r:id="rId14"/>
    <p:sldId id="880" r:id="rId15"/>
    <p:sldId id="657" r:id="rId16"/>
    <p:sldId id="901" r:id="rId17"/>
    <p:sldId id="641" r:id="rId18"/>
    <p:sldId id="891" r:id="rId19"/>
    <p:sldId id="503" r:id="rId20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nelick, Robert D. (Fed)" initials="SRD(" lastIdx="1" clrIdx="0">
    <p:extLst>
      <p:ext uri="{19B8F6BF-5375-455C-9EA6-DF929625EA0E}">
        <p15:presenceInfo xmlns:p15="http://schemas.microsoft.com/office/powerpoint/2012/main" userId="S::rob@nist.gov::0d5b20e9-af78-406c-ad30-2f0b5b0c9b0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  <a:srgbClr val="FF0000"/>
    <a:srgbClr val="CCEC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088" autoAdjust="0"/>
    <p:restoredTop sz="96641" autoAdjust="0"/>
  </p:normalViewPr>
  <p:slideViewPr>
    <p:cSldViewPr>
      <p:cViewPr varScale="1">
        <p:scale>
          <a:sx n="120" d="100"/>
          <a:sy n="120" d="100"/>
        </p:scale>
        <p:origin x="192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E592D5FE-85CA-40E6-8273-48A5F35DE01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EFF599-57A5-464D-BBDE-DD73E3C700F9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14</a:t>
            </a:fld>
            <a:endParaRPr lang="en-US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27324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8597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16</a:t>
            </a:fld>
            <a:endParaRPr lang="en-US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Implementers/Specifiers can decide how far to go—profiling mechanisms should provide capabilities for a precise specification.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THERE ARE NO SHORT CUTS—YOU HAVE TO DO IT ONE WAY OR THE OTHER!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These tools help us manage and leverage/reuse existing models.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Think about now Trading Partner C with the same needs.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Improves Patient Safety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Better Data Sharing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Saves Time and Money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Reasonable confidence that the product meets the conformance requirements stated in the standard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Closer to achieving interoperability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Don’t expect “out-of-the-box” interoperability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Local adaptation and testing is necessary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Most likely each integration will still require translation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Reasonable scope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Based on what standards are part of the certification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E.g., if no usability standards, don’t set unrealistic expectations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4706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7008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EFF599-57A5-464D-BBDE-DD73E3C700F9}" type="slidenum">
              <a:rPr lang="en-US"/>
              <a:pPr/>
              <a:t>18</a:t>
            </a:fld>
            <a:endParaRPr lang="en-US"/>
          </a:p>
        </p:txBody>
      </p:sp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9571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44530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94122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Profiling: Refinements of the standard via constraints and extension.</a:t>
            </a:r>
          </a:p>
          <a:p>
            <a:r>
              <a:rPr lang="en-US" dirty="0"/>
              <a:t>NOTE: Can implement to the same profiled standard (which is often the goal when the same expectations are the same for sender and receiver).</a:t>
            </a:r>
          </a:p>
          <a:p>
            <a:endParaRPr lang="en-US" dirty="0"/>
          </a:p>
          <a:p>
            <a:r>
              <a:rPr lang="en-US" dirty="0"/>
              <a:t>NOTE 2: A derived specification is a profile, but documentation of</a:t>
            </a:r>
            <a:r>
              <a:rPr lang="en-US" baseline="0" dirty="0"/>
              <a:t> an interface is also considered a “derived specification”.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29572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7</a:t>
            </a:fld>
            <a:endParaRPr lang="en-US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8867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FD9405A-801D-4EEA-B2FD-F8DC5CDC8C2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Applicable to any standard product family.</a:t>
            </a:r>
          </a:p>
        </p:txBody>
      </p:sp>
    </p:spTree>
    <p:extLst>
      <p:ext uri="{BB962C8B-B14F-4D97-AF65-F5344CB8AC3E}">
        <p14:creationId xmlns:p14="http://schemas.microsoft.com/office/powerpoint/2010/main" val="27882228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FD9405A-801D-4EEA-B2FD-F8DC5CDC8C2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Applicable to any standard product family.</a:t>
            </a:r>
          </a:p>
        </p:txBody>
      </p:sp>
    </p:spTree>
    <p:extLst>
      <p:ext uri="{BB962C8B-B14F-4D97-AF65-F5344CB8AC3E}">
        <p14:creationId xmlns:p14="http://schemas.microsoft.com/office/powerpoint/2010/main" val="33582119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0876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FD9405A-801D-4EEA-B2FD-F8DC5CDC8C2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270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Group 2"/>
          <p:cNvGrpSpPr>
            <a:grpSpLocks/>
          </p:cNvGrpSpPr>
          <p:nvPr/>
        </p:nvGrpSpPr>
        <p:grpSpPr bwMode="auto">
          <a:xfrm>
            <a:off x="152400" y="152400"/>
            <a:ext cx="8839200" cy="6477000"/>
            <a:chOff x="240" y="288"/>
            <a:chExt cx="5290" cy="3504"/>
          </a:xfrm>
        </p:grpSpPr>
        <p:sp>
          <p:nvSpPr>
            <p:cNvPr id="33795" name="Rectangle 3"/>
            <p:cNvSpPr>
              <a:spLocks noChangeArrowheads="1"/>
            </p:cNvSpPr>
            <p:nvPr/>
          </p:nvSpPr>
          <p:spPr bwMode="blackWhite">
            <a:xfrm>
              <a:off x="240" y="288"/>
              <a:ext cx="5290" cy="3504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33796" name="Rectangle 4"/>
            <p:cNvSpPr>
              <a:spLocks noChangeArrowheads="1"/>
            </p:cNvSpPr>
            <p:nvPr/>
          </p:nvSpPr>
          <p:spPr bwMode="auto">
            <a:xfrm>
              <a:off x="285" y="336"/>
              <a:ext cx="5184" cy="3408"/>
            </a:xfrm>
            <a:prstGeom prst="rect">
              <a:avLst/>
            </a:prstGeom>
            <a:noFill/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33797" name="Line 5"/>
            <p:cNvSpPr>
              <a:spLocks noChangeShapeType="1"/>
            </p:cNvSpPr>
            <p:nvPr/>
          </p:nvSpPr>
          <p:spPr bwMode="auto">
            <a:xfrm>
              <a:off x="576" y="2256"/>
              <a:ext cx="4608" cy="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3799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400800" cy="187325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8382000" y="6637184"/>
            <a:ext cx="609600" cy="143224"/>
          </a:xfrm>
        </p:spPr>
        <p:txBody>
          <a:bodyPr/>
          <a:lstStyle/>
          <a:p>
            <a:r>
              <a:rPr lang="en-US"/>
              <a:t>01/01/2011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D8FDF0E-2772-4D89-9F72-F3CB15D8B8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38100" y="6612924"/>
            <a:ext cx="44196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600" b="1" dirty="0"/>
              <a:t>This seminar was created</a:t>
            </a:r>
            <a:r>
              <a:rPr lang="en-US" sz="600" b="1" baseline="0" dirty="0"/>
              <a:t> by</a:t>
            </a:r>
            <a:r>
              <a:rPr lang="en-US" sz="600" b="1" dirty="0"/>
              <a:t> Robert</a:t>
            </a:r>
            <a:r>
              <a:rPr lang="en-US" sz="600" b="1" baseline="0" dirty="0"/>
              <a:t> Snelick </a:t>
            </a:r>
            <a:r>
              <a:rPr lang="en-US" sz="600" b="1" dirty="0"/>
              <a:t>as</a:t>
            </a:r>
            <a:r>
              <a:rPr lang="en-US" sz="600" b="1" baseline="0" dirty="0"/>
              <a:t> part of</a:t>
            </a:r>
            <a:r>
              <a:rPr lang="en-US" sz="600" b="1" dirty="0"/>
              <a:t> official duties as an employee of the US Federal Government.</a:t>
            </a:r>
            <a:r>
              <a:rPr lang="en-US" sz="600" b="1" baseline="0" dirty="0"/>
              <a:t> </a:t>
            </a:r>
            <a:r>
              <a:rPr lang="en-US" sz="600" b="1" dirty="0"/>
              <a:t>The seminar slide deck is not subject to copyright protection and is in the public domain.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8928823-3CB3-492F-ACFD-A9D2EA0D00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62546" y="248910"/>
            <a:ext cx="1327128" cy="635327"/>
          </a:xfrm>
          <a:prstGeom prst="rect">
            <a:avLst/>
          </a:prstGeom>
        </p:spPr>
      </p:pic>
      <p:sp>
        <p:nvSpPr>
          <p:cNvPr id="15" name="Rectangle 12">
            <a:extLst>
              <a:ext uri="{FF2B5EF4-FFF2-40B4-BE49-F238E27FC236}">
                <a16:creationId xmlns:a16="http://schemas.microsoft.com/office/drawing/2014/main" id="{B1635864-22A0-4B7D-AE2D-11ACBC13F6E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943600" y="6616576"/>
            <a:ext cx="2174081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600" b="1" dirty="0"/>
              <a:t>National</a:t>
            </a:r>
            <a:r>
              <a:rPr lang="en-US" sz="600" b="1" baseline="0" dirty="0"/>
              <a:t> Institute of Standards and Technology (NIST)</a:t>
            </a:r>
            <a:endParaRPr lang="en-US" sz="600" b="1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543B471-FB90-46FA-8B98-F55B29ABD840}" type="datetime1">
              <a:rPr lang="en-US"/>
              <a:pPr/>
              <a:t>6/1/2021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07DD071-FAF0-42AF-BCBC-4495406D14E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473075"/>
            <a:ext cx="2095500" cy="57753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473075"/>
            <a:ext cx="6134100" cy="57753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9DD8C03-4B48-4E6D-AEDF-1A9300C7BAEF}" type="datetime1">
              <a:rPr lang="en-US"/>
              <a:pPr/>
              <a:t>6/1/2021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E69C5E0-66B6-492B-B5B1-955EA64CE5F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Group 2"/>
          <p:cNvGrpSpPr>
            <a:grpSpLocks/>
          </p:cNvGrpSpPr>
          <p:nvPr/>
        </p:nvGrpSpPr>
        <p:grpSpPr bwMode="auto">
          <a:xfrm>
            <a:off x="152400" y="152400"/>
            <a:ext cx="8839200" cy="6477000"/>
            <a:chOff x="240" y="288"/>
            <a:chExt cx="5290" cy="3504"/>
          </a:xfrm>
        </p:grpSpPr>
        <p:sp>
          <p:nvSpPr>
            <p:cNvPr id="33795" name="Rectangle 3"/>
            <p:cNvSpPr>
              <a:spLocks noChangeArrowheads="1"/>
            </p:cNvSpPr>
            <p:nvPr/>
          </p:nvSpPr>
          <p:spPr bwMode="blackWhite">
            <a:xfrm>
              <a:off x="240" y="288"/>
              <a:ext cx="5290" cy="3504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rgbClr val="00206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33796" name="Rectangle 4"/>
            <p:cNvSpPr>
              <a:spLocks noChangeArrowheads="1"/>
            </p:cNvSpPr>
            <p:nvPr/>
          </p:nvSpPr>
          <p:spPr bwMode="auto">
            <a:xfrm>
              <a:off x="285" y="336"/>
              <a:ext cx="5184" cy="3408"/>
            </a:xfrm>
            <a:prstGeom prst="rect">
              <a:avLst/>
            </a:prstGeom>
            <a:noFill/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33797" name="Line 5"/>
            <p:cNvSpPr>
              <a:spLocks noChangeShapeType="1"/>
            </p:cNvSpPr>
            <p:nvPr/>
          </p:nvSpPr>
          <p:spPr bwMode="auto">
            <a:xfrm>
              <a:off x="576" y="2256"/>
              <a:ext cx="4608" cy="0"/>
            </a:xfrm>
            <a:prstGeom prst="line">
              <a:avLst/>
            </a:prstGeom>
            <a:noFill/>
            <a:ln w="381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3799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400800" cy="187325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8506887" y="6655603"/>
            <a:ext cx="637113" cy="145018"/>
          </a:xfrm>
        </p:spPr>
        <p:txBody>
          <a:bodyPr/>
          <a:lstStyle/>
          <a:p>
            <a:r>
              <a:rPr lang="en-US" dirty="0"/>
              <a:t>01/01/2011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4241963" y="6503249"/>
            <a:ext cx="533400" cy="476250"/>
          </a:xfrm>
        </p:spPr>
        <p:txBody>
          <a:bodyPr/>
          <a:lstStyle/>
          <a:p>
            <a:fld id="{DD8FDF0E-2772-4D89-9F72-F3CB15D8B8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19100" y="1259114"/>
            <a:ext cx="8382000" cy="64724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38100" y="6616598"/>
            <a:ext cx="44196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600" b="1" dirty="0"/>
              <a:t>This</a:t>
            </a:r>
            <a:r>
              <a:rPr lang="en-US" sz="600" b="1" baseline="0" dirty="0"/>
              <a:t> </a:t>
            </a:r>
            <a:r>
              <a:rPr lang="en-US" sz="600" b="1" dirty="0"/>
              <a:t>presentation was created</a:t>
            </a:r>
            <a:r>
              <a:rPr lang="en-US" sz="600" b="1" baseline="0" dirty="0"/>
              <a:t> by</a:t>
            </a:r>
            <a:r>
              <a:rPr lang="en-US" sz="600" b="1" dirty="0"/>
              <a:t> Robert</a:t>
            </a:r>
            <a:r>
              <a:rPr lang="en-US" sz="600" b="1" baseline="0" dirty="0"/>
              <a:t> Snelick </a:t>
            </a:r>
            <a:r>
              <a:rPr lang="en-US" sz="600" b="1" dirty="0"/>
              <a:t>as</a:t>
            </a:r>
            <a:r>
              <a:rPr lang="en-US" sz="600" b="1" baseline="0" dirty="0"/>
              <a:t> part of</a:t>
            </a:r>
            <a:r>
              <a:rPr lang="en-US" sz="600" b="1" dirty="0"/>
              <a:t> official duties as an employee of the US Federal Government.</a:t>
            </a:r>
            <a:r>
              <a:rPr lang="en-US" sz="600" b="1" baseline="0" dirty="0"/>
              <a:t> </a:t>
            </a:r>
            <a:r>
              <a:rPr lang="en-US" sz="600" b="1" dirty="0"/>
              <a:t>This presentation is not subject to copyright protection and is in the public domain.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62546" y="248910"/>
            <a:ext cx="1327128" cy="635327"/>
          </a:xfrm>
          <a:prstGeom prst="rect">
            <a:avLst/>
          </a:prstGeom>
        </p:spPr>
      </p:pic>
      <p:sp>
        <p:nvSpPr>
          <p:cNvPr id="15" name="Rectangle 12"/>
          <p:cNvSpPr>
            <a:spLocks noChangeArrowheads="1"/>
          </p:cNvSpPr>
          <p:nvPr userDrawn="1"/>
        </p:nvSpPr>
        <p:spPr bwMode="auto">
          <a:xfrm>
            <a:off x="6382147" y="6669165"/>
            <a:ext cx="2174081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600" b="1" dirty="0"/>
              <a:t>National</a:t>
            </a:r>
            <a:r>
              <a:rPr lang="en-US" sz="600" b="1" baseline="0" dirty="0"/>
              <a:t> Institute of Standards and Technology (NIST)</a:t>
            </a:r>
            <a:endParaRPr lang="en-US" sz="600" b="1" dirty="0"/>
          </a:p>
        </p:txBody>
      </p:sp>
    </p:spTree>
    <p:extLst>
      <p:ext uri="{BB962C8B-B14F-4D97-AF65-F5344CB8AC3E}">
        <p14:creationId xmlns:p14="http://schemas.microsoft.com/office/powerpoint/2010/main" val="2958424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8481"/>
            <a:ext cx="8382000" cy="6472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8382000" cy="5029200"/>
          </a:xfrm>
        </p:spPr>
        <p:txBody>
          <a:bodyPr/>
          <a:lstStyle>
            <a:lvl2pPr marL="742950" indent="-285750">
              <a:buFont typeface="Wingdings" panose="05000000000000000000" pitchFamily="2" charset="2"/>
              <a:buChar char="q"/>
              <a:defRPr/>
            </a:lvl2pPr>
            <a:lvl3pPr>
              <a:buClr>
                <a:srgbClr val="002060"/>
              </a:buClr>
              <a:buSzPct val="60000"/>
              <a:defRPr/>
            </a:lvl3pPr>
            <a:lvl4pPr marL="1600200" indent="-228600">
              <a:buClr>
                <a:srgbClr val="002060"/>
              </a:buClr>
              <a:buSzPct val="60000"/>
              <a:buFont typeface="Wingdings" panose="05000000000000000000" pitchFamily="2" charset="2"/>
              <a:buChar char="v"/>
              <a:defRPr/>
            </a:lvl4pPr>
            <a:lvl5pPr>
              <a:buClr>
                <a:srgbClr val="002060"/>
              </a:buClr>
              <a:buSzPct val="75000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01/01/2011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CD36790-EF9F-4521-A783-189BE19EEE4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952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A22CAAC-72B4-49BF-8D8A-B248BD60D0AB}" type="datetime1">
              <a:rPr lang="en-US" smtClean="0"/>
              <a:pPr/>
              <a:t>6/1/2021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9717A56-5D33-48BC-B612-81C2A448BE8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7581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71600"/>
            <a:ext cx="41148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1148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B08C14C-5A61-4D4D-B38C-096C9971D9C2}" type="datetime1">
              <a:rPr lang="en-US"/>
              <a:pPr/>
              <a:t>6/1/2021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9422542-FAC0-4800-BAC9-80AE50E939A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0288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C45C78-7BD8-47C0-88A0-6DA77AB0E0BB}" type="datetime1">
              <a:rPr lang="en-US"/>
              <a:pPr/>
              <a:t>6/1/2021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4E51A7F-C561-42D3-BDE2-6604AC35B10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3374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546038" y="6650750"/>
            <a:ext cx="597962" cy="164394"/>
          </a:xfrm>
        </p:spPr>
        <p:txBody>
          <a:bodyPr/>
          <a:lstStyle>
            <a:lvl1pPr>
              <a:defRPr/>
            </a:lvl1pPr>
          </a:lstStyle>
          <a:p>
            <a:fld id="{36621641-DE6C-4460-BF47-734601E4A699}" type="datetime1">
              <a:rPr lang="en-US"/>
              <a:pPr/>
              <a:t>6/1/2021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4191000" y="6494822"/>
            <a:ext cx="533400" cy="476250"/>
          </a:xfrm>
        </p:spPr>
        <p:txBody>
          <a:bodyPr/>
          <a:lstStyle>
            <a:lvl1pPr>
              <a:defRPr/>
            </a:lvl1pPr>
          </a:lstStyle>
          <a:p>
            <a:fld id="{C429D7E7-1099-47AD-B3F2-624E90DDB7C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269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570101" y="6644000"/>
            <a:ext cx="597962" cy="164394"/>
          </a:xfrm>
        </p:spPr>
        <p:txBody>
          <a:bodyPr/>
          <a:lstStyle>
            <a:lvl1pPr>
              <a:defRPr/>
            </a:lvl1pPr>
          </a:lstStyle>
          <a:p>
            <a:fld id="{D60E83B5-0457-4AA6-A2AF-7E85AB57C9B7}" type="datetime1">
              <a:rPr lang="en-US"/>
              <a:pPr/>
              <a:t>6/1/2021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E098B49-91C9-4AE6-BCDD-3C6B3DE25ED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6869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6B80F34-8997-452F-82F9-376965C1575F}" type="datetime1">
              <a:rPr lang="en-US"/>
              <a:pPr/>
              <a:t>6/1/2021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6501C3C-0F9F-4B82-B0E4-702459263B1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512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01/01/2011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CD36790-EF9F-4521-A783-189BE19EEE4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7C570FB-6AC0-4D6C-9E03-450BCCB52573}" type="datetime1">
              <a:rPr lang="en-US"/>
              <a:pPr/>
              <a:t>6/1/2021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511F142-224D-427D-930A-AAAE46FDAB7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3720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543B471-FB90-46FA-8B98-F55B29ABD840}" type="datetime1">
              <a:rPr lang="en-US"/>
              <a:pPr/>
              <a:t>6/1/2021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07DD071-FAF0-42AF-BCBC-4495406D14E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4637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473075"/>
            <a:ext cx="2095500" cy="57753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473075"/>
            <a:ext cx="6134100" cy="57753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9DD8C03-4B48-4E6D-AEDF-1A9300C7BAEF}" type="datetime1">
              <a:rPr lang="en-US"/>
              <a:pPr/>
              <a:t>6/1/2021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E69C5E0-66B6-492B-B5B1-955EA64CE5F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088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A22CAAC-72B4-49BF-8D8A-B248BD60D0AB}" type="datetime1">
              <a:rPr lang="en-US"/>
              <a:pPr/>
              <a:t>6/1/2021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9717A56-5D33-48BC-B612-81C2A448BE87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828800"/>
            <a:ext cx="41148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1148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B08C14C-5A61-4D4D-B38C-096C9971D9C2}" type="datetime1">
              <a:rPr lang="en-US"/>
              <a:pPr/>
              <a:t>6/1/2021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9422542-FAC0-4800-BAC9-80AE50E939A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C45C78-7BD8-47C0-88A0-6DA77AB0E0BB}" type="datetime1">
              <a:rPr lang="en-US"/>
              <a:pPr/>
              <a:t>6/1/2021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4E51A7F-C561-42D3-BDE2-6604AC35B1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6621641-DE6C-4460-BF47-734601E4A699}" type="datetime1">
              <a:rPr lang="en-US"/>
              <a:pPr/>
              <a:t>6/1/2021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429D7E7-1099-47AD-B3F2-624E90DDB7C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60E83B5-0457-4AA6-A2AF-7E85AB57C9B7}" type="datetime1">
              <a:rPr lang="en-US"/>
              <a:pPr/>
              <a:t>6/1/2021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E098B49-91C9-4AE6-BCDD-3C6B3DE25ED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6B80F34-8997-452F-82F9-376965C1575F}" type="datetime1">
              <a:rPr lang="en-US"/>
              <a:pPr/>
              <a:t>6/1/2021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6501C3C-0F9F-4B82-B0E4-702459263B1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7C570FB-6AC0-4D6C-9E03-450BCCB52573}" type="datetime1">
              <a:rPr lang="en-US"/>
              <a:pPr/>
              <a:t>6/1/2021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511F142-224D-427D-930A-AAAE46FDAB7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152400" y="152400"/>
            <a:ext cx="8839200" cy="6477000"/>
          </a:xfrm>
          <a:prstGeom prst="rect">
            <a:avLst/>
          </a:prstGeom>
          <a:solidFill>
            <a:schemeClr val="bg1"/>
          </a:solidFill>
          <a:ln w="44450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blackWhite">
          <a:xfrm>
            <a:off x="231775" y="236538"/>
            <a:ext cx="8678863" cy="6289675"/>
          </a:xfrm>
          <a:prstGeom prst="rect">
            <a:avLst/>
          </a:prstGeom>
          <a:solidFill>
            <a:schemeClr val="bg1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  <p:sp>
        <p:nvSpPr>
          <p:cNvPr id="32773" name="Line 5"/>
          <p:cNvSpPr>
            <a:spLocks noChangeShapeType="1"/>
          </p:cNvSpPr>
          <p:nvPr/>
        </p:nvSpPr>
        <p:spPr bwMode="auto">
          <a:xfrm>
            <a:off x="466725" y="1371600"/>
            <a:ext cx="8296275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385340"/>
            <a:ext cx="8153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535535"/>
            <a:ext cx="8382000" cy="4902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2781" name="Rectangle 13"/>
          <p:cNvSpPr>
            <a:spLocks noChangeArrowheads="1"/>
          </p:cNvSpPr>
          <p:nvPr userDrawn="1"/>
        </p:nvSpPr>
        <p:spPr bwMode="auto">
          <a:xfrm>
            <a:off x="563002" y="6621462"/>
            <a:ext cx="39624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600" b="1" dirty="0"/>
              <a:t>This seminar was created by Robert Snelick as part of official duties as</a:t>
            </a:r>
            <a:r>
              <a:rPr lang="en-US" sz="600" b="1" baseline="0" dirty="0"/>
              <a:t> an</a:t>
            </a:r>
            <a:r>
              <a:rPr lang="en-US" sz="600" b="1" dirty="0"/>
              <a:t> employee of the US Federal Government. The seminar slide deck is not subject to copyright protection and is in the public domain.</a:t>
            </a:r>
          </a:p>
        </p:txBody>
      </p:sp>
      <p:sp>
        <p:nvSpPr>
          <p:cNvPr id="32784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491538" y="6650291"/>
            <a:ext cx="576262" cy="143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600"/>
            </a:lvl1pPr>
          </a:lstStyle>
          <a:p>
            <a:r>
              <a:rPr lang="en-US" dirty="0"/>
              <a:t>01/01/2011</a:t>
            </a:r>
          </a:p>
        </p:txBody>
      </p:sp>
      <p:sp>
        <p:nvSpPr>
          <p:cNvPr id="32786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343400" y="6534150"/>
            <a:ext cx="533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800"/>
            </a:lvl1pPr>
          </a:lstStyle>
          <a:p>
            <a:fld id="{DD8FDF0E-2772-4D89-9F72-F3CB15D8B8AB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678B2C8-B45B-4E90-9690-F52ACF897793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34983" y="6629400"/>
            <a:ext cx="457200" cy="218872"/>
          </a:xfrm>
          <a:prstGeom prst="rect">
            <a:avLst/>
          </a:prstGeom>
        </p:spPr>
      </p:pic>
      <p:sp>
        <p:nvSpPr>
          <p:cNvPr id="12" name="Rectangle 12">
            <a:extLst>
              <a:ext uri="{FF2B5EF4-FFF2-40B4-BE49-F238E27FC236}">
                <a16:creationId xmlns:a16="http://schemas.microsoft.com/office/drawing/2014/main" id="{5F4AB1AE-F140-467C-8FE9-7DF4A96CC59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486400" y="6654645"/>
            <a:ext cx="2174081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600" b="1" dirty="0"/>
              <a:t>National</a:t>
            </a:r>
            <a:r>
              <a:rPr lang="en-US" sz="600" b="1" baseline="0" dirty="0"/>
              <a:t> Institute of Standards and Technology (NIST)</a:t>
            </a:r>
            <a:endParaRPr lang="en-US" sz="600" b="1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hdr="0" ftr="0"/>
  <p:txStyles>
    <p:titleStyle>
      <a:lvl1pPr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2pPr>
      <a:lvl3pPr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3pPr>
      <a:lvl4pPr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4pPr>
      <a:lvl5pPr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3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Ø"/>
        <a:defRPr sz="26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5000"/>
        <a:buFont typeface="Wingdings" pitchFamily="2" charset="2"/>
        <a:buChar char="ü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5000"/>
        <a:buFont typeface="Wingdings" pitchFamily="2" charset="2"/>
        <a:buChar char="ü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5000"/>
        <a:buFont typeface="Wingdings" pitchFamily="2" charset="2"/>
        <a:buChar char="ü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5000"/>
        <a:buFont typeface="Wingdings" pitchFamily="2" charset="2"/>
        <a:buChar char="ü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5000"/>
        <a:buFont typeface="Wingdings" pitchFamily="2" charset="2"/>
        <a:buChar char="ü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152400" y="152400"/>
            <a:ext cx="8839200" cy="6477000"/>
          </a:xfrm>
          <a:prstGeom prst="rect">
            <a:avLst/>
          </a:prstGeom>
          <a:solidFill>
            <a:schemeClr val="bg1"/>
          </a:solidFill>
          <a:ln w="44450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blackWhite">
          <a:xfrm>
            <a:off x="231775" y="236538"/>
            <a:ext cx="8678863" cy="6289675"/>
          </a:xfrm>
          <a:prstGeom prst="rect">
            <a:avLst/>
          </a:prstGeom>
          <a:solidFill>
            <a:schemeClr val="bg1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  <p:sp>
        <p:nvSpPr>
          <p:cNvPr id="32773" name="Line 5"/>
          <p:cNvSpPr>
            <a:spLocks noChangeShapeType="1"/>
          </p:cNvSpPr>
          <p:nvPr/>
        </p:nvSpPr>
        <p:spPr bwMode="auto">
          <a:xfrm>
            <a:off x="381000" y="1219200"/>
            <a:ext cx="8382000" cy="0"/>
          </a:xfrm>
          <a:prstGeom prst="line">
            <a:avLst/>
          </a:prstGeom>
          <a:noFill/>
          <a:ln w="38100">
            <a:solidFill>
              <a:srgbClr val="00206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445082"/>
            <a:ext cx="8382000" cy="647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03339"/>
            <a:ext cx="8382000" cy="5163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2784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506887" y="6650750"/>
            <a:ext cx="597962" cy="164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600"/>
            </a:lvl1pPr>
          </a:lstStyle>
          <a:p>
            <a:r>
              <a:rPr lang="en-US" dirty="0"/>
              <a:t>01/01/2011</a:t>
            </a:r>
          </a:p>
        </p:txBody>
      </p:sp>
      <p:sp>
        <p:nvSpPr>
          <p:cNvPr id="32786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243800" y="6488072"/>
            <a:ext cx="533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800"/>
            </a:lvl1pPr>
          </a:lstStyle>
          <a:p>
            <a:fld id="{DD8FDF0E-2772-4D89-9F72-F3CB15D8B8AB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8094663" y="172618"/>
            <a:ext cx="895350" cy="428625"/>
          </a:xfrm>
          <a:prstGeom prst="rect">
            <a:avLst/>
          </a:prstGeom>
        </p:spPr>
      </p:pic>
      <p:sp>
        <p:nvSpPr>
          <p:cNvPr id="12" name="Rectangle 12"/>
          <p:cNvSpPr>
            <a:spLocks noChangeArrowheads="1"/>
          </p:cNvSpPr>
          <p:nvPr userDrawn="1"/>
        </p:nvSpPr>
        <p:spPr bwMode="auto">
          <a:xfrm>
            <a:off x="36715" y="6650750"/>
            <a:ext cx="2174081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600" b="1" dirty="0"/>
              <a:t>National</a:t>
            </a:r>
            <a:r>
              <a:rPr lang="en-US" sz="600" b="1" baseline="0" dirty="0"/>
              <a:t> Institute of Standards and Technology (NIST)</a:t>
            </a:r>
            <a:endParaRPr lang="en-US" sz="600" b="1" dirty="0"/>
          </a:p>
        </p:txBody>
      </p:sp>
    </p:spTree>
    <p:extLst>
      <p:ext uri="{BB962C8B-B14F-4D97-AF65-F5344CB8AC3E}">
        <p14:creationId xmlns:p14="http://schemas.microsoft.com/office/powerpoint/2010/main" val="1662662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hf hdr="0" ftr="0"/>
  <p:txStyles>
    <p:titleStyle>
      <a:lvl1pPr algn="l" rtl="0" fontAlgn="base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2pPr>
      <a:lvl3pPr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3pPr>
      <a:lvl4pPr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4pPr>
      <a:lvl5pPr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002060"/>
        </a:buClr>
        <a:buSzPct val="75000"/>
        <a:buFont typeface="Wingdings" panose="05000000000000000000" pitchFamily="2" charset="2"/>
        <a:buChar char="q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002060"/>
        </a:buClr>
        <a:buSzPct val="70000"/>
        <a:buFont typeface="Wingdings" panose="05000000000000000000" pitchFamily="2" charset="2"/>
        <a:buChar char="q"/>
        <a:defRPr sz="26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002060"/>
        </a:buClr>
        <a:buSzPct val="70000"/>
        <a:buFont typeface="Wingdings" panose="05000000000000000000" pitchFamily="2" charset="2"/>
        <a:buChar char="q"/>
        <a:defRPr sz="22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002060"/>
        </a:buClr>
        <a:buSzPct val="120000"/>
        <a:buFont typeface="Wingdings" panose="05000000000000000000" pitchFamily="2" charset="2"/>
        <a:buChar char="§"/>
        <a:defRPr sz="18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002060"/>
        </a:buClr>
        <a:buSzPct val="70000"/>
        <a:buFont typeface="Wingdings" panose="05000000000000000000" pitchFamily="2" charset="2"/>
        <a:buChar char="v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5000"/>
        <a:buFont typeface="Wingdings" pitchFamily="2" charset="2"/>
        <a:buChar char="ü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5000"/>
        <a:buFont typeface="Wingdings" pitchFamily="2" charset="2"/>
        <a:buChar char="ü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5000"/>
        <a:buFont typeface="Wingdings" pitchFamily="2" charset="2"/>
        <a:buChar char="ü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5000"/>
        <a:buFont typeface="Wingdings" pitchFamily="2" charset="2"/>
        <a:buChar char="ü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robert.snelick@nist.gov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28800" y="838200"/>
            <a:ext cx="5638800" cy="2559050"/>
          </a:xfrm>
        </p:spPr>
        <p:txBody>
          <a:bodyPr anchor="ctr"/>
          <a:lstStyle/>
          <a:p>
            <a:pPr algn="ctr"/>
            <a:r>
              <a:rPr lang="en-US" sz="3200" dirty="0"/>
              <a:t>NIST Healthcare Testing Infrastructure Overview</a:t>
            </a:r>
            <a:br>
              <a:rPr lang="en-US" sz="3200" dirty="0"/>
            </a:br>
            <a:br>
              <a:rPr lang="en-US" sz="3200" dirty="0"/>
            </a:br>
            <a:r>
              <a:rPr lang="en-US" sz="2400" i="1" dirty="0">
                <a:solidFill>
                  <a:srgbClr val="C00000"/>
                </a:solidFill>
              </a:rPr>
              <a:t>Interoperability by way of  Standards, Conformance, and Testing Tools 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38200" y="3962400"/>
            <a:ext cx="7391400" cy="2209800"/>
          </a:xfrm>
        </p:spPr>
        <p:txBody>
          <a:bodyPr/>
          <a:lstStyle/>
          <a:p>
            <a:r>
              <a:rPr lang="en-US" dirty="0"/>
              <a:t>June 2021</a:t>
            </a:r>
          </a:p>
          <a:p>
            <a:r>
              <a:rPr lang="en-US" dirty="0"/>
              <a:t>Robert Snelick, NIST</a:t>
            </a:r>
          </a:p>
          <a:p>
            <a:r>
              <a:rPr lang="en-US" dirty="0">
                <a:solidFill>
                  <a:srgbClr val="C00000"/>
                </a:solidFill>
              </a:rPr>
              <a:t>End-to-end Testing Platform</a:t>
            </a:r>
          </a:p>
          <a:p>
            <a:r>
              <a:rPr lang="en-US" dirty="0"/>
              <a:t>Part 3 of 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93366B1-09C9-495E-84A7-361D5E69F309}"/>
              </a:ext>
            </a:extLst>
          </p:cNvPr>
          <p:cNvSpPr/>
          <p:nvPr/>
        </p:nvSpPr>
        <p:spPr>
          <a:xfrm>
            <a:off x="76200" y="76200"/>
            <a:ext cx="8991600" cy="6705600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E34192-764F-4AC2-963B-B063D22E8A07}"/>
              </a:ext>
            </a:extLst>
          </p:cNvPr>
          <p:cNvSpPr txBox="1"/>
          <p:nvPr/>
        </p:nvSpPr>
        <p:spPr>
          <a:xfrm>
            <a:off x="76200" y="76200"/>
            <a:ext cx="899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Creating a Specification in IGAMT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32F5F9C-086D-48A7-915C-D0017CC53B7F}"/>
              </a:ext>
            </a:extLst>
          </p:cNvPr>
          <p:cNvCxnSpPr/>
          <p:nvPr/>
        </p:nvCxnSpPr>
        <p:spPr>
          <a:xfrm>
            <a:off x="76200" y="445532"/>
            <a:ext cx="89916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C12EA2E7-604C-4F88-973F-95A13C731D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81" y="570700"/>
            <a:ext cx="8790038" cy="598248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5C54D26-2BA1-482A-9CA1-3C09DA1F0321}"/>
              </a:ext>
            </a:extLst>
          </p:cNvPr>
          <p:cNvSpPr txBox="1"/>
          <p:nvPr/>
        </p:nvSpPr>
        <p:spPr>
          <a:xfrm>
            <a:off x="1371600" y="2209800"/>
            <a:ext cx="64174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</a:rPr>
              <a:t>DEMO: IGAMT and GVT</a:t>
            </a:r>
          </a:p>
        </p:txBody>
      </p:sp>
    </p:spTree>
    <p:extLst>
      <p:ext uri="{BB962C8B-B14F-4D97-AF65-F5344CB8AC3E}">
        <p14:creationId xmlns:p14="http://schemas.microsoft.com/office/powerpoint/2010/main" val="9887655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5340"/>
            <a:ext cx="8229600" cy="822325"/>
          </a:xfrm>
        </p:spPr>
        <p:txBody>
          <a:bodyPr/>
          <a:lstStyle/>
          <a:p>
            <a:r>
              <a:rPr lang="en-US" dirty="0"/>
              <a:t>Context-free &amp; based Testing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43600" y="1535535"/>
            <a:ext cx="2819400" cy="4902549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Context-based has expanded test scope</a:t>
            </a:r>
          </a:p>
          <a:p>
            <a:r>
              <a:rPr lang="en-US" dirty="0"/>
              <a:t>Scenarios</a:t>
            </a:r>
          </a:p>
          <a:p>
            <a:r>
              <a:rPr lang="en-US" dirty="0"/>
              <a:t>Targeted Test Cases</a:t>
            </a:r>
          </a:p>
          <a:p>
            <a:r>
              <a:rPr lang="en-US" dirty="0"/>
              <a:t>Data Driven</a:t>
            </a:r>
          </a:p>
          <a:p>
            <a:r>
              <a:rPr lang="en-US" dirty="0"/>
              <a:t>Black-box functional requirements testing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01/01/2011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D36790-EF9F-4521-A783-189BE19EEE4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615084"/>
            <a:ext cx="5343525" cy="474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1197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Testing Workflow (Sender)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6/1/2021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8FB251D-6A70-4EF8-9442-7A91BBDFAF19}"/>
              </a:ext>
            </a:extLst>
          </p:cNvPr>
          <p:cNvSpPr/>
          <p:nvPr/>
        </p:nvSpPr>
        <p:spPr bwMode="auto">
          <a:xfrm>
            <a:off x="1068924" y="4386790"/>
            <a:ext cx="1828800" cy="6858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dirty="0"/>
              <a:t>EHRs</a:t>
            </a: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E2222F3-0CA9-4C52-9986-7C0DFAA7652A}"/>
              </a:ext>
            </a:extLst>
          </p:cNvPr>
          <p:cNvSpPr/>
          <p:nvPr/>
        </p:nvSpPr>
        <p:spPr bwMode="auto">
          <a:xfrm>
            <a:off x="4040724" y="4212777"/>
            <a:ext cx="1828800" cy="99653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dirty="0"/>
              <a:t>NIST Test Tool(Acting as an IIS)</a:t>
            </a: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6888DA6-C1E5-450A-808E-E7F815CA0DA1}"/>
              </a:ext>
            </a:extLst>
          </p:cNvPr>
          <p:cNvCxnSpPr>
            <a:cxnSpLocks/>
          </p:cNvCxnSpPr>
          <p:nvPr/>
        </p:nvCxnSpPr>
        <p:spPr bwMode="auto">
          <a:xfrm>
            <a:off x="2897724" y="4721426"/>
            <a:ext cx="1181100" cy="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A353D3AC-8EE1-4516-900B-27EE7032BE6B}"/>
              </a:ext>
            </a:extLst>
          </p:cNvPr>
          <p:cNvSpPr txBox="1"/>
          <p:nvPr/>
        </p:nvSpPr>
        <p:spPr>
          <a:xfrm>
            <a:off x="899813" y="3259723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+mj-lt"/>
              </a:rPr>
              <a:t>Tool Provides Test Story and Test Data Sheet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31ABD81-7BEE-4476-AD68-DA05239C539B}"/>
              </a:ext>
            </a:extLst>
          </p:cNvPr>
          <p:cNvSpPr txBox="1"/>
          <p:nvPr/>
        </p:nvSpPr>
        <p:spPr>
          <a:xfrm>
            <a:off x="844377" y="2793183"/>
            <a:ext cx="21295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+mj-lt"/>
              </a:rPr>
              <a:t>Select Test Case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74B90843-B26E-42C2-BD63-9335367247E5}"/>
              </a:ext>
            </a:extLst>
          </p:cNvPr>
          <p:cNvSpPr/>
          <p:nvPr/>
        </p:nvSpPr>
        <p:spPr bwMode="auto">
          <a:xfrm>
            <a:off x="2746188" y="4648581"/>
            <a:ext cx="152400" cy="126998"/>
          </a:xfrm>
          <a:prstGeom prst="ellipse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A5B0488-F8D0-49DC-A4B5-F0875C4C0D2A}"/>
              </a:ext>
            </a:extLst>
          </p:cNvPr>
          <p:cNvSpPr/>
          <p:nvPr/>
        </p:nvSpPr>
        <p:spPr bwMode="auto">
          <a:xfrm>
            <a:off x="4077960" y="4652052"/>
            <a:ext cx="152400" cy="126998"/>
          </a:xfrm>
          <a:prstGeom prst="ellipse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12EDA5B4-6C71-4A16-8D15-475386660252}"/>
              </a:ext>
            </a:extLst>
          </p:cNvPr>
          <p:cNvCxnSpPr>
            <a:cxnSpLocks/>
          </p:cNvCxnSpPr>
          <p:nvPr/>
        </p:nvCxnSpPr>
        <p:spPr bwMode="auto">
          <a:xfrm flipV="1">
            <a:off x="3393024" y="4814884"/>
            <a:ext cx="0" cy="60960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FBE29947-3A05-46CC-AD35-2D3405C0F326}"/>
              </a:ext>
            </a:extLst>
          </p:cNvPr>
          <p:cNvSpPr txBox="1"/>
          <p:nvPr/>
        </p:nvSpPr>
        <p:spPr>
          <a:xfrm>
            <a:off x="872685" y="5446245"/>
            <a:ext cx="4395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+mj-lt"/>
              </a:rPr>
              <a:t>EHR Creates Message and Submits to NIST Validation Tool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C769222E-DB26-49E3-93A0-327D6BD3844F}"/>
              </a:ext>
            </a:extLst>
          </p:cNvPr>
          <p:cNvSpPr/>
          <p:nvPr/>
        </p:nvSpPr>
        <p:spPr bwMode="auto">
          <a:xfrm>
            <a:off x="531471" y="2804844"/>
            <a:ext cx="312906" cy="307777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1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45BA16CE-E617-43C1-9933-DC1AB7E52795}"/>
              </a:ext>
            </a:extLst>
          </p:cNvPr>
          <p:cNvSpPr/>
          <p:nvPr/>
        </p:nvSpPr>
        <p:spPr bwMode="auto">
          <a:xfrm>
            <a:off x="531471" y="3283647"/>
            <a:ext cx="312906" cy="307777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/>
              <a:t>2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7D33952C-6646-4BCA-B8A0-34725B0D280E}"/>
              </a:ext>
            </a:extLst>
          </p:cNvPr>
          <p:cNvSpPr/>
          <p:nvPr/>
        </p:nvSpPr>
        <p:spPr bwMode="auto">
          <a:xfrm>
            <a:off x="531471" y="3815923"/>
            <a:ext cx="312906" cy="307777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/>
              <a:t>3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3BBD601-899D-4890-885A-31667AD43097}"/>
              </a:ext>
            </a:extLst>
          </p:cNvPr>
          <p:cNvSpPr/>
          <p:nvPr/>
        </p:nvSpPr>
        <p:spPr bwMode="auto">
          <a:xfrm>
            <a:off x="531471" y="5461634"/>
            <a:ext cx="312906" cy="307777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/>
              <a:t>4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F7728C7-5D80-4C34-89FB-6E765BE464C8}"/>
              </a:ext>
            </a:extLst>
          </p:cNvPr>
          <p:cNvSpPr txBox="1"/>
          <p:nvPr/>
        </p:nvSpPr>
        <p:spPr>
          <a:xfrm>
            <a:off x="897504" y="3774190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+mj-lt"/>
              </a:rPr>
              <a:t>Test Data Entered into the EHR System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36FC0A97-F9D3-4AE3-9156-2E65BD2CE115}"/>
              </a:ext>
            </a:extLst>
          </p:cNvPr>
          <p:cNvCxnSpPr>
            <a:cxnSpLocks/>
          </p:cNvCxnSpPr>
          <p:nvPr/>
        </p:nvCxnSpPr>
        <p:spPr bwMode="auto">
          <a:xfrm>
            <a:off x="5869524" y="4738879"/>
            <a:ext cx="1181100" cy="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2" name="Oval 31">
            <a:extLst>
              <a:ext uri="{FF2B5EF4-FFF2-40B4-BE49-F238E27FC236}">
                <a16:creationId xmlns:a16="http://schemas.microsoft.com/office/drawing/2014/main" id="{9196A230-7C76-41A2-B184-81135F8796FC}"/>
              </a:ext>
            </a:extLst>
          </p:cNvPr>
          <p:cNvSpPr/>
          <p:nvPr/>
        </p:nvSpPr>
        <p:spPr bwMode="auto">
          <a:xfrm>
            <a:off x="5645908" y="5446245"/>
            <a:ext cx="312906" cy="307777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5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D00AF19-467C-4A8B-9096-AD342A40E428}"/>
              </a:ext>
            </a:extLst>
          </p:cNvPr>
          <p:cNvSpPr txBox="1"/>
          <p:nvPr/>
        </p:nvSpPr>
        <p:spPr>
          <a:xfrm>
            <a:off x="5991141" y="5424484"/>
            <a:ext cx="24478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+mj-lt"/>
              </a:rPr>
              <a:t>Tool Provides Validation Report</a:t>
            </a:r>
          </a:p>
        </p:txBody>
      </p:sp>
      <p:sp>
        <p:nvSpPr>
          <p:cNvPr id="2" name="Flowchart: Document 1">
            <a:extLst>
              <a:ext uri="{FF2B5EF4-FFF2-40B4-BE49-F238E27FC236}">
                <a16:creationId xmlns:a16="http://schemas.microsoft.com/office/drawing/2014/main" id="{A65C79EB-16F7-4867-B121-A772B4F66FBB}"/>
              </a:ext>
            </a:extLst>
          </p:cNvPr>
          <p:cNvSpPr/>
          <p:nvPr/>
        </p:nvSpPr>
        <p:spPr bwMode="auto">
          <a:xfrm>
            <a:off x="7164924" y="4212777"/>
            <a:ext cx="1481138" cy="996532"/>
          </a:xfrm>
          <a:prstGeom prst="flowChartDocumen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Validation Report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4F41E5-24B3-441F-9EB8-7560029CDEF6}"/>
              </a:ext>
            </a:extLst>
          </p:cNvPr>
          <p:cNvSpPr txBox="1"/>
          <p:nvPr/>
        </p:nvSpPr>
        <p:spPr>
          <a:xfrm>
            <a:off x="419100" y="1621534"/>
            <a:ext cx="838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C00000"/>
                </a:solidFill>
              </a:rPr>
              <a:t>Targeted Test Cases</a:t>
            </a:r>
          </a:p>
        </p:txBody>
      </p:sp>
    </p:spTree>
    <p:extLst>
      <p:ext uri="{BB962C8B-B14F-4D97-AF65-F5344CB8AC3E}">
        <p14:creationId xmlns:p14="http://schemas.microsoft.com/office/powerpoint/2010/main" val="17074674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Case and Data Driven Testing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35313DE-39FF-4199-8686-1B682DE047CF}" type="datetime1"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6/1/2021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4C44300-96F5-4E68-AEBC-759F83B9379E}" type="slidenum"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4183F0-D733-497F-A78B-109EFFD501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369144"/>
            <a:ext cx="7467600" cy="411971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90C8B57-DE43-4BE1-A5ED-C58D64576C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8200" y="2951836"/>
            <a:ext cx="4048125" cy="344624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9E8B6D5-789D-4695-89E2-1B9988164145}"/>
              </a:ext>
            </a:extLst>
          </p:cNvPr>
          <p:cNvSpPr txBox="1"/>
          <p:nvPr/>
        </p:nvSpPr>
        <p:spPr>
          <a:xfrm>
            <a:off x="388289" y="1806547"/>
            <a:ext cx="82486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</a:rPr>
              <a:t>DEMO: TCAMT </a:t>
            </a:r>
          </a:p>
        </p:txBody>
      </p:sp>
    </p:spTree>
    <p:extLst>
      <p:ext uri="{BB962C8B-B14F-4D97-AF65-F5344CB8AC3E}">
        <p14:creationId xmlns:p14="http://schemas.microsoft.com/office/powerpoint/2010/main" val="3914237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Supporting Local Requirements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75501" y="7000477"/>
            <a:ext cx="838200" cy="152400"/>
          </a:xfrm>
        </p:spPr>
        <p:txBody>
          <a:bodyPr/>
          <a:lstStyle/>
          <a:p>
            <a:fld id="{235313DE-39FF-4199-8686-1B682DE047CF}" type="datetime1">
              <a:rPr lang="en-US"/>
              <a:pPr/>
              <a:t>6/1/2021</a:t>
            </a:fld>
            <a:endParaRPr lang="en-US"/>
          </a:p>
        </p:txBody>
      </p:sp>
      <p:sp>
        <p:nvSpPr>
          <p:cNvPr id="38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4343400" y="6534150"/>
            <a:ext cx="533400" cy="476250"/>
          </a:xfrm>
        </p:spPr>
        <p:txBody>
          <a:bodyPr/>
          <a:lstStyle/>
          <a:p>
            <a:fld id="{64C44300-96F5-4E68-AEBC-759F83B9379E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9" name="Date Placeholder 3"/>
          <p:cNvSpPr txBox="1">
            <a:spLocks/>
          </p:cNvSpPr>
          <p:nvPr/>
        </p:nvSpPr>
        <p:spPr bwMode="auto">
          <a:xfrm>
            <a:off x="8077200" y="6629400"/>
            <a:ext cx="838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35313DE-39FF-4199-8686-1B682DE047CF}" type="datetime1">
              <a:rPr lang="en-US" smtClean="0"/>
              <a:pPr/>
              <a:t>6/1/2021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1BF69D-1D20-4DF9-BB96-1923D5EEB4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551507"/>
            <a:ext cx="8382000" cy="479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1734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490578"/>
            <a:ext cx="8382000" cy="4876800"/>
          </a:xfrm>
        </p:spPr>
        <p:txBody>
          <a:bodyPr>
            <a:normAutofit/>
          </a:bodyPr>
          <a:lstStyle/>
          <a:p>
            <a:r>
              <a:rPr lang="en-US" dirty="0"/>
              <a:t>Integrated End-to-end Platform</a:t>
            </a:r>
          </a:p>
          <a:p>
            <a:r>
              <a:rPr lang="en-US" dirty="0"/>
              <a:t>We have changed the paradigm</a:t>
            </a:r>
          </a:p>
          <a:p>
            <a:r>
              <a:rPr lang="en-US" dirty="0"/>
              <a:t>We don’t build conformance test tools; we build the tools that builds them</a:t>
            </a:r>
          </a:p>
          <a:p>
            <a:r>
              <a:rPr lang="en-US" dirty="0"/>
              <a:t>Empowered Domain Experts and SDOs</a:t>
            </a:r>
          </a:p>
          <a:p>
            <a:r>
              <a:rPr lang="en-US" dirty="0"/>
              <a:t>NIST GVT is a host for user created tools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6/1/2021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78706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85340"/>
            <a:ext cx="8458200" cy="822325"/>
          </a:xfrm>
        </p:spPr>
        <p:txBody>
          <a:bodyPr/>
          <a:lstStyle/>
          <a:p>
            <a:r>
              <a:rPr lang="en-US" sz="3600" dirty="0"/>
              <a:t>Summary: Towards Interoperability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6/1/2021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16</a:t>
            </a:fld>
            <a:endParaRPr lang="en-US"/>
          </a:p>
        </p:txBody>
      </p:sp>
      <p:sp>
        <p:nvSpPr>
          <p:cNvPr id="7" name="Isosceles Triangle 6"/>
          <p:cNvSpPr/>
          <p:nvPr/>
        </p:nvSpPr>
        <p:spPr>
          <a:xfrm rot="5400000">
            <a:off x="1838772" y="1297222"/>
            <a:ext cx="2823082" cy="3271050"/>
          </a:xfrm>
          <a:prstGeom prst="triangle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Neue Ligh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62954" y="2670467"/>
            <a:ext cx="1418095" cy="49594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Neue Light"/>
              <a:ea typeface="+mn-ea"/>
              <a:cs typeface="+mn-cs"/>
            </a:endParaRPr>
          </a:p>
        </p:txBody>
      </p:sp>
      <p:sp>
        <p:nvSpPr>
          <p:cNvPr id="9" name="Isosceles Triangle 8"/>
          <p:cNvSpPr/>
          <p:nvPr/>
        </p:nvSpPr>
        <p:spPr>
          <a:xfrm rot="16200000">
            <a:off x="4463155" y="1286893"/>
            <a:ext cx="2823082" cy="3271050"/>
          </a:xfrm>
          <a:prstGeom prst="triangle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Neue Light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59876" y="2484031"/>
            <a:ext cx="10061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Helvetica Neue Light"/>
              </a:rPr>
              <a:t>Trading Partner 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35807" y="2460744"/>
            <a:ext cx="10061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Helvetica Neue Light"/>
              </a:rPr>
              <a:t>Trading Partner B</a:t>
            </a:r>
          </a:p>
        </p:txBody>
      </p:sp>
      <p:sp>
        <p:nvSpPr>
          <p:cNvPr id="12" name="TextBox 11"/>
          <p:cNvSpPr txBox="1"/>
          <p:nvPr/>
        </p:nvSpPr>
        <p:spPr>
          <a:xfrm rot="16200000">
            <a:off x="332873" y="2781932"/>
            <a:ext cx="23004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schemeClr val="accent5">
                    <a:lumMod val="50000"/>
                  </a:schemeClr>
                </a:solidFill>
                <a:latin typeface="Helvetica Neue Light"/>
              </a:rPr>
              <a:t>Requirements</a:t>
            </a:r>
          </a:p>
        </p:txBody>
      </p:sp>
      <p:sp>
        <p:nvSpPr>
          <p:cNvPr id="13" name="TextBox 12"/>
          <p:cNvSpPr txBox="1"/>
          <p:nvPr/>
        </p:nvSpPr>
        <p:spPr>
          <a:xfrm rot="5400000">
            <a:off x="6484634" y="2787323"/>
            <a:ext cx="23004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schemeClr val="accent5">
                    <a:lumMod val="50000"/>
                  </a:schemeClr>
                </a:solidFill>
                <a:latin typeface="Helvetica Neue Light"/>
              </a:rPr>
              <a:t>Requirements</a:t>
            </a:r>
          </a:p>
        </p:txBody>
      </p:sp>
      <p:sp>
        <p:nvSpPr>
          <p:cNvPr id="14" name="Right Arrow 13"/>
          <p:cNvSpPr/>
          <p:nvPr/>
        </p:nvSpPr>
        <p:spPr>
          <a:xfrm rot="16200000">
            <a:off x="1379259" y="1572894"/>
            <a:ext cx="261610" cy="163826"/>
          </a:xfrm>
          <a:prstGeom prst="rightArrow">
            <a:avLst/>
          </a:prstGeom>
          <a:solidFill>
            <a:srgbClr val="000000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Neue Light"/>
              <a:ea typeface="+mn-ea"/>
              <a:cs typeface="+mn-cs"/>
            </a:endParaRPr>
          </a:p>
        </p:txBody>
      </p:sp>
      <p:sp>
        <p:nvSpPr>
          <p:cNvPr id="15" name="Right Arrow 14"/>
          <p:cNvSpPr/>
          <p:nvPr/>
        </p:nvSpPr>
        <p:spPr>
          <a:xfrm rot="5400000">
            <a:off x="1356805" y="4134920"/>
            <a:ext cx="261610" cy="163826"/>
          </a:xfrm>
          <a:prstGeom prst="rightArrow">
            <a:avLst/>
          </a:prstGeom>
          <a:solidFill>
            <a:srgbClr val="000000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Neue Light"/>
              <a:ea typeface="+mn-ea"/>
              <a:cs typeface="+mn-cs"/>
            </a:endParaRPr>
          </a:p>
        </p:txBody>
      </p:sp>
      <p:sp>
        <p:nvSpPr>
          <p:cNvPr id="16" name="Right Arrow 15"/>
          <p:cNvSpPr/>
          <p:nvPr/>
        </p:nvSpPr>
        <p:spPr>
          <a:xfrm rot="16200000">
            <a:off x="7497168" y="1570098"/>
            <a:ext cx="261610" cy="163826"/>
          </a:xfrm>
          <a:prstGeom prst="rightArrow">
            <a:avLst/>
          </a:prstGeom>
          <a:solidFill>
            <a:srgbClr val="000000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Neue Light"/>
              <a:ea typeface="+mn-ea"/>
              <a:cs typeface="+mn-cs"/>
            </a:endParaRPr>
          </a:p>
        </p:txBody>
      </p:sp>
      <p:sp>
        <p:nvSpPr>
          <p:cNvPr id="17" name="Right Arrow 16"/>
          <p:cNvSpPr/>
          <p:nvPr/>
        </p:nvSpPr>
        <p:spPr>
          <a:xfrm rot="5400000">
            <a:off x="7506952" y="4115821"/>
            <a:ext cx="261610" cy="163826"/>
          </a:xfrm>
          <a:prstGeom prst="rightArrow">
            <a:avLst/>
          </a:prstGeom>
          <a:solidFill>
            <a:srgbClr val="000000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Neue Light"/>
              <a:ea typeface="+mn-ea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78729" y="2616884"/>
            <a:ext cx="1186543" cy="60016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chemeClr val="accent5">
                    <a:lumMod val="50000"/>
                  </a:schemeClr>
                </a:solidFill>
                <a:latin typeface="Helvetica Neue Light"/>
              </a:rPr>
              <a:t>Reduced Negotiations &amp;</a:t>
            </a: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chemeClr val="accent5">
                    <a:lumMod val="50000"/>
                  </a:schemeClr>
                </a:solidFill>
                <a:latin typeface="Helvetica Neue Light"/>
              </a:rPr>
              <a:t> Translations</a:t>
            </a:r>
          </a:p>
        </p:txBody>
      </p:sp>
      <p:sp>
        <p:nvSpPr>
          <p:cNvPr id="19" name="Right Arrow 18"/>
          <p:cNvSpPr/>
          <p:nvPr/>
        </p:nvSpPr>
        <p:spPr>
          <a:xfrm rot="9376868">
            <a:off x="4903959" y="2075702"/>
            <a:ext cx="2628852" cy="124460"/>
          </a:xfrm>
          <a:prstGeom prst="rightArrow">
            <a:avLst/>
          </a:prstGeom>
          <a:solidFill>
            <a:srgbClr val="000000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Neue Light"/>
              <a:ea typeface="+mn-ea"/>
              <a:cs typeface="+mn-cs"/>
            </a:endParaRPr>
          </a:p>
        </p:txBody>
      </p:sp>
      <p:sp>
        <p:nvSpPr>
          <p:cNvPr id="20" name="Right Arrow 19"/>
          <p:cNvSpPr/>
          <p:nvPr/>
        </p:nvSpPr>
        <p:spPr>
          <a:xfrm rot="12192940">
            <a:off x="4861159" y="3634283"/>
            <a:ext cx="2628852" cy="124460"/>
          </a:xfrm>
          <a:prstGeom prst="rightArrow">
            <a:avLst/>
          </a:prstGeom>
          <a:solidFill>
            <a:srgbClr val="000000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Neue Light"/>
              <a:ea typeface="+mn-ea"/>
              <a:cs typeface="+mn-cs"/>
            </a:endParaRPr>
          </a:p>
        </p:txBody>
      </p:sp>
      <p:sp>
        <p:nvSpPr>
          <p:cNvPr id="21" name="Right Arrow 20"/>
          <p:cNvSpPr/>
          <p:nvPr/>
        </p:nvSpPr>
        <p:spPr>
          <a:xfrm rot="1379567">
            <a:off x="1570945" y="2089025"/>
            <a:ext cx="2628852" cy="124460"/>
          </a:xfrm>
          <a:prstGeom prst="rightArrow">
            <a:avLst/>
          </a:prstGeom>
          <a:solidFill>
            <a:srgbClr val="000000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Neue Light"/>
              <a:ea typeface="+mn-ea"/>
              <a:cs typeface="+mn-cs"/>
            </a:endParaRPr>
          </a:p>
        </p:txBody>
      </p:sp>
      <p:sp>
        <p:nvSpPr>
          <p:cNvPr id="22" name="Right Arrow 21"/>
          <p:cNvSpPr/>
          <p:nvPr/>
        </p:nvSpPr>
        <p:spPr>
          <a:xfrm rot="20212787">
            <a:off x="1601435" y="3641539"/>
            <a:ext cx="2628852" cy="124460"/>
          </a:xfrm>
          <a:prstGeom prst="rightArrow">
            <a:avLst/>
          </a:prstGeom>
          <a:solidFill>
            <a:srgbClr val="000000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Neue Light"/>
              <a:ea typeface="+mn-ea"/>
              <a:cs typeface="+mn-cs"/>
            </a:endParaRPr>
          </a:p>
        </p:txBody>
      </p:sp>
      <p:sp>
        <p:nvSpPr>
          <p:cNvPr id="23" name="Isosceles Triangle 22"/>
          <p:cNvSpPr/>
          <p:nvPr/>
        </p:nvSpPr>
        <p:spPr>
          <a:xfrm>
            <a:off x="1790288" y="3216178"/>
            <a:ext cx="5539454" cy="1131460"/>
          </a:xfrm>
          <a:prstGeom prst="triangle">
            <a:avLst>
              <a:gd name="adj" fmla="val 50095"/>
            </a:avLst>
          </a:prstGeom>
          <a:solidFill>
            <a:schemeClr val="accent5">
              <a:lumMod val="50000"/>
            </a:schemeClr>
          </a:solidFill>
          <a:ln w="9525" cap="flat" cmpd="sng" algn="ctr">
            <a:solidFill>
              <a:srgbClr val="13547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Neue Light"/>
              <a:ea typeface="+mn-ea"/>
              <a:cs typeface="+mn-cs"/>
            </a:endParaRPr>
          </a:p>
        </p:txBody>
      </p:sp>
      <p:sp>
        <p:nvSpPr>
          <p:cNvPr id="27" name="Isosceles Triangle 26"/>
          <p:cNvSpPr/>
          <p:nvPr/>
        </p:nvSpPr>
        <p:spPr>
          <a:xfrm rot="10800000">
            <a:off x="1802273" y="1524000"/>
            <a:ext cx="5539454" cy="1097573"/>
          </a:xfrm>
          <a:prstGeom prst="triangle">
            <a:avLst>
              <a:gd name="adj" fmla="val 50095"/>
            </a:avLst>
          </a:prstGeom>
          <a:solidFill>
            <a:schemeClr val="accent5">
              <a:lumMod val="50000"/>
            </a:schemeClr>
          </a:solidFill>
          <a:ln w="9525" cap="flat" cmpd="sng" algn="ctr">
            <a:solidFill>
              <a:srgbClr val="13547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Neue Light"/>
              <a:ea typeface="+mn-ea"/>
              <a:cs typeface="+mn-c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990573" y="1756213"/>
            <a:ext cx="12202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prstClr val="white"/>
                </a:solidFill>
                <a:latin typeface="Helvetica Neue Light"/>
              </a:rPr>
              <a:t>Use Cases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053283" y="3508939"/>
            <a:ext cx="11865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prstClr val="white"/>
                </a:solidFill>
                <a:latin typeface="Helvetica Neue Light"/>
              </a:rPr>
              <a:t>Standards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811288" y="3938552"/>
            <a:ext cx="10182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prstClr val="white"/>
                </a:solidFill>
                <a:latin typeface="Helvetica Neue Light"/>
              </a:rPr>
              <a:t>Profiling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835046" y="3943618"/>
            <a:ext cx="15558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prstClr val="white"/>
                </a:solidFill>
                <a:latin typeface="Helvetica Neue Light"/>
              </a:rPr>
              <a:t>Implementation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520155" y="3943618"/>
            <a:ext cx="898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prstClr val="white"/>
                </a:solidFill>
                <a:latin typeface="Helvetica Neue Light"/>
              </a:rPr>
              <a:t>Testing</a:t>
            </a:r>
          </a:p>
        </p:txBody>
      </p:sp>
      <p:sp>
        <p:nvSpPr>
          <p:cNvPr id="33" name="Rectangle 3">
            <a:extLst>
              <a:ext uri="{FF2B5EF4-FFF2-40B4-BE49-F238E27FC236}">
                <a16:creationId xmlns:a16="http://schemas.microsoft.com/office/drawing/2014/main" id="{72CC9656-53D3-4B64-9DA1-120AFAA45F0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8600" y="4494464"/>
            <a:ext cx="8382000" cy="2122657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Need quality data exchange standards</a:t>
            </a:r>
          </a:p>
          <a:p>
            <a:r>
              <a:rPr lang="en-US" dirty="0"/>
              <a:t>Provide the mechanisms and education to create well-defined standards</a:t>
            </a:r>
          </a:p>
          <a:p>
            <a:r>
              <a:rPr lang="en-US" dirty="0"/>
              <a:t>Be precise, and demand it from SDOs</a:t>
            </a:r>
          </a:p>
          <a:p>
            <a:r>
              <a:rPr lang="en-US" dirty="0"/>
              <a:t>Profile, Modularize, and Reuse</a:t>
            </a:r>
          </a:p>
          <a:p>
            <a:r>
              <a:rPr lang="en-US" dirty="0"/>
              <a:t>Use existing tools (profiling and testing)</a:t>
            </a:r>
          </a:p>
          <a:p>
            <a:r>
              <a:rPr lang="en-US" dirty="0"/>
              <a:t>Non-conformance should not prevent useful exchange of data</a:t>
            </a:r>
          </a:p>
          <a:p>
            <a:r>
              <a:rPr lang="en-US" dirty="0"/>
              <a:t>Plan for testing, and test (at all layers)</a:t>
            </a:r>
          </a:p>
        </p:txBody>
      </p:sp>
    </p:spTree>
    <p:extLst>
      <p:ext uri="{BB962C8B-B14F-4D97-AF65-F5344CB8AC3E}">
        <p14:creationId xmlns:p14="http://schemas.microsoft.com/office/powerpoint/2010/main" val="14733868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Acronyms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490578"/>
            <a:ext cx="8382000" cy="48768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HL7 – Health Level 7 (Standards Dev. Org)</a:t>
            </a:r>
          </a:p>
          <a:p>
            <a:r>
              <a:rPr lang="en-US" dirty="0"/>
              <a:t>CDC – Centers for Disease Control and Prevention</a:t>
            </a:r>
          </a:p>
          <a:p>
            <a:r>
              <a:rPr lang="en-US" dirty="0"/>
              <a:t>AIRA – American Immunization Registry Association</a:t>
            </a:r>
          </a:p>
          <a:p>
            <a:r>
              <a:rPr lang="en-US" dirty="0"/>
              <a:t>IIS – Immunization Information System</a:t>
            </a:r>
          </a:p>
          <a:p>
            <a:r>
              <a:rPr lang="en-US" dirty="0"/>
              <a:t>APHL – Association of Public Health Laboratory</a:t>
            </a:r>
          </a:p>
          <a:p>
            <a:r>
              <a:rPr lang="en-US" dirty="0"/>
              <a:t>IHE – Integrating the Healthcare Enterprises</a:t>
            </a:r>
          </a:p>
          <a:p>
            <a:r>
              <a:rPr lang="en-US" dirty="0"/>
              <a:t>ONC – Office of the National Coordinator (HHS)</a:t>
            </a:r>
          </a:p>
          <a:p>
            <a:r>
              <a:rPr lang="en-US" dirty="0"/>
              <a:t>MU – Meaningful Use (CMS EHR Certification)</a:t>
            </a:r>
          </a:p>
          <a:p>
            <a:r>
              <a:rPr lang="en-US" dirty="0"/>
              <a:t>IGAMT – Implementation Guide Authoring and Management Tool (NIST Tool)</a:t>
            </a:r>
          </a:p>
          <a:p>
            <a:r>
              <a:rPr lang="en-US" dirty="0"/>
              <a:t>TCAMT – Test Case Authoring and Management Tool (NIST Tool)</a:t>
            </a:r>
          </a:p>
          <a:p>
            <a:r>
              <a:rPr lang="en-US" dirty="0"/>
              <a:t>GVT – General Validation Tool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6/1/2021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95841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19200" y="838200"/>
            <a:ext cx="6781800" cy="2559050"/>
          </a:xfrm>
        </p:spPr>
        <p:txBody>
          <a:bodyPr/>
          <a:lstStyle/>
          <a:p>
            <a:r>
              <a:rPr lang="en-US" dirty="0"/>
              <a:t>Thank You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43000" y="2362200"/>
            <a:ext cx="6400800" cy="685800"/>
          </a:xfrm>
        </p:spPr>
        <p:txBody>
          <a:bodyPr/>
          <a:lstStyle/>
          <a:p>
            <a:r>
              <a:rPr lang="en-US" sz="4000" dirty="0"/>
              <a:t>Contact: </a:t>
            </a:r>
            <a:r>
              <a:rPr lang="en-US" sz="4000" dirty="0">
                <a:hlinkClick r:id="rId3"/>
              </a:rPr>
              <a:t>robert.snelick@nist.gov</a:t>
            </a:r>
            <a:endParaRPr lang="en-US" sz="4000" dirty="0"/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DD5B9C-D54E-495B-A655-885CCB79A385}"/>
              </a:ext>
            </a:extLst>
          </p:cNvPr>
          <p:cNvSpPr txBox="1"/>
          <p:nvPr/>
        </p:nvSpPr>
        <p:spPr>
          <a:xfrm>
            <a:off x="1485900" y="5213350"/>
            <a:ext cx="6172200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sym typeface="Wingdings" panose="05000000000000000000" pitchFamily="2" charset="2"/>
              </a:rPr>
              <a:t>https://hl7v2tools.nist.gov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763372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Video Series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490578"/>
            <a:ext cx="8458200" cy="4876800"/>
          </a:xfrm>
        </p:spPr>
        <p:txBody>
          <a:bodyPr>
            <a:normAutofit/>
          </a:bodyPr>
          <a:lstStyle/>
          <a:p>
            <a:r>
              <a:rPr lang="en-US" dirty="0"/>
              <a:t>Part 1</a:t>
            </a:r>
          </a:p>
          <a:p>
            <a:pPr lvl="1"/>
            <a:r>
              <a:rPr lang="en-US" dirty="0"/>
              <a:t>NIST HL7 v2 Testing Infrastructure Overview</a:t>
            </a:r>
          </a:p>
          <a:p>
            <a:r>
              <a:rPr lang="en-US" dirty="0"/>
              <a:t>Part 2</a:t>
            </a:r>
          </a:p>
          <a:p>
            <a:pPr lvl="1"/>
            <a:r>
              <a:rPr lang="en-US" dirty="0"/>
              <a:t>NIST Conformance Testing Tools</a:t>
            </a:r>
          </a:p>
          <a:p>
            <a:pPr lvl="1"/>
            <a:r>
              <a:rPr lang="en-US" dirty="0"/>
              <a:t>Focus on Immunization Test Suite</a:t>
            </a:r>
          </a:p>
          <a:p>
            <a:r>
              <a:rPr lang="en-US" dirty="0"/>
              <a:t>Part 3</a:t>
            </a:r>
          </a:p>
          <a:p>
            <a:pPr lvl="1"/>
            <a:r>
              <a:rPr lang="en-US" dirty="0"/>
              <a:t>NIST Development and Testing Platform</a:t>
            </a:r>
          </a:p>
          <a:p>
            <a:r>
              <a:rPr lang="en-US" dirty="0"/>
              <a:t>Supplement</a:t>
            </a:r>
          </a:p>
          <a:p>
            <a:pPr lvl="1"/>
            <a:r>
              <a:rPr lang="en-US" dirty="0"/>
              <a:t>Background: HL7 v2, Conformance, Interoperability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6/1/2021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321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490578"/>
            <a:ext cx="8382000" cy="48768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What are we Doing</a:t>
            </a:r>
          </a:p>
          <a:p>
            <a:pPr lvl="1"/>
            <a:r>
              <a:rPr lang="en-US" dirty="0"/>
              <a:t>Improving Healthcare Data Exchange Interoperability</a:t>
            </a:r>
          </a:p>
          <a:p>
            <a:pPr lvl="1"/>
            <a:r>
              <a:rPr lang="en-US" dirty="0"/>
              <a:t>Improve Healthcare Data Quality</a:t>
            </a:r>
          </a:p>
          <a:p>
            <a:r>
              <a:rPr lang="en-US" dirty="0"/>
              <a:t>Who are the Users</a:t>
            </a:r>
          </a:p>
          <a:p>
            <a:pPr lvl="1"/>
            <a:r>
              <a:rPr lang="en-US" dirty="0"/>
              <a:t>Healthcare Information Technology Vendors</a:t>
            </a:r>
          </a:p>
          <a:p>
            <a:pPr lvl="1"/>
            <a:r>
              <a:rPr lang="en-US" dirty="0"/>
              <a:t>Public Health (CDC, APHL, AIRA, etc.)</a:t>
            </a:r>
          </a:p>
          <a:p>
            <a:pPr lvl="1"/>
            <a:r>
              <a:rPr lang="en-US" dirty="0"/>
              <a:t>Certification and Testing Organization</a:t>
            </a:r>
          </a:p>
          <a:p>
            <a:pPr lvl="1"/>
            <a:r>
              <a:rPr lang="en-US" dirty="0"/>
              <a:t>Standards Development Organization</a:t>
            </a:r>
          </a:p>
          <a:p>
            <a:r>
              <a:rPr lang="en-US" dirty="0"/>
              <a:t>Impact</a:t>
            </a:r>
          </a:p>
          <a:p>
            <a:pPr lvl="1"/>
            <a:r>
              <a:rPr lang="en-US" dirty="0"/>
              <a:t>Improved Quality of Care (better data/better care)</a:t>
            </a:r>
          </a:p>
          <a:p>
            <a:pPr lvl="1"/>
            <a:r>
              <a:rPr lang="en-US" dirty="0"/>
              <a:t>Cost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6/1/2021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495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85340"/>
            <a:ext cx="8382000" cy="822325"/>
          </a:xfrm>
        </p:spPr>
        <p:txBody>
          <a:bodyPr/>
          <a:lstStyle/>
          <a:p>
            <a:r>
              <a:rPr lang="en-US" sz="3600" dirty="0"/>
              <a:t>HL7 v2 Development Phases/Cycle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75501" y="7000477"/>
            <a:ext cx="838200" cy="152400"/>
          </a:xfrm>
        </p:spPr>
        <p:txBody>
          <a:bodyPr/>
          <a:lstStyle/>
          <a:p>
            <a:fld id="{235313DE-39FF-4199-8686-1B682DE047CF}" type="datetime1">
              <a:rPr lang="en-US"/>
              <a:pPr/>
              <a:t>6/1/2021</a:t>
            </a:fld>
            <a:endParaRPr lang="en-US" dirty="0"/>
          </a:p>
        </p:txBody>
      </p:sp>
      <p:sp>
        <p:nvSpPr>
          <p:cNvPr id="38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4343400" y="6534150"/>
            <a:ext cx="533400" cy="476250"/>
          </a:xfrm>
        </p:spPr>
        <p:txBody>
          <a:bodyPr/>
          <a:lstStyle/>
          <a:p>
            <a:fld id="{64C44300-96F5-4E68-AEBC-759F83B9379E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9" name="Date Placeholder 3"/>
          <p:cNvSpPr txBox="1">
            <a:spLocks/>
          </p:cNvSpPr>
          <p:nvPr/>
        </p:nvSpPr>
        <p:spPr bwMode="auto">
          <a:xfrm>
            <a:off x="8077200" y="6629400"/>
            <a:ext cx="838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35313DE-39FF-4199-8686-1B682DE047CF}" type="datetime1">
              <a:rPr lang="en-US" smtClean="0"/>
              <a:pPr/>
              <a:t>6/1/2021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AF30A17-C374-493D-9317-53B770E0A3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524000"/>
            <a:ext cx="8534400" cy="4972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3004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NIST HL7 v2 Platform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01/01/2011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D36790-EF9F-4521-A783-189BE19EEE4B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FC6482E-00C8-45EA-B568-D383A77230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447800"/>
            <a:ext cx="8458200" cy="5024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2245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GVT – User Created Tools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01/01/2011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D36790-EF9F-4521-A783-189BE19EEE4B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0DC2481-4436-4C09-B451-FE2FFE9980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895600"/>
            <a:ext cx="7805738" cy="3351907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531387A-95D6-400F-956F-A0692873D55E}"/>
              </a:ext>
            </a:extLst>
          </p:cNvPr>
          <p:cNvSpPr txBox="1">
            <a:spLocks/>
          </p:cNvSpPr>
          <p:nvPr/>
        </p:nvSpPr>
        <p:spPr>
          <a:xfrm>
            <a:off x="685800" y="1535535"/>
            <a:ext cx="8077200" cy="120766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sz="3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Ø"/>
              <a:defRPr sz="26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kern="0" dirty="0"/>
              <a:t>Platform for User Created Tools</a:t>
            </a:r>
          </a:p>
          <a:p>
            <a:pPr eaLnBrk="1" hangingPunct="1"/>
            <a:r>
              <a:rPr lang="en-US" kern="0" dirty="0"/>
              <a:t>Automatically Generated</a:t>
            </a:r>
          </a:p>
          <a:p>
            <a:pPr eaLnBrk="1" hangingPunct="1"/>
            <a:endParaRPr lang="en-US" kern="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CA33B4-6639-4289-8B10-79352A17C9CF}"/>
              </a:ext>
            </a:extLst>
          </p:cNvPr>
          <p:cNvSpPr txBox="1"/>
          <p:nvPr/>
        </p:nvSpPr>
        <p:spPr>
          <a:xfrm>
            <a:off x="5181600" y="3429000"/>
            <a:ext cx="2286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User Space on The Platform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C1DEC5D-E946-4369-B8E1-4BE628C94D70}"/>
              </a:ext>
            </a:extLst>
          </p:cNvPr>
          <p:cNvCxnSpPr>
            <a:cxnSpLocks/>
          </p:cNvCxnSpPr>
          <p:nvPr/>
        </p:nvCxnSpPr>
        <p:spPr bwMode="auto">
          <a:xfrm flipV="1">
            <a:off x="6934200" y="3276600"/>
            <a:ext cx="762000" cy="621136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312EAF5B-2FC0-456B-8C26-70A10558BADF}"/>
              </a:ext>
            </a:extLst>
          </p:cNvPr>
          <p:cNvSpPr txBox="1"/>
          <p:nvPr/>
        </p:nvSpPr>
        <p:spPr>
          <a:xfrm>
            <a:off x="2590800" y="5269848"/>
            <a:ext cx="2286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Public/Private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4F92805-D787-4D3C-ABA1-F24748AF7320}"/>
              </a:ext>
            </a:extLst>
          </p:cNvPr>
          <p:cNvSpPr txBox="1"/>
          <p:nvPr/>
        </p:nvSpPr>
        <p:spPr>
          <a:xfrm>
            <a:off x="3616187" y="3808391"/>
            <a:ext cx="2286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Test Plans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8F85B9F-C054-497D-B16B-A1BFADE3E970}"/>
              </a:ext>
            </a:extLst>
          </p:cNvPr>
          <p:cNvCxnSpPr>
            <a:cxnSpLocks/>
            <a:stCxn id="14" idx="1"/>
          </p:cNvCxnSpPr>
          <p:nvPr/>
        </p:nvCxnSpPr>
        <p:spPr bwMode="auto">
          <a:xfrm flipH="1" flipV="1">
            <a:off x="3200401" y="3772156"/>
            <a:ext cx="415786" cy="23629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2B4E11F-0C94-409A-A10C-B6AF3F028567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1752600" y="3897736"/>
            <a:ext cx="914400" cy="138945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C51DAE8C-7D75-4447-AD95-33A1B3A9F756}"/>
              </a:ext>
            </a:extLst>
          </p:cNvPr>
          <p:cNvSpPr txBox="1"/>
          <p:nvPr/>
        </p:nvSpPr>
        <p:spPr>
          <a:xfrm>
            <a:off x="2666835" y="5822358"/>
            <a:ext cx="2286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Test Cases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94BED3F-65D2-423D-82F4-CBF62AE6E99B}"/>
              </a:ext>
            </a:extLst>
          </p:cNvPr>
          <p:cNvCxnSpPr>
            <a:cxnSpLocks/>
            <a:stCxn id="20" idx="1"/>
          </p:cNvCxnSpPr>
          <p:nvPr/>
        </p:nvCxnSpPr>
        <p:spPr bwMode="auto">
          <a:xfrm flipH="1" flipV="1">
            <a:off x="1963807" y="5590791"/>
            <a:ext cx="703028" cy="431622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6671452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Conformance Testing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6/1/2021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7</a:t>
            </a:fld>
            <a:endParaRPr lang="en-US"/>
          </a:p>
        </p:txBody>
      </p:sp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47800"/>
            <a:ext cx="8229600" cy="50248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61307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Specifications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35313DE-39FF-4199-8686-1B682DE047CF}" type="datetime1"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6/1/2021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4C44300-96F5-4E68-AEBC-759F83B9379E}" type="slidenum"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C0500B1-A0E6-4DFA-9AFF-4E1596360E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524000"/>
            <a:ext cx="8382000" cy="4967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12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Specifications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35313DE-39FF-4199-8686-1B682DE047CF}" type="datetime1"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6/1/2021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4C44300-96F5-4E68-AEBC-759F83B9379E}" type="slidenum"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C0500B1-A0E6-4DFA-9AFF-4E1596360E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524000"/>
            <a:ext cx="8382000" cy="4967536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2AB0750-A41D-418D-842B-B505E9A4AA0A}"/>
              </a:ext>
            </a:extLst>
          </p:cNvPr>
          <p:cNvSpPr/>
          <p:nvPr/>
        </p:nvSpPr>
        <p:spPr bwMode="auto">
          <a:xfrm>
            <a:off x="685800" y="2895600"/>
            <a:ext cx="7805738" cy="3276600"/>
          </a:xfrm>
          <a:prstGeom prst="roundRect">
            <a:avLst>
              <a:gd name="adj" fmla="val 3591"/>
            </a:avLst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IGAMT: Implementation Guide Authoring and Management Tool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b="1" dirty="0">
              <a:solidFill>
                <a:schemeClr val="bg1"/>
              </a:solidFill>
            </a:endParaRPr>
          </a:p>
          <a:p>
            <a:pPr marL="342900" marR="0" indent="-3429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Base on Strong </a:t>
            </a:r>
            <a:r>
              <a:rPr lang="en-US" b="1" dirty="0">
                <a:solidFill>
                  <a:schemeClr val="bg1"/>
                </a:solidFill>
              </a:rPr>
              <a:t>C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onformance </a:t>
            </a:r>
            <a:r>
              <a:rPr lang="en-US" b="1" dirty="0">
                <a:solidFill>
                  <a:schemeClr val="bg1"/>
                </a:solidFill>
              </a:rPr>
              <a:t>M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odel</a:t>
            </a:r>
          </a:p>
          <a:p>
            <a:pPr marL="342900" marR="0" indent="-3429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en-US" b="1" dirty="0">
                <a:solidFill>
                  <a:schemeClr val="bg1"/>
                </a:solidFill>
              </a:rPr>
              <a:t>Embedded Data Model</a:t>
            </a:r>
            <a:endParaRPr kumimoji="0" lang="en-US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  <a:p>
            <a:pPr marL="342900" marR="0" indent="-3429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en-US" b="1" dirty="0">
                <a:solidFill>
                  <a:schemeClr val="bg1"/>
                </a:solidFill>
              </a:rPr>
              <a:t>Consistent Specifications</a:t>
            </a:r>
          </a:p>
          <a:p>
            <a:pPr marL="342900" marR="0" indent="-3429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Computable Specifications</a:t>
            </a:r>
          </a:p>
          <a:p>
            <a:pPr marL="342900" indent="-342900">
              <a:buFontTx/>
              <a:buAutoNum type="arabicPeriod"/>
            </a:pPr>
            <a:r>
              <a:rPr lang="en-US" b="1" dirty="0">
                <a:solidFill>
                  <a:schemeClr val="bg1"/>
                </a:solidFill>
              </a:rPr>
              <a:t>Component Reuse</a:t>
            </a:r>
          </a:p>
          <a:p>
            <a:pPr marL="342900" marR="0" indent="-3429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en-US" b="1" dirty="0">
                <a:solidFill>
                  <a:schemeClr val="bg1"/>
                </a:solidFill>
              </a:rPr>
              <a:t>Extensive Publication Capabilities</a:t>
            </a:r>
          </a:p>
          <a:p>
            <a:pPr marL="342900" marR="0" indent="-3429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en-US" b="1" dirty="0">
                <a:solidFill>
                  <a:schemeClr val="bg1"/>
                </a:solidFill>
              </a:rPr>
              <a:t>Easy to Use Web Based Application</a:t>
            </a:r>
          </a:p>
          <a:p>
            <a:pPr marL="342900" marR="0" indent="-3429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Allows Domain Experts to create Conformance Testing Tools</a:t>
            </a:r>
          </a:p>
          <a:p>
            <a:pPr marL="342900" marR="0" indent="-3429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en-US" b="1" dirty="0">
                <a:solidFill>
                  <a:schemeClr val="bg1"/>
                </a:solidFill>
              </a:rPr>
              <a:t>Reduces Maintenance Nightmare</a:t>
            </a:r>
            <a:endParaRPr kumimoji="0" lang="en-US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  <a:p>
            <a:pPr marL="342900" marR="0" indent="-3429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endParaRPr kumimoji="0" lang="en-US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133160"/>
      </p:ext>
    </p:extLst>
  </p:cSld>
  <p:clrMapOvr>
    <a:masterClrMapping/>
  </p:clrMapOvr>
</p:sld>
</file>

<file path=ppt/theme/theme1.xml><?xml version="1.0" encoding="utf-8"?>
<a:theme xmlns:a="http://schemas.openxmlformats.org/drawingml/2006/main" name="Refined">
  <a:themeElements>
    <a:clrScheme name="Refined 6">
      <a:dk1>
        <a:srgbClr val="000000"/>
      </a:dk1>
      <a:lt1>
        <a:srgbClr val="FFFFFF"/>
      </a:lt1>
      <a:dk2>
        <a:srgbClr val="000000"/>
      </a:dk2>
      <a:lt2>
        <a:srgbClr val="C0C0C0"/>
      </a:lt2>
      <a:accent1>
        <a:srgbClr val="CC3300"/>
      </a:accent1>
      <a:accent2>
        <a:srgbClr val="666699"/>
      </a:accent2>
      <a:accent3>
        <a:srgbClr val="FFFFFF"/>
      </a:accent3>
      <a:accent4>
        <a:srgbClr val="000000"/>
      </a:accent4>
      <a:accent5>
        <a:srgbClr val="E2ADAA"/>
      </a:accent5>
      <a:accent6>
        <a:srgbClr val="5C5C8A"/>
      </a:accent6>
      <a:hlink>
        <a:srgbClr val="999900"/>
      </a:hlink>
      <a:folHlink>
        <a:srgbClr val="4D4D4D"/>
      </a:folHlink>
    </a:clrScheme>
    <a:fontScheme name="Refined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solidFill>
          <a:schemeClr val="accent1"/>
        </a:solidFill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</a:objectDefaults>
  <a:extraClrSchemeLst>
    <a:extraClrScheme>
      <a:clrScheme name="Refined 1">
        <a:dk1>
          <a:srgbClr val="666633"/>
        </a:dk1>
        <a:lt1>
          <a:srgbClr val="FFFFFF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990000"/>
        </a:accent2>
        <a:accent3>
          <a:srgbClr val="AAAAAA"/>
        </a:accent3>
        <a:accent4>
          <a:srgbClr val="DADADA"/>
        </a:accent4>
        <a:accent5>
          <a:srgbClr val="B8B8CA"/>
        </a:accent5>
        <a:accent6>
          <a:srgbClr val="8A0000"/>
        </a:accent6>
        <a:hlink>
          <a:srgbClr val="99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2">
        <a:dk1>
          <a:srgbClr val="4D4D4D"/>
        </a:dk1>
        <a:lt1>
          <a:srgbClr val="FFFFFF"/>
        </a:lt1>
        <a:dk2>
          <a:srgbClr val="4A1102"/>
        </a:dk2>
        <a:lt2>
          <a:srgbClr val="FFFFFF"/>
        </a:lt2>
        <a:accent1>
          <a:srgbClr val="CC3300"/>
        </a:accent1>
        <a:accent2>
          <a:srgbClr val="666699"/>
        </a:accent2>
        <a:accent3>
          <a:srgbClr val="B1AAAA"/>
        </a:accent3>
        <a:accent4>
          <a:srgbClr val="DADADA"/>
        </a:accent4>
        <a:accent5>
          <a:srgbClr val="E2ADAA"/>
        </a:accent5>
        <a:accent6>
          <a:srgbClr val="5C5C8A"/>
        </a:accent6>
        <a:hlink>
          <a:srgbClr val="FF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3">
        <a:dk1>
          <a:srgbClr val="666699"/>
        </a:dk1>
        <a:lt1>
          <a:srgbClr val="FFFFFF"/>
        </a:lt1>
        <a:dk2>
          <a:srgbClr val="400040"/>
        </a:dk2>
        <a:lt2>
          <a:srgbClr val="FFFFFF"/>
        </a:lt2>
        <a:accent1>
          <a:srgbClr val="FFCC00"/>
        </a:accent1>
        <a:accent2>
          <a:srgbClr val="FF3300"/>
        </a:accent2>
        <a:accent3>
          <a:srgbClr val="AFAAAF"/>
        </a:accent3>
        <a:accent4>
          <a:srgbClr val="DADADA"/>
        </a:accent4>
        <a:accent5>
          <a:srgbClr val="FFE2AA"/>
        </a:accent5>
        <a:accent6>
          <a:srgbClr val="E72D00"/>
        </a:accent6>
        <a:hlink>
          <a:srgbClr val="CC99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4">
        <a:dk1>
          <a:srgbClr val="4D4D4D"/>
        </a:dk1>
        <a:lt1>
          <a:srgbClr val="FFFFFF"/>
        </a:lt1>
        <a:dk2>
          <a:srgbClr val="006699"/>
        </a:dk2>
        <a:lt2>
          <a:srgbClr val="CCECFF"/>
        </a:lt2>
        <a:accent1>
          <a:srgbClr val="339966"/>
        </a:accent1>
        <a:accent2>
          <a:srgbClr val="3366FF"/>
        </a:accent2>
        <a:accent3>
          <a:srgbClr val="AAB8CA"/>
        </a:accent3>
        <a:accent4>
          <a:srgbClr val="DADADA"/>
        </a:accent4>
        <a:accent5>
          <a:srgbClr val="ADCAB8"/>
        </a:accent5>
        <a:accent6>
          <a:srgbClr val="2D5CE7"/>
        </a:accent6>
        <a:hlink>
          <a:srgbClr val="33CCFF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5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FF6600"/>
        </a:accent1>
        <a:accent2>
          <a:srgbClr val="FF9933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6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CC3300"/>
        </a:accent1>
        <a:accent2>
          <a:srgbClr val="666699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5C5C8A"/>
        </a:accent6>
        <a:hlink>
          <a:srgbClr val="9999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7">
        <a:dk1>
          <a:srgbClr val="000000"/>
        </a:dk1>
        <a:lt1>
          <a:srgbClr val="FFFFFF"/>
        </a:lt1>
        <a:dk2>
          <a:srgbClr val="000066"/>
        </a:dk2>
        <a:lt2>
          <a:srgbClr val="333399"/>
        </a:lt2>
        <a:accent1>
          <a:srgbClr val="3399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8AE7"/>
        </a:accent6>
        <a:hlink>
          <a:srgbClr val="00CCFF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Refined">
  <a:themeElements>
    <a:clrScheme name="Refined 6">
      <a:dk1>
        <a:srgbClr val="000000"/>
      </a:dk1>
      <a:lt1>
        <a:srgbClr val="FFFFFF"/>
      </a:lt1>
      <a:dk2>
        <a:srgbClr val="000000"/>
      </a:dk2>
      <a:lt2>
        <a:srgbClr val="C0C0C0"/>
      </a:lt2>
      <a:accent1>
        <a:srgbClr val="CC3300"/>
      </a:accent1>
      <a:accent2>
        <a:srgbClr val="666699"/>
      </a:accent2>
      <a:accent3>
        <a:srgbClr val="FFFFFF"/>
      </a:accent3>
      <a:accent4>
        <a:srgbClr val="000000"/>
      </a:accent4>
      <a:accent5>
        <a:srgbClr val="E2ADAA"/>
      </a:accent5>
      <a:accent6>
        <a:srgbClr val="5C5C8A"/>
      </a:accent6>
      <a:hlink>
        <a:srgbClr val="999900"/>
      </a:hlink>
      <a:folHlink>
        <a:srgbClr val="4D4D4D"/>
      </a:folHlink>
    </a:clrScheme>
    <a:fontScheme name="Refined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solidFill>
          <a:schemeClr val="accent1"/>
        </a:solidFill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</a:objectDefaults>
  <a:extraClrSchemeLst>
    <a:extraClrScheme>
      <a:clrScheme name="Refined 1">
        <a:dk1>
          <a:srgbClr val="666633"/>
        </a:dk1>
        <a:lt1>
          <a:srgbClr val="FFFFFF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990000"/>
        </a:accent2>
        <a:accent3>
          <a:srgbClr val="AAAAAA"/>
        </a:accent3>
        <a:accent4>
          <a:srgbClr val="DADADA"/>
        </a:accent4>
        <a:accent5>
          <a:srgbClr val="B8B8CA"/>
        </a:accent5>
        <a:accent6>
          <a:srgbClr val="8A0000"/>
        </a:accent6>
        <a:hlink>
          <a:srgbClr val="99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2">
        <a:dk1>
          <a:srgbClr val="4D4D4D"/>
        </a:dk1>
        <a:lt1>
          <a:srgbClr val="FFFFFF"/>
        </a:lt1>
        <a:dk2>
          <a:srgbClr val="4A1102"/>
        </a:dk2>
        <a:lt2>
          <a:srgbClr val="FFFFFF"/>
        </a:lt2>
        <a:accent1>
          <a:srgbClr val="CC3300"/>
        </a:accent1>
        <a:accent2>
          <a:srgbClr val="666699"/>
        </a:accent2>
        <a:accent3>
          <a:srgbClr val="B1AAAA"/>
        </a:accent3>
        <a:accent4>
          <a:srgbClr val="DADADA"/>
        </a:accent4>
        <a:accent5>
          <a:srgbClr val="E2ADAA"/>
        </a:accent5>
        <a:accent6>
          <a:srgbClr val="5C5C8A"/>
        </a:accent6>
        <a:hlink>
          <a:srgbClr val="FF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3">
        <a:dk1>
          <a:srgbClr val="666699"/>
        </a:dk1>
        <a:lt1>
          <a:srgbClr val="FFFFFF"/>
        </a:lt1>
        <a:dk2>
          <a:srgbClr val="400040"/>
        </a:dk2>
        <a:lt2>
          <a:srgbClr val="FFFFFF"/>
        </a:lt2>
        <a:accent1>
          <a:srgbClr val="FFCC00"/>
        </a:accent1>
        <a:accent2>
          <a:srgbClr val="FF3300"/>
        </a:accent2>
        <a:accent3>
          <a:srgbClr val="AFAAAF"/>
        </a:accent3>
        <a:accent4>
          <a:srgbClr val="DADADA"/>
        </a:accent4>
        <a:accent5>
          <a:srgbClr val="FFE2AA"/>
        </a:accent5>
        <a:accent6>
          <a:srgbClr val="E72D00"/>
        </a:accent6>
        <a:hlink>
          <a:srgbClr val="CC99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4">
        <a:dk1>
          <a:srgbClr val="4D4D4D"/>
        </a:dk1>
        <a:lt1>
          <a:srgbClr val="FFFFFF"/>
        </a:lt1>
        <a:dk2>
          <a:srgbClr val="006699"/>
        </a:dk2>
        <a:lt2>
          <a:srgbClr val="CCECFF"/>
        </a:lt2>
        <a:accent1>
          <a:srgbClr val="339966"/>
        </a:accent1>
        <a:accent2>
          <a:srgbClr val="3366FF"/>
        </a:accent2>
        <a:accent3>
          <a:srgbClr val="AAB8CA"/>
        </a:accent3>
        <a:accent4>
          <a:srgbClr val="DADADA"/>
        </a:accent4>
        <a:accent5>
          <a:srgbClr val="ADCAB8"/>
        </a:accent5>
        <a:accent6>
          <a:srgbClr val="2D5CE7"/>
        </a:accent6>
        <a:hlink>
          <a:srgbClr val="33CCFF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5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FF6600"/>
        </a:accent1>
        <a:accent2>
          <a:srgbClr val="FF9933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6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CC3300"/>
        </a:accent1>
        <a:accent2>
          <a:srgbClr val="666699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5C5C8A"/>
        </a:accent6>
        <a:hlink>
          <a:srgbClr val="9999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7">
        <a:dk1>
          <a:srgbClr val="000000"/>
        </a:dk1>
        <a:lt1>
          <a:srgbClr val="FFFFFF"/>
        </a:lt1>
        <a:dk2>
          <a:srgbClr val="000066"/>
        </a:dk2>
        <a:lt2>
          <a:srgbClr val="333399"/>
        </a:lt2>
        <a:accent1>
          <a:srgbClr val="3399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8AE7"/>
        </a:accent6>
        <a:hlink>
          <a:srgbClr val="00CCFF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74930</TotalTime>
  <Words>781</Words>
  <Application>Microsoft Office PowerPoint</Application>
  <PresentationFormat>On-screen Show (4:3)</PresentationFormat>
  <Paragraphs>188</Paragraphs>
  <Slides>18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Calibri</vt:lpstr>
      <vt:lpstr>Helvetica Neue Light</vt:lpstr>
      <vt:lpstr>Times New Roman</vt:lpstr>
      <vt:lpstr>Verdana</vt:lpstr>
      <vt:lpstr>Wingdings</vt:lpstr>
      <vt:lpstr>Refined</vt:lpstr>
      <vt:lpstr>1_Refined</vt:lpstr>
      <vt:lpstr>NIST Healthcare Testing Infrastructure Overview  Interoperability by way of  Standards, Conformance, and Testing Tools </vt:lpstr>
      <vt:lpstr>Video Series</vt:lpstr>
      <vt:lpstr>Overview</vt:lpstr>
      <vt:lpstr>HL7 v2 Development Phases/Cycle</vt:lpstr>
      <vt:lpstr>NIST HL7 v2 Platform</vt:lpstr>
      <vt:lpstr>GVT – User Created Tools</vt:lpstr>
      <vt:lpstr>Conformance Testing</vt:lpstr>
      <vt:lpstr>Creating Specifications</vt:lpstr>
      <vt:lpstr>Creating Specifications</vt:lpstr>
      <vt:lpstr>PowerPoint Presentation</vt:lpstr>
      <vt:lpstr>Context-free &amp; based Testing</vt:lpstr>
      <vt:lpstr>Testing Workflow (Sender)</vt:lpstr>
      <vt:lpstr>Test Case and Data Driven Testing</vt:lpstr>
      <vt:lpstr>Supporting Local Requirements</vt:lpstr>
      <vt:lpstr>Summary</vt:lpstr>
      <vt:lpstr>Summary: Towards Interoperability</vt:lpstr>
      <vt:lpstr>Acronyms</vt:lpstr>
      <vt:lpstr>Thank You    </vt:lpstr>
    </vt:vector>
  </TitlesOfParts>
  <Company>Stewardshop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Snelick, Robert D. (Fed)</dc:creator>
  <cp:lastModifiedBy>Robert</cp:lastModifiedBy>
  <cp:revision>1555</cp:revision>
  <cp:lastPrinted>2019-10-18T21:19:55Z</cp:lastPrinted>
  <dcterms:created xsi:type="dcterms:W3CDTF">2008-01-21T06:12:12Z</dcterms:created>
  <dcterms:modified xsi:type="dcterms:W3CDTF">2021-06-01T23:32:27Z</dcterms:modified>
</cp:coreProperties>
</file>