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10">
  <p:sldMasterIdLst>
    <p:sldMasterId id="2147483673" r:id="rId1"/>
    <p:sldMasterId id="2147483685" r:id="rId2"/>
  </p:sldMasterIdLst>
  <p:notesMasterIdLst>
    <p:notesMasterId r:id="rId21"/>
  </p:notesMasterIdLst>
  <p:sldIdLst>
    <p:sldId id="256" r:id="rId3"/>
    <p:sldId id="902" r:id="rId4"/>
    <p:sldId id="870" r:id="rId5"/>
    <p:sldId id="895" r:id="rId6"/>
    <p:sldId id="876" r:id="rId7"/>
    <p:sldId id="903" r:id="rId8"/>
    <p:sldId id="874" r:id="rId9"/>
    <p:sldId id="896" r:id="rId10"/>
    <p:sldId id="898" r:id="rId11"/>
    <p:sldId id="711" r:id="rId12"/>
    <p:sldId id="811" r:id="rId13"/>
    <p:sldId id="853" r:id="rId14"/>
    <p:sldId id="880" r:id="rId15"/>
    <p:sldId id="657" r:id="rId16"/>
    <p:sldId id="901" r:id="rId17"/>
    <p:sldId id="641" r:id="rId18"/>
    <p:sldId id="891" r:id="rId19"/>
    <p:sldId id="503" r:id="rId2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nelick, Robert D. (Fed)" initials="SRD(" lastIdx="1" clrIdx="0">
    <p:extLst>
      <p:ext uri="{19B8F6BF-5375-455C-9EA6-DF929625EA0E}">
        <p15:presenceInfo xmlns:p15="http://schemas.microsoft.com/office/powerpoint/2012/main" userId="S::rob@nist.gov::0d5b20e9-af78-406c-ad30-2f0b5b0c9b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FF0000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8" autoAdjust="0"/>
    <p:restoredTop sz="96641" autoAdjust="0"/>
  </p:normalViewPr>
  <p:slideViewPr>
    <p:cSldViewPr>
      <p:cViewPr varScale="1">
        <p:scale>
          <a:sx n="120" d="100"/>
          <a:sy n="120" d="100"/>
        </p:scale>
        <p:origin x="19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592D5FE-85CA-40E6-8273-48A5F35DE0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14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732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859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16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Implementers/Specifiers can decide how far to go—profiling mechanisms should provide capabilities for a precise specification.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NO SHORT CUTS—YOU HAVE TO DO IT ONE WAY OR THE OTHER!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These tools help us manage and leverage/reuse existing models.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Think about now Trading Partner C with the same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Improves Patient Safety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Better Data Sharing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Saves Time and Money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confidence that the product meets the conformance requirements stated in the standard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Closer to achieving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expect “out-of-the-box” interoperability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Local adaptation and testing is necessary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likely each integration will still require translation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Reasonable scope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Based on what standards are part of the certification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E.g., if no usability standards, don’t set unrealistic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70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700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EFF599-57A5-464D-BBDE-DD73E3C700F9}" type="slidenum">
              <a:rPr lang="en-US"/>
              <a:pPr/>
              <a:t>18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57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5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41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Profiling: Refinements of the standard via constraints and extension.</a:t>
            </a:r>
          </a:p>
          <a:p>
            <a:r>
              <a:rPr lang="en-US" dirty="0"/>
              <a:t>NOTE: Can implement to the same profiled standard (which is often the goal when the same expectations are the same for sender and receiver).</a:t>
            </a:r>
          </a:p>
          <a:p>
            <a:endParaRPr lang="en-US" dirty="0"/>
          </a:p>
          <a:p>
            <a:r>
              <a:rPr lang="en-US" dirty="0"/>
              <a:t>NOTE 2: A derived specification is a profile, but documentation of</a:t>
            </a:r>
            <a:r>
              <a:rPr lang="en-US" baseline="0" dirty="0"/>
              <a:t> an interface is also considered a “derived specification”.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5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7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88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Applicable to any standard product family.</a:t>
            </a:r>
          </a:p>
        </p:txBody>
      </p:sp>
    </p:spTree>
    <p:extLst>
      <p:ext uri="{BB962C8B-B14F-4D97-AF65-F5344CB8AC3E}">
        <p14:creationId xmlns:p14="http://schemas.microsoft.com/office/powerpoint/2010/main" val="278822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Applicable to any standard product family.</a:t>
            </a:r>
          </a:p>
        </p:txBody>
      </p:sp>
    </p:spTree>
    <p:extLst>
      <p:ext uri="{BB962C8B-B14F-4D97-AF65-F5344CB8AC3E}">
        <p14:creationId xmlns:p14="http://schemas.microsoft.com/office/powerpoint/2010/main" val="3358211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9405A-801D-4EEA-B2FD-F8DC5CDC8C24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087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D9405A-801D-4EEA-B2FD-F8DC5CDC8C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70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382000" y="6637184"/>
            <a:ext cx="609600" cy="143224"/>
          </a:xfrm>
        </p:spPr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2924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 seminar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The seminar slide deck is not subject to copyright protection and is in the public domain.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928823-3CB3-492F-ACFD-A9D2EA0D00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>
            <a:extLst>
              <a:ext uri="{FF2B5EF4-FFF2-40B4-BE49-F238E27FC236}">
                <a16:creationId xmlns:a16="http://schemas.microsoft.com/office/drawing/2014/main" id="{B1635864-22A0-4B7D-AE2D-11ACBC13F6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943600" y="6616576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152400" y="152400"/>
            <a:ext cx="8839200" cy="6477000"/>
            <a:chOff x="240" y="288"/>
            <a:chExt cx="5290" cy="3504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rgbClr val="00206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37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38100">
              <a:solidFill>
                <a:srgbClr val="00206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7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8506887" y="6655603"/>
            <a:ext cx="637113" cy="145018"/>
          </a:xfrm>
        </p:spPr>
        <p:txBody>
          <a:bodyPr/>
          <a:lstStyle/>
          <a:p>
            <a:r>
              <a:rPr lang="en-US" dirty="0"/>
              <a:t>01/01/2011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4241963" y="6503249"/>
            <a:ext cx="533400" cy="476250"/>
          </a:xfrm>
        </p:spPr>
        <p:txBody>
          <a:bodyPr/>
          <a:lstStyle/>
          <a:p>
            <a:fld id="{DD8FDF0E-2772-4D89-9F72-F3CB15D8B8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19100" y="1259114"/>
            <a:ext cx="8382000" cy="647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38100" y="6616598"/>
            <a:ext cx="4419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" b="1" dirty="0"/>
              <a:t>This</a:t>
            </a:r>
            <a:r>
              <a:rPr lang="en-US" sz="600" b="1" baseline="0" dirty="0"/>
              <a:t> </a:t>
            </a:r>
            <a:r>
              <a:rPr lang="en-US" sz="600" b="1" dirty="0"/>
              <a:t>presentation was created</a:t>
            </a:r>
            <a:r>
              <a:rPr lang="en-US" sz="600" b="1" baseline="0" dirty="0"/>
              <a:t> by</a:t>
            </a:r>
            <a:r>
              <a:rPr lang="en-US" sz="600" b="1" dirty="0"/>
              <a:t> Robert</a:t>
            </a:r>
            <a:r>
              <a:rPr lang="en-US" sz="600" b="1" baseline="0" dirty="0"/>
              <a:t> Snelick </a:t>
            </a:r>
            <a:r>
              <a:rPr lang="en-US" sz="600" b="1" dirty="0"/>
              <a:t>as</a:t>
            </a:r>
            <a:r>
              <a:rPr lang="en-US" sz="600" b="1" baseline="0" dirty="0"/>
              <a:t> part of</a:t>
            </a:r>
            <a:r>
              <a:rPr lang="en-US" sz="600" b="1" dirty="0"/>
              <a:t> official duties as an employee of the US Federal Government.</a:t>
            </a:r>
            <a:r>
              <a:rPr lang="en-US" sz="600" b="1" baseline="0" dirty="0"/>
              <a:t> </a:t>
            </a:r>
            <a:r>
              <a:rPr lang="en-US" sz="600" b="1" dirty="0"/>
              <a:t>This presentation is not subject to copyright protection and is in the public domain.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2546" y="248910"/>
            <a:ext cx="1327128" cy="635327"/>
          </a:xfrm>
          <a:prstGeom prst="rect">
            <a:avLst/>
          </a:prstGeom>
        </p:spPr>
      </p:pic>
      <p:sp>
        <p:nvSpPr>
          <p:cNvPr id="15" name="Rectangle 12"/>
          <p:cNvSpPr>
            <a:spLocks noChangeArrowheads="1"/>
          </p:cNvSpPr>
          <p:nvPr userDrawn="1"/>
        </p:nvSpPr>
        <p:spPr bwMode="auto">
          <a:xfrm>
            <a:off x="6382147" y="666916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29584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8481"/>
            <a:ext cx="8382000" cy="647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5029200"/>
          </a:xfrm>
        </p:spPr>
        <p:txBody>
          <a:bodyPr/>
          <a:lstStyle>
            <a:lvl2pPr marL="742950" indent="-285750">
              <a:buFont typeface="Wingdings" panose="05000000000000000000" pitchFamily="2" charset="2"/>
              <a:buChar char="q"/>
              <a:defRPr/>
            </a:lvl2pPr>
            <a:lvl3pPr>
              <a:buClr>
                <a:srgbClr val="002060"/>
              </a:buClr>
              <a:buSzPct val="60000"/>
              <a:defRPr/>
            </a:lvl3pPr>
            <a:lvl4pPr marL="1600200" indent="-228600">
              <a:buClr>
                <a:srgbClr val="002060"/>
              </a:buClr>
              <a:buSzPct val="60000"/>
              <a:buFont typeface="Wingdings" panose="05000000000000000000" pitchFamily="2" charset="2"/>
              <a:buChar char="v"/>
              <a:defRPr/>
            </a:lvl4pPr>
            <a:lvl5pPr>
              <a:buClr>
                <a:srgbClr val="002060"/>
              </a:buClr>
              <a:buSzPct val="75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5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 smtClean="0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58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148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2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37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46038" y="665075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91000" y="6494822"/>
            <a:ext cx="533400" cy="476250"/>
          </a:xfrm>
        </p:spPr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6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70101" y="6644000"/>
            <a:ext cx="597962" cy="164394"/>
          </a:xfrm>
        </p:spPr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86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12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D36790-EF9F-4521-A783-189BE19EEE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7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43B471-FB90-46FA-8B98-F55B29ABD840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DD071-FAF0-42AF-BCBC-4495406D14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63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473075"/>
            <a:ext cx="2095500" cy="5775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3075"/>
            <a:ext cx="6134100" cy="5775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DD8C03-4B48-4E6D-AEDF-1A9300C7BAE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69C5E0-66B6-492B-B5B1-955EA64CE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8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22CAAC-72B4-49BF-8D8A-B248BD60D0AB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717A56-5D33-48BC-B612-81C2A448BE8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8C14C-5A61-4D4D-B38C-096C9971D9C2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422542-FAC0-4800-BAC9-80AE50E93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C45C78-7BD8-47C0-88A0-6DA77AB0E0BB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E51A7F-C561-42D3-BDE2-6604AC35B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621641-DE6C-4460-BF47-734601E4A699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429D7E7-1099-47AD-B3F2-624E90DDB7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E83B5-0457-4AA6-A2AF-7E85AB57C9B7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098B49-91C9-4AE6-BCDD-3C6B3DE25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B80F34-8997-452F-82F9-376965C1575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501C3C-0F9F-4B82-B0E4-702459263B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C570FB-6AC0-4D6C-9E03-450BCCB52573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11F142-224D-427D-930A-AAAE46FDAB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466725" y="1371600"/>
            <a:ext cx="82962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5340"/>
            <a:ext cx="8153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535535"/>
            <a:ext cx="8382000" cy="4902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1" name="Rectangle 13"/>
          <p:cNvSpPr>
            <a:spLocks noChangeArrowheads="1"/>
          </p:cNvSpPr>
          <p:nvPr userDrawn="1"/>
        </p:nvSpPr>
        <p:spPr bwMode="auto">
          <a:xfrm>
            <a:off x="563002" y="6621462"/>
            <a:ext cx="3962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This seminar was created by Robert Snelick as part of official duties as</a:t>
            </a:r>
            <a:r>
              <a:rPr lang="en-US" sz="600" b="1" baseline="0" dirty="0"/>
              <a:t> an</a:t>
            </a:r>
            <a:r>
              <a:rPr lang="en-US" sz="600" b="1" dirty="0"/>
              <a:t> employee of the US Federal Government. The seminar slide deck is not subject to copyright protection and is in the public domain.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491538" y="6650291"/>
            <a:ext cx="576262" cy="143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3400" y="6534150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8B2C8-B45B-4E90-9690-F52ACF8977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34983" y="6629400"/>
            <a:ext cx="457200" cy="218872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5F4AB1AE-F140-467C-8FE9-7DF4A96CC5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86400" y="6654645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Ø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6477000"/>
          </a:xfrm>
          <a:prstGeom prst="rect">
            <a:avLst/>
          </a:prstGeom>
          <a:solidFill>
            <a:schemeClr val="bg1"/>
          </a:solidFill>
          <a:ln w="44450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blackWhite">
          <a:xfrm>
            <a:off x="231775" y="236538"/>
            <a:ext cx="8678863" cy="628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381000" y="1219200"/>
            <a:ext cx="8382000" cy="0"/>
          </a:xfrm>
          <a:prstGeom prst="lin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445082"/>
            <a:ext cx="8382000" cy="64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03339"/>
            <a:ext cx="8382000" cy="51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78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506887" y="6650750"/>
            <a:ext cx="597962" cy="16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00"/>
            </a:lvl1pPr>
          </a:lstStyle>
          <a:p>
            <a:r>
              <a:rPr lang="en-US" dirty="0"/>
              <a:t>01/01/2011</a:t>
            </a:r>
          </a:p>
        </p:txBody>
      </p:sp>
      <p:sp>
        <p:nvSpPr>
          <p:cNvPr id="32786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243800" y="6488072"/>
            <a:ext cx="533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/>
            </a:lvl1pPr>
          </a:lstStyle>
          <a:p>
            <a:fld id="{DD8FDF0E-2772-4D89-9F72-F3CB15D8B8A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094663" y="172618"/>
            <a:ext cx="895350" cy="428625"/>
          </a:xfrm>
          <a:prstGeom prst="rect">
            <a:avLst/>
          </a:prstGeom>
        </p:spPr>
      </p:pic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36715" y="6650750"/>
            <a:ext cx="217408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00" b="1" dirty="0"/>
              <a:t>National</a:t>
            </a:r>
            <a:r>
              <a:rPr lang="en-US" sz="600" b="1" baseline="0" dirty="0"/>
              <a:t> Institute of Standards and Technology (NIST)</a:t>
            </a:r>
            <a:endParaRPr 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66266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75000"/>
        <a:buFont typeface="Wingdings" panose="05000000000000000000" pitchFamily="2" charset="2"/>
        <a:buChar char="q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q"/>
        <a:defRPr sz="2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2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70000"/>
        <a:buFont typeface="Wingdings" panose="05000000000000000000" pitchFamily="2" charset="2"/>
        <a:buChar char="v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.snelick@nist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838200"/>
            <a:ext cx="5638800" cy="2559050"/>
          </a:xfrm>
        </p:spPr>
        <p:txBody>
          <a:bodyPr anchor="ctr"/>
          <a:lstStyle/>
          <a:p>
            <a:pPr algn="ctr"/>
            <a:r>
              <a:rPr lang="en-US" sz="3200" dirty="0"/>
              <a:t>NIST Healthcare Testing Infrastructure Overview</a:t>
            </a:r>
            <a:br>
              <a:rPr lang="en-US" sz="3200" dirty="0"/>
            </a:br>
            <a:br>
              <a:rPr lang="en-US" sz="3200" dirty="0"/>
            </a:br>
            <a:r>
              <a:rPr lang="en-US" sz="2400" i="1" dirty="0">
                <a:solidFill>
                  <a:srgbClr val="C00000"/>
                </a:solidFill>
              </a:rPr>
              <a:t>Interoperability by way of  Standards, Conformance, and Testing Tools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62400"/>
            <a:ext cx="7391400" cy="2209800"/>
          </a:xfrm>
        </p:spPr>
        <p:txBody>
          <a:bodyPr/>
          <a:lstStyle/>
          <a:p>
            <a:r>
              <a:rPr lang="en-US" dirty="0"/>
              <a:t>June 2021</a:t>
            </a:r>
          </a:p>
          <a:p>
            <a:r>
              <a:rPr lang="en-US" dirty="0"/>
              <a:t>Robert Snelick, NIST</a:t>
            </a:r>
          </a:p>
          <a:p>
            <a:r>
              <a:rPr lang="en-US" dirty="0">
                <a:solidFill>
                  <a:srgbClr val="C00000"/>
                </a:solidFill>
              </a:rPr>
              <a:t>End-to-end Testing Platform</a:t>
            </a:r>
          </a:p>
          <a:p>
            <a:r>
              <a:rPr lang="en-US" dirty="0"/>
              <a:t>Part 3 of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3366B1-09C9-495E-84A7-361D5E69F309}"/>
              </a:ext>
            </a:extLst>
          </p:cNvPr>
          <p:cNvSpPr/>
          <p:nvPr/>
        </p:nvSpPr>
        <p:spPr>
          <a:xfrm>
            <a:off x="76200" y="76200"/>
            <a:ext cx="8991600" cy="6705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34192-764F-4AC2-963B-B063D22E8A07}"/>
              </a:ext>
            </a:extLst>
          </p:cNvPr>
          <p:cNvSpPr txBox="1"/>
          <p:nvPr/>
        </p:nvSpPr>
        <p:spPr>
          <a:xfrm>
            <a:off x="76200" y="762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Creating a Specification in IGAMT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2F5F9C-086D-48A7-915C-D0017CC53B7F}"/>
              </a:ext>
            </a:extLst>
          </p:cNvPr>
          <p:cNvCxnSpPr/>
          <p:nvPr/>
        </p:nvCxnSpPr>
        <p:spPr>
          <a:xfrm>
            <a:off x="76200" y="445532"/>
            <a:ext cx="89916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12EA2E7-604C-4F88-973F-95A13C731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1" y="570700"/>
            <a:ext cx="8790038" cy="5982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54D26-2BA1-482A-9CA1-3C09DA1F0321}"/>
              </a:ext>
            </a:extLst>
          </p:cNvPr>
          <p:cNvSpPr txBox="1"/>
          <p:nvPr/>
        </p:nvSpPr>
        <p:spPr>
          <a:xfrm>
            <a:off x="1371600" y="2209800"/>
            <a:ext cx="6417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DEMO: IGAMT and GVT</a:t>
            </a:r>
          </a:p>
        </p:txBody>
      </p:sp>
    </p:spTree>
    <p:extLst>
      <p:ext uri="{BB962C8B-B14F-4D97-AF65-F5344CB8AC3E}">
        <p14:creationId xmlns:p14="http://schemas.microsoft.com/office/powerpoint/2010/main" val="988765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5340"/>
            <a:ext cx="8229600" cy="822325"/>
          </a:xfrm>
        </p:spPr>
        <p:txBody>
          <a:bodyPr/>
          <a:lstStyle/>
          <a:p>
            <a:r>
              <a:rPr lang="en-US" dirty="0"/>
              <a:t>Context-free &amp; based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1535535"/>
            <a:ext cx="2819400" cy="49025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Context-based has expanded test scope</a:t>
            </a:r>
          </a:p>
          <a:p>
            <a:r>
              <a:rPr lang="en-US" dirty="0"/>
              <a:t>Scenarios</a:t>
            </a:r>
          </a:p>
          <a:p>
            <a:r>
              <a:rPr lang="en-US" dirty="0"/>
              <a:t>Targeted Test Cases</a:t>
            </a:r>
          </a:p>
          <a:p>
            <a:r>
              <a:rPr lang="en-US" dirty="0"/>
              <a:t>Data Driven</a:t>
            </a:r>
          </a:p>
          <a:p>
            <a:r>
              <a:rPr lang="en-US" dirty="0"/>
              <a:t>Black-box functional requirements testing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01/01/2011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36790-EF9F-4521-A783-189BE19EEE4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15084"/>
            <a:ext cx="53435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1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Workflow (Sender)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8FB251D-6A70-4EF8-9442-7A91BBDFAF19}"/>
              </a:ext>
            </a:extLst>
          </p:cNvPr>
          <p:cNvSpPr/>
          <p:nvPr/>
        </p:nvSpPr>
        <p:spPr bwMode="auto">
          <a:xfrm>
            <a:off x="1068924" y="4386790"/>
            <a:ext cx="18288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EHRs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2222F3-0CA9-4C52-9986-7C0DFAA7652A}"/>
              </a:ext>
            </a:extLst>
          </p:cNvPr>
          <p:cNvSpPr/>
          <p:nvPr/>
        </p:nvSpPr>
        <p:spPr bwMode="auto">
          <a:xfrm>
            <a:off x="4040724" y="4212777"/>
            <a:ext cx="1828800" cy="99653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NIST Test Tool(Acting as an IIS)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888DA6-C1E5-450A-808E-E7F815CA0DA1}"/>
              </a:ext>
            </a:extLst>
          </p:cNvPr>
          <p:cNvCxnSpPr>
            <a:cxnSpLocks/>
          </p:cNvCxnSpPr>
          <p:nvPr/>
        </p:nvCxnSpPr>
        <p:spPr bwMode="auto">
          <a:xfrm>
            <a:off x="2897724" y="4721426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353D3AC-8EE1-4516-900B-27EE7032BE6B}"/>
              </a:ext>
            </a:extLst>
          </p:cNvPr>
          <p:cNvSpPr txBox="1"/>
          <p:nvPr/>
        </p:nvSpPr>
        <p:spPr>
          <a:xfrm>
            <a:off x="899813" y="3259723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Tool Provides Test Story and Test Data Sheet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1ABD81-7BEE-4476-AD68-DA05239C539B}"/>
              </a:ext>
            </a:extLst>
          </p:cNvPr>
          <p:cNvSpPr txBox="1"/>
          <p:nvPr/>
        </p:nvSpPr>
        <p:spPr>
          <a:xfrm>
            <a:off x="844377" y="2793183"/>
            <a:ext cx="21295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Select Test Case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B90843-B26E-42C2-BD63-9335367247E5}"/>
              </a:ext>
            </a:extLst>
          </p:cNvPr>
          <p:cNvSpPr/>
          <p:nvPr/>
        </p:nvSpPr>
        <p:spPr bwMode="auto">
          <a:xfrm>
            <a:off x="2746188" y="4648581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A5B0488-F8D0-49DC-A4B5-F0875C4C0D2A}"/>
              </a:ext>
            </a:extLst>
          </p:cNvPr>
          <p:cNvSpPr/>
          <p:nvPr/>
        </p:nvSpPr>
        <p:spPr bwMode="auto">
          <a:xfrm>
            <a:off x="4077960" y="4652052"/>
            <a:ext cx="152400" cy="126998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2EDA5B4-6C71-4A16-8D15-475386660252}"/>
              </a:ext>
            </a:extLst>
          </p:cNvPr>
          <p:cNvCxnSpPr>
            <a:cxnSpLocks/>
          </p:cNvCxnSpPr>
          <p:nvPr/>
        </p:nvCxnSpPr>
        <p:spPr bwMode="auto">
          <a:xfrm flipV="1">
            <a:off x="3393024" y="4814884"/>
            <a:ext cx="0" cy="609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BE29947-3A05-46CC-AD35-2D3405C0F326}"/>
              </a:ext>
            </a:extLst>
          </p:cNvPr>
          <p:cNvSpPr txBox="1"/>
          <p:nvPr/>
        </p:nvSpPr>
        <p:spPr>
          <a:xfrm>
            <a:off x="872685" y="5446245"/>
            <a:ext cx="4395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EHR Creates Message and Submits to NIST Validation Tool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69222E-DB26-49E3-93A0-327D6BD3844F}"/>
              </a:ext>
            </a:extLst>
          </p:cNvPr>
          <p:cNvSpPr/>
          <p:nvPr/>
        </p:nvSpPr>
        <p:spPr bwMode="auto">
          <a:xfrm>
            <a:off x="531471" y="2804844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5BA16CE-E617-43C1-9933-DC1AB7E52795}"/>
              </a:ext>
            </a:extLst>
          </p:cNvPr>
          <p:cNvSpPr/>
          <p:nvPr/>
        </p:nvSpPr>
        <p:spPr bwMode="auto">
          <a:xfrm>
            <a:off x="531471" y="3283647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D33952C-6646-4BCA-B8A0-34725B0D280E}"/>
              </a:ext>
            </a:extLst>
          </p:cNvPr>
          <p:cNvSpPr/>
          <p:nvPr/>
        </p:nvSpPr>
        <p:spPr bwMode="auto">
          <a:xfrm>
            <a:off x="531471" y="3815923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3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3BBD601-899D-4890-885A-31667AD43097}"/>
              </a:ext>
            </a:extLst>
          </p:cNvPr>
          <p:cNvSpPr/>
          <p:nvPr/>
        </p:nvSpPr>
        <p:spPr bwMode="auto">
          <a:xfrm>
            <a:off x="531471" y="5461634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7728C7-5D80-4C34-89FB-6E765BE464C8}"/>
              </a:ext>
            </a:extLst>
          </p:cNvPr>
          <p:cNvSpPr txBox="1"/>
          <p:nvPr/>
        </p:nvSpPr>
        <p:spPr>
          <a:xfrm>
            <a:off x="897504" y="3774190"/>
            <a:ext cx="601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Test Data Entered into the EHR System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6FC0A97-F9D3-4AE3-9156-2E65BD2CE115}"/>
              </a:ext>
            </a:extLst>
          </p:cNvPr>
          <p:cNvCxnSpPr>
            <a:cxnSpLocks/>
          </p:cNvCxnSpPr>
          <p:nvPr/>
        </p:nvCxnSpPr>
        <p:spPr bwMode="auto">
          <a:xfrm>
            <a:off x="5869524" y="4738879"/>
            <a:ext cx="11811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9196A230-7C76-41A2-B184-81135F8796FC}"/>
              </a:ext>
            </a:extLst>
          </p:cNvPr>
          <p:cNvSpPr/>
          <p:nvPr/>
        </p:nvSpPr>
        <p:spPr bwMode="auto">
          <a:xfrm>
            <a:off x="5645908" y="5446245"/>
            <a:ext cx="312906" cy="30777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00AF19-467C-4A8B-9096-AD342A40E428}"/>
              </a:ext>
            </a:extLst>
          </p:cNvPr>
          <p:cNvSpPr txBox="1"/>
          <p:nvPr/>
        </p:nvSpPr>
        <p:spPr>
          <a:xfrm>
            <a:off x="5991141" y="5424484"/>
            <a:ext cx="2447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Tool Provides Validation Report</a:t>
            </a:r>
          </a:p>
        </p:txBody>
      </p:sp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A65C79EB-16F7-4867-B121-A772B4F66FBB}"/>
              </a:ext>
            </a:extLst>
          </p:cNvPr>
          <p:cNvSpPr/>
          <p:nvPr/>
        </p:nvSpPr>
        <p:spPr bwMode="auto">
          <a:xfrm>
            <a:off x="7164924" y="4212777"/>
            <a:ext cx="1481138" cy="996532"/>
          </a:xfrm>
          <a:prstGeom prst="flowChartDocumen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Validation Report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4F41E5-24B3-441F-9EB8-7560029CDEF6}"/>
              </a:ext>
            </a:extLst>
          </p:cNvPr>
          <p:cNvSpPr txBox="1"/>
          <p:nvPr/>
        </p:nvSpPr>
        <p:spPr>
          <a:xfrm>
            <a:off x="419100" y="1621534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</a:rPr>
              <a:t>Targeted Test Cases</a:t>
            </a:r>
          </a:p>
        </p:txBody>
      </p:sp>
    </p:spTree>
    <p:extLst>
      <p:ext uri="{BB962C8B-B14F-4D97-AF65-F5344CB8AC3E}">
        <p14:creationId xmlns:p14="http://schemas.microsoft.com/office/powerpoint/2010/main" val="170746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 and Data Driven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C4183F0-D733-497F-A78B-109EFFD5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69144"/>
            <a:ext cx="7467600" cy="4119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C8B57-DE43-4BE1-A5ED-C58D64576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951836"/>
            <a:ext cx="4048125" cy="34462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E8B6D5-789D-4695-89E2-1B9988164145}"/>
              </a:ext>
            </a:extLst>
          </p:cNvPr>
          <p:cNvSpPr txBox="1"/>
          <p:nvPr/>
        </p:nvSpPr>
        <p:spPr>
          <a:xfrm>
            <a:off x="388289" y="1806547"/>
            <a:ext cx="8248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DEMO: TCAMT </a:t>
            </a:r>
          </a:p>
        </p:txBody>
      </p:sp>
    </p:spTree>
    <p:extLst>
      <p:ext uri="{BB962C8B-B14F-4D97-AF65-F5344CB8AC3E}">
        <p14:creationId xmlns:p14="http://schemas.microsoft.com/office/powerpoint/2010/main" val="39142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Local Requirements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6/1/2021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1BF69D-1D20-4DF9-BB96-1923D5EE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51507"/>
            <a:ext cx="8382000" cy="479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173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/>
          </a:bodyPr>
          <a:lstStyle/>
          <a:p>
            <a:r>
              <a:rPr lang="en-US" dirty="0"/>
              <a:t>Integrated End-to-end Platform</a:t>
            </a:r>
          </a:p>
          <a:p>
            <a:r>
              <a:rPr lang="en-US" dirty="0"/>
              <a:t>We have changed the paradigm</a:t>
            </a:r>
          </a:p>
          <a:p>
            <a:r>
              <a:rPr lang="en-US" dirty="0"/>
              <a:t>We don’t build conformance test tools; we build the tools that builds them</a:t>
            </a:r>
          </a:p>
          <a:p>
            <a:r>
              <a:rPr lang="en-US" dirty="0"/>
              <a:t>Empowered Domain Experts and SDOs</a:t>
            </a:r>
          </a:p>
          <a:p>
            <a:r>
              <a:rPr lang="en-US" dirty="0"/>
              <a:t>NIST GVT is a host for user created tools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7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458200" cy="822325"/>
          </a:xfrm>
        </p:spPr>
        <p:txBody>
          <a:bodyPr/>
          <a:lstStyle/>
          <a:p>
            <a:r>
              <a:rPr lang="en-US" sz="3600" dirty="0"/>
              <a:t>Summary: Towards Interoperability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16</a:t>
            </a:fld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5400000">
            <a:off x="1838772" y="1297222"/>
            <a:ext cx="2823082" cy="32710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2954" y="2670467"/>
            <a:ext cx="1418095" cy="49594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4463155" y="1286893"/>
            <a:ext cx="2823082" cy="327105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9876" y="2484031"/>
            <a:ext cx="100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 Neue Light"/>
              </a:rPr>
              <a:t>Trading Partner 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35807" y="2460744"/>
            <a:ext cx="1006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Helvetica Neue Light"/>
              </a:rPr>
              <a:t>Trading Partner B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32873" y="2781932"/>
            <a:ext cx="230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Requirements</a:t>
            </a:r>
          </a:p>
        </p:txBody>
      </p:sp>
      <p:sp>
        <p:nvSpPr>
          <p:cNvPr id="13" name="TextBox 12"/>
          <p:cNvSpPr txBox="1"/>
          <p:nvPr/>
        </p:nvSpPr>
        <p:spPr>
          <a:xfrm rot="5400000">
            <a:off x="6484634" y="2787323"/>
            <a:ext cx="2300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Requirements</a:t>
            </a:r>
          </a:p>
        </p:txBody>
      </p:sp>
      <p:sp>
        <p:nvSpPr>
          <p:cNvPr id="14" name="Right Arrow 13"/>
          <p:cNvSpPr/>
          <p:nvPr/>
        </p:nvSpPr>
        <p:spPr>
          <a:xfrm rot="16200000">
            <a:off x="1379259" y="1572894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5" name="Right Arrow 14"/>
          <p:cNvSpPr/>
          <p:nvPr/>
        </p:nvSpPr>
        <p:spPr>
          <a:xfrm rot="5400000">
            <a:off x="1356805" y="4134920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6" name="Right Arrow 15"/>
          <p:cNvSpPr/>
          <p:nvPr/>
        </p:nvSpPr>
        <p:spPr>
          <a:xfrm rot="16200000">
            <a:off x="7497168" y="1570098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7" name="Right Arrow 16"/>
          <p:cNvSpPr/>
          <p:nvPr/>
        </p:nvSpPr>
        <p:spPr>
          <a:xfrm rot="5400000">
            <a:off x="7506952" y="4115821"/>
            <a:ext cx="261610" cy="163826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78729" y="2616884"/>
            <a:ext cx="1186543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Reduced Negotiations &amp;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  <a:latin typeface="Helvetica Neue Light"/>
              </a:rPr>
              <a:t> Translations</a:t>
            </a:r>
          </a:p>
        </p:txBody>
      </p:sp>
      <p:sp>
        <p:nvSpPr>
          <p:cNvPr id="19" name="Right Arrow 18"/>
          <p:cNvSpPr/>
          <p:nvPr/>
        </p:nvSpPr>
        <p:spPr>
          <a:xfrm rot="9376868">
            <a:off x="4903959" y="2075702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0" name="Right Arrow 19"/>
          <p:cNvSpPr/>
          <p:nvPr/>
        </p:nvSpPr>
        <p:spPr>
          <a:xfrm rot="12192940">
            <a:off x="4861159" y="3634283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1" name="Right Arrow 20"/>
          <p:cNvSpPr/>
          <p:nvPr/>
        </p:nvSpPr>
        <p:spPr>
          <a:xfrm rot="1379567">
            <a:off x="1570945" y="2089025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>
          <a:xfrm rot="20212787">
            <a:off x="1601435" y="3641539"/>
            <a:ext cx="2628852" cy="124460"/>
          </a:xfrm>
          <a:prstGeom prst="rightArrow">
            <a:avLst/>
          </a:prstGeom>
          <a:solidFill>
            <a:srgbClr val="0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3" name="Isosceles Triangle 22"/>
          <p:cNvSpPr/>
          <p:nvPr/>
        </p:nvSpPr>
        <p:spPr>
          <a:xfrm>
            <a:off x="1790288" y="3216178"/>
            <a:ext cx="5539454" cy="1131460"/>
          </a:xfrm>
          <a:prstGeom prst="triangle">
            <a:avLst>
              <a:gd name="adj" fmla="val 50095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1354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7" name="Isosceles Triangle 26"/>
          <p:cNvSpPr/>
          <p:nvPr/>
        </p:nvSpPr>
        <p:spPr>
          <a:xfrm rot="10800000">
            <a:off x="1802273" y="1524000"/>
            <a:ext cx="5539454" cy="1097573"/>
          </a:xfrm>
          <a:prstGeom prst="triangle">
            <a:avLst>
              <a:gd name="adj" fmla="val 50095"/>
            </a:avLst>
          </a:prstGeom>
          <a:solidFill>
            <a:schemeClr val="accent5">
              <a:lumMod val="50000"/>
            </a:schemeClr>
          </a:solidFill>
          <a:ln w="9525" cap="flat" cmpd="sng" algn="ctr">
            <a:solidFill>
              <a:srgbClr val="13547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 Neue Light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0573" y="1756213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Use Cases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53283" y="3508939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Standards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11288" y="3938552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Profiling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835046" y="3943618"/>
            <a:ext cx="1555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Implementation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20155" y="3943618"/>
            <a:ext cx="898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white"/>
                </a:solidFill>
                <a:latin typeface="Helvetica Neue Light"/>
              </a:rPr>
              <a:t>Testing</a:t>
            </a: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72CC9656-53D3-4B64-9DA1-120AFAA45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4494464"/>
            <a:ext cx="8382000" cy="2122657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Need quality data exchange standards</a:t>
            </a:r>
          </a:p>
          <a:p>
            <a:r>
              <a:rPr lang="en-US" dirty="0"/>
              <a:t>Provide the mechanisms and education to create well-defined standards</a:t>
            </a:r>
          </a:p>
          <a:p>
            <a:r>
              <a:rPr lang="en-US" dirty="0"/>
              <a:t>Be precise, and demand it from SDOs</a:t>
            </a:r>
          </a:p>
          <a:p>
            <a:r>
              <a:rPr lang="en-US" dirty="0"/>
              <a:t>Profile, Modularize, and Reuse</a:t>
            </a:r>
          </a:p>
          <a:p>
            <a:r>
              <a:rPr lang="en-US" dirty="0"/>
              <a:t>Use existing tools (profiling and testing)</a:t>
            </a:r>
          </a:p>
          <a:p>
            <a:r>
              <a:rPr lang="en-US" dirty="0"/>
              <a:t>Non-conformance should not prevent useful exchange of data</a:t>
            </a:r>
          </a:p>
          <a:p>
            <a:r>
              <a:rPr lang="en-US" dirty="0"/>
              <a:t>Plan for testing, and test (at all layers)</a:t>
            </a:r>
          </a:p>
        </p:txBody>
      </p:sp>
    </p:spTree>
    <p:extLst>
      <p:ext uri="{BB962C8B-B14F-4D97-AF65-F5344CB8AC3E}">
        <p14:creationId xmlns:p14="http://schemas.microsoft.com/office/powerpoint/2010/main" val="147338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Acronyms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HL7 – Health Level 7 (Standards Dev. Org)</a:t>
            </a:r>
          </a:p>
          <a:p>
            <a:r>
              <a:rPr lang="en-US" dirty="0"/>
              <a:t>CDC – Centers for Disease Control and Prevention</a:t>
            </a:r>
          </a:p>
          <a:p>
            <a:r>
              <a:rPr lang="en-US" dirty="0"/>
              <a:t>AIRA – American Immunization Registry Association</a:t>
            </a:r>
          </a:p>
          <a:p>
            <a:r>
              <a:rPr lang="en-US" dirty="0"/>
              <a:t>IIS – Immunization Information System</a:t>
            </a:r>
          </a:p>
          <a:p>
            <a:r>
              <a:rPr lang="en-US" dirty="0"/>
              <a:t>APHL – Association of Public Health Laboratory</a:t>
            </a:r>
          </a:p>
          <a:p>
            <a:r>
              <a:rPr lang="en-US" dirty="0"/>
              <a:t>IHE – Integrating the Healthcare Enterprises</a:t>
            </a:r>
          </a:p>
          <a:p>
            <a:r>
              <a:rPr lang="en-US" dirty="0"/>
              <a:t>ONC – Office of the National Coordinator (HHS)</a:t>
            </a:r>
          </a:p>
          <a:p>
            <a:r>
              <a:rPr lang="en-US" dirty="0"/>
              <a:t>MU – Meaningful Use (CMS EHR Certification)</a:t>
            </a:r>
          </a:p>
          <a:p>
            <a:r>
              <a:rPr lang="en-US" dirty="0"/>
              <a:t>IGAMT – Implementation Guide Authoring and Management Tool (NIST Tool)</a:t>
            </a:r>
          </a:p>
          <a:p>
            <a:r>
              <a:rPr lang="en-US" dirty="0"/>
              <a:t>TCAMT – Test Case Authoring and Management Tool (NIST Tool)</a:t>
            </a:r>
          </a:p>
          <a:p>
            <a:r>
              <a:rPr lang="en-US" dirty="0"/>
              <a:t>GVT – General Validation Tool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84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362200"/>
            <a:ext cx="6400800" cy="685800"/>
          </a:xfrm>
        </p:spPr>
        <p:txBody>
          <a:bodyPr/>
          <a:lstStyle/>
          <a:p>
            <a:r>
              <a:rPr lang="en-US" sz="4000" dirty="0"/>
              <a:t>Contact: </a:t>
            </a:r>
            <a:r>
              <a:rPr lang="en-US" sz="4000" dirty="0">
                <a:hlinkClick r:id="rId3"/>
              </a:rPr>
              <a:t>robert.snelick@nist.gov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DD5B9C-D54E-495B-A655-885CCB79A385}"/>
              </a:ext>
            </a:extLst>
          </p:cNvPr>
          <p:cNvSpPr txBox="1"/>
          <p:nvPr/>
        </p:nvSpPr>
        <p:spPr>
          <a:xfrm>
            <a:off x="1485900" y="5213350"/>
            <a:ext cx="6172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ym typeface="Wingdings" panose="05000000000000000000" pitchFamily="2" charset="2"/>
              </a:rPr>
              <a:t>https://hl7v2tools.nist.gov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6337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Series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458200" cy="4876800"/>
          </a:xfrm>
        </p:spPr>
        <p:txBody>
          <a:bodyPr>
            <a:normAutofit/>
          </a:bodyPr>
          <a:lstStyle/>
          <a:p>
            <a:r>
              <a:rPr lang="en-US" dirty="0"/>
              <a:t>Part 1</a:t>
            </a:r>
          </a:p>
          <a:p>
            <a:pPr lvl="1"/>
            <a:r>
              <a:rPr lang="en-US" dirty="0"/>
              <a:t>NIST HL7 v2 Testing Infrastructure Overview</a:t>
            </a:r>
          </a:p>
          <a:p>
            <a:r>
              <a:rPr lang="en-US" dirty="0"/>
              <a:t>Part 2</a:t>
            </a:r>
          </a:p>
          <a:p>
            <a:pPr lvl="1"/>
            <a:r>
              <a:rPr lang="en-US" dirty="0"/>
              <a:t>NIST Conformance Testing Tools</a:t>
            </a:r>
          </a:p>
          <a:p>
            <a:pPr lvl="1"/>
            <a:r>
              <a:rPr lang="en-US" dirty="0"/>
              <a:t>Focus on Immunization Test Suite</a:t>
            </a:r>
          </a:p>
          <a:p>
            <a:r>
              <a:rPr lang="en-US" dirty="0"/>
              <a:t>Part 3</a:t>
            </a:r>
          </a:p>
          <a:p>
            <a:pPr lvl="1"/>
            <a:r>
              <a:rPr lang="en-US" dirty="0"/>
              <a:t>NIST Development and Testing Platform</a:t>
            </a:r>
          </a:p>
          <a:p>
            <a:r>
              <a:rPr lang="en-US" dirty="0"/>
              <a:t>Supplement</a:t>
            </a:r>
          </a:p>
          <a:p>
            <a:pPr lvl="1"/>
            <a:r>
              <a:rPr lang="en-US" dirty="0"/>
              <a:t>Background: HL7 v2, Conformance, Interoperability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21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90578"/>
            <a:ext cx="83820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are we Doing</a:t>
            </a:r>
          </a:p>
          <a:p>
            <a:pPr lvl="1"/>
            <a:r>
              <a:rPr lang="en-US" dirty="0"/>
              <a:t>Improving Healthcare Data Exchange Interoperability</a:t>
            </a:r>
          </a:p>
          <a:p>
            <a:pPr lvl="1"/>
            <a:r>
              <a:rPr lang="en-US" dirty="0"/>
              <a:t>Improve Healthcare Data Quality</a:t>
            </a:r>
          </a:p>
          <a:p>
            <a:r>
              <a:rPr lang="en-US" dirty="0"/>
              <a:t>Who are the Users</a:t>
            </a:r>
          </a:p>
          <a:p>
            <a:pPr lvl="1"/>
            <a:r>
              <a:rPr lang="en-US" dirty="0"/>
              <a:t>Healthcare Information Technology Vendors</a:t>
            </a:r>
          </a:p>
          <a:p>
            <a:pPr lvl="1"/>
            <a:r>
              <a:rPr lang="en-US" dirty="0"/>
              <a:t>Public Health (CDC, APHL, AIRA, etc.)</a:t>
            </a:r>
          </a:p>
          <a:p>
            <a:pPr lvl="1"/>
            <a:r>
              <a:rPr lang="en-US" dirty="0"/>
              <a:t>Certification and Testing Organization</a:t>
            </a:r>
          </a:p>
          <a:p>
            <a:pPr lvl="1"/>
            <a:r>
              <a:rPr lang="en-US" dirty="0"/>
              <a:t>Standards Development Organization</a:t>
            </a:r>
          </a:p>
          <a:p>
            <a:r>
              <a:rPr lang="en-US" dirty="0"/>
              <a:t>Impact</a:t>
            </a:r>
          </a:p>
          <a:p>
            <a:pPr lvl="1"/>
            <a:r>
              <a:rPr lang="en-US" dirty="0"/>
              <a:t>Improved Quality of Care (better data/better care)</a:t>
            </a:r>
          </a:p>
          <a:p>
            <a:pPr lvl="1"/>
            <a:r>
              <a:rPr lang="en-US" dirty="0"/>
              <a:t>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95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5340"/>
            <a:ext cx="8382000" cy="822325"/>
          </a:xfrm>
        </p:spPr>
        <p:txBody>
          <a:bodyPr/>
          <a:lstStyle/>
          <a:p>
            <a:r>
              <a:rPr lang="en-US" sz="3600" dirty="0"/>
              <a:t>HL7 v2 Development Phases/Cycle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75501" y="7000477"/>
            <a:ext cx="838200" cy="152400"/>
          </a:xfrm>
        </p:spPr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 dirty="0"/>
          </a:p>
        </p:txBody>
      </p:sp>
      <p:sp>
        <p:nvSpPr>
          <p:cNvPr id="3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3400" y="6534150"/>
            <a:ext cx="533400" cy="476250"/>
          </a:xfrm>
        </p:spPr>
        <p:txBody>
          <a:bodyPr/>
          <a:lstStyle/>
          <a:p>
            <a:fld id="{64C44300-96F5-4E68-AEBC-759F83B9379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39" name="Date Placeholder 3"/>
          <p:cNvSpPr txBox="1">
            <a:spLocks/>
          </p:cNvSpPr>
          <p:nvPr/>
        </p:nvSpPr>
        <p:spPr bwMode="auto">
          <a:xfrm>
            <a:off x="8077200" y="6629400"/>
            <a:ext cx="8382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35313DE-39FF-4199-8686-1B682DE047CF}" type="datetime1">
              <a:rPr lang="en-US" smtClean="0"/>
              <a:pPr/>
              <a:t>6/1/2021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F30A17-C374-493D-9317-53B770E0A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497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00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NIST HL7 v2 Platform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C6482E-00C8-45EA-B568-D383A772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458200" cy="50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24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GVT – User Created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01/01/2011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CD36790-EF9F-4521-A783-189BE19EEE4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DC2481-4436-4C09-B451-FE2FFE99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895600"/>
            <a:ext cx="7805738" cy="335190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31387A-95D6-400F-956F-A0692873D55E}"/>
              </a:ext>
            </a:extLst>
          </p:cNvPr>
          <p:cNvSpPr txBox="1">
            <a:spLocks/>
          </p:cNvSpPr>
          <p:nvPr/>
        </p:nvSpPr>
        <p:spPr>
          <a:xfrm>
            <a:off x="685800" y="1535535"/>
            <a:ext cx="8077200" cy="120766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Ø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/>
              <a:t>Platform for User Created Tools</a:t>
            </a:r>
          </a:p>
          <a:p>
            <a:pPr eaLnBrk="1" hangingPunct="1"/>
            <a:r>
              <a:rPr lang="en-US" kern="0" dirty="0"/>
              <a:t>Automatically Generated</a:t>
            </a:r>
          </a:p>
          <a:p>
            <a:pPr eaLnBrk="1" hangingPunct="1"/>
            <a:endParaRPr lang="en-US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CA33B4-6639-4289-8B10-79352A17C9CF}"/>
              </a:ext>
            </a:extLst>
          </p:cNvPr>
          <p:cNvSpPr txBox="1"/>
          <p:nvPr/>
        </p:nvSpPr>
        <p:spPr>
          <a:xfrm>
            <a:off x="5181600" y="34290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User Space on The Platform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C1DEC5D-E946-4369-B8E1-4BE628C94D7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34200" y="3276600"/>
            <a:ext cx="762000" cy="6211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2EAF5B-2FC0-456B-8C26-70A10558BADF}"/>
              </a:ext>
            </a:extLst>
          </p:cNvPr>
          <p:cNvSpPr txBox="1"/>
          <p:nvPr/>
        </p:nvSpPr>
        <p:spPr>
          <a:xfrm>
            <a:off x="2590800" y="526984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Public/Private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4F92805-D787-4D3C-ABA1-F24748AF7320}"/>
              </a:ext>
            </a:extLst>
          </p:cNvPr>
          <p:cNvSpPr txBox="1"/>
          <p:nvPr/>
        </p:nvSpPr>
        <p:spPr>
          <a:xfrm>
            <a:off x="3616187" y="3808391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Test Plans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F85B9F-C054-497D-B16B-A1BFADE3E970}"/>
              </a:ext>
            </a:extLst>
          </p:cNvPr>
          <p:cNvCxnSpPr>
            <a:cxnSpLocks/>
            <a:stCxn id="14" idx="1"/>
          </p:cNvCxnSpPr>
          <p:nvPr/>
        </p:nvCxnSpPr>
        <p:spPr bwMode="auto">
          <a:xfrm flipH="1" flipV="1">
            <a:off x="3200401" y="3772156"/>
            <a:ext cx="415786" cy="2362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B4E11F-0C94-409A-A10C-B6AF3F02856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752600" y="3897736"/>
            <a:ext cx="914400" cy="138945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51DAE8C-7D75-4447-AD95-33A1B3A9F756}"/>
              </a:ext>
            </a:extLst>
          </p:cNvPr>
          <p:cNvSpPr txBox="1"/>
          <p:nvPr/>
        </p:nvSpPr>
        <p:spPr>
          <a:xfrm>
            <a:off x="2666835" y="5822358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Test Cases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94BED3F-65D2-423D-82F4-CBF62AE6E99B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 flipV="1">
            <a:off x="1963807" y="5590791"/>
            <a:ext cx="703028" cy="4316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714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Conformance Testing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313DE-39FF-4199-8686-1B682DE047CF}" type="datetime1">
              <a:rPr lang="en-US"/>
              <a:pPr/>
              <a:t>6/1/2021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44300-96F5-4E68-AEBC-759F83B9379E}" type="slidenum">
              <a:rPr lang="en-US"/>
              <a:pPr/>
              <a:t>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024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30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00B1-A0E6-4DFA-9AFF-4E15963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496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Specifications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313DE-39FF-4199-8686-1B682DE047CF}" type="datetime1"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6/1/2021</a:t>
            </a:fld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44300-96F5-4E68-AEBC-759F83B9379E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0500B1-A0E6-4DFA-9AFF-4E1596360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8382000" cy="4967536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2AB0750-A41D-418D-842B-B505E9A4AA0A}"/>
              </a:ext>
            </a:extLst>
          </p:cNvPr>
          <p:cNvSpPr/>
          <p:nvPr/>
        </p:nvSpPr>
        <p:spPr bwMode="auto">
          <a:xfrm>
            <a:off x="685800" y="2895600"/>
            <a:ext cx="7805738" cy="3276600"/>
          </a:xfrm>
          <a:prstGeom prst="roundRect">
            <a:avLst>
              <a:gd name="adj" fmla="val 3591"/>
            </a:avLst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IGAMT: Implementation Guide Authoring and Management Tool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bg1"/>
              </a:solidFill>
            </a:endParaRP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Base on Strong </a:t>
            </a: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onformance </a:t>
            </a:r>
            <a:r>
              <a:rPr lang="en-US" b="1" dirty="0">
                <a:solidFill>
                  <a:schemeClr val="bg1"/>
                </a:solidFill>
              </a:rPr>
              <a:t>M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odel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Embedded Data Model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Consistent Specifications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Computable Specifications</a:t>
            </a:r>
          </a:p>
          <a:p>
            <a:pPr marL="342900" indent="-342900">
              <a:buFontTx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Component Reuse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Extensive Publication Capabilities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Easy to Use Web Based Application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Allows Domain Experts to create Conformance Testing Tools</a:t>
            </a:r>
          </a:p>
          <a:p>
            <a:pPr marL="342900" marR="0" indent="-3429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en-US" b="1" dirty="0">
                <a:solidFill>
                  <a:schemeClr val="bg1"/>
                </a:solidFill>
              </a:rPr>
              <a:t>Reduces Maintenance Nightmare</a:t>
            </a: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133160"/>
      </p:ext>
    </p:extLst>
  </p:cSld>
  <p:clrMapOvr>
    <a:masterClrMapping/>
  </p:clrMapOvr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74930</TotalTime>
  <Words>781</Words>
  <Application>Microsoft Office PowerPoint</Application>
  <PresentationFormat>On-screen Show (4:3)</PresentationFormat>
  <Paragraphs>188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 Neue Light</vt:lpstr>
      <vt:lpstr>Times New Roman</vt:lpstr>
      <vt:lpstr>Verdana</vt:lpstr>
      <vt:lpstr>Wingdings</vt:lpstr>
      <vt:lpstr>Refined</vt:lpstr>
      <vt:lpstr>1_Refined</vt:lpstr>
      <vt:lpstr>NIST Healthcare Testing Infrastructure Overview  Interoperability by way of  Standards, Conformance, and Testing Tools </vt:lpstr>
      <vt:lpstr>Video Series</vt:lpstr>
      <vt:lpstr>Overview</vt:lpstr>
      <vt:lpstr>HL7 v2 Development Phases/Cycle</vt:lpstr>
      <vt:lpstr>NIST HL7 v2 Platform</vt:lpstr>
      <vt:lpstr>GVT – User Created Tools</vt:lpstr>
      <vt:lpstr>Conformance Testing</vt:lpstr>
      <vt:lpstr>Creating Specifications</vt:lpstr>
      <vt:lpstr>Creating Specifications</vt:lpstr>
      <vt:lpstr>PowerPoint Presentation</vt:lpstr>
      <vt:lpstr>Context-free &amp; based Testing</vt:lpstr>
      <vt:lpstr>Testing Workflow (Sender)</vt:lpstr>
      <vt:lpstr>Test Case and Data Driven Testing</vt:lpstr>
      <vt:lpstr>Supporting Local Requirements</vt:lpstr>
      <vt:lpstr>Summary</vt:lpstr>
      <vt:lpstr>Summary: Towards Interoperability</vt:lpstr>
      <vt:lpstr>Acronyms</vt:lpstr>
      <vt:lpstr>Thank You    </vt:lpstr>
    </vt:vector>
  </TitlesOfParts>
  <Company>Stewardshop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Snelick, Robert D. (Fed)</dc:creator>
  <cp:lastModifiedBy>Robert</cp:lastModifiedBy>
  <cp:revision>1555</cp:revision>
  <cp:lastPrinted>2019-10-18T21:19:55Z</cp:lastPrinted>
  <dcterms:created xsi:type="dcterms:W3CDTF">2008-01-21T06:12:12Z</dcterms:created>
  <dcterms:modified xsi:type="dcterms:W3CDTF">2021-06-01T23:32:27Z</dcterms:modified>
</cp:coreProperties>
</file>