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673" r:id="rId1"/>
  </p:sldMasterIdLst>
  <p:notesMasterIdLst>
    <p:notesMasterId r:id="rId20"/>
  </p:notesMasterIdLst>
  <p:sldIdLst>
    <p:sldId id="256" r:id="rId2"/>
    <p:sldId id="902" r:id="rId3"/>
    <p:sldId id="855" r:id="rId4"/>
    <p:sldId id="900" r:id="rId5"/>
    <p:sldId id="895" r:id="rId6"/>
    <p:sldId id="848" r:id="rId7"/>
    <p:sldId id="892" r:id="rId8"/>
    <p:sldId id="899" r:id="rId9"/>
    <p:sldId id="811" r:id="rId10"/>
    <p:sldId id="901" r:id="rId11"/>
    <p:sldId id="815" r:id="rId12"/>
    <p:sldId id="817" r:id="rId13"/>
    <p:sldId id="874" r:id="rId14"/>
    <p:sldId id="849" r:id="rId15"/>
    <p:sldId id="898" r:id="rId16"/>
    <p:sldId id="883" r:id="rId17"/>
    <p:sldId id="891" r:id="rId18"/>
    <p:sldId id="503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elick, Robert D. (Fed)" initials="SRD(" lastIdx="1" clrIdx="0">
    <p:extLst>
      <p:ext uri="{19B8F6BF-5375-455C-9EA6-DF929625EA0E}">
        <p15:presenceInfo xmlns:p15="http://schemas.microsoft.com/office/powerpoint/2012/main" userId="S::rob@nist.gov::0d5b20e9-af78-406c-ad30-2f0b5b0c9b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332" autoAdjust="0"/>
  </p:normalViewPr>
  <p:slideViewPr>
    <p:cSldViewPr>
      <p:cViewPr varScale="1">
        <p:scale>
          <a:sx n="115" d="100"/>
          <a:sy n="115" d="100"/>
        </p:scale>
        <p:origin x="16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92D5FE-85CA-40E6-8273-48A5F35DE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6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84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86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83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17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Implementers/Specifiers can decide how far to go—profiling mechanisms should provide capabilities for a precise specification.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NO SHORT CUTS—YOU HAVE TO DO IT ONE WAY OR THE OTHER!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tools help us manage and leverage/reuse existing models.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now Trading Partner C with the same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Improves Patient Safety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Data Sharing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Saves Time and Money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Reasonable confidence that the product meets the conformance requirements stated in the standard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Closer to achieving interoperability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expect “out-of-the-box” interoperability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adaptation and testing is necessary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likely each integration will still require translation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Reasonable scope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what standards are part of the certification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if no usability standards, don’t set unrealistic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83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77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18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5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0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7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Profiling: Refinements of the standard via constraints and extension.</a:t>
            </a:r>
          </a:p>
          <a:p>
            <a:r>
              <a:rPr lang="en-US" dirty="0"/>
              <a:t>NOTE: Can implement to the same profiled standard (which is often the goal when the same expectations are the same for sender and receiver).</a:t>
            </a:r>
          </a:p>
          <a:p>
            <a:endParaRPr lang="en-US" dirty="0"/>
          </a:p>
          <a:p>
            <a:r>
              <a:rPr lang="en-US" dirty="0"/>
              <a:t>NOTE 2: A derived specification is a profile, but documentation of</a:t>
            </a:r>
            <a:r>
              <a:rPr lang="en-US" baseline="0" dirty="0"/>
              <a:t> an interface is also considered a “derived specification”.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5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55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8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88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0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0" y="6637184"/>
            <a:ext cx="609600" cy="143224"/>
          </a:xfrm>
        </p:spPr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8100" y="6612924"/>
            <a:ext cx="441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This seminar was created</a:t>
            </a:r>
            <a:r>
              <a:rPr lang="en-US" sz="600" b="1" baseline="0" dirty="0"/>
              <a:t> by</a:t>
            </a:r>
            <a:r>
              <a:rPr lang="en-US" sz="600" b="1" dirty="0"/>
              <a:t> Robert</a:t>
            </a:r>
            <a:r>
              <a:rPr lang="en-US" sz="600" b="1" baseline="0" dirty="0"/>
              <a:t> Snelick </a:t>
            </a:r>
            <a:r>
              <a:rPr lang="en-US" sz="600" b="1" dirty="0"/>
              <a:t>as</a:t>
            </a:r>
            <a:r>
              <a:rPr lang="en-US" sz="600" b="1" baseline="0" dirty="0"/>
              <a:t> part of</a:t>
            </a:r>
            <a:r>
              <a:rPr lang="en-US" sz="600" b="1" dirty="0"/>
              <a:t> official duties as an employee of the US Federal Government.</a:t>
            </a:r>
            <a:r>
              <a:rPr lang="en-US" sz="600" b="1" baseline="0" dirty="0"/>
              <a:t> </a:t>
            </a:r>
            <a:r>
              <a:rPr lang="en-US" sz="600" b="1" dirty="0"/>
              <a:t>The seminar slide deck is not subject to copyright protection and is in the public domain.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928823-3CB3-492F-ACFD-A9D2EA0D0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2546" y="248910"/>
            <a:ext cx="1327128" cy="635327"/>
          </a:xfrm>
          <a:prstGeom prst="rect">
            <a:avLst/>
          </a:prstGeom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B1635864-22A0-4B7D-AE2D-11ACBC13F6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3600" y="6616576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6725" y="13716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534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35535"/>
            <a:ext cx="8382000" cy="490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81" name="Rectangle 13"/>
          <p:cNvSpPr>
            <a:spLocks noChangeArrowheads="1"/>
          </p:cNvSpPr>
          <p:nvPr userDrawn="1"/>
        </p:nvSpPr>
        <p:spPr bwMode="auto">
          <a:xfrm>
            <a:off x="563002" y="6621462"/>
            <a:ext cx="396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This seminar was created by Robert Snelick as part of official duties as</a:t>
            </a:r>
            <a:r>
              <a:rPr lang="en-US" sz="600" b="1" baseline="0" dirty="0"/>
              <a:t> an</a:t>
            </a:r>
            <a:r>
              <a:rPr lang="en-US" sz="600" b="1" dirty="0"/>
              <a:t> employee of the US Federal Government. The seminar slide deck is not subject to copyright protection and is in the public domain.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91538" y="6650291"/>
            <a:ext cx="576262" cy="14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8B2C8-B45B-4E90-9690-F52ACF8977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4983" y="6629400"/>
            <a:ext cx="457200" cy="218872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5F4AB1AE-F140-467C-8FE9-7DF4A96CC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6400" y="6654645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snelick@nist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838200"/>
            <a:ext cx="5638800" cy="2559050"/>
          </a:xfrm>
        </p:spPr>
        <p:txBody>
          <a:bodyPr anchor="ctr"/>
          <a:lstStyle/>
          <a:p>
            <a:pPr algn="ctr"/>
            <a:r>
              <a:rPr lang="en-US" sz="3200" dirty="0"/>
              <a:t>NIST Healthcare Testing Infrastructure Overview</a:t>
            </a:r>
            <a:br>
              <a:rPr lang="en-US" sz="3200" dirty="0"/>
            </a:br>
            <a:br>
              <a:rPr lang="en-US" sz="3200" dirty="0"/>
            </a:br>
            <a:r>
              <a:rPr lang="en-US" sz="2400" i="1" dirty="0">
                <a:solidFill>
                  <a:srgbClr val="C00000"/>
                </a:solidFill>
              </a:rPr>
              <a:t>Interoperability by way of  Standards, Conformance, and Testing Tools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391400" cy="2209800"/>
          </a:xfrm>
        </p:spPr>
        <p:txBody>
          <a:bodyPr/>
          <a:lstStyle/>
          <a:p>
            <a:r>
              <a:rPr lang="en-US" dirty="0"/>
              <a:t>June 2021</a:t>
            </a:r>
          </a:p>
          <a:p>
            <a:r>
              <a:rPr lang="en-US" dirty="0"/>
              <a:t>Robert Snelick, NIST</a:t>
            </a:r>
          </a:p>
          <a:p>
            <a:r>
              <a:rPr lang="en-US" dirty="0">
                <a:solidFill>
                  <a:srgbClr val="C00000"/>
                </a:solidFill>
              </a:rPr>
              <a:t>Conformance Testing Tools</a:t>
            </a:r>
          </a:p>
          <a:p>
            <a:r>
              <a:rPr lang="en-US" dirty="0"/>
              <a:t>Part 2 of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Test Plans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BFC75-B3D2-4A57-8CBD-8B1BF29FB8FE}"/>
              </a:ext>
            </a:extLst>
          </p:cNvPr>
          <p:cNvSpPr txBox="1"/>
          <p:nvPr/>
        </p:nvSpPr>
        <p:spPr>
          <a:xfrm>
            <a:off x="916782" y="1438649"/>
            <a:ext cx="3121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ONC EHR Certification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E972C-26F7-4C04-824C-09EE72F00D92}"/>
              </a:ext>
            </a:extLst>
          </p:cNvPr>
          <p:cNvSpPr txBox="1"/>
          <p:nvPr/>
        </p:nvSpPr>
        <p:spPr>
          <a:xfrm>
            <a:off x="5290719" y="1491773"/>
            <a:ext cx="2905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COIVD-19 Immunization Reporting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1B1F2-3293-41A3-AAAA-A54F3067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544" y="2601825"/>
            <a:ext cx="4048125" cy="3446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F6F6A2-26EB-437D-B9B6-461E44402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38759"/>
            <a:ext cx="3955257" cy="46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1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0" y="1856418"/>
            <a:ext cx="3429000" cy="393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Receiver-oriented Testing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of an inspection (Juror) Document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be used for Incorporation and Display Testing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Tool provides the stimulus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have levels of storage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81400"/>
            <a:ext cx="457200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4D9452-77D8-4008-B35D-A6EDA4C03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3050"/>
            <a:ext cx="479668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5340"/>
            <a:ext cx="8610600" cy="822325"/>
          </a:xfrm>
        </p:spPr>
        <p:txBody>
          <a:bodyPr/>
          <a:lstStyle/>
          <a:p>
            <a:r>
              <a:rPr lang="en-US" dirty="0"/>
              <a:t>Testing Functional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461609"/>
            <a:ext cx="8305800" cy="8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scenarios to invoke a capability of the SUT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context-based testing to validate expected content in the response message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DDFD7-BF57-48F6-8666-E0563B744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9" y="2367385"/>
            <a:ext cx="82677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Conformance Testing DEMO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BFC75-B3D2-4A57-8CBD-8B1BF29FB8FE}"/>
              </a:ext>
            </a:extLst>
          </p:cNvPr>
          <p:cNvSpPr txBox="1"/>
          <p:nvPr/>
        </p:nvSpPr>
        <p:spPr>
          <a:xfrm>
            <a:off x="524435" y="4661903"/>
            <a:ext cx="289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DEMO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Immunization Test Suite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FEB1E5-5EB4-446E-987C-E9581C3D5961}"/>
              </a:ext>
            </a:extLst>
          </p:cNvPr>
          <p:cNvGrpSpPr/>
          <p:nvPr/>
        </p:nvGrpSpPr>
        <p:grpSpPr>
          <a:xfrm>
            <a:off x="288646" y="5977455"/>
            <a:ext cx="2610015" cy="672830"/>
            <a:chOff x="1" y="5269599"/>
            <a:chExt cx="3552742" cy="47323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3E4750-4424-478C-8336-CC1EDFAA2CF4}"/>
                </a:ext>
              </a:extLst>
            </p:cNvPr>
            <p:cNvSpPr/>
            <p:nvPr/>
          </p:nvSpPr>
          <p:spPr>
            <a:xfrm>
              <a:off x="12587" y="5465837"/>
              <a:ext cx="35401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https://hl7v2-iz-r1.5-testing.nist.gov</a:t>
              </a:r>
            </a:p>
          </p:txBody>
        </p:sp>
        <p:sp>
          <p:nvSpPr>
            <p:cNvPr id="37" name="Content Placeholder 4">
              <a:extLst>
                <a:ext uri="{FF2B5EF4-FFF2-40B4-BE49-F238E27FC236}">
                  <a16:creationId xmlns:a16="http://schemas.microsoft.com/office/drawing/2014/main" id="{7A3F348D-C9AD-425F-97F3-4106CD96041E}"/>
                </a:ext>
              </a:extLst>
            </p:cNvPr>
            <p:cNvSpPr txBox="1">
              <a:spLocks/>
            </p:cNvSpPr>
            <p:nvPr/>
          </p:nvSpPr>
          <p:spPr>
            <a:xfrm>
              <a:off x="1" y="5269599"/>
              <a:ext cx="3341129" cy="19535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023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2pPr>
              <a:lvl3pPr marL="8604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0906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000">
                  <a:solidFill>
                    <a:schemeClr val="tx1"/>
                  </a:solidFill>
                  <a:latin typeface="+mn-lt"/>
                </a:defRPr>
              </a:lvl4pPr>
              <a:lvl5pPr marL="13335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5pPr>
              <a:lvl6pPr marL="17907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6pPr>
              <a:lvl7pPr marL="22479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7pPr>
              <a:lvl8pPr marL="27051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8pPr>
              <a:lvl9pPr marL="31623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Access this test tool at:</a:t>
              </a:r>
              <a:endParaRPr lang="en-US" sz="18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D755ECE-D0EB-4387-95EF-A552CE0F759E}"/>
              </a:ext>
            </a:extLst>
          </p:cNvPr>
          <p:cNvSpPr txBox="1"/>
          <p:nvPr/>
        </p:nvSpPr>
        <p:spPr>
          <a:xfrm>
            <a:off x="6089995" y="1372992"/>
            <a:ext cx="277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Context-based testing in the NIST HL7 v2.5.1 Immunization Test Suite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ECB61E-797B-4E33-A686-5040E8A9442A}"/>
              </a:ext>
            </a:extLst>
          </p:cNvPr>
          <p:cNvGrpSpPr/>
          <p:nvPr/>
        </p:nvGrpSpPr>
        <p:grpSpPr>
          <a:xfrm>
            <a:off x="364884" y="1467108"/>
            <a:ext cx="8514615" cy="4872814"/>
            <a:chOff x="271943" y="865870"/>
            <a:chExt cx="8643457" cy="515649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3F73CD-F36D-487A-8F77-096656EFD5C3}"/>
                </a:ext>
              </a:extLst>
            </p:cNvPr>
            <p:cNvSpPr txBox="1"/>
            <p:nvPr/>
          </p:nvSpPr>
          <p:spPr>
            <a:xfrm>
              <a:off x="6290807" y="2375268"/>
              <a:ext cx="1476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Load Test Step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FC7C0D0-57F5-46E4-9B4D-962D244FDA29}"/>
                </a:ext>
              </a:extLst>
            </p:cNvPr>
            <p:cNvGrpSpPr/>
            <p:nvPr/>
          </p:nvGrpSpPr>
          <p:grpSpPr>
            <a:xfrm>
              <a:off x="271943" y="865870"/>
              <a:ext cx="8643457" cy="5156494"/>
              <a:chOff x="271943" y="865870"/>
              <a:chExt cx="8643457" cy="515649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46716CC-4813-487D-8450-404FFBE83710}"/>
                  </a:ext>
                </a:extLst>
              </p:cNvPr>
              <p:cNvGrpSpPr/>
              <p:nvPr/>
            </p:nvGrpSpPr>
            <p:grpSpPr>
              <a:xfrm>
                <a:off x="271943" y="865870"/>
                <a:ext cx="5334000" cy="3264931"/>
                <a:chOff x="271943" y="865870"/>
                <a:chExt cx="5334000" cy="326493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7914D7E-CBB2-42B7-B8A5-6AFA6141D75C}"/>
                    </a:ext>
                  </a:extLst>
                </p:cNvPr>
                <p:cNvGrpSpPr/>
                <p:nvPr/>
              </p:nvGrpSpPr>
              <p:grpSpPr>
                <a:xfrm>
                  <a:off x="271943" y="865870"/>
                  <a:ext cx="5334000" cy="3264931"/>
                  <a:chOff x="381000" y="609600"/>
                  <a:chExt cx="7848600" cy="4724400"/>
                </a:xfrm>
              </p:grpSpPr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6B13AAE1-E743-4C65-8D83-9F2CDDA85392}"/>
                      </a:ext>
                    </a:extLst>
                  </p:cNvPr>
                  <p:cNvPicPr/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000" y="609600"/>
                    <a:ext cx="7848600" cy="472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BA3ABDE-BC89-48D6-AF2C-BEB22CAE07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1000" y="619018"/>
                    <a:ext cx="7848600" cy="4714982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7B1AD412-5A92-4C47-8B7E-0ABDDE63D06E}"/>
                    </a:ext>
                  </a:extLst>
                </p:cNvPr>
                <p:cNvSpPr/>
                <p:nvPr/>
              </p:nvSpPr>
              <p:spPr bwMode="auto">
                <a:xfrm rot="17219449">
                  <a:off x="1243396" y="1258497"/>
                  <a:ext cx="745488" cy="123974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0699AB0-C106-4110-99A6-B14799A310BB}"/>
                    </a:ext>
                  </a:extLst>
                </p:cNvPr>
                <p:cNvSpPr txBox="1"/>
                <p:nvPr/>
              </p:nvSpPr>
              <p:spPr>
                <a:xfrm>
                  <a:off x="304800" y="1931057"/>
                  <a:ext cx="121920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C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Test Plan with Test Cases &amp; Test Steps</a:t>
                  </a:r>
                  <a:endParaRPr lang="en-US" sz="14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D976DBB-25C4-4831-997E-E525817AC0C2}"/>
                    </a:ext>
                  </a:extLst>
                </p:cNvPr>
                <p:cNvSpPr txBox="1"/>
                <p:nvPr/>
              </p:nvSpPr>
              <p:spPr>
                <a:xfrm>
                  <a:off x="1665570" y="1521023"/>
                  <a:ext cx="168723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C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Test Step Scenario</a:t>
                  </a:r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F336ADD-6EC8-4760-A298-891D671E9157}"/>
                    </a:ext>
                  </a:extLst>
                </p:cNvPr>
                <p:cNvSpPr txBox="1"/>
                <p:nvPr/>
              </p:nvSpPr>
              <p:spPr>
                <a:xfrm>
                  <a:off x="2120991" y="1094601"/>
                  <a:ext cx="20700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C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Test Data    Message Content</a:t>
                  </a:r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3EE5E184-E411-499D-9A0F-695D5D84F9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476210" y="1312726"/>
                  <a:ext cx="112528" cy="16417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0222DA51-4811-47D3-BCB2-2754F287240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874906" y="1312726"/>
                  <a:ext cx="112528" cy="16417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4FC5F06-B336-4C9B-95F5-3DF1B7801BA3}"/>
                  </a:ext>
                </a:extLst>
              </p:cNvPr>
              <p:cNvGrpSpPr/>
              <p:nvPr/>
            </p:nvGrpSpPr>
            <p:grpSpPr>
              <a:xfrm>
                <a:off x="3648235" y="2743200"/>
                <a:ext cx="5267165" cy="3279164"/>
                <a:chOff x="3648235" y="2743200"/>
                <a:chExt cx="5267165" cy="32791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74F8D82-15F2-4AF9-AB31-486BF33C795F}"/>
                    </a:ext>
                  </a:extLst>
                </p:cNvPr>
                <p:cNvGrpSpPr/>
                <p:nvPr/>
              </p:nvGrpSpPr>
              <p:grpSpPr>
                <a:xfrm>
                  <a:off x="3648235" y="2743200"/>
                  <a:ext cx="5214938" cy="3279164"/>
                  <a:chOff x="642938" y="1521436"/>
                  <a:chExt cx="7848600" cy="4734675"/>
                </a:xfrm>
              </p:grpSpPr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AC2F9E54-1146-4FD0-ACAF-02119FD4D675}"/>
                      </a:ext>
                    </a:extLst>
                  </p:cNvPr>
                  <p:cNvPicPr/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2938" y="1531711"/>
                    <a:ext cx="7848600" cy="472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B0E86C8B-858B-4E5B-A040-630E94D325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2938" y="1521436"/>
                    <a:ext cx="7848600" cy="4724399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DE68101D-6E1F-48E3-B34B-DE75506B5CBA}"/>
                    </a:ext>
                  </a:extLst>
                </p:cNvPr>
                <p:cNvSpPr/>
                <p:nvPr/>
              </p:nvSpPr>
              <p:spPr bwMode="auto">
                <a:xfrm rot="16200000">
                  <a:off x="6703583" y="3029471"/>
                  <a:ext cx="745488" cy="123974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C3EB2C2-807A-4698-AB20-ED0EFD75EFF4}"/>
                    </a:ext>
                  </a:extLst>
                </p:cNvPr>
                <p:cNvSpPr txBox="1"/>
                <p:nvPr/>
              </p:nvSpPr>
              <p:spPr>
                <a:xfrm>
                  <a:off x="6977390" y="3043535"/>
                  <a:ext cx="18857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C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Input HL7 v2 test message for validation</a:t>
                  </a:r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E210548-2571-46BC-BF72-E456B2695CFD}"/>
                    </a:ext>
                  </a:extLst>
                </p:cNvPr>
                <p:cNvSpPr txBox="1"/>
                <p:nvPr/>
              </p:nvSpPr>
              <p:spPr>
                <a:xfrm>
                  <a:off x="7086600" y="5026223"/>
                  <a:ext cx="1828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C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View validation results</a:t>
                  </a:r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2F2A79FB-86F7-4B84-8A24-B7996D70BE65}"/>
                    </a:ext>
                  </a:extLst>
                </p:cNvPr>
                <p:cNvSpPr/>
                <p:nvPr/>
              </p:nvSpPr>
              <p:spPr bwMode="auto">
                <a:xfrm rot="16200000">
                  <a:off x="6934201" y="5029201"/>
                  <a:ext cx="457200" cy="76199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F3426E5D-2B37-4E12-B0E3-D0F0BA7A7F85}"/>
                  </a:ext>
                </a:extLst>
              </p:cNvPr>
              <p:cNvSpPr/>
              <p:nvPr/>
            </p:nvSpPr>
            <p:spPr bwMode="auto">
              <a:xfrm rot="10098063">
                <a:off x="4152900" y="3009563"/>
                <a:ext cx="457200" cy="761998"/>
              </a:xfrm>
              <a:prstGeom prst="arc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5DBF5A-BA1E-4658-8312-A228F91AB987}"/>
                  </a:ext>
                </a:extLst>
              </p:cNvPr>
              <p:cNvSpPr txBox="1"/>
              <p:nvPr/>
            </p:nvSpPr>
            <p:spPr>
              <a:xfrm>
                <a:off x="4381500" y="3578423"/>
                <a:ext cx="132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View Validation Report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98504E2-029C-45E2-A70B-035010A18C13}"/>
                </a:ext>
              </a:extLst>
            </p:cNvPr>
            <p:cNvSpPr/>
            <p:nvPr/>
          </p:nvSpPr>
          <p:spPr bwMode="auto">
            <a:xfrm>
              <a:off x="4572000" y="1362503"/>
              <a:ext cx="1752600" cy="2768298"/>
            </a:xfrm>
            <a:prstGeom prst="arc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30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Healthcare Industry Vendor Product Testing</a:t>
            </a:r>
          </a:p>
          <a:p>
            <a:r>
              <a:rPr lang="en-US" dirty="0"/>
              <a:t>Assessment and Certification Programs</a:t>
            </a:r>
          </a:p>
          <a:p>
            <a:pPr lvl="1"/>
            <a:r>
              <a:rPr lang="en-US" dirty="0"/>
              <a:t>CMS/ONC EHR Meaningful Use</a:t>
            </a:r>
          </a:p>
          <a:p>
            <a:pPr lvl="1"/>
            <a:r>
              <a:rPr lang="en-US" dirty="0"/>
              <a:t>HIMSS</a:t>
            </a:r>
          </a:p>
          <a:p>
            <a:pPr lvl="1"/>
            <a:r>
              <a:rPr lang="en-US" dirty="0"/>
              <a:t>IHE</a:t>
            </a:r>
          </a:p>
          <a:p>
            <a:pPr lvl="1"/>
            <a:r>
              <a:rPr lang="en-US" dirty="0"/>
              <a:t>AIRA</a:t>
            </a:r>
          </a:p>
          <a:p>
            <a:r>
              <a:rPr lang="en-US" dirty="0"/>
              <a:t>On-Boarding</a:t>
            </a:r>
          </a:p>
          <a:p>
            <a:pPr lvl="1"/>
            <a:r>
              <a:rPr lang="en-US" dirty="0"/>
              <a:t>State Registries (Many Registries and Domains)</a:t>
            </a:r>
          </a:p>
          <a:p>
            <a:pPr lvl="1"/>
            <a:r>
              <a:rPr lang="en-US" dirty="0"/>
              <a:t>Association of Public Health Laboratories (APHL)</a:t>
            </a:r>
          </a:p>
          <a:p>
            <a:pPr lvl="1"/>
            <a:r>
              <a:rPr lang="en-US" dirty="0"/>
              <a:t>IIS to IIS Gateway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6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Tool Instances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Immunization</a:t>
            </a:r>
          </a:p>
          <a:p>
            <a:r>
              <a:rPr lang="en-US" dirty="0"/>
              <a:t>Laboratory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Orders</a:t>
            </a:r>
          </a:p>
          <a:p>
            <a:pPr lvl="1"/>
            <a:r>
              <a:rPr lang="en-US" dirty="0"/>
              <a:t>Reportable</a:t>
            </a:r>
          </a:p>
          <a:p>
            <a:pPr lvl="1"/>
            <a:r>
              <a:rPr lang="en-US" dirty="0"/>
              <a:t>Electronic Directory of Service (</a:t>
            </a:r>
            <a:r>
              <a:rPr lang="en-US" dirty="0" err="1"/>
              <a:t>eDOS</a:t>
            </a:r>
            <a:r>
              <a:rPr lang="en-US" dirty="0"/>
              <a:t>)</a:t>
            </a:r>
          </a:p>
          <a:p>
            <a:r>
              <a:rPr lang="en-US" dirty="0"/>
              <a:t>Syndromic Surveillance</a:t>
            </a:r>
          </a:p>
          <a:p>
            <a:r>
              <a:rPr lang="en-US" dirty="0"/>
              <a:t>Vital Records</a:t>
            </a:r>
          </a:p>
          <a:p>
            <a:pPr lvl="1"/>
            <a:r>
              <a:rPr lang="en-US" dirty="0"/>
              <a:t>Birth</a:t>
            </a:r>
          </a:p>
          <a:p>
            <a:pPr lvl="1"/>
            <a:r>
              <a:rPr lang="en-US" dirty="0"/>
              <a:t>Death</a:t>
            </a:r>
          </a:p>
          <a:p>
            <a:r>
              <a:rPr lang="en-US" dirty="0"/>
              <a:t>PIX/PDQ (Patient Identification and Demographics)</a:t>
            </a:r>
          </a:p>
          <a:p>
            <a:r>
              <a:rPr lang="en-US" dirty="0"/>
              <a:t>Patient Care Devices (PCD)</a:t>
            </a:r>
          </a:p>
          <a:p>
            <a:r>
              <a:rPr lang="en-US" dirty="0">
                <a:solidFill>
                  <a:srgbClr val="C00000"/>
                </a:solidFill>
              </a:rPr>
              <a:t>User Created Tools (via NIST Platform)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6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5340"/>
            <a:ext cx="8458200" cy="822325"/>
          </a:xfrm>
        </p:spPr>
        <p:txBody>
          <a:bodyPr/>
          <a:lstStyle/>
          <a:p>
            <a:r>
              <a:rPr lang="en-US" sz="3600" dirty="0"/>
              <a:t>Real Success – AIRA Assessment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37D4F-9642-4C17-9C80-9A7AA08A7292}"/>
              </a:ext>
            </a:extLst>
          </p:cNvPr>
          <p:cNvSpPr txBox="1"/>
          <p:nvPr/>
        </p:nvSpPr>
        <p:spPr>
          <a:xfrm flipH="1">
            <a:off x="4724400" y="6321037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Source: American Immunization Registry Association, May 2021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090B35-4B0D-4683-B4DA-D3C7ECE66BDB}"/>
              </a:ext>
            </a:extLst>
          </p:cNvPr>
          <p:cNvSpPr txBox="1"/>
          <p:nvPr/>
        </p:nvSpPr>
        <p:spPr>
          <a:xfrm flipH="1">
            <a:off x="381000" y="1515697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Measures of Immunization Query and Response Messages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C7565-31D8-4C5B-84F3-3874E93A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8229600" cy="4416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F2C4D3-19F9-48E3-9A0D-F05874B0FBF6}"/>
              </a:ext>
            </a:extLst>
          </p:cNvPr>
          <p:cNvSpPr txBox="1"/>
          <p:nvPr/>
        </p:nvSpPr>
        <p:spPr>
          <a:xfrm>
            <a:off x="457200" y="567856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Measures will get more rigorous over time</a:t>
            </a:r>
          </a:p>
        </p:txBody>
      </p:sp>
    </p:spTree>
    <p:extLst>
      <p:ext uri="{BB962C8B-B14F-4D97-AF65-F5344CB8AC3E}">
        <p14:creationId xmlns:p14="http://schemas.microsoft.com/office/powerpoint/2010/main" val="271692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 – For 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HL7 – Health Level 7 (Standards Dev. Org)</a:t>
            </a:r>
          </a:p>
          <a:p>
            <a:r>
              <a:rPr lang="en-US" dirty="0"/>
              <a:t>CDC – Centers for Disease Control and Prevention</a:t>
            </a:r>
          </a:p>
          <a:p>
            <a:r>
              <a:rPr lang="en-US" dirty="0"/>
              <a:t>AIRA – American Immunization Registry Association</a:t>
            </a:r>
          </a:p>
          <a:p>
            <a:r>
              <a:rPr lang="en-US" dirty="0"/>
              <a:t>IIS – Immunization Information System</a:t>
            </a:r>
          </a:p>
          <a:p>
            <a:r>
              <a:rPr lang="en-US" dirty="0"/>
              <a:t>APHL – Association of Public Health Laboratory</a:t>
            </a:r>
          </a:p>
          <a:p>
            <a:r>
              <a:rPr lang="en-US" dirty="0"/>
              <a:t>IHE – Integrating the Healthcare Enterprises</a:t>
            </a:r>
          </a:p>
          <a:p>
            <a:r>
              <a:rPr lang="en-US" dirty="0"/>
              <a:t>ONC – Office of the National Coordinator (HHS)</a:t>
            </a:r>
          </a:p>
          <a:p>
            <a:r>
              <a:rPr lang="en-US" dirty="0"/>
              <a:t>MU – Meaningful Use (CMS EHR Certification)</a:t>
            </a:r>
          </a:p>
          <a:p>
            <a:r>
              <a:rPr lang="en-US" dirty="0"/>
              <a:t>IGAMT – Implementation Guide Authoring and Management Tool (NIST Tool)</a:t>
            </a:r>
          </a:p>
          <a:p>
            <a:r>
              <a:rPr lang="en-US" dirty="0"/>
              <a:t>TCAMT – Test Case Authoring and Management Tool (NIST Tool)</a:t>
            </a:r>
          </a:p>
          <a:p>
            <a:r>
              <a:rPr lang="en-US" dirty="0"/>
              <a:t>GVT – General Validation Tool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1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6400800" cy="685800"/>
          </a:xfrm>
        </p:spPr>
        <p:txBody>
          <a:bodyPr/>
          <a:lstStyle/>
          <a:p>
            <a:r>
              <a:rPr lang="en-US" sz="4000" dirty="0"/>
              <a:t>Contact: </a:t>
            </a:r>
            <a:r>
              <a:rPr lang="en-US" sz="4000" dirty="0">
                <a:hlinkClick r:id="rId3"/>
              </a:rPr>
              <a:t>robert.snelick@nist.gov</a:t>
            </a:r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D5B9C-D54E-495B-A655-885CCB79A385}"/>
              </a:ext>
            </a:extLst>
          </p:cNvPr>
          <p:cNvSpPr txBox="1"/>
          <p:nvPr/>
        </p:nvSpPr>
        <p:spPr>
          <a:xfrm>
            <a:off x="1485900" y="5213350"/>
            <a:ext cx="6172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Wingdings" panose="05000000000000000000" pitchFamily="2" charset="2"/>
              </a:rPr>
              <a:t>https://hl7v2tools.nist.gov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337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Series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Part 1</a:t>
            </a:r>
          </a:p>
          <a:p>
            <a:pPr lvl="1"/>
            <a:r>
              <a:rPr lang="en-US" dirty="0"/>
              <a:t>NIST HL7 v2 Testing Infrastructure Overview</a:t>
            </a:r>
          </a:p>
          <a:p>
            <a:r>
              <a:rPr lang="en-US" dirty="0"/>
              <a:t>Part 2</a:t>
            </a:r>
          </a:p>
          <a:p>
            <a:pPr lvl="1"/>
            <a:r>
              <a:rPr lang="en-US" dirty="0"/>
              <a:t>NIST Conformance Testing Tools</a:t>
            </a:r>
          </a:p>
          <a:p>
            <a:pPr lvl="1"/>
            <a:r>
              <a:rPr lang="en-US" dirty="0"/>
              <a:t>Focus on Immunization Test Suite</a:t>
            </a:r>
          </a:p>
          <a:p>
            <a:r>
              <a:rPr lang="en-US" dirty="0"/>
              <a:t>Part 3</a:t>
            </a:r>
          </a:p>
          <a:p>
            <a:pPr lvl="1"/>
            <a:r>
              <a:rPr lang="en-US" dirty="0"/>
              <a:t>NIST Development and Testing Platform</a:t>
            </a:r>
          </a:p>
          <a:p>
            <a:r>
              <a:rPr lang="en-US" dirty="0"/>
              <a:t>Supplement</a:t>
            </a:r>
          </a:p>
          <a:p>
            <a:pPr lvl="1"/>
            <a:r>
              <a:rPr lang="en-US" dirty="0"/>
              <a:t>Background: HL7 v2, Conformance, Interoperability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2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of what NIST Does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2208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Conformance Testing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Does the system implement the requirements as stated in the specification?</a:t>
            </a:r>
            <a:endParaRPr lang="en-US" sz="3200" b="1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55" y="6743860"/>
            <a:ext cx="576262" cy="143043"/>
          </a:xfrm>
        </p:spPr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60D5554-7EE6-47E4-96D2-B8FD274892F0}"/>
              </a:ext>
            </a:extLst>
          </p:cNvPr>
          <p:cNvSpPr/>
          <p:nvPr/>
        </p:nvSpPr>
        <p:spPr bwMode="auto">
          <a:xfrm>
            <a:off x="6601192" y="4813178"/>
            <a:ext cx="2127649" cy="4572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Conformance</a:t>
            </a:r>
          </a:p>
        </p:txBody>
      </p:sp>
      <p:sp>
        <p:nvSpPr>
          <p:cNvPr id="7" name="AutoShape 27">
            <a:extLst>
              <a:ext uri="{FF2B5EF4-FFF2-40B4-BE49-F238E27FC236}">
                <a16:creationId xmlns:a16="http://schemas.microsoft.com/office/drawing/2014/main" id="{06152E71-5942-41B6-9E14-FB613E70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241" y="5474388"/>
            <a:ext cx="2519362" cy="719137"/>
          </a:xfrm>
          <a:prstGeom prst="flowChartPredefinedProcess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altLang="en-US" sz="2000" b="1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Implementation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C5445090-E26D-47D1-A1ED-61E364328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241" y="3890810"/>
            <a:ext cx="2520950" cy="722312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82945" tIns="41473" rIns="82945" bIns="41473" anchor="ctr"/>
          <a:lstStyle>
            <a:lvl1pPr algn="l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de-DE" altLang="en-US" sz="2000" b="1" dirty="0">
                <a:ea typeface="ＭＳ Ｐゴシック" pitchFamily="34" charset="-128"/>
                <a:cs typeface="Arial" charset="0"/>
              </a:rPr>
              <a:t>Specification</a:t>
            </a:r>
          </a:p>
        </p:txBody>
      </p:sp>
      <p:sp>
        <p:nvSpPr>
          <p:cNvPr id="9" name="Down Arrow 9">
            <a:extLst>
              <a:ext uri="{FF2B5EF4-FFF2-40B4-BE49-F238E27FC236}">
                <a16:creationId xmlns:a16="http://schemas.microsoft.com/office/drawing/2014/main" id="{BAC6DFAE-D502-46EA-ADB7-9F693E6E5970}"/>
              </a:ext>
            </a:extLst>
          </p:cNvPr>
          <p:cNvSpPr/>
          <p:nvPr/>
        </p:nvSpPr>
        <p:spPr bwMode="auto">
          <a:xfrm rot="10800000">
            <a:off x="6140422" y="4579831"/>
            <a:ext cx="381000" cy="894555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64F36-0785-4C04-AED3-5D885C192C49}"/>
              </a:ext>
            </a:extLst>
          </p:cNvPr>
          <p:cNvSpPr txBox="1"/>
          <p:nvPr/>
        </p:nvSpPr>
        <p:spPr>
          <a:xfrm>
            <a:off x="284721" y="3778026"/>
            <a:ext cx="45920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Purpose: Enables stakeholders to measure HIT conformance to accepted data exchange standards for achieving complete and accurate communication of patient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53516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0578"/>
            <a:ext cx="8534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Improved Healthcare Data</a:t>
            </a:r>
          </a:p>
          <a:p>
            <a:r>
              <a:rPr lang="en-US" dirty="0"/>
              <a:t>Better Data, Better Quality of Care</a:t>
            </a:r>
          </a:p>
          <a:p>
            <a:r>
              <a:rPr lang="en-US" dirty="0"/>
              <a:t>Better Standards</a:t>
            </a:r>
          </a:p>
          <a:p>
            <a:r>
              <a:rPr lang="en-US" dirty="0"/>
              <a:t>EHR  Certification</a:t>
            </a:r>
          </a:p>
          <a:p>
            <a:pPr lvl="1"/>
            <a:r>
              <a:rPr lang="en-US" dirty="0"/>
              <a:t>Laboratory Reporting Systems</a:t>
            </a:r>
          </a:p>
          <a:p>
            <a:pPr lvl="1"/>
            <a:r>
              <a:rPr lang="en-US" dirty="0"/>
              <a:t>Immunization Reporting</a:t>
            </a:r>
          </a:p>
          <a:p>
            <a:r>
              <a:rPr lang="en-US" dirty="0"/>
              <a:t>Registries Assessment</a:t>
            </a:r>
          </a:p>
          <a:p>
            <a:pPr lvl="1"/>
            <a:r>
              <a:rPr lang="en-US" dirty="0"/>
              <a:t>Immunization Information Systems</a:t>
            </a:r>
          </a:p>
          <a:p>
            <a:r>
              <a:rPr lang="en-US" dirty="0"/>
              <a:t>Real World Data </a:t>
            </a:r>
          </a:p>
          <a:p>
            <a:pPr lvl="1"/>
            <a:r>
              <a:rPr lang="en-US" dirty="0"/>
              <a:t>E.g., State of California Immunizations (millions/month)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3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5340"/>
            <a:ext cx="8382000" cy="822325"/>
          </a:xfrm>
        </p:spPr>
        <p:txBody>
          <a:bodyPr/>
          <a:lstStyle/>
          <a:p>
            <a:r>
              <a:rPr lang="en-US" sz="3600" dirty="0"/>
              <a:t>HL7 v2 Development Phases/Cycle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501" y="7000477"/>
            <a:ext cx="838200" cy="152400"/>
          </a:xfrm>
        </p:spPr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34150"/>
            <a:ext cx="533400" cy="476250"/>
          </a:xfrm>
        </p:spPr>
        <p:txBody>
          <a:bodyPr/>
          <a:lstStyle/>
          <a:p>
            <a:fld id="{64C44300-96F5-4E68-AEBC-759F83B9379E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9" name="Date Placeholder 3"/>
          <p:cNvSpPr txBox="1">
            <a:spLocks/>
          </p:cNvSpPr>
          <p:nvPr/>
        </p:nvSpPr>
        <p:spPr bwMode="auto">
          <a:xfrm>
            <a:off x="8077200" y="66294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35313DE-39FF-4199-8686-1B682DE047CF}" type="datetime1">
              <a:rPr lang="en-US" smtClean="0"/>
              <a:pPr/>
              <a:t>6/1/2021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30A17-C374-493D-9317-53B770E0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534400" cy="497299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BA4F29-9A45-4CC2-99D3-63E18A44289C}"/>
              </a:ext>
            </a:extLst>
          </p:cNvPr>
          <p:cNvSpPr/>
          <p:nvPr/>
        </p:nvSpPr>
        <p:spPr bwMode="auto">
          <a:xfrm>
            <a:off x="6629400" y="3733800"/>
            <a:ext cx="2057400" cy="1066800"/>
          </a:xfrm>
          <a:prstGeom prst="roundRect">
            <a:avLst>
              <a:gd name="adj" fmla="val 9770"/>
            </a:avLst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5E3F5-FC3B-49FF-AB84-E9B2E4C6C2F5}"/>
              </a:ext>
            </a:extLst>
          </p:cNvPr>
          <p:cNvSpPr txBox="1"/>
          <p:nvPr/>
        </p:nvSpPr>
        <p:spPr>
          <a:xfrm>
            <a:off x="1371600" y="4472786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Specific Tool Instances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5D08DE-C2DC-4DBD-B906-0A095F2DC265}"/>
              </a:ext>
            </a:extLst>
          </p:cNvPr>
          <p:cNvCxnSpPr>
            <a:cxnSpLocks/>
          </p:cNvCxnSpPr>
          <p:nvPr/>
        </p:nvCxnSpPr>
        <p:spPr bwMode="auto">
          <a:xfrm flipV="1">
            <a:off x="5386552" y="4342735"/>
            <a:ext cx="1143000" cy="3254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9630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and HL7 v2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/>
              <a:t>Health Level 7—SDO</a:t>
            </a:r>
          </a:p>
          <a:p>
            <a:r>
              <a:rPr lang="en-US" dirty="0"/>
              <a:t>HL7 v2</a:t>
            </a:r>
          </a:p>
          <a:p>
            <a:pPr lvl="1"/>
            <a:r>
              <a:rPr lang="en-US" dirty="0">
                <a:highlight>
                  <a:srgbClr val="CCFFCC"/>
                </a:highlight>
              </a:rPr>
              <a:t>Healthcare Data Exchange Messaging Standard</a:t>
            </a:r>
          </a:p>
          <a:p>
            <a:pPr lvl="1"/>
            <a:r>
              <a:rPr lang="en-US" dirty="0">
                <a:highlight>
                  <a:srgbClr val="CCFFCC"/>
                </a:highlight>
              </a:rPr>
              <a:t>Most widely used healthcare standard</a:t>
            </a:r>
          </a:p>
          <a:p>
            <a:pPr lvl="1"/>
            <a:r>
              <a:rPr lang="en-US" dirty="0"/>
              <a:t>E.g., Most lab reporting and immunization records</a:t>
            </a:r>
          </a:p>
          <a:p>
            <a:pPr lvl="1"/>
            <a:r>
              <a:rPr lang="en-US" dirty="0"/>
              <a:t>Nearly all Public Health systems use HL7 v2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FB251D-6A70-4EF8-9442-7A91BBDFAF19}"/>
              </a:ext>
            </a:extLst>
          </p:cNvPr>
          <p:cNvSpPr/>
          <p:nvPr/>
        </p:nvSpPr>
        <p:spPr bwMode="auto">
          <a:xfrm>
            <a:off x="664806" y="5247904"/>
            <a:ext cx="18288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Laboratory System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2222F3-0CA9-4C52-9986-7C0DFAA7652A}"/>
              </a:ext>
            </a:extLst>
          </p:cNvPr>
          <p:cNvSpPr/>
          <p:nvPr/>
        </p:nvSpPr>
        <p:spPr bwMode="auto">
          <a:xfrm>
            <a:off x="3674706" y="5247904"/>
            <a:ext cx="18288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EHR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67D274-6F28-42A8-B046-43C5021512D3}"/>
              </a:ext>
            </a:extLst>
          </p:cNvPr>
          <p:cNvSpPr/>
          <p:nvPr/>
        </p:nvSpPr>
        <p:spPr bwMode="auto">
          <a:xfrm>
            <a:off x="6684606" y="5243727"/>
            <a:ext cx="18288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Public Health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3C0596-D0F6-4433-A2EF-5F5D7F78EB7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 bwMode="auto">
          <a:xfrm flipV="1">
            <a:off x="5503506" y="5586627"/>
            <a:ext cx="1181100" cy="417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6DD02E-CA4E-47E5-93FC-AFD01B46B808}"/>
              </a:ext>
            </a:extLst>
          </p:cNvPr>
          <p:cNvCxnSpPr>
            <a:cxnSpLocks/>
          </p:cNvCxnSpPr>
          <p:nvPr/>
        </p:nvCxnSpPr>
        <p:spPr bwMode="auto">
          <a:xfrm>
            <a:off x="7631661" y="4745876"/>
            <a:ext cx="1" cy="52018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B29740-07B0-40BD-A4EA-99B4281EA4EA}"/>
              </a:ext>
            </a:extLst>
          </p:cNvPr>
          <p:cNvCxnSpPr>
            <a:cxnSpLocks/>
          </p:cNvCxnSpPr>
          <p:nvPr/>
        </p:nvCxnSpPr>
        <p:spPr bwMode="auto">
          <a:xfrm flipH="1">
            <a:off x="2493606" y="5451101"/>
            <a:ext cx="11811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888DA6-C1E5-450A-808E-E7F815CA0DA1}"/>
              </a:ext>
            </a:extLst>
          </p:cNvPr>
          <p:cNvCxnSpPr>
            <a:cxnSpLocks/>
          </p:cNvCxnSpPr>
          <p:nvPr/>
        </p:nvCxnSpPr>
        <p:spPr bwMode="auto">
          <a:xfrm>
            <a:off x="2493606" y="5755901"/>
            <a:ext cx="11811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F7DCF1-749A-424D-829D-9642408183C1}"/>
              </a:ext>
            </a:extLst>
          </p:cNvPr>
          <p:cNvCxnSpPr>
            <a:cxnSpLocks/>
          </p:cNvCxnSpPr>
          <p:nvPr/>
        </p:nvCxnSpPr>
        <p:spPr bwMode="auto">
          <a:xfrm>
            <a:off x="1544994" y="4749589"/>
            <a:ext cx="6054012" cy="285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CCCE37-BBED-4724-BD07-324EFCB7142D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>
            <a:off x="1579206" y="4715665"/>
            <a:ext cx="0" cy="53223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F410994-5D38-4E99-8510-927B049F38A3}"/>
              </a:ext>
            </a:extLst>
          </p:cNvPr>
          <p:cNvSpPr txBox="1"/>
          <p:nvPr/>
        </p:nvSpPr>
        <p:spPr>
          <a:xfrm>
            <a:off x="2760307" y="506896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Order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3D3AC-8EE1-4516-900B-27EE7032BE6B}"/>
              </a:ext>
            </a:extLst>
          </p:cNvPr>
          <p:cNvSpPr txBox="1"/>
          <p:nvPr/>
        </p:nvSpPr>
        <p:spPr>
          <a:xfrm>
            <a:off x="2544923" y="5785486"/>
            <a:ext cx="952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Result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1ABD81-7BEE-4476-AD68-DA05239C539B}"/>
              </a:ext>
            </a:extLst>
          </p:cNvPr>
          <p:cNvSpPr txBox="1"/>
          <p:nvPr/>
        </p:nvSpPr>
        <p:spPr>
          <a:xfrm>
            <a:off x="5344831" y="5934392"/>
            <a:ext cx="154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Reportable Result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48800-C52D-46A3-8EFA-8F40F8923DFE}"/>
              </a:ext>
            </a:extLst>
          </p:cNvPr>
          <p:cNvSpPr txBox="1"/>
          <p:nvPr/>
        </p:nvSpPr>
        <p:spPr>
          <a:xfrm>
            <a:off x="3631162" y="4761286"/>
            <a:ext cx="261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Reportable Result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7459B-FA1F-407B-A37C-7F8CB79D3144}"/>
              </a:ext>
            </a:extLst>
          </p:cNvPr>
          <p:cNvSpPr/>
          <p:nvPr/>
        </p:nvSpPr>
        <p:spPr bwMode="auto">
          <a:xfrm>
            <a:off x="4857653" y="5646039"/>
            <a:ext cx="609600" cy="2197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ECCF93-7DDD-4FDD-81E2-4DD28839B418}"/>
              </a:ext>
            </a:extLst>
          </p:cNvPr>
          <p:cNvSpPr/>
          <p:nvPr/>
        </p:nvSpPr>
        <p:spPr bwMode="auto">
          <a:xfrm>
            <a:off x="2338873" y="5363402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B90843-B26E-42C2-BD63-9335367247E5}"/>
              </a:ext>
            </a:extLst>
          </p:cNvPr>
          <p:cNvSpPr/>
          <p:nvPr/>
        </p:nvSpPr>
        <p:spPr bwMode="auto">
          <a:xfrm>
            <a:off x="2324100" y="5692402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5B0488-F8D0-49DC-A4B5-F0875C4C0D2A}"/>
              </a:ext>
            </a:extLst>
          </p:cNvPr>
          <p:cNvSpPr/>
          <p:nvPr/>
        </p:nvSpPr>
        <p:spPr bwMode="auto">
          <a:xfrm>
            <a:off x="3664600" y="5692211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6E4491-EB91-443A-AC2F-3907712DDF18}"/>
              </a:ext>
            </a:extLst>
          </p:cNvPr>
          <p:cNvSpPr/>
          <p:nvPr/>
        </p:nvSpPr>
        <p:spPr bwMode="auto">
          <a:xfrm>
            <a:off x="5473425" y="5530188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766D93-795C-4E4A-9496-979140FF42FC}"/>
              </a:ext>
            </a:extLst>
          </p:cNvPr>
          <p:cNvSpPr/>
          <p:nvPr/>
        </p:nvSpPr>
        <p:spPr bwMode="auto">
          <a:xfrm>
            <a:off x="3678596" y="5387602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99F44B-2370-4368-B27B-5C8FF28C7B63}"/>
              </a:ext>
            </a:extLst>
          </p:cNvPr>
          <p:cNvSpPr/>
          <p:nvPr/>
        </p:nvSpPr>
        <p:spPr bwMode="auto">
          <a:xfrm>
            <a:off x="1505730" y="5223987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C3BA784-61B9-4EC7-9D0C-A0F385C1EF97}"/>
              </a:ext>
            </a:extLst>
          </p:cNvPr>
          <p:cNvSpPr/>
          <p:nvPr/>
        </p:nvSpPr>
        <p:spPr bwMode="auto">
          <a:xfrm>
            <a:off x="7555461" y="5218097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B75B7D-B14A-4373-9E4B-BA9BEDB5DE67}"/>
              </a:ext>
            </a:extLst>
          </p:cNvPr>
          <p:cNvSpPr/>
          <p:nvPr/>
        </p:nvSpPr>
        <p:spPr bwMode="auto">
          <a:xfrm>
            <a:off x="6681496" y="5519041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A86537-BCF0-4D8C-83E3-792BCB06CCF9}"/>
              </a:ext>
            </a:extLst>
          </p:cNvPr>
          <p:cNvSpPr txBox="1"/>
          <p:nvPr/>
        </p:nvSpPr>
        <p:spPr>
          <a:xfrm>
            <a:off x="2013524" y="5593687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9930E2-F8DE-4E02-85F6-F68039C23C05}"/>
              </a:ext>
            </a:extLst>
          </p:cNvPr>
          <p:cNvSpPr txBox="1"/>
          <p:nvPr/>
        </p:nvSpPr>
        <p:spPr>
          <a:xfrm>
            <a:off x="3804004" y="5269939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C78A7F-1AF0-4D70-9815-81C48CEC2CC0}"/>
              </a:ext>
            </a:extLst>
          </p:cNvPr>
          <p:cNvSpPr txBox="1"/>
          <p:nvPr/>
        </p:nvSpPr>
        <p:spPr>
          <a:xfrm>
            <a:off x="5533907" y="5226318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3b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EAAF09-07A1-4B4B-AB20-A4721D0C84CD}"/>
              </a:ext>
            </a:extLst>
          </p:cNvPr>
          <p:cNvSpPr txBox="1"/>
          <p:nvPr/>
        </p:nvSpPr>
        <p:spPr>
          <a:xfrm>
            <a:off x="1652683" y="49191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3a</a:t>
            </a:r>
          </a:p>
        </p:txBody>
      </p:sp>
    </p:spTree>
    <p:extLst>
      <p:ext uri="{BB962C8B-B14F-4D97-AF65-F5344CB8AC3E}">
        <p14:creationId xmlns:p14="http://schemas.microsoft.com/office/powerpoint/2010/main" val="27438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HL7 v2 COVID-19 Message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9820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MSH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|^~\&amp;|COVID-19NISTAPP|COVID-19NISTFAC|COVID-19IISAPP|COVID-19IISFAC|20201228084727.655-0500||VXU^V04…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PID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|1||89778^^^NIST-MPI-1^FI||</a:t>
            </a:r>
            <a:r>
              <a:rPr lang="en-US" b="1" dirty="0" err="1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Wong^Elise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^^^^^</a:t>
            </a:r>
            <a:r>
              <a:rPr lang="en-US" b="1" dirty="0" err="1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</a:t>
            </a:r>
            <a:r>
              <a:rPr lang="en-US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|Xhang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^^^^^^M|19880417|F||2028-9^Asian^CDCREC~2131-1^Other Race^CDCREC|89 West 21st Ave^^Birmingham^AL^35203^USA^P||^PRN^PH^^^406^5554019~^NET^^Elise.Wong@isp.com|||||||||2186-5^Not Hispanic or </a:t>
            </a:r>
            <a:r>
              <a:rPr lang="en-US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Latino^CDCREC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||N|1|||||N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ORC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|RE|5237^NIST-AA-IZ-1|31309^NIST-AA-IZ-1|||||||7824^Jackson^Lily^Suzanne^^^^^NIST-PI-1^L^^^PRN||654^Thomas^Wilma^Elizabeth^^^^^NIST-PI-1^L^^^RPH|||||NISTEHRFAC^NISTEHRFacility^HL70362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RXA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|0|1|20201228||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80777-0273-99^Moderna COVID-19 Vaccine^NDC^207^COVID-19, mRNA, LNP-S, PF, 100 mcg/ 0.5 mL dose^CVX|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0.5|mL^mL^UCUM||00^New Record^NIP001|7824^Jackson^Lily^Suzanne^^^^^NIST-PI-1^L^^^RPH|^^^NIST-Clinic-1||||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025L20A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|20210205|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MOD^Moderna US, </a:t>
            </a:r>
            <a:r>
              <a:rPr lang="en-US" b="1" dirty="0" err="1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Inc.^MVX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|||CP|A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RXR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C28161^Intramuscular^NCIT|RD^Right Deltoid^HL70163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|1|CE|30963-3^Vaccine Funding Source^LN|1|VXC50^Public^CDCPHINVS||||||F|||20201228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|2|CE|64994-7^Vaccine Funding Program Eligibility^LN|2|V01^Not VFC Eligible^HL70064||||||F|||20201228|||VXC40^per </a:t>
            </a:r>
            <a:r>
              <a:rPr lang="en-US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immunization^CDCPHINVS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|3|CE|69764-9^Document Type^LN|3|253088698300034911201201^COVID-19 </a:t>
            </a:r>
            <a:r>
              <a:rPr lang="en-US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Moderna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Vaccine EUA Recipient-Caregiver Fact Sheet^cdcgs1vis||||||F|||20201201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|4|DT|29769-7^Date Vis Presented^LN|3|20201228||||||F|||20201228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|5|ST|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30973-2^dose number in series^LN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|4|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||||||F|||20201228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|6|CE|59783-1^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Status in immunization series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^LN|4|N^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No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^HL70136||||||F|||20201228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55AF-4005-40A8-9F98-A3854FF9866A}"/>
              </a:ext>
            </a:extLst>
          </p:cNvPr>
          <p:cNvSpPr/>
          <p:nvPr/>
        </p:nvSpPr>
        <p:spPr bwMode="auto">
          <a:xfrm>
            <a:off x="609600" y="3647209"/>
            <a:ext cx="6586538" cy="4572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80777-0273-99^Moderna COVID-19 </a:t>
            </a:r>
            <a:r>
              <a:rPr lang="en-US" sz="3200" b="1" dirty="0" err="1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Vaccine^NDC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8A2DCB-35CA-4110-860F-0E0D02022A2C}"/>
              </a:ext>
            </a:extLst>
          </p:cNvPr>
          <p:cNvCxnSpPr>
            <a:cxnSpLocks/>
          </p:cNvCxnSpPr>
          <p:nvPr/>
        </p:nvCxnSpPr>
        <p:spPr bwMode="auto">
          <a:xfrm flipH="1">
            <a:off x="728662" y="3200400"/>
            <a:ext cx="947738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8D8D4B-A54D-4AA0-B606-14CB20E88CC5}"/>
              </a:ext>
            </a:extLst>
          </p:cNvPr>
          <p:cNvCxnSpPr>
            <a:cxnSpLocks/>
          </p:cNvCxnSpPr>
          <p:nvPr/>
        </p:nvCxnSpPr>
        <p:spPr bwMode="auto">
          <a:xfrm>
            <a:off x="4953000" y="3195205"/>
            <a:ext cx="2166938" cy="4212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E91172-FA13-41E3-8E0E-C3FFD2BDD310}"/>
              </a:ext>
            </a:extLst>
          </p:cNvPr>
          <p:cNvSpPr/>
          <p:nvPr/>
        </p:nvSpPr>
        <p:spPr bwMode="auto">
          <a:xfrm>
            <a:off x="1752600" y="4724400"/>
            <a:ext cx="4953000" cy="4572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30973-2^dose number in series^LN</a:t>
            </a:r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|4|</a:t>
            </a:r>
            <a:r>
              <a:rPr lang="en-US" sz="3200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3C5919-20A3-4132-B8F4-C3B6A1ADC424}"/>
              </a:ext>
            </a:extLst>
          </p:cNvPr>
          <p:cNvCxnSpPr>
            <a:cxnSpLocks/>
          </p:cNvCxnSpPr>
          <p:nvPr/>
        </p:nvCxnSpPr>
        <p:spPr bwMode="auto">
          <a:xfrm flipH="1">
            <a:off x="1143000" y="5152814"/>
            <a:ext cx="640773" cy="3116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99775A-C41C-4971-BD0E-88711947963A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400" y="5181600"/>
            <a:ext cx="3124200" cy="3788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5BFCE6-C9CF-45C6-A70A-5ACF5019FD13}"/>
              </a:ext>
            </a:extLst>
          </p:cNvPr>
          <p:cNvSpPr/>
          <p:nvPr/>
        </p:nvSpPr>
        <p:spPr bwMode="auto">
          <a:xfrm>
            <a:off x="1697831" y="2163190"/>
            <a:ext cx="2527805" cy="4572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Wong^Elise</a:t>
            </a:r>
            <a:r>
              <a:rPr lang="en-US" sz="3200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^^^^^L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20470-FB34-494E-BC91-87326585DB02}"/>
              </a:ext>
            </a:extLst>
          </p:cNvPr>
          <p:cNvCxnSpPr>
            <a:cxnSpLocks/>
          </p:cNvCxnSpPr>
          <p:nvPr/>
        </p:nvCxnSpPr>
        <p:spPr bwMode="auto">
          <a:xfrm flipH="1">
            <a:off x="1752600" y="1985559"/>
            <a:ext cx="685800" cy="1838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BBE969-BAAE-484B-9C9F-30DB79D2128F}"/>
              </a:ext>
            </a:extLst>
          </p:cNvPr>
          <p:cNvCxnSpPr>
            <a:cxnSpLocks/>
          </p:cNvCxnSpPr>
          <p:nvPr/>
        </p:nvCxnSpPr>
        <p:spPr bwMode="auto">
          <a:xfrm>
            <a:off x="3810000" y="1904145"/>
            <a:ext cx="415636" cy="2887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ADE4A5-5951-45BA-B05E-EF1FF9144C9E}"/>
              </a:ext>
            </a:extLst>
          </p:cNvPr>
          <p:cNvSpPr txBox="1"/>
          <p:nvPr/>
        </p:nvSpPr>
        <p:spPr>
          <a:xfrm>
            <a:off x="4225878" y="229769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Patient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93E8BE-398D-4195-932D-9029609BAA61}"/>
              </a:ext>
            </a:extLst>
          </p:cNvPr>
          <p:cNvSpPr txBox="1"/>
          <p:nvPr/>
        </p:nvSpPr>
        <p:spPr>
          <a:xfrm>
            <a:off x="7217074" y="3726967"/>
            <a:ext cx="153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Vaccine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E74774-C61C-4CC9-9BF7-077EC6717295}"/>
              </a:ext>
            </a:extLst>
          </p:cNvPr>
          <p:cNvSpPr txBox="1"/>
          <p:nvPr/>
        </p:nvSpPr>
        <p:spPr>
          <a:xfrm>
            <a:off x="6705600" y="519002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32629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Testing Tools Features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HL7 v2 Message Validation</a:t>
            </a:r>
          </a:p>
          <a:p>
            <a:r>
              <a:rPr lang="en-US" dirty="0"/>
              <a:t>Easy to Read and Understand Errors</a:t>
            </a:r>
          </a:p>
          <a:p>
            <a:r>
              <a:rPr lang="en-US" dirty="0"/>
              <a:t>On-line Requirements—Traceable</a:t>
            </a:r>
          </a:p>
          <a:p>
            <a:r>
              <a:rPr lang="en-US" dirty="0"/>
              <a:t>Vocabulary (Required Coded Data)</a:t>
            </a:r>
          </a:p>
          <a:p>
            <a:r>
              <a:rPr lang="en-US" dirty="0"/>
              <a:t>Valid Example Messages</a:t>
            </a:r>
          </a:p>
          <a:p>
            <a:r>
              <a:rPr lang="en-US" dirty="0"/>
              <a:t>Reports (XML, PDF, WORD)</a:t>
            </a:r>
          </a:p>
          <a:p>
            <a:r>
              <a:rPr lang="en-US" dirty="0"/>
              <a:t>Transport Support</a:t>
            </a:r>
          </a:p>
          <a:p>
            <a:r>
              <a:rPr lang="en-US" dirty="0"/>
              <a:t>Multistep Scenario Testing</a:t>
            </a:r>
          </a:p>
          <a:p>
            <a:r>
              <a:rPr lang="en-US" dirty="0"/>
              <a:t>Context-free and Context-based Testing</a:t>
            </a:r>
          </a:p>
          <a:p>
            <a:r>
              <a:rPr lang="en-US" dirty="0"/>
              <a:t>Inspection Testing</a:t>
            </a:r>
          </a:p>
          <a:p>
            <a:r>
              <a:rPr lang="en-US" dirty="0"/>
              <a:t>Functional Requirements Testing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7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5340"/>
            <a:ext cx="8229600" cy="822325"/>
          </a:xfrm>
        </p:spPr>
        <p:txBody>
          <a:bodyPr/>
          <a:lstStyle/>
          <a:p>
            <a:r>
              <a:rPr lang="en-US" dirty="0"/>
              <a:t>Context-free &amp; based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01/01/2011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36790-EF9F-4521-A783-189BE19EEE4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39344"/>
            <a:ext cx="6705600" cy="50333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5CB176-AA3E-45D7-BAAF-0FC54E736EB4}"/>
              </a:ext>
            </a:extLst>
          </p:cNvPr>
          <p:cNvSpPr txBox="1">
            <a:spLocks/>
          </p:cNvSpPr>
          <p:nvPr/>
        </p:nvSpPr>
        <p:spPr bwMode="auto">
          <a:xfrm>
            <a:off x="2819400" y="2305231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Expands test scope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BC0B33-B3AE-49F9-B902-8D85638D0FA8}"/>
              </a:ext>
            </a:extLst>
          </p:cNvPr>
          <p:cNvSpPr txBox="1">
            <a:spLocks/>
          </p:cNvSpPr>
          <p:nvPr/>
        </p:nvSpPr>
        <p:spPr bwMode="auto">
          <a:xfrm>
            <a:off x="5562600" y="2399771"/>
            <a:ext cx="2438400" cy="86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Targeted </a:t>
            </a:r>
          </a:p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Test </a:t>
            </a:r>
          </a:p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Cases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23DB38-4162-4BEF-9EC4-D1F9EEC2B6AA}"/>
              </a:ext>
            </a:extLst>
          </p:cNvPr>
          <p:cNvSpPr txBox="1">
            <a:spLocks/>
          </p:cNvSpPr>
          <p:nvPr/>
        </p:nvSpPr>
        <p:spPr bwMode="auto">
          <a:xfrm>
            <a:off x="5512676" y="4800997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Scenarios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E2F383-54AF-4F61-B32D-0FE8AC610C5F}"/>
              </a:ext>
            </a:extLst>
          </p:cNvPr>
          <p:cNvSpPr txBox="1">
            <a:spLocks/>
          </p:cNvSpPr>
          <p:nvPr/>
        </p:nvSpPr>
        <p:spPr bwMode="auto">
          <a:xfrm>
            <a:off x="6324600" y="3281690"/>
            <a:ext cx="2438400" cy="69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Data </a:t>
            </a:r>
          </a:p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Driven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C6BE66-DBF6-45B4-B9DA-99C0A2FFB36B}"/>
              </a:ext>
            </a:extLst>
          </p:cNvPr>
          <p:cNvSpPr txBox="1">
            <a:spLocks/>
          </p:cNvSpPr>
          <p:nvPr/>
        </p:nvSpPr>
        <p:spPr bwMode="auto">
          <a:xfrm>
            <a:off x="1912924" y="3413234"/>
            <a:ext cx="1755228" cy="181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Black-box functional requirements testing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081E053-DC1C-400E-9938-7C42D4C87F27}"/>
              </a:ext>
            </a:extLst>
          </p:cNvPr>
          <p:cNvSpPr txBox="1">
            <a:spLocks/>
          </p:cNvSpPr>
          <p:nvPr/>
        </p:nvSpPr>
        <p:spPr bwMode="auto">
          <a:xfrm>
            <a:off x="6040903" y="4148586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800" b="1" kern="0" dirty="0">
                <a:solidFill>
                  <a:srgbClr val="C00000"/>
                </a:solidFill>
              </a:rPr>
              <a:t>Test Plans</a:t>
            </a:r>
          </a:p>
          <a:p>
            <a:pPr marL="0" indent="0" eaLnBrk="1" hangingPunct="1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59119752"/>
      </p:ext>
    </p:extLst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69804</TotalTime>
  <Words>1297</Words>
  <Application>Microsoft Office PowerPoint</Application>
  <PresentationFormat>On-screen Show (4:3)</PresentationFormat>
  <Paragraphs>241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Cordia New</vt:lpstr>
      <vt:lpstr>Times New Roman</vt:lpstr>
      <vt:lpstr>Verdana</vt:lpstr>
      <vt:lpstr>Wingdings</vt:lpstr>
      <vt:lpstr>Refined</vt:lpstr>
      <vt:lpstr>NIST Healthcare Testing Infrastructure Overview  Interoperability by way of  Standards, Conformance, and Testing Tools </vt:lpstr>
      <vt:lpstr>Video Series</vt:lpstr>
      <vt:lpstr>Heart of what NIST Does</vt:lpstr>
      <vt:lpstr>Impact</vt:lpstr>
      <vt:lpstr>HL7 v2 Development Phases/Cycle</vt:lpstr>
      <vt:lpstr>HL7 and HL7 v2</vt:lpstr>
      <vt:lpstr>Example HL7 v2 COVID-19 Message</vt:lpstr>
      <vt:lpstr>NIST Testing Tools Features</vt:lpstr>
      <vt:lpstr>Context-free &amp; based Testing</vt:lpstr>
      <vt:lpstr>Immunization Test Plans</vt:lpstr>
      <vt:lpstr>Inspection Testing</vt:lpstr>
      <vt:lpstr>Testing Functional Requirements</vt:lpstr>
      <vt:lpstr>Conformance Testing DEMO</vt:lpstr>
      <vt:lpstr>Example Uses</vt:lpstr>
      <vt:lpstr>NIST Tool Instances</vt:lpstr>
      <vt:lpstr>Real Success – AIRA Assessment</vt:lpstr>
      <vt:lpstr>Acronyms – For Reference</vt:lpstr>
      <vt:lpstr>Thank You    </vt:lpstr>
    </vt:vector>
  </TitlesOfParts>
  <Company>Stewardshop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Snelick, Robert D. (Fed)</dc:creator>
  <cp:lastModifiedBy>Robert</cp:lastModifiedBy>
  <cp:revision>1569</cp:revision>
  <cp:lastPrinted>2019-10-18T21:19:55Z</cp:lastPrinted>
  <dcterms:created xsi:type="dcterms:W3CDTF">2008-01-21T06:12:12Z</dcterms:created>
  <dcterms:modified xsi:type="dcterms:W3CDTF">2021-06-02T01:28:35Z</dcterms:modified>
</cp:coreProperties>
</file>