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10">
  <p:sldMasterIdLst>
    <p:sldMasterId id="2147483673" r:id="rId1"/>
    <p:sldMasterId id="2147483685" r:id="rId2"/>
  </p:sldMasterIdLst>
  <p:notesMasterIdLst>
    <p:notesMasterId r:id="rId39"/>
  </p:notesMasterIdLst>
  <p:sldIdLst>
    <p:sldId id="256" r:id="rId3"/>
    <p:sldId id="902" r:id="rId4"/>
    <p:sldId id="855" r:id="rId5"/>
    <p:sldId id="852" r:id="rId6"/>
    <p:sldId id="869" r:id="rId7"/>
    <p:sldId id="906" r:id="rId8"/>
    <p:sldId id="905" r:id="rId9"/>
    <p:sldId id="848" r:id="rId10"/>
    <p:sldId id="781" r:id="rId11"/>
    <p:sldId id="661" r:id="rId12"/>
    <p:sldId id="867" r:id="rId13"/>
    <p:sldId id="868" r:id="rId14"/>
    <p:sldId id="305" r:id="rId15"/>
    <p:sldId id="306" r:id="rId16"/>
    <p:sldId id="308" r:id="rId17"/>
    <p:sldId id="392" r:id="rId18"/>
    <p:sldId id="652" r:id="rId19"/>
    <p:sldId id="783" r:id="rId20"/>
    <p:sldId id="896" r:id="rId21"/>
    <p:sldId id="897" r:id="rId22"/>
    <p:sldId id="391" r:id="rId23"/>
    <p:sldId id="903" r:id="rId24"/>
    <p:sldId id="866" r:id="rId25"/>
    <p:sldId id="865" r:id="rId26"/>
    <p:sldId id="846" r:id="rId27"/>
    <p:sldId id="904" r:id="rId28"/>
    <p:sldId id="390" r:id="rId29"/>
    <p:sldId id="669" r:id="rId30"/>
    <p:sldId id="877" r:id="rId31"/>
    <p:sldId id="643" r:id="rId32"/>
    <p:sldId id="644" r:id="rId33"/>
    <p:sldId id="878" r:id="rId34"/>
    <p:sldId id="847" r:id="rId35"/>
    <p:sldId id="288" r:id="rId36"/>
    <p:sldId id="641" r:id="rId37"/>
    <p:sldId id="503" r:id="rId38"/>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nelick, Robert D. (Fed)" initials="SRD(" lastIdx="1" clrIdx="0">
    <p:extLst>
      <p:ext uri="{19B8F6BF-5375-455C-9EA6-DF929625EA0E}">
        <p15:presenceInfo xmlns:p15="http://schemas.microsoft.com/office/powerpoint/2012/main" userId="S::rob@nist.gov::0d5b20e9-af78-406c-ad30-2f0b5b0c9b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FFCC"/>
    <a:srgbClr val="FF0000"/>
    <a:srgbClr val="CCEC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5332" autoAdjust="0"/>
  </p:normalViewPr>
  <p:slideViewPr>
    <p:cSldViewPr>
      <p:cViewPr varScale="1">
        <p:scale>
          <a:sx n="115" d="100"/>
          <a:sy n="115" d="100"/>
        </p:scale>
        <p:origin x="165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a:lvl1pPr>
          </a:lstStyle>
          <a:p>
            <a:endParaRPr lang="en-US"/>
          </a:p>
        </p:txBody>
      </p:sp>
      <p:sp>
        <p:nvSpPr>
          <p:cNvPr id="4099"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a:lvl1pPr>
          </a:lstStyle>
          <a:p>
            <a:endParaRPr lang="en-US"/>
          </a:p>
        </p:txBody>
      </p:sp>
      <p:sp>
        <p:nvSpPr>
          <p:cNvPr id="410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2"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a:lvl1pPr>
          </a:lstStyle>
          <a:p>
            <a:endParaRPr lang="en-US"/>
          </a:p>
        </p:txBody>
      </p:sp>
      <p:sp>
        <p:nvSpPr>
          <p:cNvPr id="4103"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a:lvl1pPr>
          </a:lstStyle>
          <a:p>
            <a:fld id="{E592D5FE-85CA-40E6-8273-48A5F35DE016}"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EFF599-57A5-464D-BBDE-DD73E3C700F9}" type="slidenum">
              <a:rPr lang="en-US"/>
              <a:pPr/>
              <a:t>1</a:t>
            </a:fld>
            <a:endParaRPr lang="en-US" dirty="0"/>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10</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4672212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11</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dirty="0"/>
              <a:t>Conformance is</a:t>
            </a:r>
            <a:r>
              <a:rPr lang="en-US" baseline="0" dirty="0"/>
              <a:t> determined based on a claim of conformance to a particular specification (which can be a national implementation guide or a local specification).</a:t>
            </a:r>
            <a:endParaRPr lang="en-US" dirty="0"/>
          </a:p>
        </p:txBody>
      </p:sp>
    </p:spTree>
    <p:extLst>
      <p:ext uri="{BB962C8B-B14F-4D97-AF65-F5344CB8AC3E}">
        <p14:creationId xmlns:p14="http://schemas.microsoft.com/office/powerpoint/2010/main" val="11553283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12</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2029102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13</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dirty="0"/>
              <a:t>That</a:t>
            </a:r>
            <a:r>
              <a:rPr lang="en-US" baseline="0" dirty="0"/>
              <a:t> is</a:t>
            </a:r>
            <a:r>
              <a:rPr lang="en-US" dirty="0"/>
              <a:t>, is the derived specification a proper set of requirements on the base specification</a:t>
            </a:r>
            <a:r>
              <a:rPr lang="en-US" baseline="0" dirty="0"/>
              <a:t> (If an element is Required in the base, a derived specification can’t change it to Optional and be considered compliant).</a:t>
            </a:r>
            <a:endParaRPr lang="en-US" dirty="0"/>
          </a:p>
          <a:p>
            <a:r>
              <a:rPr lang="en-US" dirty="0"/>
              <a:t>Compliance is often a term used in place of conformance—hard</a:t>
            </a:r>
            <a:r>
              <a:rPr lang="en-US" baseline="0" dirty="0"/>
              <a:t> to argue that it is wrong, conformance is the better term for describing if systems implement requirements and we will put a stake in the ground and use these terms as defined here. We will use ISO’s definition of conformance.</a:t>
            </a:r>
          </a:p>
          <a:p>
            <a:endParaRPr lang="en-US" baseline="0" dirty="0"/>
          </a:p>
          <a:p>
            <a:r>
              <a:rPr lang="en-US" baseline="0" dirty="0"/>
              <a:t>In order to determine conformance of a system, complete documentation is necessary. This however is often not the case. Compliance of the complete documentation of the interface can be assessed with the higher level profile. Missing documentation hinders conformance and compliance assessment.</a:t>
            </a:r>
            <a:endParaRPr lang="en-US" dirty="0"/>
          </a:p>
        </p:txBody>
      </p:sp>
    </p:spTree>
    <p:extLst>
      <p:ext uri="{BB962C8B-B14F-4D97-AF65-F5344CB8AC3E}">
        <p14:creationId xmlns:p14="http://schemas.microsoft.com/office/powerpoint/2010/main" val="14530058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14</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dirty="0"/>
              <a:t>Compatibility is a concept that is determined from</a:t>
            </a:r>
            <a:r>
              <a:rPr lang="en-US" baseline="0" dirty="0"/>
              <a:t> the receiver perspective. The receiver is the “party” that needs to perform a certain function with the data received. If data is not available to perform a function then the sending/receiving pair is non-compatible. Compatibility is a pre-requisite for interoperability. More on this topic later in this tutorial.</a:t>
            </a:r>
            <a:endParaRPr lang="en-US" dirty="0"/>
          </a:p>
        </p:txBody>
      </p:sp>
    </p:spTree>
    <p:extLst>
      <p:ext uri="{BB962C8B-B14F-4D97-AF65-F5344CB8AC3E}">
        <p14:creationId xmlns:p14="http://schemas.microsoft.com/office/powerpoint/2010/main" val="26014239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15</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pPr marL="174708" indent="-174708">
              <a:buFont typeface="Arial" panose="020B0604020202020204" pitchFamily="34" charset="0"/>
              <a:buChar char="•"/>
            </a:pPr>
            <a:r>
              <a:rPr lang="en-US" dirty="0"/>
              <a:t>Key Terms (white boxes) as they related to specifications and implementations (rose</a:t>
            </a:r>
            <a:r>
              <a:rPr lang="en-US" baseline="0" dirty="0"/>
              <a:t> </a:t>
            </a:r>
            <a:r>
              <a:rPr lang="en-US" dirty="0"/>
              <a:t>boxes).</a:t>
            </a:r>
          </a:p>
          <a:p>
            <a:pPr marL="174708" indent="-174708">
              <a:buFont typeface="Arial" panose="020B0604020202020204" pitchFamily="34" charset="0"/>
              <a:buChar char="•"/>
            </a:pPr>
            <a:r>
              <a:rPr lang="en-US" dirty="0"/>
              <a:t>Specification is the standard that contain the requirements. Specifications can be profiled (i.e., constrained further) to meet the needs of a refined use case. The result is a derived specification.</a:t>
            </a:r>
          </a:p>
          <a:p>
            <a:pPr marL="174708" indent="-174708">
              <a:buFont typeface="Arial" panose="020B0604020202020204" pitchFamily="34" charset="0"/>
              <a:buChar char="•"/>
            </a:pPr>
            <a:r>
              <a:rPr lang="en-US" dirty="0"/>
              <a:t>Specifications are implemented.</a:t>
            </a:r>
          </a:p>
          <a:p>
            <a:endParaRPr lang="en-US" dirty="0"/>
          </a:p>
        </p:txBody>
      </p:sp>
    </p:spTree>
    <p:extLst>
      <p:ext uri="{BB962C8B-B14F-4D97-AF65-F5344CB8AC3E}">
        <p14:creationId xmlns:p14="http://schemas.microsoft.com/office/powerpoint/2010/main" val="6671305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16</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dirty="0"/>
              <a:t>Profiling: Refinements of the standard via constraints and extension.</a:t>
            </a:r>
          </a:p>
          <a:p>
            <a:r>
              <a:rPr lang="en-US" dirty="0"/>
              <a:t>NOTE: Can implement to the same profiled standard (which is often the goal when the same expectations are the same for sender and receiver).</a:t>
            </a:r>
          </a:p>
          <a:p>
            <a:endParaRPr lang="en-US" dirty="0"/>
          </a:p>
          <a:p>
            <a:r>
              <a:rPr lang="en-US" dirty="0"/>
              <a:t>NOTE 2: A derived specification is a profile, but documentation of</a:t>
            </a:r>
            <a:r>
              <a:rPr lang="en-US" baseline="0" dirty="0"/>
              <a:t> an interface is also considered a “derived specification”.</a:t>
            </a:r>
            <a:endParaRPr lang="en-US" dirty="0"/>
          </a:p>
        </p:txBody>
      </p:sp>
    </p:spTree>
    <p:extLst>
      <p:ext uri="{BB962C8B-B14F-4D97-AF65-F5344CB8AC3E}">
        <p14:creationId xmlns:p14="http://schemas.microsoft.com/office/powerpoint/2010/main" val="42223969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17</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dirty="0"/>
              <a:t>Profiling: Refinements of the standard via constraints and extension.</a:t>
            </a:r>
          </a:p>
          <a:p>
            <a:r>
              <a:rPr lang="en-US" dirty="0"/>
              <a:t>NOTE: Can implement to the same profiled standard (which is often the goal when the same expectations are the same for sender and receiver).</a:t>
            </a:r>
          </a:p>
          <a:p>
            <a:endParaRPr lang="en-US" dirty="0"/>
          </a:p>
          <a:p>
            <a:r>
              <a:rPr lang="en-US" dirty="0"/>
              <a:t>NOTE 2: A derived specification is a profile, but documentation of</a:t>
            </a:r>
            <a:r>
              <a:rPr lang="en-US" baseline="0" dirty="0"/>
              <a:t> an interface is also considered a “derived specification”.</a:t>
            </a:r>
            <a:endParaRPr lang="en-US" dirty="0"/>
          </a:p>
        </p:txBody>
      </p:sp>
    </p:spTree>
    <p:extLst>
      <p:ext uri="{BB962C8B-B14F-4D97-AF65-F5344CB8AC3E}">
        <p14:creationId xmlns:p14="http://schemas.microsoft.com/office/powerpoint/2010/main" val="11318176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18</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2480560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FD9405A-801D-4EEA-B2FD-F8DC5CDC8C24}" type="slidenum">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dirty="0"/>
              <a:t>Applicable to any standard product family.</a:t>
            </a:r>
          </a:p>
        </p:txBody>
      </p:sp>
    </p:spTree>
    <p:extLst>
      <p:ext uri="{BB962C8B-B14F-4D97-AF65-F5344CB8AC3E}">
        <p14:creationId xmlns:p14="http://schemas.microsoft.com/office/powerpoint/2010/main" val="2788222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2</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1244530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FD9405A-801D-4EEA-B2FD-F8DC5CDC8C24}" type="slidenum">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dirty="0"/>
              <a:t>Applicable to any standard product family.</a:t>
            </a:r>
          </a:p>
        </p:txBody>
      </p:sp>
    </p:spTree>
    <p:extLst>
      <p:ext uri="{BB962C8B-B14F-4D97-AF65-F5344CB8AC3E}">
        <p14:creationId xmlns:p14="http://schemas.microsoft.com/office/powerpoint/2010/main" val="3414641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21</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dirty="0"/>
          </a:p>
          <a:p>
            <a:r>
              <a:rPr lang="en-US" dirty="0"/>
              <a:t>This is a common diagram</a:t>
            </a:r>
            <a:r>
              <a:rPr lang="en-US" baseline="0" dirty="0"/>
              <a:t> (others are equally valid). The grouping of the interoperability layers will vary depending on perspective. The lower levels are taken more or less for granted.</a:t>
            </a:r>
          </a:p>
          <a:p>
            <a:endParaRPr lang="en-US" baseline="0" dirty="0"/>
          </a:p>
          <a:p>
            <a:r>
              <a:rPr lang="en-US" baseline="0" dirty="0"/>
              <a:t>Standards are necessary at each layer—the higher we go up the more complex we get; thus the harder it is to achieve “automated” interoperability.</a:t>
            </a:r>
            <a:endParaRPr lang="en-US" dirty="0"/>
          </a:p>
        </p:txBody>
      </p:sp>
    </p:spTree>
    <p:extLst>
      <p:ext uri="{BB962C8B-B14F-4D97-AF65-F5344CB8AC3E}">
        <p14:creationId xmlns:p14="http://schemas.microsoft.com/office/powerpoint/2010/main" val="37668401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EFF599-57A5-464D-BBDE-DD73E3C700F9}" type="slidenum">
              <a:rPr lang="en-US"/>
              <a:pPr/>
              <a:t>22</a:t>
            </a:fld>
            <a:endParaRPr lang="en-US" dirty="0"/>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6950219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23</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42001601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24</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25729083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25</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0817140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EFF599-57A5-464D-BBDE-DD73E3C700F9}" type="slidenum">
              <a:rPr lang="en-US"/>
              <a:pPr/>
              <a:t>26</a:t>
            </a:fld>
            <a:endParaRPr lang="en-US" dirty="0"/>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1522350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27</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dirty="0"/>
              <a:t>NIST HL7 v2 XML format. To be submitted to HL7</a:t>
            </a:r>
            <a:r>
              <a:rPr lang="en-US" baseline="0" dirty="0"/>
              <a:t> to standardize. The NIST format adds additional conformance constructs.</a:t>
            </a:r>
            <a:endParaRPr lang="en-US" dirty="0"/>
          </a:p>
        </p:txBody>
      </p:sp>
    </p:spTree>
    <p:extLst>
      <p:ext uri="{BB962C8B-B14F-4D97-AF65-F5344CB8AC3E}">
        <p14:creationId xmlns:p14="http://schemas.microsoft.com/office/powerpoint/2010/main" val="255440827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EFF599-57A5-464D-BBDE-DD73E3C700F9}" type="slidenum">
              <a:rPr lang="en-US"/>
              <a:pPr/>
              <a:t>29</a:t>
            </a:fld>
            <a:endParaRPr lang="en-US" dirty="0"/>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6533552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Ambiguous—a factor is that standards are written</a:t>
            </a:r>
            <a:r>
              <a:rPr lang="en-US" baseline="0" dirty="0"/>
              <a:t> natural languages</a:t>
            </a:r>
          </a:p>
          <a:p>
            <a:r>
              <a:rPr lang="en-US" baseline="0" dirty="0"/>
              <a:t>Evolving—new versions, like, IHE for some every year. Some terminologies constantly changed.</a:t>
            </a:r>
          </a:p>
          <a:p>
            <a:endParaRPr lang="en-US" baseline="0" dirty="0"/>
          </a:p>
          <a:p>
            <a:r>
              <a:rPr lang="en-US" baseline="0" dirty="0"/>
              <a:t>Because they are consensus based, often will be written to a current—inadequate state, not to a desired state—I’ve actually standard include multiple solutions because of competing vendors products implemented a capability differently.</a:t>
            </a:r>
          </a:p>
          <a:p>
            <a:endParaRPr lang="en-US" baseline="0" dirty="0"/>
          </a:p>
          <a:p>
            <a:r>
              <a:rPr lang="en-US" dirty="0"/>
              <a:t>HL7 v2 IGs, but different</a:t>
            </a:r>
          </a:p>
          <a:p>
            <a:r>
              <a:rPr lang="en-US" dirty="0"/>
              <a:t>Ambiguous</a:t>
            </a:r>
          </a:p>
          <a:p>
            <a:r>
              <a:rPr lang="en-US" dirty="0"/>
              <a:t>Not the responsibility of testers to fill in the gaps—testers can and should request clarification, SDO needs to respond</a:t>
            </a:r>
          </a:p>
          <a:p>
            <a:r>
              <a:rPr lang="en-US" dirty="0"/>
              <a:t>Is FHIR heading in same direction?</a:t>
            </a:r>
          </a:p>
          <a:p>
            <a:endParaRPr lang="en-US" baseline="0" dirty="0"/>
          </a:p>
          <a:p>
            <a:endParaRPr lang="en-US" baseline="0" dirty="0"/>
          </a:p>
          <a:p>
            <a:r>
              <a:rPr lang="en-US" b="1" baseline="0" dirty="0">
                <a:solidFill>
                  <a:srgbClr val="FF0000"/>
                </a:solidFill>
              </a:rPr>
              <a:t>The use of APIs and RESTful services in FHIR is a powerful paradigm, but it does not and cant not mask the inherent complexity in healthcare data exchange. We must still pay attention to how we specify requirements in FHIR, we can’t make the same mistakes we have made in the past, or we will only make incremental change instead of transformative change.</a:t>
            </a:r>
          </a:p>
          <a:p>
            <a:endParaRPr lang="en-US" b="1" baseline="0" dirty="0">
              <a:solidFill>
                <a:srgbClr val="FF0000"/>
              </a:solidFill>
            </a:endParaRPr>
          </a:p>
          <a:p>
            <a:pPr marL="171450" indent="-171450">
              <a:buFont typeface="Arial" panose="020B0604020202020204" pitchFamily="34" charset="0"/>
              <a:buChar char="•"/>
            </a:pPr>
            <a:r>
              <a:rPr lang="en-US" dirty="0"/>
              <a:t>Under specified</a:t>
            </a:r>
          </a:p>
          <a:p>
            <a:pPr marL="171450" indent="-171450">
              <a:buFont typeface="Arial" panose="020B0604020202020204" pitchFamily="34" charset="0"/>
              <a:buChar char="•"/>
            </a:pPr>
            <a:r>
              <a:rPr lang="en-US" dirty="0"/>
              <a:t>Multiple solutions</a:t>
            </a:r>
          </a:p>
          <a:p>
            <a:pPr marL="171450" indent="-171450">
              <a:buFont typeface="Arial" panose="020B0604020202020204" pitchFamily="34" charset="0"/>
              <a:buChar char="•"/>
            </a:pPr>
            <a:r>
              <a:rPr lang="en-US" dirty="0"/>
              <a:t>Conflation of requirements (requirement scoping)</a:t>
            </a:r>
          </a:p>
          <a:p>
            <a:pPr marL="171450" indent="-171450">
              <a:buFont typeface="Arial" panose="020B0604020202020204" pitchFamily="34" charset="0"/>
              <a:buChar char="•"/>
            </a:pPr>
            <a:r>
              <a:rPr lang="en-US" dirty="0"/>
              <a:t>Document current state—not desired state</a:t>
            </a:r>
          </a:p>
          <a:p>
            <a:pPr marL="171450" indent="-171450">
              <a:buFont typeface="Arial" panose="020B0604020202020204" pitchFamily="34" charset="0"/>
              <a:buChar char="•"/>
            </a:pPr>
            <a:r>
              <a:rPr lang="en-US" dirty="0"/>
              <a:t>Not specific enough—e.g., code system binding</a:t>
            </a:r>
          </a:p>
          <a:p>
            <a:pPr marL="171450" indent="-171450">
              <a:buFont typeface="Arial" panose="020B0604020202020204" pitchFamily="34" charset="0"/>
              <a:buChar char="•"/>
            </a:pPr>
            <a:r>
              <a:rPr lang="en-US" dirty="0"/>
              <a:t>Too specific</a:t>
            </a:r>
          </a:p>
          <a:p>
            <a:pPr marL="171450" indent="-171450">
              <a:buFont typeface="Arial" panose="020B0604020202020204" pitchFamily="34" charset="0"/>
              <a:buChar char="•"/>
            </a:pPr>
            <a:r>
              <a:rPr lang="en-US" dirty="0"/>
              <a:t>Poor documentation and typos</a:t>
            </a:r>
          </a:p>
          <a:p>
            <a:pPr marL="171450" indent="-171450">
              <a:buFont typeface="Arial" panose="020B0604020202020204" pitchFamily="34" charset="0"/>
              <a:buChar char="•"/>
            </a:pPr>
            <a:r>
              <a:rPr lang="en-US" dirty="0"/>
              <a:t>Lack of a consistency</a:t>
            </a:r>
          </a:p>
          <a:p>
            <a:pPr marL="171450" indent="-171450">
              <a:buFont typeface="Arial" panose="020B0604020202020204" pitchFamily="34" charset="0"/>
              <a:buChar char="•"/>
            </a:pPr>
            <a:r>
              <a:rPr lang="en-US" dirty="0"/>
              <a:t>Incomplete Use Cases</a:t>
            </a:r>
          </a:p>
          <a:p>
            <a:pPr marL="171450" indent="-171450">
              <a:buFont typeface="Arial" panose="020B0604020202020204" pitchFamily="34" charset="0"/>
              <a:buChar char="•"/>
            </a:pPr>
            <a:r>
              <a:rPr lang="en-US" dirty="0"/>
              <a:t>Absence of harmonized requirement specification methodology</a:t>
            </a:r>
          </a:p>
          <a:p>
            <a:pPr marL="171450" indent="-171450">
              <a:buFont typeface="Arial" panose="020B0604020202020204" pitchFamily="34" charset="0"/>
              <a:buChar char="•"/>
            </a:pPr>
            <a:r>
              <a:rPr lang="en-US" dirty="0"/>
              <a:t>Insufficient requirement specification mechanisms</a:t>
            </a:r>
          </a:p>
          <a:p>
            <a:pPr marL="171450" indent="-171450">
              <a:buFont typeface="Arial" panose="020B0604020202020204" pitchFamily="34" charset="0"/>
              <a:buChar char="•"/>
            </a:pPr>
            <a:r>
              <a:rPr lang="en-US" dirty="0"/>
              <a:t>Lack of reference and pilot implementations</a:t>
            </a:r>
          </a:p>
          <a:p>
            <a:pPr marL="171450" indent="-171450">
              <a:buFont typeface="Arial" panose="020B0604020202020204" pitchFamily="34" charset="0"/>
              <a:buChar char="•"/>
            </a:pPr>
            <a:r>
              <a:rPr lang="en-US" dirty="0"/>
              <a:t>Lack of testing</a:t>
            </a:r>
          </a:p>
          <a:p>
            <a:pPr marL="171450" indent="-171450">
              <a:buFont typeface="Arial" panose="020B0604020202020204" pitchFamily="34" charset="0"/>
              <a:buChar char="•"/>
            </a:pPr>
            <a:r>
              <a:rPr lang="en-US" dirty="0"/>
              <a:t>Improper scoping</a:t>
            </a:r>
          </a:p>
          <a:p>
            <a:endParaRPr lang="en-US" dirty="0"/>
          </a:p>
        </p:txBody>
      </p:sp>
      <p:sp>
        <p:nvSpPr>
          <p:cNvPr id="4" name="Slide Number Placeholder 3"/>
          <p:cNvSpPr>
            <a:spLocks noGrp="1"/>
          </p:cNvSpPr>
          <p:nvPr>
            <p:ph type="sldNum" sz="quarter" idx="10"/>
          </p:nvPr>
        </p:nvSpPr>
        <p:spPr/>
        <p:txBody>
          <a:bodyPr/>
          <a:lstStyle/>
          <a:p>
            <a:fld id="{E592D5FE-85CA-40E6-8273-48A5F35DE016}" type="slidenum">
              <a:rPr lang="en-US" smtClean="0"/>
              <a:pPr/>
              <a:t>30</a:t>
            </a:fld>
            <a:endParaRPr lang="en-US" dirty="0"/>
          </a:p>
        </p:txBody>
      </p:sp>
    </p:spTree>
    <p:extLst>
      <p:ext uri="{BB962C8B-B14F-4D97-AF65-F5344CB8AC3E}">
        <p14:creationId xmlns:p14="http://schemas.microsoft.com/office/powerpoint/2010/main" val="3006992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3</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88180788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Computability</a:t>
            </a:r>
          </a:p>
        </p:txBody>
      </p:sp>
      <p:sp>
        <p:nvSpPr>
          <p:cNvPr id="4" name="Slide Number Placeholder 3"/>
          <p:cNvSpPr>
            <a:spLocks noGrp="1"/>
          </p:cNvSpPr>
          <p:nvPr>
            <p:ph type="sldNum" sz="quarter" idx="10"/>
          </p:nvPr>
        </p:nvSpPr>
        <p:spPr/>
        <p:txBody>
          <a:bodyPr/>
          <a:lstStyle/>
          <a:p>
            <a:fld id="{E592D5FE-85CA-40E6-8273-48A5F35DE016}" type="slidenum">
              <a:rPr lang="en-US" smtClean="0"/>
              <a:pPr/>
              <a:t>31</a:t>
            </a:fld>
            <a:endParaRPr lang="en-US"/>
          </a:p>
        </p:txBody>
      </p:sp>
    </p:spTree>
    <p:extLst>
      <p:ext uri="{BB962C8B-B14F-4D97-AF65-F5344CB8AC3E}">
        <p14:creationId xmlns:p14="http://schemas.microsoft.com/office/powerpoint/2010/main" val="25517822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EFF599-57A5-464D-BBDE-DD73E3C700F9}" type="slidenum">
              <a:rPr lang="en-US"/>
              <a:pPr/>
              <a:t>32</a:t>
            </a:fld>
            <a:endParaRPr lang="en-US" dirty="0"/>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84110668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33</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00623721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34</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dirty="0"/>
              <a:t>Creating</a:t>
            </a:r>
            <a:r>
              <a:rPr lang="en-US" baseline="0" dirty="0"/>
              <a:t> well-defined standard is one of the main purposes of this tutorial (and what a well-defined standard means).</a:t>
            </a:r>
          </a:p>
          <a:p>
            <a:r>
              <a:rPr lang="en-US" baseline="0" dirty="0"/>
              <a:t>Conformance provides the principles for understanding and the foundation for testable requirements.</a:t>
            </a:r>
          </a:p>
          <a:p>
            <a:r>
              <a:rPr lang="en-US" baseline="0" dirty="0"/>
              <a:t>Normative standards should not be published unless reference/pilot implementations are created and conformance test tools available.</a:t>
            </a:r>
            <a:endParaRPr lang="en-US" dirty="0"/>
          </a:p>
          <a:p>
            <a:endParaRPr lang="en-US" dirty="0"/>
          </a:p>
        </p:txBody>
      </p:sp>
    </p:spTree>
    <p:extLst>
      <p:ext uri="{BB962C8B-B14F-4D97-AF65-F5344CB8AC3E}">
        <p14:creationId xmlns:p14="http://schemas.microsoft.com/office/powerpoint/2010/main" val="125751504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35</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Implementers/Specifiers can decide how far to go—profiling mechanisms should provide capabilities for a precise specification.</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THERE ARE NO SHORT CUTS—YOU HAVE TO DO IT ONE WAY OR THE OTHER!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These tools help us manage and leverage/reuse existing models.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Think about now Trading Partner C with the same needs.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Improves Patient Safety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Better Data Sharing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Saves Time and Money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Reasonable confidence that the product meets the conformance requirements stated in the standard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Closer to achieving interoperability</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Don’t expect “out-of-the-box” interoperability</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Local adaptation and testing is necessary</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Most likely each integration will still require translation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Reasonable scope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Based on what standards are part of the certification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E.g., if no usability standards, don’t set unrealistic expectations</a:t>
            </a:r>
          </a:p>
          <a:p>
            <a:endParaRPr lang="en-US" dirty="0"/>
          </a:p>
        </p:txBody>
      </p:sp>
    </p:spTree>
    <p:extLst>
      <p:ext uri="{BB962C8B-B14F-4D97-AF65-F5344CB8AC3E}">
        <p14:creationId xmlns:p14="http://schemas.microsoft.com/office/powerpoint/2010/main" val="111947062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EFF599-57A5-464D-BBDE-DD73E3C700F9}" type="slidenum">
              <a:rPr lang="en-US"/>
              <a:pPr/>
              <a:t>36</a:t>
            </a:fld>
            <a:endParaRPr lang="en-US"/>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911957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FD9405A-801D-4EEA-B2FD-F8DC5CDC8C24}" type="slidenum">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dirty="0"/>
              <a:t>Applicable to any standard product family.</a:t>
            </a:r>
          </a:p>
        </p:txBody>
      </p:sp>
    </p:spTree>
    <p:extLst>
      <p:ext uri="{BB962C8B-B14F-4D97-AF65-F5344CB8AC3E}">
        <p14:creationId xmlns:p14="http://schemas.microsoft.com/office/powerpoint/2010/main" val="29705040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5</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594469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6</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41086700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FD9405A-801D-4EEA-B2FD-F8DC5CDC8C24}" type="slidenum">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dirty="0"/>
              <a:t>Applicable to any standard product family.</a:t>
            </a:r>
          </a:p>
        </p:txBody>
      </p:sp>
    </p:spTree>
    <p:extLst>
      <p:ext uri="{BB962C8B-B14F-4D97-AF65-F5344CB8AC3E}">
        <p14:creationId xmlns:p14="http://schemas.microsoft.com/office/powerpoint/2010/main" val="3999583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D9405A-801D-4EEA-B2FD-F8DC5CDC8C24}" type="slidenum">
              <a:rPr lang="en-US"/>
              <a:pPr/>
              <a:t>8</a:t>
            </a:fld>
            <a:endParaRPr lang="en-US" dirty="0"/>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3484554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EFF599-57A5-464D-BBDE-DD73E3C700F9}" type="slidenum">
              <a:rPr lang="en-US"/>
              <a:pPr/>
              <a:t>9</a:t>
            </a:fld>
            <a:endParaRPr lang="en-US" dirty="0"/>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771313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33794" name="Group 2"/>
          <p:cNvGrpSpPr>
            <a:grpSpLocks/>
          </p:cNvGrpSpPr>
          <p:nvPr/>
        </p:nvGrpSpPr>
        <p:grpSpPr bwMode="auto">
          <a:xfrm>
            <a:off x="152400" y="152400"/>
            <a:ext cx="8839200" cy="6477000"/>
            <a:chOff x="240" y="288"/>
            <a:chExt cx="5290" cy="3504"/>
          </a:xfrm>
        </p:grpSpPr>
        <p:sp>
          <p:nvSpPr>
            <p:cNvPr id="33795" name="Rectangle 3"/>
            <p:cNvSpPr>
              <a:spLocks noChangeArrowheads="1"/>
            </p:cNvSpPr>
            <p:nvPr/>
          </p:nvSpPr>
          <p:spPr bwMode="blackWhite">
            <a:xfrm>
              <a:off x="240" y="288"/>
              <a:ext cx="5290" cy="3504"/>
            </a:xfrm>
            <a:prstGeom prst="rect">
              <a:avLst/>
            </a:prstGeom>
            <a:solidFill>
              <a:schemeClr val="bg1"/>
            </a:solidFill>
            <a:ln w="50800">
              <a:solidFill>
                <a:schemeClr val="folHlink"/>
              </a:solidFill>
              <a:miter lim="800000"/>
              <a:headEnd/>
              <a:tailEnd/>
            </a:ln>
            <a:effectLst/>
          </p:spPr>
          <p:txBody>
            <a:bodyPr wrap="none" anchor="ctr"/>
            <a:lstStyle/>
            <a:p>
              <a:pPr algn="ctr" eaLnBrk="1" hangingPunct="1"/>
              <a:endParaRPr lang="en-US" sz="2400">
                <a:latin typeface="Times New Roman" pitchFamily="18" charset="0"/>
              </a:endParaRPr>
            </a:p>
          </p:txBody>
        </p:sp>
        <p:sp>
          <p:nvSpPr>
            <p:cNvPr id="33796" name="Rectangle 4"/>
            <p:cNvSpPr>
              <a:spLocks noChangeArrowheads="1"/>
            </p:cNvSpPr>
            <p:nvPr/>
          </p:nvSpPr>
          <p:spPr bwMode="auto">
            <a:xfrm>
              <a:off x="285" y="336"/>
              <a:ext cx="5184" cy="3408"/>
            </a:xfrm>
            <a:prstGeom prst="rect">
              <a:avLst/>
            </a:prstGeom>
            <a:noFill/>
            <a:ln w="9525">
              <a:solidFill>
                <a:schemeClr val="folHlink"/>
              </a:solidFill>
              <a:miter lim="800000"/>
              <a:headEnd/>
              <a:tailEnd/>
            </a:ln>
            <a:effectLst/>
          </p:spPr>
          <p:txBody>
            <a:bodyPr wrap="none" anchor="ctr"/>
            <a:lstStyle/>
            <a:p>
              <a:pPr algn="ctr" eaLnBrk="1" hangingPunct="1"/>
              <a:endParaRPr lang="en-US" sz="2400">
                <a:latin typeface="Times New Roman" pitchFamily="18" charset="0"/>
              </a:endParaRPr>
            </a:p>
          </p:txBody>
        </p:sp>
        <p:sp>
          <p:nvSpPr>
            <p:cNvPr id="33797" name="Line 5"/>
            <p:cNvSpPr>
              <a:spLocks noChangeShapeType="1"/>
            </p:cNvSpPr>
            <p:nvPr/>
          </p:nvSpPr>
          <p:spPr bwMode="auto">
            <a:xfrm>
              <a:off x="576" y="2256"/>
              <a:ext cx="4608" cy="0"/>
            </a:xfrm>
            <a:prstGeom prst="line">
              <a:avLst/>
            </a:prstGeom>
            <a:noFill/>
            <a:ln w="38100">
              <a:solidFill>
                <a:schemeClr val="accent1"/>
              </a:solidFill>
              <a:round/>
              <a:headEnd/>
              <a:tailEnd/>
            </a:ln>
            <a:effectLst/>
          </p:spPr>
          <p:txBody>
            <a:bodyPr wrap="none" anchor="ctr"/>
            <a:lstStyle/>
            <a:p>
              <a:endParaRPr lang="en-US"/>
            </a:p>
          </p:txBody>
        </p:sp>
      </p:grpSp>
      <p:sp>
        <p:nvSpPr>
          <p:cNvPr id="33799" name="Rectangle 7"/>
          <p:cNvSpPr>
            <a:spLocks noGrp="1" noChangeArrowheads="1"/>
          </p:cNvSpPr>
          <p:nvPr>
            <p:ph type="subTitle" idx="1"/>
          </p:nvPr>
        </p:nvSpPr>
        <p:spPr>
          <a:xfrm>
            <a:off x="1371600" y="3962400"/>
            <a:ext cx="6400800" cy="1873250"/>
          </a:xfrm>
        </p:spPr>
        <p:txBody>
          <a:bodyPr/>
          <a:lstStyle>
            <a:lvl1pPr marL="0" indent="0" algn="ctr">
              <a:buFont typeface="Wingdings" pitchFamily="2" charset="2"/>
              <a:buNone/>
              <a:defRPr sz="3000"/>
            </a:lvl1pPr>
          </a:lstStyle>
          <a:p>
            <a:r>
              <a:rPr lang="en-US"/>
              <a:t>Click to edit Master subtitle style</a:t>
            </a:r>
          </a:p>
        </p:txBody>
      </p:sp>
      <p:sp>
        <p:nvSpPr>
          <p:cNvPr id="10" name="Date Placeholder 9"/>
          <p:cNvSpPr>
            <a:spLocks noGrp="1"/>
          </p:cNvSpPr>
          <p:nvPr>
            <p:ph type="dt" sz="half" idx="10"/>
          </p:nvPr>
        </p:nvSpPr>
        <p:spPr>
          <a:xfrm>
            <a:off x="8382000" y="6637184"/>
            <a:ext cx="609600" cy="143224"/>
          </a:xfrm>
        </p:spPr>
        <p:txBody>
          <a:bodyPr/>
          <a:lstStyle/>
          <a:p>
            <a:r>
              <a:rPr lang="en-US"/>
              <a:t>01/01/2011</a:t>
            </a:r>
            <a:endParaRPr lang="en-US" dirty="0"/>
          </a:p>
        </p:txBody>
      </p:sp>
      <p:sp>
        <p:nvSpPr>
          <p:cNvPr id="11" name="Slide Number Placeholder 10"/>
          <p:cNvSpPr>
            <a:spLocks noGrp="1"/>
          </p:cNvSpPr>
          <p:nvPr>
            <p:ph type="sldNum" sz="quarter" idx="11"/>
          </p:nvPr>
        </p:nvSpPr>
        <p:spPr/>
        <p:txBody>
          <a:bodyPr/>
          <a:lstStyle/>
          <a:p>
            <a:fld id="{DD8FDF0E-2772-4D89-9F72-F3CB15D8B8AB}" type="slidenum">
              <a:rPr lang="en-US" smtClean="0"/>
              <a:pPr/>
              <a:t>‹#›</a:t>
            </a:fld>
            <a:endParaRPr lang="en-US"/>
          </a:p>
        </p:txBody>
      </p:sp>
      <p:sp>
        <p:nvSpPr>
          <p:cNvPr id="12" name="Title 11"/>
          <p:cNvSpPr>
            <a:spLocks noGrp="1"/>
          </p:cNvSpPr>
          <p:nvPr>
            <p:ph type="title"/>
          </p:nvPr>
        </p:nvSpPr>
        <p:spPr/>
        <p:txBody>
          <a:bodyPr/>
          <a:lstStyle/>
          <a:p>
            <a:r>
              <a:rPr lang="en-US" dirty="0"/>
              <a:t>Click to edit Master title style</a:t>
            </a:r>
          </a:p>
        </p:txBody>
      </p:sp>
      <p:sp>
        <p:nvSpPr>
          <p:cNvPr id="14" name="Rectangle 13"/>
          <p:cNvSpPr>
            <a:spLocks noChangeArrowheads="1"/>
          </p:cNvSpPr>
          <p:nvPr userDrawn="1"/>
        </p:nvSpPr>
        <p:spPr bwMode="auto">
          <a:xfrm>
            <a:off x="38100" y="6612924"/>
            <a:ext cx="4419600" cy="276999"/>
          </a:xfrm>
          <a:prstGeom prst="rect">
            <a:avLst/>
          </a:prstGeom>
          <a:noFill/>
          <a:ln w="9525">
            <a:noFill/>
            <a:miter lim="800000"/>
            <a:headEnd/>
            <a:tailEnd/>
          </a:ln>
          <a:effectLst/>
        </p:spPr>
        <p:txBody>
          <a:bodyPr>
            <a:spAutoFit/>
          </a:bodyPr>
          <a:lstStyle/>
          <a:p>
            <a:r>
              <a:rPr lang="en-US" sz="600" b="1" dirty="0"/>
              <a:t>This seminar was created</a:t>
            </a:r>
            <a:r>
              <a:rPr lang="en-US" sz="600" b="1" baseline="0" dirty="0"/>
              <a:t> by</a:t>
            </a:r>
            <a:r>
              <a:rPr lang="en-US" sz="600" b="1" dirty="0"/>
              <a:t> Robert</a:t>
            </a:r>
            <a:r>
              <a:rPr lang="en-US" sz="600" b="1" baseline="0" dirty="0"/>
              <a:t> Snelick </a:t>
            </a:r>
            <a:r>
              <a:rPr lang="en-US" sz="600" b="1" dirty="0"/>
              <a:t>as</a:t>
            </a:r>
            <a:r>
              <a:rPr lang="en-US" sz="600" b="1" baseline="0" dirty="0"/>
              <a:t> part of</a:t>
            </a:r>
            <a:r>
              <a:rPr lang="en-US" sz="600" b="1" dirty="0"/>
              <a:t> official duties as an employee of the US Federal Government.</a:t>
            </a:r>
            <a:r>
              <a:rPr lang="en-US" sz="600" b="1" baseline="0" dirty="0"/>
              <a:t> </a:t>
            </a:r>
            <a:r>
              <a:rPr lang="en-US" sz="600" b="1" dirty="0"/>
              <a:t>The seminar slide deck is not subject to copyright protection and is in the public domain.</a:t>
            </a:r>
          </a:p>
        </p:txBody>
      </p:sp>
      <p:pic>
        <p:nvPicPr>
          <p:cNvPr id="13" name="Picture 12">
            <a:extLst>
              <a:ext uri="{FF2B5EF4-FFF2-40B4-BE49-F238E27FC236}">
                <a16:creationId xmlns:a16="http://schemas.microsoft.com/office/drawing/2014/main" id="{58928823-3CB3-492F-ACFD-A9D2EA0D0092}"/>
              </a:ext>
            </a:extLst>
          </p:cNvPr>
          <p:cNvPicPr>
            <a:picLocks noChangeAspect="1"/>
          </p:cNvPicPr>
          <p:nvPr userDrawn="1"/>
        </p:nvPicPr>
        <p:blipFill>
          <a:blip r:embed="rId2"/>
          <a:stretch>
            <a:fillRect/>
          </a:stretch>
        </p:blipFill>
        <p:spPr>
          <a:xfrm>
            <a:off x="7562546" y="248910"/>
            <a:ext cx="1327128" cy="635327"/>
          </a:xfrm>
          <a:prstGeom prst="rect">
            <a:avLst/>
          </a:prstGeom>
        </p:spPr>
      </p:pic>
      <p:sp>
        <p:nvSpPr>
          <p:cNvPr id="15" name="Rectangle 12">
            <a:extLst>
              <a:ext uri="{FF2B5EF4-FFF2-40B4-BE49-F238E27FC236}">
                <a16:creationId xmlns:a16="http://schemas.microsoft.com/office/drawing/2014/main" id="{B1635864-22A0-4B7D-AE2D-11ACBC13F6E8}"/>
              </a:ext>
            </a:extLst>
          </p:cNvPr>
          <p:cNvSpPr>
            <a:spLocks noChangeArrowheads="1"/>
          </p:cNvSpPr>
          <p:nvPr userDrawn="1"/>
        </p:nvSpPr>
        <p:spPr bwMode="auto">
          <a:xfrm>
            <a:off x="5943600" y="6616576"/>
            <a:ext cx="2174081" cy="184666"/>
          </a:xfrm>
          <a:prstGeom prst="rect">
            <a:avLst/>
          </a:prstGeom>
          <a:noFill/>
          <a:ln w="9525">
            <a:noFill/>
            <a:miter lim="800000"/>
            <a:headEnd/>
            <a:tailEnd/>
          </a:ln>
          <a:effectLst/>
        </p:spPr>
        <p:txBody>
          <a:bodyPr wrap="square">
            <a:spAutoFit/>
          </a:bodyPr>
          <a:lstStyle/>
          <a:p>
            <a:r>
              <a:rPr lang="en-US" sz="600" b="1" dirty="0"/>
              <a:t>National</a:t>
            </a:r>
            <a:r>
              <a:rPr lang="en-US" sz="600" b="1" baseline="0" dirty="0"/>
              <a:t> Institute of Standards and Technology (NIST)</a:t>
            </a:r>
            <a:endParaRPr lang="en-US" sz="600" b="1"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E543B471-FB90-46FA-8B98-F55B29ABD840}" type="datetime1">
              <a:rPr lang="en-US"/>
              <a:pPr/>
              <a:t>6/1/2021</a:t>
            </a:fld>
            <a:endParaRPr lang="en-US"/>
          </a:p>
        </p:txBody>
      </p:sp>
      <p:sp>
        <p:nvSpPr>
          <p:cNvPr id="5" name="Slide Number Placeholder 4"/>
          <p:cNvSpPr>
            <a:spLocks noGrp="1"/>
          </p:cNvSpPr>
          <p:nvPr>
            <p:ph type="sldNum" sz="quarter" idx="11"/>
          </p:nvPr>
        </p:nvSpPr>
        <p:spPr/>
        <p:txBody>
          <a:bodyPr/>
          <a:lstStyle>
            <a:lvl1pPr>
              <a:defRPr/>
            </a:lvl1pPr>
          </a:lstStyle>
          <a:p>
            <a:fld id="{E07DD071-FAF0-42AF-BCBC-4495406D14E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473075"/>
            <a:ext cx="2095500" cy="57753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473075"/>
            <a:ext cx="6134100" cy="57753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C9DD8C03-4B48-4E6D-AEDF-1A9300C7BAEF}" type="datetime1">
              <a:rPr lang="en-US"/>
              <a:pPr/>
              <a:t>6/1/2021</a:t>
            </a:fld>
            <a:endParaRPr lang="en-US"/>
          </a:p>
        </p:txBody>
      </p:sp>
      <p:sp>
        <p:nvSpPr>
          <p:cNvPr id="5" name="Slide Number Placeholder 4"/>
          <p:cNvSpPr>
            <a:spLocks noGrp="1"/>
          </p:cNvSpPr>
          <p:nvPr>
            <p:ph type="sldNum" sz="quarter" idx="11"/>
          </p:nvPr>
        </p:nvSpPr>
        <p:spPr/>
        <p:txBody>
          <a:bodyPr/>
          <a:lstStyle>
            <a:lvl1pPr>
              <a:defRPr/>
            </a:lvl1pPr>
          </a:lstStyle>
          <a:p>
            <a:fld id="{DE69C5E0-66B6-492B-B5B1-955EA64CE5F6}"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33794" name="Group 2"/>
          <p:cNvGrpSpPr>
            <a:grpSpLocks/>
          </p:cNvGrpSpPr>
          <p:nvPr/>
        </p:nvGrpSpPr>
        <p:grpSpPr bwMode="auto">
          <a:xfrm>
            <a:off x="152400" y="152400"/>
            <a:ext cx="8839200" cy="6477000"/>
            <a:chOff x="240" y="288"/>
            <a:chExt cx="5290" cy="3504"/>
          </a:xfrm>
        </p:grpSpPr>
        <p:sp>
          <p:nvSpPr>
            <p:cNvPr id="33795" name="Rectangle 3"/>
            <p:cNvSpPr>
              <a:spLocks noChangeArrowheads="1"/>
            </p:cNvSpPr>
            <p:nvPr/>
          </p:nvSpPr>
          <p:spPr bwMode="blackWhite">
            <a:xfrm>
              <a:off x="240" y="288"/>
              <a:ext cx="5290" cy="3504"/>
            </a:xfrm>
            <a:prstGeom prst="rect">
              <a:avLst/>
            </a:prstGeom>
            <a:solidFill>
              <a:schemeClr val="bg1"/>
            </a:solidFill>
            <a:ln w="50800">
              <a:solidFill>
                <a:srgbClr val="002060"/>
              </a:solidFill>
              <a:miter lim="800000"/>
              <a:headEnd/>
              <a:tailEnd/>
            </a:ln>
            <a:effectLst/>
          </p:spPr>
          <p:txBody>
            <a:bodyPr wrap="none" anchor="ctr"/>
            <a:lstStyle/>
            <a:p>
              <a:pPr algn="ctr" eaLnBrk="1" hangingPunct="1"/>
              <a:endParaRPr lang="en-US" sz="2400">
                <a:latin typeface="Times New Roman" pitchFamily="18" charset="0"/>
              </a:endParaRPr>
            </a:p>
          </p:txBody>
        </p:sp>
        <p:sp>
          <p:nvSpPr>
            <p:cNvPr id="33796" name="Rectangle 4"/>
            <p:cNvSpPr>
              <a:spLocks noChangeArrowheads="1"/>
            </p:cNvSpPr>
            <p:nvPr/>
          </p:nvSpPr>
          <p:spPr bwMode="auto">
            <a:xfrm>
              <a:off x="285" y="336"/>
              <a:ext cx="5184" cy="3408"/>
            </a:xfrm>
            <a:prstGeom prst="rect">
              <a:avLst/>
            </a:prstGeom>
            <a:noFill/>
            <a:ln w="9525">
              <a:solidFill>
                <a:schemeClr val="folHlink"/>
              </a:solidFill>
              <a:miter lim="800000"/>
              <a:headEnd/>
              <a:tailEnd/>
            </a:ln>
            <a:effectLst/>
          </p:spPr>
          <p:txBody>
            <a:bodyPr wrap="none" anchor="ctr"/>
            <a:lstStyle/>
            <a:p>
              <a:pPr algn="ctr" eaLnBrk="1" hangingPunct="1"/>
              <a:endParaRPr lang="en-US" sz="2400">
                <a:latin typeface="Times New Roman" pitchFamily="18" charset="0"/>
              </a:endParaRPr>
            </a:p>
          </p:txBody>
        </p:sp>
        <p:sp>
          <p:nvSpPr>
            <p:cNvPr id="33797" name="Line 5"/>
            <p:cNvSpPr>
              <a:spLocks noChangeShapeType="1"/>
            </p:cNvSpPr>
            <p:nvPr/>
          </p:nvSpPr>
          <p:spPr bwMode="auto">
            <a:xfrm>
              <a:off x="576" y="2256"/>
              <a:ext cx="4608" cy="0"/>
            </a:xfrm>
            <a:prstGeom prst="line">
              <a:avLst/>
            </a:prstGeom>
            <a:noFill/>
            <a:ln w="38100">
              <a:solidFill>
                <a:srgbClr val="002060"/>
              </a:solidFill>
              <a:round/>
              <a:headEnd/>
              <a:tailEnd/>
            </a:ln>
            <a:effectLst/>
          </p:spPr>
          <p:txBody>
            <a:bodyPr wrap="none" anchor="ctr"/>
            <a:lstStyle/>
            <a:p>
              <a:endParaRPr lang="en-US"/>
            </a:p>
          </p:txBody>
        </p:sp>
      </p:grpSp>
      <p:sp>
        <p:nvSpPr>
          <p:cNvPr id="33799" name="Rectangle 7"/>
          <p:cNvSpPr>
            <a:spLocks noGrp="1" noChangeArrowheads="1"/>
          </p:cNvSpPr>
          <p:nvPr>
            <p:ph type="subTitle" idx="1"/>
          </p:nvPr>
        </p:nvSpPr>
        <p:spPr>
          <a:xfrm>
            <a:off x="1371600" y="3962400"/>
            <a:ext cx="6400800" cy="1873250"/>
          </a:xfrm>
        </p:spPr>
        <p:txBody>
          <a:bodyPr/>
          <a:lstStyle>
            <a:lvl1pPr marL="0" indent="0" algn="ctr">
              <a:buFont typeface="Wingdings" pitchFamily="2" charset="2"/>
              <a:buNone/>
              <a:defRPr sz="3000"/>
            </a:lvl1pPr>
          </a:lstStyle>
          <a:p>
            <a:r>
              <a:rPr lang="en-US"/>
              <a:t>Click to edit Master subtitle style</a:t>
            </a:r>
          </a:p>
        </p:txBody>
      </p:sp>
      <p:sp>
        <p:nvSpPr>
          <p:cNvPr id="10" name="Date Placeholder 9"/>
          <p:cNvSpPr>
            <a:spLocks noGrp="1"/>
          </p:cNvSpPr>
          <p:nvPr>
            <p:ph type="dt" sz="half" idx="10"/>
          </p:nvPr>
        </p:nvSpPr>
        <p:spPr>
          <a:xfrm>
            <a:off x="8506887" y="6655603"/>
            <a:ext cx="637113" cy="145018"/>
          </a:xfrm>
        </p:spPr>
        <p:txBody>
          <a:bodyPr/>
          <a:lstStyle/>
          <a:p>
            <a:r>
              <a:rPr lang="en-US" dirty="0"/>
              <a:t>01/01/2011</a:t>
            </a:r>
          </a:p>
        </p:txBody>
      </p:sp>
      <p:sp>
        <p:nvSpPr>
          <p:cNvPr id="11" name="Slide Number Placeholder 10"/>
          <p:cNvSpPr>
            <a:spLocks noGrp="1"/>
          </p:cNvSpPr>
          <p:nvPr>
            <p:ph type="sldNum" sz="quarter" idx="11"/>
          </p:nvPr>
        </p:nvSpPr>
        <p:spPr>
          <a:xfrm>
            <a:off x="4241963" y="6503249"/>
            <a:ext cx="533400" cy="476250"/>
          </a:xfrm>
        </p:spPr>
        <p:txBody>
          <a:bodyPr/>
          <a:lstStyle/>
          <a:p>
            <a:fld id="{DD8FDF0E-2772-4D89-9F72-F3CB15D8B8AB}" type="slidenum">
              <a:rPr lang="en-US" smtClean="0"/>
              <a:pPr/>
              <a:t>‹#›</a:t>
            </a:fld>
            <a:endParaRPr lang="en-US"/>
          </a:p>
        </p:txBody>
      </p:sp>
      <p:sp>
        <p:nvSpPr>
          <p:cNvPr id="12" name="Title 11"/>
          <p:cNvSpPr>
            <a:spLocks noGrp="1"/>
          </p:cNvSpPr>
          <p:nvPr>
            <p:ph type="title"/>
          </p:nvPr>
        </p:nvSpPr>
        <p:spPr>
          <a:xfrm>
            <a:off x="419100" y="1259114"/>
            <a:ext cx="8382000" cy="647245"/>
          </a:xfrm>
        </p:spPr>
        <p:txBody>
          <a:bodyPr/>
          <a:lstStyle/>
          <a:p>
            <a:r>
              <a:rPr lang="en-US" dirty="0"/>
              <a:t>Click to edit Master title style</a:t>
            </a:r>
          </a:p>
        </p:txBody>
      </p:sp>
      <p:sp>
        <p:nvSpPr>
          <p:cNvPr id="14" name="Rectangle 13"/>
          <p:cNvSpPr>
            <a:spLocks noChangeArrowheads="1"/>
          </p:cNvSpPr>
          <p:nvPr userDrawn="1"/>
        </p:nvSpPr>
        <p:spPr bwMode="auto">
          <a:xfrm>
            <a:off x="38100" y="6616598"/>
            <a:ext cx="4419600" cy="276999"/>
          </a:xfrm>
          <a:prstGeom prst="rect">
            <a:avLst/>
          </a:prstGeom>
          <a:noFill/>
          <a:ln w="9525">
            <a:noFill/>
            <a:miter lim="800000"/>
            <a:headEnd/>
            <a:tailEnd/>
          </a:ln>
          <a:effectLst/>
        </p:spPr>
        <p:txBody>
          <a:bodyPr>
            <a:spAutoFit/>
          </a:bodyPr>
          <a:lstStyle/>
          <a:p>
            <a:r>
              <a:rPr lang="en-US" sz="600" b="1" dirty="0"/>
              <a:t>This</a:t>
            </a:r>
            <a:r>
              <a:rPr lang="en-US" sz="600" b="1" baseline="0" dirty="0"/>
              <a:t> </a:t>
            </a:r>
            <a:r>
              <a:rPr lang="en-US" sz="600" b="1" dirty="0"/>
              <a:t>presentation was created</a:t>
            </a:r>
            <a:r>
              <a:rPr lang="en-US" sz="600" b="1" baseline="0" dirty="0"/>
              <a:t> by</a:t>
            </a:r>
            <a:r>
              <a:rPr lang="en-US" sz="600" b="1" dirty="0"/>
              <a:t> Robert</a:t>
            </a:r>
            <a:r>
              <a:rPr lang="en-US" sz="600" b="1" baseline="0" dirty="0"/>
              <a:t> Snelick </a:t>
            </a:r>
            <a:r>
              <a:rPr lang="en-US" sz="600" b="1" dirty="0"/>
              <a:t>as</a:t>
            </a:r>
            <a:r>
              <a:rPr lang="en-US" sz="600" b="1" baseline="0" dirty="0"/>
              <a:t> part of</a:t>
            </a:r>
            <a:r>
              <a:rPr lang="en-US" sz="600" b="1" dirty="0"/>
              <a:t> official duties as an employee of the US Federal Government.</a:t>
            </a:r>
            <a:r>
              <a:rPr lang="en-US" sz="600" b="1" baseline="0" dirty="0"/>
              <a:t> </a:t>
            </a:r>
            <a:r>
              <a:rPr lang="en-US" sz="600" b="1" dirty="0"/>
              <a:t>This presentation is not subject to copyright protection and is in the public domain.</a:t>
            </a:r>
          </a:p>
        </p:txBody>
      </p:sp>
      <p:pic>
        <p:nvPicPr>
          <p:cNvPr id="13" name="Picture 12"/>
          <p:cNvPicPr>
            <a:picLocks noChangeAspect="1"/>
          </p:cNvPicPr>
          <p:nvPr userDrawn="1"/>
        </p:nvPicPr>
        <p:blipFill>
          <a:blip r:embed="rId2"/>
          <a:stretch>
            <a:fillRect/>
          </a:stretch>
        </p:blipFill>
        <p:spPr>
          <a:xfrm>
            <a:off x="7562546" y="248910"/>
            <a:ext cx="1327128" cy="635327"/>
          </a:xfrm>
          <a:prstGeom prst="rect">
            <a:avLst/>
          </a:prstGeom>
        </p:spPr>
      </p:pic>
      <p:sp>
        <p:nvSpPr>
          <p:cNvPr id="15" name="Rectangle 12"/>
          <p:cNvSpPr>
            <a:spLocks noChangeArrowheads="1"/>
          </p:cNvSpPr>
          <p:nvPr userDrawn="1"/>
        </p:nvSpPr>
        <p:spPr bwMode="auto">
          <a:xfrm>
            <a:off x="6382147" y="6669165"/>
            <a:ext cx="2174081" cy="184666"/>
          </a:xfrm>
          <a:prstGeom prst="rect">
            <a:avLst/>
          </a:prstGeom>
          <a:noFill/>
          <a:ln w="9525">
            <a:noFill/>
            <a:miter lim="800000"/>
            <a:headEnd/>
            <a:tailEnd/>
          </a:ln>
          <a:effectLst/>
        </p:spPr>
        <p:txBody>
          <a:bodyPr wrap="square">
            <a:spAutoFit/>
          </a:bodyPr>
          <a:lstStyle/>
          <a:p>
            <a:r>
              <a:rPr lang="en-US" sz="600" b="1" dirty="0"/>
              <a:t>National</a:t>
            </a:r>
            <a:r>
              <a:rPr lang="en-US" sz="600" b="1" baseline="0" dirty="0"/>
              <a:t> Institute of Standards and Technology (NIST)</a:t>
            </a:r>
            <a:endParaRPr lang="en-US" sz="600" b="1" dirty="0"/>
          </a:p>
        </p:txBody>
      </p:sp>
    </p:spTree>
    <p:extLst>
      <p:ext uri="{BB962C8B-B14F-4D97-AF65-F5344CB8AC3E}">
        <p14:creationId xmlns:p14="http://schemas.microsoft.com/office/powerpoint/2010/main" val="2958424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458481"/>
            <a:ext cx="8382000" cy="647245"/>
          </a:xfrm>
        </p:spPr>
        <p:txBody>
          <a:bodyPr/>
          <a:lstStyle/>
          <a:p>
            <a:r>
              <a:rPr lang="en-US"/>
              <a:t>Click to edit Master title style</a:t>
            </a:r>
          </a:p>
        </p:txBody>
      </p:sp>
      <p:sp>
        <p:nvSpPr>
          <p:cNvPr id="3" name="Content Placeholder 2"/>
          <p:cNvSpPr>
            <a:spLocks noGrp="1"/>
          </p:cNvSpPr>
          <p:nvPr>
            <p:ph idx="1"/>
          </p:nvPr>
        </p:nvSpPr>
        <p:spPr>
          <a:xfrm>
            <a:off x="381000" y="1371600"/>
            <a:ext cx="8382000" cy="5029200"/>
          </a:xfrm>
        </p:spPr>
        <p:txBody>
          <a:bodyPr/>
          <a:lstStyle>
            <a:lvl2pPr marL="742950" indent="-285750">
              <a:buFont typeface="Wingdings" panose="05000000000000000000" pitchFamily="2" charset="2"/>
              <a:buChar char="q"/>
              <a:defRPr/>
            </a:lvl2pPr>
            <a:lvl3pPr>
              <a:buClr>
                <a:srgbClr val="002060"/>
              </a:buClr>
              <a:buSzPct val="60000"/>
              <a:defRPr/>
            </a:lvl3pPr>
            <a:lvl4pPr marL="1600200" indent="-228600">
              <a:buClr>
                <a:srgbClr val="002060"/>
              </a:buClr>
              <a:buSzPct val="60000"/>
              <a:buFont typeface="Wingdings" panose="05000000000000000000" pitchFamily="2" charset="2"/>
              <a:buChar char="v"/>
              <a:defRPr/>
            </a:lvl4pPr>
            <a:lvl5pPr>
              <a:buClr>
                <a:srgbClr val="002060"/>
              </a:buClr>
              <a:buSzPct val="7500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01/01/2011</a:t>
            </a:r>
          </a:p>
        </p:txBody>
      </p:sp>
      <p:sp>
        <p:nvSpPr>
          <p:cNvPr id="5" name="Slide Number Placeholder 4"/>
          <p:cNvSpPr>
            <a:spLocks noGrp="1"/>
          </p:cNvSpPr>
          <p:nvPr>
            <p:ph type="sldNum" sz="quarter" idx="11"/>
          </p:nvPr>
        </p:nvSpPr>
        <p:spPr/>
        <p:txBody>
          <a:bodyPr/>
          <a:lstStyle>
            <a:lvl1pPr>
              <a:defRPr/>
            </a:lvl1pPr>
          </a:lstStyle>
          <a:p>
            <a:fld id="{2CD36790-EF9F-4521-A783-189BE19EEE4B}" type="slidenum">
              <a:rPr lang="en-US"/>
              <a:pPr/>
              <a:t>‹#›</a:t>
            </a:fld>
            <a:endParaRPr lang="en-US"/>
          </a:p>
        </p:txBody>
      </p:sp>
    </p:spTree>
    <p:extLst>
      <p:ext uri="{BB962C8B-B14F-4D97-AF65-F5344CB8AC3E}">
        <p14:creationId xmlns:p14="http://schemas.microsoft.com/office/powerpoint/2010/main" val="2108952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5A22CAAC-72B4-49BF-8D8A-B248BD60D0AB}" type="datetime1">
              <a:rPr lang="en-US" smtClean="0"/>
              <a:pPr/>
              <a:t>6/1/2021</a:t>
            </a:fld>
            <a:endParaRPr lang="en-US" dirty="0"/>
          </a:p>
        </p:txBody>
      </p:sp>
      <p:sp>
        <p:nvSpPr>
          <p:cNvPr id="5" name="Slide Number Placeholder 4"/>
          <p:cNvSpPr>
            <a:spLocks noGrp="1"/>
          </p:cNvSpPr>
          <p:nvPr>
            <p:ph type="sldNum" sz="quarter" idx="11"/>
          </p:nvPr>
        </p:nvSpPr>
        <p:spPr/>
        <p:txBody>
          <a:bodyPr/>
          <a:lstStyle>
            <a:lvl1pPr>
              <a:defRPr/>
            </a:lvl1pPr>
          </a:lstStyle>
          <a:p>
            <a:fld id="{D9717A56-5D33-48BC-B612-81C2A448BE87}" type="slidenum">
              <a:rPr lang="en-US"/>
              <a:pPr/>
              <a:t>‹#›</a:t>
            </a:fld>
            <a:endParaRPr lang="en-US"/>
          </a:p>
        </p:txBody>
      </p:sp>
    </p:spTree>
    <p:extLst>
      <p:ext uri="{BB962C8B-B14F-4D97-AF65-F5344CB8AC3E}">
        <p14:creationId xmlns:p14="http://schemas.microsoft.com/office/powerpoint/2010/main" val="40537581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71600"/>
            <a:ext cx="411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0"/>
            <a:ext cx="411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0B08C14C-5A61-4D4D-B38C-096C9971D9C2}" type="datetime1">
              <a:rPr lang="en-US"/>
              <a:pPr/>
              <a:t>6/1/2021</a:t>
            </a:fld>
            <a:endParaRPr lang="en-US"/>
          </a:p>
        </p:txBody>
      </p:sp>
      <p:sp>
        <p:nvSpPr>
          <p:cNvPr id="6" name="Slide Number Placeholder 5"/>
          <p:cNvSpPr>
            <a:spLocks noGrp="1"/>
          </p:cNvSpPr>
          <p:nvPr>
            <p:ph type="sldNum" sz="quarter" idx="11"/>
          </p:nvPr>
        </p:nvSpPr>
        <p:spPr/>
        <p:txBody>
          <a:bodyPr/>
          <a:lstStyle>
            <a:lvl1pPr>
              <a:defRPr/>
            </a:lvl1pPr>
          </a:lstStyle>
          <a:p>
            <a:fld id="{C9422542-FAC0-4800-BAC9-80AE50E939A1}" type="slidenum">
              <a:rPr lang="en-US"/>
              <a:pPr/>
              <a:t>‹#›</a:t>
            </a:fld>
            <a:endParaRPr lang="en-US"/>
          </a:p>
        </p:txBody>
      </p:sp>
    </p:spTree>
    <p:extLst>
      <p:ext uri="{BB962C8B-B14F-4D97-AF65-F5344CB8AC3E}">
        <p14:creationId xmlns:p14="http://schemas.microsoft.com/office/powerpoint/2010/main" val="41170288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49C45C78-7BD8-47C0-88A0-6DA77AB0E0BB}" type="datetime1">
              <a:rPr lang="en-US"/>
              <a:pPr/>
              <a:t>6/1/2021</a:t>
            </a:fld>
            <a:endParaRPr lang="en-US"/>
          </a:p>
        </p:txBody>
      </p:sp>
      <p:sp>
        <p:nvSpPr>
          <p:cNvPr id="8" name="Slide Number Placeholder 7"/>
          <p:cNvSpPr>
            <a:spLocks noGrp="1"/>
          </p:cNvSpPr>
          <p:nvPr>
            <p:ph type="sldNum" sz="quarter" idx="11"/>
          </p:nvPr>
        </p:nvSpPr>
        <p:spPr/>
        <p:txBody>
          <a:bodyPr/>
          <a:lstStyle>
            <a:lvl1pPr>
              <a:defRPr/>
            </a:lvl1pPr>
          </a:lstStyle>
          <a:p>
            <a:fld id="{04E51A7F-C561-42D3-BDE2-6604AC35B109}" type="slidenum">
              <a:rPr lang="en-US"/>
              <a:pPr/>
              <a:t>‹#›</a:t>
            </a:fld>
            <a:endParaRPr lang="en-US"/>
          </a:p>
        </p:txBody>
      </p:sp>
    </p:spTree>
    <p:extLst>
      <p:ext uri="{BB962C8B-B14F-4D97-AF65-F5344CB8AC3E}">
        <p14:creationId xmlns:p14="http://schemas.microsoft.com/office/powerpoint/2010/main" val="13093374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546038" y="6650750"/>
            <a:ext cx="597962" cy="164394"/>
          </a:xfrm>
        </p:spPr>
        <p:txBody>
          <a:bodyPr/>
          <a:lstStyle>
            <a:lvl1pPr>
              <a:defRPr/>
            </a:lvl1pPr>
          </a:lstStyle>
          <a:p>
            <a:fld id="{36621641-DE6C-4460-BF47-734601E4A699}" type="datetime1">
              <a:rPr lang="en-US"/>
              <a:pPr/>
              <a:t>6/1/2021</a:t>
            </a:fld>
            <a:endParaRPr lang="en-US"/>
          </a:p>
        </p:txBody>
      </p:sp>
      <p:sp>
        <p:nvSpPr>
          <p:cNvPr id="4" name="Slide Number Placeholder 3"/>
          <p:cNvSpPr>
            <a:spLocks noGrp="1"/>
          </p:cNvSpPr>
          <p:nvPr>
            <p:ph type="sldNum" sz="quarter" idx="11"/>
          </p:nvPr>
        </p:nvSpPr>
        <p:spPr>
          <a:xfrm>
            <a:off x="4191000" y="6494822"/>
            <a:ext cx="533400" cy="476250"/>
          </a:xfrm>
        </p:spPr>
        <p:txBody>
          <a:bodyPr/>
          <a:lstStyle>
            <a:lvl1pPr>
              <a:defRPr/>
            </a:lvl1pPr>
          </a:lstStyle>
          <a:p>
            <a:fld id="{C429D7E7-1099-47AD-B3F2-624E90DDB7C5}" type="slidenum">
              <a:rPr lang="en-US"/>
              <a:pPr/>
              <a:t>‹#›</a:t>
            </a:fld>
            <a:endParaRPr lang="en-US"/>
          </a:p>
        </p:txBody>
      </p:sp>
    </p:spTree>
    <p:extLst>
      <p:ext uri="{BB962C8B-B14F-4D97-AF65-F5344CB8AC3E}">
        <p14:creationId xmlns:p14="http://schemas.microsoft.com/office/powerpoint/2010/main" val="2593269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570101" y="6644000"/>
            <a:ext cx="597962" cy="164394"/>
          </a:xfrm>
        </p:spPr>
        <p:txBody>
          <a:bodyPr/>
          <a:lstStyle>
            <a:lvl1pPr>
              <a:defRPr/>
            </a:lvl1pPr>
          </a:lstStyle>
          <a:p>
            <a:fld id="{D60E83B5-0457-4AA6-A2AF-7E85AB57C9B7}" type="datetime1">
              <a:rPr lang="en-US"/>
              <a:pPr/>
              <a:t>6/1/2021</a:t>
            </a:fld>
            <a:endParaRPr lang="en-US"/>
          </a:p>
        </p:txBody>
      </p:sp>
      <p:sp>
        <p:nvSpPr>
          <p:cNvPr id="3" name="Slide Number Placeholder 2"/>
          <p:cNvSpPr>
            <a:spLocks noGrp="1"/>
          </p:cNvSpPr>
          <p:nvPr>
            <p:ph type="sldNum" sz="quarter" idx="11"/>
          </p:nvPr>
        </p:nvSpPr>
        <p:spPr/>
        <p:txBody>
          <a:bodyPr/>
          <a:lstStyle>
            <a:lvl1pPr>
              <a:defRPr/>
            </a:lvl1pPr>
          </a:lstStyle>
          <a:p>
            <a:fld id="{EE098B49-91C9-4AE6-BCDD-3C6B3DE25ED0}" type="slidenum">
              <a:rPr lang="en-US"/>
              <a:pPr/>
              <a:t>‹#›</a:t>
            </a:fld>
            <a:endParaRPr lang="en-US"/>
          </a:p>
        </p:txBody>
      </p:sp>
    </p:spTree>
    <p:extLst>
      <p:ext uri="{BB962C8B-B14F-4D97-AF65-F5344CB8AC3E}">
        <p14:creationId xmlns:p14="http://schemas.microsoft.com/office/powerpoint/2010/main" val="40846869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36B80F34-8997-452F-82F9-376965C1575F}" type="datetime1">
              <a:rPr lang="en-US"/>
              <a:pPr/>
              <a:t>6/1/2021</a:t>
            </a:fld>
            <a:endParaRPr lang="en-US"/>
          </a:p>
        </p:txBody>
      </p:sp>
      <p:sp>
        <p:nvSpPr>
          <p:cNvPr id="6" name="Slide Number Placeholder 5"/>
          <p:cNvSpPr>
            <a:spLocks noGrp="1"/>
          </p:cNvSpPr>
          <p:nvPr>
            <p:ph type="sldNum" sz="quarter" idx="11"/>
          </p:nvPr>
        </p:nvSpPr>
        <p:spPr/>
        <p:txBody>
          <a:bodyPr/>
          <a:lstStyle>
            <a:lvl1pPr>
              <a:defRPr/>
            </a:lvl1pPr>
          </a:lstStyle>
          <a:p>
            <a:fld id="{16501C3C-0F9F-4B82-B0E4-702459263B17}" type="slidenum">
              <a:rPr lang="en-US"/>
              <a:pPr/>
              <a:t>‹#›</a:t>
            </a:fld>
            <a:endParaRPr lang="en-US"/>
          </a:p>
        </p:txBody>
      </p:sp>
    </p:spTree>
    <p:extLst>
      <p:ext uri="{BB962C8B-B14F-4D97-AF65-F5344CB8AC3E}">
        <p14:creationId xmlns:p14="http://schemas.microsoft.com/office/powerpoint/2010/main" val="2711512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3pPr>
              <a:buClr>
                <a:schemeClr val="accent1"/>
              </a:buClr>
              <a:defRPr/>
            </a:lvl3pPr>
            <a:lvl4pPr>
              <a:buClr>
                <a:schemeClr val="accent1"/>
              </a:buClr>
              <a:defRPr/>
            </a:lvl4pPr>
            <a:lvl5pPr>
              <a:buClr>
                <a:schemeClr val="accent1"/>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dirty="0"/>
              <a:t>01/01/2011</a:t>
            </a:r>
          </a:p>
        </p:txBody>
      </p:sp>
      <p:sp>
        <p:nvSpPr>
          <p:cNvPr id="5" name="Slide Number Placeholder 4"/>
          <p:cNvSpPr>
            <a:spLocks noGrp="1"/>
          </p:cNvSpPr>
          <p:nvPr>
            <p:ph type="sldNum" sz="quarter" idx="11"/>
          </p:nvPr>
        </p:nvSpPr>
        <p:spPr/>
        <p:txBody>
          <a:bodyPr/>
          <a:lstStyle>
            <a:lvl1pPr>
              <a:defRPr/>
            </a:lvl1pPr>
          </a:lstStyle>
          <a:p>
            <a:fld id="{2CD36790-EF9F-4521-A783-189BE19EEE4B}"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07C570FB-6AC0-4D6C-9E03-450BCCB52573}" type="datetime1">
              <a:rPr lang="en-US"/>
              <a:pPr/>
              <a:t>6/1/2021</a:t>
            </a:fld>
            <a:endParaRPr lang="en-US"/>
          </a:p>
        </p:txBody>
      </p:sp>
      <p:sp>
        <p:nvSpPr>
          <p:cNvPr id="6" name="Slide Number Placeholder 5"/>
          <p:cNvSpPr>
            <a:spLocks noGrp="1"/>
          </p:cNvSpPr>
          <p:nvPr>
            <p:ph type="sldNum" sz="quarter" idx="11"/>
          </p:nvPr>
        </p:nvSpPr>
        <p:spPr/>
        <p:txBody>
          <a:bodyPr/>
          <a:lstStyle>
            <a:lvl1pPr>
              <a:defRPr/>
            </a:lvl1pPr>
          </a:lstStyle>
          <a:p>
            <a:fld id="{6511F142-224D-427D-930A-AAAE46FDAB7E}" type="slidenum">
              <a:rPr lang="en-US"/>
              <a:pPr/>
              <a:t>‹#›</a:t>
            </a:fld>
            <a:endParaRPr lang="en-US"/>
          </a:p>
        </p:txBody>
      </p:sp>
    </p:spTree>
    <p:extLst>
      <p:ext uri="{BB962C8B-B14F-4D97-AF65-F5344CB8AC3E}">
        <p14:creationId xmlns:p14="http://schemas.microsoft.com/office/powerpoint/2010/main" val="34223720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E543B471-FB90-46FA-8B98-F55B29ABD840}" type="datetime1">
              <a:rPr lang="en-US"/>
              <a:pPr/>
              <a:t>6/1/2021</a:t>
            </a:fld>
            <a:endParaRPr lang="en-US"/>
          </a:p>
        </p:txBody>
      </p:sp>
      <p:sp>
        <p:nvSpPr>
          <p:cNvPr id="5" name="Slide Number Placeholder 4"/>
          <p:cNvSpPr>
            <a:spLocks noGrp="1"/>
          </p:cNvSpPr>
          <p:nvPr>
            <p:ph type="sldNum" sz="quarter" idx="11"/>
          </p:nvPr>
        </p:nvSpPr>
        <p:spPr/>
        <p:txBody>
          <a:bodyPr/>
          <a:lstStyle>
            <a:lvl1pPr>
              <a:defRPr/>
            </a:lvl1pPr>
          </a:lstStyle>
          <a:p>
            <a:fld id="{E07DD071-FAF0-42AF-BCBC-4495406D14E5}" type="slidenum">
              <a:rPr lang="en-US"/>
              <a:pPr/>
              <a:t>‹#›</a:t>
            </a:fld>
            <a:endParaRPr lang="en-US"/>
          </a:p>
        </p:txBody>
      </p:sp>
    </p:spTree>
    <p:extLst>
      <p:ext uri="{BB962C8B-B14F-4D97-AF65-F5344CB8AC3E}">
        <p14:creationId xmlns:p14="http://schemas.microsoft.com/office/powerpoint/2010/main" val="40704637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473075"/>
            <a:ext cx="2095500" cy="57753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473075"/>
            <a:ext cx="6134100" cy="57753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C9DD8C03-4B48-4E6D-AEDF-1A9300C7BAEF}" type="datetime1">
              <a:rPr lang="en-US"/>
              <a:pPr/>
              <a:t>6/1/2021</a:t>
            </a:fld>
            <a:endParaRPr lang="en-US"/>
          </a:p>
        </p:txBody>
      </p:sp>
      <p:sp>
        <p:nvSpPr>
          <p:cNvPr id="5" name="Slide Number Placeholder 4"/>
          <p:cNvSpPr>
            <a:spLocks noGrp="1"/>
          </p:cNvSpPr>
          <p:nvPr>
            <p:ph type="sldNum" sz="quarter" idx="11"/>
          </p:nvPr>
        </p:nvSpPr>
        <p:spPr/>
        <p:txBody>
          <a:bodyPr/>
          <a:lstStyle>
            <a:lvl1pPr>
              <a:defRPr/>
            </a:lvl1pPr>
          </a:lstStyle>
          <a:p>
            <a:fld id="{DE69C5E0-66B6-492B-B5B1-955EA64CE5F6}" type="slidenum">
              <a:rPr lang="en-US"/>
              <a:pPr/>
              <a:t>‹#›</a:t>
            </a:fld>
            <a:endParaRPr lang="en-US"/>
          </a:p>
        </p:txBody>
      </p:sp>
    </p:spTree>
    <p:extLst>
      <p:ext uri="{BB962C8B-B14F-4D97-AF65-F5344CB8AC3E}">
        <p14:creationId xmlns:p14="http://schemas.microsoft.com/office/powerpoint/2010/main" val="3483088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lvl1pPr>
          </a:lstStyle>
          <a:p>
            <a:fld id="{5A22CAAC-72B4-49BF-8D8A-B248BD60D0AB}" type="datetime1">
              <a:rPr lang="en-US"/>
              <a:pPr/>
              <a:t>6/1/2021</a:t>
            </a:fld>
            <a:endParaRPr lang="en-US"/>
          </a:p>
        </p:txBody>
      </p:sp>
      <p:sp>
        <p:nvSpPr>
          <p:cNvPr id="5" name="Slide Number Placeholder 4"/>
          <p:cNvSpPr>
            <a:spLocks noGrp="1"/>
          </p:cNvSpPr>
          <p:nvPr>
            <p:ph type="sldNum" sz="quarter" idx="11"/>
          </p:nvPr>
        </p:nvSpPr>
        <p:spPr/>
        <p:txBody>
          <a:bodyPr/>
          <a:lstStyle>
            <a:lvl1pPr>
              <a:defRPr/>
            </a:lvl1pPr>
          </a:lstStyle>
          <a:p>
            <a:fld id="{D9717A56-5D33-48BC-B612-81C2A448BE87}"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828800"/>
            <a:ext cx="41148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41148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0B08C14C-5A61-4D4D-B38C-096C9971D9C2}" type="datetime1">
              <a:rPr lang="en-US"/>
              <a:pPr/>
              <a:t>6/1/2021</a:t>
            </a:fld>
            <a:endParaRPr lang="en-US"/>
          </a:p>
        </p:txBody>
      </p:sp>
      <p:sp>
        <p:nvSpPr>
          <p:cNvPr id="6" name="Slide Number Placeholder 5"/>
          <p:cNvSpPr>
            <a:spLocks noGrp="1"/>
          </p:cNvSpPr>
          <p:nvPr>
            <p:ph type="sldNum" sz="quarter" idx="11"/>
          </p:nvPr>
        </p:nvSpPr>
        <p:spPr/>
        <p:txBody>
          <a:bodyPr/>
          <a:lstStyle>
            <a:lvl1pPr>
              <a:defRPr/>
            </a:lvl1pPr>
          </a:lstStyle>
          <a:p>
            <a:fld id="{C9422542-FAC0-4800-BAC9-80AE50E939A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49C45C78-7BD8-47C0-88A0-6DA77AB0E0BB}" type="datetime1">
              <a:rPr lang="en-US"/>
              <a:pPr/>
              <a:t>6/1/2021</a:t>
            </a:fld>
            <a:endParaRPr lang="en-US"/>
          </a:p>
        </p:txBody>
      </p:sp>
      <p:sp>
        <p:nvSpPr>
          <p:cNvPr id="8" name="Slide Number Placeholder 7"/>
          <p:cNvSpPr>
            <a:spLocks noGrp="1"/>
          </p:cNvSpPr>
          <p:nvPr>
            <p:ph type="sldNum" sz="quarter" idx="11"/>
          </p:nvPr>
        </p:nvSpPr>
        <p:spPr/>
        <p:txBody>
          <a:bodyPr/>
          <a:lstStyle>
            <a:lvl1pPr>
              <a:defRPr/>
            </a:lvl1pPr>
          </a:lstStyle>
          <a:p>
            <a:fld id="{04E51A7F-C561-42D3-BDE2-6604AC35B10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36621641-DE6C-4460-BF47-734601E4A699}" type="datetime1">
              <a:rPr lang="en-US"/>
              <a:pPr/>
              <a:t>6/1/2021</a:t>
            </a:fld>
            <a:endParaRPr lang="en-US"/>
          </a:p>
        </p:txBody>
      </p:sp>
      <p:sp>
        <p:nvSpPr>
          <p:cNvPr id="4" name="Slide Number Placeholder 3"/>
          <p:cNvSpPr>
            <a:spLocks noGrp="1"/>
          </p:cNvSpPr>
          <p:nvPr>
            <p:ph type="sldNum" sz="quarter" idx="11"/>
          </p:nvPr>
        </p:nvSpPr>
        <p:spPr/>
        <p:txBody>
          <a:bodyPr/>
          <a:lstStyle>
            <a:lvl1pPr>
              <a:defRPr/>
            </a:lvl1pPr>
          </a:lstStyle>
          <a:p>
            <a:fld id="{C429D7E7-1099-47AD-B3F2-624E90DDB7C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D60E83B5-0457-4AA6-A2AF-7E85AB57C9B7}" type="datetime1">
              <a:rPr lang="en-US"/>
              <a:pPr/>
              <a:t>6/1/2021</a:t>
            </a:fld>
            <a:endParaRPr lang="en-US"/>
          </a:p>
        </p:txBody>
      </p:sp>
      <p:sp>
        <p:nvSpPr>
          <p:cNvPr id="3" name="Slide Number Placeholder 2"/>
          <p:cNvSpPr>
            <a:spLocks noGrp="1"/>
          </p:cNvSpPr>
          <p:nvPr>
            <p:ph type="sldNum" sz="quarter" idx="11"/>
          </p:nvPr>
        </p:nvSpPr>
        <p:spPr/>
        <p:txBody>
          <a:bodyPr/>
          <a:lstStyle>
            <a:lvl1pPr>
              <a:defRPr/>
            </a:lvl1pPr>
          </a:lstStyle>
          <a:p>
            <a:fld id="{EE098B49-91C9-4AE6-BCDD-3C6B3DE25ED0}"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36B80F34-8997-452F-82F9-376965C1575F}" type="datetime1">
              <a:rPr lang="en-US"/>
              <a:pPr/>
              <a:t>6/1/2021</a:t>
            </a:fld>
            <a:endParaRPr lang="en-US"/>
          </a:p>
        </p:txBody>
      </p:sp>
      <p:sp>
        <p:nvSpPr>
          <p:cNvPr id="6" name="Slide Number Placeholder 5"/>
          <p:cNvSpPr>
            <a:spLocks noGrp="1"/>
          </p:cNvSpPr>
          <p:nvPr>
            <p:ph type="sldNum" sz="quarter" idx="11"/>
          </p:nvPr>
        </p:nvSpPr>
        <p:spPr/>
        <p:txBody>
          <a:bodyPr/>
          <a:lstStyle>
            <a:lvl1pPr>
              <a:defRPr/>
            </a:lvl1pPr>
          </a:lstStyle>
          <a:p>
            <a:fld id="{16501C3C-0F9F-4B82-B0E4-702459263B1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07C570FB-6AC0-4D6C-9E03-450BCCB52573}" type="datetime1">
              <a:rPr lang="en-US"/>
              <a:pPr/>
              <a:t>6/1/2021</a:t>
            </a:fld>
            <a:endParaRPr lang="en-US"/>
          </a:p>
        </p:txBody>
      </p:sp>
      <p:sp>
        <p:nvSpPr>
          <p:cNvPr id="6" name="Slide Number Placeholder 5"/>
          <p:cNvSpPr>
            <a:spLocks noGrp="1"/>
          </p:cNvSpPr>
          <p:nvPr>
            <p:ph type="sldNum" sz="quarter" idx="11"/>
          </p:nvPr>
        </p:nvSpPr>
        <p:spPr/>
        <p:txBody>
          <a:bodyPr/>
          <a:lstStyle>
            <a:lvl1pPr>
              <a:defRPr/>
            </a:lvl1pPr>
          </a:lstStyle>
          <a:p>
            <a:fld id="{6511F142-224D-427D-930A-AAAE46FDAB7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1" name="Rectangle 3"/>
          <p:cNvSpPr>
            <a:spLocks noChangeArrowheads="1"/>
          </p:cNvSpPr>
          <p:nvPr/>
        </p:nvSpPr>
        <p:spPr bwMode="auto">
          <a:xfrm>
            <a:off x="152400" y="152400"/>
            <a:ext cx="8839200" cy="6477000"/>
          </a:xfrm>
          <a:prstGeom prst="rect">
            <a:avLst/>
          </a:prstGeom>
          <a:solidFill>
            <a:schemeClr val="bg1"/>
          </a:solidFill>
          <a:ln w="44450">
            <a:solidFill>
              <a:schemeClr val="folHlink"/>
            </a:solidFill>
            <a:miter lim="800000"/>
            <a:headEnd/>
            <a:tailEnd/>
          </a:ln>
          <a:effectLst/>
        </p:spPr>
        <p:txBody>
          <a:bodyPr wrap="none" anchor="ctr"/>
          <a:lstStyle/>
          <a:p>
            <a:pPr algn="ctr" eaLnBrk="1" hangingPunct="1"/>
            <a:endParaRPr lang="en-US" sz="2400">
              <a:latin typeface="Times New Roman" pitchFamily="18" charset="0"/>
            </a:endParaRPr>
          </a:p>
        </p:txBody>
      </p:sp>
      <p:sp>
        <p:nvSpPr>
          <p:cNvPr id="32772" name="Rectangle 4"/>
          <p:cNvSpPr>
            <a:spLocks noChangeArrowheads="1"/>
          </p:cNvSpPr>
          <p:nvPr/>
        </p:nvSpPr>
        <p:spPr bwMode="blackWhite">
          <a:xfrm>
            <a:off x="231775" y="236538"/>
            <a:ext cx="8678863" cy="6289675"/>
          </a:xfrm>
          <a:prstGeom prst="rect">
            <a:avLst/>
          </a:prstGeom>
          <a:solidFill>
            <a:schemeClr val="bg1"/>
          </a:solidFill>
          <a:ln w="9525">
            <a:solidFill>
              <a:schemeClr val="folHlink"/>
            </a:solidFill>
            <a:miter lim="800000"/>
            <a:headEnd/>
            <a:tailEnd/>
          </a:ln>
          <a:effectLst/>
        </p:spPr>
        <p:txBody>
          <a:bodyPr wrap="none" anchor="ctr"/>
          <a:lstStyle/>
          <a:p>
            <a:pPr algn="ctr" eaLnBrk="1" hangingPunct="1"/>
            <a:endParaRPr lang="en-US" sz="2400">
              <a:latin typeface="Times New Roman" pitchFamily="18" charset="0"/>
            </a:endParaRPr>
          </a:p>
        </p:txBody>
      </p:sp>
      <p:sp>
        <p:nvSpPr>
          <p:cNvPr id="32773" name="Line 5"/>
          <p:cNvSpPr>
            <a:spLocks noChangeShapeType="1"/>
          </p:cNvSpPr>
          <p:nvPr/>
        </p:nvSpPr>
        <p:spPr bwMode="auto">
          <a:xfrm>
            <a:off x="466725" y="1371600"/>
            <a:ext cx="8296275" cy="0"/>
          </a:xfrm>
          <a:prstGeom prst="line">
            <a:avLst/>
          </a:prstGeom>
          <a:noFill/>
          <a:ln w="38100">
            <a:solidFill>
              <a:schemeClr val="accent1"/>
            </a:solidFill>
            <a:round/>
            <a:headEnd/>
            <a:tailEnd/>
          </a:ln>
          <a:effectLst/>
        </p:spPr>
        <p:txBody>
          <a:bodyPr/>
          <a:lstStyle/>
          <a:p>
            <a:endParaRPr lang="en-US"/>
          </a:p>
        </p:txBody>
      </p:sp>
      <p:sp>
        <p:nvSpPr>
          <p:cNvPr id="32774" name="Rectangle 6"/>
          <p:cNvSpPr>
            <a:spLocks noGrp="1" noChangeArrowheads="1"/>
          </p:cNvSpPr>
          <p:nvPr>
            <p:ph type="title"/>
          </p:nvPr>
        </p:nvSpPr>
        <p:spPr bwMode="auto">
          <a:xfrm>
            <a:off x="533400" y="385340"/>
            <a:ext cx="8153400" cy="8223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2775" name="Rectangle 7"/>
          <p:cNvSpPr>
            <a:spLocks noGrp="1" noChangeArrowheads="1"/>
          </p:cNvSpPr>
          <p:nvPr>
            <p:ph type="body" idx="1"/>
          </p:nvPr>
        </p:nvSpPr>
        <p:spPr bwMode="auto">
          <a:xfrm>
            <a:off x="381000" y="1535535"/>
            <a:ext cx="8382000" cy="49025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2781" name="Rectangle 13"/>
          <p:cNvSpPr>
            <a:spLocks noChangeArrowheads="1"/>
          </p:cNvSpPr>
          <p:nvPr userDrawn="1"/>
        </p:nvSpPr>
        <p:spPr bwMode="auto">
          <a:xfrm>
            <a:off x="563002" y="6621462"/>
            <a:ext cx="3962400" cy="276999"/>
          </a:xfrm>
          <a:prstGeom prst="rect">
            <a:avLst/>
          </a:prstGeom>
          <a:noFill/>
          <a:ln w="9525">
            <a:noFill/>
            <a:miter lim="800000"/>
            <a:headEnd/>
            <a:tailEnd/>
          </a:ln>
          <a:effectLst/>
        </p:spPr>
        <p:txBody>
          <a:bodyPr wrap="square">
            <a:spAutoFit/>
          </a:bodyPr>
          <a:lstStyle/>
          <a:p>
            <a:r>
              <a:rPr lang="en-US" sz="600" b="1" dirty="0"/>
              <a:t>This seminar was created by Robert Snelick as part of official duties as</a:t>
            </a:r>
            <a:r>
              <a:rPr lang="en-US" sz="600" b="1" baseline="0" dirty="0"/>
              <a:t> an</a:t>
            </a:r>
            <a:r>
              <a:rPr lang="en-US" sz="600" b="1" dirty="0"/>
              <a:t> employee of the US Federal Government. The seminar slide deck is not subject to copyright protection and is in the public domain.</a:t>
            </a:r>
          </a:p>
        </p:txBody>
      </p:sp>
      <p:sp>
        <p:nvSpPr>
          <p:cNvPr id="32784" name="Rectangle 16"/>
          <p:cNvSpPr>
            <a:spLocks noGrp="1" noChangeArrowheads="1"/>
          </p:cNvSpPr>
          <p:nvPr>
            <p:ph type="dt" sz="half" idx="2"/>
          </p:nvPr>
        </p:nvSpPr>
        <p:spPr bwMode="auto">
          <a:xfrm>
            <a:off x="8491538" y="6650291"/>
            <a:ext cx="576262" cy="14304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600"/>
            </a:lvl1pPr>
          </a:lstStyle>
          <a:p>
            <a:r>
              <a:rPr lang="en-US" dirty="0"/>
              <a:t>01/01/2011</a:t>
            </a:r>
          </a:p>
        </p:txBody>
      </p:sp>
      <p:sp>
        <p:nvSpPr>
          <p:cNvPr id="32786" name="Rectangle 18"/>
          <p:cNvSpPr>
            <a:spLocks noGrp="1" noChangeArrowheads="1"/>
          </p:cNvSpPr>
          <p:nvPr>
            <p:ph type="sldNum" sz="quarter" idx="4"/>
          </p:nvPr>
        </p:nvSpPr>
        <p:spPr bwMode="auto">
          <a:xfrm>
            <a:off x="4343400" y="6534150"/>
            <a:ext cx="533400"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eaLnBrk="1" hangingPunct="1">
              <a:defRPr sz="800"/>
            </a:lvl1pPr>
          </a:lstStyle>
          <a:p>
            <a:fld id="{DD8FDF0E-2772-4D89-9F72-F3CB15D8B8AB}" type="slidenum">
              <a:rPr lang="en-US"/>
              <a:pPr/>
              <a:t>‹#›</a:t>
            </a:fld>
            <a:endParaRPr lang="en-US"/>
          </a:p>
        </p:txBody>
      </p:sp>
      <p:pic>
        <p:nvPicPr>
          <p:cNvPr id="11" name="Picture 10">
            <a:extLst>
              <a:ext uri="{FF2B5EF4-FFF2-40B4-BE49-F238E27FC236}">
                <a16:creationId xmlns:a16="http://schemas.microsoft.com/office/drawing/2014/main" id="{5678B2C8-B45B-4E90-9690-F52ACF897793}"/>
              </a:ext>
            </a:extLst>
          </p:cNvPr>
          <p:cNvPicPr>
            <a:picLocks noChangeAspect="1"/>
          </p:cNvPicPr>
          <p:nvPr userDrawn="1"/>
        </p:nvPicPr>
        <p:blipFill>
          <a:blip r:embed="rId13"/>
          <a:stretch>
            <a:fillRect/>
          </a:stretch>
        </p:blipFill>
        <p:spPr>
          <a:xfrm>
            <a:off x="134983" y="6629400"/>
            <a:ext cx="457200" cy="218872"/>
          </a:xfrm>
          <a:prstGeom prst="rect">
            <a:avLst/>
          </a:prstGeom>
        </p:spPr>
      </p:pic>
      <p:sp>
        <p:nvSpPr>
          <p:cNvPr id="12" name="Rectangle 12">
            <a:extLst>
              <a:ext uri="{FF2B5EF4-FFF2-40B4-BE49-F238E27FC236}">
                <a16:creationId xmlns:a16="http://schemas.microsoft.com/office/drawing/2014/main" id="{5F4AB1AE-F140-467C-8FE9-7DF4A96CC591}"/>
              </a:ext>
            </a:extLst>
          </p:cNvPr>
          <p:cNvSpPr>
            <a:spLocks noChangeArrowheads="1"/>
          </p:cNvSpPr>
          <p:nvPr userDrawn="1"/>
        </p:nvSpPr>
        <p:spPr bwMode="auto">
          <a:xfrm>
            <a:off x="5486400" y="6654645"/>
            <a:ext cx="2174081" cy="184666"/>
          </a:xfrm>
          <a:prstGeom prst="rect">
            <a:avLst/>
          </a:prstGeom>
          <a:noFill/>
          <a:ln w="9525">
            <a:noFill/>
            <a:miter lim="800000"/>
            <a:headEnd/>
            <a:tailEnd/>
          </a:ln>
          <a:effectLst/>
        </p:spPr>
        <p:txBody>
          <a:bodyPr wrap="square">
            <a:spAutoFit/>
          </a:bodyPr>
          <a:lstStyle/>
          <a:p>
            <a:r>
              <a:rPr lang="en-US" sz="600" b="1" dirty="0"/>
              <a:t>National</a:t>
            </a:r>
            <a:r>
              <a:rPr lang="en-US" sz="600" b="1" baseline="0" dirty="0"/>
              <a:t> Institute of Standards and Technology (NIST)</a:t>
            </a:r>
            <a:endParaRPr lang="en-US" sz="600" b="1" dirty="0"/>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p:txStyles>
    <p:titleStyle>
      <a:lvl1pPr algn="l" rtl="0" fontAlgn="base">
        <a:lnSpc>
          <a:spcPct val="80000"/>
        </a:lnSpc>
        <a:spcBef>
          <a:spcPct val="0"/>
        </a:spcBef>
        <a:spcAft>
          <a:spcPct val="0"/>
        </a:spcAft>
        <a:defRPr sz="4000">
          <a:solidFill>
            <a:schemeClr val="tx2"/>
          </a:solidFill>
          <a:latin typeface="+mj-lt"/>
          <a:ea typeface="+mj-ea"/>
          <a:cs typeface="+mj-cs"/>
        </a:defRPr>
      </a:lvl1pPr>
      <a:lvl2pPr algn="l" rtl="0" fontAlgn="base">
        <a:lnSpc>
          <a:spcPct val="80000"/>
        </a:lnSpc>
        <a:spcBef>
          <a:spcPct val="0"/>
        </a:spcBef>
        <a:spcAft>
          <a:spcPct val="0"/>
        </a:spcAft>
        <a:defRPr sz="4000">
          <a:solidFill>
            <a:schemeClr val="tx2"/>
          </a:solidFill>
          <a:latin typeface="Verdana" pitchFamily="34" charset="0"/>
        </a:defRPr>
      </a:lvl2pPr>
      <a:lvl3pPr algn="l" rtl="0" fontAlgn="base">
        <a:lnSpc>
          <a:spcPct val="80000"/>
        </a:lnSpc>
        <a:spcBef>
          <a:spcPct val="0"/>
        </a:spcBef>
        <a:spcAft>
          <a:spcPct val="0"/>
        </a:spcAft>
        <a:defRPr sz="4000">
          <a:solidFill>
            <a:schemeClr val="tx2"/>
          </a:solidFill>
          <a:latin typeface="Verdana" pitchFamily="34" charset="0"/>
        </a:defRPr>
      </a:lvl3pPr>
      <a:lvl4pPr algn="l" rtl="0" fontAlgn="base">
        <a:lnSpc>
          <a:spcPct val="80000"/>
        </a:lnSpc>
        <a:spcBef>
          <a:spcPct val="0"/>
        </a:spcBef>
        <a:spcAft>
          <a:spcPct val="0"/>
        </a:spcAft>
        <a:defRPr sz="4000">
          <a:solidFill>
            <a:schemeClr val="tx2"/>
          </a:solidFill>
          <a:latin typeface="Verdana" pitchFamily="34" charset="0"/>
        </a:defRPr>
      </a:lvl4pPr>
      <a:lvl5pPr algn="l" rtl="0" fontAlgn="base">
        <a:lnSpc>
          <a:spcPct val="80000"/>
        </a:lnSpc>
        <a:spcBef>
          <a:spcPct val="0"/>
        </a:spcBef>
        <a:spcAft>
          <a:spcPct val="0"/>
        </a:spcAft>
        <a:defRPr sz="4000">
          <a:solidFill>
            <a:schemeClr val="tx2"/>
          </a:solidFill>
          <a:latin typeface="Verdana" pitchFamily="34" charset="0"/>
        </a:defRPr>
      </a:lvl5pPr>
      <a:lvl6pPr marL="457200" algn="l" rtl="0" fontAlgn="base">
        <a:lnSpc>
          <a:spcPct val="80000"/>
        </a:lnSpc>
        <a:spcBef>
          <a:spcPct val="0"/>
        </a:spcBef>
        <a:spcAft>
          <a:spcPct val="0"/>
        </a:spcAft>
        <a:defRPr sz="4000">
          <a:solidFill>
            <a:schemeClr val="tx2"/>
          </a:solidFill>
          <a:latin typeface="Verdana" pitchFamily="34" charset="0"/>
        </a:defRPr>
      </a:lvl6pPr>
      <a:lvl7pPr marL="914400" algn="l" rtl="0" fontAlgn="base">
        <a:lnSpc>
          <a:spcPct val="80000"/>
        </a:lnSpc>
        <a:spcBef>
          <a:spcPct val="0"/>
        </a:spcBef>
        <a:spcAft>
          <a:spcPct val="0"/>
        </a:spcAft>
        <a:defRPr sz="4000">
          <a:solidFill>
            <a:schemeClr val="tx2"/>
          </a:solidFill>
          <a:latin typeface="Verdana" pitchFamily="34" charset="0"/>
        </a:defRPr>
      </a:lvl7pPr>
      <a:lvl8pPr marL="1371600" algn="l" rtl="0" fontAlgn="base">
        <a:lnSpc>
          <a:spcPct val="80000"/>
        </a:lnSpc>
        <a:spcBef>
          <a:spcPct val="0"/>
        </a:spcBef>
        <a:spcAft>
          <a:spcPct val="0"/>
        </a:spcAft>
        <a:defRPr sz="4000">
          <a:solidFill>
            <a:schemeClr val="tx2"/>
          </a:solidFill>
          <a:latin typeface="Verdana" pitchFamily="34" charset="0"/>
        </a:defRPr>
      </a:lvl8pPr>
      <a:lvl9pPr marL="1828800" algn="l" rtl="0" fontAlgn="base">
        <a:lnSpc>
          <a:spcPct val="80000"/>
        </a:lnSpc>
        <a:spcBef>
          <a:spcPct val="0"/>
        </a:spcBef>
        <a:spcAft>
          <a:spcPct val="0"/>
        </a:spcAft>
        <a:defRPr sz="4000">
          <a:solidFill>
            <a:schemeClr val="tx2"/>
          </a:solidFill>
          <a:latin typeface="Verdana" pitchFamily="34" charset="0"/>
        </a:defRPr>
      </a:lvl9pPr>
    </p:titleStyle>
    <p:bodyStyle>
      <a:lvl1pPr marL="342900" indent="-342900" algn="l" rtl="0" fontAlgn="base">
        <a:spcBef>
          <a:spcPct val="20000"/>
        </a:spcBef>
        <a:spcAft>
          <a:spcPct val="0"/>
        </a:spcAft>
        <a:buClr>
          <a:schemeClr val="accent1"/>
        </a:buClr>
        <a:buSzPct val="75000"/>
        <a:buFont typeface="Wingdings" pitchFamily="2" charset="2"/>
        <a:buChar char="n"/>
        <a:defRPr sz="31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65000"/>
        <a:buFont typeface="Wingdings" pitchFamily="2" charset="2"/>
        <a:buChar char="Ø"/>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folHlink"/>
        </a:buClr>
        <a:buChar char="•"/>
        <a:defRPr sz="2000">
          <a:solidFill>
            <a:schemeClr val="tx1"/>
          </a:solidFill>
          <a:latin typeface="+mn-lt"/>
        </a:defRPr>
      </a:lvl4pPr>
      <a:lvl5pPr marL="2057400" indent="-228600" algn="l" rtl="0" fontAlgn="base">
        <a:spcBef>
          <a:spcPct val="20000"/>
        </a:spcBef>
        <a:spcAft>
          <a:spcPct val="0"/>
        </a:spcAft>
        <a:buClr>
          <a:schemeClr val="folHlink"/>
        </a:buClr>
        <a:buSzPct val="85000"/>
        <a:buFont typeface="Wingdings" pitchFamily="2" charset="2"/>
        <a:buChar char="ü"/>
        <a:defRPr sz="2000">
          <a:solidFill>
            <a:schemeClr val="tx1"/>
          </a:solidFill>
          <a:latin typeface="+mn-lt"/>
        </a:defRPr>
      </a:lvl5pPr>
      <a:lvl6pPr marL="2514600" indent="-228600" algn="l" rtl="0" fontAlgn="base">
        <a:spcBef>
          <a:spcPct val="20000"/>
        </a:spcBef>
        <a:spcAft>
          <a:spcPct val="0"/>
        </a:spcAft>
        <a:buClr>
          <a:schemeClr val="folHlink"/>
        </a:buClr>
        <a:buSzPct val="85000"/>
        <a:buFont typeface="Wingdings" pitchFamily="2" charset="2"/>
        <a:buChar char="ü"/>
        <a:defRPr sz="2000">
          <a:solidFill>
            <a:schemeClr val="tx1"/>
          </a:solidFill>
          <a:latin typeface="+mn-lt"/>
        </a:defRPr>
      </a:lvl6pPr>
      <a:lvl7pPr marL="2971800" indent="-228600" algn="l" rtl="0" fontAlgn="base">
        <a:spcBef>
          <a:spcPct val="20000"/>
        </a:spcBef>
        <a:spcAft>
          <a:spcPct val="0"/>
        </a:spcAft>
        <a:buClr>
          <a:schemeClr val="folHlink"/>
        </a:buClr>
        <a:buSzPct val="85000"/>
        <a:buFont typeface="Wingdings" pitchFamily="2" charset="2"/>
        <a:buChar char="ü"/>
        <a:defRPr sz="2000">
          <a:solidFill>
            <a:schemeClr val="tx1"/>
          </a:solidFill>
          <a:latin typeface="+mn-lt"/>
        </a:defRPr>
      </a:lvl7pPr>
      <a:lvl8pPr marL="3429000" indent="-228600" algn="l" rtl="0" fontAlgn="base">
        <a:spcBef>
          <a:spcPct val="20000"/>
        </a:spcBef>
        <a:spcAft>
          <a:spcPct val="0"/>
        </a:spcAft>
        <a:buClr>
          <a:schemeClr val="folHlink"/>
        </a:buClr>
        <a:buSzPct val="85000"/>
        <a:buFont typeface="Wingdings" pitchFamily="2" charset="2"/>
        <a:buChar char="ü"/>
        <a:defRPr sz="2000">
          <a:solidFill>
            <a:schemeClr val="tx1"/>
          </a:solidFill>
          <a:latin typeface="+mn-lt"/>
        </a:defRPr>
      </a:lvl8pPr>
      <a:lvl9pPr marL="3886200" indent="-228600" algn="l" rtl="0" fontAlgn="base">
        <a:spcBef>
          <a:spcPct val="20000"/>
        </a:spcBef>
        <a:spcAft>
          <a:spcPct val="0"/>
        </a:spcAft>
        <a:buClr>
          <a:schemeClr val="folHlink"/>
        </a:buClr>
        <a:buSzPct val="85000"/>
        <a:buFont typeface="Wingdings" pitchFamily="2" charset="2"/>
        <a:buChar char="ü"/>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1" name="Rectangle 3"/>
          <p:cNvSpPr>
            <a:spLocks noChangeArrowheads="1"/>
          </p:cNvSpPr>
          <p:nvPr/>
        </p:nvSpPr>
        <p:spPr bwMode="auto">
          <a:xfrm>
            <a:off x="152400" y="152400"/>
            <a:ext cx="8839200" cy="6477000"/>
          </a:xfrm>
          <a:prstGeom prst="rect">
            <a:avLst/>
          </a:prstGeom>
          <a:solidFill>
            <a:schemeClr val="bg1"/>
          </a:solidFill>
          <a:ln w="44450">
            <a:solidFill>
              <a:srgbClr val="002060"/>
            </a:solidFill>
            <a:miter lim="800000"/>
            <a:headEnd/>
            <a:tailEnd/>
          </a:ln>
          <a:effectLst/>
        </p:spPr>
        <p:txBody>
          <a:bodyPr wrap="none" anchor="ctr"/>
          <a:lstStyle/>
          <a:p>
            <a:pPr algn="ctr" eaLnBrk="1" hangingPunct="1"/>
            <a:endParaRPr lang="en-US" sz="2400">
              <a:latin typeface="Times New Roman" pitchFamily="18" charset="0"/>
            </a:endParaRPr>
          </a:p>
        </p:txBody>
      </p:sp>
      <p:sp>
        <p:nvSpPr>
          <p:cNvPr id="32772" name="Rectangle 4"/>
          <p:cNvSpPr>
            <a:spLocks noChangeArrowheads="1"/>
          </p:cNvSpPr>
          <p:nvPr/>
        </p:nvSpPr>
        <p:spPr bwMode="blackWhite">
          <a:xfrm>
            <a:off x="231775" y="236538"/>
            <a:ext cx="8678863" cy="6289675"/>
          </a:xfrm>
          <a:prstGeom prst="rect">
            <a:avLst/>
          </a:prstGeom>
          <a:solidFill>
            <a:schemeClr val="bg1"/>
          </a:solidFill>
          <a:ln w="9525">
            <a:solidFill>
              <a:schemeClr val="folHlink"/>
            </a:solidFill>
            <a:miter lim="800000"/>
            <a:headEnd/>
            <a:tailEnd/>
          </a:ln>
          <a:effectLst/>
        </p:spPr>
        <p:txBody>
          <a:bodyPr wrap="none" anchor="ctr"/>
          <a:lstStyle/>
          <a:p>
            <a:pPr algn="ctr" eaLnBrk="1" hangingPunct="1"/>
            <a:endParaRPr lang="en-US" sz="2400">
              <a:latin typeface="Times New Roman" pitchFamily="18" charset="0"/>
            </a:endParaRPr>
          </a:p>
        </p:txBody>
      </p:sp>
      <p:sp>
        <p:nvSpPr>
          <p:cNvPr id="32773" name="Line 5"/>
          <p:cNvSpPr>
            <a:spLocks noChangeShapeType="1"/>
          </p:cNvSpPr>
          <p:nvPr/>
        </p:nvSpPr>
        <p:spPr bwMode="auto">
          <a:xfrm>
            <a:off x="381000" y="1219200"/>
            <a:ext cx="8382000" cy="0"/>
          </a:xfrm>
          <a:prstGeom prst="line">
            <a:avLst/>
          </a:prstGeom>
          <a:noFill/>
          <a:ln w="38100">
            <a:solidFill>
              <a:srgbClr val="002060"/>
            </a:solidFill>
            <a:round/>
            <a:headEnd/>
            <a:tailEnd/>
          </a:ln>
          <a:effectLst/>
        </p:spPr>
        <p:txBody>
          <a:bodyPr/>
          <a:lstStyle/>
          <a:p>
            <a:endParaRPr lang="en-US"/>
          </a:p>
        </p:txBody>
      </p:sp>
      <p:sp>
        <p:nvSpPr>
          <p:cNvPr id="32774" name="Rectangle 6"/>
          <p:cNvSpPr>
            <a:spLocks noGrp="1" noChangeArrowheads="1"/>
          </p:cNvSpPr>
          <p:nvPr>
            <p:ph type="title"/>
          </p:nvPr>
        </p:nvSpPr>
        <p:spPr bwMode="auto">
          <a:xfrm>
            <a:off x="381000" y="445082"/>
            <a:ext cx="8382000" cy="64724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32775" name="Rectangle 7"/>
          <p:cNvSpPr>
            <a:spLocks noGrp="1" noChangeArrowheads="1"/>
          </p:cNvSpPr>
          <p:nvPr>
            <p:ph type="body" idx="1"/>
          </p:nvPr>
        </p:nvSpPr>
        <p:spPr bwMode="auto">
          <a:xfrm>
            <a:off x="381000" y="1303339"/>
            <a:ext cx="8382000" cy="51633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2784" name="Rectangle 16"/>
          <p:cNvSpPr>
            <a:spLocks noGrp="1" noChangeArrowheads="1"/>
          </p:cNvSpPr>
          <p:nvPr>
            <p:ph type="dt" sz="half" idx="2"/>
          </p:nvPr>
        </p:nvSpPr>
        <p:spPr bwMode="auto">
          <a:xfrm>
            <a:off x="8506887" y="6650750"/>
            <a:ext cx="597962" cy="1643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600"/>
            </a:lvl1pPr>
          </a:lstStyle>
          <a:p>
            <a:r>
              <a:rPr lang="en-US" dirty="0"/>
              <a:t>01/01/2011</a:t>
            </a:r>
          </a:p>
        </p:txBody>
      </p:sp>
      <p:sp>
        <p:nvSpPr>
          <p:cNvPr id="32786" name="Rectangle 18"/>
          <p:cNvSpPr>
            <a:spLocks noGrp="1" noChangeArrowheads="1"/>
          </p:cNvSpPr>
          <p:nvPr>
            <p:ph type="sldNum" sz="quarter" idx="4"/>
          </p:nvPr>
        </p:nvSpPr>
        <p:spPr bwMode="auto">
          <a:xfrm>
            <a:off x="4243800" y="6488072"/>
            <a:ext cx="533400"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eaLnBrk="1" hangingPunct="1">
              <a:defRPr sz="800"/>
            </a:lvl1pPr>
          </a:lstStyle>
          <a:p>
            <a:fld id="{DD8FDF0E-2772-4D89-9F72-F3CB15D8B8AB}" type="slidenum">
              <a:rPr lang="en-US"/>
              <a:pPr/>
              <a:t>‹#›</a:t>
            </a:fld>
            <a:endParaRPr lang="en-US"/>
          </a:p>
        </p:txBody>
      </p:sp>
      <p:pic>
        <p:nvPicPr>
          <p:cNvPr id="11" name="Picture 10"/>
          <p:cNvPicPr>
            <a:picLocks noChangeAspect="1"/>
          </p:cNvPicPr>
          <p:nvPr userDrawn="1"/>
        </p:nvPicPr>
        <p:blipFill>
          <a:blip r:embed="rId13"/>
          <a:stretch>
            <a:fillRect/>
          </a:stretch>
        </p:blipFill>
        <p:spPr>
          <a:xfrm>
            <a:off x="8094663" y="172618"/>
            <a:ext cx="895350" cy="428625"/>
          </a:xfrm>
          <a:prstGeom prst="rect">
            <a:avLst/>
          </a:prstGeom>
        </p:spPr>
      </p:pic>
      <p:sp>
        <p:nvSpPr>
          <p:cNvPr id="12" name="Rectangle 12"/>
          <p:cNvSpPr>
            <a:spLocks noChangeArrowheads="1"/>
          </p:cNvSpPr>
          <p:nvPr userDrawn="1"/>
        </p:nvSpPr>
        <p:spPr bwMode="auto">
          <a:xfrm>
            <a:off x="36715" y="6650750"/>
            <a:ext cx="2174081" cy="184666"/>
          </a:xfrm>
          <a:prstGeom prst="rect">
            <a:avLst/>
          </a:prstGeom>
          <a:noFill/>
          <a:ln w="9525">
            <a:noFill/>
            <a:miter lim="800000"/>
            <a:headEnd/>
            <a:tailEnd/>
          </a:ln>
          <a:effectLst/>
        </p:spPr>
        <p:txBody>
          <a:bodyPr wrap="square">
            <a:spAutoFit/>
          </a:bodyPr>
          <a:lstStyle/>
          <a:p>
            <a:r>
              <a:rPr lang="en-US" sz="600" b="1" dirty="0"/>
              <a:t>National</a:t>
            </a:r>
            <a:r>
              <a:rPr lang="en-US" sz="600" b="1" baseline="0" dirty="0"/>
              <a:t> Institute of Standards and Technology (NIST)</a:t>
            </a:r>
            <a:endParaRPr lang="en-US" sz="600" b="1" dirty="0"/>
          </a:p>
        </p:txBody>
      </p:sp>
    </p:spTree>
    <p:extLst>
      <p:ext uri="{BB962C8B-B14F-4D97-AF65-F5344CB8AC3E}">
        <p14:creationId xmlns:p14="http://schemas.microsoft.com/office/powerpoint/2010/main" val="1662662403"/>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hdr="0" ftr="0"/>
  <p:txStyles>
    <p:titleStyle>
      <a:lvl1pPr algn="l" rtl="0" fontAlgn="base">
        <a:lnSpc>
          <a:spcPct val="80000"/>
        </a:lnSpc>
        <a:spcBef>
          <a:spcPct val="0"/>
        </a:spcBef>
        <a:spcAft>
          <a:spcPct val="0"/>
        </a:spcAft>
        <a:defRPr sz="3600">
          <a:solidFill>
            <a:schemeClr val="tx2"/>
          </a:solidFill>
          <a:latin typeface="+mj-lt"/>
          <a:ea typeface="+mj-ea"/>
          <a:cs typeface="+mj-cs"/>
        </a:defRPr>
      </a:lvl1pPr>
      <a:lvl2pPr algn="l" rtl="0" fontAlgn="base">
        <a:lnSpc>
          <a:spcPct val="80000"/>
        </a:lnSpc>
        <a:spcBef>
          <a:spcPct val="0"/>
        </a:spcBef>
        <a:spcAft>
          <a:spcPct val="0"/>
        </a:spcAft>
        <a:defRPr sz="4000">
          <a:solidFill>
            <a:schemeClr val="tx2"/>
          </a:solidFill>
          <a:latin typeface="Verdana" pitchFamily="34" charset="0"/>
        </a:defRPr>
      </a:lvl2pPr>
      <a:lvl3pPr algn="l" rtl="0" fontAlgn="base">
        <a:lnSpc>
          <a:spcPct val="80000"/>
        </a:lnSpc>
        <a:spcBef>
          <a:spcPct val="0"/>
        </a:spcBef>
        <a:spcAft>
          <a:spcPct val="0"/>
        </a:spcAft>
        <a:defRPr sz="4000">
          <a:solidFill>
            <a:schemeClr val="tx2"/>
          </a:solidFill>
          <a:latin typeface="Verdana" pitchFamily="34" charset="0"/>
        </a:defRPr>
      </a:lvl3pPr>
      <a:lvl4pPr algn="l" rtl="0" fontAlgn="base">
        <a:lnSpc>
          <a:spcPct val="80000"/>
        </a:lnSpc>
        <a:spcBef>
          <a:spcPct val="0"/>
        </a:spcBef>
        <a:spcAft>
          <a:spcPct val="0"/>
        </a:spcAft>
        <a:defRPr sz="4000">
          <a:solidFill>
            <a:schemeClr val="tx2"/>
          </a:solidFill>
          <a:latin typeface="Verdana" pitchFamily="34" charset="0"/>
        </a:defRPr>
      </a:lvl4pPr>
      <a:lvl5pPr algn="l" rtl="0" fontAlgn="base">
        <a:lnSpc>
          <a:spcPct val="80000"/>
        </a:lnSpc>
        <a:spcBef>
          <a:spcPct val="0"/>
        </a:spcBef>
        <a:spcAft>
          <a:spcPct val="0"/>
        </a:spcAft>
        <a:defRPr sz="4000">
          <a:solidFill>
            <a:schemeClr val="tx2"/>
          </a:solidFill>
          <a:latin typeface="Verdana" pitchFamily="34" charset="0"/>
        </a:defRPr>
      </a:lvl5pPr>
      <a:lvl6pPr marL="457200" algn="l" rtl="0" fontAlgn="base">
        <a:lnSpc>
          <a:spcPct val="80000"/>
        </a:lnSpc>
        <a:spcBef>
          <a:spcPct val="0"/>
        </a:spcBef>
        <a:spcAft>
          <a:spcPct val="0"/>
        </a:spcAft>
        <a:defRPr sz="4000">
          <a:solidFill>
            <a:schemeClr val="tx2"/>
          </a:solidFill>
          <a:latin typeface="Verdana" pitchFamily="34" charset="0"/>
        </a:defRPr>
      </a:lvl6pPr>
      <a:lvl7pPr marL="914400" algn="l" rtl="0" fontAlgn="base">
        <a:lnSpc>
          <a:spcPct val="80000"/>
        </a:lnSpc>
        <a:spcBef>
          <a:spcPct val="0"/>
        </a:spcBef>
        <a:spcAft>
          <a:spcPct val="0"/>
        </a:spcAft>
        <a:defRPr sz="4000">
          <a:solidFill>
            <a:schemeClr val="tx2"/>
          </a:solidFill>
          <a:latin typeface="Verdana" pitchFamily="34" charset="0"/>
        </a:defRPr>
      </a:lvl7pPr>
      <a:lvl8pPr marL="1371600" algn="l" rtl="0" fontAlgn="base">
        <a:lnSpc>
          <a:spcPct val="80000"/>
        </a:lnSpc>
        <a:spcBef>
          <a:spcPct val="0"/>
        </a:spcBef>
        <a:spcAft>
          <a:spcPct val="0"/>
        </a:spcAft>
        <a:defRPr sz="4000">
          <a:solidFill>
            <a:schemeClr val="tx2"/>
          </a:solidFill>
          <a:latin typeface="Verdana" pitchFamily="34" charset="0"/>
        </a:defRPr>
      </a:lvl8pPr>
      <a:lvl9pPr marL="1828800" algn="l" rtl="0" fontAlgn="base">
        <a:lnSpc>
          <a:spcPct val="80000"/>
        </a:lnSpc>
        <a:spcBef>
          <a:spcPct val="0"/>
        </a:spcBef>
        <a:spcAft>
          <a:spcPct val="0"/>
        </a:spcAft>
        <a:defRPr sz="4000">
          <a:solidFill>
            <a:schemeClr val="tx2"/>
          </a:solidFill>
          <a:latin typeface="Verdana" pitchFamily="34" charset="0"/>
        </a:defRPr>
      </a:lvl9pPr>
    </p:titleStyle>
    <p:bodyStyle>
      <a:lvl1pPr marL="342900" indent="-342900" algn="l" rtl="0" fontAlgn="base">
        <a:spcBef>
          <a:spcPct val="20000"/>
        </a:spcBef>
        <a:spcAft>
          <a:spcPct val="0"/>
        </a:spcAft>
        <a:buClr>
          <a:srgbClr val="002060"/>
        </a:buClr>
        <a:buSzPct val="75000"/>
        <a:buFont typeface="Wingdings" panose="05000000000000000000" pitchFamily="2" charset="2"/>
        <a:buChar char="q"/>
        <a:defRPr sz="3200">
          <a:solidFill>
            <a:schemeClr val="tx1"/>
          </a:solidFill>
          <a:latin typeface="+mn-lt"/>
          <a:ea typeface="+mn-ea"/>
          <a:cs typeface="+mn-cs"/>
        </a:defRPr>
      </a:lvl1pPr>
      <a:lvl2pPr marL="742950" indent="-285750" algn="l" rtl="0" fontAlgn="base">
        <a:spcBef>
          <a:spcPct val="20000"/>
        </a:spcBef>
        <a:spcAft>
          <a:spcPct val="0"/>
        </a:spcAft>
        <a:buClr>
          <a:srgbClr val="002060"/>
        </a:buClr>
        <a:buSzPct val="70000"/>
        <a:buFont typeface="Wingdings" panose="05000000000000000000" pitchFamily="2" charset="2"/>
        <a:buChar char="q"/>
        <a:defRPr sz="2600">
          <a:solidFill>
            <a:schemeClr val="tx1"/>
          </a:solidFill>
          <a:latin typeface="+mn-lt"/>
        </a:defRPr>
      </a:lvl2pPr>
      <a:lvl3pPr marL="1143000" indent="-228600" algn="l" rtl="0" fontAlgn="base">
        <a:spcBef>
          <a:spcPct val="20000"/>
        </a:spcBef>
        <a:spcAft>
          <a:spcPct val="0"/>
        </a:spcAft>
        <a:buClr>
          <a:srgbClr val="002060"/>
        </a:buClr>
        <a:buSzPct val="70000"/>
        <a:buFont typeface="Wingdings" panose="05000000000000000000" pitchFamily="2" charset="2"/>
        <a:buChar char="q"/>
        <a:defRPr sz="2200">
          <a:solidFill>
            <a:schemeClr val="tx1"/>
          </a:solidFill>
          <a:latin typeface="+mn-lt"/>
        </a:defRPr>
      </a:lvl3pPr>
      <a:lvl4pPr marL="1600200" indent="-228600" algn="l" rtl="0" fontAlgn="base">
        <a:spcBef>
          <a:spcPct val="20000"/>
        </a:spcBef>
        <a:spcAft>
          <a:spcPct val="0"/>
        </a:spcAft>
        <a:buClr>
          <a:srgbClr val="002060"/>
        </a:buClr>
        <a:buSzPct val="120000"/>
        <a:buFont typeface="Wingdings" panose="05000000000000000000" pitchFamily="2" charset="2"/>
        <a:buChar char="§"/>
        <a:defRPr sz="1800">
          <a:solidFill>
            <a:schemeClr val="tx1"/>
          </a:solidFill>
          <a:latin typeface="+mn-lt"/>
        </a:defRPr>
      </a:lvl4pPr>
      <a:lvl5pPr marL="2057400" indent="-228600" algn="l" rtl="0" fontAlgn="base">
        <a:spcBef>
          <a:spcPct val="20000"/>
        </a:spcBef>
        <a:spcAft>
          <a:spcPct val="0"/>
        </a:spcAft>
        <a:buClr>
          <a:srgbClr val="002060"/>
        </a:buClr>
        <a:buSzPct val="70000"/>
        <a:buFont typeface="Wingdings" panose="05000000000000000000" pitchFamily="2" charset="2"/>
        <a:buChar char="v"/>
        <a:defRPr sz="1600">
          <a:solidFill>
            <a:schemeClr val="tx1"/>
          </a:solidFill>
          <a:latin typeface="+mn-lt"/>
        </a:defRPr>
      </a:lvl5pPr>
      <a:lvl6pPr marL="2514600" indent="-228600" algn="l" rtl="0" fontAlgn="base">
        <a:spcBef>
          <a:spcPct val="20000"/>
        </a:spcBef>
        <a:spcAft>
          <a:spcPct val="0"/>
        </a:spcAft>
        <a:buClr>
          <a:schemeClr val="folHlink"/>
        </a:buClr>
        <a:buSzPct val="85000"/>
        <a:buFont typeface="Wingdings" pitchFamily="2" charset="2"/>
        <a:buChar char="ü"/>
        <a:defRPr sz="2000">
          <a:solidFill>
            <a:schemeClr val="tx1"/>
          </a:solidFill>
          <a:latin typeface="+mn-lt"/>
        </a:defRPr>
      </a:lvl6pPr>
      <a:lvl7pPr marL="2971800" indent="-228600" algn="l" rtl="0" fontAlgn="base">
        <a:spcBef>
          <a:spcPct val="20000"/>
        </a:spcBef>
        <a:spcAft>
          <a:spcPct val="0"/>
        </a:spcAft>
        <a:buClr>
          <a:schemeClr val="folHlink"/>
        </a:buClr>
        <a:buSzPct val="85000"/>
        <a:buFont typeface="Wingdings" pitchFamily="2" charset="2"/>
        <a:buChar char="ü"/>
        <a:defRPr sz="2000">
          <a:solidFill>
            <a:schemeClr val="tx1"/>
          </a:solidFill>
          <a:latin typeface="+mn-lt"/>
        </a:defRPr>
      </a:lvl7pPr>
      <a:lvl8pPr marL="3429000" indent="-228600" algn="l" rtl="0" fontAlgn="base">
        <a:spcBef>
          <a:spcPct val="20000"/>
        </a:spcBef>
        <a:spcAft>
          <a:spcPct val="0"/>
        </a:spcAft>
        <a:buClr>
          <a:schemeClr val="folHlink"/>
        </a:buClr>
        <a:buSzPct val="85000"/>
        <a:buFont typeface="Wingdings" pitchFamily="2" charset="2"/>
        <a:buChar char="ü"/>
        <a:defRPr sz="2000">
          <a:solidFill>
            <a:schemeClr val="tx1"/>
          </a:solidFill>
          <a:latin typeface="+mn-lt"/>
        </a:defRPr>
      </a:lvl8pPr>
      <a:lvl9pPr marL="3886200" indent="-228600" algn="l" rtl="0" fontAlgn="base">
        <a:spcBef>
          <a:spcPct val="20000"/>
        </a:spcBef>
        <a:spcAft>
          <a:spcPct val="0"/>
        </a:spcAft>
        <a:buClr>
          <a:schemeClr val="folHlink"/>
        </a:buClr>
        <a:buSzPct val="85000"/>
        <a:buFont typeface="Wingdings" pitchFamily="2" charset="2"/>
        <a:buChar char="ü"/>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sv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sv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mailto:robert.snelick@nist.gov" TargetMode="External"/><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828800" y="838200"/>
            <a:ext cx="5638800" cy="2559050"/>
          </a:xfrm>
        </p:spPr>
        <p:txBody>
          <a:bodyPr anchor="ctr"/>
          <a:lstStyle/>
          <a:p>
            <a:pPr algn="ctr"/>
            <a:r>
              <a:rPr lang="en-US" sz="3200" dirty="0"/>
              <a:t>NIST Healthcare Testing Infrastructure Overview</a:t>
            </a:r>
            <a:br>
              <a:rPr lang="en-US" sz="3200" dirty="0"/>
            </a:br>
            <a:br>
              <a:rPr lang="en-US" sz="3200" dirty="0"/>
            </a:br>
            <a:r>
              <a:rPr lang="en-US" sz="2400" i="1" dirty="0">
                <a:solidFill>
                  <a:srgbClr val="C00000"/>
                </a:solidFill>
              </a:rPr>
              <a:t>Interoperability by way of  Standards, Conformance, and Testing Tools </a:t>
            </a:r>
          </a:p>
        </p:txBody>
      </p:sp>
      <p:sp>
        <p:nvSpPr>
          <p:cNvPr id="2051" name="Rectangle 3"/>
          <p:cNvSpPr>
            <a:spLocks noGrp="1" noChangeArrowheads="1"/>
          </p:cNvSpPr>
          <p:nvPr>
            <p:ph type="subTitle" idx="1"/>
          </p:nvPr>
        </p:nvSpPr>
        <p:spPr>
          <a:xfrm>
            <a:off x="838200" y="3962400"/>
            <a:ext cx="7391400" cy="2209800"/>
          </a:xfrm>
        </p:spPr>
        <p:txBody>
          <a:bodyPr/>
          <a:lstStyle/>
          <a:p>
            <a:r>
              <a:rPr lang="en-US" dirty="0"/>
              <a:t>June 2021</a:t>
            </a:r>
          </a:p>
          <a:p>
            <a:r>
              <a:rPr lang="en-US" dirty="0"/>
              <a:t>Robert Snelick, NIST</a:t>
            </a:r>
          </a:p>
          <a:p>
            <a:r>
              <a:rPr lang="en-US" sz="2400" dirty="0">
                <a:solidFill>
                  <a:srgbClr val="C00000"/>
                </a:solidFill>
              </a:rPr>
              <a:t>Background: HL7 v2, Conformance, Interoperability</a:t>
            </a:r>
          </a:p>
          <a:p>
            <a:r>
              <a:rPr lang="en-US" dirty="0"/>
              <a:t>Supplemental Video</a:t>
            </a:r>
            <a:r>
              <a:rPr lang="en-US" sz="2400" dirty="0">
                <a:solidFill>
                  <a:srgbClr val="C00000"/>
                </a:solidFill>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a:t>Fundamental Terms</a:t>
            </a:r>
          </a:p>
        </p:txBody>
      </p:sp>
      <p:sp>
        <p:nvSpPr>
          <p:cNvPr id="8195" name="Rectangle 3"/>
          <p:cNvSpPr>
            <a:spLocks noGrp="1" noChangeArrowheads="1"/>
          </p:cNvSpPr>
          <p:nvPr>
            <p:ph idx="1"/>
          </p:nvPr>
        </p:nvSpPr>
        <p:spPr>
          <a:xfrm>
            <a:off x="381000" y="1609557"/>
            <a:ext cx="8382000" cy="4730496"/>
          </a:xfrm>
        </p:spPr>
        <p:txBody>
          <a:bodyPr>
            <a:normAutofit/>
          </a:bodyPr>
          <a:lstStyle/>
          <a:p>
            <a:r>
              <a:rPr lang="en-US" dirty="0"/>
              <a:t>Conformance</a:t>
            </a:r>
          </a:p>
          <a:p>
            <a:r>
              <a:rPr lang="en-US" dirty="0"/>
              <a:t>Interoperability</a:t>
            </a:r>
          </a:p>
          <a:p>
            <a:r>
              <a:rPr lang="en-US" dirty="0"/>
              <a:t>Compliance</a:t>
            </a:r>
          </a:p>
          <a:p>
            <a:r>
              <a:rPr lang="en-US" dirty="0"/>
              <a:t>Compatibility</a:t>
            </a:r>
          </a:p>
        </p:txBody>
      </p:sp>
      <p:sp>
        <p:nvSpPr>
          <p:cNvPr id="4" name="Date Placeholder 3"/>
          <p:cNvSpPr>
            <a:spLocks noGrp="1"/>
          </p:cNvSpPr>
          <p:nvPr>
            <p:ph type="dt" sz="half" idx="10"/>
          </p:nvPr>
        </p:nvSpPr>
        <p:spPr/>
        <p:txBody>
          <a:bodyPr/>
          <a:lstStyle/>
          <a:p>
            <a:fld id="{235313DE-39FF-4199-8686-1B682DE047CF}" type="datetime1">
              <a:rPr lang="en-US"/>
              <a:pPr/>
              <a:t>6/1/2021</a:t>
            </a:fld>
            <a:endParaRPr lang="en-US" dirty="0"/>
          </a:p>
        </p:txBody>
      </p:sp>
      <p:sp>
        <p:nvSpPr>
          <p:cNvPr id="5" name="Slide Number Placeholder 4"/>
          <p:cNvSpPr>
            <a:spLocks noGrp="1"/>
          </p:cNvSpPr>
          <p:nvPr>
            <p:ph type="sldNum" sz="quarter" idx="11"/>
          </p:nvPr>
        </p:nvSpPr>
        <p:spPr/>
        <p:txBody>
          <a:bodyPr/>
          <a:lstStyle/>
          <a:p>
            <a:fld id="{64C44300-96F5-4E68-AEBC-759F83B9379E}" type="slidenum">
              <a:rPr lang="en-US"/>
              <a:pPr/>
              <a:t>10</a:t>
            </a:fld>
            <a:endParaRPr lang="en-US" dirty="0"/>
          </a:p>
        </p:txBody>
      </p:sp>
      <p:sp>
        <p:nvSpPr>
          <p:cNvPr id="6" name="Frame 5"/>
          <p:cNvSpPr/>
          <p:nvPr/>
        </p:nvSpPr>
        <p:spPr bwMode="auto">
          <a:xfrm>
            <a:off x="5562600" y="1905000"/>
            <a:ext cx="2667000" cy="1828800"/>
          </a:xfrm>
          <a:prstGeom prst="frame">
            <a:avLst>
              <a:gd name="adj1" fmla="val 3830"/>
            </a:avLst>
          </a:prstGeom>
          <a:solidFill>
            <a:schemeClr val="accent5">
              <a:lumMod val="75000"/>
            </a:schemeClr>
          </a:solidFill>
          <a:ln w="9525" cap="flat" cmpd="sng" algn="ctr">
            <a:solidFill>
              <a:schemeClr val="accent5">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a:solidFill>
                  <a:schemeClr val="accent5">
                    <a:lumMod val="50000"/>
                  </a:schemeClr>
                </a:solidFill>
              </a:rPr>
              <a:t>Alert: Not everyone will agree on these definitions</a:t>
            </a:r>
            <a:endParaRPr kumimoji="0" lang="en-US" sz="1800" b="1" i="0" u="none" strike="noStrike" cap="none" normalizeH="0" baseline="0" dirty="0">
              <a:ln>
                <a:noFill/>
              </a:ln>
              <a:solidFill>
                <a:schemeClr val="accent5">
                  <a:lumMod val="50000"/>
                </a:schemeClr>
              </a:solidFill>
              <a:effectLst/>
              <a:latin typeface="Arial" charset="0"/>
            </a:endParaRPr>
          </a:p>
        </p:txBody>
      </p:sp>
      <p:sp>
        <p:nvSpPr>
          <p:cNvPr id="7" name="Frame 6"/>
          <p:cNvSpPr/>
          <p:nvPr/>
        </p:nvSpPr>
        <p:spPr bwMode="auto">
          <a:xfrm>
            <a:off x="5562600" y="4314669"/>
            <a:ext cx="2667000" cy="1828800"/>
          </a:xfrm>
          <a:prstGeom prst="frame">
            <a:avLst>
              <a:gd name="adj1" fmla="val 3830"/>
            </a:avLst>
          </a:prstGeom>
          <a:solidFill>
            <a:schemeClr val="accent5">
              <a:lumMod val="75000"/>
            </a:schemeClr>
          </a:solidFill>
          <a:ln w="9525" cap="flat" cmpd="sng" algn="ctr">
            <a:solidFill>
              <a:schemeClr val="accent5">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a:solidFill>
                  <a:schemeClr val="accent5">
                    <a:lumMod val="50000"/>
                  </a:schemeClr>
                </a:solidFill>
              </a:rPr>
              <a:t>Alert: Terms are overloaded in use</a:t>
            </a:r>
            <a:endParaRPr kumimoji="0" lang="en-US" sz="1800" b="1" i="0" u="none" strike="noStrike" cap="none" normalizeH="0" baseline="0" dirty="0">
              <a:ln>
                <a:noFill/>
              </a:ln>
              <a:solidFill>
                <a:schemeClr val="accent5">
                  <a:lumMod val="50000"/>
                </a:schemeClr>
              </a:solidFill>
              <a:effectLst/>
              <a:latin typeface="Arial" charset="0"/>
            </a:endParaRPr>
          </a:p>
        </p:txBody>
      </p:sp>
      <p:sp>
        <p:nvSpPr>
          <p:cNvPr id="8" name="Frame 7"/>
          <p:cNvSpPr/>
          <p:nvPr/>
        </p:nvSpPr>
        <p:spPr bwMode="auto">
          <a:xfrm>
            <a:off x="2590800" y="4314669"/>
            <a:ext cx="2667000" cy="1828800"/>
          </a:xfrm>
          <a:prstGeom prst="frame">
            <a:avLst>
              <a:gd name="adj1" fmla="val 3830"/>
            </a:avLst>
          </a:prstGeom>
          <a:solidFill>
            <a:schemeClr val="accent5">
              <a:lumMod val="75000"/>
            </a:schemeClr>
          </a:solidFill>
          <a:ln w="9525" cap="flat" cmpd="sng" algn="ctr">
            <a:solidFill>
              <a:schemeClr val="accent5">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a:solidFill>
                  <a:schemeClr val="accent5">
                    <a:lumMod val="50000"/>
                  </a:schemeClr>
                </a:solidFill>
              </a:rPr>
              <a:t>Alert: Some use these terms interchangeably</a:t>
            </a:r>
            <a:endParaRPr kumimoji="0" lang="en-US" sz="1800" b="1" i="0" u="none" strike="noStrike" cap="none" normalizeH="0" baseline="0" dirty="0">
              <a:ln>
                <a:noFill/>
              </a:ln>
              <a:solidFill>
                <a:schemeClr val="accent5">
                  <a:lumMod val="50000"/>
                </a:schemeClr>
              </a:solidFill>
              <a:effectLst/>
              <a:latin typeface="Arial" charset="0"/>
            </a:endParaRPr>
          </a:p>
        </p:txBody>
      </p:sp>
    </p:spTree>
    <p:extLst>
      <p:ext uri="{BB962C8B-B14F-4D97-AF65-F5344CB8AC3E}">
        <p14:creationId xmlns:p14="http://schemas.microsoft.com/office/powerpoint/2010/main" val="2968965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bwMode="auto">
          <a:xfrm>
            <a:off x="3130151" y="4579968"/>
            <a:ext cx="2127649" cy="4572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j-lt"/>
              </a:rPr>
              <a:t>Conformance</a:t>
            </a:r>
          </a:p>
        </p:txBody>
      </p:sp>
      <p:sp>
        <p:nvSpPr>
          <p:cNvPr id="8194" name="Rectangle 2"/>
          <p:cNvSpPr>
            <a:spLocks noGrp="1" noChangeArrowheads="1"/>
          </p:cNvSpPr>
          <p:nvPr>
            <p:ph type="title"/>
          </p:nvPr>
        </p:nvSpPr>
        <p:spPr/>
        <p:txBody>
          <a:bodyPr/>
          <a:lstStyle/>
          <a:p>
            <a:r>
              <a:rPr lang="en-US" dirty="0"/>
              <a:t>Conformance</a:t>
            </a:r>
          </a:p>
        </p:txBody>
      </p:sp>
      <p:sp>
        <p:nvSpPr>
          <p:cNvPr id="8195" name="Rectangle 3"/>
          <p:cNvSpPr>
            <a:spLocks noGrp="1" noChangeArrowheads="1"/>
          </p:cNvSpPr>
          <p:nvPr>
            <p:ph idx="1"/>
          </p:nvPr>
        </p:nvSpPr>
        <p:spPr>
          <a:xfrm>
            <a:off x="419100" y="1533195"/>
            <a:ext cx="8382000" cy="2012068"/>
          </a:xfrm>
        </p:spPr>
        <p:txBody>
          <a:bodyPr>
            <a:normAutofit fontScale="77500" lnSpcReduction="20000"/>
          </a:bodyPr>
          <a:lstStyle/>
          <a:p>
            <a:r>
              <a:rPr lang="en-US" dirty="0"/>
              <a:t>Defined as the fulfillment of a product, process, or service of specified requirements [1,2].</a:t>
            </a:r>
          </a:p>
          <a:p>
            <a:r>
              <a:rPr lang="en-US" dirty="0"/>
              <a:t>The concept of conformance is essential to any standard for providing an objective measure of how closely implementations satisfy the requirements defined in the standard [1,2].</a:t>
            </a:r>
          </a:p>
        </p:txBody>
      </p:sp>
      <p:sp>
        <p:nvSpPr>
          <p:cNvPr id="4" name="Date Placeholder 3"/>
          <p:cNvSpPr>
            <a:spLocks noGrp="1"/>
          </p:cNvSpPr>
          <p:nvPr>
            <p:ph type="dt" sz="half" idx="10"/>
          </p:nvPr>
        </p:nvSpPr>
        <p:spPr/>
        <p:txBody>
          <a:bodyPr/>
          <a:lstStyle/>
          <a:p>
            <a:fld id="{235313DE-39FF-4199-8686-1B682DE047CF}" type="datetime1">
              <a:rPr lang="en-US"/>
              <a:pPr/>
              <a:t>6/1/2021</a:t>
            </a:fld>
            <a:endParaRPr lang="en-US" dirty="0"/>
          </a:p>
        </p:txBody>
      </p:sp>
      <p:sp>
        <p:nvSpPr>
          <p:cNvPr id="5" name="Slide Number Placeholder 4"/>
          <p:cNvSpPr>
            <a:spLocks noGrp="1"/>
          </p:cNvSpPr>
          <p:nvPr>
            <p:ph type="sldNum" sz="quarter" idx="11"/>
          </p:nvPr>
        </p:nvSpPr>
        <p:spPr/>
        <p:txBody>
          <a:bodyPr/>
          <a:lstStyle/>
          <a:p>
            <a:fld id="{64C44300-96F5-4E68-AEBC-759F83B9379E}" type="slidenum">
              <a:rPr lang="en-US"/>
              <a:pPr/>
              <a:t>11</a:t>
            </a:fld>
            <a:endParaRPr lang="en-US" dirty="0"/>
          </a:p>
        </p:txBody>
      </p:sp>
      <p:sp>
        <p:nvSpPr>
          <p:cNvPr id="8" name="AutoShape 27"/>
          <p:cNvSpPr>
            <a:spLocks noChangeArrowheads="1"/>
          </p:cNvSpPr>
          <p:nvPr/>
        </p:nvSpPr>
        <p:spPr bwMode="auto">
          <a:xfrm>
            <a:off x="1600200" y="5241178"/>
            <a:ext cx="2519362" cy="719137"/>
          </a:xfrm>
          <a:prstGeom prst="flowChartPredefinedProcess">
            <a:avLst/>
          </a:prstGeom>
          <a:solidFill>
            <a:schemeClr val="accent5">
              <a:lumMod val="60000"/>
              <a:lumOff val="40000"/>
            </a:schemeClr>
          </a:solidFill>
          <a:ln w="19050">
            <a:solidFill>
              <a:schemeClr val="accent5">
                <a:lumMod val="75000"/>
              </a:schemeClr>
            </a:solidFill>
            <a:miter lim="800000"/>
            <a:headEnd/>
            <a:tailEnd/>
          </a:ln>
          <a:effectLst/>
        </p:spPr>
        <p:txBody>
          <a:bodyPr wrap="none" anchor="ctr"/>
          <a:lstStyle/>
          <a:p>
            <a:pPr algn="ctr" eaLnBrk="1" hangingPunct="1">
              <a:defRPr/>
            </a:pPr>
            <a:r>
              <a:rPr lang="de-DE" altLang="en-US" sz="2000" b="1" kern="0" dirty="0">
                <a:solidFill>
                  <a:srgbClr val="000000"/>
                </a:solidFill>
                <a:latin typeface="Arial"/>
                <a:cs typeface="Arial" pitchFamily="34" charset="0"/>
              </a:rPr>
              <a:t>Implementation</a:t>
            </a:r>
          </a:p>
        </p:txBody>
      </p:sp>
      <p:sp>
        <p:nvSpPr>
          <p:cNvPr id="9" name="AutoShape 4"/>
          <p:cNvSpPr>
            <a:spLocks noChangeArrowheads="1"/>
          </p:cNvSpPr>
          <p:nvPr/>
        </p:nvSpPr>
        <p:spPr bwMode="auto">
          <a:xfrm>
            <a:off x="1600200" y="3657600"/>
            <a:ext cx="2520950" cy="722312"/>
          </a:xfrm>
          <a:prstGeom prst="flowChartDocument">
            <a:avLst/>
          </a:prstGeom>
          <a:solidFill>
            <a:schemeClr val="accent5">
              <a:lumMod val="60000"/>
              <a:lumOff val="40000"/>
            </a:schemeClr>
          </a:solidFill>
          <a:ln w="19050">
            <a:solidFill>
              <a:schemeClr val="accent5">
                <a:lumMod val="75000"/>
              </a:schemeClr>
            </a:solidFill>
            <a:miter lim="800000"/>
            <a:headEnd/>
            <a:tailEnd/>
          </a:ln>
        </p:spPr>
        <p:txBody>
          <a:bodyPr lIns="82945" tIns="41473" rIns="82945" bIns="41473" anchor="ctr"/>
          <a:lstStyle>
            <a:lvl1pPr algn="l" defTabSz="828675" eaLnBrk="0" hangingPunct="0">
              <a:spcBef>
                <a:spcPct val="20000"/>
              </a:spcBef>
              <a:buChar char="•"/>
              <a:defRPr sz="3200">
                <a:solidFill>
                  <a:schemeClr val="tx1"/>
                </a:solidFill>
                <a:latin typeface="Arial" charset="0"/>
              </a:defRPr>
            </a:lvl1pPr>
            <a:lvl2pPr marL="742950" indent="-285750" algn="l" defTabSz="828675" eaLnBrk="0" hangingPunct="0">
              <a:spcBef>
                <a:spcPct val="20000"/>
              </a:spcBef>
              <a:buChar char="–"/>
              <a:defRPr sz="2800">
                <a:solidFill>
                  <a:schemeClr val="tx1"/>
                </a:solidFill>
                <a:latin typeface="Arial" charset="0"/>
              </a:defRPr>
            </a:lvl2pPr>
            <a:lvl3pPr marL="1143000" indent="-228600" algn="l" defTabSz="828675" eaLnBrk="0" hangingPunct="0">
              <a:spcBef>
                <a:spcPct val="20000"/>
              </a:spcBef>
              <a:buChar char="•"/>
              <a:defRPr sz="2400">
                <a:solidFill>
                  <a:schemeClr val="tx1"/>
                </a:solidFill>
                <a:latin typeface="Arial" charset="0"/>
              </a:defRPr>
            </a:lvl3pPr>
            <a:lvl4pPr marL="1600200" indent="-228600" algn="l" defTabSz="828675" eaLnBrk="0" hangingPunct="0">
              <a:spcBef>
                <a:spcPct val="20000"/>
              </a:spcBef>
              <a:buChar char="–"/>
              <a:defRPr sz="2000">
                <a:solidFill>
                  <a:schemeClr val="tx1"/>
                </a:solidFill>
                <a:latin typeface="Arial" charset="0"/>
              </a:defRPr>
            </a:lvl4pPr>
            <a:lvl5pPr marL="2057400" indent="-228600" algn="l" defTabSz="828675" eaLnBrk="0" hangingPunct="0">
              <a:spcBef>
                <a:spcPct val="20000"/>
              </a:spcBef>
              <a:buChar char="»"/>
              <a:defRPr sz="2000">
                <a:solidFill>
                  <a:schemeClr val="tx1"/>
                </a:solidFill>
                <a:latin typeface="Arial" charset="0"/>
              </a:defRPr>
            </a:lvl5pPr>
            <a:lvl6pPr marL="2514600" indent="-228600" defTabSz="828675" eaLnBrk="0" fontAlgn="base" hangingPunct="0">
              <a:spcBef>
                <a:spcPct val="20000"/>
              </a:spcBef>
              <a:spcAft>
                <a:spcPct val="0"/>
              </a:spcAft>
              <a:buChar char="»"/>
              <a:defRPr sz="2000">
                <a:solidFill>
                  <a:schemeClr val="tx1"/>
                </a:solidFill>
                <a:latin typeface="Arial" charset="0"/>
              </a:defRPr>
            </a:lvl6pPr>
            <a:lvl7pPr marL="2971800" indent="-228600" defTabSz="828675" eaLnBrk="0" fontAlgn="base" hangingPunct="0">
              <a:spcBef>
                <a:spcPct val="20000"/>
              </a:spcBef>
              <a:spcAft>
                <a:spcPct val="0"/>
              </a:spcAft>
              <a:buChar char="»"/>
              <a:defRPr sz="2000">
                <a:solidFill>
                  <a:schemeClr val="tx1"/>
                </a:solidFill>
                <a:latin typeface="Arial" charset="0"/>
              </a:defRPr>
            </a:lvl7pPr>
            <a:lvl8pPr marL="3429000" indent="-228600" defTabSz="828675" eaLnBrk="0" fontAlgn="base" hangingPunct="0">
              <a:spcBef>
                <a:spcPct val="20000"/>
              </a:spcBef>
              <a:spcAft>
                <a:spcPct val="0"/>
              </a:spcAft>
              <a:buChar char="»"/>
              <a:defRPr sz="2000">
                <a:solidFill>
                  <a:schemeClr val="tx1"/>
                </a:solidFill>
                <a:latin typeface="Arial" charset="0"/>
              </a:defRPr>
            </a:lvl8pPr>
            <a:lvl9pPr marL="3886200" indent="-228600" defTabSz="828675" eaLnBrk="0" fontAlgn="base" hangingPunct="0">
              <a:spcBef>
                <a:spcPct val="20000"/>
              </a:spcBef>
              <a:spcAft>
                <a:spcPct val="0"/>
              </a:spcAft>
              <a:buChar char="»"/>
              <a:defRPr sz="2000">
                <a:solidFill>
                  <a:schemeClr val="tx1"/>
                </a:solidFill>
                <a:latin typeface="Arial" charset="0"/>
              </a:defRPr>
            </a:lvl9pPr>
          </a:lstStyle>
          <a:p>
            <a:pPr algn="ctr">
              <a:lnSpc>
                <a:spcPct val="93000"/>
              </a:lnSpc>
              <a:spcBef>
                <a:spcPct val="0"/>
              </a:spcBef>
              <a:buClr>
                <a:srgbClr val="000000"/>
              </a:buClr>
              <a:buFont typeface="Times New Roman" pitchFamily="18" charset="0"/>
              <a:buNone/>
            </a:pPr>
            <a:r>
              <a:rPr lang="de-DE" altLang="en-US" sz="2000" b="1" dirty="0">
                <a:ea typeface="ＭＳ Ｐゴシック" pitchFamily="34" charset="-128"/>
                <a:cs typeface="Arial" charset="0"/>
              </a:rPr>
              <a:t>Specification</a:t>
            </a:r>
          </a:p>
        </p:txBody>
      </p:sp>
      <p:sp>
        <p:nvSpPr>
          <p:cNvPr id="10" name="Down Arrow 9"/>
          <p:cNvSpPr/>
          <p:nvPr/>
        </p:nvSpPr>
        <p:spPr bwMode="auto">
          <a:xfrm rot="10800000">
            <a:off x="2669381" y="4346621"/>
            <a:ext cx="381000" cy="894555"/>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000000"/>
              </a:solidFill>
              <a:effectLst/>
              <a:uLnTx/>
              <a:uFillTx/>
            </a:endParaRPr>
          </a:p>
        </p:txBody>
      </p:sp>
      <p:sp>
        <p:nvSpPr>
          <p:cNvPr id="11" name="Frame 10"/>
          <p:cNvSpPr/>
          <p:nvPr/>
        </p:nvSpPr>
        <p:spPr bwMode="auto">
          <a:xfrm>
            <a:off x="5486400" y="3646716"/>
            <a:ext cx="2667000" cy="1828800"/>
          </a:xfrm>
          <a:prstGeom prst="frame">
            <a:avLst>
              <a:gd name="adj1" fmla="val 3830"/>
            </a:avLst>
          </a:prstGeom>
          <a:solidFill>
            <a:schemeClr val="accent5">
              <a:lumMod val="75000"/>
            </a:schemeClr>
          </a:solidFill>
          <a:ln w="9525" cap="flat" cmpd="sng" algn="ctr">
            <a:solidFill>
              <a:schemeClr val="accent5">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a:solidFill>
                  <a:schemeClr val="accent5">
                    <a:lumMod val="50000"/>
                  </a:schemeClr>
                </a:solidFill>
              </a:rPr>
              <a:t>Does the system implement the requirements as stated in the specification?</a:t>
            </a:r>
            <a:endParaRPr kumimoji="0" lang="en-US" sz="1800" b="1" i="0" u="none" strike="noStrike" cap="none" normalizeH="0" baseline="0" dirty="0">
              <a:ln>
                <a:noFill/>
              </a:ln>
              <a:solidFill>
                <a:schemeClr val="accent5">
                  <a:lumMod val="50000"/>
                </a:schemeClr>
              </a:solidFill>
              <a:effectLst/>
              <a:latin typeface="Arial" charset="0"/>
            </a:endParaRPr>
          </a:p>
        </p:txBody>
      </p:sp>
      <p:sp>
        <p:nvSpPr>
          <p:cNvPr id="12" name="Rectangle 11"/>
          <p:cNvSpPr/>
          <p:nvPr/>
        </p:nvSpPr>
        <p:spPr>
          <a:xfrm>
            <a:off x="142875" y="6215075"/>
            <a:ext cx="8401050" cy="338554"/>
          </a:xfrm>
          <a:prstGeom prst="rect">
            <a:avLst/>
          </a:prstGeom>
        </p:spPr>
        <p:txBody>
          <a:bodyPr wrap="square">
            <a:spAutoFit/>
          </a:bodyPr>
          <a:lstStyle/>
          <a:p>
            <a:r>
              <a:rPr lang="en-US" sz="800" dirty="0"/>
              <a:t>[1] ISO Reference - ISO/IEC 17000 Conformity assessment - Vocabulary and general principles, first edition 2004-11-02.</a:t>
            </a:r>
          </a:p>
          <a:p>
            <a:r>
              <a:rPr lang="en-US" sz="800" dirty="0"/>
              <a:t>[2] Glossary of Conformance Terminology, Interoperability and Conformance Technical Committee, OASIS. http://www.oasis-open.org/committees/ioc/glossary.htm</a:t>
            </a:r>
          </a:p>
        </p:txBody>
      </p:sp>
    </p:spTree>
    <p:extLst>
      <p:ext uri="{BB962C8B-B14F-4D97-AF65-F5344CB8AC3E}">
        <p14:creationId xmlns:p14="http://schemas.microsoft.com/office/powerpoint/2010/main" val="41437991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bwMode="auto">
          <a:xfrm>
            <a:off x="3227842" y="4090927"/>
            <a:ext cx="2584849" cy="106209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b="1" dirty="0">
                <a:latin typeface="+mj-lt"/>
              </a:rPr>
              <a:t>Interoperability</a:t>
            </a:r>
            <a:endParaRPr kumimoji="0" lang="en-US" sz="2000" b="1" i="0" u="none" strike="noStrike" cap="none" normalizeH="0" baseline="0" dirty="0">
              <a:ln>
                <a:noFill/>
              </a:ln>
              <a:solidFill>
                <a:schemeClr val="tx1"/>
              </a:solidFill>
              <a:effectLst/>
              <a:latin typeface="+mj-lt"/>
            </a:endParaRPr>
          </a:p>
        </p:txBody>
      </p:sp>
      <p:sp>
        <p:nvSpPr>
          <p:cNvPr id="8194" name="Rectangle 2"/>
          <p:cNvSpPr>
            <a:spLocks noGrp="1" noChangeArrowheads="1"/>
          </p:cNvSpPr>
          <p:nvPr>
            <p:ph type="title"/>
          </p:nvPr>
        </p:nvSpPr>
        <p:spPr/>
        <p:txBody>
          <a:bodyPr/>
          <a:lstStyle/>
          <a:p>
            <a:r>
              <a:rPr lang="en-US" dirty="0"/>
              <a:t>Interoperability</a:t>
            </a:r>
          </a:p>
        </p:txBody>
      </p:sp>
      <p:sp>
        <p:nvSpPr>
          <p:cNvPr id="8195" name="Rectangle 3"/>
          <p:cNvSpPr>
            <a:spLocks noGrp="1" noChangeArrowheads="1"/>
          </p:cNvSpPr>
          <p:nvPr>
            <p:ph idx="1"/>
          </p:nvPr>
        </p:nvSpPr>
        <p:spPr>
          <a:xfrm>
            <a:off x="333375" y="1553570"/>
            <a:ext cx="8382000" cy="2264462"/>
          </a:xfrm>
        </p:spPr>
        <p:txBody>
          <a:bodyPr>
            <a:normAutofit fontScale="70000" lnSpcReduction="20000"/>
          </a:bodyPr>
          <a:lstStyle/>
          <a:p>
            <a:r>
              <a:rPr lang="en-US" dirty="0"/>
              <a:t>“is the ability of two or more systems or components to exchange information and to use the information that has been exchanged.” [1]</a:t>
            </a:r>
          </a:p>
          <a:p>
            <a:r>
              <a:rPr lang="en-US" dirty="0"/>
              <a:t>Two Key Parts:</a:t>
            </a:r>
          </a:p>
          <a:p>
            <a:pPr marL="457200" lvl="1" indent="0">
              <a:buNone/>
            </a:pPr>
            <a:r>
              <a:rPr lang="en-US" dirty="0">
                <a:solidFill>
                  <a:schemeClr val="accent5">
                    <a:lumMod val="50000"/>
                  </a:schemeClr>
                </a:solidFill>
              </a:rPr>
              <a:t>1) </a:t>
            </a:r>
            <a:r>
              <a:rPr lang="en-US" dirty="0"/>
              <a:t>information must be exchanged, which refers to the technical/functional/syntactical characteristic; </a:t>
            </a:r>
          </a:p>
          <a:p>
            <a:pPr marL="457200" lvl="1" indent="0">
              <a:buNone/>
            </a:pPr>
            <a:r>
              <a:rPr lang="en-US" dirty="0">
                <a:solidFill>
                  <a:schemeClr val="accent5">
                    <a:lumMod val="50000"/>
                  </a:schemeClr>
                </a:solidFill>
              </a:rPr>
              <a:t>2) </a:t>
            </a:r>
            <a:r>
              <a:rPr lang="en-US" dirty="0"/>
              <a:t>but the more important part is the correct semantic interpretation allowing for use of the exchanged information [2].</a:t>
            </a:r>
          </a:p>
        </p:txBody>
      </p:sp>
      <p:sp>
        <p:nvSpPr>
          <p:cNvPr id="4" name="Date Placeholder 3"/>
          <p:cNvSpPr>
            <a:spLocks noGrp="1"/>
          </p:cNvSpPr>
          <p:nvPr>
            <p:ph type="dt" sz="half" idx="10"/>
          </p:nvPr>
        </p:nvSpPr>
        <p:spPr/>
        <p:txBody>
          <a:bodyPr/>
          <a:lstStyle/>
          <a:p>
            <a:fld id="{235313DE-39FF-4199-8686-1B682DE047CF}" type="datetime1">
              <a:rPr lang="en-US"/>
              <a:pPr/>
              <a:t>6/1/2021</a:t>
            </a:fld>
            <a:endParaRPr lang="en-US" dirty="0"/>
          </a:p>
        </p:txBody>
      </p:sp>
      <p:sp>
        <p:nvSpPr>
          <p:cNvPr id="5" name="Slide Number Placeholder 4"/>
          <p:cNvSpPr>
            <a:spLocks noGrp="1"/>
          </p:cNvSpPr>
          <p:nvPr>
            <p:ph type="sldNum" sz="quarter" idx="11"/>
          </p:nvPr>
        </p:nvSpPr>
        <p:spPr/>
        <p:txBody>
          <a:bodyPr/>
          <a:lstStyle/>
          <a:p>
            <a:fld id="{64C44300-96F5-4E68-AEBC-759F83B9379E}" type="slidenum">
              <a:rPr lang="en-US"/>
              <a:pPr/>
              <a:t>12</a:t>
            </a:fld>
            <a:endParaRPr lang="en-US" dirty="0"/>
          </a:p>
        </p:txBody>
      </p:sp>
      <p:sp>
        <p:nvSpPr>
          <p:cNvPr id="8" name="AutoShape 27"/>
          <p:cNvSpPr>
            <a:spLocks noChangeArrowheads="1"/>
          </p:cNvSpPr>
          <p:nvPr/>
        </p:nvSpPr>
        <p:spPr bwMode="auto">
          <a:xfrm>
            <a:off x="1447800" y="3953171"/>
            <a:ext cx="2519362" cy="719137"/>
          </a:xfrm>
          <a:prstGeom prst="flowChartPredefinedProcess">
            <a:avLst/>
          </a:prstGeom>
          <a:solidFill>
            <a:schemeClr val="accent5">
              <a:lumMod val="60000"/>
              <a:lumOff val="40000"/>
            </a:schemeClr>
          </a:solidFill>
          <a:ln w="19050">
            <a:solidFill>
              <a:schemeClr val="accent5">
                <a:lumMod val="75000"/>
              </a:schemeClr>
            </a:solidFill>
            <a:miter lim="800000"/>
            <a:headEnd/>
            <a:tailEnd/>
          </a:ln>
          <a:effectLst/>
        </p:spPr>
        <p:txBody>
          <a:bodyPr wrap="none" anchor="ctr"/>
          <a:lstStyle/>
          <a:p>
            <a:pPr algn="ctr" eaLnBrk="1" hangingPunct="1">
              <a:defRPr/>
            </a:pPr>
            <a:r>
              <a:rPr lang="de-DE" altLang="en-US" sz="2000" b="1" kern="0" dirty="0">
                <a:solidFill>
                  <a:srgbClr val="000000"/>
                </a:solidFill>
                <a:latin typeface="Arial"/>
                <a:cs typeface="Arial" pitchFamily="34" charset="0"/>
              </a:rPr>
              <a:t>Implementation</a:t>
            </a:r>
          </a:p>
        </p:txBody>
      </p:sp>
      <p:sp>
        <p:nvSpPr>
          <p:cNvPr id="11" name="Frame 10"/>
          <p:cNvSpPr/>
          <p:nvPr/>
        </p:nvSpPr>
        <p:spPr bwMode="auto">
          <a:xfrm>
            <a:off x="1143000" y="5266526"/>
            <a:ext cx="6758954" cy="793931"/>
          </a:xfrm>
          <a:prstGeom prst="frame">
            <a:avLst>
              <a:gd name="adj1" fmla="val 3830"/>
            </a:avLst>
          </a:prstGeom>
          <a:solidFill>
            <a:schemeClr val="accent5">
              <a:lumMod val="75000"/>
            </a:schemeClr>
          </a:solidFill>
          <a:ln w="9525" cap="flat" cmpd="sng" algn="ctr">
            <a:solidFill>
              <a:schemeClr val="accent5">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b="1" dirty="0">
                <a:solidFill>
                  <a:schemeClr val="accent5">
                    <a:lumMod val="50000"/>
                  </a:schemeClr>
                </a:solidFill>
              </a:rPr>
              <a:t>Can two interconnected systems exchange data and use that data to perform a business function as both intended? </a:t>
            </a:r>
          </a:p>
        </p:txBody>
      </p:sp>
      <p:sp>
        <p:nvSpPr>
          <p:cNvPr id="13" name="AutoShape 16"/>
          <p:cNvSpPr>
            <a:spLocks noChangeArrowheads="1"/>
          </p:cNvSpPr>
          <p:nvPr/>
        </p:nvSpPr>
        <p:spPr bwMode="auto">
          <a:xfrm>
            <a:off x="3994644" y="4137394"/>
            <a:ext cx="1048004" cy="381001"/>
          </a:xfrm>
          <a:prstGeom prst="leftRightArrow">
            <a:avLst>
              <a:gd name="adj1" fmla="val 50000"/>
              <a:gd name="adj2" fmla="val 60000"/>
            </a:avLst>
          </a:prstGeom>
          <a:solidFill>
            <a:schemeClr val="tx1"/>
          </a:solidFill>
          <a:ln w="9525">
            <a:solidFill>
              <a:schemeClr val="tx1"/>
            </a:solidFill>
            <a:miter lim="800000"/>
            <a:headEnd/>
            <a:tailEnd/>
          </a:ln>
          <a:effectLst/>
        </p:spPr>
        <p:txBody>
          <a:bodyPr wrap="none" anchor="ctr"/>
          <a:lstStyle/>
          <a:p>
            <a:pPr fontAlgn="base">
              <a:spcBef>
                <a:spcPct val="0"/>
              </a:spcBef>
              <a:spcAft>
                <a:spcPct val="0"/>
              </a:spcAft>
              <a:defRPr/>
            </a:pPr>
            <a:endParaRPr lang="en-US" sz="2400" kern="0" dirty="0">
              <a:solidFill>
                <a:srgbClr val="000000"/>
              </a:solidFill>
              <a:latin typeface="Times New Roman" panose="02020603050405020304" pitchFamily="18" charset="0"/>
              <a:cs typeface="Arial" charset="0"/>
            </a:endParaRPr>
          </a:p>
        </p:txBody>
      </p:sp>
      <p:sp>
        <p:nvSpPr>
          <p:cNvPr id="14" name="AutoShape 27"/>
          <p:cNvSpPr>
            <a:spLocks noChangeArrowheads="1"/>
          </p:cNvSpPr>
          <p:nvPr/>
        </p:nvSpPr>
        <p:spPr bwMode="auto">
          <a:xfrm>
            <a:off x="5065133" y="3964857"/>
            <a:ext cx="2519362" cy="719137"/>
          </a:xfrm>
          <a:prstGeom prst="flowChartPredefinedProcess">
            <a:avLst/>
          </a:prstGeom>
          <a:solidFill>
            <a:schemeClr val="accent5">
              <a:lumMod val="60000"/>
              <a:lumOff val="40000"/>
            </a:schemeClr>
          </a:solidFill>
          <a:ln w="19050">
            <a:solidFill>
              <a:schemeClr val="accent5">
                <a:lumMod val="75000"/>
              </a:schemeClr>
            </a:solidFill>
            <a:miter lim="800000"/>
            <a:headEnd/>
            <a:tailEnd/>
          </a:ln>
          <a:effectLst/>
        </p:spPr>
        <p:txBody>
          <a:bodyPr wrap="none" anchor="ctr"/>
          <a:lstStyle/>
          <a:p>
            <a:pPr algn="ctr" eaLnBrk="1" hangingPunct="1">
              <a:defRPr/>
            </a:pPr>
            <a:r>
              <a:rPr lang="de-DE" altLang="en-US" sz="2000" b="1" kern="0" dirty="0">
                <a:solidFill>
                  <a:srgbClr val="000000"/>
                </a:solidFill>
                <a:latin typeface="Arial"/>
                <a:cs typeface="Arial" pitchFamily="34" charset="0"/>
              </a:rPr>
              <a:t>Implementation</a:t>
            </a:r>
          </a:p>
        </p:txBody>
      </p:sp>
      <p:sp>
        <p:nvSpPr>
          <p:cNvPr id="15" name="Rectangle 14"/>
          <p:cNvSpPr/>
          <p:nvPr/>
        </p:nvSpPr>
        <p:spPr>
          <a:xfrm>
            <a:off x="165721" y="6195596"/>
            <a:ext cx="8401050" cy="338554"/>
          </a:xfrm>
          <a:prstGeom prst="rect">
            <a:avLst/>
          </a:prstGeom>
        </p:spPr>
        <p:txBody>
          <a:bodyPr wrap="square">
            <a:spAutoFit/>
          </a:bodyPr>
          <a:lstStyle/>
          <a:p>
            <a:r>
              <a:rPr lang="en-US" sz="800" dirty="0"/>
              <a:t>[1] [IEEE-1990] Institute of Electrical and Electronics Engineers. IEEE Standard Computer Dictionary: A Compilation of IEEE Standard Computer Glossaries. New York, NY: 1990.</a:t>
            </a:r>
          </a:p>
          <a:p>
            <a:r>
              <a:rPr lang="en-US" sz="800" dirty="0"/>
              <a:t>[2] Benson T. Principles of Health Interoperability HL7 and SNOMED. Health Informatics Series, Springer-Verlag, London Limited 2010.</a:t>
            </a:r>
          </a:p>
        </p:txBody>
      </p:sp>
    </p:spTree>
    <p:extLst>
      <p:ext uri="{BB962C8B-B14F-4D97-AF65-F5344CB8AC3E}">
        <p14:creationId xmlns:p14="http://schemas.microsoft.com/office/powerpoint/2010/main" val="3174952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bwMode="auto">
          <a:xfrm>
            <a:off x="3053951" y="4795301"/>
            <a:ext cx="2127649" cy="4572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j-lt"/>
              </a:rPr>
              <a:t>Compliance</a:t>
            </a:r>
          </a:p>
        </p:txBody>
      </p:sp>
      <p:sp>
        <p:nvSpPr>
          <p:cNvPr id="8194" name="Rectangle 2"/>
          <p:cNvSpPr>
            <a:spLocks noGrp="1" noChangeArrowheads="1"/>
          </p:cNvSpPr>
          <p:nvPr>
            <p:ph type="title"/>
          </p:nvPr>
        </p:nvSpPr>
        <p:spPr/>
        <p:txBody>
          <a:bodyPr/>
          <a:lstStyle/>
          <a:p>
            <a:r>
              <a:rPr lang="en-US" dirty="0"/>
              <a:t>Compliance</a:t>
            </a:r>
          </a:p>
        </p:txBody>
      </p:sp>
      <p:sp>
        <p:nvSpPr>
          <p:cNvPr id="8195" name="Rectangle 3"/>
          <p:cNvSpPr>
            <a:spLocks noGrp="1" noChangeArrowheads="1"/>
          </p:cNvSpPr>
          <p:nvPr>
            <p:ph idx="1"/>
          </p:nvPr>
        </p:nvSpPr>
        <p:spPr>
          <a:xfrm>
            <a:off x="381000" y="1534265"/>
            <a:ext cx="8382000" cy="2012068"/>
          </a:xfrm>
        </p:spPr>
        <p:txBody>
          <a:bodyPr>
            <a:normAutofit fontScale="85000" lnSpcReduction="10000"/>
          </a:bodyPr>
          <a:lstStyle/>
          <a:p>
            <a:r>
              <a:rPr lang="en-US" dirty="0"/>
              <a:t>Is the degree to which a derived specification adheres to the requirements defined in the foundational specification (standard)</a:t>
            </a:r>
          </a:p>
          <a:p>
            <a:r>
              <a:rPr lang="en-US" dirty="0"/>
              <a:t>In other words, are the rules for adding constraints or extending the specification faithfully followed</a:t>
            </a:r>
          </a:p>
        </p:txBody>
      </p:sp>
      <p:sp>
        <p:nvSpPr>
          <p:cNvPr id="4" name="Date Placeholder 3"/>
          <p:cNvSpPr>
            <a:spLocks noGrp="1"/>
          </p:cNvSpPr>
          <p:nvPr>
            <p:ph type="dt" sz="half" idx="10"/>
          </p:nvPr>
        </p:nvSpPr>
        <p:spPr/>
        <p:txBody>
          <a:bodyPr/>
          <a:lstStyle/>
          <a:p>
            <a:fld id="{235313DE-39FF-4199-8686-1B682DE047CF}" type="datetime1">
              <a:rPr lang="en-US"/>
              <a:pPr/>
              <a:t>6/1/2021</a:t>
            </a:fld>
            <a:endParaRPr lang="en-US" dirty="0"/>
          </a:p>
        </p:txBody>
      </p:sp>
      <p:sp>
        <p:nvSpPr>
          <p:cNvPr id="5" name="Slide Number Placeholder 4"/>
          <p:cNvSpPr>
            <a:spLocks noGrp="1"/>
          </p:cNvSpPr>
          <p:nvPr>
            <p:ph type="sldNum" sz="quarter" idx="11"/>
          </p:nvPr>
        </p:nvSpPr>
        <p:spPr/>
        <p:txBody>
          <a:bodyPr/>
          <a:lstStyle/>
          <a:p>
            <a:fld id="{64C44300-96F5-4E68-AEBC-759F83B9379E}" type="slidenum">
              <a:rPr lang="en-US"/>
              <a:pPr/>
              <a:t>13</a:t>
            </a:fld>
            <a:endParaRPr lang="en-US" dirty="0"/>
          </a:p>
        </p:txBody>
      </p:sp>
      <p:sp>
        <p:nvSpPr>
          <p:cNvPr id="9" name="AutoShape 4"/>
          <p:cNvSpPr>
            <a:spLocks noChangeArrowheads="1"/>
          </p:cNvSpPr>
          <p:nvPr/>
        </p:nvSpPr>
        <p:spPr bwMode="auto">
          <a:xfrm>
            <a:off x="1524000" y="3872933"/>
            <a:ext cx="2520950" cy="722312"/>
          </a:xfrm>
          <a:prstGeom prst="flowChartDocument">
            <a:avLst/>
          </a:prstGeom>
          <a:solidFill>
            <a:schemeClr val="accent5">
              <a:lumMod val="60000"/>
              <a:lumOff val="40000"/>
            </a:schemeClr>
          </a:solidFill>
          <a:ln w="19050">
            <a:solidFill>
              <a:schemeClr val="accent5">
                <a:lumMod val="75000"/>
              </a:schemeClr>
            </a:solidFill>
            <a:miter lim="800000"/>
            <a:headEnd/>
            <a:tailEnd/>
          </a:ln>
        </p:spPr>
        <p:txBody>
          <a:bodyPr lIns="82945" tIns="41473" rIns="82945" bIns="41473" anchor="ctr"/>
          <a:lstStyle>
            <a:lvl1pPr algn="l" defTabSz="828675" eaLnBrk="0" hangingPunct="0">
              <a:spcBef>
                <a:spcPct val="20000"/>
              </a:spcBef>
              <a:buChar char="•"/>
              <a:defRPr sz="3200">
                <a:solidFill>
                  <a:schemeClr val="tx1"/>
                </a:solidFill>
                <a:latin typeface="Arial" charset="0"/>
              </a:defRPr>
            </a:lvl1pPr>
            <a:lvl2pPr marL="742950" indent="-285750" algn="l" defTabSz="828675" eaLnBrk="0" hangingPunct="0">
              <a:spcBef>
                <a:spcPct val="20000"/>
              </a:spcBef>
              <a:buChar char="–"/>
              <a:defRPr sz="2800">
                <a:solidFill>
                  <a:schemeClr val="tx1"/>
                </a:solidFill>
                <a:latin typeface="Arial" charset="0"/>
              </a:defRPr>
            </a:lvl2pPr>
            <a:lvl3pPr marL="1143000" indent="-228600" algn="l" defTabSz="828675" eaLnBrk="0" hangingPunct="0">
              <a:spcBef>
                <a:spcPct val="20000"/>
              </a:spcBef>
              <a:buChar char="•"/>
              <a:defRPr sz="2400">
                <a:solidFill>
                  <a:schemeClr val="tx1"/>
                </a:solidFill>
                <a:latin typeface="Arial" charset="0"/>
              </a:defRPr>
            </a:lvl3pPr>
            <a:lvl4pPr marL="1600200" indent="-228600" algn="l" defTabSz="828675" eaLnBrk="0" hangingPunct="0">
              <a:spcBef>
                <a:spcPct val="20000"/>
              </a:spcBef>
              <a:buChar char="–"/>
              <a:defRPr sz="2000">
                <a:solidFill>
                  <a:schemeClr val="tx1"/>
                </a:solidFill>
                <a:latin typeface="Arial" charset="0"/>
              </a:defRPr>
            </a:lvl4pPr>
            <a:lvl5pPr marL="2057400" indent="-228600" algn="l" defTabSz="828675" eaLnBrk="0" hangingPunct="0">
              <a:spcBef>
                <a:spcPct val="20000"/>
              </a:spcBef>
              <a:buChar char="»"/>
              <a:defRPr sz="2000">
                <a:solidFill>
                  <a:schemeClr val="tx1"/>
                </a:solidFill>
                <a:latin typeface="Arial" charset="0"/>
              </a:defRPr>
            </a:lvl5pPr>
            <a:lvl6pPr marL="2514600" indent="-228600" defTabSz="828675" eaLnBrk="0" fontAlgn="base" hangingPunct="0">
              <a:spcBef>
                <a:spcPct val="20000"/>
              </a:spcBef>
              <a:spcAft>
                <a:spcPct val="0"/>
              </a:spcAft>
              <a:buChar char="»"/>
              <a:defRPr sz="2000">
                <a:solidFill>
                  <a:schemeClr val="tx1"/>
                </a:solidFill>
                <a:latin typeface="Arial" charset="0"/>
              </a:defRPr>
            </a:lvl6pPr>
            <a:lvl7pPr marL="2971800" indent="-228600" defTabSz="828675" eaLnBrk="0" fontAlgn="base" hangingPunct="0">
              <a:spcBef>
                <a:spcPct val="20000"/>
              </a:spcBef>
              <a:spcAft>
                <a:spcPct val="0"/>
              </a:spcAft>
              <a:buChar char="»"/>
              <a:defRPr sz="2000">
                <a:solidFill>
                  <a:schemeClr val="tx1"/>
                </a:solidFill>
                <a:latin typeface="Arial" charset="0"/>
              </a:defRPr>
            </a:lvl7pPr>
            <a:lvl8pPr marL="3429000" indent="-228600" defTabSz="828675" eaLnBrk="0" fontAlgn="base" hangingPunct="0">
              <a:spcBef>
                <a:spcPct val="20000"/>
              </a:spcBef>
              <a:spcAft>
                <a:spcPct val="0"/>
              </a:spcAft>
              <a:buChar char="»"/>
              <a:defRPr sz="2000">
                <a:solidFill>
                  <a:schemeClr val="tx1"/>
                </a:solidFill>
                <a:latin typeface="Arial" charset="0"/>
              </a:defRPr>
            </a:lvl8pPr>
            <a:lvl9pPr marL="3886200" indent="-228600" defTabSz="828675" eaLnBrk="0" fontAlgn="base" hangingPunct="0">
              <a:spcBef>
                <a:spcPct val="20000"/>
              </a:spcBef>
              <a:spcAft>
                <a:spcPct val="0"/>
              </a:spcAft>
              <a:buChar char="»"/>
              <a:defRPr sz="2000">
                <a:solidFill>
                  <a:schemeClr val="tx1"/>
                </a:solidFill>
                <a:latin typeface="Arial" charset="0"/>
              </a:defRPr>
            </a:lvl9pPr>
          </a:lstStyle>
          <a:p>
            <a:pPr algn="ctr">
              <a:lnSpc>
                <a:spcPct val="93000"/>
              </a:lnSpc>
              <a:spcBef>
                <a:spcPct val="0"/>
              </a:spcBef>
              <a:buClr>
                <a:srgbClr val="000000"/>
              </a:buClr>
              <a:buFont typeface="Times New Roman" pitchFamily="18" charset="0"/>
              <a:buNone/>
            </a:pPr>
            <a:r>
              <a:rPr lang="de-DE" altLang="en-US" sz="2000" b="1" dirty="0">
                <a:ea typeface="ＭＳ Ｐゴシック" pitchFamily="34" charset="-128"/>
                <a:cs typeface="Arial" charset="0"/>
              </a:rPr>
              <a:t>Specification</a:t>
            </a:r>
          </a:p>
        </p:txBody>
      </p:sp>
      <p:sp>
        <p:nvSpPr>
          <p:cNvPr id="10" name="Down Arrow 9"/>
          <p:cNvSpPr/>
          <p:nvPr/>
        </p:nvSpPr>
        <p:spPr bwMode="auto">
          <a:xfrm rot="10800000">
            <a:off x="2593181" y="4561954"/>
            <a:ext cx="381000" cy="894555"/>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000000"/>
              </a:solidFill>
              <a:effectLst/>
              <a:uLnTx/>
              <a:uFillTx/>
            </a:endParaRPr>
          </a:p>
        </p:txBody>
      </p:sp>
      <p:sp>
        <p:nvSpPr>
          <p:cNvPr id="11" name="Frame 10"/>
          <p:cNvSpPr/>
          <p:nvPr/>
        </p:nvSpPr>
        <p:spPr bwMode="auto">
          <a:xfrm>
            <a:off x="5410200" y="3862049"/>
            <a:ext cx="2667000" cy="1828800"/>
          </a:xfrm>
          <a:prstGeom prst="frame">
            <a:avLst>
              <a:gd name="adj1" fmla="val 3830"/>
            </a:avLst>
          </a:prstGeom>
          <a:solidFill>
            <a:schemeClr val="accent5">
              <a:lumMod val="75000"/>
            </a:schemeClr>
          </a:solidFill>
          <a:ln w="9525" cap="flat" cmpd="sng" algn="ctr">
            <a:solidFill>
              <a:schemeClr val="accent5">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b="1" dirty="0">
                <a:solidFill>
                  <a:schemeClr val="accent5">
                    <a:lumMod val="50000"/>
                  </a:schemeClr>
                </a:solidFill>
              </a:rPr>
              <a:t>Does a derived specification apply constraints to a base specification in accordance to the constraint model? </a:t>
            </a:r>
          </a:p>
        </p:txBody>
      </p:sp>
      <p:sp>
        <p:nvSpPr>
          <p:cNvPr id="13" name="AutoShape 4"/>
          <p:cNvSpPr>
            <a:spLocks noChangeArrowheads="1"/>
          </p:cNvSpPr>
          <p:nvPr/>
        </p:nvSpPr>
        <p:spPr bwMode="auto">
          <a:xfrm>
            <a:off x="1524000" y="5452557"/>
            <a:ext cx="2520950" cy="722312"/>
          </a:xfrm>
          <a:prstGeom prst="flowChartDocument">
            <a:avLst/>
          </a:prstGeom>
          <a:solidFill>
            <a:schemeClr val="accent5">
              <a:lumMod val="60000"/>
              <a:lumOff val="40000"/>
            </a:schemeClr>
          </a:solidFill>
          <a:ln w="19050">
            <a:solidFill>
              <a:schemeClr val="accent5">
                <a:lumMod val="75000"/>
              </a:schemeClr>
            </a:solidFill>
            <a:miter lim="800000"/>
            <a:headEnd/>
            <a:tailEnd/>
          </a:ln>
        </p:spPr>
        <p:txBody>
          <a:bodyPr lIns="82945" tIns="41473" rIns="82945" bIns="41473" anchor="ctr"/>
          <a:lstStyle>
            <a:lvl1pPr algn="l" defTabSz="828675" eaLnBrk="0" hangingPunct="0">
              <a:spcBef>
                <a:spcPct val="20000"/>
              </a:spcBef>
              <a:buChar char="•"/>
              <a:defRPr sz="3200">
                <a:solidFill>
                  <a:schemeClr val="tx1"/>
                </a:solidFill>
                <a:latin typeface="Arial" charset="0"/>
              </a:defRPr>
            </a:lvl1pPr>
            <a:lvl2pPr marL="742950" indent="-285750" algn="l" defTabSz="828675" eaLnBrk="0" hangingPunct="0">
              <a:spcBef>
                <a:spcPct val="20000"/>
              </a:spcBef>
              <a:buChar char="–"/>
              <a:defRPr sz="2800">
                <a:solidFill>
                  <a:schemeClr val="tx1"/>
                </a:solidFill>
                <a:latin typeface="Arial" charset="0"/>
              </a:defRPr>
            </a:lvl2pPr>
            <a:lvl3pPr marL="1143000" indent="-228600" algn="l" defTabSz="828675" eaLnBrk="0" hangingPunct="0">
              <a:spcBef>
                <a:spcPct val="20000"/>
              </a:spcBef>
              <a:buChar char="•"/>
              <a:defRPr sz="2400">
                <a:solidFill>
                  <a:schemeClr val="tx1"/>
                </a:solidFill>
                <a:latin typeface="Arial" charset="0"/>
              </a:defRPr>
            </a:lvl3pPr>
            <a:lvl4pPr marL="1600200" indent="-228600" algn="l" defTabSz="828675" eaLnBrk="0" hangingPunct="0">
              <a:spcBef>
                <a:spcPct val="20000"/>
              </a:spcBef>
              <a:buChar char="–"/>
              <a:defRPr sz="2000">
                <a:solidFill>
                  <a:schemeClr val="tx1"/>
                </a:solidFill>
                <a:latin typeface="Arial" charset="0"/>
              </a:defRPr>
            </a:lvl4pPr>
            <a:lvl5pPr marL="2057400" indent="-228600" algn="l" defTabSz="828675" eaLnBrk="0" hangingPunct="0">
              <a:spcBef>
                <a:spcPct val="20000"/>
              </a:spcBef>
              <a:buChar char="»"/>
              <a:defRPr sz="2000">
                <a:solidFill>
                  <a:schemeClr val="tx1"/>
                </a:solidFill>
                <a:latin typeface="Arial" charset="0"/>
              </a:defRPr>
            </a:lvl5pPr>
            <a:lvl6pPr marL="2514600" indent="-228600" defTabSz="828675" eaLnBrk="0" fontAlgn="base" hangingPunct="0">
              <a:spcBef>
                <a:spcPct val="20000"/>
              </a:spcBef>
              <a:spcAft>
                <a:spcPct val="0"/>
              </a:spcAft>
              <a:buChar char="»"/>
              <a:defRPr sz="2000">
                <a:solidFill>
                  <a:schemeClr val="tx1"/>
                </a:solidFill>
                <a:latin typeface="Arial" charset="0"/>
              </a:defRPr>
            </a:lvl6pPr>
            <a:lvl7pPr marL="2971800" indent="-228600" defTabSz="828675" eaLnBrk="0" fontAlgn="base" hangingPunct="0">
              <a:spcBef>
                <a:spcPct val="20000"/>
              </a:spcBef>
              <a:spcAft>
                <a:spcPct val="0"/>
              </a:spcAft>
              <a:buChar char="»"/>
              <a:defRPr sz="2000">
                <a:solidFill>
                  <a:schemeClr val="tx1"/>
                </a:solidFill>
                <a:latin typeface="Arial" charset="0"/>
              </a:defRPr>
            </a:lvl7pPr>
            <a:lvl8pPr marL="3429000" indent="-228600" defTabSz="828675" eaLnBrk="0" fontAlgn="base" hangingPunct="0">
              <a:spcBef>
                <a:spcPct val="20000"/>
              </a:spcBef>
              <a:spcAft>
                <a:spcPct val="0"/>
              </a:spcAft>
              <a:buChar char="»"/>
              <a:defRPr sz="2000">
                <a:solidFill>
                  <a:schemeClr val="tx1"/>
                </a:solidFill>
                <a:latin typeface="Arial" charset="0"/>
              </a:defRPr>
            </a:lvl8pPr>
            <a:lvl9pPr marL="3886200" indent="-228600" defTabSz="828675" eaLnBrk="0" fontAlgn="base" hangingPunct="0">
              <a:spcBef>
                <a:spcPct val="20000"/>
              </a:spcBef>
              <a:spcAft>
                <a:spcPct val="0"/>
              </a:spcAft>
              <a:buChar char="»"/>
              <a:defRPr sz="2000">
                <a:solidFill>
                  <a:schemeClr val="tx1"/>
                </a:solidFill>
                <a:latin typeface="Arial" charset="0"/>
              </a:defRPr>
            </a:lvl9pPr>
          </a:lstStyle>
          <a:p>
            <a:pPr algn="ctr">
              <a:lnSpc>
                <a:spcPct val="93000"/>
              </a:lnSpc>
              <a:spcBef>
                <a:spcPct val="0"/>
              </a:spcBef>
              <a:buClr>
                <a:srgbClr val="000000"/>
              </a:buClr>
              <a:buFont typeface="Times New Roman" pitchFamily="18" charset="0"/>
              <a:buNone/>
            </a:pPr>
            <a:r>
              <a:rPr lang="de-DE" altLang="en-US" sz="2000" b="1" dirty="0">
                <a:ea typeface="ＭＳ Ｐゴシック" pitchFamily="34" charset="-128"/>
                <a:cs typeface="Arial" charset="0"/>
              </a:rPr>
              <a:t>Derived Specification</a:t>
            </a:r>
          </a:p>
        </p:txBody>
      </p:sp>
    </p:spTree>
    <p:extLst>
      <p:ext uri="{BB962C8B-B14F-4D97-AF65-F5344CB8AC3E}">
        <p14:creationId xmlns:p14="http://schemas.microsoft.com/office/powerpoint/2010/main" val="1615456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bwMode="auto">
          <a:xfrm>
            <a:off x="3052596" y="4084438"/>
            <a:ext cx="2584849" cy="980029"/>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b="1" dirty="0">
                <a:latin typeface="+mj-lt"/>
              </a:rPr>
              <a:t>Compatibility</a:t>
            </a:r>
            <a:endParaRPr kumimoji="0" lang="en-US" sz="2000" b="1" i="0" u="none" strike="noStrike" cap="none" normalizeH="0" baseline="0" dirty="0">
              <a:ln>
                <a:noFill/>
              </a:ln>
              <a:solidFill>
                <a:schemeClr val="tx1"/>
              </a:solidFill>
              <a:effectLst/>
              <a:latin typeface="+mj-lt"/>
            </a:endParaRPr>
          </a:p>
        </p:txBody>
      </p:sp>
      <p:sp>
        <p:nvSpPr>
          <p:cNvPr id="8194" name="Rectangle 2"/>
          <p:cNvSpPr>
            <a:spLocks noGrp="1" noChangeArrowheads="1"/>
          </p:cNvSpPr>
          <p:nvPr>
            <p:ph type="title"/>
          </p:nvPr>
        </p:nvSpPr>
        <p:spPr/>
        <p:txBody>
          <a:bodyPr/>
          <a:lstStyle/>
          <a:p>
            <a:r>
              <a:rPr lang="en-US" dirty="0"/>
              <a:t>Compatibility</a:t>
            </a:r>
          </a:p>
        </p:txBody>
      </p:sp>
      <p:sp>
        <p:nvSpPr>
          <p:cNvPr id="8195" name="Rectangle 3"/>
          <p:cNvSpPr>
            <a:spLocks noGrp="1" noChangeArrowheads="1"/>
          </p:cNvSpPr>
          <p:nvPr>
            <p:ph idx="1"/>
          </p:nvPr>
        </p:nvSpPr>
        <p:spPr>
          <a:xfrm>
            <a:off x="333375" y="1600517"/>
            <a:ext cx="8382000" cy="2010393"/>
          </a:xfrm>
        </p:spPr>
        <p:txBody>
          <a:bodyPr>
            <a:normAutofit fontScale="92500" lnSpcReduction="20000"/>
          </a:bodyPr>
          <a:lstStyle/>
          <a:p>
            <a:r>
              <a:rPr lang="en-US" dirty="0"/>
              <a:t>Declares whether two specifications define sets of requirements that are harmonized with each other, allowing systems that implement them to work together, i.e., interoperate</a:t>
            </a:r>
          </a:p>
          <a:p>
            <a:r>
              <a:rPr lang="en-US" dirty="0"/>
              <a:t>Compatibility is a prerequisite for interoperability</a:t>
            </a:r>
          </a:p>
        </p:txBody>
      </p:sp>
      <p:sp>
        <p:nvSpPr>
          <p:cNvPr id="4" name="Date Placeholder 3"/>
          <p:cNvSpPr>
            <a:spLocks noGrp="1"/>
          </p:cNvSpPr>
          <p:nvPr>
            <p:ph type="dt" sz="half" idx="10"/>
          </p:nvPr>
        </p:nvSpPr>
        <p:spPr/>
        <p:txBody>
          <a:bodyPr/>
          <a:lstStyle/>
          <a:p>
            <a:fld id="{235313DE-39FF-4199-8686-1B682DE047CF}" type="datetime1">
              <a:rPr lang="en-US"/>
              <a:pPr/>
              <a:t>6/1/2021</a:t>
            </a:fld>
            <a:endParaRPr lang="en-US" dirty="0"/>
          </a:p>
        </p:txBody>
      </p:sp>
      <p:sp>
        <p:nvSpPr>
          <p:cNvPr id="5" name="Slide Number Placeholder 4"/>
          <p:cNvSpPr>
            <a:spLocks noGrp="1"/>
          </p:cNvSpPr>
          <p:nvPr>
            <p:ph type="sldNum" sz="quarter" idx="11"/>
          </p:nvPr>
        </p:nvSpPr>
        <p:spPr/>
        <p:txBody>
          <a:bodyPr/>
          <a:lstStyle/>
          <a:p>
            <a:fld id="{64C44300-96F5-4E68-AEBC-759F83B9379E}" type="slidenum">
              <a:rPr lang="en-US"/>
              <a:pPr/>
              <a:t>14</a:t>
            </a:fld>
            <a:endParaRPr lang="en-US" dirty="0"/>
          </a:p>
        </p:txBody>
      </p:sp>
      <p:sp>
        <p:nvSpPr>
          <p:cNvPr id="11" name="Frame 10"/>
          <p:cNvSpPr/>
          <p:nvPr/>
        </p:nvSpPr>
        <p:spPr bwMode="auto">
          <a:xfrm>
            <a:off x="1805954" y="5362593"/>
            <a:ext cx="4953000" cy="793931"/>
          </a:xfrm>
          <a:prstGeom prst="frame">
            <a:avLst>
              <a:gd name="adj1" fmla="val 3830"/>
            </a:avLst>
          </a:prstGeom>
          <a:solidFill>
            <a:schemeClr val="accent5">
              <a:lumMod val="75000"/>
            </a:schemeClr>
          </a:solidFill>
          <a:ln w="9525" cap="flat" cmpd="sng" algn="ctr">
            <a:solidFill>
              <a:schemeClr val="accent5">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b="1" dirty="0">
                <a:solidFill>
                  <a:schemeClr val="accent5">
                    <a:lumMod val="50000"/>
                  </a:schemeClr>
                </a:solidFill>
              </a:rPr>
              <a:t>Do the specifications define a set of harmonized requirements?</a:t>
            </a:r>
          </a:p>
        </p:txBody>
      </p:sp>
      <p:sp>
        <p:nvSpPr>
          <p:cNvPr id="13" name="AutoShape 16"/>
          <p:cNvSpPr>
            <a:spLocks noChangeArrowheads="1"/>
          </p:cNvSpPr>
          <p:nvPr/>
        </p:nvSpPr>
        <p:spPr bwMode="auto">
          <a:xfrm>
            <a:off x="3819398" y="4130905"/>
            <a:ext cx="1048004" cy="381001"/>
          </a:xfrm>
          <a:prstGeom prst="leftRightArrow">
            <a:avLst>
              <a:gd name="adj1" fmla="val 50000"/>
              <a:gd name="adj2" fmla="val 60000"/>
            </a:avLst>
          </a:prstGeom>
          <a:solidFill>
            <a:schemeClr val="tx1"/>
          </a:solidFill>
          <a:ln w="9525">
            <a:solidFill>
              <a:schemeClr val="tx1"/>
            </a:solidFill>
            <a:miter lim="800000"/>
            <a:headEnd/>
            <a:tailEnd/>
          </a:ln>
          <a:effectLst/>
        </p:spPr>
        <p:txBody>
          <a:bodyPr wrap="none" anchor="ctr"/>
          <a:lstStyle/>
          <a:p>
            <a:pPr fontAlgn="base">
              <a:spcBef>
                <a:spcPct val="0"/>
              </a:spcBef>
              <a:spcAft>
                <a:spcPct val="0"/>
              </a:spcAft>
              <a:defRPr/>
            </a:pPr>
            <a:endParaRPr lang="en-US" sz="2400" kern="0" dirty="0">
              <a:solidFill>
                <a:srgbClr val="000000"/>
              </a:solidFill>
              <a:latin typeface="Times New Roman" panose="02020603050405020304" pitchFamily="18" charset="0"/>
              <a:cs typeface="Arial" charset="0"/>
            </a:endParaRPr>
          </a:p>
        </p:txBody>
      </p:sp>
      <p:sp>
        <p:nvSpPr>
          <p:cNvPr id="12" name="AutoShape 4"/>
          <p:cNvSpPr>
            <a:spLocks noChangeArrowheads="1"/>
          </p:cNvSpPr>
          <p:nvPr/>
        </p:nvSpPr>
        <p:spPr bwMode="auto">
          <a:xfrm>
            <a:off x="1292202" y="3958443"/>
            <a:ext cx="2520950" cy="722312"/>
          </a:xfrm>
          <a:prstGeom prst="flowChartDocument">
            <a:avLst/>
          </a:prstGeom>
          <a:solidFill>
            <a:schemeClr val="accent5">
              <a:lumMod val="60000"/>
              <a:lumOff val="40000"/>
            </a:schemeClr>
          </a:solidFill>
          <a:ln w="19050">
            <a:solidFill>
              <a:schemeClr val="accent5">
                <a:lumMod val="75000"/>
              </a:schemeClr>
            </a:solidFill>
            <a:miter lim="800000"/>
            <a:headEnd/>
            <a:tailEnd/>
          </a:ln>
        </p:spPr>
        <p:txBody>
          <a:bodyPr lIns="82945" tIns="41473" rIns="82945" bIns="41473" anchor="ctr"/>
          <a:lstStyle>
            <a:lvl1pPr algn="l" defTabSz="828675" eaLnBrk="0" hangingPunct="0">
              <a:spcBef>
                <a:spcPct val="20000"/>
              </a:spcBef>
              <a:buChar char="•"/>
              <a:defRPr sz="3200">
                <a:solidFill>
                  <a:schemeClr val="tx1"/>
                </a:solidFill>
                <a:latin typeface="Arial" charset="0"/>
              </a:defRPr>
            </a:lvl1pPr>
            <a:lvl2pPr marL="742950" indent="-285750" algn="l" defTabSz="828675" eaLnBrk="0" hangingPunct="0">
              <a:spcBef>
                <a:spcPct val="20000"/>
              </a:spcBef>
              <a:buChar char="–"/>
              <a:defRPr sz="2800">
                <a:solidFill>
                  <a:schemeClr val="tx1"/>
                </a:solidFill>
                <a:latin typeface="Arial" charset="0"/>
              </a:defRPr>
            </a:lvl2pPr>
            <a:lvl3pPr marL="1143000" indent="-228600" algn="l" defTabSz="828675" eaLnBrk="0" hangingPunct="0">
              <a:spcBef>
                <a:spcPct val="20000"/>
              </a:spcBef>
              <a:buChar char="•"/>
              <a:defRPr sz="2400">
                <a:solidFill>
                  <a:schemeClr val="tx1"/>
                </a:solidFill>
                <a:latin typeface="Arial" charset="0"/>
              </a:defRPr>
            </a:lvl3pPr>
            <a:lvl4pPr marL="1600200" indent="-228600" algn="l" defTabSz="828675" eaLnBrk="0" hangingPunct="0">
              <a:spcBef>
                <a:spcPct val="20000"/>
              </a:spcBef>
              <a:buChar char="–"/>
              <a:defRPr sz="2000">
                <a:solidFill>
                  <a:schemeClr val="tx1"/>
                </a:solidFill>
                <a:latin typeface="Arial" charset="0"/>
              </a:defRPr>
            </a:lvl4pPr>
            <a:lvl5pPr marL="2057400" indent="-228600" algn="l" defTabSz="828675" eaLnBrk="0" hangingPunct="0">
              <a:spcBef>
                <a:spcPct val="20000"/>
              </a:spcBef>
              <a:buChar char="»"/>
              <a:defRPr sz="2000">
                <a:solidFill>
                  <a:schemeClr val="tx1"/>
                </a:solidFill>
                <a:latin typeface="Arial" charset="0"/>
              </a:defRPr>
            </a:lvl5pPr>
            <a:lvl6pPr marL="2514600" indent="-228600" defTabSz="828675" eaLnBrk="0" fontAlgn="base" hangingPunct="0">
              <a:spcBef>
                <a:spcPct val="20000"/>
              </a:spcBef>
              <a:spcAft>
                <a:spcPct val="0"/>
              </a:spcAft>
              <a:buChar char="»"/>
              <a:defRPr sz="2000">
                <a:solidFill>
                  <a:schemeClr val="tx1"/>
                </a:solidFill>
                <a:latin typeface="Arial" charset="0"/>
              </a:defRPr>
            </a:lvl6pPr>
            <a:lvl7pPr marL="2971800" indent="-228600" defTabSz="828675" eaLnBrk="0" fontAlgn="base" hangingPunct="0">
              <a:spcBef>
                <a:spcPct val="20000"/>
              </a:spcBef>
              <a:spcAft>
                <a:spcPct val="0"/>
              </a:spcAft>
              <a:buChar char="»"/>
              <a:defRPr sz="2000">
                <a:solidFill>
                  <a:schemeClr val="tx1"/>
                </a:solidFill>
                <a:latin typeface="Arial" charset="0"/>
              </a:defRPr>
            </a:lvl7pPr>
            <a:lvl8pPr marL="3429000" indent="-228600" defTabSz="828675" eaLnBrk="0" fontAlgn="base" hangingPunct="0">
              <a:spcBef>
                <a:spcPct val="20000"/>
              </a:spcBef>
              <a:spcAft>
                <a:spcPct val="0"/>
              </a:spcAft>
              <a:buChar char="»"/>
              <a:defRPr sz="2000">
                <a:solidFill>
                  <a:schemeClr val="tx1"/>
                </a:solidFill>
                <a:latin typeface="Arial" charset="0"/>
              </a:defRPr>
            </a:lvl8pPr>
            <a:lvl9pPr marL="3886200" indent="-228600" defTabSz="828675" eaLnBrk="0" fontAlgn="base" hangingPunct="0">
              <a:spcBef>
                <a:spcPct val="20000"/>
              </a:spcBef>
              <a:spcAft>
                <a:spcPct val="0"/>
              </a:spcAft>
              <a:buChar char="»"/>
              <a:defRPr sz="2000">
                <a:solidFill>
                  <a:schemeClr val="tx1"/>
                </a:solidFill>
                <a:latin typeface="Arial" charset="0"/>
              </a:defRPr>
            </a:lvl9pPr>
          </a:lstStyle>
          <a:p>
            <a:pPr algn="ctr">
              <a:lnSpc>
                <a:spcPct val="93000"/>
              </a:lnSpc>
              <a:spcBef>
                <a:spcPct val="0"/>
              </a:spcBef>
              <a:buClr>
                <a:srgbClr val="000000"/>
              </a:buClr>
              <a:buFont typeface="Times New Roman" pitchFamily="18" charset="0"/>
              <a:buNone/>
            </a:pPr>
            <a:r>
              <a:rPr lang="de-DE" altLang="en-US" sz="2000" b="1" dirty="0">
                <a:ea typeface="ＭＳ Ｐゴシック" pitchFamily="34" charset="-128"/>
                <a:cs typeface="Arial" charset="0"/>
              </a:rPr>
              <a:t>Specification</a:t>
            </a:r>
          </a:p>
        </p:txBody>
      </p:sp>
      <p:sp>
        <p:nvSpPr>
          <p:cNvPr id="16" name="AutoShape 4"/>
          <p:cNvSpPr>
            <a:spLocks noChangeArrowheads="1"/>
          </p:cNvSpPr>
          <p:nvPr/>
        </p:nvSpPr>
        <p:spPr bwMode="auto">
          <a:xfrm>
            <a:off x="4876889" y="3958443"/>
            <a:ext cx="2520950" cy="722312"/>
          </a:xfrm>
          <a:prstGeom prst="flowChartDocument">
            <a:avLst/>
          </a:prstGeom>
          <a:solidFill>
            <a:schemeClr val="accent5">
              <a:lumMod val="60000"/>
              <a:lumOff val="40000"/>
            </a:schemeClr>
          </a:solidFill>
          <a:ln w="19050">
            <a:solidFill>
              <a:schemeClr val="accent5">
                <a:lumMod val="75000"/>
              </a:schemeClr>
            </a:solidFill>
            <a:miter lim="800000"/>
            <a:headEnd/>
            <a:tailEnd/>
          </a:ln>
        </p:spPr>
        <p:txBody>
          <a:bodyPr lIns="82945" tIns="41473" rIns="82945" bIns="41473" anchor="ctr"/>
          <a:lstStyle>
            <a:lvl1pPr algn="l" defTabSz="828675" eaLnBrk="0" hangingPunct="0">
              <a:spcBef>
                <a:spcPct val="20000"/>
              </a:spcBef>
              <a:buChar char="•"/>
              <a:defRPr sz="3200">
                <a:solidFill>
                  <a:schemeClr val="tx1"/>
                </a:solidFill>
                <a:latin typeface="Arial" charset="0"/>
              </a:defRPr>
            </a:lvl1pPr>
            <a:lvl2pPr marL="742950" indent="-285750" algn="l" defTabSz="828675" eaLnBrk="0" hangingPunct="0">
              <a:spcBef>
                <a:spcPct val="20000"/>
              </a:spcBef>
              <a:buChar char="–"/>
              <a:defRPr sz="2800">
                <a:solidFill>
                  <a:schemeClr val="tx1"/>
                </a:solidFill>
                <a:latin typeface="Arial" charset="0"/>
              </a:defRPr>
            </a:lvl2pPr>
            <a:lvl3pPr marL="1143000" indent="-228600" algn="l" defTabSz="828675" eaLnBrk="0" hangingPunct="0">
              <a:spcBef>
                <a:spcPct val="20000"/>
              </a:spcBef>
              <a:buChar char="•"/>
              <a:defRPr sz="2400">
                <a:solidFill>
                  <a:schemeClr val="tx1"/>
                </a:solidFill>
                <a:latin typeface="Arial" charset="0"/>
              </a:defRPr>
            </a:lvl3pPr>
            <a:lvl4pPr marL="1600200" indent="-228600" algn="l" defTabSz="828675" eaLnBrk="0" hangingPunct="0">
              <a:spcBef>
                <a:spcPct val="20000"/>
              </a:spcBef>
              <a:buChar char="–"/>
              <a:defRPr sz="2000">
                <a:solidFill>
                  <a:schemeClr val="tx1"/>
                </a:solidFill>
                <a:latin typeface="Arial" charset="0"/>
              </a:defRPr>
            </a:lvl4pPr>
            <a:lvl5pPr marL="2057400" indent="-228600" algn="l" defTabSz="828675" eaLnBrk="0" hangingPunct="0">
              <a:spcBef>
                <a:spcPct val="20000"/>
              </a:spcBef>
              <a:buChar char="»"/>
              <a:defRPr sz="2000">
                <a:solidFill>
                  <a:schemeClr val="tx1"/>
                </a:solidFill>
                <a:latin typeface="Arial" charset="0"/>
              </a:defRPr>
            </a:lvl5pPr>
            <a:lvl6pPr marL="2514600" indent="-228600" defTabSz="828675" eaLnBrk="0" fontAlgn="base" hangingPunct="0">
              <a:spcBef>
                <a:spcPct val="20000"/>
              </a:spcBef>
              <a:spcAft>
                <a:spcPct val="0"/>
              </a:spcAft>
              <a:buChar char="»"/>
              <a:defRPr sz="2000">
                <a:solidFill>
                  <a:schemeClr val="tx1"/>
                </a:solidFill>
                <a:latin typeface="Arial" charset="0"/>
              </a:defRPr>
            </a:lvl6pPr>
            <a:lvl7pPr marL="2971800" indent="-228600" defTabSz="828675" eaLnBrk="0" fontAlgn="base" hangingPunct="0">
              <a:spcBef>
                <a:spcPct val="20000"/>
              </a:spcBef>
              <a:spcAft>
                <a:spcPct val="0"/>
              </a:spcAft>
              <a:buChar char="»"/>
              <a:defRPr sz="2000">
                <a:solidFill>
                  <a:schemeClr val="tx1"/>
                </a:solidFill>
                <a:latin typeface="Arial" charset="0"/>
              </a:defRPr>
            </a:lvl7pPr>
            <a:lvl8pPr marL="3429000" indent="-228600" defTabSz="828675" eaLnBrk="0" fontAlgn="base" hangingPunct="0">
              <a:spcBef>
                <a:spcPct val="20000"/>
              </a:spcBef>
              <a:spcAft>
                <a:spcPct val="0"/>
              </a:spcAft>
              <a:buChar char="»"/>
              <a:defRPr sz="2000">
                <a:solidFill>
                  <a:schemeClr val="tx1"/>
                </a:solidFill>
                <a:latin typeface="Arial" charset="0"/>
              </a:defRPr>
            </a:lvl8pPr>
            <a:lvl9pPr marL="3886200" indent="-228600" defTabSz="828675" eaLnBrk="0" fontAlgn="base" hangingPunct="0">
              <a:spcBef>
                <a:spcPct val="20000"/>
              </a:spcBef>
              <a:spcAft>
                <a:spcPct val="0"/>
              </a:spcAft>
              <a:buChar char="»"/>
              <a:defRPr sz="2000">
                <a:solidFill>
                  <a:schemeClr val="tx1"/>
                </a:solidFill>
                <a:latin typeface="Arial" charset="0"/>
              </a:defRPr>
            </a:lvl9pPr>
          </a:lstStyle>
          <a:p>
            <a:pPr algn="ctr">
              <a:lnSpc>
                <a:spcPct val="93000"/>
              </a:lnSpc>
              <a:spcBef>
                <a:spcPct val="0"/>
              </a:spcBef>
              <a:buClr>
                <a:srgbClr val="000000"/>
              </a:buClr>
              <a:buFont typeface="Times New Roman" pitchFamily="18" charset="0"/>
              <a:buNone/>
            </a:pPr>
            <a:r>
              <a:rPr lang="de-DE" altLang="en-US" sz="2000" b="1" dirty="0">
                <a:ea typeface="ＭＳ Ｐゴシック" pitchFamily="34" charset="-128"/>
                <a:cs typeface="Arial" charset="0"/>
              </a:rPr>
              <a:t>Specification</a:t>
            </a:r>
          </a:p>
        </p:txBody>
      </p:sp>
    </p:spTree>
    <p:extLst>
      <p:ext uri="{BB962C8B-B14F-4D97-AF65-F5344CB8AC3E}">
        <p14:creationId xmlns:p14="http://schemas.microsoft.com/office/powerpoint/2010/main" val="514444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609600" y="1752600"/>
            <a:ext cx="7696200" cy="4495800"/>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sp>
        <p:nvSpPr>
          <p:cNvPr id="26" name="Rounded Rectangle 25"/>
          <p:cNvSpPr/>
          <p:nvPr/>
        </p:nvSpPr>
        <p:spPr bwMode="auto">
          <a:xfrm>
            <a:off x="752691" y="3977287"/>
            <a:ext cx="7391401" cy="1000885"/>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j-lt"/>
              </a:rPr>
              <a:t>Conformance</a:t>
            </a:r>
          </a:p>
        </p:txBody>
      </p:sp>
      <p:sp>
        <p:nvSpPr>
          <p:cNvPr id="25" name="Rounded Rectangle 24"/>
          <p:cNvSpPr/>
          <p:nvPr/>
        </p:nvSpPr>
        <p:spPr bwMode="auto">
          <a:xfrm>
            <a:off x="752690" y="2590768"/>
            <a:ext cx="7391401" cy="797052"/>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j-lt"/>
              </a:rPr>
              <a:t>Compliance</a:t>
            </a:r>
          </a:p>
        </p:txBody>
      </p:sp>
      <p:sp>
        <p:nvSpPr>
          <p:cNvPr id="2" name="Rounded Rectangle 1"/>
          <p:cNvSpPr/>
          <p:nvPr/>
        </p:nvSpPr>
        <p:spPr bwMode="auto">
          <a:xfrm>
            <a:off x="2738398" y="3458733"/>
            <a:ext cx="2584849" cy="980029"/>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b="1" dirty="0">
                <a:latin typeface="+mj-lt"/>
              </a:rPr>
              <a:t>Compatibility</a:t>
            </a:r>
            <a:endParaRPr kumimoji="0" lang="en-US" sz="2000" b="1" i="0" u="none" strike="noStrike" cap="none" normalizeH="0" baseline="0" dirty="0">
              <a:ln>
                <a:noFill/>
              </a:ln>
              <a:solidFill>
                <a:schemeClr val="tx1"/>
              </a:solidFill>
              <a:effectLst/>
              <a:latin typeface="+mj-lt"/>
            </a:endParaRPr>
          </a:p>
        </p:txBody>
      </p:sp>
      <p:sp>
        <p:nvSpPr>
          <p:cNvPr id="8194" name="Rectangle 2"/>
          <p:cNvSpPr>
            <a:spLocks noGrp="1" noChangeArrowheads="1"/>
          </p:cNvSpPr>
          <p:nvPr>
            <p:ph type="title"/>
          </p:nvPr>
        </p:nvSpPr>
        <p:spPr/>
        <p:txBody>
          <a:bodyPr/>
          <a:lstStyle/>
          <a:p>
            <a:r>
              <a:rPr lang="en-US" dirty="0"/>
              <a:t>Relationships</a:t>
            </a:r>
          </a:p>
        </p:txBody>
      </p:sp>
      <p:sp>
        <p:nvSpPr>
          <p:cNvPr id="4" name="Date Placeholder 3"/>
          <p:cNvSpPr>
            <a:spLocks noGrp="1"/>
          </p:cNvSpPr>
          <p:nvPr>
            <p:ph type="dt" sz="half" idx="10"/>
          </p:nvPr>
        </p:nvSpPr>
        <p:spPr>
          <a:xfrm>
            <a:off x="8075501" y="7000477"/>
            <a:ext cx="838200" cy="152400"/>
          </a:xfrm>
        </p:spPr>
        <p:txBody>
          <a:bodyPr/>
          <a:lstStyle/>
          <a:p>
            <a:fld id="{235313DE-39FF-4199-8686-1B682DE047CF}" type="datetime1">
              <a:rPr lang="en-US"/>
              <a:pPr/>
              <a:t>6/1/2021</a:t>
            </a:fld>
            <a:endParaRPr lang="en-US" dirty="0"/>
          </a:p>
        </p:txBody>
      </p:sp>
      <p:sp>
        <p:nvSpPr>
          <p:cNvPr id="13" name="AutoShape 16"/>
          <p:cNvSpPr>
            <a:spLocks noChangeArrowheads="1"/>
          </p:cNvSpPr>
          <p:nvPr/>
        </p:nvSpPr>
        <p:spPr bwMode="auto">
          <a:xfrm>
            <a:off x="3505200" y="3505200"/>
            <a:ext cx="1048004" cy="381001"/>
          </a:xfrm>
          <a:prstGeom prst="leftRightArrow">
            <a:avLst>
              <a:gd name="adj1" fmla="val 50000"/>
              <a:gd name="adj2" fmla="val 60000"/>
            </a:avLst>
          </a:prstGeom>
          <a:solidFill>
            <a:schemeClr val="tx1"/>
          </a:solidFill>
          <a:ln w="9525">
            <a:solidFill>
              <a:schemeClr val="tx1"/>
            </a:solidFill>
            <a:miter lim="800000"/>
            <a:headEnd/>
            <a:tailEnd/>
          </a:ln>
          <a:effectLst/>
        </p:spPr>
        <p:txBody>
          <a:bodyPr wrap="none" anchor="ctr"/>
          <a:lstStyle/>
          <a:p>
            <a:pPr fontAlgn="base">
              <a:spcBef>
                <a:spcPct val="0"/>
              </a:spcBef>
              <a:spcAft>
                <a:spcPct val="0"/>
              </a:spcAft>
              <a:defRPr/>
            </a:pPr>
            <a:endParaRPr lang="en-US" sz="2400" kern="0" dirty="0">
              <a:solidFill>
                <a:srgbClr val="000000"/>
              </a:solidFill>
              <a:latin typeface="Times New Roman" panose="02020603050405020304" pitchFamily="18" charset="0"/>
              <a:cs typeface="Arial" charset="0"/>
            </a:endParaRPr>
          </a:p>
        </p:txBody>
      </p:sp>
      <p:sp>
        <p:nvSpPr>
          <p:cNvPr id="12" name="AutoShape 4"/>
          <p:cNvSpPr>
            <a:spLocks noChangeArrowheads="1"/>
          </p:cNvSpPr>
          <p:nvPr/>
        </p:nvSpPr>
        <p:spPr bwMode="auto">
          <a:xfrm>
            <a:off x="978004" y="3332738"/>
            <a:ext cx="2520950" cy="722312"/>
          </a:xfrm>
          <a:prstGeom prst="flowChartDocument">
            <a:avLst/>
          </a:prstGeom>
          <a:solidFill>
            <a:schemeClr val="accent5">
              <a:lumMod val="60000"/>
              <a:lumOff val="40000"/>
            </a:schemeClr>
          </a:solidFill>
          <a:ln w="19050">
            <a:solidFill>
              <a:schemeClr val="accent5">
                <a:lumMod val="75000"/>
              </a:schemeClr>
            </a:solidFill>
            <a:miter lim="800000"/>
            <a:headEnd/>
            <a:tailEnd/>
          </a:ln>
        </p:spPr>
        <p:txBody>
          <a:bodyPr lIns="82945" tIns="41473" rIns="82945" bIns="41473" anchor="ctr"/>
          <a:lstStyle>
            <a:lvl1pPr algn="l" defTabSz="828675" eaLnBrk="0" hangingPunct="0">
              <a:spcBef>
                <a:spcPct val="20000"/>
              </a:spcBef>
              <a:buChar char="•"/>
              <a:defRPr sz="3200">
                <a:solidFill>
                  <a:schemeClr val="tx1"/>
                </a:solidFill>
                <a:latin typeface="Arial" charset="0"/>
              </a:defRPr>
            </a:lvl1pPr>
            <a:lvl2pPr marL="742950" indent="-285750" algn="l" defTabSz="828675" eaLnBrk="0" hangingPunct="0">
              <a:spcBef>
                <a:spcPct val="20000"/>
              </a:spcBef>
              <a:buChar char="–"/>
              <a:defRPr sz="2800">
                <a:solidFill>
                  <a:schemeClr val="tx1"/>
                </a:solidFill>
                <a:latin typeface="Arial" charset="0"/>
              </a:defRPr>
            </a:lvl2pPr>
            <a:lvl3pPr marL="1143000" indent="-228600" algn="l" defTabSz="828675" eaLnBrk="0" hangingPunct="0">
              <a:spcBef>
                <a:spcPct val="20000"/>
              </a:spcBef>
              <a:buChar char="•"/>
              <a:defRPr sz="2400">
                <a:solidFill>
                  <a:schemeClr val="tx1"/>
                </a:solidFill>
                <a:latin typeface="Arial" charset="0"/>
              </a:defRPr>
            </a:lvl3pPr>
            <a:lvl4pPr marL="1600200" indent="-228600" algn="l" defTabSz="828675" eaLnBrk="0" hangingPunct="0">
              <a:spcBef>
                <a:spcPct val="20000"/>
              </a:spcBef>
              <a:buChar char="–"/>
              <a:defRPr sz="2000">
                <a:solidFill>
                  <a:schemeClr val="tx1"/>
                </a:solidFill>
                <a:latin typeface="Arial" charset="0"/>
              </a:defRPr>
            </a:lvl4pPr>
            <a:lvl5pPr marL="2057400" indent="-228600" algn="l" defTabSz="828675" eaLnBrk="0" hangingPunct="0">
              <a:spcBef>
                <a:spcPct val="20000"/>
              </a:spcBef>
              <a:buChar char="»"/>
              <a:defRPr sz="2000">
                <a:solidFill>
                  <a:schemeClr val="tx1"/>
                </a:solidFill>
                <a:latin typeface="Arial" charset="0"/>
              </a:defRPr>
            </a:lvl5pPr>
            <a:lvl6pPr marL="2514600" indent="-228600" defTabSz="828675" eaLnBrk="0" fontAlgn="base" hangingPunct="0">
              <a:spcBef>
                <a:spcPct val="20000"/>
              </a:spcBef>
              <a:spcAft>
                <a:spcPct val="0"/>
              </a:spcAft>
              <a:buChar char="»"/>
              <a:defRPr sz="2000">
                <a:solidFill>
                  <a:schemeClr val="tx1"/>
                </a:solidFill>
                <a:latin typeface="Arial" charset="0"/>
              </a:defRPr>
            </a:lvl6pPr>
            <a:lvl7pPr marL="2971800" indent="-228600" defTabSz="828675" eaLnBrk="0" fontAlgn="base" hangingPunct="0">
              <a:spcBef>
                <a:spcPct val="20000"/>
              </a:spcBef>
              <a:spcAft>
                <a:spcPct val="0"/>
              </a:spcAft>
              <a:buChar char="»"/>
              <a:defRPr sz="2000">
                <a:solidFill>
                  <a:schemeClr val="tx1"/>
                </a:solidFill>
                <a:latin typeface="Arial" charset="0"/>
              </a:defRPr>
            </a:lvl7pPr>
            <a:lvl8pPr marL="3429000" indent="-228600" defTabSz="828675" eaLnBrk="0" fontAlgn="base" hangingPunct="0">
              <a:spcBef>
                <a:spcPct val="20000"/>
              </a:spcBef>
              <a:spcAft>
                <a:spcPct val="0"/>
              </a:spcAft>
              <a:buChar char="»"/>
              <a:defRPr sz="2000">
                <a:solidFill>
                  <a:schemeClr val="tx1"/>
                </a:solidFill>
                <a:latin typeface="Arial" charset="0"/>
              </a:defRPr>
            </a:lvl8pPr>
            <a:lvl9pPr marL="3886200" indent="-228600" defTabSz="828675" eaLnBrk="0" fontAlgn="base" hangingPunct="0">
              <a:spcBef>
                <a:spcPct val="20000"/>
              </a:spcBef>
              <a:spcAft>
                <a:spcPct val="0"/>
              </a:spcAft>
              <a:buChar char="»"/>
              <a:defRPr sz="2000">
                <a:solidFill>
                  <a:schemeClr val="tx1"/>
                </a:solidFill>
                <a:latin typeface="Arial" charset="0"/>
              </a:defRPr>
            </a:lvl9pPr>
          </a:lstStyle>
          <a:p>
            <a:pPr algn="ctr">
              <a:lnSpc>
                <a:spcPct val="93000"/>
              </a:lnSpc>
              <a:spcBef>
                <a:spcPct val="0"/>
              </a:spcBef>
              <a:buClr>
                <a:srgbClr val="000000"/>
              </a:buClr>
              <a:buFont typeface="Times New Roman" pitchFamily="18" charset="0"/>
              <a:buNone/>
            </a:pPr>
            <a:r>
              <a:rPr lang="de-DE" altLang="en-US" sz="2000" b="1" dirty="0">
                <a:ea typeface="ＭＳ Ｐゴシック" pitchFamily="34" charset="-128"/>
                <a:cs typeface="Arial" charset="0"/>
              </a:rPr>
              <a:t>Derived</a:t>
            </a:r>
          </a:p>
          <a:p>
            <a:pPr algn="ctr">
              <a:lnSpc>
                <a:spcPct val="93000"/>
              </a:lnSpc>
              <a:spcBef>
                <a:spcPct val="0"/>
              </a:spcBef>
              <a:buClr>
                <a:srgbClr val="000000"/>
              </a:buClr>
              <a:buFont typeface="Times New Roman" pitchFamily="18" charset="0"/>
              <a:buNone/>
            </a:pPr>
            <a:r>
              <a:rPr lang="de-DE" altLang="en-US" sz="2000" b="1" dirty="0">
                <a:ea typeface="ＭＳ Ｐゴシック" pitchFamily="34" charset="-128"/>
                <a:cs typeface="Arial" charset="0"/>
              </a:rPr>
              <a:t>Specification</a:t>
            </a:r>
          </a:p>
        </p:txBody>
      </p:sp>
      <p:sp>
        <p:nvSpPr>
          <p:cNvPr id="16" name="AutoShape 4"/>
          <p:cNvSpPr>
            <a:spLocks noChangeArrowheads="1"/>
          </p:cNvSpPr>
          <p:nvPr/>
        </p:nvSpPr>
        <p:spPr bwMode="auto">
          <a:xfrm>
            <a:off x="4562691" y="3332738"/>
            <a:ext cx="2520950" cy="722312"/>
          </a:xfrm>
          <a:prstGeom prst="flowChartDocument">
            <a:avLst/>
          </a:prstGeom>
          <a:solidFill>
            <a:schemeClr val="accent5">
              <a:lumMod val="60000"/>
              <a:lumOff val="40000"/>
            </a:schemeClr>
          </a:solidFill>
          <a:ln w="19050">
            <a:solidFill>
              <a:schemeClr val="accent5">
                <a:lumMod val="75000"/>
              </a:schemeClr>
            </a:solidFill>
            <a:miter lim="800000"/>
            <a:headEnd/>
            <a:tailEnd/>
          </a:ln>
        </p:spPr>
        <p:txBody>
          <a:bodyPr lIns="82945" tIns="41473" rIns="82945" bIns="41473" anchor="ctr"/>
          <a:lstStyle>
            <a:lvl1pPr algn="l" defTabSz="828675" eaLnBrk="0" hangingPunct="0">
              <a:spcBef>
                <a:spcPct val="20000"/>
              </a:spcBef>
              <a:buChar char="•"/>
              <a:defRPr sz="3200">
                <a:solidFill>
                  <a:schemeClr val="tx1"/>
                </a:solidFill>
                <a:latin typeface="Arial" charset="0"/>
              </a:defRPr>
            </a:lvl1pPr>
            <a:lvl2pPr marL="742950" indent="-285750" algn="l" defTabSz="828675" eaLnBrk="0" hangingPunct="0">
              <a:spcBef>
                <a:spcPct val="20000"/>
              </a:spcBef>
              <a:buChar char="–"/>
              <a:defRPr sz="2800">
                <a:solidFill>
                  <a:schemeClr val="tx1"/>
                </a:solidFill>
                <a:latin typeface="Arial" charset="0"/>
              </a:defRPr>
            </a:lvl2pPr>
            <a:lvl3pPr marL="1143000" indent="-228600" algn="l" defTabSz="828675" eaLnBrk="0" hangingPunct="0">
              <a:spcBef>
                <a:spcPct val="20000"/>
              </a:spcBef>
              <a:buChar char="•"/>
              <a:defRPr sz="2400">
                <a:solidFill>
                  <a:schemeClr val="tx1"/>
                </a:solidFill>
                <a:latin typeface="Arial" charset="0"/>
              </a:defRPr>
            </a:lvl3pPr>
            <a:lvl4pPr marL="1600200" indent="-228600" algn="l" defTabSz="828675" eaLnBrk="0" hangingPunct="0">
              <a:spcBef>
                <a:spcPct val="20000"/>
              </a:spcBef>
              <a:buChar char="–"/>
              <a:defRPr sz="2000">
                <a:solidFill>
                  <a:schemeClr val="tx1"/>
                </a:solidFill>
                <a:latin typeface="Arial" charset="0"/>
              </a:defRPr>
            </a:lvl4pPr>
            <a:lvl5pPr marL="2057400" indent="-228600" algn="l" defTabSz="828675" eaLnBrk="0" hangingPunct="0">
              <a:spcBef>
                <a:spcPct val="20000"/>
              </a:spcBef>
              <a:buChar char="»"/>
              <a:defRPr sz="2000">
                <a:solidFill>
                  <a:schemeClr val="tx1"/>
                </a:solidFill>
                <a:latin typeface="Arial" charset="0"/>
              </a:defRPr>
            </a:lvl5pPr>
            <a:lvl6pPr marL="2514600" indent="-228600" defTabSz="828675" eaLnBrk="0" fontAlgn="base" hangingPunct="0">
              <a:spcBef>
                <a:spcPct val="20000"/>
              </a:spcBef>
              <a:spcAft>
                <a:spcPct val="0"/>
              </a:spcAft>
              <a:buChar char="»"/>
              <a:defRPr sz="2000">
                <a:solidFill>
                  <a:schemeClr val="tx1"/>
                </a:solidFill>
                <a:latin typeface="Arial" charset="0"/>
              </a:defRPr>
            </a:lvl6pPr>
            <a:lvl7pPr marL="2971800" indent="-228600" defTabSz="828675" eaLnBrk="0" fontAlgn="base" hangingPunct="0">
              <a:spcBef>
                <a:spcPct val="20000"/>
              </a:spcBef>
              <a:spcAft>
                <a:spcPct val="0"/>
              </a:spcAft>
              <a:buChar char="»"/>
              <a:defRPr sz="2000">
                <a:solidFill>
                  <a:schemeClr val="tx1"/>
                </a:solidFill>
                <a:latin typeface="Arial" charset="0"/>
              </a:defRPr>
            </a:lvl7pPr>
            <a:lvl8pPr marL="3429000" indent="-228600" defTabSz="828675" eaLnBrk="0" fontAlgn="base" hangingPunct="0">
              <a:spcBef>
                <a:spcPct val="20000"/>
              </a:spcBef>
              <a:spcAft>
                <a:spcPct val="0"/>
              </a:spcAft>
              <a:buChar char="»"/>
              <a:defRPr sz="2000">
                <a:solidFill>
                  <a:schemeClr val="tx1"/>
                </a:solidFill>
                <a:latin typeface="Arial" charset="0"/>
              </a:defRPr>
            </a:lvl8pPr>
            <a:lvl9pPr marL="3886200" indent="-228600" defTabSz="828675" eaLnBrk="0" fontAlgn="base" hangingPunct="0">
              <a:spcBef>
                <a:spcPct val="20000"/>
              </a:spcBef>
              <a:spcAft>
                <a:spcPct val="0"/>
              </a:spcAft>
              <a:buChar char="»"/>
              <a:defRPr sz="2000">
                <a:solidFill>
                  <a:schemeClr val="tx1"/>
                </a:solidFill>
                <a:latin typeface="Arial" charset="0"/>
              </a:defRPr>
            </a:lvl9pPr>
          </a:lstStyle>
          <a:p>
            <a:pPr algn="ctr">
              <a:lnSpc>
                <a:spcPct val="93000"/>
              </a:lnSpc>
              <a:spcBef>
                <a:spcPct val="0"/>
              </a:spcBef>
              <a:buClr>
                <a:srgbClr val="000000"/>
              </a:buClr>
              <a:buFont typeface="Times New Roman" pitchFamily="18" charset="0"/>
              <a:buNone/>
            </a:pPr>
            <a:r>
              <a:rPr lang="de-DE" altLang="en-US" sz="2000" b="1" dirty="0">
                <a:ea typeface="ＭＳ Ｐゴシック" pitchFamily="34" charset="-128"/>
                <a:cs typeface="Arial" charset="0"/>
              </a:rPr>
              <a:t>Derived</a:t>
            </a:r>
          </a:p>
          <a:p>
            <a:pPr algn="ctr">
              <a:lnSpc>
                <a:spcPct val="93000"/>
              </a:lnSpc>
              <a:spcBef>
                <a:spcPct val="0"/>
              </a:spcBef>
              <a:buClr>
                <a:srgbClr val="000000"/>
              </a:buClr>
              <a:buFont typeface="Times New Roman" pitchFamily="18" charset="0"/>
              <a:buNone/>
            </a:pPr>
            <a:r>
              <a:rPr lang="de-DE" altLang="en-US" sz="2000" b="1" dirty="0">
                <a:ea typeface="ＭＳ Ｐゴシック" pitchFamily="34" charset="-128"/>
                <a:cs typeface="Arial" charset="0"/>
              </a:rPr>
              <a:t>Specification</a:t>
            </a:r>
          </a:p>
        </p:txBody>
      </p:sp>
      <p:sp>
        <p:nvSpPr>
          <p:cNvPr id="14" name="Rounded Rectangle 13"/>
          <p:cNvSpPr/>
          <p:nvPr/>
        </p:nvSpPr>
        <p:spPr bwMode="auto">
          <a:xfrm>
            <a:off x="2759634" y="5060771"/>
            <a:ext cx="2584849" cy="1038581"/>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b="1" dirty="0">
                <a:latin typeface="+mj-lt"/>
              </a:rPr>
              <a:t>Interoperability</a:t>
            </a:r>
            <a:endParaRPr kumimoji="0" lang="en-US" sz="2000" b="1" i="0" u="none" strike="noStrike" cap="none" normalizeH="0" baseline="0" dirty="0">
              <a:ln>
                <a:noFill/>
              </a:ln>
              <a:solidFill>
                <a:schemeClr val="tx1"/>
              </a:solidFill>
              <a:effectLst/>
              <a:latin typeface="+mj-lt"/>
            </a:endParaRPr>
          </a:p>
        </p:txBody>
      </p:sp>
      <p:sp>
        <p:nvSpPr>
          <p:cNvPr id="15" name="AutoShape 27"/>
          <p:cNvSpPr>
            <a:spLocks noChangeArrowheads="1"/>
          </p:cNvSpPr>
          <p:nvPr/>
        </p:nvSpPr>
        <p:spPr bwMode="auto">
          <a:xfrm>
            <a:off x="979592" y="4923015"/>
            <a:ext cx="2519362" cy="719137"/>
          </a:xfrm>
          <a:prstGeom prst="flowChartPredefinedProcess">
            <a:avLst/>
          </a:prstGeom>
          <a:solidFill>
            <a:schemeClr val="accent5">
              <a:lumMod val="60000"/>
              <a:lumOff val="40000"/>
            </a:schemeClr>
          </a:solidFill>
          <a:ln w="19050">
            <a:solidFill>
              <a:schemeClr val="accent5">
                <a:lumMod val="75000"/>
              </a:schemeClr>
            </a:solidFill>
            <a:miter lim="800000"/>
            <a:headEnd/>
            <a:tailEnd/>
          </a:ln>
          <a:effectLst/>
        </p:spPr>
        <p:txBody>
          <a:bodyPr wrap="none" anchor="ctr"/>
          <a:lstStyle/>
          <a:p>
            <a:pPr algn="ctr" eaLnBrk="1" hangingPunct="1">
              <a:defRPr/>
            </a:pPr>
            <a:r>
              <a:rPr lang="de-DE" altLang="en-US" sz="2000" b="1" kern="0" dirty="0">
                <a:solidFill>
                  <a:srgbClr val="000000"/>
                </a:solidFill>
                <a:latin typeface="Arial"/>
                <a:cs typeface="Arial" pitchFamily="34" charset="0"/>
              </a:rPr>
              <a:t>Implementation</a:t>
            </a:r>
          </a:p>
        </p:txBody>
      </p:sp>
      <p:sp>
        <p:nvSpPr>
          <p:cNvPr id="17" name="AutoShape 16"/>
          <p:cNvSpPr>
            <a:spLocks noChangeArrowheads="1"/>
          </p:cNvSpPr>
          <p:nvPr/>
        </p:nvSpPr>
        <p:spPr bwMode="auto">
          <a:xfrm>
            <a:off x="3526436" y="5107238"/>
            <a:ext cx="1048004" cy="381001"/>
          </a:xfrm>
          <a:prstGeom prst="leftRightArrow">
            <a:avLst>
              <a:gd name="adj1" fmla="val 50000"/>
              <a:gd name="adj2" fmla="val 60000"/>
            </a:avLst>
          </a:prstGeom>
          <a:solidFill>
            <a:schemeClr val="tx1"/>
          </a:solidFill>
          <a:ln w="9525">
            <a:solidFill>
              <a:schemeClr val="tx1"/>
            </a:solidFill>
            <a:miter lim="800000"/>
            <a:headEnd/>
            <a:tailEnd/>
          </a:ln>
          <a:effectLst/>
        </p:spPr>
        <p:txBody>
          <a:bodyPr wrap="none" anchor="ctr"/>
          <a:lstStyle/>
          <a:p>
            <a:pPr fontAlgn="base">
              <a:spcBef>
                <a:spcPct val="0"/>
              </a:spcBef>
              <a:spcAft>
                <a:spcPct val="0"/>
              </a:spcAft>
              <a:defRPr/>
            </a:pPr>
            <a:endParaRPr lang="en-US" sz="2400" kern="0" dirty="0">
              <a:solidFill>
                <a:srgbClr val="000000"/>
              </a:solidFill>
              <a:latin typeface="Times New Roman" panose="02020603050405020304" pitchFamily="18" charset="0"/>
              <a:cs typeface="Arial" charset="0"/>
            </a:endParaRPr>
          </a:p>
        </p:txBody>
      </p:sp>
      <p:sp>
        <p:nvSpPr>
          <p:cNvPr id="18" name="AutoShape 27"/>
          <p:cNvSpPr>
            <a:spLocks noChangeArrowheads="1"/>
          </p:cNvSpPr>
          <p:nvPr/>
        </p:nvSpPr>
        <p:spPr bwMode="auto">
          <a:xfrm>
            <a:off x="4596925" y="4934701"/>
            <a:ext cx="2519362" cy="719137"/>
          </a:xfrm>
          <a:prstGeom prst="flowChartPredefinedProcess">
            <a:avLst/>
          </a:prstGeom>
          <a:solidFill>
            <a:schemeClr val="accent5">
              <a:lumMod val="60000"/>
              <a:lumOff val="40000"/>
            </a:schemeClr>
          </a:solidFill>
          <a:ln w="19050">
            <a:solidFill>
              <a:schemeClr val="accent5">
                <a:lumMod val="75000"/>
              </a:schemeClr>
            </a:solidFill>
            <a:miter lim="800000"/>
            <a:headEnd/>
            <a:tailEnd/>
          </a:ln>
          <a:effectLst/>
        </p:spPr>
        <p:txBody>
          <a:bodyPr wrap="none" anchor="ctr"/>
          <a:lstStyle/>
          <a:p>
            <a:pPr algn="ctr" eaLnBrk="1" hangingPunct="1">
              <a:defRPr/>
            </a:pPr>
            <a:r>
              <a:rPr lang="de-DE" altLang="en-US" sz="2000" b="1" kern="0" dirty="0">
                <a:solidFill>
                  <a:srgbClr val="000000"/>
                </a:solidFill>
                <a:latin typeface="Arial"/>
                <a:cs typeface="Arial" pitchFamily="34" charset="0"/>
              </a:rPr>
              <a:t>Implementation</a:t>
            </a:r>
          </a:p>
        </p:txBody>
      </p:sp>
      <p:sp>
        <p:nvSpPr>
          <p:cNvPr id="19" name="Down Arrow 18"/>
          <p:cNvSpPr/>
          <p:nvPr/>
        </p:nvSpPr>
        <p:spPr bwMode="auto">
          <a:xfrm rot="10800000">
            <a:off x="2013806" y="4028460"/>
            <a:ext cx="381000" cy="894555"/>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000000"/>
              </a:solidFill>
              <a:effectLst/>
              <a:uLnTx/>
              <a:uFillTx/>
            </a:endParaRPr>
          </a:p>
        </p:txBody>
      </p:sp>
      <p:sp>
        <p:nvSpPr>
          <p:cNvPr id="20" name="Down Arrow 19"/>
          <p:cNvSpPr/>
          <p:nvPr/>
        </p:nvSpPr>
        <p:spPr bwMode="auto">
          <a:xfrm rot="10800000">
            <a:off x="5673432" y="4028460"/>
            <a:ext cx="381000" cy="894555"/>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000000"/>
              </a:solidFill>
              <a:effectLst/>
              <a:uLnTx/>
              <a:uFillTx/>
            </a:endParaRPr>
          </a:p>
        </p:txBody>
      </p:sp>
      <p:sp>
        <p:nvSpPr>
          <p:cNvPr id="21" name="TextBox 20"/>
          <p:cNvSpPr txBox="1"/>
          <p:nvPr/>
        </p:nvSpPr>
        <p:spPr>
          <a:xfrm>
            <a:off x="6553200" y="6318045"/>
            <a:ext cx="1859805" cy="215444"/>
          </a:xfrm>
          <a:prstGeom prst="rect">
            <a:avLst/>
          </a:prstGeom>
          <a:noFill/>
        </p:spPr>
        <p:txBody>
          <a:bodyPr wrap="none" rtlCol="0">
            <a:spAutoFit/>
          </a:bodyPr>
          <a:lstStyle/>
          <a:p>
            <a:r>
              <a:rPr lang="en-US" sz="800" i="1" dirty="0"/>
              <a:t>Source: F. Oemig, R. Snelick [2016] </a:t>
            </a:r>
          </a:p>
        </p:txBody>
      </p:sp>
      <p:sp>
        <p:nvSpPr>
          <p:cNvPr id="22" name="AutoShape 4"/>
          <p:cNvSpPr>
            <a:spLocks noChangeArrowheads="1"/>
          </p:cNvSpPr>
          <p:nvPr/>
        </p:nvSpPr>
        <p:spPr bwMode="auto">
          <a:xfrm>
            <a:off x="2789963" y="2001301"/>
            <a:ext cx="2520950" cy="722312"/>
          </a:xfrm>
          <a:prstGeom prst="flowChartDocument">
            <a:avLst/>
          </a:prstGeom>
          <a:solidFill>
            <a:schemeClr val="accent5">
              <a:lumMod val="60000"/>
              <a:lumOff val="40000"/>
            </a:schemeClr>
          </a:solidFill>
          <a:ln w="19050">
            <a:solidFill>
              <a:schemeClr val="accent5">
                <a:lumMod val="75000"/>
              </a:schemeClr>
            </a:solidFill>
            <a:miter lim="800000"/>
            <a:headEnd/>
            <a:tailEnd/>
          </a:ln>
        </p:spPr>
        <p:txBody>
          <a:bodyPr lIns="82945" tIns="41473" rIns="82945" bIns="41473" anchor="ctr"/>
          <a:lstStyle>
            <a:lvl1pPr algn="l" defTabSz="828675" eaLnBrk="0" hangingPunct="0">
              <a:spcBef>
                <a:spcPct val="20000"/>
              </a:spcBef>
              <a:buChar char="•"/>
              <a:defRPr sz="3200">
                <a:solidFill>
                  <a:schemeClr val="tx1"/>
                </a:solidFill>
                <a:latin typeface="Arial" charset="0"/>
              </a:defRPr>
            </a:lvl1pPr>
            <a:lvl2pPr marL="742950" indent="-285750" algn="l" defTabSz="828675" eaLnBrk="0" hangingPunct="0">
              <a:spcBef>
                <a:spcPct val="20000"/>
              </a:spcBef>
              <a:buChar char="–"/>
              <a:defRPr sz="2800">
                <a:solidFill>
                  <a:schemeClr val="tx1"/>
                </a:solidFill>
                <a:latin typeface="Arial" charset="0"/>
              </a:defRPr>
            </a:lvl2pPr>
            <a:lvl3pPr marL="1143000" indent="-228600" algn="l" defTabSz="828675" eaLnBrk="0" hangingPunct="0">
              <a:spcBef>
                <a:spcPct val="20000"/>
              </a:spcBef>
              <a:buChar char="•"/>
              <a:defRPr sz="2400">
                <a:solidFill>
                  <a:schemeClr val="tx1"/>
                </a:solidFill>
                <a:latin typeface="Arial" charset="0"/>
              </a:defRPr>
            </a:lvl3pPr>
            <a:lvl4pPr marL="1600200" indent="-228600" algn="l" defTabSz="828675" eaLnBrk="0" hangingPunct="0">
              <a:spcBef>
                <a:spcPct val="20000"/>
              </a:spcBef>
              <a:buChar char="–"/>
              <a:defRPr sz="2000">
                <a:solidFill>
                  <a:schemeClr val="tx1"/>
                </a:solidFill>
                <a:latin typeface="Arial" charset="0"/>
              </a:defRPr>
            </a:lvl4pPr>
            <a:lvl5pPr marL="2057400" indent="-228600" algn="l" defTabSz="828675" eaLnBrk="0" hangingPunct="0">
              <a:spcBef>
                <a:spcPct val="20000"/>
              </a:spcBef>
              <a:buChar char="»"/>
              <a:defRPr sz="2000">
                <a:solidFill>
                  <a:schemeClr val="tx1"/>
                </a:solidFill>
                <a:latin typeface="Arial" charset="0"/>
              </a:defRPr>
            </a:lvl5pPr>
            <a:lvl6pPr marL="2514600" indent="-228600" defTabSz="828675" eaLnBrk="0" fontAlgn="base" hangingPunct="0">
              <a:spcBef>
                <a:spcPct val="20000"/>
              </a:spcBef>
              <a:spcAft>
                <a:spcPct val="0"/>
              </a:spcAft>
              <a:buChar char="»"/>
              <a:defRPr sz="2000">
                <a:solidFill>
                  <a:schemeClr val="tx1"/>
                </a:solidFill>
                <a:latin typeface="Arial" charset="0"/>
              </a:defRPr>
            </a:lvl6pPr>
            <a:lvl7pPr marL="2971800" indent="-228600" defTabSz="828675" eaLnBrk="0" fontAlgn="base" hangingPunct="0">
              <a:spcBef>
                <a:spcPct val="20000"/>
              </a:spcBef>
              <a:spcAft>
                <a:spcPct val="0"/>
              </a:spcAft>
              <a:buChar char="»"/>
              <a:defRPr sz="2000">
                <a:solidFill>
                  <a:schemeClr val="tx1"/>
                </a:solidFill>
                <a:latin typeface="Arial" charset="0"/>
              </a:defRPr>
            </a:lvl7pPr>
            <a:lvl8pPr marL="3429000" indent="-228600" defTabSz="828675" eaLnBrk="0" fontAlgn="base" hangingPunct="0">
              <a:spcBef>
                <a:spcPct val="20000"/>
              </a:spcBef>
              <a:spcAft>
                <a:spcPct val="0"/>
              </a:spcAft>
              <a:buChar char="»"/>
              <a:defRPr sz="2000">
                <a:solidFill>
                  <a:schemeClr val="tx1"/>
                </a:solidFill>
                <a:latin typeface="Arial" charset="0"/>
              </a:defRPr>
            </a:lvl8pPr>
            <a:lvl9pPr marL="3886200" indent="-228600" defTabSz="828675" eaLnBrk="0" fontAlgn="base" hangingPunct="0">
              <a:spcBef>
                <a:spcPct val="20000"/>
              </a:spcBef>
              <a:spcAft>
                <a:spcPct val="0"/>
              </a:spcAft>
              <a:buChar char="»"/>
              <a:defRPr sz="2000">
                <a:solidFill>
                  <a:schemeClr val="tx1"/>
                </a:solidFill>
                <a:latin typeface="Arial" charset="0"/>
              </a:defRPr>
            </a:lvl9pPr>
          </a:lstStyle>
          <a:p>
            <a:pPr algn="ctr">
              <a:lnSpc>
                <a:spcPct val="93000"/>
              </a:lnSpc>
              <a:spcBef>
                <a:spcPct val="0"/>
              </a:spcBef>
              <a:buClr>
                <a:srgbClr val="000000"/>
              </a:buClr>
              <a:buFont typeface="Times New Roman" pitchFamily="18" charset="0"/>
              <a:buNone/>
            </a:pPr>
            <a:r>
              <a:rPr lang="de-DE" altLang="en-US" sz="2000" b="1" dirty="0">
                <a:ea typeface="ＭＳ Ｐゴシック" pitchFamily="34" charset="-128"/>
                <a:cs typeface="Arial" charset="0"/>
              </a:rPr>
              <a:t>Specification</a:t>
            </a:r>
          </a:p>
        </p:txBody>
      </p:sp>
      <p:sp>
        <p:nvSpPr>
          <p:cNvPr id="23" name="Down Arrow 22"/>
          <p:cNvSpPr/>
          <p:nvPr/>
        </p:nvSpPr>
        <p:spPr bwMode="auto">
          <a:xfrm rot="10800000">
            <a:off x="2964516" y="2723612"/>
            <a:ext cx="381000" cy="609125"/>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000000"/>
              </a:solidFill>
              <a:effectLst/>
              <a:uLnTx/>
              <a:uFillTx/>
            </a:endParaRPr>
          </a:p>
        </p:txBody>
      </p:sp>
      <p:sp>
        <p:nvSpPr>
          <p:cNvPr id="24" name="Down Arrow 23"/>
          <p:cNvSpPr/>
          <p:nvPr/>
        </p:nvSpPr>
        <p:spPr bwMode="auto">
          <a:xfrm rot="10800000">
            <a:off x="4715091" y="2646938"/>
            <a:ext cx="381000" cy="6858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000000"/>
              </a:solidFill>
              <a:effectLst/>
              <a:uLnTx/>
              <a:uFillTx/>
            </a:endParaRPr>
          </a:p>
        </p:txBody>
      </p:sp>
      <p:sp>
        <p:nvSpPr>
          <p:cNvPr id="27" name="Slide Number Placeholder 4"/>
          <p:cNvSpPr>
            <a:spLocks noGrp="1"/>
          </p:cNvSpPr>
          <p:nvPr>
            <p:ph type="sldNum" sz="quarter" idx="11"/>
          </p:nvPr>
        </p:nvSpPr>
        <p:spPr>
          <a:xfrm>
            <a:off x="4343400" y="6534150"/>
            <a:ext cx="533400" cy="476250"/>
          </a:xfrm>
        </p:spPr>
        <p:txBody>
          <a:bodyPr/>
          <a:lstStyle/>
          <a:p>
            <a:fld id="{64C44300-96F5-4E68-AEBC-759F83B9379E}" type="slidenum">
              <a:rPr lang="en-US"/>
              <a:pPr/>
              <a:t>15</a:t>
            </a:fld>
            <a:endParaRPr lang="en-US" dirty="0"/>
          </a:p>
        </p:txBody>
      </p:sp>
      <p:sp>
        <p:nvSpPr>
          <p:cNvPr id="28" name="Date Placeholder 3"/>
          <p:cNvSpPr txBox="1">
            <a:spLocks/>
          </p:cNvSpPr>
          <p:nvPr/>
        </p:nvSpPr>
        <p:spPr bwMode="auto">
          <a:xfrm>
            <a:off x="8077200" y="6629400"/>
            <a:ext cx="838200" cy="152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l" rtl="0" eaLnBrk="1" fontAlgn="base" hangingPunct="1">
              <a:spcBef>
                <a:spcPct val="0"/>
              </a:spcBef>
              <a:spcAft>
                <a:spcPct val="0"/>
              </a:spcAft>
              <a:defRPr sz="600"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235313DE-39FF-4199-8686-1B682DE047CF}" type="datetime1">
              <a:rPr lang="en-US" smtClean="0"/>
              <a:pPr/>
              <a:t>6/1/2021</a:t>
            </a:fld>
            <a:endParaRPr lang="en-US" dirty="0"/>
          </a:p>
        </p:txBody>
      </p:sp>
    </p:spTree>
    <p:extLst>
      <p:ext uri="{BB962C8B-B14F-4D97-AF65-F5344CB8AC3E}">
        <p14:creationId xmlns:p14="http://schemas.microsoft.com/office/powerpoint/2010/main" val="214769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609600" y="1752600"/>
            <a:ext cx="7696200" cy="4495800"/>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sp>
        <p:nvSpPr>
          <p:cNvPr id="26" name="Rounded Rectangle 25"/>
          <p:cNvSpPr/>
          <p:nvPr/>
        </p:nvSpPr>
        <p:spPr bwMode="auto">
          <a:xfrm>
            <a:off x="752691" y="3977287"/>
            <a:ext cx="7391401" cy="1000885"/>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j-lt"/>
              </a:rPr>
              <a:t>Conformance</a:t>
            </a:r>
          </a:p>
        </p:txBody>
      </p:sp>
      <p:sp>
        <p:nvSpPr>
          <p:cNvPr id="25" name="Rounded Rectangle 24"/>
          <p:cNvSpPr/>
          <p:nvPr/>
        </p:nvSpPr>
        <p:spPr bwMode="auto">
          <a:xfrm>
            <a:off x="752690" y="2590768"/>
            <a:ext cx="7391401" cy="797052"/>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mj-lt"/>
              </a:rPr>
              <a:t>Compliance</a:t>
            </a:r>
          </a:p>
        </p:txBody>
      </p:sp>
      <p:sp>
        <p:nvSpPr>
          <p:cNvPr id="2" name="Rounded Rectangle 1"/>
          <p:cNvSpPr/>
          <p:nvPr/>
        </p:nvSpPr>
        <p:spPr bwMode="auto">
          <a:xfrm>
            <a:off x="2738398" y="3458733"/>
            <a:ext cx="2584849" cy="980029"/>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b="1" dirty="0">
                <a:latin typeface="+mj-lt"/>
              </a:rPr>
              <a:t>Compatibility</a:t>
            </a:r>
            <a:endParaRPr kumimoji="0" lang="en-US" sz="2000" b="1" i="0" u="none" strike="noStrike" cap="none" normalizeH="0" baseline="0" dirty="0">
              <a:ln>
                <a:noFill/>
              </a:ln>
              <a:solidFill>
                <a:schemeClr val="tx1"/>
              </a:solidFill>
              <a:effectLst/>
              <a:latin typeface="+mj-lt"/>
            </a:endParaRPr>
          </a:p>
        </p:txBody>
      </p:sp>
      <p:sp>
        <p:nvSpPr>
          <p:cNvPr id="8194" name="Rectangle 2"/>
          <p:cNvSpPr>
            <a:spLocks noGrp="1" noChangeArrowheads="1"/>
          </p:cNvSpPr>
          <p:nvPr>
            <p:ph type="title"/>
          </p:nvPr>
        </p:nvSpPr>
        <p:spPr/>
        <p:txBody>
          <a:bodyPr/>
          <a:lstStyle/>
          <a:p>
            <a:r>
              <a:rPr lang="en-US" dirty="0"/>
              <a:t>How is Profiling Related?</a:t>
            </a:r>
          </a:p>
        </p:txBody>
      </p:sp>
      <p:sp>
        <p:nvSpPr>
          <p:cNvPr id="4" name="Date Placeholder 3"/>
          <p:cNvSpPr>
            <a:spLocks noGrp="1"/>
          </p:cNvSpPr>
          <p:nvPr>
            <p:ph type="dt" sz="half" idx="10"/>
          </p:nvPr>
        </p:nvSpPr>
        <p:spPr>
          <a:xfrm>
            <a:off x="8075501" y="7000477"/>
            <a:ext cx="838200" cy="152400"/>
          </a:xfrm>
        </p:spPr>
        <p:txBody>
          <a:bodyPr/>
          <a:lstStyle/>
          <a:p>
            <a:fld id="{235313DE-39FF-4199-8686-1B682DE047CF}" type="datetime1">
              <a:rPr lang="en-US"/>
              <a:pPr/>
              <a:t>6/1/2021</a:t>
            </a:fld>
            <a:endParaRPr lang="en-US" dirty="0"/>
          </a:p>
        </p:txBody>
      </p:sp>
      <p:sp>
        <p:nvSpPr>
          <p:cNvPr id="13" name="AutoShape 16"/>
          <p:cNvSpPr>
            <a:spLocks noChangeArrowheads="1"/>
          </p:cNvSpPr>
          <p:nvPr/>
        </p:nvSpPr>
        <p:spPr bwMode="auto">
          <a:xfrm>
            <a:off x="3505200" y="3505200"/>
            <a:ext cx="1048004" cy="381001"/>
          </a:xfrm>
          <a:prstGeom prst="leftRightArrow">
            <a:avLst>
              <a:gd name="adj1" fmla="val 50000"/>
              <a:gd name="adj2" fmla="val 60000"/>
            </a:avLst>
          </a:prstGeom>
          <a:solidFill>
            <a:schemeClr val="tx1"/>
          </a:solidFill>
          <a:ln w="9525">
            <a:solidFill>
              <a:schemeClr val="tx1"/>
            </a:solidFill>
            <a:miter lim="800000"/>
            <a:headEnd/>
            <a:tailEnd/>
          </a:ln>
          <a:effectLst/>
        </p:spPr>
        <p:txBody>
          <a:bodyPr wrap="none" anchor="ctr"/>
          <a:lstStyle/>
          <a:p>
            <a:pPr fontAlgn="base">
              <a:spcBef>
                <a:spcPct val="0"/>
              </a:spcBef>
              <a:spcAft>
                <a:spcPct val="0"/>
              </a:spcAft>
              <a:defRPr/>
            </a:pPr>
            <a:endParaRPr lang="en-US" sz="2400" kern="0" dirty="0">
              <a:solidFill>
                <a:srgbClr val="000000"/>
              </a:solidFill>
              <a:latin typeface="Times New Roman" panose="02020603050405020304" pitchFamily="18" charset="0"/>
              <a:cs typeface="Arial" charset="0"/>
            </a:endParaRPr>
          </a:p>
        </p:txBody>
      </p:sp>
      <p:sp>
        <p:nvSpPr>
          <p:cNvPr id="12" name="AutoShape 4"/>
          <p:cNvSpPr>
            <a:spLocks noChangeArrowheads="1"/>
          </p:cNvSpPr>
          <p:nvPr/>
        </p:nvSpPr>
        <p:spPr bwMode="auto">
          <a:xfrm>
            <a:off x="978004" y="3332738"/>
            <a:ext cx="2520950" cy="722312"/>
          </a:xfrm>
          <a:prstGeom prst="flowChartDocument">
            <a:avLst/>
          </a:prstGeom>
          <a:solidFill>
            <a:schemeClr val="accent5">
              <a:lumMod val="60000"/>
              <a:lumOff val="40000"/>
            </a:schemeClr>
          </a:solidFill>
          <a:ln w="19050">
            <a:solidFill>
              <a:schemeClr val="accent5">
                <a:lumMod val="75000"/>
              </a:schemeClr>
            </a:solidFill>
            <a:miter lim="800000"/>
            <a:headEnd/>
            <a:tailEnd/>
          </a:ln>
        </p:spPr>
        <p:txBody>
          <a:bodyPr lIns="82945" tIns="41473" rIns="82945" bIns="41473" anchor="ctr"/>
          <a:lstStyle>
            <a:lvl1pPr algn="l" defTabSz="828675" eaLnBrk="0" hangingPunct="0">
              <a:spcBef>
                <a:spcPct val="20000"/>
              </a:spcBef>
              <a:buChar char="•"/>
              <a:defRPr sz="3200">
                <a:solidFill>
                  <a:schemeClr val="tx1"/>
                </a:solidFill>
                <a:latin typeface="Arial" charset="0"/>
              </a:defRPr>
            </a:lvl1pPr>
            <a:lvl2pPr marL="742950" indent="-285750" algn="l" defTabSz="828675" eaLnBrk="0" hangingPunct="0">
              <a:spcBef>
                <a:spcPct val="20000"/>
              </a:spcBef>
              <a:buChar char="–"/>
              <a:defRPr sz="2800">
                <a:solidFill>
                  <a:schemeClr val="tx1"/>
                </a:solidFill>
                <a:latin typeface="Arial" charset="0"/>
              </a:defRPr>
            </a:lvl2pPr>
            <a:lvl3pPr marL="1143000" indent="-228600" algn="l" defTabSz="828675" eaLnBrk="0" hangingPunct="0">
              <a:spcBef>
                <a:spcPct val="20000"/>
              </a:spcBef>
              <a:buChar char="•"/>
              <a:defRPr sz="2400">
                <a:solidFill>
                  <a:schemeClr val="tx1"/>
                </a:solidFill>
                <a:latin typeface="Arial" charset="0"/>
              </a:defRPr>
            </a:lvl3pPr>
            <a:lvl4pPr marL="1600200" indent="-228600" algn="l" defTabSz="828675" eaLnBrk="0" hangingPunct="0">
              <a:spcBef>
                <a:spcPct val="20000"/>
              </a:spcBef>
              <a:buChar char="–"/>
              <a:defRPr sz="2000">
                <a:solidFill>
                  <a:schemeClr val="tx1"/>
                </a:solidFill>
                <a:latin typeface="Arial" charset="0"/>
              </a:defRPr>
            </a:lvl4pPr>
            <a:lvl5pPr marL="2057400" indent="-228600" algn="l" defTabSz="828675" eaLnBrk="0" hangingPunct="0">
              <a:spcBef>
                <a:spcPct val="20000"/>
              </a:spcBef>
              <a:buChar char="»"/>
              <a:defRPr sz="2000">
                <a:solidFill>
                  <a:schemeClr val="tx1"/>
                </a:solidFill>
                <a:latin typeface="Arial" charset="0"/>
              </a:defRPr>
            </a:lvl5pPr>
            <a:lvl6pPr marL="2514600" indent="-228600" defTabSz="828675" eaLnBrk="0" fontAlgn="base" hangingPunct="0">
              <a:spcBef>
                <a:spcPct val="20000"/>
              </a:spcBef>
              <a:spcAft>
                <a:spcPct val="0"/>
              </a:spcAft>
              <a:buChar char="»"/>
              <a:defRPr sz="2000">
                <a:solidFill>
                  <a:schemeClr val="tx1"/>
                </a:solidFill>
                <a:latin typeface="Arial" charset="0"/>
              </a:defRPr>
            </a:lvl6pPr>
            <a:lvl7pPr marL="2971800" indent="-228600" defTabSz="828675" eaLnBrk="0" fontAlgn="base" hangingPunct="0">
              <a:spcBef>
                <a:spcPct val="20000"/>
              </a:spcBef>
              <a:spcAft>
                <a:spcPct val="0"/>
              </a:spcAft>
              <a:buChar char="»"/>
              <a:defRPr sz="2000">
                <a:solidFill>
                  <a:schemeClr val="tx1"/>
                </a:solidFill>
                <a:latin typeface="Arial" charset="0"/>
              </a:defRPr>
            </a:lvl7pPr>
            <a:lvl8pPr marL="3429000" indent="-228600" defTabSz="828675" eaLnBrk="0" fontAlgn="base" hangingPunct="0">
              <a:spcBef>
                <a:spcPct val="20000"/>
              </a:spcBef>
              <a:spcAft>
                <a:spcPct val="0"/>
              </a:spcAft>
              <a:buChar char="»"/>
              <a:defRPr sz="2000">
                <a:solidFill>
                  <a:schemeClr val="tx1"/>
                </a:solidFill>
                <a:latin typeface="Arial" charset="0"/>
              </a:defRPr>
            </a:lvl8pPr>
            <a:lvl9pPr marL="3886200" indent="-228600" defTabSz="828675" eaLnBrk="0" fontAlgn="base" hangingPunct="0">
              <a:spcBef>
                <a:spcPct val="20000"/>
              </a:spcBef>
              <a:spcAft>
                <a:spcPct val="0"/>
              </a:spcAft>
              <a:buChar char="»"/>
              <a:defRPr sz="2000">
                <a:solidFill>
                  <a:schemeClr val="tx1"/>
                </a:solidFill>
                <a:latin typeface="Arial" charset="0"/>
              </a:defRPr>
            </a:lvl9pPr>
          </a:lstStyle>
          <a:p>
            <a:pPr algn="ctr">
              <a:lnSpc>
                <a:spcPct val="93000"/>
              </a:lnSpc>
              <a:spcBef>
                <a:spcPct val="0"/>
              </a:spcBef>
              <a:buClr>
                <a:srgbClr val="000000"/>
              </a:buClr>
              <a:buFont typeface="Times New Roman" pitchFamily="18" charset="0"/>
              <a:buNone/>
            </a:pPr>
            <a:r>
              <a:rPr lang="de-DE" altLang="en-US" sz="2000" b="1" dirty="0">
                <a:ea typeface="ＭＳ Ｐゴシック" pitchFamily="34" charset="-128"/>
                <a:cs typeface="Arial" charset="0"/>
              </a:rPr>
              <a:t>Derived</a:t>
            </a:r>
          </a:p>
          <a:p>
            <a:pPr algn="ctr">
              <a:lnSpc>
                <a:spcPct val="93000"/>
              </a:lnSpc>
              <a:spcBef>
                <a:spcPct val="0"/>
              </a:spcBef>
              <a:buClr>
                <a:srgbClr val="000000"/>
              </a:buClr>
              <a:buFont typeface="Times New Roman" pitchFamily="18" charset="0"/>
              <a:buNone/>
            </a:pPr>
            <a:r>
              <a:rPr lang="de-DE" altLang="en-US" sz="2000" b="1" dirty="0">
                <a:ea typeface="ＭＳ Ｐゴシック" pitchFamily="34" charset="-128"/>
                <a:cs typeface="Arial" charset="0"/>
              </a:rPr>
              <a:t>Specification</a:t>
            </a:r>
          </a:p>
        </p:txBody>
      </p:sp>
      <p:sp>
        <p:nvSpPr>
          <p:cNvPr id="16" name="AutoShape 4"/>
          <p:cNvSpPr>
            <a:spLocks noChangeArrowheads="1"/>
          </p:cNvSpPr>
          <p:nvPr/>
        </p:nvSpPr>
        <p:spPr bwMode="auto">
          <a:xfrm>
            <a:off x="4562691" y="3332738"/>
            <a:ext cx="2520950" cy="722312"/>
          </a:xfrm>
          <a:prstGeom prst="flowChartDocument">
            <a:avLst/>
          </a:prstGeom>
          <a:solidFill>
            <a:schemeClr val="accent5">
              <a:lumMod val="60000"/>
              <a:lumOff val="40000"/>
            </a:schemeClr>
          </a:solidFill>
          <a:ln w="19050">
            <a:solidFill>
              <a:schemeClr val="accent5">
                <a:lumMod val="75000"/>
              </a:schemeClr>
            </a:solidFill>
            <a:miter lim="800000"/>
            <a:headEnd/>
            <a:tailEnd/>
          </a:ln>
        </p:spPr>
        <p:txBody>
          <a:bodyPr lIns="82945" tIns="41473" rIns="82945" bIns="41473" anchor="ctr"/>
          <a:lstStyle>
            <a:lvl1pPr algn="l" defTabSz="828675" eaLnBrk="0" hangingPunct="0">
              <a:spcBef>
                <a:spcPct val="20000"/>
              </a:spcBef>
              <a:buChar char="•"/>
              <a:defRPr sz="3200">
                <a:solidFill>
                  <a:schemeClr val="tx1"/>
                </a:solidFill>
                <a:latin typeface="Arial" charset="0"/>
              </a:defRPr>
            </a:lvl1pPr>
            <a:lvl2pPr marL="742950" indent="-285750" algn="l" defTabSz="828675" eaLnBrk="0" hangingPunct="0">
              <a:spcBef>
                <a:spcPct val="20000"/>
              </a:spcBef>
              <a:buChar char="–"/>
              <a:defRPr sz="2800">
                <a:solidFill>
                  <a:schemeClr val="tx1"/>
                </a:solidFill>
                <a:latin typeface="Arial" charset="0"/>
              </a:defRPr>
            </a:lvl2pPr>
            <a:lvl3pPr marL="1143000" indent="-228600" algn="l" defTabSz="828675" eaLnBrk="0" hangingPunct="0">
              <a:spcBef>
                <a:spcPct val="20000"/>
              </a:spcBef>
              <a:buChar char="•"/>
              <a:defRPr sz="2400">
                <a:solidFill>
                  <a:schemeClr val="tx1"/>
                </a:solidFill>
                <a:latin typeface="Arial" charset="0"/>
              </a:defRPr>
            </a:lvl3pPr>
            <a:lvl4pPr marL="1600200" indent="-228600" algn="l" defTabSz="828675" eaLnBrk="0" hangingPunct="0">
              <a:spcBef>
                <a:spcPct val="20000"/>
              </a:spcBef>
              <a:buChar char="–"/>
              <a:defRPr sz="2000">
                <a:solidFill>
                  <a:schemeClr val="tx1"/>
                </a:solidFill>
                <a:latin typeface="Arial" charset="0"/>
              </a:defRPr>
            </a:lvl4pPr>
            <a:lvl5pPr marL="2057400" indent="-228600" algn="l" defTabSz="828675" eaLnBrk="0" hangingPunct="0">
              <a:spcBef>
                <a:spcPct val="20000"/>
              </a:spcBef>
              <a:buChar char="»"/>
              <a:defRPr sz="2000">
                <a:solidFill>
                  <a:schemeClr val="tx1"/>
                </a:solidFill>
                <a:latin typeface="Arial" charset="0"/>
              </a:defRPr>
            </a:lvl5pPr>
            <a:lvl6pPr marL="2514600" indent="-228600" defTabSz="828675" eaLnBrk="0" fontAlgn="base" hangingPunct="0">
              <a:spcBef>
                <a:spcPct val="20000"/>
              </a:spcBef>
              <a:spcAft>
                <a:spcPct val="0"/>
              </a:spcAft>
              <a:buChar char="»"/>
              <a:defRPr sz="2000">
                <a:solidFill>
                  <a:schemeClr val="tx1"/>
                </a:solidFill>
                <a:latin typeface="Arial" charset="0"/>
              </a:defRPr>
            </a:lvl6pPr>
            <a:lvl7pPr marL="2971800" indent="-228600" defTabSz="828675" eaLnBrk="0" fontAlgn="base" hangingPunct="0">
              <a:spcBef>
                <a:spcPct val="20000"/>
              </a:spcBef>
              <a:spcAft>
                <a:spcPct val="0"/>
              </a:spcAft>
              <a:buChar char="»"/>
              <a:defRPr sz="2000">
                <a:solidFill>
                  <a:schemeClr val="tx1"/>
                </a:solidFill>
                <a:latin typeface="Arial" charset="0"/>
              </a:defRPr>
            </a:lvl7pPr>
            <a:lvl8pPr marL="3429000" indent="-228600" defTabSz="828675" eaLnBrk="0" fontAlgn="base" hangingPunct="0">
              <a:spcBef>
                <a:spcPct val="20000"/>
              </a:spcBef>
              <a:spcAft>
                <a:spcPct val="0"/>
              </a:spcAft>
              <a:buChar char="»"/>
              <a:defRPr sz="2000">
                <a:solidFill>
                  <a:schemeClr val="tx1"/>
                </a:solidFill>
                <a:latin typeface="Arial" charset="0"/>
              </a:defRPr>
            </a:lvl8pPr>
            <a:lvl9pPr marL="3886200" indent="-228600" defTabSz="828675" eaLnBrk="0" fontAlgn="base" hangingPunct="0">
              <a:spcBef>
                <a:spcPct val="20000"/>
              </a:spcBef>
              <a:spcAft>
                <a:spcPct val="0"/>
              </a:spcAft>
              <a:buChar char="»"/>
              <a:defRPr sz="2000">
                <a:solidFill>
                  <a:schemeClr val="tx1"/>
                </a:solidFill>
                <a:latin typeface="Arial" charset="0"/>
              </a:defRPr>
            </a:lvl9pPr>
          </a:lstStyle>
          <a:p>
            <a:pPr algn="ctr">
              <a:lnSpc>
                <a:spcPct val="93000"/>
              </a:lnSpc>
              <a:spcBef>
                <a:spcPct val="0"/>
              </a:spcBef>
              <a:buClr>
                <a:srgbClr val="000000"/>
              </a:buClr>
              <a:buFont typeface="Times New Roman" pitchFamily="18" charset="0"/>
              <a:buNone/>
            </a:pPr>
            <a:r>
              <a:rPr lang="de-DE" altLang="en-US" sz="2000" b="1" dirty="0">
                <a:ea typeface="ＭＳ Ｐゴシック" pitchFamily="34" charset="-128"/>
                <a:cs typeface="Arial" charset="0"/>
              </a:rPr>
              <a:t>Derived</a:t>
            </a:r>
          </a:p>
          <a:p>
            <a:pPr algn="ctr">
              <a:lnSpc>
                <a:spcPct val="93000"/>
              </a:lnSpc>
              <a:spcBef>
                <a:spcPct val="0"/>
              </a:spcBef>
              <a:buClr>
                <a:srgbClr val="000000"/>
              </a:buClr>
              <a:buFont typeface="Times New Roman" pitchFamily="18" charset="0"/>
              <a:buNone/>
            </a:pPr>
            <a:r>
              <a:rPr lang="de-DE" altLang="en-US" sz="2000" b="1" dirty="0">
                <a:ea typeface="ＭＳ Ｐゴシック" pitchFamily="34" charset="-128"/>
                <a:cs typeface="Arial" charset="0"/>
              </a:rPr>
              <a:t>Specification</a:t>
            </a:r>
          </a:p>
        </p:txBody>
      </p:sp>
      <p:sp>
        <p:nvSpPr>
          <p:cNvPr id="14" name="Rounded Rectangle 13"/>
          <p:cNvSpPr/>
          <p:nvPr/>
        </p:nvSpPr>
        <p:spPr bwMode="auto">
          <a:xfrm>
            <a:off x="2759634" y="5060771"/>
            <a:ext cx="2584849" cy="1038581"/>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000" b="1" dirty="0">
                <a:latin typeface="+mj-lt"/>
              </a:rPr>
              <a:t>Interoperability</a:t>
            </a:r>
            <a:endParaRPr kumimoji="0" lang="en-US" sz="2000" b="1" i="0" u="none" strike="noStrike" cap="none" normalizeH="0" baseline="0" dirty="0">
              <a:ln>
                <a:noFill/>
              </a:ln>
              <a:solidFill>
                <a:schemeClr val="tx1"/>
              </a:solidFill>
              <a:effectLst/>
              <a:latin typeface="+mj-lt"/>
            </a:endParaRPr>
          </a:p>
        </p:txBody>
      </p:sp>
      <p:sp>
        <p:nvSpPr>
          <p:cNvPr id="15" name="AutoShape 27"/>
          <p:cNvSpPr>
            <a:spLocks noChangeArrowheads="1"/>
          </p:cNvSpPr>
          <p:nvPr/>
        </p:nvSpPr>
        <p:spPr bwMode="auto">
          <a:xfrm>
            <a:off x="979592" y="4923015"/>
            <a:ext cx="2519362" cy="719137"/>
          </a:xfrm>
          <a:prstGeom prst="flowChartPredefinedProcess">
            <a:avLst/>
          </a:prstGeom>
          <a:solidFill>
            <a:schemeClr val="accent5">
              <a:lumMod val="60000"/>
              <a:lumOff val="40000"/>
            </a:schemeClr>
          </a:solidFill>
          <a:ln w="19050">
            <a:solidFill>
              <a:schemeClr val="accent5">
                <a:lumMod val="75000"/>
              </a:schemeClr>
            </a:solidFill>
            <a:miter lim="800000"/>
            <a:headEnd/>
            <a:tailEnd/>
          </a:ln>
          <a:effectLst/>
        </p:spPr>
        <p:txBody>
          <a:bodyPr wrap="none" anchor="ctr"/>
          <a:lstStyle/>
          <a:p>
            <a:pPr algn="ctr" eaLnBrk="1" hangingPunct="1">
              <a:defRPr/>
            </a:pPr>
            <a:r>
              <a:rPr lang="de-DE" altLang="en-US" sz="2000" b="1" kern="0" dirty="0">
                <a:solidFill>
                  <a:srgbClr val="000000"/>
                </a:solidFill>
                <a:latin typeface="Arial"/>
                <a:cs typeface="Arial" pitchFamily="34" charset="0"/>
              </a:rPr>
              <a:t>Implementation</a:t>
            </a:r>
          </a:p>
        </p:txBody>
      </p:sp>
      <p:sp>
        <p:nvSpPr>
          <p:cNvPr id="17" name="AutoShape 16"/>
          <p:cNvSpPr>
            <a:spLocks noChangeArrowheads="1"/>
          </p:cNvSpPr>
          <p:nvPr/>
        </p:nvSpPr>
        <p:spPr bwMode="auto">
          <a:xfrm>
            <a:off x="3526436" y="5107238"/>
            <a:ext cx="1048004" cy="381001"/>
          </a:xfrm>
          <a:prstGeom prst="leftRightArrow">
            <a:avLst>
              <a:gd name="adj1" fmla="val 50000"/>
              <a:gd name="adj2" fmla="val 60000"/>
            </a:avLst>
          </a:prstGeom>
          <a:solidFill>
            <a:schemeClr val="tx1"/>
          </a:solidFill>
          <a:ln w="9525">
            <a:solidFill>
              <a:schemeClr val="tx1"/>
            </a:solidFill>
            <a:miter lim="800000"/>
            <a:headEnd/>
            <a:tailEnd/>
          </a:ln>
          <a:effectLst/>
        </p:spPr>
        <p:txBody>
          <a:bodyPr wrap="none" anchor="ctr"/>
          <a:lstStyle/>
          <a:p>
            <a:pPr fontAlgn="base">
              <a:spcBef>
                <a:spcPct val="0"/>
              </a:spcBef>
              <a:spcAft>
                <a:spcPct val="0"/>
              </a:spcAft>
              <a:defRPr/>
            </a:pPr>
            <a:endParaRPr lang="en-US" sz="2400" kern="0" dirty="0">
              <a:solidFill>
                <a:srgbClr val="000000"/>
              </a:solidFill>
              <a:latin typeface="Times New Roman" panose="02020603050405020304" pitchFamily="18" charset="0"/>
              <a:cs typeface="Arial" charset="0"/>
            </a:endParaRPr>
          </a:p>
        </p:txBody>
      </p:sp>
      <p:sp>
        <p:nvSpPr>
          <p:cNvPr id="18" name="AutoShape 27"/>
          <p:cNvSpPr>
            <a:spLocks noChangeArrowheads="1"/>
          </p:cNvSpPr>
          <p:nvPr/>
        </p:nvSpPr>
        <p:spPr bwMode="auto">
          <a:xfrm>
            <a:off x="4596925" y="4934701"/>
            <a:ext cx="2519362" cy="719137"/>
          </a:xfrm>
          <a:prstGeom prst="flowChartPredefinedProcess">
            <a:avLst/>
          </a:prstGeom>
          <a:solidFill>
            <a:schemeClr val="accent5">
              <a:lumMod val="60000"/>
              <a:lumOff val="40000"/>
            </a:schemeClr>
          </a:solidFill>
          <a:ln w="19050">
            <a:solidFill>
              <a:schemeClr val="accent5">
                <a:lumMod val="75000"/>
              </a:schemeClr>
            </a:solidFill>
            <a:miter lim="800000"/>
            <a:headEnd/>
            <a:tailEnd/>
          </a:ln>
          <a:effectLst/>
        </p:spPr>
        <p:txBody>
          <a:bodyPr wrap="none" anchor="ctr"/>
          <a:lstStyle/>
          <a:p>
            <a:pPr algn="ctr" eaLnBrk="1" hangingPunct="1">
              <a:defRPr/>
            </a:pPr>
            <a:r>
              <a:rPr lang="de-DE" altLang="en-US" sz="2000" b="1" kern="0" dirty="0">
                <a:solidFill>
                  <a:srgbClr val="000000"/>
                </a:solidFill>
                <a:latin typeface="Arial"/>
                <a:cs typeface="Arial" pitchFamily="34" charset="0"/>
              </a:rPr>
              <a:t>Implementation</a:t>
            </a:r>
          </a:p>
        </p:txBody>
      </p:sp>
      <p:sp>
        <p:nvSpPr>
          <p:cNvPr id="19" name="Down Arrow 18"/>
          <p:cNvSpPr/>
          <p:nvPr/>
        </p:nvSpPr>
        <p:spPr bwMode="auto">
          <a:xfrm rot="10800000">
            <a:off x="2013806" y="4028460"/>
            <a:ext cx="381000" cy="894555"/>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000000"/>
              </a:solidFill>
              <a:effectLst/>
              <a:uLnTx/>
              <a:uFillTx/>
            </a:endParaRPr>
          </a:p>
        </p:txBody>
      </p:sp>
      <p:sp>
        <p:nvSpPr>
          <p:cNvPr id="20" name="Down Arrow 19"/>
          <p:cNvSpPr/>
          <p:nvPr/>
        </p:nvSpPr>
        <p:spPr bwMode="auto">
          <a:xfrm rot="10800000">
            <a:off x="5673432" y="4028460"/>
            <a:ext cx="381000" cy="894555"/>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000000"/>
              </a:solidFill>
              <a:effectLst/>
              <a:uLnTx/>
              <a:uFillTx/>
            </a:endParaRPr>
          </a:p>
        </p:txBody>
      </p:sp>
      <p:sp>
        <p:nvSpPr>
          <p:cNvPr id="21" name="TextBox 20"/>
          <p:cNvSpPr txBox="1"/>
          <p:nvPr/>
        </p:nvSpPr>
        <p:spPr>
          <a:xfrm>
            <a:off x="6553200" y="6318045"/>
            <a:ext cx="1859805" cy="215444"/>
          </a:xfrm>
          <a:prstGeom prst="rect">
            <a:avLst/>
          </a:prstGeom>
          <a:noFill/>
        </p:spPr>
        <p:txBody>
          <a:bodyPr wrap="none" rtlCol="0">
            <a:spAutoFit/>
          </a:bodyPr>
          <a:lstStyle/>
          <a:p>
            <a:r>
              <a:rPr lang="en-US" sz="800" i="1" dirty="0"/>
              <a:t>Source: F. Oemig, R. Snelick [2016] </a:t>
            </a:r>
          </a:p>
        </p:txBody>
      </p:sp>
      <p:sp>
        <p:nvSpPr>
          <p:cNvPr id="22" name="AutoShape 4"/>
          <p:cNvSpPr>
            <a:spLocks noChangeArrowheads="1"/>
          </p:cNvSpPr>
          <p:nvPr/>
        </p:nvSpPr>
        <p:spPr bwMode="auto">
          <a:xfrm>
            <a:off x="2789963" y="2001301"/>
            <a:ext cx="2520950" cy="722312"/>
          </a:xfrm>
          <a:prstGeom prst="flowChartDocument">
            <a:avLst/>
          </a:prstGeom>
          <a:solidFill>
            <a:schemeClr val="accent5">
              <a:lumMod val="60000"/>
              <a:lumOff val="40000"/>
            </a:schemeClr>
          </a:solidFill>
          <a:ln w="19050">
            <a:solidFill>
              <a:schemeClr val="accent5">
                <a:lumMod val="75000"/>
              </a:schemeClr>
            </a:solidFill>
            <a:miter lim="800000"/>
            <a:headEnd/>
            <a:tailEnd/>
          </a:ln>
        </p:spPr>
        <p:txBody>
          <a:bodyPr lIns="82945" tIns="41473" rIns="82945" bIns="41473" anchor="ctr"/>
          <a:lstStyle>
            <a:lvl1pPr algn="l" defTabSz="828675" eaLnBrk="0" hangingPunct="0">
              <a:spcBef>
                <a:spcPct val="20000"/>
              </a:spcBef>
              <a:buChar char="•"/>
              <a:defRPr sz="3200">
                <a:solidFill>
                  <a:schemeClr val="tx1"/>
                </a:solidFill>
                <a:latin typeface="Arial" charset="0"/>
              </a:defRPr>
            </a:lvl1pPr>
            <a:lvl2pPr marL="742950" indent="-285750" algn="l" defTabSz="828675" eaLnBrk="0" hangingPunct="0">
              <a:spcBef>
                <a:spcPct val="20000"/>
              </a:spcBef>
              <a:buChar char="–"/>
              <a:defRPr sz="2800">
                <a:solidFill>
                  <a:schemeClr val="tx1"/>
                </a:solidFill>
                <a:latin typeface="Arial" charset="0"/>
              </a:defRPr>
            </a:lvl2pPr>
            <a:lvl3pPr marL="1143000" indent="-228600" algn="l" defTabSz="828675" eaLnBrk="0" hangingPunct="0">
              <a:spcBef>
                <a:spcPct val="20000"/>
              </a:spcBef>
              <a:buChar char="•"/>
              <a:defRPr sz="2400">
                <a:solidFill>
                  <a:schemeClr val="tx1"/>
                </a:solidFill>
                <a:latin typeface="Arial" charset="0"/>
              </a:defRPr>
            </a:lvl3pPr>
            <a:lvl4pPr marL="1600200" indent="-228600" algn="l" defTabSz="828675" eaLnBrk="0" hangingPunct="0">
              <a:spcBef>
                <a:spcPct val="20000"/>
              </a:spcBef>
              <a:buChar char="–"/>
              <a:defRPr sz="2000">
                <a:solidFill>
                  <a:schemeClr val="tx1"/>
                </a:solidFill>
                <a:latin typeface="Arial" charset="0"/>
              </a:defRPr>
            </a:lvl4pPr>
            <a:lvl5pPr marL="2057400" indent="-228600" algn="l" defTabSz="828675" eaLnBrk="0" hangingPunct="0">
              <a:spcBef>
                <a:spcPct val="20000"/>
              </a:spcBef>
              <a:buChar char="»"/>
              <a:defRPr sz="2000">
                <a:solidFill>
                  <a:schemeClr val="tx1"/>
                </a:solidFill>
                <a:latin typeface="Arial" charset="0"/>
              </a:defRPr>
            </a:lvl5pPr>
            <a:lvl6pPr marL="2514600" indent="-228600" defTabSz="828675" eaLnBrk="0" fontAlgn="base" hangingPunct="0">
              <a:spcBef>
                <a:spcPct val="20000"/>
              </a:spcBef>
              <a:spcAft>
                <a:spcPct val="0"/>
              </a:spcAft>
              <a:buChar char="»"/>
              <a:defRPr sz="2000">
                <a:solidFill>
                  <a:schemeClr val="tx1"/>
                </a:solidFill>
                <a:latin typeface="Arial" charset="0"/>
              </a:defRPr>
            </a:lvl6pPr>
            <a:lvl7pPr marL="2971800" indent="-228600" defTabSz="828675" eaLnBrk="0" fontAlgn="base" hangingPunct="0">
              <a:spcBef>
                <a:spcPct val="20000"/>
              </a:spcBef>
              <a:spcAft>
                <a:spcPct val="0"/>
              </a:spcAft>
              <a:buChar char="»"/>
              <a:defRPr sz="2000">
                <a:solidFill>
                  <a:schemeClr val="tx1"/>
                </a:solidFill>
                <a:latin typeface="Arial" charset="0"/>
              </a:defRPr>
            </a:lvl7pPr>
            <a:lvl8pPr marL="3429000" indent="-228600" defTabSz="828675" eaLnBrk="0" fontAlgn="base" hangingPunct="0">
              <a:spcBef>
                <a:spcPct val="20000"/>
              </a:spcBef>
              <a:spcAft>
                <a:spcPct val="0"/>
              </a:spcAft>
              <a:buChar char="»"/>
              <a:defRPr sz="2000">
                <a:solidFill>
                  <a:schemeClr val="tx1"/>
                </a:solidFill>
                <a:latin typeface="Arial" charset="0"/>
              </a:defRPr>
            </a:lvl8pPr>
            <a:lvl9pPr marL="3886200" indent="-228600" defTabSz="828675" eaLnBrk="0" fontAlgn="base" hangingPunct="0">
              <a:spcBef>
                <a:spcPct val="20000"/>
              </a:spcBef>
              <a:spcAft>
                <a:spcPct val="0"/>
              </a:spcAft>
              <a:buChar char="»"/>
              <a:defRPr sz="2000">
                <a:solidFill>
                  <a:schemeClr val="tx1"/>
                </a:solidFill>
                <a:latin typeface="Arial" charset="0"/>
              </a:defRPr>
            </a:lvl9pPr>
          </a:lstStyle>
          <a:p>
            <a:pPr algn="ctr">
              <a:lnSpc>
                <a:spcPct val="93000"/>
              </a:lnSpc>
              <a:spcBef>
                <a:spcPct val="0"/>
              </a:spcBef>
              <a:buClr>
                <a:srgbClr val="000000"/>
              </a:buClr>
              <a:buFont typeface="Times New Roman" pitchFamily="18" charset="0"/>
              <a:buNone/>
            </a:pPr>
            <a:r>
              <a:rPr lang="de-DE" altLang="en-US" sz="2000" b="1" dirty="0">
                <a:ea typeface="ＭＳ Ｐゴシック" pitchFamily="34" charset="-128"/>
                <a:cs typeface="Arial" charset="0"/>
              </a:rPr>
              <a:t>Specification</a:t>
            </a:r>
          </a:p>
        </p:txBody>
      </p:sp>
      <p:sp>
        <p:nvSpPr>
          <p:cNvPr id="23" name="Down Arrow 22"/>
          <p:cNvSpPr/>
          <p:nvPr/>
        </p:nvSpPr>
        <p:spPr bwMode="auto">
          <a:xfrm rot="10800000">
            <a:off x="2964516" y="2723612"/>
            <a:ext cx="381000" cy="609125"/>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000000"/>
              </a:solidFill>
              <a:effectLst/>
              <a:uLnTx/>
              <a:uFillTx/>
            </a:endParaRPr>
          </a:p>
        </p:txBody>
      </p:sp>
      <p:sp>
        <p:nvSpPr>
          <p:cNvPr id="24" name="Down Arrow 23"/>
          <p:cNvSpPr/>
          <p:nvPr/>
        </p:nvSpPr>
        <p:spPr bwMode="auto">
          <a:xfrm rot="10800000">
            <a:off x="4715091" y="2646938"/>
            <a:ext cx="381000" cy="685800"/>
          </a:xfrm>
          <a:prstGeom prst="down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000000"/>
              </a:solidFill>
              <a:effectLst/>
              <a:uLnTx/>
              <a:uFillTx/>
            </a:endParaRPr>
          </a:p>
        </p:txBody>
      </p:sp>
      <p:sp>
        <p:nvSpPr>
          <p:cNvPr id="28" name="Rounded Rectangle 27"/>
          <p:cNvSpPr/>
          <p:nvPr/>
        </p:nvSpPr>
        <p:spPr bwMode="auto">
          <a:xfrm>
            <a:off x="5733909" y="1825663"/>
            <a:ext cx="1752600" cy="838200"/>
          </a:xfrm>
          <a:prstGeom prst="roundRect">
            <a:avLst/>
          </a:prstGeom>
          <a:solidFill>
            <a:schemeClr val="accent5">
              <a:lumMod val="75000"/>
            </a:schemeClr>
          </a:solidFill>
          <a:ln w="28575" cap="flat" cmpd="sng" algn="ctr">
            <a:solidFill>
              <a:schemeClr val="accent5">
                <a:lumMod val="50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a:solidFill>
                  <a:schemeClr val="bg1"/>
                </a:solidFill>
              </a:rPr>
              <a:t>Profiling</a:t>
            </a:r>
            <a:endParaRPr kumimoji="0" lang="en-US" sz="1800" b="1" i="0" u="none" strike="noStrike" cap="none" normalizeH="0" baseline="0" dirty="0">
              <a:ln>
                <a:noFill/>
              </a:ln>
              <a:solidFill>
                <a:schemeClr val="bg1"/>
              </a:solidFill>
              <a:effectLst/>
              <a:latin typeface="Arial" charset="0"/>
            </a:endParaRPr>
          </a:p>
        </p:txBody>
      </p:sp>
      <p:sp>
        <p:nvSpPr>
          <p:cNvPr id="31" name="Rounded Rectangle 30"/>
          <p:cNvSpPr/>
          <p:nvPr/>
        </p:nvSpPr>
        <p:spPr bwMode="auto">
          <a:xfrm>
            <a:off x="439287" y="1966099"/>
            <a:ext cx="1752600" cy="838201"/>
          </a:xfrm>
          <a:prstGeom prst="roundRect">
            <a:avLst/>
          </a:prstGeom>
          <a:solidFill>
            <a:schemeClr val="accent5">
              <a:lumMod val="75000"/>
            </a:schemeClr>
          </a:solidFill>
          <a:ln w="28575" cap="flat" cmpd="sng" algn="ctr">
            <a:solidFill>
              <a:schemeClr val="accent5">
                <a:lumMod val="50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a:solidFill>
                  <a:schemeClr val="bg1"/>
                </a:solidFill>
              </a:rPr>
              <a:t>Profiling</a:t>
            </a:r>
            <a:endParaRPr kumimoji="0" lang="en-US" sz="1800" b="1" i="0" u="none" strike="noStrike" cap="none" normalizeH="0" baseline="0" dirty="0">
              <a:ln>
                <a:noFill/>
              </a:ln>
              <a:solidFill>
                <a:schemeClr val="bg1"/>
              </a:solidFill>
              <a:effectLst/>
              <a:latin typeface="Arial" charset="0"/>
            </a:endParaRPr>
          </a:p>
        </p:txBody>
      </p:sp>
      <p:sp>
        <p:nvSpPr>
          <p:cNvPr id="5" name="Right Arrow 4"/>
          <p:cNvSpPr/>
          <p:nvPr/>
        </p:nvSpPr>
        <p:spPr bwMode="auto">
          <a:xfrm rot="1615832">
            <a:off x="2047238" y="2777847"/>
            <a:ext cx="975214" cy="282953"/>
          </a:xfrm>
          <a:prstGeom prst="rightArrow">
            <a:avLst/>
          </a:prstGeom>
          <a:solidFill>
            <a:schemeClr val="accent5">
              <a:lumMod val="75000"/>
            </a:schemeClr>
          </a:solidFill>
          <a:ln w="9525" cap="flat" cmpd="sng" algn="ctr">
            <a:solidFill>
              <a:schemeClr val="accent5">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sp>
        <p:nvSpPr>
          <p:cNvPr id="37" name="Right Arrow 36"/>
          <p:cNvSpPr/>
          <p:nvPr/>
        </p:nvSpPr>
        <p:spPr bwMode="auto">
          <a:xfrm rot="8698889">
            <a:off x="4951373" y="2692983"/>
            <a:ext cx="975214" cy="282953"/>
          </a:xfrm>
          <a:prstGeom prst="rightArrow">
            <a:avLst/>
          </a:prstGeom>
          <a:solidFill>
            <a:schemeClr val="accent5">
              <a:lumMod val="75000"/>
            </a:schemeClr>
          </a:solidFill>
          <a:ln w="9525" cap="flat" cmpd="sng" algn="ctr">
            <a:solidFill>
              <a:schemeClr val="accent5">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sp>
        <p:nvSpPr>
          <p:cNvPr id="38" name="Slide Number Placeholder 4"/>
          <p:cNvSpPr>
            <a:spLocks noGrp="1"/>
          </p:cNvSpPr>
          <p:nvPr>
            <p:ph type="sldNum" sz="quarter" idx="11"/>
          </p:nvPr>
        </p:nvSpPr>
        <p:spPr>
          <a:xfrm>
            <a:off x="4343400" y="6534150"/>
            <a:ext cx="533400" cy="476250"/>
          </a:xfrm>
        </p:spPr>
        <p:txBody>
          <a:bodyPr/>
          <a:lstStyle/>
          <a:p>
            <a:fld id="{64C44300-96F5-4E68-AEBC-759F83B9379E}" type="slidenum">
              <a:rPr lang="en-US"/>
              <a:pPr/>
              <a:t>16</a:t>
            </a:fld>
            <a:endParaRPr lang="en-US" dirty="0"/>
          </a:p>
        </p:txBody>
      </p:sp>
      <p:sp>
        <p:nvSpPr>
          <p:cNvPr id="39" name="Date Placeholder 3"/>
          <p:cNvSpPr txBox="1">
            <a:spLocks/>
          </p:cNvSpPr>
          <p:nvPr/>
        </p:nvSpPr>
        <p:spPr bwMode="auto">
          <a:xfrm>
            <a:off x="8077200" y="6629400"/>
            <a:ext cx="838200" cy="152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l" rtl="0" eaLnBrk="1" fontAlgn="base" hangingPunct="1">
              <a:spcBef>
                <a:spcPct val="0"/>
              </a:spcBef>
              <a:spcAft>
                <a:spcPct val="0"/>
              </a:spcAft>
              <a:defRPr sz="600"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235313DE-39FF-4199-8686-1B682DE047CF}" type="datetime1">
              <a:rPr lang="en-US" smtClean="0"/>
              <a:pPr/>
              <a:t>6/1/2021</a:t>
            </a:fld>
            <a:endParaRPr lang="en-US" dirty="0"/>
          </a:p>
        </p:txBody>
      </p:sp>
      <p:sp>
        <p:nvSpPr>
          <p:cNvPr id="3" name="Speech Bubble: Rectangle 2">
            <a:extLst>
              <a:ext uri="{FF2B5EF4-FFF2-40B4-BE49-F238E27FC236}">
                <a16:creationId xmlns:a16="http://schemas.microsoft.com/office/drawing/2014/main" id="{0B4E8259-EB7F-4695-A573-D5A8CB23CC02}"/>
              </a:ext>
            </a:extLst>
          </p:cNvPr>
          <p:cNvSpPr/>
          <p:nvPr/>
        </p:nvSpPr>
        <p:spPr bwMode="auto">
          <a:xfrm>
            <a:off x="6934200" y="775167"/>
            <a:ext cx="1859805" cy="822325"/>
          </a:xfrm>
          <a:prstGeom prst="wedgeRectCallout">
            <a:avLst>
              <a:gd name="adj1" fmla="val -58288"/>
              <a:gd name="adj2" fmla="val 113267"/>
            </a:avLst>
          </a:prstGeom>
          <a:solidFill>
            <a:schemeClr val="bg1">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rPr>
              <a:t>We must profile in a consistent manner using “rich” conformance constructs.</a:t>
            </a:r>
          </a:p>
        </p:txBody>
      </p:sp>
    </p:spTree>
    <p:extLst>
      <p:ext uri="{BB962C8B-B14F-4D97-AF65-F5344CB8AC3E}">
        <p14:creationId xmlns:p14="http://schemas.microsoft.com/office/powerpoint/2010/main" val="2765764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a:t>In the Context of HL7 v2</a:t>
            </a:r>
          </a:p>
        </p:txBody>
      </p:sp>
      <p:sp>
        <p:nvSpPr>
          <p:cNvPr id="4" name="Date Placeholder 3"/>
          <p:cNvSpPr>
            <a:spLocks noGrp="1"/>
          </p:cNvSpPr>
          <p:nvPr>
            <p:ph type="dt" sz="half" idx="10"/>
          </p:nvPr>
        </p:nvSpPr>
        <p:spPr>
          <a:xfrm>
            <a:off x="8075501" y="7000477"/>
            <a:ext cx="838200" cy="152400"/>
          </a:xfrm>
        </p:spPr>
        <p:txBody>
          <a:bodyPr/>
          <a:lstStyle/>
          <a:p>
            <a:fld id="{235313DE-39FF-4199-8686-1B682DE047CF}" type="datetime1">
              <a:rPr lang="en-US"/>
              <a:pPr/>
              <a:t>6/1/2021</a:t>
            </a:fld>
            <a:endParaRPr lang="en-US" dirty="0"/>
          </a:p>
        </p:txBody>
      </p:sp>
      <p:sp>
        <p:nvSpPr>
          <p:cNvPr id="38" name="Slide Number Placeholder 4"/>
          <p:cNvSpPr>
            <a:spLocks noGrp="1"/>
          </p:cNvSpPr>
          <p:nvPr>
            <p:ph type="sldNum" sz="quarter" idx="11"/>
          </p:nvPr>
        </p:nvSpPr>
        <p:spPr>
          <a:xfrm>
            <a:off x="4343400" y="6534150"/>
            <a:ext cx="533400" cy="476250"/>
          </a:xfrm>
        </p:spPr>
        <p:txBody>
          <a:bodyPr/>
          <a:lstStyle/>
          <a:p>
            <a:fld id="{64C44300-96F5-4E68-AEBC-759F83B9379E}" type="slidenum">
              <a:rPr lang="en-US"/>
              <a:pPr/>
              <a:t>17</a:t>
            </a:fld>
            <a:endParaRPr lang="en-US" dirty="0"/>
          </a:p>
        </p:txBody>
      </p:sp>
      <p:sp>
        <p:nvSpPr>
          <p:cNvPr id="39" name="Date Placeholder 3"/>
          <p:cNvSpPr txBox="1">
            <a:spLocks/>
          </p:cNvSpPr>
          <p:nvPr/>
        </p:nvSpPr>
        <p:spPr bwMode="auto">
          <a:xfrm>
            <a:off x="8077200" y="6629400"/>
            <a:ext cx="838200" cy="152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l" rtl="0" eaLnBrk="1" fontAlgn="base" hangingPunct="1">
              <a:spcBef>
                <a:spcPct val="0"/>
              </a:spcBef>
              <a:spcAft>
                <a:spcPct val="0"/>
              </a:spcAft>
              <a:defRPr sz="600"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235313DE-39FF-4199-8686-1B682DE047CF}" type="datetime1">
              <a:rPr lang="en-US" smtClean="0"/>
              <a:pPr/>
              <a:t>6/1/2021</a:t>
            </a:fld>
            <a:endParaRPr lang="en-US" dirty="0"/>
          </a:p>
        </p:txBody>
      </p:sp>
      <p:pic>
        <p:nvPicPr>
          <p:cNvPr id="27" name="Picture 26">
            <a:extLst>
              <a:ext uri="{FF2B5EF4-FFF2-40B4-BE49-F238E27FC236}">
                <a16:creationId xmlns:a16="http://schemas.microsoft.com/office/drawing/2014/main" id="{4E7C0CEF-0D9E-4040-B4D1-CDEEFEEC6EC3}"/>
              </a:ext>
            </a:extLst>
          </p:cNvPr>
          <p:cNvPicPr/>
          <p:nvPr/>
        </p:nvPicPr>
        <p:blipFill>
          <a:blip r:embed="rId3" cstate="print"/>
          <a:stretch>
            <a:fillRect/>
          </a:stretch>
        </p:blipFill>
        <p:spPr>
          <a:xfrm>
            <a:off x="457200" y="1524000"/>
            <a:ext cx="8305800" cy="4886723"/>
          </a:xfrm>
          <a:prstGeom prst="rect">
            <a:avLst/>
          </a:prstGeom>
        </p:spPr>
      </p:pic>
    </p:spTree>
    <p:extLst>
      <p:ext uri="{BB962C8B-B14F-4D97-AF65-F5344CB8AC3E}">
        <p14:creationId xmlns:p14="http://schemas.microsoft.com/office/powerpoint/2010/main" val="1981139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a:t>Profiling Overview</a:t>
            </a:r>
          </a:p>
        </p:txBody>
      </p:sp>
      <p:sp>
        <p:nvSpPr>
          <p:cNvPr id="4" name="Date Placeholder 3"/>
          <p:cNvSpPr>
            <a:spLocks noGrp="1"/>
          </p:cNvSpPr>
          <p:nvPr>
            <p:ph type="dt" sz="half" idx="10"/>
          </p:nvPr>
        </p:nvSpPr>
        <p:spPr>
          <a:xfrm>
            <a:off x="8075501" y="7000477"/>
            <a:ext cx="838200" cy="152400"/>
          </a:xfrm>
        </p:spPr>
        <p:txBody>
          <a:bodyPr/>
          <a:lstStyle/>
          <a:p>
            <a:fld id="{235313DE-39FF-4199-8686-1B682DE047CF}" type="datetime1">
              <a:rPr lang="en-US"/>
              <a:pPr/>
              <a:t>6/1/2021</a:t>
            </a:fld>
            <a:endParaRPr lang="en-US" dirty="0"/>
          </a:p>
        </p:txBody>
      </p:sp>
      <p:sp>
        <p:nvSpPr>
          <p:cNvPr id="38" name="Slide Number Placeholder 4"/>
          <p:cNvSpPr>
            <a:spLocks noGrp="1"/>
          </p:cNvSpPr>
          <p:nvPr>
            <p:ph type="sldNum" sz="quarter" idx="11"/>
          </p:nvPr>
        </p:nvSpPr>
        <p:spPr>
          <a:xfrm>
            <a:off x="4343400" y="6534150"/>
            <a:ext cx="533400" cy="476250"/>
          </a:xfrm>
        </p:spPr>
        <p:txBody>
          <a:bodyPr/>
          <a:lstStyle/>
          <a:p>
            <a:fld id="{64C44300-96F5-4E68-AEBC-759F83B9379E}" type="slidenum">
              <a:rPr lang="en-US"/>
              <a:pPr/>
              <a:t>18</a:t>
            </a:fld>
            <a:endParaRPr lang="en-US" dirty="0"/>
          </a:p>
        </p:txBody>
      </p:sp>
      <p:sp>
        <p:nvSpPr>
          <p:cNvPr id="39" name="Date Placeholder 3"/>
          <p:cNvSpPr txBox="1">
            <a:spLocks/>
          </p:cNvSpPr>
          <p:nvPr/>
        </p:nvSpPr>
        <p:spPr bwMode="auto">
          <a:xfrm>
            <a:off x="8077200" y="6629400"/>
            <a:ext cx="838200" cy="152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l" rtl="0" eaLnBrk="1" fontAlgn="base" hangingPunct="1">
              <a:spcBef>
                <a:spcPct val="0"/>
              </a:spcBef>
              <a:spcAft>
                <a:spcPct val="0"/>
              </a:spcAft>
              <a:defRPr sz="600"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235313DE-39FF-4199-8686-1B682DE047CF}" type="datetime1">
              <a:rPr lang="en-US" smtClean="0"/>
              <a:pPr/>
              <a:t>6/1/2021</a:t>
            </a:fld>
            <a:endParaRPr lang="en-US" dirty="0"/>
          </a:p>
        </p:txBody>
      </p:sp>
      <p:pic>
        <p:nvPicPr>
          <p:cNvPr id="2" name="Picture 1">
            <a:extLst>
              <a:ext uri="{FF2B5EF4-FFF2-40B4-BE49-F238E27FC236}">
                <a16:creationId xmlns:a16="http://schemas.microsoft.com/office/drawing/2014/main" id="{B6BBDAB0-8473-4926-AA4D-8E842EFFA97E}"/>
              </a:ext>
            </a:extLst>
          </p:cNvPr>
          <p:cNvPicPr>
            <a:picLocks noChangeAspect="1"/>
          </p:cNvPicPr>
          <p:nvPr/>
        </p:nvPicPr>
        <p:blipFill>
          <a:blip r:embed="rId3"/>
          <a:stretch>
            <a:fillRect/>
          </a:stretch>
        </p:blipFill>
        <p:spPr>
          <a:xfrm>
            <a:off x="533400" y="1434231"/>
            <a:ext cx="3538537" cy="4986532"/>
          </a:xfrm>
          <a:prstGeom prst="rect">
            <a:avLst/>
          </a:prstGeom>
        </p:spPr>
      </p:pic>
      <p:sp>
        <p:nvSpPr>
          <p:cNvPr id="3" name="Rectangle 2"/>
          <p:cNvSpPr/>
          <p:nvPr/>
        </p:nvSpPr>
        <p:spPr>
          <a:xfrm>
            <a:off x="4316093" y="1601255"/>
            <a:ext cx="4182256" cy="4524315"/>
          </a:xfrm>
          <a:prstGeom prst="rect">
            <a:avLst/>
          </a:prstGeom>
        </p:spPr>
        <p:txBody>
          <a:bodyPr wrap="square">
            <a:spAutoFit/>
          </a:bodyPr>
          <a:lstStyle/>
          <a:p>
            <a:pPr marL="342900" lvl="0" indent="-342900" eaLnBrk="1" hangingPunct="1">
              <a:spcBef>
                <a:spcPct val="20000"/>
              </a:spcBef>
              <a:buClr>
                <a:srgbClr val="CC3300"/>
              </a:buClr>
              <a:buSzPct val="75000"/>
              <a:buFont typeface="Wingdings" pitchFamily="2" charset="2"/>
              <a:buChar char="n"/>
            </a:pPr>
            <a:r>
              <a:rPr lang="en-US" sz="2000" kern="0" dirty="0">
                <a:solidFill>
                  <a:srgbClr val="000000"/>
                </a:solidFill>
                <a:latin typeface="Arial"/>
              </a:rPr>
              <a:t>The base standard is a framework that contains many templates (starting point) that is intended to be constrained for a specific use and context. </a:t>
            </a:r>
          </a:p>
          <a:p>
            <a:pPr marL="342900" lvl="0" indent="-342900" eaLnBrk="1" hangingPunct="1">
              <a:spcBef>
                <a:spcPct val="20000"/>
              </a:spcBef>
              <a:buClr>
                <a:srgbClr val="CC3300"/>
              </a:buClr>
              <a:buSzPct val="75000"/>
              <a:buFont typeface="Wingdings" pitchFamily="2" charset="2"/>
              <a:buChar char="n"/>
            </a:pPr>
            <a:r>
              <a:rPr lang="en-US" sz="2000" kern="0" dirty="0">
                <a:solidFill>
                  <a:srgbClr val="000000"/>
                </a:solidFill>
                <a:latin typeface="Arial"/>
              </a:rPr>
              <a:t>Allows implementers to document an agreed-upon subset of the standard, and thus arrive at a common interpretation</a:t>
            </a:r>
          </a:p>
          <a:p>
            <a:pPr marL="342900" lvl="0" indent="-342900" eaLnBrk="1" hangingPunct="1">
              <a:spcBef>
                <a:spcPct val="20000"/>
              </a:spcBef>
              <a:buClr>
                <a:srgbClr val="CC3300"/>
              </a:buClr>
              <a:buSzPct val="75000"/>
              <a:buFont typeface="Wingdings" pitchFamily="2" charset="2"/>
              <a:buChar char="n"/>
            </a:pPr>
            <a:r>
              <a:rPr lang="en-US" sz="2000" kern="0" dirty="0">
                <a:solidFill>
                  <a:srgbClr val="000000"/>
                </a:solidFill>
                <a:latin typeface="Arial"/>
              </a:rPr>
              <a:t>Conformance Constructs provides the mechanisms to constraint in a consistent manner </a:t>
            </a:r>
          </a:p>
        </p:txBody>
      </p:sp>
    </p:spTree>
    <p:extLst>
      <p:ext uri="{BB962C8B-B14F-4D97-AF65-F5344CB8AC3E}">
        <p14:creationId xmlns:p14="http://schemas.microsoft.com/office/powerpoint/2010/main" val="14820652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a:t>Creating Specifications</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235313DE-39FF-4199-8686-1B682DE047CF}" type="datetime1">
              <a:rPr kumimoji="0" lang="en-US" sz="600" b="0" i="0" u="none" strike="noStrike" kern="1200" cap="none" spc="0" normalizeH="0" baseline="0" noProof="0">
                <a:ln>
                  <a:noFill/>
                </a:ln>
                <a:solidFill>
                  <a:srgbClr val="000000"/>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6/1/2021</a:t>
            </a:fld>
            <a:endParaRPr kumimoji="0" lang="en-US" sz="6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4C44300-96F5-4E68-AEBC-759F83B9379E}" type="slidenum">
              <a:rPr kumimoji="0" lang="en-US" sz="8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sz="800" b="0" i="0" u="none" strike="noStrike" kern="1200" cap="none" spc="0" normalizeH="0" baseline="0" noProof="0" dirty="0">
              <a:ln>
                <a:noFill/>
              </a:ln>
              <a:solidFill>
                <a:srgbClr val="000000"/>
              </a:solidFill>
              <a:effectLst/>
              <a:uLnTx/>
              <a:uFillTx/>
              <a:latin typeface="Arial" charset="0"/>
              <a:ea typeface="+mn-ea"/>
              <a:cs typeface="+mn-cs"/>
            </a:endParaRPr>
          </a:p>
        </p:txBody>
      </p:sp>
      <p:pic>
        <p:nvPicPr>
          <p:cNvPr id="2" name="Picture 1">
            <a:extLst>
              <a:ext uri="{FF2B5EF4-FFF2-40B4-BE49-F238E27FC236}">
                <a16:creationId xmlns:a16="http://schemas.microsoft.com/office/drawing/2014/main" id="{CC0500B1-A0E6-4DFA-9AFF-4E1596360EAA}"/>
              </a:ext>
            </a:extLst>
          </p:cNvPr>
          <p:cNvPicPr>
            <a:picLocks noChangeAspect="1"/>
          </p:cNvPicPr>
          <p:nvPr/>
        </p:nvPicPr>
        <p:blipFill>
          <a:blip r:embed="rId3"/>
          <a:stretch>
            <a:fillRect/>
          </a:stretch>
        </p:blipFill>
        <p:spPr>
          <a:xfrm>
            <a:off x="381000" y="1524000"/>
            <a:ext cx="8382000" cy="4967536"/>
          </a:xfrm>
          <a:prstGeom prst="rect">
            <a:avLst/>
          </a:prstGeom>
        </p:spPr>
      </p:pic>
    </p:spTree>
    <p:extLst>
      <p:ext uri="{BB962C8B-B14F-4D97-AF65-F5344CB8AC3E}">
        <p14:creationId xmlns:p14="http://schemas.microsoft.com/office/powerpoint/2010/main" val="16291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a:t>Video Series</a:t>
            </a:r>
          </a:p>
        </p:txBody>
      </p:sp>
      <p:sp>
        <p:nvSpPr>
          <p:cNvPr id="8195" name="Rectangle 3"/>
          <p:cNvSpPr>
            <a:spLocks noGrp="1" noChangeArrowheads="1"/>
          </p:cNvSpPr>
          <p:nvPr>
            <p:ph idx="1"/>
          </p:nvPr>
        </p:nvSpPr>
        <p:spPr>
          <a:xfrm>
            <a:off x="381000" y="1490578"/>
            <a:ext cx="8458200" cy="4876800"/>
          </a:xfrm>
        </p:spPr>
        <p:txBody>
          <a:bodyPr>
            <a:normAutofit/>
          </a:bodyPr>
          <a:lstStyle/>
          <a:p>
            <a:r>
              <a:rPr lang="en-US" dirty="0"/>
              <a:t>Part 1</a:t>
            </a:r>
          </a:p>
          <a:p>
            <a:pPr lvl="1"/>
            <a:r>
              <a:rPr lang="en-US" dirty="0"/>
              <a:t>NIST HL7 v2 Testing Infrastructure Overview</a:t>
            </a:r>
          </a:p>
          <a:p>
            <a:r>
              <a:rPr lang="en-US" dirty="0"/>
              <a:t>Part 2</a:t>
            </a:r>
          </a:p>
          <a:p>
            <a:pPr lvl="1"/>
            <a:r>
              <a:rPr lang="en-US" dirty="0"/>
              <a:t>NIST Conformance Testing Tools</a:t>
            </a:r>
          </a:p>
          <a:p>
            <a:pPr lvl="1"/>
            <a:r>
              <a:rPr lang="en-US" dirty="0"/>
              <a:t>Focus on Immunization Test Suite</a:t>
            </a:r>
          </a:p>
          <a:p>
            <a:r>
              <a:rPr lang="en-US" dirty="0"/>
              <a:t>Part 3</a:t>
            </a:r>
          </a:p>
          <a:p>
            <a:pPr lvl="1"/>
            <a:r>
              <a:rPr lang="en-US" dirty="0"/>
              <a:t>NIST Development and Testing Platform</a:t>
            </a:r>
          </a:p>
          <a:p>
            <a:r>
              <a:rPr lang="en-US" dirty="0"/>
              <a:t>Supplement</a:t>
            </a:r>
          </a:p>
          <a:p>
            <a:pPr lvl="1"/>
            <a:r>
              <a:rPr lang="en-US" dirty="0"/>
              <a:t>Background: HL7 v2, Conformance, Interoperability</a:t>
            </a:r>
          </a:p>
          <a:p>
            <a:endParaRPr lang="en-US" dirty="0"/>
          </a:p>
        </p:txBody>
      </p:sp>
      <p:sp>
        <p:nvSpPr>
          <p:cNvPr id="4" name="Date Placeholder 3"/>
          <p:cNvSpPr>
            <a:spLocks noGrp="1"/>
          </p:cNvSpPr>
          <p:nvPr>
            <p:ph type="dt" sz="half" idx="10"/>
          </p:nvPr>
        </p:nvSpPr>
        <p:spPr/>
        <p:txBody>
          <a:bodyPr/>
          <a:lstStyle/>
          <a:p>
            <a:fld id="{235313DE-39FF-4199-8686-1B682DE047CF}" type="datetime1">
              <a:rPr lang="en-US"/>
              <a:pPr/>
              <a:t>6/1/2021</a:t>
            </a:fld>
            <a:endParaRPr lang="en-US" dirty="0"/>
          </a:p>
        </p:txBody>
      </p:sp>
      <p:sp>
        <p:nvSpPr>
          <p:cNvPr id="5" name="Slide Number Placeholder 4"/>
          <p:cNvSpPr>
            <a:spLocks noGrp="1"/>
          </p:cNvSpPr>
          <p:nvPr>
            <p:ph type="sldNum" sz="quarter" idx="11"/>
          </p:nvPr>
        </p:nvSpPr>
        <p:spPr/>
        <p:txBody>
          <a:bodyPr/>
          <a:lstStyle/>
          <a:p>
            <a:fld id="{64C44300-96F5-4E68-AEBC-759F83B9379E}" type="slidenum">
              <a:rPr lang="en-US"/>
              <a:pPr/>
              <a:t>2</a:t>
            </a:fld>
            <a:endParaRPr lang="en-US" dirty="0"/>
          </a:p>
        </p:txBody>
      </p:sp>
    </p:spTree>
    <p:extLst>
      <p:ext uri="{BB962C8B-B14F-4D97-AF65-F5344CB8AC3E}">
        <p14:creationId xmlns:p14="http://schemas.microsoft.com/office/powerpoint/2010/main" val="3734321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a:t>Creating Specifications</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235313DE-39FF-4199-8686-1B682DE047CF}" type="datetime1">
              <a:rPr kumimoji="0" lang="en-US" sz="600" b="0" i="0" u="none" strike="noStrike" kern="1200" cap="none" spc="0" normalizeH="0" baseline="0" noProof="0">
                <a:ln>
                  <a:noFill/>
                </a:ln>
                <a:solidFill>
                  <a:srgbClr val="000000"/>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6/1/2021</a:t>
            </a:fld>
            <a:endParaRPr kumimoji="0" lang="en-US" sz="6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4C44300-96F5-4E68-AEBC-759F83B9379E}" type="slidenum">
              <a:rPr kumimoji="0" lang="en-US" sz="8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US" sz="800" b="0" i="0" u="none" strike="noStrike" kern="1200" cap="none" spc="0" normalizeH="0" baseline="0" noProof="0" dirty="0">
              <a:ln>
                <a:noFill/>
              </a:ln>
              <a:solidFill>
                <a:srgbClr val="000000"/>
              </a:solidFill>
              <a:effectLst/>
              <a:uLnTx/>
              <a:uFillTx/>
              <a:latin typeface="Arial" charset="0"/>
              <a:ea typeface="+mn-ea"/>
              <a:cs typeface="+mn-cs"/>
            </a:endParaRPr>
          </a:p>
        </p:txBody>
      </p:sp>
      <p:pic>
        <p:nvPicPr>
          <p:cNvPr id="2" name="Picture 1">
            <a:extLst>
              <a:ext uri="{FF2B5EF4-FFF2-40B4-BE49-F238E27FC236}">
                <a16:creationId xmlns:a16="http://schemas.microsoft.com/office/drawing/2014/main" id="{CC0500B1-A0E6-4DFA-9AFF-4E1596360EAA}"/>
              </a:ext>
            </a:extLst>
          </p:cNvPr>
          <p:cNvPicPr>
            <a:picLocks noChangeAspect="1"/>
          </p:cNvPicPr>
          <p:nvPr/>
        </p:nvPicPr>
        <p:blipFill>
          <a:blip r:embed="rId3"/>
          <a:stretch>
            <a:fillRect/>
          </a:stretch>
        </p:blipFill>
        <p:spPr>
          <a:xfrm>
            <a:off x="381000" y="1524000"/>
            <a:ext cx="8382000" cy="4967536"/>
          </a:xfrm>
          <a:prstGeom prst="rect">
            <a:avLst/>
          </a:prstGeom>
        </p:spPr>
      </p:pic>
      <p:sp>
        <p:nvSpPr>
          <p:cNvPr id="3" name="Rectangle: Rounded Corners 2">
            <a:extLst>
              <a:ext uri="{FF2B5EF4-FFF2-40B4-BE49-F238E27FC236}">
                <a16:creationId xmlns:a16="http://schemas.microsoft.com/office/drawing/2014/main" id="{02AB0750-A41D-418D-842B-B505E9A4AA0A}"/>
              </a:ext>
            </a:extLst>
          </p:cNvPr>
          <p:cNvSpPr/>
          <p:nvPr/>
        </p:nvSpPr>
        <p:spPr bwMode="auto">
          <a:xfrm>
            <a:off x="654627" y="2843407"/>
            <a:ext cx="7805738" cy="3124200"/>
          </a:xfrm>
          <a:prstGeom prst="roundRect">
            <a:avLst>
              <a:gd name="adj" fmla="val 2290"/>
            </a:avLst>
          </a:prstGeom>
          <a:solidFill>
            <a:schemeClr val="accent1"/>
          </a:solid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b="1" i="0" u="none" strike="noStrike" cap="none" normalizeH="0" baseline="0" dirty="0">
              <a:ln>
                <a:noFill/>
              </a:ln>
              <a:solidFill>
                <a:schemeClr val="bg1"/>
              </a:solidFill>
              <a:effectLst/>
              <a:latin typeface="Arial" charset="0"/>
            </a:endParaRPr>
          </a:p>
          <a:p>
            <a:pPr marL="0" marR="0" indent="0" algn="ctr" defTabSz="914400" rtl="0" eaLnBrk="0" fontAlgn="base" latinLnBrk="0" hangingPunct="0">
              <a:lnSpc>
                <a:spcPct val="100000"/>
              </a:lnSpc>
              <a:spcBef>
                <a:spcPct val="0"/>
              </a:spcBef>
              <a:spcAft>
                <a:spcPct val="0"/>
              </a:spcAft>
              <a:buClrTx/>
              <a:buSzTx/>
              <a:buFontTx/>
              <a:buNone/>
              <a:tabLst/>
            </a:pPr>
            <a:endParaRPr lang="en-US" b="1" dirty="0">
              <a:solidFill>
                <a:schemeClr val="bg1"/>
              </a:solidFill>
            </a:endParaRPr>
          </a:p>
        </p:txBody>
      </p:sp>
      <p:sp>
        <p:nvSpPr>
          <p:cNvPr id="6" name="Rectangle: Rounded Corners 5">
            <a:extLst>
              <a:ext uri="{FF2B5EF4-FFF2-40B4-BE49-F238E27FC236}">
                <a16:creationId xmlns:a16="http://schemas.microsoft.com/office/drawing/2014/main" id="{8BAEA958-6D4B-4FEF-B87C-90C272F0CE97}"/>
              </a:ext>
            </a:extLst>
          </p:cNvPr>
          <p:cNvSpPr/>
          <p:nvPr/>
        </p:nvSpPr>
        <p:spPr bwMode="auto">
          <a:xfrm>
            <a:off x="2063401" y="3131126"/>
            <a:ext cx="2438400" cy="685800"/>
          </a:xfrm>
          <a:prstGeom prst="roundRect">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charset="0"/>
              </a:rPr>
              <a:t>Base Standard (Framework)</a:t>
            </a:r>
          </a:p>
        </p:txBody>
      </p:sp>
      <p:sp>
        <p:nvSpPr>
          <p:cNvPr id="8" name="Rectangle: Rounded Corners 7">
            <a:extLst>
              <a:ext uri="{FF2B5EF4-FFF2-40B4-BE49-F238E27FC236}">
                <a16:creationId xmlns:a16="http://schemas.microsoft.com/office/drawing/2014/main" id="{17E86435-CF3D-4B69-8943-B51AE8676277}"/>
              </a:ext>
            </a:extLst>
          </p:cNvPr>
          <p:cNvSpPr/>
          <p:nvPr/>
        </p:nvSpPr>
        <p:spPr bwMode="auto">
          <a:xfrm>
            <a:off x="2063401" y="4133261"/>
            <a:ext cx="2438400" cy="685800"/>
          </a:xfrm>
          <a:prstGeom prst="roundRect">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a:t>Use Case (Requirements)</a:t>
            </a:r>
            <a:endParaRPr kumimoji="0" lang="en-US" sz="1800" b="1" i="0" u="none" strike="noStrike" cap="none" normalizeH="0" baseline="0" dirty="0">
              <a:ln>
                <a:noFill/>
              </a:ln>
              <a:solidFill>
                <a:schemeClr val="tx1"/>
              </a:solidFill>
              <a:effectLst/>
              <a:latin typeface="Arial" charset="0"/>
            </a:endParaRPr>
          </a:p>
        </p:txBody>
      </p:sp>
      <p:sp>
        <p:nvSpPr>
          <p:cNvPr id="9" name="Rectangle: Rounded Corners 8">
            <a:extLst>
              <a:ext uri="{FF2B5EF4-FFF2-40B4-BE49-F238E27FC236}">
                <a16:creationId xmlns:a16="http://schemas.microsoft.com/office/drawing/2014/main" id="{F10A9923-53CC-48F7-9C6B-600C12591368}"/>
              </a:ext>
            </a:extLst>
          </p:cNvPr>
          <p:cNvSpPr/>
          <p:nvPr/>
        </p:nvSpPr>
        <p:spPr bwMode="auto">
          <a:xfrm>
            <a:off x="2056474" y="5110917"/>
            <a:ext cx="2438400" cy="685800"/>
          </a:xfrm>
          <a:prstGeom prst="roundRect">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charset="0"/>
              </a:rPr>
              <a:t>Constraints</a:t>
            </a:r>
          </a:p>
        </p:txBody>
      </p:sp>
      <p:sp>
        <p:nvSpPr>
          <p:cNvPr id="7" name="TextBox 6">
            <a:extLst>
              <a:ext uri="{FF2B5EF4-FFF2-40B4-BE49-F238E27FC236}">
                <a16:creationId xmlns:a16="http://schemas.microsoft.com/office/drawing/2014/main" id="{5AB6C143-1C1B-458A-8F80-5D6EAF337B97}"/>
              </a:ext>
            </a:extLst>
          </p:cNvPr>
          <p:cNvSpPr txBox="1"/>
          <p:nvPr/>
        </p:nvSpPr>
        <p:spPr>
          <a:xfrm>
            <a:off x="2970874" y="4672602"/>
            <a:ext cx="609600" cy="584775"/>
          </a:xfrm>
          <a:prstGeom prst="rect">
            <a:avLst/>
          </a:prstGeom>
          <a:noFill/>
        </p:spPr>
        <p:txBody>
          <a:bodyPr wrap="square" rtlCol="0">
            <a:spAutoFit/>
          </a:bodyPr>
          <a:lstStyle/>
          <a:p>
            <a:r>
              <a:rPr lang="en-US" sz="3200" b="1" dirty="0">
                <a:solidFill>
                  <a:schemeClr val="bg1"/>
                </a:solidFill>
              </a:rPr>
              <a:t>+</a:t>
            </a:r>
          </a:p>
        </p:txBody>
      </p:sp>
      <p:sp>
        <p:nvSpPr>
          <p:cNvPr id="11" name="TextBox 10">
            <a:extLst>
              <a:ext uri="{FF2B5EF4-FFF2-40B4-BE49-F238E27FC236}">
                <a16:creationId xmlns:a16="http://schemas.microsoft.com/office/drawing/2014/main" id="{2427DF4A-8F09-4639-9960-E4E14C18B8CF}"/>
              </a:ext>
            </a:extLst>
          </p:cNvPr>
          <p:cNvSpPr txBox="1"/>
          <p:nvPr/>
        </p:nvSpPr>
        <p:spPr>
          <a:xfrm>
            <a:off x="2977801" y="3670467"/>
            <a:ext cx="609600" cy="584775"/>
          </a:xfrm>
          <a:prstGeom prst="rect">
            <a:avLst/>
          </a:prstGeom>
          <a:noFill/>
        </p:spPr>
        <p:txBody>
          <a:bodyPr wrap="square" rtlCol="0">
            <a:spAutoFit/>
          </a:bodyPr>
          <a:lstStyle/>
          <a:p>
            <a:r>
              <a:rPr lang="en-US" sz="3200" b="1" dirty="0">
                <a:solidFill>
                  <a:schemeClr val="bg1"/>
                </a:solidFill>
              </a:rPr>
              <a:t>+</a:t>
            </a:r>
          </a:p>
        </p:txBody>
      </p:sp>
      <p:sp>
        <p:nvSpPr>
          <p:cNvPr id="12" name="Rectangle: Rounded Corners 11">
            <a:extLst>
              <a:ext uri="{FF2B5EF4-FFF2-40B4-BE49-F238E27FC236}">
                <a16:creationId xmlns:a16="http://schemas.microsoft.com/office/drawing/2014/main" id="{078019C2-B9AC-4D30-B726-9EDB5E6FBA84}"/>
              </a:ext>
            </a:extLst>
          </p:cNvPr>
          <p:cNvSpPr/>
          <p:nvPr/>
        </p:nvSpPr>
        <p:spPr bwMode="auto">
          <a:xfrm>
            <a:off x="5753102" y="4176732"/>
            <a:ext cx="2438400" cy="709748"/>
          </a:xfrm>
          <a:prstGeom prst="roundRect">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a:t>Use Case Specific Specification</a:t>
            </a:r>
            <a:endParaRPr kumimoji="0" lang="en-US" sz="1800" b="1" i="0" u="none" strike="noStrike" cap="none" normalizeH="0" baseline="0" dirty="0">
              <a:ln>
                <a:noFill/>
              </a:ln>
              <a:solidFill>
                <a:schemeClr val="tx1"/>
              </a:solidFill>
              <a:effectLst/>
              <a:latin typeface="Arial" charset="0"/>
            </a:endParaRPr>
          </a:p>
        </p:txBody>
      </p:sp>
      <p:sp>
        <p:nvSpPr>
          <p:cNvPr id="10" name="TextBox 9">
            <a:extLst>
              <a:ext uri="{FF2B5EF4-FFF2-40B4-BE49-F238E27FC236}">
                <a16:creationId xmlns:a16="http://schemas.microsoft.com/office/drawing/2014/main" id="{9CB04E2F-B369-4919-A12B-A9242D77419D}"/>
              </a:ext>
            </a:extLst>
          </p:cNvPr>
          <p:cNvSpPr txBox="1"/>
          <p:nvPr/>
        </p:nvSpPr>
        <p:spPr>
          <a:xfrm rot="16200000">
            <a:off x="673465" y="4048529"/>
            <a:ext cx="1762279" cy="523220"/>
          </a:xfrm>
          <a:prstGeom prst="rect">
            <a:avLst/>
          </a:prstGeom>
          <a:noFill/>
        </p:spPr>
        <p:txBody>
          <a:bodyPr wrap="square" rtlCol="0">
            <a:spAutoFit/>
          </a:bodyPr>
          <a:lstStyle/>
          <a:p>
            <a:r>
              <a:rPr lang="en-US" sz="2800" b="1" dirty="0">
                <a:solidFill>
                  <a:schemeClr val="bg1"/>
                </a:solidFill>
              </a:rPr>
              <a:t>Profiling</a:t>
            </a:r>
          </a:p>
        </p:txBody>
      </p:sp>
      <p:sp>
        <p:nvSpPr>
          <p:cNvPr id="13" name="Arrow: Right 12">
            <a:extLst>
              <a:ext uri="{FF2B5EF4-FFF2-40B4-BE49-F238E27FC236}">
                <a16:creationId xmlns:a16="http://schemas.microsoft.com/office/drawing/2014/main" id="{5CFF9A8C-879C-47D8-9F3A-9B5514FD27BB}"/>
              </a:ext>
            </a:extLst>
          </p:cNvPr>
          <p:cNvSpPr/>
          <p:nvPr/>
        </p:nvSpPr>
        <p:spPr bwMode="auto">
          <a:xfrm rot="5400000">
            <a:off x="75495" y="4231797"/>
            <a:ext cx="2078392" cy="473243"/>
          </a:xfrm>
          <a:prstGeom prst="rightArrow">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15" name="Arrow: Right 14">
            <a:extLst>
              <a:ext uri="{FF2B5EF4-FFF2-40B4-BE49-F238E27FC236}">
                <a16:creationId xmlns:a16="http://schemas.microsoft.com/office/drawing/2014/main" id="{4260139E-5B2A-4C30-9CCB-A4301241BDA9}"/>
              </a:ext>
            </a:extLst>
          </p:cNvPr>
          <p:cNvSpPr/>
          <p:nvPr/>
        </p:nvSpPr>
        <p:spPr bwMode="auto">
          <a:xfrm>
            <a:off x="5208281" y="4275502"/>
            <a:ext cx="551915" cy="425281"/>
          </a:xfrm>
          <a:prstGeom prst="rightArrow">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14" name="TextBox 13">
            <a:extLst>
              <a:ext uri="{FF2B5EF4-FFF2-40B4-BE49-F238E27FC236}">
                <a16:creationId xmlns:a16="http://schemas.microsoft.com/office/drawing/2014/main" id="{ACB299E4-ED28-4B63-BE08-CA7504186BB1}"/>
              </a:ext>
            </a:extLst>
          </p:cNvPr>
          <p:cNvSpPr txBox="1"/>
          <p:nvPr/>
        </p:nvSpPr>
        <p:spPr>
          <a:xfrm>
            <a:off x="4444051" y="2998230"/>
            <a:ext cx="551915" cy="2554545"/>
          </a:xfrm>
          <a:prstGeom prst="rect">
            <a:avLst/>
          </a:prstGeom>
          <a:noFill/>
        </p:spPr>
        <p:txBody>
          <a:bodyPr wrap="square" rtlCol="0">
            <a:spAutoFit/>
          </a:bodyPr>
          <a:lstStyle/>
          <a:p>
            <a:r>
              <a:rPr lang="en-US" sz="16000" b="1" dirty="0">
                <a:solidFill>
                  <a:schemeClr val="bg1"/>
                </a:solidFill>
              </a:rPr>
              <a:t>}</a:t>
            </a:r>
          </a:p>
        </p:txBody>
      </p:sp>
    </p:spTree>
    <p:extLst>
      <p:ext uri="{BB962C8B-B14F-4D97-AF65-F5344CB8AC3E}">
        <p14:creationId xmlns:p14="http://schemas.microsoft.com/office/powerpoint/2010/main" val="1222611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a:t>Layers of Interoperability</a:t>
            </a:r>
          </a:p>
        </p:txBody>
      </p:sp>
      <p:sp>
        <p:nvSpPr>
          <p:cNvPr id="4" name="Date Placeholder 3"/>
          <p:cNvSpPr>
            <a:spLocks noGrp="1"/>
          </p:cNvSpPr>
          <p:nvPr>
            <p:ph type="dt" sz="half" idx="10"/>
          </p:nvPr>
        </p:nvSpPr>
        <p:spPr>
          <a:xfrm>
            <a:off x="8075501" y="7000477"/>
            <a:ext cx="838200" cy="152400"/>
          </a:xfrm>
        </p:spPr>
        <p:txBody>
          <a:bodyPr/>
          <a:lstStyle/>
          <a:p>
            <a:fld id="{235313DE-39FF-4199-8686-1B682DE047CF}" type="datetime1">
              <a:rPr lang="en-US"/>
              <a:pPr/>
              <a:t>6/1/2021</a:t>
            </a:fld>
            <a:endParaRPr lang="en-US" dirty="0"/>
          </a:p>
        </p:txBody>
      </p:sp>
      <p:sp>
        <p:nvSpPr>
          <p:cNvPr id="27" name="Slide Number Placeholder 4"/>
          <p:cNvSpPr>
            <a:spLocks noGrp="1"/>
          </p:cNvSpPr>
          <p:nvPr>
            <p:ph type="sldNum" sz="quarter" idx="11"/>
          </p:nvPr>
        </p:nvSpPr>
        <p:spPr>
          <a:xfrm>
            <a:off x="4343400" y="6534150"/>
            <a:ext cx="533400" cy="476250"/>
          </a:xfrm>
        </p:spPr>
        <p:txBody>
          <a:bodyPr/>
          <a:lstStyle/>
          <a:p>
            <a:fld id="{64C44300-96F5-4E68-AEBC-759F83B9379E}" type="slidenum">
              <a:rPr lang="en-US"/>
              <a:pPr/>
              <a:t>21</a:t>
            </a:fld>
            <a:endParaRPr lang="en-US" dirty="0"/>
          </a:p>
        </p:txBody>
      </p:sp>
      <p:sp>
        <p:nvSpPr>
          <p:cNvPr id="28" name="Date Placeholder 3"/>
          <p:cNvSpPr txBox="1">
            <a:spLocks/>
          </p:cNvSpPr>
          <p:nvPr/>
        </p:nvSpPr>
        <p:spPr bwMode="auto">
          <a:xfrm>
            <a:off x="8077200" y="6629400"/>
            <a:ext cx="838200" cy="152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l" rtl="0" eaLnBrk="1" fontAlgn="base" hangingPunct="1">
              <a:spcBef>
                <a:spcPct val="0"/>
              </a:spcBef>
              <a:spcAft>
                <a:spcPct val="0"/>
              </a:spcAft>
              <a:defRPr sz="600"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235313DE-39FF-4199-8686-1B682DE047CF}" type="datetime1">
              <a:rPr lang="en-US" smtClean="0"/>
              <a:pPr/>
              <a:t>6/1/2021</a:t>
            </a:fld>
            <a:endParaRPr lang="en-US" dirty="0"/>
          </a:p>
        </p:txBody>
      </p:sp>
      <p:sp>
        <p:nvSpPr>
          <p:cNvPr id="3" name="Rectangle 2"/>
          <p:cNvSpPr/>
          <p:nvPr/>
        </p:nvSpPr>
        <p:spPr bwMode="auto">
          <a:xfrm>
            <a:off x="457200" y="1759758"/>
            <a:ext cx="5791200" cy="609600"/>
          </a:xfrm>
          <a:prstGeom prst="rect">
            <a:avLst/>
          </a:prstGeom>
          <a:solidFill>
            <a:schemeClr val="accent5">
              <a:lumMod val="5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a:ln>
                  <a:noFill/>
                </a:ln>
                <a:solidFill>
                  <a:schemeClr val="bg1"/>
                </a:solidFill>
                <a:effectLst/>
                <a:latin typeface="Arial" charset="0"/>
              </a:rPr>
              <a:t>Organizational</a:t>
            </a:r>
            <a:r>
              <a:rPr kumimoji="0" lang="en-US" sz="1800" b="1" i="0" u="none" strike="noStrike" cap="none" normalizeH="0" dirty="0">
                <a:ln>
                  <a:noFill/>
                </a:ln>
                <a:solidFill>
                  <a:schemeClr val="bg1"/>
                </a:solidFill>
                <a:effectLst/>
                <a:latin typeface="Arial" charset="0"/>
              </a:rPr>
              <a:t> Interoperability</a:t>
            </a:r>
          </a:p>
          <a:p>
            <a:pPr algn="ctr"/>
            <a:r>
              <a:rPr lang="en-US" sz="1100" b="1" dirty="0">
                <a:solidFill>
                  <a:schemeClr val="bg1"/>
                </a:solidFill>
              </a:rPr>
              <a:t>Standardized process (workflow) elements using business process modeling tools</a:t>
            </a:r>
          </a:p>
        </p:txBody>
      </p:sp>
      <p:sp>
        <p:nvSpPr>
          <p:cNvPr id="29" name="Rectangle 28"/>
          <p:cNvSpPr/>
          <p:nvPr/>
        </p:nvSpPr>
        <p:spPr bwMode="auto">
          <a:xfrm>
            <a:off x="457200" y="2369358"/>
            <a:ext cx="5791200" cy="609600"/>
          </a:xfrm>
          <a:prstGeom prst="rect">
            <a:avLst/>
          </a:prstGeom>
          <a:solidFill>
            <a:schemeClr val="accent5">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a:solidFill>
                  <a:schemeClr val="bg1"/>
                </a:solidFill>
              </a:rPr>
              <a:t>Semantic</a:t>
            </a:r>
            <a:r>
              <a:rPr kumimoji="0" lang="en-US" sz="1800" b="1" i="0" u="none" strike="noStrike" cap="none" normalizeH="0" dirty="0">
                <a:ln>
                  <a:noFill/>
                </a:ln>
                <a:solidFill>
                  <a:schemeClr val="bg1"/>
                </a:solidFill>
                <a:effectLst/>
                <a:latin typeface="Arial" charset="0"/>
              </a:rPr>
              <a:t> Interoperability</a:t>
            </a:r>
          </a:p>
          <a:p>
            <a:pPr algn="ctr"/>
            <a:r>
              <a:rPr lang="en-US" sz="1100" b="1" dirty="0">
                <a:solidFill>
                  <a:schemeClr val="bg1"/>
                </a:solidFill>
              </a:rPr>
              <a:t>Standardized meaning (model elements) and terms/vocabulary for data interpretation, e.g., LOINC, ICD-10CM</a:t>
            </a:r>
          </a:p>
        </p:txBody>
      </p:sp>
      <p:sp>
        <p:nvSpPr>
          <p:cNvPr id="30" name="Rectangle 29"/>
          <p:cNvSpPr/>
          <p:nvPr/>
        </p:nvSpPr>
        <p:spPr bwMode="auto">
          <a:xfrm>
            <a:off x="462323" y="2978958"/>
            <a:ext cx="5791200" cy="609600"/>
          </a:xfrm>
          <a:prstGeom prst="rect">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a:t>Syntactic</a:t>
            </a:r>
            <a:r>
              <a:rPr kumimoji="0" lang="en-US" sz="1800" b="1" i="0" u="none" strike="noStrike" cap="none" normalizeH="0" dirty="0">
                <a:ln>
                  <a:noFill/>
                </a:ln>
                <a:effectLst/>
                <a:latin typeface="Arial" charset="0"/>
              </a:rPr>
              <a:t> Interoperability</a:t>
            </a:r>
          </a:p>
          <a:p>
            <a:pPr algn="ctr"/>
            <a:r>
              <a:rPr lang="en-US" sz="1100" b="1" dirty="0"/>
              <a:t>Standardized data exchange formats, e.g., HL7 v2, CDA, XML</a:t>
            </a:r>
          </a:p>
        </p:txBody>
      </p:sp>
      <p:sp>
        <p:nvSpPr>
          <p:cNvPr id="31" name="Rectangle 30"/>
          <p:cNvSpPr/>
          <p:nvPr/>
        </p:nvSpPr>
        <p:spPr bwMode="auto">
          <a:xfrm>
            <a:off x="457200" y="3588558"/>
            <a:ext cx="5791200" cy="609600"/>
          </a:xfrm>
          <a:prstGeom prst="rect">
            <a:avLst/>
          </a:prstGeom>
          <a:solidFill>
            <a:schemeClr val="accent5">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a:t>Structural</a:t>
            </a:r>
            <a:r>
              <a:rPr kumimoji="0" lang="en-US" sz="1800" b="1" i="0" u="none" strike="noStrike" cap="none" normalizeH="0" dirty="0">
                <a:ln>
                  <a:noFill/>
                </a:ln>
                <a:effectLst/>
                <a:latin typeface="Arial" charset="0"/>
              </a:rPr>
              <a:t> Interoperability</a:t>
            </a:r>
          </a:p>
          <a:p>
            <a:pPr algn="ctr"/>
            <a:r>
              <a:rPr lang="en-US" sz="1100" b="1" dirty="0"/>
              <a:t>Simple EDI, envelopes</a:t>
            </a:r>
          </a:p>
        </p:txBody>
      </p:sp>
      <p:sp>
        <p:nvSpPr>
          <p:cNvPr id="32" name="Rectangle 31"/>
          <p:cNvSpPr/>
          <p:nvPr/>
        </p:nvSpPr>
        <p:spPr bwMode="auto">
          <a:xfrm>
            <a:off x="461683" y="4807758"/>
            <a:ext cx="5791200" cy="609600"/>
          </a:xfrm>
          <a:prstGeom prst="rect">
            <a:avLst/>
          </a:prstGeom>
          <a:solidFill>
            <a:schemeClr val="bg1">
              <a:lumMod val="5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a:solidFill>
                  <a:schemeClr val="bg1"/>
                </a:solidFill>
              </a:rPr>
              <a:t>Standards</a:t>
            </a:r>
            <a:endParaRPr kumimoji="0" lang="en-US" sz="1800" b="1" i="0" u="none" strike="noStrike" cap="none" normalizeH="0" dirty="0">
              <a:ln>
                <a:noFill/>
              </a:ln>
              <a:solidFill>
                <a:schemeClr val="bg1"/>
              </a:solidFill>
              <a:effectLst/>
            </a:endParaRPr>
          </a:p>
        </p:txBody>
      </p:sp>
      <p:sp>
        <p:nvSpPr>
          <p:cNvPr id="12" name="Rectangle 11"/>
          <p:cNvSpPr/>
          <p:nvPr/>
        </p:nvSpPr>
        <p:spPr bwMode="auto">
          <a:xfrm>
            <a:off x="462323" y="4199129"/>
            <a:ext cx="5791200" cy="609600"/>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b="1" dirty="0"/>
              <a:t>Technical</a:t>
            </a:r>
            <a:r>
              <a:rPr kumimoji="0" lang="en-US" sz="1800" b="1" i="0" u="none" strike="noStrike" cap="none" normalizeH="0" dirty="0">
                <a:ln>
                  <a:noFill/>
                </a:ln>
                <a:effectLst/>
                <a:latin typeface="Arial" charset="0"/>
              </a:rPr>
              <a:t> Interoperability</a:t>
            </a:r>
          </a:p>
          <a:p>
            <a:pPr algn="ctr"/>
            <a:r>
              <a:rPr lang="en-US" sz="1100" b="1" dirty="0"/>
              <a:t>Signals using standard protocols for technically secure data transfer, e.g., TCP/IP</a:t>
            </a:r>
          </a:p>
        </p:txBody>
      </p:sp>
      <p:sp>
        <p:nvSpPr>
          <p:cNvPr id="2" name="Rectangle 1"/>
          <p:cNvSpPr/>
          <p:nvPr/>
        </p:nvSpPr>
        <p:spPr>
          <a:xfrm>
            <a:off x="3124200" y="6345407"/>
            <a:ext cx="5334000" cy="215444"/>
          </a:xfrm>
          <a:prstGeom prst="rect">
            <a:avLst/>
          </a:prstGeom>
        </p:spPr>
        <p:txBody>
          <a:bodyPr wrap="square">
            <a:spAutoFit/>
          </a:bodyPr>
          <a:lstStyle/>
          <a:p>
            <a:r>
              <a:rPr lang="en-US" sz="800" dirty="0">
                <a:latin typeface="+mn-lt"/>
                <a:ea typeface="Times New Roman" panose="02020603050405020304" pitchFamily="18" charset="0"/>
                <a:cs typeface="Times New Roman" panose="02020603050405020304" pitchFamily="18" charset="0"/>
              </a:rPr>
              <a:t>Interoperability Levels: </a:t>
            </a:r>
            <a:r>
              <a:rPr lang="en-US" sz="800" dirty="0" err="1">
                <a:latin typeface="+mn-lt"/>
                <a:ea typeface="Times New Roman" panose="02020603050405020304" pitchFamily="18" charset="0"/>
                <a:cs typeface="Times New Roman" panose="02020603050405020304" pitchFamily="18" charset="0"/>
              </a:rPr>
              <a:t>Blobel</a:t>
            </a:r>
            <a:r>
              <a:rPr lang="en-US" sz="800" dirty="0">
                <a:latin typeface="+mn-lt"/>
                <a:ea typeface="Times New Roman" panose="02020603050405020304" pitchFamily="18" charset="0"/>
                <a:cs typeface="Times New Roman" panose="02020603050405020304" pitchFamily="18" charset="0"/>
              </a:rPr>
              <a:t> B. Introduction into Advanced eHealth – The Personal Health Challenge (Adapted). </a:t>
            </a:r>
            <a:endParaRPr lang="en-US" sz="800" dirty="0">
              <a:latin typeface="+mn-lt"/>
            </a:endParaRPr>
          </a:p>
        </p:txBody>
      </p:sp>
      <p:sp>
        <p:nvSpPr>
          <p:cNvPr id="6" name="TextBox 5"/>
          <p:cNvSpPr txBox="1"/>
          <p:nvPr/>
        </p:nvSpPr>
        <p:spPr>
          <a:xfrm>
            <a:off x="6344672" y="1794078"/>
            <a:ext cx="2418328" cy="523220"/>
          </a:xfrm>
          <a:prstGeom prst="rect">
            <a:avLst/>
          </a:prstGeom>
          <a:noFill/>
          <a:ln>
            <a:solidFill>
              <a:schemeClr val="tx1"/>
            </a:solidFill>
          </a:ln>
        </p:spPr>
        <p:txBody>
          <a:bodyPr wrap="square" rtlCol="0">
            <a:spAutoFit/>
          </a:bodyPr>
          <a:lstStyle/>
          <a:p>
            <a:r>
              <a:rPr lang="en-US" sz="1400" dirty="0"/>
              <a:t>Can we accomplish the clinical task? </a:t>
            </a:r>
            <a:r>
              <a:rPr lang="en-US" sz="1400" dirty="0">
                <a:solidFill>
                  <a:schemeClr val="accent5">
                    <a:lumMod val="50000"/>
                  </a:schemeClr>
                </a:solidFill>
              </a:rPr>
              <a:t>What we want!</a:t>
            </a:r>
          </a:p>
        </p:txBody>
      </p:sp>
      <p:sp>
        <p:nvSpPr>
          <p:cNvPr id="15" name="TextBox 14"/>
          <p:cNvSpPr txBox="1"/>
          <p:nvPr/>
        </p:nvSpPr>
        <p:spPr>
          <a:xfrm>
            <a:off x="6344672" y="2383672"/>
            <a:ext cx="2418328" cy="523220"/>
          </a:xfrm>
          <a:prstGeom prst="rect">
            <a:avLst/>
          </a:prstGeom>
          <a:noFill/>
          <a:ln>
            <a:solidFill>
              <a:schemeClr val="tx1"/>
            </a:solidFill>
          </a:ln>
        </p:spPr>
        <p:txBody>
          <a:bodyPr wrap="square" rtlCol="0">
            <a:spAutoFit/>
          </a:bodyPr>
          <a:lstStyle/>
          <a:p>
            <a:r>
              <a:rPr lang="en-US" sz="1400" dirty="0"/>
              <a:t>Common information model—an understanding</a:t>
            </a:r>
          </a:p>
        </p:txBody>
      </p:sp>
      <p:sp>
        <p:nvSpPr>
          <p:cNvPr id="16" name="TextBox 15"/>
          <p:cNvSpPr txBox="1"/>
          <p:nvPr/>
        </p:nvSpPr>
        <p:spPr>
          <a:xfrm>
            <a:off x="6344672" y="3069333"/>
            <a:ext cx="2418328" cy="1600438"/>
          </a:xfrm>
          <a:prstGeom prst="rect">
            <a:avLst/>
          </a:prstGeom>
          <a:noFill/>
          <a:ln>
            <a:solidFill>
              <a:schemeClr val="tx1"/>
            </a:solidFill>
          </a:ln>
        </p:spPr>
        <p:txBody>
          <a:bodyPr wrap="square" rtlCol="0">
            <a:spAutoFit/>
          </a:bodyPr>
          <a:lstStyle/>
          <a:p>
            <a:endParaRPr lang="en-US" sz="1400" dirty="0"/>
          </a:p>
          <a:p>
            <a:r>
              <a:rPr lang="en-US" sz="1400" dirty="0"/>
              <a:t>Domain independent data exchange—processing of the data at these level is agnostic to the meaning of the data</a:t>
            </a:r>
          </a:p>
          <a:p>
            <a:endParaRPr lang="en-US" sz="1400" dirty="0"/>
          </a:p>
        </p:txBody>
      </p:sp>
      <p:sp>
        <p:nvSpPr>
          <p:cNvPr id="18" name="TextBox 17"/>
          <p:cNvSpPr txBox="1"/>
          <p:nvPr/>
        </p:nvSpPr>
        <p:spPr>
          <a:xfrm>
            <a:off x="6344672" y="4841439"/>
            <a:ext cx="2418328" cy="523220"/>
          </a:xfrm>
          <a:prstGeom prst="rect">
            <a:avLst/>
          </a:prstGeom>
          <a:solidFill>
            <a:schemeClr val="accent5">
              <a:lumMod val="40000"/>
              <a:lumOff val="60000"/>
            </a:schemeClr>
          </a:solidFill>
          <a:ln>
            <a:solidFill>
              <a:schemeClr val="tx1"/>
            </a:solidFill>
          </a:ln>
        </p:spPr>
        <p:txBody>
          <a:bodyPr wrap="square" rtlCol="0">
            <a:spAutoFit/>
          </a:bodyPr>
          <a:lstStyle/>
          <a:p>
            <a:pPr algn="ctr"/>
            <a:r>
              <a:rPr lang="en-US" sz="1400" dirty="0"/>
              <a:t>Standards provide the foundation for each layer</a:t>
            </a:r>
          </a:p>
        </p:txBody>
      </p:sp>
      <p:sp>
        <p:nvSpPr>
          <p:cNvPr id="19" name="Frame 18"/>
          <p:cNvSpPr/>
          <p:nvPr/>
        </p:nvSpPr>
        <p:spPr bwMode="auto">
          <a:xfrm>
            <a:off x="1257300" y="5479638"/>
            <a:ext cx="6705600" cy="528932"/>
          </a:xfrm>
          <a:prstGeom prst="frame">
            <a:avLst>
              <a:gd name="adj1" fmla="val 3830"/>
            </a:avLst>
          </a:prstGeom>
          <a:solidFill>
            <a:schemeClr val="accent5">
              <a:lumMod val="75000"/>
            </a:schemeClr>
          </a:solidFill>
          <a:ln w="9525" cap="flat" cmpd="sng" algn="ctr">
            <a:solidFill>
              <a:schemeClr val="accent5">
                <a:lumMod val="75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sz="1400" b="1" dirty="0">
                <a:solidFill>
                  <a:schemeClr val="accent5">
                    <a:lumMod val="50000"/>
                  </a:schemeClr>
                </a:solidFill>
              </a:rPr>
              <a:t>What’s important about the data exchange is how it is used in the clinical setting to affect care, change and automate processing workflow. </a:t>
            </a:r>
          </a:p>
        </p:txBody>
      </p:sp>
    </p:spTree>
    <p:extLst>
      <p:ext uri="{BB962C8B-B14F-4D97-AF65-F5344CB8AC3E}">
        <p14:creationId xmlns:p14="http://schemas.microsoft.com/office/powerpoint/2010/main" val="619150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19200" y="838200"/>
            <a:ext cx="6781800" cy="2559050"/>
          </a:xfrm>
        </p:spPr>
        <p:txBody>
          <a:bodyPr/>
          <a:lstStyle/>
          <a:p>
            <a:r>
              <a:rPr lang="en-US" dirty="0"/>
              <a:t>Process for Creating</a:t>
            </a:r>
            <a:br>
              <a:rPr lang="en-US" dirty="0"/>
            </a:br>
            <a:r>
              <a:rPr lang="en-US" dirty="0"/>
              <a:t>Specifications</a:t>
            </a:r>
          </a:p>
        </p:txBody>
      </p:sp>
    </p:spTree>
    <p:extLst>
      <p:ext uri="{BB962C8B-B14F-4D97-AF65-F5344CB8AC3E}">
        <p14:creationId xmlns:p14="http://schemas.microsoft.com/office/powerpoint/2010/main" val="32863784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04804" y="385340"/>
            <a:ext cx="8534394" cy="822325"/>
          </a:xfrm>
        </p:spPr>
        <p:txBody>
          <a:bodyPr/>
          <a:lstStyle/>
          <a:p>
            <a:r>
              <a:rPr lang="en-US" dirty="0"/>
              <a:t>Old Process</a:t>
            </a:r>
          </a:p>
        </p:txBody>
      </p:sp>
      <p:sp>
        <p:nvSpPr>
          <p:cNvPr id="2" name="Rectangle: Rounded Corners 1">
            <a:extLst>
              <a:ext uri="{FF2B5EF4-FFF2-40B4-BE49-F238E27FC236}">
                <a16:creationId xmlns:a16="http://schemas.microsoft.com/office/drawing/2014/main" id="{AD92C3D5-D01B-4B32-9D0A-99A3CDE5CB23}"/>
              </a:ext>
            </a:extLst>
          </p:cNvPr>
          <p:cNvSpPr/>
          <p:nvPr/>
        </p:nvSpPr>
        <p:spPr bwMode="auto">
          <a:xfrm>
            <a:off x="1154233" y="2992495"/>
            <a:ext cx="1828800" cy="519834"/>
          </a:xfrm>
          <a:prstGeom prst="roundRect">
            <a:avLst>
              <a:gd name="adj" fmla="val 7156"/>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t>One or more Ballots</a:t>
            </a:r>
          </a:p>
        </p:txBody>
      </p:sp>
      <p:sp>
        <p:nvSpPr>
          <p:cNvPr id="9" name="Rectangle: Rounded Corners 8">
            <a:extLst>
              <a:ext uri="{FF2B5EF4-FFF2-40B4-BE49-F238E27FC236}">
                <a16:creationId xmlns:a16="http://schemas.microsoft.com/office/drawing/2014/main" id="{54F6F375-72C4-48D4-A4E9-74ADC7A53607}"/>
              </a:ext>
            </a:extLst>
          </p:cNvPr>
          <p:cNvSpPr/>
          <p:nvPr/>
        </p:nvSpPr>
        <p:spPr bwMode="auto">
          <a:xfrm>
            <a:off x="1142859" y="1698004"/>
            <a:ext cx="1828800" cy="849024"/>
          </a:xfrm>
          <a:prstGeom prst="roundRect">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Creates Specification in WORD</a:t>
            </a:r>
          </a:p>
        </p:txBody>
      </p:sp>
      <p:cxnSp>
        <p:nvCxnSpPr>
          <p:cNvPr id="16" name="Straight Arrow Connector 15">
            <a:extLst>
              <a:ext uri="{FF2B5EF4-FFF2-40B4-BE49-F238E27FC236}">
                <a16:creationId xmlns:a16="http://schemas.microsoft.com/office/drawing/2014/main" id="{BC64C737-1D01-4AF1-B01B-89382A5932EF}"/>
              </a:ext>
            </a:extLst>
          </p:cNvPr>
          <p:cNvCxnSpPr>
            <a:cxnSpLocks/>
          </p:cNvCxnSpPr>
          <p:nvPr/>
        </p:nvCxnSpPr>
        <p:spPr bwMode="auto">
          <a:xfrm>
            <a:off x="2038279" y="2547028"/>
            <a:ext cx="0" cy="469001"/>
          </a:xfrm>
          <a:prstGeom prst="straightConnector1">
            <a:avLst/>
          </a:prstGeom>
          <a:solidFill>
            <a:schemeClr val="accent1"/>
          </a:solidFill>
          <a:ln w="76200" cap="flat" cmpd="sng" algn="ctr">
            <a:solidFill>
              <a:schemeClr val="tx1"/>
            </a:solidFill>
            <a:prstDash val="solid"/>
            <a:round/>
            <a:headEnd type="none" w="med" len="med"/>
            <a:tailEnd type="triangle"/>
          </a:ln>
          <a:effectLst/>
        </p:spPr>
      </p:cxnSp>
      <p:sp>
        <p:nvSpPr>
          <p:cNvPr id="45" name="TextBox 44">
            <a:extLst>
              <a:ext uri="{FF2B5EF4-FFF2-40B4-BE49-F238E27FC236}">
                <a16:creationId xmlns:a16="http://schemas.microsoft.com/office/drawing/2014/main" id="{C3DC93F1-C7DB-4472-ACA6-C3FFE6DDF6EF}"/>
              </a:ext>
            </a:extLst>
          </p:cNvPr>
          <p:cNvSpPr txBox="1"/>
          <p:nvPr/>
        </p:nvSpPr>
        <p:spPr>
          <a:xfrm>
            <a:off x="3573750" y="2697013"/>
            <a:ext cx="2617676" cy="830997"/>
          </a:xfrm>
          <a:prstGeom prst="rect">
            <a:avLst/>
          </a:prstGeom>
          <a:noFill/>
        </p:spPr>
        <p:txBody>
          <a:bodyPr wrap="square" rtlCol="0">
            <a:spAutoFit/>
          </a:bodyPr>
          <a:lstStyle/>
          <a:p>
            <a:pPr algn="ctr"/>
            <a:r>
              <a:rPr lang="en-US" sz="1600" b="1" dirty="0">
                <a:latin typeface="+mj-lt"/>
              </a:rPr>
              <a:t>Testers Read and try to best Interpret Requirements</a:t>
            </a:r>
          </a:p>
        </p:txBody>
      </p:sp>
      <p:sp>
        <p:nvSpPr>
          <p:cNvPr id="46" name="TextBox 45">
            <a:extLst>
              <a:ext uri="{FF2B5EF4-FFF2-40B4-BE49-F238E27FC236}">
                <a16:creationId xmlns:a16="http://schemas.microsoft.com/office/drawing/2014/main" id="{3A32F3F2-1924-44C2-BEC9-4E19963DDA30}"/>
              </a:ext>
            </a:extLst>
          </p:cNvPr>
          <p:cNvSpPr txBox="1"/>
          <p:nvPr/>
        </p:nvSpPr>
        <p:spPr>
          <a:xfrm>
            <a:off x="252686" y="5407935"/>
            <a:ext cx="7352474" cy="1077218"/>
          </a:xfrm>
          <a:prstGeom prst="rect">
            <a:avLst/>
          </a:prstGeom>
          <a:noFill/>
        </p:spPr>
        <p:txBody>
          <a:bodyPr wrap="square" rtlCol="0">
            <a:spAutoFit/>
          </a:bodyPr>
          <a:lstStyle/>
          <a:p>
            <a:pPr marL="285750" indent="-285750">
              <a:buClr>
                <a:srgbClr val="C00000"/>
              </a:buClr>
              <a:buFont typeface="Wingdings" panose="05000000000000000000" pitchFamily="2" charset="2"/>
              <a:buChar char="q"/>
            </a:pPr>
            <a:r>
              <a:rPr lang="en-US" sz="1600" b="1" dirty="0">
                <a:latin typeface="+mj-lt"/>
              </a:rPr>
              <a:t>What if the tester gets it wrong?</a:t>
            </a:r>
          </a:p>
          <a:p>
            <a:pPr marL="285750" indent="-285750">
              <a:buClr>
                <a:srgbClr val="C00000"/>
              </a:buClr>
              <a:buFont typeface="Wingdings" panose="05000000000000000000" pitchFamily="2" charset="2"/>
              <a:buChar char="q"/>
            </a:pPr>
            <a:r>
              <a:rPr lang="en-US" sz="1600" b="1" dirty="0">
                <a:latin typeface="+mj-lt"/>
              </a:rPr>
              <a:t>Independent: Standards, Test Tool Development, Testing </a:t>
            </a:r>
          </a:p>
          <a:p>
            <a:pPr marL="285750" indent="-285750">
              <a:buClr>
                <a:srgbClr val="C00000"/>
              </a:buClr>
              <a:buFont typeface="Wingdings" panose="05000000000000000000" pitchFamily="2" charset="2"/>
              <a:buChar char="q"/>
            </a:pPr>
            <a:r>
              <a:rPr lang="en-US" sz="1600" b="1" dirty="0">
                <a:latin typeface="+mj-lt"/>
              </a:rPr>
              <a:t>What if requirements are under specified or ambiguous?</a:t>
            </a:r>
          </a:p>
          <a:p>
            <a:pPr marL="285750" indent="-285750">
              <a:buClr>
                <a:srgbClr val="C00000"/>
              </a:buClr>
              <a:buFont typeface="Wingdings" panose="05000000000000000000" pitchFamily="2" charset="2"/>
              <a:buChar char="q"/>
            </a:pPr>
            <a:r>
              <a:rPr lang="en-US" sz="1600" b="1" dirty="0">
                <a:latin typeface="+mj-lt"/>
              </a:rPr>
              <a:t>Who is the arbitrator?</a:t>
            </a:r>
          </a:p>
        </p:txBody>
      </p:sp>
      <p:sp>
        <p:nvSpPr>
          <p:cNvPr id="55" name="Oval 54">
            <a:extLst>
              <a:ext uri="{FF2B5EF4-FFF2-40B4-BE49-F238E27FC236}">
                <a16:creationId xmlns:a16="http://schemas.microsoft.com/office/drawing/2014/main" id="{558C57B7-7F1D-42E6-AC2C-C7558E99349D}"/>
              </a:ext>
            </a:extLst>
          </p:cNvPr>
          <p:cNvSpPr/>
          <p:nvPr/>
        </p:nvSpPr>
        <p:spPr bwMode="auto">
          <a:xfrm>
            <a:off x="600088" y="1493369"/>
            <a:ext cx="312906" cy="307777"/>
          </a:xfrm>
          <a:prstGeom prst="ellipse">
            <a:avLst/>
          </a:prstGeom>
          <a:solidFill>
            <a:schemeClr val="accent5">
              <a:lumMod val="40000"/>
              <a:lumOff val="6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1</a:t>
            </a:r>
          </a:p>
        </p:txBody>
      </p:sp>
      <p:pic>
        <p:nvPicPr>
          <p:cNvPr id="6" name="Graphic 5" descr="Man and woman">
            <a:extLst>
              <a:ext uri="{FF2B5EF4-FFF2-40B4-BE49-F238E27FC236}">
                <a16:creationId xmlns:a16="http://schemas.microsoft.com/office/drawing/2014/main" id="{96354FA9-59B5-4D7D-BF59-879878B97DA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3131" y="2139677"/>
            <a:ext cx="584775" cy="584775"/>
          </a:xfrm>
          <a:prstGeom prst="rect">
            <a:avLst/>
          </a:prstGeom>
        </p:spPr>
      </p:pic>
      <p:sp>
        <p:nvSpPr>
          <p:cNvPr id="61" name="Rectangle: Rounded Corners 60">
            <a:extLst>
              <a:ext uri="{FF2B5EF4-FFF2-40B4-BE49-F238E27FC236}">
                <a16:creationId xmlns:a16="http://schemas.microsoft.com/office/drawing/2014/main" id="{6CE1B24C-EB92-47BB-A2B3-30CD50F825BE}"/>
              </a:ext>
            </a:extLst>
          </p:cNvPr>
          <p:cNvSpPr/>
          <p:nvPr/>
        </p:nvSpPr>
        <p:spPr bwMode="auto">
          <a:xfrm>
            <a:off x="3928923" y="3518245"/>
            <a:ext cx="1828800" cy="1083938"/>
          </a:xfrm>
          <a:prstGeom prst="roundRect">
            <a:avLst>
              <a:gd name="adj" fmla="val 11001"/>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t>Given to Testers</a:t>
            </a:r>
          </a:p>
        </p:txBody>
      </p:sp>
      <p:sp>
        <p:nvSpPr>
          <p:cNvPr id="64" name="Rectangle: Rounded Corners 63">
            <a:extLst>
              <a:ext uri="{FF2B5EF4-FFF2-40B4-BE49-F238E27FC236}">
                <a16:creationId xmlns:a16="http://schemas.microsoft.com/office/drawing/2014/main" id="{58D10F3F-6509-4DD1-B235-17A1488959C5}"/>
              </a:ext>
            </a:extLst>
          </p:cNvPr>
          <p:cNvSpPr/>
          <p:nvPr/>
        </p:nvSpPr>
        <p:spPr bwMode="auto">
          <a:xfrm>
            <a:off x="6742878" y="3657600"/>
            <a:ext cx="1828800" cy="944583"/>
          </a:xfrm>
          <a:prstGeom prst="roundRect">
            <a:avLst>
              <a:gd name="adj" fmla="val 8350"/>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p>
          <a:p>
            <a:pPr marL="0" marR="0" indent="0" algn="ctr" defTabSz="914400" rtl="0" eaLnBrk="0" fontAlgn="base" latinLnBrk="0" hangingPunct="0">
              <a:lnSpc>
                <a:spcPct val="100000"/>
              </a:lnSpc>
              <a:spcBef>
                <a:spcPct val="0"/>
              </a:spcBef>
              <a:spcAft>
                <a:spcPct val="0"/>
              </a:spcAft>
              <a:buClrTx/>
              <a:buSzTx/>
              <a:buFontTx/>
              <a:buNone/>
              <a:tabLst/>
            </a:pPr>
            <a:r>
              <a:rPr lang="en-US" dirty="0"/>
              <a:t>Validation Tools</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cxnSp>
        <p:nvCxnSpPr>
          <p:cNvPr id="75" name="Straight Arrow Connector 74">
            <a:extLst>
              <a:ext uri="{FF2B5EF4-FFF2-40B4-BE49-F238E27FC236}">
                <a16:creationId xmlns:a16="http://schemas.microsoft.com/office/drawing/2014/main" id="{C817F92B-F43B-4D39-9A61-AEB7770DDCC7}"/>
              </a:ext>
            </a:extLst>
          </p:cNvPr>
          <p:cNvCxnSpPr>
            <a:cxnSpLocks/>
          </p:cNvCxnSpPr>
          <p:nvPr/>
        </p:nvCxnSpPr>
        <p:spPr bwMode="auto">
          <a:xfrm>
            <a:off x="2983033" y="4189960"/>
            <a:ext cx="945890" cy="0"/>
          </a:xfrm>
          <a:prstGeom prst="straightConnector1">
            <a:avLst/>
          </a:prstGeom>
          <a:solidFill>
            <a:schemeClr val="accent1"/>
          </a:solidFill>
          <a:ln w="76200" cap="flat" cmpd="sng" algn="ctr">
            <a:solidFill>
              <a:schemeClr val="tx1"/>
            </a:solidFill>
            <a:prstDash val="solid"/>
            <a:round/>
            <a:headEnd type="none" w="med" len="med"/>
            <a:tailEnd type="triangle"/>
          </a:ln>
          <a:effectLst/>
        </p:spPr>
      </p:cxnSp>
      <p:cxnSp>
        <p:nvCxnSpPr>
          <p:cNvPr id="76" name="Straight Arrow Connector 75">
            <a:extLst>
              <a:ext uri="{FF2B5EF4-FFF2-40B4-BE49-F238E27FC236}">
                <a16:creationId xmlns:a16="http://schemas.microsoft.com/office/drawing/2014/main" id="{AD3F5D16-2EE4-4854-8BEC-A8257FC19875}"/>
              </a:ext>
            </a:extLst>
          </p:cNvPr>
          <p:cNvCxnSpPr>
            <a:cxnSpLocks/>
          </p:cNvCxnSpPr>
          <p:nvPr/>
        </p:nvCxnSpPr>
        <p:spPr bwMode="auto">
          <a:xfrm>
            <a:off x="5757723" y="4172129"/>
            <a:ext cx="985155" cy="0"/>
          </a:xfrm>
          <a:prstGeom prst="straightConnector1">
            <a:avLst/>
          </a:prstGeom>
          <a:solidFill>
            <a:schemeClr val="accent1"/>
          </a:solidFill>
          <a:ln w="76200" cap="flat" cmpd="sng" algn="ctr">
            <a:solidFill>
              <a:schemeClr val="tx1"/>
            </a:solidFill>
            <a:prstDash val="solid"/>
            <a:round/>
            <a:headEnd type="none" w="med" len="med"/>
            <a:tailEnd type="triangle"/>
          </a:ln>
          <a:effectLst/>
        </p:spPr>
      </p:cxnSp>
      <p:sp>
        <p:nvSpPr>
          <p:cNvPr id="84" name="Oval 83">
            <a:extLst>
              <a:ext uri="{FF2B5EF4-FFF2-40B4-BE49-F238E27FC236}">
                <a16:creationId xmlns:a16="http://schemas.microsoft.com/office/drawing/2014/main" id="{857A7FA2-0C56-4D9E-BE57-0327E981B5E7}"/>
              </a:ext>
            </a:extLst>
          </p:cNvPr>
          <p:cNvSpPr/>
          <p:nvPr/>
        </p:nvSpPr>
        <p:spPr bwMode="auto">
          <a:xfrm>
            <a:off x="593517" y="3091777"/>
            <a:ext cx="312906" cy="307777"/>
          </a:xfrm>
          <a:prstGeom prst="ellipse">
            <a:avLst/>
          </a:prstGeom>
          <a:solidFill>
            <a:schemeClr val="accent5">
              <a:lumMod val="40000"/>
              <a:lumOff val="6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t>2</a:t>
            </a:r>
            <a:endParaRPr kumimoji="0" lang="en-US" sz="1800" b="0" i="0" u="none" strike="noStrike" cap="none" normalizeH="0" baseline="0" dirty="0">
              <a:ln>
                <a:noFill/>
              </a:ln>
              <a:solidFill>
                <a:schemeClr val="tx1"/>
              </a:solidFill>
              <a:effectLst/>
              <a:latin typeface="Arial" charset="0"/>
            </a:endParaRPr>
          </a:p>
        </p:txBody>
      </p:sp>
      <p:sp>
        <p:nvSpPr>
          <p:cNvPr id="85" name="TextBox 84">
            <a:extLst>
              <a:ext uri="{FF2B5EF4-FFF2-40B4-BE49-F238E27FC236}">
                <a16:creationId xmlns:a16="http://schemas.microsoft.com/office/drawing/2014/main" id="{1FF46ADA-2969-4B73-9739-9753C77A1096}"/>
              </a:ext>
            </a:extLst>
          </p:cNvPr>
          <p:cNvSpPr txBox="1"/>
          <p:nvPr/>
        </p:nvSpPr>
        <p:spPr>
          <a:xfrm>
            <a:off x="208177" y="1854640"/>
            <a:ext cx="934682" cy="338554"/>
          </a:xfrm>
          <a:prstGeom prst="rect">
            <a:avLst/>
          </a:prstGeom>
          <a:noFill/>
        </p:spPr>
        <p:txBody>
          <a:bodyPr wrap="square" rtlCol="0">
            <a:spAutoFit/>
          </a:bodyPr>
          <a:lstStyle/>
          <a:p>
            <a:pPr algn="ctr"/>
            <a:r>
              <a:rPr lang="en-US" sz="1600" b="1" dirty="0">
                <a:latin typeface="+mj-lt"/>
              </a:rPr>
              <a:t>SMEs</a:t>
            </a:r>
          </a:p>
        </p:txBody>
      </p:sp>
      <p:sp>
        <p:nvSpPr>
          <p:cNvPr id="88" name="Oval 87">
            <a:extLst>
              <a:ext uri="{FF2B5EF4-FFF2-40B4-BE49-F238E27FC236}">
                <a16:creationId xmlns:a16="http://schemas.microsoft.com/office/drawing/2014/main" id="{E0508D0C-FFD4-440B-A771-B88EBF284E71}"/>
              </a:ext>
            </a:extLst>
          </p:cNvPr>
          <p:cNvSpPr/>
          <p:nvPr/>
        </p:nvSpPr>
        <p:spPr bwMode="auto">
          <a:xfrm>
            <a:off x="593517" y="4018241"/>
            <a:ext cx="312906" cy="307777"/>
          </a:xfrm>
          <a:prstGeom prst="ellipse">
            <a:avLst/>
          </a:prstGeom>
          <a:solidFill>
            <a:schemeClr val="accent5">
              <a:lumMod val="40000"/>
              <a:lumOff val="6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3</a:t>
            </a:r>
          </a:p>
        </p:txBody>
      </p:sp>
      <p:sp>
        <p:nvSpPr>
          <p:cNvPr id="91" name="Oval 90">
            <a:extLst>
              <a:ext uri="{FF2B5EF4-FFF2-40B4-BE49-F238E27FC236}">
                <a16:creationId xmlns:a16="http://schemas.microsoft.com/office/drawing/2014/main" id="{B2E78CB2-B09E-488D-A1AF-706861128BFD}"/>
              </a:ext>
            </a:extLst>
          </p:cNvPr>
          <p:cNvSpPr/>
          <p:nvPr/>
        </p:nvSpPr>
        <p:spPr bwMode="auto">
          <a:xfrm>
            <a:off x="6741886" y="4686659"/>
            <a:ext cx="312906" cy="307777"/>
          </a:xfrm>
          <a:prstGeom prst="ellipse">
            <a:avLst/>
          </a:prstGeom>
          <a:solidFill>
            <a:schemeClr val="accent5">
              <a:lumMod val="40000"/>
              <a:lumOff val="6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t>5</a:t>
            </a:r>
            <a:endParaRPr kumimoji="0" lang="en-US" sz="1800" b="0" i="0" u="none" strike="noStrike" cap="none" normalizeH="0" baseline="0" dirty="0">
              <a:ln>
                <a:noFill/>
              </a:ln>
              <a:solidFill>
                <a:schemeClr val="tx1"/>
              </a:solidFill>
              <a:effectLst/>
              <a:latin typeface="Arial" charset="0"/>
            </a:endParaRPr>
          </a:p>
        </p:txBody>
      </p:sp>
      <p:sp>
        <p:nvSpPr>
          <p:cNvPr id="92" name="Oval 91">
            <a:extLst>
              <a:ext uri="{FF2B5EF4-FFF2-40B4-BE49-F238E27FC236}">
                <a16:creationId xmlns:a16="http://schemas.microsoft.com/office/drawing/2014/main" id="{16EC6BFF-F6A1-4C2B-B4EF-8F4BA214F745}"/>
              </a:ext>
            </a:extLst>
          </p:cNvPr>
          <p:cNvSpPr/>
          <p:nvPr/>
        </p:nvSpPr>
        <p:spPr bwMode="auto">
          <a:xfrm>
            <a:off x="3573750" y="3086841"/>
            <a:ext cx="312906" cy="307777"/>
          </a:xfrm>
          <a:prstGeom prst="ellipse">
            <a:avLst/>
          </a:prstGeom>
          <a:solidFill>
            <a:schemeClr val="accent5">
              <a:lumMod val="40000"/>
              <a:lumOff val="6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t>4</a:t>
            </a:r>
            <a:endParaRPr kumimoji="0" lang="en-US" sz="1800" b="0" i="0" u="none" strike="noStrike" cap="none" normalizeH="0" baseline="0" dirty="0">
              <a:ln>
                <a:noFill/>
              </a:ln>
              <a:solidFill>
                <a:schemeClr val="tx1"/>
              </a:solidFill>
              <a:effectLst/>
              <a:latin typeface="Arial" charset="0"/>
            </a:endParaRPr>
          </a:p>
        </p:txBody>
      </p:sp>
      <p:cxnSp>
        <p:nvCxnSpPr>
          <p:cNvPr id="33" name="Straight Arrow Connector 32">
            <a:extLst>
              <a:ext uri="{FF2B5EF4-FFF2-40B4-BE49-F238E27FC236}">
                <a16:creationId xmlns:a16="http://schemas.microsoft.com/office/drawing/2014/main" id="{2DD37FED-9D0B-479F-867B-5A2DF659E51E}"/>
              </a:ext>
            </a:extLst>
          </p:cNvPr>
          <p:cNvCxnSpPr>
            <a:cxnSpLocks/>
          </p:cNvCxnSpPr>
          <p:nvPr/>
        </p:nvCxnSpPr>
        <p:spPr bwMode="auto">
          <a:xfrm>
            <a:off x="2038279" y="3512329"/>
            <a:ext cx="0" cy="469001"/>
          </a:xfrm>
          <a:prstGeom prst="straightConnector1">
            <a:avLst/>
          </a:prstGeom>
          <a:solidFill>
            <a:schemeClr val="accent1"/>
          </a:solidFill>
          <a:ln w="76200" cap="flat" cmpd="sng" algn="ctr">
            <a:solidFill>
              <a:schemeClr val="tx1"/>
            </a:solidFill>
            <a:prstDash val="solid"/>
            <a:round/>
            <a:headEnd type="none" w="med" len="med"/>
            <a:tailEnd type="triangle"/>
          </a:ln>
          <a:effectLst/>
        </p:spPr>
      </p:cxnSp>
      <p:sp>
        <p:nvSpPr>
          <p:cNvPr id="34" name="Rectangle: Rounded Corners 33">
            <a:extLst>
              <a:ext uri="{FF2B5EF4-FFF2-40B4-BE49-F238E27FC236}">
                <a16:creationId xmlns:a16="http://schemas.microsoft.com/office/drawing/2014/main" id="{87DE7C2B-66DF-4247-8D16-D8EF8666B401}"/>
              </a:ext>
            </a:extLst>
          </p:cNvPr>
          <p:cNvSpPr/>
          <p:nvPr/>
        </p:nvSpPr>
        <p:spPr bwMode="auto">
          <a:xfrm>
            <a:off x="1109179" y="3969014"/>
            <a:ext cx="1828800" cy="469000"/>
          </a:xfrm>
          <a:prstGeom prst="roundRect">
            <a:avLst>
              <a:gd name="adj" fmla="val 7156"/>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t>Publication</a:t>
            </a:r>
          </a:p>
        </p:txBody>
      </p:sp>
      <p:sp>
        <p:nvSpPr>
          <p:cNvPr id="35" name="TextBox 34">
            <a:extLst>
              <a:ext uri="{FF2B5EF4-FFF2-40B4-BE49-F238E27FC236}">
                <a16:creationId xmlns:a16="http://schemas.microsoft.com/office/drawing/2014/main" id="{F935713A-D833-4928-BFBF-2C4DC4F53FFB}"/>
              </a:ext>
            </a:extLst>
          </p:cNvPr>
          <p:cNvSpPr txBox="1"/>
          <p:nvPr/>
        </p:nvSpPr>
        <p:spPr>
          <a:xfrm>
            <a:off x="6729932" y="4698116"/>
            <a:ext cx="2109264" cy="584775"/>
          </a:xfrm>
          <a:prstGeom prst="rect">
            <a:avLst/>
          </a:prstGeom>
          <a:noFill/>
        </p:spPr>
        <p:txBody>
          <a:bodyPr wrap="square" rtlCol="0">
            <a:spAutoFit/>
          </a:bodyPr>
          <a:lstStyle/>
          <a:p>
            <a:pPr algn="ctr"/>
            <a:r>
              <a:rPr lang="en-US" sz="1600" b="1" dirty="0">
                <a:latin typeface="+mj-lt"/>
              </a:rPr>
              <a:t>Create Validation Tools</a:t>
            </a:r>
          </a:p>
        </p:txBody>
      </p:sp>
      <p:cxnSp>
        <p:nvCxnSpPr>
          <p:cNvPr id="37" name="Straight Arrow Connector 36">
            <a:extLst>
              <a:ext uri="{FF2B5EF4-FFF2-40B4-BE49-F238E27FC236}">
                <a16:creationId xmlns:a16="http://schemas.microsoft.com/office/drawing/2014/main" id="{B99FAB25-1250-41D8-9DDD-03E599358913}"/>
              </a:ext>
            </a:extLst>
          </p:cNvPr>
          <p:cNvCxnSpPr>
            <a:cxnSpLocks/>
            <a:stCxn id="64" idx="0"/>
          </p:cNvCxnSpPr>
          <p:nvPr/>
        </p:nvCxnSpPr>
        <p:spPr bwMode="auto">
          <a:xfrm flipV="1">
            <a:off x="7657278" y="2835275"/>
            <a:ext cx="0" cy="822325"/>
          </a:xfrm>
          <a:prstGeom prst="straightConnector1">
            <a:avLst/>
          </a:prstGeom>
          <a:solidFill>
            <a:schemeClr val="accent1"/>
          </a:solidFill>
          <a:ln w="76200" cap="flat" cmpd="sng" algn="ctr">
            <a:solidFill>
              <a:schemeClr val="tx1"/>
            </a:solidFill>
            <a:prstDash val="solid"/>
            <a:round/>
            <a:headEnd type="none" w="med" len="med"/>
            <a:tailEnd type="triangle"/>
          </a:ln>
          <a:effectLst/>
        </p:spPr>
      </p:cxnSp>
      <p:sp>
        <p:nvSpPr>
          <p:cNvPr id="40" name="Rectangle: Rounded Corners 39">
            <a:extLst>
              <a:ext uri="{FF2B5EF4-FFF2-40B4-BE49-F238E27FC236}">
                <a16:creationId xmlns:a16="http://schemas.microsoft.com/office/drawing/2014/main" id="{D42AD96D-38CF-4AB8-8EC3-0DA88DE57EF6}"/>
              </a:ext>
            </a:extLst>
          </p:cNvPr>
          <p:cNvSpPr/>
          <p:nvPr/>
        </p:nvSpPr>
        <p:spPr bwMode="auto">
          <a:xfrm>
            <a:off x="6740558" y="1870563"/>
            <a:ext cx="1828800" cy="944583"/>
          </a:xfrm>
          <a:prstGeom prst="roundRect">
            <a:avLst>
              <a:gd name="adj" fmla="val 8350"/>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p>
          <a:p>
            <a:pPr marL="0" marR="0" indent="0" algn="ctr" defTabSz="914400" rtl="0" eaLnBrk="0" fontAlgn="base" latinLnBrk="0" hangingPunct="0">
              <a:lnSpc>
                <a:spcPct val="100000"/>
              </a:lnSpc>
              <a:spcBef>
                <a:spcPct val="0"/>
              </a:spcBef>
              <a:spcAft>
                <a:spcPct val="0"/>
              </a:spcAft>
              <a:buClrTx/>
              <a:buSzTx/>
              <a:buFontTx/>
              <a:buNone/>
              <a:tabLst/>
            </a:pPr>
            <a:r>
              <a:rPr lang="en-US" dirty="0"/>
              <a:t>Certification</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pic>
        <p:nvPicPr>
          <p:cNvPr id="42" name="Picture 41">
            <a:extLst>
              <a:ext uri="{FF2B5EF4-FFF2-40B4-BE49-F238E27FC236}">
                <a16:creationId xmlns:a16="http://schemas.microsoft.com/office/drawing/2014/main" id="{46EB14A8-B98E-4A5F-A35C-E8BA43786418}"/>
              </a:ext>
            </a:extLst>
          </p:cNvPr>
          <p:cNvPicPr>
            <a:picLocks noChangeAspect="1"/>
          </p:cNvPicPr>
          <p:nvPr/>
        </p:nvPicPr>
        <p:blipFill>
          <a:blip r:embed="rId5"/>
          <a:stretch>
            <a:fillRect/>
          </a:stretch>
        </p:blipFill>
        <p:spPr>
          <a:xfrm>
            <a:off x="2320430" y="3567233"/>
            <a:ext cx="292564" cy="310295"/>
          </a:xfrm>
          <a:prstGeom prst="rect">
            <a:avLst/>
          </a:prstGeom>
        </p:spPr>
      </p:pic>
      <p:sp>
        <p:nvSpPr>
          <p:cNvPr id="43" name="Oval 42">
            <a:extLst>
              <a:ext uri="{FF2B5EF4-FFF2-40B4-BE49-F238E27FC236}">
                <a16:creationId xmlns:a16="http://schemas.microsoft.com/office/drawing/2014/main" id="{1FE7A518-9CD9-4E26-BA3F-CA5A9520706E}"/>
              </a:ext>
            </a:extLst>
          </p:cNvPr>
          <p:cNvSpPr/>
          <p:nvPr/>
        </p:nvSpPr>
        <p:spPr bwMode="auto">
          <a:xfrm>
            <a:off x="6467645" y="1459410"/>
            <a:ext cx="312906" cy="307777"/>
          </a:xfrm>
          <a:prstGeom prst="ellipse">
            <a:avLst/>
          </a:prstGeom>
          <a:solidFill>
            <a:schemeClr val="accent5">
              <a:lumMod val="40000"/>
              <a:lumOff val="6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6</a:t>
            </a:r>
          </a:p>
        </p:txBody>
      </p:sp>
      <p:sp>
        <p:nvSpPr>
          <p:cNvPr id="44" name="TextBox 43">
            <a:extLst>
              <a:ext uri="{FF2B5EF4-FFF2-40B4-BE49-F238E27FC236}">
                <a16:creationId xmlns:a16="http://schemas.microsoft.com/office/drawing/2014/main" id="{DDD51021-AF62-4F45-80AA-483D38C65B00}"/>
              </a:ext>
            </a:extLst>
          </p:cNvPr>
          <p:cNvSpPr txBox="1"/>
          <p:nvPr/>
        </p:nvSpPr>
        <p:spPr>
          <a:xfrm>
            <a:off x="6669051" y="1459410"/>
            <a:ext cx="1971813" cy="338554"/>
          </a:xfrm>
          <a:prstGeom prst="rect">
            <a:avLst/>
          </a:prstGeom>
          <a:noFill/>
        </p:spPr>
        <p:txBody>
          <a:bodyPr wrap="square" rtlCol="0">
            <a:spAutoFit/>
          </a:bodyPr>
          <a:lstStyle/>
          <a:p>
            <a:pPr algn="ctr"/>
            <a:r>
              <a:rPr lang="en-US" sz="1600" b="1" dirty="0">
                <a:latin typeface="+mj-lt"/>
              </a:rPr>
              <a:t>Test Systems</a:t>
            </a:r>
          </a:p>
        </p:txBody>
      </p:sp>
    </p:spTree>
    <p:extLst>
      <p:ext uri="{BB962C8B-B14F-4D97-AF65-F5344CB8AC3E}">
        <p14:creationId xmlns:p14="http://schemas.microsoft.com/office/powerpoint/2010/main" val="35082796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a:t>Old Process</a:t>
            </a:r>
          </a:p>
        </p:txBody>
      </p:sp>
      <p:sp>
        <p:nvSpPr>
          <p:cNvPr id="8195" name="Rectangle 3"/>
          <p:cNvSpPr>
            <a:spLocks noGrp="1" noChangeArrowheads="1"/>
          </p:cNvSpPr>
          <p:nvPr>
            <p:ph idx="1"/>
          </p:nvPr>
        </p:nvSpPr>
        <p:spPr>
          <a:xfrm>
            <a:off x="381000" y="1490578"/>
            <a:ext cx="8382000" cy="4876800"/>
          </a:xfrm>
        </p:spPr>
        <p:txBody>
          <a:bodyPr>
            <a:normAutofit fontScale="92500"/>
          </a:bodyPr>
          <a:lstStyle/>
          <a:p>
            <a:r>
              <a:rPr lang="en-US" dirty="0"/>
              <a:t>Disconnect Among SMEs/Testers/Certifiers</a:t>
            </a:r>
          </a:p>
          <a:p>
            <a:r>
              <a:rPr lang="en-US" dirty="0"/>
              <a:t>Review of Implementation Guides</a:t>
            </a:r>
          </a:p>
          <a:p>
            <a:pPr lvl="1"/>
            <a:r>
              <a:rPr lang="en-US" dirty="0"/>
              <a:t>Written with “loose” language</a:t>
            </a:r>
          </a:p>
          <a:p>
            <a:pPr lvl="1"/>
            <a:r>
              <a:rPr lang="en-US" dirty="0"/>
              <a:t>Consultation with Subject Matter Experts</a:t>
            </a:r>
          </a:p>
          <a:p>
            <a:pPr lvl="1"/>
            <a:r>
              <a:rPr lang="en-US" dirty="0"/>
              <a:t>“Self-determining/Arbitrary” Decisions (in lieu of ballot)</a:t>
            </a:r>
          </a:p>
          <a:p>
            <a:pPr lvl="1"/>
            <a:r>
              <a:rPr lang="en-US" dirty="0"/>
              <a:t>200 pages with 50 pages of addendum/clarification</a:t>
            </a:r>
          </a:p>
          <a:p>
            <a:r>
              <a:rPr lang="en-US" sz="3000" dirty="0"/>
              <a:t>Tester Interpretation can become source of truth</a:t>
            </a:r>
          </a:p>
          <a:p>
            <a:pPr lvl="1"/>
            <a:r>
              <a:rPr lang="en-US" dirty="0"/>
              <a:t>Not Good!</a:t>
            </a:r>
          </a:p>
          <a:p>
            <a:r>
              <a:rPr lang="en-US" dirty="0"/>
              <a:t>Hand-crafted Assertions</a:t>
            </a:r>
          </a:p>
          <a:p>
            <a:r>
              <a:rPr lang="en-US" dirty="0">
                <a:solidFill>
                  <a:srgbClr val="C00000"/>
                </a:solidFill>
              </a:rPr>
              <a:t>Labor intensive and maintenance nightmare</a:t>
            </a:r>
          </a:p>
          <a:p>
            <a:pPr marL="0" indent="0">
              <a:buNone/>
            </a:pPr>
            <a:endParaRPr lang="en-US" dirty="0"/>
          </a:p>
          <a:p>
            <a:endParaRPr lang="en-US" dirty="0"/>
          </a:p>
        </p:txBody>
      </p:sp>
      <p:sp>
        <p:nvSpPr>
          <p:cNvPr id="4" name="Date Placeholder 3"/>
          <p:cNvSpPr>
            <a:spLocks noGrp="1"/>
          </p:cNvSpPr>
          <p:nvPr>
            <p:ph type="dt" sz="half" idx="10"/>
          </p:nvPr>
        </p:nvSpPr>
        <p:spPr/>
        <p:txBody>
          <a:bodyPr/>
          <a:lstStyle/>
          <a:p>
            <a:fld id="{235313DE-39FF-4199-8686-1B682DE047CF}" type="datetime1">
              <a:rPr lang="en-US"/>
              <a:pPr/>
              <a:t>6/1/2021</a:t>
            </a:fld>
            <a:endParaRPr lang="en-US" dirty="0"/>
          </a:p>
        </p:txBody>
      </p:sp>
      <p:sp>
        <p:nvSpPr>
          <p:cNvPr id="5" name="Slide Number Placeholder 4"/>
          <p:cNvSpPr>
            <a:spLocks noGrp="1"/>
          </p:cNvSpPr>
          <p:nvPr>
            <p:ph type="sldNum" sz="quarter" idx="11"/>
          </p:nvPr>
        </p:nvSpPr>
        <p:spPr/>
        <p:txBody>
          <a:bodyPr/>
          <a:lstStyle/>
          <a:p>
            <a:fld id="{64C44300-96F5-4E68-AEBC-759F83B9379E}" type="slidenum">
              <a:rPr lang="en-US"/>
              <a:pPr/>
              <a:t>24</a:t>
            </a:fld>
            <a:endParaRPr lang="en-US" dirty="0"/>
          </a:p>
        </p:txBody>
      </p:sp>
    </p:spTree>
    <p:extLst>
      <p:ext uri="{BB962C8B-B14F-4D97-AF65-F5344CB8AC3E}">
        <p14:creationId xmlns:p14="http://schemas.microsoft.com/office/powerpoint/2010/main" val="3743716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04804" y="385340"/>
            <a:ext cx="8534394" cy="822325"/>
          </a:xfrm>
        </p:spPr>
        <p:txBody>
          <a:bodyPr/>
          <a:lstStyle/>
          <a:p>
            <a:r>
              <a:rPr lang="en-US" dirty="0"/>
              <a:t>NIST HL7 v2 Tooling Platform</a:t>
            </a:r>
          </a:p>
        </p:txBody>
      </p:sp>
      <p:sp>
        <p:nvSpPr>
          <p:cNvPr id="2" name="Rectangle: Rounded Corners 1">
            <a:extLst>
              <a:ext uri="{FF2B5EF4-FFF2-40B4-BE49-F238E27FC236}">
                <a16:creationId xmlns:a16="http://schemas.microsoft.com/office/drawing/2014/main" id="{AD92C3D5-D01B-4B32-9D0A-99A3CDE5CB23}"/>
              </a:ext>
            </a:extLst>
          </p:cNvPr>
          <p:cNvSpPr/>
          <p:nvPr/>
        </p:nvSpPr>
        <p:spPr bwMode="auto">
          <a:xfrm>
            <a:off x="1154233" y="3043329"/>
            <a:ext cx="1828800" cy="1578352"/>
          </a:xfrm>
          <a:prstGeom prst="roundRect">
            <a:avLst>
              <a:gd name="adj" fmla="val 7156"/>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t>Specification Builder</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(IGAMT)</a:t>
            </a:r>
          </a:p>
        </p:txBody>
      </p:sp>
      <p:sp>
        <p:nvSpPr>
          <p:cNvPr id="9" name="Rectangle: Rounded Corners 8">
            <a:extLst>
              <a:ext uri="{FF2B5EF4-FFF2-40B4-BE49-F238E27FC236}">
                <a16:creationId xmlns:a16="http://schemas.microsoft.com/office/drawing/2014/main" id="{54F6F375-72C4-48D4-A4E9-74ADC7A53607}"/>
              </a:ext>
            </a:extLst>
          </p:cNvPr>
          <p:cNvSpPr/>
          <p:nvPr/>
        </p:nvSpPr>
        <p:spPr bwMode="auto">
          <a:xfrm>
            <a:off x="1142859" y="1888528"/>
            <a:ext cx="1828800" cy="685800"/>
          </a:xfrm>
          <a:prstGeom prst="roundRect">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Conformance</a:t>
            </a:r>
          </a:p>
          <a:p>
            <a:pPr marL="0" marR="0" indent="0" algn="ctr" defTabSz="914400" rtl="0" eaLnBrk="0" fontAlgn="base" latinLnBrk="0" hangingPunct="0">
              <a:lnSpc>
                <a:spcPct val="100000"/>
              </a:lnSpc>
              <a:spcBef>
                <a:spcPct val="0"/>
              </a:spcBef>
              <a:spcAft>
                <a:spcPct val="0"/>
              </a:spcAft>
              <a:buClrTx/>
              <a:buSzTx/>
              <a:buFontTx/>
              <a:buNone/>
              <a:tabLst/>
            </a:pPr>
            <a:r>
              <a:rPr lang="en-US" dirty="0"/>
              <a:t>Methods</a:t>
            </a:r>
            <a:endParaRPr kumimoji="0" lang="en-US" sz="1800" b="0" i="0" u="none" strike="noStrike" cap="none" normalizeH="0" baseline="0" dirty="0">
              <a:ln>
                <a:noFill/>
              </a:ln>
              <a:solidFill>
                <a:schemeClr val="tx1"/>
              </a:solidFill>
              <a:effectLst/>
              <a:latin typeface="Arial" charset="0"/>
            </a:endParaRPr>
          </a:p>
        </p:txBody>
      </p:sp>
      <p:cxnSp>
        <p:nvCxnSpPr>
          <p:cNvPr id="16" name="Straight Arrow Connector 15">
            <a:extLst>
              <a:ext uri="{FF2B5EF4-FFF2-40B4-BE49-F238E27FC236}">
                <a16:creationId xmlns:a16="http://schemas.microsoft.com/office/drawing/2014/main" id="{BC64C737-1D01-4AF1-B01B-89382A5932EF}"/>
              </a:ext>
            </a:extLst>
          </p:cNvPr>
          <p:cNvCxnSpPr>
            <a:cxnSpLocks/>
          </p:cNvCxnSpPr>
          <p:nvPr/>
        </p:nvCxnSpPr>
        <p:spPr bwMode="auto">
          <a:xfrm>
            <a:off x="2038279" y="2574328"/>
            <a:ext cx="0" cy="469001"/>
          </a:xfrm>
          <a:prstGeom prst="straightConnector1">
            <a:avLst/>
          </a:prstGeom>
          <a:solidFill>
            <a:schemeClr val="accent1"/>
          </a:solidFill>
          <a:ln w="76200" cap="flat" cmpd="sng" algn="ctr">
            <a:solidFill>
              <a:schemeClr val="tx1"/>
            </a:solidFill>
            <a:prstDash val="solid"/>
            <a:round/>
            <a:headEnd type="none" w="med" len="med"/>
            <a:tailEnd type="triangle"/>
          </a:ln>
          <a:effectLst/>
        </p:spPr>
      </p:cxnSp>
      <p:cxnSp>
        <p:nvCxnSpPr>
          <p:cNvPr id="17" name="Straight Arrow Connector 16">
            <a:extLst>
              <a:ext uri="{FF2B5EF4-FFF2-40B4-BE49-F238E27FC236}">
                <a16:creationId xmlns:a16="http://schemas.microsoft.com/office/drawing/2014/main" id="{E0D1FCB3-0EED-4261-B64B-B4D0E1872E04}"/>
              </a:ext>
            </a:extLst>
          </p:cNvPr>
          <p:cNvCxnSpPr>
            <a:cxnSpLocks/>
          </p:cNvCxnSpPr>
          <p:nvPr/>
        </p:nvCxnSpPr>
        <p:spPr bwMode="auto">
          <a:xfrm>
            <a:off x="610990" y="4466466"/>
            <a:ext cx="543243" cy="0"/>
          </a:xfrm>
          <a:prstGeom prst="straightConnector1">
            <a:avLst/>
          </a:prstGeom>
          <a:solidFill>
            <a:schemeClr val="accent1"/>
          </a:solidFill>
          <a:ln w="76200" cap="flat" cmpd="sng" algn="ctr">
            <a:solidFill>
              <a:schemeClr val="tx1"/>
            </a:solidFill>
            <a:prstDash val="solid"/>
            <a:round/>
            <a:headEnd type="none" w="med" len="med"/>
            <a:tailEnd type="triangle"/>
          </a:ln>
          <a:effectLst/>
        </p:spPr>
      </p:cxnSp>
      <p:sp>
        <p:nvSpPr>
          <p:cNvPr id="45" name="TextBox 44">
            <a:extLst>
              <a:ext uri="{FF2B5EF4-FFF2-40B4-BE49-F238E27FC236}">
                <a16:creationId xmlns:a16="http://schemas.microsoft.com/office/drawing/2014/main" id="{C3DC93F1-C7DB-4472-ACA6-C3FFE6DDF6EF}"/>
              </a:ext>
            </a:extLst>
          </p:cNvPr>
          <p:cNvSpPr txBox="1"/>
          <p:nvPr/>
        </p:nvSpPr>
        <p:spPr>
          <a:xfrm>
            <a:off x="4071797" y="4771266"/>
            <a:ext cx="1543051" cy="830997"/>
          </a:xfrm>
          <a:prstGeom prst="rect">
            <a:avLst/>
          </a:prstGeom>
          <a:noFill/>
        </p:spPr>
        <p:txBody>
          <a:bodyPr wrap="square" rtlCol="0">
            <a:spAutoFit/>
          </a:bodyPr>
          <a:lstStyle/>
          <a:p>
            <a:pPr algn="ctr"/>
            <a:r>
              <a:rPr lang="en-US" sz="1600" b="1" dirty="0">
                <a:latin typeface="+mj-lt"/>
              </a:rPr>
              <a:t>Build Targeted Test Cases</a:t>
            </a:r>
          </a:p>
        </p:txBody>
      </p:sp>
      <p:sp>
        <p:nvSpPr>
          <p:cNvPr id="46" name="TextBox 45">
            <a:extLst>
              <a:ext uri="{FF2B5EF4-FFF2-40B4-BE49-F238E27FC236}">
                <a16:creationId xmlns:a16="http://schemas.microsoft.com/office/drawing/2014/main" id="{3A32F3F2-1924-44C2-BEC9-4E19963DDA30}"/>
              </a:ext>
            </a:extLst>
          </p:cNvPr>
          <p:cNvSpPr txBox="1"/>
          <p:nvPr/>
        </p:nvSpPr>
        <p:spPr>
          <a:xfrm>
            <a:off x="6348440" y="4789981"/>
            <a:ext cx="2617676" cy="1323439"/>
          </a:xfrm>
          <a:prstGeom prst="rect">
            <a:avLst/>
          </a:prstGeom>
          <a:noFill/>
        </p:spPr>
        <p:txBody>
          <a:bodyPr wrap="square" rtlCol="0">
            <a:spAutoFit/>
          </a:bodyPr>
          <a:lstStyle/>
          <a:p>
            <a:pPr marL="285750" indent="-285750">
              <a:buClr>
                <a:srgbClr val="C00000"/>
              </a:buClr>
              <a:buFont typeface="Wingdings" panose="05000000000000000000" pitchFamily="2" charset="2"/>
              <a:buChar char="q"/>
            </a:pPr>
            <a:r>
              <a:rPr lang="en-US" sz="1600" b="1" dirty="0">
                <a:latin typeface="+mj-lt"/>
              </a:rPr>
              <a:t>Web Applications</a:t>
            </a:r>
          </a:p>
          <a:p>
            <a:pPr marL="285750" indent="-285750">
              <a:buClr>
                <a:srgbClr val="C00000"/>
              </a:buClr>
              <a:buFont typeface="Wingdings" panose="05000000000000000000" pitchFamily="2" charset="2"/>
              <a:buChar char="q"/>
            </a:pPr>
            <a:r>
              <a:rPr lang="en-US" sz="1600" b="1" dirty="0">
                <a:latin typeface="+mj-lt"/>
              </a:rPr>
              <a:t>Web Services</a:t>
            </a:r>
          </a:p>
          <a:p>
            <a:pPr marL="285750" indent="-285750">
              <a:buClr>
                <a:srgbClr val="C00000"/>
              </a:buClr>
              <a:buFont typeface="Wingdings" panose="05000000000000000000" pitchFamily="2" charset="2"/>
              <a:buChar char="q"/>
            </a:pPr>
            <a:r>
              <a:rPr lang="en-US" sz="1600" b="1" dirty="0">
                <a:latin typeface="+mj-lt"/>
              </a:rPr>
              <a:t>RESTful APIs</a:t>
            </a:r>
          </a:p>
          <a:p>
            <a:pPr marL="285750" indent="-285750">
              <a:buClr>
                <a:srgbClr val="C00000"/>
              </a:buClr>
              <a:buFont typeface="Wingdings" panose="05000000000000000000" pitchFamily="2" charset="2"/>
              <a:buChar char="q"/>
            </a:pPr>
            <a:r>
              <a:rPr lang="en-US" sz="1600" b="1" dirty="0">
                <a:latin typeface="+mj-lt"/>
              </a:rPr>
              <a:t>Validation Jar</a:t>
            </a:r>
          </a:p>
          <a:p>
            <a:pPr marL="285750" indent="-285750">
              <a:buClr>
                <a:srgbClr val="C00000"/>
              </a:buClr>
              <a:buFont typeface="Wingdings" panose="05000000000000000000" pitchFamily="2" charset="2"/>
              <a:buChar char="q"/>
            </a:pPr>
            <a:r>
              <a:rPr lang="en-US" sz="1600" b="1" dirty="0">
                <a:latin typeface="+mj-lt"/>
              </a:rPr>
              <a:t>Source Code</a:t>
            </a:r>
          </a:p>
        </p:txBody>
      </p:sp>
      <p:sp>
        <p:nvSpPr>
          <p:cNvPr id="55" name="Oval 54">
            <a:extLst>
              <a:ext uri="{FF2B5EF4-FFF2-40B4-BE49-F238E27FC236}">
                <a16:creationId xmlns:a16="http://schemas.microsoft.com/office/drawing/2014/main" id="{558C57B7-7F1D-42E6-AC2C-C7558E99349D}"/>
              </a:ext>
            </a:extLst>
          </p:cNvPr>
          <p:cNvSpPr/>
          <p:nvPr/>
        </p:nvSpPr>
        <p:spPr bwMode="auto">
          <a:xfrm>
            <a:off x="670078" y="1807479"/>
            <a:ext cx="312906" cy="307777"/>
          </a:xfrm>
          <a:prstGeom prst="ellipse">
            <a:avLst/>
          </a:prstGeom>
          <a:solidFill>
            <a:schemeClr val="accent5">
              <a:lumMod val="40000"/>
              <a:lumOff val="6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1</a:t>
            </a:r>
          </a:p>
        </p:txBody>
      </p:sp>
      <p:pic>
        <p:nvPicPr>
          <p:cNvPr id="6" name="Graphic 5" descr="Man and woman">
            <a:extLst>
              <a:ext uri="{FF2B5EF4-FFF2-40B4-BE49-F238E27FC236}">
                <a16:creationId xmlns:a16="http://schemas.microsoft.com/office/drawing/2014/main" id="{96354FA9-59B5-4D7D-BF59-879878B97DA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97836" y="3798223"/>
            <a:ext cx="584775" cy="584775"/>
          </a:xfrm>
          <a:prstGeom prst="rect">
            <a:avLst/>
          </a:prstGeom>
        </p:spPr>
      </p:pic>
      <p:pic>
        <p:nvPicPr>
          <p:cNvPr id="7" name="Picture 6">
            <a:extLst>
              <a:ext uri="{FF2B5EF4-FFF2-40B4-BE49-F238E27FC236}">
                <a16:creationId xmlns:a16="http://schemas.microsoft.com/office/drawing/2014/main" id="{EE1EDA5F-6864-45D9-9427-E3D06AE3FB35}"/>
              </a:ext>
            </a:extLst>
          </p:cNvPr>
          <p:cNvPicPr>
            <a:picLocks noChangeAspect="1"/>
          </p:cNvPicPr>
          <p:nvPr/>
        </p:nvPicPr>
        <p:blipFill>
          <a:blip r:embed="rId5"/>
          <a:stretch>
            <a:fillRect/>
          </a:stretch>
        </p:blipFill>
        <p:spPr>
          <a:xfrm>
            <a:off x="786049" y="5098591"/>
            <a:ext cx="628650" cy="666750"/>
          </a:xfrm>
          <a:prstGeom prst="rect">
            <a:avLst/>
          </a:prstGeom>
        </p:spPr>
      </p:pic>
      <p:sp>
        <p:nvSpPr>
          <p:cNvPr id="61" name="Rectangle: Rounded Corners 60">
            <a:extLst>
              <a:ext uri="{FF2B5EF4-FFF2-40B4-BE49-F238E27FC236}">
                <a16:creationId xmlns:a16="http://schemas.microsoft.com/office/drawing/2014/main" id="{6CE1B24C-EB92-47BB-A2B3-30CD50F825BE}"/>
              </a:ext>
            </a:extLst>
          </p:cNvPr>
          <p:cNvSpPr/>
          <p:nvPr/>
        </p:nvSpPr>
        <p:spPr bwMode="auto">
          <a:xfrm>
            <a:off x="3928923" y="3518245"/>
            <a:ext cx="1828800" cy="1083938"/>
          </a:xfrm>
          <a:prstGeom prst="roundRect">
            <a:avLst>
              <a:gd name="adj" fmla="val 11001"/>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t>Test Case Builder</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(TCAMT)</a:t>
            </a:r>
          </a:p>
        </p:txBody>
      </p:sp>
      <p:sp>
        <p:nvSpPr>
          <p:cNvPr id="64" name="Rectangle: Rounded Corners 63">
            <a:extLst>
              <a:ext uri="{FF2B5EF4-FFF2-40B4-BE49-F238E27FC236}">
                <a16:creationId xmlns:a16="http://schemas.microsoft.com/office/drawing/2014/main" id="{58D10F3F-6509-4DD1-B235-17A1488959C5}"/>
              </a:ext>
            </a:extLst>
          </p:cNvPr>
          <p:cNvSpPr/>
          <p:nvPr/>
        </p:nvSpPr>
        <p:spPr bwMode="auto">
          <a:xfrm>
            <a:off x="6742878" y="3043330"/>
            <a:ext cx="1828800" cy="1558854"/>
          </a:xfrm>
          <a:prstGeom prst="roundRect">
            <a:avLst>
              <a:gd name="adj" fmla="val 8350"/>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p>
          <a:p>
            <a:pPr marL="0" marR="0" indent="0" algn="ctr" defTabSz="914400" rtl="0" eaLnBrk="0" fontAlgn="base" latinLnBrk="0" hangingPunct="0">
              <a:lnSpc>
                <a:spcPct val="100000"/>
              </a:lnSpc>
              <a:spcBef>
                <a:spcPct val="0"/>
              </a:spcBef>
              <a:spcAft>
                <a:spcPct val="0"/>
              </a:spcAft>
              <a:buClrTx/>
              <a:buSzTx/>
              <a:buFontTx/>
              <a:buNone/>
              <a:tabLst/>
            </a:pPr>
            <a:r>
              <a:rPr lang="en-US" dirty="0"/>
              <a:t>Validation Tools</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sp>
        <p:nvSpPr>
          <p:cNvPr id="65" name="TextBox 64">
            <a:extLst>
              <a:ext uri="{FF2B5EF4-FFF2-40B4-BE49-F238E27FC236}">
                <a16:creationId xmlns:a16="http://schemas.microsoft.com/office/drawing/2014/main" id="{487CF236-123F-4970-A2CC-FF12E7CCB2A1}"/>
              </a:ext>
            </a:extLst>
          </p:cNvPr>
          <p:cNvSpPr txBox="1"/>
          <p:nvPr/>
        </p:nvSpPr>
        <p:spPr>
          <a:xfrm>
            <a:off x="1541250" y="5039848"/>
            <a:ext cx="1543051" cy="1077218"/>
          </a:xfrm>
          <a:prstGeom prst="rect">
            <a:avLst/>
          </a:prstGeom>
          <a:noFill/>
        </p:spPr>
        <p:txBody>
          <a:bodyPr wrap="square" rtlCol="0">
            <a:spAutoFit/>
          </a:bodyPr>
          <a:lstStyle/>
          <a:p>
            <a:pPr marL="285750" indent="-285750">
              <a:buClr>
                <a:srgbClr val="C00000"/>
              </a:buClr>
              <a:buFont typeface="Wingdings" panose="05000000000000000000" pitchFamily="2" charset="2"/>
              <a:buChar char="q"/>
            </a:pPr>
            <a:r>
              <a:rPr lang="en-US" sz="1600" b="1" dirty="0">
                <a:latin typeface="+mj-lt"/>
              </a:rPr>
              <a:t>HTML</a:t>
            </a:r>
          </a:p>
          <a:p>
            <a:pPr marL="285750" indent="-285750">
              <a:buClr>
                <a:srgbClr val="C00000"/>
              </a:buClr>
              <a:buFont typeface="Wingdings" panose="05000000000000000000" pitchFamily="2" charset="2"/>
              <a:buChar char="q"/>
            </a:pPr>
            <a:r>
              <a:rPr lang="en-US" sz="1600" b="1" dirty="0">
                <a:latin typeface="+mj-lt"/>
              </a:rPr>
              <a:t>WORD</a:t>
            </a:r>
          </a:p>
          <a:p>
            <a:pPr marL="285750" indent="-285750">
              <a:buClr>
                <a:srgbClr val="C00000"/>
              </a:buClr>
              <a:buFont typeface="Wingdings" panose="05000000000000000000" pitchFamily="2" charset="2"/>
              <a:buChar char="q"/>
            </a:pPr>
            <a:r>
              <a:rPr lang="en-US" sz="1600" b="1" dirty="0">
                <a:latin typeface="+mj-lt"/>
              </a:rPr>
              <a:t>PDF</a:t>
            </a:r>
          </a:p>
          <a:p>
            <a:pPr marL="285750" indent="-285750">
              <a:buClr>
                <a:srgbClr val="C00000"/>
              </a:buClr>
              <a:buFont typeface="Wingdings" panose="05000000000000000000" pitchFamily="2" charset="2"/>
              <a:buChar char="q"/>
            </a:pPr>
            <a:r>
              <a:rPr lang="en-US" sz="1600" b="1" dirty="0">
                <a:latin typeface="+mj-lt"/>
              </a:rPr>
              <a:t>XML</a:t>
            </a:r>
          </a:p>
        </p:txBody>
      </p:sp>
      <p:cxnSp>
        <p:nvCxnSpPr>
          <p:cNvPr id="70" name="Straight Arrow Connector 69">
            <a:extLst>
              <a:ext uri="{FF2B5EF4-FFF2-40B4-BE49-F238E27FC236}">
                <a16:creationId xmlns:a16="http://schemas.microsoft.com/office/drawing/2014/main" id="{59EF6269-6EE3-4696-95D5-4F635DC9DF3C}"/>
              </a:ext>
            </a:extLst>
          </p:cNvPr>
          <p:cNvCxnSpPr>
            <a:cxnSpLocks/>
          </p:cNvCxnSpPr>
          <p:nvPr/>
        </p:nvCxnSpPr>
        <p:spPr bwMode="auto">
          <a:xfrm>
            <a:off x="2983033" y="3247266"/>
            <a:ext cx="3759845" cy="0"/>
          </a:xfrm>
          <a:prstGeom prst="straightConnector1">
            <a:avLst/>
          </a:prstGeom>
          <a:solidFill>
            <a:schemeClr val="accent1"/>
          </a:solidFill>
          <a:ln w="76200" cap="flat" cmpd="sng" algn="ctr">
            <a:solidFill>
              <a:schemeClr val="tx1"/>
            </a:solidFill>
            <a:prstDash val="solid"/>
            <a:round/>
            <a:headEnd type="none" w="med" len="med"/>
            <a:tailEnd type="triangle"/>
          </a:ln>
          <a:effectLst/>
        </p:spPr>
      </p:cxnSp>
      <p:cxnSp>
        <p:nvCxnSpPr>
          <p:cNvPr id="72" name="Straight Arrow Connector 71">
            <a:extLst>
              <a:ext uri="{FF2B5EF4-FFF2-40B4-BE49-F238E27FC236}">
                <a16:creationId xmlns:a16="http://schemas.microsoft.com/office/drawing/2014/main" id="{57035309-AF8F-4EC9-B0A6-5F8DDF805917}"/>
              </a:ext>
            </a:extLst>
          </p:cNvPr>
          <p:cNvCxnSpPr>
            <a:cxnSpLocks/>
          </p:cNvCxnSpPr>
          <p:nvPr/>
        </p:nvCxnSpPr>
        <p:spPr bwMode="auto">
          <a:xfrm>
            <a:off x="2008319" y="4621681"/>
            <a:ext cx="0" cy="430764"/>
          </a:xfrm>
          <a:prstGeom prst="straightConnector1">
            <a:avLst/>
          </a:prstGeom>
          <a:solidFill>
            <a:schemeClr val="accent1"/>
          </a:solidFill>
          <a:ln w="76200" cap="flat" cmpd="sng" algn="ctr">
            <a:solidFill>
              <a:schemeClr val="tx1"/>
            </a:solidFill>
            <a:prstDash val="solid"/>
            <a:round/>
            <a:headEnd type="none" w="med" len="med"/>
            <a:tailEnd type="triangle"/>
          </a:ln>
          <a:effectLst/>
        </p:spPr>
      </p:cxnSp>
      <p:cxnSp>
        <p:nvCxnSpPr>
          <p:cNvPr id="75" name="Straight Arrow Connector 74">
            <a:extLst>
              <a:ext uri="{FF2B5EF4-FFF2-40B4-BE49-F238E27FC236}">
                <a16:creationId xmlns:a16="http://schemas.microsoft.com/office/drawing/2014/main" id="{C817F92B-F43B-4D39-9A61-AEB7770DDCC7}"/>
              </a:ext>
            </a:extLst>
          </p:cNvPr>
          <p:cNvCxnSpPr>
            <a:cxnSpLocks/>
          </p:cNvCxnSpPr>
          <p:nvPr/>
        </p:nvCxnSpPr>
        <p:spPr bwMode="auto">
          <a:xfrm>
            <a:off x="2983033" y="3933066"/>
            <a:ext cx="945890" cy="0"/>
          </a:xfrm>
          <a:prstGeom prst="straightConnector1">
            <a:avLst/>
          </a:prstGeom>
          <a:solidFill>
            <a:schemeClr val="accent1"/>
          </a:solidFill>
          <a:ln w="76200" cap="flat" cmpd="sng" algn="ctr">
            <a:solidFill>
              <a:schemeClr val="tx1"/>
            </a:solidFill>
            <a:prstDash val="solid"/>
            <a:round/>
            <a:headEnd type="none" w="med" len="med"/>
            <a:tailEnd type="triangle"/>
          </a:ln>
          <a:effectLst/>
        </p:spPr>
      </p:cxnSp>
      <p:cxnSp>
        <p:nvCxnSpPr>
          <p:cNvPr id="76" name="Straight Arrow Connector 75">
            <a:extLst>
              <a:ext uri="{FF2B5EF4-FFF2-40B4-BE49-F238E27FC236}">
                <a16:creationId xmlns:a16="http://schemas.microsoft.com/office/drawing/2014/main" id="{AD3F5D16-2EE4-4854-8BEC-A8257FC19875}"/>
              </a:ext>
            </a:extLst>
          </p:cNvPr>
          <p:cNvCxnSpPr>
            <a:cxnSpLocks/>
          </p:cNvCxnSpPr>
          <p:nvPr/>
        </p:nvCxnSpPr>
        <p:spPr bwMode="auto">
          <a:xfrm>
            <a:off x="5757723" y="3933066"/>
            <a:ext cx="949390" cy="0"/>
          </a:xfrm>
          <a:prstGeom prst="straightConnector1">
            <a:avLst/>
          </a:prstGeom>
          <a:solidFill>
            <a:schemeClr val="accent1"/>
          </a:solidFill>
          <a:ln w="76200" cap="flat" cmpd="sng" algn="ctr">
            <a:solidFill>
              <a:schemeClr val="tx1"/>
            </a:solidFill>
            <a:prstDash val="solid"/>
            <a:round/>
            <a:headEnd type="none" w="med" len="med"/>
            <a:tailEnd type="triangle"/>
          </a:ln>
          <a:effectLst/>
        </p:spPr>
      </p:cxnSp>
      <p:sp>
        <p:nvSpPr>
          <p:cNvPr id="79" name="TextBox 78">
            <a:extLst>
              <a:ext uri="{FF2B5EF4-FFF2-40B4-BE49-F238E27FC236}">
                <a16:creationId xmlns:a16="http://schemas.microsoft.com/office/drawing/2014/main" id="{8985EDCD-31EA-4CEB-8627-82CD6C7F1FF3}"/>
              </a:ext>
            </a:extLst>
          </p:cNvPr>
          <p:cNvSpPr txBox="1"/>
          <p:nvPr/>
        </p:nvSpPr>
        <p:spPr>
          <a:xfrm>
            <a:off x="3442634" y="2907112"/>
            <a:ext cx="2840641" cy="338554"/>
          </a:xfrm>
          <a:prstGeom prst="rect">
            <a:avLst/>
          </a:prstGeom>
          <a:noFill/>
        </p:spPr>
        <p:txBody>
          <a:bodyPr wrap="square" rtlCol="0">
            <a:spAutoFit/>
          </a:bodyPr>
          <a:lstStyle/>
          <a:p>
            <a:pPr algn="ctr"/>
            <a:r>
              <a:rPr lang="en-US" sz="1600" b="1" dirty="0">
                <a:latin typeface="+mj-lt"/>
              </a:rPr>
              <a:t>XML</a:t>
            </a:r>
          </a:p>
        </p:txBody>
      </p:sp>
      <p:sp>
        <p:nvSpPr>
          <p:cNvPr id="81" name="TextBox 80">
            <a:extLst>
              <a:ext uri="{FF2B5EF4-FFF2-40B4-BE49-F238E27FC236}">
                <a16:creationId xmlns:a16="http://schemas.microsoft.com/office/drawing/2014/main" id="{B6260949-8569-4284-B9C0-9CA453ACB7EC}"/>
              </a:ext>
            </a:extLst>
          </p:cNvPr>
          <p:cNvSpPr txBox="1"/>
          <p:nvPr/>
        </p:nvSpPr>
        <p:spPr>
          <a:xfrm>
            <a:off x="5383035" y="3595726"/>
            <a:ext cx="1543051" cy="338554"/>
          </a:xfrm>
          <a:prstGeom prst="rect">
            <a:avLst/>
          </a:prstGeom>
          <a:noFill/>
        </p:spPr>
        <p:txBody>
          <a:bodyPr wrap="square" rtlCol="0">
            <a:spAutoFit/>
          </a:bodyPr>
          <a:lstStyle/>
          <a:p>
            <a:pPr algn="ctr"/>
            <a:r>
              <a:rPr lang="en-US" sz="1600" b="1" dirty="0">
                <a:latin typeface="+mj-lt"/>
              </a:rPr>
              <a:t>XML+</a:t>
            </a:r>
          </a:p>
        </p:txBody>
      </p:sp>
      <p:sp>
        <p:nvSpPr>
          <p:cNvPr id="82" name="TextBox 81">
            <a:extLst>
              <a:ext uri="{FF2B5EF4-FFF2-40B4-BE49-F238E27FC236}">
                <a16:creationId xmlns:a16="http://schemas.microsoft.com/office/drawing/2014/main" id="{A56380FF-7C70-4943-88F1-3B070915D21F}"/>
              </a:ext>
            </a:extLst>
          </p:cNvPr>
          <p:cNvSpPr txBox="1"/>
          <p:nvPr/>
        </p:nvSpPr>
        <p:spPr>
          <a:xfrm>
            <a:off x="2585482" y="3578407"/>
            <a:ext cx="1543051" cy="338554"/>
          </a:xfrm>
          <a:prstGeom prst="rect">
            <a:avLst/>
          </a:prstGeom>
          <a:noFill/>
        </p:spPr>
        <p:txBody>
          <a:bodyPr wrap="square" rtlCol="0">
            <a:spAutoFit/>
          </a:bodyPr>
          <a:lstStyle/>
          <a:p>
            <a:pPr algn="ctr"/>
            <a:r>
              <a:rPr lang="en-US" sz="1600" b="1" dirty="0">
                <a:latin typeface="+mj-lt"/>
              </a:rPr>
              <a:t>XML</a:t>
            </a:r>
          </a:p>
        </p:txBody>
      </p:sp>
      <p:sp>
        <p:nvSpPr>
          <p:cNvPr id="83" name="TextBox 82">
            <a:extLst>
              <a:ext uri="{FF2B5EF4-FFF2-40B4-BE49-F238E27FC236}">
                <a16:creationId xmlns:a16="http://schemas.microsoft.com/office/drawing/2014/main" id="{123D4743-C0E6-43A5-8A93-EC44D7F91897}"/>
              </a:ext>
            </a:extLst>
          </p:cNvPr>
          <p:cNvSpPr txBox="1"/>
          <p:nvPr/>
        </p:nvSpPr>
        <p:spPr>
          <a:xfrm>
            <a:off x="2933700" y="1752600"/>
            <a:ext cx="1638300" cy="954107"/>
          </a:xfrm>
          <a:prstGeom prst="rect">
            <a:avLst/>
          </a:prstGeom>
          <a:noFill/>
        </p:spPr>
        <p:txBody>
          <a:bodyPr wrap="square" rtlCol="0">
            <a:spAutoFit/>
          </a:bodyPr>
          <a:lstStyle/>
          <a:p>
            <a:pPr algn="ctr"/>
            <a:r>
              <a:rPr lang="en-US" sz="1400" b="1" dirty="0">
                <a:latin typeface="+mj-lt"/>
              </a:rPr>
              <a:t>Provide the constructs to defined requirements</a:t>
            </a:r>
          </a:p>
        </p:txBody>
      </p:sp>
      <p:sp>
        <p:nvSpPr>
          <p:cNvPr id="84" name="Oval 83">
            <a:extLst>
              <a:ext uri="{FF2B5EF4-FFF2-40B4-BE49-F238E27FC236}">
                <a16:creationId xmlns:a16="http://schemas.microsoft.com/office/drawing/2014/main" id="{857A7FA2-0C56-4D9E-BE57-0327E981B5E7}"/>
              </a:ext>
            </a:extLst>
          </p:cNvPr>
          <p:cNvSpPr/>
          <p:nvPr/>
        </p:nvSpPr>
        <p:spPr bwMode="auto">
          <a:xfrm>
            <a:off x="486887" y="3096171"/>
            <a:ext cx="312906" cy="307777"/>
          </a:xfrm>
          <a:prstGeom prst="ellipse">
            <a:avLst/>
          </a:prstGeom>
          <a:solidFill>
            <a:schemeClr val="accent5">
              <a:lumMod val="40000"/>
              <a:lumOff val="6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t>2</a:t>
            </a:r>
            <a:endParaRPr kumimoji="0" lang="en-US" sz="1800" b="0" i="0" u="none" strike="noStrike" cap="none" normalizeH="0" baseline="0" dirty="0">
              <a:ln>
                <a:noFill/>
              </a:ln>
              <a:solidFill>
                <a:schemeClr val="tx1"/>
              </a:solidFill>
              <a:effectLst/>
              <a:latin typeface="Arial" charset="0"/>
            </a:endParaRPr>
          </a:p>
        </p:txBody>
      </p:sp>
      <p:sp>
        <p:nvSpPr>
          <p:cNvPr id="85" name="TextBox 84">
            <a:extLst>
              <a:ext uri="{FF2B5EF4-FFF2-40B4-BE49-F238E27FC236}">
                <a16:creationId xmlns:a16="http://schemas.microsoft.com/office/drawing/2014/main" id="{1FF46ADA-2969-4B73-9739-9753C77A1096}"/>
              </a:ext>
            </a:extLst>
          </p:cNvPr>
          <p:cNvSpPr txBox="1"/>
          <p:nvPr/>
        </p:nvSpPr>
        <p:spPr>
          <a:xfrm>
            <a:off x="175999" y="3473732"/>
            <a:ext cx="934682" cy="338554"/>
          </a:xfrm>
          <a:prstGeom prst="rect">
            <a:avLst/>
          </a:prstGeom>
          <a:noFill/>
        </p:spPr>
        <p:txBody>
          <a:bodyPr wrap="square" rtlCol="0">
            <a:spAutoFit/>
          </a:bodyPr>
          <a:lstStyle/>
          <a:p>
            <a:pPr algn="ctr"/>
            <a:r>
              <a:rPr lang="en-US" sz="1600" b="1" dirty="0">
                <a:latin typeface="+mj-lt"/>
              </a:rPr>
              <a:t>SMEs</a:t>
            </a:r>
          </a:p>
        </p:txBody>
      </p:sp>
      <p:sp>
        <p:nvSpPr>
          <p:cNvPr id="87" name="Oval 86">
            <a:extLst>
              <a:ext uri="{FF2B5EF4-FFF2-40B4-BE49-F238E27FC236}">
                <a16:creationId xmlns:a16="http://schemas.microsoft.com/office/drawing/2014/main" id="{09B03D6A-83F0-4A99-88AE-BAA132563B32}"/>
              </a:ext>
            </a:extLst>
          </p:cNvPr>
          <p:cNvSpPr/>
          <p:nvPr/>
        </p:nvSpPr>
        <p:spPr bwMode="auto">
          <a:xfrm>
            <a:off x="6742878" y="2133967"/>
            <a:ext cx="312906" cy="307777"/>
          </a:xfrm>
          <a:prstGeom prst="ellipse">
            <a:avLst/>
          </a:prstGeom>
          <a:solidFill>
            <a:schemeClr val="accent5">
              <a:lumMod val="40000"/>
              <a:lumOff val="6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6</a:t>
            </a:r>
          </a:p>
        </p:txBody>
      </p:sp>
      <p:sp>
        <p:nvSpPr>
          <p:cNvPr id="88" name="Oval 87">
            <a:extLst>
              <a:ext uri="{FF2B5EF4-FFF2-40B4-BE49-F238E27FC236}">
                <a16:creationId xmlns:a16="http://schemas.microsoft.com/office/drawing/2014/main" id="{E0508D0C-FFD4-440B-A771-B88EBF284E71}"/>
              </a:ext>
            </a:extLst>
          </p:cNvPr>
          <p:cNvSpPr/>
          <p:nvPr/>
        </p:nvSpPr>
        <p:spPr bwMode="auto">
          <a:xfrm>
            <a:off x="3245919" y="3322345"/>
            <a:ext cx="312906" cy="307777"/>
          </a:xfrm>
          <a:prstGeom prst="ellipse">
            <a:avLst/>
          </a:prstGeom>
          <a:solidFill>
            <a:schemeClr val="accent5">
              <a:lumMod val="40000"/>
              <a:lumOff val="6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3</a:t>
            </a:r>
          </a:p>
        </p:txBody>
      </p:sp>
      <p:sp>
        <p:nvSpPr>
          <p:cNvPr id="89" name="Oval 88">
            <a:extLst>
              <a:ext uri="{FF2B5EF4-FFF2-40B4-BE49-F238E27FC236}">
                <a16:creationId xmlns:a16="http://schemas.microsoft.com/office/drawing/2014/main" id="{9A6EFC0B-2A68-4A6A-A7E0-8D29AA40C8E5}"/>
              </a:ext>
            </a:extLst>
          </p:cNvPr>
          <p:cNvSpPr/>
          <p:nvPr/>
        </p:nvSpPr>
        <p:spPr bwMode="auto">
          <a:xfrm>
            <a:off x="2414299" y="4680018"/>
            <a:ext cx="312906" cy="307777"/>
          </a:xfrm>
          <a:prstGeom prst="ellipse">
            <a:avLst/>
          </a:prstGeom>
          <a:solidFill>
            <a:schemeClr val="accent5">
              <a:lumMod val="40000"/>
              <a:lumOff val="6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3</a:t>
            </a:r>
          </a:p>
        </p:txBody>
      </p:sp>
      <p:sp>
        <p:nvSpPr>
          <p:cNvPr id="90" name="TextBox 89">
            <a:extLst>
              <a:ext uri="{FF2B5EF4-FFF2-40B4-BE49-F238E27FC236}">
                <a16:creationId xmlns:a16="http://schemas.microsoft.com/office/drawing/2014/main" id="{A6A7C6F3-645D-4781-B137-FBC562A16225}"/>
              </a:ext>
            </a:extLst>
          </p:cNvPr>
          <p:cNvSpPr txBox="1"/>
          <p:nvPr/>
        </p:nvSpPr>
        <p:spPr>
          <a:xfrm>
            <a:off x="2628932" y="4673998"/>
            <a:ext cx="1101382" cy="338554"/>
          </a:xfrm>
          <a:prstGeom prst="rect">
            <a:avLst/>
          </a:prstGeom>
          <a:noFill/>
        </p:spPr>
        <p:txBody>
          <a:bodyPr wrap="square" rtlCol="0">
            <a:spAutoFit/>
          </a:bodyPr>
          <a:lstStyle/>
          <a:p>
            <a:pPr algn="ctr"/>
            <a:r>
              <a:rPr lang="en-US" sz="1600" b="1" dirty="0">
                <a:latin typeface="+mj-lt"/>
              </a:rPr>
              <a:t>Export</a:t>
            </a:r>
          </a:p>
        </p:txBody>
      </p:sp>
      <p:sp>
        <p:nvSpPr>
          <p:cNvPr id="91" name="Oval 90">
            <a:extLst>
              <a:ext uri="{FF2B5EF4-FFF2-40B4-BE49-F238E27FC236}">
                <a16:creationId xmlns:a16="http://schemas.microsoft.com/office/drawing/2014/main" id="{B2E78CB2-B09E-488D-A1AF-706861128BFD}"/>
              </a:ext>
            </a:extLst>
          </p:cNvPr>
          <p:cNvSpPr/>
          <p:nvPr/>
        </p:nvSpPr>
        <p:spPr bwMode="auto">
          <a:xfrm>
            <a:off x="5986323" y="4060214"/>
            <a:ext cx="312906" cy="307777"/>
          </a:xfrm>
          <a:prstGeom prst="ellipse">
            <a:avLst/>
          </a:prstGeom>
          <a:solidFill>
            <a:schemeClr val="accent5">
              <a:lumMod val="40000"/>
              <a:lumOff val="6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t>5</a:t>
            </a:r>
            <a:endParaRPr kumimoji="0" lang="en-US" sz="1800" b="0" i="0" u="none" strike="noStrike" cap="none" normalizeH="0" baseline="0" dirty="0">
              <a:ln>
                <a:noFill/>
              </a:ln>
              <a:solidFill>
                <a:schemeClr val="tx1"/>
              </a:solidFill>
              <a:effectLst/>
              <a:latin typeface="Arial" charset="0"/>
            </a:endParaRPr>
          </a:p>
        </p:txBody>
      </p:sp>
      <p:sp>
        <p:nvSpPr>
          <p:cNvPr id="92" name="Oval 91">
            <a:extLst>
              <a:ext uri="{FF2B5EF4-FFF2-40B4-BE49-F238E27FC236}">
                <a16:creationId xmlns:a16="http://schemas.microsoft.com/office/drawing/2014/main" id="{16EC6BFF-F6A1-4C2B-B4EF-8F4BA214F745}"/>
              </a:ext>
            </a:extLst>
          </p:cNvPr>
          <p:cNvSpPr/>
          <p:nvPr/>
        </p:nvSpPr>
        <p:spPr bwMode="auto">
          <a:xfrm>
            <a:off x="4194473" y="4691959"/>
            <a:ext cx="312906" cy="307777"/>
          </a:xfrm>
          <a:prstGeom prst="ellipse">
            <a:avLst/>
          </a:prstGeom>
          <a:solidFill>
            <a:schemeClr val="accent5">
              <a:lumMod val="40000"/>
              <a:lumOff val="6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t>4</a:t>
            </a:r>
            <a:endParaRPr kumimoji="0" lang="en-US" sz="1800" b="0" i="0" u="none" strike="noStrike" cap="none" normalizeH="0" baseline="0" dirty="0">
              <a:ln>
                <a:noFill/>
              </a:ln>
              <a:solidFill>
                <a:schemeClr val="tx1"/>
              </a:solidFill>
              <a:effectLst/>
              <a:latin typeface="Arial" charset="0"/>
            </a:endParaRPr>
          </a:p>
        </p:txBody>
      </p:sp>
      <p:sp>
        <p:nvSpPr>
          <p:cNvPr id="93" name="TextBox 92">
            <a:extLst>
              <a:ext uri="{FF2B5EF4-FFF2-40B4-BE49-F238E27FC236}">
                <a16:creationId xmlns:a16="http://schemas.microsoft.com/office/drawing/2014/main" id="{E240713C-8325-46AE-8580-32066FEB4FBB}"/>
              </a:ext>
            </a:extLst>
          </p:cNvPr>
          <p:cNvSpPr txBox="1"/>
          <p:nvPr/>
        </p:nvSpPr>
        <p:spPr>
          <a:xfrm>
            <a:off x="6643688" y="2120738"/>
            <a:ext cx="1953147" cy="830997"/>
          </a:xfrm>
          <a:prstGeom prst="rect">
            <a:avLst/>
          </a:prstGeom>
          <a:noFill/>
        </p:spPr>
        <p:txBody>
          <a:bodyPr wrap="square" rtlCol="0">
            <a:spAutoFit/>
          </a:bodyPr>
          <a:lstStyle/>
          <a:p>
            <a:pPr algn="ctr"/>
            <a:r>
              <a:rPr lang="en-US" sz="1600" b="1" dirty="0">
                <a:latin typeface="+mj-lt"/>
              </a:rPr>
              <a:t>Tools Generated Automatically</a:t>
            </a:r>
          </a:p>
        </p:txBody>
      </p:sp>
      <p:sp>
        <p:nvSpPr>
          <p:cNvPr id="94" name="TextBox 93">
            <a:extLst>
              <a:ext uri="{FF2B5EF4-FFF2-40B4-BE49-F238E27FC236}">
                <a16:creationId xmlns:a16="http://schemas.microsoft.com/office/drawing/2014/main" id="{4769EA90-F217-4C6A-A79D-1C9CF0827245}"/>
              </a:ext>
            </a:extLst>
          </p:cNvPr>
          <p:cNvSpPr txBox="1"/>
          <p:nvPr/>
        </p:nvSpPr>
        <p:spPr>
          <a:xfrm>
            <a:off x="2332529" y="5765341"/>
            <a:ext cx="2840641" cy="338554"/>
          </a:xfrm>
          <a:prstGeom prst="rect">
            <a:avLst/>
          </a:prstGeom>
          <a:noFill/>
        </p:spPr>
        <p:txBody>
          <a:bodyPr wrap="square" rtlCol="0">
            <a:spAutoFit/>
          </a:bodyPr>
          <a:lstStyle/>
          <a:p>
            <a:pPr algn="ctr"/>
            <a:r>
              <a:rPr lang="en-US" sz="1600" b="1" dirty="0">
                <a:latin typeface="+mj-lt"/>
              </a:rPr>
              <a:t>= Machine-Computable</a:t>
            </a:r>
          </a:p>
        </p:txBody>
      </p:sp>
    </p:spTree>
    <p:extLst>
      <p:ext uri="{BB962C8B-B14F-4D97-AF65-F5344CB8AC3E}">
        <p14:creationId xmlns:p14="http://schemas.microsoft.com/office/powerpoint/2010/main" val="27491204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19200" y="838200"/>
            <a:ext cx="7058346" cy="2559050"/>
          </a:xfrm>
        </p:spPr>
        <p:txBody>
          <a:bodyPr/>
          <a:lstStyle/>
          <a:p>
            <a:r>
              <a:rPr lang="en-US" dirty="0"/>
              <a:t>Validation</a:t>
            </a:r>
          </a:p>
        </p:txBody>
      </p:sp>
      <p:sp>
        <p:nvSpPr>
          <p:cNvPr id="2" name="TextBox 1">
            <a:extLst>
              <a:ext uri="{FF2B5EF4-FFF2-40B4-BE49-F238E27FC236}">
                <a16:creationId xmlns:a16="http://schemas.microsoft.com/office/drawing/2014/main" id="{25B897FA-C63F-40E3-89B3-347762ADB683}"/>
              </a:ext>
            </a:extLst>
          </p:cNvPr>
          <p:cNvSpPr txBox="1"/>
          <p:nvPr/>
        </p:nvSpPr>
        <p:spPr>
          <a:xfrm>
            <a:off x="228600" y="4648200"/>
            <a:ext cx="8610600" cy="461665"/>
          </a:xfrm>
          <a:prstGeom prst="rect">
            <a:avLst/>
          </a:prstGeom>
          <a:noFill/>
        </p:spPr>
        <p:txBody>
          <a:bodyPr wrap="square" rtlCol="0">
            <a:spAutoFit/>
          </a:bodyPr>
          <a:lstStyle/>
          <a:p>
            <a:pPr algn="ctr"/>
            <a:r>
              <a:rPr lang="en-US" sz="2400" dirty="0">
                <a:solidFill>
                  <a:srgbClr val="C00000"/>
                </a:solidFill>
              </a:rPr>
              <a:t>Conformance Testing is dependent on Foundational Layers!</a:t>
            </a:r>
          </a:p>
        </p:txBody>
      </p:sp>
    </p:spTree>
    <p:extLst>
      <p:ext uri="{BB962C8B-B14F-4D97-AF65-F5344CB8AC3E}">
        <p14:creationId xmlns:p14="http://schemas.microsoft.com/office/powerpoint/2010/main" val="38738949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81000" y="482918"/>
            <a:ext cx="8382000" cy="822325"/>
          </a:xfrm>
        </p:spPr>
        <p:txBody>
          <a:bodyPr/>
          <a:lstStyle/>
          <a:p>
            <a:r>
              <a:rPr lang="en-US" dirty="0"/>
              <a:t>HL7 v2 Profile XML Format</a:t>
            </a:r>
          </a:p>
        </p:txBody>
      </p:sp>
      <p:sp>
        <p:nvSpPr>
          <p:cNvPr id="4" name="Date Placeholder 3"/>
          <p:cNvSpPr>
            <a:spLocks noGrp="1"/>
          </p:cNvSpPr>
          <p:nvPr>
            <p:ph type="dt" sz="half" idx="10"/>
          </p:nvPr>
        </p:nvSpPr>
        <p:spPr/>
        <p:txBody>
          <a:bodyPr/>
          <a:lstStyle/>
          <a:p>
            <a:fld id="{235313DE-39FF-4199-8686-1B682DE047CF}" type="datetime1">
              <a:rPr lang="en-US"/>
              <a:pPr/>
              <a:t>6/1/2021</a:t>
            </a:fld>
            <a:endParaRPr lang="en-US"/>
          </a:p>
        </p:txBody>
      </p:sp>
      <p:sp>
        <p:nvSpPr>
          <p:cNvPr id="5" name="Slide Number Placeholder 4"/>
          <p:cNvSpPr>
            <a:spLocks noGrp="1"/>
          </p:cNvSpPr>
          <p:nvPr>
            <p:ph type="sldNum" sz="quarter" idx="11"/>
          </p:nvPr>
        </p:nvSpPr>
        <p:spPr/>
        <p:txBody>
          <a:bodyPr/>
          <a:lstStyle/>
          <a:p>
            <a:fld id="{64C44300-96F5-4E68-AEBC-759F83B9379E}" type="slidenum">
              <a:rPr lang="en-US"/>
              <a:pPr/>
              <a:t>27</a:t>
            </a:fld>
            <a:endParaRPr lang="en-US"/>
          </a:p>
        </p:txBody>
      </p:sp>
      <p:sp>
        <p:nvSpPr>
          <p:cNvPr id="6" name="Rectangle 4"/>
          <p:cNvSpPr>
            <a:spLocks noChangeArrowheads="1"/>
          </p:cNvSpPr>
          <p:nvPr/>
        </p:nvSpPr>
        <p:spPr bwMode="auto">
          <a:xfrm>
            <a:off x="2362200" y="3505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 name="Picture 1"/>
          <p:cNvPicPr>
            <a:picLocks noChangeAspect="1"/>
          </p:cNvPicPr>
          <p:nvPr/>
        </p:nvPicPr>
        <p:blipFill>
          <a:blip r:embed="rId3"/>
          <a:stretch>
            <a:fillRect/>
          </a:stretch>
        </p:blipFill>
        <p:spPr>
          <a:xfrm>
            <a:off x="431302" y="1485501"/>
            <a:ext cx="8255498" cy="4991498"/>
          </a:xfrm>
          <a:prstGeom prst="rect">
            <a:avLst/>
          </a:prstGeom>
          <a:ln w="12700">
            <a:solidFill>
              <a:schemeClr val="tx1"/>
            </a:solidFill>
          </a:ln>
        </p:spPr>
      </p:pic>
    </p:spTree>
    <p:extLst>
      <p:ext uri="{BB962C8B-B14F-4D97-AF65-F5344CB8AC3E}">
        <p14:creationId xmlns:p14="http://schemas.microsoft.com/office/powerpoint/2010/main" val="41802521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Validation Process</a:t>
            </a:r>
          </a:p>
        </p:txBody>
      </p:sp>
      <p:sp>
        <p:nvSpPr>
          <p:cNvPr id="4" name="Date Placeholder 3"/>
          <p:cNvSpPr>
            <a:spLocks noGrp="1"/>
          </p:cNvSpPr>
          <p:nvPr>
            <p:ph type="dt" sz="half" idx="10"/>
          </p:nvPr>
        </p:nvSpPr>
        <p:spPr/>
        <p:txBody>
          <a:bodyPr/>
          <a:lstStyle/>
          <a:p>
            <a:r>
              <a:rPr lang="en-US"/>
              <a:t>01/01/2011</a:t>
            </a:r>
            <a:endParaRPr lang="en-US" dirty="0"/>
          </a:p>
        </p:txBody>
      </p:sp>
      <p:sp>
        <p:nvSpPr>
          <p:cNvPr id="5" name="Slide Number Placeholder 4"/>
          <p:cNvSpPr>
            <a:spLocks noGrp="1"/>
          </p:cNvSpPr>
          <p:nvPr>
            <p:ph type="sldNum" sz="quarter" idx="11"/>
          </p:nvPr>
        </p:nvSpPr>
        <p:spPr/>
        <p:txBody>
          <a:bodyPr/>
          <a:lstStyle/>
          <a:p>
            <a:fld id="{2CD36790-EF9F-4521-A783-189BE19EEE4B}" type="slidenum">
              <a:rPr lang="en-US" smtClean="0"/>
              <a:pPr/>
              <a:t>28</a:t>
            </a:fld>
            <a:endParaRPr lang="en-US"/>
          </a:p>
        </p:txBody>
      </p:sp>
      <p:pic>
        <p:nvPicPr>
          <p:cNvPr id="3" name="Picture 2">
            <a:extLst>
              <a:ext uri="{FF2B5EF4-FFF2-40B4-BE49-F238E27FC236}">
                <a16:creationId xmlns:a16="http://schemas.microsoft.com/office/drawing/2014/main" id="{8B5C1932-F8A5-44D3-9563-D97D7A4EDF3F}"/>
              </a:ext>
            </a:extLst>
          </p:cNvPr>
          <p:cNvPicPr>
            <a:picLocks noChangeAspect="1"/>
          </p:cNvPicPr>
          <p:nvPr/>
        </p:nvPicPr>
        <p:blipFill>
          <a:blip r:embed="rId2"/>
          <a:stretch>
            <a:fillRect/>
          </a:stretch>
        </p:blipFill>
        <p:spPr>
          <a:xfrm>
            <a:off x="457200" y="1486016"/>
            <a:ext cx="8382000" cy="4986644"/>
          </a:xfrm>
          <a:prstGeom prst="rect">
            <a:avLst/>
          </a:prstGeom>
        </p:spPr>
      </p:pic>
    </p:spTree>
    <p:extLst>
      <p:ext uri="{BB962C8B-B14F-4D97-AF65-F5344CB8AC3E}">
        <p14:creationId xmlns:p14="http://schemas.microsoft.com/office/powerpoint/2010/main" val="2796309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19200" y="838200"/>
            <a:ext cx="7058346" cy="2559050"/>
          </a:xfrm>
        </p:spPr>
        <p:txBody>
          <a:bodyPr/>
          <a:lstStyle/>
          <a:p>
            <a:r>
              <a:rPr lang="en-US" dirty="0"/>
              <a:t>Standards and Testing</a:t>
            </a:r>
          </a:p>
        </p:txBody>
      </p:sp>
      <p:sp>
        <p:nvSpPr>
          <p:cNvPr id="2" name="TextBox 1">
            <a:extLst>
              <a:ext uri="{FF2B5EF4-FFF2-40B4-BE49-F238E27FC236}">
                <a16:creationId xmlns:a16="http://schemas.microsoft.com/office/drawing/2014/main" id="{25B897FA-C63F-40E3-89B3-347762ADB683}"/>
              </a:ext>
            </a:extLst>
          </p:cNvPr>
          <p:cNvSpPr txBox="1"/>
          <p:nvPr/>
        </p:nvSpPr>
        <p:spPr>
          <a:xfrm>
            <a:off x="228600" y="4648200"/>
            <a:ext cx="8610600" cy="461665"/>
          </a:xfrm>
          <a:prstGeom prst="rect">
            <a:avLst/>
          </a:prstGeom>
          <a:noFill/>
        </p:spPr>
        <p:txBody>
          <a:bodyPr wrap="square" rtlCol="0">
            <a:spAutoFit/>
          </a:bodyPr>
          <a:lstStyle/>
          <a:p>
            <a:pPr algn="ctr"/>
            <a:r>
              <a:rPr lang="en-US" sz="2400" dirty="0">
                <a:solidFill>
                  <a:srgbClr val="C00000"/>
                </a:solidFill>
              </a:rPr>
              <a:t>Conformance Testing is dependent on Foundational Layers!</a:t>
            </a:r>
          </a:p>
        </p:txBody>
      </p:sp>
    </p:spTree>
    <p:extLst>
      <p:ext uri="{BB962C8B-B14F-4D97-AF65-F5344CB8AC3E}">
        <p14:creationId xmlns:p14="http://schemas.microsoft.com/office/powerpoint/2010/main" val="4137483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a:t>Heart of what NIST Does</a:t>
            </a:r>
          </a:p>
        </p:txBody>
      </p:sp>
      <p:sp>
        <p:nvSpPr>
          <p:cNvPr id="8195" name="Rectangle 3"/>
          <p:cNvSpPr>
            <a:spLocks noGrp="1" noChangeArrowheads="1"/>
          </p:cNvSpPr>
          <p:nvPr>
            <p:ph idx="1"/>
          </p:nvPr>
        </p:nvSpPr>
        <p:spPr>
          <a:xfrm>
            <a:off x="381000" y="1490578"/>
            <a:ext cx="8382000" cy="4876800"/>
          </a:xfrm>
        </p:spPr>
        <p:txBody>
          <a:bodyPr>
            <a:normAutofit fontScale="92500" lnSpcReduction="10000"/>
          </a:bodyPr>
          <a:lstStyle/>
          <a:p>
            <a:pPr marL="0" indent="0" algn="ctr">
              <a:buNone/>
            </a:pPr>
            <a:r>
              <a:rPr lang="en-US" b="1" u="sng" dirty="0"/>
              <a:t>Conformance Testing</a:t>
            </a:r>
          </a:p>
          <a:p>
            <a:pPr marL="0" indent="0">
              <a:buNone/>
            </a:pPr>
            <a:endParaRPr lang="en-US" dirty="0"/>
          </a:p>
          <a:p>
            <a:pPr marL="0" indent="0" algn="ctr">
              <a:buNone/>
            </a:pPr>
            <a:r>
              <a:rPr lang="en-US" b="1" dirty="0"/>
              <a:t>Does the system implement the requirements as stated in the specification?</a:t>
            </a:r>
            <a:endParaRPr lang="en-US" sz="3200" b="1" dirty="0">
              <a:latin typeface="Arial" charset="0"/>
            </a:endParaRPr>
          </a:p>
          <a:p>
            <a:pPr marL="0" indent="0">
              <a:buNone/>
            </a:pPr>
            <a:endParaRPr lang="en-US" dirty="0"/>
          </a:p>
          <a:p>
            <a:pPr marL="0" indent="0">
              <a:buNone/>
            </a:pPr>
            <a:r>
              <a:rPr lang="en-US" dirty="0"/>
              <a:t>But relies on:</a:t>
            </a:r>
          </a:p>
          <a:p>
            <a:r>
              <a:rPr lang="en-US" dirty="0"/>
              <a:t>Requirements Specifications</a:t>
            </a:r>
          </a:p>
          <a:p>
            <a:r>
              <a:rPr lang="en-US" dirty="0"/>
              <a:t>Computable Formats</a:t>
            </a:r>
          </a:p>
          <a:p>
            <a:r>
              <a:rPr lang="en-US" dirty="0"/>
              <a:t>Test Cases</a:t>
            </a:r>
          </a:p>
          <a:p>
            <a:r>
              <a:rPr lang="en-US" dirty="0"/>
              <a:t>Test Data</a:t>
            </a:r>
          </a:p>
          <a:p>
            <a:pPr marL="0" indent="0">
              <a:buNone/>
            </a:pPr>
            <a:endParaRPr lang="en-US" b="1" dirty="0">
              <a:solidFill>
                <a:srgbClr val="C00000"/>
              </a:solidFill>
            </a:endParaRPr>
          </a:p>
          <a:p>
            <a:pPr marL="0" indent="0">
              <a:buNone/>
            </a:pPr>
            <a:endParaRPr lang="en-US" dirty="0"/>
          </a:p>
          <a:p>
            <a:endParaRPr lang="en-US" dirty="0"/>
          </a:p>
        </p:txBody>
      </p:sp>
      <p:sp>
        <p:nvSpPr>
          <p:cNvPr id="4" name="Date Placeholder 3"/>
          <p:cNvSpPr>
            <a:spLocks noGrp="1"/>
          </p:cNvSpPr>
          <p:nvPr>
            <p:ph type="dt" sz="half" idx="10"/>
          </p:nvPr>
        </p:nvSpPr>
        <p:spPr/>
        <p:txBody>
          <a:bodyPr/>
          <a:lstStyle/>
          <a:p>
            <a:fld id="{235313DE-39FF-4199-8686-1B682DE047CF}" type="datetime1">
              <a:rPr lang="en-US"/>
              <a:pPr/>
              <a:t>6/1/2021</a:t>
            </a:fld>
            <a:endParaRPr lang="en-US" dirty="0"/>
          </a:p>
        </p:txBody>
      </p:sp>
      <p:sp>
        <p:nvSpPr>
          <p:cNvPr id="5" name="Slide Number Placeholder 4"/>
          <p:cNvSpPr>
            <a:spLocks noGrp="1"/>
          </p:cNvSpPr>
          <p:nvPr>
            <p:ph type="sldNum" sz="quarter" idx="11"/>
          </p:nvPr>
        </p:nvSpPr>
        <p:spPr/>
        <p:txBody>
          <a:bodyPr/>
          <a:lstStyle/>
          <a:p>
            <a:fld id="{64C44300-96F5-4E68-AEBC-759F83B9379E}" type="slidenum">
              <a:rPr lang="en-US"/>
              <a:pPr/>
              <a:t>3</a:t>
            </a:fld>
            <a:endParaRPr lang="en-US" dirty="0"/>
          </a:p>
        </p:txBody>
      </p:sp>
    </p:spTree>
    <p:extLst>
      <p:ext uri="{BB962C8B-B14F-4D97-AF65-F5344CB8AC3E}">
        <p14:creationId xmlns:p14="http://schemas.microsoft.com/office/powerpoint/2010/main" val="5351672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Lessons Learned: Standards</a:t>
            </a:r>
          </a:p>
        </p:txBody>
      </p:sp>
      <p:sp>
        <p:nvSpPr>
          <p:cNvPr id="3" name="Content Placeholder 2"/>
          <p:cNvSpPr>
            <a:spLocks noGrp="1"/>
          </p:cNvSpPr>
          <p:nvPr>
            <p:ph idx="1"/>
          </p:nvPr>
        </p:nvSpPr>
        <p:spPr/>
        <p:txBody>
          <a:bodyPr>
            <a:normAutofit fontScale="92500" lnSpcReduction="20000"/>
          </a:bodyPr>
          <a:lstStyle/>
          <a:p>
            <a:r>
              <a:rPr lang="en-US" dirty="0"/>
              <a:t>Ambiguous</a:t>
            </a:r>
          </a:p>
          <a:p>
            <a:r>
              <a:rPr lang="en-US" dirty="0"/>
              <a:t>Inadequate investment</a:t>
            </a:r>
          </a:p>
          <a:p>
            <a:r>
              <a:rPr lang="en-US" dirty="0"/>
              <a:t>Not specific enough for use cases</a:t>
            </a:r>
          </a:p>
          <a:p>
            <a:r>
              <a:rPr lang="en-US" dirty="0"/>
              <a:t>Lack of verification (Implementations and Testing)</a:t>
            </a:r>
          </a:p>
          <a:p>
            <a:r>
              <a:rPr lang="en-US" dirty="0"/>
              <a:t>Not written to a desired state</a:t>
            </a:r>
          </a:p>
          <a:p>
            <a:r>
              <a:rPr lang="en-US" dirty="0"/>
              <a:t>Complex</a:t>
            </a:r>
          </a:p>
          <a:p>
            <a:r>
              <a:rPr lang="en-US" dirty="0"/>
              <a:t>Evolving</a:t>
            </a:r>
          </a:p>
          <a:p>
            <a:r>
              <a:rPr lang="en-US" dirty="0"/>
              <a:t>Timeliness</a:t>
            </a:r>
          </a:p>
          <a:p>
            <a:r>
              <a:rPr lang="en-US" dirty="0"/>
              <a:t>Not complete</a:t>
            </a:r>
          </a:p>
          <a:p>
            <a:r>
              <a:rPr lang="en-US" dirty="0"/>
              <a:t>Too many</a:t>
            </a:r>
          </a:p>
        </p:txBody>
      </p:sp>
      <p:sp>
        <p:nvSpPr>
          <p:cNvPr id="4" name="Date Placeholder 3"/>
          <p:cNvSpPr>
            <a:spLocks noGrp="1"/>
          </p:cNvSpPr>
          <p:nvPr>
            <p:ph type="dt" sz="half" idx="10"/>
          </p:nvPr>
        </p:nvSpPr>
        <p:spPr/>
        <p:txBody>
          <a:bodyPr/>
          <a:lstStyle/>
          <a:p>
            <a:r>
              <a:rPr lang="en-US" dirty="0"/>
              <a:t>01/01/2011</a:t>
            </a:r>
          </a:p>
        </p:txBody>
      </p:sp>
      <p:sp>
        <p:nvSpPr>
          <p:cNvPr id="5" name="Slide Number Placeholder 4"/>
          <p:cNvSpPr>
            <a:spLocks noGrp="1"/>
          </p:cNvSpPr>
          <p:nvPr>
            <p:ph type="sldNum" sz="quarter" idx="11"/>
          </p:nvPr>
        </p:nvSpPr>
        <p:spPr/>
        <p:txBody>
          <a:bodyPr/>
          <a:lstStyle/>
          <a:p>
            <a:fld id="{2CD36790-EF9F-4521-A783-189BE19EEE4B}" type="slidenum">
              <a:rPr lang="en-US" smtClean="0"/>
              <a:pPr/>
              <a:t>30</a:t>
            </a:fld>
            <a:endParaRPr lang="en-US" dirty="0"/>
          </a:p>
        </p:txBody>
      </p:sp>
      <p:sp>
        <p:nvSpPr>
          <p:cNvPr id="7" name="Isosceles Triangle 6"/>
          <p:cNvSpPr/>
          <p:nvPr/>
        </p:nvSpPr>
        <p:spPr>
          <a:xfrm rot="10800000">
            <a:off x="4621618" y="1752600"/>
            <a:ext cx="510363" cy="503275"/>
          </a:xfrm>
          <a:prstGeom prst="triangl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TextBox 7"/>
          <p:cNvSpPr txBox="1"/>
          <p:nvPr/>
        </p:nvSpPr>
        <p:spPr>
          <a:xfrm>
            <a:off x="4859673" y="2109424"/>
            <a:ext cx="1453116" cy="246221"/>
          </a:xfrm>
          <a:prstGeom prst="rect">
            <a:avLst/>
          </a:prstGeom>
          <a:noFill/>
        </p:spPr>
        <p:txBody>
          <a:bodyPr wrap="square" rtlCol="0">
            <a:spAutoFit/>
          </a:bodyPr>
          <a:lstStyle/>
          <a:p>
            <a:r>
              <a:rPr lang="en-US" sz="1000" dirty="0"/>
              <a:t>Standards Investment</a:t>
            </a:r>
          </a:p>
        </p:txBody>
      </p:sp>
      <p:sp>
        <p:nvSpPr>
          <p:cNvPr id="9" name="TextBox 8"/>
          <p:cNvSpPr txBox="1"/>
          <p:nvPr/>
        </p:nvSpPr>
        <p:spPr>
          <a:xfrm>
            <a:off x="5082231" y="1652831"/>
            <a:ext cx="804531" cy="246221"/>
          </a:xfrm>
          <a:prstGeom prst="rect">
            <a:avLst/>
          </a:prstGeom>
          <a:noFill/>
        </p:spPr>
        <p:txBody>
          <a:bodyPr wrap="square" rtlCol="0">
            <a:spAutoFit/>
          </a:bodyPr>
          <a:lstStyle/>
          <a:p>
            <a:r>
              <a:rPr lang="en-US" sz="1000" dirty="0"/>
              <a:t>Impact</a:t>
            </a:r>
          </a:p>
        </p:txBody>
      </p:sp>
      <p:sp>
        <p:nvSpPr>
          <p:cNvPr id="6" name="TextBox 5">
            <a:extLst>
              <a:ext uri="{FF2B5EF4-FFF2-40B4-BE49-F238E27FC236}">
                <a16:creationId xmlns:a16="http://schemas.microsoft.com/office/drawing/2014/main" id="{F7E932B9-0F0F-4C8E-AFD2-381836F378A9}"/>
              </a:ext>
            </a:extLst>
          </p:cNvPr>
          <p:cNvSpPr txBox="1"/>
          <p:nvPr/>
        </p:nvSpPr>
        <p:spPr>
          <a:xfrm>
            <a:off x="3276600" y="4530931"/>
            <a:ext cx="5410200" cy="1754326"/>
          </a:xfrm>
          <a:prstGeom prst="rect">
            <a:avLst/>
          </a:prstGeom>
          <a:noFill/>
          <a:ln w="57150">
            <a:solidFill>
              <a:schemeClr val="accent5">
                <a:lumMod val="75000"/>
              </a:schemeClr>
            </a:solidFill>
          </a:ln>
        </p:spPr>
        <p:txBody>
          <a:bodyPr wrap="square" rtlCol="0">
            <a:spAutoFit/>
          </a:bodyPr>
          <a:lstStyle/>
          <a:p>
            <a:pPr marL="285750" indent="-285750">
              <a:buFont typeface="Wingdings" panose="05000000000000000000" pitchFamily="2" charset="2"/>
              <a:buChar char="q"/>
            </a:pPr>
            <a:r>
              <a:rPr lang="en-US" b="1" dirty="0">
                <a:solidFill>
                  <a:srgbClr val="C00000"/>
                </a:solidFill>
              </a:rPr>
              <a:t>Surprising how little SDOs know about what constitutes a well-written standard</a:t>
            </a:r>
          </a:p>
          <a:p>
            <a:pPr marL="285750" indent="-285750">
              <a:buFont typeface="Wingdings" panose="05000000000000000000" pitchFamily="2" charset="2"/>
              <a:buChar char="q"/>
            </a:pPr>
            <a:r>
              <a:rPr lang="en-US" b="1" dirty="0">
                <a:solidFill>
                  <a:srgbClr val="C00000"/>
                </a:solidFill>
              </a:rPr>
              <a:t>Subject Matter Experts don’t know how to write good standards</a:t>
            </a:r>
          </a:p>
          <a:p>
            <a:pPr marL="285750" indent="-285750">
              <a:buFont typeface="Wingdings" panose="05000000000000000000" pitchFamily="2" charset="2"/>
              <a:buChar char="q"/>
            </a:pPr>
            <a:r>
              <a:rPr lang="en-US" b="1" dirty="0">
                <a:solidFill>
                  <a:srgbClr val="C00000"/>
                </a:solidFill>
              </a:rPr>
              <a:t>Lack of mechanisms to do so</a:t>
            </a:r>
          </a:p>
          <a:p>
            <a:pPr marL="285750" indent="-285750">
              <a:buFont typeface="Wingdings" panose="05000000000000000000" pitchFamily="2" charset="2"/>
              <a:buChar char="q"/>
            </a:pPr>
            <a:r>
              <a:rPr lang="en-US" b="1" dirty="0">
                <a:solidFill>
                  <a:srgbClr val="C00000"/>
                </a:solidFill>
              </a:rPr>
              <a:t>Lack of tools to help in the process</a:t>
            </a:r>
          </a:p>
        </p:txBody>
      </p:sp>
    </p:spTree>
    <p:extLst>
      <p:ext uri="{BB962C8B-B14F-4D97-AF65-F5344CB8AC3E}">
        <p14:creationId xmlns:p14="http://schemas.microsoft.com/office/powerpoint/2010/main" val="27893500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Lessons Learned: Realities of Testing</a:t>
            </a:r>
          </a:p>
        </p:txBody>
      </p:sp>
      <p:sp>
        <p:nvSpPr>
          <p:cNvPr id="3" name="Content Placeholder 2"/>
          <p:cNvSpPr>
            <a:spLocks noGrp="1"/>
          </p:cNvSpPr>
          <p:nvPr>
            <p:ph idx="1"/>
          </p:nvPr>
        </p:nvSpPr>
        <p:spPr/>
        <p:txBody>
          <a:bodyPr>
            <a:normAutofit fontScale="85000" lnSpcReduction="20000"/>
          </a:bodyPr>
          <a:lstStyle/>
          <a:p>
            <a:r>
              <a:rPr lang="en-US" dirty="0"/>
              <a:t>Bound to the quality of the standards</a:t>
            </a:r>
          </a:p>
          <a:p>
            <a:r>
              <a:rPr lang="en-US" dirty="0"/>
              <a:t>Tolerance for comprehensiveness</a:t>
            </a:r>
          </a:p>
          <a:p>
            <a:r>
              <a:rPr lang="en-US" dirty="0"/>
              <a:t>Time</a:t>
            </a:r>
          </a:p>
          <a:p>
            <a:r>
              <a:rPr lang="en-US" dirty="0"/>
              <a:t>Budgets</a:t>
            </a:r>
          </a:p>
          <a:p>
            <a:r>
              <a:rPr lang="en-US" dirty="0"/>
              <a:t>Inadequate Investments</a:t>
            </a:r>
          </a:p>
          <a:p>
            <a:r>
              <a:rPr lang="en-US" dirty="0"/>
              <a:t>What to Test?</a:t>
            </a:r>
          </a:p>
          <a:p>
            <a:pPr lvl="1"/>
            <a:r>
              <a:rPr lang="en-US" dirty="0"/>
              <a:t>Boundless instances</a:t>
            </a:r>
          </a:p>
          <a:p>
            <a:pPr lvl="1"/>
            <a:r>
              <a:rPr lang="en-US" dirty="0"/>
              <a:t>Adequate test coverage</a:t>
            </a:r>
          </a:p>
          <a:p>
            <a:pPr lvl="1"/>
            <a:r>
              <a:rPr lang="en-US" dirty="0"/>
              <a:t>What are the priorities?</a:t>
            </a:r>
          </a:p>
          <a:p>
            <a:r>
              <a:rPr lang="en-US" dirty="0"/>
              <a:t>Test Cases</a:t>
            </a:r>
            <a:endParaRPr lang="en-US" dirty="0">
              <a:solidFill>
                <a:srgbClr val="C00000"/>
              </a:solidFill>
            </a:endParaRPr>
          </a:p>
          <a:p>
            <a:pPr lvl="1"/>
            <a:r>
              <a:rPr lang="en-US" dirty="0"/>
              <a:t>Realistic</a:t>
            </a:r>
          </a:p>
          <a:p>
            <a:pPr lvl="1"/>
            <a:r>
              <a:rPr lang="en-US" dirty="0"/>
              <a:t>Data</a:t>
            </a:r>
          </a:p>
          <a:p>
            <a:pPr lvl="1"/>
            <a:r>
              <a:rPr lang="en-US" dirty="0"/>
              <a:t>Value in provide use examples</a:t>
            </a:r>
          </a:p>
          <a:p>
            <a:pPr marL="0" indent="0">
              <a:buNone/>
            </a:pPr>
            <a:endParaRPr lang="en-US" dirty="0"/>
          </a:p>
        </p:txBody>
      </p:sp>
      <p:sp>
        <p:nvSpPr>
          <p:cNvPr id="4" name="Date Placeholder 3"/>
          <p:cNvSpPr>
            <a:spLocks noGrp="1"/>
          </p:cNvSpPr>
          <p:nvPr>
            <p:ph type="dt" sz="half" idx="10"/>
          </p:nvPr>
        </p:nvSpPr>
        <p:spPr/>
        <p:txBody>
          <a:bodyPr/>
          <a:lstStyle/>
          <a:p>
            <a:r>
              <a:rPr lang="en-US" dirty="0"/>
              <a:t>01/01/2011</a:t>
            </a:r>
          </a:p>
        </p:txBody>
      </p:sp>
      <p:sp>
        <p:nvSpPr>
          <p:cNvPr id="5" name="Slide Number Placeholder 4"/>
          <p:cNvSpPr>
            <a:spLocks noGrp="1"/>
          </p:cNvSpPr>
          <p:nvPr>
            <p:ph type="sldNum" sz="quarter" idx="11"/>
          </p:nvPr>
        </p:nvSpPr>
        <p:spPr/>
        <p:txBody>
          <a:bodyPr/>
          <a:lstStyle/>
          <a:p>
            <a:fld id="{2CD36790-EF9F-4521-A783-189BE19EEE4B}" type="slidenum">
              <a:rPr lang="en-US" smtClean="0"/>
              <a:pPr/>
              <a:t>31</a:t>
            </a:fld>
            <a:endParaRPr lang="en-US" dirty="0"/>
          </a:p>
        </p:txBody>
      </p:sp>
      <p:sp>
        <p:nvSpPr>
          <p:cNvPr id="9" name="Isosceles Triangle 8"/>
          <p:cNvSpPr/>
          <p:nvPr/>
        </p:nvSpPr>
        <p:spPr>
          <a:xfrm rot="10800000">
            <a:off x="4371975" y="2903763"/>
            <a:ext cx="510363" cy="503275"/>
          </a:xfrm>
          <a:prstGeom prst="triangl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extBox 9"/>
          <p:cNvSpPr txBox="1"/>
          <p:nvPr/>
        </p:nvSpPr>
        <p:spPr>
          <a:xfrm>
            <a:off x="4627156" y="3262233"/>
            <a:ext cx="1453116" cy="246221"/>
          </a:xfrm>
          <a:prstGeom prst="rect">
            <a:avLst/>
          </a:prstGeom>
          <a:noFill/>
        </p:spPr>
        <p:txBody>
          <a:bodyPr wrap="square" rtlCol="0">
            <a:spAutoFit/>
          </a:bodyPr>
          <a:lstStyle/>
          <a:p>
            <a:r>
              <a:rPr lang="en-US" sz="1000" dirty="0"/>
              <a:t>Testing Investment</a:t>
            </a:r>
          </a:p>
        </p:txBody>
      </p:sp>
      <p:sp>
        <p:nvSpPr>
          <p:cNvPr id="11" name="TextBox 10"/>
          <p:cNvSpPr txBox="1"/>
          <p:nvPr/>
        </p:nvSpPr>
        <p:spPr>
          <a:xfrm>
            <a:off x="4815255" y="2819400"/>
            <a:ext cx="804531" cy="246221"/>
          </a:xfrm>
          <a:prstGeom prst="rect">
            <a:avLst/>
          </a:prstGeom>
          <a:noFill/>
        </p:spPr>
        <p:txBody>
          <a:bodyPr wrap="square" rtlCol="0">
            <a:spAutoFit/>
          </a:bodyPr>
          <a:lstStyle/>
          <a:p>
            <a:r>
              <a:rPr lang="en-US" sz="1000" dirty="0"/>
              <a:t>Impact</a:t>
            </a:r>
          </a:p>
        </p:txBody>
      </p:sp>
      <p:sp>
        <p:nvSpPr>
          <p:cNvPr id="12" name="TextBox 11">
            <a:extLst>
              <a:ext uri="{FF2B5EF4-FFF2-40B4-BE49-F238E27FC236}">
                <a16:creationId xmlns:a16="http://schemas.microsoft.com/office/drawing/2014/main" id="{C74D90FF-8CEE-4681-98DF-38E73E36B973}"/>
              </a:ext>
            </a:extLst>
          </p:cNvPr>
          <p:cNvSpPr txBox="1"/>
          <p:nvPr/>
        </p:nvSpPr>
        <p:spPr>
          <a:xfrm>
            <a:off x="4691062" y="4114717"/>
            <a:ext cx="3995738" cy="1477328"/>
          </a:xfrm>
          <a:prstGeom prst="rect">
            <a:avLst/>
          </a:prstGeom>
          <a:noFill/>
          <a:ln w="57150">
            <a:solidFill>
              <a:schemeClr val="accent5">
                <a:lumMod val="75000"/>
              </a:schemeClr>
            </a:solidFill>
          </a:ln>
        </p:spPr>
        <p:txBody>
          <a:bodyPr wrap="square" rtlCol="0">
            <a:spAutoFit/>
          </a:bodyPr>
          <a:lstStyle/>
          <a:p>
            <a:pPr marL="285750" indent="-285750">
              <a:buFont typeface="Wingdings" panose="05000000000000000000" pitchFamily="2" charset="2"/>
              <a:buChar char="q"/>
            </a:pPr>
            <a:r>
              <a:rPr lang="en-US" b="1" dirty="0">
                <a:solidFill>
                  <a:srgbClr val="C00000"/>
                </a:solidFill>
              </a:rPr>
              <a:t>Often not done</a:t>
            </a:r>
          </a:p>
          <a:p>
            <a:pPr marL="285750" indent="-285750">
              <a:buFont typeface="Wingdings" panose="05000000000000000000" pitchFamily="2" charset="2"/>
              <a:buChar char="q"/>
            </a:pPr>
            <a:endParaRPr lang="en-US" b="1" dirty="0">
              <a:solidFill>
                <a:srgbClr val="C00000"/>
              </a:solidFill>
            </a:endParaRPr>
          </a:p>
          <a:p>
            <a:pPr marL="285750" indent="-285750">
              <a:buFont typeface="Wingdings" panose="05000000000000000000" pitchFamily="2" charset="2"/>
              <a:buChar char="q"/>
            </a:pPr>
            <a:r>
              <a:rPr lang="en-US" b="1" dirty="0">
                <a:solidFill>
                  <a:srgbClr val="C00000"/>
                </a:solidFill>
              </a:rPr>
              <a:t>Done Inadequately</a:t>
            </a:r>
          </a:p>
          <a:p>
            <a:pPr marL="285750" indent="-285750">
              <a:buFont typeface="Wingdings" panose="05000000000000000000" pitchFamily="2" charset="2"/>
              <a:buChar char="q"/>
            </a:pPr>
            <a:endParaRPr lang="en-US" b="1" dirty="0">
              <a:solidFill>
                <a:srgbClr val="C00000"/>
              </a:solidFill>
            </a:endParaRPr>
          </a:p>
          <a:p>
            <a:pPr marL="285750" indent="-285750">
              <a:buFont typeface="Wingdings" panose="05000000000000000000" pitchFamily="2" charset="2"/>
              <a:buChar char="q"/>
            </a:pPr>
            <a:r>
              <a:rPr lang="en-US" b="1" dirty="0">
                <a:solidFill>
                  <a:srgbClr val="C00000"/>
                </a:solidFill>
              </a:rPr>
              <a:t>Based on poor standards</a:t>
            </a:r>
          </a:p>
        </p:txBody>
      </p:sp>
    </p:spTree>
    <p:extLst>
      <p:ext uri="{BB962C8B-B14F-4D97-AF65-F5344CB8AC3E}">
        <p14:creationId xmlns:p14="http://schemas.microsoft.com/office/powerpoint/2010/main" val="24434690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19200" y="838200"/>
            <a:ext cx="6781800" cy="2559050"/>
          </a:xfrm>
        </p:spPr>
        <p:txBody>
          <a:bodyPr/>
          <a:lstStyle/>
          <a:p>
            <a:r>
              <a:rPr lang="en-US" dirty="0"/>
              <a:t>Summary</a:t>
            </a:r>
          </a:p>
        </p:txBody>
      </p:sp>
    </p:spTree>
    <p:extLst>
      <p:ext uri="{BB962C8B-B14F-4D97-AF65-F5344CB8AC3E}">
        <p14:creationId xmlns:p14="http://schemas.microsoft.com/office/powerpoint/2010/main" val="20922326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r>
              <a:rPr lang="en-US" sz="3200" dirty="0"/>
              <a:t>How does Interoperability come to be?</a:t>
            </a:r>
          </a:p>
        </p:txBody>
      </p:sp>
      <p:sp>
        <p:nvSpPr>
          <p:cNvPr id="8195" name="Rectangle 3"/>
          <p:cNvSpPr>
            <a:spLocks noGrp="1" noChangeArrowheads="1"/>
          </p:cNvSpPr>
          <p:nvPr>
            <p:ph sz="half" idx="1"/>
          </p:nvPr>
        </p:nvSpPr>
        <p:spPr>
          <a:xfrm>
            <a:off x="381000" y="1676400"/>
            <a:ext cx="4114800" cy="4572000"/>
          </a:xfrm>
        </p:spPr>
        <p:txBody>
          <a:bodyPr>
            <a:normAutofit fontScale="85000" lnSpcReduction="20000"/>
          </a:bodyPr>
          <a:lstStyle/>
          <a:p>
            <a:r>
              <a:rPr lang="en-US" dirty="0"/>
              <a:t>Standards</a:t>
            </a:r>
          </a:p>
          <a:p>
            <a:r>
              <a:rPr lang="en-US" dirty="0"/>
              <a:t>Requirement Specification </a:t>
            </a:r>
          </a:p>
          <a:p>
            <a:r>
              <a:rPr lang="en-US" dirty="0"/>
              <a:t>Conformance</a:t>
            </a:r>
          </a:p>
          <a:p>
            <a:r>
              <a:rPr lang="en-US" dirty="0"/>
              <a:t>Compliance</a:t>
            </a:r>
          </a:p>
          <a:p>
            <a:r>
              <a:rPr lang="en-US" dirty="0"/>
              <a:t>Compatibility</a:t>
            </a:r>
          </a:p>
          <a:p>
            <a:r>
              <a:rPr lang="en-US" dirty="0"/>
              <a:t>Information Models</a:t>
            </a:r>
          </a:p>
          <a:p>
            <a:r>
              <a:rPr lang="en-US" dirty="0"/>
              <a:t>Semantic Understanding</a:t>
            </a:r>
          </a:p>
          <a:p>
            <a:r>
              <a:rPr lang="en-US" dirty="0"/>
              <a:t>Vocabulary Standards</a:t>
            </a:r>
          </a:p>
          <a:p>
            <a:r>
              <a:rPr lang="en-US" dirty="0"/>
              <a:t>Use Cases</a:t>
            </a:r>
          </a:p>
          <a:p>
            <a:r>
              <a:rPr lang="en-US" dirty="0"/>
              <a:t>Profiling</a:t>
            </a:r>
          </a:p>
          <a:p>
            <a:r>
              <a:rPr lang="en-US" dirty="0"/>
              <a:t>Implementation</a:t>
            </a:r>
          </a:p>
          <a:p>
            <a:r>
              <a:rPr lang="en-US" dirty="0"/>
              <a:t>Success Metrics</a:t>
            </a:r>
          </a:p>
          <a:p>
            <a:pPr marL="0" indent="0">
              <a:buNone/>
            </a:pPr>
            <a:endParaRPr lang="en-US" dirty="0"/>
          </a:p>
          <a:p>
            <a:endParaRPr lang="en-US" dirty="0"/>
          </a:p>
        </p:txBody>
      </p:sp>
      <p:sp>
        <p:nvSpPr>
          <p:cNvPr id="3" name="Content Placeholder 2">
            <a:extLst>
              <a:ext uri="{FF2B5EF4-FFF2-40B4-BE49-F238E27FC236}">
                <a16:creationId xmlns:a16="http://schemas.microsoft.com/office/drawing/2014/main" id="{0DD247AE-8FBF-4CA3-B773-0CACE884D9AF}"/>
              </a:ext>
            </a:extLst>
          </p:cNvPr>
          <p:cNvSpPr>
            <a:spLocks noGrp="1"/>
          </p:cNvSpPr>
          <p:nvPr>
            <p:ph sz="half" idx="2"/>
          </p:nvPr>
        </p:nvSpPr>
        <p:spPr>
          <a:xfrm>
            <a:off x="4644087" y="1595015"/>
            <a:ext cx="4114800" cy="4796260"/>
          </a:xfrm>
        </p:spPr>
        <p:txBody>
          <a:bodyPr>
            <a:normAutofit fontScale="85000" lnSpcReduction="20000"/>
          </a:bodyPr>
          <a:lstStyle/>
          <a:p>
            <a:r>
              <a:rPr lang="en-US" dirty="0"/>
              <a:t>Computable Standard Formats </a:t>
            </a:r>
          </a:p>
          <a:p>
            <a:r>
              <a:rPr lang="en-US" dirty="0"/>
              <a:t>Specification Tools</a:t>
            </a:r>
          </a:p>
          <a:p>
            <a:r>
              <a:rPr lang="en-US" dirty="0"/>
              <a:t>Conformance Testing</a:t>
            </a:r>
          </a:p>
          <a:p>
            <a:r>
              <a:rPr lang="en-US" dirty="0"/>
              <a:t>Real Life Scenarios</a:t>
            </a:r>
          </a:p>
          <a:p>
            <a:r>
              <a:rPr lang="en-US" dirty="0"/>
              <a:t>Directed Test Cases</a:t>
            </a:r>
          </a:p>
          <a:p>
            <a:r>
              <a:rPr lang="en-US" dirty="0"/>
              <a:t>Test Data Sets</a:t>
            </a:r>
          </a:p>
          <a:p>
            <a:r>
              <a:rPr lang="en-US" dirty="0"/>
              <a:t>Conformance Test Tools</a:t>
            </a:r>
          </a:p>
          <a:p>
            <a:r>
              <a:rPr lang="en-US" dirty="0"/>
              <a:t>Testing Frameworks</a:t>
            </a:r>
          </a:p>
          <a:p>
            <a:r>
              <a:rPr lang="en-US" dirty="0"/>
              <a:t>Data Quality</a:t>
            </a:r>
          </a:p>
          <a:p>
            <a:r>
              <a:rPr lang="en-US" dirty="0"/>
              <a:t>Functional Requirements</a:t>
            </a:r>
          </a:p>
          <a:p>
            <a:r>
              <a:rPr lang="en-US" dirty="0"/>
              <a:t>Interoperability Testing</a:t>
            </a:r>
          </a:p>
          <a:p>
            <a:r>
              <a:rPr lang="en-US" dirty="0"/>
              <a:t>Life Cycle</a:t>
            </a:r>
          </a:p>
          <a:p>
            <a:endParaRPr lang="en-US" dirty="0"/>
          </a:p>
        </p:txBody>
      </p:sp>
      <p:sp>
        <p:nvSpPr>
          <p:cNvPr id="4" name="Date Placeholder 3"/>
          <p:cNvSpPr>
            <a:spLocks noGrp="1"/>
          </p:cNvSpPr>
          <p:nvPr>
            <p:ph type="dt" sz="half" idx="10"/>
          </p:nvPr>
        </p:nvSpPr>
        <p:spPr/>
        <p:txBody>
          <a:bodyPr/>
          <a:lstStyle/>
          <a:p>
            <a:fld id="{235313DE-39FF-4199-8686-1B682DE047CF}" type="datetime1">
              <a:rPr lang="en-US"/>
              <a:pPr/>
              <a:t>6/1/2021</a:t>
            </a:fld>
            <a:endParaRPr lang="en-US" dirty="0"/>
          </a:p>
        </p:txBody>
      </p:sp>
      <p:sp>
        <p:nvSpPr>
          <p:cNvPr id="5" name="Slide Number Placeholder 4"/>
          <p:cNvSpPr>
            <a:spLocks noGrp="1"/>
          </p:cNvSpPr>
          <p:nvPr>
            <p:ph type="sldNum" sz="quarter" idx="11"/>
          </p:nvPr>
        </p:nvSpPr>
        <p:spPr/>
        <p:txBody>
          <a:bodyPr/>
          <a:lstStyle/>
          <a:p>
            <a:fld id="{64C44300-96F5-4E68-AEBC-759F83B9379E}" type="slidenum">
              <a:rPr lang="en-US"/>
              <a:pPr/>
              <a:t>33</a:t>
            </a:fld>
            <a:endParaRPr lang="en-US" dirty="0"/>
          </a:p>
        </p:txBody>
      </p:sp>
    </p:spTree>
    <p:extLst>
      <p:ext uri="{BB962C8B-B14F-4D97-AF65-F5344CB8AC3E}">
        <p14:creationId xmlns:p14="http://schemas.microsoft.com/office/powerpoint/2010/main" val="1302352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z="3200" dirty="0"/>
              <a:t>How do we achieve Interoperability?</a:t>
            </a:r>
          </a:p>
        </p:txBody>
      </p:sp>
      <p:sp>
        <p:nvSpPr>
          <p:cNvPr id="8195" name="Rectangle 3"/>
          <p:cNvSpPr>
            <a:spLocks noGrp="1" noChangeArrowheads="1"/>
          </p:cNvSpPr>
          <p:nvPr>
            <p:ph idx="1"/>
          </p:nvPr>
        </p:nvSpPr>
        <p:spPr>
          <a:xfrm>
            <a:off x="381000" y="1523914"/>
            <a:ext cx="8382000" cy="4902549"/>
          </a:xfrm>
        </p:spPr>
        <p:txBody>
          <a:bodyPr>
            <a:normAutofit/>
          </a:bodyPr>
          <a:lstStyle/>
          <a:p>
            <a:pPr>
              <a:buFont typeface="Wingdings" panose="05000000000000000000" pitchFamily="2" charset="2"/>
              <a:buChar char="q"/>
            </a:pPr>
            <a:r>
              <a:rPr lang="en-US" dirty="0"/>
              <a:t>Standards must be created and adopted</a:t>
            </a:r>
          </a:p>
          <a:p>
            <a:pPr>
              <a:buFont typeface="Wingdings" panose="05000000000000000000" pitchFamily="2" charset="2"/>
              <a:buChar char="q"/>
            </a:pPr>
            <a:r>
              <a:rPr lang="en-US" dirty="0"/>
              <a:t>Not just standards, but well-defined standards (they must be understandable)</a:t>
            </a:r>
          </a:p>
          <a:p>
            <a:pPr>
              <a:buFont typeface="Wingdings" panose="05000000000000000000" pitchFamily="2" charset="2"/>
              <a:buChar char="q"/>
            </a:pPr>
            <a:r>
              <a:rPr lang="en-US" dirty="0"/>
              <a:t>Standards must be specific (profiled for use)</a:t>
            </a:r>
          </a:p>
          <a:p>
            <a:pPr>
              <a:buFont typeface="Wingdings" panose="05000000000000000000" pitchFamily="2" charset="2"/>
              <a:buChar char="q"/>
            </a:pPr>
            <a:r>
              <a:rPr lang="en-US" dirty="0"/>
              <a:t>Standards should/must be represented in a computable format </a:t>
            </a:r>
          </a:p>
          <a:p>
            <a:pPr>
              <a:buFont typeface="Wingdings" panose="05000000000000000000" pitchFamily="2" charset="2"/>
              <a:buChar char="q"/>
            </a:pPr>
            <a:r>
              <a:rPr lang="en-US" dirty="0"/>
              <a:t>Implementations must be tested for conformance</a:t>
            </a:r>
          </a:p>
          <a:p>
            <a:pPr>
              <a:buFont typeface="Wingdings" panose="05000000000000000000" pitchFamily="2" charset="2"/>
              <a:buChar char="q"/>
            </a:pPr>
            <a:r>
              <a:rPr lang="en-US" dirty="0"/>
              <a:t>Systems must be tested for interoperability</a:t>
            </a:r>
          </a:p>
        </p:txBody>
      </p:sp>
      <p:sp>
        <p:nvSpPr>
          <p:cNvPr id="4" name="Date Placeholder 3"/>
          <p:cNvSpPr>
            <a:spLocks noGrp="1"/>
          </p:cNvSpPr>
          <p:nvPr>
            <p:ph type="dt" sz="half" idx="10"/>
          </p:nvPr>
        </p:nvSpPr>
        <p:spPr/>
        <p:txBody>
          <a:bodyPr/>
          <a:lstStyle/>
          <a:p>
            <a:fld id="{235313DE-39FF-4199-8686-1B682DE047CF}" type="datetime1">
              <a:rPr lang="en-US"/>
              <a:pPr/>
              <a:t>6/1/2021</a:t>
            </a:fld>
            <a:endParaRPr lang="en-US" dirty="0"/>
          </a:p>
        </p:txBody>
      </p:sp>
      <p:sp>
        <p:nvSpPr>
          <p:cNvPr id="5" name="Slide Number Placeholder 4"/>
          <p:cNvSpPr>
            <a:spLocks noGrp="1"/>
          </p:cNvSpPr>
          <p:nvPr>
            <p:ph type="sldNum" sz="quarter" idx="11"/>
          </p:nvPr>
        </p:nvSpPr>
        <p:spPr/>
        <p:txBody>
          <a:bodyPr/>
          <a:lstStyle/>
          <a:p>
            <a:fld id="{64C44300-96F5-4E68-AEBC-759F83B9379E}" type="slidenum">
              <a:rPr lang="en-US"/>
              <a:pPr/>
              <a:t>34</a:t>
            </a:fld>
            <a:endParaRPr lang="en-US"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1138" y="1609806"/>
            <a:ext cx="304800" cy="3048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1138" y="2219406"/>
            <a:ext cx="304800" cy="304800"/>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1138" y="3265065"/>
            <a:ext cx="304800" cy="304800"/>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1138" y="3822789"/>
            <a:ext cx="304800" cy="304800"/>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1138" y="4852476"/>
            <a:ext cx="304800" cy="304800"/>
          </a:xfrm>
          <a:prstGeom prst="rect">
            <a:avLst/>
          </a:prstGeom>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1138" y="5882163"/>
            <a:ext cx="304800" cy="304800"/>
          </a:xfrm>
          <a:prstGeom prst="rect">
            <a:avLst/>
          </a:prstGeom>
        </p:spPr>
      </p:pic>
    </p:spTree>
    <p:extLst>
      <p:ext uri="{BB962C8B-B14F-4D97-AF65-F5344CB8AC3E}">
        <p14:creationId xmlns:p14="http://schemas.microsoft.com/office/powerpoint/2010/main" val="37080430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81000" y="385340"/>
            <a:ext cx="8458200" cy="822325"/>
          </a:xfrm>
        </p:spPr>
        <p:txBody>
          <a:bodyPr/>
          <a:lstStyle/>
          <a:p>
            <a:r>
              <a:rPr lang="en-US" sz="3600" dirty="0"/>
              <a:t>Summary: Towards Interoperability</a:t>
            </a:r>
          </a:p>
        </p:txBody>
      </p:sp>
      <p:sp>
        <p:nvSpPr>
          <p:cNvPr id="4" name="Date Placeholder 3"/>
          <p:cNvSpPr>
            <a:spLocks noGrp="1"/>
          </p:cNvSpPr>
          <p:nvPr>
            <p:ph type="dt" sz="half" idx="10"/>
          </p:nvPr>
        </p:nvSpPr>
        <p:spPr/>
        <p:txBody>
          <a:bodyPr/>
          <a:lstStyle/>
          <a:p>
            <a:fld id="{235313DE-39FF-4199-8686-1B682DE047CF}" type="datetime1">
              <a:rPr lang="en-US"/>
              <a:pPr/>
              <a:t>6/1/2021</a:t>
            </a:fld>
            <a:endParaRPr lang="en-US"/>
          </a:p>
        </p:txBody>
      </p:sp>
      <p:sp>
        <p:nvSpPr>
          <p:cNvPr id="5" name="Slide Number Placeholder 4"/>
          <p:cNvSpPr>
            <a:spLocks noGrp="1"/>
          </p:cNvSpPr>
          <p:nvPr>
            <p:ph type="sldNum" sz="quarter" idx="11"/>
          </p:nvPr>
        </p:nvSpPr>
        <p:spPr/>
        <p:txBody>
          <a:bodyPr/>
          <a:lstStyle/>
          <a:p>
            <a:fld id="{64C44300-96F5-4E68-AEBC-759F83B9379E}" type="slidenum">
              <a:rPr lang="en-US"/>
              <a:pPr/>
              <a:t>35</a:t>
            </a:fld>
            <a:endParaRPr lang="en-US"/>
          </a:p>
        </p:txBody>
      </p:sp>
      <p:sp>
        <p:nvSpPr>
          <p:cNvPr id="7" name="Isosceles Triangle 6"/>
          <p:cNvSpPr/>
          <p:nvPr/>
        </p:nvSpPr>
        <p:spPr>
          <a:xfrm rot="5400000">
            <a:off x="1838772" y="1297222"/>
            <a:ext cx="2823082" cy="3271050"/>
          </a:xfrm>
          <a:prstGeom prst="triangle">
            <a:avLst/>
          </a:prstGeom>
          <a:solidFill>
            <a:schemeClr val="accent5">
              <a:lumMod val="60000"/>
              <a:lumOff val="40000"/>
            </a:schemeClr>
          </a:solidFill>
          <a:ln w="952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Helvetica Neue Light"/>
              <a:ea typeface="+mn-ea"/>
              <a:cs typeface="+mn-cs"/>
            </a:endParaRPr>
          </a:p>
        </p:txBody>
      </p:sp>
      <p:sp>
        <p:nvSpPr>
          <p:cNvPr id="8" name="Rectangle 7"/>
          <p:cNvSpPr/>
          <p:nvPr/>
        </p:nvSpPr>
        <p:spPr>
          <a:xfrm>
            <a:off x="3862954" y="2670467"/>
            <a:ext cx="1418095" cy="495946"/>
          </a:xfrm>
          <a:prstGeom prst="rect">
            <a:avLst/>
          </a:prstGeom>
          <a:solidFill>
            <a:schemeClr val="accent5">
              <a:lumMod val="60000"/>
              <a:lumOff val="40000"/>
            </a:schemeClr>
          </a:solidFill>
          <a:ln w="952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Helvetica Neue Light"/>
              <a:ea typeface="+mn-ea"/>
              <a:cs typeface="+mn-cs"/>
            </a:endParaRPr>
          </a:p>
        </p:txBody>
      </p:sp>
      <p:sp>
        <p:nvSpPr>
          <p:cNvPr id="9" name="Isosceles Triangle 8"/>
          <p:cNvSpPr/>
          <p:nvPr/>
        </p:nvSpPr>
        <p:spPr>
          <a:xfrm rot="16200000">
            <a:off x="4463155" y="1286893"/>
            <a:ext cx="2823082" cy="3271050"/>
          </a:xfrm>
          <a:prstGeom prst="triangle">
            <a:avLst/>
          </a:prstGeom>
          <a:solidFill>
            <a:schemeClr val="accent5">
              <a:lumMod val="60000"/>
              <a:lumOff val="40000"/>
            </a:schemeClr>
          </a:solidFill>
          <a:ln w="952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Helvetica Neue Light"/>
              <a:ea typeface="+mn-ea"/>
              <a:cs typeface="+mn-cs"/>
            </a:endParaRPr>
          </a:p>
        </p:txBody>
      </p:sp>
      <p:sp>
        <p:nvSpPr>
          <p:cNvPr id="10" name="TextBox 9"/>
          <p:cNvSpPr txBox="1"/>
          <p:nvPr/>
        </p:nvSpPr>
        <p:spPr>
          <a:xfrm>
            <a:off x="1559876" y="2484031"/>
            <a:ext cx="1006117" cy="923330"/>
          </a:xfrm>
          <a:prstGeom prst="rect">
            <a:avLst/>
          </a:prstGeom>
          <a:noFill/>
        </p:spPr>
        <p:txBody>
          <a:bodyPr wrap="square" rtlCol="0">
            <a:spAutoFit/>
          </a:bodyPr>
          <a:lstStyle/>
          <a:p>
            <a:pPr algn="ctr" defTabSz="457200" eaLnBrk="1" fontAlgn="auto" hangingPunct="1">
              <a:spcBef>
                <a:spcPts val="0"/>
              </a:spcBef>
              <a:spcAft>
                <a:spcPts val="0"/>
              </a:spcAft>
            </a:pPr>
            <a:r>
              <a:rPr lang="en-US" dirty="0">
                <a:solidFill>
                  <a:srgbClr val="000000"/>
                </a:solidFill>
                <a:latin typeface="Helvetica Neue Light"/>
              </a:rPr>
              <a:t>Trading Partner A</a:t>
            </a:r>
          </a:p>
        </p:txBody>
      </p:sp>
      <p:sp>
        <p:nvSpPr>
          <p:cNvPr id="11" name="TextBox 10"/>
          <p:cNvSpPr txBox="1"/>
          <p:nvPr/>
        </p:nvSpPr>
        <p:spPr>
          <a:xfrm>
            <a:off x="6535807" y="2460744"/>
            <a:ext cx="1006117" cy="923330"/>
          </a:xfrm>
          <a:prstGeom prst="rect">
            <a:avLst/>
          </a:prstGeom>
          <a:noFill/>
        </p:spPr>
        <p:txBody>
          <a:bodyPr wrap="square" rtlCol="0">
            <a:spAutoFit/>
          </a:bodyPr>
          <a:lstStyle/>
          <a:p>
            <a:pPr algn="ctr" defTabSz="457200" eaLnBrk="1" fontAlgn="auto" hangingPunct="1">
              <a:spcBef>
                <a:spcPts val="0"/>
              </a:spcBef>
              <a:spcAft>
                <a:spcPts val="0"/>
              </a:spcAft>
            </a:pPr>
            <a:r>
              <a:rPr lang="en-US" dirty="0">
                <a:solidFill>
                  <a:srgbClr val="000000"/>
                </a:solidFill>
                <a:latin typeface="Helvetica Neue Light"/>
              </a:rPr>
              <a:t>Trading Partner B</a:t>
            </a:r>
          </a:p>
        </p:txBody>
      </p:sp>
      <p:sp>
        <p:nvSpPr>
          <p:cNvPr id="12" name="TextBox 11"/>
          <p:cNvSpPr txBox="1"/>
          <p:nvPr/>
        </p:nvSpPr>
        <p:spPr>
          <a:xfrm rot="16200000">
            <a:off x="332873" y="2781932"/>
            <a:ext cx="2300415" cy="307777"/>
          </a:xfrm>
          <a:prstGeom prst="rect">
            <a:avLst/>
          </a:prstGeom>
          <a:noFill/>
        </p:spPr>
        <p:txBody>
          <a:bodyPr wrap="square" rtlCol="0">
            <a:spAutoFit/>
          </a:bodyPr>
          <a:lstStyle/>
          <a:p>
            <a:pPr algn="ctr" defTabSz="457200" eaLnBrk="1" fontAlgn="auto" hangingPunct="1">
              <a:spcBef>
                <a:spcPts val="0"/>
              </a:spcBef>
              <a:spcAft>
                <a:spcPts val="0"/>
              </a:spcAft>
            </a:pPr>
            <a:r>
              <a:rPr lang="en-US" sz="1400" b="1" dirty="0">
                <a:solidFill>
                  <a:schemeClr val="accent5">
                    <a:lumMod val="50000"/>
                  </a:schemeClr>
                </a:solidFill>
                <a:latin typeface="Helvetica Neue Light"/>
              </a:rPr>
              <a:t>Requirements</a:t>
            </a:r>
          </a:p>
        </p:txBody>
      </p:sp>
      <p:sp>
        <p:nvSpPr>
          <p:cNvPr id="13" name="TextBox 12"/>
          <p:cNvSpPr txBox="1"/>
          <p:nvPr/>
        </p:nvSpPr>
        <p:spPr>
          <a:xfrm rot="5400000">
            <a:off x="6484634" y="2787323"/>
            <a:ext cx="2300415" cy="307777"/>
          </a:xfrm>
          <a:prstGeom prst="rect">
            <a:avLst/>
          </a:prstGeom>
          <a:noFill/>
        </p:spPr>
        <p:txBody>
          <a:bodyPr wrap="square" rtlCol="0">
            <a:spAutoFit/>
          </a:bodyPr>
          <a:lstStyle/>
          <a:p>
            <a:pPr algn="ctr" defTabSz="457200" eaLnBrk="1" fontAlgn="auto" hangingPunct="1">
              <a:spcBef>
                <a:spcPts val="0"/>
              </a:spcBef>
              <a:spcAft>
                <a:spcPts val="0"/>
              </a:spcAft>
            </a:pPr>
            <a:r>
              <a:rPr lang="en-US" sz="1400" b="1" dirty="0">
                <a:solidFill>
                  <a:schemeClr val="accent5">
                    <a:lumMod val="50000"/>
                  </a:schemeClr>
                </a:solidFill>
                <a:latin typeface="Helvetica Neue Light"/>
              </a:rPr>
              <a:t>Requirements</a:t>
            </a:r>
          </a:p>
        </p:txBody>
      </p:sp>
      <p:sp>
        <p:nvSpPr>
          <p:cNvPr id="14" name="Right Arrow 13"/>
          <p:cNvSpPr/>
          <p:nvPr/>
        </p:nvSpPr>
        <p:spPr>
          <a:xfrm rot="16200000">
            <a:off x="1379259" y="1572894"/>
            <a:ext cx="261610" cy="163826"/>
          </a:xfrm>
          <a:prstGeom prst="rightArrow">
            <a:avLst/>
          </a:prstGeom>
          <a:solidFill>
            <a:srgbClr val="000000"/>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Helvetica Neue Light"/>
              <a:ea typeface="+mn-ea"/>
              <a:cs typeface="+mn-cs"/>
            </a:endParaRPr>
          </a:p>
        </p:txBody>
      </p:sp>
      <p:sp>
        <p:nvSpPr>
          <p:cNvPr id="15" name="Right Arrow 14"/>
          <p:cNvSpPr/>
          <p:nvPr/>
        </p:nvSpPr>
        <p:spPr>
          <a:xfrm rot="5400000">
            <a:off x="1356805" y="4134920"/>
            <a:ext cx="261610" cy="163826"/>
          </a:xfrm>
          <a:prstGeom prst="rightArrow">
            <a:avLst/>
          </a:prstGeom>
          <a:solidFill>
            <a:srgbClr val="000000"/>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Helvetica Neue Light"/>
              <a:ea typeface="+mn-ea"/>
              <a:cs typeface="+mn-cs"/>
            </a:endParaRPr>
          </a:p>
        </p:txBody>
      </p:sp>
      <p:sp>
        <p:nvSpPr>
          <p:cNvPr id="16" name="Right Arrow 15"/>
          <p:cNvSpPr/>
          <p:nvPr/>
        </p:nvSpPr>
        <p:spPr>
          <a:xfrm rot="16200000">
            <a:off x="7497168" y="1570098"/>
            <a:ext cx="261610" cy="163826"/>
          </a:xfrm>
          <a:prstGeom prst="rightArrow">
            <a:avLst/>
          </a:prstGeom>
          <a:solidFill>
            <a:srgbClr val="000000"/>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Helvetica Neue Light"/>
              <a:ea typeface="+mn-ea"/>
              <a:cs typeface="+mn-cs"/>
            </a:endParaRPr>
          </a:p>
        </p:txBody>
      </p:sp>
      <p:sp>
        <p:nvSpPr>
          <p:cNvPr id="17" name="Right Arrow 16"/>
          <p:cNvSpPr/>
          <p:nvPr/>
        </p:nvSpPr>
        <p:spPr>
          <a:xfrm rot="5400000">
            <a:off x="7506952" y="4115821"/>
            <a:ext cx="261610" cy="163826"/>
          </a:xfrm>
          <a:prstGeom prst="rightArrow">
            <a:avLst/>
          </a:prstGeom>
          <a:solidFill>
            <a:srgbClr val="000000"/>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Helvetica Neue Light"/>
              <a:ea typeface="+mn-ea"/>
              <a:cs typeface="+mn-cs"/>
            </a:endParaRPr>
          </a:p>
        </p:txBody>
      </p:sp>
      <p:sp>
        <p:nvSpPr>
          <p:cNvPr id="18" name="TextBox 17"/>
          <p:cNvSpPr txBox="1"/>
          <p:nvPr/>
        </p:nvSpPr>
        <p:spPr>
          <a:xfrm>
            <a:off x="3978729" y="2616884"/>
            <a:ext cx="1186543" cy="600164"/>
          </a:xfrm>
          <a:prstGeom prst="rect">
            <a:avLst/>
          </a:prstGeom>
          <a:solidFill>
            <a:schemeClr val="accent5">
              <a:lumMod val="60000"/>
              <a:lumOff val="40000"/>
            </a:schemeClr>
          </a:solidFill>
        </p:spPr>
        <p:txBody>
          <a:bodyPr wrap="square" rtlCol="0">
            <a:spAutoFit/>
          </a:bodyPr>
          <a:lstStyle/>
          <a:p>
            <a:pPr algn="ctr" defTabSz="457200" eaLnBrk="1" fontAlgn="auto" hangingPunct="1">
              <a:spcBef>
                <a:spcPts val="0"/>
              </a:spcBef>
              <a:spcAft>
                <a:spcPts val="0"/>
              </a:spcAft>
            </a:pPr>
            <a:r>
              <a:rPr lang="en-US" sz="1100" b="1" dirty="0">
                <a:solidFill>
                  <a:schemeClr val="accent5">
                    <a:lumMod val="50000"/>
                  </a:schemeClr>
                </a:solidFill>
                <a:latin typeface="Helvetica Neue Light"/>
              </a:rPr>
              <a:t>Reduced Negotiations &amp;</a:t>
            </a:r>
          </a:p>
          <a:p>
            <a:pPr algn="ctr" defTabSz="457200" eaLnBrk="1" fontAlgn="auto" hangingPunct="1">
              <a:spcBef>
                <a:spcPts val="0"/>
              </a:spcBef>
              <a:spcAft>
                <a:spcPts val="0"/>
              </a:spcAft>
            </a:pPr>
            <a:r>
              <a:rPr lang="en-US" sz="1100" b="1" dirty="0">
                <a:solidFill>
                  <a:schemeClr val="accent5">
                    <a:lumMod val="50000"/>
                  </a:schemeClr>
                </a:solidFill>
                <a:latin typeface="Helvetica Neue Light"/>
              </a:rPr>
              <a:t> Translations</a:t>
            </a:r>
          </a:p>
        </p:txBody>
      </p:sp>
      <p:sp>
        <p:nvSpPr>
          <p:cNvPr id="19" name="Right Arrow 18"/>
          <p:cNvSpPr/>
          <p:nvPr/>
        </p:nvSpPr>
        <p:spPr>
          <a:xfrm rot="9376868">
            <a:off x="4903959" y="2075702"/>
            <a:ext cx="2628852" cy="124460"/>
          </a:xfrm>
          <a:prstGeom prst="rightArrow">
            <a:avLst/>
          </a:prstGeom>
          <a:solidFill>
            <a:srgbClr val="000000"/>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Helvetica Neue Light"/>
              <a:ea typeface="+mn-ea"/>
              <a:cs typeface="+mn-cs"/>
            </a:endParaRPr>
          </a:p>
        </p:txBody>
      </p:sp>
      <p:sp>
        <p:nvSpPr>
          <p:cNvPr id="20" name="Right Arrow 19"/>
          <p:cNvSpPr/>
          <p:nvPr/>
        </p:nvSpPr>
        <p:spPr>
          <a:xfrm rot="12192940">
            <a:off x="4861159" y="3634283"/>
            <a:ext cx="2628852" cy="124460"/>
          </a:xfrm>
          <a:prstGeom prst="rightArrow">
            <a:avLst/>
          </a:prstGeom>
          <a:solidFill>
            <a:srgbClr val="000000"/>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Helvetica Neue Light"/>
              <a:ea typeface="+mn-ea"/>
              <a:cs typeface="+mn-cs"/>
            </a:endParaRPr>
          </a:p>
        </p:txBody>
      </p:sp>
      <p:sp>
        <p:nvSpPr>
          <p:cNvPr id="21" name="Right Arrow 20"/>
          <p:cNvSpPr/>
          <p:nvPr/>
        </p:nvSpPr>
        <p:spPr>
          <a:xfrm rot="1379567">
            <a:off x="1570945" y="2089025"/>
            <a:ext cx="2628852" cy="124460"/>
          </a:xfrm>
          <a:prstGeom prst="rightArrow">
            <a:avLst/>
          </a:prstGeom>
          <a:solidFill>
            <a:srgbClr val="000000"/>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Helvetica Neue Light"/>
              <a:ea typeface="+mn-ea"/>
              <a:cs typeface="+mn-cs"/>
            </a:endParaRPr>
          </a:p>
        </p:txBody>
      </p:sp>
      <p:sp>
        <p:nvSpPr>
          <p:cNvPr id="22" name="Right Arrow 21"/>
          <p:cNvSpPr/>
          <p:nvPr/>
        </p:nvSpPr>
        <p:spPr>
          <a:xfrm rot="20212787">
            <a:off x="1601435" y="3641539"/>
            <a:ext cx="2628852" cy="124460"/>
          </a:xfrm>
          <a:prstGeom prst="rightArrow">
            <a:avLst/>
          </a:prstGeom>
          <a:solidFill>
            <a:srgbClr val="000000"/>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Helvetica Neue Light"/>
              <a:ea typeface="+mn-ea"/>
              <a:cs typeface="+mn-cs"/>
            </a:endParaRPr>
          </a:p>
        </p:txBody>
      </p:sp>
      <p:sp>
        <p:nvSpPr>
          <p:cNvPr id="23" name="Isosceles Triangle 22"/>
          <p:cNvSpPr/>
          <p:nvPr/>
        </p:nvSpPr>
        <p:spPr>
          <a:xfrm>
            <a:off x="1790288" y="3216178"/>
            <a:ext cx="5539454" cy="1131460"/>
          </a:xfrm>
          <a:prstGeom prst="triangle">
            <a:avLst>
              <a:gd name="adj" fmla="val 50095"/>
            </a:avLst>
          </a:prstGeom>
          <a:solidFill>
            <a:schemeClr val="accent5">
              <a:lumMod val="50000"/>
            </a:schemeClr>
          </a:solidFill>
          <a:ln w="9525" cap="flat" cmpd="sng" algn="ctr">
            <a:solidFill>
              <a:srgbClr val="13547D">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Helvetica Neue Light"/>
              <a:ea typeface="+mn-ea"/>
              <a:cs typeface="+mn-cs"/>
            </a:endParaRPr>
          </a:p>
        </p:txBody>
      </p:sp>
      <p:sp>
        <p:nvSpPr>
          <p:cNvPr id="27" name="Isosceles Triangle 26"/>
          <p:cNvSpPr/>
          <p:nvPr/>
        </p:nvSpPr>
        <p:spPr>
          <a:xfrm rot="10800000">
            <a:off x="1802273" y="1524000"/>
            <a:ext cx="5539454" cy="1097573"/>
          </a:xfrm>
          <a:prstGeom prst="triangle">
            <a:avLst>
              <a:gd name="adj" fmla="val 50095"/>
            </a:avLst>
          </a:prstGeom>
          <a:solidFill>
            <a:schemeClr val="accent5">
              <a:lumMod val="50000"/>
            </a:schemeClr>
          </a:solidFill>
          <a:ln w="9525" cap="flat" cmpd="sng" algn="ctr">
            <a:solidFill>
              <a:srgbClr val="13547D">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Helvetica Neue Light"/>
              <a:ea typeface="+mn-ea"/>
              <a:cs typeface="+mn-cs"/>
            </a:endParaRPr>
          </a:p>
        </p:txBody>
      </p:sp>
      <p:sp>
        <p:nvSpPr>
          <p:cNvPr id="28" name="TextBox 27"/>
          <p:cNvSpPr txBox="1"/>
          <p:nvPr/>
        </p:nvSpPr>
        <p:spPr>
          <a:xfrm>
            <a:off x="3990573" y="1756213"/>
            <a:ext cx="1220206" cy="338554"/>
          </a:xfrm>
          <a:prstGeom prst="rect">
            <a:avLst/>
          </a:prstGeom>
          <a:noFill/>
        </p:spPr>
        <p:txBody>
          <a:bodyPr wrap="none" rtlCol="0">
            <a:spAutoFit/>
          </a:bodyPr>
          <a:lstStyle/>
          <a:p>
            <a:pPr defTabSz="457200" eaLnBrk="1" fontAlgn="auto" hangingPunct="1">
              <a:spcBef>
                <a:spcPts val="0"/>
              </a:spcBef>
              <a:spcAft>
                <a:spcPts val="0"/>
              </a:spcAft>
            </a:pPr>
            <a:r>
              <a:rPr lang="en-US" sz="1600" b="1" dirty="0">
                <a:solidFill>
                  <a:prstClr val="white"/>
                </a:solidFill>
                <a:latin typeface="Helvetica Neue Light"/>
              </a:rPr>
              <a:t>Use Cases</a:t>
            </a:r>
          </a:p>
        </p:txBody>
      </p:sp>
      <p:sp>
        <p:nvSpPr>
          <p:cNvPr id="29" name="TextBox 28"/>
          <p:cNvSpPr txBox="1"/>
          <p:nvPr/>
        </p:nvSpPr>
        <p:spPr>
          <a:xfrm>
            <a:off x="4053283" y="3508939"/>
            <a:ext cx="1186543" cy="338554"/>
          </a:xfrm>
          <a:prstGeom prst="rect">
            <a:avLst/>
          </a:prstGeom>
          <a:noFill/>
        </p:spPr>
        <p:txBody>
          <a:bodyPr wrap="none" rtlCol="0">
            <a:spAutoFit/>
          </a:bodyPr>
          <a:lstStyle/>
          <a:p>
            <a:pPr defTabSz="457200" eaLnBrk="1" fontAlgn="auto" hangingPunct="1">
              <a:spcBef>
                <a:spcPts val="0"/>
              </a:spcBef>
              <a:spcAft>
                <a:spcPts val="0"/>
              </a:spcAft>
            </a:pPr>
            <a:r>
              <a:rPr lang="en-US" sz="1600" b="1" dirty="0">
                <a:solidFill>
                  <a:prstClr val="white"/>
                </a:solidFill>
                <a:latin typeface="Helvetica Neue Light"/>
              </a:rPr>
              <a:t>Standards</a:t>
            </a:r>
          </a:p>
        </p:txBody>
      </p:sp>
      <p:sp>
        <p:nvSpPr>
          <p:cNvPr id="30" name="TextBox 29"/>
          <p:cNvSpPr txBox="1"/>
          <p:nvPr/>
        </p:nvSpPr>
        <p:spPr>
          <a:xfrm>
            <a:off x="2811288" y="3938552"/>
            <a:ext cx="1018227" cy="338554"/>
          </a:xfrm>
          <a:prstGeom prst="rect">
            <a:avLst/>
          </a:prstGeom>
          <a:noFill/>
        </p:spPr>
        <p:txBody>
          <a:bodyPr wrap="none" rtlCol="0">
            <a:spAutoFit/>
          </a:bodyPr>
          <a:lstStyle/>
          <a:p>
            <a:pPr defTabSz="457200" eaLnBrk="1" fontAlgn="auto" hangingPunct="1">
              <a:spcBef>
                <a:spcPts val="0"/>
              </a:spcBef>
              <a:spcAft>
                <a:spcPts val="0"/>
              </a:spcAft>
            </a:pPr>
            <a:r>
              <a:rPr lang="en-US" sz="1600" b="1" dirty="0">
                <a:solidFill>
                  <a:prstClr val="white"/>
                </a:solidFill>
                <a:latin typeface="Helvetica Neue Light"/>
              </a:rPr>
              <a:t>Profiling</a:t>
            </a:r>
          </a:p>
        </p:txBody>
      </p:sp>
      <p:sp>
        <p:nvSpPr>
          <p:cNvPr id="31" name="TextBox 30"/>
          <p:cNvSpPr txBox="1"/>
          <p:nvPr/>
        </p:nvSpPr>
        <p:spPr>
          <a:xfrm>
            <a:off x="3835046" y="3943618"/>
            <a:ext cx="1555811" cy="338554"/>
          </a:xfrm>
          <a:prstGeom prst="rect">
            <a:avLst/>
          </a:prstGeom>
          <a:noFill/>
        </p:spPr>
        <p:txBody>
          <a:bodyPr wrap="none" rtlCol="0">
            <a:spAutoFit/>
          </a:bodyPr>
          <a:lstStyle/>
          <a:p>
            <a:pPr defTabSz="457200" eaLnBrk="1" fontAlgn="auto" hangingPunct="1">
              <a:spcBef>
                <a:spcPts val="0"/>
              </a:spcBef>
              <a:spcAft>
                <a:spcPts val="0"/>
              </a:spcAft>
            </a:pPr>
            <a:r>
              <a:rPr lang="en-US" sz="1600" b="1" dirty="0">
                <a:solidFill>
                  <a:prstClr val="white"/>
                </a:solidFill>
                <a:latin typeface="Helvetica Neue Light"/>
              </a:rPr>
              <a:t>Implementation</a:t>
            </a:r>
          </a:p>
        </p:txBody>
      </p:sp>
      <p:sp>
        <p:nvSpPr>
          <p:cNvPr id="32" name="TextBox 31"/>
          <p:cNvSpPr txBox="1"/>
          <p:nvPr/>
        </p:nvSpPr>
        <p:spPr>
          <a:xfrm>
            <a:off x="5520155" y="3943618"/>
            <a:ext cx="898772" cy="338554"/>
          </a:xfrm>
          <a:prstGeom prst="rect">
            <a:avLst/>
          </a:prstGeom>
          <a:noFill/>
        </p:spPr>
        <p:txBody>
          <a:bodyPr wrap="none" rtlCol="0">
            <a:spAutoFit/>
          </a:bodyPr>
          <a:lstStyle/>
          <a:p>
            <a:pPr defTabSz="457200" eaLnBrk="1" fontAlgn="auto" hangingPunct="1">
              <a:spcBef>
                <a:spcPts val="0"/>
              </a:spcBef>
              <a:spcAft>
                <a:spcPts val="0"/>
              </a:spcAft>
            </a:pPr>
            <a:r>
              <a:rPr lang="en-US" sz="1600" b="1" dirty="0">
                <a:solidFill>
                  <a:prstClr val="white"/>
                </a:solidFill>
                <a:latin typeface="Helvetica Neue Light"/>
              </a:rPr>
              <a:t>Testing</a:t>
            </a:r>
          </a:p>
        </p:txBody>
      </p:sp>
      <p:sp>
        <p:nvSpPr>
          <p:cNvPr id="33" name="Rectangle 3">
            <a:extLst>
              <a:ext uri="{FF2B5EF4-FFF2-40B4-BE49-F238E27FC236}">
                <a16:creationId xmlns:a16="http://schemas.microsoft.com/office/drawing/2014/main" id="{72CC9656-53D3-4B64-9DA1-120AFAA45F0C}"/>
              </a:ext>
            </a:extLst>
          </p:cNvPr>
          <p:cNvSpPr>
            <a:spLocks noGrp="1" noChangeArrowheads="1"/>
          </p:cNvSpPr>
          <p:nvPr>
            <p:ph idx="1"/>
          </p:nvPr>
        </p:nvSpPr>
        <p:spPr>
          <a:xfrm>
            <a:off x="228600" y="4494464"/>
            <a:ext cx="8382000" cy="2122657"/>
          </a:xfrm>
        </p:spPr>
        <p:txBody>
          <a:bodyPr>
            <a:normAutofit fontScale="62500" lnSpcReduction="20000"/>
          </a:bodyPr>
          <a:lstStyle/>
          <a:p>
            <a:r>
              <a:rPr lang="en-US" dirty="0"/>
              <a:t>Need quality data exchange standards</a:t>
            </a:r>
          </a:p>
          <a:p>
            <a:r>
              <a:rPr lang="en-US" dirty="0"/>
              <a:t>Provide the mechanisms and education to create well-defined standards</a:t>
            </a:r>
          </a:p>
          <a:p>
            <a:r>
              <a:rPr lang="en-US" dirty="0"/>
              <a:t>Be precise, and demand it from SDOs</a:t>
            </a:r>
          </a:p>
          <a:p>
            <a:r>
              <a:rPr lang="en-US" dirty="0"/>
              <a:t>Profile, Modularize, and Reuse</a:t>
            </a:r>
          </a:p>
          <a:p>
            <a:r>
              <a:rPr lang="en-US" dirty="0"/>
              <a:t>Use existing tools (profiling and testing)</a:t>
            </a:r>
          </a:p>
          <a:p>
            <a:r>
              <a:rPr lang="en-US" dirty="0"/>
              <a:t>Non-conformance should not prevent useful exchange of data</a:t>
            </a:r>
          </a:p>
          <a:p>
            <a:r>
              <a:rPr lang="en-US" dirty="0"/>
              <a:t>Plan for testing, and test (at all layers)</a:t>
            </a:r>
          </a:p>
        </p:txBody>
      </p:sp>
    </p:spTree>
    <p:extLst>
      <p:ext uri="{BB962C8B-B14F-4D97-AF65-F5344CB8AC3E}">
        <p14:creationId xmlns:p14="http://schemas.microsoft.com/office/powerpoint/2010/main" val="14733868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19200" y="838200"/>
            <a:ext cx="6781800" cy="2559050"/>
          </a:xfrm>
        </p:spPr>
        <p:txBody>
          <a:bodyPr/>
          <a:lstStyle/>
          <a:p>
            <a:r>
              <a:rPr lang="en-US" dirty="0"/>
              <a:t>Thank You</a:t>
            </a:r>
            <a:br>
              <a:rPr lang="en-US" dirty="0"/>
            </a:br>
            <a:br>
              <a:rPr lang="en-US" dirty="0"/>
            </a:br>
            <a:br>
              <a:rPr lang="en-US" dirty="0"/>
            </a:br>
            <a:br>
              <a:rPr lang="en-US" dirty="0"/>
            </a:br>
            <a:r>
              <a:rPr lang="en-US" dirty="0"/>
              <a:t>Questions</a:t>
            </a:r>
          </a:p>
        </p:txBody>
      </p:sp>
      <p:sp>
        <p:nvSpPr>
          <p:cNvPr id="2051" name="Rectangle 3"/>
          <p:cNvSpPr>
            <a:spLocks noGrp="1" noChangeArrowheads="1"/>
          </p:cNvSpPr>
          <p:nvPr>
            <p:ph type="subTitle" idx="1"/>
          </p:nvPr>
        </p:nvSpPr>
        <p:spPr>
          <a:xfrm>
            <a:off x="1371600" y="3962400"/>
            <a:ext cx="6400800" cy="685800"/>
          </a:xfrm>
        </p:spPr>
        <p:txBody>
          <a:bodyPr/>
          <a:lstStyle/>
          <a:p>
            <a:r>
              <a:rPr lang="en-US" dirty="0"/>
              <a:t>Contact: </a:t>
            </a:r>
            <a:r>
              <a:rPr lang="en-US" dirty="0">
                <a:hlinkClick r:id="rId3"/>
              </a:rPr>
              <a:t>robert.snelick@nist.gov</a:t>
            </a:r>
            <a:endParaRPr lang="en-US" dirty="0"/>
          </a:p>
          <a:p>
            <a:endParaRPr lang="en-US" dirty="0"/>
          </a:p>
        </p:txBody>
      </p:sp>
      <p:sp>
        <p:nvSpPr>
          <p:cNvPr id="5" name="TextBox 4">
            <a:extLst>
              <a:ext uri="{FF2B5EF4-FFF2-40B4-BE49-F238E27FC236}">
                <a16:creationId xmlns:a16="http://schemas.microsoft.com/office/drawing/2014/main" id="{FBDD5B9C-D54E-495B-A655-885CCB79A385}"/>
              </a:ext>
            </a:extLst>
          </p:cNvPr>
          <p:cNvSpPr txBox="1"/>
          <p:nvPr/>
        </p:nvSpPr>
        <p:spPr>
          <a:xfrm>
            <a:off x="1485900" y="5213350"/>
            <a:ext cx="6172200" cy="646331"/>
          </a:xfrm>
          <a:prstGeom prst="rect">
            <a:avLst/>
          </a:prstGeom>
          <a:solidFill>
            <a:schemeClr val="accent5">
              <a:lumMod val="40000"/>
              <a:lumOff val="60000"/>
            </a:schemeClr>
          </a:solidFill>
          <a:ln>
            <a:solidFill>
              <a:schemeClr val="accent1"/>
            </a:solidFill>
          </a:ln>
        </p:spPr>
        <p:txBody>
          <a:bodyPr wrap="square" rtlCol="0">
            <a:spAutoFit/>
          </a:bodyPr>
          <a:lstStyle/>
          <a:p>
            <a:r>
              <a:rPr lang="en-US" sz="3600" b="1" dirty="0">
                <a:sym typeface="Wingdings" panose="05000000000000000000" pitchFamily="2" charset="2"/>
              </a:rPr>
              <a:t>https://hl7v2tools.nist.gov</a:t>
            </a:r>
            <a:endParaRPr lang="en-US" sz="3600" dirty="0"/>
          </a:p>
        </p:txBody>
      </p:sp>
    </p:spTree>
    <p:extLst>
      <p:ext uri="{BB962C8B-B14F-4D97-AF65-F5344CB8AC3E}">
        <p14:creationId xmlns:p14="http://schemas.microsoft.com/office/powerpoint/2010/main" val="2763372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a:t>HL7 v2 Development Phases/Cycle</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235313DE-39FF-4199-8686-1B682DE047CF}" type="datetime1">
              <a:rPr kumimoji="0" lang="en-US" sz="600" b="0" i="0" u="none" strike="noStrike" kern="1200" cap="none" spc="0" normalizeH="0" baseline="0" noProof="0">
                <a:ln>
                  <a:noFill/>
                </a:ln>
                <a:solidFill>
                  <a:srgbClr val="000000"/>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6/1/2021</a:t>
            </a:fld>
            <a:endParaRPr kumimoji="0" lang="en-US" sz="6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4C44300-96F5-4E68-AEBC-759F83B9379E}" type="slidenum">
              <a:rPr kumimoji="0" lang="en-US" sz="8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sz="800" b="0" i="0" u="none" strike="noStrike" kern="1200" cap="none" spc="0" normalizeH="0" baseline="0" noProof="0" dirty="0">
              <a:ln>
                <a:noFill/>
              </a:ln>
              <a:solidFill>
                <a:srgbClr val="000000"/>
              </a:solidFill>
              <a:effectLst/>
              <a:uLnTx/>
              <a:uFillTx/>
              <a:latin typeface="Arial" charset="0"/>
              <a:ea typeface="+mn-ea"/>
              <a:cs typeface="+mn-cs"/>
            </a:endParaRPr>
          </a:p>
        </p:txBody>
      </p:sp>
      <p:pic>
        <p:nvPicPr>
          <p:cNvPr id="8" name="Picture 7">
            <a:extLst>
              <a:ext uri="{FF2B5EF4-FFF2-40B4-BE49-F238E27FC236}">
                <a16:creationId xmlns:a16="http://schemas.microsoft.com/office/drawing/2014/main" id="{26DFCD67-039E-4381-8B68-4F4567231172}"/>
              </a:ext>
            </a:extLst>
          </p:cNvPr>
          <p:cNvPicPr>
            <a:picLocks noChangeAspect="1"/>
          </p:cNvPicPr>
          <p:nvPr/>
        </p:nvPicPr>
        <p:blipFill>
          <a:blip r:embed="rId3"/>
          <a:stretch>
            <a:fillRect/>
          </a:stretch>
        </p:blipFill>
        <p:spPr>
          <a:xfrm>
            <a:off x="304800" y="1295400"/>
            <a:ext cx="8534400" cy="5201592"/>
          </a:xfrm>
          <a:prstGeom prst="rect">
            <a:avLst/>
          </a:prstGeom>
        </p:spPr>
      </p:pic>
    </p:spTree>
    <p:extLst>
      <p:ext uri="{BB962C8B-B14F-4D97-AF65-F5344CB8AC3E}">
        <p14:creationId xmlns:p14="http://schemas.microsoft.com/office/powerpoint/2010/main" val="488667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a:t>Standards</a:t>
            </a:r>
          </a:p>
        </p:txBody>
      </p:sp>
      <p:sp>
        <p:nvSpPr>
          <p:cNvPr id="8195" name="Rectangle 3"/>
          <p:cNvSpPr>
            <a:spLocks noGrp="1" noChangeArrowheads="1"/>
          </p:cNvSpPr>
          <p:nvPr>
            <p:ph idx="1"/>
          </p:nvPr>
        </p:nvSpPr>
        <p:spPr>
          <a:xfrm>
            <a:off x="381000" y="1490578"/>
            <a:ext cx="8458200" cy="4876800"/>
          </a:xfrm>
        </p:spPr>
        <p:txBody>
          <a:bodyPr>
            <a:normAutofit fontScale="85000" lnSpcReduction="20000"/>
          </a:bodyPr>
          <a:lstStyle/>
          <a:p>
            <a:r>
              <a:rPr lang="en-US" dirty="0"/>
              <a:t>HL7 – Health Level 7</a:t>
            </a:r>
          </a:p>
          <a:p>
            <a:pPr lvl="1"/>
            <a:r>
              <a:rPr lang="en-US" dirty="0"/>
              <a:t>Messaging </a:t>
            </a:r>
          </a:p>
          <a:p>
            <a:pPr lvl="2"/>
            <a:r>
              <a:rPr lang="en-US" b="1" dirty="0"/>
              <a:t>HL7 v2 </a:t>
            </a:r>
            <a:r>
              <a:rPr lang="en-US" b="1" dirty="0">
                <a:sym typeface="Wingdings" panose="05000000000000000000" pitchFamily="2" charset="2"/>
              </a:rPr>
              <a:t> </a:t>
            </a:r>
            <a:r>
              <a:rPr lang="en-US" b="1" dirty="0">
                <a:solidFill>
                  <a:srgbClr val="C00000"/>
                </a:solidFill>
                <a:sym typeface="Wingdings" panose="05000000000000000000" pitchFamily="2" charset="2"/>
              </a:rPr>
              <a:t>“workhorse”</a:t>
            </a:r>
            <a:endParaRPr lang="en-US" b="1" dirty="0">
              <a:solidFill>
                <a:srgbClr val="C00000"/>
              </a:solidFill>
            </a:endParaRPr>
          </a:p>
          <a:p>
            <a:pPr lvl="1"/>
            <a:r>
              <a:rPr lang="en-US" dirty="0"/>
              <a:t>Documents</a:t>
            </a:r>
          </a:p>
          <a:p>
            <a:pPr lvl="2"/>
            <a:r>
              <a:rPr lang="en-US" b="1" dirty="0"/>
              <a:t>HL7 v3-CDA (Clinical Document Architecture)</a:t>
            </a:r>
          </a:p>
          <a:p>
            <a:pPr lvl="1"/>
            <a:r>
              <a:rPr lang="en-US" dirty="0"/>
              <a:t>APIs</a:t>
            </a:r>
          </a:p>
          <a:p>
            <a:pPr lvl="2"/>
            <a:r>
              <a:rPr lang="en-US" b="1" dirty="0"/>
              <a:t>FHIR (Fast Healthcare Interoperability Resources) </a:t>
            </a:r>
            <a:r>
              <a:rPr lang="en-US" b="1" dirty="0">
                <a:sym typeface="Wingdings" panose="05000000000000000000" pitchFamily="2" charset="2"/>
              </a:rPr>
              <a:t> </a:t>
            </a:r>
            <a:r>
              <a:rPr lang="en-US" b="1" dirty="0">
                <a:solidFill>
                  <a:srgbClr val="C00000"/>
                </a:solidFill>
                <a:sym typeface="Wingdings" panose="05000000000000000000" pitchFamily="2" charset="2"/>
              </a:rPr>
              <a:t>“new”</a:t>
            </a:r>
            <a:endParaRPr lang="en-US" b="1" dirty="0">
              <a:solidFill>
                <a:srgbClr val="C00000"/>
              </a:solidFill>
            </a:endParaRPr>
          </a:p>
          <a:p>
            <a:r>
              <a:rPr lang="en-US" dirty="0"/>
              <a:t>IHE – Integrating Healthcare Enterprises</a:t>
            </a:r>
          </a:p>
          <a:p>
            <a:pPr lvl="1"/>
            <a:r>
              <a:rPr lang="en-US" dirty="0"/>
              <a:t>Use Cases</a:t>
            </a:r>
          </a:p>
          <a:p>
            <a:pPr lvl="1"/>
            <a:r>
              <a:rPr lang="en-US" dirty="0"/>
              <a:t>Integration Profiles</a:t>
            </a:r>
          </a:p>
          <a:p>
            <a:pPr lvl="1"/>
            <a:r>
              <a:rPr lang="en-US" dirty="0"/>
              <a:t>Solutions</a:t>
            </a:r>
          </a:p>
          <a:p>
            <a:r>
              <a:rPr lang="en-US" dirty="0"/>
              <a:t>HL7 Implementation Guides</a:t>
            </a:r>
          </a:p>
          <a:p>
            <a:pPr lvl="1"/>
            <a:r>
              <a:rPr lang="en-US" dirty="0"/>
              <a:t>Use Cases</a:t>
            </a:r>
          </a:p>
          <a:p>
            <a:pPr marL="0" indent="0">
              <a:buNone/>
            </a:pPr>
            <a:endParaRPr lang="en-US" dirty="0"/>
          </a:p>
          <a:p>
            <a:endParaRPr lang="en-US" dirty="0"/>
          </a:p>
        </p:txBody>
      </p:sp>
      <p:sp>
        <p:nvSpPr>
          <p:cNvPr id="4" name="Date Placeholder 3"/>
          <p:cNvSpPr>
            <a:spLocks noGrp="1"/>
          </p:cNvSpPr>
          <p:nvPr>
            <p:ph type="dt" sz="half" idx="10"/>
          </p:nvPr>
        </p:nvSpPr>
        <p:spPr/>
        <p:txBody>
          <a:bodyPr/>
          <a:lstStyle/>
          <a:p>
            <a:fld id="{235313DE-39FF-4199-8686-1B682DE047CF}" type="datetime1">
              <a:rPr lang="en-US"/>
              <a:pPr/>
              <a:t>6/1/2021</a:t>
            </a:fld>
            <a:endParaRPr lang="en-US" dirty="0"/>
          </a:p>
        </p:txBody>
      </p:sp>
      <p:sp>
        <p:nvSpPr>
          <p:cNvPr id="5" name="Slide Number Placeholder 4"/>
          <p:cNvSpPr>
            <a:spLocks noGrp="1"/>
          </p:cNvSpPr>
          <p:nvPr>
            <p:ph type="sldNum" sz="quarter" idx="11"/>
          </p:nvPr>
        </p:nvSpPr>
        <p:spPr/>
        <p:txBody>
          <a:bodyPr/>
          <a:lstStyle/>
          <a:p>
            <a:fld id="{64C44300-96F5-4E68-AEBC-759F83B9379E}" type="slidenum">
              <a:rPr lang="en-US"/>
              <a:pPr/>
              <a:t>5</a:t>
            </a:fld>
            <a:endParaRPr lang="en-US" dirty="0"/>
          </a:p>
        </p:txBody>
      </p:sp>
    </p:spTree>
    <p:extLst>
      <p:ext uri="{BB962C8B-B14F-4D97-AF65-F5344CB8AC3E}">
        <p14:creationId xmlns:p14="http://schemas.microsoft.com/office/powerpoint/2010/main" val="511735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9" name="Straight Connector 38">
            <a:extLst>
              <a:ext uri="{FF2B5EF4-FFF2-40B4-BE49-F238E27FC236}">
                <a16:creationId xmlns:a16="http://schemas.microsoft.com/office/drawing/2014/main" id="{3D356E0C-446F-44AB-BE2A-0A3D6223FB78}"/>
              </a:ext>
            </a:extLst>
          </p:cNvPr>
          <p:cNvCxnSpPr>
            <a:cxnSpLocks/>
          </p:cNvCxnSpPr>
          <p:nvPr/>
        </p:nvCxnSpPr>
        <p:spPr bwMode="auto">
          <a:xfrm>
            <a:off x="2395193" y="2654233"/>
            <a:ext cx="0" cy="35643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8194" name="Rectangle 2"/>
          <p:cNvSpPr>
            <a:spLocks noGrp="1" noChangeArrowheads="1"/>
          </p:cNvSpPr>
          <p:nvPr>
            <p:ph type="title"/>
          </p:nvPr>
        </p:nvSpPr>
        <p:spPr>
          <a:xfrm>
            <a:off x="304804" y="385340"/>
            <a:ext cx="8534394" cy="822325"/>
          </a:xfrm>
        </p:spPr>
        <p:txBody>
          <a:bodyPr/>
          <a:lstStyle/>
          <a:p>
            <a:r>
              <a:rPr lang="en-US" dirty="0"/>
              <a:t>HL7 v2 Message Structure</a:t>
            </a:r>
          </a:p>
        </p:txBody>
      </p:sp>
      <p:sp>
        <p:nvSpPr>
          <p:cNvPr id="9" name="Rectangle: Rounded Corners 8">
            <a:extLst>
              <a:ext uri="{FF2B5EF4-FFF2-40B4-BE49-F238E27FC236}">
                <a16:creationId xmlns:a16="http://schemas.microsoft.com/office/drawing/2014/main" id="{54F6F375-72C4-48D4-A4E9-74ADC7A53607}"/>
              </a:ext>
            </a:extLst>
          </p:cNvPr>
          <p:cNvSpPr/>
          <p:nvPr/>
        </p:nvSpPr>
        <p:spPr bwMode="auto">
          <a:xfrm>
            <a:off x="3505200" y="1828800"/>
            <a:ext cx="1828800" cy="469000"/>
          </a:xfrm>
          <a:prstGeom prst="roundRect">
            <a:avLst>
              <a:gd name="adj" fmla="val 4918"/>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t>HL7 Message</a:t>
            </a:r>
            <a:endParaRPr kumimoji="0" lang="en-US" sz="1800" b="0" i="0" u="none" strike="noStrike" cap="none" normalizeH="0" baseline="0" dirty="0">
              <a:ln>
                <a:noFill/>
              </a:ln>
              <a:solidFill>
                <a:schemeClr val="tx1"/>
              </a:solidFill>
              <a:effectLst/>
              <a:latin typeface="Arial" charset="0"/>
            </a:endParaRPr>
          </a:p>
        </p:txBody>
      </p:sp>
      <p:sp>
        <p:nvSpPr>
          <p:cNvPr id="64" name="Rectangle: Rounded Corners 63">
            <a:extLst>
              <a:ext uri="{FF2B5EF4-FFF2-40B4-BE49-F238E27FC236}">
                <a16:creationId xmlns:a16="http://schemas.microsoft.com/office/drawing/2014/main" id="{58D10F3F-6509-4DD1-B235-17A1488959C5}"/>
              </a:ext>
            </a:extLst>
          </p:cNvPr>
          <p:cNvSpPr/>
          <p:nvPr/>
        </p:nvSpPr>
        <p:spPr bwMode="auto">
          <a:xfrm>
            <a:off x="1480793" y="4601501"/>
            <a:ext cx="1828800" cy="438726"/>
          </a:xfrm>
          <a:prstGeom prst="roundRect">
            <a:avLst>
              <a:gd name="adj" fmla="val 8350"/>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p>
          <a:p>
            <a:pPr marL="0" marR="0" indent="0" algn="ctr" defTabSz="914400" rtl="0" eaLnBrk="0" fontAlgn="base" latinLnBrk="0" hangingPunct="0">
              <a:lnSpc>
                <a:spcPct val="100000"/>
              </a:lnSpc>
              <a:spcBef>
                <a:spcPct val="0"/>
              </a:spcBef>
              <a:spcAft>
                <a:spcPct val="0"/>
              </a:spcAft>
              <a:buClrTx/>
              <a:buSzTx/>
              <a:buFontTx/>
              <a:buNone/>
              <a:tabLst/>
            </a:pPr>
            <a:r>
              <a:rPr lang="en-US" dirty="0"/>
              <a:t>Components</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sp>
        <p:nvSpPr>
          <p:cNvPr id="40" name="Rectangle: Rounded Corners 39">
            <a:extLst>
              <a:ext uri="{FF2B5EF4-FFF2-40B4-BE49-F238E27FC236}">
                <a16:creationId xmlns:a16="http://schemas.microsoft.com/office/drawing/2014/main" id="{D42AD96D-38CF-4AB8-8EC3-0DA88DE57EF6}"/>
              </a:ext>
            </a:extLst>
          </p:cNvPr>
          <p:cNvSpPr/>
          <p:nvPr/>
        </p:nvSpPr>
        <p:spPr bwMode="auto">
          <a:xfrm>
            <a:off x="1446393" y="2975481"/>
            <a:ext cx="1828800" cy="438726"/>
          </a:xfrm>
          <a:prstGeom prst="roundRect">
            <a:avLst>
              <a:gd name="adj" fmla="val 8350"/>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p>
          <a:p>
            <a:pPr marL="0" marR="0" indent="0" algn="ctr" defTabSz="914400" rtl="0" eaLnBrk="0" fontAlgn="base" latinLnBrk="0" hangingPunct="0">
              <a:lnSpc>
                <a:spcPct val="100000"/>
              </a:lnSpc>
              <a:spcBef>
                <a:spcPct val="0"/>
              </a:spcBef>
              <a:spcAft>
                <a:spcPct val="0"/>
              </a:spcAft>
              <a:buClrTx/>
              <a:buSzTx/>
              <a:buFontTx/>
              <a:buNone/>
              <a:tabLst/>
            </a:pPr>
            <a:r>
              <a:rPr lang="en-US" dirty="0"/>
              <a:t>Segment</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sp>
        <p:nvSpPr>
          <p:cNvPr id="27" name="Rectangle: Rounded Corners 26">
            <a:extLst>
              <a:ext uri="{FF2B5EF4-FFF2-40B4-BE49-F238E27FC236}">
                <a16:creationId xmlns:a16="http://schemas.microsoft.com/office/drawing/2014/main" id="{F7E0DA1A-C18D-4178-89B4-6B23A2C81A2F}"/>
              </a:ext>
            </a:extLst>
          </p:cNvPr>
          <p:cNvSpPr/>
          <p:nvPr/>
        </p:nvSpPr>
        <p:spPr bwMode="auto">
          <a:xfrm>
            <a:off x="1491877" y="5414511"/>
            <a:ext cx="1828800" cy="512871"/>
          </a:xfrm>
          <a:prstGeom prst="roundRect">
            <a:avLst>
              <a:gd name="adj" fmla="val 8350"/>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p>
          <a:p>
            <a:pPr marL="0" marR="0" indent="0" algn="ctr" defTabSz="914400" rtl="0" eaLnBrk="0" fontAlgn="base" latinLnBrk="0" hangingPunct="0">
              <a:lnSpc>
                <a:spcPct val="100000"/>
              </a:lnSpc>
              <a:spcBef>
                <a:spcPct val="0"/>
              </a:spcBef>
              <a:spcAft>
                <a:spcPct val="0"/>
              </a:spcAft>
              <a:buClrTx/>
              <a:buSzTx/>
              <a:buFontTx/>
              <a:buNone/>
              <a:tabLst/>
            </a:pPr>
            <a:r>
              <a:rPr lang="en-US" dirty="0"/>
              <a:t>Sub-Components</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sp>
        <p:nvSpPr>
          <p:cNvPr id="28" name="Rectangle: Rounded Corners 27">
            <a:extLst>
              <a:ext uri="{FF2B5EF4-FFF2-40B4-BE49-F238E27FC236}">
                <a16:creationId xmlns:a16="http://schemas.microsoft.com/office/drawing/2014/main" id="{5B0AD958-158C-4CD7-8025-65A6AB41D60E}"/>
              </a:ext>
            </a:extLst>
          </p:cNvPr>
          <p:cNvSpPr/>
          <p:nvPr/>
        </p:nvSpPr>
        <p:spPr bwMode="auto">
          <a:xfrm>
            <a:off x="4124669" y="4132296"/>
            <a:ext cx="1828800" cy="438726"/>
          </a:xfrm>
          <a:prstGeom prst="roundRect">
            <a:avLst>
              <a:gd name="adj" fmla="val 8700"/>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t>Groups</a:t>
            </a:r>
          </a:p>
        </p:txBody>
      </p:sp>
      <p:sp>
        <p:nvSpPr>
          <p:cNvPr id="29" name="Rectangle: Rounded Corners 28">
            <a:extLst>
              <a:ext uri="{FF2B5EF4-FFF2-40B4-BE49-F238E27FC236}">
                <a16:creationId xmlns:a16="http://schemas.microsoft.com/office/drawing/2014/main" id="{32BAD85E-B362-4941-8702-BF4125148037}"/>
              </a:ext>
            </a:extLst>
          </p:cNvPr>
          <p:cNvSpPr/>
          <p:nvPr/>
        </p:nvSpPr>
        <p:spPr bwMode="auto">
          <a:xfrm>
            <a:off x="6847497" y="4132296"/>
            <a:ext cx="1828800" cy="438726"/>
          </a:xfrm>
          <a:prstGeom prst="roundRect">
            <a:avLst>
              <a:gd name="adj" fmla="val 8350"/>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p>
          <a:p>
            <a:pPr marL="0" marR="0" indent="0" algn="ctr" defTabSz="914400" rtl="0" eaLnBrk="0" fontAlgn="base" latinLnBrk="0" hangingPunct="0">
              <a:lnSpc>
                <a:spcPct val="100000"/>
              </a:lnSpc>
              <a:spcBef>
                <a:spcPct val="0"/>
              </a:spcBef>
              <a:spcAft>
                <a:spcPct val="0"/>
              </a:spcAft>
              <a:buClrTx/>
              <a:buSzTx/>
              <a:buFontTx/>
              <a:buNone/>
              <a:tabLst/>
            </a:pPr>
            <a:r>
              <a:rPr lang="en-US" dirty="0"/>
              <a:t>Segment</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cxnSp>
        <p:nvCxnSpPr>
          <p:cNvPr id="7" name="Straight Connector 6">
            <a:extLst>
              <a:ext uri="{FF2B5EF4-FFF2-40B4-BE49-F238E27FC236}">
                <a16:creationId xmlns:a16="http://schemas.microsoft.com/office/drawing/2014/main" id="{ADB41D49-E951-45EF-9999-5644B91A5914}"/>
              </a:ext>
            </a:extLst>
          </p:cNvPr>
          <p:cNvCxnSpPr>
            <a:cxnSpLocks/>
          </p:cNvCxnSpPr>
          <p:nvPr/>
        </p:nvCxnSpPr>
        <p:spPr bwMode="auto">
          <a:xfrm>
            <a:off x="4419600" y="2297800"/>
            <a:ext cx="0" cy="356433"/>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 name="Straight Connector 35">
            <a:extLst>
              <a:ext uri="{FF2B5EF4-FFF2-40B4-BE49-F238E27FC236}">
                <a16:creationId xmlns:a16="http://schemas.microsoft.com/office/drawing/2014/main" id="{B334CB8B-F1B3-4082-A23B-200108CDF802}"/>
              </a:ext>
            </a:extLst>
          </p:cNvPr>
          <p:cNvCxnSpPr>
            <a:cxnSpLocks/>
          </p:cNvCxnSpPr>
          <p:nvPr/>
        </p:nvCxnSpPr>
        <p:spPr bwMode="auto">
          <a:xfrm flipV="1">
            <a:off x="2395193" y="2668176"/>
            <a:ext cx="3928000" cy="135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1" name="Straight Connector 40">
            <a:extLst>
              <a:ext uri="{FF2B5EF4-FFF2-40B4-BE49-F238E27FC236}">
                <a16:creationId xmlns:a16="http://schemas.microsoft.com/office/drawing/2014/main" id="{8F57341B-9595-4107-8743-4C2234732E0B}"/>
              </a:ext>
            </a:extLst>
          </p:cNvPr>
          <p:cNvCxnSpPr>
            <a:cxnSpLocks/>
          </p:cNvCxnSpPr>
          <p:nvPr/>
        </p:nvCxnSpPr>
        <p:spPr bwMode="auto">
          <a:xfrm>
            <a:off x="6313495" y="2653930"/>
            <a:ext cx="0" cy="321551"/>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7" name="Straight Connector 46">
            <a:extLst>
              <a:ext uri="{FF2B5EF4-FFF2-40B4-BE49-F238E27FC236}">
                <a16:creationId xmlns:a16="http://schemas.microsoft.com/office/drawing/2014/main" id="{DCA8D03D-7184-467B-863F-7A1EC0541051}"/>
              </a:ext>
            </a:extLst>
          </p:cNvPr>
          <p:cNvCxnSpPr>
            <a:cxnSpLocks/>
          </p:cNvCxnSpPr>
          <p:nvPr/>
        </p:nvCxnSpPr>
        <p:spPr bwMode="auto">
          <a:xfrm>
            <a:off x="2395193" y="4227217"/>
            <a:ext cx="0" cy="35643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8" name="Rectangle: Rounded Corners 47">
            <a:extLst>
              <a:ext uri="{FF2B5EF4-FFF2-40B4-BE49-F238E27FC236}">
                <a16:creationId xmlns:a16="http://schemas.microsoft.com/office/drawing/2014/main" id="{CB9A7E76-1E81-422E-A12F-2E6206F28F95}"/>
              </a:ext>
            </a:extLst>
          </p:cNvPr>
          <p:cNvSpPr/>
          <p:nvPr/>
        </p:nvSpPr>
        <p:spPr bwMode="auto">
          <a:xfrm>
            <a:off x="5408793" y="2975481"/>
            <a:ext cx="1828800" cy="438726"/>
          </a:xfrm>
          <a:prstGeom prst="roundRect">
            <a:avLst>
              <a:gd name="adj" fmla="val 8700"/>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t>Groups</a:t>
            </a:r>
          </a:p>
        </p:txBody>
      </p:sp>
      <p:cxnSp>
        <p:nvCxnSpPr>
          <p:cNvPr id="49" name="Straight Connector 48">
            <a:extLst>
              <a:ext uri="{FF2B5EF4-FFF2-40B4-BE49-F238E27FC236}">
                <a16:creationId xmlns:a16="http://schemas.microsoft.com/office/drawing/2014/main" id="{9492CFC4-ACB7-4C3C-A1ED-094432487B2F}"/>
              </a:ext>
            </a:extLst>
          </p:cNvPr>
          <p:cNvCxnSpPr>
            <a:cxnSpLocks/>
          </p:cNvCxnSpPr>
          <p:nvPr/>
        </p:nvCxnSpPr>
        <p:spPr bwMode="auto">
          <a:xfrm>
            <a:off x="5027793" y="3788491"/>
            <a:ext cx="2734104" cy="4847"/>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0" name="Straight Connector 49">
            <a:extLst>
              <a:ext uri="{FF2B5EF4-FFF2-40B4-BE49-F238E27FC236}">
                <a16:creationId xmlns:a16="http://schemas.microsoft.com/office/drawing/2014/main" id="{893190B4-DA3A-42B2-9C68-2467E46C4EA4}"/>
              </a:ext>
            </a:extLst>
          </p:cNvPr>
          <p:cNvCxnSpPr>
            <a:cxnSpLocks/>
          </p:cNvCxnSpPr>
          <p:nvPr/>
        </p:nvCxnSpPr>
        <p:spPr bwMode="auto">
          <a:xfrm>
            <a:off x="6324600" y="3425578"/>
            <a:ext cx="0" cy="356433"/>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1" name="Straight Connector 50">
            <a:extLst>
              <a:ext uri="{FF2B5EF4-FFF2-40B4-BE49-F238E27FC236}">
                <a16:creationId xmlns:a16="http://schemas.microsoft.com/office/drawing/2014/main" id="{937BEFDC-7F10-41C0-B039-66316BEA0525}"/>
              </a:ext>
            </a:extLst>
          </p:cNvPr>
          <p:cNvCxnSpPr>
            <a:cxnSpLocks/>
          </p:cNvCxnSpPr>
          <p:nvPr/>
        </p:nvCxnSpPr>
        <p:spPr bwMode="auto">
          <a:xfrm>
            <a:off x="5027793" y="3771392"/>
            <a:ext cx="0" cy="356433"/>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2" name="Straight Connector 51">
            <a:extLst>
              <a:ext uri="{FF2B5EF4-FFF2-40B4-BE49-F238E27FC236}">
                <a16:creationId xmlns:a16="http://schemas.microsoft.com/office/drawing/2014/main" id="{AFA45126-AA81-4965-A79B-F9502804FF7F}"/>
              </a:ext>
            </a:extLst>
          </p:cNvPr>
          <p:cNvCxnSpPr>
            <a:cxnSpLocks/>
          </p:cNvCxnSpPr>
          <p:nvPr/>
        </p:nvCxnSpPr>
        <p:spPr bwMode="auto">
          <a:xfrm>
            <a:off x="7761897" y="3771391"/>
            <a:ext cx="0" cy="356433"/>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7" name="Straight Connector 56">
            <a:extLst>
              <a:ext uri="{FF2B5EF4-FFF2-40B4-BE49-F238E27FC236}">
                <a16:creationId xmlns:a16="http://schemas.microsoft.com/office/drawing/2014/main" id="{547C79A5-42AB-4934-93D6-24823FD5AD99}"/>
              </a:ext>
            </a:extLst>
          </p:cNvPr>
          <p:cNvCxnSpPr>
            <a:cxnSpLocks/>
          </p:cNvCxnSpPr>
          <p:nvPr/>
        </p:nvCxnSpPr>
        <p:spPr bwMode="auto">
          <a:xfrm>
            <a:off x="2421517" y="5040227"/>
            <a:ext cx="0" cy="35643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58" name="Rectangle: Rounded Corners 57">
            <a:extLst>
              <a:ext uri="{FF2B5EF4-FFF2-40B4-BE49-F238E27FC236}">
                <a16:creationId xmlns:a16="http://schemas.microsoft.com/office/drawing/2014/main" id="{DB47BE94-FF9A-4ACD-814E-166703D64DA0}"/>
              </a:ext>
            </a:extLst>
          </p:cNvPr>
          <p:cNvSpPr/>
          <p:nvPr/>
        </p:nvSpPr>
        <p:spPr bwMode="auto">
          <a:xfrm>
            <a:off x="1480793" y="3788491"/>
            <a:ext cx="1828800" cy="438726"/>
          </a:xfrm>
          <a:prstGeom prst="roundRect">
            <a:avLst>
              <a:gd name="adj" fmla="val 8350"/>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p>
          <a:p>
            <a:pPr marL="0" marR="0" indent="0" algn="ctr" defTabSz="914400" rtl="0" eaLnBrk="0" fontAlgn="base" latinLnBrk="0" hangingPunct="0">
              <a:lnSpc>
                <a:spcPct val="100000"/>
              </a:lnSpc>
              <a:spcBef>
                <a:spcPct val="0"/>
              </a:spcBef>
              <a:spcAft>
                <a:spcPct val="0"/>
              </a:spcAft>
              <a:buClrTx/>
              <a:buSzTx/>
              <a:buFontTx/>
              <a:buNone/>
              <a:tabLst/>
            </a:pPr>
            <a:r>
              <a:rPr lang="en-US" dirty="0"/>
              <a:t>Fields</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p:txBody>
      </p:sp>
      <p:cxnSp>
        <p:nvCxnSpPr>
          <p:cNvPr id="59" name="Straight Connector 58">
            <a:extLst>
              <a:ext uri="{FF2B5EF4-FFF2-40B4-BE49-F238E27FC236}">
                <a16:creationId xmlns:a16="http://schemas.microsoft.com/office/drawing/2014/main" id="{56F5D37D-4BA9-4CC1-B161-0D201D86BBE1}"/>
              </a:ext>
            </a:extLst>
          </p:cNvPr>
          <p:cNvCxnSpPr>
            <a:cxnSpLocks/>
          </p:cNvCxnSpPr>
          <p:nvPr/>
        </p:nvCxnSpPr>
        <p:spPr bwMode="auto">
          <a:xfrm>
            <a:off x="2395193" y="3425578"/>
            <a:ext cx="0" cy="356433"/>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24" name="TextBox 23">
            <a:extLst>
              <a:ext uri="{FF2B5EF4-FFF2-40B4-BE49-F238E27FC236}">
                <a16:creationId xmlns:a16="http://schemas.microsoft.com/office/drawing/2014/main" id="{E705EEF8-9A5F-47B6-BFD9-331432871007}"/>
              </a:ext>
            </a:extLst>
          </p:cNvPr>
          <p:cNvSpPr txBox="1"/>
          <p:nvPr/>
        </p:nvSpPr>
        <p:spPr>
          <a:xfrm>
            <a:off x="4059554" y="5124428"/>
            <a:ext cx="1347548" cy="369332"/>
          </a:xfrm>
          <a:prstGeom prst="rect">
            <a:avLst/>
          </a:prstGeom>
          <a:noFill/>
        </p:spPr>
        <p:txBody>
          <a:bodyPr wrap="none" rtlCol="0">
            <a:spAutoFit/>
          </a:bodyPr>
          <a:lstStyle/>
          <a:p>
            <a:r>
              <a:rPr lang="en-US" dirty="0"/>
              <a:t>Data Types</a:t>
            </a:r>
          </a:p>
        </p:txBody>
      </p:sp>
      <p:cxnSp>
        <p:nvCxnSpPr>
          <p:cNvPr id="26" name="Straight Connector 25">
            <a:extLst>
              <a:ext uri="{FF2B5EF4-FFF2-40B4-BE49-F238E27FC236}">
                <a16:creationId xmlns:a16="http://schemas.microsoft.com/office/drawing/2014/main" id="{24BEF1F5-C39F-4598-B326-24653A6440B0}"/>
              </a:ext>
            </a:extLst>
          </p:cNvPr>
          <p:cNvCxnSpPr>
            <a:cxnSpLocks/>
            <a:stCxn id="64" idx="3"/>
            <a:endCxn id="24" idx="1"/>
          </p:cNvCxnSpPr>
          <p:nvPr/>
        </p:nvCxnSpPr>
        <p:spPr bwMode="auto">
          <a:xfrm>
            <a:off x="3309593" y="4820864"/>
            <a:ext cx="749961" cy="488230"/>
          </a:xfrm>
          <a:prstGeom prst="line">
            <a:avLst/>
          </a:prstGeom>
          <a:solidFill>
            <a:schemeClr val="accent1"/>
          </a:solidFill>
          <a:ln w="12700" cap="flat" cmpd="sng" algn="ctr">
            <a:solidFill>
              <a:schemeClr val="tx1"/>
            </a:solidFill>
            <a:prstDash val="solid"/>
            <a:round/>
            <a:headEnd type="none" w="med" len="med"/>
            <a:tailEnd type="none" w="med" len="med"/>
          </a:ln>
          <a:effectLst/>
        </p:spPr>
      </p:cxnSp>
      <p:cxnSp>
        <p:nvCxnSpPr>
          <p:cNvPr id="63" name="Straight Connector 62">
            <a:extLst>
              <a:ext uri="{FF2B5EF4-FFF2-40B4-BE49-F238E27FC236}">
                <a16:creationId xmlns:a16="http://schemas.microsoft.com/office/drawing/2014/main" id="{3E8021B8-1167-4E62-A743-0BB211F6865E}"/>
              </a:ext>
            </a:extLst>
          </p:cNvPr>
          <p:cNvCxnSpPr>
            <a:cxnSpLocks/>
            <a:endCxn id="24" idx="1"/>
          </p:cNvCxnSpPr>
          <p:nvPr/>
        </p:nvCxnSpPr>
        <p:spPr bwMode="auto">
          <a:xfrm flipV="1">
            <a:off x="3330547" y="5309094"/>
            <a:ext cx="729007" cy="287860"/>
          </a:xfrm>
          <a:prstGeom prst="line">
            <a:avLst/>
          </a:prstGeom>
          <a:solidFill>
            <a:schemeClr val="accent1"/>
          </a:solidFill>
          <a:ln w="12700"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326859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a:t>HL7 v2 Segment</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235313DE-39FF-4199-8686-1B682DE047CF}" type="datetime1">
              <a:rPr kumimoji="0" lang="en-US" sz="600" b="0" i="0" u="none" strike="noStrike" kern="1200" cap="none" spc="0" normalizeH="0" baseline="0" noProof="0">
                <a:ln>
                  <a:noFill/>
                </a:ln>
                <a:solidFill>
                  <a:srgbClr val="000000"/>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6/1/2021</a:t>
            </a:fld>
            <a:endParaRPr kumimoji="0" lang="en-US" sz="6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4C44300-96F5-4E68-AEBC-759F83B9379E}" type="slidenum">
              <a:rPr kumimoji="0" lang="en-US" sz="8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sz="800" b="0" i="0" u="none" strike="noStrike" kern="1200" cap="none" spc="0" normalizeH="0" baseline="0" noProof="0" dirty="0">
              <a:ln>
                <a:noFill/>
              </a:ln>
              <a:solidFill>
                <a:srgbClr val="000000"/>
              </a:solidFill>
              <a:effectLst/>
              <a:uLnTx/>
              <a:uFillTx/>
              <a:latin typeface="Arial" charset="0"/>
              <a:ea typeface="+mn-ea"/>
              <a:cs typeface="+mn-cs"/>
            </a:endParaRPr>
          </a:p>
        </p:txBody>
      </p:sp>
      <p:pic>
        <p:nvPicPr>
          <p:cNvPr id="2" name="Picture 1">
            <a:extLst>
              <a:ext uri="{FF2B5EF4-FFF2-40B4-BE49-F238E27FC236}">
                <a16:creationId xmlns:a16="http://schemas.microsoft.com/office/drawing/2014/main" id="{9B7B2767-23A2-4147-A6E6-FB684020E1B9}"/>
              </a:ext>
            </a:extLst>
          </p:cNvPr>
          <p:cNvPicPr>
            <a:picLocks noChangeAspect="1"/>
          </p:cNvPicPr>
          <p:nvPr/>
        </p:nvPicPr>
        <p:blipFill>
          <a:blip r:embed="rId3"/>
          <a:stretch>
            <a:fillRect/>
          </a:stretch>
        </p:blipFill>
        <p:spPr>
          <a:xfrm>
            <a:off x="381000" y="1397583"/>
            <a:ext cx="8305800" cy="4990852"/>
          </a:xfrm>
          <a:prstGeom prst="rect">
            <a:avLst/>
          </a:prstGeom>
        </p:spPr>
      </p:pic>
    </p:spTree>
    <p:extLst>
      <p:ext uri="{BB962C8B-B14F-4D97-AF65-F5344CB8AC3E}">
        <p14:creationId xmlns:p14="http://schemas.microsoft.com/office/powerpoint/2010/main" val="2988616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a:t>HL7 v2 Messages</a:t>
            </a:r>
          </a:p>
        </p:txBody>
      </p:sp>
      <p:sp>
        <p:nvSpPr>
          <p:cNvPr id="4" name="Date Placeholder 3"/>
          <p:cNvSpPr>
            <a:spLocks noGrp="1"/>
          </p:cNvSpPr>
          <p:nvPr>
            <p:ph type="dt" sz="half" idx="10"/>
          </p:nvPr>
        </p:nvSpPr>
        <p:spPr/>
        <p:txBody>
          <a:bodyPr/>
          <a:lstStyle/>
          <a:p>
            <a:fld id="{235313DE-39FF-4199-8686-1B682DE047CF}" type="datetime1">
              <a:rPr lang="en-US"/>
              <a:pPr/>
              <a:t>6/1/2021</a:t>
            </a:fld>
            <a:endParaRPr lang="en-US" dirty="0"/>
          </a:p>
        </p:txBody>
      </p:sp>
      <p:sp>
        <p:nvSpPr>
          <p:cNvPr id="5" name="Slide Number Placeholder 4"/>
          <p:cNvSpPr>
            <a:spLocks noGrp="1"/>
          </p:cNvSpPr>
          <p:nvPr>
            <p:ph type="sldNum" sz="quarter" idx="11"/>
          </p:nvPr>
        </p:nvSpPr>
        <p:spPr/>
        <p:txBody>
          <a:bodyPr/>
          <a:lstStyle/>
          <a:p>
            <a:fld id="{64C44300-96F5-4E68-AEBC-759F83B9379E}" type="slidenum">
              <a:rPr lang="en-US"/>
              <a:pPr/>
              <a:t>8</a:t>
            </a:fld>
            <a:endParaRPr lang="en-US" dirty="0"/>
          </a:p>
        </p:txBody>
      </p:sp>
      <p:sp>
        <p:nvSpPr>
          <p:cNvPr id="6" name="Rectangle: Rounded Corners 5">
            <a:extLst>
              <a:ext uri="{FF2B5EF4-FFF2-40B4-BE49-F238E27FC236}">
                <a16:creationId xmlns:a16="http://schemas.microsoft.com/office/drawing/2014/main" id="{18FB251D-6A70-4EF8-9442-7A91BBDFAF19}"/>
              </a:ext>
            </a:extLst>
          </p:cNvPr>
          <p:cNvSpPr/>
          <p:nvPr/>
        </p:nvSpPr>
        <p:spPr bwMode="auto">
          <a:xfrm>
            <a:off x="1981200" y="1600200"/>
            <a:ext cx="1828800" cy="685800"/>
          </a:xfrm>
          <a:prstGeom prst="roundRect">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Laboratory System</a:t>
            </a:r>
          </a:p>
        </p:txBody>
      </p:sp>
      <p:sp>
        <p:nvSpPr>
          <p:cNvPr id="7" name="Rectangle: Rounded Corners 6">
            <a:extLst>
              <a:ext uri="{FF2B5EF4-FFF2-40B4-BE49-F238E27FC236}">
                <a16:creationId xmlns:a16="http://schemas.microsoft.com/office/drawing/2014/main" id="{2E2222F3-0CA9-4C52-9986-7C0DFAA7652A}"/>
              </a:ext>
            </a:extLst>
          </p:cNvPr>
          <p:cNvSpPr/>
          <p:nvPr/>
        </p:nvSpPr>
        <p:spPr bwMode="auto">
          <a:xfrm>
            <a:off x="4991100" y="1600200"/>
            <a:ext cx="1828800" cy="685800"/>
          </a:xfrm>
          <a:prstGeom prst="roundRect">
            <a:avLst/>
          </a:prstGeom>
          <a:solidFill>
            <a:schemeClr val="accent5">
              <a:lumMod val="60000"/>
              <a:lumOff val="40000"/>
            </a:schemeClr>
          </a:solidFill>
          <a:ln w="28575" cap="flat" cmpd="sng" algn="ctr">
            <a:solidFill>
              <a:schemeClr val="accent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t>EHR</a:t>
            </a:r>
            <a:endParaRPr kumimoji="0" lang="en-US" sz="1800" b="0" i="0" u="none" strike="noStrike" cap="none" normalizeH="0" baseline="0" dirty="0">
              <a:ln>
                <a:noFill/>
              </a:ln>
              <a:solidFill>
                <a:schemeClr val="tx1"/>
              </a:solidFill>
              <a:effectLst/>
              <a:latin typeface="Arial" charset="0"/>
            </a:endParaRPr>
          </a:p>
        </p:txBody>
      </p:sp>
      <p:cxnSp>
        <p:nvCxnSpPr>
          <p:cNvPr id="12" name="Straight Arrow Connector 11">
            <a:extLst>
              <a:ext uri="{FF2B5EF4-FFF2-40B4-BE49-F238E27FC236}">
                <a16:creationId xmlns:a16="http://schemas.microsoft.com/office/drawing/2014/main" id="{A6888DA6-C1E5-450A-808E-E7F815CA0DA1}"/>
              </a:ext>
            </a:extLst>
          </p:cNvPr>
          <p:cNvCxnSpPr>
            <a:cxnSpLocks/>
          </p:cNvCxnSpPr>
          <p:nvPr/>
        </p:nvCxnSpPr>
        <p:spPr bwMode="auto">
          <a:xfrm>
            <a:off x="3810000" y="1914896"/>
            <a:ext cx="1181100" cy="0"/>
          </a:xfrm>
          <a:prstGeom prst="straightConnector1">
            <a:avLst/>
          </a:prstGeom>
          <a:solidFill>
            <a:schemeClr val="accent1"/>
          </a:solidFill>
          <a:ln w="76200" cap="flat" cmpd="sng" algn="ctr">
            <a:solidFill>
              <a:schemeClr val="tx1"/>
            </a:solidFill>
            <a:prstDash val="solid"/>
            <a:round/>
            <a:headEnd type="none" w="med" len="med"/>
            <a:tailEnd type="triangle"/>
          </a:ln>
          <a:effectLst/>
        </p:spPr>
      </p:cxnSp>
      <p:sp>
        <p:nvSpPr>
          <p:cNvPr id="16" name="TextBox 15">
            <a:extLst>
              <a:ext uri="{FF2B5EF4-FFF2-40B4-BE49-F238E27FC236}">
                <a16:creationId xmlns:a16="http://schemas.microsoft.com/office/drawing/2014/main" id="{A353D3AC-8EE1-4516-900B-27EE7032BE6B}"/>
              </a:ext>
            </a:extLst>
          </p:cNvPr>
          <p:cNvSpPr txBox="1"/>
          <p:nvPr/>
        </p:nvSpPr>
        <p:spPr>
          <a:xfrm>
            <a:off x="3551111" y="2046542"/>
            <a:ext cx="1698877" cy="584775"/>
          </a:xfrm>
          <a:prstGeom prst="rect">
            <a:avLst/>
          </a:prstGeom>
          <a:noFill/>
        </p:spPr>
        <p:txBody>
          <a:bodyPr wrap="square" rtlCol="0">
            <a:spAutoFit/>
          </a:bodyPr>
          <a:lstStyle/>
          <a:p>
            <a:pPr algn="ctr"/>
            <a:r>
              <a:rPr lang="en-US" sz="1600" b="1" dirty="0">
                <a:latin typeface="+mj-lt"/>
              </a:rPr>
              <a:t>HL7 v2 Message</a:t>
            </a:r>
          </a:p>
        </p:txBody>
      </p:sp>
      <p:sp>
        <p:nvSpPr>
          <p:cNvPr id="21" name="Oval 20">
            <a:extLst>
              <a:ext uri="{FF2B5EF4-FFF2-40B4-BE49-F238E27FC236}">
                <a16:creationId xmlns:a16="http://schemas.microsoft.com/office/drawing/2014/main" id="{74B90843-B26E-42C2-BD63-9335367247E5}"/>
              </a:ext>
            </a:extLst>
          </p:cNvPr>
          <p:cNvSpPr/>
          <p:nvPr/>
        </p:nvSpPr>
        <p:spPr bwMode="auto">
          <a:xfrm>
            <a:off x="3657600" y="1854891"/>
            <a:ext cx="152400" cy="126998"/>
          </a:xfrm>
          <a:prstGeom prst="ellipse">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22" name="Oval 21">
            <a:extLst>
              <a:ext uri="{FF2B5EF4-FFF2-40B4-BE49-F238E27FC236}">
                <a16:creationId xmlns:a16="http://schemas.microsoft.com/office/drawing/2014/main" id="{6A5B0488-F8D0-49DC-A4B5-F0875C4C0D2A}"/>
              </a:ext>
            </a:extLst>
          </p:cNvPr>
          <p:cNvSpPr/>
          <p:nvPr/>
        </p:nvSpPr>
        <p:spPr bwMode="auto">
          <a:xfrm>
            <a:off x="4991100" y="1851397"/>
            <a:ext cx="152400" cy="126998"/>
          </a:xfrm>
          <a:prstGeom prst="ellipse">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2" name="Rectangle 1">
            <a:extLst>
              <a:ext uri="{FF2B5EF4-FFF2-40B4-BE49-F238E27FC236}">
                <a16:creationId xmlns:a16="http://schemas.microsoft.com/office/drawing/2014/main" id="{F836600D-EC77-4D1A-90CE-703E1EE644D2}"/>
              </a:ext>
            </a:extLst>
          </p:cNvPr>
          <p:cNvSpPr/>
          <p:nvPr/>
        </p:nvSpPr>
        <p:spPr>
          <a:xfrm>
            <a:off x="501534" y="2845936"/>
            <a:ext cx="8140931" cy="3570208"/>
          </a:xfrm>
          <a:prstGeom prst="rect">
            <a:avLst/>
          </a:prstGeom>
        </p:spPr>
        <p:txBody>
          <a:bodyPr wrap="square">
            <a:spAutoFit/>
          </a:bodyPr>
          <a:lstStyle/>
          <a:p>
            <a:pPr marL="0" indent="0">
              <a:buNone/>
            </a:pPr>
            <a:r>
              <a:rPr lang="en-US" b="1" dirty="0">
                <a:latin typeface="Cordia New" panose="020B0304020202020204" pitchFamily="34" charset="-34"/>
                <a:cs typeface="Cordia New" panose="020B0304020202020204" pitchFamily="34" charset="-34"/>
              </a:rPr>
              <a:t>MSH</a:t>
            </a:r>
            <a:r>
              <a:rPr lang="en-US" dirty="0">
                <a:latin typeface="Cordia New" panose="020B0304020202020204" pitchFamily="34" charset="-34"/>
                <a:cs typeface="Cordia New" panose="020B0304020202020204" pitchFamily="34" charset="-34"/>
              </a:rPr>
              <a:t>|^~\&amp;|COVID-19NISTAPP|COVID-19NISTFAC|COVID-19IISAPP|COVID-19IISFAC|20201228084727.655-0500||VXU^V04…</a:t>
            </a:r>
          </a:p>
          <a:p>
            <a:pPr marL="0" indent="0">
              <a:buNone/>
            </a:pPr>
            <a:r>
              <a:rPr lang="en-US" b="1" dirty="0">
                <a:latin typeface="Cordia New" panose="020B0304020202020204" pitchFamily="34" charset="-34"/>
                <a:cs typeface="Cordia New" panose="020B0304020202020204" pitchFamily="34" charset="-34"/>
              </a:rPr>
              <a:t>PID</a:t>
            </a:r>
            <a:r>
              <a:rPr lang="en-US" dirty="0">
                <a:latin typeface="Cordia New" panose="020B0304020202020204" pitchFamily="34" charset="-34"/>
                <a:cs typeface="Cordia New" panose="020B0304020202020204" pitchFamily="34" charset="-34"/>
              </a:rPr>
              <a:t>|1||89778^^^NIST-MPI-1^FI||</a:t>
            </a:r>
            <a:r>
              <a:rPr lang="en-US" b="1" dirty="0" err="1">
                <a:solidFill>
                  <a:schemeClr val="accent1"/>
                </a:solidFill>
                <a:latin typeface="Cordia New" panose="020B0304020202020204" pitchFamily="34" charset="-34"/>
                <a:cs typeface="Cordia New" panose="020B0304020202020204" pitchFamily="34" charset="-34"/>
              </a:rPr>
              <a:t>Wong^Elise</a:t>
            </a:r>
            <a:r>
              <a:rPr lang="en-US" b="1" dirty="0">
                <a:solidFill>
                  <a:schemeClr val="accent1"/>
                </a:solidFill>
                <a:latin typeface="Cordia New" panose="020B0304020202020204" pitchFamily="34" charset="-34"/>
                <a:cs typeface="Cordia New" panose="020B0304020202020204" pitchFamily="34" charset="-34"/>
              </a:rPr>
              <a:t>^^^^^</a:t>
            </a:r>
            <a:r>
              <a:rPr lang="en-US" b="1" dirty="0" err="1">
                <a:solidFill>
                  <a:schemeClr val="accent1"/>
                </a:solidFill>
                <a:latin typeface="Cordia New" panose="020B0304020202020204" pitchFamily="34" charset="-34"/>
                <a:cs typeface="Cordia New" panose="020B0304020202020204" pitchFamily="34" charset="-34"/>
              </a:rPr>
              <a:t>L</a:t>
            </a:r>
            <a:r>
              <a:rPr lang="en-US" dirty="0" err="1">
                <a:latin typeface="Cordia New" panose="020B0304020202020204" pitchFamily="34" charset="-34"/>
                <a:cs typeface="Cordia New" panose="020B0304020202020204" pitchFamily="34" charset="-34"/>
              </a:rPr>
              <a:t>|Xhang</a:t>
            </a:r>
            <a:r>
              <a:rPr lang="en-US" dirty="0">
                <a:latin typeface="Cordia New" panose="020B0304020202020204" pitchFamily="34" charset="-34"/>
                <a:cs typeface="Cordia New" panose="020B0304020202020204" pitchFamily="34" charset="-34"/>
              </a:rPr>
              <a:t>^^^^^^M|19880417|F||2028-9^Asian^CDCREC~2131-1^Other Race^CDCREC|89 West 21st Ave^^Birmingham^AL^35203^USA^P||^PRN^PH^^^406^5554019~^NET^^Elise.Wong@isp.com|||||||||2186-5^Not Hispanic or </a:t>
            </a:r>
            <a:r>
              <a:rPr lang="en-US" dirty="0" err="1">
                <a:latin typeface="Cordia New" panose="020B0304020202020204" pitchFamily="34" charset="-34"/>
                <a:cs typeface="Cordia New" panose="020B0304020202020204" pitchFamily="34" charset="-34"/>
              </a:rPr>
              <a:t>Latino^CDCREC</a:t>
            </a:r>
            <a:r>
              <a:rPr lang="en-US" dirty="0">
                <a:latin typeface="Cordia New" panose="020B0304020202020204" pitchFamily="34" charset="-34"/>
                <a:cs typeface="Cordia New" panose="020B0304020202020204" pitchFamily="34" charset="-34"/>
              </a:rPr>
              <a:t>||N|1|||||N</a:t>
            </a:r>
          </a:p>
          <a:p>
            <a:pPr marL="0" indent="0">
              <a:buNone/>
            </a:pPr>
            <a:r>
              <a:rPr lang="en-US" b="1" dirty="0">
                <a:latin typeface="Cordia New" panose="020B0304020202020204" pitchFamily="34" charset="-34"/>
                <a:cs typeface="Cordia New" panose="020B0304020202020204" pitchFamily="34" charset="-34"/>
              </a:rPr>
              <a:t>ORC</a:t>
            </a:r>
            <a:r>
              <a:rPr lang="en-US" dirty="0">
                <a:latin typeface="Cordia New" panose="020B0304020202020204" pitchFamily="34" charset="-34"/>
                <a:cs typeface="Cordia New" panose="020B0304020202020204" pitchFamily="34" charset="-34"/>
              </a:rPr>
              <a:t>|RE|5237^NIST-AA-IZ-1|31309^NIST-AA-IZ-1|||||||7824^Jackson^Lily^Suzanne^^^^^NIST-PI-1^L^^^PRN||654^Thomas^Wilma^Elizabeth^^^^^NIST-PI-1^L^^^RPH|||||NISTEHRFAC^NISTEHRFacility^HL70362</a:t>
            </a:r>
          </a:p>
          <a:p>
            <a:pPr marL="0" indent="0">
              <a:buNone/>
            </a:pPr>
            <a:r>
              <a:rPr lang="en-US" b="1" dirty="0">
                <a:latin typeface="Cordia New" panose="020B0304020202020204" pitchFamily="34" charset="-34"/>
                <a:cs typeface="Cordia New" panose="020B0304020202020204" pitchFamily="34" charset="-34"/>
              </a:rPr>
              <a:t>RXA</a:t>
            </a:r>
            <a:r>
              <a:rPr lang="en-US" dirty="0">
                <a:latin typeface="Cordia New" panose="020B0304020202020204" pitchFamily="34" charset="-34"/>
                <a:cs typeface="Cordia New" panose="020B0304020202020204" pitchFamily="34" charset="-34"/>
              </a:rPr>
              <a:t>|0|1|20201228||</a:t>
            </a:r>
            <a:r>
              <a:rPr lang="en-US" b="1" dirty="0">
                <a:solidFill>
                  <a:schemeClr val="accent1"/>
                </a:solidFill>
                <a:latin typeface="Cordia New" panose="020B0304020202020204" pitchFamily="34" charset="-34"/>
                <a:cs typeface="Cordia New" panose="020B0304020202020204" pitchFamily="34" charset="-34"/>
              </a:rPr>
              <a:t>80777-0273-99^Moderna COVID-19 Vaccine^NDC^207^COVID-19, mRNA, LNP-S, PF, 100 mcg/ 0.5 mL dose^CVX|</a:t>
            </a:r>
            <a:r>
              <a:rPr lang="en-US" dirty="0">
                <a:latin typeface="Cordia New" panose="020B0304020202020204" pitchFamily="34" charset="-34"/>
                <a:cs typeface="Cordia New" panose="020B0304020202020204" pitchFamily="34" charset="-34"/>
              </a:rPr>
              <a:t>0.5|mL^mL^UCUM||00^New Record^NIP001|7824^Jackson^Lily^Suzanne^^^^^NIST-PI-1^L^^^RPH|^^^NIST-Clinic-1||||</a:t>
            </a:r>
            <a:r>
              <a:rPr lang="en-US" b="1" dirty="0">
                <a:solidFill>
                  <a:schemeClr val="accent1"/>
                </a:solidFill>
                <a:latin typeface="Cordia New" panose="020B0304020202020204" pitchFamily="34" charset="-34"/>
                <a:cs typeface="Cordia New" panose="020B0304020202020204" pitchFamily="34" charset="-34"/>
              </a:rPr>
              <a:t>025L20A</a:t>
            </a:r>
            <a:r>
              <a:rPr lang="en-US" dirty="0">
                <a:latin typeface="Cordia New" panose="020B0304020202020204" pitchFamily="34" charset="-34"/>
                <a:cs typeface="Cordia New" panose="020B0304020202020204" pitchFamily="34" charset="-34"/>
              </a:rPr>
              <a:t>|20210205|</a:t>
            </a:r>
            <a:r>
              <a:rPr lang="en-US" b="1" dirty="0">
                <a:solidFill>
                  <a:schemeClr val="accent1"/>
                </a:solidFill>
                <a:latin typeface="Cordia New" panose="020B0304020202020204" pitchFamily="34" charset="-34"/>
                <a:cs typeface="Cordia New" panose="020B0304020202020204" pitchFamily="34" charset="-34"/>
              </a:rPr>
              <a:t>MOD^Moderna US, </a:t>
            </a:r>
            <a:r>
              <a:rPr lang="en-US" b="1" dirty="0" err="1">
                <a:solidFill>
                  <a:schemeClr val="accent1"/>
                </a:solidFill>
                <a:latin typeface="Cordia New" panose="020B0304020202020204" pitchFamily="34" charset="-34"/>
                <a:cs typeface="Cordia New" panose="020B0304020202020204" pitchFamily="34" charset="-34"/>
              </a:rPr>
              <a:t>Inc.^MVX</a:t>
            </a:r>
            <a:r>
              <a:rPr lang="en-US" dirty="0">
                <a:latin typeface="Cordia New" panose="020B0304020202020204" pitchFamily="34" charset="-34"/>
                <a:cs typeface="Cordia New" panose="020B0304020202020204" pitchFamily="34" charset="-34"/>
              </a:rPr>
              <a:t>|||CP|A</a:t>
            </a:r>
          </a:p>
          <a:p>
            <a:pPr marL="0" indent="0">
              <a:buNone/>
            </a:pPr>
            <a:r>
              <a:rPr lang="en-US" sz="2800" b="1" dirty="0">
                <a:latin typeface="Cordia New" panose="020B0304020202020204" pitchFamily="34" charset="-34"/>
                <a:cs typeface="Cordia New" panose="020B0304020202020204" pitchFamily="34" charset="-34"/>
              </a:rPr>
              <a:t>…</a:t>
            </a:r>
          </a:p>
        </p:txBody>
      </p:sp>
    </p:spTree>
    <p:extLst>
      <p:ext uri="{BB962C8B-B14F-4D97-AF65-F5344CB8AC3E}">
        <p14:creationId xmlns:p14="http://schemas.microsoft.com/office/powerpoint/2010/main" val="274380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19200" y="838200"/>
            <a:ext cx="6781800" cy="2559050"/>
          </a:xfrm>
        </p:spPr>
        <p:txBody>
          <a:bodyPr/>
          <a:lstStyle/>
          <a:p>
            <a:r>
              <a:rPr lang="en-US" dirty="0"/>
              <a:t>Fundamental Concepts</a:t>
            </a:r>
          </a:p>
        </p:txBody>
      </p:sp>
    </p:spTree>
    <p:extLst>
      <p:ext uri="{BB962C8B-B14F-4D97-AF65-F5344CB8AC3E}">
        <p14:creationId xmlns:p14="http://schemas.microsoft.com/office/powerpoint/2010/main" val="2316135855"/>
      </p:ext>
    </p:extLst>
  </p:cSld>
  <p:clrMapOvr>
    <a:masterClrMapping/>
  </p:clrMapOvr>
</p:sld>
</file>

<file path=ppt/theme/theme1.xml><?xml version="1.0" encoding="utf-8"?>
<a:theme xmlns:a="http://schemas.openxmlformats.org/drawingml/2006/main" name="Refined">
  <a:themeElements>
    <a:clrScheme name="Refined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fontScheme name="Refined">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solidFill>
          <a:schemeClr val="accent1"/>
        </a:solidFill>
        <a:ln w="38100" cap="flat" cmpd="sng" algn="ctr">
          <a:solidFill>
            <a:schemeClr val="tx1"/>
          </a:solidFill>
          <a:prstDash val="solid"/>
          <a:round/>
          <a:headEnd type="none" w="med" len="med"/>
          <a:tailEnd type="none" w="med" len="med"/>
        </a:ln>
        <a:effectLst/>
      </a:spPr>
      <a:bodyPr/>
      <a:lstStyle/>
    </a:lnDef>
  </a:objectDefaults>
  <a:extraClrSchemeLst>
    <a:extraClrScheme>
      <a:clrScheme name="Refined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clrMap bg1="dk2" tx1="lt1" bg2="dk1" tx2="lt2" accent1="accent1" accent2="accent2" accent3="accent3" accent4="accent4" accent5="accent5" accent6="accent6" hlink="hlink" folHlink="folHlink"/>
    </a:extraClrScheme>
    <a:extraClrScheme>
      <a:clrScheme name="Refined 2">
        <a:dk1>
          <a:srgbClr val="4D4D4D"/>
        </a:dk1>
        <a:lt1>
          <a:srgbClr val="FFFFFF"/>
        </a:lt1>
        <a:dk2>
          <a:srgbClr val="4A1102"/>
        </a:dk2>
        <a:lt2>
          <a:srgbClr val="FFFFFF"/>
        </a:lt2>
        <a:accent1>
          <a:srgbClr val="CC3300"/>
        </a:accent1>
        <a:accent2>
          <a:srgbClr val="666699"/>
        </a:accent2>
        <a:accent3>
          <a:srgbClr val="B1AAAA"/>
        </a:accent3>
        <a:accent4>
          <a:srgbClr val="DADADA"/>
        </a:accent4>
        <a:accent5>
          <a:srgbClr val="E2ADAA"/>
        </a:accent5>
        <a:accent6>
          <a:srgbClr val="5C5C8A"/>
        </a:accent6>
        <a:hlink>
          <a:srgbClr val="FF9900"/>
        </a:hlink>
        <a:folHlink>
          <a:srgbClr val="FFFFFF"/>
        </a:folHlink>
      </a:clrScheme>
      <a:clrMap bg1="dk2" tx1="lt1" bg2="dk1" tx2="lt2" accent1="accent1" accent2="accent2" accent3="accent3" accent4="accent4" accent5="accent5" accent6="accent6" hlink="hlink" folHlink="folHlink"/>
    </a:extraClrScheme>
    <a:extraClrScheme>
      <a:clrScheme name="Refined 3">
        <a:dk1>
          <a:srgbClr val="666699"/>
        </a:dk1>
        <a:lt1>
          <a:srgbClr val="FFFFFF"/>
        </a:lt1>
        <a:dk2>
          <a:srgbClr val="400040"/>
        </a:dk2>
        <a:lt2>
          <a:srgbClr val="FFFFFF"/>
        </a:lt2>
        <a:accent1>
          <a:srgbClr val="FFCC00"/>
        </a:accent1>
        <a:accent2>
          <a:srgbClr val="FF3300"/>
        </a:accent2>
        <a:accent3>
          <a:srgbClr val="AFAAAF"/>
        </a:accent3>
        <a:accent4>
          <a:srgbClr val="DADADA"/>
        </a:accent4>
        <a:accent5>
          <a:srgbClr val="FFE2AA"/>
        </a:accent5>
        <a:accent6>
          <a:srgbClr val="E72D00"/>
        </a:accent6>
        <a:hlink>
          <a:srgbClr val="CC9900"/>
        </a:hlink>
        <a:folHlink>
          <a:srgbClr val="CC3300"/>
        </a:folHlink>
      </a:clrScheme>
      <a:clrMap bg1="dk2" tx1="lt1" bg2="dk1" tx2="lt2" accent1="accent1" accent2="accent2" accent3="accent3" accent4="accent4" accent5="accent5" accent6="accent6" hlink="hlink" folHlink="folHlink"/>
    </a:extraClrScheme>
    <a:extraClrScheme>
      <a:clrScheme name="Refined 4">
        <a:dk1>
          <a:srgbClr val="4D4D4D"/>
        </a:dk1>
        <a:lt1>
          <a:srgbClr val="FFFFFF"/>
        </a:lt1>
        <a:dk2>
          <a:srgbClr val="006699"/>
        </a:dk2>
        <a:lt2>
          <a:srgbClr val="CCECFF"/>
        </a:lt2>
        <a:accent1>
          <a:srgbClr val="339966"/>
        </a:accent1>
        <a:accent2>
          <a:srgbClr val="3366FF"/>
        </a:accent2>
        <a:accent3>
          <a:srgbClr val="AAB8CA"/>
        </a:accent3>
        <a:accent4>
          <a:srgbClr val="DADADA"/>
        </a:accent4>
        <a:accent5>
          <a:srgbClr val="ADCAB8"/>
        </a:accent5>
        <a:accent6>
          <a:srgbClr val="2D5CE7"/>
        </a:accent6>
        <a:hlink>
          <a:srgbClr val="33CCFF"/>
        </a:hlink>
        <a:folHlink>
          <a:srgbClr val="FFFFFF"/>
        </a:folHlink>
      </a:clrScheme>
      <a:clrMap bg1="dk2" tx1="lt1" bg2="dk1" tx2="lt2" accent1="accent1" accent2="accent2" accent3="accent3" accent4="accent4" accent5="accent5" accent6="accent6" hlink="hlink" folHlink="folHlink"/>
    </a:extraClrScheme>
    <a:extraClrScheme>
      <a:clrScheme name="Refined 5">
        <a:dk1>
          <a:srgbClr val="000000"/>
        </a:dk1>
        <a:lt1>
          <a:srgbClr val="FFFFFF"/>
        </a:lt1>
        <a:dk2>
          <a:srgbClr val="CC0000"/>
        </a:dk2>
        <a:lt2>
          <a:srgbClr val="666699"/>
        </a:lt2>
        <a:accent1>
          <a:srgbClr val="FF6600"/>
        </a:accent1>
        <a:accent2>
          <a:srgbClr val="FF9933"/>
        </a:accent2>
        <a:accent3>
          <a:srgbClr val="FFFFFF"/>
        </a:accent3>
        <a:accent4>
          <a:srgbClr val="000000"/>
        </a:accent4>
        <a:accent5>
          <a:srgbClr val="FFB8AA"/>
        </a:accent5>
        <a:accent6>
          <a:srgbClr val="E78A2D"/>
        </a:accent6>
        <a:hlink>
          <a:srgbClr val="FFCC00"/>
        </a:hlink>
        <a:folHlink>
          <a:srgbClr val="333399"/>
        </a:folHlink>
      </a:clrScheme>
      <a:clrMap bg1="lt1" tx1="dk1" bg2="lt2" tx2="dk2" accent1="accent1" accent2="accent2" accent3="accent3" accent4="accent4" accent5="accent5" accent6="accent6" hlink="hlink" folHlink="folHlink"/>
    </a:extraClrScheme>
    <a:extraClrScheme>
      <a:clrScheme name="Refined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clrMap bg1="lt1" tx1="dk1" bg2="lt2" tx2="dk2" accent1="accent1" accent2="accent2" accent3="accent3" accent4="accent4" accent5="accent5" accent6="accent6" hlink="hlink" folHlink="folHlink"/>
    </a:extraClrScheme>
    <a:extraClrScheme>
      <a:clrScheme name="Refined 7">
        <a:dk1>
          <a:srgbClr val="000000"/>
        </a:dk1>
        <a:lt1>
          <a:srgbClr val="FFFFFF"/>
        </a:lt1>
        <a:dk2>
          <a:srgbClr val="000066"/>
        </a:dk2>
        <a:lt2>
          <a:srgbClr val="333399"/>
        </a:lt2>
        <a:accent1>
          <a:srgbClr val="3399FF"/>
        </a:accent1>
        <a:accent2>
          <a:srgbClr val="9999FF"/>
        </a:accent2>
        <a:accent3>
          <a:srgbClr val="FFFFFF"/>
        </a:accent3>
        <a:accent4>
          <a:srgbClr val="000000"/>
        </a:accent4>
        <a:accent5>
          <a:srgbClr val="ADCAFF"/>
        </a:accent5>
        <a:accent6>
          <a:srgbClr val="8A8AE7"/>
        </a:accent6>
        <a:hlink>
          <a:srgbClr val="00CCFF"/>
        </a:hlink>
        <a:folHlink>
          <a:srgbClr val="5F5F5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Refined">
  <a:themeElements>
    <a:clrScheme name="Refined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fontScheme name="Refined">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solidFill>
          <a:schemeClr val="accent1"/>
        </a:solidFill>
        <a:ln w="38100" cap="flat" cmpd="sng" algn="ctr">
          <a:solidFill>
            <a:schemeClr val="tx1"/>
          </a:solidFill>
          <a:prstDash val="solid"/>
          <a:round/>
          <a:headEnd type="none" w="med" len="med"/>
          <a:tailEnd type="none" w="med" len="med"/>
        </a:ln>
        <a:effectLst/>
      </a:spPr>
      <a:bodyPr/>
      <a:lstStyle/>
    </a:lnDef>
  </a:objectDefaults>
  <a:extraClrSchemeLst>
    <a:extraClrScheme>
      <a:clrScheme name="Refined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clrMap bg1="dk2" tx1="lt1" bg2="dk1" tx2="lt2" accent1="accent1" accent2="accent2" accent3="accent3" accent4="accent4" accent5="accent5" accent6="accent6" hlink="hlink" folHlink="folHlink"/>
    </a:extraClrScheme>
    <a:extraClrScheme>
      <a:clrScheme name="Refined 2">
        <a:dk1>
          <a:srgbClr val="4D4D4D"/>
        </a:dk1>
        <a:lt1>
          <a:srgbClr val="FFFFFF"/>
        </a:lt1>
        <a:dk2>
          <a:srgbClr val="4A1102"/>
        </a:dk2>
        <a:lt2>
          <a:srgbClr val="FFFFFF"/>
        </a:lt2>
        <a:accent1>
          <a:srgbClr val="CC3300"/>
        </a:accent1>
        <a:accent2>
          <a:srgbClr val="666699"/>
        </a:accent2>
        <a:accent3>
          <a:srgbClr val="B1AAAA"/>
        </a:accent3>
        <a:accent4>
          <a:srgbClr val="DADADA"/>
        </a:accent4>
        <a:accent5>
          <a:srgbClr val="E2ADAA"/>
        </a:accent5>
        <a:accent6>
          <a:srgbClr val="5C5C8A"/>
        </a:accent6>
        <a:hlink>
          <a:srgbClr val="FF9900"/>
        </a:hlink>
        <a:folHlink>
          <a:srgbClr val="FFFFFF"/>
        </a:folHlink>
      </a:clrScheme>
      <a:clrMap bg1="dk2" tx1="lt1" bg2="dk1" tx2="lt2" accent1="accent1" accent2="accent2" accent3="accent3" accent4="accent4" accent5="accent5" accent6="accent6" hlink="hlink" folHlink="folHlink"/>
    </a:extraClrScheme>
    <a:extraClrScheme>
      <a:clrScheme name="Refined 3">
        <a:dk1>
          <a:srgbClr val="666699"/>
        </a:dk1>
        <a:lt1>
          <a:srgbClr val="FFFFFF"/>
        </a:lt1>
        <a:dk2>
          <a:srgbClr val="400040"/>
        </a:dk2>
        <a:lt2>
          <a:srgbClr val="FFFFFF"/>
        </a:lt2>
        <a:accent1>
          <a:srgbClr val="FFCC00"/>
        </a:accent1>
        <a:accent2>
          <a:srgbClr val="FF3300"/>
        </a:accent2>
        <a:accent3>
          <a:srgbClr val="AFAAAF"/>
        </a:accent3>
        <a:accent4>
          <a:srgbClr val="DADADA"/>
        </a:accent4>
        <a:accent5>
          <a:srgbClr val="FFE2AA"/>
        </a:accent5>
        <a:accent6>
          <a:srgbClr val="E72D00"/>
        </a:accent6>
        <a:hlink>
          <a:srgbClr val="CC9900"/>
        </a:hlink>
        <a:folHlink>
          <a:srgbClr val="CC3300"/>
        </a:folHlink>
      </a:clrScheme>
      <a:clrMap bg1="dk2" tx1="lt1" bg2="dk1" tx2="lt2" accent1="accent1" accent2="accent2" accent3="accent3" accent4="accent4" accent5="accent5" accent6="accent6" hlink="hlink" folHlink="folHlink"/>
    </a:extraClrScheme>
    <a:extraClrScheme>
      <a:clrScheme name="Refined 4">
        <a:dk1>
          <a:srgbClr val="4D4D4D"/>
        </a:dk1>
        <a:lt1>
          <a:srgbClr val="FFFFFF"/>
        </a:lt1>
        <a:dk2>
          <a:srgbClr val="006699"/>
        </a:dk2>
        <a:lt2>
          <a:srgbClr val="CCECFF"/>
        </a:lt2>
        <a:accent1>
          <a:srgbClr val="339966"/>
        </a:accent1>
        <a:accent2>
          <a:srgbClr val="3366FF"/>
        </a:accent2>
        <a:accent3>
          <a:srgbClr val="AAB8CA"/>
        </a:accent3>
        <a:accent4>
          <a:srgbClr val="DADADA"/>
        </a:accent4>
        <a:accent5>
          <a:srgbClr val="ADCAB8"/>
        </a:accent5>
        <a:accent6>
          <a:srgbClr val="2D5CE7"/>
        </a:accent6>
        <a:hlink>
          <a:srgbClr val="33CCFF"/>
        </a:hlink>
        <a:folHlink>
          <a:srgbClr val="FFFFFF"/>
        </a:folHlink>
      </a:clrScheme>
      <a:clrMap bg1="dk2" tx1="lt1" bg2="dk1" tx2="lt2" accent1="accent1" accent2="accent2" accent3="accent3" accent4="accent4" accent5="accent5" accent6="accent6" hlink="hlink" folHlink="folHlink"/>
    </a:extraClrScheme>
    <a:extraClrScheme>
      <a:clrScheme name="Refined 5">
        <a:dk1>
          <a:srgbClr val="000000"/>
        </a:dk1>
        <a:lt1>
          <a:srgbClr val="FFFFFF"/>
        </a:lt1>
        <a:dk2>
          <a:srgbClr val="CC0000"/>
        </a:dk2>
        <a:lt2>
          <a:srgbClr val="666699"/>
        </a:lt2>
        <a:accent1>
          <a:srgbClr val="FF6600"/>
        </a:accent1>
        <a:accent2>
          <a:srgbClr val="FF9933"/>
        </a:accent2>
        <a:accent3>
          <a:srgbClr val="FFFFFF"/>
        </a:accent3>
        <a:accent4>
          <a:srgbClr val="000000"/>
        </a:accent4>
        <a:accent5>
          <a:srgbClr val="FFB8AA"/>
        </a:accent5>
        <a:accent6>
          <a:srgbClr val="E78A2D"/>
        </a:accent6>
        <a:hlink>
          <a:srgbClr val="FFCC00"/>
        </a:hlink>
        <a:folHlink>
          <a:srgbClr val="333399"/>
        </a:folHlink>
      </a:clrScheme>
      <a:clrMap bg1="lt1" tx1="dk1" bg2="lt2" tx2="dk2" accent1="accent1" accent2="accent2" accent3="accent3" accent4="accent4" accent5="accent5" accent6="accent6" hlink="hlink" folHlink="folHlink"/>
    </a:extraClrScheme>
    <a:extraClrScheme>
      <a:clrScheme name="Refined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clrMap bg1="lt1" tx1="dk1" bg2="lt2" tx2="dk2" accent1="accent1" accent2="accent2" accent3="accent3" accent4="accent4" accent5="accent5" accent6="accent6" hlink="hlink" folHlink="folHlink"/>
    </a:extraClrScheme>
    <a:extraClrScheme>
      <a:clrScheme name="Refined 7">
        <a:dk1>
          <a:srgbClr val="000000"/>
        </a:dk1>
        <a:lt1>
          <a:srgbClr val="FFFFFF"/>
        </a:lt1>
        <a:dk2>
          <a:srgbClr val="000066"/>
        </a:dk2>
        <a:lt2>
          <a:srgbClr val="333399"/>
        </a:lt2>
        <a:accent1>
          <a:srgbClr val="3399FF"/>
        </a:accent1>
        <a:accent2>
          <a:srgbClr val="9999FF"/>
        </a:accent2>
        <a:accent3>
          <a:srgbClr val="FFFFFF"/>
        </a:accent3>
        <a:accent4>
          <a:srgbClr val="000000"/>
        </a:accent4>
        <a:accent5>
          <a:srgbClr val="ADCAFF"/>
        </a:accent5>
        <a:accent6>
          <a:srgbClr val="8A8AE7"/>
        </a:accent6>
        <a:hlink>
          <a:srgbClr val="00CCFF"/>
        </a:hlink>
        <a:folHlink>
          <a:srgbClr val="5F5F5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74749</TotalTime>
  <Words>2730</Words>
  <Application>Microsoft Office PowerPoint</Application>
  <PresentationFormat>On-screen Show (4:3)</PresentationFormat>
  <Paragraphs>507</Paragraphs>
  <Slides>36</Slides>
  <Notes>35</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36</vt:i4>
      </vt:variant>
    </vt:vector>
  </HeadingPairs>
  <TitlesOfParts>
    <vt:vector size="45" baseType="lpstr">
      <vt:lpstr>Arial</vt:lpstr>
      <vt:lpstr>Calibri</vt:lpstr>
      <vt:lpstr>Cordia New</vt:lpstr>
      <vt:lpstr>Helvetica Neue Light</vt:lpstr>
      <vt:lpstr>Times New Roman</vt:lpstr>
      <vt:lpstr>Verdana</vt:lpstr>
      <vt:lpstr>Wingdings</vt:lpstr>
      <vt:lpstr>Refined</vt:lpstr>
      <vt:lpstr>1_Refined</vt:lpstr>
      <vt:lpstr>NIST Healthcare Testing Infrastructure Overview  Interoperability by way of  Standards, Conformance, and Testing Tools </vt:lpstr>
      <vt:lpstr>Video Series</vt:lpstr>
      <vt:lpstr>Heart of what NIST Does</vt:lpstr>
      <vt:lpstr>HL7 v2 Development Phases/Cycle</vt:lpstr>
      <vt:lpstr>Standards</vt:lpstr>
      <vt:lpstr>HL7 v2 Message Structure</vt:lpstr>
      <vt:lpstr>HL7 v2 Segment</vt:lpstr>
      <vt:lpstr>HL7 v2 Messages</vt:lpstr>
      <vt:lpstr>Fundamental Concepts</vt:lpstr>
      <vt:lpstr>Fundamental Terms</vt:lpstr>
      <vt:lpstr>Conformance</vt:lpstr>
      <vt:lpstr>Interoperability</vt:lpstr>
      <vt:lpstr>Compliance</vt:lpstr>
      <vt:lpstr>Compatibility</vt:lpstr>
      <vt:lpstr>Relationships</vt:lpstr>
      <vt:lpstr>How is Profiling Related?</vt:lpstr>
      <vt:lpstr>In the Context of HL7 v2</vt:lpstr>
      <vt:lpstr>Profiling Overview</vt:lpstr>
      <vt:lpstr>Creating Specifications</vt:lpstr>
      <vt:lpstr>Creating Specifications</vt:lpstr>
      <vt:lpstr>Layers of Interoperability</vt:lpstr>
      <vt:lpstr>Process for Creating Specifications</vt:lpstr>
      <vt:lpstr>Old Process</vt:lpstr>
      <vt:lpstr>Old Process</vt:lpstr>
      <vt:lpstr>NIST HL7 v2 Tooling Platform</vt:lpstr>
      <vt:lpstr>Validation</vt:lpstr>
      <vt:lpstr>HL7 v2 Profile XML Format</vt:lpstr>
      <vt:lpstr>Validation Process</vt:lpstr>
      <vt:lpstr>Standards and Testing</vt:lpstr>
      <vt:lpstr>Lessons Learned: Standards</vt:lpstr>
      <vt:lpstr>Lessons Learned: Realities of Testing</vt:lpstr>
      <vt:lpstr>Summary</vt:lpstr>
      <vt:lpstr>How does Interoperability come to be?</vt:lpstr>
      <vt:lpstr>How do we achieve Interoperability?</vt:lpstr>
      <vt:lpstr>Summary: Towards Interoperability</vt:lpstr>
      <vt:lpstr>Thank You    Questions</vt:lpstr>
    </vt:vector>
  </TitlesOfParts>
  <Company>Stewardshop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Snelick, Robert D. (Fed)</dc:creator>
  <cp:lastModifiedBy>Robert</cp:lastModifiedBy>
  <cp:revision>1526</cp:revision>
  <cp:lastPrinted>2019-10-18T21:19:55Z</cp:lastPrinted>
  <dcterms:created xsi:type="dcterms:W3CDTF">2008-01-21T06:12:12Z</dcterms:created>
  <dcterms:modified xsi:type="dcterms:W3CDTF">2021-06-02T01:28:24Z</dcterms:modified>
</cp:coreProperties>
</file>